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4" r:id="rId2"/>
    <p:sldId id="327" r:id="rId3"/>
    <p:sldId id="328" r:id="rId4"/>
    <p:sldId id="337" r:id="rId5"/>
    <p:sldId id="333" r:id="rId6"/>
    <p:sldId id="339" r:id="rId7"/>
    <p:sldId id="335" r:id="rId8"/>
    <p:sldId id="340" r:id="rId9"/>
    <p:sldId id="342" r:id="rId10"/>
    <p:sldId id="344" r:id="rId11"/>
    <p:sldId id="272" r:id="rId12"/>
    <p:sldId id="275" r:id="rId13"/>
    <p:sldId id="324" r:id="rId14"/>
    <p:sldId id="345" r:id="rId15"/>
    <p:sldId id="312" r:id="rId16"/>
    <p:sldId id="313" r:id="rId17"/>
    <p:sldId id="318" r:id="rId18"/>
    <p:sldId id="319" r:id="rId19"/>
    <p:sldId id="320" r:id="rId20"/>
    <p:sldId id="261" r:id="rId21"/>
    <p:sldId id="289" r:id="rId22"/>
    <p:sldId id="292" r:id="rId23"/>
    <p:sldId id="293" r:id="rId24"/>
    <p:sldId id="294" r:id="rId25"/>
    <p:sldId id="297" r:id="rId26"/>
    <p:sldId id="290" r:id="rId27"/>
    <p:sldId id="291" r:id="rId28"/>
    <p:sldId id="299" r:id="rId29"/>
    <p:sldId id="300" r:id="rId30"/>
    <p:sldId id="262" r:id="rId31"/>
    <p:sldId id="278" r:id="rId32"/>
    <p:sldId id="281" r:id="rId33"/>
    <p:sldId id="282" r:id="rId34"/>
    <p:sldId id="284" r:id="rId35"/>
    <p:sldId id="286" r:id="rId36"/>
    <p:sldId id="287" r:id="rId37"/>
    <p:sldId id="304" r:id="rId38"/>
    <p:sldId id="301" r:id="rId39"/>
    <p:sldId id="303" r:id="rId40"/>
    <p:sldId id="302" r:id="rId41"/>
    <p:sldId id="305" r:id="rId42"/>
    <p:sldId id="346" r:id="rId43"/>
    <p:sldId id="347" r:id="rId44"/>
    <p:sldId id="306" r:id="rId45"/>
    <p:sldId id="315" r:id="rId46"/>
    <p:sldId id="349" r:id="rId47"/>
    <p:sldId id="298" r:id="rId48"/>
    <p:sldId id="288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217A-E5A4-4661-AE48-D257379ACB4B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1DCC4-B3E7-454B-B3B3-E84BD25C508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116EC-7CF6-42B0-AF9A-52606519091C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D718C-6ACD-4E3D-9710-8CA04079A8B8}" type="slidenum">
              <a:rPr lang="tr-TR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tr-T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A098C-7DDA-47E6-A2E7-FCE1A15210AB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4512C-AE23-417D-BAC3-91BAF125E0D8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8EAF-6BF1-4539-B2FF-31BD9114496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eyhan.cigdemoglu@atilim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otion.com/video/x4we7lr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gem.net/dosyalar/dokuman/20122013094626Pages%20from%2014.%20%C4%B0%C5%9F%20Birlikli%20%C3%96%C4%9Frneme%20Modeli%20bask%C4%B1.pdf" TargetMode="External"/><Relationship Id="rId3" Type="http://schemas.openxmlformats.org/officeDocument/2006/relationships/hyperlink" Target="http://cpltl.iupui.edu/media/68709c7e-a808-4b28-9e45-835c7a8343a9/qz9lnw/cPLTLContent/2013/PLTL%20Literature%20PDFs/Barker%20Cohoon_2007.pdf" TargetMode="External"/><Relationship Id="rId7" Type="http://schemas.openxmlformats.org/officeDocument/2006/relationships/hyperlink" Target="http://www.sirinkaradeniz.com/dersler/isbirligi.ppt" TargetMode="External"/><Relationship Id="rId2" Type="http://schemas.openxmlformats.org/officeDocument/2006/relationships/hyperlink" Target="http://www.ozelogretim.hacettepe.edu.tr/.../isbirlik_sunum.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cantmgc.files.wordpress.com/.../ic59fbirlikli-c" TargetMode="External"/><Relationship Id="rId5" Type="http://schemas.openxmlformats.org/officeDocument/2006/relationships/hyperlink" Target="http://www.sci.ccny.cuny.edu/~chemwksp/" TargetMode="External"/><Relationship Id="rId4" Type="http://schemas.openxmlformats.org/officeDocument/2006/relationships/hyperlink" Target="http://www.pltl.org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2895600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</a:t>
            </a:r>
            <a:r>
              <a:rPr lang="tr-TR" sz="4000" b="1" dirty="0">
                <a:solidFill>
                  <a:srgbClr val="C00000"/>
                </a:solidFill>
              </a:rPr>
              <a:t>ETKİLİ EĞİTİM </a:t>
            </a:r>
            <a:r>
              <a:rPr lang="tr-TR" sz="4000" b="1" dirty="0" smtClean="0">
                <a:solidFill>
                  <a:srgbClr val="C00000"/>
                </a:solidFill>
              </a:rPr>
              <a:t>SEMİNERİ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 </a:t>
            </a:r>
            <a:r>
              <a:rPr lang="tr-TR" sz="4000" dirty="0" smtClean="0"/>
              <a:t>2016-2017 Bahar Dönemi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 </a:t>
            </a:r>
            <a:r>
              <a:rPr lang="tr-TR" sz="3600" dirty="0" smtClean="0"/>
              <a:t> </a:t>
            </a:r>
            <a:r>
              <a:rPr lang="tr-TR" sz="3600" dirty="0" smtClean="0"/>
              <a:t>5. Oturum</a:t>
            </a:r>
            <a:r>
              <a:rPr lang="tr-TR" sz="3600" dirty="0"/>
              <a:t>	</a:t>
            </a:r>
            <a:br>
              <a:rPr lang="tr-TR" sz="3600" dirty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b="1" dirty="0" smtClean="0">
                <a:solidFill>
                  <a:srgbClr val="FF0000"/>
                </a:solidFill>
              </a:rPr>
              <a:t>“</a:t>
            </a:r>
            <a:r>
              <a:rPr lang="tr-TR" sz="3200" b="1" dirty="0">
                <a:solidFill>
                  <a:srgbClr val="C00000"/>
                </a:solidFill>
              </a:rPr>
              <a:t>Öğretim </a:t>
            </a:r>
            <a:r>
              <a:rPr lang="tr-TR" sz="3200" b="1" dirty="0" smtClean="0">
                <a:solidFill>
                  <a:srgbClr val="C00000"/>
                </a:solidFill>
              </a:rPr>
              <a:t>Yöntemleri</a:t>
            </a:r>
            <a:r>
              <a:rPr lang="tr-TR" sz="3600" b="1" dirty="0" smtClean="0">
                <a:solidFill>
                  <a:srgbClr val="FF0000"/>
                </a:solidFill>
              </a:rPr>
              <a:t>”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</a:rPr>
              <a:t/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endParaRPr lang="tr-TR" b="1" dirty="0"/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5486400" cy="1981200"/>
          </a:xfrm>
        </p:spPr>
        <p:txBody>
          <a:bodyPr>
            <a:normAutofit/>
          </a:bodyPr>
          <a:lstStyle/>
          <a:p>
            <a:pPr marL="63500" algn="l" eaLnBrk="1" hangingPunct="1"/>
            <a:r>
              <a:rPr lang="tr-TR" sz="19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Ceyhan Çiğdemoğlu</a:t>
            </a:r>
            <a:r>
              <a:rPr lang="tr-TR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PhD</a:t>
            </a:r>
          </a:p>
          <a:p>
            <a:pPr marL="63500" algn="l" eaLnBrk="1" hangingPunct="1"/>
            <a:r>
              <a:rPr lang="tr-TR" sz="19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Etpo</a:t>
            </a:r>
            <a:r>
              <a:rPr lang="tr-TR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Araştırma Birimi </a:t>
            </a:r>
          </a:p>
          <a:p>
            <a:pPr marL="63500" algn="l" eaLnBrk="1" hangingPunct="1"/>
            <a:r>
              <a:rPr lang="tr-TR" sz="18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3"/>
              </a:rPr>
              <a:t>ceyhan.cigdemoglu@atilim.edu.tr</a:t>
            </a:r>
            <a:endParaRPr lang="tr-TR" sz="18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63500" eaLnBrk="1" hangingPunct="1"/>
            <a:endParaRPr lang="tr-TR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3500" eaLnBrk="1" hangingPunct="1"/>
            <a:endParaRPr lang="tr-TR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3500" eaLnBrk="1" hangingPunct="1"/>
            <a:endParaRPr lang="tr-TR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3500" eaLnBrk="1" hangingPunct="1"/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http://www.atilim-med.org.tr/atilimresim/6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76800"/>
            <a:ext cx="168117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196975"/>
            <a:ext cx="8151813" cy="5259388"/>
            <a:chOff x="240" y="1099"/>
            <a:chExt cx="5507" cy="3317"/>
          </a:xfrm>
        </p:grpSpPr>
        <p:pic>
          <p:nvPicPr>
            <p:cNvPr id="49156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4" y="1127"/>
              <a:ext cx="1735" cy="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1099"/>
              <a:ext cx="1219" cy="499"/>
              <a:chOff x="671" y="1078"/>
              <a:chExt cx="1219" cy="499"/>
            </a:xfrm>
          </p:grpSpPr>
          <p:pic>
            <p:nvPicPr>
              <p:cNvPr id="49180" name="Picture 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1" y="107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81" name="Rectangle 6"/>
              <p:cNvSpPr>
                <a:spLocks noChangeArrowheads="1"/>
              </p:cNvSpPr>
              <p:nvPr/>
            </p:nvSpPr>
            <p:spPr bwMode="auto">
              <a:xfrm>
                <a:off x="730" y="1181"/>
                <a:ext cx="65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eaLnBrk="0" hangingPunct="0"/>
                <a:r>
                  <a:rPr lang="en-AU" sz="2400" b="0" dirty="0">
                    <a:solidFill>
                      <a:srgbClr val="FFFF00"/>
                    </a:solidFill>
                    <a:latin typeface="Arial Rounded MT Bold" pitchFamily="34" charset="0"/>
                  </a:rPr>
                  <a:t>% 10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40" y="1579"/>
              <a:ext cx="1219" cy="499"/>
              <a:chOff x="671" y="1558"/>
              <a:chExt cx="1219" cy="499"/>
            </a:xfrm>
          </p:grpSpPr>
          <p:pic>
            <p:nvPicPr>
              <p:cNvPr id="49178" name="Picture 8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1" y="155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79" name="Rectangle 9"/>
              <p:cNvSpPr>
                <a:spLocks noChangeArrowheads="1"/>
              </p:cNvSpPr>
              <p:nvPr/>
            </p:nvSpPr>
            <p:spPr bwMode="auto">
              <a:xfrm>
                <a:off x="730" y="1661"/>
                <a:ext cx="65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eaLnBrk="0" hangingPunct="0"/>
                <a:r>
                  <a:rPr lang="en-AU" sz="2400" b="0" dirty="0">
                    <a:solidFill>
                      <a:srgbClr val="FFFF00"/>
                    </a:solidFill>
                    <a:latin typeface="Arial Rounded MT Bold" pitchFamily="34" charset="0"/>
                  </a:rPr>
                  <a:t>% 20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40" y="2059"/>
              <a:ext cx="1219" cy="499"/>
              <a:chOff x="671" y="2038"/>
              <a:chExt cx="1219" cy="499"/>
            </a:xfrm>
          </p:grpSpPr>
          <p:pic>
            <p:nvPicPr>
              <p:cNvPr id="49176" name="Picture 11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1" y="203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77" name="Rectangle 12"/>
              <p:cNvSpPr>
                <a:spLocks noChangeArrowheads="1"/>
              </p:cNvSpPr>
              <p:nvPr/>
            </p:nvSpPr>
            <p:spPr bwMode="auto">
              <a:xfrm>
                <a:off x="730" y="2141"/>
                <a:ext cx="65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eaLnBrk="0" hangingPunct="0"/>
                <a:r>
                  <a:rPr lang="en-AU" sz="2400" b="0">
                    <a:solidFill>
                      <a:srgbClr val="FFFF00"/>
                    </a:solidFill>
                    <a:latin typeface="Arial Rounded MT Bold" pitchFamily="34" charset="0"/>
                  </a:rPr>
                  <a:t>% 30</a:t>
                </a: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40" y="2539"/>
              <a:ext cx="1219" cy="499"/>
              <a:chOff x="671" y="2518"/>
              <a:chExt cx="1219" cy="499"/>
            </a:xfrm>
          </p:grpSpPr>
          <p:pic>
            <p:nvPicPr>
              <p:cNvPr id="49174" name="Picture 14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71" y="251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75" name="Rectangle 15"/>
              <p:cNvSpPr>
                <a:spLocks noChangeArrowheads="1"/>
              </p:cNvSpPr>
              <p:nvPr/>
            </p:nvSpPr>
            <p:spPr bwMode="auto">
              <a:xfrm>
                <a:off x="730" y="2621"/>
                <a:ext cx="65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eaLnBrk="0" hangingPunct="0"/>
                <a:r>
                  <a:rPr lang="en-AU" sz="2400" b="0" dirty="0">
                    <a:solidFill>
                      <a:srgbClr val="FFFF00"/>
                    </a:solidFill>
                    <a:latin typeface="Arial Rounded MT Bold" pitchFamily="34" charset="0"/>
                  </a:rPr>
                  <a:t>% 50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40" y="3019"/>
              <a:ext cx="1219" cy="499"/>
              <a:chOff x="671" y="2998"/>
              <a:chExt cx="1219" cy="499"/>
            </a:xfrm>
          </p:grpSpPr>
          <p:pic>
            <p:nvPicPr>
              <p:cNvPr id="49172" name="Picture 17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71" y="299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73" name="Rectangle 18"/>
              <p:cNvSpPr>
                <a:spLocks noChangeArrowheads="1"/>
              </p:cNvSpPr>
              <p:nvPr/>
            </p:nvSpPr>
            <p:spPr bwMode="auto">
              <a:xfrm>
                <a:off x="730" y="3101"/>
                <a:ext cx="65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eaLnBrk="0" hangingPunct="0"/>
                <a:r>
                  <a:rPr lang="en-AU" sz="2400" b="0">
                    <a:solidFill>
                      <a:srgbClr val="FFFF00"/>
                    </a:solidFill>
                    <a:latin typeface="Arial Rounded MT Bold" pitchFamily="34" charset="0"/>
                  </a:rPr>
                  <a:t>% 70</a:t>
                </a: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40" y="3499"/>
              <a:ext cx="1219" cy="499"/>
              <a:chOff x="671" y="3478"/>
              <a:chExt cx="1219" cy="499"/>
            </a:xfrm>
          </p:grpSpPr>
          <p:pic>
            <p:nvPicPr>
              <p:cNvPr id="49170" name="Picture 20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71" y="347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71" name="Rectangle 21"/>
              <p:cNvSpPr>
                <a:spLocks noChangeArrowheads="1"/>
              </p:cNvSpPr>
              <p:nvPr/>
            </p:nvSpPr>
            <p:spPr bwMode="auto">
              <a:xfrm>
                <a:off x="730" y="3581"/>
                <a:ext cx="65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eaLnBrk="0" hangingPunct="0"/>
                <a:r>
                  <a:rPr lang="en-AU" sz="2400" b="0">
                    <a:solidFill>
                      <a:srgbClr val="FFFF00"/>
                    </a:solidFill>
                    <a:latin typeface="Arial Rounded MT Bold" pitchFamily="34" charset="0"/>
                  </a:rPr>
                  <a:t>% 90</a:t>
                </a:r>
              </a:p>
            </p:txBody>
          </p:sp>
        </p:grpSp>
        <p:sp>
          <p:nvSpPr>
            <p:cNvPr id="543766" name="Rectangle 22"/>
            <p:cNvSpPr>
              <a:spLocks noChangeArrowheads="1"/>
            </p:cNvSpPr>
            <p:nvPr/>
          </p:nvSpPr>
          <p:spPr bwMode="auto">
            <a:xfrm>
              <a:off x="1488" y="1173"/>
              <a:ext cx="9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n-AU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rPr>
                <a:t>OKUMA</a:t>
              </a:r>
            </a:p>
          </p:txBody>
        </p:sp>
        <p:sp>
          <p:nvSpPr>
            <p:cNvPr id="543767" name="Rectangle 23"/>
            <p:cNvSpPr>
              <a:spLocks noChangeArrowheads="1"/>
            </p:cNvSpPr>
            <p:nvPr/>
          </p:nvSpPr>
          <p:spPr bwMode="auto">
            <a:xfrm>
              <a:off x="1488" y="1653"/>
              <a:ext cx="9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n-AU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rPr>
                <a:t>DUYMA</a:t>
              </a:r>
            </a:p>
          </p:txBody>
        </p:sp>
        <p:sp>
          <p:nvSpPr>
            <p:cNvPr id="543768" name="Rectangle 24"/>
            <p:cNvSpPr>
              <a:spLocks noChangeArrowheads="1"/>
            </p:cNvSpPr>
            <p:nvPr/>
          </p:nvSpPr>
          <p:spPr bwMode="auto">
            <a:xfrm>
              <a:off x="1440" y="2133"/>
              <a:ext cx="96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n-AU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rPr>
                <a:t>GÖRME</a:t>
              </a:r>
            </a:p>
          </p:txBody>
        </p:sp>
        <p:sp>
          <p:nvSpPr>
            <p:cNvPr id="543769" name="Rectangle 25"/>
            <p:cNvSpPr>
              <a:spLocks noChangeArrowheads="1"/>
            </p:cNvSpPr>
            <p:nvPr/>
          </p:nvSpPr>
          <p:spPr bwMode="auto">
            <a:xfrm>
              <a:off x="1440" y="2613"/>
              <a:ext cx="22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n-AU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rPr>
                <a:t>DUYMA ve GÖRME</a:t>
              </a:r>
            </a:p>
          </p:txBody>
        </p:sp>
        <p:sp>
          <p:nvSpPr>
            <p:cNvPr id="543770" name="Rectangle 26"/>
            <p:cNvSpPr>
              <a:spLocks noChangeArrowheads="1"/>
            </p:cNvSpPr>
            <p:nvPr/>
          </p:nvSpPr>
          <p:spPr bwMode="auto">
            <a:xfrm>
              <a:off x="1440" y="3093"/>
              <a:ext cx="120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n-AU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rPr>
                <a:t>SÖYLEME</a:t>
              </a:r>
            </a:p>
          </p:txBody>
        </p:sp>
        <p:sp>
          <p:nvSpPr>
            <p:cNvPr id="543771" name="Rectangle 27"/>
            <p:cNvSpPr>
              <a:spLocks noChangeArrowheads="1"/>
            </p:cNvSpPr>
            <p:nvPr/>
          </p:nvSpPr>
          <p:spPr bwMode="auto">
            <a:xfrm>
              <a:off x="1440" y="3573"/>
              <a:ext cx="9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n-AU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rPr>
                <a:t>YAPMA</a:t>
              </a:r>
            </a:p>
          </p:txBody>
        </p:sp>
        <p:sp>
          <p:nvSpPr>
            <p:cNvPr id="543772" name="Rectangle 28"/>
            <p:cNvSpPr>
              <a:spLocks noChangeArrowheads="1"/>
            </p:cNvSpPr>
            <p:nvPr/>
          </p:nvSpPr>
          <p:spPr bwMode="auto">
            <a:xfrm>
              <a:off x="3854" y="2180"/>
              <a:ext cx="18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AU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Akılda Tutma</a:t>
              </a:r>
            </a:p>
          </p:txBody>
        </p:sp>
      </p:grpSp>
      <p:sp>
        <p:nvSpPr>
          <p:cNvPr id="49155" name="Text Box 29"/>
          <p:cNvSpPr txBox="1">
            <a:spLocks noChangeArrowheads="1"/>
          </p:cNvSpPr>
          <p:nvPr/>
        </p:nvSpPr>
        <p:spPr bwMode="auto">
          <a:xfrm>
            <a:off x="1358900" y="333375"/>
            <a:ext cx="47371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AU" sz="2800">
                <a:solidFill>
                  <a:schemeClr val="tx1"/>
                </a:solidFill>
                <a:latin typeface="Helvetica" pitchFamily="124" charset="-94"/>
              </a:rPr>
              <a:t>Öğrenilenlerin Kalıcılığı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Öğretim için gerekli koşulları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43050"/>
            <a:ext cx="8858280" cy="41767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800" dirty="0" smtClean="0">
                <a:solidFill>
                  <a:schemeClr val="tx1"/>
                </a:solidFill>
              </a:rPr>
              <a:t>Dikkati çekme, merak </a:t>
            </a:r>
            <a:r>
              <a:rPr lang="tr-TR" sz="2800" dirty="0" smtClean="0">
                <a:solidFill>
                  <a:schemeClr val="tx1"/>
                </a:solidFill>
              </a:rPr>
              <a:t>uyandırma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Algılamayı ve </a:t>
            </a:r>
            <a:r>
              <a:rPr lang="tr-TR" dirty="0" err="1" smtClean="0"/>
              <a:t>farkındalığı</a:t>
            </a:r>
            <a:r>
              <a:rPr lang="tr-TR" dirty="0" smtClean="0"/>
              <a:t> geliştirecek uyarıcı materyalleri sunma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800" dirty="0" smtClean="0">
                <a:solidFill>
                  <a:schemeClr val="tx1"/>
                </a:solidFill>
              </a:rPr>
              <a:t>Amaçları </a:t>
            </a:r>
            <a:r>
              <a:rPr lang="tr-TR" sz="2800" dirty="0" smtClean="0">
                <a:solidFill>
                  <a:schemeClr val="tx1"/>
                </a:solidFill>
              </a:rPr>
              <a:t>açıklama, beklentileri paylaşma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800" dirty="0" smtClean="0">
                <a:solidFill>
                  <a:schemeClr val="tx1"/>
                </a:solidFill>
              </a:rPr>
              <a:t>Ön öğrenmeleri hatırlatma ve yenilerle ilişkilendirme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800" dirty="0" smtClean="0">
                <a:solidFill>
                  <a:schemeClr val="tx1"/>
                </a:solidFill>
              </a:rPr>
              <a:t>Öğrenene </a:t>
            </a:r>
            <a:r>
              <a:rPr lang="tr-TR" sz="2800" dirty="0" smtClean="0">
                <a:solidFill>
                  <a:schemeClr val="tx1"/>
                </a:solidFill>
              </a:rPr>
              <a:t>gerekli düzenlemelerle rehberlik yapma, yol gösterme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1412875"/>
            <a:ext cx="8143931" cy="47132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tr-TR" sz="1800" dirty="0" smtClean="0"/>
          </a:p>
          <a:p>
            <a:pPr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</a:rPr>
              <a:t>Amaçlanan davranışları ortaya çıkarmak için gerekli   olanakları ve ortamı sağlama </a:t>
            </a:r>
          </a:p>
          <a:p>
            <a:pPr>
              <a:lnSpc>
                <a:spcPct val="90000"/>
              </a:lnSpc>
            </a:pPr>
            <a:endParaRPr lang="tr-TR" sz="2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</a:rPr>
              <a:t>Geri bildirim-düzeltme sağlama ve öğrencinin gelişimini izleme/takip etme</a:t>
            </a:r>
          </a:p>
          <a:p>
            <a:pPr>
              <a:lnSpc>
                <a:spcPct val="90000"/>
              </a:lnSpc>
            </a:pPr>
            <a:endParaRPr lang="tr-TR" sz="2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</a:rPr>
              <a:t>Öğrenilenleri değerlendirme ve olumlu pekiştirme kullanma</a:t>
            </a:r>
          </a:p>
          <a:p>
            <a:pPr>
              <a:lnSpc>
                <a:spcPct val="90000"/>
              </a:lnSpc>
            </a:pPr>
            <a:endParaRPr lang="tr-TR" sz="2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600" dirty="0" smtClean="0"/>
              <a:t>Transfer ve kalıcılığı sağlama</a:t>
            </a:r>
            <a:r>
              <a:rPr lang="tr-TR" sz="2600" dirty="0" smtClean="0">
                <a:solidFill>
                  <a:schemeClr val="tx1"/>
                </a:solidFill>
              </a:rPr>
              <a:t>, gerçek yaşam durumları ile ilişki kurma-uygulama için ortam yaratma, 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21429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Öğretim için gerekli koşullar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D17520-C394-4988-9049-AF94D382CB5E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357313"/>
            <a:ext cx="8501122" cy="47386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tr-TR" sz="1900" noProof="1" smtClean="0">
                <a:solidFill>
                  <a:schemeClr val="tx1"/>
                </a:solidFill>
                <a:latin typeface="Helvetica" pitchFamily="124" charset="-94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</a:pPr>
            <a:r>
              <a:rPr lang="tr-TR" sz="2400" noProof="1" smtClean="0">
                <a:solidFill>
                  <a:schemeClr val="tx1"/>
                </a:solidFill>
              </a:rPr>
              <a:t> Deneyerek, keşfederek, tartışarak v</a:t>
            </a:r>
            <a:r>
              <a:rPr lang="tr-TR" sz="2400" dirty="0" smtClean="0">
                <a:solidFill>
                  <a:schemeClr val="tx1"/>
                </a:solidFill>
              </a:rPr>
              <a:t>e</a:t>
            </a:r>
            <a:r>
              <a:rPr lang="tr-TR" sz="2400" noProof="1" smtClean="0">
                <a:solidFill>
                  <a:schemeClr val="tx1"/>
                </a:solidFill>
              </a:rPr>
              <a:t> etkin olduklarında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</a:pPr>
            <a:r>
              <a:rPr lang="tr-TR" sz="2400" noProof="1" smtClean="0">
                <a:solidFill>
                  <a:schemeClr val="tx1"/>
                </a:solidFill>
              </a:rPr>
              <a:t> Kendi akranlarından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</a:pPr>
            <a:r>
              <a:rPr lang="tr-TR" sz="2400" noProof="1" smtClean="0">
                <a:solidFill>
                  <a:schemeClr val="tx1"/>
                </a:solidFill>
              </a:rPr>
              <a:t> Kendi yaşamları ve işleri ile ilgili olan </a:t>
            </a:r>
            <a:r>
              <a:rPr lang="tr-TR" sz="2400" dirty="0" smtClean="0">
                <a:solidFill>
                  <a:schemeClr val="tx1"/>
                </a:solidFill>
              </a:rPr>
              <a:t>konuları</a:t>
            </a:r>
            <a:endParaRPr lang="tr-TR" sz="2400" noProof="1" smtClean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</a:pPr>
            <a:r>
              <a:rPr lang="tr-TR" sz="2400" noProof="1" smtClean="0">
                <a:solidFill>
                  <a:schemeClr val="tx1"/>
                </a:solidFill>
              </a:rPr>
              <a:t> Niçin öğrenmeleri gerektiğini bildikleri zaman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</a:pPr>
            <a:r>
              <a:rPr lang="tr-TR" sz="2400" noProof="1" smtClean="0">
                <a:solidFill>
                  <a:schemeClr val="tx1"/>
                </a:solidFill>
              </a:rPr>
              <a:t> </a:t>
            </a:r>
            <a:r>
              <a:rPr lang="tr-TR" sz="2400" noProof="1" smtClean="0">
                <a:solidFill>
                  <a:schemeClr val="tx1"/>
                </a:solidFill>
              </a:rPr>
              <a:t>Kendi gelişimlerinden sorumlu </a:t>
            </a:r>
            <a:r>
              <a:rPr lang="tr-TR" sz="2400" noProof="1" smtClean="0">
                <a:solidFill>
                  <a:schemeClr val="tx1"/>
                </a:solidFill>
              </a:rPr>
              <a:t>tutulduklarında</a:t>
            </a:r>
            <a:endParaRPr lang="tr-TR" sz="2400" noProof="1" smtClean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arenR"/>
            </a:pPr>
            <a:r>
              <a:rPr lang="tr-TR" sz="2400" noProof="1" smtClean="0">
                <a:solidFill>
                  <a:schemeClr val="tx1"/>
                </a:solidFill>
              </a:rPr>
              <a:t> İçsel olarak </a:t>
            </a:r>
            <a:r>
              <a:rPr lang="tr-TR" sz="2400" noProof="1" smtClean="0">
                <a:solidFill>
                  <a:schemeClr val="tx1"/>
                </a:solidFill>
              </a:rPr>
              <a:t>güdülendiklerinde</a:t>
            </a:r>
          </a:p>
          <a:p>
            <a:pPr marL="400050" lvl="1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noProof="1" smtClean="0"/>
              <a:t>Kendilerine kişisel olarak hitap </a:t>
            </a:r>
            <a:r>
              <a:rPr lang="tr-TR" sz="2000" noProof="1" smtClean="0"/>
              <a:t>edildiğinde</a:t>
            </a:r>
            <a:r>
              <a:rPr lang="tr-TR" sz="2000" noProof="1" smtClean="0"/>
              <a:t>, </a:t>
            </a:r>
          </a:p>
          <a:p>
            <a:pPr marL="400050" lvl="1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noProof="1" smtClean="0"/>
              <a:t>Önemli </a:t>
            </a:r>
            <a:r>
              <a:rPr lang="tr-TR" sz="2000" noProof="1" smtClean="0"/>
              <a:t>olduklarını </a:t>
            </a:r>
            <a:r>
              <a:rPr lang="tr-TR" sz="2000" noProof="1" smtClean="0"/>
              <a:t>hissettiklerinde</a:t>
            </a:r>
          </a:p>
          <a:p>
            <a:pPr marL="400050" lvl="1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000" noProof="1" smtClean="0">
                <a:solidFill>
                  <a:schemeClr val="tx1"/>
                </a:solidFill>
              </a:rPr>
              <a:t>Yapabileceklerine inandıklarında</a:t>
            </a:r>
            <a:endParaRPr lang="tr-TR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481636"/>
            <a:ext cx="8786842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tr-TR" sz="3200" b="1" noProof="1" smtClean="0">
                <a:solidFill>
                  <a:srgbClr val="C00000"/>
                </a:solidFill>
                <a:latin typeface="Helvetica" pitchFamily="124" charset="-94"/>
              </a:rPr>
              <a:t>Yetişkinler Nasıl ve Hangi Yollarla Öğrenir?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Öğretim Yöntem/Teknikleri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smtClean="0"/>
              <a:t>Düz </a:t>
            </a:r>
            <a:r>
              <a:rPr lang="tr-TR" dirty="0" smtClean="0"/>
              <a:t>anlatım</a:t>
            </a:r>
          </a:p>
          <a:p>
            <a:r>
              <a:rPr lang="tr-TR" dirty="0" smtClean="0"/>
              <a:t>Soru/cevap, Tartışma</a:t>
            </a:r>
          </a:p>
          <a:p>
            <a:r>
              <a:rPr lang="tr-TR" dirty="0" smtClean="0"/>
              <a:t>Tümevarım, Tümdengelim,</a:t>
            </a:r>
          </a:p>
          <a:p>
            <a:r>
              <a:rPr lang="tr-TR" dirty="0" smtClean="0"/>
              <a:t>Örnek olay</a:t>
            </a:r>
          </a:p>
          <a:p>
            <a:r>
              <a:rPr lang="tr-TR" dirty="0" smtClean="0"/>
              <a:t>Beyin fırtınası</a:t>
            </a:r>
          </a:p>
          <a:p>
            <a:r>
              <a:rPr lang="tr-TR" dirty="0" smtClean="0"/>
              <a:t>Kavram haritaları</a:t>
            </a:r>
          </a:p>
          <a:p>
            <a:r>
              <a:rPr lang="tr-TR" dirty="0" smtClean="0"/>
              <a:t>Bağlam temelli yaklaşım</a:t>
            </a:r>
          </a:p>
          <a:p>
            <a:r>
              <a:rPr lang="tr-TR" dirty="0" smtClean="0"/>
              <a:t>Öğrenme Döngüsü</a:t>
            </a:r>
          </a:p>
          <a:p>
            <a:r>
              <a:rPr lang="tr-TR" dirty="0" err="1" smtClean="0"/>
              <a:t>Argumantasyon</a:t>
            </a:r>
            <a:endParaRPr lang="tr-TR" dirty="0" smtClean="0"/>
          </a:p>
          <a:p>
            <a:r>
              <a:rPr lang="tr-TR" dirty="0" err="1" smtClean="0"/>
              <a:t>İşbiriliğine</a:t>
            </a:r>
            <a:r>
              <a:rPr lang="tr-TR" dirty="0" smtClean="0"/>
              <a:t> Dayalı yöntemler</a:t>
            </a:r>
          </a:p>
          <a:p>
            <a:r>
              <a:rPr lang="tr-TR" dirty="0" smtClean="0"/>
              <a:t>Problem tabanlı, proje tabanlı</a:t>
            </a:r>
          </a:p>
          <a:p>
            <a:r>
              <a:rPr lang="tr-TR" dirty="0" smtClean="0"/>
              <a:t>Teknoloji destekli yöntemler</a:t>
            </a:r>
          </a:p>
          <a:p>
            <a:pPr lvl="1"/>
            <a:r>
              <a:rPr lang="tr-TR" dirty="0" err="1" smtClean="0"/>
              <a:t>Flipp</a:t>
            </a:r>
            <a:r>
              <a:rPr lang="tr-TR" dirty="0" smtClean="0"/>
              <a:t> </a:t>
            </a:r>
            <a:r>
              <a:rPr lang="tr-TR" dirty="0" err="1" smtClean="0"/>
              <a:t>Classroom</a:t>
            </a:r>
            <a:endParaRPr lang="tr-TR" dirty="0" smtClean="0"/>
          </a:p>
          <a:p>
            <a:pPr lvl="1"/>
            <a:r>
              <a:rPr lang="tr-TR" dirty="0" smtClean="0"/>
              <a:t>Oyun temelli (</a:t>
            </a:r>
            <a:r>
              <a:rPr lang="tr-TR" dirty="0" err="1" smtClean="0"/>
              <a:t>Gamification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Sosyal Medya Kullanımı (ör: CN)</a:t>
            </a:r>
          </a:p>
          <a:p>
            <a:pPr lvl="1"/>
            <a:r>
              <a:rPr lang="tr-TR" dirty="0" smtClean="0"/>
              <a:t>STEM</a:t>
            </a:r>
          </a:p>
          <a:p>
            <a:r>
              <a:rPr lang="tr-TR" dirty="0" smtClean="0"/>
              <a:t>Akran liderli takım öğrenmesi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Bağlam Temelli Yaklaşım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Context-Based Approach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Öğrencilerin ilgi duyabileceği, önceden bildikleri birtakım gerçek hayat durumları üzerinden kavramların keşfedilmesidir.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Bağlam Temelli Yaklaşım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Context-Based Approach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Avantajı</a:t>
            </a:r>
          </a:p>
          <a:p>
            <a:pPr lvl="1"/>
            <a:r>
              <a:rPr lang="tr-TR" dirty="0" smtClean="0"/>
              <a:t>İlgi, motivasyon, tutum, bilim okuryazarlığını pozitif yönde etkiler</a:t>
            </a:r>
          </a:p>
          <a:p>
            <a:pPr lvl="1"/>
            <a:r>
              <a:rPr lang="tr-TR" dirty="0" smtClean="0"/>
              <a:t>Başarıyı destekler</a:t>
            </a:r>
          </a:p>
          <a:p>
            <a:pPr lvl="1"/>
            <a:r>
              <a:rPr lang="tr-TR" dirty="0" smtClean="0"/>
              <a:t>Bilgilerin başka alanlara transfer edilmesini kolaylaştırır</a:t>
            </a:r>
          </a:p>
          <a:p>
            <a:r>
              <a:rPr lang="tr-TR" dirty="0" smtClean="0"/>
              <a:t>Zorluğu</a:t>
            </a:r>
          </a:p>
          <a:p>
            <a:pPr lvl="1"/>
            <a:r>
              <a:rPr lang="tr-TR" dirty="0" smtClean="0"/>
              <a:t>Uygun ders materyallerini geliştirmek zaman alır.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Argumantasyon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177115" cy="412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85786" y="6000768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Toulmin Argümantasyon Modeli Şematik Gösterimi (Simon vd., 2006)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64399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Admin\Pictures\argu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Cem\Pictures\neler öğrend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12879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Cooperative Learning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“İşbirlikli Öğrenme”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ccoglu\Pictures\birlikli-renme-kuram-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96943" cy="4997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32240" y="1844824"/>
            <a:ext cx="20882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İşbirlikli Öğrenme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dirty="0" smtClean="0"/>
          </a:p>
          <a:p>
            <a:pPr algn="just">
              <a:buNone/>
            </a:pPr>
            <a:r>
              <a:rPr lang="tr-TR" dirty="0" smtClean="0"/>
              <a:t>“İnsanın en büyük buluşu ateş, tekerlek ve motor değildir; atom enerjisi veya maddi dünya ile ilgili herhangi bir şey de değildir. İnsanın en büyük buluşu anlaşarak, ekip halinde uyum içinde çalışabilmesidir.” </a:t>
            </a:r>
          </a:p>
          <a:p>
            <a:pPr>
              <a:buNone/>
            </a:pPr>
            <a:r>
              <a:rPr lang="tr-TR" dirty="0" smtClean="0"/>
              <a:t>					</a:t>
            </a:r>
          </a:p>
          <a:p>
            <a:pPr>
              <a:buNone/>
            </a:pPr>
            <a:r>
              <a:rPr lang="tr-TR" dirty="0" smtClean="0"/>
              <a:t>							B. </a:t>
            </a:r>
            <a:r>
              <a:rPr lang="tr-TR" dirty="0" err="1" smtClean="0"/>
              <a:t>Jenning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2051" name="Picture 3" descr="C:\Users\Admin\Pictures\işbir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928670"/>
            <a:ext cx="1714512" cy="1214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b="1" dirty="0" smtClean="0">
                <a:solidFill>
                  <a:srgbClr val="C00000"/>
                </a:solidFill>
              </a:rPr>
              <a:t>Neden İŞBİRLİKLİ ÖĞRENME?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Admin\Pictures\işbir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86256"/>
            <a:ext cx="2786073" cy="185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87CD4-A3EB-4262-B63F-A9728108B49C}" type="slidenum">
              <a:rPr lang="tr-TR"/>
              <a:pPr>
                <a:defRPr/>
              </a:pPr>
              <a:t>23</a:t>
            </a:fld>
            <a:endParaRPr lang="tr-T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mtClean="0"/>
              <a:t>Yakınsal Gelişim Alanı (Zone of Proximal Development)</a:t>
            </a:r>
          </a:p>
        </p:txBody>
      </p:sp>
      <p:sp>
        <p:nvSpPr>
          <p:cNvPr id="13316" name="Line 66"/>
          <p:cNvSpPr>
            <a:spLocks noChangeShapeType="1"/>
          </p:cNvSpPr>
          <p:nvPr/>
        </p:nvSpPr>
        <p:spPr bwMode="auto">
          <a:xfrm flipV="1">
            <a:off x="3851275" y="3502025"/>
            <a:ext cx="0" cy="26638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3317" name="Line 67"/>
          <p:cNvSpPr>
            <a:spLocks noChangeShapeType="1"/>
          </p:cNvSpPr>
          <p:nvPr/>
        </p:nvSpPr>
        <p:spPr bwMode="auto">
          <a:xfrm>
            <a:off x="827088" y="6237288"/>
            <a:ext cx="748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318" name="Text Box 68"/>
          <p:cNvSpPr txBox="1">
            <a:spLocks noChangeArrowheads="1"/>
          </p:cNvSpPr>
          <p:nvPr/>
        </p:nvSpPr>
        <p:spPr bwMode="auto">
          <a:xfrm>
            <a:off x="4356100" y="3933825"/>
            <a:ext cx="295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>
                <a:solidFill>
                  <a:schemeClr val="hlink"/>
                </a:solidFill>
                <a:latin typeface="Arial" pitchFamily="34" charset="0"/>
              </a:rPr>
              <a:t>Kendi başıma bu kadar öğrenirim</a:t>
            </a:r>
          </a:p>
        </p:txBody>
      </p:sp>
      <p:sp>
        <p:nvSpPr>
          <p:cNvPr id="13319" name="Line 69"/>
          <p:cNvSpPr>
            <a:spLocks noChangeShapeType="1"/>
          </p:cNvSpPr>
          <p:nvPr/>
        </p:nvSpPr>
        <p:spPr bwMode="auto">
          <a:xfrm flipV="1">
            <a:off x="3851275" y="2205038"/>
            <a:ext cx="0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3320" name="Text Box 70"/>
          <p:cNvSpPr txBox="1">
            <a:spLocks noChangeArrowheads="1"/>
          </p:cNvSpPr>
          <p:nvPr/>
        </p:nvSpPr>
        <p:spPr bwMode="auto">
          <a:xfrm>
            <a:off x="4356100" y="2205038"/>
            <a:ext cx="3887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>
                <a:latin typeface="Arial" pitchFamily="34" charset="0"/>
              </a:rPr>
              <a:t>Arkadaşlarımla beraber bu kadar daha öğrenirim</a:t>
            </a:r>
          </a:p>
        </p:txBody>
      </p:sp>
      <p:sp>
        <p:nvSpPr>
          <p:cNvPr id="13321" name="Line 72"/>
          <p:cNvSpPr>
            <a:spLocks noChangeShapeType="1"/>
          </p:cNvSpPr>
          <p:nvPr/>
        </p:nvSpPr>
        <p:spPr bwMode="auto">
          <a:xfrm>
            <a:off x="2051050" y="3500438"/>
            <a:ext cx="6410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322" name="Line 73"/>
          <p:cNvSpPr>
            <a:spLocks noChangeShapeType="1"/>
          </p:cNvSpPr>
          <p:nvPr/>
        </p:nvSpPr>
        <p:spPr bwMode="auto">
          <a:xfrm>
            <a:off x="2051050" y="2133600"/>
            <a:ext cx="655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323" name="AutoShape 74"/>
          <p:cNvSpPr>
            <a:spLocks/>
          </p:cNvSpPr>
          <p:nvPr/>
        </p:nvSpPr>
        <p:spPr bwMode="auto">
          <a:xfrm>
            <a:off x="1476375" y="2060575"/>
            <a:ext cx="287338" cy="1584325"/>
          </a:xfrm>
          <a:prstGeom prst="leftBrace">
            <a:avLst>
              <a:gd name="adj1" fmla="val 45948"/>
              <a:gd name="adj2" fmla="val 50000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/>
          </a:p>
        </p:txBody>
      </p:sp>
      <p:sp>
        <p:nvSpPr>
          <p:cNvPr id="13324" name="Text Box 75"/>
          <p:cNvSpPr txBox="1">
            <a:spLocks noChangeArrowheads="1"/>
          </p:cNvSpPr>
          <p:nvPr/>
        </p:nvSpPr>
        <p:spPr bwMode="auto">
          <a:xfrm>
            <a:off x="323850" y="2276475"/>
            <a:ext cx="10795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hlink"/>
                </a:solidFill>
                <a:latin typeface="Arial" pitchFamily="34" charset="0"/>
              </a:rPr>
              <a:t>ZPD</a:t>
            </a:r>
          </a:p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hlink"/>
                </a:solidFill>
                <a:latin typeface="Arial" pitchFamily="34" charset="0"/>
              </a:rPr>
              <a:t>YGA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İşbirlikli Öğrenme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Sonuca göre grup üyelerinin ya birlikte kazandığı ya da birlikte kaybettiği, ortak amaçlar çerçevesinde birlikte çalışmayı gerektiren öğrenme ortamı.</a:t>
            </a:r>
          </a:p>
          <a:p>
            <a:endParaRPr lang="tr-TR" dirty="0"/>
          </a:p>
        </p:txBody>
      </p:sp>
      <p:pic>
        <p:nvPicPr>
          <p:cNvPr id="4" name="Picture 3" descr="C:\Users\Admin\Pictures\işbir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643446"/>
            <a:ext cx="2786073" cy="185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+mn-lt"/>
              </a:rPr>
              <a:t>İşbirliği için gerekli koşullar</a:t>
            </a:r>
            <a:endParaRPr lang="tr-TR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85926"/>
            <a:ext cx="7696200" cy="365760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Ortak Ürün  / Grup Ödülü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Olumlu Bağımlılık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Bireysel Değerlendirilebilirlik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Yüzyüze Etkileşim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Sürecin Değerlendirilmesi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Eşit Başarı Fırsatı</a:t>
            </a:r>
            <a:endParaRPr lang="tr-TR" dirty="0"/>
          </a:p>
        </p:txBody>
      </p:sp>
      <p:pic>
        <p:nvPicPr>
          <p:cNvPr id="4" name="Picture 3" descr="C:\Users\Admin\Pictures\işbir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643446"/>
            <a:ext cx="2786073" cy="185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İşbirlikli Öğrenme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Grup Nedir?</a:t>
            </a:r>
          </a:p>
          <a:p>
            <a:pPr lvl="1"/>
            <a:r>
              <a:rPr lang="tr-TR" dirty="0" smtClean="0"/>
              <a:t>Bir Grubu Herhangi Bir Topluluktan Ayıran En Önemli Özellikleri: </a:t>
            </a:r>
          </a:p>
          <a:p>
            <a:pPr lvl="1">
              <a:buNone/>
            </a:pPr>
            <a:endParaRPr lang="tr-TR" dirty="0" smtClean="0"/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Karşılıklı Bağımlılık 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Etkileşim 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İş Birliği 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Paylaşılan Ortak Amaçlar </a:t>
            </a:r>
          </a:p>
          <a:p>
            <a:endParaRPr lang="tr-TR" dirty="0"/>
          </a:p>
        </p:txBody>
      </p:sp>
      <p:pic>
        <p:nvPicPr>
          <p:cNvPr id="1027" name="Picture 3" descr="C:\Users\Admin\Pictures\işbir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643446"/>
            <a:ext cx="2786073" cy="185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İşbirlikli Öğrenme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Ortak çalışma ve  sosyal öğrenme sürecini yaşarlar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Öğrenciler iki ile beş kişilik değişen gruplar halinde ortak hareket ederler</a:t>
            </a:r>
            <a:r>
              <a:rPr lang="en-US" dirty="0" smtClean="0"/>
              <a:t> </a:t>
            </a:r>
            <a:endParaRPr lang="tr-TR" dirty="0" smtClean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Öğrenciler arasında kaçınılmaz olarak etkileşim ve bağımlılık vardır.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S</a:t>
            </a:r>
            <a:r>
              <a:rPr lang="en-US" dirty="0" err="1" smtClean="0"/>
              <a:t>orumluluk</a:t>
            </a:r>
            <a:r>
              <a:rPr lang="en-US" dirty="0" smtClean="0"/>
              <a:t> </a:t>
            </a:r>
            <a:r>
              <a:rPr lang="en-US" dirty="0" err="1" smtClean="0"/>
              <a:t>duygusu</a:t>
            </a:r>
            <a:r>
              <a:rPr lang="en-US" dirty="0" smtClean="0"/>
              <a:t> </a:t>
            </a:r>
            <a:r>
              <a:rPr lang="tr-TR" dirty="0" smtClean="0"/>
              <a:t>gelişir </a:t>
            </a:r>
            <a:endParaRPr lang="en-US" dirty="0" smtClean="0"/>
          </a:p>
          <a:p>
            <a:endParaRPr lang="tr-TR" dirty="0"/>
          </a:p>
        </p:txBody>
      </p:sp>
      <p:pic>
        <p:nvPicPr>
          <p:cNvPr id="4" name="Picture 3" descr="C:\Users\Admin\Pictures\işbir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24448"/>
            <a:ext cx="2214569" cy="1476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İşbirlikli Öğrenme Teknikleri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 Birlikte Öğrenme</a:t>
            </a:r>
          </a:p>
          <a:p>
            <a:r>
              <a:rPr lang="tr-TR" dirty="0" smtClean="0"/>
              <a:t> Öğrenci Takımları- Başarı Bölümleri (ÖTBB)</a:t>
            </a:r>
          </a:p>
          <a:p>
            <a:r>
              <a:rPr lang="tr-TR" dirty="0" smtClean="0"/>
              <a:t> Takım-Oyun-Turnuva (TOT)</a:t>
            </a:r>
          </a:p>
          <a:p>
            <a:r>
              <a:rPr lang="tr-TR" dirty="0" smtClean="0"/>
              <a:t> Takım Destekli Bireyselleştirme (TDB)</a:t>
            </a:r>
          </a:p>
          <a:p>
            <a:r>
              <a:rPr lang="tr-TR" dirty="0" smtClean="0"/>
              <a:t> Birleştirilmiş İşbirlikli Okuma ve Kompozisyon (BİOK)</a:t>
            </a:r>
          </a:p>
          <a:p>
            <a:r>
              <a:rPr lang="tr-TR" dirty="0" smtClean="0"/>
              <a:t>Grup Araştırması</a:t>
            </a:r>
          </a:p>
          <a:p>
            <a:r>
              <a:rPr lang="tr-TR" dirty="0" smtClean="0"/>
              <a:t>İşbirliği-İşbirliği</a:t>
            </a:r>
          </a:p>
          <a:p>
            <a:r>
              <a:rPr lang="tr-TR" dirty="0" smtClean="0"/>
              <a:t>Birlikte Soralım Birlikte Öğrenelim (BSBÖ)</a:t>
            </a:r>
          </a:p>
          <a:p>
            <a:r>
              <a:rPr lang="tr-TR" dirty="0" smtClean="0"/>
              <a:t>Birleştirme (Jigsaw) Teknikleri</a:t>
            </a:r>
            <a:endParaRPr lang="tr-TR" dirty="0"/>
          </a:p>
        </p:txBody>
      </p:sp>
      <p:pic>
        <p:nvPicPr>
          <p:cNvPr id="4" name="Picture 3" descr="C:\Users\Admin\Pictures\işbir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4998"/>
            <a:ext cx="1714503" cy="1143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İşbirlikli Öğrenme,</a:t>
            </a:r>
            <a:r>
              <a:rPr lang="tr-TR" b="1" i="1" dirty="0" smtClean="0">
                <a:solidFill>
                  <a:srgbClr val="C00000"/>
                </a:solidFill>
              </a:rPr>
              <a:t>Öğretmenin rolü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b="1" i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İşbirlikli öğrenme çalışmalarının etkili ve verimli olması için uygun ortamların hazırlanması gerekir.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Grup elemanları arasında güven, iletişim, paylaşım ve yardımlaşma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Liderlik, olaylara empatik yaklaşım, uzlaşma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Çalışma süresince grubu aktif tutacak grup başkanlarının tespiti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Öğrenme aktivitelerini düzenleme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Öğrencilere yol gösterici, çalışmaları kolaylaştırıcı ve hızlandırıcı bir rol de üstlenmelidir.</a:t>
            </a:r>
            <a:endParaRPr lang="tr-TR" dirty="0"/>
          </a:p>
        </p:txBody>
      </p:sp>
      <p:pic>
        <p:nvPicPr>
          <p:cNvPr id="4" name="Picture 3" descr="C:\Users\Admin\Pictures\işbir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572140"/>
            <a:ext cx="1571627" cy="104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353176" cy="5705162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5" name="4 Oval"/>
          <p:cNvSpPr/>
          <p:nvPr/>
        </p:nvSpPr>
        <p:spPr>
          <a:xfrm>
            <a:off x="8244408" y="566124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Ayraç"/>
          <p:cNvSpPr/>
          <p:nvPr/>
        </p:nvSpPr>
        <p:spPr>
          <a:xfrm rot="5400000">
            <a:off x="4355976" y="4077072"/>
            <a:ext cx="1008112" cy="3168352"/>
          </a:xfrm>
          <a:prstGeom prst="rightBrace">
            <a:avLst>
              <a:gd name="adj1" fmla="val 8333"/>
              <a:gd name="adj2" fmla="val 49479"/>
            </a:avLst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C:\Users\Ceyhan\Pictures\images f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74846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Admin\Pictures\flippedgraphic(web1100px)_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052736"/>
            <a:ext cx="8786842" cy="4525963"/>
          </a:xfrm>
        </p:spPr>
        <p:txBody>
          <a:bodyPr/>
          <a:lstStyle/>
          <a:p>
            <a:pPr marL="514350" lvl="0" indent="-514350">
              <a:spcBef>
                <a:spcPct val="0"/>
              </a:spcBef>
              <a:buAutoNum type="arabicPeriod"/>
            </a:pPr>
            <a:r>
              <a:rPr lang="tr-TR" sz="2400" dirty="0" smtClean="0"/>
              <a:t>Programların aşırı yüklü olması</a:t>
            </a:r>
          </a:p>
          <a:p>
            <a:pPr marL="514350" lvl="0" indent="-514350">
              <a:spcBef>
                <a:spcPct val="0"/>
              </a:spcBef>
              <a:buAutoNum type="arabicPeriod"/>
            </a:pPr>
            <a:r>
              <a:rPr lang="tr-TR" sz="2400" dirty="0" smtClean="0"/>
              <a:t>Yaratıcı ve eleştirel düşünme becerileri</a:t>
            </a:r>
          </a:p>
          <a:p>
            <a:pPr marL="514350" lvl="0" indent="-514350">
              <a:spcBef>
                <a:spcPct val="0"/>
              </a:spcBef>
              <a:buAutoNum type="arabicPeriod"/>
            </a:pPr>
            <a:r>
              <a:rPr lang="tr-TR" sz="2400" dirty="0" smtClean="0"/>
              <a:t>60 dak dersin 10 dak video ile etkin anlatılabilmesi</a:t>
            </a:r>
          </a:p>
          <a:p>
            <a:pPr marL="514350" lvl="0" indent="-514350">
              <a:spcBef>
                <a:spcPct val="0"/>
              </a:spcBef>
              <a:buAutoNum type="arabicPeriod"/>
            </a:pPr>
            <a:r>
              <a:rPr lang="tr-TR" sz="2400" dirty="0" smtClean="0"/>
              <a:t>Öğrenme Piramidi</a:t>
            </a:r>
          </a:p>
          <a:p>
            <a:pPr marL="514350" lvl="0" indent="-514350">
              <a:spcBef>
                <a:spcPct val="0"/>
              </a:spcBef>
              <a:buAutoNum type="arabicPeriod"/>
            </a:pPr>
            <a:endParaRPr lang="tr-TR" sz="2800" dirty="0" smtClean="0"/>
          </a:p>
          <a:p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lvl="0"/>
            <a:r>
              <a:rPr lang="tr-TR" sz="4400" b="1" dirty="0" smtClean="0">
                <a:solidFill>
                  <a:srgbClr val="FF0000"/>
                </a:solidFill>
              </a:rPr>
              <a:t>Neden FC? </a:t>
            </a:r>
          </a:p>
        </p:txBody>
      </p:sp>
      <p:pic>
        <p:nvPicPr>
          <p:cNvPr id="4" name="Picture 2" descr="C:\Users\Admin\Pictures\LearningPyram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481" y="2492896"/>
            <a:ext cx="7551519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Avantajları 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/>
          </p:cNvGraphicFramePr>
          <p:nvPr/>
        </p:nvGraphicFramePr>
        <p:xfrm>
          <a:off x="323528" y="1285861"/>
          <a:ext cx="8820472" cy="471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472"/>
              </a:tblGrid>
              <a:tr h="574303">
                <a:tc>
                  <a:txBody>
                    <a:bodyPr/>
                    <a:lstStyle/>
                    <a:p>
                      <a:r>
                        <a:rPr lang="tr-TR" dirty="0" smtClean="0"/>
                        <a:t>Avantajları/Dezavantaj</a:t>
                      </a:r>
                      <a:endParaRPr lang="en-US" dirty="0"/>
                    </a:p>
                  </a:txBody>
                  <a:tcPr/>
                </a:tc>
              </a:tr>
              <a:tr h="385172">
                <a:tc>
                  <a:txBody>
                    <a:bodyPr/>
                    <a:lstStyle/>
                    <a:p>
                      <a:r>
                        <a:rPr kumimoji="0" lang="tr-TR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SORUMLULUK = </a:t>
                      </a:r>
                      <a:r>
                        <a:rPr kumimoji="0"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Students to become more responsible for their learning</a:t>
                      </a:r>
                      <a:endParaRPr lang="en-US" noProof="0" dirty="0"/>
                    </a:p>
                  </a:txBody>
                  <a:tcPr/>
                </a:tc>
              </a:tr>
              <a:tr h="385172">
                <a:tc>
                  <a:txBody>
                    <a:bodyPr/>
                    <a:lstStyle/>
                    <a:p>
                      <a:r>
                        <a:rPr kumimoji="0" lang="tr-TR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ZAMANIN</a:t>
                      </a:r>
                      <a:r>
                        <a:rPr kumimoji="0" lang="tr-TR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ETKİN KULLANIMI= </a:t>
                      </a:r>
                      <a:r>
                        <a:rPr kumimoji="0"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Efficient use of class time</a:t>
                      </a:r>
                      <a:endParaRPr lang="en-US" noProof="0" dirty="0"/>
                    </a:p>
                  </a:txBody>
                  <a:tcPr/>
                </a:tc>
              </a:tr>
              <a:tr h="385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KATILIM = </a:t>
                      </a:r>
                      <a:r>
                        <a:rPr kumimoji="0"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meaningful engagement</a:t>
                      </a:r>
                      <a:endParaRPr lang="en-US" noProof="0" dirty="0"/>
                    </a:p>
                  </a:txBody>
                  <a:tcPr/>
                </a:tc>
              </a:tr>
              <a:tr h="385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AKTİF</a:t>
                      </a:r>
                      <a:r>
                        <a:rPr kumimoji="0" lang="tr-TR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ÖĞRENME = </a:t>
                      </a:r>
                      <a:r>
                        <a:rPr kumimoji="0"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active learning opportunities</a:t>
                      </a:r>
                      <a:endParaRPr lang="en-US" noProof="0" dirty="0"/>
                    </a:p>
                  </a:txBody>
                  <a:tcPr/>
                </a:tc>
              </a:tr>
              <a:tr h="385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ETKİLEŞİM = </a:t>
                      </a:r>
                      <a:r>
                        <a:rPr kumimoji="0" lang="tr-TR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ncrease</a:t>
                      </a:r>
                      <a:r>
                        <a:rPr kumimoji="0"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</a:t>
                      </a:r>
                      <a:endParaRPr lang="en-US" noProof="0" dirty="0"/>
                    </a:p>
                  </a:txBody>
                  <a:tcPr/>
                </a:tc>
              </a:tr>
              <a:tr h="385172">
                <a:tc>
                  <a:txBody>
                    <a:bodyPr/>
                    <a:lstStyle/>
                    <a:p>
                      <a:r>
                        <a:rPr kumimoji="0" lang="tr-TR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ÖĞRENME</a:t>
                      </a:r>
                      <a:r>
                        <a:rPr kumimoji="0" lang="tr-TR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SİTİLLERİ = </a:t>
                      </a:r>
                      <a:r>
                        <a:rPr kumimoji="0"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 multiple learning styles</a:t>
                      </a:r>
                      <a:endParaRPr lang="en-US" noProof="0" dirty="0"/>
                    </a:p>
                  </a:txBody>
                  <a:tcPr/>
                </a:tc>
              </a:tr>
              <a:tr h="674053">
                <a:tc>
                  <a:txBody>
                    <a:bodyPr/>
                    <a:lstStyle/>
                    <a:p>
                      <a:r>
                        <a:rPr kumimoji="0" lang="tr-TR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ÖĞRETİMİ FARKLILAŞTIRMAK = </a:t>
                      </a:r>
                      <a:r>
                        <a:rPr kumimoji="0"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 the time and structure</a:t>
                      </a:r>
                      <a:r>
                        <a:rPr kumimoji="0" lang="tr-TR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needed to differentiate instruction</a:t>
                      </a:r>
                      <a:endParaRPr lang="en-US" noProof="0" dirty="0"/>
                    </a:p>
                  </a:txBody>
                  <a:tcPr/>
                </a:tc>
              </a:tr>
              <a:tr h="385172">
                <a:tc>
                  <a:txBody>
                    <a:bodyPr/>
                    <a:lstStyle/>
                    <a:p>
                      <a:r>
                        <a:rPr kumimoji="0" lang="tr-TR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KAVRAMA DERİNLİĞİ = </a:t>
                      </a:r>
                      <a:r>
                        <a:rPr kumimoji="0"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time to explore concepts deeply</a:t>
                      </a:r>
                      <a:endParaRPr lang="en-US" noProof="0" dirty="0"/>
                    </a:p>
                  </a:txBody>
                  <a:tcPr/>
                </a:tc>
              </a:tr>
              <a:tr h="385172">
                <a:tc>
                  <a:txBody>
                    <a:bodyPr/>
                    <a:lstStyle/>
                    <a:p>
                      <a:r>
                        <a:rPr lang="tr-TR" baseline="0" noProof="0" dirty="0" smtClean="0"/>
                        <a:t>NESİLE UYGUN = </a:t>
                      </a:r>
                      <a:r>
                        <a:rPr lang="en-US" noProof="0" dirty="0" smtClean="0"/>
                        <a:t>More aligned to how this generation of students learns</a:t>
                      </a:r>
                      <a:endParaRPr lang="en-US" noProof="0" dirty="0"/>
                    </a:p>
                  </a:txBody>
                  <a:tcPr/>
                </a:tc>
              </a:tr>
              <a:tr h="385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ZAMAN ALICI = </a:t>
                      </a:r>
                      <a:r>
                        <a:rPr kumimoji="0" lang="tr-T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The time spent for previewing internet videos=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Tüm öğrencilerin teknoloji erişimi sağlanmalı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Teorik bir alt-yapıya dayandırılmalı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Hangi aşamada öğrencilerin ne/nasıl yapacağı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Öğreticinin görevi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Tüm ders materyalleri önceden hazırlanmalı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Quiz’lerden yararlanılmalı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Videolar çok uzun olmamalı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Sınafta konu anlatmak tamamen bitmemeli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Treatment verification </a:t>
            </a:r>
            <a:r>
              <a:rPr lang="tr-TR" dirty="0" smtClean="0"/>
              <a:t>(Uygulamayı doğrulama)olmalı</a:t>
            </a:r>
          </a:p>
          <a:p>
            <a:endParaRPr lang="tr-TR" dirty="0" smtClean="0"/>
          </a:p>
          <a:p>
            <a:endParaRPr lang="en-US" dirty="0" smtClean="0"/>
          </a:p>
          <a:p>
            <a:endParaRPr lang="tr-TR" dirty="0" smtClean="0"/>
          </a:p>
          <a:p>
            <a:endParaRPr lang="en-US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Uygulamalar Nasıl Yapılmalı?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14282" y="1481328"/>
            <a:ext cx="8643998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smtClean="0"/>
              <a:t>FC ortamında öğrenci liderliğindeki tartışmalar olmalıdır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tr-TR" dirty="0" smtClean="0"/>
              <a:t>Üst düzey düşünme becerileri desteklenmeli (</a:t>
            </a:r>
            <a:r>
              <a:rPr lang="en-US" dirty="0" smtClean="0"/>
              <a:t>higher-order thinking</a:t>
            </a:r>
            <a:r>
              <a:rPr lang="tr-TR" dirty="0" smtClean="0"/>
              <a:t> skills)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tr-TR" dirty="0" smtClean="0"/>
              <a:t>Öğrenci </a:t>
            </a:r>
            <a:r>
              <a:rPr lang="tr-TR" dirty="0" smtClean="0"/>
              <a:t>işbirliğine </a:t>
            </a:r>
            <a:r>
              <a:rPr lang="tr-TR" dirty="0" smtClean="0"/>
              <a:t>teşvik edilmeli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tr-TR" dirty="0" smtClean="0"/>
              <a:t>Otantik (gerçek yaşam) problemleri sağlanmalı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tr-TR" dirty="0" smtClean="0"/>
              <a:t>Öğrencilerin kendi öğrenmelerinin sorumluluğunu aldıklarından emin olunmalı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tr-TR" dirty="0" smtClean="0"/>
              <a:t>Aktif öğrenmenin,  problem çözmenin ve eleştirel düşünmenin olduğu ortamlar yaratılmalı</a:t>
            </a:r>
            <a:endParaRPr lang="en-US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Uygulamalar Nasıl Yapılmalı?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Peer-Led Team Learning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“Akran Liderli Grup Öğrenmesi”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en-US" dirty="0" err="1" smtClean="0"/>
              <a:t>İşbirlikçi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öğrenme</a:t>
            </a:r>
            <a:r>
              <a:rPr lang="en-US" dirty="0" smtClean="0"/>
              <a:t> </a:t>
            </a:r>
            <a:r>
              <a:rPr lang="en-US" dirty="0" err="1" smtClean="0"/>
              <a:t>teknikleri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öğrencilerin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araya</a:t>
            </a:r>
            <a:r>
              <a:rPr lang="en-US" dirty="0" smtClean="0"/>
              <a:t> </a:t>
            </a:r>
            <a:r>
              <a:rPr lang="en-US" dirty="0" err="1" smtClean="0"/>
              <a:t>gelmesini</a:t>
            </a:r>
            <a:r>
              <a:rPr lang="en-US" dirty="0" smtClean="0"/>
              <a:t>,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öğrenmelerinde</a:t>
            </a:r>
            <a:r>
              <a:rPr lang="en-US" dirty="0" smtClean="0"/>
              <a:t> </a:t>
            </a:r>
            <a:r>
              <a:rPr lang="en-US" dirty="0" err="1" smtClean="0"/>
              <a:t>sorumluluk</a:t>
            </a:r>
            <a:r>
              <a:rPr lang="en-US" dirty="0" smtClean="0"/>
              <a:t> </a:t>
            </a:r>
            <a:r>
              <a:rPr lang="en-US" dirty="0" err="1" smtClean="0"/>
              <a:t>almalarını</a:t>
            </a:r>
            <a:r>
              <a:rPr lang="en-US" dirty="0" smtClean="0"/>
              <a:t> </a:t>
            </a:r>
            <a:r>
              <a:rPr lang="en-US" dirty="0" err="1" smtClean="0"/>
              <a:t>gerektirir</a:t>
            </a:r>
            <a:r>
              <a:rPr lang="en-US" dirty="0" smtClean="0"/>
              <a:t>. </a:t>
            </a:r>
            <a:endParaRPr lang="tr-TR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Admin\Pictures\plt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Akran Liderli Grup Öğrenmesi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600"/>
              </a:spcAft>
            </a:pPr>
            <a:r>
              <a:rPr lang="en-US" dirty="0" err="1" smtClean="0"/>
              <a:t>Altı-sekiz</a:t>
            </a:r>
            <a:r>
              <a:rPr lang="en-US" dirty="0" smtClean="0"/>
              <a:t> </a:t>
            </a:r>
            <a:r>
              <a:rPr lang="en-US" dirty="0" err="1" smtClean="0"/>
              <a:t>arası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öğrenci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gruplar</a:t>
            </a:r>
            <a:r>
              <a:rPr lang="en-US" dirty="0" smtClean="0"/>
              <a:t> </a:t>
            </a:r>
            <a:r>
              <a:rPr lang="en-US" dirty="0" err="1" smtClean="0"/>
              <a:t>oluşturulur</a:t>
            </a:r>
            <a:endParaRPr lang="tr-TR" dirty="0" smtClean="0"/>
          </a:p>
          <a:p>
            <a:pPr lvl="1">
              <a:spcAft>
                <a:spcPts val="600"/>
              </a:spcAft>
            </a:pPr>
            <a:r>
              <a:rPr lang="tr-TR" dirty="0" smtClean="0"/>
              <a:t>G</a:t>
            </a:r>
            <a:r>
              <a:rPr lang="en-US" dirty="0" err="1" smtClean="0"/>
              <a:t>ruplar</a:t>
            </a:r>
            <a:r>
              <a:rPr lang="en-US" dirty="0" smtClean="0"/>
              <a:t> her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düzenli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konuda</a:t>
            </a:r>
            <a:r>
              <a:rPr lang="en-US" dirty="0" smtClean="0"/>
              <a:t> </a:t>
            </a:r>
            <a:r>
              <a:rPr lang="en-US" dirty="0" err="1" smtClean="0"/>
              <a:t>eğitimli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akran</a:t>
            </a:r>
            <a:r>
              <a:rPr lang="en-US" dirty="0" smtClean="0"/>
              <a:t> </a:t>
            </a:r>
            <a:r>
              <a:rPr lang="en-US" dirty="0" err="1" smtClean="0"/>
              <a:t>lider</a:t>
            </a:r>
            <a:r>
              <a:rPr lang="en-US" dirty="0" smtClean="0"/>
              <a:t> </a:t>
            </a:r>
            <a:r>
              <a:rPr lang="en-US" dirty="0" err="1" smtClean="0"/>
              <a:t>yönetiminde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araya</a:t>
            </a:r>
            <a:r>
              <a:rPr lang="en-US" dirty="0" smtClean="0"/>
              <a:t> </a:t>
            </a:r>
            <a:r>
              <a:rPr lang="en-US" dirty="0" err="1" smtClean="0"/>
              <a:t>gelirler</a:t>
            </a:r>
            <a:r>
              <a:rPr lang="en-US" dirty="0" smtClean="0"/>
              <a:t>.</a:t>
            </a:r>
            <a:endParaRPr lang="tr-TR" dirty="0" smtClean="0"/>
          </a:p>
          <a:p>
            <a:pPr lvl="1">
              <a:spcAft>
                <a:spcPts val="600"/>
              </a:spcAft>
            </a:pPr>
            <a:r>
              <a:rPr lang="tr-TR" dirty="0" smtClean="0"/>
              <a:t>D</a:t>
            </a:r>
            <a:r>
              <a:rPr lang="en-US" dirty="0" smtClean="0"/>
              <a:t>aha </a:t>
            </a:r>
            <a:r>
              <a:rPr lang="en-US" dirty="0" err="1" smtClean="0"/>
              <a:t>önceden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derste</a:t>
            </a:r>
            <a:r>
              <a:rPr lang="en-US" dirty="0" smtClean="0"/>
              <a:t> </a:t>
            </a:r>
            <a:r>
              <a:rPr lang="en-US" dirty="0" err="1" smtClean="0"/>
              <a:t>başarılı</a:t>
            </a:r>
            <a:r>
              <a:rPr lang="en-US" dirty="0" smtClean="0"/>
              <a:t> </a:t>
            </a:r>
            <a:r>
              <a:rPr lang="en-US" dirty="0" err="1" smtClean="0"/>
              <a:t>olmuş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eğitimden</a:t>
            </a:r>
            <a:r>
              <a:rPr lang="en-US" dirty="0" smtClean="0"/>
              <a:t> </a:t>
            </a:r>
            <a:r>
              <a:rPr lang="en-US" dirty="0" err="1" smtClean="0"/>
              <a:t>geçmiş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liderler</a:t>
            </a:r>
            <a:r>
              <a:rPr lang="en-US" dirty="0" smtClean="0"/>
              <a:t> </a:t>
            </a:r>
            <a:r>
              <a:rPr lang="en-US" dirty="0" err="1" smtClean="0"/>
              <a:t>akranları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o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işlenen</a:t>
            </a:r>
            <a:r>
              <a:rPr lang="en-US" dirty="0" smtClean="0"/>
              <a:t> </a:t>
            </a:r>
            <a:r>
              <a:rPr lang="en-US" dirty="0" err="1" smtClean="0"/>
              <a:t>konuyu</a:t>
            </a:r>
            <a:r>
              <a:rPr lang="en-US" dirty="0" smtClean="0"/>
              <a:t> </a:t>
            </a:r>
            <a:r>
              <a:rPr lang="en-US" dirty="0" err="1" smtClean="0"/>
              <a:t>tartışır</a:t>
            </a:r>
            <a:r>
              <a:rPr lang="en-US" dirty="0" smtClean="0"/>
              <a:t> </a:t>
            </a:r>
            <a:endParaRPr lang="tr-TR" dirty="0" smtClean="0"/>
          </a:p>
          <a:p>
            <a:pPr lvl="1">
              <a:spcAft>
                <a:spcPts val="600"/>
              </a:spcAft>
            </a:pPr>
            <a:r>
              <a:rPr lang="tr-TR" dirty="0" smtClean="0"/>
              <a:t>K</a:t>
            </a:r>
            <a:r>
              <a:rPr lang="en-US" dirty="0" err="1" smtClean="0"/>
              <a:t>onu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önceden</a:t>
            </a:r>
            <a:r>
              <a:rPr lang="en-US" dirty="0" smtClean="0"/>
              <a:t> </a:t>
            </a:r>
            <a:r>
              <a:rPr lang="en-US" dirty="0" err="1" smtClean="0"/>
              <a:t>belirlenmiş</a:t>
            </a:r>
            <a:r>
              <a:rPr lang="en-US" dirty="0" smtClean="0"/>
              <a:t>  problem </a:t>
            </a:r>
            <a:r>
              <a:rPr lang="en-US" dirty="0" err="1" smtClean="0"/>
              <a:t>çözme</a:t>
            </a:r>
            <a:r>
              <a:rPr lang="en-US" dirty="0" smtClean="0"/>
              <a:t> </a:t>
            </a:r>
            <a:r>
              <a:rPr lang="en-US" dirty="0" err="1" smtClean="0"/>
              <a:t>etkinliklerini</a:t>
            </a:r>
            <a:r>
              <a:rPr lang="en-US" dirty="0" smtClean="0"/>
              <a:t> </a:t>
            </a:r>
            <a:r>
              <a:rPr lang="en-US" dirty="0" err="1" smtClean="0"/>
              <a:t>yürütürler</a:t>
            </a:r>
            <a:r>
              <a:rPr lang="en-US" dirty="0" smtClean="0"/>
              <a:t>. </a:t>
            </a:r>
            <a:endParaRPr lang="tr-TR" dirty="0" smtClean="0"/>
          </a:p>
          <a:p>
            <a:pPr lvl="1">
              <a:spcAft>
                <a:spcPts val="600"/>
              </a:spcAft>
            </a:pPr>
            <a:r>
              <a:rPr lang="en-US" dirty="0" err="1" smtClean="0"/>
              <a:t>Akran</a:t>
            </a:r>
            <a:r>
              <a:rPr lang="en-US" dirty="0" smtClean="0"/>
              <a:t> </a:t>
            </a:r>
            <a:r>
              <a:rPr lang="en-US" dirty="0" err="1" smtClean="0"/>
              <a:t>liderliğindeki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toplantılar</a:t>
            </a:r>
            <a:r>
              <a:rPr lang="en-US" dirty="0" smtClean="0"/>
              <a:t> </a:t>
            </a:r>
            <a:r>
              <a:rPr lang="en-US" dirty="0" err="1" smtClean="0"/>
              <a:t>ortalama</a:t>
            </a:r>
            <a:r>
              <a:rPr lang="en-US" dirty="0" smtClean="0"/>
              <a:t> 1-2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sürer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dersin</a:t>
            </a:r>
            <a:r>
              <a:rPr lang="en-US" dirty="0" smtClean="0"/>
              <a:t> </a:t>
            </a:r>
            <a:r>
              <a:rPr lang="en-US" dirty="0" err="1" smtClean="0"/>
              <a:t>bütünleyicisidir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Akran Liderli Grup Öğrenmesi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Avantajı</a:t>
            </a:r>
          </a:p>
          <a:p>
            <a:pPr lvl="1"/>
            <a:r>
              <a:rPr lang="tr-TR" dirty="0" smtClean="0"/>
              <a:t>M</a:t>
            </a:r>
            <a:r>
              <a:rPr lang="en-US" dirty="0" err="1" smtClean="0"/>
              <a:t>odel</a:t>
            </a:r>
            <a:r>
              <a:rPr lang="en-US" dirty="0" smtClean="0"/>
              <a:t> </a:t>
            </a:r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 smtClean="0"/>
              <a:t>yapısında</a:t>
            </a:r>
            <a:r>
              <a:rPr lang="en-US" dirty="0" smtClean="0"/>
              <a:t> </a:t>
            </a:r>
            <a:r>
              <a:rPr lang="en-US" dirty="0" err="1" smtClean="0"/>
              <a:t>yaptığı</a:t>
            </a:r>
            <a:r>
              <a:rPr lang="en-US" dirty="0" smtClean="0"/>
              <a:t> </a:t>
            </a:r>
            <a:r>
              <a:rPr lang="en-US" dirty="0" err="1" smtClean="0"/>
              <a:t>mütevazı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değişklik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öğrencilerin</a:t>
            </a:r>
            <a:r>
              <a:rPr lang="en-US" dirty="0" smtClean="0"/>
              <a:t> </a:t>
            </a:r>
            <a:r>
              <a:rPr lang="tr-TR" dirty="0" smtClean="0"/>
              <a:t>özellikle STEM</a:t>
            </a:r>
            <a:r>
              <a:rPr lang="en-US" dirty="0" smtClean="0"/>
              <a:t> </a:t>
            </a:r>
            <a:r>
              <a:rPr lang="en-US" dirty="0" err="1" smtClean="0"/>
              <a:t>alanlarının</a:t>
            </a:r>
            <a:r>
              <a:rPr lang="en-US" dirty="0" smtClean="0"/>
              <a:t> </a:t>
            </a:r>
            <a:r>
              <a:rPr lang="en-US" dirty="0" err="1" smtClean="0"/>
              <a:t>öğrenmesinde</a:t>
            </a:r>
            <a:r>
              <a:rPr lang="en-US" dirty="0" smtClean="0"/>
              <a:t> </a:t>
            </a:r>
            <a:r>
              <a:rPr lang="en-US" dirty="0" err="1" smtClean="0"/>
              <a:t>olağanüstü</a:t>
            </a:r>
            <a:r>
              <a:rPr lang="en-US" dirty="0" smtClean="0"/>
              <a:t> </a:t>
            </a:r>
            <a:r>
              <a:rPr lang="en-US" dirty="0" err="1" smtClean="0"/>
              <a:t>hevesli</a:t>
            </a:r>
            <a:r>
              <a:rPr lang="tr-TR" dirty="0" smtClean="0"/>
              <a:t>, başarılı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kendilerine</a:t>
            </a:r>
            <a:r>
              <a:rPr lang="en-US" dirty="0" smtClean="0"/>
              <a:t> </a:t>
            </a:r>
            <a:r>
              <a:rPr lang="en-US" dirty="0" err="1" smtClean="0"/>
              <a:t>güvenli</a:t>
            </a:r>
            <a:r>
              <a:rPr lang="en-US" dirty="0" smtClean="0"/>
              <a:t> </a:t>
            </a:r>
            <a:r>
              <a:rPr lang="en-US" dirty="0" err="1" smtClean="0"/>
              <a:t>olmalarını</a:t>
            </a:r>
            <a:r>
              <a:rPr lang="en-US" dirty="0" smtClean="0"/>
              <a:t> </a:t>
            </a:r>
            <a:r>
              <a:rPr lang="en-US" dirty="0" err="1" smtClean="0"/>
              <a:t>sağlamaktadır</a:t>
            </a:r>
            <a:r>
              <a:rPr lang="tr-TR" dirty="0" smtClean="0"/>
              <a:t>.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Sınırlılığı</a:t>
            </a:r>
          </a:p>
          <a:p>
            <a:pPr lvl="1"/>
            <a:r>
              <a:rPr lang="tr-TR" dirty="0" smtClean="0"/>
              <a:t>Destek ve lojistik gibi konularda teşvik olmalı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>
                <a:hlinkClick r:id="rId2"/>
              </a:rPr>
              <a:t>Her </a:t>
            </a:r>
            <a:r>
              <a:rPr lang="tr-TR" dirty="0" smtClean="0">
                <a:hlinkClick r:id="rId2"/>
              </a:rPr>
              <a:t>İnsan Kendi Yetenekleri </a:t>
            </a:r>
            <a:endParaRPr lang="tr-TR" dirty="0" smtClean="0">
              <a:hlinkClick r:id="rId2"/>
            </a:endParaRPr>
          </a:p>
          <a:p>
            <a:pPr algn="ctr">
              <a:buNone/>
            </a:pPr>
            <a:r>
              <a:rPr lang="tr-TR" dirty="0" smtClean="0">
                <a:hlinkClick r:id="rId2"/>
              </a:rPr>
              <a:t>Doğrultusunda </a:t>
            </a:r>
            <a:r>
              <a:rPr lang="tr-TR" dirty="0" smtClean="0">
                <a:hlinkClick r:id="rId2"/>
              </a:rPr>
              <a:t>Dahidir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Nasıl? 6 kritik bileşen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dirty="0" smtClean="0"/>
              <a:t>1. </a:t>
            </a:r>
            <a:r>
              <a:rPr lang="tr-TR" dirty="0" smtClean="0"/>
              <a:t>Dersin haftalık </a:t>
            </a:r>
            <a:r>
              <a:rPr lang="tr-TR" dirty="0" smtClean="0"/>
              <a:t>1-2 saatlik </a:t>
            </a:r>
            <a:r>
              <a:rPr lang="tr-TR" dirty="0" smtClean="0"/>
              <a:t>kısmının </a:t>
            </a:r>
            <a:r>
              <a:rPr lang="tr-TR" dirty="0" smtClean="0"/>
              <a:t>koordineli akran-liderli-çalışma-grubu </a:t>
            </a:r>
            <a:r>
              <a:rPr lang="tr-TR" dirty="0" smtClean="0"/>
              <a:t>oturumları ile yürütülmesi</a:t>
            </a:r>
            <a:endParaRPr lang="tr-TR" dirty="0" smtClean="0"/>
          </a:p>
          <a:p>
            <a:pPr lvl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dirty="0" smtClean="0"/>
              <a:t>2. Dersin öğretim görevlisinin ders materyallerinin hazırlanmasında ve akran-liderlerin eğitiminde yakından ilgilenmesi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dirty="0" smtClean="0"/>
              <a:t>3. Akran liderler gerek ders içeriği gerekse liderlik özellikleri bakımından iyi eğitilmiş olmalı</a:t>
            </a:r>
          </a:p>
          <a:p>
            <a:pPr lvl="0"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Nasıl? 6 kritik bileşen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dirty="0" smtClean="0"/>
              <a:t>4. ALTÖ problemleri öğrencileri uygun seviyede zorlayan, dersin içeriğine uygun, diğer ders </a:t>
            </a:r>
            <a:r>
              <a:rPr lang="tr-TR" dirty="0" smtClean="0"/>
              <a:t>materyalleri ile </a:t>
            </a:r>
            <a:r>
              <a:rPr lang="tr-TR" dirty="0" smtClean="0"/>
              <a:t>uyumlu, aynı zamanda aktif ve işbirlikçi öğrenmeyi teşvik edici olması gerekmektedir.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dirty="0" smtClean="0"/>
              <a:t>5. Kurum içi düzenlemelerin (takımların büyüklüğü, mekan, gürültü seviyesi, zaman  gibi) verimli tartışmaları teşvik etmeye uygun olması gerekmektedir.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dirty="0" smtClean="0"/>
              <a:t>6. Araştırmaya katılan bölümlerin ve üniversite yönetiminin yenilikçi öğretim modelleri, mali destek ve lojistik gibi konularda teşvik edici olması gerekmektedir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5688632" cy="592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43204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Akran Liderli Grup Öğrenmesi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Araştırma Alanları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Sanal ortamlarda gruplar oluşturulabilir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CN gibi sosyal paylaşım ortamlarına entegre edilebilir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Kavramsal öğrenme üzerine etkisi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Sosyal alanlarda kullanımı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dirty="0" smtClean="0"/>
              <a:t>Öğrencilerin aidiyet duygusu üzerine etkisi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ETPO/Eğitim </a:t>
            </a:r>
            <a:r>
              <a:rPr lang="tr-TR" dirty="0" smtClean="0">
                <a:solidFill>
                  <a:srgbClr val="C00000"/>
                </a:solidFill>
              </a:rPr>
              <a:t>Araştırmaları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Bir yöntemin etkinliğini ölçmek</a:t>
            </a:r>
          </a:p>
          <a:p>
            <a:pPr lvl="1"/>
            <a:r>
              <a:rPr lang="tr-TR" dirty="0" smtClean="0"/>
              <a:t>İşbirlikli öğrenme</a:t>
            </a:r>
          </a:p>
          <a:p>
            <a:pPr lvl="1"/>
            <a:r>
              <a:rPr lang="tr-TR" dirty="0" smtClean="0"/>
              <a:t>Bağlam temelli yaklaşım</a:t>
            </a:r>
          </a:p>
          <a:p>
            <a:pPr lvl="1"/>
            <a:r>
              <a:rPr lang="tr-TR" dirty="0" err="1" smtClean="0"/>
              <a:t>Flipped</a:t>
            </a:r>
            <a:r>
              <a:rPr lang="tr-TR" dirty="0" smtClean="0"/>
              <a:t> </a:t>
            </a:r>
            <a:r>
              <a:rPr lang="tr-TR" dirty="0" err="1" smtClean="0"/>
              <a:t>Classroom</a:t>
            </a:r>
            <a:endParaRPr lang="tr-TR" dirty="0" smtClean="0"/>
          </a:p>
          <a:p>
            <a:r>
              <a:rPr lang="tr-TR" dirty="0" smtClean="0"/>
              <a:t>Yeni bir ölçme aracı geliştirmek</a:t>
            </a:r>
          </a:p>
          <a:p>
            <a:pPr lvl="1"/>
            <a:r>
              <a:rPr lang="tr-TR" dirty="0" err="1" smtClean="0"/>
              <a:t>Diagnostic</a:t>
            </a:r>
            <a:r>
              <a:rPr lang="tr-TR" dirty="0" smtClean="0"/>
              <a:t> </a:t>
            </a:r>
            <a:r>
              <a:rPr lang="tr-TR" dirty="0" err="1" smtClean="0"/>
              <a:t>tests</a:t>
            </a:r>
            <a:endParaRPr lang="tr-TR" dirty="0" smtClean="0"/>
          </a:p>
          <a:p>
            <a:r>
              <a:rPr lang="tr-TR" dirty="0" smtClean="0"/>
              <a:t>Öğrencilerin uygulanan yöntem hakkında algılarını ortaya koymak</a:t>
            </a:r>
          </a:p>
          <a:p>
            <a:r>
              <a:rPr lang="tr-TR" dirty="0" smtClean="0"/>
              <a:t>Farklı yöntemleri kıyaslamak</a:t>
            </a:r>
          </a:p>
          <a:p>
            <a:r>
              <a:rPr lang="tr-TR" dirty="0" smtClean="0"/>
              <a:t>Kavramsal öğrenmeyi destekleyici dersler geliştirmek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/>
          <p:cNvSpPr>
            <a:spLocks noChangeAspect="1" noChangeArrowheads="1"/>
          </p:cNvSpPr>
          <p:nvPr/>
        </p:nvSpPr>
        <p:spPr bwMode="auto">
          <a:xfrm rot="5400000">
            <a:off x="2260473" y="-654166"/>
            <a:ext cx="4312529" cy="945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7183" name="Arc 18"/>
          <p:cNvSpPr>
            <a:spLocks/>
          </p:cNvSpPr>
          <p:nvPr/>
        </p:nvSpPr>
        <p:spPr bwMode="auto">
          <a:xfrm rot="-5400000">
            <a:off x="3050382" y="3045619"/>
            <a:ext cx="673100" cy="668337"/>
          </a:xfrm>
          <a:custGeom>
            <a:avLst/>
            <a:gdLst>
              <a:gd name="T0" fmla="*/ 2147483647 w 17457"/>
              <a:gd name="T1" fmla="*/ 2147483647 h 21600"/>
              <a:gd name="T2" fmla="*/ 0 w 17457"/>
              <a:gd name="T3" fmla="*/ 2147483647 h 21600"/>
              <a:gd name="T4" fmla="*/ 2147483647 w 17457"/>
              <a:gd name="T5" fmla="*/ 0 h 21600"/>
              <a:gd name="T6" fmla="*/ 0 60000 65536"/>
              <a:gd name="T7" fmla="*/ 0 60000 65536"/>
              <a:gd name="T8" fmla="*/ 0 60000 65536"/>
              <a:gd name="T9" fmla="*/ 0 w 17457"/>
              <a:gd name="T10" fmla="*/ 0 h 21600"/>
              <a:gd name="T11" fmla="*/ 17457 w 1745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57" h="21600" fill="none" extrusionOk="0">
                <a:moveTo>
                  <a:pt x="17456" y="19586"/>
                </a:moveTo>
                <a:cubicBezTo>
                  <a:pt x="14604" y="20912"/>
                  <a:pt x="11496" y="21599"/>
                  <a:pt x="8351" y="21600"/>
                </a:cubicBezTo>
                <a:cubicBezTo>
                  <a:pt x="5483" y="21600"/>
                  <a:pt x="2644" y="21029"/>
                  <a:pt x="-1" y="19920"/>
                </a:cubicBezTo>
              </a:path>
              <a:path w="17457" h="21600" stroke="0" extrusionOk="0">
                <a:moveTo>
                  <a:pt x="17456" y="19586"/>
                </a:moveTo>
                <a:cubicBezTo>
                  <a:pt x="14604" y="20912"/>
                  <a:pt x="11496" y="21599"/>
                  <a:pt x="8351" y="21600"/>
                </a:cubicBezTo>
                <a:cubicBezTo>
                  <a:pt x="5483" y="21600"/>
                  <a:pt x="2644" y="21029"/>
                  <a:pt x="-1" y="19920"/>
                </a:cubicBezTo>
                <a:lnTo>
                  <a:pt x="835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86" name="Line 21"/>
          <p:cNvSpPr>
            <a:spLocks noChangeShapeType="1"/>
          </p:cNvSpPr>
          <p:nvPr/>
        </p:nvSpPr>
        <p:spPr bwMode="auto">
          <a:xfrm rot="16200000" flipH="1">
            <a:off x="3933032" y="4696619"/>
            <a:ext cx="5524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189" name="Line 24"/>
          <p:cNvSpPr>
            <a:spLocks noChangeShapeType="1"/>
          </p:cNvSpPr>
          <p:nvPr/>
        </p:nvSpPr>
        <p:spPr bwMode="auto">
          <a:xfrm rot="16200000" flipH="1">
            <a:off x="4592638" y="5270500"/>
            <a:ext cx="2270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199" name="Line 34"/>
          <p:cNvSpPr>
            <a:spLocks noChangeShapeType="1"/>
          </p:cNvSpPr>
          <p:nvPr/>
        </p:nvSpPr>
        <p:spPr bwMode="auto">
          <a:xfrm rot="16200000" flipH="1">
            <a:off x="3588544" y="5261769"/>
            <a:ext cx="2460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2" name="Group 65"/>
          <p:cNvGrpSpPr/>
          <p:nvPr/>
        </p:nvGrpSpPr>
        <p:grpSpPr>
          <a:xfrm rot="5400000">
            <a:off x="933178" y="1595214"/>
            <a:ext cx="6336704" cy="3811588"/>
            <a:chOff x="234950" y="1978025"/>
            <a:chExt cx="8451850" cy="3811588"/>
          </a:xfrm>
        </p:grpSpPr>
        <p:sp>
          <p:nvSpPr>
            <p:cNvPr id="256006" name="Text Box 6"/>
            <p:cNvSpPr txBox="1">
              <a:spLocks noChangeArrowheads="1"/>
            </p:cNvSpPr>
            <p:nvPr/>
          </p:nvSpPr>
          <p:spPr bwMode="auto">
            <a:xfrm rot="-5400000">
              <a:off x="-385763" y="3354388"/>
              <a:ext cx="1573213" cy="331788"/>
            </a:xfrm>
            <a:prstGeom prst="rect">
              <a:avLst/>
            </a:prstGeom>
            <a:solidFill>
              <a:srgbClr val="A1D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/>
                <a:t>Dikkat Çekme</a:t>
              </a:r>
            </a:p>
          </p:txBody>
        </p:sp>
        <p:sp>
          <p:nvSpPr>
            <p:cNvPr id="256007" name="Text Box 7"/>
            <p:cNvSpPr txBox="1">
              <a:spLocks noChangeArrowheads="1"/>
            </p:cNvSpPr>
            <p:nvPr/>
          </p:nvSpPr>
          <p:spPr bwMode="auto">
            <a:xfrm rot="-5400000">
              <a:off x="111125" y="3354388"/>
              <a:ext cx="1573213" cy="331787"/>
            </a:xfrm>
            <a:prstGeom prst="rect">
              <a:avLst/>
            </a:prstGeom>
            <a:solidFill>
              <a:srgbClr val="A1D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/>
                <a:t>Güdüleme</a:t>
              </a:r>
            </a:p>
          </p:txBody>
        </p:sp>
        <p:sp>
          <p:nvSpPr>
            <p:cNvPr id="256008" name="Text Box 8"/>
            <p:cNvSpPr txBox="1">
              <a:spLocks noChangeArrowheads="1"/>
            </p:cNvSpPr>
            <p:nvPr/>
          </p:nvSpPr>
          <p:spPr bwMode="auto">
            <a:xfrm rot="-5400000">
              <a:off x="608012" y="3354388"/>
              <a:ext cx="1573213" cy="331788"/>
            </a:xfrm>
            <a:prstGeom prst="rect">
              <a:avLst/>
            </a:prstGeom>
            <a:solidFill>
              <a:srgbClr val="A1D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 dirty="0"/>
                <a:t>Gözden Geçirme</a:t>
              </a:r>
            </a:p>
          </p:txBody>
        </p:sp>
        <p:sp>
          <p:nvSpPr>
            <p:cNvPr id="256009" name="Text Box 9"/>
            <p:cNvSpPr txBox="1">
              <a:spLocks noChangeArrowheads="1"/>
            </p:cNvSpPr>
            <p:nvPr/>
          </p:nvSpPr>
          <p:spPr bwMode="auto">
            <a:xfrm rot="-5400000">
              <a:off x="1100137" y="3354388"/>
              <a:ext cx="1573213" cy="331788"/>
            </a:xfrm>
            <a:prstGeom prst="rect">
              <a:avLst/>
            </a:prstGeom>
            <a:solidFill>
              <a:srgbClr val="A1D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/>
                <a:t>Geçiş</a:t>
              </a:r>
            </a:p>
          </p:txBody>
        </p:sp>
        <p:sp>
          <p:nvSpPr>
            <p:cNvPr id="256010" name="Text Box 10"/>
            <p:cNvSpPr txBox="1">
              <a:spLocks noChangeArrowheads="1"/>
            </p:cNvSpPr>
            <p:nvPr/>
          </p:nvSpPr>
          <p:spPr bwMode="auto">
            <a:xfrm rot="-5400000">
              <a:off x="4587875" y="3375025"/>
              <a:ext cx="1652588" cy="331788"/>
            </a:xfrm>
            <a:prstGeom prst="rect">
              <a:avLst/>
            </a:prstGeom>
            <a:solidFill>
              <a:srgbClr val="FFFFA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/>
                <a:t>Alıştırma</a:t>
              </a:r>
              <a:r>
                <a:rPr lang="tr-TR" sz="1400"/>
                <a:t> </a:t>
              </a:r>
              <a:r>
                <a:rPr lang="tr-TR" sz="1400" b="1"/>
                <a:t>Yapma</a:t>
              </a:r>
            </a:p>
          </p:txBody>
        </p:sp>
        <p:sp>
          <p:nvSpPr>
            <p:cNvPr id="7176" name="Line 11"/>
            <p:cNvSpPr>
              <a:spLocks noChangeShapeType="1"/>
            </p:cNvSpPr>
            <p:nvPr/>
          </p:nvSpPr>
          <p:spPr bwMode="auto">
            <a:xfrm rot="16200000" flipH="1">
              <a:off x="1777207" y="4650581"/>
              <a:ext cx="5524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014" name="Oval 14"/>
            <p:cNvSpPr>
              <a:spLocks noChangeArrowheads="1"/>
            </p:cNvSpPr>
            <p:nvPr/>
          </p:nvSpPr>
          <p:spPr bwMode="auto">
            <a:xfrm rot="-5400000">
              <a:off x="2090738" y="3046413"/>
              <a:ext cx="1020762" cy="766762"/>
            </a:xfrm>
            <a:prstGeom prst="ellipse">
              <a:avLst/>
            </a:prstGeom>
            <a:solidFill>
              <a:srgbClr val="FFFFA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tr-TR" sz="1400" b="1"/>
                <a:t>İçeriği</a:t>
              </a:r>
              <a:r>
                <a:rPr lang="tr-TR" sz="1400"/>
                <a:t> </a:t>
              </a:r>
              <a:r>
                <a:rPr lang="tr-TR" sz="1400" b="1"/>
                <a:t>Sunma</a:t>
              </a:r>
            </a:p>
          </p:txBody>
        </p:sp>
        <p:sp>
          <p:nvSpPr>
            <p:cNvPr id="256015" name="Oval 15"/>
            <p:cNvSpPr>
              <a:spLocks noChangeArrowheads="1"/>
            </p:cNvSpPr>
            <p:nvPr/>
          </p:nvSpPr>
          <p:spPr bwMode="auto">
            <a:xfrm rot="-5400000">
              <a:off x="3086893" y="2161382"/>
              <a:ext cx="1020763" cy="768350"/>
            </a:xfrm>
            <a:prstGeom prst="ellipse">
              <a:avLst/>
            </a:prstGeom>
            <a:solidFill>
              <a:srgbClr val="FFFFA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tr-TR" sz="1400" b="1"/>
                <a:t>Ara</a:t>
              </a:r>
              <a:r>
                <a:rPr lang="tr-TR" sz="1400"/>
                <a:t> </a:t>
              </a:r>
              <a:r>
                <a:rPr lang="tr-TR" sz="1400" b="1"/>
                <a:t>Özet</a:t>
              </a:r>
            </a:p>
          </p:txBody>
        </p:sp>
        <p:sp>
          <p:nvSpPr>
            <p:cNvPr id="256016" name="Oval 16"/>
            <p:cNvSpPr>
              <a:spLocks noChangeArrowheads="1"/>
            </p:cNvSpPr>
            <p:nvPr/>
          </p:nvSpPr>
          <p:spPr bwMode="auto">
            <a:xfrm rot="-5400000">
              <a:off x="3086893" y="3812382"/>
              <a:ext cx="1020763" cy="768350"/>
            </a:xfrm>
            <a:prstGeom prst="ellipse">
              <a:avLst/>
            </a:prstGeom>
            <a:solidFill>
              <a:srgbClr val="FFFFA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72000" rIns="0" bIns="0"/>
            <a:lstStyle/>
            <a:p>
              <a:pPr algn="ctr"/>
              <a:r>
                <a:rPr lang="tr-TR" sz="1400" b="1"/>
                <a:t>Tekrar</a:t>
              </a:r>
            </a:p>
          </p:txBody>
        </p:sp>
        <p:sp>
          <p:nvSpPr>
            <p:cNvPr id="7182" name="Arc 17"/>
            <p:cNvSpPr>
              <a:spLocks/>
            </p:cNvSpPr>
            <p:nvPr/>
          </p:nvSpPr>
          <p:spPr bwMode="auto">
            <a:xfrm rot="-5400000">
              <a:off x="2424907" y="2548731"/>
              <a:ext cx="831850" cy="728663"/>
            </a:xfrm>
            <a:custGeom>
              <a:avLst/>
              <a:gdLst>
                <a:gd name="T0" fmla="*/ 2147483647 w 21600"/>
                <a:gd name="T1" fmla="*/ 0 h 23610"/>
                <a:gd name="T2" fmla="*/ 2147483647 w 21600"/>
                <a:gd name="T3" fmla="*/ 2147483647 h 23610"/>
                <a:gd name="T4" fmla="*/ 0 w 21600"/>
                <a:gd name="T5" fmla="*/ 2147483647 h 236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610"/>
                <a:gd name="T11" fmla="*/ 21600 w 21600"/>
                <a:gd name="T12" fmla="*/ 23610 h 236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610" fill="none" extrusionOk="0">
                  <a:moveTo>
                    <a:pt x="10375" y="0"/>
                  </a:moveTo>
                  <a:cubicBezTo>
                    <a:pt x="17296" y="3790"/>
                    <a:pt x="21600" y="11053"/>
                    <a:pt x="21600" y="18945"/>
                  </a:cubicBezTo>
                  <a:cubicBezTo>
                    <a:pt x="21600" y="20513"/>
                    <a:pt x="21429" y="22078"/>
                    <a:pt x="21090" y="23610"/>
                  </a:cubicBezTo>
                </a:path>
                <a:path w="21600" h="23610" stroke="0" extrusionOk="0">
                  <a:moveTo>
                    <a:pt x="10375" y="0"/>
                  </a:moveTo>
                  <a:cubicBezTo>
                    <a:pt x="17296" y="3790"/>
                    <a:pt x="21600" y="11053"/>
                    <a:pt x="21600" y="18945"/>
                  </a:cubicBezTo>
                  <a:cubicBezTo>
                    <a:pt x="21600" y="20513"/>
                    <a:pt x="21429" y="22078"/>
                    <a:pt x="21090" y="23610"/>
                  </a:cubicBezTo>
                  <a:lnTo>
                    <a:pt x="0" y="1894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84" name="Arc 19"/>
            <p:cNvSpPr>
              <a:spLocks/>
            </p:cNvSpPr>
            <p:nvPr/>
          </p:nvSpPr>
          <p:spPr bwMode="auto">
            <a:xfrm rot="-5400000">
              <a:off x="2482057" y="3498056"/>
              <a:ext cx="831850" cy="630237"/>
            </a:xfrm>
            <a:custGeom>
              <a:avLst/>
              <a:gdLst>
                <a:gd name="T0" fmla="*/ 2147483647 w 21600"/>
                <a:gd name="T1" fmla="*/ 2147483647 h 20389"/>
                <a:gd name="T2" fmla="*/ 2147483647 w 21600"/>
                <a:gd name="T3" fmla="*/ 0 h 20389"/>
                <a:gd name="T4" fmla="*/ 2147483647 w 21600"/>
                <a:gd name="T5" fmla="*/ 2147483647 h 203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89"/>
                <a:gd name="T11" fmla="*/ 21600 w 21600"/>
                <a:gd name="T12" fmla="*/ 20389 h 203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89" fill="none" extrusionOk="0">
                  <a:moveTo>
                    <a:pt x="578" y="20388"/>
                  </a:moveTo>
                  <a:cubicBezTo>
                    <a:pt x="194" y="18761"/>
                    <a:pt x="0" y="17095"/>
                    <a:pt x="0" y="15424"/>
                  </a:cubicBezTo>
                  <a:cubicBezTo>
                    <a:pt x="-1" y="9621"/>
                    <a:pt x="2334" y="4062"/>
                    <a:pt x="6478" y="0"/>
                  </a:cubicBezTo>
                </a:path>
                <a:path w="21600" h="20389" stroke="0" extrusionOk="0">
                  <a:moveTo>
                    <a:pt x="578" y="20388"/>
                  </a:moveTo>
                  <a:cubicBezTo>
                    <a:pt x="194" y="18761"/>
                    <a:pt x="0" y="17095"/>
                    <a:pt x="0" y="15424"/>
                  </a:cubicBezTo>
                  <a:cubicBezTo>
                    <a:pt x="-1" y="9621"/>
                    <a:pt x="2334" y="4062"/>
                    <a:pt x="6478" y="0"/>
                  </a:cubicBezTo>
                  <a:lnTo>
                    <a:pt x="21600" y="1542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85" name="Line 20"/>
            <p:cNvSpPr>
              <a:spLocks noChangeShapeType="1"/>
            </p:cNvSpPr>
            <p:nvPr/>
          </p:nvSpPr>
          <p:spPr bwMode="auto">
            <a:xfrm rot="16200000" flipH="1">
              <a:off x="2107407" y="4698206"/>
              <a:ext cx="5524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87" name="Line 22"/>
            <p:cNvSpPr>
              <a:spLocks noChangeShapeType="1"/>
            </p:cNvSpPr>
            <p:nvPr/>
          </p:nvSpPr>
          <p:spPr bwMode="auto">
            <a:xfrm rot="-5400000">
              <a:off x="2497931" y="4858544"/>
              <a:ext cx="1588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023" name="Text Box 23"/>
            <p:cNvSpPr txBox="1">
              <a:spLocks noChangeArrowheads="1"/>
            </p:cNvSpPr>
            <p:nvPr/>
          </p:nvSpPr>
          <p:spPr bwMode="auto">
            <a:xfrm rot="-5400000">
              <a:off x="5087144" y="3375819"/>
              <a:ext cx="1651000" cy="331788"/>
            </a:xfrm>
            <a:prstGeom prst="rect">
              <a:avLst/>
            </a:prstGeom>
            <a:solidFill>
              <a:srgbClr val="FFFFA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/>
                <a:t>Geri</a:t>
              </a:r>
              <a:r>
                <a:rPr lang="tr-TR" sz="1400"/>
                <a:t> </a:t>
              </a:r>
              <a:r>
                <a:rPr lang="tr-TR" sz="1400" b="1"/>
                <a:t>Bildirim</a:t>
              </a:r>
            </a:p>
          </p:txBody>
        </p:sp>
        <p:sp>
          <p:nvSpPr>
            <p:cNvPr id="7190" name="Line 25"/>
            <p:cNvSpPr>
              <a:spLocks noChangeShapeType="1"/>
            </p:cNvSpPr>
            <p:nvPr/>
          </p:nvSpPr>
          <p:spPr bwMode="auto">
            <a:xfrm rot="16200000" flipH="1">
              <a:off x="6419057" y="4696619"/>
              <a:ext cx="5524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91" name="Line 26"/>
            <p:cNvSpPr>
              <a:spLocks noChangeShapeType="1"/>
            </p:cNvSpPr>
            <p:nvPr/>
          </p:nvSpPr>
          <p:spPr bwMode="auto">
            <a:xfrm rot="16200000" flipV="1">
              <a:off x="6276975" y="4741863"/>
              <a:ext cx="1587" cy="4905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92" name="Line 27"/>
            <p:cNvSpPr>
              <a:spLocks noChangeShapeType="1"/>
            </p:cNvSpPr>
            <p:nvPr/>
          </p:nvSpPr>
          <p:spPr bwMode="auto">
            <a:xfrm rot="-5400000">
              <a:off x="4505325" y="4673601"/>
              <a:ext cx="1587" cy="595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028" name="Text Box 28"/>
            <p:cNvSpPr txBox="1">
              <a:spLocks noChangeArrowheads="1"/>
            </p:cNvSpPr>
            <p:nvPr/>
          </p:nvSpPr>
          <p:spPr bwMode="auto">
            <a:xfrm rot="-5400000">
              <a:off x="3658394" y="3399631"/>
              <a:ext cx="1652588" cy="282575"/>
            </a:xfrm>
            <a:prstGeom prst="rect">
              <a:avLst/>
            </a:prstGeom>
            <a:solidFill>
              <a:srgbClr val="FFFFA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 dirty="0"/>
                <a:t>Genelleme</a:t>
              </a:r>
              <a:r>
                <a:rPr lang="tr-TR" sz="1400" dirty="0"/>
                <a:t> </a:t>
              </a:r>
              <a:r>
                <a:rPr lang="tr-TR" sz="1400" b="1" dirty="0"/>
                <a:t>yapma</a:t>
              </a:r>
            </a:p>
          </p:txBody>
        </p:sp>
        <p:sp>
          <p:nvSpPr>
            <p:cNvPr id="256029" name="Text Box 29"/>
            <p:cNvSpPr txBox="1">
              <a:spLocks noChangeArrowheads="1"/>
            </p:cNvSpPr>
            <p:nvPr/>
          </p:nvSpPr>
          <p:spPr bwMode="auto">
            <a:xfrm rot="-5400000">
              <a:off x="7527132" y="3378994"/>
              <a:ext cx="1651000" cy="331787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/>
                <a:t>Tekrar</a:t>
              </a:r>
              <a:r>
                <a:rPr lang="tr-TR" sz="1400"/>
                <a:t> </a:t>
              </a:r>
              <a:r>
                <a:rPr lang="tr-TR" sz="1400" b="1"/>
                <a:t>Güdüleme</a:t>
              </a:r>
            </a:p>
          </p:txBody>
        </p:sp>
        <p:sp>
          <p:nvSpPr>
            <p:cNvPr id="7195" name="Line 30"/>
            <p:cNvSpPr>
              <a:spLocks noChangeShapeType="1"/>
            </p:cNvSpPr>
            <p:nvPr/>
          </p:nvSpPr>
          <p:spPr bwMode="auto">
            <a:xfrm rot="16200000" flipV="1">
              <a:off x="8595519" y="4898232"/>
              <a:ext cx="1587" cy="177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98" name="Line 33"/>
            <p:cNvSpPr>
              <a:spLocks noChangeShapeType="1"/>
            </p:cNvSpPr>
            <p:nvPr/>
          </p:nvSpPr>
          <p:spPr bwMode="auto">
            <a:xfrm rot="16200000" flipH="1">
              <a:off x="1100138" y="5257800"/>
              <a:ext cx="2476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0" name="Line 35"/>
            <p:cNvSpPr>
              <a:spLocks noChangeShapeType="1"/>
            </p:cNvSpPr>
            <p:nvPr/>
          </p:nvSpPr>
          <p:spPr bwMode="auto">
            <a:xfrm rot="16200000" flipH="1">
              <a:off x="7402513" y="5276850"/>
              <a:ext cx="246062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 rot="10800000">
              <a:off x="6996113" y="5341938"/>
              <a:ext cx="1358900" cy="44767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46800" rIns="18000" bIns="10800"/>
            <a:lstStyle/>
            <a:p>
              <a:pPr algn="ctr"/>
              <a:r>
                <a:rPr lang="tr-TR" b="1"/>
                <a:t>SONUÇ</a:t>
              </a:r>
              <a:endParaRPr lang="tr-TR"/>
            </a:p>
          </p:txBody>
        </p:sp>
        <p:sp>
          <p:nvSpPr>
            <p:cNvPr id="256037" name="Rectangle 37"/>
            <p:cNvSpPr>
              <a:spLocks noChangeArrowheads="1"/>
            </p:cNvSpPr>
            <p:nvPr/>
          </p:nvSpPr>
          <p:spPr bwMode="auto">
            <a:xfrm rot="10800000">
              <a:off x="4705350" y="4748213"/>
              <a:ext cx="1316038" cy="447675"/>
            </a:xfrm>
            <a:prstGeom prst="rect">
              <a:avLst/>
            </a:prstGeom>
            <a:solidFill>
              <a:srgbClr val="FFFF9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46800" rIns="18000" bIns="10800"/>
            <a:lstStyle/>
            <a:p>
              <a:pPr algn="ctr"/>
              <a:r>
                <a:rPr lang="tr-TR" sz="1400" b="1" dirty="0"/>
                <a:t>UYGULAMA</a:t>
              </a:r>
              <a:endParaRPr lang="tr-TR" sz="1400" dirty="0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 rot="10800000">
              <a:off x="2549525" y="4748213"/>
              <a:ext cx="1265238" cy="447675"/>
            </a:xfrm>
            <a:prstGeom prst="rect">
              <a:avLst/>
            </a:prstGeom>
            <a:solidFill>
              <a:srgbClr val="FFFF9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tr-TR" sz="1400" b="1"/>
                <a:t>SUNU</a:t>
              </a:r>
              <a:endParaRPr lang="tr-TR" sz="1400"/>
            </a:p>
          </p:txBody>
        </p:sp>
        <p:sp>
          <p:nvSpPr>
            <p:cNvPr id="256039" name="Rectangle 39"/>
            <p:cNvSpPr>
              <a:spLocks noChangeArrowheads="1"/>
            </p:cNvSpPr>
            <p:nvPr/>
          </p:nvSpPr>
          <p:spPr bwMode="auto">
            <a:xfrm rot="10800000">
              <a:off x="581025" y="4719638"/>
              <a:ext cx="1306513" cy="44926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tr-TR" sz="1400" b="1"/>
                <a:t>HAZIRLIK</a:t>
              </a:r>
              <a:endParaRPr lang="tr-TR" sz="1400"/>
            </a:p>
          </p:txBody>
        </p:sp>
        <p:sp>
          <p:nvSpPr>
            <p:cNvPr id="7205" name="Line 40"/>
            <p:cNvSpPr>
              <a:spLocks noChangeShapeType="1"/>
            </p:cNvSpPr>
            <p:nvPr/>
          </p:nvSpPr>
          <p:spPr bwMode="auto">
            <a:xfrm rot="-5400000">
              <a:off x="640556" y="3445669"/>
              <a:ext cx="1588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6" name="Line 41"/>
            <p:cNvSpPr>
              <a:spLocks noChangeShapeType="1"/>
            </p:cNvSpPr>
            <p:nvPr/>
          </p:nvSpPr>
          <p:spPr bwMode="auto">
            <a:xfrm rot="-5400000">
              <a:off x="1145381" y="3445669"/>
              <a:ext cx="1588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7" name="Line 42"/>
            <p:cNvSpPr>
              <a:spLocks noChangeShapeType="1"/>
            </p:cNvSpPr>
            <p:nvPr/>
          </p:nvSpPr>
          <p:spPr bwMode="auto">
            <a:xfrm rot="-5400000">
              <a:off x="1644650" y="3444875"/>
              <a:ext cx="1588" cy="166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8" name="Line 43"/>
            <p:cNvSpPr>
              <a:spLocks noChangeShapeType="1"/>
            </p:cNvSpPr>
            <p:nvPr/>
          </p:nvSpPr>
          <p:spPr bwMode="auto">
            <a:xfrm rot="-5400000">
              <a:off x="4707731" y="3459957"/>
              <a:ext cx="1587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9" name="Line 44"/>
            <p:cNvSpPr>
              <a:spLocks noChangeShapeType="1"/>
            </p:cNvSpPr>
            <p:nvPr/>
          </p:nvSpPr>
          <p:spPr bwMode="auto">
            <a:xfrm rot="-5400000">
              <a:off x="8009732" y="3385344"/>
              <a:ext cx="1587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10" name="Line 45"/>
            <p:cNvSpPr>
              <a:spLocks noChangeShapeType="1"/>
            </p:cNvSpPr>
            <p:nvPr/>
          </p:nvSpPr>
          <p:spPr bwMode="auto">
            <a:xfrm rot="-5400000">
              <a:off x="2135188" y="3444875"/>
              <a:ext cx="1588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11" name="Line 46"/>
            <p:cNvSpPr>
              <a:spLocks noChangeShapeType="1"/>
            </p:cNvSpPr>
            <p:nvPr/>
          </p:nvSpPr>
          <p:spPr bwMode="auto">
            <a:xfrm rot="-5400000">
              <a:off x="5657850" y="3463926"/>
              <a:ext cx="1587" cy="157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12" name="Line 47"/>
            <p:cNvSpPr>
              <a:spLocks noChangeShapeType="1"/>
            </p:cNvSpPr>
            <p:nvPr/>
          </p:nvSpPr>
          <p:spPr bwMode="auto">
            <a:xfrm rot="-5400000">
              <a:off x="6155532" y="3464719"/>
              <a:ext cx="1587" cy="155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048" name="Text Box 48"/>
            <p:cNvSpPr txBox="1">
              <a:spLocks noChangeArrowheads="1"/>
            </p:cNvSpPr>
            <p:nvPr/>
          </p:nvSpPr>
          <p:spPr bwMode="auto">
            <a:xfrm rot="-5400000">
              <a:off x="4106069" y="3399631"/>
              <a:ext cx="1652588" cy="282575"/>
            </a:xfrm>
            <a:prstGeom prst="rect">
              <a:avLst/>
            </a:prstGeom>
            <a:solidFill>
              <a:srgbClr val="FFFFA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/>
                <a:t>Dikkati</a:t>
              </a:r>
              <a:r>
                <a:rPr lang="tr-TR" sz="1400"/>
                <a:t> </a:t>
              </a:r>
              <a:r>
                <a:rPr lang="tr-TR" sz="1400" b="1"/>
                <a:t>Sürdürme</a:t>
              </a:r>
            </a:p>
          </p:txBody>
        </p:sp>
        <p:sp>
          <p:nvSpPr>
            <p:cNvPr id="7214" name="Line 49"/>
            <p:cNvSpPr>
              <a:spLocks noChangeShapeType="1"/>
            </p:cNvSpPr>
            <p:nvPr/>
          </p:nvSpPr>
          <p:spPr bwMode="auto">
            <a:xfrm rot="-5400000">
              <a:off x="5154613" y="3459163"/>
              <a:ext cx="1587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15" name="Line 50"/>
            <p:cNvSpPr>
              <a:spLocks noChangeShapeType="1"/>
            </p:cNvSpPr>
            <p:nvPr/>
          </p:nvSpPr>
          <p:spPr bwMode="auto">
            <a:xfrm rot="-5400000">
              <a:off x="6828632" y="3893344"/>
              <a:ext cx="37147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16" name="Line 51"/>
            <p:cNvSpPr>
              <a:spLocks noChangeShapeType="1"/>
            </p:cNvSpPr>
            <p:nvPr/>
          </p:nvSpPr>
          <p:spPr bwMode="auto">
            <a:xfrm rot="16200000" flipH="1">
              <a:off x="119063" y="4649788"/>
              <a:ext cx="552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052" name="Text Box 52"/>
            <p:cNvSpPr txBox="1">
              <a:spLocks noChangeArrowheads="1"/>
            </p:cNvSpPr>
            <p:nvPr/>
          </p:nvSpPr>
          <p:spPr bwMode="auto">
            <a:xfrm rot="-5400000">
              <a:off x="6864350" y="3375025"/>
              <a:ext cx="1652588" cy="33178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/>
                <a:t>Düzey</a:t>
              </a:r>
              <a:r>
                <a:rPr lang="tr-TR" sz="1400"/>
                <a:t> </a:t>
              </a:r>
              <a:r>
                <a:rPr lang="tr-TR" sz="1400" b="1"/>
                <a:t>Belirleme</a:t>
              </a:r>
            </a:p>
          </p:txBody>
        </p:sp>
        <p:sp>
          <p:nvSpPr>
            <p:cNvPr id="7218" name="Line 53"/>
            <p:cNvSpPr>
              <a:spLocks noChangeShapeType="1"/>
            </p:cNvSpPr>
            <p:nvPr/>
          </p:nvSpPr>
          <p:spPr bwMode="auto">
            <a:xfrm rot="-5400000">
              <a:off x="4945063" y="3608388"/>
              <a:ext cx="3170237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054" name="Rectangle 54"/>
            <p:cNvSpPr>
              <a:spLocks noChangeArrowheads="1"/>
            </p:cNvSpPr>
            <p:nvPr/>
          </p:nvSpPr>
          <p:spPr bwMode="auto">
            <a:xfrm rot="10800000">
              <a:off x="6669881" y="4578350"/>
              <a:ext cx="1850232" cy="61912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46800" rIns="18000" bIns="10800"/>
            <a:lstStyle/>
            <a:p>
              <a:pPr algn="ctr"/>
              <a:r>
                <a:rPr lang="tr-TR" sz="1400" b="1" dirty="0"/>
                <a:t>ÖLÇME VE DEĞERLENDİRME</a:t>
              </a:r>
              <a:endParaRPr lang="tr-TR" sz="1400" dirty="0"/>
            </a:p>
          </p:txBody>
        </p:sp>
        <p:sp>
          <p:nvSpPr>
            <p:cNvPr id="256055" name="Text Box 55"/>
            <p:cNvSpPr txBox="1">
              <a:spLocks noChangeArrowheads="1"/>
            </p:cNvSpPr>
            <p:nvPr/>
          </p:nvSpPr>
          <p:spPr bwMode="auto">
            <a:xfrm rot="-5400000">
              <a:off x="5563394" y="3390106"/>
              <a:ext cx="1651000" cy="280988"/>
            </a:xfrm>
            <a:prstGeom prst="rect">
              <a:avLst/>
            </a:prstGeom>
            <a:solidFill>
              <a:srgbClr val="FFFFA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/>
                <a:t>Dikkati</a:t>
              </a:r>
              <a:r>
                <a:rPr lang="tr-TR" sz="1400"/>
                <a:t> </a:t>
              </a:r>
              <a:r>
                <a:rPr lang="tr-TR" sz="1400" b="1"/>
                <a:t>Sürdürme</a:t>
              </a:r>
            </a:p>
          </p:txBody>
        </p:sp>
        <p:sp>
          <p:nvSpPr>
            <p:cNvPr id="256056" name="Text Box 56"/>
            <p:cNvSpPr txBox="1">
              <a:spLocks noChangeArrowheads="1"/>
            </p:cNvSpPr>
            <p:nvPr/>
          </p:nvSpPr>
          <p:spPr bwMode="auto">
            <a:xfrm rot="-5400000">
              <a:off x="6198394" y="3366294"/>
              <a:ext cx="1651000" cy="33178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tr-TR" sz="1400" b="1"/>
                <a:t>Son</a:t>
              </a:r>
              <a:r>
                <a:rPr lang="tr-TR" sz="1400"/>
                <a:t> </a:t>
              </a:r>
              <a:r>
                <a:rPr lang="tr-TR" sz="1400" b="1"/>
                <a:t>Özet</a:t>
              </a:r>
            </a:p>
          </p:txBody>
        </p:sp>
        <p:sp>
          <p:nvSpPr>
            <p:cNvPr id="7222" name="Line 57"/>
            <p:cNvSpPr>
              <a:spLocks noChangeShapeType="1"/>
            </p:cNvSpPr>
            <p:nvPr/>
          </p:nvSpPr>
          <p:spPr bwMode="auto">
            <a:xfrm rot="-5400000">
              <a:off x="7346950" y="3371850"/>
              <a:ext cx="1588" cy="312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23" name="Line 58"/>
            <p:cNvSpPr>
              <a:spLocks noChangeShapeType="1"/>
            </p:cNvSpPr>
            <p:nvPr/>
          </p:nvSpPr>
          <p:spPr bwMode="auto">
            <a:xfrm rot="-5400000">
              <a:off x="2622550" y="3563938"/>
              <a:ext cx="3173413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24" name="Line 59"/>
            <p:cNvSpPr>
              <a:spLocks noChangeShapeType="1"/>
            </p:cNvSpPr>
            <p:nvPr/>
          </p:nvSpPr>
          <p:spPr bwMode="auto">
            <a:xfrm rot="-5400000">
              <a:off x="632618" y="3593307"/>
              <a:ext cx="31734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26" name="Line 61"/>
            <p:cNvSpPr>
              <a:spLocks noChangeShapeType="1"/>
            </p:cNvSpPr>
            <p:nvPr/>
          </p:nvSpPr>
          <p:spPr bwMode="auto">
            <a:xfrm rot="16200000" flipH="1">
              <a:off x="3767138" y="4697413"/>
              <a:ext cx="552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27" name="Line 62"/>
            <p:cNvSpPr>
              <a:spLocks noChangeShapeType="1"/>
            </p:cNvSpPr>
            <p:nvPr/>
          </p:nvSpPr>
          <p:spPr bwMode="auto">
            <a:xfrm rot="-5400000">
              <a:off x="3927475" y="4856163"/>
              <a:ext cx="1587" cy="230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28" name="Line 63"/>
            <p:cNvSpPr>
              <a:spLocks noChangeShapeType="1"/>
            </p:cNvSpPr>
            <p:nvPr/>
          </p:nvSpPr>
          <p:spPr bwMode="auto">
            <a:xfrm rot="-5400000">
              <a:off x="2738438" y="4786313"/>
              <a:ext cx="1587" cy="1608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29" name="Line 64"/>
            <p:cNvSpPr>
              <a:spLocks noChangeShapeType="1"/>
            </p:cNvSpPr>
            <p:nvPr/>
          </p:nvSpPr>
          <p:spPr bwMode="auto">
            <a:xfrm rot="-5400000">
              <a:off x="5914231" y="4545807"/>
              <a:ext cx="1587" cy="2089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30" name="Line 65"/>
            <p:cNvSpPr>
              <a:spLocks noChangeShapeType="1"/>
            </p:cNvSpPr>
            <p:nvPr/>
          </p:nvSpPr>
          <p:spPr bwMode="auto">
            <a:xfrm rot="-5400000">
              <a:off x="6685757" y="3369469"/>
              <a:ext cx="1587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066" name="Rectangle 66"/>
            <p:cNvSpPr>
              <a:spLocks noChangeArrowheads="1"/>
            </p:cNvSpPr>
            <p:nvPr/>
          </p:nvSpPr>
          <p:spPr bwMode="auto">
            <a:xfrm rot="10800000">
              <a:off x="3581399" y="5333999"/>
              <a:ext cx="1551781" cy="4492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46800" rIns="18000" bIns="10800"/>
            <a:lstStyle/>
            <a:p>
              <a:pPr algn="ctr"/>
              <a:r>
                <a:rPr lang="tr-TR" sz="2200" b="1" dirty="0"/>
                <a:t>GELİŞME</a:t>
              </a:r>
              <a:endParaRPr lang="tr-TR" sz="2200" dirty="0"/>
            </a:p>
          </p:txBody>
        </p:sp>
        <p:sp>
          <p:nvSpPr>
            <p:cNvPr id="256067" name="Rectangle 67"/>
            <p:cNvSpPr>
              <a:spLocks noChangeArrowheads="1"/>
            </p:cNvSpPr>
            <p:nvPr/>
          </p:nvSpPr>
          <p:spPr bwMode="auto">
            <a:xfrm rot="10800000">
              <a:off x="596900" y="5338763"/>
              <a:ext cx="1357313" cy="449262"/>
            </a:xfrm>
            <a:prstGeom prst="rect">
              <a:avLst/>
            </a:prstGeom>
            <a:solidFill>
              <a:srgbClr val="A1D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46800" rIns="18000" bIns="10800"/>
            <a:lstStyle/>
            <a:p>
              <a:pPr algn="ctr"/>
              <a:r>
                <a:rPr lang="tr-TR" b="1"/>
                <a:t>GİRİŞ</a:t>
              </a:r>
              <a:endParaRPr lang="tr-TR"/>
            </a:p>
          </p:txBody>
        </p:sp>
      </p:grpSp>
      <p:sp>
        <p:nvSpPr>
          <p:cNvPr id="7233" name="Text Box 68"/>
          <p:cNvSpPr txBox="1">
            <a:spLocks noChangeArrowheads="1"/>
          </p:cNvSpPr>
          <p:nvPr/>
        </p:nvSpPr>
        <p:spPr bwMode="auto">
          <a:xfrm rot="16200000">
            <a:off x="-2423329" y="2719472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sz="3200" b="1" dirty="0" smtClean="0">
                <a:solidFill>
                  <a:srgbClr val="FF0B0B"/>
                </a:solidFill>
              </a:rPr>
              <a:t>Bir </a:t>
            </a:r>
            <a:r>
              <a:rPr lang="tr-TR" sz="3200" b="1" dirty="0">
                <a:solidFill>
                  <a:srgbClr val="FF0B0B"/>
                </a:solidFill>
              </a:rPr>
              <a:t>Ders İçeriğinin Sunum </a:t>
            </a:r>
            <a:r>
              <a:rPr lang="tr-TR" sz="3200" b="1" dirty="0" smtClean="0">
                <a:solidFill>
                  <a:srgbClr val="FF0B0B"/>
                </a:solidFill>
              </a:rPr>
              <a:t>Aşamaları</a:t>
            </a:r>
            <a:endParaRPr lang="tr-TR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sz="1400" i="1" dirty="0" smtClean="0">
              <a:hlinkClick r:id="rId2"/>
            </a:endParaRPr>
          </a:p>
          <a:p>
            <a:pPr lvl="0"/>
            <a:r>
              <a:rPr lang="en-US" sz="1400" dirty="0" smtClean="0"/>
              <a:t>Barker, L, &amp; </a:t>
            </a:r>
            <a:r>
              <a:rPr lang="en-US" sz="1400" dirty="0" err="1" smtClean="0"/>
              <a:t>Cohoon</a:t>
            </a:r>
            <a:r>
              <a:rPr lang="en-US" sz="1400" dirty="0" smtClean="0"/>
              <a:t>, J. M. (2007). </a:t>
            </a:r>
            <a:r>
              <a:rPr lang="en-US" sz="1400" dirty="0" smtClean="0">
                <a:hlinkClick r:id="rId3"/>
              </a:rPr>
              <a:t>Peer-led team learning (case study 2): Retaining women through collaborative learning</a:t>
            </a:r>
            <a:r>
              <a:rPr lang="en-US" sz="1400" dirty="0" smtClean="0"/>
              <a:t>.</a:t>
            </a:r>
            <a:r>
              <a:rPr lang="en-US" sz="1400" i="1" dirty="0" smtClean="0"/>
              <a:t>  Promising Practices</a:t>
            </a:r>
            <a:r>
              <a:rPr lang="en-US" sz="1400" dirty="0" smtClean="0"/>
              <a:t>, National Center for Women &amp; Information Technology Organization: Boulder, CO.</a:t>
            </a:r>
            <a:endParaRPr lang="tr-TR" sz="1400" dirty="0" smtClean="0"/>
          </a:p>
          <a:p>
            <a:pPr lvl="0"/>
            <a:r>
              <a:rPr lang="tr-TR" sz="1400" dirty="0" smtClean="0"/>
              <a:t>Gosser, D., Cracolice, M., Kampmeier, J., Roth, V., Strozak, V., &amp; Varma-Nelson, P. (2001). Peer-Led-Team Learning:Aguidebook. Upper Saddle River, NJ: Prentice Hall.</a:t>
            </a:r>
          </a:p>
          <a:p>
            <a:pPr lvl="0"/>
            <a:r>
              <a:rPr lang="tr-TR" sz="1400" dirty="0" smtClean="0"/>
              <a:t>Irvine, V., Code, J., &amp; Richards, L. (2013). Realigning higher education for the 21st-century learner through multi-access learning. Journal of Online Learning andTeaching, 9(2), 172–186.</a:t>
            </a:r>
          </a:p>
          <a:p>
            <a:pPr lvl="0"/>
            <a:r>
              <a:rPr lang="tr-TR" sz="1400" dirty="0" smtClean="0"/>
              <a:t>Heller, P. (1992). Teaching problem solving through cooperative grouping. Part 1: Group versus individual problem solving. American Journal of Physics, 60(7), 627.</a:t>
            </a:r>
          </a:p>
          <a:p>
            <a:pPr lvl="0"/>
            <a:r>
              <a:rPr lang="tr-TR" sz="1400" dirty="0" smtClean="0"/>
              <a:t>Kuh, G. D., Cruce, T. M., Shoup, R., Kinzie, J., &amp; Gonyea, R. M. (2008). Unmasking the effects of student engagement on first-year college grades and persistence. Journal of Higher Education, 79, 540–563.</a:t>
            </a:r>
          </a:p>
          <a:p>
            <a:pPr lvl="0"/>
            <a:r>
              <a:rPr lang="tr-TR" sz="1400" dirty="0" smtClean="0"/>
              <a:t>Tutty, J., &amp; Klein, J. (2008). Computer-mediated instruction: A comparison of online and face-to-face collaboration. EducationalTechnology Research and Development, 56(2), 101–124.</a:t>
            </a:r>
          </a:p>
          <a:p>
            <a:pPr lvl="0"/>
            <a:r>
              <a:rPr lang="tr-TR" sz="1400" dirty="0" smtClean="0"/>
              <a:t>Dreyfus, A. E. (Ed.). (2004). Internet homepage of the Peer-Led Team Learning Program [On-Line]. Retrieved June 22, 2004, from </a:t>
            </a:r>
            <a:r>
              <a:rPr lang="tr-TR" sz="1400" u="sng" dirty="0" smtClean="0">
                <a:hlinkClick r:id="rId4"/>
              </a:rPr>
              <a:t>http://www.pltl.org</a:t>
            </a:r>
            <a:r>
              <a:rPr lang="tr-TR" sz="1400" dirty="0" smtClean="0"/>
              <a:t> and </a:t>
            </a:r>
            <a:r>
              <a:rPr lang="tr-TR" sz="1400" u="sng" dirty="0" smtClean="0">
                <a:hlinkClick r:id="rId5"/>
              </a:rPr>
              <a:t>http://www.sci.ccny.cuny.edu/~chemwksp/</a:t>
            </a:r>
            <a:r>
              <a:rPr lang="tr-TR" sz="1400" dirty="0" smtClean="0"/>
              <a:t> index.html</a:t>
            </a:r>
          </a:p>
          <a:p>
            <a:r>
              <a:rPr lang="tr-TR" sz="1400" dirty="0" smtClean="0"/>
              <a:t>http://www.ncsu.edu/effective_teaching/Cooperative_Learning.html#Publications-Coop </a:t>
            </a:r>
          </a:p>
          <a:p>
            <a:r>
              <a:rPr lang="tr-TR" sz="1400" i="1" dirty="0" smtClean="0">
                <a:hlinkClick r:id="rId2"/>
              </a:rPr>
              <a:t>www.ozelogretim.hacettepe.edu.tr/.../isbirlik_sunum.</a:t>
            </a:r>
            <a:r>
              <a:rPr lang="tr-TR" sz="1400" b="1" i="1" dirty="0" smtClean="0">
                <a:hlinkClick r:id="rId2"/>
              </a:rPr>
              <a:t>p</a:t>
            </a:r>
            <a:endParaRPr lang="tr-TR" sz="1400" b="1" i="1" dirty="0" smtClean="0"/>
          </a:p>
          <a:p>
            <a:r>
              <a:rPr lang="tr-TR" sz="1400" i="1" dirty="0" smtClean="0">
                <a:hlinkClick r:id="rId6"/>
              </a:rPr>
              <a:t>https://ercantmgc.files.wordpress.com/.../ic59fbirlikli-c</a:t>
            </a:r>
            <a:r>
              <a:rPr lang="tr-TR" sz="1400" i="1" dirty="0" smtClean="0"/>
              <a:t>..</a:t>
            </a:r>
          </a:p>
          <a:p>
            <a:r>
              <a:rPr lang="tr-TR" sz="1400" i="1" dirty="0" smtClean="0">
                <a:hlinkClick r:id="rId7"/>
              </a:rPr>
              <a:t>www.sirinkaradeniz.com/dersler/isbirligi.</a:t>
            </a:r>
            <a:r>
              <a:rPr lang="tr-TR" sz="1400" b="1" i="1" dirty="0" smtClean="0">
                <a:hlinkClick r:id="rId7"/>
              </a:rPr>
              <a:t>ppt</a:t>
            </a:r>
            <a:endParaRPr lang="tr-TR" sz="1400" b="1" i="1" dirty="0" smtClean="0"/>
          </a:p>
          <a:p>
            <a:r>
              <a:rPr lang="tr-TR" sz="1400" i="1" dirty="0" smtClean="0"/>
              <a:t>ideas.ceit.metu.edu.tr/ttkb/Mersin.../</a:t>
            </a:r>
            <a:r>
              <a:rPr lang="tr-TR" sz="1400" b="1" i="1" dirty="0" smtClean="0"/>
              <a:t>işbirlikli</a:t>
            </a:r>
            <a:r>
              <a:rPr lang="tr-TR" sz="1400" i="1" dirty="0" smtClean="0"/>
              <a:t>.</a:t>
            </a:r>
            <a:r>
              <a:rPr lang="tr-TR" sz="1400" b="1" i="1" dirty="0" smtClean="0"/>
              <a:t>PPT</a:t>
            </a:r>
          </a:p>
          <a:p>
            <a:r>
              <a:rPr lang="tr-TR" sz="1400" i="1" dirty="0" smtClean="0"/>
              <a:t>wiki.zirve.edu.tr/.../İŞ%20BİRLİĞİNE%20DAYALI%</a:t>
            </a:r>
          </a:p>
          <a:p>
            <a:r>
              <a:rPr lang="tr-TR" sz="1400" i="1" dirty="0" smtClean="0">
                <a:hlinkClick r:id="rId8"/>
              </a:rPr>
              <a:t>http://www.pegem.net/dosyalar/dokuman/20122013094626Pages%20from%2014.%20%C4%B0%C5%9F%20Birlikli%20%C3%96%C4%9Frneme%20Modeli%20bask%C4%B1.pdf</a:t>
            </a:r>
            <a:endParaRPr lang="tr-TR" sz="1400" i="1" dirty="0" smtClean="0"/>
          </a:p>
          <a:p>
            <a:endParaRPr lang="tr-TR" sz="1400" i="1" dirty="0" smtClean="0"/>
          </a:p>
          <a:p>
            <a:endParaRPr lang="tr-TR" sz="1400" b="1" i="1" dirty="0" smtClean="0"/>
          </a:p>
          <a:p>
            <a:endParaRPr lang="tr-TR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tesekk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68621"/>
            <a:ext cx="6072230" cy="5192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8839200" cy="5821363"/>
          </a:xfrm>
        </p:spPr>
        <p:txBody>
          <a:bodyPr/>
          <a:lstStyle/>
          <a:p>
            <a:endParaRPr lang="tr-TR" b="1" dirty="0" smtClean="0"/>
          </a:p>
          <a:p>
            <a:pPr algn="ctr">
              <a:buNone/>
            </a:pPr>
            <a:r>
              <a:rPr lang="tr-TR" sz="4000" b="1" dirty="0" smtClean="0">
                <a:solidFill>
                  <a:srgbClr val="C00000"/>
                </a:solidFill>
              </a:rPr>
              <a:t>Öğretme</a:t>
            </a:r>
            <a:endParaRPr lang="tr-TR" sz="4000" b="1" dirty="0" smtClean="0"/>
          </a:p>
          <a:p>
            <a:r>
              <a:rPr lang="tr-TR" sz="2800" dirty="0" smtClean="0"/>
              <a:t>Öğretme öğrenmeyi yönlendirme yani kılavuzlama işidir.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286000" cy="320675"/>
          </a:xfrm>
        </p:spPr>
        <p:txBody>
          <a:bodyPr/>
          <a:lstStyle/>
          <a:p>
            <a:pPr>
              <a:defRPr/>
            </a:pPr>
            <a:fld id="{29E899CC-3DEA-4D75-A2C8-D92FEC1BF096}" type="datetime2">
              <a:rPr lang="en-US" smtClean="0"/>
              <a:pPr>
                <a:defRPr/>
              </a:pPr>
              <a:t>Monday, February 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ceyhan.cigdemoglu@atilim.edu.tr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5CBF9-9CE3-4851-87C0-A1DE83E0B6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atilim-med.org.tr/atilimresim/6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Cem\Pictures\öğretim iletiş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Cem\Pictures\etkili öğre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19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Öğretme-öğrenme Süreci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sz="2400" dirty="0" smtClean="0">
              <a:latin typeface="Arial Bold" charset="-94"/>
            </a:endParaRPr>
          </a:p>
          <a:p>
            <a:pPr>
              <a:lnSpc>
                <a:spcPct val="200000"/>
              </a:lnSpc>
            </a:pPr>
            <a:r>
              <a:rPr lang="tr-TR" sz="2400" dirty="0" smtClean="0">
                <a:solidFill>
                  <a:schemeClr val="tx1"/>
                </a:solidFill>
                <a:latin typeface="Arial Bold" charset="-94"/>
              </a:rPr>
              <a:t>Öğretim </a:t>
            </a:r>
            <a:r>
              <a:rPr lang="tr-TR" sz="2400" dirty="0" smtClean="0">
                <a:solidFill>
                  <a:schemeClr val="tx1"/>
                </a:solidFill>
                <a:latin typeface="Arial Bold" charset="-94"/>
              </a:rPr>
              <a:t>Yaklaşımları (Strateji)</a:t>
            </a:r>
          </a:p>
          <a:p>
            <a:pPr>
              <a:lnSpc>
                <a:spcPct val="200000"/>
              </a:lnSpc>
            </a:pPr>
            <a:r>
              <a:rPr lang="tr-TR" sz="2400" dirty="0" smtClean="0">
                <a:solidFill>
                  <a:schemeClr val="tx1"/>
                </a:solidFill>
                <a:latin typeface="Arial Bold" charset="-94"/>
              </a:rPr>
              <a:t>Öğretim Yöntemleri</a:t>
            </a:r>
          </a:p>
          <a:p>
            <a:pPr>
              <a:lnSpc>
                <a:spcPct val="200000"/>
              </a:lnSpc>
            </a:pPr>
            <a:r>
              <a:rPr lang="tr-TR" sz="2400" dirty="0" smtClean="0">
                <a:solidFill>
                  <a:schemeClr val="tx1"/>
                </a:solidFill>
                <a:latin typeface="Arial Bold" charset="-94"/>
              </a:rPr>
              <a:t>Öğretim Teknikleri</a:t>
            </a:r>
          </a:p>
          <a:p>
            <a:pPr>
              <a:buNone/>
            </a:pP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48064" y="2348880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ounded Rectangle 5"/>
          <p:cNvSpPr/>
          <p:nvPr/>
        </p:nvSpPr>
        <p:spPr>
          <a:xfrm>
            <a:off x="6444208" y="2204864"/>
            <a:ext cx="235745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Yapılandırmacılık</a:t>
            </a:r>
          </a:p>
          <a:p>
            <a:pPr algn="ctr"/>
            <a:r>
              <a:rPr lang="tr-TR" dirty="0" smtClean="0"/>
              <a:t>Bilişselcilik...</a:t>
            </a:r>
          </a:p>
          <a:p>
            <a:pPr algn="ctr"/>
            <a:endParaRPr lang="tr-TR" dirty="0"/>
          </a:p>
        </p:txBody>
      </p:sp>
      <p:sp>
        <p:nvSpPr>
          <p:cNvPr id="7" name="Right Arrow 6"/>
          <p:cNvSpPr/>
          <p:nvPr/>
        </p:nvSpPr>
        <p:spPr>
          <a:xfrm>
            <a:off x="3563888" y="3356992"/>
            <a:ext cx="100013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Bent-Up Arrow 10"/>
          <p:cNvSpPr/>
          <p:nvPr/>
        </p:nvSpPr>
        <p:spPr>
          <a:xfrm rot="5400000">
            <a:off x="1907704" y="4653136"/>
            <a:ext cx="1214446" cy="121444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ounded Rectangle 11"/>
          <p:cNvSpPr/>
          <p:nvPr/>
        </p:nvSpPr>
        <p:spPr>
          <a:xfrm>
            <a:off x="3275856" y="5085184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chemeClr val="tx1"/>
                </a:solidFill>
                <a:latin typeface="Arial Bold" charset="-94"/>
              </a:rPr>
              <a:t>Beyin Fırtınası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Arial Bold" charset="-94"/>
              </a:rPr>
              <a:t>Soru Cevap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Arial Bold" charset="-94"/>
              </a:rPr>
              <a:t>Grup Çalışması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Arial Bold" charset="-94"/>
              </a:rPr>
              <a:t>Drama...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4008" y="3573016"/>
            <a:ext cx="285752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chemeClr val="tx1"/>
                </a:solidFill>
                <a:latin typeface="Arial Bold" charset="-94"/>
              </a:rPr>
              <a:t>Anlatım, Tartışma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Arial Bold" charset="-94"/>
              </a:rPr>
              <a:t>Örnek Olay,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Arial Bold" charset="-94"/>
              </a:rPr>
              <a:t>Gösterip Yaptırma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Arial Bold" charset="-94"/>
              </a:rPr>
              <a:t>Problem Çözme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_s8201"/>
          <p:cNvSpPr>
            <a:spLocks noChangeArrowheads="1"/>
          </p:cNvSpPr>
          <p:nvPr/>
        </p:nvSpPr>
        <p:spPr bwMode="auto">
          <a:xfrm>
            <a:off x="468313" y="188913"/>
            <a:ext cx="1944687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2000"/>
              <a:t>Davranışçılık</a:t>
            </a:r>
          </a:p>
        </p:txBody>
      </p:sp>
      <p:sp>
        <p:nvSpPr>
          <p:cNvPr id="30723" name="_s8201"/>
          <p:cNvSpPr>
            <a:spLocks noChangeArrowheads="1"/>
          </p:cNvSpPr>
          <p:nvPr/>
        </p:nvSpPr>
        <p:spPr bwMode="auto">
          <a:xfrm>
            <a:off x="3203575" y="188913"/>
            <a:ext cx="2008188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2000"/>
              <a:t>Bilişselcilik</a:t>
            </a:r>
          </a:p>
        </p:txBody>
      </p:sp>
      <p:sp>
        <p:nvSpPr>
          <p:cNvPr id="30724" name="_s8201"/>
          <p:cNvSpPr>
            <a:spLocks noChangeArrowheads="1"/>
          </p:cNvSpPr>
          <p:nvPr/>
        </p:nvSpPr>
        <p:spPr bwMode="auto">
          <a:xfrm>
            <a:off x="6156325" y="188913"/>
            <a:ext cx="2079625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2000"/>
              <a:t>Yapılandırmacılık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79388" y="1268413"/>
            <a:ext cx="26638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Akademik başarıyı artırma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Bilgi birimlerini (olgusal gerçekleri) bireye aktarma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Katı, kontrollü, planlı öğrenmeler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Kültürel değerleri aktarma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2987675" y="1268413"/>
            <a:ext cx="2736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Anlamlı öğrenmeyi sağlama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Öğrenmede zihinsel süreçleri kullanma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Önceki bilgi-yeni bilgi ilişkisi kurulmalı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5724525" y="981075"/>
            <a:ext cx="34194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Somut deneyimlerle öznel bilgiyi oluşturma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Bilgiyi üretme ve toplumsal  sorunlara çözüm üretme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Bireyin çok yönlü gelişimi</a:t>
            </a:r>
          </a:p>
        </p:txBody>
      </p:sp>
      <p:sp>
        <p:nvSpPr>
          <p:cNvPr id="30728" name="AutoShape 10"/>
          <p:cNvSpPr>
            <a:spLocks/>
          </p:cNvSpPr>
          <p:nvPr/>
        </p:nvSpPr>
        <p:spPr bwMode="auto">
          <a:xfrm rot="-5400000">
            <a:off x="1115219" y="3140869"/>
            <a:ext cx="360363" cy="2232025"/>
          </a:xfrm>
          <a:prstGeom prst="leftBrace">
            <a:avLst>
              <a:gd name="adj1" fmla="val 51615"/>
              <a:gd name="adj2" fmla="val 4914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29" name="AutoShape 11"/>
          <p:cNvSpPr>
            <a:spLocks/>
          </p:cNvSpPr>
          <p:nvPr/>
        </p:nvSpPr>
        <p:spPr bwMode="auto">
          <a:xfrm rot="-5400000">
            <a:off x="3994945" y="2205831"/>
            <a:ext cx="360362" cy="2232025"/>
          </a:xfrm>
          <a:prstGeom prst="leftBrace">
            <a:avLst>
              <a:gd name="adj1" fmla="val 51615"/>
              <a:gd name="adj2" fmla="val 4914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30" name="AutoShape 12"/>
          <p:cNvSpPr>
            <a:spLocks/>
          </p:cNvSpPr>
          <p:nvPr/>
        </p:nvSpPr>
        <p:spPr bwMode="auto">
          <a:xfrm rot="-5400000">
            <a:off x="7056438" y="1304925"/>
            <a:ext cx="215900" cy="2736850"/>
          </a:xfrm>
          <a:prstGeom prst="leftBrace">
            <a:avLst>
              <a:gd name="adj1" fmla="val 105637"/>
              <a:gd name="adj2" fmla="val 4914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179388" y="4437063"/>
            <a:ext cx="2771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dirty="0"/>
              <a:t> Ezber ve soyut düşünme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dirty="0"/>
              <a:t> Düz anlatım, deney, gözlem, gösterip yaptırma, bilimsel araştırma yapma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dirty="0"/>
              <a:t> Yakınsak düşünme</a:t>
            </a: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3059113" y="3429000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Tartışma, örnek olay, deney, araştırma</a:t>
            </a:r>
          </a:p>
        </p:txBody>
      </p:sp>
      <p:sp>
        <p:nvSpPr>
          <p:cNvPr id="30733" name="AutoShape 15"/>
          <p:cNvSpPr>
            <a:spLocks/>
          </p:cNvSpPr>
          <p:nvPr/>
        </p:nvSpPr>
        <p:spPr bwMode="auto">
          <a:xfrm rot="-5400000">
            <a:off x="3994944" y="2997994"/>
            <a:ext cx="360363" cy="2232025"/>
          </a:xfrm>
          <a:prstGeom prst="leftBrace">
            <a:avLst>
              <a:gd name="adj1" fmla="val 51615"/>
              <a:gd name="adj2" fmla="val 4914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3203575" y="436562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Tümdengelim, tümevarım, anoloji</a:t>
            </a:r>
          </a:p>
        </p:txBody>
      </p:sp>
      <p:sp>
        <p:nvSpPr>
          <p:cNvPr id="30735" name="Text Box 18"/>
          <p:cNvSpPr txBox="1">
            <a:spLocks noChangeArrowheads="1"/>
          </p:cNvSpPr>
          <p:nvPr/>
        </p:nvSpPr>
        <p:spPr bwMode="auto">
          <a:xfrm>
            <a:off x="5724525" y="2708275"/>
            <a:ext cx="3240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tr-TR"/>
              <a:t> Bilgiyi oluşturma ve toplumsal sorunlara çözüm üretme</a:t>
            </a:r>
          </a:p>
        </p:txBody>
      </p:sp>
      <p:sp>
        <p:nvSpPr>
          <p:cNvPr id="30736" name="AutoShape 19"/>
          <p:cNvSpPr>
            <a:spLocks/>
          </p:cNvSpPr>
          <p:nvPr/>
        </p:nvSpPr>
        <p:spPr bwMode="auto">
          <a:xfrm rot="-5400000">
            <a:off x="7055644" y="2385219"/>
            <a:ext cx="360362" cy="2736850"/>
          </a:xfrm>
          <a:prstGeom prst="leftBrace">
            <a:avLst>
              <a:gd name="adj1" fmla="val 63289"/>
              <a:gd name="adj2" fmla="val 4914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37" name="Text Box 20"/>
          <p:cNvSpPr txBox="1">
            <a:spLocks noChangeArrowheads="1"/>
          </p:cNvSpPr>
          <p:nvPr/>
        </p:nvSpPr>
        <p:spPr bwMode="auto">
          <a:xfrm>
            <a:off x="5781675" y="3919538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Aktif öğrenme teknikleri</a:t>
            </a:r>
          </a:p>
        </p:txBody>
      </p:sp>
      <p:sp>
        <p:nvSpPr>
          <p:cNvPr id="30738" name="AutoShape 21"/>
          <p:cNvSpPr>
            <a:spLocks/>
          </p:cNvSpPr>
          <p:nvPr/>
        </p:nvSpPr>
        <p:spPr bwMode="auto">
          <a:xfrm rot="-5400000">
            <a:off x="7054057" y="2963069"/>
            <a:ext cx="360362" cy="2736850"/>
          </a:xfrm>
          <a:prstGeom prst="leftBrace">
            <a:avLst>
              <a:gd name="adj1" fmla="val 63289"/>
              <a:gd name="adj2" fmla="val 4914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39" name="Text Box 22"/>
          <p:cNvSpPr txBox="1">
            <a:spLocks noChangeArrowheads="1"/>
          </p:cNvSpPr>
          <p:nvPr/>
        </p:nvSpPr>
        <p:spPr bwMode="auto">
          <a:xfrm>
            <a:off x="5795963" y="4613275"/>
            <a:ext cx="31686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Yaratıcı düşünme,eleştirel düşünme,yansıtıcı düşünme, Iraksak düşünme, empatik düşünme, global( kavram ilişkilendirme), lateral (farklı) düşünme,anoloji, argümantasyon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1323</Words>
  <Application>Microsoft Office PowerPoint</Application>
  <PresentationFormat>Ekran Gösterisi (4:3)</PresentationFormat>
  <Paragraphs>303</Paragraphs>
  <Slides>48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Office Theme</vt:lpstr>
      <vt:lpstr>     ETKİLİ EĞİTİM SEMİNERİ  2016-2017 Bahar Dönemi   5. Oturum   “Öğretim Yöntemleri”    </vt:lpstr>
      <vt:lpstr>Slayt 2</vt:lpstr>
      <vt:lpstr>Slayt 3</vt:lpstr>
      <vt:lpstr>Slayt 4</vt:lpstr>
      <vt:lpstr>Slayt 5</vt:lpstr>
      <vt:lpstr>Slayt 6</vt:lpstr>
      <vt:lpstr>Slayt 7</vt:lpstr>
      <vt:lpstr>Öğretme-öğrenme Süreci</vt:lpstr>
      <vt:lpstr>Slayt 9</vt:lpstr>
      <vt:lpstr>Slayt 10</vt:lpstr>
      <vt:lpstr>Öğretim için gerekli koşulları</vt:lpstr>
      <vt:lpstr>Slayt 12</vt:lpstr>
      <vt:lpstr>Slayt 13</vt:lpstr>
      <vt:lpstr>Öğretim Yöntem/Teknikleri</vt:lpstr>
      <vt:lpstr>Bağlam Temelli Yaklaşım Context-Based Approach</vt:lpstr>
      <vt:lpstr>Bağlam Temelli Yaklaşım Context-Based Approach</vt:lpstr>
      <vt:lpstr>Argumantasyon</vt:lpstr>
      <vt:lpstr>Slayt 18</vt:lpstr>
      <vt:lpstr>Slayt 19</vt:lpstr>
      <vt:lpstr>Cooperative Learning “İşbirlikli Öğrenme”</vt:lpstr>
      <vt:lpstr>İşbirlikli Öğrenme</vt:lpstr>
      <vt:lpstr>Slayt 22</vt:lpstr>
      <vt:lpstr>Yakınsal Gelişim Alanı (Zone of Proximal Development)</vt:lpstr>
      <vt:lpstr>İşbirlikli Öğrenme</vt:lpstr>
      <vt:lpstr>İşbirliği için gerekli koşullar</vt:lpstr>
      <vt:lpstr>İşbirlikli Öğrenme</vt:lpstr>
      <vt:lpstr>İşbirlikli Öğrenme</vt:lpstr>
      <vt:lpstr>İşbirlikli Öğrenme Teknikleri</vt:lpstr>
      <vt:lpstr>İşbirlikli Öğrenme,Öğretmenin rolü</vt:lpstr>
      <vt:lpstr>Slayt 30</vt:lpstr>
      <vt:lpstr>Slayt 31</vt:lpstr>
      <vt:lpstr>Neden FC? </vt:lpstr>
      <vt:lpstr>Avantajları </vt:lpstr>
      <vt:lpstr>Uygulamalar Nasıl Yapılmalı?</vt:lpstr>
      <vt:lpstr>Uygulamalar Nasıl Yapılmalı?</vt:lpstr>
      <vt:lpstr>Peer-Led Team Learning  “Akran Liderli Grup Öğrenmesi”</vt:lpstr>
      <vt:lpstr>Slayt 37</vt:lpstr>
      <vt:lpstr>Akran Liderli Grup Öğrenmesi</vt:lpstr>
      <vt:lpstr>Akran Liderli Grup Öğrenmesi</vt:lpstr>
      <vt:lpstr>Nasıl? 6 kritik bileşen</vt:lpstr>
      <vt:lpstr>Nasıl? 6 kritik bileşen</vt:lpstr>
      <vt:lpstr>Slayt 42</vt:lpstr>
      <vt:lpstr>Slayt 43</vt:lpstr>
      <vt:lpstr>Akran Liderli Grup Öğrenmesi Araştırma Alanları</vt:lpstr>
      <vt:lpstr>ETPO/Eğitim Araştırmaları</vt:lpstr>
      <vt:lpstr>Slayt 46</vt:lpstr>
      <vt:lpstr>Kaynaklar</vt:lpstr>
      <vt:lpstr>Slayt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Cem</cp:lastModifiedBy>
  <cp:revision>110</cp:revision>
  <dcterms:created xsi:type="dcterms:W3CDTF">2015-12-08T18:36:48Z</dcterms:created>
  <dcterms:modified xsi:type="dcterms:W3CDTF">2017-02-07T05:35:07Z</dcterms:modified>
</cp:coreProperties>
</file>