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5" r:id="rId8"/>
    <p:sldId id="264" r:id="rId9"/>
    <p:sldId id="291" r:id="rId10"/>
    <p:sldId id="292" r:id="rId11"/>
    <p:sldId id="280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3" r:id="rId20"/>
    <p:sldId id="273" r:id="rId21"/>
    <p:sldId id="275" r:id="rId22"/>
    <p:sldId id="274" r:id="rId23"/>
    <p:sldId id="276" r:id="rId24"/>
    <p:sldId id="277" r:id="rId25"/>
    <p:sldId id="278" r:id="rId26"/>
    <p:sldId id="27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photoAlbum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>
        <p:scale>
          <a:sx n="80" d="100"/>
          <a:sy n="80" d="100"/>
        </p:scale>
        <p:origin x="-131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13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8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39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33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80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39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43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15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20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66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09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146B2-0459-44A0-8DB4-179E9E9A3A50}" type="datetimeFigureOut">
              <a:rPr lang="tr-TR" smtClean="0"/>
              <a:t>04.02.2019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337FC-3936-4AD7-9248-B707072ACC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04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" y="0"/>
            <a:ext cx="9138531" cy="6858000"/>
          </a:xfrm>
          <a:prstGeom prst="rect">
            <a:avLst/>
          </a:prstGeom>
        </p:spPr>
      </p:pic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685799" y="3450752"/>
            <a:ext cx="7772400" cy="1778447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SINIF İÇİ İLETİŞİM YÖNTEM VE TEKNİKLERİ</a:t>
            </a:r>
            <a:br>
              <a:rPr lang="tr-TR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Neşe Alkan, Psikoloji </a:t>
            </a:r>
            <a:r>
              <a:rPr lang="tr-TR" sz="2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Bölümü, </a:t>
            </a:r>
            <a:r>
              <a:rPr lang="tr-TR" sz="2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 Gelişim ve Danışma Merkezi</a:t>
            </a:r>
            <a:r>
              <a:rPr lang="tr-TR" sz="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9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9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ETKİLİ EĞİTİM </a:t>
            </a: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2018-2019 </a:t>
            </a:r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371600" y="6453336"/>
            <a:ext cx="6400800" cy="334888"/>
          </a:xfrm>
        </p:spPr>
        <p:txBody>
          <a:bodyPr>
            <a:normAutofit lnSpcReduction="10000"/>
          </a:bodyPr>
          <a:lstStyle/>
          <a:p>
            <a:r>
              <a:rPr lang="tr-T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www.atilim.edu.tr</a:t>
            </a:r>
            <a:endParaRPr lang="tr-T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976"/>
            <a:ext cx="9144000" cy="609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0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BİLELİM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r-TR" sz="3500" dirty="0">
                <a:solidFill>
                  <a:schemeClr val="tx2"/>
                </a:solidFill>
              </a:rPr>
              <a:t>Kalıcı özellikleri</a:t>
            </a:r>
            <a:endParaRPr lang="en-US" sz="35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dirty="0"/>
              <a:t>Ergen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Kişilik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Fiziksel özellikler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tr-TR" dirty="0"/>
              <a:t>Aile yapısı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Sosyo-kültürel yapısı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ÇALIŞALIM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r-TR" sz="3500" dirty="0">
                <a:solidFill>
                  <a:srgbClr val="EA1C43"/>
                </a:solidFill>
              </a:rPr>
              <a:t>Değişebilir özellikleri</a:t>
            </a:r>
            <a:endParaRPr lang="en-US" sz="3500" dirty="0"/>
          </a:p>
          <a:p>
            <a:pPr>
              <a:lnSpc>
                <a:spcPct val="90000"/>
              </a:lnSpc>
            </a:pPr>
            <a:r>
              <a:rPr lang="tr-TR" dirty="0"/>
              <a:t>Beklentileri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Motivasyonu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Kendine güveni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tr-TR" dirty="0"/>
              <a:t>Önceki eğitim deneyimleri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Kendilik algısı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8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DEĞİŞİM ZAMANI </a:t>
            </a:r>
          </a:p>
          <a:p>
            <a:r>
              <a:rPr lang="tr-TR" dirty="0" smtClean="0"/>
              <a:t>Fiziksel </a:t>
            </a:r>
            <a:endParaRPr lang="en-US" dirty="0"/>
          </a:p>
          <a:p>
            <a:r>
              <a:rPr lang="tr-TR" dirty="0"/>
              <a:t>Hormonal</a:t>
            </a:r>
            <a:endParaRPr lang="en-US" dirty="0"/>
          </a:p>
          <a:p>
            <a:r>
              <a:rPr lang="tr-TR" dirty="0"/>
              <a:t>Psikolojik</a:t>
            </a:r>
            <a:endParaRPr lang="en-US" dirty="0"/>
          </a:p>
          <a:p>
            <a:pPr>
              <a:buNone/>
            </a:pPr>
            <a:r>
              <a:rPr lang="tr-TR" dirty="0"/>
              <a:t>Değişimlerin en hızlı yaşandığı gelişim evresi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7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Değişim </a:t>
            </a:r>
            <a:endParaRPr lang="tr-TR" dirty="0"/>
          </a:p>
          <a:p>
            <a:pPr lvl="1"/>
            <a:r>
              <a:rPr lang="tr-TR" dirty="0"/>
              <a:t>Stres</a:t>
            </a:r>
          </a:p>
          <a:p>
            <a:pPr lvl="1"/>
            <a:r>
              <a:rPr lang="tr-TR" dirty="0"/>
              <a:t>Bireysel farklılıklar </a:t>
            </a:r>
          </a:p>
          <a:p>
            <a:r>
              <a:rPr lang="tr-TR" dirty="0" smtClean="0"/>
              <a:t>Aile ve çevrenin değerleri </a:t>
            </a:r>
            <a:r>
              <a:rPr lang="tr-TR" dirty="0"/>
              <a:t>doğrultusunda değişim </a:t>
            </a:r>
          </a:p>
        </p:txBody>
      </p:sp>
    </p:spTree>
    <p:extLst>
      <p:ext uri="{BB962C8B-B14F-4D97-AF65-F5344CB8AC3E}">
        <p14:creationId xmlns:p14="http://schemas.microsoft.com/office/powerpoint/2010/main" val="1312692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ERGEN/GENÇ/GENÇ YETİŞKİN </a:t>
            </a:r>
          </a:p>
          <a:p>
            <a:r>
              <a:rPr lang="tr-TR" dirty="0" smtClean="0"/>
              <a:t>Aşırı </a:t>
            </a:r>
            <a:r>
              <a:rPr lang="tr-TR" dirty="0"/>
              <a:t>benmerkezci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tr-TR" dirty="0"/>
              <a:t>Kendisinin dünyanın merkezi olarak algılar </a:t>
            </a:r>
            <a:endParaRPr lang="en-US" dirty="0"/>
          </a:p>
          <a:p>
            <a:pPr>
              <a:buNone/>
            </a:pPr>
            <a:r>
              <a:rPr lang="tr-TR" dirty="0"/>
              <a:t>Dünya sabit, değişmez algılanmaz. İç dünyası görece ve </a:t>
            </a:r>
            <a:r>
              <a:rPr lang="tr-TR" dirty="0" smtClean="0"/>
              <a:t>subjektif</a:t>
            </a:r>
            <a:endParaRPr lang="tr-TR" dirty="0"/>
          </a:p>
          <a:p>
            <a:r>
              <a:rPr lang="tr-TR" dirty="0"/>
              <a:t>Kendisiyle çok fazla ilgili </a:t>
            </a:r>
          </a:p>
          <a:p>
            <a:pPr>
              <a:buNone/>
            </a:pPr>
            <a:r>
              <a:rPr lang="tr-TR" dirty="0"/>
              <a:t>Başkalarının kendisini nasıl gördüğü ile çok ilgili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8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SAVUNMA MEKANIZMALARI </a:t>
            </a:r>
          </a:p>
          <a:p>
            <a:r>
              <a:rPr lang="tr-TR" dirty="0" smtClean="0"/>
              <a:t>Yer </a:t>
            </a:r>
            <a:r>
              <a:rPr lang="tr-TR" dirty="0"/>
              <a:t>değiştirme </a:t>
            </a:r>
            <a:endParaRPr lang="en-US" dirty="0"/>
          </a:p>
          <a:p>
            <a:pPr>
              <a:buNone/>
            </a:pPr>
            <a:r>
              <a:rPr lang="tr-TR" dirty="0"/>
              <a:t>Duygu ve ihtiyaçları bir ortamdan diğerine taşıma </a:t>
            </a:r>
          </a:p>
          <a:p>
            <a:r>
              <a:rPr lang="tr-TR" dirty="0"/>
              <a:t>Duygunun geri dönümü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tr-TR" dirty="0"/>
              <a:t>Duygunun uçlar arasında gidip </a:t>
            </a:r>
            <a:r>
              <a:rPr lang="tr-TR" dirty="0" smtClean="0"/>
              <a:t>gelmesi</a:t>
            </a:r>
          </a:p>
          <a:p>
            <a:r>
              <a:rPr lang="tr-TR" dirty="0"/>
              <a:t>İçe çekilme</a:t>
            </a:r>
            <a:endParaRPr lang="en-US" dirty="0"/>
          </a:p>
          <a:p>
            <a:pPr>
              <a:buNone/>
            </a:pPr>
            <a:r>
              <a:rPr lang="tr-TR" dirty="0"/>
              <a:t>Psikolojik olarak gizlenme isteği </a:t>
            </a:r>
            <a:endParaRPr lang="en-US" dirty="0"/>
          </a:p>
          <a:p>
            <a:r>
              <a:rPr lang="tr-TR" dirty="0"/>
              <a:t>Gerileme</a:t>
            </a:r>
            <a:endParaRPr lang="en-US" dirty="0"/>
          </a:p>
          <a:p>
            <a:pPr>
              <a:buNone/>
            </a:pPr>
            <a:r>
              <a:rPr lang="tr-TR" dirty="0"/>
              <a:t>Değişmeleri red etme </a:t>
            </a:r>
            <a:r>
              <a:rPr lang="en-US" dirty="0"/>
              <a:t> </a:t>
            </a:r>
          </a:p>
          <a:p>
            <a:r>
              <a:rPr lang="tr-TR" dirty="0" smtClean="0"/>
              <a:t>Uzlaşmama </a:t>
            </a:r>
            <a:endParaRPr lang="en-US" dirty="0"/>
          </a:p>
          <a:p>
            <a:pPr>
              <a:buNone/>
            </a:pPr>
            <a:r>
              <a:rPr lang="tr-TR" dirty="0"/>
              <a:t>Bir inanışa ya da bakış açısına sıkı sıkıya bağlanma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63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Ergenler </a:t>
            </a:r>
            <a:endParaRPr lang="en-US" b="1" dirty="0"/>
          </a:p>
          <a:p>
            <a:r>
              <a:rPr lang="tr-TR" dirty="0"/>
              <a:t>Değer verildiklerini </a:t>
            </a:r>
            <a:endParaRPr lang="en-US" dirty="0"/>
          </a:p>
          <a:p>
            <a:r>
              <a:rPr lang="tr-TR" dirty="0"/>
              <a:t>Önemsendiklerini </a:t>
            </a:r>
            <a:endParaRPr lang="en-US" dirty="0"/>
          </a:p>
          <a:p>
            <a:r>
              <a:rPr lang="tr-TR" dirty="0" smtClean="0"/>
              <a:t>Saygı duyulduklarını </a:t>
            </a:r>
            <a:endParaRPr lang="en-US" dirty="0"/>
          </a:p>
          <a:p>
            <a:r>
              <a:rPr lang="tr-TR" dirty="0"/>
              <a:t>Anlaşıldıklarını</a:t>
            </a:r>
            <a:endParaRPr lang="en-US" dirty="0"/>
          </a:p>
          <a:p>
            <a:r>
              <a:rPr lang="tr-TR" dirty="0"/>
              <a:t>Kendilerine sorumluluk verildiğini </a:t>
            </a:r>
            <a:endParaRPr lang="en-US" dirty="0"/>
          </a:p>
          <a:p>
            <a:r>
              <a:rPr lang="tr-TR" dirty="0"/>
              <a:t>Kendilerine seçme özgürlüğü verildiğini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ese-Alkan\AppData\Local\Microsoft\Windows\Temporary Internet Files\Content.IE5\01MP9FAB\teacher-mal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7248" y="16024"/>
            <a:ext cx="91440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9"/>
            <a:ext cx="8229600" cy="5174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EĞİTİMCİNİN ÖZELLİKLERİ 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İnsan </a:t>
            </a:r>
            <a:r>
              <a:rPr lang="tr-TR" dirty="0">
                <a:solidFill>
                  <a:schemeClr val="bg1"/>
                </a:solidFill>
              </a:rPr>
              <a:t>olarak eğitimci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tr-TR" dirty="0">
                <a:solidFill>
                  <a:schemeClr val="bg1"/>
                </a:solidFill>
              </a:rPr>
              <a:t>Öğretmeye ve öğrenmeye karşı </a:t>
            </a: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tutumları </a:t>
            </a:r>
            <a:endParaRPr lang="en-US" dirty="0">
              <a:solidFill>
                <a:schemeClr val="bg1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Öğrencilere </a:t>
            </a:r>
            <a:r>
              <a:rPr lang="tr-TR" dirty="0"/>
              <a:t>karşı tutumları </a:t>
            </a:r>
            <a:endParaRPr lang="en-US" dirty="0"/>
          </a:p>
          <a:p>
            <a:r>
              <a:rPr lang="tr-TR" dirty="0"/>
              <a:t>Beklentileri </a:t>
            </a:r>
            <a:endParaRPr lang="en-US" dirty="0"/>
          </a:p>
          <a:p>
            <a:r>
              <a:rPr lang="tr-TR" dirty="0"/>
              <a:t>Kendilerine karşı tutumları </a:t>
            </a:r>
            <a:endParaRPr lang="en-US" dirty="0"/>
          </a:p>
          <a:p>
            <a:r>
              <a:rPr lang="tr-TR" dirty="0"/>
              <a:t>Hedefleri ve stratejileri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48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tr-TR" dirty="0"/>
              <a:t>K</a:t>
            </a:r>
            <a:r>
              <a:rPr lang="tr-TR" dirty="0" smtClean="0"/>
              <a:t>işisel özellikleriniz nasıl bir eğitmen olduğunuzu etkiler. </a:t>
            </a:r>
          </a:p>
          <a:p>
            <a:pPr algn="r"/>
            <a:r>
              <a:rPr lang="tr-TR" dirty="0" smtClean="0"/>
              <a:t>Öğrencilerinize </a:t>
            </a:r>
            <a:r>
              <a:rPr lang="tr-TR" dirty="0"/>
              <a:t>nasıl yaklaştığınızı</a:t>
            </a:r>
            <a:endParaRPr lang="en-US" dirty="0"/>
          </a:p>
          <a:p>
            <a:pPr algn="r"/>
            <a:r>
              <a:rPr lang="tr-TR" dirty="0"/>
              <a:t>Bir bilgiyi nasıl aktardığınızı</a:t>
            </a:r>
            <a:r>
              <a:rPr lang="en-US" dirty="0"/>
              <a:t> </a:t>
            </a:r>
          </a:p>
          <a:p>
            <a:pPr algn="r"/>
            <a:r>
              <a:rPr lang="tr-TR" dirty="0"/>
              <a:t>Öğretmenlik rolünü nasıl tanımladığınızı </a:t>
            </a:r>
            <a:r>
              <a:rPr lang="en-US" dirty="0"/>
              <a:t> </a:t>
            </a:r>
          </a:p>
          <a:p>
            <a:pPr algn="r"/>
            <a:r>
              <a:rPr lang="tr-TR" dirty="0"/>
              <a:t>Öğrencilerle olan etkileşiminizi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123" name="Picture 3" descr="C:\Users\Nese-Alkan\AppData\Local\Microsoft\Windows\Temporary Internet Files\Content.IE5\6O48FUJX\syllabus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4"/>
            <a:ext cx="1905895" cy="18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Nese-Alkan\AppData\Local\Microsoft\Windows\Temporary Internet Files\Content.IE5\6O48FUJX\7E0F6B7EF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39243"/>
            <a:ext cx="1512168" cy="179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77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534190"/>
            <a:ext cx="5688632" cy="530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4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dirty="0"/>
              <a:t>	</a:t>
            </a:r>
            <a:r>
              <a:rPr lang="tr-TR" dirty="0" smtClean="0">
                <a:solidFill>
                  <a:schemeClr val="bg1"/>
                </a:solidFill>
              </a:rPr>
              <a:t>NEDEN ÜNİVERSİTE?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Meslek sahibi</a:t>
            </a:r>
            <a:endParaRPr lang="en-US" dirty="0"/>
          </a:p>
          <a:p>
            <a:r>
              <a:rPr lang="tr-TR" dirty="0"/>
              <a:t>Daha mutlu</a:t>
            </a:r>
          </a:p>
          <a:p>
            <a:r>
              <a:rPr lang="tr-TR" dirty="0"/>
              <a:t>Daha başarılı </a:t>
            </a:r>
          </a:p>
          <a:p>
            <a:r>
              <a:rPr lang="tr-TR" dirty="0"/>
              <a:t>Daha saygın </a:t>
            </a:r>
          </a:p>
          <a:p>
            <a:r>
              <a:rPr lang="tr-TR" dirty="0"/>
              <a:t>Daha varlıklı olmak </a:t>
            </a:r>
          </a:p>
          <a:p>
            <a:r>
              <a:rPr lang="tr-TR" dirty="0"/>
              <a:t>Toplum tarafından kabul görmek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52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dirty="0" smtClean="0"/>
              <a:t>Saygı</a:t>
            </a:r>
          </a:p>
          <a:p>
            <a:pPr algn="ctr">
              <a:buNone/>
            </a:pPr>
            <a:r>
              <a:rPr lang="tr-TR" dirty="0" smtClean="0"/>
              <a:t>Önce </a:t>
            </a:r>
            <a:r>
              <a:rPr lang="tr-TR" dirty="0"/>
              <a:t>anlamayı, sonra anlaşılmayı bekleyin</a:t>
            </a:r>
          </a:p>
          <a:p>
            <a:pPr algn="ctr">
              <a:buNone/>
            </a:pPr>
            <a:endParaRPr lang="tr-TR" dirty="0"/>
          </a:p>
          <a:p>
            <a:pPr algn="ctr">
              <a:buNone/>
            </a:pPr>
            <a:r>
              <a:rPr lang="tr-TR" dirty="0"/>
              <a:t>Psikolojik hayatta </a:t>
            </a:r>
            <a:r>
              <a:rPr lang="tr-TR" dirty="0" smtClean="0"/>
              <a:t>kalma</a:t>
            </a:r>
          </a:p>
          <a:p>
            <a:pPr algn="ctr">
              <a:buNone/>
            </a:pPr>
            <a:r>
              <a:rPr lang="tr-TR" dirty="0" smtClean="0"/>
              <a:t>anlaşılma</a:t>
            </a:r>
            <a:r>
              <a:rPr lang="tr-TR" dirty="0"/>
              <a:t>, onalyanma, takdir edilme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3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cs typeface="Arial" pitchFamily="34" charset="0"/>
              </a:rPr>
              <a:t>İLETİŞİMİ BOZAN </a:t>
            </a:r>
            <a:r>
              <a:rPr lang="tr-TR" dirty="0">
                <a:cs typeface="Arial" pitchFamily="34" charset="0"/>
              </a:rPr>
              <a:t>ETMENLER </a:t>
            </a:r>
          </a:p>
          <a:p>
            <a:r>
              <a:rPr lang="tr-TR" dirty="0" smtClean="0">
                <a:cs typeface="Arial" pitchFamily="34" charset="0"/>
              </a:rPr>
              <a:t>Eleştirel</a:t>
            </a:r>
            <a:r>
              <a:rPr lang="tr-TR" dirty="0">
                <a:cs typeface="Arial" pitchFamily="34" charset="0"/>
              </a:rPr>
              <a:t>, kışkırtıcı yorumlar ya da sözlerden kaçının </a:t>
            </a:r>
            <a:r>
              <a:rPr lang="en-US" dirty="0"/>
              <a:t> </a:t>
            </a:r>
          </a:p>
          <a:p>
            <a:r>
              <a:rPr lang="tr-TR" dirty="0">
                <a:cs typeface="Arial" pitchFamily="34" charset="0"/>
              </a:rPr>
              <a:t>Sorduğunuz sorularda dikkatli olun </a:t>
            </a:r>
            <a:r>
              <a:rPr lang="en-US" dirty="0"/>
              <a:t> </a:t>
            </a:r>
          </a:p>
          <a:p>
            <a:r>
              <a:rPr lang="tr-TR" dirty="0">
                <a:cs typeface="Arial" pitchFamily="34" charset="0"/>
              </a:rPr>
              <a:t>Açık uçlu sorular sorun </a:t>
            </a:r>
            <a:endParaRPr lang="en-US" dirty="0"/>
          </a:p>
          <a:p>
            <a:r>
              <a:rPr lang="tr-TR" dirty="0">
                <a:cs typeface="Arial" pitchFamily="34" charset="0"/>
              </a:rPr>
              <a:t>Birden fazla anlamı olan kelimeleri kullanmaktan kaçının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587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İLETİŞİM </a:t>
            </a:r>
          </a:p>
          <a:p>
            <a:r>
              <a:rPr lang="tr-TR" dirty="0" smtClean="0"/>
              <a:t>İletişimimizde </a:t>
            </a:r>
            <a:r>
              <a:rPr lang="tr-TR" dirty="0"/>
              <a:t>kendi doğrularımızı anlatmaya ve kabul ettirmeye çalıştığımızda</a:t>
            </a:r>
          </a:p>
          <a:p>
            <a:pPr lvl="1"/>
            <a:r>
              <a:rPr lang="tr-TR" dirty="0"/>
              <a:t>İtici</a:t>
            </a:r>
          </a:p>
          <a:p>
            <a:pPr lvl="1"/>
            <a:r>
              <a:rPr lang="tr-TR" dirty="0"/>
              <a:t>Etkisiz</a:t>
            </a:r>
          </a:p>
          <a:p>
            <a:pPr lvl="1"/>
            <a:r>
              <a:rPr lang="tr-TR" dirty="0"/>
              <a:t>Uzak </a:t>
            </a:r>
          </a:p>
          <a:p>
            <a:pPr>
              <a:buNone/>
            </a:pPr>
            <a:r>
              <a:rPr lang="tr-TR" dirty="0"/>
              <a:t>oluyoruz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cs typeface="Arial" pitchFamily="34" charset="0"/>
              </a:rPr>
              <a:t>İLETİŞİMİ BOZAN ETMENLER </a:t>
            </a:r>
          </a:p>
          <a:p>
            <a:r>
              <a:rPr lang="tr-TR" dirty="0" smtClean="0">
                <a:cs typeface="Arial" pitchFamily="34" charset="0"/>
              </a:rPr>
              <a:t>Otomatik</a:t>
            </a:r>
            <a:r>
              <a:rPr lang="tr-TR" dirty="0">
                <a:cs typeface="Arial" pitchFamily="34" charset="0"/>
              </a:rPr>
              <a:t>, klişe cevaplar</a:t>
            </a:r>
            <a:endParaRPr lang="en-US" dirty="0"/>
          </a:p>
          <a:p>
            <a:r>
              <a:rPr lang="tr-TR" dirty="0">
                <a:cs typeface="Arial" pitchFamily="34" charset="0"/>
              </a:rPr>
              <a:t>İletişimin kesintiye uğraması </a:t>
            </a:r>
            <a:r>
              <a:rPr lang="en-US" dirty="0"/>
              <a:t> </a:t>
            </a:r>
          </a:p>
          <a:p>
            <a:r>
              <a:rPr lang="tr-TR" dirty="0">
                <a:cs typeface="Arial" pitchFamily="34" charset="0"/>
              </a:rPr>
              <a:t>Hızlı yanlış varsayımlar </a:t>
            </a:r>
            <a:endParaRPr lang="en-US" dirty="0"/>
          </a:p>
          <a:p>
            <a:r>
              <a:rPr lang="tr-TR" dirty="0">
                <a:cs typeface="Arial" pitchFamily="34" charset="0"/>
              </a:rPr>
              <a:t>Dinlememe </a:t>
            </a:r>
            <a:endParaRPr lang="en-US" dirty="0"/>
          </a:p>
          <a:p>
            <a:r>
              <a:rPr lang="tr-TR" dirty="0">
                <a:cs typeface="Arial" pitchFamily="34" charset="0"/>
              </a:rPr>
              <a:t>Açıklama </a:t>
            </a:r>
            <a:r>
              <a:rPr lang="tr-TR" dirty="0" smtClean="0">
                <a:cs typeface="Arial" pitchFamily="34" charset="0"/>
              </a:rPr>
              <a:t>istememe</a:t>
            </a:r>
            <a:endParaRPr lang="en-US" dirty="0">
              <a:cs typeface="Arial" pitchFamily="34" charset="0"/>
            </a:endParaRPr>
          </a:p>
        </p:txBody>
      </p:sp>
      <p:pic>
        <p:nvPicPr>
          <p:cNvPr id="3074" name="Picture 2" descr="C:\Users\Nese-Alkan\AppData\Local\Microsoft\Windows\Temporary Internet Files\Content.IE5\6O48FUJX\teacher_with_stick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71514"/>
            <a:ext cx="275969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28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İLETİŞİMİ GÜÇLENDİRMEK </a:t>
            </a:r>
          </a:p>
          <a:p>
            <a:r>
              <a:rPr lang="tr-TR" dirty="0" smtClean="0"/>
              <a:t>İhtiyaç </a:t>
            </a:r>
            <a:r>
              <a:rPr lang="tr-TR" dirty="0"/>
              <a:t>duyduklarında yanlarında olun</a:t>
            </a:r>
          </a:p>
          <a:p>
            <a:r>
              <a:rPr lang="tr-TR" dirty="0"/>
              <a:t>Dinleyin </a:t>
            </a:r>
          </a:p>
          <a:p>
            <a:r>
              <a:rPr lang="tr-TR" dirty="0"/>
              <a:t>Açık kurallar limitler koymaktan çekinmeyin</a:t>
            </a:r>
          </a:p>
          <a:p>
            <a:r>
              <a:rPr lang="tr-TR" dirty="0"/>
              <a:t>Davranışlarının sonuçlarını görmesini sağlayın </a:t>
            </a:r>
          </a:p>
          <a:p>
            <a:r>
              <a:rPr lang="tr-TR" dirty="0"/>
              <a:t>Fazla korumacı olmayın </a:t>
            </a:r>
          </a:p>
        </p:txBody>
      </p:sp>
    </p:spTree>
    <p:extLst>
      <p:ext uri="{BB962C8B-B14F-4D97-AF65-F5344CB8AC3E}">
        <p14:creationId xmlns:p14="http://schemas.microsoft.com/office/powerpoint/2010/main" val="1167920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İLETİŞİMİ DAHA DA GÜÇLENDİRMEK</a:t>
            </a:r>
          </a:p>
          <a:p>
            <a:r>
              <a:rPr lang="tr-TR" dirty="0" smtClean="0"/>
              <a:t>Onlarla </a:t>
            </a:r>
            <a:r>
              <a:rPr lang="tr-TR" dirty="0"/>
              <a:t>zaman geçirin</a:t>
            </a:r>
          </a:p>
          <a:p>
            <a:r>
              <a:rPr lang="tr-TR" dirty="0"/>
              <a:t>Sözel olmayan iletişim kanallarını kullanın </a:t>
            </a:r>
          </a:p>
          <a:p>
            <a:r>
              <a:rPr lang="tr-TR" dirty="0"/>
              <a:t>Sadece somut olaylar üzerine değil duygular üzerine de konuşun </a:t>
            </a:r>
          </a:p>
          <a:p>
            <a:r>
              <a:rPr lang="tr-TR" dirty="0"/>
              <a:t>Sıkıntıya düştüklerinde onlara doğru yolu çözümü söyleyip geçmeyin</a:t>
            </a:r>
          </a:p>
          <a:p>
            <a:r>
              <a:rPr lang="tr-TR" dirty="0"/>
              <a:t>Sorunun çözümünü birlikte gerçekleştirin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45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SAYGIYA DAYALI YÖNLENDİRME </a:t>
            </a:r>
          </a:p>
          <a:p>
            <a:r>
              <a:rPr lang="tr-TR" dirty="0" smtClean="0"/>
              <a:t>Öğrencilerinize </a:t>
            </a:r>
            <a:r>
              <a:rPr lang="tr-TR" dirty="0"/>
              <a:t>saygı gösterin onlara yaşıtlarınıza davrandığınız gibi davranın </a:t>
            </a:r>
            <a:endParaRPr lang="en-US" dirty="0"/>
          </a:p>
          <a:p>
            <a:r>
              <a:rPr lang="tr-TR" dirty="0" smtClean="0"/>
              <a:t>İyi </a:t>
            </a:r>
            <a:r>
              <a:rPr lang="tr-TR" dirty="0"/>
              <a:t>ya da olumlu yaptığı işler sonrasında olumlu geribildirimler verin, cesaretlendirin </a:t>
            </a:r>
          </a:p>
          <a:p>
            <a:r>
              <a:rPr lang="tr-TR" dirty="0"/>
              <a:t>Olumsuz davranışlarda geri bildirim verirken, gözlemlediğiniz davranışı tarif edin, sadece yanlışlar üzerine yorum yapmayın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45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DERSTE </a:t>
            </a:r>
          </a:p>
          <a:p>
            <a:r>
              <a:rPr lang="tr-TR" dirty="0" smtClean="0"/>
              <a:t>Bilgiyi </a:t>
            </a:r>
            <a:r>
              <a:rPr lang="tr-TR" dirty="0"/>
              <a:t>sunuş şeklinizi zenginleştirin </a:t>
            </a:r>
            <a:r>
              <a:rPr lang="en-US" dirty="0"/>
              <a:t> </a:t>
            </a:r>
          </a:p>
          <a:p>
            <a:r>
              <a:rPr lang="tr-TR" dirty="0"/>
              <a:t>Geçişlerin yumuşak ve anlaşılır olmasına özen gösterin </a:t>
            </a:r>
            <a:endParaRPr lang="en-US" dirty="0"/>
          </a:p>
          <a:p>
            <a:r>
              <a:rPr lang="tr-TR" dirty="0"/>
              <a:t>Onlara seçme şansı tanıyın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1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DERSTE </a:t>
            </a:r>
          </a:p>
          <a:p>
            <a:r>
              <a:rPr lang="tr-TR" dirty="0" smtClean="0"/>
              <a:t>Yaptıklarınızla </a:t>
            </a:r>
            <a:r>
              <a:rPr lang="tr-TR" dirty="0"/>
              <a:t>onlara model olacağınızı unutmayın </a:t>
            </a:r>
            <a:endParaRPr lang="en-US" dirty="0"/>
          </a:p>
          <a:p>
            <a:r>
              <a:rPr lang="tr-TR" dirty="0"/>
              <a:t>Görsel materyaller kullanın </a:t>
            </a:r>
            <a:r>
              <a:rPr lang="en-US" dirty="0"/>
              <a:t> </a:t>
            </a:r>
          </a:p>
        </p:txBody>
      </p:sp>
      <p:pic>
        <p:nvPicPr>
          <p:cNvPr id="8194" name="Picture 2" descr="C:\Users\Nese-Alkan\AppData\Local\Microsoft\Windows\Temporary Internet Files\Content.IE5\6U1Y6ENX\falsaria1368014671adolescente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3206731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Nese-Alkan\AppData\Local\Microsoft\Windows\Temporary Internet Files\Content.IE5\01MP9FAB\adolescentes-dat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9548"/>
            <a:ext cx="2630420" cy="263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974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DERSTE </a:t>
            </a:r>
          </a:p>
          <a:p>
            <a:pPr>
              <a:buNone/>
            </a:pPr>
            <a:r>
              <a:rPr lang="tr-TR" dirty="0" smtClean="0"/>
              <a:t>Örnekler </a:t>
            </a:r>
            <a:r>
              <a:rPr lang="tr-TR" dirty="0"/>
              <a:t>verirken ya da hikayeler anlatırken </a:t>
            </a:r>
            <a:endParaRPr lang="en-US" dirty="0"/>
          </a:p>
          <a:p>
            <a:r>
              <a:rPr lang="tr-TR" dirty="0"/>
              <a:t>Kültürüne </a:t>
            </a:r>
            <a:endParaRPr lang="en-US" dirty="0"/>
          </a:p>
          <a:p>
            <a:r>
              <a:rPr lang="tr-TR" dirty="0"/>
              <a:t>Fiziksl görünümüne </a:t>
            </a:r>
            <a:endParaRPr lang="en-US" dirty="0"/>
          </a:p>
          <a:p>
            <a:r>
              <a:rPr lang="tr-TR" dirty="0"/>
              <a:t>Değerlerine, inaçlarına </a:t>
            </a:r>
            <a:endParaRPr lang="en-US" dirty="0"/>
          </a:p>
          <a:p>
            <a:pPr>
              <a:buNone/>
            </a:pPr>
            <a:r>
              <a:rPr lang="tr-TR" dirty="0"/>
              <a:t>Karşı hassas </a:t>
            </a:r>
            <a:r>
              <a:rPr lang="tr-TR" dirty="0" smtClean="0"/>
              <a:t>olun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4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899592" y="1772816"/>
            <a:ext cx="74168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210185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4000" dirty="0" smtClean="0"/>
              <a:t>ERGENLİK </a:t>
            </a:r>
            <a:endParaRPr lang="tr-TR" dirty="0" smtClean="0"/>
          </a:p>
          <a:p>
            <a:r>
              <a:rPr lang="tr-TR" dirty="0" smtClean="0"/>
              <a:t>Gelişimin önemli dönemlerinden biri </a:t>
            </a:r>
          </a:p>
          <a:p>
            <a:r>
              <a:rPr lang="tr-TR" dirty="0" smtClean="0"/>
              <a:t>Her alanda hızlı değişimlerin yaşandığı bir dönem</a:t>
            </a:r>
          </a:p>
          <a:p>
            <a:r>
              <a:rPr lang="tr-TR" dirty="0" smtClean="0"/>
              <a:t>En önemli aşaması kimlik gelişimi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67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DERSTE </a:t>
            </a:r>
          </a:p>
          <a:p>
            <a:r>
              <a:rPr lang="tr-TR" dirty="0" smtClean="0"/>
              <a:t>Beklentileriniz </a:t>
            </a:r>
            <a:r>
              <a:rPr lang="tr-TR" dirty="0"/>
              <a:t>açık ve net bir şekilde dile getirin </a:t>
            </a:r>
            <a:endParaRPr lang="en-US" dirty="0"/>
          </a:p>
          <a:p>
            <a:r>
              <a:rPr lang="tr-TR" dirty="0"/>
              <a:t>Onların beklentilerini anlamaya çalışın </a:t>
            </a:r>
            <a:endParaRPr lang="en-US" dirty="0"/>
          </a:p>
          <a:p>
            <a:r>
              <a:rPr lang="tr-TR" dirty="0"/>
              <a:t>Olumsuz davranışlarının karşılığını net bir biçimde belirleyin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42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DERSTE</a:t>
            </a:r>
          </a:p>
          <a:p>
            <a:r>
              <a:rPr lang="tr-TR" dirty="0" smtClean="0"/>
              <a:t>Yaşlarına </a:t>
            </a:r>
            <a:r>
              <a:rPr lang="tr-TR" dirty="0"/>
              <a:t>uygun sonuçlar kullanın </a:t>
            </a:r>
            <a:r>
              <a:rPr lang="en-US" dirty="0"/>
              <a:t> </a:t>
            </a:r>
          </a:p>
          <a:p>
            <a:r>
              <a:rPr lang="tr-TR" dirty="0"/>
              <a:t>Çok rahatsız etmiyorsa, bazı davranışları görmezden gelin</a:t>
            </a:r>
            <a:endParaRPr lang="en-US" b="1" dirty="0"/>
          </a:p>
          <a:p>
            <a:r>
              <a:rPr lang="tr-TR" dirty="0"/>
              <a:t>Hem bireysel hem de grup olarak sorumluluklar verin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09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r-TR" dirty="0" smtClean="0"/>
              <a:t>ÖNEMSEMEK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Onlardan </a:t>
            </a:r>
            <a:r>
              <a:rPr lang="tr-TR" dirty="0"/>
              <a:t>yapmasını beklediğiniz davranışları, önce siz gösterin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Onlarala ilgilendiğinizi ve takdir ettiğinizi gösterin </a:t>
            </a:r>
          </a:p>
          <a:p>
            <a:pPr>
              <a:lnSpc>
                <a:spcPct val="90000"/>
              </a:lnSpc>
            </a:pPr>
            <a:r>
              <a:rPr lang="tr-TR" dirty="0"/>
              <a:t>Olumlu tutum geliştirmeye </a:t>
            </a:r>
            <a:r>
              <a:rPr lang="tr-TR" dirty="0" smtClean="0"/>
              <a:t>çalışın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Empati kurmaya özen gösterin </a:t>
            </a:r>
          </a:p>
        </p:txBody>
      </p:sp>
    </p:spTree>
    <p:extLst>
      <p:ext uri="{BB962C8B-B14F-4D97-AF65-F5344CB8AC3E}">
        <p14:creationId xmlns:p14="http://schemas.microsoft.com/office/powerpoint/2010/main" val="19340218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r-TR" dirty="0" smtClean="0"/>
              <a:t>OLMAZSA OLMAZLAR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Tüm </a:t>
            </a:r>
            <a:r>
              <a:rPr lang="tr-TR" dirty="0"/>
              <a:t>öğrencilerinizi sevmeyi öğrenin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Gerektiğinde, onların yardımını isteyin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İyi bir dinleyici olun, etkin dinlemeyi her zaman kullanın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tr-TR" dirty="0"/>
              <a:t>Öğrencilerinize, olumlu yanlarını söyleyin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tr-TR" dirty="0"/>
              <a:t>İlişkinizi, herşeyden önce karşılıklı saygı üzerine </a:t>
            </a:r>
            <a:r>
              <a:rPr lang="tr-TR" dirty="0" smtClean="0"/>
              <a:t>kurun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7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HAZIR OLUN </a:t>
            </a:r>
            <a:endParaRPr lang="en-US" dirty="0"/>
          </a:p>
          <a:p>
            <a:r>
              <a:rPr lang="tr-TR" dirty="0"/>
              <a:t>Değişmeye</a:t>
            </a:r>
            <a:endParaRPr lang="en-US" dirty="0"/>
          </a:p>
          <a:p>
            <a:r>
              <a:rPr lang="tr-TR" dirty="0"/>
              <a:t>Affetmeye </a:t>
            </a:r>
            <a:endParaRPr lang="en-US" dirty="0"/>
          </a:p>
          <a:p>
            <a:r>
              <a:rPr lang="tr-TR" dirty="0"/>
              <a:t>Özür dilemeye </a:t>
            </a:r>
            <a:endParaRPr lang="en-US" dirty="0"/>
          </a:p>
          <a:p>
            <a:r>
              <a:rPr lang="tr-TR" dirty="0"/>
              <a:t>Yanlış yaptığınızda bunu itiraf etmeye</a:t>
            </a:r>
            <a:endParaRPr lang="en-US" dirty="0"/>
          </a:p>
          <a:p>
            <a:r>
              <a:rPr lang="tr-TR" dirty="0"/>
              <a:t>Cevabını bilmediğiniz bir konuda, bilmediğinizi itiraf </a:t>
            </a:r>
            <a:r>
              <a:rPr lang="tr-TR" dirty="0" smtClean="0"/>
              <a:t>etmeye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KESİNLİKLE KAÇININ </a:t>
            </a:r>
          </a:p>
          <a:p>
            <a:r>
              <a:rPr lang="tr-TR" dirty="0" smtClean="0"/>
              <a:t>Güç </a:t>
            </a:r>
            <a:r>
              <a:rPr lang="tr-TR" dirty="0"/>
              <a:t>savaşına girmekten  </a:t>
            </a:r>
            <a:endParaRPr lang="en-US" dirty="0"/>
          </a:p>
          <a:p>
            <a:r>
              <a:rPr lang="tr-TR" dirty="0" smtClean="0"/>
              <a:t>Gösteri </a:t>
            </a:r>
            <a:r>
              <a:rPr lang="tr-TR" dirty="0"/>
              <a:t>yapmaktan </a:t>
            </a:r>
            <a:r>
              <a:rPr lang="en-US" dirty="0"/>
              <a:t> </a:t>
            </a:r>
          </a:p>
          <a:p>
            <a:r>
              <a:rPr lang="tr-TR" dirty="0"/>
              <a:t>Onları küçük, gülünç </a:t>
            </a:r>
            <a:r>
              <a:rPr lang="tr-TR" dirty="0" smtClean="0"/>
              <a:t>göstermekten</a:t>
            </a:r>
          </a:p>
          <a:p>
            <a:r>
              <a:rPr lang="tr-TR" dirty="0" smtClean="0"/>
              <a:t>Olumsuz </a:t>
            </a:r>
            <a:r>
              <a:rPr lang="tr-TR" dirty="0"/>
              <a:t>duygularınızı onlara göstermekden 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Users\Nese-Alkan\AppData\Local\Microsoft\Windows\Temporary Internet Files\Content.IE5\01MP9FAB\Scientis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782" y="1910"/>
            <a:ext cx="3619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8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KESİNLİKLE KAÇININ </a:t>
            </a:r>
          </a:p>
          <a:p>
            <a:r>
              <a:rPr lang="tr-TR" dirty="0" smtClean="0"/>
              <a:t>Ceza </a:t>
            </a:r>
            <a:r>
              <a:rPr lang="tr-TR" dirty="0"/>
              <a:t>olarak onlara bir iş, ödev vermekten </a:t>
            </a:r>
            <a:endParaRPr lang="en-US" dirty="0"/>
          </a:p>
          <a:p>
            <a:r>
              <a:rPr lang="tr-TR" dirty="0"/>
              <a:t>Adlar, lakaplar takmaktan </a:t>
            </a:r>
            <a:endParaRPr lang="en-US" dirty="0"/>
          </a:p>
          <a:p>
            <a:r>
              <a:rPr lang="tr-TR" dirty="0"/>
              <a:t>Otorite olarak rolünüzü kötüye kullanmaktan </a:t>
            </a:r>
            <a:r>
              <a:rPr lang="en-US" dirty="0"/>
              <a:t> </a:t>
            </a:r>
          </a:p>
          <a:p>
            <a:r>
              <a:rPr lang="tr-TR" dirty="0"/>
              <a:t>Hayal kırıklıklarınızı, kızgınlıklarınızı onlardan çıkartmaya </a:t>
            </a:r>
            <a:r>
              <a:rPr lang="tr-TR" dirty="0" smtClean="0"/>
              <a:t>çalışmaktan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EĞİTİMCİLERİN ROLÜ </a:t>
            </a:r>
          </a:p>
          <a:p>
            <a:r>
              <a:rPr lang="tr-TR" dirty="0" smtClean="0"/>
              <a:t>Bilgiyi </a:t>
            </a:r>
            <a:r>
              <a:rPr lang="tr-TR" dirty="0"/>
              <a:t>aktarma</a:t>
            </a:r>
          </a:p>
          <a:p>
            <a:r>
              <a:rPr lang="tr-TR" dirty="0"/>
              <a:t>İletişim</a:t>
            </a:r>
          </a:p>
          <a:p>
            <a:r>
              <a:rPr lang="tr-TR" dirty="0"/>
              <a:t>Yönlendirme </a:t>
            </a:r>
          </a:p>
        </p:txBody>
      </p:sp>
      <p:pic>
        <p:nvPicPr>
          <p:cNvPr id="4" name="Picture 2" descr="C:\Users\Nese-Alkan\AppData\Local\Microsoft\Windows\Temporary Internet Files\Content.IE5\6O48FUJX\animated-teacher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3625577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1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ÖĞRENCİ</a:t>
            </a:r>
            <a:endParaRPr lang="tr-TR" b="1" dirty="0"/>
          </a:p>
          <a:p>
            <a:r>
              <a:rPr lang="tr-TR" dirty="0" smtClean="0"/>
              <a:t>Ergen</a:t>
            </a:r>
            <a:endParaRPr lang="en-US" dirty="0"/>
          </a:p>
          <a:p>
            <a:r>
              <a:rPr lang="tr-TR" dirty="0"/>
              <a:t>Kişilik </a:t>
            </a:r>
            <a:endParaRPr lang="en-US" dirty="0"/>
          </a:p>
          <a:p>
            <a:r>
              <a:rPr lang="tr-TR" dirty="0"/>
              <a:t>Fiziksel özellikler </a:t>
            </a:r>
            <a:r>
              <a:rPr lang="en-US" dirty="0"/>
              <a:t> </a:t>
            </a:r>
          </a:p>
          <a:p>
            <a:r>
              <a:rPr lang="tr-TR" dirty="0"/>
              <a:t>Aile yapısı </a:t>
            </a:r>
            <a:endParaRPr lang="en-US" dirty="0"/>
          </a:p>
          <a:p>
            <a:r>
              <a:rPr lang="tr-TR" dirty="0"/>
              <a:t>Sosyo-kültürel yapısı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2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r-TR" b="1" dirty="0" smtClean="0"/>
              <a:t>ÖĞRENCİ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Beklentileri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Motivasyonu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Kendine güveni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tr-TR" dirty="0"/>
              <a:t>Önceki eğitim deneyimleri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tr-TR" dirty="0"/>
              <a:t>Kendilik algısı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Öğrencilerimiz kimler?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92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7718270" cy="5140488"/>
          </a:xfrm>
        </p:spPr>
      </p:pic>
    </p:spTree>
    <p:extLst>
      <p:ext uri="{BB962C8B-B14F-4D97-AF65-F5344CB8AC3E}">
        <p14:creationId xmlns:p14="http://schemas.microsoft.com/office/powerpoint/2010/main" val="161284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976"/>
            <a:ext cx="9144000" cy="609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8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600</Words>
  <Application>Microsoft Office PowerPoint</Application>
  <PresentationFormat>On-screen Show (4:3)</PresentationFormat>
  <Paragraphs>179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Ofis Teması</vt:lpstr>
      <vt:lpstr>SINIF İÇİ İLETİŞİM YÖNTEM VE TEKNİKLERİ  Neşe Alkan, Psikoloji Bölümü, Öğrenci Gelişim ve Danışma Merkezi  ETKİLİ EĞİTİM 2018-2019 </vt:lpstr>
      <vt:lpstr> NEDEN ÜNİVERSİTE?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REMARKREKLAM3</dc:creator>
  <cp:lastModifiedBy>Nese-Alkan</cp:lastModifiedBy>
  <cp:revision>58</cp:revision>
  <dcterms:created xsi:type="dcterms:W3CDTF">2017-04-25T07:58:01Z</dcterms:created>
  <dcterms:modified xsi:type="dcterms:W3CDTF">2019-02-04T09:24:45Z</dcterms:modified>
</cp:coreProperties>
</file>