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40" r:id="rId2"/>
    <p:sldId id="360" r:id="rId3"/>
    <p:sldId id="363" r:id="rId4"/>
    <p:sldId id="368" r:id="rId5"/>
    <p:sldId id="369" r:id="rId6"/>
    <p:sldId id="370" r:id="rId7"/>
    <p:sldId id="371" r:id="rId8"/>
    <p:sldId id="372" r:id="rId9"/>
    <p:sldId id="373" r:id="rId10"/>
    <p:sldId id="374" r:id="rId11"/>
    <p:sldId id="376" r:id="rId12"/>
    <p:sldId id="377" r:id="rId13"/>
    <p:sldId id="264" r:id="rId14"/>
    <p:sldId id="266" r:id="rId15"/>
    <p:sldId id="345" r:id="rId16"/>
    <p:sldId id="313" r:id="rId17"/>
    <p:sldId id="314" r:id="rId18"/>
    <p:sldId id="34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416" autoAdjust="0"/>
  </p:normalViewPr>
  <p:slideViewPr>
    <p:cSldViewPr>
      <p:cViewPr>
        <p:scale>
          <a:sx n="86" d="100"/>
          <a:sy n="86" d="100"/>
        </p:scale>
        <p:origin x="-2334" y="-29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480B8D-9492-4862-BB09-F90E3CF7DAFB}" type="datetimeFigureOut">
              <a:rPr lang="en-US" smtClean="0"/>
              <a:t>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56B2EA-29A8-44FC-ABF9-FE703162EF1F}" type="slidenum">
              <a:rPr lang="en-US" smtClean="0"/>
              <a:t>‹#›</a:t>
            </a:fld>
            <a:endParaRPr lang="en-US"/>
          </a:p>
        </p:txBody>
      </p:sp>
    </p:spTree>
    <p:extLst>
      <p:ext uri="{BB962C8B-B14F-4D97-AF65-F5344CB8AC3E}">
        <p14:creationId xmlns:p14="http://schemas.microsoft.com/office/powerpoint/2010/main" val="3235389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t>Takım</a:t>
            </a:r>
            <a:r>
              <a:rPr lang="tr-TR" sz="1200" baseline="0" dirty="0" smtClean="0"/>
              <a:t> ve grup arasında en önemli farklılıklar nelerdir? </a:t>
            </a:r>
            <a:r>
              <a:rPr lang="tr-TR" sz="1200" dirty="0" smtClean="0"/>
              <a:t>Grup</a:t>
            </a:r>
            <a:r>
              <a:rPr lang="tr-TR" sz="1200" baseline="0" dirty="0" smtClean="0"/>
              <a:t> bireylerin toplamından oluşan, kendi bireysel çabalarını da koordine gereketiren bir oluşum olarak tarif edilebilir. </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sz="1200" baseline="0" dirty="0" smtClean="0"/>
              <a:t>Diğer taraftan takım ie, ortak amaç paylaşımında olan ve bir grup zorlayıcı hedefe odaklı bireylerden oluşur. Takım üyeleri hem ortak hedeflere, hem de birbirlerinin bireysel hedeflerine odaklı hareket ederler. BU karşılıklı adanmışlık ve katılımcılık, ortak bir hareket alanı ve güçlü bir performans motivasyonu yaratır</a:t>
            </a:r>
          </a:p>
        </p:txBody>
      </p:sp>
      <p:sp>
        <p:nvSpPr>
          <p:cNvPr id="4" name="Slide Number Placeholder 3"/>
          <p:cNvSpPr>
            <a:spLocks noGrp="1"/>
          </p:cNvSpPr>
          <p:nvPr>
            <p:ph type="sldNum" sz="quarter" idx="10"/>
          </p:nvPr>
        </p:nvSpPr>
        <p:spPr/>
        <p:txBody>
          <a:bodyPr/>
          <a:lstStyle/>
          <a:p>
            <a:fld id="{4956B2EA-29A8-44FC-ABF9-FE703162EF1F}" type="slidenum">
              <a:rPr lang="en-US" smtClean="0"/>
              <a:t>1</a:t>
            </a:fld>
            <a:endParaRPr lang="en-US"/>
          </a:p>
        </p:txBody>
      </p:sp>
    </p:spTree>
    <p:extLst>
      <p:ext uri="{BB962C8B-B14F-4D97-AF65-F5344CB8AC3E}">
        <p14:creationId xmlns:p14="http://schemas.microsoft.com/office/powerpoint/2010/main" val="3622849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56B2EA-29A8-44FC-ABF9-FE703162EF1F}" type="slidenum">
              <a:rPr lang="en-US" smtClean="0"/>
              <a:t>2</a:t>
            </a:fld>
            <a:endParaRPr lang="en-US"/>
          </a:p>
        </p:txBody>
      </p:sp>
    </p:spTree>
    <p:extLst>
      <p:ext uri="{BB962C8B-B14F-4D97-AF65-F5344CB8AC3E}">
        <p14:creationId xmlns:p14="http://schemas.microsoft.com/office/powerpoint/2010/main" val="3170048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fld id="{5E3C5831-66B3-4A18-91F3-CA87F897E0E2}" type="slidenum">
              <a:rPr lang="en-US" sz="1200" b="0" smtClean="0">
                <a:cs typeface="Arial" charset="0"/>
              </a:rPr>
              <a:pPr eaLnBrk="1" hangingPunct="1"/>
              <a:t>11</a:t>
            </a:fld>
            <a:endParaRPr lang="en-US" sz="1200" b="0"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fld id="{2712C2CC-318A-42A0-8710-9F2150F41407}" type="slidenum">
              <a:rPr lang="en-US" sz="1200" b="0" smtClean="0">
                <a:cs typeface="Arial" charset="0"/>
              </a:rPr>
              <a:pPr eaLnBrk="1" hangingPunct="1"/>
              <a:t>12</a:t>
            </a:fld>
            <a:endParaRPr lang="en-US" sz="1200" b="0"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AA97FD-4AD4-44E8-B14C-C2AF586266EF}"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1F652-3FAC-4589-A0D6-C8B461A6C8AE}" type="slidenum">
              <a:rPr lang="en-US" smtClean="0"/>
              <a:t>‹#›</a:t>
            </a:fld>
            <a:endParaRPr lang="en-US"/>
          </a:p>
        </p:txBody>
      </p:sp>
    </p:spTree>
    <p:extLst>
      <p:ext uri="{BB962C8B-B14F-4D97-AF65-F5344CB8AC3E}">
        <p14:creationId xmlns:p14="http://schemas.microsoft.com/office/powerpoint/2010/main" val="702052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AA97FD-4AD4-44E8-B14C-C2AF586266EF}"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1F652-3FAC-4589-A0D6-C8B461A6C8AE}" type="slidenum">
              <a:rPr lang="en-US" smtClean="0"/>
              <a:t>‹#›</a:t>
            </a:fld>
            <a:endParaRPr lang="en-US"/>
          </a:p>
        </p:txBody>
      </p:sp>
    </p:spTree>
    <p:extLst>
      <p:ext uri="{BB962C8B-B14F-4D97-AF65-F5344CB8AC3E}">
        <p14:creationId xmlns:p14="http://schemas.microsoft.com/office/powerpoint/2010/main" val="2558686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AA97FD-4AD4-44E8-B14C-C2AF586266EF}"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1F652-3FAC-4589-A0D6-C8B461A6C8AE}" type="slidenum">
              <a:rPr lang="en-US" smtClean="0"/>
              <a:t>‹#›</a:t>
            </a:fld>
            <a:endParaRPr lang="en-US"/>
          </a:p>
        </p:txBody>
      </p:sp>
    </p:spTree>
    <p:extLst>
      <p:ext uri="{BB962C8B-B14F-4D97-AF65-F5344CB8AC3E}">
        <p14:creationId xmlns:p14="http://schemas.microsoft.com/office/powerpoint/2010/main" val="6249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AA97FD-4AD4-44E8-B14C-C2AF586266EF}"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1F652-3FAC-4589-A0D6-C8B461A6C8AE}" type="slidenum">
              <a:rPr lang="en-US" smtClean="0"/>
              <a:t>‹#›</a:t>
            </a:fld>
            <a:endParaRPr lang="en-US"/>
          </a:p>
        </p:txBody>
      </p:sp>
    </p:spTree>
    <p:extLst>
      <p:ext uri="{BB962C8B-B14F-4D97-AF65-F5344CB8AC3E}">
        <p14:creationId xmlns:p14="http://schemas.microsoft.com/office/powerpoint/2010/main" val="1523021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AA97FD-4AD4-44E8-B14C-C2AF586266EF}"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1F652-3FAC-4589-A0D6-C8B461A6C8AE}" type="slidenum">
              <a:rPr lang="en-US" smtClean="0"/>
              <a:t>‹#›</a:t>
            </a:fld>
            <a:endParaRPr lang="en-US"/>
          </a:p>
        </p:txBody>
      </p:sp>
    </p:spTree>
    <p:extLst>
      <p:ext uri="{BB962C8B-B14F-4D97-AF65-F5344CB8AC3E}">
        <p14:creationId xmlns:p14="http://schemas.microsoft.com/office/powerpoint/2010/main" val="1738853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AA97FD-4AD4-44E8-B14C-C2AF586266EF}" type="datetimeFigureOut">
              <a:rPr lang="en-US" smtClean="0"/>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01F652-3FAC-4589-A0D6-C8B461A6C8AE}" type="slidenum">
              <a:rPr lang="en-US" smtClean="0"/>
              <a:t>‹#›</a:t>
            </a:fld>
            <a:endParaRPr lang="en-US"/>
          </a:p>
        </p:txBody>
      </p:sp>
    </p:spTree>
    <p:extLst>
      <p:ext uri="{BB962C8B-B14F-4D97-AF65-F5344CB8AC3E}">
        <p14:creationId xmlns:p14="http://schemas.microsoft.com/office/powerpoint/2010/main" val="477189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AA97FD-4AD4-44E8-B14C-C2AF586266EF}" type="datetimeFigureOut">
              <a:rPr lang="en-US" smtClean="0"/>
              <a:t>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01F652-3FAC-4589-A0D6-C8B461A6C8AE}" type="slidenum">
              <a:rPr lang="en-US" smtClean="0"/>
              <a:t>‹#›</a:t>
            </a:fld>
            <a:endParaRPr lang="en-US"/>
          </a:p>
        </p:txBody>
      </p:sp>
    </p:spTree>
    <p:extLst>
      <p:ext uri="{BB962C8B-B14F-4D97-AF65-F5344CB8AC3E}">
        <p14:creationId xmlns:p14="http://schemas.microsoft.com/office/powerpoint/2010/main" val="3144906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AA97FD-4AD4-44E8-B14C-C2AF586266EF}" type="datetimeFigureOut">
              <a:rPr lang="en-US" smtClean="0"/>
              <a:t>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01F652-3FAC-4589-A0D6-C8B461A6C8AE}" type="slidenum">
              <a:rPr lang="en-US" smtClean="0"/>
              <a:t>‹#›</a:t>
            </a:fld>
            <a:endParaRPr lang="en-US"/>
          </a:p>
        </p:txBody>
      </p:sp>
    </p:spTree>
    <p:extLst>
      <p:ext uri="{BB962C8B-B14F-4D97-AF65-F5344CB8AC3E}">
        <p14:creationId xmlns:p14="http://schemas.microsoft.com/office/powerpoint/2010/main" val="244100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AA97FD-4AD4-44E8-B14C-C2AF586266EF}" type="datetimeFigureOut">
              <a:rPr lang="en-US" smtClean="0"/>
              <a:t>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01F652-3FAC-4589-A0D6-C8B461A6C8AE}" type="slidenum">
              <a:rPr lang="en-US" smtClean="0"/>
              <a:t>‹#›</a:t>
            </a:fld>
            <a:endParaRPr lang="en-US"/>
          </a:p>
        </p:txBody>
      </p:sp>
    </p:spTree>
    <p:extLst>
      <p:ext uri="{BB962C8B-B14F-4D97-AF65-F5344CB8AC3E}">
        <p14:creationId xmlns:p14="http://schemas.microsoft.com/office/powerpoint/2010/main" val="1705063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AA97FD-4AD4-44E8-B14C-C2AF586266EF}" type="datetimeFigureOut">
              <a:rPr lang="en-US" smtClean="0"/>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01F652-3FAC-4589-A0D6-C8B461A6C8AE}" type="slidenum">
              <a:rPr lang="en-US" smtClean="0"/>
              <a:t>‹#›</a:t>
            </a:fld>
            <a:endParaRPr lang="en-US"/>
          </a:p>
        </p:txBody>
      </p:sp>
    </p:spTree>
    <p:extLst>
      <p:ext uri="{BB962C8B-B14F-4D97-AF65-F5344CB8AC3E}">
        <p14:creationId xmlns:p14="http://schemas.microsoft.com/office/powerpoint/2010/main" val="3120272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AA97FD-4AD4-44E8-B14C-C2AF586266EF}" type="datetimeFigureOut">
              <a:rPr lang="en-US" smtClean="0"/>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01F652-3FAC-4589-A0D6-C8B461A6C8AE}" type="slidenum">
              <a:rPr lang="en-US" smtClean="0"/>
              <a:t>‹#›</a:t>
            </a:fld>
            <a:endParaRPr lang="en-US"/>
          </a:p>
        </p:txBody>
      </p:sp>
    </p:spTree>
    <p:extLst>
      <p:ext uri="{BB962C8B-B14F-4D97-AF65-F5344CB8AC3E}">
        <p14:creationId xmlns:p14="http://schemas.microsoft.com/office/powerpoint/2010/main" val="151131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AA97FD-4AD4-44E8-B14C-C2AF586266EF}" type="datetimeFigureOut">
              <a:rPr lang="en-US" smtClean="0"/>
              <a:t>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1F652-3FAC-4589-A0D6-C8B461A6C8AE}" type="slidenum">
              <a:rPr lang="en-US" smtClean="0"/>
              <a:t>‹#›</a:t>
            </a:fld>
            <a:endParaRPr lang="en-US"/>
          </a:p>
        </p:txBody>
      </p:sp>
    </p:spTree>
    <p:extLst>
      <p:ext uri="{BB962C8B-B14F-4D97-AF65-F5344CB8AC3E}">
        <p14:creationId xmlns:p14="http://schemas.microsoft.com/office/powerpoint/2010/main" val="384043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fUXdrl9ch_Q"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youtube.com/watch?v=hf3C5rci_z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0" y="533400"/>
            <a:ext cx="4419600" cy="6019800"/>
          </a:xfrm>
        </p:spPr>
        <p:txBody>
          <a:bodyPr>
            <a:normAutofit/>
          </a:bodyPr>
          <a:lstStyle/>
          <a:p>
            <a:pPr marL="0" indent="0">
              <a:buNone/>
            </a:pPr>
            <a:r>
              <a:rPr lang="en-US" sz="6600" dirty="0" smtClean="0"/>
              <a:t>GRUP NE?</a:t>
            </a:r>
          </a:p>
        </p:txBody>
      </p:sp>
      <p:sp>
        <p:nvSpPr>
          <p:cNvPr id="4" name="Content Placeholder 3"/>
          <p:cNvSpPr>
            <a:spLocks noGrp="1"/>
          </p:cNvSpPr>
          <p:nvPr>
            <p:ph sz="half" idx="2"/>
          </p:nvPr>
        </p:nvSpPr>
        <p:spPr>
          <a:xfrm>
            <a:off x="4572000" y="457200"/>
            <a:ext cx="4191000" cy="5592763"/>
          </a:xfrm>
        </p:spPr>
        <p:txBody>
          <a:bodyPr/>
          <a:lstStyle/>
          <a:p>
            <a:pPr marL="0" indent="0">
              <a:buNone/>
            </a:pPr>
            <a:r>
              <a:rPr lang="en-US" sz="6600" dirty="0"/>
              <a:t>TAKIM NE?</a:t>
            </a:r>
          </a:p>
          <a:p>
            <a:pPr marL="0" indent="0">
              <a:buNone/>
            </a:pPr>
            <a:endParaRPr lang="en-US" dirty="0"/>
          </a:p>
        </p:txBody>
      </p:sp>
      <p:pic>
        <p:nvPicPr>
          <p:cNvPr id="5" name="Picture 2" descr="C:\Users\sony\Desktop\main-qimg-33f66b3e07b4db97ff2cf14184b60f6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4195" y="4495799"/>
            <a:ext cx="4811120" cy="234236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sony\Desktop\26_Focus_ON_Wha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057400"/>
            <a:ext cx="3983195" cy="2190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635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Grup Çalışmasının Tamamlanması</a:t>
            </a:r>
            <a:endParaRPr lang="en-US" dirty="0"/>
          </a:p>
        </p:txBody>
      </p:sp>
      <p:sp>
        <p:nvSpPr>
          <p:cNvPr id="3" name="Content Placeholder 2"/>
          <p:cNvSpPr>
            <a:spLocks noGrp="1"/>
          </p:cNvSpPr>
          <p:nvPr>
            <p:ph idx="1"/>
          </p:nvPr>
        </p:nvSpPr>
        <p:spPr/>
        <p:txBody>
          <a:bodyPr/>
          <a:lstStyle/>
          <a:p>
            <a:pPr marL="0" indent="0">
              <a:buNone/>
            </a:pPr>
            <a:r>
              <a:rPr lang="tr-TR" dirty="0" smtClean="0"/>
              <a:t>Yazılı ve sözlü raporların paylaşılması</a:t>
            </a:r>
          </a:p>
          <a:p>
            <a:pPr marL="0" indent="0">
              <a:buNone/>
            </a:pPr>
            <a:r>
              <a:rPr lang="tr-TR" dirty="0" smtClean="0"/>
              <a:t>Sunumların değerlendirilmesi ve geri bildirim</a:t>
            </a:r>
          </a:p>
          <a:p>
            <a:pPr marL="0" indent="0">
              <a:buNone/>
            </a:pPr>
            <a:r>
              <a:rPr lang="tr-TR" dirty="0" smtClean="0"/>
              <a:t>Ders konuları ile ilişkilendirmelerin yapılması </a:t>
            </a:r>
            <a:endParaRPr lang="en-US" dirty="0"/>
          </a:p>
        </p:txBody>
      </p:sp>
    </p:spTree>
    <p:extLst>
      <p:ext uri="{BB962C8B-B14F-4D97-AF65-F5344CB8AC3E}">
        <p14:creationId xmlns:p14="http://schemas.microsoft.com/office/powerpoint/2010/main" val="4030371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Grp="1" noChangeArrowheads="1"/>
          </p:cNvSpPr>
          <p:nvPr>
            <p:ph type="title"/>
          </p:nvPr>
        </p:nvSpPr>
        <p:spPr>
          <a:xfrm>
            <a:off x="457200" y="274638"/>
            <a:ext cx="8229600" cy="563562"/>
          </a:xfrm>
        </p:spPr>
        <p:txBody>
          <a:bodyPr>
            <a:normAutofit fontScale="90000"/>
          </a:bodyPr>
          <a:lstStyle/>
          <a:p>
            <a:pPr eaLnBrk="1" hangingPunct="1"/>
            <a:r>
              <a:rPr lang="en-US" dirty="0" err="1" smtClean="0"/>
              <a:t>Grup</a:t>
            </a:r>
            <a:r>
              <a:rPr lang="en-US" dirty="0" smtClean="0"/>
              <a:t> </a:t>
            </a:r>
            <a:r>
              <a:rPr lang="en-US" dirty="0" err="1" smtClean="0"/>
              <a:t>Karar</a:t>
            </a:r>
            <a:r>
              <a:rPr lang="en-US" dirty="0" smtClean="0"/>
              <a:t> </a:t>
            </a:r>
            <a:r>
              <a:rPr lang="en-US" dirty="0" err="1" smtClean="0"/>
              <a:t>Verme</a:t>
            </a:r>
            <a:endParaRPr lang="en-US" dirty="0" smtClean="0"/>
          </a:p>
        </p:txBody>
      </p:sp>
      <p:sp>
        <p:nvSpPr>
          <p:cNvPr id="22533" name="Rectangle 9"/>
          <p:cNvSpPr>
            <a:spLocks noGrp="1" noChangeArrowheads="1"/>
          </p:cNvSpPr>
          <p:nvPr>
            <p:ph sz="quarter" idx="2"/>
          </p:nvPr>
        </p:nvSpPr>
        <p:spPr>
          <a:xfrm>
            <a:off x="457200" y="1981200"/>
            <a:ext cx="4040188" cy="3951288"/>
          </a:xfrm>
        </p:spPr>
        <p:txBody>
          <a:bodyPr>
            <a:normAutofit/>
          </a:bodyPr>
          <a:lstStyle/>
          <a:p>
            <a:pPr marL="0" indent="0" eaLnBrk="1" fontAlgn="auto" hangingPunct="1">
              <a:spcAft>
                <a:spcPts val="0"/>
              </a:spcAft>
              <a:buNone/>
              <a:defRPr/>
            </a:pPr>
            <a:r>
              <a:rPr lang="en-US" sz="2800" dirty="0" err="1" smtClean="0"/>
              <a:t>Daha</a:t>
            </a:r>
            <a:r>
              <a:rPr lang="en-US" sz="2800" dirty="0" smtClean="0"/>
              <a:t> </a:t>
            </a:r>
            <a:r>
              <a:rPr lang="en-US" sz="2800" dirty="0" err="1" smtClean="0"/>
              <a:t>çok</a:t>
            </a:r>
            <a:r>
              <a:rPr lang="en-US" sz="2800" dirty="0" smtClean="0"/>
              <a:t> </a:t>
            </a:r>
            <a:r>
              <a:rPr lang="en-US" sz="2800" dirty="0" err="1" smtClean="0"/>
              <a:t>bitmiş</a:t>
            </a:r>
            <a:r>
              <a:rPr lang="en-US" sz="2800" dirty="0" smtClean="0"/>
              <a:t> </a:t>
            </a:r>
            <a:r>
              <a:rPr lang="en-US" sz="2800" dirty="0" err="1" smtClean="0"/>
              <a:t>bilgi</a:t>
            </a:r>
            <a:r>
              <a:rPr lang="en-US" sz="2800" dirty="0" smtClean="0"/>
              <a:t> </a:t>
            </a:r>
            <a:r>
              <a:rPr lang="en-US" sz="2800" dirty="0" err="1" smtClean="0"/>
              <a:t>üretirler</a:t>
            </a:r>
            <a:endParaRPr lang="en-US" sz="2800" dirty="0" smtClean="0"/>
          </a:p>
          <a:p>
            <a:pPr marL="0" indent="0" eaLnBrk="1" fontAlgn="auto" hangingPunct="1">
              <a:spcAft>
                <a:spcPts val="0"/>
              </a:spcAft>
              <a:buNone/>
              <a:defRPr/>
            </a:pPr>
            <a:r>
              <a:rPr lang="en-US" sz="2800" dirty="0" err="1" smtClean="0"/>
              <a:t>Görüş</a:t>
            </a:r>
            <a:r>
              <a:rPr lang="en-US" sz="2800" dirty="0" smtClean="0"/>
              <a:t> </a:t>
            </a:r>
            <a:r>
              <a:rPr lang="en-US" sz="2800" dirty="0" err="1" smtClean="0"/>
              <a:t>farklılıkları</a:t>
            </a:r>
            <a:r>
              <a:rPr lang="en-US" sz="2800" dirty="0" smtClean="0"/>
              <a:t> art</a:t>
            </a:r>
            <a:r>
              <a:rPr lang="tr-TR" sz="2800" dirty="0" smtClean="0"/>
              <a:t>ar</a:t>
            </a:r>
            <a:endParaRPr lang="en-US" sz="2800" dirty="0" smtClean="0"/>
          </a:p>
          <a:p>
            <a:pPr marL="0" indent="0" eaLnBrk="1" fontAlgn="auto" hangingPunct="1">
              <a:spcAft>
                <a:spcPts val="0"/>
              </a:spcAft>
              <a:buNone/>
              <a:defRPr/>
            </a:pPr>
            <a:r>
              <a:rPr lang="en-US" sz="2800" dirty="0" err="1" smtClean="0"/>
              <a:t>Çözümün</a:t>
            </a:r>
            <a:r>
              <a:rPr lang="en-US" sz="2800" dirty="0" smtClean="0"/>
              <a:t> </a:t>
            </a:r>
            <a:r>
              <a:rPr lang="en-US" sz="2800" dirty="0" err="1" smtClean="0"/>
              <a:t>kabülü</a:t>
            </a:r>
            <a:r>
              <a:rPr lang="en-US" sz="2800" dirty="0" smtClean="0"/>
              <a:t> </a:t>
            </a:r>
            <a:r>
              <a:rPr lang="en-US" sz="2800" dirty="0" err="1" smtClean="0"/>
              <a:t>daha</a:t>
            </a:r>
            <a:r>
              <a:rPr lang="en-US" sz="2800" dirty="0" smtClean="0"/>
              <a:t> </a:t>
            </a:r>
            <a:r>
              <a:rPr lang="tr-TR" sz="2800" dirty="0" smtClean="0"/>
              <a:t>çok </a:t>
            </a:r>
            <a:r>
              <a:rPr lang="en-US" sz="2800" dirty="0" err="1" smtClean="0"/>
              <a:t>artar</a:t>
            </a:r>
            <a:endParaRPr lang="en-US" sz="2800" dirty="0" smtClean="0"/>
          </a:p>
        </p:txBody>
      </p:sp>
      <p:sp>
        <p:nvSpPr>
          <p:cNvPr id="22535" name="Rectangle 10"/>
          <p:cNvSpPr>
            <a:spLocks noGrp="1" noChangeArrowheads="1"/>
          </p:cNvSpPr>
          <p:nvPr>
            <p:ph sz="quarter" idx="4"/>
          </p:nvPr>
        </p:nvSpPr>
        <p:spPr>
          <a:xfrm>
            <a:off x="4645025" y="1981200"/>
            <a:ext cx="4041775" cy="3951288"/>
          </a:xfrm>
        </p:spPr>
        <p:txBody>
          <a:bodyPr>
            <a:normAutofit/>
          </a:bodyPr>
          <a:lstStyle/>
          <a:p>
            <a:pPr marL="0" indent="0" eaLnBrk="1" hangingPunct="1">
              <a:buNone/>
            </a:pPr>
            <a:r>
              <a:rPr lang="en-US" sz="2800" dirty="0" err="1" smtClean="0"/>
              <a:t>Daha</a:t>
            </a:r>
            <a:r>
              <a:rPr lang="en-US" sz="2800" dirty="0" smtClean="0"/>
              <a:t> </a:t>
            </a:r>
            <a:r>
              <a:rPr lang="en-US" sz="2800" dirty="0" err="1" smtClean="0"/>
              <a:t>uzun</a:t>
            </a:r>
            <a:r>
              <a:rPr lang="en-US" sz="2800" dirty="0" smtClean="0"/>
              <a:t> </a:t>
            </a:r>
            <a:r>
              <a:rPr lang="en-US" sz="2800" dirty="0" err="1" smtClean="0"/>
              <a:t>zaman</a:t>
            </a:r>
            <a:r>
              <a:rPr lang="en-US" sz="2800" dirty="0" smtClean="0"/>
              <a:t> </a:t>
            </a:r>
            <a:r>
              <a:rPr lang="en-US" sz="2800" dirty="0" err="1" smtClean="0"/>
              <a:t>alır</a:t>
            </a:r>
            <a:endParaRPr lang="en-US" sz="2800" dirty="0" smtClean="0"/>
          </a:p>
          <a:p>
            <a:pPr marL="0" indent="0" eaLnBrk="1" hangingPunct="1">
              <a:buNone/>
            </a:pPr>
            <a:r>
              <a:rPr lang="en-US" sz="2800" dirty="0" err="1" smtClean="0"/>
              <a:t>Bağlılık</a:t>
            </a:r>
            <a:r>
              <a:rPr lang="en-US" sz="2800" dirty="0" smtClean="0"/>
              <a:t> </a:t>
            </a:r>
            <a:r>
              <a:rPr lang="en-US" sz="2800" dirty="0" err="1" smtClean="0"/>
              <a:t>baskısı</a:t>
            </a:r>
            <a:endParaRPr lang="en-US" sz="2800" dirty="0" smtClean="0"/>
          </a:p>
          <a:p>
            <a:pPr marL="0" indent="0" eaLnBrk="1" hangingPunct="1">
              <a:buNone/>
            </a:pPr>
            <a:r>
              <a:rPr lang="en-US" sz="2800" dirty="0" err="1" smtClean="0"/>
              <a:t>Tartışmalar</a:t>
            </a:r>
            <a:r>
              <a:rPr lang="en-US" sz="2800" dirty="0" smtClean="0"/>
              <a:t> </a:t>
            </a:r>
            <a:r>
              <a:rPr lang="en-US" sz="2800" dirty="0" err="1" smtClean="0"/>
              <a:t>bir</a:t>
            </a:r>
            <a:r>
              <a:rPr lang="en-US" sz="2800" dirty="0" smtClean="0"/>
              <a:t> </a:t>
            </a:r>
            <a:r>
              <a:rPr lang="en-US" sz="2800" dirty="0" err="1" smtClean="0"/>
              <a:t>veya</a:t>
            </a:r>
            <a:r>
              <a:rPr lang="en-US" sz="2800" dirty="0" smtClean="0"/>
              <a:t> </a:t>
            </a:r>
            <a:r>
              <a:rPr lang="en-US" sz="2800" dirty="0" err="1" smtClean="0"/>
              <a:t>iki</a:t>
            </a:r>
            <a:r>
              <a:rPr lang="en-US" sz="2800" dirty="0" smtClean="0"/>
              <a:t> </a:t>
            </a:r>
            <a:r>
              <a:rPr lang="en-US" sz="2800" dirty="0" err="1" smtClean="0"/>
              <a:t>üye</a:t>
            </a:r>
            <a:r>
              <a:rPr lang="en-US" sz="2800" dirty="0" smtClean="0"/>
              <a:t> </a:t>
            </a:r>
            <a:r>
              <a:rPr lang="en-US" sz="2800" dirty="0" err="1" smtClean="0"/>
              <a:t>tarafından</a:t>
            </a:r>
            <a:r>
              <a:rPr lang="tr-TR" sz="2800" dirty="0" smtClean="0"/>
              <a:t> baskın olarak kontrol </a:t>
            </a:r>
            <a:r>
              <a:rPr lang="en-US" sz="2800" dirty="0" smtClean="0"/>
              <a:t> </a:t>
            </a:r>
            <a:r>
              <a:rPr lang="en-US" sz="2800" dirty="0" err="1" smtClean="0"/>
              <a:t>edilir</a:t>
            </a:r>
            <a:endParaRPr lang="en-US" sz="2800" dirty="0" smtClean="0"/>
          </a:p>
          <a:p>
            <a:pPr marL="0" indent="0" eaLnBrk="1" hangingPunct="1">
              <a:buNone/>
            </a:pPr>
            <a:r>
              <a:rPr lang="en-US" sz="2800" dirty="0" smtClean="0"/>
              <a:t>Son </a:t>
            </a:r>
            <a:r>
              <a:rPr lang="en-US" sz="2800" dirty="0" err="1" smtClean="0"/>
              <a:t>çıktı</a:t>
            </a:r>
            <a:r>
              <a:rPr lang="en-US" sz="2800" dirty="0" smtClean="0"/>
              <a:t> </a:t>
            </a:r>
            <a:r>
              <a:rPr lang="en-US" sz="2800" dirty="0" err="1" smtClean="0"/>
              <a:t>için</a:t>
            </a:r>
            <a:r>
              <a:rPr lang="en-US" sz="2800" dirty="0" smtClean="0"/>
              <a:t> </a:t>
            </a:r>
            <a:r>
              <a:rPr lang="en-US" sz="2800" dirty="0" err="1" smtClean="0"/>
              <a:t>belirsiz</a:t>
            </a:r>
            <a:r>
              <a:rPr lang="en-US" sz="2800" dirty="0" smtClean="0"/>
              <a:t> </a:t>
            </a:r>
            <a:r>
              <a:rPr lang="en-US" sz="2800" dirty="0" err="1" smtClean="0"/>
              <a:t>sorumluluk</a:t>
            </a:r>
            <a:endParaRPr lang="en-US" sz="2800" dirty="0" smtClean="0"/>
          </a:p>
        </p:txBody>
      </p:sp>
      <p:sp>
        <p:nvSpPr>
          <p:cNvPr id="2" name="Rectangle 6"/>
          <p:cNvSpPr>
            <a:spLocks noGrp="1" noChangeArrowheads="1"/>
          </p:cNvSpPr>
          <p:nvPr>
            <p:ph type="sldNum" sz="quarter" idx="11"/>
          </p:nvPr>
        </p:nvSpPr>
        <p:spPr/>
        <p:txBody>
          <a:bodyPr>
            <a:normAutofit/>
          </a:bodyPr>
          <a:lstStyle/>
          <a:p>
            <a:pPr>
              <a:defRPr/>
            </a:pPr>
            <a:r>
              <a:rPr lang="en-US"/>
              <a:t>8-</a:t>
            </a:r>
            <a:fld id="{5522230C-DC44-45EE-8523-C03DC50C9E4D}" type="slidenum">
              <a:rPr lang="en-US"/>
              <a:pPr>
                <a:defRPr/>
              </a:pPr>
              <a:t>11</a:t>
            </a:fld>
            <a:endParaRPr lang="en-US"/>
          </a:p>
        </p:txBody>
      </p:sp>
      <p:sp>
        <p:nvSpPr>
          <p:cNvPr id="22532" name="Text Placeholder 7"/>
          <p:cNvSpPr>
            <a:spLocks noGrp="1"/>
          </p:cNvSpPr>
          <p:nvPr>
            <p:ph type="body" sz="quarter" idx="1"/>
          </p:nvPr>
        </p:nvSpPr>
        <p:spPr>
          <a:xfrm>
            <a:off x="457200" y="1608138"/>
            <a:ext cx="4040188" cy="327025"/>
          </a:xfrm>
        </p:spPr>
        <p:txBody>
          <a:bodyPr>
            <a:noAutofit/>
          </a:bodyPr>
          <a:lstStyle/>
          <a:p>
            <a:pPr algn="ctr" eaLnBrk="1" fontAlgn="auto" hangingPunct="1">
              <a:spcAft>
                <a:spcPts val="0"/>
              </a:spcAft>
              <a:defRPr/>
            </a:pPr>
            <a:r>
              <a:rPr lang="en-US" sz="2800" dirty="0" err="1" smtClean="0"/>
              <a:t>Güçlü</a:t>
            </a:r>
            <a:r>
              <a:rPr lang="en-US" sz="2800" dirty="0" smtClean="0"/>
              <a:t> </a:t>
            </a:r>
            <a:r>
              <a:rPr lang="en-US" sz="2800" dirty="0" err="1" smtClean="0"/>
              <a:t>Tarafı</a:t>
            </a:r>
            <a:endParaRPr lang="en-US" sz="2800" dirty="0" smtClean="0"/>
          </a:p>
        </p:txBody>
      </p:sp>
      <p:sp>
        <p:nvSpPr>
          <p:cNvPr id="3" name="Text Placeholder 2"/>
          <p:cNvSpPr>
            <a:spLocks noGrp="1"/>
          </p:cNvSpPr>
          <p:nvPr>
            <p:ph type="body" sz="quarter" idx="3"/>
          </p:nvPr>
        </p:nvSpPr>
        <p:spPr>
          <a:xfrm>
            <a:off x="4724400" y="1371600"/>
            <a:ext cx="4041775" cy="639762"/>
          </a:xfrm>
        </p:spPr>
        <p:txBody>
          <a:bodyPr>
            <a:normAutofit/>
          </a:bodyPr>
          <a:lstStyle/>
          <a:p>
            <a:r>
              <a:rPr lang="tr-TR" sz="2800" dirty="0" smtClean="0"/>
              <a:t>Zayıf Tarafı</a:t>
            </a:r>
            <a:endParaRPr lang="en-US" sz="2800" dirty="0"/>
          </a:p>
        </p:txBody>
      </p:sp>
    </p:spTree>
    <p:extLst>
      <p:ext uri="{BB962C8B-B14F-4D97-AF65-F5344CB8AC3E}">
        <p14:creationId xmlns:p14="http://schemas.microsoft.com/office/powerpoint/2010/main" val="2597389178"/>
      </p:ext>
    </p:extLst>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612775" y="228600"/>
            <a:ext cx="8153400" cy="990600"/>
          </a:xfrm>
        </p:spPr>
        <p:txBody>
          <a:bodyPr>
            <a:normAutofit/>
          </a:bodyPr>
          <a:lstStyle/>
          <a:p>
            <a:pPr eaLnBrk="1" hangingPunct="1"/>
            <a:r>
              <a:rPr lang="en-US" dirty="0" err="1" smtClean="0"/>
              <a:t>Grup</a:t>
            </a:r>
            <a:r>
              <a:rPr lang="tr-TR" dirty="0" smtClean="0"/>
              <a:t> </a:t>
            </a:r>
            <a:r>
              <a:rPr lang="en-US" dirty="0" err="1" smtClean="0"/>
              <a:t>düşün</a:t>
            </a:r>
            <a:r>
              <a:rPr lang="tr-TR" dirty="0" smtClean="0"/>
              <a:t>cesi</a:t>
            </a:r>
            <a:r>
              <a:rPr lang="en-US" dirty="0" smtClean="0"/>
              <a:t> </a:t>
            </a:r>
            <a:r>
              <a:rPr lang="en-US" dirty="0" err="1" smtClean="0"/>
              <a:t>Belirtileri</a:t>
            </a:r>
            <a:endParaRPr lang="en-US" dirty="0" smtClean="0"/>
          </a:p>
        </p:txBody>
      </p:sp>
      <p:sp>
        <p:nvSpPr>
          <p:cNvPr id="24578" name="Rectangle 6"/>
          <p:cNvSpPr>
            <a:spLocks noGrp="1" noChangeArrowheads="1"/>
          </p:cNvSpPr>
          <p:nvPr>
            <p:ph type="sldNum" sz="quarter" idx="11"/>
          </p:nvPr>
        </p:nvSpPr>
        <p:spPr>
          <a:xfrm>
            <a:off x="0" y="1271588"/>
            <a:ext cx="533400" cy="244475"/>
          </a:xfrm>
        </p:spPr>
        <p:txBody>
          <a:bodyPr>
            <a:normAutofit fontScale="92500" lnSpcReduction="10000"/>
          </a:bodyPr>
          <a:lstStyle/>
          <a:p>
            <a:pPr>
              <a:defRPr/>
            </a:pPr>
            <a:r>
              <a:rPr lang="en-US"/>
              <a:t>8-</a:t>
            </a:r>
            <a:fld id="{C8BA81AC-7A5B-426C-8CD9-36F953E7E0DA}" type="slidenum">
              <a:rPr lang="en-US"/>
              <a:pPr>
                <a:defRPr/>
              </a:pPr>
              <a:t>12</a:t>
            </a:fld>
            <a:endParaRPr lang="en-US"/>
          </a:p>
        </p:txBody>
      </p:sp>
      <p:sp>
        <p:nvSpPr>
          <p:cNvPr id="38917" name="Rectangle 5"/>
          <p:cNvSpPr>
            <a:spLocks noGrp="1" noChangeArrowheads="1"/>
          </p:cNvSpPr>
          <p:nvPr>
            <p:ph sz="quarter" idx="1"/>
          </p:nvPr>
        </p:nvSpPr>
        <p:spPr>
          <a:xfrm>
            <a:off x="398463" y="1524000"/>
            <a:ext cx="8516937" cy="4572000"/>
          </a:xfrm>
        </p:spPr>
        <p:txBody>
          <a:bodyPr>
            <a:normAutofit/>
          </a:bodyPr>
          <a:lstStyle/>
          <a:p>
            <a:pPr marL="0" indent="0" eaLnBrk="1" hangingPunct="1">
              <a:lnSpc>
                <a:spcPct val="90000"/>
              </a:lnSpc>
              <a:spcAft>
                <a:spcPts val="1200"/>
              </a:spcAft>
              <a:buFontTx/>
              <a:buNone/>
            </a:pPr>
            <a:r>
              <a:rPr lang="tr-TR" i="1" dirty="0" smtClean="0"/>
              <a:t>Grup baskılarının bir sonucu olarak bireyin zihinsel verimliliği, gerçeği değerlendirme ve ahlaki yargılarında bozulma</a:t>
            </a:r>
            <a:r>
              <a:rPr lang="en-US" i="1" dirty="0" smtClean="0"/>
              <a:t> </a:t>
            </a:r>
          </a:p>
          <a:p>
            <a:pPr marL="280988" lvl="1" indent="-280988" eaLnBrk="1" hangingPunct="1">
              <a:lnSpc>
                <a:spcPct val="90000"/>
              </a:lnSpc>
              <a:spcAft>
                <a:spcPts val="1200"/>
              </a:spcAft>
              <a:buFont typeface="Wingdings" pitchFamily="2" charset="2"/>
              <a:buNone/>
            </a:pPr>
            <a:r>
              <a:rPr lang="en-US" sz="3200" dirty="0" smtClean="0"/>
              <a:t>Bu </a:t>
            </a:r>
            <a:r>
              <a:rPr lang="en-US" sz="3200" dirty="0" err="1" smtClean="0"/>
              <a:t>durumlarda</a:t>
            </a:r>
            <a:r>
              <a:rPr lang="en-US" sz="3200" dirty="0" smtClean="0"/>
              <a:t> </a:t>
            </a:r>
            <a:r>
              <a:rPr lang="en-US" sz="3200" dirty="0" err="1" smtClean="0"/>
              <a:t>oluşur</a:t>
            </a:r>
            <a:r>
              <a:rPr lang="en-US" sz="3200" dirty="0" smtClean="0"/>
              <a:t>:</a:t>
            </a:r>
          </a:p>
          <a:p>
            <a:pPr marL="280988" lvl="1" indent="-280988" eaLnBrk="1" hangingPunct="1">
              <a:lnSpc>
                <a:spcPct val="90000"/>
              </a:lnSpc>
              <a:buFont typeface="Wingdings 2" pitchFamily="18" charset="2"/>
              <a:buChar char=""/>
            </a:pPr>
            <a:r>
              <a:rPr lang="en-US" dirty="0" err="1" smtClean="0"/>
              <a:t>Çoğunluğu</a:t>
            </a:r>
            <a:r>
              <a:rPr lang="en-US" dirty="0" smtClean="0"/>
              <a:t> </a:t>
            </a:r>
            <a:r>
              <a:rPr lang="en-US" dirty="0" err="1" smtClean="0"/>
              <a:t>desteklemek</a:t>
            </a:r>
            <a:r>
              <a:rPr lang="en-US" dirty="0" smtClean="0"/>
              <a:t> </a:t>
            </a:r>
            <a:r>
              <a:rPr lang="en-US" dirty="0" err="1" smtClean="0"/>
              <a:t>için</a:t>
            </a:r>
            <a:r>
              <a:rPr lang="en-US" dirty="0" smtClean="0"/>
              <a:t> </a:t>
            </a:r>
            <a:r>
              <a:rPr lang="en-US" dirty="0" err="1" smtClean="0"/>
              <a:t>karşı</a:t>
            </a:r>
            <a:r>
              <a:rPr lang="en-US" dirty="0" smtClean="0"/>
              <a:t> </a:t>
            </a:r>
            <a:r>
              <a:rPr lang="en-US" dirty="0" err="1" smtClean="0"/>
              <a:t>gelenleri</a:t>
            </a:r>
            <a:r>
              <a:rPr lang="en-US" dirty="0" smtClean="0"/>
              <a:t> </a:t>
            </a:r>
            <a:r>
              <a:rPr lang="en-US" dirty="0" err="1" smtClean="0"/>
              <a:t>baskı</a:t>
            </a:r>
            <a:r>
              <a:rPr lang="en-US" dirty="0" smtClean="0"/>
              <a:t> </a:t>
            </a:r>
            <a:r>
              <a:rPr lang="en-US" dirty="0" err="1" smtClean="0"/>
              <a:t>altına</a:t>
            </a:r>
            <a:r>
              <a:rPr lang="en-US" dirty="0" smtClean="0"/>
              <a:t> alma</a:t>
            </a:r>
          </a:p>
          <a:p>
            <a:pPr marL="280988" lvl="1" indent="-280988" eaLnBrk="1" hangingPunct="1">
              <a:lnSpc>
                <a:spcPct val="90000"/>
              </a:lnSpc>
              <a:buFont typeface="Wingdings 2" pitchFamily="18" charset="2"/>
              <a:buChar char=""/>
            </a:pPr>
            <a:r>
              <a:rPr lang="en-US" dirty="0" err="1" smtClean="0"/>
              <a:t>Şüpheliler</a:t>
            </a:r>
            <a:r>
              <a:rPr lang="en-US" dirty="0" smtClean="0"/>
              <a:t> (</a:t>
            </a:r>
            <a:r>
              <a:rPr lang="en-US" dirty="0" err="1" smtClean="0"/>
              <a:t>karşı</a:t>
            </a:r>
            <a:r>
              <a:rPr lang="en-US" dirty="0" smtClean="0"/>
              <a:t> </a:t>
            </a:r>
            <a:r>
              <a:rPr lang="en-US" dirty="0" err="1" smtClean="0"/>
              <a:t>gelenler</a:t>
            </a:r>
            <a:r>
              <a:rPr lang="en-US" dirty="0" smtClean="0"/>
              <a:t>) </a:t>
            </a:r>
            <a:r>
              <a:rPr lang="tr-TR" dirty="0" smtClean="0"/>
              <a:t>grup uyumunu bozmamak </a:t>
            </a:r>
            <a:r>
              <a:rPr lang="en-US" dirty="0" err="1" smtClean="0"/>
              <a:t>için</a:t>
            </a:r>
            <a:r>
              <a:rPr lang="en-US" dirty="0" smtClean="0"/>
              <a:t> </a:t>
            </a:r>
            <a:r>
              <a:rPr lang="en-US" dirty="0" err="1" smtClean="0"/>
              <a:t>sessiz</a:t>
            </a:r>
            <a:r>
              <a:rPr lang="en-US" dirty="0" smtClean="0"/>
              <a:t> </a:t>
            </a:r>
            <a:r>
              <a:rPr lang="en-US" dirty="0" err="1" smtClean="0"/>
              <a:t>kalırlar</a:t>
            </a:r>
            <a:r>
              <a:rPr lang="tr-TR" dirty="0" smtClean="0"/>
              <a:t> ve s</a:t>
            </a:r>
            <a:r>
              <a:rPr lang="en-US" dirty="0" err="1" smtClean="0"/>
              <a:t>es</a:t>
            </a:r>
            <a:r>
              <a:rPr lang="tr-TR" dirty="0" smtClean="0"/>
              <a:t>siz</a:t>
            </a:r>
            <a:r>
              <a:rPr lang="en-US" dirty="0" smtClean="0"/>
              <a:t>l</a:t>
            </a:r>
            <a:r>
              <a:rPr lang="tr-TR" dirty="0" smtClean="0"/>
              <a:t>ik</a:t>
            </a:r>
            <a:r>
              <a:rPr lang="en-US" dirty="0" smtClean="0"/>
              <a:t> ‘</a:t>
            </a:r>
            <a:r>
              <a:rPr lang="en-US" dirty="0" err="1" smtClean="0"/>
              <a:t>evet</a:t>
            </a:r>
            <a:r>
              <a:rPr lang="tr-TR" dirty="0" smtClean="0"/>
              <a:t>’</a:t>
            </a:r>
            <a:r>
              <a:rPr lang="en-US" dirty="0" smtClean="0"/>
              <a:t> </a:t>
            </a:r>
            <a:r>
              <a:rPr lang="en-US" dirty="0" err="1" smtClean="0"/>
              <a:t>olarak</a:t>
            </a:r>
            <a:r>
              <a:rPr lang="en-US" dirty="0" smtClean="0"/>
              <a:t> </a:t>
            </a:r>
            <a:r>
              <a:rPr lang="en-US" dirty="0" err="1" smtClean="0"/>
              <a:t>yorumlar</a:t>
            </a:r>
            <a:endParaRPr lang="en-US" dirty="0" smtClean="0"/>
          </a:p>
        </p:txBody>
      </p:sp>
    </p:spTree>
    <p:extLst>
      <p:ext uri="{BB962C8B-B14F-4D97-AF65-F5344CB8AC3E}">
        <p14:creationId xmlns:p14="http://schemas.microsoft.com/office/powerpoint/2010/main" val="3499481246"/>
      </p:ext>
    </p:extLst>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914400" y="0"/>
            <a:ext cx="8229600" cy="1139825"/>
          </a:xfrm>
        </p:spPr>
        <p:txBody>
          <a:bodyPr>
            <a:normAutofit fontScale="90000"/>
          </a:bodyPr>
          <a:lstStyle/>
          <a:p>
            <a:r>
              <a:rPr lang="tr-TR" sz="3800"/>
              <a:t/>
            </a:r>
            <a:br>
              <a:rPr lang="tr-TR" sz="3800"/>
            </a:br>
            <a:r>
              <a:rPr lang="tr-TR" sz="3800"/>
              <a:t>Problem Semptomları</a:t>
            </a:r>
            <a:br>
              <a:rPr lang="tr-TR" sz="3800"/>
            </a:br>
            <a:endParaRPr lang="tr-TR" sz="3800"/>
          </a:p>
        </p:txBody>
      </p:sp>
      <p:sp>
        <p:nvSpPr>
          <p:cNvPr id="125955" name="Rectangle 3"/>
          <p:cNvSpPr>
            <a:spLocks noGrp="1" noChangeArrowheads="1"/>
          </p:cNvSpPr>
          <p:nvPr>
            <p:ph type="body" idx="1"/>
          </p:nvPr>
        </p:nvSpPr>
        <p:spPr/>
        <p:txBody>
          <a:bodyPr>
            <a:normAutofit lnSpcReduction="10000"/>
          </a:bodyPr>
          <a:lstStyle/>
          <a:p>
            <a:pPr>
              <a:lnSpc>
                <a:spcPct val="90000"/>
              </a:lnSpc>
            </a:pPr>
            <a:r>
              <a:rPr lang="tr-TR"/>
              <a:t>Anlaşmazlıklar</a:t>
            </a:r>
          </a:p>
          <a:p>
            <a:pPr>
              <a:lnSpc>
                <a:spcPct val="90000"/>
              </a:lnSpc>
            </a:pPr>
            <a:r>
              <a:rPr lang="tr-TR"/>
              <a:t>Stres</a:t>
            </a:r>
          </a:p>
          <a:p>
            <a:pPr>
              <a:lnSpc>
                <a:spcPct val="90000"/>
              </a:lnSpc>
            </a:pPr>
            <a:r>
              <a:rPr lang="tr-TR"/>
              <a:t>Değişik Kaynaklardan Gelen Negatif Geribildirimler</a:t>
            </a:r>
          </a:p>
          <a:p>
            <a:pPr>
              <a:lnSpc>
                <a:spcPct val="90000"/>
              </a:lnSpc>
            </a:pPr>
            <a:r>
              <a:rPr lang="tr-TR"/>
              <a:t>Dedikodu</a:t>
            </a:r>
          </a:p>
          <a:p>
            <a:pPr>
              <a:lnSpc>
                <a:spcPct val="90000"/>
              </a:lnSpc>
            </a:pPr>
            <a:r>
              <a:rPr lang="tr-TR"/>
              <a:t>Devamsızlık</a:t>
            </a:r>
          </a:p>
          <a:p>
            <a:pPr>
              <a:lnSpc>
                <a:spcPct val="90000"/>
              </a:lnSpc>
            </a:pPr>
            <a:r>
              <a:rPr lang="tr-TR"/>
              <a:t>Zayıf Koordinasyon</a:t>
            </a:r>
          </a:p>
          <a:p>
            <a:pPr>
              <a:lnSpc>
                <a:spcPct val="90000"/>
              </a:lnSpc>
            </a:pPr>
            <a:r>
              <a:rPr lang="tr-TR"/>
              <a:t>Zaman Yönetimi Problemleri</a:t>
            </a:r>
          </a:p>
          <a:p>
            <a:pPr>
              <a:lnSpc>
                <a:spcPct val="90000"/>
              </a:lnSpc>
            </a:pPr>
            <a:r>
              <a:rPr lang="tr-TR"/>
              <a:t>Hedeften Ayrılma</a:t>
            </a:r>
          </a:p>
          <a:p>
            <a:pPr>
              <a:lnSpc>
                <a:spcPct val="90000"/>
              </a:lnSpc>
              <a:buFont typeface="Wingdings" pitchFamily="2" charset="2"/>
              <a:buNone/>
            </a:pPr>
            <a:endParaRPr lang="tr-TR"/>
          </a:p>
          <a:p>
            <a:pPr>
              <a:lnSpc>
                <a:spcPct val="90000"/>
              </a:lnSpc>
            </a:pPr>
            <a:endParaRPr lang="tr-TR"/>
          </a:p>
        </p:txBody>
      </p:sp>
    </p:spTree>
    <p:extLst>
      <p:ext uri="{BB962C8B-B14F-4D97-AF65-F5344CB8AC3E}">
        <p14:creationId xmlns:p14="http://schemas.microsoft.com/office/powerpoint/2010/main" val="3402418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395288" y="404813"/>
            <a:ext cx="8532812" cy="1431925"/>
          </a:xfrm>
        </p:spPr>
        <p:txBody>
          <a:bodyPr/>
          <a:lstStyle/>
          <a:p>
            <a:pPr algn="ctr"/>
            <a:r>
              <a:rPr lang="tr-TR" sz="3800" dirty="0" smtClean="0"/>
              <a:t>Ne </a:t>
            </a:r>
            <a:r>
              <a:rPr lang="tr-TR" sz="3800" dirty="0"/>
              <a:t>zaman </a:t>
            </a:r>
            <a:r>
              <a:rPr lang="tr-TR" sz="3800" dirty="0" smtClean="0"/>
              <a:t>sonuçlar olumsuz olabilir?</a:t>
            </a:r>
            <a:endParaRPr lang="tr-TR" sz="3800" dirty="0"/>
          </a:p>
        </p:txBody>
      </p:sp>
      <p:sp>
        <p:nvSpPr>
          <p:cNvPr id="134147" name="Rectangle 3"/>
          <p:cNvSpPr>
            <a:spLocks noGrp="1" noChangeArrowheads="1"/>
          </p:cNvSpPr>
          <p:nvPr>
            <p:ph type="body" idx="1"/>
          </p:nvPr>
        </p:nvSpPr>
        <p:spPr>
          <a:xfrm>
            <a:off x="1066800" y="1981200"/>
            <a:ext cx="8077200" cy="4114800"/>
          </a:xfrm>
        </p:spPr>
        <p:txBody>
          <a:bodyPr/>
          <a:lstStyle/>
          <a:p>
            <a:pPr marL="609600" indent="-609600">
              <a:buFont typeface="Wingdings" pitchFamily="2" charset="2"/>
              <a:buAutoNum type="arabicPeriod"/>
            </a:pPr>
            <a:r>
              <a:rPr lang="tr-TR" dirty="0"/>
              <a:t>Beni kimse görmüyor</a:t>
            </a:r>
          </a:p>
          <a:p>
            <a:pPr marL="609600" indent="-609600">
              <a:buFont typeface="Wingdings" pitchFamily="2" charset="2"/>
              <a:buAutoNum type="arabicPeriod"/>
            </a:pPr>
            <a:r>
              <a:rPr lang="tr-TR" dirty="0" smtClean="0"/>
              <a:t>Herkes </a:t>
            </a:r>
            <a:r>
              <a:rPr lang="tr-TR" dirty="0"/>
              <a:t>ayrı telden çalıyor</a:t>
            </a:r>
          </a:p>
          <a:p>
            <a:pPr marL="609600" indent="-609600">
              <a:buFont typeface="Wingdings" pitchFamily="2" charset="2"/>
              <a:buAutoNum type="arabicPeriod"/>
            </a:pPr>
            <a:r>
              <a:rPr lang="tr-TR" dirty="0"/>
              <a:t>Herkes birbirine benziyor</a:t>
            </a:r>
          </a:p>
          <a:p>
            <a:pPr marL="609600" indent="-609600">
              <a:buFont typeface="Wingdings" pitchFamily="2" charset="2"/>
              <a:buAutoNum type="arabicPeriod"/>
            </a:pPr>
            <a:r>
              <a:rPr lang="tr-TR" dirty="0"/>
              <a:t>Lider bizimle konuşmuyor</a:t>
            </a:r>
          </a:p>
          <a:p>
            <a:pPr marL="609600" indent="-609600">
              <a:buFont typeface="Wingdings" pitchFamily="2" charset="2"/>
              <a:buAutoNum type="arabicPeriod"/>
            </a:pPr>
            <a:r>
              <a:rPr lang="tr-TR" dirty="0"/>
              <a:t>Onu sevmiyorum</a:t>
            </a:r>
          </a:p>
        </p:txBody>
      </p:sp>
    </p:spTree>
    <p:extLst>
      <p:ext uri="{BB962C8B-B14F-4D97-AF65-F5344CB8AC3E}">
        <p14:creationId xmlns:p14="http://schemas.microsoft.com/office/powerpoint/2010/main" val="1431225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4704"/>
            <a:ext cx="9144000" cy="6017096"/>
          </a:xfrm>
        </p:spPr>
        <p:txBody>
          <a:bodyPr>
            <a:normAutofit fontScale="85000" lnSpcReduction="20000"/>
          </a:bodyPr>
          <a:lstStyle/>
          <a:p>
            <a:pPr marL="109728" indent="0">
              <a:buNone/>
            </a:pPr>
            <a:r>
              <a:rPr lang="tr-TR" b="1" dirty="0" smtClean="0"/>
              <a:t>Aktivite: Yaratıcı Kaçış</a:t>
            </a:r>
            <a:r>
              <a:rPr lang="tr-TR" b="1" dirty="0"/>
              <a:t> </a:t>
            </a:r>
            <a:r>
              <a:rPr lang="tr-TR" b="1" dirty="0" smtClean="0"/>
              <a:t>ve Takım İşbirliği</a:t>
            </a:r>
          </a:p>
          <a:p>
            <a:pPr marL="109728" indent="0">
              <a:buNone/>
            </a:pPr>
            <a:r>
              <a:rPr lang="tr-TR" b="1" u="sng" dirty="0" smtClean="0"/>
              <a:t>Materyaller</a:t>
            </a:r>
          </a:p>
          <a:p>
            <a:r>
              <a:rPr lang="tr-TR" dirty="0" smtClean="0"/>
              <a:t>Sakız</a:t>
            </a:r>
          </a:p>
          <a:p>
            <a:r>
              <a:rPr lang="tr-TR" dirty="0" smtClean="0"/>
              <a:t>Bir parça ip</a:t>
            </a:r>
          </a:p>
          <a:p>
            <a:r>
              <a:rPr lang="tr-TR" dirty="0" smtClean="0"/>
              <a:t>Çivi</a:t>
            </a:r>
          </a:p>
          <a:p>
            <a:r>
              <a:rPr lang="tr-TR" dirty="0" smtClean="0"/>
              <a:t>Küçük bir ayna</a:t>
            </a:r>
          </a:p>
          <a:p>
            <a:endParaRPr lang="tr-TR" b="1" dirty="0"/>
          </a:p>
          <a:p>
            <a:pPr marL="109728" indent="0">
              <a:buNone/>
            </a:pPr>
            <a:r>
              <a:rPr lang="tr-TR" dirty="0" smtClean="0"/>
              <a:t>Camdan bir asansör içinde mahsur kaldınız. Acil telefonu çalışmıyor,  herkes haftasonu için binadan ayrıldı...Herkes ceplerine baktı, ve yukarıdaki materyalleri buldu. </a:t>
            </a:r>
          </a:p>
          <a:p>
            <a:pPr marL="109728" indent="0">
              <a:buNone/>
            </a:pPr>
            <a:endParaRPr lang="tr-TR" dirty="0"/>
          </a:p>
          <a:p>
            <a:pPr marL="109728" indent="0">
              <a:buNone/>
            </a:pPr>
            <a:r>
              <a:rPr lang="tr-TR" dirty="0" smtClean="0"/>
              <a:t>1</a:t>
            </a:r>
            <a:r>
              <a:rPr lang="en-US" dirty="0" smtClean="0"/>
              <a:t>0</a:t>
            </a:r>
            <a:r>
              <a:rPr lang="tr-TR" dirty="0" smtClean="0"/>
              <a:t> Dk içinde kaçış senaryosu (ları) öneriniz. 2 dk sunum yapacağız</a:t>
            </a:r>
          </a:p>
          <a:p>
            <a:pPr marL="109728" indent="0">
              <a:buNone/>
            </a:pPr>
            <a:r>
              <a:rPr lang="tr-TR" dirty="0" smtClean="0"/>
              <a:t>Önemli olan sadece verilen bilgi ile senaryoları oluşturabilmek </a:t>
            </a:r>
          </a:p>
        </p:txBody>
      </p:sp>
      <p:sp>
        <p:nvSpPr>
          <p:cNvPr id="3" name="Title 2"/>
          <p:cNvSpPr>
            <a:spLocks noGrp="1"/>
          </p:cNvSpPr>
          <p:nvPr>
            <p:ph type="title"/>
          </p:nvPr>
        </p:nvSpPr>
        <p:spPr>
          <a:xfrm>
            <a:off x="0" y="0"/>
            <a:ext cx="9144000" cy="908720"/>
          </a:xfrm>
        </p:spPr>
        <p:txBody>
          <a:bodyPr/>
          <a:lstStyle/>
          <a:p>
            <a:r>
              <a:rPr lang="tr-TR" dirty="0" smtClean="0"/>
              <a:t>SINIF ÇALIŞMASI</a:t>
            </a:r>
            <a:endParaRPr lang="en-US" dirty="0"/>
          </a:p>
        </p:txBody>
      </p:sp>
    </p:spTree>
    <p:extLst>
      <p:ext uri="{BB962C8B-B14F-4D97-AF65-F5344CB8AC3E}">
        <p14:creationId xmlns:p14="http://schemas.microsoft.com/office/powerpoint/2010/main" val="797536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descr="0253_8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48800" cy="7086600"/>
          </a:xfrm>
          <a:prstGeom prst="rect">
            <a:avLst/>
          </a:prstGeom>
          <a:noFill/>
          <a:extLst>
            <a:ext uri="{909E8E84-426E-40DD-AFC4-6F175D3DCCD1}">
              <a14:hiddenFill xmlns:a14="http://schemas.microsoft.com/office/drawing/2010/main">
                <a:solidFill>
                  <a:srgbClr val="FFFFFF"/>
                </a:solidFill>
              </a14:hiddenFill>
            </a:ext>
          </a:extLst>
        </p:spPr>
      </p:pic>
      <p:sp>
        <p:nvSpPr>
          <p:cNvPr id="78851" name="Text Box 3"/>
          <p:cNvSpPr txBox="1">
            <a:spLocks noChangeArrowheads="1"/>
          </p:cNvSpPr>
          <p:nvPr/>
        </p:nvSpPr>
        <p:spPr bwMode="auto">
          <a:xfrm>
            <a:off x="-33969" y="0"/>
            <a:ext cx="91440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tr-TR" sz="2800" dirty="0" smtClean="0">
                <a:solidFill>
                  <a:srgbClr val="D0D7FC"/>
                </a:solidFill>
                <a:latin typeface="Verdana" pitchFamily="34" charset="0"/>
              </a:rPr>
              <a:t>Göç eden yaban kazlarının havada süzülürken "V" şeklinde bir formasyonla uçtuklarını görmüşsünüzdür... Bilim adamları kazların neden bu şekilde uçtuklarını araştırmışlar araştırma sonucunda şu verilere ulaşmışlar;</a:t>
            </a:r>
            <a:endParaRPr lang="tr-TR" sz="2800" dirty="0">
              <a:solidFill>
                <a:srgbClr val="000000"/>
              </a:solidFill>
              <a:latin typeface="Verdana" pitchFamily="34" charset="0"/>
            </a:endParaRPr>
          </a:p>
        </p:txBody>
      </p:sp>
    </p:spTree>
    <p:extLst>
      <p:ext uri="{BB962C8B-B14F-4D97-AF65-F5344CB8AC3E}">
        <p14:creationId xmlns:p14="http://schemas.microsoft.com/office/powerpoint/2010/main" val="2756267087"/>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wipe(up)">
                                      <p:cBhvr>
                                        <p:cTn id="7" dur="500"/>
                                        <p:tgtEl>
                                          <p:spTgt spid="78851">
                                            <p:txEl>
                                              <p:pRg st="0" end="0"/>
                                            </p:txEl>
                                          </p:spTgt>
                                        </p:tgtEl>
                                      </p:cBhvr>
                                    </p:animEffect>
                                  </p:childTnLst>
                                  <p:subTnLst>
                                    <p:set>
                                      <p:cBhvr override="childStyle">
                                        <p:cTn dur="1" fill="hold" display="0" masterRel="nextClick" afterEffect="1"/>
                                        <p:tgtEl>
                                          <p:spTgt spid="78851">
                                            <p:txEl>
                                              <p:pRg st="0" end="0"/>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Text Box 3"/>
          <p:cNvSpPr txBox="1">
            <a:spLocks noChangeArrowheads="1"/>
          </p:cNvSpPr>
          <p:nvPr/>
        </p:nvSpPr>
        <p:spPr bwMode="auto">
          <a:xfrm>
            <a:off x="0" y="533400"/>
            <a:ext cx="38862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endParaRPr lang="en-US" sz="1700">
              <a:solidFill>
                <a:srgbClr val="000000"/>
              </a:solidFill>
              <a:latin typeface="Verdana" pitchFamily="34" charset="0"/>
            </a:endParaRPr>
          </a:p>
        </p:txBody>
      </p:sp>
      <p:sp>
        <p:nvSpPr>
          <p:cNvPr id="79876" name="Text Box 4"/>
          <p:cNvSpPr txBox="1">
            <a:spLocks noChangeArrowheads="1"/>
          </p:cNvSpPr>
          <p:nvPr/>
        </p:nvSpPr>
        <p:spPr bwMode="auto">
          <a:xfrm>
            <a:off x="228600" y="189652"/>
            <a:ext cx="8915400" cy="8109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tr-TR" b="1" dirty="0">
                <a:latin typeface="Verdana" pitchFamily="34" charset="0"/>
              </a:rPr>
              <a:t>1-)  </a:t>
            </a:r>
            <a:r>
              <a:rPr lang="tr-TR" dirty="0">
                <a:latin typeface="Verdana" pitchFamily="34" charset="0"/>
              </a:rPr>
              <a:t>"V" şeklinde  uçulduğunda, uçan her kuş kanat çırptığında, arkasındaki kuş için onu  kaldıran bir hava akımı yaratıyormuş. Böylece "V" şeklinde bir formasyonda uçan kaz grubu, birbirlerinin kanat çırpışlar sonucu ortaya çıkan hava akımını kullanarak uçuş menzillerini % 70 oranında uzatıyorlarmış. Yani tek başına gidebilecekleri maksimum yolu grup halinde neredeyse ikiye katlıyorlarmış</a:t>
            </a:r>
            <a:r>
              <a:rPr lang="tr-TR" dirty="0" smtClean="0">
                <a:latin typeface="Verdana" pitchFamily="34" charset="0"/>
              </a:rPr>
              <a:t>.</a:t>
            </a:r>
          </a:p>
          <a:p>
            <a:pPr eaLnBrk="0" hangingPunct="0"/>
            <a:endParaRPr lang="tr-TR" dirty="0">
              <a:latin typeface="Verdana" pitchFamily="34" charset="0"/>
            </a:endParaRPr>
          </a:p>
          <a:p>
            <a:pPr eaLnBrk="0" hangingPunct="0"/>
            <a:r>
              <a:rPr lang="tr-TR" b="1" dirty="0">
                <a:latin typeface="Verdana" pitchFamily="34" charset="0"/>
              </a:rPr>
              <a:t>Kıssadan Hisse: </a:t>
            </a:r>
            <a:r>
              <a:rPr lang="tr-TR" dirty="0">
                <a:latin typeface="Verdana" pitchFamily="34" charset="0"/>
              </a:rPr>
              <a:t>Belli bir hedefi olan ve buna ulaşmak için bir araya gelen insanlar, hedeflerine daha kolay ve çabuk erişirler</a:t>
            </a:r>
            <a:r>
              <a:rPr lang="tr-TR" dirty="0" smtClean="0">
                <a:latin typeface="Verdana" pitchFamily="34" charset="0"/>
              </a:rPr>
              <a:t>.</a:t>
            </a:r>
          </a:p>
          <a:p>
            <a:pPr eaLnBrk="0" hangingPunct="0"/>
            <a:endParaRPr lang="tr-TR" dirty="0" smtClean="0">
              <a:latin typeface="Verdana" pitchFamily="34" charset="0"/>
            </a:endParaRPr>
          </a:p>
          <a:p>
            <a:pPr eaLnBrk="0" hangingPunct="0"/>
            <a:r>
              <a:rPr lang="tr-TR" b="1" dirty="0" smtClean="0">
                <a:latin typeface="Verdana" pitchFamily="34" charset="0"/>
              </a:rPr>
              <a:t>2)  </a:t>
            </a:r>
            <a:r>
              <a:rPr lang="tr-TR" dirty="0">
                <a:latin typeface="Verdana" pitchFamily="34" charset="0"/>
              </a:rPr>
              <a:t>Bir kaz, "V" grubundan çıktığı anda uçmakta güçlük çekiyor. Çünkü diğer kuşların yarattığı hava akımının dışında kalmış oluyor. Bunun sonucunda, genellikle gruba geri dönüyor ve yoluna grupla devam ediyor.</a:t>
            </a:r>
          </a:p>
          <a:p>
            <a:pPr eaLnBrk="0" hangingPunct="0"/>
            <a:endParaRPr lang="tr-TR" b="1" dirty="0" smtClean="0">
              <a:latin typeface="Verdana" pitchFamily="34" charset="0"/>
            </a:endParaRPr>
          </a:p>
          <a:p>
            <a:pPr eaLnBrk="0" hangingPunct="0"/>
            <a:r>
              <a:rPr lang="tr-TR" b="1" dirty="0" smtClean="0">
                <a:latin typeface="Verdana" pitchFamily="34" charset="0"/>
              </a:rPr>
              <a:t>Kıssadan </a:t>
            </a:r>
            <a:r>
              <a:rPr lang="tr-TR" b="1" dirty="0">
                <a:latin typeface="Verdana" pitchFamily="34" charset="0"/>
              </a:rPr>
              <a:t>Hisse: </a:t>
            </a:r>
            <a:r>
              <a:rPr lang="tr-TR" dirty="0" smtClean="0">
                <a:latin typeface="Verdana" pitchFamily="34" charset="0"/>
              </a:rPr>
              <a:t>bizimle </a:t>
            </a:r>
            <a:r>
              <a:rPr lang="tr-TR" dirty="0">
                <a:latin typeface="Verdana" pitchFamily="34" charset="0"/>
              </a:rPr>
              <a:t>aynı yöne gidenlerle bilgi alışverişini ve işbirliğini sürekli </a:t>
            </a:r>
            <a:r>
              <a:rPr lang="tr-TR" dirty="0" smtClean="0">
                <a:latin typeface="Verdana" pitchFamily="34" charset="0"/>
              </a:rPr>
              <a:t>kılarız.</a:t>
            </a:r>
          </a:p>
          <a:p>
            <a:pPr eaLnBrk="0" hangingPunct="0"/>
            <a:endParaRPr lang="tr-TR" dirty="0" smtClean="0">
              <a:latin typeface="Verdana" pitchFamily="34" charset="0"/>
            </a:endParaRPr>
          </a:p>
          <a:p>
            <a:pPr eaLnBrk="0" hangingPunct="0"/>
            <a:r>
              <a:rPr lang="tr-TR" b="1" dirty="0" smtClean="0">
                <a:latin typeface="Verdana" pitchFamily="34" charset="0"/>
              </a:rPr>
              <a:t>3) </a:t>
            </a:r>
            <a:r>
              <a:rPr lang="tr-TR" dirty="0" smtClean="0">
                <a:latin typeface="Verdana" pitchFamily="34" charset="0"/>
              </a:rPr>
              <a:t>V</a:t>
            </a:r>
            <a:r>
              <a:rPr lang="tr-TR" dirty="0">
                <a:latin typeface="Verdana" pitchFamily="34" charset="0"/>
              </a:rPr>
              <a:t>" grubunun başında giden kaz hiç bir hava akımından yararlanamıyor.Bu yüzden diğerlerine oranla daha çabuk yoruluyor. Bu durumda en arkaya geçiyor ve bu defa hemen arkasındaki kaz lider konumuna geçiyor. Bu değişim sürekli yapılıyor; böylece her kaz grubun her noktasında yer almış oluyor</a:t>
            </a:r>
            <a:r>
              <a:rPr lang="tr-TR" dirty="0" smtClean="0">
                <a:latin typeface="Verdana" pitchFamily="34" charset="0"/>
              </a:rPr>
              <a:t>.</a:t>
            </a:r>
          </a:p>
          <a:p>
            <a:pPr eaLnBrk="0" hangingPunct="0"/>
            <a:r>
              <a:rPr lang="tr-TR" b="1" dirty="0" smtClean="0">
                <a:latin typeface="Verdana" pitchFamily="34" charset="0"/>
              </a:rPr>
              <a:t>Kıssadan </a:t>
            </a:r>
            <a:r>
              <a:rPr lang="tr-TR" b="1" dirty="0">
                <a:latin typeface="Verdana" pitchFamily="34" charset="0"/>
              </a:rPr>
              <a:t>Hisse: </a:t>
            </a:r>
            <a:r>
              <a:rPr lang="tr-TR" dirty="0">
                <a:latin typeface="Verdana" pitchFamily="34" charset="0"/>
              </a:rPr>
              <a:t>Yaptığınız her işi, yeri ve zamanı geldiğinde başkasına bırakmak gerekiyor</a:t>
            </a:r>
          </a:p>
          <a:p>
            <a:pPr eaLnBrk="0" hangingPunct="0"/>
            <a:endParaRPr lang="tr-TR" dirty="0" smtClean="0">
              <a:latin typeface="Verdana" pitchFamily="34" charset="0"/>
            </a:endParaRPr>
          </a:p>
          <a:p>
            <a:pPr eaLnBrk="0" hangingPunct="0"/>
            <a:endParaRPr lang="tr-TR" dirty="0">
              <a:latin typeface="Verdana" pitchFamily="34" charset="0"/>
            </a:endParaRPr>
          </a:p>
          <a:p>
            <a:pPr eaLnBrk="0" hangingPunct="0"/>
            <a:endParaRPr lang="tr-TR" dirty="0" smtClean="0">
              <a:latin typeface="Verdana" pitchFamily="34" charset="0"/>
            </a:endParaRPr>
          </a:p>
          <a:p>
            <a:pPr eaLnBrk="0" hangingPunct="0"/>
            <a:endParaRPr lang="tr-TR" dirty="0">
              <a:latin typeface="Verdana" pitchFamily="34" charset="0"/>
            </a:endParaRPr>
          </a:p>
          <a:p>
            <a:pPr eaLnBrk="0" hangingPunct="0"/>
            <a:endParaRPr lang="tr-TR" sz="1700" dirty="0">
              <a:latin typeface="Verdana" pitchFamily="34" charset="0"/>
            </a:endParaRPr>
          </a:p>
        </p:txBody>
      </p:sp>
    </p:spTree>
    <p:extLst>
      <p:ext uri="{BB962C8B-B14F-4D97-AF65-F5344CB8AC3E}">
        <p14:creationId xmlns:p14="http://schemas.microsoft.com/office/powerpoint/2010/main" val="4048052779"/>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79875">
                                            <p:txEl>
                                              <p:pRg st="0" end="0"/>
                                            </p:txEl>
                                          </p:spTgt>
                                        </p:tgtEl>
                                        <p:attrNameLst>
                                          <p:attrName>style.visibility</p:attrName>
                                        </p:attrNameLst>
                                      </p:cBhvr>
                                      <p:to>
                                        <p:strVal val="visible"/>
                                      </p:to>
                                    </p:set>
                                    <p:animEffect transition="in" filter="wipe(up)">
                                      <p:cBhvr>
                                        <p:cTn id="7" dur="500"/>
                                        <p:tgtEl>
                                          <p:spTgt spid="79875">
                                            <p:txEl>
                                              <p:pRg st="0" end="0"/>
                                            </p:txEl>
                                          </p:spTgt>
                                        </p:tgtEl>
                                      </p:cBhvr>
                                    </p:animEffect>
                                  </p:childTnLst>
                                  <p:subTnLst>
                                    <p:set>
                                      <p:cBhvr override="childStyle">
                                        <p:cTn dur="1" fill="hold" display="0" masterRel="nextClick" afterEffect="1"/>
                                        <p:tgtEl>
                                          <p:spTgt spid="79875">
                                            <p:txEl>
                                              <p:pRg st="0" end="0"/>
                                            </p:txEl>
                                          </p:spTgt>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9876">
                                            <p:txEl>
                                              <p:pRg st="0" end="0"/>
                                            </p:txEl>
                                          </p:spTgt>
                                        </p:tgtEl>
                                        <p:attrNameLst>
                                          <p:attrName>style.visibility</p:attrName>
                                        </p:attrNameLst>
                                      </p:cBhvr>
                                      <p:to>
                                        <p:strVal val="visible"/>
                                      </p:to>
                                    </p:set>
                                    <p:animEffect transition="in" filter="wipe(up)">
                                      <p:cBhvr>
                                        <p:cTn id="12" dur="500"/>
                                        <p:tgtEl>
                                          <p:spTgt spid="79876">
                                            <p:txEl>
                                              <p:pRg st="0" end="0"/>
                                            </p:txEl>
                                          </p:spTgt>
                                        </p:tgtEl>
                                      </p:cBhvr>
                                    </p:animEffect>
                                  </p:childTnLst>
                                  <p:subTnLst>
                                    <p:set>
                                      <p:cBhvr override="childStyle">
                                        <p:cTn dur="1" fill="hold" display="0" masterRel="nextClick" afterEffect="1"/>
                                        <p:tgtEl>
                                          <p:spTgt spid="79876">
                                            <p:txEl>
                                              <p:pRg st="0" end="0"/>
                                            </p:txEl>
                                          </p:spTgt>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9876">
                                            <p:txEl>
                                              <p:pRg st="2" end="2"/>
                                            </p:txEl>
                                          </p:spTgt>
                                        </p:tgtEl>
                                        <p:attrNameLst>
                                          <p:attrName>style.visibility</p:attrName>
                                        </p:attrNameLst>
                                      </p:cBhvr>
                                      <p:to>
                                        <p:strVal val="visible"/>
                                      </p:to>
                                    </p:set>
                                    <p:animEffect transition="in" filter="wipe(up)">
                                      <p:cBhvr>
                                        <p:cTn id="17" dur="500"/>
                                        <p:tgtEl>
                                          <p:spTgt spid="79876">
                                            <p:txEl>
                                              <p:pRg st="2" end="2"/>
                                            </p:txEl>
                                          </p:spTgt>
                                        </p:tgtEl>
                                      </p:cBhvr>
                                    </p:animEffect>
                                  </p:childTnLst>
                                  <p:subTnLst>
                                    <p:set>
                                      <p:cBhvr override="childStyle">
                                        <p:cTn dur="1" fill="hold" display="0" masterRel="nextClick" afterEffect="1"/>
                                        <p:tgtEl>
                                          <p:spTgt spid="79876">
                                            <p:txEl>
                                              <p:pRg st="2" end="2"/>
                                            </p:txEl>
                                          </p:spTgt>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9876">
                                            <p:txEl>
                                              <p:pRg st="4" end="4"/>
                                            </p:txEl>
                                          </p:spTgt>
                                        </p:tgtEl>
                                        <p:attrNameLst>
                                          <p:attrName>style.visibility</p:attrName>
                                        </p:attrNameLst>
                                      </p:cBhvr>
                                      <p:to>
                                        <p:strVal val="visible"/>
                                      </p:to>
                                    </p:set>
                                    <p:animEffect transition="in" filter="wipe(up)">
                                      <p:cBhvr>
                                        <p:cTn id="22" dur="500"/>
                                        <p:tgtEl>
                                          <p:spTgt spid="79876">
                                            <p:txEl>
                                              <p:pRg st="4" end="4"/>
                                            </p:txEl>
                                          </p:spTgt>
                                        </p:tgtEl>
                                      </p:cBhvr>
                                    </p:animEffect>
                                  </p:childTnLst>
                                  <p:subTnLst>
                                    <p:set>
                                      <p:cBhvr override="childStyle">
                                        <p:cTn dur="1" fill="hold" display="0" masterRel="nextClick" afterEffect="1"/>
                                        <p:tgtEl>
                                          <p:spTgt spid="79876">
                                            <p:txEl>
                                              <p:pRg st="4" end="4"/>
                                            </p:txEl>
                                          </p:spTgt>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9876">
                                            <p:txEl>
                                              <p:pRg st="6" end="6"/>
                                            </p:txEl>
                                          </p:spTgt>
                                        </p:tgtEl>
                                        <p:attrNameLst>
                                          <p:attrName>style.visibility</p:attrName>
                                        </p:attrNameLst>
                                      </p:cBhvr>
                                      <p:to>
                                        <p:strVal val="visible"/>
                                      </p:to>
                                    </p:set>
                                    <p:animEffect transition="in" filter="wipe(up)">
                                      <p:cBhvr>
                                        <p:cTn id="27" dur="500"/>
                                        <p:tgtEl>
                                          <p:spTgt spid="79876">
                                            <p:txEl>
                                              <p:pRg st="6" end="6"/>
                                            </p:txEl>
                                          </p:spTgt>
                                        </p:tgtEl>
                                      </p:cBhvr>
                                    </p:animEffect>
                                  </p:childTnLst>
                                  <p:subTnLst>
                                    <p:set>
                                      <p:cBhvr override="childStyle">
                                        <p:cTn dur="1" fill="hold" display="0" masterRel="nextClick" afterEffect="1"/>
                                        <p:tgtEl>
                                          <p:spTgt spid="79876">
                                            <p:txEl>
                                              <p:pRg st="6" end="6"/>
                                            </p:txEl>
                                          </p:spTgt>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9876">
                                            <p:txEl>
                                              <p:pRg st="8" end="8"/>
                                            </p:txEl>
                                          </p:spTgt>
                                        </p:tgtEl>
                                        <p:attrNameLst>
                                          <p:attrName>style.visibility</p:attrName>
                                        </p:attrNameLst>
                                      </p:cBhvr>
                                      <p:to>
                                        <p:strVal val="visible"/>
                                      </p:to>
                                    </p:set>
                                    <p:animEffect transition="in" filter="wipe(up)">
                                      <p:cBhvr>
                                        <p:cTn id="32" dur="500"/>
                                        <p:tgtEl>
                                          <p:spTgt spid="79876">
                                            <p:txEl>
                                              <p:pRg st="8" end="8"/>
                                            </p:txEl>
                                          </p:spTgt>
                                        </p:tgtEl>
                                      </p:cBhvr>
                                    </p:animEffect>
                                  </p:childTnLst>
                                  <p:subTnLst>
                                    <p:set>
                                      <p:cBhvr override="childStyle">
                                        <p:cTn dur="1" fill="hold" display="0" masterRel="nextClick" afterEffect="1"/>
                                        <p:tgtEl>
                                          <p:spTgt spid="79876">
                                            <p:txEl>
                                              <p:pRg st="8" end="8"/>
                                            </p:txEl>
                                          </p:spTgt>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9876">
                                            <p:txEl>
                                              <p:pRg st="9" end="9"/>
                                            </p:txEl>
                                          </p:spTgt>
                                        </p:tgtEl>
                                        <p:attrNameLst>
                                          <p:attrName>style.visibility</p:attrName>
                                        </p:attrNameLst>
                                      </p:cBhvr>
                                      <p:to>
                                        <p:strVal val="visible"/>
                                      </p:to>
                                    </p:set>
                                    <p:animEffect transition="in" filter="wipe(up)">
                                      <p:cBhvr>
                                        <p:cTn id="37" dur="500"/>
                                        <p:tgtEl>
                                          <p:spTgt spid="79876">
                                            <p:txEl>
                                              <p:pRg st="9" end="9"/>
                                            </p:txEl>
                                          </p:spTgt>
                                        </p:tgtEl>
                                      </p:cBhvr>
                                    </p:animEffect>
                                  </p:childTnLst>
                                  <p:subTnLst>
                                    <p:set>
                                      <p:cBhvr override="childStyle">
                                        <p:cTn dur="1" fill="hold" display="0" masterRel="nextClick" afterEffect="1"/>
                                        <p:tgtEl>
                                          <p:spTgt spid="79876">
                                            <p:txEl>
                                              <p:pRg st="9" end="9"/>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autoUpdateAnimBg="0"/>
      <p:bldP spid="79876"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686800" cy="5355312"/>
          </a:xfrm>
          <a:prstGeom prst="rect">
            <a:avLst/>
          </a:prstGeom>
        </p:spPr>
        <p:txBody>
          <a:bodyPr wrap="square">
            <a:spAutoFit/>
          </a:bodyPr>
          <a:lstStyle/>
          <a:p>
            <a:pPr eaLnBrk="0" hangingPunct="0"/>
            <a:r>
              <a:rPr lang="tr-TR" b="1" dirty="0" smtClean="0">
                <a:latin typeface="Verdana" pitchFamily="34" charset="0"/>
              </a:rPr>
              <a:t>4) </a:t>
            </a:r>
            <a:r>
              <a:rPr lang="tr-TR" dirty="0" smtClean="0">
                <a:latin typeface="Verdana" pitchFamily="34" charset="0"/>
              </a:rPr>
              <a:t>Uçus </a:t>
            </a:r>
            <a:r>
              <a:rPr lang="tr-TR" dirty="0">
                <a:latin typeface="Verdana" pitchFamily="34" charset="0"/>
              </a:rPr>
              <a:t>hızı yavaşladığında gerideki kuşlar, daha hızlı gitmek üzere öndekileri bağırarak uyarıyorlar.</a:t>
            </a:r>
          </a:p>
          <a:p>
            <a:pPr eaLnBrk="0" hangingPunct="0"/>
            <a:endParaRPr lang="tr-TR" b="1" dirty="0" smtClean="0">
              <a:latin typeface="Verdana" pitchFamily="34" charset="0"/>
            </a:endParaRPr>
          </a:p>
          <a:p>
            <a:pPr eaLnBrk="0" hangingPunct="0"/>
            <a:r>
              <a:rPr lang="tr-TR" b="1" dirty="0" smtClean="0">
                <a:latin typeface="Verdana" pitchFamily="34" charset="0"/>
              </a:rPr>
              <a:t>Kıssadan </a:t>
            </a:r>
            <a:r>
              <a:rPr lang="tr-TR" b="1" dirty="0">
                <a:latin typeface="Verdana" pitchFamily="34" charset="0"/>
              </a:rPr>
              <a:t>Hisse: </a:t>
            </a:r>
            <a:r>
              <a:rPr lang="tr-TR" dirty="0">
                <a:latin typeface="Verdana" pitchFamily="34" charset="0"/>
              </a:rPr>
              <a:t>İlerlemek ve yol almak için bazen başkalarının uyarılarına gereksinim duyarız. Bundan alınmamalıyız; tam aksine, böyle uyarıları sevinç ve takdirle karşılamalıyız</a:t>
            </a:r>
            <a:r>
              <a:rPr lang="tr-TR" dirty="0" smtClean="0">
                <a:latin typeface="Verdana" pitchFamily="34" charset="0"/>
              </a:rPr>
              <a:t>.</a:t>
            </a:r>
          </a:p>
          <a:p>
            <a:pPr eaLnBrk="0" hangingPunct="0"/>
            <a:endParaRPr lang="tr-TR" dirty="0">
              <a:latin typeface="Verdana" pitchFamily="34" charset="0"/>
            </a:endParaRPr>
          </a:p>
          <a:p>
            <a:pPr eaLnBrk="0" hangingPunct="0"/>
            <a:endParaRPr lang="tr-TR" dirty="0" smtClean="0">
              <a:latin typeface="Verdana" pitchFamily="34" charset="0"/>
            </a:endParaRPr>
          </a:p>
          <a:p>
            <a:pPr eaLnBrk="0" hangingPunct="0"/>
            <a:r>
              <a:rPr lang="tr-TR" b="1" dirty="0">
                <a:latin typeface="Verdana" pitchFamily="34" charset="0"/>
              </a:rPr>
              <a:t>5-) </a:t>
            </a:r>
            <a:r>
              <a:rPr lang="tr-TR" dirty="0">
                <a:latin typeface="Verdana" pitchFamily="34" charset="0"/>
              </a:rPr>
              <a:t>Gruptaki bir kuş hastalanırsa ya da bir avcı tarafından vurulup uçamayacak duruma gelirse; düşen kuşa yardım etmek üzere gruptan iki kaz ayrılıyor ve korumak üzere hasta/yaralı kazın yanına gidiyor. Tekrar uçabilene (ya da eğer ölürse, ölümüne kadar) onunla beraber yaralı kuşu asla terk etmiyorlar. Daha sonra kendilerine başka bir kaz grubu buluyorlar. Hiçbir  kaz grubu, kendilerine bu şekilde katılmak isteyen kazları reddetmiyor</a:t>
            </a:r>
            <a:r>
              <a:rPr lang="tr-TR" dirty="0" smtClean="0">
                <a:latin typeface="Verdana" pitchFamily="34" charset="0"/>
              </a:rPr>
              <a:t>.</a:t>
            </a:r>
          </a:p>
          <a:p>
            <a:pPr eaLnBrk="0" hangingPunct="0"/>
            <a:endParaRPr lang="tr-TR" dirty="0">
              <a:latin typeface="Verdana" pitchFamily="34" charset="0"/>
            </a:endParaRPr>
          </a:p>
          <a:p>
            <a:pPr eaLnBrk="0" hangingPunct="0"/>
            <a:r>
              <a:rPr lang="tr-TR" b="1" dirty="0">
                <a:latin typeface="Verdana" pitchFamily="34" charset="0"/>
              </a:rPr>
              <a:t>Kıssadan Hisse: </a:t>
            </a:r>
            <a:r>
              <a:rPr lang="tr-TR" dirty="0" smtClean="0">
                <a:latin typeface="Verdana" pitchFamily="34" charset="0"/>
              </a:rPr>
              <a:t>İnsana atfedilen özelliklere sahip sadece </a:t>
            </a:r>
            <a:r>
              <a:rPr lang="tr-TR" dirty="0">
                <a:latin typeface="Verdana" pitchFamily="34" charset="0"/>
              </a:rPr>
              <a:t>insanlara özgü değil....</a:t>
            </a:r>
          </a:p>
          <a:p>
            <a:pPr eaLnBrk="0" hangingPunct="0"/>
            <a:endParaRPr lang="tr-TR" dirty="0">
              <a:latin typeface="Verdana" pitchFamily="34" charset="0"/>
            </a:endParaRPr>
          </a:p>
        </p:txBody>
      </p:sp>
    </p:spTree>
    <p:extLst>
      <p:ext uri="{BB962C8B-B14F-4D97-AF65-F5344CB8AC3E}">
        <p14:creationId xmlns:p14="http://schemas.microsoft.com/office/powerpoint/2010/main" val="2295964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dirty="0"/>
              <a:t>KOTU </a:t>
            </a:r>
            <a:r>
              <a:rPr lang="en-US" dirty="0" smtClean="0"/>
              <a:t>ORNEK</a:t>
            </a:r>
            <a:endParaRPr lang="tr-TR" dirty="0" smtClean="0"/>
          </a:p>
          <a:p>
            <a:pPr marL="0" indent="0">
              <a:buNone/>
            </a:pPr>
            <a:r>
              <a:rPr lang="en-US" dirty="0" smtClean="0">
                <a:hlinkClick r:id="rId3"/>
              </a:rPr>
              <a:t>https</a:t>
            </a:r>
            <a:r>
              <a:rPr lang="en-US" dirty="0">
                <a:hlinkClick r:id="rId3"/>
              </a:rPr>
              <a:t>://</a:t>
            </a:r>
            <a:r>
              <a:rPr lang="en-US" dirty="0" smtClean="0">
                <a:hlinkClick r:id="rId3"/>
              </a:rPr>
              <a:t>www.youtube.com/watch?v=fUXdrl9ch_Q</a:t>
            </a:r>
            <a:endParaRPr lang="en-US" dirty="0" smtClean="0"/>
          </a:p>
          <a:p>
            <a:pPr marL="0" indent="0">
              <a:buNone/>
            </a:pPr>
            <a:endParaRPr lang="en-US" dirty="0"/>
          </a:p>
          <a:p>
            <a:endParaRPr lang="en-US" dirty="0" smtClean="0"/>
          </a:p>
          <a:p>
            <a:pPr marL="0" indent="0">
              <a:buNone/>
            </a:pPr>
            <a:r>
              <a:rPr lang="en-US" dirty="0" smtClean="0"/>
              <a:t>IYI ORNEK</a:t>
            </a:r>
            <a:endParaRPr lang="tr-TR" dirty="0" smtClean="0"/>
          </a:p>
          <a:p>
            <a:pPr marL="0" indent="0">
              <a:buNone/>
            </a:pPr>
            <a:r>
              <a:rPr lang="en-US" dirty="0" smtClean="0">
                <a:hlinkClick r:id="rId4"/>
              </a:rPr>
              <a:t>https</a:t>
            </a:r>
            <a:r>
              <a:rPr lang="en-US" dirty="0">
                <a:hlinkClick r:id="rId4"/>
              </a:rPr>
              <a:t>://</a:t>
            </a:r>
            <a:r>
              <a:rPr lang="en-US" dirty="0" smtClean="0">
                <a:hlinkClick r:id="rId4"/>
              </a:rPr>
              <a:t>www.youtube.com/watch?v=hf3C5rci_z4</a:t>
            </a:r>
            <a:r>
              <a:rPr lang="tr-TR" dirty="0" smtClean="0"/>
              <a:t> </a:t>
            </a:r>
            <a:endParaRPr lang="en-US" dirty="0" smtClean="0"/>
          </a:p>
        </p:txBody>
      </p:sp>
    </p:spTree>
    <p:extLst>
      <p:ext uri="{BB962C8B-B14F-4D97-AF65-F5344CB8AC3E}">
        <p14:creationId xmlns:p14="http://schemas.microsoft.com/office/powerpoint/2010/main" val="1874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tr-TR" b="1" dirty="0" smtClean="0"/>
              <a:t>GRUP OLUŞUMUNA HAZIRLIK </a:t>
            </a:r>
            <a:endParaRPr lang="en-US" b="1" dirty="0"/>
          </a:p>
        </p:txBody>
      </p:sp>
      <p:sp>
        <p:nvSpPr>
          <p:cNvPr id="3" name="Content Placeholder 2"/>
          <p:cNvSpPr>
            <a:spLocks noGrp="1"/>
          </p:cNvSpPr>
          <p:nvPr>
            <p:ph idx="1"/>
          </p:nvPr>
        </p:nvSpPr>
        <p:spPr>
          <a:xfrm>
            <a:off x="304800" y="1143000"/>
            <a:ext cx="8458200" cy="5181600"/>
          </a:xfrm>
        </p:spPr>
        <p:txBody>
          <a:bodyPr>
            <a:normAutofit fontScale="47500" lnSpcReduction="20000"/>
          </a:bodyPr>
          <a:lstStyle/>
          <a:p>
            <a:pPr marL="0" indent="0">
              <a:buNone/>
            </a:pPr>
            <a:endParaRPr lang="en-US" dirty="0"/>
          </a:p>
          <a:p>
            <a:r>
              <a:rPr lang="tr-TR" sz="5100" dirty="0" smtClean="0"/>
              <a:t>Grup oluşumlarını dikkatlice inceleyiniz. Öğrencilerin özelliklerine bakarak grup içerisindeki durumlarına dair fikir edininiz. </a:t>
            </a:r>
          </a:p>
          <a:p>
            <a:pPr marL="0" indent="0">
              <a:buNone/>
            </a:pPr>
            <a:endParaRPr lang="tr-TR" sz="5100" dirty="0"/>
          </a:p>
          <a:p>
            <a:r>
              <a:rPr lang="tr-TR" sz="5100" dirty="0" smtClean="0"/>
              <a:t>Fiziksel ortamı kontrol ediniz, öğrenciler grup halinde çalışırken birbirlerini duyabiliyor mu? Grup çalışması için ortam uygun mu?</a:t>
            </a:r>
          </a:p>
          <a:p>
            <a:endParaRPr lang="tr-TR" sz="5100" b="1" dirty="0" smtClean="0"/>
          </a:p>
          <a:p>
            <a:r>
              <a:rPr lang="tr-TR" sz="5100" dirty="0" smtClean="0"/>
              <a:t>Grup çalışması başlamadan önce, öğrencilerin birbirlerine ve farklılıklara, farklı düşüncelere saygı göstermesi üzerinde durun, farklılıkların yaratıcılık üzerine etkisine odaklanın</a:t>
            </a:r>
            <a:endParaRPr lang="en-US" sz="5100" dirty="0"/>
          </a:p>
          <a:p>
            <a:endParaRPr lang="tr-TR" sz="5100" b="1" dirty="0" smtClean="0"/>
          </a:p>
          <a:p>
            <a:r>
              <a:rPr lang="tr-TR" sz="5100" dirty="0" smtClean="0"/>
              <a:t>Öğrencilere örneklerle kendi grup çalışma deneyimlerinizi aktarın. İşbirliği için bazı kurallar belirlemelerine izin verin, beyin fırtınası yönemlerinden bahsedin. </a:t>
            </a:r>
            <a:endParaRPr lang="en-US" sz="5100" dirty="0"/>
          </a:p>
        </p:txBody>
      </p:sp>
    </p:spTree>
    <p:extLst>
      <p:ext uri="{BB962C8B-B14F-4D97-AF65-F5344CB8AC3E}">
        <p14:creationId xmlns:p14="http://schemas.microsoft.com/office/powerpoint/2010/main" val="1233752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0"/>
            <a:ext cx="8229600" cy="1143000"/>
          </a:xfrm>
        </p:spPr>
        <p:txBody>
          <a:bodyPr/>
          <a:lstStyle/>
          <a:p>
            <a:r>
              <a:rPr lang="en-US" dirty="0" smtClean="0"/>
              <a:t>2 EGZERSIZ VE GRUP OLUSTURMA</a:t>
            </a:r>
            <a:endParaRPr lang="en-US" dirty="0"/>
          </a:p>
        </p:txBody>
      </p:sp>
    </p:spTree>
    <p:extLst>
      <p:ext uri="{BB962C8B-B14F-4D97-AF65-F5344CB8AC3E}">
        <p14:creationId xmlns:p14="http://schemas.microsoft.com/office/powerpoint/2010/main" val="67675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ÇİMEN.....</a:t>
            </a:r>
            <a:endParaRPr lang="en-US" dirty="0"/>
          </a:p>
        </p:txBody>
      </p:sp>
      <p:sp>
        <p:nvSpPr>
          <p:cNvPr id="5" name="Content Placeholder 4"/>
          <p:cNvSpPr>
            <a:spLocks noGrp="1"/>
          </p:cNvSpPr>
          <p:nvPr>
            <p:ph sz="half" idx="1"/>
          </p:nvPr>
        </p:nvSpPr>
        <p:spPr/>
        <p:txBody>
          <a:bodyPr/>
          <a:lstStyle/>
          <a:p>
            <a:endParaRPr lang="en-US"/>
          </a:p>
        </p:txBody>
      </p:sp>
      <p:sp>
        <p:nvSpPr>
          <p:cNvPr id="6" name="Content Placeholder 5"/>
          <p:cNvSpPr>
            <a:spLocks noGrp="1"/>
          </p:cNvSpPr>
          <p:nvPr>
            <p:ph sz="half" idx="2"/>
          </p:nvPr>
        </p:nvSpPr>
        <p:spPr/>
        <p:txBody>
          <a:bodyPr/>
          <a:lstStyle/>
          <a:p>
            <a:endParaRPr lang="en-US"/>
          </a:p>
        </p:txBody>
      </p:sp>
    </p:spTree>
    <p:extLst>
      <p:ext uri="{BB962C8B-B14F-4D97-AF65-F5344CB8AC3E}">
        <p14:creationId xmlns:p14="http://schemas.microsoft.com/office/powerpoint/2010/main" val="4263352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Cep telefonu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67747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SESS</a:t>
            </a:r>
            <a:r>
              <a:rPr lang="tr-TR" dirty="0" smtClean="0"/>
              <a:t>İ</a:t>
            </a:r>
            <a:r>
              <a:rPr lang="en-US" dirty="0" smtClean="0"/>
              <a:t>Z GRUP……</a:t>
            </a:r>
            <a:endParaRPr lang="tr-TR" dirty="0" smtClean="0"/>
          </a:p>
          <a:p>
            <a:pPr marL="0" indent="0">
              <a:buNone/>
            </a:pPr>
            <a:r>
              <a:rPr lang="tr-TR" dirty="0" smtClean="0"/>
              <a:t>Kağıt bardak</a:t>
            </a:r>
          </a:p>
          <a:p>
            <a:pPr marL="0" indent="0">
              <a:buNone/>
            </a:pPr>
            <a:r>
              <a:rPr lang="tr-TR" dirty="0" smtClean="0"/>
              <a:t>Tuğla</a:t>
            </a:r>
          </a:p>
          <a:p>
            <a:pPr marL="0" indent="0">
              <a:buNone/>
            </a:pPr>
            <a:r>
              <a:rPr lang="tr-TR" dirty="0" smtClean="0"/>
              <a:t>Kum</a:t>
            </a:r>
            <a:endParaRPr lang="en-US" dirty="0" smtClean="0"/>
          </a:p>
          <a:p>
            <a:pPr marL="0" indent="0">
              <a:buNone/>
            </a:pPr>
            <a:r>
              <a:rPr lang="en-US" dirty="0" err="1" smtClean="0"/>
              <a:t>Kagit</a:t>
            </a:r>
            <a:endParaRPr lang="tr-TR" dirty="0" smtClean="0"/>
          </a:p>
          <a:p>
            <a:pPr marL="0" indent="0">
              <a:buNone/>
            </a:pPr>
            <a:endParaRPr lang="en-US" dirty="0"/>
          </a:p>
        </p:txBody>
      </p:sp>
    </p:spTree>
    <p:extLst>
      <p:ext uri="{BB962C8B-B14F-4D97-AF65-F5344CB8AC3E}">
        <p14:creationId xmlns:p14="http://schemas.microsoft.com/office/powerpoint/2010/main" val="1818639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Grup Çalışmasının Gerekçelendirilmesi </a:t>
            </a:r>
            <a:endParaRPr lang="en-US" b="1" dirty="0"/>
          </a:p>
        </p:txBody>
      </p:sp>
      <p:sp>
        <p:nvSpPr>
          <p:cNvPr id="3" name="Content Placeholder 2"/>
          <p:cNvSpPr>
            <a:spLocks noGrp="1"/>
          </p:cNvSpPr>
          <p:nvPr>
            <p:ph idx="1"/>
          </p:nvPr>
        </p:nvSpPr>
        <p:spPr/>
        <p:txBody>
          <a:bodyPr/>
          <a:lstStyle/>
          <a:p>
            <a:pPr marL="0" indent="0">
              <a:buNone/>
            </a:pPr>
            <a:r>
              <a:rPr lang="tr-TR" dirty="0" smtClean="0"/>
              <a:t>Neden Grup Çalışması yapılıyor</a:t>
            </a:r>
          </a:p>
          <a:p>
            <a:pPr marL="0" indent="0">
              <a:buNone/>
            </a:pPr>
            <a:r>
              <a:rPr lang="tr-TR" dirty="0" smtClean="0"/>
              <a:t>Açıklamaları vermeden grupları oluşturun</a:t>
            </a:r>
          </a:p>
          <a:p>
            <a:pPr marL="0" indent="0">
              <a:buNone/>
            </a:pPr>
            <a:r>
              <a:rPr lang="tr-TR" dirty="0" smtClean="0"/>
              <a:t>Grup uyumunu destekleyen çalışmalar yapabilirsiniz</a:t>
            </a:r>
          </a:p>
          <a:p>
            <a:pPr marL="0" indent="0">
              <a:buNone/>
            </a:pPr>
            <a:r>
              <a:rPr lang="tr-TR" dirty="0" smtClean="0"/>
              <a:t>Kuralları belirleyin</a:t>
            </a:r>
          </a:p>
          <a:p>
            <a:pPr marL="0" indent="0">
              <a:buNone/>
            </a:pPr>
            <a:r>
              <a:rPr lang="tr-TR" dirty="0" smtClean="0"/>
              <a:t>Öğrencilerin sorularını dinleyin, soru sormalarını sağlayın</a:t>
            </a:r>
            <a:endParaRPr lang="en-US" dirty="0"/>
          </a:p>
        </p:txBody>
      </p:sp>
    </p:spTree>
    <p:extLst>
      <p:ext uri="{BB962C8B-B14F-4D97-AF65-F5344CB8AC3E}">
        <p14:creationId xmlns:p14="http://schemas.microsoft.com/office/powerpoint/2010/main" val="1860809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Grup Çalışmasını Gözlemleme</a:t>
            </a:r>
            <a:endParaRPr lang="en-US" dirty="0"/>
          </a:p>
        </p:txBody>
      </p:sp>
      <p:sp>
        <p:nvSpPr>
          <p:cNvPr id="3" name="Content Placeholder 2"/>
          <p:cNvSpPr>
            <a:spLocks noGrp="1"/>
          </p:cNvSpPr>
          <p:nvPr>
            <p:ph idx="1"/>
          </p:nvPr>
        </p:nvSpPr>
        <p:spPr>
          <a:xfrm>
            <a:off x="457200" y="1600200"/>
            <a:ext cx="8610600" cy="4525963"/>
          </a:xfrm>
        </p:spPr>
        <p:txBody>
          <a:bodyPr/>
          <a:lstStyle/>
          <a:p>
            <a:pPr marL="0" indent="0">
              <a:buNone/>
            </a:pPr>
            <a:r>
              <a:rPr lang="tr-TR" dirty="0" smtClean="0"/>
              <a:t>Gözlemleyin</a:t>
            </a:r>
          </a:p>
          <a:p>
            <a:pPr marL="0" indent="0">
              <a:buNone/>
            </a:pPr>
            <a:r>
              <a:rPr lang="tr-TR" dirty="0" smtClean="0"/>
              <a:t>Bildiklerinizi aktarmadan bekleyin</a:t>
            </a:r>
          </a:p>
          <a:p>
            <a:pPr marL="0" indent="0">
              <a:buNone/>
            </a:pPr>
            <a:r>
              <a:rPr lang="tr-TR" dirty="0" smtClean="0"/>
              <a:t>Öğrenciler desteğinizin yetersiz olduğunu düşünürse, rolünüzün uygulamanın gözlemleyicisi olduğunu vurgulayın</a:t>
            </a:r>
          </a:p>
          <a:p>
            <a:pPr marL="0" indent="0">
              <a:buNone/>
            </a:pPr>
            <a:r>
              <a:rPr lang="tr-TR" dirty="0" smtClean="0"/>
              <a:t>İşbirliğini ödüllendirin</a:t>
            </a:r>
          </a:p>
          <a:p>
            <a:pPr marL="0" indent="0">
              <a:buNone/>
            </a:pPr>
            <a:endParaRPr lang="en-US" dirty="0"/>
          </a:p>
        </p:txBody>
      </p:sp>
    </p:spTree>
    <p:extLst>
      <p:ext uri="{BB962C8B-B14F-4D97-AF65-F5344CB8AC3E}">
        <p14:creationId xmlns:p14="http://schemas.microsoft.com/office/powerpoint/2010/main" val="593253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818</Words>
  <Application>Microsoft Office PowerPoint</Application>
  <PresentationFormat>On-screen Show (4:3)</PresentationFormat>
  <Paragraphs>113</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GRUP OLUŞUMUNA HAZIRLIK </vt:lpstr>
      <vt:lpstr>2 EGZERSIZ VE GRUP OLUSTURMA</vt:lpstr>
      <vt:lpstr>ÇİMEN.....</vt:lpstr>
      <vt:lpstr>Cep telefonu </vt:lpstr>
      <vt:lpstr>PowerPoint Presentation</vt:lpstr>
      <vt:lpstr>Grup Çalışmasının Gerekçelendirilmesi </vt:lpstr>
      <vt:lpstr>Grup Çalışmasını Gözlemleme</vt:lpstr>
      <vt:lpstr>Grup Çalışmasının Tamamlanması</vt:lpstr>
      <vt:lpstr>Grup Karar Verme</vt:lpstr>
      <vt:lpstr>Grup düşüncesi Belirtileri</vt:lpstr>
      <vt:lpstr> Problem Semptomları </vt:lpstr>
      <vt:lpstr>Ne zaman sonuçlar olumsuz olabilir?</vt:lpstr>
      <vt:lpstr>SINIF ÇALIŞMASI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72</cp:revision>
  <dcterms:created xsi:type="dcterms:W3CDTF">2018-07-05T19:36:14Z</dcterms:created>
  <dcterms:modified xsi:type="dcterms:W3CDTF">2019-02-05T08:58:16Z</dcterms:modified>
</cp:coreProperties>
</file>