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5"/>
  </p:notesMasterIdLst>
  <p:sldIdLst>
    <p:sldId id="542" r:id="rId2"/>
    <p:sldId id="449" r:id="rId3"/>
    <p:sldId id="551" r:id="rId4"/>
    <p:sldId id="360" r:id="rId5"/>
    <p:sldId id="317" r:id="rId6"/>
    <p:sldId id="318" r:id="rId7"/>
    <p:sldId id="258" r:id="rId8"/>
    <p:sldId id="259" r:id="rId9"/>
    <p:sldId id="286" r:id="rId10"/>
    <p:sldId id="277" r:id="rId11"/>
    <p:sldId id="549" r:id="rId12"/>
    <p:sldId id="291" r:id="rId13"/>
    <p:sldId id="326" r:id="rId14"/>
    <p:sldId id="261" r:id="rId15"/>
    <p:sldId id="403" r:id="rId16"/>
    <p:sldId id="568" r:id="rId17"/>
    <p:sldId id="416" r:id="rId18"/>
    <p:sldId id="398" r:id="rId19"/>
    <p:sldId id="567" r:id="rId20"/>
    <p:sldId id="415" r:id="rId21"/>
    <p:sldId id="399" r:id="rId22"/>
    <p:sldId id="559" r:id="rId23"/>
    <p:sldId id="564" r:id="rId24"/>
    <p:sldId id="563" r:id="rId25"/>
    <p:sldId id="283" r:id="rId26"/>
    <p:sldId id="309" r:id="rId27"/>
    <p:sldId id="544" r:id="rId28"/>
    <p:sldId id="290" r:id="rId29"/>
    <p:sldId id="404" r:id="rId30"/>
    <p:sldId id="285" r:id="rId31"/>
    <p:sldId id="273" r:id="rId32"/>
    <p:sldId id="274" r:id="rId33"/>
    <p:sldId id="276" r:id="rId34"/>
    <p:sldId id="410" r:id="rId35"/>
    <p:sldId id="311" r:id="rId36"/>
    <p:sldId id="344" r:id="rId37"/>
    <p:sldId id="345" r:id="rId38"/>
    <p:sldId id="346" r:id="rId39"/>
    <p:sldId id="347" r:id="rId40"/>
    <p:sldId id="348" r:id="rId41"/>
    <p:sldId id="351" r:id="rId42"/>
    <p:sldId id="552" r:id="rId43"/>
    <p:sldId id="554" r:id="rId44"/>
    <p:sldId id="555" r:id="rId45"/>
    <p:sldId id="573" r:id="rId46"/>
    <p:sldId id="539" r:id="rId47"/>
    <p:sldId id="450" r:id="rId48"/>
    <p:sldId id="451" r:id="rId49"/>
    <p:sldId id="569" r:id="rId50"/>
    <p:sldId id="465" r:id="rId51"/>
    <p:sldId id="467" r:id="rId52"/>
    <p:sldId id="468" r:id="rId53"/>
    <p:sldId id="47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6514" autoAdjust="0"/>
  </p:normalViewPr>
  <p:slideViewPr>
    <p:cSldViewPr>
      <p:cViewPr varScale="1">
        <p:scale>
          <a:sx n="46" d="100"/>
          <a:sy n="46" d="100"/>
        </p:scale>
        <p:origin x="201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DD877-8399-4AEC-8C5A-B49EB2D00775}"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89A73-98A3-44F5-9D7F-A5041E48462C}" type="slidenum">
              <a:rPr lang="en-US" smtClean="0"/>
              <a:t>‹#›</a:t>
            </a:fld>
            <a:endParaRPr lang="en-US"/>
          </a:p>
        </p:txBody>
      </p:sp>
    </p:spTree>
    <p:extLst>
      <p:ext uri="{BB962C8B-B14F-4D97-AF65-F5344CB8AC3E}">
        <p14:creationId xmlns:p14="http://schemas.microsoft.com/office/powerpoint/2010/main" val="282771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A2F8CC-5CFB-4F77-9F56-B3E030E08AAF}" type="slidenum">
              <a:rPr lang="en-US" altLang="en-US" smtClean="0"/>
              <a:pPr>
                <a:defRPr/>
              </a:pPr>
              <a:t>2</a:t>
            </a:fld>
            <a:endParaRPr lang="en-US" altLang="en-US" dirty="0"/>
          </a:p>
        </p:txBody>
      </p:sp>
    </p:spTree>
    <p:extLst>
      <p:ext uri="{BB962C8B-B14F-4D97-AF65-F5344CB8AC3E}">
        <p14:creationId xmlns:p14="http://schemas.microsoft.com/office/powerpoint/2010/main" val="222724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smtClean="0">
              <a:latin typeface="Arial" charset="0"/>
              <a:ea typeface="ＭＳ Ｐゴシック" pitchFamily="34" charset="-128"/>
            </a:endParaRPr>
          </a:p>
        </p:txBody>
      </p:sp>
    </p:spTree>
    <p:extLst>
      <p:ext uri="{BB962C8B-B14F-4D97-AF65-F5344CB8AC3E}">
        <p14:creationId xmlns:p14="http://schemas.microsoft.com/office/powerpoint/2010/main" val="339673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24</a:t>
            </a:fld>
            <a:endParaRPr lang="en-US"/>
          </a:p>
        </p:txBody>
      </p:sp>
    </p:spTree>
    <p:extLst>
      <p:ext uri="{BB962C8B-B14F-4D97-AF65-F5344CB8AC3E}">
        <p14:creationId xmlns:p14="http://schemas.microsoft.com/office/powerpoint/2010/main" val="31007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Önceliklere odaklanarak vakit</a:t>
            </a:r>
            <a:r>
              <a:rPr lang="tr-TR" baseline="0" dirty="0" smtClean="0"/>
              <a:t> bulabiliriz.....</a:t>
            </a:r>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30</a:t>
            </a:fld>
            <a:endParaRPr lang="en-US"/>
          </a:p>
        </p:txBody>
      </p:sp>
    </p:spTree>
    <p:extLst>
      <p:ext uri="{BB962C8B-B14F-4D97-AF65-F5344CB8AC3E}">
        <p14:creationId xmlns:p14="http://schemas.microsoft.com/office/powerpoint/2010/main" val="4034642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33</a:t>
            </a:fld>
            <a:endParaRPr lang="en-US"/>
          </a:p>
        </p:txBody>
      </p:sp>
    </p:spTree>
    <p:extLst>
      <p:ext uri="{BB962C8B-B14F-4D97-AF65-F5344CB8AC3E}">
        <p14:creationId xmlns:p14="http://schemas.microsoft.com/office/powerpoint/2010/main" val="4069515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Kabul etme</a:t>
            </a:r>
            <a:r>
              <a:rPr lang="tr-TR" baseline="0" dirty="0" smtClean="0"/>
              <a:t> sorgulamadan </a:t>
            </a:r>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35</a:t>
            </a:fld>
            <a:endParaRPr lang="en-US"/>
          </a:p>
        </p:txBody>
      </p:sp>
    </p:spTree>
    <p:extLst>
      <p:ext uri="{BB962C8B-B14F-4D97-AF65-F5344CB8AC3E}">
        <p14:creationId xmlns:p14="http://schemas.microsoft.com/office/powerpoint/2010/main" val="90553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Zaman matrisi kontrolü</a:t>
            </a:r>
          </a:p>
          <a:p>
            <a:r>
              <a:rPr lang="tr-TR" dirty="0" smtClean="0"/>
              <a:t>Şu soruları</a:t>
            </a:r>
            <a:r>
              <a:rPr lang="tr-TR" baseline="0" dirty="0" smtClean="0"/>
              <a:t> hep sorun:</a:t>
            </a:r>
          </a:p>
          <a:p>
            <a:r>
              <a:rPr lang="tr-TR" baseline="0" dirty="0" smtClean="0"/>
              <a:t>Şu anda hangi karedeyim</a:t>
            </a:r>
          </a:p>
          <a:p>
            <a:r>
              <a:rPr lang="tr-TR" baseline="0" dirty="0" smtClean="0"/>
              <a:t>Neden buradayım</a:t>
            </a:r>
          </a:p>
          <a:p>
            <a:r>
              <a:rPr lang="tr-TR" baseline="0" dirty="0" smtClean="0"/>
              <a:t>Ne zamandır buradayım</a:t>
            </a:r>
          </a:p>
          <a:p>
            <a:r>
              <a:rPr lang="tr-TR" baseline="0" dirty="0" smtClean="0"/>
              <a:t>Burada kalırsam sonuçları ne olur?</a:t>
            </a:r>
          </a:p>
          <a:p>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36</a:t>
            </a:fld>
            <a:endParaRPr lang="en-US"/>
          </a:p>
        </p:txBody>
      </p:sp>
    </p:spTree>
    <p:extLst>
      <p:ext uri="{BB962C8B-B14F-4D97-AF65-F5344CB8AC3E}">
        <p14:creationId xmlns:p14="http://schemas.microsoft.com/office/powerpoint/2010/main" val="92032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u="sng" kern="1200" dirty="0" smtClean="0">
                <a:solidFill>
                  <a:schemeClr val="tx1"/>
                </a:solidFill>
                <a:latin typeface="+mn-lt"/>
                <a:ea typeface="+mn-ea"/>
                <a:cs typeface="+mn-cs"/>
                <a:hlinkClick r:id="rId3"/>
              </a:rPr>
              <a:t>www.</a:t>
            </a:r>
            <a:r>
              <a:rPr lang="tr-TR" sz="1200" u="sng" kern="1200" dirty="0" err="1" smtClean="0">
                <a:solidFill>
                  <a:schemeClr val="tx1"/>
                </a:solidFill>
                <a:latin typeface="+mn-lt"/>
                <a:ea typeface="+mn-ea"/>
                <a:cs typeface="+mn-cs"/>
                <a:hlinkClick r:id="rId3"/>
              </a:rPr>
              <a:t>egitimhane</a:t>
            </a:r>
            <a:r>
              <a:rPr lang="tr-TR" sz="12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AB42AFD5-1A34-44ED-827B-23B20578F180}" type="slidenum">
              <a:rPr lang="tr-TR" smtClean="0"/>
              <a:pPr/>
              <a:t>51</a:t>
            </a:fld>
            <a:endParaRPr lang="tr-TR"/>
          </a:p>
        </p:txBody>
      </p:sp>
    </p:spTree>
    <p:extLst>
      <p:ext uri="{BB962C8B-B14F-4D97-AF65-F5344CB8AC3E}">
        <p14:creationId xmlns:p14="http://schemas.microsoft.com/office/powerpoint/2010/main" val="24097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4B253-998E-42A4-A7B4-A8C79AFBD00F}" type="slidenum">
              <a:rPr lang="en-US"/>
              <a:pPr/>
              <a:t>4</a:t>
            </a:fld>
            <a:endParaRPr lang="en-US"/>
          </a:p>
        </p:txBody>
      </p:sp>
      <p:sp>
        <p:nvSpPr>
          <p:cNvPr id="215044" name="Rectangle 4"/>
          <p:cNvSpPr>
            <a:spLocks noGrp="1" noRot="1" noChangeAspect="1" noChangeArrowheads="1" noTextEdit="1"/>
          </p:cNvSpPr>
          <p:nvPr>
            <p:ph type="sldImg"/>
          </p:nvPr>
        </p:nvSpPr>
        <p:spPr>
          <a:ln/>
        </p:spPr>
      </p:sp>
      <p:sp>
        <p:nvSpPr>
          <p:cNvPr id="215045" name="Rectangle 5"/>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3499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smtClean="0"/>
              <a:t>YÖNETİM</a:t>
            </a:r>
            <a:r>
              <a:rPr lang="tr-TR" b="1" baseline="0" dirty="0" smtClean="0"/>
              <a:t> VE ORGANİZASYON UZMANLIK ALANI İLE BEN: </a:t>
            </a:r>
            <a:r>
              <a:rPr lang="tr-TR" baseline="0" dirty="0" smtClean="0"/>
              <a:t>İnsanlar bu uzmanlık alanını ve zaman yönetimi anlattığımı duyduklarında</a:t>
            </a:r>
            <a:r>
              <a:rPr lang="en-US" baseline="0" dirty="0" smtClean="0"/>
              <a:t> </a:t>
            </a:r>
            <a:r>
              <a:rPr lang="en-US" baseline="0" dirty="0" err="1" smtClean="0"/>
              <a:t>genel</a:t>
            </a:r>
            <a:r>
              <a:rPr lang="tr-TR" baseline="0" dirty="0" smtClean="0"/>
              <a:t>likle iki temel varsayımları olabili</a:t>
            </a:r>
            <a:r>
              <a:rPr lang="en-US" baseline="0" dirty="0" smtClean="0"/>
              <a:t>r</a:t>
            </a:r>
            <a:endParaRPr lang="tr-TR" baseline="0" dirty="0" smtClean="0"/>
          </a:p>
          <a:p>
            <a:pPr marL="228600" indent="-228600">
              <a:buAutoNum type="arabicPeriod"/>
            </a:pPr>
            <a:r>
              <a:rPr lang="tr-TR" b="1" baseline="0" dirty="0" smtClean="0"/>
              <a:t>Kendi zamanımı çok iyi yönettiğimi</a:t>
            </a:r>
          </a:p>
          <a:p>
            <a:pPr marL="228600" indent="-228600">
              <a:buAutoNum type="arabicPeriod"/>
            </a:pPr>
            <a:r>
              <a:rPr lang="tr-TR" b="1" baseline="0" dirty="0" smtClean="0"/>
              <a:t>Zaman yönetimi konusunda oldukça kritik ipuçları verebileceğimi</a:t>
            </a:r>
            <a:endParaRPr lang="en-US" b="1" dirty="0"/>
          </a:p>
        </p:txBody>
      </p:sp>
      <p:sp>
        <p:nvSpPr>
          <p:cNvPr id="4" name="Slide Number Placeholder 3"/>
          <p:cNvSpPr>
            <a:spLocks noGrp="1"/>
          </p:cNvSpPr>
          <p:nvPr>
            <p:ph type="sldNum" sz="quarter" idx="10"/>
          </p:nvPr>
        </p:nvSpPr>
        <p:spPr/>
        <p:txBody>
          <a:bodyPr/>
          <a:lstStyle/>
          <a:p>
            <a:fld id="{C1E89A73-98A3-44F5-9D7F-A5041E48462C}" type="slidenum">
              <a:rPr lang="en-US" smtClean="0"/>
              <a:t>5</a:t>
            </a:fld>
            <a:endParaRPr lang="en-US"/>
          </a:p>
        </p:txBody>
      </p:sp>
    </p:spTree>
    <p:extLst>
      <p:ext uri="{BB962C8B-B14F-4D97-AF65-F5344CB8AC3E}">
        <p14:creationId xmlns:p14="http://schemas.microsoft.com/office/powerpoint/2010/main" val="132291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Aslında gerçekte her ikisinin</a:t>
            </a:r>
            <a:r>
              <a:rPr lang="tr-TR" baseline="0" dirty="0" smtClean="0"/>
              <a:t> de olamadığı durumlar da oluyor, ve bazen kendimi bu resimdeki durumda bulabiliyorum</a:t>
            </a:r>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6</a:t>
            </a:fld>
            <a:endParaRPr lang="en-US"/>
          </a:p>
        </p:txBody>
      </p:sp>
    </p:spTree>
    <p:extLst>
      <p:ext uri="{BB962C8B-B14F-4D97-AF65-F5344CB8AC3E}">
        <p14:creationId xmlns:p14="http://schemas.microsoft.com/office/powerpoint/2010/main" val="402293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7</a:t>
            </a:fld>
            <a:endParaRPr lang="en-US"/>
          </a:p>
        </p:txBody>
      </p:sp>
    </p:spTree>
    <p:extLst>
      <p:ext uri="{BB962C8B-B14F-4D97-AF65-F5344CB8AC3E}">
        <p14:creationId xmlns:p14="http://schemas.microsoft.com/office/powerpoint/2010/main" val="143906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8</a:t>
            </a:fld>
            <a:endParaRPr lang="en-US"/>
          </a:p>
        </p:txBody>
      </p:sp>
    </p:spTree>
    <p:extLst>
      <p:ext uri="{BB962C8B-B14F-4D97-AF65-F5344CB8AC3E}">
        <p14:creationId xmlns:p14="http://schemas.microsoft.com/office/powerpoint/2010/main" val="321138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Sadece dinlenmek isterken</a:t>
            </a:r>
            <a:r>
              <a:rPr lang="tr-TR" baseline="0" dirty="0" smtClean="0"/>
              <a:t> kendimizi 3-4 saat tv izlerken bulabiliriz</a:t>
            </a:r>
            <a:endParaRPr lang="en-US" dirty="0"/>
          </a:p>
        </p:txBody>
      </p:sp>
      <p:sp>
        <p:nvSpPr>
          <p:cNvPr id="4" name="Slide Number Placeholder 3"/>
          <p:cNvSpPr>
            <a:spLocks noGrp="1"/>
          </p:cNvSpPr>
          <p:nvPr>
            <p:ph type="sldNum" sz="quarter" idx="10"/>
          </p:nvPr>
        </p:nvSpPr>
        <p:spPr/>
        <p:txBody>
          <a:bodyPr/>
          <a:lstStyle/>
          <a:p>
            <a:fld id="{C1E89A73-98A3-44F5-9D7F-A5041E48462C}" type="slidenum">
              <a:rPr lang="en-US" smtClean="0"/>
              <a:t>9</a:t>
            </a:fld>
            <a:endParaRPr lang="en-US"/>
          </a:p>
        </p:txBody>
      </p:sp>
    </p:spTree>
    <p:extLst>
      <p:ext uri="{BB962C8B-B14F-4D97-AF65-F5344CB8AC3E}">
        <p14:creationId xmlns:p14="http://schemas.microsoft.com/office/powerpoint/2010/main" val="167874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u="sng" dirty="0" smtClean="0"/>
              <a:t>1 DAKİKA NE KADAR</a:t>
            </a:r>
            <a:r>
              <a:rPr lang="tr-TR" sz="1200" b="1" u="sng" baseline="0" dirty="0" smtClean="0"/>
              <a:t> UZUNDUR?</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aseline="0" dirty="0" smtClean="0"/>
              <a:t>Lütfen herkes 30 saniye için gözlerini kapatsın ve 30 saniye olduğunu düşündüğünde açsın....</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aseline="0" dirty="0" smtClean="0"/>
              <a:t>Saate kimse bakmayacak ve ben de söylemeyeceğim. </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aseline="0" dirty="0" smtClean="0"/>
              <a:t>Farklı zamanlarda açacağız...</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1" baseline="0" dirty="0" smtClean="0"/>
              <a:t>Zamana dair ne anlıyoruz??</a:t>
            </a: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baseline="0" dirty="0" smtClean="0"/>
              <a:t>Kimimiz kısa kimimiz uzun anlıyoruz?</a:t>
            </a:r>
            <a:endParaRPr lang="tr-T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How long is a minute? At the beginning of session I ask people to close their eyes for 30 seconds and after that to open it. Nobody can watch the clock and I don’t measure the time. All I ask of participants is to open their eyes after what they believe has been 30 seconds. Of course, they all open them at different times. Afterwards, we talk about our understanding of time. Even though everyone has an equal (24 hours a day or 30 seconds for </a:t>
            </a:r>
            <a:r>
              <a:rPr lang="en-US" sz="1200" dirty="0" err="1" smtClean="0"/>
              <a:t>excercise</a:t>
            </a:r>
            <a:r>
              <a:rPr lang="en-US" sz="1200" dirty="0" smtClean="0"/>
              <a:t>), in fact, we experience it and use it in different ways. Some of us experienced it as a short period, other as a long. This always works as a good opener</a:t>
            </a:r>
          </a:p>
          <a:p>
            <a:endParaRPr lang="en-US" dirty="0"/>
          </a:p>
        </p:txBody>
      </p:sp>
      <p:sp>
        <p:nvSpPr>
          <p:cNvPr id="4" name="Slide Number Placeholder 3"/>
          <p:cNvSpPr>
            <a:spLocks noGrp="1"/>
          </p:cNvSpPr>
          <p:nvPr>
            <p:ph type="sldNum" sz="quarter" idx="10"/>
          </p:nvPr>
        </p:nvSpPr>
        <p:spPr/>
        <p:txBody>
          <a:bodyPr/>
          <a:lstStyle/>
          <a:p>
            <a:pPr>
              <a:defRPr/>
            </a:pPr>
            <a:fld id="{29A2F8CC-5CFB-4F77-9F56-B3E030E08AAF}" type="slidenum">
              <a:rPr lang="en-US" altLang="en-US" smtClean="0"/>
              <a:pPr>
                <a:defRPr/>
              </a:pPr>
              <a:t>10</a:t>
            </a:fld>
            <a:endParaRPr lang="en-US" altLang="en-US"/>
          </a:p>
        </p:txBody>
      </p:sp>
    </p:spTree>
    <p:extLst>
      <p:ext uri="{BB962C8B-B14F-4D97-AF65-F5344CB8AC3E}">
        <p14:creationId xmlns:p14="http://schemas.microsoft.com/office/powerpoint/2010/main" val="189670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400" dirty="0" smtClean="0">
              <a:latin typeface="Arial" charset="0"/>
              <a:ea typeface="ＭＳ Ｐゴシック" pitchFamily="34" charset="-128"/>
            </a:endParaRPr>
          </a:p>
        </p:txBody>
      </p:sp>
    </p:spTree>
    <p:extLst>
      <p:ext uri="{BB962C8B-B14F-4D97-AF65-F5344CB8AC3E}">
        <p14:creationId xmlns:p14="http://schemas.microsoft.com/office/powerpoint/2010/main" val="2524600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A25AF2-D71D-43A4-BCD2-53D0866919C7}" type="datetimeFigureOut">
              <a:rPr lang="en-US" smtClean="0"/>
              <a:t>2/5/2019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3A8913B-077B-4C39-8475-827DC194B7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A8913B-077B-4C39-8475-827DC194B7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A8913B-077B-4C39-8475-827DC194B7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A8913B-077B-4C39-8475-827DC194B73E}"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A8913B-077B-4C39-8475-827DC194B73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A8913B-077B-4C39-8475-827DC194B73E}"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3A8913B-077B-4C39-8475-827DC194B7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3A8913B-077B-4C39-8475-827DC194B73E}"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A25AF2-D71D-43A4-BCD2-53D0866919C7}" type="datetimeFigureOut">
              <a:rPr lang="en-US" smtClean="0"/>
              <a:t>2/5/2019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3A8913B-077B-4C39-8475-827DC194B7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EA25AF2-D71D-43A4-BCD2-53D0866919C7}" type="datetimeFigureOut">
              <a:rPr lang="en-US" smtClean="0"/>
              <a:t>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A8913B-077B-4C39-8475-827DC194B7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A25AF2-D71D-43A4-BCD2-53D0866919C7}" type="datetimeFigureOut">
              <a:rPr lang="en-US" smtClean="0"/>
              <a:t>2/5/2019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3A8913B-077B-4C39-8475-827DC194B73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A25AF2-D71D-43A4-BCD2-53D0866919C7}" type="datetimeFigureOut">
              <a:rPr lang="en-US" smtClean="0"/>
              <a:t>2/5/2019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3A8913B-077B-4C39-8475-827DC194B73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if3VeU9i8h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esktop\New folder\office-time_management-time_managers-business_consultant-training_seminar-double_booked-forn4852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 y="228600"/>
            <a:ext cx="9144000" cy="6957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rPr>
              <a:t>Zaman yönetimi eğitimi için aradılar... Randevuları çakıştığı için geç başlayacakmışız.....</a:t>
            </a:r>
            <a:endParaRPr lang="en-US" sz="2400" b="1" dirty="0">
              <a:solidFill>
                <a:schemeClr val="tx1"/>
              </a:solidFill>
            </a:endParaRPr>
          </a:p>
        </p:txBody>
      </p:sp>
      <p:sp>
        <p:nvSpPr>
          <p:cNvPr id="3" name="TextBox 2"/>
          <p:cNvSpPr txBox="1"/>
          <p:nvPr/>
        </p:nvSpPr>
        <p:spPr>
          <a:xfrm>
            <a:off x="1143000" y="6172200"/>
            <a:ext cx="7315200" cy="8382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42113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19256" cy="4882356"/>
          </a:xfrm>
        </p:spPr>
        <p:txBody>
          <a:bodyPr/>
          <a:lstStyle/>
          <a:p>
            <a:pPr marL="109537" indent="0">
              <a:buNone/>
            </a:pPr>
            <a:endParaRPr lang="tr-TR" b="1" dirty="0"/>
          </a:p>
          <a:p>
            <a:pPr marL="109537" indent="0">
              <a:buNone/>
            </a:pPr>
            <a:r>
              <a:rPr lang="tr-TR" b="1" u="sng" dirty="0" smtClean="0"/>
              <a:t>Bir dakika ne kadar uzundur?</a:t>
            </a:r>
            <a:endParaRPr lang="en-US" b="1" u="sng" dirty="0"/>
          </a:p>
        </p:txBody>
      </p:sp>
      <p:sp>
        <p:nvSpPr>
          <p:cNvPr id="8" name="Title 7"/>
          <p:cNvSpPr>
            <a:spLocks noGrp="1"/>
          </p:cNvSpPr>
          <p:nvPr>
            <p:ph type="title"/>
          </p:nvPr>
        </p:nvSpPr>
        <p:spPr/>
        <p:txBody>
          <a:bodyPr/>
          <a:lstStyle/>
          <a:p>
            <a:pPr eaLnBrk="1" hangingPunct="1">
              <a:defRPr/>
            </a:pPr>
            <a:r>
              <a:rPr lang="en-US" b="1" dirty="0" err="1" smtClean="0"/>
              <a:t>Zaman</a:t>
            </a:r>
            <a:r>
              <a:rPr lang="en-US" b="1" dirty="0" smtClean="0"/>
              <a:t> </a:t>
            </a:r>
            <a:r>
              <a:rPr lang="en-US" b="1" dirty="0" err="1" smtClean="0"/>
              <a:t>Alg</a:t>
            </a:r>
            <a:r>
              <a:rPr lang="tr-TR" b="1" dirty="0" smtClean="0"/>
              <a:t>ısı!!!!</a:t>
            </a:r>
            <a:endParaRPr lang="en-US" b="1" dirty="0"/>
          </a:p>
        </p:txBody>
      </p:sp>
      <p:pic>
        <p:nvPicPr>
          <p:cNvPr id="2051" name="Picture 3" descr="C:\Users\sony\Desktop\mi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73253"/>
            <a:ext cx="4267200" cy="473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46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990600"/>
            <a:ext cx="3581400" cy="440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85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ctr">
              <a:buNone/>
            </a:pPr>
            <a:r>
              <a:rPr lang="tr-TR" sz="3200" b="1" dirty="0" smtClean="0"/>
              <a:t>Zaman</a:t>
            </a:r>
            <a:endParaRPr lang="tr-TR" sz="3200" dirty="0" smtClean="0"/>
          </a:p>
          <a:p>
            <a:endParaRPr lang="tr-TR" sz="3200" dirty="0"/>
          </a:p>
          <a:p>
            <a:pPr marL="109728" indent="0">
              <a:buNone/>
            </a:pPr>
            <a:r>
              <a:rPr lang="tr-TR" sz="3200" dirty="0" smtClean="0"/>
              <a:t>Yerine konması, geri döndürülmesi, yenilenmesi, depolanması, satın alınması mümkün olmayan bir kaynaktır.</a:t>
            </a:r>
          </a:p>
          <a:p>
            <a:endParaRPr lang="en-US" dirty="0"/>
          </a:p>
        </p:txBody>
      </p:sp>
    </p:spTree>
    <p:extLst>
      <p:ext uri="{BB962C8B-B14F-4D97-AF65-F5344CB8AC3E}">
        <p14:creationId xmlns:p14="http://schemas.microsoft.com/office/powerpoint/2010/main" val="3633013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p:txBody>
          <a:bodyPr>
            <a:normAutofit/>
          </a:bodyPr>
          <a:lstStyle/>
          <a:p>
            <a:pPr algn="just">
              <a:buNone/>
            </a:pPr>
            <a:r>
              <a:rPr lang="tr-TR" dirty="0" smtClean="0"/>
              <a:t>	</a:t>
            </a:r>
            <a:r>
              <a:rPr lang="tr-TR" b="1" u="sng" dirty="0" smtClean="0"/>
              <a:t> </a:t>
            </a:r>
          </a:p>
          <a:p>
            <a:pPr algn="just"/>
            <a:r>
              <a:rPr lang="tr-TR" dirty="0" smtClean="0"/>
              <a:t>Kendimizi yönetmek </a:t>
            </a:r>
          </a:p>
          <a:p>
            <a:pPr algn="just"/>
            <a:r>
              <a:rPr lang="tr-TR" dirty="0" smtClean="0"/>
              <a:t>Önceliklendirme yapmak</a:t>
            </a:r>
          </a:p>
          <a:p>
            <a:pPr algn="just"/>
            <a:r>
              <a:rPr lang="tr-TR" dirty="0" smtClean="0"/>
              <a:t>Karar yönetimine odaklanmak </a:t>
            </a:r>
          </a:p>
          <a:p>
            <a:pPr algn="just"/>
            <a:r>
              <a:rPr lang="tr-TR" dirty="0" smtClean="0"/>
              <a:t>Zaman kaybına neden olan alışkanlık ve aktiviteleri değiştirmek</a:t>
            </a:r>
          </a:p>
          <a:p>
            <a:pPr algn="just"/>
            <a:r>
              <a:rPr lang="tr-TR" dirty="0" smtClean="0"/>
              <a:t>Değişimi sağlayabilmek için yeni yöntemler ve fikirlere başvurarak zamanı en üst düzeyde verimle kullanabilmek</a:t>
            </a:r>
            <a:endParaRPr lang="tr-TR" dirty="0"/>
          </a:p>
        </p:txBody>
      </p:sp>
      <p:sp>
        <p:nvSpPr>
          <p:cNvPr id="2" name="1 Başlık"/>
          <p:cNvSpPr>
            <a:spLocks noGrp="1"/>
          </p:cNvSpPr>
          <p:nvPr>
            <p:ph type="title"/>
          </p:nvPr>
        </p:nvSpPr>
        <p:spPr/>
        <p:txBody>
          <a:bodyPr/>
          <a:lstStyle/>
          <a:p>
            <a:r>
              <a:rPr lang="tr-TR" dirty="0" smtClean="0"/>
              <a:t>Zamanı Yönetmek mi?</a:t>
            </a:r>
            <a:endParaRPr lang="tr-TR" dirty="0"/>
          </a:p>
        </p:txBody>
      </p:sp>
    </p:spTree>
    <p:extLst>
      <p:ext uri="{BB962C8B-B14F-4D97-AF65-F5344CB8AC3E}">
        <p14:creationId xmlns:p14="http://schemas.microsoft.com/office/powerpoint/2010/main" val="14150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defRPr/>
            </a:pPr>
            <a:r>
              <a:rPr lang="tr-TR" sz="3200" dirty="0" smtClean="0">
                <a:latin typeface="Arial" pitchFamily="34" charset="0"/>
                <a:cs typeface="Arial" pitchFamily="34" charset="0"/>
              </a:rPr>
              <a:t>Zamanımızı doğru ve akılcı biçimde harcayarak, </a:t>
            </a:r>
            <a:r>
              <a:rPr lang="tr-TR" sz="3200" b="1" u="sng" dirty="0" smtClean="0">
                <a:latin typeface="Arial" pitchFamily="34" charset="0"/>
                <a:cs typeface="Arial" pitchFamily="34" charset="0"/>
              </a:rPr>
              <a:t>zaman kaybetmemeyi öğrenebiliriz</a:t>
            </a:r>
            <a:r>
              <a:rPr lang="tr-TR" sz="3200" dirty="0" smtClean="0">
                <a:latin typeface="Arial" pitchFamily="34" charset="0"/>
                <a:cs typeface="Arial" pitchFamily="34" charset="0"/>
              </a:rPr>
              <a:t> </a:t>
            </a:r>
          </a:p>
          <a:p>
            <a:pPr>
              <a:defRPr/>
            </a:pPr>
            <a:r>
              <a:rPr lang="tr-TR" sz="3200" dirty="0" smtClean="0">
                <a:latin typeface="Arial" pitchFamily="34" charset="0"/>
                <a:cs typeface="Arial" pitchFamily="34" charset="0"/>
              </a:rPr>
              <a:t>Bazen sadece </a:t>
            </a:r>
            <a:r>
              <a:rPr lang="tr-TR" sz="3200" b="1" dirty="0" smtClean="0">
                <a:latin typeface="Arial" pitchFamily="34" charset="0"/>
                <a:cs typeface="Arial" pitchFamily="34" charset="0"/>
              </a:rPr>
              <a:t>ufak düzenlemelere </a:t>
            </a:r>
            <a:r>
              <a:rPr lang="tr-TR" sz="3200" dirty="0" smtClean="0">
                <a:latin typeface="Arial" pitchFamily="34" charset="0"/>
                <a:cs typeface="Arial" pitchFamily="34" charset="0"/>
              </a:rPr>
              <a:t>ihtiyaç duyarız, ya </a:t>
            </a:r>
            <a:r>
              <a:rPr lang="tr-TR" sz="3200" b="1" dirty="0" smtClean="0">
                <a:latin typeface="Arial" pitchFamily="34" charset="0"/>
                <a:cs typeface="Arial" pitchFamily="34" charset="0"/>
              </a:rPr>
              <a:t>da oldukça önemli değişiklikler </a:t>
            </a:r>
            <a:r>
              <a:rPr lang="tr-TR" sz="3200" dirty="0" smtClean="0">
                <a:latin typeface="Arial" pitchFamily="34" charset="0"/>
                <a:cs typeface="Arial" pitchFamily="34" charset="0"/>
              </a:rPr>
              <a:t>gerekir. </a:t>
            </a:r>
          </a:p>
          <a:p>
            <a:pPr>
              <a:defRPr/>
            </a:pPr>
            <a:r>
              <a:rPr lang="tr-TR" sz="3200" dirty="0" smtClean="0">
                <a:latin typeface="Arial" pitchFamily="34" charset="0"/>
                <a:cs typeface="Arial" pitchFamily="34" charset="0"/>
              </a:rPr>
              <a:t>Faaliyetlerimiz, düşüncelerimiz, hayatımız yönetilebilir....</a:t>
            </a:r>
          </a:p>
          <a:p>
            <a:pPr marL="274320" indent="-274320" eaLnBrk="1" fontAlgn="auto" hangingPunct="1">
              <a:spcAft>
                <a:spcPts val="0"/>
              </a:spcAft>
              <a:buFont typeface="Wingdings 2" pitchFamily="18" charset="2"/>
              <a:buNone/>
              <a:defRPr/>
            </a:pPr>
            <a:endParaRPr lang="tr-TR" sz="2800" dirty="0">
              <a:latin typeface="Californian FB" pitchFamily="18" charset="0"/>
              <a:cs typeface="Raavi" pitchFamily="2"/>
            </a:endParaRPr>
          </a:p>
        </p:txBody>
      </p:sp>
    </p:spTree>
    <p:extLst>
      <p:ext uri="{BB962C8B-B14F-4D97-AF65-F5344CB8AC3E}">
        <p14:creationId xmlns:p14="http://schemas.microsoft.com/office/powerpoint/2010/main" val="674522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u="sng" dirty="0" smtClean="0">
                <a:solidFill>
                  <a:schemeClr val="tx1"/>
                </a:solidFill>
                <a:effectLst/>
              </a:rPr>
              <a:t>Zamanımızı kötü kullanmak/harcamak için neler yapmalıyız?-Birlikte çalışma</a:t>
            </a:r>
            <a:endParaRPr lang="en-US" sz="3200" u="sng" dirty="0">
              <a:solidFill>
                <a:schemeClr val="tx1"/>
              </a:solidFill>
              <a:effectLst/>
            </a:endParaRPr>
          </a:p>
        </p:txBody>
      </p:sp>
      <p:sp>
        <p:nvSpPr>
          <p:cNvPr id="3" name="Content Placeholder 2"/>
          <p:cNvSpPr>
            <a:spLocks noGrp="1"/>
          </p:cNvSpPr>
          <p:nvPr>
            <p:ph idx="1"/>
          </p:nvPr>
        </p:nvSpPr>
        <p:spPr/>
        <p:txBody>
          <a:bodyPr>
            <a:normAutofit/>
          </a:bodyPr>
          <a:lstStyle/>
          <a:p>
            <a:r>
              <a:rPr lang="tr-TR" sz="3200" dirty="0" smtClean="0"/>
              <a:t>İş yerinde</a:t>
            </a:r>
          </a:p>
          <a:p>
            <a:endParaRPr lang="tr-TR" sz="3200" dirty="0"/>
          </a:p>
          <a:p>
            <a:endParaRPr lang="tr-TR" sz="3200" dirty="0" smtClean="0"/>
          </a:p>
          <a:p>
            <a:endParaRPr lang="tr-TR" sz="3200" dirty="0" smtClean="0"/>
          </a:p>
          <a:p>
            <a:r>
              <a:rPr lang="tr-TR" sz="3200" dirty="0" smtClean="0"/>
              <a:t>Özel hayatımızda</a:t>
            </a:r>
            <a:endParaRPr lang="tr-TR" sz="3200" dirty="0"/>
          </a:p>
          <a:p>
            <a:endParaRPr lang="tr-TR" sz="3200" dirty="0" smtClean="0"/>
          </a:p>
        </p:txBody>
      </p:sp>
    </p:spTree>
    <p:extLst>
      <p:ext uri="{BB962C8B-B14F-4D97-AF65-F5344CB8AC3E}">
        <p14:creationId xmlns:p14="http://schemas.microsoft.com/office/powerpoint/2010/main" val="256465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465" y="2126974"/>
            <a:ext cx="7772400" cy="369332"/>
          </a:xfrm>
          <a:prstGeom prst="rect">
            <a:avLst/>
          </a:prstGeom>
        </p:spPr>
        <p:txBody>
          <a:bodyPr wrap="square">
            <a:spAutoFit/>
          </a:bodyPr>
          <a:lstStyle/>
          <a:p>
            <a:r>
              <a:rPr lang="en-US" u="sng" dirty="0" smtClean="0">
                <a:hlinkClick r:id="rId2"/>
              </a:rPr>
              <a:t>https://www.youtube.com/watch?v=if3VeU9i8hE</a:t>
            </a:r>
            <a:endParaRPr lang="en-US" dirty="0"/>
          </a:p>
        </p:txBody>
      </p:sp>
      <p:sp>
        <p:nvSpPr>
          <p:cNvPr id="3" name="Title 2"/>
          <p:cNvSpPr>
            <a:spLocks noGrp="1"/>
          </p:cNvSpPr>
          <p:nvPr>
            <p:ph type="title"/>
          </p:nvPr>
        </p:nvSpPr>
        <p:spPr/>
        <p:txBody>
          <a:bodyPr/>
          <a:lstStyle/>
          <a:p>
            <a:r>
              <a:rPr lang="tr-TR" dirty="0" smtClean="0"/>
              <a:t>ZAMAN </a:t>
            </a:r>
            <a:endParaRPr lang="en-US" dirty="0"/>
          </a:p>
        </p:txBody>
      </p:sp>
    </p:spTree>
    <p:extLst>
      <p:ext uri="{BB962C8B-B14F-4D97-AF65-F5344CB8AC3E}">
        <p14:creationId xmlns:p14="http://schemas.microsoft.com/office/powerpoint/2010/main" val="988216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4000"/>
            <a:ext cx="8504238" cy="4575175"/>
          </a:xfrm>
        </p:spPr>
        <p:txBody>
          <a:bodyPr>
            <a:normAutofit fontScale="92500" lnSpcReduction="20000"/>
          </a:bodyPr>
          <a:lstStyle/>
          <a:p>
            <a:pPr marL="274320" indent="-274320" algn="ctr" eaLnBrk="1" fontAlgn="auto" hangingPunct="1">
              <a:spcAft>
                <a:spcPts val="0"/>
              </a:spcAft>
              <a:buFont typeface="Wingdings 2"/>
              <a:buNone/>
              <a:defRPr/>
            </a:pPr>
            <a:r>
              <a:rPr lang="en-US" sz="3300" dirty="0" smtClean="0">
                <a:latin typeface="Californian FB" pitchFamily="18" charset="0"/>
              </a:rPr>
              <a:t>  </a:t>
            </a:r>
          </a:p>
          <a:p>
            <a:pPr marL="274320" indent="-274320" algn="ctr" eaLnBrk="1" fontAlgn="auto" hangingPunct="1">
              <a:spcAft>
                <a:spcPts val="0"/>
              </a:spcAft>
              <a:buFont typeface="Wingdings 2"/>
              <a:buNone/>
              <a:defRPr/>
            </a:pPr>
            <a:r>
              <a:rPr lang="tr-TR" sz="3500" dirty="0" smtClean="0"/>
              <a:t>zaman tuzakları </a:t>
            </a:r>
            <a:r>
              <a:rPr lang="tr-TR" sz="3500" b="1" u="sng" dirty="0" smtClean="0"/>
              <a:t>fazla zaman harcadığımız </a:t>
            </a:r>
            <a:r>
              <a:rPr lang="tr-TR" sz="3500" dirty="0" smtClean="0"/>
              <a:t>ama </a:t>
            </a:r>
            <a:r>
              <a:rPr lang="tr-TR" sz="3500" b="1" u="sng" dirty="0" smtClean="0"/>
              <a:t>herhangi birşey üretmediğimiz </a:t>
            </a:r>
            <a:r>
              <a:rPr lang="tr-TR" sz="3500" dirty="0" smtClean="0"/>
              <a:t>ya da </a:t>
            </a:r>
            <a:r>
              <a:rPr lang="tr-TR" sz="3500" u="sng" dirty="0" smtClean="0"/>
              <a:t>fayda elde etmediğimiz </a:t>
            </a:r>
            <a:r>
              <a:rPr lang="tr-TR" sz="3500" dirty="0" smtClean="0"/>
              <a:t>şeylerden oluşur. </a:t>
            </a:r>
          </a:p>
          <a:p>
            <a:pPr marL="274320" indent="-274320" algn="ctr" eaLnBrk="1" fontAlgn="auto" hangingPunct="1">
              <a:spcAft>
                <a:spcPts val="0"/>
              </a:spcAft>
              <a:buFont typeface="Wingdings 2"/>
              <a:buNone/>
              <a:defRPr/>
            </a:pPr>
            <a:endParaRPr lang="tr-TR" sz="3500" dirty="0"/>
          </a:p>
          <a:p>
            <a:pPr marL="274320" indent="-274320" algn="ctr" eaLnBrk="1" fontAlgn="auto" hangingPunct="1">
              <a:spcAft>
                <a:spcPts val="0"/>
              </a:spcAft>
              <a:buFont typeface="Wingdings 2"/>
              <a:buNone/>
              <a:defRPr/>
            </a:pPr>
            <a:r>
              <a:rPr lang="tr-TR" sz="3500" b="1" dirty="0" smtClean="0"/>
              <a:t>Tanıdık ve oldukça...... </a:t>
            </a:r>
          </a:p>
          <a:p>
            <a:pPr marL="274320" indent="-274320" algn="ctr" eaLnBrk="1" fontAlgn="auto" hangingPunct="1">
              <a:spcAft>
                <a:spcPts val="0"/>
              </a:spcAft>
              <a:buFont typeface="Wingdings 2"/>
              <a:buNone/>
              <a:defRPr/>
            </a:pPr>
            <a:r>
              <a:rPr lang="tr-TR" sz="3500" b="1" dirty="0" smtClean="0"/>
              <a:t>Gereksiz </a:t>
            </a:r>
          </a:p>
          <a:p>
            <a:pPr marL="274320" indent="-274320" algn="ctr" eaLnBrk="1" fontAlgn="auto" hangingPunct="1">
              <a:spcAft>
                <a:spcPts val="0"/>
              </a:spcAft>
              <a:buFont typeface="Wingdings 2"/>
              <a:buNone/>
              <a:defRPr/>
            </a:pPr>
            <a:endParaRPr lang="en-US" sz="1100" dirty="0" smtClean="0">
              <a:latin typeface="Californian FB" pitchFamily="18" charset="0"/>
            </a:endParaRPr>
          </a:p>
          <a:p>
            <a:pPr marL="274320" indent="-274320" algn="ctr" eaLnBrk="1" fontAlgn="auto" hangingPunct="1">
              <a:spcAft>
                <a:spcPts val="0"/>
              </a:spcAft>
              <a:buFont typeface="Wingdings 2"/>
              <a:buNone/>
              <a:defRPr/>
            </a:pPr>
            <a:endParaRPr lang="en-US" sz="1100" dirty="0" smtClean="0">
              <a:latin typeface="Californian FB" pitchFamily="18" charset="0"/>
            </a:endParaRPr>
          </a:p>
          <a:p>
            <a:pPr marL="274320" indent="-274320" algn="ctr" eaLnBrk="1" fontAlgn="auto" hangingPunct="1">
              <a:spcAft>
                <a:spcPts val="0"/>
              </a:spcAft>
              <a:buFont typeface="Wingdings 2"/>
              <a:buNone/>
              <a:defRPr/>
            </a:pPr>
            <a:endParaRPr lang="en-US" sz="1100" dirty="0" smtClean="0">
              <a:latin typeface="Californian FB" pitchFamily="18" charset="0"/>
            </a:endParaRPr>
          </a:p>
          <a:p>
            <a:pPr marL="274320" indent="-274320" algn="ctr" eaLnBrk="1" fontAlgn="auto" hangingPunct="1">
              <a:spcAft>
                <a:spcPts val="0"/>
              </a:spcAft>
              <a:buFont typeface="Wingdings 2"/>
              <a:buNone/>
              <a:defRPr/>
            </a:pPr>
            <a:endParaRPr lang="en-US" sz="1100" dirty="0" smtClean="0">
              <a:latin typeface="Californian FB" pitchFamily="18" charset="0"/>
            </a:endParaRPr>
          </a:p>
          <a:p>
            <a:pPr marL="274320" indent="-274320" algn="r" eaLnBrk="1" fontAlgn="auto" hangingPunct="1">
              <a:spcAft>
                <a:spcPts val="0"/>
              </a:spcAft>
              <a:buFont typeface="Wingdings 2"/>
              <a:buNone/>
              <a:defRPr/>
            </a:pPr>
            <a:r>
              <a:rPr lang="en-US" sz="1100" dirty="0" smtClean="0">
                <a:latin typeface="Californian FB" pitchFamily="18" charset="0"/>
              </a:rPr>
              <a:t>)</a:t>
            </a: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340313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a:bodyPr>
          <a:lstStyle/>
          <a:p>
            <a:pPr eaLnBrk="1" hangingPunct="1"/>
            <a:r>
              <a:rPr lang="tr-TR" sz="2400" dirty="0" smtClean="0"/>
              <a:t>Gün içinde karşı karşıya kaldığımız kesintiler</a:t>
            </a:r>
            <a:endParaRPr lang="en-US" sz="2400" dirty="0" smtClean="0"/>
          </a:p>
          <a:p>
            <a:pPr eaLnBrk="1" hangingPunct="1"/>
            <a:r>
              <a:rPr lang="tr-TR" sz="2400" dirty="0" smtClean="0"/>
              <a:t>Telefonun kölesi olmak</a:t>
            </a:r>
            <a:endParaRPr lang="en-US" sz="2400" dirty="0" smtClean="0"/>
          </a:p>
          <a:p>
            <a:pPr eaLnBrk="1" hangingPunct="1"/>
            <a:r>
              <a:rPr lang="tr-TR" sz="2400" dirty="0" smtClean="0"/>
              <a:t>Beklenmedik</a:t>
            </a:r>
            <a:r>
              <a:rPr lang="en-US" sz="2400" dirty="0" smtClean="0"/>
              <a:t>/</a:t>
            </a:r>
            <a:r>
              <a:rPr lang="tr-TR" sz="2400" dirty="0" smtClean="0"/>
              <a:t>İstenmeyen Ziyaretçiler</a:t>
            </a:r>
            <a:endParaRPr lang="en-US" sz="2400" dirty="0" smtClean="0"/>
          </a:p>
          <a:p>
            <a:pPr eaLnBrk="1" hangingPunct="1"/>
            <a:r>
              <a:rPr lang="tr-TR" sz="2400" dirty="0" smtClean="0"/>
              <a:t>E-postanın gereksizleri </a:t>
            </a:r>
            <a:endParaRPr lang="en-US" sz="2400" dirty="0" smtClean="0"/>
          </a:p>
          <a:p>
            <a:pPr eaLnBrk="1" hangingPunct="1"/>
            <a:r>
              <a:rPr lang="tr-TR" sz="2400" dirty="0" smtClean="0"/>
              <a:t>Gündem olmayan toplantılar</a:t>
            </a:r>
          </a:p>
          <a:p>
            <a:pPr eaLnBrk="1" hangingPunct="1"/>
            <a:r>
              <a:rPr lang="tr-TR" sz="2400" dirty="0" smtClean="0"/>
              <a:t>Yetersiz hazırlık</a:t>
            </a:r>
          </a:p>
          <a:p>
            <a:pPr eaLnBrk="1" hangingPunct="1"/>
            <a:r>
              <a:rPr lang="tr-TR" sz="2400" dirty="0" smtClean="0"/>
              <a:t>Detaylara fazla odaklanma</a:t>
            </a:r>
          </a:p>
          <a:p>
            <a:pPr eaLnBrk="1" hangingPunct="1"/>
            <a:r>
              <a:rPr lang="tr-TR" sz="2400" dirty="0" smtClean="0"/>
              <a:t>Yapılması gerekenle ilgili yeterli bilgi edinmeme</a:t>
            </a:r>
          </a:p>
          <a:p>
            <a:pPr eaLnBrk="1" hangingPunct="1"/>
            <a:endParaRPr lang="en-US" b="1" dirty="0" smtClean="0"/>
          </a:p>
        </p:txBody>
      </p:sp>
      <p:sp>
        <p:nvSpPr>
          <p:cNvPr id="17410" name="Rectangle 2"/>
          <p:cNvSpPr>
            <a:spLocks noGrp="1" noChangeArrowheads="1"/>
          </p:cNvSpPr>
          <p:nvPr>
            <p:ph type="title"/>
          </p:nvPr>
        </p:nvSpPr>
        <p:spPr/>
        <p:txBody>
          <a:bodyPr/>
          <a:lstStyle/>
          <a:p>
            <a:pPr eaLnBrk="1" hangingPunct="1"/>
            <a:r>
              <a:rPr lang="tr-TR" dirty="0" smtClean="0"/>
              <a:t>ZAMAN HARCAYICILAR</a:t>
            </a:r>
            <a:endParaRPr lang="en-US" dirty="0" smtClean="0"/>
          </a:p>
        </p:txBody>
      </p:sp>
      <p:pic>
        <p:nvPicPr>
          <p:cNvPr id="4" name="Picture 3" descr="C:\Documents and Settings\John\Local Settings\Temporary Internet Files\Content.IE5\1A22HVOF\MCj043756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5032">
            <a:off x="7442871" y="4903758"/>
            <a:ext cx="2037821" cy="208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283657"/>
      </p:ext>
    </p:extLst>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tr-TR" dirty="0" smtClean="0"/>
              <a:t>Kaçamayız, düzenlemek olanaklıdır</a:t>
            </a:r>
          </a:p>
          <a:p>
            <a:pPr marL="109728" indent="0">
              <a:buNone/>
            </a:pPr>
            <a:endParaRPr lang="tr-TR" dirty="0" smtClean="0"/>
          </a:p>
          <a:p>
            <a:pPr marL="109728" indent="0">
              <a:buNone/>
            </a:pPr>
            <a:r>
              <a:rPr lang="tr-TR" dirty="0" smtClean="0"/>
              <a:t>Zamanın nereye gittiğini anlamak için bir hafta not alın.. 	Rescuetime.com yardımcı olabilir.</a:t>
            </a:r>
          </a:p>
          <a:p>
            <a:pPr marL="109728" indent="0">
              <a:buNone/>
            </a:pPr>
            <a:r>
              <a:rPr lang="tr-TR" dirty="0" smtClean="0"/>
              <a:t>	Kesintinin türü, süresi, önemi </a:t>
            </a:r>
          </a:p>
          <a:p>
            <a:pPr marL="109728" indent="0">
              <a:buNone/>
            </a:pPr>
            <a:endParaRPr lang="tr-TR" dirty="0" smtClean="0"/>
          </a:p>
          <a:p>
            <a:pPr marL="109728" indent="0">
              <a:buNone/>
            </a:pPr>
            <a:r>
              <a:rPr lang="tr-TR" dirty="0" smtClean="0"/>
              <a:t>Bu veriyi elde edince, gününüzü nasıl etkilediğine odaklanın. En fazla kim vaktinizi aldı, ne kadar önemli. </a:t>
            </a:r>
          </a:p>
        </p:txBody>
      </p:sp>
      <p:sp>
        <p:nvSpPr>
          <p:cNvPr id="3" name="Title 2"/>
          <p:cNvSpPr>
            <a:spLocks noGrp="1"/>
          </p:cNvSpPr>
          <p:nvPr>
            <p:ph type="title"/>
          </p:nvPr>
        </p:nvSpPr>
        <p:spPr/>
        <p:txBody>
          <a:bodyPr/>
          <a:lstStyle/>
          <a:p>
            <a:r>
              <a:rPr lang="tr-TR" dirty="0" smtClean="0"/>
              <a:t>Kesintiye uğratanlar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504" y="5009628"/>
            <a:ext cx="2464496" cy="18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5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ChangeArrowheads="1"/>
          </p:cNvSpPr>
          <p:nvPr/>
        </p:nvSpPr>
        <p:spPr bwMode="auto">
          <a:xfrm>
            <a:off x="34925" y="20638"/>
            <a:ext cx="5400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6000" dirty="0">
                <a:solidFill>
                  <a:srgbClr val="FFFFFF"/>
                </a:solidFill>
                <a:latin typeface="Californian FB" pitchFamily="18" charset="0"/>
                <a:cs typeface="Raavi" pitchFamily="2" charset="0"/>
              </a:rPr>
              <a:t>Zaman Yönetimi</a:t>
            </a:r>
            <a:endParaRPr lang="en-US" sz="6000" dirty="0">
              <a:solidFill>
                <a:srgbClr val="FFFFFF"/>
              </a:solidFill>
            </a:endParaRPr>
          </a:p>
        </p:txBody>
      </p:sp>
      <p:sp>
        <p:nvSpPr>
          <p:cNvPr id="2" name="TextBox 1"/>
          <p:cNvSpPr txBox="1"/>
          <p:nvPr/>
        </p:nvSpPr>
        <p:spPr>
          <a:xfrm>
            <a:off x="827584" y="5301208"/>
            <a:ext cx="2358979" cy="461665"/>
          </a:xfrm>
          <a:prstGeom prst="rect">
            <a:avLst/>
          </a:prstGeom>
          <a:noFill/>
        </p:spPr>
        <p:txBody>
          <a:bodyPr wrap="none" rtlCol="0">
            <a:spAutoFit/>
          </a:bodyPr>
          <a:lstStyle/>
          <a:p>
            <a:r>
              <a:rPr lang="tr-TR" dirty="0" smtClean="0">
                <a:solidFill>
                  <a:srgbClr val="FFFFFF"/>
                </a:solidFill>
              </a:rPr>
              <a:t>Şule Tuzlukaya </a:t>
            </a:r>
            <a:endParaRPr lang="en-US" dirty="0">
              <a:solidFill>
                <a:srgbClr val="FFFFFF"/>
              </a:solidFill>
            </a:endParaRPr>
          </a:p>
        </p:txBody>
      </p:sp>
      <p:pic>
        <p:nvPicPr>
          <p:cNvPr id="5" name="Picture 11" descr="HRTP clock parts 1-28"/>
          <p:cNvPicPr>
            <a:picLocks noChangeAspect="1" noChangeArrowheads="1"/>
          </p:cNvPicPr>
          <p:nvPr/>
        </p:nvPicPr>
        <p:blipFill>
          <a:blip r:embed="rId3">
            <a:extLst>
              <a:ext uri="{28A0092B-C50C-407E-A947-70E740481C1C}">
                <a14:useLocalDpi xmlns:a14="http://schemas.microsoft.com/office/drawing/2010/main" val="0"/>
              </a:ext>
            </a:extLst>
          </a:blip>
          <a:srcRect l="1031" b="19754"/>
          <a:stretch>
            <a:fillRect/>
          </a:stretch>
        </p:blipFill>
        <p:spPr bwMode="auto">
          <a:xfrm>
            <a:off x="0" y="1292158"/>
            <a:ext cx="9144000" cy="5565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6400800"/>
            <a:ext cx="3385927" cy="400110"/>
          </a:xfrm>
          <a:prstGeom prst="rect">
            <a:avLst/>
          </a:prstGeom>
          <a:noFill/>
        </p:spPr>
        <p:txBody>
          <a:bodyPr wrap="none" rtlCol="0">
            <a:spAutoFit/>
          </a:bodyPr>
          <a:lstStyle/>
          <a:p>
            <a:r>
              <a:rPr lang="tr-TR" sz="2000" dirty="0" smtClean="0">
                <a:solidFill>
                  <a:schemeClr val="bg1"/>
                </a:solidFill>
                <a:latin typeface="Arial Black" pitchFamily="34" charset="0"/>
              </a:rPr>
              <a:t>Doç.Dr.Şule Tuzlukaya </a:t>
            </a:r>
            <a:endParaRPr lang="en-US" sz="2000" dirty="0">
              <a:solidFill>
                <a:schemeClr val="bg1"/>
              </a:solidFill>
              <a:latin typeface="Arial Black" pitchFamily="34" charset="0"/>
            </a:endParaRPr>
          </a:p>
        </p:txBody>
      </p:sp>
    </p:spTree>
    <p:extLst>
      <p:ext uri="{BB962C8B-B14F-4D97-AF65-F5344CB8AC3E}">
        <p14:creationId xmlns:p14="http://schemas.microsoft.com/office/powerpoint/2010/main" val="374366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sz="2400" dirty="0" smtClean="0"/>
              <a:t>Zaman sınırı koyun ve uygulayın</a:t>
            </a:r>
            <a:endParaRPr lang="en-US" sz="2400" dirty="0"/>
          </a:p>
          <a:p>
            <a:r>
              <a:rPr lang="tr-TR" sz="2400" dirty="0" smtClean="0"/>
              <a:t>Sahneyi önden hazırlayın</a:t>
            </a:r>
            <a:endParaRPr lang="en-US" sz="2400" dirty="0"/>
          </a:p>
          <a:p>
            <a:r>
              <a:rPr lang="tr-TR" sz="2400" dirty="0" smtClean="0"/>
              <a:t>Ziyaretçileri konuya getirin </a:t>
            </a:r>
            <a:endParaRPr lang="en-US" sz="2400" dirty="0"/>
          </a:p>
          <a:p>
            <a:r>
              <a:rPr lang="tr-TR" sz="2400" dirty="0" smtClean="0"/>
              <a:t>Saat bulundurun </a:t>
            </a:r>
            <a:endParaRPr lang="en-US" sz="2400" dirty="0"/>
          </a:p>
          <a:p>
            <a:r>
              <a:rPr lang="tr-TR" sz="2400" dirty="0" smtClean="0"/>
              <a:t>Mail ve telefon için geri dönüş notu bırakın</a:t>
            </a:r>
          </a:p>
          <a:p>
            <a:pPr marL="109728" indent="0">
              <a:buNone/>
            </a:pPr>
            <a:endParaRPr lang="en-US" sz="2400" dirty="0"/>
          </a:p>
          <a:p>
            <a:endParaRPr lang="en-US" dirty="0"/>
          </a:p>
        </p:txBody>
      </p:sp>
      <p:sp>
        <p:nvSpPr>
          <p:cNvPr id="3" name="Title 2"/>
          <p:cNvSpPr>
            <a:spLocks noGrp="1"/>
          </p:cNvSpPr>
          <p:nvPr>
            <p:ph type="title"/>
          </p:nvPr>
        </p:nvSpPr>
        <p:spPr/>
        <p:txBody>
          <a:bodyPr>
            <a:normAutofit/>
          </a:bodyPr>
          <a:lstStyle/>
          <a:p>
            <a:r>
              <a:rPr lang="tr-TR" dirty="0" smtClean="0"/>
              <a:t>KESİNTİLERİ NASIL YÖNETİRİZ</a:t>
            </a:r>
            <a:endParaRPr lang="en-US" dirty="0"/>
          </a:p>
        </p:txBody>
      </p:sp>
    </p:spTree>
    <p:extLst>
      <p:ext uri="{BB962C8B-B14F-4D97-AF65-F5344CB8AC3E}">
        <p14:creationId xmlns:p14="http://schemas.microsoft.com/office/powerpoint/2010/main" val="5954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eaLnBrk="1" hangingPunct="1"/>
            <a:r>
              <a:rPr lang="tr-TR" dirty="0" smtClean="0">
                <a:cs typeface="Arial" pitchFamily="34" charset="0"/>
              </a:rPr>
              <a:t>İş erteleme</a:t>
            </a:r>
          </a:p>
          <a:p>
            <a:pPr eaLnBrk="1" hangingPunct="1"/>
            <a:r>
              <a:rPr lang="tr-TR" dirty="0" smtClean="0">
                <a:cs typeface="Arial" pitchFamily="34" charset="0"/>
              </a:rPr>
              <a:t>Delege etmekten korkma</a:t>
            </a:r>
            <a:endParaRPr lang="en-US" dirty="0" smtClean="0"/>
          </a:p>
          <a:p>
            <a:pPr eaLnBrk="1" hangingPunct="1"/>
            <a:r>
              <a:rPr lang="tr-TR" dirty="0" smtClean="0"/>
              <a:t>Hayır diyememek</a:t>
            </a:r>
          </a:p>
          <a:p>
            <a:pPr eaLnBrk="1" hangingPunct="1"/>
            <a:r>
              <a:rPr lang="tr-TR" dirty="0" smtClean="0"/>
              <a:t>Herşeyi üstlenen lider/çalışan olmak</a:t>
            </a:r>
          </a:p>
          <a:p>
            <a:pPr eaLnBrk="1" hangingPunct="1"/>
            <a:r>
              <a:rPr lang="tr-TR" dirty="0" smtClean="0">
                <a:cs typeface="Arial" pitchFamily="34" charset="0"/>
              </a:rPr>
              <a:t>Hedefler/önceliklerle ilgili sorunlar</a:t>
            </a:r>
          </a:p>
          <a:p>
            <a:pPr eaLnBrk="1" hangingPunct="1"/>
            <a:r>
              <a:rPr lang="tr-TR" dirty="0" smtClean="0">
                <a:cs typeface="Arial" pitchFamily="34" charset="0"/>
              </a:rPr>
              <a:t>Kararsızlık </a:t>
            </a:r>
          </a:p>
          <a:p>
            <a:pPr eaLnBrk="1" hangingPunct="1"/>
            <a:r>
              <a:rPr lang="tr-TR" dirty="0" smtClean="0">
                <a:cs typeface="Arial" pitchFamily="34" charset="0"/>
              </a:rPr>
              <a:t>Acele etme</a:t>
            </a:r>
          </a:p>
          <a:p>
            <a:pPr eaLnBrk="1" hangingPunct="1"/>
            <a:r>
              <a:rPr lang="tr-TR" dirty="0" smtClean="0">
                <a:cs typeface="Arial" pitchFamily="34" charset="0"/>
              </a:rPr>
              <a:t>Organize olamama</a:t>
            </a:r>
            <a:endParaRPr lang="en-US" dirty="0" smtClean="0">
              <a:cs typeface="Arial" pitchFamily="34" charset="0"/>
            </a:endParaRPr>
          </a:p>
        </p:txBody>
      </p:sp>
      <p:sp>
        <p:nvSpPr>
          <p:cNvPr id="19458" name="Rectangle 2"/>
          <p:cNvSpPr>
            <a:spLocks noGrp="1" noChangeArrowheads="1"/>
          </p:cNvSpPr>
          <p:nvPr>
            <p:ph type="title"/>
          </p:nvPr>
        </p:nvSpPr>
        <p:spPr/>
        <p:txBody>
          <a:bodyPr/>
          <a:lstStyle/>
          <a:p>
            <a:pPr eaLnBrk="1" hangingPunct="1"/>
            <a:r>
              <a:rPr lang="tr-TR" dirty="0" smtClean="0"/>
              <a:t>TEMEL ZAMAN HARCAYICILAR</a:t>
            </a:r>
            <a:endParaRPr lang="en-US"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376" y="3733800"/>
            <a:ext cx="2206463" cy="310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983900"/>
      </p:ext>
    </p:extLst>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r-TR" dirty="0" smtClean="0"/>
              <a:t>Gelen mailler: İdari asistanlarınız kontrol edebilir, yetkilendirirseniz sizin için değerlendirip, neticelendirebilirle</a:t>
            </a:r>
          </a:p>
          <a:p>
            <a:endParaRPr lang="tr-TR" dirty="0" smtClean="0"/>
          </a:p>
          <a:p>
            <a:r>
              <a:rPr lang="tr-TR" dirty="0" smtClean="0"/>
              <a:t>Giden mailler: Telefonla çözülebilecekse bu şekilde halletmek </a:t>
            </a:r>
          </a:p>
          <a:p>
            <a:endParaRPr lang="tr-TR" dirty="0"/>
          </a:p>
          <a:p>
            <a:r>
              <a:rPr lang="tr-TR" dirty="0" smtClean="0"/>
              <a:t>Organize olmak Dosyalama, Raporlama </a:t>
            </a:r>
          </a:p>
          <a:p>
            <a:pPr marL="109728" indent="0">
              <a:buNone/>
            </a:pPr>
            <a:endParaRPr lang="tr-TR" dirty="0" smtClean="0"/>
          </a:p>
        </p:txBody>
      </p:sp>
      <p:sp>
        <p:nvSpPr>
          <p:cNvPr id="3" name="Title 2"/>
          <p:cNvSpPr>
            <a:spLocks noGrp="1"/>
          </p:cNvSpPr>
          <p:nvPr>
            <p:ph type="title"/>
          </p:nvPr>
        </p:nvSpPr>
        <p:spPr/>
        <p:txBody>
          <a:bodyPr/>
          <a:lstStyle/>
          <a:p>
            <a:r>
              <a:rPr lang="tr-TR" dirty="0" smtClean="0"/>
              <a:t>E-posta </a:t>
            </a:r>
            <a:endParaRPr lang="en-US" dirty="0"/>
          </a:p>
        </p:txBody>
      </p:sp>
    </p:spTree>
    <p:extLst>
      <p:ext uri="{BB962C8B-B14F-4D97-AF65-F5344CB8AC3E}">
        <p14:creationId xmlns:p14="http://schemas.microsoft.com/office/powerpoint/2010/main" val="2214289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tr-TR" dirty="0" smtClean="0"/>
              <a:t>E-posta kontrolü için her defasında tek bir zaman ayırın</a:t>
            </a:r>
          </a:p>
          <a:p>
            <a:pPr marL="109728" indent="0">
              <a:buNone/>
            </a:pPr>
            <a:r>
              <a:rPr lang="tr-TR" dirty="0" smtClean="0"/>
              <a:t>E-postanızı önemli diğer işinizi yaparken kapatın</a:t>
            </a:r>
          </a:p>
          <a:p>
            <a:pPr marL="109728" indent="0">
              <a:buNone/>
            </a:pPr>
            <a:r>
              <a:rPr lang="tr-TR" dirty="0" smtClean="0"/>
              <a:t>Sürekli olarak gönder/al butonuna basmayın </a:t>
            </a:r>
            <a:endParaRPr lang="en-US" dirty="0"/>
          </a:p>
        </p:txBody>
      </p:sp>
      <p:sp>
        <p:nvSpPr>
          <p:cNvPr id="3" name="Title 2"/>
          <p:cNvSpPr>
            <a:spLocks noGrp="1"/>
          </p:cNvSpPr>
          <p:nvPr>
            <p:ph type="title"/>
          </p:nvPr>
        </p:nvSpPr>
        <p:spPr/>
        <p:txBody>
          <a:bodyPr/>
          <a:lstStyle/>
          <a:p>
            <a:r>
              <a:rPr lang="tr-TR" dirty="0" smtClean="0"/>
              <a:t>E-posta yönetimi </a:t>
            </a:r>
            <a:endParaRPr lang="en-US" dirty="0"/>
          </a:p>
        </p:txBody>
      </p:sp>
    </p:spTree>
    <p:extLst>
      <p:ext uri="{BB962C8B-B14F-4D97-AF65-F5344CB8AC3E}">
        <p14:creationId xmlns:p14="http://schemas.microsoft.com/office/powerpoint/2010/main" val="3859164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tr-TR" dirty="0" smtClean="0"/>
          </a:p>
          <a:p>
            <a:pPr marL="109728" indent="0">
              <a:buNone/>
            </a:pPr>
            <a:r>
              <a:rPr lang="tr-TR" dirty="0" smtClean="0"/>
              <a:t>1. </a:t>
            </a:r>
            <a:endParaRPr lang="en-US" dirty="0"/>
          </a:p>
          <a:p>
            <a:pPr marL="109728" indent="0">
              <a:buNone/>
            </a:pPr>
            <a:r>
              <a:rPr lang="tr-TR" dirty="0" smtClean="0"/>
              <a:t>Bir kağıdı notladım, sonra..</a:t>
            </a:r>
            <a:endParaRPr lang="en-US" dirty="0"/>
          </a:p>
          <a:p>
            <a:pPr marL="109728" indent="0">
              <a:buNone/>
            </a:pPr>
            <a:r>
              <a:rPr lang="tr-TR" dirty="0" smtClean="0"/>
              <a:t>İki e-posta yanıtladım</a:t>
            </a:r>
            <a:endParaRPr lang="en-US" dirty="0"/>
          </a:p>
          <a:p>
            <a:pPr marL="109728" indent="0">
              <a:buNone/>
            </a:pPr>
            <a:r>
              <a:rPr lang="tr-TR" dirty="0" smtClean="0"/>
              <a:t>Sonra bir iki kağıt daha okudum...</a:t>
            </a:r>
            <a:r>
              <a:rPr lang="en-US" dirty="0" smtClean="0"/>
              <a:t> </a:t>
            </a:r>
            <a:endParaRPr lang="en-US" dirty="0"/>
          </a:p>
          <a:p>
            <a:pPr marL="109728" indent="0">
              <a:buNone/>
            </a:pPr>
            <a:r>
              <a:rPr lang="tr-TR" dirty="0" smtClean="0"/>
              <a:t>İki e-posta daha yanıtladım...</a:t>
            </a:r>
            <a:endParaRPr lang="tr-TR" dirty="0"/>
          </a:p>
          <a:p>
            <a:pPr marL="109728" indent="0">
              <a:buNone/>
            </a:pPr>
            <a:endParaRPr lang="tr-TR" dirty="0" smtClean="0"/>
          </a:p>
          <a:p>
            <a:pPr marL="109728" indent="0">
              <a:buNone/>
            </a:pPr>
            <a:r>
              <a:rPr lang="tr-TR" dirty="0" smtClean="0"/>
              <a:t>2.</a:t>
            </a:r>
          </a:p>
          <a:p>
            <a:pPr marL="109728" indent="0">
              <a:buNone/>
            </a:pPr>
            <a:endParaRPr lang="en-US" dirty="0"/>
          </a:p>
          <a:p>
            <a:r>
              <a:rPr lang="tr-TR" dirty="0" smtClean="0"/>
              <a:t>E-postanızı kapatın, iki saat için kağıtları okuyun, ardından e-postanızı açıp bir saat kadar işlerinizi yapın </a:t>
            </a:r>
            <a:endParaRPr lang="en-US" dirty="0"/>
          </a:p>
        </p:txBody>
      </p:sp>
      <p:sp>
        <p:nvSpPr>
          <p:cNvPr id="3" name="Title 2"/>
          <p:cNvSpPr>
            <a:spLocks noGrp="1"/>
          </p:cNvSpPr>
          <p:nvPr>
            <p:ph type="title"/>
          </p:nvPr>
        </p:nvSpPr>
        <p:spPr>
          <a:xfrm>
            <a:off x="381000" y="274638"/>
            <a:ext cx="8305800" cy="792162"/>
          </a:xfrm>
        </p:spPr>
        <p:txBody>
          <a:bodyPr>
            <a:normAutofit fontScale="90000"/>
          </a:bodyPr>
          <a:lstStyle/>
          <a:p>
            <a:r>
              <a:rPr lang="en-US" b="0" dirty="0"/>
              <a:t/>
            </a:r>
            <a:br>
              <a:rPr lang="en-US" b="0" dirty="0"/>
            </a:br>
            <a:r>
              <a:rPr lang="tr-TR" b="0" dirty="0" smtClean="0"/>
              <a:t>Not vermeniz gereken bir sınıf var...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09800"/>
            <a:ext cx="2971800" cy="147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84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219200"/>
            <a:ext cx="8686800" cy="4648200"/>
          </a:xfrm>
        </p:spPr>
        <p:txBody>
          <a:bodyPr>
            <a:noAutofit/>
          </a:bodyPr>
          <a:lstStyle/>
          <a:p>
            <a:r>
              <a:rPr lang="tr-TR" sz="2800" b="1" dirty="0" smtClean="0"/>
              <a:t>Profesyonellikle ilgili öneriler</a:t>
            </a:r>
          </a:p>
          <a:p>
            <a:pPr lvl="1"/>
            <a:r>
              <a:rPr lang="tr-TR" sz="2800" dirty="0" smtClean="0"/>
              <a:t>Performans değerlendirme-Bir sonraki yıl sonu gibi davranalım</a:t>
            </a:r>
          </a:p>
          <a:p>
            <a:pPr lvl="2"/>
            <a:r>
              <a:rPr lang="tr-TR" sz="2800" dirty="0" smtClean="0"/>
              <a:t>Mükemmel bir yıl geçirdiniz. Mükemmel olsun diye yaptığımız 3-5 şey ne olurdu?</a:t>
            </a:r>
            <a:endParaRPr lang="tr-TR" sz="2800" dirty="0"/>
          </a:p>
          <a:p>
            <a:r>
              <a:rPr lang="tr-TR" sz="2800" b="1" dirty="0" smtClean="0"/>
              <a:t>Kişisel hayat için öneriler- Bir sonraki yıl sonu gibi davranalım</a:t>
            </a:r>
          </a:p>
          <a:p>
            <a:pPr lvl="1"/>
            <a:r>
              <a:rPr lang="tr-TR" sz="2800" dirty="0" smtClean="0"/>
              <a:t>Ailenize bir mektup yazalım. Kişisel ilişkilerinizde ve ailenizde pek çok şey mükemmel olsun diye yaptığımız 3-5 şey ne olurdu?</a:t>
            </a:r>
          </a:p>
          <a:p>
            <a:pPr lvl="1"/>
            <a:endParaRPr lang="tr-TR" sz="2800" dirty="0"/>
          </a:p>
          <a:p>
            <a:pPr marL="457200" lvl="1" indent="0">
              <a:buNone/>
            </a:pPr>
            <a:endParaRPr lang="en-US" sz="2800" dirty="0"/>
          </a:p>
        </p:txBody>
      </p:sp>
      <p:sp>
        <p:nvSpPr>
          <p:cNvPr id="5" name="Title 4"/>
          <p:cNvSpPr>
            <a:spLocks noGrp="1"/>
          </p:cNvSpPr>
          <p:nvPr>
            <p:ph type="title"/>
          </p:nvPr>
        </p:nvSpPr>
        <p:spPr/>
        <p:txBody>
          <a:bodyPr/>
          <a:lstStyle/>
          <a:p>
            <a:r>
              <a:rPr lang="tr-TR" b="1" dirty="0" smtClean="0"/>
              <a:t>Önceliklendirme</a:t>
            </a:r>
            <a:endParaRPr lang="en-US" b="1" dirty="0"/>
          </a:p>
        </p:txBody>
      </p:sp>
    </p:spTree>
    <p:extLst>
      <p:ext uri="{BB962C8B-B14F-4D97-AF65-F5344CB8AC3E}">
        <p14:creationId xmlns:p14="http://schemas.microsoft.com/office/powerpoint/2010/main" val="1144641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dirty="0" smtClean="0"/>
              <a:t>Şimdi önümüzde yaklaşık 6 hedef var.... </a:t>
            </a:r>
            <a:endParaRPr lang="tr-TR" dirty="0"/>
          </a:p>
          <a:p>
            <a:r>
              <a:rPr lang="tr-TR" dirty="0" smtClean="0"/>
              <a:t>Ajanda ihtiyacımız olacaktır</a:t>
            </a:r>
          </a:p>
          <a:p>
            <a:r>
              <a:rPr lang="tr-TR" dirty="0" smtClean="0"/>
              <a:t>Bunu kariyer, ilişkiler ve kendimiz için bölebiliriz.</a:t>
            </a:r>
          </a:p>
          <a:p>
            <a:pPr marL="0" indent="0">
              <a:buNone/>
            </a:pP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978328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3400" y="533400"/>
            <a:ext cx="8001000" cy="838200"/>
          </a:xfrm>
        </p:spPr>
        <p:txBody>
          <a:bodyPr/>
          <a:lstStyle/>
          <a:p>
            <a:pPr algn="ctr" eaLnBrk="1" hangingPunct="1">
              <a:defRPr/>
            </a:pPr>
            <a:r>
              <a:rPr lang="tr-TR" sz="2400" b="1" dirty="0" smtClean="0">
                <a:latin typeface="Arial" pitchFamily="34" charset="0"/>
                <a:cs typeface="Arial" pitchFamily="34" charset="0"/>
              </a:rPr>
              <a:t>ÖNCELİKLENDİRME</a:t>
            </a:r>
            <a:br>
              <a:rPr lang="tr-TR" sz="2400" b="1" dirty="0" smtClean="0">
                <a:latin typeface="Arial" pitchFamily="34" charset="0"/>
                <a:cs typeface="Arial" pitchFamily="34" charset="0"/>
              </a:rPr>
            </a:br>
            <a:r>
              <a:rPr lang="tr-TR" sz="2400" b="1" dirty="0" smtClean="0">
                <a:latin typeface="Arial" pitchFamily="34" charset="0"/>
                <a:cs typeface="Arial" pitchFamily="34" charset="0"/>
              </a:rPr>
              <a:t>zamanınız yoksa= önceliğiniz değildir!!</a:t>
            </a:r>
            <a:endParaRPr lang="tr-TR" sz="2400" b="1" dirty="0">
              <a:latin typeface="Arial" pitchFamily="34" charset="0"/>
              <a:cs typeface="Arial" pitchFamily="34" charset="0"/>
            </a:endParaRPr>
          </a:p>
        </p:txBody>
      </p:sp>
      <p:sp>
        <p:nvSpPr>
          <p:cNvPr id="69635" name="Rectangle 3"/>
          <p:cNvSpPr>
            <a:spLocks noGrp="1" noChangeArrowheads="1"/>
          </p:cNvSpPr>
          <p:nvPr>
            <p:ph type="body" sz="half" idx="1"/>
          </p:nvPr>
        </p:nvSpPr>
        <p:spPr>
          <a:xfrm>
            <a:off x="685800" y="1970088"/>
            <a:ext cx="3810000" cy="2971800"/>
          </a:xfrm>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buClr>
                <a:srgbClr val="666699"/>
              </a:buClr>
              <a:defRPr/>
            </a:pPr>
            <a:r>
              <a:rPr lang="tr-TR" sz="2400" dirty="0">
                <a:latin typeface="Arial" pitchFamily="34" charset="0"/>
                <a:cs typeface="Arial" pitchFamily="34" charset="0"/>
              </a:rPr>
              <a:t>Hoşlandığımızı</a:t>
            </a:r>
          </a:p>
          <a:p>
            <a:pPr eaLnBrk="1" hangingPunct="1">
              <a:buClr>
                <a:srgbClr val="666699"/>
              </a:buClr>
              <a:defRPr/>
            </a:pPr>
            <a:r>
              <a:rPr lang="tr-TR" sz="2400" dirty="0">
                <a:latin typeface="Arial" pitchFamily="34" charset="0"/>
                <a:cs typeface="Arial" pitchFamily="34" charset="0"/>
              </a:rPr>
              <a:t>Çabuk bitecek olanı</a:t>
            </a:r>
          </a:p>
          <a:p>
            <a:pPr eaLnBrk="1" hangingPunct="1">
              <a:buClr>
                <a:srgbClr val="666699"/>
              </a:buClr>
              <a:defRPr/>
            </a:pPr>
            <a:r>
              <a:rPr lang="tr-TR" sz="2400" dirty="0">
                <a:latin typeface="Arial" pitchFamily="34" charset="0"/>
                <a:cs typeface="Arial" pitchFamily="34" charset="0"/>
              </a:rPr>
              <a:t>Kolay olanı</a:t>
            </a:r>
          </a:p>
          <a:p>
            <a:pPr eaLnBrk="1" hangingPunct="1">
              <a:buClr>
                <a:srgbClr val="666699"/>
              </a:buClr>
              <a:defRPr/>
            </a:pPr>
            <a:r>
              <a:rPr lang="tr-TR" sz="2400" dirty="0">
                <a:latin typeface="Arial" pitchFamily="34" charset="0"/>
                <a:cs typeface="Arial" pitchFamily="34" charset="0"/>
              </a:rPr>
              <a:t>Bildiğimizi</a:t>
            </a:r>
          </a:p>
          <a:p>
            <a:pPr eaLnBrk="1" hangingPunct="1">
              <a:buClr>
                <a:srgbClr val="666699"/>
              </a:buClr>
              <a:defRPr/>
            </a:pPr>
            <a:r>
              <a:rPr lang="tr-TR" sz="2400" dirty="0">
                <a:latin typeface="Arial" pitchFamily="34" charset="0"/>
                <a:cs typeface="Arial" pitchFamily="34" charset="0"/>
              </a:rPr>
              <a:t>Acele yapılanı</a:t>
            </a:r>
          </a:p>
          <a:p>
            <a:pPr eaLnBrk="1" hangingPunct="1">
              <a:buClr>
                <a:srgbClr val="666699"/>
              </a:buClr>
              <a:defRPr/>
            </a:pPr>
            <a:r>
              <a:rPr lang="tr-TR" sz="2400" dirty="0">
                <a:latin typeface="Arial" pitchFamily="34" charset="0"/>
                <a:cs typeface="Arial" pitchFamily="34" charset="0"/>
              </a:rPr>
              <a:t>Başkalarının istediğini</a:t>
            </a:r>
          </a:p>
        </p:txBody>
      </p:sp>
      <p:sp>
        <p:nvSpPr>
          <p:cNvPr id="69637" name="Rectangle 5"/>
          <p:cNvSpPr>
            <a:spLocks noChangeArrowheads="1"/>
          </p:cNvSpPr>
          <p:nvPr/>
        </p:nvSpPr>
        <p:spPr bwMode="auto">
          <a:xfrm>
            <a:off x="4787900" y="1973263"/>
            <a:ext cx="3810000" cy="28956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342900" indent="-342900">
              <a:spcBef>
                <a:spcPct val="20000"/>
              </a:spcBef>
              <a:buClr>
                <a:srgbClr val="993366"/>
              </a:buClr>
              <a:buFontTx/>
              <a:buChar char="•"/>
              <a:defRPr/>
            </a:pPr>
            <a:r>
              <a:rPr lang="tr-TR" dirty="0">
                <a:latin typeface="Arial" pitchFamily="34" charset="0"/>
                <a:cs typeface="Arial" pitchFamily="34" charset="0"/>
              </a:rPr>
              <a:t>Hoşlanmadığımızdan</a:t>
            </a:r>
          </a:p>
          <a:p>
            <a:pPr marL="342900" indent="-342900">
              <a:spcBef>
                <a:spcPct val="20000"/>
              </a:spcBef>
              <a:buClr>
                <a:srgbClr val="993366"/>
              </a:buClr>
              <a:buFontTx/>
              <a:buChar char="•"/>
              <a:defRPr/>
            </a:pPr>
            <a:r>
              <a:rPr lang="tr-TR" dirty="0">
                <a:latin typeface="Arial" pitchFamily="34" charset="0"/>
                <a:cs typeface="Arial" pitchFamily="34" charset="0"/>
              </a:rPr>
              <a:t>Uzun sürecek olandan</a:t>
            </a:r>
          </a:p>
          <a:p>
            <a:pPr marL="342900" indent="-342900">
              <a:spcBef>
                <a:spcPct val="20000"/>
              </a:spcBef>
              <a:buClr>
                <a:srgbClr val="993366"/>
              </a:buClr>
              <a:buFontTx/>
              <a:buChar char="•"/>
              <a:defRPr/>
            </a:pPr>
            <a:r>
              <a:rPr lang="tr-TR" dirty="0">
                <a:latin typeface="Arial" pitchFamily="34" charset="0"/>
                <a:cs typeface="Arial" pitchFamily="34" charset="0"/>
              </a:rPr>
              <a:t>Zor olandan</a:t>
            </a:r>
          </a:p>
          <a:p>
            <a:pPr marL="342900" indent="-342900">
              <a:spcBef>
                <a:spcPct val="20000"/>
              </a:spcBef>
              <a:buClr>
                <a:srgbClr val="993366"/>
              </a:buClr>
              <a:buFontTx/>
              <a:buChar char="•"/>
              <a:defRPr/>
            </a:pPr>
            <a:r>
              <a:rPr lang="tr-TR" dirty="0">
                <a:latin typeface="Arial" pitchFamily="34" charset="0"/>
                <a:cs typeface="Arial" pitchFamily="34" charset="0"/>
              </a:rPr>
              <a:t>Bilmediğimizden</a:t>
            </a:r>
          </a:p>
          <a:p>
            <a:pPr marL="342900" indent="-342900">
              <a:spcBef>
                <a:spcPct val="20000"/>
              </a:spcBef>
              <a:buClr>
                <a:srgbClr val="993366"/>
              </a:buClr>
              <a:buFontTx/>
              <a:buChar char="•"/>
              <a:defRPr/>
            </a:pPr>
            <a:r>
              <a:rPr lang="tr-TR" dirty="0">
                <a:latin typeface="Arial" pitchFamily="34" charset="0"/>
                <a:cs typeface="Arial" pitchFamily="34" charset="0"/>
              </a:rPr>
              <a:t>Önemli olandan</a:t>
            </a:r>
          </a:p>
          <a:p>
            <a:pPr marL="342900" indent="-342900">
              <a:spcBef>
                <a:spcPct val="20000"/>
              </a:spcBef>
              <a:buClr>
                <a:srgbClr val="993366"/>
              </a:buClr>
              <a:buFontTx/>
              <a:buChar char="•"/>
              <a:defRPr/>
            </a:pPr>
            <a:r>
              <a:rPr lang="tr-TR" dirty="0">
                <a:latin typeface="Arial" pitchFamily="34" charset="0"/>
                <a:cs typeface="Arial" pitchFamily="34" charset="0"/>
              </a:rPr>
              <a:t>Kendi seçtiğimizden</a:t>
            </a:r>
          </a:p>
        </p:txBody>
      </p:sp>
    </p:spTree>
    <p:extLst>
      <p:ext uri="{BB962C8B-B14F-4D97-AF65-F5344CB8AC3E}">
        <p14:creationId xmlns:p14="http://schemas.microsoft.com/office/powerpoint/2010/main" val="1564790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across)">
                                      <p:cBhvr>
                                        <p:cTn id="7" dur="500"/>
                                        <p:tgtEl>
                                          <p:spTgt spid="69634"/>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9635"/>
                                        </p:tgtEl>
                                        <p:attrNameLst>
                                          <p:attrName>style.visibility</p:attrName>
                                        </p:attrNameLst>
                                      </p:cBhvr>
                                      <p:to>
                                        <p:strVal val="visible"/>
                                      </p:to>
                                    </p:set>
                                    <p:anim calcmode="lin" valueType="num">
                                      <p:cBhvr additive="base">
                                        <p:cTn id="11" dur="500" fill="hold"/>
                                        <p:tgtEl>
                                          <p:spTgt spid="69635"/>
                                        </p:tgtEl>
                                        <p:attrNameLst>
                                          <p:attrName>ppt_x</p:attrName>
                                        </p:attrNameLst>
                                      </p:cBhvr>
                                      <p:tavLst>
                                        <p:tav tm="0">
                                          <p:val>
                                            <p:strVal val="#ppt_x"/>
                                          </p:val>
                                        </p:tav>
                                        <p:tav tm="100000">
                                          <p:val>
                                            <p:strVal val="#ppt_x"/>
                                          </p:val>
                                        </p:tav>
                                      </p:tavLst>
                                    </p:anim>
                                    <p:anim calcmode="lin" valueType="num">
                                      <p:cBhvr additive="base">
                                        <p:cTn id="12" dur="500" fill="hold"/>
                                        <p:tgtEl>
                                          <p:spTgt spid="69635"/>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iterate type="lt">
                                    <p:tmPct val="100000"/>
                                  </p:iterate>
                                  <p:childTnLst>
                                    <p:set>
                                      <p:cBhvr>
                                        <p:cTn id="16" dur="1" fill="hold">
                                          <p:stCondLst>
                                            <p:cond delay="0"/>
                                          </p:stCondLst>
                                        </p:cTn>
                                        <p:tgtEl>
                                          <p:spTgt spid="69637"/>
                                        </p:tgtEl>
                                        <p:attrNameLst>
                                          <p:attrName>style.visibility</p:attrName>
                                        </p:attrNameLst>
                                      </p:cBhvr>
                                      <p:to>
                                        <p:strVal val="visible"/>
                                      </p:to>
                                    </p:set>
                                    <p:animEffect transition="in" filter="checkerboard(across)">
                                      <p:cBhvr>
                                        <p:cTn id="17" dur="75"/>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autoUpdateAnimBg="0"/>
      <p:bldP spid="6963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9200"/>
            <a:ext cx="8305800" cy="4876800"/>
          </a:xfrm>
        </p:spPr>
        <p:txBody>
          <a:bodyPr>
            <a:noAutofit/>
          </a:bodyPr>
          <a:lstStyle/>
          <a:p>
            <a:r>
              <a:rPr lang="tr-TR" sz="3200" dirty="0" smtClean="0">
                <a:latin typeface="Arial" pitchFamily="34" charset="0"/>
                <a:cs typeface="Arial" pitchFamily="34" charset="0"/>
              </a:rPr>
              <a:t>Net</a:t>
            </a:r>
          </a:p>
          <a:p>
            <a:r>
              <a:rPr lang="tr-TR" sz="3200" dirty="0" smtClean="0">
                <a:latin typeface="Arial" pitchFamily="34" charset="0"/>
                <a:cs typeface="Arial" pitchFamily="34" charset="0"/>
              </a:rPr>
              <a:t>Ölçülebilir</a:t>
            </a:r>
          </a:p>
          <a:p>
            <a:r>
              <a:rPr lang="tr-TR" sz="3200" dirty="0" smtClean="0">
                <a:latin typeface="Arial" pitchFamily="34" charset="0"/>
                <a:cs typeface="Arial" pitchFamily="34" charset="0"/>
              </a:rPr>
              <a:t>Ulaşılabilir</a:t>
            </a:r>
          </a:p>
          <a:p>
            <a:r>
              <a:rPr lang="tr-TR" sz="3200" dirty="0" smtClean="0">
                <a:latin typeface="Arial" pitchFamily="34" charset="0"/>
                <a:cs typeface="Arial" pitchFamily="34" charset="0"/>
              </a:rPr>
              <a:t>Gerçekçi</a:t>
            </a:r>
          </a:p>
          <a:p>
            <a:r>
              <a:rPr lang="tr-TR" sz="3200" dirty="0" smtClean="0">
                <a:latin typeface="Arial" pitchFamily="34" charset="0"/>
                <a:cs typeface="Arial" pitchFamily="34" charset="0"/>
              </a:rPr>
              <a:t>Zamana Bağlanmış</a:t>
            </a:r>
            <a:endParaRPr lang="tr-TR" sz="3200" dirty="0">
              <a:latin typeface="Arial" pitchFamily="34" charset="0"/>
              <a:cs typeface="Arial" pitchFamily="34" charset="0"/>
            </a:endParaRPr>
          </a:p>
        </p:txBody>
      </p:sp>
      <p:sp>
        <p:nvSpPr>
          <p:cNvPr id="2" name="1 Başlık"/>
          <p:cNvSpPr>
            <a:spLocks noGrp="1"/>
          </p:cNvSpPr>
          <p:nvPr>
            <p:ph type="title"/>
          </p:nvPr>
        </p:nvSpPr>
        <p:spPr/>
        <p:txBody>
          <a:bodyPr/>
          <a:lstStyle/>
          <a:p>
            <a:r>
              <a:rPr lang="tr-TR" dirty="0" smtClean="0"/>
              <a:t>Hedef Belirleme</a:t>
            </a:r>
            <a:endParaRPr lang="tr-TR" dirty="0"/>
          </a:p>
        </p:txBody>
      </p:sp>
    </p:spTree>
    <p:extLst>
      <p:ext uri="{BB962C8B-B14F-4D97-AF65-F5344CB8AC3E}">
        <p14:creationId xmlns:p14="http://schemas.microsoft.com/office/powerpoint/2010/main" val="640601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514350" indent="-514350">
              <a:buFont typeface="+mj-lt"/>
              <a:buAutoNum type="arabicPeriod"/>
            </a:pPr>
            <a:endParaRPr lang="tr-TR" dirty="0" smtClean="0"/>
          </a:p>
          <a:p>
            <a:pPr marL="514350" indent="-514350"/>
            <a:r>
              <a:rPr lang="tr-TR" dirty="0" smtClean="0"/>
              <a:t>Neyi delege edeceğim? KARAR</a:t>
            </a:r>
          </a:p>
          <a:p>
            <a:pPr marL="514350" indent="-514350"/>
            <a:r>
              <a:rPr lang="tr-TR" dirty="0" smtClean="0"/>
              <a:t>Kime delege edeceğim? SEÇİM</a:t>
            </a:r>
          </a:p>
          <a:p>
            <a:pPr marL="514350" indent="-514350"/>
            <a:r>
              <a:rPr lang="tr-TR" dirty="0" smtClean="0"/>
              <a:t>Nasıl ve neyi görüşeceğim? KONUŞMA</a:t>
            </a:r>
          </a:p>
          <a:p>
            <a:pPr marL="514350" indent="-514350"/>
            <a:r>
              <a:rPr lang="tr-TR" dirty="0" smtClean="0"/>
              <a:t>Ne ile desteklemek gerekiyor? </a:t>
            </a:r>
          </a:p>
          <a:p>
            <a:pPr marL="514350" indent="-514350"/>
            <a:r>
              <a:rPr lang="tr-TR" dirty="0" smtClean="0"/>
              <a:t>Nasıl takip edeceğim?</a:t>
            </a:r>
          </a:p>
          <a:p>
            <a:endParaRPr lang="tr-TR" dirty="0" smtClean="0"/>
          </a:p>
        </p:txBody>
      </p:sp>
      <p:sp>
        <p:nvSpPr>
          <p:cNvPr id="2" name="1 Başlık"/>
          <p:cNvSpPr>
            <a:spLocks noGrp="1"/>
          </p:cNvSpPr>
          <p:nvPr>
            <p:ph type="title"/>
          </p:nvPr>
        </p:nvSpPr>
        <p:spPr/>
        <p:txBody>
          <a:bodyPr/>
          <a:lstStyle/>
          <a:p>
            <a:r>
              <a:rPr lang="tr-TR" dirty="0" smtClean="0"/>
              <a:t>Delegasyon</a:t>
            </a:r>
            <a:endParaRPr lang="tr-TR" dirty="0"/>
          </a:p>
        </p:txBody>
      </p:sp>
    </p:spTree>
    <p:extLst>
      <p:ext uri="{BB962C8B-B14F-4D97-AF65-F5344CB8AC3E}">
        <p14:creationId xmlns:p14="http://schemas.microsoft.com/office/powerpoint/2010/main" val="16364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752600"/>
            <a:ext cx="8382000" cy="2171328"/>
          </a:xfrm>
        </p:spPr>
        <p:txBody>
          <a:bodyPr>
            <a:normAutofit fontScale="90000"/>
          </a:bodyPr>
          <a:lstStyle/>
          <a:p>
            <a:pPr algn="ctr"/>
            <a:r>
              <a:rPr lang="tr-TR" dirty="0" smtClean="0"/>
              <a:t>Meşgul olmak yeterli değildir. Asıl soru: “Ne ile ilgili meşgul olduğumuzdur?”</a:t>
            </a:r>
            <a:br>
              <a:rPr lang="tr-TR" dirty="0" smtClean="0"/>
            </a:br>
            <a:r>
              <a:rPr lang="tr-TR" dirty="0" smtClean="0"/>
              <a:t/>
            </a:r>
            <a:br>
              <a:rPr lang="tr-TR" dirty="0" smtClean="0"/>
            </a:br>
            <a:r>
              <a:rPr lang="tr-TR" sz="3600" b="1" dirty="0" smtClean="0"/>
              <a:t>Henry Thoreau</a:t>
            </a:r>
            <a:endParaRPr lang="tr-TR" sz="3600" b="1" dirty="0"/>
          </a:p>
        </p:txBody>
      </p:sp>
    </p:spTree>
    <p:extLst>
      <p:ext uri="{BB962C8B-B14F-4D97-AF65-F5344CB8AC3E}">
        <p14:creationId xmlns:p14="http://schemas.microsoft.com/office/powerpoint/2010/main" val="2569564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525963"/>
          </a:xfrm>
        </p:spPr>
        <p:txBody>
          <a:bodyPr>
            <a:normAutofit/>
          </a:bodyPr>
          <a:lstStyle/>
          <a:p>
            <a:r>
              <a:rPr lang="tr-TR" dirty="0" smtClean="0"/>
              <a:t>Haftada 168 saat var</a:t>
            </a:r>
          </a:p>
          <a:p>
            <a:r>
              <a:rPr lang="tr-TR" dirty="0" smtClean="0"/>
              <a:t>24x7=168 saat bu oldukça fazla</a:t>
            </a:r>
          </a:p>
          <a:p>
            <a:pPr lvl="1"/>
            <a:r>
              <a:rPr lang="tr-TR" dirty="0" smtClean="0"/>
              <a:t>Tam zamanlı çalışıyorsak= 40 saat kullandık.168-40=128</a:t>
            </a:r>
          </a:p>
          <a:p>
            <a:pPr lvl="1"/>
            <a:r>
              <a:rPr lang="tr-TR" dirty="0" smtClean="0"/>
              <a:t>Gecede 8 saat uyursak = haftada 56 saat kullandık.128-56=72</a:t>
            </a:r>
          </a:p>
          <a:p>
            <a:pPr marL="457200" lvl="1" indent="0">
              <a:buNone/>
            </a:pPr>
            <a:r>
              <a:rPr lang="tr-TR" b="1" u="sng" dirty="0" smtClean="0"/>
              <a:t>Geriye 72 saat kalıyor: Oldukça fazla</a:t>
            </a:r>
          </a:p>
          <a:p>
            <a:pPr lvl="1"/>
            <a:r>
              <a:rPr lang="tr-TR" dirty="0" smtClean="0"/>
              <a:t>Tam zamanlı 50 saat çalışıyorsak=62 saat kalır</a:t>
            </a:r>
          </a:p>
          <a:p>
            <a:pPr lvl="1"/>
            <a:r>
              <a:rPr lang="tr-TR" dirty="0" smtClean="0"/>
              <a:t>Tam zamanlı 60 saat çalışıyorsak=52 saat kalır</a:t>
            </a:r>
          </a:p>
          <a:p>
            <a:pPr lvl="1"/>
            <a:r>
              <a:rPr lang="tr-TR" dirty="0" smtClean="0"/>
              <a:t>60 saatten fazla çalışıyorsak??? Bir sorun var...... </a:t>
            </a:r>
            <a:r>
              <a:rPr lang="tr-TR" dirty="0" smtClean="0">
                <a:sym typeface="Wingdings" pitchFamily="2" charset="2"/>
              </a:rPr>
              <a:t>))</a:t>
            </a:r>
            <a:endParaRPr lang="tr-TR" dirty="0" smtClean="0"/>
          </a:p>
        </p:txBody>
      </p:sp>
      <p:sp>
        <p:nvSpPr>
          <p:cNvPr id="2" name="Title 1"/>
          <p:cNvSpPr>
            <a:spLocks noGrp="1"/>
          </p:cNvSpPr>
          <p:nvPr>
            <p:ph type="title"/>
          </p:nvPr>
        </p:nvSpPr>
        <p:spPr/>
        <p:txBody>
          <a:bodyPr/>
          <a:lstStyle/>
          <a:p>
            <a:r>
              <a:rPr lang="tr-TR" b="1" dirty="0" smtClean="0"/>
              <a:t>ZAMANIMIZ</a:t>
            </a:r>
            <a:endParaRPr lang="en-US" b="1" dirty="0"/>
          </a:p>
        </p:txBody>
      </p:sp>
    </p:spTree>
    <p:extLst>
      <p:ext uri="{BB962C8B-B14F-4D97-AF65-F5344CB8AC3E}">
        <p14:creationId xmlns:p14="http://schemas.microsoft.com/office/powerpoint/2010/main" val="233412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a:xfrm>
            <a:off x="663575" y="1855788"/>
            <a:ext cx="8229600" cy="4525962"/>
          </a:xfrm>
        </p:spPr>
        <p:txBody>
          <a:bodyPr>
            <a:normAutofit/>
          </a:bodyPr>
          <a:lstStyle/>
          <a:p>
            <a:pPr marL="514350" indent="-514350" eaLnBrk="1" hangingPunct="1">
              <a:buFont typeface="Lucida Sans Unicode" pitchFamily="34" charset="0"/>
              <a:buAutoNum type="arabicPeriod"/>
            </a:pPr>
            <a:r>
              <a:rPr lang="tr-TR" sz="2800" dirty="0" smtClean="0"/>
              <a:t>Kişisel tarzımız</a:t>
            </a:r>
          </a:p>
          <a:p>
            <a:pPr marL="514350" indent="-514350" eaLnBrk="1" hangingPunct="1">
              <a:buFont typeface="Lucida Sans Unicode" pitchFamily="34" charset="0"/>
              <a:buAutoNum type="arabicPeriod"/>
            </a:pPr>
            <a:r>
              <a:rPr lang="tr-TR" sz="2800" dirty="0" smtClean="0"/>
              <a:t>Ajanda kullanımı</a:t>
            </a:r>
          </a:p>
          <a:p>
            <a:pPr marL="514350" indent="-514350" eaLnBrk="1" hangingPunct="1">
              <a:buFont typeface="Lucida Sans Unicode" pitchFamily="34" charset="0"/>
              <a:buAutoNum type="arabicPeriod"/>
            </a:pPr>
            <a:r>
              <a:rPr lang="tr-TR" sz="2800" dirty="0" smtClean="0"/>
              <a:t>E-Posta yönetimi</a:t>
            </a:r>
          </a:p>
          <a:p>
            <a:pPr marL="514350" indent="-514350" eaLnBrk="1" hangingPunct="1">
              <a:buFont typeface="Lucida Sans Unicode" pitchFamily="34" charset="0"/>
              <a:buAutoNum type="arabicPeriod"/>
            </a:pPr>
            <a:r>
              <a:rPr lang="tr-TR" sz="2800" dirty="0" smtClean="0"/>
              <a:t>Toplantıların yönetimi</a:t>
            </a:r>
          </a:p>
          <a:p>
            <a:pPr marL="0" indent="0" eaLnBrk="1" hangingPunct="1">
              <a:buNone/>
            </a:pPr>
            <a:endParaRPr lang="tr-TR" sz="2800" dirty="0" smtClean="0"/>
          </a:p>
          <a:p>
            <a:pPr marL="514350" indent="-514350" eaLnBrk="1" hangingPunct="1">
              <a:buFont typeface="Lucida Sans Unicode" pitchFamily="34" charset="0"/>
              <a:buAutoNum type="arabicPeriod"/>
            </a:pPr>
            <a:endParaRPr lang="tr-TR" sz="2800" dirty="0" smtClean="0"/>
          </a:p>
          <a:p>
            <a:pPr marL="514350" indent="-514350" eaLnBrk="1" hangingPunct="1">
              <a:buFont typeface="Lucida Sans Unicode" pitchFamily="34" charset="0"/>
              <a:buAutoNum type="arabicPeriod"/>
            </a:pPr>
            <a:endParaRPr lang="tr-TR" sz="2800" dirty="0" smtClean="0"/>
          </a:p>
        </p:txBody>
      </p:sp>
      <p:sp>
        <p:nvSpPr>
          <p:cNvPr id="2" name="1 Başlık"/>
          <p:cNvSpPr>
            <a:spLocks noGrp="1"/>
          </p:cNvSpPr>
          <p:nvPr>
            <p:ph type="title"/>
          </p:nvPr>
        </p:nvSpPr>
        <p:spPr/>
        <p:txBody>
          <a:bodyPr/>
          <a:lstStyle/>
          <a:p>
            <a:pPr eaLnBrk="1" hangingPunct="1">
              <a:defRPr/>
            </a:pPr>
            <a:r>
              <a:rPr lang="tr-TR" dirty="0" smtClean="0"/>
              <a:t>Zaman ve Yaşam</a:t>
            </a:r>
            <a:endParaRPr lang="tr-TR" dirty="0"/>
          </a:p>
        </p:txBody>
      </p:sp>
    </p:spTree>
    <p:extLst>
      <p:ext uri="{BB962C8B-B14F-4D97-AF65-F5344CB8AC3E}">
        <p14:creationId xmlns:p14="http://schemas.microsoft.com/office/powerpoint/2010/main" val="360522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116013" y="2205038"/>
            <a:ext cx="7772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tr-TR" sz="3600">
                <a:solidFill>
                  <a:schemeClr val="tx2"/>
                </a:solidFill>
              </a:rPr>
              <a:t>  </a:t>
            </a:r>
          </a:p>
        </p:txBody>
      </p:sp>
      <p:sp>
        <p:nvSpPr>
          <p:cNvPr id="31747" name="Rectangle 6"/>
          <p:cNvSpPr>
            <a:spLocks noChangeArrowheads="1"/>
          </p:cNvSpPr>
          <p:nvPr/>
        </p:nvSpPr>
        <p:spPr bwMode="auto">
          <a:xfrm>
            <a:off x="1258888" y="2684463"/>
            <a:ext cx="655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gn="ctr">
              <a:spcBef>
                <a:spcPct val="20000"/>
              </a:spcBef>
              <a:buClr>
                <a:schemeClr val="accent1"/>
              </a:buClr>
              <a:buSzPct val="65000"/>
            </a:pPr>
            <a:r>
              <a:rPr lang="tr-TR" sz="4800"/>
              <a:t>Reaktif Ve Proaktif</a:t>
            </a:r>
          </a:p>
        </p:txBody>
      </p:sp>
      <p:sp>
        <p:nvSpPr>
          <p:cNvPr id="5" name="4 Başlık"/>
          <p:cNvSpPr>
            <a:spLocks noGrp="1"/>
          </p:cNvSpPr>
          <p:nvPr>
            <p:ph type="title"/>
          </p:nvPr>
        </p:nvSpPr>
        <p:spPr/>
        <p:txBody>
          <a:bodyPr/>
          <a:lstStyle/>
          <a:p>
            <a:pPr eaLnBrk="1" hangingPunct="1">
              <a:defRPr/>
            </a:pPr>
            <a:r>
              <a:rPr lang="tr-TR" dirty="0" smtClean="0"/>
              <a:t>Kişisel Tarzımız Ve Zaman</a:t>
            </a:r>
            <a:endParaRPr lang="tr-TR" dirty="0"/>
          </a:p>
        </p:txBody>
      </p:sp>
    </p:spTree>
    <p:extLst>
      <p:ext uri="{BB962C8B-B14F-4D97-AF65-F5344CB8AC3E}">
        <p14:creationId xmlns:p14="http://schemas.microsoft.com/office/powerpoint/2010/main" val="2355303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dirty="0" smtClean="0"/>
              <a:t>Ajanda Kullanımı-Not defteri</a:t>
            </a:r>
            <a:endParaRPr lang="tr-TR" dirty="0"/>
          </a:p>
        </p:txBody>
      </p:sp>
      <p:pic>
        <p:nvPicPr>
          <p:cNvPr id="7" name="Picture 2" descr="C:\Users\sony\Desktop\31-Minions-Quotes27.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093990" y="1524000"/>
            <a:ext cx="5682539" cy="4806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73060" y="1828800"/>
            <a:ext cx="4724400" cy="523220"/>
          </a:xfrm>
          <a:prstGeom prst="rect">
            <a:avLst/>
          </a:prstGeom>
          <a:solidFill>
            <a:schemeClr val="accent1"/>
          </a:solidFill>
        </p:spPr>
        <p:txBody>
          <a:bodyPr wrap="square" rtlCol="0">
            <a:spAutoFit/>
          </a:bodyPr>
          <a:lstStyle/>
          <a:p>
            <a:r>
              <a:rPr lang="tr-TR" sz="2800" b="1" dirty="0" smtClean="0"/>
              <a:t>BUGÜN YAPILACAK İŞLER: </a:t>
            </a:r>
            <a:endParaRPr lang="en-US" sz="2800" b="1" dirty="0"/>
          </a:p>
        </p:txBody>
      </p:sp>
      <p:sp>
        <p:nvSpPr>
          <p:cNvPr id="10" name="TextBox 9"/>
          <p:cNvSpPr txBox="1"/>
          <p:nvPr/>
        </p:nvSpPr>
        <p:spPr>
          <a:xfrm>
            <a:off x="1295400" y="3077650"/>
            <a:ext cx="2438400" cy="646331"/>
          </a:xfrm>
          <a:prstGeom prst="rect">
            <a:avLst/>
          </a:prstGeom>
          <a:solidFill>
            <a:schemeClr val="accent1"/>
          </a:solidFill>
        </p:spPr>
        <p:txBody>
          <a:bodyPr wrap="square" rtlCol="0">
            <a:spAutoFit/>
          </a:bodyPr>
          <a:lstStyle/>
          <a:p>
            <a:r>
              <a:rPr lang="tr-TR" sz="2400" b="1" dirty="0" smtClean="0"/>
              <a:t>UYAN</a:t>
            </a:r>
            <a:r>
              <a:rPr lang="tr-TR" sz="3600" dirty="0" smtClean="0"/>
              <a:t> </a:t>
            </a:r>
            <a:endParaRPr lang="en-US" sz="3600" dirty="0"/>
          </a:p>
        </p:txBody>
      </p:sp>
      <p:sp>
        <p:nvSpPr>
          <p:cNvPr id="12" name="TextBox 11"/>
          <p:cNvSpPr txBox="1"/>
          <p:nvPr/>
        </p:nvSpPr>
        <p:spPr>
          <a:xfrm>
            <a:off x="1295400" y="4038600"/>
            <a:ext cx="2895600" cy="523220"/>
          </a:xfrm>
          <a:prstGeom prst="rect">
            <a:avLst/>
          </a:prstGeom>
          <a:solidFill>
            <a:schemeClr val="accent1"/>
          </a:solidFill>
        </p:spPr>
        <p:txBody>
          <a:bodyPr wrap="square" rtlCol="0">
            <a:spAutoFit/>
          </a:bodyPr>
          <a:lstStyle/>
          <a:p>
            <a:r>
              <a:rPr lang="tr-TR" sz="2800" b="1" dirty="0" smtClean="0"/>
              <a:t>HAYATTA KAL</a:t>
            </a:r>
            <a:endParaRPr lang="en-US" sz="2800" b="1" dirty="0"/>
          </a:p>
        </p:txBody>
      </p:sp>
      <p:sp>
        <p:nvSpPr>
          <p:cNvPr id="13" name="TextBox 12"/>
          <p:cNvSpPr txBox="1"/>
          <p:nvPr/>
        </p:nvSpPr>
        <p:spPr>
          <a:xfrm>
            <a:off x="1295400" y="4800600"/>
            <a:ext cx="3581400" cy="1077218"/>
          </a:xfrm>
          <a:prstGeom prst="rect">
            <a:avLst/>
          </a:prstGeom>
          <a:solidFill>
            <a:schemeClr val="accent1"/>
          </a:solidFill>
        </p:spPr>
        <p:txBody>
          <a:bodyPr wrap="square" rtlCol="0">
            <a:spAutoFit/>
          </a:bodyPr>
          <a:lstStyle/>
          <a:p>
            <a:r>
              <a:rPr lang="tr-TR" sz="3200" b="1" dirty="0" smtClean="0"/>
              <a:t>YATAĞA GERİ DÖN</a:t>
            </a:r>
            <a:endParaRPr lang="en-US" sz="3200" b="1" dirty="0"/>
          </a:p>
        </p:txBody>
      </p:sp>
    </p:spTree>
    <p:extLst>
      <p:ext uri="{BB962C8B-B14F-4D97-AF65-F5344CB8AC3E}">
        <p14:creationId xmlns:p14="http://schemas.microsoft.com/office/powerpoint/2010/main" val="3214632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tr-TR" dirty="0" smtClean="0"/>
              <a:t>Kendiniz için kullanışlı </a:t>
            </a:r>
            <a:r>
              <a:rPr lang="tr-TR" dirty="0"/>
              <a:t>bir ajanda seçin</a:t>
            </a:r>
          </a:p>
          <a:p>
            <a:r>
              <a:rPr lang="tr-TR" dirty="0"/>
              <a:t>Günlük ve haftalık planlama</a:t>
            </a:r>
          </a:p>
          <a:p>
            <a:r>
              <a:rPr lang="tr-TR" dirty="0"/>
              <a:t>Anında not alın</a:t>
            </a:r>
          </a:p>
          <a:p>
            <a:r>
              <a:rPr lang="tr-TR" dirty="0"/>
              <a:t>Ajanda ile gün içinde ve sonunda temas</a:t>
            </a:r>
          </a:p>
          <a:p>
            <a:r>
              <a:rPr lang="tr-TR" dirty="0"/>
              <a:t>Yapmaktan hoşlandığınız şeyleri </a:t>
            </a:r>
            <a:r>
              <a:rPr lang="tr-TR" dirty="0" smtClean="0"/>
              <a:t>de not </a:t>
            </a:r>
            <a:r>
              <a:rPr lang="tr-TR" dirty="0"/>
              <a:t>edin</a:t>
            </a:r>
          </a:p>
          <a:p>
            <a:pPr marL="109728" indent="0">
              <a:buNone/>
            </a:pPr>
            <a:endParaRPr lang="en-US" dirty="0"/>
          </a:p>
        </p:txBody>
      </p:sp>
      <p:sp>
        <p:nvSpPr>
          <p:cNvPr id="7" name="Title 6"/>
          <p:cNvSpPr>
            <a:spLocks noGrp="1"/>
          </p:cNvSpPr>
          <p:nvPr>
            <p:ph type="title"/>
          </p:nvPr>
        </p:nvSpPr>
        <p:spPr/>
        <p:txBody>
          <a:bodyPr/>
          <a:lstStyle/>
          <a:p>
            <a:r>
              <a:rPr lang="tr-TR" dirty="0" smtClean="0"/>
              <a:t>Ajanda kullanımı</a:t>
            </a:r>
            <a:endParaRPr lang="en-US" dirty="0"/>
          </a:p>
        </p:txBody>
      </p:sp>
    </p:spTree>
    <p:extLst>
      <p:ext uri="{BB962C8B-B14F-4D97-AF65-F5344CB8AC3E}">
        <p14:creationId xmlns:p14="http://schemas.microsoft.com/office/powerpoint/2010/main" val="3982116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7974" y="1524000"/>
            <a:ext cx="5864226" cy="5257800"/>
          </a:xfrm>
        </p:spPr>
        <p:txBody>
          <a:bodyPr>
            <a:normAutofit/>
          </a:bodyPr>
          <a:lstStyle/>
          <a:p>
            <a:pPr marL="590550" indent="-590550">
              <a:lnSpc>
                <a:spcPct val="80000"/>
              </a:lnSpc>
              <a:buFont typeface="Wingdings" pitchFamily="2" charset="2"/>
              <a:buAutoNum type="arabicPeriod"/>
            </a:pPr>
            <a:r>
              <a:rPr lang="tr-TR" dirty="0" smtClean="0"/>
              <a:t>Gerçekten benimle ilgili mi?</a:t>
            </a:r>
          </a:p>
          <a:p>
            <a:pPr marL="590550" indent="-590550">
              <a:lnSpc>
                <a:spcPct val="80000"/>
              </a:lnSpc>
              <a:buFont typeface="Wingdings" pitchFamily="2" charset="2"/>
              <a:buAutoNum type="arabicPeriod"/>
            </a:pPr>
            <a:r>
              <a:rPr lang="tr-TR" dirty="0" smtClean="0"/>
              <a:t>Gündem</a:t>
            </a:r>
          </a:p>
          <a:p>
            <a:pPr marL="590550" indent="-590550">
              <a:lnSpc>
                <a:spcPct val="80000"/>
              </a:lnSpc>
              <a:buFont typeface="Wingdings" pitchFamily="2" charset="2"/>
              <a:buAutoNum type="arabicPeriod"/>
            </a:pPr>
            <a:r>
              <a:rPr lang="tr-TR" dirty="0" smtClean="0"/>
              <a:t>Bilgili moderatör </a:t>
            </a:r>
          </a:p>
          <a:p>
            <a:pPr marL="590550" indent="-590550">
              <a:lnSpc>
                <a:spcPct val="80000"/>
              </a:lnSpc>
              <a:buFont typeface="Wingdings" pitchFamily="2" charset="2"/>
              <a:buAutoNum type="arabicPeriod"/>
            </a:pPr>
            <a:r>
              <a:rPr lang="tr-TR" dirty="0" smtClean="0"/>
              <a:t>Katılımcıların bilgilendirilmesi</a:t>
            </a:r>
          </a:p>
          <a:p>
            <a:pPr marL="590550" indent="-590550">
              <a:lnSpc>
                <a:spcPct val="80000"/>
              </a:lnSpc>
              <a:buFont typeface="Wingdings" pitchFamily="2" charset="2"/>
              <a:buAutoNum type="arabicPeriod"/>
            </a:pPr>
            <a:r>
              <a:rPr lang="tr-TR" dirty="0" smtClean="0"/>
              <a:t>Toplantı vaktinde başlamalı</a:t>
            </a:r>
          </a:p>
          <a:p>
            <a:pPr marL="590550" indent="-590550">
              <a:lnSpc>
                <a:spcPct val="80000"/>
              </a:lnSpc>
              <a:buFont typeface="Wingdings" pitchFamily="2" charset="2"/>
              <a:buAutoNum type="arabicPeriod"/>
            </a:pPr>
            <a:r>
              <a:rPr lang="tr-TR" dirty="0" smtClean="0"/>
              <a:t>Zamanında bitirmek</a:t>
            </a:r>
          </a:p>
          <a:p>
            <a:pPr marL="109728" indent="0">
              <a:buNone/>
            </a:pPr>
            <a:endParaRPr lang="tr-TR" dirty="0"/>
          </a:p>
        </p:txBody>
      </p:sp>
      <p:sp>
        <p:nvSpPr>
          <p:cNvPr id="2" name="1 Başlık"/>
          <p:cNvSpPr>
            <a:spLocks noGrp="1"/>
          </p:cNvSpPr>
          <p:nvPr>
            <p:ph type="title"/>
          </p:nvPr>
        </p:nvSpPr>
        <p:spPr/>
        <p:txBody>
          <a:bodyPr/>
          <a:lstStyle/>
          <a:p>
            <a:r>
              <a:rPr lang="tr-TR" dirty="0" smtClean="0"/>
              <a:t>Toplantı ve Zaman</a:t>
            </a:r>
            <a:endParaRPr lang="tr-TR" dirty="0"/>
          </a:p>
        </p:txBody>
      </p:sp>
      <p:sp>
        <p:nvSpPr>
          <p:cNvPr id="4" name="AutoShape 2" descr="ofis sandalyes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ofis sandalyesi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ofis sandalye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819" y="3657600"/>
            <a:ext cx="3200399"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59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2" name="Rectangle 56"/>
          <p:cNvSpPr>
            <a:spLocks noChangeArrowheads="1"/>
          </p:cNvSpPr>
          <p:nvPr/>
        </p:nvSpPr>
        <p:spPr bwMode="auto">
          <a:xfrm>
            <a:off x="1320800" y="960438"/>
            <a:ext cx="6324600" cy="5638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aettenschweiler" charset="0"/>
              <a:ea typeface="ＭＳ Ｐゴシック" charset="0"/>
            </a:endParaRPr>
          </a:p>
        </p:txBody>
      </p:sp>
      <p:sp>
        <p:nvSpPr>
          <p:cNvPr id="9273" name="Text Box 57"/>
          <p:cNvSpPr txBox="1">
            <a:spLocks noChangeArrowheads="1"/>
          </p:cNvSpPr>
          <p:nvPr/>
        </p:nvSpPr>
        <p:spPr bwMode="auto">
          <a:xfrm>
            <a:off x="1397000" y="1536700"/>
            <a:ext cx="3200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46075" algn="l"/>
              </a:tabLst>
              <a:defRPr sz="2400">
                <a:solidFill>
                  <a:schemeClr val="tx1"/>
                </a:solidFill>
                <a:latin typeface="Times New Roman" charset="0"/>
                <a:ea typeface="ＭＳ Ｐゴシック" charset="0"/>
              </a:defRPr>
            </a:lvl1pPr>
            <a:lvl2pPr>
              <a:tabLst>
                <a:tab pos="346075" algn="l"/>
              </a:tabLst>
              <a:defRPr sz="2400">
                <a:solidFill>
                  <a:schemeClr val="tx1"/>
                </a:solidFill>
                <a:latin typeface="Times New Roman" charset="0"/>
                <a:ea typeface="ＭＳ Ｐゴシック" charset="0"/>
              </a:defRPr>
            </a:lvl2pPr>
            <a:lvl3pPr>
              <a:tabLst>
                <a:tab pos="346075" algn="l"/>
              </a:tabLst>
              <a:defRPr sz="2400">
                <a:solidFill>
                  <a:schemeClr val="tx1"/>
                </a:solidFill>
                <a:latin typeface="Times New Roman" charset="0"/>
                <a:ea typeface="ＭＳ Ｐゴシック" charset="0"/>
              </a:defRPr>
            </a:lvl3pPr>
            <a:lvl4pPr>
              <a:tabLst>
                <a:tab pos="346075" algn="l"/>
              </a:tabLst>
              <a:defRPr sz="2400">
                <a:solidFill>
                  <a:schemeClr val="tx1"/>
                </a:solidFill>
                <a:latin typeface="Times New Roman" charset="0"/>
                <a:ea typeface="ＭＳ Ｐゴシック" charset="0"/>
              </a:defRPr>
            </a:lvl4pPr>
            <a:lvl5pPr>
              <a:tabLst>
                <a:tab pos="346075" algn="l"/>
              </a:tabLst>
              <a:defRPr sz="2400">
                <a:solidFill>
                  <a:schemeClr val="tx1"/>
                </a:solidFill>
                <a:latin typeface="Times New Roman" charset="0"/>
                <a:ea typeface="ＭＳ Ｐゴシック" charset="0"/>
              </a:defRPr>
            </a:lvl5pPr>
            <a:lvl6pPr fontAlgn="base">
              <a:spcBef>
                <a:spcPct val="0"/>
              </a:spcBef>
              <a:spcAft>
                <a:spcPct val="0"/>
              </a:spcAft>
              <a:tabLst>
                <a:tab pos="346075" algn="l"/>
              </a:tabLst>
              <a:defRPr sz="2400">
                <a:solidFill>
                  <a:schemeClr val="tx1"/>
                </a:solidFill>
                <a:latin typeface="Times New Roman" charset="0"/>
                <a:ea typeface="ＭＳ Ｐゴシック" charset="0"/>
              </a:defRPr>
            </a:lvl6pPr>
            <a:lvl7pPr fontAlgn="base">
              <a:spcBef>
                <a:spcPct val="0"/>
              </a:spcBef>
              <a:spcAft>
                <a:spcPct val="0"/>
              </a:spcAft>
              <a:tabLst>
                <a:tab pos="346075" algn="l"/>
              </a:tabLst>
              <a:defRPr sz="2400">
                <a:solidFill>
                  <a:schemeClr val="tx1"/>
                </a:solidFill>
                <a:latin typeface="Times New Roman" charset="0"/>
                <a:ea typeface="ＭＳ Ｐゴシック" charset="0"/>
              </a:defRPr>
            </a:lvl7pPr>
            <a:lvl8pPr fontAlgn="base">
              <a:spcBef>
                <a:spcPct val="0"/>
              </a:spcBef>
              <a:spcAft>
                <a:spcPct val="0"/>
              </a:spcAft>
              <a:tabLst>
                <a:tab pos="346075" algn="l"/>
              </a:tabLst>
              <a:defRPr sz="2400">
                <a:solidFill>
                  <a:schemeClr val="tx1"/>
                </a:solidFill>
                <a:latin typeface="Times New Roman" charset="0"/>
                <a:ea typeface="ＭＳ Ｐゴシック" charset="0"/>
              </a:defRPr>
            </a:lvl8pPr>
            <a:lvl9pPr fontAlgn="base">
              <a:spcBef>
                <a:spcPct val="0"/>
              </a:spcBef>
              <a:spcAft>
                <a:spcPct val="0"/>
              </a:spcAft>
              <a:tabLst>
                <a:tab pos="346075" algn="l"/>
              </a:tabLst>
              <a:defRPr sz="2400">
                <a:solidFill>
                  <a:schemeClr val="tx1"/>
                </a:solidFill>
                <a:latin typeface="Times New Roman" charset="0"/>
                <a:ea typeface="ＭＳ Ｐゴシック" charset="0"/>
              </a:defRPr>
            </a:lvl9pPr>
          </a:lstStyle>
          <a:p>
            <a:pPr eaLnBrk="0" hangingPunct="0">
              <a:lnSpc>
                <a:spcPct val="90000"/>
              </a:lnSpc>
              <a:defRPr/>
            </a:pPr>
            <a:r>
              <a:rPr lang="tr-TR" sz="2000" b="1" dirty="0" smtClean="0">
                <a:latin typeface="Arial Narrow" charset="0"/>
              </a:rPr>
              <a:t>Krizler</a:t>
            </a:r>
          </a:p>
          <a:p>
            <a:pPr eaLnBrk="0" hangingPunct="0">
              <a:lnSpc>
                <a:spcPct val="90000"/>
              </a:lnSpc>
              <a:defRPr/>
            </a:pPr>
            <a:r>
              <a:rPr lang="tr-TR" sz="2000" b="1" dirty="0" smtClean="0">
                <a:latin typeface="Arial Narrow" charset="0"/>
              </a:rPr>
              <a:t>Acil Toplantılar</a:t>
            </a:r>
          </a:p>
          <a:p>
            <a:pPr eaLnBrk="0" hangingPunct="0">
              <a:lnSpc>
                <a:spcPct val="90000"/>
              </a:lnSpc>
              <a:defRPr/>
            </a:pPr>
            <a:r>
              <a:rPr lang="tr-TR" sz="2000" b="1" dirty="0" smtClean="0">
                <a:latin typeface="Arial Narrow" charset="0"/>
              </a:rPr>
              <a:t>Son dakika işleri</a:t>
            </a:r>
          </a:p>
          <a:p>
            <a:pPr eaLnBrk="0" hangingPunct="0">
              <a:lnSpc>
                <a:spcPct val="90000"/>
              </a:lnSpc>
              <a:defRPr/>
            </a:pPr>
            <a:r>
              <a:rPr lang="tr-TR" sz="2000" b="1" dirty="0" smtClean="0">
                <a:latin typeface="Arial Narrow" charset="0"/>
              </a:rPr>
              <a:t>Baskı yaratan problemler</a:t>
            </a:r>
          </a:p>
          <a:p>
            <a:pPr eaLnBrk="0" hangingPunct="0">
              <a:lnSpc>
                <a:spcPct val="90000"/>
              </a:lnSpc>
              <a:defRPr/>
            </a:pPr>
            <a:r>
              <a:rPr lang="tr-TR" sz="2000" b="1" dirty="0" smtClean="0">
                <a:latin typeface="Arial Narrow" charset="0"/>
              </a:rPr>
              <a:t>Beklenmedik olaylar </a:t>
            </a:r>
            <a:endParaRPr lang="en-US" sz="2000" b="1" dirty="0" smtClean="0">
              <a:latin typeface="Arial Narrow" charset="0"/>
            </a:endParaRPr>
          </a:p>
        </p:txBody>
      </p:sp>
      <p:sp>
        <p:nvSpPr>
          <p:cNvPr id="9274" name="Text Box 58"/>
          <p:cNvSpPr txBox="1">
            <a:spLocks noChangeArrowheads="1"/>
          </p:cNvSpPr>
          <p:nvPr/>
        </p:nvSpPr>
        <p:spPr bwMode="auto">
          <a:xfrm>
            <a:off x="4597400" y="1536700"/>
            <a:ext cx="3200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46075" algn="l"/>
              </a:tabLst>
              <a:defRPr sz="2400">
                <a:solidFill>
                  <a:schemeClr val="tx1"/>
                </a:solidFill>
                <a:latin typeface="Times New Roman" charset="0"/>
                <a:ea typeface="ＭＳ Ｐゴシック" charset="0"/>
              </a:defRPr>
            </a:lvl1pPr>
            <a:lvl2pPr>
              <a:tabLst>
                <a:tab pos="346075" algn="l"/>
              </a:tabLst>
              <a:defRPr sz="2400">
                <a:solidFill>
                  <a:schemeClr val="tx1"/>
                </a:solidFill>
                <a:latin typeface="Times New Roman" charset="0"/>
                <a:ea typeface="ＭＳ Ｐゴシック" charset="0"/>
              </a:defRPr>
            </a:lvl2pPr>
            <a:lvl3pPr>
              <a:tabLst>
                <a:tab pos="346075" algn="l"/>
              </a:tabLst>
              <a:defRPr sz="2400">
                <a:solidFill>
                  <a:schemeClr val="tx1"/>
                </a:solidFill>
                <a:latin typeface="Times New Roman" charset="0"/>
                <a:ea typeface="ＭＳ Ｐゴシック" charset="0"/>
              </a:defRPr>
            </a:lvl3pPr>
            <a:lvl4pPr>
              <a:tabLst>
                <a:tab pos="346075" algn="l"/>
              </a:tabLst>
              <a:defRPr sz="2400">
                <a:solidFill>
                  <a:schemeClr val="tx1"/>
                </a:solidFill>
                <a:latin typeface="Times New Roman" charset="0"/>
                <a:ea typeface="ＭＳ Ｐゴシック" charset="0"/>
              </a:defRPr>
            </a:lvl4pPr>
            <a:lvl5pPr>
              <a:tabLst>
                <a:tab pos="346075" algn="l"/>
              </a:tabLst>
              <a:defRPr sz="2400">
                <a:solidFill>
                  <a:schemeClr val="tx1"/>
                </a:solidFill>
                <a:latin typeface="Times New Roman" charset="0"/>
                <a:ea typeface="ＭＳ Ｐゴシック" charset="0"/>
              </a:defRPr>
            </a:lvl5pPr>
            <a:lvl6pPr fontAlgn="base">
              <a:spcBef>
                <a:spcPct val="0"/>
              </a:spcBef>
              <a:spcAft>
                <a:spcPct val="0"/>
              </a:spcAft>
              <a:tabLst>
                <a:tab pos="346075" algn="l"/>
              </a:tabLst>
              <a:defRPr sz="2400">
                <a:solidFill>
                  <a:schemeClr val="tx1"/>
                </a:solidFill>
                <a:latin typeface="Times New Roman" charset="0"/>
                <a:ea typeface="ＭＳ Ｐゴシック" charset="0"/>
              </a:defRPr>
            </a:lvl6pPr>
            <a:lvl7pPr fontAlgn="base">
              <a:spcBef>
                <a:spcPct val="0"/>
              </a:spcBef>
              <a:spcAft>
                <a:spcPct val="0"/>
              </a:spcAft>
              <a:tabLst>
                <a:tab pos="346075" algn="l"/>
              </a:tabLst>
              <a:defRPr sz="2400">
                <a:solidFill>
                  <a:schemeClr val="tx1"/>
                </a:solidFill>
                <a:latin typeface="Times New Roman" charset="0"/>
                <a:ea typeface="ＭＳ Ｐゴシック" charset="0"/>
              </a:defRPr>
            </a:lvl7pPr>
            <a:lvl8pPr fontAlgn="base">
              <a:spcBef>
                <a:spcPct val="0"/>
              </a:spcBef>
              <a:spcAft>
                <a:spcPct val="0"/>
              </a:spcAft>
              <a:tabLst>
                <a:tab pos="346075" algn="l"/>
              </a:tabLst>
              <a:defRPr sz="2400">
                <a:solidFill>
                  <a:schemeClr val="tx1"/>
                </a:solidFill>
                <a:latin typeface="Times New Roman" charset="0"/>
                <a:ea typeface="ＭＳ Ｐゴシック" charset="0"/>
              </a:defRPr>
            </a:lvl8pPr>
            <a:lvl9pPr fontAlgn="base">
              <a:spcBef>
                <a:spcPct val="0"/>
              </a:spcBef>
              <a:spcAft>
                <a:spcPct val="0"/>
              </a:spcAft>
              <a:tabLst>
                <a:tab pos="346075" algn="l"/>
              </a:tabLst>
              <a:defRPr sz="2400">
                <a:solidFill>
                  <a:schemeClr val="tx1"/>
                </a:solidFill>
                <a:latin typeface="Times New Roman" charset="0"/>
                <a:ea typeface="ＭＳ Ｐゴシック" charset="0"/>
              </a:defRPr>
            </a:lvl9pPr>
          </a:lstStyle>
          <a:p>
            <a:pPr eaLnBrk="0" hangingPunct="0">
              <a:lnSpc>
                <a:spcPct val="90000"/>
              </a:lnSpc>
              <a:defRPr/>
            </a:pPr>
            <a:r>
              <a:rPr lang="tr-TR" sz="2000" b="1" dirty="0" smtClean="0">
                <a:latin typeface="Arial Narrow" pitchFamily="34" charset="0"/>
                <a:cs typeface="Arial" pitchFamily="34" charset="0"/>
              </a:rPr>
              <a:t>Proaktif çalışma</a:t>
            </a:r>
            <a:r>
              <a:rPr lang="tr-TR" sz="2000" b="1" dirty="0" smtClean="0">
                <a:solidFill>
                  <a:srgbClr val="FFFF00"/>
                </a:solidFill>
                <a:latin typeface="Arial Narrow" pitchFamily="34" charset="0"/>
              </a:rPr>
              <a:t> </a:t>
            </a:r>
            <a:endParaRPr lang="en-US" sz="2000" b="1" dirty="0" smtClean="0">
              <a:latin typeface="Arial Narrow" pitchFamily="34" charset="0"/>
            </a:endParaRPr>
          </a:p>
          <a:p>
            <a:pPr eaLnBrk="0" hangingPunct="0">
              <a:lnSpc>
                <a:spcPct val="90000"/>
              </a:lnSpc>
              <a:defRPr/>
            </a:pPr>
            <a:r>
              <a:rPr lang="tr-TR" sz="2000" b="1" dirty="0" smtClean="0">
                <a:latin typeface="Arial Narrow" pitchFamily="34" charset="0"/>
              </a:rPr>
              <a:t>Önemli hedefler</a:t>
            </a:r>
          </a:p>
          <a:p>
            <a:pPr eaLnBrk="0" hangingPunct="0">
              <a:lnSpc>
                <a:spcPct val="90000"/>
              </a:lnSpc>
              <a:defRPr/>
            </a:pPr>
            <a:r>
              <a:rPr lang="tr-TR" sz="2000" b="1" dirty="0" smtClean="0">
                <a:latin typeface="Arial Narrow" pitchFamily="34" charset="0"/>
              </a:rPr>
              <a:t>Yaratıcı düşünce</a:t>
            </a:r>
          </a:p>
          <a:p>
            <a:pPr eaLnBrk="0" hangingPunct="0">
              <a:lnSpc>
                <a:spcPct val="90000"/>
              </a:lnSpc>
              <a:defRPr/>
            </a:pPr>
            <a:r>
              <a:rPr lang="tr-TR" sz="2000" b="1" dirty="0" smtClean="0">
                <a:latin typeface="Arial Narrow" pitchFamily="34" charset="0"/>
              </a:rPr>
              <a:t>Planlama ve önlem alma</a:t>
            </a:r>
          </a:p>
          <a:p>
            <a:pPr eaLnBrk="0" hangingPunct="0">
              <a:lnSpc>
                <a:spcPct val="90000"/>
              </a:lnSpc>
              <a:defRPr/>
            </a:pPr>
            <a:r>
              <a:rPr lang="tr-TR" sz="2000" b="1" dirty="0" smtClean="0">
                <a:latin typeface="Arial Narrow" pitchFamily="34" charset="0"/>
              </a:rPr>
              <a:t>Yeni şeyler öğrenmek</a:t>
            </a:r>
          </a:p>
          <a:p>
            <a:pPr eaLnBrk="0" hangingPunct="0">
              <a:lnSpc>
                <a:spcPct val="90000"/>
              </a:lnSpc>
              <a:defRPr/>
            </a:pPr>
            <a:r>
              <a:rPr lang="tr-TR" sz="2000" b="1" dirty="0" smtClean="0">
                <a:latin typeface="Arial Narrow" pitchFamily="34" charset="0"/>
              </a:rPr>
              <a:t>İlişkileri geliştirmek </a:t>
            </a:r>
            <a:endParaRPr lang="en-US" sz="2000" b="1" dirty="0" smtClean="0">
              <a:latin typeface="Arial Narrow" pitchFamily="34" charset="0"/>
            </a:endParaRPr>
          </a:p>
        </p:txBody>
      </p:sp>
      <p:sp>
        <p:nvSpPr>
          <p:cNvPr id="9275" name="Text Box 59"/>
          <p:cNvSpPr txBox="1">
            <a:spLocks noChangeArrowheads="1"/>
          </p:cNvSpPr>
          <p:nvPr/>
        </p:nvSpPr>
        <p:spPr bwMode="auto">
          <a:xfrm>
            <a:off x="1397000" y="4432300"/>
            <a:ext cx="3200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346075" algn="l"/>
              </a:tabLst>
              <a:defRPr sz="2400">
                <a:solidFill>
                  <a:schemeClr val="tx1"/>
                </a:solidFill>
                <a:latin typeface="Times New Roman" charset="0"/>
                <a:ea typeface="ＭＳ Ｐゴシック" charset="0"/>
              </a:defRPr>
            </a:lvl1pPr>
            <a:lvl2pPr>
              <a:tabLst>
                <a:tab pos="346075" algn="l"/>
              </a:tabLst>
              <a:defRPr sz="2400">
                <a:solidFill>
                  <a:schemeClr val="tx1"/>
                </a:solidFill>
                <a:latin typeface="Times New Roman" charset="0"/>
                <a:ea typeface="ＭＳ Ｐゴシック" charset="0"/>
              </a:defRPr>
            </a:lvl2pPr>
            <a:lvl3pPr>
              <a:tabLst>
                <a:tab pos="346075" algn="l"/>
              </a:tabLst>
              <a:defRPr sz="2400">
                <a:solidFill>
                  <a:schemeClr val="tx1"/>
                </a:solidFill>
                <a:latin typeface="Times New Roman" charset="0"/>
                <a:ea typeface="ＭＳ Ｐゴシック" charset="0"/>
              </a:defRPr>
            </a:lvl3pPr>
            <a:lvl4pPr>
              <a:tabLst>
                <a:tab pos="346075" algn="l"/>
              </a:tabLst>
              <a:defRPr sz="2400">
                <a:solidFill>
                  <a:schemeClr val="tx1"/>
                </a:solidFill>
                <a:latin typeface="Times New Roman" charset="0"/>
                <a:ea typeface="ＭＳ Ｐゴシック" charset="0"/>
              </a:defRPr>
            </a:lvl4pPr>
            <a:lvl5pPr>
              <a:tabLst>
                <a:tab pos="346075" algn="l"/>
              </a:tabLst>
              <a:defRPr sz="2400">
                <a:solidFill>
                  <a:schemeClr val="tx1"/>
                </a:solidFill>
                <a:latin typeface="Times New Roman" charset="0"/>
                <a:ea typeface="ＭＳ Ｐゴシック" charset="0"/>
              </a:defRPr>
            </a:lvl5pPr>
            <a:lvl6pPr fontAlgn="base">
              <a:spcBef>
                <a:spcPct val="0"/>
              </a:spcBef>
              <a:spcAft>
                <a:spcPct val="0"/>
              </a:spcAft>
              <a:tabLst>
                <a:tab pos="346075" algn="l"/>
              </a:tabLst>
              <a:defRPr sz="2400">
                <a:solidFill>
                  <a:schemeClr val="tx1"/>
                </a:solidFill>
                <a:latin typeface="Times New Roman" charset="0"/>
                <a:ea typeface="ＭＳ Ｐゴシック" charset="0"/>
              </a:defRPr>
            </a:lvl6pPr>
            <a:lvl7pPr fontAlgn="base">
              <a:spcBef>
                <a:spcPct val="0"/>
              </a:spcBef>
              <a:spcAft>
                <a:spcPct val="0"/>
              </a:spcAft>
              <a:tabLst>
                <a:tab pos="346075" algn="l"/>
              </a:tabLst>
              <a:defRPr sz="2400">
                <a:solidFill>
                  <a:schemeClr val="tx1"/>
                </a:solidFill>
                <a:latin typeface="Times New Roman" charset="0"/>
                <a:ea typeface="ＭＳ Ｐゴシック" charset="0"/>
              </a:defRPr>
            </a:lvl7pPr>
            <a:lvl8pPr fontAlgn="base">
              <a:spcBef>
                <a:spcPct val="0"/>
              </a:spcBef>
              <a:spcAft>
                <a:spcPct val="0"/>
              </a:spcAft>
              <a:tabLst>
                <a:tab pos="346075" algn="l"/>
              </a:tabLst>
              <a:defRPr sz="2400">
                <a:solidFill>
                  <a:schemeClr val="tx1"/>
                </a:solidFill>
                <a:latin typeface="Times New Roman" charset="0"/>
                <a:ea typeface="ＭＳ Ｐゴシック" charset="0"/>
              </a:defRPr>
            </a:lvl8pPr>
            <a:lvl9pPr fontAlgn="base">
              <a:spcBef>
                <a:spcPct val="0"/>
              </a:spcBef>
              <a:spcAft>
                <a:spcPct val="0"/>
              </a:spcAft>
              <a:tabLst>
                <a:tab pos="346075" algn="l"/>
              </a:tabLst>
              <a:defRPr sz="2400">
                <a:solidFill>
                  <a:schemeClr val="tx1"/>
                </a:solidFill>
                <a:latin typeface="Times New Roman" charset="0"/>
                <a:ea typeface="ＭＳ Ｐゴシック" charset="0"/>
              </a:defRPr>
            </a:lvl9pPr>
          </a:lstStyle>
          <a:p>
            <a:pPr eaLnBrk="0" hangingPunct="0">
              <a:lnSpc>
                <a:spcPct val="90000"/>
              </a:lnSpc>
              <a:defRPr/>
            </a:pPr>
            <a:r>
              <a:rPr lang="tr-TR" sz="2000" b="1" dirty="0" smtClean="0">
                <a:latin typeface="Arial Narrow" charset="0"/>
              </a:rPr>
              <a:t>Gereksiz bölünmek</a:t>
            </a:r>
          </a:p>
          <a:p>
            <a:pPr eaLnBrk="0" hangingPunct="0">
              <a:lnSpc>
                <a:spcPct val="90000"/>
              </a:lnSpc>
              <a:defRPr/>
            </a:pPr>
            <a:r>
              <a:rPr lang="tr-TR" sz="2000" b="1" dirty="0" smtClean="0">
                <a:latin typeface="Arial Narrow" charset="0"/>
              </a:rPr>
              <a:t>Gereksiz raporlar</a:t>
            </a:r>
          </a:p>
          <a:p>
            <a:pPr eaLnBrk="0" hangingPunct="0">
              <a:lnSpc>
                <a:spcPct val="90000"/>
              </a:lnSpc>
              <a:defRPr/>
            </a:pPr>
            <a:r>
              <a:rPr lang="tr-TR" sz="2000" b="1" dirty="0" smtClean="0">
                <a:latin typeface="Arial Narrow" charset="0"/>
              </a:rPr>
              <a:t>Alakasız toplantılar</a:t>
            </a:r>
          </a:p>
          <a:p>
            <a:pPr eaLnBrk="0" hangingPunct="0">
              <a:lnSpc>
                <a:spcPct val="90000"/>
              </a:lnSpc>
              <a:defRPr/>
            </a:pPr>
            <a:r>
              <a:rPr lang="tr-TR" sz="2000" b="1" dirty="0" smtClean="0">
                <a:latin typeface="Arial Narrow" charset="0"/>
              </a:rPr>
              <a:t>Başkalarının ufak tefek sorunları </a:t>
            </a:r>
          </a:p>
          <a:p>
            <a:pPr eaLnBrk="0" hangingPunct="0">
              <a:lnSpc>
                <a:spcPct val="90000"/>
              </a:lnSpc>
              <a:defRPr/>
            </a:pPr>
            <a:r>
              <a:rPr lang="tr-TR" sz="2000" b="1" dirty="0" smtClean="0">
                <a:latin typeface="Arial Narrow" charset="0"/>
              </a:rPr>
              <a:t>Bazı mailler, bazı raporlar</a:t>
            </a:r>
            <a:r>
              <a:rPr lang="en-US" sz="2000" b="1" dirty="0" smtClean="0">
                <a:latin typeface="Arial Narrow" charset="0"/>
              </a:rPr>
              <a:t> </a:t>
            </a:r>
          </a:p>
          <a:p>
            <a:pPr eaLnBrk="0" hangingPunct="0">
              <a:lnSpc>
                <a:spcPct val="90000"/>
              </a:lnSpc>
              <a:defRPr/>
            </a:pPr>
            <a:endParaRPr lang="en-US" sz="2000" b="1" dirty="0" smtClean="0">
              <a:latin typeface="Arial Narrow" charset="0"/>
            </a:endParaRPr>
          </a:p>
        </p:txBody>
      </p:sp>
      <p:sp>
        <p:nvSpPr>
          <p:cNvPr id="9276" name="Text Box 60"/>
          <p:cNvSpPr txBox="1">
            <a:spLocks noChangeArrowheads="1"/>
          </p:cNvSpPr>
          <p:nvPr/>
        </p:nvSpPr>
        <p:spPr bwMode="auto">
          <a:xfrm>
            <a:off x="4597400" y="4432300"/>
            <a:ext cx="3200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346075" algn="l"/>
              </a:tabLst>
              <a:defRPr sz="2400">
                <a:solidFill>
                  <a:schemeClr val="tx1"/>
                </a:solidFill>
                <a:latin typeface="Haettenschweiler" pitchFamily="34" charset="0"/>
                <a:ea typeface="MS PGothic" pitchFamily="34" charset="-128"/>
              </a:defRPr>
            </a:lvl1pPr>
            <a:lvl2pPr marL="742950" indent="-285750" eaLnBrk="0" hangingPunct="0">
              <a:tabLst>
                <a:tab pos="346075" algn="l"/>
              </a:tabLst>
              <a:defRPr sz="2400">
                <a:solidFill>
                  <a:schemeClr val="tx1"/>
                </a:solidFill>
                <a:latin typeface="Haettenschweiler" pitchFamily="34" charset="0"/>
                <a:ea typeface="MS PGothic" pitchFamily="34" charset="-128"/>
              </a:defRPr>
            </a:lvl2pPr>
            <a:lvl3pPr marL="1143000" indent="-228600" eaLnBrk="0" hangingPunct="0">
              <a:tabLst>
                <a:tab pos="346075" algn="l"/>
              </a:tabLst>
              <a:defRPr sz="2400">
                <a:solidFill>
                  <a:schemeClr val="tx1"/>
                </a:solidFill>
                <a:latin typeface="Haettenschweiler" pitchFamily="34" charset="0"/>
                <a:ea typeface="MS PGothic" pitchFamily="34" charset="-128"/>
              </a:defRPr>
            </a:lvl3pPr>
            <a:lvl4pPr marL="1600200" indent="-228600" eaLnBrk="0" hangingPunct="0">
              <a:tabLst>
                <a:tab pos="346075" algn="l"/>
              </a:tabLst>
              <a:defRPr sz="2400">
                <a:solidFill>
                  <a:schemeClr val="tx1"/>
                </a:solidFill>
                <a:latin typeface="Haettenschweiler" pitchFamily="34" charset="0"/>
                <a:ea typeface="MS PGothic" pitchFamily="34" charset="-128"/>
              </a:defRPr>
            </a:lvl4pPr>
            <a:lvl5pPr marL="2057400" indent="-228600" eaLnBrk="0" hangingPunct="0">
              <a:tabLst>
                <a:tab pos="346075" algn="l"/>
              </a:tabLst>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tabLst>
                <a:tab pos="346075" algn="l"/>
              </a:tabLs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tabLst>
                <a:tab pos="346075" algn="l"/>
              </a:tabLs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tabLst>
                <a:tab pos="346075" algn="l"/>
              </a:tabLs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tabLst>
                <a:tab pos="346075" algn="l"/>
              </a:tabLst>
              <a:defRPr sz="2400">
                <a:solidFill>
                  <a:schemeClr val="tx1"/>
                </a:solidFill>
                <a:latin typeface="Haettenschweiler" pitchFamily="34" charset="0"/>
                <a:ea typeface="MS PGothic" pitchFamily="34" charset="-128"/>
              </a:defRPr>
            </a:lvl9pPr>
          </a:lstStyle>
          <a:p>
            <a:pPr>
              <a:lnSpc>
                <a:spcPct val="90000"/>
              </a:lnSpc>
            </a:pPr>
            <a:r>
              <a:rPr lang="tr-TR" sz="2000" b="1" dirty="0" smtClean="0">
                <a:latin typeface="Arial Narrow" pitchFamily="34" charset="0"/>
              </a:rPr>
              <a:t>Boş işler</a:t>
            </a:r>
          </a:p>
          <a:p>
            <a:pPr>
              <a:lnSpc>
                <a:spcPct val="90000"/>
              </a:lnSpc>
            </a:pPr>
            <a:r>
              <a:rPr lang="tr-TR" sz="2000" b="1" dirty="0" smtClean="0">
                <a:latin typeface="Arial Narrow" pitchFamily="34" charset="0"/>
              </a:rPr>
              <a:t>Kaçış faaliyetleri</a:t>
            </a:r>
          </a:p>
          <a:p>
            <a:pPr>
              <a:lnSpc>
                <a:spcPct val="90000"/>
              </a:lnSpc>
            </a:pPr>
            <a:r>
              <a:rPr lang="tr-TR" sz="2000" b="1" dirty="0" smtClean="0">
                <a:latin typeface="Arial Narrow" pitchFamily="34" charset="0"/>
              </a:rPr>
              <a:t>Internet</a:t>
            </a:r>
          </a:p>
          <a:p>
            <a:pPr>
              <a:lnSpc>
                <a:spcPct val="90000"/>
              </a:lnSpc>
            </a:pPr>
            <a:r>
              <a:rPr lang="tr-TR" sz="2000" b="1" dirty="0" smtClean="0">
                <a:latin typeface="Arial Narrow" pitchFamily="34" charset="0"/>
              </a:rPr>
              <a:t>Sosyal medya</a:t>
            </a:r>
          </a:p>
          <a:p>
            <a:pPr>
              <a:lnSpc>
                <a:spcPct val="90000"/>
              </a:lnSpc>
            </a:pPr>
            <a:r>
              <a:rPr lang="tr-TR" sz="2000" b="1" dirty="0" smtClean="0">
                <a:latin typeface="Arial Narrow" pitchFamily="34" charset="0"/>
              </a:rPr>
              <a:t>Dedikodu</a:t>
            </a:r>
          </a:p>
          <a:p>
            <a:pPr>
              <a:lnSpc>
                <a:spcPct val="90000"/>
              </a:lnSpc>
            </a:pPr>
            <a:r>
              <a:rPr lang="tr-TR" sz="2000" b="1" dirty="0" smtClean="0">
                <a:latin typeface="Arial Narrow" pitchFamily="34" charset="0"/>
              </a:rPr>
              <a:t>Zaman çalıcılar</a:t>
            </a:r>
          </a:p>
          <a:p>
            <a:pPr>
              <a:lnSpc>
                <a:spcPct val="90000"/>
              </a:lnSpc>
            </a:pPr>
            <a:r>
              <a:rPr lang="tr-TR" sz="2000" b="1" dirty="0" smtClean="0">
                <a:latin typeface="Arial Narrow" pitchFamily="34" charset="0"/>
              </a:rPr>
              <a:t>Bazı mailler </a:t>
            </a:r>
          </a:p>
        </p:txBody>
      </p:sp>
      <p:sp>
        <p:nvSpPr>
          <p:cNvPr id="9277" name="Text Box 61"/>
          <p:cNvSpPr txBox="1">
            <a:spLocks noChangeArrowheads="1"/>
          </p:cNvSpPr>
          <p:nvPr/>
        </p:nvSpPr>
        <p:spPr bwMode="auto">
          <a:xfrm>
            <a:off x="1397000" y="960438"/>
            <a:ext cx="68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spcBef>
                <a:spcPct val="50000"/>
              </a:spcBef>
            </a:pPr>
            <a:r>
              <a:rPr lang="en-US" sz="3600" b="1" dirty="0" smtClean="0">
                <a:solidFill>
                  <a:srgbClr val="FF00FF"/>
                </a:solidFill>
                <a:effectLst>
                  <a:outerShdw blurRad="38100" dist="38100" dir="2700000" algn="tl">
                    <a:srgbClr val="000000"/>
                  </a:outerShdw>
                </a:effectLst>
                <a:latin typeface="Arial Black" pitchFamily="34" charset="0"/>
              </a:rPr>
              <a:t>I</a:t>
            </a:r>
            <a:r>
              <a:rPr lang="tr-TR" sz="3600" b="1" dirty="0" smtClean="0">
                <a:solidFill>
                  <a:srgbClr val="FF00FF"/>
                </a:solidFill>
                <a:effectLst>
                  <a:outerShdw blurRad="38100" dist="38100" dir="2700000" algn="tl">
                    <a:srgbClr val="000000"/>
                  </a:outerShdw>
                </a:effectLst>
                <a:latin typeface="Arial Black" pitchFamily="34" charset="0"/>
              </a:rPr>
              <a:t> </a:t>
            </a:r>
            <a:endParaRPr lang="en-US" sz="3600" b="1" dirty="0">
              <a:solidFill>
                <a:srgbClr val="FF00FF"/>
              </a:solidFill>
              <a:effectLst>
                <a:outerShdw blurRad="38100" dist="38100" dir="2700000" algn="tl">
                  <a:srgbClr val="000000"/>
                </a:outerShdw>
              </a:effectLst>
              <a:latin typeface="Arial Black" pitchFamily="34" charset="0"/>
            </a:endParaRPr>
          </a:p>
        </p:txBody>
      </p:sp>
      <p:sp>
        <p:nvSpPr>
          <p:cNvPr id="9278" name="Text Box 62"/>
          <p:cNvSpPr txBox="1">
            <a:spLocks noChangeArrowheads="1"/>
          </p:cNvSpPr>
          <p:nvPr/>
        </p:nvSpPr>
        <p:spPr bwMode="auto">
          <a:xfrm>
            <a:off x="4597400" y="960438"/>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spcBef>
                <a:spcPct val="50000"/>
              </a:spcBef>
            </a:pPr>
            <a:r>
              <a:rPr lang="en-US" sz="3600" b="1">
                <a:solidFill>
                  <a:srgbClr val="FF00FF"/>
                </a:solidFill>
                <a:effectLst>
                  <a:outerShdw blurRad="38100" dist="38100" dir="2700000" algn="tl">
                    <a:srgbClr val="000000"/>
                  </a:outerShdw>
                </a:effectLst>
                <a:latin typeface="Arial Black" pitchFamily="34" charset="0"/>
              </a:rPr>
              <a:t>II</a:t>
            </a:r>
          </a:p>
        </p:txBody>
      </p:sp>
      <p:sp>
        <p:nvSpPr>
          <p:cNvPr id="9279" name="Text Box 63"/>
          <p:cNvSpPr txBox="1">
            <a:spLocks noChangeArrowheads="1"/>
          </p:cNvSpPr>
          <p:nvPr/>
        </p:nvSpPr>
        <p:spPr bwMode="auto">
          <a:xfrm>
            <a:off x="1397000" y="3856038"/>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spcBef>
                <a:spcPct val="50000"/>
              </a:spcBef>
            </a:pPr>
            <a:r>
              <a:rPr lang="en-US" sz="3600" b="1">
                <a:solidFill>
                  <a:srgbClr val="FF00FF"/>
                </a:solidFill>
                <a:effectLst>
                  <a:outerShdw blurRad="38100" dist="38100" dir="2700000" algn="tl">
                    <a:srgbClr val="000000"/>
                  </a:outerShdw>
                </a:effectLst>
                <a:latin typeface="Arial Black" pitchFamily="34" charset="0"/>
              </a:rPr>
              <a:t>III</a:t>
            </a:r>
          </a:p>
        </p:txBody>
      </p:sp>
      <p:sp>
        <p:nvSpPr>
          <p:cNvPr id="9280" name="Text Box 64"/>
          <p:cNvSpPr txBox="1">
            <a:spLocks noChangeArrowheads="1"/>
          </p:cNvSpPr>
          <p:nvPr/>
        </p:nvSpPr>
        <p:spPr bwMode="auto">
          <a:xfrm>
            <a:off x="4597400" y="3856038"/>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spcBef>
                <a:spcPct val="50000"/>
              </a:spcBef>
            </a:pPr>
            <a:r>
              <a:rPr lang="en-US" sz="3600" b="1">
                <a:solidFill>
                  <a:srgbClr val="FF00FF"/>
                </a:solidFill>
                <a:effectLst>
                  <a:outerShdw blurRad="38100" dist="38100" dir="2700000" algn="tl">
                    <a:srgbClr val="000000"/>
                  </a:outerShdw>
                </a:effectLst>
                <a:latin typeface="Arial Black" pitchFamily="34" charset="0"/>
              </a:rPr>
              <a:t>IV</a:t>
            </a:r>
          </a:p>
        </p:txBody>
      </p:sp>
      <p:sp>
        <p:nvSpPr>
          <p:cNvPr id="9281" name="Line 65"/>
          <p:cNvSpPr>
            <a:spLocks noChangeShapeType="1"/>
          </p:cNvSpPr>
          <p:nvPr/>
        </p:nvSpPr>
        <p:spPr bwMode="auto">
          <a:xfrm>
            <a:off x="4521200" y="960438"/>
            <a:ext cx="0" cy="5638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aettenschweiler" charset="0"/>
              <a:ea typeface="ＭＳ Ｐゴシック" charset="0"/>
            </a:endParaRPr>
          </a:p>
        </p:txBody>
      </p:sp>
      <p:sp>
        <p:nvSpPr>
          <p:cNvPr id="9282" name="Line 66"/>
          <p:cNvSpPr>
            <a:spLocks noChangeShapeType="1"/>
          </p:cNvSpPr>
          <p:nvPr/>
        </p:nvSpPr>
        <p:spPr bwMode="auto">
          <a:xfrm>
            <a:off x="1320800" y="3779838"/>
            <a:ext cx="6324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aettenschweiler" charset="0"/>
              <a:ea typeface="ＭＳ Ｐゴシック" charset="0"/>
            </a:endParaRPr>
          </a:p>
        </p:txBody>
      </p:sp>
      <p:sp>
        <p:nvSpPr>
          <p:cNvPr id="9283" name="Text Box 67"/>
          <p:cNvSpPr txBox="1">
            <a:spLocks noChangeArrowheads="1"/>
          </p:cNvSpPr>
          <p:nvPr/>
        </p:nvSpPr>
        <p:spPr bwMode="auto">
          <a:xfrm>
            <a:off x="1701800" y="533400"/>
            <a:ext cx="2514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lgn="ctr">
              <a:spcBef>
                <a:spcPct val="50000"/>
              </a:spcBef>
            </a:pPr>
            <a:r>
              <a:rPr lang="tr-TR" sz="2200" dirty="0" smtClean="0">
                <a:solidFill>
                  <a:srgbClr val="CC3300"/>
                </a:solidFill>
                <a:effectLst>
                  <a:outerShdw blurRad="38100" dist="38100" dir="2700000" algn="tl">
                    <a:srgbClr val="000000"/>
                  </a:outerShdw>
                </a:effectLst>
                <a:latin typeface="Arial Black" pitchFamily="34" charset="0"/>
              </a:rPr>
              <a:t>Acil</a:t>
            </a:r>
            <a:endParaRPr lang="en-US" sz="2200" dirty="0">
              <a:solidFill>
                <a:srgbClr val="CC3300"/>
              </a:solidFill>
              <a:effectLst>
                <a:outerShdw blurRad="38100" dist="38100" dir="2700000" algn="tl">
                  <a:srgbClr val="000000"/>
                </a:outerShdw>
              </a:effectLst>
              <a:latin typeface="Arial Black" pitchFamily="34" charset="0"/>
            </a:endParaRPr>
          </a:p>
        </p:txBody>
      </p:sp>
      <p:sp>
        <p:nvSpPr>
          <p:cNvPr id="9284" name="Text Box 68"/>
          <p:cNvSpPr txBox="1">
            <a:spLocks noChangeArrowheads="1"/>
          </p:cNvSpPr>
          <p:nvPr/>
        </p:nvSpPr>
        <p:spPr bwMode="auto">
          <a:xfrm>
            <a:off x="4826000" y="533400"/>
            <a:ext cx="2514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lgn="ctr">
              <a:spcBef>
                <a:spcPct val="50000"/>
              </a:spcBef>
            </a:pPr>
            <a:r>
              <a:rPr lang="tr-TR" sz="2200" dirty="0" smtClean="0">
                <a:solidFill>
                  <a:srgbClr val="CC3300"/>
                </a:solidFill>
                <a:effectLst>
                  <a:outerShdw blurRad="38100" dist="38100" dir="2700000" algn="tl">
                    <a:srgbClr val="000000"/>
                  </a:outerShdw>
                </a:effectLst>
                <a:latin typeface="Arial Black" pitchFamily="34" charset="0"/>
              </a:rPr>
              <a:t>Acil Değil</a:t>
            </a:r>
            <a:endParaRPr lang="en-US" sz="2200" dirty="0">
              <a:solidFill>
                <a:srgbClr val="CC3300"/>
              </a:solidFill>
              <a:effectLst>
                <a:outerShdw blurRad="38100" dist="38100" dir="2700000" algn="tl">
                  <a:srgbClr val="000000"/>
                </a:outerShdw>
              </a:effectLst>
              <a:latin typeface="Arial Black" pitchFamily="34" charset="0"/>
            </a:endParaRPr>
          </a:p>
        </p:txBody>
      </p:sp>
      <p:sp>
        <p:nvSpPr>
          <p:cNvPr id="9285" name="Text Box 69"/>
          <p:cNvSpPr txBox="1">
            <a:spLocks noChangeArrowheads="1"/>
          </p:cNvSpPr>
          <p:nvPr/>
        </p:nvSpPr>
        <p:spPr bwMode="auto">
          <a:xfrm rot="16200000">
            <a:off x="-73819" y="2132806"/>
            <a:ext cx="2514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lgn="ctr">
              <a:spcBef>
                <a:spcPct val="50000"/>
              </a:spcBef>
            </a:pPr>
            <a:r>
              <a:rPr lang="tr-TR" sz="2200" dirty="0" smtClean="0">
                <a:solidFill>
                  <a:srgbClr val="CC3300"/>
                </a:solidFill>
                <a:effectLst>
                  <a:outerShdw blurRad="38100" dist="38100" dir="2700000" algn="tl">
                    <a:srgbClr val="000000"/>
                  </a:outerShdw>
                </a:effectLst>
                <a:latin typeface="Arial Black" pitchFamily="34" charset="0"/>
              </a:rPr>
              <a:t>ÖNEMLİ</a:t>
            </a:r>
            <a:endParaRPr lang="en-US" sz="2200" dirty="0">
              <a:solidFill>
                <a:srgbClr val="CC3300"/>
              </a:solidFill>
              <a:effectLst>
                <a:outerShdw blurRad="38100" dist="38100" dir="2700000" algn="tl">
                  <a:srgbClr val="000000"/>
                </a:outerShdw>
              </a:effectLst>
              <a:latin typeface="Arial Black" pitchFamily="34" charset="0"/>
            </a:endParaRPr>
          </a:p>
        </p:txBody>
      </p:sp>
      <p:sp>
        <p:nvSpPr>
          <p:cNvPr id="9286" name="Text Box 70"/>
          <p:cNvSpPr txBox="1">
            <a:spLocks noChangeArrowheads="1"/>
          </p:cNvSpPr>
          <p:nvPr/>
        </p:nvSpPr>
        <p:spPr bwMode="auto">
          <a:xfrm rot="16200000">
            <a:off x="-126206" y="4952206"/>
            <a:ext cx="2514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algn="ctr">
              <a:spcBef>
                <a:spcPct val="50000"/>
              </a:spcBef>
            </a:pPr>
            <a:r>
              <a:rPr lang="tr-TR" sz="2200" dirty="0" smtClean="0">
                <a:solidFill>
                  <a:srgbClr val="CC3300"/>
                </a:solidFill>
                <a:effectLst>
                  <a:outerShdw blurRad="38100" dist="38100" dir="2700000" algn="tl">
                    <a:srgbClr val="000000"/>
                  </a:outerShdw>
                </a:effectLst>
                <a:latin typeface="Arial Black" pitchFamily="34" charset="0"/>
              </a:rPr>
              <a:t>Önemli Değil</a:t>
            </a:r>
            <a:endParaRPr lang="en-US" sz="2200" dirty="0">
              <a:solidFill>
                <a:srgbClr val="CC3300"/>
              </a:solidFill>
              <a:effectLst>
                <a:outerShdw blurRad="38100" dist="38100" dir="2700000" algn="tl">
                  <a:srgbClr val="000000"/>
                </a:outerShdw>
              </a:effectLst>
              <a:latin typeface="Arial Black" pitchFamily="34" charset="0"/>
            </a:endParaRPr>
          </a:p>
        </p:txBody>
      </p:sp>
      <p:sp>
        <p:nvSpPr>
          <p:cNvPr id="9287" name="Text Box 71"/>
          <p:cNvSpPr txBox="1">
            <a:spLocks noChangeArrowheads="1"/>
          </p:cNvSpPr>
          <p:nvPr/>
        </p:nvSpPr>
        <p:spPr bwMode="auto">
          <a:xfrm>
            <a:off x="0" y="-76200"/>
            <a:ext cx="3219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Haettenschweiler" pitchFamily="34" charset="0"/>
                <a:ea typeface="MS PGothic" pitchFamily="34" charset="-128"/>
              </a:defRPr>
            </a:lvl1pPr>
            <a:lvl2pPr marL="742950" indent="-285750" eaLnBrk="0" hangingPunct="0">
              <a:defRPr sz="2400">
                <a:solidFill>
                  <a:schemeClr val="tx1"/>
                </a:solidFill>
                <a:latin typeface="Haettenschweiler" pitchFamily="34" charset="0"/>
                <a:ea typeface="MS PGothic" pitchFamily="34" charset="-128"/>
              </a:defRPr>
            </a:lvl2pPr>
            <a:lvl3pPr marL="1143000" indent="-228600" eaLnBrk="0" hangingPunct="0">
              <a:defRPr sz="2400">
                <a:solidFill>
                  <a:schemeClr val="tx1"/>
                </a:solidFill>
                <a:latin typeface="Haettenschweiler" pitchFamily="34" charset="0"/>
                <a:ea typeface="MS PGothic" pitchFamily="34" charset="-128"/>
              </a:defRPr>
            </a:lvl3pPr>
            <a:lvl4pPr marL="1600200" indent="-228600" eaLnBrk="0" hangingPunct="0">
              <a:defRPr sz="2400">
                <a:solidFill>
                  <a:schemeClr val="tx1"/>
                </a:solidFill>
                <a:latin typeface="Haettenschweiler" pitchFamily="34" charset="0"/>
                <a:ea typeface="MS PGothic" pitchFamily="34" charset="-128"/>
              </a:defRPr>
            </a:lvl4pPr>
            <a:lvl5pPr marL="2057400" indent="-228600" eaLnBrk="0" hangingPunct="0">
              <a:defRPr sz="2400">
                <a:solidFill>
                  <a:schemeClr val="tx1"/>
                </a:solidFill>
                <a:latin typeface="Haettenschweiler"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Haettenschweiler" pitchFamily="34" charset="0"/>
                <a:ea typeface="MS PGothic" pitchFamily="34" charset="-128"/>
              </a:defRPr>
            </a:lvl9pPr>
          </a:lstStyle>
          <a:p>
            <a:pPr eaLnBrk="1" hangingPunct="1"/>
            <a:r>
              <a:rPr lang="tr-TR" dirty="0" smtClean="0"/>
              <a:t>Steven Covey’in Zaman Yönetimi</a:t>
            </a:r>
            <a:endParaRPr lang="en-US" dirty="0"/>
          </a:p>
        </p:txBody>
      </p:sp>
    </p:spTree>
    <p:extLst>
      <p:ext uri="{BB962C8B-B14F-4D97-AF65-F5344CB8AC3E}">
        <p14:creationId xmlns:p14="http://schemas.microsoft.com/office/powerpoint/2010/main" val="40160040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9272"/>
                                        </p:tgtEl>
                                        <p:attrNameLst>
                                          <p:attrName>style.visibility</p:attrName>
                                        </p:attrNameLst>
                                      </p:cBhvr>
                                      <p:to>
                                        <p:strVal val="visible"/>
                                      </p:to>
                                    </p:set>
                                    <p:animEffect transition="in" filter="strips(upLeft)">
                                      <p:cBhvr>
                                        <p:cTn id="7" dur="500"/>
                                        <p:tgtEl>
                                          <p:spTgt spid="9272"/>
                                        </p:tgtEl>
                                      </p:cBhvr>
                                    </p:animEffect>
                                  </p:childTnLst>
                                </p:cTn>
                              </p:par>
                            </p:childTnLst>
                          </p:cTn>
                        </p:par>
                        <p:par>
                          <p:cTn id="8" fill="hold" nodeType="afterGroup">
                            <p:stCondLst>
                              <p:cond delay="500"/>
                            </p:stCondLst>
                            <p:childTnLst>
                              <p:par>
                                <p:cTn id="9" presetID="17" presetClass="entr" presetSubtype="1" fill="hold" nodeType="afterEffect">
                                  <p:stCondLst>
                                    <p:cond delay="0"/>
                                  </p:stCondLst>
                                  <p:childTnLst>
                                    <p:set>
                                      <p:cBhvr>
                                        <p:cTn id="10" dur="1" fill="hold">
                                          <p:stCondLst>
                                            <p:cond delay="0"/>
                                          </p:stCondLst>
                                        </p:cTn>
                                        <p:tgtEl>
                                          <p:spTgt spid="9281"/>
                                        </p:tgtEl>
                                        <p:attrNameLst>
                                          <p:attrName>style.visibility</p:attrName>
                                        </p:attrNameLst>
                                      </p:cBhvr>
                                      <p:to>
                                        <p:strVal val="visible"/>
                                      </p:to>
                                    </p:set>
                                    <p:anim calcmode="lin" valueType="num">
                                      <p:cBhvr>
                                        <p:cTn id="11" dur="500" fill="hold"/>
                                        <p:tgtEl>
                                          <p:spTgt spid="9281"/>
                                        </p:tgtEl>
                                        <p:attrNameLst>
                                          <p:attrName>ppt_x</p:attrName>
                                        </p:attrNameLst>
                                      </p:cBhvr>
                                      <p:tavLst>
                                        <p:tav tm="0">
                                          <p:val>
                                            <p:strVal val="#ppt_x"/>
                                          </p:val>
                                        </p:tav>
                                        <p:tav tm="100000">
                                          <p:val>
                                            <p:strVal val="#ppt_x"/>
                                          </p:val>
                                        </p:tav>
                                      </p:tavLst>
                                    </p:anim>
                                    <p:anim calcmode="lin" valueType="num">
                                      <p:cBhvr>
                                        <p:cTn id="12" dur="500" fill="hold"/>
                                        <p:tgtEl>
                                          <p:spTgt spid="9281"/>
                                        </p:tgtEl>
                                        <p:attrNameLst>
                                          <p:attrName>ppt_y</p:attrName>
                                        </p:attrNameLst>
                                      </p:cBhvr>
                                      <p:tavLst>
                                        <p:tav tm="0">
                                          <p:val>
                                            <p:strVal val="#ppt_y-#ppt_h/2"/>
                                          </p:val>
                                        </p:tav>
                                        <p:tav tm="100000">
                                          <p:val>
                                            <p:strVal val="#ppt_y"/>
                                          </p:val>
                                        </p:tav>
                                      </p:tavLst>
                                    </p:anim>
                                    <p:anim calcmode="lin" valueType="num">
                                      <p:cBhvr>
                                        <p:cTn id="13" dur="500" fill="hold"/>
                                        <p:tgtEl>
                                          <p:spTgt spid="9281"/>
                                        </p:tgtEl>
                                        <p:attrNameLst>
                                          <p:attrName>ppt_w</p:attrName>
                                        </p:attrNameLst>
                                      </p:cBhvr>
                                      <p:tavLst>
                                        <p:tav tm="0">
                                          <p:val>
                                            <p:strVal val="#ppt_w"/>
                                          </p:val>
                                        </p:tav>
                                        <p:tav tm="100000">
                                          <p:val>
                                            <p:strVal val="#ppt_w"/>
                                          </p:val>
                                        </p:tav>
                                      </p:tavLst>
                                    </p:anim>
                                    <p:anim calcmode="lin" valueType="num">
                                      <p:cBhvr>
                                        <p:cTn id="14" dur="500" fill="hold"/>
                                        <p:tgtEl>
                                          <p:spTgt spid="9281"/>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7" presetClass="entr" presetSubtype="8" fill="hold" nodeType="afterEffect">
                                  <p:stCondLst>
                                    <p:cond delay="0"/>
                                  </p:stCondLst>
                                  <p:childTnLst>
                                    <p:set>
                                      <p:cBhvr>
                                        <p:cTn id="17" dur="1" fill="hold">
                                          <p:stCondLst>
                                            <p:cond delay="0"/>
                                          </p:stCondLst>
                                        </p:cTn>
                                        <p:tgtEl>
                                          <p:spTgt spid="9282"/>
                                        </p:tgtEl>
                                        <p:attrNameLst>
                                          <p:attrName>style.visibility</p:attrName>
                                        </p:attrNameLst>
                                      </p:cBhvr>
                                      <p:to>
                                        <p:strVal val="visible"/>
                                      </p:to>
                                    </p:set>
                                    <p:anim calcmode="lin" valueType="num">
                                      <p:cBhvr>
                                        <p:cTn id="18" dur="500" fill="hold"/>
                                        <p:tgtEl>
                                          <p:spTgt spid="9282"/>
                                        </p:tgtEl>
                                        <p:attrNameLst>
                                          <p:attrName>ppt_x</p:attrName>
                                        </p:attrNameLst>
                                      </p:cBhvr>
                                      <p:tavLst>
                                        <p:tav tm="0">
                                          <p:val>
                                            <p:strVal val="#ppt_x-#ppt_w/2"/>
                                          </p:val>
                                        </p:tav>
                                        <p:tav tm="100000">
                                          <p:val>
                                            <p:strVal val="#ppt_x"/>
                                          </p:val>
                                        </p:tav>
                                      </p:tavLst>
                                    </p:anim>
                                    <p:anim calcmode="lin" valueType="num">
                                      <p:cBhvr>
                                        <p:cTn id="19" dur="500" fill="hold"/>
                                        <p:tgtEl>
                                          <p:spTgt spid="9282"/>
                                        </p:tgtEl>
                                        <p:attrNameLst>
                                          <p:attrName>ppt_y</p:attrName>
                                        </p:attrNameLst>
                                      </p:cBhvr>
                                      <p:tavLst>
                                        <p:tav tm="0">
                                          <p:val>
                                            <p:strVal val="#ppt_y"/>
                                          </p:val>
                                        </p:tav>
                                        <p:tav tm="100000">
                                          <p:val>
                                            <p:strVal val="#ppt_y"/>
                                          </p:val>
                                        </p:tav>
                                      </p:tavLst>
                                    </p:anim>
                                    <p:anim calcmode="lin" valueType="num">
                                      <p:cBhvr>
                                        <p:cTn id="20" dur="500" fill="hold"/>
                                        <p:tgtEl>
                                          <p:spTgt spid="9282"/>
                                        </p:tgtEl>
                                        <p:attrNameLst>
                                          <p:attrName>ppt_w</p:attrName>
                                        </p:attrNameLst>
                                      </p:cBhvr>
                                      <p:tavLst>
                                        <p:tav tm="0">
                                          <p:val>
                                            <p:fltVal val="0"/>
                                          </p:val>
                                        </p:tav>
                                        <p:tav tm="100000">
                                          <p:val>
                                            <p:strVal val="#ppt_w"/>
                                          </p:val>
                                        </p:tav>
                                      </p:tavLst>
                                    </p:anim>
                                    <p:anim calcmode="lin" valueType="num">
                                      <p:cBhvr>
                                        <p:cTn id="21" dur="500" fill="hold"/>
                                        <p:tgtEl>
                                          <p:spTgt spid="9282"/>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500"/>
                            </p:stCondLst>
                            <p:childTnLst>
                              <p:par>
                                <p:cTn id="23" presetID="9" presetClass="entr" presetSubtype="0" fill="hold" grpId="0" nodeType="afterEffect">
                                  <p:stCondLst>
                                    <p:cond delay="0"/>
                                  </p:stCondLst>
                                  <p:iterate type="wd">
                                    <p:tmPct val="100000"/>
                                  </p:iterate>
                                  <p:childTnLst>
                                    <p:set>
                                      <p:cBhvr>
                                        <p:cTn id="24" dur="1" fill="hold">
                                          <p:stCondLst>
                                            <p:cond delay="0"/>
                                          </p:stCondLst>
                                        </p:cTn>
                                        <p:tgtEl>
                                          <p:spTgt spid="9283"/>
                                        </p:tgtEl>
                                        <p:attrNameLst>
                                          <p:attrName>style.visibility</p:attrName>
                                        </p:attrNameLst>
                                      </p:cBhvr>
                                      <p:to>
                                        <p:strVal val="visible"/>
                                      </p:to>
                                    </p:set>
                                    <p:animEffect transition="in" filter="dissolve">
                                      <p:cBhvr>
                                        <p:cTn id="25" dur="300"/>
                                        <p:tgtEl>
                                          <p:spTgt spid="9283"/>
                                        </p:tgtEl>
                                      </p:cBhvr>
                                    </p:animEffect>
                                  </p:childTnLst>
                                </p:cTn>
                              </p:par>
                            </p:childTnLst>
                          </p:cTn>
                        </p:par>
                        <p:par>
                          <p:cTn id="26" fill="hold" nodeType="afterGroup">
                            <p:stCondLst>
                              <p:cond delay="1800"/>
                            </p:stCondLst>
                            <p:childTnLst>
                              <p:par>
                                <p:cTn id="27" presetID="9" presetClass="entr" presetSubtype="0" fill="hold" grpId="0" nodeType="afterEffect">
                                  <p:stCondLst>
                                    <p:cond delay="0"/>
                                  </p:stCondLst>
                                  <p:iterate type="wd">
                                    <p:tmPct val="100000"/>
                                  </p:iterate>
                                  <p:childTnLst>
                                    <p:set>
                                      <p:cBhvr>
                                        <p:cTn id="28" dur="1" fill="hold">
                                          <p:stCondLst>
                                            <p:cond delay="0"/>
                                          </p:stCondLst>
                                        </p:cTn>
                                        <p:tgtEl>
                                          <p:spTgt spid="9284"/>
                                        </p:tgtEl>
                                        <p:attrNameLst>
                                          <p:attrName>style.visibility</p:attrName>
                                        </p:attrNameLst>
                                      </p:cBhvr>
                                      <p:to>
                                        <p:strVal val="visible"/>
                                      </p:to>
                                    </p:set>
                                    <p:animEffect transition="in" filter="dissolve">
                                      <p:cBhvr>
                                        <p:cTn id="29" dur="300"/>
                                        <p:tgtEl>
                                          <p:spTgt spid="9284"/>
                                        </p:tgtEl>
                                      </p:cBhvr>
                                    </p:animEffect>
                                  </p:childTnLst>
                                </p:cTn>
                              </p:par>
                            </p:childTnLst>
                          </p:cTn>
                        </p:par>
                        <p:par>
                          <p:cTn id="30" fill="hold" nodeType="afterGroup">
                            <p:stCondLst>
                              <p:cond delay="2400"/>
                            </p:stCondLst>
                            <p:childTnLst>
                              <p:par>
                                <p:cTn id="31" presetID="9" presetClass="entr" presetSubtype="0" fill="hold" grpId="0" nodeType="afterEffect">
                                  <p:stCondLst>
                                    <p:cond delay="0"/>
                                  </p:stCondLst>
                                  <p:iterate type="wd">
                                    <p:tmPct val="100000"/>
                                  </p:iterate>
                                  <p:childTnLst>
                                    <p:set>
                                      <p:cBhvr>
                                        <p:cTn id="32" dur="1" fill="hold">
                                          <p:stCondLst>
                                            <p:cond delay="0"/>
                                          </p:stCondLst>
                                        </p:cTn>
                                        <p:tgtEl>
                                          <p:spTgt spid="9285"/>
                                        </p:tgtEl>
                                        <p:attrNameLst>
                                          <p:attrName>style.visibility</p:attrName>
                                        </p:attrNameLst>
                                      </p:cBhvr>
                                      <p:to>
                                        <p:strVal val="visible"/>
                                      </p:to>
                                    </p:set>
                                    <p:animEffect transition="in" filter="dissolve">
                                      <p:cBhvr>
                                        <p:cTn id="33" dur="300"/>
                                        <p:tgtEl>
                                          <p:spTgt spid="9285"/>
                                        </p:tgtEl>
                                      </p:cBhvr>
                                    </p:animEffect>
                                  </p:childTnLst>
                                </p:cTn>
                              </p:par>
                            </p:childTnLst>
                          </p:cTn>
                        </p:par>
                        <p:par>
                          <p:cTn id="34" fill="hold" nodeType="afterGroup">
                            <p:stCondLst>
                              <p:cond delay="2700"/>
                            </p:stCondLst>
                            <p:childTnLst>
                              <p:par>
                                <p:cTn id="35" presetID="9" presetClass="entr" presetSubtype="0" fill="hold" grpId="0" nodeType="afterEffect">
                                  <p:stCondLst>
                                    <p:cond delay="0"/>
                                  </p:stCondLst>
                                  <p:iterate type="wd">
                                    <p:tmPct val="100000"/>
                                  </p:iterate>
                                  <p:childTnLst>
                                    <p:set>
                                      <p:cBhvr>
                                        <p:cTn id="36" dur="1" fill="hold">
                                          <p:stCondLst>
                                            <p:cond delay="0"/>
                                          </p:stCondLst>
                                        </p:cTn>
                                        <p:tgtEl>
                                          <p:spTgt spid="9286"/>
                                        </p:tgtEl>
                                        <p:attrNameLst>
                                          <p:attrName>style.visibility</p:attrName>
                                        </p:attrNameLst>
                                      </p:cBhvr>
                                      <p:to>
                                        <p:strVal val="visible"/>
                                      </p:to>
                                    </p:set>
                                    <p:animEffect transition="in" filter="dissolve">
                                      <p:cBhvr>
                                        <p:cTn id="37" dur="300"/>
                                        <p:tgtEl>
                                          <p:spTgt spid="9286"/>
                                        </p:tgtEl>
                                      </p:cBhvr>
                                    </p:animEffect>
                                  </p:childTnLst>
                                </p:cTn>
                              </p:par>
                            </p:childTnLst>
                          </p:cTn>
                        </p:par>
                        <p:par>
                          <p:cTn id="38" fill="hold" nodeType="afterGroup">
                            <p:stCondLst>
                              <p:cond delay="3300"/>
                            </p:stCondLst>
                            <p:childTnLst>
                              <p:par>
                                <p:cTn id="39" presetID="19" presetClass="entr" presetSubtype="10" fill="hold" grpId="0" nodeType="afterEffect">
                                  <p:stCondLst>
                                    <p:cond delay="0"/>
                                  </p:stCondLst>
                                  <p:childTnLst>
                                    <p:set>
                                      <p:cBhvr>
                                        <p:cTn id="40" dur="1" fill="hold">
                                          <p:stCondLst>
                                            <p:cond delay="0"/>
                                          </p:stCondLst>
                                        </p:cTn>
                                        <p:tgtEl>
                                          <p:spTgt spid="9277"/>
                                        </p:tgtEl>
                                        <p:attrNameLst>
                                          <p:attrName>style.visibility</p:attrName>
                                        </p:attrNameLst>
                                      </p:cBhvr>
                                      <p:to>
                                        <p:strVal val="visible"/>
                                      </p:to>
                                    </p:set>
                                    <p:anim calcmode="lin" valueType="num">
                                      <p:cBhvr>
                                        <p:cTn id="41" dur="5000" fill="hold"/>
                                        <p:tgtEl>
                                          <p:spTgt spid="9277"/>
                                        </p:tgtEl>
                                        <p:attrNameLst>
                                          <p:attrName>ppt_w</p:attrName>
                                        </p:attrNameLst>
                                      </p:cBhvr>
                                      <p:tavLst>
                                        <p:tav tm="0" fmla="#ppt_w*sin(2.5*pi*$)">
                                          <p:val>
                                            <p:fltVal val="0"/>
                                          </p:val>
                                        </p:tav>
                                        <p:tav tm="100000">
                                          <p:val>
                                            <p:fltVal val="1"/>
                                          </p:val>
                                        </p:tav>
                                      </p:tavLst>
                                    </p:anim>
                                    <p:anim calcmode="lin" valueType="num">
                                      <p:cBhvr>
                                        <p:cTn id="42" dur="5000" fill="hold"/>
                                        <p:tgtEl>
                                          <p:spTgt spid="9277"/>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iterate type="wd">
                                    <p:tmPct val="100000"/>
                                  </p:iterate>
                                  <p:childTnLst>
                                    <p:set>
                                      <p:cBhvr>
                                        <p:cTn id="46" dur="1" fill="hold">
                                          <p:stCondLst>
                                            <p:cond delay="0"/>
                                          </p:stCondLst>
                                        </p:cTn>
                                        <p:tgtEl>
                                          <p:spTgt spid="9273"/>
                                        </p:tgtEl>
                                        <p:attrNameLst>
                                          <p:attrName>style.visibility</p:attrName>
                                        </p:attrNameLst>
                                      </p:cBhvr>
                                      <p:to>
                                        <p:strVal val="visible"/>
                                      </p:to>
                                    </p:set>
                                    <p:animEffect transition="in" filter="checkerboard(across)">
                                      <p:cBhvr>
                                        <p:cTn id="47" dur="300"/>
                                        <p:tgtEl>
                                          <p:spTgt spid="9273"/>
                                        </p:tgtEl>
                                      </p:cBhvr>
                                    </p:animEffect>
                                  </p:childTnLst>
                                </p:cTn>
                              </p:par>
                            </p:childTnLst>
                          </p:cTn>
                        </p:par>
                        <p:par>
                          <p:cTn id="48" fill="hold" nodeType="afterGroup">
                            <p:stCondLst>
                              <p:cond delay="3300"/>
                            </p:stCondLst>
                            <p:childTnLst>
                              <p:par>
                                <p:cTn id="49" presetID="19" presetClass="entr" presetSubtype="10" fill="hold" grpId="0" nodeType="afterEffect">
                                  <p:stCondLst>
                                    <p:cond delay="0"/>
                                  </p:stCondLst>
                                  <p:childTnLst>
                                    <p:set>
                                      <p:cBhvr>
                                        <p:cTn id="50" dur="1" fill="hold">
                                          <p:stCondLst>
                                            <p:cond delay="0"/>
                                          </p:stCondLst>
                                        </p:cTn>
                                        <p:tgtEl>
                                          <p:spTgt spid="9278"/>
                                        </p:tgtEl>
                                        <p:attrNameLst>
                                          <p:attrName>style.visibility</p:attrName>
                                        </p:attrNameLst>
                                      </p:cBhvr>
                                      <p:to>
                                        <p:strVal val="visible"/>
                                      </p:to>
                                    </p:set>
                                    <p:anim calcmode="lin" valueType="num">
                                      <p:cBhvr>
                                        <p:cTn id="51" dur="5000" fill="hold"/>
                                        <p:tgtEl>
                                          <p:spTgt spid="9278"/>
                                        </p:tgtEl>
                                        <p:attrNameLst>
                                          <p:attrName>ppt_w</p:attrName>
                                        </p:attrNameLst>
                                      </p:cBhvr>
                                      <p:tavLst>
                                        <p:tav tm="0" fmla="#ppt_w*sin(2.5*pi*$)">
                                          <p:val>
                                            <p:fltVal val="0"/>
                                          </p:val>
                                        </p:tav>
                                        <p:tav tm="100000">
                                          <p:val>
                                            <p:fltVal val="1"/>
                                          </p:val>
                                        </p:tav>
                                      </p:tavLst>
                                    </p:anim>
                                    <p:anim calcmode="lin" valueType="num">
                                      <p:cBhvr>
                                        <p:cTn id="52" dur="5000" fill="hold"/>
                                        <p:tgtEl>
                                          <p:spTgt spid="9278"/>
                                        </p:tgtEl>
                                        <p:attrNameLst>
                                          <p:attrName>ppt_h</p:attrName>
                                        </p:attrNameLst>
                                      </p:cBhvr>
                                      <p:tavLst>
                                        <p:tav tm="0">
                                          <p:val>
                                            <p:strVal val="#ppt_h"/>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iterate type="wd">
                                    <p:tmPct val="100000"/>
                                  </p:iterate>
                                  <p:childTnLst>
                                    <p:set>
                                      <p:cBhvr>
                                        <p:cTn id="56" dur="1" fill="hold">
                                          <p:stCondLst>
                                            <p:cond delay="0"/>
                                          </p:stCondLst>
                                        </p:cTn>
                                        <p:tgtEl>
                                          <p:spTgt spid="9274"/>
                                        </p:tgtEl>
                                        <p:attrNameLst>
                                          <p:attrName>style.visibility</p:attrName>
                                        </p:attrNameLst>
                                      </p:cBhvr>
                                      <p:to>
                                        <p:strVal val="visible"/>
                                      </p:to>
                                    </p:set>
                                    <p:animEffect transition="in" filter="checkerboard(across)">
                                      <p:cBhvr>
                                        <p:cTn id="57" dur="300"/>
                                        <p:tgtEl>
                                          <p:spTgt spid="9274"/>
                                        </p:tgtEl>
                                      </p:cBhvr>
                                    </p:animEffect>
                                  </p:childTnLst>
                                </p:cTn>
                              </p:par>
                            </p:childTnLst>
                          </p:cTn>
                        </p:par>
                        <p:par>
                          <p:cTn id="58" fill="hold" nodeType="afterGroup">
                            <p:stCondLst>
                              <p:cond delay="4500"/>
                            </p:stCondLst>
                            <p:childTnLst>
                              <p:par>
                                <p:cTn id="59" presetID="19" presetClass="entr" presetSubtype="10" fill="hold" grpId="0" nodeType="afterEffect">
                                  <p:stCondLst>
                                    <p:cond delay="0"/>
                                  </p:stCondLst>
                                  <p:childTnLst>
                                    <p:set>
                                      <p:cBhvr>
                                        <p:cTn id="60" dur="1" fill="hold">
                                          <p:stCondLst>
                                            <p:cond delay="0"/>
                                          </p:stCondLst>
                                        </p:cTn>
                                        <p:tgtEl>
                                          <p:spTgt spid="9279"/>
                                        </p:tgtEl>
                                        <p:attrNameLst>
                                          <p:attrName>style.visibility</p:attrName>
                                        </p:attrNameLst>
                                      </p:cBhvr>
                                      <p:to>
                                        <p:strVal val="visible"/>
                                      </p:to>
                                    </p:set>
                                    <p:anim calcmode="lin" valueType="num">
                                      <p:cBhvr>
                                        <p:cTn id="61" dur="5000" fill="hold"/>
                                        <p:tgtEl>
                                          <p:spTgt spid="9279"/>
                                        </p:tgtEl>
                                        <p:attrNameLst>
                                          <p:attrName>ppt_w</p:attrName>
                                        </p:attrNameLst>
                                      </p:cBhvr>
                                      <p:tavLst>
                                        <p:tav tm="0" fmla="#ppt_w*sin(2.5*pi*$)">
                                          <p:val>
                                            <p:fltVal val="0"/>
                                          </p:val>
                                        </p:tav>
                                        <p:tav tm="100000">
                                          <p:val>
                                            <p:fltVal val="1"/>
                                          </p:val>
                                        </p:tav>
                                      </p:tavLst>
                                    </p:anim>
                                    <p:anim calcmode="lin" valueType="num">
                                      <p:cBhvr>
                                        <p:cTn id="62" dur="5000" fill="hold"/>
                                        <p:tgtEl>
                                          <p:spTgt spid="927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iterate type="wd">
                                    <p:tmPct val="100000"/>
                                  </p:iterate>
                                  <p:childTnLst>
                                    <p:set>
                                      <p:cBhvr>
                                        <p:cTn id="66" dur="1" fill="hold">
                                          <p:stCondLst>
                                            <p:cond delay="0"/>
                                          </p:stCondLst>
                                        </p:cTn>
                                        <p:tgtEl>
                                          <p:spTgt spid="9275"/>
                                        </p:tgtEl>
                                        <p:attrNameLst>
                                          <p:attrName>style.visibility</p:attrName>
                                        </p:attrNameLst>
                                      </p:cBhvr>
                                      <p:to>
                                        <p:strVal val="visible"/>
                                      </p:to>
                                    </p:set>
                                    <p:animEffect transition="in" filter="checkerboard(across)">
                                      <p:cBhvr>
                                        <p:cTn id="67" dur="300"/>
                                        <p:tgtEl>
                                          <p:spTgt spid="9275"/>
                                        </p:tgtEl>
                                      </p:cBhvr>
                                    </p:animEffect>
                                  </p:childTnLst>
                                </p:cTn>
                              </p:par>
                            </p:childTnLst>
                          </p:cTn>
                        </p:par>
                        <p:par>
                          <p:cTn id="68" fill="hold" nodeType="afterGroup">
                            <p:stCondLst>
                              <p:cond delay="4500"/>
                            </p:stCondLst>
                            <p:childTnLst>
                              <p:par>
                                <p:cTn id="69" presetID="19" presetClass="entr" presetSubtype="10" fill="hold" grpId="0" nodeType="afterEffect">
                                  <p:stCondLst>
                                    <p:cond delay="0"/>
                                  </p:stCondLst>
                                  <p:childTnLst>
                                    <p:set>
                                      <p:cBhvr>
                                        <p:cTn id="70" dur="1" fill="hold">
                                          <p:stCondLst>
                                            <p:cond delay="0"/>
                                          </p:stCondLst>
                                        </p:cTn>
                                        <p:tgtEl>
                                          <p:spTgt spid="9280"/>
                                        </p:tgtEl>
                                        <p:attrNameLst>
                                          <p:attrName>style.visibility</p:attrName>
                                        </p:attrNameLst>
                                      </p:cBhvr>
                                      <p:to>
                                        <p:strVal val="visible"/>
                                      </p:to>
                                    </p:set>
                                    <p:anim calcmode="lin" valueType="num">
                                      <p:cBhvr>
                                        <p:cTn id="71" dur="5000" fill="hold"/>
                                        <p:tgtEl>
                                          <p:spTgt spid="9280"/>
                                        </p:tgtEl>
                                        <p:attrNameLst>
                                          <p:attrName>ppt_w</p:attrName>
                                        </p:attrNameLst>
                                      </p:cBhvr>
                                      <p:tavLst>
                                        <p:tav tm="0" fmla="#ppt_w*sin(2.5*pi*$)">
                                          <p:val>
                                            <p:fltVal val="0"/>
                                          </p:val>
                                        </p:tav>
                                        <p:tav tm="100000">
                                          <p:val>
                                            <p:fltVal val="1"/>
                                          </p:val>
                                        </p:tav>
                                      </p:tavLst>
                                    </p:anim>
                                    <p:anim calcmode="lin" valueType="num">
                                      <p:cBhvr>
                                        <p:cTn id="72" dur="5000" fill="hold"/>
                                        <p:tgtEl>
                                          <p:spTgt spid="9280"/>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iterate type="wd">
                                    <p:tmPct val="100000"/>
                                  </p:iterate>
                                  <p:childTnLst>
                                    <p:set>
                                      <p:cBhvr>
                                        <p:cTn id="76" dur="1" fill="hold">
                                          <p:stCondLst>
                                            <p:cond delay="0"/>
                                          </p:stCondLst>
                                        </p:cTn>
                                        <p:tgtEl>
                                          <p:spTgt spid="9276"/>
                                        </p:tgtEl>
                                        <p:attrNameLst>
                                          <p:attrName>style.visibility</p:attrName>
                                        </p:attrNameLst>
                                      </p:cBhvr>
                                      <p:to>
                                        <p:strVal val="visible"/>
                                      </p:to>
                                    </p:set>
                                    <p:animEffect transition="in" filter="checkerboard(across)">
                                      <p:cBhvr>
                                        <p:cTn id="77" dur="300"/>
                                        <p:tgtEl>
                                          <p:spTgt spid="9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2" grpId="0" animBg="1"/>
      <p:bldP spid="9273" grpId="0" autoUpdateAnimBg="0"/>
      <p:bldP spid="9274" grpId="0" autoUpdateAnimBg="0"/>
      <p:bldP spid="9275" grpId="0" autoUpdateAnimBg="0"/>
      <p:bldP spid="9276" grpId="0" autoUpdateAnimBg="0"/>
      <p:bldP spid="9277" grpId="0" autoUpdateAnimBg="0"/>
      <p:bldP spid="9278" grpId="0" autoUpdateAnimBg="0"/>
      <p:bldP spid="9279" grpId="0" autoUpdateAnimBg="0"/>
      <p:bldP spid="9280" grpId="0" autoUpdateAnimBg="0"/>
      <p:bldP spid="9283" grpId="0" autoUpdateAnimBg="0"/>
      <p:bldP spid="9284" grpId="0" autoUpdateAnimBg="0"/>
      <p:bldP spid="9285" grpId="0" autoUpdateAnimBg="0"/>
      <p:bldP spid="928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990600" y="1143000"/>
            <a:ext cx="6705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FontTx/>
              <a:buChar char="•"/>
              <a:defRPr/>
            </a:pPr>
            <a:endParaRPr lang="en-US" sz="2800">
              <a:solidFill>
                <a:srgbClr val="FF0000"/>
              </a:solidFill>
              <a:effectLst>
                <a:outerShdw blurRad="38100" dist="38100" dir="2700000" algn="tl">
                  <a:srgbClr val="000000"/>
                </a:outerShdw>
              </a:effectLst>
              <a:latin typeface="Arial" charset="0"/>
              <a:ea typeface="ＭＳ Ｐゴシック" charset="0"/>
            </a:endParaRPr>
          </a:p>
        </p:txBody>
      </p:sp>
      <p:sp>
        <p:nvSpPr>
          <p:cNvPr id="10245" name="Rectangle 5"/>
          <p:cNvSpPr>
            <a:spLocks noGrp="1" noChangeArrowheads="1"/>
          </p:cNvSpPr>
          <p:nvPr>
            <p:ph idx="1"/>
          </p:nvPr>
        </p:nvSpPr>
        <p:spPr/>
        <p:txBody>
          <a:bodyPr/>
          <a:lstStyle/>
          <a:p>
            <a:pPr eaLnBrk="1" hangingPunct="1">
              <a:lnSpc>
                <a:spcPct val="90000"/>
              </a:lnSpc>
            </a:pPr>
            <a:r>
              <a:rPr lang="tr-TR" sz="2800" dirty="0" smtClean="0"/>
              <a:t>Acil ve önemli işleri temsil eder, burada zaman harcamak gerekir</a:t>
            </a:r>
            <a:endParaRPr lang="en-US" altLang="ja-JP" sz="2800" i="1" dirty="0" smtClean="0"/>
          </a:p>
          <a:p>
            <a:pPr eaLnBrk="1" hangingPunct="1">
              <a:lnSpc>
                <a:spcPct val="90000"/>
              </a:lnSpc>
            </a:pPr>
            <a:r>
              <a:rPr lang="tr-TR" sz="2800" dirty="0" smtClean="0"/>
              <a:t>Deneyimlerimizi dahil ettiğimiz, eleştirel düşünce süreçleri beklenir</a:t>
            </a:r>
            <a:endParaRPr lang="en-US" sz="2800" dirty="0" smtClean="0"/>
          </a:p>
          <a:p>
            <a:pPr eaLnBrk="1" hangingPunct="1">
              <a:lnSpc>
                <a:spcPct val="90000"/>
              </a:lnSpc>
            </a:pPr>
            <a:r>
              <a:rPr lang="tr-TR" sz="2800" dirty="0" smtClean="0"/>
              <a:t>Pek çok önemli aktivite, erteleme nedeniyle acil hale dönüşebilir</a:t>
            </a:r>
            <a:endParaRPr lang="en-US" sz="2800" dirty="0" smtClean="0"/>
          </a:p>
        </p:txBody>
      </p:sp>
      <p:sp>
        <p:nvSpPr>
          <p:cNvPr id="10244" name="Rectangle 4"/>
          <p:cNvSpPr>
            <a:spLocks noGrp="1" noChangeArrowheads="1"/>
          </p:cNvSpPr>
          <p:nvPr>
            <p:ph type="title"/>
          </p:nvPr>
        </p:nvSpPr>
        <p:spPr/>
        <p:txBody>
          <a:bodyPr/>
          <a:lstStyle/>
          <a:p>
            <a:pPr eaLnBrk="1" hangingPunct="1"/>
            <a:r>
              <a:rPr lang="tr-TR" dirty="0" smtClean="0"/>
              <a:t>Kutu 1:Gereklilik</a:t>
            </a:r>
            <a:endParaRPr lang="en-US" dirty="0" smtClean="0"/>
          </a:p>
        </p:txBody>
      </p:sp>
    </p:spTree>
    <p:extLst>
      <p:ext uri="{BB962C8B-B14F-4D97-AF65-F5344CB8AC3E}">
        <p14:creationId xmlns:p14="http://schemas.microsoft.com/office/powerpoint/2010/main" val="3600058093"/>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a:bodyPr>
          <a:lstStyle/>
          <a:p>
            <a:pPr marL="109728" indent="0" eaLnBrk="1" hangingPunct="1">
              <a:lnSpc>
                <a:spcPct val="90000"/>
              </a:lnSpc>
              <a:buNone/>
            </a:pPr>
            <a:r>
              <a:rPr lang="tr-TR" sz="2800" dirty="0" smtClean="0"/>
              <a:t>Önemli ama acil değil</a:t>
            </a:r>
            <a:endParaRPr lang="en-US" altLang="ja-JP" sz="2800" dirty="0" smtClean="0"/>
          </a:p>
          <a:p>
            <a:pPr eaLnBrk="1" hangingPunct="1">
              <a:lnSpc>
                <a:spcPct val="90000"/>
              </a:lnSpc>
            </a:pPr>
            <a:r>
              <a:rPr lang="tr-TR" sz="2800" dirty="0" smtClean="0"/>
              <a:t>Uzun dönemli planlama yapılabilir, yetkilendirme yapılabilir, sorunların tahminlenmesi ve engellenmesi yapılabilir</a:t>
            </a:r>
          </a:p>
          <a:p>
            <a:pPr eaLnBrk="1" hangingPunct="1">
              <a:lnSpc>
                <a:spcPct val="90000"/>
              </a:lnSpc>
            </a:pPr>
            <a:r>
              <a:rPr lang="tr-TR" sz="2800" dirty="0" smtClean="0"/>
              <a:t>Bu kutunun gözardı edilmesi, Kutu 1’in genişlemesine, stres ve tükenmişlik gİbi deneyimlere neden olabilir</a:t>
            </a:r>
            <a:endParaRPr lang="en-US" sz="2800" dirty="0" smtClean="0"/>
          </a:p>
        </p:txBody>
      </p:sp>
      <p:sp>
        <p:nvSpPr>
          <p:cNvPr id="12290" name="Rectangle 2"/>
          <p:cNvSpPr>
            <a:spLocks noGrp="1" noChangeArrowheads="1"/>
          </p:cNvSpPr>
          <p:nvPr>
            <p:ph type="title"/>
          </p:nvPr>
        </p:nvSpPr>
        <p:spPr/>
        <p:txBody>
          <a:bodyPr/>
          <a:lstStyle/>
          <a:p>
            <a:pPr eaLnBrk="1" hangingPunct="1"/>
            <a:r>
              <a:rPr lang="tr-TR" dirty="0" smtClean="0"/>
              <a:t>Kutu 2-ETKİLİLİK</a:t>
            </a:r>
            <a:endParaRPr lang="en-US" dirty="0" smtClean="0"/>
          </a:p>
        </p:txBody>
      </p:sp>
    </p:spTree>
    <p:extLst>
      <p:ext uri="{BB962C8B-B14F-4D97-AF65-F5344CB8AC3E}">
        <p14:creationId xmlns:p14="http://schemas.microsoft.com/office/powerpoint/2010/main" val="1162003184"/>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eaLnBrk="1" hangingPunct="1"/>
            <a:r>
              <a:rPr lang="tr-TR" sz="2800" dirty="0" smtClean="0"/>
              <a:t>Acil ama önemli olmayan işler</a:t>
            </a:r>
            <a:endParaRPr lang="en-US" altLang="ja-JP" sz="2800" dirty="0" smtClean="0"/>
          </a:p>
          <a:p>
            <a:pPr eaLnBrk="1" hangingPunct="1"/>
            <a:r>
              <a:rPr lang="tr-TR" sz="2800" dirty="0" smtClean="0"/>
              <a:t>Acil baskısı, önemlilik ilizyonu yaratabilir </a:t>
            </a:r>
            <a:r>
              <a:rPr lang="en-US" sz="2800" dirty="0" smtClean="0"/>
              <a:t> </a:t>
            </a:r>
          </a:p>
          <a:p>
            <a:pPr eaLnBrk="1" hangingPunct="1"/>
            <a:r>
              <a:rPr lang="tr-TR" sz="2800" dirty="0" smtClean="0"/>
              <a:t>Pek çok telefon görüşmesi, toplantılar ve ziyaretçiler bu kutuda yer alır</a:t>
            </a:r>
            <a:endParaRPr lang="en-US" sz="2800" dirty="0" smtClean="0"/>
          </a:p>
          <a:p>
            <a:pPr eaLnBrk="1" hangingPunct="1"/>
            <a:endParaRPr lang="en-US" sz="2800" dirty="0" smtClean="0"/>
          </a:p>
        </p:txBody>
      </p:sp>
      <p:sp>
        <p:nvSpPr>
          <p:cNvPr id="13314" name="Rectangle 2"/>
          <p:cNvSpPr>
            <a:spLocks noGrp="1" noChangeArrowheads="1"/>
          </p:cNvSpPr>
          <p:nvPr>
            <p:ph type="title"/>
          </p:nvPr>
        </p:nvSpPr>
        <p:spPr/>
        <p:txBody>
          <a:bodyPr/>
          <a:lstStyle/>
          <a:p>
            <a:pPr eaLnBrk="1" hangingPunct="1"/>
            <a:r>
              <a:rPr lang="tr-TR" dirty="0" smtClean="0"/>
              <a:t>Kutu 3-OYALANMA</a:t>
            </a:r>
            <a:endParaRPr lang="en-US" dirty="0" smtClean="0"/>
          </a:p>
        </p:txBody>
      </p:sp>
    </p:spTree>
    <p:extLst>
      <p:ext uri="{BB962C8B-B14F-4D97-AF65-F5344CB8AC3E}">
        <p14:creationId xmlns:p14="http://schemas.microsoft.com/office/powerpoint/2010/main" val="692368381"/>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Rectangle 7"/>
          <p:cNvSpPr>
            <a:spLocks noGrp="1" noChangeArrowheads="1"/>
          </p:cNvSpPr>
          <p:nvPr>
            <p:ph idx="1"/>
          </p:nvPr>
        </p:nvSpPr>
        <p:spPr>
          <a:xfrm>
            <a:off x="304800" y="1524000"/>
            <a:ext cx="8305800" cy="4559491"/>
          </a:xfrm>
        </p:spPr>
        <p:txBody>
          <a:bodyPr>
            <a:normAutofit/>
          </a:bodyPr>
          <a:lstStyle/>
          <a:p>
            <a:endParaRPr lang="tr-TR" dirty="0" smtClean="0"/>
          </a:p>
          <a:p>
            <a:r>
              <a:rPr lang="tr-TR" dirty="0" smtClean="0"/>
              <a:t>Zaman Yönetimine dair bakış açısı kazanımı</a:t>
            </a:r>
            <a:r>
              <a:rPr lang="en-US" dirty="0" smtClean="0"/>
              <a:t> </a:t>
            </a:r>
            <a:endParaRPr lang="en-US" dirty="0"/>
          </a:p>
          <a:p>
            <a:r>
              <a:rPr lang="tr-TR" dirty="0" smtClean="0"/>
              <a:t>Zamanımızı çalan unsurların tanımlanması</a:t>
            </a:r>
          </a:p>
          <a:p>
            <a:r>
              <a:rPr lang="tr-TR" dirty="0" smtClean="0"/>
              <a:t>Etkili planlama ve önceliklendirme konularında farkındalık </a:t>
            </a:r>
            <a:endParaRPr lang="en-US" dirty="0"/>
          </a:p>
          <a:p>
            <a:r>
              <a:rPr lang="tr-TR" dirty="0" smtClean="0"/>
              <a:t>Sınıf ortamında zaman yönetimi</a:t>
            </a:r>
          </a:p>
          <a:p>
            <a:pPr marL="109728" indent="0">
              <a:buNone/>
            </a:pPr>
            <a:endParaRPr lang="tr-TR" dirty="0"/>
          </a:p>
          <a:p>
            <a:pPr marL="109728" indent="0">
              <a:buNone/>
            </a:pPr>
            <a:endParaRPr lang="en-US" dirty="0"/>
          </a:p>
        </p:txBody>
      </p:sp>
      <p:sp>
        <p:nvSpPr>
          <p:cNvPr id="4" name="Footer Placeholder 3"/>
          <p:cNvSpPr>
            <a:spLocks noGrp="1"/>
          </p:cNvSpPr>
          <p:nvPr>
            <p:ph type="ftr" sz="quarter" idx="11"/>
          </p:nvPr>
        </p:nvSpPr>
        <p:spPr/>
        <p:txBody>
          <a:bodyPr/>
          <a:lstStyle/>
          <a:p>
            <a:endParaRPr lang="en-US">
              <a:latin typeface="Garamond" pitchFamily="18" charset="0"/>
            </a:endParaRPr>
          </a:p>
          <a:p>
            <a:endParaRPr lang="en-US"/>
          </a:p>
        </p:txBody>
      </p:sp>
      <p:sp>
        <p:nvSpPr>
          <p:cNvPr id="212997" name="Rectangle 5"/>
          <p:cNvSpPr>
            <a:spLocks noGrp="1" noChangeArrowheads="1"/>
          </p:cNvSpPr>
          <p:nvPr>
            <p:ph type="title"/>
          </p:nvPr>
        </p:nvSpPr>
        <p:spPr/>
        <p:txBody>
          <a:bodyPr/>
          <a:lstStyle/>
          <a:p>
            <a:r>
              <a:rPr lang="tr-TR" dirty="0" smtClean="0"/>
              <a:t>Hedefler..</a:t>
            </a:r>
            <a:endParaRPr lang="en-US" dirty="0"/>
          </a:p>
        </p:txBody>
      </p:sp>
    </p:spTree>
    <p:extLst>
      <p:ext uri="{BB962C8B-B14F-4D97-AF65-F5344CB8AC3E}">
        <p14:creationId xmlns:p14="http://schemas.microsoft.com/office/powerpoint/2010/main" val="2314399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r>
              <a:rPr lang="tr-TR" sz="2800" dirty="0" smtClean="0"/>
              <a:t>Önemli değil, acil değil</a:t>
            </a:r>
            <a:endParaRPr lang="en-US" altLang="ja-JP" sz="2800" dirty="0" smtClean="0"/>
          </a:p>
          <a:p>
            <a:pPr eaLnBrk="1" hangingPunct="1"/>
            <a:r>
              <a:rPr lang="tr-TR" sz="2800" dirty="0" smtClean="0"/>
              <a:t>Genel olarak hayatta kalmak için bu kutuya kaçarız</a:t>
            </a:r>
            <a:endParaRPr lang="en-US" altLang="ja-JP" sz="2800" dirty="0" smtClean="0"/>
          </a:p>
          <a:p>
            <a:pPr marL="109728" indent="0" eaLnBrk="1" hangingPunct="1">
              <a:buNone/>
            </a:pPr>
            <a:endParaRPr lang="en-US" sz="2800" b="1" dirty="0" smtClean="0"/>
          </a:p>
        </p:txBody>
      </p:sp>
      <p:sp>
        <p:nvSpPr>
          <p:cNvPr id="14338" name="Rectangle 2"/>
          <p:cNvSpPr>
            <a:spLocks noGrp="1" noChangeArrowheads="1"/>
          </p:cNvSpPr>
          <p:nvPr>
            <p:ph type="title"/>
          </p:nvPr>
        </p:nvSpPr>
        <p:spPr/>
        <p:txBody>
          <a:bodyPr/>
          <a:lstStyle/>
          <a:p>
            <a:pPr eaLnBrk="1" hangingPunct="1"/>
            <a:r>
              <a:rPr lang="tr-TR" dirty="0" smtClean="0"/>
              <a:t>Kutu 4-İSRAF</a:t>
            </a:r>
            <a:endParaRPr lang="en-US" dirty="0" smtClean="0"/>
          </a:p>
        </p:txBody>
      </p:sp>
    </p:spTree>
    <p:extLst>
      <p:ext uri="{BB962C8B-B14F-4D97-AF65-F5344CB8AC3E}">
        <p14:creationId xmlns:p14="http://schemas.microsoft.com/office/powerpoint/2010/main" val="1103168167"/>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idx="1"/>
          </p:nvPr>
        </p:nvSpPr>
        <p:spPr/>
        <p:txBody>
          <a:bodyPr/>
          <a:lstStyle/>
          <a:p>
            <a:pPr marL="109728" indent="0" eaLnBrk="1" hangingPunct="1">
              <a:buNone/>
            </a:pPr>
            <a:r>
              <a:rPr lang="tr-TR" b="1" u="sng" dirty="0" smtClean="0"/>
              <a:t>Kutu 3’den </a:t>
            </a:r>
            <a:endParaRPr lang="en-US" b="1" u="sng" dirty="0" smtClean="0"/>
          </a:p>
          <a:p>
            <a:pPr eaLnBrk="1" hangingPunct="1"/>
            <a:r>
              <a:rPr lang="tr-TR" b="1" dirty="0" smtClean="0"/>
              <a:t>Kutu 1 hem acil hem önemli-burada neden olduğumuzu biliriz</a:t>
            </a:r>
            <a:endParaRPr lang="en-US" b="1" dirty="0" smtClean="0"/>
          </a:p>
          <a:p>
            <a:pPr eaLnBrk="1" hangingPunct="1"/>
            <a:r>
              <a:rPr lang="tr-TR" b="1" dirty="0" smtClean="0"/>
              <a:t>Kutu 4 de neden olmamamız gerektiğini biliriz</a:t>
            </a:r>
            <a:endParaRPr lang="en-US" altLang="ja-JP" b="1" dirty="0" smtClean="0"/>
          </a:p>
          <a:p>
            <a:pPr eaLnBrk="1" hangingPunct="1"/>
            <a:r>
              <a:rPr lang="tr-TR" b="1" dirty="0" smtClean="0"/>
              <a:t>Kutu 3 bizi yanıltabilir</a:t>
            </a:r>
            <a:endParaRPr lang="en-US" b="1" dirty="0" smtClean="0"/>
          </a:p>
          <a:p>
            <a:pPr eaLnBrk="1" hangingPunct="1"/>
            <a:endParaRPr lang="en-US" b="1" dirty="0" smtClean="0"/>
          </a:p>
        </p:txBody>
      </p:sp>
      <p:sp>
        <p:nvSpPr>
          <p:cNvPr id="16388" name="Rectangle 4"/>
          <p:cNvSpPr>
            <a:spLocks noGrp="1" noChangeArrowheads="1"/>
          </p:cNvSpPr>
          <p:nvPr>
            <p:ph type="title"/>
          </p:nvPr>
        </p:nvSpPr>
        <p:spPr/>
        <p:txBody>
          <a:bodyPr/>
          <a:lstStyle/>
          <a:p>
            <a:pPr eaLnBrk="1" hangingPunct="1"/>
            <a:r>
              <a:rPr lang="tr-TR" sz="2800" i="1" dirty="0" smtClean="0"/>
              <a:t>KUTU 2 de kullanmak için nereden zaman bulabilirim</a:t>
            </a:r>
            <a:endParaRPr lang="en-US" dirty="0" smtClean="0"/>
          </a:p>
        </p:txBody>
      </p:sp>
    </p:spTree>
    <p:extLst>
      <p:ext uri="{BB962C8B-B14F-4D97-AF65-F5344CB8AC3E}">
        <p14:creationId xmlns:p14="http://schemas.microsoft.com/office/powerpoint/2010/main" val="614709409"/>
      </p:ext>
    </p:extLst>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Sınıf İçi Zaman Yönetimi </a:t>
            </a: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92500"/>
          </a:bodyPr>
          <a:lstStyle/>
          <a:p>
            <a:r>
              <a:rPr lang="tr-TR" dirty="0" smtClean="0"/>
              <a:t>Öğretim elemanının kişisel zaman değerlendirme becerisi sınıf ve ders gerekliliklerine de yansıyacaktr</a:t>
            </a:r>
          </a:p>
          <a:p>
            <a:endParaRPr lang="tr-TR" dirty="0"/>
          </a:p>
          <a:p>
            <a:r>
              <a:rPr lang="en-US" dirty="0" err="1"/>
              <a:t>Sınıfta</a:t>
            </a:r>
            <a:r>
              <a:rPr lang="en-US" dirty="0"/>
              <a:t> </a:t>
            </a:r>
            <a:r>
              <a:rPr lang="en-US" dirty="0" err="1"/>
              <a:t>zamanın</a:t>
            </a:r>
            <a:r>
              <a:rPr lang="en-US" dirty="0"/>
              <a:t> </a:t>
            </a:r>
            <a:r>
              <a:rPr lang="en-US" dirty="0" err="1"/>
              <a:t>etkili</a:t>
            </a:r>
            <a:r>
              <a:rPr lang="en-US" dirty="0"/>
              <a:t> </a:t>
            </a:r>
            <a:r>
              <a:rPr lang="en-US" dirty="0" err="1"/>
              <a:t>yönetimi</a:t>
            </a:r>
            <a:r>
              <a:rPr lang="en-US" dirty="0"/>
              <a:t> </a:t>
            </a:r>
            <a:r>
              <a:rPr lang="en-US" dirty="0" err="1" smtClean="0"/>
              <a:t>ifadesi</a:t>
            </a:r>
            <a:r>
              <a:rPr lang="en-US" dirty="0" smtClean="0"/>
              <a:t> </a:t>
            </a:r>
            <a:r>
              <a:rPr lang="en-US" dirty="0" err="1"/>
              <a:t>eğitim</a:t>
            </a:r>
            <a:r>
              <a:rPr lang="en-US" dirty="0"/>
              <a:t> </a:t>
            </a:r>
            <a:r>
              <a:rPr lang="en-US" dirty="0" err="1"/>
              <a:t>ve</a:t>
            </a:r>
            <a:r>
              <a:rPr lang="en-US" dirty="0"/>
              <a:t> </a:t>
            </a:r>
            <a:r>
              <a:rPr lang="en-US" dirty="0" err="1"/>
              <a:t>öğretim</a:t>
            </a:r>
            <a:r>
              <a:rPr lang="en-US" dirty="0"/>
              <a:t> </a:t>
            </a:r>
            <a:r>
              <a:rPr lang="en-US" dirty="0" err="1"/>
              <a:t>için</a:t>
            </a:r>
            <a:r>
              <a:rPr lang="en-US" dirty="0"/>
              <a:t> </a:t>
            </a:r>
            <a:r>
              <a:rPr lang="en-US" dirty="0" err="1"/>
              <a:t>belirlenmiş</a:t>
            </a:r>
            <a:r>
              <a:rPr lang="en-US" dirty="0"/>
              <a:t> </a:t>
            </a:r>
            <a:r>
              <a:rPr lang="en-US" dirty="0" err="1"/>
              <a:t>olan</a:t>
            </a:r>
            <a:r>
              <a:rPr lang="en-US" dirty="0"/>
              <a:t> </a:t>
            </a:r>
            <a:r>
              <a:rPr lang="en-US" dirty="0" err="1"/>
              <a:t>zamanın</a:t>
            </a:r>
            <a:r>
              <a:rPr lang="en-US" dirty="0"/>
              <a:t> </a:t>
            </a:r>
            <a:r>
              <a:rPr lang="en-US" dirty="0" err="1"/>
              <a:t>amaçlar</a:t>
            </a:r>
            <a:r>
              <a:rPr lang="en-US" dirty="0"/>
              <a:t> </a:t>
            </a:r>
            <a:r>
              <a:rPr lang="en-US" dirty="0" err="1"/>
              <a:t>doğrultusunda</a:t>
            </a:r>
            <a:r>
              <a:rPr lang="en-US" dirty="0"/>
              <a:t> </a:t>
            </a:r>
            <a:r>
              <a:rPr lang="en-US" dirty="0" err="1" smtClean="0"/>
              <a:t>kullanılması</a:t>
            </a:r>
            <a:r>
              <a:rPr lang="tr-TR" dirty="0" smtClean="0"/>
              <a:t>dır</a:t>
            </a:r>
            <a:endParaRPr lang="en-US" dirty="0"/>
          </a:p>
          <a:p>
            <a:pPr lvl="1"/>
            <a:r>
              <a:rPr lang="tr-TR" dirty="0" smtClean="0"/>
              <a:t>Öğrencilerin etkili ve doğru şekilde öğrenebilmeleri için kısıtlı sürelerin en doğru şekilde değerlendirilmesidir.</a:t>
            </a:r>
            <a:endParaRPr lang="en-US" dirty="0"/>
          </a:p>
        </p:txBody>
      </p:sp>
    </p:spTree>
    <p:extLst>
      <p:ext uri="{BB962C8B-B14F-4D97-AF65-F5344CB8AC3E}">
        <p14:creationId xmlns:p14="http://schemas.microsoft.com/office/powerpoint/2010/main" val="2266532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838200"/>
            <a:ext cx="8305800" cy="4876800"/>
          </a:xfrm>
          <a:prstGeom prst="rect">
            <a:avLst/>
          </a:prstGeom>
        </p:spPr>
        <p:txBody>
          <a:bodyPr/>
          <a:lstStyle/>
          <a:p>
            <a:pPr marL="109728" indent="0">
              <a:buNone/>
            </a:pPr>
            <a:r>
              <a:rPr lang="en-US" b="1" dirty="0" err="1"/>
              <a:t>Öğretmenlerin</a:t>
            </a:r>
            <a:r>
              <a:rPr lang="en-US" b="1" dirty="0"/>
              <a:t> </a:t>
            </a:r>
            <a:r>
              <a:rPr lang="en-US" b="1" dirty="0" err="1"/>
              <a:t>ders</a:t>
            </a:r>
            <a:r>
              <a:rPr lang="en-US" b="1" dirty="0"/>
              <a:t> </a:t>
            </a:r>
            <a:r>
              <a:rPr lang="en-US" b="1" dirty="0" err="1"/>
              <a:t>için</a:t>
            </a:r>
            <a:r>
              <a:rPr lang="en-US" b="1" dirty="0"/>
              <a:t> </a:t>
            </a:r>
            <a:r>
              <a:rPr lang="en-US" b="1" dirty="0" err="1"/>
              <a:t>zaman</a:t>
            </a:r>
            <a:r>
              <a:rPr lang="en-US" b="1" dirty="0"/>
              <a:t> </a:t>
            </a:r>
            <a:r>
              <a:rPr lang="en-US" b="1" dirty="0" err="1"/>
              <a:t>yönetimi</a:t>
            </a:r>
            <a:r>
              <a:rPr lang="en-US" b="1" dirty="0"/>
              <a:t> </a:t>
            </a:r>
            <a:r>
              <a:rPr lang="en-US" b="1" dirty="0" err="1" smtClean="0"/>
              <a:t>konusu</a:t>
            </a:r>
            <a:endParaRPr lang="tr-TR" b="1" dirty="0" smtClean="0"/>
          </a:p>
          <a:p>
            <a:pPr marL="109728" indent="0">
              <a:buNone/>
            </a:pPr>
            <a:endParaRPr lang="en-US" dirty="0"/>
          </a:p>
          <a:p>
            <a:r>
              <a:rPr lang="en-US" b="1" dirty="0" err="1" smtClean="0"/>
              <a:t>Ders</a:t>
            </a:r>
            <a:r>
              <a:rPr lang="en-US" b="1" dirty="0" smtClean="0"/>
              <a:t> </a:t>
            </a:r>
            <a:r>
              <a:rPr lang="en-US" b="1" dirty="0" err="1"/>
              <a:t>öncesinde</a:t>
            </a:r>
            <a:r>
              <a:rPr lang="en-US" b="1" dirty="0"/>
              <a:t> </a:t>
            </a:r>
            <a:r>
              <a:rPr lang="en-US" b="1" dirty="0" err="1"/>
              <a:t>zaman</a:t>
            </a:r>
            <a:r>
              <a:rPr lang="en-US" b="1" dirty="0"/>
              <a:t> </a:t>
            </a:r>
            <a:r>
              <a:rPr lang="en-US" b="1" dirty="0" err="1"/>
              <a:t>yönetimi</a:t>
            </a:r>
            <a:r>
              <a:rPr lang="en-US" b="1" dirty="0"/>
              <a:t> </a:t>
            </a:r>
            <a:endParaRPr lang="en-US" dirty="0"/>
          </a:p>
          <a:p>
            <a:r>
              <a:rPr lang="en-US" b="1" dirty="0" err="1" smtClean="0"/>
              <a:t>Derste</a:t>
            </a:r>
            <a:r>
              <a:rPr lang="en-US" b="1" dirty="0" smtClean="0"/>
              <a:t> </a:t>
            </a:r>
            <a:r>
              <a:rPr lang="en-US" b="1" dirty="0" err="1"/>
              <a:t>zaman</a:t>
            </a:r>
            <a:r>
              <a:rPr lang="en-US" b="1" dirty="0"/>
              <a:t> </a:t>
            </a:r>
            <a:r>
              <a:rPr lang="en-US" b="1" dirty="0" err="1" smtClean="0"/>
              <a:t>yönetimi</a:t>
            </a:r>
            <a:endParaRPr lang="tr-TR" b="1" dirty="0" smtClean="0"/>
          </a:p>
          <a:p>
            <a:pPr lvl="1"/>
            <a:r>
              <a:rPr lang="en-US" b="1" dirty="0" smtClean="0"/>
              <a:t>-</a:t>
            </a:r>
            <a:r>
              <a:rPr lang="en-US" b="1" dirty="0" err="1"/>
              <a:t>Dersin</a:t>
            </a:r>
            <a:r>
              <a:rPr lang="en-US" b="1" dirty="0"/>
              <a:t> </a:t>
            </a:r>
            <a:r>
              <a:rPr lang="en-US" b="1" dirty="0" err="1"/>
              <a:t>giriş</a:t>
            </a:r>
            <a:r>
              <a:rPr lang="en-US" b="1" dirty="0"/>
              <a:t> </a:t>
            </a:r>
            <a:r>
              <a:rPr lang="en-US" b="1" dirty="0" err="1"/>
              <a:t>aşamasında</a:t>
            </a:r>
            <a:r>
              <a:rPr lang="en-US" b="1" dirty="0"/>
              <a:t> </a:t>
            </a:r>
            <a:r>
              <a:rPr lang="en-US" b="1" dirty="0" err="1"/>
              <a:t>zaman</a:t>
            </a:r>
            <a:r>
              <a:rPr lang="en-US" b="1" dirty="0"/>
              <a:t> </a:t>
            </a:r>
            <a:r>
              <a:rPr lang="en-US" b="1" dirty="0" err="1" smtClean="0"/>
              <a:t>yönetimi</a:t>
            </a:r>
            <a:endParaRPr lang="tr-TR" b="1" dirty="0"/>
          </a:p>
          <a:p>
            <a:pPr lvl="1"/>
            <a:r>
              <a:rPr lang="en-US" b="1" dirty="0" smtClean="0"/>
              <a:t>-</a:t>
            </a:r>
            <a:r>
              <a:rPr lang="en-US" b="1" dirty="0" err="1" smtClean="0"/>
              <a:t>Dersin</a:t>
            </a:r>
            <a:r>
              <a:rPr lang="en-US" b="1" dirty="0" smtClean="0"/>
              <a:t> </a:t>
            </a:r>
            <a:r>
              <a:rPr lang="en-US" b="1" dirty="0" err="1"/>
              <a:t>sunum-uygulama</a:t>
            </a:r>
            <a:r>
              <a:rPr lang="en-US" b="1" dirty="0"/>
              <a:t> </a:t>
            </a:r>
            <a:r>
              <a:rPr lang="en-US" b="1" dirty="0" err="1"/>
              <a:t>aşamasında</a:t>
            </a:r>
            <a:r>
              <a:rPr lang="en-US" b="1" dirty="0"/>
              <a:t> </a:t>
            </a:r>
            <a:r>
              <a:rPr lang="en-US" b="1" dirty="0" err="1"/>
              <a:t>zaman</a:t>
            </a:r>
            <a:r>
              <a:rPr lang="en-US" b="1" dirty="0"/>
              <a:t> </a:t>
            </a:r>
            <a:r>
              <a:rPr lang="en-US" b="1" dirty="0" err="1"/>
              <a:t>yönetimi</a:t>
            </a:r>
            <a:endParaRPr lang="en-US" dirty="0"/>
          </a:p>
          <a:p>
            <a:r>
              <a:rPr lang="en-US" dirty="0"/>
              <a:t>•</a:t>
            </a:r>
            <a:r>
              <a:rPr lang="en-US" b="1" dirty="0" err="1"/>
              <a:t>Ders</a:t>
            </a:r>
            <a:r>
              <a:rPr lang="en-US" b="1" dirty="0"/>
              <a:t> </a:t>
            </a:r>
            <a:r>
              <a:rPr lang="en-US" b="1" dirty="0" err="1"/>
              <a:t>sonunda</a:t>
            </a:r>
            <a:r>
              <a:rPr lang="en-US" b="1" dirty="0"/>
              <a:t> </a:t>
            </a:r>
            <a:r>
              <a:rPr lang="en-US" b="1" dirty="0" err="1"/>
              <a:t>Zaman</a:t>
            </a:r>
            <a:r>
              <a:rPr lang="en-US" b="1" dirty="0"/>
              <a:t> </a:t>
            </a:r>
            <a:r>
              <a:rPr lang="en-US" b="1" dirty="0" err="1"/>
              <a:t>yönetimi</a:t>
            </a:r>
            <a:r>
              <a:rPr lang="en-US" b="1" dirty="0"/>
              <a:t> </a:t>
            </a:r>
            <a:endParaRPr lang="en-US" dirty="0"/>
          </a:p>
          <a:p>
            <a:endParaRPr lang="en-US" dirty="0"/>
          </a:p>
        </p:txBody>
      </p:sp>
    </p:spTree>
    <p:extLst>
      <p:ext uri="{BB962C8B-B14F-4D97-AF65-F5344CB8AC3E}">
        <p14:creationId xmlns:p14="http://schemas.microsoft.com/office/powerpoint/2010/main" val="2642311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SINIFTA ZAMAN TUZAKLARI</a:t>
            </a:r>
            <a:br>
              <a:rPr lang="en-US" dirty="0"/>
            </a:br>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a:t>
            </a:r>
            <a:r>
              <a:rPr lang="en-US" dirty="0" err="1"/>
              <a:t>Amaçların</a:t>
            </a:r>
            <a:r>
              <a:rPr lang="en-US" dirty="0"/>
              <a:t> </a:t>
            </a:r>
            <a:r>
              <a:rPr lang="en-US" dirty="0" err="1"/>
              <a:t>belirsiz</a:t>
            </a:r>
            <a:r>
              <a:rPr lang="en-US" dirty="0"/>
              <a:t> </a:t>
            </a:r>
            <a:r>
              <a:rPr lang="en-US" dirty="0" err="1"/>
              <a:t>olması</a:t>
            </a:r>
            <a:endParaRPr lang="en-US" dirty="0"/>
          </a:p>
          <a:p>
            <a:r>
              <a:rPr lang="en-US" dirty="0"/>
              <a:t>•</a:t>
            </a:r>
            <a:r>
              <a:rPr lang="en-US" dirty="0" err="1"/>
              <a:t>Amaçlara</a:t>
            </a:r>
            <a:r>
              <a:rPr lang="en-US" dirty="0"/>
              <a:t> </a:t>
            </a:r>
            <a:r>
              <a:rPr lang="en-US" dirty="0" err="1"/>
              <a:t>uygun</a:t>
            </a:r>
            <a:r>
              <a:rPr lang="en-US" dirty="0"/>
              <a:t> plan </a:t>
            </a:r>
            <a:r>
              <a:rPr lang="en-US" dirty="0" err="1"/>
              <a:t>yapılamaması</a:t>
            </a:r>
            <a:endParaRPr lang="en-US" dirty="0"/>
          </a:p>
          <a:p>
            <a:r>
              <a:rPr lang="en-US" dirty="0"/>
              <a:t>•</a:t>
            </a:r>
            <a:r>
              <a:rPr lang="en-US" dirty="0" err="1"/>
              <a:t>Amaçlarla</a:t>
            </a:r>
            <a:r>
              <a:rPr lang="en-US" dirty="0"/>
              <a:t> </a:t>
            </a:r>
            <a:r>
              <a:rPr lang="en-US" dirty="0" err="1"/>
              <a:t>zamanın</a:t>
            </a:r>
            <a:r>
              <a:rPr lang="en-US" dirty="0"/>
              <a:t> </a:t>
            </a:r>
            <a:r>
              <a:rPr lang="en-US" dirty="0" err="1"/>
              <a:t>dengesiz</a:t>
            </a:r>
            <a:r>
              <a:rPr lang="en-US" dirty="0"/>
              <a:t> </a:t>
            </a:r>
            <a:r>
              <a:rPr lang="en-US" dirty="0" err="1"/>
              <a:t>olması</a:t>
            </a:r>
            <a:endParaRPr lang="en-US" dirty="0"/>
          </a:p>
          <a:p>
            <a:r>
              <a:rPr lang="en-US" dirty="0"/>
              <a:t>•</a:t>
            </a:r>
            <a:r>
              <a:rPr lang="en-US" dirty="0" err="1"/>
              <a:t>Öğretmenin</a:t>
            </a:r>
            <a:r>
              <a:rPr lang="en-US" dirty="0"/>
              <a:t> </a:t>
            </a:r>
            <a:r>
              <a:rPr lang="en-US" dirty="0" err="1"/>
              <a:t>alan</a:t>
            </a:r>
            <a:r>
              <a:rPr lang="en-US" dirty="0"/>
              <a:t> </a:t>
            </a:r>
            <a:r>
              <a:rPr lang="en-US" dirty="0" err="1"/>
              <a:t>bilgisinin</a:t>
            </a:r>
            <a:r>
              <a:rPr lang="en-US" dirty="0"/>
              <a:t> </a:t>
            </a:r>
            <a:r>
              <a:rPr lang="en-US" dirty="0" err="1"/>
              <a:t>yetersiz</a:t>
            </a:r>
            <a:r>
              <a:rPr lang="en-US" dirty="0"/>
              <a:t> </a:t>
            </a:r>
            <a:r>
              <a:rPr lang="en-US" dirty="0" smtClean="0"/>
              <a:t>o</a:t>
            </a:r>
            <a:r>
              <a:rPr lang="tr-TR" dirty="0" smtClean="0"/>
              <a:t> </a:t>
            </a:r>
            <a:r>
              <a:rPr lang="en-US" dirty="0" err="1" smtClean="0"/>
              <a:t>lması</a:t>
            </a:r>
            <a:endParaRPr lang="en-US" dirty="0"/>
          </a:p>
          <a:p>
            <a:r>
              <a:rPr lang="en-US" dirty="0"/>
              <a:t>•</a:t>
            </a:r>
            <a:r>
              <a:rPr lang="en-US" dirty="0" err="1"/>
              <a:t>Öğretmenin</a:t>
            </a:r>
            <a:r>
              <a:rPr lang="en-US" dirty="0"/>
              <a:t> </a:t>
            </a:r>
            <a:r>
              <a:rPr lang="en-US" dirty="0" err="1"/>
              <a:t>öğretme</a:t>
            </a:r>
            <a:r>
              <a:rPr lang="en-US" dirty="0"/>
              <a:t> </a:t>
            </a:r>
            <a:r>
              <a:rPr lang="en-US" dirty="0" err="1"/>
              <a:t>becerisinin</a:t>
            </a:r>
            <a:r>
              <a:rPr lang="en-US" dirty="0"/>
              <a:t> </a:t>
            </a:r>
            <a:r>
              <a:rPr lang="en-US" dirty="0" err="1"/>
              <a:t>yetersiz</a:t>
            </a:r>
            <a:r>
              <a:rPr lang="en-US" dirty="0"/>
              <a:t> </a:t>
            </a:r>
            <a:r>
              <a:rPr lang="en-US" dirty="0" err="1"/>
              <a:t>olması</a:t>
            </a:r>
            <a:endParaRPr lang="en-US" dirty="0"/>
          </a:p>
          <a:p>
            <a:r>
              <a:rPr lang="en-US" dirty="0"/>
              <a:t>•</a:t>
            </a:r>
            <a:r>
              <a:rPr lang="en-US" dirty="0" err="1"/>
              <a:t>Sınıf</a:t>
            </a:r>
            <a:r>
              <a:rPr lang="en-US" dirty="0"/>
              <a:t> </a:t>
            </a:r>
            <a:r>
              <a:rPr lang="en-US" dirty="0" err="1"/>
              <a:t>mevcudunun</a:t>
            </a:r>
            <a:r>
              <a:rPr lang="en-US" dirty="0"/>
              <a:t> </a:t>
            </a:r>
            <a:r>
              <a:rPr lang="en-US" dirty="0" err="1"/>
              <a:t>fazla</a:t>
            </a:r>
            <a:r>
              <a:rPr lang="en-US" dirty="0"/>
              <a:t> </a:t>
            </a:r>
            <a:r>
              <a:rPr lang="en-US" dirty="0" err="1"/>
              <a:t>olması</a:t>
            </a:r>
            <a:endParaRPr lang="en-US" dirty="0"/>
          </a:p>
        </p:txBody>
      </p:sp>
    </p:spTree>
    <p:extLst>
      <p:ext uri="{BB962C8B-B14F-4D97-AF65-F5344CB8AC3E}">
        <p14:creationId xmlns:p14="http://schemas.microsoft.com/office/powerpoint/2010/main" val="35869677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a:solidFill>
                  <a:schemeClr val="tx2">
                    <a:satMod val="130000"/>
                  </a:schemeClr>
                </a:solidFill>
              </a:rPr>
              <a:t>Etkili Zaman Yönetimi İçin Kurallar</a:t>
            </a:r>
            <a:br>
              <a:rPr lang="tr-TR" dirty="0">
                <a:solidFill>
                  <a:schemeClr val="tx2">
                    <a:satMod val="130000"/>
                  </a:schemeClr>
                </a:solidFill>
              </a:rPr>
            </a:br>
            <a:endParaRPr lang="tr-TR" dirty="0">
              <a:solidFill>
                <a:schemeClr val="tx2">
                  <a:satMod val="130000"/>
                </a:schemeClr>
              </a:solidFill>
            </a:endParaRPr>
          </a:p>
        </p:txBody>
      </p:sp>
      <p:sp>
        <p:nvSpPr>
          <p:cNvPr id="27651" name="İçerik Yer Tutucusu 2"/>
          <p:cNvSpPr>
            <a:spLocks noGrp="1"/>
          </p:cNvSpPr>
          <p:nvPr>
            <p:ph idx="1"/>
          </p:nvPr>
        </p:nvSpPr>
        <p:spPr/>
        <p:txBody>
          <a:bodyPr/>
          <a:lstStyle/>
          <a:p>
            <a:pPr eaLnBrk="1" hangingPunct="1">
              <a:lnSpc>
                <a:spcPct val="90000"/>
              </a:lnSpc>
            </a:pPr>
            <a:r>
              <a:rPr lang="tr-TR" dirty="0" smtClean="0"/>
              <a:t>Derse zamanında başlamak ve erken bitirmemek </a:t>
            </a:r>
          </a:p>
          <a:p>
            <a:pPr eaLnBrk="1" hangingPunct="1">
              <a:lnSpc>
                <a:spcPct val="90000"/>
              </a:lnSpc>
            </a:pPr>
            <a:r>
              <a:rPr lang="tr-TR" dirty="0" smtClean="0"/>
              <a:t>İşlenecek konu ve konunun önemine ilişkin bilgi verilmesi</a:t>
            </a:r>
          </a:p>
          <a:p>
            <a:pPr eaLnBrk="1" hangingPunct="1">
              <a:lnSpc>
                <a:spcPct val="90000"/>
              </a:lnSpc>
            </a:pPr>
            <a:r>
              <a:rPr lang="tr-TR" dirty="0" smtClean="0"/>
              <a:t>Dersin kesintiye uğramaması</a:t>
            </a:r>
          </a:p>
          <a:p>
            <a:pPr eaLnBrk="1" hangingPunct="1">
              <a:lnSpc>
                <a:spcPct val="90000"/>
              </a:lnSpc>
            </a:pPr>
            <a:r>
              <a:rPr lang="tr-TR" dirty="0" smtClean="0"/>
              <a:t>Uygun öğretim yöntem ve teknikleri kullanılması</a:t>
            </a:r>
          </a:p>
          <a:p>
            <a:pPr eaLnBrk="1" hangingPunct="1">
              <a:lnSpc>
                <a:spcPct val="90000"/>
              </a:lnSpc>
            </a:pPr>
            <a:r>
              <a:rPr lang="tr-TR" dirty="0" smtClean="0"/>
              <a:t>Kuralların belirlenmiş olması</a:t>
            </a:r>
          </a:p>
          <a:p>
            <a:pPr eaLnBrk="1" hangingPunct="1">
              <a:lnSpc>
                <a:spcPct val="90000"/>
              </a:lnSpc>
            </a:pPr>
            <a:r>
              <a:rPr lang="tr-TR" dirty="0" smtClean="0"/>
              <a:t>Hazırlıklı olmak </a:t>
            </a:r>
          </a:p>
          <a:p>
            <a:pPr eaLnBrk="1" hangingPunct="1">
              <a:lnSpc>
                <a:spcPct val="90000"/>
              </a:lnSpc>
            </a:pPr>
            <a:endParaRPr lang="tr-TR" dirty="0" smtClean="0"/>
          </a:p>
        </p:txBody>
      </p:sp>
    </p:spTree>
    <p:extLst>
      <p:ext uri="{BB962C8B-B14F-4D97-AF65-F5344CB8AC3E}">
        <p14:creationId xmlns:p14="http://schemas.microsoft.com/office/powerpoint/2010/main" val="2348424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492691"/>
          </a:xfrm>
        </p:spPr>
        <p:txBody>
          <a:bodyPr>
            <a:normAutofit/>
          </a:bodyPr>
          <a:lstStyle/>
          <a:p>
            <a:pPr marL="109728" indent="0">
              <a:buNone/>
            </a:pPr>
            <a:r>
              <a:rPr lang="tr-TR" sz="3600" b="1" dirty="0"/>
              <a:t>ZAMAN VE STRES </a:t>
            </a:r>
            <a:r>
              <a:rPr lang="tr-TR" sz="3600" b="1" dirty="0" smtClean="0"/>
              <a:t>YÖNETİMİ</a:t>
            </a:r>
          </a:p>
          <a:p>
            <a:pPr marL="109728" indent="0">
              <a:buNone/>
            </a:pPr>
            <a:r>
              <a:rPr lang="tr-TR" sz="3600" b="1" dirty="0" smtClean="0"/>
              <a:t>İÇSEL </a:t>
            </a:r>
            <a:r>
              <a:rPr lang="tr-TR" sz="3600" b="1" dirty="0"/>
              <a:t>ETKİLİK VE DEĞİŞİMLE DOĞRUDAN İLGİLİDİR. </a:t>
            </a:r>
            <a:endParaRPr lang="en-US" sz="3600" b="1" dirty="0"/>
          </a:p>
          <a:p>
            <a:pPr marL="109728" indent="0">
              <a:buNone/>
            </a:pPr>
            <a:endParaRPr lang="en-US" sz="36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42129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2775"/>
            <a:ext cx="8828762" cy="821499"/>
          </a:xfrm>
        </p:spPr>
        <p:txBody>
          <a:bodyPr/>
          <a:lstStyle/>
          <a:p>
            <a:r>
              <a:rPr lang="tr-TR" dirty="0" smtClean="0"/>
              <a:t>Değişim içten dışa olmalıdır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438" y="1366339"/>
            <a:ext cx="8991600" cy="1384995"/>
          </a:xfrm>
          <a:prstGeom prst="rect">
            <a:avLst/>
          </a:prstGeom>
          <a:noFill/>
        </p:spPr>
        <p:txBody>
          <a:bodyPr wrap="square" rtlCol="0">
            <a:spAutoFit/>
          </a:bodyPr>
          <a:lstStyle/>
          <a:p>
            <a:r>
              <a:rPr lang="tr-TR" sz="2800" b="1" dirty="0" smtClean="0">
                <a:solidFill>
                  <a:schemeClr val="bg1"/>
                </a:solidFill>
              </a:rPr>
              <a:t>Yumurta dışarıdan kırılırsa hayat son bulur, </a:t>
            </a:r>
          </a:p>
          <a:p>
            <a:r>
              <a:rPr lang="tr-TR" sz="2800" b="1" dirty="0" smtClean="0">
                <a:solidFill>
                  <a:schemeClr val="bg1"/>
                </a:solidFill>
              </a:rPr>
              <a:t>içeriden kırılırsa hayat bulur</a:t>
            </a:r>
          </a:p>
          <a:p>
            <a:r>
              <a:rPr lang="tr-TR" sz="2800" b="1" dirty="0" smtClean="0">
                <a:solidFill>
                  <a:schemeClr val="bg1"/>
                </a:solidFill>
              </a:rPr>
              <a:t>IBN-İ RÜŞD</a:t>
            </a:r>
            <a:endParaRPr lang="en-US" sz="2800" b="1" dirty="0">
              <a:solidFill>
                <a:schemeClr val="bg1"/>
              </a:solidFill>
            </a:endParaRPr>
          </a:p>
        </p:txBody>
      </p:sp>
    </p:spTree>
    <p:extLst>
      <p:ext uri="{BB962C8B-B14F-4D97-AF65-F5344CB8AC3E}">
        <p14:creationId xmlns:p14="http://schemas.microsoft.com/office/powerpoint/2010/main" val="4215733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ree ro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7" y="0"/>
            <a:ext cx="92112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56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tr-TR" dirty="0"/>
              <a:t>BİR SENE’nin değerini anlayabilmek için sınıfta kalan bir öğrenciye sorun</a:t>
            </a:r>
          </a:p>
          <a:p>
            <a:r>
              <a:rPr lang="tr-TR" dirty="0"/>
              <a:t>BİR AY’ın değerini anlayabilmek için prematüre bebeğini dünyaya getiren anneye sorun,</a:t>
            </a:r>
          </a:p>
          <a:p>
            <a:r>
              <a:rPr lang="tr-TR" dirty="0"/>
              <a:t>BİR DAKİKA’nın değerini anlayabilmek için, treni henüz kaçırmış bir kişiye sorun,</a:t>
            </a:r>
          </a:p>
          <a:p>
            <a:r>
              <a:rPr lang="tr-TR" dirty="0"/>
              <a:t>Bir SANİYE’nin değerini anlayabilmek için bir kazayı kıl payı atlatmış bir kişiye sorun,</a:t>
            </a:r>
          </a:p>
          <a:p>
            <a:r>
              <a:rPr lang="tr-TR" dirty="0"/>
              <a:t>BİR MİLİSANİYE’nin değerini anlayabilmek için olimpiyatlarda gümüş madalya kazanan kişiye sorun</a:t>
            </a:r>
          </a:p>
          <a:p>
            <a:endParaRPr lang="tr-TR" dirty="0"/>
          </a:p>
          <a:p>
            <a:endParaRPr lang="en-US" dirty="0"/>
          </a:p>
        </p:txBody>
      </p:sp>
      <p:sp>
        <p:nvSpPr>
          <p:cNvPr id="3" name="Title 2"/>
          <p:cNvSpPr>
            <a:spLocks noGrp="1"/>
          </p:cNvSpPr>
          <p:nvPr>
            <p:ph type="title"/>
          </p:nvPr>
        </p:nvSpPr>
        <p:spPr/>
        <p:txBody>
          <a:bodyPr>
            <a:normAutofit fontScale="90000"/>
          </a:bodyPr>
          <a:lstStyle/>
          <a:p>
            <a:r>
              <a:rPr lang="tr-TR" dirty="0" smtClean="0"/>
              <a:t>Zaman Algısına Dair Son Bir Not</a:t>
            </a:r>
            <a:endParaRPr lang="en-US" dirty="0"/>
          </a:p>
        </p:txBody>
      </p:sp>
    </p:spTree>
    <p:extLst>
      <p:ext uri="{BB962C8B-B14F-4D97-AF65-F5344CB8AC3E}">
        <p14:creationId xmlns:p14="http://schemas.microsoft.com/office/powerpoint/2010/main" val="407468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0430"/>
            <a:ext cx="9149938" cy="50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533400"/>
            <a:ext cx="7705571" cy="923330"/>
          </a:xfrm>
          <a:prstGeom prst="rect">
            <a:avLst/>
          </a:prstGeom>
          <a:noFill/>
        </p:spPr>
        <p:txBody>
          <a:bodyPr wrap="none" rtlCol="0">
            <a:spAutoFit/>
          </a:bodyPr>
          <a:lstStyle/>
          <a:p>
            <a:r>
              <a:rPr lang="tr-TR" sz="5400" dirty="0" smtClean="0"/>
              <a:t>BEN VE ZAMAN YÖNETİMİ </a:t>
            </a:r>
            <a:endParaRPr lang="en-US" sz="5400" dirty="0"/>
          </a:p>
        </p:txBody>
      </p:sp>
    </p:spTree>
    <p:extLst>
      <p:ext uri="{BB962C8B-B14F-4D97-AF65-F5344CB8AC3E}">
        <p14:creationId xmlns:p14="http://schemas.microsoft.com/office/powerpoint/2010/main" val="75773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a:r>
            <a:br>
              <a:rPr lang="tr-TR" dirty="0" smtClean="0"/>
            </a:br>
            <a:r>
              <a:rPr lang="tr-TR" b="1" dirty="0" smtClean="0"/>
              <a:t>BALTAYI BİLE</a:t>
            </a:r>
            <a:endParaRPr lang="tr-TR" b="1" dirty="0"/>
          </a:p>
        </p:txBody>
      </p:sp>
      <p:sp>
        <p:nvSpPr>
          <p:cNvPr id="3" name="2 İçerik Yer Tutucusu"/>
          <p:cNvSpPr>
            <a:spLocks noGrp="1"/>
          </p:cNvSpPr>
          <p:nvPr>
            <p:ph idx="1"/>
          </p:nvPr>
        </p:nvSpPr>
        <p:spPr/>
        <p:txBody>
          <a:bodyPr>
            <a:normAutofit fontScale="92500" lnSpcReduction="20000"/>
          </a:bodyPr>
          <a:lstStyle/>
          <a:p>
            <a:r>
              <a:rPr lang="tr-TR" dirty="0" smtClean="0"/>
              <a:t>Diyelim ki, koruda bir ağacı telaşla kesmeye çalışan biriyle karşılaşıyorsunuz. “Ne yapıyorsun?” diye soruyorsunuz. Adam sabırsızca yanıtlıyor: “Görmüyor musun? Ağacı baltayla kesmeye çalışıyorum!” “Bitkin görünüyorsun!” diye bağırıyorsunuz. “Bu işi ne zamandan beri yapıyorsun?” Adam, “Beş saatten fazla oldu,” diyor. “Çok yoruldum! Zor iş bu.” “İşe birkaç dakika ara verip baltayı bilesene!” diyorsunuz. “O zaman ağacı daha hızlı keseceğinden eminim.” Adam sözcüklerin üstüne basa basa: “Baltayı bileyecek zamanım yok,” diyor. “Ağacı kesmekle meşgulüm!”</a:t>
            </a:r>
            <a:endParaRPr lang="tr-TR" dirty="0"/>
          </a:p>
        </p:txBody>
      </p:sp>
    </p:spTree>
    <p:extLst>
      <p:ext uri="{BB962C8B-B14F-4D97-AF65-F5344CB8AC3E}">
        <p14:creationId xmlns:p14="http://schemas.microsoft.com/office/powerpoint/2010/main" val="5349431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BALTAYI BİLEMEYE </a:t>
            </a:r>
            <a:br>
              <a:rPr lang="tr-TR" dirty="0" smtClean="0"/>
            </a:br>
            <a:r>
              <a:rPr lang="tr-TR" dirty="0" smtClean="0"/>
              <a:t>ZAMAN AYIRMAKTIR.</a:t>
            </a:r>
            <a:endParaRPr lang="tr-TR" dirty="0"/>
          </a:p>
        </p:txBody>
      </p:sp>
      <p:sp>
        <p:nvSpPr>
          <p:cNvPr id="3" name="2 İçerik Yer Tutucusu"/>
          <p:cNvSpPr>
            <a:spLocks noGrp="1"/>
          </p:cNvSpPr>
          <p:nvPr>
            <p:ph idx="1"/>
          </p:nvPr>
        </p:nvSpPr>
        <p:spPr/>
        <p:txBody>
          <a:bodyPr/>
          <a:lstStyle/>
          <a:p>
            <a:r>
              <a:rPr lang="tr-TR" dirty="0" smtClean="0"/>
              <a:t>Yedinci alışkanlık, en değerli varlığınızı, yani kendinizi korumak ve geliştirmektir.</a:t>
            </a:r>
          </a:p>
          <a:p>
            <a:r>
              <a:rPr lang="tr-TR" dirty="0" smtClean="0"/>
              <a:t>Doğanızın dört boyutunu, </a:t>
            </a:r>
            <a:r>
              <a:rPr lang="tr-TR" i="1" dirty="0" smtClean="0">
                <a:latin typeface="Times New Roman" pitchFamily="18" charset="0"/>
                <a:cs typeface="Times New Roman" pitchFamily="18" charset="0"/>
              </a:rPr>
              <a:t>fiziksel,ruhsal,zihinsel ve sosyal/duygusal </a:t>
            </a:r>
            <a:r>
              <a:rPr lang="tr-TR" dirty="0" smtClean="0"/>
              <a:t>yenilemektir.</a:t>
            </a:r>
          </a:p>
          <a:p>
            <a:r>
              <a:rPr lang="tr-TR" b="1" dirty="0" smtClean="0"/>
              <a:t>Fiziksel Boyut</a:t>
            </a:r>
            <a:r>
              <a:rPr lang="tr-TR" dirty="0" smtClean="0"/>
              <a:t>, bedenin sağlıklı olması, dayanıklılık, esneklik ve kuvvet.</a:t>
            </a:r>
          </a:p>
          <a:p>
            <a:r>
              <a:rPr lang="tr-TR" dirty="0" smtClean="0"/>
              <a:t>Vücudunuzu düzenli bir biçimde çalıştırmaktır. Spor yapmak vb.</a:t>
            </a:r>
          </a:p>
          <a:p>
            <a:pPr>
              <a:buNone/>
            </a:pPr>
            <a:endParaRPr lang="tr-TR" dirty="0"/>
          </a:p>
        </p:txBody>
      </p:sp>
    </p:spTree>
    <p:extLst>
      <p:ext uri="{BB962C8B-B14F-4D97-AF65-F5344CB8AC3E}">
        <p14:creationId xmlns:p14="http://schemas.microsoft.com/office/powerpoint/2010/main" val="37527577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BALTAYI BİLEMEYE </a:t>
            </a:r>
            <a:br>
              <a:rPr lang="tr-TR" dirty="0" smtClean="0"/>
            </a:br>
            <a:r>
              <a:rPr lang="tr-TR" dirty="0" smtClean="0"/>
              <a:t>ZAMAN AYIRMAKTIR.</a:t>
            </a:r>
            <a:endParaRPr lang="tr-TR" dirty="0"/>
          </a:p>
        </p:txBody>
      </p:sp>
      <p:sp>
        <p:nvSpPr>
          <p:cNvPr id="3" name="2 İçerik Yer Tutucusu"/>
          <p:cNvSpPr>
            <a:spLocks noGrp="1"/>
          </p:cNvSpPr>
          <p:nvPr>
            <p:ph idx="1"/>
          </p:nvPr>
        </p:nvSpPr>
        <p:spPr/>
        <p:txBody>
          <a:bodyPr>
            <a:normAutofit/>
          </a:bodyPr>
          <a:lstStyle/>
          <a:p>
            <a:r>
              <a:rPr lang="tr-TR" b="1" dirty="0" smtClean="0"/>
              <a:t>Ruhsal Boyut</a:t>
            </a:r>
            <a:r>
              <a:rPr lang="tr-TR" dirty="0" smtClean="0"/>
              <a:t>, ruhunuza iyi geldiğini düşündüğünüz şeyleri yapmaktır. (müzik dinlemek, seyahat etmek,inzivaya çekilmek, doğayla iletişim kurmak vs.)</a:t>
            </a:r>
          </a:p>
          <a:p>
            <a:r>
              <a:rPr lang="tr-TR" b="1" dirty="0" smtClean="0"/>
              <a:t>Zihinsel Boyut</a:t>
            </a:r>
            <a:r>
              <a:rPr lang="tr-TR" dirty="0" smtClean="0"/>
              <a:t>, eğitim, dimağı sürekli zinde tutan ve geliştiren sürekli zihnin yenilenmesi bakımından çok önemlidir. Çok kitap okumak ve gelişmiş zihinleri tanımak bu nedenle çok önemlidir.</a:t>
            </a:r>
          </a:p>
          <a:p>
            <a:pPr>
              <a:buNone/>
            </a:pPr>
            <a:endParaRPr lang="tr-TR" dirty="0" smtClean="0"/>
          </a:p>
          <a:p>
            <a:endParaRPr lang="tr-TR" dirty="0"/>
          </a:p>
        </p:txBody>
      </p:sp>
    </p:spTree>
    <p:extLst>
      <p:ext uri="{BB962C8B-B14F-4D97-AF65-F5344CB8AC3E}">
        <p14:creationId xmlns:p14="http://schemas.microsoft.com/office/powerpoint/2010/main" val="757338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tr-TR" dirty="0" smtClean="0"/>
              <a:t>Eğer hayatın dengede tutulması ve verimliliğin artması için başka herşeyden önce etkili olacak tek bir davranışın ne olduğu sorulursa yanıtı</a:t>
            </a:r>
          </a:p>
          <a:p>
            <a:endParaRPr lang="tr-TR" dirty="0" smtClean="0"/>
          </a:p>
          <a:p>
            <a:pPr marL="109728" indent="0">
              <a:buNone/>
            </a:pPr>
            <a:r>
              <a:rPr lang="tr-TR" dirty="0" smtClean="0"/>
              <a:t>	Her haftanızı başlamadan planlayın</a:t>
            </a:r>
          </a:p>
        </p:txBody>
      </p:sp>
      <p:sp>
        <p:nvSpPr>
          <p:cNvPr id="3" name="Title 2"/>
          <p:cNvSpPr>
            <a:spLocks noGrp="1"/>
          </p:cNvSpPr>
          <p:nvPr>
            <p:ph type="title"/>
          </p:nvPr>
        </p:nvSpPr>
        <p:spPr/>
        <p:txBody>
          <a:bodyPr/>
          <a:lstStyle/>
          <a:p>
            <a:r>
              <a:rPr lang="tr-TR" dirty="0" smtClean="0"/>
              <a:t>HAFTANIN PLANLAMASI </a:t>
            </a:r>
            <a:endParaRPr lang="en-US" dirty="0"/>
          </a:p>
        </p:txBody>
      </p:sp>
    </p:spTree>
    <p:extLst>
      <p:ext uri="{BB962C8B-B14F-4D97-AF65-F5344CB8AC3E}">
        <p14:creationId xmlns:p14="http://schemas.microsoft.com/office/powerpoint/2010/main" val="399316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915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31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14400"/>
            <a:ext cx="8367464" cy="3539430"/>
          </a:xfrm>
          <a:prstGeom prst="rect">
            <a:avLst/>
          </a:prstGeom>
        </p:spPr>
        <p:txBody>
          <a:bodyPr wrap="square">
            <a:spAutoFit/>
          </a:bodyPr>
          <a:lstStyle/>
          <a:p>
            <a:pPr eaLnBrk="1" hangingPunct="1"/>
            <a:r>
              <a:rPr lang="tr-TR" sz="3200" b="1" dirty="0" smtClean="0"/>
              <a:t>Zaman yönetimi hayatımızın hep merkezinde durur...</a:t>
            </a:r>
          </a:p>
          <a:p>
            <a:pPr lvl="1" eaLnBrk="1" hangingPunct="1"/>
            <a:endParaRPr lang="tr-TR" sz="3200" dirty="0" smtClean="0"/>
          </a:p>
          <a:p>
            <a:pPr lvl="1" eaLnBrk="1" hangingPunct="1"/>
            <a:endParaRPr lang="tr-TR" sz="3200" dirty="0"/>
          </a:p>
          <a:p>
            <a:pPr lvl="1" eaLnBrk="1" hangingPunct="1"/>
            <a:endParaRPr lang="tr-TR" sz="3200" dirty="0"/>
          </a:p>
          <a:p>
            <a:pPr lvl="1" algn="ctr" eaLnBrk="1" hangingPunct="1"/>
            <a:r>
              <a:rPr lang="tr-TR" sz="3200" dirty="0" smtClean="0"/>
              <a:t>İş-özel yaşantı-ev ayrılan zamanın yönetimi</a:t>
            </a:r>
            <a:endParaRPr lang="en-US" sz="3200" dirty="0" smtClean="0"/>
          </a:p>
        </p:txBody>
      </p:sp>
    </p:spTree>
    <p:extLst>
      <p:ext uri="{BB962C8B-B14F-4D97-AF65-F5344CB8AC3E}">
        <p14:creationId xmlns:p14="http://schemas.microsoft.com/office/powerpoint/2010/main" val="214628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28600" y="228600"/>
            <a:ext cx="83058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sz="4800" b="1" dirty="0" smtClean="0">
                <a:latin typeface="Arial" pitchFamily="34" charset="0"/>
                <a:cs typeface="Arial" pitchFamily="34" charset="0"/>
              </a:rPr>
              <a:t>Zaman </a:t>
            </a:r>
            <a:r>
              <a:rPr lang="tr-TR" sz="4800" b="1" dirty="0">
                <a:latin typeface="Arial" pitchFamily="34" charset="0"/>
                <a:cs typeface="Arial" pitchFamily="34" charset="0"/>
              </a:rPr>
              <a:t>Nedir</a:t>
            </a:r>
            <a:r>
              <a:rPr lang="tr-TR" sz="4800" b="1" dirty="0" smtClean="0">
                <a:latin typeface="Arial" pitchFamily="34" charset="0"/>
                <a:cs typeface="Arial" pitchFamily="34" charset="0"/>
              </a:rPr>
              <a:t>?</a:t>
            </a:r>
          </a:p>
          <a:p>
            <a:pPr marL="571500" indent="-571500">
              <a:buFont typeface="Arial" pitchFamily="34" charset="0"/>
              <a:buChar char="•"/>
            </a:pPr>
            <a:r>
              <a:rPr lang="tr-TR" sz="3600" dirty="0" smtClean="0">
                <a:latin typeface="Arial" pitchFamily="34" charset="0"/>
                <a:cs typeface="Arial" pitchFamily="34" charset="0"/>
              </a:rPr>
              <a:t>Kavram?</a:t>
            </a:r>
          </a:p>
          <a:p>
            <a:pPr marL="571500" indent="-571500">
              <a:buFont typeface="Arial" pitchFamily="34" charset="0"/>
              <a:buChar char="•"/>
            </a:pPr>
            <a:r>
              <a:rPr lang="tr-TR" sz="3600" dirty="0" smtClean="0">
                <a:latin typeface="Arial" pitchFamily="34" charset="0"/>
                <a:cs typeface="Arial" pitchFamily="34" charset="0"/>
              </a:rPr>
              <a:t>Kaynak?</a:t>
            </a:r>
          </a:p>
          <a:p>
            <a:pPr marL="571500" indent="-571500">
              <a:buFont typeface="Arial" pitchFamily="34" charset="0"/>
              <a:buChar char="•"/>
            </a:pPr>
            <a:r>
              <a:rPr lang="tr-TR" sz="3600" dirty="0" smtClean="0">
                <a:latin typeface="Arial" pitchFamily="34" charset="0"/>
                <a:cs typeface="Arial" pitchFamily="34" charset="0"/>
              </a:rPr>
              <a:t>Gerçekten yönetilebilir mi?</a:t>
            </a:r>
          </a:p>
          <a:p>
            <a:pPr marL="571500" indent="-571500">
              <a:buFont typeface="Arial" pitchFamily="34" charset="0"/>
              <a:buChar char="•"/>
            </a:pPr>
            <a:endParaRPr lang="tr-TR" sz="3600" dirty="0">
              <a:latin typeface="Arial" pitchFamily="34" charset="0"/>
              <a:cs typeface="Arial" pitchFamily="34" charset="0"/>
            </a:endParaRPr>
          </a:p>
          <a:p>
            <a:pPr lvl="1"/>
            <a:r>
              <a:rPr lang="tr-TR" sz="3200" b="1" u="sng" dirty="0" smtClean="0">
                <a:latin typeface="Arial" pitchFamily="34" charset="0"/>
                <a:cs typeface="Arial" pitchFamily="34" charset="0"/>
              </a:rPr>
              <a:t>Değişik kaynaklarda, değişik örnekler: </a:t>
            </a:r>
            <a:r>
              <a:rPr lang="tr-TR" sz="2800" dirty="0" smtClean="0">
                <a:latin typeface="Arial" pitchFamily="34" charset="0"/>
                <a:cs typeface="Arial" pitchFamily="34" charset="0"/>
              </a:rPr>
              <a:t>TV de izlemek istediğiniz programları kaydedin, böylelikle 2 saatlik bir programdan 30 dakika kazanabilirsiniz... </a:t>
            </a:r>
            <a:r>
              <a:rPr lang="tr-TR" sz="2800" b="1" dirty="0" smtClean="0">
                <a:latin typeface="Arial" pitchFamily="34" charset="0"/>
                <a:cs typeface="Arial" pitchFamily="34" charset="0"/>
              </a:rPr>
              <a:t>Bunu da spor yapmak için harcayabilirsiniz..</a:t>
            </a:r>
          </a:p>
          <a:p>
            <a:pPr marL="571500" indent="-571500">
              <a:buFont typeface="Arial" pitchFamily="34" charset="0"/>
              <a:buChar char="•"/>
            </a:pPr>
            <a:endParaRPr lang="en-US" sz="3600" dirty="0" smtClean="0">
              <a:latin typeface="Arial" pitchFamily="34" charset="0"/>
              <a:cs typeface="Arial" pitchFamily="34" charset="0"/>
            </a:endParaRPr>
          </a:p>
          <a:p>
            <a:pPr marL="1028700" lvl="1" indent="-571500">
              <a:buFont typeface="Arial" pitchFamily="34" charset="0"/>
              <a:buChar char="•"/>
            </a:pPr>
            <a:endParaRPr lang="tr-TR" sz="3600" dirty="0" smtClean="0">
              <a:latin typeface="Arial" pitchFamily="34" charset="0"/>
              <a:cs typeface="Arial" pitchFamily="34" charset="0"/>
            </a:endParaRPr>
          </a:p>
        </p:txBody>
      </p:sp>
    </p:spTree>
    <p:extLst>
      <p:ext uri="{BB962C8B-B14F-4D97-AF65-F5344CB8AC3E}">
        <p14:creationId xmlns:p14="http://schemas.microsoft.com/office/powerpoint/2010/main" val="26944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1"/>
            <a:ext cx="5257800" cy="2514600"/>
          </a:xfrm>
        </p:spPr>
        <p:txBody>
          <a:bodyPr/>
          <a:lstStyle/>
          <a:p>
            <a:pPr marL="0" indent="0">
              <a:buNone/>
            </a:pPr>
            <a:r>
              <a:rPr lang="tr-TR" b="1" dirty="0" smtClean="0"/>
              <a:t> </a:t>
            </a:r>
            <a:endParaRPr lang="en-US" b="1" dirty="0"/>
          </a:p>
        </p:txBody>
      </p:sp>
      <p:pic>
        <p:nvPicPr>
          <p:cNvPr id="2050" name="Picture 2" descr="C:\Users\sony\Desktop\ScreenFreeWeek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52" y="1447800"/>
            <a:ext cx="6553200" cy="3973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2963"/>
            <a:ext cx="9144000" cy="830997"/>
          </a:xfrm>
          <a:prstGeom prst="rect">
            <a:avLst/>
          </a:prstGeom>
          <a:noFill/>
        </p:spPr>
        <p:txBody>
          <a:bodyPr wrap="square" rtlCol="0">
            <a:spAutoFit/>
          </a:bodyPr>
          <a:lstStyle/>
          <a:p>
            <a:r>
              <a:rPr lang="tr-TR" sz="2400" b="1" u="sng" dirty="0" smtClean="0"/>
              <a:t>İKİ SAAT TV SEYRETMEYEBİLİR, DAHA  AZ SEYREDEREK YERİNE SPOR YAPABİLİRİZ</a:t>
            </a:r>
            <a:endParaRPr lang="en-US" sz="2400" b="1" u="sng" dirty="0"/>
          </a:p>
        </p:txBody>
      </p:sp>
    </p:spTree>
    <p:extLst>
      <p:ext uri="{BB962C8B-B14F-4D97-AF65-F5344CB8AC3E}">
        <p14:creationId xmlns:p14="http://schemas.microsoft.com/office/powerpoint/2010/main" val="2521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2023</TotalTime>
  <Words>1632</Words>
  <Application>Microsoft Office PowerPoint</Application>
  <PresentationFormat>Ekran Gösterisi (4:3)</PresentationFormat>
  <Paragraphs>322</Paragraphs>
  <Slides>53</Slides>
  <Notes>16</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53</vt:i4>
      </vt:variant>
    </vt:vector>
  </HeadingPairs>
  <TitlesOfParts>
    <vt:vector size="70" baseType="lpstr">
      <vt:lpstr>ＭＳ Ｐゴシック</vt:lpstr>
      <vt:lpstr>ＭＳ Ｐゴシック</vt:lpstr>
      <vt:lpstr>Arial</vt:lpstr>
      <vt:lpstr>Arial Black</vt:lpstr>
      <vt:lpstr>Arial Narrow</vt:lpstr>
      <vt:lpstr>Calibri</vt:lpstr>
      <vt:lpstr>Californian FB</vt:lpstr>
      <vt:lpstr>Garamond</vt:lpstr>
      <vt:lpstr>Haettenschweiler</vt:lpstr>
      <vt:lpstr>Lucida Sans Unicode</vt:lpstr>
      <vt:lpstr>Raavi</vt:lpstr>
      <vt:lpstr>Times New Roman</vt:lpstr>
      <vt:lpstr>Verdana</vt:lpstr>
      <vt:lpstr>Wingdings</vt:lpstr>
      <vt:lpstr>Wingdings 2</vt:lpstr>
      <vt:lpstr>Wingdings 3</vt:lpstr>
      <vt:lpstr>Concourse</vt:lpstr>
      <vt:lpstr>PowerPoint Sunusu</vt:lpstr>
      <vt:lpstr>PowerPoint Sunusu</vt:lpstr>
      <vt:lpstr>Meşgul olmak yeterli değildir. Asıl soru: “Ne ile ilgili meşgul olduğumuzdur?”  Henry Thoreau</vt:lpstr>
      <vt:lpstr>Hedefler..</vt:lpstr>
      <vt:lpstr>PowerPoint Sunusu</vt:lpstr>
      <vt:lpstr>PowerPoint Sunusu</vt:lpstr>
      <vt:lpstr>PowerPoint Sunusu</vt:lpstr>
      <vt:lpstr>PowerPoint Sunusu</vt:lpstr>
      <vt:lpstr>PowerPoint Sunusu</vt:lpstr>
      <vt:lpstr>Zaman Algısı!!!!</vt:lpstr>
      <vt:lpstr>PowerPoint Sunusu</vt:lpstr>
      <vt:lpstr>PowerPoint Sunusu</vt:lpstr>
      <vt:lpstr>Zamanı Yönetmek mi?</vt:lpstr>
      <vt:lpstr>PowerPoint Sunusu</vt:lpstr>
      <vt:lpstr>Zamanımızı kötü kullanmak/harcamak için neler yapmalıyız?-Birlikte çalışma</vt:lpstr>
      <vt:lpstr>ZAMAN </vt:lpstr>
      <vt:lpstr>PowerPoint Sunusu</vt:lpstr>
      <vt:lpstr>ZAMAN HARCAYICILAR</vt:lpstr>
      <vt:lpstr>Kesintiye uğratanlar </vt:lpstr>
      <vt:lpstr>KESİNTİLERİ NASIL YÖNETİRİZ</vt:lpstr>
      <vt:lpstr>TEMEL ZAMAN HARCAYICILAR</vt:lpstr>
      <vt:lpstr>E-posta </vt:lpstr>
      <vt:lpstr>E-posta yönetimi </vt:lpstr>
      <vt:lpstr> Not vermeniz gereken bir sınıf var...</vt:lpstr>
      <vt:lpstr>Önceliklendirme</vt:lpstr>
      <vt:lpstr>PowerPoint Sunusu</vt:lpstr>
      <vt:lpstr>ÖNCELİKLENDİRME zamanınız yoksa= önceliğiniz değildir!!</vt:lpstr>
      <vt:lpstr>Hedef Belirleme</vt:lpstr>
      <vt:lpstr>Delegasyon</vt:lpstr>
      <vt:lpstr>ZAMANIMIZ</vt:lpstr>
      <vt:lpstr>Zaman ve Yaşam</vt:lpstr>
      <vt:lpstr>Kişisel Tarzımız Ve Zaman</vt:lpstr>
      <vt:lpstr>Ajanda Kullanımı-Not defteri</vt:lpstr>
      <vt:lpstr>Ajanda kullanımı</vt:lpstr>
      <vt:lpstr>Toplantı ve Zaman</vt:lpstr>
      <vt:lpstr>PowerPoint Sunusu</vt:lpstr>
      <vt:lpstr>Kutu 1:Gereklilik</vt:lpstr>
      <vt:lpstr>Kutu 2-ETKİLİLİK</vt:lpstr>
      <vt:lpstr>Kutu 3-OYALANMA</vt:lpstr>
      <vt:lpstr>Kutu 4-İSRAF</vt:lpstr>
      <vt:lpstr>KUTU 2 de kullanmak için nereden zaman bulabilirim</vt:lpstr>
      <vt:lpstr>Sınıf İçi Zaman Yönetimi </vt:lpstr>
      <vt:lpstr>PowerPoint Sunusu</vt:lpstr>
      <vt:lpstr>SINIFTA ZAMAN TUZAKLARI </vt:lpstr>
      <vt:lpstr>Etkili Zaman Yönetimi İçin Kurallar </vt:lpstr>
      <vt:lpstr>PowerPoint Sunusu</vt:lpstr>
      <vt:lpstr>Değişim içten dışa olmalıdır</vt:lpstr>
      <vt:lpstr>PowerPoint Sunusu</vt:lpstr>
      <vt:lpstr>Zaman Algısına Dair Son Bir Not</vt:lpstr>
      <vt:lpstr> BALTAYI BİLE</vt:lpstr>
      <vt:lpstr>BALTAYI BİLEMEYE  ZAMAN AYIRMAKTIR.</vt:lpstr>
      <vt:lpstr>BALTAYI BİLEMEYE  ZAMAN AYIRMAKTIR.</vt:lpstr>
      <vt:lpstr>HAFTANIN PLANLAMASI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Admin</cp:lastModifiedBy>
  <cp:revision>388</cp:revision>
  <dcterms:created xsi:type="dcterms:W3CDTF">2018-05-11T07:00:13Z</dcterms:created>
  <dcterms:modified xsi:type="dcterms:W3CDTF">2019-02-05T12:40:21Z</dcterms:modified>
</cp:coreProperties>
</file>