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96" r:id="rId5"/>
    <p:sldId id="259" r:id="rId6"/>
    <p:sldId id="262" r:id="rId7"/>
    <p:sldId id="261" r:id="rId8"/>
    <p:sldId id="294" r:id="rId9"/>
    <p:sldId id="293" r:id="rId10"/>
    <p:sldId id="263" r:id="rId11"/>
    <p:sldId id="264" r:id="rId12"/>
    <p:sldId id="265" r:id="rId13"/>
    <p:sldId id="266" r:id="rId14"/>
    <p:sldId id="267" r:id="rId15"/>
    <p:sldId id="268" r:id="rId16"/>
    <p:sldId id="272" r:id="rId17"/>
    <p:sldId id="273" r:id="rId18"/>
    <p:sldId id="274" r:id="rId19"/>
    <p:sldId id="275" r:id="rId20"/>
    <p:sldId id="276" r:id="rId21"/>
    <p:sldId id="277" r:id="rId22"/>
    <p:sldId id="278" r:id="rId23"/>
    <p:sldId id="287" r:id="rId24"/>
    <p:sldId id="288" r:id="rId25"/>
    <p:sldId id="289" r:id="rId26"/>
    <p:sldId id="290" r:id="rId27"/>
    <p:sldId id="291" r:id="rId28"/>
    <p:sldId id="300" r:id="rId29"/>
    <p:sldId id="282" r:id="rId30"/>
    <p:sldId id="281" r:id="rId31"/>
    <p:sldId id="314" r:id="rId32"/>
    <p:sldId id="283" r:id="rId33"/>
    <p:sldId id="284" r:id="rId34"/>
    <p:sldId id="309" r:id="rId35"/>
    <p:sldId id="301" r:id="rId36"/>
    <p:sldId id="313" r:id="rId37"/>
    <p:sldId id="302" r:id="rId38"/>
    <p:sldId id="303" r:id="rId39"/>
    <p:sldId id="329" r:id="rId40"/>
    <p:sldId id="311" r:id="rId41"/>
    <p:sldId id="315" r:id="rId42"/>
    <p:sldId id="312" r:id="rId43"/>
    <p:sldId id="286" r:id="rId44"/>
    <p:sldId id="328" r:id="rId45"/>
    <p:sldId id="305" r:id="rId46"/>
    <p:sldId id="310" r:id="rId47"/>
    <p:sldId id="306" r:id="rId48"/>
    <p:sldId id="308" r:id="rId49"/>
    <p:sldId id="307" r:id="rId50"/>
    <p:sldId id="325" r:id="rId51"/>
    <p:sldId id="316" r:id="rId52"/>
    <p:sldId id="326" r:id="rId53"/>
    <p:sldId id="330" r:id="rId54"/>
    <p:sldId id="317" r:id="rId55"/>
    <p:sldId id="333" r:id="rId56"/>
    <p:sldId id="318" r:id="rId57"/>
    <p:sldId id="331" r:id="rId58"/>
    <p:sldId id="323" r:id="rId59"/>
    <p:sldId id="332" r:id="rId60"/>
    <p:sldId id="327" r:id="rId61"/>
    <p:sldId id="334" r:id="rId62"/>
    <p:sldId id="346" r:id="rId63"/>
    <p:sldId id="324" r:id="rId64"/>
    <p:sldId id="322" r:id="rId65"/>
    <p:sldId id="321" r:id="rId66"/>
    <p:sldId id="320" r:id="rId67"/>
    <p:sldId id="319" r:id="rId68"/>
    <p:sldId id="335" r:id="rId69"/>
    <p:sldId id="338" r:id="rId70"/>
    <p:sldId id="337" r:id="rId71"/>
    <p:sldId id="336" r:id="rId72"/>
    <p:sldId id="339" r:id="rId73"/>
    <p:sldId id="341" r:id="rId74"/>
    <p:sldId id="340" r:id="rId75"/>
    <p:sldId id="343" r:id="rId76"/>
    <p:sldId id="342" r:id="rId77"/>
    <p:sldId id="345" r:id="rId78"/>
    <p:sldId id="344"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43" autoAdjust="0"/>
    <p:restoredTop sz="94660"/>
  </p:normalViewPr>
  <p:slideViewPr>
    <p:cSldViewPr>
      <p:cViewPr varScale="1">
        <p:scale>
          <a:sx n="67" d="100"/>
          <a:sy n="67" d="100"/>
        </p:scale>
        <p:origin x="10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446C8-B401-4D9C-B491-08842EEE78C1}"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tr-TR"/>
        </a:p>
      </dgm:t>
    </dgm:pt>
    <dgm:pt modelId="{6FDB06D7-637D-4E89-8E44-97CF6805F9E9}">
      <dgm:prSet phldrT="[Metin]"/>
      <dgm:spPr/>
      <dgm:t>
        <a:bodyPr/>
        <a:lstStyle/>
        <a:p>
          <a:r>
            <a:rPr lang="tr-TR" smtClean="0"/>
            <a:t>Ölçme</a:t>
          </a:r>
          <a:endParaRPr lang="tr-TR"/>
        </a:p>
      </dgm:t>
    </dgm:pt>
    <dgm:pt modelId="{69371AFF-7F6A-4DB5-9E6D-A54416A73729}" type="parTrans" cxnId="{4B62454F-A4EC-4FCB-8769-9AB33F1660F0}">
      <dgm:prSet/>
      <dgm:spPr/>
      <dgm:t>
        <a:bodyPr/>
        <a:lstStyle/>
        <a:p>
          <a:endParaRPr lang="tr-TR"/>
        </a:p>
      </dgm:t>
    </dgm:pt>
    <dgm:pt modelId="{A6EE4457-0CBB-47E8-9F9D-2284C68CC746}" type="sibTrans" cxnId="{4B62454F-A4EC-4FCB-8769-9AB33F1660F0}">
      <dgm:prSet/>
      <dgm:spPr/>
      <dgm:t>
        <a:bodyPr/>
        <a:lstStyle/>
        <a:p>
          <a:endParaRPr lang="tr-TR"/>
        </a:p>
      </dgm:t>
    </dgm:pt>
    <dgm:pt modelId="{1121FFF0-1D77-4DAE-8BE3-65B577338839}">
      <dgm:prSet phldrT="[Metin]" custT="1"/>
      <dgm:spPr/>
      <dgm:t>
        <a:bodyPr/>
        <a:lstStyle/>
        <a:p>
          <a:r>
            <a:rPr lang="tr-TR" sz="2500" smtClean="0"/>
            <a:t>B öğrencisinin notu 40</a:t>
          </a:r>
          <a:endParaRPr lang="tr-TR" sz="2500"/>
        </a:p>
      </dgm:t>
    </dgm:pt>
    <dgm:pt modelId="{BA661A20-83C9-45E0-AB1B-12212F58A797}" type="parTrans" cxnId="{4E0A400C-C861-4490-9F5E-310A9C8699DC}">
      <dgm:prSet/>
      <dgm:spPr/>
      <dgm:t>
        <a:bodyPr/>
        <a:lstStyle/>
        <a:p>
          <a:endParaRPr lang="tr-TR"/>
        </a:p>
      </dgm:t>
    </dgm:pt>
    <dgm:pt modelId="{04140502-5D30-485F-8092-1AB464E2FF06}" type="sibTrans" cxnId="{4E0A400C-C861-4490-9F5E-310A9C8699DC}">
      <dgm:prSet/>
      <dgm:spPr/>
      <dgm:t>
        <a:bodyPr/>
        <a:lstStyle/>
        <a:p>
          <a:endParaRPr lang="tr-TR"/>
        </a:p>
      </dgm:t>
    </dgm:pt>
    <dgm:pt modelId="{9D571864-BB50-42EF-9ADD-3A41B6DB92BA}">
      <dgm:prSet phldrT="[Metin]"/>
      <dgm:spPr/>
      <dgm:t>
        <a:bodyPr/>
        <a:lstStyle/>
        <a:p>
          <a:r>
            <a:rPr lang="tr-TR" smtClean="0"/>
            <a:t>Değerlendirme</a:t>
          </a:r>
          <a:endParaRPr lang="tr-TR"/>
        </a:p>
      </dgm:t>
    </dgm:pt>
    <dgm:pt modelId="{73212989-CDCE-422C-B0FB-EA4CC5B1744D}" type="parTrans" cxnId="{709CA5F2-333F-4EF3-94C0-2AD32735158F}">
      <dgm:prSet/>
      <dgm:spPr/>
      <dgm:t>
        <a:bodyPr/>
        <a:lstStyle/>
        <a:p>
          <a:endParaRPr lang="tr-TR"/>
        </a:p>
      </dgm:t>
    </dgm:pt>
    <dgm:pt modelId="{C7A40A3E-86FE-4C4E-B1AA-DFA61E2065B9}" type="sibTrans" cxnId="{709CA5F2-333F-4EF3-94C0-2AD32735158F}">
      <dgm:prSet/>
      <dgm:spPr/>
      <dgm:t>
        <a:bodyPr/>
        <a:lstStyle/>
        <a:p>
          <a:endParaRPr lang="tr-TR"/>
        </a:p>
      </dgm:t>
    </dgm:pt>
    <dgm:pt modelId="{BF1C3504-EC41-4CD7-943D-388E9DCB8D66}">
      <dgm:prSet phldrT="[Metin]" custT="1"/>
      <dgm:spPr/>
      <dgm:t>
        <a:bodyPr/>
        <a:lstStyle/>
        <a:p>
          <a:r>
            <a:rPr lang="tr-TR" sz="2500" smtClean="0"/>
            <a:t>B öğrencisi KALDI ya da BAŞARISIZ</a:t>
          </a:r>
          <a:endParaRPr lang="tr-TR" sz="2500"/>
        </a:p>
      </dgm:t>
    </dgm:pt>
    <dgm:pt modelId="{3B95C436-2198-4EDB-805B-C86233D1EEE4}" type="parTrans" cxnId="{9085C61A-8473-4797-95BF-F42962355E98}">
      <dgm:prSet/>
      <dgm:spPr/>
      <dgm:t>
        <a:bodyPr/>
        <a:lstStyle/>
        <a:p>
          <a:endParaRPr lang="tr-TR"/>
        </a:p>
      </dgm:t>
    </dgm:pt>
    <dgm:pt modelId="{AA094303-1EF3-4A02-86BA-529500FACD76}" type="sibTrans" cxnId="{9085C61A-8473-4797-95BF-F42962355E98}">
      <dgm:prSet/>
      <dgm:spPr/>
      <dgm:t>
        <a:bodyPr/>
        <a:lstStyle/>
        <a:p>
          <a:endParaRPr lang="tr-TR"/>
        </a:p>
      </dgm:t>
    </dgm:pt>
    <dgm:pt modelId="{7C1CE5C9-52F3-4C3E-AAA3-C72E4D97B046}">
      <dgm:prSet phldrT="[Metin]" custT="1"/>
      <dgm:spPr/>
      <dgm:t>
        <a:bodyPr/>
        <a:lstStyle/>
        <a:p>
          <a:endParaRPr lang="tr-TR" sz="2500"/>
        </a:p>
      </dgm:t>
    </dgm:pt>
    <dgm:pt modelId="{8584C950-8D8A-4ECD-BDA1-8904633E7CB4}" type="parTrans" cxnId="{67A9F9FB-F2DE-490D-8CBF-6C3403C41CCE}">
      <dgm:prSet/>
      <dgm:spPr/>
      <dgm:t>
        <a:bodyPr/>
        <a:lstStyle/>
        <a:p>
          <a:endParaRPr lang="tr-TR"/>
        </a:p>
      </dgm:t>
    </dgm:pt>
    <dgm:pt modelId="{9813404F-8DB5-4C76-8773-F4D70344BDFF}" type="sibTrans" cxnId="{67A9F9FB-F2DE-490D-8CBF-6C3403C41CCE}">
      <dgm:prSet/>
      <dgm:spPr/>
      <dgm:t>
        <a:bodyPr/>
        <a:lstStyle/>
        <a:p>
          <a:endParaRPr lang="tr-TR"/>
        </a:p>
      </dgm:t>
    </dgm:pt>
    <dgm:pt modelId="{51C4E447-D665-46FE-B09D-A3E23FAA2E54}">
      <dgm:prSet phldrT="[Metin]" custT="1"/>
      <dgm:spPr/>
      <dgm:t>
        <a:bodyPr/>
        <a:lstStyle/>
        <a:p>
          <a:endParaRPr lang="tr-TR" sz="2500"/>
        </a:p>
      </dgm:t>
    </dgm:pt>
    <dgm:pt modelId="{B8032AE4-A0C7-44B7-9AFF-E4C5C37517AD}" type="parTrans" cxnId="{0F6CF0EA-5725-4760-8A68-31C98D54C215}">
      <dgm:prSet/>
      <dgm:spPr/>
      <dgm:t>
        <a:bodyPr/>
        <a:lstStyle/>
        <a:p>
          <a:endParaRPr lang="tr-TR"/>
        </a:p>
      </dgm:t>
    </dgm:pt>
    <dgm:pt modelId="{14A1477F-1016-407E-9999-562812903C93}" type="sibTrans" cxnId="{0F6CF0EA-5725-4760-8A68-31C98D54C215}">
      <dgm:prSet/>
      <dgm:spPr/>
      <dgm:t>
        <a:bodyPr/>
        <a:lstStyle/>
        <a:p>
          <a:endParaRPr lang="tr-TR"/>
        </a:p>
      </dgm:t>
    </dgm:pt>
    <dgm:pt modelId="{A6A940D3-74FB-43B3-9B6B-A8BB7568ED88}">
      <dgm:prSet phldrT="[Metin]" custT="1"/>
      <dgm:spPr/>
      <dgm:t>
        <a:bodyPr/>
        <a:lstStyle/>
        <a:p>
          <a:endParaRPr lang="tr-TR" sz="2500"/>
        </a:p>
      </dgm:t>
    </dgm:pt>
    <dgm:pt modelId="{C66991B2-AC94-4F61-8287-1FE965236419}" type="parTrans" cxnId="{F086328D-71F6-45F5-BD49-5CF16C8E9D57}">
      <dgm:prSet/>
      <dgm:spPr/>
      <dgm:t>
        <a:bodyPr/>
        <a:lstStyle/>
        <a:p>
          <a:endParaRPr lang="tr-TR"/>
        </a:p>
      </dgm:t>
    </dgm:pt>
    <dgm:pt modelId="{665F1CAA-3EAA-43A4-B65B-B7E66C3199ED}" type="sibTrans" cxnId="{F086328D-71F6-45F5-BD49-5CF16C8E9D57}">
      <dgm:prSet/>
      <dgm:spPr/>
      <dgm:t>
        <a:bodyPr/>
        <a:lstStyle/>
        <a:p>
          <a:endParaRPr lang="tr-TR"/>
        </a:p>
      </dgm:t>
    </dgm:pt>
    <dgm:pt modelId="{B0163849-6486-45C5-908E-5C42C5068FBF}">
      <dgm:prSet phldrT="[Metin]" custT="1"/>
      <dgm:spPr/>
      <dgm:t>
        <a:bodyPr/>
        <a:lstStyle/>
        <a:p>
          <a:endParaRPr lang="tr-TR" sz="2500"/>
        </a:p>
      </dgm:t>
    </dgm:pt>
    <dgm:pt modelId="{F94DC01F-CE41-4CC6-B1C2-7CDDC2E56CFA}" type="parTrans" cxnId="{173CCC8E-95DA-4DD8-8A33-F6CF2A3462B0}">
      <dgm:prSet/>
      <dgm:spPr/>
      <dgm:t>
        <a:bodyPr/>
        <a:lstStyle/>
        <a:p>
          <a:endParaRPr lang="tr-TR"/>
        </a:p>
      </dgm:t>
    </dgm:pt>
    <dgm:pt modelId="{4F6AF9D1-0ABA-4746-84FB-78FFA47376FE}" type="sibTrans" cxnId="{173CCC8E-95DA-4DD8-8A33-F6CF2A3462B0}">
      <dgm:prSet/>
      <dgm:spPr/>
      <dgm:t>
        <a:bodyPr/>
        <a:lstStyle/>
        <a:p>
          <a:endParaRPr lang="tr-TR"/>
        </a:p>
      </dgm:t>
    </dgm:pt>
    <dgm:pt modelId="{77A85A5A-262B-432C-A866-202E42E43CE3}">
      <dgm:prSet phldrT="[Metin]"/>
      <dgm:spPr/>
      <dgm:t>
        <a:bodyPr/>
        <a:lstStyle/>
        <a:p>
          <a:endParaRPr lang="tr-TR" sz="3400"/>
        </a:p>
      </dgm:t>
    </dgm:pt>
    <dgm:pt modelId="{793FE826-8F20-49B9-9EDC-BCC1701273AA}" type="sibTrans" cxnId="{6531635B-F4F2-47C0-8801-BF89254B27D8}">
      <dgm:prSet/>
      <dgm:spPr/>
      <dgm:t>
        <a:bodyPr/>
        <a:lstStyle/>
        <a:p>
          <a:endParaRPr lang="tr-TR"/>
        </a:p>
      </dgm:t>
    </dgm:pt>
    <dgm:pt modelId="{43A70CB0-E57F-4DD9-8666-582F6883C62C}" type="parTrans" cxnId="{6531635B-F4F2-47C0-8801-BF89254B27D8}">
      <dgm:prSet/>
      <dgm:spPr/>
      <dgm:t>
        <a:bodyPr/>
        <a:lstStyle/>
        <a:p>
          <a:endParaRPr lang="tr-TR"/>
        </a:p>
      </dgm:t>
    </dgm:pt>
    <dgm:pt modelId="{F215F7E5-D19F-4509-8B92-FDE090A048F5}">
      <dgm:prSet phldrT="[Metin]" custT="1"/>
      <dgm:spPr/>
      <dgm:t>
        <a:bodyPr/>
        <a:lstStyle/>
        <a:p>
          <a:r>
            <a:rPr lang="tr-TR" sz="2500" smtClean="0"/>
            <a:t>A öğrencisinin notu 65</a:t>
          </a:r>
          <a:endParaRPr lang="tr-TR" sz="2500"/>
        </a:p>
      </dgm:t>
    </dgm:pt>
    <dgm:pt modelId="{A427D9C0-DDD9-4EF3-BB12-DDB8AA63BF2F}" type="sibTrans" cxnId="{FEE9605A-89D5-4D26-A80A-7C4C03CD4AFE}">
      <dgm:prSet/>
      <dgm:spPr/>
      <dgm:t>
        <a:bodyPr/>
        <a:lstStyle/>
        <a:p>
          <a:endParaRPr lang="tr-TR"/>
        </a:p>
      </dgm:t>
    </dgm:pt>
    <dgm:pt modelId="{4BC9AC8A-B427-4840-995A-B47F3DF6485A}" type="parTrans" cxnId="{FEE9605A-89D5-4D26-A80A-7C4C03CD4AFE}">
      <dgm:prSet/>
      <dgm:spPr/>
      <dgm:t>
        <a:bodyPr/>
        <a:lstStyle/>
        <a:p>
          <a:endParaRPr lang="tr-TR"/>
        </a:p>
      </dgm:t>
    </dgm:pt>
    <dgm:pt modelId="{B9EE75B5-D8AB-4AF3-8939-ED09F3D11591}">
      <dgm:prSet phldrT="[Metin]" custT="1"/>
      <dgm:spPr/>
      <dgm:t>
        <a:bodyPr/>
        <a:lstStyle/>
        <a:p>
          <a:r>
            <a:rPr lang="tr-TR" sz="2500" smtClean="0"/>
            <a:t>A öğrencisi GEÇTİ ya da BAŞARILI</a:t>
          </a:r>
          <a:endParaRPr lang="tr-TR" sz="2500"/>
        </a:p>
      </dgm:t>
    </dgm:pt>
    <dgm:pt modelId="{811A0D8A-D298-485C-9A5E-2F20F0A7B0A0}" type="sibTrans" cxnId="{05334624-AD8A-4F43-8ED4-EB5DEE054E4F}">
      <dgm:prSet/>
      <dgm:spPr/>
      <dgm:t>
        <a:bodyPr/>
        <a:lstStyle/>
        <a:p>
          <a:endParaRPr lang="tr-TR"/>
        </a:p>
      </dgm:t>
    </dgm:pt>
    <dgm:pt modelId="{D426C7D1-9758-40C1-B2B8-C422FCAE0423}" type="parTrans" cxnId="{05334624-AD8A-4F43-8ED4-EB5DEE054E4F}">
      <dgm:prSet/>
      <dgm:spPr/>
      <dgm:t>
        <a:bodyPr/>
        <a:lstStyle/>
        <a:p>
          <a:endParaRPr lang="tr-TR"/>
        </a:p>
      </dgm:t>
    </dgm:pt>
    <dgm:pt modelId="{834A05C4-292B-4689-8603-E56A912E355D}" type="pres">
      <dgm:prSet presAssocID="{759446C8-B401-4D9C-B491-08842EEE78C1}" presName="Name0" presStyleCnt="0">
        <dgm:presLayoutVars>
          <dgm:dir/>
          <dgm:animLvl val="lvl"/>
          <dgm:resizeHandles val="exact"/>
        </dgm:presLayoutVars>
      </dgm:prSet>
      <dgm:spPr/>
      <dgm:t>
        <a:bodyPr/>
        <a:lstStyle/>
        <a:p>
          <a:endParaRPr lang="tr-TR"/>
        </a:p>
      </dgm:t>
    </dgm:pt>
    <dgm:pt modelId="{196E30EE-190D-4B13-9C69-DEFBB90E2534}" type="pres">
      <dgm:prSet presAssocID="{6FDB06D7-637D-4E89-8E44-97CF6805F9E9}" presName="composite" presStyleCnt="0"/>
      <dgm:spPr/>
    </dgm:pt>
    <dgm:pt modelId="{9D5C189A-0A89-4217-A270-C102117ED5BE}" type="pres">
      <dgm:prSet presAssocID="{6FDB06D7-637D-4E89-8E44-97CF6805F9E9}" presName="parTx" presStyleLbl="alignNode1" presStyleIdx="0" presStyleCnt="2">
        <dgm:presLayoutVars>
          <dgm:chMax val="0"/>
          <dgm:chPref val="0"/>
          <dgm:bulletEnabled val="1"/>
        </dgm:presLayoutVars>
      </dgm:prSet>
      <dgm:spPr/>
      <dgm:t>
        <a:bodyPr/>
        <a:lstStyle/>
        <a:p>
          <a:endParaRPr lang="tr-TR"/>
        </a:p>
      </dgm:t>
    </dgm:pt>
    <dgm:pt modelId="{6BA73447-A26B-468D-B291-50B59DE8864D}" type="pres">
      <dgm:prSet presAssocID="{6FDB06D7-637D-4E89-8E44-97CF6805F9E9}" presName="desTx" presStyleLbl="alignAccFollowNode1" presStyleIdx="0" presStyleCnt="2">
        <dgm:presLayoutVars>
          <dgm:bulletEnabled val="1"/>
        </dgm:presLayoutVars>
      </dgm:prSet>
      <dgm:spPr/>
      <dgm:t>
        <a:bodyPr/>
        <a:lstStyle/>
        <a:p>
          <a:endParaRPr lang="tr-TR"/>
        </a:p>
      </dgm:t>
    </dgm:pt>
    <dgm:pt modelId="{0CF3CC3B-C4C4-4429-9BA5-275FC7759EE9}" type="pres">
      <dgm:prSet presAssocID="{A6EE4457-0CBB-47E8-9F9D-2284C68CC746}" presName="space" presStyleCnt="0"/>
      <dgm:spPr/>
    </dgm:pt>
    <dgm:pt modelId="{AE53B667-EE64-4E9B-BE1E-CEAA6579AEC0}" type="pres">
      <dgm:prSet presAssocID="{9D571864-BB50-42EF-9ADD-3A41B6DB92BA}" presName="composite" presStyleCnt="0"/>
      <dgm:spPr/>
    </dgm:pt>
    <dgm:pt modelId="{26381D65-BF7E-4BFA-B7B4-EA5382200309}" type="pres">
      <dgm:prSet presAssocID="{9D571864-BB50-42EF-9ADD-3A41B6DB92BA}" presName="parTx" presStyleLbl="alignNode1" presStyleIdx="1" presStyleCnt="2">
        <dgm:presLayoutVars>
          <dgm:chMax val="0"/>
          <dgm:chPref val="0"/>
          <dgm:bulletEnabled val="1"/>
        </dgm:presLayoutVars>
      </dgm:prSet>
      <dgm:spPr/>
      <dgm:t>
        <a:bodyPr/>
        <a:lstStyle/>
        <a:p>
          <a:endParaRPr lang="tr-TR"/>
        </a:p>
      </dgm:t>
    </dgm:pt>
    <dgm:pt modelId="{80ED9F62-E671-4364-B910-0E63E765E0F0}" type="pres">
      <dgm:prSet presAssocID="{9D571864-BB50-42EF-9ADD-3A41B6DB92BA}" presName="desTx" presStyleLbl="alignAccFollowNode1" presStyleIdx="1" presStyleCnt="2">
        <dgm:presLayoutVars>
          <dgm:bulletEnabled val="1"/>
        </dgm:presLayoutVars>
      </dgm:prSet>
      <dgm:spPr/>
      <dgm:t>
        <a:bodyPr/>
        <a:lstStyle/>
        <a:p>
          <a:endParaRPr lang="tr-TR"/>
        </a:p>
      </dgm:t>
    </dgm:pt>
  </dgm:ptLst>
  <dgm:cxnLst>
    <dgm:cxn modelId="{5CE080E1-34BA-4FE3-A35E-293D87B743A3}" type="presOf" srcId="{759446C8-B401-4D9C-B491-08842EEE78C1}" destId="{834A05C4-292B-4689-8603-E56A912E355D}" srcOrd="0" destOrd="0" presId="urn:microsoft.com/office/officeart/2005/8/layout/hList1"/>
    <dgm:cxn modelId="{FEE9605A-89D5-4D26-A80A-7C4C03CD4AFE}" srcId="{6FDB06D7-637D-4E89-8E44-97CF6805F9E9}" destId="{F215F7E5-D19F-4509-8B92-FDE090A048F5}" srcOrd="1" destOrd="0" parTransId="{4BC9AC8A-B427-4840-995A-B47F3DF6485A}" sibTransId="{A427D9C0-DDD9-4EF3-BB12-DDB8AA63BF2F}"/>
    <dgm:cxn modelId="{173CCC8E-95DA-4DD8-8A33-F6CF2A3462B0}" srcId="{9D571864-BB50-42EF-9ADD-3A41B6DB92BA}" destId="{B0163849-6486-45C5-908E-5C42C5068FBF}" srcOrd="2" destOrd="0" parTransId="{F94DC01F-CE41-4CC6-B1C2-7CDDC2E56CFA}" sibTransId="{4F6AF9D1-0ABA-4746-84FB-78FFA47376FE}"/>
    <dgm:cxn modelId="{C8ADD8BE-0452-418E-AB33-C852AEF6D3A3}" type="presOf" srcId="{B9EE75B5-D8AB-4AF3-8939-ED09F3D11591}" destId="{80ED9F62-E671-4364-B910-0E63E765E0F0}" srcOrd="0" destOrd="1" presId="urn:microsoft.com/office/officeart/2005/8/layout/hList1"/>
    <dgm:cxn modelId="{16C482B4-2D95-4F53-8FC1-A2E71CD007B7}" type="presOf" srcId="{1121FFF0-1D77-4DAE-8BE3-65B577338839}" destId="{6BA73447-A26B-468D-B291-50B59DE8864D}" srcOrd="0" destOrd="3" presId="urn:microsoft.com/office/officeart/2005/8/layout/hList1"/>
    <dgm:cxn modelId="{6531635B-F4F2-47C0-8801-BF89254B27D8}" srcId="{9D571864-BB50-42EF-9ADD-3A41B6DB92BA}" destId="{77A85A5A-262B-432C-A866-202E42E43CE3}" srcOrd="4" destOrd="0" parTransId="{43A70CB0-E57F-4DD9-8666-582F6883C62C}" sibTransId="{793FE826-8F20-49B9-9EDC-BCC1701273AA}"/>
    <dgm:cxn modelId="{05334624-AD8A-4F43-8ED4-EB5DEE054E4F}" srcId="{9D571864-BB50-42EF-9ADD-3A41B6DB92BA}" destId="{B9EE75B5-D8AB-4AF3-8939-ED09F3D11591}" srcOrd="1" destOrd="0" parTransId="{D426C7D1-9758-40C1-B2B8-C422FCAE0423}" sibTransId="{811A0D8A-D298-485C-9A5E-2F20F0A7B0A0}"/>
    <dgm:cxn modelId="{12BAEEC6-BE53-4B36-AEAC-DE5C530CCA5F}" type="presOf" srcId="{A6A940D3-74FB-43B3-9B6B-A8BB7568ED88}" destId="{6BA73447-A26B-468D-B291-50B59DE8864D}" srcOrd="0" destOrd="2" presId="urn:microsoft.com/office/officeart/2005/8/layout/hList1"/>
    <dgm:cxn modelId="{0F6CF0EA-5725-4760-8A68-31C98D54C215}" srcId="{9D571864-BB50-42EF-9ADD-3A41B6DB92BA}" destId="{51C4E447-D665-46FE-B09D-A3E23FAA2E54}" srcOrd="0" destOrd="0" parTransId="{B8032AE4-A0C7-44B7-9AFF-E4C5C37517AD}" sibTransId="{14A1477F-1016-407E-9999-562812903C93}"/>
    <dgm:cxn modelId="{2709C129-D4B0-4658-8244-DDE083EDBEA3}" type="presOf" srcId="{6FDB06D7-637D-4E89-8E44-97CF6805F9E9}" destId="{9D5C189A-0A89-4217-A270-C102117ED5BE}" srcOrd="0" destOrd="0" presId="urn:microsoft.com/office/officeart/2005/8/layout/hList1"/>
    <dgm:cxn modelId="{0111B5C5-1B01-4560-8CAE-05FE99877D88}" type="presOf" srcId="{9D571864-BB50-42EF-9ADD-3A41B6DB92BA}" destId="{26381D65-BF7E-4BFA-B7B4-EA5382200309}" srcOrd="0" destOrd="0" presId="urn:microsoft.com/office/officeart/2005/8/layout/hList1"/>
    <dgm:cxn modelId="{8AE33DAD-5AF1-4BE6-B9FC-4A63280C612E}" type="presOf" srcId="{F215F7E5-D19F-4509-8B92-FDE090A048F5}" destId="{6BA73447-A26B-468D-B291-50B59DE8864D}" srcOrd="0" destOrd="1" presId="urn:microsoft.com/office/officeart/2005/8/layout/hList1"/>
    <dgm:cxn modelId="{709CA5F2-333F-4EF3-94C0-2AD32735158F}" srcId="{759446C8-B401-4D9C-B491-08842EEE78C1}" destId="{9D571864-BB50-42EF-9ADD-3A41B6DB92BA}" srcOrd="1" destOrd="0" parTransId="{73212989-CDCE-422C-B0FB-EA4CC5B1744D}" sibTransId="{C7A40A3E-86FE-4C4E-B1AA-DFA61E2065B9}"/>
    <dgm:cxn modelId="{4E0A400C-C861-4490-9F5E-310A9C8699DC}" srcId="{6FDB06D7-637D-4E89-8E44-97CF6805F9E9}" destId="{1121FFF0-1D77-4DAE-8BE3-65B577338839}" srcOrd="3" destOrd="0" parTransId="{BA661A20-83C9-45E0-AB1B-12212F58A797}" sibTransId="{04140502-5D30-485F-8092-1AB464E2FF06}"/>
    <dgm:cxn modelId="{B869053D-E700-454A-B619-0950C6107240}" type="presOf" srcId="{77A85A5A-262B-432C-A866-202E42E43CE3}" destId="{80ED9F62-E671-4364-B910-0E63E765E0F0}" srcOrd="0" destOrd="4" presId="urn:microsoft.com/office/officeart/2005/8/layout/hList1"/>
    <dgm:cxn modelId="{F086328D-71F6-45F5-BD49-5CF16C8E9D57}" srcId="{6FDB06D7-637D-4E89-8E44-97CF6805F9E9}" destId="{A6A940D3-74FB-43B3-9B6B-A8BB7568ED88}" srcOrd="2" destOrd="0" parTransId="{C66991B2-AC94-4F61-8287-1FE965236419}" sibTransId="{665F1CAA-3EAA-43A4-B65B-B7E66C3199ED}"/>
    <dgm:cxn modelId="{5701407A-22E6-47ED-9230-351FBF16389C}" type="presOf" srcId="{B0163849-6486-45C5-908E-5C42C5068FBF}" destId="{80ED9F62-E671-4364-B910-0E63E765E0F0}" srcOrd="0" destOrd="2" presId="urn:microsoft.com/office/officeart/2005/8/layout/hList1"/>
    <dgm:cxn modelId="{4B62454F-A4EC-4FCB-8769-9AB33F1660F0}" srcId="{759446C8-B401-4D9C-B491-08842EEE78C1}" destId="{6FDB06D7-637D-4E89-8E44-97CF6805F9E9}" srcOrd="0" destOrd="0" parTransId="{69371AFF-7F6A-4DB5-9E6D-A54416A73729}" sibTransId="{A6EE4457-0CBB-47E8-9F9D-2284C68CC746}"/>
    <dgm:cxn modelId="{CD7FD95F-4045-4044-B5E1-C569554BD48A}" type="presOf" srcId="{51C4E447-D665-46FE-B09D-A3E23FAA2E54}" destId="{80ED9F62-E671-4364-B910-0E63E765E0F0}" srcOrd="0" destOrd="0" presId="urn:microsoft.com/office/officeart/2005/8/layout/hList1"/>
    <dgm:cxn modelId="{67A9F9FB-F2DE-490D-8CBF-6C3403C41CCE}" srcId="{6FDB06D7-637D-4E89-8E44-97CF6805F9E9}" destId="{7C1CE5C9-52F3-4C3E-AAA3-C72E4D97B046}" srcOrd="0" destOrd="0" parTransId="{8584C950-8D8A-4ECD-BDA1-8904633E7CB4}" sibTransId="{9813404F-8DB5-4C76-8773-F4D70344BDFF}"/>
    <dgm:cxn modelId="{367205C3-D450-430A-8995-4BDA01EE438B}" type="presOf" srcId="{7C1CE5C9-52F3-4C3E-AAA3-C72E4D97B046}" destId="{6BA73447-A26B-468D-B291-50B59DE8864D}" srcOrd="0" destOrd="0" presId="urn:microsoft.com/office/officeart/2005/8/layout/hList1"/>
    <dgm:cxn modelId="{9085C61A-8473-4797-95BF-F42962355E98}" srcId="{9D571864-BB50-42EF-9ADD-3A41B6DB92BA}" destId="{BF1C3504-EC41-4CD7-943D-388E9DCB8D66}" srcOrd="3" destOrd="0" parTransId="{3B95C436-2198-4EDB-805B-C86233D1EEE4}" sibTransId="{AA094303-1EF3-4A02-86BA-529500FACD76}"/>
    <dgm:cxn modelId="{2C39AE29-96B8-41E2-8FF9-186F0061A465}" type="presOf" srcId="{BF1C3504-EC41-4CD7-943D-388E9DCB8D66}" destId="{80ED9F62-E671-4364-B910-0E63E765E0F0}" srcOrd="0" destOrd="3" presId="urn:microsoft.com/office/officeart/2005/8/layout/hList1"/>
    <dgm:cxn modelId="{63EE4763-38E4-4284-A548-71B3264E39F8}" type="presParOf" srcId="{834A05C4-292B-4689-8603-E56A912E355D}" destId="{196E30EE-190D-4B13-9C69-DEFBB90E2534}" srcOrd="0" destOrd="0" presId="urn:microsoft.com/office/officeart/2005/8/layout/hList1"/>
    <dgm:cxn modelId="{74EC80F7-2DA8-4ADB-BD83-49D4D2BC54C5}" type="presParOf" srcId="{196E30EE-190D-4B13-9C69-DEFBB90E2534}" destId="{9D5C189A-0A89-4217-A270-C102117ED5BE}" srcOrd="0" destOrd="0" presId="urn:microsoft.com/office/officeart/2005/8/layout/hList1"/>
    <dgm:cxn modelId="{2D434C6C-150F-4782-A42D-6356BBBFDFEF}" type="presParOf" srcId="{196E30EE-190D-4B13-9C69-DEFBB90E2534}" destId="{6BA73447-A26B-468D-B291-50B59DE8864D}" srcOrd="1" destOrd="0" presId="urn:microsoft.com/office/officeart/2005/8/layout/hList1"/>
    <dgm:cxn modelId="{0F5F5A2D-5135-46DA-B54D-C4E4467E2F13}" type="presParOf" srcId="{834A05C4-292B-4689-8603-E56A912E355D}" destId="{0CF3CC3B-C4C4-4429-9BA5-275FC7759EE9}" srcOrd="1" destOrd="0" presId="urn:microsoft.com/office/officeart/2005/8/layout/hList1"/>
    <dgm:cxn modelId="{4343E7D0-75B3-4C7E-A744-BCB394D56382}" type="presParOf" srcId="{834A05C4-292B-4689-8603-E56A912E355D}" destId="{AE53B667-EE64-4E9B-BE1E-CEAA6579AEC0}" srcOrd="2" destOrd="0" presId="urn:microsoft.com/office/officeart/2005/8/layout/hList1"/>
    <dgm:cxn modelId="{7B0138D9-701E-4FFA-967B-77B320F86F56}" type="presParOf" srcId="{AE53B667-EE64-4E9B-BE1E-CEAA6579AEC0}" destId="{26381D65-BF7E-4BFA-B7B4-EA5382200309}" srcOrd="0" destOrd="0" presId="urn:microsoft.com/office/officeart/2005/8/layout/hList1"/>
    <dgm:cxn modelId="{B0EECAF7-134E-472E-94E6-7CB7D77E1A4D}" type="presParOf" srcId="{AE53B667-EE64-4E9B-BE1E-CEAA6579AEC0}" destId="{80ED9F62-E671-4364-B910-0E63E765E0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C189A-0A89-4217-A270-C102117ED5BE}">
      <dsp:nvSpPr>
        <dsp:cNvPr id="0" name=""/>
        <dsp:cNvSpPr/>
      </dsp:nvSpPr>
      <dsp:spPr>
        <a:xfrm>
          <a:off x="35" y="135069"/>
          <a:ext cx="3364826" cy="979200"/>
        </a:xfrm>
        <a:prstGeom prst="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w="11430" cap="flat" cmpd="sng" algn="ctr">
          <a:solidFill>
            <a:schemeClr val="dk2">
              <a:hueOff val="0"/>
              <a:satOff val="0"/>
              <a:lumOff val="0"/>
              <a:alphaOff val="0"/>
            </a:schemeClr>
          </a:solidFill>
          <a:prstDash val="solid"/>
        </a:ln>
        <a:effectLst>
          <a:outerShdw blurRad="39000" dist="25400" dir="5400000" rotWithShape="0">
            <a:schemeClr val="dk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tr-TR" sz="3400" kern="1200" smtClean="0"/>
            <a:t>Ölçme</a:t>
          </a:r>
          <a:endParaRPr lang="tr-TR" sz="3400" kern="1200"/>
        </a:p>
      </dsp:txBody>
      <dsp:txXfrm>
        <a:off x="35" y="135069"/>
        <a:ext cx="3364826" cy="979200"/>
      </dsp:txXfrm>
    </dsp:sp>
    <dsp:sp modelId="{6BA73447-A26B-468D-B291-50B59DE8864D}">
      <dsp:nvSpPr>
        <dsp:cNvPr id="0" name=""/>
        <dsp:cNvSpPr/>
      </dsp:nvSpPr>
      <dsp:spPr>
        <a:xfrm>
          <a:off x="35" y="1114269"/>
          <a:ext cx="3364826" cy="3071140"/>
        </a:xfrm>
        <a:prstGeom prst="rect">
          <a:avLst/>
        </a:prstGeom>
        <a:solidFill>
          <a:schemeClr val="dk2">
            <a:alpha val="90000"/>
            <a:tint val="40000"/>
            <a:hueOff val="0"/>
            <a:satOff val="0"/>
            <a:lumOff val="0"/>
            <a:alphaOff val="0"/>
          </a:schemeClr>
        </a:solidFill>
        <a:ln w="11430" cap="flat" cmpd="sng" algn="ctr">
          <a:solidFill>
            <a:schemeClr val="dk2">
              <a:alpha val="90000"/>
              <a:tint val="40000"/>
              <a:hueOff val="0"/>
              <a:satOff val="0"/>
              <a:lumOff val="0"/>
              <a:alphaOff val="0"/>
            </a:schemeClr>
          </a:solidFill>
          <a:prstDash val="solid"/>
        </a:ln>
        <a:effectLst>
          <a:outerShdw blurRad="39000" dist="25400" dir="5400000" rotWithShape="0">
            <a:schemeClr val="dk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endParaRPr lang="tr-TR" sz="2500" kern="1200"/>
        </a:p>
        <a:p>
          <a:pPr marL="228600" lvl="1" indent="-228600" algn="l" defTabSz="1111250">
            <a:lnSpc>
              <a:spcPct val="90000"/>
            </a:lnSpc>
            <a:spcBef>
              <a:spcPct val="0"/>
            </a:spcBef>
            <a:spcAft>
              <a:spcPct val="15000"/>
            </a:spcAft>
            <a:buChar char="••"/>
          </a:pPr>
          <a:r>
            <a:rPr lang="tr-TR" sz="2500" kern="1200" smtClean="0"/>
            <a:t>A öğrencisinin notu 65</a:t>
          </a:r>
          <a:endParaRPr lang="tr-TR" sz="2500" kern="1200"/>
        </a:p>
        <a:p>
          <a:pPr marL="228600" lvl="1" indent="-228600" algn="l" defTabSz="1111250">
            <a:lnSpc>
              <a:spcPct val="90000"/>
            </a:lnSpc>
            <a:spcBef>
              <a:spcPct val="0"/>
            </a:spcBef>
            <a:spcAft>
              <a:spcPct val="15000"/>
            </a:spcAft>
            <a:buChar char="••"/>
          </a:pPr>
          <a:endParaRPr lang="tr-TR" sz="2500" kern="1200"/>
        </a:p>
        <a:p>
          <a:pPr marL="228600" lvl="1" indent="-228600" algn="l" defTabSz="1111250">
            <a:lnSpc>
              <a:spcPct val="90000"/>
            </a:lnSpc>
            <a:spcBef>
              <a:spcPct val="0"/>
            </a:spcBef>
            <a:spcAft>
              <a:spcPct val="15000"/>
            </a:spcAft>
            <a:buChar char="••"/>
          </a:pPr>
          <a:r>
            <a:rPr lang="tr-TR" sz="2500" kern="1200" smtClean="0"/>
            <a:t>B öğrencisinin notu 40</a:t>
          </a:r>
          <a:endParaRPr lang="tr-TR" sz="2500" kern="1200"/>
        </a:p>
      </dsp:txBody>
      <dsp:txXfrm>
        <a:off x="35" y="1114269"/>
        <a:ext cx="3364826" cy="3071140"/>
      </dsp:txXfrm>
    </dsp:sp>
    <dsp:sp modelId="{26381D65-BF7E-4BFA-B7B4-EA5382200309}">
      <dsp:nvSpPr>
        <dsp:cNvPr id="0" name=""/>
        <dsp:cNvSpPr/>
      </dsp:nvSpPr>
      <dsp:spPr>
        <a:xfrm>
          <a:off x="3835937" y="135069"/>
          <a:ext cx="3364826" cy="979200"/>
        </a:xfrm>
        <a:prstGeom prst="rect">
          <a:avLst/>
        </a:prstGeom>
        <a:gradFill rotWithShape="0">
          <a:gsLst>
            <a:gs pos="0">
              <a:schemeClr val="dk2">
                <a:hueOff val="0"/>
                <a:satOff val="0"/>
                <a:lumOff val="0"/>
                <a:alphaOff val="0"/>
                <a:tint val="74000"/>
              </a:schemeClr>
            </a:gs>
            <a:gs pos="49000">
              <a:schemeClr val="dk2">
                <a:hueOff val="0"/>
                <a:satOff val="0"/>
                <a:lumOff val="0"/>
                <a:alphaOff val="0"/>
                <a:tint val="96000"/>
                <a:shade val="84000"/>
                <a:satMod val="110000"/>
              </a:schemeClr>
            </a:gs>
            <a:gs pos="49100">
              <a:schemeClr val="dk2">
                <a:hueOff val="0"/>
                <a:satOff val="0"/>
                <a:lumOff val="0"/>
                <a:alphaOff val="0"/>
                <a:shade val="55000"/>
                <a:satMod val="150000"/>
              </a:schemeClr>
            </a:gs>
            <a:gs pos="92000">
              <a:schemeClr val="dk2">
                <a:hueOff val="0"/>
                <a:satOff val="0"/>
                <a:lumOff val="0"/>
                <a:alphaOff val="0"/>
                <a:tint val="98000"/>
                <a:shade val="90000"/>
                <a:satMod val="128000"/>
              </a:schemeClr>
            </a:gs>
            <a:gs pos="100000">
              <a:schemeClr val="dk2">
                <a:hueOff val="0"/>
                <a:satOff val="0"/>
                <a:lumOff val="0"/>
                <a:alphaOff val="0"/>
                <a:tint val="90000"/>
                <a:shade val="97000"/>
                <a:satMod val="128000"/>
              </a:schemeClr>
            </a:gs>
          </a:gsLst>
          <a:lin ang="5400000" scaled="1"/>
        </a:gradFill>
        <a:ln w="11430" cap="flat" cmpd="sng" algn="ctr">
          <a:solidFill>
            <a:schemeClr val="dk2">
              <a:hueOff val="0"/>
              <a:satOff val="0"/>
              <a:lumOff val="0"/>
              <a:alphaOff val="0"/>
            </a:schemeClr>
          </a:solidFill>
          <a:prstDash val="solid"/>
        </a:ln>
        <a:effectLst>
          <a:outerShdw blurRad="39000" dist="25400" dir="5400000" rotWithShape="0">
            <a:schemeClr val="dk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tr-TR" sz="3400" kern="1200" smtClean="0"/>
            <a:t>Değerlendirme</a:t>
          </a:r>
          <a:endParaRPr lang="tr-TR" sz="3400" kern="1200"/>
        </a:p>
      </dsp:txBody>
      <dsp:txXfrm>
        <a:off x="3835937" y="135069"/>
        <a:ext cx="3364826" cy="979200"/>
      </dsp:txXfrm>
    </dsp:sp>
    <dsp:sp modelId="{80ED9F62-E671-4364-B910-0E63E765E0F0}">
      <dsp:nvSpPr>
        <dsp:cNvPr id="0" name=""/>
        <dsp:cNvSpPr/>
      </dsp:nvSpPr>
      <dsp:spPr>
        <a:xfrm>
          <a:off x="3835937" y="1114269"/>
          <a:ext cx="3364826" cy="3071140"/>
        </a:xfrm>
        <a:prstGeom prst="rect">
          <a:avLst/>
        </a:prstGeom>
        <a:solidFill>
          <a:schemeClr val="dk2">
            <a:alpha val="90000"/>
            <a:tint val="40000"/>
            <a:hueOff val="0"/>
            <a:satOff val="0"/>
            <a:lumOff val="0"/>
            <a:alphaOff val="0"/>
          </a:schemeClr>
        </a:solidFill>
        <a:ln w="11430" cap="flat" cmpd="sng" algn="ctr">
          <a:solidFill>
            <a:schemeClr val="dk2">
              <a:alpha val="90000"/>
              <a:tint val="40000"/>
              <a:hueOff val="0"/>
              <a:satOff val="0"/>
              <a:lumOff val="0"/>
              <a:alphaOff val="0"/>
            </a:schemeClr>
          </a:solidFill>
          <a:prstDash val="solid"/>
        </a:ln>
        <a:effectLst>
          <a:outerShdw blurRad="39000" dist="25400" dir="5400000" rotWithShape="0">
            <a:schemeClr val="dk2">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endParaRPr lang="tr-TR" sz="2500" kern="1200"/>
        </a:p>
        <a:p>
          <a:pPr marL="228600" lvl="1" indent="-228600" algn="l" defTabSz="1111250">
            <a:lnSpc>
              <a:spcPct val="90000"/>
            </a:lnSpc>
            <a:spcBef>
              <a:spcPct val="0"/>
            </a:spcBef>
            <a:spcAft>
              <a:spcPct val="15000"/>
            </a:spcAft>
            <a:buChar char="••"/>
          </a:pPr>
          <a:r>
            <a:rPr lang="tr-TR" sz="2500" kern="1200" smtClean="0"/>
            <a:t>A öğrencisi GEÇTİ ya da BAŞARILI</a:t>
          </a:r>
          <a:endParaRPr lang="tr-TR" sz="2500" kern="1200"/>
        </a:p>
        <a:p>
          <a:pPr marL="228600" lvl="1" indent="-228600" algn="l" defTabSz="1111250">
            <a:lnSpc>
              <a:spcPct val="90000"/>
            </a:lnSpc>
            <a:spcBef>
              <a:spcPct val="0"/>
            </a:spcBef>
            <a:spcAft>
              <a:spcPct val="15000"/>
            </a:spcAft>
            <a:buChar char="••"/>
          </a:pPr>
          <a:endParaRPr lang="tr-TR" sz="2500" kern="1200"/>
        </a:p>
        <a:p>
          <a:pPr marL="228600" lvl="1" indent="-228600" algn="l" defTabSz="1111250">
            <a:lnSpc>
              <a:spcPct val="90000"/>
            </a:lnSpc>
            <a:spcBef>
              <a:spcPct val="0"/>
            </a:spcBef>
            <a:spcAft>
              <a:spcPct val="15000"/>
            </a:spcAft>
            <a:buChar char="••"/>
          </a:pPr>
          <a:r>
            <a:rPr lang="tr-TR" sz="2500" kern="1200" smtClean="0"/>
            <a:t>B öğrencisi KALDI ya da BAŞARISIZ</a:t>
          </a:r>
          <a:endParaRPr lang="tr-TR" sz="2500" kern="1200"/>
        </a:p>
        <a:p>
          <a:pPr marL="285750" lvl="1" indent="-285750" algn="l" defTabSz="1511300">
            <a:lnSpc>
              <a:spcPct val="90000"/>
            </a:lnSpc>
            <a:spcBef>
              <a:spcPct val="0"/>
            </a:spcBef>
            <a:spcAft>
              <a:spcPct val="15000"/>
            </a:spcAft>
            <a:buChar char="••"/>
          </a:pPr>
          <a:endParaRPr lang="tr-TR" sz="3400" kern="1200"/>
        </a:p>
      </dsp:txBody>
      <dsp:txXfrm>
        <a:off x="3835937" y="1114269"/>
        <a:ext cx="3364826" cy="30711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87AFA76-BFAD-4034-B217-530E946CA0D8}" type="datetimeFigureOut">
              <a:rPr lang="tr-TR" smtClean="0"/>
              <a:t>5.02.2019</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CDE3C4-69B9-4477-8201-F01F62FEFE45}"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87AFA76-BFAD-4034-B217-530E946CA0D8}" type="datetimeFigureOut">
              <a:rPr lang="tr-TR" smtClean="0"/>
              <a:t>5.02.2019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6CDE3C4-69B9-4477-8201-F01F62FEFE4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687AFA76-BFAD-4034-B217-530E946CA0D8}" type="datetimeFigureOut">
              <a:rPr lang="tr-TR" smtClean="0"/>
              <a:t>5.02.2019</a:t>
            </a:fld>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CDE3C4-69B9-4477-8201-F01F62FEFE4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87AFA76-BFAD-4034-B217-530E946CA0D8}" type="datetimeFigureOut">
              <a:rPr lang="tr-TR" smtClean="0"/>
              <a:t>5.02.2019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B6CDE3C4-69B9-4477-8201-F01F62FEFE4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87AFA76-BFAD-4034-B217-530E946CA0D8}" type="datetimeFigureOut">
              <a:rPr lang="tr-TR" smtClean="0"/>
              <a:t>5.02.2019</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B6CDE3C4-69B9-4477-8201-F01F62FEFE45}"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87AFA76-BFAD-4034-B217-530E946CA0D8}" type="datetimeFigureOut">
              <a:rPr lang="tr-TR" smtClean="0"/>
              <a:t>5.02.2019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6CDE3C4-69B9-4477-8201-F01F62FEFE4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687AFA76-BFAD-4034-B217-530E946CA0D8}" type="datetimeFigureOut">
              <a:rPr lang="tr-TR" smtClean="0"/>
              <a:t>5.02.2019</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B6CDE3C4-69B9-4477-8201-F01F62FEFE45}"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687AFA76-BFAD-4034-B217-530E946CA0D8}" type="datetimeFigureOut">
              <a:rPr lang="tr-TR" smtClean="0"/>
              <a:t>5.02.2019</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B6CDE3C4-69B9-4477-8201-F01F62FEFE4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687AFA76-BFAD-4034-B217-530E946CA0D8}" type="datetimeFigureOut">
              <a:rPr lang="tr-TR" smtClean="0"/>
              <a:t>5.02.2019</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B6CDE3C4-69B9-4477-8201-F01F62FEFE4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87AFA76-BFAD-4034-B217-530E946CA0D8}" type="datetimeFigureOut">
              <a:rPr lang="tr-TR" smtClean="0"/>
              <a:t>5.02.2019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6CDE3C4-69B9-4477-8201-F01F62FEFE45}"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687AFA76-BFAD-4034-B217-530E946CA0D8}" type="datetimeFigureOut">
              <a:rPr lang="tr-TR" smtClean="0"/>
              <a:t>5.02.2019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B6CDE3C4-69B9-4477-8201-F01F62FEFE45}" type="slidenum">
              <a:rPr lang="tr-TR" smtClean="0"/>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87AFA76-BFAD-4034-B217-530E946CA0D8}" type="datetimeFigureOut">
              <a:rPr lang="tr-TR" smtClean="0"/>
              <a:t>5.02.2019</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CDE3C4-69B9-4477-8201-F01F62FEFE45}"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Microsoft_Word_97_-_2003_Belgesi1.doc"/></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132856"/>
            <a:ext cx="7311008" cy="1368152"/>
          </a:xfrm>
        </p:spPr>
        <p:txBody>
          <a:bodyPr>
            <a:noAutofit/>
          </a:bodyPr>
          <a:lstStyle/>
          <a:p>
            <a:pPr algn="ctr">
              <a:lnSpc>
                <a:spcPct val="150000"/>
              </a:lnSpc>
            </a:pPr>
            <a:r>
              <a:rPr lang="tr-TR" sz="2500" b="0" smtClean="0"/>
              <a:t>Ölçme Değerlendİrmenİn Temel kavramlarI, </a:t>
            </a:r>
            <a:br>
              <a:rPr lang="tr-TR" sz="2500" b="0" smtClean="0"/>
            </a:br>
            <a:r>
              <a:rPr lang="tr-TR" sz="2500" b="0" smtClean="0"/>
              <a:t>Ölçme AraçlarI, </a:t>
            </a:r>
            <a:br>
              <a:rPr lang="tr-TR" sz="2500" b="0" smtClean="0"/>
            </a:br>
            <a:r>
              <a:rPr lang="tr-TR" sz="2500" b="0" smtClean="0"/>
              <a:t>Soru hazIrlama Sürecİ</a:t>
            </a:r>
            <a:endParaRPr lang="tr-TR" sz="2500" b="0"/>
          </a:p>
        </p:txBody>
      </p:sp>
      <p:sp>
        <p:nvSpPr>
          <p:cNvPr id="3" name="İçerik Yer Tutucusu 2"/>
          <p:cNvSpPr>
            <a:spLocks noGrp="1"/>
          </p:cNvSpPr>
          <p:nvPr>
            <p:ph idx="1"/>
          </p:nvPr>
        </p:nvSpPr>
        <p:spPr>
          <a:xfrm>
            <a:off x="457200" y="4005064"/>
            <a:ext cx="7211144" cy="2450672"/>
          </a:xfrm>
        </p:spPr>
        <p:txBody>
          <a:bodyPr/>
          <a:lstStyle/>
          <a:p>
            <a:pPr marL="0" indent="0" algn="ctr">
              <a:buNone/>
            </a:pPr>
            <a:r>
              <a:rPr lang="tr-TR" smtClean="0"/>
              <a:t>Dr. Tuğba ECEVİT</a:t>
            </a:r>
          </a:p>
          <a:p>
            <a:pPr marL="0" indent="0" algn="ctr">
              <a:buNone/>
            </a:pPr>
            <a:r>
              <a:rPr lang="tr-TR" smtClean="0"/>
              <a:t>Hacettepe Üniversitesi</a:t>
            </a:r>
            <a:endParaRPr lang="tr-TR"/>
          </a:p>
        </p:txBody>
      </p:sp>
      <p:pic>
        <p:nvPicPr>
          <p:cNvPr id="4" name="Resim 1" descr="http://image.samanyoluhaber.com/Images/News/201138/176098_hacette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157192"/>
            <a:ext cx="2016224" cy="143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7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GüvenİRLİĞİ ARTIRAN FAKTÖRLER</a:t>
            </a:r>
            <a:endParaRPr lang="tr-TR"/>
          </a:p>
        </p:txBody>
      </p:sp>
      <p:sp>
        <p:nvSpPr>
          <p:cNvPr id="3" name="İçerik Yer Tutucusu 2"/>
          <p:cNvSpPr>
            <a:spLocks noGrp="1"/>
          </p:cNvSpPr>
          <p:nvPr>
            <p:ph idx="1"/>
          </p:nvPr>
        </p:nvSpPr>
        <p:spPr>
          <a:xfrm>
            <a:off x="251520" y="1592241"/>
            <a:ext cx="8352928" cy="5248584"/>
          </a:xfrm>
        </p:spPr>
        <p:txBody>
          <a:bodyPr>
            <a:normAutofit/>
          </a:bodyPr>
          <a:lstStyle/>
          <a:p>
            <a:pPr marL="514350" indent="-514350">
              <a:buFont typeface="+mj-lt"/>
              <a:buAutoNum type="arabicParenR"/>
            </a:pPr>
            <a:r>
              <a:rPr lang="tr-TR" sz="2400" smtClean="0"/>
              <a:t>Güvenirliği artırmada </a:t>
            </a:r>
            <a:r>
              <a:rPr lang="tr-TR" sz="2400" u="sng" smtClean="0"/>
              <a:t>en etkili yol</a:t>
            </a:r>
            <a:r>
              <a:rPr lang="tr-TR" sz="2400" smtClean="0"/>
              <a:t>, soru sayısını artırmaktır.</a:t>
            </a:r>
          </a:p>
          <a:p>
            <a:pPr marL="514350" indent="-514350">
              <a:buFont typeface="+mj-lt"/>
              <a:buAutoNum type="arabicParenR"/>
            </a:pPr>
            <a:r>
              <a:rPr lang="tr-TR" sz="2400" smtClean="0"/>
              <a:t>Soruların </a:t>
            </a:r>
            <a:r>
              <a:rPr lang="tr-TR" sz="2400" smtClean="0">
                <a:solidFill>
                  <a:srgbClr val="0033CC"/>
                </a:solidFill>
              </a:rPr>
              <a:t>açık ve anlaşılır </a:t>
            </a:r>
            <a:r>
              <a:rPr lang="tr-TR" sz="2400" smtClean="0"/>
              <a:t>ifade edilmesi,</a:t>
            </a:r>
          </a:p>
          <a:p>
            <a:pPr marL="514350" indent="-514350">
              <a:buFont typeface="+mj-lt"/>
              <a:buAutoNum type="arabicParenR"/>
            </a:pPr>
            <a:r>
              <a:rPr lang="tr-TR" sz="2400"/>
              <a:t>Soruların uygun punto ile </a:t>
            </a:r>
            <a:r>
              <a:rPr lang="tr-TR" sz="2400" smtClean="0"/>
              <a:t>yazılması,</a:t>
            </a:r>
            <a:r>
              <a:rPr lang="tr-TR" sz="2400" smtClean="0">
                <a:solidFill>
                  <a:srgbClr val="FF0066"/>
                </a:solidFill>
              </a:rPr>
              <a:t> okunaklı </a:t>
            </a:r>
            <a:r>
              <a:rPr lang="tr-TR" sz="2400" smtClean="0"/>
              <a:t>olması,</a:t>
            </a:r>
            <a:endParaRPr lang="tr-TR" sz="2400"/>
          </a:p>
          <a:p>
            <a:pPr marL="514350" indent="-514350">
              <a:buFont typeface="+mj-lt"/>
              <a:buAutoNum type="arabicParenR"/>
            </a:pPr>
            <a:r>
              <a:rPr lang="tr-TR" sz="2400"/>
              <a:t>Soruların test formu içerisine düzgün </a:t>
            </a:r>
            <a:r>
              <a:rPr lang="tr-TR" sz="2400" smtClean="0"/>
              <a:t>yerleştirilmesi,</a:t>
            </a:r>
            <a:endParaRPr lang="tr-TR" sz="2400"/>
          </a:p>
          <a:p>
            <a:pPr marL="514350" indent="-514350">
              <a:buFont typeface="+mj-lt"/>
              <a:buAutoNum type="arabicParenR"/>
            </a:pPr>
            <a:r>
              <a:rPr lang="tr-TR" sz="2400"/>
              <a:t>Baskı </a:t>
            </a:r>
            <a:r>
              <a:rPr lang="tr-TR" sz="2400">
                <a:solidFill>
                  <a:srgbClr val="660066"/>
                </a:solidFill>
              </a:rPr>
              <a:t>hatalarının</a:t>
            </a:r>
            <a:r>
              <a:rPr lang="tr-TR" sz="2400"/>
              <a:t> olmaması, </a:t>
            </a:r>
            <a:endParaRPr lang="tr-TR" sz="2400" smtClean="0"/>
          </a:p>
          <a:p>
            <a:pPr marL="514350" indent="-514350">
              <a:buFont typeface="+mj-lt"/>
              <a:buAutoNum type="arabicParenR"/>
            </a:pPr>
            <a:r>
              <a:rPr lang="tr-TR" sz="2400" smtClean="0"/>
              <a:t>Soruların </a:t>
            </a:r>
            <a:r>
              <a:rPr lang="tr-TR" sz="2400" smtClean="0">
                <a:solidFill>
                  <a:srgbClr val="660066"/>
                </a:solidFill>
              </a:rPr>
              <a:t>orta güçlükte </a:t>
            </a:r>
            <a:r>
              <a:rPr lang="tr-TR" sz="2400" smtClean="0"/>
              <a:t>olması,</a:t>
            </a:r>
          </a:p>
          <a:p>
            <a:pPr marL="514350" indent="-514350">
              <a:buFont typeface="+mj-lt"/>
              <a:buAutoNum type="arabicParenR"/>
            </a:pPr>
            <a:r>
              <a:rPr lang="tr-TR" sz="2400" smtClean="0"/>
              <a:t>Sınav </a:t>
            </a:r>
            <a:r>
              <a:rPr lang="tr-TR" sz="2400" smtClean="0">
                <a:solidFill>
                  <a:srgbClr val="00B0F0"/>
                </a:solidFill>
              </a:rPr>
              <a:t>süresinin yeterli </a:t>
            </a:r>
            <a:r>
              <a:rPr lang="tr-TR" sz="2400" smtClean="0"/>
              <a:t>olması,</a:t>
            </a:r>
          </a:p>
          <a:p>
            <a:pPr marL="514350" indent="-514350">
              <a:buFont typeface="+mj-lt"/>
              <a:buAutoNum type="arabicParenR"/>
            </a:pPr>
            <a:r>
              <a:rPr lang="tr-TR" sz="2400" smtClean="0"/>
              <a:t>Öğrencilerin sınava güdülenmesi,</a:t>
            </a:r>
          </a:p>
          <a:p>
            <a:pPr marL="514350" indent="-514350">
              <a:buFont typeface="+mj-lt"/>
              <a:buAutoNum type="arabicParenR"/>
            </a:pPr>
            <a:r>
              <a:rPr lang="tr-TR" sz="2400" smtClean="0"/>
              <a:t>Sınav </a:t>
            </a:r>
            <a:r>
              <a:rPr lang="tr-TR" sz="2400" smtClean="0">
                <a:solidFill>
                  <a:srgbClr val="FF0066"/>
                </a:solidFill>
              </a:rPr>
              <a:t>ortamının uygun </a:t>
            </a:r>
            <a:r>
              <a:rPr lang="tr-TR" sz="2400" smtClean="0"/>
              <a:t>olması,</a:t>
            </a:r>
          </a:p>
          <a:p>
            <a:pPr marL="514350" indent="-514350">
              <a:buFont typeface="+mj-lt"/>
              <a:buAutoNum type="arabicParenR"/>
            </a:pPr>
            <a:r>
              <a:rPr lang="tr-TR" sz="2400" smtClean="0"/>
              <a:t>Puanlamanın </a:t>
            </a:r>
            <a:r>
              <a:rPr lang="tr-TR" sz="2400" smtClean="0">
                <a:solidFill>
                  <a:srgbClr val="0033CC"/>
                </a:solidFill>
              </a:rPr>
              <a:t>objektif</a:t>
            </a:r>
            <a:r>
              <a:rPr lang="tr-TR" sz="2400" smtClean="0"/>
              <a:t> olması,</a:t>
            </a:r>
            <a:endParaRPr lang="tr-TR" sz="2400"/>
          </a:p>
        </p:txBody>
      </p:sp>
    </p:spTree>
    <p:extLst>
      <p:ext uri="{BB962C8B-B14F-4D97-AF65-F5344CB8AC3E}">
        <p14:creationId xmlns:p14="http://schemas.microsoft.com/office/powerpoint/2010/main" val="2383953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GeçerlİK Türlerİ</a:t>
            </a:r>
            <a:endParaRPr lang="tr-TR"/>
          </a:p>
        </p:txBody>
      </p:sp>
      <p:sp>
        <p:nvSpPr>
          <p:cNvPr id="3" name="İçerik Yer Tutucusu 2"/>
          <p:cNvSpPr>
            <a:spLocks noGrp="1"/>
          </p:cNvSpPr>
          <p:nvPr>
            <p:ph idx="1"/>
          </p:nvPr>
        </p:nvSpPr>
        <p:spPr/>
        <p:txBody>
          <a:bodyPr>
            <a:normAutofit/>
          </a:bodyPr>
          <a:lstStyle/>
          <a:p>
            <a:pPr marL="514350" indent="-514350">
              <a:buFont typeface="+mj-lt"/>
              <a:buAutoNum type="arabicPeriod"/>
            </a:pPr>
            <a:r>
              <a:rPr lang="tr-TR" sz="2400" smtClean="0"/>
              <a:t>Kapsam (içerik) geçerliği</a:t>
            </a:r>
          </a:p>
          <a:p>
            <a:pPr marL="514350" indent="-514350">
              <a:buFont typeface="+mj-lt"/>
              <a:buAutoNum type="arabicPeriod"/>
            </a:pPr>
            <a:r>
              <a:rPr lang="tr-TR" sz="2400" smtClean="0"/>
              <a:t>Ölçüte dayalı geçerlik</a:t>
            </a:r>
          </a:p>
          <a:p>
            <a:pPr marL="761238" lvl="1" indent="-514350">
              <a:buFont typeface="+mj-lt"/>
              <a:buAutoNum type="alphaLcParenR"/>
            </a:pPr>
            <a:r>
              <a:rPr lang="tr-TR" sz="2000" smtClean="0"/>
              <a:t>Yordama gerçeliliği</a:t>
            </a:r>
          </a:p>
          <a:p>
            <a:pPr marL="761238" lvl="1" indent="-514350">
              <a:buFont typeface="+mj-lt"/>
              <a:buAutoNum type="alphaLcParenR"/>
            </a:pPr>
            <a:r>
              <a:rPr lang="tr-TR" sz="2000" smtClean="0"/>
              <a:t>Uyum (benzer ölçekler) geçerliliği</a:t>
            </a:r>
          </a:p>
          <a:p>
            <a:pPr marL="514350" indent="-514350">
              <a:buFont typeface="+mj-lt"/>
              <a:buAutoNum type="arabicPeriod"/>
            </a:pPr>
            <a:r>
              <a:rPr lang="tr-TR" sz="2400" smtClean="0"/>
              <a:t>Yapı geçerliliği</a:t>
            </a:r>
            <a:endParaRPr lang="tr-TR" sz="24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573" y="3363838"/>
            <a:ext cx="4615631" cy="349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996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GeçerlİĞİ EtkİLEYEN Faktörler</a:t>
            </a:r>
            <a:endParaRPr lang="tr-TR"/>
          </a:p>
        </p:txBody>
      </p:sp>
      <p:sp>
        <p:nvSpPr>
          <p:cNvPr id="3" name="İçerik Yer Tutucusu 2"/>
          <p:cNvSpPr>
            <a:spLocks noGrp="1"/>
          </p:cNvSpPr>
          <p:nvPr>
            <p:ph idx="1"/>
          </p:nvPr>
        </p:nvSpPr>
        <p:spPr>
          <a:xfrm>
            <a:off x="395536" y="1609416"/>
            <a:ext cx="7300664" cy="5059944"/>
          </a:xfrm>
        </p:spPr>
        <p:txBody>
          <a:bodyPr>
            <a:normAutofit lnSpcReduction="10000"/>
          </a:bodyPr>
          <a:lstStyle/>
          <a:p>
            <a:r>
              <a:rPr lang="tr-TR" smtClean="0"/>
              <a:t>Ölçme sonuçlarının </a:t>
            </a:r>
            <a:r>
              <a:rPr lang="tr-TR" smtClean="0">
                <a:solidFill>
                  <a:srgbClr val="0033CC"/>
                </a:solidFill>
              </a:rPr>
              <a:t>güvenirlği</a:t>
            </a:r>
          </a:p>
          <a:p>
            <a:r>
              <a:rPr lang="tr-TR" smtClean="0"/>
              <a:t>Soruların </a:t>
            </a:r>
            <a:r>
              <a:rPr lang="tr-TR" smtClean="0">
                <a:solidFill>
                  <a:srgbClr val="FF0066"/>
                </a:solidFill>
              </a:rPr>
              <a:t>dersin konularını yeterince kapsaması</a:t>
            </a:r>
          </a:p>
          <a:p>
            <a:r>
              <a:rPr lang="tr-TR" smtClean="0">
                <a:solidFill>
                  <a:srgbClr val="660066"/>
                </a:solidFill>
              </a:rPr>
              <a:t>Soru sayısı</a:t>
            </a:r>
            <a:r>
              <a:rPr lang="tr-TR" smtClean="0"/>
              <a:t>, </a:t>
            </a:r>
          </a:p>
          <a:p>
            <a:r>
              <a:rPr lang="tr-TR" smtClean="0">
                <a:solidFill>
                  <a:srgbClr val="0033CC"/>
                </a:solidFill>
              </a:rPr>
              <a:t>Soruların niteliği </a:t>
            </a:r>
          </a:p>
          <a:p>
            <a:r>
              <a:rPr lang="tr-TR" smtClean="0"/>
              <a:t>Ölçme yöntemi</a:t>
            </a:r>
          </a:p>
          <a:p>
            <a:r>
              <a:rPr lang="tr-TR">
                <a:solidFill>
                  <a:srgbClr val="C00000"/>
                </a:solidFill>
              </a:rPr>
              <a:t>U</a:t>
            </a:r>
            <a:r>
              <a:rPr lang="tr-TR" smtClean="0">
                <a:solidFill>
                  <a:srgbClr val="C00000"/>
                </a:solidFill>
              </a:rPr>
              <a:t>ygulama koşulları</a:t>
            </a:r>
          </a:p>
          <a:p>
            <a:r>
              <a:rPr lang="tr-TR" smtClean="0">
                <a:solidFill>
                  <a:srgbClr val="0070C0"/>
                </a:solidFill>
              </a:rPr>
              <a:t>Süresi</a:t>
            </a:r>
            <a:r>
              <a:rPr lang="tr-TR" smtClean="0"/>
              <a:t>nin yeterli olması</a:t>
            </a:r>
          </a:p>
          <a:p>
            <a:r>
              <a:rPr lang="tr-TR" smtClean="0"/>
              <a:t>Sınav </a:t>
            </a:r>
            <a:r>
              <a:rPr lang="tr-TR" smtClean="0">
                <a:solidFill>
                  <a:schemeClr val="accent6">
                    <a:lumMod val="50000"/>
                  </a:schemeClr>
                </a:solidFill>
              </a:rPr>
              <a:t>stresi </a:t>
            </a:r>
            <a:r>
              <a:rPr lang="tr-TR" smtClean="0"/>
              <a:t>ve güdüleme yetersizliği</a:t>
            </a:r>
          </a:p>
          <a:p>
            <a:r>
              <a:rPr lang="tr-TR" smtClean="0">
                <a:solidFill>
                  <a:srgbClr val="FF0066"/>
                </a:solidFill>
              </a:rPr>
              <a:t>Puanlayıcı hatası</a:t>
            </a:r>
          </a:p>
          <a:p>
            <a:r>
              <a:rPr lang="tr-TR" smtClean="0"/>
              <a:t>Sınav ne çok zor veya  ne çok kolay olmalı, bilen ile bilmeyeni ayırt edici olmalı</a:t>
            </a:r>
          </a:p>
        </p:txBody>
      </p:sp>
    </p:spTree>
    <p:extLst>
      <p:ext uri="{BB962C8B-B14F-4D97-AF65-F5344CB8AC3E}">
        <p14:creationId xmlns:p14="http://schemas.microsoft.com/office/powerpoint/2010/main" val="122147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Ölçmede HATA</a:t>
            </a:r>
            <a:endParaRPr lang="tr-TR"/>
          </a:p>
        </p:txBody>
      </p:sp>
      <p:sp>
        <p:nvSpPr>
          <p:cNvPr id="3" name="İçerik Yer Tutucusu 2"/>
          <p:cNvSpPr>
            <a:spLocks noGrp="1"/>
          </p:cNvSpPr>
          <p:nvPr>
            <p:ph idx="1"/>
          </p:nvPr>
        </p:nvSpPr>
        <p:spPr/>
        <p:txBody>
          <a:bodyPr>
            <a:normAutofit fontScale="92500" lnSpcReduction="10000"/>
          </a:bodyPr>
          <a:lstStyle/>
          <a:p>
            <a:r>
              <a:rPr lang="tr-TR" smtClean="0"/>
              <a:t>Ölçme araç ve yöntemleri</a:t>
            </a:r>
          </a:p>
          <a:p>
            <a:r>
              <a:rPr lang="tr-TR" smtClean="0"/>
              <a:t>Ölçme işlemini yapan kişi</a:t>
            </a:r>
          </a:p>
          <a:p>
            <a:r>
              <a:rPr lang="tr-TR" smtClean="0"/>
              <a:t>Ölçmenin yapıldığı ortam</a:t>
            </a:r>
          </a:p>
          <a:p>
            <a:r>
              <a:rPr lang="tr-TR" smtClean="0"/>
              <a:t>Bireyin kişisel özelliklerinden kaynaklanabilir</a:t>
            </a:r>
          </a:p>
          <a:p>
            <a:endParaRPr lang="tr-TR" smtClean="0"/>
          </a:p>
          <a:p>
            <a:r>
              <a:rPr lang="tr-TR" smtClean="0">
                <a:solidFill>
                  <a:srgbClr val="C00000"/>
                </a:solidFill>
              </a:rPr>
              <a:t>Sabit hata</a:t>
            </a:r>
            <a:r>
              <a:rPr lang="tr-TR" smtClean="0"/>
              <a:t>, </a:t>
            </a:r>
            <a:r>
              <a:rPr lang="tr-TR" smtClean="0">
                <a:solidFill>
                  <a:srgbClr val="7030A0"/>
                </a:solidFill>
              </a:rPr>
              <a:t>sistematik hata </a:t>
            </a:r>
            <a:r>
              <a:rPr lang="tr-TR" smtClean="0"/>
              <a:t>ve </a:t>
            </a:r>
            <a:r>
              <a:rPr lang="tr-TR" smtClean="0">
                <a:solidFill>
                  <a:srgbClr val="0033CC"/>
                </a:solidFill>
              </a:rPr>
              <a:t>tasadüfi hata </a:t>
            </a:r>
            <a:r>
              <a:rPr lang="tr-TR" smtClean="0"/>
              <a:t>olmak üzere üçe ayrılır. </a:t>
            </a:r>
          </a:p>
          <a:p>
            <a:pPr lvl="1"/>
            <a:r>
              <a:rPr lang="tr-TR" smtClean="0">
                <a:solidFill>
                  <a:srgbClr val="C00000"/>
                </a:solidFill>
              </a:rPr>
              <a:t>Sabit hata </a:t>
            </a:r>
            <a:r>
              <a:rPr lang="tr-TR" smtClean="0">
                <a:solidFill>
                  <a:schemeClr val="tx1"/>
                </a:solidFill>
              </a:rPr>
              <a:t>herkese +5 puan</a:t>
            </a:r>
          </a:p>
          <a:p>
            <a:pPr lvl="1"/>
            <a:r>
              <a:rPr lang="tr-TR" smtClean="0">
                <a:solidFill>
                  <a:srgbClr val="7030A0"/>
                </a:solidFill>
              </a:rPr>
              <a:t>Sistematik hata </a:t>
            </a:r>
            <a:r>
              <a:rPr lang="tr-TR" smtClean="0">
                <a:solidFill>
                  <a:schemeClr val="tx1"/>
                </a:solidFill>
              </a:rPr>
              <a:t>devamsızlık ve derse katılım durumuna göre +5 puan</a:t>
            </a:r>
          </a:p>
          <a:p>
            <a:pPr lvl="1"/>
            <a:r>
              <a:rPr lang="tr-TR" smtClean="0">
                <a:solidFill>
                  <a:srgbClr val="0033CC"/>
                </a:solidFill>
              </a:rPr>
              <a:t>Tesadüfi hata </a:t>
            </a:r>
            <a:r>
              <a:rPr lang="tr-TR" smtClean="0">
                <a:solidFill>
                  <a:schemeClr val="tx1"/>
                </a:solidFill>
              </a:rPr>
              <a:t>ise kaynağı net olmayan hatalar ( puanların yanlış toplanması, şans başarısı, öğrencinin hasta olması) </a:t>
            </a:r>
            <a:endParaRPr lang="tr-TR">
              <a:solidFill>
                <a:schemeClr val="tx1"/>
              </a:solidFill>
            </a:endParaRPr>
          </a:p>
        </p:txBody>
      </p:sp>
    </p:spTree>
    <p:extLst>
      <p:ext uri="{BB962C8B-B14F-4D97-AF65-F5344CB8AC3E}">
        <p14:creationId xmlns:p14="http://schemas.microsoft.com/office/powerpoint/2010/main" val="1123145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t>Ölçme Araçlarının ÖZelİklerİ</a:t>
            </a:r>
          </a:p>
        </p:txBody>
      </p:sp>
      <p:sp>
        <p:nvSpPr>
          <p:cNvPr id="3" name="İçerik Yer Tutucusu 2"/>
          <p:cNvSpPr>
            <a:spLocks noGrp="1"/>
          </p:cNvSpPr>
          <p:nvPr>
            <p:ph idx="1"/>
          </p:nvPr>
        </p:nvSpPr>
        <p:spPr/>
        <p:txBody>
          <a:bodyPr/>
          <a:lstStyle/>
          <a:p>
            <a:pPr marL="0" indent="0">
              <a:buNone/>
            </a:pPr>
            <a:r>
              <a:rPr lang="tr-TR" b="1" smtClean="0">
                <a:solidFill>
                  <a:schemeClr val="accent3">
                    <a:lumMod val="50000"/>
                  </a:schemeClr>
                </a:solidFill>
              </a:rPr>
              <a:t>Kullanışlılık: </a:t>
            </a:r>
            <a:r>
              <a:rPr lang="tr-TR"/>
              <a:t>B</a:t>
            </a:r>
            <a:r>
              <a:rPr lang="tr-TR" smtClean="0"/>
              <a:t>ir ölçme arasının </a:t>
            </a:r>
            <a:r>
              <a:rPr lang="tr-TR" smtClean="0">
                <a:solidFill>
                  <a:srgbClr val="FF0066"/>
                </a:solidFill>
              </a:rPr>
              <a:t>ekonomik olması</a:t>
            </a:r>
            <a:r>
              <a:rPr lang="tr-TR" smtClean="0"/>
              <a:t>, </a:t>
            </a:r>
            <a:r>
              <a:rPr lang="tr-TR" smtClean="0">
                <a:solidFill>
                  <a:srgbClr val="0033CC"/>
                </a:solidFill>
              </a:rPr>
              <a:t>hazırlanmasının ve uygulanmasının kolaylığı</a:t>
            </a:r>
            <a:r>
              <a:rPr lang="tr-TR" smtClean="0"/>
              <a:t>,  </a:t>
            </a:r>
            <a:r>
              <a:rPr lang="tr-TR" smtClean="0">
                <a:solidFill>
                  <a:srgbClr val="660066"/>
                </a:solidFill>
              </a:rPr>
              <a:t>puanlanmasının pratikliği</a:t>
            </a:r>
            <a:r>
              <a:rPr lang="tr-TR" smtClean="0"/>
              <a:t>, </a:t>
            </a:r>
            <a:r>
              <a:rPr lang="tr-TR" smtClean="0">
                <a:solidFill>
                  <a:srgbClr val="FF0000"/>
                </a:solidFill>
              </a:rPr>
              <a:t>kolay okunabilir ve cevaplanabilir olması</a:t>
            </a:r>
            <a:r>
              <a:rPr lang="tr-TR" smtClean="0"/>
              <a:t> gibi etkenler ölçme aracıınn kullanışlığını gösterir.</a:t>
            </a:r>
            <a:endParaRPr lang="tr-TR"/>
          </a:p>
        </p:txBody>
      </p:sp>
    </p:spTree>
    <p:extLst>
      <p:ext uri="{BB962C8B-B14F-4D97-AF65-F5344CB8AC3E}">
        <p14:creationId xmlns:p14="http://schemas.microsoft.com/office/powerpoint/2010/main" val="3140025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427168" cy="1668800"/>
          </a:xfrm>
        </p:spPr>
        <p:txBody>
          <a:bodyPr>
            <a:normAutofit/>
          </a:bodyPr>
          <a:lstStyle/>
          <a:p>
            <a:r>
              <a:rPr lang="tr-TR" smtClean="0"/>
              <a:t>Geleneksel ÖLÇME ve Değerlendİrme ARAÇLARI </a:t>
            </a:r>
            <a:endParaRPr lang="tr-TR"/>
          </a:p>
        </p:txBody>
      </p:sp>
      <p:sp>
        <p:nvSpPr>
          <p:cNvPr id="3" name="İçerik Yer Tutucusu 2"/>
          <p:cNvSpPr>
            <a:spLocks noGrp="1"/>
          </p:cNvSpPr>
          <p:nvPr>
            <p:ph idx="1"/>
          </p:nvPr>
        </p:nvSpPr>
        <p:spPr>
          <a:xfrm>
            <a:off x="251520" y="2420888"/>
            <a:ext cx="7776864" cy="4248472"/>
          </a:xfrm>
        </p:spPr>
        <p:txBody>
          <a:bodyPr>
            <a:normAutofit lnSpcReduction="10000"/>
          </a:bodyPr>
          <a:lstStyle/>
          <a:p>
            <a:pPr marL="0" indent="0">
              <a:buNone/>
            </a:pPr>
            <a:r>
              <a:rPr lang="tr-TR" altLang="tr-TR" b="1">
                <a:latin typeface="Arial Narrow" pitchFamily="34" charset="0"/>
              </a:rPr>
              <a:t>	</a:t>
            </a:r>
            <a:r>
              <a:rPr lang="tr-TR" altLang="tr-TR" i="1"/>
              <a:t>1. Yazılı Yoklamalar</a:t>
            </a:r>
          </a:p>
          <a:p>
            <a:pPr marL="0" indent="0">
              <a:buNone/>
            </a:pPr>
            <a:r>
              <a:rPr lang="tr-TR" altLang="tr-TR" i="1"/>
              <a:t>	2. Kısa Cevaplı Testler</a:t>
            </a:r>
          </a:p>
          <a:p>
            <a:pPr marL="0" indent="0">
              <a:buNone/>
            </a:pPr>
            <a:r>
              <a:rPr lang="tr-TR" altLang="tr-TR" i="1"/>
              <a:t>	3. Doğru-Yanlış Testleri</a:t>
            </a:r>
          </a:p>
          <a:p>
            <a:pPr marL="0" indent="0">
              <a:buNone/>
            </a:pPr>
            <a:r>
              <a:rPr lang="tr-TR" altLang="tr-TR" i="1"/>
              <a:t>	4. Çoktan Seçmeli </a:t>
            </a:r>
            <a:r>
              <a:rPr lang="tr-TR" altLang="tr-TR" i="1" smtClean="0"/>
              <a:t>Testler</a:t>
            </a:r>
          </a:p>
          <a:p>
            <a:pPr marL="0" indent="0">
              <a:buNone/>
            </a:pPr>
            <a:r>
              <a:rPr lang="tr-TR" altLang="tr-TR" i="1" smtClean="0"/>
              <a:t>	5. Sözlü Sınavlar</a:t>
            </a:r>
          </a:p>
          <a:p>
            <a:pPr marL="0" indent="0">
              <a:buNone/>
            </a:pPr>
            <a:r>
              <a:rPr lang="tr-TR" altLang="tr-TR" i="1"/>
              <a:t>	</a:t>
            </a:r>
            <a:endParaRPr lang="tr-TR" altLang="tr-TR" i="1" smtClean="0"/>
          </a:p>
          <a:p>
            <a:pPr marL="0" indent="0">
              <a:buNone/>
            </a:pPr>
            <a:endParaRPr lang="tr-TR" altLang="tr-TR" i="1"/>
          </a:p>
          <a:p>
            <a:pPr marL="0" indent="0">
              <a:buNone/>
            </a:pPr>
            <a:endParaRPr lang="tr-TR" altLang="tr-TR" i="1"/>
          </a:p>
          <a:p>
            <a:pPr marL="0" indent="0">
              <a:buNone/>
            </a:pPr>
            <a:r>
              <a:rPr lang="tr-TR" altLang="tr-TR" i="1" smtClean="0"/>
              <a:t>	</a:t>
            </a:r>
            <a:endParaRPr lang="tr-TR" altLang="tr-TR" i="1"/>
          </a:p>
        </p:txBody>
      </p:sp>
    </p:spTree>
    <p:extLst>
      <p:ext uri="{BB962C8B-B14F-4D97-AF65-F5344CB8AC3E}">
        <p14:creationId xmlns:p14="http://schemas.microsoft.com/office/powerpoint/2010/main" val="2286310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1. Yazılı Sınavların</a:t>
            </a:r>
            <a:endParaRPr lang="tr-TR"/>
          </a:p>
        </p:txBody>
      </p:sp>
      <p:sp>
        <p:nvSpPr>
          <p:cNvPr id="3" name="İçerik Yer Tutucusu 2"/>
          <p:cNvSpPr>
            <a:spLocks noGrp="1"/>
          </p:cNvSpPr>
          <p:nvPr>
            <p:ph idx="1"/>
          </p:nvPr>
        </p:nvSpPr>
        <p:spPr>
          <a:xfrm>
            <a:off x="457200" y="1609416"/>
            <a:ext cx="7427168" cy="5059944"/>
          </a:xfrm>
        </p:spPr>
        <p:txBody>
          <a:bodyPr>
            <a:normAutofit/>
          </a:bodyPr>
          <a:lstStyle/>
          <a:p>
            <a:pPr marL="0" indent="0">
              <a:buNone/>
            </a:pPr>
            <a:r>
              <a:rPr lang="tr-TR" altLang="tr-TR" sz="2200"/>
              <a:t>Yazılı olarak verilen birkaç sorunun yine yazılı olarak cevaplandırılması istenilen sınavlara </a:t>
            </a:r>
            <a:r>
              <a:rPr lang="tr-TR" altLang="tr-TR" sz="2200" b="1"/>
              <a:t>yazılı yoklamalar </a:t>
            </a:r>
            <a:r>
              <a:rPr lang="tr-TR" altLang="tr-TR" sz="2200"/>
              <a:t>adı verilmektedir</a:t>
            </a:r>
            <a:r>
              <a:rPr lang="tr-TR" altLang="tr-TR" sz="2200" smtClean="0"/>
              <a:t>.</a:t>
            </a:r>
          </a:p>
          <a:p>
            <a:pPr marL="0" indent="0">
              <a:buNone/>
            </a:pPr>
            <a:endParaRPr lang="tr-TR" altLang="tr-TR" sz="2200" smtClean="0"/>
          </a:p>
          <a:p>
            <a:pPr marL="381000" indent="-381000">
              <a:lnSpc>
                <a:spcPct val="80000"/>
              </a:lnSpc>
              <a:buFontTx/>
              <a:buNone/>
            </a:pPr>
            <a:r>
              <a:rPr lang="tr-TR" altLang="tr-TR" sz="2200" b="1" i="1" u="sng">
                <a:solidFill>
                  <a:schemeClr val="tx2"/>
                </a:solidFill>
              </a:rPr>
              <a:t>Yazılı </a:t>
            </a:r>
            <a:r>
              <a:rPr lang="tr-TR" altLang="tr-TR" sz="2200" b="1" i="1" u="sng" smtClean="0">
                <a:solidFill>
                  <a:schemeClr val="tx2"/>
                </a:solidFill>
              </a:rPr>
              <a:t>Sınavların  Özellikleri</a:t>
            </a:r>
            <a:endParaRPr lang="tr-TR" altLang="tr-TR" sz="2200" b="1" i="1" u="sng">
              <a:solidFill>
                <a:schemeClr val="tx2"/>
              </a:solidFill>
            </a:endParaRPr>
          </a:p>
          <a:p>
            <a:pPr marL="457200" indent="-457200" algn="just">
              <a:lnSpc>
                <a:spcPct val="110000"/>
              </a:lnSpc>
              <a:spcBef>
                <a:spcPts val="100"/>
              </a:spcBef>
              <a:spcAft>
                <a:spcPts val="100"/>
              </a:spcAft>
              <a:buClr>
                <a:schemeClr val="hlink"/>
              </a:buClr>
              <a:buFont typeface="+mj-lt"/>
              <a:buAutoNum type="arabicPeriod"/>
            </a:pPr>
            <a:r>
              <a:rPr lang="tr-TR" altLang="tr-TR" sz="2200" smtClean="0"/>
              <a:t>Soru ve cevaplar yazılıdır.</a:t>
            </a:r>
          </a:p>
          <a:p>
            <a:pPr marL="457200" indent="-457200" algn="just">
              <a:lnSpc>
                <a:spcPct val="110000"/>
              </a:lnSpc>
              <a:spcBef>
                <a:spcPts val="100"/>
              </a:spcBef>
              <a:spcAft>
                <a:spcPts val="100"/>
              </a:spcAft>
              <a:buClr>
                <a:schemeClr val="hlink"/>
              </a:buClr>
              <a:buFont typeface="+mj-lt"/>
              <a:buAutoNum type="arabicPeriod"/>
            </a:pPr>
            <a:r>
              <a:rPr lang="tr-TR" altLang="tr-TR" sz="2200" smtClean="0"/>
              <a:t>Cevaplama </a:t>
            </a:r>
            <a:r>
              <a:rPr lang="tr-TR" altLang="tr-TR" sz="2200"/>
              <a:t>zamanı uzundur.</a:t>
            </a:r>
          </a:p>
          <a:p>
            <a:pPr marL="457200" indent="-457200" algn="just">
              <a:lnSpc>
                <a:spcPct val="110000"/>
              </a:lnSpc>
              <a:spcBef>
                <a:spcPts val="100"/>
              </a:spcBef>
              <a:spcAft>
                <a:spcPts val="100"/>
              </a:spcAft>
              <a:buClr>
                <a:schemeClr val="hlink"/>
              </a:buClr>
              <a:buFont typeface="+mj-lt"/>
              <a:buAutoNum type="arabicPeriod"/>
            </a:pPr>
            <a:r>
              <a:rPr lang="tr-TR" altLang="tr-TR" sz="2200" smtClean="0"/>
              <a:t>Puanlaması </a:t>
            </a:r>
            <a:r>
              <a:rPr lang="tr-TR" altLang="tr-TR" sz="2200">
                <a:solidFill>
                  <a:srgbClr val="0033CC"/>
                </a:solidFill>
              </a:rPr>
              <a:t>güçtür ve uzun zaman alır.</a:t>
            </a:r>
          </a:p>
          <a:p>
            <a:pPr marL="457200" indent="-457200" algn="just">
              <a:lnSpc>
                <a:spcPct val="110000"/>
              </a:lnSpc>
              <a:spcBef>
                <a:spcPts val="100"/>
              </a:spcBef>
              <a:spcAft>
                <a:spcPts val="100"/>
              </a:spcAft>
              <a:buClr>
                <a:schemeClr val="hlink"/>
              </a:buClr>
              <a:buFont typeface="+mj-lt"/>
              <a:buAutoNum type="arabicPeriod"/>
            </a:pPr>
            <a:r>
              <a:rPr lang="tr-TR" altLang="tr-TR" sz="2200"/>
              <a:t>Puanlaması </a:t>
            </a:r>
            <a:r>
              <a:rPr lang="tr-TR" altLang="tr-TR" sz="2200">
                <a:solidFill>
                  <a:srgbClr val="FF0066"/>
                </a:solidFill>
              </a:rPr>
              <a:t>daha çok sübjektiftir.</a:t>
            </a:r>
          </a:p>
          <a:p>
            <a:pPr marL="457200" indent="-457200" algn="just">
              <a:lnSpc>
                <a:spcPct val="110000"/>
              </a:lnSpc>
              <a:spcBef>
                <a:spcPts val="100"/>
              </a:spcBef>
              <a:spcAft>
                <a:spcPts val="100"/>
              </a:spcAft>
              <a:buClr>
                <a:schemeClr val="hlink"/>
              </a:buClr>
              <a:buFont typeface="+mj-lt"/>
              <a:buAutoNum type="arabicPeriod"/>
            </a:pPr>
            <a:r>
              <a:rPr lang="tr-TR" altLang="tr-TR" sz="2200" smtClean="0">
                <a:solidFill>
                  <a:srgbClr val="7030A0"/>
                </a:solidFill>
              </a:rPr>
              <a:t>Üst </a:t>
            </a:r>
            <a:r>
              <a:rPr lang="tr-TR" altLang="tr-TR" sz="2200">
                <a:solidFill>
                  <a:srgbClr val="7030A0"/>
                </a:solidFill>
              </a:rPr>
              <a:t>düzey davranışların ölçülmesi </a:t>
            </a:r>
            <a:r>
              <a:rPr lang="tr-TR" altLang="tr-TR" sz="2200"/>
              <a:t>için uygundur.</a:t>
            </a:r>
          </a:p>
          <a:p>
            <a:pPr marL="457200" indent="-457200">
              <a:lnSpc>
                <a:spcPct val="110000"/>
              </a:lnSpc>
              <a:buClr>
                <a:schemeClr val="hlink"/>
              </a:buClr>
              <a:buFont typeface="+mj-lt"/>
              <a:buAutoNum type="arabicPeriod"/>
            </a:pPr>
            <a:r>
              <a:rPr lang="tr-TR" altLang="tr-TR" sz="2200">
                <a:solidFill>
                  <a:srgbClr val="C00000"/>
                </a:solidFill>
              </a:rPr>
              <a:t>Şans başarısı yoktur.</a:t>
            </a:r>
            <a:endParaRPr lang="tr-TR" sz="2200">
              <a:solidFill>
                <a:srgbClr val="C00000"/>
              </a:solidFill>
            </a:endParaRPr>
          </a:p>
        </p:txBody>
      </p:sp>
    </p:spTree>
    <p:extLst>
      <p:ext uri="{BB962C8B-B14F-4D97-AF65-F5344CB8AC3E}">
        <p14:creationId xmlns:p14="http://schemas.microsoft.com/office/powerpoint/2010/main" val="1123145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1. Yazılı Sınavlar</a:t>
            </a:r>
            <a:endParaRPr lang="tr-TR"/>
          </a:p>
        </p:txBody>
      </p:sp>
      <p:sp>
        <p:nvSpPr>
          <p:cNvPr id="3" name="İçerik Yer Tutucusu 2"/>
          <p:cNvSpPr>
            <a:spLocks noGrp="1"/>
          </p:cNvSpPr>
          <p:nvPr>
            <p:ph idx="1"/>
          </p:nvPr>
        </p:nvSpPr>
        <p:spPr>
          <a:xfrm>
            <a:off x="467544" y="1628800"/>
            <a:ext cx="7056784" cy="4846320"/>
          </a:xfrm>
        </p:spPr>
        <p:txBody>
          <a:bodyPr>
            <a:normAutofit lnSpcReduction="10000"/>
          </a:bodyPr>
          <a:lstStyle/>
          <a:p>
            <a:pPr marL="0" indent="0">
              <a:buFont typeface="Monotype Sorts" pitchFamily="2" charset="2"/>
              <a:buNone/>
            </a:pPr>
            <a:r>
              <a:rPr lang="tr-TR" altLang="tr-TR" sz="2400" i="1" u="sng">
                <a:solidFill>
                  <a:schemeClr val="accent6">
                    <a:lumMod val="50000"/>
                  </a:schemeClr>
                </a:solidFill>
              </a:rPr>
              <a:t>Yazılı </a:t>
            </a:r>
            <a:r>
              <a:rPr lang="tr-TR" altLang="tr-TR" sz="2400" i="1" u="sng" smtClean="0">
                <a:solidFill>
                  <a:schemeClr val="accent6">
                    <a:lumMod val="50000"/>
                  </a:schemeClr>
                </a:solidFill>
              </a:rPr>
              <a:t>Sınav </a:t>
            </a:r>
            <a:r>
              <a:rPr lang="tr-TR" altLang="tr-TR" sz="2400" i="1" u="sng">
                <a:solidFill>
                  <a:schemeClr val="accent6">
                    <a:lumMod val="50000"/>
                  </a:schemeClr>
                </a:solidFill>
              </a:rPr>
              <a:t>Sorusu Yazımında Dikkat Edilecek Noktalar</a:t>
            </a:r>
          </a:p>
          <a:p>
            <a:r>
              <a:rPr lang="tr-TR" altLang="tr-TR" sz="2400" smtClean="0">
                <a:cs typeface="Times New Roman" pitchFamily="18" charset="0"/>
              </a:rPr>
              <a:t>Sorular, </a:t>
            </a:r>
            <a:r>
              <a:rPr lang="tr-TR" altLang="tr-TR" sz="2400" smtClean="0">
                <a:solidFill>
                  <a:srgbClr val="0033CC"/>
                </a:solidFill>
                <a:cs typeface="Times New Roman" pitchFamily="18" charset="0"/>
              </a:rPr>
              <a:t>açık ve  </a:t>
            </a:r>
            <a:r>
              <a:rPr lang="tr-TR" altLang="tr-TR" sz="2400">
                <a:solidFill>
                  <a:srgbClr val="0033CC"/>
                </a:solidFill>
                <a:cs typeface="Times New Roman" pitchFamily="18" charset="0"/>
              </a:rPr>
              <a:t>anla</a:t>
            </a:r>
            <a:r>
              <a:rPr lang="tr-TR" altLang="tr-TR" sz="2400">
                <a:solidFill>
                  <a:srgbClr val="0033CC"/>
                </a:solidFill>
              </a:rPr>
              <a:t>şı</a:t>
            </a:r>
            <a:r>
              <a:rPr lang="tr-TR" altLang="tr-TR" sz="2400">
                <a:solidFill>
                  <a:srgbClr val="0033CC"/>
                </a:solidFill>
                <a:cs typeface="Times New Roman" pitchFamily="18" charset="0"/>
              </a:rPr>
              <a:t>l</a:t>
            </a:r>
            <a:r>
              <a:rPr lang="tr-TR" altLang="tr-TR" sz="2400">
                <a:solidFill>
                  <a:srgbClr val="0033CC"/>
                </a:solidFill>
              </a:rPr>
              <a:t>ı</a:t>
            </a:r>
            <a:r>
              <a:rPr lang="tr-TR" altLang="tr-TR" sz="2400">
                <a:solidFill>
                  <a:srgbClr val="0033CC"/>
                </a:solidFill>
                <a:cs typeface="Times New Roman" pitchFamily="18" charset="0"/>
              </a:rPr>
              <a:t>r </a:t>
            </a:r>
            <a:r>
              <a:rPr lang="tr-TR" altLang="tr-TR" sz="2400" smtClean="0">
                <a:cs typeface="Times New Roman" pitchFamily="18" charset="0"/>
              </a:rPr>
              <a:t>olmal</a:t>
            </a:r>
            <a:r>
              <a:rPr lang="tr-TR" altLang="tr-TR" sz="2400" smtClean="0"/>
              <a:t>ı</a:t>
            </a:r>
          </a:p>
          <a:p>
            <a:r>
              <a:rPr lang="tr-TR" altLang="tr-TR" sz="2400" smtClean="0">
                <a:cs typeface="Times New Roman" pitchFamily="18" charset="0"/>
              </a:rPr>
              <a:t>Bilgi, kavrama, uygulama düzeyindeki sorularının yanında </a:t>
            </a:r>
            <a:r>
              <a:rPr lang="tr-TR" altLang="tr-TR" sz="2400" smtClean="0">
                <a:solidFill>
                  <a:srgbClr val="C00000"/>
                </a:solidFill>
                <a:cs typeface="Times New Roman" pitchFamily="18" charset="0"/>
              </a:rPr>
              <a:t>analiz, sentez ve değerlendirme düzeylerinde </a:t>
            </a:r>
            <a:r>
              <a:rPr lang="tr-TR" altLang="tr-TR" sz="2400" smtClean="0">
                <a:cs typeface="Times New Roman" pitchFamily="18" charset="0"/>
              </a:rPr>
              <a:t>de sorulara yer verilmeli</a:t>
            </a:r>
            <a:endParaRPr lang="tr-TR" altLang="tr-TR" sz="2400">
              <a:cs typeface="Times New Roman" pitchFamily="18" charset="0"/>
            </a:endParaRPr>
          </a:p>
          <a:p>
            <a:r>
              <a:rPr lang="tr-TR" altLang="tr-TR" sz="2400" smtClean="0"/>
              <a:t>Cevaplar </a:t>
            </a:r>
            <a:r>
              <a:rPr lang="tr-TR" altLang="tr-TR" sz="2400"/>
              <a:t>sınırlandırılmalı (Genel sorular yerine özel sorular</a:t>
            </a:r>
            <a:r>
              <a:rPr lang="tr-TR" altLang="tr-TR" sz="2400" smtClean="0"/>
              <a:t>),</a:t>
            </a:r>
          </a:p>
          <a:p>
            <a:r>
              <a:rPr lang="tr-TR" altLang="tr-TR" sz="2400" smtClean="0"/>
              <a:t>Uzun </a:t>
            </a:r>
            <a:r>
              <a:rPr lang="tr-TR" altLang="tr-TR" sz="2400"/>
              <a:t>cevaplı ve az soru yerine kısa cevaplı ve çok soru sorulmalı,</a:t>
            </a:r>
          </a:p>
          <a:p>
            <a:r>
              <a:rPr lang="tr-TR" altLang="tr-TR" sz="2400" smtClean="0"/>
              <a:t>Sorular </a:t>
            </a:r>
            <a:r>
              <a:rPr lang="tr-TR" altLang="tr-TR" sz="2400"/>
              <a:t>birbirinden bağımsız cevaplandırılmalı,</a:t>
            </a:r>
          </a:p>
          <a:p>
            <a:pPr marL="0" indent="0">
              <a:buNone/>
            </a:pPr>
            <a:endParaRPr lang="tr-TR"/>
          </a:p>
        </p:txBody>
      </p:sp>
    </p:spTree>
    <p:extLst>
      <p:ext uri="{BB962C8B-B14F-4D97-AF65-F5344CB8AC3E}">
        <p14:creationId xmlns:p14="http://schemas.microsoft.com/office/powerpoint/2010/main" val="3140025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7239000" cy="1143000"/>
          </a:xfrm>
        </p:spPr>
        <p:txBody>
          <a:bodyPr/>
          <a:lstStyle/>
          <a:p>
            <a:r>
              <a:rPr lang="tr-TR" smtClean="0"/>
              <a:t>1. Yazılı SINAVLAR</a:t>
            </a:r>
            <a:endParaRPr lang="tr-TR"/>
          </a:p>
        </p:txBody>
      </p:sp>
      <p:sp>
        <p:nvSpPr>
          <p:cNvPr id="3" name="İçerik Yer Tutucusu 2"/>
          <p:cNvSpPr>
            <a:spLocks noGrp="1"/>
          </p:cNvSpPr>
          <p:nvPr>
            <p:ph idx="1"/>
          </p:nvPr>
        </p:nvSpPr>
        <p:spPr>
          <a:xfrm>
            <a:off x="457200" y="1609416"/>
            <a:ext cx="7499176" cy="5248584"/>
          </a:xfrm>
        </p:spPr>
        <p:txBody>
          <a:bodyPr>
            <a:normAutofit fontScale="85000" lnSpcReduction="20000"/>
          </a:bodyPr>
          <a:lstStyle/>
          <a:p>
            <a:pPr marL="0" indent="0">
              <a:buNone/>
            </a:pPr>
            <a:r>
              <a:rPr lang="tr-TR" b="1" smtClean="0">
                <a:solidFill>
                  <a:schemeClr val="accent6">
                    <a:lumMod val="50000"/>
                  </a:schemeClr>
                </a:solidFill>
              </a:rPr>
              <a:t>Yazılı Sınavların Puanlanması</a:t>
            </a:r>
          </a:p>
          <a:p>
            <a:pPr marL="514350" indent="-242888">
              <a:buAutoNum type="alphaLcParenR"/>
            </a:pPr>
            <a:r>
              <a:rPr lang="tr-TR" smtClean="0"/>
              <a:t>Genel izlenimle puanlama</a:t>
            </a:r>
          </a:p>
          <a:p>
            <a:pPr marL="514350" indent="-242888">
              <a:buAutoNum type="alphaLcParenR"/>
            </a:pPr>
            <a:r>
              <a:rPr lang="tr-TR" smtClean="0"/>
              <a:t>Anahtarla puanlama</a:t>
            </a:r>
          </a:p>
          <a:p>
            <a:pPr marL="514350" indent="-514350">
              <a:buAutoNum type="alphaLcParenR"/>
            </a:pPr>
            <a:endParaRPr lang="tr-TR"/>
          </a:p>
          <a:p>
            <a:pPr marL="0" indent="0">
              <a:buFontTx/>
              <a:buNone/>
            </a:pPr>
            <a:r>
              <a:rPr lang="tr-TR" altLang="tr-TR" sz="2400" b="1">
                <a:solidFill>
                  <a:srgbClr val="800000"/>
                </a:solidFill>
              </a:rPr>
              <a:t>Puanlama Hatalarını </a:t>
            </a:r>
            <a:r>
              <a:rPr lang="tr-TR" altLang="tr-TR" sz="2400" b="1">
                <a:solidFill>
                  <a:schemeClr val="accent6">
                    <a:lumMod val="50000"/>
                  </a:schemeClr>
                </a:solidFill>
              </a:rPr>
              <a:t>Azaltmada</a:t>
            </a:r>
            <a:r>
              <a:rPr lang="tr-TR" altLang="tr-TR" sz="2400" b="1">
                <a:solidFill>
                  <a:srgbClr val="800000"/>
                </a:solidFill>
              </a:rPr>
              <a:t> Alınabilecek </a:t>
            </a:r>
            <a:r>
              <a:rPr lang="tr-TR" altLang="tr-TR" sz="2400" b="1" smtClean="0">
                <a:solidFill>
                  <a:srgbClr val="800000"/>
                </a:solidFill>
              </a:rPr>
              <a:t>Bazı Önlemler</a:t>
            </a:r>
            <a:endParaRPr lang="tr-TR" altLang="tr-TR" sz="2400" b="1">
              <a:solidFill>
                <a:srgbClr val="800000"/>
              </a:solidFill>
            </a:endParaRPr>
          </a:p>
          <a:p>
            <a:pPr marL="381000" indent="-381000">
              <a:buFontTx/>
              <a:buNone/>
            </a:pPr>
            <a:endParaRPr lang="tr-TR" altLang="tr-TR" sz="2400" b="1">
              <a:solidFill>
                <a:srgbClr val="800000"/>
              </a:solidFill>
            </a:endParaRPr>
          </a:p>
          <a:p>
            <a:pPr marL="514350" indent="-328613" algn="just">
              <a:spcAft>
                <a:spcPts val="600"/>
              </a:spcAft>
              <a:buFont typeface="+mj-lt"/>
              <a:buAutoNum type="arabicPeriod"/>
              <a:tabLst>
                <a:tab pos="185738" algn="l"/>
              </a:tabLst>
            </a:pPr>
            <a:r>
              <a:rPr lang="tr-TR" altLang="tr-TR" smtClean="0"/>
              <a:t>Puanlamada </a:t>
            </a:r>
            <a:r>
              <a:rPr lang="tr-TR" altLang="tr-TR">
                <a:solidFill>
                  <a:srgbClr val="0033CC"/>
                </a:solidFill>
              </a:rPr>
              <a:t>bir önceki kağıdın etkisinde kalmamaya dikkat edilmelidir.</a:t>
            </a:r>
          </a:p>
          <a:p>
            <a:pPr marL="514350" indent="-328613" algn="just">
              <a:spcAft>
                <a:spcPts val="600"/>
              </a:spcAft>
              <a:buFont typeface="+mj-lt"/>
              <a:buAutoNum type="arabicPeriod"/>
              <a:tabLst>
                <a:tab pos="185738" algn="l"/>
              </a:tabLst>
            </a:pPr>
            <a:r>
              <a:rPr lang="tr-TR" altLang="tr-TR" smtClean="0"/>
              <a:t>Bir </a:t>
            </a:r>
            <a:r>
              <a:rPr lang="tr-TR" altLang="tr-TR"/>
              <a:t>kağıdı baştan sona okumak yerine </a:t>
            </a:r>
            <a:r>
              <a:rPr lang="tr-TR" altLang="tr-TR">
                <a:solidFill>
                  <a:srgbClr val="FF0000"/>
                </a:solidFill>
              </a:rPr>
              <a:t>önce bütün kağıtların birinci soruları okunmalı,</a:t>
            </a:r>
            <a:r>
              <a:rPr lang="tr-TR" altLang="tr-TR"/>
              <a:t> sonra sırayla diğer sorular okunması, önceki kağıdın etkisinde kalmayı azaltabilir</a:t>
            </a:r>
            <a:r>
              <a:rPr lang="tr-TR" altLang="tr-TR" smtClean="0"/>
              <a:t>.</a:t>
            </a:r>
          </a:p>
          <a:p>
            <a:pPr marL="514350" indent="-328613" algn="just">
              <a:spcAft>
                <a:spcPts val="600"/>
              </a:spcAft>
              <a:buFont typeface="+mj-lt"/>
              <a:buAutoNum type="arabicPeriod"/>
              <a:tabLst>
                <a:tab pos="185738" algn="l"/>
              </a:tabLst>
            </a:pPr>
            <a:r>
              <a:rPr lang="tr-TR" altLang="tr-TR" smtClean="0"/>
              <a:t>Puanlama sırasında cevap kağıtlarındaki </a:t>
            </a:r>
            <a:r>
              <a:rPr lang="tr-TR" altLang="tr-TR" smtClean="0">
                <a:solidFill>
                  <a:srgbClr val="00B050"/>
                </a:solidFill>
              </a:rPr>
              <a:t>öğrenci adlarını yazılı olduğu kısmın kapatılması, </a:t>
            </a:r>
            <a:r>
              <a:rPr lang="tr-TR" altLang="tr-TR" smtClean="0"/>
              <a:t>daha objektif olmayı sağlar. </a:t>
            </a:r>
            <a:endParaRPr lang="tr-TR" altLang="tr-TR"/>
          </a:p>
          <a:p>
            <a:pPr marL="514350" indent="-514350">
              <a:buAutoNum type="alphaLcParenR"/>
            </a:pPr>
            <a:endParaRPr lang="tr-TR"/>
          </a:p>
        </p:txBody>
      </p:sp>
    </p:spTree>
    <p:extLst>
      <p:ext uri="{BB962C8B-B14F-4D97-AF65-F5344CB8AC3E}">
        <p14:creationId xmlns:p14="http://schemas.microsoft.com/office/powerpoint/2010/main" val="228631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2. Kısa cevaplı TEstler</a:t>
            </a:r>
            <a:endParaRPr lang="tr-TR"/>
          </a:p>
        </p:txBody>
      </p:sp>
      <p:sp>
        <p:nvSpPr>
          <p:cNvPr id="3" name="İçerik Yer Tutucusu 2"/>
          <p:cNvSpPr>
            <a:spLocks noGrp="1"/>
          </p:cNvSpPr>
          <p:nvPr>
            <p:ph idx="1"/>
          </p:nvPr>
        </p:nvSpPr>
        <p:spPr/>
        <p:txBody>
          <a:bodyPr>
            <a:normAutofit/>
          </a:bodyPr>
          <a:lstStyle/>
          <a:p>
            <a:pPr marL="0" indent="0">
              <a:buFontTx/>
              <a:buNone/>
            </a:pPr>
            <a:r>
              <a:rPr lang="tr-TR" altLang="tr-TR" sz="2200"/>
              <a:t>Cevaplayıcının bir rakam, bir kelime ya da en çok bir cümle ile cevaplandırdığı sorulardan oluşan sınavlara </a:t>
            </a:r>
            <a:r>
              <a:rPr lang="tr-TR" altLang="tr-TR" sz="2200" b="1"/>
              <a:t>kısa cevaplı testler</a:t>
            </a:r>
            <a:r>
              <a:rPr lang="tr-TR" altLang="tr-TR" sz="2200"/>
              <a:t> adı verilmektedir.</a:t>
            </a:r>
            <a:r>
              <a:rPr lang="tr-TR" altLang="tr-TR" sz="2200">
                <a:latin typeface="Arial Narrow" pitchFamily="34" charset="0"/>
              </a:rPr>
              <a:t> </a:t>
            </a:r>
            <a:endParaRPr lang="tr-TR" altLang="tr-TR" sz="2200" smtClean="0">
              <a:latin typeface="Arial Narrow" pitchFamily="34" charset="0"/>
            </a:endParaRPr>
          </a:p>
          <a:p>
            <a:pPr marL="0" indent="0">
              <a:buFontTx/>
              <a:buNone/>
            </a:pPr>
            <a:endParaRPr lang="tr-TR" altLang="tr-TR" sz="2200">
              <a:latin typeface="Arial Narrow" pitchFamily="34" charset="0"/>
            </a:endParaRPr>
          </a:p>
          <a:p>
            <a:pPr marL="381000" indent="-381000">
              <a:buFontTx/>
              <a:buNone/>
            </a:pPr>
            <a:r>
              <a:rPr lang="tr-TR" altLang="tr-TR" sz="2200" b="1" i="1" u="sng">
                <a:solidFill>
                  <a:srgbClr val="7030A0"/>
                </a:solidFill>
              </a:rPr>
              <a:t>Kısa Cevaplı Testlerin </a:t>
            </a:r>
            <a:r>
              <a:rPr lang="tr-TR" altLang="tr-TR" sz="2200" b="1" i="1" u="sng" smtClean="0">
                <a:solidFill>
                  <a:srgbClr val="7030A0"/>
                </a:solidFill>
              </a:rPr>
              <a:t>Özellikleri</a:t>
            </a:r>
            <a:endParaRPr lang="tr-TR" altLang="tr-TR" sz="2200"/>
          </a:p>
          <a:p>
            <a:pPr marL="627888" lvl="1" indent="-381000" algn="just">
              <a:spcBef>
                <a:spcPts val="100"/>
              </a:spcBef>
              <a:spcAft>
                <a:spcPts val="100"/>
              </a:spcAft>
              <a:buClr>
                <a:schemeClr val="accent2"/>
              </a:buClr>
              <a:buFontTx/>
              <a:buAutoNum type="arabicPeriod"/>
            </a:pPr>
            <a:r>
              <a:rPr lang="tr-TR" altLang="tr-TR" sz="2200" smtClean="0">
                <a:solidFill>
                  <a:schemeClr val="tx1"/>
                </a:solidFill>
              </a:rPr>
              <a:t>Puanlaması </a:t>
            </a:r>
            <a:r>
              <a:rPr lang="tr-TR" altLang="tr-TR" sz="2200">
                <a:solidFill>
                  <a:srgbClr val="0033CC"/>
                </a:solidFill>
              </a:rPr>
              <a:t>daha objektiftir.</a:t>
            </a:r>
          </a:p>
          <a:p>
            <a:pPr marL="627888" lvl="1" indent="-381000" algn="just">
              <a:spcBef>
                <a:spcPts val="100"/>
              </a:spcBef>
              <a:spcAft>
                <a:spcPts val="100"/>
              </a:spcAft>
              <a:buClr>
                <a:schemeClr val="accent2"/>
              </a:buClr>
              <a:buFontTx/>
              <a:buAutoNum type="arabicPeriod"/>
            </a:pPr>
            <a:r>
              <a:rPr lang="tr-TR" altLang="tr-TR" sz="2200" smtClean="0">
                <a:solidFill>
                  <a:schemeClr val="accent3">
                    <a:lumMod val="75000"/>
                  </a:schemeClr>
                </a:solidFill>
              </a:rPr>
              <a:t>Şans </a:t>
            </a:r>
            <a:r>
              <a:rPr lang="tr-TR" altLang="tr-TR" sz="2200">
                <a:solidFill>
                  <a:schemeClr val="accent3">
                    <a:lumMod val="75000"/>
                  </a:schemeClr>
                </a:solidFill>
              </a:rPr>
              <a:t>başarısı yoktur. </a:t>
            </a:r>
          </a:p>
          <a:p>
            <a:pPr marL="627888" lvl="1" indent="-381000" algn="just">
              <a:spcBef>
                <a:spcPts val="100"/>
              </a:spcBef>
              <a:spcAft>
                <a:spcPts val="100"/>
              </a:spcAft>
              <a:buClr>
                <a:schemeClr val="accent2"/>
              </a:buClr>
              <a:buFontTx/>
              <a:buAutoNum type="arabicPeriod"/>
            </a:pPr>
            <a:r>
              <a:rPr lang="tr-TR" altLang="tr-TR" sz="2200">
                <a:solidFill>
                  <a:srgbClr val="00B050"/>
                </a:solidFill>
              </a:rPr>
              <a:t>Puanlaması kolaydır</a:t>
            </a:r>
            <a:r>
              <a:rPr lang="tr-TR" altLang="tr-TR" sz="1900">
                <a:solidFill>
                  <a:srgbClr val="00B050"/>
                </a:solidFill>
              </a:rPr>
              <a:t>.</a:t>
            </a:r>
          </a:p>
          <a:p>
            <a:pPr marL="0" indent="0">
              <a:buFontTx/>
              <a:buNone/>
            </a:pPr>
            <a:endParaRPr lang="tr-TR" altLang="tr-TR" sz="2200"/>
          </a:p>
        </p:txBody>
      </p:sp>
    </p:spTree>
    <p:extLst>
      <p:ext uri="{BB962C8B-B14F-4D97-AF65-F5344CB8AC3E}">
        <p14:creationId xmlns:p14="http://schemas.microsoft.com/office/powerpoint/2010/main" val="238395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Temel Kavramlar</a:t>
            </a:r>
            <a:endParaRPr lang="tr-TR"/>
          </a:p>
        </p:txBody>
      </p:sp>
      <p:sp>
        <p:nvSpPr>
          <p:cNvPr id="3" name="İçerik Yer Tutucusu 2"/>
          <p:cNvSpPr>
            <a:spLocks noGrp="1"/>
          </p:cNvSpPr>
          <p:nvPr>
            <p:ph idx="1"/>
          </p:nvPr>
        </p:nvSpPr>
        <p:spPr>
          <a:xfrm>
            <a:off x="457200" y="1609416"/>
            <a:ext cx="7427168" cy="4846320"/>
          </a:xfrm>
        </p:spPr>
        <p:txBody>
          <a:bodyPr/>
          <a:lstStyle/>
          <a:p>
            <a:pPr marL="0" indent="0">
              <a:buNone/>
            </a:pPr>
            <a:r>
              <a:rPr lang="tr-TR" altLang="tr-TR" sz="2800" b="1" smtClean="0"/>
              <a:t>Ölçme değerlendirme eğitimin olmazsa olmaz parçalarıdır. </a:t>
            </a:r>
          </a:p>
          <a:p>
            <a:endParaRPr lang="tr-TR" altLang="tr-TR" sz="2800" b="1">
              <a:solidFill>
                <a:srgbClr val="7030A0"/>
              </a:solidFill>
            </a:endParaRPr>
          </a:p>
          <a:p>
            <a:pPr marL="0" indent="0">
              <a:buNone/>
            </a:pPr>
            <a:r>
              <a:rPr lang="tr-TR" altLang="tr-TR" sz="2800" b="1" smtClean="0">
                <a:solidFill>
                  <a:srgbClr val="7030A0"/>
                </a:solidFill>
              </a:rPr>
              <a:t>Ölçme</a:t>
            </a:r>
            <a:r>
              <a:rPr lang="tr-TR" altLang="tr-TR" sz="2800" b="1">
                <a:solidFill>
                  <a:srgbClr val="7030A0"/>
                </a:solidFill>
              </a:rPr>
              <a:t>:</a:t>
            </a:r>
            <a:r>
              <a:rPr lang="tr-TR" altLang="tr-TR" sz="2800">
                <a:solidFill>
                  <a:srgbClr val="7030A0"/>
                </a:solidFill>
              </a:rPr>
              <a:t> </a:t>
            </a:r>
            <a:r>
              <a:rPr lang="tr-TR" altLang="tr-TR" sz="2800" smtClean="0"/>
              <a:t>bireylerin ya da nesnelerin belirli özelliklere sahip olup olmadığını, sahipse sahip olma derecesini belirlemek ve sonuçları sembollerle özellikle sayılarla ifade etmektir. </a:t>
            </a:r>
          </a:p>
          <a:p>
            <a:endParaRPr lang="tr-TR" sz="2800"/>
          </a:p>
          <a:p>
            <a:endParaRPr lang="tr-TR"/>
          </a:p>
          <a:p>
            <a:endParaRPr lang="tr-TR"/>
          </a:p>
        </p:txBody>
      </p:sp>
    </p:spTree>
    <p:extLst>
      <p:ext uri="{BB962C8B-B14F-4D97-AF65-F5344CB8AC3E}">
        <p14:creationId xmlns:p14="http://schemas.microsoft.com/office/powerpoint/2010/main" val="3838868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2. Kısa Cevaplı TEstLER</a:t>
            </a:r>
            <a:endParaRPr lang="tr-TR"/>
          </a:p>
        </p:txBody>
      </p:sp>
      <p:sp>
        <p:nvSpPr>
          <p:cNvPr id="3" name="İçerik Yer Tutucusu 2"/>
          <p:cNvSpPr>
            <a:spLocks noGrp="1"/>
          </p:cNvSpPr>
          <p:nvPr>
            <p:ph idx="1"/>
          </p:nvPr>
        </p:nvSpPr>
        <p:spPr/>
        <p:txBody>
          <a:bodyPr>
            <a:normAutofit/>
          </a:bodyPr>
          <a:lstStyle/>
          <a:p>
            <a:pPr marL="0" indent="0">
              <a:buNone/>
            </a:pPr>
            <a:r>
              <a:rPr lang="tr-TR" altLang="tr-TR" sz="2800" i="1" u="sng" smtClean="0">
                <a:solidFill>
                  <a:schemeClr val="accent6">
                    <a:lumMod val="50000"/>
                  </a:schemeClr>
                </a:solidFill>
              </a:rPr>
              <a:t>Kısa Cevaplı Testlerin Yazımında </a:t>
            </a:r>
            <a:r>
              <a:rPr lang="tr-TR" altLang="tr-TR" sz="2800" i="1" u="sng">
                <a:solidFill>
                  <a:schemeClr val="accent6">
                    <a:lumMod val="50000"/>
                  </a:schemeClr>
                </a:solidFill>
              </a:rPr>
              <a:t>Dikkat Edilecek </a:t>
            </a:r>
            <a:r>
              <a:rPr lang="tr-TR" altLang="tr-TR" sz="2800" i="1" u="sng" smtClean="0">
                <a:solidFill>
                  <a:schemeClr val="accent6">
                    <a:lumMod val="50000"/>
                  </a:schemeClr>
                </a:solidFill>
              </a:rPr>
              <a:t>Noktalar</a:t>
            </a:r>
            <a:endParaRPr lang="tr-TR" smtClean="0"/>
          </a:p>
          <a:p>
            <a:pPr marL="749808" lvl="1" indent="-457200">
              <a:buFont typeface="+mj-lt"/>
              <a:buAutoNum type="arabicPeriod"/>
            </a:pPr>
            <a:r>
              <a:rPr lang="tr-TR">
                <a:solidFill>
                  <a:srgbClr val="0033CC"/>
                </a:solidFill>
              </a:rPr>
              <a:t>Anlaşılır ve açık yazılmalı</a:t>
            </a:r>
            <a:r>
              <a:rPr lang="tr-TR">
                <a:solidFill>
                  <a:schemeClr val="tx1"/>
                </a:solidFill>
              </a:rPr>
              <a:t>,</a:t>
            </a:r>
          </a:p>
          <a:p>
            <a:pPr marL="749808" lvl="1" indent="-457200">
              <a:buFont typeface="+mj-lt"/>
              <a:buAutoNum type="arabicPeriod"/>
            </a:pPr>
            <a:r>
              <a:rPr lang="tr-TR" smtClean="0">
                <a:solidFill>
                  <a:schemeClr val="tx1"/>
                </a:solidFill>
              </a:rPr>
              <a:t>Her </a:t>
            </a:r>
            <a:r>
              <a:rPr lang="tr-TR">
                <a:solidFill>
                  <a:schemeClr val="tx1"/>
                </a:solidFill>
              </a:rPr>
              <a:t>madde ile </a:t>
            </a:r>
            <a:r>
              <a:rPr lang="tr-TR">
                <a:solidFill>
                  <a:schemeClr val="accent6">
                    <a:lumMod val="75000"/>
                  </a:schemeClr>
                </a:solidFill>
              </a:rPr>
              <a:t>önemli bir bilgi yoklanmalı</a:t>
            </a:r>
            <a:r>
              <a:rPr lang="tr-TR">
                <a:solidFill>
                  <a:schemeClr val="tx1"/>
                </a:solidFill>
              </a:rPr>
              <a:t>,</a:t>
            </a:r>
          </a:p>
          <a:p>
            <a:pPr marL="749808" lvl="1" indent="-457200">
              <a:buFont typeface="+mj-lt"/>
              <a:buAutoNum type="arabicPeriod"/>
            </a:pPr>
            <a:r>
              <a:rPr lang="tr-TR" smtClean="0">
                <a:solidFill>
                  <a:schemeClr val="tx1"/>
                </a:solidFill>
              </a:rPr>
              <a:t>Bilinen </a:t>
            </a:r>
            <a:r>
              <a:rPr lang="tr-TR">
                <a:solidFill>
                  <a:schemeClr val="tx1"/>
                </a:solidFill>
              </a:rPr>
              <a:t>bir kaynaktan olduğu gibi alınmamalı,</a:t>
            </a:r>
          </a:p>
          <a:p>
            <a:pPr marL="749808" lvl="1" indent="-457200">
              <a:buFont typeface="+mj-lt"/>
              <a:buAutoNum type="arabicPeriod"/>
            </a:pPr>
            <a:r>
              <a:rPr lang="tr-TR" smtClean="0">
                <a:solidFill>
                  <a:schemeClr val="tx1"/>
                </a:solidFill>
              </a:rPr>
              <a:t>Sorunun </a:t>
            </a:r>
            <a:r>
              <a:rPr lang="tr-TR">
                <a:solidFill>
                  <a:schemeClr val="tx1"/>
                </a:solidFill>
              </a:rPr>
              <a:t>ifadesinde </a:t>
            </a:r>
            <a:r>
              <a:rPr lang="tr-TR">
                <a:solidFill>
                  <a:srgbClr val="FF0066"/>
                </a:solidFill>
              </a:rPr>
              <a:t>ipucu bulunmamalı</a:t>
            </a:r>
            <a:r>
              <a:rPr lang="tr-TR">
                <a:solidFill>
                  <a:schemeClr val="tx1"/>
                </a:solidFill>
              </a:rPr>
              <a:t>,</a:t>
            </a:r>
          </a:p>
          <a:p>
            <a:pPr marL="749808" lvl="1" indent="-457200">
              <a:buFont typeface="+mj-lt"/>
              <a:buAutoNum type="arabicPeriod"/>
            </a:pPr>
            <a:r>
              <a:rPr lang="tr-TR" smtClean="0">
                <a:solidFill>
                  <a:schemeClr val="tx1"/>
                </a:solidFill>
              </a:rPr>
              <a:t>Eksik </a:t>
            </a:r>
            <a:r>
              <a:rPr lang="tr-TR">
                <a:solidFill>
                  <a:schemeClr val="tx1"/>
                </a:solidFill>
              </a:rPr>
              <a:t>cümle yapısında olan sorularda bırakılan boşluklar ipucu vermemeli,</a:t>
            </a:r>
          </a:p>
          <a:p>
            <a:pPr marL="749808" lvl="1" indent="-457200">
              <a:buFont typeface="+mj-lt"/>
              <a:buAutoNum type="arabicPeriod"/>
            </a:pPr>
            <a:r>
              <a:rPr lang="tr-TR" smtClean="0">
                <a:solidFill>
                  <a:srgbClr val="C00000"/>
                </a:solidFill>
              </a:rPr>
              <a:t>Biri </a:t>
            </a:r>
            <a:r>
              <a:rPr lang="tr-TR">
                <a:solidFill>
                  <a:srgbClr val="C00000"/>
                </a:solidFill>
              </a:rPr>
              <a:t>diğerinin cevabını içeren sorular bulunmamalı</a:t>
            </a:r>
            <a:r>
              <a:rPr lang="tr-TR">
                <a:solidFill>
                  <a:schemeClr val="tx1"/>
                </a:solidFill>
              </a:rPr>
              <a:t>,</a:t>
            </a:r>
          </a:p>
          <a:p>
            <a:pPr marL="749808" lvl="1" indent="-457200">
              <a:buFont typeface="+mj-lt"/>
              <a:buAutoNum type="arabicPeriod"/>
            </a:pPr>
            <a:r>
              <a:rPr lang="tr-TR" smtClean="0">
                <a:solidFill>
                  <a:srgbClr val="660066"/>
                </a:solidFill>
              </a:rPr>
              <a:t>Eksik </a:t>
            </a:r>
            <a:r>
              <a:rPr lang="tr-TR">
                <a:solidFill>
                  <a:srgbClr val="660066"/>
                </a:solidFill>
              </a:rPr>
              <a:t>bırakılan yerler aynı uzunlukta olmalı</a:t>
            </a:r>
            <a:r>
              <a:rPr lang="tr-TR"/>
              <a:t>.</a:t>
            </a:r>
          </a:p>
          <a:p>
            <a:endParaRPr lang="tr-TR"/>
          </a:p>
        </p:txBody>
      </p:sp>
    </p:spTree>
    <p:extLst>
      <p:ext uri="{BB962C8B-B14F-4D97-AF65-F5344CB8AC3E}">
        <p14:creationId xmlns:p14="http://schemas.microsoft.com/office/powerpoint/2010/main" val="812996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3. Doğru-Yanlış Testler</a:t>
            </a:r>
            <a:endParaRPr lang="tr-TR"/>
          </a:p>
        </p:txBody>
      </p:sp>
      <p:sp>
        <p:nvSpPr>
          <p:cNvPr id="3" name="İçerik Yer Tutucusu 2"/>
          <p:cNvSpPr>
            <a:spLocks noGrp="1"/>
          </p:cNvSpPr>
          <p:nvPr>
            <p:ph idx="1"/>
          </p:nvPr>
        </p:nvSpPr>
        <p:spPr>
          <a:xfrm>
            <a:off x="457200" y="1609416"/>
            <a:ext cx="7643192" cy="4846320"/>
          </a:xfrm>
        </p:spPr>
        <p:txBody>
          <a:bodyPr>
            <a:normAutofit/>
          </a:bodyPr>
          <a:lstStyle/>
          <a:p>
            <a:pPr marL="0" indent="0">
              <a:buNone/>
            </a:pPr>
            <a:r>
              <a:rPr lang="tr-TR" sz="2400"/>
              <a:t>Doğru ya da yanlış olarak verilen önermelerin kapsamındaki fikre göre, doğru ve yanlış olarak sınıflandırılması istenilen sınavlardır. </a:t>
            </a:r>
          </a:p>
          <a:p>
            <a:endParaRPr lang="tr-TR" smtClean="0"/>
          </a:p>
          <a:p>
            <a:pPr marL="0" indent="0">
              <a:buNone/>
            </a:pPr>
            <a:r>
              <a:rPr lang="tr-TR" sz="2400" b="1" i="1" u="sng" smtClean="0">
                <a:solidFill>
                  <a:schemeClr val="accent6">
                    <a:lumMod val="50000"/>
                  </a:schemeClr>
                </a:solidFill>
              </a:rPr>
              <a:t>Doğru-Yanlış Testlerinin Özellikleri</a:t>
            </a:r>
          </a:p>
          <a:p>
            <a:pPr marL="761238" lvl="1" indent="-514350" algn="just">
              <a:spcBef>
                <a:spcPts val="100"/>
              </a:spcBef>
              <a:spcAft>
                <a:spcPts val="100"/>
              </a:spcAft>
              <a:buFont typeface="+mj-lt"/>
              <a:buAutoNum type="arabicPeriod"/>
            </a:pPr>
            <a:r>
              <a:rPr lang="tr-TR" altLang="tr-TR" sz="2400">
                <a:solidFill>
                  <a:schemeClr val="tx1"/>
                </a:solidFill>
              </a:rPr>
              <a:t>Cevaplar D-Y halindedir,</a:t>
            </a:r>
          </a:p>
          <a:p>
            <a:pPr marL="761238" lvl="1" indent="-514350" algn="just">
              <a:spcBef>
                <a:spcPts val="100"/>
              </a:spcBef>
              <a:spcAft>
                <a:spcPts val="100"/>
              </a:spcAft>
              <a:buFont typeface="+mj-lt"/>
              <a:buAutoNum type="arabicPeriod"/>
            </a:pPr>
            <a:r>
              <a:rPr lang="tr-TR" altLang="tr-TR" sz="2400" smtClean="0">
                <a:solidFill>
                  <a:schemeClr val="tx1"/>
                </a:solidFill>
              </a:rPr>
              <a:t>Soru </a:t>
            </a:r>
            <a:r>
              <a:rPr lang="tr-TR" altLang="tr-TR" sz="2400">
                <a:solidFill>
                  <a:schemeClr val="tx1"/>
                </a:solidFill>
              </a:rPr>
              <a:t>sayısı çoktur,</a:t>
            </a:r>
          </a:p>
          <a:p>
            <a:pPr marL="761238" lvl="1" indent="-514350" algn="just">
              <a:spcBef>
                <a:spcPts val="100"/>
              </a:spcBef>
              <a:spcAft>
                <a:spcPts val="100"/>
              </a:spcAft>
              <a:buFont typeface="+mj-lt"/>
              <a:buAutoNum type="arabicPeriod"/>
            </a:pPr>
            <a:r>
              <a:rPr lang="tr-TR" altLang="tr-TR" sz="2400">
                <a:solidFill>
                  <a:schemeClr val="tx1"/>
                </a:solidFill>
              </a:rPr>
              <a:t>Puanlaması objektiftir,</a:t>
            </a:r>
          </a:p>
          <a:p>
            <a:pPr marL="761238" lvl="1" indent="-514350" algn="just">
              <a:spcBef>
                <a:spcPts val="100"/>
              </a:spcBef>
              <a:spcAft>
                <a:spcPts val="100"/>
              </a:spcAft>
              <a:buFont typeface="+mj-lt"/>
              <a:buAutoNum type="arabicPeriod"/>
            </a:pPr>
            <a:r>
              <a:rPr lang="tr-TR" altLang="tr-TR" sz="2400">
                <a:solidFill>
                  <a:schemeClr val="tx1"/>
                </a:solidFill>
              </a:rPr>
              <a:t>Şans başarısı yüksektir,</a:t>
            </a:r>
          </a:p>
          <a:p>
            <a:pPr marL="761238" lvl="1" indent="-514350" algn="just">
              <a:spcBef>
                <a:spcPts val="100"/>
              </a:spcBef>
              <a:spcAft>
                <a:spcPts val="100"/>
              </a:spcAft>
              <a:buFont typeface="+mj-lt"/>
              <a:buAutoNum type="arabicPeriod"/>
            </a:pPr>
            <a:r>
              <a:rPr lang="tr-TR" altLang="tr-TR" sz="2400">
                <a:solidFill>
                  <a:schemeClr val="tx1"/>
                </a:solidFill>
              </a:rPr>
              <a:t>Puanlaması kolaydır.</a:t>
            </a:r>
          </a:p>
          <a:p>
            <a:endParaRPr lang="tr-TR"/>
          </a:p>
        </p:txBody>
      </p:sp>
    </p:spTree>
    <p:extLst>
      <p:ext uri="{BB962C8B-B14F-4D97-AF65-F5344CB8AC3E}">
        <p14:creationId xmlns:p14="http://schemas.microsoft.com/office/powerpoint/2010/main" val="1221475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3. Doğru-yanlış Testleri</a:t>
            </a:r>
            <a:endParaRPr lang="tr-TR"/>
          </a:p>
        </p:txBody>
      </p:sp>
      <p:sp>
        <p:nvSpPr>
          <p:cNvPr id="3" name="İçerik Yer Tutucusu 2"/>
          <p:cNvSpPr>
            <a:spLocks noGrp="1"/>
          </p:cNvSpPr>
          <p:nvPr>
            <p:ph idx="1"/>
          </p:nvPr>
        </p:nvSpPr>
        <p:spPr>
          <a:xfrm>
            <a:off x="457200" y="1609416"/>
            <a:ext cx="7499176" cy="4846320"/>
          </a:xfrm>
        </p:spPr>
        <p:txBody>
          <a:bodyPr>
            <a:normAutofit/>
          </a:bodyPr>
          <a:lstStyle/>
          <a:p>
            <a:pPr marL="0" indent="0">
              <a:buNone/>
            </a:pPr>
            <a:r>
              <a:rPr lang="tr-TR" b="1" i="1" u="sng" smtClean="0">
                <a:solidFill>
                  <a:schemeClr val="accent6">
                    <a:lumMod val="50000"/>
                  </a:schemeClr>
                </a:solidFill>
              </a:rPr>
              <a:t>Doğru-Yanlış </a:t>
            </a:r>
            <a:r>
              <a:rPr lang="tr-TR" b="1" i="1" u="sng">
                <a:solidFill>
                  <a:schemeClr val="accent6">
                    <a:lumMod val="50000"/>
                  </a:schemeClr>
                </a:solidFill>
              </a:rPr>
              <a:t>Testlerinin Yazılmasında Dikkat Edilecek </a:t>
            </a:r>
            <a:r>
              <a:rPr lang="tr-TR" b="1" i="1" u="sng" smtClean="0">
                <a:solidFill>
                  <a:schemeClr val="accent6">
                    <a:lumMod val="50000"/>
                  </a:schemeClr>
                </a:solidFill>
              </a:rPr>
              <a:t>Noktalar</a:t>
            </a:r>
            <a:endParaRPr lang="tr-TR" smtClean="0"/>
          </a:p>
          <a:p>
            <a:pPr marL="749808" lvl="1" indent="-457200">
              <a:buFont typeface="+mj-lt"/>
              <a:buAutoNum type="arabicPeriod"/>
            </a:pPr>
            <a:r>
              <a:rPr lang="tr-TR" sz="2400">
                <a:solidFill>
                  <a:schemeClr val="tx1"/>
                </a:solidFill>
              </a:rPr>
              <a:t>Her madde ile sadece </a:t>
            </a:r>
            <a:r>
              <a:rPr lang="tr-TR" sz="2400">
                <a:solidFill>
                  <a:srgbClr val="660066"/>
                </a:solidFill>
              </a:rPr>
              <a:t>bir ana fikir yoklanmalı</a:t>
            </a:r>
            <a:r>
              <a:rPr lang="tr-TR" sz="2400">
                <a:solidFill>
                  <a:schemeClr val="tx1"/>
                </a:solidFill>
              </a:rPr>
              <a:t>,</a:t>
            </a:r>
          </a:p>
          <a:p>
            <a:pPr marL="749808" lvl="1" indent="-457200">
              <a:buFont typeface="+mj-lt"/>
              <a:buAutoNum type="arabicPeriod"/>
            </a:pPr>
            <a:r>
              <a:rPr lang="tr-TR" sz="2400">
                <a:solidFill>
                  <a:schemeClr val="tx1"/>
                </a:solidFill>
              </a:rPr>
              <a:t>Her madde kesinlikle </a:t>
            </a:r>
            <a:r>
              <a:rPr lang="tr-TR" sz="2400">
                <a:solidFill>
                  <a:srgbClr val="C00000"/>
                </a:solidFill>
              </a:rPr>
              <a:t>doğru ya da yanlış olmalı</a:t>
            </a:r>
            <a:r>
              <a:rPr lang="tr-TR" sz="2400">
                <a:solidFill>
                  <a:schemeClr val="tx1"/>
                </a:solidFill>
              </a:rPr>
              <a:t>,</a:t>
            </a:r>
          </a:p>
          <a:p>
            <a:pPr marL="749808" lvl="1" indent="-457200">
              <a:buFont typeface="+mj-lt"/>
              <a:buAutoNum type="arabicPeriod"/>
            </a:pPr>
            <a:r>
              <a:rPr lang="tr-TR" sz="2400" smtClean="0">
                <a:solidFill>
                  <a:schemeClr val="tx1"/>
                </a:solidFill>
              </a:rPr>
              <a:t>Madde </a:t>
            </a:r>
            <a:r>
              <a:rPr lang="tr-TR" sz="2400" smtClean="0">
                <a:solidFill>
                  <a:srgbClr val="0070C0"/>
                </a:solidFill>
              </a:rPr>
              <a:t>kısa, açık ve net</a:t>
            </a:r>
            <a:r>
              <a:rPr lang="tr-TR" sz="2400" smtClean="0">
                <a:solidFill>
                  <a:schemeClr val="tx1"/>
                </a:solidFill>
              </a:rPr>
              <a:t> olmalı,</a:t>
            </a:r>
            <a:endParaRPr lang="tr-TR" sz="2400">
              <a:solidFill>
                <a:schemeClr val="tx1"/>
              </a:solidFill>
            </a:endParaRPr>
          </a:p>
          <a:p>
            <a:pPr marL="749808" lvl="1" indent="-457200">
              <a:buFont typeface="+mj-lt"/>
              <a:buAutoNum type="arabicPeriod"/>
            </a:pPr>
            <a:r>
              <a:rPr lang="tr-TR" sz="2400">
                <a:solidFill>
                  <a:srgbClr val="FF0000"/>
                </a:solidFill>
              </a:rPr>
              <a:t>Olumsuz ifade bulunmamalı,</a:t>
            </a:r>
          </a:p>
          <a:p>
            <a:pPr marL="749808" lvl="1" indent="-457200">
              <a:buFont typeface="+mj-lt"/>
              <a:buAutoNum type="arabicPeriod"/>
            </a:pPr>
            <a:r>
              <a:rPr lang="tr-TR" sz="2400">
                <a:solidFill>
                  <a:schemeClr val="tx1"/>
                </a:solidFill>
              </a:rPr>
              <a:t>Kanı ifadeleri bir kaynağa dayandırılmalı,</a:t>
            </a:r>
          </a:p>
          <a:p>
            <a:pPr marL="749808" lvl="1" indent="-457200">
              <a:buFont typeface="+mj-lt"/>
              <a:buAutoNum type="arabicPeriod"/>
            </a:pPr>
            <a:r>
              <a:rPr lang="tr-TR" sz="2400">
                <a:solidFill>
                  <a:schemeClr val="tx1"/>
                </a:solidFill>
              </a:rPr>
              <a:t>D-Y önermelerin </a:t>
            </a:r>
            <a:r>
              <a:rPr lang="tr-TR" sz="2400">
                <a:solidFill>
                  <a:srgbClr val="0033CC"/>
                </a:solidFill>
              </a:rPr>
              <a:t>sayıları yaklaşık olarak eşit olmalı,</a:t>
            </a:r>
          </a:p>
          <a:p>
            <a:pPr marL="0" indent="0">
              <a:buNone/>
            </a:pPr>
            <a:endParaRPr lang="tr-TR"/>
          </a:p>
        </p:txBody>
      </p:sp>
    </p:spTree>
    <p:extLst>
      <p:ext uri="{BB962C8B-B14F-4D97-AF65-F5344CB8AC3E}">
        <p14:creationId xmlns:p14="http://schemas.microsoft.com/office/powerpoint/2010/main" val="1123145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732696"/>
          </a:xfrm>
        </p:spPr>
        <p:txBody>
          <a:bodyPr/>
          <a:lstStyle/>
          <a:p>
            <a:r>
              <a:rPr lang="tr-TR" smtClean="0"/>
              <a:t>4. Çoktan Seçmelİ TEstler</a:t>
            </a:r>
            <a:endParaRPr lang="tr-TR"/>
          </a:p>
        </p:txBody>
      </p:sp>
      <p:sp>
        <p:nvSpPr>
          <p:cNvPr id="3" name="İçerik Yer Tutucusu 2"/>
          <p:cNvSpPr>
            <a:spLocks noGrp="1"/>
          </p:cNvSpPr>
          <p:nvPr>
            <p:ph idx="1"/>
          </p:nvPr>
        </p:nvSpPr>
        <p:spPr>
          <a:xfrm>
            <a:off x="395536" y="1196752"/>
            <a:ext cx="7488832" cy="5661248"/>
          </a:xfrm>
        </p:spPr>
        <p:txBody>
          <a:bodyPr>
            <a:normAutofit lnSpcReduction="10000"/>
          </a:bodyPr>
          <a:lstStyle/>
          <a:p>
            <a:pPr marL="0" indent="0">
              <a:buNone/>
            </a:pPr>
            <a:r>
              <a:rPr lang="tr-TR" sz="2200"/>
              <a:t>Sorulan bir sorunun cevabını, verilen cevaplar arasından seçme gerektiren maddelerden oluşan testlere çoktan </a:t>
            </a:r>
            <a:r>
              <a:rPr lang="tr-TR" sz="2200" smtClean="0"/>
              <a:t>seçmeli testler  </a:t>
            </a:r>
            <a:r>
              <a:rPr lang="tr-TR" sz="2200"/>
              <a:t>denilmektedir</a:t>
            </a:r>
            <a:r>
              <a:rPr lang="tr-TR" sz="2200" smtClean="0"/>
              <a:t>.</a:t>
            </a:r>
          </a:p>
          <a:p>
            <a:pPr marL="0" indent="0">
              <a:buNone/>
            </a:pPr>
            <a:endParaRPr lang="tr-TR" sz="2200"/>
          </a:p>
          <a:p>
            <a:pPr marL="0" indent="0">
              <a:buNone/>
            </a:pPr>
            <a:r>
              <a:rPr lang="tr-TR" b="1" i="1" u="sng">
                <a:solidFill>
                  <a:schemeClr val="accent6">
                    <a:lumMod val="50000"/>
                  </a:schemeClr>
                </a:solidFill>
              </a:rPr>
              <a:t>Çoktan Seçmeli Testlerin </a:t>
            </a:r>
            <a:r>
              <a:rPr lang="tr-TR" b="1" i="1" u="sng" smtClean="0">
                <a:solidFill>
                  <a:schemeClr val="accent6">
                    <a:lumMod val="50000"/>
                  </a:schemeClr>
                </a:solidFill>
              </a:rPr>
              <a:t>Özellikleri</a:t>
            </a:r>
            <a:endParaRPr lang="tr-TR" b="1" i="1" u="sng">
              <a:solidFill>
                <a:schemeClr val="accent6">
                  <a:lumMod val="50000"/>
                </a:schemeClr>
              </a:solidFill>
            </a:endParaRPr>
          </a:p>
          <a:p>
            <a:pPr lvl="1"/>
            <a:r>
              <a:rPr lang="tr-TR">
                <a:solidFill>
                  <a:schemeClr val="tx1"/>
                </a:solidFill>
              </a:rPr>
              <a:t>Doğru cevap çoğu zaman maddenin içinde verilir. </a:t>
            </a:r>
          </a:p>
          <a:p>
            <a:pPr lvl="1"/>
            <a:r>
              <a:rPr lang="tr-TR" smtClean="0">
                <a:solidFill>
                  <a:srgbClr val="FF0066"/>
                </a:solidFill>
              </a:rPr>
              <a:t>Puanlaması </a:t>
            </a:r>
            <a:r>
              <a:rPr lang="tr-TR">
                <a:solidFill>
                  <a:srgbClr val="FF0066"/>
                </a:solidFill>
              </a:rPr>
              <a:t>objektiftir</a:t>
            </a:r>
            <a:r>
              <a:rPr lang="tr-TR">
                <a:solidFill>
                  <a:schemeClr val="tx1"/>
                </a:solidFill>
              </a:rPr>
              <a:t>. </a:t>
            </a:r>
          </a:p>
          <a:p>
            <a:pPr lvl="1"/>
            <a:r>
              <a:rPr lang="tr-TR">
                <a:solidFill>
                  <a:srgbClr val="0033CC"/>
                </a:solidFill>
              </a:rPr>
              <a:t>Şans başarısı vardır. </a:t>
            </a:r>
          </a:p>
          <a:p>
            <a:pPr lvl="1"/>
            <a:r>
              <a:rPr lang="tr-TR">
                <a:solidFill>
                  <a:schemeClr val="tx1"/>
                </a:solidFill>
              </a:rPr>
              <a:t>Üst düzeydeki davranışların ölçülmesi zordur. </a:t>
            </a:r>
          </a:p>
          <a:p>
            <a:pPr lvl="1"/>
            <a:r>
              <a:rPr lang="tr-TR">
                <a:solidFill>
                  <a:srgbClr val="660066"/>
                </a:solidFill>
              </a:rPr>
              <a:t>Uygulaması kolaydır. </a:t>
            </a:r>
          </a:p>
          <a:p>
            <a:pPr lvl="1"/>
            <a:r>
              <a:rPr lang="tr-TR">
                <a:solidFill>
                  <a:schemeClr val="tx1"/>
                </a:solidFill>
              </a:rPr>
              <a:t>Puanlama süresi kısadır. </a:t>
            </a:r>
          </a:p>
          <a:p>
            <a:pPr lvl="1"/>
            <a:r>
              <a:rPr lang="tr-TR">
                <a:solidFill>
                  <a:srgbClr val="C00000"/>
                </a:solidFill>
              </a:rPr>
              <a:t>Hazırlama süresi uzundur. </a:t>
            </a:r>
          </a:p>
          <a:p>
            <a:pPr lvl="1"/>
            <a:r>
              <a:rPr lang="tr-TR">
                <a:solidFill>
                  <a:schemeClr val="tx1"/>
                </a:solidFill>
              </a:rPr>
              <a:t>Soru sayısı çoktur. </a:t>
            </a:r>
          </a:p>
          <a:p>
            <a:pPr lvl="1"/>
            <a:r>
              <a:rPr lang="tr-TR">
                <a:solidFill>
                  <a:schemeClr val="tx1"/>
                </a:solidFill>
              </a:rPr>
              <a:t>Cevaplama sadece işaretleme ile yapılmaktadır.</a:t>
            </a:r>
          </a:p>
        </p:txBody>
      </p:sp>
    </p:spTree>
    <p:extLst>
      <p:ext uri="{BB962C8B-B14F-4D97-AF65-F5344CB8AC3E}">
        <p14:creationId xmlns:p14="http://schemas.microsoft.com/office/powerpoint/2010/main" val="2383953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7372672" cy="5403000"/>
          </a:xfrm>
        </p:spPr>
        <p:txBody>
          <a:bodyPr>
            <a:normAutofit lnSpcReduction="10000"/>
          </a:bodyPr>
          <a:lstStyle/>
          <a:p>
            <a:pPr marL="0" indent="0">
              <a:buNone/>
            </a:pPr>
            <a:r>
              <a:rPr lang="tr-TR" b="1" i="1" u="sng" smtClean="0">
                <a:solidFill>
                  <a:schemeClr val="accent6">
                    <a:lumMod val="50000"/>
                  </a:schemeClr>
                </a:solidFill>
              </a:rPr>
              <a:t>Çoktan Seçmeli Testlerinin </a:t>
            </a:r>
            <a:r>
              <a:rPr lang="tr-TR" b="1" i="1" u="sng">
                <a:solidFill>
                  <a:schemeClr val="accent6">
                    <a:lumMod val="50000"/>
                  </a:schemeClr>
                </a:solidFill>
              </a:rPr>
              <a:t>Yazılmasında Dikkat Edilecek </a:t>
            </a:r>
            <a:r>
              <a:rPr lang="tr-TR" b="1" i="1" u="sng" smtClean="0">
                <a:solidFill>
                  <a:schemeClr val="accent6">
                    <a:lumMod val="50000"/>
                  </a:schemeClr>
                </a:solidFill>
              </a:rPr>
              <a:t>Noktalar</a:t>
            </a:r>
            <a:endParaRPr lang="tr-TR" smtClean="0"/>
          </a:p>
          <a:p>
            <a:pPr lvl="1" algn="just"/>
            <a:r>
              <a:rPr lang="tr-TR">
                <a:solidFill>
                  <a:schemeClr val="tx1"/>
                </a:solidFill>
              </a:rPr>
              <a:t>Madde </a:t>
            </a:r>
            <a:r>
              <a:rPr lang="tr-TR">
                <a:solidFill>
                  <a:srgbClr val="7030A0"/>
                </a:solidFill>
              </a:rPr>
              <a:t>kökü açık, anlaşılır ve olabildiğince kısa olmalı, </a:t>
            </a:r>
          </a:p>
          <a:p>
            <a:pPr lvl="1" algn="just"/>
            <a:r>
              <a:rPr lang="tr-TR">
                <a:solidFill>
                  <a:schemeClr val="tx1"/>
                </a:solidFill>
              </a:rPr>
              <a:t>Madde kökünde, olumsuz ifadenin dikkat çekecek şekilde belirtilmesi </a:t>
            </a:r>
            <a:r>
              <a:rPr lang="tr-TR" smtClean="0">
                <a:solidFill>
                  <a:schemeClr val="tx1"/>
                </a:solidFill>
              </a:rPr>
              <a:t>gerekir. </a:t>
            </a:r>
            <a:r>
              <a:rPr lang="tr-TR">
                <a:solidFill>
                  <a:schemeClr val="tx1"/>
                </a:solidFill>
              </a:rPr>
              <a:t>Bunun için </a:t>
            </a:r>
            <a:r>
              <a:rPr lang="tr-TR" b="1">
                <a:solidFill>
                  <a:schemeClr val="accent4">
                    <a:lumMod val="75000"/>
                  </a:schemeClr>
                </a:solidFill>
              </a:rPr>
              <a:t>koyu yazım</a:t>
            </a:r>
            <a:r>
              <a:rPr lang="tr-TR">
                <a:solidFill>
                  <a:schemeClr val="accent4">
                    <a:lumMod val="75000"/>
                  </a:schemeClr>
                </a:solidFill>
              </a:rPr>
              <a:t>, BÜYÜK HARF </a:t>
            </a:r>
            <a:r>
              <a:rPr lang="tr-TR">
                <a:solidFill>
                  <a:schemeClr val="tx1"/>
                </a:solidFill>
              </a:rPr>
              <a:t>ve</a:t>
            </a:r>
            <a:r>
              <a:rPr lang="tr-TR">
                <a:solidFill>
                  <a:schemeClr val="accent4">
                    <a:lumMod val="75000"/>
                  </a:schemeClr>
                </a:solidFill>
              </a:rPr>
              <a:t> </a:t>
            </a:r>
            <a:r>
              <a:rPr lang="tr-TR" u="sng">
                <a:solidFill>
                  <a:schemeClr val="accent4">
                    <a:lumMod val="75000"/>
                  </a:schemeClr>
                </a:solidFill>
              </a:rPr>
              <a:t>alt </a:t>
            </a:r>
            <a:r>
              <a:rPr lang="tr-TR" u="sng" smtClean="0">
                <a:solidFill>
                  <a:schemeClr val="accent4">
                    <a:lumMod val="75000"/>
                  </a:schemeClr>
                </a:solidFill>
              </a:rPr>
              <a:t>çizmekle</a:t>
            </a:r>
            <a:r>
              <a:rPr lang="tr-TR" smtClean="0">
                <a:solidFill>
                  <a:schemeClr val="accent4">
                    <a:lumMod val="75000"/>
                  </a:schemeClr>
                </a:solidFill>
              </a:rPr>
              <a:t> </a:t>
            </a:r>
            <a:r>
              <a:rPr lang="tr-TR" smtClean="0">
                <a:solidFill>
                  <a:schemeClr val="tx1"/>
                </a:solidFill>
              </a:rPr>
              <a:t>olumsuzluk </a:t>
            </a:r>
            <a:r>
              <a:rPr lang="tr-TR">
                <a:solidFill>
                  <a:schemeClr val="tx1"/>
                </a:solidFill>
              </a:rPr>
              <a:t>belirgin hale </a:t>
            </a:r>
            <a:r>
              <a:rPr lang="tr-TR" smtClean="0">
                <a:solidFill>
                  <a:schemeClr val="tx1"/>
                </a:solidFill>
              </a:rPr>
              <a:t>getirilmeli,</a:t>
            </a:r>
          </a:p>
          <a:p>
            <a:pPr lvl="1" algn="just"/>
            <a:r>
              <a:rPr lang="tr-TR" smtClean="0">
                <a:solidFill>
                  <a:schemeClr val="tx1"/>
                </a:solidFill>
              </a:rPr>
              <a:t>Seçenekler </a:t>
            </a:r>
            <a:r>
              <a:rPr lang="tr-TR">
                <a:solidFill>
                  <a:srgbClr val="0033CC"/>
                </a:solidFill>
              </a:rPr>
              <a:t>ifade, tarz, uzunluk ve kapsam bakımından </a:t>
            </a:r>
            <a:r>
              <a:rPr lang="tr-TR">
                <a:solidFill>
                  <a:schemeClr val="tx1"/>
                </a:solidFill>
              </a:rPr>
              <a:t>birbirine benzer olmalı,</a:t>
            </a:r>
          </a:p>
          <a:p>
            <a:pPr lvl="1" algn="just"/>
            <a:r>
              <a:rPr lang="tr-TR" smtClean="0">
                <a:solidFill>
                  <a:schemeClr val="tx1"/>
                </a:solidFill>
              </a:rPr>
              <a:t>Çeldiriciler etkili olmalı</a:t>
            </a:r>
          </a:p>
          <a:p>
            <a:pPr lvl="1" algn="just"/>
            <a:r>
              <a:rPr lang="tr-TR" smtClean="0">
                <a:solidFill>
                  <a:srgbClr val="C00000"/>
                </a:solidFill>
              </a:rPr>
              <a:t>Doğru cevaplar seçeneklere eşit yaklaşık olarak eşit dağıtılmalı</a:t>
            </a:r>
          </a:p>
          <a:p>
            <a:pPr lvl="1" algn="just"/>
            <a:r>
              <a:rPr lang="tr-TR" smtClean="0">
                <a:solidFill>
                  <a:schemeClr val="tx1"/>
                </a:solidFill>
              </a:rPr>
              <a:t>Okunması kolay olmalı, yeterli punto büyüklüğünde, uygun satır aralığında olmalı </a:t>
            </a:r>
          </a:p>
          <a:p>
            <a:pPr lvl="1"/>
            <a:endParaRPr lang="tr-TR">
              <a:solidFill>
                <a:schemeClr val="tx1"/>
              </a:solidFill>
            </a:endParaRPr>
          </a:p>
        </p:txBody>
      </p:sp>
      <p:sp>
        <p:nvSpPr>
          <p:cNvPr id="4" name="Başlık 1"/>
          <p:cNvSpPr txBox="1">
            <a:spLocks/>
          </p:cNvSpPr>
          <p:nvPr/>
        </p:nvSpPr>
        <p:spPr>
          <a:xfrm>
            <a:off x="609600" y="-243408"/>
            <a:ext cx="7239000" cy="11430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tr-TR" smtClean="0"/>
              <a:t>4. Çoktan Seçmelİ TEstler</a:t>
            </a:r>
            <a:endParaRPr lang="tr-TR"/>
          </a:p>
        </p:txBody>
      </p:sp>
    </p:spTree>
    <p:extLst>
      <p:ext uri="{BB962C8B-B14F-4D97-AF65-F5344CB8AC3E}">
        <p14:creationId xmlns:p14="http://schemas.microsoft.com/office/powerpoint/2010/main" val="812996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5. Sözlü Sınavlar</a:t>
            </a:r>
            <a:endParaRPr lang="tr-TR"/>
          </a:p>
        </p:txBody>
      </p:sp>
      <p:sp>
        <p:nvSpPr>
          <p:cNvPr id="3" name="İçerik Yer Tutucusu 2"/>
          <p:cNvSpPr>
            <a:spLocks noGrp="1"/>
          </p:cNvSpPr>
          <p:nvPr>
            <p:ph idx="1"/>
          </p:nvPr>
        </p:nvSpPr>
        <p:spPr/>
        <p:txBody>
          <a:bodyPr/>
          <a:lstStyle/>
          <a:p>
            <a:r>
              <a:rPr lang="tr-TR"/>
              <a:t>Sözlü sınavlar, soruların ve cevapların sözlü olarak verildiği sınavlar olarak tanımlanmaktadır. </a:t>
            </a:r>
          </a:p>
          <a:p>
            <a:endParaRPr lang="tr-TR"/>
          </a:p>
          <a:p>
            <a:r>
              <a:rPr lang="tr-TR">
                <a:solidFill>
                  <a:srgbClr val="C00000"/>
                </a:solidFill>
              </a:rPr>
              <a:t>Sözel iletişim becerilerinin </a:t>
            </a:r>
            <a:r>
              <a:rPr lang="tr-TR"/>
              <a:t>ölçülmesinde kullanılabilen tek ölçme yöntemidir. </a:t>
            </a:r>
          </a:p>
          <a:p>
            <a:endParaRPr lang="tr-TR"/>
          </a:p>
        </p:txBody>
      </p:sp>
    </p:spTree>
    <p:extLst>
      <p:ext uri="{BB962C8B-B14F-4D97-AF65-F5344CB8AC3E}">
        <p14:creationId xmlns:p14="http://schemas.microsoft.com/office/powerpoint/2010/main" val="1221475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5. Sözlü Sınavlar</a:t>
            </a:r>
            <a:endParaRPr lang="tr-TR"/>
          </a:p>
        </p:txBody>
      </p:sp>
      <p:sp>
        <p:nvSpPr>
          <p:cNvPr id="3" name="İçerik Yer Tutucusu 2"/>
          <p:cNvSpPr>
            <a:spLocks noGrp="1"/>
          </p:cNvSpPr>
          <p:nvPr>
            <p:ph idx="1"/>
          </p:nvPr>
        </p:nvSpPr>
        <p:spPr>
          <a:xfrm>
            <a:off x="323528" y="1609416"/>
            <a:ext cx="7372672" cy="5059944"/>
          </a:xfrm>
        </p:spPr>
        <p:txBody>
          <a:bodyPr>
            <a:normAutofit/>
          </a:bodyPr>
          <a:lstStyle/>
          <a:p>
            <a:pPr marL="0" indent="0" algn="just">
              <a:buNone/>
            </a:pPr>
            <a:r>
              <a:rPr lang="tr-TR" b="1" i="1" u="sng" smtClean="0">
                <a:solidFill>
                  <a:schemeClr val="accent6">
                    <a:lumMod val="50000"/>
                  </a:schemeClr>
                </a:solidFill>
              </a:rPr>
              <a:t>Sözlü Sınavların Özelikleri </a:t>
            </a:r>
          </a:p>
          <a:p>
            <a:pPr marL="589788" lvl="1" indent="-342900" algn="just"/>
            <a:r>
              <a:rPr lang="tr-TR" smtClean="0">
                <a:solidFill>
                  <a:schemeClr val="tx1"/>
                </a:solidFill>
              </a:rPr>
              <a:t>Öğretmen ve öğrenci arasında diğer sınavlara göre daha fazla etkileşim vardır. </a:t>
            </a:r>
          </a:p>
          <a:p>
            <a:pPr marL="589788" lvl="1" indent="-342900" algn="just"/>
            <a:r>
              <a:rPr lang="tr-TR" smtClean="0">
                <a:solidFill>
                  <a:schemeClr val="tx1"/>
                </a:solidFill>
              </a:rPr>
              <a:t>Sözlü </a:t>
            </a:r>
            <a:r>
              <a:rPr lang="tr-TR">
                <a:solidFill>
                  <a:schemeClr val="tx1"/>
                </a:solidFill>
              </a:rPr>
              <a:t>sınavlar bireyseldir. Her öğrenciye ayrı soru sorulur. Soruların kapsamı ve güçlükleri farklı olacağından </a:t>
            </a:r>
            <a:r>
              <a:rPr lang="tr-TR">
                <a:solidFill>
                  <a:srgbClr val="FF0066"/>
                </a:solidFill>
              </a:rPr>
              <a:t>puanların karşılaştırılabilirliği, güvenirliği ve geçerliği </a:t>
            </a:r>
            <a:r>
              <a:rPr lang="tr-TR" smtClean="0">
                <a:solidFill>
                  <a:srgbClr val="FF0066"/>
                </a:solidFill>
              </a:rPr>
              <a:t>düşüktür</a:t>
            </a:r>
            <a:r>
              <a:rPr lang="tr-TR" smtClean="0">
                <a:solidFill>
                  <a:schemeClr val="tx1"/>
                </a:solidFill>
              </a:rPr>
              <a:t>. </a:t>
            </a:r>
            <a:endParaRPr lang="tr-TR">
              <a:solidFill>
                <a:schemeClr val="tx1"/>
              </a:solidFill>
            </a:endParaRPr>
          </a:p>
          <a:p>
            <a:pPr marL="589788" lvl="1" indent="-342900" algn="just"/>
            <a:r>
              <a:rPr lang="tr-TR" smtClean="0">
                <a:solidFill>
                  <a:schemeClr val="tx1"/>
                </a:solidFill>
              </a:rPr>
              <a:t>Az </a:t>
            </a:r>
            <a:r>
              <a:rPr lang="tr-TR">
                <a:solidFill>
                  <a:schemeClr val="tx1"/>
                </a:solidFill>
              </a:rPr>
              <a:t>soru sorulduğundan </a:t>
            </a:r>
            <a:r>
              <a:rPr lang="tr-TR">
                <a:solidFill>
                  <a:srgbClr val="0033CC"/>
                </a:solidFill>
              </a:rPr>
              <a:t>kapsam geçerliği düşüktür</a:t>
            </a:r>
            <a:r>
              <a:rPr lang="tr-TR">
                <a:solidFill>
                  <a:schemeClr val="tx1"/>
                </a:solidFill>
              </a:rPr>
              <a:t>.</a:t>
            </a:r>
          </a:p>
          <a:p>
            <a:pPr marL="589788" lvl="1" indent="-342900" algn="just"/>
            <a:r>
              <a:rPr lang="tr-TR" smtClean="0">
                <a:solidFill>
                  <a:schemeClr val="tx1"/>
                </a:solidFill>
              </a:rPr>
              <a:t>Cevapların </a:t>
            </a:r>
            <a:r>
              <a:rPr lang="tr-TR">
                <a:solidFill>
                  <a:schemeClr val="tx1"/>
                </a:solidFill>
              </a:rPr>
              <a:t>doğruluk derecesini puanlayıcı belirler. Bu da puanlama güçlüğü ve yanlılığını getirir.</a:t>
            </a:r>
          </a:p>
          <a:p>
            <a:pPr marL="246888" lvl="1" indent="0" algn="just">
              <a:buNone/>
            </a:pPr>
            <a:endParaRPr lang="tr-TR">
              <a:solidFill>
                <a:schemeClr val="tx1"/>
              </a:solidFill>
            </a:endParaRPr>
          </a:p>
        </p:txBody>
      </p:sp>
    </p:spTree>
    <p:extLst>
      <p:ext uri="{BB962C8B-B14F-4D97-AF65-F5344CB8AC3E}">
        <p14:creationId xmlns:p14="http://schemas.microsoft.com/office/powerpoint/2010/main" val="1123145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5.Sözlü sınavlar</a:t>
            </a:r>
            <a:endParaRPr lang="tr-TR"/>
          </a:p>
        </p:txBody>
      </p:sp>
      <p:sp>
        <p:nvSpPr>
          <p:cNvPr id="3" name="İçerik Yer Tutucusu 2"/>
          <p:cNvSpPr>
            <a:spLocks noGrp="1"/>
          </p:cNvSpPr>
          <p:nvPr>
            <p:ph idx="1"/>
          </p:nvPr>
        </p:nvSpPr>
        <p:spPr/>
        <p:txBody>
          <a:bodyPr/>
          <a:lstStyle/>
          <a:p>
            <a:pPr marL="0" indent="0">
              <a:buNone/>
            </a:pPr>
            <a:r>
              <a:rPr lang="tr-TR" b="1" i="1" u="sng">
                <a:solidFill>
                  <a:schemeClr val="accent6">
                    <a:lumMod val="50000"/>
                  </a:schemeClr>
                </a:solidFill>
              </a:rPr>
              <a:t>S</a:t>
            </a:r>
            <a:r>
              <a:rPr lang="tr-TR" b="1" i="1" u="sng" smtClean="0">
                <a:solidFill>
                  <a:schemeClr val="accent6">
                    <a:lumMod val="50000"/>
                  </a:schemeClr>
                </a:solidFill>
              </a:rPr>
              <a:t>özlü Sınavlarda Dikkat Edilecek Noktalar</a:t>
            </a:r>
          </a:p>
          <a:p>
            <a:pPr marL="589788" lvl="1" indent="-342900"/>
            <a:r>
              <a:rPr lang="tr-TR" smtClean="0">
                <a:solidFill>
                  <a:schemeClr val="tx1"/>
                </a:solidFill>
              </a:rPr>
              <a:t>Soru sorulduktan sonra öğrenciye cevap vermesi için </a:t>
            </a:r>
            <a:r>
              <a:rPr lang="tr-TR" smtClean="0">
                <a:solidFill>
                  <a:srgbClr val="0033CC"/>
                </a:solidFill>
              </a:rPr>
              <a:t>5 dk düşünme süresi verilmeli, </a:t>
            </a:r>
          </a:p>
          <a:p>
            <a:pPr marL="589788" lvl="1" indent="-342900"/>
            <a:r>
              <a:rPr lang="tr-TR" smtClean="0">
                <a:solidFill>
                  <a:schemeClr val="tx1"/>
                </a:solidFill>
              </a:rPr>
              <a:t>Sorulacak sorular önceden hazırlanmalı,</a:t>
            </a:r>
          </a:p>
          <a:p>
            <a:pPr marL="589788" lvl="1" indent="-342900"/>
            <a:r>
              <a:rPr lang="tr-TR" smtClean="0">
                <a:solidFill>
                  <a:schemeClr val="tx1"/>
                </a:solidFill>
              </a:rPr>
              <a:t>Her öğrenciye </a:t>
            </a:r>
            <a:r>
              <a:rPr lang="tr-TR" smtClean="0">
                <a:solidFill>
                  <a:srgbClr val="FF0066"/>
                </a:solidFill>
              </a:rPr>
              <a:t>benzer güçlükte ve içerikte soru sorulmalı, </a:t>
            </a:r>
          </a:p>
          <a:p>
            <a:pPr marL="589788" lvl="1" indent="-342900"/>
            <a:r>
              <a:rPr lang="tr-TR" smtClean="0">
                <a:solidFill>
                  <a:schemeClr val="tx1"/>
                </a:solidFill>
              </a:rPr>
              <a:t>Mümkün olduğunca, diğer sınavlarda gözlenmesi zor olan bilgi, beceri ve davranışların ölçülmesinde kullanılmalıdır. </a:t>
            </a:r>
          </a:p>
        </p:txBody>
      </p:sp>
      <p:sp>
        <p:nvSpPr>
          <p:cNvPr id="4" name="Dikdörtgen 3"/>
          <p:cNvSpPr/>
          <p:nvPr/>
        </p:nvSpPr>
        <p:spPr>
          <a:xfrm>
            <a:off x="899592" y="2276872"/>
            <a:ext cx="4572000" cy="369332"/>
          </a:xfrm>
          <a:prstGeom prst="rect">
            <a:avLst/>
          </a:prstGeom>
        </p:spPr>
        <p:txBody>
          <a:bodyPr>
            <a:spAutoFit/>
          </a:bodyPr>
          <a:lstStyle/>
          <a:p>
            <a:pPr marL="589788" lvl="1" indent="-342900"/>
            <a:endParaRPr lang="tr-TR">
              <a:solidFill>
                <a:schemeClr val="tx1"/>
              </a:solidFill>
            </a:endParaRPr>
          </a:p>
        </p:txBody>
      </p:sp>
    </p:spTree>
    <p:extLst>
      <p:ext uri="{BB962C8B-B14F-4D97-AF65-F5344CB8AC3E}">
        <p14:creationId xmlns:p14="http://schemas.microsoft.com/office/powerpoint/2010/main" val="3140025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628800"/>
            <a:ext cx="8064896" cy="5373216"/>
          </a:xfrm>
        </p:spPr>
        <p:txBody>
          <a:bodyPr>
            <a:normAutofit/>
          </a:bodyPr>
          <a:lstStyle/>
          <a:p>
            <a:pPr lvl="1"/>
            <a:r>
              <a:rPr lang="tr-TR" sz="2400" smtClean="0">
                <a:solidFill>
                  <a:schemeClr val="tx1"/>
                </a:solidFill>
              </a:rPr>
              <a:t>Öğretim sonucunda amaçlanan hedeflere ulaşıldı mı?</a:t>
            </a:r>
          </a:p>
          <a:p>
            <a:pPr lvl="1"/>
            <a:r>
              <a:rPr lang="tr-TR" sz="2400" smtClean="0">
                <a:solidFill>
                  <a:schemeClr val="tx1"/>
                </a:solidFill>
              </a:rPr>
              <a:t>Öğrenci kazanımları ne düzeyde gerçekleştirdi?</a:t>
            </a:r>
          </a:p>
          <a:p>
            <a:pPr lvl="1"/>
            <a:r>
              <a:rPr lang="tr-TR" sz="2400" smtClean="0">
                <a:solidFill>
                  <a:schemeClr val="tx1"/>
                </a:solidFill>
              </a:rPr>
              <a:t>Öğrenmeyi değerlendirme</a:t>
            </a:r>
          </a:p>
          <a:p>
            <a:pPr lvl="1"/>
            <a:r>
              <a:rPr lang="tr-TR" sz="2400" smtClean="0">
                <a:solidFill>
                  <a:schemeClr val="tx1"/>
                </a:solidFill>
              </a:rPr>
              <a:t>Not verme</a:t>
            </a:r>
          </a:p>
          <a:p>
            <a:pPr marL="246888" lvl="1" indent="0">
              <a:buNone/>
            </a:pPr>
            <a:endParaRPr lang="tr-TR" sz="2400" smtClean="0">
              <a:solidFill>
                <a:schemeClr val="tx1"/>
              </a:solidFill>
            </a:endParaRPr>
          </a:p>
          <a:p>
            <a:pPr marL="246888" lvl="1" indent="0">
              <a:buNone/>
            </a:pPr>
            <a:r>
              <a:rPr lang="tr-TR" sz="2400" smtClean="0">
                <a:solidFill>
                  <a:schemeClr val="tx1"/>
                </a:solidFill>
              </a:rPr>
              <a:t>Bir dersten geçme veya kalma,</a:t>
            </a:r>
          </a:p>
          <a:p>
            <a:pPr marL="246888" lvl="1" indent="0">
              <a:buNone/>
            </a:pPr>
            <a:r>
              <a:rPr lang="tr-TR" sz="2400">
                <a:solidFill>
                  <a:schemeClr val="tx1"/>
                </a:solidFill>
              </a:rPr>
              <a:t>S</a:t>
            </a:r>
            <a:r>
              <a:rPr lang="tr-TR" sz="2400" smtClean="0">
                <a:solidFill>
                  <a:schemeClr val="tx1"/>
                </a:solidFill>
              </a:rPr>
              <a:t>ınıf geçme veya kalma, </a:t>
            </a:r>
          </a:p>
          <a:p>
            <a:pPr marL="246888" lvl="1" indent="0">
              <a:buNone/>
            </a:pPr>
            <a:r>
              <a:rPr lang="tr-TR" sz="2400">
                <a:solidFill>
                  <a:schemeClr val="tx1"/>
                </a:solidFill>
              </a:rPr>
              <a:t>Ü</a:t>
            </a:r>
            <a:r>
              <a:rPr lang="tr-TR" sz="2400" smtClean="0">
                <a:solidFill>
                  <a:schemeClr val="tx1"/>
                </a:solidFill>
              </a:rPr>
              <a:t>niversiteye girmeye hak kazanma ya da kazanamama…</a:t>
            </a:r>
          </a:p>
        </p:txBody>
      </p:sp>
      <p:sp>
        <p:nvSpPr>
          <p:cNvPr id="4" name="Başlık 1"/>
          <p:cNvSpPr>
            <a:spLocks noGrp="1"/>
          </p:cNvSpPr>
          <p:nvPr>
            <p:ph type="title"/>
          </p:nvPr>
        </p:nvSpPr>
        <p:spPr/>
        <p:txBody>
          <a:bodyPr>
            <a:normAutofit fontScale="90000"/>
          </a:bodyPr>
          <a:lstStyle/>
          <a:p>
            <a:r>
              <a:rPr lang="tr-TR" smtClean="0"/>
              <a:t>SONUÇ ODAKLI DEĞERLENDİRME</a:t>
            </a:r>
            <a:endParaRPr lang="tr-TR"/>
          </a:p>
        </p:txBody>
      </p:sp>
    </p:spTree>
    <p:extLst>
      <p:ext uri="{BB962C8B-B14F-4D97-AF65-F5344CB8AC3E}">
        <p14:creationId xmlns:p14="http://schemas.microsoft.com/office/powerpoint/2010/main" val="2870710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7283152" cy="1124744"/>
          </a:xfrm>
        </p:spPr>
        <p:txBody>
          <a:bodyPr>
            <a:normAutofit/>
          </a:bodyPr>
          <a:lstStyle/>
          <a:p>
            <a:r>
              <a:rPr lang="tr-TR" sz="2800" smtClean="0"/>
              <a:t>DeğİŞEN ÖLÇME VE DEĞERLENDİRME YAKLAŞIMININ ÖZELİKLLERİ</a:t>
            </a:r>
            <a:endParaRPr lang="tr-TR" sz="2800"/>
          </a:p>
        </p:txBody>
      </p:sp>
      <p:sp>
        <p:nvSpPr>
          <p:cNvPr id="3" name="İçerik Yer Tutucusu 2"/>
          <p:cNvSpPr>
            <a:spLocks noGrp="1"/>
          </p:cNvSpPr>
          <p:nvPr>
            <p:ph idx="1"/>
          </p:nvPr>
        </p:nvSpPr>
        <p:spPr>
          <a:xfrm>
            <a:off x="395536" y="1124744"/>
            <a:ext cx="7571184" cy="5248584"/>
          </a:xfrm>
        </p:spPr>
        <p:txBody>
          <a:bodyPr>
            <a:noAutofit/>
          </a:bodyPr>
          <a:lstStyle/>
          <a:p>
            <a:r>
              <a:rPr lang="tr-TR" sz="2200" smtClean="0"/>
              <a:t>Sonucun yanı sıra </a:t>
            </a:r>
            <a:r>
              <a:rPr lang="tr-TR" sz="2200" smtClean="0">
                <a:solidFill>
                  <a:schemeClr val="accent6">
                    <a:lumMod val="50000"/>
                  </a:schemeClr>
                </a:solidFill>
              </a:rPr>
              <a:t>sürece odaklanma</a:t>
            </a:r>
            <a:r>
              <a:rPr lang="tr-TR" sz="2200" smtClean="0"/>
              <a:t>,</a:t>
            </a:r>
          </a:p>
          <a:p>
            <a:r>
              <a:rPr lang="tr-TR" sz="2200" smtClean="0"/>
              <a:t>Bilginin hatırlanmasından ziyade </a:t>
            </a:r>
            <a:r>
              <a:rPr lang="tr-TR" sz="2200" smtClean="0">
                <a:solidFill>
                  <a:srgbClr val="FF0066"/>
                </a:solidFill>
              </a:rPr>
              <a:t>uygulanması ve yapılandırılmasına önem verme</a:t>
            </a:r>
          </a:p>
          <a:p>
            <a:r>
              <a:rPr lang="tr-TR" sz="2200" smtClean="0">
                <a:solidFill>
                  <a:srgbClr val="0033CC"/>
                </a:solidFill>
              </a:rPr>
              <a:t>Gerçek hayata ilişkin performansa dayalı görevlere önem verme</a:t>
            </a:r>
          </a:p>
          <a:p>
            <a:r>
              <a:rPr lang="tr-TR" sz="2200" smtClean="0"/>
              <a:t>Tek doğru cevap yerine </a:t>
            </a:r>
            <a:r>
              <a:rPr lang="tr-TR" sz="2200" smtClean="0">
                <a:solidFill>
                  <a:schemeClr val="accent6">
                    <a:lumMod val="75000"/>
                  </a:schemeClr>
                </a:solidFill>
              </a:rPr>
              <a:t>çok doğru cevap üretmeye önem verme</a:t>
            </a:r>
          </a:p>
          <a:p>
            <a:r>
              <a:rPr lang="tr-TR" sz="2200" smtClean="0"/>
              <a:t>Sadece öğretimin sonunda değil, </a:t>
            </a:r>
            <a:r>
              <a:rPr lang="tr-TR" sz="2200" smtClean="0">
                <a:solidFill>
                  <a:schemeClr val="accent6">
                    <a:lumMod val="50000"/>
                  </a:schemeClr>
                </a:solidFill>
              </a:rPr>
              <a:t>öğretimin her aşamasında sürekli ölçme ve değerlendirme etkinlikleri gerçekleştirme</a:t>
            </a:r>
          </a:p>
          <a:p>
            <a:r>
              <a:rPr lang="tr-TR" sz="2200" smtClean="0"/>
              <a:t>Not vermenin yanı sıra </a:t>
            </a:r>
            <a:r>
              <a:rPr lang="tr-TR" sz="2200" smtClean="0">
                <a:solidFill>
                  <a:srgbClr val="0070C0"/>
                </a:solidFill>
              </a:rPr>
              <a:t>etkili ve zamanında geribildirimde bulunma</a:t>
            </a:r>
          </a:p>
          <a:p>
            <a:r>
              <a:rPr lang="tr-TR" sz="2200" smtClean="0"/>
              <a:t>Ne kadar öğrendiğini tespit etmenin yanı sıra </a:t>
            </a:r>
            <a:r>
              <a:rPr lang="tr-TR" sz="2200" smtClean="0">
                <a:solidFill>
                  <a:srgbClr val="FF0000"/>
                </a:solidFill>
              </a:rPr>
              <a:t>nasıl öğrendiğini de belirme</a:t>
            </a:r>
          </a:p>
          <a:p>
            <a:r>
              <a:rPr lang="tr-TR" sz="2200" smtClean="0"/>
              <a:t>Rekabet yerine </a:t>
            </a:r>
            <a:r>
              <a:rPr lang="tr-TR" sz="2200" smtClean="0">
                <a:solidFill>
                  <a:schemeClr val="accent6">
                    <a:lumMod val="50000"/>
                  </a:schemeClr>
                </a:solidFill>
              </a:rPr>
              <a:t>işbirliğini destekleme</a:t>
            </a:r>
            <a:endParaRPr lang="tr-TR" sz="2200">
              <a:solidFill>
                <a:schemeClr val="accent6">
                  <a:lumMod val="50000"/>
                </a:schemeClr>
              </a:solidFill>
            </a:endParaRPr>
          </a:p>
        </p:txBody>
      </p:sp>
    </p:spTree>
    <p:extLst>
      <p:ext uri="{BB962C8B-B14F-4D97-AF65-F5344CB8AC3E}">
        <p14:creationId xmlns:p14="http://schemas.microsoft.com/office/powerpoint/2010/main" val="81299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Temel Kavramlar</a:t>
            </a:r>
          </a:p>
        </p:txBody>
      </p:sp>
      <p:sp>
        <p:nvSpPr>
          <p:cNvPr id="3" name="İçerik Yer Tutucusu 2"/>
          <p:cNvSpPr>
            <a:spLocks noGrp="1"/>
          </p:cNvSpPr>
          <p:nvPr>
            <p:ph idx="1"/>
          </p:nvPr>
        </p:nvSpPr>
        <p:spPr/>
        <p:txBody>
          <a:bodyPr/>
          <a:lstStyle/>
          <a:p>
            <a:pPr marL="0" indent="0">
              <a:buNone/>
            </a:pPr>
            <a:r>
              <a:rPr lang="tr-TR" b="1">
                <a:solidFill>
                  <a:schemeClr val="accent6">
                    <a:lumMod val="50000"/>
                  </a:schemeClr>
                </a:solidFill>
              </a:rPr>
              <a:t>Değerlendirme: </a:t>
            </a:r>
            <a:r>
              <a:rPr lang="tr-TR"/>
              <a:t>Ölçme sonuçlarını bir ölçüt ile </a:t>
            </a:r>
            <a:r>
              <a:rPr lang="tr-TR" smtClean="0"/>
              <a:t>kıyaslayarak ve </a:t>
            </a:r>
            <a:r>
              <a:rPr lang="tr-TR"/>
              <a:t>ölçülen nitelik hakkında </a:t>
            </a:r>
            <a:r>
              <a:rPr lang="tr-TR" smtClean="0"/>
              <a:t>karara varmaktır.</a:t>
            </a:r>
          </a:p>
          <a:p>
            <a:endParaRPr lang="tr-TR"/>
          </a:p>
          <a:p>
            <a:r>
              <a:rPr lang="tr-TR" b="1" smtClean="0">
                <a:solidFill>
                  <a:schemeClr val="accent2">
                    <a:lumMod val="50000"/>
                  </a:schemeClr>
                </a:solidFill>
              </a:rPr>
              <a:t>Ölçme</a:t>
            </a:r>
            <a:r>
              <a:rPr lang="tr-TR" smtClean="0"/>
              <a:t>, bir betimleme(tanımlama) işlemidir.</a:t>
            </a:r>
          </a:p>
          <a:p>
            <a:r>
              <a:rPr lang="tr-TR" b="1" smtClean="0">
                <a:solidFill>
                  <a:schemeClr val="accent6">
                    <a:lumMod val="50000"/>
                  </a:schemeClr>
                </a:solidFill>
              </a:rPr>
              <a:t>Değerlendirme </a:t>
            </a:r>
            <a:r>
              <a:rPr lang="tr-TR" smtClean="0"/>
              <a:t>ise, bir yargılama işlemidir. Ölçme sonucunun bir ölçüt ile karşılaştırılmasına dayanır.  </a:t>
            </a:r>
            <a:endParaRPr lang="tr-TR"/>
          </a:p>
          <a:p>
            <a:endParaRPr lang="tr-TR" smtClean="0"/>
          </a:p>
          <a:p>
            <a:endParaRPr lang="tr-TR"/>
          </a:p>
        </p:txBody>
      </p:sp>
    </p:spTree>
    <p:extLst>
      <p:ext uri="{BB962C8B-B14F-4D97-AF65-F5344CB8AC3E}">
        <p14:creationId xmlns:p14="http://schemas.microsoft.com/office/powerpoint/2010/main" val="4178110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OtantİK Değerlendİrme</a:t>
            </a:r>
            <a:endParaRPr lang="tr-TR"/>
          </a:p>
        </p:txBody>
      </p:sp>
      <p:sp>
        <p:nvSpPr>
          <p:cNvPr id="3" name="İçerik Yer Tutucusu 2"/>
          <p:cNvSpPr>
            <a:spLocks noGrp="1"/>
          </p:cNvSpPr>
          <p:nvPr>
            <p:ph idx="1"/>
          </p:nvPr>
        </p:nvSpPr>
        <p:spPr>
          <a:xfrm>
            <a:off x="457200" y="1609416"/>
            <a:ext cx="7427168" cy="5059944"/>
          </a:xfrm>
        </p:spPr>
        <p:txBody>
          <a:bodyPr>
            <a:normAutofit/>
          </a:bodyPr>
          <a:lstStyle/>
          <a:p>
            <a:pPr marL="0" indent="0" algn="just">
              <a:buNone/>
            </a:pPr>
            <a:r>
              <a:rPr lang="tr-TR" sz="2200" smtClean="0"/>
              <a:t>Öğrenciler günlük hayatlarında her gün yaşadıkları veya yaşayabiliecekleri ya da bunları temsil eden durumlarla karşı karşıya bırakılarak yapılan değerlendirmedir.</a:t>
            </a:r>
          </a:p>
          <a:p>
            <a:pPr marL="0" indent="0" algn="just">
              <a:buNone/>
            </a:pPr>
            <a:r>
              <a:rPr lang="tr-TR" sz="2200" smtClean="0"/>
              <a:t> </a:t>
            </a:r>
          </a:p>
          <a:p>
            <a:pPr lvl="1"/>
            <a:r>
              <a:rPr lang="tr-TR" sz="2200" smtClean="0">
                <a:solidFill>
                  <a:schemeClr val="tx1"/>
                </a:solidFill>
              </a:rPr>
              <a:t>Doğrudan gerçek yaşamla ilişkili bir değerlendirme</a:t>
            </a:r>
          </a:p>
          <a:p>
            <a:pPr lvl="1"/>
            <a:r>
              <a:rPr lang="tr-TR" sz="2200" smtClean="0">
                <a:solidFill>
                  <a:schemeClr val="tx1"/>
                </a:solidFill>
              </a:rPr>
              <a:t>Öğrenme için de bir araç</a:t>
            </a:r>
          </a:p>
          <a:p>
            <a:pPr lvl="1"/>
            <a:r>
              <a:rPr lang="tr-TR" sz="2200" smtClean="0">
                <a:solidFill>
                  <a:schemeClr val="tx1"/>
                </a:solidFill>
              </a:rPr>
              <a:t>Farklı beceri ve yeteneklerin kullanılması</a:t>
            </a:r>
          </a:p>
          <a:p>
            <a:pPr lvl="1"/>
            <a:r>
              <a:rPr lang="tr-TR" sz="2200" smtClean="0">
                <a:solidFill>
                  <a:schemeClr val="tx1"/>
                </a:solidFill>
              </a:rPr>
              <a:t>Yaşam becerileri, üstdüzey düşünme becerileri, mühendislik tasarım becerileri, bilimsel süreç becerileri gibi 21. yüzyıl becerilerinin geliştirilmesi</a:t>
            </a:r>
          </a:p>
          <a:p>
            <a:pPr lvl="1"/>
            <a:r>
              <a:rPr lang="tr-TR" sz="2200" smtClean="0">
                <a:solidFill>
                  <a:schemeClr val="tx1"/>
                </a:solidFill>
              </a:rPr>
              <a:t>Öz değerlendirme</a:t>
            </a:r>
          </a:p>
          <a:p>
            <a:pPr lvl="1"/>
            <a:r>
              <a:rPr lang="tr-TR" sz="2200" smtClean="0">
                <a:solidFill>
                  <a:schemeClr val="tx1"/>
                </a:solidFill>
              </a:rPr>
              <a:t>işbirliği</a:t>
            </a:r>
            <a:endParaRPr lang="tr-TR" sz="2200">
              <a:solidFill>
                <a:schemeClr val="tx1"/>
              </a:solidFill>
            </a:endParaRPr>
          </a:p>
        </p:txBody>
      </p:sp>
    </p:spTree>
    <p:extLst>
      <p:ext uri="{BB962C8B-B14F-4D97-AF65-F5344CB8AC3E}">
        <p14:creationId xmlns:p14="http://schemas.microsoft.com/office/powerpoint/2010/main" val="2383953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Performans değerlendİRMEsİ</a:t>
            </a:r>
            <a:endParaRPr lang="tr-TR"/>
          </a:p>
        </p:txBody>
      </p:sp>
      <p:sp>
        <p:nvSpPr>
          <p:cNvPr id="3" name="İçerik Yer Tutucusu 2"/>
          <p:cNvSpPr>
            <a:spLocks noGrp="1"/>
          </p:cNvSpPr>
          <p:nvPr>
            <p:ph idx="1"/>
          </p:nvPr>
        </p:nvSpPr>
        <p:spPr/>
        <p:txBody>
          <a:bodyPr/>
          <a:lstStyle/>
          <a:p>
            <a:pPr marL="0" indent="0">
              <a:buNone/>
            </a:pPr>
            <a:r>
              <a:rPr lang="tr-TR" smtClean="0"/>
              <a:t>Öğrencilerin, bilgi ve becerilerini ortaya koyarak oluşturdukları</a:t>
            </a:r>
          </a:p>
          <a:p>
            <a:pPr lvl="1"/>
            <a:r>
              <a:rPr lang="tr-TR" sz="2400" smtClean="0">
                <a:solidFill>
                  <a:schemeClr val="tx1"/>
                </a:solidFill>
              </a:rPr>
              <a:t>Çalışma</a:t>
            </a:r>
          </a:p>
          <a:p>
            <a:pPr lvl="1"/>
            <a:r>
              <a:rPr lang="tr-TR" sz="2400" smtClean="0">
                <a:solidFill>
                  <a:schemeClr val="tx1"/>
                </a:solidFill>
              </a:rPr>
              <a:t>Ürün</a:t>
            </a:r>
          </a:p>
          <a:p>
            <a:pPr lvl="1"/>
            <a:r>
              <a:rPr lang="tr-TR" sz="2400" smtClean="0">
                <a:solidFill>
                  <a:schemeClr val="tx1"/>
                </a:solidFill>
              </a:rPr>
              <a:t>Etkinliklerin </a:t>
            </a:r>
          </a:p>
          <a:p>
            <a:pPr marL="0" indent="0">
              <a:buNone/>
            </a:pPr>
            <a:r>
              <a:rPr lang="tr-TR" smtClean="0"/>
              <a:t>değerlendirilmesi sürecidir. </a:t>
            </a:r>
            <a:endParaRPr lang="tr-TR"/>
          </a:p>
        </p:txBody>
      </p:sp>
    </p:spTree>
    <p:extLst>
      <p:ext uri="{BB962C8B-B14F-4D97-AF65-F5344CB8AC3E}">
        <p14:creationId xmlns:p14="http://schemas.microsoft.com/office/powerpoint/2010/main" val="3699439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715200" cy="1143000"/>
          </a:xfrm>
        </p:spPr>
        <p:txBody>
          <a:bodyPr>
            <a:normAutofit/>
          </a:bodyPr>
          <a:lstStyle/>
          <a:p>
            <a:r>
              <a:rPr lang="tr-TR" sz="3200" smtClean="0"/>
              <a:t>TAMAMLAYICI ÖLÇME ve DEĞERLENDİRME ARAÇLARI</a:t>
            </a:r>
            <a:endParaRPr lang="tr-TR" sz="3200"/>
          </a:p>
        </p:txBody>
      </p:sp>
      <p:sp>
        <p:nvSpPr>
          <p:cNvPr id="3" name="İçerik Yer Tutucusu 2"/>
          <p:cNvSpPr>
            <a:spLocks noGrp="1"/>
          </p:cNvSpPr>
          <p:nvPr>
            <p:ph idx="1"/>
          </p:nvPr>
        </p:nvSpPr>
        <p:spPr/>
        <p:txBody>
          <a:bodyPr/>
          <a:lstStyle/>
          <a:p>
            <a:pPr lvl="1"/>
            <a:r>
              <a:rPr lang="tr-TR" sz="2400" smtClean="0">
                <a:solidFill>
                  <a:schemeClr val="tx1"/>
                </a:solidFill>
              </a:rPr>
              <a:t>Ürün Dosyası</a:t>
            </a:r>
          </a:p>
          <a:p>
            <a:pPr lvl="1"/>
            <a:r>
              <a:rPr lang="tr-TR" sz="2400" smtClean="0">
                <a:solidFill>
                  <a:schemeClr val="tx1"/>
                </a:solidFill>
              </a:rPr>
              <a:t>Performans Görevleri</a:t>
            </a:r>
          </a:p>
          <a:p>
            <a:pPr lvl="1"/>
            <a:r>
              <a:rPr lang="tr-TR" sz="2400" smtClean="0">
                <a:solidFill>
                  <a:schemeClr val="tx1"/>
                </a:solidFill>
              </a:rPr>
              <a:t>Projeler</a:t>
            </a:r>
          </a:p>
          <a:p>
            <a:pPr lvl="1"/>
            <a:r>
              <a:rPr lang="tr-TR" sz="2400" smtClean="0">
                <a:solidFill>
                  <a:schemeClr val="tx1"/>
                </a:solidFill>
              </a:rPr>
              <a:t>Kavram </a:t>
            </a:r>
            <a:r>
              <a:rPr lang="tr-TR" sz="2400">
                <a:solidFill>
                  <a:schemeClr val="tx1"/>
                </a:solidFill>
              </a:rPr>
              <a:t>Haritaları</a:t>
            </a:r>
          </a:p>
          <a:p>
            <a:pPr lvl="1"/>
            <a:r>
              <a:rPr lang="tr-TR" sz="2400">
                <a:solidFill>
                  <a:schemeClr val="tx1"/>
                </a:solidFill>
              </a:rPr>
              <a:t>Gözlem </a:t>
            </a:r>
            <a:r>
              <a:rPr lang="tr-TR" sz="2400" smtClean="0">
                <a:solidFill>
                  <a:schemeClr val="tx1"/>
                </a:solidFill>
              </a:rPr>
              <a:t>Formları</a:t>
            </a:r>
            <a:endParaRPr lang="tr-TR" sz="2400">
              <a:solidFill>
                <a:schemeClr val="tx1"/>
              </a:solidFill>
            </a:endParaRPr>
          </a:p>
          <a:p>
            <a:pPr lvl="1"/>
            <a:r>
              <a:rPr lang="tr-TR" sz="2400">
                <a:solidFill>
                  <a:schemeClr val="tx1"/>
                </a:solidFill>
              </a:rPr>
              <a:t>Görüşme Formları</a:t>
            </a:r>
          </a:p>
          <a:p>
            <a:pPr lvl="1"/>
            <a:r>
              <a:rPr lang="tr-TR" sz="2400">
                <a:solidFill>
                  <a:schemeClr val="tx1"/>
                </a:solidFill>
              </a:rPr>
              <a:t>Tartışma</a:t>
            </a:r>
          </a:p>
          <a:p>
            <a:endParaRPr lang="tr-TR"/>
          </a:p>
        </p:txBody>
      </p:sp>
    </p:spTree>
    <p:extLst>
      <p:ext uri="{BB962C8B-B14F-4D97-AF65-F5344CB8AC3E}">
        <p14:creationId xmlns:p14="http://schemas.microsoft.com/office/powerpoint/2010/main" val="1221475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Ürün Dosyası</a:t>
            </a:r>
            <a:endParaRPr lang="tr-TR"/>
          </a:p>
        </p:txBody>
      </p:sp>
      <p:sp>
        <p:nvSpPr>
          <p:cNvPr id="3" name="İçerik Yer Tutucusu 2"/>
          <p:cNvSpPr>
            <a:spLocks noGrp="1"/>
          </p:cNvSpPr>
          <p:nvPr>
            <p:ph idx="1"/>
          </p:nvPr>
        </p:nvSpPr>
        <p:spPr/>
        <p:txBody>
          <a:bodyPr>
            <a:normAutofit/>
          </a:bodyPr>
          <a:lstStyle/>
          <a:p>
            <a:pPr marL="0" indent="0">
              <a:buNone/>
            </a:pPr>
            <a:r>
              <a:rPr lang="tr-TR"/>
              <a:t>Bireyin </a:t>
            </a:r>
            <a:r>
              <a:rPr lang="tr-TR">
                <a:solidFill>
                  <a:srgbClr val="0033CC"/>
                </a:solidFill>
              </a:rPr>
              <a:t>gelişim ve öğrenme sürecini bir bütün olarak gösteren </a:t>
            </a:r>
            <a:r>
              <a:rPr lang="tr-TR"/>
              <a:t>ve bunların değerlendirilmesini sağlayan </a:t>
            </a:r>
            <a:r>
              <a:rPr lang="tr-TR">
                <a:solidFill>
                  <a:srgbClr val="C00000"/>
                </a:solidFill>
              </a:rPr>
              <a:t>sistemli ve amaçlı olarak oluşturulmuş </a:t>
            </a:r>
            <a:r>
              <a:rPr lang="tr-TR" smtClean="0">
                <a:solidFill>
                  <a:srgbClr val="C00000"/>
                </a:solidFill>
              </a:rPr>
              <a:t> gelişim </a:t>
            </a:r>
            <a:r>
              <a:rPr lang="tr-TR">
                <a:solidFill>
                  <a:srgbClr val="C00000"/>
                </a:solidFill>
              </a:rPr>
              <a:t>dosyalarıdır.</a:t>
            </a:r>
          </a:p>
          <a:p>
            <a:endParaRPr lang="tr-TR"/>
          </a:p>
          <a:p>
            <a:r>
              <a:rPr lang="tr-TR"/>
              <a:t>Ö</a:t>
            </a:r>
            <a:r>
              <a:rPr lang="tr-TR" smtClean="0"/>
              <a:t>ğrenci </a:t>
            </a:r>
            <a:r>
              <a:rPr lang="tr-TR"/>
              <a:t>çalışmalarının bir araya getirildiği herhangi bir çalışma dosyası değildir.</a:t>
            </a:r>
          </a:p>
          <a:p>
            <a:endParaRPr lang="tr-TR"/>
          </a:p>
          <a:p>
            <a:r>
              <a:rPr lang="tr-TR"/>
              <a:t>Öğrencileri başarılı/başarısız olarak sınıflandırmak ve öğrencileri birbirleri ile karşılaştırmak amacı ile kullanılmazlar.</a:t>
            </a:r>
          </a:p>
          <a:p>
            <a:endParaRPr lang="tr-TR"/>
          </a:p>
        </p:txBody>
      </p:sp>
    </p:spTree>
    <p:extLst>
      <p:ext uri="{BB962C8B-B14F-4D97-AF65-F5344CB8AC3E}">
        <p14:creationId xmlns:p14="http://schemas.microsoft.com/office/powerpoint/2010/main" val="1123145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Ürün Dosyası</a:t>
            </a:r>
            <a:endParaRPr lang="tr-TR"/>
          </a:p>
        </p:txBody>
      </p:sp>
      <p:sp>
        <p:nvSpPr>
          <p:cNvPr id="3" name="İçerik Yer Tutucusu 2"/>
          <p:cNvSpPr>
            <a:spLocks noGrp="1"/>
          </p:cNvSpPr>
          <p:nvPr>
            <p:ph idx="1"/>
          </p:nvPr>
        </p:nvSpPr>
        <p:spPr/>
        <p:txBody>
          <a:bodyPr/>
          <a:lstStyle/>
          <a:p>
            <a:pPr marL="0" indent="0">
              <a:buNone/>
            </a:pPr>
            <a:r>
              <a:rPr lang="tr-TR" b="1" i="1" u="sng" smtClean="0">
                <a:solidFill>
                  <a:schemeClr val="accent6">
                    <a:lumMod val="50000"/>
                  </a:schemeClr>
                </a:solidFill>
              </a:rPr>
              <a:t>Ürün Dosyası neleri içerir?</a:t>
            </a:r>
          </a:p>
          <a:p>
            <a:pPr marL="589788" lvl="1" indent="-342900"/>
            <a:r>
              <a:rPr lang="tr-TR" smtClean="0">
                <a:solidFill>
                  <a:schemeClr val="tx1"/>
                </a:solidFill>
              </a:rPr>
              <a:t>Yazılmış ödevler</a:t>
            </a:r>
          </a:p>
          <a:p>
            <a:pPr marL="589788" lvl="1" indent="-342900"/>
            <a:r>
              <a:rPr lang="tr-TR" smtClean="0">
                <a:solidFill>
                  <a:schemeClr val="tx1"/>
                </a:solidFill>
              </a:rPr>
              <a:t>Araştırmalar, problemler, stratejiler</a:t>
            </a:r>
          </a:p>
          <a:p>
            <a:pPr marL="589788" lvl="1" indent="-342900"/>
            <a:r>
              <a:rPr lang="tr-TR" smtClean="0">
                <a:solidFill>
                  <a:schemeClr val="tx1"/>
                </a:solidFill>
              </a:rPr>
              <a:t>Diyagramlar, fotoraflar, resimler</a:t>
            </a:r>
          </a:p>
          <a:p>
            <a:pPr marL="589788" lvl="1" indent="-342900"/>
            <a:r>
              <a:rPr lang="tr-TR" smtClean="0">
                <a:solidFill>
                  <a:schemeClr val="tx1"/>
                </a:solidFill>
              </a:rPr>
              <a:t>Projeler</a:t>
            </a:r>
          </a:p>
          <a:p>
            <a:pPr marL="589788" lvl="1" indent="-342900"/>
            <a:r>
              <a:rPr lang="tr-TR" smtClean="0">
                <a:solidFill>
                  <a:schemeClr val="tx1"/>
                </a:solidFill>
              </a:rPr>
              <a:t>Kontrol listeleri</a:t>
            </a:r>
          </a:p>
          <a:p>
            <a:pPr marL="589788" lvl="1" indent="-342900"/>
            <a:r>
              <a:rPr lang="tr-TR" smtClean="0">
                <a:solidFill>
                  <a:schemeClr val="tx1"/>
                </a:solidFill>
              </a:rPr>
              <a:t>Değerlendirme kağıtlar</a:t>
            </a:r>
          </a:p>
          <a:p>
            <a:pPr marL="589788" lvl="1" indent="-342900"/>
            <a:r>
              <a:rPr lang="tr-TR" smtClean="0">
                <a:solidFill>
                  <a:schemeClr val="tx1"/>
                </a:solidFill>
              </a:rPr>
              <a:t>Deney raporları</a:t>
            </a:r>
          </a:p>
        </p:txBody>
      </p:sp>
    </p:spTree>
    <p:extLst>
      <p:ext uri="{BB962C8B-B14F-4D97-AF65-F5344CB8AC3E}">
        <p14:creationId xmlns:p14="http://schemas.microsoft.com/office/powerpoint/2010/main" val="535938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660688"/>
          </a:xfrm>
        </p:spPr>
        <p:txBody>
          <a:bodyPr/>
          <a:lstStyle/>
          <a:p>
            <a:r>
              <a:rPr lang="tr-TR" smtClean="0"/>
              <a:t>Performans Görevİ</a:t>
            </a:r>
            <a:endParaRPr lang="tr-TR"/>
          </a:p>
        </p:txBody>
      </p:sp>
      <p:sp>
        <p:nvSpPr>
          <p:cNvPr id="3" name="İçerik Yer Tutucusu 2"/>
          <p:cNvSpPr>
            <a:spLocks noGrp="1"/>
          </p:cNvSpPr>
          <p:nvPr>
            <p:ph idx="1"/>
          </p:nvPr>
        </p:nvSpPr>
        <p:spPr>
          <a:xfrm>
            <a:off x="251520" y="1052736"/>
            <a:ext cx="7704856" cy="5616624"/>
          </a:xfrm>
        </p:spPr>
        <p:txBody>
          <a:bodyPr>
            <a:normAutofit/>
          </a:bodyPr>
          <a:lstStyle/>
          <a:p>
            <a:pPr algn="just"/>
            <a:r>
              <a:rPr lang="tr-TR" smtClean="0">
                <a:solidFill>
                  <a:srgbClr val="0033CC"/>
                </a:solidFill>
              </a:rPr>
              <a:t>Öğrencilerin sahip olduğu bilgi ve becerileri </a:t>
            </a:r>
            <a:r>
              <a:rPr lang="tr-TR" smtClean="0">
                <a:solidFill>
                  <a:srgbClr val="FF0066"/>
                </a:solidFill>
              </a:rPr>
              <a:t>günlük yaşamla ilişkilendirerek ortaya koymasını gerektiren</a:t>
            </a:r>
            <a:r>
              <a:rPr lang="tr-TR" smtClean="0"/>
              <a:t> kısa dönemli çalışmalardır. </a:t>
            </a:r>
          </a:p>
          <a:p>
            <a:pPr marL="0" indent="0" algn="just">
              <a:buNone/>
            </a:pPr>
            <a:endParaRPr lang="tr-TR" smtClean="0"/>
          </a:p>
          <a:p>
            <a:pPr algn="just"/>
            <a:r>
              <a:rPr lang="tr-TR" smtClean="0"/>
              <a:t>Eleştirel </a:t>
            </a:r>
            <a:r>
              <a:rPr lang="tr-TR"/>
              <a:t>düşünme, problem çözme, okuduğunu anlama, yaratıcılığını kullanma, araştırma yapma gibi öğrencinin </a:t>
            </a:r>
            <a:r>
              <a:rPr lang="tr-TR">
                <a:solidFill>
                  <a:schemeClr val="accent3">
                    <a:lumMod val="75000"/>
                  </a:schemeClr>
                </a:solidFill>
              </a:rPr>
              <a:t>bilişsel, duyuşsal, psiko-motor alandaki becerilerini aynı anda kullanmasını, geliştirmesini ve bir ürünün ortaya konmasını</a:t>
            </a:r>
            <a:r>
              <a:rPr lang="tr-TR"/>
              <a:t> gerektiren </a:t>
            </a:r>
            <a:r>
              <a:rPr lang="tr-TR" smtClean="0"/>
              <a:t>çalışmalardır. </a:t>
            </a:r>
            <a:endParaRPr lang="tr-TR"/>
          </a:p>
        </p:txBody>
      </p:sp>
    </p:spTree>
    <p:extLst>
      <p:ext uri="{BB962C8B-B14F-4D97-AF65-F5344CB8AC3E}">
        <p14:creationId xmlns:p14="http://schemas.microsoft.com/office/powerpoint/2010/main" val="2243211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516672"/>
          </a:xfrm>
        </p:spPr>
        <p:txBody>
          <a:bodyPr>
            <a:normAutofit fontScale="90000"/>
          </a:bodyPr>
          <a:lstStyle/>
          <a:p>
            <a:r>
              <a:rPr lang="tr-TR" smtClean="0"/>
              <a:t>Performans Görevİ</a:t>
            </a:r>
            <a:endParaRPr lang="tr-TR"/>
          </a:p>
        </p:txBody>
      </p:sp>
      <p:sp>
        <p:nvSpPr>
          <p:cNvPr id="3" name="İçerik Yer Tutucusu 2"/>
          <p:cNvSpPr>
            <a:spLocks noGrp="1"/>
          </p:cNvSpPr>
          <p:nvPr>
            <p:ph idx="1"/>
          </p:nvPr>
        </p:nvSpPr>
        <p:spPr>
          <a:xfrm>
            <a:off x="323528" y="980728"/>
            <a:ext cx="7848872" cy="5475008"/>
          </a:xfrm>
        </p:spPr>
        <p:txBody>
          <a:bodyPr>
            <a:normAutofit/>
          </a:bodyPr>
          <a:lstStyle/>
          <a:p>
            <a:r>
              <a:rPr lang="tr-TR" sz="2400" smtClean="0"/>
              <a:t>Bir konu ile ilgili, deney tasarlamalayıp yürütme. </a:t>
            </a:r>
          </a:p>
          <a:p>
            <a:r>
              <a:rPr lang="tr-TR" sz="2400" smtClean="0"/>
              <a:t>Bir konu ile ilgili, gazete makalesi yazma</a:t>
            </a:r>
          </a:p>
          <a:p>
            <a:r>
              <a:rPr lang="tr-TR" sz="2400" smtClean="0"/>
              <a:t>Bir konu ile ilgili poster yapma</a:t>
            </a:r>
          </a:p>
          <a:p>
            <a:r>
              <a:rPr lang="tr-TR" sz="2400" smtClean="0"/>
              <a:t>Bir konu ile ilgili oyun düzenleme/ planlama</a:t>
            </a:r>
          </a:p>
          <a:p>
            <a:r>
              <a:rPr lang="tr-TR" sz="2400" smtClean="0"/>
              <a:t>Bir yanardağ modeli yapma</a:t>
            </a:r>
          </a:p>
          <a:p>
            <a:r>
              <a:rPr lang="tr-TR" sz="2400" smtClean="0"/>
              <a:t>Bir kuş yuvası yapma</a:t>
            </a:r>
          </a:p>
          <a:p>
            <a:endParaRPr lang="tr-TR" smtClean="0"/>
          </a:p>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89040"/>
            <a:ext cx="6336704" cy="231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136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Projeler</a:t>
            </a:r>
            <a:endParaRPr lang="tr-TR"/>
          </a:p>
        </p:txBody>
      </p:sp>
      <p:sp>
        <p:nvSpPr>
          <p:cNvPr id="3" name="İçerik Yer Tutucusu 2"/>
          <p:cNvSpPr>
            <a:spLocks noGrp="1"/>
          </p:cNvSpPr>
          <p:nvPr>
            <p:ph idx="1"/>
          </p:nvPr>
        </p:nvSpPr>
        <p:spPr/>
        <p:txBody>
          <a:bodyPr/>
          <a:lstStyle/>
          <a:p>
            <a:r>
              <a:rPr lang="tr-TR" smtClean="0">
                <a:solidFill>
                  <a:srgbClr val="0033CC"/>
                </a:solidFill>
              </a:rPr>
              <a:t>Daha uzun süreli ve kapsamlı</a:t>
            </a:r>
            <a:r>
              <a:rPr lang="tr-TR" smtClean="0"/>
              <a:t>, </a:t>
            </a:r>
            <a:r>
              <a:rPr lang="tr-TR" smtClean="0">
                <a:solidFill>
                  <a:srgbClr val="FF0066"/>
                </a:solidFill>
              </a:rPr>
              <a:t>daha fazla yaratılıcık ve üst düzey beceri gerektiren </a:t>
            </a:r>
            <a:r>
              <a:rPr lang="tr-TR" smtClean="0"/>
              <a:t>performans ödevlerine </a:t>
            </a:r>
            <a:r>
              <a:rPr lang="tr-TR" b="1" i="1" u="sng" smtClean="0"/>
              <a:t>proje</a:t>
            </a:r>
            <a:r>
              <a:rPr lang="tr-TR" b="1" i="1" smtClean="0"/>
              <a:t> </a:t>
            </a:r>
            <a:r>
              <a:rPr lang="tr-TR" smtClean="0"/>
              <a:t>adı verilir. </a:t>
            </a:r>
          </a:p>
          <a:p>
            <a:pPr marL="0" indent="0">
              <a:buNone/>
            </a:pPr>
            <a:endParaRPr lang="tr-TR" smtClean="0"/>
          </a:p>
          <a:p>
            <a:r>
              <a:rPr lang="tr-TR" smtClean="0"/>
              <a:t>Bireysel yada grup olarak yapılabilir.</a:t>
            </a:r>
          </a:p>
          <a:p>
            <a:pPr algn="just"/>
            <a:r>
              <a:rPr lang="tr-TR" smtClean="0"/>
              <a:t>Proje konusu öğrencinin tercihine bırakılabilir.</a:t>
            </a:r>
          </a:p>
          <a:p>
            <a:pPr algn="just"/>
            <a:r>
              <a:rPr lang="tr-TR" smtClean="0"/>
              <a:t>Yaratıcılık, araştırma, iletişim gibi üst düzey zihinsel becerilerin, bilimsel süreç becerilerinin, teknolojiyi kullanma becerilerinini gelişmesine yardımcı olur. </a:t>
            </a:r>
            <a:endParaRPr lang="tr-TR"/>
          </a:p>
        </p:txBody>
      </p:sp>
    </p:spTree>
    <p:extLst>
      <p:ext uri="{BB962C8B-B14F-4D97-AF65-F5344CB8AC3E}">
        <p14:creationId xmlns:p14="http://schemas.microsoft.com/office/powerpoint/2010/main" val="43277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b="1" i="1" u="sng" smtClean="0">
                <a:solidFill>
                  <a:schemeClr val="accent6">
                    <a:lumMod val="50000"/>
                  </a:schemeClr>
                </a:solidFill>
              </a:rPr>
              <a:t>Projelerin Özellikleri</a:t>
            </a:r>
          </a:p>
          <a:p>
            <a:pPr lvl="1"/>
            <a:r>
              <a:rPr lang="tr-TR" smtClean="0">
                <a:solidFill>
                  <a:srgbClr val="FF0066"/>
                </a:solidFill>
              </a:rPr>
              <a:t>Daha </a:t>
            </a:r>
            <a:r>
              <a:rPr lang="tr-TR">
                <a:solidFill>
                  <a:srgbClr val="FF0066"/>
                </a:solidFill>
              </a:rPr>
              <a:t>çok araştırmayı içeren</a:t>
            </a:r>
            <a:r>
              <a:rPr lang="tr-TR">
                <a:solidFill>
                  <a:schemeClr val="tx1"/>
                </a:solidFill>
              </a:rPr>
              <a:t>, </a:t>
            </a:r>
            <a:r>
              <a:rPr lang="tr-TR">
                <a:solidFill>
                  <a:srgbClr val="0033CC"/>
                </a:solidFill>
              </a:rPr>
              <a:t>uygulamayı gerektiren davranışların ölçülmesinde</a:t>
            </a:r>
            <a:r>
              <a:rPr lang="tr-TR">
                <a:solidFill>
                  <a:schemeClr val="tx1"/>
                </a:solidFill>
              </a:rPr>
              <a:t> başvurulan bir ölçme biçimidir. </a:t>
            </a:r>
          </a:p>
          <a:p>
            <a:pPr lvl="1"/>
            <a:r>
              <a:rPr lang="tr-TR">
                <a:solidFill>
                  <a:schemeClr val="tx1"/>
                </a:solidFill>
              </a:rPr>
              <a:t>K</a:t>
            </a:r>
            <a:r>
              <a:rPr lang="tr-TR" smtClean="0">
                <a:solidFill>
                  <a:schemeClr val="tx1"/>
                </a:solidFill>
              </a:rPr>
              <a:t>onunun </a:t>
            </a:r>
            <a:r>
              <a:rPr lang="tr-TR" smtClean="0">
                <a:solidFill>
                  <a:schemeClr val="accent6">
                    <a:lumMod val="75000"/>
                  </a:schemeClr>
                </a:solidFill>
              </a:rPr>
              <a:t>derinlemesine araştırılmasını ve  incelenmesini </a:t>
            </a:r>
            <a:r>
              <a:rPr lang="tr-TR" smtClean="0">
                <a:solidFill>
                  <a:schemeClr val="tx1"/>
                </a:solidFill>
              </a:rPr>
              <a:t>gerektirir. </a:t>
            </a:r>
            <a:endParaRPr lang="tr-TR">
              <a:solidFill>
                <a:schemeClr val="tx1"/>
              </a:solidFill>
            </a:endParaRPr>
          </a:p>
          <a:p>
            <a:pPr marL="0" indent="0">
              <a:buNone/>
            </a:pPr>
            <a:endParaRPr lang="tr-TR" b="1" i="1" u="sng" smtClean="0">
              <a:solidFill>
                <a:schemeClr val="accent6">
                  <a:lumMod val="50000"/>
                </a:schemeClr>
              </a:solidFill>
            </a:endParaRPr>
          </a:p>
          <a:p>
            <a:pPr marL="0" indent="0">
              <a:buNone/>
            </a:pPr>
            <a:r>
              <a:rPr lang="tr-TR" b="1" i="1" u="sng" smtClean="0">
                <a:solidFill>
                  <a:schemeClr val="accent6">
                    <a:lumMod val="50000"/>
                  </a:schemeClr>
                </a:solidFill>
              </a:rPr>
              <a:t>Projelerin Puanlanması</a:t>
            </a:r>
          </a:p>
          <a:p>
            <a:pPr marL="0" indent="0">
              <a:buNone/>
            </a:pPr>
            <a:r>
              <a:rPr lang="tr-TR"/>
              <a:t>P</a:t>
            </a:r>
            <a:r>
              <a:rPr lang="tr-TR" smtClean="0"/>
              <a:t>roje değerlendirme formu/puanlama cetveli kullanılarak puanlamada nesnellik sağlanabilir. </a:t>
            </a:r>
            <a:endParaRPr lang="tr-TR"/>
          </a:p>
        </p:txBody>
      </p:sp>
      <p:sp>
        <p:nvSpPr>
          <p:cNvPr id="4" name="Başlık 1"/>
          <p:cNvSpPr txBox="1">
            <a:spLocks/>
          </p:cNvSpPr>
          <p:nvPr/>
        </p:nvSpPr>
        <p:spPr>
          <a:xfrm>
            <a:off x="609600" y="472440"/>
            <a:ext cx="7239000" cy="868328"/>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tr-TR" smtClean="0"/>
              <a:t>Projeler</a:t>
            </a:r>
            <a:endParaRPr lang="tr-TR"/>
          </a:p>
        </p:txBody>
      </p:sp>
    </p:spTree>
    <p:extLst>
      <p:ext uri="{BB962C8B-B14F-4D97-AF65-F5344CB8AC3E}">
        <p14:creationId xmlns:p14="http://schemas.microsoft.com/office/powerpoint/2010/main" val="3212909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graphicFrame>
        <p:nvGraphicFramePr>
          <p:cNvPr id="4" name="Nesne 3"/>
          <p:cNvGraphicFramePr>
            <a:graphicFrameLocks noChangeAspect="1"/>
          </p:cNvGraphicFramePr>
          <p:nvPr>
            <p:extLst>
              <p:ext uri="{D42A27DB-BD31-4B8C-83A1-F6EECF244321}">
                <p14:modId xmlns:p14="http://schemas.microsoft.com/office/powerpoint/2010/main" val="2259556042"/>
              </p:ext>
            </p:extLst>
          </p:nvPr>
        </p:nvGraphicFramePr>
        <p:xfrm>
          <a:off x="0" y="0"/>
          <a:ext cx="8676456" cy="6884281"/>
        </p:xfrm>
        <a:graphic>
          <a:graphicData uri="http://schemas.openxmlformats.org/presentationml/2006/ole">
            <mc:AlternateContent xmlns:mc="http://schemas.openxmlformats.org/markup-compatibility/2006">
              <mc:Choice xmlns:v="urn:schemas-microsoft-com:vml" Requires="v">
                <p:oleObj spid="_x0000_s9410" name="Word Belgesi" r:id="rId4" imgW="8508492" imgH="6751320" progId="Word.Document.8">
                  <p:embed/>
                </p:oleObj>
              </mc:Choice>
              <mc:Fallback>
                <p:oleObj name="Word Belgesi" r:id="rId4" imgW="8508492" imgH="67513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676456" cy="6884281"/>
                      </a:xfrm>
                      <a:prstGeom prst="rect">
                        <a:avLst/>
                      </a:prstGeom>
                      <a:solidFill>
                        <a:srgbClr val="FFFFCC"/>
                      </a:solidFill>
                      <a:ln>
                        <a:noFill/>
                      </a:ln>
                    </p:spPr>
                  </p:pic>
                </p:oleObj>
              </mc:Fallback>
            </mc:AlternateContent>
          </a:graphicData>
        </a:graphic>
      </p:graphicFrame>
    </p:spTree>
    <p:extLst>
      <p:ext uri="{BB962C8B-B14F-4D97-AF65-F5344CB8AC3E}">
        <p14:creationId xmlns:p14="http://schemas.microsoft.com/office/powerpoint/2010/main" val="567304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7239000" cy="1143000"/>
          </a:xfrm>
        </p:spPr>
        <p:txBody>
          <a:bodyPr/>
          <a:lstStyle/>
          <a:p>
            <a:r>
              <a:rPr lang="tr-TR" smtClean="0"/>
              <a:t>Ölçme ve DeğerlendİRME</a:t>
            </a:r>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52335589"/>
              </p:ext>
            </p:extLst>
          </p:nvPr>
        </p:nvGraphicFramePr>
        <p:xfrm>
          <a:off x="467544" y="1844824"/>
          <a:ext cx="72008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467544" y="6084004"/>
            <a:ext cx="5546711" cy="400110"/>
          </a:xfrm>
          <a:prstGeom prst="rect">
            <a:avLst/>
          </a:prstGeom>
          <a:noFill/>
        </p:spPr>
        <p:txBody>
          <a:bodyPr wrap="none" rtlCol="0">
            <a:spAutoFit/>
          </a:bodyPr>
          <a:lstStyle/>
          <a:p>
            <a:r>
              <a:rPr lang="tr-TR" sz="2000" b="1" smtClean="0"/>
              <a:t>Ölçüt: Dersi geçmek için min 45 puan almak </a:t>
            </a:r>
            <a:endParaRPr lang="tr-TR"/>
          </a:p>
        </p:txBody>
      </p:sp>
    </p:spTree>
    <p:extLst>
      <p:ext uri="{BB962C8B-B14F-4D97-AF65-F5344CB8AC3E}">
        <p14:creationId xmlns:p14="http://schemas.microsoft.com/office/powerpoint/2010/main" val="1450365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KAVRAM HARİTALARI</a:t>
            </a:r>
            <a:endParaRPr lang="tr-TR"/>
          </a:p>
        </p:txBody>
      </p:sp>
      <p:sp>
        <p:nvSpPr>
          <p:cNvPr id="3" name="İçerik Yer Tutucusu 2"/>
          <p:cNvSpPr>
            <a:spLocks noGrp="1"/>
          </p:cNvSpPr>
          <p:nvPr>
            <p:ph idx="1"/>
          </p:nvPr>
        </p:nvSpPr>
        <p:spPr/>
        <p:txBody>
          <a:bodyPr>
            <a:normAutofit lnSpcReduction="10000"/>
          </a:bodyPr>
          <a:lstStyle/>
          <a:p>
            <a:r>
              <a:rPr lang="tr-TR" smtClean="0"/>
              <a:t>Kavram haritaları bilgiyi organize etmek ve sunmak için yapılmış grafiksel araçlardır. </a:t>
            </a:r>
          </a:p>
          <a:p>
            <a:pPr marL="0" indent="0">
              <a:buNone/>
            </a:pPr>
            <a:endParaRPr lang="tr-TR" smtClean="0"/>
          </a:p>
          <a:p>
            <a:r>
              <a:rPr lang="tr-TR" smtClean="0">
                <a:solidFill>
                  <a:srgbClr val="0033CC"/>
                </a:solidFill>
              </a:rPr>
              <a:t>Hatalı bilgi yapılarını fark etmede ve düzeltmede </a:t>
            </a:r>
            <a:r>
              <a:rPr lang="tr-TR" smtClean="0"/>
              <a:t>öğrencilere yardımcı olur.</a:t>
            </a:r>
          </a:p>
          <a:p>
            <a:pPr marL="0" indent="0">
              <a:buNone/>
            </a:pPr>
            <a:endParaRPr lang="tr-TR" smtClean="0"/>
          </a:p>
          <a:p>
            <a:r>
              <a:rPr lang="tr-TR" smtClean="0"/>
              <a:t>Kavramları kağıda dökerek, aralarındaki </a:t>
            </a:r>
            <a:r>
              <a:rPr lang="tr-TR" smtClean="0">
                <a:solidFill>
                  <a:srgbClr val="FF0066"/>
                </a:solidFill>
              </a:rPr>
              <a:t>bağlantıları açıklamaya </a:t>
            </a:r>
            <a:r>
              <a:rPr lang="tr-TR" smtClean="0"/>
              <a:t>olanak sağlar. </a:t>
            </a:r>
          </a:p>
          <a:p>
            <a:endParaRPr lang="tr-TR"/>
          </a:p>
          <a:p>
            <a:r>
              <a:rPr lang="tr-TR" smtClean="0"/>
              <a:t>Kavram haritaları bir konunun</a:t>
            </a:r>
            <a:r>
              <a:rPr lang="tr-TR" smtClean="0">
                <a:solidFill>
                  <a:srgbClr val="7030A0"/>
                </a:solidFill>
              </a:rPr>
              <a:t> öğretilmesinde ve değerlendirilmesinde</a:t>
            </a:r>
            <a:r>
              <a:rPr lang="tr-TR" smtClean="0"/>
              <a:t> kullanılabilir. </a:t>
            </a:r>
          </a:p>
          <a:p>
            <a:endParaRPr lang="tr-TR"/>
          </a:p>
        </p:txBody>
      </p:sp>
    </p:spTree>
    <p:extLst>
      <p:ext uri="{BB962C8B-B14F-4D97-AF65-F5344CB8AC3E}">
        <p14:creationId xmlns:p14="http://schemas.microsoft.com/office/powerpoint/2010/main" val="1135503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2" y="1"/>
            <a:ext cx="920506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890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Resim: fotosent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4" y="548680"/>
            <a:ext cx="9112776" cy="603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584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Gözlem FORMLARI</a:t>
            </a:r>
            <a:endParaRPr lang="tr-TR"/>
          </a:p>
        </p:txBody>
      </p:sp>
      <p:sp>
        <p:nvSpPr>
          <p:cNvPr id="3" name="İçerik Yer Tutucusu 2"/>
          <p:cNvSpPr>
            <a:spLocks noGrp="1"/>
          </p:cNvSpPr>
          <p:nvPr>
            <p:ph idx="1"/>
          </p:nvPr>
        </p:nvSpPr>
        <p:spPr>
          <a:xfrm>
            <a:off x="179512" y="1609416"/>
            <a:ext cx="7992888" cy="5059944"/>
          </a:xfrm>
        </p:spPr>
        <p:txBody>
          <a:bodyPr>
            <a:normAutofit lnSpcReduction="10000"/>
          </a:bodyPr>
          <a:lstStyle/>
          <a:p>
            <a:pPr marL="0" indent="0">
              <a:buNone/>
            </a:pPr>
            <a:r>
              <a:rPr lang="tr-TR" b="1" i="1" u="sng">
                <a:solidFill>
                  <a:schemeClr val="accent6">
                    <a:lumMod val="50000"/>
                  </a:schemeClr>
                </a:solidFill>
              </a:rPr>
              <a:t>Gözlemler:</a:t>
            </a:r>
            <a:r>
              <a:rPr lang="tr-TR" b="1" i="1">
                <a:solidFill>
                  <a:schemeClr val="accent6">
                    <a:lumMod val="50000"/>
                  </a:schemeClr>
                </a:solidFill>
              </a:rPr>
              <a:t> </a:t>
            </a:r>
            <a:r>
              <a:rPr lang="tr-TR"/>
              <a:t>Öğrenme ürünlerinin doğrudan gözlenebildiği bazı alanlarda kullanılabilir</a:t>
            </a:r>
            <a:r>
              <a:rPr lang="tr-TR" smtClean="0"/>
              <a:t>.</a:t>
            </a:r>
          </a:p>
          <a:p>
            <a:pPr marL="0" indent="0">
              <a:buNone/>
            </a:pPr>
            <a:endParaRPr lang="tr-TR"/>
          </a:p>
          <a:p>
            <a:r>
              <a:rPr lang="tr-TR" sz="2200" smtClean="0"/>
              <a:t>Uygulamalı </a:t>
            </a:r>
            <a:r>
              <a:rPr lang="tr-TR" sz="2200"/>
              <a:t>çalışmaların yapıldığı derslerde kullanılabilir. </a:t>
            </a:r>
            <a:endParaRPr lang="tr-TR" sz="2200" smtClean="0"/>
          </a:p>
          <a:p>
            <a:r>
              <a:rPr lang="tr-TR" sz="2200" smtClean="0"/>
              <a:t>Öğretmen öğrencilerin; </a:t>
            </a:r>
            <a:r>
              <a:rPr lang="tr-TR" sz="2200" smtClean="0">
                <a:solidFill>
                  <a:schemeClr val="accent6">
                    <a:lumMod val="50000"/>
                  </a:schemeClr>
                </a:solidFill>
              </a:rPr>
              <a:t>bir alandaki performanslarını, </a:t>
            </a:r>
            <a:r>
              <a:rPr lang="tr-TR" sz="2200" smtClean="0">
                <a:solidFill>
                  <a:srgbClr val="7030A0"/>
                </a:solidFill>
              </a:rPr>
              <a:t>sorulara verdiği cevapları</a:t>
            </a:r>
            <a:r>
              <a:rPr lang="tr-TR" sz="2200" smtClean="0">
                <a:solidFill>
                  <a:srgbClr val="FF0000"/>
                </a:solidFill>
              </a:rPr>
              <a:t>, sınıf içi tartışmalara katılımlarını, </a:t>
            </a:r>
            <a:r>
              <a:rPr lang="tr-TR" sz="2200" smtClean="0">
                <a:solidFill>
                  <a:srgbClr val="0033CC"/>
                </a:solidFill>
              </a:rPr>
              <a:t>grup çalışmalarına katılımlarını </a:t>
            </a:r>
            <a:r>
              <a:rPr lang="tr-TR" sz="2200" smtClean="0"/>
              <a:t>değerlendirebilir.</a:t>
            </a:r>
            <a:endParaRPr lang="tr-TR" sz="2200"/>
          </a:p>
          <a:p>
            <a:pPr marL="0" indent="0">
              <a:buNone/>
            </a:pPr>
            <a:endParaRPr lang="tr-TR" sz="2200"/>
          </a:p>
          <a:p>
            <a:pPr lvl="1"/>
            <a:r>
              <a:rPr lang="tr-TR" smtClean="0"/>
              <a:t>Ölçütler bütün öğrenciler için aynı olmalı</a:t>
            </a:r>
          </a:p>
          <a:p>
            <a:pPr lvl="1"/>
            <a:r>
              <a:rPr lang="tr-TR" smtClean="0"/>
              <a:t>Her öğrenci, değişik durumlarda ve farklı günlerde gözlemlenmeli</a:t>
            </a:r>
          </a:p>
          <a:p>
            <a:pPr lvl="1"/>
            <a:r>
              <a:rPr lang="tr-TR" smtClean="0"/>
              <a:t>Gözlem süresi kaydedilmedir.</a:t>
            </a:r>
          </a:p>
          <a:p>
            <a:pPr marL="292608" lvl="1" indent="0">
              <a:buNone/>
            </a:pPr>
            <a:endParaRPr lang="tr-TR" smtClean="0"/>
          </a:p>
          <a:p>
            <a:endParaRPr lang="tr-TR"/>
          </a:p>
        </p:txBody>
      </p:sp>
    </p:spTree>
    <p:extLst>
      <p:ext uri="{BB962C8B-B14F-4D97-AF65-F5344CB8AC3E}">
        <p14:creationId xmlns:p14="http://schemas.microsoft.com/office/powerpoint/2010/main" val="2286310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4104" y="692696"/>
            <a:ext cx="10583863" cy="5445125"/>
          </a:xfrm>
          <a:prstGeom prst="rect">
            <a:avLst/>
          </a:prstGeom>
          <a:ln/>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899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GÖrüşme</a:t>
            </a:r>
            <a:endParaRPr lang="tr-TR"/>
          </a:p>
        </p:txBody>
      </p:sp>
      <p:sp>
        <p:nvSpPr>
          <p:cNvPr id="3" name="İçerik Yer Tutucusu 2"/>
          <p:cNvSpPr>
            <a:spLocks noGrp="1"/>
          </p:cNvSpPr>
          <p:nvPr>
            <p:ph idx="1"/>
          </p:nvPr>
        </p:nvSpPr>
        <p:spPr/>
        <p:txBody>
          <a:bodyPr>
            <a:normAutofit/>
          </a:bodyPr>
          <a:lstStyle/>
          <a:p>
            <a:pPr marL="0" indent="0">
              <a:buNone/>
            </a:pPr>
            <a:r>
              <a:rPr lang="tr-TR" smtClean="0"/>
              <a:t>Öğrencilerle yapılan görüşmeler, öğrencilerin çalışmaları hakkında ve konuları nasıl anladıkları konusunda </a:t>
            </a:r>
            <a:r>
              <a:rPr lang="tr-TR" smtClean="0">
                <a:solidFill>
                  <a:srgbClr val="FF0066"/>
                </a:solidFill>
              </a:rPr>
              <a:t>anlama düzeylerinin daha iyi değerlendirilmesine </a:t>
            </a:r>
            <a:r>
              <a:rPr lang="tr-TR" smtClean="0"/>
              <a:t>yardım eder.</a:t>
            </a:r>
          </a:p>
          <a:p>
            <a:pPr marL="0" indent="0">
              <a:buNone/>
            </a:pPr>
            <a:r>
              <a:rPr lang="tr-TR" smtClean="0"/>
              <a:t>Örneğin;</a:t>
            </a:r>
          </a:p>
          <a:p>
            <a:pPr lvl="1"/>
            <a:r>
              <a:rPr lang="tr-TR" smtClean="0"/>
              <a:t>Bu etkinliği tekrar yapsaydın aynı sonuçları bulur muydun?</a:t>
            </a:r>
          </a:p>
          <a:p>
            <a:pPr lvl="1"/>
            <a:r>
              <a:rPr lang="tr-TR" smtClean="0"/>
              <a:t>Bu etkinliği daha kolay yapmanın başka yolu var mı?</a:t>
            </a:r>
          </a:p>
          <a:p>
            <a:pPr lvl="1"/>
            <a:r>
              <a:rPr lang="tr-TR" smtClean="0"/>
              <a:t>Bu konuyla ilgili gerçek yaşamdan örnek verebilir misin?</a:t>
            </a:r>
            <a:endParaRPr lang="tr-TR"/>
          </a:p>
        </p:txBody>
      </p:sp>
    </p:spTree>
    <p:extLst>
      <p:ext uri="{BB962C8B-B14F-4D97-AF65-F5344CB8AC3E}">
        <p14:creationId xmlns:p14="http://schemas.microsoft.com/office/powerpoint/2010/main" val="500922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Tartışma</a:t>
            </a:r>
            <a:endParaRPr lang="tr-TR"/>
          </a:p>
        </p:txBody>
      </p:sp>
      <p:sp>
        <p:nvSpPr>
          <p:cNvPr id="3" name="İçerik Yer Tutucusu 2"/>
          <p:cNvSpPr>
            <a:spLocks noGrp="1"/>
          </p:cNvSpPr>
          <p:nvPr>
            <p:ph idx="1"/>
          </p:nvPr>
        </p:nvSpPr>
        <p:spPr/>
        <p:txBody>
          <a:bodyPr/>
          <a:lstStyle/>
          <a:p>
            <a:pPr algn="just"/>
            <a:r>
              <a:rPr lang="tr-TR" smtClean="0">
                <a:solidFill>
                  <a:srgbClr val="0033CC"/>
                </a:solidFill>
              </a:rPr>
              <a:t>Eleştirel düşünmenin geliştirilmesi </a:t>
            </a:r>
            <a:r>
              <a:rPr lang="tr-TR" smtClean="0"/>
              <a:t>için uygun yöntemlerden biridir.</a:t>
            </a:r>
          </a:p>
          <a:p>
            <a:pPr algn="just"/>
            <a:endParaRPr lang="tr-TR"/>
          </a:p>
          <a:p>
            <a:pPr algn="just"/>
            <a:r>
              <a:rPr lang="tr-TR" smtClean="0"/>
              <a:t>Öğrencinin, değerlendirme yapması gereken bir konuda </a:t>
            </a:r>
            <a:r>
              <a:rPr lang="tr-TR" smtClean="0">
                <a:solidFill>
                  <a:srgbClr val="FF0066"/>
                </a:solidFill>
              </a:rPr>
              <a:t>sözlü ya da yazılı tartışması </a:t>
            </a:r>
            <a:r>
              <a:rPr lang="tr-TR" smtClean="0"/>
              <a:t>istenebilir.</a:t>
            </a:r>
          </a:p>
          <a:p>
            <a:pPr algn="just"/>
            <a:endParaRPr lang="tr-TR"/>
          </a:p>
          <a:p>
            <a:pPr algn="just"/>
            <a:r>
              <a:rPr lang="tr-TR" smtClean="0"/>
              <a:t>Çoğu zaman </a:t>
            </a:r>
            <a:r>
              <a:rPr lang="tr-TR" smtClean="0">
                <a:solidFill>
                  <a:srgbClr val="660066"/>
                </a:solidFill>
              </a:rPr>
              <a:t>tek bir doğru cevabı olmayabilir</a:t>
            </a:r>
            <a:r>
              <a:rPr lang="tr-TR" smtClean="0"/>
              <a:t>. Bu nedenle, </a:t>
            </a:r>
            <a:r>
              <a:rPr lang="tr-TR" smtClean="0">
                <a:solidFill>
                  <a:srgbClr val="660066"/>
                </a:solidFill>
              </a:rPr>
              <a:t>puanlamada güçlükler yaşanabilir.</a:t>
            </a:r>
            <a:endParaRPr lang="tr-TR">
              <a:solidFill>
                <a:srgbClr val="660066"/>
              </a:solidFill>
            </a:endParaRPr>
          </a:p>
        </p:txBody>
      </p:sp>
    </p:spTree>
    <p:extLst>
      <p:ext uri="{BB962C8B-B14F-4D97-AF65-F5344CB8AC3E}">
        <p14:creationId xmlns:p14="http://schemas.microsoft.com/office/powerpoint/2010/main" val="878827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715200" cy="1143000"/>
          </a:xfrm>
        </p:spPr>
        <p:txBody>
          <a:bodyPr>
            <a:noAutofit/>
          </a:bodyPr>
          <a:lstStyle/>
          <a:p>
            <a:r>
              <a:rPr lang="tr-TR" sz="2800" smtClean="0"/>
              <a:t>TAMAMLAYICI ÖLÇME ve DEĞERLENDİRME ARAÇLARININ PUANLANDIRILMASI</a:t>
            </a:r>
            <a:endParaRPr lang="tr-TR" sz="2800"/>
          </a:p>
        </p:txBody>
      </p:sp>
      <p:sp>
        <p:nvSpPr>
          <p:cNvPr id="3" name="İçerik Yer Tutucusu 2"/>
          <p:cNvSpPr>
            <a:spLocks noGrp="1"/>
          </p:cNvSpPr>
          <p:nvPr>
            <p:ph idx="1"/>
          </p:nvPr>
        </p:nvSpPr>
        <p:spPr/>
        <p:txBody>
          <a:bodyPr>
            <a:normAutofit/>
          </a:bodyPr>
          <a:lstStyle/>
          <a:p>
            <a:r>
              <a:rPr lang="tr-TR" smtClean="0"/>
              <a:t>Tamamlayıcı ölçme ve </a:t>
            </a:r>
            <a:r>
              <a:rPr lang="tr-TR"/>
              <a:t>değerlendirme </a:t>
            </a:r>
            <a:r>
              <a:rPr lang="tr-TR" smtClean="0"/>
              <a:t>araçlarının  puanlandırılmasında  </a:t>
            </a:r>
            <a:r>
              <a:rPr lang="tr-TR" smtClean="0">
                <a:solidFill>
                  <a:srgbClr val="7030A0"/>
                </a:solidFill>
              </a:rPr>
              <a:t>dereceli</a:t>
            </a:r>
            <a:r>
              <a:rPr lang="tr-TR" smtClean="0"/>
              <a:t> </a:t>
            </a:r>
            <a:r>
              <a:rPr lang="tr-TR" smtClean="0">
                <a:solidFill>
                  <a:srgbClr val="7030A0"/>
                </a:solidFill>
              </a:rPr>
              <a:t>puanlama anahtarı </a:t>
            </a:r>
            <a:r>
              <a:rPr lang="tr-TR"/>
              <a:t>(</a:t>
            </a:r>
            <a:r>
              <a:rPr lang="tr-TR" smtClean="0"/>
              <a:t>rubrik</a:t>
            </a:r>
            <a:r>
              <a:rPr lang="tr-TR"/>
              <a:t>) kullanılır</a:t>
            </a:r>
            <a:r>
              <a:rPr lang="tr-TR" smtClean="0"/>
              <a:t>.</a:t>
            </a:r>
          </a:p>
          <a:p>
            <a:r>
              <a:rPr lang="tr-TR" smtClean="0"/>
              <a:t>Bütüncül ve analitik olmak üzere iki biçimi vardır. </a:t>
            </a:r>
          </a:p>
        </p:txBody>
      </p:sp>
    </p:spTree>
    <p:extLst>
      <p:ext uri="{BB962C8B-B14F-4D97-AF65-F5344CB8AC3E}">
        <p14:creationId xmlns:p14="http://schemas.microsoft.com/office/powerpoint/2010/main" val="29778621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a:t>TAMAMLAYICI ÖLÇME ve DEĞERLENDİRME ARAÇLARININ PUANLANDIRILMASI</a:t>
            </a:r>
          </a:p>
        </p:txBody>
      </p:sp>
      <p:sp>
        <p:nvSpPr>
          <p:cNvPr id="3" name="İçerik Yer Tutucusu 2"/>
          <p:cNvSpPr>
            <a:spLocks noGrp="1"/>
          </p:cNvSpPr>
          <p:nvPr>
            <p:ph idx="1"/>
          </p:nvPr>
        </p:nvSpPr>
        <p:spPr/>
        <p:txBody>
          <a:bodyPr/>
          <a:lstStyle/>
          <a:p>
            <a:r>
              <a:rPr lang="tr-TR">
                <a:solidFill>
                  <a:srgbClr val="7030A0"/>
                </a:solidFill>
              </a:rPr>
              <a:t>Bütüncül </a:t>
            </a:r>
            <a:r>
              <a:rPr lang="tr-TR" smtClean="0">
                <a:solidFill>
                  <a:srgbClr val="7030A0"/>
                </a:solidFill>
              </a:rPr>
              <a:t>  Rubrikler: </a:t>
            </a:r>
            <a:r>
              <a:rPr lang="tr-TR" smtClean="0"/>
              <a:t>ürünü bir bütün olarak parçaları dikkate almadan puanlanmasını içerir. </a:t>
            </a:r>
          </a:p>
          <a:p>
            <a:endParaRPr lang="tr-TR">
              <a:solidFill>
                <a:srgbClr val="7030A0"/>
              </a:solidFill>
            </a:endParaRPr>
          </a:p>
          <a:p>
            <a:endParaRPr lang="tr-TR" smtClean="0">
              <a:solidFill>
                <a:srgbClr val="7030A0"/>
              </a:solidFill>
            </a:endParaRPr>
          </a:p>
          <a:p>
            <a:r>
              <a:rPr lang="tr-TR" smtClean="0">
                <a:solidFill>
                  <a:srgbClr val="7030A0"/>
                </a:solidFill>
              </a:rPr>
              <a:t>Analitik Rubrikler: </a:t>
            </a:r>
            <a:r>
              <a:rPr lang="tr-TR" smtClean="0"/>
              <a:t>ürünün </a:t>
            </a:r>
            <a:r>
              <a:rPr lang="tr-TR"/>
              <a:t>parçalarını ayrı ayrı puanlamasını sonra da bu kısmi puanları toplayarak toplam puanı hesaplamasını gerektirir.</a:t>
            </a:r>
          </a:p>
          <a:p>
            <a:endParaRPr lang="tr-TR"/>
          </a:p>
        </p:txBody>
      </p:sp>
    </p:spTree>
    <p:extLst>
      <p:ext uri="{BB962C8B-B14F-4D97-AF65-F5344CB8AC3E}">
        <p14:creationId xmlns:p14="http://schemas.microsoft.com/office/powerpoint/2010/main" val="1889361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t>Bütüncül </a:t>
            </a:r>
            <a:r>
              <a:rPr lang="tr-TR" smtClean="0"/>
              <a:t>Derecelendİrme Ölçek Örneğİ</a:t>
            </a:r>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404145092"/>
              </p:ext>
            </p:extLst>
          </p:nvPr>
        </p:nvGraphicFramePr>
        <p:xfrm>
          <a:off x="395536" y="1844824"/>
          <a:ext cx="7344816" cy="4294057"/>
        </p:xfrm>
        <a:graphic>
          <a:graphicData uri="http://schemas.openxmlformats.org/drawingml/2006/table">
            <a:tbl>
              <a:tblPr firstRow="1" bandRow="1">
                <a:tableStyleId>{B301B821-A1FF-4177-AEE7-76D212191A09}</a:tableStyleId>
              </a:tblPr>
              <a:tblGrid>
                <a:gridCol w="6101672"/>
                <a:gridCol w="1243144"/>
              </a:tblGrid>
              <a:tr h="4113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smtClean="0"/>
                        <a:t>Yazılı Bir Rapor İçin Bütüncül Derecelendirme</a:t>
                      </a:r>
                    </a:p>
                  </a:txBody>
                  <a:tcPr/>
                </a:tc>
                <a:tc hMerge="1">
                  <a:txBody>
                    <a:bodyPr/>
                    <a:lstStyle/>
                    <a:p>
                      <a:endParaRPr lang="tr-TR" sz="2400"/>
                    </a:p>
                  </a:txBody>
                  <a:tcPr/>
                </a:tc>
              </a:tr>
              <a:tr h="847869">
                <a:tc>
                  <a:txBody>
                    <a:bodyPr/>
                    <a:lstStyle/>
                    <a:p>
                      <a:r>
                        <a:rPr lang="tr-TR" sz="2000" smtClean="0"/>
                        <a:t>Rapor tamamlanmış ve ayrıntıları açık ve net şekilde verilmiş </a:t>
                      </a:r>
                      <a:endParaRPr lang="tr-TR" sz="2000"/>
                    </a:p>
                  </a:txBody>
                  <a:tcPr/>
                </a:tc>
                <a:tc>
                  <a:txBody>
                    <a:bodyPr/>
                    <a:lstStyle/>
                    <a:p>
                      <a:r>
                        <a:rPr lang="tr-TR" sz="2000" smtClean="0"/>
                        <a:t>5 Puan</a:t>
                      </a:r>
                      <a:endParaRPr lang="tr-TR" sz="2000"/>
                    </a:p>
                  </a:txBody>
                  <a:tcPr/>
                </a:tc>
              </a:tr>
              <a:tr h="847869">
                <a:tc>
                  <a:txBody>
                    <a:bodyPr/>
                    <a:lstStyle/>
                    <a:p>
                      <a:r>
                        <a:rPr lang="tr-TR" sz="2000" smtClean="0"/>
                        <a:t>Rapor tamamlanmış  fakat bazı hatalar ve eksiklikler var </a:t>
                      </a:r>
                      <a:endParaRPr lang="tr-TR" sz="2000"/>
                    </a:p>
                  </a:txBody>
                  <a:tcPr/>
                </a:tc>
                <a:tc>
                  <a:txBody>
                    <a:bodyPr/>
                    <a:lstStyle/>
                    <a:p>
                      <a:r>
                        <a:rPr lang="tr-TR" sz="2000" baseline="0" smtClean="0"/>
                        <a:t>4 Puan</a:t>
                      </a:r>
                      <a:endParaRPr lang="tr-TR" sz="2000"/>
                    </a:p>
                  </a:txBody>
                  <a:tcPr/>
                </a:tc>
              </a:tr>
              <a:tr h="847869">
                <a:tc>
                  <a:txBody>
                    <a:bodyPr/>
                    <a:lstStyle/>
                    <a:p>
                      <a:r>
                        <a:rPr lang="tr-TR" sz="2000" smtClean="0"/>
                        <a:t>Rapoda işlemler ve gözlemleme doğru fakat sonuçlar yanlış yazılmış </a:t>
                      </a:r>
                      <a:endParaRPr lang="tr-TR" sz="2000"/>
                    </a:p>
                  </a:txBody>
                  <a:tcPr/>
                </a:tc>
                <a:tc>
                  <a:txBody>
                    <a:bodyPr/>
                    <a:lstStyle/>
                    <a:p>
                      <a:r>
                        <a:rPr lang="tr-TR" sz="2000" smtClean="0"/>
                        <a:t>3 Puan</a:t>
                      </a:r>
                      <a:endParaRPr lang="tr-TR" sz="2000"/>
                    </a:p>
                  </a:txBody>
                  <a:tcPr/>
                </a:tc>
              </a:tr>
              <a:tr h="49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smtClean="0"/>
                        <a:t>Raporun her bölümünde yanlışlıklar var</a:t>
                      </a:r>
                    </a:p>
                  </a:txBody>
                  <a:tcPr/>
                </a:tc>
                <a:tc>
                  <a:txBody>
                    <a:bodyPr/>
                    <a:lstStyle/>
                    <a:p>
                      <a:r>
                        <a:rPr lang="tr-TR" sz="2000" smtClean="0"/>
                        <a:t>2 Puan</a:t>
                      </a:r>
                      <a:endParaRPr lang="tr-TR" sz="2000"/>
                    </a:p>
                  </a:txBody>
                  <a:tcPr/>
                </a:tc>
              </a:tr>
              <a:tr h="847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smtClean="0"/>
                        <a:t>Raporda işlemler ve gözlemlere ilişkin çok az sayıda tanımlar var. </a:t>
                      </a:r>
                    </a:p>
                  </a:txBody>
                  <a:tcPr/>
                </a:tc>
                <a:tc>
                  <a:txBody>
                    <a:bodyPr/>
                    <a:lstStyle/>
                    <a:p>
                      <a:r>
                        <a:rPr lang="tr-TR" sz="2000" smtClean="0"/>
                        <a:t>1 Puan</a:t>
                      </a:r>
                      <a:endParaRPr lang="tr-TR" sz="2000"/>
                    </a:p>
                  </a:txBody>
                  <a:tcPr/>
                </a:tc>
              </a:tr>
            </a:tbl>
          </a:graphicData>
        </a:graphic>
      </p:graphicFrame>
    </p:spTree>
    <p:extLst>
      <p:ext uri="{BB962C8B-B14F-4D97-AF65-F5344CB8AC3E}">
        <p14:creationId xmlns:p14="http://schemas.microsoft.com/office/powerpoint/2010/main" val="2078509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NEDEN Ölçme DeğerlendİRme Yapıyoruz?</a:t>
            </a:r>
            <a:endParaRPr lang="tr-TR"/>
          </a:p>
        </p:txBody>
      </p:sp>
      <p:sp>
        <p:nvSpPr>
          <p:cNvPr id="3" name="İçerik Yer Tutucusu 2"/>
          <p:cNvSpPr>
            <a:spLocks noGrp="1"/>
          </p:cNvSpPr>
          <p:nvPr>
            <p:ph idx="1"/>
          </p:nvPr>
        </p:nvSpPr>
        <p:spPr/>
        <p:txBody>
          <a:bodyPr/>
          <a:lstStyle/>
          <a:p>
            <a:pPr marL="381000" indent="-381000">
              <a:buFontTx/>
              <a:buNone/>
            </a:pPr>
            <a:r>
              <a:rPr lang="tr-TR" altLang="tr-TR" sz="2800" b="1"/>
              <a:t>1. </a:t>
            </a:r>
            <a:r>
              <a:rPr lang="tr-TR" altLang="tr-TR" sz="2800"/>
              <a:t>Öğrenci başarısının değerlendirilmesi</a:t>
            </a:r>
          </a:p>
          <a:p>
            <a:pPr marL="381000" indent="-381000">
              <a:buFontTx/>
              <a:buNone/>
            </a:pPr>
            <a:endParaRPr lang="tr-TR" altLang="tr-TR" sz="2800"/>
          </a:p>
          <a:p>
            <a:pPr marL="381000" indent="-381000">
              <a:buFontTx/>
              <a:buNone/>
            </a:pPr>
            <a:r>
              <a:rPr lang="tr-TR" altLang="tr-TR" sz="2800" b="1"/>
              <a:t>2. </a:t>
            </a:r>
            <a:r>
              <a:rPr lang="tr-TR" altLang="tr-TR" sz="2800"/>
              <a:t>Öğretim hizmetinin etkililiğinin </a:t>
            </a:r>
            <a:r>
              <a:rPr lang="tr-TR" altLang="tr-TR" sz="2800" smtClean="0"/>
              <a:t>değerlendirilmesi (öğretim hedeflerine ulaşılıp ulaşılmadığına karar verme)</a:t>
            </a:r>
            <a:endParaRPr lang="tr-TR"/>
          </a:p>
        </p:txBody>
      </p:sp>
    </p:spTree>
    <p:extLst>
      <p:ext uri="{BB962C8B-B14F-4D97-AF65-F5344CB8AC3E}">
        <p14:creationId xmlns:p14="http://schemas.microsoft.com/office/powerpoint/2010/main" val="216283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8191"/>
            <a:ext cx="5854973" cy="665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5194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643192" cy="732696"/>
          </a:xfrm>
        </p:spPr>
        <p:txBody>
          <a:bodyPr>
            <a:noAutofit/>
          </a:bodyPr>
          <a:lstStyle/>
          <a:p>
            <a:r>
              <a:rPr lang="tr-TR" sz="2800" smtClean="0"/>
              <a:t>ANALİTİK DEĞERLENDİRME ÖLÇEK ÖRNEĞİ </a:t>
            </a:r>
            <a:endParaRPr lang="tr-TR" sz="280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82821936"/>
              </p:ext>
            </p:extLst>
          </p:nvPr>
        </p:nvGraphicFramePr>
        <p:xfrm>
          <a:off x="683568" y="1196752"/>
          <a:ext cx="6857933" cy="5400601"/>
        </p:xfrm>
        <a:graphic>
          <a:graphicData uri="http://schemas.openxmlformats.org/drawingml/2006/table">
            <a:tbl>
              <a:tblPr firstRow="1" firstCol="1" bandRow="1">
                <a:tableStyleId>{B301B821-A1FF-4177-AEE7-76D212191A09}</a:tableStyleId>
              </a:tblPr>
              <a:tblGrid>
                <a:gridCol w="6172141"/>
                <a:gridCol w="685792"/>
              </a:tblGrid>
              <a:tr h="299848">
                <a:tc>
                  <a:txBody>
                    <a:bodyPr/>
                    <a:lstStyle/>
                    <a:p>
                      <a:pPr>
                        <a:lnSpc>
                          <a:spcPct val="115000"/>
                        </a:lnSpc>
                        <a:spcAft>
                          <a:spcPts val="0"/>
                        </a:spcAft>
                      </a:pPr>
                      <a:r>
                        <a:rPr lang="tr-TR" sz="1600">
                          <a:effectLst/>
                        </a:rPr>
                        <a:t>Açıklama </a:t>
                      </a:r>
                      <a:endParaRPr lang="tr-TR" sz="2400">
                        <a:effectLst/>
                        <a:latin typeface="Calibri"/>
                        <a:ea typeface="Calibri"/>
                        <a:cs typeface="Times New Roman"/>
                      </a:endParaRPr>
                    </a:p>
                  </a:txBody>
                  <a:tcPr marL="67975" marR="67975" marT="0" marB="0"/>
                </a:tc>
                <a:tc>
                  <a:txBody>
                    <a:bodyPr/>
                    <a:lstStyle/>
                    <a:p>
                      <a:pPr algn="ctr">
                        <a:lnSpc>
                          <a:spcPct val="115000"/>
                        </a:lnSpc>
                        <a:spcAft>
                          <a:spcPts val="0"/>
                        </a:spcAft>
                      </a:pPr>
                      <a:r>
                        <a:rPr lang="tr-TR" sz="1600">
                          <a:effectLst/>
                        </a:rPr>
                        <a:t>Puan</a:t>
                      </a:r>
                      <a:endParaRPr lang="tr-TR" sz="2400">
                        <a:effectLst/>
                        <a:latin typeface="Calibri"/>
                        <a:ea typeface="Calibri"/>
                        <a:cs typeface="Times New Roman"/>
                      </a:endParaRPr>
                    </a:p>
                  </a:txBody>
                  <a:tcPr marL="67975" marR="67975" marT="0" marB="0"/>
                </a:tc>
              </a:tr>
              <a:tr h="902883">
                <a:tc>
                  <a:txBody>
                    <a:bodyPr/>
                    <a:lstStyle/>
                    <a:p>
                      <a:pPr>
                        <a:lnSpc>
                          <a:spcPct val="115000"/>
                        </a:lnSpc>
                        <a:spcAft>
                          <a:spcPts val="0"/>
                        </a:spcAft>
                      </a:pPr>
                      <a:r>
                        <a:rPr lang="tr-TR" sz="1600">
                          <a:effectLst/>
                        </a:rPr>
                        <a:t>Araştırma sorusu bağımlı ve bağımsız değişkeni içeriyor</a:t>
                      </a:r>
                      <a:endParaRPr lang="tr-TR" sz="2400">
                        <a:effectLst/>
                      </a:endParaRPr>
                    </a:p>
                    <a:p>
                      <a:pPr>
                        <a:lnSpc>
                          <a:spcPct val="115000"/>
                        </a:lnSpc>
                        <a:spcAft>
                          <a:spcPts val="0"/>
                        </a:spcAft>
                      </a:pPr>
                      <a:r>
                        <a:rPr lang="tr-TR" sz="1600">
                          <a:effectLst/>
                        </a:rPr>
                        <a:t>Konu ile ilgili araştırılabilir bir soru</a:t>
                      </a:r>
                      <a:endParaRPr lang="tr-TR" sz="2400">
                        <a:effectLst/>
                      </a:endParaRPr>
                    </a:p>
                    <a:p>
                      <a:pPr>
                        <a:lnSpc>
                          <a:spcPct val="115000"/>
                        </a:lnSpc>
                        <a:spcAft>
                          <a:spcPts val="0"/>
                        </a:spcAft>
                      </a:pPr>
                      <a:r>
                        <a:rPr lang="tr-TR" sz="1600">
                          <a:effectLst/>
                        </a:rPr>
                        <a:t>Araştırma sorusu açık ve anlaşılır bir şekilde ifade edilmiş</a:t>
                      </a:r>
                      <a:endParaRPr lang="tr-TR" sz="2400">
                        <a:effectLst/>
                        <a:latin typeface="Calibri"/>
                        <a:ea typeface="Calibri"/>
                        <a:cs typeface="Times New Roman"/>
                      </a:endParaRPr>
                    </a:p>
                  </a:txBody>
                  <a:tcPr marL="67975" marR="67975" marT="0" marB="0"/>
                </a:tc>
                <a:tc>
                  <a:txBody>
                    <a:bodyPr/>
                    <a:lstStyle/>
                    <a:p>
                      <a:pPr algn="ctr">
                        <a:lnSpc>
                          <a:spcPct val="115000"/>
                        </a:lnSpc>
                        <a:spcAft>
                          <a:spcPts val="0"/>
                        </a:spcAft>
                      </a:pPr>
                      <a:r>
                        <a:rPr lang="tr-TR" sz="1600">
                          <a:effectLst/>
                        </a:rPr>
                        <a:t>1</a:t>
                      </a:r>
                      <a:endParaRPr lang="tr-TR" sz="2400">
                        <a:effectLst/>
                      </a:endParaRPr>
                    </a:p>
                    <a:p>
                      <a:pPr algn="ctr">
                        <a:lnSpc>
                          <a:spcPct val="115000"/>
                        </a:lnSpc>
                        <a:spcAft>
                          <a:spcPts val="0"/>
                        </a:spcAft>
                      </a:pPr>
                      <a:r>
                        <a:rPr lang="tr-TR" sz="1600">
                          <a:effectLst/>
                        </a:rPr>
                        <a:t>1</a:t>
                      </a:r>
                      <a:endParaRPr lang="tr-TR" sz="2400">
                        <a:effectLst/>
                      </a:endParaRPr>
                    </a:p>
                    <a:p>
                      <a:pPr algn="ctr">
                        <a:lnSpc>
                          <a:spcPct val="115000"/>
                        </a:lnSpc>
                        <a:spcAft>
                          <a:spcPts val="0"/>
                        </a:spcAft>
                      </a:pPr>
                      <a:r>
                        <a:rPr lang="tr-TR" sz="1600">
                          <a:effectLst/>
                        </a:rPr>
                        <a:t>1</a:t>
                      </a:r>
                      <a:endParaRPr lang="tr-TR" sz="2400">
                        <a:effectLst/>
                        <a:latin typeface="Calibri"/>
                        <a:ea typeface="Calibri"/>
                        <a:cs typeface="Times New Roman"/>
                      </a:endParaRPr>
                    </a:p>
                  </a:txBody>
                  <a:tcPr marL="67975" marR="67975" marT="0" marB="0"/>
                </a:tc>
              </a:tr>
              <a:tr h="2098935">
                <a:tc>
                  <a:txBody>
                    <a:bodyPr/>
                    <a:lstStyle/>
                    <a:p>
                      <a:pPr>
                        <a:lnSpc>
                          <a:spcPct val="115000"/>
                        </a:lnSpc>
                        <a:spcAft>
                          <a:spcPts val="0"/>
                        </a:spcAft>
                      </a:pPr>
                      <a:r>
                        <a:rPr lang="tr-TR" sz="1600">
                          <a:effectLst/>
                        </a:rPr>
                        <a:t>Bağımlı değişkeni doğru belirlemiş</a:t>
                      </a:r>
                      <a:endParaRPr lang="tr-TR" sz="2400">
                        <a:effectLst/>
                      </a:endParaRPr>
                    </a:p>
                    <a:p>
                      <a:pPr>
                        <a:lnSpc>
                          <a:spcPct val="115000"/>
                        </a:lnSpc>
                        <a:spcAft>
                          <a:spcPts val="0"/>
                        </a:spcAft>
                      </a:pPr>
                      <a:r>
                        <a:rPr lang="tr-TR" sz="1600">
                          <a:effectLst/>
                        </a:rPr>
                        <a:t>Bağımlı değişkeni yanlış belirlemiş</a:t>
                      </a:r>
                      <a:endParaRPr lang="tr-TR" sz="2400">
                        <a:effectLst/>
                      </a:endParaRPr>
                    </a:p>
                    <a:p>
                      <a:pPr>
                        <a:lnSpc>
                          <a:spcPct val="115000"/>
                        </a:lnSpc>
                        <a:spcAft>
                          <a:spcPts val="0"/>
                        </a:spcAft>
                      </a:pPr>
                      <a:r>
                        <a:rPr lang="tr-TR" sz="1600">
                          <a:effectLst/>
                        </a:rPr>
                        <a:t>Bağımsız değişkeni doğru belirlemiş</a:t>
                      </a:r>
                      <a:endParaRPr lang="tr-TR" sz="2400">
                        <a:effectLst/>
                      </a:endParaRPr>
                    </a:p>
                    <a:p>
                      <a:pPr>
                        <a:lnSpc>
                          <a:spcPct val="115000"/>
                        </a:lnSpc>
                        <a:spcAft>
                          <a:spcPts val="0"/>
                        </a:spcAft>
                      </a:pPr>
                      <a:r>
                        <a:rPr lang="tr-TR" sz="1600">
                          <a:effectLst/>
                        </a:rPr>
                        <a:t>Bağımsız değişkeni yanlış belirlemiş</a:t>
                      </a:r>
                      <a:endParaRPr lang="tr-TR" sz="2400">
                        <a:effectLst/>
                      </a:endParaRPr>
                    </a:p>
                    <a:p>
                      <a:pPr>
                        <a:lnSpc>
                          <a:spcPct val="115000"/>
                        </a:lnSpc>
                        <a:spcAft>
                          <a:spcPts val="0"/>
                        </a:spcAft>
                      </a:pPr>
                      <a:r>
                        <a:rPr lang="tr-TR" sz="1600">
                          <a:effectLst/>
                        </a:rPr>
                        <a:t>1 tane kontrol değişkeni belirlemiş</a:t>
                      </a:r>
                      <a:endParaRPr lang="tr-TR" sz="2400">
                        <a:effectLst/>
                      </a:endParaRPr>
                    </a:p>
                    <a:p>
                      <a:pPr>
                        <a:lnSpc>
                          <a:spcPct val="115000"/>
                        </a:lnSpc>
                        <a:spcAft>
                          <a:spcPts val="0"/>
                        </a:spcAft>
                      </a:pPr>
                      <a:r>
                        <a:rPr lang="tr-TR" sz="1600">
                          <a:effectLst/>
                        </a:rPr>
                        <a:t>2 tane kontrol değişkeni belirlemiş</a:t>
                      </a:r>
                      <a:endParaRPr lang="tr-TR" sz="2400">
                        <a:effectLst/>
                      </a:endParaRPr>
                    </a:p>
                    <a:p>
                      <a:pPr>
                        <a:lnSpc>
                          <a:spcPct val="115000"/>
                        </a:lnSpc>
                        <a:spcAft>
                          <a:spcPts val="0"/>
                        </a:spcAft>
                      </a:pPr>
                      <a:r>
                        <a:rPr lang="tr-TR" sz="1600">
                          <a:effectLst/>
                        </a:rPr>
                        <a:t>3 tane kontrol değişkeni belirlemiş</a:t>
                      </a:r>
                      <a:endParaRPr lang="tr-TR" sz="2400">
                        <a:effectLst/>
                        <a:latin typeface="Calibri"/>
                        <a:ea typeface="Calibri"/>
                        <a:cs typeface="Times New Roman"/>
                      </a:endParaRPr>
                    </a:p>
                  </a:txBody>
                  <a:tcPr marL="67975" marR="67975" marT="0" marB="0"/>
                </a:tc>
                <a:tc>
                  <a:txBody>
                    <a:bodyPr/>
                    <a:lstStyle/>
                    <a:p>
                      <a:pPr algn="ctr">
                        <a:lnSpc>
                          <a:spcPct val="115000"/>
                        </a:lnSpc>
                        <a:spcAft>
                          <a:spcPts val="0"/>
                        </a:spcAft>
                      </a:pPr>
                      <a:r>
                        <a:rPr lang="tr-TR" sz="1600">
                          <a:effectLst/>
                        </a:rPr>
                        <a:t>1</a:t>
                      </a:r>
                      <a:endParaRPr lang="tr-TR" sz="2400">
                        <a:effectLst/>
                      </a:endParaRPr>
                    </a:p>
                    <a:p>
                      <a:pPr algn="ctr">
                        <a:lnSpc>
                          <a:spcPct val="115000"/>
                        </a:lnSpc>
                        <a:spcAft>
                          <a:spcPts val="0"/>
                        </a:spcAft>
                      </a:pPr>
                      <a:r>
                        <a:rPr lang="tr-TR" sz="1600">
                          <a:effectLst/>
                        </a:rPr>
                        <a:t>0</a:t>
                      </a:r>
                      <a:endParaRPr lang="tr-TR" sz="2400">
                        <a:effectLst/>
                      </a:endParaRPr>
                    </a:p>
                    <a:p>
                      <a:pPr algn="ctr">
                        <a:lnSpc>
                          <a:spcPct val="115000"/>
                        </a:lnSpc>
                        <a:spcAft>
                          <a:spcPts val="0"/>
                        </a:spcAft>
                      </a:pPr>
                      <a:r>
                        <a:rPr lang="tr-TR" sz="1600">
                          <a:effectLst/>
                        </a:rPr>
                        <a:t>1</a:t>
                      </a:r>
                      <a:endParaRPr lang="tr-TR" sz="2400">
                        <a:effectLst/>
                      </a:endParaRPr>
                    </a:p>
                    <a:p>
                      <a:pPr algn="ctr">
                        <a:lnSpc>
                          <a:spcPct val="115000"/>
                        </a:lnSpc>
                        <a:spcAft>
                          <a:spcPts val="0"/>
                        </a:spcAft>
                      </a:pPr>
                      <a:r>
                        <a:rPr lang="tr-TR" sz="1600">
                          <a:effectLst/>
                        </a:rPr>
                        <a:t>0</a:t>
                      </a:r>
                      <a:endParaRPr lang="tr-TR" sz="2400">
                        <a:effectLst/>
                      </a:endParaRPr>
                    </a:p>
                    <a:p>
                      <a:pPr algn="ctr">
                        <a:lnSpc>
                          <a:spcPct val="115000"/>
                        </a:lnSpc>
                        <a:spcAft>
                          <a:spcPts val="0"/>
                        </a:spcAft>
                      </a:pPr>
                      <a:r>
                        <a:rPr lang="tr-TR" sz="1600">
                          <a:effectLst/>
                        </a:rPr>
                        <a:t>1</a:t>
                      </a:r>
                      <a:endParaRPr lang="tr-TR" sz="2400">
                        <a:effectLst/>
                      </a:endParaRPr>
                    </a:p>
                    <a:p>
                      <a:pPr algn="ctr">
                        <a:lnSpc>
                          <a:spcPct val="115000"/>
                        </a:lnSpc>
                        <a:spcAft>
                          <a:spcPts val="0"/>
                        </a:spcAft>
                      </a:pPr>
                      <a:r>
                        <a:rPr lang="tr-TR" sz="1600">
                          <a:effectLst/>
                        </a:rPr>
                        <a:t>2</a:t>
                      </a:r>
                      <a:endParaRPr lang="tr-TR" sz="2400">
                        <a:effectLst/>
                      </a:endParaRPr>
                    </a:p>
                    <a:p>
                      <a:pPr algn="ctr">
                        <a:lnSpc>
                          <a:spcPct val="115000"/>
                        </a:lnSpc>
                        <a:spcAft>
                          <a:spcPts val="0"/>
                        </a:spcAft>
                      </a:pPr>
                      <a:r>
                        <a:rPr lang="tr-TR" sz="1600">
                          <a:effectLst/>
                        </a:rPr>
                        <a:t>3</a:t>
                      </a:r>
                      <a:endParaRPr lang="tr-TR" sz="2400">
                        <a:effectLst/>
                        <a:latin typeface="Calibri"/>
                        <a:ea typeface="Calibri"/>
                        <a:cs typeface="Times New Roman"/>
                      </a:endParaRPr>
                    </a:p>
                  </a:txBody>
                  <a:tcPr marL="67975" marR="67975" marT="0" marB="0"/>
                </a:tc>
              </a:tr>
              <a:tr h="2098935">
                <a:tc>
                  <a:txBody>
                    <a:bodyPr/>
                    <a:lstStyle/>
                    <a:p>
                      <a:pPr>
                        <a:lnSpc>
                          <a:spcPct val="115000"/>
                        </a:lnSpc>
                        <a:spcAft>
                          <a:spcPts val="0"/>
                        </a:spcAft>
                      </a:pPr>
                      <a:r>
                        <a:rPr lang="tr-TR" sz="1600">
                          <a:effectLst/>
                        </a:rPr>
                        <a:t>Hipotez yazarken bağımlı ve bağımsız değişken arasındaki ilişkiye dair tahminini belirtmiş</a:t>
                      </a:r>
                      <a:endParaRPr lang="tr-TR" sz="2400">
                        <a:effectLst/>
                      </a:endParaRPr>
                    </a:p>
                    <a:p>
                      <a:pPr>
                        <a:lnSpc>
                          <a:spcPct val="115000"/>
                        </a:lnSpc>
                        <a:spcAft>
                          <a:spcPts val="0"/>
                        </a:spcAft>
                      </a:pPr>
                      <a:r>
                        <a:rPr lang="tr-TR" sz="1600">
                          <a:effectLst/>
                        </a:rPr>
                        <a:t>Hipotez ifadesi bağımlı değişkeni içermiyor</a:t>
                      </a:r>
                      <a:endParaRPr lang="tr-TR" sz="2400">
                        <a:effectLst/>
                      </a:endParaRPr>
                    </a:p>
                    <a:p>
                      <a:pPr>
                        <a:lnSpc>
                          <a:spcPct val="115000"/>
                        </a:lnSpc>
                        <a:spcAft>
                          <a:spcPts val="0"/>
                        </a:spcAft>
                      </a:pPr>
                      <a:r>
                        <a:rPr lang="tr-TR" sz="1600">
                          <a:effectLst/>
                        </a:rPr>
                        <a:t>Bağımlı ve bağımsız değişken belirtilmiş fakat değişkenler arasında ilişki açıklanmamış</a:t>
                      </a:r>
                      <a:endParaRPr lang="tr-TR" sz="2400">
                        <a:effectLst/>
                      </a:endParaRPr>
                    </a:p>
                    <a:p>
                      <a:pPr>
                        <a:lnSpc>
                          <a:spcPct val="115000"/>
                        </a:lnSpc>
                        <a:spcAft>
                          <a:spcPts val="0"/>
                        </a:spcAft>
                      </a:pPr>
                      <a:r>
                        <a:rPr lang="tr-TR" sz="1600">
                          <a:effectLst/>
                        </a:rPr>
                        <a:t>Bağımlı ve bağımsız değişkenler dışındaki değişkenler arasındaki ilişki açıklanmış</a:t>
                      </a:r>
                      <a:endParaRPr lang="tr-TR" sz="2400">
                        <a:effectLst/>
                        <a:latin typeface="Calibri"/>
                        <a:ea typeface="Calibri"/>
                        <a:cs typeface="Times New Roman"/>
                      </a:endParaRPr>
                    </a:p>
                  </a:txBody>
                  <a:tcPr marL="67975" marR="67975" marT="0" marB="0"/>
                </a:tc>
                <a:tc>
                  <a:txBody>
                    <a:bodyPr/>
                    <a:lstStyle/>
                    <a:p>
                      <a:pPr algn="ctr">
                        <a:lnSpc>
                          <a:spcPct val="115000"/>
                        </a:lnSpc>
                        <a:spcAft>
                          <a:spcPts val="0"/>
                        </a:spcAft>
                      </a:pPr>
                      <a:r>
                        <a:rPr lang="tr-TR" sz="1600">
                          <a:effectLst/>
                        </a:rPr>
                        <a:t>1</a:t>
                      </a:r>
                      <a:endParaRPr lang="tr-TR" sz="2400">
                        <a:effectLst/>
                      </a:endParaRPr>
                    </a:p>
                    <a:p>
                      <a:pPr algn="ctr">
                        <a:lnSpc>
                          <a:spcPct val="115000"/>
                        </a:lnSpc>
                        <a:spcAft>
                          <a:spcPts val="0"/>
                        </a:spcAft>
                      </a:pPr>
                      <a:r>
                        <a:rPr lang="tr-TR" sz="1600">
                          <a:effectLst/>
                        </a:rPr>
                        <a:t> </a:t>
                      </a:r>
                      <a:endParaRPr lang="tr-TR" sz="2400">
                        <a:effectLst/>
                      </a:endParaRPr>
                    </a:p>
                    <a:p>
                      <a:pPr algn="ctr">
                        <a:lnSpc>
                          <a:spcPct val="115000"/>
                        </a:lnSpc>
                        <a:spcAft>
                          <a:spcPts val="0"/>
                        </a:spcAft>
                      </a:pPr>
                      <a:r>
                        <a:rPr lang="tr-TR" sz="1600">
                          <a:effectLst/>
                        </a:rPr>
                        <a:t>0</a:t>
                      </a:r>
                      <a:endParaRPr lang="tr-TR" sz="2400">
                        <a:effectLst/>
                      </a:endParaRPr>
                    </a:p>
                    <a:p>
                      <a:pPr algn="ctr">
                        <a:lnSpc>
                          <a:spcPct val="115000"/>
                        </a:lnSpc>
                        <a:spcAft>
                          <a:spcPts val="0"/>
                        </a:spcAft>
                      </a:pPr>
                      <a:r>
                        <a:rPr lang="tr-TR" sz="1600">
                          <a:effectLst/>
                        </a:rPr>
                        <a:t>0</a:t>
                      </a:r>
                      <a:endParaRPr lang="tr-TR" sz="2400">
                        <a:effectLst/>
                      </a:endParaRPr>
                    </a:p>
                    <a:p>
                      <a:pPr algn="ctr">
                        <a:lnSpc>
                          <a:spcPct val="115000"/>
                        </a:lnSpc>
                        <a:spcAft>
                          <a:spcPts val="0"/>
                        </a:spcAft>
                      </a:pPr>
                      <a:r>
                        <a:rPr lang="tr-TR" sz="1600">
                          <a:effectLst/>
                        </a:rPr>
                        <a:t> </a:t>
                      </a:r>
                      <a:endParaRPr lang="tr-TR" sz="2400">
                        <a:effectLst/>
                      </a:endParaRPr>
                    </a:p>
                    <a:p>
                      <a:pPr algn="ctr">
                        <a:lnSpc>
                          <a:spcPct val="115000"/>
                        </a:lnSpc>
                        <a:spcAft>
                          <a:spcPts val="0"/>
                        </a:spcAft>
                      </a:pPr>
                      <a:r>
                        <a:rPr lang="tr-TR" sz="1600">
                          <a:effectLst/>
                        </a:rPr>
                        <a:t>0</a:t>
                      </a:r>
                      <a:endParaRPr lang="tr-TR" sz="2400">
                        <a:effectLst/>
                        <a:latin typeface="Calibri"/>
                        <a:ea typeface="Calibri"/>
                        <a:cs typeface="Times New Roman"/>
                      </a:endParaRPr>
                    </a:p>
                  </a:txBody>
                  <a:tcPr marL="67975" marR="67975" marT="0" marB="0"/>
                </a:tc>
              </a:tr>
            </a:tbl>
          </a:graphicData>
        </a:graphic>
      </p:graphicFrame>
    </p:spTree>
    <p:extLst>
      <p:ext uri="{BB962C8B-B14F-4D97-AF65-F5344CB8AC3E}">
        <p14:creationId xmlns:p14="http://schemas.microsoft.com/office/powerpoint/2010/main" val="37162176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3"/>
            <a:ext cx="7239000" cy="1143000"/>
          </a:xfrm>
        </p:spPr>
        <p:txBody>
          <a:bodyPr>
            <a:normAutofit/>
          </a:bodyPr>
          <a:lstStyle/>
          <a:p>
            <a:r>
              <a:rPr lang="tr-TR" sz="2800" smtClean="0"/>
              <a:t>Hangİ Ölçme Ve DEĞERLENDİRME ARAÇLARI SEÇİLMELİDİR?</a:t>
            </a:r>
            <a:endParaRPr lang="tr-TR" sz="2800"/>
          </a:p>
        </p:txBody>
      </p:sp>
      <p:sp>
        <p:nvSpPr>
          <p:cNvPr id="3" name="İçerik Yer Tutucusu 2"/>
          <p:cNvSpPr>
            <a:spLocks noGrp="1"/>
          </p:cNvSpPr>
          <p:nvPr>
            <p:ph idx="1"/>
          </p:nvPr>
        </p:nvSpPr>
        <p:spPr>
          <a:xfrm>
            <a:off x="179512" y="1196752"/>
            <a:ext cx="7848872" cy="5904656"/>
          </a:xfrm>
        </p:spPr>
        <p:txBody>
          <a:bodyPr>
            <a:normAutofit fontScale="85000" lnSpcReduction="20000"/>
          </a:bodyPr>
          <a:lstStyle/>
          <a:p>
            <a:pPr algn="just"/>
            <a:r>
              <a:rPr lang="tr-TR" smtClean="0">
                <a:solidFill>
                  <a:srgbClr val="C00000"/>
                </a:solidFill>
              </a:rPr>
              <a:t>Güvenirliği, geçerliği ve kullanışlığı yüksek </a:t>
            </a:r>
            <a:r>
              <a:rPr lang="tr-TR" smtClean="0"/>
              <a:t>olan araçlar kullanılmalıdır.</a:t>
            </a:r>
          </a:p>
          <a:p>
            <a:pPr algn="just"/>
            <a:r>
              <a:rPr lang="tr-TR"/>
              <a:t>Öğrencilerin öğrenme süreç, ürün ve performanslarının değerlendirilmesi amacıyla </a:t>
            </a:r>
            <a:r>
              <a:rPr lang="tr-TR">
                <a:solidFill>
                  <a:srgbClr val="00B050"/>
                </a:solidFill>
              </a:rPr>
              <a:t>mümkün olduğunca çeşitli araçlar </a:t>
            </a:r>
            <a:r>
              <a:rPr lang="tr-TR" smtClean="0"/>
              <a:t>kullanılmalıdır.</a:t>
            </a:r>
          </a:p>
          <a:p>
            <a:pPr algn="just"/>
            <a:r>
              <a:rPr lang="tr-TR" smtClean="0"/>
              <a:t>Geleneksel ölçme ve değerlendirme araçları öğrenciyi </a:t>
            </a:r>
            <a:r>
              <a:rPr lang="tr-TR" smtClean="0">
                <a:solidFill>
                  <a:srgbClr val="0070C0"/>
                </a:solidFill>
              </a:rPr>
              <a:t>düşünmeye sevk etme konusunda yetersiz kalmaktadır</a:t>
            </a:r>
            <a:r>
              <a:rPr lang="tr-TR" smtClean="0"/>
              <a:t>. Bu yüzden öğrencilerin üst düzey düşünme becerileri gelişememektedir. </a:t>
            </a:r>
          </a:p>
          <a:p>
            <a:pPr algn="just"/>
            <a:r>
              <a:rPr lang="tr-TR" smtClean="0">
                <a:solidFill>
                  <a:srgbClr val="FF0066"/>
                </a:solidFill>
              </a:rPr>
              <a:t>Ölçmenin kendisi bile öğrencinin o anki başarısını değiştirir. </a:t>
            </a:r>
          </a:p>
          <a:p>
            <a:pPr algn="just"/>
            <a:r>
              <a:rPr lang="tr-TR" smtClean="0">
                <a:solidFill>
                  <a:srgbClr val="0033CC"/>
                </a:solidFill>
              </a:rPr>
              <a:t>Öğrenmenin bir parçası olarak </a:t>
            </a:r>
            <a:r>
              <a:rPr lang="tr-TR" smtClean="0"/>
              <a:t>ölçme değerlendirme </a:t>
            </a:r>
            <a:r>
              <a:rPr lang="tr-TR" smtClean="0">
                <a:solidFill>
                  <a:srgbClr val="C00000"/>
                </a:solidFill>
              </a:rPr>
              <a:t>öğrenci öğrenirken ölçüyor</a:t>
            </a:r>
            <a:r>
              <a:rPr lang="tr-TR" smtClean="0"/>
              <a:t>. Dönüt amaçlı değerlendirme yapılması gerekiyor. </a:t>
            </a:r>
          </a:p>
          <a:p>
            <a:pPr algn="just"/>
            <a:r>
              <a:rPr lang="tr-TR" smtClean="0"/>
              <a:t>Geleneksel ölçme ve değerlendirme araçları </a:t>
            </a:r>
            <a:r>
              <a:rPr lang="tr-TR" i="1" u="sng" smtClean="0">
                <a:solidFill>
                  <a:srgbClr val="FF0000"/>
                </a:solidFill>
              </a:rPr>
              <a:t>«hangi öğrenci daha çok biliyor»</a:t>
            </a:r>
            <a:r>
              <a:rPr lang="tr-TR" smtClean="0"/>
              <a:t> sorusu ile ilgilenirken, tamamlayıcı ölçme ve değerlendirme araçları </a:t>
            </a:r>
            <a:r>
              <a:rPr lang="tr-TR" i="1" u="sng" smtClean="0">
                <a:solidFill>
                  <a:srgbClr val="FF0066"/>
                </a:solidFill>
              </a:rPr>
              <a:t>«bu öğrenci ne biliyor»</a:t>
            </a:r>
            <a:r>
              <a:rPr lang="tr-TR" u="sng" smtClean="0">
                <a:solidFill>
                  <a:srgbClr val="FF0066"/>
                </a:solidFill>
              </a:rPr>
              <a:t> </a:t>
            </a:r>
            <a:r>
              <a:rPr lang="tr-TR" smtClean="0"/>
              <a:t>sorusuyla ilgilenir. </a:t>
            </a:r>
          </a:p>
          <a:p>
            <a:pPr marL="0" indent="0" algn="just">
              <a:buNone/>
            </a:pPr>
            <a:r>
              <a:rPr lang="tr-TR" smtClean="0"/>
              <a:t> </a:t>
            </a:r>
          </a:p>
          <a:p>
            <a:pPr marL="0" indent="0" algn="just">
              <a:buNone/>
            </a:pPr>
            <a:endParaRPr lang="tr-TR" smtClean="0"/>
          </a:p>
        </p:txBody>
      </p:sp>
    </p:spTree>
    <p:extLst>
      <p:ext uri="{BB962C8B-B14F-4D97-AF65-F5344CB8AC3E}">
        <p14:creationId xmlns:p14="http://schemas.microsoft.com/office/powerpoint/2010/main" val="2979711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NE Tür SORULARA YER VERİLMELİ?</a:t>
            </a:r>
            <a:endParaRPr lang="tr-TR"/>
          </a:p>
        </p:txBody>
      </p:sp>
      <p:sp>
        <p:nvSpPr>
          <p:cNvPr id="3" name="İçerik Yer Tutucusu 2"/>
          <p:cNvSpPr>
            <a:spLocks noGrp="1"/>
          </p:cNvSpPr>
          <p:nvPr>
            <p:ph idx="1"/>
          </p:nvPr>
        </p:nvSpPr>
        <p:spPr/>
        <p:txBody>
          <a:bodyPr/>
          <a:lstStyle/>
          <a:p>
            <a:r>
              <a:rPr lang="tr-TR"/>
              <a:t>Ezbere bilgileri yoklayan soruların yanı sıra </a:t>
            </a:r>
            <a:r>
              <a:rPr lang="tr-TR">
                <a:solidFill>
                  <a:srgbClr val="7030A0"/>
                </a:solidFill>
              </a:rPr>
              <a:t>gerçek hayatla ilgili bilgi ve becerileri de ölçebilecek </a:t>
            </a:r>
            <a:r>
              <a:rPr lang="tr-TR" smtClean="0"/>
              <a:t>sorulara ağırlık </a:t>
            </a:r>
            <a:r>
              <a:rPr lang="tr-TR"/>
              <a:t>verilmelidir. </a:t>
            </a:r>
            <a:endParaRPr lang="tr-TR" smtClean="0"/>
          </a:p>
          <a:p>
            <a:pPr marL="0" indent="0">
              <a:buNone/>
            </a:pPr>
            <a:endParaRPr lang="tr-TR"/>
          </a:p>
          <a:p>
            <a:r>
              <a:rPr lang="tr-TR"/>
              <a:t>Tek doğru cevaplı soruların yanı sıra</a:t>
            </a:r>
            <a:r>
              <a:rPr lang="tr-TR">
                <a:solidFill>
                  <a:srgbClr val="0070C0"/>
                </a:solidFill>
              </a:rPr>
              <a:t>, doğru cevabı birden fazla olan düşündürücü sorulara </a:t>
            </a:r>
            <a:r>
              <a:rPr lang="tr-TR"/>
              <a:t>da yer verilmelidir.</a:t>
            </a:r>
          </a:p>
          <a:p>
            <a:endParaRPr lang="tr-TR"/>
          </a:p>
        </p:txBody>
      </p:sp>
    </p:spTree>
    <p:extLst>
      <p:ext uri="{BB962C8B-B14F-4D97-AF65-F5344CB8AC3E}">
        <p14:creationId xmlns:p14="http://schemas.microsoft.com/office/powerpoint/2010/main" val="2708095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Soru Hazırlama Sürecİ</a:t>
            </a:r>
            <a:endParaRPr lang="tr-TR"/>
          </a:p>
        </p:txBody>
      </p:sp>
      <p:sp>
        <p:nvSpPr>
          <p:cNvPr id="3" name="İçerik Yer Tutucusu 2"/>
          <p:cNvSpPr>
            <a:spLocks noGrp="1"/>
          </p:cNvSpPr>
          <p:nvPr>
            <p:ph idx="1"/>
          </p:nvPr>
        </p:nvSpPr>
        <p:spPr/>
        <p:txBody>
          <a:bodyPr>
            <a:normAutofit lnSpcReduction="10000"/>
          </a:bodyPr>
          <a:lstStyle/>
          <a:p>
            <a:r>
              <a:rPr lang="tr-TR" smtClean="0"/>
              <a:t>Amacının ve kapsamının belirlenmesi</a:t>
            </a:r>
          </a:p>
          <a:p>
            <a:r>
              <a:rPr lang="tr-TR" smtClean="0"/>
              <a:t>Ölçülecek özelliklerin belirlenmesi (Bilgi, beceri, duyuş)</a:t>
            </a:r>
          </a:p>
          <a:p>
            <a:r>
              <a:rPr lang="tr-TR" smtClean="0"/>
              <a:t>Belirtke tablosu hazırlama(içerik çizelgesi)</a:t>
            </a:r>
          </a:p>
          <a:p>
            <a:r>
              <a:rPr lang="tr-TR" smtClean="0"/>
              <a:t>Kullanılacak soru türünün ve sayısının belirlenmesi</a:t>
            </a:r>
          </a:p>
          <a:p>
            <a:r>
              <a:rPr lang="tr-TR" smtClean="0"/>
              <a:t>Soru havuzunun oluşturulması</a:t>
            </a:r>
          </a:p>
          <a:p>
            <a:r>
              <a:rPr lang="tr-TR" smtClean="0"/>
              <a:t>Soruların gözden geçirilmesi ve seçilmesi</a:t>
            </a:r>
          </a:p>
          <a:p>
            <a:r>
              <a:rPr lang="tr-TR" smtClean="0"/>
              <a:t>Soruların çoğaltmaya hazırlanması</a:t>
            </a:r>
          </a:p>
          <a:p>
            <a:r>
              <a:rPr lang="tr-TR" smtClean="0"/>
              <a:t>Uygulanma</a:t>
            </a:r>
          </a:p>
          <a:p>
            <a:r>
              <a:rPr lang="tr-TR" smtClean="0"/>
              <a:t>Puanlama</a:t>
            </a:r>
            <a:endParaRPr lang="tr-TR"/>
          </a:p>
        </p:txBody>
      </p:sp>
    </p:spTree>
    <p:extLst>
      <p:ext uri="{BB962C8B-B14F-4D97-AF65-F5344CB8AC3E}">
        <p14:creationId xmlns:p14="http://schemas.microsoft.com/office/powerpoint/2010/main" val="629133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10242" name="Picture 2" descr="http://1.bp.blogspot.com/-sxDEp9xGy0A/UZPgonsfIzI/AAAAAAAAAQ0/2-U9jro26m0/s1600/blo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5" y="548680"/>
            <a:ext cx="9144000" cy="584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111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smtClean="0"/>
              <a:t>BİLİŞSEL ALAN TAKSONOMİSİne Göre Soru yazma</a:t>
            </a:r>
            <a:endParaRPr lang="tr-TR" sz="3200"/>
          </a:p>
        </p:txBody>
      </p:sp>
      <p:sp>
        <p:nvSpPr>
          <p:cNvPr id="3" name="İçerik Yer Tutucusu 2"/>
          <p:cNvSpPr>
            <a:spLocks noGrp="1"/>
          </p:cNvSpPr>
          <p:nvPr>
            <p:ph idx="1"/>
          </p:nvPr>
        </p:nvSpPr>
        <p:spPr/>
        <p:txBody>
          <a:bodyPr>
            <a:normAutofit/>
          </a:bodyPr>
          <a:lstStyle/>
          <a:p>
            <a:pPr marL="0" indent="0" algn="just">
              <a:buNone/>
            </a:pPr>
            <a:r>
              <a:rPr lang="tr-TR" b="1" i="1" u="sng" smtClean="0">
                <a:solidFill>
                  <a:schemeClr val="accent6">
                    <a:lumMod val="50000"/>
                  </a:schemeClr>
                </a:solidFill>
              </a:rPr>
              <a:t>Bilgi</a:t>
            </a:r>
            <a:r>
              <a:rPr lang="tr-TR" smtClean="0"/>
              <a:t>: temel kavramları, ilke ve yöntemleri bilme, hatırlama ve ezbere söyleme.</a:t>
            </a:r>
          </a:p>
          <a:p>
            <a:pPr marL="246888" lvl="1" indent="0" algn="just">
              <a:buNone/>
            </a:pPr>
            <a:r>
              <a:rPr lang="tr-TR" i="1" smtClean="0">
                <a:solidFill>
                  <a:schemeClr val="tx1"/>
                </a:solidFill>
              </a:rPr>
              <a:t>«…. nedir?», «…. nasıldır?», «…. nerededir?», «….. ne zaman oldu?» </a:t>
            </a:r>
          </a:p>
          <a:p>
            <a:pPr marL="703263" lvl="1" indent="-261938"/>
            <a:r>
              <a:rPr lang="tr-TR" smtClean="0"/>
              <a:t>Heterojen çözelti nedir? </a:t>
            </a:r>
          </a:p>
          <a:p>
            <a:pPr marL="703263" lvl="1" indent="-261938"/>
            <a:r>
              <a:rPr lang="tr-TR" smtClean="0"/>
              <a:t>Bilgisayarın donanım parçalarını yazınız. </a:t>
            </a:r>
          </a:p>
          <a:p>
            <a:pPr marL="703263" lvl="1" indent="-261938"/>
            <a:r>
              <a:rPr lang="tr-TR" smtClean="0"/>
              <a:t>Mühendislik tasarım sürecinin basamaklarını yazınız. </a:t>
            </a:r>
          </a:p>
          <a:p>
            <a:pPr marL="703263" lvl="1" indent="-261938"/>
            <a:r>
              <a:rPr lang="tr-TR" smtClean="0"/>
              <a:t>Gösterilen araç-gereçlerin adını ve nasıl kullanıldığını yazınız. </a:t>
            </a:r>
          </a:p>
          <a:p>
            <a:pPr lvl="1"/>
            <a:endParaRPr lang="tr-TR" smtClean="0"/>
          </a:p>
          <a:p>
            <a:pPr marL="0" indent="0">
              <a:buNone/>
            </a:pPr>
            <a:endParaRPr lang="tr-TR" smtClean="0"/>
          </a:p>
          <a:p>
            <a:pPr marL="0" indent="0">
              <a:buNone/>
            </a:pPr>
            <a:endParaRPr lang="tr-TR"/>
          </a:p>
        </p:txBody>
      </p:sp>
    </p:spTree>
    <p:extLst>
      <p:ext uri="{BB962C8B-B14F-4D97-AF65-F5344CB8AC3E}">
        <p14:creationId xmlns:p14="http://schemas.microsoft.com/office/powerpoint/2010/main" val="2876963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a:t>BİLİŞSEL ALAN TAKSONOMİSİne Göre Soru yazma</a:t>
            </a:r>
          </a:p>
        </p:txBody>
      </p:sp>
      <p:sp>
        <p:nvSpPr>
          <p:cNvPr id="3" name="İçerik Yer Tutucusu 2"/>
          <p:cNvSpPr>
            <a:spLocks noGrp="1"/>
          </p:cNvSpPr>
          <p:nvPr>
            <p:ph idx="1"/>
          </p:nvPr>
        </p:nvSpPr>
        <p:spPr/>
        <p:txBody>
          <a:bodyPr>
            <a:normAutofit fontScale="92500" lnSpcReduction="10000"/>
          </a:bodyPr>
          <a:lstStyle/>
          <a:p>
            <a:pPr marL="0" indent="0" algn="just">
              <a:buNone/>
            </a:pPr>
            <a:r>
              <a:rPr lang="tr-TR" b="1" i="1" u="sng">
                <a:solidFill>
                  <a:schemeClr val="accent6">
                    <a:lumMod val="50000"/>
                  </a:schemeClr>
                </a:solidFill>
              </a:rPr>
              <a:t>Kavrama:</a:t>
            </a:r>
            <a:r>
              <a:rPr lang="tr-TR" b="1" i="1">
                <a:solidFill>
                  <a:schemeClr val="accent6">
                    <a:lumMod val="50000"/>
                  </a:schemeClr>
                </a:solidFill>
              </a:rPr>
              <a:t> </a:t>
            </a:r>
            <a:r>
              <a:rPr lang="tr-TR"/>
              <a:t>Bilginin içselleştirilmiş hali, kendi ifadelerini kullanarak </a:t>
            </a:r>
            <a:r>
              <a:rPr lang="tr-TR" smtClean="0"/>
              <a:t>açıklama. Bilginin </a:t>
            </a:r>
            <a:r>
              <a:rPr lang="tr-TR"/>
              <a:t>transfer edilmesi söz konusudur. Yeni bir anlatım biçimine çevirme, grafiğini çizme, bir grafiği yazılı veya sözlü olarak açıklama, bir olgunun </a:t>
            </a:r>
            <a:r>
              <a:rPr lang="tr-TR" smtClean="0"/>
              <a:t>nedenini, nasıl </a:t>
            </a:r>
            <a:r>
              <a:rPr lang="tr-TR"/>
              <a:t>ve niye olduğunu kendi cümleleri ile açıklama, örnek </a:t>
            </a:r>
            <a:r>
              <a:rPr lang="tr-TR" smtClean="0"/>
              <a:t>verme. </a:t>
            </a:r>
            <a:endParaRPr lang="tr-TR"/>
          </a:p>
          <a:p>
            <a:pPr lvl="1"/>
            <a:r>
              <a:rPr lang="tr-TR"/>
              <a:t>Okuduğunuz metne uygun başlık yazınız.</a:t>
            </a:r>
          </a:p>
          <a:p>
            <a:pPr lvl="1"/>
            <a:r>
              <a:rPr lang="tr-TR"/>
              <a:t>İngilizce bir cümleyi Türkçe’ye çeviriniz.</a:t>
            </a:r>
          </a:p>
          <a:p>
            <a:pPr lvl="1"/>
            <a:r>
              <a:rPr lang="tr-TR"/>
              <a:t>Verilen bilgilere ait  bir grafik çiziniz. </a:t>
            </a:r>
            <a:endParaRPr lang="tr-TR" smtClean="0"/>
          </a:p>
          <a:p>
            <a:pPr lvl="1"/>
            <a:r>
              <a:rPr lang="tr-TR" smtClean="0"/>
              <a:t>Foto elektirik olay ışığın hangi özelliklerini açıklamada kullanılır? </a:t>
            </a:r>
          </a:p>
          <a:p>
            <a:pPr lvl="1"/>
            <a:r>
              <a:rPr lang="tr-TR" smtClean="0"/>
              <a:t>Bir cismin eğrisel bir yörüngede hareket etmesi için hangi şartları gerçekleştirmesi gerekir? </a:t>
            </a:r>
          </a:p>
          <a:p>
            <a:pPr marL="292608" lvl="1" indent="0">
              <a:buNone/>
            </a:pPr>
            <a:endParaRPr lang="tr-TR" smtClean="0"/>
          </a:p>
          <a:p>
            <a:endParaRPr lang="tr-TR"/>
          </a:p>
        </p:txBody>
      </p:sp>
    </p:spTree>
    <p:extLst>
      <p:ext uri="{BB962C8B-B14F-4D97-AF65-F5344CB8AC3E}">
        <p14:creationId xmlns:p14="http://schemas.microsoft.com/office/powerpoint/2010/main" val="1159357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b="1" i="1" u="sng">
                <a:solidFill>
                  <a:schemeClr val="accent6">
                    <a:lumMod val="50000"/>
                  </a:schemeClr>
                </a:solidFill>
              </a:rPr>
              <a:t>Uygulama:</a:t>
            </a:r>
            <a:r>
              <a:rPr lang="tr-TR" b="1" i="1">
                <a:solidFill>
                  <a:schemeClr val="accent6">
                    <a:lumMod val="50000"/>
                  </a:schemeClr>
                </a:solidFill>
              </a:rPr>
              <a:t> </a:t>
            </a:r>
            <a:r>
              <a:rPr lang="tr-TR" smtClean="0"/>
              <a:t>kavrama düzeyindeki öğrenmelere dayanarak, bilginin </a:t>
            </a:r>
            <a:r>
              <a:rPr lang="tr-TR"/>
              <a:t>yeni durumlarda </a:t>
            </a:r>
            <a:r>
              <a:rPr lang="tr-TR" smtClean="0"/>
              <a:t>kullanılması. Problem çözme, bilgileri günlük hayata geçirme.</a:t>
            </a:r>
          </a:p>
          <a:p>
            <a:pPr marL="0" indent="0">
              <a:buNone/>
            </a:pPr>
            <a:endParaRPr lang="tr-TR" smtClean="0"/>
          </a:p>
          <a:p>
            <a:pPr lvl="1"/>
            <a:r>
              <a:rPr lang="tr-TR" smtClean="0"/>
              <a:t>Bilimsel yöntemleri kullanarak bir ödev hazırlama</a:t>
            </a:r>
          </a:p>
          <a:p>
            <a:pPr lvl="1"/>
            <a:r>
              <a:rPr lang="tr-TR" smtClean="0"/>
              <a:t>Tuz salatayı neden sulandırır?</a:t>
            </a:r>
          </a:p>
          <a:p>
            <a:pPr lvl="1"/>
            <a:r>
              <a:rPr lang="tr-TR" smtClean="0"/>
              <a:t>Kışın  yollara neden tuz atılır?</a:t>
            </a:r>
          </a:p>
          <a:p>
            <a:pPr lvl="1"/>
            <a:r>
              <a:rPr lang="tr-TR" smtClean="0"/>
              <a:t>Kekin kabarmasına ne sebep olur?</a:t>
            </a:r>
          </a:p>
          <a:p>
            <a:pPr lvl="1"/>
            <a:r>
              <a:rPr lang="tr-TR" smtClean="0"/>
              <a:t>Sindirim sistemini oluşturan yapı ve organların şema üzerinde gösteriniz.</a:t>
            </a:r>
            <a:endParaRPr lang="tr-TR"/>
          </a:p>
          <a:p>
            <a:endParaRPr lang="tr-TR"/>
          </a:p>
        </p:txBody>
      </p:sp>
      <p:sp>
        <p:nvSpPr>
          <p:cNvPr id="4" name="Başlık 3"/>
          <p:cNvSpPr>
            <a:spLocks noGrp="1"/>
          </p:cNvSpPr>
          <p:nvPr>
            <p:ph type="title"/>
          </p:nvPr>
        </p:nvSpPr>
        <p:spPr/>
        <p:txBody>
          <a:bodyPr>
            <a:normAutofit/>
          </a:bodyPr>
          <a:lstStyle/>
          <a:p>
            <a:r>
              <a:rPr lang="tr-TR" sz="3200"/>
              <a:t>BİLİŞSEL ALAN TAKSONOMİSİne Göre Soru yazma</a:t>
            </a:r>
          </a:p>
        </p:txBody>
      </p:sp>
    </p:spTree>
    <p:extLst>
      <p:ext uri="{BB962C8B-B14F-4D97-AF65-F5344CB8AC3E}">
        <p14:creationId xmlns:p14="http://schemas.microsoft.com/office/powerpoint/2010/main" val="1534127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a:t>BİLİŞSEL ALAN TAKSONOMİSİne Göre Soru yazma</a:t>
            </a:r>
          </a:p>
        </p:txBody>
      </p:sp>
      <p:sp>
        <p:nvSpPr>
          <p:cNvPr id="3" name="İçerik Yer Tutucusu 2"/>
          <p:cNvSpPr>
            <a:spLocks noGrp="1"/>
          </p:cNvSpPr>
          <p:nvPr>
            <p:ph idx="1"/>
          </p:nvPr>
        </p:nvSpPr>
        <p:spPr/>
        <p:txBody>
          <a:bodyPr>
            <a:normAutofit/>
          </a:bodyPr>
          <a:lstStyle/>
          <a:p>
            <a:pPr marL="0" indent="0">
              <a:buNone/>
            </a:pPr>
            <a:r>
              <a:rPr lang="tr-TR" b="1" i="1" u="sng">
                <a:solidFill>
                  <a:schemeClr val="accent6">
                    <a:lumMod val="50000"/>
                  </a:schemeClr>
                </a:solidFill>
              </a:rPr>
              <a:t>Analiz: </a:t>
            </a:r>
            <a:r>
              <a:rPr lang="tr-TR"/>
              <a:t>bilgilerin bütün içinde ayrıştırılması, parçalara ayırma, parçalar arasındaki ilişkiler bulma, benzerlik ve farklılıkları ortaya </a:t>
            </a:r>
            <a:r>
              <a:rPr lang="tr-TR" smtClean="0"/>
              <a:t>koyma.</a:t>
            </a:r>
          </a:p>
          <a:p>
            <a:pPr marL="0" indent="0">
              <a:buNone/>
            </a:pPr>
            <a:r>
              <a:rPr lang="tr-TR" smtClean="0"/>
              <a:t>Çıkarımda bulunma, ayırt etme, analiz etme.</a:t>
            </a:r>
          </a:p>
          <a:p>
            <a:pPr marL="246888" lvl="1" indent="0">
              <a:buNone/>
            </a:pPr>
            <a:r>
              <a:rPr lang="tr-TR" i="1" smtClean="0">
                <a:solidFill>
                  <a:schemeClr val="tx1"/>
                </a:solidFill>
              </a:rPr>
              <a:t> «neden ….. Olduğunu düşünüyorsunuz?»,»….nın …. İle nasıl bir ilişkisi vardır?», «….ile ilgili nasıl bir çıkarımda bulunabilirsiniz?»</a:t>
            </a:r>
            <a:endParaRPr lang="tr-TR" i="1">
              <a:solidFill>
                <a:schemeClr val="tx1"/>
              </a:solidFill>
            </a:endParaRPr>
          </a:p>
          <a:p>
            <a:pPr lvl="1"/>
            <a:r>
              <a:rPr lang="tr-TR"/>
              <a:t>Hidroelektrik santrallerinin kullanımlarını avantaj ve dezantajlarını tartışınız. </a:t>
            </a:r>
          </a:p>
          <a:p>
            <a:pPr lvl="1"/>
            <a:r>
              <a:rPr lang="tr-TR"/>
              <a:t>Çevre kirliliğine yol açan nedenler nelerdir? </a:t>
            </a:r>
          </a:p>
          <a:p>
            <a:pPr lvl="1"/>
            <a:r>
              <a:rPr lang="tr-TR"/>
              <a:t>Bitki ve hayvan hücrelerinin benzerliklerini ve farklılıklarını açıklayınız. </a:t>
            </a:r>
          </a:p>
          <a:p>
            <a:endParaRPr lang="tr-TR"/>
          </a:p>
        </p:txBody>
      </p:sp>
    </p:spTree>
    <p:extLst>
      <p:ext uri="{BB962C8B-B14F-4D97-AF65-F5344CB8AC3E}">
        <p14:creationId xmlns:p14="http://schemas.microsoft.com/office/powerpoint/2010/main" val="409666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t>Ölçme Araçlarının ÖZelİklerİ</a:t>
            </a:r>
          </a:p>
        </p:txBody>
      </p:sp>
      <p:sp>
        <p:nvSpPr>
          <p:cNvPr id="3" name="İçerik Yer Tutucusu 2"/>
          <p:cNvSpPr>
            <a:spLocks noGrp="1"/>
          </p:cNvSpPr>
          <p:nvPr>
            <p:ph idx="1"/>
          </p:nvPr>
        </p:nvSpPr>
        <p:spPr/>
        <p:txBody>
          <a:bodyPr/>
          <a:lstStyle/>
          <a:p>
            <a:r>
              <a:rPr lang="tr-TR" sz="3200" smtClean="0"/>
              <a:t>Güvenirlik</a:t>
            </a:r>
          </a:p>
          <a:p>
            <a:r>
              <a:rPr lang="tr-TR" sz="3200" smtClean="0"/>
              <a:t>Geçerlik</a:t>
            </a:r>
          </a:p>
          <a:p>
            <a:r>
              <a:rPr lang="tr-TR" sz="3200" smtClean="0"/>
              <a:t>Kullanışlılık</a:t>
            </a:r>
          </a:p>
          <a:p>
            <a:endParaRPr lang="tr-TR"/>
          </a:p>
        </p:txBody>
      </p:sp>
    </p:spTree>
    <p:extLst>
      <p:ext uri="{BB962C8B-B14F-4D97-AF65-F5344CB8AC3E}">
        <p14:creationId xmlns:p14="http://schemas.microsoft.com/office/powerpoint/2010/main" val="2845188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804704"/>
          </a:xfrm>
        </p:spPr>
        <p:txBody>
          <a:bodyPr>
            <a:normAutofit fontScale="90000"/>
          </a:bodyPr>
          <a:lstStyle/>
          <a:p>
            <a:r>
              <a:rPr lang="tr-TR" sz="3200"/>
              <a:t>BİLİŞSEL ALAN TAKSONOMİSİne Göre Soru yazma</a:t>
            </a:r>
          </a:p>
        </p:txBody>
      </p:sp>
      <p:sp>
        <p:nvSpPr>
          <p:cNvPr id="3" name="İçerik Yer Tutucusu 2"/>
          <p:cNvSpPr>
            <a:spLocks noGrp="1"/>
          </p:cNvSpPr>
          <p:nvPr>
            <p:ph idx="1"/>
          </p:nvPr>
        </p:nvSpPr>
        <p:spPr>
          <a:xfrm>
            <a:off x="251520" y="1268760"/>
            <a:ext cx="7704856" cy="5589240"/>
          </a:xfrm>
        </p:spPr>
        <p:txBody>
          <a:bodyPr>
            <a:normAutofit/>
          </a:bodyPr>
          <a:lstStyle/>
          <a:p>
            <a:pPr marL="0" indent="0">
              <a:buNone/>
            </a:pPr>
            <a:r>
              <a:rPr lang="tr-TR" b="1" i="1" u="sng" dirty="0">
                <a:solidFill>
                  <a:schemeClr val="accent6">
                    <a:lumMod val="50000"/>
                  </a:schemeClr>
                </a:solidFill>
              </a:rPr>
              <a:t>Sentez:</a:t>
            </a:r>
            <a:r>
              <a:rPr lang="tr-TR" b="1" i="1" dirty="0">
                <a:solidFill>
                  <a:schemeClr val="accent6">
                    <a:lumMod val="50000"/>
                  </a:schemeClr>
                </a:solidFill>
              </a:rPr>
              <a:t> </a:t>
            </a:r>
            <a:r>
              <a:rPr lang="tr-TR" dirty="0"/>
              <a:t>Özgün, yeni çözüm ve ürün </a:t>
            </a:r>
            <a:r>
              <a:rPr lang="tr-TR" dirty="0" smtClean="0"/>
              <a:t>geliştirme</a:t>
            </a:r>
          </a:p>
          <a:p>
            <a:pPr marL="0" indent="0">
              <a:buNone/>
            </a:pPr>
            <a:r>
              <a:rPr lang="tr-TR" dirty="0" smtClean="0"/>
              <a:t>Üretme, tasarlama, planlama, organize etme.</a:t>
            </a:r>
          </a:p>
          <a:p>
            <a:pPr marL="246888" lvl="1" indent="0">
              <a:buNone/>
            </a:pPr>
            <a:r>
              <a:rPr lang="tr-TR" i="1" dirty="0" smtClean="0">
                <a:solidFill>
                  <a:schemeClr val="tx1"/>
                </a:solidFill>
              </a:rPr>
              <a:t>«…</a:t>
            </a:r>
            <a:r>
              <a:rPr lang="tr-TR" i="1" dirty="0" err="1" smtClean="0">
                <a:solidFill>
                  <a:schemeClr val="tx1"/>
                </a:solidFill>
              </a:rPr>
              <a:t>yı</a:t>
            </a:r>
            <a:r>
              <a:rPr lang="tr-TR" i="1" dirty="0" smtClean="0">
                <a:solidFill>
                  <a:schemeClr val="tx1"/>
                </a:solidFill>
              </a:rPr>
              <a:t> nasıl geliştirirsiniz?», «…. Olsa ne olurdu?», «…için bir teori oluşturabilir </a:t>
            </a:r>
            <a:r>
              <a:rPr lang="tr-TR" i="1" dirty="0" err="1" smtClean="0">
                <a:solidFill>
                  <a:schemeClr val="tx1"/>
                </a:solidFill>
              </a:rPr>
              <a:t>msiniz</a:t>
            </a:r>
            <a:r>
              <a:rPr lang="tr-TR" i="1" dirty="0" smtClean="0">
                <a:solidFill>
                  <a:schemeClr val="tx1"/>
                </a:solidFill>
              </a:rPr>
              <a:t>?»</a:t>
            </a:r>
          </a:p>
          <a:p>
            <a:pPr lvl="1"/>
            <a:r>
              <a:rPr lang="tr-TR" dirty="0"/>
              <a:t>X</a:t>
            </a:r>
            <a:r>
              <a:rPr lang="tr-TR" dirty="0" smtClean="0"/>
              <a:t> konusunda orijinal bir makale yazmanız. </a:t>
            </a:r>
          </a:p>
          <a:p>
            <a:pPr lvl="1"/>
            <a:r>
              <a:rPr lang="tr-TR" dirty="0" smtClean="0"/>
              <a:t>Deniz kirliliğini önlemek için bir takım projeler </a:t>
            </a:r>
            <a:r>
              <a:rPr lang="tr-TR" dirty="0" err="1" smtClean="0"/>
              <a:t>tasalayıp</a:t>
            </a:r>
            <a:r>
              <a:rPr lang="tr-TR" dirty="0" smtClean="0"/>
              <a:t> geliştiriniz.</a:t>
            </a:r>
          </a:p>
          <a:p>
            <a:pPr lvl="1"/>
            <a:r>
              <a:rPr lang="tr-TR" dirty="0" smtClean="0"/>
              <a:t>Basit elektrik devresi elemanları kullanarak kendi saç </a:t>
            </a:r>
            <a:r>
              <a:rPr lang="tr-TR" smtClean="0"/>
              <a:t>kurutma makinası</a:t>
            </a:r>
            <a:r>
              <a:rPr lang="tr-TR" smtClean="0"/>
              <a:t> </a:t>
            </a:r>
            <a:r>
              <a:rPr lang="tr-TR" smtClean="0"/>
              <a:t>tasarlayıp test ediniz.</a:t>
            </a:r>
          </a:p>
          <a:p>
            <a:pPr lvl="1"/>
            <a:r>
              <a:rPr lang="tr-TR" dirty="0"/>
              <a:t>Hacim ile sıcaklık arasındaki ilişkiyi veren bir hipotez kurunuz ve bu hipotezi test edecek bir deney, düzeneği planlayın</a:t>
            </a:r>
            <a:r>
              <a:rPr lang="tr-TR" dirty="0" smtClean="0"/>
              <a:t>.</a:t>
            </a:r>
          </a:p>
          <a:p>
            <a:pPr lvl="1"/>
            <a:r>
              <a:rPr lang="tr-TR" dirty="0" smtClean="0"/>
              <a:t>Özgün bir program yazabilme</a:t>
            </a:r>
          </a:p>
          <a:p>
            <a:pPr marL="0" indent="0">
              <a:buNone/>
            </a:pPr>
            <a:endParaRPr lang="tr-TR" dirty="0" smtClean="0"/>
          </a:p>
          <a:p>
            <a:pPr lvl="1"/>
            <a:endParaRPr lang="tr-TR" dirty="0" smtClean="0"/>
          </a:p>
          <a:p>
            <a:pPr lvl="1"/>
            <a:endParaRPr lang="tr-TR" dirty="0"/>
          </a:p>
        </p:txBody>
      </p:sp>
    </p:spTree>
    <p:extLst>
      <p:ext uri="{BB962C8B-B14F-4D97-AF65-F5344CB8AC3E}">
        <p14:creationId xmlns:p14="http://schemas.microsoft.com/office/powerpoint/2010/main" val="916979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a:t>BİLİŞSEL ALAN TAKSONOMİSİne Göre Soru yazma</a:t>
            </a:r>
          </a:p>
        </p:txBody>
      </p:sp>
      <p:sp>
        <p:nvSpPr>
          <p:cNvPr id="3" name="İçerik Yer Tutucusu 2"/>
          <p:cNvSpPr>
            <a:spLocks noGrp="1"/>
          </p:cNvSpPr>
          <p:nvPr>
            <p:ph idx="1"/>
          </p:nvPr>
        </p:nvSpPr>
        <p:spPr/>
        <p:txBody>
          <a:bodyPr/>
          <a:lstStyle/>
          <a:p>
            <a:pPr marL="0" indent="0">
              <a:buNone/>
            </a:pPr>
            <a:r>
              <a:rPr lang="tr-TR" b="1" i="1" u="sng">
                <a:solidFill>
                  <a:schemeClr val="accent6">
                    <a:lumMod val="50000"/>
                  </a:schemeClr>
                </a:solidFill>
              </a:rPr>
              <a:t>Değerlendirme:</a:t>
            </a:r>
            <a:r>
              <a:rPr lang="tr-TR" b="1" i="1">
                <a:solidFill>
                  <a:schemeClr val="accent6">
                    <a:lumMod val="50000"/>
                  </a:schemeClr>
                </a:solidFill>
              </a:rPr>
              <a:t> </a:t>
            </a:r>
            <a:r>
              <a:rPr lang="tr-TR"/>
              <a:t>belirli ölçütler kullanarak yargıya ulaşma, görüş veya öneri geliştirme</a:t>
            </a:r>
          </a:p>
          <a:p>
            <a:pPr marL="0" indent="0">
              <a:buNone/>
            </a:pPr>
            <a:r>
              <a:rPr lang="tr-TR"/>
              <a:t>Karşılaştırma yapma, etkilerini </a:t>
            </a:r>
            <a:r>
              <a:rPr lang="tr-TR" smtClean="0"/>
              <a:t>değerlendirme.</a:t>
            </a:r>
          </a:p>
          <a:p>
            <a:pPr marL="246888" lvl="1" indent="0">
              <a:buNone/>
            </a:pPr>
            <a:r>
              <a:rPr lang="tr-TR" i="1" smtClean="0">
                <a:solidFill>
                  <a:schemeClr val="tx1"/>
                </a:solidFill>
              </a:rPr>
              <a:t>«… ile ilgili görüşlerini nedir?», «… yı nasıl değerlendirirsiniz?», «… neden daha iyi?»</a:t>
            </a:r>
          </a:p>
          <a:p>
            <a:pPr marL="246888" lvl="1" indent="0">
              <a:buNone/>
            </a:pPr>
            <a:endParaRPr lang="tr-TR" i="1">
              <a:solidFill>
                <a:schemeClr val="tx1"/>
              </a:solidFill>
            </a:endParaRPr>
          </a:p>
          <a:p>
            <a:pPr lvl="1"/>
            <a:r>
              <a:rPr lang="tr-TR"/>
              <a:t>X güç kaynağını diğer  Y güç kaynağı ile karşılaştırıp belli ölçütlere göre değerlendiriniz.</a:t>
            </a:r>
          </a:p>
          <a:p>
            <a:endParaRPr lang="tr-TR"/>
          </a:p>
        </p:txBody>
      </p:sp>
    </p:spTree>
    <p:extLst>
      <p:ext uri="{BB962C8B-B14F-4D97-AF65-F5344CB8AC3E}">
        <p14:creationId xmlns:p14="http://schemas.microsoft.com/office/powerpoint/2010/main" val="38445235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39000" cy="588680"/>
          </a:xfrm>
        </p:spPr>
        <p:txBody>
          <a:bodyPr>
            <a:normAutofit fontScale="90000"/>
          </a:bodyPr>
          <a:lstStyle/>
          <a:p>
            <a:r>
              <a:rPr lang="tr-TR" sz="2800" u="sng" smtClean="0"/>
              <a:t>Bİtkİ </a:t>
            </a:r>
            <a:r>
              <a:rPr lang="tr-TR" sz="2800" u="sng"/>
              <a:t>konusunda farklı </a:t>
            </a:r>
            <a:r>
              <a:rPr lang="tr-TR" sz="2800" u="sng" smtClean="0"/>
              <a:t>BİLİŞSEL süreçlerİ ölÇen </a:t>
            </a:r>
            <a:r>
              <a:rPr lang="tr-TR" sz="2800" u="sng"/>
              <a:t>soru </a:t>
            </a:r>
            <a:r>
              <a:rPr lang="tr-TR" sz="2800" u="sng" smtClean="0"/>
              <a:t>örneklerİ</a:t>
            </a:r>
            <a:endParaRPr lang="tr-TR" sz="2800"/>
          </a:p>
        </p:txBody>
      </p:sp>
      <p:sp>
        <p:nvSpPr>
          <p:cNvPr id="3" name="İçerik Yer Tutucusu 2"/>
          <p:cNvSpPr>
            <a:spLocks noGrp="1"/>
          </p:cNvSpPr>
          <p:nvPr>
            <p:ph idx="1"/>
          </p:nvPr>
        </p:nvSpPr>
        <p:spPr>
          <a:xfrm>
            <a:off x="323528" y="1124744"/>
            <a:ext cx="7632848" cy="5330992"/>
          </a:xfrm>
        </p:spPr>
        <p:txBody>
          <a:bodyPr>
            <a:normAutofit fontScale="70000" lnSpcReduction="20000"/>
          </a:bodyPr>
          <a:lstStyle/>
          <a:p>
            <a:pPr marL="0" indent="0">
              <a:buNone/>
            </a:pPr>
            <a:r>
              <a:rPr lang="tr-TR" smtClean="0">
                <a:solidFill>
                  <a:schemeClr val="accent3">
                    <a:lumMod val="75000"/>
                  </a:schemeClr>
                </a:solidFill>
              </a:rPr>
              <a:t>1. </a:t>
            </a:r>
            <a:r>
              <a:rPr lang="tr-TR" smtClean="0"/>
              <a:t>Bitkinin </a:t>
            </a:r>
            <a:r>
              <a:rPr lang="tr-TR"/>
              <a:t>kısımları nelerdir</a:t>
            </a:r>
            <a:r>
              <a:rPr lang="tr-TR" smtClean="0"/>
              <a:t>? </a:t>
            </a:r>
            <a:r>
              <a:rPr lang="tr-TR" smtClean="0">
                <a:solidFill>
                  <a:schemeClr val="accent3">
                    <a:lumMod val="75000"/>
                  </a:schemeClr>
                </a:solidFill>
              </a:rPr>
              <a:t>(BİLGİ)</a:t>
            </a:r>
            <a:endParaRPr lang="tr-TR">
              <a:solidFill>
                <a:schemeClr val="accent3">
                  <a:lumMod val="75000"/>
                </a:schemeClr>
              </a:solidFill>
            </a:endParaRPr>
          </a:p>
          <a:p>
            <a:pPr marL="0" indent="0">
              <a:buNone/>
            </a:pPr>
            <a:endParaRPr lang="tr-TR" smtClean="0"/>
          </a:p>
          <a:p>
            <a:pPr marL="0" indent="0">
              <a:buNone/>
            </a:pPr>
            <a:r>
              <a:rPr lang="tr-TR" smtClean="0">
                <a:solidFill>
                  <a:schemeClr val="accent3">
                    <a:lumMod val="75000"/>
                  </a:schemeClr>
                </a:solidFill>
              </a:rPr>
              <a:t>2. </a:t>
            </a:r>
            <a:r>
              <a:rPr lang="tr-TR" smtClean="0"/>
              <a:t>Burası </a:t>
            </a:r>
            <a:r>
              <a:rPr lang="tr-TR"/>
              <a:t>bitkinin hangi parçası? Bunu nasıl biliriz? </a:t>
            </a:r>
            <a:r>
              <a:rPr lang="tr-TR" smtClean="0">
                <a:solidFill>
                  <a:schemeClr val="accent3">
                    <a:lumMod val="75000"/>
                  </a:schemeClr>
                </a:solidFill>
              </a:rPr>
              <a:t>(KAVRAMA)</a:t>
            </a:r>
            <a:r>
              <a:rPr lang="tr-TR" smtClean="0"/>
              <a:t/>
            </a:r>
            <a:br>
              <a:rPr lang="tr-TR" smtClean="0"/>
            </a:br>
            <a:r>
              <a:rPr lang="tr-TR" i="1" smtClean="0"/>
              <a:t>(</a:t>
            </a:r>
            <a:r>
              <a:rPr lang="tr-TR" i="1"/>
              <a:t>Öğretmen bitkinin gövdesine işaret eder, ya da resmi verilir.)</a:t>
            </a:r>
          </a:p>
          <a:p>
            <a:pPr marL="0" indent="0">
              <a:buNone/>
            </a:pPr>
            <a:endParaRPr lang="tr-TR" smtClean="0"/>
          </a:p>
          <a:p>
            <a:pPr marL="0" indent="0">
              <a:buNone/>
            </a:pPr>
            <a:r>
              <a:rPr lang="tr-TR" smtClean="0">
                <a:solidFill>
                  <a:schemeClr val="accent3">
                    <a:lumMod val="75000"/>
                  </a:schemeClr>
                </a:solidFill>
              </a:rPr>
              <a:t>3. </a:t>
            </a:r>
            <a:r>
              <a:rPr lang="tr-TR" smtClean="0"/>
              <a:t>Bitkinin </a:t>
            </a:r>
            <a:r>
              <a:rPr lang="tr-TR"/>
              <a:t>üzerinden ayrılanlar ne? </a:t>
            </a:r>
            <a:r>
              <a:rPr lang="tr-TR" smtClean="0">
                <a:solidFill>
                  <a:schemeClr val="accent3">
                    <a:lumMod val="75000"/>
                  </a:schemeClr>
                </a:solidFill>
              </a:rPr>
              <a:t>(UYGULAMA)</a:t>
            </a:r>
          </a:p>
          <a:p>
            <a:pPr marL="0" indent="0">
              <a:buNone/>
            </a:pPr>
            <a:r>
              <a:rPr lang="tr-TR" i="1" smtClean="0"/>
              <a:t>(</a:t>
            </a:r>
            <a:r>
              <a:rPr lang="tr-TR" i="1"/>
              <a:t>öğretmen </a:t>
            </a:r>
            <a:r>
              <a:rPr lang="tr-TR" i="1" smtClean="0"/>
              <a:t>öğrencilerin </a:t>
            </a:r>
            <a:r>
              <a:rPr lang="tr-TR" i="1"/>
              <a:t>daha önce çalışmadığı bir bitki gösterir)</a:t>
            </a:r>
          </a:p>
          <a:p>
            <a:pPr marL="0" indent="0">
              <a:buNone/>
            </a:pPr>
            <a:endParaRPr lang="tr-TR" smtClean="0"/>
          </a:p>
          <a:p>
            <a:pPr marL="0" indent="0">
              <a:buNone/>
            </a:pPr>
            <a:r>
              <a:rPr lang="tr-TR" smtClean="0">
                <a:solidFill>
                  <a:schemeClr val="accent3">
                    <a:lumMod val="75000"/>
                  </a:schemeClr>
                </a:solidFill>
              </a:rPr>
              <a:t>4. </a:t>
            </a:r>
            <a:r>
              <a:rPr lang="tr-TR" smtClean="0"/>
              <a:t>Bitki </a:t>
            </a:r>
            <a:r>
              <a:rPr lang="tr-TR"/>
              <a:t>tüm köklerini kaybetseydi, yaşayabilir miydi</a:t>
            </a:r>
            <a:r>
              <a:rPr lang="tr-TR" smtClean="0"/>
              <a:t>? </a:t>
            </a:r>
            <a:r>
              <a:rPr lang="tr-TR" smtClean="0">
                <a:solidFill>
                  <a:schemeClr val="accent3">
                    <a:lumMod val="75000"/>
                  </a:schemeClr>
                </a:solidFill>
              </a:rPr>
              <a:t>(ANALİZ)</a:t>
            </a:r>
          </a:p>
          <a:p>
            <a:pPr marL="0" indent="0">
              <a:buNone/>
            </a:pPr>
            <a:endParaRPr lang="tr-TR"/>
          </a:p>
          <a:p>
            <a:pPr marL="0" indent="0">
              <a:buNone/>
            </a:pPr>
            <a:r>
              <a:rPr lang="tr-TR" smtClean="0">
                <a:solidFill>
                  <a:schemeClr val="accent3">
                    <a:lumMod val="75000"/>
                  </a:schemeClr>
                </a:solidFill>
              </a:rPr>
              <a:t>5a. </a:t>
            </a:r>
            <a:r>
              <a:rPr lang="tr-TR" smtClean="0"/>
              <a:t>Bir </a:t>
            </a:r>
            <a:r>
              <a:rPr lang="tr-TR"/>
              <a:t>gezegende yaşadığınızı farz edin. Bu gezegende büyüyebilecek bir bitki çizin</a:t>
            </a:r>
            <a:r>
              <a:rPr lang="tr-TR" smtClean="0"/>
              <a:t>.</a:t>
            </a:r>
          </a:p>
          <a:p>
            <a:pPr marL="0" indent="0">
              <a:buNone/>
            </a:pPr>
            <a:r>
              <a:rPr lang="tr-TR" smtClean="0">
                <a:solidFill>
                  <a:schemeClr val="accent3">
                    <a:lumMod val="75000"/>
                  </a:schemeClr>
                </a:solidFill>
              </a:rPr>
              <a:t>5b.  </a:t>
            </a:r>
            <a:r>
              <a:rPr lang="tr-TR"/>
              <a:t>Bitkilerin yaşamak için neye ihtiyaçları vardır? Bunu nasıl </a:t>
            </a:r>
            <a:r>
              <a:rPr lang="tr-TR" smtClean="0"/>
              <a:t>kanıtlarsın? </a:t>
            </a:r>
            <a:r>
              <a:rPr lang="tr-TR" smtClean="0">
                <a:solidFill>
                  <a:schemeClr val="accent3">
                    <a:lumMod val="75000"/>
                  </a:schemeClr>
                </a:solidFill>
              </a:rPr>
              <a:t>(SENTEZ)</a:t>
            </a:r>
          </a:p>
          <a:p>
            <a:pPr marL="0" indent="0">
              <a:buNone/>
            </a:pPr>
            <a:endParaRPr lang="tr-TR"/>
          </a:p>
          <a:p>
            <a:pPr marL="0" indent="0">
              <a:buNone/>
            </a:pPr>
            <a:r>
              <a:rPr lang="tr-TR">
                <a:solidFill>
                  <a:schemeClr val="accent3">
                    <a:lumMod val="75000"/>
                  </a:schemeClr>
                </a:solidFill>
              </a:rPr>
              <a:t>6a. </a:t>
            </a:r>
            <a:r>
              <a:rPr lang="tr-TR"/>
              <a:t>Arkadaşının tanımladığı gezegende bu bitkinin büyüyebileceğine katılıyor musun?</a:t>
            </a:r>
          </a:p>
          <a:p>
            <a:pPr marL="0" indent="0">
              <a:buNone/>
            </a:pPr>
            <a:r>
              <a:rPr lang="tr-TR">
                <a:solidFill>
                  <a:schemeClr val="accent3">
                    <a:lumMod val="75000"/>
                  </a:schemeClr>
                </a:solidFill>
              </a:rPr>
              <a:t>6b. </a:t>
            </a:r>
            <a:r>
              <a:rPr lang="tr-TR"/>
              <a:t>Deneyimizden yola çıkarak, bitkilerin yaşamak için besin, ışık ve suya gereksinimleri olduğunu kanıtladık mı? </a:t>
            </a:r>
            <a:r>
              <a:rPr lang="tr-TR" smtClean="0">
                <a:solidFill>
                  <a:schemeClr val="accent3">
                    <a:lumMod val="75000"/>
                  </a:schemeClr>
                </a:solidFill>
              </a:rPr>
              <a:t>(DEĞERLENDİRME)</a:t>
            </a:r>
            <a:endParaRPr lang="tr-TR">
              <a:solidFill>
                <a:schemeClr val="accent3">
                  <a:lumMod val="75000"/>
                </a:schemeClr>
              </a:solidFill>
            </a:endParaRPr>
          </a:p>
          <a:p>
            <a:endParaRPr lang="tr-TR"/>
          </a:p>
        </p:txBody>
      </p:sp>
    </p:spTree>
    <p:extLst>
      <p:ext uri="{BB962C8B-B14F-4D97-AF65-F5344CB8AC3E}">
        <p14:creationId xmlns:p14="http://schemas.microsoft.com/office/powerpoint/2010/main" val="772003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BelİRTKE TABLOSU</a:t>
            </a:r>
            <a:endParaRPr lang="tr-TR"/>
          </a:p>
        </p:txBody>
      </p:sp>
      <p:sp>
        <p:nvSpPr>
          <p:cNvPr id="3" name="İçerik Yer Tutucusu 2"/>
          <p:cNvSpPr>
            <a:spLocks noGrp="1"/>
          </p:cNvSpPr>
          <p:nvPr>
            <p:ph idx="1"/>
          </p:nvPr>
        </p:nvSpPr>
        <p:spPr/>
        <p:txBody>
          <a:bodyPr/>
          <a:lstStyle/>
          <a:p>
            <a:endParaRPr lang="tr-TR"/>
          </a:p>
        </p:txBody>
      </p:sp>
      <p:pic>
        <p:nvPicPr>
          <p:cNvPr id="4" name="table"/>
          <p:cNvPicPr>
            <a:picLocks noChangeAspect="1"/>
          </p:cNvPicPr>
          <p:nvPr/>
        </p:nvPicPr>
        <p:blipFill>
          <a:blip r:embed="rId2"/>
          <a:stretch>
            <a:fillRect/>
          </a:stretch>
        </p:blipFill>
        <p:spPr>
          <a:xfrm>
            <a:off x="242040" y="1628800"/>
            <a:ext cx="7850187" cy="4997453"/>
          </a:xfrm>
          <a:prstGeom prst="rect">
            <a:avLst/>
          </a:prstGeom>
        </p:spPr>
      </p:pic>
    </p:spTree>
    <p:extLst>
      <p:ext uri="{BB962C8B-B14F-4D97-AF65-F5344CB8AC3E}">
        <p14:creationId xmlns:p14="http://schemas.microsoft.com/office/powerpoint/2010/main" val="38658667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smtClean="0"/>
              <a:t>PISA (UluslararasI Öğrencİ Başarıları DeğerlerdİRME Programı)</a:t>
            </a:r>
            <a:endParaRPr lang="tr-TR" sz="2800"/>
          </a:p>
        </p:txBody>
      </p:sp>
      <p:sp>
        <p:nvSpPr>
          <p:cNvPr id="3" name="İçerik Yer Tutucusu 2"/>
          <p:cNvSpPr>
            <a:spLocks noGrp="1"/>
          </p:cNvSpPr>
          <p:nvPr>
            <p:ph idx="1"/>
          </p:nvPr>
        </p:nvSpPr>
        <p:spPr>
          <a:xfrm>
            <a:off x="457200" y="1609416"/>
            <a:ext cx="7571184" cy="5248584"/>
          </a:xfrm>
        </p:spPr>
        <p:txBody>
          <a:bodyPr>
            <a:normAutofit/>
          </a:bodyPr>
          <a:lstStyle/>
          <a:p>
            <a:pPr algn="just"/>
            <a:r>
              <a:rPr lang="tr-TR" sz="2200" smtClean="0"/>
              <a:t>Ülkelerin güncel durumlarını görmek amacıyla yapılan bir </a:t>
            </a:r>
            <a:r>
              <a:rPr lang="tr-TR" sz="2200" smtClean="0">
                <a:solidFill>
                  <a:srgbClr val="0033CC"/>
                </a:solidFill>
              </a:rPr>
              <a:t>tarama</a:t>
            </a:r>
            <a:r>
              <a:rPr lang="tr-TR" sz="2200" smtClean="0"/>
              <a:t> çalışmasıdır. </a:t>
            </a:r>
          </a:p>
          <a:p>
            <a:pPr algn="just"/>
            <a:r>
              <a:rPr lang="tr-TR" sz="2200" smtClean="0"/>
              <a:t>PISA sonuçlarına göre </a:t>
            </a:r>
            <a:r>
              <a:rPr lang="tr-TR" sz="2200" smtClean="0">
                <a:solidFill>
                  <a:srgbClr val="FF0066"/>
                </a:solidFill>
              </a:rPr>
              <a:t>ülkeler eğitim-öğretim programlarını revize ediyor. </a:t>
            </a:r>
          </a:p>
          <a:p>
            <a:pPr algn="just"/>
            <a:r>
              <a:rPr lang="tr-TR" sz="2200" smtClean="0"/>
              <a:t>2000 yılından uygulanmaya başlanmıştır. 3 yılda bir düzenlenmektedir. 15 yaş grubu öğrenciler katılıyor. </a:t>
            </a:r>
          </a:p>
          <a:p>
            <a:r>
              <a:rPr lang="tr-TR" sz="2200" smtClean="0"/>
              <a:t>Türkiye 2003 yılında ilk defa katılmıştır.</a:t>
            </a:r>
          </a:p>
          <a:p>
            <a:pPr marL="589788" lvl="1" indent="-342900"/>
            <a:r>
              <a:rPr lang="tr-TR" sz="2000" smtClean="0"/>
              <a:t>2003 yılında 29 OECD ülkesi Türkiye 28. sırada</a:t>
            </a:r>
          </a:p>
          <a:p>
            <a:pPr marL="589788" lvl="1" indent="-342900"/>
            <a:r>
              <a:rPr lang="tr-TR" sz="2000" smtClean="0"/>
              <a:t>2006 yılında 30 OECD ülkesi TürKiye 29. sırada</a:t>
            </a:r>
          </a:p>
          <a:p>
            <a:pPr marL="589788" lvl="1" indent="-342900"/>
            <a:r>
              <a:rPr lang="tr-TR" sz="2000" smtClean="0"/>
              <a:t>2009 yılında 34 OECD ülkesi Türkiye 32. sırada</a:t>
            </a:r>
          </a:p>
          <a:p>
            <a:pPr marL="589788" lvl="1" indent="-342900"/>
            <a:r>
              <a:rPr lang="tr-TR" sz="2000" smtClean="0"/>
              <a:t>2012 </a:t>
            </a:r>
            <a:r>
              <a:rPr lang="tr-TR" sz="2000"/>
              <a:t>yılında </a:t>
            </a:r>
            <a:r>
              <a:rPr lang="tr-TR" sz="2000" smtClean="0"/>
              <a:t>76 </a:t>
            </a:r>
            <a:r>
              <a:rPr lang="tr-TR" sz="2000"/>
              <a:t>OECD ülkesi Türkiye </a:t>
            </a:r>
            <a:r>
              <a:rPr lang="tr-TR" sz="2000" smtClean="0"/>
              <a:t>41. sırada</a:t>
            </a:r>
          </a:p>
          <a:p>
            <a:pPr marL="589788" lvl="1" indent="-342900"/>
            <a:r>
              <a:rPr lang="tr-TR" sz="2000" smtClean="0"/>
              <a:t>2015 yılında 72 OECD ülkesi Türkiye 50. sırada</a:t>
            </a:r>
          </a:p>
          <a:p>
            <a:pPr marL="0" indent="0">
              <a:buNone/>
            </a:pPr>
            <a:r>
              <a:rPr lang="tr-TR" sz="2200" smtClean="0"/>
              <a:t>*ilk üçte singapur, japonya, estonya yer alıyor. </a:t>
            </a:r>
          </a:p>
          <a:p>
            <a:pPr marL="246888" lvl="1" indent="0">
              <a:buNone/>
            </a:pPr>
            <a:endParaRPr lang="tr-TR"/>
          </a:p>
        </p:txBody>
      </p:sp>
    </p:spTree>
    <p:extLst>
      <p:ext uri="{BB962C8B-B14F-4D97-AF65-F5344CB8AC3E}">
        <p14:creationId xmlns:p14="http://schemas.microsoft.com/office/powerpoint/2010/main" val="29587968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PISA SINAVLARINDA NE NASIL ÖLÇÜLÜYOR?</a:t>
            </a:r>
            <a:endParaRPr lang="tr-TR"/>
          </a:p>
        </p:txBody>
      </p:sp>
      <p:sp>
        <p:nvSpPr>
          <p:cNvPr id="3" name="İçerik Yer Tutucusu 2"/>
          <p:cNvSpPr>
            <a:spLocks noGrp="1"/>
          </p:cNvSpPr>
          <p:nvPr>
            <p:ph idx="1"/>
          </p:nvPr>
        </p:nvSpPr>
        <p:spPr>
          <a:xfrm>
            <a:off x="457200" y="1609416"/>
            <a:ext cx="7355160" cy="5059944"/>
          </a:xfrm>
        </p:spPr>
        <p:txBody>
          <a:bodyPr>
            <a:normAutofit fontScale="92500"/>
          </a:bodyPr>
          <a:lstStyle/>
          <a:p>
            <a:pPr marL="0" indent="0" algn="just">
              <a:buNone/>
            </a:pPr>
            <a:r>
              <a:rPr lang="tr-TR" smtClean="0"/>
              <a:t>PISA sınavlarında ölçülmeye çalışılan nitelik</a:t>
            </a:r>
          </a:p>
          <a:p>
            <a:pPr lvl="1" algn="just"/>
            <a:r>
              <a:rPr lang="tr-TR" smtClean="0"/>
              <a:t>öğrencilerin okulda ele alınan konuları </a:t>
            </a:r>
            <a:r>
              <a:rPr lang="tr-TR" u="sng" smtClean="0">
                <a:solidFill>
                  <a:srgbClr val="FF0066"/>
                </a:solidFill>
              </a:rPr>
              <a:t>ne dereceye kadar öğrendikleri değil</a:t>
            </a:r>
            <a:r>
              <a:rPr lang="tr-TR" smtClean="0"/>
              <a:t>, </a:t>
            </a:r>
          </a:p>
          <a:p>
            <a:pPr lvl="1" algn="just"/>
            <a:r>
              <a:rPr lang="tr-TR" smtClean="0"/>
              <a:t>gerçek hayatta karşılaşabilecekleri durumlarda </a:t>
            </a:r>
            <a:r>
              <a:rPr lang="tr-TR" smtClean="0">
                <a:solidFill>
                  <a:srgbClr val="0033CC"/>
                </a:solidFill>
              </a:rPr>
              <a:t>sahip oldukları bilgi ve becerileri kullanabilme yeteneği, </a:t>
            </a:r>
          </a:p>
          <a:p>
            <a:pPr lvl="1" algn="just"/>
            <a:r>
              <a:rPr lang="tr-TR" smtClean="0"/>
              <a:t>düşüncelerini </a:t>
            </a:r>
            <a:r>
              <a:rPr lang="tr-TR" smtClean="0">
                <a:solidFill>
                  <a:srgbClr val="0033CC"/>
                </a:solidFill>
              </a:rPr>
              <a:t>analiz edebilme, akıl yürütme becerileri, </a:t>
            </a:r>
          </a:p>
          <a:p>
            <a:pPr lvl="1" algn="just"/>
            <a:r>
              <a:rPr lang="tr-TR" smtClean="0"/>
              <a:t>okulda öğrendikleri kavramları kullanarak </a:t>
            </a:r>
            <a:r>
              <a:rPr lang="tr-TR" smtClean="0">
                <a:solidFill>
                  <a:srgbClr val="0033CC"/>
                </a:solidFill>
              </a:rPr>
              <a:t>etkin bir iletişim becerileridir</a:t>
            </a:r>
            <a:r>
              <a:rPr lang="tr-TR" smtClean="0"/>
              <a:t>.</a:t>
            </a:r>
          </a:p>
          <a:p>
            <a:pPr lvl="1" algn="just"/>
            <a:endParaRPr lang="tr-TR" smtClean="0"/>
          </a:p>
          <a:p>
            <a:pPr marL="0" indent="0" algn="just">
              <a:buNone/>
            </a:pPr>
            <a:r>
              <a:rPr lang="tr-TR" smtClean="0"/>
              <a:t>PISA sınavlarında çoktan seçmeli, açık uçlu, kapalı uçlu ve tutum sorularına yer verilmektedir. </a:t>
            </a:r>
            <a:endParaRPr lang="tr-TR"/>
          </a:p>
        </p:txBody>
      </p:sp>
    </p:spTree>
    <p:extLst>
      <p:ext uri="{BB962C8B-B14F-4D97-AF65-F5344CB8AC3E}">
        <p14:creationId xmlns:p14="http://schemas.microsoft.com/office/powerpoint/2010/main" val="906592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8" y="-459432"/>
            <a:ext cx="8347348" cy="578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9882" y="4437112"/>
            <a:ext cx="1952069"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0119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18896"/>
            <a:ext cx="7632848" cy="6339104"/>
          </a:xfrm>
        </p:spPr>
        <p:txBody>
          <a:bodyPr>
            <a:normAutofit/>
          </a:bodyPr>
          <a:lstStyle/>
          <a:p>
            <a:pPr marL="0" indent="0">
              <a:buNone/>
            </a:pPr>
            <a:r>
              <a:rPr lang="tr-TR" smtClean="0">
                <a:latin typeface="Times New Roman" panose="02020603050405020304" pitchFamily="18" charset="0"/>
                <a:cs typeface="Times New Roman" panose="02020603050405020304" pitchFamily="18" charset="0"/>
              </a:rPr>
              <a:t>Soru 1: Klonlama</a:t>
            </a:r>
          </a:p>
          <a:p>
            <a:pPr marL="0" indent="0">
              <a:buNone/>
            </a:pPr>
            <a:r>
              <a:rPr lang="tr-TR" sz="2400" smtClean="0">
                <a:latin typeface="Times New Roman" panose="02020603050405020304" pitchFamily="18" charset="0"/>
                <a:cs typeface="Times New Roman" panose="02020603050405020304" pitchFamily="18" charset="0"/>
              </a:rPr>
              <a:t>Dolly hangi koyunun tıpatıp aynısıdır?</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1. koyun</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2. koyun</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3. koyun</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4. koyun</a:t>
            </a:r>
          </a:p>
          <a:p>
            <a:pPr marL="0" indent="0">
              <a:buNone/>
            </a:pPr>
            <a:r>
              <a:rPr lang="tr-TR" smtClean="0">
                <a:latin typeface="Times New Roman" panose="02020603050405020304" pitchFamily="18" charset="0"/>
                <a:cs typeface="Times New Roman" panose="02020603050405020304" pitchFamily="18" charset="0"/>
              </a:rPr>
              <a:t>Soru 2: Klonlama</a:t>
            </a:r>
          </a:p>
          <a:p>
            <a:pPr marL="0" indent="0">
              <a:buNone/>
            </a:pPr>
            <a:r>
              <a:rPr lang="tr-TR" sz="2400" smtClean="0">
                <a:latin typeface="Times New Roman" panose="02020603050405020304" pitchFamily="18" charset="0"/>
                <a:cs typeface="Times New Roman" panose="02020603050405020304" pitchFamily="18" charset="0"/>
              </a:rPr>
              <a:t>Kullanılmış olan meme parçası 15. satırda ‘çok küçük bir parça’ olarak tanımlanıyor. Makaleden, ‘çok küçük bir parça’nın ne anlama geldiğini bulabilirsiniz. ‘çok küçük bir parça’ şudur:</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Bir hücre</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Bir gen</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Bir hücre çekirdeği</a:t>
            </a:r>
          </a:p>
          <a:p>
            <a:pPr marL="514350" indent="-242888">
              <a:buFont typeface="+mj-lt"/>
              <a:buAutoNum type="alphaLcParenR"/>
            </a:pPr>
            <a:r>
              <a:rPr lang="tr-TR" sz="2000" smtClean="0">
                <a:solidFill>
                  <a:schemeClr val="tx1"/>
                </a:solidFill>
                <a:latin typeface="Times New Roman" panose="02020603050405020304" pitchFamily="18" charset="0"/>
                <a:cs typeface="Times New Roman" panose="02020603050405020304" pitchFamily="18" charset="0"/>
              </a:rPr>
              <a:t>Bir kromozon</a:t>
            </a:r>
            <a:endParaRPr lang="tr-TR" sz="2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0523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7416824" cy="5979064"/>
          </a:xfrm>
        </p:spPr>
        <p:txBody>
          <a:bodyPr/>
          <a:lstStyle/>
          <a:p>
            <a:pPr marL="0" indent="0" algn="just">
              <a:buNone/>
            </a:pPr>
            <a:r>
              <a:rPr lang="tr-TR" smtClean="0">
                <a:latin typeface="Times New Roman" panose="02020603050405020304" pitchFamily="18" charset="0"/>
                <a:cs typeface="Times New Roman" panose="02020603050405020304" pitchFamily="18" charset="0"/>
              </a:rPr>
              <a:t>Soru 3: Klonlama</a:t>
            </a:r>
          </a:p>
          <a:p>
            <a:pPr marL="0" indent="0" algn="just">
              <a:buNone/>
            </a:pPr>
            <a:r>
              <a:rPr lang="tr-TR" sz="2400" smtClean="0">
                <a:latin typeface="Times New Roman" panose="02020603050405020304" pitchFamily="18" charset="0"/>
                <a:cs typeface="Times New Roman" panose="02020603050405020304" pitchFamily="18" charset="0"/>
              </a:rPr>
              <a:t>Makalenin son cümlesinde, pek çok ülkenin insalarının klonlanması yasaklayıcı yasalar çıkarmaya daha şimdiden kararlı olduklarını anlatıyor. </a:t>
            </a:r>
          </a:p>
          <a:p>
            <a:pPr marL="0" indent="0" algn="just">
              <a:buNone/>
            </a:pPr>
            <a:r>
              <a:rPr lang="tr-TR" sz="2400" smtClean="0">
                <a:latin typeface="Times New Roman" panose="02020603050405020304" pitchFamily="18" charset="0"/>
                <a:cs typeface="Times New Roman" panose="02020603050405020304" pitchFamily="18" charset="0"/>
              </a:rPr>
              <a:t>Bu karar için, iki olası neden aşağıda belirtilmiştir. </a:t>
            </a:r>
          </a:p>
          <a:p>
            <a:pPr marL="0" indent="0" algn="just">
              <a:buNone/>
            </a:pPr>
            <a:r>
              <a:rPr lang="tr-TR" sz="2400" smtClean="0">
                <a:latin typeface="Times New Roman" panose="02020603050405020304" pitchFamily="18" charset="0"/>
                <a:cs typeface="Times New Roman" panose="02020603050405020304" pitchFamily="18" charset="0"/>
              </a:rPr>
              <a:t>Bu nedenler bilimsel midir?</a:t>
            </a:r>
          </a:p>
          <a:p>
            <a:pPr marL="0" indent="0" algn="just">
              <a:buNone/>
            </a:pPr>
            <a:r>
              <a:rPr lang="tr-TR" sz="2400" smtClean="0">
                <a:latin typeface="Times New Roman" panose="02020603050405020304" pitchFamily="18" charset="0"/>
                <a:cs typeface="Times New Roman" panose="02020603050405020304" pitchFamily="18" charset="0"/>
              </a:rPr>
              <a:t>Her biri için ‘EVET’ ya da ‘HAYIR’ ı daire içine alınız</a:t>
            </a:r>
            <a:r>
              <a:rPr lang="tr-TR" sz="2400" smtClean="0"/>
              <a:t>. </a:t>
            </a:r>
            <a:endParaRPr lang="tr-TR" sz="240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16" y="3645024"/>
            <a:ext cx="784952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4499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7632848" cy="6597352"/>
          </a:xfrm>
        </p:spPr>
        <p:txBody>
          <a:bodyPr>
            <a:normAutofit fontScale="70000" lnSpcReduction="20000"/>
          </a:bodyPr>
          <a:lstStyle/>
          <a:p>
            <a:pPr marL="0" indent="0" algn="just">
              <a:buNone/>
            </a:pPr>
            <a:r>
              <a:rPr lang="tr-TR" sz="3100" b="1">
                <a:latin typeface="Times New Roman" panose="02020603050405020304" pitchFamily="18" charset="0"/>
                <a:cs typeface="Times New Roman" panose="02020603050405020304" pitchFamily="18" charset="0"/>
              </a:rPr>
              <a:t>SERA ETKİSİ: GERÇEK Mİ YOKSA DÜŞSEL Mİ?</a:t>
            </a:r>
            <a:endParaRPr lang="tr-TR" sz="3100">
              <a:latin typeface="Times New Roman" panose="02020603050405020304" pitchFamily="18" charset="0"/>
              <a:cs typeface="Times New Roman" panose="02020603050405020304" pitchFamily="18" charset="0"/>
            </a:endParaRPr>
          </a:p>
          <a:p>
            <a:pPr marL="0" indent="0" algn="just">
              <a:buNone/>
            </a:pPr>
            <a:r>
              <a:rPr lang="tr-TR" sz="3100">
                <a:latin typeface="Times New Roman" panose="02020603050405020304" pitchFamily="18" charset="0"/>
                <a:cs typeface="Times New Roman" panose="02020603050405020304" pitchFamily="18" charset="0"/>
              </a:rPr>
              <a:t>Canlılar yaşamak için enerjiye gereksinim duyarlar. Dünya üzerinde yaşamın devamını sağlayan enerji, çok sıcak olduğu için enerjisini uzaya yayan Güneş’ten gelir. Bu enerjinin çok küçük bir oranı Dünya’ya ulaşır. Dünya’nın atmosferi, gezegenimizin üzerinde koruyucu bir örtü etkisi yaratır, havasız bir ortamda olabilecek sıcaklık değişimlerini engeller. Güneş’ten gelen, ışınlar halinde yayılan enerjinin çoğu Dünya’nın atmosferinden geçer. Dünya bu enerjinin bir bölümünü emer, bir bölümü de Dünya yüzeyinden tekrar yansıtılır. Bu yansıtılan enerjinin bir bölümü atmosfer tarafından emilir. Bunun sonucunda Dünya yüzeyi üstündeki ortalama sıcaklık, atmosferin yokluğu durumunda olabilecek sıcaklıktan daha yüksektir. Dünya’nın atmosferi bir sera ile aynı etkiye sahiptir, bundan dolayı </a:t>
            </a:r>
            <a:r>
              <a:rPr lang="tr-TR" sz="3100" i="1">
                <a:latin typeface="Times New Roman" panose="02020603050405020304" pitchFamily="18" charset="0"/>
                <a:cs typeface="Times New Roman" panose="02020603050405020304" pitchFamily="18" charset="0"/>
              </a:rPr>
              <a:t>sera etkisi </a:t>
            </a:r>
            <a:r>
              <a:rPr lang="tr-TR" sz="3100">
                <a:latin typeface="Times New Roman" panose="02020603050405020304" pitchFamily="18" charset="0"/>
                <a:cs typeface="Times New Roman" panose="02020603050405020304" pitchFamily="18" charset="0"/>
              </a:rPr>
              <a:t>terimi kullanılmaktadır. Yirminci yüzyılda sera etkisinden daha çok bahsedildiği söylenmektedir. Dünya atmosferinin ortalama sıcaklığının arttığı bir gerçektir. Karbon dioksit yayılımındaki artışın, yirminci yüzyıldaki sıcaklık artışının temel kaynağı olduğu gazete ve dergilerde sıklıkla söylenmektedir. Ali adında bir öğrenci, Dünya atmosferinin ortalama sıcaklığı ve Dünya üzerinde karbon dioksit yayılımındaki artış arasındaki olası ilişkiye ilgi duyar. </a:t>
            </a:r>
          </a:p>
          <a:p>
            <a:pPr marL="0" indent="0" algn="just">
              <a:buNone/>
            </a:pPr>
            <a:r>
              <a:rPr lang="tr-TR" sz="3100">
                <a:latin typeface="Times New Roman" panose="02020603050405020304" pitchFamily="18" charset="0"/>
                <a:cs typeface="Times New Roman" panose="02020603050405020304" pitchFamily="18" charset="0"/>
              </a:rPr>
              <a:t>O, bir kitaplıkta aşağıdaki iki grafiğe rastlar.</a:t>
            </a:r>
          </a:p>
          <a:p>
            <a:pPr algn="just"/>
            <a:endParaRPr lang="tr-TR"/>
          </a:p>
        </p:txBody>
      </p:sp>
    </p:spTree>
    <p:extLst>
      <p:ext uri="{BB962C8B-B14F-4D97-AF65-F5344CB8AC3E}">
        <p14:creationId xmlns:p14="http://schemas.microsoft.com/office/powerpoint/2010/main" val="1817204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Ölçme Araçlarının ÖZelİklerİ</a:t>
            </a:r>
            <a:endParaRPr lang="tr-TR"/>
          </a:p>
        </p:txBody>
      </p:sp>
      <p:sp>
        <p:nvSpPr>
          <p:cNvPr id="3" name="İçerik Yer Tutucusu 2"/>
          <p:cNvSpPr>
            <a:spLocks noGrp="1"/>
          </p:cNvSpPr>
          <p:nvPr>
            <p:ph idx="1"/>
          </p:nvPr>
        </p:nvSpPr>
        <p:spPr>
          <a:xfrm>
            <a:off x="457200" y="1609416"/>
            <a:ext cx="7427168" cy="4846320"/>
          </a:xfrm>
        </p:spPr>
        <p:txBody>
          <a:bodyPr>
            <a:normAutofit/>
          </a:bodyPr>
          <a:lstStyle/>
          <a:p>
            <a:pPr marL="0" indent="0">
              <a:buNone/>
            </a:pPr>
            <a:r>
              <a:rPr lang="tr-TR" b="1" smtClean="0">
                <a:solidFill>
                  <a:srgbClr val="7030A0"/>
                </a:solidFill>
              </a:rPr>
              <a:t>Güvenirlik: </a:t>
            </a:r>
            <a:r>
              <a:rPr lang="tr-TR" smtClean="0"/>
              <a:t>Bir ölçme aracınını güvenirliği, aracın, ölçmek istediği değişkeni ne derece duyarlılıkta ölçtüğü, ya da ölçme sonuçlarının hatalardan arınıklık derecesidir. </a:t>
            </a:r>
          </a:p>
          <a:p>
            <a:pPr marL="0" indent="0">
              <a:buNone/>
            </a:pPr>
            <a:endParaRPr lang="tr-TR" smtClean="0"/>
          </a:p>
          <a:p>
            <a:pPr marL="0" indent="0">
              <a:buNone/>
            </a:pPr>
            <a:r>
              <a:rPr lang="tr-TR" smtClean="0"/>
              <a:t>Ölçme sonuçlarının </a:t>
            </a:r>
            <a:r>
              <a:rPr lang="tr-TR" smtClean="0">
                <a:solidFill>
                  <a:srgbClr val="C00000"/>
                </a:solidFill>
              </a:rPr>
              <a:t>ne kadar tutarlı olduğuna </a:t>
            </a:r>
            <a:r>
              <a:rPr lang="tr-TR" smtClean="0"/>
              <a:t>bağlıdır.  </a:t>
            </a:r>
          </a:p>
          <a:p>
            <a:pPr marL="0" indent="0">
              <a:buNone/>
            </a:pPr>
            <a:endParaRPr lang="tr-TR"/>
          </a:p>
          <a:p>
            <a:pPr marL="0" indent="0">
              <a:buNone/>
            </a:pPr>
            <a:r>
              <a:rPr lang="tr-TR" smtClean="0">
                <a:solidFill>
                  <a:srgbClr val="7030A0"/>
                </a:solidFill>
              </a:rPr>
              <a:t>Kararlı</a:t>
            </a:r>
            <a:r>
              <a:rPr lang="tr-TR" smtClean="0"/>
              <a:t>, </a:t>
            </a:r>
            <a:r>
              <a:rPr lang="tr-TR" smtClean="0">
                <a:solidFill>
                  <a:srgbClr val="FF0066"/>
                </a:solidFill>
              </a:rPr>
              <a:t>tutarlı, </a:t>
            </a:r>
            <a:r>
              <a:rPr lang="tr-TR" smtClean="0">
                <a:solidFill>
                  <a:srgbClr val="0033CC"/>
                </a:solidFill>
              </a:rPr>
              <a:t>duyarlı </a:t>
            </a:r>
            <a:r>
              <a:rPr lang="tr-TR" smtClean="0"/>
              <a:t>gibi kavramlar güvenirlikle alakalıdır. </a:t>
            </a:r>
          </a:p>
          <a:p>
            <a:pPr marL="0" indent="0">
              <a:buNone/>
            </a:pPr>
            <a:endParaRPr lang="tr-TR" smtClean="0"/>
          </a:p>
          <a:p>
            <a:endParaRPr lang="tr-TR" smtClean="0"/>
          </a:p>
          <a:p>
            <a:pPr marL="0" indent="0">
              <a:buNone/>
            </a:pPr>
            <a:endParaRPr lang="tr-TR"/>
          </a:p>
        </p:txBody>
      </p:sp>
    </p:spTree>
    <p:extLst>
      <p:ext uri="{BB962C8B-B14F-4D97-AF65-F5344CB8AC3E}">
        <p14:creationId xmlns:p14="http://schemas.microsoft.com/office/powerpoint/2010/main" val="3244350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7"/>
            <a:ext cx="7416824" cy="6120680"/>
          </a:xfrm>
          <a:prstGeom prst="rect">
            <a:avLst/>
          </a:prstGeom>
          <a:noFill/>
          <a:ln>
            <a:noFill/>
          </a:ln>
        </p:spPr>
      </p:pic>
    </p:spTree>
    <p:extLst>
      <p:ext uri="{BB962C8B-B14F-4D97-AF65-F5344CB8AC3E}">
        <p14:creationId xmlns:p14="http://schemas.microsoft.com/office/powerpoint/2010/main" val="33452575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7560840" cy="6552728"/>
          </a:xfrm>
        </p:spPr>
        <p:txBody>
          <a:bodyPr>
            <a:normAutofit fontScale="92500"/>
          </a:bodyPr>
          <a:lstStyle/>
          <a:p>
            <a:pPr marL="0" indent="0" algn="just">
              <a:buNone/>
            </a:pPr>
            <a:r>
              <a:rPr lang="tr-TR" sz="2400">
                <a:latin typeface="Times New Roman" panose="02020603050405020304" pitchFamily="18" charset="0"/>
                <a:cs typeface="Times New Roman" panose="02020603050405020304" pitchFamily="18" charset="0"/>
              </a:rPr>
              <a:t>Ali, bu iki grafikten şu sonuca varır: Dünya atmosferinin ortalama sıcaklık artışının, karbon dioksit yayılımındaki artışa bağlı olduğu kesindir.</a:t>
            </a:r>
          </a:p>
          <a:p>
            <a:pPr marL="0" indent="0" algn="just">
              <a:buNone/>
            </a:pPr>
            <a:r>
              <a:rPr lang="tr-TR" sz="2400" b="1">
                <a:latin typeface="Times New Roman" panose="02020603050405020304" pitchFamily="18" charset="0"/>
                <a:cs typeface="Times New Roman" panose="02020603050405020304" pitchFamily="18" charset="0"/>
              </a:rPr>
              <a:t>Soru 1: Grafikte Ali’nin ulaştığı sonucu destekleyen nedir</a:t>
            </a:r>
            <a:r>
              <a:rPr lang="tr-TR" sz="2400" smtClean="0">
                <a:latin typeface="Times New Roman" panose="02020603050405020304" pitchFamily="18" charset="0"/>
                <a:cs typeface="Times New Roman" panose="02020603050405020304" pitchFamily="18" charset="0"/>
              </a:rPr>
              <a:t>?</a:t>
            </a:r>
          </a:p>
          <a:p>
            <a:pPr marL="0" indent="0" algn="just">
              <a:buNone/>
            </a:pPr>
            <a:r>
              <a:rPr lang="tr-TR" sz="2400" smtClean="0">
                <a:latin typeface="Times New Roman" panose="02020603050405020304" pitchFamily="18" charset="0"/>
                <a:cs typeface="Times New Roman" panose="02020603050405020304" pitchFamily="18" charset="0"/>
              </a:rPr>
              <a:t>…………………………………………………………………………………………………………………………………………………………………………………………………………………………………………………..................................................</a:t>
            </a:r>
            <a:endParaRPr lang="tr-TR" sz="2400">
              <a:latin typeface="Times New Roman" panose="02020603050405020304" pitchFamily="18" charset="0"/>
              <a:cs typeface="Times New Roman" panose="02020603050405020304" pitchFamily="18" charset="0"/>
            </a:endParaRPr>
          </a:p>
          <a:p>
            <a:pPr marL="0" indent="0">
              <a:buNone/>
            </a:pPr>
            <a:r>
              <a:rPr lang="tr-TR" sz="2400" b="1">
                <a:latin typeface="Times New Roman" panose="02020603050405020304" pitchFamily="18" charset="0"/>
                <a:cs typeface="Times New Roman" panose="02020603050405020304" pitchFamily="18" charset="0"/>
              </a:rPr>
              <a:t>Soru 2: Ceren adında başka bir öğrenci, Ali’nin varmış olduğu sonuca katılmamaktadır. O iki grafiği karşılaştırır ve grafiğin bazı bölümlerinin Ali’nin sonucunu desteklemediğini söyler.</a:t>
            </a:r>
          </a:p>
          <a:p>
            <a:pPr marL="0" indent="0">
              <a:buNone/>
            </a:pPr>
            <a:r>
              <a:rPr lang="tr-TR" sz="2400" smtClean="0">
                <a:latin typeface="Times New Roman" panose="02020603050405020304" pitchFamily="18" charset="0"/>
                <a:cs typeface="Times New Roman" panose="02020603050405020304" pitchFamily="18" charset="0"/>
              </a:rPr>
              <a:t>Grafiklerin</a:t>
            </a:r>
            <a:r>
              <a:rPr lang="tr-TR" sz="2400">
                <a:latin typeface="Times New Roman" panose="02020603050405020304" pitchFamily="18" charset="0"/>
                <a:cs typeface="Times New Roman" panose="02020603050405020304" pitchFamily="18" charset="0"/>
              </a:rPr>
              <a:t>, Ali’nin sonucunu desteklemeyen bölümlerine örnek veriniz. Yanıtınızı açıklayınız</a:t>
            </a:r>
            <a:r>
              <a:rPr lang="tr-TR" sz="2400" smtClean="0">
                <a:latin typeface="Times New Roman" panose="02020603050405020304" pitchFamily="18" charset="0"/>
                <a:cs typeface="Times New Roman" panose="02020603050405020304" pitchFamily="18" charset="0"/>
              </a:rPr>
              <a:t>.</a:t>
            </a:r>
          </a:p>
          <a:p>
            <a:pPr marL="0" indent="0">
              <a:buNone/>
            </a:pPr>
            <a:r>
              <a:rPr lang="tr-TR" sz="2400" smtClean="0">
                <a:latin typeface="Times New Roman" panose="02020603050405020304" pitchFamily="18" charset="0"/>
                <a:cs typeface="Times New Roman" panose="02020603050405020304" pitchFamily="18" charset="0"/>
              </a:rPr>
              <a:t>……………………………………………………………………………………………………………………………………………………………………………………………………………………………….................................................................................</a:t>
            </a:r>
            <a:endParaRPr lang="tr-TR" sz="2400">
              <a:latin typeface="Times New Roman" panose="02020603050405020304" pitchFamily="18" charset="0"/>
              <a:cs typeface="Times New Roman" panose="02020603050405020304" pitchFamily="18" charset="0"/>
            </a:endParaRPr>
          </a:p>
          <a:p>
            <a:endParaRPr lang="tr-TR"/>
          </a:p>
        </p:txBody>
      </p:sp>
    </p:spTree>
    <p:extLst>
      <p:ext uri="{BB962C8B-B14F-4D97-AF65-F5344CB8AC3E}">
        <p14:creationId xmlns:p14="http://schemas.microsoft.com/office/powerpoint/2010/main" val="981068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7560840" cy="6267096"/>
          </a:xfrm>
        </p:spPr>
        <p:txBody>
          <a:bodyPr>
            <a:normAutofit/>
          </a:bodyPr>
          <a:lstStyle/>
          <a:p>
            <a:pPr marL="0" indent="0" algn="just">
              <a:buNone/>
            </a:pPr>
            <a:r>
              <a:rPr lang="tr-TR" sz="2000" b="1">
                <a:latin typeface="Times New Roman" panose="02020603050405020304" pitchFamily="18" charset="0"/>
                <a:cs typeface="Times New Roman" panose="02020603050405020304" pitchFamily="18" charset="0"/>
              </a:rPr>
              <a:t>Soru 3: Ali, Dünya atmosferinin ortalama sıcaklığındaki artışın, </a:t>
            </a:r>
            <a:r>
              <a:rPr lang="tr-TR" sz="2000" b="1" smtClean="0">
                <a:latin typeface="Times New Roman" panose="02020603050405020304" pitchFamily="18" charset="0"/>
                <a:cs typeface="Times New Roman" panose="02020603050405020304" pitchFamily="18" charset="0"/>
              </a:rPr>
              <a:t>karbondioksit yayılımındaki artıştan </a:t>
            </a:r>
            <a:r>
              <a:rPr lang="tr-TR" sz="2000" b="1">
                <a:latin typeface="Times New Roman" panose="02020603050405020304" pitchFamily="18" charset="0"/>
                <a:cs typeface="Times New Roman" panose="02020603050405020304" pitchFamily="18" charset="0"/>
              </a:rPr>
              <a:t>kaynaklandığı konusunda vardığı sonuçlarda ısrar etmektedir. Ama Ceren, onun sonuca varması için henüz erken olduğunu düşünmektedir. Ceren, şöyle söylemektedir: “Bu sonucu kabul etmeden önce, sera etkisine neden olabilecek diğer etkenlerin sabit olduğundan emin olmalısın.” </a:t>
            </a:r>
            <a:endParaRPr lang="tr-TR" sz="2000">
              <a:latin typeface="Times New Roman" panose="02020603050405020304" pitchFamily="18" charset="0"/>
              <a:cs typeface="Times New Roman" panose="02020603050405020304" pitchFamily="18" charset="0"/>
            </a:endParaRPr>
          </a:p>
          <a:p>
            <a:pPr marL="0" indent="0" algn="just">
              <a:buNone/>
            </a:pPr>
            <a:r>
              <a:rPr lang="tr-TR" sz="2000">
                <a:latin typeface="Times New Roman" panose="02020603050405020304" pitchFamily="18" charset="0"/>
                <a:cs typeface="Times New Roman" panose="02020603050405020304" pitchFamily="18" charset="0"/>
              </a:rPr>
              <a:t>Ceren’in söylemek istediği etkenlerden birini belirtiniz</a:t>
            </a:r>
            <a:r>
              <a:rPr lang="tr-TR" sz="2000" smtClean="0">
                <a:latin typeface="Times New Roman" panose="02020603050405020304" pitchFamily="18" charset="0"/>
                <a:cs typeface="Times New Roman" panose="02020603050405020304" pitchFamily="18" charset="0"/>
              </a:rPr>
              <a:t>.</a:t>
            </a:r>
          </a:p>
          <a:p>
            <a:pPr marL="0" indent="0" algn="just">
              <a:buNone/>
            </a:pPr>
            <a:r>
              <a:rPr lang="tr-TR" sz="2400" smtClean="0">
                <a:latin typeface="Times New Roman" panose="02020603050405020304" pitchFamily="18" charset="0"/>
                <a:cs typeface="Times New Roman" panose="02020603050405020304" pitchFamily="18" charset="0"/>
              </a:rPr>
              <a:t>………………………………………………………………………………………………………………………………………………………………………………………………………………………………………………………………………………………………………………………………………………………………………………………………………………………………………………………………</a:t>
            </a:r>
            <a:endParaRPr lang="tr-TR" sz="2400">
              <a:latin typeface="Times New Roman" panose="02020603050405020304" pitchFamily="18" charset="0"/>
              <a:cs typeface="Times New Roman" panose="02020603050405020304" pitchFamily="18" charset="0"/>
            </a:endParaRPr>
          </a:p>
          <a:p>
            <a:endParaRPr lang="tr-TR" sz="2800"/>
          </a:p>
        </p:txBody>
      </p:sp>
    </p:spTree>
    <p:extLst>
      <p:ext uri="{BB962C8B-B14F-4D97-AF65-F5344CB8AC3E}">
        <p14:creationId xmlns:p14="http://schemas.microsoft.com/office/powerpoint/2010/main" val="36182291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584"/>
            <a:ext cx="5451148" cy="673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1904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0"/>
            <a:ext cx="5806734" cy="683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8638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459" y="692696"/>
            <a:ext cx="5985921" cy="562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840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0576"/>
            <a:ext cx="5334719" cy="673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0700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3600" b="1" smtClean="0">
                <a:solidFill>
                  <a:srgbClr val="7030A0"/>
                </a:solidFill>
              </a:rPr>
              <a:t>Ölçme ve değerlendirmenin nasıl yapıldığı </a:t>
            </a:r>
            <a:r>
              <a:rPr lang="tr-TR" sz="3600" b="1" smtClean="0">
                <a:solidFill>
                  <a:schemeClr val="accent6">
                    <a:lumMod val="75000"/>
                  </a:schemeClr>
                </a:solidFill>
              </a:rPr>
              <a:t>eğitimin kalitesini, başarısını ve yapısını </a:t>
            </a:r>
            <a:r>
              <a:rPr lang="tr-TR" sz="3600" b="1" smtClean="0">
                <a:solidFill>
                  <a:schemeClr val="accent3">
                    <a:lumMod val="50000"/>
                  </a:schemeClr>
                </a:solidFill>
              </a:rPr>
              <a:t>doğrudan etkilemektedir.  </a:t>
            </a:r>
            <a:endParaRPr lang="tr-TR" sz="3600" b="1">
              <a:solidFill>
                <a:schemeClr val="accent3">
                  <a:lumMod val="50000"/>
                </a:schemeClr>
              </a:solidFill>
            </a:endParaRPr>
          </a:p>
        </p:txBody>
      </p:sp>
    </p:spTree>
    <p:extLst>
      <p:ext uri="{BB962C8B-B14F-4D97-AF65-F5344CB8AC3E}">
        <p14:creationId xmlns:p14="http://schemas.microsoft.com/office/powerpoint/2010/main" val="31741609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4"/>
            <a:ext cx="7239000" cy="4250872"/>
          </a:xfrm>
        </p:spPr>
        <p:txBody>
          <a:bodyPr>
            <a:normAutofit/>
          </a:bodyPr>
          <a:lstStyle/>
          <a:p>
            <a:pPr marL="0" indent="0" algn="r">
              <a:buNone/>
            </a:pPr>
            <a:r>
              <a:rPr lang="tr-TR" sz="3600" b="1" smtClean="0">
                <a:solidFill>
                  <a:schemeClr val="bg2">
                    <a:lumMod val="50000"/>
                  </a:schemeClr>
                </a:solidFill>
              </a:rPr>
              <a:t>FAYDALI OLMASI DİLEKLERİMLE,</a:t>
            </a:r>
          </a:p>
          <a:p>
            <a:pPr marL="0" indent="0" algn="ctr">
              <a:buNone/>
            </a:pPr>
            <a:r>
              <a:rPr lang="tr-TR" sz="3600" b="1" smtClean="0">
                <a:solidFill>
                  <a:schemeClr val="bg2">
                    <a:lumMod val="50000"/>
                  </a:schemeClr>
                </a:solidFill>
              </a:rPr>
              <a:t>TEŞEKKÜRLER…</a:t>
            </a:r>
          </a:p>
          <a:p>
            <a:pPr marL="0" indent="0" algn="ctr">
              <a:buNone/>
            </a:pPr>
            <a:endParaRPr lang="tr-TR" sz="3600" b="1">
              <a:solidFill>
                <a:schemeClr val="bg2">
                  <a:lumMod val="50000"/>
                </a:schemeClr>
              </a:solidFill>
            </a:endParaRPr>
          </a:p>
        </p:txBody>
      </p:sp>
    </p:spTree>
    <p:extLst>
      <p:ext uri="{BB962C8B-B14F-4D97-AF65-F5344CB8AC3E}">
        <p14:creationId xmlns:p14="http://schemas.microsoft.com/office/powerpoint/2010/main" val="35885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t>Ölçme Araçlarının ÖZelİklerİ</a:t>
            </a:r>
          </a:p>
        </p:txBody>
      </p:sp>
      <p:sp>
        <p:nvSpPr>
          <p:cNvPr id="3" name="İçerik Yer Tutucusu 2"/>
          <p:cNvSpPr>
            <a:spLocks noGrp="1"/>
          </p:cNvSpPr>
          <p:nvPr>
            <p:ph idx="1"/>
          </p:nvPr>
        </p:nvSpPr>
        <p:spPr>
          <a:xfrm>
            <a:off x="457200" y="1609416"/>
            <a:ext cx="7643192" cy="4846320"/>
          </a:xfrm>
        </p:spPr>
        <p:txBody>
          <a:bodyPr/>
          <a:lstStyle/>
          <a:p>
            <a:pPr marL="0" indent="0">
              <a:buNone/>
            </a:pPr>
            <a:r>
              <a:rPr lang="tr-TR" b="1">
                <a:solidFill>
                  <a:srgbClr val="7030A0"/>
                </a:solidFill>
              </a:rPr>
              <a:t>Geçerlik: </a:t>
            </a:r>
            <a:r>
              <a:rPr lang="tr-TR"/>
              <a:t>B</a:t>
            </a:r>
            <a:r>
              <a:rPr lang="tr-TR" altLang="tr-TR"/>
              <a:t>ir ölçme aracının ölçmek istediği niteliği, başka niteliklerle karışmadan ölçebilme derecesidir. </a:t>
            </a:r>
            <a:endParaRPr lang="tr-TR" altLang="tr-TR" smtClean="0"/>
          </a:p>
          <a:p>
            <a:pPr marL="0" indent="0">
              <a:buNone/>
            </a:pPr>
            <a:endParaRPr lang="tr-TR" altLang="tr-TR" smtClean="0"/>
          </a:p>
          <a:p>
            <a:pPr marL="0" indent="0">
              <a:buNone/>
            </a:pPr>
            <a:r>
              <a:rPr lang="tr-TR" altLang="tr-TR" smtClean="0"/>
              <a:t>Ölçme </a:t>
            </a:r>
            <a:r>
              <a:rPr lang="tr-TR" altLang="tr-TR"/>
              <a:t>aracının </a:t>
            </a:r>
            <a:r>
              <a:rPr lang="tr-TR" altLang="tr-TR">
                <a:solidFill>
                  <a:srgbClr val="0033CC"/>
                </a:solidFill>
              </a:rPr>
              <a:t>amacına hizmet etme </a:t>
            </a:r>
            <a:r>
              <a:rPr lang="tr-TR" altLang="tr-TR" smtClean="0">
                <a:solidFill>
                  <a:srgbClr val="0033CC"/>
                </a:solidFill>
              </a:rPr>
              <a:t>derecesi </a:t>
            </a:r>
            <a:r>
              <a:rPr lang="tr-TR" altLang="tr-TR" smtClean="0"/>
              <a:t>olarakta yorumlanabilir. </a:t>
            </a:r>
          </a:p>
          <a:p>
            <a:pPr marL="0" indent="0">
              <a:buNone/>
            </a:pPr>
            <a:r>
              <a:rPr lang="tr-TR" altLang="tr-TR" smtClean="0"/>
              <a:t> </a:t>
            </a:r>
            <a:endParaRPr lang="tr-TR" altLang="tr-TR"/>
          </a:p>
          <a:p>
            <a:pPr marL="0" indent="0">
              <a:buNone/>
            </a:pPr>
            <a:r>
              <a:rPr lang="tr-TR" altLang="tr-TR">
                <a:solidFill>
                  <a:srgbClr val="C00000"/>
                </a:solidFill>
              </a:rPr>
              <a:t>Ölçmek istediğimiz özelliği ne kadar </a:t>
            </a:r>
            <a:r>
              <a:rPr lang="tr-TR" altLang="tr-TR" smtClean="0">
                <a:solidFill>
                  <a:srgbClr val="C00000"/>
                </a:solidFill>
              </a:rPr>
              <a:t>doğru ölçtüğüdür.  </a:t>
            </a:r>
            <a:endParaRPr lang="tr-TR"/>
          </a:p>
        </p:txBody>
      </p:sp>
    </p:spTree>
    <p:extLst>
      <p:ext uri="{BB962C8B-B14F-4D97-AF65-F5344CB8AC3E}">
        <p14:creationId xmlns:p14="http://schemas.microsoft.com/office/powerpoint/2010/main" val="372636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39" y="1393907"/>
            <a:ext cx="6909390" cy="392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792138" y="5323889"/>
            <a:ext cx="7164237" cy="369332"/>
          </a:xfrm>
          <a:prstGeom prst="rect">
            <a:avLst/>
          </a:prstGeom>
          <a:noFill/>
        </p:spPr>
        <p:txBody>
          <a:bodyPr wrap="square" rtlCol="0">
            <a:spAutoFit/>
          </a:bodyPr>
          <a:lstStyle/>
          <a:p>
            <a:r>
              <a:rPr lang="tr-TR" b="1" smtClean="0">
                <a:solidFill>
                  <a:srgbClr val="C00000"/>
                </a:solidFill>
              </a:rPr>
              <a:t>  Güvenilir ve Geçerli                    Güvenilir ancak Geçerli Değil</a:t>
            </a:r>
            <a:endParaRPr lang="tr-TR" b="1">
              <a:solidFill>
                <a:srgbClr val="C00000"/>
              </a:solidFill>
            </a:endParaRPr>
          </a:p>
        </p:txBody>
      </p:sp>
      <p:sp>
        <p:nvSpPr>
          <p:cNvPr id="7" name="Başlık 1"/>
          <p:cNvSpPr>
            <a:spLocks noGrp="1"/>
          </p:cNvSpPr>
          <p:nvPr>
            <p:ph type="title"/>
          </p:nvPr>
        </p:nvSpPr>
        <p:spPr>
          <a:xfrm>
            <a:off x="457200" y="320040"/>
            <a:ext cx="7239000" cy="1143000"/>
          </a:xfrm>
        </p:spPr>
        <p:txBody>
          <a:bodyPr>
            <a:normAutofit/>
          </a:bodyPr>
          <a:lstStyle/>
          <a:p>
            <a:pPr algn="ctr"/>
            <a:r>
              <a:rPr lang="tr-TR" smtClean="0"/>
              <a:t>GüvenİrlİK Ve Geçerlİk</a:t>
            </a:r>
            <a:endParaRPr lang="tr-TR"/>
          </a:p>
        </p:txBody>
      </p:sp>
      <p:sp>
        <p:nvSpPr>
          <p:cNvPr id="6" name="Metin kutusu 5"/>
          <p:cNvSpPr txBox="1"/>
          <p:nvPr/>
        </p:nvSpPr>
        <p:spPr>
          <a:xfrm>
            <a:off x="611560" y="6237312"/>
            <a:ext cx="7200800" cy="369332"/>
          </a:xfrm>
          <a:prstGeom prst="rect">
            <a:avLst/>
          </a:prstGeom>
          <a:noFill/>
        </p:spPr>
        <p:txBody>
          <a:bodyPr wrap="square" rtlCol="0">
            <a:spAutoFit/>
          </a:bodyPr>
          <a:lstStyle/>
          <a:p>
            <a:pPr marL="285750" indent="-285750">
              <a:buFont typeface="Arial" panose="020B0604020202020204" pitchFamily="34" charset="0"/>
              <a:buChar char="•"/>
            </a:pPr>
            <a:r>
              <a:rPr lang="tr-TR" b="1" smtClean="0"/>
              <a:t>Bir ölçme aracının güvenilir olması geçerliğini garantilemez.</a:t>
            </a:r>
            <a:endParaRPr lang="tr-TR" b="1"/>
          </a:p>
        </p:txBody>
      </p:sp>
    </p:spTree>
    <p:extLst>
      <p:ext uri="{BB962C8B-B14F-4D97-AF65-F5344CB8AC3E}">
        <p14:creationId xmlns:p14="http://schemas.microsoft.com/office/powerpoint/2010/main" val="204653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1713</TotalTime>
  <Words>3376</Words>
  <Application>Microsoft Office PowerPoint</Application>
  <PresentationFormat>Ekran Gösterisi (4:3)</PresentationFormat>
  <Paragraphs>489</Paragraphs>
  <Slides>78</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78</vt:i4>
      </vt:variant>
    </vt:vector>
  </HeadingPairs>
  <TitlesOfParts>
    <vt:vector size="88" baseType="lpstr">
      <vt:lpstr>Arial</vt:lpstr>
      <vt:lpstr>Arial Narrow</vt:lpstr>
      <vt:lpstr>Calibri</vt:lpstr>
      <vt:lpstr>Monotype Sorts</vt:lpstr>
      <vt:lpstr>Times New Roman</vt:lpstr>
      <vt:lpstr>Trebuchet MS</vt:lpstr>
      <vt:lpstr>Wingdings</vt:lpstr>
      <vt:lpstr>Wingdings 2</vt:lpstr>
      <vt:lpstr>Zengin</vt:lpstr>
      <vt:lpstr>Word Belgesi</vt:lpstr>
      <vt:lpstr>Ölçme Değerlendİrmenİn Temel kavramlarI,  Ölçme AraçlarI,  Soru hazIrlama Sürecİ</vt:lpstr>
      <vt:lpstr>Temel Kavramlar</vt:lpstr>
      <vt:lpstr>Temel Kavramlar</vt:lpstr>
      <vt:lpstr>Ölçme ve DeğerlendİRME</vt:lpstr>
      <vt:lpstr>NEDEN Ölçme DeğerlendİRme Yapıyoruz?</vt:lpstr>
      <vt:lpstr>Ölçme Araçlarının ÖZelİklerİ</vt:lpstr>
      <vt:lpstr>Ölçme Araçlarının ÖZelİklerİ</vt:lpstr>
      <vt:lpstr>Ölçme Araçlarının ÖZelİklerİ</vt:lpstr>
      <vt:lpstr>GüvenİrlİK Ve Geçerlİk</vt:lpstr>
      <vt:lpstr>GüvenİRLİĞİ ARTIRAN FAKTÖRLER</vt:lpstr>
      <vt:lpstr>GeçerlİK Türlerİ</vt:lpstr>
      <vt:lpstr>GeçerlİĞİ EtkİLEYEN Faktörler</vt:lpstr>
      <vt:lpstr>Ölçmede HATA</vt:lpstr>
      <vt:lpstr>Ölçme Araçlarının ÖZelİklerİ</vt:lpstr>
      <vt:lpstr>Geleneksel ÖLÇME ve Değerlendİrme ARAÇLARI </vt:lpstr>
      <vt:lpstr>1. Yazılı Sınavların</vt:lpstr>
      <vt:lpstr>1. Yazılı Sınavlar</vt:lpstr>
      <vt:lpstr>1. Yazılı SINAVLAR</vt:lpstr>
      <vt:lpstr>2. Kısa cevaplı TEstler</vt:lpstr>
      <vt:lpstr>2. Kısa Cevaplı TEstLER</vt:lpstr>
      <vt:lpstr>3. Doğru-Yanlış Testler</vt:lpstr>
      <vt:lpstr>3. Doğru-yanlış Testleri</vt:lpstr>
      <vt:lpstr>4. Çoktan Seçmelİ TEstler</vt:lpstr>
      <vt:lpstr>PowerPoint Sunusu</vt:lpstr>
      <vt:lpstr>5. Sözlü Sınavlar</vt:lpstr>
      <vt:lpstr>5. Sözlü Sınavlar</vt:lpstr>
      <vt:lpstr>5.Sözlü sınavlar</vt:lpstr>
      <vt:lpstr>SONUÇ ODAKLI DEĞERLENDİRME</vt:lpstr>
      <vt:lpstr>DeğİŞEN ÖLÇME VE DEĞERLENDİRME YAKLAŞIMININ ÖZELİKLLERİ</vt:lpstr>
      <vt:lpstr>OtantİK Değerlendİrme</vt:lpstr>
      <vt:lpstr>Performans değerlendİRMEsİ</vt:lpstr>
      <vt:lpstr>TAMAMLAYICI ÖLÇME ve DEĞERLENDİRME ARAÇLARI</vt:lpstr>
      <vt:lpstr>Ürün Dosyası</vt:lpstr>
      <vt:lpstr>Ürün Dosyası</vt:lpstr>
      <vt:lpstr>Performans Görevİ</vt:lpstr>
      <vt:lpstr>Performans Görevİ</vt:lpstr>
      <vt:lpstr>Projeler</vt:lpstr>
      <vt:lpstr>PowerPoint Sunusu</vt:lpstr>
      <vt:lpstr>PowerPoint Sunusu</vt:lpstr>
      <vt:lpstr>KAVRAM HARİTALARI</vt:lpstr>
      <vt:lpstr>PowerPoint Sunusu</vt:lpstr>
      <vt:lpstr>PowerPoint Sunusu</vt:lpstr>
      <vt:lpstr>Gözlem FORMLARI</vt:lpstr>
      <vt:lpstr>PowerPoint Sunusu</vt:lpstr>
      <vt:lpstr>GÖrüşme</vt:lpstr>
      <vt:lpstr>Tartışma</vt:lpstr>
      <vt:lpstr>TAMAMLAYICI ÖLÇME ve DEĞERLENDİRME ARAÇLARININ PUANLANDIRILMASI</vt:lpstr>
      <vt:lpstr>TAMAMLAYICI ÖLÇME ve DEĞERLENDİRME ARAÇLARININ PUANLANDIRILMASI</vt:lpstr>
      <vt:lpstr>Bütüncül Derecelendİrme Ölçek Örneğİ</vt:lpstr>
      <vt:lpstr>PowerPoint Sunusu</vt:lpstr>
      <vt:lpstr>ANALİTİK DEĞERLENDİRME ÖLÇEK ÖRNEĞİ </vt:lpstr>
      <vt:lpstr>Hangİ Ölçme Ve DEĞERLENDİRME ARAÇLARI SEÇİLMELİDİR?</vt:lpstr>
      <vt:lpstr>NE Tür SORULARA YER VERİLMELİ?</vt:lpstr>
      <vt:lpstr>Soru Hazırlama Sürecİ</vt:lpstr>
      <vt:lpstr>PowerPoint Sunusu</vt:lpstr>
      <vt:lpstr>BİLİŞSEL ALAN TAKSONOMİSİne Göre Soru yazma</vt:lpstr>
      <vt:lpstr>BİLİŞSEL ALAN TAKSONOMİSİne Göre Soru yazma</vt:lpstr>
      <vt:lpstr>BİLİŞSEL ALAN TAKSONOMİSİne Göre Soru yazma</vt:lpstr>
      <vt:lpstr>BİLİŞSEL ALAN TAKSONOMİSİne Göre Soru yazma</vt:lpstr>
      <vt:lpstr>BİLİŞSEL ALAN TAKSONOMİSİne Göre Soru yazma</vt:lpstr>
      <vt:lpstr>BİLİŞSEL ALAN TAKSONOMİSİne Göre Soru yazma</vt:lpstr>
      <vt:lpstr>Bİtkİ konusunda farklı BİLİŞSEL süreçlerİ ölÇen soru örneklerİ</vt:lpstr>
      <vt:lpstr>BelİRTKE TABLOSU</vt:lpstr>
      <vt:lpstr>PISA (UluslararasI Öğrencİ Başarıları DeğerlerdİRME Programı)</vt:lpstr>
      <vt:lpstr>PISA SINAVLARINDA NE NASIL ÖLÇÜLÜYOR?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Ölçme Değerlendİrmenin Temel kavramlarI,  Ölçme AraçlarI,  Soru hazIrlama Sürecİ</dc:title>
  <dc:creator>HP</dc:creator>
  <cp:lastModifiedBy>Admin</cp:lastModifiedBy>
  <cp:revision>271</cp:revision>
  <dcterms:created xsi:type="dcterms:W3CDTF">2019-02-01T10:01:59Z</dcterms:created>
  <dcterms:modified xsi:type="dcterms:W3CDTF">2019-02-05T08:56:42Z</dcterms:modified>
</cp:coreProperties>
</file>