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5"/>
  </p:notesMasterIdLst>
  <p:sldIdLst>
    <p:sldId id="257" r:id="rId2"/>
    <p:sldId id="306" r:id="rId3"/>
    <p:sldId id="307" r:id="rId4"/>
    <p:sldId id="305" r:id="rId5"/>
    <p:sldId id="261"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5" r:id="rId26"/>
    <p:sldId id="286" r:id="rId27"/>
    <p:sldId id="288" r:id="rId28"/>
    <p:sldId id="287" r:id="rId29"/>
    <p:sldId id="289" r:id="rId30"/>
    <p:sldId id="290" r:id="rId31"/>
    <p:sldId id="291" r:id="rId32"/>
    <p:sldId id="292" r:id="rId33"/>
    <p:sldId id="293" r:id="rId34"/>
    <p:sldId id="294" r:id="rId35"/>
    <p:sldId id="295" r:id="rId36"/>
    <p:sldId id="296" r:id="rId37"/>
    <p:sldId id="297" r:id="rId38"/>
    <p:sldId id="298" r:id="rId39"/>
    <p:sldId id="304" r:id="rId40"/>
    <p:sldId id="299" r:id="rId41"/>
    <p:sldId id="300" r:id="rId42"/>
    <p:sldId id="301" r:id="rId43"/>
    <p:sldId id="284" r:id="rId44"/>
  </p:sldIdLst>
  <p:sldSz cx="9144000" cy="6858000" type="screen4x3"/>
  <p:notesSz cx="6858000" cy="9144000"/>
  <p:photoAlbum/>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Kullanıcısı" initials="WK" lastIdx="1" clrIdx="0">
    <p:extLst>
      <p:ext uri="{19B8F6BF-5375-455C-9EA6-DF929625EA0E}">
        <p15:presenceInfo xmlns:p15="http://schemas.microsoft.com/office/powerpoint/2012/main" userId="Windows Kullanıcısı"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4434" autoAdjust="0"/>
  </p:normalViewPr>
  <p:slideViewPr>
    <p:cSldViewPr>
      <p:cViewPr varScale="1">
        <p:scale>
          <a:sx n="69" d="100"/>
          <a:sy n="69" d="100"/>
        </p:scale>
        <p:origin x="1458" y="-240"/>
      </p:cViewPr>
      <p:guideLst>
        <p:guide orient="horz" pos="2160"/>
        <p:guide pos="2880"/>
      </p:guideLst>
    </p:cSldViewPr>
  </p:slideViewPr>
  <p:outlineViewPr>
    <p:cViewPr>
      <p:scale>
        <a:sx n="33" d="100"/>
        <a:sy n="33" d="100"/>
      </p:scale>
      <p:origin x="0" y="-84"/>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Kitap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r>
              <a:rPr lang="en-US" dirty="0"/>
              <a:t>TÜRKİYE </a:t>
            </a:r>
            <a:r>
              <a:rPr lang="en-US" dirty="0" err="1"/>
              <a:t>Nüfusu</a:t>
            </a:r>
            <a:r>
              <a:rPr lang="en-US" dirty="0"/>
              <a:t> / </a:t>
            </a:r>
            <a:r>
              <a:rPr lang="en-US" dirty="0" err="1"/>
              <a:t>Kuşaklara</a:t>
            </a:r>
            <a:r>
              <a:rPr lang="en-US" dirty="0"/>
              <a:t> </a:t>
            </a:r>
            <a:r>
              <a:rPr lang="en-US" dirty="0" err="1"/>
              <a:t>Göre</a:t>
            </a:r>
            <a:endParaRPr lang="en-US" dirty="0"/>
          </a:p>
        </c:rich>
      </c:tx>
      <c:layout>
        <c:manualLayout>
          <c:xMode val="edge"/>
          <c:yMode val="edge"/>
          <c:x val="0.29439069868211409"/>
          <c:y val="3.8332783494325995E-3"/>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endParaRPr lang="tr-TR"/>
        </a:p>
      </c:txPr>
    </c:title>
    <c:autoTitleDeleted val="0"/>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5807443055304132E-2"/>
          <c:y val="0.32453530555001359"/>
          <c:w val="0.96057347670250892"/>
          <c:h val="0.67126036142147649"/>
        </c:manualLayout>
      </c:layout>
      <c:pie3DChart>
        <c:varyColors val="1"/>
        <c:ser>
          <c:idx val="0"/>
          <c:order val="0"/>
          <c:explosion val="29"/>
          <c:dPt>
            <c:idx val="0"/>
            <c:bubble3D val="0"/>
            <c:spPr>
              <a:solidFill>
                <a:schemeClr val="accent1"/>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1-5B5E-46AF-9622-3266511CFB50}"/>
              </c:ext>
            </c:extLst>
          </c:dPt>
          <c:dPt>
            <c:idx val="1"/>
            <c:bubble3D val="0"/>
            <c:spPr>
              <a:solidFill>
                <a:schemeClr val="accent2"/>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3-5B5E-46AF-9622-3266511CFB50}"/>
              </c:ext>
            </c:extLst>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5-5B5E-46AF-9622-3266511CFB50}"/>
              </c:ext>
            </c:extLst>
          </c:dPt>
          <c:dPt>
            <c:idx val="3"/>
            <c:bubble3D val="0"/>
            <c:spPr>
              <a:solidFill>
                <a:schemeClr val="accent4"/>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7-5B5E-46AF-9622-3266511CFB50}"/>
              </c:ext>
            </c:extLst>
          </c:dPt>
          <c:dPt>
            <c:idx val="4"/>
            <c:bubble3D val="0"/>
            <c:spPr>
              <a:solidFill>
                <a:schemeClr val="accent5"/>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9-5B5E-46AF-9622-3266511CFB50}"/>
              </c:ext>
            </c:extLst>
          </c:dPt>
          <c:dPt>
            <c:idx val="5"/>
            <c:bubble3D val="0"/>
            <c:spPr>
              <a:solidFill>
                <a:schemeClr val="accent6"/>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c:ext xmlns:c16="http://schemas.microsoft.com/office/drawing/2014/chart" uri="{C3380CC4-5D6E-409C-BE32-E72D297353CC}">
                <c16:uniqueId val="{0000000B-5B5E-46AF-9622-3266511CFB50}"/>
              </c:ext>
            </c:extLst>
          </c:dPt>
          <c:dLbls>
            <c:dLbl>
              <c:idx val="0"/>
              <c:layout>
                <c:manualLayout>
                  <c:x val="-8.0645161290322578E-2"/>
                  <c:y val="1.2436685128272637E-2"/>
                </c:manualLayout>
              </c:layout>
              <c:tx>
                <c:rich>
                  <a:bodyPr/>
                  <a:lstStyle/>
                  <a:p>
                    <a:fld id="{CE4651BC-822D-4BC1-BC9B-55FCCFE4A089}" type="CATEGORYNAME">
                      <a:rPr lang="en-US">
                        <a:solidFill>
                          <a:sysClr val="windowText" lastClr="000000"/>
                        </a:solidFill>
                      </a:rPr>
                      <a:pPr/>
                      <a:t>[KATEGORİ ADI]</a:t>
                    </a:fld>
                    <a:r>
                      <a:rPr lang="en-US" baseline="0">
                        <a:solidFill>
                          <a:sysClr val="windowText" lastClr="000000"/>
                        </a:solidFill>
                      </a:rPr>
                      <a:t>
</a:t>
                    </a:r>
                    <a:fld id="{97DFCBAE-16AA-41C0-8682-67C1CCC30BA7}" type="PERCENTAGE">
                      <a:rPr lang="en-US" baseline="0">
                        <a:solidFill>
                          <a:sysClr val="windowText" lastClr="000000"/>
                        </a:solidFill>
                      </a:rPr>
                      <a:pPr/>
                      <a:t>[YÜZDE]</a:t>
                    </a:fld>
                    <a:endParaRPr lang="en-US" baseline="0">
                      <a:solidFill>
                        <a:sysClr val="windowText" lastClr="000000"/>
                      </a:solidFill>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B5E-46AF-9622-3266511CFB50}"/>
                </c:ext>
              </c:extLst>
            </c:dLbl>
            <c:dLbl>
              <c:idx val="1"/>
              <c:layout>
                <c:manualLayout>
                  <c:x val="0.10946928004967121"/>
                  <c:y val="-9.4266838542430877E-3"/>
                </c:manualLayout>
              </c:layout>
              <c:tx>
                <c:rich>
                  <a:bodyPr/>
                  <a:lstStyle/>
                  <a:p>
                    <a:fld id="{876BAE2F-1734-4C88-A244-1979EF70DA83}" type="CATEGORYNAME">
                      <a:rPr lang="en-US">
                        <a:solidFill>
                          <a:sysClr val="windowText" lastClr="000000"/>
                        </a:solidFill>
                      </a:rPr>
                      <a:pPr/>
                      <a:t>[KATEGORİ ADI]</a:t>
                    </a:fld>
                    <a:r>
                      <a:rPr lang="en-US" baseline="0">
                        <a:solidFill>
                          <a:sysClr val="windowText" lastClr="000000"/>
                        </a:solidFill>
                      </a:rPr>
                      <a:t>
</a:t>
                    </a:r>
                    <a:fld id="{901481F9-D765-45D5-8F8F-5FDCD0EBD884}" type="PERCENTAGE">
                      <a:rPr lang="en-US" baseline="0">
                        <a:solidFill>
                          <a:sysClr val="windowText" lastClr="000000"/>
                        </a:solidFill>
                      </a:rPr>
                      <a:pPr/>
                      <a:t>[YÜZDE]</a:t>
                    </a:fld>
                    <a:endParaRPr lang="en-US" baseline="0">
                      <a:solidFill>
                        <a:sysClr val="windowText" lastClr="000000"/>
                      </a:solidFill>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B5E-46AF-9622-3266511CFB50}"/>
                </c:ext>
              </c:extLst>
            </c:dLbl>
            <c:dLbl>
              <c:idx val="2"/>
              <c:layout>
                <c:manualLayout>
                  <c:x val="6.480837072785256E-2"/>
                  <c:y val="3.2753626231502776E-2"/>
                </c:manualLayout>
              </c:layout>
              <c:tx>
                <c:rich>
                  <a:bodyPr/>
                  <a:lstStyle/>
                  <a:p>
                    <a:fld id="{47AA6085-8A01-416E-9074-60FD608916F0}" type="CATEGORYNAME">
                      <a:rPr lang="en-US">
                        <a:solidFill>
                          <a:sysClr val="windowText" lastClr="000000"/>
                        </a:solidFill>
                      </a:rPr>
                      <a:pPr/>
                      <a:t>[KATEGORİ ADI]</a:t>
                    </a:fld>
                    <a:r>
                      <a:rPr lang="en-US" baseline="0">
                        <a:solidFill>
                          <a:sysClr val="windowText" lastClr="000000"/>
                        </a:solidFill>
                      </a:rPr>
                      <a:t>
</a:t>
                    </a:r>
                    <a:fld id="{5709B387-07EF-49EB-B3C4-1FAE84673D76}" type="PERCENTAGE">
                      <a:rPr lang="en-US" baseline="0">
                        <a:solidFill>
                          <a:sysClr val="windowText" lastClr="000000"/>
                        </a:solidFill>
                      </a:rPr>
                      <a:pPr/>
                      <a:t>[YÜZDE]</a:t>
                    </a:fld>
                    <a:endParaRPr lang="en-US" baseline="0">
                      <a:solidFill>
                        <a:sysClr val="windowText" lastClr="000000"/>
                      </a:solidFill>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B5E-46AF-9622-3266511CFB50}"/>
                </c:ext>
              </c:extLst>
            </c:dLbl>
            <c:dLbl>
              <c:idx val="3"/>
              <c:layout>
                <c:manualLayout>
                  <c:x val="4.5784156012756469E-2"/>
                  <c:y val="-0.10994137477722217"/>
                </c:manualLayout>
              </c:layout>
              <c:tx>
                <c:rich>
                  <a:bodyPr/>
                  <a:lstStyle/>
                  <a:p>
                    <a:fld id="{EF2D9F4B-6DBC-42E3-94A7-875CBB88D07D}" type="CATEGORYNAME">
                      <a:rPr lang="en-US">
                        <a:solidFill>
                          <a:sysClr val="windowText" lastClr="000000"/>
                        </a:solidFill>
                      </a:rPr>
                      <a:pPr/>
                      <a:t>[KATEGORİ ADI]</a:t>
                    </a:fld>
                    <a:r>
                      <a:rPr lang="en-US" baseline="0">
                        <a:solidFill>
                          <a:sysClr val="windowText" lastClr="000000"/>
                        </a:solidFill>
                      </a:rPr>
                      <a:t>
</a:t>
                    </a:r>
                    <a:fld id="{3EC7C663-B01D-4BC0-A302-3AA0AC09F091}" type="PERCENTAGE">
                      <a:rPr lang="en-US" baseline="0">
                        <a:solidFill>
                          <a:sysClr val="windowText" lastClr="000000"/>
                        </a:solidFill>
                      </a:rPr>
                      <a:pPr/>
                      <a:t>[YÜZDE]</a:t>
                    </a:fld>
                    <a:endParaRPr lang="en-US" baseline="0">
                      <a:solidFill>
                        <a:sysClr val="windowText" lastClr="000000"/>
                      </a:solidFill>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B5E-46AF-9622-3266511CFB50}"/>
                </c:ext>
              </c:extLst>
            </c:dLbl>
            <c:dLbl>
              <c:idx val="4"/>
              <c:layout>
                <c:manualLayout>
                  <c:x val="0.17008452572460703"/>
                  <c:y val="-0.24406180248363873"/>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tr-TR"/>
                </a:p>
              </c:txPr>
              <c:dLblPos val="bestFit"/>
              <c:showLegendKey val="0"/>
              <c:showVal val="0"/>
              <c:showCatName val="1"/>
              <c:showSerName val="0"/>
              <c:showPercent val="1"/>
              <c:showBubbleSize val="0"/>
              <c:extLst>
                <c:ext xmlns:c15="http://schemas.microsoft.com/office/drawing/2012/chart" uri="{CE6537A1-D6FC-4f65-9D91-7224C49458BB}">
                  <c15:layout>
                    <c:manualLayout>
                      <c:w val="0.20761648745519715"/>
                      <c:h val="0.13292161520190024"/>
                    </c:manualLayout>
                  </c15:layout>
                </c:ext>
                <c:ext xmlns:c16="http://schemas.microsoft.com/office/drawing/2014/chart" uri="{C3380CC4-5D6E-409C-BE32-E72D297353CC}">
                  <c16:uniqueId val="{00000009-5B5E-46AF-9622-3266511CFB50}"/>
                </c:ext>
              </c:extLst>
            </c:dLbl>
            <c:dLbl>
              <c:idx val="5"/>
              <c:layout>
                <c:manualLayout>
                  <c:x val="-2.2765359975164427E-2"/>
                  <c:y val="1.5931044638988541E-2"/>
                </c:manualLayout>
              </c:layout>
              <c:tx>
                <c:rich>
                  <a:bodyPr/>
                  <a:lstStyle/>
                  <a:p>
                    <a:fld id="{C1DADEE5-9885-4201-8058-720F8E6E7E13}" type="CATEGORYNAME">
                      <a:rPr lang="en-US">
                        <a:solidFill>
                          <a:sysClr val="windowText" lastClr="000000"/>
                        </a:solidFill>
                      </a:rPr>
                      <a:pPr/>
                      <a:t>[KATEGORİ ADI]</a:t>
                    </a:fld>
                    <a:r>
                      <a:rPr lang="en-US" baseline="0">
                        <a:solidFill>
                          <a:sysClr val="windowText" lastClr="000000"/>
                        </a:solidFill>
                      </a:rPr>
                      <a:t>
</a:t>
                    </a:r>
                    <a:fld id="{F63AA7C6-FF5A-4831-9731-56E2C053C3E4}" type="PERCENTAGE">
                      <a:rPr lang="en-US" baseline="0">
                        <a:solidFill>
                          <a:sysClr val="windowText" lastClr="000000"/>
                        </a:solidFill>
                      </a:rPr>
                      <a:pPr/>
                      <a:t>[YÜZDE]</a:t>
                    </a:fld>
                    <a:endParaRPr lang="en-US" baseline="0">
                      <a:solidFill>
                        <a:sysClr val="windowText" lastClr="000000"/>
                      </a:solidFill>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5B5E-46AF-9622-3266511CFB5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tr-TR"/>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Sayfa1!$F$3:$F$8</c:f>
              <c:strCache>
                <c:ptCount val="6"/>
                <c:pt idx="0">
                  <c:v>Karanlık Kuşak (1902-1925)</c:v>
                </c:pt>
                <c:pt idx="1">
                  <c:v>Sessiz Kuşak (1926-1945)</c:v>
                </c:pt>
                <c:pt idx="2">
                  <c:v>Baby Boomer (1946-1964)</c:v>
                </c:pt>
                <c:pt idx="3">
                  <c:v>X Kuşağı (1965-1980)</c:v>
                </c:pt>
                <c:pt idx="4">
                  <c:v>Y Kuşağı (1981-2000)</c:v>
                </c:pt>
                <c:pt idx="5">
                  <c:v>Z Kuşağı (2001 -        )</c:v>
                </c:pt>
              </c:strCache>
            </c:strRef>
          </c:cat>
          <c:val>
            <c:numRef>
              <c:f>Sayfa1!$G$3:$G$8</c:f>
              <c:numCache>
                <c:formatCode>0%</c:formatCode>
                <c:ptCount val="6"/>
                <c:pt idx="0">
                  <c:v>0</c:v>
                </c:pt>
                <c:pt idx="1">
                  <c:v>0.05</c:v>
                </c:pt>
                <c:pt idx="2">
                  <c:v>0.12</c:v>
                </c:pt>
                <c:pt idx="3">
                  <c:v>0.19</c:v>
                </c:pt>
                <c:pt idx="4">
                  <c:v>0.4</c:v>
                </c:pt>
                <c:pt idx="5">
                  <c:v>0.24</c:v>
                </c:pt>
              </c:numCache>
            </c:numRef>
          </c:val>
          <c:extLst>
            <c:ext xmlns:c16="http://schemas.microsoft.com/office/drawing/2014/chart" uri="{C3380CC4-5D6E-409C-BE32-E72D297353CC}">
              <c16:uniqueId val="{0000000C-5B5E-46AF-9622-3266511CFB50}"/>
            </c:ext>
          </c:extLst>
        </c:ser>
        <c:dLbls>
          <c:dLblPos val="in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tr-T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8-03-12T15:47:29.395" idx="1">
    <p:pos x="10" y="10"/>
    <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05ED11-E6D9-44F4-B854-903C011D2D2A}"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tr-TR"/>
        </a:p>
      </dgm:t>
    </dgm:pt>
    <dgm:pt modelId="{25524AF7-B819-4560-AF74-83B061E9E0AF}">
      <dgm:prSet phldrT="[Metin]"/>
      <dgm:spPr/>
      <dgm:t>
        <a:bodyPr/>
        <a:lstStyle/>
        <a:p>
          <a:r>
            <a:rPr lang="tr-TR"/>
            <a:t>Lisans </a:t>
          </a:r>
        </a:p>
      </dgm:t>
    </dgm:pt>
    <dgm:pt modelId="{9BB80C9A-1E14-483B-A829-702F3F101AFA}" type="parTrans" cxnId="{7C5B0EF4-354D-47B8-96CA-DB32C43CD862}">
      <dgm:prSet/>
      <dgm:spPr/>
      <dgm:t>
        <a:bodyPr/>
        <a:lstStyle/>
        <a:p>
          <a:endParaRPr lang="tr-TR"/>
        </a:p>
      </dgm:t>
    </dgm:pt>
    <dgm:pt modelId="{C38E0710-13A9-4FA9-9C0C-597C15BF7B05}" type="sibTrans" cxnId="{7C5B0EF4-354D-47B8-96CA-DB32C43CD862}">
      <dgm:prSet/>
      <dgm:spPr/>
      <dgm:t>
        <a:bodyPr/>
        <a:lstStyle/>
        <a:p>
          <a:endParaRPr lang="tr-TR"/>
        </a:p>
      </dgm:t>
    </dgm:pt>
    <dgm:pt modelId="{A1B30E62-86D5-408E-8D06-24F742C6FDFB}">
      <dgm:prSet phldrT="[Metin]"/>
      <dgm:spPr/>
      <dgm:t>
        <a:bodyPr/>
        <a:lstStyle/>
        <a:p>
          <a:r>
            <a:rPr lang="tr-TR"/>
            <a:t>Yüksek Lisans</a:t>
          </a:r>
        </a:p>
      </dgm:t>
    </dgm:pt>
    <dgm:pt modelId="{12923CF3-CF51-4DD6-BEE4-0598EF40C478}" type="parTrans" cxnId="{35AB709F-36A0-4D10-BF01-519082DBC37B}">
      <dgm:prSet/>
      <dgm:spPr/>
      <dgm:t>
        <a:bodyPr/>
        <a:lstStyle/>
        <a:p>
          <a:endParaRPr lang="tr-TR"/>
        </a:p>
      </dgm:t>
    </dgm:pt>
    <dgm:pt modelId="{C7382901-7CB9-40BF-82B3-2373EB6CE2E6}" type="sibTrans" cxnId="{35AB709F-36A0-4D10-BF01-519082DBC37B}">
      <dgm:prSet/>
      <dgm:spPr/>
      <dgm:t>
        <a:bodyPr/>
        <a:lstStyle/>
        <a:p>
          <a:endParaRPr lang="tr-TR"/>
        </a:p>
      </dgm:t>
    </dgm:pt>
    <dgm:pt modelId="{F1830DD5-0601-4CF2-A24A-36BB9A96B3CD}">
      <dgm:prSet phldrT="[Metin]"/>
      <dgm:spPr/>
      <dgm:t>
        <a:bodyPr/>
        <a:lstStyle/>
        <a:p>
          <a:r>
            <a:rPr lang="tr-TR"/>
            <a:t>Doktora</a:t>
          </a:r>
        </a:p>
        <a:p>
          <a:endParaRPr lang="tr-TR"/>
        </a:p>
      </dgm:t>
    </dgm:pt>
    <dgm:pt modelId="{BEB8727D-FD43-4F78-BD06-06ECB28F40BD}" type="parTrans" cxnId="{F6C8D176-F7E5-4F34-83AD-2A05B64BE3B3}">
      <dgm:prSet/>
      <dgm:spPr/>
      <dgm:t>
        <a:bodyPr/>
        <a:lstStyle/>
        <a:p>
          <a:endParaRPr lang="tr-TR"/>
        </a:p>
      </dgm:t>
    </dgm:pt>
    <dgm:pt modelId="{178BC251-2AC5-41C1-8DFA-F40A90AF051F}" type="sibTrans" cxnId="{F6C8D176-F7E5-4F34-83AD-2A05B64BE3B3}">
      <dgm:prSet/>
      <dgm:spPr/>
      <dgm:t>
        <a:bodyPr/>
        <a:lstStyle/>
        <a:p>
          <a:endParaRPr lang="tr-TR"/>
        </a:p>
      </dgm:t>
    </dgm:pt>
    <dgm:pt modelId="{8185F025-8066-4AE3-A3F0-220E123D0F83}" type="pres">
      <dgm:prSet presAssocID="{6405ED11-E6D9-44F4-B854-903C011D2D2A}" presName="rootnode" presStyleCnt="0">
        <dgm:presLayoutVars>
          <dgm:chMax/>
          <dgm:chPref/>
          <dgm:dir/>
          <dgm:animLvl val="lvl"/>
        </dgm:presLayoutVars>
      </dgm:prSet>
      <dgm:spPr/>
      <dgm:t>
        <a:bodyPr/>
        <a:lstStyle/>
        <a:p>
          <a:endParaRPr lang="tr-TR"/>
        </a:p>
      </dgm:t>
    </dgm:pt>
    <dgm:pt modelId="{467D5CDF-B0FC-466F-BF30-274992DE03CD}" type="pres">
      <dgm:prSet presAssocID="{25524AF7-B819-4560-AF74-83B061E9E0AF}" presName="composite" presStyleCnt="0"/>
      <dgm:spPr/>
    </dgm:pt>
    <dgm:pt modelId="{0FF71C87-EDAB-4D75-A8A6-93EFB99A9BDE}" type="pres">
      <dgm:prSet presAssocID="{25524AF7-B819-4560-AF74-83B061E9E0AF}" presName="LShape" presStyleLbl="alignNode1" presStyleIdx="0" presStyleCnt="5"/>
      <dgm:spPr/>
    </dgm:pt>
    <dgm:pt modelId="{EE734095-F744-4EF0-A37E-10722A90D969}" type="pres">
      <dgm:prSet presAssocID="{25524AF7-B819-4560-AF74-83B061E9E0AF}" presName="ParentText" presStyleLbl="revTx" presStyleIdx="0" presStyleCnt="3">
        <dgm:presLayoutVars>
          <dgm:chMax val="0"/>
          <dgm:chPref val="0"/>
          <dgm:bulletEnabled val="1"/>
        </dgm:presLayoutVars>
      </dgm:prSet>
      <dgm:spPr/>
      <dgm:t>
        <a:bodyPr/>
        <a:lstStyle/>
        <a:p>
          <a:endParaRPr lang="tr-TR"/>
        </a:p>
      </dgm:t>
    </dgm:pt>
    <dgm:pt modelId="{11F79695-8609-464C-8C6C-80B49A89713F}" type="pres">
      <dgm:prSet presAssocID="{25524AF7-B819-4560-AF74-83B061E9E0AF}" presName="Triangle" presStyleLbl="alignNode1" presStyleIdx="1" presStyleCnt="5"/>
      <dgm:spPr>
        <a:solidFill>
          <a:srgbClr val="FF0000"/>
        </a:solidFill>
      </dgm:spPr>
      <dgm:t>
        <a:bodyPr/>
        <a:lstStyle/>
        <a:p>
          <a:endParaRPr lang="tr-TR"/>
        </a:p>
      </dgm:t>
    </dgm:pt>
    <dgm:pt modelId="{91B649BB-E824-4E7C-BAE1-1FA8D36CAC4F}" type="pres">
      <dgm:prSet presAssocID="{C38E0710-13A9-4FA9-9C0C-597C15BF7B05}" presName="sibTrans" presStyleCnt="0"/>
      <dgm:spPr/>
    </dgm:pt>
    <dgm:pt modelId="{F2B3B01F-B588-455E-8A6C-8317640970FF}" type="pres">
      <dgm:prSet presAssocID="{C38E0710-13A9-4FA9-9C0C-597C15BF7B05}" presName="space" presStyleCnt="0"/>
      <dgm:spPr/>
    </dgm:pt>
    <dgm:pt modelId="{EDA2CB12-E0B0-4B05-9C8C-AE0AC3D35D65}" type="pres">
      <dgm:prSet presAssocID="{A1B30E62-86D5-408E-8D06-24F742C6FDFB}" presName="composite" presStyleCnt="0"/>
      <dgm:spPr/>
    </dgm:pt>
    <dgm:pt modelId="{A912532C-6A91-4472-B047-AEDDA491A9CE}" type="pres">
      <dgm:prSet presAssocID="{A1B30E62-86D5-408E-8D06-24F742C6FDFB}" presName="LShape" presStyleLbl="alignNode1" presStyleIdx="2" presStyleCnt="5"/>
      <dgm:spPr/>
    </dgm:pt>
    <dgm:pt modelId="{D419D7FD-073F-462D-8EF0-0A29583184D4}" type="pres">
      <dgm:prSet presAssocID="{A1B30E62-86D5-408E-8D06-24F742C6FDFB}" presName="ParentText" presStyleLbl="revTx" presStyleIdx="1" presStyleCnt="3">
        <dgm:presLayoutVars>
          <dgm:chMax val="0"/>
          <dgm:chPref val="0"/>
          <dgm:bulletEnabled val="1"/>
        </dgm:presLayoutVars>
      </dgm:prSet>
      <dgm:spPr/>
      <dgm:t>
        <a:bodyPr/>
        <a:lstStyle/>
        <a:p>
          <a:endParaRPr lang="tr-TR"/>
        </a:p>
      </dgm:t>
    </dgm:pt>
    <dgm:pt modelId="{4D93B12D-9FE3-4A2F-8025-7A61949BF9FB}" type="pres">
      <dgm:prSet presAssocID="{A1B30E62-86D5-408E-8D06-24F742C6FDFB}" presName="Triangle" presStyleLbl="alignNode1" presStyleIdx="3" presStyleCnt="5"/>
      <dgm:spPr>
        <a:solidFill>
          <a:srgbClr val="FF0000"/>
        </a:solidFill>
      </dgm:spPr>
      <dgm:t>
        <a:bodyPr/>
        <a:lstStyle/>
        <a:p>
          <a:endParaRPr lang="tr-TR"/>
        </a:p>
      </dgm:t>
    </dgm:pt>
    <dgm:pt modelId="{60625981-7421-44ED-9AE5-64AD8542DD34}" type="pres">
      <dgm:prSet presAssocID="{C7382901-7CB9-40BF-82B3-2373EB6CE2E6}" presName="sibTrans" presStyleCnt="0"/>
      <dgm:spPr/>
    </dgm:pt>
    <dgm:pt modelId="{2F888DAF-58E1-43B8-A9EE-42638656E408}" type="pres">
      <dgm:prSet presAssocID="{C7382901-7CB9-40BF-82B3-2373EB6CE2E6}" presName="space" presStyleCnt="0"/>
      <dgm:spPr/>
    </dgm:pt>
    <dgm:pt modelId="{8579B3D5-4780-4079-9CE5-45D309935FB0}" type="pres">
      <dgm:prSet presAssocID="{F1830DD5-0601-4CF2-A24A-36BB9A96B3CD}" presName="composite" presStyleCnt="0"/>
      <dgm:spPr/>
    </dgm:pt>
    <dgm:pt modelId="{A868177A-FED1-4D04-B7D5-477E1C56017A}" type="pres">
      <dgm:prSet presAssocID="{F1830DD5-0601-4CF2-A24A-36BB9A96B3CD}" presName="LShape" presStyleLbl="alignNode1" presStyleIdx="4" presStyleCnt="5"/>
      <dgm:spPr/>
    </dgm:pt>
    <dgm:pt modelId="{5D717224-7991-47AE-AF00-1505BBC776B3}" type="pres">
      <dgm:prSet presAssocID="{F1830DD5-0601-4CF2-A24A-36BB9A96B3CD}" presName="ParentText" presStyleLbl="revTx" presStyleIdx="2" presStyleCnt="3">
        <dgm:presLayoutVars>
          <dgm:chMax val="0"/>
          <dgm:chPref val="0"/>
          <dgm:bulletEnabled val="1"/>
        </dgm:presLayoutVars>
      </dgm:prSet>
      <dgm:spPr/>
      <dgm:t>
        <a:bodyPr/>
        <a:lstStyle/>
        <a:p>
          <a:endParaRPr lang="tr-TR"/>
        </a:p>
      </dgm:t>
    </dgm:pt>
  </dgm:ptLst>
  <dgm:cxnLst>
    <dgm:cxn modelId="{A91A6983-33E2-4A87-9A3C-0DCDC1E81E85}" type="presOf" srcId="{F1830DD5-0601-4CF2-A24A-36BB9A96B3CD}" destId="{5D717224-7991-47AE-AF00-1505BBC776B3}" srcOrd="0" destOrd="0" presId="urn:microsoft.com/office/officeart/2009/3/layout/StepUpProcess"/>
    <dgm:cxn modelId="{B9B9B9DD-2A6D-4A95-BFD4-F466140A77DB}" type="presOf" srcId="{25524AF7-B819-4560-AF74-83B061E9E0AF}" destId="{EE734095-F744-4EF0-A37E-10722A90D969}" srcOrd="0" destOrd="0" presId="urn:microsoft.com/office/officeart/2009/3/layout/StepUpProcess"/>
    <dgm:cxn modelId="{7C5B0EF4-354D-47B8-96CA-DB32C43CD862}" srcId="{6405ED11-E6D9-44F4-B854-903C011D2D2A}" destId="{25524AF7-B819-4560-AF74-83B061E9E0AF}" srcOrd="0" destOrd="0" parTransId="{9BB80C9A-1E14-483B-A829-702F3F101AFA}" sibTransId="{C38E0710-13A9-4FA9-9C0C-597C15BF7B05}"/>
    <dgm:cxn modelId="{35AB709F-36A0-4D10-BF01-519082DBC37B}" srcId="{6405ED11-E6D9-44F4-B854-903C011D2D2A}" destId="{A1B30E62-86D5-408E-8D06-24F742C6FDFB}" srcOrd="1" destOrd="0" parTransId="{12923CF3-CF51-4DD6-BEE4-0598EF40C478}" sibTransId="{C7382901-7CB9-40BF-82B3-2373EB6CE2E6}"/>
    <dgm:cxn modelId="{2FA56950-E4AF-446F-BE32-370C24CABDE0}" type="presOf" srcId="{6405ED11-E6D9-44F4-B854-903C011D2D2A}" destId="{8185F025-8066-4AE3-A3F0-220E123D0F83}" srcOrd="0" destOrd="0" presId="urn:microsoft.com/office/officeart/2009/3/layout/StepUpProcess"/>
    <dgm:cxn modelId="{F6C8D176-F7E5-4F34-83AD-2A05B64BE3B3}" srcId="{6405ED11-E6D9-44F4-B854-903C011D2D2A}" destId="{F1830DD5-0601-4CF2-A24A-36BB9A96B3CD}" srcOrd="2" destOrd="0" parTransId="{BEB8727D-FD43-4F78-BD06-06ECB28F40BD}" sibTransId="{178BC251-2AC5-41C1-8DFA-F40A90AF051F}"/>
    <dgm:cxn modelId="{A1D47C28-D7CF-4D55-BBEA-F008985757D9}" type="presOf" srcId="{A1B30E62-86D5-408E-8D06-24F742C6FDFB}" destId="{D419D7FD-073F-462D-8EF0-0A29583184D4}" srcOrd="0" destOrd="0" presId="urn:microsoft.com/office/officeart/2009/3/layout/StepUpProcess"/>
    <dgm:cxn modelId="{387F09DC-795E-436B-8914-0114601E391A}" type="presParOf" srcId="{8185F025-8066-4AE3-A3F0-220E123D0F83}" destId="{467D5CDF-B0FC-466F-BF30-274992DE03CD}" srcOrd="0" destOrd="0" presId="urn:microsoft.com/office/officeart/2009/3/layout/StepUpProcess"/>
    <dgm:cxn modelId="{B5B32341-4485-4F18-BD49-9450774B55E9}" type="presParOf" srcId="{467D5CDF-B0FC-466F-BF30-274992DE03CD}" destId="{0FF71C87-EDAB-4D75-A8A6-93EFB99A9BDE}" srcOrd="0" destOrd="0" presId="urn:microsoft.com/office/officeart/2009/3/layout/StepUpProcess"/>
    <dgm:cxn modelId="{E8C67149-63B6-4ACE-961E-C9F17C786C54}" type="presParOf" srcId="{467D5CDF-B0FC-466F-BF30-274992DE03CD}" destId="{EE734095-F744-4EF0-A37E-10722A90D969}" srcOrd="1" destOrd="0" presId="urn:microsoft.com/office/officeart/2009/3/layout/StepUpProcess"/>
    <dgm:cxn modelId="{93A81A52-333C-4173-A607-3AEFCB360FEA}" type="presParOf" srcId="{467D5CDF-B0FC-466F-BF30-274992DE03CD}" destId="{11F79695-8609-464C-8C6C-80B49A89713F}" srcOrd="2" destOrd="0" presId="urn:microsoft.com/office/officeart/2009/3/layout/StepUpProcess"/>
    <dgm:cxn modelId="{0EABA1D0-B189-42D8-884F-F2B9778FEEFE}" type="presParOf" srcId="{8185F025-8066-4AE3-A3F0-220E123D0F83}" destId="{91B649BB-E824-4E7C-BAE1-1FA8D36CAC4F}" srcOrd="1" destOrd="0" presId="urn:microsoft.com/office/officeart/2009/3/layout/StepUpProcess"/>
    <dgm:cxn modelId="{96D5C869-8940-4A68-AA24-DCE002047FB0}" type="presParOf" srcId="{91B649BB-E824-4E7C-BAE1-1FA8D36CAC4F}" destId="{F2B3B01F-B588-455E-8A6C-8317640970FF}" srcOrd="0" destOrd="0" presId="urn:microsoft.com/office/officeart/2009/3/layout/StepUpProcess"/>
    <dgm:cxn modelId="{B1A6DD0B-5199-4D64-9D2B-408540F0DC4F}" type="presParOf" srcId="{8185F025-8066-4AE3-A3F0-220E123D0F83}" destId="{EDA2CB12-E0B0-4B05-9C8C-AE0AC3D35D65}" srcOrd="2" destOrd="0" presId="urn:microsoft.com/office/officeart/2009/3/layout/StepUpProcess"/>
    <dgm:cxn modelId="{F35D315B-9A98-4936-852E-2EF1C4170545}" type="presParOf" srcId="{EDA2CB12-E0B0-4B05-9C8C-AE0AC3D35D65}" destId="{A912532C-6A91-4472-B047-AEDDA491A9CE}" srcOrd="0" destOrd="0" presId="urn:microsoft.com/office/officeart/2009/3/layout/StepUpProcess"/>
    <dgm:cxn modelId="{D9A364DE-6983-48B9-AE45-C9AA2379F208}" type="presParOf" srcId="{EDA2CB12-E0B0-4B05-9C8C-AE0AC3D35D65}" destId="{D419D7FD-073F-462D-8EF0-0A29583184D4}" srcOrd="1" destOrd="0" presId="urn:microsoft.com/office/officeart/2009/3/layout/StepUpProcess"/>
    <dgm:cxn modelId="{B2AB643D-53C1-4D01-B249-CCE59EC0CD18}" type="presParOf" srcId="{EDA2CB12-E0B0-4B05-9C8C-AE0AC3D35D65}" destId="{4D93B12D-9FE3-4A2F-8025-7A61949BF9FB}" srcOrd="2" destOrd="0" presId="urn:microsoft.com/office/officeart/2009/3/layout/StepUpProcess"/>
    <dgm:cxn modelId="{C3E20A0B-6301-4047-9DDF-4CFD64B73F8D}" type="presParOf" srcId="{8185F025-8066-4AE3-A3F0-220E123D0F83}" destId="{60625981-7421-44ED-9AE5-64AD8542DD34}" srcOrd="3" destOrd="0" presId="urn:microsoft.com/office/officeart/2009/3/layout/StepUpProcess"/>
    <dgm:cxn modelId="{CEC23F10-EA2D-42AA-84A7-3CEDA26C030B}" type="presParOf" srcId="{60625981-7421-44ED-9AE5-64AD8542DD34}" destId="{2F888DAF-58E1-43B8-A9EE-42638656E408}" srcOrd="0" destOrd="0" presId="urn:microsoft.com/office/officeart/2009/3/layout/StepUpProcess"/>
    <dgm:cxn modelId="{CD2D86C3-103F-4F6D-8F69-00F0C52DA253}" type="presParOf" srcId="{8185F025-8066-4AE3-A3F0-220E123D0F83}" destId="{8579B3D5-4780-4079-9CE5-45D309935FB0}" srcOrd="4" destOrd="0" presId="urn:microsoft.com/office/officeart/2009/3/layout/StepUpProcess"/>
    <dgm:cxn modelId="{0C92D86D-892F-4B54-BC0D-FF1491468158}" type="presParOf" srcId="{8579B3D5-4780-4079-9CE5-45D309935FB0}" destId="{A868177A-FED1-4D04-B7D5-477E1C56017A}" srcOrd="0" destOrd="0" presId="urn:microsoft.com/office/officeart/2009/3/layout/StepUpProcess"/>
    <dgm:cxn modelId="{66B8F98E-B0F4-4271-A2D0-9BF706223EDC}" type="presParOf" srcId="{8579B3D5-4780-4079-9CE5-45D309935FB0}" destId="{5D717224-7991-47AE-AF00-1505BBC776B3}"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F71C87-EDAB-4D75-A8A6-93EFB99A9BDE}">
      <dsp:nvSpPr>
        <dsp:cNvPr id="0" name=""/>
        <dsp:cNvSpPr/>
      </dsp:nvSpPr>
      <dsp:spPr>
        <a:xfrm rot="5400000">
          <a:off x="344298" y="966928"/>
          <a:ext cx="1024859" cy="1705342"/>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734095-F744-4EF0-A37E-10722A90D969}">
      <dsp:nvSpPr>
        <dsp:cNvPr id="0" name=""/>
        <dsp:cNvSpPr/>
      </dsp:nvSpPr>
      <dsp:spPr>
        <a:xfrm>
          <a:off x="173224" y="1476458"/>
          <a:ext cx="1539593" cy="1349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lvl="0" algn="l" defTabSz="1377950">
            <a:lnSpc>
              <a:spcPct val="90000"/>
            </a:lnSpc>
            <a:spcBef>
              <a:spcPct val="0"/>
            </a:spcBef>
            <a:spcAft>
              <a:spcPct val="35000"/>
            </a:spcAft>
          </a:pPr>
          <a:r>
            <a:rPr lang="tr-TR" sz="3100" kern="1200"/>
            <a:t>Lisans </a:t>
          </a:r>
        </a:p>
      </dsp:txBody>
      <dsp:txXfrm>
        <a:off x="173224" y="1476458"/>
        <a:ext cx="1539593" cy="1349543"/>
      </dsp:txXfrm>
    </dsp:sp>
    <dsp:sp modelId="{11F79695-8609-464C-8C6C-80B49A89713F}">
      <dsp:nvSpPr>
        <dsp:cNvPr id="0" name=""/>
        <dsp:cNvSpPr/>
      </dsp:nvSpPr>
      <dsp:spPr>
        <a:xfrm>
          <a:off x="1422328" y="841379"/>
          <a:ext cx="290489" cy="290489"/>
        </a:xfrm>
        <a:prstGeom prst="triangle">
          <a:avLst>
            <a:gd name="adj" fmla="val 100000"/>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12532C-6A91-4472-B047-AEDDA491A9CE}">
      <dsp:nvSpPr>
        <dsp:cNvPr id="0" name=""/>
        <dsp:cNvSpPr/>
      </dsp:nvSpPr>
      <dsp:spPr>
        <a:xfrm rot="5400000">
          <a:off x="2229061" y="500542"/>
          <a:ext cx="1024859" cy="1705342"/>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19D7FD-073F-462D-8EF0-0A29583184D4}">
      <dsp:nvSpPr>
        <dsp:cNvPr id="0" name=""/>
        <dsp:cNvSpPr/>
      </dsp:nvSpPr>
      <dsp:spPr>
        <a:xfrm>
          <a:off x="2057987" y="1010072"/>
          <a:ext cx="1539593" cy="1349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lvl="0" algn="l" defTabSz="1377950">
            <a:lnSpc>
              <a:spcPct val="90000"/>
            </a:lnSpc>
            <a:spcBef>
              <a:spcPct val="0"/>
            </a:spcBef>
            <a:spcAft>
              <a:spcPct val="35000"/>
            </a:spcAft>
          </a:pPr>
          <a:r>
            <a:rPr lang="tr-TR" sz="3100" kern="1200"/>
            <a:t>Yüksek Lisans</a:t>
          </a:r>
        </a:p>
      </dsp:txBody>
      <dsp:txXfrm>
        <a:off x="2057987" y="1010072"/>
        <a:ext cx="1539593" cy="1349543"/>
      </dsp:txXfrm>
    </dsp:sp>
    <dsp:sp modelId="{4D93B12D-9FE3-4A2F-8025-7A61949BF9FB}">
      <dsp:nvSpPr>
        <dsp:cNvPr id="0" name=""/>
        <dsp:cNvSpPr/>
      </dsp:nvSpPr>
      <dsp:spPr>
        <a:xfrm>
          <a:off x="3307090" y="374992"/>
          <a:ext cx="290489" cy="290489"/>
        </a:xfrm>
        <a:prstGeom prst="triangle">
          <a:avLst>
            <a:gd name="adj" fmla="val 100000"/>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68177A-FED1-4D04-B7D5-477E1C56017A}">
      <dsp:nvSpPr>
        <dsp:cNvPr id="0" name=""/>
        <dsp:cNvSpPr/>
      </dsp:nvSpPr>
      <dsp:spPr>
        <a:xfrm rot="5400000">
          <a:off x="4113824" y="34155"/>
          <a:ext cx="1024859" cy="1705342"/>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717224-7991-47AE-AF00-1505BBC776B3}">
      <dsp:nvSpPr>
        <dsp:cNvPr id="0" name=""/>
        <dsp:cNvSpPr/>
      </dsp:nvSpPr>
      <dsp:spPr>
        <a:xfrm>
          <a:off x="3942749" y="543685"/>
          <a:ext cx="1539593" cy="1349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lvl="0" algn="l" defTabSz="1377950">
            <a:lnSpc>
              <a:spcPct val="90000"/>
            </a:lnSpc>
            <a:spcBef>
              <a:spcPct val="0"/>
            </a:spcBef>
            <a:spcAft>
              <a:spcPct val="35000"/>
            </a:spcAft>
          </a:pPr>
          <a:r>
            <a:rPr lang="tr-TR" sz="3100" kern="1200"/>
            <a:t>Doktora</a:t>
          </a:r>
        </a:p>
        <a:p>
          <a:pPr lvl="0" algn="l" defTabSz="1377950">
            <a:lnSpc>
              <a:spcPct val="90000"/>
            </a:lnSpc>
            <a:spcBef>
              <a:spcPct val="0"/>
            </a:spcBef>
            <a:spcAft>
              <a:spcPct val="35000"/>
            </a:spcAft>
          </a:pPr>
          <a:endParaRPr lang="tr-TR" sz="3100" kern="1200"/>
        </a:p>
      </dsp:txBody>
      <dsp:txXfrm>
        <a:off x="3942749" y="543685"/>
        <a:ext cx="1539593" cy="1349543"/>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0.01747</cdr:x>
      <cdr:y>0.4323</cdr:y>
    </cdr:from>
    <cdr:to>
      <cdr:x>0.25269</cdr:x>
      <cdr:y>0.7696</cdr:y>
    </cdr:to>
    <cdr:sp macro="" textlink="">
      <cdr:nvSpPr>
        <cdr:cNvPr id="2" name="Metin kutusu 1"/>
        <cdr:cNvSpPr txBox="1"/>
      </cdr:nvSpPr>
      <cdr:spPr>
        <a:xfrm xmlns:a="http://schemas.openxmlformats.org/drawingml/2006/main">
          <a:off x="123825" y="1733551"/>
          <a:ext cx="1666875" cy="13525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tr-TR"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5A7CCE-A69F-4ABC-81A6-BB1150857B8A}" type="datetimeFigureOut">
              <a:rPr lang="en-US" smtClean="0"/>
              <a:t>2/3/2019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206918-8D77-4E8F-81C2-25D88E287AE4}" type="slidenum">
              <a:rPr lang="en-US" smtClean="0"/>
              <a:t>‹#›</a:t>
            </a:fld>
            <a:endParaRPr lang="en-US"/>
          </a:p>
        </p:txBody>
      </p:sp>
    </p:spTree>
    <p:extLst>
      <p:ext uri="{BB962C8B-B14F-4D97-AF65-F5344CB8AC3E}">
        <p14:creationId xmlns:p14="http://schemas.microsoft.com/office/powerpoint/2010/main" val="3807493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5206918-8D77-4E8F-81C2-25D88E287AE4}" type="slidenum">
              <a:rPr lang="en-US" smtClean="0"/>
              <a:t>1</a:t>
            </a:fld>
            <a:endParaRPr lang="en-US"/>
          </a:p>
        </p:txBody>
      </p:sp>
    </p:spTree>
    <p:extLst>
      <p:ext uri="{BB962C8B-B14F-4D97-AF65-F5344CB8AC3E}">
        <p14:creationId xmlns:p14="http://schemas.microsoft.com/office/powerpoint/2010/main" val="677110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50E4B3-4237-43BE-A726-E8F1494010E1}" type="slidenum">
              <a:rPr lang="en-US" smtClean="0"/>
              <a:t>5</a:t>
            </a:fld>
            <a:endParaRPr lang="en-US"/>
          </a:p>
        </p:txBody>
      </p:sp>
    </p:spTree>
    <p:extLst>
      <p:ext uri="{BB962C8B-B14F-4D97-AF65-F5344CB8AC3E}">
        <p14:creationId xmlns:p14="http://schemas.microsoft.com/office/powerpoint/2010/main" val="2829301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150E4B3-4237-43BE-A726-E8F1494010E1}" type="slidenum">
              <a:rPr lang="en-US" smtClean="0"/>
              <a:t>6</a:t>
            </a:fld>
            <a:endParaRPr lang="en-US"/>
          </a:p>
        </p:txBody>
      </p:sp>
    </p:spTree>
    <p:extLst>
      <p:ext uri="{BB962C8B-B14F-4D97-AF65-F5344CB8AC3E}">
        <p14:creationId xmlns:p14="http://schemas.microsoft.com/office/powerpoint/2010/main" val="237914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5206918-8D77-4E8F-81C2-25D88E287AE4}" type="slidenum">
              <a:rPr lang="en-US" smtClean="0"/>
              <a:t>7</a:t>
            </a:fld>
            <a:endParaRPr lang="en-US"/>
          </a:p>
        </p:txBody>
      </p:sp>
    </p:spTree>
    <p:extLst>
      <p:ext uri="{BB962C8B-B14F-4D97-AF65-F5344CB8AC3E}">
        <p14:creationId xmlns:p14="http://schemas.microsoft.com/office/powerpoint/2010/main" val="3902297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r>
              <a:rPr lang="tr-TR" smtClean="0"/>
              <a:t>4.02.2019</a:t>
            </a:r>
            <a:endParaRPr lang="tr-TR"/>
          </a:p>
        </p:txBody>
      </p:sp>
      <p:sp>
        <p:nvSpPr>
          <p:cNvPr id="5" name="Altbilgi Yer Tutucusu 4"/>
          <p:cNvSpPr>
            <a:spLocks noGrp="1"/>
          </p:cNvSpPr>
          <p:nvPr>
            <p:ph type="ftr" sz="quarter" idx="11"/>
          </p:nvPr>
        </p:nvSpPr>
        <p:spPr/>
        <p:txBody>
          <a:bodyPr/>
          <a:lstStyle/>
          <a:p>
            <a:r>
              <a:rPr lang="nn-NO" smtClean="0"/>
              <a:t>Prof.Dr. H. Yılmaz Kaptan                                         2018-2019 Etkili Eğitim Semineri</a:t>
            </a:r>
            <a:endParaRPr lang="tr-TR"/>
          </a:p>
        </p:txBody>
      </p:sp>
      <p:sp>
        <p:nvSpPr>
          <p:cNvPr id="6" name="Slayt Numarası Yer Tutucusu 5"/>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2027131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t>4.02.2019</a:t>
            </a:r>
            <a:endParaRPr lang="tr-TR"/>
          </a:p>
        </p:txBody>
      </p:sp>
      <p:sp>
        <p:nvSpPr>
          <p:cNvPr id="5" name="Altbilgi Yer Tutucusu 4"/>
          <p:cNvSpPr>
            <a:spLocks noGrp="1"/>
          </p:cNvSpPr>
          <p:nvPr>
            <p:ph type="ftr" sz="quarter" idx="11"/>
          </p:nvPr>
        </p:nvSpPr>
        <p:spPr/>
        <p:txBody>
          <a:bodyPr/>
          <a:lstStyle/>
          <a:p>
            <a:r>
              <a:rPr lang="nn-NO" smtClean="0"/>
              <a:t>Prof.Dr. H. Yılmaz Kaptan                                         2018-2019 Etkili Eğitim Semineri</a:t>
            </a:r>
            <a:endParaRPr lang="tr-TR"/>
          </a:p>
        </p:txBody>
      </p:sp>
      <p:sp>
        <p:nvSpPr>
          <p:cNvPr id="6" name="Slayt Numarası Yer Tutucusu 5"/>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1338878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t>4.02.2019</a:t>
            </a:r>
            <a:endParaRPr lang="tr-TR"/>
          </a:p>
        </p:txBody>
      </p:sp>
      <p:sp>
        <p:nvSpPr>
          <p:cNvPr id="5" name="Altbilgi Yer Tutucusu 4"/>
          <p:cNvSpPr>
            <a:spLocks noGrp="1"/>
          </p:cNvSpPr>
          <p:nvPr>
            <p:ph type="ftr" sz="quarter" idx="11"/>
          </p:nvPr>
        </p:nvSpPr>
        <p:spPr/>
        <p:txBody>
          <a:bodyPr/>
          <a:lstStyle/>
          <a:p>
            <a:r>
              <a:rPr lang="nn-NO" smtClean="0"/>
              <a:t>Prof.Dr. H. Yılmaz Kaptan                                         2018-2019 Etkili Eğitim Semineri</a:t>
            </a:r>
            <a:endParaRPr lang="tr-TR"/>
          </a:p>
        </p:txBody>
      </p:sp>
      <p:sp>
        <p:nvSpPr>
          <p:cNvPr id="6" name="Slayt Numarası Yer Tutucusu 5"/>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71139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t>4.02.2019</a:t>
            </a:r>
            <a:endParaRPr lang="tr-TR"/>
          </a:p>
        </p:txBody>
      </p:sp>
      <p:sp>
        <p:nvSpPr>
          <p:cNvPr id="5" name="Altbilgi Yer Tutucusu 4"/>
          <p:cNvSpPr>
            <a:spLocks noGrp="1"/>
          </p:cNvSpPr>
          <p:nvPr>
            <p:ph type="ftr" sz="quarter" idx="11"/>
          </p:nvPr>
        </p:nvSpPr>
        <p:spPr/>
        <p:txBody>
          <a:bodyPr/>
          <a:lstStyle/>
          <a:p>
            <a:r>
              <a:rPr lang="nn-NO" smtClean="0"/>
              <a:t>Prof.Dr. H. Yılmaz Kaptan                                         2018-2019 Etkili Eğitim Semineri</a:t>
            </a:r>
            <a:endParaRPr lang="tr-TR"/>
          </a:p>
        </p:txBody>
      </p:sp>
      <p:sp>
        <p:nvSpPr>
          <p:cNvPr id="6" name="Slayt Numarası Yer Tutucusu 5"/>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368133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r>
              <a:rPr lang="tr-TR" smtClean="0"/>
              <a:t>4.02.2019</a:t>
            </a:r>
            <a:endParaRPr lang="tr-TR"/>
          </a:p>
        </p:txBody>
      </p:sp>
      <p:sp>
        <p:nvSpPr>
          <p:cNvPr id="5" name="Altbilgi Yer Tutucusu 4"/>
          <p:cNvSpPr>
            <a:spLocks noGrp="1"/>
          </p:cNvSpPr>
          <p:nvPr>
            <p:ph type="ftr" sz="quarter" idx="11"/>
          </p:nvPr>
        </p:nvSpPr>
        <p:spPr/>
        <p:txBody>
          <a:bodyPr/>
          <a:lstStyle/>
          <a:p>
            <a:r>
              <a:rPr lang="nn-NO" smtClean="0"/>
              <a:t>Prof.Dr. H. Yılmaz Kaptan                                         2018-2019 Etkili Eğitim Semineri</a:t>
            </a:r>
            <a:endParaRPr lang="tr-TR"/>
          </a:p>
        </p:txBody>
      </p:sp>
      <p:sp>
        <p:nvSpPr>
          <p:cNvPr id="6" name="Slayt Numarası Yer Tutucusu 5"/>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2407803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t>4.02.2019</a:t>
            </a:r>
            <a:endParaRPr lang="tr-TR"/>
          </a:p>
        </p:txBody>
      </p:sp>
      <p:sp>
        <p:nvSpPr>
          <p:cNvPr id="6" name="Altbilgi Yer Tutucusu 5"/>
          <p:cNvSpPr>
            <a:spLocks noGrp="1"/>
          </p:cNvSpPr>
          <p:nvPr>
            <p:ph type="ftr" sz="quarter" idx="11"/>
          </p:nvPr>
        </p:nvSpPr>
        <p:spPr/>
        <p:txBody>
          <a:bodyPr/>
          <a:lstStyle/>
          <a:p>
            <a:r>
              <a:rPr lang="nn-NO" smtClean="0"/>
              <a:t>Prof.Dr. H. Yılmaz Kaptan                                         2018-2019 Etkili Eğitim Semineri</a:t>
            </a:r>
            <a:endParaRPr lang="tr-TR"/>
          </a:p>
        </p:txBody>
      </p:sp>
      <p:sp>
        <p:nvSpPr>
          <p:cNvPr id="7" name="Slayt Numarası Yer Tutucusu 6"/>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3970396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
        <p:nvSpPr>
          <p:cNvPr id="9" name="Slayt Numarası Yer Tutucusu 8"/>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3525438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t>4.02.2019</a:t>
            </a:r>
            <a:endParaRPr lang="tr-TR"/>
          </a:p>
        </p:txBody>
      </p:sp>
      <p:sp>
        <p:nvSpPr>
          <p:cNvPr id="4" name="Altbilgi Yer Tutucusu 3"/>
          <p:cNvSpPr>
            <a:spLocks noGrp="1"/>
          </p:cNvSpPr>
          <p:nvPr>
            <p:ph type="ftr" sz="quarter" idx="11"/>
          </p:nvPr>
        </p:nvSpPr>
        <p:spPr/>
        <p:txBody>
          <a:bodyPr/>
          <a:lstStyle/>
          <a:p>
            <a:r>
              <a:rPr lang="nn-NO" smtClean="0"/>
              <a:t>Prof.Dr. H. Yılmaz Kaptan                                         2018-2019 Etkili Eğitim Semineri</a:t>
            </a:r>
            <a:endParaRPr lang="tr-TR"/>
          </a:p>
        </p:txBody>
      </p:sp>
      <p:sp>
        <p:nvSpPr>
          <p:cNvPr id="5" name="Slayt Numarası Yer Tutucusu 4"/>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136915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t>4.02.2019</a:t>
            </a:r>
            <a:endParaRPr lang="tr-TR"/>
          </a:p>
        </p:txBody>
      </p:sp>
      <p:sp>
        <p:nvSpPr>
          <p:cNvPr id="3" name="Altbilgi Yer Tutucusu 2"/>
          <p:cNvSpPr>
            <a:spLocks noGrp="1"/>
          </p:cNvSpPr>
          <p:nvPr>
            <p:ph type="ftr" sz="quarter" idx="11"/>
          </p:nvPr>
        </p:nvSpPr>
        <p:spPr/>
        <p:txBody>
          <a:bodyPr/>
          <a:lstStyle/>
          <a:p>
            <a:r>
              <a:rPr lang="nn-NO" smtClean="0"/>
              <a:t>Prof.Dr. H. Yılmaz Kaptan                                         2018-2019 Etkili Eğitim Semineri</a:t>
            </a:r>
            <a:endParaRPr lang="tr-TR"/>
          </a:p>
        </p:txBody>
      </p:sp>
      <p:sp>
        <p:nvSpPr>
          <p:cNvPr id="4" name="Slayt Numarası Yer Tutucusu 3"/>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3485203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r>
              <a:rPr lang="tr-TR" smtClean="0"/>
              <a:t>4.02.2019</a:t>
            </a:r>
            <a:endParaRPr lang="tr-TR"/>
          </a:p>
        </p:txBody>
      </p:sp>
      <p:sp>
        <p:nvSpPr>
          <p:cNvPr id="6" name="Altbilgi Yer Tutucusu 5"/>
          <p:cNvSpPr>
            <a:spLocks noGrp="1"/>
          </p:cNvSpPr>
          <p:nvPr>
            <p:ph type="ftr" sz="quarter" idx="11"/>
          </p:nvPr>
        </p:nvSpPr>
        <p:spPr/>
        <p:txBody>
          <a:bodyPr/>
          <a:lstStyle/>
          <a:p>
            <a:r>
              <a:rPr lang="nn-NO" smtClean="0"/>
              <a:t>Prof.Dr. H. Yılmaz Kaptan                                         2018-2019 Etkili Eğitim Semineri</a:t>
            </a:r>
            <a:endParaRPr lang="tr-TR"/>
          </a:p>
        </p:txBody>
      </p:sp>
      <p:sp>
        <p:nvSpPr>
          <p:cNvPr id="7" name="Slayt Numarası Yer Tutucusu 6"/>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2979669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r>
              <a:rPr lang="tr-TR" smtClean="0"/>
              <a:t>4.02.2019</a:t>
            </a:r>
            <a:endParaRPr lang="tr-TR"/>
          </a:p>
        </p:txBody>
      </p:sp>
      <p:sp>
        <p:nvSpPr>
          <p:cNvPr id="6" name="Altbilgi Yer Tutucusu 5"/>
          <p:cNvSpPr>
            <a:spLocks noGrp="1"/>
          </p:cNvSpPr>
          <p:nvPr>
            <p:ph type="ftr" sz="quarter" idx="11"/>
          </p:nvPr>
        </p:nvSpPr>
        <p:spPr/>
        <p:txBody>
          <a:bodyPr/>
          <a:lstStyle/>
          <a:p>
            <a:r>
              <a:rPr lang="nn-NO" smtClean="0"/>
              <a:t>Prof.Dr. H. Yılmaz Kaptan                                         2018-2019 Etkili Eğitim Semineri</a:t>
            </a:r>
            <a:endParaRPr lang="tr-TR"/>
          </a:p>
        </p:txBody>
      </p:sp>
      <p:sp>
        <p:nvSpPr>
          <p:cNvPr id="7" name="Slayt Numarası Yer Tutucusu 6"/>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3281098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smtClean="0"/>
              <a:t>4.02.2019</a:t>
            </a:r>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n-NO" smtClean="0"/>
              <a:t>Prof.Dr. H. Yılmaz Kaptan                                         2018-2019 Etkili Eğitim Semineri</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337FC-3936-4AD7-9248-B707072ACCDB}" type="slidenum">
              <a:rPr lang="tr-TR" smtClean="0"/>
              <a:t>‹#›</a:t>
            </a:fld>
            <a:endParaRPr lang="tr-TR"/>
          </a:p>
        </p:txBody>
      </p:sp>
    </p:spTree>
    <p:extLst>
      <p:ext uri="{BB962C8B-B14F-4D97-AF65-F5344CB8AC3E}">
        <p14:creationId xmlns:p14="http://schemas.microsoft.com/office/powerpoint/2010/main" val="4197045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5" Type="http://schemas.openxmlformats.org/officeDocument/2006/relationships/comments" Target="../comments/commen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7.jpeg"/><Relationship Id="rId7" Type="http://schemas.openxmlformats.org/officeDocument/2006/relationships/image" Target="../media/image21.jpeg"/><Relationship Id="rId2" Type="http://schemas.openxmlformats.org/officeDocument/2006/relationships/image" Target="../media/image16.jpeg"/><Relationship Id="rId1" Type="http://schemas.openxmlformats.org/officeDocument/2006/relationships/slideLayout" Target="../slideLayouts/slideLayout7.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 Id="rId9" Type="http://schemas.openxmlformats.org/officeDocument/2006/relationships/image" Target="../media/image3.png"/></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www.atilim.edu.tr/tr/compe/page/1598/mufredat" TargetMode="External"/><Relationship Id="rId3" Type="http://schemas.openxmlformats.org/officeDocument/2006/relationships/hyperlink" Target="https://ebys.atilim.edu.tr/enVision/Login.aspx" TargetMode="External"/><Relationship Id="rId7" Type="http://schemas.openxmlformats.org/officeDocument/2006/relationships/hyperlink" Target="BO&#350;%20B&#220;T&#199;E%20FORMU%202018-2019.xlsx" TargetMode="External"/><Relationship Id="rId12" Type="http://schemas.openxmlformats.org/officeDocument/2006/relationships/hyperlink" Target="../../../Users/YKAPTAN/Desktop/Y_KAPTAN%20Etkili%20_E&#287;itim_Semineri_&#350;ubat_2019/ENE102_Yoklama_2017_2018%20Bahar.xlsx" TargetMode="External"/><Relationship Id="rId2" Type="http://schemas.openxmlformats.org/officeDocument/2006/relationships/hyperlink" Target="https://www.atilim.edu.tr/tr/home/page/117/misyon---vizyon" TargetMode="External"/><Relationship Id="rId1" Type="http://schemas.openxmlformats.org/officeDocument/2006/relationships/slideLayout" Target="../slideLayouts/slideLayout1.xml"/><Relationship Id="rId6" Type="http://schemas.openxmlformats.org/officeDocument/2006/relationships/hyperlink" Target="https://www.atilim.edu.tr/tr/home/page/113/mevzuat" TargetMode="External"/><Relationship Id="rId11" Type="http://schemas.openxmlformats.org/officeDocument/2006/relationships/hyperlink" Target="ENE102_Syllabus_2017-2018_Bahar.docx" TargetMode="External"/><Relationship Id="rId5" Type="http://schemas.openxmlformats.org/officeDocument/2006/relationships/hyperlink" Target="https://www.atilim.edu.tr/tr" TargetMode="External"/><Relationship Id="rId10" Type="http://schemas.openxmlformats.org/officeDocument/2006/relationships/hyperlink" Target="&#220;niversite%20Ders%20Da&#287;&#305;l&#305;m&#305;_2018-2019_G&#220;Z.xlsx" TargetMode="External"/><Relationship Id="rId4" Type="http://schemas.openxmlformats.org/officeDocument/2006/relationships/hyperlink" Target="https://atacs.atilim.edu.tr/login/Yonetim" TargetMode="External"/><Relationship Id="rId9" Type="http://schemas.openxmlformats.org/officeDocument/2006/relationships/hyperlink" Target="ATILIM_dersyukubilgiformu.doc"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_Toc473626930"/><Relationship Id="rId13" Type="http://schemas.openxmlformats.org/officeDocument/2006/relationships/hyperlink" Target="#_Toc473626935"/><Relationship Id="rId18" Type="http://schemas.openxmlformats.org/officeDocument/2006/relationships/hyperlink" Target="#_Toc473626940"/><Relationship Id="rId3" Type="http://schemas.openxmlformats.org/officeDocument/2006/relationships/hyperlink" Target="#_Toc473626925"/><Relationship Id="rId7" Type="http://schemas.openxmlformats.org/officeDocument/2006/relationships/hyperlink" Target="#_Toc473626929"/><Relationship Id="rId12" Type="http://schemas.openxmlformats.org/officeDocument/2006/relationships/hyperlink" Target="#_Toc473626934"/><Relationship Id="rId17" Type="http://schemas.openxmlformats.org/officeDocument/2006/relationships/hyperlink" Target="#_Toc473626939"/><Relationship Id="rId2" Type="http://schemas.openxmlformats.org/officeDocument/2006/relationships/notesSlide" Target="../notesSlides/notesSlide3.xml"/><Relationship Id="rId16" Type="http://schemas.openxmlformats.org/officeDocument/2006/relationships/hyperlink" Target="#_Toc473626938"/><Relationship Id="rId20"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_Toc473626928"/><Relationship Id="rId11" Type="http://schemas.openxmlformats.org/officeDocument/2006/relationships/hyperlink" Target="#_Toc473626933"/><Relationship Id="rId5" Type="http://schemas.openxmlformats.org/officeDocument/2006/relationships/hyperlink" Target="#_Toc473626927"/><Relationship Id="rId15" Type="http://schemas.openxmlformats.org/officeDocument/2006/relationships/hyperlink" Target="#_Toc473626937"/><Relationship Id="rId10" Type="http://schemas.openxmlformats.org/officeDocument/2006/relationships/hyperlink" Target="#_Toc473626932"/><Relationship Id="rId19" Type="http://schemas.openxmlformats.org/officeDocument/2006/relationships/hyperlink" Target="#_Toc473626941"/><Relationship Id="rId4" Type="http://schemas.openxmlformats.org/officeDocument/2006/relationships/hyperlink" Target="#_Toc473626926"/><Relationship Id="rId9" Type="http://schemas.openxmlformats.org/officeDocument/2006/relationships/hyperlink" Target="#_Toc473626931"/><Relationship Id="rId14" Type="http://schemas.openxmlformats.org/officeDocument/2006/relationships/hyperlink" Target="#_Toc473626936"/></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4" y="0"/>
            <a:ext cx="9138531" cy="6858000"/>
          </a:xfrm>
          <a:prstGeom prst="rect">
            <a:avLst/>
          </a:prstGeom>
        </p:spPr>
      </p:pic>
      <p:sp>
        <p:nvSpPr>
          <p:cNvPr id="4" name="Başlık 3"/>
          <p:cNvSpPr>
            <a:spLocks noGrp="1"/>
          </p:cNvSpPr>
          <p:nvPr>
            <p:ph type="ctrTitle"/>
          </p:nvPr>
        </p:nvSpPr>
        <p:spPr>
          <a:xfrm>
            <a:off x="685799" y="3450752"/>
            <a:ext cx="7772400" cy="1058367"/>
          </a:xfrm>
        </p:spPr>
        <p:txBody>
          <a:bodyPr>
            <a:normAutofit fontScale="90000"/>
          </a:bodyPr>
          <a:lstStyle/>
          <a:p>
            <a:r>
              <a:rPr lang="tr-TR" sz="2800" b="1" dirty="0" smtClean="0">
                <a:solidFill>
                  <a:schemeClr val="bg1"/>
                </a:solidFill>
                <a:latin typeface="Times New Roman" panose="02020603050405020304" pitchFamily="18" charset="0"/>
                <a:cs typeface="Times New Roman" panose="02020603050405020304" pitchFamily="18" charset="0"/>
              </a:rPr>
              <a:t/>
            </a:r>
            <a:br>
              <a:rPr lang="tr-TR" sz="2800" b="1" dirty="0" smtClean="0">
                <a:solidFill>
                  <a:schemeClr val="bg1"/>
                </a:solidFill>
                <a:latin typeface="Times New Roman" panose="02020603050405020304" pitchFamily="18" charset="0"/>
                <a:cs typeface="Times New Roman" panose="02020603050405020304" pitchFamily="18" charset="0"/>
              </a:rPr>
            </a:br>
            <a:r>
              <a:rPr lang="tr-TR" sz="2800" b="1" dirty="0">
                <a:solidFill>
                  <a:schemeClr val="bg1"/>
                </a:solidFill>
                <a:latin typeface="Times New Roman" panose="02020603050405020304" pitchFamily="18" charset="0"/>
                <a:cs typeface="Times New Roman" panose="02020603050405020304" pitchFamily="18" charset="0"/>
              </a:rPr>
              <a:t/>
            </a:r>
            <a:br>
              <a:rPr lang="tr-TR" sz="2800" b="1" dirty="0">
                <a:solidFill>
                  <a:schemeClr val="bg1"/>
                </a:solidFill>
                <a:latin typeface="Times New Roman" panose="02020603050405020304" pitchFamily="18" charset="0"/>
                <a:cs typeface="Times New Roman" panose="02020603050405020304" pitchFamily="18" charset="0"/>
              </a:rPr>
            </a:br>
            <a:r>
              <a:rPr lang="en-US" sz="2800" b="1" dirty="0" err="1" smtClean="0">
                <a:solidFill>
                  <a:schemeClr val="bg1"/>
                </a:solidFill>
                <a:latin typeface="Times New Roman" panose="02020603050405020304" pitchFamily="18" charset="0"/>
                <a:cs typeface="Times New Roman" panose="02020603050405020304" pitchFamily="18" charset="0"/>
              </a:rPr>
              <a:t>Prof.Dr</a:t>
            </a:r>
            <a:r>
              <a:rPr lang="en-US" sz="2800" b="1" dirty="0" smtClean="0">
                <a:solidFill>
                  <a:schemeClr val="bg1"/>
                </a:solidFill>
                <a:latin typeface="Times New Roman" panose="02020603050405020304" pitchFamily="18" charset="0"/>
                <a:cs typeface="Times New Roman" panose="02020603050405020304" pitchFamily="18" charset="0"/>
              </a:rPr>
              <a:t>. H. </a:t>
            </a:r>
            <a:r>
              <a:rPr lang="en-US" sz="2800" b="1" dirty="0" err="1" smtClean="0">
                <a:solidFill>
                  <a:schemeClr val="bg1"/>
                </a:solidFill>
                <a:latin typeface="Times New Roman" panose="02020603050405020304" pitchFamily="18" charset="0"/>
                <a:cs typeface="Times New Roman" panose="02020603050405020304" pitchFamily="18" charset="0"/>
              </a:rPr>
              <a:t>Yılmaz</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Kaptan</a:t>
            </a:r>
            <a:r>
              <a:rPr lang="tr-TR" sz="2800" b="1" dirty="0" smtClean="0">
                <a:solidFill>
                  <a:schemeClr val="bg1"/>
                </a:solidFill>
                <a:latin typeface="Times New Roman" panose="02020603050405020304" pitchFamily="18" charset="0"/>
                <a:cs typeface="Times New Roman" panose="02020603050405020304" pitchFamily="18" charset="0"/>
              </a:rPr>
              <a:t/>
            </a:r>
            <a:br>
              <a:rPr lang="tr-TR" sz="2800" b="1" dirty="0" smtClean="0">
                <a:solidFill>
                  <a:schemeClr val="bg1"/>
                </a:solidFill>
                <a:latin typeface="Times New Roman" panose="02020603050405020304" pitchFamily="18" charset="0"/>
                <a:cs typeface="Times New Roman" panose="02020603050405020304" pitchFamily="18" charset="0"/>
              </a:rPr>
            </a:br>
            <a:r>
              <a:rPr lang="en-US" sz="2800" b="1" dirty="0" smtClean="0">
                <a:solidFill>
                  <a:schemeClr val="bg1"/>
                </a:solidFill>
                <a:latin typeface="Times New Roman" panose="02020603050405020304" pitchFamily="18" charset="0"/>
                <a:cs typeface="Times New Roman" panose="02020603050405020304" pitchFamily="18" charset="0"/>
              </a:rPr>
              <a:t/>
            </a:r>
            <a:br>
              <a:rPr lang="en-US" sz="2800" b="1" dirty="0" smtClean="0">
                <a:solidFill>
                  <a:schemeClr val="bg1"/>
                </a:solidFill>
                <a:latin typeface="Times New Roman" panose="02020603050405020304" pitchFamily="18" charset="0"/>
                <a:cs typeface="Times New Roman" panose="02020603050405020304" pitchFamily="18" charset="0"/>
              </a:rPr>
            </a:br>
            <a:r>
              <a:rPr lang="en-US" sz="1800" b="1" dirty="0" smtClean="0">
                <a:solidFill>
                  <a:schemeClr val="bg1"/>
                </a:solidFill>
                <a:latin typeface="Times New Roman" panose="02020603050405020304" pitchFamily="18" charset="0"/>
                <a:cs typeface="Times New Roman" panose="02020603050405020304" pitchFamily="18" charset="0"/>
              </a:rPr>
              <a:t>201</a:t>
            </a:r>
            <a:r>
              <a:rPr lang="tr-TR" sz="1800" b="1" dirty="0" smtClean="0">
                <a:solidFill>
                  <a:schemeClr val="bg1"/>
                </a:solidFill>
                <a:latin typeface="Times New Roman" panose="02020603050405020304" pitchFamily="18" charset="0"/>
                <a:cs typeface="Times New Roman" panose="02020603050405020304" pitchFamily="18" charset="0"/>
              </a:rPr>
              <a:t>8</a:t>
            </a:r>
            <a:r>
              <a:rPr lang="en-US" sz="1800" b="1" dirty="0" smtClean="0">
                <a:solidFill>
                  <a:schemeClr val="bg1"/>
                </a:solidFill>
                <a:latin typeface="Times New Roman" panose="02020603050405020304" pitchFamily="18" charset="0"/>
                <a:cs typeface="Times New Roman" panose="02020603050405020304" pitchFamily="18" charset="0"/>
              </a:rPr>
              <a:t>-201</a:t>
            </a:r>
            <a:r>
              <a:rPr lang="tr-TR" sz="1800" b="1" dirty="0" smtClean="0">
                <a:solidFill>
                  <a:schemeClr val="bg1"/>
                </a:solidFill>
                <a:latin typeface="Times New Roman" panose="02020603050405020304" pitchFamily="18" charset="0"/>
                <a:cs typeface="Times New Roman" panose="02020603050405020304" pitchFamily="18" charset="0"/>
              </a:rPr>
              <a:t>9</a:t>
            </a:r>
            <a:r>
              <a:rPr lang="en-US" sz="1800" b="1" dirty="0" smtClean="0">
                <a:solidFill>
                  <a:schemeClr val="bg1"/>
                </a:solidFill>
                <a:latin typeface="Times New Roman" panose="02020603050405020304" pitchFamily="18" charset="0"/>
                <a:cs typeface="Times New Roman" panose="02020603050405020304" pitchFamily="18" charset="0"/>
              </a:rPr>
              <a:t> </a:t>
            </a:r>
            <a:r>
              <a:rPr lang="tr-TR" sz="1800" b="1" dirty="0" smtClean="0">
                <a:solidFill>
                  <a:schemeClr val="bg1"/>
                </a:solidFill>
                <a:latin typeface="Times New Roman" panose="02020603050405020304" pitchFamily="18" charset="0"/>
                <a:cs typeface="Times New Roman" panose="02020603050405020304" pitchFamily="18" charset="0"/>
              </a:rPr>
              <a:t>Etkili </a:t>
            </a:r>
            <a:r>
              <a:rPr lang="en-US" sz="1800" b="1" dirty="0" smtClean="0">
                <a:solidFill>
                  <a:schemeClr val="bg1"/>
                </a:solidFill>
                <a:latin typeface="Times New Roman" panose="02020603050405020304" pitchFamily="18" charset="0"/>
                <a:cs typeface="Times New Roman" panose="02020603050405020304" pitchFamily="18" charset="0"/>
              </a:rPr>
              <a:t>Eğitim </a:t>
            </a:r>
            <a:r>
              <a:rPr lang="en-US" sz="1800" b="1" dirty="0" err="1" smtClean="0">
                <a:solidFill>
                  <a:schemeClr val="bg1"/>
                </a:solidFill>
                <a:latin typeface="Times New Roman" panose="02020603050405020304" pitchFamily="18" charset="0"/>
                <a:cs typeface="Times New Roman" panose="02020603050405020304" pitchFamily="18" charset="0"/>
              </a:rPr>
              <a:t>Semineri</a:t>
            </a:r>
            <a:r>
              <a:rPr lang="tr-TR" sz="1800" b="1" dirty="0" smtClean="0">
                <a:solidFill>
                  <a:schemeClr val="bg1"/>
                </a:solidFill>
                <a:latin typeface="Times New Roman" panose="02020603050405020304" pitchFamily="18" charset="0"/>
                <a:cs typeface="Times New Roman" panose="02020603050405020304" pitchFamily="18" charset="0"/>
              </a:rPr>
              <a:t/>
            </a:r>
            <a:br>
              <a:rPr lang="tr-TR" sz="1800" b="1" dirty="0" smtClean="0">
                <a:solidFill>
                  <a:schemeClr val="bg1"/>
                </a:solidFill>
                <a:latin typeface="Times New Roman" panose="02020603050405020304" pitchFamily="18" charset="0"/>
                <a:cs typeface="Times New Roman" panose="02020603050405020304" pitchFamily="18" charset="0"/>
              </a:rPr>
            </a:br>
            <a:r>
              <a:rPr lang="tr-TR" sz="1800" b="1" dirty="0" smtClean="0">
                <a:solidFill>
                  <a:schemeClr val="bg1"/>
                </a:solidFill>
                <a:latin typeface="Times New Roman" panose="02020603050405020304" pitchFamily="18" charset="0"/>
                <a:cs typeface="Times New Roman" panose="02020603050405020304" pitchFamily="18" charset="0"/>
              </a:rPr>
              <a:t>4-5-6 Şubat 2019</a:t>
            </a:r>
            <a:r>
              <a:rPr lang="tr-TR" sz="2800" b="1" dirty="0" smtClean="0">
                <a:solidFill>
                  <a:schemeClr val="bg1"/>
                </a:solidFill>
                <a:latin typeface="Times New Roman" panose="02020603050405020304" pitchFamily="18" charset="0"/>
                <a:cs typeface="Times New Roman" panose="02020603050405020304" pitchFamily="18" charset="0"/>
              </a:rPr>
              <a:t/>
            </a:r>
            <a:br>
              <a:rPr lang="tr-TR" sz="2800" b="1" dirty="0" smtClean="0">
                <a:solidFill>
                  <a:schemeClr val="bg1"/>
                </a:solidFill>
                <a:latin typeface="Times New Roman" panose="02020603050405020304" pitchFamily="18" charset="0"/>
                <a:cs typeface="Times New Roman" panose="02020603050405020304" pitchFamily="18" charset="0"/>
              </a:rPr>
            </a:br>
            <a:r>
              <a:rPr lang="en-US" sz="2800" b="1" dirty="0">
                <a:solidFill>
                  <a:schemeClr val="bg1"/>
                </a:solidFill>
                <a:latin typeface="Times New Roman" panose="02020603050405020304" pitchFamily="18" charset="0"/>
                <a:cs typeface="Times New Roman" panose="02020603050405020304" pitchFamily="18" charset="0"/>
              </a:rPr>
              <a:t/>
            </a:r>
            <a:br>
              <a:rPr lang="en-US" sz="2800" b="1" dirty="0">
                <a:solidFill>
                  <a:schemeClr val="bg1"/>
                </a:solidFill>
                <a:latin typeface="Times New Roman" panose="02020603050405020304" pitchFamily="18" charset="0"/>
                <a:cs typeface="Times New Roman" panose="02020603050405020304" pitchFamily="18" charset="0"/>
              </a:rPr>
            </a:br>
            <a:endParaRPr lang="tr-TR" sz="2800" b="1" dirty="0">
              <a:solidFill>
                <a:schemeClr val="bg1"/>
              </a:solidFill>
              <a:latin typeface="Times New Roman" panose="02020603050405020304" pitchFamily="18" charset="0"/>
              <a:cs typeface="Times New Roman" panose="02020603050405020304" pitchFamily="18" charset="0"/>
            </a:endParaRPr>
          </a:p>
        </p:txBody>
      </p:sp>
      <p:sp>
        <p:nvSpPr>
          <p:cNvPr id="5" name="Alt Başlık 4"/>
          <p:cNvSpPr>
            <a:spLocks noGrp="1"/>
          </p:cNvSpPr>
          <p:nvPr>
            <p:ph type="subTitle" idx="1"/>
          </p:nvPr>
        </p:nvSpPr>
        <p:spPr>
          <a:xfrm>
            <a:off x="1371600" y="6453336"/>
            <a:ext cx="6400800" cy="334888"/>
          </a:xfrm>
        </p:spPr>
        <p:txBody>
          <a:bodyPr>
            <a:normAutofit lnSpcReduction="10000"/>
          </a:bodyPr>
          <a:lstStyle/>
          <a:p>
            <a:r>
              <a:rPr lang="tr-TR" sz="1600" dirty="0" smtClean="0">
                <a:solidFill>
                  <a:schemeClr val="bg1"/>
                </a:solidFill>
                <a:latin typeface="Times New Roman" panose="02020603050405020304" pitchFamily="18" charset="0"/>
                <a:cs typeface="Times New Roman" panose="02020603050405020304" pitchFamily="18" charset="0"/>
              </a:rPr>
              <a:t>www.atilim.edu.tr</a:t>
            </a:r>
            <a:endParaRPr lang="tr-TR"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0969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4718" y="1412776"/>
            <a:ext cx="8496944" cy="4253472"/>
          </a:xfrm>
          <a:prstGeom prst="rect">
            <a:avLst/>
          </a:prstGeom>
        </p:spPr>
        <p:txBody>
          <a:bodyPr wrap="square">
            <a:spAutoFit/>
          </a:bodyPr>
          <a:lstStyle/>
          <a:p>
            <a:pPr marL="285750" indent="-285750">
              <a:buFont typeface="Arial" panose="020B0604020202020204" pitchFamily="34" charset="0"/>
              <a:buChar char="•"/>
            </a:pPr>
            <a:r>
              <a:rPr lang="tr-TR" dirty="0"/>
              <a:t>İngilizce eğitim veren bölümlerde, derslerin mutlaka İngilizce olarak yapılması takip edilmeli ve denetlenmelidir.</a:t>
            </a:r>
          </a:p>
          <a:p>
            <a:pPr marL="285750" lvl="0" indent="-285750">
              <a:buFont typeface="Arial" panose="020B0604020202020204" pitchFamily="34" charset="0"/>
              <a:buChar char="•"/>
            </a:pPr>
            <a:r>
              <a:rPr lang="tr-TR" dirty="0" smtClean="0"/>
              <a:t>İletişim</a:t>
            </a:r>
            <a:r>
              <a:rPr lang="tr-TR" dirty="0"/>
              <a:t>, koordinasyon, kurum kültürü, iş doyumu, motivasyon, aidiyet duygusu, rehberlik ve benzeri konularda akademisyenlere yönelik hizmet içi eğitimler yapılmalı, katılımlar teşvik edilmelidir. </a:t>
            </a:r>
          </a:p>
          <a:p>
            <a:pPr marL="285750" lvl="0" indent="-285750">
              <a:buFont typeface="Arial" panose="020B0604020202020204" pitchFamily="34" charset="0"/>
              <a:buChar char="•"/>
            </a:pPr>
            <a:r>
              <a:rPr lang="tr-TR" dirty="0"/>
              <a:t>Dersi veren öğretim elemanının talep etmesi durumunda, ETPO tarafından görevlendirilecek eğitim alt yapısı uygun olan gözlemciler, dersleri gözlemlemeli; bu doğrultuda bir rapor hazırlayarak etkili öğretim için yol gösterici çözümlerle ders işleniş </a:t>
            </a:r>
            <a:r>
              <a:rPr lang="tr-TR" dirty="0" smtClean="0"/>
              <a:t>yöntemleri, </a:t>
            </a:r>
            <a:r>
              <a:rPr lang="tr-TR" dirty="0"/>
              <a:t>ölçme ve değerlendirme süreçleri geliştirilmelidir.</a:t>
            </a:r>
          </a:p>
          <a:p>
            <a:pPr marL="285750" lvl="0" indent="-285750">
              <a:buFont typeface="Arial" panose="020B0604020202020204" pitchFamily="34" charset="0"/>
              <a:buChar char="•"/>
            </a:pPr>
            <a:r>
              <a:rPr lang="tr-TR" dirty="0" smtClean="0"/>
              <a:t>Öğretim </a:t>
            </a:r>
            <a:r>
              <a:rPr lang="tr-TR" dirty="0"/>
              <a:t>elemanlarının uzun erişimli kalite süreçlerine katkı sağlayacak biçimde mesleki, sosyal, teknolojik ve diğer konularda ihtiyaç analizlerine dayalı iç ve dış kaynak destekli projeler geliştirilmeli ve uygulanmalıdır.</a:t>
            </a:r>
          </a:p>
          <a:p>
            <a:pPr marL="285750" lvl="0" indent="-285750">
              <a:buFont typeface="Arial" panose="020B0604020202020204" pitchFamily="34" charset="0"/>
              <a:buChar char="•"/>
            </a:pPr>
            <a:r>
              <a:rPr lang="tr-TR" dirty="0"/>
              <a:t>Öğretim elamanlarının doktora sonrası (post-</a:t>
            </a:r>
            <a:r>
              <a:rPr lang="tr-TR" dirty="0" err="1"/>
              <a:t>doc</a:t>
            </a:r>
            <a:r>
              <a:rPr lang="tr-TR" dirty="0"/>
              <a:t>) gibi yurtdışı programlara gitmesi desteklenmelidir.</a:t>
            </a:r>
          </a:p>
          <a:p>
            <a:pPr lvl="0" algn="just">
              <a:lnSpc>
                <a:spcPct val="115000"/>
              </a:lnSpc>
              <a:spcAft>
                <a:spcPts val="0"/>
              </a:spcAft>
            </a:pPr>
            <a:endParaRPr lang="tr-TR" sz="16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10</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41416985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39552" y="1412776"/>
            <a:ext cx="8172400" cy="4835170"/>
          </a:xfrm>
          <a:prstGeom prst="rect">
            <a:avLst/>
          </a:prstGeom>
        </p:spPr>
        <p:txBody>
          <a:bodyPr wrap="square">
            <a:spAutoFit/>
          </a:bodyPr>
          <a:lstStyle/>
          <a:p>
            <a:pPr marL="342900" lvl="0" indent="-34290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Teşvik </a:t>
            </a:r>
            <a:r>
              <a:rPr lang="tr-TR" kern="100" dirty="0">
                <a:latin typeface="Calibri" panose="020F0502020204030204" pitchFamily="34" charset="0"/>
                <a:ea typeface="Calibri" panose="020F0502020204030204" pitchFamily="34" charset="0"/>
                <a:cs typeface="Calibri" panose="020F0502020204030204" pitchFamily="34" charset="0"/>
              </a:rPr>
              <a:t>mekanizmaları artırılmalı; </a:t>
            </a:r>
            <a:r>
              <a:rPr lang="tr-TR" kern="100" dirty="0">
                <a:solidFill>
                  <a:srgbClr val="FF0000"/>
                </a:solidFill>
                <a:latin typeface="Calibri" panose="020F0502020204030204" pitchFamily="34" charset="0"/>
                <a:ea typeface="Calibri" panose="020F0502020204030204" pitchFamily="34" charset="0"/>
                <a:cs typeface="Calibri" panose="020F0502020204030204" pitchFamily="34" charset="0"/>
              </a:rPr>
              <a:t>yılın en iyi eğitimcisi</a:t>
            </a:r>
            <a:r>
              <a:rPr lang="tr-TR" kern="100" dirty="0">
                <a:latin typeface="Calibri" panose="020F0502020204030204" pitchFamily="34" charset="0"/>
                <a:ea typeface="Calibri" panose="020F0502020204030204" pitchFamily="34" charset="0"/>
                <a:cs typeface="Calibri" panose="020F0502020204030204" pitchFamily="34" charset="0"/>
              </a:rPr>
              <a:t>, </a:t>
            </a:r>
            <a:r>
              <a:rPr lang="tr-TR" kern="100" dirty="0">
                <a:solidFill>
                  <a:srgbClr val="FF0000"/>
                </a:solidFill>
                <a:latin typeface="Calibri" panose="020F0502020204030204" pitchFamily="34" charset="0"/>
                <a:ea typeface="Calibri" panose="020F0502020204030204" pitchFamily="34" charset="0"/>
                <a:cs typeface="Calibri" panose="020F0502020204030204" pitchFamily="34" charset="0"/>
              </a:rPr>
              <a:t>yılın en iyi araştırmacısı </a:t>
            </a:r>
            <a:r>
              <a:rPr lang="tr-TR" kern="100" dirty="0">
                <a:latin typeface="Calibri" panose="020F0502020204030204" pitchFamily="34" charset="0"/>
                <a:ea typeface="Calibri" panose="020F0502020204030204" pitchFamily="34" charset="0"/>
                <a:cs typeface="Calibri" panose="020F0502020204030204" pitchFamily="34" charset="0"/>
              </a:rPr>
              <a:t>gibi programlar başlatılmalıdır. Bu ödül / ödüller, kazanan öğretim üyelerine akademik yıl başlangıcında diğer ödüllerle birlikte verilmeli ve web sayfasında duyurulmalıdır.</a:t>
            </a:r>
            <a:endParaRPr lang="tr-TR" sz="1600" kern="1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Arial" panose="020B0604020202020204" pitchFamily="34" charset="0"/>
              <a:buChar char="•"/>
            </a:pPr>
            <a:r>
              <a:rPr lang="tr-TR" kern="100" dirty="0">
                <a:latin typeface="Calibri" panose="020F0502020204030204" pitchFamily="34" charset="0"/>
                <a:ea typeface="Calibri" panose="020F0502020204030204" pitchFamily="34" charset="0"/>
                <a:cs typeface="Calibri" panose="020F0502020204030204" pitchFamily="34" charset="0"/>
              </a:rPr>
              <a:t>Öğretim elemanlarının kariyer basamakları için öngörülen süreler belirtilmeli, kariyerlerini bu sürede tamamlamalarına yönelik kariyer planlaması yapılmalıdır.</a:t>
            </a:r>
            <a:endParaRPr lang="tr-TR" sz="1600" kern="1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Öğretim elemanlarının öğretim yöntem ve teknikleri, program geliştirme, ölçme değerlendirme gibi temel eğitim konularında hizmet içi eğitim almaları sağlanmalı, katılımlar zorunlu kılınmalıdır. </a:t>
            </a:r>
          </a:p>
          <a:p>
            <a:pPr marL="342900" indent="-342900" algn="just">
              <a:lnSpc>
                <a:spcPct val="115000"/>
              </a:lnSpc>
              <a:buFont typeface="Arial" panose="020B0604020202020204" pitchFamily="34" charset="0"/>
              <a:buChar char="•"/>
            </a:pPr>
            <a:r>
              <a:rPr lang="tr-TR" kern="100" dirty="0">
                <a:latin typeface="Calibri" panose="020F0502020204030204" pitchFamily="34" charset="0"/>
                <a:ea typeface="Calibri" panose="020F0502020204030204" pitchFamily="34" charset="0"/>
                <a:cs typeface="Calibri" panose="020F0502020204030204" pitchFamily="34" charset="0"/>
              </a:rPr>
              <a:t>Yenilikçi öğretim yöntemleri kullanan akademisyenler gerek akademik yükselmelerde, gerekse ücret artışlarında dikkate alınmalıdır. </a:t>
            </a:r>
          </a:p>
          <a:p>
            <a:pPr marL="342900" indent="-342900" algn="just">
              <a:lnSpc>
                <a:spcPct val="115000"/>
              </a:lnSpc>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Adil </a:t>
            </a:r>
            <a:r>
              <a:rPr lang="tr-TR" kern="100" dirty="0">
                <a:latin typeface="Calibri" panose="020F0502020204030204" pitchFamily="34" charset="0"/>
                <a:ea typeface="Calibri" panose="020F0502020204030204" pitchFamily="34" charset="0"/>
                <a:cs typeface="Calibri" panose="020F0502020204030204" pitchFamily="34" charset="0"/>
              </a:rPr>
              <a:t>ölçüm ve uygulama politikaları ile öğretim elemanlarının ücretleri ve dolayısıyla aidiyet duyguları artırılmalıdır.</a:t>
            </a:r>
          </a:p>
          <a:p>
            <a:pPr marL="342900" lvl="0" indent="-34290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Performansa </a:t>
            </a:r>
            <a:r>
              <a:rPr lang="tr-TR" kern="100" dirty="0">
                <a:latin typeface="Calibri" panose="020F0502020204030204" pitchFamily="34" charset="0"/>
                <a:ea typeface="Calibri" panose="020F0502020204030204" pitchFamily="34" charset="0"/>
                <a:cs typeface="Calibri" panose="020F0502020204030204" pitchFamily="34" charset="0"/>
              </a:rPr>
              <a:t>dayalı ücretlendirme sistemi yeniden gözden geçirilmelidir.</a:t>
            </a:r>
          </a:p>
          <a:p>
            <a:pPr marL="342900" lvl="0" indent="-342900" algn="just">
              <a:lnSpc>
                <a:spcPct val="115000"/>
              </a:lnSpc>
              <a:spcAft>
                <a:spcPts val="0"/>
              </a:spcAft>
              <a:buFont typeface="Arial" panose="020B0604020202020204" pitchFamily="34" charset="0"/>
              <a:buChar char="•"/>
            </a:pPr>
            <a:endParaRPr lang="tr-TR" sz="16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11</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900647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95536" y="1366712"/>
            <a:ext cx="8496943" cy="5189113"/>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Farklı birimlere hizmet veren akademisyenlerin, her iki bölüm/birimde iş-görev tanımları ve bağlı oldukları birimler netleştirilmelidir.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 danışmanları, öğrenci başarısızlıklarını yakından takip etmeli ve yeterli iletişim sağlanmalıdır.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Etkin danışmanlık hizmeti için mevcut kılavuz geliştirilmeli, bu kılavuz video, animasyon gibi interaktif araçlarla zenginleştirilmeli ve basılarak tüm danışmanlara dağıtılmalıdır.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Danışmanlık hizmetleri Bölüm Başkanları ve Dekanlar tarafından etkin olarak takip edilmeli ve etkin hizmet yapamayan danışmanlar uyarılmalıdır.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Öğretim elemanları öğrenciler ile etkili iletişim kurabilen, öğrencileri araştırmaya yönlendiren kılavuzlar olmaya teşvik edilmelidir</a:t>
            </a:r>
            <a:r>
              <a:rPr lang="tr-TR" kern="100" dirty="0" smtClean="0">
                <a:latin typeface="Calibri" panose="020F0502020204030204" pitchFamily="34" charset="0"/>
                <a:ea typeface="Calibri" panose="020F0502020204030204" pitchFamily="34" charset="0"/>
                <a:cs typeface="Calibri" panose="020F0502020204030204" pitchFamily="34" charset="0"/>
              </a:rPr>
              <a:t>.</a:t>
            </a:r>
          </a:p>
          <a:p>
            <a:pPr marL="342900" lvl="0" indent="-342900" algn="just">
              <a:lnSpc>
                <a:spcPct val="115000"/>
              </a:lnSpc>
              <a:spcAft>
                <a:spcPts val="0"/>
              </a:spcAft>
              <a:buFont typeface="Symbol" panose="05050102010706020507" pitchFamily="18" charset="2"/>
              <a:buChar char=""/>
            </a:pPr>
            <a:r>
              <a:rPr lang="tr-TR" kern="100" dirty="0" smtClean="0">
                <a:effectLst/>
                <a:latin typeface="Calibri" panose="020F0502020204030204" pitchFamily="34" charset="0"/>
                <a:ea typeface="Calibri" panose="020F0502020204030204" pitchFamily="34" charset="0"/>
                <a:cs typeface="Times New Roman" panose="02020603050405020304" pitchFamily="18" charset="0"/>
              </a:rPr>
              <a:t>Öğretim üyelerinin araştırma yapmaları, bir yerde doktora öğrencisi olup olmamasına öğrencisi varsa da bu öğrencilerin kalitelerine bağlıdır. Bu nedenle Doktora programları hem kendi araştırma görevlilerimize hem de dışarıdan geleceklere ücretli değil tam burslu olmalıdır.</a:t>
            </a:r>
          </a:p>
          <a:p>
            <a:pPr lvl="0" algn="just">
              <a:lnSpc>
                <a:spcPct val="115000"/>
              </a:lnSpc>
              <a:spcAft>
                <a:spcPts val="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12</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28577682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7791" y="1310202"/>
            <a:ext cx="8568952" cy="4870564"/>
          </a:xfrm>
          <a:prstGeom prst="rect">
            <a:avLst/>
          </a:prstGeom>
        </p:spPr>
        <p:txBody>
          <a:bodyPr wrap="square">
            <a:spAutoFit/>
          </a:bodyPr>
          <a:lstStyle/>
          <a:p>
            <a:pPr>
              <a:lnSpc>
                <a:spcPct val="115000"/>
              </a:lnSpc>
              <a:spcBef>
                <a:spcPts val="1000"/>
              </a:spcBef>
              <a:spcAft>
                <a:spcPts val="0"/>
              </a:spcAft>
            </a:pPr>
            <a:r>
              <a:rPr lang="tr-TR" b="1" kern="100" dirty="0">
                <a:solidFill>
                  <a:srgbClr val="5B9BD5"/>
                </a:solidFill>
                <a:latin typeface="Calibri Light" panose="020F0302020204030204" pitchFamily="34" charset="0"/>
                <a:ea typeface="Times New Roman" panose="02020603050405020304" pitchFamily="18" charset="0"/>
                <a:cs typeface="Times New Roman" panose="02020603050405020304" pitchFamily="18" charset="0"/>
              </a:rPr>
              <a:t>Öğrenciler </a:t>
            </a: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Öğrencilerin beğenilerini artırmak için onlara verilen eğitim kalitesini daha üst seviyelere çıkarmak gerekmektedir. Bu doğrultuda, özellikle yapılması gerekenler şu şekilde özetlenmiştir.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Yerleşkenin akademik etkinlikler dışındaki sosyal aktivite alanları zenginleştirilmelidir.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Spor aktiviteleri artırılmalıdır, spor salonunun eksikleri tamamlanmalıdır.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Servis sorunu hem öğrenciler </a:t>
            </a:r>
            <a:r>
              <a:rPr lang="tr-TR" kern="100" dirty="0" smtClean="0">
                <a:latin typeface="Calibri" panose="020F0502020204030204" pitchFamily="34" charset="0"/>
                <a:ea typeface="Calibri" panose="020F0502020204030204" pitchFamily="34" charset="0"/>
                <a:cs typeface="Calibri" panose="020F0502020204030204" pitchFamily="34" charset="0"/>
              </a:rPr>
              <a:t>hem de </a:t>
            </a:r>
            <a:r>
              <a:rPr lang="tr-TR" kern="100" dirty="0">
                <a:latin typeface="Calibri" panose="020F0502020204030204" pitchFamily="34" charset="0"/>
                <a:ea typeface="Calibri" panose="020F0502020204030204" pitchFamily="34" charset="0"/>
                <a:cs typeface="Calibri" panose="020F0502020204030204" pitchFamily="34" charset="0"/>
              </a:rPr>
              <a:t>idari ve akademik personel tarafından memnuniyetsizlik olarak dile getirilmektedir. Bu nedenle, konu üst yönetim tarafından değerlendirilmeli, özellikle;</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İhtiyaca göre güzergâhlara servisler koyulmalıdır.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Geç saatlerde de </a:t>
            </a:r>
            <a:r>
              <a:rPr lang="tr-TR" kern="100" dirty="0" err="1">
                <a:latin typeface="Calibri" panose="020F0502020204030204" pitchFamily="34" charset="0"/>
                <a:ea typeface="Calibri" panose="020F0502020204030204" pitchFamily="34" charset="0"/>
                <a:cs typeface="Calibri" panose="020F0502020204030204" pitchFamily="34" charset="0"/>
              </a:rPr>
              <a:t>Kampüsden</a:t>
            </a:r>
            <a:r>
              <a:rPr lang="tr-TR" kern="100" dirty="0">
                <a:latin typeface="Calibri" panose="020F0502020204030204" pitchFamily="34" charset="0"/>
                <a:ea typeface="Calibri" panose="020F0502020204030204" pitchFamily="34" charset="0"/>
                <a:cs typeface="Calibri" panose="020F0502020204030204" pitchFamily="34" charset="0"/>
              </a:rPr>
              <a:t> servis hizmeti verilmelidir.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Belediye toplu taşım araçlarının Üniversitemize daha sık servis yapmaları sağlanmalıdır.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13</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33514412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79512" y="1683907"/>
            <a:ext cx="8831952" cy="3596369"/>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Kütüphane kullanımı teşvik edilmelidir.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Ders içerikleri ile kullanımı mümkün olduğunca çok ilişkilendirilmelidir.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smtClean="0">
                <a:latin typeface="Calibri" panose="020F0502020204030204" pitchFamily="34" charset="0"/>
                <a:ea typeface="Calibri" panose="020F0502020204030204" pitchFamily="34" charset="0"/>
                <a:cs typeface="Calibri" panose="020F0502020204030204" pitchFamily="34" charset="0"/>
              </a:rPr>
              <a:t>Her </a:t>
            </a:r>
            <a:r>
              <a:rPr lang="tr-TR" kern="100" dirty="0">
                <a:latin typeface="Calibri" panose="020F0502020204030204" pitchFamily="34" charset="0"/>
                <a:ea typeface="Calibri" panose="020F0502020204030204" pitchFamily="34" charset="0"/>
                <a:cs typeface="Calibri" panose="020F0502020204030204" pitchFamily="34" charset="0"/>
              </a:rPr>
              <a:t>öğretim elamanı, ödev-proje gibi konularda kaynak erişimi için öğrencilerini alıp kütüphaneye götürmeli, öğrencileri kütüphane kullanmaya </a:t>
            </a:r>
            <a:r>
              <a:rPr lang="tr-TR" kern="100" dirty="0" smtClean="0">
                <a:latin typeface="Calibri" panose="020F0502020204030204" pitchFamily="34" charset="0"/>
                <a:ea typeface="Calibri" panose="020F0502020204030204" pitchFamily="34" charset="0"/>
                <a:cs typeface="Calibri" panose="020F0502020204030204" pitchFamily="34" charset="0"/>
              </a:rPr>
              <a:t>yönlendirmelidir.</a:t>
            </a:r>
          </a:p>
          <a:p>
            <a:pPr marL="742950" lvl="1" indent="-285750" algn="just">
              <a:lnSpc>
                <a:spcPct val="115000"/>
              </a:lnSpc>
              <a:spcAft>
                <a:spcPts val="0"/>
              </a:spcAft>
              <a:buFont typeface="Courier New" panose="02070309020205020404" pitchFamily="49" charset="0"/>
              <a:buChar char="o"/>
            </a:pPr>
            <a:r>
              <a:rPr lang="tr-TR" kern="100" dirty="0" smtClean="0">
                <a:latin typeface="Calibri" panose="020F0502020204030204" pitchFamily="34" charset="0"/>
                <a:ea typeface="Calibri" panose="020F0502020204030204" pitchFamily="34" charset="0"/>
                <a:cs typeface="Calibri" panose="020F0502020204030204" pitchFamily="34" charset="0"/>
              </a:rPr>
              <a:t>Kütüphanemizdeki </a:t>
            </a:r>
            <a:r>
              <a:rPr lang="tr-TR" kern="100" dirty="0">
                <a:latin typeface="Calibri" panose="020F0502020204030204" pitchFamily="34" charset="0"/>
                <a:ea typeface="Calibri" panose="020F0502020204030204" pitchFamily="34" charset="0"/>
                <a:cs typeface="Calibri" panose="020F0502020204030204" pitchFamily="34" charset="0"/>
              </a:rPr>
              <a:t>çok sayıdaki veri tabanının kullanılması teşvik </a:t>
            </a:r>
            <a:r>
              <a:rPr lang="tr-TR" kern="100" dirty="0" smtClean="0">
                <a:latin typeface="Calibri" panose="020F0502020204030204" pitchFamily="34" charset="0"/>
                <a:ea typeface="Calibri" panose="020F0502020204030204" pitchFamily="34" charset="0"/>
                <a:cs typeface="Calibri" panose="020F0502020204030204" pitchFamily="34" charset="0"/>
              </a:rPr>
              <a:t>edilmelidir.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Rehberlik hizmetlerinin öğrenci başarısını iyileştirmeye yönelik çalışmaları devam etmelidir.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Derslere devam etmeyen öğrencilere ulaşılmalı, bu gibi adaptasyon problemi olan öğrencilere rehberlik hizmetlerinden daha çok faydalanmaları </a:t>
            </a:r>
            <a:r>
              <a:rPr lang="tr-TR" kern="100" dirty="0" smtClean="0">
                <a:latin typeface="Calibri" panose="020F0502020204030204" pitchFamily="34" charset="0"/>
                <a:ea typeface="Calibri" panose="020F0502020204030204" pitchFamily="34" charset="0"/>
                <a:cs typeface="Calibri" panose="020F0502020204030204" pitchFamily="34" charset="0"/>
              </a:rPr>
              <a:t>sağlanmalıdır.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smtClean="0">
                <a:latin typeface="Calibri" panose="020F0502020204030204" pitchFamily="34" charset="0"/>
                <a:ea typeface="Calibri" panose="020F0502020204030204" pitchFamily="34" charset="0"/>
                <a:cs typeface="Calibri" panose="020F0502020204030204" pitchFamily="34" charset="0"/>
              </a:rPr>
              <a:t>Özellikle </a:t>
            </a:r>
            <a:r>
              <a:rPr lang="tr-TR" kern="100" dirty="0">
                <a:latin typeface="Calibri" panose="020F0502020204030204" pitchFamily="34" charset="0"/>
                <a:ea typeface="Calibri" panose="020F0502020204030204" pitchFamily="34" charset="0"/>
                <a:cs typeface="Calibri" panose="020F0502020204030204" pitchFamily="34" charset="0"/>
              </a:rPr>
              <a:t>birinci sınıf öğrencileri yakından takip edilmeli, bu hizmetten faydalanmaları danışmanları tarafından sıklıkla hatırlatılmalıdır.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14</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4006293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425318" y="1700808"/>
            <a:ext cx="7992888" cy="2959272"/>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Öğrencilerin danışmanlık hizmeti sürekli iyileştirilmeli,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Daha etkin danışmanlık hizmetinin sağlanması amacıyla öğrenciler için de bir rehber hazırlanması ve sık sorulan sorular (SSS) gibi daha önceki deneyimlerin paylaşılacağı bir içeriğin oluşturulması sağlanmalıdır.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Öğrenci bilgi sistemindeki kuralların ve kontrol sistemlerinin aktif hale getirilmesi ve öngörülen kuralların etkin uygulanması sağlanmalıdır.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Öğrencilerle ilgili tüm yönetmelik, yönerge ve değişiklerin </a:t>
            </a:r>
            <a:r>
              <a:rPr lang="tr-TR" kern="100" dirty="0" smtClean="0">
                <a:latin typeface="Calibri" panose="020F0502020204030204" pitchFamily="34" charset="0"/>
                <a:ea typeface="Calibri" panose="020F0502020204030204" pitchFamily="34" charset="0"/>
                <a:cs typeface="Calibri" panose="020F0502020204030204" pitchFamily="34" charset="0"/>
              </a:rPr>
              <a:t>Türkçe </a:t>
            </a:r>
            <a:r>
              <a:rPr lang="tr-TR" kern="100" dirty="0">
                <a:latin typeface="Calibri" panose="020F0502020204030204" pitchFamily="34" charset="0"/>
                <a:ea typeface="Calibri" panose="020F0502020204030204" pitchFamily="34" charset="0"/>
                <a:cs typeface="Calibri" panose="020F0502020204030204" pitchFamily="34" charset="0"/>
              </a:rPr>
              <a:t>ve </a:t>
            </a:r>
            <a:r>
              <a:rPr lang="tr-TR" kern="100" dirty="0" smtClean="0">
                <a:latin typeface="Calibri" panose="020F0502020204030204" pitchFamily="34" charset="0"/>
                <a:ea typeface="Calibri" panose="020F0502020204030204" pitchFamily="34" charset="0"/>
                <a:cs typeface="Calibri" panose="020F0502020204030204" pitchFamily="34" charset="0"/>
              </a:rPr>
              <a:t>İngilizce </a:t>
            </a:r>
            <a:r>
              <a:rPr lang="tr-TR" kern="100" dirty="0">
                <a:latin typeface="Calibri" panose="020F0502020204030204" pitchFamily="34" charset="0"/>
                <a:ea typeface="Calibri" panose="020F0502020204030204" pitchFamily="34" charset="0"/>
                <a:cs typeface="Calibri" panose="020F0502020204030204" pitchFamily="34" charset="0"/>
              </a:rPr>
              <a:t>olarak web ortamında duyurulması sağlanmalıdır</a:t>
            </a:r>
            <a:r>
              <a:rPr lang="tr-TR" kern="100" dirty="0" smtClean="0">
                <a:latin typeface="Calibri" panose="020F0502020204030204" pitchFamily="34" charset="0"/>
                <a:ea typeface="Calibri" panose="020F0502020204030204" pitchFamily="34" charset="0"/>
                <a:cs typeface="Calibri" panose="020F0502020204030204" pitchFamily="34" charset="0"/>
              </a:rPr>
              <a:t>.</a:t>
            </a:r>
          </a:p>
          <a:p>
            <a:pPr marL="742950" lvl="1" indent="-285750" algn="just">
              <a:lnSpc>
                <a:spcPct val="115000"/>
              </a:lnSpc>
              <a:spcAft>
                <a:spcPts val="0"/>
              </a:spcAft>
              <a:buFont typeface="Courier New" panose="02070309020205020404" pitchFamily="49" charset="0"/>
              <a:buChar char="o"/>
            </a:pPr>
            <a:r>
              <a:rPr lang="tr-TR" kern="100" dirty="0" smtClean="0">
                <a:latin typeface="Calibri" panose="020F0502020204030204" pitchFamily="34" charset="0"/>
                <a:ea typeface="Calibri" panose="020F0502020204030204" pitchFamily="34" charset="0"/>
                <a:cs typeface="Times New Roman" panose="02020603050405020304" pitchFamily="18" charset="0"/>
              </a:rPr>
              <a:t>Web sayfası yeniden düzenlenmelidir.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15</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19497636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51520" y="1471541"/>
            <a:ext cx="8280920" cy="4233467"/>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Dersler öğrencilerin ilgi ve motivasyonlarını artıracak aktif öğrenme yöntemleri ile zenginleştirilmelidir.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Öğrencilerin ilgileri doğrultusunda istihdam edilebilirliklerini artıracak ve fark yaratmada önem taşıyan seçmeli ders sayısı artırılmalıdır.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Proje tabanlı, grup çalışması gibi öğrencilere sorumluluk duygusu geliştirecek proje ve yöntemlerle, öğrencilerin derslere aktif katılımları artırılmalıdır.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Akran liderli takım öğrenmesi, (Peer-</a:t>
            </a:r>
            <a:r>
              <a:rPr lang="tr-TR" kern="100" dirty="0" err="1">
                <a:latin typeface="Calibri" panose="020F0502020204030204" pitchFamily="34" charset="0"/>
                <a:ea typeface="Calibri" panose="020F0502020204030204" pitchFamily="34" charset="0"/>
                <a:cs typeface="Calibri" panose="020F0502020204030204" pitchFamily="34" charset="0"/>
              </a:rPr>
              <a:t>led</a:t>
            </a:r>
            <a:r>
              <a:rPr lang="tr-TR" kern="100" dirty="0">
                <a:latin typeface="Calibri" panose="020F0502020204030204" pitchFamily="34" charset="0"/>
                <a:ea typeface="Calibri" panose="020F0502020204030204" pitchFamily="34" charset="0"/>
                <a:cs typeface="Calibri" panose="020F0502020204030204" pitchFamily="34" charset="0"/>
              </a:rPr>
              <a:t> Team Learning, </a:t>
            </a:r>
            <a:r>
              <a:rPr lang="tr-TR" i="1" kern="100" dirty="0">
                <a:latin typeface="Calibri" panose="020F0502020204030204" pitchFamily="34" charset="0"/>
                <a:ea typeface="Calibri" panose="020F0502020204030204" pitchFamily="34" charset="0"/>
                <a:cs typeface="Calibri" panose="020F0502020204030204" pitchFamily="34" charset="0"/>
              </a:rPr>
              <a:t>PLTL</a:t>
            </a:r>
            <a:r>
              <a:rPr lang="tr-TR" kern="100" dirty="0">
                <a:latin typeface="Calibri" panose="020F0502020204030204" pitchFamily="34" charset="0"/>
                <a:ea typeface="Calibri" panose="020F0502020204030204" pitchFamily="34" charset="0"/>
                <a:cs typeface="Calibri" panose="020F0502020204030204" pitchFamily="34" charset="0"/>
              </a:rPr>
              <a:t>) modeli gibi öğrencilerin kendi arkadaşlarından destek alabilecekleri projeler, özellikle birinci sınıf derslerinde (Fizik-Kimya-Matematik-İngilizce) uygulanmalıdır.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Akran liderler mevcut derslerde başarılı olan öğrencilerden seçilmeli, bu öğrencilere bazı teşvikler sağlanmalıdır. (Bu tarz uygulamalar öğrencilerin bilişsel öğrenmelerine ve sosyalleşmelerine katkıda bulunacak, birinci sınıf derslerinde yaşanan adaptasyon problemlerinin azalmasını sağlayacaktır.)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16</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3329218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3528" y="1896273"/>
            <a:ext cx="8687936" cy="3914918"/>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Öğrencilerin yurtdışı staj ve değişim programları gibi hareketlilikleri </a:t>
            </a:r>
            <a:r>
              <a:rPr lang="tr-TR" kern="100" dirty="0" smtClean="0">
                <a:latin typeface="Calibri" panose="020F0502020204030204" pitchFamily="34" charset="0"/>
                <a:ea typeface="Calibri" panose="020F0502020204030204" pitchFamily="34" charset="0"/>
                <a:cs typeface="Calibri" panose="020F0502020204030204" pitchFamily="34" charset="0"/>
              </a:rPr>
              <a:t>kullanmasını </a:t>
            </a:r>
            <a:r>
              <a:rPr lang="tr-TR" kern="100" dirty="0">
                <a:latin typeface="Calibri" panose="020F0502020204030204" pitchFamily="34" charset="0"/>
                <a:ea typeface="Calibri" panose="020F0502020204030204" pitchFamily="34" charset="0"/>
                <a:cs typeface="Calibri" panose="020F0502020204030204" pitchFamily="34" charset="0"/>
              </a:rPr>
              <a:t>teşvik edip, benzeri </a:t>
            </a:r>
            <a:r>
              <a:rPr lang="tr-TR" kern="100" dirty="0" smtClean="0">
                <a:latin typeface="Calibri" panose="020F0502020204030204" pitchFamily="34" charset="0"/>
                <a:ea typeface="Calibri" panose="020F0502020204030204" pitchFamily="34" charset="0"/>
                <a:cs typeface="Calibri" panose="020F0502020204030204" pitchFamily="34" charset="0"/>
              </a:rPr>
              <a:t>faaliyetler </a:t>
            </a:r>
            <a:r>
              <a:rPr lang="tr-TR" kern="100" dirty="0">
                <a:latin typeface="Calibri" panose="020F0502020204030204" pitchFamily="34" charset="0"/>
                <a:ea typeface="Calibri" panose="020F0502020204030204" pitchFamily="34" charset="0"/>
                <a:cs typeface="Calibri" panose="020F0502020204030204" pitchFamily="34" charset="0"/>
              </a:rPr>
              <a:t>bölümlere sıklıkla duyurulmalıdır. İyi uygulama örnekleri webde paylaşılmalıdır.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Uluslararası İlişkiler Ofisi’nin Web sayfasında daha önce bu programlara katılmış olan öğrenciler deneyimlerini aktardıkları yazılarını / fotoğraflarını paylaşılabilmelidir.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err="1">
                <a:latin typeface="Calibri" panose="020F0502020204030204" pitchFamily="34" charset="0"/>
                <a:ea typeface="Calibri" panose="020F0502020204030204" pitchFamily="34" charset="0"/>
                <a:cs typeface="Calibri" panose="020F0502020204030204" pitchFamily="34" charset="0"/>
              </a:rPr>
              <a:t>Moodle</a:t>
            </a:r>
            <a:r>
              <a:rPr lang="tr-TR" kern="100" dirty="0">
                <a:latin typeface="Calibri" panose="020F0502020204030204" pitchFamily="34" charset="0"/>
                <a:ea typeface="Calibri" panose="020F0502020204030204" pitchFamily="34" charset="0"/>
                <a:cs typeface="Calibri" panose="020F0502020204030204" pitchFamily="34" charset="0"/>
              </a:rPr>
              <a:t> gibi eğitime destek verecek uygulamalar, aynı zamanda İngilizce, Matematik, Fizik, Kimya gibi temel dersleri takviye edecek şekilde artırılmalı, bu teknolojinin etkin bir biçimde kullanımı teşvik edilmelidir.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Etkin kullanan öğrencilere </a:t>
            </a:r>
            <a:r>
              <a:rPr lang="tr-TR" kern="100" dirty="0" err="1">
                <a:latin typeface="Calibri" panose="020F0502020204030204" pitchFamily="34" charset="0"/>
                <a:ea typeface="Calibri" panose="020F0502020204030204" pitchFamily="34" charset="0"/>
                <a:cs typeface="Calibri" panose="020F0502020204030204" pitchFamily="34" charset="0"/>
              </a:rPr>
              <a:t>bonus</a:t>
            </a:r>
            <a:r>
              <a:rPr lang="tr-TR" kern="100" dirty="0">
                <a:latin typeface="Calibri" panose="020F0502020204030204" pitchFamily="34" charset="0"/>
                <a:ea typeface="Calibri" panose="020F0502020204030204" pitchFamily="34" charset="0"/>
                <a:cs typeface="Calibri" panose="020F0502020204030204" pitchFamily="34" charset="0"/>
              </a:rPr>
              <a:t> verilebilir.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Etkin kullanım alanları arasında,  tartışma </a:t>
            </a:r>
            <a:r>
              <a:rPr lang="tr-TR" kern="100" dirty="0" err="1">
                <a:latin typeface="Calibri" panose="020F0502020204030204" pitchFamily="34" charset="0"/>
                <a:ea typeface="Calibri" panose="020F0502020204030204" pitchFamily="34" charset="0"/>
                <a:cs typeface="Calibri" panose="020F0502020204030204" pitchFamily="34" charset="0"/>
              </a:rPr>
              <a:t>portalı</a:t>
            </a:r>
            <a:r>
              <a:rPr lang="tr-TR" kern="100" dirty="0">
                <a:latin typeface="Calibri" panose="020F0502020204030204" pitchFamily="34" charset="0"/>
                <a:ea typeface="Calibri" panose="020F0502020204030204" pitchFamily="34" charset="0"/>
                <a:cs typeface="Calibri" panose="020F0502020204030204" pitchFamily="34" charset="0"/>
              </a:rPr>
              <a:t> açıp, bir ders konusunu tartışmak örnek olarak gösterilebilir.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17</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14580303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79512" y="1790090"/>
            <a:ext cx="8712968" cy="3277820"/>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 memnuniyetini artırmaya yönelik çalışmaların düzenli olarak yapılması ve öğrencilere duyurulması, öğrencilerde kendilerine değer verildiği hissini uyandıracaktır.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Öğrenciler, “öğrenmeyi öğrenme” stratejileri konusunda rehberlik hizmeti </a:t>
            </a:r>
            <a:r>
              <a:rPr lang="tr-TR" kern="100" dirty="0" smtClean="0">
                <a:latin typeface="Calibri" panose="020F0502020204030204" pitchFamily="34" charset="0"/>
                <a:ea typeface="Calibri" panose="020F0502020204030204" pitchFamily="34" charset="0"/>
                <a:cs typeface="Calibri" panose="020F0502020204030204" pitchFamily="34" charset="0"/>
              </a:rPr>
              <a:t>almalı,</a:t>
            </a:r>
            <a:r>
              <a:rPr lang="tr-TR" kern="100" dirty="0">
                <a:latin typeface="Calibri" panose="020F0502020204030204" pitchFamily="34" charset="0"/>
                <a:ea typeface="Calibri" panose="020F0502020204030204" pitchFamily="34" charset="0"/>
                <a:cs typeface="Times New Roman" panose="02020603050405020304" pitchFamily="18" charset="0"/>
              </a:rPr>
              <a:t> </a:t>
            </a:r>
            <a:r>
              <a:rPr lang="tr-TR" kern="100" dirty="0" smtClean="0">
                <a:latin typeface="Calibri" panose="020F0502020204030204" pitchFamily="34" charset="0"/>
                <a:ea typeface="Calibri" panose="020F0502020204030204" pitchFamily="34" charset="0"/>
                <a:cs typeface="Times New Roman" panose="02020603050405020304" pitchFamily="18" charset="0"/>
              </a:rPr>
              <a:t>s</a:t>
            </a:r>
            <a:r>
              <a:rPr lang="tr-TR" kern="100" dirty="0" smtClean="0">
                <a:latin typeface="Calibri" panose="020F0502020204030204" pitchFamily="34" charset="0"/>
                <a:ea typeface="Calibri" panose="020F0502020204030204" pitchFamily="34" charset="0"/>
                <a:cs typeface="Calibri" panose="020F0502020204030204" pitchFamily="34" charset="0"/>
              </a:rPr>
              <a:t>eminer </a:t>
            </a:r>
            <a:r>
              <a:rPr lang="tr-TR" kern="100" dirty="0">
                <a:latin typeface="Calibri" panose="020F0502020204030204" pitchFamily="34" charset="0"/>
                <a:ea typeface="Calibri" panose="020F0502020204030204" pitchFamily="34" charset="0"/>
                <a:cs typeface="Calibri" panose="020F0502020204030204" pitchFamily="34" charset="0"/>
              </a:rPr>
              <a:t>ve uzaktan eğitim yöntemleri ile bu konuda bilgilendirilmelidir.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İyi uygulama örnekleri olarak başarılı stajlar web sayfasında duyurulmalıdır.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 hakları ve sorumlulukları konusunda öğrenciler bilgilendirilmelidir.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 kulüplerinin </a:t>
            </a:r>
            <a:r>
              <a:rPr lang="tr-TR" kern="100" dirty="0" smtClean="0">
                <a:latin typeface="Calibri" panose="020F0502020204030204" pitchFamily="34" charset="0"/>
                <a:ea typeface="Calibri" panose="020F0502020204030204" pitchFamily="34" charset="0"/>
                <a:cs typeface="Calibri" panose="020F0502020204030204" pitchFamily="34" charset="0"/>
              </a:rPr>
              <a:t>faaliyetleri </a:t>
            </a:r>
            <a:r>
              <a:rPr lang="tr-TR" kern="100" dirty="0">
                <a:latin typeface="Calibri" panose="020F0502020204030204" pitchFamily="34" charset="0"/>
                <a:ea typeface="Calibri" panose="020F0502020204030204" pitchFamily="34" charset="0"/>
                <a:cs typeface="Calibri" panose="020F0502020204030204" pitchFamily="34" charset="0"/>
              </a:rPr>
              <a:t>iyi izlenmeli ve denetlenmelidir.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0" dirty="0">
                <a:latin typeface="Calibri" panose="020F0502020204030204" pitchFamily="34" charset="0"/>
                <a:ea typeface="Calibri" panose="020F0502020204030204" pitchFamily="34" charset="0"/>
                <a:cs typeface="Calibri" panose="020F0502020204030204" pitchFamily="34" charset="0"/>
              </a:rPr>
              <a:t>Öğrencilerin sahip olduğu tutum, güdülenme, öz-yeterlik algısı (yapabileceğine inanma), akademik benlik kavramı gibi </a:t>
            </a:r>
            <a:r>
              <a:rPr lang="tr-TR" kern="0" dirty="0" err="1">
                <a:latin typeface="Calibri" panose="020F0502020204030204" pitchFamily="34" charset="0"/>
                <a:ea typeface="Calibri" panose="020F0502020204030204" pitchFamily="34" charset="0"/>
                <a:cs typeface="Calibri" panose="020F0502020204030204" pitchFamily="34" charset="0"/>
              </a:rPr>
              <a:t>duyuşsal</a:t>
            </a:r>
            <a:r>
              <a:rPr lang="tr-TR" kern="0" dirty="0">
                <a:latin typeface="Calibri" panose="020F0502020204030204" pitchFamily="34" charset="0"/>
                <a:ea typeface="Calibri" panose="020F0502020204030204" pitchFamily="34" charset="0"/>
                <a:cs typeface="Calibri" panose="020F0502020204030204" pitchFamily="34" charset="0"/>
              </a:rPr>
              <a:t> özelliklerini destekleyecek stratejiler geliştirilmelidir.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18</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19017229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457200" y="1628800"/>
            <a:ext cx="7920880" cy="4233467"/>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0" dirty="0">
                <a:latin typeface="Calibri" panose="020F0502020204030204" pitchFamily="34" charset="0"/>
                <a:ea typeface="Calibri" panose="020F0502020204030204" pitchFamily="34" charset="0"/>
                <a:cs typeface="Calibri" panose="020F0502020204030204" pitchFamily="34" charset="0"/>
              </a:rPr>
              <a:t>Öğrenciler Üniversiteler arası spor, satranç ve kültürel </a:t>
            </a:r>
            <a:r>
              <a:rPr lang="tr-TR" kern="0" dirty="0" smtClean="0">
                <a:latin typeface="Calibri" panose="020F0502020204030204" pitchFamily="34" charset="0"/>
                <a:ea typeface="Calibri" panose="020F0502020204030204" pitchFamily="34" charset="0"/>
                <a:cs typeface="Calibri" panose="020F0502020204030204" pitchFamily="34" charset="0"/>
              </a:rPr>
              <a:t>faaliyetler </a:t>
            </a:r>
            <a:r>
              <a:rPr lang="tr-TR" kern="0" dirty="0">
                <a:latin typeface="Calibri" panose="020F0502020204030204" pitchFamily="34" charset="0"/>
                <a:ea typeface="Calibri" panose="020F0502020204030204" pitchFamily="34" charset="0"/>
                <a:cs typeface="Calibri" panose="020F0502020204030204" pitchFamily="34" charset="0"/>
              </a:rPr>
              <a:t>için özendirilmeli ve aidiyet duyguları geliştirilmelidir.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0" dirty="0">
                <a:latin typeface="Calibri" panose="020F0502020204030204" pitchFamily="34" charset="0"/>
                <a:ea typeface="Calibri" panose="020F0502020204030204" pitchFamily="34" charset="0"/>
                <a:cs typeface="Calibri" panose="020F0502020204030204" pitchFamily="34" charset="0"/>
              </a:rPr>
              <a:t>Uluslararası öğrenciler için, her yıl hem üniversite tarafından hem de bölümleri tarafından oryantasyon çalışmaları daha sıklıkla yapılmalıdır.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0" dirty="0" smtClean="0">
                <a:latin typeface="Calibri" panose="020F0502020204030204" pitchFamily="34" charset="0"/>
                <a:ea typeface="Calibri" panose="020F0502020204030204" pitchFamily="34" charset="0"/>
                <a:cs typeface="Calibri" panose="020F0502020204030204" pitchFamily="34" charset="0"/>
              </a:rPr>
              <a:t>Uluslararası </a:t>
            </a:r>
            <a:r>
              <a:rPr lang="tr-TR" kern="0" dirty="0">
                <a:latin typeface="Calibri" panose="020F0502020204030204" pitchFamily="34" charset="0"/>
                <a:ea typeface="Calibri" panose="020F0502020204030204" pitchFamily="34" charset="0"/>
                <a:cs typeface="Calibri" panose="020F0502020204030204" pitchFamily="34" charset="0"/>
              </a:rPr>
              <a:t>öğrencilere, kendi ülke özelliklerini (Yemek, giysi, müzik vb.) ortaya koyacakları geleneksel günler planlanmalı ve akademik takvimde belirtilerek gerektiğinde bu günlerin düzenlenmesi için maddi destek sağlanmalıdır.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0" dirty="0">
                <a:latin typeface="Calibri" panose="020F0502020204030204" pitchFamily="34" charset="0"/>
                <a:ea typeface="Calibri" panose="020F0502020204030204" pitchFamily="34" charset="0"/>
                <a:cs typeface="Calibri" panose="020F0502020204030204" pitchFamily="34" charset="0"/>
              </a:rPr>
              <a:t>Üniversitemizdeki Lisans üstü programlardan faydalanmak isteyen idari personelimize bu programlar ücretsiz olmalı ancak faydalandığı yıl kadar mecburi hizmet yükümlülüğü getirmelidir.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0" dirty="0">
                <a:latin typeface="Calibri" panose="020F0502020204030204" pitchFamily="34" charset="0"/>
                <a:ea typeface="Calibri" panose="020F0502020204030204" pitchFamily="34" charset="0"/>
                <a:cs typeface="Calibri" panose="020F0502020204030204" pitchFamily="34" charset="0"/>
              </a:rPr>
              <a:t> Üniversitemizdeki Lisans üstü programlarda öğrenci olan Araştırma Görevlilerimiz ve Öğretim Görevlilerimize bu programlar ücretsiz olmalı ancak faydalandığı yıl kadar mecburi hizmet yükümlülüğü getirmelidir.</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19</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2600523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t>4.02.2019</a:t>
            </a:r>
            <a:endParaRPr lang="tr-TR"/>
          </a:p>
        </p:txBody>
      </p:sp>
      <p:sp>
        <p:nvSpPr>
          <p:cNvPr id="3" name="Altbilgi Yer Tutucusu 2"/>
          <p:cNvSpPr>
            <a:spLocks noGrp="1"/>
          </p:cNvSpPr>
          <p:nvPr>
            <p:ph type="ftr" sz="quarter" idx="11"/>
          </p:nvPr>
        </p:nvSpPr>
        <p:spPr/>
        <p:txBody>
          <a:bodyPr/>
          <a:lstStyle/>
          <a:p>
            <a:r>
              <a:rPr lang="nn-NO" smtClean="0"/>
              <a:t>Prof.Dr. H. Yılmaz Kaptan                                         2018-2019 Etkili Eğitim Semineri</a:t>
            </a:r>
            <a:endParaRPr lang="tr-TR"/>
          </a:p>
        </p:txBody>
      </p:sp>
      <p:sp>
        <p:nvSpPr>
          <p:cNvPr id="4" name="Slayt Numarası Yer Tutucusu 3"/>
          <p:cNvSpPr>
            <a:spLocks noGrp="1"/>
          </p:cNvSpPr>
          <p:nvPr>
            <p:ph type="sldNum" sz="quarter" idx="12"/>
          </p:nvPr>
        </p:nvSpPr>
        <p:spPr/>
        <p:txBody>
          <a:bodyPr/>
          <a:lstStyle/>
          <a:p>
            <a:fld id="{B08337FC-3936-4AD7-9248-B707072ACCDB}" type="slidenum">
              <a:rPr lang="tr-TR" smtClean="0"/>
              <a:t>2</a:t>
            </a:fld>
            <a:endParaRPr lang="tr-TR"/>
          </a:p>
        </p:txBody>
      </p:sp>
      <p:graphicFrame>
        <p:nvGraphicFramePr>
          <p:cNvPr id="5" name="Tablo 4"/>
          <p:cNvGraphicFramePr>
            <a:graphicFrameLocks noGrp="1"/>
          </p:cNvGraphicFramePr>
          <p:nvPr>
            <p:extLst>
              <p:ext uri="{D42A27DB-BD31-4B8C-83A1-F6EECF244321}">
                <p14:modId xmlns:p14="http://schemas.microsoft.com/office/powerpoint/2010/main" val="3912253405"/>
              </p:ext>
            </p:extLst>
          </p:nvPr>
        </p:nvGraphicFramePr>
        <p:xfrm>
          <a:off x="1043607" y="1268765"/>
          <a:ext cx="6984776" cy="5256577"/>
        </p:xfrm>
        <a:graphic>
          <a:graphicData uri="http://schemas.openxmlformats.org/drawingml/2006/table">
            <a:tbl>
              <a:tblPr/>
              <a:tblGrid>
                <a:gridCol w="954076">
                  <a:extLst>
                    <a:ext uri="{9D8B030D-6E8A-4147-A177-3AD203B41FA5}">
                      <a16:colId xmlns:a16="http://schemas.microsoft.com/office/drawing/2014/main" val="3322922991"/>
                    </a:ext>
                  </a:extLst>
                </a:gridCol>
                <a:gridCol w="706722">
                  <a:extLst>
                    <a:ext uri="{9D8B030D-6E8A-4147-A177-3AD203B41FA5}">
                      <a16:colId xmlns:a16="http://schemas.microsoft.com/office/drawing/2014/main" val="3682915200"/>
                    </a:ext>
                  </a:extLst>
                </a:gridCol>
                <a:gridCol w="477038">
                  <a:extLst>
                    <a:ext uri="{9D8B030D-6E8A-4147-A177-3AD203B41FA5}">
                      <a16:colId xmlns:a16="http://schemas.microsoft.com/office/drawing/2014/main" val="136697525"/>
                    </a:ext>
                  </a:extLst>
                </a:gridCol>
                <a:gridCol w="1395778">
                  <a:extLst>
                    <a:ext uri="{9D8B030D-6E8A-4147-A177-3AD203B41FA5}">
                      <a16:colId xmlns:a16="http://schemas.microsoft.com/office/drawing/2014/main" val="1233784915"/>
                    </a:ext>
                  </a:extLst>
                </a:gridCol>
                <a:gridCol w="1395778">
                  <a:extLst>
                    <a:ext uri="{9D8B030D-6E8A-4147-A177-3AD203B41FA5}">
                      <a16:colId xmlns:a16="http://schemas.microsoft.com/office/drawing/2014/main" val="4036671928"/>
                    </a:ext>
                  </a:extLst>
                </a:gridCol>
                <a:gridCol w="1348662">
                  <a:extLst>
                    <a:ext uri="{9D8B030D-6E8A-4147-A177-3AD203B41FA5}">
                      <a16:colId xmlns:a16="http://schemas.microsoft.com/office/drawing/2014/main" val="2613192343"/>
                    </a:ext>
                  </a:extLst>
                </a:gridCol>
                <a:gridCol w="706722">
                  <a:extLst>
                    <a:ext uri="{9D8B030D-6E8A-4147-A177-3AD203B41FA5}">
                      <a16:colId xmlns:a16="http://schemas.microsoft.com/office/drawing/2014/main" val="500749210"/>
                    </a:ext>
                  </a:extLst>
                </a:gridCol>
              </a:tblGrid>
              <a:tr h="172365">
                <a:tc gridSpan="7">
                  <a:txBody>
                    <a:bodyPr/>
                    <a:lstStyle/>
                    <a:p>
                      <a:pPr algn="ctr" fontAlgn="ctr"/>
                      <a:r>
                        <a:rPr lang="tr-TR" sz="900" b="1" i="0" u="none" strike="noStrike">
                          <a:solidFill>
                            <a:srgbClr val="FFFFFF"/>
                          </a:solidFill>
                          <a:effectLst/>
                          <a:latin typeface="Calibri" panose="020F0502020204030204" pitchFamily="34" charset="0"/>
                        </a:rPr>
                        <a:t> 2018-2019 Etkili Eğitim Semineri Programı</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49079762"/>
                  </a:ext>
                </a:extLst>
              </a:tr>
              <a:tr h="172365">
                <a:tc gridSpan="7">
                  <a:txBody>
                    <a:bodyPr/>
                    <a:lstStyle/>
                    <a:p>
                      <a:pPr algn="ctr" fontAlgn="ctr"/>
                      <a:r>
                        <a:rPr lang="tr-TR" sz="900" b="1" i="0" u="none" strike="noStrike">
                          <a:solidFill>
                            <a:srgbClr val="FFFFFF"/>
                          </a:solidFill>
                          <a:effectLst/>
                          <a:latin typeface="Calibri" panose="020F0502020204030204" pitchFamily="34" charset="0"/>
                        </a:rPr>
                        <a:t>( 4 - 5 - 6  ŞUBAT 2019 )</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112262745"/>
                  </a:ext>
                </a:extLst>
              </a:tr>
              <a:tr h="116763">
                <a:tc>
                  <a:txBody>
                    <a:bodyPr/>
                    <a:lstStyle/>
                    <a:p>
                      <a:pPr algn="ctr" fontAlgn="ctr"/>
                      <a:r>
                        <a:rPr lang="tr-TR" sz="600" b="1" i="0" u="none" strike="noStrike">
                          <a:solidFill>
                            <a:srgbClr val="FFFFFF"/>
                          </a:solidFill>
                          <a:effectLst/>
                          <a:latin typeface="Calibri" panose="020F0502020204030204" pitchFamily="34" charset="0"/>
                        </a:rPr>
                        <a:t>TARİH</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SAAT</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SÜRE</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KONU</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EĞİTMEN</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YER</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256589252"/>
                  </a:ext>
                </a:extLst>
              </a:tr>
              <a:tr h="219071">
                <a:tc rowSpan="9">
                  <a:txBody>
                    <a:bodyPr/>
                    <a:lstStyle/>
                    <a:p>
                      <a:pPr algn="ctr" fontAlgn="ctr"/>
                      <a:r>
                        <a:rPr lang="tr-TR" sz="600" b="1" i="0" u="none" strike="noStrike">
                          <a:solidFill>
                            <a:srgbClr val="000000"/>
                          </a:solidFill>
                          <a:effectLst/>
                          <a:latin typeface="Arial" panose="020B0604020202020204" pitchFamily="34" charset="0"/>
                        </a:rPr>
                        <a:t>4 ŞUBAT 2019 PAZARTESİ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AÇILIŞ</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10.00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 </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Açılış</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Prof. Dr. Yıldırım ÜÇTUĞ (Rektör)</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9">
                  <a:txBody>
                    <a:bodyPr/>
                    <a:lstStyle/>
                    <a:p>
                      <a:pPr algn="ctr" fontAlgn="ctr"/>
                      <a:r>
                        <a:rPr lang="tr-TR" sz="600" b="0" i="0" u="none" strike="noStrike">
                          <a:solidFill>
                            <a:srgbClr val="000000"/>
                          </a:solidFill>
                          <a:effectLst/>
                          <a:latin typeface="Arial" panose="020B0604020202020204" pitchFamily="34" charset="0"/>
                        </a:rPr>
                        <a:t>Müh.Fak. 1020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593506381"/>
                  </a:ext>
                </a:extLst>
              </a:tr>
              <a:tr h="219071">
                <a:tc vMerge="1">
                  <a:txBody>
                    <a:bodyPr/>
                    <a:lstStyle/>
                    <a:p>
                      <a:endParaRPr lang="tr-TR"/>
                    </a:p>
                  </a:txBody>
                  <a:tcPr/>
                </a:tc>
                <a:tc>
                  <a:txBody>
                    <a:bodyPr/>
                    <a:lstStyle/>
                    <a:p>
                      <a:pPr algn="ctr" fontAlgn="ctr"/>
                      <a:r>
                        <a:rPr lang="tr-TR" sz="600" b="0" i="0" u="none" strike="noStrike">
                          <a:solidFill>
                            <a:srgbClr val="000000"/>
                          </a:solidFill>
                          <a:effectLst/>
                          <a:latin typeface="Arial" panose="020B0604020202020204" pitchFamily="34" charset="0"/>
                        </a:rPr>
                        <a:t>1.OTURUM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10... --11.20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50'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İdari Konular (Eğitim)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Prof.Dr. Yılmaz KAPTAN (Rektör Yrd.)</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endParaRPr lang="tr-TR"/>
                    </a:p>
                  </a:txBody>
                  <a:tcPr/>
                </a:tc>
                <a:extLst>
                  <a:ext uri="{0D108BD9-81ED-4DB2-BD59-A6C34878D82A}">
                    <a16:rowId xmlns:a16="http://schemas.microsoft.com/office/drawing/2014/main" val="1231358907"/>
                  </a:ext>
                </a:extLst>
              </a:tr>
              <a:tr h="116763">
                <a:tc vMerge="1">
                  <a:txBody>
                    <a:bodyPr/>
                    <a:lstStyle/>
                    <a:p>
                      <a:endParaRPr lang="tr-TR"/>
                    </a:p>
                  </a:txBody>
                  <a:tcPr/>
                </a:tc>
                <a:tc gridSpan="5">
                  <a:txBody>
                    <a:bodyPr/>
                    <a:lstStyle/>
                    <a:p>
                      <a:pPr algn="ctr" fontAlgn="ctr"/>
                      <a:r>
                        <a:rPr lang="tr-TR" sz="600" b="0" i="0" u="none" strike="noStrike">
                          <a:solidFill>
                            <a:srgbClr val="000000"/>
                          </a:solidFill>
                          <a:effectLst/>
                          <a:latin typeface="Arial" panose="020B0604020202020204" pitchFamily="34" charset="0"/>
                        </a:rPr>
                        <a:t>KAHVE MOLASI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2085205859"/>
                  </a:ext>
                </a:extLst>
              </a:tr>
              <a:tr h="219071">
                <a:tc vMerge="1">
                  <a:txBody>
                    <a:bodyPr/>
                    <a:lstStyle/>
                    <a:p>
                      <a:endParaRPr lang="tr-TR"/>
                    </a:p>
                  </a:txBody>
                  <a:tcPr/>
                </a:tc>
                <a:tc>
                  <a:txBody>
                    <a:bodyPr/>
                    <a:lstStyle/>
                    <a:p>
                      <a:pPr algn="ctr" fontAlgn="ctr"/>
                      <a:r>
                        <a:rPr lang="tr-TR" sz="600" b="0" i="0" u="none" strike="noStrike">
                          <a:solidFill>
                            <a:srgbClr val="000000"/>
                          </a:solidFill>
                          <a:effectLst/>
                          <a:latin typeface="Arial" panose="020B0604020202020204" pitchFamily="34" charset="0"/>
                        </a:rPr>
                        <a:t>2.OTURUM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11.40 --12.30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50'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İdari Konular (Araştırma)</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Prof.Dr. Serkan ERYILMAZ (Rektör Yrd.)</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endParaRPr lang="tr-TR"/>
                    </a:p>
                  </a:txBody>
                  <a:tcPr/>
                </a:tc>
                <a:extLst>
                  <a:ext uri="{0D108BD9-81ED-4DB2-BD59-A6C34878D82A}">
                    <a16:rowId xmlns:a16="http://schemas.microsoft.com/office/drawing/2014/main" val="1874766795"/>
                  </a:ext>
                </a:extLst>
              </a:tr>
              <a:tr h="116763">
                <a:tc vMerge="1">
                  <a:txBody>
                    <a:bodyPr/>
                    <a:lstStyle/>
                    <a:p>
                      <a:endParaRPr lang="tr-TR"/>
                    </a:p>
                  </a:txBody>
                  <a:tcPr/>
                </a:tc>
                <a:tc gridSpan="5">
                  <a:txBody>
                    <a:bodyPr/>
                    <a:lstStyle/>
                    <a:p>
                      <a:pPr algn="ctr" fontAlgn="ctr"/>
                      <a:r>
                        <a:rPr lang="tr-TR" sz="600" b="0" i="0" u="none" strike="noStrike">
                          <a:solidFill>
                            <a:srgbClr val="000000"/>
                          </a:solidFill>
                          <a:effectLst/>
                          <a:latin typeface="Arial" panose="020B0604020202020204" pitchFamily="34" charset="0"/>
                        </a:rPr>
                        <a:t>YEMEK MOLASI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4192036164"/>
                  </a:ext>
                </a:extLst>
              </a:tr>
              <a:tr h="219071">
                <a:tc vMerge="1">
                  <a:txBody>
                    <a:bodyPr/>
                    <a:lstStyle/>
                    <a:p>
                      <a:endParaRPr lang="tr-TR"/>
                    </a:p>
                  </a:txBody>
                  <a:tcPr/>
                </a:tc>
                <a:tc>
                  <a:txBody>
                    <a:bodyPr/>
                    <a:lstStyle/>
                    <a:p>
                      <a:pPr algn="ctr" fontAlgn="ctr"/>
                      <a:r>
                        <a:rPr lang="tr-TR" sz="600" b="0" i="0" u="none" strike="noStrike">
                          <a:solidFill>
                            <a:srgbClr val="000000"/>
                          </a:solidFill>
                          <a:effectLst/>
                          <a:latin typeface="Arial" panose="020B0604020202020204" pitchFamily="34" charset="0"/>
                        </a:rPr>
                        <a:t>3.OTURUM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13.30 -- 14.20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50'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Sınıf İçi İletişim Yöntem ve Teknikleri </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Doç.Dr. Neşe ALKAN</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endParaRPr lang="tr-TR"/>
                    </a:p>
                  </a:txBody>
                  <a:tcPr/>
                </a:tc>
                <a:extLst>
                  <a:ext uri="{0D108BD9-81ED-4DB2-BD59-A6C34878D82A}">
                    <a16:rowId xmlns:a16="http://schemas.microsoft.com/office/drawing/2014/main" val="2740763397"/>
                  </a:ext>
                </a:extLst>
              </a:tr>
              <a:tr h="219071">
                <a:tc vMerge="1">
                  <a:txBody>
                    <a:bodyPr/>
                    <a:lstStyle/>
                    <a:p>
                      <a:endParaRPr lang="tr-TR"/>
                    </a:p>
                  </a:txBody>
                  <a:tcPr/>
                </a:tc>
                <a:tc>
                  <a:txBody>
                    <a:bodyPr/>
                    <a:lstStyle/>
                    <a:p>
                      <a:pPr algn="ctr" fontAlgn="ctr"/>
                      <a:r>
                        <a:rPr lang="tr-TR" sz="600" b="0" i="0" u="none" strike="noStrike">
                          <a:solidFill>
                            <a:srgbClr val="000000"/>
                          </a:solidFill>
                          <a:effectLst/>
                          <a:latin typeface="Arial" panose="020B0604020202020204" pitchFamily="34" charset="0"/>
                        </a:rPr>
                        <a:t>4.OTURUM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14.25 -- 15.15</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50'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Eğitim ve Beden dili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Dr. Öğr. Üyesi  Elif EŞİYOK</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endParaRPr lang="tr-TR"/>
                    </a:p>
                  </a:txBody>
                  <a:tcPr/>
                </a:tc>
                <a:extLst>
                  <a:ext uri="{0D108BD9-81ED-4DB2-BD59-A6C34878D82A}">
                    <a16:rowId xmlns:a16="http://schemas.microsoft.com/office/drawing/2014/main" val="1540717336"/>
                  </a:ext>
                </a:extLst>
              </a:tr>
              <a:tr h="116763">
                <a:tc vMerge="1">
                  <a:txBody>
                    <a:bodyPr/>
                    <a:lstStyle/>
                    <a:p>
                      <a:endParaRPr lang="tr-TR"/>
                    </a:p>
                  </a:txBody>
                  <a:tcPr/>
                </a:tc>
                <a:tc gridSpan="5">
                  <a:txBody>
                    <a:bodyPr/>
                    <a:lstStyle/>
                    <a:p>
                      <a:pPr algn="ctr" fontAlgn="ctr"/>
                      <a:r>
                        <a:rPr lang="tr-TR" sz="600" b="0" i="0" u="none" strike="noStrike">
                          <a:solidFill>
                            <a:srgbClr val="000000"/>
                          </a:solidFill>
                          <a:effectLst/>
                          <a:latin typeface="Arial" panose="020B0604020202020204" pitchFamily="34" charset="0"/>
                        </a:rPr>
                        <a:t>KAHVE MOLASI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1264761533"/>
                  </a:ext>
                </a:extLst>
              </a:tr>
              <a:tr h="219071">
                <a:tc vMerge="1">
                  <a:txBody>
                    <a:bodyPr/>
                    <a:lstStyle/>
                    <a:p>
                      <a:endParaRPr lang="tr-TR"/>
                    </a:p>
                  </a:txBody>
                  <a:tcPr/>
                </a:tc>
                <a:tc>
                  <a:txBody>
                    <a:bodyPr/>
                    <a:lstStyle/>
                    <a:p>
                      <a:pPr algn="ctr" fontAlgn="ctr"/>
                      <a:r>
                        <a:rPr lang="tr-TR" sz="600" b="0" i="0" u="none" strike="noStrike">
                          <a:solidFill>
                            <a:srgbClr val="000000"/>
                          </a:solidFill>
                          <a:effectLst/>
                          <a:latin typeface="Arial" panose="020B0604020202020204" pitchFamily="34" charset="0"/>
                        </a:rPr>
                        <a:t>5.OTURUM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15.30 -- 16.30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 </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İletişim Yöntem ve Tekniklerinin Önemi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Prof. Dr. Yıldırım ÜÇTUĞ (Rektör)</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endParaRPr lang="tr-TR"/>
                    </a:p>
                  </a:txBody>
                  <a:tcPr/>
                </a:tc>
                <a:extLst>
                  <a:ext uri="{0D108BD9-81ED-4DB2-BD59-A6C34878D82A}">
                    <a16:rowId xmlns:a16="http://schemas.microsoft.com/office/drawing/2014/main" val="3338047599"/>
                  </a:ext>
                </a:extLst>
              </a:tr>
              <a:tr h="116763">
                <a:tc>
                  <a:txBody>
                    <a:bodyPr/>
                    <a:lstStyle/>
                    <a:p>
                      <a:pPr algn="ctr" fontAlgn="ctr"/>
                      <a:r>
                        <a:rPr lang="tr-TR" sz="600" b="1" i="0" u="none" strike="noStrike">
                          <a:solidFill>
                            <a:srgbClr val="FFFFFF"/>
                          </a:solidFill>
                          <a:effectLst/>
                          <a:latin typeface="Calibri" panose="020F0502020204030204" pitchFamily="34" charset="0"/>
                        </a:rPr>
                        <a:t>TARİH</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SAAT</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SÜRE</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KONU</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EĞİTMEN</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YER</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238140160"/>
                  </a:ext>
                </a:extLst>
              </a:tr>
              <a:tr h="222406">
                <a:tc rowSpan="7">
                  <a:txBody>
                    <a:bodyPr/>
                    <a:lstStyle/>
                    <a:p>
                      <a:pPr algn="ctr" fontAlgn="ctr"/>
                      <a:r>
                        <a:rPr lang="tr-TR" sz="600" b="1" i="0" u="none" strike="noStrike">
                          <a:solidFill>
                            <a:srgbClr val="000000"/>
                          </a:solidFill>
                          <a:effectLst/>
                          <a:latin typeface="Arial" panose="020B0604020202020204" pitchFamily="34" charset="0"/>
                        </a:rPr>
                        <a:t>5 ŞUBAT 2019       SALI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6.OTURUM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09.30 --10.20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50'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Eğitim/Öğretim/Öğrenim Temel Kavramları</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Prof.Dr. Fitnat KAPTAN (Hacettepe Üniv.)</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rowSpan="7">
                  <a:txBody>
                    <a:bodyPr/>
                    <a:lstStyle/>
                    <a:p>
                      <a:pPr algn="ctr" fontAlgn="ctr"/>
                      <a:r>
                        <a:rPr lang="tr-TR" sz="600" b="0" i="0" u="none" strike="noStrike">
                          <a:solidFill>
                            <a:srgbClr val="000000"/>
                          </a:solidFill>
                          <a:effectLst/>
                          <a:latin typeface="Arial" panose="020B0604020202020204" pitchFamily="34" charset="0"/>
                        </a:rPr>
                        <a:t>Müh.Fak. 1020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654369037"/>
                  </a:ext>
                </a:extLst>
              </a:tr>
              <a:tr h="116763">
                <a:tc vMerge="1">
                  <a:txBody>
                    <a:bodyPr/>
                    <a:lstStyle/>
                    <a:p>
                      <a:endParaRPr lang="tr-TR"/>
                    </a:p>
                  </a:txBody>
                  <a:tcPr/>
                </a:tc>
                <a:tc gridSpan="5">
                  <a:txBody>
                    <a:bodyPr/>
                    <a:lstStyle/>
                    <a:p>
                      <a:pPr algn="ctr" fontAlgn="ctr"/>
                      <a:r>
                        <a:rPr lang="tr-TR" sz="600" b="0" i="0" u="none" strike="noStrike">
                          <a:solidFill>
                            <a:srgbClr val="000000"/>
                          </a:solidFill>
                          <a:effectLst/>
                          <a:latin typeface="Arial" panose="020B0604020202020204" pitchFamily="34" charset="0"/>
                        </a:rPr>
                        <a:t>KAHVE MOLASI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1798429113"/>
                  </a:ext>
                </a:extLst>
              </a:tr>
              <a:tr h="333610">
                <a:tc vMerge="1">
                  <a:txBody>
                    <a:bodyPr/>
                    <a:lstStyle/>
                    <a:p>
                      <a:endParaRPr lang="tr-TR"/>
                    </a:p>
                  </a:txBody>
                  <a:tcPr/>
                </a:tc>
                <a:tc>
                  <a:txBody>
                    <a:bodyPr/>
                    <a:lstStyle/>
                    <a:p>
                      <a:pPr algn="ctr" fontAlgn="ctr"/>
                      <a:r>
                        <a:rPr lang="tr-TR" sz="600" b="0" i="0" u="none" strike="noStrike">
                          <a:solidFill>
                            <a:srgbClr val="000000"/>
                          </a:solidFill>
                          <a:effectLst/>
                          <a:latin typeface="Arial" panose="020B0604020202020204" pitchFamily="34" charset="0"/>
                        </a:rPr>
                        <a:t>7.OTURUM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10.40 --11.30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50'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Ölçme ve Değerlendirmenin Temel Kavramları, Soru Hazırlama Süreci, Ölçme Araçları</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Dr. Tuğba ECEVİT (Hacettepe Üniv.)</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vMerge="1">
                  <a:txBody>
                    <a:bodyPr/>
                    <a:lstStyle/>
                    <a:p>
                      <a:endParaRPr lang="tr-TR"/>
                    </a:p>
                  </a:txBody>
                  <a:tcPr/>
                </a:tc>
                <a:extLst>
                  <a:ext uri="{0D108BD9-81ED-4DB2-BD59-A6C34878D82A}">
                    <a16:rowId xmlns:a16="http://schemas.microsoft.com/office/drawing/2014/main" val="330397656"/>
                  </a:ext>
                </a:extLst>
              </a:tr>
              <a:tr h="219071">
                <a:tc vMerge="1">
                  <a:txBody>
                    <a:bodyPr/>
                    <a:lstStyle/>
                    <a:p>
                      <a:endParaRPr lang="tr-TR"/>
                    </a:p>
                  </a:txBody>
                  <a:tcPr/>
                </a:tc>
                <a:tc>
                  <a:txBody>
                    <a:bodyPr/>
                    <a:lstStyle/>
                    <a:p>
                      <a:pPr algn="ctr" fontAlgn="ctr"/>
                      <a:r>
                        <a:rPr lang="tr-TR" sz="600" b="0" i="0" u="none" strike="noStrike">
                          <a:solidFill>
                            <a:srgbClr val="000000"/>
                          </a:solidFill>
                          <a:effectLst/>
                          <a:latin typeface="Arial" panose="020B0604020202020204" pitchFamily="34" charset="0"/>
                        </a:rPr>
                        <a:t>8.OTURUM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11.35 --12.25</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50'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Öğretim Yöntemleri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Dr. Öğr. Üyesi  Ceyhan ÇİĞDEMOĞLU</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vMerge="1">
                  <a:txBody>
                    <a:bodyPr/>
                    <a:lstStyle/>
                    <a:p>
                      <a:endParaRPr lang="tr-TR"/>
                    </a:p>
                  </a:txBody>
                  <a:tcPr/>
                </a:tc>
                <a:extLst>
                  <a:ext uri="{0D108BD9-81ED-4DB2-BD59-A6C34878D82A}">
                    <a16:rowId xmlns:a16="http://schemas.microsoft.com/office/drawing/2014/main" val="1520017843"/>
                  </a:ext>
                </a:extLst>
              </a:tr>
              <a:tr h="116763">
                <a:tc vMerge="1">
                  <a:txBody>
                    <a:bodyPr/>
                    <a:lstStyle/>
                    <a:p>
                      <a:endParaRPr lang="tr-TR"/>
                    </a:p>
                  </a:txBody>
                  <a:tcPr/>
                </a:tc>
                <a:tc gridSpan="5">
                  <a:txBody>
                    <a:bodyPr/>
                    <a:lstStyle/>
                    <a:p>
                      <a:pPr algn="ctr" fontAlgn="ctr"/>
                      <a:r>
                        <a:rPr lang="tr-TR" sz="600" b="0" i="0" u="none" strike="noStrike">
                          <a:solidFill>
                            <a:srgbClr val="000000"/>
                          </a:solidFill>
                          <a:effectLst/>
                          <a:latin typeface="Arial" panose="020B0604020202020204" pitchFamily="34" charset="0"/>
                        </a:rPr>
                        <a:t>YEMEK MOLASI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2184083447"/>
                  </a:ext>
                </a:extLst>
              </a:tr>
              <a:tr h="219071">
                <a:tc vMerge="1">
                  <a:txBody>
                    <a:bodyPr/>
                    <a:lstStyle/>
                    <a:p>
                      <a:endParaRPr lang="tr-TR"/>
                    </a:p>
                  </a:txBody>
                  <a:tcPr/>
                </a:tc>
                <a:tc>
                  <a:txBody>
                    <a:bodyPr/>
                    <a:lstStyle/>
                    <a:p>
                      <a:pPr algn="ctr" fontAlgn="ctr"/>
                      <a:r>
                        <a:rPr lang="tr-TR" sz="600" b="0" i="0" u="none" strike="noStrike">
                          <a:solidFill>
                            <a:srgbClr val="000000"/>
                          </a:solidFill>
                          <a:effectLst/>
                          <a:latin typeface="Arial" panose="020B0604020202020204" pitchFamily="34" charset="0"/>
                        </a:rPr>
                        <a:t>9.OTURUM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13.30 --14.20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50'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Zaman Yönetimi </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Dr. Öğr. Üyesi  Şule TUZLUKAYA</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vMerge="1">
                  <a:txBody>
                    <a:bodyPr/>
                    <a:lstStyle/>
                    <a:p>
                      <a:endParaRPr lang="tr-TR"/>
                    </a:p>
                  </a:txBody>
                  <a:tcPr/>
                </a:tc>
                <a:extLst>
                  <a:ext uri="{0D108BD9-81ED-4DB2-BD59-A6C34878D82A}">
                    <a16:rowId xmlns:a16="http://schemas.microsoft.com/office/drawing/2014/main" val="2863147612"/>
                  </a:ext>
                </a:extLst>
              </a:tr>
              <a:tr h="222406">
                <a:tc vMerge="1">
                  <a:txBody>
                    <a:bodyPr/>
                    <a:lstStyle/>
                    <a:p>
                      <a:endParaRPr lang="tr-TR"/>
                    </a:p>
                  </a:txBody>
                  <a:tcPr/>
                </a:tc>
                <a:tc>
                  <a:txBody>
                    <a:bodyPr/>
                    <a:lstStyle/>
                    <a:p>
                      <a:pPr algn="ctr" fontAlgn="ctr"/>
                      <a:r>
                        <a:rPr lang="tr-TR" sz="600" b="0" i="0" u="none" strike="noStrike">
                          <a:solidFill>
                            <a:srgbClr val="000000"/>
                          </a:solidFill>
                          <a:effectLst/>
                          <a:latin typeface="Arial" panose="020B0604020202020204" pitchFamily="34" charset="0"/>
                        </a:rPr>
                        <a:t>10.OTURUM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14.25 --15.25</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60'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Grup-Takım Çalışması</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tr-TR" sz="600" b="0" i="0" u="none" strike="noStrike">
                          <a:solidFill>
                            <a:srgbClr val="000000"/>
                          </a:solidFill>
                          <a:effectLst/>
                          <a:latin typeface="Arial" panose="020B0604020202020204" pitchFamily="34" charset="0"/>
                        </a:rPr>
                        <a:t>Dr. Öğr. Üyesi  Şule TUZLUKAYA</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vMerge="1">
                  <a:txBody>
                    <a:bodyPr/>
                    <a:lstStyle/>
                    <a:p>
                      <a:endParaRPr lang="tr-TR"/>
                    </a:p>
                  </a:txBody>
                  <a:tcPr/>
                </a:tc>
                <a:extLst>
                  <a:ext uri="{0D108BD9-81ED-4DB2-BD59-A6C34878D82A}">
                    <a16:rowId xmlns:a16="http://schemas.microsoft.com/office/drawing/2014/main" val="1381865338"/>
                  </a:ext>
                </a:extLst>
              </a:tr>
              <a:tr h="116763">
                <a:tc>
                  <a:txBody>
                    <a:bodyPr/>
                    <a:lstStyle/>
                    <a:p>
                      <a:pPr algn="ctr" fontAlgn="ctr"/>
                      <a:r>
                        <a:rPr lang="tr-TR" sz="600" b="1" i="0" u="none" strike="noStrike">
                          <a:solidFill>
                            <a:srgbClr val="FFFFFF"/>
                          </a:solidFill>
                          <a:effectLst/>
                          <a:latin typeface="Calibri" panose="020F0502020204030204" pitchFamily="34" charset="0"/>
                        </a:rPr>
                        <a:t>TARİH</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SAAT</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SÜRE</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KONU</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EĞİTMEN</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Calibri" panose="020F0502020204030204" pitchFamily="34" charset="0"/>
                        </a:rPr>
                        <a:t>YER</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211312405"/>
                  </a:ext>
                </a:extLst>
              </a:tr>
              <a:tr h="432581">
                <a:tc rowSpan="7">
                  <a:txBody>
                    <a:bodyPr/>
                    <a:lstStyle/>
                    <a:p>
                      <a:pPr algn="ctr" fontAlgn="ctr"/>
                      <a:r>
                        <a:rPr lang="tr-TR" sz="600" b="1" i="0" u="none" strike="noStrike">
                          <a:solidFill>
                            <a:srgbClr val="000000"/>
                          </a:solidFill>
                          <a:effectLst/>
                          <a:latin typeface="Arial" panose="020B0604020202020204" pitchFamily="34" charset="0"/>
                        </a:rPr>
                        <a:t>6 ŞUBAT 2019 ÇARŞAMBA</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11.OTURUM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09.30 -- 10.50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80'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 Uzaktan Eğitim ve Eğitim Teknolojileri Koordinatörlüğü, Eğitim Teknolojileri, Moodle Temel Kavramları ve Trendler</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Yücel TEKİN</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tr-TR" sz="600" b="0" i="0" u="none" strike="noStrike">
                          <a:solidFill>
                            <a:srgbClr val="000000"/>
                          </a:solidFill>
                          <a:effectLst/>
                          <a:latin typeface="Arial" panose="020B0604020202020204" pitchFamily="34" charset="0"/>
                        </a:rPr>
                        <a:t>Müh.Fak. 1020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1362000523"/>
                  </a:ext>
                </a:extLst>
              </a:tr>
              <a:tr h="116763">
                <a:tc vMerge="1">
                  <a:txBody>
                    <a:bodyPr/>
                    <a:lstStyle/>
                    <a:p>
                      <a:endParaRPr lang="tr-TR"/>
                    </a:p>
                  </a:txBody>
                  <a:tcPr/>
                </a:tc>
                <a:tc gridSpan="5">
                  <a:txBody>
                    <a:bodyPr/>
                    <a:lstStyle/>
                    <a:p>
                      <a:pPr algn="ctr" fontAlgn="ctr"/>
                      <a:r>
                        <a:rPr lang="tr-TR" sz="600" b="0" i="0" u="none" strike="noStrike">
                          <a:solidFill>
                            <a:srgbClr val="000000"/>
                          </a:solidFill>
                          <a:effectLst/>
                          <a:latin typeface="Arial" panose="020B0604020202020204" pitchFamily="34" charset="0"/>
                        </a:rPr>
                        <a:t>KAHVE MOLASI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755565281"/>
                  </a:ext>
                </a:extLst>
              </a:tr>
              <a:tr h="222406">
                <a:tc vMerge="1">
                  <a:txBody>
                    <a:bodyPr/>
                    <a:lstStyle/>
                    <a:p>
                      <a:endParaRPr lang="tr-TR"/>
                    </a:p>
                  </a:txBody>
                  <a:tcPr/>
                </a:tc>
                <a:tc>
                  <a:txBody>
                    <a:bodyPr/>
                    <a:lstStyle/>
                    <a:p>
                      <a:pPr algn="ctr" fontAlgn="ctr"/>
                      <a:r>
                        <a:rPr lang="tr-TR" sz="600" b="0" i="0" u="none" strike="noStrike">
                          <a:solidFill>
                            <a:srgbClr val="000000"/>
                          </a:solidFill>
                          <a:effectLst/>
                          <a:latin typeface="Arial" panose="020B0604020202020204" pitchFamily="34" charset="0"/>
                        </a:rPr>
                        <a:t>12.OTURUM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11.20 --12.20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60'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Moodle, Sanal Sınıf Uygulaması (BBB)</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Hüseyin DÖLEN</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3">
                  <a:txBody>
                    <a:bodyPr/>
                    <a:lstStyle/>
                    <a:p>
                      <a:pPr algn="ctr" fontAlgn="ctr"/>
                      <a:r>
                        <a:rPr lang="tr-TR" sz="600" b="0" i="0" u="none" strike="noStrike">
                          <a:solidFill>
                            <a:srgbClr val="000000"/>
                          </a:solidFill>
                          <a:effectLst/>
                          <a:latin typeface="Arial" panose="020B0604020202020204" pitchFamily="34" charset="0"/>
                        </a:rPr>
                        <a:t>Mühendislik Fakültesi</a:t>
                      </a:r>
                      <a:br>
                        <a:rPr lang="tr-TR" sz="600" b="0" i="0" u="none" strike="noStrike">
                          <a:solidFill>
                            <a:srgbClr val="000000"/>
                          </a:solidFill>
                          <a:effectLst/>
                          <a:latin typeface="Arial" panose="020B0604020202020204" pitchFamily="34" charset="0"/>
                        </a:rPr>
                      </a:br>
                      <a:r>
                        <a:rPr lang="tr-TR" sz="600" b="0" i="0" u="none" strike="noStrike">
                          <a:solidFill>
                            <a:srgbClr val="000000"/>
                          </a:solidFill>
                          <a:effectLst/>
                          <a:latin typeface="Arial" panose="020B0604020202020204" pitchFamily="34" charset="0"/>
                        </a:rPr>
                        <a:t>L1012 Bilgisayar Laboratuarı</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600544701"/>
                  </a:ext>
                </a:extLst>
              </a:tr>
              <a:tr h="116763">
                <a:tc vMerge="1">
                  <a:txBody>
                    <a:bodyPr/>
                    <a:lstStyle/>
                    <a:p>
                      <a:endParaRPr lang="tr-TR"/>
                    </a:p>
                  </a:txBody>
                  <a:tcPr/>
                </a:tc>
                <a:tc gridSpan="5">
                  <a:txBody>
                    <a:bodyPr/>
                    <a:lstStyle/>
                    <a:p>
                      <a:pPr algn="ctr" fontAlgn="ctr"/>
                      <a:r>
                        <a:rPr lang="tr-TR" sz="600" b="0" i="0" u="none" strike="noStrike">
                          <a:solidFill>
                            <a:srgbClr val="000000"/>
                          </a:solidFill>
                          <a:effectLst/>
                          <a:latin typeface="Arial" panose="020B0604020202020204" pitchFamily="34" charset="0"/>
                        </a:rPr>
                        <a:t>YEMEK MOLASI</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1048448640"/>
                  </a:ext>
                </a:extLst>
              </a:tr>
              <a:tr h="222406">
                <a:tc vMerge="1">
                  <a:txBody>
                    <a:bodyPr/>
                    <a:lstStyle/>
                    <a:p>
                      <a:endParaRPr lang="tr-TR"/>
                    </a:p>
                  </a:txBody>
                  <a:tcPr/>
                </a:tc>
                <a:tc>
                  <a:txBody>
                    <a:bodyPr/>
                    <a:lstStyle/>
                    <a:p>
                      <a:pPr algn="ctr" fontAlgn="ctr"/>
                      <a:r>
                        <a:rPr lang="tr-TR" sz="600" b="0" i="0" u="none" strike="noStrike">
                          <a:solidFill>
                            <a:srgbClr val="000000"/>
                          </a:solidFill>
                          <a:effectLst/>
                          <a:latin typeface="Arial" panose="020B0604020202020204" pitchFamily="34" charset="0"/>
                        </a:rPr>
                        <a:t>13.OTURUM</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13.30 --15.00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90'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Turnitin Uygulamaları</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600" b="0" i="0" u="none" strike="noStrike">
                          <a:solidFill>
                            <a:srgbClr val="000000"/>
                          </a:solidFill>
                          <a:effectLst/>
                          <a:latin typeface="Arial" panose="020B0604020202020204" pitchFamily="34" charset="0"/>
                        </a:rPr>
                        <a:t>Hüseyin DÖLEN</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endParaRPr lang="tr-TR"/>
                    </a:p>
                  </a:txBody>
                  <a:tcPr/>
                </a:tc>
                <a:extLst>
                  <a:ext uri="{0D108BD9-81ED-4DB2-BD59-A6C34878D82A}">
                    <a16:rowId xmlns:a16="http://schemas.microsoft.com/office/drawing/2014/main" val="304594723"/>
                  </a:ext>
                </a:extLst>
              </a:tr>
              <a:tr h="116763">
                <a:tc vMerge="1">
                  <a:txBody>
                    <a:bodyPr/>
                    <a:lstStyle/>
                    <a:p>
                      <a:endParaRPr lang="tr-TR"/>
                    </a:p>
                  </a:txBody>
                  <a:tcPr/>
                </a:tc>
                <a:tc gridSpan="5">
                  <a:txBody>
                    <a:bodyPr/>
                    <a:lstStyle/>
                    <a:p>
                      <a:pPr algn="ctr" fontAlgn="ctr"/>
                      <a:r>
                        <a:rPr lang="tr-TR" sz="600" b="0" i="0" u="none" strike="noStrike">
                          <a:solidFill>
                            <a:srgbClr val="000000"/>
                          </a:solidFill>
                          <a:effectLst/>
                          <a:latin typeface="Arial" panose="020B0604020202020204" pitchFamily="34" charset="0"/>
                        </a:rPr>
                        <a:t> </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rowSpan="2">
                  <a:txBody>
                    <a:bodyPr/>
                    <a:lstStyle/>
                    <a:p>
                      <a:pPr algn="ctr" fontAlgn="ctr"/>
                      <a:r>
                        <a:rPr lang="tr-TR" sz="600" b="1" i="0" u="none" strike="noStrike">
                          <a:solidFill>
                            <a:srgbClr val="FFFFFF"/>
                          </a:solidFill>
                          <a:effectLst/>
                          <a:latin typeface="Arial" panose="020B0604020202020204" pitchFamily="34" charset="0"/>
                        </a:rPr>
                        <a:t>İdari Bina -2. kat</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502026355"/>
                  </a:ext>
                </a:extLst>
              </a:tr>
              <a:tr h="219071">
                <a:tc vMerge="1">
                  <a:txBody>
                    <a:bodyPr/>
                    <a:lstStyle/>
                    <a:p>
                      <a:endParaRPr lang="tr-TR"/>
                    </a:p>
                  </a:txBody>
                  <a:tcPr/>
                </a:tc>
                <a:tc>
                  <a:txBody>
                    <a:bodyPr/>
                    <a:lstStyle/>
                    <a:p>
                      <a:pPr algn="ctr" fontAlgn="ctr"/>
                      <a:r>
                        <a:rPr lang="tr-TR" sz="600" b="1" i="0" u="none" strike="noStrike">
                          <a:solidFill>
                            <a:srgbClr val="FFFFFF"/>
                          </a:solidFill>
                          <a:effectLst/>
                          <a:latin typeface="Arial" panose="020B0604020202020204" pitchFamily="34" charset="0"/>
                        </a:rPr>
                        <a:t>KAPANIŞ</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Arial" panose="020B0604020202020204" pitchFamily="34" charset="0"/>
                        </a:rPr>
                        <a:t>15.30 --16.20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Arial" panose="020B0604020202020204" pitchFamily="34" charset="0"/>
                        </a:rPr>
                        <a:t>50'</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a:solidFill>
                            <a:srgbClr val="FFFFFF"/>
                          </a:solidFill>
                          <a:effectLst/>
                          <a:latin typeface="Arial" panose="020B0604020202020204" pitchFamily="34" charset="0"/>
                        </a:rPr>
                        <a:t>Sertifika Töreni ve Kokteyl</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tr-TR" sz="600" b="1" i="0" u="none" strike="noStrike" dirty="0">
                          <a:solidFill>
                            <a:srgbClr val="FFFFFF"/>
                          </a:solidFill>
                          <a:effectLst/>
                          <a:latin typeface="Arial" panose="020B0604020202020204" pitchFamily="34" charset="0"/>
                        </a:rPr>
                        <a:t> </a:t>
                      </a:r>
                    </a:p>
                  </a:txBody>
                  <a:tcPr marL="4787" marR="4787" marT="47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vMerge="1">
                  <a:txBody>
                    <a:bodyPr/>
                    <a:lstStyle/>
                    <a:p>
                      <a:endParaRPr lang="tr-TR"/>
                    </a:p>
                  </a:txBody>
                  <a:tcPr/>
                </a:tc>
                <a:extLst>
                  <a:ext uri="{0D108BD9-81ED-4DB2-BD59-A6C34878D82A}">
                    <a16:rowId xmlns:a16="http://schemas.microsoft.com/office/drawing/2014/main" val="2217041168"/>
                  </a:ext>
                </a:extLst>
              </a:tr>
            </a:tbl>
          </a:graphicData>
        </a:graphic>
      </p:graphicFrame>
    </p:spTree>
    <p:extLst>
      <p:ext uri="{BB962C8B-B14F-4D97-AF65-F5344CB8AC3E}">
        <p14:creationId xmlns:p14="http://schemas.microsoft.com/office/powerpoint/2010/main" val="2894995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95536" y="1556792"/>
            <a:ext cx="8352928" cy="3631763"/>
          </a:xfrm>
          <a:prstGeom prst="rect">
            <a:avLst/>
          </a:prstGeom>
        </p:spPr>
        <p:txBody>
          <a:bodyPr wrap="square">
            <a:spAutoFit/>
          </a:bodyPr>
          <a:lstStyle/>
          <a:p>
            <a:pPr>
              <a:lnSpc>
                <a:spcPct val="115000"/>
              </a:lnSpc>
              <a:spcBef>
                <a:spcPts val="1000"/>
              </a:spcBef>
              <a:spcAft>
                <a:spcPts val="0"/>
              </a:spcAft>
            </a:pPr>
            <a:r>
              <a:rPr lang="tr-TR" sz="2000" b="1" kern="100" dirty="0">
                <a:solidFill>
                  <a:srgbClr val="5B9BD5"/>
                </a:solidFill>
                <a:latin typeface="Calibri Light" panose="020F0302020204030204" pitchFamily="34" charset="0"/>
                <a:ea typeface="Times New Roman" panose="02020603050405020304" pitchFamily="18" charset="0"/>
                <a:cs typeface="Times New Roman" panose="02020603050405020304" pitchFamily="18" charset="0"/>
              </a:rPr>
              <a:t>Eğitim Programları ve Öğretim Süreçleri</a:t>
            </a:r>
          </a:p>
          <a:p>
            <a:pPr marL="457200"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Eğitim kalitesinin artmasında önemli unsurlardan bir diğeri de eğitim programları ve öğretim süreçlerinin sürekli geliştirilmesidir.  Bu kapsamda eğitim programlarımız (Müfredatlar) 2016-2017 eğitim/öğretim yılından itibaren değiştirilmiştir. Bu yeni eğitim programlarının bekleneni verebilmesi için;</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Birinci sınıf ve oryantasyon dersleri ilgiyi artıracak şekilde verilmeli; öğrencilere aldıkları derslerin tüm öğretim süreci içerisindeki önemi vurgulanmalı ve ders içerikleri gerçek hayattan örneklerle zenginleştirilmelidir.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Dönem başında her bölüm tüm öğretim elemanlarının katılımı ile program, bölüm vb. konularda öğrenciler bilgilendirmelidir.</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20</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34975144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34414" y="1556792"/>
            <a:ext cx="8831952" cy="5065233"/>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Disiplinler arası </a:t>
            </a:r>
            <a:r>
              <a:rPr lang="tr-TR" kern="100" dirty="0">
                <a:latin typeface="Calibri" panose="020F0502020204030204" pitchFamily="34" charset="0"/>
                <a:ea typeface="Calibri" panose="020F0502020204030204" pitchFamily="34" charset="0"/>
                <a:cs typeface="Calibri" panose="020F0502020204030204" pitchFamily="34" charset="0"/>
              </a:rPr>
              <a:t>dersler ve projeler desteklenmeli, programlardaki seçmeli ders çeşitliliği ve sayısı öğrencilerin istekleri ve ihtiyaçları doğrultusunda artırılmalıdır.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Problem çözme becerilerini, yaratıcılık, çevre duyarlılığı, sosyal sorumluluk, yenilikçilik– girişimcilik vb. gibi dersler Üniversitemiz genelinde açılmalı, bu derslerin alınması teşvik edilmelidir.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Eğitim programları ve öğretim süreçleri, hizmet içi eğitimler ve oryantasyon programı ihtiyaç analizleri çerçevesinde;</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Ölçme değerlendirme yöntemleri,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Öğretme-öğrenme süreçleri,</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1143000" lvl="2" indent="-228600" algn="just">
              <a:lnSpc>
                <a:spcPct val="115000"/>
              </a:lnSpc>
              <a:spcAft>
                <a:spcPts val="0"/>
              </a:spcAft>
              <a:buFont typeface="Wingdings" panose="05000000000000000000" pitchFamily="2"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Öğretim Yöntemleri,</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1600200" lvl="3" indent="-2286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Motivasyon-ilgi artırıcı yöntemler,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1143000" lvl="2" indent="-228600" algn="just">
              <a:lnSpc>
                <a:spcPct val="115000"/>
              </a:lnSpc>
              <a:spcAft>
                <a:spcPts val="0"/>
              </a:spcAft>
              <a:buFont typeface="Wingdings" panose="05000000000000000000" pitchFamily="2"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Materyal geliştirme,</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Sınıf Yönetimi </a:t>
            </a:r>
            <a:endParaRPr lang="tr-TR" kern="100" dirty="0" smtClean="0">
              <a:latin typeface="Calibri" panose="020F0502020204030204" pitchFamily="34" charset="0"/>
              <a:ea typeface="Calibri" panose="020F0502020204030204" pitchFamily="34" charset="0"/>
              <a:cs typeface="Times New Roman" panose="02020603050405020304" pitchFamily="18" charset="0"/>
            </a:endParaRPr>
          </a:p>
          <a:p>
            <a:pPr lvl="1" algn="just">
              <a:lnSpc>
                <a:spcPct val="115000"/>
              </a:lnSpc>
              <a:spcAft>
                <a:spcPts val="0"/>
              </a:spcAft>
            </a:pPr>
            <a:r>
              <a:rPr lang="tr-TR" kern="100" dirty="0" smtClean="0">
                <a:latin typeface="Calibri" panose="020F0502020204030204" pitchFamily="34" charset="0"/>
                <a:ea typeface="Calibri" panose="020F0502020204030204" pitchFamily="34" charset="0"/>
                <a:cs typeface="Calibri" panose="020F0502020204030204" pitchFamily="34" charset="0"/>
              </a:rPr>
              <a:t>gibi </a:t>
            </a:r>
            <a:r>
              <a:rPr lang="tr-TR" kern="100" dirty="0">
                <a:latin typeface="Calibri" panose="020F0502020204030204" pitchFamily="34" charset="0"/>
                <a:ea typeface="Calibri" panose="020F0502020204030204" pitchFamily="34" charset="0"/>
                <a:cs typeface="Calibri" panose="020F0502020204030204" pitchFamily="34" charset="0"/>
              </a:rPr>
              <a:t>eğitimin en temel konuları hakkında zenginleştirilmelidir</a:t>
            </a:r>
            <a:r>
              <a:rPr lang="tr-TR" kern="100" dirty="0" smtClean="0">
                <a:latin typeface="Calibri" panose="020F0502020204030204" pitchFamily="34" charset="0"/>
                <a:ea typeface="Calibri" panose="020F0502020204030204" pitchFamily="34" charset="0"/>
                <a:cs typeface="Calibri" panose="020F0502020204030204" pitchFamily="34" charset="0"/>
              </a:rPr>
              <a:t>.</a:t>
            </a:r>
            <a:r>
              <a:rPr lang="tr-TR" dirty="0"/>
              <a:t> </a:t>
            </a:r>
          </a:p>
          <a:p>
            <a:pPr marL="285750" indent="-285750" algn="just">
              <a:lnSpc>
                <a:spcPct val="115000"/>
              </a:lnSpc>
              <a:buFont typeface="Arial" panose="020B0604020202020204" pitchFamily="34" charset="0"/>
              <a:buChar char="•"/>
            </a:pPr>
            <a:r>
              <a:rPr lang="tr-TR" dirty="0" smtClean="0"/>
              <a:t>Programlarını </a:t>
            </a:r>
            <a:r>
              <a:rPr lang="tr-TR" dirty="0"/>
              <a:t>güncelleyen fakültelerin ilgili akreditasyonlara başvurmaları sağlanmalıdır.</a:t>
            </a:r>
          </a:p>
          <a:p>
            <a:pPr marL="742950" lvl="1" indent="-285750" algn="just">
              <a:lnSpc>
                <a:spcPct val="115000"/>
              </a:lnSpc>
              <a:spcAft>
                <a:spcPts val="0"/>
              </a:spcAft>
              <a:buFont typeface="Courier New" panose="02070309020205020404" pitchFamily="49" charset="0"/>
              <a:buChar char="o"/>
            </a:pPr>
            <a:endParaRPr lang="tr-TR"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21</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27184264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39552" y="2492896"/>
            <a:ext cx="7869811" cy="729430"/>
          </a:xfrm>
          <a:prstGeom prst="rect">
            <a:avLst/>
          </a:prstGeom>
        </p:spPr>
        <p:txBody>
          <a:bodyPr wrap="square">
            <a:spAutoFit/>
          </a:bodyPr>
          <a:lstStyle/>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Ayrıca, Mühendislik ve İşletme Fakültesinin uygun bölümleri, </a:t>
            </a:r>
            <a:r>
              <a:rPr lang="tr-TR" kern="100" dirty="0" smtClean="0">
                <a:latin typeface="Calibri" panose="020F0502020204030204" pitchFamily="34" charset="0"/>
                <a:ea typeface="Calibri" panose="020F0502020204030204" pitchFamily="34" charset="0"/>
                <a:cs typeface="Calibri" panose="020F0502020204030204" pitchFamily="34" charset="0"/>
              </a:rPr>
              <a:t>Ortak Eğitim (</a:t>
            </a:r>
            <a:r>
              <a:rPr lang="tr-TR" kern="100" dirty="0" err="1" smtClean="0">
                <a:latin typeface="Calibri" panose="020F0502020204030204" pitchFamily="34" charset="0"/>
                <a:ea typeface="Calibri" panose="020F0502020204030204" pitchFamily="34" charset="0"/>
                <a:cs typeface="Calibri" panose="020F0502020204030204" pitchFamily="34" charset="0"/>
              </a:rPr>
              <a:t>Co</a:t>
            </a:r>
            <a:r>
              <a:rPr lang="tr-TR" kern="100" dirty="0" smtClean="0">
                <a:latin typeface="Calibri" panose="020F0502020204030204" pitchFamily="34" charset="0"/>
                <a:ea typeface="Calibri" panose="020F0502020204030204" pitchFamily="34" charset="0"/>
                <a:cs typeface="Calibri" panose="020F0502020204030204" pitchFamily="34" charset="0"/>
              </a:rPr>
              <a:t>-Op)  </a:t>
            </a:r>
            <a:r>
              <a:rPr lang="tr-TR" kern="100" dirty="0">
                <a:latin typeface="Calibri" panose="020F0502020204030204" pitchFamily="34" charset="0"/>
                <a:ea typeface="Calibri" panose="020F0502020204030204" pitchFamily="34" charset="0"/>
                <a:cs typeface="Calibri" panose="020F0502020204030204" pitchFamily="34" charset="0"/>
              </a:rPr>
              <a:t>sistemine en kısa zamanda geçmek için gerekenleri yapmaya başlamalıdır.</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22</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8913370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51520" y="1136625"/>
            <a:ext cx="8640960" cy="5388142"/>
          </a:xfrm>
          <a:prstGeom prst="rect">
            <a:avLst/>
          </a:prstGeom>
        </p:spPr>
        <p:txBody>
          <a:bodyPr wrap="square">
            <a:spAutoFit/>
          </a:bodyPr>
          <a:lstStyle/>
          <a:p>
            <a:pPr>
              <a:lnSpc>
                <a:spcPct val="115000"/>
              </a:lnSpc>
              <a:spcBef>
                <a:spcPts val="1000"/>
              </a:spcBef>
              <a:spcAft>
                <a:spcPts val="0"/>
              </a:spcAft>
            </a:pPr>
            <a:endParaRPr lang="en-US" sz="2000" b="1" kern="100" dirty="0" smtClean="0">
              <a:solidFill>
                <a:srgbClr val="5B9BD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15000"/>
              </a:lnSpc>
              <a:spcBef>
                <a:spcPts val="1000"/>
              </a:spcBef>
              <a:spcAft>
                <a:spcPts val="0"/>
              </a:spcAft>
            </a:pPr>
            <a:r>
              <a:rPr lang="tr-TR" sz="2000" b="1" kern="100" dirty="0" smtClean="0">
                <a:solidFill>
                  <a:srgbClr val="5B9BD5"/>
                </a:solidFill>
                <a:latin typeface="Calibri Light" panose="020F0302020204030204" pitchFamily="34" charset="0"/>
                <a:ea typeface="Times New Roman" panose="02020603050405020304" pitchFamily="18" charset="0"/>
                <a:cs typeface="Times New Roman" panose="02020603050405020304" pitchFamily="18" charset="0"/>
              </a:rPr>
              <a:t>Kampus </a:t>
            </a:r>
            <a:r>
              <a:rPr lang="tr-TR" sz="2000" b="1" kern="100" dirty="0">
                <a:solidFill>
                  <a:srgbClr val="5B9BD5"/>
                </a:solidFill>
                <a:latin typeface="Calibri Light" panose="020F0302020204030204" pitchFamily="34" charset="0"/>
                <a:ea typeface="Times New Roman" panose="02020603050405020304" pitchFamily="18" charset="0"/>
                <a:cs typeface="Times New Roman" panose="02020603050405020304" pitchFamily="18" charset="0"/>
              </a:rPr>
              <a:t>ve Sosyal Altyapı</a:t>
            </a: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r>
              <a:rPr lang="tr-TR" kern="100" dirty="0" smtClean="0">
                <a:latin typeface="Calibri" panose="020F0502020204030204" pitchFamily="34" charset="0"/>
                <a:ea typeface="Calibri" panose="020F0502020204030204" pitchFamily="34" charset="0"/>
                <a:cs typeface="Calibri" panose="020F0502020204030204" pitchFamily="34" charset="0"/>
              </a:rPr>
              <a:t>Üniversitemizin </a:t>
            </a:r>
            <a:r>
              <a:rPr lang="tr-TR" kern="100" dirty="0">
                <a:latin typeface="Calibri" panose="020F0502020204030204" pitchFamily="34" charset="0"/>
                <a:ea typeface="Calibri" panose="020F0502020204030204" pitchFamily="34" charset="0"/>
                <a:cs typeface="Calibri" panose="020F0502020204030204" pitchFamily="34" charset="0"/>
              </a:rPr>
              <a:t>büyük ölçüde tamamlanan estetik ve fonksiyonel mimari projelerinin yanında çevre düzenlenmesinin ve sosyal içerikli mekanların tamamlanması </a:t>
            </a:r>
            <a:r>
              <a:rPr lang="tr-TR" kern="100" dirty="0" smtClean="0">
                <a:latin typeface="Calibri" panose="020F0502020204030204" pitchFamily="34" charset="0"/>
                <a:ea typeface="Calibri" panose="020F0502020204030204" pitchFamily="34" charset="0"/>
                <a:cs typeface="Calibri" panose="020F0502020204030204" pitchFamily="34" charset="0"/>
              </a:rPr>
              <a:t>ile kampus </a:t>
            </a:r>
            <a:r>
              <a:rPr lang="tr-TR" kern="100" dirty="0">
                <a:latin typeface="Calibri" panose="020F0502020204030204" pitchFamily="34" charset="0"/>
                <a:ea typeface="Calibri" panose="020F0502020204030204" pitchFamily="34" charset="0"/>
                <a:cs typeface="Calibri" panose="020F0502020204030204" pitchFamily="34" charset="0"/>
              </a:rPr>
              <a:t>sosyal altyapısı daha da geliştirilmiş olacaktır.  Böylece öğrencilerin eğitim kalitesi, öğretim elemanı-öğrenci ilişkileri gibi memnun olduğu konular yanında, eleştirel baktıkları sosyal altyapı da tamamlanmış olacaktır. Ancak sosyal altyapı için; öğrencilerin daha fazla katılımlarını sağlayacak şekilde yönetim ve </a:t>
            </a:r>
            <a:r>
              <a:rPr lang="tr-TR" kern="100" dirty="0" err="1">
                <a:latin typeface="Calibri" panose="020F0502020204030204" pitchFamily="34" charset="0"/>
                <a:ea typeface="Calibri" panose="020F0502020204030204" pitchFamily="34" charset="0"/>
                <a:cs typeface="Calibri" panose="020F0502020204030204" pitchFamily="34" charset="0"/>
              </a:rPr>
              <a:t>mekansal</a:t>
            </a:r>
            <a:r>
              <a:rPr lang="tr-TR" kern="100" dirty="0">
                <a:latin typeface="Calibri" panose="020F0502020204030204" pitchFamily="34" charset="0"/>
                <a:ea typeface="Calibri" panose="020F0502020204030204" pitchFamily="34" charset="0"/>
                <a:cs typeface="Calibri" panose="020F0502020204030204" pitchFamily="34" charset="0"/>
              </a:rPr>
              <a:t> olarak;</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tr-TR" kern="100" dirty="0" smtClean="0">
                <a:latin typeface="Calibri" panose="020F0502020204030204" pitchFamily="34" charset="0"/>
                <a:ea typeface="Calibri" panose="020F0502020204030204" pitchFamily="34" charset="0"/>
                <a:cs typeface="Calibri" panose="020F0502020204030204" pitchFamily="34" charset="0"/>
              </a:rPr>
              <a:t>Spor tesisleri daha işlevsel hale getirilmeli,  farklı spor alanları ile ilgili kurslar ve faaliyetler artırılmalıdır.</a:t>
            </a:r>
            <a:endParaRPr lang="tr-TR" sz="1600" kern="100" dirty="0" smtClean="0">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Font typeface="+mj-lt"/>
              <a:buAutoNum type="arabicPeriod"/>
            </a:pPr>
            <a:r>
              <a:rPr lang="tr-TR" kern="100" dirty="0" smtClean="0">
                <a:latin typeface="Calibri" panose="020F0502020204030204" pitchFamily="34" charset="0"/>
                <a:ea typeface="Calibri" panose="020F0502020204030204" pitchFamily="34" charset="0"/>
                <a:cs typeface="Calibri" panose="020F0502020204030204" pitchFamily="34" charset="0"/>
              </a:rPr>
              <a:t>Üniversite </a:t>
            </a:r>
            <a:r>
              <a:rPr lang="tr-TR" kern="100" dirty="0">
                <a:latin typeface="Calibri" panose="020F0502020204030204" pitchFamily="34" charset="0"/>
                <a:ea typeface="Calibri" panose="020F0502020204030204" pitchFamily="34" charset="0"/>
                <a:cs typeface="Calibri" panose="020F0502020204030204" pitchFamily="34" charset="0"/>
              </a:rPr>
              <a:t>yönetimi, kulüp çalışmalarını teşvik etmeli, denetlenmeli ve bu öğrenci topluluklarının aktif olmaları sağlanmalıdır.</a:t>
            </a:r>
            <a:endParaRPr lang="tr-TR" sz="1600" kern="1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mj-lt"/>
              <a:buAutoNum type="arabicPeriod"/>
            </a:pPr>
            <a:r>
              <a:rPr lang="tr-TR" kern="100" dirty="0">
                <a:latin typeface="Calibri" panose="020F0502020204030204" pitchFamily="34" charset="0"/>
                <a:ea typeface="Calibri" panose="020F0502020204030204" pitchFamily="34" charset="0"/>
                <a:cs typeface="Calibri" panose="020F0502020204030204" pitchFamily="34" charset="0"/>
              </a:rPr>
              <a:t>Güvenlik açısından üniversiteye girişte kimlik kontrollerinin düzenli yapılması ve trafik kurallarına uyulması sağlanmalıdır.</a:t>
            </a:r>
            <a:endParaRPr lang="tr-TR" sz="1600" kern="1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mj-lt"/>
              <a:buAutoNum type="arabicPeriod"/>
            </a:pPr>
            <a:r>
              <a:rPr lang="tr-TR" kern="100" dirty="0">
                <a:latin typeface="Calibri" panose="020F0502020204030204" pitchFamily="34" charset="0"/>
                <a:ea typeface="Calibri" panose="020F0502020204030204" pitchFamily="34" charset="0"/>
                <a:cs typeface="Calibri" panose="020F0502020204030204" pitchFamily="34" charset="0"/>
              </a:rPr>
              <a:t>Araç park alanlarının genişletilmesi ve etkin kullanılması için çalışmalar yapılmalıdır.</a:t>
            </a:r>
            <a:endParaRPr lang="tr-TR" sz="16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23</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2542254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52710" y="1340768"/>
            <a:ext cx="8640960" cy="4587410"/>
          </a:xfrm>
          <a:prstGeom prst="rect">
            <a:avLst/>
          </a:prstGeom>
        </p:spPr>
        <p:txBody>
          <a:bodyPr wrap="square">
            <a:spAutoFit/>
          </a:bodyPr>
          <a:lstStyle/>
          <a:p>
            <a:pPr lvl="0">
              <a:lnSpc>
                <a:spcPct val="115000"/>
              </a:lnSpc>
              <a:spcBef>
                <a:spcPts val="2400"/>
              </a:spcBef>
              <a:spcAft>
                <a:spcPts val="0"/>
              </a:spcAft>
            </a:pPr>
            <a:r>
              <a:rPr lang="tr-TR" sz="2000" b="1" kern="10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SONUÇ</a:t>
            </a: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Atılım Üniversitesinin en önemli üstünlükleri arasında yer alan </a:t>
            </a:r>
            <a:r>
              <a:rPr lang="tr-TR" kern="100" dirty="0">
                <a:solidFill>
                  <a:srgbClr val="FF0000"/>
                </a:solidFill>
                <a:latin typeface="Calibri" panose="020F0502020204030204" pitchFamily="34" charset="0"/>
                <a:ea typeface="Calibri" panose="020F0502020204030204" pitchFamily="34" charset="0"/>
                <a:cs typeface="Calibri" panose="020F0502020204030204" pitchFamily="34" charset="0"/>
              </a:rPr>
              <a:t>“eğitimin kaliteli oluşu” </a:t>
            </a:r>
            <a:r>
              <a:rPr lang="tr-TR" kern="100" dirty="0">
                <a:latin typeface="Calibri" panose="020F0502020204030204" pitchFamily="34" charset="0"/>
                <a:ea typeface="Calibri" panose="020F0502020204030204" pitchFamily="34" charset="0"/>
                <a:cs typeface="Calibri" panose="020F0502020204030204" pitchFamily="34" charset="0"/>
              </a:rPr>
              <a:t>ve </a:t>
            </a:r>
            <a:r>
              <a:rPr lang="tr-TR" kern="100"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tr-TR"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akademik kadronun –deneyimli- nitelikli, güçlü, genç ve dinamik oluşu”</a:t>
            </a:r>
            <a:r>
              <a:rPr lang="tr-TR" kern="100" dirty="0">
                <a:latin typeface="Calibri" panose="020F0502020204030204" pitchFamily="34" charset="0"/>
                <a:ea typeface="Calibri" panose="020F0502020204030204" pitchFamily="34" charset="0"/>
                <a:cs typeface="Times New Roman" panose="02020603050405020304" pitchFamily="18" charset="0"/>
              </a:rPr>
              <a:t> algısı</a:t>
            </a:r>
            <a:r>
              <a:rPr lang="tr-TR" kern="100" dirty="0">
                <a:latin typeface="Calibri" panose="020F0502020204030204" pitchFamily="34" charset="0"/>
                <a:ea typeface="Calibri" panose="020F0502020204030204" pitchFamily="34" charset="0"/>
                <a:cs typeface="Calibri" panose="020F0502020204030204" pitchFamily="34" charset="0"/>
              </a:rPr>
              <a:t> korunmalı ve geliştirilmesi için yukarıdaki öneriler dikkate alınmalıdır. </a:t>
            </a:r>
            <a:endParaRPr lang="tr-TR" kern="100" dirty="0" smtClean="0">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0"/>
              </a:spcAft>
            </a:pPr>
            <a:endParaRPr lang="tr-TR"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0"/>
              </a:spcAft>
            </a:pPr>
            <a:r>
              <a:rPr lang="tr-TR" kern="100" dirty="0" smtClean="0">
                <a:latin typeface="Calibri" panose="020F0502020204030204" pitchFamily="34" charset="0"/>
                <a:ea typeface="Calibri" panose="020F0502020204030204" pitchFamily="34" charset="0"/>
                <a:cs typeface="Calibri" panose="020F0502020204030204" pitchFamily="34" charset="0"/>
              </a:rPr>
              <a:t>Bu </a:t>
            </a:r>
            <a:r>
              <a:rPr lang="tr-TR" kern="100" dirty="0">
                <a:latin typeface="Calibri" panose="020F0502020204030204" pitchFamily="34" charset="0"/>
                <a:ea typeface="Calibri" panose="020F0502020204030204" pitchFamily="34" charset="0"/>
                <a:cs typeface="Calibri" panose="020F0502020204030204" pitchFamily="34" charset="0"/>
              </a:rPr>
              <a:t>niteliklerimiz reklam, tanıtım ve duyurularda vurgulanmaya devam edildiğinde Üniversitemizin imajı ve kamuoyu algısı daha da iyileşecektir.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“Eğitimde Kalite” sürekliliği için, dört bölüm halinde tartışılarak ortaya konan öneriler çerçevesinde; problemlerin önceliklerine göre çözülmeye devam edilmesi, Üniversitemiz 20. yılında kurumsallaşmasını hızla tamamlaması ve uluslararası üniversite olma hedefine ulaşmasına önemli ölçüde katkı verecek ve de bu hedeflerin öngörülen zamandan önce yakalanmasını sağlayacaktır kanısındayız. </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24</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2508138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C:\Users\Admin\AppData\Local\Temp\FineReader12.00\media\image2.jpeg"/>
          <p:cNvPicPr/>
          <p:nvPr/>
        </p:nvPicPr>
        <p:blipFill>
          <a:blip r:embed="rId2">
            <a:extLst>
              <a:ext uri="{28A0092B-C50C-407E-A947-70E740481C1C}">
                <a14:useLocalDpi xmlns:a14="http://schemas.microsoft.com/office/drawing/2010/main" val="0"/>
              </a:ext>
            </a:extLst>
          </a:blip>
          <a:srcRect/>
          <a:stretch>
            <a:fillRect/>
          </a:stretch>
        </p:blipFill>
        <p:spPr bwMode="auto">
          <a:xfrm>
            <a:off x="395536" y="1556792"/>
            <a:ext cx="4211003" cy="2843689"/>
          </a:xfrm>
          <a:prstGeom prst="rect">
            <a:avLst/>
          </a:prstGeom>
          <a:noFill/>
        </p:spPr>
      </p:pic>
      <p:sp>
        <p:nvSpPr>
          <p:cNvPr id="5" name="Dikdörtgen 4"/>
          <p:cNvSpPr/>
          <p:nvPr/>
        </p:nvSpPr>
        <p:spPr>
          <a:xfrm>
            <a:off x="3275856" y="4725144"/>
            <a:ext cx="5557234" cy="1482457"/>
          </a:xfrm>
          <a:prstGeom prst="rect">
            <a:avLst/>
          </a:prstGeom>
        </p:spPr>
        <p:txBody>
          <a:bodyPr wrap="square">
            <a:spAutoFit/>
          </a:bodyPr>
          <a:lstStyle/>
          <a:p>
            <a:pPr>
              <a:lnSpc>
                <a:spcPts val="2625"/>
              </a:lnSpc>
              <a:spcAft>
                <a:spcPts val="581"/>
              </a:spcAft>
            </a:pPr>
            <a:r>
              <a:rPr lang="tr-TR" sz="2100" dirty="0">
                <a:solidFill>
                  <a:srgbClr val="000000"/>
                </a:solidFill>
                <a:latin typeface="Calibri" panose="020F0502020204030204" pitchFamily="34" charset="0"/>
                <a:ea typeface="Calibri" panose="020F0502020204030204" pitchFamily="34" charset="0"/>
              </a:rPr>
              <a:t>Değişen Kuşaklar,</a:t>
            </a:r>
            <a:endParaRPr lang="tr-TR" sz="2100" dirty="0">
              <a:latin typeface="Calibri" panose="020F0502020204030204" pitchFamily="34" charset="0"/>
              <a:ea typeface="Calibri" panose="020F0502020204030204" pitchFamily="34" charset="0"/>
            </a:endParaRPr>
          </a:p>
          <a:p>
            <a:pPr algn="r">
              <a:lnSpc>
                <a:spcPts val="2625"/>
              </a:lnSpc>
            </a:pPr>
            <a:r>
              <a:rPr lang="tr-TR" sz="2100" dirty="0">
                <a:solidFill>
                  <a:srgbClr val="000000"/>
                </a:solidFill>
                <a:latin typeface="Calibri" panose="020F0502020204030204" pitchFamily="34" charset="0"/>
                <a:ea typeface="Calibri" panose="020F0502020204030204" pitchFamily="34" charset="0"/>
              </a:rPr>
              <a:t>Değişmeyen </a:t>
            </a:r>
            <a:r>
              <a:rPr lang="tr-TR" sz="2100" dirty="0">
                <a:latin typeface="Calibri" panose="020F0502020204030204" pitchFamily="34" charset="0"/>
                <a:ea typeface="Calibri" panose="020F0502020204030204" pitchFamily="34" charset="0"/>
              </a:rPr>
              <a:t> Eğitim</a:t>
            </a:r>
          </a:p>
          <a:p>
            <a:r>
              <a:rPr lang="tr-TR" sz="2100" dirty="0">
                <a:latin typeface="Calibri" panose="020F0502020204030204" pitchFamily="34" charset="0"/>
                <a:ea typeface="Calibri" panose="020F0502020204030204" pitchFamily="34" charset="0"/>
              </a:rPr>
              <a:t/>
            </a:r>
            <a:br>
              <a:rPr lang="tr-TR" sz="2100" dirty="0">
                <a:latin typeface="Calibri" panose="020F0502020204030204" pitchFamily="34" charset="0"/>
                <a:ea typeface="Calibri" panose="020F0502020204030204" pitchFamily="34" charset="0"/>
              </a:rPr>
            </a:br>
            <a:endParaRPr lang="tr-TR" sz="2100" dirty="0"/>
          </a:p>
        </p:txBody>
      </p:sp>
      <p:pic>
        <p:nvPicPr>
          <p:cNvPr id="6" name="Picture 5"/>
          <p:cNvPicPr>
            <a:picLocks noChangeAspect="1"/>
          </p:cNvPicPr>
          <p:nvPr/>
        </p:nvPicPr>
        <p:blipFill>
          <a:blip r:embed="rId3"/>
          <a:stretch>
            <a:fillRect/>
          </a:stretch>
        </p:blipFill>
        <p:spPr>
          <a:xfrm rot="16909302">
            <a:off x="4283968" y="6532265"/>
            <a:ext cx="569532" cy="65088"/>
          </a:xfrm>
          <a:prstGeom prst="rect">
            <a:avLst/>
          </a:prstGeom>
        </p:spPr>
      </p:pic>
      <p:sp>
        <p:nvSpPr>
          <p:cNvPr id="7" name="Slayt Numarası Yer Tutucusu 6"/>
          <p:cNvSpPr>
            <a:spLocks noGrp="1"/>
          </p:cNvSpPr>
          <p:nvPr>
            <p:ph type="sldNum" sz="quarter" idx="12"/>
          </p:nvPr>
        </p:nvSpPr>
        <p:spPr/>
        <p:txBody>
          <a:bodyPr/>
          <a:lstStyle/>
          <a:p>
            <a:fld id="{B08337FC-3936-4AD7-9248-B707072ACCDB}" type="slidenum">
              <a:rPr lang="tr-TR" smtClean="0"/>
              <a:t>25</a:t>
            </a:fld>
            <a:endParaRPr lang="tr-TR"/>
          </a:p>
        </p:txBody>
      </p:sp>
      <p:sp>
        <p:nvSpPr>
          <p:cNvPr id="8" name="Veri Yer Tutucusu 7"/>
          <p:cNvSpPr>
            <a:spLocks noGrp="1"/>
          </p:cNvSpPr>
          <p:nvPr>
            <p:ph type="dt" sz="half" idx="10"/>
          </p:nvPr>
        </p:nvSpPr>
        <p:spPr/>
        <p:txBody>
          <a:bodyPr/>
          <a:lstStyle/>
          <a:p>
            <a:r>
              <a:rPr lang="tr-TR" smtClean="0"/>
              <a:t>4.02.2019</a:t>
            </a:r>
            <a:endParaRPr lang="tr-TR"/>
          </a:p>
        </p:txBody>
      </p:sp>
      <p:sp>
        <p:nvSpPr>
          <p:cNvPr id="9" name="Altbilgi Yer Tutucusu 8"/>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4656284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97555" y="1656014"/>
            <a:ext cx="4801635"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lvl1pPr eaLnBrk="0" fontAlgn="base" hangingPunct="0">
              <a:spcBef>
                <a:spcPct val="0"/>
              </a:spcBef>
              <a:spcAft>
                <a:spcPct val="0"/>
              </a:spcAft>
              <a:tabLst>
                <a:tab pos="6119813" algn="l"/>
              </a:tabLst>
              <a:defRPr>
                <a:solidFill>
                  <a:schemeClr val="tx1"/>
                </a:solidFill>
                <a:latin typeface="Arial" panose="020B0604020202020204" pitchFamily="34" charset="0"/>
              </a:defRPr>
            </a:lvl1pPr>
            <a:lvl2pPr eaLnBrk="0" fontAlgn="base" hangingPunct="0">
              <a:spcBef>
                <a:spcPct val="0"/>
              </a:spcBef>
              <a:spcAft>
                <a:spcPct val="0"/>
              </a:spcAft>
              <a:tabLst>
                <a:tab pos="6119813" algn="l"/>
              </a:tabLst>
              <a:defRPr>
                <a:solidFill>
                  <a:schemeClr val="tx1"/>
                </a:solidFill>
                <a:latin typeface="Arial" panose="020B0604020202020204" pitchFamily="34" charset="0"/>
              </a:defRPr>
            </a:lvl2pPr>
            <a:lvl3pPr eaLnBrk="0" fontAlgn="base" hangingPunct="0">
              <a:spcBef>
                <a:spcPct val="0"/>
              </a:spcBef>
              <a:spcAft>
                <a:spcPct val="0"/>
              </a:spcAft>
              <a:tabLst>
                <a:tab pos="6119813" algn="l"/>
              </a:tabLst>
              <a:defRPr>
                <a:solidFill>
                  <a:schemeClr val="tx1"/>
                </a:solidFill>
                <a:latin typeface="Arial" panose="020B0604020202020204" pitchFamily="34" charset="0"/>
              </a:defRPr>
            </a:lvl3pPr>
            <a:lvl4pPr eaLnBrk="0" fontAlgn="base" hangingPunct="0">
              <a:spcBef>
                <a:spcPct val="0"/>
              </a:spcBef>
              <a:spcAft>
                <a:spcPct val="0"/>
              </a:spcAft>
              <a:tabLst>
                <a:tab pos="6119813" algn="l"/>
              </a:tabLst>
              <a:defRPr>
                <a:solidFill>
                  <a:schemeClr val="tx1"/>
                </a:solidFill>
                <a:latin typeface="Arial" panose="020B0604020202020204" pitchFamily="34" charset="0"/>
              </a:defRPr>
            </a:lvl4pPr>
            <a:lvl5pPr eaLnBrk="0" fontAlgn="base" hangingPunct="0">
              <a:spcBef>
                <a:spcPct val="0"/>
              </a:spcBef>
              <a:spcAft>
                <a:spcPct val="0"/>
              </a:spcAft>
              <a:tabLst>
                <a:tab pos="6119813" algn="l"/>
              </a:tabLst>
              <a:defRPr>
                <a:solidFill>
                  <a:schemeClr val="tx1"/>
                </a:solidFill>
                <a:latin typeface="Arial" panose="020B0604020202020204" pitchFamily="34" charset="0"/>
              </a:defRPr>
            </a:lvl5pPr>
            <a:lvl6pPr eaLnBrk="0" fontAlgn="base" hangingPunct="0">
              <a:spcBef>
                <a:spcPct val="0"/>
              </a:spcBef>
              <a:spcAft>
                <a:spcPct val="0"/>
              </a:spcAft>
              <a:tabLst>
                <a:tab pos="6119813" algn="l"/>
              </a:tabLst>
              <a:defRPr>
                <a:solidFill>
                  <a:schemeClr val="tx1"/>
                </a:solidFill>
                <a:latin typeface="Arial" panose="020B0604020202020204" pitchFamily="34" charset="0"/>
              </a:defRPr>
            </a:lvl6pPr>
            <a:lvl7pPr eaLnBrk="0" fontAlgn="base" hangingPunct="0">
              <a:spcBef>
                <a:spcPct val="0"/>
              </a:spcBef>
              <a:spcAft>
                <a:spcPct val="0"/>
              </a:spcAft>
              <a:tabLst>
                <a:tab pos="6119813" algn="l"/>
              </a:tabLst>
              <a:defRPr>
                <a:solidFill>
                  <a:schemeClr val="tx1"/>
                </a:solidFill>
                <a:latin typeface="Arial" panose="020B0604020202020204" pitchFamily="34" charset="0"/>
              </a:defRPr>
            </a:lvl7pPr>
            <a:lvl8pPr eaLnBrk="0" fontAlgn="base" hangingPunct="0">
              <a:spcBef>
                <a:spcPct val="0"/>
              </a:spcBef>
              <a:spcAft>
                <a:spcPct val="0"/>
              </a:spcAft>
              <a:tabLst>
                <a:tab pos="6119813" algn="l"/>
              </a:tabLst>
              <a:defRPr>
                <a:solidFill>
                  <a:schemeClr val="tx1"/>
                </a:solidFill>
                <a:latin typeface="Arial" panose="020B0604020202020204" pitchFamily="34" charset="0"/>
              </a:defRPr>
            </a:lvl8pPr>
            <a:lvl9pPr eaLnBrk="0" fontAlgn="base" hangingPunct="0">
              <a:spcBef>
                <a:spcPct val="0"/>
              </a:spcBef>
              <a:spcAft>
                <a:spcPct val="0"/>
              </a:spcAft>
              <a:tabLst>
                <a:tab pos="6119813" algn="l"/>
              </a:tabLst>
              <a:defRPr>
                <a:solidFill>
                  <a:schemeClr val="tx1"/>
                </a:solidFill>
                <a:latin typeface="Arial" panose="020B0604020202020204" pitchFamily="34" charset="0"/>
              </a:defRPr>
            </a:lvl9pPr>
          </a:lstStyle>
          <a:p>
            <a:pPr defTabSz="685800">
              <a:tabLst>
                <a:tab pos="4589860" algn="l"/>
              </a:tabLst>
            </a:pPr>
            <a:r>
              <a:rPr lang="tr-TR" sz="21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r-TR" sz="27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Şu gençliğin hali ne olacak? "</a:t>
            </a:r>
            <a:endParaRPr lang="tr-TR" sz="825" dirty="0"/>
          </a:p>
          <a:p>
            <a:pPr defTabSz="685800">
              <a:tabLst>
                <a:tab pos="4589860" algn="l"/>
              </a:tabLst>
            </a:pPr>
            <a:r>
              <a:rPr lang="tr-TR" sz="1350" dirty="0"/>
              <a:t>	</a:t>
            </a:r>
          </a:p>
        </p:txBody>
      </p:sp>
      <p:pic>
        <p:nvPicPr>
          <p:cNvPr id="2049" name="Resim 8" descr="imag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556" y="2311221"/>
            <a:ext cx="2809747" cy="284597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4061383" y="3212976"/>
            <a:ext cx="3629000" cy="638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endParaRPr lang="tr-TR" sz="9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defTabSz="685800" eaLnBrk="0" fontAlgn="base" hangingPunct="0">
              <a:spcBef>
                <a:spcPct val="0"/>
              </a:spcBef>
              <a:spcAft>
                <a:spcPct val="0"/>
              </a:spcAft>
            </a:pPr>
            <a:r>
              <a:rPr lang="tr-TR" sz="14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Sümer Çivi Yazısı </a:t>
            </a:r>
            <a:endParaRPr lang="tr-TR" sz="1400" b="1"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defTabSz="685800" eaLnBrk="0" fontAlgn="base" hangingPunct="0">
              <a:spcBef>
                <a:spcPct val="0"/>
              </a:spcBef>
              <a:spcAft>
                <a:spcPct val="0"/>
              </a:spcAft>
            </a:pPr>
            <a:r>
              <a:rPr lang="tr-TR" sz="1400" b="1"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MÖ.3500- </a:t>
            </a:r>
            <a:r>
              <a:rPr lang="tr-TR" sz="14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MÖ.2000</a:t>
            </a:r>
            <a:r>
              <a:rPr lang="tr-TR" sz="1400" b="1" dirty="0"/>
              <a:t> </a:t>
            </a:r>
            <a:endParaRPr lang="tr-TR" sz="1400" b="1" dirty="0">
              <a:latin typeface="Arial" panose="020B0604020202020204" pitchFamily="34" charset="0"/>
            </a:endParaRPr>
          </a:p>
        </p:txBody>
      </p:sp>
      <p:pic>
        <p:nvPicPr>
          <p:cNvPr id="7" name="Picture 6"/>
          <p:cNvPicPr>
            <a:picLocks noChangeAspect="1"/>
          </p:cNvPicPr>
          <p:nvPr/>
        </p:nvPicPr>
        <p:blipFill>
          <a:blip r:embed="rId3"/>
          <a:stretch>
            <a:fillRect/>
          </a:stretch>
        </p:blipFill>
        <p:spPr>
          <a:xfrm rot="16909302">
            <a:off x="4283968" y="6532265"/>
            <a:ext cx="569532" cy="65088"/>
          </a:xfrm>
          <a:prstGeom prst="rect">
            <a:avLst/>
          </a:prstGeom>
        </p:spPr>
      </p:pic>
      <p:sp>
        <p:nvSpPr>
          <p:cNvPr id="6" name="Slayt Numarası Yer Tutucusu 5"/>
          <p:cNvSpPr>
            <a:spLocks noGrp="1"/>
          </p:cNvSpPr>
          <p:nvPr>
            <p:ph type="sldNum" sz="quarter" idx="12"/>
          </p:nvPr>
        </p:nvSpPr>
        <p:spPr/>
        <p:txBody>
          <a:bodyPr/>
          <a:lstStyle/>
          <a:p>
            <a:fld id="{B08337FC-3936-4AD7-9248-B707072ACCDB}" type="slidenum">
              <a:rPr lang="tr-TR" smtClean="0"/>
              <a:t>26</a:t>
            </a:fld>
            <a:endParaRPr lang="tr-TR"/>
          </a:p>
        </p:txBody>
      </p:sp>
      <p:sp>
        <p:nvSpPr>
          <p:cNvPr id="8" name="Veri Yer Tutucusu 7"/>
          <p:cNvSpPr>
            <a:spLocks noGrp="1"/>
          </p:cNvSpPr>
          <p:nvPr>
            <p:ph type="dt" sz="half" idx="10"/>
          </p:nvPr>
        </p:nvSpPr>
        <p:spPr/>
        <p:txBody>
          <a:bodyPr/>
          <a:lstStyle/>
          <a:p>
            <a:r>
              <a:rPr lang="tr-TR" smtClean="0"/>
              <a:t>4.02.2019</a:t>
            </a:r>
            <a:endParaRPr lang="tr-TR"/>
          </a:p>
        </p:txBody>
      </p:sp>
      <p:sp>
        <p:nvSpPr>
          <p:cNvPr id="9" name="Altbilgi Yer Tutucusu 8"/>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17388502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a:spLocks noChangeArrowheads="1"/>
          </p:cNvSpPr>
          <p:nvPr/>
        </p:nvSpPr>
        <p:spPr bwMode="auto">
          <a:xfrm>
            <a:off x="2267744" y="3645024"/>
            <a:ext cx="113538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3592"/>
              </a:lnSpc>
            </a:pPr>
            <a:r>
              <a:rPr lang="tr-TR" sz="2175" dirty="0" err="1">
                <a:solidFill>
                  <a:srgbClr val="000000"/>
                </a:solidFill>
                <a:latin typeface="Calibri" panose="020F0502020204030204" pitchFamily="34" charset="0"/>
                <a:ea typeface="Calibri" panose="020F0502020204030204" pitchFamily="34" charset="0"/>
              </a:rPr>
              <a:t>Hesiod</a:t>
            </a:r>
            <a:r>
              <a:rPr lang="tr-TR" sz="2175" dirty="0">
                <a:solidFill>
                  <a:srgbClr val="000000"/>
                </a:solidFill>
                <a:latin typeface="Calibri" panose="020F0502020204030204" pitchFamily="34" charset="0"/>
                <a:ea typeface="Calibri" panose="020F0502020204030204" pitchFamily="34" charset="0"/>
              </a:rPr>
              <a:t> M.Ö. 800</a:t>
            </a:r>
            <a:endParaRPr lang="tr-TR" sz="2175" dirty="0">
              <a:latin typeface="Calibri" panose="020F0502020204030204" pitchFamily="34" charset="0"/>
              <a:ea typeface="Calibri" panose="020F0502020204030204" pitchFamily="34" charset="0"/>
            </a:endParaRPr>
          </a:p>
        </p:txBody>
      </p:sp>
      <p:pic>
        <p:nvPicPr>
          <p:cNvPr id="3076" name="Resim 10" descr="image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140968"/>
            <a:ext cx="1188244" cy="1576471"/>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11"/>
          <p:cNvSpPr txBox="1">
            <a:spLocks noChangeArrowheads="1"/>
          </p:cNvSpPr>
          <p:nvPr/>
        </p:nvSpPr>
        <p:spPr bwMode="auto">
          <a:xfrm>
            <a:off x="971600" y="1700808"/>
            <a:ext cx="7939913"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marL="228600">
              <a:lnSpc>
                <a:spcPts val="2100"/>
              </a:lnSpc>
            </a:pPr>
            <a:r>
              <a:rPr lang="tr-TR" sz="2100" dirty="0"/>
              <a:t>"Bizlere, büyüklere karşı saygılı olmayı öğretmişlerdi. Şimdi gençler kurallara boş veriyorlar çok duyarsızlar ve beklemesini bilmiyorlar."</a:t>
            </a:r>
            <a:endParaRPr lang="tr-TR" sz="1050" dirty="0">
              <a:latin typeface="Calibri" panose="020F0502020204030204" pitchFamily="34" charset="0"/>
              <a:ea typeface="Calibri" panose="020F0502020204030204" pitchFamily="34" charset="0"/>
            </a:endParaRPr>
          </a:p>
        </p:txBody>
      </p:sp>
      <p:sp>
        <p:nvSpPr>
          <p:cNvPr id="3" name="Rectangle 6"/>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tr-TR" sz="1350"/>
          </a:p>
        </p:txBody>
      </p:sp>
      <p:pic>
        <p:nvPicPr>
          <p:cNvPr id="8" name="Picture 7"/>
          <p:cNvPicPr>
            <a:picLocks noChangeAspect="1"/>
          </p:cNvPicPr>
          <p:nvPr/>
        </p:nvPicPr>
        <p:blipFill>
          <a:blip r:embed="rId3"/>
          <a:stretch>
            <a:fillRect/>
          </a:stretch>
        </p:blipFill>
        <p:spPr>
          <a:xfrm rot="16909302">
            <a:off x="4283968" y="6532265"/>
            <a:ext cx="569532" cy="65088"/>
          </a:xfrm>
          <a:prstGeom prst="rect">
            <a:avLst/>
          </a:prstGeom>
        </p:spPr>
      </p:pic>
      <p:sp>
        <p:nvSpPr>
          <p:cNvPr id="7" name="Slayt Numarası Yer Tutucusu 6"/>
          <p:cNvSpPr>
            <a:spLocks noGrp="1"/>
          </p:cNvSpPr>
          <p:nvPr>
            <p:ph type="sldNum" sz="quarter" idx="12"/>
          </p:nvPr>
        </p:nvSpPr>
        <p:spPr/>
        <p:txBody>
          <a:bodyPr/>
          <a:lstStyle/>
          <a:p>
            <a:fld id="{B08337FC-3936-4AD7-9248-B707072ACCDB}" type="slidenum">
              <a:rPr lang="tr-TR" smtClean="0"/>
              <a:t>27</a:t>
            </a:fld>
            <a:endParaRPr lang="tr-TR"/>
          </a:p>
        </p:txBody>
      </p:sp>
      <p:sp>
        <p:nvSpPr>
          <p:cNvPr id="9" name="Veri Yer Tutucusu 8"/>
          <p:cNvSpPr>
            <a:spLocks noGrp="1"/>
          </p:cNvSpPr>
          <p:nvPr>
            <p:ph type="dt" sz="half" idx="10"/>
          </p:nvPr>
        </p:nvSpPr>
        <p:spPr/>
        <p:txBody>
          <a:bodyPr/>
          <a:lstStyle/>
          <a:p>
            <a:r>
              <a:rPr lang="tr-TR" smtClean="0"/>
              <a:t>4.02.2019</a:t>
            </a:r>
            <a:endParaRPr lang="tr-TR"/>
          </a:p>
        </p:txBody>
      </p:sp>
      <p:sp>
        <p:nvSpPr>
          <p:cNvPr id="10" name="Altbilgi Yer Tutucusu 9"/>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34843979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10992" y="1964666"/>
            <a:ext cx="7257245" cy="923330"/>
          </a:xfrm>
          <a:prstGeom prst="rect">
            <a:avLst/>
          </a:prstGeom>
        </p:spPr>
        <p:txBody>
          <a:bodyPr wrap="square">
            <a:spAutoFit/>
          </a:bodyPr>
          <a:lstStyle/>
          <a:p>
            <a:r>
              <a:rPr lang="tr-TR" dirty="0" smtClean="0">
                <a:latin typeface="Calibri" panose="020F0502020204030204" pitchFamily="34" charset="0"/>
                <a:ea typeface="Calibri" panose="020F0502020204030204" pitchFamily="34" charset="0"/>
                <a:cs typeface="Calibri" panose="020F0502020204030204" pitchFamily="34" charset="0"/>
              </a:rPr>
              <a:t>« Bugünlerde </a:t>
            </a:r>
            <a:r>
              <a:rPr lang="tr-TR" dirty="0">
                <a:latin typeface="Calibri" panose="020F0502020204030204" pitchFamily="34" charset="0"/>
                <a:ea typeface="Calibri" panose="020F0502020204030204" pitchFamily="34" charset="0"/>
                <a:cs typeface="Calibri" panose="020F0502020204030204" pitchFamily="34" charset="0"/>
              </a:rPr>
              <a:t>gençler kontrolden</a:t>
            </a:r>
            <a:r>
              <a:rPr lang="tr-TR" b="1" i="1" dirty="0">
                <a:latin typeface="Calibri" panose="020F0502020204030204" pitchFamily="34" charset="0"/>
                <a:ea typeface="Calibri" panose="020F0502020204030204" pitchFamily="34" charset="0"/>
                <a:cs typeface="Calibri" panose="020F0502020204030204" pitchFamily="34" charset="0"/>
              </a:rPr>
              <a:t> </a:t>
            </a:r>
            <a:r>
              <a:rPr lang="tr-TR" dirty="0">
                <a:latin typeface="Calibri" panose="020F0502020204030204" pitchFamily="34" charset="0"/>
                <a:ea typeface="Calibri" panose="020F0502020204030204" pitchFamily="34" charset="0"/>
                <a:cs typeface="Calibri" panose="020F0502020204030204" pitchFamily="34" charset="0"/>
              </a:rPr>
              <a:t>çıkmış durumda. Kaba bir şekilde yemek yiyorlar. Yetişkinlere karşı saygısızlar. Ebeveynlerine karşı çıkıyorlar ve öğretmenleri  </a:t>
            </a:r>
            <a:r>
              <a:rPr lang="tr-TR" dirty="0" smtClean="0">
                <a:latin typeface="Calibri" panose="020F0502020204030204" pitchFamily="34" charset="0"/>
                <a:ea typeface="Calibri" panose="020F0502020204030204" pitchFamily="34" charset="0"/>
                <a:cs typeface="Calibri" panose="020F0502020204030204" pitchFamily="34" charset="0"/>
              </a:rPr>
              <a:t>sinirlendiriyorlar»</a:t>
            </a:r>
            <a:endParaRPr lang="tr-TR" dirty="0"/>
          </a:p>
        </p:txBody>
      </p:sp>
      <p:sp>
        <p:nvSpPr>
          <p:cNvPr id="3" name="Dikdörtgen 2"/>
          <p:cNvSpPr/>
          <p:nvPr/>
        </p:nvSpPr>
        <p:spPr>
          <a:xfrm>
            <a:off x="3761650" y="3163543"/>
            <a:ext cx="1620700" cy="553998"/>
          </a:xfrm>
          <a:prstGeom prst="rect">
            <a:avLst/>
          </a:prstGeom>
        </p:spPr>
        <p:txBody>
          <a:bodyPr wrap="none">
            <a:spAutoFit/>
          </a:bodyPr>
          <a:lstStyle/>
          <a:p>
            <a:pPr algn="just">
              <a:lnSpc>
                <a:spcPts val="3592"/>
              </a:lnSpc>
            </a:pPr>
            <a:r>
              <a:rPr lang="tr-TR" sz="1350" dirty="0">
                <a:solidFill>
                  <a:srgbClr val="000000"/>
                </a:solidFill>
                <a:latin typeface="Calibri" panose="020F0502020204030204" pitchFamily="34" charset="0"/>
                <a:ea typeface="Calibri" panose="020F0502020204030204" pitchFamily="34" charset="0"/>
              </a:rPr>
              <a:t>Aristoteles M.Ö. 350</a:t>
            </a:r>
            <a:endParaRPr lang="tr-TR" sz="1350" dirty="0">
              <a:latin typeface="Calibri" panose="020F0502020204030204" pitchFamily="34" charset="0"/>
              <a:ea typeface="Calibri" panose="020F0502020204030204" pitchFamily="34" charset="0"/>
            </a:endParaRPr>
          </a:p>
        </p:txBody>
      </p:sp>
      <p:pic>
        <p:nvPicPr>
          <p:cNvPr id="4" name="Resim 13" descr="image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9576" y="3326460"/>
            <a:ext cx="1152526" cy="140243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a:stretch>
            <a:fillRect/>
          </a:stretch>
        </p:blipFill>
        <p:spPr>
          <a:xfrm rot="16909302">
            <a:off x="4283968" y="6532265"/>
            <a:ext cx="569532" cy="65088"/>
          </a:xfrm>
          <a:prstGeom prst="rect">
            <a:avLst/>
          </a:prstGeom>
        </p:spPr>
      </p:pic>
      <p:sp>
        <p:nvSpPr>
          <p:cNvPr id="8" name="Slayt Numarası Yer Tutucusu 7"/>
          <p:cNvSpPr>
            <a:spLocks noGrp="1"/>
          </p:cNvSpPr>
          <p:nvPr>
            <p:ph type="sldNum" sz="quarter" idx="12"/>
          </p:nvPr>
        </p:nvSpPr>
        <p:spPr/>
        <p:txBody>
          <a:bodyPr/>
          <a:lstStyle/>
          <a:p>
            <a:fld id="{B08337FC-3936-4AD7-9248-B707072ACCDB}" type="slidenum">
              <a:rPr lang="tr-TR" smtClean="0"/>
              <a:t>28</a:t>
            </a:fld>
            <a:endParaRPr lang="tr-TR"/>
          </a:p>
        </p:txBody>
      </p:sp>
      <p:sp>
        <p:nvSpPr>
          <p:cNvPr id="9" name="Veri Yer Tutucusu 8"/>
          <p:cNvSpPr>
            <a:spLocks noGrp="1"/>
          </p:cNvSpPr>
          <p:nvPr>
            <p:ph type="dt" sz="half" idx="10"/>
          </p:nvPr>
        </p:nvSpPr>
        <p:spPr/>
        <p:txBody>
          <a:bodyPr/>
          <a:lstStyle/>
          <a:p>
            <a:r>
              <a:rPr lang="tr-TR" smtClean="0"/>
              <a:t>4.02.2019</a:t>
            </a:r>
            <a:endParaRPr lang="tr-TR"/>
          </a:p>
        </p:txBody>
      </p:sp>
      <p:sp>
        <p:nvSpPr>
          <p:cNvPr id="10" name="Altbilgi Yer Tutucusu 9"/>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15969791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Resim 15" descr="image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590053"/>
            <a:ext cx="1323482" cy="2253853"/>
          </a:xfrm>
          <a:prstGeom prst="rect">
            <a:avLst/>
          </a:prstGeom>
          <a:noFill/>
          <a:extLst>
            <a:ext uri="{909E8E84-426E-40DD-AFC4-6F175D3DCCD1}">
              <a14:hiddenFill xmlns:a14="http://schemas.microsoft.com/office/drawing/2010/main">
                <a:solidFill>
                  <a:srgbClr val="FFFFFF"/>
                </a:solidFill>
              </a14:hiddenFill>
            </a:ext>
          </a:extLst>
        </p:spPr>
      </p:pic>
      <p:pic>
        <p:nvPicPr>
          <p:cNvPr id="4097" name="Resim 16" descr="image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746" y="4154086"/>
            <a:ext cx="1003104" cy="222646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stretch>
            <a:fillRect/>
          </a:stretch>
        </p:blipFill>
        <p:spPr>
          <a:xfrm rot="16909302">
            <a:off x="4283968" y="6532265"/>
            <a:ext cx="569532" cy="65088"/>
          </a:xfrm>
          <a:prstGeom prst="rect">
            <a:avLst/>
          </a:prstGeom>
        </p:spPr>
      </p:pic>
      <p:sp>
        <p:nvSpPr>
          <p:cNvPr id="6" name="Dikdörtgen 5"/>
          <p:cNvSpPr/>
          <p:nvPr/>
        </p:nvSpPr>
        <p:spPr>
          <a:xfrm>
            <a:off x="1922623" y="4640053"/>
            <a:ext cx="5472608" cy="923330"/>
          </a:xfrm>
          <a:prstGeom prst="rect">
            <a:avLst/>
          </a:prstGeom>
        </p:spPr>
        <p:txBody>
          <a:bodyPr wrap="square">
            <a:spAutoFit/>
          </a:bodyPr>
          <a:lstStyle/>
          <a:p>
            <a:r>
              <a:rPr lang="tr-TR" dirty="0" smtClean="0">
                <a:latin typeface="CIDFont+F3"/>
              </a:rPr>
              <a:t>«Tutucu</a:t>
            </a:r>
            <a:r>
              <a:rPr lang="tr-TR" dirty="0">
                <a:latin typeface="CIDFont+F3"/>
              </a:rPr>
              <a:t>, geri kafalı, uyuşuk, </a:t>
            </a:r>
            <a:r>
              <a:rPr lang="tr-TR" dirty="0" err="1" smtClean="0">
                <a:latin typeface="CIDFont+F3"/>
              </a:rPr>
              <a:t>bencil,korkak</a:t>
            </a:r>
            <a:r>
              <a:rPr lang="tr-TR" dirty="0">
                <a:latin typeface="CIDFont+F3"/>
              </a:rPr>
              <a:t>, çıkarlarına ve </a:t>
            </a:r>
            <a:r>
              <a:rPr lang="tr-TR" dirty="0" smtClean="0">
                <a:latin typeface="CIDFont+F3"/>
              </a:rPr>
              <a:t>rahatlarına düşkün</a:t>
            </a:r>
            <a:r>
              <a:rPr lang="tr-TR" dirty="0">
                <a:latin typeface="CIDFont+F3"/>
              </a:rPr>
              <a:t>, iki yüzlü buyurganlar</a:t>
            </a:r>
            <a:r>
              <a:rPr lang="tr-TR" dirty="0" smtClean="0">
                <a:latin typeface="CIDFont+F3"/>
              </a:rPr>
              <a:t>...»</a:t>
            </a:r>
            <a:endParaRPr lang="tr-TR" dirty="0"/>
          </a:p>
        </p:txBody>
      </p:sp>
      <p:sp>
        <p:nvSpPr>
          <p:cNvPr id="7" name="Dikdörtgen 6"/>
          <p:cNvSpPr/>
          <p:nvPr/>
        </p:nvSpPr>
        <p:spPr>
          <a:xfrm>
            <a:off x="314908" y="1474615"/>
            <a:ext cx="6787480" cy="1754326"/>
          </a:xfrm>
          <a:prstGeom prst="rect">
            <a:avLst/>
          </a:prstGeom>
        </p:spPr>
        <p:txBody>
          <a:bodyPr wrap="square">
            <a:spAutoFit/>
          </a:bodyPr>
          <a:lstStyle/>
          <a:p>
            <a:pPr marL="285750" indent="-285750">
              <a:buFont typeface="Arial" panose="020B0604020202020204" pitchFamily="34" charset="0"/>
              <a:buChar char="•"/>
            </a:pPr>
            <a:r>
              <a:rPr lang="tr-TR" dirty="0">
                <a:latin typeface="CIDFont+F3"/>
              </a:rPr>
              <a:t>Gençler sorumsuzdur, hiçbir idealleri yoktur.</a:t>
            </a:r>
          </a:p>
          <a:p>
            <a:pPr marL="285750" indent="-285750">
              <a:buFont typeface="Arial" panose="020B0604020202020204" pitchFamily="34" charset="0"/>
              <a:buChar char="•"/>
            </a:pPr>
            <a:r>
              <a:rPr lang="tr-TR" dirty="0" smtClean="0">
                <a:latin typeface="CIDFont+F3"/>
              </a:rPr>
              <a:t>Her şeyi </a:t>
            </a:r>
            <a:r>
              <a:rPr lang="tr-TR" dirty="0">
                <a:latin typeface="CIDFont+F3"/>
              </a:rPr>
              <a:t>bildiklerini sanırlar, durmadan ukalalık ederler. </a:t>
            </a:r>
          </a:p>
          <a:p>
            <a:pPr marL="285750" indent="-285750">
              <a:buFont typeface="Arial" panose="020B0604020202020204" pitchFamily="34" charset="0"/>
              <a:buChar char="•"/>
            </a:pPr>
            <a:r>
              <a:rPr lang="tr-TR" dirty="0">
                <a:latin typeface="CIDFont+F3"/>
              </a:rPr>
              <a:t>Bencildirler, özveri </a:t>
            </a:r>
            <a:r>
              <a:rPr lang="tr-TR" dirty="0" smtClean="0">
                <a:latin typeface="CIDFont+F3"/>
              </a:rPr>
              <a:t>duygusundan yoksundurlar</a:t>
            </a:r>
            <a:r>
              <a:rPr lang="tr-TR" dirty="0">
                <a:latin typeface="CIDFont+F3"/>
              </a:rPr>
              <a:t>. </a:t>
            </a:r>
          </a:p>
          <a:p>
            <a:pPr marL="285750" indent="-285750">
              <a:buFont typeface="Arial" panose="020B0604020202020204" pitchFamily="34" charset="0"/>
              <a:buChar char="•"/>
            </a:pPr>
            <a:r>
              <a:rPr lang="tr-TR" dirty="0">
                <a:latin typeface="CIDFont+F3"/>
              </a:rPr>
              <a:t>Büyüklere saygı göstermezler,</a:t>
            </a:r>
          </a:p>
          <a:p>
            <a:pPr marL="285750" indent="-285750">
              <a:buFont typeface="Arial" panose="020B0604020202020204" pitchFamily="34" charset="0"/>
              <a:buChar char="•"/>
            </a:pPr>
            <a:r>
              <a:rPr lang="tr-TR" dirty="0">
                <a:latin typeface="CIDFont+F3"/>
              </a:rPr>
              <a:t>Onların deneyimlerinden </a:t>
            </a:r>
            <a:r>
              <a:rPr lang="tr-TR" dirty="0" smtClean="0">
                <a:latin typeface="CIDFont+F3"/>
              </a:rPr>
              <a:t>yararlanmaya çalışmazlar</a:t>
            </a:r>
            <a:r>
              <a:rPr lang="tr-TR" dirty="0">
                <a:latin typeface="CIDFont+F3"/>
              </a:rPr>
              <a:t>.</a:t>
            </a:r>
          </a:p>
          <a:p>
            <a:pPr marL="285750" indent="-285750">
              <a:buFont typeface="Arial" panose="020B0604020202020204" pitchFamily="34" charset="0"/>
              <a:buChar char="•"/>
            </a:pPr>
            <a:r>
              <a:rPr lang="tr-TR" dirty="0">
                <a:latin typeface="CIDFont+F3"/>
              </a:rPr>
              <a:t>Her şeye karşı çıkarlar, dik kafalı </a:t>
            </a:r>
            <a:r>
              <a:rPr lang="tr-TR" dirty="0" smtClean="0">
                <a:latin typeface="CIDFont+F3"/>
              </a:rPr>
              <a:t>ve inatçıdırlar</a:t>
            </a:r>
            <a:r>
              <a:rPr lang="tr-TR" dirty="0">
                <a:latin typeface="CIDFont+F3"/>
              </a:rPr>
              <a:t>...</a:t>
            </a:r>
          </a:p>
        </p:txBody>
      </p:sp>
      <p:sp>
        <p:nvSpPr>
          <p:cNvPr id="12" name="Slayt Numarası Yer Tutucusu 11"/>
          <p:cNvSpPr>
            <a:spLocks noGrp="1"/>
          </p:cNvSpPr>
          <p:nvPr>
            <p:ph type="sldNum" sz="quarter" idx="12"/>
          </p:nvPr>
        </p:nvSpPr>
        <p:spPr/>
        <p:txBody>
          <a:bodyPr/>
          <a:lstStyle/>
          <a:p>
            <a:fld id="{B08337FC-3936-4AD7-9248-B707072ACCDB}" type="slidenum">
              <a:rPr lang="tr-TR" smtClean="0"/>
              <a:t>29</a:t>
            </a:fld>
            <a:endParaRPr lang="tr-TR"/>
          </a:p>
        </p:txBody>
      </p:sp>
      <p:sp>
        <p:nvSpPr>
          <p:cNvPr id="13" name="Veri Yer Tutucusu 12"/>
          <p:cNvSpPr>
            <a:spLocks noGrp="1"/>
          </p:cNvSpPr>
          <p:nvPr>
            <p:ph type="dt" sz="half" idx="10"/>
          </p:nvPr>
        </p:nvSpPr>
        <p:spPr/>
        <p:txBody>
          <a:bodyPr/>
          <a:lstStyle/>
          <a:p>
            <a:r>
              <a:rPr lang="tr-TR" smtClean="0"/>
              <a:t>4.02.2019</a:t>
            </a:r>
            <a:endParaRPr lang="tr-TR"/>
          </a:p>
        </p:txBody>
      </p:sp>
      <p:sp>
        <p:nvSpPr>
          <p:cNvPr id="14" name="Altbilgi Yer Tutucusu 13"/>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1712720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t>4.02.2019</a:t>
            </a:r>
            <a:endParaRPr lang="tr-TR"/>
          </a:p>
        </p:txBody>
      </p:sp>
      <p:sp>
        <p:nvSpPr>
          <p:cNvPr id="3" name="Altbilgi Yer Tutucusu 2"/>
          <p:cNvSpPr>
            <a:spLocks noGrp="1"/>
          </p:cNvSpPr>
          <p:nvPr>
            <p:ph type="ftr" sz="quarter" idx="11"/>
          </p:nvPr>
        </p:nvSpPr>
        <p:spPr/>
        <p:txBody>
          <a:bodyPr/>
          <a:lstStyle/>
          <a:p>
            <a:r>
              <a:rPr lang="nn-NO" smtClean="0"/>
              <a:t>Prof.Dr. H. Yılmaz Kaptan                                         2018-2019 Etkili Eğitim Semineri</a:t>
            </a:r>
            <a:endParaRPr lang="tr-TR"/>
          </a:p>
        </p:txBody>
      </p:sp>
      <p:sp>
        <p:nvSpPr>
          <p:cNvPr id="4" name="Slayt Numarası Yer Tutucusu 3"/>
          <p:cNvSpPr>
            <a:spLocks noGrp="1"/>
          </p:cNvSpPr>
          <p:nvPr>
            <p:ph type="sldNum" sz="quarter" idx="12"/>
          </p:nvPr>
        </p:nvSpPr>
        <p:spPr/>
        <p:txBody>
          <a:bodyPr/>
          <a:lstStyle/>
          <a:p>
            <a:fld id="{B08337FC-3936-4AD7-9248-B707072ACCDB}" type="slidenum">
              <a:rPr lang="tr-TR" smtClean="0"/>
              <a:t>3</a:t>
            </a:fld>
            <a:endParaRPr lang="tr-TR"/>
          </a:p>
        </p:txBody>
      </p:sp>
      <p:graphicFrame>
        <p:nvGraphicFramePr>
          <p:cNvPr id="6" name="Tablo 5"/>
          <p:cNvGraphicFramePr>
            <a:graphicFrameLocks noGrp="1"/>
          </p:cNvGraphicFramePr>
          <p:nvPr>
            <p:extLst>
              <p:ext uri="{D42A27DB-BD31-4B8C-83A1-F6EECF244321}">
                <p14:modId xmlns:p14="http://schemas.microsoft.com/office/powerpoint/2010/main" val="3058464477"/>
              </p:ext>
            </p:extLst>
          </p:nvPr>
        </p:nvGraphicFramePr>
        <p:xfrm>
          <a:off x="755577" y="1268766"/>
          <a:ext cx="7200800" cy="5004457"/>
        </p:xfrm>
        <a:graphic>
          <a:graphicData uri="http://schemas.openxmlformats.org/drawingml/2006/table">
            <a:tbl>
              <a:tblPr/>
              <a:tblGrid>
                <a:gridCol w="152846">
                  <a:extLst>
                    <a:ext uri="{9D8B030D-6E8A-4147-A177-3AD203B41FA5}">
                      <a16:colId xmlns:a16="http://schemas.microsoft.com/office/drawing/2014/main" val="3350961945"/>
                    </a:ext>
                  </a:extLst>
                </a:gridCol>
                <a:gridCol w="1397461">
                  <a:extLst>
                    <a:ext uri="{9D8B030D-6E8A-4147-A177-3AD203B41FA5}">
                      <a16:colId xmlns:a16="http://schemas.microsoft.com/office/drawing/2014/main" val="3961583937"/>
                    </a:ext>
                  </a:extLst>
                </a:gridCol>
                <a:gridCol w="1465393">
                  <a:extLst>
                    <a:ext uri="{9D8B030D-6E8A-4147-A177-3AD203B41FA5}">
                      <a16:colId xmlns:a16="http://schemas.microsoft.com/office/drawing/2014/main" val="1659077023"/>
                    </a:ext>
                  </a:extLst>
                </a:gridCol>
                <a:gridCol w="2219923">
                  <a:extLst>
                    <a:ext uri="{9D8B030D-6E8A-4147-A177-3AD203B41FA5}">
                      <a16:colId xmlns:a16="http://schemas.microsoft.com/office/drawing/2014/main" val="4272626357"/>
                    </a:ext>
                  </a:extLst>
                </a:gridCol>
                <a:gridCol w="727844">
                  <a:extLst>
                    <a:ext uri="{9D8B030D-6E8A-4147-A177-3AD203B41FA5}">
                      <a16:colId xmlns:a16="http://schemas.microsoft.com/office/drawing/2014/main" val="709335701"/>
                    </a:ext>
                  </a:extLst>
                </a:gridCol>
                <a:gridCol w="538604">
                  <a:extLst>
                    <a:ext uri="{9D8B030D-6E8A-4147-A177-3AD203B41FA5}">
                      <a16:colId xmlns:a16="http://schemas.microsoft.com/office/drawing/2014/main" val="1727833714"/>
                    </a:ext>
                  </a:extLst>
                </a:gridCol>
                <a:gridCol w="698729">
                  <a:extLst>
                    <a:ext uri="{9D8B030D-6E8A-4147-A177-3AD203B41FA5}">
                      <a16:colId xmlns:a16="http://schemas.microsoft.com/office/drawing/2014/main" val="1285958206"/>
                    </a:ext>
                  </a:extLst>
                </a:gridCol>
              </a:tblGrid>
              <a:tr h="158371">
                <a:tc gridSpan="7">
                  <a:txBody>
                    <a:bodyPr/>
                    <a:lstStyle/>
                    <a:p>
                      <a:pPr algn="ctr" fontAlgn="ctr"/>
                      <a:r>
                        <a:rPr lang="tr-TR" sz="800" b="1" i="0" u="none" strike="noStrike" dirty="0">
                          <a:solidFill>
                            <a:srgbClr val="FFFFFF"/>
                          </a:solidFill>
                          <a:effectLst/>
                          <a:latin typeface="Calibri" panose="020F0502020204030204" pitchFamily="34" charset="0"/>
                        </a:rPr>
                        <a:t> 2018-2019 Etkili </a:t>
                      </a:r>
                      <a:r>
                        <a:rPr lang="tr-TR" sz="800" b="1" i="0" u="none" strike="noStrike" dirty="0" err="1">
                          <a:solidFill>
                            <a:srgbClr val="FFFFFF"/>
                          </a:solidFill>
                          <a:effectLst/>
                          <a:latin typeface="Calibri" panose="020F0502020204030204" pitchFamily="34" charset="0"/>
                        </a:rPr>
                        <a:t>Eğitim</a:t>
                      </a:r>
                      <a:r>
                        <a:rPr lang="tr-TR" sz="800" b="1" i="0" u="none" strike="noStrike" dirty="0">
                          <a:solidFill>
                            <a:srgbClr val="FFFFFF"/>
                          </a:solidFill>
                          <a:effectLst/>
                          <a:latin typeface="Calibri" panose="020F0502020204030204" pitchFamily="34" charset="0"/>
                        </a:rPr>
                        <a:t> Semineri Katılımcıları</a:t>
                      </a:r>
                    </a:p>
                  </a:txBody>
                  <a:tcPr marL="5729" marR="5729" marT="57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133550758"/>
                  </a:ext>
                </a:extLst>
              </a:tr>
              <a:tr h="158371">
                <a:tc gridSpan="7">
                  <a:txBody>
                    <a:bodyPr/>
                    <a:lstStyle/>
                    <a:p>
                      <a:pPr algn="ctr" fontAlgn="ctr"/>
                      <a:r>
                        <a:rPr lang="tr-TR" sz="800" b="1" i="0" u="none" strike="noStrike">
                          <a:solidFill>
                            <a:srgbClr val="FFFFFF"/>
                          </a:solidFill>
                          <a:effectLst/>
                          <a:latin typeface="Calibri" panose="020F0502020204030204" pitchFamily="34" charset="0"/>
                        </a:rPr>
                        <a:t>( 4 - 5 - 6  ŞUBAT 2019 )</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609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80998718"/>
                  </a:ext>
                </a:extLst>
              </a:tr>
              <a:tr h="126695">
                <a:tc>
                  <a:txBody>
                    <a:bodyPr/>
                    <a:lstStyle/>
                    <a:p>
                      <a:pPr algn="ctr"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t"/>
                      <a:r>
                        <a:rPr lang="tr-TR" sz="700" b="0" i="0" u="none" strike="noStrike">
                          <a:effectLst/>
                          <a:latin typeface="Calibri" panose="020F0502020204030204" pitchFamily="34" charset="0"/>
                        </a:rPr>
                        <a:t>Ad Soyad</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t"/>
                      <a:r>
                        <a:rPr lang="tr-TR" sz="700" b="0" i="0" u="none" strike="noStrike">
                          <a:effectLst/>
                          <a:latin typeface="Calibri" panose="020F0502020204030204" pitchFamily="34" charset="0"/>
                        </a:rPr>
                        <a:t>Fakülte</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t"/>
                      <a:r>
                        <a:rPr lang="tr-TR" sz="700" b="0" i="0" u="none" strike="noStrike">
                          <a:effectLst/>
                          <a:latin typeface="Calibri" panose="020F0502020204030204" pitchFamily="34" charset="0"/>
                        </a:rPr>
                        <a:t>Bölüm</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t"/>
                      <a:r>
                        <a:rPr lang="tr-TR" sz="700" b="0" i="0" u="none" strike="noStrike">
                          <a:effectLst/>
                          <a:latin typeface="Calibri" panose="020F0502020204030204" pitchFamily="34" charset="0"/>
                        </a:rPr>
                        <a:t>Unvan</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ctr"/>
                      <a:r>
                        <a:rPr lang="tr-TR" sz="700" b="0" i="0" u="none" strike="noStrike">
                          <a:effectLst/>
                          <a:latin typeface="Calibri" panose="020F0502020204030204" pitchFamily="34" charset="0"/>
                        </a:rPr>
                        <a:t>Katılım</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tc>
                  <a:txBody>
                    <a:bodyPr/>
                    <a:lstStyle/>
                    <a:p>
                      <a:pPr algn="ctr" fontAlgn="t"/>
                      <a:r>
                        <a:rPr lang="tr-TR" sz="700" b="0" i="0" u="none" strike="noStrike">
                          <a:effectLst/>
                          <a:latin typeface="Calibri" panose="020F0502020204030204" pitchFamily="34" charset="0"/>
                        </a:rPr>
                        <a:t>İMZA</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F0F0"/>
                    </a:solidFill>
                  </a:tcPr>
                </a:tc>
                <a:extLst>
                  <a:ext uri="{0D108BD9-81ED-4DB2-BD59-A6C34878D82A}">
                    <a16:rowId xmlns:a16="http://schemas.microsoft.com/office/drawing/2014/main" val="606612264"/>
                  </a:ext>
                </a:extLst>
              </a:tr>
              <a:tr h="126695">
                <a:tc>
                  <a:txBody>
                    <a:bodyPr/>
                    <a:lstStyle/>
                    <a:p>
                      <a:pPr algn="ctr" fontAlgn="b"/>
                      <a:r>
                        <a:rPr lang="tr-TR" sz="700" b="0" i="0" u="none" strike="noStrike">
                          <a:effectLst/>
                          <a:latin typeface="Calibri" panose="020F0502020204030204" pitchFamily="34" charset="0"/>
                        </a:rPr>
                        <a:t>1</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Calibri" panose="020F0502020204030204" pitchFamily="34" charset="0"/>
                        </a:rPr>
                        <a:t>HÜLYA ARIKAN</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SAĞLIK BİLİMLERİ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FİZYOTERAPİ VE REHABİLİTASYON</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PROF. DR.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9459066"/>
                  </a:ext>
                </a:extLst>
              </a:tr>
              <a:tr h="126695">
                <a:tc>
                  <a:txBody>
                    <a:bodyPr/>
                    <a:lstStyle/>
                    <a:p>
                      <a:pPr algn="ctr" fontAlgn="b"/>
                      <a:r>
                        <a:rPr lang="tr-TR" sz="700" b="0" i="0" u="none" strike="noStrike">
                          <a:effectLst/>
                          <a:latin typeface="Calibri" panose="020F0502020204030204" pitchFamily="34" charset="0"/>
                        </a:rPr>
                        <a:t>2</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MUSTAFA FEVZİ SARGON</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TIP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TEMEL TIP BİLİMLERİ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PROF. DR.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4847075"/>
                  </a:ext>
                </a:extLst>
              </a:tr>
              <a:tr h="126695">
                <a:tc>
                  <a:txBody>
                    <a:bodyPr/>
                    <a:lstStyle/>
                    <a:p>
                      <a:pPr algn="ctr" fontAlgn="b"/>
                      <a:r>
                        <a:rPr lang="tr-TR" sz="700" b="0" i="0" u="none" strike="noStrike">
                          <a:effectLst/>
                          <a:latin typeface="Calibri" panose="020F0502020204030204" pitchFamily="34" charset="0"/>
                        </a:rPr>
                        <a:t>3</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NESRİN EKİNCİ MACHIN</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MÜHENDİSLİK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KİMYA MÜHENDİSLİĞİ VE UYGULAMALI KİMYA</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DOÇ. DR.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9168383"/>
                  </a:ext>
                </a:extLst>
              </a:tr>
              <a:tr h="126695">
                <a:tc>
                  <a:txBody>
                    <a:bodyPr/>
                    <a:lstStyle/>
                    <a:p>
                      <a:pPr algn="ctr" fontAlgn="b"/>
                      <a:r>
                        <a:rPr lang="tr-TR" sz="700" b="0" i="0" u="none" strike="noStrike">
                          <a:effectLst/>
                          <a:latin typeface="Calibri" panose="020F0502020204030204" pitchFamily="34" charset="0"/>
                        </a:rPr>
                        <a:t>4</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Müge TECDER</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TIP FAKÜLTESİ</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FARMAKOLOJİ</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DOÇ. DR.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 </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8459057"/>
                  </a:ext>
                </a:extLst>
              </a:tr>
              <a:tr h="126695">
                <a:tc>
                  <a:txBody>
                    <a:bodyPr/>
                    <a:lstStyle/>
                    <a:p>
                      <a:pPr algn="ctr" fontAlgn="b"/>
                      <a:r>
                        <a:rPr lang="tr-TR" sz="700" b="0" i="0" u="none" strike="noStrike">
                          <a:effectLst/>
                          <a:latin typeface="Calibri" panose="020F0502020204030204" pitchFamily="34" charset="0"/>
                        </a:rPr>
                        <a:t>5</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SİBEL DOĞRU AKGÖL</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FEN-EDEBİYAT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MATEMATİK</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0014298"/>
                  </a:ext>
                </a:extLst>
              </a:tr>
              <a:tr h="126695">
                <a:tc>
                  <a:txBody>
                    <a:bodyPr/>
                    <a:lstStyle/>
                    <a:p>
                      <a:pPr algn="ctr" fontAlgn="b"/>
                      <a:r>
                        <a:rPr lang="tr-TR" sz="700" b="0" i="0" u="none" strike="noStrike">
                          <a:effectLst/>
                          <a:latin typeface="Calibri" panose="020F0502020204030204" pitchFamily="34" charset="0"/>
                        </a:rPr>
                        <a:t>6</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YILDIRIM AKBAL</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FEN-EDEBİYAT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MATEMATİK</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921694"/>
                  </a:ext>
                </a:extLst>
              </a:tr>
              <a:tr h="126695">
                <a:tc>
                  <a:txBody>
                    <a:bodyPr/>
                    <a:lstStyle/>
                    <a:p>
                      <a:pPr algn="ctr" fontAlgn="b"/>
                      <a:r>
                        <a:rPr lang="tr-TR" sz="700" b="0" i="0" u="none" strike="noStrike">
                          <a:effectLst/>
                          <a:latin typeface="Calibri" panose="020F0502020204030204" pitchFamily="34" charset="0"/>
                        </a:rPr>
                        <a:t>7</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GÜTEKİN KAMİL BİRLİK</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FEN-EDEBİYAT FAKÜLTESİ</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ORTAK EĞİTİM DERSLERİ</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DR. ÖĞR. ÜYESİ</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 </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975203"/>
                  </a:ext>
                </a:extLst>
              </a:tr>
              <a:tr h="126695">
                <a:tc>
                  <a:txBody>
                    <a:bodyPr/>
                    <a:lstStyle/>
                    <a:p>
                      <a:pPr algn="ctr" fontAlgn="b"/>
                      <a:r>
                        <a:rPr lang="tr-TR" sz="700" b="0" i="0" u="none" strike="noStrike">
                          <a:effectLst/>
                          <a:latin typeface="Calibri" panose="020F0502020204030204" pitchFamily="34" charset="0"/>
                        </a:rPr>
                        <a:t>8</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GÜLÇİN AKBAŞ USLU</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FEN-EDEBİYAT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PSİKOLOJİ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29065"/>
                  </a:ext>
                </a:extLst>
              </a:tr>
              <a:tr h="126695">
                <a:tc>
                  <a:txBody>
                    <a:bodyPr/>
                    <a:lstStyle/>
                    <a:p>
                      <a:pPr algn="ctr" fontAlgn="b"/>
                      <a:r>
                        <a:rPr lang="tr-TR" sz="700" b="0" i="0" u="none" strike="noStrike">
                          <a:effectLst/>
                          <a:latin typeface="Calibri" panose="020F0502020204030204" pitchFamily="34" charset="0"/>
                        </a:rPr>
                        <a:t>9</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İPEK MEMİKOĞLU</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GSTMF</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İÇ MİM. ÇEVRE</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8038690"/>
                  </a:ext>
                </a:extLst>
              </a:tr>
              <a:tr h="126695">
                <a:tc>
                  <a:txBody>
                    <a:bodyPr/>
                    <a:lstStyle/>
                    <a:p>
                      <a:pPr algn="ctr" fontAlgn="b"/>
                      <a:r>
                        <a:rPr lang="tr-TR" sz="700" b="0" i="0" u="none" strike="noStrike">
                          <a:effectLst/>
                          <a:latin typeface="Calibri" panose="020F0502020204030204" pitchFamily="34" charset="0"/>
                        </a:rPr>
                        <a:t>10</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FATMA NUR ULUŞAHİN</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HUKUK FAKÜLTESİ</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KAMU HUKUKU</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DR. ÖĞR. ÜYESİ</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 </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6372008"/>
                  </a:ext>
                </a:extLst>
              </a:tr>
              <a:tr h="126695">
                <a:tc>
                  <a:txBody>
                    <a:bodyPr/>
                    <a:lstStyle/>
                    <a:p>
                      <a:pPr algn="ctr" fontAlgn="b"/>
                      <a:r>
                        <a:rPr lang="tr-TR" sz="700" b="0" i="0" u="none" strike="noStrike">
                          <a:effectLst/>
                          <a:latin typeface="Calibri" panose="020F0502020204030204" pitchFamily="34" charset="0"/>
                        </a:rPr>
                        <a:t>11</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GÜLSERİM ÖZCAN</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İŞLETME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İNGİLİZCE İKTİSAT</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5211201"/>
                  </a:ext>
                </a:extLst>
              </a:tr>
              <a:tr h="126695">
                <a:tc>
                  <a:txBody>
                    <a:bodyPr/>
                    <a:lstStyle/>
                    <a:p>
                      <a:pPr algn="ctr" fontAlgn="b"/>
                      <a:r>
                        <a:rPr lang="tr-TR" sz="700" b="0" i="0" u="none" strike="noStrike">
                          <a:effectLst/>
                          <a:latin typeface="Calibri" panose="020F0502020204030204" pitchFamily="34" charset="0"/>
                        </a:rPr>
                        <a:t>12</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ASLI GÜLSEVEN</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İŞLETME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SİYASET BİL.VE KAMU YÖNETİMİ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5420757"/>
                  </a:ext>
                </a:extLst>
              </a:tr>
              <a:tr h="126695">
                <a:tc>
                  <a:txBody>
                    <a:bodyPr/>
                    <a:lstStyle/>
                    <a:p>
                      <a:pPr algn="ctr" fontAlgn="b"/>
                      <a:r>
                        <a:rPr lang="tr-TR" sz="700" b="0" i="0" u="none" strike="noStrike">
                          <a:effectLst/>
                          <a:latin typeface="Calibri" panose="020F0502020204030204" pitchFamily="34" charset="0"/>
                        </a:rPr>
                        <a:t>13</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KEMAL GÜRKAN KÜÇÜKERGİN</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İŞLETME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TURİZM VE OTEL İŞLETMECİLİĞİ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8770338"/>
                  </a:ext>
                </a:extLst>
              </a:tr>
              <a:tr h="126695">
                <a:tc>
                  <a:txBody>
                    <a:bodyPr/>
                    <a:lstStyle/>
                    <a:p>
                      <a:pPr algn="ctr" fontAlgn="b"/>
                      <a:r>
                        <a:rPr lang="tr-TR" sz="700" b="0" i="0" u="none" strike="noStrike">
                          <a:effectLst/>
                          <a:latin typeface="Calibri" panose="020F0502020204030204" pitchFamily="34" charset="0"/>
                        </a:rPr>
                        <a:t>14</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NİLGÜN ELİKÜÇÜK YILDIRIM</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İŞLETME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ULUSLARARASI İLİŞKİLER</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9633712"/>
                  </a:ext>
                </a:extLst>
              </a:tr>
              <a:tr h="126695">
                <a:tc>
                  <a:txBody>
                    <a:bodyPr/>
                    <a:lstStyle/>
                    <a:p>
                      <a:pPr algn="ctr" fontAlgn="b"/>
                      <a:r>
                        <a:rPr lang="tr-TR" sz="700" b="0" i="0" u="none" strike="noStrike">
                          <a:effectLst/>
                          <a:latin typeface="Calibri" panose="020F0502020204030204" pitchFamily="34" charset="0"/>
                        </a:rPr>
                        <a:t>15</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SACİP TOKER</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MÜHENDİSLİK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BİLİŞİM SİSTEMLERİ MÜHENDİSLİ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4115403"/>
                  </a:ext>
                </a:extLst>
              </a:tr>
              <a:tr h="126695">
                <a:tc>
                  <a:txBody>
                    <a:bodyPr/>
                    <a:lstStyle/>
                    <a:p>
                      <a:pPr algn="ctr" fontAlgn="b"/>
                      <a:r>
                        <a:rPr lang="tr-TR" sz="700" b="0" i="0" u="none" strike="noStrike">
                          <a:effectLst/>
                          <a:latin typeface="Calibri" panose="020F0502020204030204" pitchFamily="34" charset="0"/>
                        </a:rPr>
                        <a:t>16</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HASAN HÜSEYİN GÜLLÜ</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MÜHENDİSLİK FAKÜLTESİ</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ELEKTRİK ELEKTRONİK MÜHENDİSLİĞİ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DR. ÖĞR. ÜYESİ</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 </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549529"/>
                  </a:ext>
                </a:extLst>
              </a:tr>
              <a:tr h="126695">
                <a:tc>
                  <a:txBody>
                    <a:bodyPr/>
                    <a:lstStyle/>
                    <a:p>
                      <a:pPr algn="ctr" fontAlgn="b"/>
                      <a:r>
                        <a:rPr lang="tr-TR" sz="700" b="0" i="0" u="none" strike="noStrike">
                          <a:effectLst/>
                          <a:latin typeface="Calibri" panose="020F0502020204030204" pitchFamily="34" charset="0"/>
                        </a:rPr>
                        <a:t>17</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MEHMET ERDEM</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MÜHENDİSLİK FAKÜLTESİ</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ENDÜSTRİ MÜH.</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DR. ÖĞR. ÜYESİ</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effectLst/>
                          <a:latin typeface="Calibri" panose="020F0502020204030204" pitchFamily="34" charset="0"/>
                        </a:rPr>
                        <a:t> </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6807144"/>
                  </a:ext>
                </a:extLst>
              </a:tr>
              <a:tr h="126695">
                <a:tc>
                  <a:txBody>
                    <a:bodyPr/>
                    <a:lstStyle/>
                    <a:p>
                      <a:pPr algn="ctr" fontAlgn="b"/>
                      <a:r>
                        <a:rPr lang="tr-TR" sz="700" b="0" i="0" u="none" strike="noStrike">
                          <a:effectLst/>
                          <a:latin typeface="Calibri" panose="020F0502020204030204" pitchFamily="34" charset="0"/>
                        </a:rPr>
                        <a:t>18</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MEHDI MEHRTASH</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MÜHENDİSLİK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ENERJİ SİSTEMLERİ MÜH.</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7215354"/>
                  </a:ext>
                </a:extLst>
              </a:tr>
              <a:tr h="126695">
                <a:tc>
                  <a:txBody>
                    <a:bodyPr/>
                    <a:lstStyle/>
                    <a:p>
                      <a:pPr algn="ctr" fontAlgn="b"/>
                      <a:r>
                        <a:rPr lang="tr-TR" sz="700" b="0" i="0" u="none" strike="noStrike">
                          <a:effectLst/>
                          <a:latin typeface="Calibri" panose="020F0502020204030204" pitchFamily="34" charset="0"/>
                        </a:rPr>
                        <a:t>19</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SAMAN AMINBAKHSH</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MÜHENDİSLİK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İNŞAAT MÜHENDİSLİĞİ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50435"/>
                  </a:ext>
                </a:extLst>
              </a:tr>
              <a:tr h="126695">
                <a:tc>
                  <a:txBody>
                    <a:bodyPr/>
                    <a:lstStyle/>
                    <a:p>
                      <a:pPr algn="ctr" fontAlgn="b"/>
                      <a:r>
                        <a:rPr lang="tr-TR" sz="700" b="0" i="0" u="none" strike="noStrike">
                          <a:effectLst/>
                          <a:latin typeface="Calibri" panose="020F0502020204030204" pitchFamily="34" charset="0"/>
                        </a:rPr>
                        <a:t>20</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SEVİL KÖSE</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SAĞLIK BİLİMLERİ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BESLENME VE DİYETETİK</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6570522"/>
                  </a:ext>
                </a:extLst>
              </a:tr>
              <a:tr h="126695">
                <a:tc>
                  <a:txBody>
                    <a:bodyPr/>
                    <a:lstStyle/>
                    <a:p>
                      <a:pPr algn="ctr" fontAlgn="b"/>
                      <a:r>
                        <a:rPr lang="tr-TR" sz="700" b="0" i="0" u="none" strike="noStrike">
                          <a:effectLst/>
                          <a:latin typeface="Calibri" panose="020F0502020204030204" pitchFamily="34" charset="0"/>
                        </a:rPr>
                        <a:t>21</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700" b="0" i="0" u="none" strike="noStrike">
                          <a:solidFill>
                            <a:srgbClr val="000000"/>
                          </a:solidFill>
                          <a:effectLst/>
                          <a:latin typeface="Calibri" panose="020F0502020204030204" pitchFamily="34" charset="0"/>
                        </a:rPr>
                        <a:t>ZEYNEP BEGÜM KALYONCU</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SAĞLIK BİLİMLERİ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BESLENME VE DİYETETİK</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2066422"/>
                  </a:ext>
                </a:extLst>
              </a:tr>
              <a:tr h="126695">
                <a:tc>
                  <a:txBody>
                    <a:bodyPr/>
                    <a:lstStyle/>
                    <a:p>
                      <a:pPr algn="ctr" fontAlgn="b"/>
                      <a:r>
                        <a:rPr lang="tr-TR" sz="700" b="0" i="0" u="none" strike="noStrike">
                          <a:effectLst/>
                          <a:latin typeface="Calibri" panose="020F0502020204030204" pitchFamily="34" charset="0"/>
                        </a:rPr>
                        <a:t>22</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NAİME ULUĞ</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SAĞLIK BİLİMLERİ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FİZYOTERAPİ VE REHABİLİTASYON</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1876382"/>
                  </a:ext>
                </a:extLst>
              </a:tr>
              <a:tr h="126695">
                <a:tc>
                  <a:txBody>
                    <a:bodyPr/>
                    <a:lstStyle/>
                    <a:p>
                      <a:pPr algn="ctr" fontAlgn="b"/>
                      <a:r>
                        <a:rPr lang="tr-TR" sz="700" b="0" i="0" u="none" strike="noStrike">
                          <a:effectLst/>
                          <a:latin typeface="Calibri" panose="020F0502020204030204" pitchFamily="34" charset="0"/>
                        </a:rPr>
                        <a:t>23</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NİLGÜN DOĞU</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SAĞLIK BİLİMLERİ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HEMŞİRELİK BÖLÜMÜ</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Doğum İzni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1800832"/>
                  </a:ext>
                </a:extLst>
              </a:tr>
              <a:tr h="126695">
                <a:tc>
                  <a:txBody>
                    <a:bodyPr/>
                    <a:lstStyle/>
                    <a:p>
                      <a:pPr algn="ctr" fontAlgn="b"/>
                      <a:r>
                        <a:rPr lang="tr-TR" sz="700" b="0" i="0" u="none" strike="noStrike">
                          <a:effectLst/>
                          <a:latin typeface="Calibri" panose="020F0502020204030204" pitchFamily="34" charset="0"/>
                        </a:rPr>
                        <a:t>24</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DERCAN GENÇBAŞ</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SAĞLIK BİLİMLERİ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HEMŞİRELİK BÖLÜMÜ</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4884592"/>
                  </a:ext>
                </a:extLst>
              </a:tr>
              <a:tr h="126695">
                <a:tc>
                  <a:txBody>
                    <a:bodyPr/>
                    <a:lstStyle/>
                    <a:p>
                      <a:pPr algn="ctr" fontAlgn="b"/>
                      <a:r>
                        <a:rPr lang="tr-TR" sz="700" b="0" i="0" u="none" strike="noStrike">
                          <a:effectLst/>
                          <a:latin typeface="Calibri" panose="020F0502020204030204" pitchFamily="34" charset="0"/>
                        </a:rPr>
                        <a:t>25</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VOLKAN NALBANTOĞLU</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SİVİL HAVACILIK YÜKSEKOKULU</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UÇAK GÖVDE MOTOR BAKIMI BÖLÜMÜ</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0175094"/>
                  </a:ext>
                </a:extLst>
              </a:tr>
              <a:tr h="126695">
                <a:tc>
                  <a:txBody>
                    <a:bodyPr/>
                    <a:lstStyle/>
                    <a:p>
                      <a:pPr algn="ctr" fontAlgn="b"/>
                      <a:r>
                        <a:rPr lang="tr-TR" sz="700" b="0" i="0" u="none" strike="noStrike">
                          <a:effectLst/>
                          <a:latin typeface="Calibri" panose="020F0502020204030204" pitchFamily="34" charset="0"/>
                        </a:rPr>
                        <a:t>26</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ZEYNEP YIĞMAN</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TIP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HİSTOLOJİ VE EMBRİYOLOJİ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7424218"/>
                  </a:ext>
                </a:extLst>
              </a:tr>
              <a:tr h="126695">
                <a:tc>
                  <a:txBody>
                    <a:bodyPr/>
                    <a:lstStyle/>
                    <a:p>
                      <a:pPr algn="ctr" fontAlgn="b"/>
                      <a:r>
                        <a:rPr lang="tr-TR" sz="700" b="0" i="0" u="none" strike="noStrike">
                          <a:effectLst/>
                          <a:latin typeface="Calibri" panose="020F0502020204030204" pitchFamily="34" charset="0"/>
                        </a:rPr>
                        <a:t>27</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ALİ DOĞAN DURSUN</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TIP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TEMEL TIP BİLİMLERİ BÖLÜMÜ</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 ÖĞR. ÜYESİ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3544118"/>
                  </a:ext>
                </a:extLst>
              </a:tr>
              <a:tr h="126695">
                <a:tc>
                  <a:txBody>
                    <a:bodyPr/>
                    <a:lstStyle/>
                    <a:p>
                      <a:pPr algn="ctr" fontAlgn="b"/>
                      <a:r>
                        <a:rPr lang="tr-TR" sz="700" b="0" i="0" u="none" strike="noStrike">
                          <a:effectLst/>
                          <a:latin typeface="Calibri" panose="020F0502020204030204" pitchFamily="34" charset="0"/>
                        </a:rPr>
                        <a:t>28</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DUYGU SERDAROĞLU</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FEN-EDEBİYAT FAKÜLTESİ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İNGİLİZ DİLİ EDEBİYATI</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DR.</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Zorunlu</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9983353"/>
                  </a:ext>
                </a:extLst>
              </a:tr>
              <a:tr h="126695">
                <a:tc>
                  <a:txBody>
                    <a:bodyPr/>
                    <a:lstStyle/>
                    <a:p>
                      <a:pPr algn="ctr" fontAlgn="b"/>
                      <a:r>
                        <a:rPr lang="tr-TR" sz="700" b="0" i="0" u="none" strike="noStrike">
                          <a:effectLst/>
                          <a:latin typeface="Calibri" panose="020F0502020204030204" pitchFamily="34" charset="0"/>
                        </a:rPr>
                        <a:t>29</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BURCU BİLGİÇ</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MÜHENDİSLİK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ELEKTRİK ELEKTRONİK MÜHENDİSLİĞİ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ARŞ. GÖR.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0232777"/>
                  </a:ext>
                </a:extLst>
              </a:tr>
              <a:tr h="126695">
                <a:tc>
                  <a:txBody>
                    <a:bodyPr/>
                    <a:lstStyle/>
                    <a:p>
                      <a:pPr algn="ctr" fontAlgn="b"/>
                      <a:r>
                        <a:rPr lang="tr-TR" sz="700" b="0" i="0" u="none" strike="noStrike">
                          <a:effectLst/>
                          <a:latin typeface="Calibri" panose="020F0502020204030204" pitchFamily="34" charset="0"/>
                        </a:rPr>
                        <a:t>30</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ÖZLEM ÇETİNER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SAĞLIK BİLİMLERİ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BESLENME VE DİYETETİK</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ARŞ. GÖR.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9848664"/>
                  </a:ext>
                </a:extLst>
              </a:tr>
              <a:tr h="126695">
                <a:tc>
                  <a:txBody>
                    <a:bodyPr/>
                    <a:lstStyle/>
                    <a:p>
                      <a:pPr algn="ctr" fontAlgn="b"/>
                      <a:r>
                        <a:rPr lang="tr-TR" sz="700" b="0" i="0" u="none" strike="noStrike">
                          <a:effectLst/>
                          <a:latin typeface="Calibri" panose="020F0502020204030204" pitchFamily="34" charset="0"/>
                        </a:rPr>
                        <a:t>31</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GONCA YILDIRIM</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SAĞLIK BİLİMLERİ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BESLENME VE DİYETETİK</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ARŞ. GÖR.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9723643"/>
                  </a:ext>
                </a:extLst>
              </a:tr>
              <a:tr h="126695">
                <a:tc>
                  <a:txBody>
                    <a:bodyPr/>
                    <a:lstStyle/>
                    <a:p>
                      <a:pPr algn="ctr" fontAlgn="b"/>
                      <a:r>
                        <a:rPr lang="tr-TR" sz="700" b="0" i="0" u="none" strike="noStrike">
                          <a:effectLst/>
                          <a:latin typeface="Calibri" panose="020F0502020204030204" pitchFamily="34" charset="0"/>
                        </a:rPr>
                        <a:t>32</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CANSU AKTAŞ</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SAĞLIK BİLİMLERİ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FİZYOTERAPİ VE REHABİLİTASYON</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ARŞ. GÖR.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9222782"/>
                  </a:ext>
                </a:extLst>
              </a:tr>
              <a:tr h="126695">
                <a:tc>
                  <a:txBody>
                    <a:bodyPr/>
                    <a:lstStyle/>
                    <a:p>
                      <a:pPr algn="ctr" fontAlgn="b"/>
                      <a:r>
                        <a:rPr lang="tr-TR" sz="700" b="0" i="0" u="none" strike="noStrike">
                          <a:effectLst/>
                          <a:latin typeface="Calibri" panose="020F0502020204030204" pitchFamily="34" charset="0"/>
                        </a:rPr>
                        <a:t>33</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İLKEM GÜZEL</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SAĞLIK BİLİMLERİ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FİZYOTERAPİ VE REHABİLİTASYON</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ARŞ. GÖR.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8016623"/>
                  </a:ext>
                </a:extLst>
              </a:tr>
              <a:tr h="126695">
                <a:tc>
                  <a:txBody>
                    <a:bodyPr/>
                    <a:lstStyle/>
                    <a:p>
                      <a:pPr algn="ctr" fontAlgn="b"/>
                      <a:r>
                        <a:rPr lang="tr-TR" sz="700" b="0" i="0" u="none" strike="noStrike">
                          <a:effectLst/>
                          <a:latin typeface="Calibri" panose="020F0502020204030204" pitchFamily="34" charset="0"/>
                        </a:rPr>
                        <a:t>34</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CANBERK AKDENİZ</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SAĞLIK BİLİMLERİ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HEMŞİRELİK</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ARŞ. GÖR.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2461551"/>
                  </a:ext>
                </a:extLst>
              </a:tr>
              <a:tr h="126695">
                <a:tc>
                  <a:txBody>
                    <a:bodyPr/>
                    <a:lstStyle/>
                    <a:p>
                      <a:pPr algn="ctr" fontAlgn="b"/>
                      <a:r>
                        <a:rPr lang="tr-TR" sz="700" b="0" i="0" u="none" strike="noStrike">
                          <a:effectLst/>
                          <a:latin typeface="Calibri" panose="020F0502020204030204" pitchFamily="34" charset="0"/>
                        </a:rPr>
                        <a:t>35</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ESRA ÖZDEN</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SAĞLIK BİLİMLERİ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HEMŞİRELİK</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ARŞ. GÖR.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5880757"/>
                  </a:ext>
                </a:extLst>
              </a:tr>
              <a:tr h="126695">
                <a:tc>
                  <a:txBody>
                    <a:bodyPr/>
                    <a:lstStyle/>
                    <a:p>
                      <a:pPr algn="ctr" fontAlgn="b"/>
                      <a:r>
                        <a:rPr lang="tr-TR" sz="700" b="0" i="0" u="none" strike="noStrike">
                          <a:effectLst/>
                          <a:latin typeface="Calibri" panose="020F0502020204030204" pitchFamily="34" charset="0"/>
                        </a:rPr>
                        <a:t>36</a:t>
                      </a:r>
                    </a:p>
                  </a:txBody>
                  <a:tcPr marL="5729" marR="5729" marT="57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CANSU ÇİL</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SAĞLIK BİLİMLERİ FAKÜLTESİ</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HEMŞİRELİK</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effectLst/>
                          <a:latin typeface="Calibri" panose="020F0502020204030204" pitchFamily="34" charset="0"/>
                        </a:rPr>
                        <a:t>ARŞ. GÖR.</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effectLst/>
                          <a:latin typeface="Calibri" panose="020F0502020204030204" pitchFamily="34" charset="0"/>
                        </a:rPr>
                        <a:t>Gönüllü</a:t>
                      </a:r>
                    </a:p>
                  </a:txBody>
                  <a:tcPr marL="5729" marR="5729" marT="57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tr-TR" sz="700" b="0" i="0" u="none" strike="noStrike" dirty="0">
                          <a:effectLst/>
                          <a:latin typeface="Calibri" panose="020F0502020204030204" pitchFamily="34" charset="0"/>
                        </a:rPr>
                        <a:t> </a:t>
                      </a:r>
                    </a:p>
                  </a:txBody>
                  <a:tcPr marL="5729" marR="5729" marT="572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1593329"/>
                  </a:ext>
                </a:extLst>
              </a:tr>
            </a:tbl>
          </a:graphicData>
        </a:graphic>
      </p:graphicFrame>
    </p:spTree>
    <p:extLst>
      <p:ext uri="{BB962C8B-B14F-4D97-AF65-F5344CB8AC3E}">
        <p14:creationId xmlns:p14="http://schemas.microsoft.com/office/powerpoint/2010/main" val="14263701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8447" y="1340768"/>
            <a:ext cx="8640960" cy="5673348"/>
          </a:xfrm>
          <a:prstGeom prst="rect">
            <a:avLst/>
          </a:prstGeom>
        </p:spPr>
        <p:txBody>
          <a:bodyPr wrap="square">
            <a:spAutoFit/>
          </a:bodyPr>
          <a:lstStyle/>
          <a:p>
            <a:pPr marR="485775" algn="ctr">
              <a:lnSpc>
                <a:spcPts val="3150"/>
              </a:lnSpc>
              <a:spcAft>
                <a:spcPts val="2273"/>
              </a:spcAft>
            </a:pPr>
            <a:r>
              <a:rPr lang="tr-TR" sz="2400" dirty="0">
                <a:solidFill>
                  <a:srgbClr val="000000"/>
                </a:solidFill>
                <a:latin typeface="Calibri" panose="020F0502020204030204" pitchFamily="34" charset="0"/>
                <a:ea typeface="Calibri" panose="020F0502020204030204" pitchFamily="34" charset="0"/>
              </a:rPr>
              <a:t>Kuşak Tanımı </a:t>
            </a:r>
          </a:p>
          <a:p>
            <a:pPr marR="485775">
              <a:lnSpc>
                <a:spcPts val="3150"/>
              </a:lnSpc>
              <a:spcAft>
                <a:spcPts val="2273"/>
              </a:spcAft>
            </a:pPr>
            <a:r>
              <a:rPr lang="tr-TR" sz="2400" i="1" dirty="0">
                <a:solidFill>
                  <a:srgbClr val="000000"/>
                </a:solidFill>
                <a:latin typeface="Calibri" panose="020F0502020204030204" pitchFamily="34" charset="0"/>
                <a:ea typeface="Calibri" panose="020F0502020204030204" pitchFamily="34" charset="0"/>
              </a:rPr>
              <a:t>Türk Dil Kurumu: </a:t>
            </a:r>
            <a:endParaRPr lang="tr-TR" sz="2400" i="1" dirty="0" smtClean="0">
              <a:solidFill>
                <a:srgbClr val="000000"/>
              </a:solidFill>
              <a:latin typeface="Calibri" panose="020F0502020204030204" pitchFamily="34" charset="0"/>
              <a:ea typeface="Calibri" panose="020F0502020204030204" pitchFamily="34" charset="0"/>
            </a:endParaRPr>
          </a:p>
          <a:p>
            <a:pPr marR="485775">
              <a:lnSpc>
                <a:spcPts val="3150"/>
              </a:lnSpc>
              <a:spcAft>
                <a:spcPts val="2273"/>
              </a:spcAft>
            </a:pPr>
            <a:r>
              <a:rPr lang="tr-TR" sz="2400" i="1" dirty="0" smtClean="0">
                <a:solidFill>
                  <a:srgbClr val="000000"/>
                </a:solidFill>
                <a:latin typeface="Calibri" panose="020F0502020204030204" pitchFamily="34" charset="0"/>
                <a:ea typeface="Calibri" panose="020F0502020204030204" pitchFamily="34" charset="0"/>
              </a:rPr>
              <a:t>"</a:t>
            </a:r>
            <a:r>
              <a:rPr lang="tr-TR" sz="2400" i="1" dirty="0">
                <a:solidFill>
                  <a:srgbClr val="000000"/>
                </a:solidFill>
                <a:latin typeface="Calibri" panose="020F0502020204030204" pitchFamily="34" charset="0"/>
                <a:ea typeface="Calibri" panose="020F0502020204030204" pitchFamily="34" charset="0"/>
              </a:rPr>
              <a:t>Yaklaşık olarak aynı yıllarda doğmuş, aynı çağın şartlarını, dolayısıyla birbirine benzer sorumluluklarla yükümlü olmuş kişiler topluluğuna kuşak denilmektedir. "</a:t>
            </a:r>
          </a:p>
          <a:p>
            <a:pPr marR="485775">
              <a:lnSpc>
                <a:spcPts val="3150"/>
              </a:lnSpc>
              <a:spcAft>
                <a:spcPts val="2273"/>
              </a:spcAft>
            </a:pPr>
            <a:r>
              <a:rPr lang="tr-TR" sz="2400" dirty="0"/>
              <a:t>Tarih felsefesi ve kültür tarihinde ise;</a:t>
            </a:r>
          </a:p>
          <a:p>
            <a:r>
              <a:rPr lang="tr-TR" sz="2400" i="1" dirty="0"/>
              <a:t>"Kuşak kavramı, yeni bir anlayışta ve yeni bir yaşama duygusunda, yeni biçimlerde birleşen, </a:t>
            </a:r>
            <a:r>
              <a:rPr lang="tr-TR" sz="2400" i="1" dirty="0" smtClean="0"/>
              <a:t>eskiden, belirgin </a:t>
            </a:r>
            <a:r>
              <a:rPr lang="tr-TR" sz="2400" i="1" dirty="0"/>
              <a:t>çizgilerle ayrılan bireyler topluluğu olarak ifade edilmektedir"</a:t>
            </a:r>
          </a:p>
          <a:p>
            <a:r>
              <a:rPr lang="tr-TR" sz="1350" i="1" dirty="0"/>
              <a:t/>
            </a:r>
            <a:br>
              <a:rPr lang="tr-TR" sz="1350" i="1" dirty="0"/>
            </a:br>
            <a:r>
              <a:rPr lang="tr-TR" sz="1350" dirty="0">
                <a:latin typeface="Calibri" panose="020F0502020204030204" pitchFamily="34" charset="0"/>
                <a:ea typeface="Calibri" panose="020F0502020204030204" pitchFamily="34" charset="0"/>
              </a:rPr>
              <a:t/>
            </a:r>
            <a:br>
              <a:rPr lang="tr-TR" sz="1350" dirty="0">
                <a:latin typeface="Calibri" panose="020F0502020204030204" pitchFamily="34" charset="0"/>
                <a:ea typeface="Calibri" panose="020F0502020204030204" pitchFamily="34" charset="0"/>
              </a:rPr>
            </a:br>
            <a:endParaRPr lang="tr-TR" sz="1350" dirty="0"/>
          </a:p>
          <a:p>
            <a:endParaRPr lang="tr-TR" sz="1350" dirty="0"/>
          </a:p>
        </p:txBody>
      </p:sp>
      <p:pic>
        <p:nvPicPr>
          <p:cNvPr id="5" name="Picture 4"/>
          <p:cNvPicPr>
            <a:picLocks noChangeAspect="1"/>
          </p:cNvPicPr>
          <p:nvPr/>
        </p:nvPicPr>
        <p:blipFill>
          <a:blip r:embed="rId2"/>
          <a:stretch>
            <a:fillRect/>
          </a:stretch>
        </p:blipFill>
        <p:spPr>
          <a:xfrm rot="16909302">
            <a:off x="4283968" y="6532265"/>
            <a:ext cx="569532" cy="65088"/>
          </a:xfrm>
          <a:prstGeom prst="rect">
            <a:avLst/>
          </a:prstGeom>
        </p:spPr>
      </p:pic>
      <p:sp>
        <p:nvSpPr>
          <p:cNvPr id="6" name="Slayt Numarası Yer Tutucusu 5"/>
          <p:cNvSpPr>
            <a:spLocks noGrp="1"/>
          </p:cNvSpPr>
          <p:nvPr>
            <p:ph type="sldNum" sz="quarter" idx="12"/>
          </p:nvPr>
        </p:nvSpPr>
        <p:spPr/>
        <p:txBody>
          <a:bodyPr/>
          <a:lstStyle/>
          <a:p>
            <a:fld id="{B08337FC-3936-4AD7-9248-B707072ACCDB}" type="slidenum">
              <a:rPr lang="tr-TR" smtClean="0"/>
              <a:t>30</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35331861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7200" y="1556792"/>
            <a:ext cx="8363272" cy="3013646"/>
          </a:xfrm>
          <a:prstGeom prst="rect">
            <a:avLst/>
          </a:prstGeom>
        </p:spPr>
        <p:txBody>
          <a:bodyPr wrap="square">
            <a:spAutoFit/>
          </a:bodyPr>
          <a:lstStyle/>
          <a:p>
            <a:pPr marR="485775" algn="ctr">
              <a:lnSpc>
                <a:spcPts val="3150"/>
              </a:lnSpc>
              <a:spcAft>
                <a:spcPts val="2273"/>
              </a:spcAft>
            </a:pPr>
            <a:r>
              <a:rPr lang="tr-TR" sz="2400" dirty="0">
                <a:solidFill>
                  <a:srgbClr val="000000"/>
                </a:solidFill>
                <a:latin typeface="Calibri" panose="020F0502020204030204" pitchFamily="34" charset="0"/>
                <a:ea typeface="Calibri" panose="020F0502020204030204" pitchFamily="34" charset="0"/>
              </a:rPr>
              <a:t>Kuşak Çatışması</a:t>
            </a:r>
          </a:p>
          <a:p>
            <a:pPr marR="485775">
              <a:buFont typeface="Arial" panose="020B0604020202020204" pitchFamily="34" charset="0"/>
              <a:buChar char="•"/>
            </a:pPr>
            <a:r>
              <a:rPr lang="tr-TR" sz="2400" dirty="0" smtClean="0">
                <a:solidFill>
                  <a:srgbClr val="000000"/>
                </a:solidFill>
                <a:latin typeface="Calibri" panose="020F0502020204030204" pitchFamily="34" charset="0"/>
                <a:ea typeface="Calibri" panose="020F0502020204030204" pitchFamily="34" charset="0"/>
              </a:rPr>
              <a:t> Güçlünün </a:t>
            </a:r>
            <a:r>
              <a:rPr lang="tr-TR" sz="2400" dirty="0">
                <a:solidFill>
                  <a:srgbClr val="000000"/>
                </a:solidFill>
                <a:latin typeface="Calibri" panose="020F0502020204030204" pitchFamily="34" charset="0"/>
                <a:ea typeface="Calibri" panose="020F0502020204030204" pitchFamily="34" charset="0"/>
              </a:rPr>
              <a:t>güçsüze baskısı ?</a:t>
            </a:r>
            <a:endParaRPr lang="tr-TR" sz="2400" dirty="0">
              <a:latin typeface="Calibri" panose="020F0502020204030204" pitchFamily="34" charset="0"/>
              <a:ea typeface="Calibri" panose="020F0502020204030204" pitchFamily="34" charset="0"/>
            </a:endParaRPr>
          </a:p>
          <a:p>
            <a:pPr>
              <a:buFont typeface="Arial" panose="020B0604020202020204" pitchFamily="34" charset="0"/>
              <a:buChar char="•"/>
            </a:pPr>
            <a:r>
              <a:rPr lang="tr-TR" sz="2400" dirty="0" smtClean="0">
                <a:solidFill>
                  <a:srgbClr val="000000"/>
                </a:solidFill>
                <a:latin typeface="Calibri" panose="020F0502020204030204" pitchFamily="34" charset="0"/>
                <a:ea typeface="Calibri" panose="020F0502020204030204" pitchFamily="34" charset="0"/>
              </a:rPr>
              <a:t> Para </a:t>
            </a:r>
            <a:r>
              <a:rPr lang="tr-TR" sz="2400" dirty="0">
                <a:solidFill>
                  <a:srgbClr val="000000"/>
                </a:solidFill>
                <a:latin typeface="Calibri" panose="020F0502020204030204" pitchFamily="34" charset="0"/>
                <a:ea typeface="Calibri" panose="020F0502020204030204" pitchFamily="34" charset="0"/>
              </a:rPr>
              <a:t>ve </a:t>
            </a:r>
            <a:r>
              <a:rPr lang="tr-TR" sz="2400" dirty="0" smtClean="0">
                <a:solidFill>
                  <a:srgbClr val="000000"/>
                </a:solidFill>
                <a:latin typeface="Calibri" panose="020F0502020204030204" pitchFamily="34" charset="0"/>
                <a:ea typeface="Calibri" panose="020F0502020204030204" pitchFamily="34" charset="0"/>
              </a:rPr>
              <a:t>gücü </a:t>
            </a:r>
            <a:r>
              <a:rPr lang="tr-TR" sz="2400" dirty="0">
                <a:solidFill>
                  <a:srgbClr val="000000"/>
                </a:solidFill>
                <a:latin typeface="Calibri" panose="020F0502020204030204" pitchFamily="34" charset="0"/>
                <a:ea typeface="Calibri" panose="020F0502020204030204" pitchFamily="34" charset="0"/>
              </a:rPr>
              <a:t>elinde bulunduran ESKİ kuşağın, </a:t>
            </a:r>
            <a:r>
              <a:rPr lang="tr-TR" sz="2400" dirty="0" smtClean="0">
                <a:solidFill>
                  <a:srgbClr val="000000"/>
                </a:solidFill>
                <a:latin typeface="Calibri" panose="020F0502020204030204" pitchFamily="34" charset="0"/>
                <a:ea typeface="Calibri" panose="020F0502020204030204" pitchFamily="34" charset="0"/>
              </a:rPr>
              <a:t>henüz </a:t>
            </a:r>
            <a:r>
              <a:rPr lang="tr-TR" sz="2400" dirty="0">
                <a:solidFill>
                  <a:srgbClr val="000000"/>
                </a:solidFill>
                <a:latin typeface="Calibri" panose="020F0502020204030204" pitchFamily="34" charset="0"/>
                <a:ea typeface="Calibri" panose="020F0502020204030204" pitchFamily="34" charset="0"/>
              </a:rPr>
              <a:t>güçsüz olan YENİ kuşağa otorite sağlamaya çalışması ?</a:t>
            </a:r>
            <a:endParaRPr lang="tr-TR" sz="2400" dirty="0">
              <a:latin typeface="Calibri" panose="020F0502020204030204" pitchFamily="34" charset="0"/>
              <a:ea typeface="Calibri" panose="020F0502020204030204" pitchFamily="34" charset="0"/>
            </a:endParaRPr>
          </a:p>
          <a:p>
            <a:pPr>
              <a:buFont typeface="Arial" panose="020B0604020202020204" pitchFamily="34" charset="0"/>
              <a:buChar char="•"/>
            </a:pPr>
            <a:r>
              <a:rPr lang="tr-TR" sz="2400" dirty="0" smtClean="0">
                <a:solidFill>
                  <a:srgbClr val="000000"/>
                </a:solidFill>
                <a:latin typeface="Calibri" panose="020F0502020204030204" pitchFamily="34" charset="0"/>
                <a:ea typeface="Calibri" panose="020F0502020204030204" pitchFamily="34" charset="0"/>
              </a:rPr>
              <a:t> Değişime </a:t>
            </a:r>
            <a:r>
              <a:rPr lang="tr-TR" sz="2400" dirty="0">
                <a:solidFill>
                  <a:srgbClr val="000000"/>
                </a:solidFill>
                <a:latin typeface="Calibri" panose="020F0502020204030204" pitchFamily="34" charset="0"/>
                <a:ea typeface="Calibri" panose="020F0502020204030204" pitchFamily="34" charset="0"/>
              </a:rPr>
              <a:t>olan </a:t>
            </a:r>
            <a:r>
              <a:rPr lang="tr-TR" sz="2400" dirty="0" smtClean="0">
                <a:solidFill>
                  <a:srgbClr val="000000"/>
                </a:solidFill>
                <a:latin typeface="Calibri" panose="020F0502020204030204" pitchFamily="34" charset="0"/>
                <a:ea typeface="Calibri" panose="020F0502020204030204" pitchFamily="34" charset="0"/>
              </a:rPr>
              <a:t>direnç </a:t>
            </a:r>
            <a:r>
              <a:rPr lang="tr-TR" sz="2400" dirty="0">
                <a:solidFill>
                  <a:srgbClr val="000000"/>
                </a:solidFill>
                <a:latin typeface="Calibri" panose="020F0502020204030204" pitchFamily="34" charset="0"/>
                <a:ea typeface="Calibri" panose="020F0502020204030204" pitchFamily="34" charset="0"/>
              </a:rPr>
              <a:t>?</a:t>
            </a:r>
            <a:endParaRPr lang="tr-TR" sz="2400" dirty="0">
              <a:latin typeface="Calibri" panose="020F0502020204030204" pitchFamily="34" charset="0"/>
              <a:ea typeface="Calibri" panose="020F0502020204030204" pitchFamily="34" charset="0"/>
            </a:endParaRPr>
          </a:p>
          <a:p>
            <a:pPr>
              <a:buFont typeface="Arial" panose="020B0604020202020204" pitchFamily="34" charset="0"/>
              <a:buChar char="•"/>
            </a:pPr>
            <a:r>
              <a:rPr lang="tr-TR" sz="2400" dirty="0" smtClean="0">
                <a:solidFill>
                  <a:srgbClr val="000000"/>
                </a:solidFill>
                <a:latin typeface="Calibri" panose="020F0502020204030204" pitchFamily="34" charset="0"/>
                <a:ea typeface="Calibri" panose="020F0502020204030204" pitchFamily="34" charset="0"/>
              </a:rPr>
              <a:t> ESKİ </a:t>
            </a:r>
            <a:r>
              <a:rPr lang="tr-TR" sz="2400" dirty="0">
                <a:solidFill>
                  <a:srgbClr val="000000"/>
                </a:solidFill>
                <a:latin typeface="Calibri" panose="020F0502020204030204" pitchFamily="34" charset="0"/>
                <a:ea typeface="Calibri" panose="020F0502020204030204" pitchFamily="34" charset="0"/>
              </a:rPr>
              <a:t>ile YENİ arasındaki menfaat çatışması ?</a:t>
            </a:r>
            <a:endParaRPr lang="tr-TR" sz="2400" dirty="0">
              <a:latin typeface="Calibri" panose="020F0502020204030204" pitchFamily="34" charset="0"/>
              <a:ea typeface="Calibri" panose="020F0502020204030204" pitchFamily="34" charset="0"/>
            </a:endParaRPr>
          </a:p>
          <a:p>
            <a:pPr>
              <a:buFont typeface="Arial" panose="020B0604020202020204" pitchFamily="34" charset="0"/>
              <a:buChar char="•"/>
            </a:pPr>
            <a:r>
              <a:rPr lang="tr-TR" sz="2400" dirty="0" smtClean="0">
                <a:solidFill>
                  <a:srgbClr val="000000"/>
                </a:solidFill>
                <a:latin typeface="Calibri" panose="020F0502020204030204" pitchFamily="34" charset="0"/>
                <a:ea typeface="Calibri" panose="020F0502020204030204" pitchFamily="34" charset="0"/>
              </a:rPr>
              <a:t> Korkular</a:t>
            </a:r>
            <a:r>
              <a:rPr lang="tr-TR" sz="2400" dirty="0">
                <a:solidFill>
                  <a:srgbClr val="000000"/>
                </a:solidFill>
                <a:latin typeface="Calibri" panose="020F0502020204030204" pitchFamily="34" charset="0"/>
                <a:ea typeface="Calibri" panose="020F0502020204030204" pitchFamily="34" charset="0"/>
              </a:rPr>
              <a:t>?</a:t>
            </a:r>
            <a:endParaRPr lang="tr-TR" sz="2400" dirty="0">
              <a:latin typeface="Calibri" panose="020F0502020204030204" pitchFamily="34" charset="0"/>
              <a:ea typeface="Calibri" panose="020F0502020204030204" pitchFamily="34" charset="0"/>
            </a:endParaRPr>
          </a:p>
        </p:txBody>
      </p:sp>
      <p:pic>
        <p:nvPicPr>
          <p:cNvPr id="9" name="Picture 8"/>
          <p:cNvPicPr>
            <a:picLocks noChangeAspect="1"/>
          </p:cNvPicPr>
          <p:nvPr/>
        </p:nvPicPr>
        <p:blipFill>
          <a:blip r:embed="rId2"/>
          <a:stretch>
            <a:fillRect/>
          </a:stretch>
        </p:blipFill>
        <p:spPr>
          <a:xfrm rot="16909302">
            <a:off x="4283968" y="6532265"/>
            <a:ext cx="569532" cy="65088"/>
          </a:xfrm>
          <a:prstGeom prst="rect">
            <a:avLst/>
          </a:prstGeom>
        </p:spPr>
      </p:pic>
      <p:sp>
        <p:nvSpPr>
          <p:cNvPr id="5" name="Slayt Numarası Yer Tutucusu 4"/>
          <p:cNvSpPr>
            <a:spLocks noGrp="1"/>
          </p:cNvSpPr>
          <p:nvPr>
            <p:ph type="sldNum" sz="quarter" idx="12"/>
          </p:nvPr>
        </p:nvSpPr>
        <p:spPr/>
        <p:txBody>
          <a:bodyPr/>
          <a:lstStyle/>
          <a:p>
            <a:fld id="{B08337FC-3936-4AD7-9248-B707072ACCDB}" type="slidenum">
              <a:rPr lang="tr-TR" smtClean="0"/>
              <a:t>31</a:t>
            </a:fld>
            <a:endParaRPr lang="tr-TR"/>
          </a:p>
        </p:txBody>
      </p:sp>
      <p:sp>
        <p:nvSpPr>
          <p:cNvPr id="6" name="Veri Yer Tutucusu 5"/>
          <p:cNvSpPr>
            <a:spLocks noGrp="1"/>
          </p:cNvSpPr>
          <p:nvPr>
            <p:ph type="dt" sz="half" idx="10"/>
          </p:nvPr>
        </p:nvSpPr>
        <p:spPr/>
        <p:txBody>
          <a:bodyPr/>
          <a:lstStyle/>
          <a:p>
            <a:r>
              <a:rPr lang="tr-TR" smtClean="0"/>
              <a:t>4.02.2019</a:t>
            </a:r>
            <a:endParaRPr lang="tr-TR"/>
          </a:p>
        </p:txBody>
      </p:sp>
      <p:sp>
        <p:nvSpPr>
          <p:cNvPr id="7" name="Altbilgi Yer Tutucusu 6"/>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28557991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descr="C:\Users\Admin\AppData\Local\Temp\FineReader12.00\media\image11.jpeg"/>
          <p:cNvPicPr/>
          <p:nvPr/>
        </p:nvPicPr>
        <p:blipFill>
          <a:blip r:embed="rId2">
            <a:extLst>
              <a:ext uri="{28A0092B-C50C-407E-A947-70E740481C1C}">
                <a14:useLocalDpi xmlns:a14="http://schemas.microsoft.com/office/drawing/2010/main" val="0"/>
              </a:ext>
            </a:extLst>
          </a:blip>
          <a:srcRect/>
          <a:stretch>
            <a:fillRect/>
          </a:stretch>
        </p:blipFill>
        <p:spPr bwMode="auto">
          <a:xfrm>
            <a:off x="531254" y="1427141"/>
            <a:ext cx="4140608" cy="3624849"/>
          </a:xfrm>
          <a:prstGeom prst="rect">
            <a:avLst/>
          </a:prstGeom>
          <a:noFill/>
          <a:ln>
            <a:noFill/>
          </a:ln>
        </p:spPr>
      </p:pic>
      <p:pic>
        <p:nvPicPr>
          <p:cNvPr id="3" name="Resim 2" descr="C:\Users\Admin\AppData\Local\Temp\FineReader12.00\media\image12.jpeg"/>
          <p:cNvPicPr/>
          <p:nvPr/>
        </p:nvPicPr>
        <p:blipFill>
          <a:blip r:embed="rId3">
            <a:extLst>
              <a:ext uri="{28A0092B-C50C-407E-A947-70E740481C1C}">
                <a14:useLocalDpi xmlns:a14="http://schemas.microsoft.com/office/drawing/2010/main" val="0"/>
              </a:ext>
            </a:extLst>
          </a:blip>
          <a:srcRect/>
          <a:stretch>
            <a:fillRect/>
          </a:stretch>
        </p:blipFill>
        <p:spPr bwMode="auto">
          <a:xfrm>
            <a:off x="4671862" y="1427142"/>
            <a:ext cx="3837854" cy="3624848"/>
          </a:xfrm>
          <a:prstGeom prst="rect">
            <a:avLst/>
          </a:prstGeom>
          <a:noFill/>
          <a:ln>
            <a:noFill/>
          </a:ln>
        </p:spPr>
      </p:pic>
      <p:pic>
        <p:nvPicPr>
          <p:cNvPr id="6" name="Picture 5"/>
          <p:cNvPicPr>
            <a:picLocks noChangeAspect="1"/>
          </p:cNvPicPr>
          <p:nvPr/>
        </p:nvPicPr>
        <p:blipFill>
          <a:blip r:embed="rId4"/>
          <a:stretch>
            <a:fillRect/>
          </a:stretch>
        </p:blipFill>
        <p:spPr>
          <a:xfrm rot="16909302">
            <a:off x="4283968" y="6532265"/>
            <a:ext cx="569532" cy="65088"/>
          </a:xfrm>
          <a:prstGeom prst="rect">
            <a:avLst/>
          </a:prstGeom>
        </p:spPr>
      </p:pic>
      <p:sp>
        <p:nvSpPr>
          <p:cNvPr id="7" name="Slayt Numarası Yer Tutucusu 6"/>
          <p:cNvSpPr>
            <a:spLocks noGrp="1"/>
          </p:cNvSpPr>
          <p:nvPr>
            <p:ph type="sldNum" sz="quarter" idx="12"/>
          </p:nvPr>
        </p:nvSpPr>
        <p:spPr/>
        <p:txBody>
          <a:bodyPr/>
          <a:lstStyle/>
          <a:p>
            <a:fld id="{B08337FC-3936-4AD7-9248-B707072ACCDB}" type="slidenum">
              <a:rPr lang="tr-TR" smtClean="0"/>
              <a:t>32</a:t>
            </a:fld>
            <a:endParaRPr lang="tr-TR"/>
          </a:p>
        </p:txBody>
      </p:sp>
      <p:sp>
        <p:nvSpPr>
          <p:cNvPr id="8" name="Veri Yer Tutucusu 7"/>
          <p:cNvSpPr>
            <a:spLocks noGrp="1"/>
          </p:cNvSpPr>
          <p:nvPr>
            <p:ph type="dt" sz="half" idx="10"/>
          </p:nvPr>
        </p:nvSpPr>
        <p:spPr/>
        <p:txBody>
          <a:bodyPr/>
          <a:lstStyle/>
          <a:p>
            <a:r>
              <a:rPr lang="tr-TR" smtClean="0"/>
              <a:t>4.02.2019</a:t>
            </a:r>
            <a:endParaRPr lang="tr-TR"/>
          </a:p>
        </p:txBody>
      </p:sp>
      <p:sp>
        <p:nvSpPr>
          <p:cNvPr id="9" name="Altbilgi Yer Tutucusu 8"/>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17605783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84693" y="1277940"/>
            <a:ext cx="5121146" cy="464230"/>
          </a:xfrm>
          <a:prstGeom prst="rect">
            <a:avLst/>
          </a:prstGeom>
        </p:spPr>
        <p:txBody>
          <a:bodyPr wrap="none">
            <a:spAutoFit/>
          </a:bodyPr>
          <a:lstStyle/>
          <a:p>
            <a:pPr>
              <a:lnSpc>
                <a:spcPts val="2925"/>
              </a:lnSpc>
              <a:spcAft>
                <a:spcPts val="3086"/>
              </a:spcAft>
            </a:pPr>
            <a:r>
              <a:rPr lang="tr-TR" sz="2400" dirty="0">
                <a:solidFill>
                  <a:srgbClr val="000000"/>
                </a:solidFill>
                <a:latin typeface="Calibri" panose="020F0502020204030204" pitchFamily="34" charset="0"/>
                <a:ea typeface="Calibri" panose="020F0502020204030204" pitchFamily="34" charset="0"/>
              </a:rPr>
              <a:t>Sessiz Kuşak (1924-1945 arası doğanlar)</a:t>
            </a:r>
            <a:endParaRPr lang="tr-TR" sz="2400" dirty="0">
              <a:latin typeface="Calibri" panose="020F0502020204030204" pitchFamily="34" charset="0"/>
              <a:ea typeface="Calibri" panose="020F0502020204030204" pitchFamily="34" charset="0"/>
            </a:endParaRPr>
          </a:p>
        </p:txBody>
      </p:sp>
      <p:pic>
        <p:nvPicPr>
          <p:cNvPr id="6" name="Resim 5" descr="C:\Users\Admin\AppData\Local\Temp\FineReader12.00\media\image13.jpeg"/>
          <p:cNvPicPr/>
          <p:nvPr/>
        </p:nvPicPr>
        <p:blipFill>
          <a:blip r:embed="rId2">
            <a:extLst>
              <a:ext uri="{28A0092B-C50C-407E-A947-70E740481C1C}">
                <a14:useLocalDpi xmlns:a14="http://schemas.microsoft.com/office/drawing/2010/main" val="0"/>
              </a:ext>
            </a:extLst>
          </a:blip>
          <a:srcRect/>
          <a:stretch>
            <a:fillRect/>
          </a:stretch>
        </p:blipFill>
        <p:spPr bwMode="auto">
          <a:xfrm>
            <a:off x="5598267" y="1729004"/>
            <a:ext cx="3323749" cy="3365183"/>
          </a:xfrm>
          <a:prstGeom prst="rect">
            <a:avLst/>
          </a:prstGeom>
          <a:noFill/>
        </p:spPr>
      </p:pic>
      <p:sp>
        <p:nvSpPr>
          <p:cNvPr id="5" name="Dikdörtgen 4"/>
          <p:cNvSpPr/>
          <p:nvPr/>
        </p:nvSpPr>
        <p:spPr>
          <a:xfrm>
            <a:off x="179512" y="1926012"/>
            <a:ext cx="5256584" cy="4034438"/>
          </a:xfrm>
          <a:prstGeom prst="rect">
            <a:avLst/>
          </a:prstGeom>
        </p:spPr>
        <p:txBody>
          <a:bodyPr wrap="square">
            <a:spAutoFit/>
          </a:bodyPr>
          <a:lstStyle/>
          <a:p>
            <a:pPr algn="just">
              <a:lnSpc>
                <a:spcPts val="1125"/>
              </a:lnSpc>
              <a:spcAft>
                <a:spcPts val="26"/>
              </a:spcAft>
            </a:pPr>
            <a:r>
              <a:rPr lang="tr-TR" sz="1600" dirty="0" smtClean="0">
                <a:latin typeface="Calibri" panose="020F0502020204030204" pitchFamily="34" charset="0"/>
                <a:ea typeface="Calibri" panose="020F0502020204030204" pitchFamily="34" charset="0"/>
                <a:cs typeface="Calibri" panose="020F0502020204030204" pitchFamily="34" charset="0"/>
              </a:rPr>
              <a:t>Özellikleri</a:t>
            </a:r>
          </a:p>
          <a:p>
            <a:pPr algn="just">
              <a:lnSpc>
                <a:spcPts val="1125"/>
              </a:lnSpc>
              <a:spcAft>
                <a:spcPts val="26"/>
              </a:spcAft>
            </a:pPr>
            <a:endParaRPr lang="tr-TR" sz="1600" dirty="0">
              <a:latin typeface="Arial Unicode MS" panose="020B0604020202020204" pitchFamily="34" charset="-128"/>
              <a:ea typeface="Arial Unicode MS" panose="020B0604020202020204" pitchFamily="34" charset="-128"/>
            </a:endParaRPr>
          </a:p>
          <a:p>
            <a:pPr marL="257175" indent="-257175" algn="just">
              <a:lnSpc>
                <a:spcPts val="1710"/>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1929 Büyük Ekonomik Krizi</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II</a:t>
            </a:r>
            <a:r>
              <a:rPr lang="tr-TR" sz="16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 Dünya </a:t>
            </a: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savaşı</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Türkiye'de Cumhuriyet Kuşağı</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260"/>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Aile nosyonu ön planda, geniş aileler ve komşuluk çok önemli</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Korunma </a:t>
            </a:r>
            <a:r>
              <a:rPr lang="tr-TR" sz="16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ihtiyaçları </a:t>
            </a: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üst düzeyde</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Dönemin sembolü «Otomobil»</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Toplumsal değerlere adanmışlık</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Çalışkanlar ve otoriteye saygılılar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Başarı ve sosyal konum için hırslılar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Sosyal ilişkileri </a:t>
            </a:r>
            <a:r>
              <a:rPr lang="tr-TR" sz="16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yüz yüze </a:t>
            </a: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kurmaya tercih </a:t>
            </a:r>
            <a:r>
              <a:rPr lang="tr-TR" sz="16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ediyorlar</a:t>
            </a:r>
          </a:p>
          <a:p>
            <a:pPr algn="just">
              <a:lnSpc>
                <a:spcPts val="1691"/>
              </a:lnSpc>
              <a:buClr>
                <a:srgbClr val="000000"/>
              </a:buClr>
              <a:buSzPts val="1400"/>
              <a:tabLst>
                <a:tab pos="173355" algn="l"/>
              </a:tabLst>
            </a:pPr>
            <a:endPar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ts val="1691"/>
              </a:lnSpc>
              <a:buClr>
                <a:srgbClr val="000000"/>
              </a:buClr>
              <a:buSzPts val="1400"/>
              <a:tabLst>
                <a:tab pos="173355" algn="l"/>
              </a:tabLst>
            </a:pPr>
            <a:r>
              <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İşe Bakışları</a:t>
            </a:r>
          </a:p>
          <a:p>
            <a:pPr algn="just">
              <a:lnSpc>
                <a:spcPts val="1691"/>
              </a:lnSpc>
              <a:buClr>
                <a:srgbClr val="000000"/>
              </a:buClr>
              <a:buSzPts val="1400"/>
              <a:tabLst>
                <a:tab pos="173355" algn="l"/>
              </a:tabLst>
            </a:pPr>
            <a:endPar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rPr>
              <a:t>Çalışmak onlar için bir zorunluluk</a:t>
            </a:r>
          </a:p>
          <a:p>
            <a:r>
              <a:rPr lang="tr-TR" sz="1600" dirty="0">
                <a:latin typeface="Calibri" panose="020F0502020204030204" pitchFamily="34" charset="0"/>
                <a:ea typeface="Calibri" panose="020F0502020204030204" pitchFamily="34" charset="0"/>
              </a:rPr>
              <a:t/>
            </a:r>
            <a:br>
              <a:rPr lang="tr-TR" sz="1600" dirty="0">
                <a:latin typeface="Calibri" panose="020F0502020204030204" pitchFamily="34" charset="0"/>
                <a:ea typeface="Calibri" panose="020F0502020204030204" pitchFamily="34" charset="0"/>
              </a:rPr>
            </a:br>
            <a:endParaRPr lang="tr-TR" sz="1600" dirty="0"/>
          </a:p>
        </p:txBody>
      </p:sp>
      <p:pic>
        <p:nvPicPr>
          <p:cNvPr id="7" name="Picture 6"/>
          <p:cNvPicPr>
            <a:picLocks noChangeAspect="1"/>
          </p:cNvPicPr>
          <p:nvPr/>
        </p:nvPicPr>
        <p:blipFill>
          <a:blip r:embed="rId3"/>
          <a:stretch>
            <a:fillRect/>
          </a:stretch>
        </p:blipFill>
        <p:spPr>
          <a:xfrm rot="16909302">
            <a:off x="4283968" y="6532265"/>
            <a:ext cx="569532" cy="65088"/>
          </a:xfrm>
          <a:prstGeom prst="rect">
            <a:avLst/>
          </a:prstGeom>
        </p:spPr>
      </p:pic>
      <p:sp>
        <p:nvSpPr>
          <p:cNvPr id="8" name="Slayt Numarası Yer Tutucusu 7"/>
          <p:cNvSpPr>
            <a:spLocks noGrp="1"/>
          </p:cNvSpPr>
          <p:nvPr>
            <p:ph type="sldNum" sz="quarter" idx="12"/>
          </p:nvPr>
        </p:nvSpPr>
        <p:spPr/>
        <p:txBody>
          <a:bodyPr/>
          <a:lstStyle/>
          <a:p>
            <a:fld id="{B08337FC-3936-4AD7-9248-B707072ACCDB}" type="slidenum">
              <a:rPr lang="tr-TR" smtClean="0"/>
              <a:t>33</a:t>
            </a:fld>
            <a:endParaRPr lang="tr-TR"/>
          </a:p>
        </p:txBody>
      </p:sp>
      <p:sp>
        <p:nvSpPr>
          <p:cNvPr id="9" name="Veri Yer Tutucusu 8"/>
          <p:cNvSpPr>
            <a:spLocks noGrp="1"/>
          </p:cNvSpPr>
          <p:nvPr>
            <p:ph type="dt" sz="half" idx="10"/>
          </p:nvPr>
        </p:nvSpPr>
        <p:spPr/>
        <p:txBody>
          <a:bodyPr/>
          <a:lstStyle/>
          <a:p>
            <a:r>
              <a:rPr lang="tr-TR" smtClean="0"/>
              <a:t>4.02.2019</a:t>
            </a:r>
            <a:endParaRPr lang="tr-TR"/>
          </a:p>
        </p:txBody>
      </p:sp>
      <p:sp>
        <p:nvSpPr>
          <p:cNvPr id="10" name="Altbilgi Yer Tutucusu 9"/>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15664350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4293" y="1339425"/>
            <a:ext cx="5320687" cy="461665"/>
          </a:xfrm>
          <a:prstGeom prst="rect">
            <a:avLst/>
          </a:prstGeom>
        </p:spPr>
        <p:txBody>
          <a:bodyPr wrap="none">
            <a:spAutoFit/>
          </a:bodyPr>
          <a:lstStyle/>
          <a:p>
            <a:r>
              <a:rPr lang="tr-TR" sz="2400" dirty="0">
                <a:solidFill>
                  <a:srgbClr val="000000"/>
                </a:solidFill>
                <a:latin typeface="Arial Unicode MS" panose="020B0604020202020204" pitchFamily="34" charset="-128"/>
              </a:rPr>
              <a:t>Bebek Patlaması Kuşağı (1946-1964)</a:t>
            </a:r>
            <a:endParaRPr lang="tr-TR" sz="2400" dirty="0"/>
          </a:p>
        </p:txBody>
      </p:sp>
      <p:pic>
        <p:nvPicPr>
          <p:cNvPr id="3" name="Resim 2" descr="C:\Users\Admin\AppData\Local\Temp\FineReader12.00\media\image14.jpeg"/>
          <p:cNvPicPr/>
          <p:nvPr/>
        </p:nvPicPr>
        <p:blipFill>
          <a:blip r:embed="rId2">
            <a:extLst>
              <a:ext uri="{28A0092B-C50C-407E-A947-70E740481C1C}">
                <a14:useLocalDpi xmlns:a14="http://schemas.microsoft.com/office/drawing/2010/main" val="0"/>
              </a:ext>
            </a:extLst>
          </a:blip>
          <a:srcRect/>
          <a:stretch>
            <a:fillRect/>
          </a:stretch>
        </p:blipFill>
        <p:spPr bwMode="auto">
          <a:xfrm>
            <a:off x="5554980" y="1770507"/>
            <a:ext cx="3589020" cy="3529489"/>
          </a:xfrm>
          <a:prstGeom prst="rect">
            <a:avLst/>
          </a:prstGeom>
          <a:noFill/>
        </p:spPr>
      </p:pic>
      <p:sp>
        <p:nvSpPr>
          <p:cNvPr id="4" name="Rectangle 2"/>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tr-TR" sz="1350"/>
          </a:p>
        </p:txBody>
      </p:sp>
      <p:sp>
        <p:nvSpPr>
          <p:cNvPr id="6" name="Dikdörtgen 5"/>
          <p:cNvSpPr/>
          <p:nvPr/>
        </p:nvSpPr>
        <p:spPr>
          <a:xfrm>
            <a:off x="218940" y="2010633"/>
            <a:ext cx="5145147" cy="4524315"/>
          </a:xfrm>
          <a:prstGeom prst="rect">
            <a:avLst/>
          </a:prstGeom>
        </p:spPr>
        <p:txBody>
          <a:bodyPr wrap="square">
            <a:spAutoFit/>
          </a:bodyPr>
          <a:lstStyle/>
          <a:p>
            <a:pPr eaLnBrk="0" fontAlgn="base" hangingPunct="0">
              <a:spcBef>
                <a:spcPct val="0"/>
              </a:spcBef>
              <a:spcAft>
                <a:spcPct val="0"/>
              </a:spcAft>
              <a:tabLst>
                <a:tab pos="167879" algn="l"/>
              </a:tabLst>
            </a:pPr>
            <a:r>
              <a:rPr lang="tr-TR"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Özellikleri</a:t>
            </a:r>
            <a:endParaRPr lang="tr-TR" sz="1600" dirty="0"/>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2. Dünya Savaşı sonrası nüfus patlaması döneminde doğdular</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Dünyanın insan hakları hareketlerini, radyonun altın çağını, Türkiye'nin ise ihtilali ve çok partili döneme geçiş sancılarını yaşadığı yıllar</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Kadın-erkek eşitliği, Irk ayrımına karşı mücadele, </a:t>
            </a:r>
            <a:endParaRPr lang="tr-TR" sz="1600" dirty="0" smtClean="0">
              <a:solidFill>
                <a:srgbClr val="000000"/>
              </a:solidFill>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smtClean="0">
                <a:solidFill>
                  <a:srgbClr val="000000"/>
                </a:solidFill>
                <a:latin typeface="Arial" panose="020B0604020202020204" pitchFamily="34" charset="0"/>
              </a:rPr>
              <a:t>Çevreye </a:t>
            </a:r>
            <a:r>
              <a:rPr lang="tr-TR" sz="1600" dirty="0">
                <a:solidFill>
                  <a:srgbClr val="000000"/>
                </a:solidFill>
                <a:latin typeface="Arial" panose="020B0604020202020204" pitchFamily="34" charset="0"/>
              </a:rPr>
              <a:t>duyarlı olmak</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Dönemin sembolü «Televizyon»</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Geleneksel ailelerde yetiştiler</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Çalışkan ve adaptasyonu </a:t>
            </a:r>
            <a:r>
              <a:rPr lang="tr-TR" sz="1600" dirty="0" err="1" smtClean="0">
                <a:solidFill>
                  <a:srgbClr val="000000"/>
                </a:solidFill>
                <a:latin typeface="Arial" panose="020B0604020202020204" pitchFamily="34" charset="0"/>
              </a:rPr>
              <a:t>güçlü,sabırlı</a:t>
            </a:r>
            <a:r>
              <a:rPr lang="tr-TR" sz="1600" dirty="0" smtClean="0">
                <a:solidFill>
                  <a:srgbClr val="000000"/>
                </a:solidFill>
                <a:latin typeface="Arial" panose="020B0604020202020204" pitchFamily="34" charset="0"/>
              </a:rPr>
              <a:t> </a:t>
            </a:r>
            <a:r>
              <a:rPr lang="tr-TR" sz="1600" dirty="0">
                <a:solidFill>
                  <a:srgbClr val="000000"/>
                </a:solidFill>
                <a:latin typeface="Arial" panose="020B0604020202020204" pitchFamily="34" charset="0"/>
              </a:rPr>
              <a:t>ve kanaatkar</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Otoriteye saygılı</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Sadakat duyguları yüksek</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Teknolojiye kısmen yakın </a:t>
            </a:r>
            <a:r>
              <a:rPr lang="tr-TR" sz="1600" dirty="0" smtClean="0">
                <a:solidFill>
                  <a:srgbClr val="000000"/>
                </a:solidFill>
                <a:latin typeface="Arial" panose="020B0604020202020204" pitchFamily="34" charset="0"/>
              </a:rPr>
              <a:t>oldular</a:t>
            </a:r>
          </a:p>
          <a:p>
            <a:pPr eaLnBrk="0" fontAlgn="base" hangingPunct="0">
              <a:spcBef>
                <a:spcPct val="0"/>
              </a:spcBef>
              <a:spcAft>
                <a:spcPct val="0"/>
              </a:spcAft>
              <a:tabLst>
                <a:tab pos="167879" algn="l"/>
              </a:tabLst>
            </a:pPr>
            <a:endParaRPr lang="tr-TR"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eaLnBrk="0" fontAlgn="base" hangingPunct="0">
              <a:spcBef>
                <a:spcPct val="0"/>
              </a:spcBef>
              <a:spcAft>
                <a:spcPct val="0"/>
              </a:spcAft>
              <a:tabLst>
                <a:tab pos="167879" algn="l"/>
              </a:tabLst>
            </a:pPr>
            <a:r>
              <a:rPr lang="tr-TR" sz="16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İşe bakışları; </a:t>
            </a:r>
            <a:endParaRPr lang="tr-TR" sz="16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eaLnBrk="0" fontAlgn="base" hangingPunct="0">
              <a:spcBef>
                <a:spcPct val="0"/>
              </a:spcBef>
              <a:spcAft>
                <a:spcPct val="0"/>
              </a:spcAft>
              <a:tabLst>
                <a:tab pos="167879" algn="l"/>
              </a:tabLst>
            </a:pPr>
            <a:endParaRPr lang="tr-TR" sz="16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eaLnBrk="0" fontAlgn="base" hangingPunct="0">
              <a:spcBef>
                <a:spcPct val="0"/>
              </a:spcBef>
              <a:spcAft>
                <a:spcPct val="0"/>
              </a:spcAft>
              <a:buFont typeface="Arial" panose="020B0604020202020204" pitchFamily="34" charset="0"/>
              <a:buChar char="•"/>
              <a:tabLst>
                <a:tab pos="167879" algn="l"/>
              </a:tabLst>
            </a:pPr>
            <a:r>
              <a:rPr lang="tr-TR" sz="16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Çalışmak </a:t>
            </a:r>
            <a:r>
              <a:rPr lang="tr-TR" sz="16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için yaşamak</a:t>
            </a:r>
            <a:r>
              <a:rPr lang="tr-TR" sz="1600" b="1" dirty="0">
                <a:solidFill>
                  <a:srgbClr val="FF0000"/>
                </a:solidFill>
              </a:rPr>
              <a:t> </a:t>
            </a:r>
            <a:endParaRPr lang="tr-TR" sz="1600" b="1" dirty="0">
              <a:solidFill>
                <a:srgbClr val="FF0000"/>
              </a:solidFill>
              <a:latin typeface="Arial" panose="020B0604020202020204" pitchFamily="34" charset="0"/>
            </a:endParaRPr>
          </a:p>
        </p:txBody>
      </p:sp>
      <p:pic>
        <p:nvPicPr>
          <p:cNvPr id="8" name="Picture 7"/>
          <p:cNvPicPr>
            <a:picLocks noChangeAspect="1"/>
          </p:cNvPicPr>
          <p:nvPr/>
        </p:nvPicPr>
        <p:blipFill>
          <a:blip r:embed="rId3"/>
          <a:stretch>
            <a:fillRect/>
          </a:stretch>
        </p:blipFill>
        <p:spPr>
          <a:xfrm rot="16909302">
            <a:off x="4283968" y="6532265"/>
            <a:ext cx="569532" cy="65088"/>
          </a:xfrm>
          <a:prstGeom prst="rect">
            <a:avLst/>
          </a:prstGeom>
        </p:spPr>
      </p:pic>
      <p:sp>
        <p:nvSpPr>
          <p:cNvPr id="9" name="Slayt Numarası Yer Tutucusu 8"/>
          <p:cNvSpPr>
            <a:spLocks noGrp="1"/>
          </p:cNvSpPr>
          <p:nvPr>
            <p:ph type="sldNum" sz="quarter" idx="12"/>
          </p:nvPr>
        </p:nvSpPr>
        <p:spPr/>
        <p:txBody>
          <a:bodyPr/>
          <a:lstStyle/>
          <a:p>
            <a:fld id="{B08337FC-3936-4AD7-9248-B707072ACCDB}" type="slidenum">
              <a:rPr lang="tr-TR" smtClean="0"/>
              <a:t>34</a:t>
            </a:fld>
            <a:endParaRPr lang="tr-TR"/>
          </a:p>
        </p:txBody>
      </p:sp>
      <p:sp>
        <p:nvSpPr>
          <p:cNvPr id="10" name="Veri Yer Tutucusu 9"/>
          <p:cNvSpPr>
            <a:spLocks noGrp="1"/>
          </p:cNvSpPr>
          <p:nvPr>
            <p:ph type="dt" sz="half" idx="10"/>
          </p:nvPr>
        </p:nvSpPr>
        <p:spPr/>
        <p:txBody>
          <a:bodyPr/>
          <a:lstStyle/>
          <a:p>
            <a:r>
              <a:rPr lang="tr-TR" smtClean="0"/>
              <a:t>4.02.2019</a:t>
            </a:r>
            <a:endParaRPr lang="tr-TR"/>
          </a:p>
        </p:txBody>
      </p:sp>
      <p:sp>
        <p:nvSpPr>
          <p:cNvPr id="11" name="Altbilgi Yer Tutucusu 10"/>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10290182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2702" y="1466918"/>
            <a:ext cx="2922595" cy="464230"/>
          </a:xfrm>
          <a:prstGeom prst="rect">
            <a:avLst/>
          </a:prstGeom>
        </p:spPr>
        <p:txBody>
          <a:bodyPr wrap="none">
            <a:spAutoFit/>
          </a:bodyPr>
          <a:lstStyle/>
          <a:p>
            <a:pPr marL="114300" algn="ctr">
              <a:lnSpc>
                <a:spcPts val="2925"/>
              </a:lnSpc>
              <a:spcAft>
                <a:spcPts val="1286"/>
              </a:spcAft>
            </a:pPr>
            <a:r>
              <a:rPr lang="tr-TR" sz="2400" dirty="0">
                <a:solidFill>
                  <a:srgbClr val="000000"/>
                </a:solidFill>
                <a:latin typeface="Calibri" panose="020F0502020204030204" pitchFamily="34" charset="0"/>
                <a:ea typeface="Calibri" panose="020F0502020204030204" pitchFamily="34" charset="0"/>
              </a:rPr>
              <a:t>X Kuşağı (1965-1979)</a:t>
            </a:r>
            <a:endParaRPr lang="tr-TR" sz="2400" dirty="0">
              <a:latin typeface="Calibri" panose="020F0502020204030204" pitchFamily="34" charset="0"/>
              <a:ea typeface="Calibri" panose="020F0502020204030204" pitchFamily="34" charset="0"/>
            </a:endParaRPr>
          </a:p>
        </p:txBody>
      </p:sp>
      <p:pic>
        <p:nvPicPr>
          <p:cNvPr id="3" name="Resim 2" descr="C:\Users\Admin\AppData\Local\Temp\FineReader12.00\media\image16.jpeg"/>
          <p:cNvPicPr/>
          <p:nvPr/>
        </p:nvPicPr>
        <p:blipFill>
          <a:blip r:embed="rId2">
            <a:extLst>
              <a:ext uri="{28A0092B-C50C-407E-A947-70E740481C1C}">
                <a14:useLocalDpi xmlns:a14="http://schemas.microsoft.com/office/drawing/2010/main" val="0"/>
              </a:ext>
            </a:extLst>
          </a:blip>
          <a:srcRect/>
          <a:stretch>
            <a:fillRect/>
          </a:stretch>
        </p:blipFill>
        <p:spPr bwMode="auto">
          <a:xfrm>
            <a:off x="6062662" y="1887577"/>
            <a:ext cx="3081338" cy="3488531"/>
          </a:xfrm>
          <a:prstGeom prst="rect">
            <a:avLst/>
          </a:prstGeom>
          <a:noFill/>
        </p:spPr>
      </p:pic>
      <p:sp>
        <p:nvSpPr>
          <p:cNvPr id="4" name="Dikdörtgen 3"/>
          <p:cNvSpPr/>
          <p:nvPr/>
        </p:nvSpPr>
        <p:spPr>
          <a:xfrm>
            <a:off x="251520" y="2121248"/>
            <a:ext cx="5616624" cy="4419158"/>
          </a:xfrm>
          <a:prstGeom prst="rect">
            <a:avLst/>
          </a:prstGeom>
        </p:spPr>
        <p:txBody>
          <a:bodyPr wrap="square">
            <a:spAutoFit/>
          </a:bodyPr>
          <a:lstStyle/>
          <a:p>
            <a:pPr algn="just">
              <a:lnSpc>
                <a:spcPts val="1125"/>
              </a:lnSpc>
              <a:spcAft>
                <a:spcPts val="405"/>
              </a:spcAft>
            </a:pPr>
            <a:r>
              <a:rPr lang="tr-TR" sz="1600" dirty="0">
                <a:latin typeface="Calibri" panose="020F0502020204030204" pitchFamily="34" charset="0"/>
                <a:ea typeface="Calibri" panose="020F0502020204030204" pitchFamily="34" charset="0"/>
                <a:cs typeface="Calibri" panose="020F0502020204030204" pitchFamily="34" charset="0"/>
              </a:rPr>
              <a:t>Özellikleri</a:t>
            </a:r>
            <a:endParaRPr lang="tr-TR" sz="1600" dirty="0">
              <a:latin typeface="Arial Unicode MS" panose="020B0604020202020204" pitchFamily="34" charset="-128"/>
              <a:ea typeface="Arial Unicode MS" panose="020B0604020202020204" pitchFamily="34" charset="-128"/>
            </a:endParaRPr>
          </a:p>
          <a:p>
            <a:pPr marL="257175" indent="-257175">
              <a:lnSpc>
                <a:spcPts val="1260"/>
              </a:lnSpc>
              <a:spcAft>
                <a:spcPts val="210"/>
              </a:spcAft>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Dünyanın petrol krizini, Türkiye'nin ise sağ-sol çatışmalarını yaşadığı yıllardır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nSpc>
                <a:spcPts val="1279"/>
              </a:lnSpc>
              <a:spcAft>
                <a:spcPts val="409"/>
              </a:spcAft>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Dünyaya gözlerini merdaneli çamaşır makinesi, transistorlu radyo, bantlı teyp ve pikapla açtılar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050"/>
              </a:lnSpc>
              <a:spcAft>
                <a:spcPts val="420"/>
              </a:spcAft>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Çoğunluğu Sessiz Kuşakların çocuklarıdır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marR="304800" indent="-257175">
              <a:lnSpc>
                <a:spcPts val="1260"/>
              </a:lnSpc>
              <a:spcAft>
                <a:spcPts val="394"/>
              </a:spcAft>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Bebek Patlaması kuşağına göre daha gerçekçi ve daha kanaatkar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050"/>
              </a:lnSpc>
              <a:spcAft>
                <a:spcPts val="420"/>
              </a:spcAft>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Sonuç odaklı, pragmatik</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marR="438150" indent="-257175">
              <a:lnSpc>
                <a:spcPts val="126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Kadın işgücüne katıldıkça daha az çocuk sahibi oldular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Dönemin sembolü «Bilgisayar»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İş motivasyonu yüksek</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Sadakat duyguları duruma göre değişken</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Rekabetçi , Zorluklarla mücadeleci</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Önceki </a:t>
            </a:r>
            <a:r>
              <a:rPr lang="tr-TR" sz="1600" dirty="0" err="1">
                <a:solidFill>
                  <a:srgbClr val="000000"/>
                </a:solidFill>
                <a:latin typeface="Calibri" panose="020F0502020204030204" pitchFamily="34" charset="0"/>
                <a:ea typeface="Calibri" panose="020F0502020204030204" pitchFamily="34" charset="0"/>
                <a:cs typeface="Calibri" panose="020F0502020204030204" pitchFamily="34" charset="0"/>
              </a:rPr>
              <a:t>nesile</a:t>
            </a: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 göre, </a:t>
            </a:r>
            <a:r>
              <a:rPr lang="tr-TR" sz="16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Apolitik</a:t>
            </a:r>
          </a:p>
          <a:p>
            <a:pPr algn="just">
              <a:lnSpc>
                <a:spcPts val="1710"/>
              </a:lnSpc>
              <a:buClr>
                <a:srgbClr val="000000"/>
              </a:buClr>
              <a:buSzPts val="1400"/>
              <a:tabLst>
                <a:tab pos="172879" algn="l"/>
              </a:tabLst>
            </a:pPr>
            <a:endParaRPr lang="tr-TR" sz="1600" dirty="0">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2879" algn="l"/>
              </a:tabLst>
            </a:pPr>
            <a:r>
              <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rPr>
              <a:t>İşe bakışları; </a:t>
            </a:r>
            <a:endPar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2879" algn="l"/>
              </a:tabLst>
            </a:pPr>
            <a:endPar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2879" algn="l"/>
              </a:tabLst>
            </a:pPr>
            <a:r>
              <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Yaşamak </a:t>
            </a:r>
            <a:r>
              <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rPr>
              <a:t>için çalışmak</a:t>
            </a:r>
          </a:p>
          <a:p>
            <a:r>
              <a:rPr lang="tr-TR" sz="1600" dirty="0">
                <a:latin typeface="Calibri" panose="020F0502020204030204" pitchFamily="34" charset="0"/>
                <a:ea typeface="Calibri" panose="020F0502020204030204" pitchFamily="34" charset="0"/>
              </a:rPr>
              <a:t/>
            </a:r>
            <a:br>
              <a:rPr lang="tr-TR" sz="1600" dirty="0">
                <a:latin typeface="Calibri" panose="020F0502020204030204" pitchFamily="34" charset="0"/>
                <a:ea typeface="Calibri" panose="020F0502020204030204" pitchFamily="34" charset="0"/>
              </a:rPr>
            </a:br>
            <a:endParaRPr lang="tr-TR" sz="1600" dirty="0"/>
          </a:p>
        </p:txBody>
      </p:sp>
      <p:pic>
        <p:nvPicPr>
          <p:cNvPr id="7" name="Picture 6"/>
          <p:cNvPicPr>
            <a:picLocks noChangeAspect="1"/>
          </p:cNvPicPr>
          <p:nvPr/>
        </p:nvPicPr>
        <p:blipFill>
          <a:blip r:embed="rId3"/>
          <a:stretch>
            <a:fillRect/>
          </a:stretch>
        </p:blipFill>
        <p:spPr>
          <a:xfrm rot="16909302">
            <a:off x="4283968" y="6532265"/>
            <a:ext cx="569532" cy="65088"/>
          </a:xfrm>
          <a:prstGeom prst="rect">
            <a:avLst/>
          </a:prstGeom>
        </p:spPr>
      </p:pic>
      <p:sp>
        <p:nvSpPr>
          <p:cNvPr id="8" name="Slayt Numarası Yer Tutucusu 7"/>
          <p:cNvSpPr>
            <a:spLocks noGrp="1"/>
          </p:cNvSpPr>
          <p:nvPr>
            <p:ph type="sldNum" sz="quarter" idx="12"/>
          </p:nvPr>
        </p:nvSpPr>
        <p:spPr/>
        <p:txBody>
          <a:bodyPr/>
          <a:lstStyle/>
          <a:p>
            <a:fld id="{B08337FC-3936-4AD7-9248-B707072ACCDB}" type="slidenum">
              <a:rPr lang="tr-TR" smtClean="0"/>
              <a:t>35</a:t>
            </a:fld>
            <a:endParaRPr lang="tr-TR"/>
          </a:p>
        </p:txBody>
      </p:sp>
      <p:sp>
        <p:nvSpPr>
          <p:cNvPr id="9" name="Veri Yer Tutucusu 8"/>
          <p:cNvSpPr>
            <a:spLocks noGrp="1"/>
          </p:cNvSpPr>
          <p:nvPr>
            <p:ph type="dt" sz="half" idx="10"/>
          </p:nvPr>
        </p:nvSpPr>
        <p:spPr/>
        <p:txBody>
          <a:bodyPr/>
          <a:lstStyle/>
          <a:p>
            <a:r>
              <a:rPr lang="tr-TR" smtClean="0"/>
              <a:t>4.02.2019</a:t>
            </a:r>
            <a:endParaRPr lang="tr-TR"/>
          </a:p>
        </p:txBody>
      </p:sp>
      <p:sp>
        <p:nvSpPr>
          <p:cNvPr id="10" name="Altbilgi Yer Tutucusu 9"/>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2860916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7200" y="1340768"/>
            <a:ext cx="2777620" cy="464230"/>
          </a:xfrm>
          <a:prstGeom prst="rect">
            <a:avLst/>
          </a:prstGeom>
        </p:spPr>
        <p:txBody>
          <a:bodyPr wrap="none">
            <a:spAutoFit/>
          </a:bodyPr>
          <a:lstStyle/>
          <a:p>
            <a:pPr>
              <a:lnSpc>
                <a:spcPts val="2925"/>
              </a:lnSpc>
            </a:pPr>
            <a:r>
              <a:rPr lang="tr-TR" sz="2400" dirty="0">
                <a:latin typeface="Calibri" panose="020F0502020204030204" pitchFamily="34" charset="0"/>
                <a:ea typeface="Calibri" panose="020F0502020204030204" pitchFamily="34" charset="0"/>
                <a:cs typeface="Calibri" panose="020F0502020204030204" pitchFamily="34" charset="0"/>
              </a:rPr>
              <a:t>Y kuşağı (1980-2000)</a:t>
            </a:r>
            <a:endParaRPr lang="tr-TR" sz="2400" dirty="0">
              <a:latin typeface="Calibri" panose="020F0502020204030204" pitchFamily="34" charset="0"/>
              <a:ea typeface="Calibri" panose="020F0502020204030204" pitchFamily="34" charset="0"/>
            </a:endParaRPr>
          </a:p>
        </p:txBody>
      </p:sp>
      <p:pic>
        <p:nvPicPr>
          <p:cNvPr id="3" name="Resim 2" descr="C:\Users\Admin\AppData\Local\Temp\FineReader12.00\media\image17.jpeg"/>
          <p:cNvPicPr/>
          <p:nvPr/>
        </p:nvPicPr>
        <p:blipFill>
          <a:blip r:embed="rId2">
            <a:extLst>
              <a:ext uri="{28A0092B-C50C-407E-A947-70E740481C1C}">
                <a14:useLocalDpi xmlns:a14="http://schemas.microsoft.com/office/drawing/2010/main" val="0"/>
              </a:ext>
            </a:extLst>
          </a:blip>
          <a:srcRect/>
          <a:stretch>
            <a:fillRect/>
          </a:stretch>
        </p:blipFill>
        <p:spPr bwMode="auto">
          <a:xfrm>
            <a:off x="5553548" y="1963579"/>
            <a:ext cx="3214211" cy="4037171"/>
          </a:xfrm>
          <a:prstGeom prst="rect">
            <a:avLst/>
          </a:prstGeom>
          <a:noFill/>
        </p:spPr>
      </p:pic>
      <p:sp>
        <p:nvSpPr>
          <p:cNvPr id="4" name="Dikdörtgen 3"/>
          <p:cNvSpPr/>
          <p:nvPr/>
        </p:nvSpPr>
        <p:spPr>
          <a:xfrm>
            <a:off x="315532" y="1963579"/>
            <a:ext cx="5120563" cy="4054956"/>
          </a:xfrm>
          <a:prstGeom prst="rect">
            <a:avLst/>
          </a:prstGeom>
        </p:spPr>
        <p:txBody>
          <a:bodyPr wrap="square">
            <a:spAutoFit/>
          </a:bodyPr>
          <a:lstStyle/>
          <a:p>
            <a:pPr>
              <a:lnSpc>
                <a:spcPts val="1260"/>
              </a:lnSpc>
              <a:spcAft>
                <a:spcPts val="225"/>
              </a:spcAft>
              <a:buClr>
                <a:srgbClr val="000000"/>
              </a:buClr>
              <a:buSzPts val="1400"/>
              <a:tabLst>
                <a:tab pos="176213" algn="l"/>
              </a:tabLst>
            </a:pPr>
            <a:r>
              <a:rPr lang="tr-TR" sz="1600" dirty="0">
                <a:latin typeface="Calibri" panose="020F0502020204030204" pitchFamily="34" charset="0"/>
                <a:ea typeface="Calibri" panose="020F0502020204030204" pitchFamily="34" charset="0"/>
                <a:cs typeface="Calibri" panose="020F0502020204030204" pitchFamily="34" charset="0"/>
              </a:rPr>
              <a:t>Özellikler</a:t>
            </a:r>
          </a:p>
          <a:p>
            <a:pPr marL="257175" indent="-257175">
              <a:lnSpc>
                <a:spcPts val="1260"/>
              </a:lnSpc>
              <a:spcAft>
                <a:spcPts val="225"/>
              </a:spcAft>
              <a:buClr>
                <a:srgbClr val="000000"/>
              </a:buClr>
              <a:buSzPts val="1400"/>
              <a:buFont typeface="Arial" panose="020B0604020202020204" pitchFamily="34" charset="0"/>
              <a:buChar char="■"/>
              <a:tabLst>
                <a:tab pos="176213" algn="l"/>
              </a:tabLst>
            </a:pP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nSpc>
                <a:spcPts val="1260"/>
              </a:lnSpc>
              <a:spcAft>
                <a:spcPts val="225"/>
              </a:spcAft>
              <a:buClr>
                <a:srgbClr val="000000"/>
              </a:buClr>
              <a:buSzPts val="1400"/>
              <a:buFont typeface="Arial" panose="020B0604020202020204" pitchFamily="34" charset="0"/>
              <a:buChar char="■"/>
              <a:tabLst>
                <a:tab pos="176213" algn="l"/>
              </a:tabLst>
            </a:pPr>
            <a:r>
              <a:rPr lang="tr-TR" sz="1600" dirty="0">
                <a:latin typeface="Calibri" panose="020F0502020204030204" pitchFamily="34" charset="0"/>
                <a:ea typeface="Calibri" panose="020F0502020204030204" pitchFamily="34" charset="0"/>
                <a:cs typeface="Calibri" panose="020F0502020204030204" pitchFamily="34" charset="0"/>
              </a:rPr>
              <a:t>Küreselleşme ve terörist saldırıların oluştuğu dönem</a:t>
            </a:r>
          </a:p>
          <a:p>
            <a:pPr marL="257175" indent="-257175">
              <a:lnSpc>
                <a:spcPts val="1260"/>
              </a:lnSpc>
              <a:buClr>
                <a:srgbClr val="000000"/>
              </a:buClr>
              <a:buSzPts val="1400"/>
              <a:buFont typeface="Arial" panose="020B0604020202020204" pitchFamily="34" charset="0"/>
              <a:buChar char="■"/>
              <a:tabLst>
                <a:tab pos="166688" algn="l"/>
              </a:tabLst>
            </a:pPr>
            <a:r>
              <a:rPr lang="tr-TR" sz="1600" dirty="0">
                <a:latin typeface="Calibri" panose="020F0502020204030204" pitchFamily="34" charset="0"/>
                <a:ea typeface="Calibri" panose="020F0502020204030204" pitchFamily="34" charset="0"/>
                <a:cs typeface="Calibri" panose="020F0502020204030204" pitchFamily="34" charset="0"/>
              </a:rPr>
              <a:t>Televizyon ile büyüyen, bilgisayarla tanışıp kısa süre içerisinde internete adapte olan bir nesildir</a:t>
            </a:r>
          </a:p>
          <a:p>
            <a:pPr marL="257175" indent="-257175" algn="just">
              <a:lnSpc>
                <a:spcPts val="1710"/>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Takım olma nosyonu önemli</a:t>
            </a:r>
          </a:p>
          <a:p>
            <a:pPr marL="257175" indent="-257175" algn="just">
              <a:lnSpc>
                <a:spcPts val="1710"/>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Teknoloji temel araç ve simge olmuştur</a:t>
            </a:r>
          </a:p>
          <a:p>
            <a:pPr marL="257175" indent="-257175" algn="just">
              <a:lnSpc>
                <a:spcPts val="1710"/>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Dönemin sembolü «Akıllı Telefon»</a:t>
            </a:r>
          </a:p>
          <a:p>
            <a:pPr marL="257175" indent="-257175" algn="just">
              <a:lnSpc>
                <a:spcPts val="1710"/>
              </a:lnSpc>
              <a:buClr>
                <a:srgbClr val="000000"/>
              </a:buClr>
              <a:buSzPts val="1400"/>
              <a:buFont typeface="Arial" panose="020B0604020202020204" pitchFamily="34" charset="0"/>
              <a:buChar char="■"/>
              <a:tabLst>
                <a:tab pos="164783" algn="l"/>
              </a:tabLst>
            </a:pPr>
            <a:r>
              <a:rPr lang="tr-TR" sz="1600" dirty="0">
                <a:latin typeface="Calibri" panose="020F0502020204030204" pitchFamily="34" charset="0"/>
                <a:ea typeface="Calibri" panose="020F0502020204030204" pitchFamily="34" charset="0"/>
                <a:cs typeface="Calibri" panose="020F0502020204030204" pitchFamily="34" charset="0"/>
              </a:rPr>
              <a:t>Sosyal ilişki kurmada başarılılar</a:t>
            </a:r>
          </a:p>
          <a:p>
            <a:pPr marL="257175" indent="-257175" algn="just">
              <a:lnSpc>
                <a:spcPts val="1710"/>
              </a:lnSpc>
              <a:buClr>
                <a:srgbClr val="000000"/>
              </a:buClr>
              <a:buSzPts val="1400"/>
              <a:buFont typeface="Arial" panose="020B0604020202020204" pitchFamily="34" charset="0"/>
              <a:buChar char="■"/>
              <a:tabLst>
                <a:tab pos="166688" algn="l"/>
              </a:tabLst>
            </a:pPr>
            <a:r>
              <a:rPr lang="tr-TR" sz="1600" dirty="0">
                <a:latin typeface="Calibri" panose="020F0502020204030204" pitchFamily="34" charset="0"/>
                <a:ea typeface="Calibri" panose="020F0502020204030204" pitchFamily="34" charset="0"/>
                <a:cs typeface="Calibri" panose="020F0502020204030204" pitchFamily="34" charset="0"/>
              </a:rPr>
              <a:t>Özgürlüklerine düşkünler</a:t>
            </a:r>
          </a:p>
          <a:p>
            <a:pPr marL="257175" indent="-257175" algn="just">
              <a:lnSpc>
                <a:spcPts val="1710"/>
              </a:lnSpc>
              <a:buClr>
                <a:srgbClr val="000000"/>
              </a:buClr>
              <a:buSzPts val="1400"/>
              <a:buFont typeface="Arial" panose="020B0604020202020204" pitchFamily="34" charset="0"/>
              <a:buChar char="■"/>
              <a:tabLst>
                <a:tab pos="166688" algn="l"/>
              </a:tabLst>
            </a:pPr>
            <a:r>
              <a:rPr lang="tr-TR" sz="1600" dirty="0">
                <a:latin typeface="Calibri" panose="020F0502020204030204" pitchFamily="34" charset="0"/>
                <a:ea typeface="Calibri" panose="020F0502020204030204" pitchFamily="34" charset="0"/>
                <a:cs typeface="Calibri" panose="020F0502020204030204" pitchFamily="34" charset="0"/>
              </a:rPr>
              <a:t>Otoriteye ve kurallara karşı sorgulayıcı</a:t>
            </a:r>
          </a:p>
          <a:p>
            <a:pPr marL="257175" indent="-257175" algn="just">
              <a:lnSpc>
                <a:spcPts val="1710"/>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Hızlı tüketen, esneklik arayan</a:t>
            </a:r>
          </a:p>
          <a:p>
            <a:pPr marL="257175" indent="-257175" algn="just">
              <a:lnSpc>
                <a:spcPts val="1710"/>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Yenilikçi, yaratıcı ve girişimci</a:t>
            </a:r>
          </a:p>
          <a:p>
            <a:pPr marL="257175" indent="-257175" algn="just">
              <a:lnSpc>
                <a:spcPts val="1710"/>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Takım çalışması ve işbirliğine açık</a:t>
            </a:r>
          </a:p>
          <a:p>
            <a:pPr marL="257175" indent="-257175" algn="just">
              <a:lnSpc>
                <a:spcPts val="1710"/>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İş sadakatleri düşük, çok iş </a:t>
            </a:r>
            <a:r>
              <a:rPr lang="tr-TR" sz="1600" dirty="0" smtClean="0">
                <a:latin typeface="Calibri" panose="020F0502020204030204" pitchFamily="34" charset="0"/>
                <a:ea typeface="Calibri" panose="020F0502020204030204" pitchFamily="34" charset="0"/>
                <a:cs typeface="Calibri" panose="020F0502020204030204" pitchFamily="34" charset="0"/>
              </a:rPr>
              <a:t>değiştiriyorlar</a:t>
            </a:r>
          </a:p>
          <a:p>
            <a:pPr marL="257175" indent="-257175" algn="just">
              <a:lnSpc>
                <a:spcPts val="1710"/>
              </a:lnSpc>
              <a:buClr>
                <a:srgbClr val="000000"/>
              </a:buClr>
              <a:buSzPts val="1400"/>
              <a:buFont typeface="Arial" panose="020B0604020202020204" pitchFamily="34" charset="0"/>
              <a:buChar char="■"/>
              <a:tabLst>
                <a:tab pos="171450" algn="l"/>
              </a:tabLst>
            </a:pPr>
            <a:endParaRPr lang="tr-TR" sz="1600" dirty="0">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1450" algn="l"/>
              </a:tabLst>
            </a:pPr>
            <a:r>
              <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İşe </a:t>
            </a:r>
            <a:r>
              <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rPr>
              <a:t>bakışları: </a:t>
            </a:r>
            <a:endPar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1450" algn="l"/>
              </a:tabLst>
            </a:pPr>
            <a:endPar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1450" algn="l"/>
              </a:tabLst>
            </a:pPr>
            <a:r>
              <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İş </a:t>
            </a:r>
            <a:r>
              <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rPr>
              <a:t>ve yaşam dengesi</a:t>
            </a:r>
          </a:p>
        </p:txBody>
      </p:sp>
      <p:pic>
        <p:nvPicPr>
          <p:cNvPr id="7" name="Picture 6"/>
          <p:cNvPicPr>
            <a:picLocks noChangeAspect="1"/>
          </p:cNvPicPr>
          <p:nvPr/>
        </p:nvPicPr>
        <p:blipFill>
          <a:blip r:embed="rId3"/>
          <a:stretch>
            <a:fillRect/>
          </a:stretch>
        </p:blipFill>
        <p:spPr>
          <a:xfrm rot="16909302">
            <a:off x="4283968" y="6532265"/>
            <a:ext cx="569532" cy="65088"/>
          </a:xfrm>
          <a:prstGeom prst="rect">
            <a:avLst/>
          </a:prstGeom>
        </p:spPr>
      </p:pic>
      <p:sp>
        <p:nvSpPr>
          <p:cNvPr id="8" name="Slayt Numarası Yer Tutucusu 7"/>
          <p:cNvSpPr>
            <a:spLocks noGrp="1"/>
          </p:cNvSpPr>
          <p:nvPr>
            <p:ph type="sldNum" sz="quarter" idx="12"/>
          </p:nvPr>
        </p:nvSpPr>
        <p:spPr/>
        <p:txBody>
          <a:bodyPr/>
          <a:lstStyle/>
          <a:p>
            <a:fld id="{B08337FC-3936-4AD7-9248-B707072ACCDB}" type="slidenum">
              <a:rPr lang="tr-TR" smtClean="0"/>
              <a:t>36</a:t>
            </a:fld>
            <a:endParaRPr lang="tr-TR"/>
          </a:p>
        </p:txBody>
      </p:sp>
      <p:sp>
        <p:nvSpPr>
          <p:cNvPr id="9" name="Veri Yer Tutucusu 8"/>
          <p:cNvSpPr>
            <a:spLocks noGrp="1"/>
          </p:cNvSpPr>
          <p:nvPr>
            <p:ph type="dt" sz="half" idx="10"/>
          </p:nvPr>
        </p:nvSpPr>
        <p:spPr/>
        <p:txBody>
          <a:bodyPr/>
          <a:lstStyle/>
          <a:p>
            <a:r>
              <a:rPr lang="tr-TR" smtClean="0"/>
              <a:t>4.02.2019</a:t>
            </a:r>
            <a:endParaRPr lang="tr-TR"/>
          </a:p>
        </p:txBody>
      </p:sp>
      <p:sp>
        <p:nvSpPr>
          <p:cNvPr id="10" name="Altbilgi Yer Tutucusu 9"/>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6664515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4128" y="1546390"/>
            <a:ext cx="2457019" cy="464230"/>
          </a:xfrm>
          <a:prstGeom prst="rect">
            <a:avLst/>
          </a:prstGeom>
        </p:spPr>
        <p:txBody>
          <a:bodyPr wrap="none">
            <a:spAutoFit/>
          </a:bodyPr>
          <a:lstStyle/>
          <a:p>
            <a:pPr>
              <a:lnSpc>
                <a:spcPts val="2925"/>
              </a:lnSpc>
            </a:pPr>
            <a:r>
              <a:rPr lang="tr-TR" sz="2400" dirty="0">
                <a:latin typeface="Calibri" panose="020F0502020204030204" pitchFamily="34" charset="0"/>
                <a:ea typeface="Calibri" panose="020F0502020204030204" pitchFamily="34" charset="0"/>
                <a:cs typeface="Calibri" panose="020F0502020204030204" pitchFamily="34" charset="0"/>
              </a:rPr>
              <a:t>Z kuşağı (2001-....)</a:t>
            </a:r>
            <a:endParaRPr lang="tr-TR" sz="2400" dirty="0">
              <a:latin typeface="Calibri" panose="020F0502020204030204" pitchFamily="34" charset="0"/>
              <a:ea typeface="Calibri" panose="020F0502020204030204" pitchFamily="34" charset="0"/>
            </a:endParaRPr>
          </a:p>
        </p:txBody>
      </p:sp>
      <p:grpSp>
        <p:nvGrpSpPr>
          <p:cNvPr id="14" name="Grup 13"/>
          <p:cNvGrpSpPr/>
          <p:nvPr/>
        </p:nvGrpSpPr>
        <p:grpSpPr>
          <a:xfrm>
            <a:off x="5724128" y="1412776"/>
            <a:ext cx="3280731" cy="4166685"/>
            <a:chOff x="4068055" y="1595809"/>
            <a:chExt cx="3280731" cy="4166685"/>
          </a:xfrm>
        </p:grpSpPr>
        <p:pic>
          <p:nvPicPr>
            <p:cNvPr id="3" name="Resim 2" descr="C:\Users\Admin\AppData\Local\Temp\FineReader12.00\media\image18.jpeg"/>
            <p:cNvPicPr/>
            <p:nvPr/>
          </p:nvPicPr>
          <p:blipFill>
            <a:blip r:embed="rId2">
              <a:extLst>
                <a:ext uri="{28A0092B-C50C-407E-A947-70E740481C1C}">
                  <a14:useLocalDpi xmlns:a14="http://schemas.microsoft.com/office/drawing/2010/main" val="0"/>
                </a:ext>
              </a:extLst>
            </a:blip>
            <a:srcRect/>
            <a:stretch>
              <a:fillRect/>
            </a:stretch>
          </p:blipFill>
          <p:spPr bwMode="auto">
            <a:xfrm>
              <a:off x="4068055" y="1670978"/>
              <a:ext cx="1883569" cy="1060609"/>
            </a:xfrm>
            <a:prstGeom prst="rect">
              <a:avLst/>
            </a:prstGeom>
            <a:noFill/>
          </p:spPr>
        </p:pic>
        <p:pic>
          <p:nvPicPr>
            <p:cNvPr id="4" name="Resim 3" descr="C:\Users\Admin\AppData\Local\Temp\FineReader12.00\media\image19.jpeg"/>
            <p:cNvPicPr/>
            <p:nvPr/>
          </p:nvPicPr>
          <p:blipFill>
            <a:blip r:embed="rId3">
              <a:extLst>
                <a:ext uri="{28A0092B-C50C-407E-A947-70E740481C1C}">
                  <a14:useLocalDpi xmlns:a14="http://schemas.microsoft.com/office/drawing/2010/main" val="0"/>
                </a:ext>
              </a:extLst>
            </a:blip>
            <a:srcRect/>
            <a:stretch>
              <a:fillRect/>
            </a:stretch>
          </p:blipFill>
          <p:spPr bwMode="auto">
            <a:xfrm>
              <a:off x="4159495" y="2823472"/>
              <a:ext cx="1792129" cy="1079183"/>
            </a:xfrm>
            <a:prstGeom prst="rect">
              <a:avLst/>
            </a:prstGeom>
            <a:noFill/>
          </p:spPr>
        </p:pic>
        <p:pic>
          <p:nvPicPr>
            <p:cNvPr id="5" name="Resim 4" descr="C:\Users\Admin\AppData\Local\Temp\FineReader12.00\media\image20.jpeg"/>
            <p:cNvPicPr/>
            <p:nvPr/>
          </p:nvPicPr>
          <p:blipFill>
            <a:blip r:embed="rId4">
              <a:extLst>
                <a:ext uri="{28A0092B-C50C-407E-A947-70E740481C1C}">
                  <a14:useLocalDpi xmlns:a14="http://schemas.microsoft.com/office/drawing/2010/main" val="0"/>
                </a:ext>
              </a:extLst>
            </a:blip>
            <a:srcRect/>
            <a:stretch>
              <a:fillRect/>
            </a:stretch>
          </p:blipFill>
          <p:spPr bwMode="auto">
            <a:xfrm>
              <a:off x="5865267" y="1595809"/>
              <a:ext cx="1307783" cy="1097280"/>
            </a:xfrm>
            <a:prstGeom prst="rect">
              <a:avLst/>
            </a:prstGeom>
            <a:noFill/>
          </p:spPr>
        </p:pic>
        <p:pic>
          <p:nvPicPr>
            <p:cNvPr id="6" name="Resim 5" descr="C:\Users\Admin\AppData\Local\Temp\FineReader12.00\media\image22.jpeg"/>
            <p:cNvPicPr/>
            <p:nvPr/>
          </p:nvPicPr>
          <p:blipFill>
            <a:blip r:embed="rId5">
              <a:extLst>
                <a:ext uri="{28A0092B-C50C-407E-A947-70E740481C1C}">
                  <a14:useLocalDpi xmlns:a14="http://schemas.microsoft.com/office/drawing/2010/main" val="0"/>
                </a:ext>
              </a:extLst>
            </a:blip>
            <a:srcRect/>
            <a:stretch>
              <a:fillRect/>
            </a:stretch>
          </p:blipFill>
          <p:spPr bwMode="auto">
            <a:xfrm>
              <a:off x="6004808" y="2780069"/>
              <a:ext cx="1343978" cy="2071211"/>
            </a:xfrm>
            <a:prstGeom prst="rect">
              <a:avLst/>
            </a:prstGeom>
            <a:noFill/>
          </p:spPr>
        </p:pic>
        <p:pic>
          <p:nvPicPr>
            <p:cNvPr id="7" name="Resim 6" descr="C:\Users\Admin\AppData\Local\Temp\FineReader12.00\media\image21.jpeg"/>
            <p:cNvPicPr/>
            <p:nvPr/>
          </p:nvPicPr>
          <p:blipFill>
            <a:blip r:embed="rId6">
              <a:extLst>
                <a:ext uri="{28A0092B-C50C-407E-A947-70E740481C1C}">
                  <a14:useLocalDpi xmlns:a14="http://schemas.microsoft.com/office/drawing/2010/main" val="0"/>
                </a:ext>
              </a:extLst>
            </a:blip>
            <a:srcRect/>
            <a:stretch>
              <a:fillRect/>
            </a:stretch>
          </p:blipFill>
          <p:spPr bwMode="auto">
            <a:xfrm>
              <a:off x="5865267" y="4907625"/>
              <a:ext cx="1426369" cy="854869"/>
            </a:xfrm>
            <a:prstGeom prst="rect">
              <a:avLst/>
            </a:prstGeom>
            <a:noFill/>
          </p:spPr>
        </p:pic>
        <p:pic>
          <p:nvPicPr>
            <p:cNvPr id="8" name="Resim 7" descr="C:\Users\Admin\AppData\Local\Temp\FineReader12.00\media\image24.jpeg"/>
            <p:cNvPicPr/>
            <p:nvPr/>
          </p:nvPicPr>
          <p:blipFill>
            <a:blip r:embed="rId7">
              <a:extLst>
                <a:ext uri="{28A0092B-C50C-407E-A947-70E740481C1C}">
                  <a14:useLocalDpi xmlns:a14="http://schemas.microsoft.com/office/drawing/2010/main" val="0"/>
                </a:ext>
              </a:extLst>
            </a:blip>
            <a:srcRect/>
            <a:stretch>
              <a:fillRect/>
            </a:stretch>
          </p:blipFill>
          <p:spPr bwMode="auto">
            <a:xfrm>
              <a:off x="4609789" y="3994541"/>
              <a:ext cx="800100" cy="736283"/>
            </a:xfrm>
            <a:prstGeom prst="rect">
              <a:avLst/>
            </a:prstGeom>
            <a:noFill/>
          </p:spPr>
        </p:pic>
        <p:pic>
          <p:nvPicPr>
            <p:cNvPr id="9" name="Resim 8" descr="C:\Users\Admin\AppData\Local\Temp\FineReader12.00\media\image23.jpeg"/>
            <p:cNvPicPr/>
            <p:nvPr/>
          </p:nvPicPr>
          <p:blipFill>
            <a:blip r:embed="rId8">
              <a:extLst>
                <a:ext uri="{28A0092B-C50C-407E-A947-70E740481C1C}">
                  <a14:useLocalDpi xmlns:a14="http://schemas.microsoft.com/office/drawing/2010/main" val="0"/>
                </a:ext>
              </a:extLst>
            </a:blip>
            <a:srcRect/>
            <a:stretch>
              <a:fillRect/>
            </a:stretch>
          </p:blipFill>
          <p:spPr bwMode="auto">
            <a:xfrm>
              <a:off x="4159495" y="4990885"/>
              <a:ext cx="1417320" cy="749618"/>
            </a:xfrm>
            <a:prstGeom prst="rect">
              <a:avLst/>
            </a:prstGeom>
            <a:noFill/>
          </p:spPr>
        </p:pic>
      </p:grpSp>
      <p:sp>
        <p:nvSpPr>
          <p:cNvPr id="10" name="Text Box 37"/>
          <p:cNvSpPr txBox="1">
            <a:spLocks noChangeArrowheads="1"/>
          </p:cNvSpPr>
          <p:nvPr/>
        </p:nvSpPr>
        <p:spPr bwMode="auto">
          <a:xfrm>
            <a:off x="251520" y="2379423"/>
            <a:ext cx="5275596" cy="2654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279"/>
              </a:lnSpc>
              <a:spcAft>
                <a:spcPts val="409"/>
              </a:spcAft>
              <a:buClr>
                <a:srgbClr val="000000"/>
              </a:buClr>
              <a:buSzPts val="1400"/>
              <a:tabLst>
                <a:tab pos="178118" algn="l"/>
              </a:tabLst>
            </a:pPr>
            <a:r>
              <a:rPr lang="tr-TR" sz="1600" dirty="0">
                <a:latin typeface="Calibri" panose="020F0502020204030204" pitchFamily="34" charset="0"/>
                <a:ea typeface="Calibri" panose="020F0502020204030204" pitchFamily="34" charset="0"/>
                <a:cs typeface="Calibri" panose="020F0502020204030204" pitchFamily="34" charset="0"/>
              </a:rPr>
              <a:t>Özellikleri</a:t>
            </a:r>
          </a:p>
          <a:p>
            <a:pPr marL="257175" indent="-257175">
              <a:lnSpc>
                <a:spcPts val="1279"/>
              </a:lnSpc>
              <a:spcAft>
                <a:spcPts val="409"/>
              </a:spcAft>
              <a:buClr>
                <a:srgbClr val="000000"/>
              </a:buClr>
              <a:buSzPts val="1400"/>
              <a:buFont typeface="Arial" panose="020B0604020202020204" pitchFamily="34" charset="0"/>
              <a:buChar char="■"/>
              <a:tabLst>
                <a:tab pos="178118" algn="l"/>
              </a:tabLst>
            </a:pPr>
            <a:r>
              <a:rPr lang="tr-TR" sz="1600" dirty="0">
                <a:latin typeface="Calibri" panose="020F0502020204030204" pitchFamily="34" charset="0"/>
                <a:ea typeface="Calibri" panose="020F0502020204030204" pitchFamily="34" charset="0"/>
                <a:cs typeface="Calibri" panose="020F0502020204030204" pitchFamily="34" charset="0"/>
              </a:rPr>
              <a:t>Kristal çocuklar olarak da bilinirler; derin duygusal ve kırılgan olarak nitelendirilirler</a:t>
            </a:r>
          </a:p>
          <a:p>
            <a:pPr marL="257175" indent="-257175" algn="just">
              <a:lnSpc>
                <a:spcPts val="1050"/>
              </a:lnSpc>
              <a:spcAft>
                <a:spcPts val="364"/>
              </a:spcAft>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Dijital dünyanın merkezinde doğup büyüyorlar</a:t>
            </a:r>
          </a:p>
          <a:p>
            <a:pPr marL="257175" indent="-257175" algn="just">
              <a:lnSpc>
                <a:spcPts val="1050"/>
              </a:lnSpc>
              <a:spcAft>
                <a:spcPts val="180"/>
              </a:spcAft>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Teknoloji ve bilgiye hızlı erişim</a:t>
            </a:r>
          </a:p>
          <a:p>
            <a:pPr marL="257175" indent="-257175">
              <a:lnSpc>
                <a:spcPts val="1279"/>
              </a:lnSpc>
              <a:buClr>
                <a:srgbClr val="000000"/>
              </a:buClr>
              <a:buSzPts val="1400"/>
              <a:buFont typeface="Arial" panose="020B0604020202020204" pitchFamily="34" charset="0"/>
              <a:buChar char="■"/>
              <a:tabLst>
                <a:tab pos="164783" algn="l"/>
              </a:tabLst>
            </a:pPr>
            <a:r>
              <a:rPr lang="tr-TR" sz="1600" dirty="0">
                <a:latin typeface="Calibri" panose="020F0502020204030204" pitchFamily="34" charset="0"/>
                <a:ea typeface="Calibri" panose="020F0502020204030204" pitchFamily="34" charset="0"/>
                <a:cs typeface="Calibri" panose="020F0502020204030204" pitchFamily="34" charset="0"/>
              </a:rPr>
              <a:t>Yalnızca </a:t>
            </a:r>
            <a:r>
              <a:rPr lang="tr-TR" sz="1600" dirty="0" err="1">
                <a:latin typeface="Calibri" panose="020F0502020204030204" pitchFamily="34" charset="0"/>
                <a:ea typeface="Calibri" panose="020F0502020204030204" pitchFamily="34" charset="0"/>
                <a:cs typeface="Calibri" panose="020F0502020204030204" pitchFamily="34" charset="0"/>
              </a:rPr>
              <a:t>text</a:t>
            </a:r>
            <a:r>
              <a:rPr lang="tr-TR" sz="1600" dirty="0">
                <a:latin typeface="Calibri" panose="020F0502020204030204" pitchFamily="34" charset="0"/>
                <a:ea typeface="Calibri" panose="020F0502020204030204" pitchFamily="34" charset="0"/>
                <a:cs typeface="Calibri" panose="020F0502020204030204" pitchFamily="34" charset="0"/>
              </a:rPr>
              <a:t> değil </a:t>
            </a:r>
            <a:r>
              <a:rPr lang="tr-TR" sz="1600" dirty="0" err="1">
                <a:latin typeface="Calibri" panose="020F0502020204030204" pitchFamily="34" charset="0"/>
                <a:ea typeface="Calibri" panose="020F0502020204030204" pitchFamily="34" charset="0"/>
                <a:cs typeface="Calibri" panose="020F0502020204030204" pitchFamily="34" charset="0"/>
              </a:rPr>
              <a:t>emoji</a:t>
            </a:r>
            <a:r>
              <a:rPr lang="tr-TR" sz="1600" dirty="0">
                <a:latin typeface="Calibri" panose="020F0502020204030204" pitchFamily="34" charset="0"/>
                <a:ea typeface="Calibri" panose="020F0502020204030204" pitchFamily="34" charset="0"/>
                <a:cs typeface="Calibri" panose="020F0502020204030204" pitchFamily="34" charset="0"/>
              </a:rPr>
              <a:t> ve ikonlarla da iletişim kurma</a:t>
            </a:r>
          </a:p>
          <a:p>
            <a:pPr marL="257175" indent="-257175" algn="just">
              <a:lnSpc>
                <a:spcPts val="1691"/>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Yüksek özgüven</a:t>
            </a:r>
          </a:p>
          <a:p>
            <a:pPr marL="257175" indent="-257175" algn="just">
              <a:lnSpc>
                <a:spcPts val="1691"/>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Daha bağımsız, daha analitik</a:t>
            </a:r>
          </a:p>
          <a:p>
            <a:pPr marL="257175" indent="-257175" algn="just">
              <a:lnSpc>
                <a:spcPts val="1691"/>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Aynı anda çok sayıda işi yapabilme becerisi</a:t>
            </a:r>
          </a:p>
          <a:p>
            <a:pPr marL="257175" indent="-257175" algn="just">
              <a:lnSpc>
                <a:spcPts val="1691"/>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Anında cevap alma isteği</a:t>
            </a:r>
          </a:p>
          <a:p>
            <a:pPr marL="257175" indent="-257175" algn="just">
              <a:lnSpc>
                <a:spcPts val="1691"/>
              </a:lnSpc>
              <a:buClr>
                <a:srgbClr val="000000"/>
              </a:buClr>
              <a:buSzPts val="1400"/>
              <a:buFont typeface="Arial" panose="020B0604020202020204" pitchFamily="34" charset="0"/>
              <a:buChar char="■"/>
              <a:tabLst>
                <a:tab pos="166688" algn="l"/>
              </a:tabLst>
            </a:pPr>
            <a:r>
              <a:rPr lang="tr-TR" sz="1600" dirty="0">
                <a:latin typeface="Calibri" panose="020F0502020204030204" pitchFamily="34" charset="0"/>
                <a:ea typeface="Calibri" panose="020F0502020204030204" pitchFamily="34" charset="0"/>
                <a:cs typeface="Calibri" panose="020F0502020204030204" pitchFamily="34" charset="0"/>
              </a:rPr>
              <a:t>Özgünlük, bireysellik ve ekip içinde uyumsuzluk</a:t>
            </a:r>
          </a:p>
          <a:p>
            <a:pPr marL="257175" indent="-257175" algn="just">
              <a:lnSpc>
                <a:spcPts val="1691"/>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Ebeveynlerle anlaşmazlık</a:t>
            </a:r>
          </a:p>
          <a:p>
            <a:pPr marL="257175" indent="-257175" algn="just">
              <a:lnSpc>
                <a:spcPts val="1691"/>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Dikkat süreleri kısa, çabuk sıkılan</a:t>
            </a:r>
          </a:p>
        </p:txBody>
      </p:sp>
      <p:pic>
        <p:nvPicPr>
          <p:cNvPr id="13" name="Picture 12"/>
          <p:cNvPicPr>
            <a:picLocks noChangeAspect="1"/>
          </p:cNvPicPr>
          <p:nvPr/>
        </p:nvPicPr>
        <p:blipFill>
          <a:blip r:embed="rId9"/>
          <a:stretch>
            <a:fillRect/>
          </a:stretch>
        </p:blipFill>
        <p:spPr>
          <a:xfrm rot="16909302">
            <a:off x="4283968" y="6532265"/>
            <a:ext cx="569532" cy="65088"/>
          </a:xfrm>
          <a:prstGeom prst="rect">
            <a:avLst/>
          </a:prstGeom>
        </p:spPr>
      </p:pic>
      <p:sp>
        <p:nvSpPr>
          <p:cNvPr id="15" name="Slayt Numarası Yer Tutucusu 14"/>
          <p:cNvSpPr>
            <a:spLocks noGrp="1"/>
          </p:cNvSpPr>
          <p:nvPr>
            <p:ph type="sldNum" sz="quarter" idx="12"/>
          </p:nvPr>
        </p:nvSpPr>
        <p:spPr/>
        <p:txBody>
          <a:bodyPr/>
          <a:lstStyle/>
          <a:p>
            <a:fld id="{B08337FC-3936-4AD7-9248-B707072ACCDB}" type="slidenum">
              <a:rPr lang="tr-TR" smtClean="0"/>
              <a:t>37</a:t>
            </a:fld>
            <a:endParaRPr lang="tr-TR"/>
          </a:p>
        </p:txBody>
      </p:sp>
      <p:sp>
        <p:nvSpPr>
          <p:cNvPr id="16" name="Veri Yer Tutucusu 15"/>
          <p:cNvSpPr>
            <a:spLocks noGrp="1"/>
          </p:cNvSpPr>
          <p:nvPr>
            <p:ph type="dt" sz="half" idx="10"/>
          </p:nvPr>
        </p:nvSpPr>
        <p:spPr/>
        <p:txBody>
          <a:bodyPr/>
          <a:lstStyle/>
          <a:p>
            <a:r>
              <a:rPr lang="tr-TR" smtClean="0"/>
              <a:t>4.02.2019</a:t>
            </a:r>
            <a:endParaRPr lang="tr-TR"/>
          </a:p>
        </p:txBody>
      </p:sp>
      <p:sp>
        <p:nvSpPr>
          <p:cNvPr id="17" name="Altbilgi Yer Tutucusu 16"/>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9232955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1"/>
          <p:cNvSpPr txBox="1">
            <a:spLocks noChangeArrowheads="1"/>
          </p:cNvSpPr>
          <p:nvPr/>
        </p:nvSpPr>
        <p:spPr bwMode="auto">
          <a:xfrm>
            <a:off x="1024414" y="1545908"/>
            <a:ext cx="756761" cy="1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b="1">
                <a:solidFill>
                  <a:srgbClr val="000000"/>
                </a:solidFill>
                <a:latin typeface="Calibri" panose="020F0502020204030204" pitchFamily="34" charset="0"/>
                <a:ea typeface="Calibri" panose="020F0502020204030204" pitchFamily="34" charset="0"/>
              </a:rPr>
              <a:t>1946-1964</a:t>
            </a:r>
            <a:endParaRPr lang="tr-TR" sz="1125" b="1">
              <a:latin typeface="Calibri" panose="020F0502020204030204" pitchFamily="34" charset="0"/>
              <a:ea typeface="Calibri" panose="020F0502020204030204" pitchFamily="34" charset="0"/>
            </a:endParaRPr>
          </a:p>
        </p:txBody>
      </p:sp>
      <p:sp>
        <p:nvSpPr>
          <p:cNvPr id="3" name="Text Box 42"/>
          <p:cNvSpPr txBox="1">
            <a:spLocks noChangeArrowheads="1"/>
          </p:cNvSpPr>
          <p:nvPr/>
        </p:nvSpPr>
        <p:spPr bwMode="auto">
          <a:xfrm>
            <a:off x="2818924" y="1518397"/>
            <a:ext cx="751999" cy="1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b="1" dirty="0">
                <a:solidFill>
                  <a:srgbClr val="000000"/>
                </a:solidFill>
                <a:latin typeface="Calibri" panose="020F0502020204030204" pitchFamily="34" charset="0"/>
                <a:ea typeface="Calibri" panose="020F0502020204030204" pitchFamily="34" charset="0"/>
              </a:rPr>
              <a:t>1965-1979</a:t>
            </a:r>
            <a:endParaRPr lang="tr-TR" sz="1125" b="1" dirty="0">
              <a:latin typeface="Calibri" panose="020F0502020204030204" pitchFamily="34" charset="0"/>
              <a:ea typeface="Calibri" panose="020F0502020204030204" pitchFamily="34" charset="0"/>
            </a:endParaRPr>
          </a:p>
        </p:txBody>
      </p:sp>
      <p:sp>
        <p:nvSpPr>
          <p:cNvPr id="4" name="Text Box 43"/>
          <p:cNvSpPr txBox="1">
            <a:spLocks noChangeArrowheads="1"/>
          </p:cNvSpPr>
          <p:nvPr/>
        </p:nvSpPr>
        <p:spPr bwMode="auto">
          <a:xfrm>
            <a:off x="4877514" y="1521893"/>
            <a:ext cx="756761" cy="1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b="1" dirty="0">
                <a:solidFill>
                  <a:srgbClr val="000000"/>
                </a:solidFill>
                <a:latin typeface="Calibri" panose="020F0502020204030204" pitchFamily="34" charset="0"/>
                <a:ea typeface="Calibri" panose="020F0502020204030204" pitchFamily="34" charset="0"/>
              </a:rPr>
              <a:t>1980-2000</a:t>
            </a:r>
            <a:endParaRPr lang="tr-TR" sz="1125" b="1" dirty="0">
              <a:latin typeface="Calibri" panose="020F0502020204030204" pitchFamily="34" charset="0"/>
              <a:ea typeface="Calibri" panose="020F0502020204030204" pitchFamily="34" charset="0"/>
            </a:endParaRPr>
          </a:p>
        </p:txBody>
      </p:sp>
      <p:sp>
        <p:nvSpPr>
          <p:cNvPr id="5" name="Text Box 44"/>
          <p:cNvSpPr txBox="1">
            <a:spLocks noChangeArrowheads="1"/>
          </p:cNvSpPr>
          <p:nvPr/>
        </p:nvSpPr>
        <p:spPr bwMode="auto">
          <a:xfrm>
            <a:off x="7472880" y="1518397"/>
            <a:ext cx="418148" cy="1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b="1">
                <a:solidFill>
                  <a:srgbClr val="000000"/>
                </a:solidFill>
                <a:latin typeface="Calibri" panose="020F0502020204030204" pitchFamily="34" charset="0"/>
                <a:ea typeface="Calibri" panose="020F0502020204030204" pitchFamily="34" charset="0"/>
              </a:rPr>
              <a:t>2001-</a:t>
            </a:r>
            <a:endParaRPr lang="tr-TR" sz="1125" b="1">
              <a:latin typeface="Calibri" panose="020F0502020204030204" pitchFamily="34" charset="0"/>
              <a:ea typeface="Calibri" panose="020F0502020204030204" pitchFamily="34" charset="0"/>
            </a:endParaRPr>
          </a:p>
        </p:txBody>
      </p:sp>
      <p:sp>
        <p:nvSpPr>
          <p:cNvPr id="6" name="Text Box 45"/>
          <p:cNvSpPr txBox="1">
            <a:spLocks noChangeArrowheads="1"/>
          </p:cNvSpPr>
          <p:nvPr/>
        </p:nvSpPr>
        <p:spPr bwMode="auto">
          <a:xfrm>
            <a:off x="695325" y="1881188"/>
            <a:ext cx="1037749" cy="141064"/>
          </a:xfrm>
          <a:prstGeom prst="rect">
            <a:avLst/>
          </a:prstGeom>
          <a:solidFill>
            <a:srgbClr val="C0504E"/>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dirty="0" err="1">
                <a:solidFill>
                  <a:schemeClr val="bg1"/>
                </a:solidFill>
                <a:latin typeface="Calibri" panose="020F0502020204030204" pitchFamily="34" charset="0"/>
                <a:ea typeface="Calibri" panose="020F0502020204030204" pitchFamily="34" charset="0"/>
                <a:cs typeface="Calibri" panose="020F0502020204030204" pitchFamily="34" charset="0"/>
              </a:rPr>
              <a:t>Baby</a:t>
            </a:r>
            <a:r>
              <a:rPr lang="tr-TR" sz="1125"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tr-TR" sz="1125" dirty="0" err="1">
                <a:solidFill>
                  <a:schemeClr val="bg1"/>
                </a:solidFill>
                <a:latin typeface="Calibri" panose="020F0502020204030204" pitchFamily="34" charset="0"/>
                <a:ea typeface="Calibri" panose="020F0502020204030204" pitchFamily="34" charset="0"/>
                <a:cs typeface="Calibri" panose="020F0502020204030204" pitchFamily="34" charset="0"/>
              </a:rPr>
              <a:t>Boomers</a:t>
            </a:r>
            <a:endParaRPr lang="tr-TR" sz="1125" b="1" dirty="0">
              <a:solidFill>
                <a:schemeClr val="bg1"/>
              </a:solidFill>
              <a:latin typeface="Calibri" panose="020F0502020204030204" pitchFamily="34" charset="0"/>
              <a:ea typeface="Calibri" panose="020F0502020204030204" pitchFamily="34" charset="0"/>
            </a:endParaRPr>
          </a:p>
        </p:txBody>
      </p:sp>
      <p:sp>
        <p:nvSpPr>
          <p:cNvPr id="7" name="Text Box 46"/>
          <p:cNvSpPr txBox="1">
            <a:spLocks noChangeArrowheads="1"/>
          </p:cNvSpPr>
          <p:nvPr/>
        </p:nvSpPr>
        <p:spPr bwMode="auto">
          <a:xfrm>
            <a:off x="683894" y="2107407"/>
            <a:ext cx="1511841" cy="194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620"/>
              </a:lnSpc>
              <a:spcAft>
                <a:spcPts val="788"/>
              </a:spcAft>
            </a:pPr>
            <a:r>
              <a:rPr lang="tr-TR" sz="1200" dirty="0" smtClean="0">
                <a:latin typeface="Calibri" panose="020F0502020204030204" pitchFamily="34" charset="0"/>
                <a:ea typeface="Calibri" panose="020F0502020204030204" pitchFamily="34" charset="0"/>
                <a:cs typeface="Calibri" panose="020F0502020204030204" pitchFamily="34" charset="0"/>
              </a:rPr>
              <a:t>Sadakat duyguları yüksek</a:t>
            </a:r>
            <a:endParaRPr lang="tr-TR" sz="1200" dirty="0">
              <a:latin typeface="Calibri" panose="020F0502020204030204" pitchFamily="34" charset="0"/>
              <a:ea typeface="Calibri" panose="020F0502020204030204" pitchFamily="34" charset="0"/>
            </a:endParaRPr>
          </a:p>
          <a:p>
            <a:pPr algn="just">
              <a:lnSpc>
                <a:spcPts val="1200"/>
              </a:lnSpc>
              <a:spcAft>
                <a:spcPts val="525"/>
              </a:spcAft>
            </a:pPr>
            <a:r>
              <a:rPr lang="tr-TR" sz="1200" dirty="0">
                <a:latin typeface="Calibri" panose="020F0502020204030204" pitchFamily="34" charset="0"/>
                <a:ea typeface="Calibri" panose="020F0502020204030204" pitchFamily="34" charset="0"/>
                <a:cs typeface="Calibri" panose="020F0502020204030204" pitchFamily="34" charset="0"/>
              </a:rPr>
              <a:t>İşkolik</a:t>
            </a:r>
            <a:endParaRPr lang="tr-TR" sz="1200" dirty="0">
              <a:latin typeface="Calibri" panose="020F0502020204030204" pitchFamily="34" charset="0"/>
              <a:ea typeface="Calibri" panose="020F0502020204030204" pitchFamily="34" charset="0"/>
            </a:endParaRPr>
          </a:p>
          <a:p>
            <a:pPr algn="just">
              <a:lnSpc>
                <a:spcPts val="1620"/>
              </a:lnSpc>
              <a:spcAft>
                <a:spcPts val="34"/>
              </a:spcAft>
            </a:pPr>
            <a:r>
              <a:rPr lang="tr-TR" sz="1200" dirty="0">
                <a:latin typeface="Calibri" panose="020F0502020204030204" pitchFamily="34" charset="0"/>
                <a:ea typeface="Calibri" panose="020F0502020204030204" pitchFamily="34" charset="0"/>
                <a:cs typeface="Calibri" panose="020F0502020204030204" pitchFamily="34" charset="0"/>
              </a:rPr>
              <a:t>Takım çalışmasına önem veren</a:t>
            </a:r>
            <a:endParaRPr lang="tr-TR" sz="1200" dirty="0">
              <a:latin typeface="Calibri" panose="020F0502020204030204" pitchFamily="34" charset="0"/>
              <a:ea typeface="Calibri" panose="020F0502020204030204" pitchFamily="34" charset="0"/>
            </a:endParaRPr>
          </a:p>
          <a:p>
            <a:pPr algn="just">
              <a:lnSpc>
                <a:spcPts val="2141"/>
              </a:lnSpc>
            </a:pPr>
            <a:r>
              <a:rPr lang="tr-TR" sz="1200" dirty="0">
                <a:latin typeface="Calibri" panose="020F0502020204030204" pitchFamily="34" charset="0"/>
                <a:ea typeface="Calibri" panose="020F0502020204030204" pitchFamily="34" charset="0"/>
                <a:cs typeface="Calibri" panose="020F0502020204030204" pitchFamily="34" charset="0"/>
              </a:rPr>
              <a:t>Kanaatkar</a:t>
            </a:r>
            <a:endParaRPr lang="tr-TR" sz="1200" dirty="0">
              <a:latin typeface="Calibri" panose="020F0502020204030204" pitchFamily="34" charset="0"/>
              <a:ea typeface="Calibri" panose="020F0502020204030204" pitchFamily="34" charset="0"/>
            </a:endParaRPr>
          </a:p>
          <a:p>
            <a:pPr algn="just">
              <a:lnSpc>
                <a:spcPts val="2141"/>
              </a:lnSpc>
            </a:pPr>
            <a:r>
              <a:rPr lang="tr-TR" sz="1200" dirty="0">
                <a:latin typeface="Calibri" panose="020F0502020204030204" pitchFamily="34" charset="0"/>
                <a:ea typeface="Calibri" panose="020F0502020204030204" pitchFamily="34" charset="0"/>
                <a:cs typeface="Calibri" panose="020F0502020204030204" pitchFamily="34" charset="0"/>
              </a:rPr>
              <a:t>Rekabetçi</a:t>
            </a:r>
            <a:endParaRPr lang="tr-TR" sz="1200" dirty="0">
              <a:latin typeface="Calibri" panose="020F0502020204030204" pitchFamily="34" charset="0"/>
              <a:ea typeface="Calibri" panose="020F0502020204030204" pitchFamily="34" charset="0"/>
            </a:endParaRPr>
          </a:p>
          <a:p>
            <a:pPr algn="just">
              <a:lnSpc>
                <a:spcPts val="2141"/>
              </a:lnSpc>
            </a:pPr>
            <a:r>
              <a:rPr lang="tr-TR" sz="1200" dirty="0">
                <a:latin typeface="Calibri" panose="020F0502020204030204" pitchFamily="34" charset="0"/>
                <a:ea typeface="Calibri" panose="020F0502020204030204" pitchFamily="34" charset="0"/>
                <a:cs typeface="Calibri" panose="020F0502020204030204" pitchFamily="34" charset="0"/>
              </a:rPr>
              <a:t>Teknolojiye uzak</a:t>
            </a:r>
            <a:endParaRPr lang="tr-TR" sz="1200" dirty="0">
              <a:latin typeface="Calibri" panose="020F0502020204030204" pitchFamily="34" charset="0"/>
              <a:ea typeface="Calibri" panose="020F0502020204030204" pitchFamily="34" charset="0"/>
            </a:endParaRPr>
          </a:p>
        </p:txBody>
      </p:sp>
      <p:sp>
        <p:nvSpPr>
          <p:cNvPr id="8" name="Text Box 47"/>
          <p:cNvSpPr txBox="1">
            <a:spLocks noChangeArrowheads="1"/>
          </p:cNvSpPr>
          <p:nvPr/>
        </p:nvSpPr>
        <p:spPr bwMode="auto">
          <a:xfrm>
            <a:off x="2589133" y="2420888"/>
            <a:ext cx="605790" cy="141064"/>
          </a:xfrm>
          <a:prstGeom prst="rect">
            <a:avLst/>
          </a:prstGeom>
          <a:solidFill>
            <a:srgbClr val="9BBB5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dirty="0">
                <a:latin typeface="Calibri" panose="020F0502020204030204" pitchFamily="34" charset="0"/>
                <a:ea typeface="Calibri" panose="020F0502020204030204" pitchFamily="34" charset="0"/>
                <a:cs typeface="Calibri" panose="020F0502020204030204" pitchFamily="34" charset="0"/>
              </a:rPr>
              <a:t>X Kuşağı</a:t>
            </a:r>
            <a:endParaRPr lang="tr-TR" sz="1125" b="1" dirty="0">
              <a:latin typeface="Calibri" panose="020F0502020204030204" pitchFamily="34" charset="0"/>
              <a:ea typeface="Calibri" panose="020F0502020204030204" pitchFamily="34" charset="0"/>
            </a:endParaRPr>
          </a:p>
        </p:txBody>
      </p:sp>
      <p:sp>
        <p:nvSpPr>
          <p:cNvPr id="9" name="Text Box 48"/>
          <p:cNvSpPr txBox="1">
            <a:spLocks noChangeArrowheads="1"/>
          </p:cNvSpPr>
          <p:nvPr/>
        </p:nvSpPr>
        <p:spPr bwMode="auto">
          <a:xfrm>
            <a:off x="2613270" y="2802607"/>
            <a:ext cx="128682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601"/>
              </a:lnSpc>
              <a:spcAft>
                <a:spcPts val="773"/>
              </a:spcAft>
            </a:pPr>
            <a:r>
              <a:rPr lang="tr-TR" sz="1200" dirty="0">
                <a:latin typeface="Calibri" panose="020F0502020204030204" pitchFamily="34" charset="0"/>
                <a:ea typeface="Calibri" panose="020F0502020204030204" pitchFamily="34" charset="0"/>
                <a:cs typeface="Calibri" panose="020F0502020204030204" pitchFamily="34" charset="0"/>
              </a:rPr>
              <a:t>Sadakat duyguları değişken</a:t>
            </a:r>
            <a:endParaRPr lang="tr-TR" sz="1200" dirty="0">
              <a:latin typeface="Calibri" panose="020F0502020204030204" pitchFamily="34" charset="0"/>
              <a:ea typeface="Calibri" panose="020F0502020204030204" pitchFamily="34" charset="0"/>
            </a:endParaRPr>
          </a:p>
          <a:p>
            <a:pPr algn="just">
              <a:lnSpc>
                <a:spcPts val="1200"/>
              </a:lnSpc>
              <a:spcAft>
                <a:spcPts val="638"/>
              </a:spcAft>
            </a:pPr>
            <a:r>
              <a:rPr lang="tr-TR" sz="1200" dirty="0">
                <a:latin typeface="Calibri" panose="020F0502020204030204" pitchFamily="34" charset="0"/>
                <a:ea typeface="Calibri" panose="020F0502020204030204" pitchFamily="34" charset="0"/>
                <a:cs typeface="Calibri" panose="020F0502020204030204" pitchFamily="34" charset="0"/>
              </a:rPr>
              <a:t>Otoriteye saygılı</a:t>
            </a:r>
            <a:endParaRPr lang="tr-TR" sz="1200" dirty="0">
              <a:latin typeface="Calibri" panose="020F0502020204030204" pitchFamily="34" charset="0"/>
              <a:ea typeface="Calibri" panose="020F0502020204030204" pitchFamily="34" charset="0"/>
            </a:endParaRPr>
          </a:p>
          <a:p>
            <a:pPr algn="just">
              <a:lnSpc>
                <a:spcPts val="1200"/>
              </a:lnSpc>
              <a:spcAft>
                <a:spcPts val="424"/>
              </a:spcAft>
            </a:pPr>
            <a:r>
              <a:rPr lang="tr-TR" sz="1200" dirty="0">
                <a:latin typeface="Calibri" panose="020F0502020204030204" pitchFamily="34" charset="0"/>
                <a:ea typeface="Calibri" panose="020F0502020204030204" pitchFamily="34" charset="0"/>
                <a:cs typeface="Calibri" panose="020F0502020204030204" pitchFamily="34" charset="0"/>
              </a:rPr>
              <a:t>Topluma duyarlı</a:t>
            </a:r>
            <a:endParaRPr lang="tr-TR" sz="1200" dirty="0">
              <a:latin typeface="Calibri" panose="020F0502020204030204" pitchFamily="34" charset="0"/>
              <a:ea typeface="Calibri" panose="020F0502020204030204" pitchFamily="34" charset="0"/>
            </a:endParaRPr>
          </a:p>
          <a:p>
            <a:pPr>
              <a:lnSpc>
                <a:spcPts val="1620"/>
              </a:lnSpc>
              <a:spcAft>
                <a:spcPts val="450"/>
              </a:spcAft>
            </a:pPr>
            <a:r>
              <a:rPr lang="tr-TR" sz="1200" dirty="0">
                <a:latin typeface="Calibri" panose="020F0502020204030204" pitchFamily="34" charset="0"/>
                <a:ea typeface="Calibri" panose="020F0502020204030204" pitchFamily="34" charset="0"/>
                <a:cs typeface="Calibri" panose="020F0502020204030204" pitchFamily="34" charset="0"/>
              </a:rPr>
              <a:t>İş motivasyonları yüksek</a:t>
            </a:r>
            <a:endParaRPr lang="tr-TR" sz="1200" dirty="0">
              <a:latin typeface="Calibri" panose="020F0502020204030204" pitchFamily="34" charset="0"/>
              <a:ea typeface="Calibri" panose="020F0502020204030204" pitchFamily="34" charset="0"/>
            </a:endParaRPr>
          </a:p>
          <a:p>
            <a:pPr>
              <a:lnSpc>
                <a:spcPts val="1620"/>
              </a:lnSpc>
              <a:spcAft>
                <a:spcPts val="450"/>
              </a:spcAft>
            </a:pPr>
            <a:r>
              <a:rPr lang="tr-TR" sz="1200" dirty="0">
                <a:latin typeface="Calibri" panose="020F0502020204030204" pitchFamily="34" charset="0"/>
                <a:ea typeface="Calibri" panose="020F0502020204030204" pitchFamily="34" charset="0"/>
                <a:cs typeface="Calibri" panose="020F0502020204030204" pitchFamily="34" charset="0"/>
              </a:rPr>
              <a:t>Kanaatkar ama kaygılı</a:t>
            </a:r>
            <a:endParaRPr lang="tr-TR" sz="1200" dirty="0">
              <a:latin typeface="Calibri" panose="020F0502020204030204" pitchFamily="34" charset="0"/>
              <a:ea typeface="Calibri" panose="020F0502020204030204" pitchFamily="34" charset="0"/>
            </a:endParaRPr>
          </a:p>
          <a:p>
            <a:pPr>
              <a:lnSpc>
                <a:spcPts val="1620"/>
              </a:lnSpc>
            </a:pPr>
            <a:r>
              <a:rPr lang="tr-TR" sz="1200" dirty="0">
                <a:latin typeface="Calibri" panose="020F0502020204030204" pitchFamily="34" charset="0"/>
                <a:ea typeface="Calibri" panose="020F0502020204030204" pitchFamily="34" charset="0"/>
                <a:cs typeface="Calibri" panose="020F0502020204030204" pitchFamily="34" charset="0"/>
              </a:rPr>
              <a:t>Teknoloji ile ilişkisi düşük</a:t>
            </a:r>
            <a:endParaRPr lang="tr-TR" sz="1200" dirty="0">
              <a:latin typeface="Calibri" panose="020F0502020204030204" pitchFamily="34" charset="0"/>
              <a:ea typeface="Calibri" panose="020F0502020204030204" pitchFamily="34" charset="0"/>
            </a:endParaRPr>
          </a:p>
        </p:txBody>
      </p:sp>
      <p:sp>
        <p:nvSpPr>
          <p:cNvPr id="10" name="Text Box 49"/>
          <p:cNvSpPr txBox="1">
            <a:spLocks noChangeArrowheads="1"/>
          </p:cNvSpPr>
          <p:nvPr/>
        </p:nvSpPr>
        <p:spPr bwMode="auto">
          <a:xfrm>
            <a:off x="4788024" y="2940969"/>
            <a:ext cx="603409" cy="141064"/>
          </a:xfrm>
          <a:prstGeom prst="rect">
            <a:avLst/>
          </a:prstGeom>
          <a:solidFill>
            <a:srgbClr val="4F81B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a:latin typeface="Calibri" panose="020F0502020204030204" pitchFamily="34" charset="0"/>
                <a:ea typeface="Calibri" panose="020F0502020204030204" pitchFamily="34" charset="0"/>
                <a:cs typeface="Calibri" panose="020F0502020204030204" pitchFamily="34" charset="0"/>
              </a:rPr>
              <a:t>Y Kuşağı</a:t>
            </a:r>
            <a:endParaRPr lang="tr-TR" sz="1125" b="1">
              <a:latin typeface="Calibri" panose="020F0502020204030204" pitchFamily="34" charset="0"/>
              <a:ea typeface="Calibri" panose="020F0502020204030204" pitchFamily="34" charset="0"/>
            </a:endParaRPr>
          </a:p>
        </p:txBody>
      </p:sp>
      <p:sp>
        <p:nvSpPr>
          <p:cNvPr id="11" name="Text Box 50"/>
          <p:cNvSpPr txBox="1">
            <a:spLocks noChangeArrowheads="1"/>
          </p:cNvSpPr>
          <p:nvPr/>
        </p:nvSpPr>
        <p:spPr bwMode="auto">
          <a:xfrm>
            <a:off x="4658927" y="3212976"/>
            <a:ext cx="1371600" cy="1897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620"/>
              </a:lnSpc>
              <a:spcAft>
                <a:spcPts val="450"/>
              </a:spcAft>
            </a:pPr>
            <a:r>
              <a:rPr lang="tr-TR" sz="1200" dirty="0">
                <a:latin typeface="Calibri" panose="020F0502020204030204" pitchFamily="34" charset="0"/>
                <a:ea typeface="Calibri" panose="020F0502020204030204" pitchFamily="34" charset="0"/>
                <a:cs typeface="Calibri" panose="020F0502020204030204" pitchFamily="34" charset="0"/>
              </a:rPr>
              <a:t>Sadakat duyguları az</a:t>
            </a:r>
            <a:endParaRPr lang="tr-TR" sz="1200" dirty="0">
              <a:latin typeface="Calibri" panose="020F0502020204030204" pitchFamily="34" charset="0"/>
              <a:ea typeface="Calibri" panose="020F0502020204030204" pitchFamily="34" charset="0"/>
            </a:endParaRPr>
          </a:p>
          <a:p>
            <a:pPr>
              <a:lnSpc>
                <a:spcPts val="1620"/>
              </a:lnSpc>
              <a:spcAft>
                <a:spcPts val="788"/>
              </a:spcAft>
            </a:pPr>
            <a:r>
              <a:rPr lang="tr-TR" sz="1200" dirty="0">
                <a:latin typeface="Calibri" panose="020F0502020204030204" pitchFamily="34" charset="0"/>
                <a:ea typeface="Calibri" panose="020F0502020204030204" pitchFamily="34" charset="0"/>
                <a:cs typeface="Calibri" panose="020F0502020204030204" pitchFamily="34" charset="0"/>
              </a:rPr>
              <a:t>Otoriteyi zor kabullenen</a:t>
            </a:r>
            <a:endParaRPr lang="tr-TR" sz="1200" dirty="0">
              <a:latin typeface="Calibri" panose="020F0502020204030204" pitchFamily="34" charset="0"/>
              <a:ea typeface="Calibri" panose="020F0502020204030204" pitchFamily="34" charset="0"/>
            </a:endParaRPr>
          </a:p>
          <a:p>
            <a:pPr>
              <a:lnSpc>
                <a:spcPts val="1200"/>
              </a:lnSpc>
              <a:spcAft>
                <a:spcPts val="188"/>
              </a:spcAft>
            </a:pPr>
            <a:r>
              <a:rPr lang="tr-TR" sz="1200" dirty="0">
                <a:latin typeface="Calibri" panose="020F0502020204030204" pitchFamily="34" charset="0"/>
                <a:ea typeface="Calibri" panose="020F0502020204030204" pitchFamily="34" charset="0"/>
                <a:cs typeface="Calibri" panose="020F0502020204030204" pitchFamily="34" charset="0"/>
              </a:rPr>
              <a:t>Bağımsızlığına</a:t>
            </a:r>
            <a:endParaRPr lang="tr-TR" sz="1200" dirty="0">
              <a:latin typeface="Calibri" panose="020F0502020204030204" pitchFamily="34" charset="0"/>
              <a:ea typeface="Calibri" panose="020F0502020204030204" pitchFamily="34" charset="0"/>
            </a:endParaRPr>
          </a:p>
          <a:p>
            <a:pPr>
              <a:lnSpc>
                <a:spcPts val="1200"/>
              </a:lnSpc>
              <a:spcAft>
                <a:spcPts val="844"/>
              </a:spcAft>
            </a:pPr>
            <a:r>
              <a:rPr lang="tr-TR" sz="1200" dirty="0">
                <a:latin typeface="Calibri" panose="020F0502020204030204" pitchFamily="34" charset="0"/>
                <a:ea typeface="Calibri" panose="020F0502020204030204" pitchFamily="34" charset="0"/>
                <a:cs typeface="Calibri" panose="020F0502020204030204" pitchFamily="34" charset="0"/>
              </a:rPr>
              <a:t>düşkün</a:t>
            </a:r>
            <a:endParaRPr lang="tr-TR" sz="1200" dirty="0">
              <a:latin typeface="Calibri" panose="020F0502020204030204" pitchFamily="34" charset="0"/>
              <a:ea typeface="Calibri" panose="020F0502020204030204" pitchFamily="34" charset="0"/>
            </a:endParaRPr>
          </a:p>
          <a:p>
            <a:pPr>
              <a:lnSpc>
                <a:spcPts val="1200"/>
              </a:lnSpc>
              <a:spcAft>
                <a:spcPts val="788"/>
              </a:spcAft>
            </a:pPr>
            <a:r>
              <a:rPr lang="tr-TR" sz="1200" dirty="0">
                <a:latin typeface="Calibri" panose="020F0502020204030204" pitchFamily="34" charset="0"/>
                <a:ea typeface="Calibri" panose="020F0502020204030204" pitchFamily="34" charset="0"/>
                <a:cs typeface="Calibri" panose="020F0502020204030204" pitchFamily="34" charset="0"/>
              </a:rPr>
              <a:t>Çok sık iş değiştiren</a:t>
            </a:r>
            <a:endParaRPr lang="tr-TR" sz="1200" dirty="0">
              <a:latin typeface="Calibri" panose="020F0502020204030204" pitchFamily="34" charset="0"/>
              <a:ea typeface="Calibri" panose="020F0502020204030204" pitchFamily="34" charset="0"/>
            </a:endParaRPr>
          </a:p>
          <a:p>
            <a:pPr>
              <a:lnSpc>
                <a:spcPts val="1200"/>
              </a:lnSpc>
              <a:spcAft>
                <a:spcPts val="495"/>
              </a:spcAft>
            </a:pPr>
            <a:r>
              <a:rPr lang="tr-TR" sz="1200" dirty="0">
                <a:latin typeface="Calibri" panose="020F0502020204030204" pitchFamily="34" charset="0"/>
                <a:ea typeface="Calibri" panose="020F0502020204030204" pitchFamily="34" charset="0"/>
                <a:cs typeface="Calibri" panose="020F0502020204030204" pitchFamily="34" charset="0"/>
              </a:rPr>
              <a:t>Bireyci</a:t>
            </a:r>
            <a:endParaRPr lang="tr-TR" sz="1200" dirty="0">
              <a:latin typeface="Calibri" panose="020F0502020204030204" pitchFamily="34" charset="0"/>
              <a:ea typeface="Calibri" panose="020F0502020204030204" pitchFamily="34" charset="0"/>
            </a:endParaRPr>
          </a:p>
          <a:p>
            <a:pPr>
              <a:lnSpc>
                <a:spcPts val="1639"/>
              </a:lnSpc>
            </a:pPr>
            <a:r>
              <a:rPr lang="tr-TR" sz="1200" dirty="0">
                <a:latin typeface="Calibri" panose="020F0502020204030204" pitchFamily="34" charset="0"/>
                <a:ea typeface="Calibri" panose="020F0502020204030204" pitchFamily="34" charset="0"/>
                <a:cs typeface="Calibri" panose="020F0502020204030204" pitchFamily="34" charset="0"/>
              </a:rPr>
              <a:t>Teknoloji ile büyüyen</a:t>
            </a:r>
            <a:endParaRPr lang="tr-TR" sz="1200" dirty="0">
              <a:latin typeface="Calibri" panose="020F0502020204030204" pitchFamily="34" charset="0"/>
              <a:ea typeface="Calibri" panose="020F0502020204030204" pitchFamily="34" charset="0"/>
            </a:endParaRPr>
          </a:p>
        </p:txBody>
      </p:sp>
      <p:sp>
        <p:nvSpPr>
          <p:cNvPr id="12" name="Text Box 51"/>
          <p:cNvSpPr txBox="1">
            <a:spLocks noChangeArrowheads="1"/>
          </p:cNvSpPr>
          <p:nvPr/>
        </p:nvSpPr>
        <p:spPr bwMode="auto">
          <a:xfrm>
            <a:off x="6790711" y="3501008"/>
            <a:ext cx="594360" cy="141064"/>
          </a:xfrm>
          <a:prstGeom prst="rect">
            <a:avLst/>
          </a:prstGeom>
          <a:solidFill>
            <a:srgbClr val="8064A1"/>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a:latin typeface="Calibri" panose="020F0502020204030204" pitchFamily="34" charset="0"/>
                <a:ea typeface="Calibri" panose="020F0502020204030204" pitchFamily="34" charset="0"/>
                <a:cs typeface="Calibri" panose="020F0502020204030204" pitchFamily="34" charset="0"/>
              </a:rPr>
              <a:t>Z Kuşağı</a:t>
            </a:r>
            <a:endParaRPr lang="tr-TR" sz="1125" b="1">
              <a:latin typeface="Calibri" panose="020F0502020204030204" pitchFamily="34" charset="0"/>
              <a:ea typeface="Calibri" panose="020F0502020204030204" pitchFamily="34" charset="0"/>
            </a:endParaRPr>
          </a:p>
        </p:txBody>
      </p:sp>
      <p:sp>
        <p:nvSpPr>
          <p:cNvPr id="13" name="Text Box 52"/>
          <p:cNvSpPr txBox="1">
            <a:spLocks noChangeArrowheads="1"/>
          </p:cNvSpPr>
          <p:nvPr/>
        </p:nvSpPr>
        <p:spPr bwMode="auto">
          <a:xfrm>
            <a:off x="6818036" y="3734370"/>
            <a:ext cx="1309688" cy="679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200"/>
              </a:lnSpc>
              <a:spcAft>
                <a:spcPts val="788"/>
              </a:spcAft>
            </a:pPr>
            <a:r>
              <a:rPr lang="tr-TR" sz="1200" dirty="0">
                <a:latin typeface="Calibri" panose="020F0502020204030204" pitchFamily="34" charset="0"/>
                <a:ea typeface="Calibri" panose="020F0502020204030204" pitchFamily="34" charset="0"/>
                <a:cs typeface="Calibri" panose="020F0502020204030204" pitchFamily="34" charset="0"/>
              </a:rPr>
              <a:t>İşbirlikçi</a:t>
            </a:r>
            <a:endParaRPr lang="tr-TR" sz="1200" dirty="0">
              <a:latin typeface="Calibri" panose="020F0502020204030204" pitchFamily="34" charset="0"/>
              <a:ea typeface="Calibri" panose="020F0502020204030204" pitchFamily="34" charset="0"/>
            </a:endParaRPr>
          </a:p>
          <a:p>
            <a:pPr>
              <a:lnSpc>
                <a:spcPts val="1200"/>
              </a:lnSpc>
              <a:spcAft>
                <a:spcPts val="863"/>
              </a:spcAft>
            </a:pPr>
            <a:r>
              <a:rPr lang="tr-TR" sz="1200" dirty="0">
                <a:latin typeface="Calibri" panose="020F0502020204030204" pitchFamily="34" charset="0"/>
                <a:ea typeface="Calibri" panose="020F0502020204030204" pitchFamily="34" charset="0"/>
                <a:cs typeface="Calibri" panose="020F0502020204030204" pitchFamily="34" charset="0"/>
              </a:rPr>
              <a:t>Yaratıcı</a:t>
            </a:r>
            <a:endParaRPr lang="tr-TR" sz="1200" dirty="0">
              <a:latin typeface="Calibri" panose="020F0502020204030204" pitchFamily="34" charset="0"/>
              <a:ea typeface="Calibri" panose="020F0502020204030204" pitchFamily="34" charset="0"/>
            </a:endParaRPr>
          </a:p>
          <a:p>
            <a:pPr>
              <a:lnSpc>
                <a:spcPts val="1200"/>
              </a:lnSpc>
            </a:pPr>
            <a:r>
              <a:rPr lang="tr-TR" sz="1200" dirty="0">
                <a:latin typeface="Calibri" panose="020F0502020204030204" pitchFamily="34" charset="0"/>
                <a:ea typeface="Calibri" panose="020F0502020204030204" pitchFamily="34" charset="0"/>
                <a:cs typeface="Calibri" panose="020F0502020204030204" pitchFamily="34" charset="0"/>
              </a:rPr>
              <a:t>Teknoloji ile doğan</a:t>
            </a:r>
            <a:endParaRPr lang="tr-TR" sz="1200" dirty="0">
              <a:latin typeface="Calibri" panose="020F0502020204030204" pitchFamily="34" charset="0"/>
              <a:ea typeface="Calibri" panose="020F0502020204030204" pitchFamily="34" charset="0"/>
            </a:endParaRPr>
          </a:p>
        </p:txBody>
      </p:sp>
      <p:sp>
        <p:nvSpPr>
          <p:cNvPr id="15" name="Rectangle 14"/>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tr-TR" sz="1350"/>
          </a:p>
        </p:txBody>
      </p:sp>
      <p:sp>
        <p:nvSpPr>
          <p:cNvPr id="16" name="Rectangle 15"/>
          <p:cNvSpPr>
            <a:spLocks noChangeArrowheads="1"/>
          </p:cNvSpPr>
          <p:nvPr/>
        </p:nvSpPr>
        <p:spPr bwMode="auto">
          <a:xfrm>
            <a:off x="1" y="12331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tr-TR" sz="1350"/>
          </a:p>
        </p:txBody>
      </p:sp>
      <p:pic>
        <p:nvPicPr>
          <p:cNvPr id="18" name="Picture 17"/>
          <p:cNvPicPr>
            <a:picLocks noChangeAspect="1"/>
          </p:cNvPicPr>
          <p:nvPr/>
        </p:nvPicPr>
        <p:blipFill>
          <a:blip r:embed="rId2"/>
          <a:stretch>
            <a:fillRect/>
          </a:stretch>
        </p:blipFill>
        <p:spPr>
          <a:xfrm rot="16909302">
            <a:off x="4283968" y="6532265"/>
            <a:ext cx="569532" cy="65088"/>
          </a:xfrm>
          <a:prstGeom prst="rect">
            <a:avLst/>
          </a:prstGeom>
        </p:spPr>
      </p:pic>
      <p:sp>
        <p:nvSpPr>
          <p:cNvPr id="19" name="Slayt Numarası Yer Tutucusu 18"/>
          <p:cNvSpPr>
            <a:spLocks noGrp="1"/>
          </p:cNvSpPr>
          <p:nvPr>
            <p:ph type="sldNum" sz="quarter" idx="12"/>
          </p:nvPr>
        </p:nvSpPr>
        <p:spPr/>
        <p:txBody>
          <a:bodyPr/>
          <a:lstStyle/>
          <a:p>
            <a:fld id="{B08337FC-3936-4AD7-9248-B707072ACCDB}" type="slidenum">
              <a:rPr lang="tr-TR" smtClean="0"/>
              <a:t>38</a:t>
            </a:fld>
            <a:endParaRPr lang="tr-TR"/>
          </a:p>
        </p:txBody>
      </p:sp>
      <p:sp>
        <p:nvSpPr>
          <p:cNvPr id="20" name="Veri Yer Tutucusu 19"/>
          <p:cNvSpPr>
            <a:spLocks noGrp="1"/>
          </p:cNvSpPr>
          <p:nvPr>
            <p:ph type="dt" sz="half" idx="10"/>
          </p:nvPr>
        </p:nvSpPr>
        <p:spPr/>
        <p:txBody>
          <a:bodyPr/>
          <a:lstStyle/>
          <a:p>
            <a:r>
              <a:rPr lang="tr-TR" smtClean="0"/>
              <a:t>4.02.2019</a:t>
            </a:r>
            <a:endParaRPr lang="tr-TR"/>
          </a:p>
        </p:txBody>
      </p:sp>
      <p:sp>
        <p:nvSpPr>
          <p:cNvPr id="21" name="Altbilgi Yer Tutucusu 20"/>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39173489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286000" y="2551837"/>
            <a:ext cx="4572000" cy="1754326"/>
          </a:xfrm>
          <a:prstGeom prst="rect">
            <a:avLst/>
          </a:prstGeom>
        </p:spPr>
        <p:txBody>
          <a:bodyPr>
            <a:spAutoFit/>
          </a:bodyPr>
          <a:lstStyle/>
          <a:p>
            <a:pPr marL="285750" indent="-285750">
              <a:buFont typeface="Arial" panose="020B0604020202020204" pitchFamily="34" charset="0"/>
              <a:buChar char="•"/>
            </a:pPr>
            <a:r>
              <a:rPr lang="tr-TR" dirty="0">
                <a:latin typeface="CIDFont+F1"/>
              </a:rPr>
              <a:t>Karl </a:t>
            </a:r>
            <a:r>
              <a:rPr lang="tr-TR" dirty="0" err="1">
                <a:latin typeface="CIDFont+F1"/>
              </a:rPr>
              <a:t>Mannheim</a:t>
            </a:r>
            <a:r>
              <a:rPr lang="tr-TR" dirty="0">
                <a:latin typeface="CIDFont+F1"/>
              </a:rPr>
              <a:t>, 1923</a:t>
            </a:r>
          </a:p>
          <a:p>
            <a:r>
              <a:rPr lang="tr-TR" dirty="0">
                <a:latin typeface="CIDFont+F5"/>
              </a:rPr>
              <a:t>• </a:t>
            </a:r>
            <a:r>
              <a:rPr lang="tr-TR" dirty="0" smtClean="0">
                <a:latin typeface="CIDFont+F5"/>
              </a:rPr>
              <a:t>  </a:t>
            </a:r>
            <a:r>
              <a:rPr lang="tr-TR" dirty="0" smtClean="0">
                <a:latin typeface="CIDFont+F1"/>
              </a:rPr>
              <a:t>Strauss </a:t>
            </a:r>
            <a:r>
              <a:rPr lang="tr-TR" dirty="0">
                <a:latin typeface="CIDFont+F1"/>
              </a:rPr>
              <a:t>&amp; </a:t>
            </a:r>
            <a:r>
              <a:rPr lang="tr-TR" dirty="0" err="1">
                <a:latin typeface="CIDFont+F1"/>
              </a:rPr>
              <a:t>Howe</a:t>
            </a:r>
            <a:r>
              <a:rPr lang="tr-TR" dirty="0">
                <a:latin typeface="CIDFont+F1"/>
              </a:rPr>
              <a:t>, 1991 / 1997</a:t>
            </a:r>
          </a:p>
          <a:p>
            <a:r>
              <a:rPr lang="tr-TR" dirty="0">
                <a:latin typeface="CIDFont+F5"/>
              </a:rPr>
              <a:t>• </a:t>
            </a:r>
            <a:r>
              <a:rPr lang="tr-TR" dirty="0" smtClean="0">
                <a:latin typeface="CIDFont+F5"/>
              </a:rPr>
              <a:t>  </a:t>
            </a:r>
            <a:r>
              <a:rPr lang="tr-TR" dirty="0" err="1" smtClean="0">
                <a:latin typeface="CIDFont+F1"/>
              </a:rPr>
              <a:t>Tappscott</a:t>
            </a:r>
            <a:r>
              <a:rPr lang="tr-TR" dirty="0">
                <a:latin typeface="CIDFont+F1"/>
              </a:rPr>
              <a:t>, 1998</a:t>
            </a:r>
          </a:p>
          <a:p>
            <a:r>
              <a:rPr lang="tr-TR" dirty="0">
                <a:latin typeface="CIDFont+F5"/>
              </a:rPr>
              <a:t>• </a:t>
            </a:r>
            <a:r>
              <a:rPr lang="tr-TR" dirty="0" smtClean="0">
                <a:latin typeface="CIDFont+F5"/>
              </a:rPr>
              <a:t>  </a:t>
            </a:r>
            <a:r>
              <a:rPr lang="tr-TR" dirty="0" err="1" smtClean="0">
                <a:latin typeface="CIDFont+F1"/>
              </a:rPr>
              <a:t>Lancaster</a:t>
            </a:r>
            <a:r>
              <a:rPr lang="tr-TR" dirty="0" smtClean="0">
                <a:latin typeface="CIDFont+F1"/>
              </a:rPr>
              <a:t> </a:t>
            </a:r>
            <a:r>
              <a:rPr lang="tr-TR" dirty="0">
                <a:latin typeface="CIDFont+F1"/>
              </a:rPr>
              <a:t>&amp; </a:t>
            </a:r>
            <a:r>
              <a:rPr lang="tr-TR" dirty="0" err="1">
                <a:latin typeface="CIDFont+F1"/>
              </a:rPr>
              <a:t>Stillman</a:t>
            </a:r>
            <a:r>
              <a:rPr lang="tr-TR" dirty="0">
                <a:latin typeface="CIDFont+F1"/>
              </a:rPr>
              <a:t>, 2002</a:t>
            </a:r>
          </a:p>
          <a:p>
            <a:r>
              <a:rPr lang="tr-TR" dirty="0">
                <a:latin typeface="CIDFont+F5"/>
              </a:rPr>
              <a:t>• </a:t>
            </a:r>
            <a:r>
              <a:rPr lang="tr-TR" dirty="0" smtClean="0">
                <a:latin typeface="CIDFont+F5"/>
              </a:rPr>
              <a:t>  </a:t>
            </a:r>
            <a:r>
              <a:rPr lang="tr-TR" dirty="0" smtClean="0">
                <a:latin typeface="CIDFont+F1"/>
              </a:rPr>
              <a:t>Martin </a:t>
            </a:r>
            <a:r>
              <a:rPr lang="tr-TR" dirty="0">
                <a:latin typeface="CIDFont+F1"/>
              </a:rPr>
              <a:t>&amp; </a:t>
            </a:r>
            <a:r>
              <a:rPr lang="tr-TR" dirty="0" err="1">
                <a:latin typeface="CIDFont+F1"/>
              </a:rPr>
              <a:t>Tulgan</a:t>
            </a:r>
            <a:r>
              <a:rPr lang="tr-TR" dirty="0">
                <a:latin typeface="CIDFont+F1"/>
              </a:rPr>
              <a:t>, 2002</a:t>
            </a:r>
          </a:p>
          <a:p>
            <a:r>
              <a:rPr lang="tr-TR" dirty="0">
                <a:latin typeface="CIDFont+F5"/>
              </a:rPr>
              <a:t>• </a:t>
            </a:r>
            <a:r>
              <a:rPr lang="tr-TR" dirty="0" smtClean="0">
                <a:latin typeface="CIDFont+F5"/>
              </a:rPr>
              <a:t>  </a:t>
            </a:r>
            <a:r>
              <a:rPr lang="tr-TR" dirty="0" err="1" smtClean="0">
                <a:latin typeface="CIDFont+F1"/>
              </a:rPr>
              <a:t>Oblinger</a:t>
            </a:r>
            <a:r>
              <a:rPr lang="tr-TR" dirty="0" smtClean="0">
                <a:latin typeface="CIDFont+F1"/>
              </a:rPr>
              <a:t> </a:t>
            </a:r>
            <a:r>
              <a:rPr lang="tr-TR" dirty="0">
                <a:latin typeface="CIDFont+F1"/>
              </a:rPr>
              <a:t>&amp; </a:t>
            </a:r>
            <a:r>
              <a:rPr lang="tr-TR" dirty="0" err="1">
                <a:latin typeface="CIDFont+F1"/>
              </a:rPr>
              <a:t>Oblinger</a:t>
            </a:r>
            <a:r>
              <a:rPr lang="tr-TR" dirty="0">
                <a:latin typeface="CIDFont+F1"/>
              </a:rPr>
              <a:t>, 2005</a:t>
            </a:r>
            <a:endParaRPr lang="tr-TR" dirty="0"/>
          </a:p>
        </p:txBody>
      </p:sp>
      <p:sp>
        <p:nvSpPr>
          <p:cNvPr id="5" name="Dikdörtgen 4"/>
          <p:cNvSpPr/>
          <p:nvPr/>
        </p:nvSpPr>
        <p:spPr>
          <a:xfrm>
            <a:off x="1691680" y="1772816"/>
            <a:ext cx="4572000" cy="369332"/>
          </a:xfrm>
          <a:prstGeom prst="rect">
            <a:avLst/>
          </a:prstGeom>
        </p:spPr>
        <p:txBody>
          <a:bodyPr>
            <a:spAutoFit/>
          </a:bodyPr>
          <a:lstStyle/>
          <a:p>
            <a:r>
              <a:rPr lang="tr-TR" dirty="0">
                <a:latin typeface="CIDFont+F1"/>
              </a:rPr>
              <a:t>Peki bunları kim belirledi</a:t>
            </a:r>
            <a:r>
              <a:rPr lang="tr-TR" dirty="0" smtClean="0">
                <a:latin typeface="CIDFont+F1"/>
              </a:rPr>
              <a:t>?</a:t>
            </a:r>
            <a:endParaRPr lang="tr-TR" dirty="0">
              <a:latin typeface="CIDFont+F1"/>
            </a:endParaRPr>
          </a:p>
        </p:txBody>
      </p:sp>
      <p:sp>
        <p:nvSpPr>
          <p:cNvPr id="6" name="Slayt Numarası Yer Tutucusu 5"/>
          <p:cNvSpPr>
            <a:spLocks noGrp="1"/>
          </p:cNvSpPr>
          <p:nvPr>
            <p:ph type="sldNum" sz="quarter" idx="12"/>
          </p:nvPr>
        </p:nvSpPr>
        <p:spPr/>
        <p:txBody>
          <a:bodyPr/>
          <a:lstStyle/>
          <a:p>
            <a:fld id="{B08337FC-3936-4AD7-9248-B707072ACCDB}" type="slidenum">
              <a:rPr lang="tr-TR" smtClean="0"/>
              <a:t>39</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1373799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95536" y="1412776"/>
            <a:ext cx="7772400" cy="5040560"/>
          </a:xfrm>
        </p:spPr>
        <p:txBody>
          <a:bodyPr>
            <a:noAutofit/>
          </a:bodyPr>
          <a:lstStyle/>
          <a:p>
            <a:pPr algn="l"/>
            <a:r>
              <a:rPr lang="tr-TR" sz="2400" dirty="0" smtClean="0">
                <a:hlinkClick r:id="rId2"/>
              </a:rPr>
              <a:t>Üniversitemiz</a:t>
            </a:r>
            <a:r>
              <a:rPr lang="tr-TR" sz="2400" dirty="0" smtClean="0">
                <a:hlinkClick r:id="rId3"/>
              </a:rPr>
              <a:t/>
            </a:r>
            <a:br>
              <a:rPr lang="tr-TR" sz="2400" dirty="0" smtClean="0">
                <a:hlinkClick r:id="rId3"/>
              </a:rPr>
            </a:br>
            <a:r>
              <a:rPr lang="tr-TR" sz="2400" dirty="0" smtClean="0">
                <a:hlinkClick r:id="rId3"/>
              </a:rPr>
              <a:t>EBYS</a:t>
            </a:r>
            <a:r>
              <a:rPr lang="tr-TR" sz="2400" dirty="0" smtClean="0"/>
              <a:t/>
            </a:r>
            <a:br>
              <a:rPr lang="tr-TR" sz="2400" dirty="0" smtClean="0"/>
            </a:br>
            <a:r>
              <a:rPr lang="tr-TR" sz="2400" dirty="0" smtClean="0"/>
              <a:t>Öğrenci Bilgi Sistemi (</a:t>
            </a:r>
            <a:r>
              <a:rPr lang="tr-TR" sz="2400" dirty="0" smtClean="0">
                <a:hlinkClick r:id="rId4"/>
              </a:rPr>
              <a:t>ATACS</a:t>
            </a:r>
            <a:r>
              <a:rPr lang="tr-TR" sz="2400" dirty="0" smtClean="0"/>
              <a:t>)</a:t>
            </a:r>
            <a:br>
              <a:rPr lang="tr-TR" sz="2400" dirty="0" smtClean="0"/>
            </a:br>
            <a:r>
              <a:rPr lang="tr-TR" sz="2400" dirty="0">
                <a:hlinkClick r:id="rId5"/>
              </a:rPr>
              <a:t>Web </a:t>
            </a:r>
            <a:r>
              <a:rPr lang="tr-TR" sz="2400" dirty="0" smtClean="0">
                <a:hlinkClick r:id="rId5"/>
              </a:rPr>
              <a:t>sayfası</a:t>
            </a:r>
            <a:r>
              <a:rPr lang="tr-TR" sz="2400" dirty="0" smtClean="0"/>
              <a:t/>
            </a:r>
            <a:br>
              <a:rPr lang="tr-TR" sz="2400" dirty="0" smtClean="0"/>
            </a:br>
            <a:r>
              <a:rPr lang="tr-TR" sz="2400" dirty="0" smtClean="0">
                <a:hlinkClick r:id="rId6"/>
              </a:rPr>
              <a:t>Yönetmelikler/Yönergeler</a:t>
            </a:r>
            <a:r>
              <a:rPr lang="tr-TR" sz="2400" dirty="0" smtClean="0"/>
              <a:t/>
            </a:r>
            <a:br>
              <a:rPr lang="tr-TR" sz="2400" dirty="0" smtClean="0"/>
            </a:br>
            <a:r>
              <a:rPr lang="tr-TR" sz="2400" dirty="0" smtClean="0">
                <a:hlinkClick r:id="rId7" action="ppaction://hlinkfile"/>
              </a:rPr>
              <a:t>Bütçe</a:t>
            </a:r>
            <a:r>
              <a:rPr lang="tr-TR" sz="2400" dirty="0" smtClean="0"/>
              <a:t/>
            </a:r>
            <a:br>
              <a:rPr lang="tr-TR" sz="2400" dirty="0" smtClean="0"/>
            </a:br>
            <a:r>
              <a:rPr lang="tr-TR" sz="2400" dirty="0" smtClean="0">
                <a:hlinkClick r:id="rId8"/>
              </a:rPr>
              <a:t>Müfredatlar</a:t>
            </a:r>
            <a:r>
              <a:rPr lang="tr-TR" sz="2400" dirty="0"/>
              <a:t/>
            </a:r>
            <a:br>
              <a:rPr lang="tr-TR" sz="2400" dirty="0"/>
            </a:br>
            <a:r>
              <a:rPr lang="tr-TR" sz="2400" dirty="0" smtClean="0">
                <a:hlinkClick r:id="rId9" action="ppaction://hlinkfile"/>
              </a:rPr>
              <a:t>Ders Yükleri</a:t>
            </a:r>
            <a:r>
              <a:rPr lang="tr-TR" sz="2400" dirty="0" smtClean="0"/>
              <a:t/>
            </a:r>
            <a:br>
              <a:rPr lang="tr-TR" sz="2400" dirty="0" smtClean="0"/>
            </a:br>
            <a:r>
              <a:rPr lang="tr-TR" sz="2400" dirty="0" smtClean="0">
                <a:hlinkClick r:id="rId10" action="ppaction://hlinkfile"/>
              </a:rPr>
              <a:t>Ders Dağılımları</a:t>
            </a:r>
            <a:r>
              <a:rPr lang="tr-TR" sz="2400" dirty="0" smtClean="0"/>
              <a:t/>
            </a:r>
            <a:br>
              <a:rPr lang="tr-TR" sz="2400" dirty="0" smtClean="0"/>
            </a:br>
            <a:r>
              <a:rPr lang="tr-TR" sz="2400" b="1" dirty="0" smtClean="0">
                <a:hlinkClick r:id="rId11" action="ppaction://hlinkfile"/>
              </a:rPr>
              <a:t>Course </a:t>
            </a:r>
            <a:r>
              <a:rPr lang="tr-TR" sz="2400" b="1" dirty="0" err="1" smtClean="0">
                <a:hlinkClick r:id="rId11" action="ppaction://hlinkfile"/>
              </a:rPr>
              <a:t>Syllabus</a:t>
            </a:r>
            <a:r>
              <a:rPr lang="tr-TR" sz="2400" b="1" dirty="0" smtClean="0"/>
              <a:t/>
            </a:r>
            <a:br>
              <a:rPr lang="tr-TR" sz="2400" b="1" dirty="0" smtClean="0"/>
            </a:br>
            <a:r>
              <a:rPr lang="tr-TR" sz="2400" b="1" dirty="0" smtClean="0">
                <a:hlinkClick r:id="rId12" action="ppaction://hlinkfile"/>
              </a:rPr>
              <a:t>Yoklama</a:t>
            </a:r>
            <a:r>
              <a:rPr lang="tr-TR" sz="2400" b="1" dirty="0" smtClean="0"/>
              <a:t/>
            </a:r>
            <a:br>
              <a:rPr lang="tr-TR" sz="2400" b="1" dirty="0" smtClean="0"/>
            </a:br>
            <a:r>
              <a:rPr lang="tr-TR" sz="2400" b="1" dirty="0" err="1" smtClean="0"/>
              <a:t>Çalıştaylar</a:t>
            </a:r>
            <a:r>
              <a:rPr lang="tr-TR" sz="2400" dirty="0"/>
              <a:t/>
            </a:r>
            <a:br>
              <a:rPr lang="tr-TR" sz="2400" dirty="0"/>
            </a:br>
            <a:r>
              <a:rPr lang="tr-TR" sz="2400" dirty="0" smtClean="0"/>
              <a:t>İzinler</a:t>
            </a:r>
            <a:endParaRPr lang="tr-TR" sz="2400" dirty="0"/>
          </a:p>
        </p:txBody>
      </p:sp>
      <p:sp>
        <p:nvSpPr>
          <p:cNvPr id="3" name="Dikdörtgen 2"/>
          <p:cNvSpPr/>
          <p:nvPr/>
        </p:nvSpPr>
        <p:spPr>
          <a:xfrm>
            <a:off x="6228184" y="1844824"/>
            <a:ext cx="4572000" cy="2782428"/>
          </a:xfrm>
          <a:prstGeom prst="rect">
            <a:avLst/>
          </a:prstGeom>
        </p:spPr>
        <p:txBody>
          <a:bodyPr>
            <a:spAutoFit/>
          </a:bodyPr>
          <a:lstStyle/>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Hocalar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Öğrenciler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Calibri" panose="020F0502020204030204" pitchFamily="34" charset="0"/>
                <a:ea typeface="Calibri" panose="020F0502020204030204" pitchFamily="34" charset="0"/>
                <a:cs typeface="Times New Roman" panose="02020603050405020304" pitchFamily="18" charset="0"/>
              </a:rPr>
              <a:t>Kampüs</a:t>
            </a:r>
          </a:p>
          <a:p>
            <a:pPr>
              <a:lnSpc>
                <a:spcPct val="107000"/>
              </a:lnSpc>
              <a:spcAft>
                <a:spcPts val="800"/>
              </a:spcAft>
            </a:pPr>
            <a:r>
              <a:rPr lang="tr-TR" dirty="0" err="1" smtClean="0">
                <a:latin typeface="Calibri" panose="020F0502020204030204" pitchFamily="34" charset="0"/>
                <a:ea typeface="Calibri" panose="020F0502020204030204" pitchFamily="34" charset="0"/>
                <a:cs typeface="Times New Roman" panose="02020603050405020304" pitchFamily="18" charset="0"/>
              </a:rPr>
              <a:t>mPAD</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Kulüpler</a:t>
            </a: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Oryantasyon</a:t>
            </a:r>
          </a:p>
          <a:p>
            <a:pPr>
              <a:lnSpc>
                <a:spcPct val="107000"/>
              </a:lnSpc>
              <a:spcAft>
                <a:spcPts val="800"/>
              </a:spcAft>
            </a:pPr>
            <a:r>
              <a:rPr lang="tr-TR" dirty="0" smtClean="0">
                <a:latin typeface="Calibri" panose="020F0502020204030204" pitchFamily="34" charset="0"/>
                <a:ea typeface="Calibri" panose="020F0502020204030204" pitchFamily="34" charset="0"/>
                <a:cs typeface="Times New Roman" panose="02020603050405020304" pitchFamily="18" charset="0"/>
              </a:rPr>
              <a:t>Ortak Eğitim</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50081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1484784"/>
            <a:ext cx="8856984" cy="2926442"/>
          </a:xfrm>
          <a:prstGeom prst="rect">
            <a:avLst/>
          </a:prstGeom>
        </p:spPr>
        <p:txBody>
          <a:bodyPr wrap="square">
            <a:spAutoFit/>
          </a:bodyPr>
          <a:lstStyle/>
          <a:p>
            <a:pPr marR="257175" algn="ctr">
              <a:spcBef>
                <a:spcPts val="600"/>
              </a:spcBef>
              <a:spcAft>
                <a:spcPts val="3030"/>
              </a:spcAft>
            </a:pPr>
            <a:r>
              <a:rPr lang="tr-TR" sz="2100" dirty="0" smtClean="0">
                <a:solidFill>
                  <a:srgbClr val="000000"/>
                </a:solidFill>
                <a:latin typeface="Calibri" panose="020F0502020204030204" pitchFamily="34" charset="0"/>
                <a:ea typeface="Calibri" panose="020F0502020204030204" pitchFamily="34" charset="0"/>
              </a:rPr>
              <a:t>Problem...</a:t>
            </a:r>
            <a:endParaRPr lang="tr-TR" sz="2100" dirty="0" smtClean="0">
              <a:latin typeface="Calibri" panose="020F0502020204030204" pitchFamily="34" charset="0"/>
              <a:ea typeface="Calibri" panose="020F0502020204030204" pitchFamily="34" charset="0"/>
            </a:endParaRPr>
          </a:p>
          <a:p>
            <a:pPr>
              <a:spcBef>
                <a:spcPts val="600"/>
              </a:spcBef>
              <a:spcAft>
                <a:spcPts val="1800"/>
              </a:spcAft>
              <a:buFont typeface="Arial" panose="020B0604020202020204" pitchFamily="34" charset="0"/>
              <a:buChar char="•"/>
            </a:pPr>
            <a:r>
              <a:rPr lang="tr-TR" sz="1600" dirty="0" smtClean="0">
                <a:solidFill>
                  <a:srgbClr val="000000"/>
                </a:solidFill>
                <a:latin typeface="Calibri" panose="020F0502020204030204" pitchFamily="34" charset="0"/>
                <a:ea typeface="Calibri" panose="020F0502020204030204" pitchFamily="34" charset="0"/>
              </a:rPr>
              <a:t> </a:t>
            </a:r>
            <a:r>
              <a:rPr lang="tr-TR" dirty="0" smtClean="0">
                <a:solidFill>
                  <a:srgbClr val="000000"/>
                </a:solidFill>
                <a:latin typeface="Calibri" panose="020F0502020204030204" pitchFamily="34" charset="0"/>
                <a:ea typeface="Calibri" panose="020F0502020204030204" pitchFamily="34" charset="0"/>
              </a:rPr>
              <a:t>Teknolojinin eski dönemlere nazaran hiç olmadığı kadar hızlı ilerlemiş olması...</a:t>
            </a:r>
            <a:endParaRPr lang="tr-TR" dirty="0" smtClean="0">
              <a:latin typeface="Calibri" panose="020F0502020204030204" pitchFamily="34" charset="0"/>
              <a:ea typeface="Calibri" panose="020F0502020204030204" pitchFamily="34" charset="0"/>
            </a:endParaRPr>
          </a:p>
          <a:p>
            <a:pPr>
              <a:spcBef>
                <a:spcPts val="600"/>
              </a:spcBef>
              <a:spcAft>
                <a:spcPts val="1095"/>
              </a:spcAft>
              <a:buFont typeface="Arial" panose="020B0604020202020204" pitchFamily="34" charset="0"/>
              <a:buChar char="•"/>
            </a:pPr>
            <a:r>
              <a:rPr lang="tr-TR" dirty="0" smtClean="0">
                <a:solidFill>
                  <a:srgbClr val="000000"/>
                </a:solidFill>
                <a:latin typeface="Calibri" panose="020F0502020204030204" pitchFamily="34" charset="0"/>
                <a:ea typeface="Calibri" panose="020F0502020204030204" pitchFamily="34" charset="0"/>
              </a:rPr>
              <a:t>  3 (hatta 4) kuşağın gerek çalışma gerekse sosyal alanlarda aynı ortamda birlikte bulunma zorunluluğu...</a:t>
            </a:r>
            <a:endParaRPr lang="tr-TR" dirty="0" smtClean="0">
              <a:latin typeface="Calibri" panose="020F0502020204030204" pitchFamily="34" charset="0"/>
              <a:ea typeface="Calibri" panose="020F0502020204030204" pitchFamily="34" charset="0"/>
            </a:endParaRPr>
          </a:p>
          <a:p>
            <a:pPr>
              <a:spcBef>
                <a:spcPts val="600"/>
              </a:spcBef>
              <a:buFont typeface="Arial" panose="020B0604020202020204" pitchFamily="34" charset="0"/>
              <a:buChar char="•"/>
            </a:pPr>
            <a:r>
              <a:rPr lang="tr-TR" dirty="0" smtClean="0">
                <a:solidFill>
                  <a:srgbClr val="000000"/>
                </a:solidFill>
                <a:latin typeface="Calibri" panose="020F0502020204030204" pitchFamily="34" charset="0"/>
                <a:ea typeface="Calibri" panose="020F0502020204030204" pitchFamily="34" charset="0"/>
              </a:rPr>
              <a:t>  Dünya nüfusunun son 50 senede yaklaşık iki katına çıkması...</a:t>
            </a:r>
            <a:endParaRPr lang="tr-TR" dirty="0" smtClean="0">
              <a:latin typeface="Calibri" panose="020F0502020204030204" pitchFamily="34" charset="0"/>
              <a:ea typeface="Calibri" panose="020F0502020204030204" pitchFamily="34" charset="0"/>
            </a:endParaRPr>
          </a:p>
          <a:p>
            <a:r>
              <a:rPr lang="tr-TR" sz="1350" dirty="0" smtClean="0">
                <a:latin typeface="Calibri" panose="020F0502020204030204" pitchFamily="34" charset="0"/>
                <a:ea typeface="Calibri" panose="020F0502020204030204" pitchFamily="34" charset="0"/>
              </a:rPr>
              <a:t/>
            </a:r>
            <a:br>
              <a:rPr lang="tr-TR" sz="1350" dirty="0" smtClean="0">
                <a:latin typeface="Calibri" panose="020F0502020204030204" pitchFamily="34" charset="0"/>
                <a:ea typeface="Calibri" panose="020F0502020204030204" pitchFamily="34" charset="0"/>
              </a:rPr>
            </a:br>
            <a:endParaRPr lang="tr-TR" sz="1350" dirty="0"/>
          </a:p>
        </p:txBody>
      </p:sp>
      <p:pic>
        <p:nvPicPr>
          <p:cNvPr id="5" name="Picture 4"/>
          <p:cNvPicPr>
            <a:picLocks noChangeAspect="1"/>
          </p:cNvPicPr>
          <p:nvPr/>
        </p:nvPicPr>
        <p:blipFill>
          <a:blip r:embed="rId2"/>
          <a:stretch>
            <a:fillRect/>
          </a:stretch>
        </p:blipFill>
        <p:spPr>
          <a:xfrm rot="16909302">
            <a:off x="4283968" y="6532265"/>
            <a:ext cx="569532" cy="65088"/>
          </a:xfrm>
          <a:prstGeom prst="rect">
            <a:avLst/>
          </a:prstGeom>
        </p:spPr>
      </p:pic>
      <p:sp>
        <p:nvSpPr>
          <p:cNvPr id="6" name="Slayt Numarası Yer Tutucusu 5"/>
          <p:cNvSpPr>
            <a:spLocks noGrp="1"/>
          </p:cNvSpPr>
          <p:nvPr>
            <p:ph type="sldNum" sz="quarter" idx="12"/>
          </p:nvPr>
        </p:nvSpPr>
        <p:spPr/>
        <p:txBody>
          <a:bodyPr/>
          <a:lstStyle/>
          <a:p>
            <a:fld id="{B08337FC-3936-4AD7-9248-B707072ACCDB}" type="slidenum">
              <a:rPr lang="tr-TR" smtClean="0"/>
              <a:t>40</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29814371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descr="C:\Users\Admin\AppData\Local\Temp\FineReader12.00\media\image32.jpeg"/>
          <p:cNvPicPr/>
          <p:nvPr/>
        </p:nvPicPr>
        <p:blipFill>
          <a:blip r:embed="rId2">
            <a:extLst>
              <a:ext uri="{28A0092B-C50C-407E-A947-70E740481C1C}">
                <a14:useLocalDpi xmlns:a14="http://schemas.microsoft.com/office/drawing/2010/main" val="0"/>
              </a:ext>
            </a:extLst>
          </a:blip>
          <a:srcRect/>
          <a:stretch>
            <a:fillRect/>
          </a:stretch>
        </p:blipFill>
        <p:spPr bwMode="auto">
          <a:xfrm>
            <a:off x="2615089" y="2116931"/>
            <a:ext cx="3913823" cy="2624138"/>
          </a:xfrm>
          <a:prstGeom prst="rect">
            <a:avLst/>
          </a:prstGeom>
          <a:noFill/>
        </p:spPr>
      </p:pic>
      <p:sp>
        <p:nvSpPr>
          <p:cNvPr id="3" name="Unvan 2"/>
          <p:cNvSpPr>
            <a:spLocks noGrp="1"/>
          </p:cNvSpPr>
          <p:nvPr>
            <p:ph type="ctrTitle"/>
          </p:nvPr>
        </p:nvSpPr>
        <p:spPr>
          <a:xfrm>
            <a:off x="827584" y="1349341"/>
            <a:ext cx="7604975" cy="681323"/>
          </a:xfrm>
        </p:spPr>
        <p:txBody>
          <a:bodyPr>
            <a:normAutofit fontScale="90000"/>
          </a:bodyPr>
          <a:lstStyle/>
          <a:p>
            <a:r>
              <a:rPr lang="tr-TR" dirty="0" smtClean="0"/>
              <a:t>Dünya Nüfusu / Kuşaklara göre</a:t>
            </a:r>
            <a:endParaRPr lang="tr-TR" dirty="0"/>
          </a:p>
        </p:txBody>
      </p:sp>
      <p:sp>
        <p:nvSpPr>
          <p:cNvPr id="4" name="Alt Başlık 3"/>
          <p:cNvSpPr>
            <a:spLocks noGrp="1"/>
          </p:cNvSpPr>
          <p:nvPr>
            <p:ph type="subTitle" idx="1"/>
          </p:nvPr>
        </p:nvSpPr>
        <p:spPr>
          <a:xfrm>
            <a:off x="457200" y="5156218"/>
            <a:ext cx="6858000" cy="795086"/>
          </a:xfrm>
        </p:spPr>
        <p:txBody>
          <a:bodyPr>
            <a:noAutofit/>
          </a:bodyPr>
          <a:lstStyle/>
          <a:p>
            <a:pPr lvl="0" algn="l" eaLnBrk="0" fontAlgn="base" hangingPunct="0">
              <a:lnSpc>
                <a:spcPct val="100000"/>
              </a:lnSpc>
              <a:spcBef>
                <a:spcPct val="0"/>
              </a:spcBef>
              <a:spcAft>
                <a:spcPct val="0"/>
              </a:spcAft>
            </a:pPr>
            <a:r>
              <a:rPr kumimoji="0" lang="tr-TR" sz="1100" b="0" i="0" u="none" strike="noStrike" cap="none" normalizeH="0" baseline="0" dirty="0" smtClean="0">
                <a:ln>
                  <a:noFill/>
                </a:ln>
                <a:solidFill>
                  <a:srgbClr val="000000"/>
                </a:solidFill>
                <a:effectLst/>
                <a:latin typeface="Arial" panose="020B0604020202020204" pitchFamily="34" charset="0"/>
              </a:rPr>
              <a:t>*Toplam dünya nüfusu 7,550,226,101 kişi </a:t>
            </a:r>
          </a:p>
          <a:p>
            <a:pPr lvl="0" algn="l" eaLnBrk="0" fontAlgn="base" hangingPunct="0">
              <a:lnSpc>
                <a:spcPct val="100000"/>
              </a:lnSpc>
              <a:spcBef>
                <a:spcPct val="0"/>
              </a:spcBef>
              <a:spcAft>
                <a:spcPct val="0"/>
              </a:spcAft>
            </a:pPr>
            <a:r>
              <a:rPr kumimoji="0" lang="tr-TR" sz="1100" b="0" i="0" u="none" strike="noStrike" cap="none" normalizeH="0" baseline="0" dirty="0" smtClean="0">
                <a:ln>
                  <a:noFill/>
                </a:ln>
                <a:solidFill>
                  <a:srgbClr val="000000"/>
                </a:solidFill>
                <a:effectLst/>
                <a:latin typeface="Arial" panose="020B0604020202020204" pitchFamily="34" charset="0"/>
              </a:rPr>
              <a:t>01 Ocak 2018 İtibarıyla</a:t>
            </a:r>
          </a:p>
          <a:p>
            <a:pPr algn="l" eaLnBrk="0" fontAlgn="base" hangingPunct="0">
              <a:lnSpc>
                <a:spcPct val="100000"/>
              </a:lnSpc>
              <a:spcBef>
                <a:spcPct val="0"/>
              </a:spcBef>
              <a:spcAft>
                <a:spcPct val="0"/>
              </a:spcAft>
            </a:pPr>
            <a:r>
              <a:rPr lang="tr-TR" sz="1100" dirty="0">
                <a:solidFill>
                  <a:srgbClr val="000000"/>
                </a:solidFill>
                <a:latin typeface="Arial" panose="020B0604020202020204" pitchFamily="34" charset="0"/>
              </a:rPr>
              <a:t>Kaynak: UN/DESA </a:t>
            </a:r>
            <a:r>
              <a:rPr lang="tr-TR" sz="1100" dirty="0" err="1">
                <a:solidFill>
                  <a:srgbClr val="000000"/>
                </a:solidFill>
                <a:latin typeface="Arial" panose="020B0604020202020204" pitchFamily="34" charset="0"/>
              </a:rPr>
              <a:t>Population</a:t>
            </a:r>
            <a:r>
              <a:rPr lang="tr-TR" sz="1100" dirty="0">
                <a:solidFill>
                  <a:srgbClr val="000000"/>
                </a:solidFill>
                <a:latin typeface="Arial" panose="020B0604020202020204" pitchFamily="34" charset="0"/>
              </a:rPr>
              <a:t> </a:t>
            </a:r>
            <a:r>
              <a:rPr lang="tr-TR" sz="1100" dirty="0" err="1">
                <a:solidFill>
                  <a:srgbClr val="000000"/>
                </a:solidFill>
                <a:latin typeface="Arial" panose="020B0604020202020204" pitchFamily="34" charset="0"/>
              </a:rPr>
              <a:t>Div</a:t>
            </a:r>
            <a:r>
              <a:rPr lang="tr-TR" sz="1100" dirty="0">
                <a:solidFill>
                  <a:srgbClr val="000000"/>
                </a:solidFill>
                <a:latin typeface="Arial" panose="020B0604020202020204" pitchFamily="34" charset="0"/>
              </a:rPr>
              <a:t>.</a:t>
            </a:r>
            <a:br>
              <a:rPr lang="tr-TR" sz="1100" dirty="0">
                <a:solidFill>
                  <a:srgbClr val="000000"/>
                </a:solidFill>
                <a:latin typeface="Arial" panose="020B0604020202020204" pitchFamily="34" charset="0"/>
              </a:rPr>
            </a:br>
            <a:r>
              <a:rPr lang="tr-TR" sz="1100" dirty="0">
                <a:solidFill>
                  <a:srgbClr val="000000"/>
                </a:solidFill>
                <a:latin typeface="Arial" panose="020B0604020202020204" pitchFamily="34" charset="0"/>
              </a:rPr>
              <a:t>2017 </a:t>
            </a:r>
            <a:r>
              <a:rPr lang="tr-TR" sz="1100" dirty="0" err="1">
                <a:solidFill>
                  <a:srgbClr val="000000"/>
                </a:solidFill>
                <a:latin typeface="Arial" panose="020B0604020202020204" pitchFamily="34" charset="0"/>
              </a:rPr>
              <a:t>Amendment</a:t>
            </a:r>
            <a:endParaRPr lang="tr-TR" sz="1100" dirty="0">
              <a:solidFill>
                <a:schemeClr val="tx1"/>
              </a:solidFill>
              <a:latin typeface="Arial" panose="020B0604020202020204" pitchFamily="34" charset="0"/>
              <a:ea typeface="Calibri" panose="020F0502020204030204" pitchFamily="34" charset="0"/>
            </a:endParaRPr>
          </a:p>
          <a:p>
            <a:pPr lvl="0" algn="l" eaLnBrk="0" fontAlgn="base" hangingPunct="0">
              <a:lnSpc>
                <a:spcPct val="100000"/>
              </a:lnSpc>
              <a:spcBef>
                <a:spcPct val="0"/>
              </a:spcBef>
              <a:spcAft>
                <a:spcPct val="0"/>
              </a:spcAft>
            </a:pPr>
            <a:endParaRPr lang="tr-TR" sz="1100" dirty="0">
              <a:solidFill>
                <a:schemeClr val="tx1"/>
              </a:solidFill>
              <a:latin typeface="Arial" panose="020B0604020202020204" pitchFamily="34" charset="0"/>
              <a:ea typeface="Calibri" panose="020F0502020204030204" pitchFamily="34" charset="0"/>
            </a:endParaRPr>
          </a:p>
          <a:p>
            <a:pPr lvl="0" algn="l" eaLnBrk="0" fontAlgn="base" hangingPunct="0">
              <a:lnSpc>
                <a:spcPct val="100000"/>
              </a:lnSpc>
              <a:spcBef>
                <a:spcPct val="0"/>
              </a:spcBef>
              <a:spcAft>
                <a:spcPct val="0"/>
              </a:spcAft>
            </a:pPr>
            <a:r>
              <a:rPr lang="tr-TR" sz="1100" dirty="0">
                <a:solidFill>
                  <a:schemeClr val="tx1"/>
                </a:solidFill>
                <a:latin typeface="Arial" panose="020B0604020202020204" pitchFamily="34" charset="0"/>
                <a:ea typeface="Calibri" panose="020F0502020204030204" pitchFamily="34" charset="0"/>
              </a:rPr>
              <a:t/>
            </a:r>
            <a:br>
              <a:rPr lang="tr-TR" sz="1100" dirty="0">
                <a:solidFill>
                  <a:schemeClr val="tx1"/>
                </a:solidFill>
                <a:latin typeface="Arial" panose="020B0604020202020204" pitchFamily="34" charset="0"/>
                <a:ea typeface="Calibri" panose="020F0502020204030204" pitchFamily="34" charset="0"/>
              </a:rPr>
            </a:br>
            <a:endParaRPr lang="tr-TR" sz="1100" dirty="0">
              <a:solidFill>
                <a:schemeClr val="tx1"/>
              </a:solidFill>
              <a:latin typeface="Arial" panose="020B0604020202020204" pitchFamily="34" charset="0"/>
            </a:endParaRPr>
          </a:p>
          <a:p>
            <a:endParaRPr lang="tr-TR" sz="1100" dirty="0"/>
          </a:p>
        </p:txBody>
      </p:sp>
      <p:sp>
        <p:nvSpPr>
          <p:cNvPr id="5" name="Rectangle 2"/>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tr-TR" sz="1350"/>
          </a:p>
        </p:txBody>
      </p:sp>
      <p:sp>
        <p:nvSpPr>
          <p:cNvPr id="7" name="Rectangle 4"/>
          <p:cNvSpPr>
            <a:spLocks noChangeArrowheads="1"/>
          </p:cNvSpPr>
          <p:nvPr/>
        </p:nvSpPr>
        <p:spPr bwMode="auto">
          <a:xfrm>
            <a:off x="1" y="805812"/>
            <a:ext cx="138564" cy="788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endParaRPr lang="tr-TR" sz="1350" dirty="0">
              <a:solidFill>
                <a:srgbClr val="000000"/>
              </a:solidFill>
              <a:latin typeface="Arial" panose="020B0604020202020204" pitchFamily="34" charset="0"/>
            </a:endParaRPr>
          </a:p>
          <a:p>
            <a:pPr defTabSz="685800" eaLnBrk="0" fontAlgn="base" hangingPunct="0">
              <a:spcBef>
                <a:spcPct val="0"/>
              </a:spcBef>
              <a:spcAft>
                <a:spcPct val="0"/>
              </a:spcAft>
            </a:pPr>
            <a:r>
              <a:rPr lang="tr-TR" sz="1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r>
            <a:br>
              <a:rPr lang="tr-TR" sz="1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br>
            <a:endParaRPr lang="tr-TR" sz="825" dirty="0"/>
          </a:p>
          <a:p>
            <a:pPr defTabSz="685800" eaLnBrk="0" fontAlgn="base" hangingPunct="0">
              <a:spcBef>
                <a:spcPct val="0"/>
              </a:spcBef>
              <a:spcAft>
                <a:spcPct val="0"/>
              </a:spcAft>
            </a:pPr>
            <a:r>
              <a:rPr lang="tr-TR" sz="1050" dirty="0">
                <a:latin typeface="Arial" panose="020B0604020202020204" pitchFamily="34" charset="0"/>
                <a:ea typeface="Calibri" panose="020F0502020204030204" pitchFamily="34" charset="0"/>
              </a:rPr>
              <a:t/>
            </a:r>
            <a:br>
              <a:rPr lang="tr-TR" sz="1050" dirty="0">
                <a:latin typeface="Arial" panose="020B0604020202020204" pitchFamily="34" charset="0"/>
                <a:ea typeface="Calibri" panose="020F0502020204030204" pitchFamily="34" charset="0"/>
              </a:rPr>
            </a:br>
            <a:endParaRPr lang="tr-TR" sz="1350" dirty="0">
              <a:latin typeface="Arial" panose="020B0604020202020204" pitchFamily="34" charset="0"/>
            </a:endParaRPr>
          </a:p>
        </p:txBody>
      </p:sp>
      <p:pic>
        <p:nvPicPr>
          <p:cNvPr id="8" name="Picture 7"/>
          <p:cNvPicPr>
            <a:picLocks noChangeAspect="1"/>
          </p:cNvPicPr>
          <p:nvPr/>
        </p:nvPicPr>
        <p:blipFill>
          <a:blip r:embed="rId3"/>
          <a:stretch>
            <a:fillRect/>
          </a:stretch>
        </p:blipFill>
        <p:spPr>
          <a:xfrm rot="16909302">
            <a:off x="4283968" y="6532265"/>
            <a:ext cx="569532" cy="65088"/>
          </a:xfrm>
          <a:prstGeom prst="rect">
            <a:avLst/>
          </a:prstGeom>
        </p:spPr>
      </p:pic>
    </p:spTree>
    <p:extLst>
      <p:ext uri="{BB962C8B-B14F-4D97-AF65-F5344CB8AC3E}">
        <p14:creationId xmlns:p14="http://schemas.microsoft.com/office/powerpoint/2010/main" val="19521427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57200" y="5157192"/>
            <a:ext cx="7732440" cy="1052849"/>
          </a:xfrm>
        </p:spPr>
        <p:txBody>
          <a:bodyPr>
            <a:normAutofit/>
          </a:bodyPr>
          <a:lstStyle/>
          <a:p>
            <a:pPr algn="l"/>
            <a:r>
              <a:rPr lang="tr-TR" sz="1600" dirty="0" smtClean="0">
                <a:solidFill>
                  <a:schemeClr val="tx1"/>
                </a:solidFill>
              </a:rPr>
              <a:t>Toplam Türkiye Nüfusu 80810525 kişi </a:t>
            </a:r>
          </a:p>
          <a:p>
            <a:pPr algn="l"/>
            <a:r>
              <a:rPr lang="tr-TR" sz="1600" dirty="0" smtClean="0">
                <a:solidFill>
                  <a:schemeClr val="tx1"/>
                </a:solidFill>
              </a:rPr>
              <a:t>01 Ocak 2018 İtibarıyla</a:t>
            </a:r>
          </a:p>
          <a:p>
            <a:pPr algn="l"/>
            <a:r>
              <a:rPr lang="tr-TR" sz="1600" dirty="0" smtClean="0">
                <a:solidFill>
                  <a:schemeClr val="tx1"/>
                </a:solidFill>
              </a:rPr>
              <a:t>TÜİK</a:t>
            </a:r>
            <a:endParaRPr lang="tr-TR" sz="1600" dirty="0">
              <a:solidFill>
                <a:schemeClr val="tx1"/>
              </a:solidFill>
            </a:endParaRPr>
          </a:p>
        </p:txBody>
      </p:sp>
      <p:graphicFrame>
        <p:nvGraphicFramePr>
          <p:cNvPr id="4" name="Grafik 3"/>
          <p:cNvGraphicFramePr>
            <a:graphicFrameLocks/>
          </p:cNvGraphicFramePr>
          <p:nvPr>
            <p:extLst>
              <p:ext uri="{D42A27DB-BD31-4B8C-83A1-F6EECF244321}">
                <p14:modId xmlns:p14="http://schemas.microsoft.com/office/powerpoint/2010/main" val="1398662309"/>
              </p:ext>
            </p:extLst>
          </p:nvPr>
        </p:nvGraphicFramePr>
        <p:xfrm>
          <a:off x="0" y="1484784"/>
          <a:ext cx="9144000" cy="360112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p:cNvPicPr>
            <a:picLocks noChangeAspect="1"/>
          </p:cNvPicPr>
          <p:nvPr/>
        </p:nvPicPr>
        <p:blipFill>
          <a:blip r:embed="rId3"/>
          <a:stretch>
            <a:fillRect/>
          </a:stretch>
        </p:blipFill>
        <p:spPr>
          <a:xfrm rot="16909302">
            <a:off x="4283968" y="6532265"/>
            <a:ext cx="569532" cy="65088"/>
          </a:xfrm>
          <a:prstGeom prst="rect">
            <a:avLst/>
          </a:prstGeom>
        </p:spPr>
      </p:pic>
    </p:spTree>
    <p:extLst>
      <p:ext uri="{BB962C8B-B14F-4D97-AF65-F5344CB8AC3E}">
        <p14:creationId xmlns:p14="http://schemas.microsoft.com/office/powerpoint/2010/main" val="31822771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52710" y="2780928"/>
            <a:ext cx="8640960" cy="800219"/>
          </a:xfrm>
          <a:prstGeom prst="rect">
            <a:avLst/>
          </a:prstGeom>
        </p:spPr>
        <p:txBody>
          <a:bodyPr wrap="square">
            <a:spAutoFit/>
          </a:bodyPr>
          <a:lstStyle/>
          <a:p>
            <a:pPr lvl="0" algn="ctr">
              <a:lnSpc>
                <a:spcPct val="115000"/>
              </a:lnSpc>
              <a:spcBef>
                <a:spcPts val="2400"/>
              </a:spcBef>
              <a:spcAft>
                <a:spcPts val="0"/>
              </a:spcAft>
            </a:pPr>
            <a:r>
              <a:rPr lang="tr-TR" sz="4000" b="1" kern="100" dirty="0" smtClean="0">
                <a:solidFill>
                  <a:srgbClr val="2E74B5"/>
                </a:solidFill>
                <a:latin typeface="Comic Sans MS" panose="030F0702030302020204" pitchFamily="66" charset="0"/>
                <a:ea typeface="Times New Roman" panose="02020603050405020304" pitchFamily="18" charset="0"/>
                <a:cs typeface="Times New Roman" panose="02020603050405020304" pitchFamily="18" charset="0"/>
              </a:rPr>
              <a:t>TEŞEKKÜRLER</a:t>
            </a:r>
            <a:endParaRPr lang="tr-TR" sz="4000" kern="100" dirty="0">
              <a:effectLst/>
              <a:latin typeface="Comic Sans MS" panose="030F0702030302020204" pitchFamily="66"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43</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3757242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1" y="1412776"/>
            <a:ext cx="7772400" cy="3044551"/>
          </a:xfrm>
        </p:spPr>
        <p:txBody>
          <a:bodyPr>
            <a:normAutofit fontScale="90000"/>
          </a:bodyPr>
          <a:lstStyle/>
          <a:p>
            <a:r>
              <a:rPr lang="tr-TR" dirty="0">
                <a:solidFill>
                  <a:schemeClr val="tx1"/>
                </a:solidFill>
                <a:effectLst/>
              </a:rPr>
              <a:t> </a:t>
            </a:r>
            <a:br>
              <a:rPr lang="tr-TR" dirty="0">
                <a:solidFill>
                  <a:schemeClr val="tx1"/>
                </a:solidFill>
                <a:effectLst/>
              </a:rPr>
            </a:br>
            <a:r>
              <a:rPr lang="tr-TR" dirty="0">
                <a:solidFill>
                  <a:schemeClr val="tx1"/>
                </a:solidFill>
                <a:effectLst/>
              </a:rPr>
              <a:t> </a:t>
            </a:r>
            <a:br>
              <a:rPr lang="tr-TR" dirty="0">
                <a:solidFill>
                  <a:schemeClr val="tx1"/>
                </a:solidFill>
                <a:effectLst/>
              </a:rPr>
            </a:br>
            <a:r>
              <a:rPr lang="tr-TR" dirty="0">
                <a:solidFill>
                  <a:schemeClr val="tx1"/>
                </a:solidFill>
                <a:effectLst/>
              </a:rPr>
              <a:t> </a:t>
            </a:r>
            <a:br>
              <a:rPr lang="tr-TR" dirty="0">
                <a:solidFill>
                  <a:schemeClr val="tx1"/>
                </a:solidFill>
                <a:effectLst/>
              </a:rPr>
            </a:br>
            <a:r>
              <a:rPr lang="tr-TR" dirty="0" smtClean="0">
                <a:solidFill>
                  <a:schemeClr val="tx1"/>
                </a:solidFill>
                <a:effectLst/>
              </a:rPr>
              <a:t/>
            </a:r>
            <a:br>
              <a:rPr lang="tr-TR" dirty="0" smtClean="0">
                <a:solidFill>
                  <a:schemeClr val="tx1"/>
                </a:solidFill>
                <a:effectLst/>
              </a:rPr>
            </a:br>
            <a:r>
              <a:rPr lang="tr-TR" dirty="0"/>
              <a:t>Üniversitenin Yarınında Eğitimimiz</a:t>
            </a:r>
            <a:r>
              <a:rPr lang="en-US" dirty="0"/>
              <a:t/>
            </a:r>
            <a:br>
              <a:rPr lang="en-US" dirty="0"/>
            </a:br>
            <a:r>
              <a:rPr lang="tr-TR" dirty="0">
                <a:solidFill>
                  <a:schemeClr val="tx1"/>
                </a:solidFill>
                <a:effectLst/>
              </a:rPr>
              <a:t/>
            </a:r>
            <a:br>
              <a:rPr lang="tr-TR" dirty="0">
                <a:solidFill>
                  <a:schemeClr val="tx1"/>
                </a:solidFill>
                <a:effectLst/>
              </a:rPr>
            </a:br>
            <a:r>
              <a:rPr lang="tr-TR" dirty="0" smtClean="0">
                <a:solidFill>
                  <a:schemeClr val="tx1"/>
                </a:solidFill>
                <a:effectLst/>
              </a:rPr>
              <a:t/>
            </a:r>
            <a:br>
              <a:rPr lang="tr-TR" dirty="0" smtClean="0">
                <a:solidFill>
                  <a:schemeClr val="tx1"/>
                </a:solidFill>
                <a:effectLst/>
              </a:rPr>
            </a:br>
            <a:r>
              <a:rPr lang="tr-TR" dirty="0">
                <a:solidFill>
                  <a:schemeClr val="tx1"/>
                </a:solidFill>
                <a:effectLst/>
              </a:rPr>
              <a:t/>
            </a:r>
            <a:br>
              <a:rPr lang="tr-TR" dirty="0">
                <a:solidFill>
                  <a:schemeClr val="tx1"/>
                </a:solidFill>
                <a:effectLst/>
              </a:rPr>
            </a:br>
            <a:endParaRPr lang="en-US" sz="6700" dirty="0">
              <a:solidFill>
                <a:schemeClr val="tx1"/>
              </a:solidFill>
            </a:endParaRPr>
          </a:p>
        </p:txBody>
      </p:sp>
      <p:sp>
        <p:nvSpPr>
          <p:cNvPr id="7" name="Title 1"/>
          <p:cNvSpPr txBox="1">
            <a:spLocks/>
          </p:cNvSpPr>
          <p:nvPr/>
        </p:nvSpPr>
        <p:spPr>
          <a:xfrm>
            <a:off x="682534" y="3494361"/>
            <a:ext cx="7772400" cy="1878856"/>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71500" indent="-571500" algn="l">
              <a:buFont typeface="Arial" panose="020B0604020202020204" pitchFamily="34" charset="0"/>
              <a:buChar char="•"/>
            </a:pPr>
            <a:r>
              <a:rPr lang="tr-TR" sz="3300" b="1" dirty="0" smtClean="0"/>
              <a:t>STRATEJİK PLAN </a:t>
            </a:r>
          </a:p>
          <a:p>
            <a:pPr marL="571500" indent="-571500" algn="l">
              <a:buFont typeface="Arial" panose="020B0604020202020204" pitchFamily="34" charset="0"/>
              <a:buChar char="•"/>
            </a:pPr>
            <a:r>
              <a:rPr lang="tr-TR" sz="3300" b="1" dirty="0" smtClean="0"/>
              <a:t>EĞİTİM KOMİSYONU ÇALIŞMA RAPORU 2017</a:t>
            </a:r>
            <a:br>
              <a:rPr lang="tr-TR" sz="3300" b="1" dirty="0" smtClean="0"/>
            </a:br>
            <a:r>
              <a:rPr lang="tr-TR" dirty="0" smtClean="0"/>
              <a:t/>
            </a:r>
            <a:br>
              <a:rPr lang="tr-TR" dirty="0" smtClean="0"/>
            </a:br>
            <a:r>
              <a:rPr lang="tr-TR" dirty="0" smtClean="0"/>
              <a:t/>
            </a:r>
            <a:br>
              <a:rPr lang="tr-TR" dirty="0" smtClean="0"/>
            </a:br>
            <a:r>
              <a:rPr lang="tr-TR" dirty="0" smtClean="0"/>
              <a:t/>
            </a:r>
            <a:br>
              <a:rPr lang="tr-TR" dirty="0" smtClean="0"/>
            </a:br>
            <a:endParaRPr lang="en-US" dirty="0"/>
          </a:p>
        </p:txBody>
      </p:sp>
    </p:spTree>
    <p:extLst>
      <p:ext uri="{BB962C8B-B14F-4D97-AF65-F5344CB8AC3E}">
        <p14:creationId xmlns:p14="http://schemas.microsoft.com/office/powerpoint/2010/main" val="2025909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9184" y="6353943"/>
            <a:ext cx="8229600" cy="23141437"/>
          </a:xfrm>
        </p:spPr>
        <p:txBody>
          <a:bodyPr/>
          <a:lstStyle/>
          <a:p>
            <a:r>
              <a:rPr lang="tr-TR" dirty="0" smtClean="0"/>
              <a:t>        </a:t>
            </a:r>
            <a:endParaRPr lang="en-US" dirty="0"/>
          </a:p>
        </p:txBody>
      </p:sp>
      <p:sp>
        <p:nvSpPr>
          <p:cNvPr id="10" name="Rectangle 1"/>
          <p:cNvSpPr>
            <a:spLocks noChangeArrowheads="1"/>
          </p:cNvSpPr>
          <p:nvPr/>
        </p:nvSpPr>
        <p:spPr bwMode="auto">
          <a:xfrm>
            <a:off x="251520" y="1045685"/>
            <a:ext cx="8759943"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1pPr>
            <a:lvl2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2pPr>
            <a:lvl3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3pPr>
            <a:lvl4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4pPr>
            <a:lvl5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5pPr>
            <a:lvl6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6pPr>
            <a:lvl7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7pPr>
            <a:lvl8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8pPr>
            <a:lvl9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endParaRPr kumimoji="0" lang="en-US" altLang="tr-TR"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İÇİNDEKİLER</a:t>
            </a:r>
            <a:endParaRPr kumimoji="0" lang="tr-TR" altLang="tr-T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rPr>
              <a:t>ÖZET</a:t>
            </a: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3"/>
              </a:rPr>
              <a:t>1.</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3"/>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3"/>
              </a:rPr>
              <a:t>MEVCUT DURUM</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4"/>
              </a:rPr>
              <a:t>1.1</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4"/>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4"/>
              </a:rPr>
              <a:t>Öğrenci Memnuniyet Anketlerine ve Öğrencilerle Yapılan Görüşmelere Göre </a:t>
            </a:r>
            <a:r>
              <a:rPr kumimoji="0" lang="tr-TR" altLang="tr-TR" sz="1600" b="0" i="1"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4"/>
              </a:rPr>
              <a:t>“Eğitim Kalitesi”</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5"/>
              </a:rPr>
              <a:t>1.2</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5"/>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5"/>
              </a:rPr>
              <a:t>Veri Analiz Şirketleri tarafından Geçmişte Yapılan Raporlara Göre;</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6"/>
              </a:rPr>
              <a:t>1.3</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6"/>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6"/>
              </a:rPr>
              <a:t>Avrupa Üniversiteler Birliği  (EUA) Kurumsal Değerlendirme Raporuna Göre</a:t>
            </a: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7"/>
              </a:rPr>
              <a:t>2.</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7"/>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7"/>
              </a:rPr>
              <a:t>KALİTE TANIMLARI</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8"/>
              </a:rPr>
              <a:t>2.1 Avrupa Üniversiteler Birliği’ne (EUA) Göre Kalite:</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9"/>
              </a:rPr>
              <a:t>2.2 YÖDEK (Yükseköğretim Akademik Değerlendirme ve Kalite Geliştirme Komisyonu)</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0"/>
              </a:rPr>
              <a:t>2.3 ADEK (Akademik Değerlendirme ve Kalite Geliştirme Kurulu)</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1"/>
              </a:rPr>
              <a:t>2.4 Bazı Dernek ve Kişilere Göre Kalitenin Tanımı:</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2"/>
              </a:rPr>
              <a:t>2.5 Eğitimde Kalite Nedir?</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3"/>
              </a:rPr>
              <a:t>2.6 Eğitimde Kalite Yönetimi ile Sağlanan Faydalar:</a:t>
            </a: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4"/>
              </a:rPr>
              <a:t>3.</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14"/>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4"/>
              </a:rPr>
              <a:t>ÖNERİLER</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5"/>
              </a:rPr>
              <a:t>3.1 Öğretim Elemanları</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6"/>
              </a:rPr>
              <a:t>3.2 Öğrenciler</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7"/>
              </a:rPr>
              <a:t>3.3 Eğitim Programları ve Öğretim Süreçleri</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8"/>
              </a:rPr>
              <a:t>3.4 Kampus ve Sosyal Altyapı</a:t>
            </a: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9"/>
              </a:rPr>
              <a:t>4.</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19"/>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9"/>
              </a:rPr>
              <a:t>SONUÇ</a:t>
            </a: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20"/>
          <a:stretch>
            <a:fillRect/>
          </a:stretch>
        </p:blipFill>
        <p:spPr>
          <a:xfrm rot="16909302">
            <a:off x="4283968" y="6532265"/>
            <a:ext cx="569532" cy="65088"/>
          </a:xfrm>
          <a:prstGeom prst="rect">
            <a:avLst/>
          </a:prstGeom>
        </p:spPr>
      </p:pic>
      <p:sp>
        <p:nvSpPr>
          <p:cNvPr id="4" name="Slayt Numarası Yer Tutucusu 3"/>
          <p:cNvSpPr>
            <a:spLocks noGrp="1"/>
          </p:cNvSpPr>
          <p:nvPr>
            <p:ph type="sldNum" sz="quarter" idx="12"/>
          </p:nvPr>
        </p:nvSpPr>
        <p:spPr/>
        <p:txBody>
          <a:bodyPr/>
          <a:lstStyle/>
          <a:p>
            <a:fld id="{B08337FC-3936-4AD7-9248-B707072ACCDB}" type="slidenum">
              <a:rPr lang="tr-TR" smtClean="0"/>
              <a:t>6</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dirty="0"/>
          </a:p>
        </p:txBody>
      </p:sp>
    </p:spTree>
    <p:extLst>
      <p:ext uri="{BB962C8B-B14F-4D97-AF65-F5344CB8AC3E}">
        <p14:creationId xmlns:p14="http://schemas.microsoft.com/office/powerpoint/2010/main" val="1060565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218853" y="-343215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6" name="Diyagram 5"/>
          <p:cNvGraphicFramePr/>
          <p:nvPr>
            <p:extLst/>
          </p:nvPr>
        </p:nvGraphicFramePr>
        <p:xfrm>
          <a:off x="2123728" y="1988840"/>
          <a:ext cx="54864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3"/>
          <p:cNvSpPr>
            <a:spLocks noChangeArrowheads="1"/>
          </p:cNvSpPr>
          <p:nvPr/>
        </p:nvSpPr>
        <p:spPr bwMode="auto">
          <a:xfrm>
            <a:off x="1218853" y="-29749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L-Şekli 5"/>
          <p:cNvSpPr>
            <a:spLocks/>
          </p:cNvSpPr>
          <p:nvPr/>
        </p:nvSpPr>
        <p:spPr bwMode="auto">
          <a:xfrm rot="5400000">
            <a:off x="791815" y="3595504"/>
            <a:ext cx="854075" cy="1366838"/>
          </a:xfrm>
          <a:custGeom>
            <a:avLst/>
            <a:gdLst>
              <a:gd name="T0" fmla="*/ 0 w 1024859"/>
              <a:gd name="T1" fmla="*/ 0 h 1705342"/>
              <a:gd name="T2" fmla="*/ 165105 w 1024859"/>
              <a:gd name="T3" fmla="*/ 0 h 1705342"/>
              <a:gd name="T4" fmla="*/ 165105 w 1024859"/>
              <a:gd name="T5" fmla="*/ 1540135 h 1705342"/>
              <a:gd name="T6" fmla="*/ 1024859 w 1024859"/>
              <a:gd name="T7" fmla="*/ 1540135 h 1705342"/>
              <a:gd name="T8" fmla="*/ 1024859 w 1024859"/>
              <a:gd name="T9" fmla="*/ 1705342 h 1705342"/>
              <a:gd name="T10" fmla="*/ 0 w 1024859"/>
              <a:gd name="T11" fmla="*/ 1705342 h 1705342"/>
              <a:gd name="T12" fmla="*/ 0 w 1024859"/>
              <a:gd name="T13" fmla="*/ 0 h 17053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4859" h="1705342">
                <a:moveTo>
                  <a:pt x="0" y="0"/>
                </a:moveTo>
                <a:lnTo>
                  <a:pt x="165105" y="0"/>
                </a:lnTo>
                <a:lnTo>
                  <a:pt x="165105" y="1540135"/>
                </a:lnTo>
                <a:lnTo>
                  <a:pt x="1024859" y="1540135"/>
                </a:lnTo>
                <a:lnTo>
                  <a:pt x="1024859" y="1705342"/>
                </a:lnTo>
                <a:lnTo>
                  <a:pt x="0" y="1705342"/>
                </a:lnTo>
                <a:lnTo>
                  <a:pt x="0" y="0"/>
                </a:lnTo>
                <a:close/>
              </a:path>
            </a:pathLst>
          </a:custGeom>
          <a:solidFill>
            <a:srgbClr val="5B9BD5"/>
          </a:solidFill>
          <a:ln w="12700" cap="flat" cmpd="sng" algn="ctr">
            <a:solidFill>
              <a:srgbClr val="5B9BD5"/>
            </a:solidFill>
            <a:prstDash val="solid"/>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9" name="Dikdörtgen 8"/>
          <p:cNvSpPr/>
          <p:nvPr/>
        </p:nvSpPr>
        <p:spPr>
          <a:xfrm>
            <a:off x="813409" y="4020902"/>
            <a:ext cx="4572000" cy="685059"/>
          </a:xfrm>
          <a:prstGeom prst="rect">
            <a:avLst/>
          </a:prstGeom>
        </p:spPr>
        <p:txBody>
          <a:bodyPr>
            <a:spAutoFit/>
          </a:bodyPr>
          <a:lstStyle/>
          <a:p>
            <a:pPr>
              <a:lnSpc>
                <a:spcPct val="107000"/>
              </a:lnSpc>
              <a:spcAft>
                <a:spcPts val="0"/>
              </a:spcAft>
              <a:tabLst>
                <a:tab pos="1981200" algn="l"/>
              </a:tabLst>
            </a:pPr>
            <a:r>
              <a:rPr lang="tr-TR" dirty="0">
                <a:latin typeface="Calibri" panose="020F0502020204030204" pitchFamily="34" charset="0"/>
                <a:ea typeface="Calibri" panose="020F0502020204030204" pitchFamily="34" charset="0"/>
                <a:cs typeface="Calibri" panose="020F0502020204030204" pitchFamily="34" charset="0"/>
              </a:rPr>
              <a:t>İngilizce</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1981200" algn="l"/>
              </a:tabLst>
            </a:pPr>
            <a:r>
              <a:rPr lang="tr-TR" dirty="0">
                <a:latin typeface="Calibri" panose="020F0502020204030204" pitchFamily="34" charset="0"/>
                <a:ea typeface="Calibri" panose="020F0502020204030204" pitchFamily="34" charset="0"/>
                <a:cs typeface="Calibri" panose="020F0502020204030204" pitchFamily="34" charset="0"/>
              </a:rPr>
              <a:t>Hazırlık</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İkizkenar Üçgen 9"/>
          <p:cNvSpPr/>
          <p:nvPr/>
        </p:nvSpPr>
        <p:spPr>
          <a:xfrm>
            <a:off x="1611783" y="3333886"/>
            <a:ext cx="290489" cy="290489"/>
          </a:xfrm>
          <a:prstGeom prst="triangle">
            <a:avLst>
              <a:gd name="adj" fmla="val 100000"/>
            </a:avLst>
          </a:prstGeom>
          <a:solidFill>
            <a:srgbClr val="FF0000"/>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pic>
        <p:nvPicPr>
          <p:cNvPr id="11" name="Picture 10"/>
          <p:cNvPicPr>
            <a:picLocks noChangeAspect="1"/>
          </p:cNvPicPr>
          <p:nvPr/>
        </p:nvPicPr>
        <p:blipFill>
          <a:blip r:embed="rId8"/>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7</a:t>
            </a:fld>
            <a:endParaRPr lang="tr-TR"/>
          </a:p>
        </p:txBody>
      </p:sp>
      <p:sp>
        <p:nvSpPr>
          <p:cNvPr id="12" name="Veri Yer Tutucusu 11"/>
          <p:cNvSpPr>
            <a:spLocks noGrp="1"/>
          </p:cNvSpPr>
          <p:nvPr>
            <p:ph type="dt" sz="half" idx="10"/>
          </p:nvPr>
        </p:nvSpPr>
        <p:spPr/>
        <p:txBody>
          <a:bodyPr/>
          <a:lstStyle/>
          <a:p>
            <a:r>
              <a:rPr lang="tr-TR" smtClean="0"/>
              <a:t>4.02.2019</a:t>
            </a:r>
            <a:endParaRPr lang="tr-TR"/>
          </a:p>
        </p:txBody>
      </p:sp>
      <p:sp>
        <p:nvSpPr>
          <p:cNvPr id="13" name="Altbilgi Yer Tutucusu 12"/>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3064585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00282" y="1496967"/>
            <a:ext cx="8136904" cy="4268861"/>
          </a:xfrm>
          <a:prstGeom prst="rect">
            <a:avLst/>
          </a:prstGeom>
        </p:spPr>
        <p:txBody>
          <a:bodyPr wrap="square">
            <a:spAutoFit/>
          </a:bodyPr>
          <a:lstStyle/>
          <a:p>
            <a:pPr lvl="0">
              <a:lnSpc>
                <a:spcPct val="115000"/>
              </a:lnSpc>
              <a:spcBef>
                <a:spcPts val="2400"/>
              </a:spcBef>
              <a:spcAft>
                <a:spcPts val="0"/>
              </a:spcAft>
            </a:pPr>
            <a:r>
              <a:rPr lang="tr-TR" sz="2000" b="1" kern="10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ÖNERİLER</a:t>
            </a:r>
          </a:p>
          <a:p>
            <a:pPr algn="just">
              <a:lnSpc>
                <a:spcPct val="115000"/>
              </a:lnSpc>
              <a:spcAft>
                <a:spcPts val="0"/>
              </a:spcAft>
            </a:pPr>
            <a:r>
              <a:rPr lang="tr-TR" kern="0" dirty="0" smtClean="0">
                <a:latin typeface="Calibri" panose="020F0502020204030204" pitchFamily="34" charset="0"/>
                <a:ea typeface="Calibri" panose="020F0502020204030204" pitchFamily="34" charset="0"/>
                <a:cs typeface="Calibri" panose="020F0502020204030204" pitchFamily="34" charset="0"/>
              </a:rPr>
              <a:t>Yükseköğretimde </a:t>
            </a:r>
            <a:r>
              <a:rPr lang="tr-TR" kern="0" dirty="0">
                <a:latin typeface="Calibri" panose="020F0502020204030204" pitchFamily="34" charset="0"/>
                <a:ea typeface="Calibri" panose="020F0502020204030204" pitchFamily="34" charset="0"/>
                <a:cs typeface="Calibri" panose="020F0502020204030204" pitchFamily="34" charset="0"/>
              </a:rPr>
              <a:t>kalite kavramından yola çıkarak düzenlenen </a:t>
            </a:r>
            <a:r>
              <a:rPr lang="tr-TR" kern="0" dirty="0" smtClean="0">
                <a:latin typeface="Calibri" panose="020F0502020204030204" pitchFamily="34" charset="0"/>
                <a:ea typeface="Calibri" panose="020F0502020204030204" pitchFamily="34" charset="0"/>
                <a:cs typeface="Calibri" panose="020F0502020204030204" pitchFamily="34" charset="0"/>
              </a:rPr>
              <a:t>bu rapor</a:t>
            </a:r>
            <a:r>
              <a:rPr lang="tr-TR" kern="0" dirty="0">
                <a:latin typeface="Calibri" panose="020F0502020204030204" pitchFamily="34" charset="0"/>
                <a:ea typeface="Calibri" panose="020F0502020204030204" pitchFamily="34" charset="0"/>
                <a:cs typeface="Calibri" panose="020F0502020204030204" pitchFamily="34" charset="0"/>
              </a:rPr>
              <a:t>, </a:t>
            </a:r>
            <a:r>
              <a:rPr lang="tr-TR" kern="0" dirty="0" smtClean="0">
                <a:latin typeface="Calibri" panose="020F0502020204030204" pitchFamily="34" charset="0"/>
                <a:ea typeface="Calibri" panose="020F0502020204030204" pitchFamily="34" charset="0"/>
                <a:cs typeface="Calibri" panose="020F0502020204030204" pitchFamily="34" charset="0"/>
              </a:rPr>
              <a:t>dört </a:t>
            </a:r>
            <a:r>
              <a:rPr lang="tr-TR" kern="0" dirty="0">
                <a:latin typeface="Calibri" panose="020F0502020204030204" pitchFamily="34" charset="0"/>
                <a:ea typeface="Calibri" panose="020F0502020204030204" pitchFamily="34" charset="0"/>
                <a:cs typeface="Calibri" panose="020F0502020204030204" pitchFamily="34" charset="0"/>
              </a:rPr>
              <a:t>ana tema altında somut öneriler çerçevesinde şekillendirilmiştir: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Times New Roman" panose="02020603050405020304" pitchFamily="18" charset="0"/>
              </a:rPr>
              <a:t>Öğretim </a:t>
            </a:r>
            <a:r>
              <a:rPr lang="tr-TR" kern="100" dirty="0">
                <a:latin typeface="Calibri" panose="020F0502020204030204" pitchFamily="34" charset="0"/>
                <a:ea typeface="Calibri" panose="020F0502020204030204" pitchFamily="34" charset="0"/>
                <a:cs typeface="Times New Roman" panose="02020603050405020304" pitchFamily="18" charset="0"/>
              </a:rPr>
              <a:t>elemanları</a:t>
            </a: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Öğrenciler</a:t>
            </a: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0"/>
              </a:spcAft>
              <a:buFont typeface="Arial" panose="020B0604020202020204" pitchFamily="34" charset="0"/>
              <a:buChar char="•"/>
            </a:pPr>
            <a:r>
              <a:rPr lang="tr-TR" kern="100" dirty="0">
                <a:latin typeface="Calibri" panose="020F0502020204030204" pitchFamily="34" charset="0"/>
                <a:ea typeface="Calibri" panose="020F0502020204030204" pitchFamily="34" charset="0"/>
                <a:cs typeface="Calibri" panose="020F0502020204030204" pitchFamily="34" charset="0"/>
              </a:rPr>
              <a:t>E</a:t>
            </a:r>
            <a:r>
              <a:rPr lang="tr-TR" kern="100" dirty="0" smtClean="0">
                <a:latin typeface="Calibri" panose="020F0502020204030204" pitchFamily="34" charset="0"/>
                <a:ea typeface="Calibri" panose="020F0502020204030204" pitchFamily="34" charset="0"/>
                <a:cs typeface="Calibri" panose="020F0502020204030204" pitchFamily="34" charset="0"/>
              </a:rPr>
              <a:t>ğitim </a:t>
            </a:r>
            <a:r>
              <a:rPr lang="tr-TR" kern="100" dirty="0">
                <a:latin typeface="Calibri" panose="020F0502020204030204" pitchFamily="34" charset="0"/>
                <a:ea typeface="Calibri" panose="020F0502020204030204" pitchFamily="34" charset="0"/>
                <a:cs typeface="Calibri" panose="020F0502020204030204" pitchFamily="34" charset="0"/>
              </a:rPr>
              <a:t>programları ve öğretim süreçleri,</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Kampus </a:t>
            </a:r>
            <a:r>
              <a:rPr lang="tr-TR" kern="100" dirty="0">
                <a:latin typeface="Calibri" panose="020F0502020204030204" pitchFamily="34" charset="0"/>
                <a:ea typeface="Calibri" panose="020F0502020204030204" pitchFamily="34" charset="0"/>
                <a:cs typeface="Calibri" panose="020F0502020204030204" pitchFamily="34" charset="0"/>
              </a:rPr>
              <a:t>ve sosyal altyapı.</a:t>
            </a:r>
            <a:r>
              <a:rPr lang="tr-TR" b="1" kern="100" dirty="0">
                <a:latin typeface="Calibri" panose="020F0502020204030204" pitchFamily="34" charset="0"/>
                <a:ea typeface="Calibri" panose="020F0502020204030204" pitchFamily="34" charset="0"/>
                <a:cs typeface="Calibri" panose="020F0502020204030204" pitchFamily="34" charset="0"/>
              </a:rPr>
              <a:t> </a:t>
            </a:r>
            <a:r>
              <a:rPr lang="tr-TR" kern="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0" dirty="0" smtClean="0">
                <a:latin typeface="Calibri" panose="020F0502020204030204" pitchFamily="34" charset="0"/>
                <a:ea typeface="Calibri" panose="020F0502020204030204" pitchFamily="34" charset="0"/>
                <a:cs typeface="Calibri" panose="020F0502020204030204" pitchFamily="34" charset="0"/>
              </a:rPr>
              <a:t>Bu </a:t>
            </a:r>
            <a:r>
              <a:rPr lang="tr-TR" kern="0" dirty="0">
                <a:latin typeface="Calibri" panose="020F0502020204030204" pitchFamily="34" charset="0"/>
                <a:ea typeface="Calibri" panose="020F0502020204030204" pitchFamily="34" charset="0"/>
                <a:cs typeface="Calibri" panose="020F0502020204030204" pitchFamily="34" charset="0"/>
              </a:rPr>
              <a:t>çerçevede; yükseköğretimde eğitim kalitesi için: öğrenci odaklılık, katılımcılık, bilişsel kadar </a:t>
            </a:r>
            <a:r>
              <a:rPr lang="tr-TR" kern="0" dirty="0" err="1">
                <a:latin typeface="Calibri" panose="020F0502020204030204" pitchFamily="34" charset="0"/>
                <a:ea typeface="Calibri" panose="020F0502020204030204" pitchFamily="34" charset="0"/>
                <a:cs typeface="Calibri" panose="020F0502020204030204" pitchFamily="34" charset="0"/>
              </a:rPr>
              <a:t>duyuşsal</a:t>
            </a:r>
            <a:r>
              <a:rPr lang="tr-TR" kern="0" dirty="0">
                <a:latin typeface="Calibri" panose="020F0502020204030204" pitchFamily="34" charset="0"/>
                <a:ea typeface="Calibri" panose="020F0502020204030204" pitchFamily="34" charset="0"/>
                <a:cs typeface="Calibri" panose="020F0502020204030204" pitchFamily="34" charset="0"/>
              </a:rPr>
              <a:t> ve </a:t>
            </a:r>
            <a:r>
              <a:rPr lang="tr-TR" kern="0" dirty="0" err="1">
                <a:latin typeface="Calibri" panose="020F0502020204030204" pitchFamily="34" charset="0"/>
                <a:ea typeface="Calibri" panose="020F0502020204030204" pitchFamily="34" charset="0"/>
                <a:cs typeface="Calibri" panose="020F0502020204030204" pitchFamily="34" charset="0"/>
              </a:rPr>
              <a:t>psikomotor</a:t>
            </a:r>
            <a:r>
              <a:rPr lang="tr-TR" kern="0" dirty="0">
                <a:latin typeface="Calibri" panose="020F0502020204030204" pitchFamily="34" charset="0"/>
                <a:ea typeface="Calibri" panose="020F0502020204030204" pitchFamily="34" charset="0"/>
                <a:cs typeface="Calibri" panose="020F0502020204030204" pitchFamily="34" charset="0"/>
              </a:rPr>
              <a:t> beceriler, değer/duygu eğitimi, Toplam Kalite Yönetimi ilkeleri, tematik ve </a:t>
            </a:r>
            <a:r>
              <a:rPr lang="tr-TR" kern="0" dirty="0" smtClean="0">
                <a:latin typeface="Calibri" panose="020F0502020204030204" pitchFamily="34" charset="0"/>
                <a:ea typeface="Calibri" panose="020F0502020204030204" pitchFamily="34" charset="0"/>
                <a:cs typeface="Calibri" panose="020F0502020204030204" pitchFamily="34" charset="0"/>
              </a:rPr>
              <a:t>disiplinler arası </a:t>
            </a:r>
            <a:r>
              <a:rPr lang="tr-TR" kern="0" dirty="0">
                <a:latin typeface="Calibri" panose="020F0502020204030204" pitchFamily="34" charset="0"/>
                <a:ea typeface="Calibri" panose="020F0502020204030204" pitchFamily="34" charset="0"/>
                <a:cs typeface="Calibri" panose="020F0502020204030204" pitchFamily="34" charset="0"/>
              </a:rPr>
              <a:t>eğitim, proje eğitimi, esnek program, etkin ve kapsamlı rehberlik (mesleki, eğitsel, </a:t>
            </a:r>
            <a:r>
              <a:rPr lang="tr-TR" kern="0" dirty="0" smtClean="0">
                <a:latin typeface="Calibri" panose="020F0502020204030204" pitchFamily="34" charset="0"/>
                <a:ea typeface="Calibri" panose="020F0502020204030204" pitchFamily="34" charset="0"/>
                <a:cs typeface="Calibri" panose="020F0502020204030204" pitchFamily="34" charset="0"/>
              </a:rPr>
              <a:t>psikolojik</a:t>
            </a:r>
            <a:r>
              <a:rPr lang="tr-TR" kern="0" dirty="0">
                <a:latin typeface="Calibri" panose="020F0502020204030204" pitchFamily="34" charset="0"/>
                <a:ea typeface="Calibri" panose="020F0502020204030204" pitchFamily="34" charset="0"/>
                <a:cs typeface="Calibri" panose="020F0502020204030204" pitchFamily="34" charset="0"/>
              </a:rPr>
              <a:t>) gibi temel ilkeler doğrultusunda öneriler geliştirilmiştir.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8</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983141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6434" y="1988840"/>
            <a:ext cx="8764037" cy="3596369"/>
          </a:xfrm>
          <a:prstGeom prst="rect">
            <a:avLst/>
          </a:prstGeom>
        </p:spPr>
        <p:txBody>
          <a:bodyPr wrap="square">
            <a:spAutoFit/>
          </a:bodyPr>
          <a:lstStyle/>
          <a:p>
            <a:pPr>
              <a:lnSpc>
                <a:spcPct val="115000"/>
              </a:lnSpc>
              <a:spcBef>
                <a:spcPts val="1000"/>
              </a:spcBef>
              <a:spcAft>
                <a:spcPts val="0"/>
              </a:spcAft>
            </a:pPr>
            <a:r>
              <a:rPr lang="tr-TR" sz="2000" b="1" kern="100" dirty="0">
                <a:solidFill>
                  <a:srgbClr val="5B9BD5"/>
                </a:solidFill>
                <a:latin typeface="Calibri Light" panose="020F0302020204030204" pitchFamily="34" charset="0"/>
                <a:ea typeface="Times New Roman" panose="02020603050405020304" pitchFamily="18" charset="0"/>
                <a:cs typeface="Times New Roman" panose="02020603050405020304" pitchFamily="18" charset="0"/>
              </a:rPr>
              <a:t>Öğretim Elemanları</a:t>
            </a:r>
          </a:p>
          <a:p>
            <a:pPr marL="457200"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Gerek öğretimi gerçekleştiren gerekse proje ve yayın gibi faaliyetleri yürüten kişiler olarak öğretim elemanları </a:t>
            </a:r>
            <a:r>
              <a:rPr lang="tr-TR" i="1" kern="100" dirty="0">
                <a:latin typeface="Calibri" panose="020F0502020204030204" pitchFamily="34" charset="0"/>
                <a:ea typeface="Calibri" panose="020F0502020204030204" pitchFamily="34" charset="0"/>
                <a:cs typeface="Calibri" panose="020F0502020204030204" pitchFamily="34" charset="0"/>
              </a:rPr>
              <a:t>kaliteli eğitimi direkt etkileyen</a:t>
            </a:r>
            <a:r>
              <a:rPr lang="tr-TR" kern="100" dirty="0">
                <a:latin typeface="Calibri" panose="020F0502020204030204" pitchFamily="34" charset="0"/>
                <a:ea typeface="Calibri" panose="020F0502020204030204" pitchFamily="34" charset="0"/>
                <a:cs typeface="Calibri" panose="020F0502020204030204" pitchFamily="34" charset="0"/>
              </a:rPr>
              <a:t> en önemli </a:t>
            </a:r>
            <a:r>
              <a:rPr lang="tr-TR" kern="100" dirty="0" smtClean="0">
                <a:latin typeface="Calibri" panose="020F0502020204030204" pitchFamily="34" charset="0"/>
                <a:ea typeface="Calibri" panose="020F0502020204030204" pitchFamily="34" charset="0"/>
                <a:cs typeface="Calibri" panose="020F0502020204030204" pitchFamily="34" charset="0"/>
              </a:rPr>
              <a:t>unsurdur. </a:t>
            </a:r>
          </a:p>
          <a:p>
            <a:pPr marL="457200" algn="just">
              <a:lnSpc>
                <a:spcPct val="115000"/>
              </a:lnSpc>
              <a:spcAft>
                <a:spcPts val="0"/>
              </a:spcAft>
            </a:pPr>
            <a:endParaRPr lang="tr-TR" kern="100" dirty="0">
              <a:latin typeface="Calibri" panose="020F0502020204030204" pitchFamily="34" charset="0"/>
              <a:ea typeface="Calibri" panose="020F0502020204030204" pitchFamily="34" charset="0"/>
              <a:cs typeface="Calibri" panose="020F0502020204030204" pitchFamily="34" charset="0"/>
            </a:endParaRPr>
          </a:p>
          <a:p>
            <a:pPr marL="457200" algn="just">
              <a:lnSpc>
                <a:spcPct val="115000"/>
              </a:lnSpc>
              <a:spcAft>
                <a:spcPts val="0"/>
              </a:spcAft>
            </a:pPr>
            <a:r>
              <a:rPr lang="tr-TR" kern="100" dirty="0" smtClean="0">
                <a:latin typeface="Calibri" panose="020F0502020204030204" pitchFamily="34" charset="0"/>
                <a:ea typeface="Calibri" panose="020F0502020204030204" pitchFamily="34" charset="0"/>
                <a:cs typeface="Calibri" panose="020F0502020204030204" pitchFamily="34" charset="0"/>
              </a:rPr>
              <a:t>Yapılan </a:t>
            </a:r>
            <a:r>
              <a:rPr lang="tr-TR" kern="100" dirty="0">
                <a:latin typeface="Calibri" panose="020F0502020204030204" pitchFamily="34" charset="0"/>
                <a:ea typeface="Calibri" panose="020F0502020204030204" pitchFamily="34" charset="0"/>
                <a:cs typeface="Calibri" panose="020F0502020204030204" pitchFamily="34" charset="0"/>
              </a:rPr>
              <a:t>araştırmalar gösteriyor </a:t>
            </a:r>
            <a:r>
              <a:rPr lang="tr-TR" kern="100" dirty="0" smtClean="0">
                <a:latin typeface="Calibri" panose="020F0502020204030204" pitchFamily="34" charset="0"/>
                <a:ea typeface="Calibri" panose="020F0502020204030204" pitchFamily="34" charset="0"/>
                <a:cs typeface="Calibri" panose="020F0502020204030204" pitchFamily="34" charset="0"/>
              </a:rPr>
              <a:t>ki, </a:t>
            </a:r>
            <a:r>
              <a:rPr lang="tr-TR" kern="100" dirty="0">
                <a:latin typeface="Calibri" panose="020F0502020204030204" pitchFamily="34" charset="0"/>
                <a:ea typeface="Calibri" panose="020F0502020204030204" pitchFamily="34" charset="0"/>
                <a:cs typeface="Calibri" panose="020F0502020204030204" pitchFamily="34" charset="0"/>
              </a:rPr>
              <a:t>genel olarak öğretim kadrosu ve öğrenci-akademisyen arasında olumlu ilişkiler bulunması açısından Üniversitemiz </a:t>
            </a:r>
            <a:r>
              <a:rPr lang="tr-TR" kern="100" dirty="0" smtClean="0">
                <a:latin typeface="Calibri" panose="020F0502020204030204" pitchFamily="34" charset="0"/>
                <a:ea typeface="Calibri" panose="020F0502020204030204" pitchFamily="34" charset="0"/>
                <a:cs typeface="Calibri" panose="020F0502020204030204" pitchFamily="34" charset="0"/>
              </a:rPr>
              <a:t>öğrencilerinin memnuniyet </a:t>
            </a:r>
            <a:r>
              <a:rPr lang="tr-TR" kern="100" dirty="0">
                <a:latin typeface="Calibri" panose="020F0502020204030204" pitchFamily="34" charset="0"/>
                <a:ea typeface="Calibri" panose="020F0502020204030204" pitchFamily="34" charset="0"/>
                <a:cs typeface="Calibri" panose="020F0502020204030204" pitchFamily="34" charset="0"/>
              </a:rPr>
              <a:t>düzeyleri yüksektir. </a:t>
            </a:r>
            <a:endParaRPr lang="tr-TR" kern="100" dirty="0" smtClean="0">
              <a:latin typeface="Calibri" panose="020F0502020204030204" pitchFamily="34" charset="0"/>
              <a:ea typeface="Calibri" panose="020F0502020204030204" pitchFamily="34" charset="0"/>
              <a:cs typeface="Calibri" panose="020F0502020204030204" pitchFamily="34" charset="0"/>
            </a:endParaRPr>
          </a:p>
          <a:p>
            <a:pPr marL="457200" algn="just">
              <a:lnSpc>
                <a:spcPct val="115000"/>
              </a:lnSpc>
              <a:spcAft>
                <a:spcPts val="0"/>
              </a:spcAft>
            </a:pP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Bu bağlamda, eğitim kalitemizi sürekli geliştirmek adına yapılan beyin fırtınaları ve etkileşimler doğrultusunda kaliteyi artırmak için aşağıdaki öneriler geliştirilmiştir:</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9</a:t>
            </a:fld>
            <a:endParaRPr lang="tr-TR"/>
          </a:p>
        </p:txBody>
      </p:sp>
      <p:sp>
        <p:nvSpPr>
          <p:cNvPr id="7" name="Veri Yer Tutucusu 6"/>
          <p:cNvSpPr>
            <a:spLocks noGrp="1"/>
          </p:cNvSpPr>
          <p:nvPr>
            <p:ph type="dt" sz="half" idx="10"/>
          </p:nvPr>
        </p:nvSpPr>
        <p:spPr/>
        <p:txBody>
          <a:bodyPr/>
          <a:lstStyle/>
          <a:p>
            <a:r>
              <a:rPr lang="tr-TR" smtClean="0"/>
              <a:t>4.02.2019</a:t>
            </a:r>
            <a:endParaRPr lang="tr-TR"/>
          </a:p>
        </p:txBody>
      </p:sp>
      <p:sp>
        <p:nvSpPr>
          <p:cNvPr id="8" name="Altbilgi Yer Tutucusu 7"/>
          <p:cNvSpPr>
            <a:spLocks noGrp="1"/>
          </p:cNvSpPr>
          <p:nvPr>
            <p:ph type="ftr" sz="quarter" idx="11"/>
          </p:nvPr>
        </p:nvSpPr>
        <p:spPr/>
        <p:txBody>
          <a:bodyPr/>
          <a:lstStyle/>
          <a:p>
            <a:r>
              <a:rPr lang="nn-NO" smtClean="0"/>
              <a:t>Prof.Dr. H. Yılmaz Kaptan                                         2018-2019 Etkili Eğitim Semineri</a:t>
            </a:r>
            <a:endParaRPr lang="tr-TR"/>
          </a:p>
        </p:txBody>
      </p:sp>
    </p:spTree>
    <p:extLst>
      <p:ext uri="{BB962C8B-B14F-4D97-AF65-F5344CB8AC3E}">
        <p14:creationId xmlns:p14="http://schemas.microsoft.com/office/powerpoint/2010/main" val="36858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TotalTime>
  <Words>3263</Words>
  <Application>Microsoft Office PowerPoint</Application>
  <PresentationFormat>Ekran Gösterisi (4:3)</PresentationFormat>
  <Paragraphs>815</Paragraphs>
  <Slides>43</Slides>
  <Notes>4</Notes>
  <HiddenSlides>0</HiddenSlides>
  <MMClips>0</MMClips>
  <ScaleCrop>false</ScaleCrop>
  <HeadingPairs>
    <vt:vector size="6" baseType="variant">
      <vt:variant>
        <vt:lpstr>Kullanılan Yazı Tipleri</vt:lpstr>
      </vt:variant>
      <vt:variant>
        <vt:i4>12</vt:i4>
      </vt:variant>
      <vt:variant>
        <vt:lpstr>Tema</vt:lpstr>
      </vt:variant>
      <vt:variant>
        <vt:i4>1</vt:i4>
      </vt:variant>
      <vt:variant>
        <vt:lpstr>Slayt Başlıkları</vt:lpstr>
      </vt:variant>
      <vt:variant>
        <vt:i4>43</vt:i4>
      </vt:variant>
    </vt:vector>
  </HeadingPairs>
  <TitlesOfParts>
    <vt:vector size="56" baseType="lpstr">
      <vt:lpstr>Arial</vt:lpstr>
      <vt:lpstr>Arial Unicode MS</vt:lpstr>
      <vt:lpstr>Calibri</vt:lpstr>
      <vt:lpstr>Calibri Light</vt:lpstr>
      <vt:lpstr>CIDFont+F1</vt:lpstr>
      <vt:lpstr>CIDFont+F3</vt:lpstr>
      <vt:lpstr>CIDFont+F5</vt:lpstr>
      <vt:lpstr>Comic Sans MS</vt:lpstr>
      <vt:lpstr>Courier New</vt:lpstr>
      <vt:lpstr>Symbol</vt:lpstr>
      <vt:lpstr>Times New Roman</vt:lpstr>
      <vt:lpstr>Wingdings</vt:lpstr>
      <vt:lpstr>Ofis Teması</vt:lpstr>
      <vt:lpstr>  Prof.Dr. H. Yılmaz Kaptan  2018-2019 Etkili Eğitim Semineri 4-5-6 Şubat 2019  </vt:lpstr>
      <vt:lpstr>PowerPoint Sunusu</vt:lpstr>
      <vt:lpstr>PowerPoint Sunusu</vt:lpstr>
      <vt:lpstr>Üniversitemiz EBYS Öğrenci Bilgi Sistemi (ATACS) Web sayfası Yönetmelikler/Yönergeler Bütçe Müfredatlar Ders Yükleri Ders Dağılımları Course Syllabus Yoklama Çalıştaylar İzinler</vt:lpstr>
      <vt:lpstr>       Üniversitenin Yarınında Eğitimimiz    </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Dünya Nüfusu / Kuşaklara göre</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REMARKREKLAM3</dc:creator>
  <cp:lastModifiedBy>Windows Kullanıcısı</cp:lastModifiedBy>
  <cp:revision>111</cp:revision>
  <dcterms:created xsi:type="dcterms:W3CDTF">2017-04-25T07:58:01Z</dcterms:created>
  <dcterms:modified xsi:type="dcterms:W3CDTF">2019-02-03T18:45:51Z</dcterms:modified>
</cp:coreProperties>
</file>