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01" r:id="rId2"/>
    <p:sldId id="318" r:id="rId3"/>
    <p:sldId id="474" r:id="rId4"/>
    <p:sldId id="340" r:id="rId5"/>
    <p:sldId id="414" r:id="rId6"/>
    <p:sldId id="473" r:id="rId7"/>
    <p:sldId id="470" r:id="rId8"/>
    <p:sldId id="459" r:id="rId9"/>
    <p:sldId id="460" r:id="rId10"/>
    <p:sldId id="480"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713"/>
    <a:srgbClr val="51A54D"/>
    <a:srgbClr val="2E5E2C"/>
    <a:srgbClr val="51D210"/>
    <a:srgbClr val="69E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26" autoAdjust="0"/>
    <p:restoredTop sz="93186" autoAdjust="0"/>
  </p:normalViewPr>
  <p:slideViewPr>
    <p:cSldViewPr>
      <p:cViewPr varScale="1">
        <p:scale>
          <a:sx n="68" d="100"/>
          <a:sy n="68" d="100"/>
        </p:scale>
        <p:origin x="9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007B9-711D-47F0-8DB7-32886972EAD6}" type="datetimeFigureOut">
              <a:rPr lang="tr-TR" smtClean="0"/>
              <a:pPr/>
              <a:t>23.07.2020</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635C1-BB27-40A3-8EAD-11B8CCA2D7F9}" type="slidenum">
              <a:rPr lang="tr-TR" smtClean="0"/>
              <a:pPr/>
              <a:t>‹#›</a:t>
            </a:fld>
            <a:endParaRPr lang="tr-TR"/>
          </a:p>
        </p:txBody>
      </p:sp>
    </p:spTree>
    <p:extLst>
      <p:ext uri="{BB962C8B-B14F-4D97-AF65-F5344CB8AC3E}">
        <p14:creationId xmlns:p14="http://schemas.microsoft.com/office/powerpoint/2010/main" val="421889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1BAA4559-8C8A-4E18-AAEC-ED44600898D1}" type="datetimeFigureOut">
              <a:rPr lang="tr-TR" smtClean="0"/>
              <a:pPr/>
              <a:t>23.07.2020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F48254-69F7-4865-8C10-3B85C8E51E9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1BAA4559-8C8A-4E18-AAEC-ED44600898D1}" type="datetimeFigureOut">
              <a:rPr lang="tr-TR" smtClean="0"/>
              <a:pPr/>
              <a:t>23.07.2020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F48254-69F7-4865-8C10-3B85C8E51E9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1BAA4559-8C8A-4E18-AAEC-ED44600898D1}" type="datetimeFigureOut">
              <a:rPr lang="tr-TR" smtClean="0"/>
              <a:pPr/>
              <a:t>23.07.2020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F48254-69F7-4865-8C10-3B85C8E51E9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1BAA4559-8C8A-4E18-AAEC-ED44600898D1}" type="datetimeFigureOut">
              <a:rPr lang="tr-TR" smtClean="0"/>
              <a:pPr/>
              <a:t>23.07.2020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F48254-69F7-4865-8C10-3B85C8E51E9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A4559-8C8A-4E18-AAEC-ED44600898D1}" type="datetimeFigureOut">
              <a:rPr lang="tr-TR" smtClean="0"/>
              <a:pPr/>
              <a:t>23.07.2020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F48254-69F7-4865-8C10-3B85C8E51E9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1BAA4559-8C8A-4E18-AAEC-ED44600898D1}" type="datetimeFigureOut">
              <a:rPr lang="tr-TR" smtClean="0"/>
              <a:pPr/>
              <a:t>23.07.2020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F48254-69F7-4865-8C10-3B85C8E51E9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1BAA4559-8C8A-4E18-AAEC-ED44600898D1}" type="datetimeFigureOut">
              <a:rPr lang="tr-TR" smtClean="0"/>
              <a:pPr/>
              <a:t>23.07.2020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5F48254-69F7-4865-8C10-3B85C8E51E9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1BAA4559-8C8A-4E18-AAEC-ED44600898D1}" type="datetimeFigureOut">
              <a:rPr lang="tr-TR" smtClean="0"/>
              <a:pPr/>
              <a:t>23.07.2020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F48254-69F7-4865-8C10-3B85C8E51E9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A4559-8C8A-4E18-AAEC-ED44600898D1}" type="datetimeFigureOut">
              <a:rPr lang="tr-TR" smtClean="0"/>
              <a:pPr/>
              <a:t>23.07.2020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5F48254-69F7-4865-8C10-3B85C8E51E9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AA4559-8C8A-4E18-AAEC-ED44600898D1}" type="datetimeFigureOut">
              <a:rPr lang="tr-TR" smtClean="0"/>
              <a:pPr/>
              <a:t>23.07.2020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F48254-69F7-4865-8C10-3B85C8E51E9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AA4559-8C8A-4E18-AAEC-ED44600898D1}" type="datetimeFigureOut">
              <a:rPr lang="tr-TR" smtClean="0"/>
              <a:pPr/>
              <a:t>23.07.2020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F48254-69F7-4865-8C10-3B85C8E51E9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A4559-8C8A-4E18-AAEC-ED44600898D1}" type="datetimeFigureOut">
              <a:rPr lang="tr-TR" smtClean="0"/>
              <a:pPr/>
              <a:t>23.07.2020</a:t>
            </a:fld>
            <a:endParaRPr lang="tr-T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48254-69F7-4865-8C10-3B85C8E51E9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Resim 32">
            <a:extLst>
              <a:ext uri="{FF2B5EF4-FFF2-40B4-BE49-F238E27FC236}">
                <a16:creationId xmlns:a16="http://schemas.microsoft.com/office/drawing/2014/main" id="{07D57704-7444-41A4-85AD-C2086E7E5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4" y="1678639"/>
            <a:ext cx="9153524" cy="5179361"/>
          </a:xfrm>
          <a:prstGeom prst="rect">
            <a:avLst/>
          </a:prstGeom>
        </p:spPr>
      </p:pic>
      <p:sp>
        <p:nvSpPr>
          <p:cNvPr id="6" name="Rectangle 5"/>
          <p:cNvSpPr/>
          <p:nvPr/>
        </p:nvSpPr>
        <p:spPr>
          <a:xfrm>
            <a:off x="9492" y="583703"/>
            <a:ext cx="9144000" cy="2857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TextBox 14"/>
          <p:cNvSpPr txBox="1"/>
          <p:nvPr/>
        </p:nvSpPr>
        <p:spPr>
          <a:xfrm>
            <a:off x="9524" y="540783"/>
            <a:ext cx="9144000" cy="400110"/>
          </a:xfrm>
          <a:prstGeom prst="rect">
            <a:avLst/>
          </a:prstGeom>
          <a:noFill/>
        </p:spPr>
        <p:txBody>
          <a:bodyPr wrap="square" rtlCol="0">
            <a:spAutoFit/>
          </a:bodyPr>
          <a:lstStyle/>
          <a:p>
            <a:pPr algn="ctr"/>
            <a:r>
              <a:rPr lang="tr-TR" sz="2000" dirty="0">
                <a:solidFill>
                  <a:schemeClr val="bg1"/>
                </a:solidFill>
                <a:latin typeface="Times New Roman" pitchFamily="18" charset="0"/>
                <a:cs typeface="Times New Roman" pitchFamily="18" charset="0"/>
              </a:rPr>
              <a:t>ATILIM ÜNİVERSİTESİ</a:t>
            </a:r>
          </a:p>
        </p:txBody>
      </p:sp>
      <p:sp>
        <p:nvSpPr>
          <p:cNvPr id="23" name="Rectangle 22"/>
          <p:cNvSpPr/>
          <p:nvPr/>
        </p:nvSpPr>
        <p:spPr>
          <a:xfrm>
            <a:off x="9492" y="940893"/>
            <a:ext cx="9144000"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TextBox 30"/>
          <p:cNvSpPr txBox="1"/>
          <p:nvPr/>
        </p:nvSpPr>
        <p:spPr>
          <a:xfrm>
            <a:off x="9524" y="897973"/>
            <a:ext cx="9144000" cy="400110"/>
          </a:xfrm>
          <a:prstGeom prst="rect">
            <a:avLst/>
          </a:prstGeom>
          <a:noFill/>
        </p:spPr>
        <p:txBody>
          <a:bodyPr wrap="square" rtlCol="0">
            <a:spAutoFit/>
          </a:bodyPr>
          <a:lstStyle/>
          <a:p>
            <a:pPr algn="ctr"/>
            <a:r>
              <a:rPr lang="tr-TR" sz="2000" dirty="0">
                <a:solidFill>
                  <a:schemeClr val="bg1"/>
                </a:solidFill>
                <a:latin typeface="Times New Roman" pitchFamily="18" charset="0"/>
                <a:cs typeface="Times New Roman" pitchFamily="18" charset="0"/>
              </a:rPr>
              <a:t> GSTMF | MİMARLIK BÖLÜMÜ</a:t>
            </a:r>
          </a:p>
        </p:txBody>
      </p:sp>
      <p:sp>
        <p:nvSpPr>
          <p:cNvPr id="34" name="Metin kutusu 33">
            <a:extLst>
              <a:ext uri="{FF2B5EF4-FFF2-40B4-BE49-F238E27FC236}">
                <a16:creationId xmlns:a16="http://schemas.microsoft.com/office/drawing/2014/main" id="{763FCA77-7C9B-47E3-A5F2-3E381D1A3DF0}"/>
              </a:ext>
            </a:extLst>
          </p:cNvPr>
          <p:cNvSpPr txBox="1"/>
          <p:nvPr/>
        </p:nvSpPr>
        <p:spPr>
          <a:xfrm>
            <a:off x="145280" y="2420888"/>
            <a:ext cx="8712968" cy="831318"/>
          </a:xfrm>
          <a:prstGeom prst="rect">
            <a:avLst/>
          </a:prstGeom>
          <a:noFill/>
        </p:spPr>
        <p:txBody>
          <a:bodyPr wrap="square">
            <a:spAutoFit/>
          </a:bodyPr>
          <a:lstStyle/>
          <a:p>
            <a:pPr>
              <a:lnSpc>
                <a:spcPct val="107000"/>
              </a:lnSpc>
              <a:spcAft>
                <a:spcPts val="800"/>
              </a:spcAft>
            </a:pPr>
            <a:r>
              <a:rPr lang="tr-TR" sz="2000" dirty="0">
                <a:solidFill>
                  <a:schemeClr val="bg1"/>
                </a:solidFill>
                <a:latin typeface="Times New Roman" pitchFamily="18" charset="0"/>
                <a:cs typeface="Times New Roman" pitchFamily="18" charset="0"/>
              </a:rPr>
              <a:t>MMR 401 MİMARİ TASARIM V</a:t>
            </a:r>
            <a:endParaRPr lang="en-US" sz="2000" dirty="0">
              <a:solidFill>
                <a:schemeClr val="bg1"/>
              </a:solidFill>
              <a:latin typeface="Times New Roman" pitchFamily="18" charset="0"/>
              <a:cs typeface="Times New Roman" pitchFamily="18" charset="0"/>
            </a:endParaRPr>
          </a:p>
          <a:p>
            <a:pPr>
              <a:lnSpc>
                <a:spcPct val="107000"/>
              </a:lnSpc>
              <a:spcAft>
                <a:spcPts val="800"/>
              </a:spcAft>
            </a:pPr>
            <a:r>
              <a:rPr lang="tr-TR" sz="2000" dirty="0">
                <a:solidFill>
                  <a:schemeClr val="bg1"/>
                </a:solidFill>
                <a:latin typeface="Times New Roman" pitchFamily="18" charset="0"/>
                <a:cs typeface="Times New Roman" pitchFamily="18" charset="0"/>
              </a:rPr>
              <a:t>ANAFARTALAR ÇARŞISI VE ÇEVRESİNİN YENİDEN CANLANDIRILMASI</a:t>
            </a:r>
            <a:endParaRPr lang="en-US" sz="2000" dirty="0">
              <a:solidFill>
                <a:schemeClr val="bg1"/>
              </a:solidFill>
              <a:latin typeface="Times New Roman" pitchFamily="18" charset="0"/>
              <a:cs typeface="Times New Roman" pitchFamily="18" charset="0"/>
            </a:endParaRPr>
          </a:p>
        </p:txBody>
      </p:sp>
      <p:sp>
        <p:nvSpPr>
          <p:cNvPr id="38" name="TextBox 16">
            <a:extLst>
              <a:ext uri="{FF2B5EF4-FFF2-40B4-BE49-F238E27FC236}">
                <a16:creationId xmlns:a16="http://schemas.microsoft.com/office/drawing/2014/main" id="{83980D4B-A2B2-4CE4-972C-452D2000B598}"/>
              </a:ext>
            </a:extLst>
          </p:cNvPr>
          <p:cNvSpPr txBox="1"/>
          <p:nvPr/>
        </p:nvSpPr>
        <p:spPr>
          <a:xfrm>
            <a:off x="215516" y="5193641"/>
            <a:ext cx="5150344" cy="461665"/>
          </a:xfrm>
          <a:prstGeom prst="rect">
            <a:avLst/>
          </a:prstGeom>
          <a:noFill/>
        </p:spPr>
        <p:txBody>
          <a:bodyPr wrap="square" rtlCol="0">
            <a:spAutoFit/>
          </a:bodyPr>
          <a:lstStyle/>
          <a:p>
            <a:r>
              <a:rPr lang="tr-TR" sz="2400" dirty="0">
                <a:solidFill>
                  <a:schemeClr val="bg1"/>
                </a:solidFill>
                <a:latin typeface="Times New Roman" pitchFamily="18" charset="0"/>
                <a:cs typeface="Times New Roman" pitchFamily="18" charset="0"/>
              </a:rPr>
              <a:t>Faruk Eşim . Haluk Kara</a:t>
            </a:r>
          </a:p>
        </p:txBody>
      </p:sp>
      <p:sp>
        <p:nvSpPr>
          <p:cNvPr id="39" name="TextBox 16">
            <a:extLst>
              <a:ext uri="{FF2B5EF4-FFF2-40B4-BE49-F238E27FC236}">
                <a16:creationId xmlns:a16="http://schemas.microsoft.com/office/drawing/2014/main" id="{7F0FEB91-3634-4129-B9CC-22DAABF835CB}"/>
              </a:ext>
            </a:extLst>
          </p:cNvPr>
          <p:cNvSpPr txBox="1"/>
          <p:nvPr/>
        </p:nvSpPr>
        <p:spPr>
          <a:xfrm>
            <a:off x="215516" y="5614751"/>
            <a:ext cx="4286248" cy="461665"/>
          </a:xfrm>
          <a:prstGeom prst="rect">
            <a:avLst/>
          </a:prstGeom>
          <a:noFill/>
        </p:spPr>
        <p:txBody>
          <a:bodyPr wrap="square" rtlCol="0">
            <a:spAutoFit/>
          </a:bodyPr>
          <a:lstStyle/>
          <a:p>
            <a:r>
              <a:rPr lang="tr-TR" sz="2400" dirty="0">
                <a:solidFill>
                  <a:schemeClr val="bg1"/>
                </a:solidFill>
                <a:latin typeface="Times New Roman" pitchFamily="18" charset="0"/>
                <a:cs typeface="Times New Roman" pitchFamily="18" charset="0"/>
              </a:rPr>
              <a:t>Hasan Özbay. Ercan Çoban</a:t>
            </a:r>
          </a:p>
        </p:txBody>
      </p:sp>
    </p:spTree>
    <p:extLst>
      <p:ext uri="{BB962C8B-B14F-4D97-AF65-F5344CB8AC3E}">
        <p14:creationId xmlns:p14="http://schemas.microsoft.com/office/powerpoint/2010/main" val="336397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8596" y="-24"/>
            <a:ext cx="8715404" cy="2143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0" y="357166"/>
            <a:ext cx="8715404"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1928858" y="-71462"/>
            <a:ext cx="6929422" cy="369332"/>
          </a:xfrm>
          <a:prstGeom prst="rect">
            <a:avLst/>
          </a:prstGeom>
          <a:noFill/>
        </p:spPr>
        <p:txBody>
          <a:bodyPr wrap="square" rtlCol="0">
            <a:spAutoFit/>
          </a:bodyPr>
          <a:lstStyle/>
          <a:p>
            <a:pPr algn="r"/>
            <a:r>
              <a:rPr lang="tr-TR" dirty="0">
                <a:solidFill>
                  <a:schemeClr val="bg1"/>
                </a:solidFill>
                <a:latin typeface="Times New Roman" pitchFamily="18" charset="0"/>
                <a:cs typeface="Times New Roman" pitchFamily="18" charset="0"/>
              </a:rPr>
              <a:t>ATILIM ÜNİVERSİTESİ |  GSTMF | MİMARLIK BÖLÜMÜ</a:t>
            </a:r>
            <a:endParaRPr lang="tr-TR" sz="2000" dirty="0">
              <a:latin typeface="Times New Roman" pitchFamily="18" charset="0"/>
              <a:cs typeface="Times New Roman" pitchFamily="18" charset="0"/>
            </a:endParaRPr>
          </a:p>
        </p:txBody>
      </p:sp>
      <p:sp>
        <p:nvSpPr>
          <p:cNvPr id="13" name="TextBox 18"/>
          <p:cNvSpPr txBox="1"/>
          <p:nvPr/>
        </p:nvSpPr>
        <p:spPr>
          <a:xfrm>
            <a:off x="0" y="285730"/>
            <a:ext cx="9144000" cy="353943"/>
          </a:xfrm>
          <a:prstGeom prst="rect">
            <a:avLst/>
          </a:prstGeom>
          <a:noFill/>
        </p:spPr>
        <p:txBody>
          <a:bodyPr wrap="square" rtlCol="0">
            <a:spAutoFit/>
          </a:bodyPr>
          <a:lstStyle/>
          <a:p>
            <a:r>
              <a:rPr lang="tr-TR" sz="1700" b="1" dirty="0">
                <a:solidFill>
                  <a:schemeClr val="bg1"/>
                </a:solidFill>
                <a:latin typeface="Times New Roman" pitchFamily="18" charset="0"/>
                <a:cs typeface="Times New Roman" pitchFamily="18" charset="0"/>
              </a:rPr>
              <a:t>MMR 401 Anafartalar Çarşısı ve Çevresinin Yeniden Canlandırılması</a:t>
            </a:r>
            <a:endParaRPr lang="tr-TR" sz="1700" dirty="0">
              <a:solidFill>
                <a:schemeClr val="bg1"/>
              </a:solidFill>
              <a:latin typeface="Times New Roman" pitchFamily="18" charset="0"/>
              <a:cs typeface="Times New Roman" pitchFamily="18" charset="0"/>
            </a:endParaRPr>
          </a:p>
        </p:txBody>
      </p:sp>
      <p:pic>
        <p:nvPicPr>
          <p:cNvPr id="3" name="Resim 2">
            <a:extLst>
              <a:ext uri="{FF2B5EF4-FFF2-40B4-BE49-F238E27FC236}">
                <a16:creationId xmlns:a16="http://schemas.microsoft.com/office/drawing/2014/main" id="{DFBB9DFF-8299-46F4-B4BF-8CD0A1E351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61" t="13552" r="7084" b="6801"/>
          <a:stretch/>
        </p:blipFill>
        <p:spPr>
          <a:xfrm>
            <a:off x="-2" y="1442682"/>
            <a:ext cx="9143999" cy="4897055"/>
          </a:xfrm>
          <a:prstGeom prst="rect">
            <a:avLst/>
          </a:prstGeom>
        </p:spPr>
      </p:pic>
    </p:spTree>
    <p:extLst>
      <p:ext uri="{BB962C8B-B14F-4D97-AF65-F5344CB8AC3E}">
        <p14:creationId xmlns:p14="http://schemas.microsoft.com/office/powerpoint/2010/main" val="115804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61209" y="4803384"/>
            <a:ext cx="8821580" cy="2339102"/>
          </a:xfrm>
          <a:prstGeom prst="rect">
            <a:avLst/>
          </a:prstGeom>
          <a:noFill/>
        </p:spPr>
        <p:txBody>
          <a:bodyPr wrap="square" rtlCol="0">
            <a:spAutoFit/>
          </a:bodyPr>
          <a:lstStyle/>
          <a:p>
            <a:pPr algn="just"/>
            <a:r>
              <a:rPr lang="tr-TR" sz="1600" b="1" dirty="0">
                <a:latin typeface="Times New Roman" panose="02020603050405020304" pitchFamily="18" charset="0"/>
                <a:ea typeface="Times New Roman" panose="02020603050405020304" pitchFamily="18" charset="0"/>
              </a:rPr>
              <a:t>AMAÇ: </a:t>
            </a:r>
            <a:r>
              <a:rPr lang="tr-TR" sz="1600" dirty="0">
                <a:latin typeface="Times New Roman" panose="02020603050405020304" pitchFamily="18" charset="0"/>
                <a:ea typeface="Times New Roman" panose="02020603050405020304" pitchFamily="18" charset="0"/>
              </a:rPr>
              <a:t>Anafartalar Çarşısı(A), yıkılan büro binasının boş olan yeri (B) ve tek katlı çarşı (C) tasarımın odağını oluşturmaktadır. Anafartalar Çarşısı'nın (A) korunarak, güncel ticari yaklaşımlar da dikkate alınarak, yenilenmesi beklenmektedir. Bu yenileme çalışması içinde, yapıya ekleme ve çıkarmalar yapılması, işlevinin zenginleştirilmesi, olası tasarım yaklaşımları arasındadır. (B) ile belirtilen boş alan, kentsel bir gri alan olarak durmaktadır. Yıkılan yapının ortadan kalkması, çevredeki yapıların mekanda ortaya çıkmasına neden olmuştur. Burada (A) alanı kadar, (C) alanıyla da ilişki kurularak tasarım yapılmalıdır. Tek katlı çarşı (C) işlevini sürdürmesine karşın, çevre yapılarla kaliteli mekânsal ilişkiler kurmamaktadır. Bu alan için yeni bir öneri beklenmektedir. </a:t>
            </a:r>
          </a:p>
          <a:p>
            <a:pPr algn="just"/>
            <a:endParaRPr lang="en-US" dirty="0">
              <a:latin typeface="Times New Roman" panose="02020603050405020304" pitchFamily="18" charset="0"/>
              <a:ea typeface="Times New Roman" panose="02020603050405020304" pitchFamily="18" charset="0"/>
            </a:endParaRPr>
          </a:p>
        </p:txBody>
      </p:sp>
      <p:sp>
        <p:nvSpPr>
          <p:cNvPr id="13" name="TextBox 21"/>
          <p:cNvSpPr txBox="1"/>
          <p:nvPr/>
        </p:nvSpPr>
        <p:spPr>
          <a:xfrm>
            <a:off x="-2000264" y="1819951"/>
            <a:ext cx="11144296" cy="338554"/>
          </a:xfrm>
          <a:prstGeom prst="rect">
            <a:avLst/>
          </a:prstGeom>
          <a:noFill/>
        </p:spPr>
        <p:txBody>
          <a:bodyPr wrap="square" rtlCol="0">
            <a:spAutoFit/>
          </a:bodyPr>
          <a:lstStyle/>
          <a:p>
            <a:pPr algn="r"/>
            <a:r>
              <a:rPr lang="tr-TR" sz="1600" b="1" dirty="0">
                <a:solidFill>
                  <a:schemeClr val="bg1"/>
                </a:solidFill>
                <a:latin typeface="Calibri" panose="020F0502020204030204" pitchFamily="34" charset="0"/>
                <a:ea typeface="Calibri" panose="020F0502020204030204" pitchFamily="34" charset="0"/>
                <a:cs typeface="Arial" panose="020B0604020202020204" pitchFamily="34" charset="0"/>
              </a:rPr>
              <a:t>Anafartalar Çarşısı ve Çevresinin Yeniden Canlandırılması</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18" name="İçerik Yer Tutucusu 4">
            <a:extLst>
              <a:ext uri="{FF2B5EF4-FFF2-40B4-BE49-F238E27FC236}">
                <a16:creationId xmlns:a16="http://schemas.microsoft.com/office/drawing/2014/main" id="{37E8087D-513B-4DF5-BE7D-C79BCB437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57" y="133053"/>
            <a:ext cx="8343485" cy="46461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 y="428604"/>
            <a:ext cx="9144000" cy="2857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TextBox 14"/>
          <p:cNvSpPr txBox="1"/>
          <p:nvPr/>
        </p:nvSpPr>
        <p:spPr>
          <a:xfrm>
            <a:off x="0" y="385684"/>
            <a:ext cx="9144000" cy="400110"/>
          </a:xfrm>
          <a:prstGeom prst="rect">
            <a:avLst/>
          </a:prstGeom>
          <a:noFill/>
        </p:spPr>
        <p:txBody>
          <a:bodyPr wrap="square" rtlCol="0">
            <a:spAutoFit/>
          </a:bodyPr>
          <a:lstStyle/>
          <a:p>
            <a:pPr algn="ctr"/>
            <a:r>
              <a:rPr lang="tr-TR" sz="2000" dirty="0">
                <a:solidFill>
                  <a:schemeClr val="bg1"/>
                </a:solidFill>
                <a:latin typeface="Times New Roman" pitchFamily="18" charset="0"/>
                <a:cs typeface="Times New Roman" pitchFamily="18" charset="0"/>
              </a:rPr>
              <a:t>ATILIM ÜNİVERSİTESİ</a:t>
            </a:r>
          </a:p>
        </p:txBody>
      </p:sp>
      <p:sp>
        <p:nvSpPr>
          <p:cNvPr id="20" name="TextBox 19"/>
          <p:cNvSpPr txBox="1"/>
          <p:nvPr/>
        </p:nvSpPr>
        <p:spPr>
          <a:xfrm>
            <a:off x="0" y="742874"/>
            <a:ext cx="9144000" cy="400110"/>
          </a:xfrm>
          <a:prstGeom prst="rect">
            <a:avLst/>
          </a:prstGeom>
          <a:noFill/>
        </p:spPr>
        <p:txBody>
          <a:bodyPr wrap="square" rtlCol="0">
            <a:spAutoFit/>
          </a:bodyPr>
          <a:lstStyle/>
          <a:p>
            <a:pPr algn="ctr"/>
            <a:r>
              <a:rPr lang="tr-TR" sz="2000" dirty="0">
                <a:solidFill>
                  <a:schemeClr val="bg1"/>
                </a:solidFill>
                <a:latin typeface="Times New Roman" pitchFamily="18" charset="0"/>
                <a:cs typeface="Times New Roman" pitchFamily="18" charset="0"/>
              </a:rPr>
              <a:t> GSTMF | MİMARLIK BÖLÜMÜ</a:t>
            </a:r>
          </a:p>
        </p:txBody>
      </p:sp>
      <p:sp>
        <p:nvSpPr>
          <p:cNvPr id="11" name="Rectangle 10"/>
          <p:cNvSpPr/>
          <p:nvPr/>
        </p:nvSpPr>
        <p:spPr>
          <a:xfrm>
            <a:off x="280149" y="1379004"/>
            <a:ext cx="889248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Rectangle 31"/>
          <p:cNvSpPr/>
          <p:nvPr/>
        </p:nvSpPr>
        <p:spPr>
          <a:xfrm>
            <a:off x="3229009" y="922376"/>
            <a:ext cx="5929290" cy="428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TextBox 15"/>
          <p:cNvSpPr txBox="1"/>
          <p:nvPr/>
        </p:nvSpPr>
        <p:spPr>
          <a:xfrm>
            <a:off x="2857488" y="845948"/>
            <a:ext cx="6286480" cy="584775"/>
          </a:xfrm>
          <a:prstGeom prst="rect">
            <a:avLst/>
          </a:prstGeom>
          <a:noFill/>
        </p:spPr>
        <p:txBody>
          <a:bodyPr wrap="square" rtlCol="0">
            <a:spAutoFit/>
          </a:bodyPr>
          <a:lstStyle/>
          <a:p>
            <a:pPr algn="r"/>
            <a:r>
              <a:rPr lang="tr-TR" sz="3200" dirty="0">
                <a:solidFill>
                  <a:schemeClr val="bg1"/>
                </a:solidFill>
                <a:latin typeface="Times New Roman" pitchFamily="18" charset="0"/>
                <a:cs typeface="Times New Roman" pitchFamily="18" charset="0"/>
              </a:rPr>
              <a:t>MMR 401 | Mimari Tasarım V</a:t>
            </a:r>
          </a:p>
        </p:txBody>
      </p:sp>
      <p:sp>
        <p:nvSpPr>
          <p:cNvPr id="13" name="TextBox 21"/>
          <p:cNvSpPr txBox="1"/>
          <p:nvPr/>
        </p:nvSpPr>
        <p:spPr>
          <a:xfrm>
            <a:off x="-1971667" y="1392900"/>
            <a:ext cx="11144296" cy="338554"/>
          </a:xfrm>
          <a:prstGeom prst="rect">
            <a:avLst/>
          </a:prstGeom>
          <a:noFill/>
        </p:spPr>
        <p:txBody>
          <a:bodyPr wrap="square" rtlCol="0">
            <a:spAutoFit/>
          </a:bodyPr>
          <a:lstStyle/>
          <a:p>
            <a:pPr algn="r"/>
            <a:r>
              <a:rPr lang="tr-TR" sz="1600" b="1" dirty="0">
                <a:solidFill>
                  <a:schemeClr val="bg1"/>
                </a:solidFill>
                <a:latin typeface="Calibri" panose="020F0502020204030204" pitchFamily="34" charset="0"/>
                <a:ea typeface="Calibri" panose="020F0502020204030204" pitchFamily="34" charset="0"/>
                <a:cs typeface="Arial" panose="020B0604020202020204" pitchFamily="34" charset="0"/>
              </a:rPr>
              <a:t>Anafartalar Çarşısı ve Çevresinin Yeniden Canlandırılması</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14" name="Metin kutusu 13">
            <a:extLst>
              <a:ext uri="{FF2B5EF4-FFF2-40B4-BE49-F238E27FC236}">
                <a16:creationId xmlns:a16="http://schemas.microsoft.com/office/drawing/2014/main" id="{5353711F-D162-4940-8441-FE08027D9FCF}"/>
              </a:ext>
            </a:extLst>
          </p:cNvPr>
          <p:cNvSpPr txBox="1"/>
          <p:nvPr/>
        </p:nvSpPr>
        <p:spPr>
          <a:xfrm>
            <a:off x="280396" y="1958110"/>
            <a:ext cx="8612084" cy="2308324"/>
          </a:xfrm>
          <a:prstGeom prst="rect">
            <a:avLst/>
          </a:prstGeom>
          <a:noFill/>
        </p:spPr>
        <p:txBody>
          <a:bodyPr wrap="square">
            <a:spAutoFit/>
          </a:bodyPr>
          <a:lstStyle/>
          <a:p>
            <a:pPr algn="just"/>
            <a:r>
              <a:rPr lang="tr-TR" dirty="0">
                <a:latin typeface="Times New Roman" panose="02020603050405020304" pitchFamily="18" charset="0"/>
                <a:ea typeface="Times New Roman" panose="02020603050405020304" pitchFamily="18" charset="0"/>
              </a:rPr>
              <a:t>Yukarıda bahsedilen üç alanın birbirleri ile de ilişkilerinin kurulması önemli bir tasarım problemidir. Ancak bu probleme çözüm aranması için daha geniş bir alan içinde (D) kentsel ölçekli araştırma yapılıp, araştırma sonucuna göre kentsel tasarım projesi geliştirilmelidir. Kentsel Tasarım çalışması verilen sınırları taşabilir ve çevre ile anlamlı bir bütünlük kurma amacını taşımalıdır. Alanın altında Roma döneminden kalma tarihi eserlerin çıkması da olası bir durumdur. Anafartalar Caddesi’nin karşısındaki boş alandaki tarihi eser parçaları bunun göstergesi olarak akıllarda olmalıdır.</a:t>
            </a:r>
          </a:p>
          <a:p>
            <a:pPr algn="just"/>
            <a:endParaRPr lang="tr-TR" dirty="0">
              <a:latin typeface="Times New Roman" panose="02020603050405020304" pitchFamily="18" charset="0"/>
              <a:ea typeface="Times New Roman" panose="02020603050405020304" pitchFamily="18" charset="0"/>
            </a:endParaRPr>
          </a:p>
        </p:txBody>
      </p:sp>
      <p:pic>
        <p:nvPicPr>
          <p:cNvPr id="17" name="İçerik Yer Tutucusu 4">
            <a:extLst>
              <a:ext uri="{FF2B5EF4-FFF2-40B4-BE49-F238E27FC236}">
                <a16:creationId xmlns:a16="http://schemas.microsoft.com/office/drawing/2014/main" id="{D3CA9F1D-8DF6-44CF-B203-BEC11E399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49" y="4179663"/>
            <a:ext cx="4276305" cy="2405422"/>
          </a:xfrm>
          <a:prstGeom prst="rect">
            <a:avLst/>
          </a:prstGeom>
        </p:spPr>
      </p:pic>
      <p:pic>
        <p:nvPicPr>
          <p:cNvPr id="18" name="Resim 17">
            <a:extLst>
              <a:ext uri="{FF2B5EF4-FFF2-40B4-BE49-F238E27FC236}">
                <a16:creationId xmlns:a16="http://schemas.microsoft.com/office/drawing/2014/main" id="{F72BBDBB-8C48-4C5C-9CF7-E64456DC9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174" y="4191930"/>
            <a:ext cx="4276306" cy="2405422"/>
          </a:xfrm>
          <a:prstGeom prst="rect">
            <a:avLst/>
          </a:prstGeom>
        </p:spPr>
      </p:pic>
    </p:spTree>
    <p:extLst>
      <p:ext uri="{BB962C8B-B14F-4D97-AF65-F5344CB8AC3E}">
        <p14:creationId xmlns:p14="http://schemas.microsoft.com/office/powerpoint/2010/main" val="233196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47864" y="789941"/>
            <a:ext cx="5796136" cy="4364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428596" y="-24"/>
            <a:ext cx="8715404" cy="2143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0" y="357166"/>
            <a:ext cx="8715404"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1928858" y="-71462"/>
            <a:ext cx="6929422" cy="369332"/>
          </a:xfrm>
          <a:prstGeom prst="rect">
            <a:avLst/>
          </a:prstGeom>
          <a:noFill/>
        </p:spPr>
        <p:txBody>
          <a:bodyPr wrap="square" rtlCol="0">
            <a:spAutoFit/>
          </a:bodyPr>
          <a:lstStyle/>
          <a:p>
            <a:pPr algn="r"/>
            <a:r>
              <a:rPr lang="tr-TR" dirty="0">
                <a:solidFill>
                  <a:schemeClr val="bg1"/>
                </a:solidFill>
                <a:latin typeface="Times New Roman" pitchFamily="18" charset="0"/>
                <a:cs typeface="Times New Roman" pitchFamily="18" charset="0"/>
              </a:rPr>
              <a:t>ATILIM ÜNİVERSİTESİ |  GSTMF | MİMARLIK BÖLÜMÜ</a:t>
            </a:r>
            <a:endParaRPr lang="tr-TR" sz="2000" dirty="0">
              <a:latin typeface="Times New Roman" pitchFamily="18" charset="0"/>
              <a:cs typeface="Times New Roman" pitchFamily="18" charset="0"/>
            </a:endParaRPr>
          </a:p>
        </p:txBody>
      </p:sp>
      <p:sp>
        <p:nvSpPr>
          <p:cNvPr id="19" name="TextBox 18"/>
          <p:cNvSpPr txBox="1"/>
          <p:nvPr/>
        </p:nvSpPr>
        <p:spPr>
          <a:xfrm>
            <a:off x="0" y="285728"/>
            <a:ext cx="9144000" cy="630942"/>
          </a:xfrm>
          <a:prstGeom prst="rect">
            <a:avLst/>
          </a:prstGeom>
          <a:noFill/>
        </p:spPr>
        <p:txBody>
          <a:bodyPr wrap="square" rtlCol="0">
            <a:spAutoFit/>
          </a:bodyPr>
          <a:lstStyle/>
          <a:p>
            <a:r>
              <a:rPr lang="tr-TR" sz="1700" b="1" dirty="0">
                <a:solidFill>
                  <a:schemeClr val="bg1"/>
                </a:solidFill>
                <a:latin typeface="Times New Roman" pitchFamily="18" charset="0"/>
                <a:cs typeface="Times New Roman" pitchFamily="18" charset="0"/>
              </a:rPr>
              <a:t>MMR 401 Anafartalar Çarşısı ve Çevresinin Yeniden Canlandırılması</a:t>
            </a:r>
            <a:endParaRPr lang="en-US" sz="1700" b="1" dirty="0">
              <a:solidFill>
                <a:schemeClr val="bg1"/>
              </a:solidFill>
              <a:latin typeface="Times New Roman" pitchFamily="18" charset="0"/>
              <a:cs typeface="Times New Roman" pitchFamily="18" charset="0"/>
            </a:endParaRPr>
          </a:p>
          <a:p>
            <a:endParaRPr lang="tr-TR" sz="1700" dirty="0">
              <a:solidFill>
                <a:schemeClr val="bg1"/>
              </a:solidFill>
              <a:latin typeface="Times New Roman" pitchFamily="18" charset="0"/>
              <a:cs typeface="Times New Roman" pitchFamily="18" charset="0"/>
            </a:endParaRPr>
          </a:p>
        </p:txBody>
      </p:sp>
      <p:sp>
        <p:nvSpPr>
          <p:cNvPr id="15" name="TextBox 14"/>
          <p:cNvSpPr txBox="1"/>
          <p:nvPr/>
        </p:nvSpPr>
        <p:spPr>
          <a:xfrm>
            <a:off x="3071802" y="764706"/>
            <a:ext cx="6053356" cy="830997"/>
          </a:xfrm>
          <a:prstGeom prst="rect">
            <a:avLst/>
          </a:prstGeom>
          <a:noFill/>
        </p:spPr>
        <p:txBody>
          <a:bodyPr wrap="square" rtlCol="0">
            <a:spAutoFit/>
          </a:bodyPr>
          <a:lstStyle/>
          <a:p>
            <a:pPr algn="r"/>
            <a:r>
              <a:rPr lang="tr-TR" sz="2400" dirty="0">
                <a:solidFill>
                  <a:schemeClr val="bg1"/>
                </a:solidFill>
                <a:latin typeface="Times New Roman" pitchFamily="18" charset="0"/>
                <a:cs typeface="Times New Roman" pitchFamily="18" charset="0"/>
              </a:rPr>
              <a:t>Sezen Özkan (BB)| 401 | Faruk Eşim. Haluk Kara</a:t>
            </a:r>
            <a:endParaRPr lang="tr-TR" sz="2800" dirty="0">
              <a:solidFill>
                <a:schemeClr val="bg1"/>
              </a:solidFill>
              <a:latin typeface="Times New Roman" pitchFamily="18" charset="0"/>
              <a:cs typeface="Times New Roman" pitchFamily="18" charset="0"/>
            </a:endParaRPr>
          </a:p>
        </p:txBody>
      </p:sp>
      <p:pic>
        <p:nvPicPr>
          <p:cNvPr id="13" name="Resim 12">
            <a:extLst>
              <a:ext uri="{FF2B5EF4-FFF2-40B4-BE49-F238E27FC236}">
                <a16:creationId xmlns:a16="http://schemas.microsoft.com/office/drawing/2014/main" id="{3CEE60AA-0578-4C49-89C1-56BCEEA18E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872"/>
          <a:stretch/>
        </p:blipFill>
        <p:spPr>
          <a:xfrm>
            <a:off x="0" y="1419595"/>
            <a:ext cx="9144000" cy="54384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8596" y="-24"/>
            <a:ext cx="8715404" cy="2143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0" y="357166"/>
            <a:ext cx="8715404"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1928858" y="-71462"/>
            <a:ext cx="6929422" cy="369332"/>
          </a:xfrm>
          <a:prstGeom prst="rect">
            <a:avLst/>
          </a:prstGeom>
          <a:noFill/>
        </p:spPr>
        <p:txBody>
          <a:bodyPr wrap="square" rtlCol="0">
            <a:spAutoFit/>
          </a:bodyPr>
          <a:lstStyle/>
          <a:p>
            <a:pPr algn="r"/>
            <a:r>
              <a:rPr lang="tr-TR" dirty="0">
                <a:solidFill>
                  <a:schemeClr val="bg1"/>
                </a:solidFill>
                <a:latin typeface="Times New Roman" pitchFamily="18" charset="0"/>
                <a:cs typeface="Times New Roman" pitchFamily="18" charset="0"/>
              </a:rPr>
              <a:t>ATILIM ÜNİVERSİTESİ |  GSTMF | MİMARLIK BÖLÜMÜ</a:t>
            </a:r>
            <a:endParaRPr lang="tr-TR" sz="2000" dirty="0">
              <a:latin typeface="Times New Roman" pitchFamily="18" charset="0"/>
              <a:cs typeface="Times New Roman" pitchFamily="18" charset="0"/>
            </a:endParaRPr>
          </a:p>
        </p:txBody>
      </p:sp>
      <p:sp>
        <p:nvSpPr>
          <p:cNvPr id="13" name="TextBox 18"/>
          <p:cNvSpPr txBox="1"/>
          <p:nvPr/>
        </p:nvSpPr>
        <p:spPr>
          <a:xfrm>
            <a:off x="0" y="285730"/>
            <a:ext cx="9144000" cy="353943"/>
          </a:xfrm>
          <a:prstGeom prst="rect">
            <a:avLst/>
          </a:prstGeom>
          <a:noFill/>
        </p:spPr>
        <p:txBody>
          <a:bodyPr wrap="square" rtlCol="0">
            <a:spAutoFit/>
          </a:bodyPr>
          <a:lstStyle/>
          <a:p>
            <a:r>
              <a:rPr lang="tr-TR" sz="1700" b="1" dirty="0">
                <a:solidFill>
                  <a:schemeClr val="bg1"/>
                </a:solidFill>
                <a:latin typeface="Times New Roman" pitchFamily="18" charset="0"/>
                <a:cs typeface="Times New Roman" pitchFamily="18" charset="0"/>
              </a:rPr>
              <a:t>MMR 401 Anafartalar Çarşısı ve Çevresinin Yeniden Canlandırılması</a:t>
            </a:r>
            <a:endParaRPr lang="tr-TR" sz="1700" dirty="0">
              <a:solidFill>
                <a:schemeClr val="bg1"/>
              </a:solidFill>
              <a:latin typeface="Times New Roman" pitchFamily="18" charset="0"/>
              <a:cs typeface="Times New Roman" pitchFamily="18" charset="0"/>
            </a:endParaRPr>
          </a:p>
        </p:txBody>
      </p:sp>
      <p:pic>
        <p:nvPicPr>
          <p:cNvPr id="9" name="Resim 8">
            <a:extLst>
              <a:ext uri="{FF2B5EF4-FFF2-40B4-BE49-F238E27FC236}">
                <a16:creationId xmlns:a16="http://schemas.microsoft.com/office/drawing/2014/main" id="{83239BB9-5F9F-4F44-B6AE-839C6F1EC4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5" y="711109"/>
            <a:ext cx="9161640" cy="55446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8596" y="-24"/>
            <a:ext cx="8715404" cy="2143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0" y="357166"/>
            <a:ext cx="8715404"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1928858" y="-71462"/>
            <a:ext cx="6929422" cy="369332"/>
          </a:xfrm>
          <a:prstGeom prst="rect">
            <a:avLst/>
          </a:prstGeom>
          <a:noFill/>
        </p:spPr>
        <p:txBody>
          <a:bodyPr wrap="square" rtlCol="0">
            <a:spAutoFit/>
          </a:bodyPr>
          <a:lstStyle/>
          <a:p>
            <a:pPr algn="r"/>
            <a:r>
              <a:rPr lang="tr-TR" dirty="0">
                <a:solidFill>
                  <a:schemeClr val="bg1"/>
                </a:solidFill>
                <a:latin typeface="Times New Roman" pitchFamily="18" charset="0"/>
                <a:cs typeface="Times New Roman" pitchFamily="18" charset="0"/>
              </a:rPr>
              <a:t>ATILIM ÜNİVERSİTESİ |  GSTMF | MİMARLIK BÖLÜMÜ</a:t>
            </a:r>
            <a:endParaRPr lang="tr-TR" sz="2000" dirty="0">
              <a:latin typeface="Times New Roman" pitchFamily="18" charset="0"/>
              <a:cs typeface="Times New Roman" pitchFamily="18" charset="0"/>
            </a:endParaRPr>
          </a:p>
        </p:txBody>
      </p:sp>
      <p:sp>
        <p:nvSpPr>
          <p:cNvPr id="13" name="TextBox 18"/>
          <p:cNvSpPr txBox="1"/>
          <p:nvPr/>
        </p:nvSpPr>
        <p:spPr>
          <a:xfrm>
            <a:off x="0" y="285730"/>
            <a:ext cx="9144000" cy="353943"/>
          </a:xfrm>
          <a:prstGeom prst="rect">
            <a:avLst/>
          </a:prstGeom>
          <a:noFill/>
        </p:spPr>
        <p:txBody>
          <a:bodyPr wrap="square" rtlCol="0">
            <a:spAutoFit/>
          </a:bodyPr>
          <a:lstStyle/>
          <a:p>
            <a:r>
              <a:rPr lang="tr-TR" sz="1700" b="1" dirty="0">
                <a:solidFill>
                  <a:schemeClr val="bg1"/>
                </a:solidFill>
                <a:latin typeface="Times New Roman" pitchFamily="18" charset="0"/>
                <a:cs typeface="Times New Roman" pitchFamily="18" charset="0"/>
              </a:rPr>
              <a:t>MMR 401 Anafartalar Çarşısı ve Çevresinin Yeniden Canlandırılması</a:t>
            </a:r>
            <a:endParaRPr lang="tr-TR" sz="1700" dirty="0">
              <a:solidFill>
                <a:schemeClr val="bg1"/>
              </a:solidFill>
              <a:latin typeface="Times New Roman" pitchFamily="18" charset="0"/>
              <a:cs typeface="Times New Roman" pitchFamily="18" charset="0"/>
            </a:endParaRPr>
          </a:p>
        </p:txBody>
      </p:sp>
      <p:pic>
        <p:nvPicPr>
          <p:cNvPr id="9" name="Resim 8">
            <a:extLst>
              <a:ext uri="{FF2B5EF4-FFF2-40B4-BE49-F238E27FC236}">
                <a16:creationId xmlns:a16="http://schemas.microsoft.com/office/drawing/2014/main" id="{71CD08AE-740B-4CC2-8FBF-762ED55ADA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96" y="1124746"/>
            <a:ext cx="7727048" cy="3044897"/>
          </a:xfrm>
          <a:prstGeom prst="rect">
            <a:avLst/>
          </a:prstGeom>
        </p:spPr>
      </p:pic>
      <p:pic>
        <p:nvPicPr>
          <p:cNvPr id="14" name="Resim 13">
            <a:extLst>
              <a:ext uri="{FF2B5EF4-FFF2-40B4-BE49-F238E27FC236}">
                <a16:creationId xmlns:a16="http://schemas.microsoft.com/office/drawing/2014/main" id="{5136A1EA-B1D2-4198-9221-32F26B86F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598" y="3813104"/>
            <a:ext cx="8086563" cy="3044896"/>
          </a:xfrm>
          <a:prstGeom prst="rect">
            <a:avLst/>
          </a:prstGeom>
        </p:spPr>
      </p:pic>
    </p:spTree>
    <p:extLst>
      <p:ext uri="{BB962C8B-B14F-4D97-AF65-F5344CB8AC3E}">
        <p14:creationId xmlns:p14="http://schemas.microsoft.com/office/powerpoint/2010/main" val="97953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8596" y="-24"/>
            <a:ext cx="8715404" cy="2143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0" y="357166"/>
            <a:ext cx="8715404"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1928858" y="-71462"/>
            <a:ext cx="6929422" cy="369332"/>
          </a:xfrm>
          <a:prstGeom prst="rect">
            <a:avLst/>
          </a:prstGeom>
          <a:noFill/>
        </p:spPr>
        <p:txBody>
          <a:bodyPr wrap="square" rtlCol="0">
            <a:spAutoFit/>
          </a:bodyPr>
          <a:lstStyle/>
          <a:p>
            <a:pPr algn="r"/>
            <a:r>
              <a:rPr lang="tr-TR" dirty="0">
                <a:solidFill>
                  <a:schemeClr val="bg1"/>
                </a:solidFill>
                <a:latin typeface="Times New Roman" pitchFamily="18" charset="0"/>
                <a:cs typeface="Times New Roman" pitchFamily="18" charset="0"/>
              </a:rPr>
              <a:t>ATILIM ÜNİVERSİTESİ |  GSTMF | MİMARLIK BÖLÜMÜ</a:t>
            </a:r>
            <a:endParaRPr lang="tr-TR" sz="2000" dirty="0">
              <a:latin typeface="Times New Roman" pitchFamily="18" charset="0"/>
              <a:cs typeface="Times New Roman" pitchFamily="18" charset="0"/>
            </a:endParaRPr>
          </a:p>
        </p:txBody>
      </p:sp>
      <p:sp>
        <p:nvSpPr>
          <p:cNvPr id="13" name="TextBox 18"/>
          <p:cNvSpPr txBox="1"/>
          <p:nvPr/>
        </p:nvSpPr>
        <p:spPr>
          <a:xfrm>
            <a:off x="0" y="285730"/>
            <a:ext cx="9144000" cy="353943"/>
          </a:xfrm>
          <a:prstGeom prst="rect">
            <a:avLst/>
          </a:prstGeom>
          <a:noFill/>
        </p:spPr>
        <p:txBody>
          <a:bodyPr wrap="square" rtlCol="0">
            <a:spAutoFit/>
          </a:bodyPr>
          <a:lstStyle/>
          <a:p>
            <a:r>
              <a:rPr lang="tr-TR" sz="1700" b="1" dirty="0">
                <a:solidFill>
                  <a:schemeClr val="bg1"/>
                </a:solidFill>
                <a:latin typeface="Times New Roman" pitchFamily="18" charset="0"/>
                <a:cs typeface="Times New Roman" pitchFamily="18" charset="0"/>
              </a:rPr>
              <a:t>MMR 401 Anafartalar Çarşısı ve Çevresinin Yeniden Canlandırılması</a:t>
            </a:r>
            <a:endParaRPr lang="tr-TR" sz="1700" dirty="0">
              <a:solidFill>
                <a:schemeClr val="bg1"/>
              </a:solidFill>
              <a:latin typeface="Times New Roman" pitchFamily="18" charset="0"/>
              <a:cs typeface="Times New Roman" pitchFamily="18" charset="0"/>
            </a:endParaRPr>
          </a:p>
        </p:txBody>
      </p:sp>
      <p:pic>
        <p:nvPicPr>
          <p:cNvPr id="17" name="Resim 16">
            <a:extLst>
              <a:ext uri="{FF2B5EF4-FFF2-40B4-BE49-F238E27FC236}">
                <a16:creationId xmlns:a16="http://schemas.microsoft.com/office/drawing/2014/main" id="{7F5BFF50-9713-4777-8AB0-0671441910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612212"/>
            <a:ext cx="9162175" cy="2392852"/>
          </a:xfrm>
          <a:prstGeom prst="rect">
            <a:avLst/>
          </a:prstGeom>
        </p:spPr>
      </p:pic>
      <p:pic>
        <p:nvPicPr>
          <p:cNvPr id="18" name="Resim 17">
            <a:extLst>
              <a:ext uri="{FF2B5EF4-FFF2-40B4-BE49-F238E27FC236}">
                <a16:creationId xmlns:a16="http://schemas.microsoft.com/office/drawing/2014/main" id="{17745494-DD34-4E54-9A35-81767C164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7" y="4254008"/>
            <a:ext cx="9162174" cy="1983563"/>
          </a:xfrm>
          <a:prstGeom prst="rect">
            <a:avLst/>
          </a:prstGeom>
        </p:spPr>
      </p:pic>
    </p:spTree>
    <p:extLst>
      <p:ext uri="{BB962C8B-B14F-4D97-AF65-F5344CB8AC3E}">
        <p14:creationId xmlns:p14="http://schemas.microsoft.com/office/powerpoint/2010/main" val="25035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43240" y="789941"/>
            <a:ext cx="6000760" cy="4364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428596" y="-24"/>
            <a:ext cx="8715404" cy="2143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0" y="357166"/>
            <a:ext cx="8715404"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1928858" y="-71462"/>
            <a:ext cx="6929422" cy="369332"/>
          </a:xfrm>
          <a:prstGeom prst="rect">
            <a:avLst/>
          </a:prstGeom>
          <a:noFill/>
        </p:spPr>
        <p:txBody>
          <a:bodyPr wrap="square" rtlCol="0">
            <a:spAutoFit/>
          </a:bodyPr>
          <a:lstStyle/>
          <a:p>
            <a:pPr algn="r"/>
            <a:r>
              <a:rPr lang="tr-TR" dirty="0">
                <a:solidFill>
                  <a:schemeClr val="bg1"/>
                </a:solidFill>
                <a:latin typeface="Times New Roman" pitchFamily="18" charset="0"/>
                <a:cs typeface="Times New Roman" pitchFamily="18" charset="0"/>
              </a:rPr>
              <a:t>ATILIM ÜNİVERSİTESİ |  GSTMF | MİMARLIK BÖLÜMÜ</a:t>
            </a:r>
            <a:endParaRPr lang="tr-TR" sz="2000" dirty="0">
              <a:latin typeface="Times New Roman" pitchFamily="18" charset="0"/>
              <a:cs typeface="Times New Roman" pitchFamily="18" charset="0"/>
            </a:endParaRPr>
          </a:p>
        </p:txBody>
      </p:sp>
      <p:sp>
        <p:nvSpPr>
          <p:cNvPr id="19" name="TextBox 18"/>
          <p:cNvSpPr txBox="1"/>
          <p:nvPr/>
        </p:nvSpPr>
        <p:spPr>
          <a:xfrm>
            <a:off x="0" y="285730"/>
            <a:ext cx="9144000" cy="353943"/>
          </a:xfrm>
          <a:prstGeom prst="rect">
            <a:avLst/>
          </a:prstGeom>
          <a:noFill/>
        </p:spPr>
        <p:txBody>
          <a:bodyPr wrap="square" rtlCol="0">
            <a:spAutoFit/>
          </a:bodyPr>
          <a:lstStyle/>
          <a:p>
            <a:r>
              <a:rPr lang="tr-TR" sz="1700" b="1" dirty="0">
                <a:solidFill>
                  <a:schemeClr val="bg1"/>
                </a:solidFill>
                <a:latin typeface="Times New Roman" pitchFamily="18" charset="0"/>
                <a:cs typeface="Times New Roman" pitchFamily="18" charset="0"/>
              </a:rPr>
              <a:t>MMR 401 Anafartalar Çarşısı ve Çevresinin Yeniden Canlandırılması</a:t>
            </a:r>
            <a:endParaRPr lang="tr-TR" sz="1700" dirty="0">
              <a:solidFill>
                <a:schemeClr val="bg1"/>
              </a:solidFill>
              <a:latin typeface="Times New Roman" pitchFamily="18" charset="0"/>
              <a:cs typeface="Times New Roman" pitchFamily="18" charset="0"/>
            </a:endParaRPr>
          </a:p>
        </p:txBody>
      </p:sp>
      <p:sp>
        <p:nvSpPr>
          <p:cNvPr id="15" name="TextBox 14"/>
          <p:cNvSpPr txBox="1"/>
          <p:nvPr/>
        </p:nvSpPr>
        <p:spPr>
          <a:xfrm>
            <a:off x="3090644" y="785796"/>
            <a:ext cx="6053356" cy="830997"/>
          </a:xfrm>
          <a:prstGeom prst="rect">
            <a:avLst/>
          </a:prstGeom>
          <a:noFill/>
        </p:spPr>
        <p:txBody>
          <a:bodyPr wrap="square" rtlCol="0">
            <a:spAutoFit/>
          </a:bodyPr>
          <a:lstStyle/>
          <a:p>
            <a:pPr algn="r"/>
            <a:r>
              <a:rPr lang="tr-TR" sz="2400" dirty="0">
                <a:solidFill>
                  <a:schemeClr val="bg1"/>
                </a:solidFill>
                <a:latin typeface="Times New Roman" pitchFamily="18" charset="0"/>
                <a:cs typeface="Times New Roman" pitchFamily="18" charset="0"/>
              </a:rPr>
              <a:t>Pınar Tunç (BB) |401 | Hasan Özbay. Ercan Çoban</a:t>
            </a:r>
            <a:endParaRPr lang="tr-TR" sz="2800" dirty="0">
              <a:solidFill>
                <a:schemeClr val="bg1"/>
              </a:solidFill>
              <a:latin typeface="Times New Roman" pitchFamily="18" charset="0"/>
              <a:cs typeface="Times New Roman" pitchFamily="18" charset="0"/>
            </a:endParaRPr>
          </a:p>
        </p:txBody>
      </p:sp>
      <p:pic>
        <p:nvPicPr>
          <p:cNvPr id="3" name="Resim 2">
            <a:extLst>
              <a:ext uri="{FF2B5EF4-FFF2-40B4-BE49-F238E27FC236}">
                <a16:creationId xmlns:a16="http://schemas.microsoft.com/office/drawing/2014/main" id="{67BDC26A-2BE4-4532-BC53-78159471BF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60" r="5029"/>
          <a:stretch/>
        </p:blipFill>
        <p:spPr>
          <a:xfrm>
            <a:off x="-17625" y="1564957"/>
            <a:ext cx="9143999" cy="52930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8596" y="-24"/>
            <a:ext cx="8715404" cy="2143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0" y="357166"/>
            <a:ext cx="8715404"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1928858" y="-71462"/>
            <a:ext cx="6929422" cy="369332"/>
          </a:xfrm>
          <a:prstGeom prst="rect">
            <a:avLst/>
          </a:prstGeom>
          <a:noFill/>
        </p:spPr>
        <p:txBody>
          <a:bodyPr wrap="square" rtlCol="0">
            <a:spAutoFit/>
          </a:bodyPr>
          <a:lstStyle/>
          <a:p>
            <a:pPr algn="r"/>
            <a:r>
              <a:rPr lang="tr-TR" dirty="0">
                <a:solidFill>
                  <a:schemeClr val="bg1"/>
                </a:solidFill>
                <a:latin typeface="Times New Roman" pitchFamily="18" charset="0"/>
                <a:cs typeface="Times New Roman" pitchFamily="18" charset="0"/>
              </a:rPr>
              <a:t>ATILIM ÜNİVERSİTESİ |  GSTMF | MİMARLIK BÖLÜMÜ</a:t>
            </a:r>
            <a:endParaRPr lang="tr-TR" sz="2000" dirty="0">
              <a:latin typeface="Times New Roman" pitchFamily="18" charset="0"/>
              <a:cs typeface="Times New Roman" pitchFamily="18" charset="0"/>
            </a:endParaRPr>
          </a:p>
        </p:txBody>
      </p:sp>
      <p:sp>
        <p:nvSpPr>
          <p:cNvPr id="13" name="TextBox 18"/>
          <p:cNvSpPr txBox="1"/>
          <p:nvPr/>
        </p:nvSpPr>
        <p:spPr>
          <a:xfrm>
            <a:off x="0" y="285730"/>
            <a:ext cx="9144000" cy="353943"/>
          </a:xfrm>
          <a:prstGeom prst="rect">
            <a:avLst/>
          </a:prstGeom>
          <a:noFill/>
        </p:spPr>
        <p:txBody>
          <a:bodyPr wrap="square" rtlCol="0">
            <a:spAutoFit/>
          </a:bodyPr>
          <a:lstStyle/>
          <a:p>
            <a:r>
              <a:rPr lang="tr-TR" sz="1700" b="1" dirty="0">
                <a:solidFill>
                  <a:schemeClr val="bg1"/>
                </a:solidFill>
                <a:latin typeface="Times New Roman" pitchFamily="18" charset="0"/>
                <a:cs typeface="Times New Roman" pitchFamily="18" charset="0"/>
              </a:rPr>
              <a:t>MMR 401 Anafartalar Çarşısı ve Çevresinin Yeniden Canlandırılması</a:t>
            </a:r>
            <a:endParaRPr lang="tr-TR" sz="1700" dirty="0">
              <a:solidFill>
                <a:schemeClr val="bg1"/>
              </a:solidFill>
              <a:latin typeface="Times New Roman" pitchFamily="18" charset="0"/>
              <a:cs typeface="Times New Roman" pitchFamily="18" charset="0"/>
            </a:endParaRPr>
          </a:p>
        </p:txBody>
      </p:sp>
      <p:pic>
        <p:nvPicPr>
          <p:cNvPr id="3" name="Resim 2">
            <a:extLst>
              <a:ext uri="{FF2B5EF4-FFF2-40B4-BE49-F238E27FC236}">
                <a16:creationId xmlns:a16="http://schemas.microsoft.com/office/drawing/2014/main" id="{033F188F-2859-47B2-8339-7C025E6CD0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388" t="14565" r="7476" b="36795"/>
          <a:stretch/>
        </p:blipFill>
        <p:spPr>
          <a:xfrm>
            <a:off x="539552" y="711109"/>
            <a:ext cx="8039551" cy="3942027"/>
          </a:xfrm>
          <a:prstGeom prst="rect">
            <a:avLst/>
          </a:prstGeom>
        </p:spPr>
      </p:pic>
      <p:pic>
        <p:nvPicPr>
          <p:cNvPr id="5" name="Resim 4">
            <a:extLst>
              <a:ext uri="{FF2B5EF4-FFF2-40B4-BE49-F238E27FC236}">
                <a16:creationId xmlns:a16="http://schemas.microsoft.com/office/drawing/2014/main" id="{16D3B427-55EA-4824-8FBE-0B111B3A64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522" r="6178" b="8927"/>
          <a:stretch/>
        </p:blipFill>
        <p:spPr>
          <a:xfrm>
            <a:off x="25345" y="4724572"/>
            <a:ext cx="8579103" cy="21629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2997</TotalTime>
  <Words>400</Words>
  <Application>Microsoft Office PowerPoint</Application>
  <PresentationFormat>Ekran Gösterisi (4:3)</PresentationFormat>
  <Paragraphs>29</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nilakdede</dc:creator>
  <cp:lastModifiedBy>ceren cindioglu</cp:lastModifiedBy>
  <cp:revision>344</cp:revision>
  <dcterms:created xsi:type="dcterms:W3CDTF">2016-02-14T10:12:40Z</dcterms:created>
  <dcterms:modified xsi:type="dcterms:W3CDTF">2020-07-23T11:36:33Z</dcterms:modified>
</cp:coreProperties>
</file>