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2.xml" ContentType="application/vnd.openxmlformats-officedocument.themeOverride+xml"/>
  <Override PartName="/ppt/notesSlides/notesSlide1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3.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4.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5.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6.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7.xml" ContentType="application/vnd.openxmlformats-officedocument.themeOverr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8.xml" ContentType="application/vnd.openxmlformats-officedocument.themeOverr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3"/>
  </p:notesMasterIdLst>
  <p:sldIdLst>
    <p:sldId id="908" r:id="rId2"/>
    <p:sldId id="909" r:id="rId3"/>
    <p:sldId id="910" r:id="rId4"/>
    <p:sldId id="911" r:id="rId5"/>
    <p:sldId id="912" r:id="rId6"/>
    <p:sldId id="913" r:id="rId7"/>
    <p:sldId id="914" r:id="rId8"/>
    <p:sldId id="917" r:id="rId9"/>
    <p:sldId id="925" r:id="rId10"/>
    <p:sldId id="920" r:id="rId11"/>
    <p:sldId id="923" r:id="rId12"/>
    <p:sldId id="927" r:id="rId13"/>
    <p:sldId id="918" r:id="rId14"/>
    <p:sldId id="919" r:id="rId15"/>
    <p:sldId id="921" r:id="rId16"/>
    <p:sldId id="926" r:id="rId17"/>
    <p:sldId id="792" r:id="rId18"/>
    <p:sldId id="793" r:id="rId19"/>
    <p:sldId id="928" r:id="rId20"/>
    <p:sldId id="929" r:id="rId21"/>
    <p:sldId id="774" r:id="rId22"/>
    <p:sldId id="777" r:id="rId23"/>
    <p:sldId id="780" r:id="rId24"/>
    <p:sldId id="781" r:id="rId25"/>
    <p:sldId id="782" r:id="rId26"/>
    <p:sldId id="778" r:id="rId27"/>
    <p:sldId id="785" r:id="rId28"/>
    <p:sldId id="786" r:id="rId29"/>
    <p:sldId id="930" r:id="rId30"/>
    <p:sldId id="931" r:id="rId31"/>
    <p:sldId id="932" r:id="rId32"/>
    <p:sldId id="933" r:id="rId33"/>
    <p:sldId id="943" r:id="rId34"/>
    <p:sldId id="934" r:id="rId35"/>
    <p:sldId id="935" r:id="rId36"/>
    <p:sldId id="936" r:id="rId37"/>
    <p:sldId id="937" r:id="rId38"/>
    <p:sldId id="938" r:id="rId39"/>
    <p:sldId id="939" r:id="rId40"/>
    <p:sldId id="940" r:id="rId41"/>
    <p:sldId id="941" r:id="rId42"/>
    <p:sldId id="787" r:id="rId43"/>
    <p:sldId id="876" r:id="rId44"/>
    <p:sldId id="877" r:id="rId45"/>
    <p:sldId id="878" r:id="rId46"/>
    <p:sldId id="879" r:id="rId47"/>
    <p:sldId id="880" r:id="rId48"/>
    <p:sldId id="881" r:id="rId49"/>
    <p:sldId id="886" r:id="rId50"/>
    <p:sldId id="944" r:id="rId51"/>
    <p:sldId id="982" r:id="rId52"/>
    <p:sldId id="906" r:id="rId53"/>
    <p:sldId id="907" r:id="rId54"/>
    <p:sldId id="887" r:id="rId55"/>
    <p:sldId id="888" r:id="rId56"/>
    <p:sldId id="889" r:id="rId57"/>
    <p:sldId id="890" r:id="rId58"/>
    <p:sldId id="903" r:id="rId59"/>
    <p:sldId id="899" r:id="rId60"/>
    <p:sldId id="900" r:id="rId61"/>
    <p:sldId id="946" r:id="rId62"/>
    <p:sldId id="947" r:id="rId63"/>
    <p:sldId id="948" r:id="rId64"/>
    <p:sldId id="949" r:id="rId65"/>
    <p:sldId id="950" r:id="rId66"/>
    <p:sldId id="951" r:id="rId67"/>
    <p:sldId id="952" r:id="rId68"/>
    <p:sldId id="953" r:id="rId69"/>
    <p:sldId id="902" r:id="rId70"/>
    <p:sldId id="954" r:id="rId71"/>
    <p:sldId id="955" r:id="rId72"/>
    <p:sldId id="956" r:id="rId73"/>
    <p:sldId id="957" r:id="rId74"/>
    <p:sldId id="958" r:id="rId75"/>
    <p:sldId id="959" r:id="rId76"/>
    <p:sldId id="960" r:id="rId77"/>
    <p:sldId id="961" r:id="rId78"/>
    <p:sldId id="962" r:id="rId79"/>
    <p:sldId id="963" r:id="rId80"/>
    <p:sldId id="964" r:id="rId81"/>
    <p:sldId id="965" r:id="rId82"/>
    <p:sldId id="966" r:id="rId83"/>
    <p:sldId id="967" r:id="rId84"/>
    <p:sldId id="905" r:id="rId85"/>
    <p:sldId id="794" r:id="rId86"/>
    <p:sldId id="795" r:id="rId87"/>
    <p:sldId id="796" r:id="rId88"/>
    <p:sldId id="797" r:id="rId89"/>
    <p:sldId id="798" r:id="rId90"/>
    <p:sldId id="799" r:id="rId91"/>
    <p:sldId id="800" r:id="rId92"/>
    <p:sldId id="801" r:id="rId93"/>
    <p:sldId id="802" r:id="rId94"/>
    <p:sldId id="803" r:id="rId95"/>
    <p:sldId id="805" r:id="rId96"/>
    <p:sldId id="806" r:id="rId97"/>
    <p:sldId id="807" r:id="rId98"/>
    <p:sldId id="808" r:id="rId99"/>
    <p:sldId id="809" r:id="rId100"/>
    <p:sldId id="981" r:id="rId101"/>
    <p:sldId id="983" r:id="rId102"/>
    <p:sldId id="820" r:id="rId103"/>
    <p:sldId id="821" r:id="rId104"/>
    <p:sldId id="822" r:id="rId105"/>
    <p:sldId id="968" r:id="rId106"/>
    <p:sldId id="969" r:id="rId107"/>
    <p:sldId id="970" r:id="rId108"/>
    <p:sldId id="971" r:id="rId109"/>
    <p:sldId id="972" r:id="rId110"/>
    <p:sldId id="973" r:id="rId111"/>
    <p:sldId id="974" r:id="rId112"/>
    <p:sldId id="975" r:id="rId113"/>
    <p:sldId id="976" r:id="rId114"/>
    <p:sldId id="977" r:id="rId115"/>
    <p:sldId id="978" r:id="rId116"/>
    <p:sldId id="979" r:id="rId117"/>
    <p:sldId id="980" r:id="rId118"/>
    <p:sldId id="824" r:id="rId119"/>
    <p:sldId id="827" r:id="rId120"/>
    <p:sldId id="828" r:id="rId121"/>
    <p:sldId id="829" r:id="rId122"/>
    <p:sldId id="830" r:id="rId123"/>
    <p:sldId id="831" r:id="rId124"/>
    <p:sldId id="832" r:id="rId125"/>
    <p:sldId id="833" r:id="rId126"/>
    <p:sldId id="834" r:id="rId127"/>
    <p:sldId id="835" r:id="rId128"/>
    <p:sldId id="836" r:id="rId129"/>
    <p:sldId id="837" r:id="rId130"/>
    <p:sldId id="839" r:id="rId131"/>
    <p:sldId id="840" r:id="rId132"/>
    <p:sldId id="841" r:id="rId133"/>
    <p:sldId id="842" r:id="rId134"/>
    <p:sldId id="843" r:id="rId135"/>
    <p:sldId id="993" r:id="rId136"/>
    <p:sldId id="994" r:id="rId137"/>
    <p:sldId id="853" r:id="rId138"/>
    <p:sldId id="1014" r:id="rId139"/>
    <p:sldId id="1015" r:id="rId140"/>
    <p:sldId id="984" r:id="rId141"/>
    <p:sldId id="985" r:id="rId142"/>
    <p:sldId id="986" r:id="rId143"/>
    <p:sldId id="987" r:id="rId144"/>
    <p:sldId id="988" r:id="rId145"/>
    <p:sldId id="989" r:id="rId146"/>
    <p:sldId id="990" r:id="rId147"/>
    <p:sldId id="991" r:id="rId148"/>
    <p:sldId id="992" r:id="rId149"/>
    <p:sldId id="995" r:id="rId150"/>
    <p:sldId id="998" r:id="rId151"/>
    <p:sldId id="996" r:id="rId152"/>
    <p:sldId id="997" r:id="rId153"/>
    <p:sldId id="854" r:id="rId154"/>
    <p:sldId id="855" r:id="rId155"/>
    <p:sldId id="856" r:id="rId156"/>
    <p:sldId id="857" r:id="rId157"/>
    <p:sldId id="858" r:id="rId158"/>
    <p:sldId id="859" r:id="rId159"/>
    <p:sldId id="860" r:id="rId160"/>
    <p:sldId id="861" r:id="rId161"/>
    <p:sldId id="862" r:id="rId162"/>
    <p:sldId id="863" r:id="rId163"/>
    <p:sldId id="864" r:id="rId164"/>
    <p:sldId id="865" r:id="rId165"/>
    <p:sldId id="1007" r:id="rId166"/>
    <p:sldId id="1008" r:id="rId167"/>
    <p:sldId id="999" r:id="rId168"/>
    <p:sldId id="1000" r:id="rId169"/>
    <p:sldId id="1001" r:id="rId170"/>
    <p:sldId id="1002" r:id="rId171"/>
    <p:sldId id="1003" r:id="rId172"/>
    <p:sldId id="1004" r:id="rId173"/>
    <p:sldId id="1005" r:id="rId174"/>
    <p:sldId id="1006" r:id="rId175"/>
    <p:sldId id="1009" r:id="rId176"/>
    <p:sldId id="1010" r:id="rId177"/>
    <p:sldId id="1011" r:id="rId178"/>
    <p:sldId id="1012" r:id="rId179"/>
    <p:sldId id="1013" r:id="rId180"/>
    <p:sldId id="874" r:id="rId181"/>
    <p:sldId id="875" r:id="rId1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864"/>
    <a:srgbClr val="041B30"/>
    <a:srgbClr val="873AC0"/>
    <a:srgbClr val="193266"/>
    <a:srgbClr val="ED7D31"/>
    <a:srgbClr val="5B9BD5"/>
    <a:srgbClr val="C8C630"/>
    <a:srgbClr val="002060"/>
    <a:srgbClr val="52CBBE"/>
    <a:srgbClr val="D9A0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A488322-F2BA-4B5B-9748-0D474271808F}" styleName="Orta Stil 3 - Vurgu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88" autoAdjust="0"/>
    <p:restoredTop sz="95332" autoAdjust="0"/>
  </p:normalViewPr>
  <p:slideViewPr>
    <p:cSldViewPr snapToGrid="0">
      <p:cViewPr varScale="1">
        <p:scale>
          <a:sx n="84" d="100"/>
          <a:sy n="84" d="100"/>
        </p:scale>
        <p:origin x="56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tableStyles" Target="tableStyles.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al__ma_Sayfas_.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_al__ma_Sayfas_4.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_al__ma_Sayfas_5.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_al__ma_Sayfas_6.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_al__ma_Sayfas_7.xlsx"/></Relationships>
</file>

<file path=ppt/charts/_rels/chart14.xml.rels><?xml version="1.0" encoding="UTF-8" standalone="yes"?>
<Relationships xmlns="http://schemas.openxmlformats.org/package/2006/relationships"><Relationship Id="rId3" Type="http://schemas.openxmlformats.org/officeDocument/2006/relationships/oleObject" Target="file:///C:\Users\Admin\Desktop\FAK&#220;LTE%20TANITIM\Tan&#305;t&#305;m\sbe_tum_ogrenciler.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_al__ma_Sayfas_8.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_al__ma_Sayfas_9.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al__ma_Sayfas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c\Desktop\Yeni%20Microsoft%20Excel%20&#199;al&#305;&#351;ma%20Sayfas&#305;.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c\Desktop\Yeni%20Microsoft%20Excel%20&#199;al&#305;&#351;ma%20Sayfas&#305;.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_al__ma_Sayfas_2.xlsx"/></Relationships>
</file>

<file path=ppt/charts/_rels/chart6.xml.rels><?xml version="1.0" encoding="UTF-8" standalone="yes"?>
<Relationships xmlns="http://schemas.openxmlformats.org/package/2006/relationships"><Relationship Id="rId3" Type="http://schemas.openxmlformats.org/officeDocument/2006/relationships/oleObject" Target="file:///C:\Users\pc\Desktop\Yeni%20Microsoft%20Excel%20&#199;al&#305;&#351;ma%20Sayfas&#305;.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pc\Desktop\Yeni%20Microsoft%20Excel%20&#199;al&#305;&#351;ma%20Sayfas&#305;.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_al__ma_Sayfas_3.xlsx"/></Relationships>
</file>

<file path=ppt/charts/_rels/chart9.xml.rels><?xml version="1.0" encoding="UTF-8" standalone="yes"?>
<Relationships xmlns="http://schemas.openxmlformats.org/package/2006/relationships"><Relationship Id="rId3" Type="http://schemas.openxmlformats.org/officeDocument/2006/relationships/oleObject" Target="file:///C:\Users\pc\Desktop\Yeni%20Microsoft%20Excel%20&#199;al&#305;&#351;ma%20Sayfas&#305;.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Sayfa1!$B$1</c:f>
              <c:strCache>
                <c:ptCount val="1"/>
                <c:pt idx="0">
                  <c:v>Öğretim Elemanı</c:v>
                </c:pt>
              </c:strCache>
            </c:strRef>
          </c:tx>
          <c:spPr>
            <a:gradFill rotWithShape="1">
              <a:gsLst>
                <a:gs pos="0">
                  <a:schemeClr val="accent1">
                    <a:shade val="76000"/>
                    <a:lumMod val="110000"/>
                    <a:satMod val="105000"/>
                    <a:tint val="67000"/>
                  </a:schemeClr>
                </a:gs>
                <a:gs pos="50000">
                  <a:schemeClr val="accent1">
                    <a:shade val="76000"/>
                    <a:lumMod val="105000"/>
                    <a:satMod val="103000"/>
                    <a:tint val="73000"/>
                  </a:schemeClr>
                </a:gs>
                <a:gs pos="100000">
                  <a:schemeClr val="accent1">
                    <a:shade val="76000"/>
                    <a:lumMod val="105000"/>
                    <a:satMod val="109000"/>
                    <a:tint val="81000"/>
                  </a:schemeClr>
                </a:gs>
              </a:gsLst>
              <a:lin ang="5400000" scaled="0"/>
            </a:gradFill>
            <a:ln w="9525" cap="flat" cmpd="sng" algn="ctr">
              <a:solidFill>
                <a:schemeClr val="accent1">
                  <a:shade val="76000"/>
                  <a:shade val="95000"/>
                </a:schemeClr>
              </a:solidFill>
              <a:round/>
            </a:ln>
            <a:effectLst/>
          </c:spPr>
          <c:invertIfNegative val="0"/>
          <c:dLbls>
            <c:dLbl>
              <c:idx val="1"/>
              <c:layout/>
              <c:tx>
                <c:rich>
                  <a:bodyPr/>
                  <a:lstStyle/>
                  <a:p>
                    <a:r>
                      <a:rPr lang="en-US" dirty="0"/>
                      <a:t>3</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3E0-49D8-9D85-5240F8634001}"/>
                </c:ext>
              </c:extLst>
            </c:dLbl>
            <c:dLbl>
              <c:idx val="2"/>
              <c:layout/>
              <c:tx>
                <c:rich>
                  <a:bodyPr/>
                  <a:lstStyle/>
                  <a:p>
                    <a:r>
                      <a:rPr lang="en-US" dirty="0" smtClean="0"/>
                      <a:t>6</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03E0-49D8-9D85-5240F8634001}"/>
                </c:ext>
              </c:extLst>
            </c:dLbl>
            <c:dLbl>
              <c:idx val="3"/>
              <c:layout/>
              <c:tx>
                <c:rich>
                  <a:bodyPr/>
                  <a:lstStyle/>
                  <a:p>
                    <a:r>
                      <a:rPr lang="en-US" dirty="0" smtClean="0"/>
                      <a:t>2</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73B5-4D90-83A9-77C4C439E3E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Sayfa1!$A$2:$A$6</c:f>
              <c:strCache>
                <c:ptCount val="5"/>
                <c:pt idx="0">
                  <c:v>NURS</c:v>
                </c:pt>
                <c:pt idx="1">
                  <c:v>NUT</c:v>
                </c:pt>
                <c:pt idx="2">
                  <c:v>PTR</c:v>
                </c:pt>
                <c:pt idx="3">
                  <c:v>AUDY</c:v>
                </c:pt>
                <c:pt idx="4">
                  <c:v>CGY</c:v>
                </c:pt>
              </c:strCache>
            </c:strRef>
          </c:cat>
          <c:val>
            <c:numRef>
              <c:f>Sayfa1!$B$2:$B$6</c:f>
              <c:numCache>
                <c:formatCode>General</c:formatCode>
                <c:ptCount val="5"/>
                <c:pt idx="0">
                  <c:v>4</c:v>
                </c:pt>
                <c:pt idx="1">
                  <c:v>4</c:v>
                </c:pt>
                <c:pt idx="2">
                  <c:v>6</c:v>
                </c:pt>
                <c:pt idx="3">
                  <c:v>3</c:v>
                </c:pt>
                <c:pt idx="4">
                  <c:v>4</c:v>
                </c:pt>
              </c:numCache>
            </c:numRef>
          </c:val>
          <c:extLst>
            <c:ext xmlns:c16="http://schemas.microsoft.com/office/drawing/2014/chart" uri="{C3380CC4-5D6E-409C-BE32-E72D297353CC}">
              <c16:uniqueId val="{00000002-03E0-49D8-9D85-5240F8634001}"/>
            </c:ext>
          </c:extLst>
        </c:ser>
        <c:ser>
          <c:idx val="1"/>
          <c:order val="1"/>
          <c:tx>
            <c:strRef>
              <c:f>Sayfa1!$C$1</c:f>
              <c:strCache>
                <c:ptCount val="1"/>
                <c:pt idx="0">
                  <c:v>Araştırma Görevlisi</c:v>
                </c:pt>
              </c:strCache>
            </c:strRef>
          </c:tx>
          <c:spPr>
            <a:gradFill rotWithShape="1">
              <a:gsLst>
                <a:gs pos="0">
                  <a:schemeClr val="accent1">
                    <a:tint val="77000"/>
                    <a:lumMod val="110000"/>
                    <a:satMod val="105000"/>
                    <a:tint val="67000"/>
                  </a:schemeClr>
                </a:gs>
                <a:gs pos="50000">
                  <a:schemeClr val="accent1">
                    <a:tint val="77000"/>
                    <a:lumMod val="105000"/>
                    <a:satMod val="103000"/>
                    <a:tint val="73000"/>
                  </a:schemeClr>
                </a:gs>
                <a:gs pos="100000">
                  <a:schemeClr val="accent1">
                    <a:tint val="77000"/>
                    <a:lumMod val="105000"/>
                    <a:satMod val="109000"/>
                    <a:tint val="81000"/>
                  </a:schemeClr>
                </a:gs>
              </a:gsLst>
              <a:lin ang="5400000" scaled="0"/>
            </a:gradFill>
            <a:ln w="9525" cap="flat" cmpd="sng" algn="ctr">
              <a:solidFill>
                <a:schemeClr val="accent1">
                  <a:tint val="77000"/>
                  <a:shade val="95000"/>
                </a:schemeClr>
              </a:solidFill>
              <a:round/>
            </a:ln>
            <a:effectLst/>
          </c:spPr>
          <c:invertIfNegative val="0"/>
          <c:dLbls>
            <c:dLbl>
              <c:idx val="1"/>
              <c:layout/>
              <c:tx>
                <c:rich>
                  <a:bodyPr/>
                  <a:lstStyle/>
                  <a:p>
                    <a:r>
                      <a:rPr lang="en-US" smtClean="0"/>
                      <a:t>3</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0BB6-45CE-A00E-B1BD35A14FDF}"/>
                </c:ext>
              </c:extLst>
            </c:dLbl>
            <c:dLbl>
              <c:idx val="2"/>
              <c:layout/>
              <c:tx>
                <c:rich>
                  <a:bodyPr/>
                  <a:lstStyle/>
                  <a:p>
                    <a:r>
                      <a:rPr lang="en-US" smtClean="0"/>
                      <a:t>2</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BB6-45CE-A00E-B1BD35A14FDF}"/>
                </c:ext>
              </c:extLst>
            </c:dLbl>
            <c:dLbl>
              <c:idx val="3"/>
              <c:layout/>
              <c:tx>
                <c:rich>
                  <a:bodyPr/>
                  <a:lstStyle/>
                  <a:p>
                    <a:fld id="{A7B44563-C9FD-40F5-8116-B2693964F6E4}" type="VALUE">
                      <a:rPr lang="en-US" smtClean="0"/>
                      <a:pPr/>
                      <a:t>[DEĞER]</a:t>
                    </a:fld>
                    <a:endParaRPr lang="tr-T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73B5-4D90-83A9-77C4C439E3E1}"/>
                </c:ext>
              </c:extLst>
            </c:dLbl>
            <c:dLbl>
              <c:idx val="4"/>
              <c:layout/>
              <c:tx>
                <c:rich>
                  <a:bodyPr/>
                  <a:lstStyle/>
                  <a:p>
                    <a:fld id="{B036BBDC-82E9-4E0E-9A5C-64169B610A87}" type="VALUE">
                      <a:rPr lang="en-US" smtClean="0"/>
                      <a:pPr/>
                      <a:t>[DEĞER]</a:t>
                    </a:fld>
                    <a:endParaRPr lang="tr-T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2-73B5-4D90-83A9-77C4C439E3E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Sayfa1!$A$2:$A$6</c:f>
              <c:strCache>
                <c:ptCount val="5"/>
                <c:pt idx="0">
                  <c:v>NURS</c:v>
                </c:pt>
                <c:pt idx="1">
                  <c:v>NUT</c:v>
                </c:pt>
                <c:pt idx="2">
                  <c:v>PTR</c:v>
                </c:pt>
                <c:pt idx="3">
                  <c:v>AUDY</c:v>
                </c:pt>
                <c:pt idx="4">
                  <c:v>CGY</c:v>
                </c:pt>
              </c:strCache>
            </c:strRef>
          </c:cat>
          <c:val>
            <c:numRef>
              <c:f>Sayfa1!$C$2:$C$6</c:f>
              <c:numCache>
                <c:formatCode>General</c:formatCode>
                <c:ptCount val="5"/>
                <c:pt idx="0">
                  <c:v>3</c:v>
                </c:pt>
                <c:pt idx="1">
                  <c:v>3</c:v>
                </c:pt>
                <c:pt idx="2">
                  <c:v>2</c:v>
                </c:pt>
                <c:pt idx="3">
                  <c:v>1</c:v>
                </c:pt>
                <c:pt idx="4">
                  <c:v>1</c:v>
                </c:pt>
              </c:numCache>
            </c:numRef>
          </c:val>
          <c:extLst>
            <c:ext xmlns:c16="http://schemas.microsoft.com/office/drawing/2014/chart" uri="{C3380CC4-5D6E-409C-BE32-E72D297353CC}">
              <c16:uniqueId val="{00000003-03E0-49D8-9D85-5240F8634001}"/>
            </c:ext>
          </c:extLst>
        </c:ser>
        <c:dLbls>
          <c:showLegendKey val="0"/>
          <c:showVal val="1"/>
          <c:showCatName val="0"/>
          <c:showSerName val="0"/>
          <c:showPercent val="0"/>
          <c:showBubbleSize val="0"/>
        </c:dLbls>
        <c:gapWidth val="100"/>
        <c:overlap val="-24"/>
        <c:axId val="124738176"/>
        <c:axId val="124944768"/>
      </c:barChart>
      <c:catAx>
        <c:axId val="124738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tr-TR"/>
          </a:p>
        </c:txPr>
        <c:crossAx val="124944768"/>
        <c:crosses val="autoZero"/>
        <c:auto val="1"/>
        <c:lblAlgn val="ctr"/>
        <c:lblOffset val="100"/>
        <c:noMultiLvlLbl val="0"/>
      </c:catAx>
      <c:valAx>
        <c:axId val="124944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tr-TR"/>
          </a:p>
        </c:txPr>
        <c:crossAx val="1247381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Öğrencilerin Kayıt Durumuna Göre Dağılımı</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ctr"/>
          <c:showLegendKey val="0"/>
          <c:showVal val="0"/>
          <c:showCatName val="0"/>
          <c:showSerName val="0"/>
          <c:showPercent val="1"/>
          <c:showBubbleSize val="0"/>
          <c:showLeaderLines val="0"/>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1150592216582064E-2"/>
          <c:y val="7.7905309618079954E-2"/>
          <c:w val="0.96122391426959952"/>
          <c:h val="0.87944793205083238"/>
        </c:manualLayout>
      </c:layout>
      <c:pie3D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4A59-4B2B-A979-17D15580E375}"/>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4A59-4B2B-A979-17D15580E37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tr-TR"/>
              </a:p>
            </c:txPr>
            <c:dLblPos val="ct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15:layout/>
              </c:ext>
            </c:extLst>
          </c:dLbls>
          <c:cat>
            <c:strRef>
              <c:f>Sayfa2!$G$37:$G$38</c:f>
              <c:strCache>
                <c:ptCount val="2"/>
                <c:pt idx="0">
                  <c:v>KAYIT YAPTIRMIŞ ÖĞRENCİ SAYISI</c:v>
                </c:pt>
                <c:pt idx="1">
                  <c:v>KAYDI SİLİNEN/DONDURULAN ÖĞRENCİ SAYISI</c:v>
                </c:pt>
              </c:strCache>
            </c:strRef>
          </c:cat>
          <c:val>
            <c:numRef>
              <c:f>Sayfa2!$H$37:$H$38</c:f>
              <c:numCache>
                <c:formatCode>General</c:formatCode>
                <c:ptCount val="2"/>
                <c:pt idx="0">
                  <c:v>590</c:v>
                </c:pt>
                <c:pt idx="1">
                  <c:v>25</c:v>
                </c:pt>
              </c:numCache>
            </c:numRef>
          </c:val>
          <c:extLst>
            <c:ext xmlns:c16="http://schemas.microsoft.com/office/drawing/2014/chart" uri="{C3380CC4-5D6E-409C-BE32-E72D297353CC}">
              <c16:uniqueId val="{00000004-4A59-4B2B-A979-17D15580E375}"/>
            </c:ext>
          </c:extLst>
        </c:ser>
        <c:dLbls>
          <c:dLblPos val="ctr"/>
          <c:showLegendKey val="0"/>
          <c:showVal val="0"/>
          <c:showCatName val="0"/>
          <c:showSerName val="0"/>
          <c:showPercent val="1"/>
          <c:showBubbleSize val="0"/>
          <c:showLeaderLines val="1"/>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tr-T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tr-TR"/>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BE74-4692-85C0-29DED9AEE453}"/>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BE74-4692-85C0-29DED9AEE453}"/>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Sayfa2!$A$21:$A$22</c:f>
              <c:strCache>
                <c:ptCount val="2"/>
                <c:pt idx="0">
                  <c:v>TC</c:v>
                </c:pt>
                <c:pt idx="1">
                  <c:v>ULUSLARASI</c:v>
                </c:pt>
              </c:strCache>
            </c:strRef>
          </c:cat>
          <c:val>
            <c:numRef>
              <c:f>Sayfa2!$B$21:$B$22</c:f>
              <c:numCache>
                <c:formatCode>General</c:formatCode>
                <c:ptCount val="2"/>
                <c:pt idx="0">
                  <c:v>116</c:v>
                </c:pt>
                <c:pt idx="1">
                  <c:v>20</c:v>
                </c:pt>
              </c:numCache>
            </c:numRef>
          </c:val>
          <c:extLst>
            <c:ext xmlns:c16="http://schemas.microsoft.com/office/drawing/2014/chart" uri="{C3380CC4-5D6E-409C-BE32-E72D297353CC}">
              <c16:uniqueId val="{00000004-BE74-4692-85C0-29DED9AEE453}"/>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tr-TR"/>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tr-TR"/>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9CB4-420A-A1EA-D7C4AA2CC4F0}"/>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9CB4-420A-A1EA-D7C4AA2CC4F0}"/>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Sayfa2!$A$47:$A$48</c:f>
              <c:strCache>
                <c:ptCount val="2"/>
                <c:pt idx="0">
                  <c:v>TC</c:v>
                </c:pt>
                <c:pt idx="1">
                  <c:v>ULUSLARASI</c:v>
                </c:pt>
              </c:strCache>
            </c:strRef>
          </c:cat>
          <c:val>
            <c:numRef>
              <c:f>Sayfa2!$B$47:$B$48</c:f>
              <c:numCache>
                <c:formatCode>General</c:formatCode>
                <c:ptCount val="2"/>
                <c:pt idx="0">
                  <c:v>121</c:v>
                </c:pt>
                <c:pt idx="1">
                  <c:v>54</c:v>
                </c:pt>
              </c:numCache>
            </c:numRef>
          </c:val>
          <c:extLst>
            <c:ext xmlns:c16="http://schemas.microsoft.com/office/drawing/2014/chart" uri="{C3380CC4-5D6E-409C-BE32-E72D297353CC}">
              <c16:uniqueId val="{00000004-9CB4-420A-A1EA-D7C4AA2CC4F0}"/>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tr-TR"/>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tr-TR"/>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B7E4-4111-8AA8-009993CFBA48}"/>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B7E4-4111-8AA8-009993CFBA48}"/>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Sayfa2!$A$34:$A$35</c:f>
              <c:strCache>
                <c:ptCount val="2"/>
                <c:pt idx="0">
                  <c:v>TC</c:v>
                </c:pt>
                <c:pt idx="1">
                  <c:v>ULUSLARASI</c:v>
                </c:pt>
              </c:strCache>
            </c:strRef>
          </c:cat>
          <c:val>
            <c:numRef>
              <c:f>Sayfa2!$B$34:$B$35</c:f>
              <c:numCache>
                <c:formatCode>General</c:formatCode>
                <c:ptCount val="2"/>
                <c:pt idx="0">
                  <c:v>177</c:v>
                </c:pt>
                <c:pt idx="1">
                  <c:v>22</c:v>
                </c:pt>
              </c:numCache>
            </c:numRef>
          </c:val>
          <c:extLst>
            <c:ext xmlns:c16="http://schemas.microsoft.com/office/drawing/2014/chart" uri="{C3380CC4-5D6E-409C-BE32-E72D297353CC}">
              <c16:uniqueId val="{00000004-B7E4-4111-8AA8-009993CFBA48}"/>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tr-TR"/>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tr-T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105F-449E-9CDE-A692640AE5F0}"/>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105F-449E-9CDE-A692640AE5F0}"/>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Sayfa2!$A$74:$A$75</c:f>
              <c:strCache>
                <c:ptCount val="2"/>
                <c:pt idx="0">
                  <c:v>TC</c:v>
                </c:pt>
                <c:pt idx="1">
                  <c:v>ULUSLARASI</c:v>
                </c:pt>
              </c:strCache>
            </c:strRef>
          </c:cat>
          <c:val>
            <c:numRef>
              <c:f>Sayfa2!$B$74:$B$75</c:f>
              <c:numCache>
                <c:formatCode>General</c:formatCode>
                <c:ptCount val="2"/>
                <c:pt idx="0">
                  <c:v>29</c:v>
                </c:pt>
                <c:pt idx="1">
                  <c:v>3</c:v>
                </c:pt>
              </c:numCache>
            </c:numRef>
          </c:val>
          <c:extLst>
            <c:ext xmlns:c16="http://schemas.microsoft.com/office/drawing/2014/chart" uri="{C3380CC4-5D6E-409C-BE32-E72D297353CC}">
              <c16:uniqueId val="{00000004-105F-449E-9CDE-A692640AE5F0}"/>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tr-TR"/>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tr-TR"/>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DA30-40D9-A01D-5DE5AF8E9445}"/>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DA30-40D9-A01D-5DE5AF8E9445}"/>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Sayfa2!$A$61:$A$62</c:f>
              <c:strCache>
                <c:ptCount val="2"/>
                <c:pt idx="0">
                  <c:v>TC</c:v>
                </c:pt>
                <c:pt idx="1">
                  <c:v>ULUSLARASI</c:v>
                </c:pt>
              </c:strCache>
            </c:strRef>
          </c:cat>
          <c:val>
            <c:numRef>
              <c:f>Sayfa2!$B$61:$B$62</c:f>
              <c:numCache>
                <c:formatCode>General</c:formatCode>
                <c:ptCount val="2"/>
                <c:pt idx="0">
                  <c:v>46</c:v>
                </c:pt>
                <c:pt idx="1">
                  <c:v>1</c:v>
                </c:pt>
              </c:numCache>
            </c:numRef>
          </c:val>
          <c:extLst>
            <c:ext xmlns:c16="http://schemas.microsoft.com/office/drawing/2014/chart" uri="{C3380CC4-5D6E-409C-BE32-E72D297353CC}">
              <c16:uniqueId val="{00000004-DA30-40D9-A01D-5DE5AF8E9445}"/>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tr-TR"/>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tr-T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Sayfa1!$B$1</c:f>
              <c:strCache>
                <c:ptCount val="1"/>
                <c:pt idx="0">
                  <c:v>Satışlar</c:v>
                </c:pt>
              </c:strCache>
            </c:strRef>
          </c:tx>
          <c:dPt>
            <c:idx val="0"/>
            <c:bubble3D val="0"/>
            <c:explosion val="1"/>
            <c:spPr>
              <a:solidFill>
                <a:schemeClr val="accent5">
                  <a:lumMod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96C4-43E2-89E5-03305172DFA8}"/>
              </c:ext>
            </c:extLst>
          </c:dPt>
          <c:dPt>
            <c:idx val="1"/>
            <c:bubble3D val="0"/>
            <c:spPr>
              <a:solidFill>
                <a:srgbClr val="C000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96C4-43E2-89E5-03305172DFA8}"/>
              </c:ext>
            </c:extLst>
          </c:dPt>
          <c:dLbls>
            <c:dLbl>
              <c:idx val="0"/>
              <c:layout>
                <c:manualLayout>
                  <c:x val="1.7216642754662736E-2"/>
                  <c:y val="2.6819923371647441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rgbClr val="C00000"/>
                        </a:solidFill>
                        <a:latin typeface="+mn-lt"/>
                        <a:ea typeface="+mn-ea"/>
                        <a:cs typeface="+mn-cs"/>
                      </a:defRPr>
                    </a:pPr>
                    <a:fld id="{6F8EFA75-C732-4773-B049-F3140DB520FB}" type="CATEGORYNAME">
                      <a:rPr lang="en-US" sz="1400">
                        <a:solidFill>
                          <a:srgbClr val="0A5E7A"/>
                        </a:solidFill>
                      </a:rPr>
                      <a:pPr>
                        <a:defRPr sz="1400">
                          <a:solidFill>
                            <a:srgbClr val="C00000"/>
                          </a:solidFill>
                        </a:defRPr>
                      </a:pPr>
                      <a:t>[KATEGORİ ADI]</a:t>
                    </a:fld>
                    <a:r>
                      <a:rPr lang="en-US" sz="1400" baseline="0" dirty="0">
                        <a:solidFill>
                          <a:srgbClr val="0A5E7A"/>
                        </a:solidFill>
                      </a:rPr>
                      <a:t>
</a:t>
                    </a:r>
                    <a:fld id="{5146A355-816C-4899-B0F8-F970D6EC888C}" type="PERCENTAGE">
                      <a:rPr lang="en-US" sz="1400" baseline="0">
                        <a:solidFill>
                          <a:srgbClr val="0A5E7A"/>
                        </a:solidFill>
                      </a:rPr>
                      <a:pPr>
                        <a:defRPr sz="1400">
                          <a:solidFill>
                            <a:srgbClr val="C00000"/>
                          </a:solidFill>
                        </a:defRPr>
                      </a:pPr>
                      <a:t>[YÜZDE]</a:t>
                    </a:fld>
                    <a:endParaRPr lang="en-US" sz="1400" baseline="0" dirty="0">
                      <a:solidFill>
                        <a:srgbClr val="0A5E7A"/>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rgbClr val="C00000"/>
                      </a:solidFill>
                      <a:latin typeface="+mn-lt"/>
                      <a:ea typeface="+mn-ea"/>
                      <a:cs typeface="+mn-cs"/>
                    </a:defRPr>
                  </a:pPr>
                  <a:endParaRPr lang="tr-TR"/>
                </a:p>
              </c:txPr>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96C4-43E2-89E5-03305172DFA8}"/>
                </c:ext>
              </c:extLst>
            </c:dLbl>
            <c:dLbl>
              <c:idx val="1"/>
              <c:layout>
                <c:manualLayout>
                  <c:x val="-2.8694404591104736E-3"/>
                  <c:y val="-3.831417624521076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rgbClr val="C00000"/>
                      </a:solidFill>
                      <a:latin typeface="+mn-lt"/>
                      <a:ea typeface="+mn-ea"/>
                      <a:cs typeface="+mn-cs"/>
                    </a:defRPr>
                  </a:pPr>
                  <a:endParaRPr lang="tr-TR"/>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96C4-43E2-89E5-03305172DFA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rgbClr val="C00000"/>
                    </a:solidFill>
                    <a:latin typeface="+mn-lt"/>
                    <a:ea typeface="+mn-ea"/>
                    <a:cs typeface="+mn-cs"/>
                  </a:defRPr>
                </a:pPr>
                <a:endParaRPr lang="tr-TR"/>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Sayfa1!$A$2:$A$3</c:f>
              <c:strCache>
                <c:ptCount val="2"/>
                <c:pt idx="0">
                  <c:v>Öğretim Elemanı</c:v>
                </c:pt>
                <c:pt idx="1">
                  <c:v>Araştırma Görevlisi</c:v>
                </c:pt>
              </c:strCache>
            </c:strRef>
          </c:cat>
          <c:val>
            <c:numRef>
              <c:f>Sayfa1!$B$2:$B$3</c:f>
              <c:numCache>
                <c:formatCode>General</c:formatCode>
                <c:ptCount val="2"/>
                <c:pt idx="0">
                  <c:v>19</c:v>
                </c:pt>
                <c:pt idx="1">
                  <c:v>10</c:v>
                </c:pt>
              </c:numCache>
            </c:numRef>
          </c:val>
          <c:extLst>
            <c:ext xmlns:c16="http://schemas.microsoft.com/office/drawing/2014/chart" uri="{C3380CC4-5D6E-409C-BE32-E72D297353CC}">
              <c16:uniqueId val="{00000004-96C4-43E2-89E5-03305172DFA8}"/>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tr-T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tr-T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Öğrencilerin Uyruklarına Göre Dağılımı</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tr-TR"/>
        </a:p>
      </c:txPr>
    </c:title>
    <c:autoTitleDeleted val="0"/>
    <c:plotArea>
      <c:layout/>
      <c:doughnut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F0F-43E7-BBBB-C7A1D33D7CD2}"/>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F0F-43E7-BBBB-C7A1D33D7CD2}"/>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Sayfa2!$A$9:$A$10</c:f>
              <c:strCache>
                <c:ptCount val="2"/>
                <c:pt idx="0">
                  <c:v>TC</c:v>
                </c:pt>
                <c:pt idx="1">
                  <c:v>YABANCI</c:v>
                </c:pt>
              </c:strCache>
            </c:strRef>
          </c:cat>
          <c:val>
            <c:numRef>
              <c:f>Sayfa2!$B$9:$B$10</c:f>
              <c:numCache>
                <c:formatCode>General</c:formatCode>
                <c:ptCount val="2"/>
                <c:pt idx="0">
                  <c:v>490</c:v>
                </c:pt>
                <c:pt idx="1">
                  <c:v>100</c:v>
                </c:pt>
              </c:numCache>
            </c:numRef>
          </c:val>
          <c:extLst>
            <c:ext xmlns:c16="http://schemas.microsoft.com/office/drawing/2014/chart" uri="{C3380CC4-5D6E-409C-BE32-E72D297353CC}">
              <c16:uniqueId val="{00000004-BF0F-43E7-BBBB-C7A1D33D7CD2}"/>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tr-TR"/>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tr-TR"/>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tr-T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50"/>
      </c:doughnut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tr-T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Öğrencilerin Kayıt Durumuna Göre Dağılımı</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14"/>
          <c:dPt>
            <c:idx val="0"/>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1-F0D9-4E37-8849-D84630C16D34}"/>
              </c:ext>
            </c:extLst>
          </c:dPt>
          <c:dPt>
            <c:idx val="1"/>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3-F0D9-4E37-8849-D84630C16D34}"/>
              </c:ext>
            </c:extLst>
          </c:dPt>
          <c:dPt>
            <c:idx val="2"/>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5-F0D9-4E37-8849-D84630C16D34}"/>
              </c:ext>
            </c:extLst>
          </c:dPt>
          <c:dPt>
            <c:idx val="3"/>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7-F0D9-4E37-8849-D84630C16D34}"/>
              </c:ext>
            </c:extLst>
          </c:dPt>
          <c:dPt>
            <c:idx val="4"/>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9-F0D9-4E37-8849-D84630C16D34}"/>
              </c:ext>
            </c:extLst>
          </c:dPt>
          <c:dPt>
            <c:idx val="5"/>
            <c:bubble3D val="0"/>
            <c:spPr>
              <a:solidFill>
                <a:schemeClr val="accent6">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B-F0D9-4E37-8849-D84630C16D34}"/>
              </c:ext>
            </c:extLst>
          </c:dPt>
          <c:dPt>
            <c:idx val="6"/>
            <c:bubble3D val="0"/>
            <c:spPr>
              <a:solidFill>
                <a:schemeClr val="accent2">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F0D9-4E37-8849-D84630C16D3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Sayfa2!$A$2:$A$8</c:f>
              <c:strCache>
                <c:ptCount val="7"/>
                <c:pt idx="0">
                  <c:v>AKTİF ÖĞRENCİ İLK KAYIT</c:v>
                </c:pt>
                <c:pt idx="1">
                  <c:v>AKTİF ÖĞRENCİ YATAY GEÇİŞ</c:v>
                </c:pt>
                <c:pt idx="2">
                  <c:v>HAZIRLIK </c:v>
                </c:pt>
                <c:pt idx="3">
                  <c:v>HAZIRLIK KAYDI ASKIDA </c:v>
                </c:pt>
                <c:pt idx="4">
                  <c:v>KAYDI ASKIDA</c:v>
                </c:pt>
                <c:pt idx="5">
                  <c:v>KAYDI DONMUŞ</c:v>
                </c:pt>
                <c:pt idx="6">
                  <c:v>ERASMUS</c:v>
                </c:pt>
              </c:strCache>
            </c:strRef>
          </c:cat>
          <c:val>
            <c:numRef>
              <c:f>Sayfa2!$B$2:$B$8</c:f>
              <c:numCache>
                <c:formatCode>General</c:formatCode>
                <c:ptCount val="7"/>
                <c:pt idx="0">
                  <c:v>456</c:v>
                </c:pt>
                <c:pt idx="1">
                  <c:v>14</c:v>
                </c:pt>
                <c:pt idx="2">
                  <c:v>94</c:v>
                </c:pt>
                <c:pt idx="3">
                  <c:v>11</c:v>
                </c:pt>
                <c:pt idx="4">
                  <c:v>12</c:v>
                </c:pt>
                <c:pt idx="5">
                  <c:v>2</c:v>
                </c:pt>
                <c:pt idx="6">
                  <c:v>1</c:v>
                </c:pt>
              </c:numCache>
            </c:numRef>
          </c:val>
          <c:extLst>
            <c:ext xmlns:c16="http://schemas.microsoft.com/office/drawing/2014/chart" uri="{C3380CC4-5D6E-409C-BE32-E72D297353CC}">
              <c16:uniqueId val="{0000000E-F0D9-4E37-8849-D84630C16D34}"/>
            </c:ext>
          </c:extLst>
        </c:ser>
        <c:dLbls>
          <c:dLblPos val="ctr"/>
          <c:showLegendKey val="0"/>
          <c:showVal val="0"/>
          <c:showCatName val="0"/>
          <c:showSerName val="0"/>
          <c:showPercent val="1"/>
          <c:showBubbleSize val="0"/>
          <c:showLeaderLines val="1"/>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50"/>
      </c:doughnut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1C0B25-E061-42D4-A929-C85908780235}" type="datetimeFigureOut">
              <a:rPr lang="en-GB" smtClean="0"/>
              <a:t>10/07/2023</a:t>
            </a:fld>
            <a:endParaRPr lang="en-GB"/>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EB88C-1EE4-4F00-9046-44488BB30DCC}" type="slidenum">
              <a:rPr lang="en-GB" smtClean="0"/>
              <a:t>‹#›</a:t>
            </a:fld>
            <a:endParaRPr lang="en-GB"/>
          </a:p>
        </p:txBody>
      </p:sp>
    </p:spTree>
    <p:extLst>
      <p:ext uri="{BB962C8B-B14F-4D97-AF65-F5344CB8AC3E}">
        <p14:creationId xmlns:p14="http://schemas.microsoft.com/office/powerpoint/2010/main" val="1057893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https://unsplash.com/photos/YXemfQiPR_E</a:t>
            </a:r>
          </a:p>
        </p:txBody>
      </p:sp>
      <p:sp>
        <p:nvSpPr>
          <p:cNvPr id="4" name="Slide Number Placeholder 3"/>
          <p:cNvSpPr>
            <a:spLocks noGrp="1"/>
          </p:cNvSpPr>
          <p:nvPr>
            <p:ph type="sldNum" sz="quarter" idx="5"/>
          </p:nvPr>
        </p:nvSpPr>
        <p:spPr/>
        <p:txBody>
          <a:bodyPr/>
          <a:lstStyle/>
          <a:p>
            <a:fld id="{34230D67-B4DD-4CE3-A4D8-AB2CE8A1A02E}" type="slidenum">
              <a:rPr lang="en-US" smtClean="0"/>
              <a:t>1</a:t>
            </a:fld>
            <a:endParaRPr lang="en-US" dirty="0"/>
          </a:p>
        </p:txBody>
      </p:sp>
    </p:spTree>
    <p:extLst>
      <p:ext uri="{BB962C8B-B14F-4D97-AF65-F5344CB8AC3E}">
        <p14:creationId xmlns:p14="http://schemas.microsoft.com/office/powerpoint/2010/main" val="2026722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10</a:t>
            </a:fld>
            <a:endParaRPr lang="tr-TR" dirty="0"/>
          </a:p>
        </p:txBody>
      </p:sp>
    </p:spTree>
    <p:extLst>
      <p:ext uri="{BB962C8B-B14F-4D97-AF65-F5344CB8AC3E}">
        <p14:creationId xmlns:p14="http://schemas.microsoft.com/office/powerpoint/2010/main" val="78981911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F43A7-F6F2-41DE-86A1-34AEAC6688C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34959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F43A7-F6F2-41DE-86A1-34AEAC6688C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501592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102</a:t>
            </a:fld>
            <a:endParaRPr lang="tr-TR" dirty="0"/>
          </a:p>
        </p:txBody>
      </p:sp>
    </p:spTree>
    <p:extLst>
      <p:ext uri="{BB962C8B-B14F-4D97-AF65-F5344CB8AC3E}">
        <p14:creationId xmlns:p14="http://schemas.microsoft.com/office/powerpoint/2010/main" val="123409570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103</a:t>
            </a:fld>
            <a:endParaRPr lang="tr-TR" dirty="0"/>
          </a:p>
        </p:txBody>
      </p:sp>
    </p:spTree>
    <p:extLst>
      <p:ext uri="{BB962C8B-B14F-4D97-AF65-F5344CB8AC3E}">
        <p14:creationId xmlns:p14="http://schemas.microsoft.com/office/powerpoint/2010/main" val="186221510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104</a:t>
            </a:fld>
            <a:endParaRPr lang="tr-TR" dirty="0"/>
          </a:p>
        </p:txBody>
      </p:sp>
    </p:spTree>
    <p:extLst>
      <p:ext uri="{BB962C8B-B14F-4D97-AF65-F5344CB8AC3E}">
        <p14:creationId xmlns:p14="http://schemas.microsoft.com/office/powerpoint/2010/main" val="308310088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105</a:t>
            </a:fld>
            <a:endParaRPr lang="tr-TR" dirty="0"/>
          </a:p>
        </p:txBody>
      </p:sp>
    </p:spTree>
    <p:extLst>
      <p:ext uri="{BB962C8B-B14F-4D97-AF65-F5344CB8AC3E}">
        <p14:creationId xmlns:p14="http://schemas.microsoft.com/office/powerpoint/2010/main" val="66939080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106</a:t>
            </a:fld>
            <a:endParaRPr lang="tr-TR" dirty="0"/>
          </a:p>
        </p:txBody>
      </p:sp>
    </p:spTree>
    <p:extLst>
      <p:ext uri="{BB962C8B-B14F-4D97-AF65-F5344CB8AC3E}">
        <p14:creationId xmlns:p14="http://schemas.microsoft.com/office/powerpoint/2010/main" val="82767404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107</a:t>
            </a:fld>
            <a:endParaRPr lang="tr-TR" dirty="0"/>
          </a:p>
        </p:txBody>
      </p:sp>
    </p:spTree>
    <p:extLst>
      <p:ext uri="{BB962C8B-B14F-4D97-AF65-F5344CB8AC3E}">
        <p14:creationId xmlns:p14="http://schemas.microsoft.com/office/powerpoint/2010/main" val="301381799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108</a:t>
            </a:fld>
            <a:endParaRPr lang="tr-TR" dirty="0"/>
          </a:p>
        </p:txBody>
      </p:sp>
    </p:spTree>
    <p:extLst>
      <p:ext uri="{BB962C8B-B14F-4D97-AF65-F5344CB8AC3E}">
        <p14:creationId xmlns:p14="http://schemas.microsoft.com/office/powerpoint/2010/main" val="369386396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109</a:t>
            </a:fld>
            <a:endParaRPr lang="tr-TR" dirty="0"/>
          </a:p>
        </p:txBody>
      </p:sp>
    </p:spTree>
    <p:extLst>
      <p:ext uri="{BB962C8B-B14F-4D97-AF65-F5344CB8AC3E}">
        <p14:creationId xmlns:p14="http://schemas.microsoft.com/office/powerpoint/2010/main" val="1447958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11</a:t>
            </a:fld>
            <a:endParaRPr lang="tr-TR" dirty="0"/>
          </a:p>
        </p:txBody>
      </p:sp>
    </p:spTree>
    <p:extLst>
      <p:ext uri="{BB962C8B-B14F-4D97-AF65-F5344CB8AC3E}">
        <p14:creationId xmlns:p14="http://schemas.microsoft.com/office/powerpoint/2010/main" val="70630435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110</a:t>
            </a:fld>
            <a:endParaRPr lang="tr-TR" dirty="0"/>
          </a:p>
        </p:txBody>
      </p:sp>
    </p:spTree>
    <p:extLst>
      <p:ext uri="{BB962C8B-B14F-4D97-AF65-F5344CB8AC3E}">
        <p14:creationId xmlns:p14="http://schemas.microsoft.com/office/powerpoint/2010/main" val="189718793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111</a:t>
            </a:fld>
            <a:endParaRPr lang="tr-TR" dirty="0"/>
          </a:p>
        </p:txBody>
      </p:sp>
    </p:spTree>
    <p:extLst>
      <p:ext uri="{BB962C8B-B14F-4D97-AF65-F5344CB8AC3E}">
        <p14:creationId xmlns:p14="http://schemas.microsoft.com/office/powerpoint/2010/main" val="404752446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112</a:t>
            </a:fld>
            <a:endParaRPr lang="tr-TR" dirty="0"/>
          </a:p>
        </p:txBody>
      </p:sp>
    </p:spTree>
    <p:extLst>
      <p:ext uri="{BB962C8B-B14F-4D97-AF65-F5344CB8AC3E}">
        <p14:creationId xmlns:p14="http://schemas.microsoft.com/office/powerpoint/2010/main" val="117679555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113</a:t>
            </a:fld>
            <a:endParaRPr lang="tr-TR" dirty="0"/>
          </a:p>
        </p:txBody>
      </p:sp>
    </p:spTree>
    <p:extLst>
      <p:ext uri="{BB962C8B-B14F-4D97-AF65-F5344CB8AC3E}">
        <p14:creationId xmlns:p14="http://schemas.microsoft.com/office/powerpoint/2010/main" val="254939721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114</a:t>
            </a:fld>
            <a:endParaRPr lang="tr-TR" dirty="0"/>
          </a:p>
        </p:txBody>
      </p:sp>
    </p:spTree>
    <p:extLst>
      <p:ext uri="{BB962C8B-B14F-4D97-AF65-F5344CB8AC3E}">
        <p14:creationId xmlns:p14="http://schemas.microsoft.com/office/powerpoint/2010/main" val="153518065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115</a:t>
            </a:fld>
            <a:endParaRPr lang="tr-TR" dirty="0"/>
          </a:p>
        </p:txBody>
      </p:sp>
    </p:spTree>
    <p:extLst>
      <p:ext uri="{BB962C8B-B14F-4D97-AF65-F5344CB8AC3E}">
        <p14:creationId xmlns:p14="http://schemas.microsoft.com/office/powerpoint/2010/main" val="73692626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116</a:t>
            </a:fld>
            <a:endParaRPr lang="tr-TR" dirty="0"/>
          </a:p>
        </p:txBody>
      </p:sp>
    </p:spTree>
    <p:extLst>
      <p:ext uri="{BB962C8B-B14F-4D97-AF65-F5344CB8AC3E}">
        <p14:creationId xmlns:p14="http://schemas.microsoft.com/office/powerpoint/2010/main" val="257496078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117</a:t>
            </a:fld>
            <a:endParaRPr lang="tr-TR" dirty="0"/>
          </a:p>
        </p:txBody>
      </p:sp>
    </p:spTree>
    <p:extLst>
      <p:ext uri="{BB962C8B-B14F-4D97-AF65-F5344CB8AC3E}">
        <p14:creationId xmlns:p14="http://schemas.microsoft.com/office/powerpoint/2010/main" val="403637769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118</a:t>
            </a:fld>
            <a:endParaRPr lang="tr-TR" dirty="0"/>
          </a:p>
        </p:txBody>
      </p:sp>
    </p:spTree>
    <p:extLst>
      <p:ext uri="{BB962C8B-B14F-4D97-AF65-F5344CB8AC3E}">
        <p14:creationId xmlns:p14="http://schemas.microsoft.com/office/powerpoint/2010/main" val="348848240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119</a:t>
            </a:fld>
            <a:endParaRPr lang="tr-TR" dirty="0"/>
          </a:p>
        </p:txBody>
      </p:sp>
    </p:spTree>
    <p:extLst>
      <p:ext uri="{BB962C8B-B14F-4D97-AF65-F5344CB8AC3E}">
        <p14:creationId xmlns:p14="http://schemas.microsoft.com/office/powerpoint/2010/main" val="1104436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12</a:t>
            </a:fld>
            <a:endParaRPr lang="tr-TR" dirty="0"/>
          </a:p>
        </p:txBody>
      </p:sp>
    </p:spTree>
    <p:extLst>
      <p:ext uri="{BB962C8B-B14F-4D97-AF65-F5344CB8AC3E}">
        <p14:creationId xmlns:p14="http://schemas.microsoft.com/office/powerpoint/2010/main" val="120445431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https://unsplash.com/photos/YXemfQiPR_E</a:t>
            </a:r>
          </a:p>
        </p:txBody>
      </p:sp>
      <p:sp>
        <p:nvSpPr>
          <p:cNvPr id="4" name="Slide Number Placeholder 3"/>
          <p:cNvSpPr>
            <a:spLocks noGrp="1"/>
          </p:cNvSpPr>
          <p:nvPr>
            <p:ph type="sldNum" sz="quarter" idx="5"/>
          </p:nvPr>
        </p:nvSpPr>
        <p:spPr/>
        <p:txBody>
          <a:bodyPr/>
          <a:lstStyle/>
          <a:p>
            <a:fld id="{34230D67-B4DD-4CE3-A4D8-AB2CE8A1A02E}" type="slidenum">
              <a:rPr lang="en-US" smtClean="0"/>
              <a:t>120</a:t>
            </a:fld>
            <a:endParaRPr lang="en-US" dirty="0"/>
          </a:p>
        </p:txBody>
      </p:sp>
    </p:spTree>
    <p:extLst>
      <p:ext uri="{BB962C8B-B14F-4D97-AF65-F5344CB8AC3E}">
        <p14:creationId xmlns:p14="http://schemas.microsoft.com/office/powerpoint/2010/main" val="164456369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121</a:t>
            </a:fld>
            <a:endParaRPr lang="tr-TR" dirty="0"/>
          </a:p>
        </p:txBody>
      </p:sp>
    </p:spTree>
    <p:extLst>
      <p:ext uri="{BB962C8B-B14F-4D97-AF65-F5344CB8AC3E}">
        <p14:creationId xmlns:p14="http://schemas.microsoft.com/office/powerpoint/2010/main" val="417084951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122</a:t>
            </a:fld>
            <a:endParaRPr lang="tr-TR" dirty="0"/>
          </a:p>
        </p:txBody>
      </p:sp>
    </p:spTree>
    <p:extLst>
      <p:ext uri="{BB962C8B-B14F-4D97-AF65-F5344CB8AC3E}">
        <p14:creationId xmlns:p14="http://schemas.microsoft.com/office/powerpoint/2010/main" val="138942684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123</a:t>
            </a:fld>
            <a:endParaRPr lang="tr-TR" dirty="0"/>
          </a:p>
        </p:txBody>
      </p:sp>
    </p:spTree>
    <p:extLst>
      <p:ext uri="{BB962C8B-B14F-4D97-AF65-F5344CB8AC3E}">
        <p14:creationId xmlns:p14="http://schemas.microsoft.com/office/powerpoint/2010/main" val="357269881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124</a:t>
            </a:fld>
            <a:endParaRPr lang="tr-TR" dirty="0"/>
          </a:p>
        </p:txBody>
      </p:sp>
    </p:spTree>
    <p:extLst>
      <p:ext uri="{BB962C8B-B14F-4D97-AF65-F5344CB8AC3E}">
        <p14:creationId xmlns:p14="http://schemas.microsoft.com/office/powerpoint/2010/main" val="392882917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125</a:t>
            </a:fld>
            <a:endParaRPr lang="tr-TR" dirty="0"/>
          </a:p>
        </p:txBody>
      </p:sp>
    </p:spTree>
    <p:extLst>
      <p:ext uri="{BB962C8B-B14F-4D97-AF65-F5344CB8AC3E}">
        <p14:creationId xmlns:p14="http://schemas.microsoft.com/office/powerpoint/2010/main" val="270980117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126</a:t>
            </a:fld>
            <a:endParaRPr lang="tr-TR" dirty="0"/>
          </a:p>
        </p:txBody>
      </p:sp>
    </p:spTree>
    <p:extLst>
      <p:ext uri="{BB962C8B-B14F-4D97-AF65-F5344CB8AC3E}">
        <p14:creationId xmlns:p14="http://schemas.microsoft.com/office/powerpoint/2010/main" val="145804157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127</a:t>
            </a:fld>
            <a:endParaRPr lang="tr-TR" dirty="0"/>
          </a:p>
        </p:txBody>
      </p:sp>
    </p:spTree>
    <p:extLst>
      <p:ext uri="{BB962C8B-B14F-4D97-AF65-F5344CB8AC3E}">
        <p14:creationId xmlns:p14="http://schemas.microsoft.com/office/powerpoint/2010/main" val="47945497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128</a:t>
            </a:fld>
            <a:endParaRPr lang="tr-TR" dirty="0"/>
          </a:p>
        </p:txBody>
      </p:sp>
    </p:spTree>
    <p:extLst>
      <p:ext uri="{BB962C8B-B14F-4D97-AF65-F5344CB8AC3E}">
        <p14:creationId xmlns:p14="http://schemas.microsoft.com/office/powerpoint/2010/main" val="357336814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129</a:t>
            </a:fld>
            <a:endParaRPr lang="tr-TR" dirty="0"/>
          </a:p>
        </p:txBody>
      </p:sp>
    </p:spTree>
    <p:extLst>
      <p:ext uri="{BB962C8B-B14F-4D97-AF65-F5344CB8AC3E}">
        <p14:creationId xmlns:p14="http://schemas.microsoft.com/office/powerpoint/2010/main" val="4030398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13</a:t>
            </a:fld>
            <a:endParaRPr lang="tr-TR" dirty="0"/>
          </a:p>
        </p:txBody>
      </p:sp>
    </p:spTree>
    <p:extLst>
      <p:ext uri="{BB962C8B-B14F-4D97-AF65-F5344CB8AC3E}">
        <p14:creationId xmlns:p14="http://schemas.microsoft.com/office/powerpoint/2010/main" val="356482074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130</a:t>
            </a:fld>
            <a:endParaRPr lang="tr-TR" dirty="0"/>
          </a:p>
        </p:txBody>
      </p:sp>
    </p:spTree>
    <p:extLst>
      <p:ext uri="{BB962C8B-B14F-4D97-AF65-F5344CB8AC3E}">
        <p14:creationId xmlns:p14="http://schemas.microsoft.com/office/powerpoint/2010/main" val="402216095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131</a:t>
            </a:fld>
            <a:endParaRPr lang="tr-TR" dirty="0"/>
          </a:p>
        </p:txBody>
      </p:sp>
    </p:spTree>
    <p:extLst>
      <p:ext uri="{BB962C8B-B14F-4D97-AF65-F5344CB8AC3E}">
        <p14:creationId xmlns:p14="http://schemas.microsoft.com/office/powerpoint/2010/main" val="218832428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132</a:t>
            </a:fld>
            <a:endParaRPr lang="tr-TR" dirty="0"/>
          </a:p>
        </p:txBody>
      </p:sp>
    </p:spTree>
    <p:extLst>
      <p:ext uri="{BB962C8B-B14F-4D97-AF65-F5344CB8AC3E}">
        <p14:creationId xmlns:p14="http://schemas.microsoft.com/office/powerpoint/2010/main" val="136674272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133</a:t>
            </a:fld>
            <a:endParaRPr lang="tr-TR" dirty="0"/>
          </a:p>
        </p:txBody>
      </p:sp>
    </p:spTree>
    <p:extLst>
      <p:ext uri="{BB962C8B-B14F-4D97-AF65-F5344CB8AC3E}">
        <p14:creationId xmlns:p14="http://schemas.microsoft.com/office/powerpoint/2010/main" val="24291175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134</a:t>
            </a:fld>
            <a:endParaRPr lang="tr-TR" dirty="0"/>
          </a:p>
        </p:txBody>
      </p:sp>
    </p:spTree>
    <p:extLst>
      <p:ext uri="{BB962C8B-B14F-4D97-AF65-F5344CB8AC3E}">
        <p14:creationId xmlns:p14="http://schemas.microsoft.com/office/powerpoint/2010/main" val="99069211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135</a:t>
            </a:fld>
            <a:endParaRPr lang="tr-TR" dirty="0"/>
          </a:p>
        </p:txBody>
      </p:sp>
    </p:spTree>
    <p:extLst>
      <p:ext uri="{BB962C8B-B14F-4D97-AF65-F5344CB8AC3E}">
        <p14:creationId xmlns:p14="http://schemas.microsoft.com/office/powerpoint/2010/main" val="57700744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136</a:t>
            </a:fld>
            <a:endParaRPr lang="tr-TR" dirty="0"/>
          </a:p>
        </p:txBody>
      </p:sp>
    </p:spTree>
    <p:extLst>
      <p:ext uri="{BB962C8B-B14F-4D97-AF65-F5344CB8AC3E}">
        <p14:creationId xmlns:p14="http://schemas.microsoft.com/office/powerpoint/2010/main" val="231477398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137</a:t>
            </a:fld>
            <a:endParaRPr lang="tr-TR" dirty="0"/>
          </a:p>
        </p:txBody>
      </p:sp>
    </p:spTree>
    <p:extLst>
      <p:ext uri="{BB962C8B-B14F-4D97-AF65-F5344CB8AC3E}">
        <p14:creationId xmlns:p14="http://schemas.microsoft.com/office/powerpoint/2010/main" val="399607280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138</a:t>
            </a:fld>
            <a:endParaRPr lang="tr-TR" dirty="0"/>
          </a:p>
        </p:txBody>
      </p:sp>
    </p:spTree>
    <p:extLst>
      <p:ext uri="{BB962C8B-B14F-4D97-AF65-F5344CB8AC3E}">
        <p14:creationId xmlns:p14="http://schemas.microsoft.com/office/powerpoint/2010/main" val="319068198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139</a:t>
            </a:fld>
            <a:endParaRPr lang="tr-TR" dirty="0"/>
          </a:p>
        </p:txBody>
      </p:sp>
    </p:spTree>
    <p:extLst>
      <p:ext uri="{BB962C8B-B14F-4D97-AF65-F5344CB8AC3E}">
        <p14:creationId xmlns:p14="http://schemas.microsoft.com/office/powerpoint/2010/main" val="1348268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14</a:t>
            </a:fld>
            <a:endParaRPr lang="tr-TR" dirty="0"/>
          </a:p>
        </p:txBody>
      </p:sp>
    </p:spTree>
    <p:extLst>
      <p:ext uri="{BB962C8B-B14F-4D97-AF65-F5344CB8AC3E}">
        <p14:creationId xmlns:p14="http://schemas.microsoft.com/office/powerpoint/2010/main" val="24746571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140</a:t>
            </a:fld>
            <a:endParaRPr lang="tr-TR" dirty="0"/>
          </a:p>
        </p:txBody>
      </p:sp>
    </p:spTree>
    <p:extLst>
      <p:ext uri="{BB962C8B-B14F-4D97-AF65-F5344CB8AC3E}">
        <p14:creationId xmlns:p14="http://schemas.microsoft.com/office/powerpoint/2010/main" val="207442983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141</a:t>
            </a:fld>
            <a:endParaRPr lang="tr-TR" dirty="0"/>
          </a:p>
        </p:txBody>
      </p:sp>
    </p:spTree>
    <p:extLst>
      <p:ext uri="{BB962C8B-B14F-4D97-AF65-F5344CB8AC3E}">
        <p14:creationId xmlns:p14="http://schemas.microsoft.com/office/powerpoint/2010/main" val="25369485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142</a:t>
            </a:fld>
            <a:endParaRPr lang="tr-TR" dirty="0"/>
          </a:p>
        </p:txBody>
      </p:sp>
    </p:spTree>
    <p:extLst>
      <p:ext uri="{BB962C8B-B14F-4D97-AF65-F5344CB8AC3E}">
        <p14:creationId xmlns:p14="http://schemas.microsoft.com/office/powerpoint/2010/main" val="418533756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143</a:t>
            </a:fld>
            <a:endParaRPr lang="tr-TR" dirty="0"/>
          </a:p>
        </p:txBody>
      </p:sp>
    </p:spTree>
    <p:extLst>
      <p:ext uri="{BB962C8B-B14F-4D97-AF65-F5344CB8AC3E}">
        <p14:creationId xmlns:p14="http://schemas.microsoft.com/office/powerpoint/2010/main" val="210217991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144</a:t>
            </a:fld>
            <a:endParaRPr lang="tr-TR" dirty="0"/>
          </a:p>
        </p:txBody>
      </p:sp>
    </p:spTree>
    <p:extLst>
      <p:ext uri="{BB962C8B-B14F-4D97-AF65-F5344CB8AC3E}">
        <p14:creationId xmlns:p14="http://schemas.microsoft.com/office/powerpoint/2010/main" val="2159475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145</a:t>
            </a:fld>
            <a:endParaRPr lang="tr-TR" dirty="0"/>
          </a:p>
        </p:txBody>
      </p:sp>
    </p:spTree>
    <p:extLst>
      <p:ext uri="{BB962C8B-B14F-4D97-AF65-F5344CB8AC3E}">
        <p14:creationId xmlns:p14="http://schemas.microsoft.com/office/powerpoint/2010/main" val="365492364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146</a:t>
            </a:fld>
            <a:endParaRPr lang="tr-TR" dirty="0"/>
          </a:p>
        </p:txBody>
      </p:sp>
    </p:spTree>
    <p:extLst>
      <p:ext uri="{BB962C8B-B14F-4D97-AF65-F5344CB8AC3E}">
        <p14:creationId xmlns:p14="http://schemas.microsoft.com/office/powerpoint/2010/main" val="363146079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147</a:t>
            </a:fld>
            <a:endParaRPr lang="tr-TR" dirty="0"/>
          </a:p>
        </p:txBody>
      </p:sp>
    </p:spTree>
    <p:extLst>
      <p:ext uri="{BB962C8B-B14F-4D97-AF65-F5344CB8AC3E}">
        <p14:creationId xmlns:p14="http://schemas.microsoft.com/office/powerpoint/2010/main" val="303729180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148</a:t>
            </a:fld>
            <a:endParaRPr lang="tr-TR" dirty="0"/>
          </a:p>
        </p:txBody>
      </p:sp>
    </p:spTree>
    <p:extLst>
      <p:ext uri="{BB962C8B-B14F-4D97-AF65-F5344CB8AC3E}">
        <p14:creationId xmlns:p14="http://schemas.microsoft.com/office/powerpoint/2010/main" val="408627955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149</a:t>
            </a:fld>
            <a:endParaRPr lang="tr-TR" dirty="0"/>
          </a:p>
        </p:txBody>
      </p:sp>
    </p:spTree>
    <p:extLst>
      <p:ext uri="{BB962C8B-B14F-4D97-AF65-F5344CB8AC3E}">
        <p14:creationId xmlns:p14="http://schemas.microsoft.com/office/powerpoint/2010/main" val="2696382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15</a:t>
            </a:fld>
            <a:endParaRPr lang="tr-TR" dirty="0"/>
          </a:p>
        </p:txBody>
      </p:sp>
    </p:spTree>
    <p:extLst>
      <p:ext uri="{BB962C8B-B14F-4D97-AF65-F5344CB8AC3E}">
        <p14:creationId xmlns:p14="http://schemas.microsoft.com/office/powerpoint/2010/main" val="111306397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150</a:t>
            </a:fld>
            <a:endParaRPr lang="tr-TR" dirty="0"/>
          </a:p>
        </p:txBody>
      </p:sp>
    </p:spTree>
    <p:extLst>
      <p:ext uri="{BB962C8B-B14F-4D97-AF65-F5344CB8AC3E}">
        <p14:creationId xmlns:p14="http://schemas.microsoft.com/office/powerpoint/2010/main" val="399424285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151</a:t>
            </a:fld>
            <a:endParaRPr lang="tr-TR" dirty="0"/>
          </a:p>
        </p:txBody>
      </p:sp>
    </p:spTree>
    <p:extLst>
      <p:ext uri="{BB962C8B-B14F-4D97-AF65-F5344CB8AC3E}">
        <p14:creationId xmlns:p14="http://schemas.microsoft.com/office/powerpoint/2010/main" val="325156700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152</a:t>
            </a:fld>
            <a:endParaRPr lang="tr-TR" dirty="0"/>
          </a:p>
        </p:txBody>
      </p:sp>
    </p:spTree>
    <p:extLst>
      <p:ext uri="{BB962C8B-B14F-4D97-AF65-F5344CB8AC3E}">
        <p14:creationId xmlns:p14="http://schemas.microsoft.com/office/powerpoint/2010/main" val="33431687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153</a:t>
            </a:fld>
            <a:endParaRPr lang="tr-TR" dirty="0"/>
          </a:p>
        </p:txBody>
      </p:sp>
    </p:spTree>
    <p:extLst>
      <p:ext uri="{BB962C8B-B14F-4D97-AF65-F5344CB8AC3E}">
        <p14:creationId xmlns:p14="http://schemas.microsoft.com/office/powerpoint/2010/main" val="429395058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https://unsplash.com/photos/YXemfQiPR_E</a:t>
            </a:r>
          </a:p>
        </p:txBody>
      </p:sp>
      <p:sp>
        <p:nvSpPr>
          <p:cNvPr id="4" name="Slide Number Placeholder 3"/>
          <p:cNvSpPr>
            <a:spLocks noGrp="1"/>
          </p:cNvSpPr>
          <p:nvPr>
            <p:ph type="sldNum" sz="quarter" idx="5"/>
          </p:nvPr>
        </p:nvSpPr>
        <p:spPr/>
        <p:txBody>
          <a:bodyPr/>
          <a:lstStyle/>
          <a:p>
            <a:fld id="{34230D67-B4DD-4CE3-A4D8-AB2CE8A1A02E}" type="slidenum">
              <a:rPr lang="en-US" smtClean="0"/>
              <a:t>154</a:t>
            </a:fld>
            <a:endParaRPr lang="en-US" dirty="0"/>
          </a:p>
        </p:txBody>
      </p:sp>
    </p:spTree>
    <p:extLst>
      <p:ext uri="{BB962C8B-B14F-4D97-AF65-F5344CB8AC3E}">
        <p14:creationId xmlns:p14="http://schemas.microsoft.com/office/powerpoint/2010/main" val="181329181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155</a:t>
            </a:fld>
            <a:endParaRPr lang="tr-TR" dirty="0"/>
          </a:p>
        </p:txBody>
      </p:sp>
    </p:spTree>
    <p:extLst>
      <p:ext uri="{BB962C8B-B14F-4D97-AF65-F5344CB8AC3E}">
        <p14:creationId xmlns:p14="http://schemas.microsoft.com/office/powerpoint/2010/main" val="405770556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156</a:t>
            </a:fld>
            <a:endParaRPr lang="tr-TR" dirty="0"/>
          </a:p>
        </p:txBody>
      </p:sp>
    </p:spTree>
    <p:extLst>
      <p:ext uri="{BB962C8B-B14F-4D97-AF65-F5344CB8AC3E}">
        <p14:creationId xmlns:p14="http://schemas.microsoft.com/office/powerpoint/2010/main" val="345797848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157</a:t>
            </a:fld>
            <a:endParaRPr lang="tr-TR" dirty="0"/>
          </a:p>
        </p:txBody>
      </p:sp>
    </p:spTree>
    <p:extLst>
      <p:ext uri="{BB962C8B-B14F-4D97-AF65-F5344CB8AC3E}">
        <p14:creationId xmlns:p14="http://schemas.microsoft.com/office/powerpoint/2010/main" val="365347379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158</a:t>
            </a:fld>
            <a:endParaRPr lang="tr-TR" dirty="0"/>
          </a:p>
        </p:txBody>
      </p:sp>
    </p:spTree>
    <p:extLst>
      <p:ext uri="{BB962C8B-B14F-4D97-AF65-F5344CB8AC3E}">
        <p14:creationId xmlns:p14="http://schemas.microsoft.com/office/powerpoint/2010/main" val="340330832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159</a:t>
            </a:fld>
            <a:endParaRPr lang="tr-TR" dirty="0"/>
          </a:p>
        </p:txBody>
      </p:sp>
    </p:spTree>
    <p:extLst>
      <p:ext uri="{BB962C8B-B14F-4D97-AF65-F5344CB8AC3E}">
        <p14:creationId xmlns:p14="http://schemas.microsoft.com/office/powerpoint/2010/main" val="881491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16</a:t>
            </a:fld>
            <a:endParaRPr lang="tr-TR" dirty="0"/>
          </a:p>
        </p:txBody>
      </p:sp>
    </p:spTree>
    <p:extLst>
      <p:ext uri="{BB962C8B-B14F-4D97-AF65-F5344CB8AC3E}">
        <p14:creationId xmlns:p14="http://schemas.microsoft.com/office/powerpoint/2010/main" val="43054961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160</a:t>
            </a:fld>
            <a:endParaRPr lang="tr-TR" dirty="0"/>
          </a:p>
        </p:txBody>
      </p:sp>
    </p:spTree>
    <p:extLst>
      <p:ext uri="{BB962C8B-B14F-4D97-AF65-F5344CB8AC3E}">
        <p14:creationId xmlns:p14="http://schemas.microsoft.com/office/powerpoint/2010/main" val="49090130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161</a:t>
            </a:fld>
            <a:endParaRPr lang="tr-TR" dirty="0"/>
          </a:p>
        </p:txBody>
      </p:sp>
    </p:spTree>
    <p:extLst>
      <p:ext uri="{BB962C8B-B14F-4D97-AF65-F5344CB8AC3E}">
        <p14:creationId xmlns:p14="http://schemas.microsoft.com/office/powerpoint/2010/main" val="67468186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162</a:t>
            </a:fld>
            <a:endParaRPr lang="tr-TR" dirty="0"/>
          </a:p>
        </p:txBody>
      </p:sp>
    </p:spTree>
    <p:extLst>
      <p:ext uri="{BB962C8B-B14F-4D97-AF65-F5344CB8AC3E}">
        <p14:creationId xmlns:p14="http://schemas.microsoft.com/office/powerpoint/2010/main" val="362296671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163</a:t>
            </a:fld>
            <a:endParaRPr lang="tr-TR" dirty="0"/>
          </a:p>
        </p:txBody>
      </p:sp>
    </p:spTree>
    <p:extLst>
      <p:ext uri="{BB962C8B-B14F-4D97-AF65-F5344CB8AC3E}">
        <p14:creationId xmlns:p14="http://schemas.microsoft.com/office/powerpoint/2010/main" val="103342304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164</a:t>
            </a:fld>
            <a:endParaRPr lang="tr-TR" dirty="0"/>
          </a:p>
        </p:txBody>
      </p:sp>
    </p:spTree>
    <p:extLst>
      <p:ext uri="{BB962C8B-B14F-4D97-AF65-F5344CB8AC3E}">
        <p14:creationId xmlns:p14="http://schemas.microsoft.com/office/powerpoint/2010/main" val="263699316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165</a:t>
            </a:fld>
            <a:endParaRPr lang="tr-TR" dirty="0"/>
          </a:p>
        </p:txBody>
      </p:sp>
    </p:spTree>
    <p:extLst>
      <p:ext uri="{BB962C8B-B14F-4D97-AF65-F5344CB8AC3E}">
        <p14:creationId xmlns:p14="http://schemas.microsoft.com/office/powerpoint/2010/main" val="143781647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166</a:t>
            </a:fld>
            <a:endParaRPr lang="tr-TR" dirty="0"/>
          </a:p>
        </p:txBody>
      </p:sp>
    </p:spTree>
    <p:extLst>
      <p:ext uri="{BB962C8B-B14F-4D97-AF65-F5344CB8AC3E}">
        <p14:creationId xmlns:p14="http://schemas.microsoft.com/office/powerpoint/2010/main" val="70025708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167</a:t>
            </a:fld>
            <a:endParaRPr lang="tr-TR" dirty="0"/>
          </a:p>
        </p:txBody>
      </p:sp>
    </p:spTree>
    <p:extLst>
      <p:ext uri="{BB962C8B-B14F-4D97-AF65-F5344CB8AC3E}">
        <p14:creationId xmlns:p14="http://schemas.microsoft.com/office/powerpoint/2010/main" val="82242647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168</a:t>
            </a:fld>
            <a:endParaRPr lang="tr-TR" dirty="0"/>
          </a:p>
        </p:txBody>
      </p:sp>
    </p:spTree>
    <p:extLst>
      <p:ext uri="{BB962C8B-B14F-4D97-AF65-F5344CB8AC3E}">
        <p14:creationId xmlns:p14="http://schemas.microsoft.com/office/powerpoint/2010/main" val="27115008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169</a:t>
            </a:fld>
            <a:endParaRPr lang="tr-TR" dirty="0"/>
          </a:p>
        </p:txBody>
      </p:sp>
    </p:spTree>
    <p:extLst>
      <p:ext uri="{BB962C8B-B14F-4D97-AF65-F5344CB8AC3E}">
        <p14:creationId xmlns:p14="http://schemas.microsoft.com/office/powerpoint/2010/main" val="2712370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https://unsplash.com/photos/YXemfQiPR_E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230D67-B4DD-4CE3-A4D8-AB2CE8A1A0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346868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170</a:t>
            </a:fld>
            <a:endParaRPr lang="tr-TR" dirty="0"/>
          </a:p>
        </p:txBody>
      </p:sp>
    </p:spTree>
    <p:extLst>
      <p:ext uri="{BB962C8B-B14F-4D97-AF65-F5344CB8AC3E}">
        <p14:creationId xmlns:p14="http://schemas.microsoft.com/office/powerpoint/2010/main" val="111379570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171</a:t>
            </a:fld>
            <a:endParaRPr lang="tr-TR" dirty="0"/>
          </a:p>
        </p:txBody>
      </p:sp>
    </p:spTree>
    <p:extLst>
      <p:ext uri="{BB962C8B-B14F-4D97-AF65-F5344CB8AC3E}">
        <p14:creationId xmlns:p14="http://schemas.microsoft.com/office/powerpoint/2010/main" val="342649708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172</a:t>
            </a:fld>
            <a:endParaRPr lang="tr-TR" dirty="0"/>
          </a:p>
        </p:txBody>
      </p:sp>
    </p:spTree>
    <p:extLst>
      <p:ext uri="{BB962C8B-B14F-4D97-AF65-F5344CB8AC3E}">
        <p14:creationId xmlns:p14="http://schemas.microsoft.com/office/powerpoint/2010/main" val="318493009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173</a:t>
            </a:fld>
            <a:endParaRPr lang="tr-TR" dirty="0"/>
          </a:p>
        </p:txBody>
      </p:sp>
    </p:spTree>
    <p:extLst>
      <p:ext uri="{BB962C8B-B14F-4D97-AF65-F5344CB8AC3E}">
        <p14:creationId xmlns:p14="http://schemas.microsoft.com/office/powerpoint/2010/main" val="196829429"/>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174</a:t>
            </a:fld>
            <a:endParaRPr lang="tr-TR" dirty="0"/>
          </a:p>
        </p:txBody>
      </p:sp>
    </p:spTree>
    <p:extLst>
      <p:ext uri="{BB962C8B-B14F-4D97-AF65-F5344CB8AC3E}">
        <p14:creationId xmlns:p14="http://schemas.microsoft.com/office/powerpoint/2010/main" val="8950908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175</a:t>
            </a:fld>
            <a:endParaRPr lang="tr-TR" dirty="0"/>
          </a:p>
        </p:txBody>
      </p:sp>
    </p:spTree>
    <p:extLst>
      <p:ext uri="{BB962C8B-B14F-4D97-AF65-F5344CB8AC3E}">
        <p14:creationId xmlns:p14="http://schemas.microsoft.com/office/powerpoint/2010/main" val="222446128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176</a:t>
            </a:fld>
            <a:endParaRPr lang="tr-TR" dirty="0"/>
          </a:p>
        </p:txBody>
      </p:sp>
    </p:spTree>
    <p:extLst>
      <p:ext uri="{BB962C8B-B14F-4D97-AF65-F5344CB8AC3E}">
        <p14:creationId xmlns:p14="http://schemas.microsoft.com/office/powerpoint/2010/main" val="98776363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177</a:t>
            </a:fld>
            <a:endParaRPr lang="tr-TR" dirty="0"/>
          </a:p>
        </p:txBody>
      </p:sp>
    </p:spTree>
    <p:extLst>
      <p:ext uri="{BB962C8B-B14F-4D97-AF65-F5344CB8AC3E}">
        <p14:creationId xmlns:p14="http://schemas.microsoft.com/office/powerpoint/2010/main" val="380900617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178</a:t>
            </a:fld>
            <a:endParaRPr lang="tr-TR" dirty="0"/>
          </a:p>
        </p:txBody>
      </p:sp>
    </p:spTree>
    <p:extLst>
      <p:ext uri="{BB962C8B-B14F-4D97-AF65-F5344CB8AC3E}">
        <p14:creationId xmlns:p14="http://schemas.microsoft.com/office/powerpoint/2010/main" val="254860594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179</a:t>
            </a:fld>
            <a:endParaRPr lang="tr-TR" dirty="0"/>
          </a:p>
        </p:txBody>
      </p:sp>
    </p:spTree>
    <p:extLst>
      <p:ext uri="{BB962C8B-B14F-4D97-AF65-F5344CB8AC3E}">
        <p14:creationId xmlns:p14="http://schemas.microsoft.com/office/powerpoint/2010/main" val="3296461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18</a:t>
            </a:fld>
            <a:endParaRPr lang="tr-TR" dirty="0"/>
          </a:p>
        </p:txBody>
      </p:sp>
    </p:spTree>
    <p:extLst>
      <p:ext uri="{BB962C8B-B14F-4D97-AF65-F5344CB8AC3E}">
        <p14:creationId xmlns:p14="http://schemas.microsoft.com/office/powerpoint/2010/main" val="3736141723"/>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180</a:t>
            </a:fld>
            <a:endParaRPr lang="tr-TR" dirty="0"/>
          </a:p>
        </p:txBody>
      </p:sp>
    </p:spTree>
    <p:extLst>
      <p:ext uri="{BB962C8B-B14F-4D97-AF65-F5344CB8AC3E}">
        <p14:creationId xmlns:p14="http://schemas.microsoft.com/office/powerpoint/2010/main" val="1173085249"/>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https://unsplash.com/photos/YXemfQiPR_E</a:t>
            </a:r>
          </a:p>
        </p:txBody>
      </p:sp>
      <p:sp>
        <p:nvSpPr>
          <p:cNvPr id="4" name="Slide Number Placeholder 3"/>
          <p:cNvSpPr>
            <a:spLocks noGrp="1"/>
          </p:cNvSpPr>
          <p:nvPr>
            <p:ph type="sldNum" sz="quarter" idx="5"/>
          </p:nvPr>
        </p:nvSpPr>
        <p:spPr/>
        <p:txBody>
          <a:bodyPr/>
          <a:lstStyle/>
          <a:p>
            <a:fld id="{34230D67-B4DD-4CE3-A4D8-AB2CE8A1A02E}" type="slidenum">
              <a:rPr lang="en-US" smtClean="0"/>
              <a:t>181</a:t>
            </a:fld>
            <a:endParaRPr lang="en-US"/>
          </a:p>
        </p:txBody>
      </p:sp>
    </p:spTree>
    <p:extLst>
      <p:ext uri="{BB962C8B-B14F-4D97-AF65-F5344CB8AC3E}">
        <p14:creationId xmlns:p14="http://schemas.microsoft.com/office/powerpoint/2010/main" val="1005327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19</a:t>
            </a:fld>
            <a:endParaRPr lang="tr-TR" dirty="0"/>
          </a:p>
        </p:txBody>
      </p:sp>
    </p:spTree>
    <p:extLst>
      <p:ext uri="{BB962C8B-B14F-4D97-AF65-F5344CB8AC3E}">
        <p14:creationId xmlns:p14="http://schemas.microsoft.com/office/powerpoint/2010/main" val="4292499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2</a:t>
            </a:fld>
            <a:endParaRPr lang="tr-TR" dirty="0"/>
          </a:p>
        </p:txBody>
      </p:sp>
    </p:spTree>
    <p:extLst>
      <p:ext uri="{BB962C8B-B14F-4D97-AF65-F5344CB8AC3E}">
        <p14:creationId xmlns:p14="http://schemas.microsoft.com/office/powerpoint/2010/main" val="762010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20</a:t>
            </a:fld>
            <a:endParaRPr lang="tr-TR" dirty="0"/>
          </a:p>
        </p:txBody>
      </p:sp>
    </p:spTree>
    <p:extLst>
      <p:ext uri="{BB962C8B-B14F-4D97-AF65-F5344CB8AC3E}">
        <p14:creationId xmlns:p14="http://schemas.microsoft.com/office/powerpoint/2010/main" val="1591292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21</a:t>
            </a:fld>
            <a:endParaRPr lang="tr-TR" dirty="0"/>
          </a:p>
        </p:txBody>
      </p:sp>
    </p:spTree>
    <p:extLst>
      <p:ext uri="{BB962C8B-B14F-4D97-AF65-F5344CB8AC3E}">
        <p14:creationId xmlns:p14="http://schemas.microsoft.com/office/powerpoint/2010/main" val="59127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22</a:t>
            </a:fld>
            <a:endParaRPr lang="tr-TR" dirty="0"/>
          </a:p>
        </p:txBody>
      </p:sp>
    </p:spTree>
    <p:extLst>
      <p:ext uri="{BB962C8B-B14F-4D97-AF65-F5344CB8AC3E}">
        <p14:creationId xmlns:p14="http://schemas.microsoft.com/office/powerpoint/2010/main" val="1518605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23</a:t>
            </a:fld>
            <a:endParaRPr lang="tr-TR" dirty="0"/>
          </a:p>
        </p:txBody>
      </p:sp>
    </p:spTree>
    <p:extLst>
      <p:ext uri="{BB962C8B-B14F-4D97-AF65-F5344CB8AC3E}">
        <p14:creationId xmlns:p14="http://schemas.microsoft.com/office/powerpoint/2010/main" val="25248507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24</a:t>
            </a:fld>
            <a:endParaRPr lang="tr-TR" dirty="0"/>
          </a:p>
        </p:txBody>
      </p:sp>
    </p:spTree>
    <p:extLst>
      <p:ext uri="{BB962C8B-B14F-4D97-AF65-F5344CB8AC3E}">
        <p14:creationId xmlns:p14="http://schemas.microsoft.com/office/powerpoint/2010/main" val="35998972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25</a:t>
            </a:fld>
            <a:endParaRPr lang="tr-TR" dirty="0"/>
          </a:p>
        </p:txBody>
      </p:sp>
    </p:spTree>
    <p:extLst>
      <p:ext uri="{BB962C8B-B14F-4D97-AF65-F5344CB8AC3E}">
        <p14:creationId xmlns:p14="http://schemas.microsoft.com/office/powerpoint/2010/main" val="39684171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26</a:t>
            </a:fld>
            <a:endParaRPr lang="tr-TR" dirty="0"/>
          </a:p>
        </p:txBody>
      </p:sp>
    </p:spTree>
    <p:extLst>
      <p:ext uri="{BB962C8B-B14F-4D97-AF65-F5344CB8AC3E}">
        <p14:creationId xmlns:p14="http://schemas.microsoft.com/office/powerpoint/2010/main" val="3057443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27</a:t>
            </a:fld>
            <a:endParaRPr lang="tr-TR" dirty="0"/>
          </a:p>
        </p:txBody>
      </p:sp>
    </p:spTree>
    <p:extLst>
      <p:ext uri="{BB962C8B-B14F-4D97-AF65-F5344CB8AC3E}">
        <p14:creationId xmlns:p14="http://schemas.microsoft.com/office/powerpoint/2010/main" val="17137053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28</a:t>
            </a:fld>
            <a:endParaRPr lang="tr-TR" dirty="0"/>
          </a:p>
        </p:txBody>
      </p:sp>
    </p:spTree>
    <p:extLst>
      <p:ext uri="{BB962C8B-B14F-4D97-AF65-F5344CB8AC3E}">
        <p14:creationId xmlns:p14="http://schemas.microsoft.com/office/powerpoint/2010/main" val="21168168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29</a:t>
            </a:fld>
            <a:endParaRPr lang="tr-TR" dirty="0"/>
          </a:p>
        </p:txBody>
      </p:sp>
    </p:spTree>
    <p:extLst>
      <p:ext uri="{BB962C8B-B14F-4D97-AF65-F5344CB8AC3E}">
        <p14:creationId xmlns:p14="http://schemas.microsoft.com/office/powerpoint/2010/main" val="762729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3</a:t>
            </a:fld>
            <a:endParaRPr lang="tr-TR" dirty="0"/>
          </a:p>
        </p:txBody>
      </p:sp>
    </p:spTree>
    <p:extLst>
      <p:ext uri="{BB962C8B-B14F-4D97-AF65-F5344CB8AC3E}">
        <p14:creationId xmlns:p14="http://schemas.microsoft.com/office/powerpoint/2010/main" val="35994859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30</a:t>
            </a:fld>
            <a:endParaRPr lang="tr-TR" dirty="0"/>
          </a:p>
        </p:txBody>
      </p:sp>
    </p:spTree>
    <p:extLst>
      <p:ext uri="{BB962C8B-B14F-4D97-AF65-F5344CB8AC3E}">
        <p14:creationId xmlns:p14="http://schemas.microsoft.com/office/powerpoint/2010/main" val="21775350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31</a:t>
            </a:fld>
            <a:endParaRPr lang="tr-TR" dirty="0"/>
          </a:p>
        </p:txBody>
      </p:sp>
    </p:spTree>
    <p:extLst>
      <p:ext uri="{BB962C8B-B14F-4D97-AF65-F5344CB8AC3E}">
        <p14:creationId xmlns:p14="http://schemas.microsoft.com/office/powerpoint/2010/main" val="15641643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32</a:t>
            </a:fld>
            <a:endParaRPr lang="tr-TR" dirty="0"/>
          </a:p>
        </p:txBody>
      </p:sp>
    </p:spTree>
    <p:extLst>
      <p:ext uri="{BB962C8B-B14F-4D97-AF65-F5344CB8AC3E}">
        <p14:creationId xmlns:p14="http://schemas.microsoft.com/office/powerpoint/2010/main" val="7108277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F43A7-F6F2-41DE-86A1-34AEAC6688C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5463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F43A7-F6F2-41DE-86A1-34AEAC6688C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57690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F43A7-F6F2-41DE-86A1-34AEAC6688C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485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F43A7-F6F2-41DE-86A1-34AEAC6688C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3769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F43A7-F6F2-41DE-86A1-34AEAC6688C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5296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F43A7-F6F2-41DE-86A1-34AEAC6688C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7860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F43A7-F6F2-41DE-86A1-34AEAC6688C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78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4</a:t>
            </a:fld>
            <a:endParaRPr lang="tr-TR" dirty="0"/>
          </a:p>
        </p:txBody>
      </p:sp>
    </p:spTree>
    <p:extLst>
      <p:ext uri="{BB962C8B-B14F-4D97-AF65-F5344CB8AC3E}">
        <p14:creationId xmlns:p14="http://schemas.microsoft.com/office/powerpoint/2010/main" val="16086258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F43A7-F6F2-41DE-86A1-34AEAC6688C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6242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F43A7-F6F2-41DE-86A1-34AEAC6688C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8867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42</a:t>
            </a:fld>
            <a:endParaRPr lang="tr-TR" dirty="0"/>
          </a:p>
        </p:txBody>
      </p:sp>
    </p:spTree>
    <p:extLst>
      <p:ext uri="{BB962C8B-B14F-4D97-AF65-F5344CB8AC3E}">
        <p14:creationId xmlns:p14="http://schemas.microsoft.com/office/powerpoint/2010/main" val="5784713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https://unsplash.com/photos/YXemfQiPR_E</a:t>
            </a:r>
          </a:p>
        </p:txBody>
      </p:sp>
      <p:sp>
        <p:nvSpPr>
          <p:cNvPr id="4" name="Slide Number Placeholder 3"/>
          <p:cNvSpPr>
            <a:spLocks noGrp="1"/>
          </p:cNvSpPr>
          <p:nvPr>
            <p:ph type="sldNum" sz="quarter" idx="5"/>
          </p:nvPr>
        </p:nvSpPr>
        <p:spPr/>
        <p:txBody>
          <a:bodyPr/>
          <a:lstStyle/>
          <a:p>
            <a:fld id="{34230D67-B4DD-4CE3-A4D8-AB2CE8A1A02E}" type="slidenum">
              <a:rPr lang="en-US" smtClean="0"/>
              <a:t>43</a:t>
            </a:fld>
            <a:endParaRPr lang="en-US" dirty="0"/>
          </a:p>
        </p:txBody>
      </p:sp>
    </p:spTree>
    <p:extLst>
      <p:ext uri="{BB962C8B-B14F-4D97-AF65-F5344CB8AC3E}">
        <p14:creationId xmlns:p14="http://schemas.microsoft.com/office/powerpoint/2010/main" val="11654295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44</a:t>
            </a:fld>
            <a:endParaRPr lang="tr-TR" dirty="0"/>
          </a:p>
        </p:txBody>
      </p:sp>
    </p:spTree>
    <p:extLst>
      <p:ext uri="{BB962C8B-B14F-4D97-AF65-F5344CB8AC3E}">
        <p14:creationId xmlns:p14="http://schemas.microsoft.com/office/powerpoint/2010/main" val="38431715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45</a:t>
            </a:fld>
            <a:endParaRPr lang="tr-TR" dirty="0"/>
          </a:p>
        </p:txBody>
      </p:sp>
    </p:spTree>
    <p:extLst>
      <p:ext uri="{BB962C8B-B14F-4D97-AF65-F5344CB8AC3E}">
        <p14:creationId xmlns:p14="http://schemas.microsoft.com/office/powerpoint/2010/main" val="9930692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46</a:t>
            </a:fld>
            <a:endParaRPr lang="tr-TR" dirty="0"/>
          </a:p>
        </p:txBody>
      </p:sp>
    </p:spTree>
    <p:extLst>
      <p:ext uri="{BB962C8B-B14F-4D97-AF65-F5344CB8AC3E}">
        <p14:creationId xmlns:p14="http://schemas.microsoft.com/office/powerpoint/2010/main" val="13480483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47</a:t>
            </a:fld>
            <a:endParaRPr lang="tr-TR" dirty="0"/>
          </a:p>
        </p:txBody>
      </p:sp>
    </p:spTree>
    <p:extLst>
      <p:ext uri="{BB962C8B-B14F-4D97-AF65-F5344CB8AC3E}">
        <p14:creationId xmlns:p14="http://schemas.microsoft.com/office/powerpoint/2010/main" val="9430535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F43A7-F6F2-41DE-86A1-34AEAC6688C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9946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49</a:t>
            </a:fld>
            <a:endParaRPr lang="tr-TR" dirty="0"/>
          </a:p>
        </p:txBody>
      </p:sp>
    </p:spTree>
    <p:extLst>
      <p:ext uri="{BB962C8B-B14F-4D97-AF65-F5344CB8AC3E}">
        <p14:creationId xmlns:p14="http://schemas.microsoft.com/office/powerpoint/2010/main" val="2607468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5</a:t>
            </a:fld>
            <a:endParaRPr lang="tr-TR" dirty="0"/>
          </a:p>
        </p:txBody>
      </p:sp>
    </p:spTree>
    <p:extLst>
      <p:ext uri="{BB962C8B-B14F-4D97-AF65-F5344CB8AC3E}">
        <p14:creationId xmlns:p14="http://schemas.microsoft.com/office/powerpoint/2010/main" val="25459754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F43A7-F6F2-41DE-86A1-34AEAC6688C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7863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F43A7-F6F2-41DE-86A1-34AEAC6688C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7878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52</a:t>
            </a:fld>
            <a:endParaRPr lang="tr-TR" dirty="0"/>
          </a:p>
        </p:txBody>
      </p:sp>
    </p:spTree>
    <p:extLst>
      <p:ext uri="{BB962C8B-B14F-4D97-AF65-F5344CB8AC3E}">
        <p14:creationId xmlns:p14="http://schemas.microsoft.com/office/powerpoint/2010/main" val="38572671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53</a:t>
            </a:fld>
            <a:endParaRPr lang="tr-TR" dirty="0"/>
          </a:p>
        </p:txBody>
      </p:sp>
    </p:spTree>
    <p:extLst>
      <p:ext uri="{BB962C8B-B14F-4D97-AF65-F5344CB8AC3E}">
        <p14:creationId xmlns:p14="http://schemas.microsoft.com/office/powerpoint/2010/main" val="16500359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54</a:t>
            </a:fld>
            <a:endParaRPr lang="tr-TR" dirty="0"/>
          </a:p>
        </p:txBody>
      </p:sp>
    </p:spTree>
    <p:extLst>
      <p:ext uri="{BB962C8B-B14F-4D97-AF65-F5344CB8AC3E}">
        <p14:creationId xmlns:p14="http://schemas.microsoft.com/office/powerpoint/2010/main" val="32149716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55</a:t>
            </a:fld>
            <a:endParaRPr lang="tr-TR" dirty="0"/>
          </a:p>
        </p:txBody>
      </p:sp>
    </p:spTree>
    <p:extLst>
      <p:ext uri="{BB962C8B-B14F-4D97-AF65-F5344CB8AC3E}">
        <p14:creationId xmlns:p14="http://schemas.microsoft.com/office/powerpoint/2010/main" val="22159056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56</a:t>
            </a:fld>
            <a:endParaRPr lang="tr-TR" dirty="0"/>
          </a:p>
        </p:txBody>
      </p:sp>
    </p:spTree>
    <p:extLst>
      <p:ext uri="{BB962C8B-B14F-4D97-AF65-F5344CB8AC3E}">
        <p14:creationId xmlns:p14="http://schemas.microsoft.com/office/powerpoint/2010/main" val="9730155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57</a:t>
            </a:fld>
            <a:endParaRPr lang="tr-TR" dirty="0"/>
          </a:p>
        </p:txBody>
      </p:sp>
    </p:spTree>
    <p:extLst>
      <p:ext uri="{BB962C8B-B14F-4D97-AF65-F5344CB8AC3E}">
        <p14:creationId xmlns:p14="http://schemas.microsoft.com/office/powerpoint/2010/main" val="23420306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58</a:t>
            </a:fld>
            <a:endParaRPr lang="tr-TR" dirty="0"/>
          </a:p>
        </p:txBody>
      </p:sp>
    </p:spTree>
    <p:extLst>
      <p:ext uri="{BB962C8B-B14F-4D97-AF65-F5344CB8AC3E}">
        <p14:creationId xmlns:p14="http://schemas.microsoft.com/office/powerpoint/2010/main" val="3930366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59</a:t>
            </a:fld>
            <a:endParaRPr lang="tr-TR" dirty="0"/>
          </a:p>
        </p:txBody>
      </p:sp>
    </p:spTree>
    <p:extLst>
      <p:ext uri="{BB962C8B-B14F-4D97-AF65-F5344CB8AC3E}">
        <p14:creationId xmlns:p14="http://schemas.microsoft.com/office/powerpoint/2010/main" val="1416289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6</a:t>
            </a:fld>
            <a:endParaRPr lang="tr-TR" dirty="0"/>
          </a:p>
        </p:txBody>
      </p:sp>
    </p:spTree>
    <p:extLst>
      <p:ext uri="{BB962C8B-B14F-4D97-AF65-F5344CB8AC3E}">
        <p14:creationId xmlns:p14="http://schemas.microsoft.com/office/powerpoint/2010/main" val="13737985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60</a:t>
            </a:fld>
            <a:endParaRPr lang="tr-TR" dirty="0"/>
          </a:p>
        </p:txBody>
      </p:sp>
    </p:spTree>
    <p:extLst>
      <p:ext uri="{BB962C8B-B14F-4D97-AF65-F5344CB8AC3E}">
        <p14:creationId xmlns:p14="http://schemas.microsoft.com/office/powerpoint/2010/main" val="27804963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61</a:t>
            </a:fld>
            <a:endParaRPr lang="tr-TR" dirty="0"/>
          </a:p>
        </p:txBody>
      </p:sp>
    </p:spTree>
    <p:extLst>
      <p:ext uri="{BB962C8B-B14F-4D97-AF65-F5344CB8AC3E}">
        <p14:creationId xmlns:p14="http://schemas.microsoft.com/office/powerpoint/2010/main" val="17875452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62</a:t>
            </a:fld>
            <a:endParaRPr lang="tr-TR" dirty="0"/>
          </a:p>
        </p:txBody>
      </p:sp>
    </p:spTree>
    <p:extLst>
      <p:ext uri="{BB962C8B-B14F-4D97-AF65-F5344CB8AC3E}">
        <p14:creationId xmlns:p14="http://schemas.microsoft.com/office/powerpoint/2010/main" val="25922159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63</a:t>
            </a:fld>
            <a:endParaRPr lang="tr-TR" dirty="0"/>
          </a:p>
        </p:txBody>
      </p:sp>
    </p:spTree>
    <p:extLst>
      <p:ext uri="{BB962C8B-B14F-4D97-AF65-F5344CB8AC3E}">
        <p14:creationId xmlns:p14="http://schemas.microsoft.com/office/powerpoint/2010/main" val="14024327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64</a:t>
            </a:fld>
            <a:endParaRPr lang="tr-TR" dirty="0"/>
          </a:p>
        </p:txBody>
      </p:sp>
    </p:spTree>
    <p:extLst>
      <p:ext uri="{BB962C8B-B14F-4D97-AF65-F5344CB8AC3E}">
        <p14:creationId xmlns:p14="http://schemas.microsoft.com/office/powerpoint/2010/main" val="32616579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65</a:t>
            </a:fld>
            <a:endParaRPr lang="tr-TR" dirty="0"/>
          </a:p>
        </p:txBody>
      </p:sp>
    </p:spTree>
    <p:extLst>
      <p:ext uri="{BB962C8B-B14F-4D97-AF65-F5344CB8AC3E}">
        <p14:creationId xmlns:p14="http://schemas.microsoft.com/office/powerpoint/2010/main" val="14948383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66</a:t>
            </a:fld>
            <a:endParaRPr lang="tr-TR" dirty="0"/>
          </a:p>
        </p:txBody>
      </p:sp>
    </p:spTree>
    <p:extLst>
      <p:ext uri="{BB962C8B-B14F-4D97-AF65-F5344CB8AC3E}">
        <p14:creationId xmlns:p14="http://schemas.microsoft.com/office/powerpoint/2010/main" val="4311566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67</a:t>
            </a:fld>
            <a:endParaRPr lang="tr-TR" dirty="0"/>
          </a:p>
        </p:txBody>
      </p:sp>
    </p:spTree>
    <p:extLst>
      <p:ext uri="{BB962C8B-B14F-4D97-AF65-F5344CB8AC3E}">
        <p14:creationId xmlns:p14="http://schemas.microsoft.com/office/powerpoint/2010/main" val="18020202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68</a:t>
            </a:fld>
            <a:endParaRPr lang="tr-TR" dirty="0"/>
          </a:p>
        </p:txBody>
      </p:sp>
    </p:spTree>
    <p:extLst>
      <p:ext uri="{BB962C8B-B14F-4D97-AF65-F5344CB8AC3E}">
        <p14:creationId xmlns:p14="http://schemas.microsoft.com/office/powerpoint/2010/main" val="34318807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69</a:t>
            </a:fld>
            <a:endParaRPr lang="tr-TR" dirty="0"/>
          </a:p>
        </p:txBody>
      </p:sp>
    </p:spTree>
    <p:extLst>
      <p:ext uri="{BB962C8B-B14F-4D97-AF65-F5344CB8AC3E}">
        <p14:creationId xmlns:p14="http://schemas.microsoft.com/office/powerpoint/2010/main" val="976649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7</a:t>
            </a:fld>
            <a:endParaRPr lang="tr-TR" dirty="0"/>
          </a:p>
        </p:txBody>
      </p:sp>
    </p:spTree>
    <p:extLst>
      <p:ext uri="{BB962C8B-B14F-4D97-AF65-F5344CB8AC3E}">
        <p14:creationId xmlns:p14="http://schemas.microsoft.com/office/powerpoint/2010/main" val="33758300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F43A7-F6F2-41DE-86A1-34AEAC6688C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7500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F43A7-F6F2-41DE-86A1-34AEAC6688C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182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F43A7-F6F2-41DE-86A1-34AEAC6688C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0143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F43A7-F6F2-41DE-86A1-34AEAC6688C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7760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F43A7-F6F2-41DE-86A1-34AEAC6688C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1029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F43A7-F6F2-41DE-86A1-34AEAC6688C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950874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F43A7-F6F2-41DE-86A1-34AEAC6688C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1981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F43A7-F6F2-41DE-86A1-34AEAC6688C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312266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F43A7-F6F2-41DE-86A1-34AEAC6688C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14669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F43A7-F6F2-41DE-86A1-34AEAC6688C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457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8</a:t>
            </a:fld>
            <a:endParaRPr lang="tr-TR" dirty="0"/>
          </a:p>
        </p:txBody>
      </p:sp>
    </p:spTree>
    <p:extLst>
      <p:ext uri="{BB962C8B-B14F-4D97-AF65-F5344CB8AC3E}">
        <p14:creationId xmlns:p14="http://schemas.microsoft.com/office/powerpoint/2010/main" val="18193011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F43A7-F6F2-41DE-86A1-34AEAC6688C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70070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F43A7-F6F2-41DE-86A1-34AEAC6688C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40869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F43A7-F6F2-41DE-86A1-34AEAC6688C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1341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F43A7-F6F2-41DE-86A1-34AEAC6688C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7151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84</a:t>
            </a:fld>
            <a:endParaRPr lang="tr-TR" dirty="0"/>
          </a:p>
        </p:txBody>
      </p:sp>
    </p:spTree>
    <p:extLst>
      <p:ext uri="{BB962C8B-B14F-4D97-AF65-F5344CB8AC3E}">
        <p14:creationId xmlns:p14="http://schemas.microsoft.com/office/powerpoint/2010/main" val="361151262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https://unsplash.com/photos/YXemfQiPR_E</a:t>
            </a:r>
          </a:p>
        </p:txBody>
      </p:sp>
      <p:sp>
        <p:nvSpPr>
          <p:cNvPr id="4" name="Slide Number Placeholder 3"/>
          <p:cNvSpPr>
            <a:spLocks noGrp="1"/>
          </p:cNvSpPr>
          <p:nvPr>
            <p:ph type="sldNum" sz="quarter" idx="5"/>
          </p:nvPr>
        </p:nvSpPr>
        <p:spPr/>
        <p:txBody>
          <a:bodyPr/>
          <a:lstStyle/>
          <a:p>
            <a:fld id="{34230D67-B4DD-4CE3-A4D8-AB2CE8A1A02E}" type="slidenum">
              <a:rPr lang="en-US" smtClean="0"/>
              <a:t>85</a:t>
            </a:fld>
            <a:endParaRPr lang="en-US" dirty="0"/>
          </a:p>
        </p:txBody>
      </p:sp>
    </p:spTree>
    <p:extLst>
      <p:ext uri="{BB962C8B-B14F-4D97-AF65-F5344CB8AC3E}">
        <p14:creationId xmlns:p14="http://schemas.microsoft.com/office/powerpoint/2010/main" val="81289702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86</a:t>
            </a:fld>
            <a:endParaRPr lang="tr-TR" dirty="0"/>
          </a:p>
        </p:txBody>
      </p:sp>
    </p:spTree>
    <p:extLst>
      <p:ext uri="{BB962C8B-B14F-4D97-AF65-F5344CB8AC3E}">
        <p14:creationId xmlns:p14="http://schemas.microsoft.com/office/powerpoint/2010/main" val="21399726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87</a:t>
            </a:fld>
            <a:endParaRPr lang="tr-TR" dirty="0"/>
          </a:p>
        </p:txBody>
      </p:sp>
    </p:spTree>
    <p:extLst>
      <p:ext uri="{BB962C8B-B14F-4D97-AF65-F5344CB8AC3E}">
        <p14:creationId xmlns:p14="http://schemas.microsoft.com/office/powerpoint/2010/main" val="111902895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88</a:t>
            </a:fld>
            <a:endParaRPr lang="tr-TR" dirty="0"/>
          </a:p>
        </p:txBody>
      </p:sp>
    </p:spTree>
    <p:extLst>
      <p:ext uri="{BB962C8B-B14F-4D97-AF65-F5344CB8AC3E}">
        <p14:creationId xmlns:p14="http://schemas.microsoft.com/office/powerpoint/2010/main" val="254705691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89</a:t>
            </a:fld>
            <a:endParaRPr lang="tr-TR" dirty="0"/>
          </a:p>
        </p:txBody>
      </p:sp>
    </p:spTree>
    <p:extLst>
      <p:ext uri="{BB962C8B-B14F-4D97-AF65-F5344CB8AC3E}">
        <p14:creationId xmlns:p14="http://schemas.microsoft.com/office/powerpoint/2010/main" val="23499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9</a:t>
            </a:fld>
            <a:endParaRPr lang="tr-TR" dirty="0"/>
          </a:p>
        </p:txBody>
      </p:sp>
    </p:spTree>
    <p:extLst>
      <p:ext uri="{BB962C8B-B14F-4D97-AF65-F5344CB8AC3E}">
        <p14:creationId xmlns:p14="http://schemas.microsoft.com/office/powerpoint/2010/main" val="204379029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90</a:t>
            </a:fld>
            <a:endParaRPr lang="tr-TR" dirty="0"/>
          </a:p>
        </p:txBody>
      </p:sp>
    </p:spTree>
    <p:extLst>
      <p:ext uri="{BB962C8B-B14F-4D97-AF65-F5344CB8AC3E}">
        <p14:creationId xmlns:p14="http://schemas.microsoft.com/office/powerpoint/2010/main" val="153192505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91</a:t>
            </a:fld>
            <a:endParaRPr lang="tr-TR" dirty="0"/>
          </a:p>
        </p:txBody>
      </p:sp>
    </p:spTree>
    <p:extLst>
      <p:ext uri="{BB962C8B-B14F-4D97-AF65-F5344CB8AC3E}">
        <p14:creationId xmlns:p14="http://schemas.microsoft.com/office/powerpoint/2010/main" val="2556446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92</a:t>
            </a:fld>
            <a:endParaRPr lang="tr-TR" dirty="0"/>
          </a:p>
        </p:txBody>
      </p:sp>
    </p:spTree>
    <p:extLst>
      <p:ext uri="{BB962C8B-B14F-4D97-AF65-F5344CB8AC3E}">
        <p14:creationId xmlns:p14="http://schemas.microsoft.com/office/powerpoint/2010/main" val="222267250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93</a:t>
            </a:fld>
            <a:endParaRPr lang="tr-TR" dirty="0"/>
          </a:p>
        </p:txBody>
      </p:sp>
    </p:spTree>
    <p:extLst>
      <p:ext uri="{BB962C8B-B14F-4D97-AF65-F5344CB8AC3E}">
        <p14:creationId xmlns:p14="http://schemas.microsoft.com/office/powerpoint/2010/main" val="54456739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94</a:t>
            </a:fld>
            <a:endParaRPr lang="tr-TR" dirty="0"/>
          </a:p>
        </p:txBody>
      </p:sp>
    </p:spTree>
    <p:extLst>
      <p:ext uri="{BB962C8B-B14F-4D97-AF65-F5344CB8AC3E}">
        <p14:creationId xmlns:p14="http://schemas.microsoft.com/office/powerpoint/2010/main" val="127015462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95</a:t>
            </a:fld>
            <a:endParaRPr lang="tr-TR" dirty="0"/>
          </a:p>
        </p:txBody>
      </p:sp>
    </p:spTree>
    <p:extLst>
      <p:ext uri="{BB962C8B-B14F-4D97-AF65-F5344CB8AC3E}">
        <p14:creationId xmlns:p14="http://schemas.microsoft.com/office/powerpoint/2010/main" val="373421275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96</a:t>
            </a:fld>
            <a:endParaRPr lang="tr-TR" dirty="0"/>
          </a:p>
        </p:txBody>
      </p:sp>
    </p:spTree>
    <p:extLst>
      <p:ext uri="{BB962C8B-B14F-4D97-AF65-F5344CB8AC3E}">
        <p14:creationId xmlns:p14="http://schemas.microsoft.com/office/powerpoint/2010/main" val="139134341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97</a:t>
            </a:fld>
            <a:endParaRPr lang="tr-TR" dirty="0"/>
          </a:p>
        </p:txBody>
      </p:sp>
    </p:spTree>
    <p:extLst>
      <p:ext uri="{BB962C8B-B14F-4D97-AF65-F5344CB8AC3E}">
        <p14:creationId xmlns:p14="http://schemas.microsoft.com/office/powerpoint/2010/main" val="382396956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98</a:t>
            </a:fld>
            <a:endParaRPr lang="tr-TR" dirty="0"/>
          </a:p>
        </p:txBody>
      </p:sp>
    </p:spTree>
    <p:extLst>
      <p:ext uri="{BB962C8B-B14F-4D97-AF65-F5344CB8AC3E}">
        <p14:creationId xmlns:p14="http://schemas.microsoft.com/office/powerpoint/2010/main" val="73228039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99</a:t>
            </a:fld>
            <a:endParaRPr lang="tr-TR" dirty="0"/>
          </a:p>
        </p:txBody>
      </p:sp>
    </p:spTree>
    <p:extLst>
      <p:ext uri="{BB962C8B-B14F-4D97-AF65-F5344CB8AC3E}">
        <p14:creationId xmlns:p14="http://schemas.microsoft.com/office/powerpoint/2010/main" val="3600160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endParaRPr lang="en-GB"/>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GB"/>
          </a:p>
        </p:txBody>
      </p:sp>
      <p:sp>
        <p:nvSpPr>
          <p:cNvPr id="4" name="Veri Yer Tutucusu 3"/>
          <p:cNvSpPr>
            <a:spLocks noGrp="1"/>
          </p:cNvSpPr>
          <p:nvPr>
            <p:ph type="dt" sz="half" idx="10"/>
          </p:nvPr>
        </p:nvSpPr>
        <p:spPr/>
        <p:txBody>
          <a:bodyPr/>
          <a:lstStyle/>
          <a:p>
            <a:fld id="{0C4CCCAE-5A58-496F-94ED-BA16346C7445}" type="datetimeFigureOut">
              <a:rPr lang="en-GB" smtClean="0"/>
              <a:t>10/07/2023</a:t>
            </a:fld>
            <a:endParaRPr lang="en-GB"/>
          </a:p>
        </p:txBody>
      </p:sp>
      <p:sp>
        <p:nvSpPr>
          <p:cNvPr id="5" name="Altbilgi Yer Tutucusu 4"/>
          <p:cNvSpPr>
            <a:spLocks noGrp="1"/>
          </p:cNvSpPr>
          <p:nvPr>
            <p:ph type="ftr" sz="quarter" idx="11"/>
          </p:nvPr>
        </p:nvSpPr>
        <p:spPr/>
        <p:txBody>
          <a:bodyPr/>
          <a:lstStyle/>
          <a:p>
            <a:endParaRPr lang="en-GB"/>
          </a:p>
        </p:txBody>
      </p:sp>
      <p:sp>
        <p:nvSpPr>
          <p:cNvPr id="6" name="Slayt Numarası Yer Tutucusu 5"/>
          <p:cNvSpPr>
            <a:spLocks noGrp="1"/>
          </p:cNvSpPr>
          <p:nvPr>
            <p:ph type="sldNum" sz="quarter" idx="12"/>
          </p:nvPr>
        </p:nvSpPr>
        <p:spPr/>
        <p:txBody>
          <a:bodyPr/>
          <a:lstStyle/>
          <a:p>
            <a:fld id="{5528C150-FFCB-484E-ABED-436539128DE4}" type="slidenum">
              <a:rPr lang="en-GB" smtClean="0"/>
              <a:t>‹#›</a:t>
            </a:fld>
            <a:endParaRPr lang="en-GB"/>
          </a:p>
        </p:txBody>
      </p:sp>
    </p:spTree>
    <p:extLst>
      <p:ext uri="{BB962C8B-B14F-4D97-AF65-F5344CB8AC3E}">
        <p14:creationId xmlns:p14="http://schemas.microsoft.com/office/powerpoint/2010/main" val="1184927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endParaRPr lang="en-GB"/>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4" name="Veri Yer Tutucusu 3"/>
          <p:cNvSpPr>
            <a:spLocks noGrp="1"/>
          </p:cNvSpPr>
          <p:nvPr>
            <p:ph type="dt" sz="half" idx="10"/>
          </p:nvPr>
        </p:nvSpPr>
        <p:spPr/>
        <p:txBody>
          <a:bodyPr/>
          <a:lstStyle/>
          <a:p>
            <a:fld id="{0C4CCCAE-5A58-496F-94ED-BA16346C7445}" type="datetimeFigureOut">
              <a:rPr lang="en-GB" smtClean="0"/>
              <a:t>10/07/2023</a:t>
            </a:fld>
            <a:endParaRPr lang="en-GB"/>
          </a:p>
        </p:txBody>
      </p:sp>
      <p:sp>
        <p:nvSpPr>
          <p:cNvPr id="5" name="Altbilgi Yer Tutucusu 4"/>
          <p:cNvSpPr>
            <a:spLocks noGrp="1"/>
          </p:cNvSpPr>
          <p:nvPr>
            <p:ph type="ftr" sz="quarter" idx="11"/>
          </p:nvPr>
        </p:nvSpPr>
        <p:spPr/>
        <p:txBody>
          <a:bodyPr/>
          <a:lstStyle/>
          <a:p>
            <a:endParaRPr lang="en-GB"/>
          </a:p>
        </p:txBody>
      </p:sp>
      <p:sp>
        <p:nvSpPr>
          <p:cNvPr id="6" name="Slayt Numarası Yer Tutucusu 5"/>
          <p:cNvSpPr>
            <a:spLocks noGrp="1"/>
          </p:cNvSpPr>
          <p:nvPr>
            <p:ph type="sldNum" sz="quarter" idx="12"/>
          </p:nvPr>
        </p:nvSpPr>
        <p:spPr/>
        <p:txBody>
          <a:bodyPr/>
          <a:lstStyle/>
          <a:p>
            <a:fld id="{5528C150-FFCB-484E-ABED-436539128DE4}" type="slidenum">
              <a:rPr lang="en-GB" smtClean="0"/>
              <a:t>‹#›</a:t>
            </a:fld>
            <a:endParaRPr lang="en-GB"/>
          </a:p>
        </p:txBody>
      </p:sp>
    </p:spTree>
    <p:extLst>
      <p:ext uri="{BB962C8B-B14F-4D97-AF65-F5344CB8AC3E}">
        <p14:creationId xmlns:p14="http://schemas.microsoft.com/office/powerpoint/2010/main" val="1251016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endParaRPr lang="en-GB"/>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4" name="Veri Yer Tutucusu 3"/>
          <p:cNvSpPr>
            <a:spLocks noGrp="1"/>
          </p:cNvSpPr>
          <p:nvPr>
            <p:ph type="dt" sz="half" idx="10"/>
          </p:nvPr>
        </p:nvSpPr>
        <p:spPr/>
        <p:txBody>
          <a:bodyPr/>
          <a:lstStyle/>
          <a:p>
            <a:fld id="{0C4CCCAE-5A58-496F-94ED-BA16346C7445}" type="datetimeFigureOut">
              <a:rPr lang="en-GB" smtClean="0"/>
              <a:t>10/07/2023</a:t>
            </a:fld>
            <a:endParaRPr lang="en-GB"/>
          </a:p>
        </p:txBody>
      </p:sp>
      <p:sp>
        <p:nvSpPr>
          <p:cNvPr id="5" name="Altbilgi Yer Tutucusu 4"/>
          <p:cNvSpPr>
            <a:spLocks noGrp="1"/>
          </p:cNvSpPr>
          <p:nvPr>
            <p:ph type="ftr" sz="quarter" idx="11"/>
          </p:nvPr>
        </p:nvSpPr>
        <p:spPr/>
        <p:txBody>
          <a:bodyPr/>
          <a:lstStyle/>
          <a:p>
            <a:endParaRPr lang="en-GB"/>
          </a:p>
        </p:txBody>
      </p:sp>
      <p:sp>
        <p:nvSpPr>
          <p:cNvPr id="6" name="Slayt Numarası Yer Tutucusu 5"/>
          <p:cNvSpPr>
            <a:spLocks noGrp="1"/>
          </p:cNvSpPr>
          <p:nvPr>
            <p:ph type="sldNum" sz="quarter" idx="12"/>
          </p:nvPr>
        </p:nvSpPr>
        <p:spPr/>
        <p:txBody>
          <a:bodyPr/>
          <a:lstStyle/>
          <a:p>
            <a:fld id="{5528C150-FFCB-484E-ABED-436539128DE4}" type="slidenum">
              <a:rPr lang="en-GB" smtClean="0"/>
              <a:t>‹#›</a:t>
            </a:fld>
            <a:endParaRPr lang="en-GB"/>
          </a:p>
        </p:txBody>
      </p:sp>
    </p:spTree>
    <p:extLst>
      <p:ext uri="{BB962C8B-B14F-4D97-AF65-F5344CB8AC3E}">
        <p14:creationId xmlns:p14="http://schemas.microsoft.com/office/powerpoint/2010/main" val="1209372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endParaRPr lang="en-GB"/>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4" name="Veri Yer Tutucusu 3"/>
          <p:cNvSpPr>
            <a:spLocks noGrp="1"/>
          </p:cNvSpPr>
          <p:nvPr>
            <p:ph type="dt" sz="half" idx="10"/>
          </p:nvPr>
        </p:nvSpPr>
        <p:spPr/>
        <p:txBody>
          <a:bodyPr/>
          <a:lstStyle/>
          <a:p>
            <a:fld id="{0C4CCCAE-5A58-496F-94ED-BA16346C7445}" type="datetimeFigureOut">
              <a:rPr lang="en-GB" smtClean="0"/>
              <a:t>10/07/2023</a:t>
            </a:fld>
            <a:endParaRPr lang="en-GB"/>
          </a:p>
        </p:txBody>
      </p:sp>
      <p:sp>
        <p:nvSpPr>
          <p:cNvPr id="5" name="Altbilgi Yer Tutucusu 4"/>
          <p:cNvSpPr>
            <a:spLocks noGrp="1"/>
          </p:cNvSpPr>
          <p:nvPr>
            <p:ph type="ftr" sz="quarter" idx="11"/>
          </p:nvPr>
        </p:nvSpPr>
        <p:spPr/>
        <p:txBody>
          <a:bodyPr/>
          <a:lstStyle/>
          <a:p>
            <a:endParaRPr lang="en-GB"/>
          </a:p>
        </p:txBody>
      </p:sp>
      <p:sp>
        <p:nvSpPr>
          <p:cNvPr id="6" name="Slayt Numarası Yer Tutucusu 5"/>
          <p:cNvSpPr>
            <a:spLocks noGrp="1"/>
          </p:cNvSpPr>
          <p:nvPr>
            <p:ph type="sldNum" sz="quarter" idx="12"/>
          </p:nvPr>
        </p:nvSpPr>
        <p:spPr/>
        <p:txBody>
          <a:bodyPr/>
          <a:lstStyle/>
          <a:p>
            <a:fld id="{5528C150-FFCB-484E-ABED-436539128DE4}" type="slidenum">
              <a:rPr lang="en-GB" smtClean="0"/>
              <a:t>‹#›</a:t>
            </a:fld>
            <a:endParaRPr lang="en-GB"/>
          </a:p>
        </p:txBody>
      </p:sp>
    </p:spTree>
    <p:extLst>
      <p:ext uri="{BB962C8B-B14F-4D97-AF65-F5344CB8AC3E}">
        <p14:creationId xmlns:p14="http://schemas.microsoft.com/office/powerpoint/2010/main" val="4227871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endParaRPr lang="en-GB"/>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0C4CCCAE-5A58-496F-94ED-BA16346C7445}" type="datetimeFigureOut">
              <a:rPr lang="en-GB" smtClean="0"/>
              <a:t>10/07/2023</a:t>
            </a:fld>
            <a:endParaRPr lang="en-GB"/>
          </a:p>
        </p:txBody>
      </p:sp>
      <p:sp>
        <p:nvSpPr>
          <p:cNvPr id="5" name="Altbilgi Yer Tutucusu 4"/>
          <p:cNvSpPr>
            <a:spLocks noGrp="1"/>
          </p:cNvSpPr>
          <p:nvPr>
            <p:ph type="ftr" sz="quarter" idx="11"/>
          </p:nvPr>
        </p:nvSpPr>
        <p:spPr/>
        <p:txBody>
          <a:bodyPr/>
          <a:lstStyle/>
          <a:p>
            <a:endParaRPr lang="en-GB"/>
          </a:p>
        </p:txBody>
      </p:sp>
      <p:sp>
        <p:nvSpPr>
          <p:cNvPr id="6" name="Slayt Numarası Yer Tutucusu 5"/>
          <p:cNvSpPr>
            <a:spLocks noGrp="1"/>
          </p:cNvSpPr>
          <p:nvPr>
            <p:ph type="sldNum" sz="quarter" idx="12"/>
          </p:nvPr>
        </p:nvSpPr>
        <p:spPr/>
        <p:txBody>
          <a:bodyPr/>
          <a:lstStyle/>
          <a:p>
            <a:fld id="{5528C150-FFCB-484E-ABED-436539128DE4}" type="slidenum">
              <a:rPr lang="en-GB" smtClean="0"/>
              <a:t>‹#›</a:t>
            </a:fld>
            <a:endParaRPr lang="en-GB"/>
          </a:p>
        </p:txBody>
      </p:sp>
    </p:spTree>
    <p:extLst>
      <p:ext uri="{BB962C8B-B14F-4D97-AF65-F5344CB8AC3E}">
        <p14:creationId xmlns:p14="http://schemas.microsoft.com/office/powerpoint/2010/main" val="3484140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endParaRPr lang="en-GB"/>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5" name="Veri Yer Tutucusu 4"/>
          <p:cNvSpPr>
            <a:spLocks noGrp="1"/>
          </p:cNvSpPr>
          <p:nvPr>
            <p:ph type="dt" sz="half" idx="10"/>
          </p:nvPr>
        </p:nvSpPr>
        <p:spPr/>
        <p:txBody>
          <a:bodyPr/>
          <a:lstStyle/>
          <a:p>
            <a:fld id="{0C4CCCAE-5A58-496F-94ED-BA16346C7445}" type="datetimeFigureOut">
              <a:rPr lang="en-GB" smtClean="0"/>
              <a:t>10/07/2023</a:t>
            </a:fld>
            <a:endParaRPr lang="en-GB"/>
          </a:p>
        </p:txBody>
      </p:sp>
      <p:sp>
        <p:nvSpPr>
          <p:cNvPr id="6" name="Altbilgi Yer Tutucusu 5"/>
          <p:cNvSpPr>
            <a:spLocks noGrp="1"/>
          </p:cNvSpPr>
          <p:nvPr>
            <p:ph type="ftr" sz="quarter" idx="11"/>
          </p:nvPr>
        </p:nvSpPr>
        <p:spPr/>
        <p:txBody>
          <a:bodyPr/>
          <a:lstStyle/>
          <a:p>
            <a:endParaRPr lang="en-GB"/>
          </a:p>
        </p:txBody>
      </p:sp>
      <p:sp>
        <p:nvSpPr>
          <p:cNvPr id="7" name="Slayt Numarası Yer Tutucusu 6"/>
          <p:cNvSpPr>
            <a:spLocks noGrp="1"/>
          </p:cNvSpPr>
          <p:nvPr>
            <p:ph type="sldNum" sz="quarter" idx="12"/>
          </p:nvPr>
        </p:nvSpPr>
        <p:spPr/>
        <p:txBody>
          <a:bodyPr/>
          <a:lstStyle/>
          <a:p>
            <a:fld id="{5528C150-FFCB-484E-ABED-436539128DE4}" type="slidenum">
              <a:rPr lang="en-GB" smtClean="0"/>
              <a:t>‹#›</a:t>
            </a:fld>
            <a:endParaRPr lang="en-GB"/>
          </a:p>
        </p:txBody>
      </p:sp>
    </p:spTree>
    <p:extLst>
      <p:ext uri="{BB962C8B-B14F-4D97-AF65-F5344CB8AC3E}">
        <p14:creationId xmlns:p14="http://schemas.microsoft.com/office/powerpoint/2010/main" val="963313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endParaRPr lang="en-GB"/>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7" name="Veri Yer Tutucusu 6"/>
          <p:cNvSpPr>
            <a:spLocks noGrp="1"/>
          </p:cNvSpPr>
          <p:nvPr>
            <p:ph type="dt" sz="half" idx="10"/>
          </p:nvPr>
        </p:nvSpPr>
        <p:spPr/>
        <p:txBody>
          <a:bodyPr/>
          <a:lstStyle/>
          <a:p>
            <a:fld id="{0C4CCCAE-5A58-496F-94ED-BA16346C7445}" type="datetimeFigureOut">
              <a:rPr lang="en-GB" smtClean="0"/>
              <a:t>10/07/2023</a:t>
            </a:fld>
            <a:endParaRPr lang="en-GB"/>
          </a:p>
        </p:txBody>
      </p:sp>
      <p:sp>
        <p:nvSpPr>
          <p:cNvPr id="8" name="Altbilgi Yer Tutucusu 7"/>
          <p:cNvSpPr>
            <a:spLocks noGrp="1"/>
          </p:cNvSpPr>
          <p:nvPr>
            <p:ph type="ftr" sz="quarter" idx="11"/>
          </p:nvPr>
        </p:nvSpPr>
        <p:spPr/>
        <p:txBody>
          <a:bodyPr/>
          <a:lstStyle/>
          <a:p>
            <a:endParaRPr lang="en-GB"/>
          </a:p>
        </p:txBody>
      </p:sp>
      <p:sp>
        <p:nvSpPr>
          <p:cNvPr id="9" name="Slayt Numarası Yer Tutucusu 8"/>
          <p:cNvSpPr>
            <a:spLocks noGrp="1"/>
          </p:cNvSpPr>
          <p:nvPr>
            <p:ph type="sldNum" sz="quarter" idx="12"/>
          </p:nvPr>
        </p:nvSpPr>
        <p:spPr/>
        <p:txBody>
          <a:bodyPr/>
          <a:lstStyle/>
          <a:p>
            <a:fld id="{5528C150-FFCB-484E-ABED-436539128DE4}" type="slidenum">
              <a:rPr lang="en-GB" smtClean="0"/>
              <a:t>‹#›</a:t>
            </a:fld>
            <a:endParaRPr lang="en-GB"/>
          </a:p>
        </p:txBody>
      </p:sp>
    </p:spTree>
    <p:extLst>
      <p:ext uri="{BB962C8B-B14F-4D97-AF65-F5344CB8AC3E}">
        <p14:creationId xmlns:p14="http://schemas.microsoft.com/office/powerpoint/2010/main" val="1452234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endParaRPr lang="en-GB"/>
          </a:p>
        </p:txBody>
      </p:sp>
      <p:sp>
        <p:nvSpPr>
          <p:cNvPr id="3" name="Veri Yer Tutucusu 2"/>
          <p:cNvSpPr>
            <a:spLocks noGrp="1"/>
          </p:cNvSpPr>
          <p:nvPr>
            <p:ph type="dt" sz="half" idx="10"/>
          </p:nvPr>
        </p:nvSpPr>
        <p:spPr/>
        <p:txBody>
          <a:bodyPr/>
          <a:lstStyle/>
          <a:p>
            <a:fld id="{0C4CCCAE-5A58-496F-94ED-BA16346C7445}" type="datetimeFigureOut">
              <a:rPr lang="en-GB" smtClean="0"/>
              <a:t>10/07/2023</a:t>
            </a:fld>
            <a:endParaRPr lang="en-GB"/>
          </a:p>
        </p:txBody>
      </p:sp>
      <p:sp>
        <p:nvSpPr>
          <p:cNvPr id="4" name="Altbilgi Yer Tutucusu 3"/>
          <p:cNvSpPr>
            <a:spLocks noGrp="1"/>
          </p:cNvSpPr>
          <p:nvPr>
            <p:ph type="ftr" sz="quarter" idx="11"/>
          </p:nvPr>
        </p:nvSpPr>
        <p:spPr/>
        <p:txBody>
          <a:bodyPr/>
          <a:lstStyle/>
          <a:p>
            <a:endParaRPr lang="en-GB"/>
          </a:p>
        </p:txBody>
      </p:sp>
      <p:sp>
        <p:nvSpPr>
          <p:cNvPr id="5" name="Slayt Numarası Yer Tutucusu 4"/>
          <p:cNvSpPr>
            <a:spLocks noGrp="1"/>
          </p:cNvSpPr>
          <p:nvPr>
            <p:ph type="sldNum" sz="quarter" idx="12"/>
          </p:nvPr>
        </p:nvSpPr>
        <p:spPr/>
        <p:txBody>
          <a:bodyPr/>
          <a:lstStyle/>
          <a:p>
            <a:fld id="{5528C150-FFCB-484E-ABED-436539128DE4}" type="slidenum">
              <a:rPr lang="en-GB" smtClean="0"/>
              <a:t>‹#›</a:t>
            </a:fld>
            <a:endParaRPr lang="en-GB"/>
          </a:p>
        </p:txBody>
      </p:sp>
    </p:spTree>
    <p:extLst>
      <p:ext uri="{BB962C8B-B14F-4D97-AF65-F5344CB8AC3E}">
        <p14:creationId xmlns:p14="http://schemas.microsoft.com/office/powerpoint/2010/main" val="3792547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0C4CCCAE-5A58-496F-94ED-BA16346C7445}" type="datetimeFigureOut">
              <a:rPr lang="en-GB" smtClean="0"/>
              <a:t>10/07/2023</a:t>
            </a:fld>
            <a:endParaRPr lang="en-GB"/>
          </a:p>
        </p:txBody>
      </p:sp>
      <p:sp>
        <p:nvSpPr>
          <p:cNvPr id="3" name="Altbilgi Yer Tutucusu 2"/>
          <p:cNvSpPr>
            <a:spLocks noGrp="1"/>
          </p:cNvSpPr>
          <p:nvPr>
            <p:ph type="ftr" sz="quarter" idx="11"/>
          </p:nvPr>
        </p:nvSpPr>
        <p:spPr/>
        <p:txBody>
          <a:bodyPr/>
          <a:lstStyle/>
          <a:p>
            <a:endParaRPr lang="en-GB"/>
          </a:p>
        </p:txBody>
      </p:sp>
      <p:sp>
        <p:nvSpPr>
          <p:cNvPr id="4" name="Slayt Numarası Yer Tutucusu 3"/>
          <p:cNvSpPr>
            <a:spLocks noGrp="1"/>
          </p:cNvSpPr>
          <p:nvPr>
            <p:ph type="sldNum" sz="quarter" idx="12"/>
          </p:nvPr>
        </p:nvSpPr>
        <p:spPr/>
        <p:txBody>
          <a:bodyPr/>
          <a:lstStyle/>
          <a:p>
            <a:fld id="{5528C150-FFCB-484E-ABED-436539128DE4}" type="slidenum">
              <a:rPr lang="en-GB" smtClean="0"/>
              <a:t>‹#›</a:t>
            </a:fld>
            <a:endParaRPr lang="en-GB"/>
          </a:p>
        </p:txBody>
      </p:sp>
    </p:spTree>
    <p:extLst>
      <p:ext uri="{BB962C8B-B14F-4D97-AF65-F5344CB8AC3E}">
        <p14:creationId xmlns:p14="http://schemas.microsoft.com/office/powerpoint/2010/main" val="2830451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endParaRPr lang="en-GB"/>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0C4CCCAE-5A58-496F-94ED-BA16346C7445}" type="datetimeFigureOut">
              <a:rPr lang="en-GB" smtClean="0"/>
              <a:t>10/07/2023</a:t>
            </a:fld>
            <a:endParaRPr lang="en-GB"/>
          </a:p>
        </p:txBody>
      </p:sp>
      <p:sp>
        <p:nvSpPr>
          <p:cNvPr id="6" name="Altbilgi Yer Tutucusu 5"/>
          <p:cNvSpPr>
            <a:spLocks noGrp="1"/>
          </p:cNvSpPr>
          <p:nvPr>
            <p:ph type="ftr" sz="quarter" idx="11"/>
          </p:nvPr>
        </p:nvSpPr>
        <p:spPr/>
        <p:txBody>
          <a:bodyPr/>
          <a:lstStyle/>
          <a:p>
            <a:endParaRPr lang="en-GB"/>
          </a:p>
        </p:txBody>
      </p:sp>
      <p:sp>
        <p:nvSpPr>
          <p:cNvPr id="7" name="Slayt Numarası Yer Tutucusu 6"/>
          <p:cNvSpPr>
            <a:spLocks noGrp="1"/>
          </p:cNvSpPr>
          <p:nvPr>
            <p:ph type="sldNum" sz="quarter" idx="12"/>
          </p:nvPr>
        </p:nvSpPr>
        <p:spPr/>
        <p:txBody>
          <a:bodyPr/>
          <a:lstStyle/>
          <a:p>
            <a:fld id="{5528C150-FFCB-484E-ABED-436539128DE4}" type="slidenum">
              <a:rPr lang="en-GB" smtClean="0"/>
              <a:t>‹#›</a:t>
            </a:fld>
            <a:endParaRPr lang="en-GB"/>
          </a:p>
        </p:txBody>
      </p:sp>
    </p:spTree>
    <p:extLst>
      <p:ext uri="{BB962C8B-B14F-4D97-AF65-F5344CB8AC3E}">
        <p14:creationId xmlns:p14="http://schemas.microsoft.com/office/powerpoint/2010/main" val="3626783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endParaRPr lang="en-GB"/>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0C4CCCAE-5A58-496F-94ED-BA16346C7445}" type="datetimeFigureOut">
              <a:rPr lang="en-GB" smtClean="0"/>
              <a:t>10/07/2023</a:t>
            </a:fld>
            <a:endParaRPr lang="en-GB"/>
          </a:p>
        </p:txBody>
      </p:sp>
      <p:sp>
        <p:nvSpPr>
          <p:cNvPr id="6" name="Altbilgi Yer Tutucusu 5"/>
          <p:cNvSpPr>
            <a:spLocks noGrp="1"/>
          </p:cNvSpPr>
          <p:nvPr>
            <p:ph type="ftr" sz="quarter" idx="11"/>
          </p:nvPr>
        </p:nvSpPr>
        <p:spPr/>
        <p:txBody>
          <a:bodyPr/>
          <a:lstStyle/>
          <a:p>
            <a:endParaRPr lang="en-GB"/>
          </a:p>
        </p:txBody>
      </p:sp>
      <p:sp>
        <p:nvSpPr>
          <p:cNvPr id="7" name="Slayt Numarası Yer Tutucusu 6"/>
          <p:cNvSpPr>
            <a:spLocks noGrp="1"/>
          </p:cNvSpPr>
          <p:nvPr>
            <p:ph type="sldNum" sz="quarter" idx="12"/>
          </p:nvPr>
        </p:nvSpPr>
        <p:spPr/>
        <p:txBody>
          <a:bodyPr/>
          <a:lstStyle/>
          <a:p>
            <a:fld id="{5528C150-FFCB-484E-ABED-436539128DE4}" type="slidenum">
              <a:rPr lang="en-GB" smtClean="0"/>
              <a:t>‹#›</a:t>
            </a:fld>
            <a:endParaRPr lang="en-GB"/>
          </a:p>
        </p:txBody>
      </p:sp>
    </p:spTree>
    <p:extLst>
      <p:ext uri="{BB962C8B-B14F-4D97-AF65-F5344CB8AC3E}">
        <p14:creationId xmlns:p14="http://schemas.microsoft.com/office/powerpoint/2010/main" val="1478821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endParaRPr lang="en-GB"/>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4CCCAE-5A58-496F-94ED-BA16346C7445}" type="datetimeFigureOut">
              <a:rPr lang="en-GB" smtClean="0"/>
              <a:t>10/07/2023</a:t>
            </a:fld>
            <a:endParaRPr lang="en-GB"/>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28C150-FFCB-484E-ABED-436539128DE4}" type="slidenum">
              <a:rPr lang="en-GB" smtClean="0"/>
              <a:t>‹#›</a:t>
            </a:fld>
            <a:endParaRPr lang="en-GB"/>
          </a:p>
        </p:txBody>
      </p:sp>
    </p:spTree>
    <p:extLst>
      <p:ext uri="{BB962C8B-B14F-4D97-AF65-F5344CB8AC3E}">
        <p14:creationId xmlns:p14="http://schemas.microsoft.com/office/powerpoint/2010/main" val="619015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chart" Target="../charts/chart14.xml"/></Relationships>
</file>

<file path=ppt/slides/_rels/slide102.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openxmlformats.org/officeDocument/2006/relationships/image" Target="../media/image124.jpg"/></Relationships>
</file>

<file path=ppt/slides/_rels/slide104.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04.xml"/><Relationship Id="rId1" Type="http://schemas.openxmlformats.org/officeDocument/2006/relationships/slideLayout" Target="../slideLayouts/slideLayout7.xml"/><Relationship Id="rId4" Type="http://schemas.openxmlformats.org/officeDocument/2006/relationships/image" Target="../media/image126.jp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chart" Target="../charts/chart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9.xml"/><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1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chart" Target="../charts/chart11.xml"/><Relationship Id="rId4" Type="http://schemas.openxmlformats.org/officeDocument/2006/relationships/chart" Target="../charts/chart10.xml"/></Relationships>
</file>

<file path=ppt/slides/_rels/slide1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0.xml"/><Relationship Id="rId1" Type="http://schemas.openxmlformats.org/officeDocument/2006/relationships/slideLayout" Target="../slideLayouts/slideLayout7.xml"/><Relationship Id="rId5" Type="http://schemas.openxmlformats.org/officeDocument/2006/relationships/image" Target="../media/image129.png"/><Relationship Id="rId4" Type="http://schemas.openxmlformats.org/officeDocument/2006/relationships/image" Target="../media/image128.jp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1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38.jpeg"/></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39.jpeg"/><Relationship Id="rId7" Type="http://schemas.openxmlformats.org/officeDocument/2006/relationships/image" Target="../media/image143.jpeg"/><Relationship Id="rId2" Type="http://schemas.openxmlformats.org/officeDocument/2006/relationships/notesSlide" Target="../notesSlides/notesSlide164.xml"/><Relationship Id="rId1" Type="http://schemas.openxmlformats.org/officeDocument/2006/relationships/slideLayout" Target="../slideLayouts/slideLayout7.xml"/><Relationship Id="rId6" Type="http://schemas.openxmlformats.org/officeDocument/2006/relationships/image" Target="../media/image142.emf"/><Relationship Id="rId5" Type="http://schemas.openxmlformats.org/officeDocument/2006/relationships/image" Target="../media/image141.jpeg"/><Relationship Id="rId4" Type="http://schemas.openxmlformats.org/officeDocument/2006/relationships/image" Target="../media/image140.jpeg"/></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pn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3.png"/><Relationship Id="rId11" Type="http://schemas.microsoft.com/office/2007/relationships/hdphoto" Target="../media/hdphoto1.wdp"/><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jpeg"/></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notesSlide" Target="../notesSlides/notesSlide181.xml"/><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notesSlide" Target="../notesSlides/notesSlide21.xml"/><Relationship Id="rId16"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5" Type="http://schemas.openxmlformats.org/officeDocument/2006/relationships/image" Target="../media/image3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 Id="rId1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jpeg"/><Relationship Id="rId18" Type="http://schemas.openxmlformats.org/officeDocument/2006/relationships/image" Target="../media/image49.jpeg"/><Relationship Id="rId3" Type="http://schemas.openxmlformats.org/officeDocument/2006/relationships/image" Target="../media/image33.png"/><Relationship Id="rId7" Type="http://schemas.openxmlformats.org/officeDocument/2006/relationships/image" Target="../media/image38.jpeg"/><Relationship Id="rId12" Type="http://schemas.openxmlformats.org/officeDocument/2006/relationships/image" Target="../media/image43.jpeg"/><Relationship Id="rId17" Type="http://schemas.openxmlformats.org/officeDocument/2006/relationships/image" Target="../media/image48.jpeg"/><Relationship Id="rId2" Type="http://schemas.openxmlformats.org/officeDocument/2006/relationships/notesSlide" Target="../notesSlides/notesSlide23.xml"/><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jpe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32.png"/><Relationship Id="rId7" Type="http://schemas.openxmlformats.org/officeDocument/2006/relationships/image" Target="../media/image53.jpg"/><Relationship Id="rId12"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jpeg"/><Relationship Id="rId3" Type="http://schemas.openxmlformats.org/officeDocument/2006/relationships/image" Target="../media/image34.png"/><Relationship Id="rId7" Type="http://schemas.openxmlformats.org/officeDocument/2006/relationships/image" Target="../media/image62.png"/><Relationship Id="rId12" Type="http://schemas.openxmlformats.org/officeDocument/2006/relationships/image" Target="../media/image67.jpeg"/><Relationship Id="rId17" Type="http://schemas.openxmlformats.org/officeDocument/2006/relationships/image" Target="../media/image72.jpeg"/><Relationship Id="rId2" Type="http://schemas.openxmlformats.org/officeDocument/2006/relationships/notesSlide" Target="../notesSlides/notesSlide25.xml"/><Relationship Id="rId16"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jpe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jpeg"/></Relationships>
</file>

<file path=ppt/slides/_rels/slide27.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g"/><Relationship Id="rId7" Type="http://schemas.openxmlformats.org/officeDocument/2006/relationships/image" Target="../media/image80.jp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9.jpg"/><Relationship Id="rId5" Type="http://schemas.openxmlformats.org/officeDocument/2006/relationships/image" Target="../media/image78.jpeg"/><Relationship Id="rId10" Type="http://schemas.openxmlformats.org/officeDocument/2006/relationships/image" Target="../media/image83.jpg"/><Relationship Id="rId4" Type="http://schemas.openxmlformats.org/officeDocument/2006/relationships/image" Target="../media/image77.jpeg"/><Relationship Id="rId9" Type="http://schemas.openxmlformats.org/officeDocument/2006/relationships/image" Target="../media/image82.jpg"/></Relationships>
</file>

<file path=ppt/slides/_rels/slide28.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g"/><Relationship Id="rId7" Type="http://schemas.openxmlformats.org/officeDocument/2006/relationships/image" Target="../media/image88.jp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g"/><Relationship Id="rId10" Type="http://schemas.openxmlformats.org/officeDocument/2006/relationships/image" Target="../media/image91.jpg"/><Relationship Id="rId4" Type="http://schemas.openxmlformats.org/officeDocument/2006/relationships/image" Target="../media/image85.jpg"/><Relationship Id="rId9" Type="http://schemas.openxmlformats.org/officeDocument/2006/relationships/image" Target="../media/image9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5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107.tiff"/><Relationship Id="rId4" Type="http://schemas.openxmlformats.org/officeDocument/2006/relationships/image" Target="../media/image10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8.tiff"/><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09.tiff"/></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9.xml"/><Relationship Id="rId1" Type="http://schemas.openxmlformats.org/officeDocument/2006/relationships/slideLayout" Target="../slideLayouts/slideLayout7.xml"/><Relationship Id="rId5" Type="http://schemas.openxmlformats.org/officeDocument/2006/relationships/image" Target="../media/image120.jpeg"/><Relationship Id="rId4" Type="http://schemas.openxmlformats.org/officeDocument/2006/relationships/image" Target="../media/image11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Freeform: Shape 69">
            <a:extLst>
              <a:ext uri="{FF2B5EF4-FFF2-40B4-BE49-F238E27FC236}">
                <a16:creationId xmlns:a16="http://schemas.microsoft.com/office/drawing/2014/main" id="{23867CDF-41CC-4387-A6F0-6AB004CE11BB}"/>
              </a:ext>
            </a:extLst>
          </p:cNvPr>
          <p:cNvSpPr/>
          <p:nvPr/>
        </p:nvSpPr>
        <p:spPr>
          <a:xfrm rot="11436214" flipH="1">
            <a:off x="4638212" y="4080458"/>
            <a:ext cx="7686406" cy="3406655"/>
          </a:xfrm>
          <a:custGeom>
            <a:avLst/>
            <a:gdLst>
              <a:gd name="connsiteX0" fmla="*/ 7066038 w 7686406"/>
              <a:gd name="connsiteY0" fmla="*/ 3363881 h 3406655"/>
              <a:gd name="connsiteX1" fmla="*/ 7191487 w 7686406"/>
              <a:gd name="connsiteY1" fmla="*/ 3386970 h 3406655"/>
              <a:gd name="connsiteX2" fmla="*/ 7297625 w 7686406"/>
              <a:gd name="connsiteY2" fmla="*/ 3406655 h 3406655"/>
              <a:gd name="connsiteX3" fmla="*/ 7686406 w 7686406"/>
              <a:gd name="connsiteY3" fmla="*/ 1329935 h 3406655"/>
              <a:gd name="connsiteX4" fmla="*/ 582402 w 7686406"/>
              <a:gd name="connsiteY4" fmla="*/ 0 h 3406655"/>
              <a:gd name="connsiteX5" fmla="*/ 489405 w 7686406"/>
              <a:gd name="connsiteY5" fmla="*/ 16526 h 3406655"/>
              <a:gd name="connsiteX6" fmla="*/ 367484 w 7686406"/>
              <a:gd name="connsiteY6" fmla="*/ 39086 h 3406655"/>
              <a:gd name="connsiteX7" fmla="*/ 1595252 w 7686406"/>
              <a:gd name="connsiteY7" fmla="*/ 777929 h 3406655"/>
              <a:gd name="connsiteX8" fmla="*/ 3111905 w 7686406"/>
              <a:gd name="connsiteY8" fmla="*/ 864852 h 3406655"/>
              <a:gd name="connsiteX9" fmla="*/ 4068842 w 7686406"/>
              <a:gd name="connsiteY9" fmla="*/ 1277735 h 3406655"/>
              <a:gd name="connsiteX10" fmla="*/ 5170221 w 7686406"/>
              <a:gd name="connsiteY10" fmla="*/ 2386000 h 3406655"/>
              <a:gd name="connsiteX11" fmla="*/ 7066038 w 7686406"/>
              <a:gd name="connsiteY11" fmla="*/ 3363881 h 340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86406" h="3406655">
                <a:moveTo>
                  <a:pt x="7066038" y="3363881"/>
                </a:moveTo>
                <a:cubicBezTo>
                  <a:pt x="7106287" y="3371124"/>
                  <a:pt x="7148205" y="3378906"/>
                  <a:pt x="7191487" y="3386970"/>
                </a:cubicBezTo>
                <a:lnTo>
                  <a:pt x="7297625" y="3406655"/>
                </a:lnTo>
                <a:lnTo>
                  <a:pt x="7686406" y="1329935"/>
                </a:lnTo>
                <a:lnTo>
                  <a:pt x="582402" y="0"/>
                </a:lnTo>
                <a:lnTo>
                  <a:pt x="489405" y="16526"/>
                </a:lnTo>
                <a:cubicBezTo>
                  <a:pt x="444605" y="24641"/>
                  <a:pt x="403877" y="32181"/>
                  <a:pt x="367484" y="39086"/>
                </a:cubicBezTo>
                <a:cubicBezTo>
                  <a:pt x="-797089" y="260015"/>
                  <a:pt x="1137849" y="640302"/>
                  <a:pt x="1595252" y="777929"/>
                </a:cubicBezTo>
                <a:cubicBezTo>
                  <a:pt x="2052655" y="915556"/>
                  <a:pt x="2699641" y="781552"/>
                  <a:pt x="3111905" y="864852"/>
                </a:cubicBezTo>
                <a:cubicBezTo>
                  <a:pt x="3524170" y="948153"/>
                  <a:pt x="3725789" y="1024210"/>
                  <a:pt x="4068842" y="1277735"/>
                </a:cubicBezTo>
                <a:cubicBezTo>
                  <a:pt x="4411894" y="1531260"/>
                  <a:pt x="4670687" y="2038309"/>
                  <a:pt x="5170221" y="2386000"/>
                </a:cubicBezTo>
                <a:cubicBezTo>
                  <a:pt x="5669755" y="2733691"/>
                  <a:pt x="6422062" y="3247985"/>
                  <a:pt x="7066038" y="3363881"/>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1" name="Freeform: Shape 61">
            <a:extLst>
              <a:ext uri="{FF2B5EF4-FFF2-40B4-BE49-F238E27FC236}">
                <a16:creationId xmlns:a16="http://schemas.microsoft.com/office/drawing/2014/main" id="{26F611C6-7398-45C6-ACBE-F91BDB637939}"/>
              </a:ext>
            </a:extLst>
          </p:cNvPr>
          <p:cNvSpPr/>
          <p:nvPr/>
        </p:nvSpPr>
        <p:spPr>
          <a:xfrm>
            <a:off x="-16301" y="0"/>
            <a:ext cx="7607301" cy="6858000"/>
          </a:xfrm>
          <a:custGeom>
            <a:avLst/>
            <a:gdLst>
              <a:gd name="connsiteX0" fmla="*/ 0 w 7607301"/>
              <a:gd name="connsiteY0" fmla="*/ 0 h 6858000"/>
              <a:gd name="connsiteX1" fmla="*/ 6771509 w 7607301"/>
              <a:gd name="connsiteY1" fmla="*/ 0 h 6858000"/>
              <a:gd name="connsiteX2" fmla="*/ 7607301 w 7607301"/>
              <a:gd name="connsiteY2" fmla="*/ 1671583 h 6858000"/>
              <a:gd name="connsiteX3" fmla="*/ 5014092 w 7607301"/>
              <a:gd name="connsiteY3" fmla="*/ 6858000 h 6858000"/>
              <a:gd name="connsiteX4" fmla="*/ 0 w 76073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7301" h="6858000">
                <a:moveTo>
                  <a:pt x="0" y="0"/>
                </a:moveTo>
                <a:lnTo>
                  <a:pt x="6771509" y="0"/>
                </a:lnTo>
                <a:lnTo>
                  <a:pt x="7607301" y="1671583"/>
                </a:lnTo>
                <a:lnTo>
                  <a:pt x="5014092" y="6858000"/>
                </a:lnTo>
                <a:lnTo>
                  <a:pt x="0" y="6858000"/>
                </a:lnTo>
                <a:close/>
              </a:path>
            </a:pathLst>
          </a:custGeom>
          <a:blipFill>
            <a:blip r:embed="rId3"/>
            <a:stretch>
              <a:fillRect/>
            </a:stretch>
          </a:blipFill>
          <a:ln>
            <a:solidFill>
              <a:srgbClr val="FFC000"/>
            </a:solid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F52B1EE5-8BF2-48CF-B64E-CD302E0A12B5}"/>
              </a:ext>
            </a:extLst>
          </p:cNvPr>
          <p:cNvSpPr/>
          <p:nvPr/>
        </p:nvSpPr>
        <p:spPr>
          <a:xfrm>
            <a:off x="7943608" y="0"/>
            <a:ext cx="4248392" cy="1610170"/>
          </a:xfrm>
          <a:custGeom>
            <a:avLst/>
            <a:gdLst>
              <a:gd name="connsiteX0" fmla="*/ 0 w 4248392"/>
              <a:gd name="connsiteY0" fmla="*/ 0 h 1610170"/>
              <a:gd name="connsiteX1" fmla="*/ 4248392 w 4248392"/>
              <a:gd name="connsiteY1" fmla="*/ 0 h 1610170"/>
              <a:gd name="connsiteX2" fmla="*/ 4248392 w 4248392"/>
              <a:gd name="connsiteY2" fmla="*/ 1610170 h 1610170"/>
              <a:gd name="connsiteX3" fmla="*/ 4087844 w 4248392"/>
              <a:gd name="connsiteY3" fmla="*/ 1561556 h 1610170"/>
              <a:gd name="connsiteX4" fmla="*/ 3087807 w 4248392"/>
              <a:gd name="connsiteY4" fmla="*/ 1071223 h 1610170"/>
              <a:gd name="connsiteX5" fmla="*/ 2300046 w 4248392"/>
              <a:gd name="connsiteY5" fmla="*/ 412603 h 1610170"/>
              <a:gd name="connsiteX6" fmla="*/ 1615598 w 4248392"/>
              <a:gd name="connsiteY6" fmla="*/ 167235 h 1610170"/>
              <a:gd name="connsiteX7" fmla="*/ 530812 w 4248392"/>
              <a:gd name="connsiteY7" fmla="*/ 115578 h 1610170"/>
              <a:gd name="connsiteX8" fmla="*/ 138446 w 4248392"/>
              <a:gd name="connsiteY8" fmla="*/ 30930 h 161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8392" h="1610170">
                <a:moveTo>
                  <a:pt x="0" y="0"/>
                </a:moveTo>
                <a:lnTo>
                  <a:pt x="4248392" y="0"/>
                </a:lnTo>
                <a:lnTo>
                  <a:pt x="4248392" y="1610170"/>
                </a:lnTo>
                <a:lnTo>
                  <a:pt x="4087844" y="1561556"/>
                </a:lnTo>
                <a:cubicBezTo>
                  <a:pt x="3725441" y="1436854"/>
                  <a:pt x="3355775" y="1226192"/>
                  <a:pt x="3087807" y="1071223"/>
                </a:cubicBezTo>
                <a:cubicBezTo>
                  <a:pt x="2730516" y="864597"/>
                  <a:pt x="2545414" y="563268"/>
                  <a:pt x="2300046" y="412603"/>
                </a:cubicBezTo>
                <a:cubicBezTo>
                  <a:pt x="2054678" y="261938"/>
                  <a:pt x="1910470" y="216739"/>
                  <a:pt x="1615598" y="167235"/>
                </a:cubicBezTo>
                <a:cubicBezTo>
                  <a:pt x="1320726" y="117731"/>
                  <a:pt x="857970" y="197367"/>
                  <a:pt x="530812" y="115578"/>
                </a:cubicBezTo>
                <a:cubicBezTo>
                  <a:pt x="449023" y="95131"/>
                  <a:pt x="301184" y="65670"/>
                  <a:pt x="138446" y="30930"/>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Freeform: Shape 49">
            <a:extLst>
              <a:ext uri="{FF2B5EF4-FFF2-40B4-BE49-F238E27FC236}">
                <a16:creationId xmlns:a16="http://schemas.microsoft.com/office/drawing/2014/main" id="{A790EA4A-8478-4A08-9378-008FEEA89AA4}"/>
              </a:ext>
            </a:extLst>
          </p:cNvPr>
          <p:cNvSpPr/>
          <p:nvPr/>
        </p:nvSpPr>
        <p:spPr>
          <a:xfrm>
            <a:off x="-16301" y="0"/>
            <a:ext cx="7607301" cy="6876731"/>
          </a:xfrm>
          <a:custGeom>
            <a:avLst/>
            <a:gdLst>
              <a:gd name="connsiteX0" fmla="*/ 0 w 7607301"/>
              <a:gd name="connsiteY0" fmla="*/ 0 h 6858000"/>
              <a:gd name="connsiteX1" fmla="*/ 6771509 w 7607301"/>
              <a:gd name="connsiteY1" fmla="*/ 0 h 6858000"/>
              <a:gd name="connsiteX2" fmla="*/ 7607301 w 7607301"/>
              <a:gd name="connsiteY2" fmla="*/ 1671583 h 6858000"/>
              <a:gd name="connsiteX3" fmla="*/ 5014092 w 7607301"/>
              <a:gd name="connsiteY3" fmla="*/ 6858000 h 6858000"/>
              <a:gd name="connsiteX4" fmla="*/ 0 w 76073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7301" h="6858000">
                <a:moveTo>
                  <a:pt x="0" y="0"/>
                </a:moveTo>
                <a:lnTo>
                  <a:pt x="6771509" y="0"/>
                </a:lnTo>
                <a:lnTo>
                  <a:pt x="7607301" y="1671583"/>
                </a:lnTo>
                <a:lnTo>
                  <a:pt x="5014092" y="6858000"/>
                </a:lnTo>
                <a:lnTo>
                  <a:pt x="0" y="6858000"/>
                </a:lnTo>
                <a:close/>
              </a:path>
            </a:pathLst>
          </a:custGeom>
          <a:gradFill flip="none" rotWithShape="1">
            <a:gsLst>
              <a:gs pos="95000">
                <a:srgbClr val="24BED8">
                  <a:alpha val="80000"/>
                </a:srgbClr>
              </a:gs>
              <a:gs pos="0">
                <a:srgbClr val="2F3F69">
                  <a:alpha val="20000"/>
                </a:srgbClr>
              </a:gs>
            </a:gsLst>
            <a:lin ang="10200000" scaled="0"/>
            <a:tileRect/>
          </a:gra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20" name="Grup 19">
            <a:extLst>
              <a:ext uri="{FF2B5EF4-FFF2-40B4-BE49-F238E27FC236}">
                <a16:creationId xmlns:a16="http://schemas.microsoft.com/office/drawing/2014/main" id="{C43F3E06-2D36-4E69-B14C-20E9E565E2E1}"/>
              </a:ext>
            </a:extLst>
          </p:cNvPr>
          <p:cNvGrpSpPr/>
          <p:nvPr/>
        </p:nvGrpSpPr>
        <p:grpSpPr>
          <a:xfrm>
            <a:off x="6400225" y="3421434"/>
            <a:ext cx="6172200" cy="761924"/>
            <a:chOff x="6462096" y="3021384"/>
            <a:chExt cx="6172200" cy="761924"/>
          </a:xfrm>
        </p:grpSpPr>
        <p:grpSp>
          <p:nvGrpSpPr>
            <p:cNvPr id="9" name="Grup 8">
              <a:extLst>
                <a:ext uri="{FF2B5EF4-FFF2-40B4-BE49-F238E27FC236}">
                  <a16:creationId xmlns:a16="http://schemas.microsoft.com/office/drawing/2014/main" id="{1E9B1D4D-203C-4992-A7B0-8ED5A0591804}"/>
                </a:ext>
              </a:extLst>
            </p:cNvPr>
            <p:cNvGrpSpPr/>
            <p:nvPr/>
          </p:nvGrpSpPr>
          <p:grpSpPr>
            <a:xfrm>
              <a:off x="7320378" y="3463901"/>
              <a:ext cx="4455636" cy="319407"/>
              <a:chOff x="6226059" y="2990940"/>
              <a:chExt cx="6167436" cy="319407"/>
            </a:xfrm>
          </p:grpSpPr>
          <p:sp>
            <p:nvSpPr>
              <p:cNvPr id="32" name="Metin kutusu 31">
                <a:extLst>
                  <a:ext uri="{FF2B5EF4-FFF2-40B4-BE49-F238E27FC236}">
                    <a16:creationId xmlns:a16="http://schemas.microsoft.com/office/drawing/2014/main" id="{F65C17B8-5197-478C-B3EF-E45A8ED38E3E}"/>
                  </a:ext>
                </a:extLst>
              </p:cNvPr>
              <p:cNvSpPr txBox="1"/>
              <p:nvPr/>
            </p:nvSpPr>
            <p:spPr>
              <a:xfrm>
                <a:off x="6226059" y="3033348"/>
                <a:ext cx="6167436" cy="276999"/>
              </a:xfrm>
              <a:prstGeom prst="rect">
                <a:avLst/>
              </a:prstGeom>
              <a:noFill/>
            </p:spPr>
            <p:txBody>
              <a:bodyPr wrap="square">
                <a:spAutoFit/>
              </a:bodyPr>
              <a:lstStyle/>
              <a:p>
                <a:pPr algn="ctr"/>
                <a:r>
                  <a:rPr lang="tr-TR" sz="1200" b="1" dirty="0">
                    <a:solidFill>
                      <a:schemeClr val="tx2">
                        <a:lumMod val="50000"/>
                      </a:schemeClr>
                    </a:solidFill>
                    <a:latin typeface="Trebuchet MS" panose="020B0603020202020204" pitchFamily="34" charset="0"/>
                    <a:ea typeface="Roboto" panose="02000000000000000000" pitchFamily="2" charset="0"/>
                    <a:cs typeface="Roboto" panose="02000000000000000000" pitchFamily="2" charset="0"/>
                  </a:rPr>
                  <a:t>PROF. DR. </a:t>
                </a:r>
                <a:r>
                  <a:rPr lang="en-US" sz="1200" b="1" dirty="0" smtClean="0">
                    <a:solidFill>
                      <a:schemeClr val="tx2">
                        <a:lumMod val="50000"/>
                      </a:schemeClr>
                    </a:solidFill>
                    <a:latin typeface="Trebuchet MS" panose="020B0603020202020204" pitchFamily="34" charset="0"/>
                    <a:ea typeface="Roboto" panose="02000000000000000000" pitchFamily="2" charset="0"/>
                    <a:cs typeface="Roboto" panose="02000000000000000000" pitchFamily="2" charset="0"/>
                  </a:rPr>
                  <a:t>NURHAN BAYRAKTAR</a:t>
                </a:r>
                <a:endParaRPr lang="tr-TR" sz="2000" b="1" dirty="0">
                  <a:solidFill>
                    <a:schemeClr val="tx2">
                      <a:lumMod val="50000"/>
                    </a:schemeClr>
                  </a:solidFill>
                  <a:effectLst>
                    <a:outerShdw blurRad="38100" dist="38100" dir="2700000" algn="tl">
                      <a:srgbClr val="000000">
                        <a:alpha val="43137"/>
                      </a:srgbClr>
                    </a:outerShdw>
                  </a:effectLst>
                  <a:latin typeface="Trebuchet MS" panose="020B0603020202020204" pitchFamily="34" charset="0"/>
                  <a:ea typeface="Roboto" panose="02000000000000000000" pitchFamily="2" charset="0"/>
                  <a:cs typeface="Roboto" panose="02000000000000000000" pitchFamily="2" charset="0"/>
                </a:endParaRPr>
              </a:p>
            </p:txBody>
          </p:sp>
          <p:cxnSp>
            <p:nvCxnSpPr>
              <p:cNvPr id="7" name="Düz Bağlayıcı 6">
                <a:extLst>
                  <a:ext uri="{FF2B5EF4-FFF2-40B4-BE49-F238E27FC236}">
                    <a16:creationId xmlns:a16="http://schemas.microsoft.com/office/drawing/2014/main" id="{570FA7BF-86A1-4048-ACFB-748115DA4D21}"/>
                  </a:ext>
                </a:extLst>
              </p:cNvPr>
              <p:cNvCxnSpPr>
                <a:cxnSpLocks/>
              </p:cNvCxnSpPr>
              <p:nvPr/>
            </p:nvCxnSpPr>
            <p:spPr>
              <a:xfrm>
                <a:off x="7158552" y="2990940"/>
                <a:ext cx="4302452"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48" name="Metin kutusu 47">
              <a:extLst>
                <a:ext uri="{FF2B5EF4-FFF2-40B4-BE49-F238E27FC236}">
                  <a16:creationId xmlns:a16="http://schemas.microsoft.com/office/drawing/2014/main" id="{E1323C98-FD78-4EF0-ADF3-49ABC278796E}"/>
                </a:ext>
              </a:extLst>
            </p:cNvPr>
            <p:cNvSpPr txBox="1"/>
            <p:nvPr/>
          </p:nvSpPr>
          <p:spPr>
            <a:xfrm>
              <a:off x="6462096" y="3021384"/>
              <a:ext cx="6172200" cy="400110"/>
            </a:xfrm>
            <a:prstGeom prst="rect">
              <a:avLst/>
            </a:prstGeom>
            <a:noFill/>
          </p:spPr>
          <p:txBody>
            <a:bodyPr wrap="square">
              <a:spAutoFit/>
            </a:bodyPr>
            <a:lstStyle/>
            <a:p>
              <a:pPr algn="ctr"/>
              <a:r>
                <a:rPr lang="tr-TR" sz="2000" b="1" dirty="0">
                  <a:solidFill>
                    <a:schemeClr val="bg2">
                      <a:lumMod val="10000"/>
                    </a:schemeClr>
                  </a:solidFill>
                  <a:latin typeface="Trebuchet MS" panose="020B0603020202020204" pitchFamily="34" charset="0"/>
                  <a:ea typeface="Roboto" panose="02000000000000000000" pitchFamily="2" charset="0"/>
                  <a:cs typeface="Roboto" panose="02000000000000000000" pitchFamily="2" charset="0"/>
                </a:rPr>
                <a:t>FAKÜLTE TANITIMI</a:t>
              </a:r>
            </a:p>
          </p:txBody>
        </p:sp>
      </p:grpSp>
      <p:pic>
        <p:nvPicPr>
          <p:cNvPr id="8" name="Picture 7">
            <a:extLst>
              <a:ext uri="{FF2B5EF4-FFF2-40B4-BE49-F238E27FC236}">
                <a16:creationId xmlns:a16="http://schemas.microsoft.com/office/drawing/2014/main" id="{9398B197-E642-466A-A47B-5B44DCC18A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78" t="33111" r="14778" b="34778"/>
          <a:stretch/>
        </p:blipFill>
        <p:spPr>
          <a:xfrm>
            <a:off x="6336651" y="4676456"/>
            <a:ext cx="2849880" cy="1299078"/>
          </a:xfrm>
          <a:prstGeom prst="rect">
            <a:avLst/>
          </a:prstGeom>
        </p:spPr>
      </p:pic>
      <p:pic>
        <p:nvPicPr>
          <p:cNvPr id="13" name="Picture 12"/>
          <p:cNvPicPr>
            <a:picLocks noChangeAspect="1"/>
          </p:cNvPicPr>
          <p:nvPr/>
        </p:nvPicPr>
        <p:blipFill>
          <a:blip r:embed="rId5"/>
          <a:stretch>
            <a:fillRect/>
          </a:stretch>
        </p:blipFill>
        <p:spPr>
          <a:xfrm>
            <a:off x="7894872" y="-11379"/>
            <a:ext cx="3006651" cy="3507759"/>
          </a:xfrm>
          <a:prstGeom prst="ellipse">
            <a:avLst/>
          </a:prstGeom>
          <a:ln>
            <a:noFill/>
          </a:ln>
          <a:effectLst>
            <a:softEdge rad="112500"/>
          </a:effectLst>
        </p:spPr>
      </p:pic>
    </p:spTree>
    <p:extLst>
      <p:ext uri="{BB962C8B-B14F-4D97-AF65-F5344CB8AC3E}">
        <p14:creationId xmlns:p14="http://schemas.microsoft.com/office/powerpoint/2010/main" val="1257254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24165" y="-2"/>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812490"/>
                  <a:ext cx="1703972" cy="106335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SAĞLIK BİLİMLERİ FAKÜLTESİ</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739058" y="763078"/>
                  <a:ext cx="6354625" cy="461665"/>
                </a:xfrm>
                <a:prstGeom prst="rect">
                  <a:avLst/>
                </a:prstGeom>
              </p:spPr>
              <p:txBody>
                <a:bodyPr wrap="none">
                  <a:spAutoFit/>
                </a:bodyPr>
                <a:lstStyle/>
                <a:p>
                  <a:pPr algn="ctr"/>
                  <a:r>
                    <a:rPr lang="tr-TR" sz="2400" b="1" dirty="0">
                      <a:solidFill>
                        <a:schemeClr val="bg1"/>
                      </a:solidFill>
                      <a:latin typeface="Agency FB" panose="020B0503020202020204" pitchFamily="34" charset="0"/>
                    </a:rPr>
                    <a:t>Öğrenci Profili – </a:t>
                  </a:r>
                  <a:r>
                    <a:rPr lang="tr-TR" sz="2400" b="1" dirty="0" smtClean="0">
                      <a:solidFill>
                        <a:schemeClr val="bg1"/>
                      </a:solidFill>
                      <a:latin typeface="Agency FB" panose="020B0503020202020204" pitchFamily="34" charset="0"/>
                    </a:rPr>
                    <a:t>2022-2023 </a:t>
                  </a:r>
                  <a:r>
                    <a:rPr lang="tr-TR" sz="2400" b="1" dirty="0">
                      <a:solidFill>
                        <a:schemeClr val="bg1"/>
                      </a:solidFill>
                      <a:latin typeface="Agency FB" panose="020B0503020202020204" pitchFamily="34" charset="0"/>
                    </a:rPr>
                    <a:t>Akademik Yılı Öğrenci Sayıları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5</a:t>
              </a:r>
              <a:endParaRPr lang="en-IN" b="1" dirty="0">
                <a:solidFill>
                  <a:schemeClr val="bg1"/>
                </a:solidFill>
                <a:latin typeface="Eurostile BQ" pitchFamily="50" charset="0"/>
              </a:endParaRPr>
            </a:p>
          </p:txBody>
        </p:sp>
      </p:grpSp>
      <p:graphicFrame>
        <p:nvGraphicFramePr>
          <p:cNvPr id="32" name="Grafik 31">
            <a:extLst>
              <a:ext uri="{FF2B5EF4-FFF2-40B4-BE49-F238E27FC236}">
                <a16:creationId xmlns:a16="http://schemas.microsoft.com/office/drawing/2014/main" id="{4AB56818-1DEE-4F45-8B56-DF4BDEFEE6DF}"/>
              </a:ext>
            </a:extLst>
          </p:cNvPr>
          <p:cNvGraphicFramePr>
            <a:graphicFrameLocks/>
          </p:cNvGraphicFramePr>
          <p:nvPr>
            <p:extLst/>
          </p:nvPr>
        </p:nvGraphicFramePr>
        <p:xfrm>
          <a:off x="7644165" y="2751563"/>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o 2"/>
          <p:cNvGraphicFramePr>
            <a:graphicFrameLocks noGrp="1"/>
          </p:cNvGraphicFramePr>
          <p:nvPr>
            <p:extLst>
              <p:ext uri="{D42A27DB-BD31-4B8C-83A1-F6EECF244321}">
                <p14:modId xmlns:p14="http://schemas.microsoft.com/office/powerpoint/2010/main" val="3185927900"/>
              </p:ext>
            </p:extLst>
          </p:nvPr>
        </p:nvGraphicFramePr>
        <p:xfrm>
          <a:off x="3242980" y="2001154"/>
          <a:ext cx="5754370" cy="4121795"/>
        </p:xfrm>
        <a:graphic>
          <a:graphicData uri="http://schemas.openxmlformats.org/drawingml/2006/table">
            <a:tbl>
              <a:tblPr firstRow="1" firstCol="1" bandRow="1"/>
              <a:tblGrid>
                <a:gridCol w="897255">
                  <a:extLst>
                    <a:ext uri="{9D8B030D-6E8A-4147-A177-3AD203B41FA5}">
                      <a16:colId xmlns:a16="http://schemas.microsoft.com/office/drawing/2014/main" val="1152899251"/>
                    </a:ext>
                  </a:extLst>
                </a:gridCol>
                <a:gridCol w="2938780">
                  <a:extLst>
                    <a:ext uri="{9D8B030D-6E8A-4147-A177-3AD203B41FA5}">
                      <a16:colId xmlns:a16="http://schemas.microsoft.com/office/drawing/2014/main" val="4048789757"/>
                    </a:ext>
                  </a:extLst>
                </a:gridCol>
                <a:gridCol w="1918335">
                  <a:extLst>
                    <a:ext uri="{9D8B030D-6E8A-4147-A177-3AD203B41FA5}">
                      <a16:colId xmlns:a16="http://schemas.microsoft.com/office/drawing/2014/main" val="781592293"/>
                    </a:ext>
                  </a:extLst>
                </a:gridCol>
              </a:tblGrid>
              <a:tr h="534035">
                <a:tc>
                  <a:txBody>
                    <a:bodyPr/>
                    <a:lstStyle/>
                    <a:p>
                      <a:pPr algn="ctr">
                        <a:lnSpc>
                          <a:spcPct val="107000"/>
                        </a:lnSpc>
                        <a:spcAft>
                          <a:spcPts val="0"/>
                        </a:spcAft>
                      </a:pPr>
                      <a:r>
                        <a:rPr lang="tr-TR" sz="1600" b="1">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tr-TR" sz="1600" b="1" dirty="0">
                          <a:effectLst/>
                          <a:latin typeface="Calibri" panose="020F0502020204030204" pitchFamily="34" charset="0"/>
                          <a:ea typeface="Calibri" panose="020F0502020204030204" pitchFamily="34" charset="0"/>
                          <a:cs typeface="Times New Roman" panose="02020603050405020304" pitchFamily="18" charset="0"/>
                        </a:rPr>
                        <a:t>ÜLKE ADI</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tr-TR" sz="1600" b="1">
                          <a:effectLst/>
                          <a:latin typeface="Calibri" panose="020F0502020204030204" pitchFamily="34" charset="0"/>
                          <a:ea typeface="Calibri" panose="020F0502020204030204" pitchFamily="34" charset="0"/>
                          <a:cs typeface="Times New Roman" panose="02020603050405020304" pitchFamily="18" charset="0"/>
                        </a:rPr>
                        <a:t>ÖĞRENCİ SAYISI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3129006938"/>
                  </a:ext>
                </a:extLst>
              </a:tr>
              <a:tr h="0">
                <a:tc>
                  <a:txBody>
                    <a:bodyPr/>
                    <a:lstStyle/>
                    <a:p>
                      <a:pPr algn="ctr">
                        <a:lnSpc>
                          <a:spcPct val="107000"/>
                        </a:lnSpc>
                        <a:spcAft>
                          <a:spcPts val="0"/>
                        </a:spcAft>
                      </a:pPr>
                      <a:r>
                        <a:rPr lang="tr-TR" sz="110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AFGANİSTAN</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9829009"/>
                  </a:ext>
                </a:extLst>
              </a:tr>
              <a:tr h="0">
                <a:tc>
                  <a:txBody>
                    <a:bodyPr/>
                    <a:lstStyle/>
                    <a:p>
                      <a:pPr algn="ctr">
                        <a:lnSpc>
                          <a:spcPct val="107000"/>
                        </a:lnSpc>
                        <a:spcAft>
                          <a:spcPts val="0"/>
                        </a:spcAft>
                      </a:pPr>
                      <a:r>
                        <a:rPr lang="tr-TR" sz="110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BİRLEŞİK KRALLIK</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8122305"/>
                  </a:ext>
                </a:extLst>
              </a:tr>
              <a:tr h="0">
                <a:tc>
                  <a:txBody>
                    <a:bodyPr/>
                    <a:lstStyle/>
                    <a:p>
                      <a:pPr algn="ctr">
                        <a:lnSpc>
                          <a:spcPct val="107000"/>
                        </a:lnSpc>
                        <a:spcAft>
                          <a:spcPts val="0"/>
                        </a:spcAft>
                      </a:pPr>
                      <a:r>
                        <a:rPr lang="tr-TR" sz="110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DANİMARKA</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6153631"/>
                  </a:ext>
                </a:extLst>
              </a:tr>
              <a:tr h="0">
                <a:tc>
                  <a:txBody>
                    <a:bodyPr/>
                    <a:lstStyle/>
                    <a:p>
                      <a:pPr algn="ctr">
                        <a:lnSpc>
                          <a:spcPct val="107000"/>
                        </a:lnSpc>
                        <a:spcAft>
                          <a:spcPts val="0"/>
                        </a:spcAft>
                      </a:pPr>
                      <a:r>
                        <a:rPr lang="tr-TR" sz="110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FAS</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9097352"/>
                  </a:ext>
                </a:extLst>
              </a:tr>
              <a:tr h="0">
                <a:tc>
                  <a:txBody>
                    <a:bodyPr/>
                    <a:lstStyle/>
                    <a:p>
                      <a:pPr algn="ctr">
                        <a:lnSpc>
                          <a:spcPct val="107000"/>
                        </a:lnSpc>
                        <a:spcAft>
                          <a:spcPts val="0"/>
                        </a:spcAft>
                      </a:pPr>
                      <a:r>
                        <a:rPr lang="tr-TR" sz="1100">
                          <a:effectLst/>
                          <a:latin typeface="Calibri" panose="020F0502020204030204" pitchFamily="34" charset="0"/>
                          <a:ea typeface="Calibri" panose="020F0502020204030204" pitchFamily="34" charset="0"/>
                          <a:cs typeface="Times New Roman" panose="02020603050405020304" pitchFamily="18" charset="0"/>
                        </a:rPr>
                        <a:t>5</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FİLİSTİN</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6917147"/>
                  </a:ext>
                </a:extLst>
              </a:tr>
              <a:tr h="0">
                <a:tc>
                  <a:txBody>
                    <a:bodyPr/>
                    <a:lstStyle/>
                    <a:p>
                      <a:pPr algn="ctr">
                        <a:lnSpc>
                          <a:spcPct val="107000"/>
                        </a:lnSpc>
                        <a:spcAft>
                          <a:spcPts val="0"/>
                        </a:spcAft>
                      </a:pPr>
                      <a:r>
                        <a:rPr lang="tr-TR" sz="1100">
                          <a:effectLst/>
                          <a:latin typeface="Calibri" panose="020F0502020204030204" pitchFamily="34" charset="0"/>
                          <a:ea typeface="Calibri" panose="020F0502020204030204" pitchFamily="34" charset="0"/>
                          <a:cs typeface="Times New Roman" panose="02020603050405020304" pitchFamily="18" charset="0"/>
                        </a:rPr>
                        <a:t>6</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GAMBİYA</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4284561"/>
                  </a:ext>
                </a:extLst>
              </a:tr>
              <a:tr h="0">
                <a:tc>
                  <a:txBody>
                    <a:bodyPr/>
                    <a:lstStyle/>
                    <a:p>
                      <a:pPr algn="ctr">
                        <a:lnSpc>
                          <a:spcPct val="107000"/>
                        </a:lnSpc>
                        <a:spcAft>
                          <a:spcPts val="0"/>
                        </a:spcAft>
                      </a:pPr>
                      <a:r>
                        <a:rPr lang="tr-TR" sz="1100">
                          <a:effectLst/>
                          <a:latin typeface="Calibri" panose="020F0502020204030204" pitchFamily="34" charset="0"/>
                          <a:ea typeface="Calibri" panose="020F0502020204030204" pitchFamily="34" charset="0"/>
                          <a:cs typeface="Times New Roman" panose="02020603050405020304" pitchFamily="18" charset="0"/>
                        </a:rPr>
                        <a:t>7</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IRAK</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a:effectLst/>
                          <a:latin typeface="Calibri" panose="020F0502020204030204" pitchFamily="34" charset="0"/>
                          <a:ea typeface="Calibri" panose="020F0502020204030204" pitchFamily="34" charset="0"/>
                          <a:cs typeface="Times New Roman" panose="02020603050405020304" pitchFamily="18" charset="0"/>
                        </a:rPr>
                        <a:t>5</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5576497"/>
                  </a:ext>
                </a:extLst>
              </a:tr>
              <a:tr h="0">
                <a:tc>
                  <a:txBody>
                    <a:bodyPr/>
                    <a:lstStyle/>
                    <a:p>
                      <a:pPr algn="ctr">
                        <a:lnSpc>
                          <a:spcPct val="107000"/>
                        </a:lnSpc>
                        <a:spcAft>
                          <a:spcPts val="0"/>
                        </a:spcAft>
                      </a:pPr>
                      <a:r>
                        <a:rPr lang="tr-TR" sz="1100">
                          <a:effectLst/>
                          <a:latin typeface="Calibri" panose="020F0502020204030204" pitchFamily="34" charset="0"/>
                          <a:ea typeface="Calibri" panose="020F0502020204030204" pitchFamily="34" charset="0"/>
                          <a:cs typeface="Times New Roman" panose="02020603050405020304" pitchFamily="18" charset="0"/>
                        </a:rPr>
                        <a:t>8</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İRAN</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a:effectLst/>
                          <a:latin typeface="Calibri" panose="020F0502020204030204" pitchFamily="34" charset="0"/>
                          <a:ea typeface="Calibri" panose="020F0502020204030204" pitchFamily="34" charset="0"/>
                          <a:cs typeface="Times New Roman" panose="02020603050405020304" pitchFamily="18" charset="0"/>
                        </a:rPr>
                        <a:t>40</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1940968"/>
                  </a:ext>
                </a:extLst>
              </a:tr>
              <a:tr h="0">
                <a:tc>
                  <a:txBody>
                    <a:bodyPr/>
                    <a:lstStyle/>
                    <a:p>
                      <a:pPr algn="ctr">
                        <a:lnSpc>
                          <a:spcPct val="107000"/>
                        </a:lnSpc>
                        <a:spcAft>
                          <a:spcPts val="0"/>
                        </a:spcAft>
                      </a:pPr>
                      <a:r>
                        <a:rPr lang="tr-TR" sz="1100">
                          <a:effectLst/>
                          <a:latin typeface="Calibri" panose="020F0502020204030204" pitchFamily="34" charset="0"/>
                          <a:ea typeface="Calibri" panose="020F0502020204030204" pitchFamily="34" charset="0"/>
                          <a:cs typeface="Times New Roman" panose="02020603050405020304" pitchFamily="18" charset="0"/>
                        </a:rPr>
                        <a:t>9</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KENYA</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4370946"/>
                  </a:ext>
                </a:extLst>
              </a:tr>
              <a:tr h="0">
                <a:tc>
                  <a:txBody>
                    <a:bodyPr/>
                    <a:lstStyle/>
                    <a:p>
                      <a:pPr algn="ctr">
                        <a:lnSpc>
                          <a:spcPct val="107000"/>
                        </a:lnSpc>
                        <a:spcAft>
                          <a:spcPts val="0"/>
                        </a:spcAft>
                      </a:pPr>
                      <a:r>
                        <a:rPr lang="tr-TR" sz="1100">
                          <a:effectLst/>
                          <a:latin typeface="Calibri" panose="020F0502020204030204" pitchFamily="34" charset="0"/>
                          <a:ea typeface="Calibri" panose="020F0502020204030204" pitchFamily="34" charset="0"/>
                          <a:cs typeface="Times New Roman" panose="02020603050405020304" pitchFamily="18" charset="0"/>
                        </a:rPr>
                        <a:t>10</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LİBYA</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a:effectLst/>
                          <a:latin typeface="Calibri" panose="020F0502020204030204" pitchFamily="34" charset="0"/>
                          <a:ea typeface="Calibri" panose="020F0502020204030204" pitchFamily="34" charset="0"/>
                          <a:cs typeface="Times New Roman" panose="02020603050405020304" pitchFamily="18" charset="0"/>
                        </a:rPr>
                        <a:t>7</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6462746"/>
                  </a:ext>
                </a:extLst>
              </a:tr>
              <a:tr h="0">
                <a:tc>
                  <a:txBody>
                    <a:bodyPr/>
                    <a:lstStyle/>
                    <a:p>
                      <a:pPr algn="ctr">
                        <a:lnSpc>
                          <a:spcPct val="107000"/>
                        </a:lnSpc>
                        <a:spcAft>
                          <a:spcPts val="0"/>
                        </a:spcAft>
                      </a:pPr>
                      <a:r>
                        <a:rPr lang="tr-TR" sz="1100">
                          <a:effectLst/>
                          <a:latin typeface="Calibri" panose="020F0502020204030204" pitchFamily="34" charset="0"/>
                          <a:ea typeface="Calibri" panose="020F0502020204030204" pitchFamily="34" charset="0"/>
                          <a:cs typeface="Times New Roman" panose="02020603050405020304" pitchFamily="18" charset="0"/>
                        </a:rPr>
                        <a:t>11</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MISIR</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a:effectLst/>
                          <a:latin typeface="Calibri" panose="020F0502020204030204" pitchFamily="34" charset="0"/>
                          <a:ea typeface="Calibri" panose="020F0502020204030204" pitchFamily="34" charset="0"/>
                          <a:cs typeface="Times New Roman" panose="02020603050405020304" pitchFamily="18" charset="0"/>
                        </a:rPr>
                        <a:t>6</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0142493"/>
                  </a:ext>
                </a:extLst>
              </a:tr>
              <a:tr h="0">
                <a:tc>
                  <a:txBody>
                    <a:bodyPr/>
                    <a:lstStyle/>
                    <a:p>
                      <a:pPr algn="ctr">
                        <a:lnSpc>
                          <a:spcPct val="107000"/>
                        </a:lnSpc>
                        <a:spcAft>
                          <a:spcPts val="0"/>
                        </a:spcAft>
                      </a:pPr>
                      <a:r>
                        <a:rPr lang="tr-TR" sz="1100">
                          <a:effectLst/>
                          <a:latin typeface="Calibri" panose="020F0502020204030204" pitchFamily="34" charset="0"/>
                          <a:ea typeface="Calibri" panose="020F0502020204030204" pitchFamily="34" charset="0"/>
                          <a:cs typeface="Times New Roman" panose="02020603050405020304" pitchFamily="18" charset="0"/>
                        </a:rPr>
                        <a:t>12</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NİJERYA</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6145567"/>
                  </a:ext>
                </a:extLst>
              </a:tr>
              <a:tr h="0">
                <a:tc>
                  <a:txBody>
                    <a:bodyPr/>
                    <a:lstStyle/>
                    <a:p>
                      <a:pPr algn="ctr">
                        <a:lnSpc>
                          <a:spcPct val="107000"/>
                        </a:lnSpc>
                        <a:spcAft>
                          <a:spcPts val="0"/>
                        </a:spcAft>
                      </a:pPr>
                      <a:r>
                        <a:rPr lang="tr-TR" sz="1100">
                          <a:effectLst/>
                          <a:latin typeface="Calibri" panose="020F0502020204030204" pitchFamily="34" charset="0"/>
                          <a:ea typeface="Calibri" panose="020F0502020204030204" pitchFamily="34" charset="0"/>
                          <a:cs typeface="Times New Roman" panose="02020603050405020304" pitchFamily="18" charset="0"/>
                        </a:rPr>
                        <a:t>13</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PAKİSTAN</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8999713"/>
                  </a:ext>
                </a:extLst>
              </a:tr>
              <a:tr h="0">
                <a:tc>
                  <a:txBody>
                    <a:bodyPr/>
                    <a:lstStyle/>
                    <a:p>
                      <a:pPr algn="ctr">
                        <a:lnSpc>
                          <a:spcPct val="107000"/>
                        </a:lnSpc>
                        <a:spcAft>
                          <a:spcPts val="0"/>
                        </a:spcAft>
                      </a:pPr>
                      <a:r>
                        <a:rPr lang="tr-TR" sz="1100">
                          <a:effectLst/>
                          <a:latin typeface="Calibri" panose="020F0502020204030204" pitchFamily="34" charset="0"/>
                          <a:ea typeface="Calibri" panose="020F0502020204030204" pitchFamily="34" charset="0"/>
                          <a:cs typeface="Times New Roman" panose="02020603050405020304" pitchFamily="18" charset="0"/>
                        </a:rPr>
                        <a:t>14</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SOMALİ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a:effectLst/>
                          <a:latin typeface="Calibri" panose="020F0502020204030204" pitchFamily="34" charset="0"/>
                          <a:ea typeface="Calibri" panose="020F0502020204030204" pitchFamily="34" charset="0"/>
                          <a:cs typeface="Times New Roman" panose="02020603050405020304" pitchFamily="18" charset="0"/>
                        </a:rPr>
                        <a:t>12</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4044482"/>
                  </a:ext>
                </a:extLst>
              </a:tr>
              <a:tr h="0">
                <a:tc>
                  <a:txBody>
                    <a:bodyPr/>
                    <a:lstStyle/>
                    <a:p>
                      <a:pPr algn="ctr">
                        <a:lnSpc>
                          <a:spcPct val="107000"/>
                        </a:lnSpc>
                        <a:spcAft>
                          <a:spcPts val="0"/>
                        </a:spcAft>
                      </a:pPr>
                      <a:r>
                        <a:rPr lang="tr-TR" sz="1100">
                          <a:effectLst/>
                          <a:latin typeface="Calibri" panose="020F0502020204030204" pitchFamily="34" charset="0"/>
                          <a:ea typeface="Calibri" panose="020F0502020204030204" pitchFamily="34" charset="0"/>
                          <a:cs typeface="Times New Roman" panose="02020603050405020304" pitchFamily="18" charset="0"/>
                        </a:rPr>
                        <a:t>15</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SUDAN</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5481538"/>
                  </a:ext>
                </a:extLst>
              </a:tr>
              <a:tr h="0">
                <a:tc>
                  <a:txBody>
                    <a:bodyPr/>
                    <a:lstStyle/>
                    <a:p>
                      <a:pPr algn="ctr">
                        <a:lnSpc>
                          <a:spcPct val="107000"/>
                        </a:lnSpc>
                        <a:spcAft>
                          <a:spcPts val="0"/>
                        </a:spcAft>
                      </a:pPr>
                      <a:r>
                        <a:rPr lang="tr-TR" sz="1100">
                          <a:effectLst/>
                          <a:latin typeface="Calibri" panose="020F0502020204030204" pitchFamily="34" charset="0"/>
                          <a:ea typeface="Calibri" panose="020F0502020204030204" pitchFamily="34" charset="0"/>
                          <a:cs typeface="Times New Roman" panose="02020603050405020304" pitchFamily="18" charset="0"/>
                        </a:rPr>
                        <a:t>16</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SURİYE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7617127"/>
                  </a:ext>
                </a:extLst>
              </a:tr>
              <a:tr h="0">
                <a:tc>
                  <a:txBody>
                    <a:bodyPr/>
                    <a:lstStyle/>
                    <a:p>
                      <a:pPr algn="ctr">
                        <a:lnSpc>
                          <a:spcPct val="107000"/>
                        </a:lnSpc>
                        <a:spcAft>
                          <a:spcPts val="0"/>
                        </a:spcAft>
                      </a:pPr>
                      <a:r>
                        <a:rPr lang="tr-TR" sz="1100">
                          <a:effectLst/>
                          <a:latin typeface="Calibri" panose="020F0502020204030204" pitchFamily="34" charset="0"/>
                          <a:ea typeface="Calibri" panose="020F0502020204030204" pitchFamily="34" charset="0"/>
                          <a:cs typeface="Times New Roman" panose="02020603050405020304" pitchFamily="18" charset="0"/>
                        </a:rPr>
                        <a:t>17</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TANZANYA</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4016069"/>
                  </a:ext>
                </a:extLst>
              </a:tr>
              <a:tr h="0">
                <a:tc>
                  <a:txBody>
                    <a:bodyPr/>
                    <a:lstStyle/>
                    <a:p>
                      <a:pPr algn="ctr">
                        <a:lnSpc>
                          <a:spcPct val="107000"/>
                        </a:lnSpc>
                        <a:spcAft>
                          <a:spcPts val="0"/>
                        </a:spcAft>
                      </a:pPr>
                      <a:r>
                        <a:rPr lang="tr-TR" sz="1100">
                          <a:effectLst/>
                          <a:latin typeface="Calibri" panose="020F0502020204030204" pitchFamily="34" charset="0"/>
                          <a:ea typeface="Calibri" panose="020F0502020204030204" pitchFamily="34" charset="0"/>
                          <a:cs typeface="Times New Roman" panose="02020603050405020304" pitchFamily="18" charset="0"/>
                        </a:rPr>
                        <a:t>18</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TUNUS</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4059067"/>
                  </a:ext>
                </a:extLst>
              </a:tr>
              <a:tr h="0">
                <a:tc>
                  <a:txBody>
                    <a:bodyPr/>
                    <a:lstStyle/>
                    <a:p>
                      <a:pPr algn="ctr">
                        <a:lnSpc>
                          <a:spcPct val="107000"/>
                        </a:lnSpc>
                        <a:spcAft>
                          <a:spcPts val="0"/>
                        </a:spcAft>
                      </a:pPr>
                      <a:r>
                        <a:rPr lang="tr-TR" sz="1100">
                          <a:effectLst/>
                          <a:latin typeface="Calibri" panose="020F0502020204030204" pitchFamily="34" charset="0"/>
                          <a:ea typeface="Calibri" panose="020F0502020204030204" pitchFamily="34" charset="0"/>
                          <a:cs typeface="Times New Roman" panose="02020603050405020304" pitchFamily="18" charset="0"/>
                        </a:rPr>
                        <a:t>19</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TÜRKMENİSTAN</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9713576"/>
                  </a:ext>
                </a:extLst>
              </a:tr>
              <a:tr h="0">
                <a:tc>
                  <a:txBody>
                    <a:bodyPr/>
                    <a:lstStyle/>
                    <a:p>
                      <a:pPr algn="ctr">
                        <a:lnSpc>
                          <a:spcPct val="107000"/>
                        </a:lnSpc>
                        <a:spcAft>
                          <a:spcPts val="0"/>
                        </a:spcAft>
                      </a:pPr>
                      <a:r>
                        <a:rPr lang="tr-TR" sz="1100">
                          <a:effectLst/>
                          <a:latin typeface="Calibri" panose="020F0502020204030204" pitchFamily="34" charset="0"/>
                          <a:ea typeface="Calibri" panose="020F0502020204030204" pitchFamily="34" charset="0"/>
                          <a:cs typeface="Times New Roman" panose="02020603050405020304" pitchFamily="18" charset="0"/>
                        </a:rPr>
                        <a:t>20</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ÜRDÜN</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6</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8812777"/>
                  </a:ext>
                </a:extLst>
              </a:tr>
            </a:tbl>
          </a:graphicData>
        </a:graphic>
      </p:graphicFrame>
    </p:spTree>
    <p:extLst>
      <p:ext uri="{BB962C8B-B14F-4D97-AF65-F5344CB8AC3E}">
        <p14:creationId xmlns:p14="http://schemas.microsoft.com/office/powerpoint/2010/main" val="390893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304950" y="732301"/>
                  <a:ext cx="7654837"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0" b="1" i="0" u="none" strike="noStrike" kern="1200" cap="none" spc="0" normalizeH="0" baseline="0" noProof="0" dirty="0">
                    <a:ln>
                      <a:noFill/>
                    </a:ln>
                    <a:solidFill>
                      <a:prstClr val="white"/>
                    </a:solidFill>
                    <a:effectLst/>
                    <a:uLnTx/>
                    <a:uFillTx/>
                    <a:latin typeface="Agency FB" panose="020B0503020202020204" pitchFamily="34" charset="0"/>
                    <a:ea typeface="+mn-ea"/>
                    <a:cs typeface="+mn-cs"/>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Eurostile BQ" pitchFamily="50" charset="0"/>
                  <a:ea typeface="+mn-ea"/>
                  <a:cs typeface="+mn-cs"/>
                </a:rPr>
                <a:t>I</a:t>
              </a:r>
              <a:endParaRPr kumimoji="0" lang="en-IN" sz="1600" b="1" i="0" u="none" strike="noStrike" kern="1200" cap="none" spc="0" normalizeH="0" baseline="0" noProof="0" dirty="0">
                <a:ln>
                  <a:noFill/>
                </a:ln>
                <a:solidFill>
                  <a:prstClr val="white"/>
                </a:solidFill>
                <a:effectLst/>
                <a:uLnTx/>
                <a:uFillTx/>
                <a:latin typeface="Eurostile BQ" pitchFamily="50" charset="0"/>
                <a:ea typeface="+mn-ea"/>
                <a:cs typeface="+mn-cs"/>
              </a:endParaRPr>
            </a:p>
          </p:txBody>
        </p:sp>
      </p:grpSp>
      <p:sp>
        <p:nvSpPr>
          <p:cNvPr id="19" name="TextBox 222">
            <a:extLst>
              <a:ext uri="{FF2B5EF4-FFF2-40B4-BE49-F238E27FC236}">
                <a16:creationId xmlns:a16="http://schemas.microsoft.com/office/drawing/2014/main" id="{698F6E85-3ACB-47C3-86EE-27C6F928A019}"/>
              </a:ext>
            </a:extLst>
          </p:cNvPr>
          <p:cNvSpPr txBox="1"/>
          <p:nvPr/>
        </p:nvSpPr>
        <p:spPr>
          <a:xfrm>
            <a:off x="311265" y="578412"/>
            <a:ext cx="1336084" cy="830997"/>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Beslenme ve Diyetetik</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pic>
        <p:nvPicPr>
          <p:cNvPr id="2" name="Resim 1"/>
          <p:cNvPicPr>
            <a:picLocks noChangeAspect="1"/>
          </p:cNvPicPr>
          <p:nvPr/>
        </p:nvPicPr>
        <p:blipFill>
          <a:blip r:embed="rId3"/>
          <a:stretch>
            <a:fillRect/>
          </a:stretch>
        </p:blipFill>
        <p:spPr>
          <a:xfrm>
            <a:off x="2750224" y="629145"/>
            <a:ext cx="5907536" cy="774259"/>
          </a:xfrm>
          <a:prstGeom prst="rect">
            <a:avLst/>
          </a:prstGeom>
        </p:spPr>
      </p:pic>
      <p:graphicFrame>
        <p:nvGraphicFramePr>
          <p:cNvPr id="20" name="Tablo 19"/>
          <p:cNvGraphicFramePr>
            <a:graphicFrameLocks noGrp="1"/>
          </p:cNvGraphicFramePr>
          <p:nvPr>
            <p:extLst>
              <p:ext uri="{D42A27DB-BD31-4B8C-83A1-F6EECF244321}">
                <p14:modId xmlns:p14="http://schemas.microsoft.com/office/powerpoint/2010/main" val="254437389"/>
              </p:ext>
            </p:extLst>
          </p:nvPr>
        </p:nvGraphicFramePr>
        <p:xfrm>
          <a:off x="843281" y="3156085"/>
          <a:ext cx="10515600" cy="1072198"/>
        </p:xfrm>
        <a:graphic>
          <a:graphicData uri="http://schemas.openxmlformats.org/drawingml/2006/table">
            <a:tbl>
              <a:tblPr firstRow="1" firstCol="1" bandRow="1"/>
              <a:tblGrid>
                <a:gridCol w="1752600">
                  <a:extLst>
                    <a:ext uri="{9D8B030D-6E8A-4147-A177-3AD203B41FA5}">
                      <a16:colId xmlns:a16="http://schemas.microsoft.com/office/drawing/2014/main" val="3461418149"/>
                    </a:ext>
                  </a:extLst>
                </a:gridCol>
                <a:gridCol w="1752600">
                  <a:extLst>
                    <a:ext uri="{9D8B030D-6E8A-4147-A177-3AD203B41FA5}">
                      <a16:colId xmlns:a16="http://schemas.microsoft.com/office/drawing/2014/main" val="3043687909"/>
                    </a:ext>
                  </a:extLst>
                </a:gridCol>
                <a:gridCol w="1752600">
                  <a:extLst>
                    <a:ext uri="{9D8B030D-6E8A-4147-A177-3AD203B41FA5}">
                      <a16:colId xmlns:a16="http://schemas.microsoft.com/office/drawing/2014/main" val="179379613"/>
                    </a:ext>
                  </a:extLst>
                </a:gridCol>
                <a:gridCol w="1752600">
                  <a:extLst>
                    <a:ext uri="{9D8B030D-6E8A-4147-A177-3AD203B41FA5}">
                      <a16:colId xmlns:a16="http://schemas.microsoft.com/office/drawing/2014/main" val="3176485228"/>
                    </a:ext>
                  </a:extLst>
                </a:gridCol>
                <a:gridCol w="1752600">
                  <a:extLst>
                    <a:ext uri="{9D8B030D-6E8A-4147-A177-3AD203B41FA5}">
                      <a16:colId xmlns:a16="http://schemas.microsoft.com/office/drawing/2014/main" val="2844990646"/>
                    </a:ext>
                  </a:extLst>
                </a:gridCol>
                <a:gridCol w="1752600">
                  <a:extLst>
                    <a:ext uri="{9D8B030D-6E8A-4147-A177-3AD203B41FA5}">
                      <a16:colId xmlns:a16="http://schemas.microsoft.com/office/drawing/2014/main" val="2976448764"/>
                    </a:ext>
                  </a:extLst>
                </a:gridCol>
              </a:tblGrid>
              <a:tr h="0">
                <a:tc>
                  <a:txBody>
                    <a:bodyPr/>
                    <a:lstStyle/>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AKTİF ÖĞRENCİ İLK KAYIT</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AKTİF ÖĞRENCİ YATAY GEÇİŞ</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HAZIRLIK</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KAYDI SİLİNMİŞ</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ERASMUS</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TOPLAM</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ÖĞRENCİ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extLst>
                  <a:ext uri="{0D108BD9-81ED-4DB2-BD59-A6C34878D82A}">
                    <a16:rowId xmlns:a16="http://schemas.microsoft.com/office/drawing/2014/main" val="2594166963"/>
                  </a:ext>
                </a:extLst>
              </a:tr>
              <a:tr h="387350">
                <a:tc>
                  <a:txBody>
                    <a:bodyPr/>
                    <a:lstStyle/>
                    <a:p>
                      <a:pPr algn="ctr">
                        <a:lnSpc>
                          <a:spcPct val="107000"/>
                        </a:lnSpc>
                        <a:spcAft>
                          <a:spcPts val="0"/>
                        </a:spcAft>
                      </a:pPr>
                      <a:r>
                        <a:rPr lang="tr-TR" sz="1200" b="1" dirty="0" smtClean="0">
                          <a:effectLst/>
                          <a:latin typeface="Calibri" panose="020F0502020204030204" pitchFamily="34" charset="0"/>
                          <a:ea typeface="Calibri" panose="020F0502020204030204" pitchFamily="34" charset="0"/>
                          <a:cs typeface="Times New Roman" panose="02020603050405020304" pitchFamily="18" charset="0"/>
                        </a:rPr>
                        <a:t>155</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200" b="1" dirty="0" smtClean="0">
                          <a:effectLst/>
                          <a:latin typeface="Calibri" panose="020F0502020204030204" pitchFamily="34" charset="0"/>
                          <a:ea typeface="Calibri" panose="020F0502020204030204" pitchFamily="34" charset="0"/>
                          <a:cs typeface="Times New Roman" panose="02020603050405020304" pitchFamily="18" charset="0"/>
                        </a:rPr>
                        <a:t>5</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200" b="1" dirty="0" smtClean="0">
                          <a:effectLst/>
                          <a:latin typeface="Calibri" panose="020F0502020204030204" pitchFamily="34" charset="0"/>
                          <a:ea typeface="Calibri" panose="020F0502020204030204" pitchFamily="34" charset="0"/>
                          <a:cs typeface="Times New Roman" panose="02020603050405020304" pitchFamily="18" charset="0"/>
                        </a:rPr>
                        <a:t>30</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200" b="1" dirty="0" smtClean="0">
                          <a:effectLst/>
                          <a:latin typeface="Calibri" panose="020F0502020204030204" pitchFamily="34" charset="0"/>
                          <a:ea typeface="Calibri" panose="020F0502020204030204" pitchFamily="34" charset="0"/>
                          <a:cs typeface="Times New Roman" panose="02020603050405020304" pitchFamily="18" charset="0"/>
                        </a:rPr>
                        <a:t>9</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200" b="1"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200" b="1" dirty="0" smtClean="0">
                          <a:effectLst/>
                          <a:latin typeface="Calibri" panose="020F0502020204030204" pitchFamily="34" charset="0"/>
                          <a:ea typeface="Calibri" panose="020F0502020204030204" pitchFamily="34" charset="0"/>
                          <a:cs typeface="Times New Roman" panose="02020603050405020304" pitchFamily="18" charset="0"/>
                        </a:rPr>
                        <a:t>190</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1377051"/>
                  </a:ext>
                </a:extLst>
              </a:tr>
            </a:tbl>
          </a:graphicData>
        </a:graphic>
      </p:graphicFrame>
    </p:spTree>
    <p:extLst>
      <p:ext uri="{BB962C8B-B14F-4D97-AF65-F5344CB8AC3E}">
        <p14:creationId xmlns:p14="http://schemas.microsoft.com/office/powerpoint/2010/main" val="41279862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304950" y="732301"/>
                  <a:ext cx="7654837"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0" b="1" i="0" u="none" strike="noStrike" kern="1200" cap="none" spc="0" normalizeH="0" baseline="0" noProof="0" dirty="0">
                    <a:ln>
                      <a:noFill/>
                    </a:ln>
                    <a:solidFill>
                      <a:prstClr val="white"/>
                    </a:solidFill>
                    <a:effectLst/>
                    <a:uLnTx/>
                    <a:uFillTx/>
                    <a:latin typeface="Agency FB" panose="020B0503020202020204" pitchFamily="34" charset="0"/>
                    <a:ea typeface="+mn-ea"/>
                    <a:cs typeface="+mn-cs"/>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Eurostile BQ" pitchFamily="50" charset="0"/>
                  <a:ea typeface="+mn-ea"/>
                  <a:cs typeface="+mn-cs"/>
                </a:rPr>
                <a:t>I</a:t>
              </a:r>
              <a:endParaRPr kumimoji="0" lang="en-IN" sz="1600" b="1" i="0" u="none" strike="noStrike" kern="1200" cap="none" spc="0" normalizeH="0" baseline="0" noProof="0" dirty="0">
                <a:ln>
                  <a:noFill/>
                </a:ln>
                <a:solidFill>
                  <a:prstClr val="white"/>
                </a:solidFill>
                <a:effectLst/>
                <a:uLnTx/>
                <a:uFillTx/>
                <a:latin typeface="Eurostile BQ" pitchFamily="50" charset="0"/>
                <a:ea typeface="+mn-ea"/>
                <a:cs typeface="+mn-cs"/>
              </a:endParaRPr>
            </a:p>
          </p:txBody>
        </p:sp>
      </p:grpSp>
      <p:sp>
        <p:nvSpPr>
          <p:cNvPr id="19" name="TextBox 222">
            <a:extLst>
              <a:ext uri="{FF2B5EF4-FFF2-40B4-BE49-F238E27FC236}">
                <a16:creationId xmlns:a16="http://schemas.microsoft.com/office/drawing/2014/main" id="{698F6E85-3ACB-47C3-86EE-27C6F928A019}"/>
              </a:ext>
            </a:extLst>
          </p:cNvPr>
          <p:cNvSpPr txBox="1"/>
          <p:nvPr/>
        </p:nvSpPr>
        <p:spPr>
          <a:xfrm>
            <a:off x="311265" y="578412"/>
            <a:ext cx="1336084" cy="830997"/>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Beslenme ve Diyetetik</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pic>
        <p:nvPicPr>
          <p:cNvPr id="2" name="Resim 1"/>
          <p:cNvPicPr>
            <a:picLocks noChangeAspect="1"/>
          </p:cNvPicPr>
          <p:nvPr/>
        </p:nvPicPr>
        <p:blipFill>
          <a:blip r:embed="rId3"/>
          <a:stretch>
            <a:fillRect/>
          </a:stretch>
        </p:blipFill>
        <p:spPr>
          <a:xfrm>
            <a:off x="2750224" y="629145"/>
            <a:ext cx="5907536" cy="774259"/>
          </a:xfrm>
          <a:prstGeom prst="rect">
            <a:avLst/>
          </a:prstGeom>
        </p:spPr>
      </p:pic>
      <p:graphicFrame>
        <p:nvGraphicFramePr>
          <p:cNvPr id="21" name="Grafik 20"/>
          <p:cNvGraphicFramePr>
            <a:graphicFrameLocks/>
          </p:cNvGraphicFramePr>
          <p:nvPr>
            <p:extLst>
              <p:ext uri="{D42A27DB-BD31-4B8C-83A1-F6EECF244321}">
                <p14:modId xmlns:p14="http://schemas.microsoft.com/office/powerpoint/2010/main" val="3627322743"/>
              </p:ext>
            </p:extLst>
          </p:nvPr>
        </p:nvGraphicFramePr>
        <p:xfrm>
          <a:off x="2658365" y="2128165"/>
          <a:ext cx="6885432" cy="400507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1690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Laboratuvarlar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VIII</a:t>
              </a:r>
              <a:endParaRPr lang="en-IN" sz="1600" b="1" dirty="0">
                <a:solidFill>
                  <a:schemeClr val="bg1"/>
                </a:solidFill>
                <a:latin typeface="Eurostile BQ" pitchFamily="50" charset="0"/>
              </a:endParaRPr>
            </a:p>
          </p:txBody>
        </p:sp>
      </p:grpSp>
      <p:sp>
        <p:nvSpPr>
          <p:cNvPr id="15" name="Unvan 1">
            <a:extLst>
              <a:ext uri="{FF2B5EF4-FFF2-40B4-BE49-F238E27FC236}">
                <a16:creationId xmlns:a16="http://schemas.microsoft.com/office/drawing/2014/main" id="{C503259B-E2A1-4848-B7CA-46FCBBDD3A33}"/>
              </a:ext>
            </a:extLst>
          </p:cNvPr>
          <p:cNvSpPr txBox="1">
            <a:spLocks/>
          </p:cNvSpPr>
          <p:nvPr/>
        </p:nvSpPr>
        <p:spPr>
          <a:xfrm>
            <a:off x="1365135" y="184556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3200" dirty="0">
                <a:solidFill>
                  <a:srgbClr val="C00000"/>
                </a:solidFill>
                <a:latin typeface="Times New Roman" panose="02020603050405020304" pitchFamily="18" charset="0"/>
                <a:cs typeface="Times New Roman" panose="02020603050405020304" pitchFamily="18" charset="0"/>
              </a:rPr>
              <a:t>Beslenme İlkeleri Laboratuvarı</a:t>
            </a:r>
          </a:p>
        </p:txBody>
      </p:sp>
      <p:pic>
        <p:nvPicPr>
          <p:cNvPr id="16" name="Resim 8">
            <a:extLst>
              <a:ext uri="{FF2B5EF4-FFF2-40B4-BE49-F238E27FC236}">
                <a16:creationId xmlns:a16="http://schemas.microsoft.com/office/drawing/2014/main" id="{E159F430-0769-4014-880F-85DF6595D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7143" y="2403250"/>
            <a:ext cx="9804865" cy="3995483"/>
          </a:xfrm>
          <a:prstGeom prst="rect">
            <a:avLst/>
          </a:prstGeom>
        </p:spPr>
      </p:pic>
    </p:spTree>
    <p:extLst>
      <p:ext uri="{BB962C8B-B14F-4D97-AF65-F5344CB8AC3E}">
        <p14:creationId xmlns:p14="http://schemas.microsoft.com/office/powerpoint/2010/main" val="39516744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Laboratuvarlar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VIII</a:t>
              </a:r>
              <a:endParaRPr lang="en-IN" sz="1600" b="1" dirty="0">
                <a:solidFill>
                  <a:schemeClr val="bg1"/>
                </a:solidFill>
                <a:latin typeface="Eurostile BQ" pitchFamily="50" charset="0"/>
              </a:endParaRPr>
            </a:p>
          </p:txBody>
        </p:sp>
      </p:grpSp>
      <p:sp>
        <p:nvSpPr>
          <p:cNvPr id="15" name="Unvan 1">
            <a:extLst>
              <a:ext uri="{FF2B5EF4-FFF2-40B4-BE49-F238E27FC236}">
                <a16:creationId xmlns:a16="http://schemas.microsoft.com/office/drawing/2014/main" id="{C503259B-E2A1-4848-B7CA-46FCBBDD3A33}"/>
              </a:ext>
            </a:extLst>
          </p:cNvPr>
          <p:cNvSpPr txBox="1">
            <a:spLocks/>
          </p:cNvSpPr>
          <p:nvPr/>
        </p:nvSpPr>
        <p:spPr>
          <a:xfrm>
            <a:off x="1365135" y="184556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3200" dirty="0">
                <a:solidFill>
                  <a:srgbClr val="C00000"/>
                </a:solidFill>
                <a:latin typeface="Times New Roman" panose="02020603050405020304" pitchFamily="18" charset="0"/>
                <a:cs typeface="Times New Roman" panose="02020603050405020304" pitchFamily="18" charset="0"/>
              </a:rPr>
              <a:t>Beslenme İlkeleri Laboratuvarı</a:t>
            </a:r>
          </a:p>
        </p:txBody>
      </p:sp>
      <p:pic>
        <p:nvPicPr>
          <p:cNvPr id="19" name="Resim 9">
            <a:extLst>
              <a:ext uri="{FF2B5EF4-FFF2-40B4-BE49-F238E27FC236}">
                <a16:creationId xmlns:a16="http://schemas.microsoft.com/office/drawing/2014/main" id="{D3FE7CAB-C2BA-4CFC-9812-BF2CAF5FB6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5903" y="2471767"/>
            <a:ext cx="5119283" cy="3839462"/>
          </a:xfrm>
          <a:prstGeom prst="rect">
            <a:avLst/>
          </a:prstGeom>
        </p:spPr>
      </p:pic>
      <p:pic>
        <p:nvPicPr>
          <p:cNvPr id="20" name="Resim 11">
            <a:extLst>
              <a:ext uri="{FF2B5EF4-FFF2-40B4-BE49-F238E27FC236}">
                <a16:creationId xmlns:a16="http://schemas.microsoft.com/office/drawing/2014/main" id="{107D7AC5-A48B-4393-801E-967FB90C67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700" y="2471767"/>
            <a:ext cx="5119283" cy="3839462"/>
          </a:xfrm>
          <a:prstGeom prst="rect">
            <a:avLst/>
          </a:prstGeom>
        </p:spPr>
      </p:pic>
    </p:spTree>
    <p:extLst>
      <p:ext uri="{BB962C8B-B14F-4D97-AF65-F5344CB8AC3E}">
        <p14:creationId xmlns:p14="http://schemas.microsoft.com/office/powerpoint/2010/main" val="12447943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Laboratuvarlar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VIII</a:t>
              </a:r>
              <a:endParaRPr lang="en-IN" sz="1600" b="1" dirty="0">
                <a:solidFill>
                  <a:schemeClr val="bg1"/>
                </a:solidFill>
                <a:latin typeface="Eurostile BQ" pitchFamily="50" charset="0"/>
              </a:endParaRPr>
            </a:p>
          </p:txBody>
        </p:sp>
      </p:grpSp>
      <p:sp>
        <p:nvSpPr>
          <p:cNvPr id="15" name="Unvan 1">
            <a:extLst>
              <a:ext uri="{FF2B5EF4-FFF2-40B4-BE49-F238E27FC236}">
                <a16:creationId xmlns:a16="http://schemas.microsoft.com/office/drawing/2014/main" id="{C503259B-E2A1-4848-B7CA-46FCBBDD3A33}"/>
              </a:ext>
            </a:extLst>
          </p:cNvPr>
          <p:cNvSpPr txBox="1">
            <a:spLocks/>
          </p:cNvSpPr>
          <p:nvPr/>
        </p:nvSpPr>
        <p:spPr>
          <a:xfrm>
            <a:off x="1365135" y="184556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3200" dirty="0">
                <a:solidFill>
                  <a:srgbClr val="C00000"/>
                </a:solidFill>
                <a:latin typeface="Times New Roman" panose="02020603050405020304" pitchFamily="18" charset="0"/>
                <a:cs typeface="Times New Roman" panose="02020603050405020304" pitchFamily="18" charset="0"/>
              </a:rPr>
              <a:t>Antropometri Laboratuvarı</a:t>
            </a:r>
          </a:p>
        </p:txBody>
      </p:sp>
      <p:pic>
        <p:nvPicPr>
          <p:cNvPr id="21" name="Resim 7">
            <a:extLst>
              <a:ext uri="{FF2B5EF4-FFF2-40B4-BE49-F238E27FC236}">
                <a16:creationId xmlns:a16="http://schemas.microsoft.com/office/drawing/2014/main" id="{FBADDD23-F1A1-4391-AFE6-EE581E8AFD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8866" y="2722337"/>
            <a:ext cx="4374341" cy="3280756"/>
          </a:xfrm>
          <a:prstGeom prst="rect">
            <a:avLst/>
          </a:prstGeom>
        </p:spPr>
      </p:pic>
      <p:pic>
        <p:nvPicPr>
          <p:cNvPr id="22" name="Resim 8">
            <a:extLst>
              <a:ext uri="{FF2B5EF4-FFF2-40B4-BE49-F238E27FC236}">
                <a16:creationId xmlns:a16="http://schemas.microsoft.com/office/drawing/2014/main" id="{E7267417-5F47-4A87-B1C3-37FDCB6A5E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27" y="2719459"/>
            <a:ext cx="4378178" cy="3283634"/>
          </a:xfrm>
          <a:prstGeom prst="rect">
            <a:avLst/>
          </a:prstGeom>
        </p:spPr>
      </p:pic>
    </p:spTree>
    <p:extLst>
      <p:ext uri="{BB962C8B-B14F-4D97-AF65-F5344CB8AC3E}">
        <p14:creationId xmlns:p14="http://schemas.microsoft.com/office/powerpoint/2010/main" val="8777969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smtClean="0">
                  <a:solidFill>
                    <a:schemeClr val="bg1"/>
                  </a:solidFill>
                  <a:latin typeface="Eurostile BQ" pitchFamily="50" charset="0"/>
                </a:rPr>
                <a:t>VII</a:t>
              </a:r>
              <a:endParaRPr lang="en-IN" sz="1600" b="1" dirty="0">
                <a:solidFill>
                  <a:schemeClr val="bg1"/>
                </a:solidFill>
                <a:latin typeface="Eurostile BQ" pitchFamily="50" charset="0"/>
              </a:endParaRPr>
            </a:p>
          </p:txBody>
        </p:sp>
      </p:grpSp>
      <p:graphicFrame>
        <p:nvGraphicFramePr>
          <p:cNvPr id="15" name="İçerik Yer Tutucusu 6">
            <a:extLst>
              <a:ext uri="{FF2B5EF4-FFF2-40B4-BE49-F238E27FC236}">
                <a16:creationId xmlns:a16="http://schemas.microsoft.com/office/drawing/2014/main" id="{6F40EFC2-DDDD-4C49-A0F6-8DC578D1CECA}"/>
              </a:ext>
            </a:extLst>
          </p:cNvPr>
          <p:cNvGraphicFramePr>
            <a:graphicFrameLocks/>
          </p:cNvGraphicFramePr>
          <p:nvPr>
            <p:extLst/>
          </p:nvPr>
        </p:nvGraphicFramePr>
        <p:xfrm>
          <a:off x="2135468" y="2602611"/>
          <a:ext cx="9225333" cy="4131774"/>
        </p:xfrm>
        <a:graphic>
          <a:graphicData uri="http://schemas.openxmlformats.org/drawingml/2006/table">
            <a:tbl>
              <a:tblPr>
                <a:tableStyleId>{616DA210-FB5B-4158-B5E0-FEB733F419BA}</a:tableStyleId>
              </a:tblPr>
              <a:tblGrid>
                <a:gridCol w="2050074">
                  <a:extLst>
                    <a:ext uri="{9D8B030D-6E8A-4147-A177-3AD203B41FA5}">
                      <a16:colId xmlns:a16="http://schemas.microsoft.com/office/drawing/2014/main" val="2806971838"/>
                    </a:ext>
                  </a:extLst>
                </a:gridCol>
                <a:gridCol w="4100148">
                  <a:extLst>
                    <a:ext uri="{9D8B030D-6E8A-4147-A177-3AD203B41FA5}">
                      <a16:colId xmlns:a16="http://schemas.microsoft.com/office/drawing/2014/main" val="2194989714"/>
                    </a:ext>
                  </a:extLst>
                </a:gridCol>
                <a:gridCol w="1025037">
                  <a:extLst>
                    <a:ext uri="{9D8B030D-6E8A-4147-A177-3AD203B41FA5}">
                      <a16:colId xmlns:a16="http://schemas.microsoft.com/office/drawing/2014/main" val="3478000809"/>
                    </a:ext>
                  </a:extLst>
                </a:gridCol>
                <a:gridCol w="1025037">
                  <a:extLst>
                    <a:ext uri="{9D8B030D-6E8A-4147-A177-3AD203B41FA5}">
                      <a16:colId xmlns:a16="http://schemas.microsoft.com/office/drawing/2014/main" val="2776014522"/>
                    </a:ext>
                  </a:extLst>
                </a:gridCol>
                <a:gridCol w="1025037">
                  <a:extLst>
                    <a:ext uri="{9D8B030D-6E8A-4147-A177-3AD203B41FA5}">
                      <a16:colId xmlns:a16="http://schemas.microsoft.com/office/drawing/2014/main" val="2024113770"/>
                    </a:ext>
                  </a:extLst>
                </a:gridCol>
              </a:tblGrid>
              <a:tr h="619046">
                <a:tc>
                  <a:txBody>
                    <a:bodyPr/>
                    <a:lstStyle/>
                    <a:p>
                      <a:pPr algn="l" fontAlgn="ctr"/>
                      <a:r>
                        <a:rPr lang="tr-TR" sz="1500" b="1" kern="1200" dirty="0">
                          <a:solidFill>
                            <a:schemeClr val="tx1"/>
                          </a:solidFill>
                          <a:effectLst/>
                          <a:latin typeface="Times New Roman" panose="02020603050405020304" pitchFamily="18" charset="0"/>
                          <a:ea typeface="+mn-ea"/>
                          <a:cs typeface="Times New Roman" panose="02020603050405020304" pitchFamily="18" charset="0"/>
                        </a:rPr>
                        <a:t>Ders</a:t>
                      </a:r>
                      <a:r>
                        <a:rPr lang="tr-TR" sz="1500" b="1" dirty="0">
                          <a:effectLst/>
                          <a:latin typeface="Times New Roman" panose="02020603050405020304" pitchFamily="18" charset="0"/>
                          <a:cs typeface="Times New Roman" panose="02020603050405020304" pitchFamily="18" charset="0"/>
                        </a:rPr>
                        <a:t> Kodu</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dirty="0">
                          <a:effectLst/>
                          <a:latin typeface="Times New Roman" panose="02020603050405020304" pitchFamily="18" charset="0"/>
                          <a:cs typeface="Times New Roman" panose="02020603050405020304" pitchFamily="18" charset="0"/>
                        </a:rPr>
                        <a:t>Ders Adı</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dirty="0">
                          <a:effectLst/>
                          <a:latin typeface="Times New Roman" panose="02020603050405020304" pitchFamily="18" charset="0"/>
                          <a:cs typeface="Times New Roman" panose="02020603050405020304" pitchFamily="18" charset="0"/>
                        </a:rPr>
                        <a:t>Teorik</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dirty="0">
                          <a:effectLst/>
                          <a:latin typeface="Times New Roman" panose="02020603050405020304" pitchFamily="18" charset="0"/>
                          <a:cs typeface="Times New Roman" panose="02020603050405020304" pitchFamily="18" charset="0"/>
                        </a:rPr>
                        <a:t>Uygulama</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cap="all" dirty="0">
                          <a:effectLst/>
                          <a:latin typeface="Times New Roman" panose="02020603050405020304" pitchFamily="18" charset="0"/>
                          <a:cs typeface="Times New Roman" panose="02020603050405020304" pitchFamily="18" charset="0"/>
                        </a:rPr>
                        <a:t>AKTS</a:t>
                      </a:r>
                      <a:endParaRPr lang="tr-TR" sz="1500" b="1" cap="all"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extLst>
                  <a:ext uri="{0D108BD9-81ED-4DB2-BD59-A6C34878D82A}">
                    <a16:rowId xmlns:a16="http://schemas.microsoft.com/office/drawing/2014/main" val="4222766554"/>
                  </a:ext>
                </a:extLst>
              </a:tr>
              <a:tr h="439091">
                <a:tc>
                  <a:txBody>
                    <a:bodyPr/>
                    <a:lstStyle/>
                    <a:p>
                      <a:pPr fontAlgn="t"/>
                      <a:r>
                        <a:rPr lang="tr-TR" sz="1400" b="1" u="none" strike="noStrike" dirty="0">
                          <a:solidFill>
                            <a:srgbClr val="1F3D7C"/>
                          </a:solidFill>
                          <a:effectLst/>
                          <a:latin typeface="Times New Roman" panose="02020603050405020304" pitchFamily="18" charset="0"/>
                          <a:cs typeface="Times New Roman" panose="02020603050405020304" pitchFamily="18" charset="0"/>
                        </a:rPr>
                        <a:t>MED181</a:t>
                      </a:r>
                      <a:endParaRPr lang="tr-TR" sz="1400" b="0" dirty="0">
                        <a:effectLst/>
                        <a:latin typeface="Times New Roman" panose="02020603050405020304" pitchFamily="18" charset="0"/>
                        <a:cs typeface="Times New Roman" panose="02020603050405020304" pitchFamily="18" charset="0"/>
                      </a:endParaRPr>
                    </a:p>
                  </a:txBody>
                  <a:tcPr marL="57687" marR="57687" marT="57687" marB="57687"/>
                </a:tc>
                <a:tc>
                  <a:txBody>
                    <a:bodyPr/>
                    <a:lstStyle/>
                    <a:p>
                      <a:pPr fontAlgn="t"/>
                      <a:r>
                        <a:rPr lang="tr-TR" sz="1400" b="0">
                          <a:effectLst/>
                          <a:latin typeface="Times New Roman" panose="02020603050405020304" pitchFamily="18" charset="0"/>
                          <a:cs typeface="Times New Roman" panose="02020603050405020304" pitchFamily="18" charset="0"/>
                        </a:rPr>
                        <a:t>Fizyoloji</a:t>
                      </a:r>
                    </a:p>
                  </a:txBody>
                  <a:tcPr marL="57687" marR="57687" marT="57687" marB="57687"/>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57687" marR="57687" marT="57687" marB="57687"/>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57687" marR="57687" marT="57687" marB="57687"/>
                </a:tc>
                <a:tc>
                  <a:txBody>
                    <a:bodyPr/>
                    <a:lstStyle/>
                    <a:p>
                      <a:pPr fontAlgn="t"/>
                      <a:r>
                        <a:rPr lang="tr-TR" sz="1400" b="0">
                          <a:effectLst/>
                          <a:latin typeface="Times New Roman" panose="02020603050405020304" pitchFamily="18" charset="0"/>
                          <a:cs typeface="Times New Roman" panose="02020603050405020304" pitchFamily="18" charset="0"/>
                        </a:rPr>
                        <a:t>6</a:t>
                      </a:r>
                    </a:p>
                  </a:txBody>
                  <a:tcPr marL="57687" marR="57687" marT="57687" marB="57687"/>
                </a:tc>
                <a:extLst>
                  <a:ext uri="{0D108BD9-81ED-4DB2-BD59-A6C34878D82A}">
                    <a16:rowId xmlns:a16="http://schemas.microsoft.com/office/drawing/2014/main" val="4037328770"/>
                  </a:ext>
                </a:extLst>
              </a:tr>
              <a:tr h="439091">
                <a:tc>
                  <a:txBody>
                    <a:bodyPr/>
                    <a:lstStyle/>
                    <a:p>
                      <a:pPr fontAlgn="t"/>
                      <a:r>
                        <a:rPr lang="tr-TR" sz="1400" b="1" u="none" strike="noStrike" dirty="0">
                          <a:solidFill>
                            <a:srgbClr val="1F3D7C"/>
                          </a:solidFill>
                          <a:effectLst/>
                          <a:latin typeface="Times New Roman" panose="02020603050405020304" pitchFamily="18" charset="0"/>
                          <a:cs typeface="Times New Roman" panose="02020603050405020304" pitchFamily="18" charset="0"/>
                        </a:rPr>
                        <a:t>MED183</a:t>
                      </a:r>
                      <a:endParaRPr lang="tr-TR" sz="1400" b="0" dirty="0">
                        <a:effectLst/>
                        <a:latin typeface="Times New Roman" panose="02020603050405020304" pitchFamily="18" charset="0"/>
                        <a:cs typeface="Times New Roman" panose="02020603050405020304" pitchFamily="18" charset="0"/>
                      </a:endParaRPr>
                    </a:p>
                  </a:txBody>
                  <a:tcPr marL="57687" marR="57687" marT="57687" marB="57687"/>
                </a:tc>
                <a:tc>
                  <a:txBody>
                    <a:bodyPr/>
                    <a:lstStyle/>
                    <a:p>
                      <a:pPr fontAlgn="t"/>
                      <a:r>
                        <a:rPr lang="tr-TR" sz="1400" b="0" dirty="0">
                          <a:effectLst/>
                          <a:latin typeface="Times New Roman" panose="02020603050405020304" pitchFamily="18" charset="0"/>
                          <a:cs typeface="Times New Roman" panose="02020603050405020304" pitchFamily="18" charset="0"/>
                        </a:rPr>
                        <a:t>Anatomi</a:t>
                      </a:r>
                    </a:p>
                  </a:txBody>
                  <a:tcPr marL="57687" marR="57687" marT="57687" marB="57687"/>
                </a:tc>
                <a:tc>
                  <a:txBody>
                    <a:bodyPr/>
                    <a:lstStyle/>
                    <a:p>
                      <a:pPr fontAlgn="t"/>
                      <a:r>
                        <a:rPr lang="en-US" sz="1400" b="0" dirty="0" smtClean="0">
                          <a:effectLst/>
                          <a:latin typeface="Times New Roman" panose="02020603050405020304" pitchFamily="18" charset="0"/>
                          <a:cs typeface="Times New Roman" panose="02020603050405020304" pitchFamily="18" charset="0"/>
                        </a:rPr>
                        <a:t>3</a:t>
                      </a:r>
                      <a:endParaRPr lang="tr-TR" sz="1400" b="0" dirty="0">
                        <a:effectLst/>
                        <a:latin typeface="Times New Roman" panose="02020603050405020304" pitchFamily="18" charset="0"/>
                        <a:cs typeface="Times New Roman" panose="02020603050405020304" pitchFamily="18" charset="0"/>
                      </a:endParaRPr>
                    </a:p>
                  </a:txBody>
                  <a:tcPr marL="57687" marR="57687" marT="57687" marB="57687"/>
                </a:tc>
                <a:tc>
                  <a:txBody>
                    <a:bodyPr/>
                    <a:lstStyle/>
                    <a:p>
                      <a:pPr fontAlgn="t"/>
                      <a:r>
                        <a:rPr lang="en-US" sz="1400" b="0" dirty="0" smtClean="0">
                          <a:effectLst/>
                          <a:latin typeface="Times New Roman" panose="02020603050405020304" pitchFamily="18" charset="0"/>
                          <a:cs typeface="Times New Roman" panose="02020603050405020304" pitchFamily="18" charset="0"/>
                        </a:rPr>
                        <a:t>3</a:t>
                      </a:r>
                      <a:endParaRPr lang="tr-TR" sz="1400" b="0" dirty="0">
                        <a:effectLst/>
                        <a:latin typeface="Times New Roman" panose="02020603050405020304" pitchFamily="18" charset="0"/>
                        <a:cs typeface="Times New Roman" panose="02020603050405020304" pitchFamily="18" charset="0"/>
                      </a:endParaRPr>
                    </a:p>
                  </a:txBody>
                  <a:tcPr marL="57687" marR="57687" marT="57687" marB="57687"/>
                </a:tc>
                <a:tc>
                  <a:txBody>
                    <a:bodyPr/>
                    <a:lstStyle/>
                    <a:p>
                      <a:pPr fontAlgn="t"/>
                      <a:r>
                        <a:rPr lang="tr-TR" sz="1400" b="0">
                          <a:effectLst/>
                          <a:latin typeface="Times New Roman" panose="02020603050405020304" pitchFamily="18" charset="0"/>
                          <a:cs typeface="Times New Roman" panose="02020603050405020304" pitchFamily="18" charset="0"/>
                        </a:rPr>
                        <a:t>8.5</a:t>
                      </a:r>
                    </a:p>
                  </a:txBody>
                  <a:tcPr marL="57687" marR="57687" marT="57687" marB="57687"/>
                </a:tc>
                <a:extLst>
                  <a:ext uri="{0D108BD9-81ED-4DB2-BD59-A6C34878D82A}">
                    <a16:rowId xmlns:a16="http://schemas.microsoft.com/office/drawing/2014/main" val="3713862522"/>
                  </a:ext>
                </a:extLst>
              </a:tr>
              <a:tr h="43909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NUT101</a:t>
                      </a:r>
                      <a:endParaRPr lang="tr-TR" sz="1400" b="0">
                        <a:effectLst/>
                        <a:latin typeface="Times New Roman" panose="02020603050405020304" pitchFamily="18" charset="0"/>
                        <a:cs typeface="Times New Roman" panose="02020603050405020304" pitchFamily="18" charset="0"/>
                      </a:endParaRPr>
                    </a:p>
                  </a:txBody>
                  <a:tcPr marL="57687" marR="57687" marT="57687" marB="57687"/>
                </a:tc>
                <a:tc>
                  <a:txBody>
                    <a:bodyPr/>
                    <a:lstStyle/>
                    <a:p>
                      <a:pPr fontAlgn="t"/>
                      <a:r>
                        <a:rPr lang="tr-TR" sz="1400" b="0" dirty="0">
                          <a:effectLst/>
                          <a:latin typeface="Times New Roman" panose="02020603050405020304" pitchFamily="18" charset="0"/>
                          <a:cs typeface="Times New Roman" panose="02020603050405020304" pitchFamily="18" charset="0"/>
                        </a:rPr>
                        <a:t>Beslenme İlkeleri I</a:t>
                      </a:r>
                    </a:p>
                  </a:txBody>
                  <a:tcPr marL="57687" marR="57687" marT="57687" marB="57687"/>
                </a:tc>
                <a:tc>
                  <a:txBody>
                    <a:bodyPr/>
                    <a:lstStyle/>
                    <a:p>
                      <a:pPr fontAlgn="t"/>
                      <a:r>
                        <a:rPr lang="tr-TR" sz="1400" b="0" dirty="0">
                          <a:effectLst/>
                          <a:latin typeface="Times New Roman" panose="02020603050405020304" pitchFamily="18" charset="0"/>
                          <a:cs typeface="Times New Roman" panose="02020603050405020304" pitchFamily="18" charset="0"/>
                        </a:rPr>
                        <a:t>2</a:t>
                      </a:r>
                    </a:p>
                  </a:txBody>
                  <a:tcPr marL="57687" marR="57687" marT="57687" marB="57687"/>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57687" marR="57687" marT="57687" marB="57687"/>
                </a:tc>
                <a:tc>
                  <a:txBody>
                    <a:bodyPr/>
                    <a:lstStyle/>
                    <a:p>
                      <a:pPr fontAlgn="t"/>
                      <a:r>
                        <a:rPr lang="tr-TR" sz="1400" b="0">
                          <a:effectLst/>
                          <a:latin typeface="Times New Roman" panose="02020603050405020304" pitchFamily="18" charset="0"/>
                          <a:cs typeface="Times New Roman" panose="02020603050405020304" pitchFamily="18" charset="0"/>
                        </a:rPr>
                        <a:t>6</a:t>
                      </a:r>
                    </a:p>
                  </a:txBody>
                  <a:tcPr marL="57687" marR="57687" marT="57687" marB="57687"/>
                </a:tc>
                <a:extLst>
                  <a:ext uri="{0D108BD9-81ED-4DB2-BD59-A6C34878D82A}">
                    <a16:rowId xmlns:a16="http://schemas.microsoft.com/office/drawing/2014/main" val="2170714515"/>
                  </a:ext>
                </a:extLst>
              </a:tr>
              <a:tr h="43909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NUT103</a:t>
                      </a:r>
                      <a:endParaRPr lang="tr-TR" sz="1400" b="0">
                        <a:effectLst/>
                        <a:latin typeface="Times New Roman" panose="02020603050405020304" pitchFamily="18" charset="0"/>
                        <a:cs typeface="Times New Roman" panose="02020603050405020304" pitchFamily="18" charset="0"/>
                      </a:endParaRPr>
                    </a:p>
                  </a:txBody>
                  <a:tcPr marL="57687" marR="57687" marT="57687" marB="57687"/>
                </a:tc>
                <a:tc>
                  <a:txBody>
                    <a:bodyPr/>
                    <a:lstStyle/>
                    <a:p>
                      <a:pPr fontAlgn="t"/>
                      <a:r>
                        <a:rPr lang="tr-TR" sz="1400" b="0">
                          <a:effectLst/>
                          <a:latin typeface="Times New Roman" panose="02020603050405020304" pitchFamily="18" charset="0"/>
                          <a:cs typeface="Times New Roman" panose="02020603050405020304" pitchFamily="18" charset="0"/>
                        </a:rPr>
                        <a:t>Tıbbi Biyoloji ve Genetik</a:t>
                      </a:r>
                    </a:p>
                  </a:txBody>
                  <a:tcPr marL="57687" marR="57687" marT="57687" marB="57687"/>
                </a:tc>
                <a:tc>
                  <a:txBody>
                    <a:bodyPr/>
                    <a:lstStyle/>
                    <a:p>
                      <a:pPr fontAlgn="t"/>
                      <a:r>
                        <a:rPr lang="tr-TR" sz="1400" b="0" dirty="0">
                          <a:effectLst/>
                          <a:latin typeface="Times New Roman" panose="02020603050405020304" pitchFamily="18" charset="0"/>
                          <a:cs typeface="Times New Roman" panose="02020603050405020304" pitchFamily="18" charset="0"/>
                        </a:rPr>
                        <a:t>2</a:t>
                      </a:r>
                    </a:p>
                  </a:txBody>
                  <a:tcPr marL="57687" marR="57687" marT="57687" marB="57687"/>
                </a:tc>
                <a:tc>
                  <a:txBody>
                    <a:bodyPr/>
                    <a:lstStyle/>
                    <a:p>
                      <a:pPr fontAlgn="t"/>
                      <a:r>
                        <a:rPr lang="tr-TR" sz="1400" b="0" dirty="0">
                          <a:effectLst/>
                          <a:latin typeface="Times New Roman" panose="02020603050405020304" pitchFamily="18" charset="0"/>
                          <a:cs typeface="Times New Roman" panose="02020603050405020304" pitchFamily="18" charset="0"/>
                        </a:rPr>
                        <a:t>0</a:t>
                      </a:r>
                    </a:p>
                  </a:txBody>
                  <a:tcPr marL="57687" marR="57687" marT="57687" marB="57687"/>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57687" marR="57687" marT="57687" marB="57687"/>
                </a:tc>
                <a:extLst>
                  <a:ext uri="{0D108BD9-81ED-4DB2-BD59-A6C34878D82A}">
                    <a16:rowId xmlns:a16="http://schemas.microsoft.com/office/drawing/2014/main" val="565030428"/>
                  </a:ext>
                </a:extLst>
              </a:tr>
              <a:tr h="439091">
                <a:tc>
                  <a:txBody>
                    <a:bodyPr/>
                    <a:lstStyle/>
                    <a:p>
                      <a:pPr fontAlgn="t"/>
                      <a:r>
                        <a:rPr lang="tr-TR" sz="1400" b="1" u="none" strike="noStrike" dirty="0">
                          <a:solidFill>
                            <a:srgbClr val="1F3D7C"/>
                          </a:solidFill>
                          <a:effectLst/>
                          <a:latin typeface="Times New Roman" panose="02020603050405020304" pitchFamily="18" charset="0"/>
                          <a:cs typeface="Times New Roman" panose="02020603050405020304" pitchFamily="18" charset="0"/>
                        </a:rPr>
                        <a:t>ENG101</a:t>
                      </a:r>
                      <a:endParaRPr lang="tr-TR" sz="1400" b="0" dirty="0">
                        <a:effectLst/>
                        <a:latin typeface="Times New Roman" panose="02020603050405020304" pitchFamily="18" charset="0"/>
                        <a:cs typeface="Times New Roman" panose="02020603050405020304" pitchFamily="18" charset="0"/>
                      </a:endParaRPr>
                    </a:p>
                  </a:txBody>
                  <a:tcPr marL="57687" marR="57687" marT="57687" marB="57687"/>
                </a:tc>
                <a:tc>
                  <a:txBody>
                    <a:bodyPr/>
                    <a:lstStyle/>
                    <a:p>
                      <a:pPr fontAlgn="t"/>
                      <a:r>
                        <a:rPr lang="tr-TR" sz="1400" b="0">
                          <a:effectLst/>
                          <a:latin typeface="Times New Roman" panose="02020603050405020304" pitchFamily="18" charset="0"/>
                          <a:cs typeface="Times New Roman" panose="02020603050405020304" pitchFamily="18" charset="0"/>
                        </a:rPr>
                        <a:t>Akademik İngilizce I</a:t>
                      </a:r>
                    </a:p>
                  </a:txBody>
                  <a:tcPr marL="57687" marR="57687" marT="57687" marB="57687"/>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57687" marR="57687" marT="57687" marB="57687"/>
                </a:tc>
                <a:tc>
                  <a:txBody>
                    <a:bodyPr/>
                    <a:lstStyle/>
                    <a:p>
                      <a:pPr fontAlgn="t"/>
                      <a:r>
                        <a:rPr lang="tr-TR" sz="1400" b="0" dirty="0">
                          <a:effectLst/>
                          <a:latin typeface="Times New Roman" panose="02020603050405020304" pitchFamily="18" charset="0"/>
                          <a:cs typeface="Times New Roman" panose="02020603050405020304" pitchFamily="18" charset="0"/>
                        </a:rPr>
                        <a:t>0</a:t>
                      </a:r>
                    </a:p>
                  </a:txBody>
                  <a:tcPr marL="57687" marR="57687" marT="57687" marB="57687"/>
                </a:tc>
                <a:tc>
                  <a:txBody>
                    <a:bodyPr/>
                    <a:lstStyle/>
                    <a:p>
                      <a:pPr fontAlgn="t"/>
                      <a:r>
                        <a:rPr lang="tr-TR" sz="1400" b="0" dirty="0">
                          <a:effectLst/>
                          <a:latin typeface="Times New Roman" panose="02020603050405020304" pitchFamily="18" charset="0"/>
                          <a:cs typeface="Times New Roman" panose="02020603050405020304" pitchFamily="18" charset="0"/>
                        </a:rPr>
                        <a:t>3.5</a:t>
                      </a:r>
                    </a:p>
                  </a:txBody>
                  <a:tcPr marL="57687" marR="57687" marT="57687" marB="57687"/>
                </a:tc>
                <a:extLst>
                  <a:ext uri="{0D108BD9-81ED-4DB2-BD59-A6C34878D82A}">
                    <a16:rowId xmlns:a16="http://schemas.microsoft.com/office/drawing/2014/main" val="1572555096"/>
                  </a:ext>
                </a:extLst>
              </a:tr>
              <a:tr h="439091">
                <a:tc>
                  <a:txBody>
                    <a:bodyPr/>
                    <a:lstStyle/>
                    <a:p>
                      <a:pPr fontAlgn="t"/>
                      <a:r>
                        <a:rPr lang="tr-TR" sz="1400" b="1" u="none" strike="noStrike" dirty="0">
                          <a:solidFill>
                            <a:srgbClr val="1F3D7C"/>
                          </a:solidFill>
                          <a:effectLst/>
                          <a:latin typeface="Times New Roman" panose="02020603050405020304" pitchFamily="18" charset="0"/>
                          <a:cs typeface="Times New Roman" panose="02020603050405020304" pitchFamily="18" charset="0"/>
                        </a:rPr>
                        <a:t>HIST111</a:t>
                      </a:r>
                      <a:endParaRPr lang="tr-TR" sz="1400" b="0" dirty="0">
                        <a:effectLst/>
                        <a:latin typeface="Times New Roman" panose="02020603050405020304" pitchFamily="18" charset="0"/>
                        <a:cs typeface="Times New Roman" panose="02020603050405020304" pitchFamily="18" charset="0"/>
                      </a:endParaRPr>
                    </a:p>
                  </a:txBody>
                  <a:tcPr marL="57687" marR="57687" marT="57687" marB="57687"/>
                </a:tc>
                <a:tc>
                  <a:txBody>
                    <a:bodyPr/>
                    <a:lstStyle/>
                    <a:p>
                      <a:pPr fontAlgn="t"/>
                      <a:r>
                        <a:rPr lang="tr-TR" sz="1400" b="0" dirty="0">
                          <a:effectLst/>
                          <a:latin typeface="Times New Roman" panose="02020603050405020304" pitchFamily="18" charset="0"/>
                          <a:cs typeface="Times New Roman" panose="02020603050405020304" pitchFamily="18" charset="0"/>
                        </a:rPr>
                        <a:t>Atatürk İlkeleri ve İnkılâp Tarihi I (İngilizce)</a:t>
                      </a:r>
                    </a:p>
                  </a:txBody>
                  <a:tcPr marL="57687" marR="57687" marT="57687" marB="57687"/>
                </a:tc>
                <a:tc>
                  <a:txBody>
                    <a:bodyPr/>
                    <a:lstStyle/>
                    <a:p>
                      <a:pPr fontAlgn="t"/>
                      <a:r>
                        <a:rPr lang="tr-TR" sz="1400" b="0" dirty="0">
                          <a:effectLst/>
                          <a:latin typeface="Times New Roman" panose="02020603050405020304" pitchFamily="18" charset="0"/>
                          <a:cs typeface="Times New Roman" panose="02020603050405020304" pitchFamily="18" charset="0"/>
                        </a:rPr>
                        <a:t>2</a:t>
                      </a:r>
                    </a:p>
                  </a:txBody>
                  <a:tcPr marL="57687" marR="57687" marT="57687" marB="57687"/>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57687" marR="57687" marT="57687" marB="57687"/>
                </a:tc>
                <a:tc>
                  <a:txBody>
                    <a:bodyPr/>
                    <a:lstStyle/>
                    <a:p>
                      <a:pPr fontAlgn="t"/>
                      <a:r>
                        <a:rPr lang="tr-TR" sz="1400" b="0" dirty="0">
                          <a:effectLst/>
                          <a:latin typeface="Times New Roman" panose="02020603050405020304" pitchFamily="18" charset="0"/>
                          <a:cs typeface="Times New Roman" panose="02020603050405020304" pitchFamily="18" charset="0"/>
                        </a:rPr>
                        <a:t>2</a:t>
                      </a:r>
                    </a:p>
                  </a:txBody>
                  <a:tcPr marL="57687" marR="57687" marT="57687" marB="57687"/>
                </a:tc>
                <a:extLst>
                  <a:ext uri="{0D108BD9-81ED-4DB2-BD59-A6C34878D82A}">
                    <a16:rowId xmlns:a16="http://schemas.microsoft.com/office/drawing/2014/main" val="3598020181"/>
                  </a:ext>
                </a:extLst>
              </a:tr>
              <a:tr h="439091">
                <a:tc>
                  <a:txBody>
                    <a:bodyPr/>
                    <a:lstStyle/>
                    <a:p>
                      <a:pPr fontAlgn="t"/>
                      <a:r>
                        <a:rPr lang="en-US" sz="1400" b="1" u="none" strike="noStrike" dirty="0" smtClean="0">
                          <a:solidFill>
                            <a:srgbClr val="1F3D7C"/>
                          </a:solidFill>
                          <a:effectLst/>
                          <a:latin typeface="Times New Roman" panose="02020603050405020304" pitchFamily="18" charset="0"/>
                          <a:cs typeface="Times New Roman" panose="02020603050405020304" pitchFamily="18" charset="0"/>
                        </a:rPr>
                        <a:t>KRY</a:t>
                      </a:r>
                      <a:r>
                        <a:rPr lang="tr-TR" sz="1400" b="1" u="none" strike="noStrike" dirty="0" smtClean="0">
                          <a:solidFill>
                            <a:srgbClr val="1F3D7C"/>
                          </a:solidFill>
                          <a:effectLst/>
                          <a:latin typeface="Times New Roman" panose="02020603050405020304" pitchFamily="18" charset="0"/>
                          <a:cs typeface="Times New Roman" panose="02020603050405020304" pitchFamily="18" charset="0"/>
                        </a:rPr>
                        <a:t>111</a:t>
                      </a:r>
                      <a:endParaRPr lang="tr-TR" sz="1400" b="0" dirty="0">
                        <a:effectLst/>
                        <a:latin typeface="Times New Roman" panose="02020603050405020304" pitchFamily="18" charset="0"/>
                        <a:cs typeface="Times New Roman" panose="02020603050405020304" pitchFamily="18" charset="0"/>
                      </a:endParaRPr>
                    </a:p>
                  </a:txBody>
                  <a:tcPr marL="57687" marR="57687" marT="57687" marB="57687"/>
                </a:tc>
                <a:tc>
                  <a:txBody>
                    <a:bodyPr/>
                    <a:lstStyle/>
                    <a:p>
                      <a:pPr fontAlgn="t"/>
                      <a:r>
                        <a:rPr lang="en-US" sz="1400" b="0" dirty="0" err="1" smtClean="0">
                          <a:effectLst/>
                          <a:latin typeface="Times New Roman" panose="02020603050405020304" pitchFamily="18" charset="0"/>
                          <a:cs typeface="Times New Roman" panose="02020603050405020304" pitchFamily="18" charset="0"/>
                        </a:rPr>
                        <a:t>Kariyer</a:t>
                      </a:r>
                      <a:r>
                        <a:rPr lang="en-US" sz="1400" b="0" dirty="0" smtClean="0">
                          <a:effectLst/>
                          <a:latin typeface="Times New Roman" panose="02020603050405020304" pitchFamily="18" charset="0"/>
                          <a:cs typeface="Times New Roman" panose="02020603050405020304" pitchFamily="18" charset="0"/>
                        </a:rPr>
                        <a:t> </a:t>
                      </a:r>
                      <a:r>
                        <a:rPr lang="en-US" sz="1400" b="0" dirty="0" err="1" smtClean="0">
                          <a:effectLst/>
                          <a:latin typeface="Times New Roman" panose="02020603050405020304" pitchFamily="18" charset="0"/>
                          <a:cs typeface="Times New Roman" panose="02020603050405020304" pitchFamily="18" charset="0"/>
                        </a:rPr>
                        <a:t>Planlama</a:t>
                      </a:r>
                      <a:endParaRPr lang="tr-TR" sz="1400" b="0" dirty="0">
                        <a:effectLst/>
                        <a:latin typeface="Times New Roman" panose="02020603050405020304" pitchFamily="18" charset="0"/>
                        <a:cs typeface="Times New Roman" panose="02020603050405020304" pitchFamily="18" charset="0"/>
                      </a:endParaRPr>
                    </a:p>
                  </a:txBody>
                  <a:tcPr marL="57687" marR="57687" marT="57687" marB="57687"/>
                </a:tc>
                <a:tc>
                  <a:txBody>
                    <a:bodyPr/>
                    <a:lstStyle/>
                    <a:p>
                      <a:pPr fontAlgn="t"/>
                      <a:r>
                        <a:rPr lang="en-US" sz="1400" b="0" dirty="0" smtClean="0">
                          <a:effectLst/>
                          <a:latin typeface="Times New Roman" panose="02020603050405020304" pitchFamily="18" charset="0"/>
                          <a:cs typeface="Times New Roman" panose="02020603050405020304" pitchFamily="18" charset="0"/>
                        </a:rPr>
                        <a:t>1</a:t>
                      </a:r>
                      <a:endParaRPr lang="tr-TR" sz="1400" b="0" dirty="0">
                        <a:effectLst/>
                        <a:latin typeface="Times New Roman" panose="02020603050405020304" pitchFamily="18" charset="0"/>
                        <a:cs typeface="Times New Roman" panose="02020603050405020304" pitchFamily="18" charset="0"/>
                      </a:endParaRPr>
                    </a:p>
                  </a:txBody>
                  <a:tcPr marL="57687" marR="57687" marT="57687" marB="57687"/>
                </a:tc>
                <a:tc>
                  <a:txBody>
                    <a:bodyPr/>
                    <a:lstStyle/>
                    <a:p>
                      <a:pPr fontAlgn="t"/>
                      <a:r>
                        <a:rPr lang="en-US" sz="1400" b="0" dirty="0" smtClean="0">
                          <a:effectLst/>
                          <a:latin typeface="Times New Roman" panose="02020603050405020304" pitchFamily="18" charset="0"/>
                          <a:cs typeface="Times New Roman" panose="02020603050405020304" pitchFamily="18" charset="0"/>
                        </a:rPr>
                        <a:t>0</a:t>
                      </a:r>
                      <a:endParaRPr lang="tr-TR" sz="1400" b="0" dirty="0">
                        <a:effectLst/>
                        <a:latin typeface="Times New Roman" panose="02020603050405020304" pitchFamily="18" charset="0"/>
                        <a:cs typeface="Times New Roman" panose="02020603050405020304" pitchFamily="18" charset="0"/>
                      </a:endParaRPr>
                    </a:p>
                  </a:txBody>
                  <a:tcPr marL="57687" marR="57687" marT="57687" marB="57687"/>
                </a:tc>
                <a:tc>
                  <a:txBody>
                    <a:bodyPr/>
                    <a:lstStyle/>
                    <a:p>
                      <a:pPr fontAlgn="t"/>
                      <a:r>
                        <a:rPr lang="en-US" sz="1400" b="0" dirty="0" smtClean="0">
                          <a:effectLst/>
                          <a:latin typeface="Times New Roman" panose="02020603050405020304" pitchFamily="18" charset="0"/>
                          <a:cs typeface="Times New Roman" panose="02020603050405020304" pitchFamily="18" charset="0"/>
                        </a:rPr>
                        <a:t>1</a:t>
                      </a:r>
                      <a:endParaRPr lang="tr-TR" sz="1400" b="0" dirty="0">
                        <a:effectLst/>
                        <a:latin typeface="Times New Roman" panose="02020603050405020304" pitchFamily="18" charset="0"/>
                        <a:cs typeface="Times New Roman" panose="02020603050405020304" pitchFamily="18" charset="0"/>
                      </a:endParaRPr>
                    </a:p>
                  </a:txBody>
                  <a:tcPr marL="57687" marR="57687" marT="57687" marB="57687"/>
                </a:tc>
                <a:extLst>
                  <a:ext uri="{0D108BD9-81ED-4DB2-BD59-A6C34878D82A}">
                    <a16:rowId xmlns:a16="http://schemas.microsoft.com/office/drawing/2014/main" val="570985574"/>
                  </a:ext>
                </a:extLst>
              </a:tr>
              <a:tr h="439091">
                <a:tc gridSpan="2">
                  <a:txBody>
                    <a:bodyPr/>
                    <a:lstStyle/>
                    <a:p>
                      <a:pPr fontAlgn="t"/>
                      <a:r>
                        <a:rPr lang="tr-TR" sz="1400" b="0" dirty="0">
                          <a:effectLst/>
                          <a:latin typeface="Times New Roman" panose="02020603050405020304" pitchFamily="18" charset="0"/>
                          <a:cs typeface="Times New Roman" panose="02020603050405020304" pitchFamily="18" charset="0"/>
                        </a:rPr>
                        <a:t>Toplam</a:t>
                      </a:r>
                    </a:p>
                  </a:txBody>
                  <a:tcPr marL="57687" marR="57687" marT="57687" marB="57687"/>
                </a:tc>
                <a:tc hMerge="1">
                  <a:txBody>
                    <a:bodyPr/>
                    <a:lstStyle/>
                    <a:p>
                      <a:endParaRPr lang="tr-TR"/>
                    </a:p>
                  </a:txBody>
                  <a:tcPr/>
                </a:tc>
                <a:tc>
                  <a:txBody>
                    <a:bodyPr/>
                    <a:lstStyle/>
                    <a:p>
                      <a:pPr fontAlgn="t"/>
                      <a:r>
                        <a:rPr lang="tr-TR" sz="1400" b="0" dirty="0">
                          <a:effectLst/>
                          <a:latin typeface="Times New Roman" panose="02020603050405020304" pitchFamily="18" charset="0"/>
                          <a:cs typeface="Times New Roman" panose="02020603050405020304" pitchFamily="18" charset="0"/>
                        </a:rPr>
                        <a:t>17</a:t>
                      </a:r>
                    </a:p>
                  </a:txBody>
                  <a:tcPr marL="57687" marR="57687" marT="57687" marB="57687"/>
                </a:tc>
                <a:tc>
                  <a:txBody>
                    <a:bodyPr/>
                    <a:lstStyle/>
                    <a:p>
                      <a:pPr fontAlgn="t"/>
                      <a:r>
                        <a:rPr lang="en-US" sz="1400" b="0" dirty="0" smtClean="0">
                          <a:effectLst/>
                          <a:latin typeface="Times New Roman" panose="02020603050405020304" pitchFamily="18" charset="0"/>
                          <a:cs typeface="Times New Roman" panose="02020603050405020304" pitchFamily="18" charset="0"/>
                        </a:rPr>
                        <a:t>5</a:t>
                      </a:r>
                      <a:endParaRPr lang="tr-TR" sz="1400" b="0" dirty="0">
                        <a:effectLst/>
                        <a:latin typeface="Times New Roman" panose="02020603050405020304" pitchFamily="18" charset="0"/>
                        <a:cs typeface="Times New Roman" panose="02020603050405020304" pitchFamily="18" charset="0"/>
                      </a:endParaRPr>
                    </a:p>
                  </a:txBody>
                  <a:tcPr marL="57687" marR="57687" marT="57687" marB="57687"/>
                </a:tc>
                <a:tc>
                  <a:txBody>
                    <a:bodyPr/>
                    <a:lstStyle/>
                    <a:p>
                      <a:pPr fontAlgn="t"/>
                      <a:r>
                        <a:rPr lang="tr-TR" sz="1400" b="0" dirty="0" smtClean="0">
                          <a:effectLst/>
                          <a:latin typeface="Times New Roman" panose="02020603050405020304" pitchFamily="18" charset="0"/>
                          <a:cs typeface="Times New Roman" panose="02020603050405020304" pitchFamily="18" charset="0"/>
                        </a:rPr>
                        <a:t>3</a:t>
                      </a:r>
                      <a:r>
                        <a:rPr lang="en-US" sz="1400" b="0" dirty="0" smtClean="0">
                          <a:effectLst/>
                          <a:latin typeface="Times New Roman" panose="02020603050405020304" pitchFamily="18" charset="0"/>
                          <a:cs typeface="Times New Roman" panose="02020603050405020304" pitchFamily="18" charset="0"/>
                        </a:rPr>
                        <a:t>1</a:t>
                      </a:r>
                      <a:endParaRPr lang="tr-TR" sz="1400" b="0" dirty="0">
                        <a:effectLst/>
                        <a:latin typeface="Times New Roman" panose="02020603050405020304" pitchFamily="18" charset="0"/>
                        <a:cs typeface="Times New Roman" panose="02020603050405020304" pitchFamily="18" charset="0"/>
                      </a:endParaRPr>
                    </a:p>
                  </a:txBody>
                  <a:tcPr marL="57687" marR="57687" marT="57687" marB="57687"/>
                </a:tc>
                <a:extLst>
                  <a:ext uri="{0D108BD9-81ED-4DB2-BD59-A6C34878D82A}">
                    <a16:rowId xmlns:a16="http://schemas.microsoft.com/office/drawing/2014/main" val="1057289149"/>
                  </a:ext>
                </a:extLst>
              </a:tr>
            </a:tbl>
          </a:graphicData>
        </a:graphic>
      </p:graphicFrame>
      <p:sp>
        <p:nvSpPr>
          <p:cNvPr id="19" name="Metin kutusu 8">
            <a:extLst>
              <a:ext uri="{FF2B5EF4-FFF2-40B4-BE49-F238E27FC236}">
                <a16:creationId xmlns:a16="http://schemas.microsoft.com/office/drawing/2014/main" id="{C2B774D2-CDBD-453B-90D1-1F1F5ABA496B}"/>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1. Yarı Yıl</a:t>
            </a:r>
          </a:p>
        </p:txBody>
      </p:sp>
    </p:spTree>
    <p:extLst>
      <p:ext uri="{BB962C8B-B14F-4D97-AF65-F5344CB8AC3E}">
        <p14:creationId xmlns:p14="http://schemas.microsoft.com/office/powerpoint/2010/main" val="21401481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a:t>
              </a:r>
              <a:endParaRPr lang="en-IN" sz="1600" b="1" dirty="0">
                <a:solidFill>
                  <a:schemeClr val="bg1"/>
                </a:solidFill>
                <a:latin typeface="Eurostile BQ" pitchFamily="50" charset="0"/>
              </a:endParaRPr>
            </a:p>
          </p:txBody>
        </p:sp>
      </p:grpSp>
      <p:graphicFrame>
        <p:nvGraphicFramePr>
          <p:cNvPr id="24" name="İçerik Yer Tutucusu 6">
            <a:extLst>
              <a:ext uri="{FF2B5EF4-FFF2-40B4-BE49-F238E27FC236}">
                <a16:creationId xmlns:a16="http://schemas.microsoft.com/office/drawing/2014/main" id="{D1C3FD9E-440B-493C-9D5E-5A2D888FE3C8}"/>
              </a:ext>
            </a:extLst>
          </p:cNvPr>
          <p:cNvGraphicFramePr>
            <a:graphicFrameLocks/>
          </p:cNvGraphicFramePr>
          <p:nvPr>
            <p:extLst/>
          </p:nvPr>
        </p:nvGraphicFramePr>
        <p:xfrm>
          <a:off x="2135466" y="2434493"/>
          <a:ext cx="9119907" cy="3691206"/>
        </p:xfrm>
        <a:graphic>
          <a:graphicData uri="http://schemas.openxmlformats.org/drawingml/2006/table">
            <a:tbl>
              <a:tblPr>
                <a:tableStyleId>{616DA210-FB5B-4158-B5E0-FEB733F419BA}</a:tableStyleId>
              </a:tblPr>
              <a:tblGrid>
                <a:gridCol w="2026646">
                  <a:extLst>
                    <a:ext uri="{9D8B030D-6E8A-4147-A177-3AD203B41FA5}">
                      <a16:colId xmlns:a16="http://schemas.microsoft.com/office/drawing/2014/main" val="2806971838"/>
                    </a:ext>
                  </a:extLst>
                </a:gridCol>
                <a:gridCol w="4053292">
                  <a:extLst>
                    <a:ext uri="{9D8B030D-6E8A-4147-A177-3AD203B41FA5}">
                      <a16:colId xmlns:a16="http://schemas.microsoft.com/office/drawing/2014/main" val="2194989714"/>
                    </a:ext>
                  </a:extLst>
                </a:gridCol>
                <a:gridCol w="1013323">
                  <a:extLst>
                    <a:ext uri="{9D8B030D-6E8A-4147-A177-3AD203B41FA5}">
                      <a16:colId xmlns:a16="http://schemas.microsoft.com/office/drawing/2014/main" val="3478000809"/>
                    </a:ext>
                  </a:extLst>
                </a:gridCol>
                <a:gridCol w="1013323">
                  <a:extLst>
                    <a:ext uri="{9D8B030D-6E8A-4147-A177-3AD203B41FA5}">
                      <a16:colId xmlns:a16="http://schemas.microsoft.com/office/drawing/2014/main" val="2776014522"/>
                    </a:ext>
                  </a:extLst>
                </a:gridCol>
                <a:gridCol w="1013323">
                  <a:extLst>
                    <a:ext uri="{9D8B030D-6E8A-4147-A177-3AD203B41FA5}">
                      <a16:colId xmlns:a16="http://schemas.microsoft.com/office/drawing/2014/main" val="2024113770"/>
                    </a:ext>
                  </a:extLst>
                </a:gridCol>
              </a:tblGrid>
              <a:tr h="553038">
                <a:tc>
                  <a:txBody>
                    <a:bodyPr/>
                    <a:lstStyle/>
                    <a:p>
                      <a:pPr algn="l" fontAlgn="ctr"/>
                      <a:r>
                        <a:rPr lang="tr-TR" sz="1500" b="1" kern="1200" dirty="0">
                          <a:solidFill>
                            <a:schemeClr val="tx1"/>
                          </a:solidFill>
                          <a:effectLst/>
                          <a:latin typeface="Times New Roman" panose="02020603050405020304" pitchFamily="18" charset="0"/>
                          <a:ea typeface="+mn-ea"/>
                          <a:cs typeface="Times New Roman" panose="02020603050405020304" pitchFamily="18" charset="0"/>
                        </a:rPr>
                        <a:t>Ders</a:t>
                      </a:r>
                      <a:r>
                        <a:rPr lang="tr-TR" sz="1500" b="1" dirty="0">
                          <a:effectLst/>
                          <a:latin typeface="Times New Roman" panose="02020603050405020304" pitchFamily="18" charset="0"/>
                          <a:cs typeface="Times New Roman" panose="02020603050405020304" pitchFamily="18" charset="0"/>
                        </a:rPr>
                        <a:t> Kodu</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dirty="0">
                          <a:effectLst/>
                          <a:latin typeface="Times New Roman" panose="02020603050405020304" pitchFamily="18" charset="0"/>
                          <a:cs typeface="Times New Roman" panose="02020603050405020304" pitchFamily="18" charset="0"/>
                        </a:rPr>
                        <a:t>Ders Adı</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dirty="0">
                          <a:effectLst/>
                          <a:latin typeface="Times New Roman" panose="02020603050405020304" pitchFamily="18" charset="0"/>
                          <a:cs typeface="Times New Roman" panose="02020603050405020304" pitchFamily="18" charset="0"/>
                        </a:rPr>
                        <a:t>Teorik</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dirty="0">
                          <a:effectLst/>
                          <a:latin typeface="Times New Roman" panose="02020603050405020304" pitchFamily="18" charset="0"/>
                          <a:cs typeface="Times New Roman" panose="02020603050405020304" pitchFamily="18" charset="0"/>
                        </a:rPr>
                        <a:t>Uygulama</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cap="all" dirty="0">
                          <a:effectLst/>
                          <a:latin typeface="Times New Roman" panose="02020603050405020304" pitchFamily="18" charset="0"/>
                          <a:cs typeface="Times New Roman" panose="02020603050405020304" pitchFamily="18" charset="0"/>
                        </a:rPr>
                        <a:t>AKTS</a:t>
                      </a:r>
                      <a:endParaRPr lang="tr-TR" sz="1500" b="1" cap="all"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extLst>
                  <a:ext uri="{0D108BD9-81ED-4DB2-BD59-A6C34878D82A}">
                    <a16:rowId xmlns:a16="http://schemas.microsoft.com/office/drawing/2014/main" val="4222766554"/>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CHE108</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Kimya</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6</a:t>
                      </a:r>
                    </a:p>
                  </a:txBody>
                  <a:tcPr marL="76200" marR="76200" marT="76200" marB="76200"/>
                </a:tc>
                <a:extLst>
                  <a:ext uri="{0D108BD9-81ED-4DB2-BD59-A6C34878D82A}">
                    <a16:rowId xmlns:a16="http://schemas.microsoft.com/office/drawing/2014/main" val="4037328770"/>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MED182</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Alana Özel Fizyoloji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6</a:t>
                      </a:r>
                    </a:p>
                  </a:txBody>
                  <a:tcPr marL="76200" marR="76200" marT="76200" marB="76200"/>
                </a:tc>
                <a:extLst>
                  <a:ext uri="{0D108BD9-81ED-4DB2-BD59-A6C34878D82A}">
                    <a16:rowId xmlns:a16="http://schemas.microsoft.com/office/drawing/2014/main" val="3713862522"/>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HIST112</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Atatürk İlke ve İnkilâp Tarihi II (İngilizce)</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extLst>
                  <a:ext uri="{0D108BD9-81ED-4DB2-BD59-A6C34878D82A}">
                    <a16:rowId xmlns:a16="http://schemas.microsoft.com/office/drawing/2014/main" val="2170714515"/>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NUT104</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Halk Sağlığı ve Beslenme</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3.5</a:t>
                      </a:r>
                    </a:p>
                  </a:txBody>
                  <a:tcPr marL="76200" marR="76200" marT="76200" marB="76200"/>
                </a:tc>
                <a:extLst>
                  <a:ext uri="{0D108BD9-81ED-4DB2-BD59-A6C34878D82A}">
                    <a16:rowId xmlns:a16="http://schemas.microsoft.com/office/drawing/2014/main" val="565030428"/>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NUT102</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Beslenme İlkeleri II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6</a:t>
                      </a:r>
                    </a:p>
                  </a:txBody>
                  <a:tcPr marL="76200" marR="76200" marT="76200" marB="76200"/>
                </a:tc>
                <a:extLst>
                  <a:ext uri="{0D108BD9-81ED-4DB2-BD59-A6C34878D82A}">
                    <a16:rowId xmlns:a16="http://schemas.microsoft.com/office/drawing/2014/main" val="1572555096"/>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HIST221</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Uygarlık Tarihi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extLst>
                  <a:ext uri="{0D108BD9-81ED-4DB2-BD59-A6C34878D82A}">
                    <a16:rowId xmlns:a16="http://schemas.microsoft.com/office/drawing/2014/main" val="1526032432"/>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ENG102</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dirty="0">
                          <a:effectLst/>
                          <a:latin typeface="Times New Roman" panose="02020603050405020304" pitchFamily="18" charset="0"/>
                          <a:cs typeface="Times New Roman" panose="02020603050405020304" pitchFamily="18" charset="0"/>
                        </a:rPr>
                        <a:t>Akademik İngilizce II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3.5</a:t>
                      </a:r>
                    </a:p>
                  </a:txBody>
                  <a:tcPr marL="76200" marR="76200" marT="76200" marB="76200"/>
                </a:tc>
                <a:extLst>
                  <a:ext uri="{0D108BD9-81ED-4DB2-BD59-A6C34878D82A}">
                    <a16:rowId xmlns:a16="http://schemas.microsoft.com/office/drawing/2014/main" val="3053409423"/>
                  </a:ext>
                </a:extLst>
              </a:tr>
              <a:tr h="392271">
                <a:tc gridSpan="2">
                  <a:txBody>
                    <a:bodyPr/>
                    <a:lstStyle/>
                    <a:p>
                      <a:pPr fontAlgn="t"/>
                      <a:r>
                        <a:rPr lang="tr-TR" sz="1400" b="0">
                          <a:effectLst/>
                          <a:latin typeface="Times New Roman" panose="02020603050405020304" pitchFamily="18" charset="0"/>
                          <a:cs typeface="Times New Roman" panose="02020603050405020304" pitchFamily="18" charset="0"/>
                        </a:rPr>
                        <a:t>Toplam</a:t>
                      </a:r>
                    </a:p>
                  </a:txBody>
                  <a:tcPr marL="76200" marR="76200" marT="76200" marB="76200"/>
                </a:tc>
                <a:tc hMerge="1">
                  <a:txBody>
                    <a:bodyPr/>
                    <a:lstStyle/>
                    <a:p>
                      <a:endParaRPr lang="tr-TR"/>
                    </a:p>
                  </a:txBody>
                  <a:tcPr/>
                </a:tc>
                <a:tc>
                  <a:txBody>
                    <a:bodyPr/>
                    <a:lstStyle/>
                    <a:p>
                      <a:pPr fontAlgn="t"/>
                      <a:r>
                        <a:rPr lang="tr-TR" sz="1400" b="0">
                          <a:effectLst/>
                          <a:latin typeface="Times New Roman" panose="02020603050405020304" pitchFamily="18" charset="0"/>
                          <a:cs typeface="Times New Roman" panose="02020603050405020304" pitchFamily="18" charset="0"/>
                        </a:rPr>
                        <a:t>19</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76200" marR="76200" marT="76200" marB="76200"/>
                </a:tc>
                <a:tc>
                  <a:txBody>
                    <a:bodyPr/>
                    <a:lstStyle/>
                    <a:p>
                      <a:pPr fontAlgn="t"/>
                      <a:r>
                        <a:rPr lang="tr-TR" sz="1400" b="0" dirty="0">
                          <a:effectLst/>
                          <a:latin typeface="Times New Roman" panose="02020603050405020304" pitchFamily="18" charset="0"/>
                          <a:cs typeface="Times New Roman" panose="02020603050405020304" pitchFamily="18" charset="0"/>
                        </a:rPr>
                        <a:t>30</a:t>
                      </a:r>
                    </a:p>
                  </a:txBody>
                  <a:tcPr marL="76200" marR="76200" marT="76200" marB="76200"/>
                </a:tc>
                <a:extLst>
                  <a:ext uri="{0D108BD9-81ED-4DB2-BD59-A6C34878D82A}">
                    <a16:rowId xmlns:a16="http://schemas.microsoft.com/office/drawing/2014/main" val="3598020181"/>
                  </a:ext>
                </a:extLst>
              </a:tr>
            </a:tbl>
          </a:graphicData>
        </a:graphic>
      </p:graphicFrame>
      <p:sp>
        <p:nvSpPr>
          <p:cNvPr id="26" name="Metin kutusu 8">
            <a:extLst>
              <a:ext uri="{FF2B5EF4-FFF2-40B4-BE49-F238E27FC236}">
                <a16:creationId xmlns:a16="http://schemas.microsoft.com/office/drawing/2014/main" id="{77F00336-56D9-464B-9A46-7306A5946CAF}"/>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2. Yarı Yıl</a:t>
            </a:r>
          </a:p>
        </p:txBody>
      </p:sp>
    </p:spTree>
    <p:extLst>
      <p:ext uri="{BB962C8B-B14F-4D97-AF65-F5344CB8AC3E}">
        <p14:creationId xmlns:p14="http://schemas.microsoft.com/office/powerpoint/2010/main" val="21143007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a:t>
              </a:r>
              <a:endParaRPr lang="en-IN" sz="1600" b="1" dirty="0">
                <a:solidFill>
                  <a:schemeClr val="bg1"/>
                </a:solidFill>
                <a:latin typeface="Eurostile BQ" pitchFamily="50" charset="0"/>
              </a:endParaRPr>
            </a:p>
          </p:txBody>
        </p:sp>
      </p:grpSp>
      <p:graphicFrame>
        <p:nvGraphicFramePr>
          <p:cNvPr id="15" name="İçerik Yer Tutucusu 6">
            <a:extLst>
              <a:ext uri="{FF2B5EF4-FFF2-40B4-BE49-F238E27FC236}">
                <a16:creationId xmlns:a16="http://schemas.microsoft.com/office/drawing/2014/main" id="{7E2387DD-ADD2-4D3B-9B00-A54919E4A09C}"/>
              </a:ext>
            </a:extLst>
          </p:cNvPr>
          <p:cNvGraphicFramePr>
            <a:graphicFrameLocks/>
          </p:cNvGraphicFramePr>
          <p:nvPr>
            <p:extLst/>
          </p:nvPr>
        </p:nvGraphicFramePr>
        <p:xfrm>
          <a:off x="2135466" y="2434493"/>
          <a:ext cx="9119907" cy="3691206"/>
        </p:xfrm>
        <a:graphic>
          <a:graphicData uri="http://schemas.openxmlformats.org/drawingml/2006/table">
            <a:tbl>
              <a:tblPr>
                <a:tableStyleId>{616DA210-FB5B-4158-B5E0-FEB733F419BA}</a:tableStyleId>
              </a:tblPr>
              <a:tblGrid>
                <a:gridCol w="2026646">
                  <a:extLst>
                    <a:ext uri="{9D8B030D-6E8A-4147-A177-3AD203B41FA5}">
                      <a16:colId xmlns:a16="http://schemas.microsoft.com/office/drawing/2014/main" val="2806971838"/>
                    </a:ext>
                  </a:extLst>
                </a:gridCol>
                <a:gridCol w="4053292">
                  <a:extLst>
                    <a:ext uri="{9D8B030D-6E8A-4147-A177-3AD203B41FA5}">
                      <a16:colId xmlns:a16="http://schemas.microsoft.com/office/drawing/2014/main" val="2194989714"/>
                    </a:ext>
                  </a:extLst>
                </a:gridCol>
                <a:gridCol w="1013323">
                  <a:extLst>
                    <a:ext uri="{9D8B030D-6E8A-4147-A177-3AD203B41FA5}">
                      <a16:colId xmlns:a16="http://schemas.microsoft.com/office/drawing/2014/main" val="3478000809"/>
                    </a:ext>
                  </a:extLst>
                </a:gridCol>
                <a:gridCol w="1013323">
                  <a:extLst>
                    <a:ext uri="{9D8B030D-6E8A-4147-A177-3AD203B41FA5}">
                      <a16:colId xmlns:a16="http://schemas.microsoft.com/office/drawing/2014/main" val="2776014522"/>
                    </a:ext>
                  </a:extLst>
                </a:gridCol>
                <a:gridCol w="1013323">
                  <a:extLst>
                    <a:ext uri="{9D8B030D-6E8A-4147-A177-3AD203B41FA5}">
                      <a16:colId xmlns:a16="http://schemas.microsoft.com/office/drawing/2014/main" val="2024113770"/>
                    </a:ext>
                  </a:extLst>
                </a:gridCol>
              </a:tblGrid>
              <a:tr h="553038">
                <a:tc>
                  <a:txBody>
                    <a:bodyPr/>
                    <a:lstStyle/>
                    <a:p>
                      <a:pPr algn="l" fontAlgn="ctr"/>
                      <a:r>
                        <a:rPr lang="tr-TR" sz="1500" b="1" kern="1200" dirty="0">
                          <a:solidFill>
                            <a:schemeClr val="tx1"/>
                          </a:solidFill>
                          <a:effectLst/>
                          <a:latin typeface="Times New Roman" panose="02020603050405020304" pitchFamily="18" charset="0"/>
                          <a:ea typeface="+mn-ea"/>
                          <a:cs typeface="Times New Roman" panose="02020603050405020304" pitchFamily="18" charset="0"/>
                        </a:rPr>
                        <a:t>Ders</a:t>
                      </a:r>
                      <a:r>
                        <a:rPr lang="tr-TR" sz="1500" b="1" dirty="0">
                          <a:effectLst/>
                          <a:latin typeface="Times New Roman" panose="02020603050405020304" pitchFamily="18" charset="0"/>
                          <a:cs typeface="Times New Roman" panose="02020603050405020304" pitchFamily="18" charset="0"/>
                        </a:rPr>
                        <a:t> Kodu</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dirty="0">
                          <a:effectLst/>
                          <a:latin typeface="Times New Roman" panose="02020603050405020304" pitchFamily="18" charset="0"/>
                          <a:cs typeface="Times New Roman" panose="02020603050405020304" pitchFamily="18" charset="0"/>
                        </a:rPr>
                        <a:t>Ders Adı</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a:effectLst/>
                          <a:latin typeface="Times New Roman" panose="02020603050405020304" pitchFamily="18" charset="0"/>
                          <a:cs typeface="Times New Roman" panose="02020603050405020304" pitchFamily="18" charset="0"/>
                        </a:rPr>
                        <a:t>Teorik</a:t>
                      </a:r>
                      <a:endParaRPr lang="tr-TR" sz="1500" b="1">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a:effectLst/>
                          <a:latin typeface="Times New Roman" panose="02020603050405020304" pitchFamily="18" charset="0"/>
                          <a:cs typeface="Times New Roman" panose="02020603050405020304" pitchFamily="18" charset="0"/>
                        </a:rPr>
                        <a:t>Uygulama</a:t>
                      </a:r>
                      <a:endParaRPr lang="tr-TR" sz="1500" b="1">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cap="all" dirty="0">
                          <a:effectLst/>
                          <a:latin typeface="Times New Roman" panose="02020603050405020304" pitchFamily="18" charset="0"/>
                          <a:cs typeface="Times New Roman" panose="02020603050405020304" pitchFamily="18" charset="0"/>
                        </a:rPr>
                        <a:t>AKTS</a:t>
                      </a:r>
                      <a:endParaRPr lang="tr-TR" sz="1500" b="1" cap="all"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extLst>
                  <a:ext uri="{0D108BD9-81ED-4DB2-BD59-A6C34878D82A}">
                    <a16:rowId xmlns:a16="http://schemas.microsoft.com/office/drawing/2014/main" val="4222766554"/>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NUT207</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Beslenme ve Diyetetik Alanında Etik</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dirty="0">
                          <a:effectLst/>
                          <a:latin typeface="Times New Roman" panose="02020603050405020304" pitchFamily="18" charset="0"/>
                          <a:cs typeface="Times New Roman" panose="02020603050405020304" pitchFamily="18" charset="0"/>
                        </a:rPr>
                        <a:t>4</a:t>
                      </a:r>
                    </a:p>
                  </a:txBody>
                  <a:tcPr marL="76200" marR="76200" marT="76200" marB="76200"/>
                </a:tc>
                <a:extLst>
                  <a:ext uri="{0D108BD9-81ED-4DB2-BD59-A6C34878D82A}">
                    <a16:rowId xmlns:a16="http://schemas.microsoft.com/office/drawing/2014/main" val="4037328770"/>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NUT201</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Beslenme Biyokimyası 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6</a:t>
                      </a:r>
                    </a:p>
                  </a:txBody>
                  <a:tcPr marL="76200" marR="76200" marT="76200" marB="76200"/>
                </a:tc>
                <a:extLst>
                  <a:ext uri="{0D108BD9-81ED-4DB2-BD59-A6C34878D82A}">
                    <a16:rowId xmlns:a16="http://schemas.microsoft.com/office/drawing/2014/main" val="3713862522"/>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MED283</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Biyoistatistik</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76200" marR="76200" marT="76200" marB="76200"/>
                </a:tc>
                <a:extLst>
                  <a:ext uri="{0D108BD9-81ED-4DB2-BD59-A6C34878D82A}">
                    <a16:rowId xmlns:a16="http://schemas.microsoft.com/office/drawing/2014/main" val="2170714515"/>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NUT205</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Mesleki Oryantasyon</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extLst>
                  <a:ext uri="{0D108BD9-81ED-4DB2-BD59-A6C34878D82A}">
                    <a16:rowId xmlns:a16="http://schemas.microsoft.com/office/drawing/2014/main" val="565030428"/>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NUT203</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Besin Kimyası ve Analizi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6</a:t>
                      </a:r>
                    </a:p>
                  </a:txBody>
                  <a:tcPr marL="76200" marR="76200" marT="76200" marB="76200"/>
                </a:tc>
                <a:extLst>
                  <a:ext uri="{0D108BD9-81ED-4DB2-BD59-A6C34878D82A}">
                    <a16:rowId xmlns:a16="http://schemas.microsoft.com/office/drawing/2014/main" val="1572555096"/>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MED185</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Mikrobiyoloji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76200" marR="76200" marT="76200" marB="76200"/>
                </a:tc>
                <a:extLst>
                  <a:ext uri="{0D108BD9-81ED-4DB2-BD59-A6C34878D82A}">
                    <a16:rowId xmlns:a16="http://schemas.microsoft.com/office/drawing/2014/main" val="3396803699"/>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ENG201</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Akademik İngilizce III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extLst>
                  <a:ext uri="{0D108BD9-81ED-4DB2-BD59-A6C34878D82A}">
                    <a16:rowId xmlns:a16="http://schemas.microsoft.com/office/drawing/2014/main" val="3598020181"/>
                  </a:ext>
                </a:extLst>
              </a:tr>
              <a:tr h="392271">
                <a:tc gridSpan="2">
                  <a:txBody>
                    <a:bodyPr/>
                    <a:lstStyle/>
                    <a:p>
                      <a:pPr fontAlgn="t"/>
                      <a:r>
                        <a:rPr lang="tr-TR" sz="1400" b="0">
                          <a:effectLst/>
                          <a:latin typeface="Times New Roman" panose="02020603050405020304" pitchFamily="18" charset="0"/>
                          <a:cs typeface="Times New Roman" panose="02020603050405020304" pitchFamily="18" charset="0"/>
                        </a:rPr>
                        <a:t>Toplam</a:t>
                      </a:r>
                    </a:p>
                  </a:txBody>
                  <a:tcPr marL="76200" marR="76200" marT="76200" marB="76200"/>
                </a:tc>
                <a:tc hMerge="1">
                  <a:txBody>
                    <a:bodyPr/>
                    <a:lstStyle/>
                    <a:p>
                      <a:endParaRPr lang="tr-TR"/>
                    </a:p>
                  </a:txBody>
                  <a:tcPr/>
                </a:tc>
                <a:tc>
                  <a:txBody>
                    <a:bodyPr/>
                    <a:lstStyle/>
                    <a:p>
                      <a:pPr fontAlgn="t"/>
                      <a:r>
                        <a:rPr lang="tr-TR" sz="1400" b="0">
                          <a:effectLst/>
                          <a:latin typeface="Times New Roman" panose="02020603050405020304" pitchFamily="18" charset="0"/>
                          <a:cs typeface="Times New Roman" panose="02020603050405020304" pitchFamily="18" charset="0"/>
                        </a:rPr>
                        <a:t>17</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76200" marR="76200" marT="76200" marB="76200"/>
                </a:tc>
                <a:tc>
                  <a:txBody>
                    <a:bodyPr/>
                    <a:lstStyle/>
                    <a:p>
                      <a:pPr fontAlgn="t"/>
                      <a:r>
                        <a:rPr lang="tr-TR" sz="1400" b="0" dirty="0">
                          <a:effectLst/>
                          <a:latin typeface="Times New Roman" panose="02020603050405020304" pitchFamily="18" charset="0"/>
                          <a:cs typeface="Times New Roman" panose="02020603050405020304" pitchFamily="18" charset="0"/>
                        </a:rPr>
                        <a:t>30</a:t>
                      </a:r>
                    </a:p>
                  </a:txBody>
                  <a:tcPr marL="76200" marR="76200" marT="76200" marB="76200"/>
                </a:tc>
                <a:extLst>
                  <a:ext uri="{0D108BD9-81ED-4DB2-BD59-A6C34878D82A}">
                    <a16:rowId xmlns:a16="http://schemas.microsoft.com/office/drawing/2014/main" val="1057289149"/>
                  </a:ext>
                </a:extLst>
              </a:tr>
            </a:tbl>
          </a:graphicData>
        </a:graphic>
      </p:graphicFrame>
      <p:sp>
        <p:nvSpPr>
          <p:cNvPr id="19" name="Metin kutusu 8">
            <a:extLst>
              <a:ext uri="{FF2B5EF4-FFF2-40B4-BE49-F238E27FC236}">
                <a16:creationId xmlns:a16="http://schemas.microsoft.com/office/drawing/2014/main" id="{DD9E87EC-D332-431A-90E6-56F9F987FF0C}"/>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3. Yarı Yıl</a:t>
            </a:r>
          </a:p>
        </p:txBody>
      </p:sp>
    </p:spTree>
    <p:extLst>
      <p:ext uri="{BB962C8B-B14F-4D97-AF65-F5344CB8AC3E}">
        <p14:creationId xmlns:p14="http://schemas.microsoft.com/office/powerpoint/2010/main" val="789117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a:t>
              </a:r>
              <a:endParaRPr lang="en-IN" sz="1600" b="1" dirty="0">
                <a:solidFill>
                  <a:schemeClr val="bg1"/>
                </a:solidFill>
                <a:latin typeface="Eurostile BQ" pitchFamily="50" charset="0"/>
              </a:endParaRPr>
            </a:p>
          </p:txBody>
        </p:sp>
      </p:grpSp>
      <p:graphicFrame>
        <p:nvGraphicFramePr>
          <p:cNvPr id="15" name="İçerik Yer Tutucusu 6">
            <a:extLst>
              <a:ext uri="{FF2B5EF4-FFF2-40B4-BE49-F238E27FC236}">
                <a16:creationId xmlns:a16="http://schemas.microsoft.com/office/drawing/2014/main" id="{3759471C-CD15-4E72-B65C-50E477B833E7}"/>
              </a:ext>
            </a:extLst>
          </p:cNvPr>
          <p:cNvGraphicFramePr>
            <a:graphicFrameLocks/>
          </p:cNvGraphicFramePr>
          <p:nvPr>
            <p:extLst/>
          </p:nvPr>
        </p:nvGraphicFramePr>
        <p:xfrm>
          <a:off x="2113703" y="2434493"/>
          <a:ext cx="9119907" cy="3691206"/>
        </p:xfrm>
        <a:graphic>
          <a:graphicData uri="http://schemas.openxmlformats.org/drawingml/2006/table">
            <a:tbl>
              <a:tblPr>
                <a:tableStyleId>{616DA210-FB5B-4158-B5E0-FEB733F419BA}</a:tableStyleId>
              </a:tblPr>
              <a:tblGrid>
                <a:gridCol w="2026646">
                  <a:extLst>
                    <a:ext uri="{9D8B030D-6E8A-4147-A177-3AD203B41FA5}">
                      <a16:colId xmlns:a16="http://schemas.microsoft.com/office/drawing/2014/main" val="2806971838"/>
                    </a:ext>
                  </a:extLst>
                </a:gridCol>
                <a:gridCol w="4053292">
                  <a:extLst>
                    <a:ext uri="{9D8B030D-6E8A-4147-A177-3AD203B41FA5}">
                      <a16:colId xmlns:a16="http://schemas.microsoft.com/office/drawing/2014/main" val="2194989714"/>
                    </a:ext>
                  </a:extLst>
                </a:gridCol>
                <a:gridCol w="1013323">
                  <a:extLst>
                    <a:ext uri="{9D8B030D-6E8A-4147-A177-3AD203B41FA5}">
                      <a16:colId xmlns:a16="http://schemas.microsoft.com/office/drawing/2014/main" val="3478000809"/>
                    </a:ext>
                  </a:extLst>
                </a:gridCol>
                <a:gridCol w="1013323">
                  <a:extLst>
                    <a:ext uri="{9D8B030D-6E8A-4147-A177-3AD203B41FA5}">
                      <a16:colId xmlns:a16="http://schemas.microsoft.com/office/drawing/2014/main" val="2776014522"/>
                    </a:ext>
                  </a:extLst>
                </a:gridCol>
                <a:gridCol w="1013323">
                  <a:extLst>
                    <a:ext uri="{9D8B030D-6E8A-4147-A177-3AD203B41FA5}">
                      <a16:colId xmlns:a16="http://schemas.microsoft.com/office/drawing/2014/main" val="2024113770"/>
                    </a:ext>
                  </a:extLst>
                </a:gridCol>
              </a:tblGrid>
              <a:tr h="553038">
                <a:tc>
                  <a:txBody>
                    <a:bodyPr/>
                    <a:lstStyle/>
                    <a:p>
                      <a:pPr algn="l" fontAlgn="ctr"/>
                      <a:r>
                        <a:rPr lang="tr-TR" sz="1500" b="1" kern="1200" dirty="0">
                          <a:solidFill>
                            <a:schemeClr val="tx1"/>
                          </a:solidFill>
                          <a:effectLst/>
                          <a:latin typeface="Times New Roman" panose="02020603050405020304" pitchFamily="18" charset="0"/>
                          <a:ea typeface="+mn-ea"/>
                          <a:cs typeface="Times New Roman" panose="02020603050405020304" pitchFamily="18" charset="0"/>
                        </a:rPr>
                        <a:t>Ders</a:t>
                      </a:r>
                      <a:r>
                        <a:rPr lang="tr-TR" sz="1500" b="1" dirty="0">
                          <a:effectLst/>
                          <a:latin typeface="Times New Roman" panose="02020603050405020304" pitchFamily="18" charset="0"/>
                          <a:cs typeface="Times New Roman" panose="02020603050405020304" pitchFamily="18" charset="0"/>
                        </a:rPr>
                        <a:t> Kodu</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dirty="0">
                          <a:effectLst/>
                          <a:latin typeface="Times New Roman" panose="02020603050405020304" pitchFamily="18" charset="0"/>
                          <a:cs typeface="Times New Roman" panose="02020603050405020304" pitchFamily="18" charset="0"/>
                        </a:rPr>
                        <a:t>Ders Adı</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a:effectLst/>
                          <a:latin typeface="Times New Roman" panose="02020603050405020304" pitchFamily="18" charset="0"/>
                          <a:cs typeface="Times New Roman" panose="02020603050405020304" pitchFamily="18" charset="0"/>
                        </a:rPr>
                        <a:t>Teorik</a:t>
                      </a:r>
                      <a:endParaRPr lang="tr-TR" sz="1500" b="1">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a:effectLst/>
                          <a:latin typeface="Times New Roman" panose="02020603050405020304" pitchFamily="18" charset="0"/>
                          <a:cs typeface="Times New Roman" panose="02020603050405020304" pitchFamily="18" charset="0"/>
                        </a:rPr>
                        <a:t>Uygulama</a:t>
                      </a:r>
                      <a:endParaRPr lang="tr-TR" sz="1500" b="1">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cap="all" dirty="0">
                          <a:effectLst/>
                          <a:latin typeface="Times New Roman" panose="02020603050405020304" pitchFamily="18" charset="0"/>
                          <a:cs typeface="Times New Roman" panose="02020603050405020304" pitchFamily="18" charset="0"/>
                        </a:rPr>
                        <a:t>AKTS</a:t>
                      </a:r>
                      <a:endParaRPr lang="tr-TR" sz="1500" b="1" cap="all"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extLst>
                  <a:ext uri="{0D108BD9-81ED-4DB2-BD59-A6C34878D82A}">
                    <a16:rowId xmlns:a16="http://schemas.microsoft.com/office/drawing/2014/main" val="4222766554"/>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NUT204</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Besin Mikrobiyolojisi ve Gıda Güvenliği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5</a:t>
                      </a:r>
                    </a:p>
                  </a:txBody>
                  <a:tcPr marL="76200" marR="76200" marT="76200" marB="76200"/>
                </a:tc>
                <a:extLst>
                  <a:ext uri="{0D108BD9-81ED-4DB2-BD59-A6C34878D82A}">
                    <a16:rowId xmlns:a16="http://schemas.microsoft.com/office/drawing/2014/main" val="4037328770"/>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ENG202</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Akademik İngilizce IV</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extLst>
                  <a:ext uri="{0D108BD9-81ED-4DB2-BD59-A6C34878D82A}">
                    <a16:rowId xmlns:a16="http://schemas.microsoft.com/office/drawing/2014/main" val="3713862522"/>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NUT202</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Beslenme Biyokimyası II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6</a:t>
                      </a:r>
                    </a:p>
                  </a:txBody>
                  <a:tcPr marL="76200" marR="76200" marT="76200" marB="76200"/>
                </a:tc>
                <a:extLst>
                  <a:ext uri="{0D108BD9-81ED-4DB2-BD59-A6C34878D82A}">
                    <a16:rowId xmlns:a16="http://schemas.microsoft.com/office/drawing/2014/main" val="2170714515"/>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NUT208</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İletişim, Danışmanlık ve Beslenme Eğitimi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1</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extLst>
                  <a:ext uri="{0D108BD9-81ED-4DB2-BD59-A6C34878D82A}">
                    <a16:rowId xmlns:a16="http://schemas.microsoft.com/office/drawing/2014/main" val="565030428"/>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NUT206</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Besin Kontrolü ve Mevzuatı</a:t>
                      </a:r>
                    </a:p>
                  </a:txBody>
                  <a:tcPr marL="76200" marR="76200" marT="76200" marB="76200"/>
                </a:tc>
                <a:tc>
                  <a:txBody>
                    <a:bodyPr/>
                    <a:lstStyle/>
                    <a:p>
                      <a:pPr fontAlgn="t"/>
                      <a:r>
                        <a:rPr lang="tr-TR" sz="1400" b="0" dirty="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76200" marR="76200" marT="76200" marB="76200"/>
                </a:tc>
                <a:extLst>
                  <a:ext uri="{0D108BD9-81ED-4DB2-BD59-A6C34878D82A}">
                    <a16:rowId xmlns:a16="http://schemas.microsoft.com/office/drawing/2014/main" val="1572555096"/>
                  </a:ext>
                </a:extLst>
              </a:tr>
              <a:tr h="392271">
                <a:tc>
                  <a:txBody>
                    <a:bodyPr/>
                    <a:lstStyle/>
                    <a:p>
                      <a:pPr fontAlgn="t"/>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Alan Seçmeli</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5</a:t>
                      </a:r>
                    </a:p>
                  </a:txBody>
                  <a:tcPr marL="76200" marR="76200" marT="76200" marB="76200"/>
                </a:tc>
                <a:extLst>
                  <a:ext uri="{0D108BD9-81ED-4DB2-BD59-A6C34878D82A}">
                    <a16:rowId xmlns:a16="http://schemas.microsoft.com/office/drawing/2014/main" val="3619304633"/>
                  </a:ext>
                </a:extLst>
              </a:tr>
              <a:tr h="392271">
                <a:tc>
                  <a:txBody>
                    <a:bodyPr/>
                    <a:lstStyle/>
                    <a:p>
                      <a:pPr fontAlgn="t"/>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Alan Dışı Seçmeli</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76200" marR="76200" marT="76200" marB="76200"/>
                </a:tc>
                <a:extLst>
                  <a:ext uri="{0D108BD9-81ED-4DB2-BD59-A6C34878D82A}">
                    <a16:rowId xmlns:a16="http://schemas.microsoft.com/office/drawing/2014/main" val="3598020181"/>
                  </a:ext>
                </a:extLst>
              </a:tr>
              <a:tr h="392271">
                <a:tc gridSpan="2">
                  <a:txBody>
                    <a:bodyPr/>
                    <a:lstStyle/>
                    <a:p>
                      <a:pPr fontAlgn="t"/>
                      <a:r>
                        <a:rPr lang="tr-TR" sz="1400" b="0">
                          <a:effectLst/>
                          <a:latin typeface="Times New Roman" panose="02020603050405020304" pitchFamily="18" charset="0"/>
                          <a:cs typeface="Times New Roman" panose="02020603050405020304" pitchFamily="18" charset="0"/>
                        </a:rPr>
                        <a:t>Toplam</a:t>
                      </a:r>
                    </a:p>
                  </a:txBody>
                  <a:tcPr marL="76200" marR="76200" marT="76200" marB="76200"/>
                </a:tc>
                <a:tc hMerge="1">
                  <a:txBody>
                    <a:bodyPr/>
                    <a:lstStyle/>
                    <a:p>
                      <a:endParaRPr lang="tr-TR"/>
                    </a:p>
                  </a:txBody>
                  <a:tcPr/>
                </a:tc>
                <a:tc>
                  <a:txBody>
                    <a:bodyPr/>
                    <a:lstStyle/>
                    <a:p>
                      <a:pPr fontAlgn="t"/>
                      <a:r>
                        <a:rPr lang="tr-TR" sz="1400" b="0">
                          <a:effectLst/>
                          <a:latin typeface="Times New Roman" panose="02020603050405020304" pitchFamily="18" charset="0"/>
                          <a:cs typeface="Times New Roman" panose="02020603050405020304" pitchFamily="18" charset="0"/>
                        </a:rPr>
                        <a:t>16</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dirty="0">
                          <a:effectLst/>
                          <a:latin typeface="Times New Roman" panose="02020603050405020304" pitchFamily="18" charset="0"/>
                          <a:cs typeface="Times New Roman" panose="02020603050405020304" pitchFamily="18" charset="0"/>
                        </a:rPr>
                        <a:t>30</a:t>
                      </a:r>
                    </a:p>
                  </a:txBody>
                  <a:tcPr marL="76200" marR="76200" marT="76200" marB="76200"/>
                </a:tc>
                <a:extLst>
                  <a:ext uri="{0D108BD9-81ED-4DB2-BD59-A6C34878D82A}">
                    <a16:rowId xmlns:a16="http://schemas.microsoft.com/office/drawing/2014/main" val="1057289149"/>
                  </a:ext>
                </a:extLst>
              </a:tr>
            </a:tbl>
          </a:graphicData>
        </a:graphic>
      </p:graphicFrame>
      <p:sp>
        <p:nvSpPr>
          <p:cNvPr id="19" name="Metin kutusu 8">
            <a:extLst>
              <a:ext uri="{FF2B5EF4-FFF2-40B4-BE49-F238E27FC236}">
                <a16:creationId xmlns:a16="http://schemas.microsoft.com/office/drawing/2014/main" id="{9C06F875-60EA-43D6-8172-598756785603}"/>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4. Yarı Yıl</a:t>
            </a:r>
          </a:p>
        </p:txBody>
      </p:sp>
    </p:spTree>
    <p:extLst>
      <p:ext uri="{BB962C8B-B14F-4D97-AF65-F5344CB8AC3E}">
        <p14:creationId xmlns:p14="http://schemas.microsoft.com/office/powerpoint/2010/main" val="9392082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a:t>
              </a:r>
              <a:endParaRPr lang="en-IN" sz="1600" b="1" dirty="0">
                <a:solidFill>
                  <a:schemeClr val="bg1"/>
                </a:solidFill>
                <a:latin typeface="Eurostile BQ" pitchFamily="50" charset="0"/>
              </a:endParaRPr>
            </a:p>
          </p:txBody>
        </p:sp>
      </p:grpSp>
      <p:graphicFrame>
        <p:nvGraphicFramePr>
          <p:cNvPr id="15" name="İçerik Yer Tutucusu 6">
            <a:extLst>
              <a:ext uri="{FF2B5EF4-FFF2-40B4-BE49-F238E27FC236}">
                <a16:creationId xmlns:a16="http://schemas.microsoft.com/office/drawing/2014/main" id="{DE1EE7BD-07C0-4AA8-81A4-8727D7918DCA}"/>
              </a:ext>
            </a:extLst>
          </p:cNvPr>
          <p:cNvGraphicFramePr>
            <a:graphicFrameLocks/>
          </p:cNvGraphicFramePr>
          <p:nvPr>
            <p:extLst/>
          </p:nvPr>
        </p:nvGraphicFramePr>
        <p:xfrm>
          <a:off x="2113703" y="2504812"/>
          <a:ext cx="9119907" cy="3691206"/>
        </p:xfrm>
        <a:graphic>
          <a:graphicData uri="http://schemas.openxmlformats.org/drawingml/2006/table">
            <a:tbl>
              <a:tblPr>
                <a:tableStyleId>{616DA210-FB5B-4158-B5E0-FEB733F419BA}</a:tableStyleId>
              </a:tblPr>
              <a:tblGrid>
                <a:gridCol w="2026646">
                  <a:extLst>
                    <a:ext uri="{9D8B030D-6E8A-4147-A177-3AD203B41FA5}">
                      <a16:colId xmlns:a16="http://schemas.microsoft.com/office/drawing/2014/main" val="2806971838"/>
                    </a:ext>
                  </a:extLst>
                </a:gridCol>
                <a:gridCol w="4053292">
                  <a:extLst>
                    <a:ext uri="{9D8B030D-6E8A-4147-A177-3AD203B41FA5}">
                      <a16:colId xmlns:a16="http://schemas.microsoft.com/office/drawing/2014/main" val="2194989714"/>
                    </a:ext>
                  </a:extLst>
                </a:gridCol>
                <a:gridCol w="1013323">
                  <a:extLst>
                    <a:ext uri="{9D8B030D-6E8A-4147-A177-3AD203B41FA5}">
                      <a16:colId xmlns:a16="http://schemas.microsoft.com/office/drawing/2014/main" val="3478000809"/>
                    </a:ext>
                  </a:extLst>
                </a:gridCol>
                <a:gridCol w="1013323">
                  <a:extLst>
                    <a:ext uri="{9D8B030D-6E8A-4147-A177-3AD203B41FA5}">
                      <a16:colId xmlns:a16="http://schemas.microsoft.com/office/drawing/2014/main" val="2776014522"/>
                    </a:ext>
                  </a:extLst>
                </a:gridCol>
                <a:gridCol w="1013323">
                  <a:extLst>
                    <a:ext uri="{9D8B030D-6E8A-4147-A177-3AD203B41FA5}">
                      <a16:colId xmlns:a16="http://schemas.microsoft.com/office/drawing/2014/main" val="2024113770"/>
                    </a:ext>
                  </a:extLst>
                </a:gridCol>
              </a:tblGrid>
              <a:tr h="553038">
                <a:tc>
                  <a:txBody>
                    <a:bodyPr/>
                    <a:lstStyle/>
                    <a:p>
                      <a:pPr algn="l" fontAlgn="ctr"/>
                      <a:r>
                        <a:rPr lang="tr-TR" sz="1500" b="1" kern="1200" dirty="0">
                          <a:solidFill>
                            <a:schemeClr val="tx1"/>
                          </a:solidFill>
                          <a:effectLst/>
                          <a:latin typeface="Times New Roman" panose="02020603050405020304" pitchFamily="18" charset="0"/>
                          <a:ea typeface="+mn-ea"/>
                          <a:cs typeface="Times New Roman" panose="02020603050405020304" pitchFamily="18" charset="0"/>
                        </a:rPr>
                        <a:t>Ders</a:t>
                      </a:r>
                      <a:r>
                        <a:rPr lang="tr-TR" sz="1500" b="1" dirty="0">
                          <a:effectLst/>
                          <a:latin typeface="Times New Roman" panose="02020603050405020304" pitchFamily="18" charset="0"/>
                          <a:cs typeface="Times New Roman" panose="02020603050405020304" pitchFamily="18" charset="0"/>
                        </a:rPr>
                        <a:t> Kodu</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dirty="0">
                          <a:effectLst/>
                          <a:latin typeface="Times New Roman" panose="02020603050405020304" pitchFamily="18" charset="0"/>
                          <a:cs typeface="Times New Roman" panose="02020603050405020304" pitchFamily="18" charset="0"/>
                        </a:rPr>
                        <a:t>Ders Adı</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dirty="0">
                          <a:effectLst/>
                          <a:latin typeface="Times New Roman" panose="02020603050405020304" pitchFamily="18" charset="0"/>
                          <a:cs typeface="Times New Roman" panose="02020603050405020304" pitchFamily="18" charset="0"/>
                        </a:rPr>
                        <a:t>Teorik</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dirty="0">
                          <a:effectLst/>
                          <a:latin typeface="Times New Roman" panose="02020603050405020304" pitchFamily="18" charset="0"/>
                          <a:cs typeface="Times New Roman" panose="02020603050405020304" pitchFamily="18" charset="0"/>
                        </a:rPr>
                        <a:t>Uygulama</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cap="all" dirty="0">
                          <a:effectLst/>
                          <a:latin typeface="Times New Roman" panose="02020603050405020304" pitchFamily="18" charset="0"/>
                          <a:cs typeface="Times New Roman" panose="02020603050405020304" pitchFamily="18" charset="0"/>
                        </a:rPr>
                        <a:t>AKTS</a:t>
                      </a:r>
                      <a:endParaRPr lang="tr-TR" sz="1500" b="1" cap="all"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extLst>
                  <a:ext uri="{0D108BD9-81ED-4DB2-BD59-A6C34878D82A}">
                    <a16:rowId xmlns:a16="http://schemas.microsoft.com/office/drawing/2014/main" val="4222766554"/>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NUT303</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sv-SE" sz="1400" b="0">
                          <a:effectLst/>
                          <a:latin typeface="Times New Roman" panose="02020603050405020304" pitchFamily="18" charset="0"/>
                          <a:cs typeface="Times New Roman" panose="02020603050405020304" pitchFamily="18" charset="0"/>
                        </a:rPr>
                        <a:t>Toplu Beslenme Yapan Kurumlarda Beslenme 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5</a:t>
                      </a:r>
                    </a:p>
                  </a:txBody>
                  <a:tcPr marL="76200" marR="76200" marT="76200" marB="76200"/>
                </a:tc>
                <a:extLst>
                  <a:ext uri="{0D108BD9-81ED-4DB2-BD59-A6C34878D82A}">
                    <a16:rowId xmlns:a16="http://schemas.microsoft.com/office/drawing/2014/main" val="4037328770"/>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NUT305</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Hastalıklarda Beslenme ve Diyet Tedavisi 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5</a:t>
                      </a:r>
                    </a:p>
                  </a:txBody>
                  <a:tcPr marL="76200" marR="76200" marT="76200" marB="76200"/>
                </a:tc>
                <a:extLst>
                  <a:ext uri="{0D108BD9-81ED-4DB2-BD59-A6C34878D82A}">
                    <a16:rowId xmlns:a16="http://schemas.microsoft.com/office/drawing/2014/main" val="3713862522"/>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NUT307</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Beslenme Antropolojisi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76200" marR="76200" marT="76200" marB="76200"/>
                </a:tc>
                <a:extLst>
                  <a:ext uri="{0D108BD9-81ED-4DB2-BD59-A6C34878D82A}">
                    <a16:rowId xmlns:a16="http://schemas.microsoft.com/office/drawing/2014/main" val="2170714515"/>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NUT301</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Anne ve Çocuk Beslenmesi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5</a:t>
                      </a:r>
                    </a:p>
                  </a:txBody>
                  <a:tcPr marL="76200" marR="76200" marT="76200" marB="76200"/>
                </a:tc>
                <a:extLst>
                  <a:ext uri="{0D108BD9-81ED-4DB2-BD59-A6C34878D82A}">
                    <a16:rowId xmlns:a16="http://schemas.microsoft.com/office/drawing/2014/main" val="565030428"/>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ENG301</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İş Yaşamı için İngilizce 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extLst>
                  <a:ext uri="{0D108BD9-81ED-4DB2-BD59-A6C34878D82A}">
                    <a16:rowId xmlns:a16="http://schemas.microsoft.com/office/drawing/2014/main" val="1572555096"/>
                  </a:ext>
                </a:extLst>
              </a:tr>
              <a:tr h="392271">
                <a:tc>
                  <a:txBody>
                    <a:bodyPr/>
                    <a:lstStyle/>
                    <a:p>
                      <a:pPr fontAlgn="t"/>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Alan Seçmeli</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76200" marR="76200" marT="76200" marB="76200"/>
                </a:tc>
                <a:extLst>
                  <a:ext uri="{0D108BD9-81ED-4DB2-BD59-A6C34878D82A}">
                    <a16:rowId xmlns:a16="http://schemas.microsoft.com/office/drawing/2014/main" val="3534743048"/>
                  </a:ext>
                </a:extLst>
              </a:tr>
              <a:tr h="392271">
                <a:tc>
                  <a:txBody>
                    <a:bodyPr/>
                    <a:lstStyle/>
                    <a:p>
                      <a:pPr fontAlgn="t"/>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Alan Dışı Seçmeli</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76200" marR="76200" marT="76200" marB="76200"/>
                </a:tc>
                <a:extLst>
                  <a:ext uri="{0D108BD9-81ED-4DB2-BD59-A6C34878D82A}">
                    <a16:rowId xmlns:a16="http://schemas.microsoft.com/office/drawing/2014/main" val="3598020181"/>
                  </a:ext>
                </a:extLst>
              </a:tr>
              <a:tr h="392271">
                <a:tc gridSpan="2">
                  <a:txBody>
                    <a:bodyPr/>
                    <a:lstStyle/>
                    <a:p>
                      <a:pPr fontAlgn="t"/>
                      <a:r>
                        <a:rPr lang="tr-TR" sz="1400" b="0" dirty="0">
                          <a:effectLst/>
                          <a:latin typeface="Times New Roman" panose="02020603050405020304" pitchFamily="18" charset="0"/>
                          <a:cs typeface="Times New Roman" panose="02020603050405020304" pitchFamily="18" charset="0"/>
                        </a:rPr>
                        <a:t>Toplam</a:t>
                      </a:r>
                    </a:p>
                  </a:txBody>
                  <a:tcPr marL="76200" marR="76200" marT="76200" marB="76200"/>
                </a:tc>
                <a:tc hMerge="1">
                  <a:txBody>
                    <a:bodyPr/>
                    <a:lstStyle/>
                    <a:p>
                      <a:endParaRPr lang="tr-TR"/>
                    </a:p>
                  </a:txBody>
                  <a:tcPr/>
                </a:tc>
                <a:tc>
                  <a:txBody>
                    <a:bodyPr/>
                    <a:lstStyle/>
                    <a:p>
                      <a:pPr fontAlgn="t"/>
                      <a:r>
                        <a:rPr lang="tr-TR" sz="1400" b="0">
                          <a:effectLst/>
                          <a:latin typeface="Times New Roman" panose="02020603050405020304" pitchFamily="18" charset="0"/>
                          <a:cs typeface="Times New Roman" panose="02020603050405020304" pitchFamily="18" charset="0"/>
                        </a:rPr>
                        <a:t>18</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76200" marR="76200" marT="76200" marB="76200"/>
                </a:tc>
                <a:tc>
                  <a:txBody>
                    <a:bodyPr/>
                    <a:lstStyle/>
                    <a:p>
                      <a:pPr fontAlgn="t"/>
                      <a:r>
                        <a:rPr lang="tr-TR" sz="1400" b="0" dirty="0">
                          <a:effectLst/>
                          <a:latin typeface="Times New Roman" panose="02020603050405020304" pitchFamily="18" charset="0"/>
                          <a:cs typeface="Times New Roman" panose="02020603050405020304" pitchFamily="18" charset="0"/>
                        </a:rPr>
                        <a:t>30</a:t>
                      </a:r>
                    </a:p>
                  </a:txBody>
                  <a:tcPr marL="76200" marR="76200" marT="76200" marB="76200"/>
                </a:tc>
                <a:extLst>
                  <a:ext uri="{0D108BD9-81ED-4DB2-BD59-A6C34878D82A}">
                    <a16:rowId xmlns:a16="http://schemas.microsoft.com/office/drawing/2014/main" val="1057289149"/>
                  </a:ext>
                </a:extLst>
              </a:tr>
            </a:tbl>
          </a:graphicData>
        </a:graphic>
      </p:graphicFrame>
      <p:sp>
        <p:nvSpPr>
          <p:cNvPr id="19" name="Metin kutusu 8">
            <a:extLst>
              <a:ext uri="{FF2B5EF4-FFF2-40B4-BE49-F238E27FC236}">
                <a16:creationId xmlns:a16="http://schemas.microsoft.com/office/drawing/2014/main" id="{722C181B-20F6-484E-B296-B0B6F4662B23}"/>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5. Yarı Yıl</a:t>
            </a:r>
          </a:p>
        </p:txBody>
      </p:sp>
    </p:spTree>
    <p:extLst>
      <p:ext uri="{BB962C8B-B14F-4D97-AF65-F5344CB8AC3E}">
        <p14:creationId xmlns:p14="http://schemas.microsoft.com/office/powerpoint/2010/main" val="720780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812490"/>
                  <a:ext cx="1703972" cy="106335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SAĞLIK BİLİMLERİ FAKÜLTESİ</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739058" y="763078"/>
                  <a:ext cx="6354625" cy="461665"/>
                </a:xfrm>
                <a:prstGeom prst="rect">
                  <a:avLst/>
                </a:prstGeom>
              </p:spPr>
              <p:txBody>
                <a:bodyPr wrap="none">
                  <a:spAutoFit/>
                </a:bodyPr>
                <a:lstStyle/>
                <a:p>
                  <a:pPr algn="ctr"/>
                  <a:r>
                    <a:rPr lang="tr-TR" sz="2400" b="1" dirty="0">
                      <a:solidFill>
                        <a:schemeClr val="bg1"/>
                      </a:solidFill>
                      <a:latin typeface="Agency FB" panose="020B0503020202020204" pitchFamily="34" charset="0"/>
                    </a:rPr>
                    <a:t>Öğrenci Profili – </a:t>
                  </a:r>
                  <a:r>
                    <a:rPr lang="tr-TR" sz="2400" b="1" dirty="0" smtClean="0">
                      <a:solidFill>
                        <a:schemeClr val="bg1"/>
                      </a:solidFill>
                      <a:latin typeface="Agency FB" panose="020B0503020202020204" pitchFamily="34" charset="0"/>
                    </a:rPr>
                    <a:t>2022-2023 </a:t>
                  </a:r>
                  <a:r>
                    <a:rPr lang="tr-TR" sz="2400" b="1" dirty="0">
                      <a:solidFill>
                        <a:schemeClr val="bg1"/>
                      </a:solidFill>
                      <a:latin typeface="Agency FB" panose="020B0503020202020204" pitchFamily="34" charset="0"/>
                    </a:rPr>
                    <a:t>Akademik Yılı Öğrenci Sayıları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5</a:t>
              </a:r>
              <a:endParaRPr lang="en-IN" b="1" dirty="0">
                <a:solidFill>
                  <a:schemeClr val="bg1"/>
                </a:solidFill>
                <a:latin typeface="Eurostile BQ" pitchFamily="50" charset="0"/>
              </a:endParaRPr>
            </a:p>
          </p:txBody>
        </p:sp>
      </p:grpSp>
      <p:graphicFrame>
        <p:nvGraphicFramePr>
          <p:cNvPr id="32" name="Grafik 31">
            <a:extLst>
              <a:ext uri="{FF2B5EF4-FFF2-40B4-BE49-F238E27FC236}">
                <a16:creationId xmlns:a16="http://schemas.microsoft.com/office/drawing/2014/main" id="{4AB56818-1DEE-4F45-8B56-DF4BDEFEE6DF}"/>
              </a:ext>
            </a:extLst>
          </p:cNvPr>
          <p:cNvGraphicFramePr>
            <a:graphicFrameLocks/>
          </p:cNvGraphicFramePr>
          <p:nvPr>
            <p:extLst/>
          </p:nvPr>
        </p:nvGraphicFramePr>
        <p:xfrm>
          <a:off x="7644165" y="2751563"/>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Grafik 18"/>
          <p:cNvGraphicFramePr>
            <a:graphicFrameLocks/>
          </p:cNvGraphicFramePr>
          <p:nvPr>
            <p:extLst>
              <p:ext uri="{D42A27DB-BD31-4B8C-83A1-F6EECF244321}">
                <p14:modId xmlns:p14="http://schemas.microsoft.com/office/powerpoint/2010/main" val="2219883099"/>
              </p:ext>
            </p:extLst>
          </p:nvPr>
        </p:nvGraphicFramePr>
        <p:xfrm>
          <a:off x="2209954" y="1664124"/>
          <a:ext cx="7412831" cy="483108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81150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a:t>
              </a:r>
              <a:endParaRPr lang="en-IN" sz="1600" b="1" dirty="0">
                <a:solidFill>
                  <a:schemeClr val="bg1"/>
                </a:solidFill>
                <a:latin typeface="Eurostile BQ" pitchFamily="50" charset="0"/>
              </a:endParaRPr>
            </a:p>
          </p:txBody>
        </p:sp>
      </p:grpSp>
      <p:graphicFrame>
        <p:nvGraphicFramePr>
          <p:cNvPr id="15" name="İçerik Yer Tutucusu 6">
            <a:extLst>
              <a:ext uri="{FF2B5EF4-FFF2-40B4-BE49-F238E27FC236}">
                <a16:creationId xmlns:a16="http://schemas.microsoft.com/office/drawing/2014/main" id="{377ECC30-51BA-45CE-A570-4282BF0DDFD2}"/>
              </a:ext>
            </a:extLst>
          </p:cNvPr>
          <p:cNvGraphicFramePr>
            <a:graphicFrameLocks/>
          </p:cNvGraphicFramePr>
          <p:nvPr>
            <p:extLst/>
          </p:nvPr>
        </p:nvGraphicFramePr>
        <p:xfrm>
          <a:off x="2135466" y="2343964"/>
          <a:ext cx="9119907" cy="3691206"/>
        </p:xfrm>
        <a:graphic>
          <a:graphicData uri="http://schemas.openxmlformats.org/drawingml/2006/table">
            <a:tbl>
              <a:tblPr>
                <a:tableStyleId>{616DA210-FB5B-4158-B5E0-FEB733F419BA}</a:tableStyleId>
              </a:tblPr>
              <a:tblGrid>
                <a:gridCol w="2026646">
                  <a:extLst>
                    <a:ext uri="{9D8B030D-6E8A-4147-A177-3AD203B41FA5}">
                      <a16:colId xmlns:a16="http://schemas.microsoft.com/office/drawing/2014/main" val="2806971838"/>
                    </a:ext>
                  </a:extLst>
                </a:gridCol>
                <a:gridCol w="4053292">
                  <a:extLst>
                    <a:ext uri="{9D8B030D-6E8A-4147-A177-3AD203B41FA5}">
                      <a16:colId xmlns:a16="http://schemas.microsoft.com/office/drawing/2014/main" val="2194989714"/>
                    </a:ext>
                  </a:extLst>
                </a:gridCol>
                <a:gridCol w="1013323">
                  <a:extLst>
                    <a:ext uri="{9D8B030D-6E8A-4147-A177-3AD203B41FA5}">
                      <a16:colId xmlns:a16="http://schemas.microsoft.com/office/drawing/2014/main" val="3478000809"/>
                    </a:ext>
                  </a:extLst>
                </a:gridCol>
                <a:gridCol w="1013323">
                  <a:extLst>
                    <a:ext uri="{9D8B030D-6E8A-4147-A177-3AD203B41FA5}">
                      <a16:colId xmlns:a16="http://schemas.microsoft.com/office/drawing/2014/main" val="2776014522"/>
                    </a:ext>
                  </a:extLst>
                </a:gridCol>
                <a:gridCol w="1013323">
                  <a:extLst>
                    <a:ext uri="{9D8B030D-6E8A-4147-A177-3AD203B41FA5}">
                      <a16:colId xmlns:a16="http://schemas.microsoft.com/office/drawing/2014/main" val="2024113770"/>
                    </a:ext>
                  </a:extLst>
                </a:gridCol>
              </a:tblGrid>
              <a:tr h="553038">
                <a:tc>
                  <a:txBody>
                    <a:bodyPr/>
                    <a:lstStyle/>
                    <a:p>
                      <a:pPr algn="l" fontAlgn="ctr"/>
                      <a:r>
                        <a:rPr lang="tr-TR" sz="1500" b="1" kern="1200" dirty="0">
                          <a:solidFill>
                            <a:schemeClr val="tx1"/>
                          </a:solidFill>
                          <a:effectLst/>
                          <a:latin typeface="Times New Roman" panose="02020603050405020304" pitchFamily="18" charset="0"/>
                          <a:ea typeface="+mn-ea"/>
                          <a:cs typeface="Times New Roman" panose="02020603050405020304" pitchFamily="18" charset="0"/>
                        </a:rPr>
                        <a:t>Ders</a:t>
                      </a:r>
                      <a:r>
                        <a:rPr lang="tr-TR" sz="1500" b="1" dirty="0">
                          <a:effectLst/>
                          <a:latin typeface="Times New Roman" panose="02020603050405020304" pitchFamily="18" charset="0"/>
                          <a:cs typeface="Times New Roman" panose="02020603050405020304" pitchFamily="18" charset="0"/>
                        </a:rPr>
                        <a:t> Kodu</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dirty="0">
                          <a:effectLst/>
                          <a:latin typeface="Times New Roman" panose="02020603050405020304" pitchFamily="18" charset="0"/>
                          <a:cs typeface="Times New Roman" panose="02020603050405020304" pitchFamily="18" charset="0"/>
                        </a:rPr>
                        <a:t>Ders Adı</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a:effectLst/>
                          <a:latin typeface="Times New Roman" panose="02020603050405020304" pitchFamily="18" charset="0"/>
                          <a:cs typeface="Times New Roman" panose="02020603050405020304" pitchFamily="18" charset="0"/>
                        </a:rPr>
                        <a:t>Teorik</a:t>
                      </a:r>
                      <a:endParaRPr lang="tr-TR" sz="1500" b="1">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a:effectLst/>
                          <a:latin typeface="Times New Roman" panose="02020603050405020304" pitchFamily="18" charset="0"/>
                          <a:cs typeface="Times New Roman" panose="02020603050405020304" pitchFamily="18" charset="0"/>
                        </a:rPr>
                        <a:t>Uygulama</a:t>
                      </a:r>
                      <a:endParaRPr lang="tr-TR" sz="1500" b="1">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cap="all" dirty="0">
                          <a:effectLst/>
                          <a:latin typeface="Times New Roman" panose="02020603050405020304" pitchFamily="18" charset="0"/>
                          <a:cs typeface="Times New Roman" panose="02020603050405020304" pitchFamily="18" charset="0"/>
                        </a:rPr>
                        <a:t>AKTS</a:t>
                      </a:r>
                      <a:endParaRPr lang="tr-TR" sz="1500" b="1" cap="all"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extLst>
                  <a:ext uri="{0D108BD9-81ED-4DB2-BD59-A6C34878D82A}">
                    <a16:rowId xmlns:a16="http://schemas.microsoft.com/office/drawing/2014/main" val="4222766554"/>
                  </a:ext>
                </a:extLst>
              </a:tr>
              <a:tr h="392271">
                <a:tc>
                  <a:txBody>
                    <a:bodyPr/>
                    <a:lstStyle/>
                    <a:p>
                      <a:pPr fontAlgn="t"/>
                      <a:r>
                        <a:rPr lang="tr-TR" sz="1400" b="1" u="none" strike="noStrike" kern="1200" dirty="0">
                          <a:solidFill>
                            <a:srgbClr val="1F3D7C"/>
                          </a:solidFill>
                          <a:effectLst/>
                          <a:latin typeface="Times New Roman" panose="02020603050405020304" pitchFamily="18" charset="0"/>
                          <a:ea typeface="+mn-ea"/>
                          <a:cs typeface="Times New Roman" panose="02020603050405020304" pitchFamily="18" charset="0"/>
                        </a:rPr>
                        <a:t>NUT302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Çocuk Hastalıklarında Beslenme</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5</a:t>
                      </a:r>
                    </a:p>
                  </a:txBody>
                  <a:tcPr marL="76200" marR="76200" marT="76200" marB="76200"/>
                </a:tc>
                <a:extLst>
                  <a:ext uri="{0D108BD9-81ED-4DB2-BD59-A6C34878D82A}">
                    <a16:rowId xmlns:a16="http://schemas.microsoft.com/office/drawing/2014/main" val="4037328770"/>
                  </a:ext>
                </a:extLst>
              </a:tr>
              <a:tr h="392271">
                <a:tc>
                  <a:txBody>
                    <a:bodyPr/>
                    <a:lstStyle/>
                    <a:p>
                      <a:pPr fontAlgn="t"/>
                      <a:r>
                        <a:rPr lang="tr-TR" sz="1400" b="1" u="none" strike="noStrike" dirty="0">
                          <a:solidFill>
                            <a:srgbClr val="1F3D7C"/>
                          </a:solidFill>
                          <a:effectLst/>
                          <a:latin typeface="Times New Roman" panose="02020603050405020304" pitchFamily="18" charset="0"/>
                          <a:cs typeface="Times New Roman" panose="02020603050405020304" pitchFamily="18" charset="0"/>
                        </a:rPr>
                        <a:t>NUT304</a:t>
                      </a:r>
                      <a:endParaRPr lang="tr-TR" sz="1400" b="0" dirty="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Toplu Beslenme Yapan Kurumlarda Beslenme II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5</a:t>
                      </a:r>
                    </a:p>
                  </a:txBody>
                  <a:tcPr marL="76200" marR="76200" marT="76200" marB="76200"/>
                </a:tc>
                <a:extLst>
                  <a:ext uri="{0D108BD9-81ED-4DB2-BD59-A6C34878D82A}">
                    <a16:rowId xmlns:a16="http://schemas.microsoft.com/office/drawing/2014/main" val="3713862522"/>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NUT306</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Hastalıklarda Beslenme ve Diyet Tedavisi II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5</a:t>
                      </a:r>
                    </a:p>
                  </a:txBody>
                  <a:tcPr marL="76200" marR="76200" marT="76200" marB="76200"/>
                </a:tc>
                <a:extLst>
                  <a:ext uri="{0D108BD9-81ED-4DB2-BD59-A6C34878D82A}">
                    <a16:rowId xmlns:a16="http://schemas.microsoft.com/office/drawing/2014/main" val="2170714515"/>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ENG302</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dirty="0">
                          <a:effectLst/>
                          <a:latin typeface="Times New Roman" panose="02020603050405020304" pitchFamily="18" charset="0"/>
                          <a:cs typeface="Times New Roman" panose="02020603050405020304" pitchFamily="18" charset="0"/>
                        </a:rPr>
                        <a:t>İş Yaşamı için İngilizce II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extLst>
                  <a:ext uri="{0D108BD9-81ED-4DB2-BD59-A6C34878D82A}">
                    <a16:rowId xmlns:a16="http://schemas.microsoft.com/office/drawing/2014/main" val="565030428"/>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NUT308</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Toplum Beslenmesi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76200" marR="76200" marT="76200" marB="76200"/>
                </a:tc>
                <a:extLst>
                  <a:ext uri="{0D108BD9-81ED-4DB2-BD59-A6C34878D82A}">
                    <a16:rowId xmlns:a16="http://schemas.microsoft.com/office/drawing/2014/main" val="1572555096"/>
                  </a:ext>
                </a:extLst>
              </a:tr>
              <a:tr h="392271">
                <a:tc>
                  <a:txBody>
                    <a:bodyPr/>
                    <a:lstStyle/>
                    <a:p>
                      <a:pPr fontAlgn="t"/>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Alan Seçmeli</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76200" marR="76200" marT="76200" marB="76200"/>
                </a:tc>
                <a:extLst>
                  <a:ext uri="{0D108BD9-81ED-4DB2-BD59-A6C34878D82A}">
                    <a16:rowId xmlns:a16="http://schemas.microsoft.com/office/drawing/2014/main" val="275636010"/>
                  </a:ext>
                </a:extLst>
              </a:tr>
              <a:tr h="392271">
                <a:tc>
                  <a:txBody>
                    <a:bodyPr/>
                    <a:lstStyle/>
                    <a:p>
                      <a:pPr fontAlgn="t"/>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Alan Dışı Seçmeli</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76200" marR="76200" marT="76200" marB="76200"/>
                </a:tc>
                <a:extLst>
                  <a:ext uri="{0D108BD9-81ED-4DB2-BD59-A6C34878D82A}">
                    <a16:rowId xmlns:a16="http://schemas.microsoft.com/office/drawing/2014/main" val="3598020181"/>
                  </a:ext>
                </a:extLst>
              </a:tr>
              <a:tr h="392271">
                <a:tc gridSpan="2">
                  <a:txBody>
                    <a:bodyPr/>
                    <a:lstStyle/>
                    <a:p>
                      <a:pPr fontAlgn="t"/>
                      <a:r>
                        <a:rPr lang="tr-TR" sz="1400" b="0" dirty="0">
                          <a:effectLst/>
                          <a:latin typeface="Times New Roman" panose="02020603050405020304" pitchFamily="18" charset="0"/>
                          <a:cs typeface="Times New Roman" panose="02020603050405020304" pitchFamily="18" charset="0"/>
                        </a:rPr>
                        <a:t>Toplam</a:t>
                      </a:r>
                    </a:p>
                  </a:txBody>
                  <a:tcPr marL="76200" marR="76200" marT="76200" marB="76200"/>
                </a:tc>
                <a:tc hMerge="1">
                  <a:txBody>
                    <a:bodyPr/>
                    <a:lstStyle/>
                    <a:p>
                      <a:endParaRPr lang="tr-TR"/>
                    </a:p>
                  </a:txBody>
                  <a:tcPr/>
                </a:tc>
                <a:tc>
                  <a:txBody>
                    <a:bodyPr/>
                    <a:lstStyle/>
                    <a:p>
                      <a:pPr fontAlgn="t"/>
                      <a:r>
                        <a:rPr lang="tr-TR" sz="1400" b="0">
                          <a:effectLst/>
                          <a:latin typeface="Times New Roman" panose="02020603050405020304" pitchFamily="18" charset="0"/>
                          <a:cs typeface="Times New Roman" panose="02020603050405020304" pitchFamily="18" charset="0"/>
                        </a:rPr>
                        <a:t>18</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76200" marR="76200" marT="76200" marB="76200"/>
                </a:tc>
                <a:tc>
                  <a:txBody>
                    <a:bodyPr/>
                    <a:lstStyle/>
                    <a:p>
                      <a:pPr fontAlgn="t"/>
                      <a:r>
                        <a:rPr lang="tr-TR" sz="1400" b="0" dirty="0">
                          <a:effectLst/>
                          <a:latin typeface="Times New Roman" panose="02020603050405020304" pitchFamily="18" charset="0"/>
                          <a:cs typeface="Times New Roman" panose="02020603050405020304" pitchFamily="18" charset="0"/>
                        </a:rPr>
                        <a:t>30</a:t>
                      </a:r>
                    </a:p>
                  </a:txBody>
                  <a:tcPr marL="76200" marR="76200" marT="76200" marB="76200"/>
                </a:tc>
                <a:extLst>
                  <a:ext uri="{0D108BD9-81ED-4DB2-BD59-A6C34878D82A}">
                    <a16:rowId xmlns:a16="http://schemas.microsoft.com/office/drawing/2014/main" val="1057289149"/>
                  </a:ext>
                </a:extLst>
              </a:tr>
            </a:tbl>
          </a:graphicData>
        </a:graphic>
      </p:graphicFrame>
      <p:sp>
        <p:nvSpPr>
          <p:cNvPr id="19" name="Metin kutusu 8">
            <a:extLst>
              <a:ext uri="{FF2B5EF4-FFF2-40B4-BE49-F238E27FC236}">
                <a16:creationId xmlns:a16="http://schemas.microsoft.com/office/drawing/2014/main" id="{B3A54888-38D9-45CA-A196-56141EC1F7D2}"/>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6. Yarı Yıl</a:t>
            </a:r>
          </a:p>
        </p:txBody>
      </p:sp>
    </p:spTree>
    <p:extLst>
      <p:ext uri="{BB962C8B-B14F-4D97-AF65-F5344CB8AC3E}">
        <p14:creationId xmlns:p14="http://schemas.microsoft.com/office/powerpoint/2010/main" val="15171848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a:t>
              </a:r>
              <a:endParaRPr lang="en-IN" sz="1600" b="1" dirty="0">
                <a:solidFill>
                  <a:schemeClr val="bg1"/>
                </a:solidFill>
                <a:latin typeface="Eurostile BQ" pitchFamily="50" charset="0"/>
              </a:endParaRPr>
            </a:p>
          </p:txBody>
        </p:sp>
      </p:grpSp>
      <p:graphicFrame>
        <p:nvGraphicFramePr>
          <p:cNvPr id="15" name="İçerik Yer Tutucusu 6">
            <a:extLst>
              <a:ext uri="{FF2B5EF4-FFF2-40B4-BE49-F238E27FC236}">
                <a16:creationId xmlns:a16="http://schemas.microsoft.com/office/drawing/2014/main" id="{AC12071C-D5AC-4296-B5D5-75073C080F64}"/>
              </a:ext>
            </a:extLst>
          </p:cNvPr>
          <p:cNvGraphicFramePr>
            <a:graphicFrameLocks/>
          </p:cNvGraphicFramePr>
          <p:nvPr>
            <p:extLst/>
          </p:nvPr>
        </p:nvGraphicFramePr>
        <p:xfrm>
          <a:off x="2135466" y="2540100"/>
          <a:ext cx="9119907" cy="3298935"/>
        </p:xfrm>
        <a:graphic>
          <a:graphicData uri="http://schemas.openxmlformats.org/drawingml/2006/table">
            <a:tbl>
              <a:tblPr>
                <a:tableStyleId>{616DA210-FB5B-4158-B5E0-FEB733F419BA}</a:tableStyleId>
              </a:tblPr>
              <a:tblGrid>
                <a:gridCol w="2026646">
                  <a:extLst>
                    <a:ext uri="{9D8B030D-6E8A-4147-A177-3AD203B41FA5}">
                      <a16:colId xmlns:a16="http://schemas.microsoft.com/office/drawing/2014/main" val="2806971838"/>
                    </a:ext>
                  </a:extLst>
                </a:gridCol>
                <a:gridCol w="4053292">
                  <a:extLst>
                    <a:ext uri="{9D8B030D-6E8A-4147-A177-3AD203B41FA5}">
                      <a16:colId xmlns:a16="http://schemas.microsoft.com/office/drawing/2014/main" val="2194989714"/>
                    </a:ext>
                  </a:extLst>
                </a:gridCol>
                <a:gridCol w="1013323">
                  <a:extLst>
                    <a:ext uri="{9D8B030D-6E8A-4147-A177-3AD203B41FA5}">
                      <a16:colId xmlns:a16="http://schemas.microsoft.com/office/drawing/2014/main" val="3478000809"/>
                    </a:ext>
                  </a:extLst>
                </a:gridCol>
                <a:gridCol w="1013323">
                  <a:extLst>
                    <a:ext uri="{9D8B030D-6E8A-4147-A177-3AD203B41FA5}">
                      <a16:colId xmlns:a16="http://schemas.microsoft.com/office/drawing/2014/main" val="2776014522"/>
                    </a:ext>
                  </a:extLst>
                </a:gridCol>
                <a:gridCol w="1013323">
                  <a:extLst>
                    <a:ext uri="{9D8B030D-6E8A-4147-A177-3AD203B41FA5}">
                      <a16:colId xmlns:a16="http://schemas.microsoft.com/office/drawing/2014/main" val="2024113770"/>
                    </a:ext>
                  </a:extLst>
                </a:gridCol>
              </a:tblGrid>
              <a:tr h="553038">
                <a:tc>
                  <a:txBody>
                    <a:bodyPr/>
                    <a:lstStyle/>
                    <a:p>
                      <a:pPr algn="l" fontAlgn="ctr"/>
                      <a:r>
                        <a:rPr lang="tr-TR" sz="1500" b="1" kern="1200" dirty="0">
                          <a:solidFill>
                            <a:schemeClr val="tx1"/>
                          </a:solidFill>
                          <a:effectLst/>
                          <a:latin typeface="Times New Roman" panose="02020603050405020304" pitchFamily="18" charset="0"/>
                          <a:ea typeface="+mn-ea"/>
                          <a:cs typeface="Times New Roman" panose="02020603050405020304" pitchFamily="18" charset="0"/>
                        </a:rPr>
                        <a:t>Ders</a:t>
                      </a:r>
                      <a:r>
                        <a:rPr lang="tr-TR" sz="1500" b="1" dirty="0">
                          <a:effectLst/>
                          <a:latin typeface="Times New Roman" panose="02020603050405020304" pitchFamily="18" charset="0"/>
                          <a:cs typeface="Times New Roman" panose="02020603050405020304" pitchFamily="18" charset="0"/>
                        </a:rPr>
                        <a:t> Kodu</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dirty="0">
                          <a:effectLst/>
                          <a:latin typeface="Times New Roman" panose="02020603050405020304" pitchFamily="18" charset="0"/>
                          <a:cs typeface="Times New Roman" panose="02020603050405020304" pitchFamily="18" charset="0"/>
                        </a:rPr>
                        <a:t>Ders Adı</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a:effectLst/>
                          <a:latin typeface="Times New Roman" panose="02020603050405020304" pitchFamily="18" charset="0"/>
                          <a:cs typeface="Times New Roman" panose="02020603050405020304" pitchFamily="18" charset="0"/>
                        </a:rPr>
                        <a:t>Teorik</a:t>
                      </a:r>
                      <a:endParaRPr lang="tr-TR" sz="1500" b="1">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a:effectLst/>
                          <a:latin typeface="Times New Roman" panose="02020603050405020304" pitchFamily="18" charset="0"/>
                          <a:cs typeface="Times New Roman" panose="02020603050405020304" pitchFamily="18" charset="0"/>
                        </a:rPr>
                        <a:t>Uygulama</a:t>
                      </a:r>
                      <a:endParaRPr lang="tr-TR" sz="1500" b="1">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cap="all" dirty="0">
                          <a:effectLst/>
                          <a:latin typeface="Times New Roman" panose="02020603050405020304" pitchFamily="18" charset="0"/>
                          <a:cs typeface="Times New Roman" panose="02020603050405020304" pitchFamily="18" charset="0"/>
                        </a:rPr>
                        <a:t>AKTS</a:t>
                      </a:r>
                      <a:endParaRPr lang="tr-TR" sz="1500" b="1" cap="all"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extLst>
                  <a:ext uri="{0D108BD9-81ED-4DB2-BD59-A6C34878D82A}">
                    <a16:rowId xmlns:a16="http://schemas.microsoft.com/office/drawing/2014/main" val="4222766554"/>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NUT401</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nn-NO" sz="1400" b="0">
                          <a:effectLst/>
                          <a:latin typeface="Times New Roman" panose="02020603050405020304" pitchFamily="18" charset="0"/>
                          <a:cs typeface="Times New Roman" panose="02020603050405020304" pitchFamily="18" charset="0"/>
                        </a:rPr>
                        <a:t>Kurum ve Hastane Uygulaması 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15</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12</a:t>
                      </a:r>
                    </a:p>
                  </a:txBody>
                  <a:tcPr marL="76200" marR="76200" marT="76200" marB="76200"/>
                </a:tc>
                <a:extLst>
                  <a:ext uri="{0D108BD9-81ED-4DB2-BD59-A6C34878D82A}">
                    <a16:rowId xmlns:a16="http://schemas.microsoft.com/office/drawing/2014/main" val="4037328770"/>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NUT403</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Seminer/Proje 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1</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8</a:t>
                      </a:r>
                    </a:p>
                  </a:txBody>
                  <a:tcPr marL="76200" marR="76200" marT="76200" marB="76200"/>
                </a:tc>
                <a:extLst>
                  <a:ext uri="{0D108BD9-81ED-4DB2-BD59-A6C34878D82A}">
                    <a16:rowId xmlns:a16="http://schemas.microsoft.com/office/drawing/2014/main" val="3713862522"/>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TURK401</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Türk Dili 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extLst>
                  <a:ext uri="{0D108BD9-81ED-4DB2-BD59-A6C34878D82A}">
                    <a16:rowId xmlns:a16="http://schemas.microsoft.com/office/drawing/2014/main" val="2170714515"/>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NUT499</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Beslenme ve Diyetetik Alan Stajı</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15</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6</a:t>
                      </a:r>
                    </a:p>
                  </a:txBody>
                  <a:tcPr marL="76200" marR="76200" marT="76200" marB="76200"/>
                </a:tc>
                <a:extLst>
                  <a:ext uri="{0D108BD9-81ED-4DB2-BD59-A6C34878D82A}">
                    <a16:rowId xmlns:a16="http://schemas.microsoft.com/office/drawing/2014/main" val="565030428"/>
                  </a:ext>
                </a:extLst>
              </a:tr>
              <a:tr h="392271">
                <a:tc>
                  <a:txBody>
                    <a:bodyPr/>
                    <a:lstStyle/>
                    <a:p>
                      <a:pPr fontAlgn="t"/>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Alan Seçmeli</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76200" marR="76200" marT="76200" marB="76200"/>
                </a:tc>
                <a:extLst>
                  <a:ext uri="{0D108BD9-81ED-4DB2-BD59-A6C34878D82A}">
                    <a16:rowId xmlns:a16="http://schemas.microsoft.com/office/drawing/2014/main" val="1572555096"/>
                  </a:ext>
                </a:extLst>
              </a:tr>
              <a:tr h="392271">
                <a:tc>
                  <a:txBody>
                    <a:bodyPr/>
                    <a:lstStyle/>
                    <a:p>
                      <a:pPr fontAlgn="t"/>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Alan Dışı Seçmeli</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en-US" sz="1400" b="0" dirty="0" smtClean="0">
                          <a:effectLst/>
                          <a:latin typeface="Times New Roman" panose="02020603050405020304" pitchFamily="18" charset="0"/>
                          <a:cs typeface="Times New Roman" panose="02020603050405020304" pitchFamily="18" charset="0"/>
                        </a:rPr>
                        <a:t>0</a:t>
                      </a:r>
                      <a:endParaRPr lang="tr-TR" sz="1400" b="0" dirty="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76200" marR="76200" marT="76200" marB="76200"/>
                </a:tc>
                <a:extLst>
                  <a:ext uri="{0D108BD9-81ED-4DB2-BD59-A6C34878D82A}">
                    <a16:rowId xmlns:a16="http://schemas.microsoft.com/office/drawing/2014/main" val="3598020181"/>
                  </a:ext>
                </a:extLst>
              </a:tr>
              <a:tr h="392271">
                <a:tc gridSpan="2">
                  <a:txBody>
                    <a:bodyPr/>
                    <a:lstStyle/>
                    <a:p>
                      <a:pPr fontAlgn="t"/>
                      <a:r>
                        <a:rPr lang="tr-TR" sz="1400" b="0">
                          <a:effectLst/>
                          <a:latin typeface="Times New Roman" panose="02020603050405020304" pitchFamily="18" charset="0"/>
                          <a:cs typeface="Times New Roman" panose="02020603050405020304" pitchFamily="18" charset="0"/>
                        </a:rPr>
                        <a:t>Toplam</a:t>
                      </a:r>
                    </a:p>
                  </a:txBody>
                  <a:tcPr marL="76200" marR="76200" marT="76200" marB="76200"/>
                </a:tc>
                <a:tc hMerge="1">
                  <a:txBody>
                    <a:bodyPr/>
                    <a:lstStyle/>
                    <a:p>
                      <a:endParaRPr lang="tr-TR"/>
                    </a:p>
                  </a:txBody>
                  <a:tcPr/>
                </a:tc>
                <a:tc>
                  <a:txBody>
                    <a:bodyPr/>
                    <a:lstStyle/>
                    <a:p>
                      <a:pPr fontAlgn="t"/>
                      <a:r>
                        <a:rPr lang="en-US" sz="1400" b="0" dirty="0" smtClean="0">
                          <a:effectLst/>
                          <a:latin typeface="Times New Roman" panose="02020603050405020304" pitchFamily="18" charset="0"/>
                          <a:cs typeface="Times New Roman" panose="02020603050405020304" pitchFamily="18" charset="0"/>
                        </a:rPr>
                        <a:t>3</a:t>
                      </a:r>
                      <a:endParaRPr lang="tr-TR" sz="1400" b="0" dirty="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30</a:t>
                      </a:r>
                    </a:p>
                  </a:txBody>
                  <a:tcPr marL="76200" marR="76200" marT="76200" marB="76200"/>
                </a:tc>
                <a:tc>
                  <a:txBody>
                    <a:bodyPr/>
                    <a:lstStyle/>
                    <a:p>
                      <a:pPr fontAlgn="t"/>
                      <a:r>
                        <a:rPr lang="tr-TR" sz="1400" b="0" dirty="0" smtClean="0">
                          <a:effectLst/>
                          <a:latin typeface="Times New Roman" panose="02020603050405020304" pitchFamily="18" charset="0"/>
                          <a:cs typeface="Times New Roman" panose="02020603050405020304" pitchFamily="18" charset="0"/>
                        </a:rPr>
                        <a:t>3</a:t>
                      </a:r>
                      <a:r>
                        <a:rPr lang="en-US" sz="1400" b="0" dirty="0" smtClean="0">
                          <a:effectLst/>
                          <a:latin typeface="Times New Roman" panose="02020603050405020304" pitchFamily="18" charset="0"/>
                          <a:cs typeface="Times New Roman" panose="02020603050405020304" pitchFamily="18" charset="0"/>
                        </a:rPr>
                        <a:t>6</a:t>
                      </a:r>
                      <a:endParaRPr lang="tr-TR" sz="1400" b="0" dirty="0">
                        <a:effectLst/>
                        <a:latin typeface="Times New Roman" panose="02020603050405020304" pitchFamily="18" charset="0"/>
                        <a:cs typeface="Times New Roman" panose="02020603050405020304" pitchFamily="18" charset="0"/>
                      </a:endParaRPr>
                    </a:p>
                  </a:txBody>
                  <a:tcPr marL="76200" marR="76200" marT="76200" marB="76200"/>
                </a:tc>
                <a:extLst>
                  <a:ext uri="{0D108BD9-81ED-4DB2-BD59-A6C34878D82A}">
                    <a16:rowId xmlns:a16="http://schemas.microsoft.com/office/drawing/2014/main" val="1057289149"/>
                  </a:ext>
                </a:extLst>
              </a:tr>
            </a:tbl>
          </a:graphicData>
        </a:graphic>
      </p:graphicFrame>
      <p:sp>
        <p:nvSpPr>
          <p:cNvPr id="19" name="Metin kutusu 8">
            <a:extLst>
              <a:ext uri="{FF2B5EF4-FFF2-40B4-BE49-F238E27FC236}">
                <a16:creationId xmlns:a16="http://schemas.microsoft.com/office/drawing/2014/main" id="{59003105-B300-4D5F-B8F0-0C748532D8D6}"/>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7. Yarı Yıl</a:t>
            </a:r>
          </a:p>
        </p:txBody>
      </p:sp>
    </p:spTree>
    <p:extLst>
      <p:ext uri="{BB962C8B-B14F-4D97-AF65-F5344CB8AC3E}">
        <p14:creationId xmlns:p14="http://schemas.microsoft.com/office/powerpoint/2010/main" val="23868456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a:t>
              </a:r>
              <a:endParaRPr lang="en-IN" sz="1600" b="1" dirty="0">
                <a:solidFill>
                  <a:schemeClr val="bg1"/>
                </a:solidFill>
                <a:latin typeface="Eurostile BQ" pitchFamily="50" charset="0"/>
              </a:endParaRPr>
            </a:p>
          </p:txBody>
        </p:sp>
      </p:grpSp>
      <p:graphicFrame>
        <p:nvGraphicFramePr>
          <p:cNvPr id="15" name="İçerik Yer Tutucusu 6">
            <a:extLst>
              <a:ext uri="{FF2B5EF4-FFF2-40B4-BE49-F238E27FC236}">
                <a16:creationId xmlns:a16="http://schemas.microsoft.com/office/drawing/2014/main" id="{DF68A2DB-48A8-49F6-AD4A-459CC2BF512B}"/>
              </a:ext>
            </a:extLst>
          </p:cNvPr>
          <p:cNvGraphicFramePr>
            <a:graphicFrameLocks/>
          </p:cNvGraphicFramePr>
          <p:nvPr>
            <p:extLst/>
          </p:nvPr>
        </p:nvGraphicFramePr>
        <p:xfrm>
          <a:off x="2113703" y="2965821"/>
          <a:ext cx="9119907" cy="2906664"/>
        </p:xfrm>
        <a:graphic>
          <a:graphicData uri="http://schemas.openxmlformats.org/drawingml/2006/table">
            <a:tbl>
              <a:tblPr>
                <a:tableStyleId>{616DA210-FB5B-4158-B5E0-FEB733F419BA}</a:tableStyleId>
              </a:tblPr>
              <a:tblGrid>
                <a:gridCol w="2026646">
                  <a:extLst>
                    <a:ext uri="{9D8B030D-6E8A-4147-A177-3AD203B41FA5}">
                      <a16:colId xmlns:a16="http://schemas.microsoft.com/office/drawing/2014/main" val="2806971838"/>
                    </a:ext>
                  </a:extLst>
                </a:gridCol>
                <a:gridCol w="4053292">
                  <a:extLst>
                    <a:ext uri="{9D8B030D-6E8A-4147-A177-3AD203B41FA5}">
                      <a16:colId xmlns:a16="http://schemas.microsoft.com/office/drawing/2014/main" val="2194989714"/>
                    </a:ext>
                  </a:extLst>
                </a:gridCol>
                <a:gridCol w="1013323">
                  <a:extLst>
                    <a:ext uri="{9D8B030D-6E8A-4147-A177-3AD203B41FA5}">
                      <a16:colId xmlns:a16="http://schemas.microsoft.com/office/drawing/2014/main" val="3478000809"/>
                    </a:ext>
                  </a:extLst>
                </a:gridCol>
                <a:gridCol w="1013323">
                  <a:extLst>
                    <a:ext uri="{9D8B030D-6E8A-4147-A177-3AD203B41FA5}">
                      <a16:colId xmlns:a16="http://schemas.microsoft.com/office/drawing/2014/main" val="2776014522"/>
                    </a:ext>
                  </a:extLst>
                </a:gridCol>
                <a:gridCol w="1013323">
                  <a:extLst>
                    <a:ext uri="{9D8B030D-6E8A-4147-A177-3AD203B41FA5}">
                      <a16:colId xmlns:a16="http://schemas.microsoft.com/office/drawing/2014/main" val="2024113770"/>
                    </a:ext>
                  </a:extLst>
                </a:gridCol>
              </a:tblGrid>
              <a:tr h="553038">
                <a:tc>
                  <a:txBody>
                    <a:bodyPr/>
                    <a:lstStyle/>
                    <a:p>
                      <a:pPr algn="l" fontAlgn="ctr"/>
                      <a:r>
                        <a:rPr lang="tr-TR" sz="1500" b="1" kern="1200" dirty="0">
                          <a:solidFill>
                            <a:schemeClr val="tx1"/>
                          </a:solidFill>
                          <a:effectLst/>
                          <a:latin typeface="Times New Roman" panose="02020603050405020304" pitchFamily="18" charset="0"/>
                          <a:ea typeface="+mn-ea"/>
                          <a:cs typeface="Times New Roman" panose="02020603050405020304" pitchFamily="18" charset="0"/>
                        </a:rPr>
                        <a:t>Ders</a:t>
                      </a:r>
                      <a:r>
                        <a:rPr lang="tr-TR" sz="1500" b="1" dirty="0">
                          <a:effectLst/>
                          <a:latin typeface="Times New Roman" panose="02020603050405020304" pitchFamily="18" charset="0"/>
                          <a:cs typeface="Times New Roman" panose="02020603050405020304" pitchFamily="18" charset="0"/>
                        </a:rPr>
                        <a:t> Kodu</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dirty="0">
                          <a:effectLst/>
                          <a:latin typeface="Times New Roman" panose="02020603050405020304" pitchFamily="18" charset="0"/>
                          <a:cs typeface="Times New Roman" panose="02020603050405020304" pitchFamily="18" charset="0"/>
                        </a:rPr>
                        <a:t>Ders Adı</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a:effectLst/>
                          <a:latin typeface="Times New Roman" panose="02020603050405020304" pitchFamily="18" charset="0"/>
                          <a:cs typeface="Times New Roman" panose="02020603050405020304" pitchFamily="18" charset="0"/>
                        </a:rPr>
                        <a:t>Teorik</a:t>
                      </a:r>
                      <a:endParaRPr lang="tr-TR" sz="1500" b="1">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a:effectLst/>
                          <a:latin typeface="Times New Roman" panose="02020603050405020304" pitchFamily="18" charset="0"/>
                          <a:cs typeface="Times New Roman" panose="02020603050405020304" pitchFamily="18" charset="0"/>
                        </a:rPr>
                        <a:t>Uygulama</a:t>
                      </a:r>
                      <a:endParaRPr lang="tr-TR" sz="1500" b="1">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cap="all" dirty="0">
                          <a:effectLst/>
                          <a:latin typeface="Times New Roman" panose="02020603050405020304" pitchFamily="18" charset="0"/>
                          <a:cs typeface="Times New Roman" panose="02020603050405020304" pitchFamily="18" charset="0"/>
                        </a:rPr>
                        <a:t>AKTS</a:t>
                      </a:r>
                      <a:endParaRPr lang="tr-TR" sz="1500" b="1" cap="all"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extLst>
                  <a:ext uri="{0D108BD9-81ED-4DB2-BD59-A6C34878D82A}">
                    <a16:rowId xmlns:a16="http://schemas.microsoft.com/office/drawing/2014/main" val="4222766554"/>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NUT402</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es-ES" sz="1400" b="0">
                          <a:effectLst/>
                          <a:latin typeface="Times New Roman" panose="02020603050405020304" pitchFamily="18" charset="0"/>
                          <a:cs typeface="Times New Roman" panose="02020603050405020304" pitchFamily="18" charset="0"/>
                        </a:rPr>
                        <a:t>Kurum ve Hastane Uygulaması II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15</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12</a:t>
                      </a:r>
                    </a:p>
                  </a:txBody>
                  <a:tcPr marL="76200" marR="76200" marT="76200" marB="76200"/>
                </a:tc>
                <a:extLst>
                  <a:ext uri="{0D108BD9-81ED-4DB2-BD59-A6C34878D82A}">
                    <a16:rowId xmlns:a16="http://schemas.microsoft.com/office/drawing/2014/main" val="4037328770"/>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NUT404</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Seminer/Proje II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8</a:t>
                      </a:r>
                    </a:p>
                  </a:txBody>
                  <a:tcPr marL="76200" marR="76200" marT="76200" marB="76200"/>
                </a:tc>
                <a:extLst>
                  <a:ext uri="{0D108BD9-81ED-4DB2-BD59-A6C34878D82A}">
                    <a16:rowId xmlns:a16="http://schemas.microsoft.com/office/drawing/2014/main" val="3713862522"/>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TURK402</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Türk Dili II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extLst>
                  <a:ext uri="{0D108BD9-81ED-4DB2-BD59-A6C34878D82A}">
                    <a16:rowId xmlns:a16="http://schemas.microsoft.com/office/drawing/2014/main" val="2170714515"/>
                  </a:ext>
                </a:extLst>
              </a:tr>
              <a:tr h="392271">
                <a:tc>
                  <a:txBody>
                    <a:bodyPr/>
                    <a:lstStyle/>
                    <a:p>
                      <a:pPr fontAlgn="t"/>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Alan Seçmeli</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76200" marR="76200" marT="76200" marB="76200"/>
                </a:tc>
                <a:extLst>
                  <a:ext uri="{0D108BD9-81ED-4DB2-BD59-A6C34878D82A}">
                    <a16:rowId xmlns:a16="http://schemas.microsoft.com/office/drawing/2014/main" val="565030428"/>
                  </a:ext>
                </a:extLst>
              </a:tr>
              <a:tr h="392271">
                <a:tc>
                  <a:txBody>
                    <a:bodyPr/>
                    <a:lstStyle/>
                    <a:p>
                      <a:pPr fontAlgn="t"/>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Alan Dışı Seçmeli</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76200" marR="76200" marT="76200" marB="76200"/>
                </a:tc>
                <a:extLst>
                  <a:ext uri="{0D108BD9-81ED-4DB2-BD59-A6C34878D82A}">
                    <a16:rowId xmlns:a16="http://schemas.microsoft.com/office/drawing/2014/main" val="1572555096"/>
                  </a:ext>
                </a:extLst>
              </a:tr>
              <a:tr h="392271">
                <a:tc gridSpan="2">
                  <a:txBody>
                    <a:bodyPr/>
                    <a:lstStyle/>
                    <a:p>
                      <a:pPr fontAlgn="t"/>
                      <a:r>
                        <a:rPr lang="tr-TR" sz="1400" b="0" dirty="0">
                          <a:effectLst/>
                          <a:latin typeface="Times New Roman" panose="02020603050405020304" pitchFamily="18" charset="0"/>
                          <a:cs typeface="Times New Roman" panose="02020603050405020304" pitchFamily="18" charset="0"/>
                        </a:rPr>
                        <a:t>Toplam</a:t>
                      </a:r>
                    </a:p>
                  </a:txBody>
                  <a:tcPr marL="76200" marR="76200" marT="76200" marB="76200"/>
                </a:tc>
                <a:tc hMerge="1">
                  <a:txBody>
                    <a:bodyPr/>
                    <a:lstStyle/>
                    <a:p>
                      <a:endParaRPr lang="tr-TR"/>
                    </a:p>
                  </a:txBody>
                  <a:tcPr/>
                </a:tc>
                <a:tc>
                  <a:txBody>
                    <a:bodyPr/>
                    <a:lstStyle/>
                    <a:p>
                      <a:pPr fontAlgn="t"/>
                      <a:r>
                        <a:rPr lang="tr-TR" sz="1400" b="0">
                          <a:effectLst/>
                          <a:latin typeface="Times New Roman" panose="02020603050405020304" pitchFamily="18" charset="0"/>
                          <a:cs typeface="Times New Roman" panose="02020603050405020304" pitchFamily="18" charset="0"/>
                        </a:rPr>
                        <a:t>7</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17</a:t>
                      </a:r>
                    </a:p>
                  </a:txBody>
                  <a:tcPr marL="76200" marR="76200" marT="76200" marB="76200"/>
                </a:tc>
                <a:tc>
                  <a:txBody>
                    <a:bodyPr/>
                    <a:lstStyle/>
                    <a:p>
                      <a:pPr fontAlgn="t"/>
                      <a:r>
                        <a:rPr lang="tr-TR" sz="1400" b="0" dirty="0">
                          <a:effectLst/>
                          <a:latin typeface="Times New Roman" panose="02020603050405020304" pitchFamily="18" charset="0"/>
                          <a:cs typeface="Times New Roman" panose="02020603050405020304" pitchFamily="18" charset="0"/>
                        </a:rPr>
                        <a:t>30</a:t>
                      </a:r>
                    </a:p>
                  </a:txBody>
                  <a:tcPr marL="76200" marR="76200" marT="76200" marB="76200"/>
                </a:tc>
                <a:extLst>
                  <a:ext uri="{0D108BD9-81ED-4DB2-BD59-A6C34878D82A}">
                    <a16:rowId xmlns:a16="http://schemas.microsoft.com/office/drawing/2014/main" val="3598020181"/>
                  </a:ext>
                </a:extLst>
              </a:tr>
            </a:tbl>
          </a:graphicData>
        </a:graphic>
      </p:graphicFrame>
      <p:sp>
        <p:nvSpPr>
          <p:cNvPr id="19" name="Metin kutusu 8">
            <a:extLst>
              <a:ext uri="{FF2B5EF4-FFF2-40B4-BE49-F238E27FC236}">
                <a16:creationId xmlns:a16="http://schemas.microsoft.com/office/drawing/2014/main" id="{C86F86FF-2B89-4884-AF3C-0E31699C1C3B}"/>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8. Yarı Yıl</a:t>
            </a:r>
          </a:p>
        </p:txBody>
      </p:sp>
    </p:spTree>
    <p:extLst>
      <p:ext uri="{BB962C8B-B14F-4D97-AF65-F5344CB8AC3E}">
        <p14:creationId xmlns:p14="http://schemas.microsoft.com/office/powerpoint/2010/main" val="12631868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2"/>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a:p>
        </p:txBody>
      </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dirty="0">
              <a:latin typeface="Candara" panose="020E0502030303020204" pitchFamily="34" charset="0"/>
              <a:cs typeface="Times New Roman" panose="02020603050405020304" pitchFamily="18" charset="0"/>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err="1" smtClean="0">
                      <a:solidFill>
                        <a:schemeClr val="bg1"/>
                      </a:solidFill>
                      <a:latin typeface="Agency FB" panose="020B0503020202020204" pitchFamily="34" charset="0"/>
                    </a:rPr>
                    <a:t>Akademikj</a:t>
                  </a:r>
                  <a:r>
                    <a:rPr lang="tr-TR" sz="2800" b="1" dirty="0" smtClean="0">
                      <a:solidFill>
                        <a:schemeClr val="bg1"/>
                      </a:solidFill>
                      <a:latin typeface="Agency FB" panose="020B0503020202020204" pitchFamily="34" charset="0"/>
                    </a:rPr>
                    <a:t> Yayınlar</a:t>
                  </a:r>
                  <a:endParaRPr lang="tr-TR" sz="2800" b="1" dirty="0">
                    <a:solidFill>
                      <a:schemeClr val="bg1"/>
                    </a:solidFill>
                    <a:latin typeface="Agency FB" panose="020B0503020202020204" pitchFamily="34" charset="0"/>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VIII</a:t>
              </a:r>
              <a:endParaRPr lang="en-IN" sz="1600" b="1" dirty="0">
                <a:solidFill>
                  <a:schemeClr val="bg1"/>
                </a:solidFill>
                <a:latin typeface="Eurostile BQ" pitchFamily="50" charset="0"/>
              </a:endParaRPr>
            </a:p>
          </p:txBody>
        </p:sp>
      </p:grpSp>
      <p:sp>
        <p:nvSpPr>
          <p:cNvPr id="4" name="İçerik Yer Tutucusu 3"/>
          <p:cNvSpPr>
            <a:spLocks noGrp="1"/>
          </p:cNvSpPr>
          <p:nvPr>
            <p:ph idx="1"/>
          </p:nvPr>
        </p:nvSpPr>
        <p:spPr>
          <a:xfrm>
            <a:off x="1257750" y="1943128"/>
            <a:ext cx="10585704" cy="4492879"/>
          </a:xfrm>
        </p:spPr>
        <p:txBody>
          <a:bodyPr>
            <a:normAutofit fontScale="62500" lnSpcReduction="20000"/>
          </a:bodyPr>
          <a:lstStyle/>
          <a:p>
            <a:r>
              <a:rPr lang="tr-TR" dirty="0"/>
              <a:t>Önay Ö., Köse S., Süslü N., Korkusuz P., </a:t>
            </a:r>
            <a:r>
              <a:rPr lang="tr-TR" dirty="0" err="1"/>
              <a:t>Nemutlu</a:t>
            </a:r>
            <a:r>
              <a:rPr lang="tr-TR" dirty="0"/>
              <a:t> E., Aydın C., </a:t>
            </a:r>
            <a:r>
              <a:rPr lang="tr-TR" dirty="0" err="1"/>
              <a:t>Hoşal</a:t>
            </a:r>
            <a:r>
              <a:rPr lang="tr-TR" dirty="0"/>
              <a:t> Ş. Human </a:t>
            </a:r>
            <a:r>
              <a:rPr lang="tr-TR" dirty="0" err="1"/>
              <a:t>laryngeal</a:t>
            </a:r>
            <a:r>
              <a:rPr lang="tr-TR" dirty="0"/>
              <a:t> </a:t>
            </a:r>
            <a:r>
              <a:rPr lang="tr-TR" dirty="0" err="1"/>
              <a:t>squamous</a:t>
            </a:r>
            <a:r>
              <a:rPr lang="tr-TR" dirty="0"/>
              <a:t> </a:t>
            </a:r>
            <a:r>
              <a:rPr lang="tr-TR" dirty="0" err="1"/>
              <a:t>cell</a:t>
            </a:r>
            <a:r>
              <a:rPr lang="tr-TR" dirty="0"/>
              <a:t> </a:t>
            </a:r>
            <a:r>
              <a:rPr lang="tr-TR" dirty="0" err="1"/>
              <a:t>carcinoma</a:t>
            </a:r>
            <a:r>
              <a:rPr lang="tr-TR" dirty="0"/>
              <a:t> </a:t>
            </a:r>
            <a:r>
              <a:rPr lang="tr-TR" dirty="0" err="1"/>
              <a:t>cell</a:t>
            </a:r>
            <a:r>
              <a:rPr lang="tr-TR" dirty="0"/>
              <a:t> </a:t>
            </a:r>
            <a:r>
              <a:rPr lang="tr-TR" dirty="0" err="1"/>
              <a:t>line</a:t>
            </a:r>
            <a:r>
              <a:rPr lang="tr-TR" dirty="0"/>
              <a:t> </a:t>
            </a:r>
            <a:r>
              <a:rPr lang="tr-TR" dirty="0" err="1"/>
              <a:t>release</a:t>
            </a:r>
            <a:r>
              <a:rPr lang="tr-TR" dirty="0"/>
              <a:t> of </a:t>
            </a:r>
            <a:r>
              <a:rPr lang="tr-TR" dirty="0" err="1"/>
              <a:t>endogenous</a:t>
            </a:r>
            <a:r>
              <a:rPr lang="tr-TR" dirty="0"/>
              <a:t> </a:t>
            </a:r>
            <a:r>
              <a:rPr lang="tr-TR" dirty="0" err="1"/>
              <a:t>anandamide</a:t>
            </a:r>
            <a:r>
              <a:rPr lang="tr-TR" dirty="0"/>
              <a:t> </a:t>
            </a:r>
            <a:r>
              <a:rPr lang="tr-TR" dirty="0" err="1"/>
              <a:t>and</a:t>
            </a:r>
            <a:r>
              <a:rPr lang="tr-TR" dirty="0"/>
              <a:t> 2-arachidonoylglycerol, </a:t>
            </a:r>
            <a:r>
              <a:rPr lang="tr-TR" dirty="0" err="1"/>
              <a:t>and</a:t>
            </a:r>
            <a:r>
              <a:rPr lang="tr-TR" dirty="0"/>
              <a:t> </a:t>
            </a:r>
            <a:r>
              <a:rPr lang="tr-TR" dirty="0" err="1"/>
              <a:t>their</a:t>
            </a:r>
            <a:r>
              <a:rPr lang="tr-TR" dirty="0"/>
              <a:t> </a:t>
            </a:r>
            <a:r>
              <a:rPr lang="tr-TR" dirty="0" err="1"/>
              <a:t>antiproliferative</a:t>
            </a:r>
            <a:r>
              <a:rPr lang="tr-TR" dirty="0"/>
              <a:t> </a:t>
            </a:r>
            <a:r>
              <a:rPr lang="tr-TR" dirty="0" err="1"/>
              <a:t>effect</a:t>
            </a:r>
            <a:r>
              <a:rPr lang="tr-TR" dirty="0"/>
              <a:t> </a:t>
            </a:r>
            <a:r>
              <a:rPr lang="tr-TR" dirty="0" err="1"/>
              <a:t>via</a:t>
            </a:r>
            <a:r>
              <a:rPr lang="tr-TR" dirty="0"/>
              <a:t> </a:t>
            </a:r>
            <a:r>
              <a:rPr lang="tr-TR" dirty="0" err="1"/>
              <a:t>exogenous</a:t>
            </a:r>
            <a:r>
              <a:rPr lang="tr-TR" dirty="0"/>
              <a:t> </a:t>
            </a:r>
            <a:r>
              <a:rPr lang="tr-TR" dirty="0" err="1"/>
              <a:t>supplementation</a:t>
            </a:r>
            <a:r>
              <a:rPr lang="tr-TR" dirty="0"/>
              <a:t>: an in </a:t>
            </a:r>
            <a:r>
              <a:rPr lang="tr-TR" dirty="0" err="1"/>
              <a:t>vitro</a:t>
            </a:r>
            <a:r>
              <a:rPr lang="tr-TR" dirty="0"/>
              <a:t> </a:t>
            </a:r>
            <a:r>
              <a:rPr lang="tr-TR" dirty="0" err="1"/>
              <a:t>study</a:t>
            </a:r>
            <a:r>
              <a:rPr lang="tr-TR" dirty="0"/>
              <a:t>. Cell </a:t>
            </a:r>
            <a:r>
              <a:rPr lang="tr-TR" dirty="0" err="1"/>
              <a:t>Tissue</a:t>
            </a:r>
            <a:r>
              <a:rPr lang="tr-TR" dirty="0"/>
              <a:t> Bank, 2022; 23: 93–100. </a:t>
            </a:r>
          </a:p>
          <a:p>
            <a:r>
              <a:rPr lang="tr-TR" dirty="0" err="1"/>
              <a:t>Aerts</a:t>
            </a:r>
            <a:r>
              <a:rPr lang="tr-TR" dirty="0"/>
              <a:t>-Kaya F., Kılıç E., Köse S., Aydın G., </a:t>
            </a:r>
            <a:r>
              <a:rPr lang="tr-TR" dirty="0" err="1"/>
              <a:t>Cagnan</a:t>
            </a:r>
            <a:r>
              <a:rPr lang="tr-TR" dirty="0"/>
              <a:t> I., Kuşkonmaz B., Uçkan-Çetinkaya D. G-CSF </a:t>
            </a:r>
            <a:r>
              <a:rPr lang="tr-TR" dirty="0" err="1"/>
              <a:t>treatment</a:t>
            </a:r>
            <a:r>
              <a:rPr lang="tr-TR" dirty="0"/>
              <a:t> of </a:t>
            </a:r>
            <a:r>
              <a:rPr lang="tr-TR" dirty="0" err="1"/>
              <a:t>healthy</a:t>
            </a:r>
            <a:r>
              <a:rPr lang="tr-TR" dirty="0"/>
              <a:t> </a:t>
            </a:r>
            <a:r>
              <a:rPr lang="tr-TR" dirty="0" err="1"/>
              <a:t>pediatric</a:t>
            </a:r>
            <a:r>
              <a:rPr lang="tr-TR" dirty="0"/>
              <a:t> </a:t>
            </a:r>
            <a:r>
              <a:rPr lang="tr-TR" dirty="0" err="1"/>
              <a:t>donors</a:t>
            </a:r>
            <a:r>
              <a:rPr lang="tr-TR" dirty="0"/>
              <a:t> </a:t>
            </a:r>
            <a:r>
              <a:rPr lang="tr-TR" dirty="0" err="1"/>
              <a:t>affects</a:t>
            </a:r>
            <a:r>
              <a:rPr lang="tr-TR" dirty="0"/>
              <a:t> </a:t>
            </a:r>
            <a:r>
              <a:rPr lang="tr-TR" dirty="0" err="1"/>
              <a:t>their</a:t>
            </a:r>
            <a:r>
              <a:rPr lang="tr-TR" dirty="0"/>
              <a:t> </a:t>
            </a:r>
            <a:r>
              <a:rPr lang="tr-TR" dirty="0" err="1"/>
              <a:t>hematopoietic</a:t>
            </a:r>
            <a:r>
              <a:rPr lang="tr-TR" dirty="0"/>
              <a:t> </a:t>
            </a:r>
            <a:r>
              <a:rPr lang="tr-TR" dirty="0" err="1"/>
              <a:t>microenvironment</a:t>
            </a:r>
            <a:r>
              <a:rPr lang="tr-TR" dirty="0"/>
              <a:t> </a:t>
            </a:r>
            <a:r>
              <a:rPr lang="tr-TR" dirty="0" err="1"/>
              <a:t>through</a:t>
            </a:r>
            <a:r>
              <a:rPr lang="tr-TR" dirty="0"/>
              <a:t> </a:t>
            </a:r>
            <a:r>
              <a:rPr lang="tr-TR" dirty="0" err="1"/>
              <a:t>changes</a:t>
            </a:r>
            <a:r>
              <a:rPr lang="tr-TR" dirty="0"/>
              <a:t> in bone </a:t>
            </a:r>
            <a:r>
              <a:rPr lang="tr-TR" dirty="0" err="1"/>
              <a:t>marrow</a:t>
            </a:r>
            <a:r>
              <a:rPr lang="tr-TR" dirty="0"/>
              <a:t> </a:t>
            </a:r>
            <a:r>
              <a:rPr lang="tr-TR" dirty="0" err="1"/>
              <a:t>plasma</a:t>
            </a:r>
            <a:r>
              <a:rPr lang="tr-TR" dirty="0"/>
              <a:t> </a:t>
            </a:r>
            <a:r>
              <a:rPr lang="tr-TR" dirty="0" err="1"/>
              <a:t>cytokines</a:t>
            </a:r>
            <a:r>
              <a:rPr lang="tr-TR" dirty="0"/>
              <a:t> andı </a:t>
            </a:r>
            <a:r>
              <a:rPr lang="tr-TR" dirty="0" err="1"/>
              <a:t>stromal</a:t>
            </a:r>
            <a:r>
              <a:rPr lang="tr-TR" dirty="0"/>
              <a:t> </a:t>
            </a:r>
            <a:r>
              <a:rPr lang="tr-TR" dirty="0" err="1"/>
              <a:t>cells</a:t>
            </a:r>
            <a:r>
              <a:rPr lang="tr-TR" dirty="0"/>
              <a:t>. </a:t>
            </a:r>
            <a:r>
              <a:rPr lang="tr-TR" dirty="0" err="1"/>
              <a:t>Cytokine</a:t>
            </a:r>
            <a:r>
              <a:rPr lang="tr-TR" dirty="0"/>
              <a:t>, 2021; 139: 155407. </a:t>
            </a:r>
          </a:p>
          <a:p>
            <a:r>
              <a:rPr lang="tr-TR" dirty="0" err="1"/>
              <a:t>Sudagidan</a:t>
            </a:r>
            <a:r>
              <a:rPr lang="tr-TR" dirty="0"/>
              <a:t> M, </a:t>
            </a:r>
            <a:r>
              <a:rPr lang="tr-TR" dirty="0" err="1"/>
              <a:t>Ozalp</a:t>
            </a:r>
            <a:r>
              <a:rPr lang="tr-TR" dirty="0"/>
              <a:t> VC, Can Ö, </a:t>
            </a:r>
            <a:r>
              <a:rPr lang="tr-TR" dirty="0" err="1"/>
              <a:t>Eligül</a:t>
            </a:r>
            <a:r>
              <a:rPr lang="tr-TR" dirty="0"/>
              <a:t> H, Yurt MNZ, </a:t>
            </a:r>
            <a:r>
              <a:rPr lang="tr-TR" dirty="0" err="1"/>
              <a:t>Tasbasi</a:t>
            </a:r>
            <a:r>
              <a:rPr lang="tr-TR" dirty="0"/>
              <a:t> BB, Acar EE, Kavruk M, Koçak O. </a:t>
            </a:r>
            <a:r>
              <a:rPr lang="tr-TR" dirty="0" err="1"/>
              <a:t>Surface</a:t>
            </a:r>
            <a:r>
              <a:rPr lang="tr-TR" dirty="0"/>
              <a:t> </a:t>
            </a:r>
            <a:r>
              <a:rPr lang="tr-TR" dirty="0" err="1"/>
              <a:t>microbiota</a:t>
            </a:r>
            <a:r>
              <a:rPr lang="tr-TR" dirty="0"/>
              <a:t> </a:t>
            </a:r>
            <a:r>
              <a:rPr lang="tr-TR" dirty="0" err="1"/>
              <a:t>and</a:t>
            </a:r>
            <a:r>
              <a:rPr lang="tr-TR" dirty="0"/>
              <a:t> </a:t>
            </a:r>
            <a:r>
              <a:rPr lang="tr-TR" dirty="0" err="1"/>
              <a:t>associated</a:t>
            </a:r>
            <a:r>
              <a:rPr lang="tr-TR" dirty="0"/>
              <a:t> </a:t>
            </a:r>
            <a:r>
              <a:rPr lang="tr-TR" dirty="0" err="1"/>
              <a:t>staphylococci</a:t>
            </a:r>
            <a:r>
              <a:rPr lang="tr-TR" dirty="0"/>
              <a:t> of </a:t>
            </a:r>
            <a:r>
              <a:rPr lang="tr-TR" dirty="0" err="1"/>
              <a:t>houseflies</a:t>
            </a:r>
            <a:r>
              <a:rPr lang="tr-TR" dirty="0"/>
              <a:t> (</a:t>
            </a:r>
            <a:r>
              <a:rPr lang="tr-TR" dirty="0" err="1"/>
              <a:t>Musca</a:t>
            </a:r>
            <a:r>
              <a:rPr lang="tr-TR" dirty="0"/>
              <a:t> domestica) </a:t>
            </a:r>
            <a:r>
              <a:rPr lang="tr-TR" dirty="0" err="1"/>
              <a:t>collected</a:t>
            </a:r>
            <a:r>
              <a:rPr lang="tr-TR" dirty="0"/>
              <a:t> </a:t>
            </a:r>
            <a:r>
              <a:rPr lang="tr-TR" dirty="0" err="1"/>
              <a:t>from</a:t>
            </a:r>
            <a:r>
              <a:rPr lang="tr-TR" dirty="0"/>
              <a:t> </a:t>
            </a:r>
            <a:r>
              <a:rPr lang="tr-TR" dirty="0" err="1"/>
              <a:t>different</a:t>
            </a:r>
            <a:r>
              <a:rPr lang="tr-TR" dirty="0"/>
              <a:t> </a:t>
            </a:r>
            <a:r>
              <a:rPr lang="tr-TR" dirty="0" err="1"/>
              <a:t>environmental</a:t>
            </a:r>
            <a:r>
              <a:rPr lang="tr-TR" dirty="0"/>
              <a:t> </a:t>
            </a:r>
            <a:r>
              <a:rPr lang="tr-TR" dirty="0" err="1"/>
              <a:t>sources</a:t>
            </a:r>
            <a:r>
              <a:rPr lang="tr-TR" dirty="0"/>
              <a:t>. </a:t>
            </a:r>
            <a:r>
              <a:rPr lang="tr-TR" dirty="0" err="1"/>
              <a:t>Microbial</a:t>
            </a:r>
            <a:r>
              <a:rPr lang="tr-TR" dirty="0"/>
              <a:t> </a:t>
            </a:r>
            <a:r>
              <a:rPr lang="tr-TR" dirty="0" err="1"/>
              <a:t>Pathogenesis</a:t>
            </a:r>
            <a:r>
              <a:rPr lang="tr-TR" dirty="0"/>
              <a:t>, 2022; 164: 105439. </a:t>
            </a:r>
          </a:p>
          <a:p>
            <a:r>
              <a:rPr lang="tr-TR" dirty="0"/>
              <a:t>Dursun AD., Doğan S., Kavruk M., Taşbaşı BB., </a:t>
            </a:r>
            <a:r>
              <a:rPr lang="tr-TR" dirty="0" err="1"/>
              <a:t>Sudagiden</a:t>
            </a:r>
            <a:r>
              <a:rPr lang="tr-TR" dirty="0"/>
              <a:t> M., Yılmaz DM., Yılmaz B., Özalp VC </a:t>
            </a:r>
            <a:r>
              <a:rPr lang="tr-TR" dirty="0" err="1"/>
              <a:t>and</a:t>
            </a:r>
            <a:r>
              <a:rPr lang="tr-TR" dirty="0"/>
              <a:t> Tuna BG. </a:t>
            </a:r>
            <a:r>
              <a:rPr lang="tr-TR" dirty="0" err="1"/>
              <a:t>Surface</a:t>
            </a:r>
            <a:r>
              <a:rPr lang="tr-TR" dirty="0"/>
              <a:t> </a:t>
            </a:r>
            <a:r>
              <a:rPr lang="tr-TR" dirty="0" err="1"/>
              <a:t>plasmon</a:t>
            </a:r>
            <a:r>
              <a:rPr lang="tr-TR" dirty="0"/>
              <a:t> </a:t>
            </a:r>
            <a:r>
              <a:rPr lang="tr-TR" dirty="0" err="1"/>
              <a:t>resonance</a:t>
            </a:r>
            <a:r>
              <a:rPr lang="tr-TR" dirty="0"/>
              <a:t> </a:t>
            </a:r>
            <a:r>
              <a:rPr lang="tr-TR" dirty="0" err="1"/>
              <a:t>aptasensor</a:t>
            </a:r>
            <a:r>
              <a:rPr lang="tr-TR" dirty="0"/>
              <a:t> </a:t>
            </a:r>
            <a:r>
              <a:rPr lang="tr-TR" dirty="0" err="1"/>
              <a:t>for</a:t>
            </a:r>
            <a:r>
              <a:rPr lang="tr-TR" dirty="0"/>
              <a:t> </a:t>
            </a:r>
            <a:r>
              <a:rPr lang="tr-TR" dirty="0" err="1"/>
              <a:t>soluble</a:t>
            </a:r>
            <a:r>
              <a:rPr lang="tr-TR" dirty="0"/>
              <a:t> ICAM-1 protein in </a:t>
            </a:r>
            <a:r>
              <a:rPr lang="tr-TR" dirty="0" err="1"/>
              <a:t>blood</a:t>
            </a:r>
            <a:r>
              <a:rPr lang="tr-TR" dirty="0"/>
              <a:t> </a:t>
            </a:r>
            <a:r>
              <a:rPr lang="tr-TR" dirty="0" err="1"/>
              <a:t>samples</a:t>
            </a:r>
            <a:r>
              <a:rPr lang="tr-TR" dirty="0"/>
              <a:t>. </a:t>
            </a:r>
            <a:r>
              <a:rPr lang="tr-TR" dirty="0" err="1"/>
              <a:t>Analyst</a:t>
            </a:r>
            <a:r>
              <a:rPr lang="tr-TR" dirty="0"/>
              <a:t>, 2022; 8: 1519-1744.</a:t>
            </a:r>
          </a:p>
          <a:p>
            <a:r>
              <a:rPr lang="tr-TR" dirty="0" smtClean="0"/>
              <a:t>Tuna BG, </a:t>
            </a:r>
            <a:r>
              <a:rPr lang="tr-TR" dirty="0" err="1" smtClean="0"/>
              <a:t>Durdabak</a:t>
            </a:r>
            <a:r>
              <a:rPr lang="tr-TR" dirty="0" smtClean="0"/>
              <a:t> DB, Ercan MK, </a:t>
            </a:r>
            <a:r>
              <a:rPr lang="tr-TR" dirty="0" err="1" smtClean="0"/>
              <a:t>Dogan</a:t>
            </a:r>
            <a:r>
              <a:rPr lang="tr-TR" dirty="0" smtClean="0"/>
              <a:t> S, Kavruk M, Dursun AD, </a:t>
            </a:r>
            <a:r>
              <a:rPr lang="tr-TR" dirty="0" err="1" smtClean="0"/>
              <a:t>Tekol</a:t>
            </a:r>
            <a:r>
              <a:rPr lang="tr-TR" dirty="0" smtClean="0"/>
              <a:t> SD, </a:t>
            </a:r>
            <a:r>
              <a:rPr lang="tr-TR" dirty="0" err="1" smtClean="0"/>
              <a:t>Celik</a:t>
            </a:r>
            <a:r>
              <a:rPr lang="tr-TR" dirty="0" smtClean="0"/>
              <a:t> C, </a:t>
            </a:r>
            <a:r>
              <a:rPr lang="tr-TR" dirty="0" err="1" smtClean="0"/>
              <a:t>Ozalp</a:t>
            </a:r>
            <a:r>
              <a:rPr lang="tr-TR" dirty="0" smtClean="0"/>
              <a:t> VC. </a:t>
            </a:r>
            <a:r>
              <a:rPr lang="tr-TR" dirty="0" err="1" smtClean="0"/>
              <a:t>Detection</a:t>
            </a:r>
            <a:r>
              <a:rPr lang="tr-TR" dirty="0" smtClean="0"/>
              <a:t> of </a:t>
            </a:r>
            <a:r>
              <a:rPr lang="tr-TR" dirty="0" err="1" smtClean="0"/>
              <a:t>viruses</a:t>
            </a:r>
            <a:r>
              <a:rPr lang="tr-TR" dirty="0" smtClean="0"/>
              <a:t> </a:t>
            </a:r>
            <a:r>
              <a:rPr lang="tr-TR" dirty="0" err="1" smtClean="0"/>
              <a:t>by</a:t>
            </a:r>
            <a:r>
              <a:rPr lang="tr-TR" dirty="0" smtClean="0"/>
              <a:t> </a:t>
            </a:r>
            <a:r>
              <a:rPr lang="tr-TR" dirty="0" err="1" smtClean="0"/>
              <a:t>probe-gated</a:t>
            </a:r>
            <a:r>
              <a:rPr lang="tr-TR" dirty="0" smtClean="0"/>
              <a:t> </a:t>
            </a:r>
            <a:r>
              <a:rPr lang="tr-TR" dirty="0" err="1" smtClean="0"/>
              <a:t>silica</a:t>
            </a:r>
            <a:r>
              <a:rPr lang="tr-TR" dirty="0" smtClean="0"/>
              <a:t> </a:t>
            </a:r>
            <a:r>
              <a:rPr lang="tr-TR" dirty="0" err="1" smtClean="0"/>
              <a:t>nanoparticles</a:t>
            </a:r>
            <a:r>
              <a:rPr lang="tr-TR" dirty="0" smtClean="0"/>
              <a:t> </a:t>
            </a:r>
            <a:r>
              <a:rPr lang="tr-TR" dirty="0" err="1" smtClean="0"/>
              <a:t>directly</a:t>
            </a:r>
            <a:r>
              <a:rPr lang="tr-TR" dirty="0" smtClean="0"/>
              <a:t> </a:t>
            </a:r>
            <a:r>
              <a:rPr lang="tr-TR" dirty="0" err="1" smtClean="0"/>
              <a:t>from</a:t>
            </a:r>
            <a:r>
              <a:rPr lang="tr-TR" dirty="0" smtClean="0"/>
              <a:t> </a:t>
            </a:r>
            <a:r>
              <a:rPr lang="tr-TR" dirty="0" err="1" smtClean="0"/>
              <a:t>swab</a:t>
            </a:r>
            <a:r>
              <a:rPr lang="tr-TR" dirty="0" smtClean="0"/>
              <a:t> </a:t>
            </a:r>
            <a:r>
              <a:rPr lang="tr-TR" dirty="0" err="1" smtClean="0"/>
              <a:t>samples</a:t>
            </a:r>
            <a:r>
              <a:rPr lang="tr-TR" dirty="0" smtClean="0"/>
              <a:t>. </a:t>
            </a:r>
            <a:r>
              <a:rPr lang="tr-TR" dirty="0" err="1" smtClean="0"/>
              <a:t>Talanta</a:t>
            </a:r>
            <a:r>
              <a:rPr lang="tr-TR" dirty="0" smtClean="0"/>
              <a:t>, 2022; 246: 123429.</a:t>
            </a:r>
          </a:p>
          <a:p>
            <a:r>
              <a:rPr lang="tr-TR" dirty="0" smtClean="0"/>
              <a:t>Önen S., Köse S., </a:t>
            </a:r>
            <a:r>
              <a:rPr lang="tr-TR" dirty="0" err="1" smtClean="0"/>
              <a:t>Yersal</a:t>
            </a:r>
            <a:r>
              <a:rPr lang="tr-TR" dirty="0" smtClean="0"/>
              <a:t> S., Korkusuz P. </a:t>
            </a:r>
            <a:r>
              <a:rPr lang="tr-TR" dirty="0" err="1" smtClean="0"/>
              <a:t>Mesenchymal</a:t>
            </a:r>
            <a:r>
              <a:rPr lang="tr-TR" dirty="0" smtClean="0"/>
              <a:t> </a:t>
            </a:r>
            <a:r>
              <a:rPr lang="tr-TR" dirty="0" err="1" smtClean="0"/>
              <a:t>stem</a:t>
            </a:r>
            <a:r>
              <a:rPr lang="tr-TR" dirty="0" smtClean="0"/>
              <a:t> </a:t>
            </a:r>
            <a:r>
              <a:rPr lang="tr-TR" dirty="0" err="1" smtClean="0"/>
              <a:t>cells</a:t>
            </a:r>
            <a:r>
              <a:rPr lang="tr-TR" dirty="0" smtClean="0"/>
              <a:t> </a:t>
            </a:r>
            <a:r>
              <a:rPr lang="tr-TR" dirty="0" err="1" smtClean="0"/>
              <a:t>promote</a:t>
            </a:r>
            <a:r>
              <a:rPr lang="tr-TR" dirty="0" smtClean="0"/>
              <a:t> </a:t>
            </a:r>
            <a:r>
              <a:rPr lang="tr-TR" dirty="0" err="1" smtClean="0"/>
              <a:t>spermatogonial</a:t>
            </a:r>
            <a:r>
              <a:rPr lang="tr-TR" dirty="0" smtClean="0"/>
              <a:t> </a:t>
            </a:r>
            <a:r>
              <a:rPr lang="tr-TR" dirty="0" err="1" smtClean="0"/>
              <a:t>stem</a:t>
            </a:r>
            <a:r>
              <a:rPr lang="tr-TR" dirty="0" smtClean="0"/>
              <a:t>/</a:t>
            </a:r>
            <a:r>
              <a:rPr lang="tr-TR" dirty="0" err="1" smtClean="0"/>
              <a:t>progenitor</a:t>
            </a:r>
            <a:r>
              <a:rPr lang="tr-TR" dirty="0" smtClean="0"/>
              <a:t> </a:t>
            </a:r>
            <a:r>
              <a:rPr lang="tr-TR" dirty="0" err="1" smtClean="0"/>
              <a:t>cell</a:t>
            </a:r>
            <a:r>
              <a:rPr lang="tr-TR" dirty="0" smtClean="0"/>
              <a:t> </a:t>
            </a:r>
            <a:r>
              <a:rPr lang="tr-TR" dirty="0" err="1" smtClean="0"/>
              <a:t>pool</a:t>
            </a:r>
            <a:r>
              <a:rPr lang="tr-TR" dirty="0" smtClean="0"/>
              <a:t> </a:t>
            </a:r>
            <a:r>
              <a:rPr lang="tr-TR" dirty="0" err="1" smtClean="0"/>
              <a:t>and</a:t>
            </a:r>
            <a:r>
              <a:rPr lang="tr-TR" dirty="0" smtClean="0"/>
              <a:t> </a:t>
            </a:r>
            <a:r>
              <a:rPr lang="tr-TR" dirty="0" err="1" smtClean="0"/>
              <a:t>spermatogenesis</a:t>
            </a:r>
            <a:r>
              <a:rPr lang="tr-TR" dirty="0" smtClean="0"/>
              <a:t> in </a:t>
            </a:r>
            <a:r>
              <a:rPr lang="tr-TR" dirty="0" err="1" smtClean="0"/>
              <a:t>neonatal</a:t>
            </a:r>
            <a:r>
              <a:rPr lang="tr-TR" dirty="0" smtClean="0"/>
              <a:t> </a:t>
            </a:r>
            <a:r>
              <a:rPr lang="tr-TR" dirty="0" err="1" smtClean="0"/>
              <a:t>mice</a:t>
            </a:r>
            <a:r>
              <a:rPr lang="tr-TR" dirty="0" smtClean="0"/>
              <a:t> in </a:t>
            </a:r>
            <a:r>
              <a:rPr lang="tr-TR" dirty="0" err="1" smtClean="0"/>
              <a:t>vitro</a:t>
            </a:r>
            <a:r>
              <a:rPr lang="tr-TR" dirty="0" smtClean="0"/>
              <a:t>. </a:t>
            </a:r>
            <a:r>
              <a:rPr lang="tr-TR" dirty="0" err="1" smtClean="0"/>
              <a:t>Scientific</a:t>
            </a:r>
            <a:r>
              <a:rPr lang="tr-TR" dirty="0" smtClean="0"/>
              <a:t> </a:t>
            </a:r>
            <a:r>
              <a:rPr lang="tr-TR" dirty="0" err="1" smtClean="0"/>
              <a:t>Reports</a:t>
            </a:r>
            <a:r>
              <a:rPr lang="tr-TR" dirty="0" smtClean="0"/>
              <a:t>, 2022; 12(1): 11494. </a:t>
            </a:r>
          </a:p>
          <a:p>
            <a:endParaRPr lang="tr-TR" dirty="0"/>
          </a:p>
        </p:txBody>
      </p:sp>
    </p:spTree>
    <p:extLst>
      <p:ext uri="{BB962C8B-B14F-4D97-AF65-F5344CB8AC3E}">
        <p14:creationId xmlns:p14="http://schemas.microsoft.com/office/powerpoint/2010/main" val="1982848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2"/>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a:p>
        </p:txBody>
      </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dirty="0">
              <a:latin typeface="Candara" panose="020E0502030303020204" pitchFamily="34" charset="0"/>
              <a:cs typeface="Times New Roman" panose="02020603050405020304" pitchFamily="18" charset="0"/>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err="1" smtClean="0">
                      <a:solidFill>
                        <a:schemeClr val="bg1"/>
                      </a:solidFill>
                      <a:latin typeface="Agency FB" panose="020B0503020202020204" pitchFamily="34" charset="0"/>
                    </a:rPr>
                    <a:t>Akademikj</a:t>
                  </a:r>
                  <a:r>
                    <a:rPr lang="tr-TR" sz="2800" b="1" dirty="0" smtClean="0">
                      <a:solidFill>
                        <a:schemeClr val="bg1"/>
                      </a:solidFill>
                      <a:latin typeface="Agency FB" panose="020B0503020202020204" pitchFamily="34" charset="0"/>
                    </a:rPr>
                    <a:t> Yayınlar</a:t>
                  </a:r>
                  <a:endParaRPr lang="tr-TR" sz="2800" b="1" dirty="0">
                    <a:solidFill>
                      <a:schemeClr val="bg1"/>
                    </a:solidFill>
                    <a:latin typeface="Agency FB" panose="020B0503020202020204" pitchFamily="34" charset="0"/>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VIII</a:t>
              </a:r>
              <a:endParaRPr lang="en-IN" sz="1600" b="1" dirty="0">
                <a:solidFill>
                  <a:schemeClr val="bg1"/>
                </a:solidFill>
                <a:latin typeface="Eurostile BQ" pitchFamily="50" charset="0"/>
              </a:endParaRPr>
            </a:p>
          </p:txBody>
        </p:sp>
      </p:grpSp>
      <p:sp>
        <p:nvSpPr>
          <p:cNvPr id="4" name="İçerik Yer Tutucusu 3"/>
          <p:cNvSpPr>
            <a:spLocks noGrp="1"/>
          </p:cNvSpPr>
          <p:nvPr>
            <p:ph idx="1"/>
          </p:nvPr>
        </p:nvSpPr>
        <p:spPr>
          <a:xfrm>
            <a:off x="1257750" y="1711129"/>
            <a:ext cx="10585704" cy="4909127"/>
          </a:xfrm>
        </p:spPr>
        <p:txBody>
          <a:bodyPr>
            <a:normAutofit fontScale="77500" lnSpcReduction="20000"/>
          </a:bodyPr>
          <a:lstStyle/>
          <a:p>
            <a:r>
              <a:rPr lang="tr-TR" dirty="0"/>
              <a:t>Önay Ö., Köse S., Süslü N., Korkusuz P., </a:t>
            </a:r>
            <a:r>
              <a:rPr lang="tr-TR" dirty="0" err="1"/>
              <a:t>Nemutlu</a:t>
            </a:r>
            <a:r>
              <a:rPr lang="tr-TR" dirty="0"/>
              <a:t> E., Aydın C., </a:t>
            </a:r>
            <a:r>
              <a:rPr lang="tr-TR" dirty="0" err="1"/>
              <a:t>Hoşal</a:t>
            </a:r>
            <a:r>
              <a:rPr lang="tr-TR" dirty="0"/>
              <a:t> Ş. Human </a:t>
            </a:r>
            <a:r>
              <a:rPr lang="tr-TR" dirty="0" err="1"/>
              <a:t>laryngeal</a:t>
            </a:r>
            <a:r>
              <a:rPr lang="tr-TR" dirty="0"/>
              <a:t> </a:t>
            </a:r>
            <a:r>
              <a:rPr lang="tr-TR" dirty="0" err="1"/>
              <a:t>squamous</a:t>
            </a:r>
            <a:r>
              <a:rPr lang="tr-TR" dirty="0"/>
              <a:t> </a:t>
            </a:r>
            <a:r>
              <a:rPr lang="tr-TR" dirty="0" err="1"/>
              <a:t>cell</a:t>
            </a:r>
            <a:r>
              <a:rPr lang="tr-TR" dirty="0"/>
              <a:t> </a:t>
            </a:r>
            <a:r>
              <a:rPr lang="tr-TR" dirty="0" err="1"/>
              <a:t>carcinoma</a:t>
            </a:r>
            <a:r>
              <a:rPr lang="tr-TR" dirty="0"/>
              <a:t> </a:t>
            </a:r>
            <a:r>
              <a:rPr lang="tr-TR" dirty="0" err="1"/>
              <a:t>cell</a:t>
            </a:r>
            <a:r>
              <a:rPr lang="tr-TR" dirty="0"/>
              <a:t> </a:t>
            </a:r>
            <a:r>
              <a:rPr lang="tr-TR" dirty="0" err="1"/>
              <a:t>line</a:t>
            </a:r>
            <a:r>
              <a:rPr lang="tr-TR" dirty="0"/>
              <a:t> </a:t>
            </a:r>
            <a:r>
              <a:rPr lang="tr-TR" dirty="0" err="1"/>
              <a:t>release</a:t>
            </a:r>
            <a:r>
              <a:rPr lang="tr-TR" dirty="0"/>
              <a:t> of </a:t>
            </a:r>
            <a:r>
              <a:rPr lang="tr-TR" dirty="0" err="1"/>
              <a:t>endogenous</a:t>
            </a:r>
            <a:r>
              <a:rPr lang="tr-TR" dirty="0"/>
              <a:t> </a:t>
            </a:r>
            <a:r>
              <a:rPr lang="tr-TR" dirty="0" err="1"/>
              <a:t>anandamide</a:t>
            </a:r>
            <a:r>
              <a:rPr lang="tr-TR" dirty="0"/>
              <a:t> </a:t>
            </a:r>
            <a:r>
              <a:rPr lang="tr-TR" dirty="0" err="1"/>
              <a:t>and</a:t>
            </a:r>
            <a:r>
              <a:rPr lang="tr-TR" dirty="0"/>
              <a:t> 2-arachidonoylglycerol, </a:t>
            </a:r>
            <a:r>
              <a:rPr lang="tr-TR" dirty="0" err="1"/>
              <a:t>and</a:t>
            </a:r>
            <a:r>
              <a:rPr lang="tr-TR" dirty="0"/>
              <a:t> </a:t>
            </a:r>
            <a:r>
              <a:rPr lang="tr-TR" dirty="0" err="1"/>
              <a:t>their</a:t>
            </a:r>
            <a:r>
              <a:rPr lang="tr-TR" dirty="0"/>
              <a:t> </a:t>
            </a:r>
            <a:r>
              <a:rPr lang="tr-TR" dirty="0" err="1"/>
              <a:t>antiproliferative</a:t>
            </a:r>
            <a:r>
              <a:rPr lang="tr-TR" dirty="0"/>
              <a:t> </a:t>
            </a:r>
            <a:r>
              <a:rPr lang="tr-TR" dirty="0" err="1"/>
              <a:t>effect</a:t>
            </a:r>
            <a:r>
              <a:rPr lang="tr-TR" dirty="0"/>
              <a:t> </a:t>
            </a:r>
            <a:r>
              <a:rPr lang="tr-TR" dirty="0" err="1"/>
              <a:t>via</a:t>
            </a:r>
            <a:r>
              <a:rPr lang="tr-TR" dirty="0"/>
              <a:t> </a:t>
            </a:r>
            <a:r>
              <a:rPr lang="tr-TR" dirty="0" err="1"/>
              <a:t>exogenous</a:t>
            </a:r>
            <a:r>
              <a:rPr lang="tr-TR" dirty="0"/>
              <a:t> </a:t>
            </a:r>
            <a:r>
              <a:rPr lang="tr-TR" dirty="0" err="1"/>
              <a:t>supplementation</a:t>
            </a:r>
            <a:r>
              <a:rPr lang="tr-TR" dirty="0"/>
              <a:t>: an in </a:t>
            </a:r>
            <a:r>
              <a:rPr lang="tr-TR" dirty="0" err="1"/>
              <a:t>vitro</a:t>
            </a:r>
            <a:r>
              <a:rPr lang="tr-TR" dirty="0"/>
              <a:t> </a:t>
            </a:r>
            <a:r>
              <a:rPr lang="tr-TR" dirty="0" err="1"/>
              <a:t>study</a:t>
            </a:r>
            <a:r>
              <a:rPr lang="tr-TR" dirty="0"/>
              <a:t>. Cell </a:t>
            </a:r>
            <a:r>
              <a:rPr lang="tr-TR" dirty="0" err="1"/>
              <a:t>Tissue</a:t>
            </a:r>
            <a:r>
              <a:rPr lang="tr-TR" dirty="0"/>
              <a:t> Bank, 2022; 23: 93–100. </a:t>
            </a:r>
          </a:p>
          <a:p>
            <a:r>
              <a:rPr lang="tr-TR" dirty="0" err="1"/>
              <a:t>Aerts</a:t>
            </a:r>
            <a:r>
              <a:rPr lang="tr-TR" dirty="0"/>
              <a:t>-Kaya F., Kılıç E., Köse S., Aydın G., </a:t>
            </a:r>
            <a:r>
              <a:rPr lang="tr-TR" dirty="0" err="1"/>
              <a:t>Cagnan</a:t>
            </a:r>
            <a:r>
              <a:rPr lang="tr-TR" dirty="0"/>
              <a:t> I., Kuşkonmaz B., Uçkan-Çetinkaya D. G-CSF </a:t>
            </a:r>
            <a:r>
              <a:rPr lang="tr-TR" dirty="0" err="1"/>
              <a:t>treatment</a:t>
            </a:r>
            <a:r>
              <a:rPr lang="tr-TR" dirty="0"/>
              <a:t> of </a:t>
            </a:r>
            <a:r>
              <a:rPr lang="tr-TR" dirty="0" err="1"/>
              <a:t>healthy</a:t>
            </a:r>
            <a:r>
              <a:rPr lang="tr-TR" dirty="0"/>
              <a:t> </a:t>
            </a:r>
            <a:r>
              <a:rPr lang="tr-TR" dirty="0" err="1"/>
              <a:t>pediatric</a:t>
            </a:r>
            <a:r>
              <a:rPr lang="tr-TR" dirty="0"/>
              <a:t> </a:t>
            </a:r>
            <a:r>
              <a:rPr lang="tr-TR" dirty="0" err="1"/>
              <a:t>donors</a:t>
            </a:r>
            <a:r>
              <a:rPr lang="tr-TR" dirty="0"/>
              <a:t> </a:t>
            </a:r>
            <a:r>
              <a:rPr lang="tr-TR" dirty="0" err="1"/>
              <a:t>affects</a:t>
            </a:r>
            <a:r>
              <a:rPr lang="tr-TR" dirty="0"/>
              <a:t> </a:t>
            </a:r>
            <a:r>
              <a:rPr lang="tr-TR" dirty="0" err="1"/>
              <a:t>their</a:t>
            </a:r>
            <a:r>
              <a:rPr lang="tr-TR" dirty="0"/>
              <a:t> </a:t>
            </a:r>
            <a:r>
              <a:rPr lang="tr-TR" dirty="0" err="1"/>
              <a:t>hematopoietic</a:t>
            </a:r>
            <a:r>
              <a:rPr lang="tr-TR" dirty="0"/>
              <a:t> </a:t>
            </a:r>
            <a:r>
              <a:rPr lang="tr-TR" dirty="0" err="1"/>
              <a:t>microenvironment</a:t>
            </a:r>
            <a:r>
              <a:rPr lang="tr-TR" dirty="0"/>
              <a:t> </a:t>
            </a:r>
            <a:r>
              <a:rPr lang="tr-TR" dirty="0" err="1"/>
              <a:t>through</a:t>
            </a:r>
            <a:r>
              <a:rPr lang="tr-TR" dirty="0"/>
              <a:t> </a:t>
            </a:r>
            <a:r>
              <a:rPr lang="tr-TR" dirty="0" err="1"/>
              <a:t>changes</a:t>
            </a:r>
            <a:r>
              <a:rPr lang="tr-TR" dirty="0"/>
              <a:t> in bone </a:t>
            </a:r>
            <a:r>
              <a:rPr lang="tr-TR" dirty="0" err="1"/>
              <a:t>marrow</a:t>
            </a:r>
            <a:r>
              <a:rPr lang="tr-TR" dirty="0"/>
              <a:t> </a:t>
            </a:r>
            <a:r>
              <a:rPr lang="tr-TR" dirty="0" err="1"/>
              <a:t>plasma</a:t>
            </a:r>
            <a:r>
              <a:rPr lang="tr-TR" dirty="0"/>
              <a:t> </a:t>
            </a:r>
            <a:r>
              <a:rPr lang="tr-TR" dirty="0" err="1"/>
              <a:t>cytokines</a:t>
            </a:r>
            <a:r>
              <a:rPr lang="tr-TR" dirty="0"/>
              <a:t> andı </a:t>
            </a:r>
            <a:r>
              <a:rPr lang="tr-TR" dirty="0" err="1"/>
              <a:t>stromal</a:t>
            </a:r>
            <a:r>
              <a:rPr lang="tr-TR" dirty="0"/>
              <a:t> </a:t>
            </a:r>
            <a:r>
              <a:rPr lang="tr-TR" dirty="0" err="1"/>
              <a:t>cells</a:t>
            </a:r>
            <a:r>
              <a:rPr lang="tr-TR" dirty="0"/>
              <a:t>. </a:t>
            </a:r>
            <a:r>
              <a:rPr lang="tr-TR" dirty="0" err="1"/>
              <a:t>Cytokine</a:t>
            </a:r>
            <a:r>
              <a:rPr lang="tr-TR" dirty="0"/>
              <a:t>, 2021; 139: 155407. </a:t>
            </a:r>
          </a:p>
          <a:p>
            <a:r>
              <a:rPr lang="tr-TR" dirty="0" err="1"/>
              <a:t>Sudagidan</a:t>
            </a:r>
            <a:r>
              <a:rPr lang="tr-TR" dirty="0"/>
              <a:t> M, </a:t>
            </a:r>
            <a:r>
              <a:rPr lang="tr-TR" dirty="0" err="1"/>
              <a:t>Ozalp</a:t>
            </a:r>
            <a:r>
              <a:rPr lang="tr-TR" dirty="0"/>
              <a:t> VC, Can Ö, </a:t>
            </a:r>
            <a:r>
              <a:rPr lang="tr-TR" dirty="0" err="1"/>
              <a:t>Eligül</a:t>
            </a:r>
            <a:r>
              <a:rPr lang="tr-TR" dirty="0"/>
              <a:t> H, Yurt MNZ, </a:t>
            </a:r>
            <a:r>
              <a:rPr lang="tr-TR" dirty="0" err="1"/>
              <a:t>Tasbasi</a:t>
            </a:r>
            <a:r>
              <a:rPr lang="tr-TR" dirty="0"/>
              <a:t> BB, Acar EE, Kavruk M, Koçak O. </a:t>
            </a:r>
            <a:r>
              <a:rPr lang="tr-TR" dirty="0" err="1"/>
              <a:t>Surface</a:t>
            </a:r>
            <a:r>
              <a:rPr lang="tr-TR" dirty="0"/>
              <a:t> </a:t>
            </a:r>
            <a:r>
              <a:rPr lang="tr-TR" dirty="0" err="1"/>
              <a:t>microbiota</a:t>
            </a:r>
            <a:r>
              <a:rPr lang="tr-TR" dirty="0"/>
              <a:t> </a:t>
            </a:r>
            <a:r>
              <a:rPr lang="tr-TR" dirty="0" err="1"/>
              <a:t>and</a:t>
            </a:r>
            <a:r>
              <a:rPr lang="tr-TR" dirty="0"/>
              <a:t> </a:t>
            </a:r>
            <a:r>
              <a:rPr lang="tr-TR" dirty="0" err="1"/>
              <a:t>associated</a:t>
            </a:r>
            <a:r>
              <a:rPr lang="tr-TR" dirty="0"/>
              <a:t> </a:t>
            </a:r>
            <a:r>
              <a:rPr lang="tr-TR" dirty="0" err="1"/>
              <a:t>staphylococci</a:t>
            </a:r>
            <a:r>
              <a:rPr lang="tr-TR" dirty="0"/>
              <a:t> of </a:t>
            </a:r>
            <a:r>
              <a:rPr lang="tr-TR" dirty="0" err="1"/>
              <a:t>houseflies</a:t>
            </a:r>
            <a:r>
              <a:rPr lang="tr-TR" dirty="0"/>
              <a:t> (</a:t>
            </a:r>
            <a:r>
              <a:rPr lang="tr-TR" dirty="0" err="1"/>
              <a:t>Musca</a:t>
            </a:r>
            <a:r>
              <a:rPr lang="tr-TR" dirty="0"/>
              <a:t> domestica) </a:t>
            </a:r>
            <a:r>
              <a:rPr lang="tr-TR" dirty="0" err="1"/>
              <a:t>collected</a:t>
            </a:r>
            <a:r>
              <a:rPr lang="tr-TR" dirty="0"/>
              <a:t> </a:t>
            </a:r>
            <a:r>
              <a:rPr lang="tr-TR" dirty="0" err="1"/>
              <a:t>from</a:t>
            </a:r>
            <a:r>
              <a:rPr lang="tr-TR" dirty="0"/>
              <a:t> </a:t>
            </a:r>
            <a:r>
              <a:rPr lang="tr-TR" dirty="0" err="1"/>
              <a:t>different</a:t>
            </a:r>
            <a:r>
              <a:rPr lang="tr-TR" dirty="0"/>
              <a:t> </a:t>
            </a:r>
            <a:r>
              <a:rPr lang="tr-TR" dirty="0" err="1"/>
              <a:t>environmental</a:t>
            </a:r>
            <a:r>
              <a:rPr lang="tr-TR" dirty="0"/>
              <a:t> </a:t>
            </a:r>
            <a:r>
              <a:rPr lang="tr-TR" dirty="0" err="1"/>
              <a:t>sources</a:t>
            </a:r>
            <a:r>
              <a:rPr lang="tr-TR" dirty="0"/>
              <a:t>. </a:t>
            </a:r>
            <a:r>
              <a:rPr lang="tr-TR" dirty="0" err="1"/>
              <a:t>Microbial</a:t>
            </a:r>
            <a:r>
              <a:rPr lang="tr-TR" dirty="0"/>
              <a:t> </a:t>
            </a:r>
            <a:r>
              <a:rPr lang="tr-TR" dirty="0" err="1"/>
              <a:t>Pathogenesis</a:t>
            </a:r>
            <a:r>
              <a:rPr lang="tr-TR" dirty="0"/>
              <a:t>, 2022; 164: 105439. </a:t>
            </a:r>
          </a:p>
          <a:p>
            <a:r>
              <a:rPr lang="tr-TR" dirty="0"/>
              <a:t>Dursun AD., Doğan S., Kavruk M., Taşbaşı BB., </a:t>
            </a:r>
            <a:r>
              <a:rPr lang="tr-TR" dirty="0" err="1"/>
              <a:t>Sudagiden</a:t>
            </a:r>
            <a:r>
              <a:rPr lang="tr-TR" dirty="0"/>
              <a:t> M., Yılmaz DM., Yılmaz B., Özalp VC </a:t>
            </a:r>
            <a:r>
              <a:rPr lang="tr-TR" dirty="0" err="1"/>
              <a:t>and</a:t>
            </a:r>
            <a:r>
              <a:rPr lang="tr-TR" dirty="0"/>
              <a:t> Tuna BG. </a:t>
            </a:r>
            <a:r>
              <a:rPr lang="tr-TR" dirty="0" err="1"/>
              <a:t>Surface</a:t>
            </a:r>
            <a:r>
              <a:rPr lang="tr-TR" dirty="0"/>
              <a:t> </a:t>
            </a:r>
            <a:r>
              <a:rPr lang="tr-TR" dirty="0" err="1"/>
              <a:t>plasmon</a:t>
            </a:r>
            <a:r>
              <a:rPr lang="tr-TR" dirty="0"/>
              <a:t> </a:t>
            </a:r>
            <a:r>
              <a:rPr lang="tr-TR" dirty="0" err="1"/>
              <a:t>resonance</a:t>
            </a:r>
            <a:r>
              <a:rPr lang="tr-TR" dirty="0"/>
              <a:t> </a:t>
            </a:r>
            <a:r>
              <a:rPr lang="tr-TR" dirty="0" err="1"/>
              <a:t>aptasensor</a:t>
            </a:r>
            <a:r>
              <a:rPr lang="tr-TR" dirty="0"/>
              <a:t> </a:t>
            </a:r>
            <a:r>
              <a:rPr lang="tr-TR" dirty="0" err="1"/>
              <a:t>for</a:t>
            </a:r>
            <a:r>
              <a:rPr lang="tr-TR" dirty="0"/>
              <a:t> </a:t>
            </a:r>
            <a:r>
              <a:rPr lang="tr-TR" dirty="0" err="1"/>
              <a:t>soluble</a:t>
            </a:r>
            <a:r>
              <a:rPr lang="tr-TR" dirty="0"/>
              <a:t> ICAM-1 protein in </a:t>
            </a:r>
            <a:r>
              <a:rPr lang="tr-TR" dirty="0" err="1"/>
              <a:t>blood</a:t>
            </a:r>
            <a:r>
              <a:rPr lang="tr-TR" dirty="0"/>
              <a:t> </a:t>
            </a:r>
            <a:r>
              <a:rPr lang="tr-TR" dirty="0" err="1"/>
              <a:t>samples</a:t>
            </a:r>
            <a:r>
              <a:rPr lang="tr-TR" dirty="0"/>
              <a:t>. </a:t>
            </a:r>
            <a:r>
              <a:rPr lang="tr-TR" dirty="0" err="1"/>
              <a:t>Analyst</a:t>
            </a:r>
            <a:r>
              <a:rPr lang="tr-TR" dirty="0"/>
              <a:t>, 2022; 8: 1519-1744.</a:t>
            </a:r>
          </a:p>
          <a:p>
            <a:r>
              <a:rPr lang="tr-TR" dirty="0" smtClean="0"/>
              <a:t>Tuna BG, </a:t>
            </a:r>
            <a:r>
              <a:rPr lang="tr-TR" dirty="0" err="1" smtClean="0"/>
              <a:t>Durdabak</a:t>
            </a:r>
            <a:r>
              <a:rPr lang="tr-TR" dirty="0" smtClean="0"/>
              <a:t> DB, Ercan MK, </a:t>
            </a:r>
            <a:r>
              <a:rPr lang="tr-TR" dirty="0" err="1" smtClean="0"/>
              <a:t>Dogan</a:t>
            </a:r>
            <a:r>
              <a:rPr lang="tr-TR" dirty="0" smtClean="0"/>
              <a:t> S, Kavruk M, Dursun AD, </a:t>
            </a:r>
            <a:r>
              <a:rPr lang="tr-TR" dirty="0" err="1" smtClean="0"/>
              <a:t>Tekol</a:t>
            </a:r>
            <a:r>
              <a:rPr lang="tr-TR" dirty="0" smtClean="0"/>
              <a:t> SD, </a:t>
            </a:r>
            <a:r>
              <a:rPr lang="tr-TR" dirty="0" err="1" smtClean="0"/>
              <a:t>Celik</a:t>
            </a:r>
            <a:r>
              <a:rPr lang="tr-TR" dirty="0" smtClean="0"/>
              <a:t> C, </a:t>
            </a:r>
            <a:r>
              <a:rPr lang="tr-TR" dirty="0" err="1" smtClean="0"/>
              <a:t>Ozalp</a:t>
            </a:r>
            <a:r>
              <a:rPr lang="tr-TR" dirty="0" smtClean="0"/>
              <a:t> VC. </a:t>
            </a:r>
            <a:r>
              <a:rPr lang="tr-TR" dirty="0" err="1" smtClean="0"/>
              <a:t>Detection</a:t>
            </a:r>
            <a:r>
              <a:rPr lang="tr-TR" dirty="0" smtClean="0"/>
              <a:t> of </a:t>
            </a:r>
            <a:r>
              <a:rPr lang="tr-TR" dirty="0" err="1" smtClean="0"/>
              <a:t>viruses</a:t>
            </a:r>
            <a:r>
              <a:rPr lang="tr-TR" dirty="0" smtClean="0"/>
              <a:t> </a:t>
            </a:r>
            <a:r>
              <a:rPr lang="tr-TR" dirty="0" err="1" smtClean="0"/>
              <a:t>by</a:t>
            </a:r>
            <a:r>
              <a:rPr lang="tr-TR" dirty="0" smtClean="0"/>
              <a:t> </a:t>
            </a:r>
            <a:r>
              <a:rPr lang="tr-TR" dirty="0" err="1" smtClean="0"/>
              <a:t>probe-gated</a:t>
            </a:r>
            <a:r>
              <a:rPr lang="tr-TR" dirty="0" smtClean="0"/>
              <a:t> </a:t>
            </a:r>
            <a:r>
              <a:rPr lang="tr-TR" dirty="0" err="1" smtClean="0"/>
              <a:t>silica</a:t>
            </a:r>
            <a:r>
              <a:rPr lang="tr-TR" dirty="0" smtClean="0"/>
              <a:t> </a:t>
            </a:r>
            <a:r>
              <a:rPr lang="tr-TR" dirty="0" err="1" smtClean="0"/>
              <a:t>nanoparticles</a:t>
            </a:r>
            <a:r>
              <a:rPr lang="tr-TR" dirty="0" smtClean="0"/>
              <a:t> </a:t>
            </a:r>
            <a:r>
              <a:rPr lang="tr-TR" dirty="0" err="1" smtClean="0"/>
              <a:t>directly</a:t>
            </a:r>
            <a:r>
              <a:rPr lang="tr-TR" dirty="0" smtClean="0"/>
              <a:t> </a:t>
            </a:r>
            <a:r>
              <a:rPr lang="tr-TR" dirty="0" err="1" smtClean="0"/>
              <a:t>from</a:t>
            </a:r>
            <a:r>
              <a:rPr lang="tr-TR" dirty="0" smtClean="0"/>
              <a:t> </a:t>
            </a:r>
            <a:r>
              <a:rPr lang="tr-TR" dirty="0" err="1" smtClean="0"/>
              <a:t>swab</a:t>
            </a:r>
            <a:r>
              <a:rPr lang="tr-TR" dirty="0" smtClean="0"/>
              <a:t> </a:t>
            </a:r>
            <a:r>
              <a:rPr lang="tr-TR" dirty="0" err="1" smtClean="0"/>
              <a:t>samples</a:t>
            </a:r>
            <a:r>
              <a:rPr lang="tr-TR" dirty="0" smtClean="0"/>
              <a:t>. </a:t>
            </a:r>
            <a:r>
              <a:rPr lang="tr-TR" dirty="0" err="1" smtClean="0"/>
              <a:t>Talanta</a:t>
            </a:r>
            <a:r>
              <a:rPr lang="tr-TR" dirty="0" smtClean="0"/>
              <a:t>, 2022; 246: 123429.</a:t>
            </a:r>
          </a:p>
          <a:p>
            <a:endParaRPr lang="tr-TR" dirty="0"/>
          </a:p>
        </p:txBody>
      </p:sp>
    </p:spTree>
    <p:extLst>
      <p:ext uri="{BB962C8B-B14F-4D97-AF65-F5344CB8AC3E}">
        <p14:creationId xmlns:p14="http://schemas.microsoft.com/office/powerpoint/2010/main" val="10661034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2"/>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a:p>
        </p:txBody>
      </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dirty="0">
              <a:latin typeface="Candara" panose="020E0502030303020204" pitchFamily="34" charset="0"/>
              <a:cs typeface="Times New Roman" panose="02020603050405020304" pitchFamily="18" charset="0"/>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err="1" smtClean="0">
                      <a:solidFill>
                        <a:schemeClr val="bg1"/>
                      </a:solidFill>
                      <a:latin typeface="Agency FB" panose="020B0503020202020204" pitchFamily="34" charset="0"/>
                    </a:rPr>
                    <a:t>Akademikj</a:t>
                  </a:r>
                  <a:r>
                    <a:rPr lang="tr-TR" sz="2800" b="1" dirty="0" smtClean="0">
                      <a:solidFill>
                        <a:schemeClr val="bg1"/>
                      </a:solidFill>
                      <a:latin typeface="Agency FB" panose="020B0503020202020204" pitchFamily="34" charset="0"/>
                    </a:rPr>
                    <a:t> Yayınlar</a:t>
                  </a:r>
                  <a:endParaRPr lang="tr-TR" sz="2800" b="1" dirty="0">
                    <a:solidFill>
                      <a:schemeClr val="bg1"/>
                    </a:solidFill>
                    <a:latin typeface="Agency FB" panose="020B0503020202020204" pitchFamily="34" charset="0"/>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VIII</a:t>
              </a:r>
              <a:endParaRPr lang="en-IN" sz="1600" b="1" dirty="0">
                <a:solidFill>
                  <a:schemeClr val="bg1"/>
                </a:solidFill>
                <a:latin typeface="Eurostile BQ" pitchFamily="50" charset="0"/>
              </a:endParaRPr>
            </a:p>
          </p:txBody>
        </p:sp>
      </p:grpSp>
      <p:sp>
        <p:nvSpPr>
          <p:cNvPr id="4" name="İçerik Yer Tutucusu 3"/>
          <p:cNvSpPr>
            <a:spLocks noGrp="1"/>
          </p:cNvSpPr>
          <p:nvPr>
            <p:ph idx="1"/>
          </p:nvPr>
        </p:nvSpPr>
        <p:spPr>
          <a:xfrm>
            <a:off x="1257750" y="1943128"/>
            <a:ext cx="10585704" cy="4492879"/>
          </a:xfrm>
        </p:spPr>
        <p:txBody>
          <a:bodyPr>
            <a:normAutofit/>
          </a:bodyPr>
          <a:lstStyle/>
          <a:p>
            <a:r>
              <a:rPr lang="tr-TR" dirty="0"/>
              <a:t>Önen S., Köse S., </a:t>
            </a:r>
            <a:r>
              <a:rPr lang="tr-TR" dirty="0" err="1"/>
              <a:t>Yersal</a:t>
            </a:r>
            <a:r>
              <a:rPr lang="tr-TR" dirty="0"/>
              <a:t> S., Korkusuz P. </a:t>
            </a:r>
            <a:r>
              <a:rPr lang="tr-TR" dirty="0" err="1"/>
              <a:t>Mesenchymal</a:t>
            </a:r>
            <a:r>
              <a:rPr lang="tr-TR" dirty="0"/>
              <a:t> </a:t>
            </a:r>
            <a:r>
              <a:rPr lang="tr-TR" dirty="0" err="1"/>
              <a:t>stem</a:t>
            </a:r>
            <a:r>
              <a:rPr lang="tr-TR" dirty="0"/>
              <a:t> </a:t>
            </a:r>
            <a:r>
              <a:rPr lang="tr-TR" dirty="0" err="1"/>
              <a:t>cells</a:t>
            </a:r>
            <a:r>
              <a:rPr lang="tr-TR" dirty="0"/>
              <a:t> </a:t>
            </a:r>
            <a:r>
              <a:rPr lang="tr-TR" dirty="0" err="1"/>
              <a:t>promote</a:t>
            </a:r>
            <a:r>
              <a:rPr lang="tr-TR" dirty="0"/>
              <a:t> </a:t>
            </a:r>
            <a:r>
              <a:rPr lang="tr-TR" dirty="0" err="1"/>
              <a:t>spermatogonial</a:t>
            </a:r>
            <a:r>
              <a:rPr lang="tr-TR" dirty="0"/>
              <a:t> </a:t>
            </a:r>
            <a:r>
              <a:rPr lang="tr-TR" dirty="0" err="1"/>
              <a:t>stem</a:t>
            </a:r>
            <a:r>
              <a:rPr lang="tr-TR" dirty="0"/>
              <a:t>/</a:t>
            </a:r>
            <a:r>
              <a:rPr lang="tr-TR" dirty="0" err="1"/>
              <a:t>progenitor</a:t>
            </a:r>
            <a:r>
              <a:rPr lang="tr-TR" dirty="0"/>
              <a:t> </a:t>
            </a:r>
            <a:r>
              <a:rPr lang="tr-TR" dirty="0" err="1"/>
              <a:t>cell</a:t>
            </a:r>
            <a:r>
              <a:rPr lang="tr-TR" dirty="0"/>
              <a:t> </a:t>
            </a:r>
            <a:r>
              <a:rPr lang="tr-TR" dirty="0" err="1"/>
              <a:t>pool</a:t>
            </a:r>
            <a:r>
              <a:rPr lang="tr-TR" dirty="0"/>
              <a:t> </a:t>
            </a:r>
            <a:r>
              <a:rPr lang="tr-TR" dirty="0" err="1"/>
              <a:t>and</a:t>
            </a:r>
            <a:r>
              <a:rPr lang="tr-TR" dirty="0"/>
              <a:t> </a:t>
            </a:r>
            <a:r>
              <a:rPr lang="tr-TR" dirty="0" err="1"/>
              <a:t>spermatogenesis</a:t>
            </a:r>
            <a:r>
              <a:rPr lang="tr-TR" dirty="0"/>
              <a:t> in </a:t>
            </a:r>
            <a:r>
              <a:rPr lang="tr-TR" dirty="0" err="1"/>
              <a:t>neonatal</a:t>
            </a:r>
            <a:r>
              <a:rPr lang="tr-TR" dirty="0"/>
              <a:t> </a:t>
            </a:r>
            <a:r>
              <a:rPr lang="tr-TR" dirty="0" err="1"/>
              <a:t>mice</a:t>
            </a:r>
            <a:r>
              <a:rPr lang="tr-TR" dirty="0"/>
              <a:t> in </a:t>
            </a:r>
            <a:r>
              <a:rPr lang="tr-TR" dirty="0" err="1"/>
              <a:t>vitro</a:t>
            </a:r>
            <a:r>
              <a:rPr lang="tr-TR" dirty="0"/>
              <a:t>. </a:t>
            </a:r>
            <a:r>
              <a:rPr lang="tr-TR" dirty="0" err="1"/>
              <a:t>Scientific</a:t>
            </a:r>
            <a:r>
              <a:rPr lang="tr-TR" dirty="0"/>
              <a:t> </a:t>
            </a:r>
            <a:r>
              <a:rPr lang="tr-TR" dirty="0" err="1"/>
              <a:t>Reports</a:t>
            </a:r>
            <a:r>
              <a:rPr lang="tr-TR" dirty="0"/>
              <a:t>, 2022; 12(1): 11494. </a:t>
            </a:r>
          </a:p>
          <a:p>
            <a:r>
              <a:rPr lang="tr-TR" dirty="0" smtClean="0"/>
              <a:t>Çetiner </a:t>
            </a:r>
            <a:r>
              <a:rPr lang="tr-TR" dirty="0"/>
              <a:t>Ö., Şendur SN., Yalçın T., Bayraktar., M., </a:t>
            </a:r>
            <a:r>
              <a:rPr lang="tr-TR" dirty="0" err="1"/>
              <a:t>Rakıcıoğlu</a:t>
            </a:r>
            <a:r>
              <a:rPr lang="tr-TR" dirty="0"/>
              <a:t> N.  , </a:t>
            </a:r>
            <a:r>
              <a:rPr lang="tr-TR" dirty="0" err="1"/>
              <a:t>Dietary</a:t>
            </a:r>
            <a:r>
              <a:rPr lang="tr-TR" dirty="0"/>
              <a:t> Total </a:t>
            </a:r>
            <a:r>
              <a:rPr lang="tr-TR" dirty="0" err="1"/>
              <a:t>Antioxidant</a:t>
            </a:r>
            <a:r>
              <a:rPr lang="tr-TR" dirty="0"/>
              <a:t> </a:t>
            </a:r>
            <a:r>
              <a:rPr lang="tr-TR" dirty="0" err="1"/>
              <a:t>Capacity</a:t>
            </a:r>
            <a:r>
              <a:rPr lang="tr-TR" dirty="0"/>
              <a:t> </a:t>
            </a:r>
            <a:r>
              <a:rPr lang="tr-TR" dirty="0" err="1"/>
              <a:t>and</a:t>
            </a:r>
            <a:r>
              <a:rPr lang="tr-TR" dirty="0"/>
              <a:t> </a:t>
            </a:r>
            <a:r>
              <a:rPr lang="tr-TR" dirty="0" err="1"/>
              <a:t>Oxidative</a:t>
            </a:r>
            <a:r>
              <a:rPr lang="tr-TR" dirty="0"/>
              <a:t> </a:t>
            </a:r>
            <a:r>
              <a:rPr lang="tr-TR" dirty="0" err="1"/>
              <a:t>Stress</a:t>
            </a:r>
            <a:r>
              <a:rPr lang="tr-TR" dirty="0"/>
              <a:t> in </a:t>
            </a:r>
            <a:r>
              <a:rPr lang="tr-TR" dirty="0" err="1"/>
              <a:t>Patients</a:t>
            </a:r>
            <a:r>
              <a:rPr lang="tr-TR" dirty="0"/>
              <a:t> </a:t>
            </a:r>
            <a:r>
              <a:rPr lang="tr-TR" dirty="0" err="1"/>
              <a:t>with</a:t>
            </a:r>
            <a:r>
              <a:rPr lang="tr-TR" dirty="0"/>
              <a:t> Type-2 </a:t>
            </a:r>
            <a:r>
              <a:rPr lang="tr-TR" dirty="0" err="1"/>
              <a:t>Diabetes</a:t>
            </a:r>
            <a:r>
              <a:rPr lang="tr-TR" dirty="0"/>
              <a:t>. </a:t>
            </a:r>
            <a:r>
              <a:rPr lang="tr-TR" dirty="0" err="1"/>
              <a:t>Progress</a:t>
            </a:r>
            <a:r>
              <a:rPr lang="tr-TR" dirty="0"/>
              <a:t> in </a:t>
            </a:r>
            <a:r>
              <a:rPr lang="tr-TR" dirty="0" err="1"/>
              <a:t>Nutrition</a:t>
            </a:r>
            <a:r>
              <a:rPr lang="tr-TR" dirty="0"/>
              <a:t> 2021; 23(2): e2021050.</a:t>
            </a:r>
          </a:p>
          <a:p>
            <a:r>
              <a:rPr lang="tr-TR" dirty="0"/>
              <a:t>Özel İÇ., Yabancı Ayhan N., Çetiner Ö. Adaptation of </a:t>
            </a:r>
            <a:r>
              <a:rPr lang="tr-TR" dirty="0" err="1"/>
              <a:t>Food</a:t>
            </a:r>
            <a:r>
              <a:rPr lang="tr-TR" dirty="0"/>
              <a:t> </a:t>
            </a:r>
            <a:r>
              <a:rPr lang="tr-TR" dirty="0" err="1"/>
              <a:t>Craving</a:t>
            </a:r>
            <a:r>
              <a:rPr lang="tr-TR" dirty="0"/>
              <a:t> Inventory to </a:t>
            </a:r>
            <a:r>
              <a:rPr lang="tr-TR" dirty="0" err="1"/>
              <a:t>Turkish</a:t>
            </a:r>
            <a:r>
              <a:rPr lang="tr-TR" dirty="0"/>
              <a:t> </a:t>
            </a:r>
            <a:r>
              <a:rPr lang="tr-TR" dirty="0" err="1"/>
              <a:t>culture</a:t>
            </a:r>
            <a:r>
              <a:rPr lang="tr-TR" dirty="0"/>
              <a:t>: a </a:t>
            </a:r>
            <a:r>
              <a:rPr lang="tr-TR" dirty="0" err="1"/>
              <a:t>validity</a:t>
            </a:r>
            <a:r>
              <a:rPr lang="tr-TR" dirty="0"/>
              <a:t> </a:t>
            </a:r>
            <a:r>
              <a:rPr lang="tr-TR" dirty="0" err="1"/>
              <a:t>and</a:t>
            </a:r>
            <a:r>
              <a:rPr lang="tr-TR" dirty="0"/>
              <a:t> </a:t>
            </a:r>
            <a:r>
              <a:rPr lang="tr-TR" dirty="0" err="1"/>
              <a:t>reliability</a:t>
            </a:r>
            <a:r>
              <a:rPr lang="tr-TR" dirty="0"/>
              <a:t> </a:t>
            </a:r>
            <a:r>
              <a:rPr lang="tr-TR" dirty="0" err="1"/>
              <a:t>study</a:t>
            </a:r>
            <a:r>
              <a:rPr lang="tr-TR" dirty="0"/>
              <a:t>. </a:t>
            </a:r>
            <a:r>
              <a:rPr lang="tr-TR" dirty="0" err="1"/>
              <a:t>Journal</a:t>
            </a:r>
            <a:r>
              <a:rPr lang="tr-TR" dirty="0"/>
              <a:t> of </a:t>
            </a:r>
            <a:r>
              <a:rPr lang="tr-TR" dirty="0" err="1"/>
              <a:t>Eating</a:t>
            </a:r>
            <a:r>
              <a:rPr lang="tr-TR" dirty="0"/>
              <a:t> </a:t>
            </a:r>
            <a:r>
              <a:rPr lang="tr-TR" dirty="0" err="1"/>
              <a:t>Disorders</a:t>
            </a:r>
            <a:r>
              <a:rPr lang="tr-TR" dirty="0"/>
              <a:t> (2022) 10:144</a:t>
            </a:r>
            <a:r>
              <a:rPr lang="tr-TR" dirty="0" smtClean="0"/>
              <a:t>.</a:t>
            </a:r>
            <a:endParaRPr lang="tr-TR" dirty="0"/>
          </a:p>
        </p:txBody>
      </p:sp>
    </p:spTree>
    <p:extLst>
      <p:ext uri="{BB962C8B-B14F-4D97-AF65-F5344CB8AC3E}">
        <p14:creationId xmlns:p14="http://schemas.microsoft.com/office/powerpoint/2010/main" val="37815331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2"/>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a:p>
        </p:txBody>
      </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dirty="0">
              <a:latin typeface="Candara" panose="020E0502030303020204" pitchFamily="34" charset="0"/>
              <a:cs typeface="Times New Roman" panose="02020603050405020304" pitchFamily="18" charset="0"/>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smtClean="0">
                      <a:solidFill>
                        <a:schemeClr val="bg1"/>
                      </a:solidFill>
                      <a:latin typeface="Agency FB" panose="020B0503020202020204" pitchFamily="34" charset="0"/>
                    </a:rPr>
                    <a:t>LAP PROJELERİ</a:t>
                  </a:r>
                  <a:endParaRPr lang="tr-TR" sz="2800" b="1" dirty="0">
                    <a:solidFill>
                      <a:schemeClr val="bg1"/>
                    </a:solidFill>
                    <a:latin typeface="Agency FB" panose="020B0503020202020204" pitchFamily="34" charset="0"/>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VIII</a:t>
              </a:r>
              <a:endParaRPr lang="en-IN" sz="1600" b="1" dirty="0">
                <a:solidFill>
                  <a:schemeClr val="bg1"/>
                </a:solidFill>
                <a:latin typeface="Eurostile BQ" pitchFamily="50" charset="0"/>
              </a:endParaRPr>
            </a:p>
          </p:txBody>
        </p:sp>
      </p:grpSp>
      <p:sp>
        <p:nvSpPr>
          <p:cNvPr id="4" name="İçerik Yer Tutucusu 3"/>
          <p:cNvSpPr>
            <a:spLocks noGrp="1"/>
          </p:cNvSpPr>
          <p:nvPr>
            <p:ph idx="1"/>
          </p:nvPr>
        </p:nvSpPr>
        <p:spPr>
          <a:xfrm>
            <a:off x="979306" y="3448733"/>
            <a:ext cx="10585704" cy="1522448"/>
          </a:xfrm>
        </p:spPr>
        <p:txBody>
          <a:bodyPr>
            <a:normAutofit/>
          </a:bodyPr>
          <a:lstStyle/>
          <a:p>
            <a:r>
              <a:rPr lang="tr-TR" dirty="0"/>
              <a:t>Gıda Katkı Maddelerinin </a:t>
            </a:r>
            <a:r>
              <a:rPr lang="tr-TR" dirty="0" err="1"/>
              <a:t>Sitotoksisite</a:t>
            </a:r>
            <a:r>
              <a:rPr lang="tr-TR" dirty="0"/>
              <a:t> Özelliklerinin İn </a:t>
            </a:r>
            <a:r>
              <a:rPr lang="tr-TR" dirty="0" err="1"/>
              <a:t>Vitro</a:t>
            </a:r>
            <a:r>
              <a:rPr lang="tr-TR" dirty="0"/>
              <a:t> Hücre Kültürü Yöntemiyle Belirlenmesi. Project </a:t>
            </a:r>
            <a:r>
              <a:rPr lang="tr-TR" dirty="0" err="1"/>
              <a:t>Number</a:t>
            </a:r>
            <a:r>
              <a:rPr lang="tr-TR" dirty="0"/>
              <a:t>: ATÜ-LAP-2122-14</a:t>
            </a:r>
          </a:p>
        </p:txBody>
      </p:sp>
    </p:spTree>
    <p:extLst>
      <p:ext uri="{BB962C8B-B14F-4D97-AF65-F5344CB8AC3E}">
        <p14:creationId xmlns:p14="http://schemas.microsoft.com/office/powerpoint/2010/main" val="25793620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2"/>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a:p>
        </p:txBody>
      </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dirty="0">
              <a:latin typeface="Candara" panose="020E0502030303020204" pitchFamily="34" charset="0"/>
              <a:cs typeface="Times New Roman" panose="02020603050405020304" pitchFamily="18" charset="0"/>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smtClean="0">
                      <a:solidFill>
                        <a:schemeClr val="bg1"/>
                      </a:solidFill>
                      <a:latin typeface="Agency FB" panose="020B0503020202020204" pitchFamily="34" charset="0"/>
                    </a:rPr>
                    <a:t>  KONGRE KATILIMLARI</a:t>
                  </a:r>
                  <a:endParaRPr lang="tr-TR" sz="2800" b="1" dirty="0">
                    <a:solidFill>
                      <a:schemeClr val="bg1"/>
                    </a:solidFill>
                    <a:latin typeface="Agency FB" panose="020B0503020202020204" pitchFamily="34" charset="0"/>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VIII</a:t>
              </a:r>
              <a:endParaRPr lang="en-IN" sz="1600" b="1" dirty="0">
                <a:solidFill>
                  <a:schemeClr val="bg1"/>
                </a:solidFill>
                <a:latin typeface="Eurostile BQ" pitchFamily="50" charset="0"/>
              </a:endParaRPr>
            </a:p>
          </p:txBody>
        </p:sp>
      </p:grpSp>
      <p:sp>
        <p:nvSpPr>
          <p:cNvPr id="4" name="İçerik Yer Tutucusu 3"/>
          <p:cNvSpPr>
            <a:spLocks noGrp="1"/>
          </p:cNvSpPr>
          <p:nvPr>
            <p:ph idx="1"/>
          </p:nvPr>
        </p:nvSpPr>
        <p:spPr>
          <a:xfrm>
            <a:off x="1180474" y="2326138"/>
            <a:ext cx="10585704" cy="3706872"/>
          </a:xfrm>
        </p:spPr>
        <p:txBody>
          <a:bodyPr>
            <a:normAutofit fontScale="92500" lnSpcReduction="10000"/>
          </a:bodyPr>
          <a:lstStyle/>
          <a:p>
            <a:r>
              <a:rPr lang="tr-TR" dirty="0"/>
              <a:t>Kavruk M., Çetiner Ö., Balcı T., </a:t>
            </a:r>
            <a:r>
              <a:rPr lang="tr-TR" dirty="0" err="1"/>
              <a:t>Sudagiden</a:t>
            </a:r>
            <a:r>
              <a:rPr lang="tr-TR" dirty="0"/>
              <a:t> M., Dursun AD., Türkiye’de Tespit Edilen Gıda Tağşiş Verilerinin Analizi ve Avrupa ile Karşılaştırılması. Türkiye 14. Gıda Kongresi , </a:t>
            </a:r>
            <a:r>
              <a:rPr lang="tr-TR" dirty="0" err="1"/>
              <a:t>October</a:t>
            </a:r>
            <a:r>
              <a:rPr lang="tr-TR" dirty="0"/>
              <a:t> 19-21, 2022.</a:t>
            </a:r>
          </a:p>
          <a:p>
            <a:r>
              <a:rPr lang="tr-TR" dirty="0"/>
              <a:t>Kalyoncu Atasoy ZB., Çetiner Ö., Balcı TN., Eroğlu ZB., Murat N., </a:t>
            </a:r>
            <a:r>
              <a:rPr lang="tr-TR" dirty="0" err="1"/>
              <a:t>Merdol</a:t>
            </a:r>
            <a:r>
              <a:rPr lang="tr-TR" dirty="0"/>
              <a:t> T. </a:t>
            </a:r>
            <a:r>
              <a:rPr lang="tr-TR" dirty="0" err="1"/>
              <a:t>Koronavirüs</a:t>
            </a:r>
            <a:r>
              <a:rPr lang="tr-TR" dirty="0"/>
              <a:t> Sürecinde Türkiye’deki Diyetisyenlerin Çalışma Koşullarının Web Tabanlı Anket Çalışmasıyla Değerlendirilmesi. X. Uluslararası Beslenme ve Diyetetik E-Kongresi, </a:t>
            </a:r>
            <a:r>
              <a:rPr lang="tr-TR" dirty="0" err="1"/>
              <a:t>March</a:t>
            </a:r>
            <a:r>
              <a:rPr lang="tr-TR" dirty="0"/>
              <a:t> 31-April 3, 2021. </a:t>
            </a:r>
          </a:p>
          <a:p>
            <a:r>
              <a:rPr lang="tr-TR" dirty="0"/>
              <a:t>Özel İÇ. The </a:t>
            </a:r>
            <a:r>
              <a:rPr lang="tr-TR" dirty="0" err="1"/>
              <a:t>Relatıonshıp</a:t>
            </a:r>
            <a:r>
              <a:rPr lang="tr-TR" dirty="0"/>
              <a:t> </a:t>
            </a:r>
            <a:r>
              <a:rPr lang="tr-TR" dirty="0" err="1"/>
              <a:t>Between</a:t>
            </a:r>
            <a:r>
              <a:rPr lang="tr-TR" dirty="0"/>
              <a:t> </a:t>
            </a:r>
            <a:r>
              <a:rPr lang="tr-TR" dirty="0" err="1"/>
              <a:t>Dental</a:t>
            </a:r>
            <a:r>
              <a:rPr lang="tr-TR" dirty="0"/>
              <a:t> </a:t>
            </a:r>
            <a:r>
              <a:rPr lang="tr-TR" dirty="0" err="1"/>
              <a:t>Carıes</a:t>
            </a:r>
            <a:r>
              <a:rPr lang="tr-TR" dirty="0"/>
              <a:t>, </a:t>
            </a:r>
            <a:r>
              <a:rPr lang="tr-TR" dirty="0" err="1"/>
              <a:t>Food</a:t>
            </a:r>
            <a:r>
              <a:rPr lang="tr-TR" dirty="0"/>
              <a:t> </a:t>
            </a:r>
            <a:r>
              <a:rPr lang="tr-TR" dirty="0" err="1"/>
              <a:t>Intake</a:t>
            </a:r>
            <a:r>
              <a:rPr lang="tr-TR" dirty="0"/>
              <a:t> </a:t>
            </a:r>
            <a:r>
              <a:rPr lang="tr-TR" dirty="0" err="1"/>
              <a:t>And</a:t>
            </a:r>
            <a:r>
              <a:rPr lang="tr-TR" dirty="0"/>
              <a:t> Body </a:t>
            </a:r>
            <a:r>
              <a:rPr lang="tr-TR" dirty="0" err="1"/>
              <a:t>Composıtıon</a:t>
            </a:r>
            <a:r>
              <a:rPr lang="tr-TR" dirty="0"/>
              <a:t> </a:t>
            </a:r>
            <a:r>
              <a:rPr lang="tr-TR" dirty="0" err="1"/>
              <a:t>In</a:t>
            </a:r>
            <a:r>
              <a:rPr lang="tr-TR" dirty="0"/>
              <a:t> School-Age </a:t>
            </a:r>
            <a:r>
              <a:rPr lang="tr-TR" dirty="0" err="1"/>
              <a:t>Chıldren</a:t>
            </a:r>
            <a:r>
              <a:rPr lang="tr-TR" dirty="0"/>
              <a:t>. ESPEN 2021 Virtual </a:t>
            </a:r>
            <a:r>
              <a:rPr lang="tr-TR" dirty="0" err="1"/>
              <a:t>Congress</a:t>
            </a:r>
            <a:r>
              <a:rPr lang="tr-TR" dirty="0"/>
              <a:t> , </a:t>
            </a:r>
            <a:r>
              <a:rPr lang="tr-TR" dirty="0" err="1"/>
              <a:t>September</a:t>
            </a:r>
            <a:r>
              <a:rPr lang="tr-TR" dirty="0"/>
              <a:t> 9-14, 2021. </a:t>
            </a:r>
          </a:p>
        </p:txBody>
      </p:sp>
    </p:spTree>
    <p:extLst>
      <p:ext uri="{BB962C8B-B14F-4D97-AF65-F5344CB8AC3E}">
        <p14:creationId xmlns:p14="http://schemas.microsoft.com/office/powerpoint/2010/main" val="3003835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06260" cy="1739466"/>
            <a:chOff x="106663" y="130844"/>
            <a:chExt cx="11706260"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06260" cy="1739466"/>
              <a:chOff x="106663" y="130844"/>
              <a:chExt cx="11706260"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05339" y="651635"/>
                <a:ext cx="10007584" cy="775504"/>
                <a:chOff x="1805339" y="65163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05339" y="65163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061743" y="777777"/>
                  <a:ext cx="5317466" cy="523220"/>
                </a:xfrm>
                <a:prstGeom prst="rect">
                  <a:avLst/>
                </a:prstGeom>
              </p:spPr>
              <p:txBody>
                <a:bodyPr wrap="square">
                  <a:spAutoFit/>
                </a:bodyPr>
                <a:lstStyle/>
                <a:p>
                  <a:r>
                    <a:rPr lang="en-US" sz="2800" b="1" dirty="0" smtClean="0">
                      <a:solidFill>
                        <a:schemeClr val="bg1"/>
                      </a:solidFill>
                      <a:latin typeface="Agency FB" panose="020B0503020202020204" pitchFamily="34" charset="0"/>
                    </a:rPr>
                    <a:t>         </a:t>
                  </a:r>
                  <a:r>
                    <a:rPr lang="en-US" sz="2800" b="1" dirty="0" err="1" smtClean="0">
                      <a:solidFill>
                        <a:schemeClr val="bg1"/>
                      </a:solidFill>
                      <a:latin typeface="Agency FB" panose="020B0503020202020204" pitchFamily="34" charset="0"/>
                    </a:rPr>
                    <a:t>Geçmiş</a:t>
                  </a:r>
                  <a:r>
                    <a:rPr lang="en-US" sz="2800" b="1" dirty="0" smtClean="0">
                      <a:solidFill>
                        <a:schemeClr val="bg1"/>
                      </a:solidFill>
                      <a:latin typeface="Agency FB" panose="020B0503020202020204" pitchFamily="34" charset="0"/>
                    </a:rPr>
                    <a:t> </a:t>
                  </a:r>
                  <a:r>
                    <a:rPr lang="en-US" sz="2800" b="1" dirty="0" err="1" smtClean="0">
                      <a:solidFill>
                        <a:schemeClr val="bg1"/>
                      </a:solidFill>
                      <a:latin typeface="Agency FB" panose="020B0503020202020204" pitchFamily="34" charset="0"/>
                    </a:rPr>
                    <a:t>Yıllarda</a:t>
                  </a:r>
                  <a:r>
                    <a:rPr lang="en-US" sz="2800" b="1" dirty="0" smtClean="0">
                      <a:solidFill>
                        <a:schemeClr val="bg1"/>
                      </a:solidFill>
                      <a:latin typeface="Agency FB" panose="020B0503020202020204" pitchFamily="34" charset="0"/>
                    </a:rPr>
                    <a:t> </a:t>
                  </a:r>
                  <a:r>
                    <a:rPr lang="tr-TR" sz="2800" b="1" dirty="0" smtClean="0">
                      <a:solidFill>
                        <a:schemeClr val="bg1"/>
                      </a:solidFill>
                      <a:latin typeface="Agency FB" panose="020B0503020202020204" pitchFamily="34" charset="0"/>
                    </a:rPr>
                    <a:t>Yürütülen</a:t>
                  </a:r>
                  <a:r>
                    <a:rPr lang="en-US" sz="2800" b="1" dirty="0" smtClean="0">
                      <a:solidFill>
                        <a:schemeClr val="bg1"/>
                      </a:solidFill>
                      <a:latin typeface="Agency FB" panose="020B0503020202020204" pitchFamily="34" charset="0"/>
                    </a:rPr>
                    <a:t> </a:t>
                  </a:r>
                  <a:r>
                    <a:rPr lang="tr-TR" sz="2800" b="1" dirty="0" smtClean="0">
                      <a:solidFill>
                        <a:schemeClr val="bg1"/>
                      </a:solidFill>
                      <a:latin typeface="Agency FB" panose="020B0503020202020204" pitchFamily="34" charset="0"/>
                    </a:rPr>
                    <a:t>Projeler </a:t>
                  </a:r>
                  <a:endParaRPr lang="tr-TR" sz="2800" b="1" dirty="0">
                    <a:solidFill>
                      <a:schemeClr val="bg1"/>
                    </a:solidFill>
                    <a:latin typeface="Agency FB" panose="020B0503020202020204" pitchFamily="34" charset="0"/>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IX</a:t>
              </a:r>
              <a:endParaRPr lang="en-IN" sz="1600" b="1" dirty="0">
                <a:solidFill>
                  <a:schemeClr val="bg1"/>
                </a:solidFill>
                <a:latin typeface="Eurostile BQ" pitchFamily="50" charset="0"/>
              </a:endParaRPr>
            </a:p>
          </p:txBody>
        </p:sp>
      </p:grpSp>
      <p:graphicFrame>
        <p:nvGraphicFramePr>
          <p:cNvPr id="15" name="İçerik Yer Tutucusu 6">
            <a:extLst>
              <a:ext uri="{FF2B5EF4-FFF2-40B4-BE49-F238E27FC236}">
                <a16:creationId xmlns:a16="http://schemas.microsoft.com/office/drawing/2014/main" id="{F433B7B6-C357-4E89-AD1A-3EEAFBAE3204}"/>
              </a:ext>
            </a:extLst>
          </p:cNvPr>
          <p:cNvGraphicFramePr>
            <a:graphicFrameLocks/>
          </p:cNvGraphicFramePr>
          <p:nvPr>
            <p:extLst/>
          </p:nvPr>
        </p:nvGraphicFramePr>
        <p:xfrm>
          <a:off x="2063552" y="2513550"/>
          <a:ext cx="8407845" cy="3443155"/>
        </p:xfrm>
        <a:graphic>
          <a:graphicData uri="http://schemas.openxmlformats.org/drawingml/2006/table">
            <a:tbl>
              <a:tblPr firstRow="1" bandRow="1">
                <a:tableStyleId>{5940675A-B579-460E-94D1-54222C63F5DA}</a:tableStyleId>
              </a:tblPr>
              <a:tblGrid>
                <a:gridCol w="2802615">
                  <a:extLst>
                    <a:ext uri="{9D8B030D-6E8A-4147-A177-3AD203B41FA5}">
                      <a16:colId xmlns:a16="http://schemas.microsoft.com/office/drawing/2014/main" val="3532745438"/>
                    </a:ext>
                  </a:extLst>
                </a:gridCol>
                <a:gridCol w="2802615">
                  <a:extLst>
                    <a:ext uri="{9D8B030D-6E8A-4147-A177-3AD203B41FA5}">
                      <a16:colId xmlns:a16="http://schemas.microsoft.com/office/drawing/2014/main" val="3302841938"/>
                    </a:ext>
                  </a:extLst>
                </a:gridCol>
                <a:gridCol w="2802615">
                  <a:extLst>
                    <a:ext uri="{9D8B030D-6E8A-4147-A177-3AD203B41FA5}">
                      <a16:colId xmlns:a16="http://schemas.microsoft.com/office/drawing/2014/main" val="3370371834"/>
                    </a:ext>
                  </a:extLst>
                </a:gridCol>
              </a:tblGrid>
              <a:tr h="367292">
                <a:tc>
                  <a:txBody>
                    <a:bodyPr/>
                    <a:lstStyle/>
                    <a:p>
                      <a:r>
                        <a:rPr lang="tr-TR" sz="2000" b="1" dirty="0">
                          <a:latin typeface="Times New Roman" panose="02020603050405020304" pitchFamily="18" charset="0"/>
                          <a:cs typeface="Times New Roman" panose="02020603050405020304" pitchFamily="18" charset="0"/>
                        </a:rPr>
                        <a:t>Projenin Adı </a:t>
                      </a:r>
                    </a:p>
                  </a:txBody>
                  <a:tcPr/>
                </a:tc>
                <a:tc>
                  <a:txBody>
                    <a:bodyPr/>
                    <a:lstStyle/>
                    <a:p>
                      <a:r>
                        <a:rPr lang="tr-TR" sz="2000" b="1" dirty="0">
                          <a:latin typeface="Times New Roman" panose="02020603050405020304" pitchFamily="18" charset="0"/>
                          <a:cs typeface="Times New Roman" panose="02020603050405020304" pitchFamily="18" charset="0"/>
                        </a:rPr>
                        <a:t>Proje Yürütücüsü</a:t>
                      </a:r>
                    </a:p>
                  </a:txBody>
                  <a:tcPr/>
                </a:tc>
                <a:tc>
                  <a:txBody>
                    <a:bodyPr/>
                    <a:lstStyle/>
                    <a:p>
                      <a:r>
                        <a:rPr lang="tr-TR" sz="2000" b="1" dirty="0">
                          <a:latin typeface="Times New Roman" panose="02020603050405020304" pitchFamily="18" charset="0"/>
                          <a:cs typeface="Times New Roman" panose="02020603050405020304" pitchFamily="18" charset="0"/>
                        </a:rPr>
                        <a:t>Proje Türü </a:t>
                      </a:r>
                    </a:p>
                  </a:txBody>
                  <a:tcPr/>
                </a:tc>
                <a:extLst>
                  <a:ext uri="{0D108BD9-81ED-4DB2-BD59-A6C34878D82A}">
                    <a16:rowId xmlns:a16="http://schemas.microsoft.com/office/drawing/2014/main" val="3816459715"/>
                  </a:ext>
                </a:extLst>
              </a:tr>
              <a:tr h="647890">
                <a:tc>
                  <a:txBody>
                    <a:bodyPr/>
                    <a:lstStyle/>
                    <a:p>
                      <a:r>
                        <a:rPr lang="tr-TR" sz="1800" dirty="0">
                          <a:latin typeface="Times New Roman" panose="02020603050405020304" pitchFamily="18" charset="0"/>
                          <a:cs typeface="Times New Roman" panose="02020603050405020304" pitchFamily="18" charset="0"/>
                        </a:rPr>
                        <a:t>COVID-19 </a:t>
                      </a:r>
                      <a:r>
                        <a:rPr lang="tr-TR" sz="1800" dirty="0" err="1">
                          <a:latin typeface="Times New Roman" panose="02020603050405020304" pitchFamily="18" charset="0"/>
                          <a:cs typeface="Times New Roman" panose="02020603050405020304" pitchFamily="18" charset="0"/>
                        </a:rPr>
                        <a:t>Pandemisi</a:t>
                      </a:r>
                      <a:r>
                        <a:rPr lang="tr-TR" sz="1800" dirty="0">
                          <a:latin typeface="Times New Roman" panose="02020603050405020304" pitchFamily="18" charset="0"/>
                          <a:cs typeface="Times New Roman" panose="02020603050405020304" pitchFamily="18" charset="0"/>
                        </a:rPr>
                        <a:t> ve</a:t>
                      </a:r>
                    </a:p>
                    <a:p>
                      <a:r>
                        <a:rPr lang="tr-TR" sz="1800" dirty="0">
                          <a:latin typeface="Times New Roman" panose="02020603050405020304" pitchFamily="18" charset="0"/>
                          <a:cs typeface="Times New Roman" panose="02020603050405020304" pitchFamily="18" charset="0"/>
                        </a:rPr>
                        <a:t>Beslenme İlişkisinin</a:t>
                      </a:r>
                    </a:p>
                    <a:p>
                      <a:r>
                        <a:rPr lang="tr-TR" sz="1800" dirty="0">
                          <a:latin typeface="Times New Roman" panose="02020603050405020304" pitchFamily="18" charset="0"/>
                          <a:cs typeface="Times New Roman" panose="02020603050405020304" pitchFamily="18" charset="0"/>
                        </a:rPr>
                        <a:t>Değerlendirilmesi</a:t>
                      </a:r>
                    </a:p>
                  </a:txBody>
                  <a:tcPr/>
                </a:tc>
                <a:tc>
                  <a:txBody>
                    <a:bodyPr/>
                    <a:lstStyle/>
                    <a:p>
                      <a:r>
                        <a:rPr lang="tr-TR" sz="1800" dirty="0">
                          <a:latin typeface="Times New Roman" panose="02020603050405020304" pitchFamily="18" charset="0"/>
                          <a:cs typeface="Times New Roman" panose="02020603050405020304" pitchFamily="18" charset="0"/>
                        </a:rPr>
                        <a:t>Dr. </a:t>
                      </a:r>
                      <a:r>
                        <a:rPr lang="tr-TR" sz="1800" dirty="0" err="1">
                          <a:latin typeface="Times New Roman" panose="02020603050405020304" pitchFamily="18" charset="0"/>
                          <a:cs typeface="Times New Roman" panose="02020603050405020304" pitchFamily="18" charset="0"/>
                        </a:rPr>
                        <a:t>Öğr</a:t>
                      </a:r>
                      <a:r>
                        <a:rPr lang="tr-TR" sz="1800" dirty="0">
                          <a:latin typeface="Times New Roman" panose="02020603050405020304" pitchFamily="18" charset="0"/>
                          <a:cs typeface="Times New Roman" panose="02020603050405020304" pitchFamily="18" charset="0"/>
                        </a:rPr>
                        <a:t>. Üyesi Z. Begüm Kalyoncu</a:t>
                      </a:r>
                      <a:r>
                        <a:rPr lang="tr-TR" sz="1800" baseline="0" dirty="0">
                          <a:latin typeface="Times New Roman" panose="02020603050405020304" pitchFamily="18" charset="0"/>
                          <a:cs typeface="Times New Roman" panose="02020603050405020304" pitchFamily="18" charset="0"/>
                        </a:rPr>
                        <a:t> </a:t>
                      </a:r>
                      <a:endParaRPr lang="tr-TR" sz="1800" dirty="0">
                        <a:latin typeface="Times New Roman" panose="02020603050405020304" pitchFamily="18" charset="0"/>
                        <a:cs typeface="Times New Roman" panose="02020603050405020304" pitchFamily="18" charset="0"/>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tr-TR" sz="1800" dirty="0">
                          <a:latin typeface="Times New Roman" panose="02020603050405020304" pitchFamily="18" charset="0"/>
                          <a:cs typeface="Times New Roman" panose="02020603050405020304" pitchFamily="18" charset="0"/>
                        </a:rPr>
                        <a:t>Lisans araştırma projesi</a:t>
                      </a:r>
                    </a:p>
                    <a:p>
                      <a:endParaRPr lang="tr-TR"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37084325"/>
                  </a:ext>
                </a:extLst>
              </a:tr>
              <a:tr h="647890">
                <a:tc gridSpan="3">
                  <a:txBody>
                    <a:bodyPr/>
                    <a:lstStyle/>
                    <a:p>
                      <a:pPr lvl="0"/>
                      <a:r>
                        <a:rPr lang="tr-TR" sz="1800" i="1" dirty="0">
                          <a:latin typeface="Times New Roman" panose="02020603050405020304" pitchFamily="18" charset="0"/>
                          <a:cs typeface="Times New Roman" panose="02020603050405020304" pitchFamily="18" charset="0"/>
                        </a:rPr>
                        <a:t>Modül 1: COVID-19 ve Beslenme için Bilgi</a:t>
                      </a:r>
                      <a:r>
                        <a:rPr lang="tr-TR" sz="1800" i="1" baseline="0" dirty="0">
                          <a:latin typeface="Times New Roman" panose="02020603050405020304" pitchFamily="18" charset="0"/>
                          <a:cs typeface="Times New Roman" panose="02020603050405020304" pitchFamily="18" charset="0"/>
                        </a:rPr>
                        <a:t> </a:t>
                      </a:r>
                      <a:r>
                        <a:rPr lang="tr-TR" sz="1800" i="1" dirty="0">
                          <a:latin typeface="Times New Roman" panose="02020603050405020304" pitchFamily="18" charset="0"/>
                          <a:cs typeface="Times New Roman" panose="02020603050405020304" pitchFamily="18" charset="0"/>
                        </a:rPr>
                        <a:t>Kaynağı Olarak </a:t>
                      </a:r>
                      <a:r>
                        <a:rPr lang="tr-TR" sz="1800" i="1" dirty="0" err="1">
                          <a:latin typeface="Times New Roman" panose="02020603050405020304" pitchFamily="18" charset="0"/>
                          <a:cs typeface="Times New Roman" panose="02020603050405020304" pitchFamily="18" charset="0"/>
                        </a:rPr>
                        <a:t>YouTube’un</a:t>
                      </a:r>
                      <a:r>
                        <a:rPr lang="tr-TR" sz="1800" i="1" baseline="0" dirty="0">
                          <a:latin typeface="Times New Roman" panose="02020603050405020304" pitchFamily="18" charset="0"/>
                          <a:cs typeface="Times New Roman" panose="02020603050405020304" pitchFamily="18" charset="0"/>
                        </a:rPr>
                        <a:t> </a:t>
                      </a:r>
                      <a:r>
                        <a:rPr lang="tr-TR" sz="1800" i="1" dirty="0">
                          <a:latin typeface="Times New Roman" panose="02020603050405020304" pitchFamily="18" charset="0"/>
                          <a:cs typeface="Times New Roman" panose="02020603050405020304" pitchFamily="18" charset="0"/>
                        </a:rPr>
                        <a:t>Değerlendirilmesi</a:t>
                      </a:r>
                    </a:p>
                  </a:txBody>
                  <a:tcPr/>
                </a:tc>
                <a:tc hMerge="1">
                  <a:txBody>
                    <a:bodyPr/>
                    <a:lstStyle/>
                    <a:p>
                      <a:endParaRPr lang="tr-TR" sz="1800" dirty="0">
                        <a:latin typeface="Times New Roman" panose="02020603050405020304" pitchFamily="18" charset="0"/>
                        <a:cs typeface="Times New Roman" panose="02020603050405020304" pitchFamily="18" charset="0"/>
                      </a:endParaRPr>
                    </a:p>
                  </a:txBody>
                  <a:tcPr/>
                </a:tc>
                <a:tc hMerge="1">
                  <a:txBody>
                    <a:bodyPr/>
                    <a:lstStyle/>
                    <a:p>
                      <a:endParaRPr lang="tr-TR"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97294702"/>
                  </a:ext>
                </a:extLst>
              </a:tr>
              <a:tr h="836735">
                <a:tc gridSpan="3">
                  <a:txBody>
                    <a:bodyPr/>
                    <a:lstStyle/>
                    <a:p>
                      <a:pPr lvl="0"/>
                      <a:r>
                        <a:rPr lang="tr-TR" sz="1800" i="1" dirty="0">
                          <a:latin typeface="Times New Roman" panose="02020603050405020304" pitchFamily="18" charset="0"/>
                          <a:cs typeface="Times New Roman" panose="02020603050405020304" pitchFamily="18" charset="0"/>
                        </a:rPr>
                        <a:t>Modül 2: COVID-19 </a:t>
                      </a:r>
                      <a:r>
                        <a:rPr lang="tr-TR" sz="1800" i="1" dirty="0" err="1">
                          <a:latin typeface="Times New Roman" panose="02020603050405020304" pitchFamily="18" charset="0"/>
                          <a:cs typeface="Times New Roman" panose="02020603050405020304" pitchFamily="18" charset="0"/>
                        </a:rPr>
                        <a:t>Pandemisi</a:t>
                      </a:r>
                      <a:r>
                        <a:rPr lang="tr-TR" sz="1800" i="1" dirty="0">
                          <a:latin typeface="Times New Roman" panose="02020603050405020304" pitchFamily="18" charset="0"/>
                          <a:cs typeface="Times New Roman" panose="02020603050405020304" pitchFamily="18" charset="0"/>
                        </a:rPr>
                        <a:t> Boyunca Türkiye ve</a:t>
                      </a:r>
                      <a:r>
                        <a:rPr lang="tr-TR" sz="1800" i="1" baseline="0" dirty="0">
                          <a:latin typeface="Times New Roman" panose="02020603050405020304" pitchFamily="18" charset="0"/>
                          <a:cs typeface="Times New Roman" panose="02020603050405020304" pitchFamily="18" charset="0"/>
                        </a:rPr>
                        <a:t> </a:t>
                      </a:r>
                      <a:r>
                        <a:rPr lang="tr-TR" sz="1800" i="1" dirty="0">
                          <a:latin typeface="Times New Roman" panose="02020603050405020304" pitchFamily="18" charset="0"/>
                          <a:cs typeface="Times New Roman" panose="02020603050405020304" pitchFamily="18" charset="0"/>
                        </a:rPr>
                        <a:t>Komşusu Olan Ülkelerde Bulunan Google Kullanıcılarının Beslenme Hakkındaki</a:t>
                      </a:r>
                      <a:r>
                        <a:rPr lang="tr-TR" sz="1800" i="1" baseline="0" dirty="0">
                          <a:latin typeface="Times New Roman" panose="02020603050405020304" pitchFamily="18" charset="0"/>
                          <a:cs typeface="Times New Roman" panose="02020603050405020304" pitchFamily="18" charset="0"/>
                        </a:rPr>
                        <a:t> </a:t>
                      </a:r>
                      <a:r>
                        <a:rPr lang="tr-TR" sz="1800" i="1" dirty="0">
                          <a:latin typeface="Times New Roman" panose="02020603050405020304" pitchFamily="18" charset="0"/>
                          <a:cs typeface="Times New Roman" panose="02020603050405020304" pitchFamily="18" charset="0"/>
                        </a:rPr>
                        <a:t>Taramalarının Değerlendirilmesi</a:t>
                      </a:r>
                    </a:p>
                  </a:txBody>
                  <a:tcPr/>
                </a:tc>
                <a:tc hMerge="1">
                  <a:txBody>
                    <a:bodyPr/>
                    <a:lstStyle/>
                    <a:p>
                      <a:endParaRPr lang="tr-TR" sz="1800" dirty="0">
                        <a:latin typeface="Times New Roman" panose="02020603050405020304" pitchFamily="18" charset="0"/>
                        <a:cs typeface="Times New Roman" panose="02020603050405020304" pitchFamily="18" charset="0"/>
                      </a:endParaRPr>
                    </a:p>
                  </a:txBody>
                  <a:tcPr/>
                </a:tc>
                <a:tc hMerge="1">
                  <a:txBody>
                    <a:bodyPr/>
                    <a:lstStyle/>
                    <a:p>
                      <a:endParaRPr lang="tr-TR"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18576905"/>
                  </a:ext>
                </a:extLst>
              </a:tr>
              <a:tr h="647890">
                <a:tc gridSpan="3">
                  <a:txBody>
                    <a:bodyPr/>
                    <a:lstStyle/>
                    <a:p>
                      <a:pPr lvl="0"/>
                      <a:r>
                        <a:rPr lang="tr-TR" sz="1800" i="1" dirty="0">
                          <a:latin typeface="Times New Roman" panose="02020603050405020304" pitchFamily="18" charset="0"/>
                          <a:cs typeface="Times New Roman" panose="02020603050405020304" pitchFamily="18" charset="0"/>
                        </a:rPr>
                        <a:t>Modül 3: COVID-19 Geçiren Bireylerde Koku Bozuklukları ve Enerji Alımının Vücut Ağırlığındaki Değişime Etkilerinin Belirlenmesi</a:t>
                      </a:r>
                    </a:p>
                  </a:txBody>
                  <a:tcPr/>
                </a:tc>
                <a:tc hMerge="1">
                  <a:txBody>
                    <a:bodyPr/>
                    <a:lstStyle/>
                    <a:p>
                      <a:endParaRPr lang="tr-TR" sz="1800" dirty="0">
                        <a:latin typeface="Times New Roman" panose="02020603050405020304" pitchFamily="18" charset="0"/>
                        <a:cs typeface="Times New Roman" panose="02020603050405020304" pitchFamily="18" charset="0"/>
                      </a:endParaRPr>
                    </a:p>
                  </a:txBody>
                  <a:tcPr/>
                </a:tc>
                <a:tc hMerge="1">
                  <a:txBody>
                    <a:bodyPr/>
                    <a:lstStyle/>
                    <a:p>
                      <a:endParaRPr lang="tr-TR"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47768594"/>
                  </a:ext>
                </a:extLst>
              </a:tr>
            </a:tbl>
          </a:graphicData>
        </a:graphic>
      </p:graphicFrame>
    </p:spTree>
    <p:extLst>
      <p:ext uri="{BB962C8B-B14F-4D97-AF65-F5344CB8AC3E}">
        <p14:creationId xmlns:p14="http://schemas.microsoft.com/office/powerpoint/2010/main" val="1264222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597933" y="130844"/>
            <a:ext cx="12478668" cy="1739466"/>
            <a:chOff x="-597933" y="130844"/>
            <a:chExt cx="1247866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597933" y="130844"/>
              <a:ext cx="12478668" cy="1739466"/>
              <a:chOff x="-597933" y="130844"/>
              <a:chExt cx="1247866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597933" y="612825"/>
                <a:ext cx="12478668" cy="775504"/>
                <a:chOff x="-597933" y="612825"/>
                <a:chExt cx="1247866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59793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Erasmus Anlaşmaları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X</a:t>
              </a:r>
              <a:endParaRPr lang="en-IN" sz="1600" b="1" dirty="0">
                <a:solidFill>
                  <a:schemeClr val="bg1"/>
                </a:solidFill>
                <a:latin typeface="Eurostile BQ" pitchFamily="50" charset="0"/>
              </a:endParaRPr>
            </a:p>
          </p:txBody>
        </p:sp>
      </p:grpSp>
      <p:pic>
        <p:nvPicPr>
          <p:cNvPr id="19" name="Resim 6">
            <a:extLst>
              <a:ext uri="{FF2B5EF4-FFF2-40B4-BE49-F238E27FC236}">
                <a16:creationId xmlns:a16="http://schemas.microsoft.com/office/drawing/2014/main" id="{A2300864-85D9-45E2-B719-263332575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2586" y="4286336"/>
            <a:ext cx="1433322" cy="1433319"/>
          </a:xfrm>
          <a:prstGeom prst="rect">
            <a:avLst/>
          </a:prstGeom>
        </p:spPr>
      </p:pic>
      <p:graphicFrame>
        <p:nvGraphicFramePr>
          <p:cNvPr id="20" name="Tablo 7">
            <a:extLst>
              <a:ext uri="{FF2B5EF4-FFF2-40B4-BE49-F238E27FC236}">
                <a16:creationId xmlns:a16="http://schemas.microsoft.com/office/drawing/2014/main" id="{65E807AA-B8FA-4C7A-9918-BB6C3B4AD97A}"/>
              </a:ext>
            </a:extLst>
          </p:cNvPr>
          <p:cNvGraphicFramePr>
            <a:graphicFrameLocks noGrp="1"/>
          </p:cNvGraphicFramePr>
          <p:nvPr>
            <p:extLst/>
          </p:nvPr>
        </p:nvGraphicFramePr>
        <p:xfrm>
          <a:off x="2873955" y="2294283"/>
          <a:ext cx="6444090" cy="1433318"/>
        </p:xfrm>
        <a:graphic>
          <a:graphicData uri="http://schemas.openxmlformats.org/drawingml/2006/table">
            <a:tbl>
              <a:tblPr/>
              <a:tblGrid>
                <a:gridCol w="2148030">
                  <a:extLst>
                    <a:ext uri="{9D8B030D-6E8A-4147-A177-3AD203B41FA5}">
                      <a16:colId xmlns:a16="http://schemas.microsoft.com/office/drawing/2014/main" val="2841645550"/>
                    </a:ext>
                  </a:extLst>
                </a:gridCol>
                <a:gridCol w="2148030">
                  <a:extLst>
                    <a:ext uri="{9D8B030D-6E8A-4147-A177-3AD203B41FA5}">
                      <a16:colId xmlns:a16="http://schemas.microsoft.com/office/drawing/2014/main" val="4087329271"/>
                    </a:ext>
                  </a:extLst>
                </a:gridCol>
                <a:gridCol w="2148030">
                  <a:extLst>
                    <a:ext uri="{9D8B030D-6E8A-4147-A177-3AD203B41FA5}">
                      <a16:colId xmlns:a16="http://schemas.microsoft.com/office/drawing/2014/main" val="4087061230"/>
                    </a:ext>
                  </a:extLst>
                </a:gridCol>
              </a:tblGrid>
              <a:tr h="594903">
                <a:tc>
                  <a:txBody>
                    <a:bodyPr/>
                    <a:lstStyle/>
                    <a:p>
                      <a:pPr algn="ctr" fontAlgn="ctr"/>
                      <a:r>
                        <a:rPr lang="tr-TR" sz="1600" b="0" dirty="0">
                          <a:solidFill>
                            <a:srgbClr val="FFFFFF"/>
                          </a:solidFill>
                          <a:effectLst/>
                          <a:latin typeface="Candara" panose="020E0502030303020204" pitchFamily="34" charset="0"/>
                        </a:rPr>
                        <a:t>Üniversite Adı</a:t>
                      </a:r>
                    </a:p>
                  </a:txBody>
                  <a:tcPr marL="76200" marR="76200" marT="152400" marB="152400"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1F3D7C"/>
                    </a:solidFill>
                  </a:tcPr>
                </a:tc>
                <a:tc>
                  <a:txBody>
                    <a:bodyPr/>
                    <a:lstStyle/>
                    <a:p>
                      <a:pPr algn="ctr" fontAlgn="ctr"/>
                      <a:r>
                        <a:rPr lang="tr-TR" sz="1600" b="0" dirty="0">
                          <a:solidFill>
                            <a:srgbClr val="FFFFFF"/>
                          </a:solidFill>
                          <a:effectLst/>
                          <a:latin typeface="Candara" panose="020E0502030303020204" pitchFamily="34" charset="0"/>
                        </a:rPr>
                        <a:t>Anlaşma Kodu</a:t>
                      </a:r>
                    </a:p>
                  </a:txBody>
                  <a:tcPr marL="76200" marR="76200" marT="152400" marB="152400"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1F3D7C"/>
                    </a:solidFill>
                  </a:tcPr>
                </a:tc>
                <a:tc>
                  <a:txBody>
                    <a:bodyPr/>
                    <a:lstStyle/>
                    <a:p>
                      <a:pPr algn="ctr" fontAlgn="ctr"/>
                      <a:r>
                        <a:rPr lang="tr-TR" sz="1600" b="0" dirty="0">
                          <a:solidFill>
                            <a:srgbClr val="FFFFFF"/>
                          </a:solidFill>
                          <a:effectLst/>
                          <a:latin typeface="Candara" panose="020E0502030303020204" pitchFamily="34" charset="0"/>
                        </a:rPr>
                        <a:t>Ülke</a:t>
                      </a:r>
                    </a:p>
                  </a:txBody>
                  <a:tcPr marL="76200" marR="76200" marT="152400" marB="152400"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1F3D7C"/>
                    </a:solidFill>
                  </a:tcPr>
                </a:tc>
                <a:extLst>
                  <a:ext uri="{0D108BD9-81ED-4DB2-BD59-A6C34878D82A}">
                    <a16:rowId xmlns:a16="http://schemas.microsoft.com/office/drawing/2014/main" val="2781791145"/>
                  </a:ext>
                </a:extLst>
              </a:tr>
              <a:tr h="442175">
                <a:tc>
                  <a:txBody>
                    <a:bodyPr/>
                    <a:lstStyle/>
                    <a:p>
                      <a:pPr algn="ctr" fontAlgn="t"/>
                      <a:r>
                        <a:rPr lang="tr-TR" sz="1600" b="0" dirty="0" err="1">
                          <a:effectLst/>
                          <a:latin typeface="Candara" panose="020E0502030303020204" pitchFamily="34" charset="0"/>
                        </a:rPr>
                        <a:t>University</a:t>
                      </a:r>
                      <a:r>
                        <a:rPr lang="tr-TR" sz="1600" b="0" dirty="0">
                          <a:effectLst/>
                          <a:latin typeface="Candara" panose="020E0502030303020204" pitchFamily="34" charset="0"/>
                        </a:rPr>
                        <a:t> of </a:t>
                      </a:r>
                      <a:r>
                        <a:rPr lang="tr-TR" sz="1600" b="0" dirty="0" err="1">
                          <a:effectLst/>
                          <a:latin typeface="Candara" panose="020E0502030303020204" pitchFamily="34" charset="0"/>
                        </a:rPr>
                        <a:t>Foggia</a:t>
                      </a:r>
                      <a:endParaRPr lang="tr-TR" sz="1600" b="0" dirty="0">
                        <a:effectLst/>
                        <a:latin typeface="Candara" panose="020E0502030303020204" pitchFamily="34" charset="0"/>
                      </a:endParaRPr>
                    </a:p>
                  </a:txBody>
                  <a:tcPr marL="76200" marR="76200" marT="76200" marB="76200">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fontAlgn="t"/>
                      <a:r>
                        <a:rPr lang="tr-TR" sz="1600" b="0" dirty="0">
                          <a:effectLst/>
                          <a:latin typeface="Candara" panose="020E0502030303020204" pitchFamily="34" charset="0"/>
                        </a:rPr>
                        <a:t>I FOGGIA03</a:t>
                      </a:r>
                    </a:p>
                  </a:txBody>
                  <a:tcPr marL="76200" marR="76200" marT="76200" marB="76200">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fontAlgn="t"/>
                      <a:r>
                        <a:rPr lang="tr-TR" sz="1600" b="0" dirty="0">
                          <a:effectLst/>
                          <a:latin typeface="Candara" panose="020E0502030303020204" pitchFamily="34" charset="0"/>
                        </a:rPr>
                        <a:t>İtalya</a:t>
                      </a:r>
                    </a:p>
                  </a:txBody>
                  <a:tcPr marL="76200" marR="76200" marT="76200" marB="76200">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532101252"/>
                  </a:ext>
                </a:extLst>
              </a:tr>
              <a:tr h="345289">
                <a:tc>
                  <a:txBody>
                    <a:bodyPr/>
                    <a:lstStyle/>
                    <a:p>
                      <a:pPr algn="ctr" fontAlgn="t"/>
                      <a:r>
                        <a:rPr lang="tr-TR" sz="1600" b="0">
                          <a:effectLst/>
                          <a:latin typeface="Candara" panose="020E0502030303020204" pitchFamily="34" charset="0"/>
                        </a:rPr>
                        <a:t>University of Ostrava</a:t>
                      </a:r>
                    </a:p>
                  </a:txBody>
                  <a:tcPr marL="76200" marR="76200" marT="76200" marB="76200">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fontAlgn="t"/>
                      <a:r>
                        <a:rPr lang="tr-TR" sz="1600" b="0" dirty="0">
                          <a:effectLst/>
                          <a:latin typeface="Candara" panose="020E0502030303020204" pitchFamily="34" charset="0"/>
                        </a:rPr>
                        <a:t>CZ OSTRAVA02</a:t>
                      </a:r>
                    </a:p>
                  </a:txBody>
                  <a:tcPr marL="76200" marR="76200" marT="76200" marB="76200">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fontAlgn="t"/>
                      <a:r>
                        <a:rPr lang="tr-TR" sz="1600" b="0" dirty="0">
                          <a:effectLst/>
                          <a:latin typeface="Candara" panose="020E0502030303020204" pitchFamily="34" charset="0"/>
                        </a:rPr>
                        <a:t>Çek Cumhuriyeti</a:t>
                      </a:r>
                    </a:p>
                  </a:txBody>
                  <a:tcPr marL="76200" marR="76200" marT="76200" marB="76200">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518644045"/>
                  </a:ext>
                </a:extLst>
              </a:tr>
            </a:tbl>
          </a:graphicData>
        </a:graphic>
      </p:graphicFrame>
      <p:pic>
        <p:nvPicPr>
          <p:cNvPr id="21" name="Picture 4" descr="University of Ostrava | ESN Ostravská">
            <a:extLst>
              <a:ext uri="{FF2B5EF4-FFF2-40B4-BE49-F238E27FC236}">
                <a16:creationId xmlns:a16="http://schemas.microsoft.com/office/drawing/2014/main" id="{0656E6FB-551D-4AED-815A-AB16C68C32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2691" y="3877798"/>
            <a:ext cx="4876800" cy="2247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088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812490"/>
                  <a:ext cx="1703972" cy="106335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SAĞLIK BİLİMLERİ FAKÜLTESİ</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739058" y="763078"/>
                  <a:ext cx="6354625" cy="461665"/>
                </a:xfrm>
                <a:prstGeom prst="rect">
                  <a:avLst/>
                </a:prstGeom>
              </p:spPr>
              <p:txBody>
                <a:bodyPr wrap="none">
                  <a:spAutoFit/>
                </a:bodyPr>
                <a:lstStyle/>
                <a:p>
                  <a:pPr algn="ctr"/>
                  <a:r>
                    <a:rPr lang="tr-TR" sz="2400" b="1" dirty="0">
                      <a:solidFill>
                        <a:schemeClr val="bg1"/>
                      </a:solidFill>
                      <a:latin typeface="Agency FB" panose="020B0503020202020204" pitchFamily="34" charset="0"/>
                    </a:rPr>
                    <a:t>Öğrenci Profili – </a:t>
                  </a:r>
                  <a:r>
                    <a:rPr lang="tr-TR" sz="2400" b="1" dirty="0" smtClean="0">
                      <a:solidFill>
                        <a:schemeClr val="bg1"/>
                      </a:solidFill>
                      <a:latin typeface="Agency FB" panose="020B0503020202020204" pitchFamily="34" charset="0"/>
                    </a:rPr>
                    <a:t>2022-2023 </a:t>
                  </a:r>
                  <a:r>
                    <a:rPr lang="tr-TR" sz="2400" b="1" dirty="0">
                      <a:solidFill>
                        <a:schemeClr val="bg1"/>
                      </a:solidFill>
                      <a:latin typeface="Agency FB" panose="020B0503020202020204" pitchFamily="34" charset="0"/>
                    </a:rPr>
                    <a:t>Akademik Yılı Öğrenci Sayıları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5</a:t>
              </a:r>
              <a:endParaRPr lang="en-IN" b="1" dirty="0">
                <a:solidFill>
                  <a:schemeClr val="bg1"/>
                </a:solidFill>
                <a:latin typeface="Eurostile BQ" pitchFamily="50" charset="0"/>
              </a:endParaRPr>
            </a:p>
          </p:txBody>
        </p:sp>
      </p:grpSp>
      <p:graphicFrame>
        <p:nvGraphicFramePr>
          <p:cNvPr id="32" name="Grafik 31">
            <a:extLst>
              <a:ext uri="{FF2B5EF4-FFF2-40B4-BE49-F238E27FC236}">
                <a16:creationId xmlns:a16="http://schemas.microsoft.com/office/drawing/2014/main" id="{4AB56818-1DEE-4F45-8B56-DF4BDEFEE6DF}"/>
              </a:ext>
            </a:extLst>
          </p:cNvPr>
          <p:cNvGraphicFramePr>
            <a:graphicFrameLocks/>
          </p:cNvGraphicFramePr>
          <p:nvPr>
            <p:extLst/>
          </p:nvPr>
        </p:nvGraphicFramePr>
        <p:xfrm>
          <a:off x="7644165" y="2751563"/>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Grafik 18"/>
          <p:cNvGraphicFramePr>
            <a:graphicFrameLocks/>
          </p:cNvGraphicFramePr>
          <p:nvPr>
            <p:extLst/>
          </p:nvPr>
        </p:nvGraphicFramePr>
        <p:xfrm>
          <a:off x="2209954" y="1664124"/>
          <a:ext cx="7412831" cy="48310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Grafik 19"/>
          <p:cNvGraphicFramePr>
            <a:graphicFrameLocks/>
          </p:cNvGraphicFramePr>
          <p:nvPr>
            <p:extLst>
              <p:ext uri="{D42A27DB-BD31-4B8C-83A1-F6EECF244321}">
                <p14:modId xmlns:p14="http://schemas.microsoft.com/office/powerpoint/2010/main" val="1595455098"/>
              </p:ext>
            </p:extLst>
          </p:nvPr>
        </p:nvGraphicFramePr>
        <p:xfrm>
          <a:off x="2542032" y="1664122"/>
          <a:ext cx="7205472" cy="472753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07939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Freeform: Shape 69">
            <a:extLst>
              <a:ext uri="{FF2B5EF4-FFF2-40B4-BE49-F238E27FC236}">
                <a16:creationId xmlns:a16="http://schemas.microsoft.com/office/drawing/2014/main" id="{23867CDF-41CC-4387-A6F0-6AB004CE11BB}"/>
              </a:ext>
            </a:extLst>
          </p:cNvPr>
          <p:cNvSpPr/>
          <p:nvPr/>
        </p:nvSpPr>
        <p:spPr>
          <a:xfrm rot="11436214" flipH="1">
            <a:off x="4638212" y="4080458"/>
            <a:ext cx="7686406" cy="3406655"/>
          </a:xfrm>
          <a:custGeom>
            <a:avLst/>
            <a:gdLst>
              <a:gd name="connsiteX0" fmla="*/ 7066038 w 7686406"/>
              <a:gd name="connsiteY0" fmla="*/ 3363881 h 3406655"/>
              <a:gd name="connsiteX1" fmla="*/ 7191487 w 7686406"/>
              <a:gd name="connsiteY1" fmla="*/ 3386970 h 3406655"/>
              <a:gd name="connsiteX2" fmla="*/ 7297625 w 7686406"/>
              <a:gd name="connsiteY2" fmla="*/ 3406655 h 3406655"/>
              <a:gd name="connsiteX3" fmla="*/ 7686406 w 7686406"/>
              <a:gd name="connsiteY3" fmla="*/ 1329935 h 3406655"/>
              <a:gd name="connsiteX4" fmla="*/ 582402 w 7686406"/>
              <a:gd name="connsiteY4" fmla="*/ 0 h 3406655"/>
              <a:gd name="connsiteX5" fmla="*/ 489405 w 7686406"/>
              <a:gd name="connsiteY5" fmla="*/ 16526 h 3406655"/>
              <a:gd name="connsiteX6" fmla="*/ 367484 w 7686406"/>
              <a:gd name="connsiteY6" fmla="*/ 39086 h 3406655"/>
              <a:gd name="connsiteX7" fmla="*/ 1595252 w 7686406"/>
              <a:gd name="connsiteY7" fmla="*/ 777929 h 3406655"/>
              <a:gd name="connsiteX8" fmla="*/ 3111905 w 7686406"/>
              <a:gd name="connsiteY8" fmla="*/ 864852 h 3406655"/>
              <a:gd name="connsiteX9" fmla="*/ 4068842 w 7686406"/>
              <a:gd name="connsiteY9" fmla="*/ 1277735 h 3406655"/>
              <a:gd name="connsiteX10" fmla="*/ 5170221 w 7686406"/>
              <a:gd name="connsiteY10" fmla="*/ 2386000 h 3406655"/>
              <a:gd name="connsiteX11" fmla="*/ 7066038 w 7686406"/>
              <a:gd name="connsiteY11" fmla="*/ 3363881 h 340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86406" h="3406655">
                <a:moveTo>
                  <a:pt x="7066038" y="3363881"/>
                </a:moveTo>
                <a:cubicBezTo>
                  <a:pt x="7106287" y="3371124"/>
                  <a:pt x="7148205" y="3378906"/>
                  <a:pt x="7191487" y="3386970"/>
                </a:cubicBezTo>
                <a:lnTo>
                  <a:pt x="7297625" y="3406655"/>
                </a:lnTo>
                <a:lnTo>
                  <a:pt x="7686406" y="1329935"/>
                </a:lnTo>
                <a:lnTo>
                  <a:pt x="582402" y="0"/>
                </a:lnTo>
                <a:lnTo>
                  <a:pt x="489405" y="16526"/>
                </a:lnTo>
                <a:cubicBezTo>
                  <a:pt x="444605" y="24641"/>
                  <a:pt x="403877" y="32181"/>
                  <a:pt x="367484" y="39086"/>
                </a:cubicBezTo>
                <a:cubicBezTo>
                  <a:pt x="-797089" y="260015"/>
                  <a:pt x="1137849" y="640302"/>
                  <a:pt x="1595252" y="777929"/>
                </a:cubicBezTo>
                <a:cubicBezTo>
                  <a:pt x="2052655" y="915556"/>
                  <a:pt x="2699641" y="781552"/>
                  <a:pt x="3111905" y="864852"/>
                </a:cubicBezTo>
                <a:cubicBezTo>
                  <a:pt x="3524170" y="948153"/>
                  <a:pt x="3725789" y="1024210"/>
                  <a:pt x="4068842" y="1277735"/>
                </a:cubicBezTo>
                <a:cubicBezTo>
                  <a:pt x="4411894" y="1531260"/>
                  <a:pt x="4670687" y="2038309"/>
                  <a:pt x="5170221" y="2386000"/>
                </a:cubicBezTo>
                <a:cubicBezTo>
                  <a:pt x="5669755" y="2733691"/>
                  <a:pt x="6422062" y="3247985"/>
                  <a:pt x="7066038" y="3363881"/>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1" name="Freeform: Shape 61">
            <a:extLst>
              <a:ext uri="{FF2B5EF4-FFF2-40B4-BE49-F238E27FC236}">
                <a16:creationId xmlns:a16="http://schemas.microsoft.com/office/drawing/2014/main" id="{26F611C6-7398-45C6-ACBE-F91BDB637939}"/>
              </a:ext>
            </a:extLst>
          </p:cNvPr>
          <p:cNvSpPr/>
          <p:nvPr/>
        </p:nvSpPr>
        <p:spPr>
          <a:xfrm>
            <a:off x="-746332" y="0"/>
            <a:ext cx="7607301" cy="6858000"/>
          </a:xfrm>
          <a:custGeom>
            <a:avLst/>
            <a:gdLst>
              <a:gd name="connsiteX0" fmla="*/ 0 w 7607301"/>
              <a:gd name="connsiteY0" fmla="*/ 0 h 6858000"/>
              <a:gd name="connsiteX1" fmla="*/ 6771509 w 7607301"/>
              <a:gd name="connsiteY1" fmla="*/ 0 h 6858000"/>
              <a:gd name="connsiteX2" fmla="*/ 7607301 w 7607301"/>
              <a:gd name="connsiteY2" fmla="*/ 1671583 h 6858000"/>
              <a:gd name="connsiteX3" fmla="*/ 5014092 w 7607301"/>
              <a:gd name="connsiteY3" fmla="*/ 6858000 h 6858000"/>
              <a:gd name="connsiteX4" fmla="*/ 0 w 76073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7301" h="6858000">
                <a:moveTo>
                  <a:pt x="0" y="0"/>
                </a:moveTo>
                <a:lnTo>
                  <a:pt x="6771509" y="0"/>
                </a:lnTo>
                <a:lnTo>
                  <a:pt x="7607301" y="1671583"/>
                </a:lnTo>
                <a:lnTo>
                  <a:pt x="5014092" y="6858000"/>
                </a:lnTo>
                <a:lnTo>
                  <a:pt x="0" y="6858000"/>
                </a:lnTo>
                <a:close/>
              </a:path>
            </a:pathLst>
          </a:custGeom>
          <a:blipFill>
            <a:blip r:embed="rId3"/>
            <a:stretch>
              <a:fillRect/>
            </a:stretch>
          </a:blipFill>
          <a:ln>
            <a:solidFill>
              <a:srgbClr val="FFC000"/>
            </a:solid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F52B1EE5-8BF2-48CF-B64E-CD302E0A12B5}"/>
              </a:ext>
            </a:extLst>
          </p:cNvPr>
          <p:cNvSpPr/>
          <p:nvPr/>
        </p:nvSpPr>
        <p:spPr>
          <a:xfrm>
            <a:off x="7943608" y="0"/>
            <a:ext cx="4248392" cy="1610170"/>
          </a:xfrm>
          <a:custGeom>
            <a:avLst/>
            <a:gdLst>
              <a:gd name="connsiteX0" fmla="*/ 0 w 4248392"/>
              <a:gd name="connsiteY0" fmla="*/ 0 h 1610170"/>
              <a:gd name="connsiteX1" fmla="*/ 4248392 w 4248392"/>
              <a:gd name="connsiteY1" fmla="*/ 0 h 1610170"/>
              <a:gd name="connsiteX2" fmla="*/ 4248392 w 4248392"/>
              <a:gd name="connsiteY2" fmla="*/ 1610170 h 1610170"/>
              <a:gd name="connsiteX3" fmla="*/ 4087844 w 4248392"/>
              <a:gd name="connsiteY3" fmla="*/ 1561556 h 1610170"/>
              <a:gd name="connsiteX4" fmla="*/ 3087807 w 4248392"/>
              <a:gd name="connsiteY4" fmla="*/ 1071223 h 1610170"/>
              <a:gd name="connsiteX5" fmla="*/ 2300046 w 4248392"/>
              <a:gd name="connsiteY5" fmla="*/ 412603 h 1610170"/>
              <a:gd name="connsiteX6" fmla="*/ 1615598 w 4248392"/>
              <a:gd name="connsiteY6" fmla="*/ 167235 h 1610170"/>
              <a:gd name="connsiteX7" fmla="*/ 530812 w 4248392"/>
              <a:gd name="connsiteY7" fmla="*/ 115578 h 1610170"/>
              <a:gd name="connsiteX8" fmla="*/ 138446 w 4248392"/>
              <a:gd name="connsiteY8" fmla="*/ 30930 h 161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8392" h="1610170">
                <a:moveTo>
                  <a:pt x="0" y="0"/>
                </a:moveTo>
                <a:lnTo>
                  <a:pt x="4248392" y="0"/>
                </a:lnTo>
                <a:lnTo>
                  <a:pt x="4248392" y="1610170"/>
                </a:lnTo>
                <a:lnTo>
                  <a:pt x="4087844" y="1561556"/>
                </a:lnTo>
                <a:cubicBezTo>
                  <a:pt x="3725441" y="1436854"/>
                  <a:pt x="3355775" y="1226192"/>
                  <a:pt x="3087807" y="1071223"/>
                </a:cubicBezTo>
                <a:cubicBezTo>
                  <a:pt x="2730516" y="864597"/>
                  <a:pt x="2545414" y="563268"/>
                  <a:pt x="2300046" y="412603"/>
                </a:cubicBezTo>
                <a:cubicBezTo>
                  <a:pt x="2054678" y="261938"/>
                  <a:pt x="1910470" y="216739"/>
                  <a:pt x="1615598" y="167235"/>
                </a:cubicBezTo>
                <a:cubicBezTo>
                  <a:pt x="1320726" y="117731"/>
                  <a:pt x="857970" y="197367"/>
                  <a:pt x="530812" y="115578"/>
                </a:cubicBezTo>
                <a:cubicBezTo>
                  <a:pt x="449023" y="95131"/>
                  <a:pt x="301184" y="65670"/>
                  <a:pt x="138446" y="30930"/>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20" name="Grup 19">
            <a:extLst>
              <a:ext uri="{FF2B5EF4-FFF2-40B4-BE49-F238E27FC236}">
                <a16:creationId xmlns:a16="http://schemas.microsoft.com/office/drawing/2014/main" id="{C43F3E06-2D36-4E69-B14C-20E9E565E2E1}"/>
              </a:ext>
            </a:extLst>
          </p:cNvPr>
          <p:cNvGrpSpPr/>
          <p:nvPr/>
        </p:nvGrpSpPr>
        <p:grpSpPr>
          <a:xfrm>
            <a:off x="6117196" y="3360366"/>
            <a:ext cx="6172200" cy="1099524"/>
            <a:chOff x="6179067" y="2683784"/>
            <a:chExt cx="6172200" cy="1099524"/>
          </a:xfrm>
        </p:grpSpPr>
        <p:grpSp>
          <p:nvGrpSpPr>
            <p:cNvPr id="9" name="Grup 8">
              <a:extLst>
                <a:ext uri="{FF2B5EF4-FFF2-40B4-BE49-F238E27FC236}">
                  <a16:creationId xmlns:a16="http://schemas.microsoft.com/office/drawing/2014/main" id="{1E9B1D4D-203C-4992-A7B0-8ED5A0591804}"/>
                </a:ext>
              </a:extLst>
            </p:cNvPr>
            <p:cNvGrpSpPr/>
            <p:nvPr/>
          </p:nvGrpSpPr>
          <p:grpSpPr>
            <a:xfrm>
              <a:off x="7320378" y="3463901"/>
              <a:ext cx="4455636" cy="319407"/>
              <a:chOff x="6226059" y="2990940"/>
              <a:chExt cx="6167436" cy="319407"/>
            </a:xfrm>
          </p:grpSpPr>
          <p:sp>
            <p:nvSpPr>
              <p:cNvPr id="32" name="Metin kutusu 31">
                <a:extLst>
                  <a:ext uri="{FF2B5EF4-FFF2-40B4-BE49-F238E27FC236}">
                    <a16:creationId xmlns:a16="http://schemas.microsoft.com/office/drawing/2014/main" id="{F65C17B8-5197-478C-B3EF-E45A8ED38E3E}"/>
                  </a:ext>
                </a:extLst>
              </p:cNvPr>
              <p:cNvSpPr txBox="1"/>
              <p:nvPr/>
            </p:nvSpPr>
            <p:spPr>
              <a:xfrm>
                <a:off x="6226059" y="3033348"/>
                <a:ext cx="6167436" cy="276999"/>
              </a:xfrm>
              <a:prstGeom prst="rect">
                <a:avLst/>
              </a:prstGeom>
              <a:noFill/>
            </p:spPr>
            <p:txBody>
              <a:bodyPr wrap="square">
                <a:spAutoFit/>
              </a:bodyPr>
              <a:lstStyle/>
              <a:p>
                <a:pPr algn="ctr"/>
                <a:r>
                  <a:rPr lang="tr-TR" sz="1200" b="1" dirty="0">
                    <a:solidFill>
                      <a:schemeClr val="tx2">
                        <a:lumMod val="50000"/>
                      </a:schemeClr>
                    </a:solidFill>
                    <a:latin typeface="Trebuchet MS" panose="020B0603020202020204" pitchFamily="34" charset="0"/>
                    <a:ea typeface="Roboto" panose="02000000000000000000" pitchFamily="2" charset="0"/>
                    <a:cs typeface="Roboto" panose="02000000000000000000" pitchFamily="2" charset="0"/>
                  </a:rPr>
                  <a:t>Dr. Öğr. Üyesi Osman Barkın Gürcan</a:t>
                </a:r>
                <a:endParaRPr lang="tr-TR" sz="2000" b="1" dirty="0">
                  <a:solidFill>
                    <a:schemeClr val="tx2">
                      <a:lumMod val="50000"/>
                    </a:schemeClr>
                  </a:solidFill>
                  <a:effectLst>
                    <a:outerShdw blurRad="38100" dist="38100" dir="2700000" algn="tl">
                      <a:srgbClr val="000000">
                        <a:alpha val="43137"/>
                      </a:srgbClr>
                    </a:outerShdw>
                  </a:effectLst>
                  <a:latin typeface="Trebuchet MS" panose="020B0603020202020204" pitchFamily="34" charset="0"/>
                  <a:ea typeface="Roboto" panose="02000000000000000000" pitchFamily="2" charset="0"/>
                  <a:cs typeface="Roboto" panose="02000000000000000000" pitchFamily="2" charset="0"/>
                </a:endParaRPr>
              </a:p>
            </p:txBody>
          </p:sp>
          <p:cxnSp>
            <p:nvCxnSpPr>
              <p:cNvPr id="7" name="Düz Bağlayıcı 6">
                <a:extLst>
                  <a:ext uri="{FF2B5EF4-FFF2-40B4-BE49-F238E27FC236}">
                    <a16:creationId xmlns:a16="http://schemas.microsoft.com/office/drawing/2014/main" id="{570FA7BF-86A1-4048-ACFB-748115DA4D21}"/>
                  </a:ext>
                </a:extLst>
              </p:cNvPr>
              <p:cNvCxnSpPr>
                <a:cxnSpLocks/>
              </p:cNvCxnSpPr>
              <p:nvPr/>
            </p:nvCxnSpPr>
            <p:spPr>
              <a:xfrm>
                <a:off x="7158552" y="2990940"/>
                <a:ext cx="4302452"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48" name="Metin kutusu 47">
              <a:extLst>
                <a:ext uri="{FF2B5EF4-FFF2-40B4-BE49-F238E27FC236}">
                  <a16:creationId xmlns:a16="http://schemas.microsoft.com/office/drawing/2014/main" id="{E1323C98-FD78-4EF0-ADF3-49ABC278796E}"/>
                </a:ext>
              </a:extLst>
            </p:cNvPr>
            <p:cNvSpPr txBox="1"/>
            <p:nvPr/>
          </p:nvSpPr>
          <p:spPr>
            <a:xfrm>
              <a:off x="6179067" y="2683784"/>
              <a:ext cx="6172200" cy="707886"/>
            </a:xfrm>
            <a:prstGeom prst="rect">
              <a:avLst/>
            </a:prstGeom>
            <a:noFill/>
          </p:spPr>
          <p:txBody>
            <a:bodyPr wrap="square">
              <a:spAutoFit/>
            </a:bodyPr>
            <a:lstStyle/>
            <a:p>
              <a:pPr algn="ctr"/>
              <a:r>
                <a:rPr lang="tr-TR" sz="2000" b="1" dirty="0">
                  <a:solidFill>
                    <a:schemeClr val="bg2">
                      <a:lumMod val="10000"/>
                    </a:schemeClr>
                  </a:solidFill>
                  <a:latin typeface="Trebuchet MS" panose="020B0603020202020204" pitchFamily="34" charset="0"/>
                  <a:ea typeface="Roboto" panose="02000000000000000000" pitchFamily="2" charset="0"/>
                  <a:cs typeface="Roboto" panose="02000000000000000000" pitchFamily="2" charset="0"/>
                </a:rPr>
                <a:t>ODYOLOJİ</a:t>
              </a:r>
            </a:p>
            <a:p>
              <a:pPr algn="ctr"/>
              <a:r>
                <a:rPr lang="tr-TR" sz="2000" b="1" dirty="0">
                  <a:solidFill>
                    <a:schemeClr val="bg2">
                      <a:lumMod val="10000"/>
                    </a:schemeClr>
                  </a:solidFill>
                  <a:latin typeface="Trebuchet MS" panose="020B0603020202020204" pitchFamily="34" charset="0"/>
                  <a:ea typeface="Roboto" panose="02000000000000000000" pitchFamily="2" charset="0"/>
                  <a:cs typeface="Roboto" panose="02000000000000000000" pitchFamily="2" charset="0"/>
                </a:rPr>
                <a:t>BÖLÜM TANITIMI</a:t>
              </a:r>
            </a:p>
          </p:txBody>
        </p:sp>
      </p:grpSp>
      <p:sp>
        <p:nvSpPr>
          <p:cNvPr id="2" name="AutoShape 2" descr="https://posta.atilim.edu.tr/service/home/~/?auth=co&amp;loc=tr&amp;id=877&amp;part=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3"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5501" y="4341738"/>
            <a:ext cx="2810936" cy="2040771"/>
          </a:xfrm>
          <a:prstGeom prst="ellipse">
            <a:avLst/>
          </a:prstGeom>
          <a:ln>
            <a:noFill/>
          </a:ln>
          <a:effectLst>
            <a:softEdge rad="112500"/>
          </a:effectLst>
        </p:spPr>
      </p:pic>
      <p:pic>
        <p:nvPicPr>
          <p:cNvPr id="4" name="Picture 3"/>
          <p:cNvPicPr>
            <a:picLocks noChangeAspect="1"/>
          </p:cNvPicPr>
          <p:nvPr/>
        </p:nvPicPr>
        <p:blipFill>
          <a:blip r:embed="rId5"/>
          <a:stretch>
            <a:fillRect/>
          </a:stretch>
        </p:blipFill>
        <p:spPr>
          <a:xfrm>
            <a:off x="7722363" y="-139449"/>
            <a:ext cx="3100235" cy="3616941"/>
          </a:xfrm>
          <a:prstGeom prst="ellipse">
            <a:avLst/>
          </a:prstGeom>
          <a:ln>
            <a:noFill/>
          </a:ln>
          <a:effectLst>
            <a:softEdge rad="112500"/>
          </a:effectLst>
        </p:spPr>
      </p:pic>
    </p:spTree>
    <p:extLst>
      <p:ext uri="{BB962C8B-B14F-4D97-AF65-F5344CB8AC3E}">
        <p14:creationId xmlns:p14="http://schemas.microsoft.com/office/powerpoint/2010/main" val="24211081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669521"/>
                </a:xfrm>
                <a:prstGeom prst="rect">
                  <a:avLst/>
                </a:prstGeom>
                <a:noFill/>
              </p:spPr>
              <p:txBody>
                <a:bodyPr wrap="square" rtlCol="0">
                  <a:spAutoFit/>
                </a:bodyPr>
                <a:lstStyle/>
                <a:p>
                  <a:pPr algn="ctr"/>
                  <a:r>
                    <a:rPr lang="tr-TR" sz="1400" b="1" dirty="0" err="1">
                      <a:solidFill>
                        <a:schemeClr val="bg1"/>
                      </a:solidFill>
                      <a:latin typeface="Candara Light" panose="020E0502030303020204" pitchFamily="34" charset="0"/>
                    </a:rPr>
                    <a:t>Odyoloji</a:t>
                  </a:r>
                  <a:endParaRPr lang="tr-TR" sz="1400" b="1" dirty="0">
                    <a:solidFill>
                      <a:schemeClr val="bg1"/>
                    </a:solidFill>
                    <a:latin typeface="Candara Light" panose="020E0502030303020204" pitchFamily="34" charset="0"/>
                  </a:endParaRP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561885" y="612825"/>
                <a:ext cx="10318850" cy="775504"/>
                <a:chOff x="1561885" y="612825"/>
                <a:chExt cx="10318850"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561885" y="732301"/>
                  <a:ext cx="4876768" cy="523220"/>
                </a:xfrm>
                <a:prstGeom prst="rect">
                  <a:avLst/>
                </a:prstGeom>
              </p:spPr>
              <p:txBody>
                <a:bodyPr wrap="square">
                  <a:spAutoFit/>
                </a:bodyPr>
                <a:lstStyle/>
                <a:p>
                  <a:pPr algn="ctr"/>
                  <a:r>
                    <a:rPr lang="tr-TR" sz="2800" b="1" dirty="0" err="1">
                      <a:solidFill>
                        <a:schemeClr val="bg1"/>
                      </a:solidFill>
                      <a:latin typeface="Agency FB" panose="020B0503020202020204" pitchFamily="34" charset="0"/>
                    </a:rPr>
                    <a:t>Odyolog</a:t>
                  </a:r>
                  <a:r>
                    <a:rPr lang="tr-TR" sz="2800" b="1" dirty="0">
                      <a:solidFill>
                        <a:schemeClr val="bg1"/>
                      </a:solidFill>
                      <a:latin typeface="Agency FB" panose="020B0503020202020204" pitchFamily="34" charset="0"/>
                    </a:rPr>
                    <a:t> Kimdir?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a:t>
              </a:r>
              <a:endParaRPr lang="en-IN" sz="1600" b="1" dirty="0">
                <a:solidFill>
                  <a:schemeClr val="bg1"/>
                </a:solidFill>
                <a:latin typeface="Eurostile BQ" pitchFamily="50" charset="0"/>
              </a:endParaRPr>
            </a:p>
          </p:txBody>
        </p:sp>
      </p:grpSp>
      <p:sp>
        <p:nvSpPr>
          <p:cNvPr id="15" name="İçerik Yer Tutucusu 9">
            <a:extLst>
              <a:ext uri="{FF2B5EF4-FFF2-40B4-BE49-F238E27FC236}">
                <a16:creationId xmlns:a16="http://schemas.microsoft.com/office/drawing/2014/main" id="{5804067D-E68E-4F4A-89A9-13A1C4C2F75F}"/>
              </a:ext>
            </a:extLst>
          </p:cNvPr>
          <p:cNvSpPr txBox="1">
            <a:spLocks/>
          </p:cNvSpPr>
          <p:nvPr/>
        </p:nvSpPr>
        <p:spPr>
          <a:xfrm>
            <a:off x="659381" y="2869294"/>
            <a:ext cx="10873238" cy="33758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400" dirty="0">
                <a:latin typeface="Candara" panose="020E0502030303020204" pitchFamily="34" charset="0"/>
              </a:rPr>
              <a:t>26 Nisan 2011 yılı 6225 sayılı kanun:</a:t>
            </a:r>
          </a:p>
          <a:p>
            <a:pPr algn="just"/>
            <a:r>
              <a:rPr lang="tr-TR" dirty="0" err="1"/>
              <a:t>Odyoloji</a:t>
            </a:r>
            <a:r>
              <a:rPr lang="tr-TR" dirty="0"/>
              <a:t> alanında lisans eğitimi veren fakülte veya yüksekokullardan mezun veya diğer lisans eğitimleri üzerine </a:t>
            </a:r>
            <a:r>
              <a:rPr lang="tr-TR" dirty="0" err="1"/>
              <a:t>odyoloji</a:t>
            </a:r>
            <a:r>
              <a:rPr lang="tr-TR" dirty="0"/>
              <a:t> yüksek lisansı veya doktorası yapan, sağlıklı bireylerde işitme ve denge kontrolleri ile işitme bozukluklarının önlenmesi için çalışmalar yapan ve ilgili uzman tabibin teşhis veya tedavi için yönlendirmesine bağlı olarak işitme, denge bozukluklarını tespit eden, </a:t>
            </a:r>
            <a:r>
              <a:rPr lang="tr-TR" dirty="0" err="1"/>
              <a:t>rehabilite</a:t>
            </a:r>
            <a:r>
              <a:rPr lang="tr-TR" dirty="0"/>
              <a:t> eden ve bu amaçlarla kullanılan cihazları belirleyen sağlık meslek mensubudur.</a:t>
            </a:r>
            <a:r>
              <a:rPr lang="tr-TR" sz="2400" dirty="0">
                <a:latin typeface="Candara" panose="020E0502030303020204" pitchFamily="34" charset="0"/>
              </a:rPr>
              <a:t>.</a:t>
            </a:r>
          </a:p>
        </p:txBody>
      </p:sp>
    </p:spTree>
    <p:extLst>
      <p:ext uri="{BB962C8B-B14F-4D97-AF65-F5344CB8AC3E}">
        <p14:creationId xmlns:p14="http://schemas.microsoft.com/office/powerpoint/2010/main" val="41294677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669521"/>
                </a:xfrm>
                <a:prstGeom prst="rect">
                  <a:avLst/>
                </a:prstGeom>
                <a:noFill/>
              </p:spPr>
              <p:txBody>
                <a:bodyPr wrap="square" rtlCol="0">
                  <a:spAutoFit/>
                </a:bodyPr>
                <a:lstStyle/>
                <a:p>
                  <a:pPr algn="ctr"/>
                  <a:r>
                    <a:rPr lang="tr-TR" sz="1400" b="1" dirty="0" err="1">
                      <a:solidFill>
                        <a:schemeClr val="bg1"/>
                      </a:solidFill>
                      <a:latin typeface="Candara Light" panose="020E0502030303020204" pitchFamily="34" charset="0"/>
                    </a:rPr>
                    <a:t>Odyoloji</a:t>
                  </a:r>
                  <a:endParaRPr lang="tr-TR" sz="1400" b="1" dirty="0">
                    <a:solidFill>
                      <a:schemeClr val="bg1"/>
                    </a:solidFill>
                    <a:latin typeface="Candara Light" panose="020E0502030303020204" pitchFamily="34" charset="0"/>
                  </a:endParaRP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561885" y="612825"/>
                <a:ext cx="10318850" cy="775504"/>
                <a:chOff x="1561885" y="612825"/>
                <a:chExt cx="10318850"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561885"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              </a:t>
                  </a:r>
                  <a:r>
                    <a:rPr lang="tr-TR" sz="2800" b="1" dirty="0" err="1">
                      <a:solidFill>
                        <a:schemeClr val="bg1"/>
                      </a:solidFill>
                      <a:latin typeface="Agency FB" panose="020B0503020202020204" pitchFamily="34" charset="0"/>
                    </a:rPr>
                    <a:t>Odyolog</a:t>
                  </a:r>
                  <a:r>
                    <a:rPr lang="tr-TR" sz="2800" b="1" dirty="0">
                      <a:solidFill>
                        <a:schemeClr val="bg1"/>
                      </a:solidFill>
                      <a:latin typeface="Agency FB" panose="020B0503020202020204" pitchFamily="34" charset="0"/>
                    </a:rPr>
                    <a:t> Görev ve Yetkileri</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a:t>
              </a:r>
              <a:endParaRPr lang="en-IN" sz="1600" b="1" dirty="0">
                <a:solidFill>
                  <a:schemeClr val="bg1"/>
                </a:solidFill>
                <a:latin typeface="Eurostile BQ" pitchFamily="50" charset="0"/>
              </a:endParaRPr>
            </a:p>
          </p:txBody>
        </p:sp>
      </p:grpSp>
      <p:sp>
        <p:nvSpPr>
          <p:cNvPr id="15" name="İçerik Yer Tutucusu 9">
            <a:extLst>
              <a:ext uri="{FF2B5EF4-FFF2-40B4-BE49-F238E27FC236}">
                <a16:creationId xmlns:a16="http://schemas.microsoft.com/office/drawing/2014/main" id="{5804067D-E68E-4F4A-89A9-13A1C4C2F75F}"/>
              </a:ext>
            </a:extLst>
          </p:cNvPr>
          <p:cNvSpPr txBox="1">
            <a:spLocks/>
          </p:cNvSpPr>
          <p:nvPr/>
        </p:nvSpPr>
        <p:spPr>
          <a:xfrm>
            <a:off x="659381" y="2869294"/>
            <a:ext cx="10873238" cy="33758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sz="2000" dirty="0"/>
              <a:t>Sağlık Bakanlığı Meslek Yönetmeliğine göre </a:t>
            </a:r>
            <a:r>
              <a:rPr lang="tr-TR" sz="2000" dirty="0" err="1"/>
              <a:t>odyologların</a:t>
            </a:r>
            <a:r>
              <a:rPr lang="tr-TR" sz="2000" dirty="0"/>
              <a:t> görevleri aşağıdaki gibidir: </a:t>
            </a:r>
            <a:r>
              <a:rPr lang="tr-TR" sz="1800" dirty="0"/>
              <a:t/>
            </a:r>
            <a:br>
              <a:rPr lang="tr-TR" sz="1800" dirty="0"/>
            </a:br>
            <a:r>
              <a:rPr lang="tr-TR" sz="2000" b="1" u="sng" dirty="0" err="1"/>
              <a:t>Odyolog</a:t>
            </a:r>
            <a:r>
              <a:rPr lang="tr-TR" sz="2000" dirty="0"/>
              <a:t> </a:t>
            </a:r>
          </a:p>
          <a:p>
            <a:pPr marL="0" indent="0">
              <a:buNone/>
            </a:pPr>
            <a:r>
              <a:rPr lang="tr-TR" sz="1600" dirty="0"/>
              <a:t>a)İşitme ve denge ile ilgili hastalıkların tanısında uzman hekiminin yönlendirmesiyle tanısal testlerin gerçekleştirilmesi ve rehabilitasyonu ile işitme rehabilitasyonu için kullanılacak cihazların belirlenmesi, seçimi ve programlanmasını yapar.</a:t>
            </a:r>
            <a:r>
              <a:rPr lang="tr-TR" sz="1400" dirty="0"/>
              <a:t/>
            </a:r>
            <a:br>
              <a:rPr lang="tr-TR" sz="1400" dirty="0"/>
            </a:br>
            <a:r>
              <a:rPr lang="tr-TR" sz="1600" dirty="0"/>
              <a:t>b) İşitme sağlığının korunması ve işitme kaybının önlenmesine yönelik çalışmalar yapar.</a:t>
            </a:r>
            <a:r>
              <a:rPr lang="tr-TR" sz="1400" dirty="0"/>
              <a:t/>
            </a:r>
            <a:br>
              <a:rPr lang="tr-TR" sz="1400" dirty="0"/>
            </a:br>
            <a:r>
              <a:rPr lang="tr-TR" sz="1600" dirty="0"/>
              <a:t>c) İşitme tarama programlarında görev alır ve bu programlardaki testleri yapar.</a:t>
            </a:r>
            <a:r>
              <a:rPr lang="tr-TR" sz="1400" dirty="0"/>
              <a:t/>
            </a:r>
            <a:br>
              <a:rPr lang="tr-TR" sz="1400" dirty="0"/>
            </a:br>
            <a:r>
              <a:rPr lang="tr-TR" sz="1600" dirty="0"/>
              <a:t>ç) Gürültü ölçümlerini yaparak işitmenin korunması hakkında gerekli önerilerde bulunur.</a:t>
            </a:r>
            <a:r>
              <a:rPr lang="tr-TR" sz="1400" dirty="0"/>
              <a:t/>
            </a:r>
            <a:br>
              <a:rPr lang="tr-TR" sz="1400" dirty="0"/>
            </a:br>
            <a:r>
              <a:rPr lang="tr-TR" sz="1600" dirty="0"/>
              <a:t>d) Cerrahi işlemler esnasında cerrahın gerekli görmesi durumunda işitme ve denge ile ilgili sinir </a:t>
            </a:r>
            <a:r>
              <a:rPr lang="tr-TR" sz="1600" dirty="0" err="1"/>
              <a:t>monitörizasyonu</a:t>
            </a:r>
            <a:r>
              <a:rPr lang="tr-TR" sz="1600" dirty="0"/>
              <a:t> yapar</a:t>
            </a:r>
          </a:p>
          <a:p>
            <a:pPr marL="0" indent="0">
              <a:buNone/>
            </a:pPr>
            <a:r>
              <a:rPr lang="tr-TR" sz="1600" dirty="0"/>
              <a:t>e) Kulağa </a:t>
            </a:r>
            <a:r>
              <a:rPr lang="tr-TR" sz="1600" dirty="0" err="1"/>
              <a:t>implante</a:t>
            </a:r>
            <a:r>
              <a:rPr lang="tr-TR" sz="1600" dirty="0"/>
              <a:t> edilen cihazlarda ameliyat sırasında ve sonrasında cihaz ayarlamalarını yapar.</a:t>
            </a:r>
            <a:r>
              <a:rPr lang="tr-TR" sz="1400" dirty="0"/>
              <a:t/>
            </a:r>
            <a:br>
              <a:rPr lang="tr-TR" sz="1400" dirty="0"/>
            </a:br>
            <a:r>
              <a:rPr lang="tr-TR" sz="1600" dirty="0"/>
              <a:t>f) İşitsel algı değerlendirmesi ve </a:t>
            </a:r>
            <a:r>
              <a:rPr lang="tr-TR" sz="1600" dirty="0" err="1"/>
              <a:t>rehabiltasyonu</a:t>
            </a:r>
            <a:r>
              <a:rPr lang="tr-TR" sz="1600" dirty="0"/>
              <a:t> yapar.</a:t>
            </a:r>
            <a:r>
              <a:rPr lang="tr-TR" sz="1400" dirty="0"/>
              <a:t/>
            </a:r>
            <a:br>
              <a:rPr lang="tr-TR" sz="1400" dirty="0"/>
            </a:br>
            <a:r>
              <a:rPr lang="tr-TR" sz="1600" dirty="0"/>
              <a:t>g) İşitme ile ilgili eğitim programlarının hazırlanmasında görev alır</a:t>
            </a:r>
            <a:r>
              <a:rPr lang="tr-TR" sz="2000" dirty="0"/>
              <a:t>.</a:t>
            </a:r>
            <a:endParaRPr lang="tr-TR" sz="1800" dirty="0">
              <a:latin typeface="Candara" panose="020E0502030303020204" pitchFamily="34" charset="0"/>
            </a:endParaRPr>
          </a:p>
        </p:txBody>
      </p:sp>
    </p:spTree>
    <p:extLst>
      <p:ext uri="{BB962C8B-B14F-4D97-AF65-F5344CB8AC3E}">
        <p14:creationId xmlns:p14="http://schemas.microsoft.com/office/powerpoint/2010/main" val="10281270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669521"/>
                </a:xfrm>
                <a:prstGeom prst="rect">
                  <a:avLst/>
                </a:prstGeom>
                <a:noFill/>
              </p:spPr>
              <p:txBody>
                <a:bodyPr wrap="square" rtlCol="0">
                  <a:spAutoFit/>
                </a:bodyPr>
                <a:lstStyle/>
                <a:p>
                  <a:pPr algn="ctr"/>
                  <a:r>
                    <a:rPr lang="tr-TR" sz="1400" b="1" dirty="0" err="1">
                      <a:solidFill>
                        <a:schemeClr val="bg1"/>
                      </a:solidFill>
                      <a:latin typeface="Candara Light" panose="020E0502030303020204" pitchFamily="34" charset="0"/>
                    </a:rPr>
                    <a:t>Odyoloji</a:t>
                  </a:r>
                  <a:endParaRPr lang="tr-TR" sz="1400" b="1" dirty="0">
                    <a:solidFill>
                      <a:schemeClr val="bg1"/>
                    </a:solidFill>
                    <a:latin typeface="Candara Light" panose="020E0502030303020204" pitchFamily="34" charset="0"/>
                  </a:endParaRP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561885" y="612825"/>
                <a:ext cx="10318850" cy="775504"/>
                <a:chOff x="1561885" y="612825"/>
                <a:chExt cx="10318850"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561885"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              Bölüm Misyonu</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a:t>
              </a:r>
              <a:endParaRPr lang="en-IN" sz="1600" b="1" dirty="0">
                <a:solidFill>
                  <a:schemeClr val="bg1"/>
                </a:solidFill>
                <a:latin typeface="Eurostile BQ" pitchFamily="50" charset="0"/>
              </a:endParaRPr>
            </a:p>
          </p:txBody>
        </p:sp>
      </p:grpSp>
      <p:sp>
        <p:nvSpPr>
          <p:cNvPr id="15" name="İçerik Yer Tutucusu 9">
            <a:extLst>
              <a:ext uri="{FF2B5EF4-FFF2-40B4-BE49-F238E27FC236}">
                <a16:creationId xmlns:a16="http://schemas.microsoft.com/office/drawing/2014/main" id="{5804067D-E68E-4F4A-89A9-13A1C4C2F75F}"/>
              </a:ext>
            </a:extLst>
          </p:cNvPr>
          <p:cNvSpPr txBox="1">
            <a:spLocks/>
          </p:cNvSpPr>
          <p:nvPr/>
        </p:nvSpPr>
        <p:spPr>
          <a:xfrm>
            <a:off x="659381" y="2869294"/>
            <a:ext cx="10873238" cy="33758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000" dirty="0" err="1"/>
              <a:t>Odyoloji</a:t>
            </a:r>
            <a:r>
              <a:rPr lang="tr-TR" sz="2000" dirty="0"/>
              <a:t> bölümü, öğrencilere ve halka en yüksek standartlarda bilgi, klinik hizmet ve araştırma koşullarını sağlayarak işitme ve denge ile ilgili problemlerin en doğru şeklide ele alınmasını, öğrencilere </a:t>
            </a:r>
            <a:r>
              <a:rPr lang="tr-TR" sz="2000" dirty="0" err="1"/>
              <a:t>Odyoloji</a:t>
            </a:r>
            <a:r>
              <a:rPr lang="tr-TR" sz="2000" dirty="0"/>
              <a:t> </a:t>
            </a:r>
            <a:r>
              <a:rPr lang="tr-TR" sz="2000" dirty="0" err="1"/>
              <a:t>Bilimleri'nin</a:t>
            </a:r>
            <a:r>
              <a:rPr lang="tr-TR" sz="2000" dirty="0"/>
              <a:t> prensiplerini aşılayarak, mesleki muhakeme ve problem çözme yeteneklerini geliştirmeyi hedefleyerek hem sağlık hizmeti hem de akademik araştırma boyutunda en üst seviyede </a:t>
            </a:r>
            <a:r>
              <a:rPr lang="tr-TR" sz="2000" dirty="0" err="1"/>
              <a:t>odyologlar</a:t>
            </a:r>
            <a:r>
              <a:rPr lang="tr-TR" sz="2000" dirty="0"/>
              <a:t> yetiştirmeyi görev edinmiştir.</a:t>
            </a:r>
          </a:p>
          <a:p>
            <a:r>
              <a:rPr lang="tr-TR" sz="2000" dirty="0"/>
              <a:t>Mesleki hak ve </a:t>
            </a:r>
            <a:r>
              <a:rPr lang="tr-TR" sz="2000" dirty="0" err="1"/>
              <a:t>sorumlukluklarını</a:t>
            </a:r>
            <a:r>
              <a:rPr lang="tr-TR" sz="2000" dirty="0"/>
              <a:t> bilen, etik prensiplere bağlı, üretken, yaşam boyu öğrenme prensiplerini benimsemiş yetkin </a:t>
            </a:r>
            <a:r>
              <a:rPr lang="tr-TR" sz="2000" dirty="0" err="1"/>
              <a:t>odyologlar</a:t>
            </a:r>
            <a:r>
              <a:rPr lang="tr-TR" sz="2000" dirty="0"/>
              <a:t> yetiştirmek; </a:t>
            </a:r>
            <a:r>
              <a:rPr lang="tr-TR" sz="2000" dirty="0" err="1"/>
              <a:t>odyoloji</a:t>
            </a:r>
            <a:r>
              <a:rPr lang="tr-TR" sz="2000" dirty="0"/>
              <a:t> alanında özgün bilimsel araştırmalar yaparak bilime ve topluma katkıda bulunmak; ulusal ve uluslararası platformlarda mesleğimizi, üniversitemizi ve ülkemizi temsil etmek; kamu ve toplum sağlığına katkı sunarak insanlığa evrensel düzeyde hizmet etmektir.</a:t>
            </a:r>
          </a:p>
        </p:txBody>
      </p:sp>
    </p:spTree>
    <p:extLst>
      <p:ext uri="{BB962C8B-B14F-4D97-AF65-F5344CB8AC3E}">
        <p14:creationId xmlns:p14="http://schemas.microsoft.com/office/powerpoint/2010/main" val="33152551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accent3">
              <a:lumMod val="20000"/>
              <a:lumOff val="80000"/>
            </a:schemeClr>
          </a:solid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669521"/>
                </a:xfrm>
                <a:prstGeom prst="rect">
                  <a:avLst/>
                </a:prstGeom>
                <a:noFill/>
              </p:spPr>
              <p:txBody>
                <a:bodyPr wrap="square" rtlCol="0">
                  <a:spAutoFit/>
                </a:bodyPr>
                <a:lstStyle/>
                <a:p>
                  <a:pPr algn="ctr"/>
                  <a:r>
                    <a:rPr lang="tr-TR" sz="1400" b="1" dirty="0" err="1">
                      <a:solidFill>
                        <a:schemeClr val="bg1"/>
                      </a:solidFill>
                      <a:latin typeface="Candara Light" panose="020E0502030303020204" pitchFamily="34" charset="0"/>
                    </a:rPr>
                    <a:t>Odyoloji</a:t>
                  </a:r>
                  <a:endParaRPr lang="tr-TR" sz="1400" b="1" dirty="0">
                    <a:solidFill>
                      <a:schemeClr val="bg1"/>
                    </a:solidFill>
                    <a:latin typeface="Candara Light" panose="020E0502030303020204" pitchFamily="34" charset="0"/>
                  </a:endParaRP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561885" y="612825"/>
                <a:ext cx="10318850" cy="775504"/>
                <a:chOff x="1561885" y="612825"/>
                <a:chExt cx="10318850"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561885"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              Bölüm Vizyonu </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a:t>
              </a:r>
              <a:endParaRPr lang="en-IN" sz="1600" b="1" dirty="0">
                <a:solidFill>
                  <a:schemeClr val="bg1"/>
                </a:solidFill>
                <a:latin typeface="Eurostile BQ" pitchFamily="50" charset="0"/>
              </a:endParaRPr>
            </a:p>
          </p:txBody>
        </p:sp>
      </p:grpSp>
      <p:sp>
        <p:nvSpPr>
          <p:cNvPr id="15" name="İçerik Yer Tutucusu 9">
            <a:extLst>
              <a:ext uri="{FF2B5EF4-FFF2-40B4-BE49-F238E27FC236}">
                <a16:creationId xmlns:a16="http://schemas.microsoft.com/office/drawing/2014/main" id="{5804067D-E68E-4F4A-89A9-13A1C4C2F75F}"/>
              </a:ext>
            </a:extLst>
          </p:cNvPr>
          <p:cNvSpPr txBox="1">
            <a:spLocks/>
          </p:cNvSpPr>
          <p:nvPr/>
        </p:nvSpPr>
        <p:spPr>
          <a:xfrm>
            <a:off x="659381" y="2869294"/>
            <a:ext cx="10873238" cy="33758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400" dirty="0" err="1"/>
              <a:t>Odyoloji</a:t>
            </a:r>
            <a:r>
              <a:rPr lang="tr-TR" sz="2400" dirty="0"/>
              <a:t> bölümü, halkın bilgi edinmesi ve bilinçlendirilmesi ilkesi temelini benimseyen, kanıta dayalı klinik eğitimde ulusal ve uluslararası liderlik vasfına sahip, bilgiyi kullanan, bilime katkısı olan, bilimsel girişimci ruhu ve disiplinler arası yaklaşımla işbirliği içerisinde çağdaş ve bağımsız çalışma yetisine sahip olmayı hedeflemektedir.</a:t>
            </a:r>
          </a:p>
          <a:p>
            <a:r>
              <a:rPr lang="tr-TR" sz="2400" dirty="0"/>
              <a:t>Mesleğini çağın ilerisine taşıyan, toplum sağlığına yönelik başarılı uygulamalarla hizmet sektörünün içinde yer alan, ekip çalışma ruhuyla </a:t>
            </a:r>
            <a:r>
              <a:rPr lang="tr-TR" sz="2400" dirty="0" err="1"/>
              <a:t>multidisipliner</a:t>
            </a:r>
            <a:r>
              <a:rPr lang="tr-TR" sz="2400" dirty="0"/>
              <a:t> çalışmalar yapabilen, bilimsel çalışmalar ile bilimsel dünya içinde referans bir eğitim, öğretim ve araştırma merkezi olarak bilim dünyasına katkı sunmaktır</a:t>
            </a:r>
          </a:p>
        </p:txBody>
      </p:sp>
    </p:spTree>
    <p:extLst>
      <p:ext uri="{BB962C8B-B14F-4D97-AF65-F5344CB8AC3E}">
        <p14:creationId xmlns:p14="http://schemas.microsoft.com/office/powerpoint/2010/main" val="23405274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0" y="365125"/>
            <a:ext cx="12181840" cy="685799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669521"/>
                </a:xfrm>
                <a:prstGeom prst="rect">
                  <a:avLst/>
                </a:prstGeom>
                <a:noFill/>
              </p:spPr>
              <p:txBody>
                <a:bodyPr wrap="square" rtlCol="0">
                  <a:spAutoFit/>
                </a:bodyPr>
                <a:lstStyle/>
                <a:p>
                  <a:pPr algn="ctr"/>
                  <a:r>
                    <a:rPr lang="tr-TR" sz="1400" b="1" dirty="0" err="1">
                      <a:solidFill>
                        <a:schemeClr val="bg1"/>
                      </a:solidFill>
                      <a:latin typeface="Candara Light" panose="020E0502030303020204" pitchFamily="34" charset="0"/>
                    </a:rPr>
                    <a:t>Odyoloji</a:t>
                  </a:r>
                  <a:endParaRPr lang="tr-TR" sz="1400" b="1" dirty="0">
                    <a:solidFill>
                      <a:schemeClr val="bg1"/>
                    </a:solidFill>
                    <a:latin typeface="Candara Light" panose="020E0502030303020204" pitchFamily="34" charset="0"/>
                  </a:endParaRP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428111" y="732301"/>
                  <a:ext cx="4876768" cy="523220"/>
                </a:xfrm>
                <a:prstGeom prst="rect">
                  <a:avLst/>
                </a:prstGeom>
              </p:spPr>
              <p:txBody>
                <a:bodyPr wrap="square">
                  <a:spAutoFit/>
                </a:bodyPr>
                <a:lstStyle/>
                <a:p>
                  <a:pPr algn="ctr"/>
                  <a:r>
                    <a:rPr lang="tr-TR" sz="2800" b="1" dirty="0" err="1">
                      <a:solidFill>
                        <a:schemeClr val="bg1"/>
                      </a:solidFill>
                      <a:latin typeface="Agency FB" panose="020B0503020202020204" pitchFamily="34" charset="0"/>
                    </a:rPr>
                    <a:t>Odyologların</a:t>
                  </a:r>
                  <a:r>
                    <a:rPr lang="tr-TR" sz="2800" b="1" dirty="0">
                      <a:solidFill>
                        <a:schemeClr val="bg1"/>
                      </a:solidFill>
                      <a:latin typeface="Agency FB" panose="020B0503020202020204" pitchFamily="34" charset="0"/>
                    </a:rPr>
                    <a:t> Çalışma Alanları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II</a:t>
              </a:r>
              <a:endParaRPr lang="en-IN" sz="1600" b="1" dirty="0">
                <a:solidFill>
                  <a:schemeClr val="bg1"/>
                </a:solidFill>
                <a:latin typeface="Eurostile BQ" pitchFamily="50" charset="0"/>
              </a:endParaRPr>
            </a:p>
          </p:txBody>
        </p:sp>
      </p:grpSp>
      <p:sp>
        <p:nvSpPr>
          <p:cNvPr id="16" name="İçerik Yer Tutucusu 9">
            <a:extLst>
              <a:ext uri="{FF2B5EF4-FFF2-40B4-BE49-F238E27FC236}">
                <a16:creationId xmlns:a16="http://schemas.microsoft.com/office/drawing/2014/main" id="{7829E5B1-8015-4C26-9BD5-0969379E5267}"/>
              </a:ext>
            </a:extLst>
          </p:cNvPr>
          <p:cNvSpPr txBox="1">
            <a:spLocks/>
          </p:cNvSpPr>
          <p:nvPr/>
        </p:nvSpPr>
        <p:spPr>
          <a:xfrm>
            <a:off x="659381" y="2869294"/>
            <a:ext cx="10873238" cy="33758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tr-TR" sz="2400" dirty="0">
              <a:latin typeface="Candara" panose="020E0502030303020204" pitchFamily="34" charset="0"/>
            </a:endParaRPr>
          </a:p>
        </p:txBody>
      </p:sp>
      <p:sp>
        <p:nvSpPr>
          <p:cNvPr id="3" name="İçerik Yer Tutucusu 2"/>
          <p:cNvSpPr>
            <a:spLocks noGrp="1"/>
          </p:cNvSpPr>
          <p:nvPr>
            <p:ph idx="1"/>
          </p:nvPr>
        </p:nvSpPr>
        <p:spPr/>
        <p:txBody>
          <a:bodyPr/>
          <a:lstStyle/>
          <a:p>
            <a:r>
              <a:rPr lang="tr-TR" dirty="0" err="1"/>
              <a:t>Odyologlar</a:t>
            </a:r>
            <a:endParaRPr lang="tr-TR" dirty="0"/>
          </a:p>
          <a:p>
            <a:pPr lvl="1"/>
            <a:r>
              <a:rPr lang="tr-TR" dirty="0"/>
              <a:t>Devlet, üniversite ve özel hastanelerin </a:t>
            </a:r>
            <a:r>
              <a:rPr lang="tr-TR" dirty="0" err="1"/>
              <a:t>odyoloji</a:t>
            </a:r>
            <a:r>
              <a:rPr lang="tr-TR" dirty="0"/>
              <a:t>/</a:t>
            </a:r>
            <a:r>
              <a:rPr lang="tr-TR" dirty="0" err="1"/>
              <a:t>nörootoloji</a:t>
            </a:r>
            <a:r>
              <a:rPr lang="tr-TR" dirty="0"/>
              <a:t> kliniklerinde </a:t>
            </a:r>
            <a:r>
              <a:rPr lang="tr-TR" dirty="0" err="1"/>
              <a:t>klinisyen</a:t>
            </a:r>
            <a:r>
              <a:rPr lang="tr-TR" dirty="0"/>
              <a:t> olarak</a:t>
            </a:r>
          </a:p>
          <a:p>
            <a:pPr lvl="1"/>
            <a:r>
              <a:rPr lang="tr-TR" dirty="0"/>
              <a:t>İşitme cihazı merkezlerinde </a:t>
            </a:r>
            <a:r>
              <a:rPr lang="tr-TR" dirty="0" err="1"/>
              <a:t>klinisyen</a:t>
            </a:r>
            <a:r>
              <a:rPr lang="tr-TR" dirty="0"/>
              <a:t> olarak</a:t>
            </a:r>
          </a:p>
          <a:p>
            <a:pPr lvl="1"/>
            <a:r>
              <a:rPr lang="tr-TR" dirty="0" err="1"/>
              <a:t>Koklear</a:t>
            </a:r>
            <a:r>
              <a:rPr lang="tr-TR" dirty="0"/>
              <a:t> </a:t>
            </a:r>
            <a:r>
              <a:rPr lang="tr-TR" dirty="0" err="1"/>
              <a:t>implant</a:t>
            </a:r>
            <a:r>
              <a:rPr lang="tr-TR" dirty="0"/>
              <a:t> merkezlerinde </a:t>
            </a:r>
            <a:r>
              <a:rPr lang="tr-TR" dirty="0" err="1"/>
              <a:t>klinisyen</a:t>
            </a:r>
            <a:r>
              <a:rPr lang="tr-TR" dirty="0"/>
              <a:t> olarak</a:t>
            </a:r>
          </a:p>
          <a:p>
            <a:pPr lvl="1"/>
            <a:r>
              <a:rPr lang="tr-TR" dirty="0"/>
              <a:t>İşitme cihazı üreticilerinde araştırmacı olarak</a:t>
            </a:r>
          </a:p>
          <a:p>
            <a:pPr lvl="1"/>
            <a:r>
              <a:rPr lang="tr-TR" dirty="0"/>
              <a:t>Özel eğitim ve rehabilitasyon merkezlerinde eğitmen olarak</a:t>
            </a:r>
          </a:p>
          <a:p>
            <a:pPr lvl="1"/>
            <a:r>
              <a:rPr lang="tr-TR" dirty="0"/>
              <a:t>Üniversitelerde akademisyen olarak</a:t>
            </a:r>
          </a:p>
          <a:p>
            <a:pPr lvl="1"/>
            <a:r>
              <a:rPr lang="tr-TR" dirty="0"/>
              <a:t>Diğer</a:t>
            </a:r>
          </a:p>
        </p:txBody>
      </p:sp>
    </p:spTree>
    <p:extLst>
      <p:ext uri="{BB962C8B-B14F-4D97-AF65-F5344CB8AC3E}">
        <p14:creationId xmlns:p14="http://schemas.microsoft.com/office/powerpoint/2010/main" val="5731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669521"/>
                </a:xfrm>
                <a:prstGeom prst="rect">
                  <a:avLst/>
                </a:prstGeom>
                <a:noFill/>
              </p:spPr>
              <p:txBody>
                <a:bodyPr wrap="square" rtlCol="0">
                  <a:spAutoFit/>
                </a:bodyPr>
                <a:lstStyle/>
                <a:p>
                  <a:pPr algn="ctr"/>
                  <a:r>
                    <a:rPr lang="tr-TR" sz="1400" b="1" dirty="0" err="1">
                      <a:solidFill>
                        <a:schemeClr val="bg1"/>
                      </a:solidFill>
                      <a:latin typeface="Candara Light" panose="020E0502030303020204" pitchFamily="34" charset="0"/>
                    </a:rPr>
                    <a:t>Odyoloji</a:t>
                  </a:r>
                  <a:endParaRPr lang="tr-TR" sz="1400" b="1" dirty="0">
                    <a:solidFill>
                      <a:schemeClr val="bg1"/>
                    </a:solidFill>
                    <a:latin typeface="Candara Light" panose="020E0502030303020204" pitchFamily="34" charset="0"/>
                  </a:endParaRP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294530" y="732301"/>
                  <a:ext cx="4876768" cy="523220"/>
                </a:xfrm>
                <a:prstGeom prst="rect">
                  <a:avLst/>
                </a:prstGeom>
              </p:spPr>
              <p:txBody>
                <a:bodyPr wrap="square">
                  <a:spAutoFit/>
                </a:bodyPr>
                <a:lstStyle/>
                <a:p>
                  <a:pPr algn="ctr"/>
                  <a:r>
                    <a:rPr lang="tr-TR" sz="2800" b="1" dirty="0" err="1">
                      <a:solidFill>
                        <a:schemeClr val="bg1"/>
                      </a:solidFill>
                      <a:latin typeface="Agency FB" panose="020B0503020202020204" pitchFamily="34" charset="0"/>
                    </a:rPr>
                    <a:t>Odyoloji</a:t>
                  </a:r>
                  <a:r>
                    <a:rPr lang="tr-TR" sz="2800" b="1" dirty="0">
                      <a:solidFill>
                        <a:schemeClr val="bg1"/>
                      </a:solidFill>
                      <a:latin typeface="Agency FB" panose="020B0503020202020204" pitchFamily="34" charset="0"/>
                    </a:rPr>
                    <a:t> Eğitimi</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IV</a:t>
              </a:r>
              <a:endParaRPr lang="en-IN" sz="1600" b="1" dirty="0">
                <a:solidFill>
                  <a:schemeClr val="bg1"/>
                </a:solidFill>
                <a:latin typeface="Eurostile BQ" pitchFamily="50" charset="0"/>
              </a:endParaRPr>
            </a:p>
          </p:txBody>
        </p:sp>
      </p:grpSp>
      <p:sp>
        <p:nvSpPr>
          <p:cNvPr id="16" name="İçerik Yer Tutucusu 9">
            <a:extLst>
              <a:ext uri="{FF2B5EF4-FFF2-40B4-BE49-F238E27FC236}">
                <a16:creationId xmlns:a16="http://schemas.microsoft.com/office/drawing/2014/main" id="{7829E5B1-8015-4C26-9BD5-0969379E5267}"/>
              </a:ext>
            </a:extLst>
          </p:cNvPr>
          <p:cNvSpPr txBox="1">
            <a:spLocks/>
          </p:cNvSpPr>
          <p:nvPr/>
        </p:nvSpPr>
        <p:spPr>
          <a:xfrm>
            <a:off x="629410" y="2676213"/>
            <a:ext cx="10948419" cy="33758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tr-TR" sz="2400" dirty="0">
              <a:latin typeface="Candara" panose="020E0502030303020204" pitchFamily="34" charset="0"/>
            </a:endParaRPr>
          </a:p>
          <a:p>
            <a:pPr algn="just"/>
            <a:r>
              <a:rPr lang="tr-TR" sz="2400" dirty="0" err="1">
                <a:latin typeface="Candara" panose="020E0502030303020204" pitchFamily="34" charset="0"/>
              </a:rPr>
              <a:t>Odyoloji</a:t>
            </a:r>
            <a:r>
              <a:rPr lang="tr-TR" sz="2400" dirty="0">
                <a:latin typeface="Candara" panose="020E0502030303020204" pitchFamily="34" charset="0"/>
              </a:rPr>
              <a:t> Bölümünde, 1 yıl hazırlık + 4 yıllık lisans eğitimi verilir. </a:t>
            </a:r>
          </a:p>
          <a:p>
            <a:pPr algn="just"/>
            <a:r>
              <a:rPr lang="tr-TR" sz="2400" dirty="0">
                <a:latin typeface="Candara" panose="020E0502030303020204" pitchFamily="34" charset="0"/>
              </a:rPr>
              <a:t>Öğrenciler toplam 241 </a:t>
            </a:r>
            <a:r>
              <a:rPr lang="en-US" sz="2400" dirty="0">
                <a:latin typeface="Candara" panose="020E0502030303020204" pitchFamily="34" charset="0"/>
              </a:rPr>
              <a:t>AKTS</a:t>
            </a:r>
            <a:r>
              <a:rPr lang="tr-TR" sz="2400" dirty="0">
                <a:latin typeface="Candara" panose="020E0502030303020204" pitchFamily="34" charset="0"/>
              </a:rPr>
              <a:t> ile mezun olurlar. </a:t>
            </a:r>
          </a:p>
          <a:p>
            <a:pPr algn="just"/>
            <a:r>
              <a:rPr lang="tr-TR" sz="2400" dirty="0" err="1">
                <a:latin typeface="Candara" panose="020E0502030303020204" pitchFamily="34" charset="0"/>
              </a:rPr>
              <a:t>Odyoloji</a:t>
            </a:r>
            <a:r>
              <a:rPr lang="tr-TR" sz="2400" dirty="0">
                <a:latin typeface="Candara" panose="020E0502030303020204" pitchFamily="34" charset="0"/>
              </a:rPr>
              <a:t> Bölümü öğrencilerinin beşinci ve yedinci yarı dönemde zorunlu stajları ve dördüncü yarı dönemden itibaren </a:t>
            </a:r>
            <a:r>
              <a:rPr lang="en-US" sz="2400" dirty="0" err="1">
                <a:latin typeface="Candara" panose="020E0502030303020204" pitchFamily="34" charset="0"/>
              </a:rPr>
              <a:t>alan</a:t>
            </a:r>
            <a:r>
              <a:rPr lang="en-US" sz="2400" dirty="0">
                <a:latin typeface="Candara" panose="020E0502030303020204" pitchFamily="34" charset="0"/>
              </a:rPr>
              <a:t> </a:t>
            </a:r>
            <a:r>
              <a:rPr lang="en-US" sz="2400" dirty="0" err="1">
                <a:latin typeface="Candara" panose="020E0502030303020204" pitchFamily="34" charset="0"/>
              </a:rPr>
              <a:t>uygulama</a:t>
            </a:r>
            <a:r>
              <a:rPr lang="en-US" sz="2400" dirty="0">
                <a:latin typeface="Candara" panose="020E0502030303020204" pitchFamily="34" charset="0"/>
              </a:rPr>
              <a:t> </a:t>
            </a:r>
            <a:r>
              <a:rPr lang="en-US" sz="2400" dirty="0" err="1">
                <a:latin typeface="Candara" panose="020E0502030303020204" pitchFamily="34" charset="0"/>
              </a:rPr>
              <a:t>dersleri</a:t>
            </a:r>
            <a:r>
              <a:rPr lang="en-US" sz="2400" dirty="0">
                <a:latin typeface="Candara" panose="020E0502030303020204" pitchFamily="34" charset="0"/>
              </a:rPr>
              <a:t> </a:t>
            </a:r>
            <a:r>
              <a:rPr lang="en-US" sz="2400" dirty="0" err="1">
                <a:latin typeface="Candara" panose="020E0502030303020204" pitchFamily="34" charset="0"/>
              </a:rPr>
              <a:t>bulunmaktadır</a:t>
            </a:r>
            <a:r>
              <a:rPr lang="en-US" sz="2400" dirty="0">
                <a:latin typeface="Candara" panose="020E0502030303020204" pitchFamily="34" charset="0"/>
              </a:rPr>
              <a:t>.</a:t>
            </a:r>
            <a:r>
              <a:rPr lang="tr-TR" sz="2400" dirty="0">
                <a:latin typeface="Candara" panose="020E0502030303020204" pitchFamily="34" charset="0"/>
              </a:rPr>
              <a:t>.</a:t>
            </a:r>
          </a:p>
          <a:p>
            <a:pPr algn="just"/>
            <a:endParaRPr lang="tr-TR" sz="2400" dirty="0">
              <a:latin typeface="Candara" panose="020E0502030303020204" pitchFamily="34" charset="0"/>
            </a:endParaRPr>
          </a:p>
        </p:txBody>
      </p:sp>
    </p:spTree>
    <p:extLst>
      <p:ext uri="{BB962C8B-B14F-4D97-AF65-F5344CB8AC3E}">
        <p14:creationId xmlns:p14="http://schemas.microsoft.com/office/powerpoint/2010/main" val="37817865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294530" y="732301"/>
                  <a:ext cx="4876768" cy="523220"/>
                </a:xfrm>
                <a:prstGeom prst="rect">
                  <a:avLst/>
                </a:prstGeom>
              </p:spPr>
              <p:txBody>
                <a:bodyPr wrap="square">
                  <a:spAutoFit/>
                </a:bodyPr>
                <a:lstStyle/>
                <a:p>
                  <a:pPr algn="ctr"/>
                  <a:r>
                    <a:rPr lang="tr-TR" sz="2800" b="1" dirty="0" err="1">
                      <a:solidFill>
                        <a:schemeClr val="bg1"/>
                      </a:solidFill>
                      <a:latin typeface="Agency FB" panose="020B0503020202020204" pitchFamily="34" charset="0"/>
                    </a:rPr>
                    <a:t>Odyoloji</a:t>
                  </a:r>
                  <a:r>
                    <a:rPr lang="tr-TR" sz="2800" b="1" dirty="0">
                      <a:solidFill>
                        <a:schemeClr val="bg1"/>
                      </a:solidFill>
                      <a:latin typeface="Agency FB" panose="020B0503020202020204" pitchFamily="34" charset="0"/>
                    </a:rPr>
                    <a:t> Eğitimi</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IV</a:t>
              </a:r>
              <a:endParaRPr lang="en-IN" sz="1600" b="1" dirty="0">
                <a:solidFill>
                  <a:schemeClr val="bg1"/>
                </a:solidFill>
                <a:latin typeface="Eurostile BQ" pitchFamily="50" charset="0"/>
              </a:endParaRPr>
            </a:p>
          </p:txBody>
        </p:sp>
      </p:grpSp>
      <p:sp>
        <p:nvSpPr>
          <p:cNvPr id="16" name="İçerik Yer Tutucusu 9">
            <a:extLst>
              <a:ext uri="{FF2B5EF4-FFF2-40B4-BE49-F238E27FC236}">
                <a16:creationId xmlns:a16="http://schemas.microsoft.com/office/drawing/2014/main" id="{7829E5B1-8015-4C26-9BD5-0969379E5267}"/>
              </a:ext>
            </a:extLst>
          </p:cNvPr>
          <p:cNvSpPr txBox="1">
            <a:spLocks/>
          </p:cNvSpPr>
          <p:nvPr/>
        </p:nvSpPr>
        <p:spPr>
          <a:xfrm>
            <a:off x="629410" y="2676213"/>
            <a:ext cx="10948419" cy="1438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400" dirty="0">
                <a:latin typeface="Candara" panose="020E0502030303020204" pitchFamily="34" charset="0"/>
              </a:rPr>
              <a:t>2021’de açılmış ve 2022 yılında birinci sınıf öğrencileri ile örgün eğitim ve öğretim başlamıştır</a:t>
            </a:r>
          </a:p>
          <a:p>
            <a:pPr algn="just"/>
            <a:r>
              <a:rPr lang="tr-TR" sz="2400" dirty="0">
                <a:latin typeface="Candara" panose="020E0502030303020204" pitchFamily="34" charset="0"/>
              </a:rPr>
              <a:t>Eğitim dili %100 İngilizce’dir. </a:t>
            </a:r>
          </a:p>
          <a:p>
            <a:pPr algn="just"/>
            <a:r>
              <a:rPr lang="en-US" sz="2400" dirty="0" err="1">
                <a:latin typeface="Candara" panose="020E0502030303020204" pitchFamily="34" charset="0"/>
              </a:rPr>
              <a:t>Bölümümüzde</a:t>
            </a:r>
            <a:r>
              <a:rPr lang="en-US" sz="2400" dirty="0">
                <a:latin typeface="Candara" panose="020E0502030303020204" pitchFamily="34" charset="0"/>
              </a:rPr>
              <a:t> </a:t>
            </a:r>
            <a:r>
              <a:rPr lang="tr-TR" sz="2400" dirty="0">
                <a:latin typeface="Candara" panose="020E0502030303020204" pitchFamily="34" charset="0"/>
              </a:rPr>
              <a:t>1</a:t>
            </a:r>
            <a:r>
              <a:rPr lang="en-US" sz="2400" dirty="0">
                <a:latin typeface="Candara" panose="020E0502030303020204" pitchFamily="34" charset="0"/>
              </a:rPr>
              <a:t> </a:t>
            </a:r>
            <a:r>
              <a:rPr lang="en-US" sz="2400" dirty="0" err="1">
                <a:latin typeface="Candara" panose="020E0502030303020204" pitchFamily="34" charset="0"/>
              </a:rPr>
              <a:t>Profesör</a:t>
            </a:r>
            <a:r>
              <a:rPr lang="en-US" sz="2400" dirty="0">
                <a:latin typeface="Candara" panose="020E0502030303020204" pitchFamily="34" charset="0"/>
              </a:rPr>
              <a:t>, </a:t>
            </a:r>
            <a:r>
              <a:rPr lang="tr-TR" sz="2400" dirty="0">
                <a:latin typeface="Candara" panose="020E0502030303020204" pitchFamily="34" charset="0"/>
              </a:rPr>
              <a:t>2</a:t>
            </a:r>
            <a:r>
              <a:rPr lang="en-US" sz="2400" dirty="0">
                <a:latin typeface="Candara" panose="020E0502030303020204" pitchFamily="34" charset="0"/>
              </a:rPr>
              <a:t> </a:t>
            </a:r>
            <a:r>
              <a:rPr lang="en-US" sz="2400" dirty="0" err="1">
                <a:latin typeface="Candara" panose="020E0502030303020204" pitchFamily="34" charset="0"/>
              </a:rPr>
              <a:t>Doktor</a:t>
            </a:r>
            <a:r>
              <a:rPr lang="en-US" sz="2400" dirty="0">
                <a:latin typeface="Candara" panose="020E0502030303020204" pitchFamily="34" charset="0"/>
              </a:rPr>
              <a:t> </a:t>
            </a:r>
            <a:r>
              <a:rPr lang="en-US" sz="2400" dirty="0" err="1">
                <a:latin typeface="Candara" panose="020E0502030303020204" pitchFamily="34" charset="0"/>
              </a:rPr>
              <a:t>Öğretim</a:t>
            </a:r>
            <a:r>
              <a:rPr lang="en-US" sz="2400" dirty="0">
                <a:latin typeface="Candara" panose="020E0502030303020204" pitchFamily="34" charset="0"/>
              </a:rPr>
              <a:t> </a:t>
            </a:r>
            <a:r>
              <a:rPr lang="en-US" sz="2400" dirty="0" err="1">
                <a:latin typeface="Candara" panose="020E0502030303020204" pitchFamily="34" charset="0"/>
              </a:rPr>
              <a:t>Üyesi</a:t>
            </a:r>
            <a:r>
              <a:rPr lang="en-US" sz="2400" dirty="0">
                <a:latin typeface="Candara" panose="020E0502030303020204" pitchFamily="34" charset="0"/>
              </a:rPr>
              <a:t>, 1 </a:t>
            </a:r>
            <a:r>
              <a:rPr lang="en-US" sz="2400" dirty="0" err="1">
                <a:latin typeface="Candara" panose="020E0502030303020204" pitchFamily="34" charset="0"/>
              </a:rPr>
              <a:t>Doktor</a:t>
            </a:r>
            <a:r>
              <a:rPr lang="en-US" sz="2400" dirty="0">
                <a:latin typeface="Candara" panose="020E0502030303020204" pitchFamily="34" charset="0"/>
              </a:rPr>
              <a:t> </a:t>
            </a:r>
            <a:r>
              <a:rPr lang="en-US" sz="2400" dirty="0" err="1">
                <a:latin typeface="Candara" panose="020E0502030303020204" pitchFamily="34" charset="0"/>
              </a:rPr>
              <a:t>Öğretim</a:t>
            </a:r>
            <a:r>
              <a:rPr lang="en-US" sz="2400" dirty="0">
                <a:latin typeface="Candara" panose="020E0502030303020204" pitchFamily="34" charset="0"/>
              </a:rPr>
              <a:t> </a:t>
            </a:r>
            <a:r>
              <a:rPr lang="en-US" sz="2400" dirty="0" err="1">
                <a:latin typeface="Candara" panose="020E0502030303020204" pitchFamily="34" charset="0"/>
              </a:rPr>
              <a:t>Görevlisi</a:t>
            </a:r>
            <a:r>
              <a:rPr lang="tr-TR" sz="2400" dirty="0">
                <a:latin typeface="Candara" panose="020E0502030303020204" pitchFamily="34" charset="0"/>
              </a:rPr>
              <a:t> ve 1 </a:t>
            </a:r>
            <a:r>
              <a:rPr lang="en-US" sz="2400" dirty="0">
                <a:latin typeface="Candara" panose="020E0502030303020204" pitchFamily="34" charset="0"/>
              </a:rPr>
              <a:t>A</a:t>
            </a:r>
            <a:r>
              <a:rPr lang="tr-TR" sz="2400" dirty="0">
                <a:latin typeface="Candara" panose="020E0502030303020204" pitchFamily="34" charset="0"/>
              </a:rPr>
              <a:t>raştırma </a:t>
            </a:r>
            <a:r>
              <a:rPr lang="en-US" sz="2400" dirty="0">
                <a:latin typeface="Candara" panose="020E0502030303020204" pitchFamily="34" charset="0"/>
              </a:rPr>
              <a:t>G</a:t>
            </a:r>
            <a:r>
              <a:rPr lang="tr-TR" sz="2400" dirty="0">
                <a:latin typeface="Candara" panose="020E0502030303020204" pitchFamily="34" charset="0"/>
              </a:rPr>
              <a:t>örevlisi mevcuttur.</a:t>
            </a:r>
          </a:p>
        </p:txBody>
      </p:sp>
      <p:sp>
        <p:nvSpPr>
          <p:cNvPr id="19" name="TextBox 222">
            <a:extLst>
              <a:ext uri="{FF2B5EF4-FFF2-40B4-BE49-F238E27FC236}">
                <a16:creationId xmlns:a16="http://schemas.microsoft.com/office/drawing/2014/main" id="{E6CB7911-DD0E-4C22-9C13-9A5576CEC6F4}"/>
              </a:ext>
            </a:extLst>
          </p:cNvPr>
          <p:cNvSpPr txBox="1"/>
          <p:nvPr/>
        </p:nvSpPr>
        <p:spPr>
          <a:xfrm>
            <a:off x="303992" y="707572"/>
            <a:ext cx="1336084" cy="523220"/>
          </a:xfrm>
          <a:prstGeom prst="rect">
            <a:avLst/>
          </a:prstGeom>
          <a:noFill/>
        </p:spPr>
        <p:txBody>
          <a:bodyPr wrap="square" rtlCol="0">
            <a:spAutoFit/>
          </a:bodyPr>
          <a:lstStyle/>
          <a:p>
            <a:pPr algn="ctr"/>
            <a:r>
              <a:rPr lang="tr-TR" sz="1400" b="1" dirty="0" err="1">
                <a:solidFill>
                  <a:schemeClr val="bg1"/>
                </a:solidFill>
                <a:latin typeface="Candara Light" panose="020E0502030303020204" pitchFamily="34" charset="0"/>
              </a:rPr>
              <a:t>Odyoloji</a:t>
            </a:r>
            <a:endParaRPr lang="tr-TR" sz="1400" b="1" dirty="0">
              <a:solidFill>
                <a:schemeClr val="bg1"/>
              </a:solidFill>
              <a:latin typeface="Candara Light" panose="020E0502030303020204" pitchFamily="34" charset="0"/>
            </a:endParaRP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spTree>
    <p:extLst>
      <p:ext uri="{BB962C8B-B14F-4D97-AF65-F5344CB8AC3E}">
        <p14:creationId xmlns:p14="http://schemas.microsoft.com/office/powerpoint/2010/main" val="10275935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2"/>
            <a:ext cx="11774072" cy="1739464"/>
            <a:chOff x="106663" y="130842"/>
            <a:chExt cx="11774072" cy="1739464"/>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2"/>
              <a:ext cx="11774072" cy="1739464"/>
              <a:chOff x="106663" y="130842"/>
              <a:chExt cx="11774072" cy="1739464"/>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2"/>
                <a:ext cx="1745288" cy="1739464"/>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294530"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Neden </a:t>
                  </a:r>
                  <a:r>
                    <a:rPr lang="tr-TR" sz="2800" b="1" dirty="0" err="1">
                      <a:solidFill>
                        <a:schemeClr val="bg1"/>
                      </a:solidFill>
                      <a:latin typeface="Agency FB" panose="020B0503020202020204" pitchFamily="34" charset="0"/>
                    </a:rPr>
                    <a:t>Odyoloji</a:t>
                  </a:r>
                  <a:r>
                    <a:rPr lang="tr-TR" sz="2800" b="1" dirty="0">
                      <a:solidFill>
                        <a:schemeClr val="bg1"/>
                      </a:solidFill>
                      <a:latin typeface="Agency FB" panose="020B0503020202020204" pitchFamily="34" charset="0"/>
                    </a:rPr>
                    <a:t> Seçmeliyim?</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IV</a:t>
              </a:r>
              <a:endParaRPr lang="en-IN" sz="1600" b="1" dirty="0">
                <a:solidFill>
                  <a:schemeClr val="bg1"/>
                </a:solidFill>
                <a:latin typeface="Eurostile BQ" pitchFamily="50" charset="0"/>
              </a:endParaRPr>
            </a:p>
          </p:txBody>
        </p:sp>
      </p:grpSp>
      <p:sp>
        <p:nvSpPr>
          <p:cNvPr id="16" name="İçerik Yer Tutucusu 9">
            <a:extLst>
              <a:ext uri="{FF2B5EF4-FFF2-40B4-BE49-F238E27FC236}">
                <a16:creationId xmlns:a16="http://schemas.microsoft.com/office/drawing/2014/main" id="{7829E5B1-8015-4C26-9BD5-0969379E5267}"/>
              </a:ext>
            </a:extLst>
          </p:cNvPr>
          <p:cNvSpPr txBox="1">
            <a:spLocks/>
          </p:cNvSpPr>
          <p:nvPr/>
        </p:nvSpPr>
        <p:spPr>
          <a:xfrm>
            <a:off x="629410" y="2172721"/>
            <a:ext cx="10948419" cy="37293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400" dirty="0">
                <a:latin typeface="Candara" panose="020E0502030303020204" pitchFamily="34" charset="0"/>
              </a:rPr>
              <a:t>Dünyada tanılanmış 430 milyon işitme engelli birey bulunmaktadır. 2030 yılında bu rakamın 2.5 milyara çıkacağı düşünülmektedir (DSÖ tanımlaması)</a:t>
            </a:r>
          </a:p>
          <a:p>
            <a:pPr algn="just"/>
            <a:endParaRPr lang="tr-TR" sz="2400" dirty="0">
              <a:latin typeface="Candara" panose="020E0502030303020204" pitchFamily="34" charset="0"/>
            </a:endParaRPr>
          </a:p>
          <a:p>
            <a:pPr algn="just"/>
            <a:r>
              <a:rPr lang="tr-TR" sz="2400" dirty="0">
                <a:latin typeface="Candara" panose="020E0502030303020204" pitchFamily="34" charset="0"/>
              </a:rPr>
              <a:t>Dünyada hali hazırda bu nüfusa yetecek </a:t>
            </a:r>
            <a:r>
              <a:rPr lang="tr-TR" sz="2400" dirty="0" err="1">
                <a:latin typeface="Candara" panose="020E0502030303020204" pitchFamily="34" charset="0"/>
              </a:rPr>
              <a:t>odyoloji</a:t>
            </a:r>
            <a:r>
              <a:rPr lang="tr-TR" sz="2400" dirty="0">
                <a:latin typeface="Candara" panose="020E0502030303020204" pitchFamily="34" charset="0"/>
              </a:rPr>
              <a:t> uzmanı sayısı henüz yeterli değildir.</a:t>
            </a:r>
          </a:p>
          <a:p>
            <a:pPr algn="just"/>
            <a:endParaRPr lang="tr-TR" sz="2400" dirty="0">
              <a:latin typeface="Candara" panose="020E0502030303020204" pitchFamily="34" charset="0"/>
            </a:endParaRPr>
          </a:p>
          <a:p>
            <a:pPr algn="just"/>
            <a:r>
              <a:rPr lang="tr-TR" sz="2400" dirty="0">
                <a:latin typeface="Candara" panose="020E0502030303020204" pitchFamily="34" charset="0"/>
              </a:rPr>
              <a:t>Ülkemizde işitme engeli olan birey sayısı yaklaşık 3 milyondur.</a:t>
            </a:r>
          </a:p>
          <a:p>
            <a:pPr algn="just"/>
            <a:endParaRPr lang="tr-TR" sz="2400" dirty="0">
              <a:latin typeface="Candara" panose="020E0502030303020204" pitchFamily="34" charset="0"/>
            </a:endParaRPr>
          </a:p>
          <a:p>
            <a:pPr algn="just"/>
            <a:r>
              <a:rPr lang="tr-TR" sz="2400" dirty="0">
                <a:latin typeface="Candara" panose="020E0502030303020204" pitchFamily="34" charset="0"/>
              </a:rPr>
              <a:t>Buna karşın yeni mezunlar ile birlikte her 10 işitme engelli bireye yaklaşık 1 </a:t>
            </a:r>
            <a:r>
              <a:rPr lang="tr-TR" sz="2400" dirty="0" err="1">
                <a:latin typeface="Candara" panose="020E0502030303020204" pitchFamily="34" charset="0"/>
              </a:rPr>
              <a:t>odyoloji</a:t>
            </a:r>
            <a:r>
              <a:rPr lang="tr-TR" sz="2400" dirty="0">
                <a:latin typeface="Candara" panose="020E0502030303020204" pitchFamily="34" charset="0"/>
              </a:rPr>
              <a:t> uzmanı hizmet verebilmektedir.</a:t>
            </a:r>
          </a:p>
        </p:txBody>
      </p:sp>
      <p:sp>
        <p:nvSpPr>
          <p:cNvPr id="20" name="TextBox 222">
            <a:extLst>
              <a:ext uri="{FF2B5EF4-FFF2-40B4-BE49-F238E27FC236}">
                <a16:creationId xmlns:a16="http://schemas.microsoft.com/office/drawing/2014/main" id="{E6CB7911-DD0E-4C22-9C13-9A5576CEC6F4}"/>
              </a:ext>
            </a:extLst>
          </p:cNvPr>
          <p:cNvSpPr txBox="1"/>
          <p:nvPr/>
        </p:nvSpPr>
        <p:spPr>
          <a:xfrm>
            <a:off x="303992" y="707572"/>
            <a:ext cx="1336084" cy="523220"/>
          </a:xfrm>
          <a:prstGeom prst="rect">
            <a:avLst/>
          </a:prstGeom>
          <a:noFill/>
        </p:spPr>
        <p:txBody>
          <a:bodyPr wrap="square" rtlCol="0">
            <a:spAutoFit/>
          </a:bodyPr>
          <a:lstStyle/>
          <a:p>
            <a:pPr algn="ctr"/>
            <a:r>
              <a:rPr lang="tr-TR" sz="1400" b="1" dirty="0" err="1">
                <a:solidFill>
                  <a:schemeClr val="bg1"/>
                </a:solidFill>
                <a:latin typeface="Candara Light" panose="020E0502030303020204" pitchFamily="34" charset="0"/>
              </a:rPr>
              <a:t>Odyoloji</a:t>
            </a:r>
            <a:endParaRPr lang="tr-TR" sz="1400" b="1" dirty="0">
              <a:solidFill>
                <a:schemeClr val="bg1"/>
              </a:solidFill>
              <a:latin typeface="Candara Light" panose="020E0502030303020204" pitchFamily="34" charset="0"/>
            </a:endParaRP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spTree>
    <p:extLst>
      <p:ext uri="{BB962C8B-B14F-4D97-AF65-F5344CB8AC3E}">
        <p14:creationId xmlns:p14="http://schemas.microsoft.com/office/powerpoint/2010/main" val="35199011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294530"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Türkiye’de </a:t>
                  </a:r>
                  <a:r>
                    <a:rPr lang="tr-TR" sz="2800" b="1" dirty="0" err="1">
                      <a:solidFill>
                        <a:schemeClr val="bg1"/>
                      </a:solidFill>
                      <a:latin typeface="Agency FB" panose="020B0503020202020204" pitchFamily="34" charset="0"/>
                    </a:rPr>
                    <a:t>Odyoloji</a:t>
                  </a:r>
                  <a:endParaRPr lang="tr-TR" sz="2800" b="1" dirty="0">
                    <a:solidFill>
                      <a:schemeClr val="bg1"/>
                    </a:solidFill>
                    <a:latin typeface="Agency FB" panose="020B0503020202020204" pitchFamily="34" charset="0"/>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IV</a:t>
              </a:r>
              <a:endParaRPr lang="en-IN" sz="1600" b="1" dirty="0">
                <a:solidFill>
                  <a:schemeClr val="bg1"/>
                </a:solidFill>
                <a:latin typeface="Eurostile BQ" pitchFamily="50" charset="0"/>
              </a:endParaRPr>
            </a:p>
          </p:txBody>
        </p:sp>
      </p:grpSp>
      <p:sp>
        <p:nvSpPr>
          <p:cNvPr id="16" name="İçerik Yer Tutucusu 9">
            <a:extLst>
              <a:ext uri="{FF2B5EF4-FFF2-40B4-BE49-F238E27FC236}">
                <a16:creationId xmlns:a16="http://schemas.microsoft.com/office/drawing/2014/main" id="{7829E5B1-8015-4C26-9BD5-0969379E5267}"/>
              </a:ext>
            </a:extLst>
          </p:cNvPr>
          <p:cNvSpPr txBox="1">
            <a:spLocks/>
          </p:cNvSpPr>
          <p:nvPr/>
        </p:nvSpPr>
        <p:spPr>
          <a:xfrm>
            <a:off x="626871" y="3141047"/>
            <a:ext cx="10948419" cy="37293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400" dirty="0">
                <a:latin typeface="Candara" panose="020E0502030303020204" pitchFamily="34" charset="0"/>
              </a:rPr>
              <a:t>Ülkemizde farklı üniversitelerde lisans düzeyinde </a:t>
            </a:r>
            <a:r>
              <a:rPr lang="tr-TR" sz="2400" dirty="0" err="1">
                <a:latin typeface="Candara" panose="020E0502030303020204" pitchFamily="34" charset="0"/>
              </a:rPr>
              <a:t>odyoloji</a:t>
            </a:r>
            <a:r>
              <a:rPr lang="tr-TR" sz="2400" dirty="0">
                <a:latin typeface="Candara" panose="020E0502030303020204" pitchFamily="34" charset="0"/>
              </a:rPr>
              <a:t> eğitiminin verildiği 27 bölüm bulunmaktadır</a:t>
            </a:r>
          </a:p>
          <a:p>
            <a:pPr algn="just"/>
            <a:endParaRPr lang="tr-TR" sz="2400" dirty="0">
              <a:latin typeface="Candara" panose="020E0502030303020204" pitchFamily="34" charset="0"/>
            </a:endParaRPr>
          </a:p>
          <a:p>
            <a:pPr algn="just"/>
            <a:r>
              <a:rPr lang="tr-TR" sz="2400" dirty="0">
                <a:latin typeface="Candara" panose="020E0502030303020204" pitchFamily="34" charset="0"/>
              </a:rPr>
              <a:t>Atılım Üniversitesi </a:t>
            </a:r>
            <a:r>
              <a:rPr lang="tr-TR" sz="2400" dirty="0" err="1">
                <a:latin typeface="Candara" panose="020E0502030303020204" pitchFamily="34" charset="0"/>
              </a:rPr>
              <a:t>odyoloji</a:t>
            </a:r>
            <a:r>
              <a:rPr lang="tr-TR" sz="2400" dirty="0">
                <a:latin typeface="Candara" panose="020E0502030303020204" pitchFamily="34" charset="0"/>
              </a:rPr>
              <a:t> bölümü bu bölümler arasında eğitim dilinin %100 İngilizce olduğu tek bölümdür</a:t>
            </a:r>
          </a:p>
        </p:txBody>
      </p:sp>
      <p:sp>
        <p:nvSpPr>
          <p:cNvPr id="19" name="TextBox 222">
            <a:extLst>
              <a:ext uri="{FF2B5EF4-FFF2-40B4-BE49-F238E27FC236}">
                <a16:creationId xmlns:a16="http://schemas.microsoft.com/office/drawing/2014/main" id="{E6CB7911-DD0E-4C22-9C13-9A5576CEC6F4}"/>
              </a:ext>
            </a:extLst>
          </p:cNvPr>
          <p:cNvSpPr txBox="1"/>
          <p:nvPr/>
        </p:nvSpPr>
        <p:spPr>
          <a:xfrm>
            <a:off x="303992" y="707572"/>
            <a:ext cx="1336084" cy="523220"/>
          </a:xfrm>
          <a:prstGeom prst="rect">
            <a:avLst/>
          </a:prstGeom>
          <a:noFill/>
        </p:spPr>
        <p:txBody>
          <a:bodyPr wrap="square" rtlCol="0">
            <a:spAutoFit/>
          </a:bodyPr>
          <a:lstStyle/>
          <a:p>
            <a:pPr algn="ctr"/>
            <a:r>
              <a:rPr lang="tr-TR" sz="1400" b="1" dirty="0" err="1">
                <a:solidFill>
                  <a:schemeClr val="bg1"/>
                </a:solidFill>
                <a:latin typeface="Candara Light" panose="020E0502030303020204" pitchFamily="34" charset="0"/>
              </a:rPr>
              <a:t>Odyoloji</a:t>
            </a:r>
            <a:endParaRPr lang="tr-TR" sz="1400" b="1" dirty="0">
              <a:solidFill>
                <a:schemeClr val="bg1"/>
              </a:solidFill>
              <a:latin typeface="Candara Light" panose="020E0502030303020204" pitchFamily="34" charset="0"/>
            </a:endParaRP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spTree>
    <p:extLst>
      <p:ext uri="{BB962C8B-B14F-4D97-AF65-F5344CB8AC3E}">
        <p14:creationId xmlns:p14="http://schemas.microsoft.com/office/powerpoint/2010/main" val="40867239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812490"/>
                  <a:ext cx="1703972" cy="106335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SAĞLIK BİLİMLERİ FAKÜLTESİ</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778002" y="763078"/>
                  <a:ext cx="7601761" cy="461665"/>
                </a:xfrm>
                <a:prstGeom prst="rect">
                  <a:avLst/>
                </a:prstGeom>
              </p:spPr>
              <p:txBody>
                <a:bodyPr wrap="none">
                  <a:spAutoFit/>
                </a:bodyPr>
                <a:lstStyle/>
                <a:p>
                  <a:pPr algn="ctr"/>
                  <a:r>
                    <a:rPr lang="tr-TR" sz="2400" b="1" dirty="0">
                      <a:solidFill>
                        <a:schemeClr val="bg1"/>
                      </a:solidFill>
                      <a:latin typeface="Agency FB" panose="020B0503020202020204" pitchFamily="34" charset="0"/>
                    </a:rPr>
                    <a:t>Öğrenci Profili – </a:t>
                  </a:r>
                  <a:r>
                    <a:rPr lang="tr-TR" sz="2400" b="1" dirty="0" smtClean="0">
                      <a:solidFill>
                        <a:schemeClr val="bg1"/>
                      </a:solidFill>
                      <a:latin typeface="Agency FB" panose="020B0503020202020204" pitchFamily="34" charset="0"/>
                    </a:rPr>
                    <a:t>2022-2023 </a:t>
                  </a:r>
                  <a:r>
                    <a:rPr lang="tr-TR" sz="2400" b="1" dirty="0">
                      <a:solidFill>
                        <a:schemeClr val="bg1"/>
                      </a:solidFill>
                      <a:latin typeface="Agency FB" panose="020B0503020202020204" pitchFamily="34" charset="0"/>
                    </a:rPr>
                    <a:t>Akademik Yılı Lisansüstü Öğrenci Sayıları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5</a:t>
              </a:r>
              <a:endParaRPr lang="en-IN" b="1" dirty="0">
                <a:solidFill>
                  <a:schemeClr val="bg1"/>
                </a:solidFill>
                <a:latin typeface="Eurostile BQ" pitchFamily="50" charset="0"/>
              </a:endParaRPr>
            </a:p>
          </p:txBody>
        </p:sp>
      </p:grpSp>
      <p:graphicFrame>
        <p:nvGraphicFramePr>
          <p:cNvPr id="19" name="Tablo 3">
            <a:extLst>
              <a:ext uri="{FF2B5EF4-FFF2-40B4-BE49-F238E27FC236}">
                <a16:creationId xmlns:a16="http://schemas.microsoft.com/office/drawing/2014/main" id="{F19632BB-834F-44E8-9CAF-41D0208CDAD4}"/>
              </a:ext>
            </a:extLst>
          </p:cNvPr>
          <p:cNvGraphicFramePr>
            <a:graphicFrameLocks noGrp="1"/>
          </p:cNvGraphicFramePr>
          <p:nvPr/>
        </p:nvGraphicFramePr>
        <p:xfrm>
          <a:off x="164782" y="2481704"/>
          <a:ext cx="11877675" cy="2123440"/>
        </p:xfrm>
        <a:graphic>
          <a:graphicData uri="http://schemas.openxmlformats.org/drawingml/2006/table">
            <a:tbl>
              <a:tblPr firstRow="1" bandRow="1">
                <a:tableStyleId>{5C22544A-7EE6-4342-B048-85BDC9FD1C3A}</a:tableStyleId>
              </a:tblPr>
              <a:tblGrid>
                <a:gridCol w="2952750">
                  <a:extLst>
                    <a:ext uri="{9D8B030D-6E8A-4147-A177-3AD203B41FA5}">
                      <a16:colId xmlns:a16="http://schemas.microsoft.com/office/drawing/2014/main" val="584146507"/>
                    </a:ext>
                  </a:extLst>
                </a:gridCol>
                <a:gridCol w="3895725">
                  <a:extLst>
                    <a:ext uri="{9D8B030D-6E8A-4147-A177-3AD203B41FA5}">
                      <a16:colId xmlns:a16="http://schemas.microsoft.com/office/drawing/2014/main" val="2620969556"/>
                    </a:ext>
                  </a:extLst>
                </a:gridCol>
                <a:gridCol w="1647825">
                  <a:extLst>
                    <a:ext uri="{9D8B030D-6E8A-4147-A177-3AD203B41FA5}">
                      <a16:colId xmlns:a16="http://schemas.microsoft.com/office/drawing/2014/main" val="3337534509"/>
                    </a:ext>
                  </a:extLst>
                </a:gridCol>
                <a:gridCol w="2190750">
                  <a:extLst>
                    <a:ext uri="{9D8B030D-6E8A-4147-A177-3AD203B41FA5}">
                      <a16:colId xmlns:a16="http://schemas.microsoft.com/office/drawing/2014/main" val="2542900843"/>
                    </a:ext>
                  </a:extLst>
                </a:gridCol>
                <a:gridCol w="1190625">
                  <a:extLst>
                    <a:ext uri="{9D8B030D-6E8A-4147-A177-3AD203B41FA5}">
                      <a16:colId xmlns:a16="http://schemas.microsoft.com/office/drawing/2014/main" val="1728429848"/>
                    </a:ext>
                  </a:extLst>
                </a:gridCol>
              </a:tblGrid>
              <a:tr h="420423">
                <a:tc>
                  <a:txBody>
                    <a:bodyPr/>
                    <a:lstStyle/>
                    <a:p>
                      <a:r>
                        <a:rPr lang="tr-TR" dirty="0"/>
                        <a:t>Anabilim Dalı</a:t>
                      </a:r>
                    </a:p>
                  </a:txBody>
                  <a:tcPr anchor="ctr">
                    <a:solidFill>
                      <a:srgbClr val="193266"/>
                    </a:solidFill>
                  </a:tcPr>
                </a:tc>
                <a:tc>
                  <a:txBody>
                    <a:bodyPr/>
                    <a:lstStyle/>
                    <a:p>
                      <a:r>
                        <a:rPr lang="tr-TR" dirty="0"/>
                        <a:t>Program Adı</a:t>
                      </a:r>
                    </a:p>
                  </a:txBody>
                  <a:tcPr anchor="ctr">
                    <a:solidFill>
                      <a:srgbClr val="193266"/>
                    </a:solidFill>
                  </a:tcPr>
                </a:tc>
                <a:tc>
                  <a:txBody>
                    <a:bodyPr/>
                    <a:lstStyle/>
                    <a:p>
                      <a:pPr algn="ctr"/>
                      <a:r>
                        <a:rPr lang="tr-TR" dirty="0"/>
                        <a:t>Tip</a:t>
                      </a:r>
                    </a:p>
                  </a:txBody>
                  <a:tcPr anchor="ctr">
                    <a:solidFill>
                      <a:srgbClr val="193266"/>
                    </a:solidFill>
                  </a:tcPr>
                </a:tc>
                <a:tc>
                  <a:txBody>
                    <a:bodyPr/>
                    <a:lstStyle/>
                    <a:p>
                      <a:pPr algn="ctr"/>
                      <a:r>
                        <a:rPr lang="tr-TR" dirty="0"/>
                        <a:t>Durum</a:t>
                      </a:r>
                    </a:p>
                  </a:txBody>
                  <a:tcPr anchor="ctr">
                    <a:solidFill>
                      <a:srgbClr val="193266"/>
                    </a:solidFill>
                  </a:tcPr>
                </a:tc>
                <a:tc>
                  <a:txBody>
                    <a:bodyPr/>
                    <a:lstStyle/>
                    <a:p>
                      <a:pPr algn="ctr"/>
                      <a:r>
                        <a:rPr lang="tr-TR" dirty="0"/>
                        <a:t>Öğrenci Sayısı</a:t>
                      </a:r>
                    </a:p>
                  </a:txBody>
                  <a:tcPr anchor="ctr">
                    <a:solidFill>
                      <a:srgbClr val="193266"/>
                    </a:solidFill>
                  </a:tcPr>
                </a:tc>
                <a:extLst>
                  <a:ext uri="{0D108BD9-81ED-4DB2-BD59-A6C34878D82A}">
                    <a16:rowId xmlns:a16="http://schemas.microsoft.com/office/drawing/2014/main" val="977228861"/>
                  </a:ext>
                </a:extLst>
              </a:tr>
              <a:tr h="370840">
                <a:tc>
                  <a:txBody>
                    <a:bodyPr/>
                    <a:lstStyle/>
                    <a:p>
                      <a:r>
                        <a:rPr lang="tr-TR" dirty="0"/>
                        <a:t>Hemşirelik</a:t>
                      </a:r>
                    </a:p>
                  </a:txBody>
                  <a:tcPr anchor="ctr"/>
                </a:tc>
                <a:tc>
                  <a:txBody>
                    <a:bodyPr/>
                    <a:lstStyle/>
                    <a:p>
                      <a:r>
                        <a:rPr lang="tr-TR" sz="1800" kern="1200" dirty="0">
                          <a:solidFill>
                            <a:schemeClr val="dk1"/>
                          </a:solidFill>
                          <a:effectLst/>
                          <a:latin typeface="+mn-lt"/>
                          <a:ea typeface="+mn-ea"/>
                          <a:cs typeface="+mn-cs"/>
                        </a:rPr>
                        <a:t>Doğum ve Kadın Hastalıkları Hemşireliği</a:t>
                      </a:r>
                      <a:endParaRPr lang="tr-TR" dirty="0"/>
                    </a:p>
                  </a:txBody>
                  <a:tcPr anchor="ctr"/>
                </a:tc>
                <a:tc>
                  <a:txBody>
                    <a:bodyPr/>
                    <a:lstStyle/>
                    <a:p>
                      <a:pPr algn="ctr"/>
                      <a:r>
                        <a:rPr lang="tr-TR" dirty="0"/>
                        <a:t>Yüksek Lisans</a:t>
                      </a:r>
                    </a:p>
                  </a:txBody>
                  <a:tcPr anchor="ctr"/>
                </a:tc>
                <a:tc>
                  <a:txBody>
                    <a:bodyPr/>
                    <a:lstStyle/>
                    <a:p>
                      <a:pPr algn="ctr"/>
                      <a:r>
                        <a:rPr lang="tr-TR" dirty="0"/>
                        <a:t>Aktif</a:t>
                      </a:r>
                    </a:p>
                  </a:txBody>
                  <a:tcPr anchor="ctr"/>
                </a:tc>
                <a:tc>
                  <a:txBody>
                    <a:bodyPr/>
                    <a:lstStyle/>
                    <a:p>
                      <a:pPr algn="ctr"/>
                      <a:r>
                        <a:rPr lang="tr-TR" dirty="0"/>
                        <a:t>3</a:t>
                      </a:r>
                    </a:p>
                  </a:txBody>
                  <a:tcPr anchor="ctr"/>
                </a:tc>
                <a:extLst>
                  <a:ext uri="{0D108BD9-81ED-4DB2-BD59-A6C34878D82A}">
                    <a16:rowId xmlns:a16="http://schemas.microsoft.com/office/drawing/2014/main" val="1573148952"/>
                  </a:ext>
                </a:extLst>
              </a:tr>
              <a:tr h="370840">
                <a:tc>
                  <a:txBody>
                    <a:bodyPr/>
                    <a:lstStyle/>
                    <a:p>
                      <a:r>
                        <a:rPr lang="tr-TR" dirty="0"/>
                        <a:t>Hemşirelik</a:t>
                      </a:r>
                    </a:p>
                  </a:txBody>
                  <a:tcPr anchor="ctr"/>
                </a:tc>
                <a:tc>
                  <a:txBody>
                    <a:bodyPr/>
                    <a:lstStyle/>
                    <a:p>
                      <a:r>
                        <a:rPr lang="tr-TR" sz="1800" kern="1200" dirty="0">
                          <a:solidFill>
                            <a:schemeClr val="dk1"/>
                          </a:solidFill>
                          <a:effectLst/>
                          <a:latin typeface="+mn-lt"/>
                          <a:ea typeface="+mn-ea"/>
                          <a:cs typeface="+mn-cs"/>
                        </a:rPr>
                        <a:t>Çocuk Sağlığı ve Hastalıkları Hemşireliği</a:t>
                      </a:r>
                      <a:endParaRPr lang="tr-TR" dirty="0"/>
                    </a:p>
                  </a:txBody>
                  <a:tcPr anchor="ctr"/>
                </a:tc>
                <a:tc>
                  <a:txBody>
                    <a:bodyPr/>
                    <a:lstStyle/>
                    <a:p>
                      <a:pPr algn="ctr"/>
                      <a:r>
                        <a:rPr lang="tr-TR" dirty="0"/>
                        <a:t>Yüksek Lisans</a:t>
                      </a:r>
                    </a:p>
                  </a:txBody>
                  <a:tcPr anchor="ctr"/>
                </a:tc>
                <a:tc>
                  <a:txBody>
                    <a:bodyPr/>
                    <a:lstStyle/>
                    <a:p>
                      <a:pPr algn="ctr"/>
                      <a:r>
                        <a:rPr lang="tr-TR" dirty="0"/>
                        <a:t>Plan aşamasında</a:t>
                      </a:r>
                    </a:p>
                  </a:txBody>
                  <a:tcPr anchor="ctr"/>
                </a:tc>
                <a:tc>
                  <a:txBody>
                    <a:bodyPr/>
                    <a:lstStyle/>
                    <a:p>
                      <a:pPr algn="ctr"/>
                      <a:r>
                        <a:rPr lang="tr-TR" dirty="0"/>
                        <a:t>-</a:t>
                      </a:r>
                    </a:p>
                  </a:txBody>
                  <a:tcPr anchor="ctr"/>
                </a:tc>
                <a:extLst>
                  <a:ext uri="{0D108BD9-81ED-4DB2-BD59-A6C34878D82A}">
                    <a16:rowId xmlns:a16="http://schemas.microsoft.com/office/drawing/2014/main" val="2088526237"/>
                  </a:ext>
                </a:extLst>
              </a:tr>
              <a:tr h="370840">
                <a:tc>
                  <a:txBody>
                    <a:bodyPr/>
                    <a:lstStyle/>
                    <a:p>
                      <a:r>
                        <a:rPr lang="tr-TR" dirty="0"/>
                        <a:t>Fizyoterapi ve Rehabilitasyon</a:t>
                      </a:r>
                    </a:p>
                  </a:txBody>
                  <a:tcPr anchor="ctr"/>
                </a:tc>
                <a:tc>
                  <a:txBody>
                    <a:bodyPr/>
                    <a:lstStyle/>
                    <a:p>
                      <a:r>
                        <a:rPr lang="tr-TR" sz="1800" kern="1200" dirty="0">
                          <a:solidFill>
                            <a:schemeClr val="dk1"/>
                          </a:solidFill>
                          <a:effectLst/>
                          <a:latin typeface="+mn-lt"/>
                          <a:ea typeface="+mn-ea"/>
                          <a:cs typeface="+mn-cs"/>
                        </a:rPr>
                        <a:t>Fizyoterapi ve Rehabilitasyon</a:t>
                      </a:r>
                      <a:endParaRPr lang="tr-TR" dirty="0"/>
                    </a:p>
                  </a:txBody>
                  <a:tcPr anchor="ctr"/>
                </a:tc>
                <a:tc>
                  <a:txBody>
                    <a:bodyPr/>
                    <a:lstStyle/>
                    <a:p>
                      <a:pPr algn="ctr"/>
                      <a:r>
                        <a:rPr lang="tr-TR" dirty="0"/>
                        <a:t>Yüksek Lisans</a:t>
                      </a:r>
                    </a:p>
                  </a:txBody>
                  <a:tcPr anchor="ctr"/>
                </a:tc>
                <a:tc>
                  <a:txBody>
                    <a:bodyPr/>
                    <a:lstStyle/>
                    <a:p>
                      <a:pPr algn="ctr"/>
                      <a:r>
                        <a:rPr lang="tr-TR" dirty="0"/>
                        <a:t>Aktif</a:t>
                      </a:r>
                    </a:p>
                  </a:txBody>
                  <a:tcPr anchor="ctr"/>
                </a:tc>
                <a:tc>
                  <a:txBody>
                    <a:bodyPr/>
                    <a:lstStyle/>
                    <a:p>
                      <a:pPr algn="ctr"/>
                      <a:r>
                        <a:rPr lang="tr-TR" dirty="0"/>
                        <a:t>10</a:t>
                      </a:r>
                    </a:p>
                  </a:txBody>
                  <a:tcPr anchor="ctr"/>
                </a:tc>
                <a:extLst>
                  <a:ext uri="{0D108BD9-81ED-4DB2-BD59-A6C34878D82A}">
                    <a16:rowId xmlns:a16="http://schemas.microsoft.com/office/drawing/2014/main" val="35054010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Fizyoterapi ve Rehabilitasyon</a:t>
                      </a:r>
                    </a:p>
                  </a:txBody>
                  <a:tcPr anchor="ctr"/>
                </a:tc>
                <a:tc>
                  <a:txBody>
                    <a:bodyPr/>
                    <a:lstStyle/>
                    <a:p>
                      <a:r>
                        <a:rPr lang="tr-TR" sz="1800" kern="1200" dirty="0">
                          <a:solidFill>
                            <a:schemeClr val="dk1"/>
                          </a:solidFill>
                          <a:effectLst/>
                          <a:latin typeface="+mn-lt"/>
                          <a:ea typeface="+mn-ea"/>
                          <a:cs typeface="+mn-cs"/>
                        </a:rPr>
                        <a:t>Sağlıkta İnovasyon ve Teknoloji</a:t>
                      </a:r>
                      <a:endParaRPr lang="tr-TR" dirty="0"/>
                    </a:p>
                  </a:txBody>
                  <a:tcPr anchor="ctr"/>
                </a:tc>
                <a:tc>
                  <a:txBody>
                    <a:bodyPr/>
                    <a:lstStyle/>
                    <a:p>
                      <a:pPr algn="ctr"/>
                      <a:r>
                        <a:rPr lang="tr-TR" dirty="0"/>
                        <a:t>Yüksek Lisans</a:t>
                      </a:r>
                    </a:p>
                  </a:txBody>
                  <a:tcPr anchor="ctr"/>
                </a:tc>
                <a:tc>
                  <a:txBody>
                    <a:bodyPr/>
                    <a:lstStyle/>
                    <a:p>
                      <a:pPr algn="ctr"/>
                      <a:r>
                        <a:rPr lang="tr-TR" dirty="0"/>
                        <a:t>Plan aşamasında</a:t>
                      </a:r>
                    </a:p>
                  </a:txBody>
                  <a:tcPr anchor="ctr"/>
                </a:tc>
                <a:tc>
                  <a:txBody>
                    <a:bodyPr/>
                    <a:lstStyle/>
                    <a:p>
                      <a:pPr algn="ctr"/>
                      <a:r>
                        <a:rPr lang="tr-TR" dirty="0"/>
                        <a:t>-</a:t>
                      </a:r>
                    </a:p>
                  </a:txBody>
                  <a:tcPr anchor="ctr"/>
                </a:tc>
                <a:extLst>
                  <a:ext uri="{0D108BD9-81ED-4DB2-BD59-A6C34878D82A}">
                    <a16:rowId xmlns:a16="http://schemas.microsoft.com/office/drawing/2014/main" val="2628559666"/>
                  </a:ext>
                </a:extLst>
              </a:tr>
            </a:tbl>
          </a:graphicData>
        </a:graphic>
      </p:graphicFrame>
    </p:spTree>
    <p:extLst>
      <p:ext uri="{BB962C8B-B14F-4D97-AF65-F5344CB8AC3E}">
        <p14:creationId xmlns:p14="http://schemas.microsoft.com/office/powerpoint/2010/main" val="22599481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71757" y="2949148"/>
                  <a:ext cx="1703972" cy="669521"/>
                </a:xfrm>
                <a:prstGeom prst="rect">
                  <a:avLst/>
                </a:prstGeom>
                <a:noFill/>
              </p:spPr>
              <p:txBody>
                <a:bodyPr wrap="square" rtlCol="0">
                  <a:spAutoFit/>
                </a:bodyPr>
                <a:lstStyle/>
                <a:p>
                  <a:pPr algn="ctr"/>
                  <a:r>
                    <a:rPr lang="tr-TR" sz="1400" b="1" dirty="0" err="1">
                      <a:solidFill>
                        <a:schemeClr val="bg1"/>
                      </a:solidFill>
                      <a:latin typeface="Candara Light" panose="020E0502030303020204" pitchFamily="34" charset="0"/>
                    </a:rPr>
                    <a:t>Odyoloji</a:t>
                  </a:r>
                  <a:endParaRPr lang="tr-TR" sz="1400" b="1" dirty="0">
                    <a:solidFill>
                      <a:schemeClr val="bg1"/>
                    </a:solidFill>
                    <a:latin typeface="Candara Light" panose="020E0502030303020204" pitchFamily="34" charset="0"/>
                  </a:endParaRP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Akademik Kadro</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a:t>
              </a:r>
              <a:endParaRPr lang="en-IN" sz="1600" b="1" dirty="0">
                <a:solidFill>
                  <a:schemeClr val="bg1"/>
                </a:solidFill>
                <a:latin typeface="Eurostile BQ" pitchFamily="50" charset="0"/>
              </a:endParaRPr>
            </a:p>
          </p:txBody>
        </p:sp>
      </p:grpSp>
      <p:sp>
        <p:nvSpPr>
          <p:cNvPr id="21" name="Unvan 1">
            <a:extLst>
              <a:ext uri="{FF2B5EF4-FFF2-40B4-BE49-F238E27FC236}">
                <a16:creationId xmlns:a16="http://schemas.microsoft.com/office/drawing/2014/main" id="{49CD663B-09DC-4BF6-8C59-ADCCF1640EE5}"/>
              </a:ext>
            </a:extLst>
          </p:cNvPr>
          <p:cNvSpPr txBox="1">
            <a:spLocks/>
          </p:cNvSpPr>
          <p:nvPr/>
        </p:nvSpPr>
        <p:spPr>
          <a:xfrm>
            <a:off x="3470674" y="2994973"/>
            <a:ext cx="841006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imes New Roman" panose="02020603050405020304" pitchFamily="18" charset="0"/>
                <a:cs typeface="Times New Roman" panose="02020603050405020304" pitchFamily="18" charset="0"/>
              </a:rPr>
              <a:t>Dr. </a:t>
            </a:r>
            <a:r>
              <a:rPr lang="tr-TR" sz="2800" b="1" dirty="0" err="1">
                <a:latin typeface="Times New Roman" panose="02020603050405020304" pitchFamily="18" charset="0"/>
                <a:cs typeface="Times New Roman" panose="02020603050405020304" pitchFamily="18" charset="0"/>
              </a:rPr>
              <a:t>Öğr.Üyesi</a:t>
            </a:r>
            <a:r>
              <a:rPr lang="tr-TR" sz="2800" b="1" dirty="0">
                <a:latin typeface="Times New Roman" panose="02020603050405020304" pitchFamily="18" charset="0"/>
                <a:cs typeface="Times New Roman" panose="02020603050405020304" pitchFamily="18" charset="0"/>
              </a:rPr>
              <a:t> Osman Barkın Gürcan</a:t>
            </a:r>
          </a:p>
        </p:txBody>
      </p:sp>
      <p:sp>
        <p:nvSpPr>
          <p:cNvPr id="22" name="İçerik Yer Tutucusu 2">
            <a:extLst>
              <a:ext uri="{FF2B5EF4-FFF2-40B4-BE49-F238E27FC236}">
                <a16:creationId xmlns:a16="http://schemas.microsoft.com/office/drawing/2014/main" id="{2E8DEB0E-47B1-47A3-9528-01BE9B4E68E0}"/>
              </a:ext>
            </a:extLst>
          </p:cNvPr>
          <p:cNvSpPr txBox="1">
            <a:spLocks/>
          </p:cNvSpPr>
          <p:nvPr/>
        </p:nvSpPr>
        <p:spPr>
          <a:xfrm>
            <a:off x="3491452" y="3657755"/>
            <a:ext cx="8911931" cy="20882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sz="1800" b="1" dirty="0">
                <a:latin typeface="Times New Roman" panose="02020603050405020304" pitchFamily="18" charset="0"/>
                <a:cs typeface="Times New Roman" panose="02020603050405020304" pitchFamily="18" charset="0"/>
              </a:rPr>
              <a:t>Bölüm Başkanı </a:t>
            </a:r>
          </a:p>
          <a:p>
            <a:pPr algn="just" fontAlgn="ctr"/>
            <a:r>
              <a:rPr lang="tr-TR" sz="1800" dirty="0">
                <a:latin typeface="Times New Roman" panose="02020603050405020304" pitchFamily="18" charset="0"/>
                <a:cs typeface="Times New Roman" panose="02020603050405020304" pitchFamily="18" charset="0"/>
              </a:rPr>
              <a:t>Ankara Üniversitesi, Tıp Fakültesi Lisans</a:t>
            </a:r>
          </a:p>
          <a:p>
            <a:pPr algn="just" fontAlgn="ctr"/>
            <a:r>
              <a:rPr lang="tr-TR" sz="1800" dirty="0">
                <a:latin typeface="Times New Roman" panose="02020603050405020304" pitchFamily="18" charset="0"/>
                <a:cs typeface="Times New Roman" panose="02020603050405020304" pitchFamily="18" charset="0"/>
              </a:rPr>
              <a:t>Ankara </a:t>
            </a:r>
            <a:r>
              <a:rPr lang="tr-TR" sz="1800" dirty="0" err="1">
                <a:latin typeface="Times New Roman" panose="02020603050405020304" pitchFamily="18" charset="0"/>
                <a:cs typeface="Times New Roman" panose="02020603050405020304" pitchFamily="18" charset="0"/>
              </a:rPr>
              <a:t>NumuneHastanesi</a:t>
            </a:r>
            <a:r>
              <a:rPr lang="tr-TR" sz="1800" dirty="0">
                <a:latin typeface="Times New Roman" panose="02020603050405020304" pitchFamily="18" charset="0"/>
                <a:cs typeface="Times New Roman" panose="02020603050405020304" pitchFamily="18" charset="0"/>
              </a:rPr>
              <a:t>, Uzmanlık Eğitimi (Kulak Burun Boğaz)</a:t>
            </a:r>
            <a:endParaRPr lang="en-US" sz="18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tr-TR" sz="1800" b="1" dirty="0">
              <a:latin typeface="Times New Roman" panose="02020603050405020304" pitchFamily="18" charset="0"/>
              <a:cs typeface="Times New Roman" panose="02020603050405020304" pitchFamily="18" charset="0"/>
            </a:endParaRPr>
          </a:p>
          <a:p>
            <a:endParaRPr lang="tr-TR" sz="2400" dirty="0">
              <a:latin typeface="Times New Roman" panose="02020603050405020304" pitchFamily="18" charset="0"/>
              <a:cs typeface="Times New Roman" panose="02020603050405020304" pitchFamily="18" charset="0"/>
            </a:endParaRPr>
          </a:p>
        </p:txBody>
      </p:sp>
      <p:pic>
        <p:nvPicPr>
          <p:cNvPr id="1026" name="Picture 2" descr="https://www.atilim.edu.tr/thumbnail?src=/uploads/employees/osman-barkin-gurcan/1635252438-Barkin_Gurcan.jpg&amp;w=600&amp;h=700&amp;p=f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785" y="2147991"/>
            <a:ext cx="28575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727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669521"/>
                </a:xfrm>
                <a:prstGeom prst="rect">
                  <a:avLst/>
                </a:prstGeom>
                <a:noFill/>
              </p:spPr>
              <p:txBody>
                <a:bodyPr wrap="square" rtlCol="0">
                  <a:spAutoFit/>
                </a:bodyPr>
                <a:lstStyle/>
                <a:p>
                  <a:pPr algn="ctr"/>
                  <a:r>
                    <a:rPr lang="tr-TR" sz="1400" b="1" dirty="0" err="1">
                      <a:solidFill>
                        <a:schemeClr val="bg1"/>
                      </a:solidFill>
                      <a:latin typeface="Candara Light" panose="020E0502030303020204" pitchFamily="34" charset="0"/>
                    </a:rPr>
                    <a:t>Odyoloji</a:t>
                  </a:r>
                  <a:r>
                    <a:rPr lang="tr-TR" sz="1400" b="1" dirty="0">
                      <a:solidFill>
                        <a:schemeClr val="bg1"/>
                      </a:solidFill>
                      <a:latin typeface="Candara Light" panose="020E0502030303020204" pitchFamily="34" charset="0"/>
                    </a:rPr>
                    <a:t> 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Akademik Kadro</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a:t>
              </a:r>
              <a:endParaRPr lang="en-IN" sz="1600" b="1" dirty="0">
                <a:solidFill>
                  <a:schemeClr val="bg1"/>
                </a:solidFill>
                <a:latin typeface="Eurostile BQ" pitchFamily="50" charset="0"/>
              </a:endParaRPr>
            </a:p>
          </p:txBody>
        </p:sp>
      </p:grpSp>
      <p:sp>
        <p:nvSpPr>
          <p:cNvPr id="19" name="Unvan 1">
            <a:extLst>
              <a:ext uri="{FF2B5EF4-FFF2-40B4-BE49-F238E27FC236}">
                <a16:creationId xmlns:a16="http://schemas.microsoft.com/office/drawing/2014/main" id="{FB1C24C9-6BF3-4096-958D-BE75C4611087}"/>
              </a:ext>
            </a:extLst>
          </p:cNvPr>
          <p:cNvSpPr txBox="1">
            <a:spLocks/>
          </p:cNvSpPr>
          <p:nvPr/>
        </p:nvSpPr>
        <p:spPr>
          <a:xfrm>
            <a:off x="3185676" y="332484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imes New Roman" panose="02020603050405020304" pitchFamily="18" charset="0"/>
                <a:cs typeface="Times New Roman" panose="02020603050405020304" pitchFamily="18" charset="0"/>
              </a:rPr>
              <a:t>Prof. Dr. Tuncay Özçelik</a:t>
            </a:r>
          </a:p>
        </p:txBody>
      </p:sp>
      <p:sp>
        <p:nvSpPr>
          <p:cNvPr id="24" name="Metin kutusu 8">
            <a:extLst>
              <a:ext uri="{FF2B5EF4-FFF2-40B4-BE49-F238E27FC236}">
                <a16:creationId xmlns:a16="http://schemas.microsoft.com/office/drawing/2014/main" id="{0726E9D6-630A-4F4C-A604-42D62D12C351}"/>
              </a:ext>
            </a:extLst>
          </p:cNvPr>
          <p:cNvSpPr txBox="1"/>
          <p:nvPr/>
        </p:nvSpPr>
        <p:spPr>
          <a:xfrm>
            <a:off x="3185676" y="3987629"/>
            <a:ext cx="8468141" cy="1179810"/>
          </a:xfrm>
          <a:prstGeom prst="rect">
            <a:avLst/>
          </a:prstGeom>
          <a:noFill/>
        </p:spPr>
        <p:txBody>
          <a:bodyPr wrap="square" rtlCol="0">
            <a:spAutoFit/>
          </a:bodyPr>
          <a:lstStyle/>
          <a:p>
            <a:pPr algn="just" fontAlgn="ctr">
              <a:spcBef>
                <a:spcPts val="1000"/>
              </a:spcBef>
            </a:pPr>
            <a:r>
              <a:rPr lang="en-US" dirty="0" err="1">
                <a:latin typeface="Times New Roman" panose="02020603050405020304" pitchFamily="18" charset="0"/>
                <a:cs typeface="Times New Roman" panose="02020603050405020304" pitchFamily="18" charset="0"/>
              </a:rPr>
              <a:t>Hacettepe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Üniversitesi</a:t>
            </a:r>
            <a:r>
              <a:rPr lang="tr-TR" dirty="0">
                <a:latin typeface="Times New Roman" panose="02020603050405020304" pitchFamily="18" charset="0"/>
                <a:cs typeface="Times New Roman" panose="02020603050405020304" pitchFamily="18" charset="0"/>
              </a:rPr>
              <a:t>, Tıp Fakültesi Lisans</a:t>
            </a:r>
          </a:p>
          <a:p>
            <a:pPr algn="just" fontAlgn="ctr">
              <a:spcBef>
                <a:spcPts val="1000"/>
              </a:spcBef>
            </a:pPr>
            <a:r>
              <a:rPr lang="en-US" dirty="0" err="1">
                <a:latin typeface="Times New Roman" panose="02020603050405020304" pitchFamily="18" charset="0"/>
                <a:cs typeface="Times New Roman" panose="02020603050405020304" pitchFamily="18" charset="0"/>
              </a:rPr>
              <a:t>Hacettepe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Üniversitesi</a:t>
            </a:r>
            <a:r>
              <a:rPr lang="tr-TR" dirty="0">
                <a:latin typeface="Times New Roman" panose="02020603050405020304" pitchFamily="18" charset="0"/>
                <a:cs typeface="Times New Roman" panose="02020603050405020304" pitchFamily="18" charset="0"/>
              </a:rPr>
              <a:t>, Tıp Fakültesi, Uzmanlık Eğitimi (Kulak Burun Boğaz)</a:t>
            </a:r>
            <a:endParaRPr lang="en-US" dirty="0">
              <a:latin typeface="Times New Roman" panose="02020603050405020304" pitchFamily="18" charset="0"/>
              <a:cs typeface="Times New Roman" panose="02020603050405020304" pitchFamily="18" charset="0"/>
            </a:endParaRPr>
          </a:p>
          <a:p>
            <a:pPr algn="just">
              <a:spcBef>
                <a:spcPts val="1000"/>
              </a:spcBef>
            </a:pPr>
            <a:endParaRPr lang="tr-TR" dirty="0"/>
          </a:p>
        </p:txBody>
      </p:sp>
      <p:pic>
        <p:nvPicPr>
          <p:cNvPr id="2" name="Picture 1"/>
          <p:cNvPicPr>
            <a:picLocks noChangeAspect="1"/>
          </p:cNvPicPr>
          <p:nvPr/>
        </p:nvPicPr>
        <p:blipFill>
          <a:blip r:embed="rId3"/>
          <a:stretch>
            <a:fillRect/>
          </a:stretch>
        </p:blipFill>
        <p:spPr>
          <a:xfrm>
            <a:off x="483739" y="2445762"/>
            <a:ext cx="2643200" cy="3083733"/>
          </a:xfrm>
          <a:prstGeom prst="rect">
            <a:avLst/>
          </a:prstGeom>
        </p:spPr>
      </p:pic>
    </p:spTree>
    <p:extLst>
      <p:ext uri="{BB962C8B-B14F-4D97-AF65-F5344CB8AC3E}">
        <p14:creationId xmlns:p14="http://schemas.microsoft.com/office/powerpoint/2010/main" val="3429972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669521"/>
                </a:xfrm>
                <a:prstGeom prst="rect">
                  <a:avLst/>
                </a:prstGeom>
                <a:noFill/>
              </p:spPr>
              <p:txBody>
                <a:bodyPr wrap="square" rtlCol="0">
                  <a:spAutoFit/>
                </a:bodyPr>
                <a:lstStyle/>
                <a:p>
                  <a:pPr algn="ctr"/>
                  <a:r>
                    <a:rPr lang="tr-TR" sz="1400" b="1" dirty="0" err="1">
                      <a:solidFill>
                        <a:schemeClr val="bg1"/>
                      </a:solidFill>
                      <a:latin typeface="Candara Light" panose="020E0502030303020204" pitchFamily="34" charset="0"/>
                    </a:rPr>
                    <a:t>Odyoloji</a:t>
                  </a:r>
                  <a:r>
                    <a:rPr lang="tr-TR" sz="1400" b="1" dirty="0">
                      <a:solidFill>
                        <a:schemeClr val="bg1"/>
                      </a:solidFill>
                      <a:latin typeface="Candara Light" panose="020E0502030303020204" pitchFamily="34" charset="0"/>
                    </a:rPr>
                    <a:t> 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Akademik Kadro</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a:t>
              </a:r>
              <a:endParaRPr lang="en-IN" sz="1600" b="1" dirty="0">
                <a:solidFill>
                  <a:schemeClr val="bg1"/>
                </a:solidFill>
                <a:latin typeface="Eurostile BQ" pitchFamily="50" charset="0"/>
              </a:endParaRPr>
            </a:p>
          </p:txBody>
        </p:sp>
      </p:grpSp>
      <p:sp>
        <p:nvSpPr>
          <p:cNvPr id="19" name="Unvan 1">
            <a:extLst>
              <a:ext uri="{FF2B5EF4-FFF2-40B4-BE49-F238E27FC236}">
                <a16:creationId xmlns:a16="http://schemas.microsoft.com/office/drawing/2014/main" id="{FB1C24C9-6BF3-4096-958D-BE75C4611087}"/>
              </a:ext>
            </a:extLst>
          </p:cNvPr>
          <p:cNvSpPr txBox="1">
            <a:spLocks/>
          </p:cNvSpPr>
          <p:nvPr/>
        </p:nvSpPr>
        <p:spPr>
          <a:xfrm>
            <a:off x="3185676" y="332484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imes New Roman" panose="02020603050405020304" pitchFamily="18" charset="0"/>
                <a:cs typeface="Times New Roman" panose="02020603050405020304" pitchFamily="18" charset="0"/>
              </a:rPr>
              <a:t>Dr. </a:t>
            </a:r>
            <a:r>
              <a:rPr lang="tr-TR" sz="2800" b="1" dirty="0" err="1">
                <a:latin typeface="Times New Roman" panose="02020603050405020304" pitchFamily="18" charset="0"/>
                <a:cs typeface="Times New Roman" panose="02020603050405020304" pitchFamily="18" charset="0"/>
              </a:rPr>
              <a:t>Öğr</a:t>
            </a:r>
            <a:r>
              <a:rPr lang="tr-TR" sz="2800" b="1" dirty="0">
                <a:latin typeface="Times New Roman" panose="02020603050405020304" pitchFamily="18" charset="0"/>
                <a:cs typeface="Times New Roman" panose="02020603050405020304" pitchFamily="18" charset="0"/>
              </a:rPr>
              <a:t>. Üyesi </a:t>
            </a:r>
            <a:r>
              <a:rPr lang="tr-TR" sz="2800" b="1" dirty="0" err="1">
                <a:latin typeface="Times New Roman" panose="02020603050405020304" pitchFamily="18" charset="0"/>
                <a:cs typeface="Times New Roman" panose="02020603050405020304" pitchFamily="18" charset="0"/>
              </a:rPr>
              <a:t>Övsan</a:t>
            </a:r>
            <a:r>
              <a:rPr lang="tr-TR" sz="2800" b="1" dirty="0">
                <a:latin typeface="Times New Roman" panose="02020603050405020304" pitchFamily="18" charset="0"/>
                <a:cs typeface="Times New Roman" panose="02020603050405020304" pitchFamily="18" charset="0"/>
              </a:rPr>
              <a:t> Önay</a:t>
            </a:r>
          </a:p>
        </p:txBody>
      </p:sp>
      <p:sp>
        <p:nvSpPr>
          <p:cNvPr id="24" name="Metin kutusu 8">
            <a:extLst>
              <a:ext uri="{FF2B5EF4-FFF2-40B4-BE49-F238E27FC236}">
                <a16:creationId xmlns:a16="http://schemas.microsoft.com/office/drawing/2014/main" id="{0726E9D6-630A-4F4C-A604-42D62D12C351}"/>
              </a:ext>
            </a:extLst>
          </p:cNvPr>
          <p:cNvSpPr txBox="1"/>
          <p:nvPr/>
        </p:nvSpPr>
        <p:spPr>
          <a:xfrm>
            <a:off x="3185676" y="3987629"/>
            <a:ext cx="8468141" cy="1585049"/>
          </a:xfrm>
          <a:prstGeom prst="rect">
            <a:avLst/>
          </a:prstGeom>
          <a:noFill/>
        </p:spPr>
        <p:txBody>
          <a:bodyPr wrap="square" rtlCol="0">
            <a:spAutoFit/>
          </a:bodyPr>
          <a:lstStyle/>
          <a:p>
            <a:pPr algn="just" fontAlgn="ctr">
              <a:spcBef>
                <a:spcPts val="1000"/>
              </a:spcBef>
            </a:pPr>
            <a:r>
              <a:rPr lang="tr-TR" dirty="0">
                <a:latin typeface="Times New Roman" panose="02020603050405020304" pitchFamily="18" charset="0"/>
                <a:cs typeface="Times New Roman" panose="02020603050405020304" pitchFamily="18" charset="0"/>
              </a:rPr>
              <a:t>Başkent Üniversitesi Tıp Fakültesi</a:t>
            </a:r>
            <a:r>
              <a:rPr lang="en-US" dirty="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Lisans</a:t>
            </a:r>
          </a:p>
          <a:p>
            <a:pPr algn="just" fontAlgn="ctr">
              <a:spcBef>
                <a:spcPts val="1000"/>
              </a:spcBef>
            </a:pPr>
            <a:r>
              <a:rPr lang="tr-TR" dirty="0">
                <a:latin typeface="Times New Roman" panose="02020603050405020304" pitchFamily="18" charset="0"/>
                <a:cs typeface="Times New Roman" panose="02020603050405020304" pitchFamily="18" charset="0"/>
              </a:rPr>
              <a:t>Hacettepe Üniversitesi Tıp Fakültesi Kulak Burun Boğaz</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Uzmanlık</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Eğitimi</a:t>
            </a:r>
            <a:endParaRPr lang="en-US" dirty="0">
              <a:latin typeface="Times New Roman" panose="02020603050405020304" pitchFamily="18" charset="0"/>
              <a:cs typeface="Times New Roman" panose="02020603050405020304" pitchFamily="18" charset="0"/>
            </a:endParaRPr>
          </a:p>
          <a:p>
            <a:pPr algn="just" fontAlgn="ctr">
              <a:spcBef>
                <a:spcPts val="1000"/>
              </a:spcBef>
            </a:pPr>
            <a:endParaRPr lang="tr-TR" dirty="0">
              <a:latin typeface="Times New Roman" panose="02020603050405020304" pitchFamily="18" charset="0"/>
              <a:cs typeface="Times New Roman" panose="02020603050405020304" pitchFamily="18" charset="0"/>
            </a:endParaRPr>
          </a:p>
          <a:p>
            <a:pPr algn="just">
              <a:spcBef>
                <a:spcPts val="1000"/>
              </a:spcBef>
            </a:pPr>
            <a:endParaRPr lang="tr-TR" dirty="0"/>
          </a:p>
        </p:txBody>
      </p:sp>
    </p:spTree>
    <p:extLst>
      <p:ext uri="{BB962C8B-B14F-4D97-AF65-F5344CB8AC3E}">
        <p14:creationId xmlns:p14="http://schemas.microsoft.com/office/powerpoint/2010/main" val="3298217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669521"/>
                </a:xfrm>
                <a:prstGeom prst="rect">
                  <a:avLst/>
                </a:prstGeom>
                <a:noFill/>
              </p:spPr>
              <p:txBody>
                <a:bodyPr wrap="square" rtlCol="0">
                  <a:spAutoFit/>
                </a:bodyPr>
                <a:lstStyle/>
                <a:p>
                  <a:pPr algn="ctr"/>
                  <a:r>
                    <a:rPr lang="tr-TR" sz="1400" b="1" dirty="0" err="1">
                      <a:solidFill>
                        <a:schemeClr val="bg1"/>
                      </a:solidFill>
                      <a:latin typeface="Candara Light" panose="020E0502030303020204" pitchFamily="34" charset="0"/>
                    </a:rPr>
                    <a:t>Odyoloji</a:t>
                  </a:r>
                  <a:r>
                    <a:rPr lang="tr-TR" sz="1400" b="1" dirty="0">
                      <a:solidFill>
                        <a:schemeClr val="bg1"/>
                      </a:solidFill>
                      <a:latin typeface="Candara Light" panose="020E0502030303020204" pitchFamily="34" charset="0"/>
                    </a:rPr>
                    <a:t> 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Akademik Kadro</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a:t>
              </a:r>
              <a:endParaRPr lang="en-IN" sz="1600" b="1" dirty="0">
                <a:solidFill>
                  <a:schemeClr val="bg1"/>
                </a:solidFill>
                <a:latin typeface="Eurostile BQ" pitchFamily="50" charset="0"/>
              </a:endParaRPr>
            </a:p>
          </p:txBody>
        </p:sp>
      </p:grpSp>
      <p:sp>
        <p:nvSpPr>
          <p:cNvPr id="19" name="Unvan 1">
            <a:extLst>
              <a:ext uri="{FF2B5EF4-FFF2-40B4-BE49-F238E27FC236}">
                <a16:creationId xmlns:a16="http://schemas.microsoft.com/office/drawing/2014/main" id="{FB1C24C9-6BF3-4096-958D-BE75C4611087}"/>
              </a:ext>
            </a:extLst>
          </p:cNvPr>
          <p:cNvSpPr txBox="1">
            <a:spLocks/>
          </p:cNvSpPr>
          <p:nvPr/>
        </p:nvSpPr>
        <p:spPr>
          <a:xfrm>
            <a:off x="3185676" y="332484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err="1">
                <a:latin typeface="Times New Roman" panose="02020603050405020304" pitchFamily="18" charset="0"/>
                <a:cs typeface="Times New Roman" panose="02020603050405020304" pitchFamily="18" charset="0"/>
              </a:rPr>
              <a:t>Öğr.Gör</a:t>
            </a:r>
            <a:r>
              <a:rPr lang="tr-TR" sz="2800" b="1" dirty="0">
                <a:latin typeface="Times New Roman" panose="02020603050405020304" pitchFamily="18" charset="0"/>
                <a:cs typeface="Times New Roman" panose="02020603050405020304" pitchFamily="18" charset="0"/>
              </a:rPr>
              <a:t>. Dr. Berkay Arslan</a:t>
            </a:r>
          </a:p>
        </p:txBody>
      </p:sp>
      <p:sp>
        <p:nvSpPr>
          <p:cNvPr id="24" name="Metin kutusu 8">
            <a:extLst>
              <a:ext uri="{FF2B5EF4-FFF2-40B4-BE49-F238E27FC236}">
                <a16:creationId xmlns:a16="http://schemas.microsoft.com/office/drawing/2014/main" id="{0726E9D6-630A-4F4C-A604-42D62D12C351}"/>
              </a:ext>
            </a:extLst>
          </p:cNvPr>
          <p:cNvSpPr txBox="1"/>
          <p:nvPr/>
        </p:nvSpPr>
        <p:spPr>
          <a:xfrm>
            <a:off x="3185676" y="3987629"/>
            <a:ext cx="8468141" cy="1990288"/>
          </a:xfrm>
          <a:prstGeom prst="rect">
            <a:avLst/>
          </a:prstGeom>
          <a:noFill/>
        </p:spPr>
        <p:txBody>
          <a:bodyPr wrap="square" rtlCol="0">
            <a:spAutoFit/>
          </a:bodyPr>
          <a:lstStyle/>
          <a:p>
            <a:pPr algn="just" fontAlgn="ctr">
              <a:spcBef>
                <a:spcPts val="1000"/>
              </a:spcBef>
            </a:pPr>
            <a:endParaRPr lang="tr-TR" dirty="0">
              <a:latin typeface="Times New Roman" panose="02020603050405020304" pitchFamily="18" charset="0"/>
              <a:cs typeface="Times New Roman" panose="02020603050405020304" pitchFamily="18" charset="0"/>
            </a:endParaRPr>
          </a:p>
          <a:p>
            <a:pPr algn="just" fontAlgn="ctr">
              <a:spcBef>
                <a:spcPts val="1000"/>
              </a:spcBef>
            </a:pPr>
            <a:r>
              <a:rPr lang="tr-TR" dirty="0">
                <a:latin typeface="Times New Roman" panose="02020603050405020304" pitchFamily="18" charset="0"/>
                <a:cs typeface="Times New Roman" panose="02020603050405020304" pitchFamily="18" charset="0"/>
              </a:rPr>
              <a:t>Başkent Üniversitesi, </a:t>
            </a:r>
            <a:r>
              <a:rPr lang="tr-TR" dirty="0" err="1">
                <a:latin typeface="Times New Roman" panose="02020603050405020304" pitchFamily="18" charset="0"/>
                <a:cs typeface="Times New Roman" panose="02020603050405020304" pitchFamily="18" charset="0"/>
              </a:rPr>
              <a:t>Odyoloji</a:t>
            </a:r>
            <a:r>
              <a:rPr lang="tr-TR" dirty="0">
                <a:latin typeface="Times New Roman" panose="02020603050405020304" pitchFamily="18" charset="0"/>
                <a:cs typeface="Times New Roman" panose="02020603050405020304" pitchFamily="18" charset="0"/>
              </a:rPr>
              <a:t>, Doktora</a:t>
            </a:r>
          </a:p>
          <a:p>
            <a:pPr algn="just" fontAlgn="ctr">
              <a:spcBef>
                <a:spcPts val="1000"/>
              </a:spcBef>
            </a:pPr>
            <a:r>
              <a:rPr lang="tr-TR" dirty="0">
                <a:latin typeface="Times New Roman" panose="02020603050405020304" pitchFamily="18" charset="0"/>
                <a:cs typeface="Times New Roman" panose="02020603050405020304" pitchFamily="18" charset="0"/>
              </a:rPr>
              <a:t>Turgut Özal Üniversitesi, </a:t>
            </a:r>
            <a:r>
              <a:rPr lang="tr-TR" dirty="0" err="1">
                <a:latin typeface="Times New Roman" panose="02020603050405020304" pitchFamily="18" charset="0"/>
                <a:cs typeface="Times New Roman" panose="02020603050405020304" pitchFamily="18" charset="0"/>
              </a:rPr>
              <a:t>Odyoloji</a:t>
            </a:r>
            <a:r>
              <a:rPr lang="tr-TR" dirty="0">
                <a:latin typeface="Times New Roman" panose="02020603050405020304" pitchFamily="18" charset="0"/>
                <a:cs typeface="Times New Roman" panose="02020603050405020304" pitchFamily="18" charset="0"/>
              </a:rPr>
              <a:t> ve Konuşma Ses Bozuklukları, Yüksek Lisans</a:t>
            </a:r>
          </a:p>
          <a:p>
            <a:pPr algn="just" fontAlgn="ctr">
              <a:spcBef>
                <a:spcPts val="1000"/>
              </a:spcBef>
            </a:pPr>
            <a:r>
              <a:rPr lang="tr-TR" dirty="0">
                <a:latin typeface="Times New Roman" panose="02020603050405020304" pitchFamily="18" charset="0"/>
                <a:cs typeface="Times New Roman" panose="02020603050405020304" pitchFamily="18" charset="0"/>
              </a:rPr>
              <a:t>Ankara Üniversitesi, Dilbilim, Lisans</a:t>
            </a:r>
          </a:p>
          <a:p>
            <a:pPr algn="just">
              <a:spcBef>
                <a:spcPts val="1000"/>
              </a:spcBef>
            </a:pPr>
            <a:endParaRPr lang="tr-TR" dirty="0"/>
          </a:p>
        </p:txBody>
      </p:sp>
      <p:pic>
        <p:nvPicPr>
          <p:cNvPr id="2" name="Picture 1"/>
          <p:cNvPicPr>
            <a:picLocks noChangeAspect="1"/>
          </p:cNvPicPr>
          <p:nvPr/>
        </p:nvPicPr>
        <p:blipFill>
          <a:blip r:embed="rId3"/>
          <a:stretch>
            <a:fillRect/>
          </a:stretch>
        </p:blipFill>
        <p:spPr>
          <a:xfrm>
            <a:off x="457884" y="2792123"/>
            <a:ext cx="2694910" cy="3144062"/>
          </a:xfrm>
          <a:prstGeom prst="rect">
            <a:avLst/>
          </a:prstGeom>
        </p:spPr>
      </p:pic>
    </p:spTree>
    <p:extLst>
      <p:ext uri="{BB962C8B-B14F-4D97-AF65-F5344CB8AC3E}">
        <p14:creationId xmlns:p14="http://schemas.microsoft.com/office/powerpoint/2010/main" val="28023291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669521"/>
                </a:xfrm>
                <a:prstGeom prst="rect">
                  <a:avLst/>
                </a:prstGeom>
                <a:noFill/>
              </p:spPr>
              <p:txBody>
                <a:bodyPr wrap="square" rtlCol="0">
                  <a:spAutoFit/>
                </a:bodyPr>
                <a:lstStyle/>
                <a:p>
                  <a:pPr algn="ctr"/>
                  <a:r>
                    <a:rPr lang="tr-TR" sz="1400" b="1" dirty="0" err="1">
                      <a:solidFill>
                        <a:schemeClr val="bg1"/>
                      </a:solidFill>
                      <a:latin typeface="Candara Light" panose="020E0502030303020204" pitchFamily="34" charset="0"/>
                    </a:rPr>
                    <a:t>Odyoloji</a:t>
                  </a:r>
                  <a:r>
                    <a:rPr lang="tr-TR" sz="1400" b="1" dirty="0">
                      <a:solidFill>
                        <a:schemeClr val="bg1"/>
                      </a:solidFill>
                      <a:latin typeface="Candara Light" panose="020E0502030303020204" pitchFamily="34" charset="0"/>
                    </a:rPr>
                    <a:t> 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Akademik Kadro</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a:t>
              </a:r>
              <a:endParaRPr lang="en-IN" sz="1600" b="1" dirty="0">
                <a:solidFill>
                  <a:schemeClr val="bg1"/>
                </a:solidFill>
                <a:latin typeface="Eurostile BQ" pitchFamily="50" charset="0"/>
              </a:endParaRPr>
            </a:p>
          </p:txBody>
        </p:sp>
      </p:grpSp>
      <p:sp>
        <p:nvSpPr>
          <p:cNvPr id="22" name="Metin kutusu 18">
            <a:extLst>
              <a:ext uri="{FF2B5EF4-FFF2-40B4-BE49-F238E27FC236}">
                <a16:creationId xmlns:a16="http://schemas.microsoft.com/office/drawing/2014/main" id="{7B133170-2514-47E0-9504-924863C530FA}"/>
              </a:ext>
            </a:extLst>
          </p:cNvPr>
          <p:cNvSpPr txBox="1"/>
          <p:nvPr/>
        </p:nvSpPr>
        <p:spPr>
          <a:xfrm>
            <a:off x="3296961" y="2716230"/>
            <a:ext cx="8344992" cy="1754326"/>
          </a:xfrm>
          <a:prstGeom prst="rect">
            <a:avLst/>
          </a:prstGeom>
          <a:noFill/>
        </p:spPr>
        <p:txBody>
          <a:bodyPr wrap="square" rtlCol="0">
            <a:spAutoFit/>
          </a:bodyPr>
          <a:lstStyle/>
          <a:p>
            <a:pPr>
              <a:lnSpc>
                <a:spcPct val="150000"/>
              </a:lnSpc>
            </a:pPr>
            <a:endParaRPr lang="tr-TR" dirty="0">
              <a:latin typeface="Times New Roman" panose="02020603050405020304" pitchFamily="18" charset="0"/>
              <a:cs typeface="Times New Roman" panose="02020603050405020304" pitchFamily="18" charset="0"/>
            </a:endParaRPr>
          </a:p>
          <a:p>
            <a:pPr>
              <a:lnSpc>
                <a:spcPct val="150000"/>
              </a:lnSpc>
            </a:pPr>
            <a:r>
              <a:rPr lang="tr-TR" b="1" dirty="0">
                <a:latin typeface="Times New Roman" panose="02020603050405020304" pitchFamily="18" charset="0"/>
                <a:cs typeface="Times New Roman" panose="02020603050405020304" pitchFamily="18" charset="0"/>
              </a:rPr>
              <a:t>Arş. Gör. </a:t>
            </a:r>
            <a:r>
              <a:rPr lang="tr-TR" b="1" dirty="0" smtClean="0">
                <a:latin typeface="Times New Roman" panose="02020603050405020304" pitchFamily="18" charset="0"/>
                <a:cs typeface="Times New Roman" panose="02020603050405020304" pitchFamily="18" charset="0"/>
              </a:rPr>
              <a:t>N. İrem </a:t>
            </a:r>
            <a:r>
              <a:rPr lang="tr-TR" b="1" dirty="0" err="1" smtClean="0">
                <a:latin typeface="Times New Roman" panose="02020603050405020304" pitchFamily="18" charset="0"/>
                <a:cs typeface="Times New Roman" panose="02020603050405020304" pitchFamily="18" charset="0"/>
              </a:rPr>
              <a:t>Karakülük</a:t>
            </a:r>
            <a:endParaRPr lang="tr-TR" b="1" dirty="0">
              <a:latin typeface="Times New Roman" panose="02020603050405020304" pitchFamily="18" charset="0"/>
              <a:cs typeface="Times New Roman" panose="02020603050405020304" pitchFamily="18" charset="0"/>
            </a:endParaRPr>
          </a:p>
          <a:p>
            <a:pPr fontAlgn="ctr">
              <a:lnSpc>
                <a:spcPct val="150000"/>
              </a:lnSpc>
            </a:pPr>
            <a:r>
              <a:rPr lang="en-US" dirty="0" err="1">
                <a:latin typeface="Times New Roman" panose="02020603050405020304" pitchFamily="18" charset="0"/>
                <a:cs typeface="Times New Roman" panose="02020603050405020304" pitchFamily="18" charset="0"/>
              </a:rPr>
              <a:t>Hacettepe</a:t>
            </a:r>
            <a:r>
              <a:rPr lang="en-US" dirty="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Üniversitesi, </a:t>
            </a:r>
            <a:r>
              <a:rPr lang="tr-TR" dirty="0" smtClean="0">
                <a:latin typeface="Times New Roman" panose="02020603050405020304" pitchFamily="18" charset="0"/>
                <a:cs typeface="Times New Roman" panose="02020603050405020304" pitchFamily="18" charset="0"/>
              </a:rPr>
              <a:t>Odyoloji, Lisans</a:t>
            </a:r>
            <a:endParaRPr lang="tr-TR" dirty="0">
              <a:latin typeface="Times New Roman" panose="02020603050405020304" pitchFamily="18" charset="0"/>
              <a:cs typeface="Times New Roman" panose="02020603050405020304" pitchFamily="18" charset="0"/>
            </a:endParaRPr>
          </a:p>
          <a:p>
            <a:pPr fontAlgn="ctr">
              <a:lnSpc>
                <a:spcPct val="150000"/>
              </a:lnSpc>
            </a:pPr>
            <a:r>
              <a:rPr lang="en-US" dirty="0" err="1">
                <a:latin typeface="Times New Roman" panose="02020603050405020304" pitchFamily="18" charset="0"/>
                <a:cs typeface="Times New Roman" panose="02020603050405020304" pitchFamily="18" charset="0"/>
              </a:rPr>
              <a:t>Hacettepe</a:t>
            </a:r>
            <a:r>
              <a:rPr lang="en-US" dirty="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Üniversitesi, </a:t>
            </a:r>
            <a:r>
              <a:rPr lang="tr-TR" dirty="0" smtClean="0">
                <a:latin typeface="Times New Roman" panose="02020603050405020304" pitchFamily="18" charset="0"/>
                <a:cs typeface="Times New Roman" panose="02020603050405020304" pitchFamily="18" charset="0"/>
              </a:rPr>
              <a:t>Odyoloji, Yüksek Lisans</a:t>
            </a:r>
            <a:endParaRPr lang="tr-TR" b="1" dirty="0">
              <a:latin typeface="Times New Roman" panose="02020603050405020304" pitchFamily="18" charset="0"/>
              <a:cs typeface="Times New Roman" panose="02020603050405020304" pitchFamily="18" charset="0"/>
            </a:endParaRPr>
          </a:p>
        </p:txBody>
      </p:sp>
      <p:pic>
        <p:nvPicPr>
          <p:cNvPr id="2" name="Resim 1"/>
          <p:cNvPicPr>
            <a:picLocks noChangeAspect="1"/>
          </p:cNvPicPr>
          <p:nvPr/>
        </p:nvPicPr>
        <p:blipFill>
          <a:blip r:embed="rId3"/>
          <a:stretch>
            <a:fillRect/>
          </a:stretch>
        </p:blipFill>
        <p:spPr>
          <a:xfrm>
            <a:off x="832010" y="2570262"/>
            <a:ext cx="2034540" cy="2373630"/>
          </a:xfrm>
          <a:prstGeom prst="rect">
            <a:avLst/>
          </a:prstGeom>
        </p:spPr>
      </p:pic>
    </p:spTree>
    <p:extLst>
      <p:ext uri="{BB962C8B-B14F-4D97-AF65-F5344CB8AC3E}">
        <p14:creationId xmlns:p14="http://schemas.microsoft.com/office/powerpoint/2010/main" val="8730437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3940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205740" y="612825"/>
                <a:ext cx="10674995" cy="775504"/>
                <a:chOff x="1205740" y="612825"/>
                <a:chExt cx="10674995"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205740" y="732301"/>
                  <a:ext cx="9300716" cy="523220"/>
                </a:xfrm>
                <a:prstGeom prst="rect">
                  <a:avLst/>
                </a:prstGeom>
              </p:spPr>
              <p:txBody>
                <a:bodyPr wrap="square">
                  <a:spAutoFit/>
                </a:bodyPr>
                <a:lstStyle/>
                <a:p>
                  <a:pPr algn="ctr"/>
                  <a:r>
                    <a:rPr lang="tr-TR" sz="2800" b="1" dirty="0" smtClean="0">
                      <a:solidFill>
                        <a:schemeClr val="bg1"/>
                      </a:solidFill>
                      <a:latin typeface="Agency FB" panose="020B0503020202020204" pitchFamily="34" charset="0"/>
                    </a:rPr>
                    <a:t>2022-2023 Akademik Yılı Öğrenci Sayılarımız</a:t>
                  </a:r>
                  <a:endParaRPr lang="tr-TR" sz="2800" b="1" dirty="0">
                    <a:solidFill>
                      <a:schemeClr val="bg1"/>
                    </a:solidFill>
                    <a:latin typeface="Agency FB" panose="020B0503020202020204" pitchFamily="34" charset="0"/>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D</a:t>
              </a:r>
              <a:endParaRPr lang="en-IN" b="1" dirty="0">
                <a:solidFill>
                  <a:schemeClr val="bg1"/>
                </a:solidFill>
                <a:latin typeface="Eurostile BQ" pitchFamily="50" charset="0"/>
              </a:endParaRPr>
            </a:p>
          </p:txBody>
        </p:sp>
      </p:grpSp>
      <p:sp>
        <p:nvSpPr>
          <p:cNvPr id="4" name="İkizkenar Üçgen 3">
            <a:extLst>
              <a:ext uri="{FF2B5EF4-FFF2-40B4-BE49-F238E27FC236}">
                <a16:creationId xmlns:a16="http://schemas.microsoft.com/office/drawing/2014/main" id="{6CA18390-FC80-48FA-AB88-3231875BF55A}"/>
              </a:ext>
            </a:extLst>
          </p:cNvPr>
          <p:cNvSpPr/>
          <p:nvPr/>
        </p:nvSpPr>
        <p:spPr>
          <a:xfrm rot="16200000">
            <a:off x="11047134" y="1167552"/>
            <a:ext cx="895350" cy="771853"/>
          </a:xfrm>
          <a:prstGeom prst="triangle">
            <a:avLst>
              <a:gd name="adj" fmla="val 68617"/>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Köşeleri Yuvarlatılmış 4">
            <a:extLst>
              <a:ext uri="{FF2B5EF4-FFF2-40B4-BE49-F238E27FC236}">
                <a16:creationId xmlns:a16="http://schemas.microsoft.com/office/drawing/2014/main" id="{19CF1520-5047-4448-805D-A95002769AEF}"/>
              </a:ext>
            </a:extLst>
          </p:cNvPr>
          <p:cNvSpPr/>
          <p:nvPr/>
        </p:nvSpPr>
        <p:spPr>
          <a:xfrm>
            <a:off x="9029700" y="1305930"/>
            <a:ext cx="2843164" cy="780721"/>
          </a:xfrm>
          <a:prstGeom prst="roundRect">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2" name="Tablo 1"/>
          <p:cNvGraphicFramePr>
            <a:graphicFrameLocks noGrp="1"/>
          </p:cNvGraphicFramePr>
          <p:nvPr>
            <p:extLst>
              <p:ext uri="{D42A27DB-BD31-4B8C-83A1-F6EECF244321}">
                <p14:modId xmlns:p14="http://schemas.microsoft.com/office/powerpoint/2010/main" val="3211873695"/>
              </p:ext>
            </p:extLst>
          </p:nvPr>
        </p:nvGraphicFramePr>
        <p:xfrm>
          <a:off x="843281" y="3156085"/>
          <a:ext cx="10515600" cy="1072198"/>
        </p:xfrm>
        <a:graphic>
          <a:graphicData uri="http://schemas.openxmlformats.org/drawingml/2006/table">
            <a:tbl>
              <a:tblPr firstRow="1" firstCol="1" bandRow="1"/>
              <a:tblGrid>
                <a:gridCol w="1752600">
                  <a:extLst>
                    <a:ext uri="{9D8B030D-6E8A-4147-A177-3AD203B41FA5}">
                      <a16:colId xmlns:a16="http://schemas.microsoft.com/office/drawing/2014/main" val="3461418149"/>
                    </a:ext>
                  </a:extLst>
                </a:gridCol>
                <a:gridCol w="1752600">
                  <a:extLst>
                    <a:ext uri="{9D8B030D-6E8A-4147-A177-3AD203B41FA5}">
                      <a16:colId xmlns:a16="http://schemas.microsoft.com/office/drawing/2014/main" val="3043687909"/>
                    </a:ext>
                  </a:extLst>
                </a:gridCol>
                <a:gridCol w="1752600">
                  <a:extLst>
                    <a:ext uri="{9D8B030D-6E8A-4147-A177-3AD203B41FA5}">
                      <a16:colId xmlns:a16="http://schemas.microsoft.com/office/drawing/2014/main" val="179379613"/>
                    </a:ext>
                  </a:extLst>
                </a:gridCol>
                <a:gridCol w="1752600">
                  <a:extLst>
                    <a:ext uri="{9D8B030D-6E8A-4147-A177-3AD203B41FA5}">
                      <a16:colId xmlns:a16="http://schemas.microsoft.com/office/drawing/2014/main" val="3176485228"/>
                    </a:ext>
                  </a:extLst>
                </a:gridCol>
                <a:gridCol w="1752600">
                  <a:extLst>
                    <a:ext uri="{9D8B030D-6E8A-4147-A177-3AD203B41FA5}">
                      <a16:colId xmlns:a16="http://schemas.microsoft.com/office/drawing/2014/main" val="2844990646"/>
                    </a:ext>
                  </a:extLst>
                </a:gridCol>
                <a:gridCol w="1752600">
                  <a:extLst>
                    <a:ext uri="{9D8B030D-6E8A-4147-A177-3AD203B41FA5}">
                      <a16:colId xmlns:a16="http://schemas.microsoft.com/office/drawing/2014/main" val="2976448764"/>
                    </a:ext>
                  </a:extLst>
                </a:gridCol>
              </a:tblGrid>
              <a:tr h="0">
                <a:tc>
                  <a:txBody>
                    <a:bodyPr/>
                    <a:lstStyle/>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AKTİF ÖĞRENCİ İLK KAYIT</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AKTİF ÖĞRENCİ YATAY GEÇİŞ</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HAZIRLIK</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KAYDI SİLİNMİŞ</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ERASMUS</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TOPLAM</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ÖĞRENCİ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extLst>
                  <a:ext uri="{0D108BD9-81ED-4DB2-BD59-A6C34878D82A}">
                    <a16:rowId xmlns:a16="http://schemas.microsoft.com/office/drawing/2014/main" val="2594166963"/>
                  </a:ext>
                </a:extLst>
              </a:tr>
              <a:tr h="387350">
                <a:tc>
                  <a:txBody>
                    <a:bodyPr/>
                    <a:lstStyle/>
                    <a:p>
                      <a:pPr algn="ctr">
                        <a:lnSpc>
                          <a:spcPct val="107000"/>
                        </a:lnSpc>
                        <a:spcAft>
                          <a:spcPts val="0"/>
                        </a:spcAft>
                      </a:pPr>
                      <a:r>
                        <a:rPr lang="tr-TR" sz="1200" b="1" dirty="0" smtClean="0">
                          <a:effectLst/>
                          <a:latin typeface="Calibri" panose="020F0502020204030204" pitchFamily="34" charset="0"/>
                          <a:ea typeface="Calibri" panose="020F0502020204030204" pitchFamily="34" charset="0"/>
                          <a:cs typeface="Times New Roman" panose="02020603050405020304" pitchFamily="18" charset="0"/>
                        </a:rPr>
                        <a:t>10</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200" b="1"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200" b="1" dirty="0" smtClean="0">
                          <a:effectLst/>
                          <a:latin typeface="Calibri" panose="020F0502020204030204" pitchFamily="34" charset="0"/>
                          <a:ea typeface="Calibri" panose="020F0502020204030204" pitchFamily="34" charset="0"/>
                          <a:cs typeface="Times New Roman" panose="02020603050405020304" pitchFamily="18" charset="0"/>
                        </a:rPr>
                        <a:t>22</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200" b="1"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200" b="1"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200" b="1" dirty="0" smtClean="0">
                          <a:effectLst/>
                          <a:latin typeface="Calibri" panose="020F0502020204030204" pitchFamily="34" charset="0"/>
                          <a:ea typeface="Calibri" panose="020F0502020204030204" pitchFamily="34" charset="0"/>
                          <a:cs typeface="Times New Roman" panose="02020603050405020304" pitchFamily="18" charset="0"/>
                        </a:rPr>
                        <a:t>32</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1377051"/>
                  </a:ext>
                </a:extLst>
              </a:tr>
            </a:tbl>
          </a:graphicData>
        </a:graphic>
      </p:graphicFrame>
      <p:sp>
        <p:nvSpPr>
          <p:cNvPr id="19" name="TextBox 222">
            <a:extLst>
              <a:ext uri="{FF2B5EF4-FFF2-40B4-BE49-F238E27FC236}">
                <a16:creationId xmlns:a16="http://schemas.microsoft.com/office/drawing/2014/main" id="{E6CB7911-DD0E-4C22-9C13-9A5576CEC6F4}"/>
              </a:ext>
            </a:extLst>
          </p:cNvPr>
          <p:cNvSpPr txBox="1"/>
          <p:nvPr/>
        </p:nvSpPr>
        <p:spPr>
          <a:xfrm>
            <a:off x="311265" y="670055"/>
            <a:ext cx="1336084" cy="523220"/>
          </a:xfrm>
          <a:prstGeom prst="rect">
            <a:avLst/>
          </a:prstGeom>
          <a:noFill/>
        </p:spPr>
        <p:txBody>
          <a:bodyPr wrap="square" rtlCol="0">
            <a:spAutoFit/>
          </a:bodyPr>
          <a:lstStyle/>
          <a:p>
            <a:pPr algn="ctr"/>
            <a:r>
              <a:rPr lang="tr-TR" sz="1400" b="1" dirty="0" err="1">
                <a:solidFill>
                  <a:schemeClr val="bg1"/>
                </a:solidFill>
                <a:latin typeface="Candara Light" panose="020E0502030303020204" pitchFamily="34" charset="0"/>
              </a:rPr>
              <a:t>Odyoloji</a:t>
            </a:r>
            <a:r>
              <a:rPr lang="tr-TR" sz="1400" b="1" dirty="0">
                <a:solidFill>
                  <a:schemeClr val="bg1"/>
                </a:solidFill>
                <a:latin typeface="Candara Light" panose="020E0502030303020204" pitchFamily="34" charset="0"/>
              </a:rPr>
              <a:t> Bölümü</a:t>
            </a:r>
            <a:endParaRPr lang="en-IN" sz="1400" b="1" dirty="0">
              <a:solidFill>
                <a:schemeClr val="bg1"/>
              </a:solidFill>
              <a:latin typeface="Candara Light" panose="020E0502030303020204" pitchFamily="34" charset="0"/>
            </a:endParaRPr>
          </a:p>
        </p:txBody>
      </p:sp>
    </p:spTree>
    <p:extLst>
      <p:ext uri="{BB962C8B-B14F-4D97-AF65-F5344CB8AC3E}">
        <p14:creationId xmlns:p14="http://schemas.microsoft.com/office/powerpoint/2010/main" val="2400160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3940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205740" y="612825"/>
                <a:ext cx="10674995" cy="775504"/>
                <a:chOff x="1205740" y="612825"/>
                <a:chExt cx="10674995"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205740" y="732301"/>
                  <a:ext cx="9300716" cy="523220"/>
                </a:xfrm>
                <a:prstGeom prst="rect">
                  <a:avLst/>
                </a:prstGeom>
              </p:spPr>
              <p:txBody>
                <a:bodyPr wrap="square">
                  <a:spAutoFit/>
                </a:bodyPr>
                <a:lstStyle/>
                <a:p>
                  <a:pPr algn="ctr"/>
                  <a:r>
                    <a:rPr lang="tr-TR" sz="2800" b="1" dirty="0" smtClean="0">
                      <a:solidFill>
                        <a:schemeClr val="bg1"/>
                      </a:solidFill>
                      <a:latin typeface="Agency FB" panose="020B0503020202020204" pitchFamily="34" charset="0"/>
                    </a:rPr>
                    <a:t>2022-2023 Akademik Yılı Öğrenci Sayılarımız</a:t>
                  </a:r>
                  <a:endParaRPr lang="tr-TR" sz="2800" b="1" dirty="0">
                    <a:solidFill>
                      <a:schemeClr val="bg1"/>
                    </a:solidFill>
                    <a:latin typeface="Agency FB" panose="020B0503020202020204" pitchFamily="34" charset="0"/>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D</a:t>
              </a:r>
              <a:endParaRPr lang="en-IN" b="1" dirty="0">
                <a:solidFill>
                  <a:schemeClr val="bg1"/>
                </a:solidFill>
                <a:latin typeface="Eurostile BQ" pitchFamily="50" charset="0"/>
              </a:endParaRPr>
            </a:p>
          </p:txBody>
        </p:sp>
      </p:grpSp>
      <p:sp>
        <p:nvSpPr>
          <p:cNvPr id="4" name="İkizkenar Üçgen 3">
            <a:extLst>
              <a:ext uri="{FF2B5EF4-FFF2-40B4-BE49-F238E27FC236}">
                <a16:creationId xmlns:a16="http://schemas.microsoft.com/office/drawing/2014/main" id="{6CA18390-FC80-48FA-AB88-3231875BF55A}"/>
              </a:ext>
            </a:extLst>
          </p:cNvPr>
          <p:cNvSpPr/>
          <p:nvPr/>
        </p:nvSpPr>
        <p:spPr>
          <a:xfrm rot="16200000">
            <a:off x="11047134" y="1167552"/>
            <a:ext cx="895350" cy="771853"/>
          </a:xfrm>
          <a:prstGeom prst="triangle">
            <a:avLst>
              <a:gd name="adj" fmla="val 68617"/>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Köşeleri Yuvarlatılmış 4">
            <a:extLst>
              <a:ext uri="{FF2B5EF4-FFF2-40B4-BE49-F238E27FC236}">
                <a16:creationId xmlns:a16="http://schemas.microsoft.com/office/drawing/2014/main" id="{19CF1520-5047-4448-805D-A95002769AEF}"/>
              </a:ext>
            </a:extLst>
          </p:cNvPr>
          <p:cNvSpPr/>
          <p:nvPr/>
        </p:nvSpPr>
        <p:spPr>
          <a:xfrm>
            <a:off x="9029700" y="1305930"/>
            <a:ext cx="2843164" cy="780721"/>
          </a:xfrm>
          <a:prstGeom prst="roundRect">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TextBox 222">
            <a:extLst>
              <a:ext uri="{FF2B5EF4-FFF2-40B4-BE49-F238E27FC236}">
                <a16:creationId xmlns:a16="http://schemas.microsoft.com/office/drawing/2014/main" id="{E6CB7911-DD0E-4C22-9C13-9A5576CEC6F4}"/>
              </a:ext>
            </a:extLst>
          </p:cNvPr>
          <p:cNvSpPr txBox="1"/>
          <p:nvPr/>
        </p:nvSpPr>
        <p:spPr>
          <a:xfrm>
            <a:off x="311265" y="670055"/>
            <a:ext cx="1336084" cy="523220"/>
          </a:xfrm>
          <a:prstGeom prst="rect">
            <a:avLst/>
          </a:prstGeom>
          <a:noFill/>
        </p:spPr>
        <p:txBody>
          <a:bodyPr wrap="square" rtlCol="0">
            <a:spAutoFit/>
          </a:bodyPr>
          <a:lstStyle/>
          <a:p>
            <a:pPr algn="ctr"/>
            <a:r>
              <a:rPr lang="tr-TR" sz="1400" b="1" dirty="0" err="1">
                <a:solidFill>
                  <a:schemeClr val="bg1"/>
                </a:solidFill>
                <a:latin typeface="Candara Light" panose="020E0502030303020204" pitchFamily="34" charset="0"/>
              </a:rPr>
              <a:t>Odyoloji</a:t>
            </a:r>
            <a:r>
              <a:rPr lang="tr-TR" sz="1400" b="1" dirty="0">
                <a:solidFill>
                  <a:schemeClr val="bg1"/>
                </a:solidFill>
                <a:latin typeface="Candara Light" panose="020E0502030303020204" pitchFamily="34" charset="0"/>
              </a:rPr>
              <a:t> Bölümü</a:t>
            </a:r>
            <a:endParaRPr lang="en-IN" sz="1400" b="1" dirty="0">
              <a:solidFill>
                <a:schemeClr val="bg1"/>
              </a:solidFill>
              <a:latin typeface="Candara Light" panose="020E0502030303020204" pitchFamily="34" charset="0"/>
            </a:endParaRPr>
          </a:p>
        </p:txBody>
      </p:sp>
      <p:graphicFrame>
        <p:nvGraphicFramePr>
          <p:cNvPr id="20" name="Grafik 19"/>
          <p:cNvGraphicFramePr>
            <a:graphicFrameLocks/>
          </p:cNvGraphicFramePr>
          <p:nvPr>
            <p:extLst>
              <p:ext uri="{D42A27DB-BD31-4B8C-83A1-F6EECF244321}">
                <p14:modId xmlns:p14="http://schemas.microsoft.com/office/powerpoint/2010/main" val="2744797694"/>
              </p:ext>
            </p:extLst>
          </p:nvPr>
        </p:nvGraphicFramePr>
        <p:xfrm>
          <a:off x="3274593" y="2187031"/>
          <a:ext cx="5652976" cy="39136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567632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669521"/>
                </a:xfrm>
                <a:prstGeom prst="rect">
                  <a:avLst/>
                </a:prstGeom>
                <a:noFill/>
              </p:spPr>
              <p:txBody>
                <a:bodyPr wrap="square" rtlCol="0">
                  <a:spAutoFit/>
                </a:bodyPr>
                <a:lstStyle/>
                <a:p>
                  <a:pPr algn="ctr"/>
                  <a:r>
                    <a:rPr lang="tr-TR" sz="1400" b="1" dirty="0" err="1">
                      <a:solidFill>
                        <a:schemeClr val="bg1"/>
                      </a:solidFill>
                      <a:latin typeface="Candara Light" panose="020E0502030303020204" pitchFamily="34" charset="0"/>
                    </a:rPr>
                    <a:t>Odyoloji</a:t>
                  </a:r>
                  <a:r>
                    <a:rPr lang="tr-TR" sz="1400" b="1" dirty="0">
                      <a:solidFill>
                        <a:schemeClr val="bg1"/>
                      </a:solidFill>
                      <a:latin typeface="Candara Light" panose="020E0502030303020204" pitchFamily="34" charset="0"/>
                    </a:rPr>
                    <a:t> 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Laboratuvarlar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VIII</a:t>
              </a:r>
              <a:endParaRPr lang="en-IN" sz="1600" b="1" dirty="0">
                <a:solidFill>
                  <a:schemeClr val="bg1"/>
                </a:solidFill>
                <a:latin typeface="Eurostile BQ" pitchFamily="50" charset="0"/>
              </a:endParaRPr>
            </a:p>
          </p:txBody>
        </p:sp>
      </p:gr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dirty="0">
                <a:latin typeface="Candara" panose="020E0502030303020204" pitchFamily="34" charset="0"/>
                <a:cs typeface="Times New Roman" panose="02020603050405020304" pitchFamily="18" charset="0"/>
              </a:rPr>
              <a:t>İşitme Değerlendirme Laboratuvarı </a:t>
            </a:r>
          </a:p>
          <a:p>
            <a:r>
              <a:rPr lang="tr-TR" dirty="0">
                <a:latin typeface="Candara" panose="020E0502030303020204" pitchFamily="34" charset="0"/>
                <a:cs typeface="Times New Roman" panose="02020603050405020304" pitchFamily="18" charset="0"/>
              </a:rPr>
              <a:t>Denge Laboratuvarı </a:t>
            </a:r>
          </a:p>
          <a:p>
            <a:r>
              <a:rPr lang="tr-TR" dirty="0">
                <a:latin typeface="Candara" panose="020E0502030303020204" pitchFamily="34" charset="0"/>
                <a:cs typeface="Times New Roman" panose="02020603050405020304" pitchFamily="18" charset="0"/>
              </a:rPr>
              <a:t>Multidisipliner Laboratuvar (Fakülteler ile ortak kullanım)</a:t>
            </a:r>
          </a:p>
          <a:p>
            <a:r>
              <a:rPr lang="tr-TR" dirty="0">
                <a:latin typeface="Candara" panose="020E0502030303020204" pitchFamily="34" charset="0"/>
                <a:cs typeface="Times New Roman" panose="02020603050405020304" pitchFamily="18" charset="0"/>
              </a:rPr>
              <a:t>Histo-patoloji Laboratuvar (Fakülteler ile ortak kullanım)</a:t>
            </a:r>
          </a:p>
        </p:txBody>
      </p:sp>
    </p:spTree>
    <p:extLst>
      <p:ext uri="{BB962C8B-B14F-4D97-AF65-F5344CB8AC3E}">
        <p14:creationId xmlns:p14="http://schemas.microsoft.com/office/powerpoint/2010/main" val="2646311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669521"/>
                </a:xfrm>
                <a:prstGeom prst="rect">
                  <a:avLst/>
                </a:prstGeom>
                <a:noFill/>
              </p:spPr>
              <p:txBody>
                <a:bodyPr wrap="square" rtlCol="0">
                  <a:spAutoFit/>
                </a:bodyPr>
                <a:lstStyle/>
                <a:p>
                  <a:pPr algn="ctr"/>
                  <a:r>
                    <a:rPr lang="tr-TR" sz="1400" b="1" dirty="0" err="1">
                      <a:solidFill>
                        <a:schemeClr val="bg1"/>
                      </a:solidFill>
                      <a:latin typeface="Candara Light" panose="020E0502030303020204" pitchFamily="34" charset="0"/>
                    </a:rPr>
                    <a:t>Odyoloji</a:t>
                  </a:r>
                  <a:r>
                    <a:rPr lang="tr-TR" sz="1400" b="1" dirty="0">
                      <a:solidFill>
                        <a:schemeClr val="bg1"/>
                      </a:solidFill>
                      <a:latin typeface="Candara Light" panose="020E0502030303020204" pitchFamily="34" charset="0"/>
                    </a:rPr>
                    <a:t> 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Laboratuvarlar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VIII</a:t>
              </a:r>
              <a:endParaRPr lang="en-IN" sz="1600" b="1" dirty="0">
                <a:solidFill>
                  <a:schemeClr val="bg1"/>
                </a:solidFill>
                <a:latin typeface="Eurostile BQ" pitchFamily="50" charset="0"/>
              </a:endParaRPr>
            </a:p>
          </p:txBody>
        </p:sp>
      </p:gr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dirty="0">
                <a:latin typeface="Candara" panose="020E0502030303020204" pitchFamily="34" charset="0"/>
                <a:cs typeface="Times New Roman" panose="02020603050405020304" pitchFamily="18" charset="0"/>
              </a:rPr>
              <a:t>İşitme Değerlendirme </a:t>
            </a:r>
            <a:r>
              <a:rPr lang="tr-TR" dirty="0" smtClean="0">
                <a:latin typeface="Candara" panose="020E0502030303020204" pitchFamily="34" charset="0"/>
                <a:cs typeface="Times New Roman" panose="02020603050405020304" pitchFamily="18" charset="0"/>
              </a:rPr>
              <a:t>Laboratuvarı</a:t>
            </a:r>
          </a:p>
          <a:p>
            <a:pPr marL="0" indent="0">
              <a:buNone/>
            </a:pPr>
            <a:r>
              <a:rPr lang="tr-TR" dirty="0" smtClean="0">
                <a:latin typeface="Candara" panose="020E0502030303020204" pitchFamily="34" charset="0"/>
                <a:cs typeface="Times New Roman" panose="02020603050405020304" pitchFamily="18" charset="0"/>
              </a:rPr>
              <a:t> </a:t>
            </a:r>
            <a:endParaRPr lang="tr-TR" dirty="0">
              <a:latin typeface="Candara" panose="020E0502030303020204" pitchFamily="34" charset="0"/>
              <a:cs typeface="Times New Roman" panose="02020603050405020304" pitchFamily="18" charset="0"/>
            </a:endParaRP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3138" y="1811410"/>
            <a:ext cx="3138345" cy="4707517"/>
          </a:xfrm>
          <a:prstGeom prst="rect">
            <a:avLst/>
          </a:prstGeom>
        </p:spPr>
      </p:pic>
    </p:spTree>
    <p:extLst>
      <p:ext uri="{BB962C8B-B14F-4D97-AF65-F5344CB8AC3E}">
        <p14:creationId xmlns:p14="http://schemas.microsoft.com/office/powerpoint/2010/main" val="4284194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669521"/>
                </a:xfrm>
                <a:prstGeom prst="rect">
                  <a:avLst/>
                </a:prstGeom>
                <a:noFill/>
              </p:spPr>
              <p:txBody>
                <a:bodyPr wrap="square" rtlCol="0">
                  <a:spAutoFit/>
                </a:bodyPr>
                <a:lstStyle/>
                <a:p>
                  <a:pPr algn="ctr"/>
                  <a:r>
                    <a:rPr lang="tr-TR" sz="1400" b="1" dirty="0" err="1">
                      <a:solidFill>
                        <a:schemeClr val="bg1"/>
                      </a:solidFill>
                      <a:latin typeface="Candara Light" panose="020E0502030303020204" pitchFamily="34" charset="0"/>
                    </a:rPr>
                    <a:t>Odyoloji</a:t>
                  </a:r>
                  <a:r>
                    <a:rPr lang="tr-TR" sz="1400" b="1" dirty="0">
                      <a:solidFill>
                        <a:schemeClr val="bg1"/>
                      </a:solidFill>
                      <a:latin typeface="Candara Light" panose="020E0502030303020204" pitchFamily="34" charset="0"/>
                    </a:rPr>
                    <a:t> 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Laboratuvarlar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VIII</a:t>
              </a:r>
              <a:endParaRPr lang="en-IN" sz="1600" b="1" dirty="0">
                <a:solidFill>
                  <a:schemeClr val="bg1"/>
                </a:solidFill>
                <a:latin typeface="Eurostile BQ" pitchFamily="50" charset="0"/>
              </a:endParaRPr>
            </a:p>
          </p:txBody>
        </p:sp>
      </p:gr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dirty="0" smtClean="0">
                <a:latin typeface="Candara" panose="020E0502030303020204" pitchFamily="34" charset="0"/>
                <a:cs typeface="Times New Roman" panose="02020603050405020304" pitchFamily="18" charset="0"/>
              </a:rPr>
              <a:t>Denge </a:t>
            </a:r>
            <a:r>
              <a:rPr lang="tr-TR" dirty="0">
                <a:latin typeface="Candara" panose="020E0502030303020204" pitchFamily="34" charset="0"/>
                <a:cs typeface="Times New Roman" panose="02020603050405020304" pitchFamily="18" charset="0"/>
              </a:rPr>
              <a:t>Laboratuvarı </a:t>
            </a: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8314" y="1650075"/>
            <a:ext cx="3809238" cy="5078984"/>
          </a:xfrm>
          <a:prstGeom prst="rect">
            <a:avLst/>
          </a:prstGeom>
        </p:spPr>
      </p:pic>
    </p:spTree>
    <p:extLst>
      <p:ext uri="{BB962C8B-B14F-4D97-AF65-F5344CB8AC3E}">
        <p14:creationId xmlns:p14="http://schemas.microsoft.com/office/powerpoint/2010/main" val="1525198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812490"/>
                  <a:ext cx="1703972" cy="106335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SAĞLIK BİLİMLERİ FAKÜLTESİ</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750224" y="763078"/>
                  <a:ext cx="4608954" cy="461665"/>
                </a:xfrm>
                <a:prstGeom prst="rect">
                  <a:avLst/>
                </a:prstGeom>
              </p:spPr>
              <p:txBody>
                <a:bodyPr wrap="none">
                  <a:spAutoFit/>
                </a:bodyPr>
                <a:lstStyle/>
                <a:p>
                  <a:pPr algn="ctr"/>
                  <a:r>
                    <a:rPr lang="tr-TR" sz="2400" b="1" dirty="0">
                      <a:solidFill>
                        <a:schemeClr val="bg1"/>
                      </a:solidFill>
                      <a:latin typeface="Agency FB" panose="020B0503020202020204" pitchFamily="34" charset="0"/>
                    </a:rPr>
                    <a:t>Uluslararası Öğrenci Değişim Anlaşmaları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5</a:t>
              </a:r>
              <a:endParaRPr lang="en-IN" b="1" dirty="0">
                <a:solidFill>
                  <a:schemeClr val="bg1"/>
                </a:solidFill>
                <a:latin typeface="Eurostile BQ" pitchFamily="50" charset="0"/>
              </a:endParaRPr>
            </a:p>
          </p:txBody>
        </p:sp>
      </p:grpSp>
      <p:graphicFrame>
        <p:nvGraphicFramePr>
          <p:cNvPr id="2" name="Tablo 1">
            <a:extLst>
              <a:ext uri="{FF2B5EF4-FFF2-40B4-BE49-F238E27FC236}">
                <a16:creationId xmlns:a16="http://schemas.microsoft.com/office/drawing/2014/main" id="{BDDB2A30-EE2E-419D-BB99-5D52820CD946}"/>
              </a:ext>
            </a:extLst>
          </p:cNvPr>
          <p:cNvGraphicFramePr>
            <a:graphicFrameLocks noGrp="1"/>
          </p:cNvGraphicFramePr>
          <p:nvPr>
            <p:extLst/>
          </p:nvPr>
        </p:nvGraphicFramePr>
        <p:xfrm>
          <a:off x="2432245" y="2448880"/>
          <a:ext cx="7196492" cy="3004900"/>
        </p:xfrm>
        <a:graphic>
          <a:graphicData uri="http://schemas.openxmlformats.org/drawingml/2006/table">
            <a:tbl>
              <a:tblPr firstRow="1" firstCol="1" bandRow="1">
                <a:tableStyleId>{5C22544A-7EE6-4342-B048-85BDC9FD1C3A}</a:tableStyleId>
              </a:tblPr>
              <a:tblGrid>
                <a:gridCol w="2240703">
                  <a:extLst>
                    <a:ext uri="{9D8B030D-6E8A-4147-A177-3AD203B41FA5}">
                      <a16:colId xmlns:a16="http://schemas.microsoft.com/office/drawing/2014/main" val="946747005"/>
                    </a:ext>
                  </a:extLst>
                </a:gridCol>
                <a:gridCol w="1140672">
                  <a:extLst>
                    <a:ext uri="{9D8B030D-6E8A-4147-A177-3AD203B41FA5}">
                      <a16:colId xmlns:a16="http://schemas.microsoft.com/office/drawing/2014/main" val="302664926"/>
                    </a:ext>
                  </a:extLst>
                </a:gridCol>
                <a:gridCol w="1477082">
                  <a:extLst>
                    <a:ext uri="{9D8B030D-6E8A-4147-A177-3AD203B41FA5}">
                      <a16:colId xmlns:a16="http://schemas.microsoft.com/office/drawing/2014/main" val="127747227"/>
                    </a:ext>
                  </a:extLst>
                </a:gridCol>
                <a:gridCol w="2338035">
                  <a:extLst>
                    <a:ext uri="{9D8B030D-6E8A-4147-A177-3AD203B41FA5}">
                      <a16:colId xmlns:a16="http://schemas.microsoft.com/office/drawing/2014/main" val="2798848950"/>
                    </a:ext>
                  </a:extLst>
                </a:gridCol>
              </a:tblGrid>
              <a:tr h="667389">
                <a:tc>
                  <a:txBody>
                    <a:bodyPr/>
                    <a:lstStyle/>
                    <a:p>
                      <a:pPr algn="ctr">
                        <a:lnSpc>
                          <a:spcPct val="107000"/>
                        </a:lnSpc>
                      </a:pPr>
                      <a:r>
                        <a:rPr lang="tr-TR" sz="1400" dirty="0">
                          <a:effectLst/>
                          <a:latin typeface="Times New Roman" panose="02020603050405020304" pitchFamily="18" charset="0"/>
                          <a:cs typeface="Times New Roman" panose="02020603050405020304" pitchFamily="18" charset="0"/>
                        </a:rPr>
                        <a:t>Üniversite Adı</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rgbClr val="002060"/>
                    </a:solidFill>
                  </a:tcPr>
                </a:tc>
                <a:tc>
                  <a:txBody>
                    <a:bodyPr/>
                    <a:lstStyle/>
                    <a:p>
                      <a:pPr algn="ctr">
                        <a:lnSpc>
                          <a:spcPct val="107000"/>
                        </a:lnSpc>
                      </a:pPr>
                      <a:r>
                        <a:rPr lang="tr-TR" sz="1400" dirty="0">
                          <a:effectLst/>
                          <a:latin typeface="Times New Roman" panose="02020603050405020304" pitchFamily="18" charset="0"/>
                          <a:ea typeface="Calibri" panose="020F0502020204030204" pitchFamily="34" charset="0"/>
                          <a:cs typeface="Times New Roman" panose="02020603050405020304" pitchFamily="18" charset="0"/>
                        </a:rPr>
                        <a:t>Tip</a:t>
                      </a:r>
                    </a:p>
                  </a:txBody>
                  <a:tcPr marL="9525" marR="9525" marT="9525" marB="9525" anchor="ctr">
                    <a:solidFill>
                      <a:srgbClr val="002060"/>
                    </a:solidFill>
                  </a:tcPr>
                </a:tc>
                <a:tc>
                  <a:txBody>
                    <a:bodyPr/>
                    <a:lstStyle/>
                    <a:p>
                      <a:pPr algn="ctr">
                        <a:lnSpc>
                          <a:spcPct val="107000"/>
                        </a:lnSpc>
                      </a:pPr>
                      <a:r>
                        <a:rPr lang="tr-TR" sz="1400" dirty="0">
                          <a:effectLst/>
                          <a:latin typeface="Times New Roman" panose="02020603050405020304" pitchFamily="18" charset="0"/>
                          <a:cs typeface="Times New Roman" panose="02020603050405020304" pitchFamily="18" charset="0"/>
                        </a:rPr>
                        <a:t>Ülke</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rgbClr val="002060"/>
                    </a:solidFill>
                  </a:tcPr>
                </a:tc>
                <a:tc>
                  <a:txBody>
                    <a:bodyPr/>
                    <a:lstStyle/>
                    <a:p>
                      <a:pPr algn="ctr">
                        <a:lnSpc>
                          <a:spcPct val="107000"/>
                        </a:lnSpc>
                      </a:pPr>
                      <a:r>
                        <a:rPr lang="tr-TR" sz="1400" dirty="0">
                          <a:effectLst/>
                          <a:latin typeface="Times New Roman" panose="02020603050405020304" pitchFamily="18" charset="0"/>
                          <a:cs typeface="Times New Roman" panose="02020603050405020304" pitchFamily="18" charset="0"/>
                        </a:rPr>
                        <a:t>Anlaşma Yapılan Bölüm</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rgbClr val="002060"/>
                    </a:solidFill>
                  </a:tcPr>
                </a:tc>
                <a:extLst>
                  <a:ext uri="{0D108BD9-81ED-4DB2-BD59-A6C34878D82A}">
                    <a16:rowId xmlns:a16="http://schemas.microsoft.com/office/drawing/2014/main" val="2690447176"/>
                  </a:ext>
                </a:extLst>
              </a:tr>
              <a:tr h="1101776">
                <a:tc>
                  <a:txBody>
                    <a:bodyPr/>
                    <a:lstStyle/>
                    <a:p>
                      <a:pPr algn="ctr">
                        <a:lnSpc>
                          <a:spcPct val="107000"/>
                        </a:lnSpc>
                      </a:pPr>
                      <a:r>
                        <a:rPr lang="tr-TR" sz="1400" dirty="0">
                          <a:effectLst/>
                          <a:latin typeface="Times New Roman" panose="02020603050405020304" pitchFamily="18" charset="0"/>
                          <a:cs typeface="Times New Roman" panose="02020603050405020304" pitchFamily="18" charset="0"/>
                        </a:rPr>
                        <a:t>University of Foggia</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rgbClr val="C00000"/>
                    </a:solidFill>
                  </a:tcPr>
                </a:tc>
                <a:tc>
                  <a:txBody>
                    <a:bodyPr/>
                    <a:lstStyle/>
                    <a:p>
                      <a:pPr algn="ctr">
                        <a:lnSpc>
                          <a:spcPct val="107000"/>
                        </a:lnSpc>
                      </a:pPr>
                      <a:r>
                        <a:rPr lang="tr-TR" sz="1400" dirty="0" err="1">
                          <a:effectLst/>
                          <a:latin typeface="Times New Roman" panose="02020603050405020304" pitchFamily="18" charset="0"/>
                          <a:ea typeface="Calibri" panose="020F0502020204030204" pitchFamily="34" charset="0"/>
                          <a:cs typeface="Times New Roman" panose="02020603050405020304" pitchFamily="18" charset="0"/>
                        </a:rPr>
                        <a:t>Erasmus</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bg1">
                        <a:lumMod val="95000"/>
                      </a:schemeClr>
                    </a:solidFill>
                  </a:tcPr>
                </a:tc>
                <a:tc>
                  <a:txBody>
                    <a:bodyPr/>
                    <a:lstStyle/>
                    <a:p>
                      <a:pPr algn="ctr">
                        <a:lnSpc>
                          <a:spcPct val="107000"/>
                        </a:lnSpc>
                      </a:pPr>
                      <a:r>
                        <a:rPr lang="tr-TR" sz="1400" dirty="0">
                          <a:effectLst/>
                          <a:latin typeface="Times New Roman" panose="02020603050405020304" pitchFamily="18" charset="0"/>
                          <a:cs typeface="Times New Roman" panose="02020603050405020304" pitchFamily="18" charset="0"/>
                        </a:rPr>
                        <a:t>İtalya</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bg1">
                        <a:lumMod val="95000"/>
                      </a:schemeClr>
                    </a:solidFill>
                  </a:tcPr>
                </a:tc>
                <a:tc>
                  <a:txBody>
                    <a:bodyPr/>
                    <a:lstStyle/>
                    <a:p>
                      <a:pPr algn="ctr">
                        <a:lnSpc>
                          <a:spcPct val="107000"/>
                        </a:lnSpc>
                      </a:pPr>
                      <a:r>
                        <a:rPr lang="tr-TR" sz="1400" dirty="0">
                          <a:effectLst/>
                          <a:latin typeface="Times New Roman" panose="02020603050405020304" pitchFamily="18" charset="0"/>
                          <a:cs typeface="Times New Roman" panose="02020603050405020304" pitchFamily="18" charset="0"/>
                        </a:rPr>
                        <a:t>Hemşirelik</a:t>
                      </a:r>
                      <a:br>
                        <a:rPr lang="tr-TR" sz="1400" dirty="0">
                          <a:effectLst/>
                          <a:latin typeface="Times New Roman" panose="02020603050405020304" pitchFamily="18" charset="0"/>
                          <a:cs typeface="Times New Roman" panose="02020603050405020304" pitchFamily="18" charset="0"/>
                        </a:rPr>
                      </a:br>
                      <a:r>
                        <a:rPr lang="tr-TR" sz="1400" dirty="0">
                          <a:effectLst/>
                          <a:latin typeface="Times New Roman" panose="02020603050405020304" pitchFamily="18" charset="0"/>
                          <a:cs typeface="Times New Roman" panose="02020603050405020304" pitchFamily="18" charset="0"/>
                        </a:rPr>
                        <a:t>Fizyoterapi ve Rehabilitasyon</a:t>
                      </a:r>
                      <a:br>
                        <a:rPr lang="tr-TR" sz="1400" dirty="0">
                          <a:effectLst/>
                          <a:latin typeface="Times New Roman" panose="02020603050405020304" pitchFamily="18" charset="0"/>
                          <a:cs typeface="Times New Roman" panose="02020603050405020304" pitchFamily="18" charset="0"/>
                        </a:rPr>
                      </a:br>
                      <a:r>
                        <a:rPr lang="tr-TR" sz="1400" dirty="0">
                          <a:effectLst/>
                          <a:latin typeface="Times New Roman" panose="02020603050405020304" pitchFamily="18" charset="0"/>
                          <a:cs typeface="Times New Roman" panose="02020603050405020304" pitchFamily="18" charset="0"/>
                        </a:rPr>
                        <a:t>Beslenme ve Diyetetik</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bg1">
                        <a:lumMod val="95000"/>
                      </a:schemeClr>
                    </a:solidFill>
                  </a:tcPr>
                </a:tc>
                <a:extLst>
                  <a:ext uri="{0D108BD9-81ED-4DB2-BD59-A6C34878D82A}">
                    <a16:rowId xmlns:a16="http://schemas.microsoft.com/office/drawing/2014/main" val="1251523773"/>
                  </a:ext>
                </a:extLst>
              </a:tr>
              <a:tr h="380060">
                <a:tc>
                  <a:txBody>
                    <a:bodyPr/>
                    <a:lstStyle/>
                    <a:p>
                      <a:pPr algn="ctr">
                        <a:lnSpc>
                          <a:spcPct val="107000"/>
                        </a:lnSpc>
                      </a:pPr>
                      <a:r>
                        <a:rPr lang="tr-TR" sz="1400" dirty="0">
                          <a:effectLst/>
                          <a:latin typeface="Times New Roman" panose="02020603050405020304" pitchFamily="18" charset="0"/>
                          <a:cs typeface="Times New Roman" panose="02020603050405020304" pitchFamily="18" charset="0"/>
                        </a:rPr>
                        <a:t>University of Ostrava</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rgbClr val="C00000"/>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tr-TR" sz="1400" dirty="0" err="1">
                          <a:effectLst/>
                          <a:latin typeface="Times New Roman" panose="02020603050405020304" pitchFamily="18" charset="0"/>
                          <a:ea typeface="Calibri" panose="020F0502020204030204" pitchFamily="34" charset="0"/>
                          <a:cs typeface="Times New Roman" panose="02020603050405020304" pitchFamily="18" charset="0"/>
                        </a:rPr>
                        <a:t>Erasmus</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bg1">
                        <a:lumMod val="95000"/>
                      </a:schemeClr>
                    </a:solidFill>
                  </a:tcPr>
                </a:tc>
                <a:tc>
                  <a:txBody>
                    <a:bodyPr/>
                    <a:lstStyle/>
                    <a:p>
                      <a:pPr algn="ctr">
                        <a:lnSpc>
                          <a:spcPct val="107000"/>
                        </a:lnSpc>
                      </a:pPr>
                      <a:r>
                        <a:rPr lang="tr-TR" sz="1400">
                          <a:effectLst/>
                          <a:latin typeface="Times New Roman" panose="02020603050405020304" pitchFamily="18" charset="0"/>
                          <a:cs typeface="Times New Roman" panose="02020603050405020304" pitchFamily="18" charset="0"/>
                        </a:rPr>
                        <a:t>Çek Cumhuriyeti</a:t>
                      </a:r>
                      <a:endParaRPr lang="tr-TR"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bg1">
                        <a:lumMod val="95000"/>
                      </a:schemeClr>
                    </a:solidFill>
                  </a:tcPr>
                </a:tc>
                <a:tc>
                  <a:txBody>
                    <a:bodyPr/>
                    <a:lstStyle/>
                    <a:p>
                      <a:pPr algn="ctr">
                        <a:lnSpc>
                          <a:spcPct val="107000"/>
                        </a:lnSpc>
                      </a:pPr>
                      <a:r>
                        <a:rPr lang="tr-TR" sz="1400" dirty="0">
                          <a:effectLst/>
                          <a:latin typeface="Times New Roman" panose="02020603050405020304" pitchFamily="18" charset="0"/>
                          <a:cs typeface="Times New Roman" panose="02020603050405020304" pitchFamily="18" charset="0"/>
                        </a:rPr>
                        <a:t>Beslenme ve Diyetetik</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bg1">
                        <a:lumMod val="95000"/>
                      </a:schemeClr>
                    </a:solidFill>
                  </a:tcPr>
                </a:tc>
                <a:extLst>
                  <a:ext uri="{0D108BD9-81ED-4DB2-BD59-A6C34878D82A}">
                    <a16:rowId xmlns:a16="http://schemas.microsoft.com/office/drawing/2014/main" val="3774391421"/>
                  </a:ext>
                </a:extLst>
              </a:tr>
              <a:tr h="380060">
                <a:tc>
                  <a:txBody>
                    <a:bodyPr/>
                    <a:lstStyle/>
                    <a:p>
                      <a:pPr algn="ctr">
                        <a:lnSpc>
                          <a:spcPct val="107000"/>
                        </a:lnSpc>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Angela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Boskin</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Faculty of Health Care</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rgbClr val="C00000"/>
                    </a:solidFill>
                  </a:tcPr>
                </a:tc>
                <a:tc>
                  <a:txBody>
                    <a:bodyPr/>
                    <a:lstStyle/>
                    <a:p>
                      <a:pPr algn="ctr">
                        <a:lnSpc>
                          <a:spcPct val="107000"/>
                        </a:lnSpc>
                      </a:pPr>
                      <a:r>
                        <a:rPr lang="tr-TR" sz="1400" dirty="0" err="1">
                          <a:effectLst/>
                          <a:latin typeface="Times New Roman" panose="02020603050405020304" pitchFamily="18" charset="0"/>
                          <a:ea typeface="Calibri" panose="020F0502020204030204" pitchFamily="34" charset="0"/>
                          <a:cs typeface="Times New Roman" panose="02020603050405020304" pitchFamily="18" charset="0"/>
                        </a:rPr>
                        <a:t>Erasmus</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bg1">
                        <a:lumMod val="95000"/>
                      </a:schemeClr>
                    </a:solidFill>
                  </a:tcPr>
                </a:tc>
                <a:tc>
                  <a:txBody>
                    <a:bodyPr/>
                    <a:lstStyle/>
                    <a:p>
                      <a:pPr algn="ctr">
                        <a:lnSpc>
                          <a:spcPct val="107000"/>
                        </a:lnSpc>
                      </a:pPr>
                      <a:r>
                        <a:rPr lang="tr-TR" sz="1400" dirty="0">
                          <a:effectLst/>
                          <a:latin typeface="Times New Roman" panose="02020603050405020304" pitchFamily="18" charset="0"/>
                          <a:ea typeface="Calibri" panose="020F0502020204030204" pitchFamily="34" charset="0"/>
                          <a:cs typeface="Times New Roman" panose="02020603050405020304" pitchFamily="18" charset="0"/>
                        </a:rPr>
                        <a:t>Slovenya</a:t>
                      </a:r>
                    </a:p>
                  </a:txBody>
                  <a:tcPr marL="9525" marR="9525" marT="9525" marB="9525" anchor="ctr">
                    <a:solidFill>
                      <a:schemeClr val="bg1">
                        <a:lumMod val="95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tr-TR" sz="1400" dirty="0">
                          <a:effectLst/>
                          <a:latin typeface="Times New Roman" panose="02020603050405020304" pitchFamily="18" charset="0"/>
                          <a:cs typeface="Times New Roman" panose="02020603050405020304" pitchFamily="18" charset="0"/>
                        </a:rPr>
                        <a:t>Hemşirelik</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pPr>
                      <a:r>
                        <a:rPr lang="tr-TR" sz="1400" dirty="0">
                          <a:effectLst/>
                          <a:latin typeface="Times New Roman" panose="02020603050405020304" pitchFamily="18" charset="0"/>
                          <a:cs typeface="Times New Roman" panose="02020603050405020304" pitchFamily="18" charset="0"/>
                        </a:rPr>
                        <a:t>Fizyoterapi ve Rehabilitasyon</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bg1">
                        <a:lumMod val="95000"/>
                      </a:schemeClr>
                    </a:solidFill>
                  </a:tcPr>
                </a:tc>
                <a:extLst>
                  <a:ext uri="{0D108BD9-81ED-4DB2-BD59-A6C34878D82A}">
                    <a16:rowId xmlns:a16="http://schemas.microsoft.com/office/drawing/2014/main" val="1845264371"/>
                  </a:ext>
                </a:extLst>
              </a:tr>
              <a:tr h="380060">
                <a:tc>
                  <a:txBody>
                    <a:bodyPr/>
                    <a:lstStyle/>
                    <a:p>
                      <a:pPr algn="ctr">
                        <a:lnSpc>
                          <a:spcPct val="107000"/>
                        </a:lnSpc>
                      </a:pPr>
                      <a:r>
                        <a:rPr lang="tr-TR" sz="1400" dirty="0">
                          <a:effectLst/>
                          <a:latin typeface="Times New Roman" panose="02020603050405020304" pitchFamily="18" charset="0"/>
                          <a:cs typeface="Times New Roman" panose="02020603050405020304" pitchFamily="18" charset="0"/>
                        </a:rPr>
                        <a:t>University of Michigan</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rgbClr val="C00000"/>
                    </a:solidFill>
                  </a:tcPr>
                </a:tc>
                <a:tc>
                  <a:txBody>
                    <a:bodyPr/>
                    <a:lstStyle/>
                    <a:p>
                      <a:pPr algn="ctr">
                        <a:lnSpc>
                          <a:spcPct val="107000"/>
                        </a:lnSpc>
                      </a:pPr>
                      <a:r>
                        <a:rPr lang="tr-TR" sz="1400" dirty="0">
                          <a:effectLst/>
                          <a:latin typeface="Times New Roman" panose="02020603050405020304" pitchFamily="18" charset="0"/>
                          <a:ea typeface="Calibri" panose="020F0502020204030204" pitchFamily="34" charset="0"/>
                          <a:cs typeface="Times New Roman" panose="02020603050405020304" pitchFamily="18" charset="0"/>
                        </a:rPr>
                        <a:t>MOU</a:t>
                      </a:r>
                    </a:p>
                  </a:txBody>
                  <a:tcPr marL="9525" marR="9525" marT="9525" marB="9525" anchor="ctr">
                    <a:solidFill>
                      <a:schemeClr val="bg1">
                        <a:lumMod val="95000"/>
                      </a:schemeClr>
                    </a:solidFill>
                  </a:tcPr>
                </a:tc>
                <a:tc>
                  <a:txBody>
                    <a:bodyPr/>
                    <a:lstStyle/>
                    <a:p>
                      <a:pPr algn="ctr">
                        <a:lnSpc>
                          <a:spcPct val="107000"/>
                        </a:lnSpc>
                      </a:pPr>
                      <a:r>
                        <a:rPr lang="tr-TR" sz="1400">
                          <a:effectLst/>
                          <a:latin typeface="Times New Roman" panose="02020603050405020304" pitchFamily="18" charset="0"/>
                          <a:cs typeface="Times New Roman" panose="02020603050405020304" pitchFamily="18" charset="0"/>
                        </a:rPr>
                        <a:t>ABD</a:t>
                      </a:r>
                      <a:endParaRPr lang="tr-TR"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bg1">
                        <a:lumMod val="95000"/>
                      </a:schemeClr>
                    </a:solidFill>
                  </a:tcPr>
                </a:tc>
                <a:tc>
                  <a:txBody>
                    <a:bodyPr/>
                    <a:lstStyle/>
                    <a:p>
                      <a:pPr algn="ctr">
                        <a:lnSpc>
                          <a:spcPct val="107000"/>
                        </a:lnSpc>
                      </a:pPr>
                      <a:r>
                        <a:rPr lang="tr-TR" sz="1400" dirty="0">
                          <a:effectLst/>
                          <a:latin typeface="Times New Roman" panose="02020603050405020304" pitchFamily="18" charset="0"/>
                          <a:cs typeface="Times New Roman" panose="02020603050405020304" pitchFamily="18" charset="0"/>
                        </a:rPr>
                        <a:t>Hemşirelik</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bg1">
                        <a:lumMod val="95000"/>
                      </a:schemeClr>
                    </a:solidFill>
                  </a:tcPr>
                </a:tc>
                <a:extLst>
                  <a:ext uri="{0D108BD9-81ED-4DB2-BD59-A6C34878D82A}">
                    <a16:rowId xmlns:a16="http://schemas.microsoft.com/office/drawing/2014/main" val="3623923885"/>
                  </a:ext>
                </a:extLst>
              </a:tr>
            </a:tbl>
          </a:graphicData>
        </a:graphic>
      </p:graphicFrame>
    </p:spTree>
    <p:extLst>
      <p:ext uri="{BB962C8B-B14F-4D97-AF65-F5344CB8AC3E}">
        <p14:creationId xmlns:p14="http://schemas.microsoft.com/office/powerpoint/2010/main" val="23515479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669521"/>
                </a:xfrm>
                <a:prstGeom prst="rect">
                  <a:avLst/>
                </a:prstGeom>
                <a:noFill/>
              </p:spPr>
              <p:txBody>
                <a:bodyPr wrap="square" rtlCol="0">
                  <a:spAutoFit/>
                </a:bodyPr>
                <a:lstStyle/>
                <a:p>
                  <a:pPr algn="ctr"/>
                  <a:r>
                    <a:rPr lang="tr-TR" sz="1400" b="1" dirty="0" err="1">
                      <a:solidFill>
                        <a:schemeClr val="bg1"/>
                      </a:solidFill>
                      <a:latin typeface="Candara Light" panose="020E0502030303020204" pitchFamily="34" charset="0"/>
                    </a:rPr>
                    <a:t>Odyoloji</a:t>
                  </a:r>
                  <a:endParaRPr lang="tr-TR" sz="1400" b="1" dirty="0">
                    <a:solidFill>
                      <a:schemeClr val="bg1"/>
                    </a:solidFill>
                    <a:latin typeface="Candara Light" panose="020E0502030303020204" pitchFamily="34" charset="0"/>
                  </a:endParaRP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a:t>
              </a:r>
              <a:endParaRPr lang="en-IN" sz="1600" b="1" dirty="0">
                <a:solidFill>
                  <a:schemeClr val="bg1"/>
                </a:solidFill>
                <a:latin typeface="Eurostile BQ" pitchFamily="50" charset="0"/>
              </a:endParaRPr>
            </a:p>
          </p:txBody>
        </p:sp>
      </p:grpSp>
      <p:sp>
        <p:nvSpPr>
          <p:cNvPr id="19" name="Metin kutusu 8">
            <a:extLst>
              <a:ext uri="{FF2B5EF4-FFF2-40B4-BE49-F238E27FC236}">
                <a16:creationId xmlns:a16="http://schemas.microsoft.com/office/drawing/2014/main" id="{C2B774D2-CDBD-453B-90D1-1F1F5ABA496B}"/>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1. Yarı Yıl</a:t>
            </a:r>
          </a:p>
        </p:txBody>
      </p:sp>
      <p:graphicFrame>
        <p:nvGraphicFramePr>
          <p:cNvPr id="2" name="Tablo 1"/>
          <p:cNvGraphicFramePr>
            <a:graphicFrameLocks noGrp="1"/>
          </p:cNvGraphicFramePr>
          <p:nvPr>
            <p:extLst/>
          </p:nvPr>
        </p:nvGraphicFramePr>
        <p:xfrm>
          <a:off x="2135466" y="2262904"/>
          <a:ext cx="8624899" cy="3894862"/>
        </p:xfrm>
        <a:graphic>
          <a:graphicData uri="http://schemas.openxmlformats.org/drawingml/2006/table">
            <a:tbl>
              <a:tblPr>
                <a:tableStyleId>{74C1A8A3-306A-4EB7-A6B1-4F7E0EB9C5D6}</a:tableStyleId>
              </a:tblPr>
              <a:tblGrid>
                <a:gridCol w="1078112">
                  <a:extLst>
                    <a:ext uri="{9D8B030D-6E8A-4147-A177-3AD203B41FA5}">
                      <a16:colId xmlns:a16="http://schemas.microsoft.com/office/drawing/2014/main" val="4193138542"/>
                    </a:ext>
                  </a:extLst>
                </a:gridCol>
                <a:gridCol w="718742">
                  <a:extLst>
                    <a:ext uri="{9D8B030D-6E8A-4147-A177-3AD203B41FA5}">
                      <a16:colId xmlns:a16="http://schemas.microsoft.com/office/drawing/2014/main" val="2345671901"/>
                    </a:ext>
                  </a:extLst>
                </a:gridCol>
                <a:gridCol w="718742">
                  <a:extLst>
                    <a:ext uri="{9D8B030D-6E8A-4147-A177-3AD203B41FA5}">
                      <a16:colId xmlns:a16="http://schemas.microsoft.com/office/drawing/2014/main" val="4046869623"/>
                    </a:ext>
                  </a:extLst>
                </a:gridCol>
                <a:gridCol w="2156225">
                  <a:extLst>
                    <a:ext uri="{9D8B030D-6E8A-4147-A177-3AD203B41FA5}">
                      <a16:colId xmlns:a16="http://schemas.microsoft.com/office/drawing/2014/main" val="3871796931"/>
                    </a:ext>
                  </a:extLst>
                </a:gridCol>
                <a:gridCol w="718742">
                  <a:extLst>
                    <a:ext uri="{9D8B030D-6E8A-4147-A177-3AD203B41FA5}">
                      <a16:colId xmlns:a16="http://schemas.microsoft.com/office/drawing/2014/main" val="3452382074"/>
                    </a:ext>
                  </a:extLst>
                </a:gridCol>
                <a:gridCol w="1078112">
                  <a:extLst>
                    <a:ext uri="{9D8B030D-6E8A-4147-A177-3AD203B41FA5}">
                      <a16:colId xmlns:a16="http://schemas.microsoft.com/office/drawing/2014/main" val="1773930634"/>
                    </a:ext>
                  </a:extLst>
                </a:gridCol>
                <a:gridCol w="1078112">
                  <a:extLst>
                    <a:ext uri="{9D8B030D-6E8A-4147-A177-3AD203B41FA5}">
                      <a16:colId xmlns:a16="http://schemas.microsoft.com/office/drawing/2014/main" val="220933447"/>
                    </a:ext>
                  </a:extLst>
                </a:gridCol>
                <a:gridCol w="1078112">
                  <a:extLst>
                    <a:ext uri="{9D8B030D-6E8A-4147-A177-3AD203B41FA5}">
                      <a16:colId xmlns:a16="http://schemas.microsoft.com/office/drawing/2014/main" val="1414827958"/>
                    </a:ext>
                  </a:extLst>
                </a:gridCol>
              </a:tblGrid>
              <a:tr h="417484">
                <a:tc>
                  <a:txBody>
                    <a:bodyPr/>
                    <a:lstStyle/>
                    <a:p>
                      <a:pPr algn="l" fontAlgn="ctr"/>
                      <a:r>
                        <a:rPr lang="tr-TR" sz="1800" u="none" strike="noStrike" dirty="0">
                          <a:effectLst/>
                        </a:rPr>
                        <a:t>Ders Kodu</a:t>
                      </a:r>
                      <a:endParaRPr lang="tr-TR" sz="1800" b="0" i="0" u="none" strike="noStrike" dirty="0">
                        <a:solidFill>
                          <a:srgbClr val="000000"/>
                        </a:solidFill>
                        <a:effectLst/>
                        <a:latin typeface="Calibri" panose="020F0502020204030204" pitchFamily="34" charset="0"/>
                      </a:endParaRPr>
                    </a:p>
                  </a:txBody>
                  <a:tcPr marL="6350" marR="6350" marT="6350" marB="0" anchor="ctr"/>
                </a:tc>
                <a:tc gridSpan="3">
                  <a:txBody>
                    <a:bodyPr/>
                    <a:lstStyle/>
                    <a:p>
                      <a:pPr algn="ctr" fontAlgn="ctr"/>
                      <a:r>
                        <a:rPr lang="tr-TR" sz="1800" u="none" strike="noStrike">
                          <a:effectLst/>
                        </a:rPr>
                        <a:t>Ders Adı</a:t>
                      </a:r>
                      <a:endParaRPr lang="tr-TR" sz="1800" b="0"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T</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U</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K</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AKTS</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592763049"/>
                  </a:ext>
                </a:extLst>
              </a:tr>
              <a:tr h="417484">
                <a:tc>
                  <a:txBody>
                    <a:bodyPr/>
                    <a:lstStyle/>
                    <a:p>
                      <a:pPr algn="l" fontAlgn="ctr"/>
                      <a:r>
                        <a:rPr lang="tr-TR" sz="1800" u="none" strike="noStrike" dirty="0">
                          <a:effectLst/>
                        </a:rPr>
                        <a:t>ENG101</a:t>
                      </a:r>
                      <a:endParaRPr lang="tr-TR" sz="1800" b="0" i="0" u="none" strike="noStrike" dirty="0">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dirty="0">
                          <a:effectLst/>
                        </a:rPr>
                        <a:t>Akademik İngilizce I</a:t>
                      </a:r>
                      <a:endParaRPr lang="tr-TR" sz="1800" b="0"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4</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0</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4</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3,5</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284501510"/>
                  </a:ext>
                </a:extLst>
              </a:tr>
              <a:tr h="417484">
                <a:tc>
                  <a:txBody>
                    <a:bodyPr/>
                    <a:lstStyle/>
                    <a:p>
                      <a:pPr algn="l" fontAlgn="ctr"/>
                      <a:r>
                        <a:rPr lang="tr-TR" sz="1800" u="none" strike="noStrike">
                          <a:effectLst/>
                        </a:rPr>
                        <a:t>HIST111</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dirty="0">
                          <a:effectLst/>
                        </a:rPr>
                        <a:t>Atatürk İlkeleri ve İnkılap Tarihi I (İngilizce)</a:t>
                      </a:r>
                      <a:endParaRPr lang="tr-TR" sz="1800" b="0"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2</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0</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2</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2</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407558681"/>
                  </a:ext>
                </a:extLst>
              </a:tr>
              <a:tr h="417484">
                <a:tc>
                  <a:txBody>
                    <a:bodyPr/>
                    <a:lstStyle/>
                    <a:p>
                      <a:pPr algn="l" fontAlgn="ctr"/>
                      <a:r>
                        <a:rPr lang="tr-TR" sz="1800" u="none" strike="noStrike">
                          <a:effectLst/>
                        </a:rPr>
                        <a:t>MED181</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dirty="0">
                          <a:effectLst/>
                        </a:rPr>
                        <a:t>Fizyoloji</a:t>
                      </a:r>
                      <a:endParaRPr lang="tr-TR" sz="1800" b="0"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dirty="0">
                          <a:effectLst/>
                        </a:rPr>
                        <a:t>3</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0</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6</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940611296"/>
                  </a:ext>
                </a:extLst>
              </a:tr>
              <a:tr h="417484">
                <a:tc>
                  <a:txBody>
                    <a:bodyPr/>
                    <a:lstStyle/>
                    <a:p>
                      <a:pPr algn="l" fontAlgn="ctr"/>
                      <a:r>
                        <a:rPr lang="tr-TR" sz="1800" u="none" strike="noStrike">
                          <a:effectLst/>
                        </a:rPr>
                        <a:t>MED183</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a:effectLst/>
                        </a:rPr>
                        <a:t>Anatomi</a:t>
                      </a:r>
                      <a:endParaRPr lang="tr-TR" sz="1800" b="0"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dirty="0">
                          <a:effectLst/>
                        </a:rPr>
                        <a:t>3</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3</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6</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8,5</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109424771"/>
                  </a:ext>
                </a:extLst>
              </a:tr>
              <a:tr h="417484">
                <a:tc>
                  <a:txBody>
                    <a:bodyPr/>
                    <a:lstStyle/>
                    <a:p>
                      <a:pPr algn="l" fontAlgn="ctr"/>
                      <a:r>
                        <a:rPr lang="tr-TR" sz="1800" u="none" strike="noStrike">
                          <a:effectLst/>
                        </a:rPr>
                        <a:t>AUDY101</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a:effectLst/>
                        </a:rPr>
                        <a:t>İşitme Bilimine Giriş</a:t>
                      </a:r>
                      <a:endParaRPr lang="tr-TR" sz="1800" b="0"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2</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0</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2</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5</a:t>
                      </a:r>
                      <a:endParaRPr lang="tr-TR" sz="18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941068888"/>
                  </a:ext>
                </a:extLst>
              </a:tr>
              <a:tr h="417484">
                <a:tc>
                  <a:txBody>
                    <a:bodyPr/>
                    <a:lstStyle/>
                    <a:p>
                      <a:pPr algn="l" fontAlgn="ctr"/>
                      <a:r>
                        <a:rPr lang="tr-TR" sz="1800" u="none" strike="noStrike">
                          <a:effectLst/>
                        </a:rPr>
                        <a:t>AUDY103</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a:effectLst/>
                        </a:rPr>
                        <a:t>Dil ve Konuşma Gelişimi</a:t>
                      </a:r>
                      <a:endParaRPr lang="tr-TR" sz="1800" b="0"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0</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3</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5</a:t>
                      </a:r>
                      <a:endParaRPr lang="tr-TR" sz="18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938224116"/>
                  </a:ext>
                </a:extLst>
              </a:tr>
              <a:tr h="417484">
                <a:tc>
                  <a:txBody>
                    <a:bodyPr/>
                    <a:lstStyle/>
                    <a:p>
                      <a:pPr algn="l" fontAlgn="ctr"/>
                      <a:r>
                        <a:rPr lang="tr-TR" sz="1800" u="none" strike="noStrike">
                          <a:effectLst/>
                        </a:rPr>
                        <a:t>KRY111</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a:effectLst/>
                        </a:rPr>
                        <a:t>Kariyer Planlama</a:t>
                      </a:r>
                      <a:endParaRPr lang="tr-TR" sz="1800" b="0"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1</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0</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1</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1</a:t>
                      </a:r>
                      <a:endParaRPr lang="tr-TR" sz="18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60684932"/>
                  </a:ext>
                </a:extLst>
              </a:tr>
              <a:tr h="417484">
                <a:tc>
                  <a:txBody>
                    <a:bodyPr/>
                    <a:lstStyle/>
                    <a:p>
                      <a:pPr algn="l"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21</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31</a:t>
                      </a:r>
                      <a:endParaRPr lang="tr-TR" sz="18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03366072"/>
                  </a:ext>
                </a:extLst>
              </a:tr>
            </a:tbl>
          </a:graphicData>
        </a:graphic>
      </p:graphicFrame>
    </p:spTree>
    <p:extLst>
      <p:ext uri="{BB962C8B-B14F-4D97-AF65-F5344CB8AC3E}">
        <p14:creationId xmlns:p14="http://schemas.microsoft.com/office/powerpoint/2010/main" val="907117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669521"/>
                </a:xfrm>
                <a:prstGeom prst="rect">
                  <a:avLst/>
                </a:prstGeom>
                <a:noFill/>
              </p:spPr>
              <p:txBody>
                <a:bodyPr wrap="square" rtlCol="0">
                  <a:spAutoFit/>
                </a:bodyPr>
                <a:lstStyle/>
                <a:p>
                  <a:pPr algn="ctr"/>
                  <a:r>
                    <a:rPr lang="tr-TR" sz="1400" b="1" dirty="0" err="1">
                      <a:solidFill>
                        <a:schemeClr val="bg1"/>
                      </a:solidFill>
                      <a:latin typeface="Candara Light" panose="020E0502030303020204" pitchFamily="34" charset="0"/>
                    </a:rPr>
                    <a:t>Odyoloji</a:t>
                  </a:r>
                  <a:r>
                    <a:rPr lang="tr-TR" sz="1400" b="1" dirty="0">
                      <a:solidFill>
                        <a:schemeClr val="bg1"/>
                      </a:solidFill>
                      <a:latin typeface="Candara Light" panose="020E0502030303020204" pitchFamily="34" charset="0"/>
                    </a:rPr>
                    <a:t> 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a:t>
              </a:r>
              <a:endParaRPr lang="en-IN" sz="1600" b="1" dirty="0">
                <a:solidFill>
                  <a:schemeClr val="bg1"/>
                </a:solidFill>
                <a:latin typeface="Eurostile BQ" pitchFamily="50" charset="0"/>
              </a:endParaRPr>
            </a:p>
          </p:txBody>
        </p:sp>
      </p:grpSp>
      <p:sp>
        <p:nvSpPr>
          <p:cNvPr id="26" name="Metin kutusu 8">
            <a:extLst>
              <a:ext uri="{FF2B5EF4-FFF2-40B4-BE49-F238E27FC236}">
                <a16:creationId xmlns:a16="http://schemas.microsoft.com/office/drawing/2014/main" id="{77F00336-56D9-464B-9A46-7306A5946CAF}"/>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2. Yarı Yıl</a:t>
            </a:r>
          </a:p>
        </p:txBody>
      </p:sp>
      <p:graphicFrame>
        <p:nvGraphicFramePr>
          <p:cNvPr id="2" name="Tablo 1"/>
          <p:cNvGraphicFramePr>
            <a:graphicFrameLocks noGrp="1"/>
          </p:cNvGraphicFramePr>
          <p:nvPr>
            <p:extLst/>
          </p:nvPr>
        </p:nvGraphicFramePr>
        <p:xfrm>
          <a:off x="2013527" y="2253669"/>
          <a:ext cx="9328726" cy="4055356"/>
        </p:xfrm>
        <a:graphic>
          <a:graphicData uri="http://schemas.openxmlformats.org/drawingml/2006/table">
            <a:tbl>
              <a:tblPr>
                <a:tableStyleId>{74C1A8A3-306A-4EB7-A6B1-4F7E0EB9C5D6}</a:tableStyleId>
              </a:tblPr>
              <a:tblGrid>
                <a:gridCol w="1119447">
                  <a:extLst>
                    <a:ext uri="{9D8B030D-6E8A-4147-A177-3AD203B41FA5}">
                      <a16:colId xmlns:a16="http://schemas.microsoft.com/office/drawing/2014/main" val="297111155"/>
                    </a:ext>
                  </a:extLst>
                </a:gridCol>
                <a:gridCol w="746298">
                  <a:extLst>
                    <a:ext uri="{9D8B030D-6E8A-4147-A177-3AD203B41FA5}">
                      <a16:colId xmlns:a16="http://schemas.microsoft.com/office/drawing/2014/main" val="2904603727"/>
                    </a:ext>
                  </a:extLst>
                </a:gridCol>
                <a:gridCol w="746298">
                  <a:extLst>
                    <a:ext uri="{9D8B030D-6E8A-4147-A177-3AD203B41FA5}">
                      <a16:colId xmlns:a16="http://schemas.microsoft.com/office/drawing/2014/main" val="2495153118"/>
                    </a:ext>
                  </a:extLst>
                </a:gridCol>
                <a:gridCol w="2238895">
                  <a:extLst>
                    <a:ext uri="{9D8B030D-6E8A-4147-A177-3AD203B41FA5}">
                      <a16:colId xmlns:a16="http://schemas.microsoft.com/office/drawing/2014/main" val="3046406644"/>
                    </a:ext>
                  </a:extLst>
                </a:gridCol>
                <a:gridCol w="1119447">
                  <a:extLst>
                    <a:ext uri="{9D8B030D-6E8A-4147-A177-3AD203B41FA5}">
                      <a16:colId xmlns:a16="http://schemas.microsoft.com/office/drawing/2014/main" val="1660716087"/>
                    </a:ext>
                  </a:extLst>
                </a:gridCol>
                <a:gridCol w="1119447">
                  <a:extLst>
                    <a:ext uri="{9D8B030D-6E8A-4147-A177-3AD203B41FA5}">
                      <a16:colId xmlns:a16="http://schemas.microsoft.com/office/drawing/2014/main" val="1698108762"/>
                    </a:ext>
                  </a:extLst>
                </a:gridCol>
                <a:gridCol w="1119447">
                  <a:extLst>
                    <a:ext uri="{9D8B030D-6E8A-4147-A177-3AD203B41FA5}">
                      <a16:colId xmlns:a16="http://schemas.microsoft.com/office/drawing/2014/main" val="143965751"/>
                    </a:ext>
                  </a:extLst>
                </a:gridCol>
                <a:gridCol w="1119447">
                  <a:extLst>
                    <a:ext uri="{9D8B030D-6E8A-4147-A177-3AD203B41FA5}">
                      <a16:colId xmlns:a16="http://schemas.microsoft.com/office/drawing/2014/main" val="2243658669"/>
                    </a:ext>
                  </a:extLst>
                </a:gridCol>
              </a:tblGrid>
              <a:tr h="420768">
                <a:tc>
                  <a:txBody>
                    <a:bodyPr/>
                    <a:lstStyle/>
                    <a:p>
                      <a:pPr algn="l" fontAlgn="ctr"/>
                      <a:r>
                        <a:rPr lang="tr-TR" sz="1800" u="none" strike="noStrike" dirty="0">
                          <a:effectLst/>
                        </a:rPr>
                        <a:t>Ders Kodu</a:t>
                      </a:r>
                      <a:endParaRPr lang="tr-TR" sz="1800" b="0" i="0" u="none" strike="noStrike" dirty="0">
                        <a:solidFill>
                          <a:srgbClr val="000000"/>
                        </a:solidFill>
                        <a:effectLst/>
                        <a:latin typeface="Calibri" panose="020F0502020204030204" pitchFamily="34" charset="0"/>
                      </a:endParaRPr>
                    </a:p>
                  </a:txBody>
                  <a:tcPr marL="6350" marR="6350" marT="6350" marB="0" anchor="ctr"/>
                </a:tc>
                <a:tc gridSpan="3">
                  <a:txBody>
                    <a:bodyPr/>
                    <a:lstStyle/>
                    <a:p>
                      <a:pPr algn="ctr" fontAlgn="ctr"/>
                      <a:r>
                        <a:rPr lang="tr-TR" sz="1800" u="none" strike="noStrike">
                          <a:effectLst/>
                        </a:rPr>
                        <a:t>Ders Adı</a:t>
                      </a:r>
                      <a:endParaRPr lang="tr-TR" sz="1800" b="0"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T</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U</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K</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AKTS</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0479020"/>
                  </a:ext>
                </a:extLst>
              </a:tr>
              <a:tr h="420768">
                <a:tc>
                  <a:txBody>
                    <a:bodyPr/>
                    <a:lstStyle/>
                    <a:p>
                      <a:pPr algn="l" fontAlgn="ctr"/>
                      <a:r>
                        <a:rPr lang="tr-TR" sz="1800" u="none" strike="noStrike" dirty="0">
                          <a:effectLst/>
                        </a:rPr>
                        <a:t>ENG102</a:t>
                      </a:r>
                      <a:endParaRPr lang="tr-TR" sz="1800" b="0" i="0" u="none" strike="noStrike" dirty="0">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dirty="0">
                          <a:effectLst/>
                        </a:rPr>
                        <a:t>Akademik İngilizce II</a:t>
                      </a:r>
                      <a:endParaRPr lang="tr-TR" sz="1800" b="0"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4</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0</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4</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3,5</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797985894"/>
                  </a:ext>
                </a:extLst>
              </a:tr>
              <a:tr h="420768">
                <a:tc>
                  <a:txBody>
                    <a:bodyPr/>
                    <a:lstStyle/>
                    <a:p>
                      <a:pPr algn="l" fontAlgn="ctr"/>
                      <a:r>
                        <a:rPr lang="tr-TR" sz="1800" u="none" strike="noStrike">
                          <a:effectLst/>
                        </a:rPr>
                        <a:t>HIST112</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dirty="0">
                          <a:effectLst/>
                        </a:rPr>
                        <a:t>Atatürk İlkeleri ve İnkılap Tarihi II (İngilizce)</a:t>
                      </a:r>
                      <a:endParaRPr lang="tr-TR" sz="1800" b="0"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2</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0</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2</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2</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02228657"/>
                  </a:ext>
                </a:extLst>
              </a:tr>
              <a:tr h="420768">
                <a:tc>
                  <a:txBody>
                    <a:bodyPr/>
                    <a:lstStyle/>
                    <a:p>
                      <a:pPr algn="l" fontAlgn="ctr"/>
                      <a:r>
                        <a:rPr lang="tr-TR" sz="1800" u="none" strike="noStrike">
                          <a:effectLst/>
                        </a:rPr>
                        <a:t>MED508</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dirty="0">
                          <a:effectLst/>
                        </a:rPr>
                        <a:t>Kulak Burun Boğaz Hastalıkları</a:t>
                      </a:r>
                      <a:endParaRPr lang="tr-TR" sz="1800" b="0"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0</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6</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273022001"/>
                  </a:ext>
                </a:extLst>
              </a:tr>
              <a:tr h="420768">
                <a:tc>
                  <a:txBody>
                    <a:bodyPr/>
                    <a:lstStyle/>
                    <a:p>
                      <a:pPr algn="l" fontAlgn="ctr"/>
                      <a:r>
                        <a:rPr lang="tr-TR" sz="1800" u="none" strike="noStrike">
                          <a:effectLst/>
                        </a:rPr>
                        <a:t>AUDY104</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dirty="0" err="1">
                          <a:effectLst/>
                        </a:rPr>
                        <a:t>Odyolojide</a:t>
                      </a:r>
                      <a:r>
                        <a:rPr lang="tr-TR" sz="1800" u="none" strike="noStrike" dirty="0">
                          <a:effectLst/>
                        </a:rPr>
                        <a:t> </a:t>
                      </a:r>
                      <a:r>
                        <a:rPr lang="tr-TR" sz="1800" u="none" strike="noStrike" dirty="0" err="1">
                          <a:effectLst/>
                        </a:rPr>
                        <a:t>Enstrümantasyon</a:t>
                      </a:r>
                      <a:r>
                        <a:rPr lang="tr-TR" sz="1800" u="none" strike="noStrike" dirty="0">
                          <a:effectLst/>
                        </a:rPr>
                        <a:t> ve Kalibrasyon</a:t>
                      </a:r>
                      <a:endParaRPr lang="tr-TR" sz="1800" b="0"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dirty="0">
                          <a:effectLst/>
                        </a:rPr>
                        <a:t>3</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0</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4,5</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74810739"/>
                  </a:ext>
                </a:extLst>
              </a:tr>
              <a:tr h="420768">
                <a:tc>
                  <a:txBody>
                    <a:bodyPr/>
                    <a:lstStyle/>
                    <a:p>
                      <a:pPr algn="l" fontAlgn="ctr"/>
                      <a:r>
                        <a:rPr lang="tr-TR" sz="1800" u="none" strike="noStrike">
                          <a:effectLst/>
                        </a:rPr>
                        <a:t>AUDY106</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a:effectLst/>
                        </a:rPr>
                        <a:t>Temel Akustik ve Prensipleri</a:t>
                      </a:r>
                      <a:endParaRPr lang="tr-TR" sz="1800" b="0"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dirty="0">
                          <a:effectLst/>
                        </a:rPr>
                        <a:t>3</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0</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6</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546308326"/>
                  </a:ext>
                </a:extLst>
              </a:tr>
              <a:tr h="420768">
                <a:tc>
                  <a:txBody>
                    <a:bodyPr/>
                    <a:lstStyle/>
                    <a:p>
                      <a:pPr algn="l" fontAlgn="ctr"/>
                      <a:r>
                        <a:rPr lang="tr-TR" sz="1800" u="none" strike="noStrike">
                          <a:effectLst/>
                        </a:rPr>
                        <a:t>AUDY108</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a:effectLst/>
                        </a:rPr>
                        <a:t>OdyolojiK Terminoloji</a:t>
                      </a:r>
                      <a:endParaRPr lang="tr-TR" sz="1800" b="0"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0</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4</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860143836"/>
                  </a:ext>
                </a:extLst>
              </a:tr>
              <a:tr h="420768">
                <a:tc>
                  <a:txBody>
                    <a:bodyPr/>
                    <a:lstStyle/>
                    <a:p>
                      <a:pPr algn="l" fontAlgn="ctr"/>
                      <a:r>
                        <a:rPr lang="tr-TR" sz="1800" u="none" strike="noStrike">
                          <a:effectLst/>
                        </a:rPr>
                        <a:t>AUDY110</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a:effectLst/>
                        </a:rPr>
                        <a:t>Ses ve Nefes Kullanımı</a:t>
                      </a:r>
                      <a:endParaRPr lang="tr-TR" sz="1800" b="0"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2</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0</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2</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4</a:t>
                      </a:r>
                      <a:endParaRPr lang="tr-TR" sz="18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981716916"/>
                  </a:ext>
                </a:extLst>
              </a:tr>
              <a:tr h="420768">
                <a:tc>
                  <a:txBody>
                    <a:bodyPr/>
                    <a:lstStyle/>
                    <a:p>
                      <a:pPr algn="l" fontAlgn="ctr"/>
                      <a:r>
                        <a:rPr lang="tr-TR" sz="1800" u="none" strike="noStrike" dirty="0">
                          <a:effectLst/>
                        </a:rPr>
                        <a:t> </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20</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30</a:t>
                      </a:r>
                      <a:endParaRPr lang="tr-TR" sz="18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960242347"/>
                  </a:ext>
                </a:extLst>
              </a:tr>
            </a:tbl>
          </a:graphicData>
        </a:graphic>
      </p:graphicFrame>
    </p:spTree>
    <p:extLst>
      <p:ext uri="{BB962C8B-B14F-4D97-AF65-F5344CB8AC3E}">
        <p14:creationId xmlns:p14="http://schemas.microsoft.com/office/powerpoint/2010/main" val="40221886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669521"/>
                </a:xfrm>
                <a:prstGeom prst="rect">
                  <a:avLst/>
                </a:prstGeom>
                <a:noFill/>
              </p:spPr>
              <p:txBody>
                <a:bodyPr wrap="square" rtlCol="0">
                  <a:spAutoFit/>
                </a:bodyPr>
                <a:lstStyle/>
                <a:p>
                  <a:pPr algn="ctr"/>
                  <a:r>
                    <a:rPr lang="tr-TR" sz="1400" b="1" dirty="0" err="1">
                      <a:solidFill>
                        <a:schemeClr val="bg1"/>
                      </a:solidFill>
                      <a:latin typeface="Candara Light" panose="020E0502030303020204" pitchFamily="34" charset="0"/>
                    </a:rPr>
                    <a:t>Odyoloji</a:t>
                  </a:r>
                  <a:endParaRPr lang="tr-TR" sz="1400" b="1" dirty="0">
                    <a:solidFill>
                      <a:schemeClr val="bg1"/>
                    </a:solidFill>
                    <a:latin typeface="Candara Light" panose="020E0502030303020204" pitchFamily="34" charset="0"/>
                  </a:endParaRP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a:t>
              </a:r>
              <a:endParaRPr lang="en-IN" sz="1600" b="1" dirty="0">
                <a:solidFill>
                  <a:schemeClr val="bg1"/>
                </a:solidFill>
                <a:latin typeface="Eurostile BQ" pitchFamily="50" charset="0"/>
              </a:endParaRPr>
            </a:p>
          </p:txBody>
        </p:sp>
      </p:grpSp>
      <p:sp>
        <p:nvSpPr>
          <p:cNvPr id="19" name="Metin kutusu 8">
            <a:extLst>
              <a:ext uri="{FF2B5EF4-FFF2-40B4-BE49-F238E27FC236}">
                <a16:creationId xmlns:a16="http://schemas.microsoft.com/office/drawing/2014/main" id="{DD9E87EC-D332-431A-90E6-56F9F987FF0C}"/>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3. Yarı Yıl</a:t>
            </a:r>
          </a:p>
        </p:txBody>
      </p:sp>
      <p:graphicFrame>
        <p:nvGraphicFramePr>
          <p:cNvPr id="2" name="Tablo 1"/>
          <p:cNvGraphicFramePr>
            <a:graphicFrameLocks noGrp="1"/>
          </p:cNvGraphicFramePr>
          <p:nvPr>
            <p:extLst/>
          </p:nvPr>
        </p:nvGraphicFramePr>
        <p:xfrm>
          <a:off x="1873154" y="2298143"/>
          <a:ext cx="9400751" cy="4402272"/>
        </p:xfrm>
        <a:graphic>
          <a:graphicData uri="http://schemas.openxmlformats.org/drawingml/2006/table">
            <a:tbl>
              <a:tblPr>
                <a:tableStyleId>{74C1A8A3-306A-4EB7-A6B1-4F7E0EB9C5D6}</a:tableStyleId>
              </a:tblPr>
              <a:tblGrid>
                <a:gridCol w="1128090">
                  <a:extLst>
                    <a:ext uri="{9D8B030D-6E8A-4147-A177-3AD203B41FA5}">
                      <a16:colId xmlns:a16="http://schemas.microsoft.com/office/drawing/2014/main" val="743288209"/>
                    </a:ext>
                  </a:extLst>
                </a:gridCol>
                <a:gridCol w="752060">
                  <a:extLst>
                    <a:ext uri="{9D8B030D-6E8A-4147-A177-3AD203B41FA5}">
                      <a16:colId xmlns:a16="http://schemas.microsoft.com/office/drawing/2014/main" val="4229084086"/>
                    </a:ext>
                  </a:extLst>
                </a:gridCol>
                <a:gridCol w="752060">
                  <a:extLst>
                    <a:ext uri="{9D8B030D-6E8A-4147-A177-3AD203B41FA5}">
                      <a16:colId xmlns:a16="http://schemas.microsoft.com/office/drawing/2014/main" val="3282502943"/>
                    </a:ext>
                  </a:extLst>
                </a:gridCol>
                <a:gridCol w="2256181">
                  <a:extLst>
                    <a:ext uri="{9D8B030D-6E8A-4147-A177-3AD203B41FA5}">
                      <a16:colId xmlns:a16="http://schemas.microsoft.com/office/drawing/2014/main" val="2291301649"/>
                    </a:ext>
                  </a:extLst>
                </a:gridCol>
                <a:gridCol w="1128090">
                  <a:extLst>
                    <a:ext uri="{9D8B030D-6E8A-4147-A177-3AD203B41FA5}">
                      <a16:colId xmlns:a16="http://schemas.microsoft.com/office/drawing/2014/main" val="2813442882"/>
                    </a:ext>
                  </a:extLst>
                </a:gridCol>
                <a:gridCol w="1128090">
                  <a:extLst>
                    <a:ext uri="{9D8B030D-6E8A-4147-A177-3AD203B41FA5}">
                      <a16:colId xmlns:a16="http://schemas.microsoft.com/office/drawing/2014/main" val="1776791881"/>
                    </a:ext>
                  </a:extLst>
                </a:gridCol>
                <a:gridCol w="1128090">
                  <a:extLst>
                    <a:ext uri="{9D8B030D-6E8A-4147-A177-3AD203B41FA5}">
                      <a16:colId xmlns:a16="http://schemas.microsoft.com/office/drawing/2014/main" val="2170462731"/>
                    </a:ext>
                  </a:extLst>
                </a:gridCol>
                <a:gridCol w="1128090">
                  <a:extLst>
                    <a:ext uri="{9D8B030D-6E8A-4147-A177-3AD203B41FA5}">
                      <a16:colId xmlns:a16="http://schemas.microsoft.com/office/drawing/2014/main" val="1887775406"/>
                    </a:ext>
                  </a:extLst>
                </a:gridCol>
              </a:tblGrid>
              <a:tr h="456217">
                <a:tc>
                  <a:txBody>
                    <a:bodyPr/>
                    <a:lstStyle/>
                    <a:p>
                      <a:pPr algn="l" fontAlgn="ctr"/>
                      <a:r>
                        <a:rPr lang="tr-TR" sz="1800" u="none" strike="noStrike" dirty="0">
                          <a:effectLst/>
                        </a:rPr>
                        <a:t>Ders Kodu</a:t>
                      </a:r>
                      <a:endParaRPr lang="tr-TR" sz="1800" b="0" i="0" u="none" strike="noStrike" dirty="0">
                        <a:solidFill>
                          <a:srgbClr val="000000"/>
                        </a:solidFill>
                        <a:effectLst/>
                        <a:latin typeface="Calibri" panose="020F0502020204030204" pitchFamily="34" charset="0"/>
                      </a:endParaRPr>
                    </a:p>
                  </a:txBody>
                  <a:tcPr marL="6350" marR="6350" marT="6350" marB="0" anchor="ctr"/>
                </a:tc>
                <a:tc gridSpan="3">
                  <a:txBody>
                    <a:bodyPr/>
                    <a:lstStyle/>
                    <a:p>
                      <a:pPr algn="ctr" fontAlgn="ctr"/>
                      <a:r>
                        <a:rPr lang="tr-TR" sz="1800" u="none" strike="noStrike" dirty="0">
                          <a:effectLst/>
                        </a:rPr>
                        <a:t>Ders Adı</a:t>
                      </a:r>
                      <a:endParaRPr lang="tr-TR" sz="1800" b="0"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T</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U</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K</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AKTS</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559419047"/>
                  </a:ext>
                </a:extLst>
              </a:tr>
              <a:tr h="456217">
                <a:tc>
                  <a:txBody>
                    <a:bodyPr/>
                    <a:lstStyle/>
                    <a:p>
                      <a:pPr algn="l" fontAlgn="ctr"/>
                      <a:r>
                        <a:rPr lang="tr-TR" sz="1800" u="none" strike="noStrike">
                          <a:effectLst/>
                        </a:rPr>
                        <a:t>ENG201</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dirty="0">
                          <a:effectLst/>
                        </a:rPr>
                        <a:t>Akademik İngilizce III</a:t>
                      </a:r>
                      <a:endParaRPr lang="tr-TR" sz="1800" b="0"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0</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735375032"/>
                  </a:ext>
                </a:extLst>
              </a:tr>
              <a:tr h="554419">
                <a:tc>
                  <a:txBody>
                    <a:bodyPr/>
                    <a:lstStyle/>
                    <a:p>
                      <a:pPr algn="l" fontAlgn="ctr"/>
                      <a:r>
                        <a:rPr lang="tr-TR" sz="1800" u="none" strike="noStrike">
                          <a:effectLst/>
                        </a:rPr>
                        <a:t>AUDY201</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dirty="0">
                          <a:effectLst/>
                        </a:rPr>
                        <a:t>İşitmenin Değerlendirilmesi I: Davranım Testleri</a:t>
                      </a:r>
                      <a:endParaRPr lang="tr-TR" sz="1800" b="0"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2</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2</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5</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702308419"/>
                  </a:ext>
                </a:extLst>
              </a:tr>
              <a:tr h="554419">
                <a:tc>
                  <a:txBody>
                    <a:bodyPr/>
                    <a:lstStyle/>
                    <a:p>
                      <a:pPr algn="l" fontAlgn="ctr"/>
                      <a:r>
                        <a:rPr lang="tr-TR" sz="1800" u="none" strike="noStrike">
                          <a:effectLst/>
                        </a:rPr>
                        <a:t>AUDY203</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dirty="0">
                          <a:effectLst/>
                        </a:rPr>
                        <a:t>Denge (</a:t>
                      </a:r>
                      <a:r>
                        <a:rPr lang="tr-TR" sz="1800" u="none" strike="noStrike" dirty="0" err="1">
                          <a:effectLst/>
                        </a:rPr>
                        <a:t>Vestibüler</a:t>
                      </a:r>
                      <a:r>
                        <a:rPr lang="tr-TR" sz="1800" u="none" strike="noStrike" dirty="0">
                          <a:effectLst/>
                        </a:rPr>
                        <a:t>) Sisteminin Değerlendirilmesi</a:t>
                      </a:r>
                      <a:endParaRPr lang="tr-TR" sz="1800" b="0"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dirty="0">
                          <a:effectLst/>
                        </a:rPr>
                        <a:t>2</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0</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2</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4</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005982214"/>
                  </a:ext>
                </a:extLst>
              </a:tr>
              <a:tr h="554419">
                <a:tc>
                  <a:txBody>
                    <a:bodyPr/>
                    <a:lstStyle/>
                    <a:p>
                      <a:pPr algn="l" fontAlgn="ctr"/>
                      <a:r>
                        <a:rPr lang="tr-TR" sz="1800" u="none" strike="noStrike">
                          <a:effectLst/>
                        </a:rPr>
                        <a:t>AUDY205</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a:effectLst/>
                        </a:rPr>
                        <a:t>İletişimin Nöroanatomisi ve Nörofizyolojisi</a:t>
                      </a:r>
                      <a:endParaRPr lang="tr-TR" sz="1800" b="0"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dirty="0">
                          <a:effectLst/>
                        </a:rPr>
                        <a:t>3</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0</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4</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085684793"/>
                  </a:ext>
                </a:extLst>
              </a:tr>
              <a:tr h="456217">
                <a:tc>
                  <a:txBody>
                    <a:bodyPr/>
                    <a:lstStyle/>
                    <a:p>
                      <a:pPr algn="l" fontAlgn="ctr"/>
                      <a:r>
                        <a:rPr lang="tr-TR" sz="1800" u="none" strike="noStrike">
                          <a:effectLst/>
                        </a:rPr>
                        <a:t>PSY203</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a:effectLst/>
                        </a:rPr>
                        <a:t>Gelişim Psikolojisi</a:t>
                      </a:r>
                      <a:endParaRPr lang="tr-TR" sz="1800" b="0"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dirty="0">
                          <a:effectLst/>
                        </a:rPr>
                        <a:t>3</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0</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6</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522914604"/>
                  </a:ext>
                </a:extLst>
              </a:tr>
              <a:tr h="456217">
                <a:tc>
                  <a:txBody>
                    <a:bodyPr/>
                    <a:lstStyle/>
                    <a:p>
                      <a:pPr algn="l"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a:effectLst/>
                        </a:rPr>
                        <a:t>Alan Seçmeli (A)</a:t>
                      </a:r>
                      <a:endParaRPr lang="tr-TR" sz="1800" b="0"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0</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0</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0</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4</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977578412"/>
                  </a:ext>
                </a:extLst>
              </a:tr>
              <a:tr h="456217">
                <a:tc>
                  <a:txBody>
                    <a:bodyPr/>
                    <a:lstStyle/>
                    <a:p>
                      <a:pPr algn="l"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a:effectLst/>
                        </a:rPr>
                        <a:t>Alan Dışı Seçmeli</a:t>
                      </a:r>
                      <a:endParaRPr lang="tr-TR" sz="1800" b="0"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0</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0</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0</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4</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584676709"/>
                  </a:ext>
                </a:extLst>
              </a:tr>
              <a:tr h="456217">
                <a:tc>
                  <a:txBody>
                    <a:bodyPr/>
                    <a:lstStyle/>
                    <a:p>
                      <a:pPr algn="l"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14</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30</a:t>
                      </a:r>
                      <a:endParaRPr lang="tr-TR" sz="18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559265285"/>
                  </a:ext>
                </a:extLst>
              </a:tr>
            </a:tbl>
          </a:graphicData>
        </a:graphic>
      </p:graphicFrame>
    </p:spTree>
    <p:extLst>
      <p:ext uri="{BB962C8B-B14F-4D97-AF65-F5344CB8AC3E}">
        <p14:creationId xmlns:p14="http://schemas.microsoft.com/office/powerpoint/2010/main" val="808312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669521"/>
                </a:xfrm>
                <a:prstGeom prst="rect">
                  <a:avLst/>
                </a:prstGeom>
                <a:noFill/>
              </p:spPr>
              <p:txBody>
                <a:bodyPr wrap="square" rtlCol="0">
                  <a:spAutoFit/>
                </a:bodyPr>
                <a:lstStyle/>
                <a:p>
                  <a:pPr algn="ctr"/>
                  <a:r>
                    <a:rPr lang="tr-TR" sz="1400" b="1" dirty="0" err="1">
                      <a:solidFill>
                        <a:schemeClr val="bg1"/>
                      </a:solidFill>
                      <a:latin typeface="Candara Light" panose="020E0502030303020204" pitchFamily="34" charset="0"/>
                    </a:rPr>
                    <a:t>Odyoloji</a:t>
                  </a:r>
                  <a:r>
                    <a:rPr lang="tr-TR" sz="1400" b="1" dirty="0">
                      <a:solidFill>
                        <a:schemeClr val="bg1"/>
                      </a:solidFill>
                      <a:latin typeface="Candara Light" panose="020E0502030303020204" pitchFamily="34" charset="0"/>
                    </a:rPr>
                    <a:t> 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a:t>
              </a:r>
              <a:endParaRPr lang="en-IN" sz="1600" b="1" dirty="0">
                <a:solidFill>
                  <a:schemeClr val="bg1"/>
                </a:solidFill>
                <a:latin typeface="Eurostile BQ" pitchFamily="50" charset="0"/>
              </a:endParaRPr>
            </a:p>
          </p:txBody>
        </p:sp>
      </p:grpSp>
      <p:sp>
        <p:nvSpPr>
          <p:cNvPr id="19" name="Metin kutusu 8">
            <a:extLst>
              <a:ext uri="{FF2B5EF4-FFF2-40B4-BE49-F238E27FC236}">
                <a16:creationId xmlns:a16="http://schemas.microsoft.com/office/drawing/2014/main" id="{9C06F875-60EA-43D6-8172-598756785603}"/>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4. Yarı Yıl</a:t>
            </a:r>
          </a:p>
        </p:txBody>
      </p:sp>
      <p:graphicFrame>
        <p:nvGraphicFramePr>
          <p:cNvPr id="2" name="Tablo 1"/>
          <p:cNvGraphicFramePr>
            <a:graphicFrameLocks noGrp="1"/>
          </p:cNvGraphicFramePr>
          <p:nvPr>
            <p:extLst/>
          </p:nvPr>
        </p:nvGraphicFramePr>
        <p:xfrm>
          <a:off x="2135466" y="2216727"/>
          <a:ext cx="9456169" cy="4348054"/>
        </p:xfrm>
        <a:graphic>
          <a:graphicData uri="http://schemas.openxmlformats.org/drawingml/2006/table">
            <a:tbl>
              <a:tblPr>
                <a:tableStyleId>{74C1A8A3-306A-4EB7-A6B1-4F7E0EB9C5D6}</a:tableStyleId>
              </a:tblPr>
              <a:tblGrid>
                <a:gridCol w="1134740">
                  <a:extLst>
                    <a:ext uri="{9D8B030D-6E8A-4147-A177-3AD203B41FA5}">
                      <a16:colId xmlns:a16="http://schemas.microsoft.com/office/drawing/2014/main" val="3005489965"/>
                    </a:ext>
                  </a:extLst>
                </a:gridCol>
                <a:gridCol w="756494">
                  <a:extLst>
                    <a:ext uri="{9D8B030D-6E8A-4147-A177-3AD203B41FA5}">
                      <a16:colId xmlns:a16="http://schemas.microsoft.com/office/drawing/2014/main" val="620426374"/>
                    </a:ext>
                  </a:extLst>
                </a:gridCol>
                <a:gridCol w="756494">
                  <a:extLst>
                    <a:ext uri="{9D8B030D-6E8A-4147-A177-3AD203B41FA5}">
                      <a16:colId xmlns:a16="http://schemas.microsoft.com/office/drawing/2014/main" val="3400758901"/>
                    </a:ext>
                  </a:extLst>
                </a:gridCol>
                <a:gridCol w="2269481">
                  <a:extLst>
                    <a:ext uri="{9D8B030D-6E8A-4147-A177-3AD203B41FA5}">
                      <a16:colId xmlns:a16="http://schemas.microsoft.com/office/drawing/2014/main" val="4139553489"/>
                    </a:ext>
                  </a:extLst>
                </a:gridCol>
                <a:gridCol w="1134740">
                  <a:extLst>
                    <a:ext uri="{9D8B030D-6E8A-4147-A177-3AD203B41FA5}">
                      <a16:colId xmlns:a16="http://schemas.microsoft.com/office/drawing/2014/main" val="2402672250"/>
                    </a:ext>
                  </a:extLst>
                </a:gridCol>
                <a:gridCol w="1134740">
                  <a:extLst>
                    <a:ext uri="{9D8B030D-6E8A-4147-A177-3AD203B41FA5}">
                      <a16:colId xmlns:a16="http://schemas.microsoft.com/office/drawing/2014/main" val="1373241113"/>
                    </a:ext>
                  </a:extLst>
                </a:gridCol>
                <a:gridCol w="1134740">
                  <a:extLst>
                    <a:ext uri="{9D8B030D-6E8A-4147-A177-3AD203B41FA5}">
                      <a16:colId xmlns:a16="http://schemas.microsoft.com/office/drawing/2014/main" val="4015313284"/>
                    </a:ext>
                  </a:extLst>
                </a:gridCol>
                <a:gridCol w="1134740">
                  <a:extLst>
                    <a:ext uri="{9D8B030D-6E8A-4147-A177-3AD203B41FA5}">
                      <a16:colId xmlns:a16="http://schemas.microsoft.com/office/drawing/2014/main" val="2577095487"/>
                    </a:ext>
                  </a:extLst>
                </a:gridCol>
              </a:tblGrid>
              <a:tr h="474133">
                <a:tc>
                  <a:txBody>
                    <a:bodyPr/>
                    <a:lstStyle/>
                    <a:p>
                      <a:pPr algn="l" fontAlgn="ctr"/>
                      <a:r>
                        <a:rPr lang="tr-TR" sz="1800" u="none" strike="noStrike" dirty="0">
                          <a:effectLst/>
                        </a:rPr>
                        <a:t>Ders Kodu</a:t>
                      </a:r>
                      <a:endParaRPr lang="tr-TR" sz="1800" b="0" i="0" u="none" strike="noStrike" dirty="0">
                        <a:solidFill>
                          <a:srgbClr val="000000"/>
                        </a:solidFill>
                        <a:effectLst/>
                        <a:latin typeface="Calibri" panose="020F0502020204030204" pitchFamily="34" charset="0"/>
                      </a:endParaRPr>
                    </a:p>
                  </a:txBody>
                  <a:tcPr marL="6350" marR="6350" marT="6350" marB="0" anchor="ctr"/>
                </a:tc>
                <a:tc gridSpan="3">
                  <a:txBody>
                    <a:bodyPr/>
                    <a:lstStyle/>
                    <a:p>
                      <a:pPr algn="ctr" fontAlgn="ctr"/>
                      <a:r>
                        <a:rPr lang="tr-TR" sz="1800" u="none" strike="noStrike">
                          <a:effectLst/>
                        </a:rPr>
                        <a:t>Ders Adı</a:t>
                      </a:r>
                      <a:endParaRPr lang="tr-TR" sz="1800" b="0"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T</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U</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K</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AKTS</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457616348"/>
                  </a:ext>
                </a:extLst>
              </a:tr>
              <a:tr h="474133">
                <a:tc>
                  <a:txBody>
                    <a:bodyPr/>
                    <a:lstStyle/>
                    <a:p>
                      <a:pPr algn="l" fontAlgn="ctr"/>
                      <a:r>
                        <a:rPr lang="tr-TR" sz="1800" u="none" strike="noStrike">
                          <a:effectLst/>
                        </a:rPr>
                        <a:t>ENG202</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dirty="0">
                          <a:effectLst/>
                        </a:rPr>
                        <a:t>Akademik İngilizce IV</a:t>
                      </a:r>
                      <a:endParaRPr lang="tr-TR" sz="1800" b="0"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0</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651360209"/>
                  </a:ext>
                </a:extLst>
              </a:tr>
              <a:tr h="474133">
                <a:tc>
                  <a:txBody>
                    <a:bodyPr/>
                    <a:lstStyle/>
                    <a:p>
                      <a:pPr algn="l" fontAlgn="ctr"/>
                      <a:r>
                        <a:rPr lang="tr-TR" sz="1800" u="none" strike="noStrike">
                          <a:effectLst/>
                        </a:rPr>
                        <a:t>AUDY202</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dirty="0">
                          <a:effectLst/>
                        </a:rPr>
                        <a:t>İşitmenin Değerlendirilmesi II: </a:t>
                      </a:r>
                      <a:r>
                        <a:rPr lang="tr-TR" sz="1800" u="none" strike="noStrike" dirty="0" err="1">
                          <a:effectLst/>
                        </a:rPr>
                        <a:t>Elektrofizyolojik</a:t>
                      </a:r>
                      <a:r>
                        <a:rPr lang="tr-TR" sz="1800" u="none" strike="noStrike" dirty="0">
                          <a:effectLst/>
                        </a:rPr>
                        <a:t> Testler</a:t>
                      </a:r>
                      <a:endParaRPr lang="tr-TR" sz="1800" b="0"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5</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6</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788095323"/>
                  </a:ext>
                </a:extLst>
              </a:tr>
              <a:tr h="474133">
                <a:tc>
                  <a:txBody>
                    <a:bodyPr/>
                    <a:lstStyle/>
                    <a:p>
                      <a:pPr algn="l" fontAlgn="ctr"/>
                      <a:r>
                        <a:rPr lang="tr-TR" sz="1800" u="none" strike="noStrike">
                          <a:effectLst/>
                        </a:rPr>
                        <a:t>AUDY204</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dirty="0" err="1">
                          <a:effectLst/>
                        </a:rPr>
                        <a:t>İmplante</a:t>
                      </a:r>
                      <a:r>
                        <a:rPr lang="tr-TR" sz="1800" u="none" strike="noStrike" dirty="0">
                          <a:effectLst/>
                        </a:rPr>
                        <a:t> Edilebilir İşitme Cihazları</a:t>
                      </a:r>
                      <a:endParaRPr lang="tr-TR" sz="1800" b="0"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0</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4</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393942448"/>
                  </a:ext>
                </a:extLst>
              </a:tr>
              <a:tr h="474133">
                <a:tc>
                  <a:txBody>
                    <a:bodyPr/>
                    <a:lstStyle/>
                    <a:p>
                      <a:pPr algn="l" fontAlgn="ctr"/>
                      <a:r>
                        <a:rPr lang="tr-TR" sz="1800" u="none" strike="noStrike">
                          <a:effectLst/>
                        </a:rPr>
                        <a:t>AUDY206</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a:effectLst/>
                        </a:rPr>
                        <a:t>Klinik Uygulama I: Davranım Testleri.</a:t>
                      </a:r>
                      <a:endParaRPr lang="tr-TR" sz="1800" b="0"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dirty="0">
                          <a:effectLst/>
                        </a:rPr>
                        <a:t>1</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4</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5</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3620288"/>
                  </a:ext>
                </a:extLst>
              </a:tr>
              <a:tr h="474133">
                <a:tc>
                  <a:txBody>
                    <a:bodyPr/>
                    <a:lstStyle/>
                    <a:p>
                      <a:pPr algn="l" fontAlgn="ctr"/>
                      <a:r>
                        <a:rPr lang="tr-TR" sz="1800" u="none" strike="noStrike">
                          <a:effectLst/>
                        </a:rPr>
                        <a:t>AUDY208</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a:effectLst/>
                        </a:rPr>
                        <a:t>İşitsel Amplifikasyon</a:t>
                      </a:r>
                      <a:endParaRPr lang="tr-TR" sz="1800" b="0"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2</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0</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2</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4</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942525611"/>
                  </a:ext>
                </a:extLst>
              </a:tr>
              <a:tr h="474133">
                <a:tc>
                  <a:txBody>
                    <a:bodyPr/>
                    <a:lstStyle/>
                    <a:p>
                      <a:pPr algn="l"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a:effectLst/>
                        </a:rPr>
                        <a:t>Alan Seçmeli (B)</a:t>
                      </a:r>
                      <a:endParaRPr lang="tr-TR" sz="1800" b="0"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0</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0</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0</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4</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639559291"/>
                  </a:ext>
                </a:extLst>
              </a:tr>
              <a:tr h="474133">
                <a:tc>
                  <a:txBody>
                    <a:bodyPr/>
                    <a:lstStyle/>
                    <a:p>
                      <a:pPr algn="l"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a:effectLst/>
                        </a:rPr>
                        <a:t>Alan Dışı Seçmeli</a:t>
                      </a:r>
                      <a:endParaRPr lang="tr-TR" sz="1800" b="0"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0</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0</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0</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4</a:t>
                      </a:r>
                      <a:endParaRPr lang="tr-TR" sz="18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900696789"/>
                  </a:ext>
                </a:extLst>
              </a:tr>
              <a:tr h="474133">
                <a:tc>
                  <a:txBody>
                    <a:bodyPr/>
                    <a:lstStyle/>
                    <a:p>
                      <a:pPr algn="l"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tr-TR" sz="1800" u="none" strike="noStrike" dirty="0">
                          <a:effectLst/>
                        </a:rPr>
                        <a:t> </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16</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30</a:t>
                      </a:r>
                      <a:endParaRPr lang="tr-TR" sz="18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396309841"/>
                  </a:ext>
                </a:extLst>
              </a:tr>
            </a:tbl>
          </a:graphicData>
        </a:graphic>
      </p:graphicFrame>
    </p:spTree>
    <p:extLst>
      <p:ext uri="{BB962C8B-B14F-4D97-AF65-F5344CB8AC3E}">
        <p14:creationId xmlns:p14="http://schemas.microsoft.com/office/powerpoint/2010/main" val="3391890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669521"/>
                </a:xfrm>
                <a:prstGeom prst="rect">
                  <a:avLst/>
                </a:prstGeom>
                <a:noFill/>
              </p:spPr>
              <p:txBody>
                <a:bodyPr wrap="square" rtlCol="0">
                  <a:spAutoFit/>
                </a:bodyPr>
                <a:lstStyle/>
                <a:p>
                  <a:pPr algn="ctr"/>
                  <a:r>
                    <a:rPr lang="tr-TR" sz="1400" b="1" dirty="0" err="1">
                      <a:solidFill>
                        <a:schemeClr val="bg1"/>
                      </a:solidFill>
                      <a:latin typeface="Candara Light" panose="020E0502030303020204" pitchFamily="34" charset="0"/>
                    </a:rPr>
                    <a:t>Odyoloji</a:t>
                  </a:r>
                  <a:r>
                    <a:rPr lang="tr-TR" sz="1400" b="1" dirty="0">
                      <a:solidFill>
                        <a:schemeClr val="bg1"/>
                      </a:solidFill>
                      <a:latin typeface="Candara Light" panose="020E0502030303020204" pitchFamily="34" charset="0"/>
                    </a:rPr>
                    <a:t> 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a:t>
              </a:r>
              <a:endParaRPr lang="en-IN" sz="1600" b="1" dirty="0">
                <a:solidFill>
                  <a:schemeClr val="bg1"/>
                </a:solidFill>
                <a:latin typeface="Eurostile BQ" pitchFamily="50" charset="0"/>
              </a:endParaRPr>
            </a:p>
          </p:txBody>
        </p:sp>
      </p:grpSp>
      <p:sp>
        <p:nvSpPr>
          <p:cNvPr id="19" name="Metin kutusu 8">
            <a:extLst>
              <a:ext uri="{FF2B5EF4-FFF2-40B4-BE49-F238E27FC236}">
                <a16:creationId xmlns:a16="http://schemas.microsoft.com/office/drawing/2014/main" id="{722C181B-20F6-484E-B296-B0B6F4662B23}"/>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5. Yarı Yıl</a:t>
            </a:r>
          </a:p>
        </p:txBody>
      </p:sp>
      <p:graphicFrame>
        <p:nvGraphicFramePr>
          <p:cNvPr id="2" name="Tablo 1"/>
          <p:cNvGraphicFramePr>
            <a:graphicFrameLocks noGrp="1"/>
          </p:cNvGraphicFramePr>
          <p:nvPr>
            <p:extLst/>
          </p:nvPr>
        </p:nvGraphicFramePr>
        <p:xfrm>
          <a:off x="2004290" y="2189016"/>
          <a:ext cx="9421091" cy="4364478"/>
        </p:xfrm>
        <a:graphic>
          <a:graphicData uri="http://schemas.openxmlformats.org/drawingml/2006/table">
            <a:tbl>
              <a:tblPr>
                <a:tableStyleId>{74C1A8A3-306A-4EB7-A6B1-4F7E0EB9C5D6}</a:tableStyleId>
              </a:tblPr>
              <a:tblGrid>
                <a:gridCol w="1130531">
                  <a:extLst>
                    <a:ext uri="{9D8B030D-6E8A-4147-A177-3AD203B41FA5}">
                      <a16:colId xmlns:a16="http://schemas.microsoft.com/office/drawing/2014/main" val="504301983"/>
                    </a:ext>
                  </a:extLst>
                </a:gridCol>
                <a:gridCol w="753687">
                  <a:extLst>
                    <a:ext uri="{9D8B030D-6E8A-4147-A177-3AD203B41FA5}">
                      <a16:colId xmlns:a16="http://schemas.microsoft.com/office/drawing/2014/main" val="2894327350"/>
                    </a:ext>
                  </a:extLst>
                </a:gridCol>
                <a:gridCol w="753687">
                  <a:extLst>
                    <a:ext uri="{9D8B030D-6E8A-4147-A177-3AD203B41FA5}">
                      <a16:colId xmlns:a16="http://schemas.microsoft.com/office/drawing/2014/main" val="1438839916"/>
                    </a:ext>
                  </a:extLst>
                </a:gridCol>
                <a:gridCol w="2261062">
                  <a:extLst>
                    <a:ext uri="{9D8B030D-6E8A-4147-A177-3AD203B41FA5}">
                      <a16:colId xmlns:a16="http://schemas.microsoft.com/office/drawing/2014/main" val="3175583612"/>
                    </a:ext>
                  </a:extLst>
                </a:gridCol>
                <a:gridCol w="1130531">
                  <a:extLst>
                    <a:ext uri="{9D8B030D-6E8A-4147-A177-3AD203B41FA5}">
                      <a16:colId xmlns:a16="http://schemas.microsoft.com/office/drawing/2014/main" val="751812387"/>
                    </a:ext>
                  </a:extLst>
                </a:gridCol>
                <a:gridCol w="1130531">
                  <a:extLst>
                    <a:ext uri="{9D8B030D-6E8A-4147-A177-3AD203B41FA5}">
                      <a16:colId xmlns:a16="http://schemas.microsoft.com/office/drawing/2014/main" val="2031756359"/>
                    </a:ext>
                  </a:extLst>
                </a:gridCol>
                <a:gridCol w="1130531">
                  <a:extLst>
                    <a:ext uri="{9D8B030D-6E8A-4147-A177-3AD203B41FA5}">
                      <a16:colId xmlns:a16="http://schemas.microsoft.com/office/drawing/2014/main" val="3628018109"/>
                    </a:ext>
                  </a:extLst>
                </a:gridCol>
                <a:gridCol w="1130531">
                  <a:extLst>
                    <a:ext uri="{9D8B030D-6E8A-4147-A177-3AD203B41FA5}">
                      <a16:colId xmlns:a16="http://schemas.microsoft.com/office/drawing/2014/main" val="1533188783"/>
                    </a:ext>
                  </a:extLst>
                </a:gridCol>
              </a:tblGrid>
              <a:tr h="476186">
                <a:tc>
                  <a:txBody>
                    <a:bodyPr/>
                    <a:lstStyle/>
                    <a:p>
                      <a:pPr algn="l" fontAlgn="ctr"/>
                      <a:r>
                        <a:rPr lang="tr-TR" sz="1800" u="none" strike="noStrike" dirty="0">
                          <a:effectLst/>
                        </a:rPr>
                        <a:t>Ders Kodu</a:t>
                      </a:r>
                      <a:endParaRPr lang="tr-TR" sz="1800" b="0" i="0" u="none" strike="noStrike" dirty="0">
                        <a:solidFill>
                          <a:srgbClr val="000000"/>
                        </a:solidFill>
                        <a:effectLst/>
                        <a:latin typeface="Calibri" panose="020F0502020204030204" pitchFamily="34" charset="0"/>
                      </a:endParaRPr>
                    </a:p>
                  </a:txBody>
                  <a:tcPr marL="6350" marR="6350" marT="6350" marB="0" anchor="ctr"/>
                </a:tc>
                <a:tc gridSpan="3">
                  <a:txBody>
                    <a:bodyPr/>
                    <a:lstStyle/>
                    <a:p>
                      <a:pPr algn="ctr" fontAlgn="ctr"/>
                      <a:r>
                        <a:rPr lang="tr-TR" sz="1800" u="none" strike="noStrike" dirty="0">
                          <a:effectLst/>
                        </a:rPr>
                        <a:t>Ders Adı</a:t>
                      </a:r>
                      <a:endParaRPr lang="tr-TR" sz="1800" b="0"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T</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U</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K</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AKTS</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142082013"/>
                  </a:ext>
                </a:extLst>
              </a:tr>
              <a:tr h="476186">
                <a:tc>
                  <a:txBody>
                    <a:bodyPr/>
                    <a:lstStyle/>
                    <a:p>
                      <a:pPr algn="l" fontAlgn="ctr"/>
                      <a:r>
                        <a:rPr lang="tr-TR" sz="1800" u="none" strike="noStrike">
                          <a:effectLst/>
                        </a:rPr>
                        <a:t>ENG301</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dirty="0">
                          <a:effectLst/>
                        </a:rPr>
                        <a:t>İş Yaşamı için İngilizce I</a:t>
                      </a:r>
                      <a:endParaRPr lang="tr-TR" sz="1800" b="0"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0</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607811916"/>
                  </a:ext>
                </a:extLst>
              </a:tr>
              <a:tr h="476186">
                <a:tc>
                  <a:txBody>
                    <a:bodyPr/>
                    <a:lstStyle/>
                    <a:p>
                      <a:pPr algn="l" fontAlgn="ctr"/>
                      <a:r>
                        <a:rPr lang="tr-TR" sz="1800" u="none" strike="noStrike">
                          <a:effectLst/>
                        </a:rPr>
                        <a:t>AUDY301</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dirty="0">
                          <a:effectLst/>
                        </a:rPr>
                        <a:t>İşitsel Rehabilitasyon I</a:t>
                      </a:r>
                      <a:endParaRPr lang="tr-TR" sz="1800" b="0"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0</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5</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618676764"/>
                  </a:ext>
                </a:extLst>
              </a:tr>
              <a:tr h="476186">
                <a:tc>
                  <a:txBody>
                    <a:bodyPr/>
                    <a:lstStyle/>
                    <a:p>
                      <a:pPr algn="l" fontAlgn="ctr"/>
                      <a:r>
                        <a:rPr lang="tr-TR" sz="1800" u="none" strike="noStrike">
                          <a:effectLst/>
                        </a:rPr>
                        <a:t>AUDY303</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dirty="0" err="1">
                          <a:effectLst/>
                        </a:rPr>
                        <a:t>Geriatrik</a:t>
                      </a:r>
                      <a:r>
                        <a:rPr lang="tr-TR" sz="1800" u="none" strike="noStrike" dirty="0">
                          <a:effectLst/>
                        </a:rPr>
                        <a:t> </a:t>
                      </a:r>
                      <a:r>
                        <a:rPr lang="tr-TR" sz="1800" u="none" strike="noStrike" dirty="0" err="1">
                          <a:effectLst/>
                        </a:rPr>
                        <a:t>Odyoloji</a:t>
                      </a:r>
                      <a:endParaRPr lang="tr-TR" sz="1800" b="0"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dirty="0">
                          <a:effectLst/>
                        </a:rPr>
                        <a:t>2</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0</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2</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4</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231884139"/>
                  </a:ext>
                </a:extLst>
              </a:tr>
              <a:tr h="476186">
                <a:tc>
                  <a:txBody>
                    <a:bodyPr/>
                    <a:lstStyle/>
                    <a:p>
                      <a:pPr algn="l" fontAlgn="ctr"/>
                      <a:r>
                        <a:rPr lang="tr-TR" sz="1800" u="none" strike="noStrike">
                          <a:effectLst/>
                        </a:rPr>
                        <a:t>AUDY305</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a:effectLst/>
                        </a:rPr>
                        <a:t>Genetik İşitme Kayıpları</a:t>
                      </a:r>
                      <a:endParaRPr lang="tr-TR" sz="1800" b="0"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dirty="0">
                          <a:effectLst/>
                        </a:rPr>
                        <a:t>2</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0</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2</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4</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573525322"/>
                  </a:ext>
                </a:extLst>
              </a:tr>
              <a:tr h="476186">
                <a:tc>
                  <a:txBody>
                    <a:bodyPr/>
                    <a:lstStyle/>
                    <a:p>
                      <a:pPr algn="l" fontAlgn="ctr"/>
                      <a:r>
                        <a:rPr lang="tr-TR" sz="1800" u="none" strike="noStrike">
                          <a:effectLst/>
                        </a:rPr>
                        <a:t>AUDY307</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a:effectLst/>
                        </a:rPr>
                        <a:t>Klinik Uygulama II: Elektrofizyolojik Testler</a:t>
                      </a:r>
                      <a:endParaRPr lang="tr-TR" sz="1800" b="0"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2</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4</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4</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6</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299226496"/>
                  </a:ext>
                </a:extLst>
              </a:tr>
              <a:tr h="476186">
                <a:tc>
                  <a:txBody>
                    <a:bodyPr/>
                    <a:lstStyle/>
                    <a:p>
                      <a:pPr algn="l"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a:effectLst/>
                        </a:rPr>
                        <a:t>Alan Seçmeli ( C )</a:t>
                      </a:r>
                      <a:endParaRPr lang="tr-TR" sz="1800" b="0"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0</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0</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0</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4</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99778774"/>
                  </a:ext>
                </a:extLst>
              </a:tr>
              <a:tr h="476186">
                <a:tc>
                  <a:txBody>
                    <a:bodyPr/>
                    <a:lstStyle/>
                    <a:p>
                      <a:pPr algn="l"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a:effectLst/>
                        </a:rPr>
                        <a:t>Alan Dışı Seçmeli</a:t>
                      </a:r>
                      <a:endParaRPr lang="tr-TR" sz="1800" b="0"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0</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0</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0</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4</a:t>
                      </a:r>
                      <a:endParaRPr lang="tr-TR" sz="18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373671869"/>
                  </a:ext>
                </a:extLst>
              </a:tr>
              <a:tr h="476186">
                <a:tc>
                  <a:txBody>
                    <a:bodyPr/>
                    <a:lstStyle/>
                    <a:p>
                      <a:pPr algn="l"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14</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30</a:t>
                      </a:r>
                      <a:endParaRPr lang="tr-TR" sz="18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136997576"/>
                  </a:ext>
                </a:extLst>
              </a:tr>
            </a:tbl>
          </a:graphicData>
        </a:graphic>
      </p:graphicFrame>
    </p:spTree>
    <p:extLst>
      <p:ext uri="{BB962C8B-B14F-4D97-AF65-F5344CB8AC3E}">
        <p14:creationId xmlns:p14="http://schemas.microsoft.com/office/powerpoint/2010/main" val="3276092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669521"/>
                </a:xfrm>
                <a:prstGeom prst="rect">
                  <a:avLst/>
                </a:prstGeom>
                <a:noFill/>
              </p:spPr>
              <p:txBody>
                <a:bodyPr wrap="square" rtlCol="0">
                  <a:spAutoFit/>
                </a:bodyPr>
                <a:lstStyle/>
                <a:p>
                  <a:pPr algn="ctr"/>
                  <a:r>
                    <a:rPr lang="tr-TR" sz="1400" b="1" dirty="0" err="1">
                      <a:solidFill>
                        <a:schemeClr val="bg1"/>
                      </a:solidFill>
                      <a:latin typeface="Candara Light" panose="020E0502030303020204" pitchFamily="34" charset="0"/>
                    </a:rPr>
                    <a:t>Odyoloji</a:t>
                  </a:r>
                  <a:endParaRPr lang="tr-TR" sz="1400" b="1" dirty="0">
                    <a:solidFill>
                      <a:schemeClr val="bg1"/>
                    </a:solidFill>
                    <a:latin typeface="Candara Light" panose="020E0502030303020204" pitchFamily="34" charset="0"/>
                  </a:endParaRP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a:t>
              </a:r>
              <a:endParaRPr lang="en-IN" sz="1600" b="1" dirty="0">
                <a:solidFill>
                  <a:schemeClr val="bg1"/>
                </a:solidFill>
                <a:latin typeface="Eurostile BQ" pitchFamily="50" charset="0"/>
              </a:endParaRPr>
            </a:p>
          </p:txBody>
        </p:sp>
      </p:grpSp>
      <p:sp>
        <p:nvSpPr>
          <p:cNvPr id="19" name="Metin kutusu 8">
            <a:extLst>
              <a:ext uri="{FF2B5EF4-FFF2-40B4-BE49-F238E27FC236}">
                <a16:creationId xmlns:a16="http://schemas.microsoft.com/office/drawing/2014/main" id="{B3A54888-38D9-45CA-A196-56141EC1F7D2}"/>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6. Yarı Yıl</a:t>
            </a:r>
          </a:p>
        </p:txBody>
      </p:sp>
      <p:graphicFrame>
        <p:nvGraphicFramePr>
          <p:cNvPr id="2" name="Tablo 1"/>
          <p:cNvGraphicFramePr>
            <a:graphicFrameLocks noGrp="1"/>
          </p:cNvGraphicFramePr>
          <p:nvPr>
            <p:extLst/>
          </p:nvPr>
        </p:nvGraphicFramePr>
        <p:xfrm>
          <a:off x="1967342" y="2113010"/>
          <a:ext cx="9208657" cy="4250844"/>
        </p:xfrm>
        <a:graphic>
          <a:graphicData uri="http://schemas.openxmlformats.org/drawingml/2006/table">
            <a:tbl>
              <a:tblPr>
                <a:tableStyleId>{74C1A8A3-306A-4EB7-A6B1-4F7E0EB9C5D6}</a:tableStyleId>
              </a:tblPr>
              <a:tblGrid>
                <a:gridCol w="1105039">
                  <a:extLst>
                    <a:ext uri="{9D8B030D-6E8A-4147-A177-3AD203B41FA5}">
                      <a16:colId xmlns:a16="http://schemas.microsoft.com/office/drawing/2014/main" val="3126826808"/>
                    </a:ext>
                  </a:extLst>
                </a:gridCol>
                <a:gridCol w="3683462">
                  <a:extLst>
                    <a:ext uri="{9D8B030D-6E8A-4147-A177-3AD203B41FA5}">
                      <a16:colId xmlns:a16="http://schemas.microsoft.com/office/drawing/2014/main" val="2663094094"/>
                    </a:ext>
                  </a:extLst>
                </a:gridCol>
                <a:gridCol w="1105039">
                  <a:extLst>
                    <a:ext uri="{9D8B030D-6E8A-4147-A177-3AD203B41FA5}">
                      <a16:colId xmlns:a16="http://schemas.microsoft.com/office/drawing/2014/main" val="3905728904"/>
                    </a:ext>
                  </a:extLst>
                </a:gridCol>
                <a:gridCol w="1105039">
                  <a:extLst>
                    <a:ext uri="{9D8B030D-6E8A-4147-A177-3AD203B41FA5}">
                      <a16:colId xmlns:a16="http://schemas.microsoft.com/office/drawing/2014/main" val="408685950"/>
                    </a:ext>
                  </a:extLst>
                </a:gridCol>
                <a:gridCol w="1105039">
                  <a:extLst>
                    <a:ext uri="{9D8B030D-6E8A-4147-A177-3AD203B41FA5}">
                      <a16:colId xmlns:a16="http://schemas.microsoft.com/office/drawing/2014/main" val="691712004"/>
                    </a:ext>
                  </a:extLst>
                </a:gridCol>
                <a:gridCol w="1105039">
                  <a:extLst>
                    <a:ext uri="{9D8B030D-6E8A-4147-A177-3AD203B41FA5}">
                      <a16:colId xmlns:a16="http://schemas.microsoft.com/office/drawing/2014/main" val="1397530707"/>
                    </a:ext>
                  </a:extLst>
                </a:gridCol>
              </a:tblGrid>
              <a:tr h="472316">
                <a:tc>
                  <a:txBody>
                    <a:bodyPr/>
                    <a:lstStyle/>
                    <a:p>
                      <a:pPr algn="l" fontAlgn="ctr"/>
                      <a:r>
                        <a:rPr lang="tr-TR" sz="1800" u="none" strike="noStrike" dirty="0">
                          <a:effectLst/>
                        </a:rPr>
                        <a:t>Ders Kodu</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Ders Adı</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T</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U</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K</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AKTS</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459302540"/>
                  </a:ext>
                </a:extLst>
              </a:tr>
              <a:tr h="472316">
                <a:tc>
                  <a:txBody>
                    <a:bodyPr/>
                    <a:lstStyle/>
                    <a:p>
                      <a:pPr algn="l" fontAlgn="ctr"/>
                      <a:r>
                        <a:rPr lang="tr-TR" sz="1800" u="none" strike="noStrike" dirty="0">
                          <a:effectLst/>
                        </a:rPr>
                        <a:t>ENG302</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tr-TR" sz="1800" u="none" strike="noStrike">
                          <a:effectLst/>
                        </a:rPr>
                        <a:t>İş Yaşamı için İngilizce II</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0</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610186651"/>
                  </a:ext>
                </a:extLst>
              </a:tr>
              <a:tr h="472316">
                <a:tc>
                  <a:txBody>
                    <a:bodyPr/>
                    <a:lstStyle/>
                    <a:p>
                      <a:pPr algn="l" fontAlgn="ctr"/>
                      <a:r>
                        <a:rPr lang="tr-TR" sz="1800" u="none" strike="noStrike">
                          <a:effectLst/>
                        </a:rPr>
                        <a:t>AUDY302</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tr-TR" sz="1800" u="none" strike="noStrike" dirty="0">
                          <a:effectLst/>
                        </a:rPr>
                        <a:t>Pediatrik </a:t>
                      </a:r>
                      <a:r>
                        <a:rPr lang="tr-TR" sz="1800" u="none" strike="noStrike" dirty="0" err="1">
                          <a:effectLst/>
                        </a:rPr>
                        <a:t>Odyoloji</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2</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2</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5</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381264180"/>
                  </a:ext>
                </a:extLst>
              </a:tr>
              <a:tr h="472316">
                <a:tc>
                  <a:txBody>
                    <a:bodyPr/>
                    <a:lstStyle/>
                    <a:p>
                      <a:pPr algn="l" fontAlgn="ctr"/>
                      <a:r>
                        <a:rPr lang="tr-TR" sz="1800" u="none" strike="noStrike">
                          <a:effectLst/>
                        </a:rPr>
                        <a:t>AUDY304</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tr-TR" sz="1800" u="none" strike="noStrike" dirty="0">
                          <a:effectLst/>
                        </a:rPr>
                        <a:t>Endüstriyel </a:t>
                      </a:r>
                      <a:r>
                        <a:rPr lang="tr-TR" sz="1800" u="none" strike="noStrike" dirty="0" err="1">
                          <a:effectLst/>
                        </a:rPr>
                        <a:t>Odyoloji</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0</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5</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646123561"/>
                  </a:ext>
                </a:extLst>
              </a:tr>
              <a:tr h="472316">
                <a:tc>
                  <a:txBody>
                    <a:bodyPr/>
                    <a:lstStyle/>
                    <a:p>
                      <a:pPr algn="l" fontAlgn="ctr"/>
                      <a:r>
                        <a:rPr lang="tr-TR" sz="1800" u="none" strike="noStrike">
                          <a:effectLst/>
                        </a:rPr>
                        <a:t>AUDY306</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tr-TR" sz="1800" u="none" strike="noStrike" dirty="0">
                          <a:effectLst/>
                        </a:rPr>
                        <a:t>İşitsel Rehabilitasyon II</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0</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5</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767292707"/>
                  </a:ext>
                </a:extLst>
              </a:tr>
              <a:tr h="472316">
                <a:tc>
                  <a:txBody>
                    <a:bodyPr/>
                    <a:lstStyle/>
                    <a:p>
                      <a:pPr algn="l" fontAlgn="ctr"/>
                      <a:r>
                        <a:rPr lang="tr-TR" sz="1800" u="none" strike="noStrike">
                          <a:effectLst/>
                        </a:rPr>
                        <a:t>ART292</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tr-TR" sz="1800" u="none" strike="noStrike" dirty="0">
                          <a:effectLst/>
                        </a:rPr>
                        <a:t>İşaret Dili</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3</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0</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4</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109469863"/>
                  </a:ext>
                </a:extLst>
              </a:tr>
              <a:tr h="472316">
                <a:tc>
                  <a:txBody>
                    <a:bodyPr/>
                    <a:lstStyle/>
                    <a:p>
                      <a:pPr algn="l"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tr-TR" sz="1800" u="none" strike="noStrike">
                          <a:effectLst/>
                        </a:rPr>
                        <a:t>Alan Seçmeli (D)</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0</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0</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0</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4</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627956820"/>
                  </a:ext>
                </a:extLst>
              </a:tr>
              <a:tr h="472316">
                <a:tc>
                  <a:txBody>
                    <a:bodyPr/>
                    <a:lstStyle/>
                    <a:p>
                      <a:pPr algn="l"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tr-TR" sz="1800" u="none" strike="noStrike">
                          <a:effectLst/>
                        </a:rPr>
                        <a:t>Alan Dışı Seçmeli</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0</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0</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0</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4</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07850668"/>
                  </a:ext>
                </a:extLst>
              </a:tr>
              <a:tr h="472316">
                <a:tc>
                  <a:txBody>
                    <a:bodyPr/>
                    <a:lstStyle/>
                    <a:p>
                      <a:pPr algn="l"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15</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30</a:t>
                      </a:r>
                      <a:endParaRPr lang="tr-TR" sz="18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213826154"/>
                  </a:ext>
                </a:extLst>
              </a:tr>
            </a:tbl>
          </a:graphicData>
        </a:graphic>
      </p:graphicFrame>
    </p:spTree>
    <p:extLst>
      <p:ext uri="{BB962C8B-B14F-4D97-AF65-F5344CB8AC3E}">
        <p14:creationId xmlns:p14="http://schemas.microsoft.com/office/powerpoint/2010/main" val="41708185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669521"/>
                </a:xfrm>
                <a:prstGeom prst="rect">
                  <a:avLst/>
                </a:prstGeom>
                <a:noFill/>
              </p:spPr>
              <p:txBody>
                <a:bodyPr wrap="square" rtlCol="0">
                  <a:spAutoFit/>
                </a:bodyPr>
                <a:lstStyle/>
                <a:p>
                  <a:pPr algn="ctr"/>
                  <a:r>
                    <a:rPr lang="tr-TR" sz="1400" b="1" dirty="0" err="1">
                      <a:solidFill>
                        <a:schemeClr val="bg1"/>
                      </a:solidFill>
                      <a:latin typeface="Candara Light" panose="020E0502030303020204" pitchFamily="34" charset="0"/>
                    </a:rPr>
                    <a:t>Odyoloji</a:t>
                  </a:r>
                  <a:r>
                    <a:rPr lang="tr-TR" sz="1400" b="1" dirty="0">
                      <a:solidFill>
                        <a:schemeClr val="bg1"/>
                      </a:solidFill>
                      <a:latin typeface="Candara Light" panose="020E0502030303020204" pitchFamily="34" charset="0"/>
                    </a:rPr>
                    <a:t> 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a:t>
              </a:r>
              <a:endParaRPr lang="en-IN" sz="1600" b="1" dirty="0">
                <a:solidFill>
                  <a:schemeClr val="bg1"/>
                </a:solidFill>
                <a:latin typeface="Eurostile BQ" pitchFamily="50" charset="0"/>
              </a:endParaRPr>
            </a:p>
          </p:txBody>
        </p:sp>
      </p:grpSp>
      <p:sp>
        <p:nvSpPr>
          <p:cNvPr id="19" name="Metin kutusu 8">
            <a:extLst>
              <a:ext uri="{FF2B5EF4-FFF2-40B4-BE49-F238E27FC236}">
                <a16:creationId xmlns:a16="http://schemas.microsoft.com/office/drawing/2014/main" id="{59003105-B300-4D5F-B8F0-0C748532D8D6}"/>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7. Yarı Yıl</a:t>
            </a:r>
          </a:p>
        </p:txBody>
      </p:sp>
      <p:graphicFrame>
        <p:nvGraphicFramePr>
          <p:cNvPr id="2" name="Tablo 1"/>
          <p:cNvGraphicFramePr>
            <a:graphicFrameLocks noGrp="1"/>
          </p:cNvGraphicFramePr>
          <p:nvPr>
            <p:extLst/>
          </p:nvPr>
        </p:nvGraphicFramePr>
        <p:xfrm>
          <a:off x="1873150" y="1980202"/>
          <a:ext cx="9349031" cy="4311998"/>
        </p:xfrm>
        <a:graphic>
          <a:graphicData uri="http://schemas.openxmlformats.org/drawingml/2006/table">
            <a:tbl>
              <a:tblPr>
                <a:tableStyleId>{74C1A8A3-306A-4EB7-A6B1-4F7E0EB9C5D6}</a:tableStyleId>
              </a:tblPr>
              <a:tblGrid>
                <a:gridCol w="1121884">
                  <a:extLst>
                    <a:ext uri="{9D8B030D-6E8A-4147-A177-3AD203B41FA5}">
                      <a16:colId xmlns:a16="http://schemas.microsoft.com/office/drawing/2014/main" val="3867392092"/>
                    </a:ext>
                  </a:extLst>
                </a:gridCol>
                <a:gridCol w="747922">
                  <a:extLst>
                    <a:ext uri="{9D8B030D-6E8A-4147-A177-3AD203B41FA5}">
                      <a16:colId xmlns:a16="http://schemas.microsoft.com/office/drawing/2014/main" val="3749634322"/>
                    </a:ext>
                  </a:extLst>
                </a:gridCol>
                <a:gridCol w="747922">
                  <a:extLst>
                    <a:ext uri="{9D8B030D-6E8A-4147-A177-3AD203B41FA5}">
                      <a16:colId xmlns:a16="http://schemas.microsoft.com/office/drawing/2014/main" val="3990509138"/>
                    </a:ext>
                  </a:extLst>
                </a:gridCol>
                <a:gridCol w="2243767">
                  <a:extLst>
                    <a:ext uri="{9D8B030D-6E8A-4147-A177-3AD203B41FA5}">
                      <a16:colId xmlns:a16="http://schemas.microsoft.com/office/drawing/2014/main" val="3924549066"/>
                    </a:ext>
                  </a:extLst>
                </a:gridCol>
                <a:gridCol w="1121884">
                  <a:extLst>
                    <a:ext uri="{9D8B030D-6E8A-4147-A177-3AD203B41FA5}">
                      <a16:colId xmlns:a16="http://schemas.microsoft.com/office/drawing/2014/main" val="231351470"/>
                    </a:ext>
                  </a:extLst>
                </a:gridCol>
                <a:gridCol w="1121884">
                  <a:extLst>
                    <a:ext uri="{9D8B030D-6E8A-4147-A177-3AD203B41FA5}">
                      <a16:colId xmlns:a16="http://schemas.microsoft.com/office/drawing/2014/main" val="1959597916"/>
                    </a:ext>
                  </a:extLst>
                </a:gridCol>
                <a:gridCol w="1121884">
                  <a:extLst>
                    <a:ext uri="{9D8B030D-6E8A-4147-A177-3AD203B41FA5}">
                      <a16:colId xmlns:a16="http://schemas.microsoft.com/office/drawing/2014/main" val="784395865"/>
                    </a:ext>
                  </a:extLst>
                </a:gridCol>
                <a:gridCol w="1121884">
                  <a:extLst>
                    <a:ext uri="{9D8B030D-6E8A-4147-A177-3AD203B41FA5}">
                      <a16:colId xmlns:a16="http://schemas.microsoft.com/office/drawing/2014/main" val="1167458286"/>
                    </a:ext>
                  </a:extLst>
                </a:gridCol>
              </a:tblGrid>
              <a:tr h="469626">
                <a:tc>
                  <a:txBody>
                    <a:bodyPr/>
                    <a:lstStyle/>
                    <a:p>
                      <a:pPr algn="l" fontAlgn="ctr"/>
                      <a:r>
                        <a:rPr lang="tr-TR" sz="1800" u="none" strike="noStrike" dirty="0">
                          <a:effectLst/>
                        </a:rPr>
                        <a:t>Ders Kodu</a:t>
                      </a:r>
                      <a:endParaRPr lang="tr-TR" sz="1800" b="0" i="0" u="none" strike="noStrike" dirty="0">
                        <a:solidFill>
                          <a:srgbClr val="000000"/>
                        </a:solidFill>
                        <a:effectLst/>
                        <a:latin typeface="Calibri" panose="020F0502020204030204" pitchFamily="34" charset="0"/>
                      </a:endParaRPr>
                    </a:p>
                  </a:txBody>
                  <a:tcPr marL="6350" marR="6350" marT="6350" marB="0" anchor="ctr"/>
                </a:tc>
                <a:tc gridSpan="3">
                  <a:txBody>
                    <a:bodyPr/>
                    <a:lstStyle/>
                    <a:p>
                      <a:pPr algn="ctr" fontAlgn="ctr"/>
                      <a:r>
                        <a:rPr lang="tr-TR" sz="1800" u="none" strike="noStrike">
                          <a:effectLst/>
                        </a:rPr>
                        <a:t>Ders Adı</a:t>
                      </a:r>
                      <a:endParaRPr lang="tr-TR" sz="1800" b="0"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T</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U</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K</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AKTS</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775907870"/>
                  </a:ext>
                </a:extLst>
              </a:tr>
              <a:tr h="469626">
                <a:tc>
                  <a:txBody>
                    <a:bodyPr/>
                    <a:lstStyle/>
                    <a:p>
                      <a:pPr algn="l" fontAlgn="ctr"/>
                      <a:r>
                        <a:rPr lang="tr-TR" sz="1800" u="none" strike="noStrike" dirty="0">
                          <a:effectLst/>
                        </a:rPr>
                        <a:t>TURK401</a:t>
                      </a:r>
                      <a:endParaRPr lang="tr-TR" sz="1800" b="0" i="0" u="none" strike="noStrike" dirty="0">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dirty="0">
                          <a:effectLst/>
                        </a:rPr>
                        <a:t>Türk Dili I</a:t>
                      </a:r>
                      <a:endParaRPr lang="tr-TR" sz="1800" b="0"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2</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0</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2</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2</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650012011"/>
                  </a:ext>
                </a:extLst>
              </a:tr>
              <a:tr h="469626">
                <a:tc>
                  <a:txBody>
                    <a:bodyPr/>
                    <a:lstStyle/>
                    <a:p>
                      <a:pPr algn="l" fontAlgn="ctr"/>
                      <a:r>
                        <a:rPr lang="tr-TR" sz="1800" u="none" strike="noStrike">
                          <a:effectLst/>
                        </a:rPr>
                        <a:t>AUDY401</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dirty="0">
                          <a:effectLst/>
                        </a:rPr>
                        <a:t>Klinik Uygulama III: Denge (</a:t>
                      </a:r>
                      <a:r>
                        <a:rPr lang="tr-TR" sz="1800" u="none" strike="noStrike" dirty="0" err="1">
                          <a:effectLst/>
                        </a:rPr>
                        <a:t>Vestibüler</a:t>
                      </a:r>
                      <a:r>
                        <a:rPr lang="tr-TR" sz="1800" u="none" strike="noStrike" dirty="0">
                          <a:effectLst/>
                        </a:rPr>
                        <a:t>) Testleri</a:t>
                      </a:r>
                      <a:endParaRPr lang="tr-TR" sz="1800" b="0"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1</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4</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7</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654817449"/>
                  </a:ext>
                </a:extLst>
              </a:tr>
              <a:tr h="469626">
                <a:tc>
                  <a:txBody>
                    <a:bodyPr/>
                    <a:lstStyle/>
                    <a:p>
                      <a:pPr algn="l" fontAlgn="ctr"/>
                      <a:r>
                        <a:rPr lang="tr-TR" sz="1800" u="none" strike="noStrike">
                          <a:effectLst/>
                        </a:rPr>
                        <a:t>AUDY403</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es-ES" sz="1800" u="none" strike="noStrike" dirty="0">
                          <a:effectLst/>
                        </a:rPr>
                        <a:t>Odyolojide Tanı ve Yorum I</a:t>
                      </a:r>
                      <a:endParaRPr lang="es-ES" sz="1800" b="0"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2</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2</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6</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940702845"/>
                  </a:ext>
                </a:extLst>
              </a:tr>
              <a:tr h="469626">
                <a:tc>
                  <a:txBody>
                    <a:bodyPr/>
                    <a:lstStyle/>
                    <a:p>
                      <a:pPr algn="l" fontAlgn="ctr"/>
                      <a:r>
                        <a:rPr lang="tr-TR" sz="1800" u="none" strike="noStrike">
                          <a:effectLst/>
                        </a:rPr>
                        <a:t>AUDY405</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dirty="0">
                          <a:effectLst/>
                        </a:rPr>
                        <a:t>Seminer I</a:t>
                      </a:r>
                      <a:endParaRPr lang="tr-TR" sz="1800" b="0"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0</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5</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464469825"/>
                  </a:ext>
                </a:extLst>
              </a:tr>
              <a:tr h="469626">
                <a:tc>
                  <a:txBody>
                    <a:bodyPr/>
                    <a:lstStyle/>
                    <a:p>
                      <a:pPr algn="l" fontAlgn="ctr"/>
                      <a:r>
                        <a:rPr lang="tr-TR" sz="1800" u="none" strike="noStrike">
                          <a:effectLst/>
                        </a:rPr>
                        <a:t>PTR101</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dirty="0">
                          <a:effectLst/>
                        </a:rPr>
                        <a:t>Deontoloji ve Etik</a:t>
                      </a:r>
                      <a:endParaRPr lang="tr-TR" sz="1800" b="0"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dirty="0">
                          <a:effectLst/>
                        </a:rPr>
                        <a:t>2</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0</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2</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2</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92345855"/>
                  </a:ext>
                </a:extLst>
              </a:tr>
              <a:tr h="469626">
                <a:tc>
                  <a:txBody>
                    <a:bodyPr/>
                    <a:lstStyle/>
                    <a:p>
                      <a:pPr algn="l"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a:effectLst/>
                        </a:rPr>
                        <a:t>Alan Seçmeli ( E )</a:t>
                      </a:r>
                      <a:endParaRPr lang="tr-TR" sz="1800" b="0"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dirty="0">
                          <a:effectLst/>
                        </a:rPr>
                        <a:t> </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 </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4</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750801084"/>
                  </a:ext>
                </a:extLst>
              </a:tr>
              <a:tr h="469626">
                <a:tc>
                  <a:txBody>
                    <a:bodyPr/>
                    <a:lstStyle/>
                    <a:p>
                      <a:pPr algn="l"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a:effectLst/>
                        </a:rPr>
                        <a:t>Alan Dışı Seçmeli</a:t>
                      </a:r>
                      <a:endParaRPr lang="tr-TR" sz="1800" b="0"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 </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 </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4</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264577635"/>
                  </a:ext>
                </a:extLst>
              </a:tr>
              <a:tr h="469626">
                <a:tc>
                  <a:txBody>
                    <a:bodyPr/>
                    <a:lstStyle/>
                    <a:p>
                      <a:pPr algn="l"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13</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30</a:t>
                      </a:r>
                      <a:endParaRPr lang="tr-TR" sz="18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798323802"/>
                  </a:ext>
                </a:extLst>
              </a:tr>
            </a:tbl>
          </a:graphicData>
        </a:graphic>
      </p:graphicFrame>
    </p:spTree>
    <p:extLst>
      <p:ext uri="{BB962C8B-B14F-4D97-AF65-F5344CB8AC3E}">
        <p14:creationId xmlns:p14="http://schemas.microsoft.com/office/powerpoint/2010/main" val="9731630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669521"/>
                </a:xfrm>
                <a:prstGeom prst="rect">
                  <a:avLst/>
                </a:prstGeom>
                <a:noFill/>
              </p:spPr>
              <p:txBody>
                <a:bodyPr wrap="square" rtlCol="0">
                  <a:spAutoFit/>
                </a:bodyPr>
                <a:lstStyle/>
                <a:p>
                  <a:pPr algn="ctr"/>
                  <a:r>
                    <a:rPr lang="tr-TR" sz="1400" b="1" dirty="0" err="1">
                      <a:solidFill>
                        <a:schemeClr val="bg1"/>
                      </a:solidFill>
                      <a:latin typeface="Candara Light" panose="020E0502030303020204" pitchFamily="34" charset="0"/>
                    </a:rPr>
                    <a:t>Odyoloji</a:t>
                  </a:r>
                  <a:r>
                    <a:rPr lang="tr-TR" sz="1400" b="1" dirty="0">
                      <a:solidFill>
                        <a:schemeClr val="bg1"/>
                      </a:solidFill>
                      <a:latin typeface="Candara Light" panose="020E0502030303020204" pitchFamily="34" charset="0"/>
                    </a:rPr>
                    <a:t> 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a:t>
              </a:r>
              <a:endParaRPr lang="en-IN" sz="1600" b="1" dirty="0">
                <a:solidFill>
                  <a:schemeClr val="bg1"/>
                </a:solidFill>
                <a:latin typeface="Eurostile BQ" pitchFamily="50" charset="0"/>
              </a:endParaRPr>
            </a:p>
          </p:txBody>
        </p:sp>
      </p:grpSp>
      <p:sp>
        <p:nvSpPr>
          <p:cNvPr id="19" name="Metin kutusu 8">
            <a:extLst>
              <a:ext uri="{FF2B5EF4-FFF2-40B4-BE49-F238E27FC236}">
                <a16:creationId xmlns:a16="http://schemas.microsoft.com/office/drawing/2014/main" id="{C86F86FF-2B89-4884-AF3C-0E31699C1C3B}"/>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8. Yarı Yıl</a:t>
            </a:r>
          </a:p>
        </p:txBody>
      </p:sp>
      <p:graphicFrame>
        <p:nvGraphicFramePr>
          <p:cNvPr id="2" name="Tablo 1"/>
          <p:cNvGraphicFramePr>
            <a:graphicFrameLocks noGrp="1"/>
          </p:cNvGraphicFramePr>
          <p:nvPr>
            <p:extLst/>
          </p:nvPr>
        </p:nvGraphicFramePr>
        <p:xfrm>
          <a:off x="2135468" y="1892147"/>
          <a:ext cx="9179076" cy="4455950"/>
        </p:xfrm>
        <a:graphic>
          <a:graphicData uri="http://schemas.openxmlformats.org/drawingml/2006/table">
            <a:tbl>
              <a:tblPr>
                <a:tableStyleId>{74C1A8A3-306A-4EB7-A6B1-4F7E0EB9C5D6}</a:tableStyleId>
              </a:tblPr>
              <a:tblGrid>
                <a:gridCol w="1101489">
                  <a:extLst>
                    <a:ext uri="{9D8B030D-6E8A-4147-A177-3AD203B41FA5}">
                      <a16:colId xmlns:a16="http://schemas.microsoft.com/office/drawing/2014/main" val="2777015846"/>
                    </a:ext>
                  </a:extLst>
                </a:gridCol>
                <a:gridCol w="734326">
                  <a:extLst>
                    <a:ext uri="{9D8B030D-6E8A-4147-A177-3AD203B41FA5}">
                      <a16:colId xmlns:a16="http://schemas.microsoft.com/office/drawing/2014/main" val="1035458753"/>
                    </a:ext>
                  </a:extLst>
                </a:gridCol>
                <a:gridCol w="734326">
                  <a:extLst>
                    <a:ext uri="{9D8B030D-6E8A-4147-A177-3AD203B41FA5}">
                      <a16:colId xmlns:a16="http://schemas.microsoft.com/office/drawing/2014/main" val="4099492922"/>
                    </a:ext>
                  </a:extLst>
                </a:gridCol>
                <a:gridCol w="2202979">
                  <a:extLst>
                    <a:ext uri="{9D8B030D-6E8A-4147-A177-3AD203B41FA5}">
                      <a16:colId xmlns:a16="http://schemas.microsoft.com/office/drawing/2014/main" val="1054029862"/>
                    </a:ext>
                  </a:extLst>
                </a:gridCol>
                <a:gridCol w="1101489">
                  <a:extLst>
                    <a:ext uri="{9D8B030D-6E8A-4147-A177-3AD203B41FA5}">
                      <a16:colId xmlns:a16="http://schemas.microsoft.com/office/drawing/2014/main" val="1669055759"/>
                    </a:ext>
                  </a:extLst>
                </a:gridCol>
                <a:gridCol w="1101489">
                  <a:extLst>
                    <a:ext uri="{9D8B030D-6E8A-4147-A177-3AD203B41FA5}">
                      <a16:colId xmlns:a16="http://schemas.microsoft.com/office/drawing/2014/main" val="1603024271"/>
                    </a:ext>
                  </a:extLst>
                </a:gridCol>
                <a:gridCol w="1101489">
                  <a:extLst>
                    <a:ext uri="{9D8B030D-6E8A-4147-A177-3AD203B41FA5}">
                      <a16:colId xmlns:a16="http://schemas.microsoft.com/office/drawing/2014/main" val="1873621212"/>
                    </a:ext>
                  </a:extLst>
                </a:gridCol>
                <a:gridCol w="1101489">
                  <a:extLst>
                    <a:ext uri="{9D8B030D-6E8A-4147-A177-3AD203B41FA5}">
                      <a16:colId xmlns:a16="http://schemas.microsoft.com/office/drawing/2014/main" val="3350620682"/>
                    </a:ext>
                  </a:extLst>
                </a:gridCol>
              </a:tblGrid>
              <a:tr h="487620">
                <a:tc>
                  <a:txBody>
                    <a:bodyPr/>
                    <a:lstStyle/>
                    <a:p>
                      <a:pPr algn="l" fontAlgn="ctr"/>
                      <a:r>
                        <a:rPr lang="tr-TR" sz="1800" u="none" strike="noStrike" dirty="0">
                          <a:effectLst/>
                        </a:rPr>
                        <a:t>Ders Kodu</a:t>
                      </a:r>
                      <a:endParaRPr lang="tr-TR" sz="1800" b="0" i="0" u="none" strike="noStrike" dirty="0">
                        <a:solidFill>
                          <a:srgbClr val="000000"/>
                        </a:solidFill>
                        <a:effectLst/>
                        <a:latin typeface="Calibri" panose="020F0502020204030204" pitchFamily="34" charset="0"/>
                      </a:endParaRPr>
                    </a:p>
                  </a:txBody>
                  <a:tcPr marL="6350" marR="6350" marT="6350" marB="0" anchor="ctr"/>
                </a:tc>
                <a:tc gridSpan="3">
                  <a:txBody>
                    <a:bodyPr/>
                    <a:lstStyle/>
                    <a:p>
                      <a:pPr algn="ctr" fontAlgn="ctr"/>
                      <a:r>
                        <a:rPr lang="tr-TR" sz="1800" u="none" strike="noStrike">
                          <a:effectLst/>
                        </a:rPr>
                        <a:t>Ders Adı</a:t>
                      </a:r>
                      <a:endParaRPr lang="tr-TR" sz="1800" b="0"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2</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U</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K</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AKTS</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833766608"/>
                  </a:ext>
                </a:extLst>
              </a:tr>
              <a:tr h="487620">
                <a:tc>
                  <a:txBody>
                    <a:bodyPr/>
                    <a:lstStyle/>
                    <a:p>
                      <a:pPr algn="l" fontAlgn="ctr"/>
                      <a:r>
                        <a:rPr lang="tr-TR" sz="1800" u="none" strike="noStrike" dirty="0">
                          <a:effectLst/>
                        </a:rPr>
                        <a:t>TURK402</a:t>
                      </a:r>
                      <a:endParaRPr lang="tr-TR" sz="1800" b="0" i="0" u="none" strike="noStrike" dirty="0">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a:effectLst/>
                        </a:rPr>
                        <a:t>Türk Dili II</a:t>
                      </a:r>
                      <a:endParaRPr lang="tr-TR" sz="1800" b="0"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4</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0</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2</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2</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538165406"/>
                  </a:ext>
                </a:extLst>
              </a:tr>
              <a:tr h="487620">
                <a:tc>
                  <a:txBody>
                    <a:bodyPr/>
                    <a:lstStyle/>
                    <a:p>
                      <a:pPr algn="l" fontAlgn="ctr"/>
                      <a:r>
                        <a:rPr lang="tr-TR" sz="1800" u="none" strike="noStrike">
                          <a:effectLst/>
                        </a:rPr>
                        <a:t>AUDY402</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dirty="0">
                          <a:effectLst/>
                        </a:rPr>
                        <a:t>Klinik Uygulama IV: İşitsel </a:t>
                      </a:r>
                      <a:r>
                        <a:rPr lang="tr-TR" sz="1800" u="none" strike="noStrike" dirty="0" err="1">
                          <a:effectLst/>
                        </a:rPr>
                        <a:t>Amplifikasyon</a:t>
                      </a:r>
                      <a:endParaRPr lang="tr-TR" sz="1800" b="0"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2</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2</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5</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015317525"/>
                  </a:ext>
                </a:extLst>
              </a:tr>
              <a:tr h="487620">
                <a:tc>
                  <a:txBody>
                    <a:bodyPr/>
                    <a:lstStyle/>
                    <a:p>
                      <a:pPr algn="l" fontAlgn="ctr"/>
                      <a:r>
                        <a:rPr lang="tr-TR" sz="1800" u="none" strike="noStrike">
                          <a:effectLst/>
                        </a:rPr>
                        <a:t>AUDY404</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es-ES" sz="1800" u="none" strike="noStrike" dirty="0">
                          <a:effectLst/>
                        </a:rPr>
                        <a:t>Odyolojide Tanı ve Yorum II</a:t>
                      </a:r>
                      <a:endParaRPr lang="es-ES" sz="1800" b="0"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2</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4</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4</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6</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486734450"/>
                  </a:ext>
                </a:extLst>
              </a:tr>
              <a:tr h="487620">
                <a:tc>
                  <a:txBody>
                    <a:bodyPr/>
                    <a:lstStyle/>
                    <a:p>
                      <a:pPr algn="l" fontAlgn="ctr"/>
                      <a:r>
                        <a:rPr lang="tr-TR" sz="1800" u="none" strike="noStrike">
                          <a:effectLst/>
                        </a:rPr>
                        <a:t>AUDY406</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dirty="0">
                          <a:effectLst/>
                        </a:rPr>
                        <a:t>Seminer II</a:t>
                      </a:r>
                      <a:endParaRPr lang="tr-TR" sz="1800" b="0"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0</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5</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709448295"/>
                  </a:ext>
                </a:extLst>
              </a:tr>
              <a:tr h="487620">
                <a:tc>
                  <a:txBody>
                    <a:bodyPr/>
                    <a:lstStyle/>
                    <a:p>
                      <a:pPr algn="l" fontAlgn="ctr"/>
                      <a:r>
                        <a:rPr lang="tr-TR" sz="1800" u="none" strike="noStrike">
                          <a:effectLst/>
                        </a:rPr>
                        <a:t>AUDY408</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dirty="0">
                          <a:effectLst/>
                        </a:rPr>
                        <a:t>İşitsel </a:t>
                      </a:r>
                      <a:r>
                        <a:rPr lang="tr-TR" sz="1800" u="none" strike="noStrike" dirty="0" err="1">
                          <a:effectLst/>
                        </a:rPr>
                        <a:t>İşlemleme</a:t>
                      </a:r>
                      <a:r>
                        <a:rPr lang="tr-TR" sz="1800" u="none" strike="noStrike" dirty="0">
                          <a:effectLst/>
                        </a:rPr>
                        <a:t> Bozuklukları</a:t>
                      </a:r>
                      <a:endParaRPr lang="tr-TR" sz="1800" b="0"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a:effectLst/>
                        </a:rPr>
                        <a:t>2</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1</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3</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4</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085359588"/>
                  </a:ext>
                </a:extLst>
              </a:tr>
              <a:tr h="487620">
                <a:tc>
                  <a:txBody>
                    <a:bodyPr/>
                    <a:lstStyle/>
                    <a:p>
                      <a:pPr algn="l"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dirty="0">
                          <a:effectLst/>
                        </a:rPr>
                        <a:t>Alan Seçmeli (F)</a:t>
                      </a:r>
                      <a:endParaRPr lang="tr-TR" sz="1800" b="0"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dirty="0">
                          <a:effectLst/>
                        </a:rPr>
                        <a:t> </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4</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644287964"/>
                  </a:ext>
                </a:extLst>
              </a:tr>
              <a:tr h="487620">
                <a:tc>
                  <a:txBody>
                    <a:bodyPr/>
                    <a:lstStyle/>
                    <a:p>
                      <a:pPr algn="l"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tr-TR" sz="1800" u="none" strike="noStrike">
                          <a:effectLst/>
                        </a:rPr>
                        <a:t>Alan Dışı Seçmeli</a:t>
                      </a:r>
                      <a:endParaRPr lang="tr-TR" sz="1800" b="0"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hMerge="1">
                  <a:txBody>
                    <a:bodyPr/>
                    <a:lstStyle/>
                    <a:p>
                      <a:endParaRPr lang="tr-TR"/>
                    </a:p>
                  </a:txBody>
                  <a:tcPr/>
                </a:tc>
                <a:tc>
                  <a:txBody>
                    <a:bodyPr/>
                    <a:lstStyle/>
                    <a:p>
                      <a:pPr algn="ctr" fontAlgn="ctr"/>
                      <a:r>
                        <a:rPr lang="tr-TR" sz="1800" u="none" strike="noStrike" dirty="0">
                          <a:effectLst/>
                        </a:rPr>
                        <a:t> </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 </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 </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4</a:t>
                      </a:r>
                      <a:endParaRPr lang="tr-TR"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611023946"/>
                  </a:ext>
                </a:extLst>
              </a:tr>
              <a:tr h="487620">
                <a:tc>
                  <a:txBody>
                    <a:bodyPr/>
                    <a:lstStyle/>
                    <a:p>
                      <a:pPr algn="l"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15</a:t>
                      </a:r>
                      <a:endParaRPr lang="tr-TR" sz="1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800" u="none" strike="noStrike" dirty="0">
                          <a:effectLst/>
                        </a:rPr>
                        <a:t>30</a:t>
                      </a:r>
                      <a:endParaRPr lang="tr-TR" sz="18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716849657"/>
                  </a:ext>
                </a:extLst>
              </a:tr>
            </a:tbl>
          </a:graphicData>
        </a:graphic>
      </p:graphicFrame>
    </p:spTree>
    <p:extLst>
      <p:ext uri="{BB962C8B-B14F-4D97-AF65-F5344CB8AC3E}">
        <p14:creationId xmlns:p14="http://schemas.microsoft.com/office/powerpoint/2010/main" val="36530843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669521"/>
                </a:xfrm>
                <a:prstGeom prst="rect">
                  <a:avLst/>
                </a:prstGeom>
                <a:noFill/>
              </p:spPr>
              <p:txBody>
                <a:bodyPr wrap="square" rtlCol="0">
                  <a:spAutoFit/>
                </a:bodyPr>
                <a:lstStyle/>
                <a:p>
                  <a:pPr algn="ctr"/>
                  <a:r>
                    <a:rPr lang="tr-TR" sz="1400" b="1" dirty="0" err="1">
                      <a:solidFill>
                        <a:schemeClr val="bg1"/>
                      </a:solidFill>
                      <a:latin typeface="Candara Light" panose="020E0502030303020204" pitchFamily="34" charset="0"/>
                    </a:rPr>
                    <a:t>Odyoloji</a:t>
                  </a:r>
                  <a:r>
                    <a:rPr lang="tr-TR" sz="1400" b="1" dirty="0">
                      <a:solidFill>
                        <a:schemeClr val="bg1"/>
                      </a:solidFill>
                      <a:latin typeface="Candara Light" panose="020E0502030303020204" pitchFamily="34" charset="0"/>
                    </a:rPr>
                    <a:t> 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800" b="1" dirty="0">
                    <a:latin typeface="Agency FB" panose="020B0503020202020204" pitchFamily="34" charset="0"/>
                  </a:endParaRPr>
                </a:p>
                <a:p>
                  <a:pPr algn="ctr"/>
                  <a:r>
                    <a:rPr lang="tr-TR" sz="2800" b="1" dirty="0">
                      <a:latin typeface="Agency FB" panose="020B0503020202020204" pitchFamily="34" charset="0"/>
                    </a:rPr>
                    <a:t>: Alan Seçmeli Dersler</a:t>
                  </a:r>
                </a:p>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a:t>
              </a:r>
              <a:endParaRPr lang="en-IN" sz="1600" b="1" dirty="0">
                <a:solidFill>
                  <a:schemeClr val="bg1"/>
                </a:solidFill>
                <a:latin typeface="Eurostile BQ" pitchFamily="50" charset="0"/>
              </a:endParaRPr>
            </a:p>
          </p:txBody>
        </p:sp>
      </p:grpSp>
      <p:graphicFrame>
        <p:nvGraphicFramePr>
          <p:cNvPr id="2" name="Tablo 1"/>
          <p:cNvGraphicFramePr>
            <a:graphicFrameLocks noGrp="1"/>
          </p:cNvGraphicFramePr>
          <p:nvPr>
            <p:extLst/>
          </p:nvPr>
        </p:nvGraphicFramePr>
        <p:xfrm>
          <a:off x="1529668" y="1655872"/>
          <a:ext cx="9747929" cy="4622269"/>
        </p:xfrm>
        <a:graphic>
          <a:graphicData uri="http://schemas.openxmlformats.org/drawingml/2006/table">
            <a:tbl>
              <a:tblPr>
                <a:tableStyleId>{74C1A8A3-306A-4EB7-A6B1-4F7E0EB9C5D6}</a:tableStyleId>
              </a:tblPr>
              <a:tblGrid>
                <a:gridCol w="974793">
                  <a:extLst>
                    <a:ext uri="{9D8B030D-6E8A-4147-A177-3AD203B41FA5}">
                      <a16:colId xmlns:a16="http://schemas.microsoft.com/office/drawing/2014/main" val="4250674548"/>
                    </a:ext>
                  </a:extLst>
                </a:gridCol>
                <a:gridCol w="974793">
                  <a:extLst>
                    <a:ext uri="{9D8B030D-6E8A-4147-A177-3AD203B41FA5}">
                      <a16:colId xmlns:a16="http://schemas.microsoft.com/office/drawing/2014/main" val="1099203449"/>
                    </a:ext>
                  </a:extLst>
                </a:gridCol>
                <a:gridCol w="974793">
                  <a:extLst>
                    <a:ext uri="{9D8B030D-6E8A-4147-A177-3AD203B41FA5}">
                      <a16:colId xmlns:a16="http://schemas.microsoft.com/office/drawing/2014/main" val="3894138398"/>
                    </a:ext>
                  </a:extLst>
                </a:gridCol>
                <a:gridCol w="2924378">
                  <a:extLst>
                    <a:ext uri="{9D8B030D-6E8A-4147-A177-3AD203B41FA5}">
                      <a16:colId xmlns:a16="http://schemas.microsoft.com/office/drawing/2014/main" val="4168726019"/>
                    </a:ext>
                  </a:extLst>
                </a:gridCol>
                <a:gridCol w="974793">
                  <a:extLst>
                    <a:ext uri="{9D8B030D-6E8A-4147-A177-3AD203B41FA5}">
                      <a16:colId xmlns:a16="http://schemas.microsoft.com/office/drawing/2014/main" val="834289805"/>
                    </a:ext>
                  </a:extLst>
                </a:gridCol>
                <a:gridCol w="974793">
                  <a:extLst>
                    <a:ext uri="{9D8B030D-6E8A-4147-A177-3AD203B41FA5}">
                      <a16:colId xmlns:a16="http://schemas.microsoft.com/office/drawing/2014/main" val="2864893348"/>
                    </a:ext>
                  </a:extLst>
                </a:gridCol>
                <a:gridCol w="974793">
                  <a:extLst>
                    <a:ext uri="{9D8B030D-6E8A-4147-A177-3AD203B41FA5}">
                      <a16:colId xmlns:a16="http://schemas.microsoft.com/office/drawing/2014/main" val="2957279347"/>
                    </a:ext>
                  </a:extLst>
                </a:gridCol>
                <a:gridCol w="974793">
                  <a:extLst>
                    <a:ext uri="{9D8B030D-6E8A-4147-A177-3AD203B41FA5}">
                      <a16:colId xmlns:a16="http://schemas.microsoft.com/office/drawing/2014/main" val="287879771"/>
                    </a:ext>
                  </a:extLst>
                </a:gridCol>
              </a:tblGrid>
              <a:tr h="426051">
                <a:tc>
                  <a:txBody>
                    <a:bodyPr/>
                    <a:lstStyle/>
                    <a:p>
                      <a:pPr algn="ctr" fontAlgn="ctr"/>
                      <a:r>
                        <a:rPr lang="tr-TR" sz="1600" u="none" strike="noStrike" dirty="0">
                          <a:effectLst/>
                        </a:rPr>
                        <a:t>*Grup </a:t>
                      </a:r>
                      <a:br>
                        <a:rPr lang="tr-TR" sz="1600" u="none" strike="noStrike" dirty="0">
                          <a:effectLst/>
                        </a:rPr>
                      </a:br>
                      <a:r>
                        <a:rPr lang="tr-TR" sz="1600" u="none" strike="noStrike" dirty="0">
                          <a:effectLst/>
                        </a:rPr>
                        <a:t>(A/B/C)</a:t>
                      </a:r>
                      <a:endParaRPr lang="tr-TR"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tr-TR" sz="1600" u="none" strike="noStrike">
                          <a:effectLst/>
                        </a:rPr>
                        <a:t>Ders Kodu</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a:effectLst/>
                        </a:rPr>
                        <a:t>Ders Adı</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a:effectLst/>
                        </a:rPr>
                        <a:t> </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a:effectLst/>
                        </a:rPr>
                        <a:t>T</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a:effectLst/>
                        </a:rPr>
                        <a:t>U</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a:effectLst/>
                        </a:rPr>
                        <a:t>K</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a:effectLst/>
                        </a:rPr>
                        <a:t>AKTS</a:t>
                      </a:r>
                      <a:endParaRPr lang="tr-TR" sz="16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89984371"/>
                  </a:ext>
                </a:extLst>
              </a:tr>
              <a:tr h="294507">
                <a:tc>
                  <a:txBody>
                    <a:bodyPr/>
                    <a:lstStyle/>
                    <a:p>
                      <a:pPr algn="ctr" fontAlgn="ctr"/>
                      <a:r>
                        <a:rPr lang="tr-TR" sz="1600" u="none" strike="noStrike">
                          <a:effectLst/>
                        </a:rPr>
                        <a:t>A</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tr-TR" sz="1600" u="none" strike="noStrike" dirty="0">
                          <a:effectLst/>
                        </a:rPr>
                        <a:t>AUDY209</a:t>
                      </a:r>
                      <a:endParaRPr lang="tr-TR" sz="1600" b="0" i="0" u="none" strike="noStrike" dirty="0">
                        <a:solidFill>
                          <a:srgbClr val="000000"/>
                        </a:solidFill>
                        <a:effectLst/>
                        <a:latin typeface="Calibri" panose="020F0502020204030204" pitchFamily="34" charset="0"/>
                      </a:endParaRPr>
                    </a:p>
                  </a:txBody>
                  <a:tcPr marL="6350" marR="6350" marT="6350" marB="0" anchor="ctr"/>
                </a:tc>
                <a:tc gridSpan="2">
                  <a:txBody>
                    <a:bodyPr/>
                    <a:lstStyle/>
                    <a:p>
                      <a:pPr algn="l" fontAlgn="ctr"/>
                      <a:r>
                        <a:rPr lang="tr-TR" sz="1600" u="none" strike="noStrike">
                          <a:effectLst/>
                        </a:rPr>
                        <a:t>Uluslararası Engellilik Sınıflandırılması</a:t>
                      </a:r>
                      <a:endParaRPr lang="tr-TR" sz="1600" b="0"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a:txBody>
                    <a:bodyPr/>
                    <a:lstStyle/>
                    <a:p>
                      <a:pPr algn="l" fontAlgn="ctr"/>
                      <a:r>
                        <a:rPr lang="tr-TR" sz="1600" u="none" strike="noStrike">
                          <a:effectLst/>
                        </a:rPr>
                        <a:t>2</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a:effectLst/>
                        </a:rPr>
                        <a:t>0</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a:effectLst/>
                        </a:rPr>
                        <a:t>2</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a:effectLst/>
                        </a:rPr>
                        <a:t>4</a:t>
                      </a:r>
                      <a:endParaRPr lang="tr-TR" sz="16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903105993"/>
                  </a:ext>
                </a:extLst>
              </a:tr>
              <a:tr h="294507">
                <a:tc>
                  <a:txBody>
                    <a:bodyPr/>
                    <a:lstStyle/>
                    <a:p>
                      <a:pPr algn="ctr" fontAlgn="ctr"/>
                      <a:r>
                        <a:rPr lang="tr-TR" sz="1600" u="none" strike="noStrike">
                          <a:effectLst/>
                        </a:rPr>
                        <a:t>A</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tr-TR" sz="1600" u="none" strike="noStrike" dirty="0">
                          <a:effectLst/>
                        </a:rPr>
                        <a:t>AUDY211</a:t>
                      </a:r>
                      <a:endParaRPr lang="tr-TR" sz="1600" b="0" i="0" u="none" strike="noStrike" dirty="0">
                        <a:solidFill>
                          <a:srgbClr val="000000"/>
                        </a:solidFill>
                        <a:effectLst/>
                        <a:latin typeface="Calibri" panose="020F0502020204030204" pitchFamily="34" charset="0"/>
                      </a:endParaRPr>
                    </a:p>
                  </a:txBody>
                  <a:tcPr marL="6350" marR="6350" marT="6350" marB="0" anchor="ctr"/>
                </a:tc>
                <a:tc gridSpan="2">
                  <a:txBody>
                    <a:bodyPr/>
                    <a:lstStyle/>
                    <a:p>
                      <a:pPr algn="l" fontAlgn="ctr"/>
                      <a:r>
                        <a:rPr lang="tr-TR" sz="1600" u="none" strike="noStrike" dirty="0" err="1">
                          <a:effectLst/>
                        </a:rPr>
                        <a:t>Odyolojide</a:t>
                      </a:r>
                      <a:r>
                        <a:rPr lang="tr-TR" sz="1600" u="none" strike="noStrike" dirty="0">
                          <a:effectLst/>
                        </a:rPr>
                        <a:t> Laboratuvar Uygulamaları</a:t>
                      </a:r>
                      <a:endParaRPr lang="tr-TR" sz="1600" b="0"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a:txBody>
                    <a:bodyPr/>
                    <a:lstStyle/>
                    <a:p>
                      <a:pPr algn="l" fontAlgn="ctr"/>
                      <a:r>
                        <a:rPr lang="tr-TR" sz="1600" u="none" strike="noStrike">
                          <a:effectLst/>
                        </a:rPr>
                        <a:t>2</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a:effectLst/>
                        </a:rPr>
                        <a:t>2</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a:effectLst/>
                        </a:rPr>
                        <a:t>3</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a:effectLst/>
                        </a:rPr>
                        <a:t>4</a:t>
                      </a:r>
                      <a:endParaRPr lang="tr-TR" sz="16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948571538"/>
                  </a:ext>
                </a:extLst>
              </a:tr>
              <a:tr h="426051">
                <a:tc>
                  <a:txBody>
                    <a:bodyPr/>
                    <a:lstStyle/>
                    <a:p>
                      <a:pPr algn="ctr" fontAlgn="ctr"/>
                      <a:r>
                        <a:rPr lang="tr-TR" sz="1600" u="none" strike="noStrike">
                          <a:effectLst/>
                        </a:rPr>
                        <a:t>B</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tr-TR" sz="1600" u="none" strike="noStrike">
                          <a:effectLst/>
                        </a:rPr>
                        <a:t>AUDY210</a:t>
                      </a:r>
                      <a:endParaRPr lang="tr-TR" sz="1600" b="0" i="0" u="none" strike="noStrike">
                        <a:solidFill>
                          <a:srgbClr val="000000"/>
                        </a:solidFill>
                        <a:effectLst/>
                        <a:latin typeface="Calibri" panose="020F0502020204030204" pitchFamily="34" charset="0"/>
                      </a:endParaRPr>
                    </a:p>
                  </a:txBody>
                  <a:tcPr marL="6350" marR="6350" marT="6350" marB="0" anchor="ctr"/>
                </a:tc>
                <a:tc gridSpan="2">
                  <a:txBody>
                    <a:bodyPr/>
                    <a:lstStyle/>
                    <a:p>
                      <a:pPr algn="l" fontAlgn="ctr"/>
                      <a:r>
                        <a:rPr lang="tr-TR" sz="1600" u="none" strike="noStrike">
                          <a:effectLst/>
                        </a:rPr>
                        <a:t>İşitme Kayıplı Çocuklarda Erken Okur-Yazarlık</a:t>
                      </a:r>
                      <a:endParaRPr lang="tr-TR" sz="1600" b="0"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a:txBody>
                    <a:bodyPr/>
                    <a:lstStyle/>
                    <a:p>
                      <a:pPr algn="l" fontAlgn="ctr"/>
                      <a:r>
                        <a:rPr lang="tr-TR" sz="1600" u="none" strike="noStrike">
                          <a:effectLst/>
                        </a:rPr>
                        <a:t>2</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a:effectLst/>
                        </a:rPr>
                        <a:t>0</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a:effectLst/>
                        </a:rPr>
                        <a:t>2</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a:effectLst/>
                        </a:rPr>
                        <a:t>4</a:t>
                      </a:r>
                      <a:endParaRPr lang="tr-TR" sz="16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852656507"/>
                  </a:ext>
                </a:extLst>
              </a:tr>
              <a:tr h="426051">
                <a:tc>
                  <a:txBody>
                    <a:bodyPr/>
                    <a:lstStyle/>
                    <a:p>
                      <a:pPr algn="ctr" fontAlgn="ctr"/>
                      <a:r>
                        <a:rPr lang="tr-TR" sz="1600" u="none" strike="noStrike">
                          <a:effectLst/>
                        </a:rPr>
                        <a:t>B</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tr-TR" sz="1600" u="none" strike="noStrike">
                          <a:effectLst/>
                        </a:rPr>
                        <a:t>AUDY212</a:t>
                      </a:r>
                      <a:endParaRPr lang="tr-TR" sz="1600" b="0" i="0" u="none" strike="noStrike">
                        <a:solidFill>
                          <a:srgbClr val="000000"/>
                        </a:solidFill>
                        <a:effectLst/>
                        <a:latin typeface="Calibri" panose="020F0502020204030204" pitchFamily="34" charset="0"/>
                      </a:endParaRPr>
                    </a:p>
                  </a:txBody>
                  <a:tcPr marL="6350" marR="6350" marT="6350" marB="0" anchor="ctr"/>
                </a:tc>
                <a:tc gridSpan="2">
                  <a:txBody>
                    <a:bodyPr/>
                    <a:lstStyle/>
                    <a:p>
                      <a:pPr algn="l" fontAlgn="ctr"/>
                      <a:r>
                        <a:rPr lang="tr-TR" sz="1600" u="none" strike="noStrike" dirty="0">
                          <a:effectLst/>
                        </a:rPr>
                        <a:t>İşitme Kayıplarında Hasta ve Aile Danışmanlığı</a:t>
                      </a:r>
                      <a:endParaRPr lang="tr-TR" sz="1600" b="0"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a:txBody>
                    <a:bodyPr/>
                    <a:lstStyle/>
                    <a:p>
                      <a:pPr algn="l" fontAlgn="ctr"/>
                      <a:r>
                        <a:rPr lang="tr-TR" sz="1600" u="none" strike="noStrike">
                          <a:effectLst/>
                        </a:rPr>
                        <a:t>2</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a:effectLst/>
                        </a:rPr>
                        <a:t>0</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a:effectLst/>
                        </a:rPr>
                        <a:t>2</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a:effectLst/>
                        </a:rPr>
                        <a:t>4</a:t>
                      </a:r>
                      <a:endParaRPr lang="tr-TR" sz="16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921900092"/>
                  </a:ext>
                </a:extLst>
              </a:tr>
              <a:tr h="294507">
                <a:tc>
                  <a:txBody>
                    <a:bodyPr/>
                    <a:lstStyle/>
                    <a:p>
                      <a:pPr algn="ctr" fontAlgn="ctr"/>
                      <a:r>
                        <a:rPr lang="tr-TR" sz="1600" u="none" strike="noStrike">
                          <a:effectLst/>
                        </a:rPr>
                        <a:t>C</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tr-TR" sz="1600" u="none" strike="noStrike">
                          <a:effectLst/>
                        </a:rPr>
                        <a:t>AUDY309</a:t>
                      </a:r>
                      <a:endParaRPr lang="tr-TR" sz="1600" b="0" i="0" u="none" strike="noStrike">
                        <a:solidFill>
                          <a:srgbClr val="000000"/>
                        </a:solidFill>
                        <a:effectLst/>
                        <a:latin typeface="Calibri" panose="020F0502020204030204" pitchFamily="34" charset="0"/>
                      </a:endParaRPr>
                    </a:p>
                  </a:txBody>
                  <a:tcPr marL="6350" marR="6350" marT="6350" marB="0" anchor="ctr"/>
                </a:tc>
                <a:tc gridSpan="2">
                  <a:txBody>
                    <a:bodyPr/>
                    <a:lstStyle/>
                    <a:p>
                      <a:pPr algn="l" fontAlgn="ctr"/>
                      <a:r>
                        <a:rPr lang="tr-TR" sz="1600" u="none" strike="noStrike" dirty="0">
                          <a:effectLst/>
                        </a:rPr>
                        <a:t>Ek Engeli Olan İşitme Kayıplılara Yaklaşım</a:t>
                      </a:r>
                      <a:endParaRPr lang="tr-TR" sz="1600" b="0"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a:txBody>
                    <a:bodyPr/>
                    <a:lstStyle/>
                    <a:p>
                      <a:pPr algn="l" fontAlgn="ctr"/>
                      <a:r>
                        <a:rPr lang="tr-TR" sz="1600" u="none" strike="noStrike" dirty="0">
                          <a:effectLst/>
                        </a:rPr>
                        <a:t>2</a:t>
                      </a:r>
                      <a:endParaRPr lang="tr-TR"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a:effectLst/>
                        </a:rPr>
                        <a:t>0</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a:effectLst/>
                        </a:rPr>
                        <a:t>2</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a:effectLst/>
                        </a:rPr>
                        <a:t>4</a:t>
                      </a:r>
                      <a:endParaRPr lang="tr-TR" sz="16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738031154"/>
                  </a:ext>
                </a:extLst>
              </a:tr>
              <a:tr h="294507">
                <a:tc>
                  <a:txBody>
                    <a:bodyPr/>
                    <a:lstStyle/>
                    <a:p>
                      <a:pPr algn="ctr" fontAlgn="ctr"/>
                      <a:r>
                        <a:rPr lang="tr-TR" sz="1600" u="none" strike="noStrike">
                          <a:effectLst/>
                        </a:rPr>
                        <a:t>C</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tr-TR" sz="1600" u="none" strike="noStrike">
                          <a:effectLst/>
                        </a:rPr>
                        <a:t>AUDY311</a:t>
                      </a:r>
                      <a:endParaRPr lang="tr-TR" sz="1600" b="0" i="0" u="none" strike="noStrike">
                        <a:solidFill>
                          <a:srgbClr val="000000"/>
                        </a:solidFill>
                        <a:effectLst/>
                        <a:latin typeface="Calibri" panose="020F0502020204030204" pitchFamily="34" charset="0"/>
                      </a:endParaRPr>
                    </a:p>
                  </a:txBody>
                  <a:tcPr marL="6350" marR="6350" marT="6350" marB="0" anchor="ctr"/>
                </a:tc>
                <a:tc gridSpan="2">
                  <a:txBody>
                    <a:bodyPr/>
                    <a:lstStyle/>
                    <a:p>
                      <a:pPr algn="l" fontAlgn="ctr"/>
                      <a:r>
                        <a:rPr lang="tr-TR" sz="1600" u="none" strike="noStrike">
                          <a:effectLst/>
                        </a:rPr>
                        <a:t>Odyolojide Rapor Yazma</a:t>
                      </a:r>
                      <a:endParaRPr lang="tr-TR" sz="1600" b="0"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a:txBody>
                    <a:bodyPr/>
                    <a:lstStyle/>
                    <a:p>
                      <a:pPr algn="l" fontAlgn="ctr"/>
                      <a:r>
                        <a:rPr lang="tr-TR" sz="1600" u="none" strike="noStrike" dirty="0">
                          <a:effectLst/>
                        </a:rPr>
                        <a:t>2</a:t>
                      </a:r>
                      <a:endParaRPr lang="tr-TR"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a:effectLst/>
                        </a:rPr>
                        <a:t>0</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a:effectLst/>
                        </a:rPr>
                        <a:t>2</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a:effectLst/>
                        </a:rPr>
                        <a:t>4</a:t>
                      </a:r>
                      <a:endParaRPr lang="tr-TR" sz="16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871622332"/>
                  </a:ext>
                </a:extLst>
              </a:tr>
              <a:tr h="294507">
                <a:tc>
                  <a:txBody>
                    <a:bodyPr/>
                    <a:lstStyle/>
                    <a:p>
                      <a:pPr algn="ctr" fontAlgn="ctr"/>
                      <a:r>
                        <a:rPr lang="tr-TR" sz="1600" u="none" strike="noStrike">
                          <a:effectLst/>
                        </a:rPr>
                        <a:t>D</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tr-TR" sz="1600" u="none" strike="noStrike">
                          <a:effectLst/>
                        </a:rPr>
                        <a:t>AUDY308</a:t>
                      </a:r>
                      <a:endParaRPr lang="tr-TR" sz="1600" b="0" i="0" u="none" strike="noStrike">
                        <a:solidFill>
                          <a:srgbClr val="000000"/>
                        </a:solidFill>
                        <a:effectLst/>
                        <a:latin typeface="Calibri" panose="020F0502020204030204" pitchFamily="34" charset="0"/>
                      </a:endParaRPr>
                    </a:p>
                  </a:txBody>
                  <a:tcPr marL="6350" marR="6350" marT="6350" marB="0" anchor="ctr"/>
                </a:tc>
                <a:tc gridSpan="2">
                  <a:txBody>
                    <a:bodyPr/>
                    <a:lstStyle/>
                    <a:p>
                      <a:pPr algn="l" fontAlgn="ctr"/>
                      <a:r>
                        <a:rPr lang="tr-TR" sz="1600" u="none" strike="noStrike">
                          <a:effectLst/>
                        </a:rPr>
                        <a:t>Odyolojide Beyin Ve Algı Çalışmaları</a:t>
                      </a:r>
                      <a:endParaRPr lang="tr-TR" sz="1600" b="0"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a:txBody>
                    <a:bodyPr/>
                    <a:lstStyle/>
                    <a:p>
                      <a:pPr algn="l" fontAlgn="ctr"/>
                      <a:r>
                        <a:rPr lang="tr-TR" sz="1600" u="none" strike="noStrike">
                          <a:effectLst/>
                        </a:rPr>
                        <a:t>2</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dirty="0">
                          <a:effectLst/>
                        </a:rPr>
                        <a:t>0</a:t>
                      </a:r>
                      <a:endParaRPr lang="tr-TR"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a:effectLst/>
                        </a:rPr>
                        <a:t>2</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a:effectLst/>
                        </a:rPr>
                        <a:t>4</a:t>
                      </a:r>
                      <a:endParaRPr lang="tr-TR" sz="16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209027114"/>
                  </a:ext>
                </a:extLst>
              </a:tr>
              <a:tr h="294507">
                <a:tc>
                  <a:txBody>
                    <a:bodyPr/>
                    <a:lstStyle/>
                    <a:p>
                      <a:pPr algn="ctr" fontAlgn="ctr"/>
                      <a:r>
                        <a:rPr lang="tr-TR" sz="1600" u="none" strike="noStrike">
                          <a:effectLst/>
                        </a:rPr>
                        <a:t>D</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tr-TR" sz="1600" u="none" strike="noStrike">
                          <a:effectLst/>
                        </a:rPr>
                        <a:t>AUDY310</a:t>
                      </a:r>
                      <a:endParaRPr lang="tr-TR" sz="1600" b="0" i="0" u="none" strike="noStrike">
                        <a:solidFill>
                          <a:srgbClr val="000000"/>
                        </a:solidFill>
                        <a:effectLst/>
                        <a:latin typeface="Calibri" panose="020F0502020204030204" pitchFamily="34" charset="0"/>
                      </a:endParaRPr>
                    </a:p>
                  </a:txBody>
                  <a:tcPr marL="6350" marR="6350" marT="6350" marB="0" anchor="ctr"/>
                </a:tc>
                <a:tc gridSpan="2">
                  <a:txBody>
                    <a:bodyPr/>
                    <a:lstStyle/>
                    <a:p>
                      <a:pPr algn="l" fontAlgn="ctr"/>
                      <a:r>
                        <a:rPr lang="tr-TR" sz="1600" u="none" strike="noStrike">
                          <a:effectLst/>
                        </a:rPr>
                        <a:t>Vakalar İle Odyoloji</a:t>
                      </a:r>
                      <a:endParaRPr lang="tr-TR" sz="1600" b="0"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a:txBody>
                    <a:bodyPr/>
                    <a:lstStyle/>
                    <a:p>
                      <a:pPr algn="l" fontAlgn="ctr"/>
                      <a:r>
                        <a:rPr lang="tr-TR" sz="1600" u="none" strike="noStrike">
                          <a:effectLst/>
                        </a:rPr>
                        <a:t>2</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dirty="0">
                          <a:effectLst/>
                        </a:rPr>
                        <a:t>2</a:t>
                      </a:r>
                      <a:endParaRPr lang="tr-TR"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dirty="0">
                          <a:effectLst/>
                        </a:rPr>
                        <a:t>3</a:t>
                      </a:r>
                      <a:endParaRPr lang="tr-TR"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a:effectLst/>
                        </a:rPr>
                        <a:t>4</a:t>
                      </a:r>
                      <a:endParaRPr lang="tr-TR" sz="16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284576509"/>
                  </a:ext>
                </a:extLst>
              </a:tr>
              <a:tr h="294507">
                <a:tc>
                  <a:txBody>
                    <a:bodyPr/>
                    <a:lstStyle/>
                    <a:p>
                      <a:pPr algn="ctr" fontAlgn="ctr"/>
                      <a:r>
                        <a:rPr lang="tr-TR" sz="1600" u="none" strike="noStrike">
                          <a:effectLst/>
                        </a:rPr>
                        <a:t>E</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tr-TR" sz="1600" u="none" strike="noStrike">
                          <a:effectLst/>
                        </a:rPr>
                        <a:t>AUDY407</a:t>
                      </a:r>
                      <a:endParaRPr lang="tr-TR" sz="1600" b="0" i="0" u="none" strike="noStrike">
                        <a:solidFill>
                          <a:srgbClr val="000000"/>
                        </a:solidFill>
                        <a:effectLst/>
                        <a:latin typeface="Calibri" panose="020F0502020204030204" pitchFamily="34" charset="0"/>
                      </a:endParaRPr>
                    </a:p>
                  </a:txBody>
                  <a:tcPr marL="6350" marR="6350" marT="6350" marB="0" anchor="ctr"/>
                </a:tc>
                <a:tc gridSpan="2">
                  <a:txBody>
                    <a:bodyPr/>
                    <a:lstStyle/>
                    <a:p>
                      <a:pPr algn="l" fontAlgn="ctr"/>
                      <a:r>
                        <a:rPr lang="tr-TR" sz="1600" u="none" strike="noStrike">
                          <a:effectLst/>
                        </a:rPr>
                        <a:t>Odyolojide Ayırıcı Tanı Testleri</a:t>
                      </a:r>
                      <a:endParaRPr lang="tr-TR" sz="1600" b="0"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a:txBody>
                    <a:bodyPr/>
                    <a:lstStyle/>
                    <a:p>
                      <a:pPr algn="l" fontAlgn="ctr"/>
                      <a:r>
                        <a:rPr lang="tr-TR" sz="1600" u="none" strike="noStrike">
                          <a:effectLst/>
                        </a:rPr>
                        <a:t>2</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a:effectLst/>
                        </a:rPr>
                        <a:t>2</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dirty="0">
                          <a:effectLst/>
                        </a:rPr>
                        <a:t>3</a:t>
                      </a:r>
                      <a:endParaRPr lang="tr-TR"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a:effectLst/>
                        </a:rPr>
                        <a:t>4</a:t>
                      </a:r>
                      <a:endParaRPr lang="tr-TR" sz="16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258851179"/>
                  </a:ext>
                </a:extLst>
              </a:tr>
              <a:tr h="426051">
                <a:tc>
                  <a:txBody>
                    <a:bodyPr/>
                    <a:lstStyle/>
                    <a:p>
                      <a:pPr algn="ctr" fontAlgn="ctr"/>
                      <a:r>
                        <a:rPr lang="tr-TR" sz="1600" u="none" strike="noStrike">
                          <a:effectLst/>
                        </a:rPr>
                        <a:t>E</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tr-TR" sz="1600" u="none" strike="noStrike">
                          <a:effectLst/>
                        </a:rPr>
                        <a:t>AUDY409</a:t>
                      </a:r>
                      <a:endParaRPr lang="tr-TR" sz="1600" b="0" i="0" u="none" strike="noStrike">
                        <a:solidFill>
                          <a:srgbClr val="000000"/>
                        </a:solidFill>
                        <a:effectLst/>
                        <a:latin typeface="Calibri" panose="020F0502020204030204" pitchFamily="34" charset="0"/>
                      </a:endParaRPr>
                    </a:p>
                  </a:txBody>
                  <a:tcPr marL="6350" marR="6350" marT="6350" marB="0" anchor="ctr"/>
                </a:tc>
                <a:tc gridSpan="2">
                  <a:txBody>
                    <a:bodyPr/>
                    <a:lstStyle/>
                    <a:p>
                      <a:pPr algn="l" fontAlgn="ctr"/>
                      <a:r>
                        <a:rPr lang="tr-TR" sz="1600" u="none" strike="noStrike">
                          <a:effectLst/>
                        </a:rPr>
                        <a:t>İşitme Cihazı Uygulamaları ve Kulak Kalıpları</a:t>
                      </a:r>
                      <a:endParaRPr lang="tr-TR" sz="1600" b="0"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a:txBody>
                    <a:bodyPr/>
                    <a:lstStyle/>
                    <a:p>
                      <a:pPr algn="l" fontAlgn="ctr"/>
                      <a:r>
                        <a:rPr lang="tr-TR" sz="1600" u="none" strike="noStrike">
                          <a:effectLst/>
                        </a:rPr>
                        <a:t>2</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a:effectLst/>
                        </a:rPr>
                        <a:t>0</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dirty="0">
                          <a:effectLst/>
                        </a:rPr>
                        <a:t>2</a:t>
                      </a:r>
                      <a:endParaRPr lang="tr-TR"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a:effectLst/>
                        </a:rPr>
                        <a:t>4</a:t>
                      </a:r>
                      <a:endParaRPr lang="tr-TR" sz="16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234418563"/>
                  </a:ext>
                </a:extLst>
              </a:tr>
              <a:tr h="426051">
                <a:tc>
                  <a:txBody>
                    <a:bodyPr/>
                    <a:lstStyle/>
                    <a:p>
                      <a:pPr algn="ctr" fontAlgn="ctr"/>
                      <a:r>
                        <a:rPr lang="tr-TR" sz="1600" u="none" strike="noStrike">
                          <a:effectLst/>
                        </a:rPr>
                        <a:t>F</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tr-TR" sz="1600" u="none" strike="noStrike">
                          <a:effectLst/>
                        </a:rPr>
                        <a:t>AUDY410</a:t>
                      </a:r>
                      <a:endParaRPr lang="tr-TR" sz="1600" b="0" i="0" u="none" strike="noStrike">
                        <a:solidFill>
                          <a:srgbClr val="000000"/>
                        </a:solidFill>
                        <a:effectLst/>
                        <a:latin typeface="Calibri" panose="020F0502020204030204" pitchFamily="34" charset="0"/>
                      </a:endParaRPr>
                    </a:p>
                  </a:txBody>
                  <a:tcPr marL="6350" marR="6350" marT="6350" marB="0" anchor="ctr"/>
                </a:tc>
                <a:tc gridSpan="2">
                  <a:txBody>
                    <a:bodyPr/>
                    <a:lstStyle/>
                    <a:p>
                      <a:pPr algn="l" fontAlgn="ctr"/>
                      <a:r>
                        <a:rPr lang="tr-TR" sz="1600" u="none" strike="noStrike">
                          <a:effectLst/>
                        </a:rPr>
                        <a:t>İşitme ve Konuşma Biliminde Araştırma Teknikleri</a:t>
                      </a:r>
                      <a:endParaRPr lang="tr-TR" sz="1600" b="0"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a:txBody>
                    <a:bodyPr/>
                    <a:lstStyle/>
                    <a:p>
                      <a:pPr algn="l" fontAlgn="ctr"/>
                      <a:r>
                        <a:rPr lang="tr-TR" sz="1600" u="none" strike="noStrike">
                          <a:effectLst/>
                        </a:rPr>
                        <a:t>3</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a:effectLst/>
                        </a:rPr>
                        <a:t>0</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a:effectLst/>
                        </a:rPr>
                        <a:t>3</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dirty="0">
                          <a:effectLst/>
                        </a:rPr>
                        <a:t>4</a:t>
                      </a:r>
                      <a:endParaRPr lang="tr-TR" sz="16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157725485"/>
                  </a:ext>
                </a:extLst>
              </a:tr>
              <a:tr h="294507">
                <a:tc>
                  <a:txBody>
                    <a:bodyPr/>
                    <a:lstStyle/>
                    <a:p>
                      <a:pPr algn="ctr" fontAlgn="ctr"/>
                      <a:r>
                        <a:rPr lang="tr-TR" sz="1600" u="none" strike="noStrike">
                          <a:effectLst/>
                        </a:rPr>
                        <a:t>F</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tr-TR" sz="1600" u="none" strike="noStrike">
                          <a:effectLst/>
                        </a:rPr>
                        <a:t>AUDY412</a:t>
                      </a:r>
                      <a:endParaRPr lang="tr-TR" sz="1600" b="0" i="0" u="none" strike="noStrike">
                        <a:solidFill>
                          <a:srgbClr val="000000"/>
                        </a:solidFill>
                        <a:effectLst/>
                        <a:latin typeface="Calibri" panose="020F0502020204030204" pitchFamily="34" charset="0"/>
                      </a:endParaRPr>
                    </a:p>
                  </a:txBody>
                  <a:tcPr marL="6350" marR="6350" marT="6350" marB="0" anchor="ctr"/>
                </a:tc>
                <a:tc gridSpan="2">
                  <a:txBody>
                    <a:bodyPr/>
                    <a:lstStyle/>
                    <a:p>
                      <a:pPr algn="l" fontAlgn="ctr"/>
                      <a:r>
                        <a:rPr lang="tr-TR" sz="1600" u="none" strike="noStrike" dirty="0">
                          <a:effectLst/>
                        </a:rPr>
                        <a:t>Denge (</a:t>
                      </a:r>
                      <a:r>
                        <a:rPr lang="tr-TR" sz="1600" u="none" strike="noStrike" dirty="0" err="1">
                          <a:effectLst/>
                        </a:rPr>
                        <a:t>Vestibüler</a:t>
                      </a:r>
                      <a:r>
                        <a:rPr lang="tr-TR" sz="1600" u="none" strike="noStrike" dirty="0">
                          <a:effectLst/>
                        </a:rPr>
                        <a:t>) Sistemi Rehabilitasyonu</a:t>
                      </a:r>
                      <a:endParaRPr lang="tr-TR" sz="1600" b="0"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tr-TR"/>
                    </a:p>
                  </a:txBody>
                  <a:tcPr/>
                </a:tc>
                <a:tc>
                  <a:txBody>
                    <a:bodyPr/>
                    <a:lstStyle/>
                    <a:p>
                      <a:pPr algn="l" fontAlgn="ctr"/>
                      <a:r>
                        <a:rPr lang="tr-TR" sz="1600" u="none" strike="noStrike">
                          <a:effectLst/>
                        </a:rPr>
                        <a:t>2</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a:effectLst/>
                        </a:rPr>
                        <a:t>2</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a:effectLst/>
                        </a:rPr>
                        <a:t>3</a:t>
                      </a:r>
                      <a:endParaRPr lang="tr-TR"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tr-TR" sz="1600" u="none" strike="noStrike" dirty="0">
                          <a:effectLst/>
                        </a:rPr>
                        <a:t>4</a:t>
                      </a:r>
                      <a:endParaRPr lang="tr-TR" sz="16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20472148"/>
                  </a:ext>
                </a:extLst>
              </a:tr>
            </a:tbl>
          </a:graphicData>
        </a:graphic>
      </p:graphicFrame>
    </p:spTree>
    <p:extLst>
      <p:ext uri="{BB962C8B-B14F-4D97-AF65-F5344CB8AC3E}">
        <p14:creationId xmlns:p14="http://schemas.microsoft.com/office/powerpoint/2010/main" val="38576984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2"/>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a:p>
        </p:txBody>
      </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dirty="0">
              <a:latin typeface="Candara" panose="020E0502030303020204" pitchFamily="34" charset="0"/>
              <a:cs typeface="Times New Roman" panose="02020603050405020304" pitchFamily="18" charset="0"/>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Odyoloji Bölümü</a:t>
                  </a:r>
                  <a:endParaRPr lang="en-IN" sz="1400" b="1" dirty="0">
                    <a:solidFill>
                      <a:schemeClr val="bg1"/>
                    </a:solidFill>
                    <a:latin typeface="Candara Light" panose="020E0502030303020204" pitchFamily="34" charset="0"/>
                  </a:endParaRPr>
                </a:p>
                <a:p>
                  <a:pPr algn="ct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smtClean="0">
                      <a:solidFill>
                        <a:schemeClr val="bg1"/>
                      </a:solidFill>
                      <a:latin typeface="Agency FB" panose="020B0503020202020204" pitchFamily="34" charset="0"/>
                    </a:rPr>
                    <a:t>  KONGRE KATILIMLARI</a:t>
                  </a:r>
                  <a:endParaRPr lang="tr-TR" sz="2800" b="1" dirty="0">
                    <a:solidFill>
                      <a:schemeClr val="bg1"/>
                    </a:solidFill>
                    <a:latin typeface="Agency FB" panose="020B0503020202020204" pitchFamily="34" charset="0"/>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VIII</a:t>
              </a:r>
              <a:endParaRPr lang="en-IN" sz="1600" b="1" dirty="0">
                <a:solidFill>
                  <a:schemeClr val="bg1"/>
                </a:solidFill>
                <a:latin typeface="Eurostile BQ" pitchFamily="50" charset="0"/>
              </a:endParaRPr>
            </a:p>
          </p:txBody>
        </p:sp>
      </p:grpSp>
      <p:sp>
        <p:nvSpPr>
          <p:cNvPr id="4" name="İçerik Yer Tutucusu 3"/>
          <p:cNvSpPr>
            <a:spLocks noGrp="1"/>
          </p:cNvSpPr>
          <p:nvPr>
            <p:ph idx="1"/>
          </p:nvPr>
        </p:nvSpPr>
        <p:spPr>
          <a:xfrm>
            <a:off x="803148" y="2710690"/>
            <a:ext cx="10585704" cy="3706872"/>
          </a:xfrm>
        </p:spPr>
        <p:txBody>
          <a:bodyPr>
            <a:normAutofit/>
          </a:bodyPr>
          <a:lstStyle/>
          <a:p>
            <a:r>
              <a:rPr lang="tr-TR" dirty="0"/>
              <a:t>10. Ulusal </a:t>
            </a:r>
            <a:r>
              <a:rPr lang="tr-TR" dirty="0" err="1"/>
              <a:t>Otoloji</a:t>
            </a:r>
            <a:r>
              <a:rPr lang="tr-TR" dirty="0"/>
              <a:t> </a:t>
            </a:r>
            <a:r>
              <a:rPr lang="tr-TR" dirty="0" err="1"/>
              <a:t>Nörotoloji</a:t>
            </a:r>
            <a:r>
              <a:rPr lang="tr-TR" dirty="0"/>
              <a:t> Kongresi, 12. </a:t>
            </a:r>
            <a:r>
              <a:rPr lang="tr-TR" dirty="0" err="1"/>
              <a:t>Koklear</a:t>
            </a:r>
            <a:r>
              <a:rPr lang="tr-TR" dirty="0"/>
              <a:t> </a:t>
            </a:r>
            <a:r>
              <a:rPr lang="tr-TR" dirty="0" err="1"/>
              <a:t>Implantasyon</a:t>
            </a:r>
            <a:r>
              <a:rPr lang="tr-TR" dirty="0"/>
              <a:t> Odyoloji Kongresi ; 4-6 Mayıs 2023, La </a:t>
            </a:r>
            <a:r>
              <a:rPr lang="tr-TR" dirty="0" err="1"/>
              <a:t>Blanche</a:t>
            </a:r>
            <a:r>
              <a:rPr lang="tr-TR" dirty="0"/>
              <a:t> Island Otel, Bodrum, </a:t>
            </a:r>
            <a:r>
              <a:rPr lang="tr-TR" dirty="0" smtClean="0"/>
              <a:t>Muğla:</a:t>
            </a:r>
            <a:endParaRPr lang="tr-TR" dirty="0"/>
          </a:p>
          <a:p>
            <a:pPr marL="457200" lvl="1" indent="0">
              <a:buNone/>
            </a:pPr>
            <a:r>
              <a:rPr lang="tr-TR" dirty="0" smtClean="0"/>
              <a:t>Sağlıklı </a:t>
            </a:r>
            <a:r>
              <a:rPr lang="tr-TR" dirty="0"/>
              <a:t>İşitmeye Sahip Bireylerde </a:t>
            </a:r>
            <a:r>
              <a:rPr lang="tr-TR" dirty="0" err="1"/>
              <a:t>Medial</a:t>
            </a:r>
            <a:r>
              <a:rPr lang="tr-TR" dirty="0"/>
              <a:t> </a:t>
            </a:r>
            <a:r>
              <a:rPr lang="tr-TR" dirty="0" err="1"/>
              <a:t>Olivokoklear</a:t>
            </a:r>
            <a:r>
              <a:rPr lang="tr-TR" dirty="0"/>
              <a:t> Refleks (MOCR) Yanıtlarının Karşılaştırılması ve MATRIX Testi ile Korelasyonu: Ön </a:t>
            </a:r>
            <a:r>
              <a:rPr lang="tr-TR" dirty="0" smtClean="0"/>
              <a:t>Bulgular</a:t>
            </a:r>
          </a:p>
          <a:p>
            <a:pPr marL="457200" lvl="1" indent="0">
              <a:buNone/>
            </a:pPr>
            <a:r>
              <a:rPr lang="tr-TR" dirty="0"/>
              <a:t>Arş. Gör. Nazire İrem </a:t>
            </a:r>
            <a:r>
              <a:rPr lang="tr-TR" dirty="0" err="1"/>
              <a:t>Karakülük</a:t>
            </a:r>
            <a:r>
              <a:rPr lang="tr-TR" dirty="0"/>
              <a:t>, Dr. </a:t>
            </a:r>
            <a:r>
              <a:rPr lang="tr-TR" dirty="0" err="1"/>
              <a:t>Öğr</a:t>
            </a:r>
            <a:r>
              <a:rPr lang="tr-TR" dirty="0"/>
              <a:t>. Gör. Berkay Arslan, Dr. </a:t>
            </a:r>
            <a:r>
              <a:rPr lang="tr-TR" dirty="0" err="1"/>
              <a:t>Öğr</a:t>
            </a:r>
            <a:r>
              <a:rPr lang="tr-TR" dirty="0"/>
              <a:t>. Üyesi Osman Barkın Gürcan, Doç. Dr. Meral Didem Türkyılmaz</a:t>
            </a:r>
          </a:p>
        </p:txBody>
      </p:sp>
    </p:spTree>
    <p:extLst>
      <p:ext uri="{BB962C8B-B14F-4D97-AF65-F5344CB8AC3E}">
        <p14:creationId xmlns:p14="http://schemas.microsoft.com/office/powerpoint/2010/main" val="918295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465513"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812490"/>
                  <a:ext cx="1703972" cy="106335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SAĞLIK BİLİMLERİ FAKÜLTESİ</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991339" y="763078"/>
                  <a:ext cx="1486304" cy="461665"/>
                </a:xfrm>
                <a:prstGeom prst="rect">
                  <a:avLst/>
                </a:prstGeom>
              </p:spPr>
              <p:txBody>
                <a:bodyPr wrap="none">
                  <a:spAutoFit/>
                </a:bodyPr>
                <a:lstStyle/>
                <a:p>
                  <a:pPr algn="ctr"/>
                  <a:r>
                    <a:rPr lang="tr-TR" sz="2400" b="1" dirty="0" smtClean="0">
                      <a:solidFill>
                        <a:schemeClr val="bg1"/>
                      </a:solidFill>
                      <a:latin typeface="Agency FB" panose="020B0503020202020204" pitchFamily="34" charset="0"/>
                    </a:rPr>
                    <a:t>Komisyonlar</a:t>
                  </a:r>
                  <a:endParaRPr lang="tr-TR" sz="2400" b="1" dirty="0">
                    <a:solidFill>
                      <a:schemeClr val="bg1"/>
                    </a:solidFill>
                    <a:latin typeface="Agency FB" panose="020B0503020202020204" pitchFamily="34" charset="0"/>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solidFill>
                    <a:schemeClr val="bg1"/>
                  </a:solidFill>
                  <a:latin typeface="Eurostile BQ" pitchFamily="50" charset="0"/>
                </a:rPr>
                <a:t>6</a:t>
              </a:r>
              <a:endParaRPr lang="en-IN" b="1" dirty="0">
                <a:solidFill>
                  <a:schemeClr val="bg1"/>
                </a:solidFill>
                <a:latin typeface="Eurostile BQ" pitchFamily="50" charset="0"/>
              </a:endParaRPr>
            </a:p>
          </p:txBody>
        </p:sp>
      </p:grpSp>
      <p:graphicFrame>
        <p:nvGraphicFramePr>
          <p:cNvPr id="2" name="Tablo 1"/>
          <p:cNvGraphicFramePr>
            <a:graphicFrameLocks noGrp="1"/>
          </p:cNvGraphicFramePr>
          <p:nvPr/>
        </p:nvGraphicFramePr>
        <p:xfrm>
          <a:off x="2013228" y="1761502"/>
          <a:ext cx="8165544" cy="4479585"/>
        </p:xfrm>
        <a:graphic>
          <a:graphicData uri="http://schemas.openxmlformats.org/drawingml/2006/table">
            <a:tbl>
              <a:tblPr firstRow="1" firstCol="1" bandRow="1"/>
              <a:tblGrid>
                <a:gridCol w="2604808">
                  <a:extLst>
                    <a:ext uri="{9D8B030D-6E8A-4147-A177-3AD203B41FA5}">
                      <a16:colId xmlns:a16="http://schemas.microsoft.com/office/drawing/2014/main" val="2069526740"/>
                    </a:ext>
                  </a:extLst>
                </a:gridCol>
                <a:gridCol w="2650536">
                  <a:extLst>
                    <a:ext uri="{9D8B030D-6E8A-4147-A177-3AD203B41FA5}">
                      <a16:colId xmlns:a16="http://schemas.microsoft.com/office/drawing/2014/main" val="2209997624"/>
                    </a:ext>
                  </a:extLst>
                </a:gridCol>
                <a:gridCol w="2910200">
                  <a:extLst>
                    <a:ext uri="{9D8B030D-6E8A-4147-A177-3AD203B41FA5}">
                      <a16:colId xmlns:a16="http://schemas.microsoft.com/office/drawing/2014/main" val="1639593690"/>
                    </a:ext>
                  </a:extLst>
                </a:gridCol>
              </a:tblGrid>
              <a:tr h="183809">
                <a:tc>
                  <a:txBody>
                    <a:bodyPr/>
                    <a:lstStyle/>
                    <a:p>
                      <a:pPr>
                        <a:lnSpc>
                          <a:spcPct val="107000"/>
                        </a:lnSpc>
                        <a:spcAft>
                          <a:spcPts val="600"/>
                        </a:spcAft>
                      </a:pPr>
                      <a:r>
                        <a:rPr lang="en-US" sz="1100" b="1">
                          <a:solidFill>
                            <a:srgbClr val="2E74B5"/>
                          </a:solidFill>
                          <a:effectLst/>
                          <a:latin typeface="Times New Roman" panose="02020603050405020304" pitchFamily="18" charset="0"/>
                          <a:ea typeface="Calibri" panose="020F0502020204030204" pitchFamily="34" charset="0"/>
                        </a:rPr>
                        <a:t>KOMİSYONLAR</a:t>
                      </a:r>
                      <a:endParaRPr lang="tr-TR" sz="1000">
                        <a:solidFill>
                          <a:srgbClr val="2E74B5"/>
                        </a:solidFill>
                        <a:effectLst/>
                        <a:latin typeface="Times New Roman" panose="02020603050405020304" pitchFamily="18" charset="0"/>
                        <a:ea typeface="Calibri" panose="020F0502020204030204" pitchFamily="34" charset="0"/>
                      </a:endParaRPr>
                    </a:p>
                  </a:txBody>
                  <a:tcPr marL="55219" marR="55219"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9050" cap="flat" cmpd="sng" algn="ctr">
                      <a:solidFill>
                        <a:srgbClr val="9CC2E5"/>
                      </a:solidFill>
                      <a:prstDash val="solid"/>
                      <a:round/>
                      <a:headEnd type="none" w="med" len="med"/>
                      <a:tailEnd type="none" w="med" len="med"/>
                    </a:lnB>
                  </a:tcPr>
                </a:tc>
                <a:tc>
                  <a:txBody>
                    <a:bodyPr/>
                    <a:lstStyle/>
                    <a:p>
                      <a:pPr>
                        <a:lnSpc>
                          <a:spcPct val="107000"/>
                        </a:lnSpc>
                        <a:spcAft>
                          <a:spcPts val="600"/>
                        </a:spcAft>
                      </a:pPr>
                      <a:r>
                        <a:rPr lang="en-US" sz="1100" b="1">
                          <a:solidFill>
                            <a:srgbClr val="2E74B5"/>
                          </a:solidFill>
                          <a:effectLst/>
                          <a:latin typeface="Times New Roman" panose="02020603050405020304" pitchFamily="18" charset="0"/>
                          <a:ea typeface="Calibri" panose="020F0502020204030204" pitchFamily="34" charset="0"/>
                        </a:rPr>
                        <a:t>BAŞKAN</a:t>
                      </a:r>
                      <a:endParaRPr lang="tr-TR" sz="1000">
                        <a:solidFill>
                          <a:srgbClr val="2E74B5"/>
                        </a:solidFill>
                        <a:effectLst/>
                        <a:latin typeface="Times New Roman" panose="02020603050405020304" pitchFamily="18" charset="0"/>
                        <a:ea typeface="Calibri" panose="020F0502020204030204" pitchFamily="34" charset="0"/>
                      </a:endParaRPr>
                    </a:p>
                  </a:txBody>
                  <a:tcPr marL="55219" marR="55219"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9050" cap="flat" cmpd="sng" algn="ctr">
                      <a:solidFill>
                        <a:srgbClr val="9CC2E5"/>
                      </a:solidFill>
                      <a:prstDash val="solid"/>
                      <a:round/>
                      <a:headEnd type="none" w="med" len="med"/>
                      <a:tailEnd type="none" w="med" len="med"/>
                    </a:lnB>
                  </a:tcPr>
                </a:tc>
                <a:tc>
                  <a:txBody>
                    <a:bodyPr/>
                    <a:lstStyle/>
                    <a:p>
                      <a:pPr>
                        <a:lnSpc>
                          <a:spcPct val="107000"/>
                        </a:lnSpc>
                        <a:spcAft>
                          <a:spcPts val="600"/>
                        </a:spcAft>
                      </a:pPr>
                      <a:r>
                        <a:rPr lang="en-US" sz="1100" b="1">
                          <a:solidFill>
                            <a:srgbClr val="2E74B5"/>
                          </a:solidFill>
                          <a:effectLst/>
                          <a:latin typeface="Times New Roman" panose="02020603050405020304" pitchFamily="18" charset="0"/>
                          <a:ea typeface="Calibri" panose="020F0502020204030204" pitchFamily="34" charset="0"/>
                        </a:rPr>
                        <a:t>ÜYELER</a:t>
                      </a:r>
                      <a:endParaRPr lang="tr-TR" sz="1000">
                        <a:solidFill>
                          <a:srgbClr val="2E74B5"/>
                        </a:solidFill>
                        <a:effectLst/>
                        <a:latin typeface="Times New Roman" panose="02020603050405020304" pitchFamily="18" charset="0"/>
                        <a:ea typeface="Calibri" panose="020F0502020204030204" pitchFamily="34" charset="0"/>
                      </a:endParaRPr>
                    </a:p>
                  </a:txBody>
                  <a:tcPr marL="55219" marR="55219"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905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3378766706"/>
                  </a:ext>
                </a:extLst>
              </a:tr>
              <a:tr h="1164464">
                <a:tc>
                  <a:txBody>
                    <a:bodyPr/>
                    <a:lstStyle/>
                    <a:p>
                      <a:pPr>
                        <a:lnSpc>
                          <a:spcPct val="107000"/>
                        </a:lnSpc>
                        <a:spcAft>
                          <a:spcPts val="600"/>
                        </a:spcAft>
                      </a:pPr>
                      <a:r>
                        <a:rPr lang="en-US" sz="1100" b="1">
                          <a:solidFill>
                            <a:srgbClr val="2E74B5"/>
                          </a:solidFill>
                          <a:effectLst/>
                          <a:latin typeface="Times New Roman" panose="02020603050405020304" pitchFamily="18" charset="0"/>
                          <a:ea typeface="Calibri" panose="020F0502020204030204" pitchFamily="34" charset="0"/>
                        </a:rPr>
                        <a:t>Akreditasyon Komisyonu</a:t>
                      </a:r>
                      <a:endParaRPr lang="tr-TR" sz="1000">
                        <a:solidFill>
                          <a:srgbClr val="2E74B5"/>
                        </a:solidFill>
                        <a:effectLst/>
                        <a:latin typeface="Times New Roman" panose="02020603050405020304" pitchFamily="18" charset="0"/>
                        <a:ea typeface="Calibri" panose="020F0502020204030204" pitchFamily="34" charset="0"/>
                      </a:endParaRPr>
                    </a:p>
                  </a:txBody>
                  <a:tcPr marL="55219" marR="55219"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600"/>
                        </a:spcAft>
                      </a:pPr>
                      <a:r>
                        <a:rPr lang="en-US" sz="1100">
                          <a:solidFill>
                            <a:srgbClr val="2E74B5"/>
                          </a:solidFill>
                          <a:effectLst/>
                          <a:latin typeface="Times New Roman" panose="02020603050405020304" pitchFamily="18" charset="0"/>
                          <a:ea typeface="Calibri" panose="020F0502020204030204" pitchFamily="34" charset="0"/>
                        </a:rPr>
                        <a:t>Dr. Öğr. Üyesi Naime Uluğ</a:t>
                      </a:r>
                      <a:endParaRPr lang="tr-TR" sz="1000">
                        <a:solidFill>
                          <a:srgbClr val="2E74B5"/>
                        </a:solidFill>
                        <a:effectLst/>
                        <a:latin typeface="Times New Roman" panose="02020603050405020304" pitchFamily="18" charset="0"/>
                        <a:ea typeface="Calibri" panose="020F0502020204030204" pitchFamily="34" charset="0"/>
                      </a:endParaRPr>
                    </a:p>
                    <a:p>
                      <a:pPr>
                        <a:lnSpc>
                          <a:spcPct val="107000"/>
                        </a:lnSpc>
                        <a:spcAft>
                          <a:spcPts val="600"/>
                        </a:spcAft>
                      </a:pPr>
                      <a:r>
                        <a:rPr lang="en-US" sz="1100">
                          <a:solidFill>
                            <a:srgbClr val="2E74B5"/>
                          </a:solidFill>
                          <a:effectLst/>
                          <a:latin typeface="Times New Roman" panose="02020603050405020304" pitchFamily="18" charset="0"/>
                          <a:ea typeface="Calibri" panose="020F0502020204030204" pitchFamily="34" charset="0"/>
                        </a:rPr>
                        <a:t> </a:t>
                      </a:r>
                      <a:endParaRPr lang="tr-TR" sz="1000">
                        <a:solidFill>
                          <a:srgbClr val="2E74B5"/>
                        </a:solidFill>
                        <a:effectLst/>
                        <a:latin typeface="Times New Roman" panose="02020603050405020304" pitchFamily="18" charset="0"/>
                        <a:ea typeface="Calibri" panose="020F0502020204030204" pitchFamily="34" charset="0"/>
                      </a:endParaRPr>
                    </a:p>
                  </a:txBody>
                  <a:tcPr marL="55219" marR="55219"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600"/>
                        </a:spcAft>
                      </a:pPr>
                      <a:r>
                        <a:rPr lang="en-US" sz="1100">
                          <a:solidFill>
                            <a:srgbClr val="2E74B5"/>
                          </a:solidFill>
                          <a:effectLst/>
                          <a:latin typeface="Times New Roman" panose="02020603050405020304" pitchFamily="18" charset="0"/>
                          <a:ea typeface="Calibri" panose="020F0502020204030204" pitchFamily="34" charset="0"/>
                        </a:rPr>
                        <a:t>Dr. Öğr. Üyesi Özlem Ersoy</a:t>
                      </a:r>
                      <a:endParaRPr lang="tr-TR" sz="1000">
                        <a:solidFill>
                          <a:srgbClr val="2E74B5"/>
                        </a:solidFill>
                        <a:effectLst/>
                        <a:latin typeface="Times New Roman" panose="02020603050405020304" pitchFamily="18" charset="0"/>
                        <a:ea typeface="Calibri" panose="020F0502020204030204" pitchFamily="34" charset="0"/>
                      </a:endParaRPr>
                    </a:p>
                    <a:p>
                      <a:pPr>
                        <a:lnSpc>
                          <a:spcPct val="107000"/>
                        </a:lnSpc>
                        <a:spcAft>
                          <a:spcPts val="600"/>
                        </a:spcAft>
                      </a:pPr>
                      <a:r>
                        <a:rPr lang="en-US" sz="1100">
                          <a:solidFill>
                            <a:srgbClr val="2E74B5"/>
                          </a:solidFill>
                          <a:effectLst/>
                          <a:latin typeface="Times New Roman" panose="02020603050405020304" pitchFamily="18" charset="0"/>
                          <a:ea typeface="Calibri" panose="020F0502020204030204" pitchFamily="34" charset="0"/>
                        </a:rPr>
                        <a:t>Dr. Öğr. Görevlisi Berkay Arslan</a:t>
                      </a:r>
                      <a:endParaRPr lang="tr-TR" sz="1000">
                        <a:solidFill>
                          <a:srgbClr val="2E74B5"/>
                        </a:solidFill>
                        <a:effectLst/>
                        <a:latin typeface="Times New Roman" panose="02020603050405020304" pitchFamily="18" charset="0"/>
                        <a:ea typeface="Calibri" panose="020F0502020204030204" pitchFamily="34" charset="0"/>
                      </a:endParaRPr>
                    </a:p>
                    <a:p>
                      <a:pPr>
                        <a:lnSpc>
                          <a:spcPct val="107000"/>
                        </a:lnSpc>
                        <a:spcAft>
                          <a:spcPts val="600"/>
                        </a:spcAft>
                      </a:pPr>
                      <a:r>
                        <a:rPr lang="en-US" sz="1100">
                          <a:solidFill>
                            <a:srgbClr val="2E74B5"/>
                          </a:solidFill>
                          <a:effectLst/>
                          <a:latin typeface="Times New Roman" panose="02020603050405020304" pitchFamily="18" charset="0"/>
                          <a:ea typeface="Calibri" panose="020F0502020204030204" pitchFamily="34" charset="0"/>
                        </a:rPr>
                        <a:t>Arş. Gör. Fazilet Tamer</a:t>
                      </a:r>
                      <a:endParaRPr lang="tr-TR" sz="1000">
                        <a:solidFill>
                          <a:srgbClr val="2E74B5"/>
                        </a:solidFill>
                        <a:effectLst/>
                        <a:latin typeface="Times New Roman" panose="02020603050405020304" pitchFamily="18" charset="0"/>
                        <a:ea typeface="Calibri" panose="020F0502020204030204" pitchFamily="34" charset="0"/>
                      </a:endParaRPr>
                    </a:p>
                    <a:p>
                      <a:pPr>
                        <a:lnSpc>
                          <a:spcPct val="107000"/>
                        </a:lnSpc>
                        <a:spcAft>
                          <a:spcPts val="600"/>
                        </a:spcAft>
                      </a:pPr>
                      <a:r>
                        <a:rPr lang="en-US" sz="1100">
                          <a:solidFill>
                            <a:srgbClr val="2E74B5"/>
                          </a:solidFill>
                          <a:effectLst/>
                          <a:latin typeface="Times New Roman" panose="02020603050405020304" pitchFamily="18" charset="0"/>
                          <a:ea typeface="Calibri" panose="020F0502020204030204" pitchFamily="34" charset="0"/>
                        </a:rPr>
                        <a:t>Arş. Gör. Sena Nur Begen</a:t>
                      </a:r>
                      <a:endParaRPr lang="tr-TR" sz="1000">
                        <a:solidFill>
                          <a:srgbClr val="2E74B5"/>
                        </a:solidFill>
                        <a:effectLst/>
                        <a:latin typeface="Times New Roman" panose="02020603050405020304" pitchFamily="18" charset="0"/>
                        <a:ea typeface="Calibri" panose="020F0502020204030204" pitchFamily="34" charset="0"/>
                      </a:endParaRPr>
                    </a:p>
                    <a:p>
                      <a:pPr>
                        <a:lnSpc>
                          <a:spcPct val="107000"/>
                        </a:lnSpc>
                        <a:spcAft>
                          <a:spcPts val="600"/>
                        </a:spcAft>
                      </a:pPr>
                      <a:r>
                        <a:rPr lang="en-US" sz="1100">
                          <a:solidFill>
                            <a:srgbClr val="2E74B5"/>
                          </a:solidFill>
                          <a:effectLst/>
                          <a:latin typeface="Times New Roman" panose="02020603050405020304" pitchFamily="18" charset="0"/>
                          <a:ea typeface="Calibri" panose="020F0502020204030204" pitchFamily="34" charset="0"/>
                        </a:rPr>
                        <a:t>Arş. Gör. Tuğçe Nur Balcı</a:t>
                      </a:r>
                      <a:endParaRPr lang="tr-TR" sz="1000">
                        <a:solidFill>
                          <a:srgbClr val="2E74B5"/>
                        </a:solidFill>
                        <a:effectLst/>
                        <a:latin typeface="Times New Roman" panose="02020603050405020304" pitchFamily="18" charset="0"/>
                        <a:ea typeface="Calibri" panose="020F0502020204030204" pitchFamily="34" charset="0"/>
                      </a:endParaRPr>
                    </a:p>
                  </a:txBody>
                  <a:tcPr marL="55219" marR="55219"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2061335955"/>
                  </a:ext>
                </a:extLst>
              </a:tr>
              <a:tr h="919300">
                <a:tc>
                  <a:txBody>
                    <a:bodyPr/>
                    <a:lstStyle/>
                    <a:p>
                      <a:pPr>
                        <a:lnSpc>
                          <a:spcPct val="107000"/>
                        </a:lnSpc>
                        <a:spcAft>
                          <a:spcPts val="600"/>
                        </a:spcAft>
                      </a:pPr>
                      <a:r>
                        <a:rPr lang="en-US" sz="1100" b="1">
                          <a:solidFill>
                            <a:srgbClr val="2E74B5"/>
                          </a:solidFill>
                          <a:effectLst/>
                          <a:latin typeface="Times New Roman" panose="02020603050405020304" pitchFamily="18" charset="0"/>
                          <a:ea typeface="Calibri" panose="020F0502020204030204" pitchFamily="34" charset="0"/>
                        </a:rPr>
                        <a:t>Mesleki Uygulama Komisyonu (Staj ve Laboratuvar)</a:t>
                      </a:r>
                      <a:endParaRPr lang="tr-TR" sz="1000">
                        <a:solidFill>
                          <a:srgbClr val="2E74B5"/>
                        </a:solidFill>
                        <a:effectLst/>
                        <a:latin typeface="Times New Roman" panose="02020603050405020304" pitchFamily="18" charset="0"/>
                        <a:ea typeface="Calibri" panose="020F0502020204030204" pitchFamily="34" charset="0"/>
                      </a:endParaRPr>
                    </a:p>
                  </a:txBody>
                  <a:tcPr marL="55219" marR="55219"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600"/>
                        </a:spcAft>
                      </a:pPr>
                      <a:r>
                        <a:rPr lang="en-US" sz="1100">
                          <a:solidFill>
                            <a:srgbClr val="2E74B5"/>
                          </a:solidFill>
                          <a:effectLst/>
                          <a:latin typeface="Times New Roman" panose="02020603050405020304" pitchFamily="18" charset="0"/>
                          <a:ea typeface="Calibri" panose="020F0502020204030204" pitchFamily="34" charset="0"/>
                        </a:rPr>
                        <a:t>Dr. Öğr. Üyesi Münevver Sönmez</a:t>
                      </a:r>
                      <a:endParaRPr lang="tr-TR" sz="1000">
                        <a:solidFill>
                          <a:srgbClr val="2E74B5"/>
                        </a:solidFill>
                        <a:effectLst/>
                        <a:latin typeface="Times New Roman" panose="02020603050405020304" pitchFamily="18" charset="0"/>
                        <a:ea typeface="Calibri" panose="020F0502020204030204" pitchFamily="34" charset="0"/>
                      </a:endParaRPr>
                    </a:p>
                    <a:p>
                      <a:pPr>
                        <a:lnSpc>
                          <a:spcPct val="107000"/>
                        </a:lnSpc>
                        <a:spcAft>
                          <a:spcPts val="600"/>
                        </a:spcAft>
                      </a:pPr>
                      <a:r>
                        <a:rPr lang="en-US" sz="1100">
                          <a:solidFill>
                            <a:srgbClr val="2E74B5"/>
                          </a:solidFill>
                          <a:effectLst/>
                          <a:latin typeface="Times New Roman" panose="02020603050405020304" pitchFamily="18" charset="0"/>
                          <a:ea typeface="Calibri" panose="020F0502020204030204" pitchFamily="34" charset="0"/>
                        </a:rPr>
                        <a:t>Dr. Öğr. Üyesi Nagihan Acet</a:t>
                      </a:r>
                      <a:endParaRPr lang="tr-TR" sz="1000">
                        <a:solidFill>
                          <a:srgbClr val="2E74B5"/>
                        </a:solidFill>
                        <a:effectLst/>
                        <a:latin typeface="Times New Roman" panose="02020603050405020304" pitchFamily="18" charset="0"/>
                        <a:ea typeface="Calibri" panose="020F0502020204030204" pitchFamily="34" charset="0"/>
                      </a:endParaRPr>
                    </a:p>
                  </a:txBody>
                  <a:tcPr marL="55219" marR="55219"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600"/>
                        </a:spcAft>
                      </a:pPr>
                      <a:r>
                        <a:rPr lang="en-US" sz="1100">
                          <a:solidFill>
                            <a:srgbClr val="2E74B5"/>
                          </a:solidFill>
                          <a:effectLst/>
                          <a:latin typeface="Times New Roman" panose="02020603050405020304" pitchFamily="18" charset="0"/>
                          <a:ea typeface="Calibri" panose="020F0502020204030204" pitchFamily="34" charset="0"/>
                        </a:rPr>
                        <a:t>Dr. Öğr. Gör. Sinem İşlek</a:t>
                      </a:r>
                      <a:endParaRPr lang="tr-TR" sz="1000">
                        <a:solidFill>
                          <a:srgbClr val="2E74B5"/>
                        </a:solidFill>
                        <a:effectLst/>
                        <a:latin typeface="Times New Roman" panose="02020603050405020304" pitchFamily="18" charset="0"/>
                        <a:ea typeface="Calibri" panose="020F0502020204030204" pitchFamily="34" charset="0"/>
                      </a:endParaRPr>
                    </a:p>
                    <a:p>
                      <a:pPr>
                        <a:lnSpc>
                          <a:spcPct val="107000"/>
                        </a:lnSpc>
                        <a:spcAft>
                          <a:spcPts val="600"/>
                        </a:spcAft>
                      </a:pPr>
                      <a:r>
                        <a:rPr lang="en-US" sz="1100">
                          <a:solidFill>
                            <a:srgbClr val="2E74B5"/>
                          </a:solidFill>
                          <a:effectLst/>
                          <a:latin typeface="Times New Roman" panose="02020603050405020304" pitchFamily="18" charset="0"/>
                          <a:ea typeface="Calibri" panose="020F0502020204030204" pitchFamily="34" charset="0"/>
                        </a:rPr>
                        <a:t>Dr. Öğr. Görevlisi Berkay Arslan</a:t>
                      </a:r>
                      <a:endParaRPr lang="tr-TR" sz="1000">
                        <a:solidFill>
                          <a:srgbClr val="2E74B5"/>
                        </a:solidFill>
                        <a:effectLst/>
                        <a:latin typeface="Times New Roman" panose="02020603050405020304" pitchFamily="18" charset="0"/>
                        <a:ea typeface="Calibri" panose="020F0502020204030204" pitchFamily="34" charset="0"/>
                      </a:endParaRPr>
                    </a:p>
                    <a:p>
                      <a:pPr>
                        <a:lnSpc>
                          <a:spcPct val="107000"/>
                        </a:lnSpc>
                        <a:spcAft>
                          <a:spcPts val="600"/>
                        </a:spcAft>
                      </a:pPr>
                      <a:r>
                        <a:rPr lang="en-US" sz="1100">
                          <a:solidFill>
                            <a:srgbClr val="2E74B5"/>
                          </a:solidFill>
                          <a:effectLst/>
                          <a:latin typeface="Times New Roman" panose="02020603050405020304" pitchFamily="18" charset="0"/>
                          <a:ea typeface="Calibri" panose="020F0502020204030204" pitchFamily="34" charset="0"/>
                        </a:rPr>
                        <a:t>Arş. Gör. Tuğçe Nur Balcı</a:t>
                      </a:r>
                      <a:endParaRPr lang="tr-TR" sz="1000">
                        <a:solidFill>
                          <a:srgbClr val="2E74B5"/>
                        </a:solidFill>
                        <a:effectLst/>
                        <a:latin typeface="Times New Roman" panose="02020603050405020304" pitchFamily="18" charset="0"/>
                        <a:ea typeface="Calibri" panose="020F0502020204030204" pitchFamily="34" charset="0"/>
                      </a:endParaRPr>
                    </a:p>
                    <a:p>
                      <a:pPr>
                        <a:lnSpc>
                          <a:spcPct val="107000"/>
                        </a:lnSpc>
                        <a:spcAft>
                          <a:spcPts val="600"/>
                        </a:spcAft>
                      </a:pPr>
                      <a:r>
                        <a:rPr lang="en-US" sz="1100">
                          <a:solidFill>
                            <a:srgbClr val="2E74B5"/>
                          </a:solidFill>
                          <a:effectLst/>
                          <a:latin typeface="Times New Roman" panose="02020603050405020304" pitchFamily="18" charset="0"/>
                          <a:ea typeface="Calibri" panose="020F0502020204030204" pitchFamily="34" charset="0"/>
                        </a:rPr>
                        <a:t>Arş. Gör. Buğse Yüceer</a:t>
                      </a:r>
                      <a:endParaRPr lang="tr-TR" sz="1000">
                        <a:solidFill>
                          <a:srgbClr val="2E74B5"/>
                        </a:solidFill>
                        <a:effectLst/>
                        <a:latin typeface="Times New Roman" panose="02020603050405020304" pitchFamily="18" charset="0"/>
                        <a:ea typeface="Calibri" panose="020F0502020204030204" pitchFamily="34" charset="0"/>
                      </a:endParaRPr>
                    </a:p>
                  </a:txBody>
                  <a:tcPr marL="55219" marR="55219"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1279233628"/>
                  </a:ext>
                </a:extLst>
              </a:tr>
              <a:tr h="919300">
                <a:tc>
                  <a:txBody>
                    <a:bodyPr/>
                    <a:lstStyle/>
                    <a:p>
                      <a:pPr>
                        <a:lnSpc>
                          <a:spcPct val="107000"/>
                        </a:lnSpc>
                        <a:spcAft>
                          <a:spcPts val="600"/>
                        </a:spcAft>
                      </a:pPr>
                      <a:r>
                        <a:rPr lang="en-US" sz="1100" b="1">
                          <a:solidFill>
                            <a:srgbClr val="2E74B5"/>
                          </a:solidFill>
                          <a:effectLst/>
                          <a:latin typeface="Times New Roman" panose="02020603050405020304" pitchFamily="18" charset="0"/>
                          <a:ea typeface="Calibri" panose="020F0502020204030204" pitchFamily="34" charset="0"/>
                        </a:rPr>
                        <a:t>Ölçme Değerlendirme Komisyonu</a:t>
                      </a:r>
                      <a:endParaRPr lang="tr-TR" sz="1000">
                        <a:solidFill>
                          <a:srgbClr val="2E74B5"/>
                        </a:solidFill>
                        <a:effectLst/>
                        <a:latin typeface="Times New Roman" panose="02020603050405020304" pitchFamily="18" charset="0"/>
                        <a:ea typeface="Calibri" panose="020F0502020204030204" pitchFamily="34" charset="0"/>
                      </a:endParaRPr>
                    </a:p>
                  </a:txBody>
                  <a:tcPr marL="55219" marR="55219"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600"/>
                        </a:spcAft>
                      </a:pPr>
                      <a:r>
                        <a:rPr lang="en-US" sz="1100">
                          <a:solidFill>
                            <a:srgbClr val="2E74B5"/>
                          </a:solidFill>
                          <a:effectLst/>
                          <a:latin typeface="Times New Roman" panose="02020603050405020304" pitchFamily="18" charset="0"/>
                          <a:ea typeface="Calibri" panose="020F0502020204030204" pitchFamily="34" charset="0"/>
                        </a:rPr>
                        <a:t>Dr. Öğr. Üyesi Özlem Ersoy</a:t>
                      </a:r>
                      <a:endParaRPr lang="tr-TR" sz="1000">
                        <a:solidFill>
                          <a:srgbClr val="2E74B5"/>
                        </a:solidFill>
                        <a:effectLst/>
                        <a:latin typeface="Times New Roman" panose="02020603050405020304" pitchFamily="18" charset="0"/>
                        <a:ea typeface="Calibri" panose="020F0502020204030204" pitchFamily="34" charset="0"/>
                      </a:endParaRPr>
                    </a:p>
                  </a:txBody>
                  <a:tcPr marL="55219" marR="55219"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600"/>
                        </a:spcAft>
                      </a:pPr>
                      <a:r>
                        <a:rPr lang="en-US" sz="1100">
                          <a:solidFill>
                            <a:srgbClr val="2E74B5"/>
                          </a:solidFill>
                          <a:effectLst/>
                          <a:latin typeface="Times New Roman" panose="02020603050405020304" pitchFamily="18" charset="0"/>
                          <a:ea typeface="Calibri" panose="020F0502020204030204" pitchFamily="34" charset="0"/>
                        </a:rPr>
                        <a:t>Arş. Gör. İrem Çağla Özel </a:t>
                      </a:r>
                      <a:endParaRPr lang="tr-TR" sz="1000">
                        <a:solidFill>
                          <a:srgbClr val="2E74B5"/>
                        </a:solidFill>
                        <a:effectLst/>
                        <a:latin typeface="Times New Roman" panose="02020603050405020304" pitchFamily="18" charset="0"/>
                        <a:ea typeface="Calibri" panose="020F0502020204030204" pitchFamily="34" charset="0"/>
                      </a:endParaRPr>
                    </a:p>
                    <a:p>
                      <a:pPr>
                        <a:lnSpc>
                          <a:spcPct val="107000"/>
                        </a:lnSpc>
                        <a:spcAft>
                          <a:spcPts val="600"/>
                        </a:spcAft>
                      </a:pPr>
                      <a:r>
                        <a:rPr lang="en-US" sz="1100">
                          <a:solidFill>
                            <a:srgbClr val="2E74B5"/>
                          </a:solidFill>
                          <a:effectLst/>
                          <a:latin typeface="Times New Roman" panose="02020603050405020304" pitchFamily="18" charset="0"/>
                          <a:ea typeface="Calibri" panose="020F0502020204030204" pitchFamily="34" charset="0"/>
                        </a:rPr>
                        <a:t>Arş. Gör. Buğse Yüceer</a:t>
                      </a:r>
                      <a:endParaRPr lang="tr-TR" sz="1000">
                        <a:solidFill>
                          <a:srgbClr val="2E74B5"/>
                        </a:solidFill>
                        <a:effectLst/>
                        <a:latin typeface="Times New Roman" panose="02020603050405020304" pitchFamily="18" charset="0"/>
                        <a:ea typeface="Calibri" panose="020F0502020204030204" pitchFamily="34" charset="0"/>
                      </a:endParaRPr>
                    </a:p>
                    <a:p>
                      <a:pPr>
                        <a:lnSpc>
                          <a:spcPct val="107000"/>
                        </a:lnSpc>
                        <a:spcAft>
                          <a:spcPts val="600"/>
                        </a:spcAft>
                      </a:pPr>
                      <a:r>
                        <a:rPr lang="en-US" sz="1100">
                          <a:solidFill>
                            <a:srgbClr val="2E74B5"/>
                          </a:solidFill>
                          <a:effectLst/>
                          <a:latin typeface="Times New Roman" panose="02020603050405020304" pitchFamily="18" charset="0"/>
                          <a:ea typeface="Calibri" panose="020F0502020204030204" pitchFamily="34" charset="0"/>
                        </a:rPr>
                        <a:t>Arş. Gör. Süleyman Korkusuz</a:t>
                      </a:r>
                      <a:endParaRPr lang="tr-TR" sz="1000">
                        <a:solidFill>
                          <a:srgbClr val="2E74B5"/>
                        </a:solidFill>
                        <a:effectLst/>
                        <a:latin typeface="Times New Roman" panose="02020603050405020304" pitchFamily="18" charset="0"/>
                        <a:ea typeface="Calibri" panose="020F0502020204030204" pitchFamily="34" charset="0"/>
                      </a:endParaRPr>
                    </a:p>
                    <a:p>
                      <a:pPr>
                        <a:lnSpc>
                          <a:spcPct val="107000"/>
                        </a:lnSpc>
                        <a:spcAft>
                          <a:spcPts val="600"/>
                        </a:spcAft>
                      </a:pPr>
                      <a:r>
                        <a:rPr lang="en-US" sz="1100">
                          <a:solidFill>
                            <a:srgbClr val="2E74B5"/>
                          </a:solidFill>
                          <a:effectLst/>
                          <a:latin typeface="Times New Roman" panose="02020603050405020304" pitchFamily="18" charset="0"/>
                          <a:ea typeface="Calibri" panose="020F0502020204030204" pitchFamily="34" charset="0"/>
                        </a:rPr>
                        <a:t>Arş. Gör. İrem Karakülük </a:t>
                      </a:r>
                      <a:endParaRPr lang="tr-TR" sz="1000">
                        <a:solidFill>
                          <a:srgbClr val="2E74B5"/>
                        </a:solidFill>
                        <a:effectLst/>
                        <a:latin typeface="Times New Roman" panose="02020603050405020304" pitchFamily="18" charset="0"/>
                        <a:ea typeface="Calibri" panose="020F0502020204030204" pitchFamily="34" charset="0"/>
                      </a:endParaRPr>
                    </a:p>
                  </a:txBody>
                  <a:tcPr marL="55219" marR="55219"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851991584"/>
                  </a:ext>
                </a:extLst>
              </a:tr>
              <a:tr h="1164464">
                <a:tc>
                  <a:txBody>
                    <a:bodyPr/>
                    <a:lstStyle/>
                    <a:p>
                      <a:pPr>
                        <a:lnSpc>
                          <a:spcPct val="107000"/>
                        </a:lnSpc>
                        <a:spcAft>
                          <a:spcPts val="600"/>
                        </a:spcAft>
                      </a:pPr>
                      <a:r>
                        <a:rPr lang="en-US" sz="1100" b="1">
                          <a:solidFill>
                            <a:srgbClr val="2E74B5"/>
                          </a:solidFill>
                          <a:effectLst/>
                          <a:latin typeface="Times New Roman" panose="02020603050405020304" pitchFamily="18" charset="0"/>
                          <a:ea typeface="Calibri" panose="020F0502020204030204" pitchFamily="34" charset="0"/>
                        </a:rPr>
                        <a:t>Tanıtım ve Web Sayfası Düzenleme Komisyonu</a:t>
                      </a:r>
                      <a:endParaRPr lang="tr-TR" sz="1000">
                        <a:solidFill>
                          <a:srgbClr val="2E74B5"/>
                        </a:solidFill>
                        <a:effectLst/>
                        <a:latin typeface="Times New Roman" panose="02020603050405020304" pitchFamily="18" charset="0"/>
                        <a:ea typeface="Calibri" panose="020F0502020204030204" pitchFamily="34" charset="0"/>
                      </a:endParaRPr>
                    </a:p>
                  </a:txBody>
                  <a:tcPr marL="55219" marR="55219"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600"/>
                        </a:spcAft>
                      </a:pPr>
                      <a:r>
                        <a:rPr lang="en-US" sz="1100">
                          <a:solidFill>
                            <a:srgbClr val="2E74B5"/>
                          </a:solidFill>
                          <a:effectLst/>
                          <a:latin typeface="Times New Roman" panose="02020603050405020304" pitchFamily="18" charset="0"/>
                          <a:ea typeface="Calibri" panose="020F0502020204030204" pitchFamily="34" charset="0"/>
                        </a:rPr>
                        <a:t>Dr. Öğr. Görevlisi Sedef Güngör</a:t>
                      </a:r>
                      <a:endParaRPr lang="tr-TR" sz="1000">
                        <a:solidFill>
                          <a:srgbClr val="2E74B5"/>
                        </a:solidFill>
                        <a:effectLst/>
                        <a:latin typeface="Times New Roman" panose="02020603050405020304" pitchFamily="18" charset="0"/>
                        <a:ea typeface="Calibri" panose="020F0502020204030204" pitchFamily="34" charset="0"/>
                      </a:endParaRPr>
                    </a:p>
                  </a:txBody>
                  <a:tcPr marL="55219" marR="55219"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600"/>
                        </a:spcAft>
                      </a:pPr>
                      <a:r>
                        <a:rPr lang="en-US" sz="1100" dirty="0" err="1">
                          <a:solidFill>
                            <a:srgbClr val="2E74B5"/>
                          </a:solidFill>
                          <a:effectLst/>
                          <a:latin typeface="Times New Roman" panose="02020603050405020304" pitchFamily="18" charset="0"/>
                          <a:ea typeface="Calibri" panose="020F0502020204030204" pitchFamily="34" charset="0"/>
                        </a:rPr>
                        <a:t>Arş</a:t>
                      </a:r>
                      <a:r>
                        <a:rPr lang="en-US" sz="1100" dirty="0">
                          <a:solidFill>
                            <a:srgbClr val="2E74B5"/>
                          </a:solidFill>
                          <a:effectLst/>
                          <a:latin typeface="Times New Roman" panose="02020603050405020304" pitchFamily="18" charset="0"/>
                          <a:ea typeface="Calibri" panose="020F0502020204030204" pitchFamily="34" charset="0"/>
                        </a:rPr>
                        <a:t>. </a:t>
                      </a:r>
                      <a:r>
                        <a:rPr lang="en-US" sz="1100" dirty="0" err="1">
                          <a:solidFill>
                            <a:srgbClr val="2E74B5"/>
                          </a:solidFill>
                          <a:effectLst/>
                          <a:latin typeface="Times New Roman" panose="02020603050405020304" pitchFamily="18" charset="0"/>
                          <a:ea typeface="Calibri" panose="020F0502020204030204" pitchFamily="34" charset="0"/>
                        </a:rPr>
                        <a:t>Gör</a:t>
                      </a:r>
                      <a:r>
                        <a:rPr lang="en-US" sz="1100" dirty="0">
                          <a:solidFill>
                            <a:srgbClr val="2E74B5"/>
                          </a:solidFill>
                          <a:effectLst/>
                          <a:latin typeface="Times New Roman" panose="02020603050405020304" pitchFamily="18" charset="0"/>
                          <a:ea typeface="Calibri" panose="020F0502020204030204" pitchFamily="34" charset="0"/>
                        </a:rPr>
                        <a:t>. İrem </a:t>
                      </a:r>
                      <a:r>
                        <a:rPr lang="en-US" sz="1100" dirty="0" err="1">
                          <a:solidFill>
                            <a:srgbClr val="2E74B5"/>
                          </a:solidFill>
                          <a:effectLst/>
                          <a:latin typeface="Times New Roman" panose="02020603050405020304" pitchFamily="18" charset="0"/>
                          <a:ea typeface="Calibri" panose="020F0502020204030204" pitchFamily="34" charset="0"/>
                        </a:rPr>
                        <a:t>Karakülük</a:t>
                      </a:r>
                      <a:r>
                        <a:rPr lang="en-US" sz="1100" dirty="0">
                          <a:solidFill>
                            <a:srgbClr val="2E74B5"/>
                          </a:solidFill>
                          <a:effectLst/>
                          <a:latin typeface="Times New Roman" panose="02020603050405020304" pitchFamily="18" charset="0"/>
                          <a:ea typeface="Calibri" panose="020F0502020204030204" pitchFamily="34" charset="0"/>
                        </a:rPr>
                        <a:t> </a:t>
                      </a:r>
                      <a:endParaRPr lang="tr-TR" sz="1000" dirty="0">
                        <a:solidFill>
                          <a:srgbClr val="2E74B5"/>
                        </a:solidFill>
                        <a:effectLst/>
                        <a:latin typeface="Times New Roman" panose="02020603050405020304" pitchFamily="18" charset="0"/>
                        <a:ea typeface="Calibri" panose="020F0502020204030204" pitchFamily="34" charset="0"/>
                      </a:endParaRPr>
                    </a:p>
                    <a:p>
                      <a:pPr>
                        <a:lnSpc>
                          <a:spcPct val="107000"/>
                        </a:lnSpc>
                        <a:spcAft>
                          <a:spcPts val="600"/>
                        </a:spcAft>
                      </a:pPr>
                      <a:r>
                        <a:rPr lang="en-US" sz="1100" dirty="0" err="1">
                          <a:solidFill>
                            <a:srgbClr val="2E74B5"/>
                          </a:solidFill>
                          <a:effectLst/>
                          <a:latin typeface="Times New Roman" panose="02020603050405020304" pitchFamily="18" charset="0"/>
                          <a:ea typeface="Calibri" panose="020F0502020204030204" pitchFamily="34" charset="0"/>
                        </a:rPr>
                        <a:t>Arş</a:t>
                      </a:r>
                      <a:r>
                        <a:rPr lang="en-US" sz="1100" dirty="0">
                          <a:solidFill>
                            <a:srgbClr val="2E74B5"/>
                          </a:solidFill>
                          <a:effectLst/>
                          <a:latin typeface="Times New Roman" panose="02020603050405020304" pitchFamily="18" charset="0"/>
                          <a:ea typeface="Calibri" panose="020F0502020204030204" pitchFamily="34" charset="0"/>
                        </a:rPr>
                        <a:t>. </a:t>
                      </a:r>
                      <a:r>
                        <a:rPr lang="en-US" sz="1100" dirty="0" err="1">
                          <a:solidFill>
                            <a:srgbClr val="2E74B5"/>
                          </a:solidFill>
                          <a:effectLst/>
                          <a:latin typeface="Times New Roman" panose="02020603050405020304" pitchFamily="18" charset="0"/>
                          <a:ea typeface="Calibri" panose="020F0502020204030204" pitchFamily="34" charset="0"/>
                        </a:rPr>
                        <a:t>Gör</a:t>
                      </a:r>
                      <a:r>
                        <a:rPr lang="en-US" sz="1100" dirty="0">
                          <a:solidFill>
                            <a:srgbClr val="2E74B5"/>
                          </a:solidFill>
                          <a:effectLst/>
                          <a:latin typeface="Times New Roman" panose="02020603050405020304" pitchFamily="18" charset="0"/>
                          <a:ea typeface="Calibri" panose="020F0502020204030204" pitchFamily="34" charset="0"/>
                        </a:rPr>
                        <a:t>. İrem </a:t>
                      </a:r>
                      <a:r>
                        <a:rPr lang="en-US" sz="1100" dirty="0" err="1">
                          <a:solidFill>
                            <a:srgbClr val="2E74B5"/>
                          </a:solidFill>
                          <a:effectLst/>
                          <a:latin typeface="Times New Roman" panose="02020603050405020304" pitchFamily="18" charset="0"/>
                          <a:ea typeface="Calibri" panose="020F0502020204030204" pitchFamily="34" charset="0"/>
                        </a:rPr>
                        <a:t>Karakurt</a:t>
                      </a:r>
                      <a:endParaRPr lang="tr-TR" sz="1000" dirty="0">
                        <a:solidFill>
                          <a:srgbClr val="2E74B5"/>
                        </a:solidFill>
                        <a:effectLst/>
                        <a:latin typeface="Times New Roman" panose="02020603050405020304" pitchFamily="18" charset="0"/>
                        <a:ea typeface="Calibri" panose="020F0502020204030204" pitchFamily="34" charset="0"/>
                      </a:endParaRPr>
                    </a:p>
                    <a:p>
                      <a:pPr>
                        <a:lnSpc>
                          <a:spcPct val="107000"/>
                        </a:lnSpc>
                        <a:spcAft>
                          <a:spcPts val="600"/>
                        </a:spcAft>
                      </a:pPr>
                      <a:r>
                        <a:rPr lang="en-US" sz="1100" dirty="0" err="1">
                          <a:solidFill>
                            <a:srgbClr val="2E74B5"/>
                          </a:solidFill>
                          <a:effectLst/>
                          <a:latin typeface="Times New Roman" panose="02020603050405020304" pitchFamily="18" charset="0"/>
                          <a:ea typeface="Calibri" panose="020F0502020204030204" pitchFamily="34" charset="0"/>
                        </a:rPr>
                        <a:t>Arş</a:t>
                      </a:r>
                      <a:r>
                        <a:rPr lang="en-US" sz="1100" dirty="0">
                          <a:solidFill>
                            <a:srgbClr val="2E74B5"/>
                          </a:solidFill>
                          <a:effectLst/>
                          <a:latin typeface="Times New Roman" panose="02020603050405020304" pitchFamily="18" charset="0"/>
                          <a:ea typeface="Calibri" panose="020F0502020204030204" pitchFamily="34" charset="0"/>
                        </a:rPr>
                        <a:t>. </a:t>
                      </a:r>
                      <a:r>
                        <a:rPr lang="en-US" sz="1100" dirty="0" err="1">
                          <a:solidFill>
                            <a:srgbClr val="2E74B5"/>
                          </a:solidFill>
                          <a:effectLst/>
                          <a:latin typeface="Times New Roman" panose="02020603050405020304" pitchFamily="18" charset="0"/>
                          <a:ea typeface="Calibri" panose="020F0502020204030204" pitchFamily="34" charset="0"/>
                        </a:rPr>
                        <a:t>Gör</a:t>
                      </a:r>
                      <a:r>
                        <a:rPr lang="en-US" sz="1100" dirty="0">
                          <a:solidFill>
                            <a:srgbClr val="2E74B5"/>
                          </a:solidFill>
                          <a:effectLst/>
                          <a:latin typeface="Times New Roman" panose="02020603050405020304" pitchFamily="18" charset="0"/>
                          <a:ea typeface="Calibri" panose="020F0502020204030204" pitchFamily="34" charset="0"/>
                        </a:rPr>
                        <a:t>. </a:t>
                      </a:r>
                      <a:r>
                        <a:rPr lang="en-US" sz="1100" dirty="0" err="1">
                          <a:solidFill>
                            <a:srgbClr val="2E74B5"/>
                          </a:solidFill>
                          <a:effectLst/>
                          <a:latin typeface="Times New Roman" panose="02020603050405020304" pitchFamily="18" charset="0"/>
                          <a:ea typeface="Calibri" panose="020F0502020204030204" pitchFamily="34" charset="0"/>
                        </a:rPr>
                        <a:t>Sena</a:t>
                      </a:r>
                      <a:r>
                        <a:rPr lang="en-US" sz="1100" dirty="0">
                          <a:solidFill>
                            <a:srgbClr val="2E74B5"/>
                          </a:solidFill>
                          <a:effectLst/>
                          <a:latin typeface="Times New Roman" panose="02020603050405020304" pitchFamily="18" charset="0"/>
                          <a:ea typeface="Calibri" panose="020F0502020204030204" pitchFamily="34" charset="0"/>
                        </a:rPr>
                        <a:t> </a:t>
                      </a:r>
                      <a:r>
                        <a:rPr lang="en-US" sz="1100" dirty="0" err="1">
                          <a:solidFill>
                            <a:srgbClr val="2E74B5"/>
                          </a:solidFill>
                          <a:effectLst/>
                          <a:latin typeface="Times New Roman" panose="02020603050405020304" pitchFamily="18" charset="0"/>
                          <a:ea typeface="Calibri" panose="020F0502020204030204" pitchFamily="34" charset="0"/>
                        </a:rPr>
                        <a:t>Nur</a:t>
                      </a:r>
                      <a:r>
                        <a:rPr lang="en-US" sz="1100" dirty="0">
                          <a:solidFill>
                            <a:srgbClr val="2E74B5"/>
                          </a:solidFill>
                          <a:effectLst/>
                          <a:latin typeface="Times New Roman" panose="02020603050405020304" pitchFamily="18" charset="0"/>
                          <a:ea typeface="Calibri" panose="020F0502020204030204" pitchFamily="34" charset="0"/>
                        </a:rPr>
                        <a:t> </a:t>
                      </a:r>
                      <a:r>
                        <a:rPr lang="en-US" sz="1100" dirty="0" err="1">
                          <a:solidFill>
                            <a:srgbClr val="2E74B5"/>
                          </a:solidFill>
                          <a:effectLst/>
                          <a:latin typeface="Times New Roman" panose="02020603050405020304" pitchFamily="18" charset="0"/>
                          <a:ea typeface="Calibri" panose="020F0502020204030204" pitchFamily="34" charset="0"/>
                        </a:rPr>
                        <a:t>Begen</a:t>
                      </a:r>
                      <a:endParaRPr lang="tr-TR" sz="1000" dirty="0">
                        <a:solidFill>
                          <a:srgbClr val="2E74B5"/>
                        </a:solidFill>
                        <a:effectLst/>
                        <a:latin typeface="Times New Roman" panose="02020603050405020304" pitchFamily="18" charset="0"/>
                        <a:ea typeface="Calibri" panose="020F0502020204030204" pitchFamily="34" charset="0"/>
                      </a:endParaRPr>
                    </a:p>
                    <a:p>
                      <a:pPr>
                        <a:lnSpc>
                          <a:spcPct val="107000"/>
                        </a:lnSpc>
                        <a:spcAft>
                          <a:spcPts val="600"/>
                        </a:spcAft>
                      </a:pPr>
                      <a:r>
                        <a:rPr lang="en-US" sz="1100" dirty="0" err="1">
                          <a:solidFill>
                            <a:srgbClr val="2E74B5"/>
                          </a:solidFill>
                          <a:effectLst/>
                          <a:latin typeface="Times New Roman" panose="02020603050405020304" pitchFamily="18" charset="0"/>
                          <a:ea typeface="Calibri" panose="020F0502020204030204" pitchFamily="34" charset="0"/>
                        </a:rPr>
                        <a:t>Arş</a:t>
                      </a:r>
                      <a:r>
                        <a:rPr lang="en-US" sz="1100" dirty="0">
                          <a:solidFill>
                            <a:srgbClr val="2E74B5"/>
                          </a:solidFill>
                          <a:effectLst/>
                          <a:latin typeface="Times New Roman" panose="02020603050405020304" pitchFamily="18" charset="0"/>
                          <a:ea typeface="Calibri" panose="020F0502020204030204" pitchFamily="34" charset="0"/>
                        </a:rPr>
                        <a:t>. </a:t>
                      </a:r>
                      <a:r>
                        <a:rPr lang="en-US" sz="1100" dirty="0" err="1">
                          <a:solidFill>
                            <a:srgbClr val="2E74B5"/>
                          </a:solidFill>
                          <a:effectLst/>
                          <a:latin typeface="Times New Roman" panose="02020603050405020304" pitchFamily="18" charset="0"/>
                          <a:ea typeface="Calibri" panose="020F0502020204030204" pitchFamily="34" charset="0"/>
                        </a:rPr>
                        <a:t>Gör</a:t>
                      </a:r>
                      <a:r>
                        <a:rPr lang="en-US" sz="1100" dirty="0">
                          <a:solidFill>
                            <a:srgbClr val="2E74B5"/>
                          </a:solidFill>
                          <a:effectLst/>
                          <a:latin typeface="Times New Roman" panose="02020603050405020304" pitchFamily="18" charset="0"/>
                          <a:ea typeface="Calibri" panose="020F0502020204030204" pitchFamily="34" charset="0"/>
                        </a:rPr>
                        <a:t>. İrem </a:t>
                      </a:r>
                      <a:r>
                        <a:rPr lang="en-US" sz="1100" dirty="0" err="1">
                          <a:solidFill>
                            <a:srgbClr val="2E74B5"/>
                          </a:solidFill>
                          <a:effectLst/>
                          <a:latin typeface="Times New Roman" panose="02020603050405020304" pitchFamily="18" charset="0"/>
                          <a:ea typeface="Calibri" panose="020F0502020204030204" pitchFamily="34" charset="0"/>
                        </a:rPr>
                        <a:t>Çağla</a:t>
                      </a:r>
                      <a:r>
                        <a:rPr lang="en-US" sz="1100" dirty="0">
                          <a:solidFill>
                            <a:srgbClr val="2E74B5"/>
                          </a:solidFill>
                          <a:effectLst/>
                          <a:latin typeface="Times New Roman" panose="02020603050405020304" pitchFamily="18" charset="0"/>
                          <a:ea typeface="Calibri" panose="020F0502020204030204" pitchFamily="34" charset="0"/>
                        </a:rPr>
                        <a:t> </a:t>
                      </a:r>
                      <a:r>
                        <a:rPr lang="en-US" sz="1100" dirty="0" err="1">
                          <a:solidFill>
                            <a:srgbClr val="2E74B5"/>
                          </a:solidFill>
                          <a:effectLst/>
                          <a:latin typeface="Times New Roman" panose="02020603050405020304" pitchFamily="18" charset="0"/>
                          <a:ea typeface="Calibri" panose="020F0502020204030204" pitchFamily="34" charset="0"/>
                        </a:rPr>
                        <a:t>Özel</a:t>
                      </a:r>
                      <a:endParaRPr lang="tr-TR" sz="1000" dirty="0">
                        <a:solidFill>
                          <a:srgbClr val="2E74B5"/>
                        </a:solidFill>
                        <a:effectLst/>
                        <a:latin typeface="Times New Roman" panose="02020603050405020304" pitchFamily="18" charset="0"/>
                        <a:ea typeface="Calibri" panose="020F0502020204030204" pitchFamily="34" charset="0"/>
                      </a:endParaRPr>
                    </a:p>
                    <a:p>
                      <a:pPr>
                        <a:lnSpc>
                          <a:spcPct val="107000"/>
                        </a:lnSpc>
                        <a:spcAft>
                          <a:spcPts val="600"/>
                        </a:spcAft>
                      </a:pPr>
                      <a:r>
                        <a:rPr lang="en-US" sz="1100" dirty="0" err="1">
                          <a:solidFill>
                            <a:srgbClr val="2E74B5"/>
                          </a:solidFill>
                          <a:effectLst/>
                          <a:latin typeface="Times New Roman" panose="02020603050405020304" pitchFamily="18" charset="0"/>
                          <a:ea typeface="Calibri" panose="020F0502020204030204" pitchFamily="34" charset="0"/>
                        </a:rPr>
                        <a:t>Arş</a:t>
                      </a:r>
                      <a:r>
                        <a:rPr lang="en-US" sz="1100" dirty="0">
                          <a:solidFill>
                            <a:srgbClr val="2E74B5"/>
                          </a:solidFill>
                          <a:effectLst/>
                          <a:latin typeface="Times New Roman" panose="02020603050405020304" pitchFamily="18" charset="0"/>
                          <a:ea typeface="Calibri" panose="020F0502020204030204" pitchFamily="34" charset="0"/>
                        </a:rPr>
                        <a:t>. </a:t>
                      </a:r>
                      <a:r>
                        <a:rPr lang="en-US" sz="1100" dirty="0" err="1">
                          <a:solidFill>
                            <a:srgbClr val="2E74B5"/>
                          </a:solidFill>
                          <a:effectLst/>
                          <a:latin typeface="Times New Roman" panose="02020603050405020304" pitchFamily="18" charset="0"/>
                          <a:ea typeface="Calibri" panose="020F0502020204030204" pitchFamily="34" charset="0"/>
                        </a:rPr>
                        <a:t>Gör</a:t>
                      </a:r>
                      <a:r>
                        <a:rPr lang="en-US" sz="1100" dirty="0">
                          <a:solidFill>
                            <a:srgbClr val="2E74B5"/>
                          </a:solidFill>
                          <a:effectLst/>
                          <a:latin typeface="Times New Roman" panose="02020603050405020304" pitchFamily="18" charset="0"/>
                          <a:ea typeface="Calibri" panose="020F0502020204030204" pitchFamily="34" charset="0"/>
                        </a:rPr>
                        <a:t>. </a:t>
                      </a:r>
                      <a:r>
                        <a:rPr lang="en-US" sz="1100" dirty="0" err="1">
                          <a:solidFill>
                            <a:srgbClr val="2E74B5"/>
                          </a:solidFill>
                          <a:effectLst/>
                          <a:latin typeface="Times New Roman" panose="02020603050405020304" pitchFamily="18" charset="0"/>
                          <a:ea typeface="Calibri" panose="020F0502020204030204" pitchFamily="34" charset="0"/>
                        </a:rPr>
                        <a:t>Büşra</a:t>
                      </a:r>
                      <a:r>
                        <a:rPr lang="en-US" sz="1100" dirty="0">
                          <a:solidFill>
                            <a:srgbClr val="2E74B5"/>
                          </a:solidFill>
                          <a:effectLst/>
                          <a:latin typeface="Times New Roman" panose="02020603050405020304" pitchFamily="18" charset="0"/>
                          <a:ea typeface="Calibri" panose="020F0502020204030204" pitchFamily="34" charset="0"/>
                        </a:rPr>
                        <a:t> Yılmaz</a:t>
                      </a:r>
                      <a:endParaRPr lang="tr-TR" sz="1000" dirty="0">
                        <a:solidFill>
                          <a:srgbClr val="2E74B5"/>
                        </a:solidFill>
                        <a:effectLst/>
                        <a:latin typeface="Times New Roman" panose="02020603050405020304" pitchFamily="18" charset="0"/>
                        <a:ea typeface="Calibri" panose="020F0502020204030204" pitchFamily="34" charset="0"/>
                      </a:endParaRPr>
                    </a:p>
                  </a:txBody>
                  <a:tcPr marL="55219" marR="55219"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200327624"/>
                  </a:ext>
                </a:extLst>
              </a:tr>
            </a:tbl>
          </a:graphicData>
        </a:graphic>
      </p:graphicFrame>
    </p:spTree>
    <p:extLst>
      <p:ext uri="{BB962C8B-B14F-4D97-AF65-F5344CB8AC3E}">
        <p14:creationId xmlns:p14="http://schemas.microsoft.com/office/powerpoint/2010/main" val="39000860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2"/>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a:p>
        </p:txBody>
      </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dirty="0">
              <a:latin typeface="Candara" panose="020E0502030303020204" pitchFamily="34" charset="0"/>
              <a:cs typeface="Times New Roman" panose="02020603050405020304" pitchFamily="18" charset="0"/>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Odyoloji Bölümü</a:t>
                  </a:r>
                  <a:endParaRPr lang="en-IN" sz="1400" b="1" dirty="0">
                    <a:solidFill>
                      <a:schemeClr val="bg1"/>
                    </a:solidFill>
                    <a:latin typeface="Candara Light" panose="020E0502030303020204" pitchFamily="34" charset="0"/>
                  </a:endParaRPr>
                </a:p>
                <a:p>
                  <a:pPr algn="ct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smtClean="0">
                      <a:solidFill>
                        <a:schemeClr val="bg1"/>
                      </a:solidFill>
                      <a:latin typeface="Agency FB" panose="020B0503020202020204" pitchFamily="34" charset="0"/>
                    </a:rPr>
                    <a:t>  KONGRE KATILIMLARI</a:t>
                  </a:r>
                  <a:endParaRPr lang="tr-TR" sz="2800" b="1" dirty="0">
                    <a:solidFill>
                      <a:schemeClr val="bg1"/>
                    </a:solidFill>
                    <a:latin typeface="Agency FB" panose="020B0503020202020204" pitchFamily="34" charset="0"/>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VIII</a:t>
              </a:r>
              <a:endParaRPr lang="en-IN" sz="1600" b="1" dirty="0">
                <a:solidFill>
                  <a:schemeClr val="bg1"/>
                </a:solidFill>
                <a:latin typeface="Eurostile BQ" pitchFamily="50" charset="0"/>
              </a:endParaRPr>
            </a:p>
          </p:txBody>
        </p:sp>
      </p:grpSp>
      <p:sp>
        <p:nvSpPr>
          <p:cNvPr id="4" name="İçerik Yer Tutucusu 3"/>
          <p:cNvSpPr>
            <a:spLocks noGrp="1"/>
          </p:cNvSpPr>
          <p:nvPr>
            <p:ph idx="1"/>
          </p:nvPr>
        </p:nvSpPr>
        <p:spPr>
          <a:xfrm>
            <a:off x="803148" y="2710690"/>
            <a:ext cx="10585704" cy="3706872"/>
          </a:xfrm>
        </p:spPr>
        <p:txBody>
          <a:bodyPr>
            <a:normAutofit/>
          </a:bodyPr>
          <a:lstStyle/>
          <a:p>
            <a:r>
              <a:rPr lang="tr-TR" dirty="0"/>
              <a:t>Bir Deprem Deneyimi Sonrası Olağanüstü Hallerde </a:t>
            </a:r>
            <a:r>
              <a:rPr lang="tr-TR" dirty="0" err="1"/>
              <a:t>Odyolojinin</a:t>
            </a:r>
            <a:r>
              <a:rPr lang="tr-TR" dirty="0"/>
              <a:t> Yeri </a:t>
            </a:r>
          </a:p>
          <a:p>
            <a:pPr marL="0" indent="0">
              <a:buNone/>
            </a:pPr>
            <a:r>
              <a:rPr lang="tr-TR" b="1" dirty="0" smtClean="0"/>
              <a:t>	Dr</a:t>
            </a:r>
            <a:r>
              <a:rPr lang="tr-TR" b="1" dirty="0"/>
              <a:t>. </a:t>
            </a:r>
            <a:r>
              <a:rPr lang="tr-TR" b="1" dirty="0" err="1"/>
              <a:t>Öğr</a:t>
            </a:r>
            <a:r>
              <a:rPr lang="tr-TR" b="1" dirty="0"/>
              <a:t>. Üyesi Barkın GÜRCAN </a:t>
            </a:r>
            <a:r>
              <a:rPr lang="tr-TR" dirty="0"/>
              <a:t>Atılım Üniversitesi, Ankara </a:t>
            </a:r>
            <a:endParaRPr lang="tr-TR" dirty="0" smtClean="0"/>
          </a:p>
          <a:p>
            <a:pPr marL="0" indent="0">
              <a:buNone/>
            </a:pPr>
            <a:r>
              <a:rPr lang="tr-TR" dirty="0"/>
              <a:t>	</a:t>
            </a:r>
            <a:r>
              <a:rPr lang="tr-TR" dirty="0" smtClean="0"/>
              <a:t>2. Uluslararası Avrasya Sağlık Bilimleri Kongresi (IEHSC 2023)</a:t>
            </a:r>
          </a:p>
          <a:p>
            <a:pPr marL="0" indent="0">
              <a:buNone/>
            </a:pPr>
            <a:r>
              <a:rPr lang="tr-TR" dirty="0"/>
              <a:t>	</a:t>
            </a:r>
            <a:r>
              <a:rPr lang="tr-TR" dirty="0" smtClean="0"/>
              <a:t>15-16 Haziran 2023 Çevrimiçi Kongre</a:t>
            </a:r>
          </a:p>
          <a:p>
            <a:pPr marL="0" indent="0">
              <a:buNone/>
            </a:pPr>
            <a:r>
              <a:rPr lang="tr-TR" dirty="0"/>
              <a:t>	</a:t>
            </a:r>
            <a:r>
              <a:rPr lang="tr-TR" dirty="0" smtClean="0"/>
              <a:t>Avrasya Üniversitesi Trabzon Türkiye</a:t>
            </a:r>
            <a:r>
              <a:rPr lang="tr-TR" dirty="0"/>
              <a:t>	</a:t>
            </a:r>
          </a:p>
          <a:p>
            <a:endParaRPr lang="tr-TR" dirty="0"/>
          </a:p>
        </p:txBody>
      </p:sp>
    </p:spTree>
    <p:extLst>
      <p:ext uri="{BB962C8B-B14F-4D97-AF65-F5344CB8AC3E}">
        <p14:creationId xmlns:p14="http://schemas.microsoft.com/office/powerpoint/2010/main" val="549687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2"/>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a:p>
        </p:txBody>
      </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dirty="0">
              <a:latin typeface="Candara" panose="020E0502030303020204" pitchFamily="34" charset="0"/>
              <a:cs typeface="Times New Roman" panose="02020603050405020304" pitchFamily="18" charset="0"/>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Odyoloji Bölümü</a:t>
                  </a:r>
                  <a:endParaRPr lang="en-IN" sz="1400" b="1" dirty="0">
                    <a:solidFill>
                      <a:schemeClr val="bg1"/>
                    </a:solidFill>
                    <a:latin typeface="Candara Light" panose="020E0502030303020204" pitchFamily="34" charset="0"/>
                  </a:endParaRPr>
                </a:p>
                <a:p>
                  <a:pPr algn="ct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smtClean="0">
                      <a:solidFill>
                        <a:schemeClr val="bg1"/>
                      </a:solidFill>
                      <a:latin typeface="Agency FB" panose="020B0503020202020204" pitchFamily="34" charset="0"/>
                    </a:rPr>
                    <a:t>  ETKİNLİKLER</a:t>
                  </a:r>
                  <a:endParaRPr lang="tr-TR" sz="2800" b="1" dirty="0">
                    <a:solidFill>
                      <a:schemeClr val="bg1"/>
                    </a:solidFill>
                    <a:latin typeface="Agency FB" panose="020B0503020202020204" pitchFamily="34" charset="0"/>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VIII</a:t>
              </a:r>
              <a:endParaRPr lang="en-IN" sz="1600" b="1" dirty="0">
                <a:solidFill>
                  <a:schemeClr val="bg1"/>
                </a:solidFill>
                <a:latin typeface="Eurostile BQ" pitchFamily="50" charset="0"/>
              </a:endParaRPr>
            </a:p>
          </p:txBody>
        </p:sp>
      </p:grpSp>
      <p:sp>
        <p:nvSpPr>
          <p:cNvPr id="4" name="İçerik Yer Tutucusu 3"/>
          <p:cNvSpPr>
            <a:spLocks noGrp="1"/>
          </p:cNvSpPr>
          <p:nvPr>
            <p:ph idx="1"/>
          </p:nvPr>
        </p:nvSpPr>
        <p:spPr>
          <a:xfrm>
            <a:off x="1180474" y="2326138"/>
            <a:ext cx="10585704" cy="3706872"/>
          </a:xfrm>
        </p:spPr>
        <p:txBody>
          <a:bodyPr>
            <a:normAutofit/>
          </a:bodyPr>
          <a:lstStyle/>
          <a:p>
            <a:r>
              <a:rPr lang="tr-TR" dirty="0"/>
              <a:t>19.01.2023 tarihinde Orhan Zaim Konferans salonunda gerçekleştirilen “Ses ve Nefes” </a:t>
            </a:r>
            <a:r>
              <a:rPr lang="tr-TR" dirty="0" smtClean="0"/>
              <a:t>etkinliği;</a:t>
            </a:r>
          </a:p>
          <a:p>
            <a:pPr marL="457200" lvl="1" indent="0">
              <a:buNone/>
            </a:pPr>
            <a:r>
              <a:rPr lang="tr-TR" dirty="0" smtClean="0"/>
              <a:t> </a:t>
            </a:r>
            <a:r>
              <a:rPr lang="tr-TR" dirty="0" err="1"/>
              <a:t>Öğ</a:t>
            </a:r>
            <a:r>
              <a:rPr lang="tr-TR" dirty="0"/>
              <a:t>. Gör. Serkan </a:t>
            </a:r>
            <a:r>
              <a:rPr lang="tr-TR" dirty="0" err="1"/>
              <a:t>Kocadere’nin</a:t>
            </a:r>
            <a:r>
              <a:rPr lang="tr-TR" dirty="0"/>
              <a:t>  (bariton</a:t>
            </a:r>
            <a:r>
              <a:rPr lang="tr-TR" dirty="0" smtClean="0"/>
              <a:t>), Emrah </a:t>
            </a:r>
            <a:r>
              <a:rPr lang="tr-TR" dirty="0"/>
              <a:t>Sözer (tenor) ve Cem Türkay’ın (piyano</a:t>
            </a:r>
            <a:r>
              <a:rPr lang="tr-TR" dirty="0" smtClean="0"/>
              <a:t>) sunum ve katılımlarıyla.</a:t>
            </a:r>
            <a:endParaRPr lang="tr-TR" dirty="0"/>
          </a:p>
          <a:p>
            <a:endParaRPr lang="tr-TR" dirty="0" smtClean="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2032" y="4171118"/>
            <a:ext cx="4567936" cy="2569464"/>
          </a:xfrm>
          <a:prstGeom prst="rect">
            <a:avLst/>
          </a:prstGeom>
        </p:spPr>
      </p:pic>
    </p:spTree>
    <p:extLst>
      <p:ext uri="{BB962C8B-B14F-4D97-AF65-F5344CB8AC3E}">
        <p14:creationId xmlns:p14="http://schemas.microsoft.com/office/powerpoint/2010/main" val="2713209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2"/>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a:p>
        </p:txBody>
      </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dirty="0">
              <a:latin typeface="Candara" panose="020E0502030303020204" pitchFamily="34" charset="0"/>
              <a:cs typeface="Times New Roman" panose="02020603050405020304" pitchFamily="18" charset="0"/>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Odyoloji Bölümü</a:t>
                  </a:r>
                  <a:endParaRPr lang="en-IN" sz="1400" b="1" dirty="0">
                    <a:solidFill>
                      <a:schemeClr val="bg1"/>
                    </a:solidFill>
                    <a:latin typeface="Candara Light" panose="020E0502030303020204" pitchFamily="34" charset="0"/>
                  </a:endParaRPr>
                </a:p>
                <a:p>
                  <a:pPr algn="ct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smtClean="0">
                      <a:solidFill>
                        <a:schemeClr val="bg1"/>
                      </a:solidFill>
                      <a:latin typeface="Agency FB" panose="020B0503020202020204" pitchFamily="34" charset="0"/>
                    </a:rPr>
                    <a:t>  ETKİNLİKLER</a:t>
                  </a:r>
                  <a:endParaRPr lang="tr-TR" sz="2800" b="1" dirty="0">
                    <a:solidFill>
                      <a:schemeClr val="bg1"/>
                    </a:solidFill>
                    <a:latin typeface="Agency FB" panose="020B0503020202020204" pitchFamily="34" charset="0"/>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VIII</a:t>
              </a:r>
              <a:endParaRPr lang="en-IN" sz="1600" b="1" dirty="0">
                <a:solidFill>
                  <a:schemeClr val="bg1"/>
                </a:solidFill>
                <a:latin typeface="Eurostile BQ" pitchFamily="50" charset="0"/>
              </a:endParaRPr>
            </a:p>
          </p:txBody>
        </p:sp>
      </p:grpSp>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4037" y="2139751"/>
            <a:ext cx="5346139" cy="4008190"/>
          </a:xfrm>
          <a:prstGeom prst="rect">
            <a:avLst/>
          </a:prstGeom>
        </p:spPr>
      </p:pic>
    </p:spTree>
    <p:extLst>
      <p:ext uri="{BB962C8B-B14F-4D97-AF65-F5344CB8AC3E}">
        <p14:creationId xmlns:p14="http://schemas.microsoft.com/office/powerpoint/2010/main" val="1842134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597933" y="130844"/>
            <a:ext cx="12478668" cy="1739466"/>
            <a:chOff x="-597933" y="130844"/>
            <a:chExt cx="1247866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597933" y="130844"/>
              <a:ext cx="12478668" cy="1739466"/>
              <a:chOff x="-597933" y="130844"/>
              <a:chExt cx="1247866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669521"/>
                </a:xfrm>
                <a:prstGeom prst="rect">
                  <a:avLst/>
                </a:prstGeom>
                <a:noFill/>
              </p:spPr>
              <p:txBody>
                <a:bodyPr wrap="square" rtlCol="0">
                  <a:spAutoFit/>
                </a:bodyPr>
                <a:lstStyle/>
                <a:p>
                  <a:pPr algn="ctr"/>
                  <a:r>
                    <a:rPr lang="tr-TR" sz="1400" b="1" dirty="0" err="1">
                      <a:solidFill>
                        <a:schemeClr val="bg1"/>
                      </a:solidFill>
                      <a:latin typeface="Candara Light" panose="020E0502030303020204" pitchFamily="34" charset="0"/>
                    </a:rPr>
                    <a:t>Odyoloji</a:t>
                  </a:r>
                  <a:endParaRPr lang="tr-TR" sz="1400" b="1" dirty="0">
                    <a:solidFill>
                      <a:schemeClr val="bg1"/>
                    </a:solidFill>
                    <a:latin typeface="Candara Light" panose="020E0502030303020204" pitchFamily="34" charset="0"/>
                  </a:endParaRP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597933" y="612825"/>
                <a:ext cx="12478668" cy="775504"/>
                <a:chOff x="-597933" y="612825"/>
                <a:chExt cx="1247866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59793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Erasmus Anlaşmaları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X</a:t>
              </a:r>
              <a:endParaRPr lang="en-IN" sz="1600" b="1" dirty="0">
                <a:solidFill>
                  <a:schemeClr val="bg1"/>
                </a:solidFill>
                <a:latin typeface="Eurostile BQ" pitchFamily="50" charset="0"/>
              </a:endParaRPr>
            </a:p>
          </p:txBody>
        </p:sp>
      </p:grpSp>
      <p:pic>
        <p:nvPicPr>
          <p:cNvPr id="19" name="Resim 6">
            <a:extLst>
              <a:ext uri="{FF2B5EF4-FFF2-40B4-BE49-F238E27FC236}">
                <a16:creationId xmlns:a16="http://schemas.microsoft.com/office/drawing/2014/main" id="{A2300864-85D9-45E2-B719-263332575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2586" y="4286336"/>
            <a:ext cx="1433322" cy="1433319"/>
          </a:xfrm>
          <a:prstGeom prst="rect">
            <a:avLst/>
          </a:prstGeom>
        </p:spPr>
      </p:pic>
      <p:pic>
        <p:nvPicPr>
          <p:cNvPr id="21" name="Picture 4" descr="University of Ostrava | ESN Ostravská">
            <a:extLst>
              <a:ext uri="{FF2B5EF4-FFF2-40B4-BE49-F238E27FC236}">
                <a16:creationId xmlns:a16="http://schemas.microsoft.com/office/drawing/2014/main" id="{0656E6FB-551D-4AED-815A-AB16C68C32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2691" y="3877798"/>
            <a:ext cx="4876800" cy="2247901"/>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p:cNvSpPr>
            <a:spLocks noGrp="1"/>
          </p:cNvSpPr>
          <p:nvPr>
            <p:ph idx="1"/>
          </p:nvPr>
        </p:nvSpPr>
        <p:spPr/>
        <p:txBody>
          <a:bodyPr/>
          <a:lstStyle/>
          <a:p>
            <a:r>
              <a:rPr lang="tr-TR" dirty="0" err="1"/>
              <a:t>Erasmus</a:t>
            </a:r>
            <a:r>
              <a:rPr lang="tr-TR" dirty="0"/>
              <a:t> görüşmeleri farklı Avrupa üniversiteleri ile devam etmektedir</a:t>
            </a:r>
          </a:p>
        </p:txBody>
      </p:sp>
    </p:spTree>
    <p:extLst>
      <p:ext uri="{BB962C8B-B14F-4D97-AF65-F5344CB8AC3E}">
        <p14:creationId xmlns:p14="http://schemas.microsoft.com/office/powerpoint/2010/main" val="12904446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Freeform: Shape 69">
            <a:extLst>
              <a:ext uri="{FF2B5EF4-FFF2-40B4-BE49-F238E27FC236}">
                <a16:creationId xmlns:a16="http://schemas.microsoft.com/office/drawing/2014/main" id="{23867CDF-41CC-4387-A6F0-6AB004CE11BB}"/>
              </a:ext>
            </a:extLst>
          </p:cNvPr>
          <p:cNvSpPr/>
          <p:nvPr/>
        </p:nvSpPr>
        <p:spPr>
          <a:xfrm rot="11436214" flipH="1">
            <a:off x="4638212" y="4080458"/>
            <a:ext cx="7686406" cy="3406655"/>
          </a:xfrm>
          <a:custGeom>
            <a:avLst/>
            <a:gdLst>
              <a:gd name="connsiteX0" fmla="*/ 7066038 w 7686406"/>
              <a:gd name="connsiteY0" fmla="*/ 3363881 h 3406655"/>
              <a:gd name="connsiteX1" fmla="*/ 7191487 w 7686406"/>
              <a:gd name="connsiteY1" fmla="*/ 3386970 h 3406655"/>
              <a:gd name="connsiteX2" fmla="*/ 7297625 w 7686406"/>
              <a:gd name="connsiteY2" fmla="*/ 3406655 h 3406655"/>
              <a:gd name="connsiteX3" fmla="*/ 7686406 w 7686406"/>
              <a:gd name="connsiteY3" fmla="*/ 1329935 h 3406655"/>
              <a:gd name="connsiteX4" fmla="*/ 582402 w 7686406"/>
              <a:gd name="connsiteY4" fmla="*/ 0 h 3406655"/>
              <a:gd name="connsiteX5" fmla="*/ 489405 w 7686406"/>
              <a:gd name="connsiteY5" fmla="*/ 16526 h 3406655"/>
              <a:gd name="connsiteX6" fmla="*/ 367484 w 7686406"/>
              <a:gd name="connsiteY6" fmla="*/ 39086 h 3406655"/>
              <a:gd name="connsiteX7" fmla="*/ 1595252 w 7686406"/>
              <a:gd name="connsiteY7" fmla="*/ 777929 h 3406655"/>
              <a:gd name="connsiteX8" fmla="*/ 3111905 w 7686406"/>
              <a:gd name="connsiteY8" fmla="*/ 864852 h 3406655"/>
              <a:gd name="connsiteX9" fmla="*/ 4068842 w 7686406"/>
              <a:gd name="connsiteY9" fmla="*/ 1277735 h 3406655"/>
              <a:gd name="connsiteX10" fmla="*/ 5170221 w 7686406"/>
              <a:gd name="connsiteY10" fmla="*/ 2386000 h 3406655"/>
              <a:gd name="connsiteX11" fmla="*/ 7066038 w 7686406"/>
              <a:gd name="connsiteY11" fmla="*/ 3363881 h 340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86406" h="3406655">
                <a:moveTo>
                  <a:pt x="7066038" y="3363881"/>
                </a:moveTo>
                <a:cubicBezTo>
                  <a:pt x="7106287" y="3371124"/>
                  <a:pt x="7148205" y="3378906"/>
                  <a:pt x="7191487" y="3386970"/>
                </a:cubicBezTo>
                <a:lnTo>
                  <a:pt x="7297625" y="3406655"/>
                </a:lnTo>
                <a:lnTo>
                  <a:pt x="7686406" y="1329935"/>
                </a:lnTo>
                <a:lnTo>
                  <a:pt x="582402" y="0"/>
                </a:lnTo>
                <a:lnTo>
                  <a:pt x="489405" y="16526"/>
                </a:lnTo>
                <a:cubicBezTo>
                  <a:pt x="444605" y="24641"/>
                  <a:pt x="403877" y="32181"/>
                  <a:pt x="367484" y="39086"/>
                </a:cubicBezTo>
                <a:cubicBezTo>
                  <a:pt x="-797089" y="260015"/>
                  <a:pt x="1137849" y="640302"/>
                  <a:pt x="1595252" y="777929"/>
                </a:cubicBezTo>
                <a:cubicBezTo>
                  <a:pt x="2052655" y="915556"/>
                  <a:pt x="2699641" y="781552"/>
                  <a:pt x="3111905" y="864852"/>
                </a:cubicBezTo>
                <a:cubicBezTo>
                  <a:pt x="3524170" y="948153"/>
                  <a:pt x="3725789" y="1024210"/>
                  <a:pt x="4068842" y="1277735"/>
                </a:cubicBezTo>
                <a:cubicBezTo>
                  <a:pt x="4411894" y="1531260"/>
                  <a:pt x="4670687" y="2038309"/>
                  <a:pt x="5170221" y="2386000"/>
                </a:cubicBezTo>
                <a:cubicBezTo>
                  <a:pt x="5669755" y="2733691"/>
                  <a:pt x="6422062" y="3247985"/>
                  <a:pt x="7066038" y="3363881"/>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1" name="Freeform: Shape 61">
            <a:extLst>
              <a:ext uri="{FF2B5EF4-FFF2-40B4-BE49-F238E27FC236}">
                <a16:creationId xmlns:a16="http://schemas.microsoft.com/office/drawing/2014/main" id="{26F611C6-7398-45C6-ACBE-F91BDB637939}"/>
              </a:ext>
            </a:extLst>
          </p:cNvPr>
          <p:cNvSpPr/>
          <p:nvPr/>
        </p:nvSpPr>
        <p:spPr>
          <a:xfrm>
            <a:off x="-16301" y="0"/>
            <a:ext cx="7607301" cy="6858000"/>
          </a:xfrm>
          <a:custGeom>
            <a:avLst/>
            <a:gdLst>
              <a:gd name="connsiteX0" fmla="*/ 0 w 7607301"/>
              <a:gd name="connsiteY0" fmla="*/ 0 h 6858000"/>
              <a:gd name="connsiteX1" fmla="*/ 6771509 w 7607301"/>
              <a:gd name="connsiteY1" fmla="*/ 0 h 6858000"/>
              <a:gd name="connsiteX2" fmla="*/ 7607301 w 7607301"/>
              <a:gd name="connsiteY2" fmla="*/ 1671583 h 6858000"/>
              <a:gd name="connsiteX3" fmla="*/ 5014092 w 7607301"/>
              <a:gd name="connsiteY3" fmla="*/ 6858000 h 6858000"/>
              <a:gd name="connsiteX4" fmla="*/ 0 w 76073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7301" h="6858000">
                <a:moveTo>
                  <a:pt x="0" y="0"/>
                </a:moveTo>
                <a:lnTo>
                  <a:pt x="6771509" y="0"/>
                </a:lnTo>
                <a:lnTo>
                  <a:pt x="7607301" y="1671583"/>
                </a:lnTo>
                <a:lnTo>
                  <a:pt x="5014092" y="6858000"/>
                </a:lnTo>
                <a:lnTo>
                  <a:pt x="0" y="6858000"/>
                </a:lnTo>
                <a:close/>
              </a:path>
            </a:pathLst>
          </a:custGeom>
          <a:blipFill>
            <a:blip r:embed="rId3"/>
            <a:stretch>
              <a:fillRect/>
            </a:stretch>
          </a:blipFill>
          <a:ln>
            <a:solidFill>
              <a:srgbClr val="FFC000"/>
            </a:solid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F52B1EE5-8BF2-48CF-B64E-CD302E0A12B5}"/>
              </a:ext>
            </a:extLst>
          </p:cNvPr>
          <p:cNvSpPr/>
          <p:nvPr/>
        </p:nvSpPr>
        <p:spPr>
          <a:xfrm>
            <a:off x="7943608" y="0"/>
            <a:ext cx="4248392" cy="1610170"/>
          </a:xfrm>
          <a:custGeom>
            <a:avLst/>
            <a:gdLst>
              <a:gd name="connsiteX0" fmla="*/ 0 w 4248392"/>
              <a:gd name="connsiteY0" fmla="*/ 0 h 1610170"/>
              <a:gd name="connsiteX1" fmla="*/ 4248392 w 4248392"/>
              <a:gd name="connsiteY1" fmla="*/ 0 h 1610170"/>
              <a:gd name="connsiteX2" fmla="*/ 4248392 w 4248392"/>
              <a:gd name="connsiteY2" fmla="*/ 1610170 h 1610170"/>
              <a:gd name="connsiteX3" fmla="*/ 4087844 w 4248392"/>
              <a:gd name="connsiteY3" fmla="*/ 1561556 h 1610170"/>
              <a:gd name="connsiteX4" fmla="*/ 3087807 w 4248392"/>
              <a:gd name="connsiteY4" fmla="*/ 1071223 h 1610170"/>
              <a:gd name="connsiteX5" fmla="*/ 2300046 w 4248392"/>
              <a:gd name="connsiteY5" fmla="*/ 412603 h 1610170"/>
              <a:gd name="connsiteX6" fmla="*/ 1615598 w 4248392"/>
              <a:gd name="connsiteY6" fmla="*/ 167235 h 1610170"/>
              <a:gd name="connsiteX7" fmla="*/ 530812 w 4248392"/>
              <a:gd name="connsiteY7" fmla="*/ 115578 h 1610170"/>
              <a:gd name="connsiteX8" fmla="*/ 138446 w 4248392"/>
              <a:gd name="connsiteY8" fmla="*/ 30930 h 161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8392" h="1610170">
                <a:moveTo>
                  <a:pt x="0" y="0"/>
                </a:moveTo>
                <a:lnTo>
                  <a:pt x="4248392" y="0"/>
                </a:lnTo>
                <a:lnTo>
                  <a:pt x="4248392" y="1610170"/>
                </a:lnTo>
                <a:lnTo>
                  <a:pt x="4087844" y="1561556"/>
                </a:lnTo>
                <a:cubicBezTo>
                  <a:pt x="3725441" y="1436854"/>
                  <a:pt x="3355775" y="1226192"/>
                  <a:pt x="3087807" y="1071223"/>
                </a:cubicBezTo>
                <a:cubicBezTo>
                  <a:pt x="2730516" y="864597"/>
                  <a:pt x="2545414" y="563268"/>
                  <a:pt x="2300046" y="412603"/>
                </a:cubicBezTo>
                <a:cubicBezTo>
                  <a:pt x="2054678" y="261938"/>
                  <a:pt x="1910470" y="216739"/>
                  <a:pt x="1615598" y="167235"/>
                </a:cubicBezTo>
                <a:cubicBezTo>
                  <a:pt x="1320726" y="117731"/>
                  <a:pt x="857970" y="197367"/>
                  <a:pt x="530812" y="115578"/>
                </a:cubicBezTo>
                <a:cubicBezTo>
                  <a:pt x="449023" y="95131"/>
                  <a:pt x="301184" y="65670"/>
                  <a:pt x="138446" y="30930"/>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Freeform: Shape 49">
            <a:extLst>
              <a:ext uri="{FF2B5EF4-FFF2-40B4-BE49-F238E27FC236}">
                <a16:creationId xmlns:a16="http://schemas.microsoft.com/office/drawing/2014/main" id="{A790EA4A-8478-4A08-9378-008FEEA89AA4}"/>
              </a:ext>
            </a:extLst>
          </p:cNvPr>
          <p:cNvSpPr/>
          <p:nvPr/>
        </p:nvSpPr>
        <p:spPr>
          <a:xfrm>
            <a:off x="-16301" y="0"/>
            <a:ext cx="7607301" cy="6876731"/>
          </a:xfrm>
          <a:custGeom>
            <a:avLst/>
            <a:gdLst>
              <a:gd name="connsiteX0" fmla="*/ 0 w 7607301"/>
              <a:gd name="connsiteY0" fmla="*/ 0 h 6858000"/>
              <a:gd name="connsiteX1" fmla="*/ 6771509 w 7607301"/>
              <a:gd name="connsiteY1" fmla="*/ 0 h 6858000"/>
              <a:gd name="connsiteX2" fmla="*/ 7607301 w 7607301"/>
              <a:gd name="connsiteY2" fmla="*/ 1671583 h 6858000"/>
              <a:gd name="connsiteX3" fmla="*/ 5014092 w 7607301"/>
              <a:gd name="connsiteY3" fmla="*/ 6858000 h 6858000"/>
              <a:gd name="connsiteX4" fmla="*/ 0 w 76073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7301" h="6858000">
                <a:moveTo>
                  <a:pt x="0" y="0"/>
                </a:moveTo>
                <a:lnTo>
                  <a:pt x="6771509" y="0"/>
                </a:lnTo>
                <a:lnTo>
                  <a:pt x="7607301" y="1671583"/>
                </a:lnTo>
                <a:lnTo>
                  <a:pt x="5014092" y="6858000"/>
                </a:lnTo>
                <a:lnTo>
                  <a:pt x="0" y="6858000"/>
                </a:lnTo>
                <a:close/>
              </a:path>
            </a:pathLst>
          </a:custGeom>
          <a:gradFill flip="none" rotWithShape="1">
            <a:gsLst>
              <a:gs pos="95000">
                <a:srgbClr val="24BED8">
                  <a:alpha val="80000"/>
                </a:srgbClr>
              </a:gs>
              <a:gs pos="0">
                <a:srgbClr val="2F3F69">
                  <a:alpha val="20000"/>
                </a:srgbClr>
              </a:gs>
            </a:gsLst>
            <a:lin ang="10200000" scaled="0"/>
            <a:tileRect/>
          </a:gra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20" name="Grup 19">
            <a:extLst>
              <a:ext uri="{FF2B5EF4-FFF2-40B4-BE49-F238E27FC236}">
                <a16:creationId xmlns:a16="http://schemas.microsoft.com/office/drawing/2014/main" id="{C43F3E06-2D36-4E69-B14C-20E9E565E2E1}"/>
              </a:ext>
            </a:extLst>
          </p:cNvPr>
          <p:cNvGrpSpPr/>
          <p:nvPr/>
        </p:nvGrpSpPr>
        <p:grpSpPr>
          <a:xfrm>
            <a:off x="6400225" y="3421434"/>
            <a:ext cx="6172200" cy="761924"/>
            <a:chOff x="6462096" y="3021384"/>
            <a:chExt cx="6172200" cy="761924"/>
          </a:xfrm>
        </p:grpSpPr>
        <p:grpSp>
          <p:nvGrpSpPr>
            <p:cNvPr id="9" name="Grup 8">
              <a:extLst>
                <a:ext uri="{FF2B5EF4-FFF2-40B4-BE49-F238E27FC236}">
                  <a16:creationId xmlns:a16="http://schemas.microsoft.com/office/drawing/2014/main" id="{1E9B1D4D-203C-4992-A7B0-8ED5A0591804}"/>
                </a:ext>
              </a:extLst>
            </p:cNvPr>
            <p:cNvGrpSpPr/>
            <p:nvPr/>
          </p:nvGrpSpPr>
          <p:grpSpPr>
            <a:xfrm>
              <a:off x="7320378" y="3463901"/>
              <a:ext cx="4455636" cy="319407"/>
              <a:chOff x="6226059" y="2990940"/>
              <a:chExt cx="6167436" cy="319407"/>
            </a:xfrm>
          </p:grpSpPr>
          <p:sp>
            <p:nvSpPr>
              <p:cNvPr id="32" name="Metin kutusu 31">
                <a:extLst>
                  <a:ext uri="{FF2B5EF4-FFF2-40B4-BE49-F238E27FC236}">
                    <a16:creationId xmlns:a16="http://schemas.microsoft.com/office/drawing/2014/main" id="{F65C17B8-5197-478C-B3EF-E45A8ED38E3E}"/>
                  </a:ext>
                </a:extLst>
              </p:cNvPr>
              <p:cNvSpPr txBox="1"/>
              <p:nvPr/>
            </p:nvSpPr>
            <p:spPr>
              <a:xfrm>
                <a:off x="6226059" y="3033348"/>
                <a:ext cx="6167436" cy="276999"/>
              </a:xfrm>
              <a:prstGeom prst="rect">
                <a:avLst/>
              </a:prstGeom>
              <a:noFill/>
            </p:spPr>
            <p:txBody>
              <a:bodyPr wrap="square">
                <a:spAutoFit/>
              </a:bodyPr>
              <a:lstStyle/>
              <a:p>
                <a:pPr algn="ctr"/>
                <a:r>
                  <a:rPr lang="tr-TR" sz="1200" b="1" dirty="0">
                    <a:solidFill>
                      <a:schemeClr val="tx2">
                        <a:lumMod val="50000"/>
                      </a:schemeClr>
                    </a:solidFill>
                    <a:latin typeface="Trebuchet MS" panose="020B0603020202020204" pitchFamily="34" charset="0"/>
                    <a:ea typeface="Roboto" panose="02000000000000000000" pitchFamily="2" charset="0"/>
                    <a:cs typeface="Roboto" panose="02000000000000000000" pitchFamily="2" charset="0"/>
                  </a:rPr>
                  <a:t>Dr. </a:t>
                </a:r>
                <a:r>
                  <a:rPr lang="tr-TR" sz="1200" b="1" dirty="0" err="1">
                    <a:solidFill>
                      <a:schemeClr val="tx2">
                        <a:lumMod val="50000"/>
                      </a:schemeClr>
                    </a:solidFill>
                    <a:latin typeface="Trebuchet MS" panose="020B0603020202020204" pitchFamily="34" charset="0"/>
                    <a:ea typeface="Roboto" panose="02000000000000000000" pitchFamily="2" charset="0"/>
                    <a:cs typeface="Roboto" panose="02000000000000000000" pitchFamily="2" charset="0"/>
                  </a:rPr>
                  <a:t>Öğr</a:t>
                </a:r>
                <a:r>
                  <a:rPr lang="tr-TR" sz="1200" b="1" dirty="0">
                    <a:solidFill>
                      <a:schemeClr val="tx2">
                        <a:lumMod val="50000"/>
                      </a:schemeClr>
                    </a:solidFill>
                    <a:latin typeface="Trebuchet MS" panose="020B0603020202020204" pitchFamily="34" charset="0"/>
                    <a:ea typeface="Roboto" panose="02000000000000000000" pitchFamily="2" charset="0"/>
                    <a:cs typeface="Roboto" panose="02000000000000000000" pitchFamily="2" charset="0"/>
                  </a:rPr>
                  <a:t>. Üyesi Dudu Melek ER</a:t>
                </a:r>
                <a:endParaRPr lang="tr-TR" sz="2000" b="1" dirty="0">
                  <a:solidFill>
                    <a:schemeClr val="tx2">
                      <a:lumMod val="50000"/>
                    </a:schemeClr>
                  </a:solidFill>
                  <a:effectLst>
                    <a:outerShdw blurRad="38100" dist="38100" dir="2700000" algn="tl">
                      <a:srgbClr val="000000">
                        <a:alpha val="43137"/>
                      </a:srgbClr>
                    </a:outerShdw>
                  </a:effectLst>
                  <a:latin typeface="Trebuchet MS" panose="020B0603020202020204" pitchFamily="34" charset="0"/>
                  <a:ea typeface="Roboto" panose="02000000000000000000" pitchFamily="2" charset="0"/>
                  <a:cs typeface="Roboto" panose="02000000000000000000" pitchFamily="2" charset="0"/>
                </a:endParaRPr>
              </a:p>
            </p:txBody>
          </p:sp>
          <p:cxnSp>
            <p:nvCxnSpPr>
              <p:cNvPr id="7" name="Düz Bağlayıcı 6">
                <a:extLst>
                  <a:ext uri="{FF2B5EF4-FFF2-40B4-BE49-F238E27FC236}">
                    <a16:creationId xmlns:a16="http://schemas.microsoft.com/office/drawing/2014/main" id="{570FA7BF-86A1-4048-ACFB-748115DA4D21}"/>
                  </a:ext>
                </a:extLst>
              </p:cNvPr>
              <p:cNvCxnSpPr>
                <a:cxnSpLocks/>
              </p:cNvCxnSpPr>
              <p:nvPr/>
            </p:nvCxnSpPr>
            <p:spPr>
              <a:xfrm>
                <a:off x="7158552" y="2990940"/>
                <a:ext cx="4302452"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48" name="Metin kutusu 47">
              <a:extLst>
                <a:ext uri="{FF2B5EF4-FFF2-40B4-BE49-F238E27FC236}">
                  <a16:creationId xmlns:a16="http://schemas.microsoft.com/office/drawing/2014/main" id="{E1323C98-FD78-4EF0-ADF3-49ABC278796E}"/>
                </a:ext>
              </a:extLst>
            </p:cNvPr>
            <p:cNvSpPr txBox="1"/>
            <p:nvPr/>
          </p:nvSpPr>
          <p:spPr>
            <a:xfrm>
              <a:off x="6462096" y="3021384"/>
              <a:ext cx="6172200" cy="400110"/>
            </a:xfrm>
            <a:prstGeom prst="rect">
              <a:avLst/>
            </a:prstGeom>
            <a:noFill/>
          </p:spPr>
          <p:txBody>
            <a:bodyPr wrap="square">
              <a:spAutoFit/>
            </a:bodyPr>
            <a:lstStyle/>
            <a:p>
              <a:pPr algn="ctr"/>
              <a:r>
                <a:rPr lang="tr-TR" sz="2000" b="1" dirty="0">
                  <a:solidFill>
                    <a:schemeClr val="bg2">
                      <a:lumMod val="10000"/>
                    </a:schemeClr>
                  </a:solidFill>
                  <a:latin typeface="Trebuchet MS" panose="020B0603020202020204" pitchFamily="34" charset="0"/>
                  <a:ea typeface="Roboto" panose="02000000000000000000" pitchFamily="2" charset="0"/>
                  <a:cs typeface="Roboto" panose="02000000000000000000" pitchFamily="2" charset="0"/>
                </a:rPr>
                <a:t>ÇOCUK GELİŞİMİ BÖLÜM TANITIMI</a:t>
              </a:r>
            </a:p>
          </p:txBody>
        </p:sp>
      </p:grpSp>
      <p:pic>
        <p:nvPicPr>
          <p:cNvPr id="4" name="Resim 3">
            <a:extLst>
              <a:ext uri="{FF2B5EF4-FFF2-40B4-BE49-F238E27FC236}">
                <a16:creationId xmlns:a16="http://schemas.microsoft.com/office/drawing/2014/main" id="{8AB93EB9-22C5-4B11-9799-1A7B5324E6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3" b="7143"/>
          <a:stretch/>
        </p:blipFill>
        <p:spPr>
          <a:xfrm>
            <a:off x="8677211" y="1259066"/>
            <a:ext cx="1950720" cy="1950720"/>
          </a:xfrm>
          <a:prstGeom prst="flowChartConnector">
            <a:avLst/>
          </a:prstGeom>
          <a:effectLst>
            <a:outerShdw blurRad="50800" dist="38100" dir="5400000" algn="t" rotWithShape="0">
              <a:prstClr val="black">
                <a:alpha val="40000"/>
              </a:prstClr>
            </a:outerShdw>
          </a:effectLst>
        </p:spPr>
      </p:pic>
      <p:pic>
        <p:nvPicPr>
          <p:cNvPr id="15" name="Picture 7">
            <a:extLst>
              <a:ext uri="{FF2B5EF4-FFF2-40B4-BE49-F238E27FC236}">
                <a16:creationId xmlns:a16="http://schemas.microsoft.com/office/drawing/2014/main" id="{4931DED3-E46E-4ACD-9EA5-BCBA0195E0E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778" t="33111" r="14778" b="34778"/>
          <a:stretch/>
        </p:blipFill>
        <p:spPr>
          <a:xfrm>
            <a:off x="6336651" y="4676456"/>
            <a:ext cx="2849880" cy="1299078"/>
          </a:xfrm>
          <a:prstGeom prst="rect">
            <a:avLst/>
          </a:prstGeom>
        </p:spPr>
      </p:pic>
    </p:spTree>
    <p:extLst>
      <p:ext uri="{BB962C8B-B14F-4D97-AF65-F5344CB8AC3E}">
        <p14:creationId xmlns:p14="http://schemas.microsoft.com/office/powerpoint/2010/main" val="101177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304951"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Yeni Bir Bölüm: Çocuk Gelişimi</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a:t>
              </a:r>
              <a:endParaRPr lang="en-IN" sz="1600" b="1" dirty="0">
                <a:solidFill>
                  <a:schemeClr val="bg1"/>
                </a:solidFill>
                <a:latin typeface="Eurostile BQ" pitchFamily="50" charset="0"/>
              </a:endParaRPr>
            </a:p>
          </p:txBody>
        </p:sp>
      </p:grpSp>
      <p:sp>
        <p:nvSpPr>
          <p:cNvPr id="15" name="İçerik Yer Tutucusu 9">
            <a:extLst>
              <a:ext uri="{FF2B5EF4-FFF2-40B4-BE49-F238E27FC236}">
                <a16:creationId xmlns:a16="http://schemas.microsoft.com/office/drawing/2014/main" id="{5804067D-E68E-4F4A-89A9-13A1C4C2F75F}"/>
              </a:ext>
            </a:extLst>
          </p:cNvPr>
          <p:cNvSpPr txBox="1">
            <a:spLocks/>
          </p:cNvSpPr>
          <p:nvPr/>
        </p:nvSpPr>
        <p:spPr>
          <a:xfrm>
            <a:off x="659381" y="2274922"/>
            <a:ext cx="10873238" cy="18170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400" dirty="0">
                <a:latin typeface="Candara" panose="020E0502030303020204" pitchFamily="34" charset="0"/>
              </a:rPr>
              <a:t>Atılım Üniversitesi Çocuk Gelişimi Bölümü 2021 yılında kurulmuş olup öğrenci alımı 2021-2022 eğitim öğretim döneminde gerçekleştirilmiştir. Bölümümüz Türkçe eğitim vermekte olup, isteyen öğrencilerimiz bir yıl hazırlık eğitimi alma hakkına sahiptir. </a:t>
            </a:r>
            <a:endParaRPr lang="tr-TR" sz="2400" strike="sngStrike" dirty="0">
              <a:latin typeface="Candara" panose="020E0502030303020204" pitchFamily="34" charset="0"/>
            </a:endParaRPr>
          </a:p>
          <a:p>
            <a:pPr algn="just"/>
            <a:endParaRPr lang="tr-TR" sz="2400" dirty="0">
              <a:latin typeface="Candara" panose="020E0502030303020204" pitchFamily="34" charset="0"/>
            </a:endParaRPr>
          </a:p>
        </p:txBody>
      </p:sp>
      <p:sp>
        <p:nvSpPr>
          <p:cNvPr id="16" name="TextBox 222">
            <a:extLst>
              <a:ext uri="{FF2B5EF4-FFF2-40B4-BE49-F238E27FC236}">
                <a16:creationId xmlns:a16="http://schemas.microsoft.com/office/drawing/2014/main" id="{CCFF3882-AE33-480D-8CBA-13ABB67A892C}"/>
              </a:ext>
            </a:extLst>
          </p:cNvPr>
          <p:cNvSpPr txBox="1"/>
          <p:nvPr/>
        </p:nvSpPr>
        <p:spPr>
          <a:xfrm>
            <a:off x="311265" y="578412"/>
            <a:ext cx="1336084" cy="830997"/>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Çocuk Gelişimi</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spTree>
    <p:extLst>
      <p:ext uri="{BB962C8B-B14F-4D97-AF65-F5344CB8AC3E}">
        <p14:creationId xmlns:p14="http://schemas.microsoft.com/office/powerpoint/2010/main" val="4149707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304951"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Yeni Bir Bölüm: Çocuk Gelişimi</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a:t>
              </a:r>
              <a:endParaRPr lang="en-IN" sz="1600" b="1" dirty="0">
                <a:solidFill>
                  <a:schemeClr val="bg1"/>
                </a:solidFill>
                <a:latin typeface="Eurostile BQ" pitchFamily="50" charset="0"/>
              </a:endParaRPr>
            </a:p>
          </p:txBody>
        </p:sp>
      </p:grpSp>
      <p:sp>
        <p:nvSpPr>
          <p:cNvPr id="15" name="İçerik Yer Tutucusu 9">
            <a:extLst>
              <a:ext uri="{FF2B5EF4-FFF2-40B4-BE49-F238E27FC236}">
                <a16:creationId xmlns:a16="http://schemas.microsoft.com/office/drawing/2014/main" id="{5804067D-E68E-4F4A-89A9-13A1C4C2F75F}"/>
              </a:ext>
            </a:extLst>
          </p:cNvPr>
          <p:cNvSpPr txBox="1">
            <a:spLocks/>
          </p:cNvSpPr>
          <p:nvPr/>
        </p:nvSpPr>
        <p:spPr>
          <a:xfrm>
            <a:off x="659381" y="2274922"/>
            <a:ext cx="10873238" cy="18170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400" b="1" dirty="0">
                <a:latin typeface="Candara" panose="020E0502030303020204" pitchFamily="34" charset="0"/>
              </a:rPr>
              <a:t>Çocuk Gelişimi Bölümü Hakkında</a:t>
            </a:r>
          </a:p>
          <a:p>
            <a:pPr marL="0" indent="0" algn="just">
              <a:buNone/>
            </a:pPr>
            <a:r>
              <a:rPr lang="tr-TR" sz="2400" dirty="0">
                <a:latin typeface="Candara" panose="020E0502030303020204" pitchFamily="34" charset="0"/>
              </a:rPr>
              <a:t>Çocuk Gelişimi, bebeklik (0-2 yaş), erken çocukluk (2-6 yaş), okul çağı (6-11 yaş) ve ergenlik  (11-18 yaş) dönemlerinde yaşı ile uyumlu gelişim gösteren, özel gereksinimi olan, korunma ihtiyacı olan,  risk altında ve sağlık sorunu olan çocukların fiziksel, bilişsel, dil, sosyal ve duygusal gelişimleri ve öz bakım becerilerinde gözlenen süreklilik ve değişiklikleri etkileyen etkenleri  belirleyen, tanımlayan ve bunlara yönelik destek programları planlayan, disiplinler üstü anlayışla hizmet sunan bir alandır.</a:t>
            </a:r>
          </a:p>
        </p:txBody>
      </p:sp>
      <p:sp>
        <p:nvSpPr>
          <p:cNvPr id="19" name="TextBox 222">
            <a:extLst>
              <a:ext uri="{FF2B5EF4-FFF2-40B4-BE49-F238E27FC236}">
                <a16:creationId xmlns:a16="http://schemas.microsoft.com/office/drawing/2014/main" id="{80427B3C-837A-44BE-B17B-D1D488977084}"/>
              </a:ext>
            </a:extLst>
          </p:cNvPr>
          <p:cNvSpPr txBox="1"/>
          <p:nvPr/>
        </p:nvSpPr>
        <p:spPr>
          <a:xfrm>
            <a:off x="311265" y="578412"/>
            <a:ext cx="1336084" cy="830997"/>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Çocuk Gelişimi</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spTree>
    <p:extLst>
      <p:ext uri="{BB962C8B-B14F-4D97-AF65-F5344CB8AC3E}">
        <p14:creationId xmlns:p14="http://schemas.microsoft.com/office/powerpoint/2010/main" val="16698934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304951"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Yeni Bir Bölüm: Çocuk Gelişimi</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a:t>
              </a:r>
              <a:endParaRPr lang="en-IN" sz="1600" b="1" dirty="0">
                <a:solidFill>
                  <a:schemeClr val="bg1"/>
                </a:solidFill>
                <a:latin typeface="Eurostile BQ" pitchFamily="50" charset="0"/>
              </a:endParaRPr>
            </a:p>
          </p:txBody>
        </p:sp>
      </p:grpSp>
      <p:sp>
        <p:nvSpPr>
          <p:cNvPr id="15" name="İçerik Yer Tutucusu 9">
            <a:extLst>
              <a:ext uri="{FF2B5EF4-FFF2-40B4-BE49-F238E27FC236}">
                <a16:creationId xmlns:a16="http://schemas.microsoft.com/office/drawing/2014/main" id="{5804067D-E68E-4F4A-89A9-13A1C4C2F75F}"/>
              </a:ext>
            </a:extLst>
          </p:cNvPr>
          <p:cNvSpPr txBox="1">
            <a:spLocks/>
          </p:cNvSpPr>
          <p:nvPr/>
        </p:nvSpPr>
        <p:spPr>
          <a:xfrm>
            <a:off x="659381" y="2274922"/>
            <a:ext cx="10873238" cy="18170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400" b="1" dirty="0">
                <a:latin typeface="Candara" panose="020E0502030303020204" pitchFamily="34" charset="0"/>
              </a:rPr>
              <a:t>Çocuk Gelişimi Bölümü Hakkında</a:t>
            </a:r>
          </a:p>
          <a:p>
            <a:pPr marL="0" indent="0" algn="just">
              <a:buNone/>
            </a:pPr>
            <a:r>
              <a:rPr lang="tr-TR" sz="2400" dirty="0">
                <a:latin typeface="Candara" panose="020E0502030303020204" pitchFamily="34" charset="0"/>
              </a:rPr>
              <a:t>Çocuk Gelişimi, çocuğu bulunduğu çevre içinde, fiziksel, işlevsel ve yaşama katılım düzeyini değerlendirerek, ailesi ve ona hizmet sunan diğer profesyonellerle birlikte disiplinler üstü yaklaşımla hizmet sunmayı amaçlar. Doğrudan insana hizmet sunan diğer pek çok disiplin alanı gibi, Çocuk Gelişimi alanının eğitimi de teorinin yanında uygulama ağırlıklı bir alandır. Öğrenci ve akademisyen iletişiminin esas alındığı, eğitim öğretim sürecinde her bir öğrencinin mesleki gelişiminin akademik çalışmalara etkin katılımı önceliğimizi oluşturur.</a:t>
            </a:r>
          </a:p>
        </p:txBody>
      </p:sp>
      <p:sp>
        <p:nvSpPr>
          <p:cNvPr id="19" name="TextBox 222">
            <a:extLst>
              <a:ext uri="{FF2B5EF4-FFF2-40B4-BE49-F238E27FC236}">
                <a16:creationId xmlns:a16="http://schemas.microsoft.com/office/drawing/2014/main" id="{20D5E0C4-35C9-4646-B475-9D92AFA86630}"/>
              </a:ext>
            </a:extLst>
          </p:cNvPr>
          <p:cNvSpPr txBox="1"/>
          <p:nvPr/>
        </p:nvSpPr>
        <p:spPr>
          <a:xfrm>
            <a:off x="311265" y="578412"/>
            <a:ext cx="1336084" cy="830997"/>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Çocuk Gelişimi</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spTree>
    <p:extLst>
      <p:ext uri="{BB962C8B-B14F-4D97-AF65-F5344CB8AC3E}">
        <p14:creationId xmlns:p14="http://schemas.microsoft.com/office/powerpoint/2010/main" val="503594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304951"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Yeni Bir Bölüm: Çocuk Gelişimi</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a:t>
              </a:r>
              <a:endParaRPr lang="en-IN" sz="1600" b="1" dirty="0">
                <a:solidFill>
                  <a:schemeClr val="bg1"/>
                </a:solidFill>
                <a:latin typeface="Eurostile BQ" pitchFamily="50" charset="0"/>
              </a:endParaRPr>
            </a:p>
          </p:txBody>
        </p:sp>
      </p:grpSp>
      <p:sp>
        <p:nvSpPr>
          <p:cNvPr id="15" name="İçerik Yer Tutucusu 9">
            <a:extLst>
              <a:ext uri="{FF2B5EF4-FFF2-40B4-BE49-F238E27FC236}">
                <a16:creationId xmlns:a16="http://schemas.microsoft.com/office/drawing/2014/main" id="{5804067D-E68E-4F4A-89A9-13A1C4C2F75F}"/>
              </a:ext>
            </a:extLst>
          </p:cNvPr>
          <p:cNvSpPr txBox="1">
            <a:spLocks/>
          </p:cNvSpPr>
          <p:nvPr/>
        </p:nvSpPr>
        <p:spPr>
          <a:xfrm>
            <a:off x="659381" y="2274922"/>
            <a:ext cx="10873238" cy="18170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400" b="1" dirty="0">
                <a:latin typeface="Candara" panose="020E0502030303020204" pitchFamily="34" charset="0"/>
              </a:rPr>
              <a:t>Bölüm Misyonu</a:t>
            </a:r>
          </a:p>
          <a:p>
            <a:pPr marL="0" indent="0" algn="just">
              <a:buNone/>
            </a:pPr>
            <a:r>
              <a:rPr lang="tr-TR" sz="2400" dirty="0">
                <a:latin typeface="Candara" panose="020E0502030303020204" pitchFamily="34" charset="0"/>
              </a:rPr>
              <a:t>Toplumun ve dünyanın değişen şartların getirdiği kültürel, sosyal, ekonomik ve benzer alanlardaki değişiklikleri dikkate alarak, çocuk ve aile ile insan hakları, çocuk ve engelli hakları çerçevesinde çalışan, çocuğun yüksek yararını gözeterek potansiyelini en üst düzeye çıkarabilecek anlayışla sorgulayan, araştıran ve bilimsel verilere dayanarak alana katkıda bulunan Çocuk Gelişimciler yetiştirmektir.</a:t>
            </a:r>
          </a:p>
        </p:txBody>
      </p:sp>
      <p:sp>
        <p:nvSpPr>
          <p:cNvPr id="19" name="TextBox 222">
            <a:extLst>
              <a:ext uri="{FF2B5EF4-FFF2-40B4-BE49-F238E27FC236}">
                <a16:creationId xmlns:a16="http://schemas.microsoft.com/office/drawing/2014/main" id="{698F6E85-3ACB-47C3-86EE-27C6F928A019}"/>
              </a:ext>
            </a:extLst>
          </p:cNvPr>
          <p:cNvSpPr txBox="1"/>
          <p:nvPr/>
        </p:nvSpPr>
        <p:spPr>
          <a:xfrm>
            <a:off x="311265" y="578412"/>
            <a:ext cx="1336084" cy="830997"/>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Çocuk Gelişimi</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spTree>
    <p:extLst>
      <p:ext uri="{BB962C8B-B14F-4D97-AF65-F5344CB8AC3E}">
        <p14:creationId xmlns:p14="http://schemas.microsoft.com/office/powerpoint/2010/main" val="3079577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304951"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Yeni Bir Bölüm: Çocuk Gelişimi</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a:t>
              </a:r>
              <a:endParaRPr lang="en-IN" sz="1600" b="1" dirty="0">
                <a:solidFill>
                  <a:schemeClr val="bg1"/>
                </a:solidFill>
                <a:latin typeface="Eurostile BQ" pitchFamily="50" charset="0"/>
              </a:endParaRPr>
            </a:p>
          </p:txBody>
        </p:sp>
      </p:grpSp>
      <p:sp>
        <p:nvSpPr>
          <p:cNvPr id="15" name="İçerik Yer Tutucusu 9">
            <a:extLst>
              <a:ext uri="{FF2B5EF4-FFF2-40B4-BE49-F238E27FC236}">
                <a16:creationId xmlns:a16="http://schemas.microsoft.com/office/drawing/2014/main" id="{5804067D-E68E-4F4A-89A9-13A1C4C2F75F}"/>
              </a:ext>
            </a:extLst>
          </p:cNvPr>
          <p:cNvSpPr txBox="1">
            <a:spLocks/>
          </p:cNvSpPr>
          <p:nvPr/>
        </p:nvSpPr>
        <p:spPr>
          <a:xfrm>
            <a:off x="659381" y="2274922"/>
            <a:ext cx="10873238" cy="18170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400" b="1" dirty="0">
                <a:latin typeface="Candara" panose="020E0502030303020204" pitchFamily="34" charset="0"/>
              </a:rPr>
              <a:t>Bölüm Vizyonu</a:t>
            </a:r>
          </a:p>
          <a:p>
            <a:pPr marL="0" indent="0" algn="just">
              <a:buNone/>
            </a:pPr>
            <a:r>
              <a:rPr lang="tr-TR" sz="2400" dirty="0">
                <a:latin typeface="Candara" panose="020E0502030303020204" pitchFamily="34" charset="0"/>
              </a:rPr>
              <a:t>Toplumun temel yapı taşının ÇOCUK olduğu bilinciyle, bilimsel gelişmeleri takip eden, çocuğun yüksek yararını gözeten ulusal ve uluslararası çalışmalarda aktif olarak yer alan öncü ve yenilikçi bir eğitim temelinde öğretim hizmetleri yürütmektir.</a:t>
            </a:r>
          </a:p>
        </p:txBody>
      </p:sp>
      <p:sp>
        <p:nvSpPr>
          <p:cNvPr id="19" name="TextBox 222">
            <a:extLst>
              <a:ext uri="{FF2B5EF4-FFF2-40B4-BE49-F238E27FC236}">
                <a16:creationId xmlns:a16="http://schemas.microsoft.com/office/drawing/2014/main" id="{A503C9B5-1A7A-411D-943F-C301B93B7A61}"/>
              </a:ext>
            </a:extLst>
          </p:cNvPr>
          <p:cNvSpPr txBox="1"/>
          <p:nvPr/>
        </p:nvSpPr>
        <p:spPr>
          <a:xfrm>
            <a:off x="311265" y="578412"/>
            <a:ext cx="1336084" cy="830997"/>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Çocuk Gelişimi</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spTree>
    <p:extLst>
      <p:ext uri="{BB962C8B-B14F-4D97-AF65-F5344CB8AC3E}">
        <p14:creationId xmlns:p14="http://schemas.microsoft.com/office/powerpoint/2010/main" val="2284194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812490"/>
                  <a:ext cx="1703972" cy="106335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SAĞLIK BİLİMLERİ FAKÜLTESİ</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991339" y="763078"/>
                  <a:ext cx="1486304" cy="461665"/>
                </a:xfrm>
                <a:prstGeom prst="rect">
                  <a:avLst/>
                </a:prstGeom>
              </p:spPr>
              <p:txBody>
                <a:bodyPr wrap="none">
                  <a:spAutoFit/>
                </a:bodyPr>
                <a:lstStyle/>
                <a:p>
                  <a:pPr algn="ctr"/>
                  <a:r>
                    <a:rPr lang="tr-TR" sz="2400" b="1" dirty="0" smtClean="0">
                      <a:solidFill>
                        <a:schemeClr val="bg1"/>
                      </a:solidFill>
                      <a:latin typeface="Agency FB" panose="020B0503020202020204" pitchFamily="34" charset="0"/>
                    </a:rPr>
                    <a:t>Komisyonlar</a:t>
                  </a:r>
                  <a:endParaRPr lang="tr-TR" sz="2400" b="1" dirty="0">
                    <a:solidFill>
                      <a:schemeClr val="bg1"/>
                    </a:solidFill>
                    <a:latin typeface="Agency FB" panose="020B0503020202020204" pitchFamily="34" charset="0"/>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solidFill>
                    <a:schemeClr val="bg1"/>
                  </a:solidFill>
                  <a:latin typeface="Eurostile BQ" pitchFamily="50" charset="0"/>
                </a:rPr>
                <a:t>6</a:t>
              </a:r>
              <a:endParaRPr lang="en-IN" b="1" dirty="0">
                <a:solidFill>
                  <a:schemeClr val="bg1"/>
                </a:solidFill>
                <a:latin typeface="Eurostile BQ" pitchFamily="50" charset="0"/>
              </a:endParaRPr>
            </a:p>
          </p:txBody>
        </p:sp>
      </p:grpSp>
      <p:graphicFrame>
        <p:nvGraphicFramePr>
          <p:cNvPr id="2" name="Tablo 1"/>
          <p:cNvGraphicFramePr>
            <a:graphicFrameLocks noGrp="1"/>
          </p:cNvGraphicFramePr>
          <p:nvPr/>
        </p:nvGraphicFramePr>
        <p:xfrm>
          <a:off x="2230990" y="1635919"/>
          <a:ext cx="7730019" cy="4730751"/>
        </p:xfrm>
        <a:graphic>
          <a:graphicData uri="http://schemas.openxmlformats.org/drawingml/2006/table">
            <a:tbl>
              <a:tblPr firstRow="1" firstCol="1" bandRow="1"/>
              <a:tblGrid>
                <a:gridCol w="2465876">
                  <a:extLst>
                    <a:ext uri="{9D8B030D-6E8A-4147-A177-3AD203B41FA5}">
                      <a16:colId xmlns:a16="http://schemas.microsoft.com/office/drawing/2014/main" val="2141111466"/>
                    </a:ext>
                  </a:extLst>
                </a:gridCol>
                <a:gridCol w="2509164">
                  <a:extLst>
                    <a:ext uri="{9D8B030D-6E8A-4147-A177-3AD203B41FA5}">
                      <a16:colId xmlns:a16="http://schemas.microsoft.com/office/drawing/2014/main" val="2639779238"/>
                    </a:ext>
                  </a:extLst>
                </a:gridCol>
                <a:gridCol w="2754979">
                  <a:extLst>
                    <a:ext uri="{9D8B030D-6E8A-4147-A177-3AD203B41FA5}">
                      <a16:colId xmlns:a16="http://schemas.microsoft.com/office/drawing/2014/main" val="117581855"/>
                    </a:ext>
                  </a:extLst>
                </a:gridCol>
              </a:tblGrid>
              <a:tr h="1102355">
                <a:tc>
                  <a:txBody>
                    <a:bodyPr/>
                    <a:lstStyle/>
                    <a:p>
                      <a:pPr>
                        <a:lnSpc>
                          <a:spcPct val="107000"/>
                        </a:lnSpc>
                        <a:spcAft>
                          <a:spcPts val="600"/>
                        </a:spcAft>
                      </a:pPr>
                      <a:r>
                        <a:rPr lang="en-US" sz="1100" b="1">
                          <a:solidFill>
                            <a:srgbClr val="2E74B5"/>
                          </a:solidFill>
                          <a:effectLst/>
                          <a:latin typeface="Times New Roman" panose="02020603050405020304" pitchFamily="18" charset="0"/>
                          <a:ea typeface="Calibri" panose="020F0502020204030204" pitchFamily="34" charset="0"/>
                        </a:rPr>
                        <a:t>Uluslararası Öğrenci Değişim Programları Komisyonu</a:t>
                      </a:r>
                      <a:endParaRPr lang="tr-TR" sz="900">
                        <a:solidFill>
                          <a:srgbClr val="2E74B5"/>
                        </a:solidFill>
                        <a:effectLst/>
                        <a:latin typeface="Times New Roman" panose="02020603050405020304" pitchFamily="18" charset="0"/>
                        <a:ea typeface="Calibri" panose="020F0502020204030204" pitchFamily="34" charset="0"/>
                      </a:endParaRPr>
                    </a:p>
                  </a:txBody>
                  <a:tcPr marL="52274" marR="5227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9050" cap="flat" cmpd="sng" algn="ctr">
                      <a:solidFill>
                        <a:srgbClr val="9CC2E5"/>
                      </a:solidFill>
                      <a:prstDash val="solid"/>
                      <a:round/>
                      <a:headEnd type="none" w="med" len="med"/>
                      <a:tailEnd type="none" w="med" len="med"/>
                    </a:lnB>
                  </a:tcPr>
                </a:tc>
                <a:tc>
                  <a:txBody>
                    <a:bodyPr/>
                    <a:lstStyle/>
                    <a:p>
                      <a:pPr>
                        <a:lnSpc>
                          <a:spcPct val="107000"/>
                        </a:lnSpc>
                        <a:spcAft>
                          <a:spcPts val="600"/>
                        </a:spcAft>
                      </a:pPr>
                      <a:r>
                        <a:rPr lang="en-US" sz="1100" b="1">
                          <a:solidFill>
                            <a:srgbClr val="2E74B5"/>
                          </a:solidFill>
                          <a:effectLst/>
                          <a:latin typeface="Times New Roman" panose="02020603050405020304" pitchFamily="18" charset="0"/>
                          <a:ea typeface="Calibri" panose="020F0502020204030204" pitchFamily="34" charset="0"/>
                        </a:rPr>
                        <a:t>Doç. Dr. Handan Boztepe</a:t>
                      </a:r>
                      <a:endParaRPr lang="tr-TR" sz="900">
                        <a:solidFill>
                          <a:srgbClr val="2E74B5"/>
                        </a:solidFill>
                        <a:effectLst/>
                        <a:latin typeface="Times New Roman" panose="02020603050405020304" pitchFamily="18" charset="0"/>
                        <a:ea typeface="Calibri" panose="020F0502020204030204" pitchFamily="34" charset="0"/>
                      </a:endParaRPr>
                    </a:p>
                  </a:txBody>
                  <a:tcPr marL="52274" marR="5227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9050" cap="flat" cmpd="sng" algn="ctr">
                      <a:solidFill>
                        <a:srgbClr val="9CC2E5"/>
                      </a:solidFill>
                      <a:prstDash val="solid"/>
                      <a:round/>
                      <a:headEnd type="none" w="med" len="med"/>
                      <a:tailEnd type="none" w="med" len="med"/>
                    </a:lnB>
                  </a:tcPr>
                </a:tc>
                <a:tc>
                  <a:txBody>
                    <a:bodyPr/>
                    <a:lstStyle/>
                    <a:p>
                      <a:pPr>
                        <a:lnSpc>
                          <a:spcPct val="107000"/>
                        </a:lnSpc>
                        <a:spcAft>
                          <a:spcPts val="600"/>
                        </a:spcAft>
                      </a:pPr>
                      <a:r>
                        <a:rPr lang="en-US" sz="1100" b="1">
                          <a:solidFill>
                            <a:srgbClr val="2E74B5"/>
                          </a:solidFill>
                          <a:effectLst/>
                          <a:latin typeface="Times New Roman" panose="02020603050405020304" pitchFamily="18" charset="0"/>
                          <a:ea typeface="Calibri" panose="020F0502020204030204" pitchFamily="34" charset="0"/>
                        </a:rPr>
                        <a:t>Arş. Gör. Özlem Çetiner</a:t>
                      </a:r>
                      <a:endParaRPr lang="tr-TR" sz="900">
                        <a:solidFill>
                          <a:srgbClr val="2E74B5"/>
                        </a:solidFill>
                        <a:effectLst/>
                        <a:latin typeface="Times New Roman" panose="02020603050405020304" pitchFamily="18" charset="0"/>
                        <a:ea typeface="Calibri" panose="020F0502020204030204" pitchFamily="34" charset="0"/>
                      </a:endParaRPr>
                    </a:p>
                    <a:p>
                      <a:pPr>
                        <a:lnSpc>
                          <a:spcPct val="107000"/>
                        </a:lnSpc>
                        <a:spcAft>
                          <a:spcPts val="600"/>
                        </a:spcAft>
                      </a:pPr>
                      <a:r>
                        <a:rPr lang="en-US" sz="1100" b="1">
                          <a:solidFill>
                            <a:srgbClr val="2E74B5"/>
                          </a:solidFill>
                          <a:effectLst/>
                          <a:latin typeface="Times New Roman" panose="02020603050405020304" pitchFamily="18" charset="0"/>
                          <a:ea typeface="Calibri" panose="020F0502020204030204" pitchFamily="34" charset="0"/>
                        </a:rPr>
                        <a:t>Arş. Gör. İrem Karakurt</a:t>
                      </a:r>
                      <a:endParaRPr lang="tr-TR" sz="900">
                        <a:solidFill>
                          <a:srgbClr val="2E74B5"/>
                        </a:solidFill>
                        <a:effectLst/>
                        <a:latin typeface="Times New Roman" panose="02020603050405020304" pitchFamily="18" charset="0"/>
                        <a:ea typeface="Calibri" panose="020F0502020204030204" pitchFamily="34" charset="0"/>
                      </a:endParaRPr>
                    </a:p>
                    <a:p>
                      <a:pPr>
                        <a:lnSpc>
                          <a:spcPct val="107000"/>
                        </a:lnSpc>
                        <a:spcAft>
                          <a:spcPts val="600"/>
                        </a:spcAft>
                      </a:pPr>
                      <a:r>
                        <a:rPr lang="en-US" sz="1100" b="1">
                          <a:solidFill>
                            <a:srgbClr val="2E74B5"/>
                          </a:solidFill>
                          <a:effectLst/>
                          <a:latin typeface="Times New Roman" panose="02020603050405020304" pitchFamily="18" charset="0"/>
                          <a:ea typeface="Calibri" panose="020F0502020204030204" pitchFamily="34" charset="0"/>
                        </a:rPr>
                        <a:t>Arş. Gör. Büşra Yılmaz</a:t>
                      </a:r>
                      <a:endParaRPr lang="tr-TR" sz="900">
                        <a:solidFill>
                          <a:srgbClr val="2E74B5"/>
                        </a:solidFill>
                        <a:effectLst/>
                        <a:latin typeface="Times New Roman" panose="02020603050405020304" pitchFamily="18" charset="0"/>
                        <a:ea typeface="Calibri" panose="020F0502020204030204" pitchFamily="34" charset="0"/>
                      </a:endParaRPr>
                    </a:p>
                    <a:p>
                      <a:pPr>
                        <a:lnSpc>
                          <a:spcPct val="107000"/>
                        </a:lnSpc>
                        <a:spcAft>
                          <a:spcPts val="600"/>
                        </a:spcAft>
                      </a:pPr>
                      <a:r>
                        <a:rPr lang="en-US" sz="1100" b="1">
                          <a:solidFill>
                            <a:srgbClr val="2E74B5"/>
                          </a:solidFill>
                          <a:effectLst/>
                          <a:latin typeface="Times New Roman" panose="02020603050405020304" pitchFamily="18" charset="0"/>
                          <a:ea typeface="Calibri" panose="020F0502020204030204" pitchFamily="34" charset="0"/>
                        </a:rPr>
                        <a:t>Arş. Gör. İrem Karakülük </a:t>
                      </a:r>
                      <a:endParaRPr lang="tr-TR" sz="900">
                        <a:solidFill>
                          <a:srgbClr val="2E74B5"/>
                        </a:solidFill>
                        <a:effectLst/>
                        <a:latin typeface="Times New Roman" panose="02020603050405020304" pitchFamily="18" charset="0"/>
                        <a:ea typeface="Calibri" panose="020F0502020204030204" pitchFamily="34" charset="0"/>
                      </a:endParaRPr>
                    </a:p>
                    <a:p>
                      <a:pPr>
                        <a:lnSpc>
                          <a:spcPct val="107000"/>
                        </a:lnSpc>
                        <a:spcAft>
                          <a:spcPts val="600"/>
                        </a:spcAft>
                      </a:pPr>
                      <a:r>
                        <a:rPr lang="en-US" sz="1100" b="1">
                          <a:solidFill>
                            <a:srgbClr val="2E74B5"/>
                          </a:solidFill>
                          <a:effectLst/>
                          <a:latin typeface="Times New Roman" panose="02020603050405020304" pitchFamily="18" charset="0"/>
                          <a:ea typeface="Calibri" panose="020F0502020204030204" pitchFamily="34" charset="0"/>
                        </a:rPr>
                        <a:t>Arş. Gör. Süleyman Korkusuz </a:t>
                      </a:r>
                      <a:endParaRPr lang="tr-TR" sz="900">
                        <a:solidFill>
                          <a:srgbClr val="2E74B5"/>
                        </a:solidFill>
                        <a:effectLst/>
                        <a:latin typeface="Times New Roman" panose="02020603050405020304" pitchFamily="18" charset="0"/>
                        <a:ea typeface="Calibri" panose="020F0502020204030204" pitchFamily="34" charset="0"/>
                      </a:endParaRPr>
                    </a:p>
                  </a:txBody>
                  <a:tcPr marL="52274" marR="5227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905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148052895"/>
                  </a:ext>
                </a:extLst>
              </a:tr>
              <a:tr h="1102355">
                <a:tc>
                  <a:txBody>
                    <a:bodyPr/>
                    <a:lstStyle/>
                    <a:p>
                      <a:pPr>
                        <a:lnSpc>
                          <a:spcPct val="107000"/>
                        </a:lnSpc>
                        <a:spcAft>
                          <a:spcPts val="600"/>
                        </a:spcAft>
                      </a:pPr>
                      <a:r>
                        <a:rPr lang="en-US" sz="1100" b="1">
                          <a:solidFill>
                            <a:srgbClr val="2E74B5"/>
                          </a:solidFill>
                          <a:effectLst/>
                          <a:latin typeface="Times New Roman" panose="02020603050405020304" pitchFamily="18" charset="0"/>
                          <a:ea typeface="Calibri" panose="020F0502020204030204" pitchFamily="34" charset="0"/>
                        </a:rPr>
                        <a:t>Öğrenci Temsilciliği, Faaliyetleri ve Kariyer Planlama Komisyonu</a:t>
                      </a:r>
                      <a:endParaRPr lang="tr-TR" sz="900">
                        <a:solidFill>
                          <a:srgbClr val="2E74B5"/>
                        </a:solidFill>
                        <a:effectLst/>
                        <a:latin typeface="Times New Roman" panose="02020603050405020304" pitchFamily="18" charset="0"/>
                        <a:ea typeface="Calibri" panose="020F0502020204030204" pitchFamily="34" charset="0"/>
                      </a:endParaRPr>
                    </a:p>
                  </a:txBody>
                  <a:tcPr marL="52274" marR="5227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600"/>
                        </a:spcAft>
                      </a:pPr>
                      <a:r>
                        <a:rPr lang="en-US" sz="1100">
                          <a:solidFill>
                            <a:srgbClr val="2E74B5"/>
                          </a:solidFill>
                          <a:effectLst/>
                          <a:latin typeface="Times New Roman" panose="02020603050405020304" pitchFamily="18" charset="0"/>
                          <a:ea typeface="Calibri" panose="020F0502020204030204" pitchFamily="34" charset="0"/>
                        </a:rPr>
                        <a:t>Dr. Öğr. Üyesi Cansu Akdağ Topal</a:t>
                      </a:r>
                      <a:endParaRPr lang="tr-TR" sz="900">
                        <a:solidFill>
                          <a:srgbClr val="2E74B5"/>
                        </a:solidFill>
                        <a:effectLst/>
                        <a:latin typeface="Times New Roman" panose="02020603050405020304" pitchFamily="18" charset="0"/>
                        <a:ea typeface="Calibri" panose="020F0502020204030204" pitchFamily="34" charset="0"/>
                      </a:endParaRPr>
                    </a:p>
                    <a:p>
                      <a:pPr>
                        <a:lnSpc>
                          <a:spcPct val="107000"/>
                        </a:lnSpc>
                        <a:spcAft>
                          <a:spcPts val="600"/>
                        </a:spcAft>
                      </a:pPr>
                      <a:r>
                        <a:rPr lang="en-US" sz="1100">
                          <a:solidFill>
                            <a:srgbClr val="2E74B5"/>
                          </a:solidFill>
                          <a:effectLst/>
                          <a:latin typeface="Times New Roman" panose="02020603050405020304" pitchFamily="18" charset="0"/>
                          <a:ea typeface="Calibri" panose="020F0502020204030204" pitchFamily="34" charset="0"/>
                        </a:rPr>
                        <a:t> </a:t>
                      </a:r>
                      <a:endParaRPr lang="tr-TR" sz="900">
                        <a:solidFill>
                          <a:srgbClr val="2E74B5"/>
                        </a:solidFill>
                        <a:effectLst/>
                        <a:latin typeface="Times New Roman" panose="02020603050405020304" pitchFamily="18" charset="0"/>
                        <a:ea typeface="Calibri" panose="020F0502020204030204" pitchFamily="34" charset="0"/>
                      </a:endParaRPr>
                    </a:p>
                  </a:txBody>
                  <a:tcPr marL="52274" marR="5227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600"/>
                        </a:spcAft>
                      </a:pPr>
                      <a:r>
                        <a:rPr lang="en-US" sz="1100">
                          <a:solidFill>
                            <a:srgbClr val="2E74B5"/>
                          </a:solidFill>
                          <a:effectLst/>
                          <a:latin typeface="Times New Roman" panose="02020603050405020304" pitchFamily="18" charset="0"/>
                          <a:ea typeface="Calibri" panose="020F0502020204030204" pitchFamily="34" charset="0"/>
                        </a:rPr>
                        <a:t>Arş. Gör. Tuğçe Nur Balcı</a:t>
                      </a:r>
                      <a:endParaRPr lang="tr-TR" sz="900">
                        <a:solidFill>
                          <a:srgbClr val="2E74B5"/>
                        </a:solidFill>
                        <a:effectLst/>
                        <a:latin typeface="Times New Roman" panose="02020603050405020304" pitchFamily="18" charset="0"/>
                        <a:ea typeface="Calibri" panose="020F0502020204030204" pitchFamily="34" charset="0"/>
                      </a:endParaRPr>
                    </a:p>
                    <a:p>
                      <a:pPr>
                        <a:lnSpc>
                          <a:spcPct val="107000"/>
                        </a:lnSpc>
                        <a:spcAft>
                          <a:spcPts val="600"/>
                        </a:spcAft>
                      </a:pPr>
                      <a:r>
                        <a:rPr lang="en-US" sz="1100">
                          <a:solidFill>
                            <a:srgbClr val="2E74B5"/>
                          </a:solidFill>
                          <a:effectLst/>
                          <a:latin typeface="Times New Roman" panose="02020603050405020304" pitchFamily="18" charset="0"/>
                          <a:ea typeface="Calibri" panose="020F0502020204030204" pitchFamily="34" charset="0"/>
                        </a:rPr>
                        <a:t>Arş. Gör. Irem Karakurt</a:t>
                      </a:r>
                      <a:endParaRPr lang="tr-TR" sz="900">
                        <a:solidFill>
                          <a:srgbClr val="2E74B5"/>
                        </a:solidFill>
                        <a:effectLst/>
                        <a:latin typeface="Times New Roman" panose="02020603050405020304" pitchFamily="18" charset="0"/>
                        <a:ea typeface="Calibri" panose="020F0502020204030204" pitchFamily="34" charset="0"/>
                      </a:endParaRPr>
                    </a:p>
                    <a:p>
                      <a:pPr>
                        <a:lnSpc>
                          <a:spcPct val="107000"/>
                        </a:lnSpc>
                        <a:spcAft>
                          <a:spcPts val="600"/>
                        </a:spcAft>
                      </a:pPr>
                      <a:r>
                        <a:rPr lang="en-US" sz="1100">
                          <a:solidFill>
                            <a:srgbClr val="2E74B5"/>
                          </a:solidFill>
                          <a:effectLst/>
                          <a:latin typeface="Times New Roman" panose="02020603050405020304" pitchFamily="18" charset="0"/>
                          <a:ea typeface="Calibri" panose="020F0502020204030204" pitchFamily="34" charset="0"/>
                        </a:rPr>
                        <a:t>Arş. Gör. Sena Nur Begen</a:t>
                      </a:r>
                      <a:endParaRPr lang="tr-TR" sz="900">
                        <a:solidFill>
                          <a:srgbClr val="2E74B5"/>
                        </a:solidFill>
                        <a:effectLst/>
                        <a:latin typeface="Times New Roman" panose="02020603050405020304" pitchFamily="18" charset="0"/>
                        <a:ea typeface="Calibri" panose="020F0502020204030204" pitchFamily="34" charset="0"/>
                      </a:endParaRPr>
                    </a:p>
                    <a:p>
                      <a:pPr>
                        <a:lnSpc>
                          <a:spcPct val="107000"/>
                        </a:lnSpc>
                        <a:spcAft>
                          <a:spcPts val="600"/>
                        </a:spcAft>
                      </a:pPr>
                      <a:r>
                        <a:rPr lang="en-US" sz="1100">
                          <a:solidFill>
                            <a:srgbClr val="2E74B5"/>
                          </a:solidFill>
                          <a:effectLst/>
                          <a:latin typeface="Times New Roman" panose="02020603050405020304" pitchFamily="18" charset="0"/>
                          <a:ea typeface="Calibri" panose="020F0502020204030204" pitchFamily="34" charset="0"/>
                        </a:rPr>
                        <a:t>Arş. Gör. Büşra Yılmaz</a:t>
                      </a:r>
                      <a:endParaRPr lang="tr-TR" sz="900">
                        <a:solidFill>
                          <a:srgbClr val="2E74B5"/>
                        </a:solidFill>
                        <a:effectLst/>
                        <a:latin typeface="Times New Roman" panose="02020603050405020304" pitchFamily="18" charset="0"/>
                        <a:ea typeface="Calibri" panose="020F0502020204030204" pitchFamily="34" charset="0"/>
                      </a:endParaRPr>
                    </a:p>
                    <a:p>
                      <a:pPr>
                        <a:lnSpc>
                          <a:spcPct val="107000"/>
                        </a:lnSpc>
                        <a:spcAft>
                          <a:spcPts val="600"/>
                        </a:spcAft>
                      </a:pPr>
                      <a:r>
                        <a:rPr lang="en-US" sz="1100">
                          <a:solidFill>
                            <a:srgbClr val="2E74B5"/>
                          </a:solidFill>
                          <a:effectLst/>
                          <a:latin typeface="Times New Roman" panose="02020603050405020304" pitchFamily="18" charset="0"/>
                          <a:ea typeface="Calibri" panose="020F0502020204030204" pitchFamily="34" charset="0"/>
                        </a:rPr>
                        <a:t>Arş. Gör. İrem Karakülük </a:t>
                      </a:r>
                      <a:endParaRPr lang="tr-TR" sz="900">
                        <a:solidFill>
                          <a:srgbClr val="2E74B5"/>
                        </a:solidFill>
                        <a:effectLst/>
                        <a:latin typeface="Times New Roman" panose="02020603050405020304" pitchFamily="18" charset="0"/>
                        <a:ea typeface="Calibri" panose="020F0502020204030204" pitchFamily="34" charset="0"/>
                      </a:endParaRPr>
                    </a:p>
                  </a:txBody>
                  <a:tcPr marL="52274" marR="5227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2380207844"/>
                  </a:ext>
                </a:extLst>
              </a:tr>
              <a:tr h="870267">
                <a:tc>
                  <a:txBody>
                    <a:bodyPr/>
                    <a:lstStyle/>
                    <a:p>
                      <a:pPr>
                        <a:lnSpc>
                          <a:spcPct val="107000"/>
                        </a:lnSpc>
                        <a:spcAft>
                          <a:spcPts val="600"/>
                        </a:spcAft>
                      </a:pPr>
                      <a:r>
                        <a:rPr lang="en-US" sz="1100" b="1">
                          <a:solidFill>
                            <a:srgbClr val="2E74B5"/>
                          </a:solidFill>
                          <a:effectLst/>
                          <a:latin typeface="Times New Roman" panose="02020603050405020304" pitchFamily="18" charset="0"/>
                          <a:ea typeface="Calibri" panose="020F0502020204030204" pitchFamily="34" charset="0"/>
                        </a:rPr>
                        <a:t>Eğitim- Öğretim Komisyonu (Program Geliştirme, Bologna, Yatay-Dikey Geçiş İntibak ve Diğer) </a:t>
                      </a:r>
                      <a:endParaRPr lang="tr-TR" sz="900">
                        <a:solidFill>
                          <a:srgbClr val="2E74B5"/>
                        </a:solidFill>
                        <a:effectLst/>
                        <a:latin typeface="Times New Roman" panose="02020603050405020304" pitchFamily="18" charset="0"/>
                        <a:ea typeface="Calibri" panose="020F0502020204030204" pitchFamily="34" charset="0"/>
                      </a:endParaRPr>
                    </a:p>
                  </a:txBody>
                  <a:tcPr marL="52274" marR="5227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600"/>
                        </a:spcAft>
                      </a:pPr>
                      <a:r>
                        <a:rPr lang="en-US" sz="1100">
                          <a:solidFill>
                            <a:srgbClr val="2E74B5"/>
                          </a:solidFill>
                          <a:effectLst/>
                          <a:latin typeface="Times New Roman" panose="02020603050405020304" pitchFamily="18" charset="0"/>
                          <a:ea typeface="Calibri" panose="020F0502020204030204" pitchFamily="34" charset="0"/>
                        </a:rPr>
                        <a:t>Dr. Öğr. Görevlisi Berkay Arslan </a:t>
                      </a:r>
                      <a:endParaRPr lang="tr-TR" sz="900">
                        <a:solidFill>
                          <a:srgbClr val="2E74B5"/>
                        </a:solidFill>
                        <a:effectLst/>
                        <a:latin typeface="Times New Roman" panose="02020603050405020304" pitchFamily="18" charset="0"/>
                        <a:ea typeface="Calibri" panose="020F0502020204030204" pitchFamily="34" charset="0"/>
                      </a:endParaRPr>
                    </a:p>
                  </a:txBody>
                  <a:tcPr marL="52274" marR="5227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600"/>
                        </a:spcAft>
                      </a:pPr>
                      <a:r>
                        <a:rPr lang="en-US" sz="1100">
                          <a:solidFill>
                            <a:srgbClr val="2E74B5"/>
                          </a:solidFill>
                          <a:effectLst/>
                          <a:latin typeface="Times New Roman" panose="02020603050405020304" pitchFamily="18" charset="0"/>
                          <a:ea typeface="Calibri" panose="020F0502020204030204" pitchFamily="34" charset="0"/>
                        </a:rPr>
                        <a:t>Dr. Öğr. Üyesi Münevver Sönmez</a:t>
                      </a:r>
                      <a:endParaRPr lang="tr-TR" sz="900">
                        <a:solidFill>
                          <a:srgbClr val="2E74B5"/>
                        </a:solidFill>
                        <a:effectLst/>
                        <a:latin typeface="Times New Roman" panose="02020603050405020304" pitchFamily="18" charset="0"/>
                        <a:ea typeface="Calibri" panose="020F0502020204030204" pitchFamily="34" charset="0"/>
                      </a:endParaRPr>
                    </a:p>
                    <a:p>
                      <a:pPr>
                        <a:lnSpc>
                          <a:spcPct val="107000"/>
                        </a:lnSpc>
                        <a:spcAft>
                          <a:spcPts val="600"/>
                        </a:spcAft>
                      </a:pPr>
                      <a:r>
                        <a:rPr lang="en-US" sz="1100">
                          <a:solidFill>
                            <a:srgbClr val="2E74B5"/>
                          </a:solidFill>
                          <a:effectLst/>
                          <a:latin typeface="Times New Roman" panose="02020603050405020304" pitchFamily="18" charset="0"/>
                          <a:ea typeface="Calibri" panose="020F0502020204030204" pitchFamily="34" charset="0"/>
                        </a:rPr>
                        <a:t>Dr. Öğr. Görevlisi Sinem İşlek</a:t>
                      </a:r>
                      <a:endParaRPr lang="tr-TR" sz="900">
                        <a:solidFill>
                          <a:srgbClr val="2E74B5"/>
                        </a:solidFill>
                        <a:effectLst/>
                        <a:latin typeface="Times New Roman" panose="02020603050405020304" pitchFamily="18" charset="0"/>
                        <a:ea typeface="Calibri" panose="020F0502020204030204" pitchFamily="34" charset="0"/>
                      </a:endParaRPr>
                    </a:p>
                    <a:p>
                      <a:pPr>
                        <a:lnSpc>
                          <a:spcPct val="107000"/>
                        </a:lnSpc>
                        <a:spcAft>
                          <a:spcPts val="600"/>
                        </a:spcAft>
                      </a:pPr>
                      <a:r>
                        <a:rPr lang="en-US" sz="1100">
                          <a:solidFill>
                            <a:srgbClr val="2E74B5"/>
                          </a:solidFill>
                          <a:effectLst/>
                          <a:latin typeface="Times New Roman" panose="02020603050405020304" pitchFamily="18" charset="0"/>
                          <a:ea typeface="Calibri" panose="020F0502020204030204" pitchFamily="34" charset="0"/>
                        </a:rPr>
                        <a:t>Arş. Gör. Özlem Çetiner</a:t>
                      </a:r>
                      <a:endParaRPr lang="tr-TR" sz="900">
                        <a:solidFill>
                          <a:srgbClr val="2E74B5"/>
                        </a:solidFill>
                        <a:effectLst/>
                        <a:latin typeface="Times New Roman" panose="02020603050405020304" pitchFamily="18" charset="0"/>
                        <a:ea typeface="Calibri" panose="020F0502020204030204" pitchFamily="34" charset="0"/>
                      </a:endParaRPr>
                    </a:p>
                    <a:p>
                      <a:pPr>
                        <a:lnSpc>
                          <a:spcPct val="107000"/>
                        </a:lnSpc>
                        <a:spcAft>
                          <a:spcPts val="600"/>
                        </a:spcAft>
                      </a:pPr>
                      <a:r>
                        <a:rPr lang="en-US" sz="1100">
                          <a:solidFill>
                            <a:srgbClr val="2E74B5"/>
                          </a:solidFill>
                          <a:effectLst/>
                          <a:latin typeface="Times New Roman" panose="02020603050405020304" pitchFamily="18" charset="0"/>
                          <a:ea typeface="Calibri" panose="020F0502020204030204" pitchFamily="34" charset="0"/>
                        </a:rPr>
                        <a:t>Arş. Gör. Süleyman Korkusuz</a:t>
                      </a:r>
                      <a:endParaRPr lang="tr-TR" sz="900">
                        <a:solidFill>
                          <a:srgbClr val="2E74B5"/>
                        </a:solidFill>
                        <a:effectLst/>
                        <a:latin typeface="Times New Roman" panose="02020603050405020304" pitchFamily="18" charset="0"/>
                        <a:ea typeface="Calibri" panose="020F0502020204030204" pitchFamily="34" charset="0"/>
                      </a:endParaRPr>
                    </a:p>
                  </a:txBody>
                  <a:tcPr marL="52274" marR="5227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3819152018"/>
                  </a:ext>
                </a:extLst>
              </a:tr>
              <a:tr h="406093">
                <a:tc>
                  <a:txBody>
                    <a:bodyPr/>
                    <a:lstStyle/>
                    <a:p>
                      <a:pPr>
                        <a:lnSpc>
                          <a:spcPct val="107000"/>
                        </a:lnSpc>
                        <a:spcAft>
                          <a:spcPts val="600"/>
                        </a:spcAft>
                      </a:pPr>
                      <a:r>
                        <a:rPr lang="en-US" sz="1100" b="1">
                          <a:solidFill>
                            <a:srgbClr val="2E74B5"/>
                          </a:solidFill>
                          <a:effectLst/>
                          <a:latin typeface="Times New Roman" panose="02020603050405020304" pitchFamily="18" charset="0"/>
                          <a:ea typeface="Calibri" panose="020F0502020204030204" pitchFamily="34" charset="0"/>
                        </a:rPr>
                        <a:t>Acil Eylem- Sağlık Komisyonu</a:t>
                      </a:r>
                      <a:endParaRPr lang="tr-TR" sz="900">
                        <a:solidFill>
                          <a:srgbClr val="2E74B5"/>
                        </a:solidFill>
                        <a:effectLst/>
                        <a:latin typeface="Times New Roman" panose="02020603050405020304" pitchFamily="18" charset="0"/>
                        <a:ea typeface="Calibri" panose="020F0502020204030204" pitchFamily="34" charset="0"/>
                      </a:endParaRPr>
                    </a:p>
                  </a:txBody>
                  <a:tcPr marL="52274" marR="5227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600"/>
                        </a:spcAft>
                      </a:pPr>
                      <a:r>
                        <a:rPr lang="en-US" sz="1100">
                          <a:solidFill>
                            <a:srgbClr val="2E74B5"/>
                          </a:solidFill>
                          <a:effectLst/>
                          <a:latin typeface="Times New Roman" panose="02020603050405020304" pitchFamily="18" charset="0"/>
                          <a:ea typeface="Calibri" panose="020F0502020204030204" pitchFamily="34" charset="0"/>
                        </a:rPr>
                        <a:t>Dr. Öğr. Üyesi Barkın Gürcan</a:t>
                      </a:r>
                      <a:endParaRPr lang="tr-TR" sz="900">
                        <a:solidFill>
                          <a:srgbClr val="2E74B5"/>
                        </a:solidFill>
                        <a:effectLst/>
                        <a:latin typeface="Times New Roman" panose="02020603050405020304" pitchFamily="18" charset="0"/>
                        <a:ea typeface="Calibri" panose="020F0502020204030204" pitchFamily="34" charset="0"/>
                      </a:endParaRPr>
                    </a:p>
                    <a:p>
                      <a:pPr>
                        <a:lnSpc>
                          <a:spcPct val="107000"/>
                        </a:lnSpc>
                        <a:spcAft>
                          <a:spcPts val="600"/>
                        </a:spcAft>
                      </a:pPr>
                      <a:r>
                        <a:rPr lang="en-US" sz="1100">
                          <a:solidFill>
                            <a:srgbClr val="2E74B5"/>
                          </a:solidFill>
                          <a:effectLst/>
                          <a:latin typeface="Times New Roman" panose="02020603050405020304" pitchFamily="18" charset="0"/>
                          <a:ea typeface="Calibri" panose="020F0502020204030204" pitchFamily="34" charset="0"/>
                        </a:rPr>
                        <a:t> </a:t>
                      </a:r>
                      <a:endParaRPr lang="tr-TR" sz="900">
                        <a:solidFill>
                          <a:srgbClr val="2E74B5"/>
                        </a:solidFill>
                        <a:effectLst/>
                        <a:latin typeface="Times New Roman" panose="02020603050405020304" pitchFamily="18" charset="0"/>
                        <a:ea typeface="Calibri" panose="020F0502020204030204" pitchFamily="34" charset="0"/>
                      </a:endParaRPr>
                    </a:p>
                  </a:txBody>
                  <a:tcPr marL="52274" marR="5227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nSpc>
                          <a:spcPct val="107000"/>
                        </a:lnSpc>
                        <a:spcAft>
                          <a:spcPts val="600"/>
                        </a:spcAft>
                      </a:pPr>
                      <a:r>
                        <a:rPr lang="en-US" sz="1100">
                          <a:solidFill>
                            <a:srgbClr val="2E74B5"/>
                          </a:solidFill>
                          <a:effectLst/>
                          <a:latin typeface="Times New Roman" panose="02020603050405020304" pitchFamily="18" charset="0"/>
                          <a:ea typeface="Calibri" panose="020F0502020204030204" pitchFamily="34" charset="0"/>
                        </a:rPr>
                        <a:t>Arş. Gör. Fazilet Tamer </a:t>
                      </a:r>
                      <a:endParaRPr lang="tr-TR" sz="900">
                        <a:solidFill>
                          <a:srgbClr val="2E74B5"/>
                        </a:solidFill>
                        <a:effectLst/>
                        <a:latin typeface="Times New Roman" panose="02020603050405020304" pitchFamily="18" charset="0"/>
                        <a:ea typeface="Calibri" panose="020F0502020204030204" pitchFamily="34" charset="0"/>
                      </a:endParaRPr>
                    </a:p>
                    <a:p>
                      <a:pPr>
                        <a:lnSpc>
                          <a:spcPct val="107000"/>
                        </a:lnSpc>
                        <a:spcAft>
                          <a:spcPts val="600"/>
                        </a:spcAft>
                      </a:pPr>
                      <a:r>
                        <a:rPr lang="en-US" sz="1100">
                          <a:solidFill>
                            <a:srgbClr val="2E74B5"/>
                          </a:solidFill>
                          <a:effectLst/>
                          <a:latin typeface="Times New Roman" panose="02020603050405020304" pitchFamily="18" charset="0"/>
                          <a:ea typeface="Calibri" panose="020F0502020204030204" pitchFamily="34" charset="0"/>
                        </a:rPr>
                        <a:t>Arş. Gör. İrem Karakurt</a:t>
                      </a:r>
                      <a:endParaRPr lang="tr-TR" sz="900">
                        <a:solidFill>
                          <a:srgbClr val="2E74B5"/>
                        </a:solidFill>
                        <a:effectLst/>
                        <a:latin typeface="Times New Roman" panose="02020603050405020304" pitchFamily="18" charset="0"/>
                        <a:ea typeface="Calibri" panose="020F0502020204030204" pitchFamily="34" charset="0"/>
                      </a:endParaRPr>
                    </a:p>
                  </a:txBody>
                  <a:tcPr marL="52274" marR="5227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2506105472"/>
                  </a:ext>
                </a:extLst>
              </a:tr>
              <a:tr h="870267">
                <a:tc>
                  <a:txBody>
                    <a:bodyPr/>
                    <a:lstStyle/>
                    <a:p>
                      <a:pPr>
                        <a:lnSpc>
                          <a:spcPct val="107000"/>
                        </a:lnSpc>
                        <a:spcAft>
                          <a:spcPts val="600"/>
                        </a:spcAft>
                      </a:pPr>
                      <a:r>
                        <a:rPr lang="en-US" sz="1100" b="1">
                          <a:solidFill>
                            <a:srgbClr val="2E74B5"/>
                          </a:solidFill>
                          <a:effectLst/>
                          <a:latin typeface="Times New Roman" panose="02020603050405020304" pitchFamily="18" charset="0"/>
                          <a:ea typeface="Calibri" panose="020F0502020204030204" pitchFamily="34" charset="0"/>
                        </a:rPr>
                        <a:t>Bilimsel ve Sosyal Etkinlik Düzenleme Komisyonu</a:t>
                      </a:r>
                      <a:endParaRPr lang="tr-TR" sz="900">
                        <a:solidFill>
                          <a:srgbClr val="2E74B5"/>
                        </a:solidFill>
                        <a:effectLst/>
                        <a:latin typeface="Times New Roman" panose="02020603050405020304" pitchFamily="18" charset="0"/>
                        <a:ea typeface="Calibri" panose="020F0502020204030204" pitchFamily="34" charset="0"/>
                      </a:endParaRPr>
                    </a:p>
                  </a:txBody>
                  <a:tcPr marL="52274" marR="5227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600"/>
                        </a:spcAft>
                      </a:pPr>
                      <a:r>
                        <a:rPr lang="en-US" sz="1100">
                          <a:solidFill>
                            <a:srgbClr val="2E74B5"/>
                          </a:solidFill>
                          <a:effectLst/>
                          <a:latin typeface="Times New Roman" panose="02020603050405020304" pitchFamily="18" charset="0"/>
                          <a:ea typeface="Calibri" panose="020F0502020204030204" pitchFamily="34" charset="0"/>
                        </a:rPr>
                        <a:t>Dr. Öğr. Üyesi Melek Er</a:t>
                      </a:r>
                      <a:endParaRPr lang="tr-TR" sz="900">
                        <a:solidFill>
                          <a:srgbClr val="2E74B5"/>
                        </a:solidFill>
                        <a:effectLst/>
                        <a:latin typeface="Times New Roman" panose="02020603050405020304" pitchFamily="18" charset="0"/>
                        <a:ea typeface="Calibri" panose="020F0502020204030204" pitchFamily="34" charset="0"/>
                      </a:endParaRPr>
                    </a:p>
                  </a:txBody>
                  <a:tcPr marL="52274" marR="5227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nSpc>
                          <a:spcPct val="107000"/>
                        </a:lnSpc>
                        <a:spcAft>
                          <a:spcPts val="600"/>
                        </a:spcAft>
                      </a:pPr>
                      <a:r>
                        <a:rPr lang="en-US" sz="1100" dirty="0">
                          <a:solidFill>
                            <a:srgbClr val="2E74B5"/>
                          </a:solidFill>
                          <a:effectLst/>
                          <a:latin typeface="Times New Roman" panose="02020603050405020304" pitchFamily="18" charset="0"/>
                          <a:ea typeface="Calibri" panose="020F0502020204030204" pitchFamily="34" charset="0"/>
                        </a:rPr>
                        <a:t>Dr. </a:t>
                      </a:r>
                      <a:r>
                        <a:rPr lang="en-US" sz="1100" dirty="0" err="1">
                          <a:solidFill>
                            <a:srgbClr val="2E74B5"/>
                          </a:solidFill>
                          <a:effectLst/>
                          <a:latin typeface="Times New Roman" panose="02020603050405020304" pitchFamily="18" charset="0"/>
                          <a:ea typeface="Calibri" panose="020F0502020204030204" pitchFamily="34" charset="0"/>
                        </a:rPr>
                        <a:t>Öğr</a:t>
                      </a:r>
                      <a:r>
                        <a:rPr lang="en-US" sz="1100" dirty="0">
                          <a:solidFill>
                            <a:srgbClr val="2E74B5"/>
                          </a:solidFill>
                          <a:effectLst/>
                          <a:latin typeface="Times New Roman" panose="02020603050405020304" pitchFamily="18" charset="0"/>
                          <a:ea typeface="Calibri" panose="020F0502020204030204" pitchFamily="34" charset="0"/>
                        </a:rPr>
                        <a:t>. </a:t>
                      </a:r>
                      <a:r>
                        <a:rPr lang="en-US" sz="1100" dirty="0" err="1">
                          <a:solidFill>
                            <a:srgbClr val="2E74B5"/>
                          </a:solidFill>
                          <a:effectLst/>
                          <a:latin typeface="Times New Roman" panose="02020603050405020304" pitchFamily="18" charset="0"/>
                          <a:ea typeface="Calibri" panose="020F0502020204030204" pitchFamily="34" charset="0"/>
                        </a:rPr>
                        <a:t>Üyesi</a:t>
                      </a:r>
                      <a:r>
                        <a:rPr lang="en-US" sz="1100" dirty="0">
                          <a:solidFill>
                            <a:srgbClr val="2E74B5"/>
                          </a:solidFill>
                          <a:effectLst/>
                          <a:latin typeface="Times New Roman" panose="02020603050405020304" pitchFamily="18" charset="0"/>
                          <a:ea typeface="Calibri" panose="020F0502020204030204" pitchFamily="34" charset="0"/>
                        </a:rPr>
                        <a:t> </a:t>
                      </a:r>
                      <a:r>
                        <a:rPr lang="en-US" sz="1100" dirty="0" err="1">
                          <a:solidFill>
                            <a:srgbClr val="2E74B5"/>
                          </a:solidFill>
                          <a:effectLst/>
                          <a:latin typeface="Times New Roman" panose="02020603050405020304" pitchFamily="18" charset="0"/>
                          <a:ea typeface="Calibri" panose="020F0502020204030204" pitchFamily="34" charset="0"/>
                        </a:rPr>
                        <a:t>Nagihan</a:t>
                      </a:r>
                      <a:r>
                        <a:rPr lang="en-US" sz="1100" dirty="0">
                          <a:solidFill>
                            <a:srgbClr val="2E74B5"/>
                          </a:solidFill>
                          <a:effectLst/>
                          <a:latin typeface="Times New Roman" panose="02020603050405020304" pitchFamily="18" charset="0"/>
                          <a:ea typeface="Calibri" panose="020F0502020204030204" pitchFamily="34" charset="0"/>
                        </a:rPr>
                        <a:t> </a:t>
                      </a:r>
                      <a:r>
                        <a:rPr lang="en-US" sz="1100" dirty="0" err="1">
                          <a:solidFill>
                            <a:srgbClr val="2E74B5"/>
                          </a:solidFill>
                          <a:effectLst/>
                          <a:latin typeface="Times New Roman" panose="02020603050405020304" pitchFamily="18" charset="0"/>
                          <a:ea typeface="Calibri" panose="020F0502020204030204" pitchFamily="34" charset="0"/>
                        </a:rPr>
                        <a:t>Acet</a:t>
                      </a:r>
                      <a:endParaRPr lang="tr-TR" sz="900" dirty="0">
                        <a:solidFill>
                          <a:srgbClr val="2E74B5"/>
                        </a:solidFill>
                        <a:effectLst/>
                        <a:latin typeface="Times New Roman" panose="02020603050405020304" pitchFamily="18" charset="0"/>
                        <a:ea typeface="Calibri" panose="020F0502020204030204" pitchFamily="34" charset="0"/>
                      </a:endParaRPr>
                    </a:p>
                    <a:p>
                      <a:pPr>
                        <a:lnSpc>
                          <a:spcPct val="107000"/>
                        </a:lnSpc>
                        <a:spcAft>
                          <a:spcPts val="600"/>
                        </a:spcAft>
                      </a:pPr>
                      <a:r>
                        <a:rPr lang="en-US" sz="1100" dirty="0" err="1">
                          <a:solidFill>
                            <a:srgbClr val="2E74B5"/>
                          </a:solidFill>
                          <a:effectLst/>
                          <a:latin typeface="Times New Roman" panose="02020603050405020304" pitchFamily="18" charset="0"/>
                          <a:ea typeface="Calibri" panose="020F0502020204030204" pitchFamily="34" charset="0"/>
                        </a:rPr>
                        <a:t>Arş</a:t>
                      </a:r>
                      <a:r>
                        <a:rPr lang="en-US" sz="1100" dirty="0">
                          <a:solidFill>
                            <a:srgbClr val="2E74B5"/>
                          </a:solidFill>
                          <a:effectLst/>
                          <a:latin typeface="Times New Roman" panose="02020603050405020304" pitchFamily="18" charset="0"/>
                          <a:ea typeface="Calibri" panose="020F0502020204030204" pitchFamily="34" charset="0"/>
                        </a:rPr>
                        <a:t>. </a:t>
                      </a:r>
                      <a:r>
                        <a:rPr lang="en-US" sz="1100" dirty="0" err="1">
                          <a:solidFill>
                            <a:srgbClr val="2E74B5"/>
                          </a:solidFill>
                          <a:effectLst/>
                          <a:latin typeface="Times New Roman" panose="02020603050405020304" pitchFamily="18" charset="0"/>
                          <a:ea typeface="Calibri" panose="020F0502020204030204" pitchFamily="34" charset="0"/>
                        </a:rPr>
                        <a:t>Gör</a:t>
                      </a:r>
                      <a:r>
                        <a:rPr lang="en-US" sz="1100" dirty="0">
                          <a:solidFill>
                            <a:srgbClr val="2E74B5"/>
                          </a:solidFill>
                          <a:effectLst/>
                          <a:latin typeface="Times New Roman" panose="02020603050405020304" pitchFamily="18" charset="0"/>
                          <a:ea typeface="Calibri" panose="020F0502020204030204" pitchFamily="34" charset="0"/>
                        </a:rPr>
                        <a:t>. İrem </a:t>
                      </a:r>
                      <a:r>
                        <a:rPr lang="en-US" sz="1100" dirty="0" err="1">
                          <a:solidFill>
                            <a:srgbClr val="2E74B5"/>
                          </a:solidFill>
                          <a:effectLst/>
                          <a:latin typeface="Times New Roman" panose="02020603050405020304" pitchFamily="18" charset="0"/>
                          <a:ea typeface="Calibri" panose="020F0502020204030204" pitchFamily="34" charset="0"/>
                        </a:rPr>
                        <a:t>Çağla</a:t>
                      </a:r>
                      <a:r>
                        <a:rPr lang="en-US" sz="1100" dirty="0">
                          <a:solidFill>
                            <a:srgbClr val="2E74B5"/>
                          </a:solidFill>
                          <a:effectLst/>
                          <a:latin typeface="Times New Roman" panose="02020603050405020304" pitchFamily="18" charset="0"/>
                          <a:ea typeface="Calibri" panose="020F0502020204030204" pitchFamily="34" charset="0"/>
                        </a:rPr>
                        <a:t> </a:t>
                      </a:r>
                      <a:r>
                        <a:rPr lang="en-US" sz="1100" dirty="0" err="1">
                          <a:solidFill>
                            <a:srgbClr val="2E74B5"/>
                          </a:solidFill>
                          <a:effectLst/>
                          <a:latin typeface="Times New Roman" panose="02020603050405020304" pitchFamily="18" charset="0"/>
                          <a:ea typeface="Calibri" panose="020F0502020204030204" pitchFamily="34" charset="0"/>
                        </a:rPr>
                        <a:t>Özel</a:t>
                      </a:r>
                      <a:endParaRPr lang="tr-TR" sz="900" dirty="0">
                        <a:solidFill>
                          <a:srgbClr val="2E74B5"/>
                        </a:solidFill>
                        <a:effectLst/>
                        <a:latin typeface="Times New Roman" panose="02020603050405020304" pitchFamily="18" charset="0"/>
                        <a:ea typeface="Calibri" panose="020F0502020204030204" pitchFamily="34" charset="0"/>
                      </a:endParaRPr>
                    </a:p>
                    <a:p>
                      <a:pPr>
                        <a:lnSpc>
                          <a:spcPct val="107000"/>
                        </a:lnSpc>
                        <a:spcAft>
                          <a:spcPts val="600"/>
                        </a:spcAft>
                      </a:pPr>
                      <a:r>
                        <a:rPr lang="en-US" sz="1100" dirty="0" err="1">
                          <a:solidFill>
                            <a:srgbClr val="2E74B5"/>
                          </a:solidFill>
                          <a:effectLst/>
                          <a:latin typeface="Times New Roman" panose="02020603050405020304" pitchFamily="18" charset="0"/>
                          <a:ea typeface="Calibri" panose="020F0502020204030204" pitchFamily="34" charset="0"/>
                        </a:rPr>
                        <a:t>Arş</a:t>
                      </a:r>
                      <a:r>
                        <a:rPr lang="en-US" sz="1100" dirty="0">
                          <a:solidFill>
                            <a:srgbClr val="2E74B5"/>
                          </a:solidFill>
                          <a:effectLst/>
                          <a:latin typeface="Times New Roman" panose="02020603050405020304" pitchFamily="18" charset="0"/>
                          <a:ea typeface="Calibri" panose="020F0502020204030204" pitchFamily="34" charset="0"/>
                        </a:rPr>
                        <a:t>. </a:t>
                      </a:r>
                      <a:r>
                        <a:rPr lang="en-US" sz="1100" dirty="0" err="1">
                          <a:solidFill>
                            <a:srgbClr val="2E74B5"/>
                          </a:solidFill>
                          <a:effectLst/>
                          <a:latin typeface="Times New Roman" panose="02020603050405020304" pitchFamily="18" charset="0"/>
                          <a:ea typeface="Calibri" panose="020F0502020204030204" pitchFamily="34" charset="0"/>
                        </a:rPr>
                        <a:t>Gör</a:t>
                      </a:r>
                      <a:r>
                        <a:rPr lang="en-US" sz="1100" dirty="0">
                          <a:solidFill>
                            <a:srgbClr val="2E74B5"/>
                          </a:solidFill>
                          <a:effectLst/>
                          <a:latin typeface="Times New Roman" panose="02020603050405020304" pitchFamily="18" charset="0"/>
                          <a:ea typeface="Calibri" panose="020F0502020204030204" pitchFamily="34" charset="0"/>
                        </a:rPr>
                        <a:t>. </a:t>
                      </a:r>
                      <a:r>
                        <a:rPr lang="en-US" sz="1100" dirty="0" err="1">
                          <a:solidFill>
                            <a:srgbClr val="2E74B5"/>
                          </a:solidFill>
                          <a:effectLst/>
                          <a:latin typeface="Times New Roman" panose="02020603050405020304" pitchFamily="18" charset="0"/>
                          <a:ea typeface="Calibri" panose="020F0502020204030204" pitchFamily="34" charset="0"/>
                        </a:rPr>
                        <a:t>Fazilet</a:t>
                      </a:r>
                      <a:r>
                        <a:rPr lang="en-US" sz="1100" dirty="0">
                          <a:solidFill>
                            <a:srgbClr val="2E74B5"/>
                          </a:solidFill>
                          <a:effectLst/>
                          <a:latin typeface="Times New Roman" panose="02020603050405020304" pitchFamily="18" charset="0"/>
                          <a:ea typeface="Calibri" panose="020F0502020204030204" pitchFamily="34" charset="0"/>
                        </a:rPr>
                        <a:t> Tamer</a:t>
                      </a:r>
                      <a:endParaRPr lang="tr-TR" sz="900" dirty="0">
                        <a:solidFill>
                          <a:srgbClr val="2E74B5"/>
                        </a:solidFill>
                        <a:effectLst/>
                        <a:latin typeface="Times New Roman" panose="02020603050405020304" pitchFamily="18" charset="0"/>
                        <a:ea typeface="Calibri" panose="020F0502020204030204" pitchFamily="34" charset="0"/>
                      </a:endParaRPr>
                    </a:p>
                    <a:p>
                      <a:pPr>
                        <a:lnSpc>
                          <a:spcPct val="107000"/>
                        </a:lnSpc>
                        <a:spcAft>
                          <a:spcPts val="600"/>
                        </a:spcAft>
                      </a:pPr>
                      <a:r>
                        <a:rPr lang="en-US" sz="1100" dirty="0" err="1">
                          <a:solidFill>
                            <a:srgbClr val="2E74B5"/>
                          </a:solidFill>
                          <a:effectLst/>
                          <a:latin typeface="Times New Roman" panose="02020603050405020304" pitchFamily="18" charset="0"/>
                          <a:ea typeface="Calibri" panose="020F0502020204030204" pitchFamily="34" charset="0"/>
                        </a:rPr>
                        <a:t>Arş</a:t>
                      </a:r>
                      <a:r>
                        <a:rPr lang="en-US" sz="1100" dirty="0">
                          <a:solidFill>
                            <a:srgbClr val="2E74B5"/>
                          </a:solidFill>
                          <a:effectLst/>
                          <a:latin typeface="Times New Roman" panose="02020603050405020304" pitchFamily="18" charset="0"/>
                          <a:ea typeface="Calibri" panose="020F0502020204030204" pitchFamily="34" charset="0"/>
                        </a:rPr>
                        <a:t>. </a:t>
                      </a:r>
                      <a:r>
                        <a:rPr lang="en-US" sz="1100" dirty="0" err="1">
                          <a:solidFill>
                            <a:srgbClr val="2E74B5"/>
                          </a:solidFill>
                          <a:effectLst/>
                          <a:latin typeface="Times New Roman" panose="02020603050405020304" pitchFamily="18" charset="0"/>
                          <a:ea typeface="Calibri" panose="020F0502020204030204" pitchFamily="34" charset="0"/>
                        </a:rPr>
                        <a:t>Gör</a:t>
                      </a:r>
                      <a:r>
                        <a:rPr lang="en-US" sz="1100" dirty="0">
                          <a:solidFill>
                            <a:srgbClr val="2E74B5"/>
                          </a:solidFill>
                          <a:effectLst/>
                          <a:latin typeface="Times New Roman" panose="02020603050405020304" pitchFamily="18" charset="0"/>
                          <a:ea typeface="Calibri" panose="020F0502020204030204" pitchFamily="34" charset="0"/>
                        </a:rPr>
                        <a:t>. İrem </a:t>
                      </a:r>
                      <a:r>
                        <a:rPr lang="en-US" sz="1100" dirty="0" err="1">
                          <a:solidFill>
                            <a:srgbClr val="2E74B5"/>
                          </a:solidFill>
                          <a:effectLst/>
                          <a:latin typeface="Times New Roman" panose="02020603050405020304" pitchFamily="18" charset="0"/>
                          <a:ea typeface="Calibri" panose="020F0502020204030204" pitchFamily="34" charset="0"/>
                        </a:rPr>
                        <a:t>Karakülük</a:t>
                      </a:r>
                      <a:endParaRPr lang="tr-TR" sz="900" dirty="0">
                        <a:solidFill>
                          <a:srgbClr val="2E74B5"/>
                        </a:solidFill>
                        <a:effectLst/>
                        <a:latin typeface="Times New Roman" panose="02020603050405020304" pitchFamily="18" charset="0"/>
                        <a:ea typeface="Calibri" panose="020F0502020204030204" pitchFamily="34" charset="0"/>
                      </a:endParaRPr>
                    </a:p>
                  </a:txBody>
                  <a:tcPr marL="52274" marR="5227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3448489106"/>
                  </a:ext>
                </a:extLst>
              </a:tr>
            </a:tbl>
          </a:graphicData>
        </a:graphic>
      </p:graphicFrame>
    </p:spTree>
    <p:extLst>
      <p:ext uri="{BB962C8B-B14F-4D97-AF65-F5344CB8AC3E}">
        <p14:creationId xmlns:p14="http://schemas.microsoft.com/office/powerpoint/2010/main" val="3146612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061742"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Çocuk Gelişimcisi Kimdir?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II</a:t>
              </a:r>
              <a:endParaRPr lang="en-IN" b="1" dirty="0">
                <a:solidFill>
                  <a:schemeClr val="bg1"/>
                </a:solidFill>
                <a:latin typeface="Eurostile BQ" pitchFamily="50" charset="0"/>
              </a:endParaRPr>
            </a:p>
          </p:txBody>
        </p:sp>
      </p:grpSp>
      <p:sp>
        <p:nvSpPr>
          <p:cNvPr id="15" name="İçerik Yer Tutucusu 9">
            <a:extLst>
              <a:ext uri="{FF2B5EF4-FFF2-40B4-BE49-F238E27FC236}">
                <a16:creationId xmlns:a16="http://schemas.microsoft.com/office/drawing/2014/main" id="{5804067D-E68E-4F4A-89A9-13A1C4C2F75F}"/>
              </a:ext>
            </a:extLst>
          </p:cNvPr>
          <p:cNvSpPr txBox="1">
            <a:spLocks/>
          </p:cNvSpPr>
          <p:nvPr/>
        </p:nvSpPr>
        <p:spPr>
          <a:xfrm>
            <a:off x="659381" y="2274922"/>
            <a:ext cx="10873238" cy="18170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tr-TR" sz="2400" dirty="0">
                <a:latin typeface="Candara" panose="020E0502030303020204" pitchFamily="34" charset="0"/>
              </a:rPr>
              <a:t>Çocuk Gelişimcisi, çocuk gelişimi alanında eğitim veren fakülte ve yüksekokullardan sağlık lisansiyeri olarak mezun olan; çocukların sağlıklı bir ortamda yaşayabilmelerinin sağlanması ve yaşam kalitelerinin artırılabilmesi için; doğumdan itibaren ergenlik dönemi sonuna kadar zihinsel, dil, motor, öz bakım, sosyal ve duygusal gelişim alanlarında, çocuğu gelişimsel açıdan değerlendirerek, çocuk sağlığı izleminde rol alan, destekleyici, gelişimsel programlar ile çocuğa, aileye, profesyonellere ve topluma hizmet sunan, sağlık, eğitim ve sosyal hizmetler alanlarında çalışan meslek mensubudur.</a:t>
            </a:r>
          </a:p>
        </p:txBody>
      </p:sp>
      <p:sp>
        <p:nvSpPr>
          <p:cNvPr id="20" name="TextBox 222">
            <a:extLst>
              <a:ext uri="{FF2B5EF4-FFF2-40B4-BE49-F238E27FC236}">
                <a16:creationId xmlns:a16="http://schemas.microsoft.com/office/drawing/2014/main" id="{8D242F3D-DC95-4AA1-A7B0-8EAC71DE81D4}"/>
              </a:ext>
            </a:extLst>
          </p:cNvPr>
          <p:cNvSpPr txBox="1"/>
          <p:nvPr/>
        </p:nvSpPr>
        <p:spPr>
          <a:xfrm>
            <a:off x="311265" y="578412"/>
            <a:ext cx="1336084" cy="830997"/>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Çocuk Gelişimi</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spTree>
    <p:extLst>
      <p:ext uri="{BB962C8B-B14F-4D97-AF65-F5344CB8AC3E}">
        <p14:creationId xmlns:p14="http://schemas.microsoft.com/office/powerpoint/2010/main" val="22880377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432245" y="732301"/>
                  <a:ext cx="729815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Çocuk Gelişimcisinin Yetki ve Sorumlulukları Nedir?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III</a:t>
              </a:r>
              <a:endParaRPr lang="en-IN" b="1" dirty="0">
                <a:solidFill>
                  <a:schemeClr val="bg1"/>
                </a:solidFill>
                <a:latin typeface="Eurostile BQ" pitchFamily="50" charset="0"/>
              </a:endParaRPr>
            </a:p>
          </p:txBody>
        </p:sp>
      </p:grpSp>
      <p:sp>
        <p:nvSpPr>
          <p:cNvPr id="15" name="İçerik Yer Tutucusu 9">
            <a:extLst>
              <a:ext uri="{FF2B5EF4-FFF2-40B4-BE49-F238E27FC236}">
                <a16:creationId xmlns:a16="http://schemas.microsoft.com/office/drawing/2014/main" id="{5804067D-E68E-4F4A-89A9-13A1C4C2F75F}"/>
              </a:ext>
            </a:extLst>
          </p:cNvPr>
          <p:cNvSpPr txBox="1">
            <a:spLocks/>
          </p:cNvSpPr>
          <p:nvPr/>
        </p:nvSpPr>
        <p:spPr>
          <a:xfrm>
            <a:off x="311265" y="2274922"/>
            <a:ext cx="11221354" cy="35416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r>
              <a:rPr lang="tr-TR" sz="2400" dirty="0">
                <a:latin typeface="Candara" panose="020E0502030303020204" pitchFamily="34" charset="0"/>
              </a:rPr>
              <a:t>Gebelikten başlayarak aileyi çocuğun gelişimine yönelik bilgilendirir ve destekler,</a:t>
            </a:r>
          </a:p>
          <a:p>
            <a:pPr algn="just">
              <a:buFont typeface="Wingdings" panose="05000000000000000000" pitchFamily="2" charset="2"/>
              <a:buChar char="Ø"/>
            </a:pPr>
            <a:r>
              <a:rPr lang="tr-TR" sz="2400" dirty="0">
                <a:latin typeface="Candara" panose="020E0502030303020204" pitchFamily="34" charset="0"/>
              </a:rPr>
              <a:t>Gebelik süresince gerek hekim tarafından yönlendirilen gerekse ailenin başvurusu ile görüşme başlatır.</a:t>
            </a:r>
          </a:p>
          <a:p>
            <a:pPr algn="just">
              <a:buFont typeface="Wingdings" panose="05000000000000000000" pitchFamily="2" charset="2"/>
              <a:buChar char="Ø"/>
            </a:pPr>
            <a:r>
              <a:rPr lang="tr-TR" sz="2400" dirty="0">
                <a:latin typeface="Candara" panose="020E0502030303020204" pitchFamily="34" charset="0"/>
              </a:rPr>
              <a:t>Görüşme sıklığını anne adayı ve ailenin gereksinimine göre düzenler.</a:t>
            </a:r>
          </a:p>
          <a:p>
            <a:pPr algn="just">
              <a:buFont typeface="Wingdings" panose="05000000000000000000" pitchFamily="2" charset="2"/>
              <a:buChar char="Ø"/>
            </a:pPr>
            <a:r>
              <a:rPr lang="tr-TR" sz="2400" dirty="0">
                <a:latin typeface="Candara" panose="020E0502030303020204" pitchFamily="34" charset="0"/>
              </a:rPr>
              <a:t>Görüşme içeriği öncelikle anne adayının bebekle sağlıklı iletişim ve bağ kurması, aile üyelerinin bebekli yaşama uyum sağlaması, varsa kardeşlerin bebeğin doğumuna hazırlanmasında uygun tutumların oluşturulması odaklı yürütülür.</a:t>
            </a:r>
          </a:p>
          <a:p>
            <a:pPr marL="0" indent="0" algn="just">
              <a:buNone/>
            </a:pPr>
            <a:endParaRPr lang="tr-TR" sz="2400" dirty="0">
              <a:latin typeface="Candara" panose="020E0502030303020204" pitchFamily="34" charset="0"/>
            </a:endParaRPr>
          </a:p>
        </p:txBody>
      </p:sp>
      <p:sp>
        <p:nvSpPr>
          <p:cNvPr id="19" name="TextBox 222">
            <a:extLst>
              <a:ext uri="{FF2B5EF4-FFF2-40B4-BE49-F238E27FC236}">
                <a16:creationId xmlns:a16="http://schemas.microsoft.com/office/drawing/2014/main" id="{678B9CEC-3207-4D0F-AD33-2FF144D5AC13}"/>
              </a:ext>
            </a:extLst>
          </p:cNvPr>
          <p:cNvSpPr txBox="1"/>
          <p:nvPr/>
        </p:nvSpPr>
        <p:spPr>
          <a:xfrm>
            <a:off x="311265" y="578412"/>
            <a:ext cx="1336084" cy="830997"/>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Çocuk Gelişimi</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spTree>
    <p:extLst>
      <p:ext uri="{BB962C8B-B14F-4D97-AF65-F5344CB8AC3E}">
        <p14:creationId xmlns:p14="http://schemas.microsoft.com/office/powerpoint/2010/main" val="15391380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432245" y="732301"/>
                  <a:ext cx="729815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Çocuk Gelişimcisinin Yetki ve Sorumlulukları Nedir?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III</a:t>
              </a:r>
              <a:endParaRPr lang="en-IN" b="1" dirty="0">
                <a:solidFill>
                  <a:schemeClr val="bg1"/>
                </a:solidFill>
                <a:latin typeface="Eurostile BQ" pitchFamily="50" charset="0"/>
              </a:endParaRPr>
            </a:p>
          </p:txBody>
        </p:sp>
      </p:grpSp>
      <p:sp>
        <p:nvSpPr>
          <p:cNvPr id="15" name="İçerik Yer Tutucusu 9">
            <a:extLst>
              <a:ext uri="{FF2B5EF4-FFF2-40B4-BE49-F238E27FC236}">
                <a16:creationId xmlns:a16="http://schemas.microsoft.com/office/drawing/2014/main" id="{5804067D-E68E-4F4A-89A9-13A1C4C2F75F}"/>
              </a:ext>
            </a:extLst>
          </p:cNvPr>
          <p:cNvSpPr txBox="1">
            <a:spLocks/>
          </p:cNvSpPr>
          <p:nvPr/>
        </p:nvSpPr>
        <p:spPr>
          <a:xfrm>
            <a:off x="321233" y="2274922"/>
            <a:ext cx="10873238" cy="18170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r>
              <a:rPr lang="tr-TR" sz="2400" dirty="0">
                <a:latin typeface="Candara" panose="020E0502030303020204" pitchFamily="34" charset="0"/>
              </a:rPr>
              <a:t>Görüşme amacı anneyi bebeğin gelişimi açısından sağlıklı gebelik yaşamı ve yeni doğan dönemine hazırlamaktır. Gebelik süresince öncelikle anne adayının bebekle sağlıklı iletişim ve bağ kurmasına, aile üyelerinin bebekli yaşama uyum sağlamasına, varsa kardeşlerin bebeğin doğumuna hazırlanmasında uygun tutumların oluşturulmasında rehberlik eder. Anneyi bebeğin gelişimi açısından sağlıklı gebelik yaşamı ve yeni doğan dönemine hazırlar.</a:t>
            </a:r>
          </a:p>
          <a:p>
            <a:pPr algn="just">
              <a:buFont typeface="Wingdings" panose="05000000000000000000" pitchFamily="2" charset="2"/>
              <a:buChar char="Ø"/>
            </a:pPr>
            <a:r>
              <a:rPr lang="tr-TR" sz="2400" dirty="0">
                <a:latin typeface="Candara" panose="020E0502030303020204" pitchFamily="34" charset="0"/>
              </a:rPr>
              <a:t>Doğumdan itibaren ergenlik döneminin sonuna kadar çocukların; zihinsel, dil, motor, öz bakım, sosyal ve duygusal gelişim alanlarını kendi alanı doğrultusunda değerlendirir,</a:t>
            </a:r>
          </a:p>
          <a:p>
            <a:pPr algn="just">
              <a:buFont typeface="Wingdings" panose="05000000000000000000" pitchFamily="2" charset="2"/>
              <a:buChar char="Ø"/>
            </a:pPr>
            <a:endParaRPr lang="tr-TR" sz="2400" dirty="0">
              <a:latin typeface="Candara" panose="020E0502030303020204" pitchFamily="34" charset="0"/>
            </a:endParaRPr>
          </a:p>
        </p:txBody>
      </p:sp>
      <p:sp>
        <p:nvSpPr>
          <p:cNvPr id="19" name="TextBox 222">
            <a:extLst>
              <a:ext uri="{FF2B5EF4-FFF2-40B4-BE49-F238E27FC236}">
                <a16:creationId xmlns:a16="http://schemas.microsoft.com/office/drawing/2014/main" id="{33920FC9-CE70-482C-AD9A-210AD3118246}"/>
              </a:ext>
            </a:extLst>
          </p:cNvPr>
          <p:cNvSpPr txBox="1"/>
          <p:nvPr/>
        </p:nvSpPr>
        <p:spPr>
          <a:xfrm>
            <a:off x="311265" y="578412"/>
            <a:ext cx="1336084" cy="830997"/>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Çocuk Gelişimi</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spTree>
    <p:extLst>
      <p:ext uri="{BB962C8B-B14F-4D97-AF65-F5344CB8AC3E}">
        <p14:creationId xmlns:p14="http://schemas.microsoft.com/office/powerpoint/2010/main" val="17678218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432245" y="732301"/>
                  <a:ext cx="729815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Çocuk Gelişimcisinin Yetki ve Sorumlulukları Nedir?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III</a:t>
              </a:r>
              <a:endParaRPr lang="en-IN" b="1" dirty="0">
                <a:solidFill>
                  <a:schemeClr val="bg1"/>
                </a:solidFill>
                <a:latin typeface="Eurostile BQ" pitchFamily="50" charset="0"/>
              </a:endParaRPr>
            </a:p>
          </p:txBody>
        </p:sp>
      </p:grpSp>
      <p:sp>
        <p:nvSpPr>
          <p:cNvPr id="15" name="İçerik Yer Tutucusu 9">
            <a:extLst>
              <a:ext uri="{FF2B5EF4-FFF2-40B4-BE49-F238E27FC236}">
                <a16:creationId xmlns:a16="http://schemas.microsoft.com/office/drawing/2014/main" id="{5804067D-E68E-4F4A-89A9-13A1C4C2F75F}"/>
              </a:ext>
            </a:extLst>
          </p:cNvPr>
          <p:cNvSpPr txBox="1">
            <a:spLocks/>
          </p:cNvSpPr>
          <p:nvPr/>
        </p:nvSpPr>
        <p:spPr>
          <a:xfrm>
            <a:off x="321233" y="2274922"/>
            <a:ext cx="10873238" cy="18170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r>
              <a:rPr lang="tr-TR" sz="2400" dirty="0">
                <a:latin typeface="Candara" panose="020E0502030303020204" pitchFamily="34" charset="0"/>
              </a:rPr>
              <a:t>Yeni doğandan 18 yaşına kadar olan çocukları hekim ya da aile isteği ile görür.</a:t>
            </a:r>
          </a:p>
          <a:p>
            <a:pPr algn="just">
              <a:buFont typeface="Wingdings" panose="05000000000000000000" pitchFamily="2" charset="2"/>
              <a:buChar char="Ø"/>
            </a:pPr>
            <a:r>
              <a:rPr lang="tr-TR" sz="2400" dirty="0">
                <a:latin typeface="Candara" panose="020E0502030303020204" pitchFamily="34" charset="0"/>
              </a:rPr>
              <a:t>Bilişsel, dil, motor, davranışsal, sosyal ve duygusal alanları değerlendirmek için gelişimsel/</a:t>
            </a:r>
            <a:r>
              <a:rPr lang="tr-TR" sz="2400" dirty="0" err="1">
                <a:latin typeface="Candara" panose="020E0502030303020204" pitchFamily="34" charset="0"/>
              </a:rPr>
              <a:t>psikometrik</a:t>
            </a:r>
            <a:r>
              <a:rPr lang="tr-TR" sz="2400" dirty="0">
                <a:latin typeface="Candara" panose="020E0502030303020204" pitchFamily="34" charset="0"/>
              </a:rPr>
              <a:t> testler kullanır.</a:t>
            </a:r>
          </a:p>
          <a:p>
            <a:pPr algn="just">
              <a:buFont typeface="Wingdings" panose="05000000000000000000" pitchFamily="2" charset="2"/>
              <a:buChar char="Ø"/>
            </a:pPr>
            <a:r>
              <a:rPr lang="tr-TR" sz="2400" dirty="0">
                <a:latin typeface="Candara" panose="020E0502030303020204" pitchFamily="34" charset="0"/>
              </a:rPr>
              <a:t>Aile ile klinik görüşme yapar.</a:t>
            </a:r>
          </a:p>
          <a:p>
            <a:pPr algn="just">
              <a:buFont typeface="Wingdings" panose="05000000000000000000" pitchFamily="2" charset="2"/>
              <a:buChar char="Ø"/>
            </a:pPr>
            <a:r>
              <a:rPr lang="tr-TR" sz="2400" dirty="0">
                <a:latin typeface="Candara" panose="020E0502030303020204" pitchFamily="34" charset="0"/>
              </a:rPr>
              <a:t>Görüşme sonuçlarını gerekli kurul ve komitelere rapor halinde sunar. Yenidoğan döneminden 18 yaş sonuna kadar gelişim alanlarını gelişimsel, </a:t>
            </a:r>
            <a:r>
              <a:rPr lang="tr-TR" sz="2400" dirty="0" err="1">
                <a:latin typeface="Candara" panose="020E0502030303020204" pitchFamily="34" charset="0"/>
              </a:rPr>
              <a:t>psikometrik</a:t>
            </a:r>
            <a:r>
              <a:rPr lang="tr-TR" sz="2400" dirty="0">
                <a:latin typeface="Candara" panose="020E0502030303020204" pitchFamily="34" charset="0"/>
              </a:rPr>
              <a:t>, eğitsel ölçeklerle ve </a:t>
            </a:r>
            <a:r>
              <a:rPr lang="tr-TR" sz="2400" dirty="0" err="1">
                <a:latin typeface="Candara" panose="020E0502030303020204" pitchFamily="34" charset="0"/>
              </a:rPr>
              <a:t>informal</a:t>
            </a:r>
            <a:r>
              <a:rPr lang="tr-TR" sz="2400" dirty="0">
                <a:latin typeface="Candara" panose="020E0502030303020204" pitchFamily="34" charset="0"/>
              </a:rPr>
              <a:t> yöntemleri kullanarak değerlendirir. Görüşme sonucunu raporlar, gerekli kurul ve komitelere sunar.</a:t>
            </a:r>
          </a:p>
        </p:txBody>
      </p:sp>
      <p:sp>
        <p:nvSpPr>
          <p:cNvPr id="22" name="TextBox 222">
            <a:extLst>
              <a:ext uri="{FF2B5EF4-FFF2-40B4-BE49-F238E27FC236}">
                <a16:creationId xmlns:a16="http://schemas.microsoft.com/office/drawing/2014/main" id="{D9397916-A158-40A6-9464-B1B7AD7ABFCA}"/>
              </a:ext>
            </a:extLst>
          </p:cNvPr>
          <p:cNvSpPr txBox="1"/>
          <p:nvPr/>
        </p:nvSpPr>
        <p:spPr>
          <a:xfrm>
            <a:off x="311265" y="578412"/>
            <a:ext cx="1336084" cy="830997"/>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Çocuk Gelişimi</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spTree>
    <p:extLst>
      <p:ext uri="{BB962C8B-B14F-4D97-AF65-F5344CB8AC3E}">
        <p14:creationId xmlns:p14="http://schemas.microsoft.com/office/powerpoint/2010/main" val="38402132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57795" y="123896"/>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321233" y="612825"/>
                <a:ext cx="11559502" cy="775504"/>
                <a:chOff x="321233" y="612825"/>
                <a:chExt cx="11559502"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321233" y="732301"/>
                  <a:ext cx="729815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Akademik Kadro</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IV</a:t>
              </a:r>
              <a:endParaRPr lang="en-IN" b="1" dirty="0">
                <a:solidFill>
                  <a:schemeClr val="bg1"/>
                </a:solidFill>
                <a:latin typeface="Eurostile BQ" pitchFamily="50" charset="0"/>
              </a:endParaRPr>
            </a:p>
          </p:txBody>
        </p:sp>
      </p:grpSp>
      <p:grpSp>
        <p:nvGrpSpPr>
          <p:cNvPr id="6" name="Grup 5">
            <a:extLst>
              <a:ext uri="{FF2B5EF4-FFF2-40B4-BE49-F238E27FC236}">
                <a16:creationId xmlns:a16="http://schemas.microsoft.com/office/drawing/2014/main" id="{1548BDCB-4340-40B5-8A52-2B20FF32DC8C}"/>
              </a:ext>
            </a:extLst>
          </p:cNvPr>
          <p:cNvGrpSpPr/>
          <p:nvPr/>
        </p:nvGrpSpPr>
        <p:grpSpPr>
          <a:xfrm>
            <a:off x="1892755" y="2791124"/>
            <a:ext cx="1775275" cy="2260647"/>
            <a:chOff x="1411566" y="3083610"/>
            <a:chExt cx="1657340" cy="1935849"/>
          </a:xfrm>
        </p:grpSpPr>
        <p:sp>
          <p:nvSpPr>
            <p:cNvPr id="24" name="Metin kutusu 23">
              <a:extLst>
                <a:ext uri="{FF2B5EF4-FFF2-40B4-BE49-F238E27FC236}">
                  <a16:creationId xmlns:a16="http://schemas.microsoft.com/office/drawing/2014/main" id="{903209B8-F7EB-47B9-AECC-52E40C12F91B}"/>
                </a:ext>
              </a:extLst>
            </p:cNvPr>
            <p:cNvSpPr txBox="1"/>
            <p:nvPr/>
          </p:nvSpPr>
          <p:spPr>
            <a:xfrm>
              <a:off x="1411566" y="4571413"/>
              <a:ext cx="1657340" cy="448046"/>
            </a:xfrm>
            <a:prstGeom prst="rect">
              <a:avLst/>
            </a:prstGeom>
            <a:noFill/>
          </p:spPr>
          <p:txBody>
            <a:bodyPr wrap="square" rtlCol="0">
              <a:spAutoFit/>
            </a:bodyPr>
            <a:lstStyle/>
            <a:p>
              <a:pPr algn="ctr"/>
              <a:r>
                <a:rPr lang="tr-TR" sz="1400" dirty="0">
                  <a:latin typeface="Candara Light" panose="020E0502030303020204" pitchFamily="34" charset="0"/>
                </a:rPr>
                <a:t>Dr. </a:t>
              </a:r>
              <a:r>
                <a:rPr lang="tr-TR" sz="1400" dirty="0" err="1">
                  <a:latin typeface="Candara Light" panose="020E0502030303020204" pitchFamily="34" charset="0"/>
                </a:rPr>
                <a:t>Öğr</a:t>
              </a:r>
              <a:r>
                <a:rPr lang="tr-TR" sz="1400" dirty="0">
                  <a:latin typeface="Candara Light" panose="020E0502030303020204" pitchFamily="34" charset="0"/>
                </a:rPr>
                <a:t>. Üyesi</a:t>
              </a:r>
            </a:p>
            <a:p>
              <a:pPr algn="ctr"/>
              <a:r>
                <a:rPr lang="tr-TR" sz="1400" dirty="0">
                  <a:latin typeface="Candara Light" panose="020E0502030303020204" pitchFamily="34" charset="0"/>
                </a:rPr>
                <a:t>Dudu Melek ER</a:t>
              </a:r>
            </a:p>
          </p:txBody>
        </p:sp>
        <p:pic>
          <p:nvPicPr>
            <p:cNvPr id="25" name="Resim 24">
              <a:extLst>
                <a:ext uri="{FF2B5EF4-FFF2-40B4-BE49-F238E27FC236}">
                  <a16:creationId xmlns:a16="http://schemas.microsoft.com/office/drawing/2014/main" id="{7F5FD872-F132-44E8-BECC-69177A3E80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3" b="7143"/>
            <a:stretch/>
          </p:blipFill>
          <p:spPr>
            <a:xfrm>
              <a:off x="1562738" y="3083610"/>
              <a:ext cx="1354995" cy="1354995"/>
            </a:xfrm>
            <a:prstGeom prst="flowChartConnector">
              <a:avLst/>
            </a:prstGeom>
            <a:effectLst>
              <a:outerShdw blurRad="50800" dist="38100" dir="5400000" algn="t" rotWithShape="0">
                <a:prstClr val="black">
                  <a:alpha val="40000"/>
                </a:prstClr>
              </a:outerShdw>
            </a:effectLst>
          </p:spPr>
        </p:pic>
      </p:grpSp>
      <p:grpSp>
        <p:nvGrpSpPr>
          <p:cNvPr id="8" name="Grup 7">
            <a:extLst>
              <a:ext uri="{FF2B5EF4-FFF2-40B4-BE49-F238E27FC236}">
                <a16:creationId xmlns:a16="http://schemas.microsoft.com/office/drawing/2014/main" id="{882FBDC9-3C68-4E9D-AED7-3E43FC2C2BB6}"/>
              </a:ext>
            </a:extLst>
          </p:cNvPr>
          <p:cNvGrpSpPr/>
          <p:nvPr/>
        </p:nvGrpSpPr>
        <p:grpSpPr>
          <a:xfrm>
            <a:off x="3935210" y="2791125"/>
            <a:ext cx="1636449" cy="2226466"/>
            <a:chOff x="5124824" y="2957144"/>
            <a:chExt cx="1657340" cy="2164971"/>
          </a:xfrm>
        </p:grpSpPr>
        <p:pic>
          <p:nvPicPr>
            <p:cNvPr id="5" name="Resim 4">
              <a:extLst>
                <a:ext uri="{FF2B5EF4-FFF2-40B4-BE49-F238E27FC236}">
                  <a16:creationId xmlns:a16="http://schemas.microsoft.com/office/drawing/2014/main" id="{08A9ACDD-E83B-4D53-B85E-C85D19FA80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0" t="2162" r="260" b="12124"/>
            <a:stretch/>
          </p:blipFill>
          <p:spPr>
            <a:xfrm>
              <a:off x="5245195" y="2957144"/>
              <a:ext cx="1354996" cy="1481460"/>
            </a:xfrm>
            <a:prstGeom prst="flowChartConnector">
              <a:avLst/>
            </a:prstGeom>
            <a:effectLst>
              <a:outerShdw blurRad="50800" dist="38100" dir="5400000" algn="t" rotWithShape="0">
                <a:prstClr val="black">
                  <a:alpha val="40000"/>
                </a:prstClr>
              </a:outerShdw>
            </a:effectLst>
          </p:spPr>
        </p:pic>
        <p:sp>
          <p:nvSpPr>
            <p:cNvPr id="31" name="Metin kutusu 30">
              <a:extLst>
                <a:ext uri="{FF2B5EF4-FFF2-40B4-BE49-F238E27FC236}">
                  <a16:creationId xmlns:a16="http://schemas.microsoft.com/office/drawing/2014/main" id="{25CC713D-6A29-4EF3-BA0E-F60552B692B8}"/>
                </a:ext>
              </a:extLst>
            </p:cNvPr>
            <p:cNvSpPr txBox="1"/>
            <p:nvPr/>
          </p:nvSpPr>
          <p:spPr>
            <a:xfrm>
              <a:off x="5124824" y="4598895"/>
              <a:ext cx="1657340" cy="523220"/>
            </a:xfrm>
            <a:prstGeom prst="rect">
              <a:avLst/>
            </a:prstGeom>
            <a:noFill/>
          </p:spPr>
          <p:txBody>
            <a:bodyPr wrap="square" rtlCol="0">
              <a:spAutoFit/>
            </a:bodyPr>
            <a:lstStyle/>
            <a:p>
              <a:pPr algn="ctr"/>
              <a:r>
                <a:rPr lang="tr-TR" sz="1400" dirty="0">
                  <a:latin typeface="Candara Light" panose="020E0502030303020204" pitchFamily="34" charset="0"/>
                </a:rPr>
                <a:t>Dr. </a:t>
              </a:r>
              <a:r>
                <a:rPr lang="tr-TR" sz="1400" dirty="0" err="1">
                  <a:latin typeface="Candara Light" panose="020E0502030303020204" pitchFamily="34" charset="0"/>
                </a:rPr>
                <a:t>Öğr</a:t>
              </a:r>
              <a:r>
                <a:rPr lang="tr-TR" sz="1400" dirty="0">
                  <a:latin typeface="Candara Light" panose="020E0502030303020204" pitchFamily="34" charset="0"/>
                </a:rPr>
                <a:t>. Üyesi Özlem Ersoy</a:t>
              </a:r>
            </a:p>
          </p:txBody>
        </p:sp>
      </p:grpSp>
      <p:grpSp>
        <p:nvGrpSpPr>
          <p:cNvPr id="32" name="Grup 31">
            <a:extLst>
              <a:ext uri="{FF2B5EF4-FFF2-40B4-BE49-F238E27FC236}">
                <a16:creationId xmlns:a16="http://schemas.microsoft.com/office/drawing/2014/main" id="{707D3F5A-8A8E-441F-BDFD-F41D89965821}"/>
              </a:ext>
            </a:extLst>
          </p:cNvPr>
          <p:cNvGrpSpPr/>
          <p:nvPr/>
        </p:nvGrpSpPr>
        <p:grpSpPr>
          <a:xfrm>
            <a:off x="9607965" y="2852620"/>
            <a:ext cx="1407459" cy="2164971"/>
            <a:chOff x="10106382" y="2668050"/>
            <a:chExt cx="1657340" cy="2164971"/>
          </a:xfrm>
        </p:grpSpPr>
        <p:pic>
          <p:nvPicPr>
            <p:cNvPr id="33" name="Picture 16" descr="https://www.atilim.edu.tr/thumbnail?src=/uploads/employees/bugse-ozgundondu/1581662518-Bu%C4%9Fse%20%C3%96zg%C3%BCnd%C3%B6nd%C3%BC.jpg&amp;w=600&amp;h=700&amp;p=fit">
              <a:extLst>
                <a:ext uri="{FF2B5EF4-FFF2-40B4-BE49-F238E27FC236}">
                  <a16:creationId xmlns:a16="http://schemas.microsoft.com/office/drawing/2014/main" id="{64EEDF1B-0141-4921-9371-689AFD2DEA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47740" y="2668050"/>
              <a:ext cx="1354995" cy="1508943"/>
            </a:xfrm>
            <a:prstGeom prst="flowChartConnector">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4" name="Metin kutusu 33">
              <a:extLst>
                <a:ext uri="{FF2B5EF4-FFF2-40B4-BE49-F238E27FC236}">
                  <a16:creationId xmlns:a16="http://schemas.microsoft.com/office/drawing/2014/main" id="{5319E223-7885-4DDA-A64A-F6469558EEEC}"/>
                </a:ext>
              </a:extLst>
            </p:cNvPr>
            <p:cNvSpPr txBox="1"/>
            <p:nvPr/>
          </p:nvSpPr>
          <p:spPr>
            <a:xfrm>
              <a:off x="10106382" y="4309801"/>
              <a:ext cx="1657340" cy="523220"/>
            </a:xfrm>
            <a:prstGeom prst="rect">
              <a:avLst/>
            </a:prstGeom>
            <a:noFill/>
          </p:spPr>
          <p:txBody>
            <a:bodyPr wrap="square" rtlCol="0">
              <a:spAutoFit/>
            </a:bodyPr>
            <a:lstStyle/>
            <a:p>
              <a:pPr algn="ctr"/>
              <a:r>
                <a:rPr lang="tr-TR" sz="1400" dirty="0">
                  <a:latin typeface="Candara Light" panose="020E0502030303020204" pitchFamily="34" charset="0"/>
                </a:rPr>
                <a:t>Arş. Gör.</a:t>
              </a:r>
            </a:p>
            <a:p>
              <a:pPr algn="ctr"/>
              <a:r>
                <a:rPr lang="tr-TR" sz="1400" dirty="0" err="1">
                  <a:latin typeface="Candara Light" panose="020E0502030303020204" pitchFamily="34" charset="0"/>
                </a:rPr>
                <a:t>Buğse</a:t>
              </a:r>
              <a:r>
                <a:rPr lang="tr-TR" sz="1400" dirty="0">
                  <a:latin typeface="Candara Light" panose="020E0502030303020204" pitchFamily="34" charset="0"/>
                </a:rPr>
                <a:t> YÜCEER</a:t>
              </a:r>
            </a:p>
          </p:txBody>
        </p:sp>
      </p:grpSp>
      <p:sp>
        <p:nvSpPr>
          <p:cNvPr id="39" name="TextBox 222">
            <a:extLst>
              <a:ext uri="{FF2B5EF4-FFF2-40B4-BE49-F238E27FC236}">
                <a16:creationId xmlns:a16="http://schemas.microsoft.com/office/drawing/2014/main" id="{9608A833-E3DD-41CE-9B18-8BC37139C4E6}"/>
              </a:ext>
            </a:extLst>
          </p:cNvPr>
          <p:cNvSpPr txBox="1"/>
          <p:nvPr/>
        </p:nvSpPr>
        <p:spPr>
          <a:xfrm>
            <a:off x="311265" y="578412"/>
            <a:ext cx="1336084" cy="830997"/>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Çocuk Gelişimi</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19" name="Rectangle 14"/>
          <p:cNvSpPr>
            <a:spLocks noChangeArrowheads="1"/>
          </p:cNvSpPr>
          <p:nvPr/>
        </p:nvSpPr>
        <p:spPr bwMode="auto">
          <a:xfrm>
            <a:off x="10004781" y="2689345"/>
            <a:ext cx="12153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tr-TR"/>
          </a:p>
        </p:txBody>
      </p:sp>
      <p:pic>
        <p:nvPicPr>
          <p:cNvPr id="43" name="Resim 4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53466" y="2791124"/>
            <a:ext cx="1289033" cy="1523541"/>
          </a:xfrm>
          <a:prstGeom prst="ellipse">
            <a:avLst/>
          </a:prstGeom>
          <a:ln>
            <a:noFill/>
          </a:ln>
          <a:effectLst>
            <a:softEdge rad="112500"/>
          </a:effectLst>
        </p:spPr>
      </p:pic>
      <p:sp>
        <p:nvSpPr>
          <p:cNvPr id="20" name="Rectangle 15"/>
          <p:cNvSpPr>
            <a:spLocks noChangeArrowheads="1"/>
          </p:cNvSpPr>
          <p:nvPr/>
        </p:nvSpPr>
        <p:spPr bwMode="auto">
          <a:xfrm>
            <a:off x="7735474" y="4329261"/>
            <a:ext cx="1613939"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254375" algn="l"/>
              </a:tabLst>
              <a:defRPr>
                <a:solidFill>
                  <a:schemeClr val="tx1"/>
                </a:solidFill>
                <a:latin typeface="Arial" panose="020B0604020202020204" pitchFamily="34" charset="0"/>
              </a:defRPr>
            </a:lvl1pPr>
            <a:lvl2pPr eaLnBrk="0" fontAlgn="base" hangingPunct="0">
              <a:spcBef>
                <a:spcPct val="0"/>
              </a:spcBef>
              <a:spcAft>
                <a:spcPct val="0"/>
              </a:spcAft>
              <a:tabLst>
                <a:tab pos="3254375" algn="l"/>
              </a:tabLst>
              <a:defRPr>
                <a:solidFill>
                  <a:schemeClr val="tx1"/>
                </a:solidFill>
                <a:latin typeface="Arial" panose="020B0604020202020204" pitchFamily="34" charset="0"/>
              </a:defRPr>
            </a:lvl2pPr>
            <a:lvl3pPr eaLnBrk="0" fontAlgn="base" hangingPunct="0">
              <a:spcBef>
                <a:spcPct val="0"/>
              </a:spcBef>
              <a:spcAft>
                <a:spcPct val="0"/>
              </a:spcAft>
              <a:tabLst>
                <a:tab pos="3254375" algn="l"/>
              </a:tabLst>
              <a:defRPr>
                <a:solidFill>
                  <a:schemeClr val="tx1"/>
                </a:solidFill>
                <a:latin typeface="Arial" panose="020B0604020202020204" pitchFamily="34" charset="0"/>
              </a:defRPr>
            </a:lvl3pPr>
            <a:lvl4pPr eaLnBrk="0" fontAlgn="base" hangingPunct="0">
              <a:spcBef>
                <a:spcPct val="0"/>
              </a:spcBef>
              <a:spcAft>
                <a:spcPct val="0"/>
              </a:spcAft>
              <a:tabLst>
                <a:tab pos="3254375" algn="l"/>
              </a:tabLst>
              <a:defRPr>
                <a:solidFill>
                  <a:schemeClr val="tx1"/>
                </a:solidFill>
                <a:latin typeface="Arial" panose="020B0604020202020204" pitchFamily="34" charset="0"/>
              </a:defRPr>
            </a:lvl4pPr>
            <a:lvl5pPr eaLnBrk="0" fontAlgn="base" hangingPunct="0">
              <a:spcBef>
                <a:spcPct val="0"/>
              </a:spcBef>
              <a:spcAft>
                <a:spcPct val="0"/>
              </a:spcAft>
              <a:tabLst>
                <a:tab pos="3254375" algn="l"/>
              </a:tabLst>
              <a:defRPr>
                <a:solidFill>
                  <a:schemeClr val="tx1"/>
                </a:solidFill>
                <a:latin typeface="Arial" panose="020B0604020202020204" pitchFamily="34" charset="0"/>
              </a:defRPr>
            </a:lvl5pPr>
            <a:lvl6pPr eaLnBrk="0" fontAlgn="base" hangingPunct="0">
              <a:spcBef>
                <a:spcPct val="0"/>
              </a:spcBef>
              <a:spcAft>
                <a:spcPct val="0"/>
              </a:spcAft>
              <a:tabLst>
                <a:tab pos="3254375" algn="l"/>
              </a:tabLst>
              <a:defRPr>
                <a:solidFill>
                  <a:schemeClr val="tx1"/>
                </a:solidFill>
                <a:latin typeface="Arial" panose="020B0604020202020204" pitchFamily="34" charset="0"/>
              </a:defRPr>
            </a:lvl6pPr>
            <a:lvl7pPr eaLnBrk="0" fontAlgn="base" hangingPunct="0">
              <a:spcBef>
                <a:spcPct val="0"/>
              </a:spcBef>
              <a:spcAft>
                <a:spcPct val="0"/>
              </a:spcAft>
              <a:tabLst>
                <a:tab pos="3254375" algn="l"/>
              </a:tabLst>
              <a:defRPr>
                <a:solidFill>
                  <a:schemeClr val="tx1"/>
                </a:solidFill>
                <a:latin typeface="Arial" panose="020B0604020202020204" pitchFamily="34" charset="0"/>
              </a:defRPr>
            </a:lvl7pPr>
            <a:lvl8pPr eaLnBrk="0" fontAlgn="base" hangingPunct="0">
              <a:spcBef>
                <a:spcPct val="0"/>
              </a:spcBef>
              <a:spcAft>
                <a:spcPct val="0"/>
              </a:spcAft>
              <a:tabLst>
                <a:tab pos="3254375" algn="l"/>
              </a:tabLst>
              <a:defRPr>
                <a:solidFill>
                  <a:schemeClr val="tx1"/>
                </a:solidFill>
                <a:latin typeface="Arial" panose="020B0604020202020204" pitchFamily="34" charset="0"/>
              </a:defRPr>
            </a:lvl8pPr>
            <a:lvl9pPr eaLnBrk="0" fontAlgn="base" hangingPunct="0">
              <a:spcBef>
                <a:spcPct val="0"/>
              </a:spcBef>
              <a:spcAft>
                <a:spcPct val="0"/>
              </a:spcAft>
              <a:tabLst>
                <a:tab pos="32543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3254375" algn="l"/>
              </a:tabLst>
            </a:pPr>
            <a:r>
              <a:rPr kumimoji="0" lang="tr-TR" altLang="tr-T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tr-TR" altLang="tr-TR"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3254375" algn="l"/>
              </a:tabLst>
            </a:pPr>
            <a:r>
              <a:rPr kumimoji="0" lang="tr-TR" altLang="tr-T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tr-TR" altLang="tr-TR" sz="1400" b="0" i="0" u="none" strike="noStrike" cap="none" normalizeH="0" baseline="0" dirty="0">
                <a:ln>
                  <a:noFill/>
                </a:ln>
                <a:solidFill>
                  <a:schemeClr val="tx1"/>
                </a:solidFill>
                <a:effectLst/>
                <a:latin typeface="Candara Light" panose="020E0502030303020204" pitchFamily="34" charset="0"/>
                <a:ea typeface="Calibri" panose="020F0502020204030204" pitchFamily="34" charset="0"/>
                <a:cs typeface="Times New Roman" panose="02020603050405020304" pitchFamily="18" charset="0"/>
              </a:rPr>
              <a:t>Dr. </a:t>
            </a:r>
            <a:r>
              <a:rPr kumimoji="0" lang="tr-TR" altLang="tr-TR" sz="140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Ö</a:t>
            </a:r>
            <a:r>
              <a:rPr kumimoji="0" lang="tr-TR" altLang="tr-TR" sz="1400" b="0" i="0" u="none" strike="noStrike" cap="none" normalizeH="0" baseline="0" dirty="0" err="1">
                <a:ln>
                  <a:noFill/>
                </a:ln>
                <a:solidFill>
                  <a:schemeClr val="tx1"/>
                </a:solidFill>
                <a:effectLst/>
                <a:latin typeface="Candara Light" panose="020E0502030303020204" pitchFamily="34" charset="0"/>
                <a:ea typeface="Calibri" panose="020F0502020204030204" pitchFamily="34" charset="0"/>
                <a:cs typeface="Times New Roman" panose="02020603050405020304" pitchFamily="18" charset="0"/>
              </a:rPr>
              <a:t>ğr</a:t>
            </a:r>
            <a:r>
              <a:rPr kumimoji="0" lang="tr-TR" altLang="tr-TR" sz="1400" b="0" i="0" u="none" strike="noStrike" cap="none" normalizeH="0" baseline="0" dirty="0">
                <a:ln>
                  <a:noFill/>
                </a:ln>
                <a:solidFill>
                  <a:schemeClr val="tx1"/>
                </a:solidFill>
                <a:effectLst/>
                <a:latin typeface="Candara Light" panose="020E0502030303020204" pitchFamily="34" charset="0"/>
                <a:ea typeface="Calibri" panose="020F0502020204030204" pitchFamily="34" charset="0"/>
                <a:cs typeface="Times New Roman" panose="02020603050405020304" pitchFamily="18" charset="0"/>
              </a:rPr>
              <a:t>. G</a:t>
            </a:r>
            <a:r>
              <a:rPr kumimoji="0" lang="tr-TR" altLang="tr-TR"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ö</a:t>
            </a:r>
            <a:r>
              <a:rPr kumimoji="0" lang="tr-TR" altLang="tr-TR" sz="1400" b="0" i="0" u="none" strike="noStrike" cap="none" normalizeH="0" baseline="0" dirty="0">
                <a:ln>
                  <a:noFill/>
                </a:ln>
                <a:solidFill>
                  <a:schemeClr val="tx1"/>
                </a:solidFill>
                <a:effectLst/>
                <a:latin typeface="Candara Light" panose="020E0502030303020204" pitchFamily="34" charset="0"/>
                <a:ea typeface="Calibri" panose="020F0502020204030204" pitchFamily="34" charset="0"/>
                <a:cs typeface="Times New Roman" panose="02020603050405020304" pitchFamily="18" charset="0"/>
              </a:rPr>
              <a:t>r. </a:t>
            </a:r>
            <a:endParaRPr kumimoji="0" lang="tr-TR" altLang="tr-TR"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3254375" algn="l"/>
              </a:tabLst>
            </a:pPr>
            <a:r>
              <a:rPr kumimoji="0" lang="tr-TR" altLang="tr-TR" sz="1400" b="0" i="0" u="none" strike="noStrike" cap="none" normalizeH="0" baseline="0" dirty="0">
                <a:ln>
                  <a:noFill/>
                </a:ln>
                <a:solidFill>
                  <a:schemeClr val="tx1"/>
                </a:solidFill>
                <a:effectLst/>
                <a:latin typeface="Candara Light" panose="020E0502030303020204" pitchFamily="34" charset="0"/>
                <a:ea typeface="Calibri" panose="020F0502020204030204" pitchFamily="34" charset="0"/>
                <a:cs typeface="Times New Roman" panose="02020603050405020304" pitchFamily="18" charset="0"/>
              </a:rPr>
              <a:t>      Sinem İŞLEK</a:t>
            </a: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3" name="Metin kutusu 2">
            <a:extLst>
              <a:ext uri="{FF2B5EF4-FFF2-40B4-BE49-F238E27FC236}">
                <a16:creationId xmlns:a16="http://schemas.microsoft.com/office/drawing/2014/main" id="{A1060E42-D7C6-4EB5-75AC-F2AA795926E9}"/>
              </a:ext>
            </a:extLst>
          </p:cNvPr>
          <p:cNvSpPr txBox="1"/>
          <p:nvPr/>
        </p:nvSpPr>
        <p:spPr>
          <a:xfrm>
            <a:off x="5706051" y="4524676"/>
            <a:ext cx="1740605" cy="523220"/>
          </a:xfrm>
          <a:prstGeom prst="rect">
            <a:avLst/>
          </a:prstGeom>
          <a:noFill/>
        </p:spPr>
        <p:txBody>
          <a:bodyPr wrap="square" rtlCol="0">
            <a:spAutoFit/>
          </a:bodyPr>
          <a:lstStyle/>
          <a:p>
            <a:pPr algn="ctr"/>
            <a:r>
              <a:rPr lang="tr-TR" sz="1400" dirty="0">
                <a:latin typeface="Candara Light" panose="020E0502030303020204" pitchFamily="34" charset="0"/>
              </a:rPr>
              <a:t>Dr. </a:t>
            </a:r>
            <a:r>
              <a:rPr lang="tr-TR" sz="1400" dirty="0" err="1">
                <a:latin typeface="Candara Light" panose="020E0502030303020204" pitchFamily="34" charset="0"/>
              </a:rPr>
              <a:t>Öğr</a:t>
            </a:r>
            <a:r>
              <a:rPr lang="tr-TR" sz="1400" dirty="0">
                <a:latin typeface="Candara Light" panose="020E0502030303020204" pitchFamily="34" charset="0"/>
              </a:rPr>
              <a:t>. Üyesi  </a:t>
            </a:r>
          </a:p>
          <a:p>
            <a:pPr algn="ctr"/>
            <a:r>
              <a:rPr lang="tr-TR" sz="1400" dirty="0">
                <a:latin typeface="Candara Light" panose="020E0502030303020204" pitchFamily="34" charset="0"/>
              </a:rPr>
              <a:t>Laden JAFERİ</a:t>
            </a:r>
          </a:p>
        </p:txBody>
      </p:sp>
      <p:pic>
        <p:nvPicPr>
          <p:cNvPr id="4" name="Resim 3" descr="Laden JAFERİ">
            <a:extLst>
              <a:ext uri="{FF2B5EF4-FFF2-40B4-BE49-F238E27FC236}">
                <a16:creationId xmlns:a16="http://schemas.microsoft.com/office/drawing/2014/main" id="{840B3E45-AC24-283E-82DF-4C884CC6D5E3}"/>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5860868" y="2788613"/>
            <a:ext cx="1407459" cy="1541761"/>
          </a:xfrm>
          <a:prstGeom prst="ellipse">
            <a:avLst/>
          </a:prstGeom>
          <a:ln>
            <a:noFill/>
          </a:ln>
          <a:effectLst>
            <a:softEdge rad="112500"/>
          </a:effectLst>
        </p:spPr>
      </p:pic>
    </p:spTree>
    <p:extLst>
      <p:ext uri="{BB962C8B-B14F-4D97-AF65-F5344CB8AC3E}">
        <p14:creationId xmlns:p14="http://schemas.microsoft.com/office/powerpoint/2010/main" val="15788709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3940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205740" y="612825"/>
                <a:ext cx="10674995" cy="775504"/>
                <a:chOff x="1205740" y="612825"/>
                <a:chExt cx="10674995"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205740" y="732301"/>
                  <a:ext cx="9300716" cy="523220"/>
                </a:xfrm>
                <a:prstGeom prst="rect">
                  <a:avLst/>
                </a:prstGeom>
              </p:spPr>
              <p:txBody>
                <a:bodyPr wrap="square">
                  <a:spAutoFit/>
                </a:bodyPr>
                <a:lstStyle/>
                <a:p>
                  <a:pPr algn="ctr"/>
                  <a:r>
                    <a:rPr lang="tr-TR" sz="2800" b="1" dirty="0" smtClean="0">
                      <a:solidFill>
                        <a:schemeClr val="bg1"/>
                      </a:solidFill>
                      <a:latin typeface="Agency FB" panose="020B0503020202020204" pitchFamily="34" charset="0"/>
                    </a:rPr>
                    <a:t>2022-2023 Akademik Yılı Öğrenci Sayılarımız</a:t>
                  </a:r>
                  <a:endParaRPr lang="tr-TR" sz="2800" b="1" dirty="0">
                    <a:solidFill>
                      <a:schemeClr val="bg1"/>
                    </a:solidFill>
                    <a:latin typeface="Agency FB" panose="020B0503020202020204" pitchFamily="34" charset="0"/>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D</a:t>
              </a:r>
              <a:endParaRPr lang="en-IN" b="1" dirty="0">
                <a:solidFill>
                  <a:schemeClr val="bg1"/>
                </a:solidFill>
                <a:latin typeface="Eurostile BQ" pitchFamily="50" charset="0"/>
              </a:endParaRPr>
            </a:p>
          </p:txBody>
        </p:sp>
      </p:grpSp>
      <p:sp>
        <p:nvSpPr>
          <p:cNvPr id="4" name="İkizkenar Üçgen 3">
            <a:extLst>
              <a:ext uri="{FF2B5EF4-FFF2-40B4-BE49-F238E27FC236}">
                <a16:creationId xmlns:a16="http://schemas.microsoft.com/office/drawing/2014/main" id="{6CA18390-FC80-48FA-AB88-3231875BF55A}"/>
              </a:ext>
            </a:extLst>
          </p:cNvPr>
          <p:cNvSpPr/>
          <p:nvPr/>
        </p:nvSpPr>
        <p:spPr>
          <a:xfrm rot="16200000">
            <a:off x="11047134" y="1167552"/>
            <a:ext cx="895350" cy="771853"/>
          </a:xfrm>
          <a:prstGeom prst="triangle">
            <a:avLst>
              <a:gd name="adj" fmla="val 68617"/>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Köşeleri Yuvarlatılmış 4">
            <a:extLst>
              <a:ext uri="{FF2B5EF4-FFF2-40B4-BE49-F238E27FC236}">
                <a16:creationId xmlns:a16="http://schemas.microsoft.com/office/drawing/2014/main" id="{19CF1520-5047-4448-805D-A95002769AEF}"/>
              </a:ext>
            </a:extLst>
          </p:cNvPr>
          <p:cNvSpPr/>
          <p:nvPr/>
        </p:nvSpPr>
        <p:spPr>
          <a:xfrm>
            <a:off x="9029700" y="1305930"/>
            <a:ext cx="2843164" cy="780721"/>
          </a:xfrm>
          <a:prstGeom prst="roundRect">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2" name="Tablo 1"/>
          <p:cNvGraphicFramePr>
            <a:graphicFrameLocks noGrp="1"/>
          </p:cNvGraphicFramePr>
          <p:nvPr>
            <p:extLst>
              <p:ext uri="{D42A27DB-BD31-4B8C-83A1-F6EECF244321}">
                <p14:modId xmlns:p14="http://schemas.microsoft.com/office/powerpoint/2010/main" val="3741281970"/>
              </p:ext>
            </p:extLst>
          </p:nvPr>
        </p:nvGraphicFramePr>
        <p:xfrm>
          <a:off x="843281" y="3156085"/>
          <a:ext cx="10515600" cy="1062101"/>
        </p:xfrm>
        <a:graphic>
          <a:graphicData uri="http://schemas.openxmlformats.org/drawingml/2006/table">
            <a:tbl>
              <a:tblPr firstRow="1" firstCol="1" bandRow="1"/>
              <a:tblGrid>
                <a:gridCol w="1752600">
                  <a:extLst>
                    <a:ext uri="{9D8B030D-6E8A-4147-A177-3AD203B41FA5}">
                      <a16:colId xmlns:a16="http://schemas.microsoft.com/office/drawing/2014/main" val="3461418149"/>
                    </a:ext>
                  </a:extLst>
                </a:gridCol>
                <a:gridCol w="1752600">
                  <a:extLst>
                    <a:ext uri="{9D8B030D-6E8A-4147-A177-3AD203B41FA5}">
                      <a16:colId xmlns:a16="http://schemas.microsoft.com/office/drawing/2014/main" val="3043687909"/>
                    </a:ext>
                  </a:extLst>
                </a:gridCol>
                <a:gridCol w="1752600">
                  <a:extLst>
                    <a:ext uri="{9D8B030D-6E8A-4147-A177-3AD203B41FA5}">
                      <a16:colId xmlns:a16="http://schemas.microsoft.com/office/drawing/2014/main" val="179379613"/>
                    </a:ext>
                  </a:extLst>
                </a:gridCol>
                <a:gridCol w="1752600">
                  <a:extLst>
                    <a:ext uri="{9D8B030D-6E8A-4147-A177-3AD203B41FA5}">
                      <a16:colId xmlns:a16="http://schemas.microsoft.com/office/drawing/2014/main" val="3176485228"/>
                    </a:ext>
                  </a:extLst>
                </a:gridCol>
                <a:gridCol w="1752600">
                  <a:extLst>
                    <a:ext uri="{9D8B030D-6E8A-4147-A177-3AD203B41FA5}">
                      <a16:colId xmlns:a16="http://schemas.microsoft.com/office/drawing/2014/main" val="2844990646"/>
                    </a:ext>
                  </a:extLst>
                </a:gridCol>
                <a:gridCol w="1752600">
                  <a:extLst>
                    <a:ext uri="{9D8B030D-6E8A-4147-A177-3AD203B41FA5}">
                      <a16:colId xmlns:a16="http://schemas.microsoft.com/office/drawing/2014/main" val="2976448764"/>
                    </a:ext>
                  </a:extLst>
                </a:gridCol>
              </a:tblGrid>
              <a:tr h="0">
                <a:tc>
                  <a:txBody>
                    <a:bodyPr/>
                    <a:lstStyle/>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AKTİF ÖĞRENCİ İLK KAYIT</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AKTİF ÖĞRENCİ YATAY GEÇİŞ</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HAZIRLIK</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KAYDI SİLİNMİŞ</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ERASMUS</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TOPLAM</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ÖĞRENCİ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extLst>
                  <a:ext uri="{0D108BD9-81ED-4DB2-BD59-A6C34878D82A}">
                    <a16:rowId xmlns:a16="http://schemas.microsoft.com/office/drawing/2014/main" val="2594166963"/>
                  </a:ext>
                </a:extLst>
              </a:tr>
              <a:tr h="387350">
                <a:tc>
                  <a:txBody>
                    <a:bodyPr/>
                    <a:lstStyle/>
                    <a:p>
                      <a:pPr algn="ctr">
                        <a:lnSpc>
                          <a:spcPct val="107000"/>
                        </a:lnSpc>
                        <a:spcAft>
                          <a:spcPts val="0"/>
                        </a:spcAft>
                      </a:pPr>
                      <a:r>
                        <a:rPr lang="tr-TR" sz="1200" b="1" dirty="0" smtClean="0">
                          <a:effectLst/>
                          <a:latin typeface="Calibri" panose="020F0502020204030204" pitchFamily="34" charset="0"/>
                          <a:ea typeface="Calibri" panose="020F0502020204030204" pitchFamily="34" charset="0"/>
                          <a:cs typeface="Times New Roman" panose="02020603050405020304" pitchFamily="18" charset="0"/>
                        </a:rPr>
                        <a:t>47</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200" b="1"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200" b="1"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200" b="1"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200" b="1"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200" b="1" dirty="0" smtClean="0">
                          <a:effectLst/>
                          <a:latin typeface="Calibri" panose="020F0502020204030204" pitchFamily="34" charset="0"/>
                          <a:ea typeface="Calibri" panose="020F0502020204030204" pitchFamily="34" charset="0"/>
                          <a:cs typeface="Times New Roman" panose="02020603050405020304" pitchFamily="18" charset="0"/>
                        </a:rPr>
                        <a:t>47</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1377051"/>
                  </a:ext>
                </a:extLst>
              </a:tr>
            </a:tbl>
          </a:graphicData>
        </a:graphic>
      </p:graphicFrame>
      <p:sp>
        <p:nvSpPr>
          <p:cNvPr id="19" name="TextBox 222">
            <a:extLst>
              <a:ext uri="{FF2B5EF4-FFF2-40B4-BE49-F238E27FC236}">
                <a16:creationId xmlns:a16="http://schemas.microsoft.com/office/drawing/2014/main" id="{E6CB7911-DD0E-4C22-9C13-9A5576CEC6F4}"/>
              </a:ext>
            </a:extLst>
          </p:cNvPr>
          <p:cNvSpPr txBox="1"/>
          <p:nvPr/>
        </p:nvSpPr>
        <p:spPr>
          <a:xfrm>
            <a:off x="311265" y="670055"/>
            <a:ext cx="1336084" cy="738664"/>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Çocuk Gelişimi</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a:p>
            <a:pPr algn="ctr"/>
            <a:endParaRPr lang="en-IN" sz="1400" b="1" dirty="0">
              <a:solidFill>
                <a:schemeClr val="bg1"/>
              </a:solidFill>
              <a:latin typeface="Candara Light" panose="020E0502030303020204" pitchFamily="34" charset="0"/>
            </a:endParaRPr>
          </a:p>
        </p:txBody>
      </p:sp>
    </p:spTree>
    <p:extLst>
      <p:ext uri="{BB962C8B-B14F-4D97-AF65-F5344CB8AC3E}">
        <p14:creationId xmlns:p14="http://schemas.microsoft.com/office/powerpoint/2010/main" val="196969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3940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205740" y="612825"/>
                <a:ext cx="10674995" cy="775504"/>
                <a:chOff x="1205740" y="612825"/>
                <a:chExt cx="10674995"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205740" y="732301"/>
                  <a:ext cx="9300716" cy="523220"/>
                </a:xfrm>
                <a:prstGeom prst="rect">
                  <a:avLst/>
                </a:prstGeom>
              </p:spPr>
              <p:txBody>
                <a:bodyPr wrap="square">
                  <a:spAutoFit/>
                </a:bodyPr>
                <a:lstStyle/>
                <a:p>
                  <a:pPr algn="ctr"/>
                  <a:r>
                    <a:rPr lang="tr-TR" sz="2800" b="1" dirty="0" smtClean="0">
                      <a:solidFill>
                        <a:schemeClr val="bg1"/>
                      </a:solidFill>
                      <a:latin typeface="Agency FB" panose="020B0503020202020204" pitchFamily="34" charset="0"/>
                    </a:rPr>
                    <a:t>2022-2023 Akademik Yılı Öğrenci Sayılarımız</a:t>
                  </a:r>
                  <a:endParaRPr lang="tr-TR" sz="2800" b="1" dirty="0">
                    <a:solidFill>
                      <a:schemeClr val="bg1"/>
                    </a:solidFill>
                    <a:latin typeface="Agency FB" panose="020B0503020202020204" pitchFamily="34" charset="0"/>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D</a:t>
              </a:r>
              <a:endParaRPr lang="en-IN" b="1" dirty="0">
                <a:solidFill>
                  <a:schemeClr val="bg1"/>
                </a:solidFill>
                <a:latin typeface="Eurostile BQ" pitchFamily="50" charset="0"/>
              </a:endParaRPr>
            </a:p>
          </p:txBody>
        </p:sp>
      </p:grpSp>
      <p:sp>
        <p:nvSpPr>
          <p:cNvPr id="4" name="İkizkenar Üçgen 3">
            <a:extLst>
              <a:ext uri="{FF2B5EF4-FFF2-40B4-BE49-F238E27FC236}">
                <a16:creationId xmlns:a16="http://schemas.microsoft.com/office/drawing/2014/main" id="{6CA18390-FC80-48FA-AB88-3231875BF55A}"/>
              </a:ext>
            </a:extLst>
          </p:cNvPr>
          <p:cNvSpPr/>
          <p:nvPr/>
        </p:nvSpPr>
        <p:spPr>
          <a:xfrm rot="16200000">
            <a:off x="11047134" y="1167552"/>
            <a:ext cx="895350" cy="771853"/>
          </a:xfrm>
          <a:prstGeom prst="triangle">
            <a:avLst>
              <a:gd name="adj" fmla="val 68617"/>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Köşeleri Yuvarlatılmış 4">
            <a:extLst>
              <a:ext uri="{FF2B5EF4-FFF2-40B4-BE49-F238E27FC236}">
                <a16:creationId xmlns:a16="http://schemas.microsoft.com/office/drawing/2014/main" id="{19CF1520-5047-4448-805D-A95002769AEF}"/>
              </a:ext>
            </a:extLst>
          </p:cNvPr>
          <p:cNvSpPr/>
          <p:nvPr/>
        </p:nvSpPr>
        <p:spPr>
          <a:xfrm>
            <a:off x="9029700" y="1305930"/>
            <a:ext cx="2843164" cy="780721"/>
          </a:xfrm>
          <a:prstGeom prst="roundRect">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TextBox 222">
            <a:extLst>
              <a:ext uri="{FF2B5EF4-FFF2-40B4-BE49-F238E27FC236}">
                <a16:creationId xmlns:a16="http://schemas.microsoft.com/office/drawing/2014/main" id="{E6CB7911-DD0E-4C22-9C13-9A5576CEC6F4}"/>
              </a:ext>
            </a:extLst>
          </p:cNvPr>
          <p:cNvSpPr txBox="1"/>
          <p:nvPr/>
        </p:nvSpPr>
        <p:spPr>
          <a:xfrm>
            <a:off x="311265" y="670055"/>
            <a:ext cx="1336084" cy="738664"/>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Çocuk Gelişimi</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a:p>
            <a:pPr algn="ctr"/>
            <a:endParaRPr lang="en-IN" sz="1400" b="1" dirty="0">
              <a:solidFill>
                <a:schemeClr val="bg1"/>
              </a:solidFill>
              <a:latin typeface="Candara Light" panose="020E0502030303020204" pitchFamily="34" charset="0"/>
            </a:endParaRPr>
          </a:p>
        </p:txBody>
      </p:sp>
      <p:graphicFrame>
        <p:nvGraphicFramePr>
          <p:cNvPr id="20" name="Grafik 19"/>
          <p:cNvGraphicFramePr>
            <a:graphicFrameLocks/>
          </p:cNvGraphicFramePr>
          <p:nvPr>
            <p:extLst>
              <p:ext uri="{D42A27DB-BD31-4B8C-83A1-F6EECF244321}">
                <p14:modId xmlns:p14="http://schemas.microsoft.com/office/powerpoint/2010/main" val="2899632314"/>
              </p:ext>
            </p:extLst>
          </p:nvPr>
        </p:nvGraphicFramePr>
        <p:xfrm>
          <a:off x="3054858" y="2196175"/>
          <a:ext cx="6099048" cy="38953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752680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25699" y="0"/>
            <a:ext cx="12181840" cy="685799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tr-TR" dirty="0">
                <a:solidFill>
                  <a:schemeClr val="tx1"/>
                </a:solidFill>
              </a:rPr>
              <a:t>1.</a:t>
            </a:r>
            <a:endParaRPr lang="en-IN" dirty="0">
              <a:solidFill>
                <a:schemeClr val="tx1"/>
              </a:solidFill>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321233" y="612825"/>
                <a:ext cx="11559502" cy="775504"/>
                <a:chOff x="321233" y="612825"/>
                <a:chExt cx="11559502"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321233" y="732301"/>
                  <a:ext cx="729815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V</a:t>
              </a:r>
              <a:endParaRPr lang="en-IN" b="1" dirty="0">
                <a:solidFill>
                  <a:schemeClr val="bg1"/>
                </a:solidFill>
                <a:latin typeface="Eurostile BQ" pitchFamily="50" charset="0"/>
              </a:endParaRPr>
            </a:p>
          </p:txBody>
        </p:sp>
      </p:grpSp>
      <p:sp>
        <p:nvSpPr>
          <p:cNvPr id="39" name="TextBox 222">
            <a:extLst>
              <a:ext uri="{FF2B5EF4-FFF2-40B4-BE49-F238E27FC236}">
                <a16:creationId xmlns:a16="http://schemas.microsoft.com/office/drawing/2014/main" id="{9608A833-E3DD-41CE-9B18-8BC37139C4E6}"/>
              </a:ext>
            </a:extLst>
          </p:cNvPr>
          <p:cNvSpPr txBox="1"/>
          <p:nvPr/>
        </p:nvSpPr>
        <p:spPr>
          <a:xfrm>
            <a:off x="311265" y="578412"/>
            <a:ext cx="1336084" cy="830997"/>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Çocuk Gelişimi</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19" name="Rectangle 14"/>
          <p:cNvSpPr>
            <a:spLocks noChangeArrowheads="1"/>
          </p:cNvSpPr>
          <p:nvPr/>
        </p:nvSpPr>
        <p:spPr bwMode="auto">
          <a:xfrm>
            <a:off x="10004781" y="2689345"/>
            <a:ext cx="12153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tr-TR"/>
          </a:p>
        </p:txBody>
      </p:sp>
      <p:sp>
        <p:nvSpPr>
          <p:cNvPr id="20" name="Rectangle 15"/>
          <p:cNvSpPr>
            <a:spLocks noChangeArrowheads="1"/>
          </p:cNvSpPr>
          <p:nvPr/>
        </p:nvSpPr>
        <p:spPr bwMode="auto">
          <a:xfrm>
            <a:off x="7820644" y="4530109"/>
            <a:ext cx="161393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254375" algn="l"/>
              </a:tabLst>
              <a:defRPr>
                <a:solidFill>
                  <a:schemeClr val="tx1"/>
                </a:solidFill>
                <a:latin typeface="Arial" panose="020B0604020202020204" pitchFamily="34" charset="0"/>
              </a:defRPr>
            </a:lvl1pPr>
            <a:lvl2pPr eaLnBrk="0" fontAlgn="base" hangingPunct="0">
              <a:spcBef>
                <a:spcPct val="0"/>
              </a:spcBef>
              <a:spcAft>
                <a:spcPct val="0"/>
              </a:spcAft>
              <a:tabLst>
                <a:tab pos="3254375" algn="l"/>
              </a:tabLst>
              <a:defRPr>
                <a:solidFill>
                  <a:schemeClr val="tx1"/>
                </a:solidFill>
                <a:latin typeface="Arial" panose="020B0604020202020204" pitchFamily="34" charset="0"/>
              </a:defRPr>
            </a:lvl2pPr>
            <a:lvl3pPr eaLnBrk="0" fontAlgn="base" hangingPunct="0">
              <a:spcBef>
                <a:spcPct val="0"/>
              </a:spcBef>
              <a:spcAft>
                <a:spcPct val="0"/>
              </a:spcAft>
              <a:tabLst>
                <a:tab pos="3254375" algn="l"/>
              </a:tabLst>
              <a:defRPr>
                <a:solidFill>
                  <a:schemeClr val="tx1"/>
                </a:solidFill>
                <a:latin typeface="Arial" panose="020B0604020202020204" pitchFamily="34" charset="0"/>
              </a:defRPr>
            </a:lvl3pPr>
            <a:lvl4pPr eaLnBrk="0" fontAlgn="base" hangingPunct="0">
              <a:spcBef>
                <a:spcPct val="0"/>
              </a:spcBef>
              <a:spcAft>
                <a:spcPct val="0"/>
              </a:spcAft>
              <a:tabLst>
                <a:tab pos="3254375" algn="l"/>
              </a:tabLst>
              <a:defRPr>
                <a:solidFill>
                  <a:schemeClr val="tx1"/>
                </a:solidFill>
                <a:latin typeface="Arial" panose="020B0604020202020204" pitchFamily="34" charset="0"/>
              </a:defRPr>
            </a:lvl4pPr>
            <a:lvl5pPr eaLnBrk="0" fontAlgn="base" hangingPunct="0">
              <a:spcBef>
                <a:spcPct val="0"/>
              </a:spcBef>
              <a:spcAft>
                <a:spcPct val="0"/>
              </a:spcAft>
              <a:tabLst>
                <a:tab pos="3254375" algn="l"/>
              </a:tabLst>
              <a:defRPr>
                <a:solidFill>
                  <a:schemeClr val="tx1"/>
                </a:solidFill>
                <a:latin typeface="Arial" panose="020B0604020202020204" pitchFamily="34" charset="0"/>
              </a:defRPr>
            </a:lvl5pPr>
            <a:lvl6pPr eaLnBrk="0" fontAlgn="base" hangingPunct="0">
              <a:spcBef>
                <a:spcPct val="0"/>
              </a:spcBef>
              <a:spcAft>
                <a:spcPct val="0"/>
              </a:spcAft>
              <a:tabLst>
                <a:tab pos="3254375" algn="l"/>
              </a:tabLst>
              <a:defRPr>
                <a:solidFill>
                  <a:schemeClr val="tx1"/>
                </a:solidFill>
                <a:latin typeface="Arial" panose="020B0604020202020204" pitchFamily="34" charset="0"/>
              </a:defRPr>
            </a:lvl6pPr>
            <a:lvl7pPr eaLnBrk="0" fontAlgn="base" hangingPunct="0">
              <a:spcBef>
                <a:spcPct val="0"/>
              </a:spcBef>
              <a:spcAft>
                <a:spcPct val="0"/>
              </a:spcAft>
              <a:tabLst>
                <a:tab pos="3254375" algn="l"/>
              </a:tabLst>
              <a:defRPr>
                <a:solidFill>
                  <a:schemeClr val="tx1"/>
                </a:solidFill>
                <a:latin typeface="Arial" panose="020B0604020202020204" pitchFamily="34" charset="0"/>
              </a:defRPr>
            </a:lvl7pPr>
            <a:lvl8pPr eaLnBrk="0" fontAlgn="base" hangingPunct="0">
              <a:spcBef>
                <a:spcPct val="0"/>
              </a:spcBef>
              <a:spcAft>
                <a:spcPct val="0"/>
              </a:spcAft>
              <a:tabLst>
                <a:tab pos="3254375" algn="l"/>
              </a:tabLst>
              <a:defRPr>
                <a:solidFill>
                  <a:schemeClr val="tx1"/>
                </a:solidFill>
                <a:latin typeface="Arial" panose="020B0604020202020204" pitchFamily="34" charset="0"/>
              </a:defRPr>
            </a:lvl8pPr>
            <a:lvl9pPr eaLnBrk="0" fontAlgn="base" hangingPunct="0">
              <a:spcBef>
                <a:spcPct val="0"/>
              </a:spcBef>
              <a:spcAft>
                <a:spcPct val="0"/>
              </a:spcAft>
              <a:tabLst>
                <a:tab pos="32543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3254375" algn="l"/>
              </a:tabLst>
            </a:pPr>
            <a:r>
              <a:rPr kumimoji="0" lang="tr-TR" altLang="tr-T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tr-TR" altLang="tr-TR" sz="800" b="0" i="0" u="none" strike="noStrike" cap="none" normalizeH="0" baseline="0" dirty="0">
              <a:ln>
                <a:noFill/>
              </a:ln>
              <a:solidFill>
                <a:schemeClr val="tx1"/>
              </a:solidFill>
              <a:effectLst/>
            </a:endParaRPr>
          </a:p>
        </p:txBody>
      </p:sp>
      <p:graphicFrame>
        <p:nvGraphicFramePr>
          <p:cNvPr id="11" name="Tablo 10"/>
          <p:cNvGraphicFramePr>
            <a:graphicFrameLocks noGrp="1"/>
          </p:cNvGraphicFramePr>
          <p:nvPr>
            <p:extLst/>
          </p:nvPr>
        </p:nvGraphicFramePr>
        <p:xfrm>
          <a:off x="1344705" y="2348752"/>
          <a:ext cx="10210801" cy="4295457"/>
        </p:xfrm>
        <a:graphic>
          <a:graphicData uri="http://schemas.openxmlformats.org/drawingml/2006/table">
            <a:tbl>
              <a:tblPr/>
              <a:tblGrid>
                <a:gridCol w="2269065">
                  <a:extLst>
                    <a:ext uri="{9D8B030D-6E8A-4147-A177-3AD203B41FA5}">
                      <a16:colId xmlns:a16="http://schemas.microsoft.com/office/drawing/2014/main" val="500950453"/>
                    </a:ext>
                  </a:extLst>
                </a:gridCol>
                <a:gridCol w="4538131">
                  <a:extLst>
                    <a:ext uri="{9D8B030D-6E8A-4147-A177-3AD203B41FA5}">
                      <a16:colId xmlns:a16="http://schemas.microsoft.com/office/drawing/2014/main" val="1448075459"/>
                    </a:ext>
                  </a:extLst>
                </a:gridCol>
                <a:gridCol w="1134535">
                  <a:extLst>
                    <a:ext uri="{9D8B030D-6E8A-4147-A177-3AD203B41FA5}">
                      <a16:colId xmlns:a16="http://schemas.microsoft.com/office/drawing/2014/main" val="272804435"/>
                    </a:ext>
                  </a:extLst>
                </a:gridCol>
                <a:gridCol w="1134535">
                  <a:extLst>
                    <a:ext uri="{9D8B030D-6E8A-4147-A177-3AD203B41FA5}">
                      <a16:colId xmlns:a16="http://schemas.microsoft.com/office/drawing/2014/main" val="86565638"/>
                    </a:ext>
                  </a:extLst>
                </a:gridCol>
                <a:gridCol w="1134535">
                  <a:extLst>
                    <a:ext uri="{9D8B030D-6E8A-4147-A177-3AD203B41FA5}">
                      <a16:colId xmlns:a16="http://schemas.microsoft.com/office/drawing/2014/main" val="4207092390"/>
                    </a:ext>
                  </a:extLst>
                </a:gridCol>
              </a:tblGrid>
              <a:tr h="692235">
                <a:tc>
                  <a:txBody>
                    <a:bodyPr/>
                    <a:lstStyle/>
                    <a:p>
                      <a:pPr algn="l" fontAlgn="ctr"/>
                      <a:r>
                        <a:rPr lang="tr-TR" sz="1700" b="0">
                          <a:solidFill>
                            <a:srgbClr val="FFFFFF"/>
                          </a:solidFill>
                          <a:effectLst/>
                        </a:rPr>
                        <a:t>Ders Kodu</a:t>
                      </a:r>
                    </a:p>
                  </a:txBody>
                  <a:tcPr marL="70639" marR="70639" marT="141277" marB="141277"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1F3D7C"/>
                    </a:solidFill>
                  </a:tcPr>
                </a:tc>
                <a:tc>
                  <a:txBody>
                    <a:bodyPr/>
                    <a:lstStyle/>
                    <a:p>
                      <a:pPr algn="l" fontAlgn="ctr"/>
                      <a:r>
                        <a:rPr lang="tr-TR" sz="1700" b="0" dirty="0">
                          <a:solidFill>
                            <a:srgbClr val="FFFFFF"/>
                          </a:solidFill>
                          <a:effectLst/>
                        </a:rPr>
                        <a:t>Ders Adı</a:t>
                      </a:r>
                    </a:p>
                  </a:txBody>
                  <a:tcPr marL="70639" marR="70639" marT="141277" marB="141277"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1F3D7C"/>
                    </a:solidFill>
                  </a:tcPr>
                </a:tc>
                <a:tc>
                  <a:txBody>
                    <a:bodyPr/>
                    <a:lstStyle/>
                    <a:p>
                      <a:pPr algn="l" fontAlgn="ctr"/>
                      <a:r>
                        <a:rPr lang="tr-TR" sz="1700" b="0">
                          <a:solidFill>
                            <a:srgbClr val="FFFFFF"/>
                          </a:solidFill>
                          <a:effectLst/>
                        </a:rPr>
                        <a:t>Teorik</a:t>
                      </a:r>
                    </a:p>
                  </a:txBody>
                  <a:tcPr marL="70639" marR="70639" marT="141277" marB="141277"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1F3D7C"/>
                    </a:solidFill>
                  </a:tcPr>
                </a:tc>
                <a:tc>
                  <a:txBody>
                    <a:bodyPr/>
                    <a:lstStyle/>
                    <a:p>
                      <a:pPr algn="l" fontAlgn="ctr"/>
                      <a:r>
                        <a:rPr lang="tr-TR" sz="1700" b="0">
                          <a:solidFill>
                            <a:srgbClr val="FFFFFF"/>
                          </a:solidFill>
                          <a:effectLst/>
                        </a:rPr>
                        <a:t>Uygulama</a:t>
                      </a:r>
                    </a:p>
                  </a:txBody>
                  <a:tcPr marL="70639" marR="70639" marT="141277" marB="141277"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1F3D7C"/>
                    </a:solidFill>
                  </a:tcPr>
                </a:tc>
                <a:tc>
                  <a:txBody>
                    <a:bodyPr/>
                    <a:lstStyle/>
                    <a:p>
                      <a:pPr algn="l" fontAlgn="ctr"/>
                      <a:r>
                        <a:rPr lang="tr-TR" sz="1700" b="0" cap="all">
                          <a:solidFill>
                            <a:srgbClr val="FFFFFF"/>
                          </a:solidFill>
                          <a:effectLst/>
                        </a:rPr>
                        <a:t>AKTS</a:t>
                      </a:r>
                    </a:p>
                  </a:txBody>
                  <a:tcPr marL="70639" marR="70639" marT="141277" marB="141277"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1F3D7C"/>
                    </a:solidFill>
                  </a:tcPr>
                </a:tc>
                <a:extLst>
                  <a:ext uri="{0D108BD9-81ED-4DB2-BD59-A6C34878D82A}">
                    <a16:rowId xmlns:a16="http://schemas.microsoft.com/office/drawing/2014/main" val="2201320548"/>
                  </a:ext>
                </a:extLst>
              </a:tr>
              <a:tr h="350301">
                <a:tc>
                  <a:txBody>
                    <a:bodyPr/>
                    <a:lstStyle/>
                    <a:p>
                      <a:pPr fontAlgn="t"/>
                      <a:r>
                        <a:rPr lang="tr-TR" sz="1700" b="1" u="none" strike="noStrike">
                          <a:solidFill>
                            <a:srgbClr val="1F3D7C"/>
                          </a:solidFill>
                          <a:effectLst/>
                        </a:rPr>
                        <a:t>HIST101</a:t>
                      </a:r>
                      <a:endParaRPr lang="tr-TR" sz="1700" b="0">
                        <a:effectLst/>
                      </a:endParaRP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700" b="0">
                          <a:effectLst/>
                        </a:rPr>
                        <a:t>Atatürk İlkeleri ve İnkılâp Tarihi I</a:t>
                      </a: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700" b="0">
                          <a:effectLst/>
                        </a:rPr>
                        <a:t>2</a:t>
                      </a: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700" b="0">
                          <a:effectLst/>
                        </a:rPr>
                        <a:t>0</a:t>
                      </a: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700" b="0">
                          <a:effectLst/>
                        </a:rPr>
                        <a:t>2</a:t>
                      </a: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17352549"/>
                  </a:ext>
                </a:extLst>
              </a:tr>
              <a:tr h="350301">
                <a:tc>
                  <a:txBody>
                    <a:bodyPr/>
                    <a:lstStyle/>
                    <a:p>
                      <a:pPr fontAlgn="t"/>
                      <a:r>
                        <a:rPr lang="tr-TR" sz="1700" b="1" u="none" strike="noStrike">
                          <a:solidFill>
                            <a:srgbClr val="1F3D7C"/>
                          </a:solidFill>
                          <a:effectLst/>
                        </a:rPr>
                        <a:t>ENG121</a:t>
                      </a:r>
                      <a:endParaRPr lang="tr-TR" sz="1700" b="0">
                        <a:effectLst/>
                      </a:endParaRP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Temel İngilizce I</a:t>
                      </a: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4</a:t>
                      </a: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0</a:t>
                      </a: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3</a:t>
                      </a: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064714236"/>
                  </a:ext>
                </a:extLst>
              </a:tr>
              <a:tr h="350301">
                <a:tc>
                  <a:txBody>
                    <a:bodyPr/>
                    <a:lstStyle/>
                    <a:p>
                      <a:pPr fontAlgn="t"/>
                      <a:r>
                        <a:rPr lang="tr-TR" sz="1700" b="1" u="none" strike="noStrike" dirty="0">
                          <a:solidFill>
                            <a:srgbClr val="1F3D7C"/>
                          </a:solidFill>
                          <a:effectLst/>
                        </a:rPr>
                        <a:t>MED181</a:t>
                      </a:r>
                      <a:endParaRPr lang="tr-TR" sz="1700" b="0" dirty="0">
                        <a:effectLst/>
                      </a:endParaRP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700" b="0">
                          <a:effectLst/>
                        </a:rPr>
                        <a:t>Fizyoloji</a:t>
                      </a: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700" b="0">
                          <a:effectLst/>
                        </a:rPr>
                        <a:t>3</a:t>
                      </a: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700" b="0">
                          <a:effectLst/>
                        </a:rPr>
                        <a:t>0</a:t>
                      </a: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700" b="0" dirty="0">
                          <a:effectLst/>
                        </a:rPr>
                        <a:t>6</a:t>
                      </a: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057312128"/>
                  </a:ext>
                </a:extLst>
              </a:tr>
              <a:tr h="350301">
                <a:tc>
                  <a:txBody>
                    <a:bodyPr/>
                    <a:lstStyle/>
                    <a:p>
                      <a:pPr fontAlgn="t"/>
                      <a:r>
                        <a:rPr lang="tr-TR" sz="1700" b="1" u="none" strike="noStrike">
                          <a:solidFill>
                            <a:srgbClr val="1F3D7C"/>
                          </a:solidFill>
                          <a:effectLst/>
                        </a:rPr>
                        <a:t>CHL101</a:t>
                      </a:r>
                      <a:endParaRPr lang="tr-TR" sz="1700" b="0">
                        <a:effectLst/>
                      </a:endParaRP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Çocuk Gelişimi</a:t>
                      </a: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3</a:t>
                      </a: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3</a:t>
                      </a: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6</a:t>
                      </a: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841361980"/>
                  </a:ext>
                </a:extLst>
              </a:tr>
              <a:tr h="350301">
                <a:tc>
                  <a:txBody>
                    <a:bodyPr/>
                    <a:lstStyle/>
                    <a:p>
                      <a:pPr fontAlgn="t"/>
                      <a:r>
                        <a:rPr lang="tr-TR" sz="1700" b="1" u="none" strike="noStrike">
                          <a:solidFill>
                            <a:srgbClr val="1F3D7C"/>
                          </a:solidFill>
                          <a:effectLst/>
                        </a:rPr>
                        <a:t>CHL103</a:t>
                      </a:r>
                      <a:endParaRPr lang="tr-TR" sz="1700" b="0">
                        <a:effectLst/>
                      </a:endParaRP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700" b="0">
                          <a:effectLst/>
                        </a:rPr>
                        <a:t>Sosyoloji</a:t>
                      </a: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700" b="0">
                          <a:effectLst/>
                        </a:rPr>
                        <a:t>3</a:t>
                      </a: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700" b="0">
                          <a:effectLst/>
                        </a:rPr>
                        <a:t>0</a:t>
                      </a: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700" b="0">
                          <a:effectLst/>
                        </a:rPr>
                        <a:t>5</a:t>
                      </a: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687744305"/>
                  </a:ext>
                </a:extLst>
              </a:tr>
              <a:tr h="350301">
                <a:tc>
                  <a:txBody>
                    <a:bodyPr/>
                    <a:lstStyle/>
                    <a:p>
                      <a:pPr fontAlgn="t"/>
                      <a:r>
                        <a:rPr lang="tr-TR" sz="1700" b="1" u="none" strike="noStrike">
                          <a:solidFill>
                            <a:srgbClr val="1F3D7C"/>
                          </a:solidFill>
                          <a:effectLst/>
                        </a:rPr>
                        <a:t>CHL105</a:t>
                      </a:r>
                      <a:endParaRPr lang="tr-TR" sz="1700" b="0">
                        <a:effectLst/>
                      </a:endParaRP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Biyoloji ve Genetik</a:t>
                      </a: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2</a:t>
                      </a: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0</a:t>
                      </a: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4</a:t>
                      </a: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697624445"/>
                  </a:ext>
                </a:extLst>
              </a:tr>
              <a:tr h="350301">
                <a:tc>
                  <a:txBody>
                    <a:bodyPr/>
                    <a:lstStyle/>
                    <a:p>
                      <a:pPr fontAlgn="t"/>
                      <a:r>
                        <a:rPr lang="tr-TR" sz="1700" b="1" u="none" strike="noStrike">
                          <a:solidFill>
                            <a:srgbClr val="1F3D7C"/>
                          </a:solidFill>
                          <a:effectLst/>
                        </a:rPr>
                        <a:t>CHL107</a:t>
                      </a:r>
                      <a:endParaRPr lang="tr-TR" sz="1700" b="0">
                        <a:effectLst/>
                      </a:endParaRP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700" b="0">
                          <a:effectLst/>
                        </a:rPr>
                        <a:t>Psikolojiye Giriş</a:t>
                      </a: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700" b="0">
                          <a:effectLst/>
                        </a:rPr>
                        <a:t>3</a:t>
                      </a: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700" b="0">
                          <a:effectLst/>
                        </a:rPr>
                        <a:t>0</a:t>
                      </a: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700" b="0">
                          <a:effectLst/>
                        </a:rPr>
                        <a:t>4</a:t>
                      </a: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605027294"/>
                  </a:ext>
                </a:extLst>
              </a:tr>
              <a:tr h="350301">
                <a:tc>
                  <a:txBody>
                    <a:bodyPr/>
                    <a:lstStyle/>
                    <a:p>
                      <a:pPr fontAlgn="t"/>
                      <a:r>
                        <a:rPr lang="tr-TR" sz="1700" b="1" u="none" strike="noStrike">
                          <a:solidFill>
                            <a:srgbClr val="1F3D7C"/>
                          </a:solidFill>
                          <a:effectLst/>
                        </a:rPr>
                        <a:t>KRY111</a:t>
                      </a:r>
                      <a:endParaRPr lang="tr-TR" sz="1700" b="0">
                        <a:effectLst/>
                      </a:endParaRP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Kariyer Planlama</a:t>
                      </a: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1</a:t>
                      </a: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0</a:t>
                      </a: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1</a:t>
                      </a: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931747887"/>
                  </a:ext>
                </a:extLst>
              </a:tr>
              <a:tr h="350301">
                <a:tc gridSpan="2">
                  <a:txBody>
                    <a:bodyPr/>
                    <a:lstStyle/>
                    <a:p>
                      <a:pPr fontAlgn="t"/>
                      <a:r>
                        <a:rPr lang="tr-TR" sz="1700" b="0">
                          <a:effectLst/>
                        </a:rPr>
                        <a:t>Toplam</a:t>
                      </a: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hMerge="1">
                  <a:txBody>
                    <a:bodyPr/>
                    <a:lstStyle/>
                    <a:p>
                      <a:endParaRPr lang="tr-TR"/>
                    </a:p>
                  </a:txBody>
                  <a:tcPr/>
                </a:tc>
                <a:tc>
                  <a:txBody>
                    <a:bodyPr/>
                    <a:lstStyle/>
                    <a:p>
                      <a:pPr fontAlgn="t"/>
                      <a:r>
                        <a:rPr lang="tr-TR" sz="1700" b="0">
                          <a:effectLst/>
                        </a:rPr>
                        <a:t>21</a:t>
                      </a: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700" b="0">
                          <a:effectLst/>
                        </a:rPr>
                        <a:t>3</a:t>
                      </a: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700" b="0" dirty="0">
                          <a:effectLst/>
                        </a:rPr>
                        <a:t>31</a:t>
                      </a:r>
                    </a:p>
                  </a:txBody>
                  <a:tcPr marL="70639" marR="70639" marT="70639" marB="7063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692386428"/>
                  </a:ext>
                </a:extLst>
              </a:tr>
            </a:tbl>
          </a:graphicData>
        </a:graphic>
      </p:graphicFrame>
      <p:sp>
        <p:nvSpPr>
          <p:cNvPr id="12" name="Metin kutusu 11"/>
          <p:cNvSpPr txBox="1"/>
          <p:nvPr/>
        </p:nvSpPr>
        <p:spPr>
          <a:xfrm>
            <a:off x="5067668" y="1866771"/>
            <a:ext cx="1936377" cy="369332"/>
          </a:xfrm>
          <a:prstGeom prst="rect">
            <a:avLst/>
          </a:prstGeom>
          <a:noFill/>
        </p:spPr>
        <p:txBody>
          <a:bodyPr wrap="square" rtlCol="0">
            <a:spAutoFit/>
          </a:bodyPr>
          <a:lstStyle/>
          <a:p>
            <a:r>
              <a:rPr lang="tr-TR" dirty="0">
                <a:latin typeface="Arial Rounded MT Bold" panose="020F0704030504030204" pitchFamily="34" charset="0"/>
              </a:rPr>
              <a:t>1. YARIYIL </a:t>
            </a:r>
          </a:p>
        </p:txBody>
      </p:sp>
    </p:spTree>
    <p:extLst>
      <p:ext uri="{BB962C8B-B14F-4D97-AF65-F5344CB8AC3E}">
        <p14:creationId xmlns:p14="http://schemas.microsoft.com/office/powerpoint/2010/main" val="24402120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25699" y="0"/>
            <a:ext cx="12181840" cy="685799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tr-TR" dirty="0">
                <a:solidFill>
                  <a:schemeClr val="tx1"/>
                </a:solidFill>
              </a:rPr>
              <a:t>1.</a:t>
            </a:r>
            <a:endParaRPr lang="en-IN" dirty="0">
              <a:solidFill>
                <a:schemeClr val="tx1"/>
              </a:solidFill>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321233" y="612825"/>
                <a:ext cx="11559502" cy="775504"/>
                <a:chOff x="321233" y="612825"/>
                <a:chExt cx="11559502"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321233" y="732301"/>
                  <a:ext cx="729815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V</a:t>
              </a:r>
              <a:endParaRPr lang="en-IN" b="1" dirty="0">
                <a:solidFill>
                  <a:schemeClr val="bg1"/>
                </a:solidFill>
                <a:latin typeface="Eurostile BQ" pitchFamily="50" charset="0"/>
              </a:endParaRPr>
            </a:p>
          </p:txBody>
        </p:sp>
      </p:grpSp>
      <p:sp>
        <p:nvSpPr>
          <p:cNvPr id="39" name="TextBox 222">
            <a:extLst>
              <a:ext uri="{FF2B5EF4-FFF2-40B4-BE49-F238E27FC236}">
                <a16:creationId xmlns:a16="http://schemas.microsoft.com/office/drawing/2014/main" id="{9608A833-E3DD-41CE-9B18-8BC37139C4E6}"/>
              </a:ext>
            </a:extLst>
          </p:cNvPr>
          <p:cNvSpPr txBox="1"/>
          <p:nvPr/>
        </p:nvSpPr>
        <p:spPr>
          <a:xfrm>
            <a:off x="311265" y="578412"/>
            <a:ext cx="1336084" cy="830997"/>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Çocuk Gelişimi</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19" name="Rectangle 14"/>
          <p:cNvSpPr>
            <a:spLocks noChangeArrowheads="1"/>
          </p:cNvSpPr>
          <p:nvPr/>
        </p:nvSpPr>
        <p:spPr bwMode="auto">
          <a:xfrm>
            <a:off x="10004781" y="2689345"/>
            <a:ext cx="12153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tr-TR"/>
          </a:p>
        </p:txBody>
      </p:sp>
      <p:sp>
        <p:nvSpPr>
          <p:cNvPr id="20" name="Rectangle 15"/>
          <p:cNvSpPr>
            <a:spLocks noChangeArrowheads="1"/>
          </p:cNvSpPr>
          <p:nvPr/>
        </p:nvSpPr>
        <p:spPr bwMode="auto">
          <a:xfrm>
            <a:off x="7820644" y="4530109"/>
            <a:ext cx="161393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254375" algn="l"/>
              </a:tabLst>
              <a:defRPr>
                <a:solidFill>
                  <a:schemeClr val="tx1"/>
                </a:solidFill>
                <a:latin typeface="Arial" panose="020B0604020202020204" pitchFamily="34" charset="0"/>
              </a:defRPr>
            </a:lvl1pPr>
            <a:lvl2pPr eaLnBrk="0" fontAlgn="base" hangingPunct="0">
              <a:spcBef>
                <a:spcPct val="0"/>
              </a:spcBef>
              <a:spcAft>
                <a:spcPct val="0"/>
              </a:spcAft>
              <a:tabLst>
                <a:tab pos="3254375" algn="l"/>
              </a:tabLst>
              <a:defRPr>
                <a:solidFill>
                  <a:schemeClr val="tx1"/>
                </a:solidFill>
                <a:latin typeface="Arial" panose="020B0604020202020204" pitchFamily="34" charset="0"/>
              </a:defRPr>
            </a:lvl2pPr>
            <a:lvl3pPr eaLnBrk="0" fontAlgn="base" hangingPunct="0">
              <a:spcBef>
                <a:spcPct val="0"/>
              </a:spcBef>
              <a:spcAft>
                <a:spcPct val="0"/>
              </a:spcAft>
              <a:tabLst>
                <a:tab pos="3254375" algn="l"/>
              </a:tabLst>
              <a:defRPr>
                <a:solidFill>
                  <a:schemeClr val="tx1"/>
                </a:solidFill>
                <a:latin typeface="Arial" panose="020B0604020202020204" pitchFamily="34" charset="0"/>
              </a:defRPr>
            </a:lvl3pPr>
            <a:lvl4pPr eaLnBrk="0" fontAlgn="base" hangingPunct="0">
              <a:spcBef>
                <a:spcPct val="0"/>
              </a:spcBef>
              <a:spcAft>
                <a:spcPct val="0"/>
              </a:spcAft>
              <a:tabLst>
                <a:tab pos="3254375" algn="l"/>
              </a:tabLst>
              <a:defRPr>
                <a:solidFill>
                  <a:schemeClr val="tx1"/>
                </a:solidFill>
                <a:latin typeface="Arial" panose="020B0604020202020204" pitchFamily="34" charset="0"/>
              </a:defRPr>
            </a:lvl4pPr>
            <a:lvl5pPr eaLnBrk="0" fontAlgn="base" hangingPunct="0">
              <a:spcBef>
                <a:spcPct val="0"/>
              </a:spcBef>
              <a:spcAft>
                <a:spcPct val="0"/>
              </a:spcAft>
              <a:tabLst>
                <a:tab pos="3254375" algn="l"/>
              </a:tabLst>
              <a:defRPr>
                <a:solidFill>
                  <a:schemeClr val="tx1"/>
                </a:solidFill>
                <a:latin typeface="Arial" panose="020B0604020202020204" pitchFamily="34" charset="0"/>
              </a:defRPr>
            </a:lvl5pPr>
            <a:lvl6pPr eaLnBrk="0" fontAlgn="base" hangingPunct="0">
              <a:spcBef>
                <a:spcPct val="0"/>
              </a:spcBef>
              <a:spcAft>
                <a:spcPct val="0"/>
              </a:spcAft>
              <a:tabLst>
                <a:tab pos="3254375" algn="l"/>
              </a:tabLst>
              <a:defRPr>
                <a:solidFill>
                  <a:schemeClr val="tx1"/>
                </a:solidFill>
                <a:latin typeface="Arial" panose="020B0604020202020204" pitchFamily="34" charset="0"/>
              </a:defRPr>
            </a:lvl6pPr>
            <a:lvl7pPr eaLnBrk="0" fontAlgn="base" hangingPunct="0">
              <a:spcBef>
                <a:spcPct val="0"/>
              </a:spcBef>
              <a:spcAft>
                <a:spcPct val="0"/>
              </a:spcAft>
              <a:tabLst>
                <a:tab pos="3254375" algn="l"/>
              </a:tabLst>
              <a:defRPr>
                <a:solidFill>
                  <a:schemeClr val="tx1"/>
                </a:solidFill>
                <a:latin typeface="Arial" panose="020B0604020202020204" pitchFamily="34" charset="0"/>
              </a:defRPr>
            </a:lvl7pPr>
            <a:lvl8pPr eaLnBrk="0" fontAlgn="base" hangingPunct="0">
              <a:spcBef>
                <a:spcPct val="0"/>
              </a:spcBef>
              <a:spcAft>
                <a:spcPct val="0"/>
              </a:spcAft>
              <a:tabLst>
                <a:tab pos="3254375" algn="l"/>
              </a:tabLst>
              <a:defRPr>
                <a:solidFill>
                  <a:schemeClr val="tx1"/>
                </a:solidFill>
                <a:latin typeface="Arial" panose="020B0604020202020204" pitchFamily="34" charset="0"/>
              </a:defRPr>
            </a:lvl8pPr>
            <a:lvl9pPr eaLnBrk="0" fontAlgn="base" hangingPunct="0">
              <a:spcBef>
                <a:spcPct val="0"/>
              </a:spcBef>
              <a:spcAft>
                <a:spcPct val="0"/>
              </a:spcAft>
              <a:tabLst>
                <a:tab pos="32543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3254375" algn="l"/>
              </a:tabLst>
            </a:pPr>
            <a:r>
              <a:rPr kumimoji="0" lang="tr-TR" altLang="tr-T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tr-TR" altLang="tr-TR" sz="800" b="0" i="0" u="none" strike="noStrike" cap="none" normalizeH="0" baseline="0" dirty="0">
              <a:ln>
                <a:noFill/>
              </a:ln>
              <a:solidFill>
                <a:schemeClr val="tx1"/>
              </a:solidFill>
              <a:effectLst/>
            </a:endParaRPr>
          </a:p>
        </p:txBody>
      </p:sp>
      <p:sp>
        <p:nvSpPr>
          <p:cNvPr id="12" name="Metin kutusu 11"/>
          <p:cNvSpPr txBox="1"/>
          <p:nvPr/>
        </p:nvSpPr>
        <p:spPr>
          <a:xfrm>
            <a:off x="5067668" y="1866771"/>
            <a:ext cx="1936377" cy="369332"/>
          </a:xfrm>
          <a:prstGeom prst="rect">
            <a:avLst/>
          </a:prstGeom>
          <a:noFill/>
        </p:spPr>
        <p:txBody>
          <a:bodyPr wrap="square" rtlCol="0">
            <a:spAutoFit/>
          </a:bodyPr>
          <a:lstStyle/>
          <a:p>
            <a:r>
              <a:rPr lang="tr-TR" dirty="0">
                <a:latin typeface="Arial Rounded MT Bold" panose="020F0704030504030204" pitchFamily="34" charset="0"/>
              </a:rPr>
              <a:t>2. YARIYIL </a:t>
            </a:r>
          </a:p>
        </p:txBody>
      </p:sp>
      <p:graphicFrame>
        <p:nvGraphicFramePr>
          <p:cNvPr id="4" name="Tablo 3"/>
          <p:cNvGraphicFramePr>
            <a:graphicFrameLocks noGrp="1"/>
          </p:cNvGraphicFramePr>
          <p:nvPr>
            <p:extLst/>
          </p:nvPr>
        </p:nvGraphicFramePr>
        <p:xfrm>
          <a:off x="1380563" y="2429436"/>
          <a:ext cx="9888071" cy="4219676"/>
        </p:xfrm>
        <a:graphic>
          <a:graphicData uri="http://schemas.openxmlformats.org/drawingml/2006/table">
            <a:tbl>
              <a:tblPr/>
              <a:tblGrid>
                <a:gridCol w="2197349">
                  <a:extLst>
                    <a:ext uri="{9D8B030D-6E8A-4147-A177-3AD203B41FA5}">
                      <a16:colId xmlns:a16="http://schemas.microsoft.com/office/drawing/2014/main" val="657456962"/>
                    </a:ext>
                  </a:extLst>
                </a:gridCol>
                <a:gridCol w="4394697">
                  <a:extLst>
                    <a:ext uri="{9D8B030D-6E8A-4147-A177-3AD203B41FA5}">
                      <a16:colId xmlns:a16="http://schemas.microsoft.com/office/drawing/2014/main" val="2911259717"/>
                    </a:ext>
                  </a:extLst>
                </a:gridCol>
                <a:gridCol w="1098675">
                  <a:extLst>
                    <a:ext uri="{9D8B030D-6E8A-4147-A177-3AD203B41FA5}">
                      <a16:colId xmlns:a16="http://schemas.microsoft.com/office/drawing/2014/main" val="2828156317"/>
                    </a:ext>
                  </a:extLst>
                </a:gridCol>
                <a:gridCol w="1098675">
                  <a:extLst>
                    <a:ext uri="{9D8B030D-6E8A-4147-A177-3AD203B41FA5}">
                      <a16:colId xmlns:a16="http://schemas.microsoft.com/office/drawing/2014/main" val="1305282222"/>
                    </a:ext>
                  </a:extLst>
                </a:gridCol>
                <a:gridCol w="1098675">
                  <a:extLst>
                    <a:ext uri="{9D8B030D-6E8A-4147-A177-3AD203B41FA5}">
                      <a16:colId xmlns:a16="http://schemas.microsoft.com/office/drawing/2014/main" val="1701748532"/>
                    </a:ext>
                  </a:extLst>
                </a:gridCol>
              </a:tblGrid>
              <a:tr h="805916">
                <a:tc>
                  <a:txBody>
                    <a:bodyPr/>
                    <a:lstStyle/>
                    <a:p>
                      <a:pPr algn="l" fontAlgn="ctr"/>
                      <a:r>
                        <a:rPr lang="tr-TR" b="0">
                          <a:solidFill>
                            <a:srgbClr val="FFFFFF"/>
                          </a:solidFill>
                          <a:effectLst/>
                        </a:rPr>
                        <a:t>Ders Kodu</a:t>
                      </a:r>
                    </a:p>
                  </a:txBody>
                  <a:tcPr marL="76200" marR="76200" marT="152400" marB="152400"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1F3D7C"/>
                    </a:solidFill>
                  </a:tcPr>
                </a:tc>
                <a:tc>
                  <a:txBody>
                    <a:bodyPr/>
                    <a:lstStyle/>
                    <a:p>
                      <a:pPr algn="l" fontAlgn="ctr"/>
                      <a:r>
                        <a:rPr lang="tr-TR" b="0">
                          <a:solidFill>
                            <a:srgbClr val="FFFFFF"/>
                          </a:solidFill>
                          <a:effectLst/>
                        </a:rPr>
                        <a:t>Ders Adı</a:t>
                      </a:r>
                    </a:p>
                  </a:txBody>
                  <a:tcPr marL="76200" marR="76200" marT="152400" marB="152400"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1F3D7C"/>
                    </a:solidFill>
                  </a:tcPr>
                </a:tc>
                <a:tc>
                  <a:txBody>
                    <a:bodyPr/>
                    <a:lstStyle/>
                    <a:p>
                      <a:pPr algn="l" fontAlgn="ctr"/>
                      <a:r>
                        <a:rPr lang="tr-TR" b="0">
                          <a:solidFill>
                            <a:srgbClr val="FFFFFF"/>
                          </a:solidFill>
                          <a:effectLst/>
                        </a:rPr>
                        <a:t>Teorik</a:t>
                      </a:r>
                    </a:p>
                  </a:txBody>
                  <a:tcPr marL="76200" marR="76200" marT="152400" marB="152400"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1F3D7C"/>
                    </a:solidFill>
                  </a:tcPr>
                </a:tc>
                <a:tc>
                  <a:txBody>
                    <a:bodyPr/>
                    <a:lstStyle/>
                    <a:p>
                      <a:pPr algn="l" fontAlgn="ctr"/>
                      <a:r>
                        <a:rPr lang="tr-TR" b="0">
                          <a:solidFill>
                            <a:srgbClr val="FFFFFF"/>
                          </a:solidFill>
                          <a:effectLst/>
                        </a:rPr>
                        <a:t>Uygulama</a:t>
                      </a:r>
                    </a:p>
                  </a:txBody>
                  <a:tcPr marL="76200" marR="76200" marT="152400" marB="152400"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1F3D7C"/>
                    </a:solidFill>
                  </a:tcPr>
                </a:tc>
                <a:tc>
                  <a:txBody>
                    <a:bodyPr/>
                    <a:lstStyle/>
                    <a:p>
                      <a:pPr algn="l" fontAlgn="ctr"/>
                      <a:r>
                        <a:rPr lang="tr-TR" b="0" cap="all">
                          <a:solidFill>
                            <a:srgbClr val="FFFFFF"/>
                          </a:solidFill>
                          <a:effectLst/>
                        </a:rPr>
                        <a:t>AKTS</a:t>
                      </a:r>
                    </a:p>
                  </a:txBody>
                  <a:tcPr marL="76200" marR="76200" marT="152400" marB="152400"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1F3D7C"/>
                    </a:solidFill>
                  </a:tcPr>
                </a:tc>
                <a:extLst>
                  <a:ext uri="{0D108BD9-81ED-4DB2-BD59-A6C34878D82A}">
                    <a16:rowId xmlns:a16="http://schemas.microsoft.com/office/drawing/2014/main" val="1146786021"/>
                  </a:ext>
                </a:extLst>
              </a:tr>
              <a:tr h="412490">
                <a:tc>
                  <a:txBody>
                    <a:bodyPr/>
                    <a:lstStyle/>
                    <a:p>
                      <a:pPr fontAlgn="t"/>
                      <a:r>
                        <a:rPr lang="tr-TR" b="1" u="none" strike="noStrike">
                          <a:solidFill>
                            <a:srgbClr val="1F3D7C"/>
                          </a:solidFill>
                          <a:effectLst/>
                        </a:rPr>
                        <a:t>HIST102</a:t>
                      </a:r>
                      <a:endParaRPr lang="tr-TR" b="0">
                        <a:effectLst/>
                      </a:endParaRP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Atatürk İlke ve İnkilâp Tarihi II</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2</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0</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2</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912850749"/>
                  </a:ext>
                </a:extLst>
              </a:tr>
              <a:tr h="412490">
                <a:tc>
                  <a:txBody>
                    <a:bodyPr/>
                    <a:lstStyle/>
                    <a:p>
                      <a:pPr fontAlgn="t"/>
                      <a:r>
                        <a:rPr lang="tr-TR" b="1" u="none" strike="noStrike">
                          <a:solidFill>
                            <a:srgbClr val="1F3D7C"/>
                          </a:solidFill>
                          <a:effectLst/>
                        </a:rPr>
                        <a:t>ENG122</a:t>
                      </a:r>
                      <a:endParaRPr lang="tr-TR" b="0">
                        <a:effectLst/>
                      </a:endParaRP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Temel İngilizce II</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4</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0</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3</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946436636"/>
                  </a:ext>
                </a:extLst>
              </a:tr>
              <a:tr h="412490">
                <a:tc>
                  <a:txBody>
                    <a:bodyPr/>
                    <a:lstStyle/>
                    <a:p>
                      <a:pPr fontAlgn="t"/>
                      <a:r>
                        <a:rPr lang="tr-TR" b="1" u="none" strike="noStrike">
                          <a:solidFill>
                            <a:srgbClr val="1F3D7C"/>
                          </a:solidFill>
                          <a:effectLst/>
                        </a:rPr>
                        <a:t>CHL102</a:t>
                      </a:r>
                      <a:endParaRPr lang="tr-TR" b="0">
                        <a:effectLst/>
                      </a:endParaRP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Çocuk Gelişimi ve Mevzuat</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4</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2</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6</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599928412"/>
                  </a:ext>
                </a:extLst>
              </a:tr>
              <a:tr h="412490">
                <a:tc>
                  <a:txBody>
                    <a:bodyPr/>
                    <a:lstStyle/>
                    <a:p>
                      <a:pPr fontAlgn="t"/>
                      <a:r>
                        <a:rPr lang="tr-TR" b="1" u="none" strike="noStrike">
                          <a:solidFill>
                            <a:srgbClr val="1F3D7C"/>
                          </a:solidFill>
                          <a:effectLst/>
                        </a:rPr>
                        <a:t>CHL104</a:t>
                      </a:r>
                      <a:endParaRPr lang="tr-TR" b="0">
                        <a:effectLst/>
                      </a:endParaRP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Antropoloji</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3</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0</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4</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122046550"/>
                  </a:ext>
                </a:extLst>
              </a:tr>
              <a:tr h="412490">
                <a:tc>
                  <a:txBody>
                    <a:bodyPr/>
                    <a:lstStyle/>
                    <a:p>
                      <a:pPr fontAlgn="t"/>
                      <a:r>
                        <a:rPr lang="tr-TR" b="1" u="none" strike="noStrike">
                          <a:solidFill>
                            <a:srgbClr val="1F3D7C"/>
                          </a:solidFill>
                          <a:effectLst/>
                        </a:rPr>
                        <a:t>CHL106</a:t>
                      </a:r>
                      <a:endParaRPr lang="tr-TR" b="0">
                        <a:effectLst/>
                      </a:endParaRP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Aile Yaşam Döngüsü</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4</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0</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6</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47767534"/>
                  </a:ext>
                </a:extLst>
              </a:tr>
              <a:tr h="412490">
                <a:tc>
                  <a:txBody>
                    <a:bodyPr/>
                    <a:lstStyle/>
                    <a:p>
                      <a:pPr fontAlgn="t"/>
                      <a:r>
                        <a:rPr lang="tr-TR" b="1" u="none" strike="noStrike">
                          <a:solidFill>
                            <a:srgbClr val="1F3D7C"/>
                          </a:solidFill>
                          <a:effectLst/>
                        </a:rPr>
                        <a:t>CHL108</a:t>
                      </a:r>
                      <a:endParaRPr lang="tr-TR" b="0">
                        <a:effectLst/>
                      </a:endParaRP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dirty="0">
                          <a:effectLst/>
                        </a:rPr>
                        <a:t>Felsefe</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3</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0</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4</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085533943"/>
                  </a:ext>
                </a:extLst>
              </a:tr>
              <a:tr h="412490">
                <a:tc>
                  <a:txBody>
                    <a:bodyPr/>
                    <a:lstStyle/>
                    <a:p>
                      <a:pPr fontAlgn="t"/>
                      <a:r>
                        <a:rPr lang="tr-TR" b="1" u="none" strike="noStrike">
                          <a:solidFill>
                            <a:srgbClr val="1F3D7C"/>
                          </a:solidFill>
                          <a:effectLst/>
                        </a:rPr>
                        <a:t>CHL110</a:t>
                      </a:r>
                      <a:endParaRPr lang="tr-TR" b="0">
                        <a:effectLst/>
                      </a:endParaRP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Akademik Yazma Beceriler</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3</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2</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5</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475257826"/>
                  </a:ext>
                </a:extLst>
              </a:tr>
              <a:tr h="412490">
                <a:tc gridSpan="2">
                  <a:txBody>
                    <a:bodyPr/>
                    <a:lstStyle/>
                    <a:p>
                      <a:pPr fontAlgn="t"/>
                      <a:r>
                        <a:rPr lang="tr-TR" b="0">
                          <a:effectLst/>
                        </a:rPr>
                        <a:t>Toplam</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hMerge="1">
                  <a:txBody>
                    <a:bodyPr/>
                    <a:lstStyle/>
                    <a:p>
                      <a:endParaRPr lang="tr-TR"/>
                    </a:p>
                  </a:txBody>
                  <a:tcPr/>
                </a:tc>
                <a:tc>
                  <a:txBody>
                    <a:bodyPr/>
                    <a:lstStyle/>
                    <a:p>
                      <a:pPr fontAlgn="t"/>
                      <a:r>
                        <a:rPr lang="tr-TR" b="0">
                          <a:effectLst/>
                        </a:rPr>
                        <a:t>23</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4</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dirty="0">
                          <a:effectLst/>
                        </a:rPr>
                        <a:t>30</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976498156"/>
                  </a:ext>
                </a:extLst>
              </a:tr>
            </a:tbl>
          </a:graphicData>
        </a:graphic>
      </p:graphicFrame>
    </p:spTree>
    <p:extLst>
      <p:ext uri="{BB962C8B-B14F-4D97-AF65-F5344CB8AC3E}">
        <p14:creationId xmlns:p14="http://schemas.microsoft.com/office/powerpoint/2010/main" val="1343002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25699" y="0"/>
            <a:ext cx="12181840" cy="685799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IN" dirty="0">
              <a:solidFill>
                <a:schemeClr val="tx1"/>
              </a:solidFill>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321233" y="612825"/>
                <a:ext cx="11559502" cy="775504"/>
                <a:chOff x="321233" y="612825"/>
                <a:chExt cx="11559502"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321233" y="732301"/>
                  <a:ext cx="729815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V</a:t>
              </a:r>
              <a:endParaRPr lang="en-IN" b="1" dirty="0">
                <a:solidFill>
                  <a:schemeClr val="bg1"/>
                </a:solidFill>
                <a:latin typeface="Eurostile BQ" pitchFamily="50" charset="0"/>
              </a:endParaRPr>
            </a:p>
          </p:txBody>
        </p:sp>
      </p:grpSp>
      <p:sp>
        <p:nvSpPr>
          <p:cNvPr id="39" name="TextBox 222">
            <a:extLst>
              <a:ext uri="{FF2B5EF4-FFF2-40B4-BE49-F238E27FC236}">
                <a16:creationId xmlns:a16="http://schemas.microsoft.com/office/drawing/2014/main" id="{9608A833-E3DD-41CE-9B18-8BC37139C4E6}"/>
              </a:ext>
            </a:extLst>
          </p:cNvPr>
          <p:cNvSpPr txBox="1"/>
          <p:nvPr/>
        </p:nvSpPr>
        <p:spPr>
          <a:xfrm>
            <a:off x="311265" y="578412"/>
            <a:ext cx="1336084" cy="830997"/>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Çocuk Gelişimi</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19" name="Rectangle 14"/>
          <p:cNvSpPr>
            <a:spLocks noChangeArrowheads="1"/>
          </p:cNvSpPr>
          <p:nvPr/>
        </p:nvSpPr>
        <p:spPr bwMode="auto">
          <a:xfrm>
            <a:off x="10004781" y="2689345"/>
            <a:ext cx="12153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tr-TR"/>
          </a:p>
        </p:txBody>
      </p:sp>
      <p:sp>
        <p:nvSpPr>
          <p:cNvPr id="20" name="Rectangle 15"/>
          <p:cNvSpPr>
            <a:spLocks noChangeArrowheads="1"/>
          </p:cNvSpPr>
          <p:nvPr/>
        </p:nvSpPr>
        <p:spPr bwMode="auto">
          <a:xfrm>
            <a:off x="7820644" y="4530109"/>
            <a:ext cx="161393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254375" algn="l"/>
              </a:tabLst>
              <a:defRPr>
                <a:solidFill>
                  <a:schemeClr val="tx1"/>
                </a:solidFill>
                <a:latin typeface="Arial" panose="020B0604020202020204" pitchFamily="34" charset="0"/>
              </a:defRPr>
            </a:lvl1pPr>
            <a:lvl2pPr eaLnBrk="0" fontAlgn="base" hangingPunct="0">
              <a:spcBef>
                <a:spcPct val="0"/>
              </a:spcBef>
              <a:spcAft>
                <a:spcPct val="0"/>
              </a:spcAft>
              <a:tabLst>
                <a:tab pos="3254375" algn="l"/>
              </a:tabLst>
              <a:defRPr>
                <a:solidFill>
                  <a:schemeClr val="tx1"/>
                </a:solidFill>
                <a:latin typeface="Arial" panose="020B0604020202020204" pitchFamily="34" charset="0"/>
              </a:defRPr>
            </a:lvl2pPr>
            <a:lvl3pPr eaLnBrk="0" fontAlgn="base" hangingPunct="0">
              <a:spcBef>
                <a:spcPct val="0"/>
              </a:spcBef>
              <a:spcAft>
                <a:spcPct val="0"/>
              </a:spcAft>
              <a:tabLst>
                <a:tab pos="3254375" algn="l"/>
              </a:tabLst>
              <a:defRPr>
                <a:solidFill>
                  <a:schemeClr val="tx1"/>
                </a:solidFill>
                <a:latin typeface="Arial" panose="020B0604020202020204" pitchFamily="34" charset="0"/>
              </a:defRPr>
            </a:lvl3pPr>
            <a:lvl4pPr eaLnBrk="0" fontAlgn="base" hangingPunct="0">
              <a:spcBef>
                <a:spcPct val="0"/>
              </a:spcBef>
              <a:spcAft>
                <a:spcPct val="0"/>
              </a:spcAft>
              <a:tabLst>
                <a:tab pos="3254375" algn="l"/>
              </a:tabLst>
              <a:defRPr>
                <a:solidFill>
                  <a:schemeClr val="tx1"/>
                </a:solidFill>
                <a:latin typeface="Arial" panose="020B0604020202020204" pitchFamily="34" charset="0"/>
              </a:defRPr>
            </a:lvl4pPr>
            <a:lvl5pPr eaLnBrk="0" fontAlgn="base" hangingPunct="0">
              <a:spcBef>
                <a:spcPct val="0"/>
              </a:spcBef>
              <a:spcAft>
                <a:spcPct val="0"/>
              </a:spcAft>
              <a:tabLst>
                <a:tab pos="3254375" algn="l"/>
              </a:tabLst>
              <a:defRPr>
                <a:solidFill>
                  <a:schemeClr val="tx1"/>
                </a:solidFill>
                <a:latin typeface="Arial" panose="020B0604020202020204" pitchFamily="34" charset="0"/>
              </a:defRPr>
            </a:lvl5pPr>
            <a:lvl6pPr eaLnBrk="0" fontAlgn="base" hangingPunct="0">
              <a:spcBef>
                <a:spcPct val="0"/>
              </a:spcBef>
              <a:spcAft>
                <a:spcPct val="0"/>
              </a:spcAft>
              <a:tabLst>
                <a:tab pos="3254375" algn="l"/>
              </a:tabLst>
              <a:defRPr>
                <a:solidFill>
                  <a:schemeClr val="tx1"/>
                </a:solidFill>
                <a:latin typeface="Arial" panose="020B0604020202020204" pitchFamily="34" charset="0"/>
              </a:defRPr>
            </a:lvl6pPr>
            <a:lvl7pPr eaLnBrk="0" fontAlgn="base" hangingPunct="0">
              <a:spcBef>
                <a:spcPct val="0"/>
              </a:spcBef>
              <a:spcAft>
                <a:spcPct val="0"/>
              </a:spcAft>
              <a:tabLst>
                <a:tab pos="3254375" algn="l"/>
              </a:tabLst>
              <a:defRPr>
                <a:solidFill>
                  <a:schemeClr val="tx1"/>
                </a:solidFill>
                <a:latin typeface="Arial" panose="020B0604020202020204" pitchFamily="34" charset="0"/>
              </a:defRPr>
            </a:lvl7pPr>
            <a:lvl8pPr eaLnBrk="0" fontAlgn="base" hangingPunct="0">
              <a:spcBef>
                <a:spcPct val="0"/>
              </a:spcBef>
              <a:spcAft>
                <a:spcPct val="0"/>
              </a:spcAft>
              <a:tabLst>
                <a:tab pos="3254375" algn="l"/>
              </a:tabLst>
              <a:defRPr>
                <a:solidFill>
                  <a:schemeClr val="tx1"/>
                </a:solidFill>
                <a:latin typeface="Arial" panose="020B0604020202020204" pitchFamily="34" charset="0"/>
              </a:defRPr>
            </a:lvl8pPr>
            <a:lvl9pPr eaLnBrk="0" fontAlgn="base" hangingPunct="0">
              <a:spcBef>
                <a:spcPct val="0"/>
              </a:spcBef>
              <a:spcAft>
                <a:spcPct val="0"/>
              </a:spcAft>
              <a:tabLst>
                <a:tab pos="32543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3254375" algn="l"/>
              </a:tabLst>
            </a:pPr>
            <a:r>
              <a:rPr kumimoji="0" lang="tr-TR" altLang="tr-T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tr-TR" altLang="tr-TR" sz="800" b="0" i="0" u="none" strike="noStrike" cap="none" normalizeH="0" baseline="0" dirty="0">
              <a:ln>
                <a:noFill/>
              </a:ln>
              <a:solidFill>
                <a:schemeClr val="tx1"/>
              </a:solidFill>
              <a:effectLst/>
            </a:endParaRPr>
          </a:p>
        </p:txBody>
      </p:sp>
      <p:sp>
        <p:nvSpPr>
          <p:cNvPr id="12" name="Metin kutusu 11"/>
          <p:cNvSpPr txBox="1"/>
          <p:nvPr/>
        </p:nvSpPr>
        <p:spPr>
          <a:xfrm>
            <a:off x="5067668" y="1866771"/>
            <a:ext cx="1936377" cy="646331"/>
          </a:xfrm>
          <a:prstGeom prst="rect">
            <a:avLst/>
          </a:prstGeom>
          <a:noFill/>
        </p:spPr>
        <p:txBody>
          <a:bodyPr wrap="square" rtlCol="0">
            <a:spAutoFit/>
          </a:bodyPr>
          <a:lstStyle/>
          <a:p>
            <a:r>
              <a:rPr lang="tr-TR" dirty="0">
                <a:latin typeface="Arial Rounded MT Bold" panose="020F0704030504030204" pitchFamily="34" charset="0"/>
              </a:rPr>
              <a:t>3. YARIYIL</a:t>
            </a:r>
          </a:p>
          <a:p>
            <a:r>
              <a:rPr lang="tr-TR" dirty="0">
                <a:latin typeface="Arial Rounded MT Bold" panose="020F0704030504030204" pitchFamily="34" charset="0"/>
              </a:rPr>
              <a:t> </a:t>
            </a:r>
          </a:p>
        </p:txBody>
      </p:sp>
      <p:graphicFrame>
        <p:nvGraphicFramePr>
          <p:cNvPr id="3" name="Tablo 2"/>
          <p:cNvGraphicFramePr>
            <a:graphicFrameLocks noGrp="1"/>
          </p:cNvGraphicFramePr>
          <p:nvPr>
            <p:extLst/>
          </p:nvPr>
        </p:nvGraphicFramePr>
        <p:xfrm>
          <a:off x="1281952" y="2236102"/>
          <a:ext cx="10004612" cy="4193518"/>
        </p:xfrm>
        <a:graphic>
          <a:graphicData uri="http://schemas.openxmlformats.org/drawingml/2006/table">
            <a:tbl>
              <a:tblPr/>
              <a:tblGrid>
                <a:gridCol w="2223246">
                  <a:extLst>
                    <a:ext uri="{9D8B030D-6E8A-4147-A177-3AD203B41FA5}">
                      <a16:colId xmlns:a16="http://schemas.microsoft.com/office/drawing/2014/main" val="2284514528"/>
                    </a:ext>
                  </a:extLst>
                </a:gridCol>
                <a:gridCol w="4446494">
                  <a:extLst>
                    <a:ext uri="{9D8B030D-6E8A-4147-A177-3AD203B41FA5}">
                      <a16:colId xmlns:a16="http://schemas.microsoft.com/office/drawing/2014/main" val="1963595471"/>
                    </a:ext>
                  </a:extLst>
                </a:gridCol>
                <a:gridCol w="1111624">
                  <a:extLst>
                    <a:ext uri="{9D8B030D-6E8A-4147-A177-3AD203B41FA5}">
                      <a16:colId xmlns:a16="http://schemas.microsoft.com/office/drawing/2014/main" val="691392919"/>
                    </a:ext>
                  </a:extLst>
                </a:gridCol>
                <a:gridCol w="1111624">
                  <a:extLst>
                    <a:ext uri="{9D8B030D-6E8A-4147-A177-3AD203B41FA5}">
                      <a16:colId xmlns:a16="http://schemas.microsoft.com/office/drawing/2014/main" val="1469433471"/>
                    </a:ext>
                  </a:extLst>
                </a:gridCol>
                <a:gridCol w="1111624">
                  <a:extLst>
                    <a:ext uri="{9D8B030D-6E8A-4147-A177-3AD203B41FA5}">
                      <a16:colId xmlns:a16="http://schemas.microsoft.com/office/drawing/2014/main" val="2581944715"/>
                    </a:ext>
                  </a:extLst>
                </a:gridCol>
              </a:tblGrid>
              <a:tr h="779758">
                <a:tc>
                  <a:txBody>
                    <a:bodyPr/>
                    <a:lstStyle/>
                    <a:p>
                      <a:pPr algn="l" fontAlgn="ctr"/>
                      <a:r>
                        <a:rPr lang="tr-TR" b="0">
                          <a:solidFill>
                            <a:srgbClr val="FFFFFF"/>
                          </a:solidFill>
                          <a:effectLst/>
                        </a:rPr>
                        <a:t>Ders Kodu</a:t>
                      </a:r>
                    </a:p>
                  </a:txBody>
                  <a:tcPr marL="76200" marR="76200" marT="152400" marB="152400"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1F3D7C"/>
                    </a:solidFill>
                  </a:tcPr>
                </a:tc>
                <a:tc>
                  <a:txBody>
                    <a:bodyPr/>
                    <a:lstStyle/>
                    <a:p>
                      <a:pPr algn="l" fontAlgn="ctr"/>
                      <a:r>
                        <a:rPr lang="tr-TR" b="0">
                          <a:solidFill>
                            <a:srgbClr val="FFFFFF"/>
                          </a:solidFill>
                          <a:effectLst/>
                        </a:rPr>
                        <a:t>Ders Adı</a:t>
                      </a:r>
                    </a:p>
                  </a:txBody>
                  <a:tcPr marL="76200" marR="76200" marT="152400" marB="152400"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1F3D7C"/>
                    </a:solidFill>
                  </a:tcPr>
                </a:tc>
                <a:tc>
                  <a:txBody>
                    <a:bodyPr/>
                    <a:lstStyle/>
                    <a:p>
                      <a:pPr algn="l" fontAlgn="ctr"/>
                      <a:r>
                        <a:rPr lang="tr-TR" b="0">
                          <a:solidFill>
                            <a:srgbClr val="FFFFFF"/>
                          </a:solidFill>
                          <a:effectLst/>
                        </a:rPr>
                        <a:t>Teorik</a:t>
                      </a:r>
                    </a:p>
                  </a:txBody>
                  <a:tcPr marL="76200" marR="76200" marT="152400" marB="152400"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1F3D7C"/>
                    </a:solidFill>
                  </a:tcPr>
                </a:tc>
                <a:tc>
                  <a:txBody>
                    <a:bodyPr/>
                    <a:lstStyle/>
                    <a:p>
                      <a:pPr algn="l" fontAlgn="ctr"/>
                      <a:r>
                        <a:rPr lang="tr-TR" b="0">
                          <a:solidFill>
                            <a:srgbClr val="FFFFFF"/>
                          </a:solidFill>
                          <a:effectLst/>
                        </a:rPr>
                        <a:t>Uygulama</a:t>
                      </a:r>
                    </a:p>
                  </a:txBody>
                  <a:tcPr marL="76200" marR="76200" marT="152400" marB="152400"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1F3D7C"/>
                    </a:solidFill>
                  </a:tcPr>
                </a:tc>
                <a:tc>
                  <a:txBody>
                    <a:bodyPr/>
                    <a:lstStyle/>
                    <a:p>
                      <a:pPr algn="l" fontAlgn="ctr"/>
                      <a:r>
                        <a:rPr lang="tr-TR" b="0" cap="all">
                          <a:solidFill>
                            <a:srgbClr val="FFFFFF"/>
                          </a:solidFill>
                          <a:effectLst/>
                        </a:rPr>
                        <a:t>AKTS</a:t>
                      </a:r>
                    </a:p>
                  </a:txBody>
                  <a:tcPr marL="76200" marR="76200" marT="152400" marB="152400"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1F3D7C"/>
                    </a:solidFill>
                  </a:tcPr>
                </a:tc>
                <a:extLst>
                  <a:ext uri="{0D108BD9-81ED-4DB2-BD59-A6C34878D82A}">
                    <a16:rowId xmlns:a16="http://schemas.microsoft.com/office/drawing/2014/main" val="1870901675"/>
                  </a:ext>
                </a:extLst>
              </a:tr>
              <a:tr h="389879">
                <a:tc>
                  <a:txBody>
                    <a:bodyPr/>
                    <a:lstStyle/>
                    <a:p>
                      <a:pPr fontAlgn="t"/>
                      <a:r>
                        <a:rPr lang="tr-TR" b="1" u="none" strike="noStrike">
                          <a:solidFill>
                            <a:srgbClr val="1F3D7C"/>
                          </a:solidFill>
                          <a:effectLst/>
                        </a:rPr>
                        <a:t>ENG221</a:t>
                      </a:r>
                      <a:endParaRPr lang="tr-TR" b="0">
                        <a:effectLst/>
                      </a:endParaRP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Temel İngilizce III</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3</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0</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3</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50387996"/>
                  </a:ext>
                </a:extLst>
              </a:tr>
              <a:tr h="389879">
                <a:tc>
                  <a:txBody>
                    <a:bodyPr/>
                    <a:lstStyle/>
                    <a:p>
                      <a:pPr fontAlgn="t"/>
                      <a:r>
                        <a:rPr lang="tr-TR" b="1" u="none" strike="noStrike" dirty="0">
                          <a:solidFill>
                            <a:srgbClr val="1F3D7C"/>
                          </a:solidFill>
                          <a:effectLst/>
                        </a:rPr>
                        <a:t>CHL207</a:t>
                      </a:r>
                      <a:endParaRPr lang="tr-TR" b="0" dirty="0">
                        <a:effectLst/>
                      </a:endParaRP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Fiziksel Büyüme ve Motor Gelişim</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3</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1</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dirty="0">
                          <a:effectLst/>
                        </a:rPr>
                        <a:t>4</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234148339"/>
                  </a:ext>
                </a:extLst>
              </a:tr>
              <a:tr h="389879">
                <a:tc>
                  <a:txBody>
                    <a:bodyPr/>
                    <a:lstStyle/>
                    <a:p>
                      <a:pPr fontAlgn="t"/>
                      <a:r>
                        <a:rPr lang="tr-TR" b="1" u="none" strike="noStrike" dirty="0">
                          <a:solidFill>
                            <a:srgbClr val="1F3D7C"/>
                          </a:solidFill>
                          <a:effectLst/>
                        </a:rPr>
                        <a:t>MED211</a:t>
                      </a:r>
                      <a:endParaRPr lang="tr-TR" b="0" dirty="0">
                        <a:effectLst/>
                      </a:endParaRP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Temel Anatomi</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3</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0</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6</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497816658"/>
                  </a:ext>
                </a:extLst>
              </a:tr>
              <a:tr h="389879">
                <a:tc>
                  <a:txBody>
                    <a:bodyPr/>
                    <a:lstStyle/>
                    <a:p>
                      <a:pPr fontAlgn="t"/>
                      <a:r>
                        <a:rPr lang="tr-TR" b="1" u="none" strike="noStrike">
                          <a:solidFill>
                            <a:srgbClr val="1F3D7C"/>
                          </a:solidFill>
                          <a:effectLst/>
                        </a:rPr>
                        <a:t>CHL201</a:t>
                      </a:r>
                      <a:endParaRPr lang="tr-TR" b="0">
                        <a:effectLst/>
                      </a:endParaRP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Gelişim Psikolojisi</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3</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1</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dirty="0">
                          <a:effectLst/>
                        </a:rPr>
                        <a:t>5</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138409345"/>
                  </a:ext>
                </a:extLst>
              </a:tr>
              <a:tr h="389879">
                <a:tc>
                  <a:txBody>
                    <a:bodyPr/>
                    <a:lstStyle/>
                    <a:p>
                      <a:pPr fontAlgn="t"/>
                      <a:r>
                        <a:rPr lang="tr-TR" b="1" u="none" strike="noStrike">
                          <a:solidFill>
                            <a:srgbClr val="1F3D7C"/>
                          </a:solidFill>
                          <a:effectLst/>
                        </a:rPr>
                        <a:t>CHL203</a:t>
                      </a:r>
                      <a:endParaRPr lang="tr-TR" b="0">
                        <a:effectLst/>
                      </a:endParaRP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Sosyal ve Duygusal Gelişim</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3</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1</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5</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711149644"/>
                  </a:ext>
                </a:extLst>
              </a:tr>
              <a:tr h="389879">
                <a:tc>
                  <a:txBody>
                    <a:bodyPr/>
                    <a:lstStyle/>
                    <a:p>
                      <a:pPr fontAlgn="t"/>
                      <a:r>
                        <a:rPr lang="tr-TR" b="1" u="none" strike="noStrike">
                          <a:solidFill>
                            <a:srgbClr val="1F3D7C"/>
                          </a:solidFill>
                          <a:effectLst/>
                        </a:rPr>
                        <a:t>CHL205</a:t>
                      </a:r>
                      <a:endParaRPr lang="tr-TR" b="0">
                        <a:effectLst/>
                      </a:endParaRP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Bilişsel ve Dil Gelişimi</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3</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1</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5</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197326994"/>
                  </a:ext>
                </a:extLst>
              </a:tr>
              <a:tr h="389879">
                <a:tc>
                  <a:txBody>
                    <a:bodyPr/>
                    <a:lstStyle/>
                    <a:p>
                      <a:pPr fontAlgn="t"/>
                      <a:endParaRPr lang="tr-TR" b="0">
                        <a:effectLst/>
                      </a:endParaRP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1" u="none" strike="noStrike">
                          <a:solidFill>
                            <a:srgbClr val="1F3D7C"/>
                          </a:solidFill>
                          <a:effectLst/>
                        </a:rPr>
                        <a:t>Alan Seçmeli</a:t>
                      </a:r>
                      <a:endParaRPr lang="tr-TR" b="0">
                        <a:effectLst/>
                      </a:endParaRP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0</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0</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2</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418674091"/>
                  </a:ext>
                </a:extLst>
              </a:tr>
              <a:tr h="389879">
                <a:tc gridSpan="2">
                  <a:txBody>
                    <a:bodyPr/>
                    <a:lstStyle/>
                    <a:p>
                      <a:pPr fontAlgn="t"/>
                      <a:r>
                        <a:rPr lang="tr-TR" b="0">
                          <a:effectLst/>
                        </a:rPr>
                        <a:t>Toplam</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hMerge="1">
                  <a:txBody>
                    <a:bodyPr/>
                    <a:lstStyle/>
                    <a:p>
                      <a:endParaRPr lang="tr-TR"/>
                    </a:p>
                  </a:txBody>
                  <a:tcPr/>
                </a:tc>
                <a:tc>
                  <a:txBody>
                    <a:bodyPr/>
                    <a:lstStyle/>
                    <a:p>
                      <a:pPr fontAlgn="t"/>
                      <a:r>
                        <a:rPr lang="tr-TR" b="0">
                          <a:effectLst/>
                        </a:rPr>
                        <a:t>18</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4</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dirty="0">
                          <a:effectLst/>
                        </a:rPr>
                        <a:t>30</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625920431"/>
                  </a:ext>
                </a:extLst>
              </a:tr>
            </a:tbl>
          </a:graphicData>
        </a:graphic>
      </p:graphicFrame>
    </p:spTree>
    <p:extLst>
      <p:ext uri="{BB962C8B-B14F-4D97-AF65-F5344CB8AC3E}">
        <p14:creationId xmlns:p14="http://schemas.microsoft.com/office/powerpoint/2010/main" val="970575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Freeform: Shape 69">
            <a:extLst>
              <a:ext uri="{FF2B5EF4-FFF2-40B4-BE49-F238E27FC236}">
                <a16:creationId xmlns:a16="http://schemas.microsoft.com/office/drawing/2014/main" id="{23867CDF-41CC-4387-A6F0-6AB004CE11BB}"/>
              </a:ext>
            </a:extLst>
          </p:cNvPr>
          <p:cNvSpPr/>
          <p:nvPr/>
        </p:nvSpPr>
        <p:spPr>
          <a:xfrm rot="11436214" flipH="1">
            <a:off x="4638212" y="4080458"/>
            <a:ext cx="7686406" cy="3406655"/>
          </a:xfrm>
          <a:custGeom>
            <a:avLst/>
            <a:gdLst>
              <a:gd name="connsiteX0" fmla="*/ 7066038 w 7686406"/>
              <a:gd name="connsiteY0" fmla="*/ 3363881 h 3406655"/>
              <a:gd name="connsiteX1" fmla="*/ 7191487 w 7686406"/>
              <a:gd name="connsiteY1" fmla="*/ 3386970 h 3406655"/>
              <a:gd name="connsiteX2" fmla="*/ 7297625 w 7686406"/>
              <a:gd name="connsiteY2" fmla="*/ 3406655 h 3406655"/>
              <a:gd name="connsiteX3" fmla="*/ 7686406 w 7686406"/>
              <a:gd name="connsiteY3" fmla="*/ 1329935 h 3406655"/>
              <a:gd name="connsiteX4" fmla="*/ 582402 w 7686406"/>
              <a:gd name="connsiteY4" fmla="*/ 0 h 3406655"/>
              <a:gd name="connsiteX5" fmla="*/ 489405 w 7686406"/>
              <a:gd name="connsiteY5" fmla="*/ 16526 h 3406655"/>
              <a:gd name="connsiteX6" fmla="*/ 367484 w 7686406"/>
              <a:gd name="connsiteY6" fmla="*/ 39086 h 3406655"/>
              <a:gd name="connsiteX7" fmla="*/ 1595252 w 7686406"/>
              <a:gd name="connsiteY7" fmla="*/ 777929 h 3406655"/>
              <a:gd name="connsiteX8" fmla="*/ 3111905 w 7686406"/>
              <a:gd name="connsiteY8" fmla="*/ 864852 h 3406655"/>
              <a:gd name="connsiteX9" fmla="*/ 4068842 w 7686406"/>
              <a:gd name="connsiteY9" fmla="*/ 1277735 h 3406655"/>
              <a:gd name="connsiteX10" fmla="*/ 5170221 w 7686406"/>
              <a:gd name="connsiteY10" fmla="*/ 2386000 h 3406655"/>
              <a:gd name="connsiteX11" fmla="*/ 7066038 w 7686406"/>
              <a:gd name="connsiteY11" fmla="*/ 3363881 h 340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86406" h="3406655">
                <a:moveTo>
                  <a:pt x="7066038" y="3363881"/>
                </a:moveTo>
                <a:cubicBezTo>
                  <a:pt x="7106287" y="3371124"/>
                  <a:pt x="7148205" y="3378906"/>
                  <a:pt x="7191487" y="3386970"/>
                </a:cubicBezTo>
                <a:lnTo>
                  <a:pt x="7297625" y="3406655"/>
                </a:lnTo>
                <a:lnTo>
                  <a:pt x="7686406" y="1329935"/>
                </a:lnTo>
                <a:lnTo>
                  <a:pt x="582402" y="0"/>
                </a:lnTo>
                <a:lnTo>
                  <a:pt x="489405" y="16526"/>
                </a:lnTo>
                <a:cubicBezTo>
                  <a:pt x="444605" y="24641"/>
                  <a:pt x="403877" y="32181"/>
                  <a:pt x="367484" y="39086"/>
                </a:cubicBezTo>
                <a:cubicBezTo>
                  <a:pt x="-797089" y="260015"/>
                  <a:pt x="1137849" y="640302"/>
                  <a:pt x="1595252" y="777929"/>
                </a:cubicBezTo>
                <a:cubicBezTo>
                  <a:pt x="2052655" y="915556"/>
                  <a:pt x="2699641" y="781552"/>
                  <a:pt x="3111905" y="864852"/>
                </a:cubicBezTo>
                <a:cubicBezTo>
                  <a:pt x="3524170" y="948153"/>
                  <a:pt x="3725789" y="1024210"/>
                  <a:pt x="4068842" y="1277735"/>
                </a:cubicBezTo>
                <a:cubicBezTo>
                  <a:pt x="4411894" y="1531260"/>
                  <a:pt x="4670687" y="2038309"/>
                  <a:pt x="5170221" y="2386000"/>
                </a:cubicBezTo>
                <a:cubicBezTo>
                  <a:pt x="5669755" y="2733691"/>
                  <a:pt x="6422062" y="3247985"/>
                  <a:pt x="7066038" y="3363881"/>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Freeform: Shape 61">
            <a:extLst>
              <a:ext uri="{FF2B5EF4-FFF2-40B4-BE49-F238E27FC236}">
                <a16:creationId xmlns:a16="http://schemas.microsoft.com/office/drawing/2014/main" id="{26F611C6-7398-45C6-ACBE-F91BDB637939}"/>
              </a:ext>
            </a:extLst>
          </p:cNvPr>
          <p:cNvSpPr/>
          <p:nvPr/>
        </p:nvSpPr>
        <p:spPr>
          <a:xfrm>
            <a:off x="-16301" y="0"/>
            <a:ext cx="7607301" cy="6858000"/>
          </a:xfrm>
          <a:custGeom>
            <a:avLst/>
            <a:gdLst>
              <a:gd name="connsiteX0" fmla="*/ 0 w 7607301"/>
              <a:gd name="connsiteY0" fmla="*/ 0 h 6858000"/>
              <a:gd name="connsiteX1" fmla="*/ 6771509 w 7607301"/>
              <a:gd name="connsiteY1" fmla="*/ 0 h 6858000"/>
              <a:gd name="connsiteX2" fmla="*/ 7607301 w 7607301"/>
              <a:gd name="connsiteY2" fmla="*/ 1671583 h 6858000"/>
              <a:gd name="connsiteX3" fmla="*/ 5014092 w 7607301"/>
              <a:gd name="connsiteY3" fmla="*/ 6858000 h 6858000"/>
              <a:gd name="connsiteX4" fmla="*/ 0 w 76073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7301" h="6858000">
                <a:moveTo>
                  <a:pt x="0" y="0"/>
                </a:moveTo>
                <a:lnTo>
                  <a:pt x="6771509" y="0"/>
                </a:lnTo>
                <a:lnTo>
                  <a:pt x="7607301" y="1671583"/>
                </a:lnTo>
                <a:lnTo>
                  <a:pt x="5014092" y="6858000"/>
                </a:lnTo>
                <a:lnTo>
                  <a:pt x="0" y="6858000"/>
                </a:lnTo>
                <a:close/>
              </a:path>
            </a:pathLst>
          </a:custGeom>
          <a:blipFill>
            <a:blip r:embed="rId3"/>
            <a:stretch>
              <a:fillRect/>
            </a:stretch>
          </a:blipFill>
          <a:ln>
            <a:solidFill>
              <a:srgbClr val="FFC000"/>
            </a:solid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52B1EE5-8BF2-48CF-B64E-CD302E0A12B5}"/>
              </a:ext>
            </a:extLst>
          </p:cNvPr>
          <p:cNvSpPr/>
          <p:nvPr/>
        </p:nvSpPr>
        <p:spPr>
          <a:xfrm>
            <a:off x="7943608" y="0"/>
            <a:ext cx="4248392" cy="1610170"/>
          </a:xfrm>
          <a:custGeom>
            <a:avLst/>
            <a:gdLst>
              <a:gd name="connsiteX0" fmla="*/ 0 w 4248392"/>
              <a:gd name="connsiteY0" fmla="*/ 0 h 1610170"/>
              <a:gd name="connsiteX1" fmla="*/ 4248392 w 4248392"/>
              <a:gd name="connsiteY1" fmla="*/ 0 h 1610170"/>
              <a:gd name="connsiteX2" fmla="*/ 4248392 w 4248392"/>
              <a:gd name="connsiteY2" fmla="*/ 1610170 h 1610170"/>
              <a:gd name="connsiteX3" fmla="*/ 4087844 w 4248392"/>
              <a:gd name="connsiteY3" fmla="*/ 1561556 h 1610170"/>
              <a:gd name="connsiteX4" fmla="*/ 3087807 w 4248392"/>
              <a:gd name="connsiteY4" fmla="*/ 1071223 h 1610170"/>
              <a:gd name="connsiteX5" fmla="*/ 2300046 w 4248392"/>
              <a:gd name="connsiteY5" fmla="*/ 412603 h 1610170"/>
              <a:gd name="connsiteX6" fmla="*/ 1615598 w 4248392"/>
              <a:gd name="connsiteY6" fmla="*/ 167235 h 1610170"/>
              <a:gd name="connsiteX7" fmla="*/ 530812 w 4248392"/>
              <a:gd name="connsiteY7" fmla="*/ 115578 h 1610170"/>
              <a:gd name="connsiteX8" fmla="*/ 138446 w 4248392"/>
              <a:gd name="connsiteY8" fmla="*/ 30930 h 161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8392" h="1610170">
                <a:moveTo>
                  <a:pt x="0" y="0"/>
                </a:moveTo>
                <a:lnTo>
                  <a:pt x="4248392" y="0"/>
                </a:lnTo>
                <a:lnTo>
                  <a:pt x="4248392" y="1610170"/>
                </a:lnTo>
                <a:lnTo>
                  <a:pt x="4087844" y="1561556"/>
                </a:lnTo>
                <a:cubicBezTo>
                  <a:pt x="3725441" y="1436854"/>
                  <a:pt x="3355775" y="1226192"/>
                  <a:pt x="3087807" y="1071223"/>
                </a:cubicBezTo>
                <a:cubicBezTo>
                  <a:pt x="2730516" y="864597"/>
                  <a:pt x="2545414" y="563268"/>
                  <a:pt x="2300046" y="412603"/>
                </a:cubicBezTo>
                <a:cubicBezTo>
                  <a:pt x="2054678" y="261938"/>
                  <a:pt x="1910470" y="216739"/>
                  <a:pt x="1615598" y="167235"/>
                </a:cubicBezTo>
                <a:cubicBezTo>
                  <a:pt x="1320726" y="117731"/>
                  <a:pt x="857970" y="197367"/>
                  <a:pt x="530812" y="115578"/>
                </a:cubicBezTo>
                <a:cubicBezTo>
                  <a:pt x="449023" y="95131"/>
                  <a:pt x="301184" y="65670"/>
                  <a:pt x="138446" y="30930"/>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A790EA4A-8478-4A08-9378-008FEEA89AA4}"/>
              </a:ext>
            </a:extLst>
          </p:cNvPr>
          <p:cNvSpPr/>
          <p:nvPr/>
        </p:nvSpPr>
        <p:spPr>
          <a:xfrm>
            <a:off x="-16301" y="0"/>
            <a:ext cx="7607301" cy="6876731"/>
          </a:xfrm>
          <a:custGeom>
            <a:avLst/>
            <a:gdLst>
              <a:gd name="connsiteX0" fmla="*/ 0 w 7607301"/>
              <a:gd name="connsiteY0" fmla="*/ 0 h 6858000"/>
              <a:gd name="connsiteX1" fmla="*/ 6771509 w 7607301"/>
              <a:gd name="connsiteY1" fmla="*/ 0 h 6858000"/>
              <a:gd name="connsiteX2" fmla="*/ 7607301 w 7607301"/>
              <a:gd name="connsiteY2" fmla="*/ 1671583 h 6858000"/>
              <a:gd name="connsiteX3" fmla="*/ 5014092 w 7607301"/>
              <a:gd name="connsiteY3" fmla="*/ 6858000 h 6858000"/>
              <a:gd name="connsiteX4" fmla="*/ 0 w 76073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7301" h="6858000">
                <a:moveTo>
                  <a:pt x="0" y="0"/>
                </a:moveTo>
                <a:lnTo>
                  <a:pt x="6771509" y="0"/>
                </a:lnTo>
                <a:lnTo>
                  <a:pt x="7607301" y="1671583"/>
                </a:lnTo>
                <a:lnTo>
                  <a:pt x="5014092" y="6858000"/>
                </a:lnTo>
                <a:lnTo>
                  <a:pt x="0" y="6858000"/>
                </a:lnTo>
                <a:close/>
              </a:path>
            </a:pathLst>
          </a:custGeom>
          <a:gradFill flip="none" rotWithShape="1">
            <a:gsLst>
              <a:gs pos="95000">
                <a:srgbClr val="24BED8">
                  <a:alpha val="80000"/>
                </a:srgbClr>
              </a:gs>
              <a:gs pos="0">
                <a:srgbClr val="2F3F69">
                  <a:alpha val="20000"/>
                </a:srgbClr>
              </a:gs>
            </a:gsLst>
            <a:lin ang="10200000" scaled="0"/>
            <a:tileRect/>
          </a:gra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0" name="Grup 19">
            <a:extLst>
              <a:ext uri="{FF2B5EF4-FFF2-40B4-BE49-F238E27FC236}">
                <a16:creationId xmlns:a16="http://schemas.microsoft.com/office/drawing/2014/main" id="{C43F3E06-2D36-4E69-B14C-20E9E565E2E1}"/>
              </a:ext>
            </a:extLst>
          </p:cNvPr>
          <p:cNvGrpSpPr/>
          <p:nvPr/>
        </p:nvGrpSpPr>
        <p:grpSpPr>
          <a:xfrm>
            <a:off x="6400225" y="3421434"/>
            <a:ext cx="6172200" cy="1247413"/>
            <a:chOff x="6462096" y="3021384"/>
            <a:chExt cx="6172200" cy="746154"/>
          </a:xfrm>
        </p:grpSpPr>
        <p:grpSp>
          <p:nvGrpSpPr>
            <p:cNvPr id="9" name="Grup 8">
              <a:extLst>
                <a:ext uri="{FF2B5EF4-FFF2-40B4-BE49-F238E27FC236}">
                  <a16:creationId xmlns:a16="http://schemas.microsoft.com/office/drawing/2014/main" id="{1E9B1D4D-203C-4992-A7B0-8ED5A0591804}"/>
                </a:ext>
              </a:extLst>
            </p:cNvPr>
            <p:cNvGrpSpPr/>
            <p:nvPr/>
          </p:nvGrpSpPr>
          <p:grpSpPr>
            <a:xfrm>
              <a:off x="7320378" y="3463901"/>
              <a:ext cx="4455636" cy="303637"/>
              <a:chOff x="6226059" y="2990940"/>
              <a:chExt cx="6167436" cy="303637"/>
            </a:xfrm>
          </p:grpSpPr>
          <p:sp>
            <p:nvSpPr>
              <p:cNvPr id="32" name="Metin kutusu 31">
                <a:extLst>
                  <a:ext uri="{FF2B5EF4-FFF2-40B4-BE49-F238E27FC236}">
                    <a16:creationId xmlns:a16="http://schemas.microsoft.com/office/drawing/2014/main" id="{F65C17B8-5197-478C-B3EF-E45A8ED38E3E}"/>
                  </a:ext>
                </a:extLst>
              </p:cNvPr>
              <p:cNvSpPr txBox="1"/>
              <p:nvPr/>
            </p:nvSpPr>
            <p:spPr>
              <a:xfrm>
                <a:off x="6226059" y="3017578"/>
                <a:ext cx="6167436"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srgbClr val="44546A">
                        <a:lumMod val="50000"/>
                      </a:srgbClr>
                    </a:solidFill>
                    <a:effectLst/>
                    <a:uLnTx/>
                    <a:uFillTx/>
                    <a:latin typeface="Trebuchet MS" panose="020B0603020202020204" pitchFamily="34" charset="0"/>
                    <a:ea typeface="Roboto" panose="02000000000000000000" pitchFamily="2" charset="0"/>
                    <a:cs typeface="Roboto" panose="02000000000000000000" pitchFamily="2" charset="0"/>
                  </a:rPr>
                  <a:t>Doç. Dr. Handan </a:t>
                </a:r>
                <a:r>
                  <a:rPr kumimoji="0" lang="tr-TR" sz="1200" b="1" i="0" u="none" strike="noStrike" kern="1200" cap="none" spc="0" normalizeH="0" baseline="0" noProof="0" dirty="0" smtClean="0">
                    <a:ln>
                      <a:noFill/>
                    </a:ln>
                    <a:solidFill>
                      <a:srgbClr val="44546A">
                        <a:lumMod val="50000"/>
                      </a:srgbClr>
                    </a:solidFill>
                    <a:effectLst/>
                    <a:uLnTx/>
                    <a:uFillTx/>
                    <a:latin typeface="Trebuchet MS" panose="020B0603020202020204" pitchFamily="34" charset="0"/>
                    <a:ea typeface="Roboto" panose="02000000000000000000" pitchFamily="2" charset="0"/>
                    <a:cs typeface="Roboto" panose="02000000000000000000" pitchFamily="2" charset="0"/>
                  </a:rPr>
                  <a:t>Boztepe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smtClean="0">
                    <a:ln>
                      <a:noFill/>
                    </a:ln>
                    <a:solidFill>
                      <a:srgbClr val="44546A">
                        <a:lumMod val="50000"/>
                      </a:srgbClr>
                    </a:solidFill>
                    <a:effectLst/>
                    <a:uLnTx/>
                    <a:uFillTx/>
                    <a:latin typeface="Trebuchet MS" panose="020B0603020202020204" pitchFamily="34" charset="0"/>
                    <a:ea typeface="Roboto" panose="02000000000000000000" pitchFamily="2" charset="0"/>
                    <a:cs typeface="Roboto" panose="02000000000000000000" pitchFamily="2" charset="0"/>
                  </a:rPr>
                  <a:t>Hemşirelik Bölüm Başkanı</a:t>
                </a:r>
                <a:endParaRPr kumimoji="0" lang="tr-TR" sz="2000" b="1" i="0" u="none" strike="noStrike" kern="1200" cap="none" spc="0" normalizeH="0" baseline="0" noProof="0" dirty="0">
                  <a:ln>
                    <a:noFill/>
                  </a:ln>
                  <a:solidFill>
                    <a:srgbClr val="44546A">
                      <a:lumMod val="50000"/>
                    </a:srgbClr>
                  </a:solidFill>
                  <a:effectLst>
                    <a:outerShdw blurRad="38100" dist="38100" dir="2700000" algn="tl">
                      <a:srgbClr val="000000">
                        <a:alpha val="43137"/>
                      </a:srgbClr>
                    </a:outerShdw>
                  </a:effectLst>
                  <a:uLnTx/>
                  <a:uFillTx/>
                  <a:latin typeface="Trebuchet MS" panose="020B0603020202020204" pitchFamily="34" charset="0"/>
                  <a:ea typeface="Roboto" panose="02000000000000000000" pitchFamily="2" charset="0"/>
                  <a:cs typeface="Roboto" panose="02000000000000000000" pitchFamily="2" charset="0"/>
                </a:endParaRPr>
              </a:p>
            </p:txBody>
          </p:sp>
          <p:cxnSp>
            <p:nvCxnSpPr>
              <p:cNvPr id="7" name="Düz Bağlayıcı 6">
                <a:extLst>
                  <a:ext uri="{FF2B5EF4-FFF2-40B4-BE49-F238E27FC236}">
                    <a16:creationId xmlns:a16="http://schemas.microsoft.com/office/drawing/2014/main" id="{570FA7BF-86A1-4048-ACFB-748115DA4D21}"/>
                  </a:ext>
                </a:extLst>
              </p:cNvPr>
              <p:cNvCxnSpPr>
                <a:cxnSpLocks/>
              </p:cNvCxnSpPr>
              <p:nvPr/>
            </p:nvCxnSpPr>
            <p:spPr>
              <a:xfrm>
                <a:off x="7158552" y="2990940"/>
                <a:ext cx="4302452"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48" name="Metin kutusu 47">
              <a:extLst>
                <a:ext uri="{FF2B5EF4-FFF2-40B4-BE49-F238E27FC236}">
                  <a16:creationId xmlns:a16="http://schemas.microsoft.com/office/drawing/2014/main" id="{E1323C98-FD78-4EF0-ADF3-49ABC278796E}"/>
                </a:ext>
              </a:extLst>
            </p:cNvPr>
            <p:cNvSpPr txBox="1"/>
            <p:nvPr/>
          </p:nvSpPr>
          <p:spPr>
            <a:xfrm>
              <a:off x="6462096" y="3021384"/>
              <a:ext cx="617220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E7E6E6">
                      <a:lumMod val="10000"/>
                    </a:srgbClr>
                  </a:solidFill>
                  <a:effectLst/>
                  <a:uLnTx/>
                  <a:uFillTx/>
                  <a:latin typeface="Trebuchet MS" panose="020B0603020202020204" pitchFamily="34" charset="0"/>
                  <a:ea typeface="Roboto" panose="02000000000000000000" pitchFamily="2" charset="0"/>
                  <a:cs typeface="Roboto" panose="02000000000000000000" pitchFamily="2" charset="0"/>
                </a:rPr>
                <a:t>HEMŞİRELİK BÖLÜM TANITIMI</a:t>
              </a:r>
            </a:p>
          </p:txBody>
        </p:sp>
      </p:grpSp>
      <p:pic>
        <p:nvPicPr>
          <p:cNvPr id="3" name="Resim 2">
            <a:extLst>
              <a:ext uri="{FF2B5EF4-FFF2-40B4-BE49-F238E27FC236}">
                <a16:creationId xmlns:a16="http://schemas.microsoft.com/office/drawing/2014/main" id="{71E7B61A-B747-4FA0-9578-A2D367C15F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000" t="31334" r="14778" b="31889"/>
          <a:stretch/>
        </p:blipFill>
        <p:spPr>
          <a:xfrm>
            <a:off x="6424281" y="4695211"/>
            <a:ext cx="2674620" cy="1400790"/>
          </a:xfrm>
          <a:prstGeom prst="rect">
            <a:avLst/>
          </a:prstGeom>
        </p:spPr>
      </p:pic>
      <p:pic>
        <p:nvPicPr>
          <p:cNvPr id="5" name="Resim 4">
            <a:extLst>
              <a:ext uri="{FF2B5EF4-FFF2-40B4-BE49-F238E27FC236}">
                <a16:creationId xmlns:a16="http://schemas.microsoft.com/office/drawing/2014/main" id="{CE417745-1F90-44AC-ABDC-A602264952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 t="1255" r="-80" b="13031"/>
          <a:stretch/>
        </p:blipFill>
        <p:spPr>
          <a:xfrm>
            <a:off x="8533825" y="1262379"/>
            <a:ext cx="1905000" cy="1905000"/>
          </a:xfrm>
          <a:prstGeom prst="flowChartConnector">
            <a:avLst/>
          </a:prstGeom>
        </p:spPr>
      </p:pic>
    </p:spTree>
    <p:extLst>
      <p:ext uri="{BB962C8B-B14F-4D97-AF65-F5344CB8AC3E}">
        <p14:creationId xmlns:p14="http://schemas.microsoft.com/office/powerpoint/2010/main" val="32432210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25699" y="0"/>
            <a:ext cx="12181840" cy="685799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IN" dirty="0">
              <a:solidFill>
                <a:schemeClr val="tx1"/>
              </a:solidFill>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321233" y="612825"/>
                <a:ext cx="11559502" cy="775504"/>
                <a:chOff x="321233" y="612825"/>
                <a:chExt cx="11559502"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321233" y="732301"/>
                  <a:ext cx="729815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V</a:t>
              </a:r>
              <a:endParaRPr lang="en-IN" b="1" dirty="0">
                <a:solidFill>
                  <a:schemeClr val="bg1"/>
                </a:solidFill>
                <a:latin typeface="Eurostile BQ" pitchFamily="50" charset="0"/>
              </a:endParaRPr>
            </a:p>
          </p:txBody>
        </p:sp>
      </p:grpSp>
      <p:sp>
        <p:nvSpPr>
          <p:cNvPr id="39" name="TextBox 222">
            <a:extLst>
              <a:ext uri="{FF2B5EF4-FFF2-40B4-BE49-F238E27FC236}">
                <a16:creationId xmlns:a16="http://schemas.microsoft.com/office/drawing/2014/main" id="{9608A833-E3DD-41CE-9B18-8BC37139C4E6}"/>
              </a:ext>
            </a:extLst>
          </p:cNvPr>
          <p:cNvSpPr txBox="1"/>
          <p:nvPr/>
        </p:nvSpPr>
        <p:spPr>
          <a:xfrm>
            <a:off x="311265" y="578412"/>
            <a:ext cx="1336084" cy="830997"/>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Çocuk Gelişimi</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19" name="Rectangle 14"/>
          <p:cNvSpPr>
            <a:spLocks noChangeArrowheads="1"/>
          </p:cNvSpPr>
          <p:nvPr/>
        </p:nvSpPr>
        <p:spPr bwMode="auto">
          <a:xfrm>
            <a:off x="10004781" y="2689345"/>
            <a:ext cx="12153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tr-TR"/>
          </a:p>
        </p:txBody>
      </p:sp>
      <p:sp>
        <p:nvSpPr>
          <p:cNvPr id="20" name="Rectangle 15"/>
          <p:cNvSpPr>
            <a:spLocks noChangeArrowheads="1"/>
          </p:cNvSpPr>
          <p:nvPr/>
        </p:nvSpPr>
        <p:spPr bwMode="auto">
          <a:xfrm>
            <a:off x="7820644" y="4530109"/>
            <a:ext cx="161393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254375" algn="l"/>
              </a:tabLst>
              <a:defRPr>
                <a:solidFill>
                  <a:schemeClr val="tx1"/>
                </a:solidFill>
                <a:latin typeface="Arial" panose="020B0604020202020204" pitchFamily="34" charset="0"/>
              </a:defRPr>
            </a:lvl1pPr>
            <a:lvl2pPr eaLnBrk="0" fontAlgn="base" hangingPunct="0">
              <a:spcBef>
                <a:spcPct val="0"/>
              </a:spcBef>
              <a:spcAft>
                <a:spcPct val="0"/>
              </a:spcAft>
              <a:tabLst>
                <a:tab pos="3254375" algn="l"/>
              </a:tabLst>
              <a:defRPr>
                <a:solidFill>
                  <a:schemeClr val="tx1"/>
                </a:solidFill>
                <a:latin typeface="Arial" panose="020B0604020202020204" pitchFamily="34" charset="0"/>
              </a:defRPr>
            </a:lvl2pPr>
            <a:lvl3pPr eaLnBrk="0" fontAlgn="base" hangingPunct="0">
              <a:spcBef>
                <a:spcPct val="0"/>
              </a:spcBef>
              <a:spcAft>
                <a:spcPct val="0"/>
              </a:spcAft>
              <a:tabLst>
                <a:tab pos="3254375" algn="l"/>
              </a:tabLst>
              <a:defRPr>
                <a:solidFill>
                  <a:schemeClr val="tx1"/>
                </a:solidFill>
                <a:latin typeface="Arial" panose="020B0604020202020204" pitchFamily="34" charset="0"/>
              </a:defRPr>
            </a:lvl3pPr>
            <a:lvl4pPr eaLnBrk="0" fontAlgn="base" hangingPunct="0">
              <a:spcBef>
                <a:spcPct val="0"/>
              </a:spcBef>
              <a:spcAft>
                <a:spcPct val="0"/>
              </a:spcAft>
              <a:tabLst>
                <a:tab pos="3254375" algn="l"/>
              </a:tabLst>
              <a:defRPr>
                <a:solidFill>
                  <a:schemeClr val="tx1"/>
                </a:solidFill>
                <a:latin typeface="Arial" panose="020B0604020202020204" pitchFamily="34" charset="0"/>
              </a:defRPr>
            </a:lvl4pPr>
            <a:lvl5pPr eaLnBrk="0" fontAlgn="base" hangingPunct="0">
              <a:spcBef>
                <a:spcPct val="0"/>
              </a:spcBef>
              <a:spcAft>
                <a:spcPct val="0"/>
              </a:spcAft>
              <a:tabLst>
                <a:tab pos="3254375" algn="l"/>
              </a:tabLst>
              <a:defRPr>
                <a:solidFill>
                  <a:schemeClr val="tx1"/>
                </a:solidFill>
                <a:latin typeface="Arial" panose="020B0604020202020204" pitchFamily="34" charset="0"/>
              </a:defRPr>
            </a:lvl5pPr>
            <a:lvl6pPr eaLnBrk="0" fontAlgn="base" hangingPunct="0">
              <a:spcBef>
                <a:spcPct val="0"/>
              </a:spcBef>
              <a:spcAft>
                <a:spcPct val="0"/>
              </a:spcAft>
              <a:tabLst>
                <a:tab pos="3254375" algn="l"/>
              </a:tabLst>
              <a:defRPr>
                <a:solidFill>
                  <a:schemeClr val="tx1"/>
                </a:solidFill>
                <a:latin typeface="Arial" panose="020B0604020202020204" pitchFamily="34" charset="0"/>
              </a:defRPr>
            </a:lvl6pPr>
            <a:lvl7pPr eaLnBrk="0" fontAlgn="base" hangingPunct="0">
              <a:spcBef>
                <a:spcPct val="0"/>
              </a:spcBef>
              <a:spcAft>
                <a:spcPct val="0"/>
              </a:spcAft>
              <a:tabLst>
                <a:tab pos="3254375" algn="l"/>
              </a:tabLst>
              <a:defRPr>
                <a:solidFill>
                  <a:schemeClr val="tx1"/>
                </a:solidFill>
                <a:latin typeface="Arial" panose="020B0604020202020204" pitchFamily="34" charset="0"/>
              </a:defRPr>
            </a:lvl7pPr>
            <a:lvl8pPr eaLnBrk="0" fontAlgn="base" hangingPunct="0">
              <a:spcBef>
                <a:spcPct val="0"/>
              </a:spcBef>
              <a:spcAft>
                <a:spcPct val="0"/>
              </a:spcAft>
              <a:tabLst>
                <a:tab pos="3254375" algn="l"/>
              </a:tabLst>
              <a:defRPr>
                <a:solidFill>
                  <a:schemeClr val="tx1"/>
                </a:solidFill>
                <a:latin typeface="Arial" panose="020B0604020202020204" pitchFamily="34" charset="0"/>
              </a:defRPr>
            </a:lvl8pPr>
            <a:lvl9pPr eaLnBrk="0" fontAlgn="base" hangingPunct="0">
              <a:spcBef>
                <a:spcPct val="0"/>
              </a:spcBef>
              <a:spcAft>
                <a:spcPct val="0"/>
              </a:spcAft>
              <a:tabLst>
                <a:tab pos="32543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3254375" algn="l"/>
              </a:tabLst>
            </a:pPr>
            <a:r>
              <a:rPr kumimoji="0" lang="tr-TR" altLang="tr-T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tr-TR" altLang="tr-TR" sz="800" b="0" i="0" u="none" strike="noStrike" cap="none" normalizeH="0" baseline="0" dirty="0">
              <a:ln>
                <a:noFill/>
              </a:ln>
              <a:solidFill>
                <a:schemeClr val="tx1"/>
              </a:solidFill>
              <a:effectLst/>
            </a:endParaRPr>
          </a:p>
        </p:txBody>
      </p:sp>
      <p:sp>
        <p:nvSpPr>
          <p:cNvPr id="12" name="Metin kutusu 11"/>
          <p:cNvSpPr txBox="1"/>
          <p:nvPr/>
        </p:nvSpPr>
        <p:spPr>
          <a:xfrm>
            <a:off x="5067668" y="1866771"/>
            <a:ext cx="1936377" cy="369332"/>
          </a:xfrm>
          <a:prstGeom prst="rect">
            <a:avLst/>
          </a:prstGeom>
          <a:noFill/>
        </p:spPr>
        <p:txBody>
          <a:bodyPr wrap="square" rtlCol="0">
            <a:spAutoFit/>
          </a:bodyPr>
          <a:lstStyle/>
          <a:p>
            <a:r>
              <a:rPr lang="tr-TR" dirty="0">
                <a:latin typeface="Arial Rounded MT Bold" panose="020F0704030504030204" pitchFamily="34" charset="0"/>
              </a:rPr>
              <a:t>4. YARIYIL </a:t>
            </a:r>
          </a:p>
        </p:txBody>
      </p:sp>
      <p:graphicFrame>
        <p:nvGraphicFramePr>
          <p:cNvPr id="4" name="Tablo 3"/>
          <p:cNvGraphicFramePr>
            <a:graphicFrameLocks noGrp="1"/>
          </p:cNvGraphicFramePr>
          <p:nvPr>
            <p:extLst/>
          </p:nvPr>
        </p:nvGraphicFramePr>
        <p:xfrm>
          <a:off x="1447800" y="2236103"/>
          <a:ext cx="9937376" cy="4283639"/>
        </p:xfrm>
        <a:graphic>
          <a:graphicData uri="http://schemas.openxmlformats.org/drawingml/2006/table">
            <a:tbl>
              <a:tblPr/>
              <a:tblGrid>
                <a:gridCol w="2208306">
                  <a:extLst>
                    <a:ext uri="{9D8B030D-6E8A-4147-A177-3AD203B41FA5}">
                      <a16:colId xmlns:a16="http://schemas.microsoft.com/office/drawing/2014/main" val="962033508"/>
                    </a:ext>
                  </a:extLst>
                </a:gridCol>
                <a:gridCol w="4416611">
                  <a:extLst>
                    <a:ext uri="{9D8B030D-6E8A-4147-A177-3AD203B41FA5}">
                      <a16:colId xmlns:a16="http://schemas.microsoft.com/office/drawing/2014/main" val="3058446830"/>
                    </a:ext>
                  </a:extLst>
                </a:gridCol>
                <a:gridCol w="1104153">
                  <a:extLst>
                    <a:ext uri="{9D8B030D-6E8A-4147-A177-3AD203B41FA5}">
                      <a16:colId xmlns:a16="http://schemas.microsoft.com/office/drawing/2014/main" val="2225880850"/>
                    </a:ext>
                  </a:extLst>
                </a:gridCol>
                <a:gridCol w="1104153">
                  <a:extLst>
                    <a:ext uri="{9D8B030D-6E8A-4147-A177-3AD203B41FA5}">
                      <a16:colId xmlns:a16="http://schemas.microsoft.com/office/drawing/2014/main" val="1179255759"/>
                    </a:ext>
                  </a:extLst>
                </a:gridCol>
                <a:gridCol w="1104153">
                  <a:extLst>
                    <a:ext uri="{9D8B030D-6E8A-4147-A177-3AD203B41FA5}">
                      <a16:colId xmlns:a16="http://schemas.microsoft.com/office/drawing/2014/main" val="403133314"/>
                    </a:ext>
                  </a:extLst>
                </a:gridCol>
              </a:tblGrid>
              <a:tr h="777679">
                <a:tc>
                  <a:txBody>
                    <a:bodyPr/>
                    <a:lstStyle/>
                    <a:p>
                      <a:pPr algn="l" fontAlgn="ctr"/>
                      <a:r>
                        <a:rPr lang="tr-TR" b="0">
                          <a:solidFill>
                            <a:srgbClr val="FFFFFF"/>
                          </a:solidFill>
                          <a:effectLst/>
                        </a:rPr>
                        <a:t>Ders Kodu</a:t>
                      </a:r>
                    </a:p>
                  </a:txBody>
                  <a:tcPr marL="76200" marR="76200" marT="152400" marB="152400"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1F3D7C"/>
                    </a:solidFill>
                  </a:tcPr>
                </a:tc>
                <a:tc>
                  <a:txBody>
                    <a:bodyPr/>
                    <a:lstStyle/>
                    <a:p>
                      <a:pPr algn="l" fontAlgn="ctr"/>
                      <a:r>
                        <a:rPr lang="tr-TR" b="0">
                          <a:solidFill>
                            <a:srgbClr val="FFFFFF"/>
                          </a:solidFill>
                          <a:effectLst/>
                        </a:rPr>
                        <a:t>Ders Adı</a:t>
                      </a:r>
                    </a:p>
                  </a:txBody>
                  <a:tcPr marL="76200" marR="76200" marT="152400" marB="152400"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1F3D7C"/>
                    </a:solidFill>
                  </a:tcPr>
                </a:tc>
                <a:tc>
                  <a:txBody>
                    <a:bodyPr/>
                    <a:lstStyle/>
                    <a:p>
                      <a:pPr algn="l" fontAlgn="ctr"/>
                      <a:r>
                        <a:rPr lang="tr-TR" b="0">
                          <a:solidFill>
                            <a:srgbClr val="FFFFFF"/>
                          </a:solidFill>
                          <a:effectLst/>
                        </a:rPr>
                        <a:t>Teorik</a:t>
                      </a:r>
                    </a:p>
                  </a:txBody>
                  <a:tcPr marL="76200" marR="76200" marT="152400" marB="152400"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1F3D7C"/>
                    </a:solidFill>
                  </a:tcPr>
                </a:tc>
                <a:tc>
                  <a:txBody>
                    <a:bodyPr/>
                    <a:lstStyle/>
                    <a:p>
                      <a:pPr algn="l" fontAlgn="ctr"/>
                      <a:r>
                        <a:rPr lang="tr-TR" b="0">
                          <a:solidFill>
                            <a:srgbClr val="FFFFFF"/>
                          </a:solidFill>
                          <a:effectLst/>
                        </a:rPr>
                        <a:t>Uygulama</a:t>
                      </a:r>
                    </a:p>
                  </a:txBody>
                  <a:tcPr marL="76200" marR="76200" marT="152400" marB="152400"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1F3D7C"/>
                    </a:solidFill>
                  </a:tcPr>
                </a:tc>
                <a:tc>
                  <a:txBody>
                    <a:bodyPr/>
                    <a:lstStyle/>
                    <a:p>
                      <a:pPr algn="l" fontAlgn="ctr"/>
                      <a:r>
                        <a:rPr lang="tr-TR" b="0" cap="all">
                          <a:solidFill>
                            <a:srgbClr val="FFFFFF"/>
                          </a:solidFill>
                          <a:effectLst/>
                        </a:rPr>
                        <a:t>AKTS</a:t>
                      </a:r>
                    </a:p>
                  </a:txBody>
                  <a:tcPr marL="76200" marR="76200" marT="152400" marB="152400"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1F3D7C"/>
                    </a:solidFill>
                  </a:tcPr>
                </a:tc>
                <a:extLst>
                  <a:ext uri="{0D108BD9-81ED-4DB2-BD59-A6C34878D82A}">
                    <a16:rowId xmlns:a16="http://schemas.microsoft.com/office/drawing/2014/main" val="1119725461"/>
                  </a:ext>
                </a:extLst>
              </a:tr>
              <a:tr h="438245">
                <a:tc>
                  <a:txBody>
                    <a:bodyPr/>
                    <a:lstStyle/>
                    <a:p>
                      <a:pPr fontAlgn="t"/>
                      <a:r>
                        <a:rPr lang="tr-TR" b="1" u="none" strike="noStrike">
                          <a:solidFill>
                            <a:srgbClr val="1F3D7C"/>
                          </a:solidFill>
                          <a:effectLst/>
                        </a:rPr>
                        <a:t>ENG222</a:t>
                      </a:r>
                      <a:endParaRPr lang="tr-TR" b="0">
                        <a:effectLst/>
                      </a:endParaRP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Temel İngilizce IV</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3</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0</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3</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33664196"/>
                  </a:ext>
                </a:extLst>
              </a:tr>
              <a:tr h="438245">
                <a:tc>
                  <a:txBody>
                    <a:bodyPr/>
                    <a:lstStyle/>
                    <a:p>
                      <a:pPr fontAlgn="t"/>
                      <a:r>
                        <a:rPr lang="tr-TR" b="1" u="none" strike="noStrike" dirty="0">
                          <a:solidFill>
                            <a:srgbClr val="1F3D7C"/>
                          </a:solidFill>
                          <a:effectLst/>
                        </a:rPr>
                        <a:t>CHL202</a:t>
                      </a:r>
                      <a:endParaRPr lang="tr-TR" b="0" dirty="0">
                        <a:effectLst/>
                      </a:endParaRP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Özel Gereksinimi Olan Bireyler</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3</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2</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5</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274803062"/>
                  </a:ext>
                </a:extLst>
              </a:tr>
              <a:tr h="438245">
                <a:tc>
                  <a:txBody>
                    <a:bodyPr/>
                    <a:lstStyle/>
                    <a:p>
                      <a:pPr fontAlgn="t"/>
                      <a:r>
                        <a:rPr lang="tr-TR" b="1" u="none" strike="noStrike">
                          <a:solidFill>
                            <a:srgbClr val="1F3D7C"/>
                          </a:solidFill>
                          <a:effectLst/>
                        </a:rPr>
                        <a:t>CHL204</a:t>
                      </a:r>
                      <a:endParaRPr lang="tr-TR" b="0">
                        <a:effectLst/>
                      </a:endParaRP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Nörolojik Gelişim</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3</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0</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5</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381224176"/>
                  </a:ext>
                </a:extLst>
              </a:tr>
              <a:tr h="438245">
                <a:tc>
                  <a:txBody>
                    <a:bodyPr/>
                    <a:lstStyle/>
                    <a:p>
                      <a:pPr fontAlgn="t"/>
                      <a:r>
                        <a:rPr lang="tr-TR" b="1" u="none" strike="noStrike">
                          <a:solidFill>
                            <a:srgbClr val="1F3D7C"/>
                          </a:solidFill>
                          <a:effectLst/>
                        </a:rPr>
                        <a:t>CHL206</a:t>
                      </a:r>
                      <a:endParaRPr lang="tr-TR" b="0">
                        <a:effectLst/>
                      </a:endParaRP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Çocuk Beslenmesi</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3</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2</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5</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966975715"/>
                  </a:ext>
                </a:extLst>
              </a:tr>
              <a:tr h="438245">
                <a:tc>
                  <a:txBody>
                    <a:bodyPr/>
                    <a:lstStyle/>
                    <a:p>
                      <a:pPr fontAlgn="t"/>
                      <a:r>
                        <a:rPr lang="tr-TR" b="1" u="none" strike="noStrike">
                          <a:solidFill>
                            <a:srgbClr val="1F3D7C"/>
                          </a:solidFill>
                          <a:effectLst/>
                        </a:rPr>
                        <a:t>CHL210</a:t>
                      </a:r>
                      <a:endParaRPr lang="tr-TR" b="0">
                        <a:effectLst/>
                      </a:endParaRP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Çocuk Sağlığı ve Hastalıklarına Giriş</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3</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0</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4</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862664539"/>
                  </a:ext>
                </a:extLst>
              </a:tr>
              <a:tr h="438245">
                <a:tc>
                  <a:txBody>
                    <a:bodyPr/>
                    <a:lstStyle/>
                    <a:p>
                      <a:pPr fontAlgn="t"/>
                      <a:endParaRPr lang="tr-TR" b="0">
                        <a:effectLst/>
                      </a:endParaRP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1" u="none" strike="noStrike">
                          <a:solidFill>
                            <a:srgbClr val="1F3D7C"/>
                          </a:solidFill>
                          <a:effectLst/>
                        </a:rPr>
                        <a:t>Alan Seçmeli</a:t>
                      </a:r>
                      <a:endParaRPr lang="tr-TR" b="0">
                        <a:effectLst/>
                      </a:endParaRP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0</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0</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4</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853464675"/>
                  </a:ext>
                </a:extLst>
              </a:tr>
              <a:tr h="438245">
                <a:tc>
                  <a:txBody>
                    <a:bodyPr/>
                    <a:lstStyle/>
                    <a:p>
                      <a:pPr fontAlgn="t"/>
                      <a:endParaRPr lang="tr-TR" b="0">
                        <a:effectLst/>
                      </a:endParaRP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1" u="none" strike="noStrike">
                          <a:solidFill>
                            <a:srgbClr val="1F3D7C"/>
                          </a:solidFill>
                          <a:effectLst/>
                        </a:rPr>
                        <a:t>Alan Dışı Seçmeli</a:t>
                      </a:r>
                      <a:endParaRPr lang="tr-TR" b="0">
                        <a:effectLst/>
                      </a:endParaRP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3</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0</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4</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1051267"/>
                  </a:ext>
                </a:extLst>
              </a:tr>
              <a:tr h="438245">
                <a:tc gridSpan="2">
                  <a:txBody>
                    <a:bodyPr/>
                    <a:lstStyle/>
                    <a:p>
                      <a:pPr fontAlgn="t"/>
                      <a:r>
                        <a:rPr lang="tr-TR" b="0">
                          <a:effectLst/>
                        </a:rPr>
                        <a:t>Toplam</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hMerge="1">
                  <a:txBody>
                    <a:bodyPr/>
                    <a:lstStyle/>
                    <a:p>
                      <a:endParaRPr lang="tr-TR"/>
                    </a:p>
                  </a:txBody>
                  <a:tcPr/>
                </a:tc>
                <a:tc>
                  <a:txBody>
                    <a:bodyPr/>
                    <a:lstStyle/>
                    <a:p>
                      <a:pPr fontAlgn="t"/>
                      <a:r>
                        <a:rPr lang="tr-TR" b="0">
                          <a:effectLst/>
                        </a:rPr>
                        <a:t>18</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4</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dirty="0">
                          <a:effectLst/>
                        </a:rPr>
                        <a:t>30</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278455118"/>
                  </a:ext>
                </a:extLst>
              </a:tr>
            </a:tbl>
          </a:graphicData>
        </a:graphic>
      </p:graphicFrame>
    </p:spTree>
    <p:extLst>
      <p:ext uri="{BB962C8B-B14F-4D97-AF65-F5344CB8AC3E}">
        <p14:creationId xmlns:p14="http://schemas.microsoft.com/office/powerpoint/2010/main" val="2258739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25699" y="0"/>
            <a:ext cx="12181840" cy="685799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IN" dirty="0">
              <a:solidFill>
                <a:schemeClr val="tx1"/>
              </a:solidFill>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321233" y="612825"/>
                <a:ext cx="11559502" cy="775504"/>
                <a:chOff x="321233" y="612825"/>
                <a:chExt cx="11559502"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321233" y="732301"/>
                  <a:ext cx="729815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V</a:t>
              </a:r>
              <a:endParaRPr lang="en-IN" b="1" dirty="0">
                <a:solidFill>
                  <a:schemeClr val="bg1"/>
                </a:solidFill>
                <a:latin typeface="Eurostile BQ" pitchFamily="50" charset="0"/>
              </a:endParaRPr>
            </a:p>
          </p:txBody>
        </p:sp>
      </p:grpSp>
      <p:sp>
        <p:nvSpPr>
          <p:cNvPr id="39" name="TextBox 222">
            <a:extLst>
              <a:ext uri="{FF2B5EF4-FFF2-40B4-BE49-F238E27FC236}">
                <a16:creationId xmlns:a16="http://schemas.microsoft.com/office/drawing/2014/main" id="{9608A833-E3DD-41CE-9B18-8BC37139C4E6}"/>
              </a:ext>
            </a:extLst>
          </p:cNvPr>
          <p:cNvSpPr txBox="1"/>
          <p:nvPr/>
        </p:nvSpPr>
        <p:spPr>
          <a:xfrm>
            <a:off x="311265" y="578412"/>
            <a:ext cx="1336084" cy="830997"/>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Çocuk Gelişimi</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19" name="Rectangle 14"/>
          <p:cNvSpPr>
            <a:spLocks noChangeArrowheads="1"/>
          </p:cNvSpPr>
          <p:nvPr/>
        </p:nvSpPr>
        <p:spPr bwMode="auto">
          <a:xfrm>
            <a:off x="10004781" y="2689345"/>
            <a:ext cx="12153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tr-TR"/>
          </a:p>
        </p:txBody>
      </p:sp>
      <p:sp>
        <p:nvSpPr>
          <p:cNvPr id="20" name="Rectangle 15"/>
          <p:cNvSpPr>
            <a:spLocks noChangeArrowheads="1"/>
          </p:cNvSpPr>
          <p:nvPr/>
        </p:nvSpPr>
        <p:spPr bwMode="auto">
          <a:xfrm>
            <a:off x="7820644" y="4530109"/>
            <a:ext cx="161393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254375" algn="l"/>
              </a:tabLst>
              <a:defRPr>
                <a:solidFill>
                  <a:schemeClr val="tx1"/>
                </a:solidFill>
                <a:latin typeface="Arial" panose="020B0604020202020204" pitchFamily="34" charset="0"/>
              </a:defRPr>
            </a:lvl1pPr>
            <a:lvl2pPr eaLnBrk="0" fontAlgn="base" hangingPunct="0">
              <a:spcBef>
                <a:spcPct val="0"/>
              </a:spcBef>
              <a:spcAft>
                <a:spcPct val="0"/>
              </a:spcAft>
              <a:tabLst>
                <a:tab pos="3254375" algn="l"/>
              </a:tabLst>
              <a:defRPr>
                <a:solidFill>
                  <a:schemeClr val="tx1"/>
                </a:solidFill>
                <a:latin typeface="Arial" panose="020B0604020202020204" pitchFamily="34" charset="0"/>
              </a:defRPr>
            </a:lvl2pPr>
            <a:lvl3pPr eaLnBrk="0" fontAlgn="base" hangingPunct="0">
              <a:spcBef>
                <a:spcPct val="0"/>
              </a:spcBef>
              <a:spcAft>
                <a:spcPct val="0"/>
              </a:spcAft>
              <a:tabLst>
                <a:tab pos="3254375" algn="l"/>
              </a:tabLst>
              <a:defRPr>
                <a:solidFill>
                  <a:schemeClr val="tx1"/>
                </a:solidFill>
                <a:latin typeface="Arial" panose="020B0604020202020204" pitchFamily="34" charset="0"/>
              </a:defRPr>
            </a:lvl3pPr>
            <a:lvl4pPr eaLnBrk="0" fontAlgn="base" hangingPunct="0">
              <a:spcBef>
                <a:spcPct val="0"/>
              </a:spcBef>
              <a:spcAft>
                <a:spcPct val="0"/>
              </a:spcAft>
              <a:tabLst>
                <a:tab pos="3254375" algn="l"/>
              </a:tabLst>
              <a:defRPr>
                <a:solidFill>
                  <a:schemeClr val="tx1"/>
                </a:solidFill>
                <a:latin typeface="Arial" panose="020B0604020202020204" pitchFamily="34" charset="0"/>
              </a:defRPr>
            </a:lvl4pPr>
            <a:lvl5pPr eaLnBrk="0" fontAlgn="base" hangingPunct="0">
              <a:spcBef>
                <a:spcPct val="0"/>
              </a:spcBef>
              <a:spcAft>
                <a:spcPct val="0"/>
              </a:spcAft>
              <a:tabLst>
                <a:tab pos="3254375" algn="l"/>
              </a:tabLst>
              <a:defRPr>
                <a:solidFill>
                  <a:schemeClr val="tx1"/>
                </a:solidFill>
                <a:latin typeface="Arial" panose="020B0604020202020204" pitchFamily="34" charset="0"/>
              </a:defRPr>
            </a:lvl5pPr>
            <a:lvl6pPr eaLnBrk="0" fontAlgn="base" hangingPunct="0">
              <a:spcBef>
                <a:spcPct val="0"/>
              </a:spcBef>
              <a:spcAft>
                <a:spcPct val="0"/>
              </a:spcAft>
              <a:tabLst>
                <a:tab pos="3254375" algn="l"/>
              </a:tabLst>
              <a:defRPr>
                <a:solidFill>
                  <a:schemeClr val="tx1"/>
                </a:solidFill>
                <a:latin typeface="Arial" panose="020B0604020202020204" pitchFamily="34" charset="0"/>
              </a:defRPr>
            </a:lvl6pPr>
            <a:lvl7pPr eaLnBrk="0" fontAlgn="base" hangingPunct="0">
              <a:spcBef>
                <a:spcPct val="0"/>
              </a:spcBef>
              <a:spcAft>
                <a:spcPct val="0"/>
              </a:spcAft>
              <a:tabLst>
                <a:tab pos="3254375" algn="l"/>
              </a:tabLst>
              <a:defRPr>
                <a:solidFill>
                  <a:schemeClr val="tx1"/>
                </a:solidFill>
                <a:latin typeface="Arial" panose="020B0604020202020204" pitchFamily="34" charset="0"/>
              </a:defRPr>
            </a:lvl7pPr>
            <a:lvl8pPr eaLnBrk="0" fontAlgn="base" hangingPunct="0">
              <a:spcBef>
                <a:spcPct val="0"/>
              </a:spcBef>
              <a:spcAft>
                <a:spcPct val="0"/>
              </a:spcAft>
              <a:tabLst>
                <a:tab pos="3254375" algn="l"/>
              </a:tabLst>
              <a:defRPr>
                <a:solidFill>
                  <a:schemeClr val="tx1"/>
                </a:solidFill>
                <a:latin typeface="Arial" panose="020B0604020202020204" pitchFamily="34" charset="0"/>
              </a:defRPr>
            </a:lvl8pPr>
            <a:lvl9pPr eaLnBrk="0" fontAlgn="base" hangingPunct="0">
              <a:spcBef>
                <a:spcPct val="0"/>
              </a:spcBef>
              <a:spcAft>
                <a:spcPct val="0"/>
              </a:spcAft>
              <a:tabLst>
                <a:tab pos="32543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3254375" algn="l"/>
              </a:tabLst>
            </a:pPr>
            <a:r>
              <a:rPr kumimoji="0" lang="tr-TR" altLang="tr-T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tr-TR" altLang="tr-TR" sz="800" b="0" i="0" u="none" strike="noStrike" cap="none" normalizeH="0" baseline="0" dirty="0">
              <a:ln>
                <a:noFill/>
              </a:ln>
              <a:solidFill>
                <a:schemeClr val="tx1"/>
              </a:solidFill>
              <a:effectLst/>
            </a:endParaRPr>
          </a:p>
        </p:txBody>
      </p:sp>
      <p:sp>
        <p:nvSpPr>
          <p:cNvPr id="12" name="Metin kutusu 11"/>
          <p:cNvSpPr txBox="1"/>
          <p:nvPr/>
        </p:nvSpPr>
        <p:spPr>
          <a:xfrm>
            <a:off x="5067668" y="1866771"/>
            <a:ext cx="1936377" cy="369332"/>
          </a:xfrm>
          <a:prstGeom prst="rect">
            <a:avLst/>
          </a:prstGeom>
          <a:noFill/>
        </p:spPr>
        <p:txBody>
          <a:bodyPr wrap="square" rtlCol="0">
            <a:spAutoFit/>
          </a:bodyPr>
          <a:lstStyle/>
          <a:p>
            <a:r>
              <a:rPr lang="tr-TR" dirty="0">
                <a:latin typeface="Arial Rounded MT Bold" panose="020F0704030504030204" pitchFamily="34" charset="0"/>
              </a:rPr>
              <a:t>5. YARIYIL </a:t>
            </a:r>
          </a:p>
        </p:txBody>
      </p:sp>
      <p:graphicFrame>
        <p:nvGraphicFramePr>
          <p:cNvPr id="3" name="Tablo 2"/>
          <p:cNvGraphicFramePr>
            <a:graphicFrameLocks noGrp="1"/>
          </p:cNvGraphicFramePr>
          <p:nvPr>
            <p:extLst/>
          </p:nvPr>
        </p:nvGraphicFramePr>
        <p:xfrm>
          <a:off x="1622835" y="2303929"/>
          <a:ext cx="9466506" cy="4227909"/>
        </p:xfrm>
        <a:graphic>
          <a:graphicData uri="http://schemas.openxmlformats.org/drawingml/2006/table">
            <a:tbl>
              <a:tblPr/>
              <a:tblGrid>
                <a:gridCol w="2103667">
                  <a:extLst>
                    <a:ext uri="{9D8B030D-6E8A-4147-A177-3AD203B41FA5}">
                      <a16:colId xmlns:a16="http://schemas.microsoft.com/office/drawing/2014/main" val="2843090236"/>
                    </a:ext>
                  </a:extLst>
                </a:gridCol>
                <a:gridCol w="4207337">
                  <a:extLst>
                    <a:ext uri="{9D8B030D-6E8A-4147-A177-3AD203B41FA5}">
                      <a16:colId xmlns:a16="http://schemas.microsoft.com/office/drawing/2014/main" val="2099861831"/>
                    </a:ext>
                  </a:extLst>
                </a:gridCol>
                <a:gridCol w="1051834">
                  <a:extLst>
                    <a:ext uri="{9D8B030D-6E8A-4147-A177-3AD203B41FA5}">
                      <a16:colId xmlns:a16="http://schemas.microsoft.com/office/drawing/2014/main" val="1064354069"/>
                    </a:ext>
                  </a:extLst>
                </a:gridCol>
                <a:gridCol w="1051834">
                  <a:extLst>
                    <a:ext uri="{9D8B030D-6E8A-4147-A177-3AD203B41FA5}">
                      <a16:colId xmlns:a16="http://schemas.microsoft.com/office/drawing/2014/main" val="1425278724"/>
                    </a:ext>
                  </a:extLst>
                </a:gridCol>
                <a:gridCol w="1051834">
                  <a:extLst>
                    <a:ext uri="{9D8B030D-6E8A-4147-A177-3AD203B41FA5}">
                      <a16:colId xmlns:a16="http://schemas.microsoft.com/office/drawing/2014/main" val="3243034986"/>
                    </a:ext>
                  </a:extLst>
                </a:gridCol>
              </a:tblGrid>
              <a:tr h="728045">
                <a:tc>
                  <a:txBody>
                    <a:bodyPr/>
                    <a:lstStyle/>
                    <a:p>
                      <a:pPr algn="l" fontAlgn="ctr"/>
                      <a:r>
                        <a:rPr lang="tr-TR" sz="1700" b="0">
                          <a:solidFill>
                            <a:srgbClr val="FFFFFF"/>
                          </a:solidFill>
                          <a:effectLst/>
                        </a:rPr>
                        <a:t>Ders Kodu</a:t>
                      </a:r>
                    </a:p>
                  </a:txBody>
                  <a:tcPr marL="73009" marR="73009" marT="146018" marB="146018"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1F3D7C"/>
                    </a:solidFill>
                  </a:tcPr>
                </a:tc>
                <a:tc>
                  <a:txBody>
                    <a:bodyPr/>
                    <a:lstStyle/>
                    <a:p>
                      <a:pPr algn="l" fontAlgn="ctr"/>
                      <a:r>
                        <a:rPr lang="tr-TR" sz="1700" b="0">
                          <a:solidFill>
                            <a:srgbClr val="FFFFFF"/>
                          </a:solidFill>
                          <a:effectLst/>
                        </a:rPr>
                        <a:t>Ders Adı</a:t>
                      </a:r>
                    </a:p>
                  </a:txBody>
                  <a:tcPr marL="73009" marR="73009" marT="146018" marB="146018"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1F3D7C"/>
                    </a:solidFill>
                  </a:tcPr>
                </a:tc>
                <a:tc>
                  <a:txBody>
                    <a:bodyPr/>
                    <a:lstStyle/>
                    <a:p>
                      <a:pPr algn="l" fontAlgn="ctr"/>
                      <a:r>
                        <a:rPr lang="tr-TR" sz="1700" b="0">
                          <a:solidFill>
                            <a:srgbClr val="FFFFFF"/>
                          </a:solidFill>
                          <a:effectLst/>
                        </a:rPr>
                        <a:t>Teorik</a:t>
                      </a:r>
                    </a:p>
                  </a:txBody>
                  <a:tcPr marL="73009" marR="73009" marT="146018" marB="146018"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1F3D7C"/>
                    </a:solidFill>
                  </a:tcPr>
                </a:tc>
                <a:tc>
                  <a:txBody>
                    <a:bodyPr/>
                    <a:lstStyle/>
                    <a:p>
                      <a:pPr algn="l" fontAlgn="ctr"/>
                      <a:r>
                        <a:rPr lang="tr-TR" sz="1700" b="0">
                          <a:solidFill>
                            <a:srgbClr val="FFFFFF"/>
                          </a:solidFill>
                          <a:effectLst/>
                        </a:rPr>
                        <a:t>Uygulama</a:t>
                      </a:r>
                    </a:p>
                  </a:txBody>
                  <a:tcPr marL="73009" marR="73009" marT="146018" marB="146018"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1F3D7C"/>
                    </a:solidFill>
                  </a:tcPr>
                </a:tc>
                <a:tc>
                  <a:txBody>
                    <a:bodyPr/>
                    <a:lstStyle/>
                    <a:p>
                      <a:pPr algn="l" fontAlgn="ctr"/>
                      <a:r>
                        <a:rPr lang="tr-TR" sz="1700" b="0" cap="all">
                          <a:solidFill>
                            <a:srgbClr val="FFFFFF"/>
                          </a:solidFill>
                          <a:effectLst/>
                        </a:rPr>
                        <a:t>AKTS</a:t>
                      </a:r>
                    </a:p>
                  </a:txBody>
                  <a:tcPr marL="73009" marR="73009" marT="146018" marB="146018"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1F3D7C"/>
                    </a:solidFill>
                  </a:tcPr>
                </a:tc>
                <a:extLst>
                  <a:ext uri="{0D108BD9-81ED-4DB2-BD59-A6C34878D82A}">
                    <a16:rowId xmlns:a16="http://schemas.microsoft.com/office/drawing/2014/main" val="3845795922"/>
                  </a:ext>
                </a:extLst>
              </a:tr>
              <a:tr h="364023">
                <a:tc>
                  <a:txBody>
                    <a:bodyPr/>
                    <a:lstStyle/>
                    <a:p>
                      <a:pPr fontAlgn="t"/>
                      <a:r>
                        <a:rPr lang="tr-TR" sz="1700" b="1" u="none" strike="noStrike">
                          <a:solidFill>
                            <a:srgbClr val="1F3D7C"/>
                          </a:solidFill>
                          <a:effectLst/>
                        </a:rPr>
                        <a:t>MED283</a:t>
                      </a:r>
                      <a:endParaRPr lang="tr-TR" sz="1700" b="0">
                        <a:effectLst/>
                      </a:endParaRP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700" b="0">
                          <a:effectLst/>
                        </a:rPr>
                        <a:t>Biyoistatistik</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700" b="0">
                          <a:effectLst/>
                        </a:rPr>
                        <a:t>2</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700" b="0">
                          <a:effectLst/>
                        </a:rPr>
                        <a:t>0</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700" b="0">
                          <a:effectLst/>
                        </a:rPr>
                        <a:t>4</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365059708"/>
                  </a:ext>
                </a:extLst>
              </a:tr>
              <a:tr h="364023">
                <a:tc>
                  <a:txBody>
                    <a:bodyPr/>
                    <a:lstStyle/>
                    <a:p>
                      <a:pPr fontAlgn="t"/>
                      <a:r>
                        <a:rPr lang="tr-TR" sz="1700" b="1" u="none" strike="noStrike">
                          <a:solidFill>
                            <a:srgbClr val="1F3D7C"/>
                          </a:solidFill>
                          <a:effectLst/>
                        </a:rPr>
                        <a:t>ENG321</a:t>
                      </a:r>
                      <a:endParaRPr lang="tr-TR" sz="1700" b="0">
                        <a:effectLst/>
                      </a:endParaRP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İş Yaşamı için Temel İngilizce I</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3</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0</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3</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734514428"/>
                  </a:ext>
                </a:extLst>
              </a:tr>
              <a:tr h="364023">
                <a:tc>
                  <a:txBody>
                    <a:bodyPr/>
                    <a:lstStyle/>
                    <a:p>
                      <a:pPr fontAlgn="t"/>
                      <a:r>
                        <a:rPr lang="tr-TR" sz="1700" b="1" u="none" strike="noStrike">
                          <a:solidFill>
                            <a:srgbClr val="1F3D7C"/>
                          </a:solidFill>
                          <a:effectLst/>
                        </a:rPr>
                        <a:t>CHL301</a:t>
                      </a:r>
                      <a:endParaRPr lang="tr-TR" sz="1700" b="0">
                        <a:effectLst/>
                      </a:endParaRP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700" b="0">
                          <a:effectLst/>
                        </a:rPr>
                        <a:t>Gelişimsel Psikopatoloji</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700" b="0">
                          <a:effectLst/>
                        </a:rPr>
                        <a:t>4</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700" b="0">
                          <a:effectLst/>
                        </a:rPr>
                        <a:t>0</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700" b="0">
                          <a:effectLst/>
                        </a:rPr>
                        <a:t>5</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678608795"/>
                  </a:ext>
                </a:extLst>
              </a:tr>
              <a:tr h="596833">
                <a:tc>
                  <a:txBody>
                    <a:bodyPr/>
                    <a:lstStyle/>
                    <a:p>
                      <a:pPr fontAlgn="t"/>
                      <a:r>
                        <a:rPr lang="tr-TR" sz="1700" b="1" u="none" strike="noStrike">
                          <a:solidFill>
                            <a:srgbClr val="1F3D7C"/>
                          </a:solidFill>
                          <a:effectLst/>
                        </a:rPr>
                        <a:t>CHL303</a:t>
                      </a:r>
                      <a:endParaRPr lang="tr-TR" sz="1700" b="0">
                        <a:effectLst/>
                      </a:endParaRP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Gelişimsel Değerlendirme ve Gözlem Teknikleri</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3</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2</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5</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663368671"/>
                  </a:ext>
                </a:extLst>
              </a:tr>
              <a:tr h="364023">
                <a:tc>
                  <a:txBody>
                    <a:bodyPr/>
                    <a:lstStyle/>
                    <a:p>
                      <a:pPr fontAlgn="t"/>
                      <a:r>
                        <a:rPr lang="tr-TR" sz="1700" b="1" u="none" strike="noStrike">
                          <a:solidFill>
                            <a:srgbClr val="1F3D7C"/>
                          </a:solidFill>
                          <a:effectLst/>
                        </a:rPr>
                        <a:t>CHL305</a:t>
                      </a:r>
                      <a:endParaRPr lang="tr-TR" sz="1700" b="0">
                        <a:effectLst/>
                      </a:endParaRP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700" b="0">
                          <a:effectLst/>
                        </a:rPr>
                        <a:t>Gelişimsel Oyun</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700" b="0">
                          <a:effectLst/>
                        </a:rPr>
                        <a:t>3</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700" b="0">
                          <a:effectLst/>
                        </a:rPr>
                        <a:t>2</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700" b="0">
                          <a:effectLst/>
                        </a:rPr>
                        <a:t>5</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198377852"/>
                  </a:ext>
                </a:extLst>
              </a:tr>
              <a:tr h="364023">
                <a:tc>
                  <a:txBody>
                    <a:bodyPr/>
                    <a:lstStyle/>
                    <a:p>
                      <a:pPr fontAlgn="t"/>
                      <a:r>
                        <a:rPr lang="tr-TR" sz="1700" b="1" u="none" strike="noStrike">
                          <a:solidFill>
                            <a:srgbClr val="1F3D7C"/>
                          </a:solidFill>
                          <a:effectLst/>
                        </a:rPr>
                        <a:t>CHL307</a:t>
                      </a:r>
                      <a:endParaRPr lang="tr-TR" sz="1700" b="0">
                        <a:effectLst/>
                      </a:endParaRP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Davranış Problemleri ve Yönetimi</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3</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0</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3</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82833239"/>
                  </a:ext>
                </a:extLst>
              </a:tr>
              <a:tr h="364023">
                <a:tc>
                  <a:txBody>
                    <a:bodyPr/>
                    <a:lstStyle/>
                    <a:p>
                      <a:pPr fontAlgn="t"/>
                      <a:endParaRPr lang="tr-TR" sz="1700" b="0">
                        <a:effectLst/>
                      </a:endParaRP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700" b="1" u="none" strike="noStrike">
                          <a:solidFill>
                            <a:srgbClr val="1F3D7C"/>
                          </a:solidFill>
                          <a:effectLst/>
                        </a:rPr>
                        <a:t>Alan Seçmeli</a:t>
                      </a:r>
                      <a:endParaRPr lang="tr-TR" sz="1700" b="0">
                        <a:effectLst/>
                      </a:endParaRP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700" b="0">
                          <a:effectLst/>
                        </a:rPr>
                        <a:t>0</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700" b="0">
                          <a:effectLst/>
                        </a:rPr>
                        <a:t>0</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700" b="0">
                          <a:effectLst/>
                        </a:rPr>
                        <a:t>5</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922142495"/>
                  </a:ext>
                </a:extLst>
              </a:tr>
              <a:tr h="364023">
                <a:tc gridSpan="2">
                  <a:txBody>
                    <a:bodyPr/>
                    <a:lstStyle/>
                    <a:p>
                      <a:pPr fontAlgn="t"/>
                      <a:r>
                        <a:rPr lang="tr-TR" sz="1700" b="0">
                          <a:effectLst/>
                        </a:rPr>
                        <a:t>Toplam</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hMerge="1">
                  <a:txBody>
                    <a:bodyPr/>
                    <a:lstStyle/>
                    <a:p>
                      <a:endParaRPr lang="tr-TR"/>
                    </a:p>
                  </a:txBody>
                  <a:tcPr/>
                </a:tc>
                <a:tc>
                  <a:txBody>
                    <a:bodyPr/>
                    <a:lstStyle/>
                    <a:p>
                      <a:pPr fontAlgn="t"/>
                      <a:r>
                        <a:rPr lang="tr-TR" sz="1700" b="0">
                          <a:effectLst/>
                        </a:rPr>
                        <a:t>18</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4</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dirty="0">
                          <a:effectLst/>
                        </a:rPr>
                        <a:t>30</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539675936"/>
                  </a:ext>
                </a:extLst>
              </a:tr>
            </a:tbl>
          </a:graphicData>
        </a:graphic>
      </p:graphicFrame>
    </p:spTree>
    <p:extLst>
      <p:ext uri="{BB962C8B-B14F-4D97-AF65-F5344CB8AC3E}">
        <p14:creationId xmlns:p14="http://schemas.microsoft.com/office/powerpoint/2010/main" val="33394661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25699" y="0"/>
            <a:ext cx="12181840" cy="685799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IN" dirty="0">
              <a:solidFill>
                <a:schemeClr val="tx1"/>
              </a:solidFill>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321233" y="612825"/>
                <a:ext cx="11559502" cy="775504"/>
                <a:chOff x="321233" y="612825"/>
                <a:chExt cx="11559502"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321233" y="732301"/>
                  <a:ext cx="729815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V</a:t>
              </a:r>
              <a:endParaRPr lang="en-IN" b="1" dirty="0">
                <a:solidFill>
                  <a:schemeClr val="bg1"/>
                </a:solidFill>
                <a:latin typeface="Eurostile BQ" pitchFamily="50" charset="0"/>
              </a:endParaRPr>
            </a:p>
          </p:txBody>
        </p:sp>
      </p:grpSp>
      <p:sp>
        <p:nvSpPr>
          <p:cNvPr id="39" name="TextBox 222">
            <a:extLst>
              <a:ext uri="{FF2B5EF4-FFF2-40B4-BE49-F238E27FC236}">
                <a16:creationId xmlns:a16="http://schemas.microsoft.com/office/drawing/2014/main" id="{9608A833-E3DD-41CE-9B18-8BC37139C4E6}"/>
              </a:ext>
            </a:extLst>
          </p:cNvPr>
          <p:cNvSpPr txBox="1"/>
          <p:nvPr/>
        </p:nvSpPr>
        <p:spPr>
          <a:xfrm>
            <a:off x="311265" y="578412"/>
            <a:ext cx="1336084" cy="830997"/>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Çocuk Gelişimi</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19" name="Rectangle 14"/>
          <p:cNvSpPr>
            <a:spLocks noChangeArrowheads="1"/>
          </p:cNvSpPr>
          <p:nvPr/>
        </p:nvSpPr>
        <p:spPr bwMode="auto">
          <a:xfrm>
            <a:off x="10004781" y="2689345"/>
            <a:ext cx="12153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tr-TR"/>
          </a:p>
        </p:txBody>
      </p:sp>
      <p:sp>
        <p:nvSpPr>
          <p:cNvPr id="20" name="Rectangle 15"/>
          <p:cNvSpPr>
            <a:spLocks noChangeArrowheads="1"/>
          </p:cNvSpPr>
          <p:nvPr/>
        </p:nvSpPr>
        <p:spPr bwMode="auto">
          <a:xfrm>
            <a:off x="7820644" y="4530109"/>
            <a:ext cx="161393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254375" algn="l"/>
              </a:tabLst>
              <a:defRPr>
                <a:solidFill>
                  <a:schemeClr val="tx1"/>
                </a:solidFill>
                <a:latin typeface="Arial" panose="020B0604020202020204" pitchFamily="34" charset="0"/>
              </a:defRPr>
            </a:lvl1pPr>
            <a:lvl2pPr eaLnBrk="0" fontAlgn="base" hangingPunct="0">
              <a:spcBef>
                <a:spcPct val="0"/>
              </a:spcBef>
              <a:spcAft>
                <a:spcPct val="0"/>
              </a:spcAft>
              <a:tabLst>
                <a:tab pos="3254375" algn="l"/>
              </a:tabLst>
              <a:defRPr>
                <a:solidFill>
                  <a:schemeClr val="tx1"/>
                </a:solidFill>
                <a:latin typeface="Arial" panose="020B0604020202020204" pitchFamily="34" charset="0"/>
              </a:defRPr>
            </a:lvl2pPr>
            <a:lvl3pPr eaLnBrk="0" fontAlgn="base" hangingPunct="0">
              <a:spcBef>
                <a:spcPct val="0"/>
              </a:spcBef>
              <a:spcAft>
                <a:spcPct val="0"/>
              </a:spcAft>
              <a:tabLst>
                <a:tab pos="3254375" algn="l"/>
              </a:tabLst>
              <a:defRPr>
                <a:solidFill>
                  <a:schemeClr val="tx1"/>
                </a:solidFill>
                <a:latin typeface="Arial" panose="020B0604020202020204" pitchFamily="34" charset="0"/>
              </a:defRPr>
            </a:lvl3pPr>
            <a:lvl4pPr eaLnBrk="0" fontAlgn="base" hangingPunct="0">
              <a:spcBef>
                <a:spcPct val="0"/>
              </a:spcBef>
              <a:spcAft>
                <a:spcPct val="0"/>
              </a:spcAft>
              <a:tabLst>
                <a:tab pos="3254375" algn="l"/>
              </a:tabLst>
              <a:defRPr>
                <a:solidFill>
                  <a:schemeClr val="tx1"/>
                </a:solidFill>
                <a:latin typeface="Arial" panose="020B0604020202020204" pitchFamily="34" charset="0"/>
              </a:defRPr>
            </a:lvl4pPr>
            <a:lvl5pPr eaLnBrk="0" fontAlgn="base" hangingPunct="0">
              <a:spcBef>
                <a:spcPct val="0"/>
              </a:spcBef>
              <a:spcAft>
                <a:spcPct val="0"/>
              </a:spcAft>
              <a:tabLst>
                <a:tab pos="3254375" algn="l"/>
              </a:tabLst>
              <a:defRPr>
                <a:solidFill>
                  <a:schemeClr val="tx1"/>
                </a:solidFill>
                <a:latin typeface="Arial" panose="020B0604020202020204" pitchFamily="34" charset="0"/>
              </a:defRPr>
            </a:lvl5pPr>
            <a:lvl6pPr eaLnBrk="0" fontAlgn="base" hangingPunct="0">
              <a:spcBef>
                <a:spcPct val="0"/>
              </a:spcBef>
              <a:spcAft>
                <a:spcPct val="0"/>
              </a:spcAft>
              <a:tabLst>
                <a:tab pos="3254375" algn="l"/>
              </a:tabLst>
              <a:defRPr>
                <a:solidFill>
                  <a:schemeClr val="tx1"/>
                </a:solidFill>
                <a:latin typeface="Arial" panose="020B0604020202020204" pitchFamily="34" charset="0"/>
              </a:defRPr>
            </a:lvl6pPr>
            <a:lvl7pPr eaLnBrk="0" fontAlgn="base" hangingPunct="0">
              <a:spcBef>
                <a:spcPct val="0"/>
              </a:spcBef>
              <a:spcAft>
                <a:spcPct val="0"/>
              </a:spcAft>
              <a:tabLst>
                <a:tab pos="3254375" algn="l"/>
              </a:tabLst>
              <a:defRPr>
                <a:solidFill>
                  <a:schemeClr val="tx1"/>
                </a:solidFill>
                <a:latin typeface="Arial" panose="020B0604020202020204" pitchFamily="34" charset="0"/>
              </a:defRPr>
            </a:lvl7pPr>
            <a:lvl8pPr eaLnBrk="0" fontAlgn="base" hangingPunct="0">
              <a:spcBef>
                <a:spcPct val="0"/>
              </a:spcBef>
              <a:spcAft>
                <a:spcPct val="0"/>
              </a:spcAft>
              <a:tabLst>
                <a:tab pos="3254375" algn="l"/>
              </a:tabLst>
              <a:defRPr>
                <a:solidFill>
                  <a:schemeClr val="tx1"/>
                </a:solidFill>
                <a:latin typeface="Arial" panose="020B0604020202020204" pitchFamily="34" charset="0"/>
              </a:defRPr>
            </a:lvl8pPr>
            <a:lvl9pPr eaLnBrk="0" fontAlgn="base" hangingPunct="0">
              <a:spcBef>
                <a:spcPct val="0"/>
              </a:spcBef>
              <a:spcAft>
                <a:spcPct val="0"/>
              </a:spcAft>
              <a:tabLst>
                <a:tab pos="32543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3254375" algn="l"/>
              </a:tabLst>
            </a:pPr>
            <a:r>
              <a:rPr kumimoji="0" lang="tr-TR" altLang="tr-T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tr-TR" altLang="tr-TR" sz="800" b="0" i="0" u="none" strike="noStrike" cap="none" normalizeH="0" baseline="0" dirty="0">
              <a:ln>
                <a:noFill/>
              </a:ln>
              <a:solidFill>
                <a:schemeClr val="tx1"/>
              </a:solidFill>
              <a:effectLst/>
            </a:endParaRPr>
          </a:p>
        </p:txBody>
      </p:sp>
      <p:sp>
        <p:nvSpPr>
          <p:cNvPr id="12" name="Metin kutusu 11"/>
          <p:cNvSpPr txBox="1"/>
          <p:nvPr/>
        </p:nvSpPr>
        <p:spPr>
          <a:xfrm>
            <a:off x="5067668" y="1866771"/>
            <a:ext cx="1936377" cy="369332"/>
          </a:xfrm>
          <a:prstGeom prst="rect">
            <a:avLst/>
          </a:prstGeom>
          <a:noFill/>
        </p:spPr>
        <p:txBody>
          <a:bodyPr wrap="square" rtlCol="0">
            <a:spAutoFit/>
          </a:bodyPr>
          <a:lstStyle/>
          <a:p>
            <a:r>
              <a:rPr lang="tr-TR" dirty="0">
                <a:latin typeface="Arial Rounded MT Bold" panose="020F0704030504030204" pitchFamily="34" charset="0"/>
              </a:rPr>
              <a:t>6. YARIYIL </a:t>
            </a:r>
          </a:p>
        </p:txBody>
      </p:sp>
      <p:graphicFrame>
        <p:nvGraphicFramePr>
          <p:cNvPr id="4" name="Tablo 3"/>
          <p:cNvGraphicFramePr>
            <a:graphicFrameLocks noGrp="1"/>
          </p:cNvGraphicFramePr>
          <p:nvPr>
            <p:extLst/>
          </p:nvPr>
        </p:nvGraphicFramePr>
        <p:xfrm>
          <a:off x="1398494" y="2324023"/>
          <a:ext cx="9744637" cy="4283060"/>
        </p:xfrm>
        <a:graphic>
          <a:graphicData uri="http://schemas.openxmlformats.org/drawingml/2006/table">
            <a:tbl>
              <a:tblPr/>
              <a:tblGrid>
                <a:gridCol w="2165475">
                  <a:extLst>
                    <a:ext uri="{9D8B030D-6E8A-4147-A177-3AD203B41FA5}">
                      <a16:colId xmlns:a16="http://schemas.microsoft.com/office/drawing/2014/main" val="3094021561"/>
                    </a:ext>
                  </a:extLst>
                </a:gridCol>
                <a:gridCol w="4330948">
                  <a:extLst>
                    <a:ext uri="{9D8B030D-6E8A-4147-A177-3AD203B41FA5}">
                      <a16:colId xmlns:a16="http://schemas.microsoft.com/office/drawing/2014/main" val="263658756"/>
                    </a:ext>
                  </a:extLst>
                </a:gridCol>
                <a:gridCol w="1082738">
                  <a:extLst>
                    <a:ext uri="{9D8B030D-6E8A-4147-A177-3AD203B41FA5}">
                      <a16:colId xmlns:a16="http://schemas.microsoft.com/office/drawing/2014/main" val="1649851564"/>
                    </a:ext>
                  </a:extLst>
                </a:gridCol>
                <a:gridCol w="1082738">
                  <a:extLst>
                    <a:ext uri="{9D8B030D-6E8A-4147-A177-3AD203B41FA5}">
                      <a16:colId xmlns:a16="http://schemas.microsoft.com/office/drawing/2014/main" val="2084046902"/>
                    </a:ext>
                  </a:extLst>
                </a:gridCol>
                <a:gridCol w="1082738">
                  <a:extLst>
                    <a:ext uri="{9D8B030D-6E8A-4147-A177-3AD203B41FA5}">
                      <a16:colId xmlns:a16="http://schemas.microsoft.com/office/drawing/2014/main" val="1183561356"/>
                    </a:ext>
                  </a:extLst>
                </a:gridCol>
              </a:tblGrid>
              <a:tr h="783196">
                <a:tc>
                  <a:txBody>
                    <a:bodyPr/>
                    <a:lstStyle/>
                    <a:p>
                      <a:pPr algn="l" fontAlgn="ctr"/>
                      <a:r>
                        <a:rPr lang="tr-TR" sz="1700" b="0">
                          <a:solidFill>
                            <a:srgbClr val="FFFFFF"/>
                          </a:solidFill>
                          <a:effectLst/>
                        </a:rPr>
                        <a:t>Ders Kodu</a:t>
                      </a:r>
                    </a:p>
                  </a:txBody>
                  <a:tcPr marL="73009" marR="73009" marT="146018" marB="146018"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a:noFill/>
                    </a:lnT>
                    <a:lnB w="7620" cap="flat" cmpd="sng" algn="ctr">
                      <a:solidFill>
                        <a:srgbClr val="FFFFFF"/>
                      </a:solidFill>
                      <a:prstDash val="solid"/>
                      <a:round/>
                      <a:headEnd type="none" w="med" len="med"/>
                      <a:tailEnd type="none" w="med" len="med"/>
                    </a:lnB>
                    <a:solidFill>
                      <a:srgbClr val="1F3D7C"/>
                    </a:solidFill>
                  </a:tcPr>
                </a:tc>
                <a:tc>
                  <a:txBody>
                    <a:bodyPr/>
                    <a:lstStyle/>
                    <a:p>
                      <a:pPr algn="l" fontAlgn="ctr"/>
                      <a:r>
                        <a:rPr lang="tr-TR" sz="1700" b="0">
                          <a:solidFill>
                            <a:srgbClr val="FFFFFF"/>
                          </a:solidFill>
                          <a:effectLst/>
                        </a:rPr>
                        <a:t>Ders Adı</a:t>
                      </a:r>
                    </a:p>
                  </a:txBody>
                  <a:tcPr marL="73009" marR="73009" marT="146018" marB="146018"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a:noFill/>
                    </a:lnT>
                    <a:lnB w="7620" cap="flat" cmpd="sng" algn="ctr">
                      <a:solidFill>
                        <a:srgbClr val="FFFFFF"/>
                      </a:solidFill>
                      <a:prstDash val="solid"/>
                      <a:round/>
                      <a:headEnd type="none" w="med" len="med"/>
                      <a:tailEnd type="none" w="med" len="med"/>
                    </a:lnB>
                    <a:solidFill>
                      <a:srgbClr val="1F3D7C"/>
                    </a:solidFill>
                  </a:tcPr>
                </a:tc>
                <a:tc>
                  <a:txBody>
                    <a:bodyPr/>
                    <a:lstStyle/>
                    <a:p>
                      <a:pPr algn="l" fontAlgn="ctr"/>
                      <a:r>
                        <a:rPr lang="tr-TR" sz="1700" b="0">
                          <a:solidFill>
                            <a:srgbClr val="FFFFFF"/>
                          </a:solidFill>
                          <a:effectLst/>
                        </a:rPr>
                        <a:t>Teorik</a:t>
                      </a:r>
                    </a:p>
                  </a:txBody>
                  <a:tcPr marL="73009" marR="73009" marT="146018" marB="146018"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a:noFill/>
                    </a:lnT>
                    <a:lnB w="7620" cap="flat" cmpd="sng" algn="ctr">
                      <a:solidFill>
                        <a:srgbClr val="FFFFFF"/>
                      </a:solidFill>
                      <a:prstDash val="solid"/>
                      <a:round/>
                      <a:headEnd type="none" w="med" len="med"/>
                      <a:tailEnd type="none" w="med" len="med"/>
                    </a:lnB>
                    <a:solidFill>
                      <a:srgbClr val="1F3D7C"/>
                    </a:solidFill>
                  </a:tcPr>
                </a:tc>
                <a:tc>
                  <a:txBody>
                    <a:bodyPr/>
                    <a:lstStyle/>
                    <a:p>
                      <a:pPr algn="l" fontAlgn="ctr"/>
                      <a:r>
                        <a:rPr lang="tr-TR" sz="1700" b="0">
                          <a:solidFill>
                            <a:srgbClr val="FFFFFF"/>
                          </a:solidFill>
                          <a:effectLst/>
                        </a:rPr>
                        <a:t>Uygulama</a:t>
                      </a:r>
                    </a:p>
                  </a:txBody>
                  <a:tcPr marL="73009" marR="73009" marT="146018" marB="146018"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a:noFill/>
                    </a:lnT>
                    <a:lnB w="7620" cap="flat" cmpd="sng" algn="ctr">
                      <a:solidFill>
                        <a:srgbClr val="FFFFFF"/>
                      </a:solidFill>
                      <a:prstDash val="solid"/>
                      <a:round/>
                      <a:headEnd type="none" w="med" len="med"/>
                      <a:tailEnd type="none" w="med" len="med"/>
                    </a:lnB>
                    <a:solidFill>
                      <a:srgbClr val="1F3D7C"/>
                    </a:solidFill>
                  </a:tcPr>
                </a:tc>
                <a:tc>
                  <a:txBody>
                    <a:bodyPr/>
                    <a:lstStyle/>
                    <a:p>
                      <a:pPr algn="l" fontAlgn="ctr"/>
                      <a:r>
                        <a:rPr lang="tr-TR" sz="1700" b="0" cap="all">
                          <a:solidFill>
                            <a:srgbClr val="FFFFFF"/>
                          </a:solidFill>
                          <a:effectLst/>
                        </a:rPr>
                        <a:t>AKTS</a:t>
                      </a:r>
                    </a:p>
                  </a:txBody>
                  <a:tcPr marL="73009" marR="73009" marT="146018" marB="146018"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a:noFill/>
                    </a:lnT>
                    <a:lnB w="7620" cap="flat" cmpd="sng" algn="ctr">
                      <a:solidFill>
                        <a:srgbClr val="FFFFFF"/>
                      </a:solidFill>
                      <a:prstDash val="solid"/>
                      <a:round/>
                      <a:headEnd type="none" w="med" len="med"/>
                      <a:tailEnd type="none" w="med" len="med"/>
                    </a:lnB>
                    <a:solidFill>
                      <a:srgbClr val="1F3D7C"/>
                    </a:solidFill>
                  </a:tcPr>
                </a:tc>
                <a:extLst>
                  <a:ext uri="{0D108BD9-81ED-4DB2-BD59-A6C34878D82A}">
                    <a16:rowId xmlns:a16="http://schemas.microsoft.com/office/drawing/2014/main" val="10031253"/>
                  </a:ext>
                </a:extLst>
              </a:tr>
              <a:tr h="391598">
                <a:tc>
                  <a:txBody>
                    <a:bodyPr/>
                    <a:lstStyle/>
                    <a:p>
                      <a:pPr fontAlgn="t"/>
                      <a:r>
                        <a:rPr lang="tr-TR" sz="1700" b="1" u="none" strike="noStrike">
                          <a:solidFill>
                            <a:srgbClr val="1F3D7C"/>
                          </a:solidFill>
                          <a:effectLst/>
                        </a:rPr>
                        <a:t>ENG322</a:t>
                      </a:r>
                      <a:endParaRPr lang="tr-TR" sz="1700" b="0">
                        <a:effectLst/>
                      </a:endParaRP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tcPr>
                </a:tc>
                <a:tc>
                  <a:txBody>
                    <a:bodyPr/>
                    <a:lstStyle/>
                    <a:p>
                      <a:pPr fontAlgn="t"/>
                      <a:r>
                        <a:rPr lang="tr-TR" sz="1700" b="0">
                          <a:effectLst/>
                        </a:rPr>
                        <a:t>İş Yaşamı için Temel İngilizce II</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tcPr>
                </a:tc>
                <a:tc>
                  <a:txBody>
                    <a:bodyPr/>
                    <a:lstStyle/>
                    <a:p>
                      <a:pPr fontAlgn="t"/>
                      <a:r>
                        <a:rPr lang="tr-TR" sz="1700" b="0">
                          <a:effectLst/>
                        </a:rPr>
                        <a:t>3</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tcPr>
                </a:tc>
                <a:tc>
                  <a:txBody>
                    <a:bodyPr/>
                    <a:lstStyle/>
                    <a:p>
                      <a:pPr fontAlgn="t"/>
                      <a:r>
                        <a:rPr lang="tr-TR" sz="1700" b="0">
                          <a:effectLst/>
                        </a:rPr>
                        <a:t>0</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tcPr>
                </a:tc>
                <a:tc>
                  <a:txBody>
                    <a:bodyPr/>
                    <a:lstStyle/>
                    <a:p>
                      <a:pPr fontAlgn="t"/>
                      <a:r>
                        <a:rPr lang="tr-TR" sz="1700" b="0">
                          <a:effectLst/>
                        </a:rPr>
                        <a:t>3</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977255134"/>
                  </a:ext>
                </a:extLst>
              </a:tr>
              <a:tr h="642044">
                <a:tc>
                  <a:txBody>
                    <a:bodyPr/>
                    <a:lstStyle/>
                    <a:p>
                      <a:pPr fontAlgn="t"/>
                      <a:r>
                        <a:rPr lang="tr-TR" sz="1700" b="1" u="none" strike="noStrike">
                          <a:solidFill>
                            <a:srgbClr val="1F3D7C"/>
                          </a:solidFill>
                          <a:effectLst/>
                        </a:rPr>
                        <a:t>CHL302</a:t>
                      </a:r>
                      <a:endParaRPr lang="tr-TR" sz="1700" b="0">
                        <a:effectLst/>
                      </a:endParaRP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Bebeklik ve Erken Çocukluk Dönemi Uygulamaları</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2</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6</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8</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79387969"/>
                  </a:ext>
                </a:extLst>
              </a:tr>
              <a:tr h="391598">
                <a:tc>
                  <a:txBody>
                    <a:bodyPr/>
                    <a:lstStyle/>
                    <a:p>
                      <a:pPr fontAlgn="t"/>
                      <a:r>
                        <a:rPr lang="tr-TR" sz="1700" b="1" u="none" strike="noStrike">
                          <a:solidFill>
                            <a:srgbClr val="1F3D7C"/>
                          </a:solidFill>
                          <a:effectLst/>
                        </a:rPr>
                        <a:t>CHL304</a:t>
                      </a:r>
                      <a:endParaRPr lang="tr-TR" sz="1700" b="0">
                        <a:effectLst/>
                      </a:endParaRP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tcPr>
                </a:tc>
                <a:tc>
                  <a:txBody>
                    <a:bodyPr/>
                    <a:lstStyle/>
                    <a:p>
                      <a:pPr fontAlgn="t"/>
                      <a:r>
                        <a:rPr lang="tr-TR" sz="1700" b="0">
                          <a:effectLst/>
                        </a:rPr>
                        <a:t>Toplum ve Sağlık</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tcPr>
                </a:tc>
                <a:tc>
                  <a:txBody>
                    <a:bodyPr/>
                    <a:lstStyle/>
                    <a:p>
                      <a:pPr fontAlgn="t"/>
                      <a:r>
                        <a:rPr lang="tr-TR" sz="1700" b="0">
                          <a:effectLst/>
                        </a:rPr>
                        <a:t>2</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tcPr>
                </a:tc>
                <a:tc>
                  <a:txBody>
                    <a:bodyPr/>
                    <a:lstStyle/>
                    <a:p>
                      <a:pPr fontAlgn="t"/>
                      <a:r>
                        <a:rPr lang="tr-TR" sz="1700" b="0">
                          <a:effectLst/>
                        </a:rPr>
                        <a:t>2</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tcPr>
                </a:tc>
                <a:tc>
                  <a:txBody>
                    <a:bodyPr/>
                    <a:lstStyle/>
                    <a:p>
                      <a:pPr fontAlgn="t"/>
                      <a:r>
                        <a:rPr lang="tr-TR" sz="1700" b="0">
                          <a:effectLst/>
                        </a:rPr>
                        <a:t>4</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15068580"/>
                  </a:ext>
                </a:extLst>
              </a:tr>
              <a:tr h="391598">
                <a:tc>
                  <a:txBody>
                    <a:bodyPr/>
                    <a:lstStyle/>
                    <a:p>
                      <a:pPr fontAlgn="t"/>
                      <a:r>
                        <a:rPr lang="tr-TR" sz="1700" b="1" u="none" strike="noStrike">
                          <a:solidFill>
                            <a:srgbClr val="1F3D7C"/>
                          </a:solidFill>
                          <a:effectLst/>
                        </a:rPr>
                        <a:t>CHL306</a:t>
                      </a:r>
                      <a:endParaRPr lang="tr-TR" sz="1700" b="0">
                        <a:effectLst/>
                      </a:endParaRP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Sağlık Sorunlu Çocuk</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3</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0</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3</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939028212"/>
                  </a:ext>
                </a:extLst>
              </a:tr>
              <a:tr h="391598">
                <a:tc>
                  <a:txBody>
                    <a:bodyPr/>
                    <a:lstStyle/>
                    <a:p>
                      <a:pPr fontAlgn="t"/>
                      <a:r>
                        <a:rPr lang="tr-TR" sz="1700" b="1" u="none" strike="noStrike">
                          <a:solidFill>
                            <a:srgbClr val="1F3D7C"/>
                          </a:solidFill>
                          <a:effectLst/>
                        </a:rPr>
                        <a:t>CHL308</a:t>
                      </a:r>
                      <a:endParaRPr lang="tr-TR" sz="1700" b="0">
                        <a:effectLst/>
                      </a:endParaRP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tcPr>
                </a:tc>
                <a:tc>
                  <a:txBody>
                    <a:bodyPr/>
                    <a:lstStyle/>
                    <a:p>
                      <a:pPr fontAlgn="t"/>
                      <a:r>
                        <a:rPr lang="tr-TR" sz="1700" b="0">
                          <a:effectLst/>
                        </a:rPr>
                        <a:t>Araştırma Yöntemleri</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tcPr>
                </a:tc>
                <a:tc>
                  <a:txBody>
                    <a:bodyPr/>
                    <a:lstStyle/>
                    <a:p>
                      <a:pPr fontAlgn="t"/>
                      <a:r>
                        <a:rPr lang="tr-TR" sz="1700" b="0">
                          <a:effectLst/>
                        </a:rPr>
                        <a:t>3</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tcPr>
                </a:tc>
                <a:tc>
                  <a:txBody>
                    <a:bodyPr/>
                    <a:lstStyle/>
                    <a:p>
                      <a:pPr fontAlgn="t"/>
                      <a:r>
                        <a:rPr lang="tr-TR" sz="1700" b="0">
                          <a:effectLst/>
                        </a:rPr>
                        <a:t>1</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tcPr>
                </a:tc>
                <a:tc>
                  <a:txBody>
                    <a:bodyPr/>
                    <a:lstStyle/>
                    <a:p>
                      <a:pPr fontAlgn="t"/>
                      <a:r>
                        <a:rPr lang="tr-TR" sz="1700" b="0">
                          <a:effectLst/>
                        </a:rPr>
                        <a:t>4</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445025732"/>
                  </a:ext>
                </a:extLst>
              </a:tr>
              <a:tr h="391598">
                <a:tc>
                  <a:txBody>
                    <a:bodyPr/>
                    <a:lstStyle/>
                    <a:p>
                      <a:pPr fontAlgn="t"/>
                      <a:endParaRPr lang="tr-TR" sz="1700" b="0">
                        <a:effectLst/>
                      </a:endParaRP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1" u="none" strike="noStrike">
                          <a:solidFill>
                            <a:srgbClr val="1F3D7C"/>
                          </a:solidFill>
                          <a:effectLst/>
                        </a:rPr>
                        <a:t>Alan Seçmeli</a:t>
                      </a:r>
                      <a:endParaRPr lang="tr-TR" sz="1700" b="0">
                        <a:effectLst/>
                      </a:endParaRP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0</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0</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4</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660189876"/>
                  </a:ext>
                </a:extLst>
              </a:tr>
              <a:tr h="391598">
                <a:tc>
                  <a:txBody>
                    <a:bodyPr/>
                    <a:lstStyle/>
                    <a:p>
                      <a:pPr fontAlgn="t"/>
                      <a:endParaRPr lang="tr-TR" sz="1700" b="0">
                        <a:effectLst/>
                      </a:endParaRP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tcPr>
                </a:tc>
                <a:tc>
                  <a:txBody>
                    <a:bodyPr/>
                    <a:lstStyle/>
                    <a:p>
                      <a:pPr fontAlgn="t"/>
                      <a:r>
                        <a:rPr lang="tr-TR" sz="1700" b="1" u="none" strike="noStrike">
                          <a:solidFill>
                            <a:srgbClr val="1F3D7C"/>
                          </a:solidFill>
                          <a:effectLst/>
                        </a:rPr>
                        <a:t>Alan Dışı Seçmeli</a:t>
                      </a:r>
                      <a:endParaRPr lang="tr-TR" sz="1700" b="0">
                        <a:effectLst/>
                      </a:endParaRP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tcPr>
                </a:tc>
                <a:tc>
                  <a:txBody>
                    <a:bodyPr/>
                    <a:lstStyle/>
                    <a:p>
                      <a:pPr fontAlgn="t"/>
                      <a:r>
                        <a:rPr lang="tr-TR" sz="1700" b="0">
                          <a:effectLst/>
                        </a:rPr>
                        <a:t>3</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tcPr>
                </a:tc>
                <a:tc>
                  <a:txBody>
                    <a:bodyPr/>
                    <a:lstStyle/>
                    <a:p>
                      <a:pPr fontAlgn="t"/>
                      <a:r>
                        <a:rPr lang="tr-TR" sz="1700" b="0">
                          <a:effectLst/>
                        </a:rPr>
                        <a:t>0</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tcPr>
                </a:tc>
                <a:tc>
                  <a:txBody>
                    <a:bodyPr/>
                    <a:lstStyle/>
                    <a:p>
                      <a:pPr fontAlgn="t"/>
                      <a:r>
                        <a:rPr lang="tr-TR" sz="1700" b="0">
                          <a:effectLst/>
                        </a:rPr>
                        <a:t>4</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196505926"/>
                  </a:ext>
                </a:extLst>
              </a:tr>
              <a:tr h="391598">
                <a:tc gridSpan="2">
                  <a:txBody>
                    <a:bodyPr/>
                    <a:lstStyle/>
                    <a:p>
                      <a:pPr fontAlgn="t"/>
                      <a:r>
                        <a:rPr lang="tr-TR" sz="1700" b="0">
                          <a:effectLst/>
                        </a:rPr>
                        <a:t>Toplam</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hMerge="1">
                  <a:txBody>
                    <a:bodyPr/>
                    <a:lstStyle/>
                    <a:p>
                      <a:endParaRPr lang="tr-TR"/>
                    </a:p>
                  </a:txBody>
                  <a:tcPr/>
                </a:tc>
                <a:tc>
                  <a:txBody>
                    <a:bodyPr/>
                    <a:lstStyle/>
                    <a:p>
                      <a:pPr fontAlgn="t"/>
                      <a:r>
                        <a:rPr lang="tr-TR" sz="1700" b="0">
                          <a:effectLst/>
                        </a:rPr>
                        <a:t>16</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a:effectLst/>
                        </a:rPr>
                        <a:t>9</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700" b="0" dirty="0">
                          <a:effectLst/>
                        </a:rPr>
                        <a:t>30</a:t>
                      </a:r>
                    </a:p>
                  </a:txBody>
                  <a:tcPr marL="73009" marR="73009" marT="73009" marB="73009">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10290313"/>
                  </a:ext>
                </a:extLst>
              </a:tr>
            </a:tbl>
          </a:graphicData>
        </a:graphic>
      </p:graphicFrame>
    </p:spTree>
    <p:extLst>
      <p:ext uri="{BB962C8B-B14F-4D97-AF65-F5344CB8AC3E}">
        <p14:creationId xmlns:p14="http://schemas.microsoft.com/office/powerpoint/2010/main" val="3892164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25699" y="0"/>
            <a:ext cx="12181840" cy="685799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IN" dirty="0">
              <a:solidFill>
                <a:schemeClr val="tx1"/>
              </a:solidFill>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321233" y="612825"/>
                <a:ext cx="11559502" cy="775504"/>
                <a:chOff x="321233" y="612825"/>
                <a:chExt cx="11559502"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321233" y="732301"/>
                  <a:ext cx="729815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V</a:t>
              </a:r>
              <a:endParaRPr lang="en-IN" b="1" dirty="0">
                <a:solidFill>
                  <a:schemeClr val="bg1"/>
                </a:solidFill>
                <a:latin typeface="Eurostile BQ" pitchFamily="50" charset="0"/>
              </a:endParaRPr>
            </a:p>
          </p:txBody>
        </p:sp>
      </p:grpSp>
      <p:sp>
        <p:nvSpPr>
          <p:cNvPr id="39" name="TextBox 222">
            <a:extLst>
              <a:ext uri="{FF2B5EF4-FFF2-40B4-BE49-F238E27FC236}">
                <a16:creationId xmlns:a16="http://schemas.microsoft.com/office/drawing/2014/main" id="{9608A833-E3DD-41CE-9B18-8BC37139C4E6}"/>
              </a:ext>
            </a:extLst>
          </p:cNvPr>
          <p:cNvSpPr txBox="1"/>
          <p:nvPr/>
        </p:nvSpPr>
        <p:spPr>
          <a:xfrm>
            <a:off x="311265" y="578412"/>
            <a:ext cx="1336084" cy="830997"/>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Çocuk Gelişimi</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19" name="Rectangle 14"/>
          <p:cNvSpPr>
            <a:spLocks noChangeArrowheads="1"/>
          </p:cNvSpPr>
          <p:nvPr/>
        </p:nvSpPr>
        <p:spPr bwMode="auto">
          <a:xfrm>
            <a:off x="10004781" y="2689345"/>
            <a:ext cx="12153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tr-TR"/>
          </a:p>
        </p:txBody>
      </p:sp>
      <p:sp>
        <p:nvSpPr>
          <p:cNvPr id="20" name="Rectangle 15"/>
          <p:cNvSpPr>
            <a:spLocks noChangeArrowheads="1"/>
          </p:cNvSpPr>
          <p:nvPr/>
        </p:nvSpPr>
        <p:spPr bwMode="auto">
          <a:xfrm>
            <a:off x="7820644" y="4530109"/>
            <a:ext cx="161393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254375" algn="l"/>
              </a:tabLst>
              <a:defRPr>
                <a:solidFill>
                  <a:schemeClr val="tx1"/>
                </a:solidFill>
                <a:latin typeface="Arial" panose="020B0604020202020204" pitchFamily="34" charset="0"/>
              </a:defRPr>
            </a:lvl1pPr>
            <a:lvl2pPr eaLnBrk="0" fontAlgn="base" hangingPunct="0">
              <a:spcBef>
                <a:spcPct val="0"/>
              </a:spcBef>
              <a:spcAft>
                <a:spcPct val="0"/>
              </a:spcAft>
              <a:tabLst>
                <a:tab pos="3254375" algn="l"/>
              </a:tabLst>
              <a:defRPr>
                <a:solidFill>
                  <a:schemeClr val="tx1"/>
                </a:solidFill>
                <a:latin typeface="Arial" panose="020B0604020202020204" pitchFamily="34" charset="0"/>
              </a:defRPr>
            </a:lvl2pPr>
            <a:lvl3pPr eaLnBrk="0" fontAlgn="base" hangingPunct="0">
              <a:spcBef>
                <a:spcPct val="0"/>
              </a:spcBef>
              <a:spcAft>
                <a:spcPct val="0"/>
              </a:spcAft>
              <a:tabLst>
                <a:tab pos="3254375" algn="l"/>
              </a:tabLst>
              <a:defRPr>
                <a:solidFill>
                  <a:schemeClr val="tx1"/>
                </a:solidFill>
                <a:latin typeface="Arial" panose="020B0604020202020204" pitchFamily="34" charset="0"/>
              </a:defRPr>
            </a:lvl3pPr>
            <a:lvl4pPr eaLnBrk="0" fontAlgn="base" hangingPunct="0">
              <a:spcBef>
                <a:spcPct val="0"/>
              </a:spcBef>
              <a:spcAft>
                <a:spcPct val="0"/>
              </a:spcAft>
              <a:tabLst>
                <a:tab pos="3254375" algn="l"/>
              </a:tabLst>
              <a:defRPr>
                <a:solidFill>
                  <a:schemeClr val="tx1"/>
                </a:solidFill>
                <a:latin typeface="Arial" panose="020B0604020202020204" pitchFamily="34" charset="0"/>
              </a:defRPr>
            </a:lvl4pPr>
            <a:lvl5pPr eaLnBrk="0" fontAlgn="base" hangingPunct="0">
              <a:spcBef>
                <a:spcPct val="0"/>
              </a:spcBef>
              <a:spcAft>
                <a:spcPct val="0"/>
              </a:spcAft>
              <a:tabLst>
                <a:tab pos="3254375" algn="l"/>
              </a:tabLst>
              <a:defRPr>
                <a:solidFill>
                  <a:schemeClr val="tx1"/>
                </a:solidFill>
                <a:latin typeface="Arial" panose="020B0604020202020204" pitchFamily="34" charset="0"/>
              </a:defRPr>
            </a:lvl5pPr>
            <a:lvl6pPr eaLnBrk="0" fontAlgn="base" hangingPunct="0">
              <a:spcBef>
                <a:spcPct val="0"/>
              </a:spcBef>
              <a:spcAft>
                <a:spcPct val="0"/>
              </a:spcAft>
              <a:tabLst>
                <a:tab pos="3254375" algn="l"/>
              </a:tabLst>
              <a:defRPr>
                <a:solidFill>
                  <a:schemeClr val="tx1"/>
                </a:solidFill>
                <a:latin typeface="Arial" panose="020B0604020202020204" pitchFamily="34" charset="0"/>
              </a:defRPr>
            </a:lvl6pPr>
            <a:lvl7pPr eaLnBrk="0" fontAlgn="base" hangingPunct="0">
              <a:spcBef>
                <a:spcPct val="0"/>
              </a:spcBef>
              <a:spcAft>
                <a:spcPct val="0"/>
              </a:spcAft>
              <a:tabLst>
                <a:tab pos="3254375" algn="l"/>
              </a:tabLst>
              <a:defRPr>
                <a:solidFill>
                  <a:schemeClr val="tx1"/>
                </a:solidFill>
                <a:latin typeface="Arial" panose="020B0604020202020204" pitchFamily="34" charset="0"/>
              </a:defRPr>
            </a:lvl7pPr>
            <a:lvl8pPr eaLnBrk="0" fontAlgn="base" hangingPunct="0">
              <a:spcBef>
                <a:spcPct val="0"/>
              </a:spcBef>
              <a:spcAft>
                <a:spcPct val="0"/>
              </a:spcAft>
              <a:tabLst>
                <a:tab pos="3254375" algn="l"/>
              </a:tabLst>
              <a:defRPr>
                <a:solidFill>
                  <a:schemeClr val="tx1"/>
                </a:solidFill>
                <a:latin typeface="Arial" panose="020B0604020202020204" pitchFamily="34" charset="0"/>
              </a:defRPr>
            </a:lvl8pPr>
            <a:lvl9pPr eaLnBrk="0" fontAlgn="base" hangingPunct="0">
              <a:spcBef>
                <a:spcPct val="0"/>
              </a:spcBef>
              <a:spcAft>
                <a:spcPct val="0"/>
              </a:spcAft>
              <a:tabLst>
                <a:tab pos="32543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3254375" algn="l"/>
              </a:tabLst>
            </a:pPr>
            <a:r>
              <a:rPr kumimoji="0" lang="tr-TR" altLang="tr-T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tr-TR" altLang="tr-TR" sz="800" b="0" i="0" u="none" strike="noStrike" cap="none" normalizeH="0" baseline="0" dirty="0">
              <a:ln>
                <a:noFill/>
              </a:ln>
              <a:solidFill>
                <a:schemeClr val="tx1"/>
              </a:solidFill>
              <a:effectLst/>
            </a:endParaRPr>
          </a:p>
        </p:txBody>
      </p:sp>
      <p:sp>
        <p:nvSpPr>
          <p:cNvPr id="12" name="Metin kutusu 11"/>
          <p:cNvSpPr txBox="1"/>
          <p:nvPr/>
        </p:nvSpPr>
        <p:spPr>
          <a:xfrm>
            <a:off x="5067668" y="1866771"/>
            <a:ext cx="1936377" cy="369332"/>
          </a:xfrm>
          <a:prstGeom prst="rect">
            <a:avLst/>
          </a:prstGeom>
          <a:noFill/>
        </p:spPr>
        <p:txBody>
          <a:bodyPr wrap="square" rtlCol="0">
            <a:spAutoFit/>
          </a:bodyPr>
          <a:lstStyle/>
          <a:p>
            <a:r>
              <a:rPr lang="tr-TR" dirty="0">
                <a:latin typeface="Arial Rounded MT Bold" panose="020F0704030504030204" pitchFamily="34" charset="0"/>
              </a:rPr>
              <a:t>7. YARIYIL </a:t>
            </a:r>
          </a:p>
        </p:txBody>
      </p:sp>
      <p:graphicFrame>
        <p:nvGraphicFramePr>
          <p:cNvPr id="3" name="Tablo 2"/>
          <p:cNvGraphicFramePr>
            <a:graphicFrameLocks noGrp="1"/>
          </p:cNvGraphicFramePr>
          <p:nvPr>
            <p:extLst/>
          </p:nvPr>
        </p:nvGraphicFramePr>
        <p:xfrm>
          <a:off x="1470213" y="2420471"/>
          <a:ext cx="9448799" cy="4187436"/>
        </p:xfrm>
        <a:graphic>
          <a:graphicData uri="http://schemas.openxmlformats.org/drawingml/2006/table">
            <a:tbl>
              <a:tblPr/>
              <a:tblGrid>
                <a:gridCol w="2099732">
                  <a:extLst>
                    <a:ext uri="{9D8B030D-6E8A-4147-A177-3AD203B41FA5}">
                      <a16:colId xmlns:a16="http://schemas.microsoft.com/office/drawing/2014/main" val="4053091425"/>
                    </a:ext>
                  </a:extLst>
                </a:gridCol>
                <a:gridCol w="4199466">
                  <a:extLst>
                    <a:ext uri="{9D8B030D-6E8A-4147-A177-3AD203B41FA5}">
                      <a16:colId xmlns:a16="http://schemas.microsoft.com/office/drawing/2014/main" val="2225868081"/>
                    </a:ext>
                  </a:extLst>
                </a:gridCol>
                <a:gridCol w="1049867">
                  <a:extLst>
                    <a:ext uri="{9D8B030D-6E8A-4147-A177-3AD203B41FA5}">
                      <a16:colId xmlns:a16="http://schemas.microsoft.com/office/drawing/2014/main" val="4174673298"/>
                    </a:ext>
                  </a:extLst>
                </a:gridCol>
                <a:gridCol w="1049867">
                  <a:extLst>
                    <a:ext uri="{9D8B030D-6E8A-4147-A177-3AD203B41FA5}">
                      <a16:colId xmlns:a16="http://schemas.microsoft.com/office/drawing/2014/main" val="249172489"/>
                    </a:ext>
                  </a:extLst>
                </a:gridCol>
                <a:gridCol w="1049867">
                  <a:extLst>
                    <a:ext uri="{9D8B030D-6E8A-4147-A177-3AD203B41FA5}">
                      <a16:colId xmlns:a16="http://schemas.microsoft.com/office/drawing/2014/main" val="3587454165"/>
                    </a:ext>
                  </a:extLst>
                </a:gridCol>
              </a:tblGrid>
              <a:tr h="664481">
                <a:tc>
                  <a:txBody>
                    <a:bodyPr/>
                    <a:lstStyle/>
                    <a:p>
                      <a:pPr algn="l" fontAlgn="ctr"/>
                      <a:r>
                        <a:rPr lang="tr-TR" sz="1600" b="0">
                          <a:solidFill>
                            <a:srgbClr val="FFFFFF"/>
                          </a:solidFill>
                          <a:effectLst/>
                        </a:rPr>
                        <a:t>Ders Kodu</a:t>
                      </a:r>
                    </a:p>
                  </a:txBody>
                  <a:tcPr marL="68850" marR="68850" marT="137701" marB="13770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1F3D7C"/>
                    </a:solidFill>
                  </a:tcPr>
                </a:tc>
                <a:tc>
                  <a:txBody>
                    <a:bodyPr/>
                    <a:lstStyle/>
                    <a:p>
                      <a:pPr algn="l" fontAlgn="ctr"/>
                      <a:r>
                        <a:rPr lang="tr-TR" sz="1600" b="0">
                          <a:solidFill>
                            <a:srgbClr val="FFFFFF"/>
                          </a:solidFill>
                          <a:effectLst/>
                        </a:rPr>
                        <a:t>Ders Adı</a:t>
                      </a:r>
                    </a:p>
                  </a:txBody>
                  <a:tcPr marL="68850" marR="68850" marT="137701" marB="13770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1F3D7C"/>
                    </a:solidFill>
                  </a:tcPr>
                </a:tc>
                <a:tc>
                  <a:txBody>
                    <a:bodyPr/>
                    <a:lstStyle/>
                    <a:p>
                      <a:pPr algn="l" fontAlgn="ctr"/>
                      <a:r>
                        <a:rPr lang="tr-TR" sz="1600" b="0">
                          <a:solidFill>
                            <a:srgbClr val="FFFFFF"/>
                          </a:solidFill>
                          <a:effectLst/>
                        </a:rPr>
                        <a:t>Teorik</a:t>
                      </a:r>
                    </a:p>
                  </a:txBody>
                  <a:tcPr marL="68850" marR="68850" marT="137701" marB="13770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1F3D7C"/>
                    </a:solidFill>
                  </a:tcPr>
                </a:tc>
                <a:tc>
                  <a:txBody>
                    <a:bodyPr/>
                    <a:lstStyle/>
                    <a:p>
                      <a:pPr algn="l" fontAlgn="ctr"/>
                      <a:r>
                        <a:rPr lang="tr-TR" sz="1600" b="0">
                          <a:solidFill>
                            <a:srgbClr val="FFFFFF"/>
                          </a:solidFill>
                          <a:effectLst/>
                        </a:rPr>
                        <a:t>Uygulama</a:t>
                      </a:r>
                    </a:p>
                  </a:txBody>
                  <a:tcPr marL="68850" marR="68850" marT="137701" marB="13770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1F3D7C"/>
                    </a:solidFill>
                  </a:tcPr>
                </a:tc>
                <a:tc>
                  <a:txBody>
                    <a:bodyPr/>
                    <a:lstStyle/>
                    <a:p>
                      <a:pPr algn="l" fontAlgn="ctr"/>
                      <a:r>
                        <a:rPr lang="tr-TR" sz="1600" b="0" cap="all">
                          <a:solidFill>
                            <a:srgbClr val="FFFFFF"/>
                          </a:solidFill>
                          <a:effectLst/>
                        </a:rPr>
                        <a:t>AKTS</a:t>
                      </a:r>
                    </a:p>
                  </a:txBody>
                  <a:tcPr marL="68850" marR="68850" marT="137701" marB="13770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1F3D7C"/>
                    </a:solidFill>
                  </a:tcPr>
                </a:tc>
                <a:extLst>
                  <a:ext uri="{0D108BD9-81ED-4DB2-BD59-A6C34878D82A}">
                    <a16:rowId xmlns:a16="http://schemas.microsoft.com/office/drawing/2014/main" val="1350202953"/>
                  </a:ext>
                </a:extLst>
              </a:tr>
              <a:tr h="389887">
                <a:tc>
                  <a:txBody>
                    <a:bodyPr/>
                    <a:lstStyle/>
                    <a:p>
                      <a:pPr fontAlgn="t"/>
                      <a:r>
                        <a:rPr lang="tr-TR" sz="1600" b="1" u="none" strike="noStrike">
                          <a:solidFill>
                            <a:srgbClr val="1F3D7C"/>
                          </a:solidFill>
                          <a:effectLst/>
                        </a:rPr>
                        <a:t>TURK401</a:t>
                      </a:r>
                      <a:endParaRPr lang="tr-TR" sz="1600" b="0">
                        <a:effectLst/>
                      </a:endParaRPr>
                    </a:p>
                  </a:txBody>
                  <a:tcPr marL="68850" marR="68850" marT="68850" marB="6885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600" b="0">
                          <a:effectLst/>
                        </a:rPr>
                        <a:t>Türk Dili I</a:t>
                      </a:r>
                    </a:p>
                  </a:txBody>
                  <a:tcPr marL="68850" marR="68850" marT="68850" marB="6885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600" b="0">
                          <a:effectLst/>
                        </a:rPr>
                        <a:t>2</a:t>
                      </a:r>
                    </a:p>
                  </a:txBody>
                  <a:tcPr marL="68850" marR="68850" marT="68850" marB="6885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600" b="0">
                          <a:effectLst/>
                        </a:rPr>
                        <a:t>0</a:t>
                      </a:r>
                    </a:p>
                  </a:txBody>
                  <a:tcPr marL="68850" marR="68850" marT="68850" marB="6885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600" b="0">
                          <a:effectLst/>
                        </a:rPr>
                        <a:t>2</a:t>
                      </a:r>
                    </a:p>
                  </a:txBody>
                  <a:tcPr marL="68850" marR="68850" marT="68850" marB="6885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796472712"/>
                  </a:ext>
                </a:extLst>
              </a:tr>
              <a:tr h="639061">
                <a:tc>
                  <a:txBody>
                    <a:bodyPr/>
                    <a:lstStyle/>
                    <a:p>
                      <a:pPr fontAlgn="t"/>
                      <a:r>
                        <a:rPr lang="tr-TR" sz="1600" b="1" u="none" strike="noStrike">
                          <a:solidFill>
                            <a:srgbClr val="1F3D7C"/>
                          </a:solidFill>
                          <a:effectLst/>
                        </a:rPr>
                        <a:t>CHL401</a:t>
                      </a:r>
                      <a:endParaRPr lang="tr-TR" sz="1600" b="0">
                        <a:effectLst/>
                      </a:endParaRPr>
                    </a:p>
                  </a:txBody>
                  <a:tcPr marL="68850" marR="68850" marT="68850" marB="6885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600" b="0">
                          <a:effectLst/>
                        </a:rPr>
                        <a:t>Okul ve Ergenlik Döneminde Gelişim ve Destek Programları</a:t>
                      </a:r>
                    </a:p>
                  </a:txBody>
                  <a:tcPr marL="68850" marR="68850" marT="68850" marB="6885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600" b="0">
                          <a:effectLst/>
                        </a:rPr>
                        <a:t>0</a:t>
                      </a:r>
                    </a:p>
                  </a:txBody>
                  <a:tcPr marL="68850" marR="68850" marT="68850" marB="6885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600" b="0">
                          <a:effectLst/>
                        </a:rPr>
                        <a:t>8</a:t>
                      </a:r>
                    </a:p>
                  </a:txBody>
                  <a:tcPr marL="68850" marR="68850" marT="68850" marB="6885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600" b="0">
                          <a:effectLst/>
                        </a:rPr>
                        <a:t>8</a:t>
                      </a:r>
                    </a:p>
                  </a:txBody>
                  <a:tcPr marL="68850" marR="68850" marT="68850" marB="6885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612657389"/>
                  </a:ext>
                </a:extLst>
              </a:tr>
              <a:tr h="389887">
                <a:tc>
                  <a:txBody>
                    <a:bodyPr/>
                    <a:lstStyle/>
                    <a:p>
                      <a:pPr fontAlgn="t"/>
                      <a:r>
                        <a:rPr lang="tr-TR" sz="1600" b="1" u="none" strike="noStrike">
                          <a:solidFill>
                            <a:srgbClr val="1F3D7C"/>
                          </a:solidFill>
                          <a:effectLst/>
                        </a:rPr>
                        <a:t>CHL403</a:t>
                      </a:r>
                      <a:endParaRPr lang="tr-TR" sz="1600" b="0">
                        <a:effectLst/>
                      </a:endParaRPr>
                    </a:p>
                  </a:txBody>
                  <a:tcPr marL="68850" marR="68850" marT="68850" marB="6885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600" b="0">
                          <a:effectLst/>
                        </a:rPr>
                        <a:t>Kaynaştırma Uygulama</a:t>
                      </a:r>
                    </a:p>
                  </a:txBody>
                  <a:tcPr marL="68850" marR="68850" marT="68850" marB="6885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600" b="0">
                          <a:effectLst/>
                        </a:rPr>
                        <a:t>0</a:t>
                      </a:r>
                    </a:p>
                  </a:txBody>
                  <a:tcPr marL="68850" marR="68850" marT="68850" marB="6885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600" b="0">
                          <a:effectLst/>
                        </a:rPr>
                        <a:t>8</a:t>
                      </a:r>
                    </a:p>
                  </a:txBody>
                  <a:tcPr marL="68850" marR="68850" marT="68850" marB="6885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600" b="0">
                          <a:effectLst/>
                        </a:rPr>
                        <a:t>8</a:t>
                      </a:r>
                    </a:p>
                  </a:txBody>
                  <a:tcPr marL="68850" marR="68850" marT="68850" marB="6885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811111223"/>
                  </a:ext>
                </a:extLst>
              </a:tr>
              <a:tr h="544572">
                <a:tc>
                  <a:txBody>
                    <a:bodyPr/>
                    <a:lstStyle/>
                    <a:p>
                      <a:pPr fontAlgn="t"/>
                      <a:r>
                        <a:rPr lang="tr-TR" sz="1600" b="1" u="none" strike="noStrike">
                          <a:solidFill>
                            <a:srgbClr val="1F3D7C"/>
                          </a:solidFill>
                          <a:effectLst/>
                        </a:rPr>
                        <a:t>CHL405</a:t>
                      </a:r>
                      <a:endParaRPr lang="tr-TR" sz="1600" b="0">
                        <a:effectLst/>
                      </a:endParaRPr>
                    </a:p>
                  </a:txBody>
                  <a:tcPr marL="68850" marR="68850" marT="68850" marB="6885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600" b="0">
                          <a:effectLst/>
                        </a:rPr>
                        <a:t>Sağlık Kuruluşlarında Klinik Uygulamalar</a:t>
                      </a:r>
                    </a:p>
                  </a:txBody>
                  <a:tcPr marL="68850" marR="68850" marT="68850" marB="6885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600" b="0">
                          <a:effectLst/>
                        </a:rPr>
                        <a:t>0</a:t>
                      </a:r>
                    </a:p>
                  </a:txBody>
                  <a:tcPr marL="68850" marR="68850" marT="68850" marB="6885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600" b="0">
                          <a:effectLst/>
                        </a:rPr>
                        <a:t>8</a:t>
                      </a:r>
                    </a:p>
                  </a:txBody>
                  <a:tcPr marL="68850" marR="68850" marT="68850" marB="6885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600" b="0">
                          <a:effectLst/>
                        </a:rPr>
                        <a:t>8</a:t>
                      </a:r>
                    </a:p>
                  </a:txBody>
                  <a:tcPr marL="68850" marR="68850" marT="68850" marB="6885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710108924"/>
                  </a:ext>
                </a:extLst>
              </a:tr>
              <a:tr h="389887">
                <a:tc>
                  <a:txBody>
                    <a:bodyPr/>
                    <a:lstStyle/>
                    <a:p>
                      <a:pPr fontAlgn="t"/>
                      <a:r>
                        <a:rPr lang="tr-TR" sz="1600" b="1" u="none" strike="noStrike">
                          <a:solidFill>
                            <a:srgbClr val="1F3D7C"/>
                          </a:solidFill>
                          <a:effectLst/>
                        </a:rPr>
                        <a:t>CHL407</a:t>
                      </a:r>
                      <a:endParaRPr lang="tr-TR" sz="1600" b="0">
                        <a:effectLst/>
                      </a:endParaRPr>
                    </a:p>
                  </a:txBody>
                  <a:tcPr marL="68850" marR="68850" marT="68850" marB="6885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600" b="0">
                          <a:effectLst/>
                        </a:rPr>
                        <a:t>Mezuniyet Tez Çalışması I</a:t>
                      </a:r>
                    </a:p>
                  </a:txBody>
                  <a:tcPr marL="68850" marR="68850" marT="68850" marB="6885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600" b="0">
                          <a:effectLst/>
                        </a:rPr>
                        <a:t>1</a:t>
                      </a:r>
                    </a:p>
                  </a:txBody>
                  <a:tcPr marL="68850" marR="68850" marT="68850" marB="6885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600" b="0">
                          <a:effectLst/>
                        </a:rPr>
                        <a:t>1</a:t>
                      </a:r>
                    </a:p>
                  </a:txBody>
                  <a:tcPr marL="68850" marR="68850" marT="68850" marB="6885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600" b="0">
                          <a:effectLst/>
                        </a:rPr>
                        <a:t>2</a:t>
                      </a:r>
                    </a:p>
                  </a:txBody>
                  <a:tcPr marL="68850" marR="68850" marT="68850" marB="6885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067927849"/>
                  </a:ext>
                </a:extLst>
              </a:tr>
              <a:tr h="389887">
                <a:tc>
                  <a:txBody>
                    <a:bodyPr/>
                    <a:lstStyle/>
                    <a:p>
                      <a:pPr fontAlgn="t"/>
                      <a:r>
                        <a:rPr lang="tr-TR" sz="1600" b="1" u="none" strike="noStrike">
                          <a:solidFill>
                            <a:srgbClr val="1F3D7C"/>
                          </a:solidFill>
                          <a:effectLst/>
                        </a:rPr>
                        <a:t>CHL499</a:t>
                      </a:r>
                      <a:endParaRPr lang="tr-TR" sz="1600" b="0">
                        <a:effectLst/>
                      </a:endParaRPr>
                    </a:p>
                  </a:txBody>
                  <a:tcPr marL="68850" marR="68850" marT="68850" marB="6885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600" b="0">
                          <a:effectLst/>
                        </a:rPr>
                        <a:t>Yaz Uygulaması</a:t>
                      </a:r>
                    </a:p>
                  </a:txBody>
                  <a:tcPr marL="68850" marR="68850" marT="68850" marB="6885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600" b="0">
                          <a:effectLst/>
                        </a:rPr>
                        <a:t>0</a:t>
                      </a:r>
                    </a:p>
                  </a:txBody>
                  <a:tcPr marL="68850" marR="68850" marT="68850" marB="6885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600" b="0">
                          <a:effectLst/>
                        </a:rPr>
                        <a:t>8</a:t>
                      </a:r>
                    </a:p>
                  </a:txBody>
                  <a:tcPr marL="68850" marR="68850" marT="68850" marB="6885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600" b="0">
                          <a:effectLst/>
                        </a:rPr>
                        <a:t>6</a:t>
                      </a:r>
                    </a:p>
                  </a:txBody>
                  <a:tcPr marL="68850" marR="68850" marT="68850" marB="6885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251898115"/>
                  </a:ext>
                </a:extLst>
              </a:tr>
              <a:tr h="389887">
                <a:tc>
                  <a:txBody>
                    <a:bodyPr/>
                    <a:lstStyle/>
                    <a:p>
                      <a:pPr fontAlgn="t"/>
                      <a:endParaRPr lang="tr-TR" sz="1600" b="0">
                        <a:effectLst/>
                      </a:endParaRPr>
                    </a:p>
                  </a:txBody>
                  <a:tcPr marL="68850" marR="68850" marT="68850" marB="6885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600" b="1" u="none" strike="noStrike">
                          <a:solidFill>
                            <a:srgbClr val="1F3D7C"/>
                          </a:solidFill>
                          <a:effectLst/>
                        </a:rPr>
                        <a:t>Alan Seçmeli</a:t>
                      </a:r>
                      <a:endParaRPr lang="tr-TR" sz="1600" b="0">
                        <a:effectLst/>
                      </a:endParaRPr>
                    </a:p>
                  </a:txBody>
                  <a:tcPr marL="68850" marR="68850" marT="68850" marB="6885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600" b="0">
                          <a:effectLst/>
                        </a:rPr>
                        <a:t>0</a:t>
                      </a:r>
                    </a:p>
                  </a:txBody>
                  <a:tcPr marL="68850" marR="68850" marT="68850" marB="6885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600" b="0">
                          <a:effectLst/>
                        </a:rPr>
                        <a:t>0</a:t>
                      </a:r>
                    </a:p>
                  </a:txBody>
                  <a:tcPr marL="68850" marR="68850" marT="68850" marB="6885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sz="1600" b="0">
                          <a:effectLst/>
                        </a:rPr>
                        <a:t>2</a:t>
                      </a:r>
                    </a:p>
                  </a:txBody>
                  <a:tcPr marL="68850" marR="68850" marT="68850" marB="6885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010980196"/>
                  </a:ext>
                </a:extLst>
              </a:tr>
              <a:tr h="389887">
                <a:tc gridSpan="2">
                  <a:txBody>
                    <a:bodyPr/>
                    <a:lstStyle/>
                    <a:p>
                      <a:pPr fontAlgn="t"/>
                      <a:r>
                        <a:rPr lang="tr-TR" sz="1600" b="0">
                          <a:effectLst/>
                        </a:rPr>
                        <a:t>Toplam</a:t>
                      </a:r>
                    </a:p>
                  </a:txBody>
                  <a:tcPr marL="68850" marR="68850" marT="68850" marB="6885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hMerge="1">
                  <a:txBody>
                    <a:bodyPr/>
                    <a:lstStyle/>
                    <a:p>
                      <a:endParaRPr lang="tr-TR"/>
                    </a:p>
                  </a:txBody>
                  <a:tcPr/>
                </a:tc>
                <a:tc>
                  <a:txBody>
                    <a:bodyPr/>
                    <a:lstStyle/>
                    <a:p>
                      <a:pPr fontAlgn="t"/>
                      <a:r>
                        <a:rPr lang="tr-TR" sz="1600" b="0">
                          <a:effectLst/>
                        </a:rPr>
                        <a:t>3</a:t>
                      </a:r>
                    </a:p>
                  </a:txBody>
                  <a:tcPr marL="68850" marR="68850" marT="68850" marB="6885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600" b="0">
                          <a:effectLst/>
                        </a:rPr>
                        <a:t>33</a:t>
                      </a:r>
                    </a:p>
                  </a:txBody>
                  <a:tcPr marL="68850" marR="68850" marT="68850" marB="6885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sz="1600" b="0" dirty="0">
                          <a:effectLst/>
                        </a:rPr>
                        <a:t>30</a:t>
                      </a:r>
                    </a:p>
                  </a:txBody>
                  <a:tcPr marL="68850" marR="68850" marT="68850" marB="6885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698006659"/>
                  </a:ext>
                </a:extLst>
              </a:tr>
            </a:tbl>
          </a:graphicData>
        </a:graphic>
      </p:graphicFrame>
    </p:spTree>
    <p:extLst>
      <p:ext uri="{BB962C8B-B14F-4D97-AF65-F5344CB8AC3E}">
        <p14:creationId xmlns:p14="http://schemas.microsoft.com/office/powerpoint/2010/main" val="824779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25699" y="0"/>
            <a:ext cx="12181840" cy="685799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IN" dirty="0">
              <a:solidFill>
                <a:schemeClr val="tx1"/>
              </a:solidFill>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321233" y="612825"/>
                <a:ext cx="11559502" cy="775504"/>
                <a:chOff x="321233" y="612825"/>
                <a:chExt cx="11559502"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321233" y="732301"/>
                  <a:ext cx="729815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V</a:t>
              </a:r>
              <a:endParaRPr lang="en-IN" b="1" dirty="0">
                <a:solidFill>
                  <a:schemeClr val="bg1"/>
                </a:solidFill>
                <a:latin typeface="Eurostile BQ" pitchFamily="50" charset="0"/>
              </a:endParaRPr>
            </a:p>
          </p:txBody>
        </p:sp>
      </p:grpSp>
      <p:sp>
        <p:nvSpPr>
          <p:cNvPr id="39" name="TextBox 222">
            <a:extLst>
              <a:ext uri="{FF2B5EF4-FFF2-40B4-BE49-F238E27FC236}">
                <a16:creationId xmlns:a16="http://schemas.microsoft.com/office/drawing/2014/main" id="{9608A833-E3DD-41CE-9B18-8BC37139C4E6}"/>
              </a:ext>
            </a:extLst>
          </p:cNvPr>
          <p:cNvSpPr txBox="1"/>
          <p:nvPr/>
        </p:nvSpPr>
        <p:spPr>
          <a:xfrm>
            <a:off x="311265" y="578412"/>
            <a:ext cx="1336084" cy="830997"/>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Çocuk Gelişimi</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19" name="Rectangle 14"/>
          <p:cNvSpPr>
            <a:spLocks noChangeArrowheads="1"/>
          </p:cNvSpPr>
          <p:nvPr/>
        </p:nvSpPr>
        <p:spPr bwMode="auto">
          <a:xfrm>
            <a:off x="10004781" y="2689345"/>
            <a:ext cx="12153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tr-TR"/>
          </a:p>
        </p:txBody>
      </p:sp>
      <p:sp>
        <p:nvSpPr>
          <p:cNvPr id="20" name="Rectangle 15"/>
          <p:cNvSpPr>
            <a:spLocks noChangeArrowheads="1"/>
          </p:cNvSpPr>
          <p:nvPr/>
        </p:nvSpPr>
        <p:spPr bwMode="auto">
          <a:xfrm>
            <a:off x="7820644" y="4530109"/>
            <a:ext cx="161393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254375" algn="l"/>
              </a:tabLst>
              <a:defRPr>
                <a:solidFill>
                  <a:schemeClr val="tx1"/>
                </a:solidFill>
                <a:latin typeface="Arial" panose="020B0604020202020204" pitchFamily="34" charset="0"/>
              </a:defRPr>
            </a:lvl1pPr>
            <a:lvl2pPr eaLnBrk="0" fontAlgn="base" hangingPunct="0">
              <a:spcBef>
                <a:spcPct val="0"/>
              </a:spcBef>
              <a:spcAft>
                <a:spcPct val="0"/>
              </a:spcAft>
              <a:tabLst>
                <a:tab pos="3254375" algn="l"/>
              </a:tabLst>
              <a:defRPr>
                <a:solidFill>
                  <a:schemeClr val="tx1"/>
                </a:solidFill>
                <a:latin typeface="Arial" panose="020B0604020202020204" pitchFamily="34" charset="0"/>
              </a:defRPr>
            </a:lvl2pPr>
            <a:lvl3pPr eaLnBrk="0" fontAlgn="base" hangingPunct="0">
              <a:spcBef>
                <a:spcPct val="0"/>
              </a:spcBef>
              <a:spcAft>
                <a:spcPct val="0"/>
              </a:spcAft>
              <a:tabLst>
                <a:tab pos="3254375" algn="l"/>
              </a:tabLst>
              <a:defRPr>
                <a:solidFill>
                  <a:schemeClr val="tx1"/>
                </a:solidFill>
                <a:latin typeface="Arial" panose="020B0604020202020204" pitchFamily="34" charset="0"/>
              </a:defRPr>
            </a:lvl3pPr>
            <a:lvl4pPr eaLnBrk="0" fontAlgn="base" hangingPunct="0">
              <a:spcBef>
                <a:spcPct val="0"/>
              </a:spcBef>
              <a:spcAft>
                <a:spcPct val="0"/>
              </a:spcAft>
              <a:tabLst>
                <a:tab pos="3254375" algn="l"/>
              </a:tabLst>
              <a:defRPr>
                <a:solidFill>
                  <a:schemeClr val="tx1"/>
                </a:solidFill>
                <a:latin typeface="Arial" panose="020B0604020202020204" pitchFamily="34" charset="0"/>
              </a:defRPr>
            </a:lvl4pPr>
            <a:lvl5pPr eaLnBrk="0" fontAlgn="base" hangingPunct="0">
              <a:spcBef>
                <a:spcPct val="0"/>
              </a:spcBef>
              <a:spcAft>
                <a:spcPct val="0"/>
              </a:spcAft>
              <a:tabLst>
                <a:tab pos="3254375" algn="l"/>
              </a:tabLst>
              <a:defRPr>
                <a:solidFill>
                  <a:schemeClr val="tx1"/>
                </a:solidFill>
                <a:latin typeface="Arial" panose="020B0604020202020204" pitchFamily="34" charset="0"/>
              </a:defRPr>
            </a:lvl5pPr>
            <a:lvl6pPr eaLnBrk="0" fontAlgn="base" hangingPunct="0">
              <a:spcBef>
                <a:spcPct val="0"/>
              </a:spcBef>
              <a:spcAft>
                <a:spcPct val="0"/>
              </a:spcAft>
              <a:tabLst>
                <a:tab pos="3254375" algn="l"/>
              </a:tabLst>
              <a:defRPr>
                <a:solidFill>
                  <a:schemeClr val="tx1"/>
                </a:solidFill>
                <a:latin typeface="Arial" panose="020B0604020202020204" pitchFamily="34" charset="0"/>
              </a:defRPr>
            </a:lvl6pPr>
            <a:lvl7pPr eaLnBrk="0" fontAlgn="base" hangingPunct="0">
              <a:spcBef>
                <a:spcPct val="0"/>
              </a:spcBef>
              <a:spcAft>
                <a:spcPct val="0"/>
              </a:spcAft>
              <a:tabLst>
                <a:tab pos="3254375" algn="l"/>
              </a:tabLst>
              <a:defRPr>
                <a:solidFill>
                  <a:schemeClr val="tx1"/>
                </a:solidFill>
                <a:latin typeface="Arial" panose="020B0604020202020204" pitchFamily="34" charset="0"/>
              </a:defRPr>
            </a:lvl7pPr>
            <a:lvl8pPr eaLnBrk="0" fontAlgn="base" hangingPunct="0">
              <a:spcBef>
                <a:spcPct val="0"/>
              </a:spcBef>
              <a:spcAft>
                <a:spcPct val="0"/>
              </a:spcAft>
              <a:tabLst>
                <a:tab pos="3254375" algn="l"/>
              </a:tabLst>
              <a:defRPr>
                <a:solidFill>
                  <a:schemeClr val="tx1"/>
                </a:solidFill>
                <a:latin typeface="Arial" panose="020B0604020202020204" pitchFamily="34" charset="0"/>
              </a:defRPr>
            </a:lvl8pPr>
            <a:lvl9pPr eaLnBrk="0" fontAlgn="base" hangingPunct="0">
              <a:spcBef>
                <a:spcPct val="0"/>
              </a:spcBef>
              <a:spcAft>
                <a:spcPct val="0"/>
              </a:spcAft>
              <a:tabLst>
                <a:tab pos="32543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3254375" algn="l"/>
              </a:tabLst>
            </a:pPr>
            <a:r>
              <a:rPr kumimoji="0" lang="tr-TR" altLang="tr-T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tr-TR" altLang="tr-TR" sz="800" b="0" i="0" u="none" strike="noStrike" cap="none" normalizeH="0" baseline="0" dirty="0">
              <a:ln>
                <a:noFill/>
              </a:ln>
              <a:solidFill>
                <a:schemeClr val="tx1"/>
              </a:solidFill>
              <a:effectLst/>
            </a:endParaRPr>
          </a:p>
        </p:txBody>
      </p:sp>
      <p:sp>
        <p:nvSpPr>
          <p:cNvPr id="12" name="Metin kutusu 11"/>
          <p:cNvSpPr txBox="1"/>
          <p:nvPr/>
        </p:nvSpPr>
        <p:spPr>
          <a:xfrm>
            <a:off x="5067668" y="1866771"/>
            <a:ext cx="1936377" cy="369332"/>
          </a:xfrm>
          <a:prstGeom prst="rect">
            <a:avLst/>
          </a:prstGeom>
          <a:noFill/>
        </p:spPr>
        <p:txBody>
          <a:bodyPr wrap="square" rtlCol="0">
            <a:spAutoFit/>
          </a:bodyPr>
          <a:lstStyle/>
          <a:p>
            <a:r>
              <a:rPr lang="tr-TR" dirty="0">
                <a:latin typeface="Arial Rounded MT Bold" panose="020F0704030504030204" pitchFamily="34" charset="0"/>
              </a:rPr>
              <a:t>8. YARIYIL </a:t>
            </a:r>
          </a:p>
        </p:txBody>
      </p:sp>
      <p:graphicFrame>
        <p:nvGraphicFramePr>
          <p:cNvPr id="4" name="Tablo 3"/>
          <p:cNvGraphicFramePr>
            <a:graphicFrameLocks noGrp="1"/>
          </p:cNvGraphicFramePr>
          <p:nvPr>
            <p:extLst/>
          </p:nvPr>
        </p:nvGraphicFramePr>
        <p:xfrm>
          <a:off x="1443320" y="2236102"/>
          <a:ext cx="9932891" cy="4193518"/>
        </p:xfrm>
        <a:graphic>
          <a:graphicData uri="http://schemas.openxmlformats.org/drawingml/2006/table">
            <a:tbl>
              <a:tblPr/>
              <a:tblGrid>
                <a:gridCol w="2207309">
                  <a:extLst>
                    <a:ext uri="{9D8B030D-6E8A-4147-A177-3AD203B41FA5}">
                      <a16:colId xmlns:a16="http://schemas.microsoft.com/office/drawing/2014/main" val="1796404869"/>
                    </a:ext>
                  </a:extLst>
                </a:gridCol>
                <a:gridCol w="4414620">
                  <a:extLst>
                    <a:ext uri="{9D8B030D-6E8A-4147-A177-3AD203B41FA5}">
                      <a16:colId xmlns:a16="http://schemas.microsoft.com/office/drawing/2014/main" val="2962100724"/>
                    </a:ext>
                  </a:extLst>
                </a:gridCol>
                <a:gridCol w="1103654">
                  <a:extLst>
                    <a:ext uri="{9D8B030D-6E8A-4147-A177-3AD203B41FA5}">
                      <a16:colId xmlns:a16="http://schemas.microsoft.com/office/drawing/2014/main" val="1094732680"/>
                    </a:ext>
                  </a:extLst>
                </a:gridCol>
                <a:gridCol w="1103654">
                  <a:extLst>
                    <a:ext uri="{9D8B030D-6E8A-4147-A177-3AD203B41FA5}">
                      <a16:colId xmlns:a16="http://schemas.microsoft.com/office/drawing/2014/main" val="2307646377"/>
                    </a:ext>
                  </a:extLst>
                </a:gridCol>
                <a:gridCol w="1103654">
                  <a:extLst>
                    <a:ext uri="{9D8B030D-6E8A-4147-A177-3AD203B41FA5}">
                      <a16:colId xmlns:a16="http://schemas.microsoft.com/office/drawing/2014/main" val="2563612160"/>
                    </a:ext>
                  </a:extLst>
                </a:gridCol>
              </a:tblGrid>
              <a:tr h="779758">
                <a:tc>
                  <a:txBody>
                    <a:bodyPr/>
                    <a:lstStyle/>
                    <a:p>
                      <a:pPr algn="l" fontAlgn="ctr"/>
                      <a:r>
                        <a:rPr lang="tr-TR" b="0">
                          <a:solidFill>
                            <a:srgbClr val="FFFFFF"/>
                          </a:solidFill>
                          <a:effectLst/>
                        </a:rPr>
                        <a:t>Ders Kodu</a:t>
                      </a:r>
                    </a:p>
                  </a:txBody>
                  <a:tcPr marL="76200" marR="76200" marT="152400" marB="152400"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1F3D7C"/>
                    </a:solidFill>
                  </a:tcPr>
                </a:tc>
                <a:tc>
                  <a:txBody>
                    <a:bodyPr/>
                    <a:lstStyle/>
                    <a:p>
                      <a:pPr algn="l" fontAlgn="ctr"/>
                      <a:r>
                        <a:rPr lang="tr-TR" b="0">
                          <a:solidFill>
                            <a:srgbClr val="FFFFFF"/>
                          </a:solidFill>
                          <a:effectLst/>
                        </a:rPr>
                        <a:t>Ders Adı</a:t>
                      </a:r>
                    </a:p>
                  </a:txBody>
                  <a:tcPr marL="76200" marR="76200" marT="152400" marB="152400"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1F3D7C"/>
                    </a:solidFill>
                  </a:tcPr>
                </a:tc>
                <a:tc>
                  <a:txBody>
                    <a:bodyPr/>
                    <a:lstStyle/>
                    <a:p>
                      <a:pPr algn="l" fontAlgn="ctr"/>
                      <a:r>
                        <a:rPr lang="tr-TR" b="0">
                          <a:solidFill>
                            <a:srgbClr val="FFFFFF"/>
                          </a:solidFill>
                          <a:effectLst/>
                        </a:rPr>
                        <a:t>Teorik</a:t>
                      </a:r>
                    </a:p>
                  </a:txBody>
                  <a:tcPr marL="76200" marR="76200" marT="152400" marB="152400"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1F3D7C"/>
                    </a:solidFill>
                  </a:tcPr>
                </a:tc>
                <a:tc>
                  <a:txBody>
                    <a:bodyPr/>
                    <a:lstStyle/>
                    <a:p>
                      <a:pPr algn="l" fontAlgn="ctr"/>
                      <a:r>
                        <a:rPr lang="tr-TR" b="0">
                          <a:solidFill>
                            <a:srgbClr val="FFFFFF"/>
                          </a:solidFill>
                          <a:effectLst/>
                        </a:rPr>
                        <a:t>Uygulama</a:t>
                      </a:r>
                    </a:p>
                  </a:txBody>
                  <a:tcPr marL="76200" marR="76200" marT="152400" marB="152400"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1F3D7C"/>
                    </a:solidFill>
                  </a:tcPr>
                </a:tc>
                <a:tc>
                  <a:txBody>
                    <a:bodyPr/>
                    <a:lstStyle/>
                    <a:p>
                      <a:pPr algn="l" fontAlgn="ctr"/>
                      <a:r>
                        <a:rPr lang="tr-TR" b="0" cap="all">
                          <a:solidFill>
                            <a:srgbClr val="FFFFFF"/>
                          </a:solidFill>
                          <a:effectLst/>
                        </a:rPr>
                        <a:t>AKTS</a:t>
                      </a:r>
                    </a:p>
                  </a:txBody>
                  <a:tcPr marL="76200" marR="76200" marT="152400" marB="152400"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1F3D7C"/>
                    </a:solidFill>
                  </a:tcPr>
                </a:tc>
                <a:extLst>
                  <a:ext uri="{0D108BD9-81ED-4DB2-BD59-A6C34878D82A}">
                    <a16:rowId xmlns:a16="http://schemas.microsoft.com/office/drawing/2014/main" val="501734913"/>
                  </a:ext>
                </a:extLst>
              </a:tr>
              <a:tr h="389879">
                <a:tc>
                  <a:txBody>
                    <a:bodyPr/>
                    <a:lstStyle/>
                    <a:p>
                      <a:pPr fontAlgn="t"/>
                      <a:r>
                        <a:rPr lang="tr-TR" b="1" u="none" strike="noStrike">
                          <a:solidFill>
                            <a:srgbClr val="1F3D7C"/>
                          </a:solidFill>
                          <a:effectLst/>
                        </a:rPr>
                        <a:t>TURK402</a:t>
                      </a:r>
                      <a:endParaRPr lang="tr-TR" b="0">
                        <a:effectLst/>
                      </a:endParaRP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Türk Dili II</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2</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0</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2</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421389380"/>
                  </a:ext>
                </a:extLst>
              </a:tr>
              <a:tr h="389879">
                <a:tc>
                  <a:txBody>
                    <a:bodyPr/>
                    <a:lstStyle/>
                    <a:p>
                      <a:pPr fontAlgn="t"/>
                      <a:r>
                        <a:rPr lang="tr-TR" b="1" u="none" strike="noStrike">
                          <a:solidFill>
                            <a:srgbClr val="1F3D7C"/>
                          </a:solidFill>
                          <a:effectLst/>
                        </a:rPr>
                        <a:t>CHL402</a:t>
                      </a:r>
                      <a:endParaRPr lang="tr-TR" b="0">
                        <a:effectLst/>
                      </a:endParaRP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Özel Eğitim Uygulamaları</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0</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8</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8</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58926645"/>
                  </a:ext>
                </a:extLst>
              </a:tr>
              <a:tr h="389879">
                <a:tc>
                  <a:txBody>
                    <a:bodyPr/>
                    <a:lstStyle/>
                    <a:p>
                      <a:pPr fontAlgn="t"/>
                      <a:r>
                        <a:rPr lang="tr-TR" b="1" u="none" strike="noStrike">
                          <a:solidFill>
                            <a:srgbClr val="1F3D7C"/>
                          </a:solidFill>
                          <a:effectLst/>
                        </a:rPr>
                        <a:t>CHL404</a:t>
                      </a:r>
                      <a:endParaRPr lang="tr-TR" b="0">
                        <a:effectLst/>
                      </a:endParaRP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Çocuk Gelişiminde Alan Çalışması</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0</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8</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8</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482747704"/>
                  </a:ext>
                </a:extLst>
              </a:tr>
              <a:tr h="389879">
                <a:tc>
                  <a:txBody>
                    <a:bodyPr/>
                    <a:lstStyle/>
                    <a:p>
                      <a:pPr fontAlgn="t"/>
                      <a:r>
                        <a:rPr lang="tr-TR" b="1" u="none" strike="noStrike">
                          <a:solidFill>
                            <a:srgbClr val="1F3D7C"/>
                          </a:solidFill>
                          <a:effectLst/>
                        </a:rPr>
                        <a:t>CHL406</a:t>
                      </a:r>
                      <a:endParaRPr lang="tr-TR" b="0">
                        <a:effectLst/>
                      </a:endParaRP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Mezuniyet Tez Çalışması II</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2</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2</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4</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792408413"/>
                  </a:ext>
                </a:extLst>
              </a:tr>
              <a:tr h="389879">
                <a:tc>
                  <a:txBody>
                    <a:bodyPr/>
                    <a:lstStyle/>
                    <a:p>
                      <a:pPr fontAlgn="t"/>
                      <a:r>
                        <a:rPr lang="tr-TR" b="1" u="none" strike="noStrike">
                          <a:solidFill>
                            <a:srgbClr val="1F3D7C"/>
                          </a:solidFill>
                          <a:effectLst/>
                        </a:rPr>
                        <a:t>CHL408</a:t>
                      </a:r>
                      <a:endParaRPr lang="tr-TR" b="0">
                        <a:effectLst/>
                      </a:endParaRP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Çocuk İhmal ve İstismarı</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2</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0</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2</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383842459"/>
                  </a:ext>
                </a:extLst>
              </a:tr>
              <a:tr h="389879">
                <a:tc>
                  <a:txBody>
                    <a:bodyPr/>
                    <a:lstStyle/>
                    <a:p>
                      <a:pPr fontAlgn="t"/>
                      <a:endParaRPr lang="tr-TR" b="0">
                        <a:effectLst/>
                      </a:endParaRP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1" u="none" strike="noStrike">
                          <a:solidFill>
                            <a:srgbClr val="1F3D7C"/>
                          </a:solidFill>
                          <a:effectLst/>
                        </a:rPr>
                        <a:t>Alan Seçmeli</a:t>
                      </a:r>
                      <a:endParaRPr lang="tr-TR" b="0">
                        <a:effectLst/>
                      </a:endParaRP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0</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0</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2</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781305426"/>
                  </a:ext>
                </a:extLst>
              </a:tr>
              <a:tr h="389879">
                <a:tc>
                  <a:txBody>
                    <a:bodyPr/>
                    <a:lstStyle/>
                    <a:p>
                      <a:pPr fontAlgn="t"/>
                      <a:endParaRPr lang="tr-TR" b="0">
                        <a:effectLst/>
                      </a:endParaRP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1" u="none" strike="noStrike">
                          <a:solidFill>
                            <a:srgbClr val="1F3D7C"/>
                          </a:solidFill>
                          <a:effectLst/>
                        </a:rPr>
                        <a:t>Alan Dışı Seçmeli</a:t>
                      </a:r>
                      <a:endParaRPr lang="tr-TR" b="0">
                        <a:effectLst/>
                      </a:endParaRP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0</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0</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4</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074143741"/>
                  </a:ext>
                </a:extLst>
              </a:tr>
              <a:tr h="389879">
                <a:tc gridSpan="2">
                  <a:txBody>
                    <a:bodyPr/>
                    <a:lstStyle/>
                    <a:p>
                      <a:pPr fontAlgn="t"/>
                      <a:r>
                        <a:rPr lang="tr-TR" b="0">
                          <a:effectLst/>
                        </a:rPr>
                        <a:t>Toplam</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hMerge="1">
                  <a:txBody>
                    <a:bodyPr/>
                    <a:lstStyle/>
                    <a:p>
                      <a:endParaRPr lang="tr-TR"/>
                    </a:p>
                  </a:txBody>
                  <a:tcPr/>
                </a:tc>
                <a:tc>
                  <a:txBody>
                    <a:bodyPr/>
                    <a:lstStyle/>
                    <a:p>
                      <a:pPr fontAlgn="t"/>
                      <a:r>
                        <a:rPr lang="tr-TR" b="0">
                          <a:effectLst/>
                        </a:rPr>
                        <a:t>6</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18</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tc>
                  <a:txBody>
                    <a:bodyPr/>
                    <a:lstStyle/>
                    <a:p>
                      <a:pPr fontAlgn="t"/>
                      <a:r>
                        <a:rPr lang="tr-TR" b="0" dirty="0">
                          <a:effectLst/>
                        </a:rPr>
                        <a:t>30</a:t>
                      </a:r>
                    </a:p>
                  </a:txBody>
                  <a:tcPr marL="76200" marR="76200" marT="76200" marB="76200">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987021019"/>
                  </a:ext>
                </a:extLst>
              </a:tr>
            </a:tbl>
          </a:graphicData>
        </a:graphic>
      </p:graphicFrame>
    </p:spTree>
    <p:extLst>
      <p:ext uri="{BB962C8B-B14F-4D97-AF65-F5344CB8AC3E}">
        <p14:creationId xmlns:p14="http://schemas.microsoft.com/office/powerpoint/2010/main" val="38228418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2"/>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a:p>
        </p:txBody>
      </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dirty="0">
              <a:latin typeface="Candara" panose="020E0502030303020204" pitchFamily="34" charset="0"/>
              <a:cs typeface="Times New Roman" panose="02020603050405020304" pitchFamily="18" charset="0"/>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93745" y="3006823"/>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Çocuk Gelişimi</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a:p>
                  <a:pPr algn="ct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err="1" smtClean="0">
                      <a:solidFill>
                        <a:schemeClr val="bg1"/>
                      </a:solidFill>
                      <a:latin typeface="Agency FB" panose="020B0503020202020204" pitchFamily="34" charset="0"/>
                    </a:rPr>
                    <a:t>Akademikj</a:t>
                  </a:r>
                  <a:r>
                    <a:rPr lang="tr-TR" sz="2800" b="1" dirty="0" smtClean="0">
                      <a:solidFill>
                        <a:schemeClr val="bg1"/>
                      </a:solidFill>
                      <a:latin typeface="Agency FB" panose="020B0503020202020204" pitchFamily="34" charset="0"/>
                    </a:rPr>
                    <a:t> Yayınlar</a:t>
                  </a:r>
                  <a:endParaRPr lang="tr-TR" sz="2800" b="1" dirty="0">
                    <a:solidFill>
                      <a:schemeClr val="bg1"/>
                    </a:solidFill>
                    <a:latin typeface="Agency FB" panose="020B0503020202020204" pitchFamily="34" charset="0"/>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VIII</a:t>
              </a:r>
              <a:endParaRPr lang="en-IN" sz="1600" b="1" dirty="0">
                <a:solidFill>
                  <a:schemeClr val="bg1"/>
                </a:solidFill>
                <a:latin typeface="Eurostile BQ" pitchFamily="50" charset="0"/>
              </a:endParaRPr>
            </a:p>
          </p:txBody>
        </p:sp>
      </p:grpSp>
      <p:sp>
        <p:nvSpPr>
          <p:cNvPr id="2" name="İçerik Yer Tutucusu 1"/>
          <p:cNvSpPr>
            <a:spLocks noGrp="1"/>
          </p:cNvSpPr>
          <p:nvPr>
            <p:ph idx="1"/>
          </p:nvPr>
        </p:nvSpPr>
        <p:spPr>
          <a:xfrm>
            <a:off x="838200" y="2120630"/>
            <a:ext cx="10515600" cy="4351338"/>
          </a:xfrm>
        </p:spPr>
        <p:txBody>
          <a:bodyPr/>
          <a:lstStyle/>
          <a:p>
            <a:pPr lvl="0"/>
            <a:r>
              <a:rPr lang="en-US" dirty="0" err="1"/>
              <a:t>Sabuncuoğlu</a:t>
            </a:r>
            <a:r>
              <a:rPr lang="en-US" dirty="0"/>
              <a:t>, D.M., Aslan, F., Şahin, E. (2021).Team Decision Making Questionnaire Turkish Form (TDMQ-TR): Validity and Reliability Study,</a:t>
            </a:r>
            <a:r>
              <a:rPr lang="en-US" i="1" dirty="0"/>
              <a:t> </a:t>
            </a:r>
            <a:r>
              <a:rPr lang="en-US" i="1" dirty="0" err="1"/>
              <a:t>Hacettepe</a:t>
            </a:r>
            <a:r>
              <a:rPr lang="en-US" i="1" dirty="0"/>
              <a:t> University Faculty of Health Sciences Journal 8 (3),</a:t>
            </a:r>
            <a:r>
              <a:rPr lang="en-US" dirty="0"/>
              <a:t> 573-590.</a:t>
            </a:r>
            <a:endParaRPr lang="tr-TR" dirty="0"/>
          </a:p>
          <a:p>
            <a:pPr marL="0" indent="0">
              <a:buNone/>
            </a:pPr>
            <a:r>
              <a:rPr lang="en-US" dirty="0"/>
              <a:t> </a:t>
            </a:r>
            <a:endParaRPr lang="tr-TR" dirty="0"/>
          </a:p>
          <a:p>
            <a:pPr lvl="0"/>
            <a:r>
              <a:rPr lang="tr-TR" dirty="0"/>
              <a:t>Sabuncuoğlu, D.M., Çırak, Y.,  Mutlu, İ. (2021). Kaynaştırma/Bütünleştirme Eğitimi Hakkındaki Görüşlerim Ölçeğinin Türkçeye Uyarlanması: Geçerlik ve Güvenirlik Çalışması </a:t>
            </a:r>
            <a:r>
              <a:rPr lang="en-US" i="1" dirty="0" err="1"/>
              <a:t>Hacettepe</a:t>
            </a:r>
            <a:r>
              <a:rPr lang="en-US" i="1" dirty="0"/>
              <a:t> University Faculty of Health Sciences Journal</a:t>
            </a:r>
            <a:r>
              <a:rPr lang="en-US" dirty="0"/>
              <a:t> 8 (2), 174.</a:t>
            </a:r>
            <a:endParaRPr lang="tr-TR" dirty="0"/>
          </a:p>
          <a:p>
            <a:endParaRPr lang="tr-TR" dirty="0"/>
          </a:p>
        </p:txBody>
      </p:sp>
    </p:spTree>
    <p:extLst>
      <p:ext uri="{BB962C8B-B14F-4D97-AF65-F5344CB8AC3E}">
        <p14:creationId xmlns:p14="http://schemas.microsoft.com/office/powerpoint/2010/main" val="2014886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2"/>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a:p>
        </p:txBody>
      </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dirty="0">
              <a:latin typeface="Candara" panose="020E0502030303020204" pitchFamily="34" charset="0"/>
              <a:cs typeface="Times New Roman" panose="02020603050405020304" pitchFamily="18" charset="0"/>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93745" y="3006823"/>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Çocuk Gelişimi</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a:p>
                  <a:pPr algn="ct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smtClean="0">
                      <a:solidFill>
                        <a:schemeClr val="bg1"/>
                      </a:solidFill>
                      <a:latin typeface="Agency FB" panose="020B0503020202020204" pitchFamily="34" charset="0"/>
                    </a:rPr>
                    <a:t>Kongre Katılımları</a:t>
                  </a:r>
                  <a:endParaRPr lang="tr-TR" sz="2800" b="1" dirty="0">
                    <a:solidFill>
                      <a:schemeClr val="bg1"/>
                    </a:solidFill>
                    <a:latin typeface="Agency FB" panose="020B0503020202020204" pitchFamily="34" charset="0"/>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VIII</a:t>
              </a:r>
              <a:endParaRPr lang="en-IN" sz="1600" b="1" dirty="0">
                <a:solidFill>
                  <a:schemeClr val="bg1"/>
                </a:solidFill>
                <a:latin typeface="Eurostile BQ" pitchFamily="50" charset="0"/>
              </a:endParaRPr>
            </a:p>
          </p:txBody>
        </p:sp>
      </p:grpSp>
      <p:sp>
        <p:nvSpPr>
          <p:cNvPr id="2" name="İçerik Yer Tutucusu 1"/>
          <p:cNvSpPr>
            <a:spLocks noGrp="1"/>
          </p:cNvSpPr>
          <p:nvPr>
            <p:ph idx="1"/>
          </p:nvPr>
        </p:nvSpPr>
        <p:spPr>
          <a:xfrm>
            <a:off x="838200" y="2980047"/>
            <a:ext cx="10515600" cy="4351338"/>
          </a:xfrm>
        </p:spPr>
        <p:txBody>
          <a:bodyPr/>
          <a:lstStyle/>
          <a:p>
            <a:pPr lvl="0"/>
            <a:r>
              <a:rPr lang="en-US" dirty="0" err="1"/>
              <a:t>Sabuncuoğlu</a:t>
            </a:r>
            <a:r>
              <a:rPr lang="en-US" dirty="0"/>
              <a:t> D.M., (2021). Implementation of ICF (the international classification of functioning, disability and health). 12th International Congress on Psychopharmacology &amp;amp; 8th International Symposium on Child and Adolescent Psychopharmacology (ICP 2021) (Invited Speaker</a:t>
            </a:r>
            <a:r>
              <a:rPr lang="tr-TR" dirty="0"/>
              <a:t>)</a:t>
            </a:r>
          </a:p>
          <a:p>
            <a:endParaRPr lang="tr-TR" dirty="0"/>
          </a:p>
        </p:txBody>
      </p:sp>
    </p:spTree>
    <p:extLst>
      <p:ext uri="{BB962C8B-B14F-4D97-AF65-F5344CB8AC3E}">
        <p14:creationId xmlns:p14="http://schemas.microsoft.com/office/powerpoint/2010/main" val="34344874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2"/>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a:p>
        </p:txBody>
      </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dirty="0">
              <a:latin typeface="Candara" panose="020E0502030303020204" pitchFamily="34" charset="0"/>
              <a:cs typeface="Times New Roman" panose="02020603050405020304" pitchFamily="18" charset="0"/>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93745" y="3006823"/>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Çocuk Gelişimi</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a:p>
                  <a:pPr algn="ct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smtClean="0">
                      <a:solidFill>
                        <a:schemeClr val="bg1"/>
                      </a:solidFill>
                      <a:latin typeface="Agency FB" panose="020B0503020202020204" pitchFamily="34" charset="0"/>
                    </a:rPr>
                    <a:t>Etkinlikler</a:t>
                  </a:r>
                  <a:endParaRPr lang="tr-TR" sz="2800" b="1" dirty="0">
                    <a:solidFill>
                      <a:schemeClr val="bg1"/>
                    </a:solidFill>
                    <a:latin typeface="Agency FB" panose="020B0503020202020204" pitchFamily="34" charset="0"/>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VIII</a:t>
              </a:r>
              <a:endParaRPr lang="en-IN" sz="1600" b="1" dirty="0">
                <a:solidFill>
                  <a:schemeClr val="bg1"/>
                </a:solidFill>
                <a:latin typeface="Eurostile BQ" pitchFamily="50" charset="0"/>
              </a:endParaRPr>
            </a:p>
          </p:txBody>
        </p:sp>
      </p:grpSp>
      <p:sp>
        <p:nvSpPr>
          <p:cNvPr id="3" name="İçerik Yer Tutucusu 2"/>
          <p:cNvSpPr>
            <a:spLocks noGrp="1"/>
          </p:cNvSpPr>
          <p:nvPr>
            <p:ph idx="1"/>
          </p:nvPr>
        </p:nvSpPr>
        <p:spPr>
          <a:xfrm>
            <a:off x="838200" y="2527003"/>
            <a:ext cx="10515600" cy="4351338"/>
          </a:xfrm>
        </p:spPr>
        <p:txBody>
          <a:bodyPr>
            <a:normAutofit fontScale="62500" lnSpcReduction="20000"/>
          </a:bodyPr>
          <a:lstStyle/>
          <a:p>
            <a:pPr marL="342900" lvl="0" indent="-342900" algn="just">
              <a:spcAft>
                <a:spcPts val="0"/>
              </a:spcAft>
              <a:buFont typeface="Symbol" panose="05050102010706020507" pitchFamily="18" charset="2"/>
              <a:buChar char=""/>
            </a:pPr>
            <a:r>
              <a:rPr lang="tr-TR" b="1" dirty="0">
                <a:latin typeface="Calibri Light" panose="020F0302020204030204" pitchFamily="34" charset="0"/>
                <a:ea typeface="Times New Roman" panose="02020603050405020304" pitchFamily="18" charset="0"/>
              </a:rPr>
              <a:t>ICF Türkiye Konferansı – I</a:t>
            </a:r>
            <a:endParaRPr lang="tr-TR" sz="3200" dirty="0">
              <a:latin typeface="Times New Roman" panose="02020603050405020304" pitchFamily="18" charset="0"/>
              <a:ea typeface="Times New Roman" panose="02020603050405020304" pitchFamily="18" charset="0"/>
            </a:endParaRPr>
          </a:p>
          <a:p>
            <a:pPr marL="450215" algn="just">
              <a:spcAft>
                <a:spcPts val="0"/>
              </a:spcAft>
            </a:pPr>
            <a:r>
              <a:rPr lang="tr-TR" i="1" dirty="0">
                <a:latin typeface="Calibri Light" panose="020F0302020204030204" pitchFamily="34" charset="0"/>
                <a:ea typeface="Times New Roman" panose="02020603050405020304" pitchFamily="18" charset="0"/>
              </a:rPr>
              <a:t>İşlevsellik </a:t>
            </a:r>
            <a:r>
              <a:rPr lang="tr-TR" i="1" dirty="0" err="1">
                <a:latin typeface="Calibri Light" panose="020F0302020204030204" pitchFamily="34" charset="0"/>
                <a:ea typeface="Times New Roman" panose="02020603050405020304" pitchFamily="18" charset="0"/>
              </a:rPr>
              <a:t>Yetiyitimi</a:t>
            </a:r>
            <a:r>
              <a:rPr lang="tr-TR" i="1" dirty="0">
                <a:latin typeface="Calibri Light" panose="020F0302020204030204" pitchFamily="34" charset="0"/>
                <a:ea typeface="Times New Roman" panose="02020603050405020304" pitchFamily="18" charset="0"/>
              </a:rPr>
              <a:t> ve Sağlığın Uluslararası Sınıflandırılmasını (ICF)</a:t>
            </a:r>
            <a:r>
              <a:rPr lang="tr-TR" dirty="0">
                <a:latin typeface="Calibri Light" panose="020F0302020204030204" pitchFamily="34" charset="0"/>
                <a:ea typeface="Times New Roman" panose="02020603050405020304" pitchFamily="18" charset="0"/>
              </a:rPr>
              <a:t> </a:t>
            </a:r>
            <a:r>
              <a:rPr lang="tr-TR" i="1" dirty="0">
                <a:latin typeface="Calibri Light" panose="020F0302020204030204" pitchFamily="34" charset="0"/>
                <a:ea typeface="Times New Roman" panose="02020603050405020304" pitchFamily="18" charset="0"/>
              </a:rPr>
              <a:t>Planlama ve Değerlendirme Aracı Olarak Kullanmak</a:t>
            </a:r>
            <a:endParaRPr lang="tr-TR" sz="3200" dirty="0">
              <a:latin typeface="Times New Roman" panose="02020603050405020304" pitchFamily="18" charset="0"/>
              <a:ea typeface="Times New Roman" panose="02020603050405020304" pitchFamily="18" charset="0"/>
            </a:endParaRPr>
          </a:p>
          <a:p>
            <a:pPr marL="450215" algn="just">
              <a:spcAft>
                <a:spcPts val="0"/>
              </a:spcAft>
            </a:pPr>
            <a:r>
              <a:rPr lang="tr-TR" dirty="0">
                <a:latin typeface="Calibri Light" panose="020F0302020204030204" pitchFamily="34" charset="0"/>
                <a:ea typeface="Times New Roman" panose="02020603050405020304" pitchFamily="18" charset="0"/>
              </a:rPr>
              <a:t>Dünya Sağlık Örgütü (DSÖ) tarafından 2001 yılında yayınlanan İşlevsellik </a:t>
            </a:r>
            <a:r>
              <a:rPr lang="tr-TR" dirty="0" err="1">
                <a:latin typeface="Calibri Light" panose="020F0302020204030204" pitchFamily="34" charset="0"/>
                <a:ea typeface="Times New Roman" panose="02020603050405020304" pitchFamily="18" charset="0"/>
              </a:rPr>
              <a:t>Yetiyitimi</a:t>
            </a:r>
            <a:r>
              <a:rPr lang="tr-TR" dirty="0">
                <a:latin typeface="Calibri Light" panose="020F0302020204030204" pitchFamily="34" charset="0"/>
                <a:ea typeface="Times New Roman" panose="02020603050405020304" pitchFamily="18" charset="0"/>
              </a:rPr>
              <a:t> ve Sağlığın Uluslararası Sınıflandırılması (ICF), çeşitli ülkelerde bireye hizmet sunan pek çok alanda etkin olarak ve yasal çerçeve içinde kullanılmaktadır.  Ülkemizde ICF, ilk olarak 2006 yılında yayımlanan “Özürlülük Ölçütü, Sınıflandırması ve Özürlülere Verilecek Sağlık Kurulu Raporları Hakkında Yönetmelik” ile yasal mevzuattaki yerini almıştır. </a:t>
            </a:r>
            <a:r>
              <a:rPr lang="tr-TR" dirty="0" err="1">
                <a:latin typeface="Calibri Light" panose="020F0302020204030204" pitchFamily="34" charset="0"/>
                <a:ea typeface="Times New Roman" panose="02020603050405020304" pitchFamily="18" charset="0"/>
              </a:rPr>
              <a:t>ICF’nin</a:t>
            </a:r>
            <a:r>
              <a:rPr lang="tr-TR" dirty="0">
                <a:latin typeface="Calibri Light" panose="020F0302020204030204" pitchFamily="34" charset="0"/>
                <a:ea typeface="Times New Roman" panose="02020603050405020304" pitchFamily="18" charset="0"/>
              </a:rPr>
              <a:t> halen alan uygulamasında yeterince kullanılmadığı bilinmektedir.</a:t>
            </a:r>
            <a:endParaRPr lang="tr-TR" sz="3200" dirty="0">
              <a:latin typeface="Times New Roman" panose="02020603050405020304" pitchFamily="18" charset="0"/>
              <a:ea typeface="Times New Roman" panose="02020603050405020304" pitchFamily="18" charset="0"/>
            </a:endParaRPr>
          </a:p>
          <a:p>
            <a:pPr marL="450215" algn="just">
              <a:spcAft>
                <a:spcPts val="0"/>
              </a:spcAft>
            </a:pPr>
            <a:r>
              <a:rPr lang="tr-TR" dirty="0">
                <a:latin typeface="Calibri Light" panose="020F0302020204030204" pitchFamily="34" charset="0"/>
                <a:ea typeface="Times New Roman" panose="02020603050405020304" pitchFamily="18" charset="0"/>
              </a:rPr>
              <a:t>Bu gereksinimlerden yola çıkarak, Atılım Üniversitesi SBF Çocuk Gelişimi Bölümü öncülüğünde STK’lar ve İlgili Resmî kurumların katılımı ile bir konferans planlanmıştır.</a:t>
            </a:r>
            <a:endParaRPr lang="tr-TR" sz="3200" dirty="0">
              <a:latin typeface="Times New Roman" panose="02020603050405020304" pitchFamily="18" charset="0"/>
              <a:ea typeface="Times New Roman" panose="02020603050405020304" pitchFamily="18" charset="0"/>
            </a:endParaRPr>
          </a:p>
          <a:p>
            <a:pPr marL="450215" algn="just">
              <a:spcAft>
                <a:spcPts val="0"/>
              </a:spcAft>
            </a:pPr>
            <a:r>
              <a:rPr lang="tr-TR" dirty="0">
                <a:latin typeface="Calibri Light" panose="020F0302020204030204" pitchFamily="34" charset="0"/>
                <a:ea typeface="Times New Roman" panose="02020603050405020304" pitchFamily="18" charset="0"/>
              </a:rPr>
              <a:t>UNICEF ve DSÖ çatıları altında ICF çalışmalarında yer alan ve bu konuda pek çok Avrupa Birliği projesi yürütmüş ve yürütmekte olan Prof. Dr. </a:t>
            </a:r>
            <a:r>
              <a:rPr lang="tr-TR" dirty="0" err="1">
                <a:latin typeface="Calibri Light" panose="020F0302020204030204" pitchFamily="34" charset="0"/>
                <a:ea typeface="Times New Roman" panose="02020603050405020304" pitchFamily="18" charset="0"/>
              </a:rPr>
              <a:t>Manfred</a:t>
            </a:r>
            <a:r>
              <a:rPr lang="tr-TR" dirty="0">
                <a:latin typeface="Calibri Light" panose="020F0302020204030204" pitchFamily="34" charset="0"/>
                <a:ea typeface="Times New Roman" panose="02020603050405020304" pitchFamily="18" charset="0"/>
              </a:rPr>
              <a:t> </a:t>
            </a:r>
            <a:r>
              <a:rPr lang="tr-TR" dirty="0" err="1">
                <a:latin typeface="Calibri Light" panose="020F0302020204030204" pitchFamily="34" charset="0"/>
                <a:ea typeface="Times New Roman" panose="02020603050405020304" pitchFamily="18" charset="0"/>
              </a:rPr>
              <a:t>Pretis</a:t>
            </a:r>
            <a:r>
              <a:rPr lang="tr-TR" dirty="0">
                <a:latin typeface="Calibri Light" panose="020F0302020204030204" pitchFamily="34" charset="0"/>
                <a:ea typeface="Times New Roman" panose="02020603050405020304" pitchFamily="18" charset="0"/>
              </a:rPr>
              <a:t>, “İşlevsellik </a:t>
            </a:r>
            <a:r>
              <a:rPr lang="tr-TR" dirty="0" err="1">
                <a:latin typeface="Calibri Light" panose="020F0302020204030204" pitchFamily="34" charset="0"/>
                <a:ea typeface="Times New Roman" panose="02020603050405020304" pitchFamily="18" charset="0"/>
              </a:rPr>
              <a:t>Yetiyitimi</a:t>
            </a:r>
            <a:r>
              <a:rPr lang="tr-TR" dirty="0">
                <a:latin typeface="Calibri Light" panose="020F0302020204030204" pitchFamily="34" charset="0"/>
                <a:ea typeface="Times New Roman" panose="02020603050405020304" pitchFamily="18" charset="0"/>
              </a:rPr>
              <a:t> ve Sağlığın Uluslararası Sınıflandırılmasını (ICF) Planlama ve Değerlendirme Aracı Olarak Kullanmak” konulu bir konferans verecektir.</a:t>
            </a:r>
            <a:endParaRPr lang="tr-TR" sz="3200" dirty="0">
              <a:latin typeface="Times New Roman" panose="02020603050405020304" pitchFamily="18" charset="0"/>
              <a:ea typeface="Times New Roman" panose="02020603050405020304" pitchFamily="18" charset="0"/>
            </a:endParaRPr>
          </a:p>
          <a:p>
            <a:pPr marL="450215" algn="just">
              <a:spcAft>
                <a:spcPts val="0"/>
              </a:spcAft>
            </a:pPr>
            <a:r>
              <a:rPr lang="tr-TR" dirty="0">
                <a:latin typeface="Calibri Light" panose="020F0302020204030204" pitchFamily="34" charset="0"/>
                <a:ea typeface="Times New Roman" panose="02020603050405020304" pitchFamily="18" charset="0"/>
              </a:rPr>
              <a:t>Konferansta, alanda görev yapan profesyonelleri temsilen meslek örgütleri, resmi kurum temsilcileri, akademisyenler ve özel gereksinimi olan bireylere yönelik hizmet sunan STK’lar yer almıştır</a:t>
            </a:r>
            <a:r>
              <a:rPr lang="tr-TR" dirty="0" smtClean="0">
                <a:latin typeface="Calibri Light" panose="020F0302020204030204" pitchFamily="34" charset="0"/>
                <a:ea typeface="Times New Roman" panose="02020603050405020304" pitchFamily="18" charset="0"/>
              </a:rPr>
              <a:t>.</a:t>
            </a:r>
          </a:p>
          <a:p>
            <a:pPr marL="450215" algn="just">
              <a:spcAft>
                <a:spcPts val="0"/>
              </a:spcAft>
            </a:pPr>
            <a:r>
              <a:rPr lang="tr-TR" dirty="0"/>
              <a:t>Konferans, 1 Haziran 2022 Çarşamba günü 09:00-12:30 saatleri arasında Atılım Üniversitesi </a:t>
            </a:r>
            <a:r>
              <a:rPr lang="tr-TR" dirty="0" err="1"/>
              <a:t>Kızılcaşar</a:t>
            </a:r>
            <a:r>
              <a:rPr lang="tr-TR" dirty="0"/>
              <a:t> Kampüsü Orhan Zaim Toplantı Salonunda gerçekleştirilmiştir</a:t>
            </a:r>
            <a:endParaRPr lang="tr-TR" sz="3200" dirty="0">
              <a:latin typeface="Times New Roman" panose="02020603050405020304" pitchFamily="18" charset="0"/>
              <a:ea typeface="Times New Roman" panose="02020603050405020304" pitchFamily="18" charset="0"/>
            </a:endParaRPr>
          </a:p>
          <a:p>
            <a:pPr marL="0" indent="0">
              <a:buNone/>
            </a:pPr>
            <a:endParaRPr lang="tr-TR" dirty="0"/>
          </a:p>
        </p:txBody>
      </p:sp>
    </p:spTree>
    <p:extLst>
      <p:ext uri="{BB962C8B-B14F-4D97-AF65-F5344CB8AC3E}">
        <p14:creationId xmlns:p14="http://schemas.microsoft.com/office/powerpoint/2010/main" val="33137374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2"/>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a:p>
        </p:txBody>
      </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dirty="0">
              <a:latin typeface="Candara" panose="020E0502030303020204" pitchFamily="34" charset="0"/>
              <a:cs typeface="Times New Roman" panose="02020603050405020304" pitchFamily="18" charset="0"/>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93745" y="3006823"/>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Çocuk Gelişimi</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a:p>
                  <a:pPr algn="ct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smtClean="0">
                      <a:solidFill>
                        <a:schemeClr val="bg1"/>
                      </a:solidFill>
                      <a:latin typeface="Agency FB" panose="020B0503020202020204" pitchFamily="34" charset="0"/>
                    </a:rPr>
                    <a:t>Etkinlikler</a:t>
                  </a:r>
                  <a:endParaRPr lang="tr-TR" sz="2800" b="1" dirty="0">
                    <a:solidFill>
                      <a:schemeClr val="bg1"/>
                    </a:solidFill>
                    <a:latin typeface="Agency FB" panose="020B0503020202020204" pitchFamily="34" charset="0"/>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VIII</a:t>
              </a:r>
              <a:endParaRPr lang="en-IN" sz="1600" b="1" dirty="0">
                <a:solidFill>
                  <a:schemeClr val="bg1"/>
                </a:solidFill>
                <a:latin typeface="Eurostile BQ" pitchFamily="50" charset="0"/>
              </a:endParaRPr>
            </a:p>
          </p:txBody>
        </p:sp>
      </p:grpSp>
      <p:sp>
        <p:nvSpPr>
          <p:cNvPr id="2" name="İçerik Yer Tutucusu 1"/>
          <p:cNvSpPr>
            <a:spLocks noGrp="1"/>
          </p:cNvSpPr>
          <p:nvPr>
            <p:ph idx="1"/>
          </p:nvPr>
        </p:nvSpPr>
        <p:spPr>
          <a:xfrm>
            <a:off x="838200" y="2080622"/>
            <a:ext cx="10515600" cy="4351338"/>
          </a:xfrm>
        </p:spPr>
        <p:txBody>
          <a:bodyPr>
            <a:normAutofit fontScale="70000" lnSpcReduction="20000"/>
          </a:bodyPr>
          <a:lstStyle/>
          <a:p>
            <a:pPr lvl="0"/>
            <a:r>
              <a:rPr lang="tr-TR" b="1" dirty="0"/>
              <a:t>‘Hakikat Sonrası Çağda Felsefe’ Semineri</a:t>
            </a:r>
            <a:endParaRPr lang="tr-TR" dirty="0"/>
          </a:p>
          <a:p>
            <a:r>
              <a:rPr lang="tr-TR" dirty="0"/>
              <a:t>11 Mayıs 2022 tarihinde Dr. Alper SEZENER tarafından online olarak seminer verilmiştir.  </a:t>
            </a:r>
          </a:p>
          <a:p>
            <a:r>
              <a:rPr lang="tr-TR" dirty="0"/>
              <a:t>Post-</a:t>
            </a:r>
            <a:r>
              <a:rPr lang="tr-TR" dirty="0" err="1"/>
              <a:t>Truth</a:t>
            </a:r>
            <a:r>
              <a:rPr lang="tr-TR" dirty="0"/>
              <a:t>: Hakikat sonrası: “hakikatlerin/gerçeklerin, olguların belirli bir konu üzerinde kamuoyunu/ halkın görüşünü belirlemede/oluşturmada duygulardan ve kişisel kanaatlerden/inançlardan daha az etkili olması/olması durumu/olması hâli.”</a:t>
            </a:r>
          </a:p>
          <a:p>
            <a:pPr lvl="0"/>
            <a:r>
              <a:rPr lang="tr-TR" dirty="0"/>
              <a:t>Hakikat sonrası dönemde bilginin değeri nedir? Hurafeler çağının özellikleri nelerdir?</a:t>
            </a:r>
          </a:p>
          <a:p>
            <a:pPr lvl="0"/>
            <a:r>
              <a:rPr lang="tr-TR" dirty="0"/>
              <a:t>Felsefe Nedir? “Ne İşe Yarar?” Günümüzde Felsefe Eğitimi Neden Önemlidir?</a:t>
            </a:r>
          </a:p>
          <a:p>
            <a:pPr lvl="0"/>
            <a:r>
              <a:rPr lang="tr-TR" dirty="0"/>
              <a:t>Kavramlarla düşünmek nedir? Eleştirel düşüncenin gücüne dair…</a:t>
            </a:r>
          </a:p>
          <a:p>
            <a:pPr lvl="0"/>
            <a:r>
              <a:rPr lang="tr-TR" dirty="0"/>
              <a:t>Aklımıza mı yoksa duyularımıza mı güvenmeliyiz? </a:t>
            </a:r>
            <a:r>
              <a:rPr lang="tr-TR" dirty="0" err="1"/>
              <a:t>İnançalışkanlık</a:t>
            </a:r>
            <a:r>
              <a:rPr lang="tr-TR" dirty="0"/>
              <a:t>-bilgi…</a:t>
            </a:r>
          </a:p>
          <a:p>
            <a:pPr lvl="0"/>
            <a:r>
              <a:rPr lang="tr-TR" dirty="0"/>
              <a:t>Her şey göreli ve izafi mi? Kesin, genel geçer, herkesin üstünde anlaşabileceği bilgiye ulaşmak mümkün mü?</a:t>
            </a:r>
          </a:p>
          <a:p>
            <a:pPr lvl="0"/>
            <a:r>
              <a:rPr lang="tr-TR" dirty="0"/>
              <a:t>Sanayi 4.0, yapay zekâ, uzay yolculukları, robotlar çağında "insan nedir?” Sorusuna yanıt bulabildik mi?</a:t>
            </a:r>
          </a:p>
          <a:p>
            <a:pPr lvl="0"/>
            <a:r>
              <a:rPr lang="tr-TR" dirty="0"/>
              <a:t>İnsan ve Değerleri – Eylemlerimizi değerli kılan şey nedir?</a:t>
            </a:r>
          </a:p>
          <a:p>
            <a:endParaRPr lang="tr-TR" dirty="0"/>
          </a:p>
        </p:txBody>
      </p:sp>
    </p:spTree>
    <p:extLst>
      <p:ext uri="{BB962C8B-B14F-4D97-AF65-F5344CB8AC3E}">
        <p14:creationId xmlns:p14="http://schemas.microsoft.com/office/powerpoint/2010/main" val="24080385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2"/>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endParaRPr lang="tr-TR" dirty="0"/>
          </a:p>
        </p:txBody>
      </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dirty="0">
              <a:latin typeface="Candara" panose="020E0502030303020204" pitchFamily="34" charset="0"/>
              <a:cs typeface="Times New Roman" panose="02020603050405020304" pitchFamily="18" charset="0"/>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93745" y="3006823"/>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Çocuk Gelişimi</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a:p>
                  <a:pPr algn="ct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smtClean="0">
                      <a:solidFill>
                        <a:schemeClr val="bg1"/>
                      </a:solidFill>
                      <a:latin typeface="Agency FB" panose="020B0503020202020204" pitchFamily="34" charset="0"/>
                    </a:rPr>
                    <a:t>Etkinlikler</a:t>
                  </a:r>
                  <a:endParaRPr lang="tr-TR" sz="2800" b="1" dirty="0">
                    <a:solidFill>
                      <a:schemeClr val="bg1"/>
                    </a:solidFill>
                    <a:latin typeface="Agency FB" panose="020B0503020202020204" pitchFamily="34" charset="0"/>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VIII</a:t>
              </a:r>
              <a:endParaRPr lang="en-IN" sz="1600" b="1" dirty="0">
                <a:solidFill>
                  <a:schemeClr val="bg1"/>
                </a:solidFill>
                <a:latin typeface="Eurostile BQ" pitchFamily="50" charset="0"/>
              </a:endParaRPr>
            </a:p>
          </p:txBody>
        </p:sp>
      </p:grpSp>
      <p:sp>
        <p:nvSpPr>
          <p:cNvPr id="2" name="İçerik Yer Tutucusu 1"/>
          <p:cNvSpPr>
            <a:spLocks noGrp="1"/>
          </p:cNvSpPr>
          <p:nvPr>
            <p:ph idx="1"/>
          </p:nvPr>
        </p:nvSpPr>
        <p:spPr>
          <a:xfrm>
            <a:off x="838200" y="2801690"/>
            <a:ext cx="10515600" cy="4351338"/>
          </a:xfrm>
        </p:spPr>
        <p:txBody>
          <a:bodyPr/>
          <a:lstStyle/>
          <a:p>
            <a:pPr lvl="0"/>
            <a:r>
              <a:rPr lang="tr-TR" b="1" dirty="0"/>
              <a:t>‘Rengimiz Belli Olsun’ </a:t>
            </a:r>
            <a:r>
              <a:rPr lang="tr-TR" b="1" dirty="0" err="1"/>
              <a:t>Down</a:t>
            </a:r>
            <a:r>
              <a:rPr lang="tr-TR" b="1" dirty="0"/>
              <a:t> Sendromu Farkındalık Etkinliği</a:t>
            </a:r>
            <a:endParaRPr lang="tr-TR" dirty="0"/>
          </a:p>
          <a:p>
            <a:r>
              <a:rPr lang="tr-TR" dirty="0"/>
              <a:t>21 Mart </a:t>
            </a:r>
            <a:r>
              <a:rPr lang="tr-TR" dirty="0" err="1"/>
              <a:t>Down</a:t>
            </a:r>
            <a:r>
              <a:rPr lang="tr-TR" dirty="0"/>
              <a:t> Sendromu Farkındalık Günü sebebiyle, </a:t>
            </a:r>
            <a:r>
              <a:rPr lang="tr-TR" dirty="0" err="1"/>
              <a:t>Down</a:t>
            </a:r>
            <a:r>
              <a:rPr lang="tr-TR" dirty="0"/>
              <a:t> Sendromu Derneğinin katkılarıyla düzenlenen Türkiye </a:t>
            </a:r>
            <a:r>
              <a:rPr lang="tr-TR" dirty="0" err="1"/>
              <a:t>Down</a:t>
            </a:r>
            <a:r>
              <a:rPr lang="tr-TR" dirty="0"/>
              <a:t> Sendromu Derneği Kurumsal Eğitim Uzmanı Psikolog Seniha </a:t>
            </a:r>
            <a:r>
              <a:rPr lang="tr-TR" dirty="0" err="1"/>
              <a:t>SALİHOĞLU'nun</a:t>
            </a:r>
            <a:r>
              <a:rPr lang="tr-TR" dirty="0"/>
              <a:t> konuşmacı olarak yer aldığı seminer 28.03.2023 tarihinde online olarak gerçekleştirildi.</a:t>
            </a:r>
          </a:p>
          <a:p>
            <a:endParaRPr lang="tr-TR" dirty="0"/>
          </a:p>
        </p:txBody>
      </p:sp>
    </p:spTree>
    <p:extLst>
      <p:ext uri="{BB962C8B-B14F-4D97-AF65-F5344CB8AC3E}">
        <p14:creationId xmlns:p14="http://schemas.microsoft.com/office/powerpoint/2010/main" val="30079182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636" y="5067"/>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49937"/>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HEMŞİRELİK</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729024" y="732301"/>
                  <a:ext cx="2638864"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Akademik Kadromuz</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C</a:t>
              </a:r>
              <a:endParaRPr lang="en-IN" b="1" dirty="0">
                <a:solidFill>
                  <a:schemeClr val="bg1"/>
                </a:solidFill>
                <a:latin typeface="Eurostile BQ" pitchFamily="50" charset="0"/>
              </a:endParaRPr>
            </a:p>
          </p:txBody>
        </p:sp>
      </p:grpSp>
      <p:grpSp>
        <p:nvGrpSpPr>
          <p:cNvPr id="58" name="Grup 57">
            <a:extLst>
              <a:ext uri="{FF2B5EF4-FFF2-40B4-BE49-F238E27FC236}">
                <a16:creationId xmlns:a16="http://schemas.microsoft.com/office/drawing/2014/main" id="{AE31271C-C387-46EE-AE47-DDBED6129B53}"/>
              </a:ext>
            </a:extLst>
          </p:cNvPr>
          <p:cNvGrpSpPr/>
          <p:nvPr/>
        </p:nvGrpSpPr>
        <p:grpSpPr>
          <a:xfrm rot="5400000">
            <a:off x="10863533" y="1488935"/>
            <a:ext cx="1153765" cy="762749"/>
            <a:chOff x="106666" y="2336424"/>
            <a:chExt cx="1037145" cy="762749"/>
          </a:xfrm>
        </p:grpSpPr>
        <p:sp>
          <p:nvSpPr>
            <p:cNvPr id="60" name="Freeform 5">
              <a:extLst>
                <a:ext uri="{FF2B5EF4-FFF2-40B4-BE49-F238E27FC236}">
                  <a16:creationId xmlns:a16="http://schemas.microsoft.com/office/drawing/2014/main" id="{D6192F40-5173-466E-A07D-BB062924B54C}"/>
                </a:ext>
              </a:extLst>
            </p:cNvPr>
            <p:cNvSpPr>
              <a:spLocks/>
            </p:cNvSpPr>
            <p:nvPr/>
          </p:nvSpPr>
          <p:spPr bwMode="auto">
            <a:xfrm>
              <a:off x="216245" y="2336424"/>
              <a:ext cx="927566" cy="760796"/>
            </a:xfrm>
            <a:custGeom>
              <a:avLst/>
              <a:gdLst>
                <a:gd name="T0" fmla="*/ 1952 w 2490"/>
                <a:gd name="T1" fmla="*/ 0 h 1616"/>
                <a:gd name="T2" fmla="*/ 0 w 2490"/>
                <a:gd name="T3" fmla="*/ 0 h 1616"/>
                <a:gd name="T4" fmla="*/ 538 w 2490"/>
                <a:gd name="T5" fmla="*/ 808 h 1616"/>
                <a:gd name="T6" fmla="*/ 0 w 2490"/>
                <a:gd name="T7" fmla="*/ 1616 h 1616"/>
                <a:gd name="T8" fmla="*/ 1952 w 2490"/>
                <a:gd name="T9" fmla="*/ 1616 h 1616"/>
                <a:gd name="T10" fmla="*/ 2490 w 2490"/>
                <a:gd name="T11" fmla="*/ 808 h 1616"/>
                <a:gd name="T12" fmla="*/ 1952 w 2490"/>
                <a:gd name="T13" fmla="*/ 0 h 1616"/>
              </a:gdLst>
              <a:ahLst/>
              <a:cxnLst>
                <a:cxn ang="0">
                  <a:pos x="T0" y="T1"/>
                </a:cxn>
                <a:cxn ang="0">
                  <a:pos x="T2" y="T3"/>
                </a:cxn>
                <a:cxn ang="0">
                  <a:pos x="T4" y="T5"/>
                </a:cxn>
                <a:cxn ang="0">
                  <a:pos x="T6" y="T7"/>
                </a:cxn>
                <a:cxn ang="0">
                  <a:pos x="T8" y="T9"/>
                </a:cxn>
                <a:cxn ang="0">
                  <a:pos x="T10" y="T11"/>
                </a:cxn>
                <a:cxn ang="0">
                  <a:pos x="T12" y="T13"/>
                </a:cxn>
              </a:cxnLst>
              <a:rect l="0" t="0" r="r" b="b"/>
              <a:pathLst>
                <a:path w="2490" h="1616">
                  <a:moveTo>
                    <a:pt x="1952" y="0"/>
                  </a:moveTo>
                  <a:lnTo>
                    <a:pt x="0" y="0"/>
                  </a:lnTo>
                  <a:lnTo>
                    <a:pt x="538" y="808"/>
                  </a:lnTo>
                  <a:lnTo>
                    <a:pt x="0" y="1616"/>
                  </a:lnTo>
                  <a:lnTo>
                    <a:pt x="1952" y="1616"/>
                  </a:lnTo>
                  <a:lnTo>
                    <a:pt x="2490" y="808"/>
                  </a:lnTo>
                  <a:lnTo>
                    <a:pt x="1952" y="0"/>
                  </a:lnTo>
                  <a:close/>
                </a:path>
              </a:pathLst>
            </a:custGeom>
            <a:solidFill>
              <a:srgbClr val="954E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Serbest Form: Şekil 60">
              <a:extLst>
                <a:ext uri="{FF2B5EF4-FFF2-40B4-BE49-F238E27FC236}">
                  <a16:creationId xmlns:a16="http://schemas.microsoft.com/office/drawing/2014/main" id="{A849AC44-8F2E-49C0-BB79-3FB45F3E516C}"/>
                </a:ext>
              </a:extLst>
            </p:cNvPr>
            <p:cNvSpPr>
              <a:spLocks/>
            </p:cNvSpPr>
            <p:nvPr/>
          </p:nvSpPr>
          <p:spPr bwMode="auto">
            <a:xfrm>
              <a:off x="106666" y="2338377"/>
              <a:ext cx="263909" cy="760796"/>
            </a:xfrm>
            <a:custGeom>
              <a:avLst/>
              <a:gdLst>
                <a:gd name="connsiteX0" fmla="*/ 0 w 328677"/>
                <a:gd name="connsiteY0" fmla="*/ 0 h 760796"/>
                <a:gd name="connsiteX1" fmla="*/ 75392 w 328677"/>
                <a:gd name="connsiteY1" fmla="*/ 0 h 760796"/>
                <a:gd name="connsiteX2" fmla="*/ 328677 w 328677"/>
                <a:gd name="connsiteY2" fmla="*/ 380398 h 760796"/>
                <a:gd name="connsiteX3" fmla="*/ 75392 w 328677"/>
                <a:gd name="connsiteY3" fmla="*/ 760796 h 760796"/>
                <a:gd name="connsiteX4" fmla="*/ 0 w 328677"/>
                <a:gd name="connsiteY4" fmla="*/ 760796 h 760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677" h="760796">
                  <a:moveTo>
                    <a:pt x="0" y="0"/>
                  </a:moveTo>
                  <a:lnTo>
                    <a:pt x="75392" y="0"/>
                  </a:lnTo>
                  <a:lnTo>
                    <a:pt x="328677" y="380398"/>
                  </a:lnTo>
                  <a:lnTo>
                    <a:pt x="75392" y="760796"/>
                  </a:lnTo>
                  <a:lnTo>
                    <a:pt x="0" y="760796"/>
                  </a:lnTo>
                  <a:close/>
                </a:path>
              </a:pathLst>
            </a:custGeom>
            <a:solidFill>
              <a:srgbClr val="2038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grpSp>
        <p:nvGrpSpPr>
          <p:cNvPr id="16" name="Grup 15">
            <a:extLst>
              <a:ext uri="{FF2B5EF4-FFF2-40B4-BE49-F238E27FC236}">
                <a16:creationId xmlns:a16="http://schemas.microsoft.com/office/drawing/2014/main" id="{B81A6BB1-361F-4656-AEA2-88FFDCEF7D9A}"/>
              </a:ext>
            </a:extLst>
          </p:cNvPr>
          <p:cNvGrpSpPr/>
          <p:nvPr/>
        </p:nvGrpSpPr>
        <p:grpSpPr>
          <a:xfrm>
            <a:off x="971270" y="2734788"/>
            <a:ext cx="1668137" cy="3903844"/>
            <a:chOff x="111311" y="2757273"/>
            <a:chExt cx="1668137" cy="3903844"/>
          </a:xfrm>
        </p:grpSpPr>
        <p:pic>
          <p:nvPicPr>
            <p:cNvPr id="62" name="Picture 2" descr="https://www.atilim.edu.tr/thumbnail?src=/uploads/employees/handan-boztepe/1568877604-Handan_Boztepe.jpg&amp;w=600&amp;h=700&amp;p=fit">
              <a:extLst>
                <a:ext uri="{FF2B5EF4-FFF2-40B4-BE49-F238E27FC236}">
                  <a16:creationId xmlns:a16="http://schemas.microsoft.com/office/drawing/2014/main" id="{19179A9C-1A74-4299-9860-60CCFCAB73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606" y="2757273"/>
              <a:ext cx="1218387" cy="1437490"/>
            </a:xfrm>
            <a:prstGeom prst="flowChartConnector">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Metin kutusu 9">
              <a:extLst>
                <a:ext uri="{FF2B5EF4-FFF2-40B4-BE49-F238E27FC236}">
                  <a16:creationId xmlns:a16="http://schemas.microsoft.com/office/drawing/2014/main" id="{875595F7-447B-4001-93A5-7362CD5019FA}"/>
                </a:ext>
              </a:extLst>
            </p:cNvPr>
            <p:cNvSpPr txBox="1"/>
            <p:nvPr/>
          </p:nvSpPr>
          <p:spPr>
            <a:xfrm>
              <a:off x="111311" y="4309801"/>
              <a:ext cx="1657340" cy="523220"/>
            </a:xfrm>
            <a:prstGeom prst="rect">
              <a:avLst/>
            </a:prstGeom>
            <a:noFill/>
          </p:spPr>
          <p:txBody>
            <a:bodyPr wrap="square" rtlCol="0">
              <a:spAutoFit/>
            </a:bodyPr>
            <a:lstStyle/>
            <a:p>
              <a:pPr algn="ctr"/>
              <a:r>
                <a:rPr lang="tr-TR" sz="1400" dirty="0">
                  <a:latin typeface="Candara Light" panose="020E0502030303020204" pitchFamily="34" charset="0"/>
                </a:rPr>
                <a:t>Doç. Dr.</a:t>
              </a:r>
            </a:p>
            <a:p>
              <a:pPr algn="ctr"/>
              <a:r>
                <a:rPr lang="tr-TR" sz="1400" dirty="0">
                  <a:latin typeface="Candara Light" panose="020E0502030303020204" pitchFamily="34" charset="0"/>
                </a:rPr>
                <a:t>Handan Boztepe</a:t>
              </a:r>
            </a:p>
          </p:txBody>
        </p:sp>
        <p:sp>
          <p:nvSpPr>
            <p:cNvPr id="75" name="Metin kutusu 74">
              <a:extLst>
                <a:ext uri="{FF2B5EF4-FFF2-40B4-BE49-F238E27FC236}">
                  <a16:creationId xmlns:a16="http://schemas.microsoft.com/office/drawing/2014/main" id="{413C76AF-0E3F-4140-9AEC-407D1A7804B8}"/>
                </a:ext>
              </a:extLst>
            </p:cNvPr>
            <p:cNvSpPr txBox="1"/>
            <p:nvPr/>
          </p:nvSpPr>
          <p:spPr>
            <a:xfrm>
              <a:off x="122108" y="5060679"/>
              <a:ext cx="1657340" cy="1600438"/>
            </a:xfrm>
            <a:prstGeom prst="rect">
              <a:avLst/>
            </a:prstGeom>
            <a:noFill/>
          </p:spPr>
          <p:txBody>
            <a:bodyPr wrap="square" rtlCol="0">
              <a:spAutoFit/>
            </a:bodyPr>
            <a:lstStyle/>
            <a:p>
              <a:pPr algn="ctr"/>
              <a:r>
                <a:rPr lang="tr-TR" sz="1400" dirty="0">
                  <a:latin typeface="Candara Light" panose="020E0502030303020204" pitchFamily="34" charset="0"/>
                </a:rPr>
                <a:t>Çocuk Sağlığı ve Hastalıkları Hemşireliği</a:t>
              </a:r>
            </a:p>
            <a:p>
              <a:pPr algn="ctr"/>
              <a:endParaRPr lang="tr-TR" sz="1400" dirty="0">
                <a:latin typeface="Candara Light" panose="020E0502030303020204" pitchFamily="34" charset="0"/>
              </a:endParaRPr>
            </a:p>
            <a:p>
              <a:pPr algn="ctr"/>
              <a:r>
                <a:rPr lang="tr-TR" sz="1400" dirty="0" err="1">
                  <a:latin typeface="Candara Light" panose="020E0502030303020204" pitchFamily="34" charset="0"/>
                </a:rPr>
                <a:t>Ph.D</a:t>
              </a:r>
              <a:r>
                <a:rPr lang="tr-TR" sz="1400" dirty="0">
                  <a:latin typeface="Candara Light" panose="020E0502030303020204" pitchFamily="34" charset="0"/>
                </a:rPr>
                <a:t>.</a:t>
              </a:r>
            </a:p>
            <a:p>
              <a:pPr algn="ctr"/>
              <a:r>
                <a:rPr lang="tr-TR" sz="1400" dirty="0">
                  <a:latin typeface="Candara Light" panose="020E0502030303020204" pitchFamily="34" charset="0"/>
                </a:rPr>
                <a:t>Hacettepe Üniversitesi</a:t>
              </a:r>
            </a:p>
          </p:txBody>
        </p:sp>
      </p:grpSp>
      <p:grpSp>
        <p:nvGrpSpPr>
          <p:cNvPr id="21" name="Grup 20">
            <a:extLst>
              <a:ext uri="{FF2B5EF4-FFF2-40B4-BE49-F238E27FC236}">
                <a16:creationId xmlns:a16="http://schemas.microsoft.com/office/drawing/2014/main" id="{FE191C06-8C5A-448C-93D1-56180501520D}"/>
              </a:ext>
            </a:extLst>
          </p:cNvPr>
          <p:cNvGrpSpPr/>
          <p:nvPr/>
        </p:nvGrpSpPr>
        <p:grpSpPr>
          <a:xfrm>
            <a:off x="4360834" y="2663407"/>
            <a:ext cx="1709938" cy="3888090"/>
            <a:chOff x="4320413" y="2773027"/>
            <a:chExt cx="1709938" cy="3888090"/>
          </a:xfrm>
        </p:grpSpPr>
        <p:pic>
          <p:nvPicPr>
            <p:cNvPr id="64" name="Picture 8" descr="https://www.atilim.edu.tr/thumbnail?src=/uploads/employees/dercan-gencbas/1526279538-dercan%20gencbas.JPG&amp;w=600&amp;h=700&amp;p=fit">
              <a:extLst>
                <a:ext uri="{FF2B5EF4-FFF2-40B4-BE49-F238E27FC236}">
                  <a16:creationId xmlns:a16="http://schemas.microsoft.com/office/drawing/2014/main" id="{5F665AD3-6775-4648-8E9C-5CB1A3B5C6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6877" y="2773027"/>
              <a:ext cx="1215623" cy="1396206"/>
            </a:xfrm>
            <a:prstGeom prst="flowChartConnector">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Metin kutusu 69">
              <a:extLst>
                <a:ext uri="{FF2B5EF4-FFF2-40B4-BE49-F238E27FC236}">
                  <a16:creationId xmlns:a16="http://schemas.microsoft.com/office/drawing/2014/main" id="{513854E1-D8D9-40EF-BC2B-BD08BBEF4852}"/>
                </a:ext>
              </a:extLst>
            </p:cNvPr>
            <p:cNvSpPr txBox="1"/>
            <p:nvPr/>
          </p:nvSpPr>
          <p:spPr>
            <a:xfrm>
              <a:off x="4320413" y="4309801"/>
              <a:ext cx="1657340" cy="523220"/>
            </a:xfrm>
            <a:prstGeom prst="rect">
              <a:avLst/>
            </a:prstGeom>
            <a:noFill/>
          </p:spPr>
          <p:txBody>
            <a:bodyPr wrap="square" rtlCol="0">
              <a:spAutoFit/>
            </a:bodyPr>
            <a:lstStyle/>
            <a:p>
              <a:pPr algn="ctr"/>
              <a:r>
                <a:rPr lang="tr-TR" sz="1400" dirty="0" smtClean="0">
                  <a:latin typeface="Candara Light" panose="020E0502030303020204" pitchFamily="34" charset="0"/>
                </a:rPr>
                <a:t>Dr</a:t>
              </a:r>
              <a:r>
                <a:rPr lang="tr-TR" sz="1400" dirty="0">
                  <a:latin typeface="Candara Light" panose="020E0502030303020204" pitchFamily="34" charset="0"/>
                </a:rPr>
                <a:t>. </a:t>
              </a:r>
            </a:p>
            <a:p>
              <a:pPr algn="ctr"/>
              <a:r>
                <a:rPr lang="tr-TR" sz="1400" dirty="0">
                  <a:latin typeface="Candara Light" panose="020E0502030303020204" pitchFamily="34" charset="0"/>
                </a:rPr>
                <a:t>Münevver Sönmez</a:t>
              </a:r>
            </a:p>
          </p:txBody>
        </p:sp>
        <p:sp>
          <p:nvSpPr>
            <p:cNvPr id="78" name="Metin kutusu 77">
              <a:extLst>
                <a:ext uri="{FF2B5EF4-FFF2-40B4-BE49-F238E27FC236}">
                  <a16:creationId xmlns:a16="http://schemas.microsoft.com/office/drawing/2014/main" id="{6EFE7DA3-B84E-47B4-8BB5-7DAAB2D3AD94}"/>
                </a:ext>
              </a:extLst>
            </p:cNvPr>
            <p:cNvSpPr txBox="1"/>
            <p:nvPr/>
          </p:nvSpPr>
          <p:spPr>
            <a:xfrm>
              <a:off x="4373011" y="5060679"/>
              <a:ext cx="1657340" cy="1600438"/>
            </a:xfrm>
            <a:prstGeom prst="rect">
              <a:avLst/>
            </a:prstGeom>
            <a:noFill/>
          </p:spPr>
          <p:txBody>
            <a:bodyPr wrap="square" rtlCol="0">
              <a:spAutoFit/>
            </a:bodyPr>
            <a:lstStyle/>
            <a:p>
              <a:pPr algn="ctr"/>
              <a:r>
                <a:rPr lang="tr-TR" sz="1400" dirty="0">
                  <a:latin typeface="Candara Light" panose="020E0502030303020204" pitchFamily="34" charset="0"/>
                </a:rPr>
                <a:t>Hemşirelik</a:t>
              </a:r>
            </a:p>
            <a:p>
              <a:pPr algn="ctr"/>
              <a:r>
                <a:rPr lang="tr-TR" sz="1400" dirty="0">
                  <a:latin typeface="Candara Light" panose="020E0502030303020204" pitchFamily="34" charset="0"/>
                </a:rPr>
                <a:t>Esasları</a:t>
              </a:r>
            </a:p>
            <a:p>
              <a:pPr algn="ctr"/>
              <a:endParaRPr lang="tr-TR" sz="1400" dirty="0">
                <a:latin typeface="Candara Light" panose="020E0502030303020204" pitchFamily="34" charset="0"/>
              </a:endParaRPr>
            </a:p>
            <a:p>
              <a:pPr algn="ctr"/>
              <a:endParaRPr lang="tr-TR" sz="1400" dirty="0">
                <a:latin typeface="Candara Light" panose="020E0502030303020204" pitchFamily="34" charset="0"/>
              </a:endParaRPr>
            </a:p>
            <a:p>
              <a:pPr algn="ctr"/>
              <a:r>
                <a:rPr lang="tr-TR" sz="1400" dirty="0" err="1">
                  <a:latin typeface="Candara Light" panose="020E0502030303020204" pitchFamily="34" charset="0"/>
                </a:rPr>
                <a:t>Ph.D</a:t>
              </a:r>
              <a:r>
                <a:rPr lang="tr-TR" sz="1400" dirty="0">
                  <a:latin typeface="Candara Light" panose="020E0502030303020204" pitchFamily="34" charset="0"/>
                </a:rPr>
                <a:t>.</a:t>
              </a:r>
            </a:p>
            <a:p>
              <a:pPr algn="ctr"/>
              <a:r>
                <a:rPr lang="tr-TR" sz="1400" dirty="0">
                  <a:latin typeface="Candara Light" panose="020E0502030303020204" pitchFamily="34" charset="0"/>
                </a:rPr>
                <a:t>Ege</a:t>
              </a:r>
            </a:p>
            <a:p>
              <a:pPr algn="ctr"/>
              <a:r>
                <a:rPr lang="tr-TR" sz="1400" dirty="0">
                  <a:latin typeface="Candara Light" panose="020E0502030303020204" pitchFamily="34" charset="0"/>
                </a:rPr>
                <a:t>Üniversitesi</a:t>
              </a:r>
            </a:p>
          </p:txBody>
        </p:sp>
      </p:grpSp>
      <p:grpSp>
        <p:nvGrpSpPr>
          <p:cNvPr id="22" name="Grup 21">
            <a:extLst>
              <a:ext uri="{FF2B5EF4-FFF2-40B4-BE49-F238E27FC236}">
                <a16:creationId xmlns:a16="http://schemas.microsoft.com/office/drawing/2014/main" id="{17D5A862-1666-4630-8EC7-A7A566367817}"/>
              </a:ext>
            </a:extLst>
          </p:cNvPr>
          <p:cNvGrpSpPr/>
          <p:nvPr/>
        </p:nvGrpSpPr>
        <p:grpSpPr>
          <a:xfrm>
            <a:off x="5812792" y="4198064"/>
            <a:ext cx="1784513" cy="2370729"/>
            <a:chOff x="5726678" y="4297748"/>
            <a:chExt cx="1784513" cy="2370729"/>
          </a:xfrm>
        </p:grpSpPr>
        <p:sp>
          <p:nvSpPr>
            <p:cNvPr id="71" name="Metin kutusu 70">
              <a:extLst>
                <a:ext uri="{FF2B5EF4-FFF2-40B4-BE49-F238E27FC236}">
                  <a16:creationId xmlns:a16="http://schemas.microsoft.com/office/drawing/2014/main" id="{88EE8E7C-7EBD-4A3D-BA6A-C1B3FBDABD8E}"/>
                </a:ext>
              </a:extLst>
            </p:cNvPr>
            <p:cNvSpPr txBox="1"/>
            <p:nvPr/>
          </p:nvSpPr>
          <p:spPr>
            <a:xfrm>
              <a:off x="5853851" y="4297748"/>
              <a:ext cx="1657340" cy="523220"/>
            </a:xfrm>
            <a:prstGeom prst="rect">
              <a:avLst/>
            </a:prstGeom>
            <a:noFill/>
          </p:spPr>
          <p:txBody>
            <a:bodyPr wrap="square" rtlCol="0">
              <a:spAutoFit/>
            </a:bodyPr>
            <a:lstStyle/>
            <a:p>
              <a:pPr algn="ctr"/>
              <a:r>
                <a:rPr lang="tr-TR" sz="1400" dirty="0">
                  <a:latin typeface="Candara Light" panose="020E0502030303020204" pitchFamily="34" charset="0"/>
                </a:rPr>
                <a:t>Dr. </a:t>
              </a:r>
              <a:r>
                <a:rPr lang="tr-TR" sz="1400" dirty="0" err="1">
                  <a:latin typeface="Candara Light" panose="020E0502030303020204" pitchFamily="34" charset="0"/>
                </a:rPr>
                <a:t>Öğr</a:t>
              </a:r>
              <a:r>
                <a:rPr lang="tr-TR" sz="1400" dirty="0">
                  <a:latin typeface="Candara Light" panose="020E0502030303020204" pitchFamily="34" charset="0"/>
                </a:rPr>
                <a:t>. </a:t>
              </a:r>
              <a:r>
                <a:rPr lang="tr-TR" sz="1400" dirty="0" smtClean="0">
                  <a:latin typeface="Candara Light" panose="020E0502030303020204" pitchFamily="34" charset="0"/>
                </a:rPr>
                <a:t>Üyesi Cansu Akdağ Topal</a:t>
              </a:r>
              <a:endParaRPr lang="tr-TR" sz="1400" dirty="0">
                <a:latin typeface="Candara Light" panose="020E0502030303020204" pitchFamily="34" charset="0"/>
              </a:endParaRPr>
            </a:p>
          </p:txBody>
        </p:sp>
        <p:sp>
          <p:nvSpPr>
            <p:cNvPr id="79" name="Metin kutusu 78">
              <a:extLst>
                <a:ext uri="{FF2B5EF4-FFF2-40B4-BE49-F238E27FC236}">
                  <a16:creationId xmlns:a16="http://schemas.microsoft.com/office/drawing/2014/main" id="{112ADDB4-E742-4FEE-A479-6296D69016F9}"/>
                </a:ext>
              </a:extLst>
            </p:cNvPr>
            <p:cNvSpPr txBox="1"/>
            <p:nvPr/>
          </p:nvSpPr>
          <p:spPr>
            <a:xfrm>
              <a:off x="5726678" y="5068039"/>
              <a:ext cx="1657340" cy="1600438"/>
            </a:xfrm>
            <a:prstGeom prst="rect">
              <a:avLst/>
            </a:prstGeom>
            <a:noFill/>
          </p:spPr>
          <p:txBody>
            <a:bodyPr wrap="square" rtlCol="0">
              <a:spAutoFit/>
            </a:bodyPr>
            <a:lstStyle/>
            <a:p>
              <a:pPr algn="ctr"/>
              <a:r>
                <a:rPr lang="tr-TR" sz="1400" dirty="0">
                  <a:latin typeface="Candara Light" panose="020E0502030303020204" pitchFamily="34" charset="0"/>
                </a:rPr>
                <a:t>Doğum ve Kadın Hastalıkları Hemşireliği</a:t>
              </a:r>
            </a:p>
            <a:p>
              <a:pPr algn="ctr"/>
              <a:endParaRPr lang="tr-TR" sz="1400" dirty="0">
                <a:latin typeface="Candara Light" panose="020E0502030303020204" pitchFamily="34" charset="0"/>
              </a:endParaRPr>
            </a:p>
            <a:p>
              <a:pPr algn="ctr"/>
              <a:r>
                <a:rPr lang="tr-TR" sz="1400" dirty="0" err="1">
                  <a:latin typeface="Candara Light" panose="020E0502030303020204" pitchFamily="34" charset="0"/>
                </a:rPr>
                <a:t>Ph.D</a:t>
              </a:r>
              <a:r>
                <a:rPr lang="tr-TR" sz="1400" dirty="0">
                  <a:latin typeface="Candara Light" panose="020E0502030303020204" pitchFamily="34" charset="0"/>
                </a:rPr>
                <a:t>.</a:t>
              </a:r>
            </a:p>
            <a:p>
              <a:pPr algn="ctr"/>
              <a:r>
                <a:rPr lang="tr-TR" sz="1400" dirty="0">
                  <a:latin typeface="Candara Light" panose="020E0502030303020204" pitchFamily="34" charset="0"/>
                </a:rPr>
                <a:t>H</a:t>
              </a:r>
              <a:r>
                <a:rPr lang="tr-TR" sz="1400" dirty="0" smtClean="0">
                  <a:latin typeface="Candara Light" panose="020E0502030303020204" pitchFamily="34" charset="0"/>
                </a:rPr>
                <a:t>acettepe</a:t>
              </a:r>
              <a:endParaRPr lang="tr-TR" sz="1400" dirty="0">
                <a:latin typeface="Candara Light" panose="020E0502030303020204" pitchFamily="34" charset="0"/>
              </a:endParaRPr>
            </a:p>
            <a:p>
              <a:pPr algn="ctr"/>
              <a:r>
                <a:rPr lang="tr-TR" sz="1400" dirty="0">
                  <a:latin typeface="Candara Light" panose="020E0502030303020204" pitchFamily="34" charset="0"/>
                </a:rPr>
                <a:t>Üniversitesi</a:t>
              </a:r>
            </a:p>
          </p:txBody>
        </p:sp>
      </p:grpSp>
      <p:grpSp>
        <p:nvGrpSpPr>
          <p:cNvPr id="23" name="Grup 22">
            <a:extLst>
              <a:ext uri="{FF2B5EF4-FFF2-40B4-BE49-F238E27FC236}">
                <a16:creationId xmlns:a16="http://schemas.microsoft.com/office/drawing/2014/main" id="{13626024-B6B6-489C-8547-A31A4A75A99F}"/>
              </a:ext>
            </a:extLst>
          </p:cNvPr>
          <p:cNvGrpSpPr/>
          <p:nvPr/>
        </p:nvGrpSpPr>
        <p:grpSpPr>
          <a:xfrm>
            <a:off x="7214684" y="4192821"/>
            <a:ext cx="1681833" cy="2358676"/>
            <a:chOff x="7214684" y="4309801"/>
            <a:chExt cx="1681833" cy="2358676"/>
          </a:xfrm>
        </p:grpSpPr>
        <p:sp>
          <p:nvSpPr>
            <p:cNvPr id="72" name="Metin kutusu 71">
              <a:extLst>
                <a:ext uri="{FF2B5EF4-FFF2-40B4-BE49-F238E27FC236}">
                  <a16:creationId xmlns:a16="http://schemas.microsoft.com/office/drawing/2014/main" id="{E5777B82-3378-4D3C-B259-3A43E9EC5AA9}"/>
                </a:ext>
              </a:extLst>
            </p:cNvPr>
            <p:cNvSpPr txBox="1"/>
            <p:nvPr/>
          </p:nvSpPr>
          <p:spPr>
            <a:xfrm>
              <a:off x="7239177" y="4309801"/>
              <a:ext cx="1657340" cy="523220"/>
            </a:xfrm>
            <a:prstGeom prst="rect">
              <a:avLst/>
            </a:prstGeom>
            <a:noFill/>
          </p:spPr>
          <p:txBody>
            <a:bodyPr wrap="square" rtlCol="0">
              <a:spAutoFit/>
            </a:bodyPr>
            <a:lstStyle/>
            <a:p>
              <a:pPr algn="ctr"/>
              <a:r>
                <a:rPr lang="tr-TR" sz="1400" dirty="0">
                  <a:latin typeface="Candara Light" panose="020E0502030303020204" pitchFamily="34" charset="0"/>
                </a:rPr>
                <a:t>Arş. Gör.</a:t>
              </a:r>
            </a:p>
            <a:p>
              <a:pPr algn="ctr"/>
              <a:r>
                <a:rPr lang="tr-TR" sz="1400" dirty="0">
                  <a:latin typeface="Candara Light" panose="020E0502030303020204" pitchFamily="34" charset="0"/>
                </a:rPr>
                <a:t>Buğse Yüceer</a:t>
              </a:r>
            </a:p>
          </p:txBody>
        </p:sp>
        <p:sp>
          <p:nvSpPr>
            <p:cNvPr id="80" name="Metin kutusu 79">
              <a:extLst>
                <a:ext uri="{FF2B5EF4-FFF2-40B4-BE49-F238E27FC236}">
                  <a16:creationId xmlns:a16="http://schemas.microsoft.com/office/drawing/2014/main" id="{9F31C76B-AD25-4BAB-A080-BEA8196DF9C2}"/>
                </a:ext>
              </a:extLst>
            </p:cNvPr>
            <p:cNvSpPr txBox="1"/>
            <p:nvPr/>
          </p:nvSpPr>
          <p:spPr>
            <a:xfrm>
              <a:off x="7214684" y="5068039"/>
              <a:ext cx="1657340" cy="1600438"/>
            </a:xfrm>
            <a:prstGeom prst="rect">
              <a:avLst/>
            </a:prstGeom>
            <a:noFill/>
          </p:spPr>
          <p:txBody>
            <a:bodyPr wrap="square" rtlCol="0">
              <a:spAutoFit/>
            </a:bodyPr>
            <a:lstStyle/>
            <a:p>
              <a:pPr lvl="0" algn="ctr"/>
              <a:r>
                <a:rPr lang="tr-TR" sz="1400" dirty="0">
                  <a:solidFill>
                    <a:prstClr val="black"/>
                  </a:solidFill>
                  <a:latin typeface="Candara Light" panose="020E0502030303020204" pitchFamily="34" charset="0"/>
                </a:rPr>
                <a:t>İç Hastalıkları Hemşireliği</a:t>
              </a:r>
            </a:p>
            <a:p>
              <a:pPr algn="ctr"/>
              <a:endParaRPr lang="tr-TR" sz="1400" dirty="0">
                <a:latin typeface="Candara Light" panose="020E0502030303020204" pitchFamily="34" charset="0"/>
              </a:endParaRPr>
            </a:p>
            <a:p>
              <a:pPr algn="ctr"/>
              <a:endParaRPr lang="tr-TR" sz="1400" dirty="0">
                <a:latin typeface="Candara Light" panose="020E0502030303020204" pitchFamily="34" charset="0"/>
              </a:endParaRPr>
            </a:p>
            <a:p>
              <a:pPr algn="ctr"/>
              <a:r>
                <a:rPr lang="tr-TR" sz="1400" dirty="0" err="1">
                  <a:latin typeface="Candara Light" panose="020E0502030303020204" pitchFamily="34" charset="0"/>
                </a:rPr>
                <a:t>Ph.D</a:t>
              </a:r>
              <a:r>
                <a:rPr lang="tr-TR" sz="1400" dirty="0">
                  <a:latin typeface="Candara Light" panose="020E0502030303020204" pitchFamily="34" charset="0"/>
                </a:rPr>
                <a:t>.</a:t>
              </a:r>
            </a:p>
            <a:p>
              <a:pPr lvl="0" algn="ctr"/>
              <a:r>
                <a:rPr lang="tr-TR" sz="1400" dirty="0">
                  <a:solidFill>
                    <a:prstClr val="black"/>
                  </a:solidFill>
                  <a:latin typeface="Candara Light" panose="020E0502030303020204" pitchFamily="34" charset="0"/>
                </a:rPr>
                <a:t>Gülhane Sağlık</a:t>
              </a:r>
            </a:p>
            <a:p>
              <a:pPr lvl="0" algn="ctr"/>
              <a:r>
                <a:rPr lang="tr-TR" sz="1400" dirty="0">
                  <a:solidFill>
                    <a:prstClr val="black"/>
                  </a:solidFill>
                  <a:latin typeface="Candara Light" panose="020E0502030303020204" pitchFamily="34" charset="0"/>
                </a:rPr>
                <a:t>Bilimleri </a:t>
              </a:r>
              <a:r>
                <a:rPr lang="tr-TR" sz="1400" dirty="0" smtClean="0">
                  <a:latin typeface="Candara Light" panose="020E0502030303020204" pitchFamily="34" charset="0"/>
                </a:rPr>
                <a:t>Üniversitesi</a:t>
              </a:r>
              <a:endParaRPr lang="tr-TR" sz="1400" dirty="0">
                <a:latin typeface="Candara Light" panose="020E0502030303020204" pitchFamily="34" charset="0"/>
              </a:endParaRPr>
            </a:p>
          </p:txBody>
        </p:sp>
      </p:grpSp>
      <p:grpSp>
        <p:nvGrpSpPr>
          <p:cNvPr id="24" name="Grup 23">
            <a:extLst>
              <a:ext uri="{FF2B5EF4-FFF2-40B4-BE49-F238E27FC236}">
                <a16:creationId xmlns:a16="http://schemas.microsoft.com/office/drawing/2014/main" id="{DDEC9588-B2AE-4FD2-9878-689A227376AD}"/>
              </a:ext>
            </a:extLst>
          </p:cNvPr>
          <p:cNvGrpSpPr/>
          <p:nvPr/>
        </p:nvGrpSpPr>
        <p:grpSpPr>
          <a:xfrm>
            <a:off x="8653905" y="2609855"/>
            <a:ext cx="1741120" cy="3941642"/>
            <a:chOff x="8653905" y="2726835"/>
            <a:chExt cx="1741120" cy="3941642"/>
          </a:xfrm>
        </p:grpSpPr>
        <p:pic>
          <p:nvPicPr>
            <p:cNvPr id="7" name="Resim 6">
              <a:extLst>
                <a:ext uri="{FF2B5EF4-FFF2-40B4-BE49-F238E27FC236}">
                  <a16:creationId xmlns:a16="http://schemas.microsoft.com/office/drawing/2014/main" id="{4CDABB66-27AE-4700-AFA1-5DF580D27E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72023" y="2726835"/>
              <a:ext cx="1223805" cy="1442398"/>
            </a:xfrm>
            <a:prstGeom prst="flowChartConnector">
              <a:avLst/>
            </a:prstGeom>
          </p:spPr>
        </p:pic>
        <p:sp>
          <p:nvSpPr>
            <p:cNvPr id="73" name="Metin kutusu 72">
              <a:extLst>
                <a:ext uri="{FF2B5EF4-FFF2-40B4-BE49-F238E27FC236}">
                  <a16:creationId xmlns:a16="http://schemas.microsoft.com/office/drawing/2014/main" id="{2DE29FE5-52F7-414E-BE8B-2D9EA5921C93}"/>
                </a:ext>
              </a:extLst>
            </p:cNvPr>
            <p:cNvSpPr txBox="1"/>
            <p:nvPr/>
          </p:nvSpPr>
          <p:spPr>
            <a:xfrm>
              <a:off x="8653905" y="4309801"/>
              <a:ext cx="1657340" cy="523220"/>
            </a:xfrm>
            <a:prstGeom prst="rect">
              <a:avLst/>
            </a:prstGeom>
            <a:noFill/>
          </p:spPr>
          <p:txBody>
            <a:bodyPr wrap="square" rtlCol="0">
              <a:spAutoFit/>
            </a:bodyPr>
            <a:lstStyle/>
            <a:p>
              <a:pPr algn="ctr"/>
              <a:r>
                <a:rPr lang="tr-TR" sz="1400" dirty="0">
                  <a:latin typeface="Candara Light" panose="020E0502030303020204" pitchFamily="34" charset="0"/>
                </a:rPr>
                <a:t>Arş. Gör.</a:t>
              </a:r>
            </a:p>
            <a:p>
              <a:pPr algn="ctr"/>
              <a:r>
                <a:rPr lang="tr-TR" sz="1400" dirty="0">
                  <a:latin typeface="Candara Light" panose="020E0502030303020204" pitchFamily="34" charset="0"/>
                </a:rPr>
                <a:t>Fazilet Tamer</a:t>
              </a:r>
            </a:p>
          </p:txBody>
        </p:sp>
        <p:sp>
          <p:nvSpPr>
            <p:cNvPr id="82" name="Metin kutusu 81">
              <a:extLst>
                <a:ext uri="{FF2B5EF4-FFF2-40B4-BE49-F238E27FC236}">
                  <a16:creationId xmlns:a16="http://schemas.microsoft.com/office/drawing/2014/main" id="{6122CFF9-6169-4AFA-BFC4-8F3A4137050F}"/>
                </a:ext>
              </a:extLst>
            </p:cNvPr>
            <p:cNvSpPr txBox="1"/>
            <p:nvPr/>
          </p:nvSpPr>
          <p:spPr>
            <a:xfrm>
              <a:off x="8737685" y="5068039"/>
              <a:ext cx="1657340" cy="1600438"/>
            </a:xfrm>
            <a:prstGeom prst="rect">
              <a:avLst/>
            </a:prstGeom>
            <a:noFill/>
          </p:spPr>
          <p:txBody>
            <a:bodyPr wrap="square" rtlCol="0">
              <a:spAutoFit/>
            </a:bodyPr>
            <a:lstStyle/>
            <a:p>
              <a:pPr algn="ctr"/>
              <a:r>
                <a:rPr lang="tr-TR" sz="1400" dirty="0">
                  <a:latin typeface="Candara Light" panose="020E0502030303020204" pitchFamily="34" charset="0"/>
                </a:rPr>
                <a:t>Cerrahi Hastalıklar Hemşireliği</a:t>
              </a:r>
            </a:p>
            <a:p>
              <a:pPr algn="ctr"/>
              <a:endParaRPr lang="tr-TR" sz="1400" dirty="0">
                <a:latin typeface="Candara Light" panose="020E0502030303020204" pitchFamily="34" charset="0"/>
              </a:endParaRPr>
            </a:p>
            <a:p>
              <a:pPr algn="ctr"/>
              <a:endParaRPr lang="tr-TR" sz="1400" dirty="0">
                <a:latin typeface="Candara Light" panose="020E0502030303020204" pitchFamily="34" charset="0"/>
              </a:endParaRPr>
            </a:p>
            <a:p>
              <a:pPr algn="ctr"/>
              <a:r>
                <a:rPr lang="tr-TR" sz="1400" dirty="0" err="1">
                  <a:latin typeface="Candara Light" panose="020E0502030303020204" pitchFamily="34" charset="0"/>
                </a:rPr>
                <a:t>Ph.D</a:t>
              </a:r>
              <a:r>
                <a:rPr lang="tr-TR" sz="1400" dirty="0">
                  <a:latin typeface="Candara Light" panose="020E0502030303020204" pitchFamily="34" charset="0"/>
                </a:rPr>
                <a:t>.</a:t>
              </a:r>
            </a:p>
            <a:p>
              <a:pPr algn="ctr"/>
              <a:r>
                <a:rPr lang="tr-TR" sz="1400" dirty="0">
                  <a:latin typeface="Candara Light" panose="020E0502030303020204" pitchFamily="34" charset="0"/>
                </a:rPr>
                <a:t>Gazi</a:t>
              </a:r>
            </a:p>
            <a:p>
              <a:pPr algn="ctr"/>
              <a:r>
                <a:rPr lang="tr-TR" sz="1400" dirty="0">
                  <a:latin typeface="Candara Light" panose="020E0502030303020204" pitchFamily="34" charset="0"/>
                </a:rPr>
                <a:t>Üniversitesi</a:t>
              </a:r>
            </a:p>
          </p:txBody>
        </p:sp>
      </p:grpSp>
      <p:grpSp>
        <p:nvGrpSpPr>
          <p:cNvPr id="84" name="Grup 83">
            <a:extLst>
              <a:ext uri="{FF2B5EF4-FFF2-40B4-BE49-F238E27FC236}">
                <a16:creationId xmlns:a16="http://schemas.microsoft.com/office/drawing/2014/main" id="{E27F02AA-ED6E-4F15-B1C1-49ED70231392}"/>
              </a:ext>
            </a:extLst>
          </p:cNvPr>
          <p:cNvGrpSpPr/>
          <p:nvPr/>
        </p:nvGrpSpPr>
        <p:grpSpPr>
          <a:xfrm>
            <a:off x="10093126" y="4192821"/>
            <a:ext cx="1726711" cy="2143233"/>
            <a:chOff x="10093126" y="4309801"/>
            <a:chExt cx="1726711" cy="2143233"/>
          </a:xfrm>
        </p:grpSpPr>
        <p:sp>
          <p:nvSpPr>
            <p:cNvPr id="74" name="Metin kutusu 73">
              <a:extLst>
                <a:ext uri="{FF2B5EF4-FFF2-40B4-BE49-F238E27FC236}">
                  <a16:creationId xmlns:a16="http://schemas.microsoft.com/office/drawing/2014/main" id="{027C331F-4412-44B3-906C-61A0E75FEF15}"/>
                </a:ext>
              </a:extLst>
            </p:cNvPr>
            <p:cNvSpPr txBox="1"/>
            <p:nvPr/>
          </p:nvSpPr>
          <p:spPr>
            <a:xfrm>
              <a:off x="10093126" y="4309801"/>
              <a:ext cx="1657340" cy="523220"/>
            </a:xfrm>
            <a:prstGeom prst="rect">
              <a:avLst/>
            </a:prstGeom>
            <a:noFill/>
          </p:spPr>
          <p:txBody>
            <a:bodyPr wrap="square" rtlCol="0">
              <a:spAutoFit/>
            </a:bodyPr>
            <a:lstStyle/>
            <a:p>
              <a:pPr algn="ctr"/>
              <a:r>
                <a:rPr lang="tr-TR" sz="1400" dirty="0">
                  <a:latin typeface="Candara Light" panose="020E0502030303020204" pitchFamily="34" charset="0"/>
                </a:rPr>
                <a:t>Arş. </a:t>
              </a:r>
              <a:r>
                <a:rPr lang="tr-TR" sz="1400" dirty="0" smtClean="0">
                  <a:latin typeface="Candara Light" panose="020E0502030303020204" pitchFamily="34" charset="0"/>
                </a:rPr>
                <a:t>Gör.</a:t>
              </a:r>
            </a:p>
            <a:p>
              <a:pPr algn="ctr"/>
              <a:r>
                <a:rPr lang="tr-TR" sz="1400" dirty="0" smtClean="0">
                  <a:latin typeface="Candara Light" panose="020E0502030303020204" pitchFamily="34" charset="0"/>
                </a:rPr>
                <a:t>İrem </a:t>
              </a:r>
              <a:r>
                <a:rPr lang="tr-TR" sz="1400" dirty="0" err="1" smtClean="0">
                  <a:latin typeface="Candara Light" panose="020E0502030303020204" pitchFamily="34" charset="0"/>
                </a:rPr>
                <a:t>Karakurt</a:t>
              </a:r>
              <a:endParaRPr lang="tr-TR" sz="1400" dirty="0">
                <a:latin typeface="Candara Light" panose="020E0502030303020204" pitchFamily="34" charset="0"/>
              </a:endParaRPr>
            </a:p>
          </p:txBody>
        </p:sp>
        <p:sp>
          <p:nvSpPr>
            <p:cNvPr id="83" name="Metin kutusu 82">
              <a:extLst>
                <a:ext uri="{FF2B5EF4-FFF2-40B4-BE49-F238E27FC236}">
                  <a16:creationId xmlns:a16="http://schemas.microsoft.com/office/drawing/2014/main" id="{04B7C45B-460C-485B-AEB2-8C7F07FAAFD6}"/>
                </a:ext>
              </a:extLst>
            </p:cNvPr>
            <p:cNvSpPr txBox="1"/>
            <p:nvPr/>
          </p:nvSpPr>
          <p:spPr>
            <a:xfrm>
              <a:off x="10162497" y="5068039"/>
              <a:ext cx="1657340" cy="1384995"/>
            </a:xfrm>
            <a:prstGeom prst="rect">
              <a:avLst/>
            </a:prstGeom>
            <a:noFill/>
          </p:spPr>
          <p:txBody>
            <a:bodyPr wrap="square" rtlCol="0">
              <a:spAutoFit/>
            </a:bodyPr>
            <a:lstStyle/>
            <a:p>
              <a:pPr lvl="0" algn="ctr"/>
              <a:r>
                <a:rPr lang="tr-TR" sz="1400" dirty="0">
                  <a:solidFill>
                    <a:prstClr val="black"/>
                  </a:solidFill>
                  <a:latin typeface="Candara Light" panose="020E0502030303020204" pitchFamily="34" charset="0"/>
                </a:rPr>
                <a:t>Doğum ve Kadın Hastalıkları </a:t>
              </a:r>
              <a:r>
                <a:rPr lang="tr-TR" sz="1400" dirty="0" smtClean="0">
                  <a:solidFill>
                    <a:prstClr val="black"/>
                  </a:solidFill>
                  <a:latin typeface="Candara Light" panose="020E0502030303020204" pitchFamily="34" charset="0"/>
                </a:rPr>
                <a:t>Hemşireliği</a:t>
              </a:r>
              <a:endParaRPr lang="tr-TR" sz="1400" dirty="0">
                <a:latin typeface="Candara Light" panose="020E0502030303020204" pitchFamily="34" charset="0"/>
              </a:endParaRPr>
            </a:p>
            <a:p>
              <a:pPr algn="ctr"/>
              <a:endParaRPr lang="tr-TR" sz="1400" dirty="0">
                <a:latin typeface="Candara Light" panose="020E0502030303020204" pitchFamily="34" charset="0"/>
              </a:endParaRPr>
            </a:p>
            <a:p>
              <a:pPr algn="ctr"/>
              <a:r>
                <a:rPr lang="tr-TR" sz="1400" dirty="0" smtClean="0">
                  <a:latin typeface="Candara Light" panose="020E0502030303020204" pitchFamily="34" charset="0"/>
                </a:rPr>
                <a:t>Yüksek Lisans</a:t>
              </a:r>
              <a:endParaRPr lang="tr-TR" sz="1400" dirty="0">
                <a:latin typeface="Candara Light" panose="020E0502030303020204" pitchFamily="34" charset="0"/>
              </a:endParaRPr>
            </a:p>
            <a:p>
              <a:pPr algn="ctr"/>
              <a:r>
                <a:rPr lang="tr-TR" sz="1400" dirty="0" smtClean="0">
                  <a:latin typeface="Candara Light" panose="020E0502030303020204" pitchFamily="34" charset="0"/>
                </a:rPr>
                <a:t>Gazi Üniversitesi</a:t>
              </a:r>
              <a:endParaRPr lang="tr-TR" sz="1400" dirty="0">
                <a:latin typeface="Candara Light" panose="020E0502030303020204" pitchFamily="34" charset="0"/>
              </a:endParaRPr>
            </a:p>
          </p:txBody>
        </p:sp>
      </p:grpSp>
      <p:cxnSp>
        <p:nvCxnSpPr>
          <p:cNvPr id="13" name="Düz Bağlayıcı 12">
            <a:extLst>
              <a:ext uri="{FF2B5EF4-FFF2-40B4-BE49-F238E27FC236}">
                <a16:creationId xmlns:a16="http://schemas.microsoft.com/office/drawing/2014/main" id="{CAE2A30F-6EF2-4932-927B-D619D2DA1C70}"/>
              </a:ext>
            </a:extLst>
          </p:cNvPr>
          <p:cNvCxnSpPr>
            <a:cxnSpLocks/>
          </p:cNvCxnSpPr>
          <p:nvPr/>
        </p:nvCxnSpPr>
        <p:spPr>
          <a:xfrm>
            <a:off x="190500" y="4836020"/>
            <a:ext cx="11430000"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19" name="Grup 18">
            <a:extLst>
              <a:ext uri="{FF2B5EF4-FFF2-40B4-BE49-F238E27FC236}">
                <a16:creationId xmlns:a16="http://schemas.microsoft.com/office/drawing/2014/main" id="{DE249E3C-45C9-450C-8CEE-E88F82B9A1D1}"/>
              </a:ext>
            </a:extLst>
          </p:cNvPr>
          <p:cNvGrpSpPr/>
          <p:nvPr/>
        </p:nvGrpSpPr>
        <p:grpSpPr>
          <a:xfrm>
            <a:off x="2762151" y="4354186"/>
            <a:ext cx="1657340" cy="2351316"/>
            <a:chOff x="1543753" y="4309801"/>
            <a:chExt cx="1657340" cy="2351316"/>
          </a:xfrm>
        </p:grpSpPr>
        <p:sp>
          <p:nvSpPr>
            <p:cNvPr id="68" name="Metin kutusu 67">
              <a:extLst>
                <a:ext uri="{FF2B5EF4-FFF2-40B4-BE49-F238E27FC236}">
                  <a16:creationId xmlns:a16="http://schemas.microsoft.com/office/drawing/2014/main" id="{BBF116C6-1AE5-4C10-9689-F56C33ADCC64}"/>
                </a:ext>
              </a:extLst>
            </p:cNvPr>
            <p:cNvSpPr txBox="1"/>
            <p:nvPr/>
          </p:nvSpPr>
          <p:spPr>
            <a:xfrm>
              <a:off x="1543753" y="4309801"/>
              <a:ext cx="1657340" cy="523220"/>
            </a:xfrm>
            <a:prstGeom prst="rect">
              <a:avLst/>
            </a:prstGeom>
            <a:noFill/>
          </p:spPr>
          <p:txBody>
            <a:bodyPr wrap="square" rtlCol="0">
              <a:spAutoFit/>
            </a:bodyPr>
            <a:lstStyle/>
            <a:p>
              <a:pPr algn="ctr"/>
              <a:r>
                <a:rPr lang="tr-TR" sz="1400" dirty="0">
                  <a:latin typeface="Candara Light" panose="020E0502030303020204" pitchFamily="34" charset="0"/>
                </a:rPr>
                <a:t>Prof. Dr.</a:t>
              </a:r>
            </a:p>
            <a:p>
              <a:pPr algn="ctr"/>
              <a:r>
                <a:rPr lang="tr-TR" sz="1400" dirty="0" smtClean="0">
                  <a:latin typeface="Candara Light" panose="020E0502030303020204" pitchFamily="34" charset="0"/>
                </a:rPr>
                <a:t>Nurhan Bayraktar</a:t>
              </a:r>
              <a:endParaRPr lang="tr-TR" sz="1400" dirty="0">
                <a:latin typeface="Candara Light" panose="020E0502030303020204" pitchFamily="34" charset="0"/>
              </a:endParaRPr>
            </a:p>
          </p:txBody>
        </p:sp>
        <p:sp>
          <p:nvSpPr>
            <p:cNvPr id="76" name="Metin kutusu 75">
              <a:extLst>
                <a:ext uri="{FF2B5EF4-FFF2-40B4-BE49-F238E27FC236}">
                  <a16:creationId xmlns:a16="http://schemas.microsoft.com/office/drawing/2014/main" id="{B197E185-1582-4813-A0B2-0DD90C530000}"/>
                </a:ext>
              </a:extLst>
            </p:cNvPr>
            <p:cNvSpPr txBox="1"/>
            <p:nvPr/>
          </p:nvSpPr>
          <p:spPr>
            <a:xfrm>
              <a:off x="1543753" y="5060679"/>
              <a:ext cx="1657340" cy="1600438"/>
            </a:xfrm>
            <a:prstGeom prst="rect">
              <a:avLst/>
            </a:prstGeom>
            <a:noFill/>
          </p:spPr>
          <p:txBody>
            <a:bodyPr wrap="square" rtlCol="0">
              <a:spAutoFit/>
            </a:bodyPr>
            <a:lstStyle/>
            <a:p>
              <a:pPr algn="ctr"/>
              <a:r>
                <a:rPr lang="tr-TR" sz="1400" dirty="0">
                  <a:latin typeface="Candara Light" panose="020E0502030303020204" pitchFamily="34" charset="0"/>
                </a:rPr>
                <a:t>Cerrahi Hastalıklar Hemşireliği</a:t>
              </a:r>
            </a:p>
            <a:p>
              <a:pPr algn="ctr"/>
              <a:endParaRPr lang="tr-TR" sz="1400" dirty="0" smtClean="0">
                <a:latin typeface="Candara Light" panose="020E0502030303020204" pitchFamily="34" charset="0"/>
              </a:endParaRPr>
            </a:p>
            <a:p>
              <a:pPr algn="ctr"/>
              <a:endParaRPr lang="tr-TR" sz="1400" dirty="0">
                <a:latin typeface="Candara Light" panose="020E0502030303020204" pitchFamily="34" charset="0"/>
              </a:endParaRPr>
            </a:p>
            <a:p>
              <a:pPr algn="ctr"/>
              <a:r>
                <a:rPr lang="tr-TR" sz="1400" dirty="0" err="1">
                  <a:latin typeface="Candara Light" panose="020E0502030303020204" pitchFamily="34" charset="0"/>
                </a:rPr>
                <a:t>Ph</a:t>
              </a:r>
              <a:r>
                <a:rPr lang="tr-TR" sz="1400" dirty="0">
                  <a:latin typeface="Candara Light" panose="020E0502030303020204" pitchFamily="34" charset="0"/>
                </a:rPr>
                <a:t>. D.</a:t>
              </a:r>
            </a:p>
            <a:p>
              <a:pPr algn="ctr"/>
              <a:r>
                <a:rPr lang="tr-TR" sz="1400" dirty="0">
                  <a:latin typeface="Candara Light" panose="020E0502030303020204" pitchFamily="34" charset="0"/>
                </a:rPr>
                <a:t>Hacettepe Üniversitesi</a:t>
              </a:r>
            </a:p>
          </p:txBody>
        </p:sp>
      </p:grpSp>
      <p:pic>
        <p:nvPicPr>
          <p:cNvPr id="4" name="Resim 3"/>
          <p:cNvPicPr>
            <a:picLocks noChangeAspect="1"/>
          </p:cNvPicPr>
          <p:nvPr/>
        </p:nvPicPr>
        <p:blipFill>
          <a:blip r:embed="rId6"/>
          <a:stretch>
            <a:fillRect/>
          </a:stretch>
        </p:blipFill>
        <p:spPr>
          <a:xfrm>
            <a:off x="4625541" y="2671656"/>
            <a:ext cx="1207380" cy="1432907"/>
          </a:xfrm>
          <a:prstGeom prst="flowChartConnector">
            <a:avLst/>
          </a:prstGeom>
          <a:noFill/>
          <a:effectLst>
            <a:outerShdw blurRad="50800" dist="38100" dir="5400000" algn="t" rotWithShape="0">
              <a:prstClr val="black">
                <a:alpha val="40000"/>
              </a:prstClr>
            </a:outerShdw>
          </a:effectLst>
        </p:spPr>
      </p:pic>
      <p:pic>
        <p:nvPicPr>
          <p:cNvPr id="6" name="Resim 5"/>
          <p:cNvPicPr>
            <a:picLocks noChangeAspect="1"/>
          </p:cNvPicPr>
          <p:nvPr/>
        </p:nvPicPr>
        <p:blipFill>
          <a:blip r:embed="rId7"/>
          <a:stretch>
            <a:fillRect/>
          </a:stretch>
        </p:blipFill>
        <p:spPr>
          <a:xfrm>
            <a:off x="10378091" y="2559812"/>
            <a:ext cx="1223938" cy="1557740"/>
          </a:xfrm>
          <a:prstGeom prst="flowChartConnector">
            <a:avLst/>
          </a:prstGeom>
          <a:noFill/>
          <a:effectLst>
            <a:outerShdw blurRad="50800" dist="38100" dir="5400000" algn="t" rotWithShape="0">
              <a:prstClr val="black">
                <a:alpha val="40000"/>
              </a:prstClr>
            </a:outerShdw>
          </a:effectLst>
        </p:spPr>
      </p:pic>
      <p:pic>
        <p:nvPicPr>
          <p:cNvPr id="2" name="Resim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06022" y="2604838"/>
            <a:ext cx="1183737" cy="1480306"/>
          </a:xfrm>
          <a:prstGeom prst="ellipse">
            <a:avLst/>
          </a:prstGeom>
          <a:ln>
            <a:noFill/>
          </a:ln>
          <a:effectLst>
            <a:outerShdw blurRad="292100" dist="139700" dir="2700000" algn="tl" rotWithShape="0">
              <a:srgbClr val="333333">
                <a:alpha val="65000"/>
              </a:srgbClr>
            </a:outerShdw>
          </a:effectLst>
        </p:spPr>
      </p:pic>
      <p:pic>
        <p:nvPicPr>
          <p:cNvPr id="2050" name="Picture 2" descr="ATILIM ÜNİVERSİTESİ - Hemşirelik - Akademik Persone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00036" y="2671656"/>
            <a:ext cx="1217950" cy="1471565"/>
          </a:xfrm>
          <a:prstGeom prst="ellipse">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Resim 4"/>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Lst>
          </a:blip>
          <a:stretch>
            <a:fillRect/>
          </a:stretch>
        </p:blipFill>
        <p:spPr>
          <a:xfrm>
            <a:off x="5998743" y="2604838"/>
            <a:ext cx="1259253" cy="1454775"/>
          </a:xfrm>
          <a:prstGeom prst="ellipse">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89770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25699" y="0"/>
            <a:ext cx="12181840" cy="685799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tr-TR" dirty="0">
                <a:solidFill>
                  <a:schemeClr val="tx1"/>
                </a:solidFill>
              </a:rPr>
              <a:t>Bölümümüze ait laboratuvarların kurulumu ile ilgili süreçler devam etmektedir.</a:t>
            </a:r>
            <a:endParaRPr lang="en-IN" dirty="0">
              <a:solidFill>
                <a:schemeClr val="tx1"/>
              </a:solidFill>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321233" y="612825"/>
                <a:ext cx="11559502" cy="775504"/>
                <a:chOff x="321233" y="612825"/>
                <a:chExt cx="11559502"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321233" y="732301"/>
                  <a:ext cx="729815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Laboratuvarlar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solidFill>
                  <a:schemeClr val="bg1"/>
                </a:solidFill>
                <a:latin typeface="Eurostile BQ" pitchFamily="50" charset="0"/>
              </a:endParaRPr>
            </a:p>
            <a:p>
              <a:pPr algn="ctr"/>
              <a:r>
                <a:rPr lang="tr-TR" b="1" dirty="0">
                  <a:solidFill>
                    <a:schemeClr val="bg1"/>
                  </a:solidFill>
                  <a:latin typeface="Eurostile BQ" pitchFamily="50" charset="0"/>
                </a:rPr>
                <a:t>VI</a:t>
              </a:r>
              <a:endParaRPr lang="en-IN" b="1" dirty="0">
                <a:solidFill>
                  <a:schemeClr val="bg1"/>
                </a:solidFill>
                <a:latin typeface="Eurostile BQ" pitchFamily="50" charset="0"/>
              </a:endParaRPr>
            </a:p>
            <a:p>
              <a:pPr algn="ctr"/>
              <a:endParaRPr lang="en-IN" b="1" dirty="0">
                <a:solidFill>
                  <a:schemeClr val="bg1"/>
                </a:solidFill>
                <a:latin typeface="Eurostile BQ" pitchFamily="50" charset="0"/>
              </a:endParaRPr>
            </a:p>
          </p:txBody>
        </p:sp>
      </p:grpSp>
      <p:sp>
        <p:nvSpPr>
          <p:cNvPr id="39" name="TextBox 222">
            <a:extLst>
              <a:ext uri="{FF2B5EF4-FFF2-40B4-BE49-F238E27FC236}">
                <a16:creationId xmlns:a16="http://schemas.microsoft.com/office/drawing/2014/main" id="{9608A833-E3DD-41CE-9B18-8BC37139C4E6}"/>
              </a:ext>
            </a:extLst>
          </p:cNvPr>
          <p:cNvSpPr txBox="1"/>
          <p:nvPr/>
        </p:nvSpPr>
        <p:spPr>
          <a:xfrm>
            <a:off x="311265" y="578412"/>
            <a:ext cx="1336084" cy="830997"/>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Çocuk Gelişimi</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19" name="Rectangle 14"/>
          <p:cNvSpPr>
            <a:spLocks noChangeArrowheads="1"/>
          </p:cNvSpPr>
          <p:nvPr/>
        </p:nvSpPr>
        <p:spPr bwMode="auto">
          <a:xfrm>
            <a:off x="10004781" y="2689345"/>
            <a:ext cx="12153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tr-TR"/>
          </a:p>
        </p:txBody>
      </p:sp>
      <p:sp>
        <p:nvSpPr>
          <p:cNvPr id="20" name="Rectangle 15"/>
          <p:cNvSpPr>
            <a:spLocks noChangeArrowheads="1"/>
          </p:cNvSpPr>
          <p:nvPr/>
        </p:nvSpPr>
        <p:spPr bwMode="auto">
          <a:xfrm>
            <a:off x="7820644" y="4530109"/>
            <a:ext cx="161393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254375" algn="l"/>
              </a:tabLst>
              <a:defRPr>
                <a:solidFill>
                  <a:schemeClr val="tx1"/>
                </a:solidFill>
                <a:latin typeface="Arial" panose="020B0604020202020204" pitchFamily="34" charset="0"/>
              </a:defRPr>
            </a:lvl1pPr>
            <a:lvl2pPr eaLnBrk="0" fontAlgn="base" hangingPunct="0">
              <a:spcBef>
                <a:spcPct val="0"/>
              </a:spcBef>
              <a:spcAft>
                <a:spcPct val="0"/>
              </a:spcAft>
              <a:tabLst>
                <a:tab pos="3254375" algn="l"/>
              </a:tabLst>
              <a:defRPr>
                <a:solidFill>
                  <a:schemeClr val="tx1"/>
                </a:solidFill>
                <a:latin typeface="Arial" panose="020B0604020202020204" pitchFamily="34" charset="0"/>
              </a:defRPr>
            </a:lvl2pPr>
            <a:lvl3pPr eaLnBrk="0" fontAlgn="base" hangingPunct="0">
              <a:spcBef>
                <a:spcPct val="0"/>
              </a:spcBef>
              <a:spcAft>
                <a:spcPct val="0"/>
              </a:spcAft>
              <a:tabLst>
                <a:tab pos="3254375" algn="l"/>
              </a:tabLst>
              <a:defRPr>
                <a:solidFill>
                  <a:schemeClr val="tx1"/>
                </a:solidFill>
                <a:latin typeface="Arial" panose="020B0604020202020204" pitchFamily="34" charset="0"/>
              </a:defRPr>
            </a:lvl3pPr>
            <a:lvl4pPr eaLnBrk="0" fontAlgn="base" hangingPunct="0">
              <a:spcBef>
                <a:spcPct val="0"/>
              </a:spcBef>
              <a:spcAft>
                <a:spcPct val="0"/>
              </a:spcAft>
              <a:tabLst>
                <a:tab pos="3254375" algn="l"/>
              </a:tabLst>
              <a:defRPr>
                <a:solidFill>
                  <a:schemeClr val="tx1"/>
                </a:solidFill>
                <a:latin typeface="Arial" panose="020B0604020202020204" pitchFamily="34" charset="0"/>
              </a:defRPr>
            </a:lvl4pPr>
            <a:lvl5pPr eaLnBrk="0" fontAlgn="base" hangingPunct="0">
              <a:spcBef>
                <a:spcPct val="0"/>
              </a:spcBef>
              <a:spcAft>
                <a:spcPct val="0"/>
              </a:spcAft>
              <a:tabLst>
                <a:tab pos="3254375" algn="l"/>
              </a:tabLst>
              <a:defRPr>
                <a:solidFill>
                  <a:schemeClr val="tx1"/>
                </a:solidFill>
                <a:latin typeface="Arial" panose="020B0604020202020204" pitchFamily="34" charset="0"/>
              </a:defRPr>
            </a:lvl5pPr>
            <a:lvl6pPr eaLnBrk="0" fontAlgn="base" hangingPunct="0">
              <a:spcBef>
                <a:spcPct val="0"/>
              </a:spcBef>
              <a:spcAft>
                <a:spcPct val="0"/>
              </a:spcAft>
              <a:tabLst>
                <a:tab pos="3254375" algn="l"/>
              </a:tabLst>
              <a:defRPr>
                <a:solidFill>
                  <a:schemeClr val="tx1"/>
                </a:solidFill>
                <a:latin typeface="Arial" panose="020B0604020202020204" pitchFamily="34" charset="0"/>
              </a:defRPr>
            </a:lvl6pPr>
            <a:lvl7pPr eaLnBrk="0" fontAlgn="base" hangingPunct="0">
              <a:spcBef>
                <a:spcPct val="0"/>
              </a:spcBef>
              <a:spcAft>
                <a:spcPct val="0"/>
              </a:spcAft>
              <a:tabLst>
                <a:tab pos="3254375" algn="l"/>
              </a:tabLst>
              <a:defRPr>
                <a:solidFill>
                  <a:schemeClr val="tx1"/>
                </a:solidFill>
                <a:latin typeface="Arial" panose="020B0604020202020204" pitchFamily="34" charset="0"/>
              </a:defRPr>
            </a:lvl7pPr>
            <a:lvl8pPr eaLnBrk="0" fontAlgn="base" hangingPunct="0">
              <a:spcBef>
                <a:spcPct val="0"/>
              </a:spcBef>
              <a:spcAft>
                <a:spcPct val="0"/>
              </a:spcAft>
              <a:tabLst>
                <a:tab pos="3254375" algn="l"/>
              </a:tabLst>
              <a:defRPr>
                <a:solidFill>
                  <a:schemeClr val="tx1"/>
                </a:solidFill>
                <a:latin typeface="Arial" panose="020B0604020202020204" pitchFamily="34" charset="0"/>
              </a:defRPr>
            </a:lvl8pPr>
            <a:lvl9pPr eaLnBrk="0" fontAlgn="base" hangingPunct="0">
              <a:spcBef>
                <a:spcPct val="0"/>
              </a:spcBef>
              <a:spcAft>
                <a:spcPct val="0"/>
              </a:spcAft>
              <a:tabLst>
                <a:tab pos="32543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3254375" algn="l"/>
              </a:tabLst>
            </a:pPr>
            <a:r>
              <a:rPr kumimoji="0" lang="tr-TR" altLang="tr-T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tr-TR" altLang="tr-TR" sz="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835276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Freeform: Shape 69">
            <a:extLst>
              <a:ext uri="{FF2B5EF4-FFF2-40B4-BE49-F238E27FC236}">
                <a16:creationId xmlns:a16="http://schemas.microsoft.com/office/drawing/2014/main" id="{23867CDF-41CC-4387-A6F0-6AB004CE11BB}"/>
              </a:ext>
            </a:extLst>
          </p:cNvPr>
          <p:cNvSpPr/>
          <p:nvPr/>
        </p:nvSpPr>
        <p:spPr>
          <a:xfrm rot="11436214" flipH="1">
            <a:off x="4638212" y="4080458"/>
            <a:ext cx="7686406" cy="3406655"/>
          </a:xfrm>
          <a:custGeom>
            <a:avLst/>
            <a:gdLst>
              <a:gd name="connsiteX0" fmla="*/ 7066038 w 7686406"/>
              <a:gd name="connsiteY0" fmla="*/ 3363881 h 3406655"/>
              <a:gd name="connsiteX1" fmla="*/ 7191487 w 7686406"/>
              <a:gd name="connsiteY1" fmla="*/ 3386970 h 3406655"/>
              <a:gd name="connsiteX2" fmla="*/ 7297625 w 7686406"/>
              <a:gd name="connsiteY2" fmla="*/ 3406655 h 3406655"/>
              <a:gd name="connsiteX3" fmla="*/ 7686406 w 7686406"/>
              <a:gd name="connsiteY3" fmla="*/ 1329935 h 3406655"/>
              <a:gd name="connsiteX4" fmla="*/ 582402 w 7686406"/>
              <a:gd name="connsiteY4" fmla="*/ 0 h 3406655"/>
              <a:gd name="connsiteX5" fmla="*/ 489405 w 7686406"/>
              <a:gd name="connsiteY5" fmla="*/ 16526 h 3406655"/>
              <a:gd name="connsiteX6" fmla="*/ 367484 w 7686406"/>
              <a:gd name="connsiteY6" fmla="*/ 39086 h 3406655"/>
              <a:gd name="connsiteX7" fmla="*/ 1595252 w 7686406"/>
              <a:gd name="connsiteY7" fmla="*/ 777929 h 3406655"/>
              <a:gd name="connsiteX8" fmla="*/ 3111905 w 7686406"/>
              <a:gd name="connsiteY8" fmla="*/ 864852 h 3406655"/>
              <a:gd name="connsiteX9" fmla="*/ 4068842 w 7686406"/>
              <a:gd name="connsiteY9" fmla="*/ 1277735 h 3406655"/>
              <a:gd name="connsiteX10" fmla="*/ 5170221 w 7686406"/>
              <a:gd name="connsiteY10" fmla="*/ 2386000 h 3406655"/>
              <a:gd name="connsiteX11" fmla="*/ 7066038 w 7686406"/>
              <a:gd name="connsiteY11" fmla="*/ 3363881 h 340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86406" h="3406655">
                <a:moveTo>
                  <a:pt x="7066038" y="3363881"/>
                </a:moveTo>
                <a:cubicBezTo>
                  <a:pt x="7106287" y="3371124"/>
                  <a:pt x="7148205" y="3378906"/>
                  <a:pt x="7191487" y="3386970"/>
                </a:cubicBezTo>
                <a:lnTo>
                  <a:pt x="7297625" y="3406655"/>
                </a:lnTo>
                <a:lnTo>
                  <a:pt x="7686406" y="1329935"/>
                </a:lnTo>
                <a:lnTo>
                  <a:pt x="582402" y="0"/>
                </a:lnTo>
                <a:lnTo>
                  <a:pt x="489405" y="16526"/>
                </a:lnTo>
                <a:cubicBezTo>
                  <a:pt x="444605" y="24641"/>
                  <a:pt x="403877" y="32181"/>
                  <a:pt x="367484" y="39086"/>
                </a:cubicBezTo>
                <a:cubicBezTo>
                  <a:pt x="-797089" y="260015"/>
                  <a:pt x="1137849" y="640302"/>
                  <a:pt x="1595252" y="777929"/>
                </a:cubicBezTo>
                <a:cubicBezTo>
                  <a:pt x="2052655" y="915556"/>
                  <a:pt x="2699641" y="781552"/>
                  <a:pt x="3111905" y="864852"/>
                </a:cubicBezTo>
                <a:cubicBezTo>
                  <a:pt x="3524170" y="948153"/>
                  <a:pt x="3725789" y="1024210"/>
                  <a:pt x="4068842" y="1277735"/>
                </a:cubicBezTo>
                <a:cubicBezTo>
                  <a:pt x="4411894" y="1531260"/>
                  <a:pt x="4670687" y="2038309"/>
                  <a:pt x="5170221" y="2386000"/>
                </a:cubicBezTo>
                <a:cubicBezTo>
                  <a:pt x="5669755" y="2733691"/>
                  <a:pt x="6422062" y="3247985"/>
                  <a:pt x="7066038" y="3363881"/>
                </a:cubicBezTo>
                <a:close/>
              </a:path>
            </a:pathLst>
          </a:custGeom>
          <a:pattFill prst="wdDn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Freeform: Shape 72">
            <a:extLst>
              <a:ext uri="{FF2B5EF4-FFF2-40B4-BE49-F238E27FC236}">
                <a16:creationId xmlns:a16="http://schemas.microsoft.com/office/drawing/2014/main" id="{F52B1EE5-8BF2-48CF-B64E-CD302E0A12B5}"/>
              </a:ext>
            </a:extLst>
          </p:cNvPr>
          <p:cNvSpPr/>
          <p:nvPr/>
        </p:nvSpPr>
        <p:spPr>
          <a:xfrm>
            <a:off x="7943608" y="0"/>
            <a:ext cx="4248392" cy="1610170"/>
          </a:xfrm>
          <a:custGeom>
            <a:avLst/>
            <a:gdLst>
              <a:gd name="connsiteX0" fmla="*/ 0 w 4248392"/>
              <a:gd name="connsiteY0" fmla="*/ 0 h 1610170"/>
              <a:gd name="connsiteX1" fmla="*/ 4248392 w 4248392"/>
              <a:gd name="connsiteY1" fmla="*/ 0 h 1610170"/>
              <a:gd name="connsiteX2" fmla="*/ 4248392 w 4248392"/>
              <a:gd name="connsiteY2" fmla="*/ 1610170 h 1610170"/>
              <a:gd name="connsiteX3" fmla="*/ 4087844 w 4248392"/>
              <a:gd name="connsiteY3" fmla="*/ 1561556 h 1610170"/>
              <a:gd name="connsiteX4" fmla="*/ 3087807 w 4248392"/>
              <a:gd name="connsiteY4" fmla="*/ 1071223 h 1610170"/>
              <a:gd name="connsiteX5" fmla="*/ 2300046 w 4248392"/>
              <a:gd name="connsiteY5" fmla="*/ 412603 h 1610170"/>
              <a:gd name="connsiteX6" fmla="*/ 1615598 w 4248392"/>
              <a:gd name="connsiteY6" fmla="*/ 167235 h 1610170"/>
              <a:gd name="connsiteX7" fmla="*/ 530812 w 4248392"/>
              <a:gd name="connsiteY7" fmla="*/ 115578 h 1610170"/>
              <a:gd name="connsiteX8" fmla="*/ 138446 w 4248392"/>
              <a:gd name="connsiteY8" fmla="*/ 30930 h 161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8392" h="1610170">
                <a:moveTo>
                  <a:pt x="0" y="0"/>
                </a:moveTo>
                <a:lnTo>
                  <a:pt x="4248392" y="0"/>
                </a:lnTo>
                <a:lnTo>
                  <a:pt x="4248392" y="1610170"/>
                </a:lnTo>
                <a:lnTo>
                  <a:pt x="4087844" y="1561556"/>
                </a:lnTo>
                <a:cubicBezTo>
                  <a:pt x="3725441" y="1436854"/>
                  <a:pt x="3355775" y="1226192"/>
                  <a:pt x="3087807" y="1071223"/>
                </a:cubicBezTo>
                <a:cubicBezTo>
                  <a:pt x="2730516" y="864597"/>
                  <a:pt x="2545414" y="563268"/>
                  <a:pt x="2300046" y="412603"/>
                </a:cubicBezTo>
                <a:cubicBezTo>
                  <a:pt x="2054678" y="261938"/>
                  <a:pt x="1910470" y="216739"/>
                  <a:pt x="1615598" y="167235"/>
                </a:cubicBezTo>
                <a:cubicBezTo>
                  <a:pt x="1320726" y="117731"/>
                  <a:pt x="857970" y="197367"/>
                  <a:pt x="530812" y="115578"/>
                </a:cubicBezTo>
                <a:cubicBezTo>
                  <a:pt x="449023" y="95131"/>
                  <a:pt x="301184" y="65670"/>
                  <a:pt x="138446" y="30930"/>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Box 9">
            <a:extLst>
              <a:ext uri="{FF2B5EF4-FFF2-40B4-BE49-F238E27FC236}">
                <a16:creationId xmlns:a16="http://schemas.microsoft.com/office/drawing/2014/main" id="{50E980F1-F26E-469C-A7CA-1C47FF8CA952}"/>
              </a:ext>
            </a:extLst>
          </p:cNvPr>
          <p:cNvSpPr txBox="1"/>
          <p:nvPr/>
        </p:nvSpPr>
        <p:spPr>
          <a:xfrm>
            <a:off x="7395892" y="3522993"/>
            <a:ext cx="4591841" cy="400110"/>
          </a:xfrm>
          <a:prstGeom prst="rect">
            <a:avLst/>
          </a:prstGeom>
          <a:noFill/>
        </p:spPr>
        <p:txBody>
          <a:bodyPr wrap="square" rtlCol="0" anchor="ctr">
            <a:spAutoFit/>
          </a:bodyPr>
          <a:lstStyle/>
          <a:p>
            <a:r>
              <a:rPr lang="en-US" sz="2000" i="1" dirty="0" err="1">
                <a:solidFill>
                  <a:schemeClr val="tx1">
                    <a:lumMod val="75000"/>
                    <a:lumOff val="25000"/>
                  </a:schemeClr>
                </a:solidFill>
                <a:latin typeface="Candara" panose="020E0502030303020204" pitchFamily="34" charset="0"/>
              </a:rPr>
              <a:t>Kızılcaşar</a:t>
            </a:r>
            <a:r>
              <a:rPr lang="en-US" sz="2000" i="1" dirty="0">
                <a:solidFill>
                  <a:schemeClr val="tx1">
                    <a:lumMod val="75000"/>
                    <a:lumOff val="25000"/>
                  </a:schemeClr>
                </a:solidFill>
                <a:latin typeface="Candara" panose="020E0502030303020204" pitchFamily="34" charset="0"/>
              </a:rPr>
              <a:t> </a:t>
            </a:r>
            <a:r>
              <a:rPr lang="en-US" sz="2000" i="1" dirty="0" err="1">
                <a:solidFill>
                  <a:schemeClr val="tx1">
                    <a:lumMod val="75000"/>
                    <a:lumOff val="25000"/>
                  </a:schemeClr>
                </a:solidFill>
                <a:latin typeface="Candara" panose="020E0502030303020204" pitchFamily="34" charset="0"/>
              </a:rPr>
              <a:t>Mahallesi</a:t>
            </a:r>
            <a:r>
              <a:rPr lang="en-US" sz="2000" i="1" dirty="0">
                <a:solidFill>
                  <a:schemeClr val="tx1">
                    <a:lumMod val="75000"/>
                    <a:lumOff val="25000"/>
                  </a:schemeClr>
                </a:solidFill>
                <a:latin typeface="Candara" panose="020E0502030303020204" pitchFamily="34" charset="0"/>
              </a:rPr>
              <a:t>, 06836 </a:t>
            </a:r>
            <a:r>
              <a:rPr lang="en-US" sz="2000" i="1" dirty="0" err="1">
                <a:solidFill>
                  <a:schemeClr val="tx1">
                    <a:lumMod val="75000"/>
                    <a:lumOff val="25000"/>
                  </a:schemeClr>
                </a:solidFill>
                <a:latin typeface="Candara" panose="020E0502030303020204" pitchFamily="34" charset="0"/>
              </a:rPr>
              <a:t>İncek</a:t>
            </a:r>
            <a:r>
              <a:rPr lang="tr-TR" sz="2000" i="1" dirty="0">
                <a:solidFill>
                  <a:schemeClr val="tx1">
                    <a:lumMod val="75000"/>
                    <a:lumOff val="25000"/>
                  </a:schemeClr>
                </a:solidFill>
                <a:latin typeface="Candara" panose="020E0502030303020204" pitchFamily="34" charset="0"/>
              </a:rPr>
              <a:t>/</a:t>
            </a:r>
            <a:r>
              <a:rPr lang="en-US" sz="2000" i="1" dirty="0" err="1">
                <a:solidFill>
                  <a:schemeClr val="tx1">
                    <a:lumMod val="75000"/>
                    <a:lumOff val="25000"/>
                  </a:schemeClr>
                </a:solidFill>
                <a:latin typeface="Candara" panose="020E0502030303020204" pitchFamily="34" charset="0"/>
              </a:rPr>
              <a:t>Gölbaşı</a:t>
            </a:r>
            <a:endParaRPr lang="en-US" sz="2000" i="1" dirty="0">
              <a:solidFill>
                <a:schemeClr val="tx1">
                  <a:lumMod val="75000"/>
                  <a:lumOff val="25000"/>
                </a:schemeClr>
              </a:solidFill>
              <a:latin typeface="Candara" panose="020E0502030303020204" pitchFamily="34" charset="0"/>
            </a:endParaRPr>
          </a:p>
        </p:txBody>
      </p:sp>
      <p:sp>
        <p:nvSpPr>
          <p:cNvPr id="18" name="TextBox 17">
            <a:extLst>
              <a:ext uri="{FF2B5EF4-FFF2-40B4-BE49-F238E27FC236}">
                <a16:creationId xmlns:a16="http://schemas.microsoft.com/office/drawing/2014/main" id="{7CD04DA1-3B5B-435F-A458-CBA43BBE96EB}"/>
              </a:ext>
            </a:extLst>
          </p:cNvPr>
          <p:cNvSpPr txBox="1"/>
          <p:nvPr/>
        </p:nvSpPr>
        <p:spPr>
          <a:xfrm>
            <a:off x="6927114" y="4582080"/>
            <a:ext cx="2051518" cy="400110"/>
          </a:xfrm>
          <a:prstGeom prst="rect">
            <a:avLst/>
          </a:prstGeom>
          <a:noFill/>
        </p:spPr>
        <p:txBody>
          <a:bodyPr wrap="square" rtlCol="0" anchor="ctr">
            <a:spAutoFit/>
          </a:bodyPr>
          <a:lstStyle/>
          <a:p>
            <a:r>
              <a:rPr lang="tr-TR" sz="2000" dirty="0">
                <a:solidFill>
                  <a:schemeClr val="tx1">
                    <a:lumMod val="75000"/>
                    <a:lumOff val="25000"/>
                  </a:schemeClr>
                </a:solidFill>
                <a:latin typeface="Candara" panose="020E0502030303020204" pitchFamily="34" charset="0"/>
              </a:rPr>
              <a:t>/atilimunivsbf</a:t>
            </a:r>
            <a:endParaRPr lang="en-US" sz="2000" dirty="0">
              <a:solidFill>
                <a:schemeClr val="tx1">
                  <a:lumMod val="75000"/>
                  <a:lumOff val="25000"/>
                </a:schemeClr>
              </a:solidFill>
              <a:latin typeface="Candara" panose="020E0502030303020204" pitchFamily="34" charset="0"/>
            </a:endParaRPr>
          </a:p>
        </p:txBody>
      </p:sp>
      <p:sp>
        <p:nvSpPr>
          <p:cNvPr id="28" name="TextBox 27">
            <a:extLst>
              <a:ext uri="{FF2B5EF4-FFF2-40B4-BE49-F238E27FC236}">
                <a16:creationId xmlns:a16="http://schemas.microsoft.com/office/drawing/2014/main" id="{5F364D6C-8322-4D0A-AC7F-E0E194DC75DA}"/>
              </a:ext>
            </a:extLst>
          </p:cNvPr>
          <p:cNvSpPr txBox="1"/>
          <p:nvPr/>
        </p:nvSpPr>
        <p:spPr>
          <a:xfrm>
            <a:off x="6363227" y="5648302"/>
            <a:ext cx="2703675" cy="400110"/>
          </a:xfrm>
          <a:prstGeom prst="rect">
            <a:avLst/>
          </a:prstGeom>
          <a:noFill/>
        </p:spPr>
        <p:txBody>
          <a:bodyPr wrap="square" rtlCol="0" anchor="ctr">
            <a:spAutoFit/>
          </a:bodyPr>
          <a:lstStyle/>
          <a:p>
            <a:r>
              <a:rPr lang="en-US" sz="2000" dirty="0">
                <a:solidFill>
                  <a:schemeClr val="tx1">
                    <a:lumMod val="75000"/>
                    <a:lumOff val="25000"/>
                  </a:schemeClr>
                </a:solidFill>
                <a:latin typeface="Candara" panose="020E0502030303020204" pitchFamily="34" charset="0"/>
              </a:rPr>
              <a:t>/atilim.edu.tr/sbf</a:t>
            </a:r>
          </a:p>
        </p:txBody>
      </p:sp>
      <p:cxnSp>
        <p:nvCxnSpPr>
          <p:cNvPr id="54" name="Straight Connector 53">
            <a:extLst>
              <a:ext uri="{FF2B5EF4-FFF2-40B4-BE49-F238E27FC236}">
                <a16:creationId xmlns:a16="http://schemas.microsoft.com/office/drawing/2014/main" id="{BB888F18-83A8-4C7D-88E9-CC61AEFC5C60}"/>
              </a:ext>
            </a:extLst>
          </p:cNvPr>
          <p:cNvCxnSpPr>
            <a:cxnSpLocks/>
          </p:cNvCxnSpPr>
          <p:nvPr/>
        </p:nvCxnSpPr>
        <p:spPr>
          <a:xfrm>
            <a:off x="7239000" y="4285554"/>
            <a:ext cx="443865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BF26609-D8BC-4B14-A671-490B35EAA93E}"/>
              </a:ext>
            </a:extLst>
          </p:cNvPr>
          <p:cNvCxnSpPr>
            <a:cxnSpLocks/>
          </p:cNvCxnSpPr>
          <p:nvPr/>
        </p:nvCxnSpPr>
        <p:spPr>
          <a:xfrm>
            <a:off x="6686550" y="5326148"/>
            <a:ext cx="499110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Resim 7">
            <a:extLst>
              <a:ext uri="{FF2B5EF4-FFF2-40B4-BE49-F238E27FC236}">
                <a16:creationId xmlns:a16="http://schemas.microsoft.com/office/drawing/2014/main" id="{05B1C1B7-5E20-4094-94D9-8DA5ED031B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054" t="16638" r="6610" b="72603"/>
          <a:stretch/>
        </p:blipFill>
        <p:spPr>
          <a:xfrm>
            <a:off x="9210218" y="4394723"/>
            <a:ext cx="792780" cy="737829"/>
          </a:xfrm>
          <a:prstGeom prst="rect">
            <a:avLst/>
          </a:prstGeom>
        </p:spPr>
      </p:pic>
      <p:pic>
        <p:nvPicPr>
          <p:cNvPr id="65" name="Resim 64">
            <a:extLst>
              <a:ext uri="{FF2B5EF4-FFF2-40B4-BE49-F238E27FC236}">
                <a16:creationId xmlns:a16="http://schemas.microsoft.com/office/drawing/2014/main" id="{53EA1DD6-8E95-4588-B276-76D4680CD4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749" t="27397" r="6915" b="61844"/>
          <a:stretch/>
        </p:blipFill>
        <p:spPr>
          <a:xfrm>
            <a:off x="8610360" y="4383498"/>
            <a:ext cx="792779" cy="737829"/>
          </a:xfrm>
          <a:prstGeom prst="rect">
            <a:avLst/>
          </a:prstGeom>
        </p:spPr>
      </p:pic>
      <p:pic>
        <p:nvPicPr>
          <p:cNvPr id="66" name="Resim 65">
            <a:extLst>
              <a:ext uri="{FF2B5EF4-FFF2-40B4-BE49-F238E27FC236}">
                <a16:creationId xmlns:a16="http://schemas.microsoft.com/office/drawing/2014/main" id="{63CD11A2-BA9B-4B8D-B579-B1C02298C6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633" t="37650" r="6767" b="50117"/>
          <a:stretch/>
        </p:blipFill>
        <p:spPr>
          <a:xfrm>
            <a:off x="9783443" y="4332954"/>
            <a:ext cx="816445" cy="838916"/>
          </a:xfrm>
          <a:prstGeom prst="rect">
            <a:avLst/>
          </a:prstGeom>
        </p:spPr>
      </p:pic>
      <p:sp>
        <p:nvSpPr>
          <p:cNvPr id="50" name="Freeform: Shape 49">
            <a:extLst>
              <a:ext uri="{FF2B5EF4-FFF2-40B4-BE49-F238E27FC236}">
                <a16:creationId xmlns:a16="http://schemas.microsoft.com/office/drawing/2014/main" id="{A790EA4A-8478-4A08-9378-008FEEA89AA4}"/>
              </a:ext>
            </a:extLst>
          </p:cNvPr>
          <p:cNvSpPr/>
          <p:nvPr/>
        </p:nvSpPr>
        <p:spPr>
          <a:xfrm>
            <a:off x="-4103" y="-1"/>
            <a:ext cx="7607301" cy="6876731"/>
          </a:xfrm>
          <a:custGeom>
            <a:avLst/>
            <a:gdLst>
              <a:gd name="connsiteX0" fmla="*/ 0 w 7607301"/>
              <a:gd name="connsiteY0" fmla="*/ 0 h 6858000"/>
              <a:gd name="connsiteX1" fmla="*/ 6771509 w 7607301"/>
              <a:gd name="connsiteY1" fmla="*/ 0 h 6858000"/>
              <a:gd name="connsiteX2" fmla="*/ 7607301 w 7607301"/>
              <a:gd name="connsiteY2" fmla="*/ 1671583 h 6858000"/>
              <a:gd name="connsiteX3" fmla="*/ 5014092 w 7607301"/>
              <a:gd name="connsiteY3" fmla="*/ 6858000 h 6858000"/>
              <a:gd name="connsiteX4" fmla="*/ 0 w 76073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7301" h="6858000">
                <a:moveTo>
                  <a:pt x="0" y="0"/>
                </a:moveTo>
                <a:lnTo>
                  <a:pt x="6771509" y="0"/>
                </a:lnTo>
                <a:lnTo>
                  <a:pt x="7607301" y="1671583"/>
                </a:lnTo>
                <a:lnTo>
                  <a:pt x="5014092" y="6858000"/>
                </a:lnTo>
                <a:lnTo>
                  <a:pt x="0" y="6858000"/>
                </a:lnTo>
                <a:close/>
              </a:path>
            </a:pathLst>
          </a:custGeom>
          <a:gradFill flip="none" rotWithShape="1">
            <a:gsLst>
              <a:gs pos="95000">
                <a:srgbClr val="24BED8">
                  <a:alpha val="80000"/>
                </a:srgbClr>
              </a:gs>
              <a:gs pos="0">
                <a:srgbClr val="2F3F69">
                  <a:alpha val="20000"/>
                </a:srgbClr>
              </a:gs>
            </a:gsLst>
            <a:lin ang="10200000" scaled="0"/>
            <a:tileRect/>
          </a:gra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Oval 44">
            <a:extLst>
              <a:ext uri="{FF2B5EF4-FFF2-40B4-BE49-F238E27FC236}">
                <a16:creationId xmlns:a16="http://schemas.microsoft.com/office/drawing/2014/main" id="{5EAE9E6B-629B-4474-A397-3CB4C6459C27}"/>
              </a:ext>
            </a:extLst>
          </p:cNvPr>
          <p:cNvSpPr/>
          <p:nvPr/>
        </p:nvSpPr>
        <p:spPr>
          <a:xfrm>
            <a:off x="6221901" y="3244960"/>
            <a:ext cx="956172" cy="95616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47" name="Oval 46">
            <a:extLst>
              <a:ext uri="{FF2B5EF4-FFF2-40B4-BE49-F238E27FC236}">
                <a16:creationId xmlns:a16="http://schemas.microsoft.com/office/drawing/2014/main" id="{EC79AA1C-9813-4677-BDA2-084431F01531}"/>
              </a:ext>
            </a:extLst>
          </p:cNvPr>
          <p:cNvSpPr/>
          <p:nvPr/>
        </p:nvSpPr>
        <p:spPr>
          <a:xfrm>
            <a:off x="5203717" y="5326148"/>
            <a:ext cx="956172" cy="95616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nvGrpSpPr>
          <p:cNvPr id="3" name="Group 2">
            <a:extLst>
              <a:ext uri="{FF2B5EF4-FFF2-40B4-BE49-F238E27FC236}">
                <a16:creationId xmlns:a16="http://schemas.microsoft.com/office/drawing/2014/main" id="{A93A573A-E3CE-4157-9371-CD46A99A3FE8}"/>
              </a:ext>
            </a:extLst>
          </p:cNvPr>
          <p:cNvGrpSpPr/>
          <p:nvPr/>
        </p:nvGrpSpPr>
        <p:grpSpPr>
          <a:xfrm>
            <a:off x="6319993" y="3347112"/>
            <a:ext cx="751870" cy="751870"/>
            <a:chOff x="6319993" y="3347112"/>
            <a:chExt cx="751870" cy="751870"/>
          </a:xfrm>
        </p:grpSpPr>
        <p:sp>
          <p:nvSpPr>
            <p:cNvPr id="12" name="Oval 11">
              <a:extLst>
                <a:ext uri="{FF2B5EF4-FFF2-40B4-BE49-F238E27FC236}">
                  <a16:creationId xmlns:a16="http://schemas.microsoft.com/office/drawing/2014/main" id="{50647107-8AC7-441C-AB72-758307842457}"/>
                </a:ext>
              </a:extLst>
            </p:cNvPr>
            <p:cNvSpPr/>
            <p:nvPr/>
          </p:nvSpPr>
          <p:spPr>
            <a:xfrm>
              <a:off x="6319993" y="3347112"/>
              <a:ext cx="751870" cy="751870"/>
            </a:xfrm>
            <a:prstGeom prst="ellipse">
              <a:avLst/>
            </a:prstGeom>
            <a:gradFill>
              <a:gsLst>
                <a:gs pos="95000">
                  <a:srgbClr val="24BED8"/>
                </a:gs>
                <a:gs pos="4000">
                  <a:srgbClr val="2F3F69"/>
                </a:gs>
              </a:gsLst>
              <a:lin ang="17400000" scaled="0"/>
            </a:gra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nvGrpSpPr>
            <p:cNvPr id="13" name="Group 12">
              <a:extLst>
                <a:ext uri="{FF2B5EF4-FFF2-40B4-BE49-F238E27FC236}">
                  <a16:creationId xmlns:a16="http://schemas.microsoft.com/office/drawing/2014/main" id="{FE25256E-73F4-494B-819C-C135C0B0329A}"/>
                </a:ext>
              </a:extLst>
            </p:cNvPr>
            <p:cNvGrpSpPr/>
            <p:nvPr/>
          </p:nvGrpSpPr>
          <p:grpSpPr>
            <a:xfrm>
              <a:off x="6486414" y="3518784"/>
              <a:ext cx="419025" cy="402413"/>
              <a:chOff x="5554663" y="1819275"/>
              <a:chExt cx="360363" cy="346075"/>
            </a:xfrm>
            <a:solidFill>
              <a:schemeClr val="bg1"/>
            </a:solidFill>
          </p:grpSpPr>
          <p:sp>
            <p:nvSpPr>
              <p:cNvPr id="14" name="Freeform 65">
                <a:extLst>
                  <a:ext uri="{FF2B5EF4-FFF2-40B4-BE49-F238E27FC236}">
                    <a16:creationId xmlns:a16="http://schemas.microsoft.com/office/drawing/2014/main" id="{5327089E-40C5-4EDF-9AAF-4E8E064BF181}"/>
                  </a:ext>
                </a:extLst>
              </p:cNvPr>
              <p:cNvSpPr>
                <a:spLocks/>
              </p:cNvSpPr>
              <p:nvPr/>
            </p:nvSpPr>
            <p:spPr bwMode="auto">
              <a:xfrm>
                <a:off x="5788025" y="1833563"/>
                <a:ext cx="82550" cy="82550"/>
              </a:xfrm>
              <a:custGeom>
                <a:avLst/>
                <a:gdLst>
                  <a:gd name="T0" fmla="*/ 19 w 22"/>
                  <a:gd name="T1" fmla="*/ 21 h 22"/>
                  <a:gd name="T2" fmla="*/ 20 w 22"/>
                  <a:gd name="T3" fmla="*/ 22 h 22"/>
                  <a:gd name="T4" fmla="*/ 22 w 22"/>
                  <a:gd name="T5" fmla="*/ 20 h 22"/>
                  <a:gd name="T6" fmla="*/ 22 w 22"/>
                  <a:gd name="T7" fmla="*/ 2 h 22"/>
                  <a:gd name="T8" fmla="*/ 20 w 22"/>
                  <a:gd name="T9" fmla="*/ 0 h 22"/>
                  <a:gd name="T10" fmla="*/ 2 w 22"/>
                  <a:gd name="T11" fmla="*/ 0 h 22"/>
                  <a:gd name="T12" fmla="*/ 0 w 22"/>
                  <a:gd name="T13" fmla="*/ 1 h 22"/>
                  <a:gd name="T14" fmla="*/ 1 w 22"/>
                  <a:gd name="T15" fmla="*/ 3 h 22"/>
                  <a:gd name="T16" fmla="*/ 19 w 22"/>
                  <a:gd name="T17"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2">
                    <a:moveTo>
                      <a:pt x="19" y="21"/>
                    </a:moveTo>
                    <a:cubicBezTo>
                      <a:pt x="19" y="22"/>
                      <a:pt x="19" y="22"/>
                      <a:pt x="20" y="22"/>
                    </a:cubicBezTo>
                    <a:cubicBezTo>
                      <a:pt x="21" y="22"/>
                      <a:pt x="22" y="21"/>
                      <a:pt x="22" y="20"/>
                    </a:cubicBezTo>
                    <a:cubicBezTo>
                      <a:pt x="22" y="2"/>
                      <a:pt x="22" y="2"/>
                      <a:pt x="22" y="2"/>
                    </a:cubicBezTo>
                    <a:cubicBezTo>
                      <a:pt x="22" y="1"/>
                      <a:pt x="21" y="0"/>
                      <a:pt x="20" y="0"/>
                    </a:cubicBezTo>
                    <a:cubicBezTo>
                      <a:pt x="2" y="0"/>
                      <a:pt x="2" y="0"/>
                      <a:pt x="2" y="0"/>
                    </a:cubicBezTo>
                    <a:cubicBezTo>
                      <a:pt x="1" y="0"/>
                      <a:pt x="0" y="1"/>
                      <a:pt x="0" y="1"/>
                    </a:cubicBezTo>
                    <a:cubicBezTo>
                      <a:pt x="0" y="2"/>
                      <a:pt x="0" y="3"/>
                      <a:pt x="1" y="3"/>
                    </a:cubicBezTo>
                    <a:lnTo>
                      <a:pt x="19"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sp>
            <p:nvSpPr>
              <p:cNvPr id="15" name="Freeform 66">
                <a:extLst>
                  <a:ext uri="{FF2B5EF4-FFF2-40B4-BE49-F238E27FC236}">
                    <a16:creationId xmlns:a16="http://schemas.microsoft.com/office/drawing/2014/main" id="{09C3085D-E870-4B21-838E-C2862BCA7179}"/>
                  </a:ext>
                </a:extLst>
              </p:cNvPr>
              <p:cNvSpPr>
                <a:spLocks/>
              </p:cNvSpPr>
              <p:nvPr/>
            </p:nvSpPr>
            <p:spPr bwMode="auto">
              <a:xfrm>
                <a:off x="5600700" y="1860550"/>
                <a:ext cx="269875" cy="304800"/>
              </a:xfrm>
              <a:custGeom>
                <a:avLst/>
                <a:gdLst>
                  <a:gd name="T0" fmla="*/ 0 w 170"/>
                  <a:gd name="T1" fmla="*/ 85 h 192"/>
                  <a:gd name="T2" fmla="*/ 0 w 170"/>
                  <a:gd name="T3" fmla="*/ 192 h 192"/>
                  <a:gd name="T4" fmla="*/ 66 w 170"/>
                  <a:gd name="T5" fmla="*/ 192 h 192"/>
                  <a:gd name="T6" fmla="*/ 66 w 170"/>
                  <a:gd name="T7" fmla="*/ 125 h 192"/>
                  <a:gd name="T8" fmla="*/ 104 w 170"/>
                  <a:gd name="T9" fmla="*/ 125 h 192"/>
                  <a:gd name="T10" fmla="*/ 104 w 170"/>
                  <a:gd name="T11" fmla="*/ 192 h 192"/>
                  <a:gd name="T12" fmla="*/ 170 w 170"/>
                  <a:gd name="T13" fmla="*/ 192 h 192"/>
                  <a:gd name="T14" fmla="*/ 170 w 170"/>
                  <a:gd name="T15" fmla="*/ 85 h 192"/>
                  <a:gd name="T16" fmla="*/ 85 w 170"/>
                  <a:gd name="T17" fmla="*/ 0 h 192"/>
                  <a:gd name="T18" fmla="*/ 0 w 170"/>
                  <a:gd name="T19" fmla="*/ 8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92">
                    <a:moveTo>
                      <a:pt x="0" y="85"/>
                    </a:moveTo>
                    <a:lnTo>
                      <a:pt x="0" y="192"/>
                    </a:lnTo>
                    <a:lnTo>
                      <a:pt x="66" y="192"/>
                    </a:lnTo>
                    <a:lnTo>
                      <a:pt x="66" y="125"/>
                    </a:lnTo>
                    <a:lnTo>
                      <a:pt x="104" y="125"/>
                    </a:lnTo>
                    <a:lnTo>
                      <a:pt x="104" y="192"/>
                    </a:lnTo>
                    <a:lnTo>
                      <a:pt x="170" y="192"/>
                    </a:lnTo>
                    <a:lnTo>
                      <a:pt x="170" y="85"/>
                    </a:lnTo>
                    <a:lnTo>
                      <a:pt x="85" y="0"/>
                    </a:lnTo>
                    <a:lnTo>
                      <a:pt x="0"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sp>
            <p:nvSpPr>
              <p:cNvPr id="16" name="Freeform 67">
                <a:extLst>
                  <a:ext uri="{FF2B5EF4-FFF2-40B4-BE49-F238E27FC236}">
                    <a16:creationId xmlns:a16="http://schemas.microsoft.com/office/drawing/2014/main" id="{26B0CE86-E703-4ADB-8EFA-8275CD693025}"/>
                  </a:ext>
                </a:extLst>
              </p:cNvPr>
              <p:cNvSpPr>
                <a:spLocks/>
              </p:cNvSpPr>
              <p:nvPr/>
            </p:nvSpPr>
            <p:spPr bwMode="auto">
              <a:xfrm>
                <a:off x="5554663" y="1819275"/>
                <a:ext cx="360363" cy="187325"/>
              </a:xfrm>
              <a:custGeom>
                <a:avLst/>
                <a:gdLst>
                  <a:gd name="T0" fmla="*/ 95 w 96"/>
                  <a:gd name="T1" fmla="*/ 47 h 50"/>
                  <a:gd name="T2" fmla="*/ 95 w 96"/>
                  <a:gd name="T3" fmla="*/ 47 h 50"/>
                  <a:gd name="T4" fmla="*/ 49 w 96"/>
                  <a:gd name="T5" fmla="*/ 1 h 50"/>
                  <a:gd name="T6" fmla="*/ 47 w 96"/>
                  <a:gd name="T7" fmla="*/ 1 h 50"/>
                  <a:gd name="T8" fmla="*/ 1 w 96"/>
                  <a:gd name="T9" fmla="*/ 47 h 50"/>
                  <a:gd name="T10" fmla="*/ 1 w 96"/>
                  <a:gd name="T11" fmla="*/ 49 h 50"/>
                  <a:gd name="T12" fmla="*/ 3 w 96"/>
                  <a:gd name="T13" fmla="*/ 49 h 50"/>
                  <a:gd name="T14" fmla="*/ 3 w 96"/>
                  <a:gd name="T15" fmla="*/ 49 h 50"/>
                  <a:gd name="T16" fmla="*/ 48 w 96"/>
                  <a:gd name="T17" fmla="*/ 5 h 50"/>
                  <a:gd name="T18" fmla="*/ 93 w 96"/>
                  <a:gd name="T19" fmla="*/ 49 h 50"/>
                  <a:gd name="T20" fmla="*/ 93 w 96"/>
                  <a:gd name="T21" fmla="*/ 49 h 50"/>
                  <a:gd name="T22" fmla="*/ 95 w 96"/>
                  <a:gd name="T23" fmla="*/ 49 h 50"/>
                  <a:gd name="T24" fmla="*/ 95 w 96"/>
                  <a:gd name="T25" fmla="*/ 49 h 50"/>
                  <a:gd name="T26" fmla="*/ 95 w 96"/>
                  <a:gd name="T27"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
                    <a:moveTo>
                      <a:pt x="95" y="47"/>
                    </a:moveTo>
                    <a:cubicBezTo>
                      <a:pt x="95" y="47"/>
                      <a:pt x="95" y="47"/>
                      <a:pt x="95" y="47"/>
                    </a:cubicBezTo>
                    <a:cubicBezTo>
                      <a:pt x="49" y="1"/>
                      <a:pt x="49" y="1"/>
                      <a:pt x="49" y="1"/>
                    </a:cubicBezTo>
                    <a:cubicBezTo>
                      <a:pt x="49" y="0"/>
                      <a:pt x="47" y="0"/>
                      <a:pt x="47" y="1"/>
                    </a:cubicBezTo>
                    <a:cubicBezTo>
                      <a:pt x="1" y="47"/>
                      <a:pt x="1" y="47"/>
                      <a:pt x="1" y="47"/>
                    </a:cubicBezTo>
                    <a:cubicBezTo>
                      <a:pt x="0" y="47"/>
                      <a:pt x="0" y="49"/>
                      <a:pt x="1" y="49"/>
                    </a:cubicBezTo>
                    <a:cubicBezTo>
                      <a:pt x="1" y="50"/>
                      <a:pt x="3" y="50"/>
                      <a:pt x="3" y="49"/>
                    </a:cubicBezTo>
                    <a:cubicBezTo>
                      <a:pt x="3" y="49"/>
                      <a:pt x="3" y="49"/>
                      <a:pt x="3" y="49"/>
                    </a:cubicBezTo>
                    <a:cubicBezTo>
                      <a:pt x="48" y="5"/>
                      <a:pt x="48" y="5"/>
                      <a:pt x="48" y="5"/>
                    </a:cubicBezTo>
                    <a:cubicBezTo>
                      <a:pt x="93" y="49"/>
                      <a:pt x="93" y="49"/>
                      <a:pt x="93" y="49"/>
                    </a:cubicBezTo>
                    <a:cubicBezTo>
                      <a:pt x="93" y="49"/>
                      <a:pt x="93" y="49"/>
                      <a:pt x="93" y="49"/>
                    </a:cubicBezTo>
                    <a:cubicBezTo>
                      <a:pt x="93" y="50"/>
                      <a:pt x="95" y="50"/>
                      <a:pt x="95" y="49"/>
                    </a:cubicBezTo>
                    <a:cubicBezTo>
                      <a:pt x="95" y="49"/>
                      <a:pt x="95" y="49"/>
                      <a:pt x="95" y="49"/>
                    </a:cubicBezTo>
                    <a:cubicBezTo>
                      <a:pt x="96" y="49"/>
                      <a:pt x="96" y="48"/>
                      <a:pt x="95"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grpSp>
      </p:grpSp>
      <p:pic>
        <p:nvPicPr>
          <p:cNvPr id="55" name="Resim 54">
            <a:extLst>
              <a:ext uri="{FF2B5EF4-FFF2-40B4-BE49-F238E27FC236}">
                <a16:creationId xmlns:a16="http://schemas.microsoft.com/office/drawing/2014/main" id="{E2149EDF-8ADF-47F6-9248-5AE9B66515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9864" y="5435547"/>
            <a:ext cx="724827" cy="756420"/>
          </a:xfrm>
          <a:prstGeom prst="rect">
            <a:avLst/>
          </a:prstGeom>
        </p:spPr>
      </p:pic>
      <p:sp>
        <p:nvSpPr>
          <p:cNvPr id="46" name="Oval 45">
            <a:extLst>
              <a:ext uri="{FF2B5EF4-FFF2-40B4-BE49-F238E27FC236}">
                <a16:creationId xmlns:a16="http://schemas.microsoft.com/office/drawing/2014/main" id="{CA7B8189-0D08-4D90-861C-1E88687E7F18}"/>
              </a:ext>
            </a:extLst>
          </p:cNvPr>
          <p:cNvSpPr/>
          <p:nvPr/>
        </p:nvSpPr>
        <p:spPr>
          <a:xfrm>
            <a:off x="5703027" y="4285554"/>
            <a:ext cx="956172" cy="95616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pic>
        <p:nvPicPr>
          <p:cNvPr id="11" name="Resim 10">
            <a:extLst>
              <a:ext uri="{FF2B5EF4-FFF2-40B4-BE49-F238E27FC236}">
                <a16:creationId xmlns:a16="http://schemas.microsoft.com/office/drawing/2014/main" id="{276E35C7-1C07-465B-A0E3-1FABDC98DC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145" t="26452" r="30527" b="30722"/>
          <a:stretch/>
        </p:blipFill>
        <p:spPr>
          <a:xfrm>
            <a:off x="5815262" y="4393023"/>
            <a:ext cx="752568" cy="751870"/>
          </a:xfrm>
          <a:prstGeom prst="flowChartConnector">
            <a:avLst/>
          </a:prstGeom>
        </p:spPr>
      </p:pic>
      <p:pic>
        <p:nvPicPr>
          <p:cNvPr id="26" name="Picture 25">
            <a:extLst>
              <a:ext uri="{FF2B5EF4-FFF2-40B4-BE49-F238E27FC236}">
                <a16:creationId xmlns:a16="http://schemas.microsoft.com/office/drawing/2014/main" id="{4CA2D53B-9C16-4301-8A58-A4435E2870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778" t="33111" r="14778" b="34778"/>
          <a:stretch/>
        </p:blipFill>
        <p:spPr>
          <a:xfrm>
            <a:off x="7940173" y="1368036"/>
            <a:ext cx="3877254" cy="1767392"/>
          </a:xfrm>
          <a:prstGeom prst="rect">
            <a:avLst/>
          </a:prstGeom>
        </p:spPr>
      </p:pic>
      <p:sp>
        <p:nvSpPr>
          <p:cNvPr id="29" name="TextBox 28">
            <a:extLst>
              <a:ext uri="{FF2B5EF4-FFF2-40B4-BE49-F238E27FC236}">
                <a16:creationId xmlns:a16="http://schemas.microsoft.com/office/drawing/2014/main" id="{BE2DDD83-8B64-4696-8F2B-3110B790E1E7}"/>
              </a:ext>
            </a:extLst>
          </p:cNvPr>
          <p:cNvSpPr txBox="1"/>
          <p:nvPr/>
        </p:nvSpPr>
        <p:spPr>
          <a:xfrm>
            <a:off x="173193" y="6429251"/>
            <a:ext cx="6146800" cy="307777"/>
          </a:xfrm>
          <a:prstGeom prst="rect">
            <a:avLst/>
          </a:prstGeom>
          <a:noFill/>
        </p:spPr>
        <p:txBody>
          <a:bodyPr wrap="square">
            <a:spAutoFit/>
          </a:bodyPr>
          <a:lstStyle/>
          <a:p>
            <a:r>
              <a:rPr lang="tr-TR" sz="1400" dirty="0"/>
              <a:t>tourmake.net/tr/tour/1ba4cee675b876335fa20c59e4cb2a93</a:t>
            </a:r>
          </a:p>
        </p:txBody>
      </p:sp>
      <p:pic>
        <p:nvPicPr>
          <p:cNvPr id="7" name="Picture 6">
            <a:extLst>
              <a:ext uri="{FF2B5EF4-FFF2-40B4-BE49-F238E27FC236}">
                <a16:creationId xmlns:a16="http://schemas.microsoft.com/office/drawing/2014/main" id="{6F1EB1A1-42D7-4BC2-B585-52BC1909331A}"/>
              </a:ext>
            </a:extLst>
          </p:cNvPr>
          <p:cNvPicPr>
            <a:picLocks noChangeAspect="1"/>
          </p:cNvPicPr>
          <p:nvPr/>
        </p:nvPicPr>
        <p:blipFill rotWithShape="1">
          <a:blip r:embed="rId7" cstate="print">
            <a:duotone>
              <a:prstClr val="black"/>
              <a:schemeClr val="accent5">
                <a:tint val="45000"/>
                <a:satMod val="400000"/>
              </a:schemeClr>
            </a:duotone>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l="23134" t="34334" r="25030" b="34843"/>
          <a:stretch/>
        </p:blipFill>
        <p:spPr>
          <a:xfrm rot="20700000">
            <a:off x="1619700" y="1520259"/>
            <a:ext cx="3363088" cy="1999793"/>
          </a:xfrm>
          <a:prstGeom prst="rect">
            <a:avLst/>
          </a:prstGeom>
        </p:spPr>
      </p:pic>
      <p:sp>
        <p:nvSpPr>
          <p:cNvPr id="33" name="TextBox 32">
            <a:extLst>
              <a:ext uri="{FF2B5EF4-FFF2-40B4-BE49-F238E27FC236}">
                <a16:creationId xmlns:a16="http://schemas.microsoft.com/office/drawing/2014/main" id="{C020469A-78DB-4EF0-94D1-AA0CBA261ABF}"/>
              </a:ext>
            </a:extLst>
          </p:cNvPr>
          <p:cNvSpPr txBox="1"/>
          <p:nvPr/>
        </p:nvSpPr>
        <p:spPr>
          <a:xfrm>
            <a:off x="1518617" y="3642105"/>
            <a:ext cx="3620322" cy="1138773"/>
          </a:xfrm>
          <a:prstGeom prst="rect">
            <a:avLst/>
          </a:prstGeom>
          <a:noFill/>
        </p:spPr>
        <p:txBody>
          <a:bodyPr wrap="square">
            <a:spAutoFit/>
          </a:bodyPr>
          <a:lstStyle/>
          <a:p>
            <a:pPr algn="just"/>
            <a:r>
              <a:rPr lang="tr-TR" sz="1700" dirty="0">
                <a:latin typeface="Candara" panose="020E0502030303020204" pitchFamily="34" charset="0"/>
              </a:rPr>
              <a:t>Fakültemizin çevresini, sınıfları, amfileri ve laboratuvarları aşağıda belirtilen link üzerinden 360 derece inceleyebilirsiniz.</a:t>
            </a:r>
          </a:p>
        </p:txBody>
      </p:sp>
      <p:sp>
        <p:nvSpPr>
          <p:cNvPr id="9" name="Rectangle: Rounded Corners 8">
            <a:extLst>
              <a:ext uri="{FF2B5EF4-FFF2-40B4-BE49-F238E27FC236}">
                <a16:creationId xmlns:a16="http://schemas.microsoft.com/office/drawing/2014/main" id="{6DF4DA26-6B25-4031-87DF-F868680BFF08}"/>
              </a:ext>
            </a:extLst>
          </p:cNvPr>
          <p:cNvSpPr/>
          <p:nvPr/>
        </p:nvSpPr>
        <p:spPr>
          <a:xfrm>
            <a:off x="1370809" y="3660356"/>
            <a:ext cx="94793" cy="1063296"/>
          </a:xfrm>
          <a:prstGeom prst="roundRect">
            <a:avLst/>
          </a:prstGeom>
          <a:solidFill>
            <a:srgbClr val="7030A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8536555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3940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49937"/>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HEMŞİRELİK</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205740" y="612825"/>
                <a:ext cx="10674995" cy="775504"/>
                <a:chOff x="1205740" y="612825"/>
                <a:chExt cx="10674995"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205740" y="732301"/>
                  <a:ext cx="9300716" cy="523220"/>
                </a:xfrm>
                <a:prstGeom prst="rect">
                  <a:avLst/>
                </a:prstGeom>
              </p:spPr>
              <p:txBody>
                <a:bodyPr wrap="square">
                  <a:spAutoFit/>
                </a:bodyPr>
                <a:lstStyle/>
                <a:p>
                  <a:pPr algn="ctr"/>
                  <a:r>
                    <a:rPr lang="tr-TR" sz="2800" b="1" dirty="0" smtClean="0">
                      <a:solidFill>
                        <a:schemeClr val="bg1"/>
                      </a:solidFill>
                      <a:latin typeface="Agency FB" panose="020B0503020202020204" pitchFamily="34" charset="0"/>
                    </a:rPr>
                    <a:t>2022-2023 Akademik Yılı Öğrenci Sayılarımız</a:t>
                  </a:r>
                  <a:endParaRPr lang="tr-TR" sz="2800" b="1" dirty="0">
                    <a:solidFill>
                      <a:schemeClr val="bg1"/>
                    </a:solidFill>
                    <a:latin typeface="Agency FB" panose="020B0503020202020204" pitchFamily="34" charset="0"/>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D</a:t>
              </a:r>
              <a:endParaRPr lang="en-IN" b="1" dirty="0">
                <a:solidFill>
                  <a:schemeClr val="bg1"/>
                </a:solidFill>
                <a:latin typeface="Eurostile BQ" pitchFamily="50" charset="0"/>
              </a:endParaRPr>
            </a:p>
          </p:txBody>
        </p:sp>
      </p:grpSp>
      <p:sp>
        <p:nvSpPr>
          <p:cNvPr id="4" name="İkizkenar Üçgen 3">
            <a:extLst>
              <a:ext uri="{FF2B5EF4-FFF2-40B4-BE49-F238E27FC236}">
                <a16:creationId xmlns:a16="http://schemas.microsoft.com/office/drawing/2014/main" id="{6CA18390-FC80-48FA-AB88-3231875BF55A}"/>
              </a:ext>
            </a:extLst>
          </p:cNvPr>
          <p:cNvSpPr/>
          <p:nvPr/>
        </p:nvSpPr>
        <p:spPr>
          <a:xfrm rot="16200000">
            <a:off x="11047134" y="1167552"/>
            <a:ext cx="895350" cy="771853"/>
          </a:xfrm>
          <a:prstGeom prst="triangle">
            <a:avLst>
              <a:gd name="adj" fmla="val 68617"/>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Köşeleri Yuvarlatılmış 4">
            <a:extLst>
              <a:ext uri="{FF2B5EF4-FFF2-40B4-BE49-F238E27FC236}">
                <a16:creationId xmlns:a16="http://schemas.microsoft.com/office/drawing/2014/main" id="{19CF1520-5047-4448-805D-A95002769AEF}"/>
              </a:ext>
            </a:extLst>
          </p:cNvPr>
          <p:cNvSpPr/>
          <p:nvPr/>
        </p:nvSpPr>
        <p:spPr>
          <a:xfrm>
            <a:off x="9029700" y="1305930"/>
            <a:ext cx="2843164" cy="780721"/>
          </a:xfrm>
          <a:prstGeom prst="roundRect">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2" name="Tablo 1"/>
          <p:cNvGraphicFramePr>
            <a:graphicFrameLocks noGrp="1"/>
          </p:cNvGraphicFramePr>
          <p:nvPr>
            <p:extLst>
              <p:ext uri="{D42A27DB-BD31-4B8C-83A1-F6EECF244321}">
                <p14:modId xmlns:p14="http://schemas.microsoft.com/office/powerpoint/2010/main" val="3751842750"/>
              </p:ext>
            </p:extLst>
          </p:nvPr>
        </p:nvGraphicFramePr>
        <p:xfrm>
          <a:off x="843281" y="3156085"/>
          <a:ext cx="10515600" cy="1072198"/>
        </p:xfrm>
        <a:graphic>
          <a:graphicData uri="http://schemas.openxmlformats.org/drawingml/2006/table">
            <a:tbl>
              <a:tblPr firstRow="1" firstCol="1" bandRow="1"/>
              <a:tblGrid>
                <a:gridCol w="1752600">
                  <a:extLst>
                    <a:ext uri="{9D8B030D-6E8A-4147-A177-3AD203B41FA5}">
                      <a16:colId xmlns:a16="http://schemas.microsoft.com/office/drawing/2014/main" val="3461418149"/>
                    </a:ext>
                  </a:extLst>
                </a:gridCol>
                <a:gridCol w="1752600">
                  <a:extLst>
                    <a:ext uri="{9D8B030D-6E8A-4147-A177-3AD203B41FA5}">
                      <a16:colId xmlns:a16="http://schemas.microsoft.com/office/drawing/2014/main" val="3043687909"/>
                    </a:ext>
                  </a:extLst>
                </a:gridCol>
                <a:gridCol w="1752600">
                  <a:extLst>
                    <a:ext uri="{9D8B030D-6E8A-4147-A177-3AD203B41FA5}">
                      <a16:colId xmlns:a16="http://schemas.microsoft.com/office/drawing/2014/main" val="179379613"/>
                    </a:ext>
                  </a:extLst>
                </a:gridCol>
                <a:gridCol w="1752600">
                  <a:extLst>
                    <a:ext uri="{9D8B030D-6E8A-4147-A177-3AD203B41FA5}">
                      <a16:colId xmlns:a16="http://schemas.microsoft.com/office/drawing/2014/main" val="3176485228"/>
                    </a:ext>
                  </a:extLst>
                </a:gridCol>
                <a:gridCol w="1752600">
                  <a:extLst>
                    <a:ext uri="{9D8B030D-6E8A-4147-A177-3AD203B41FA5}">
                      <a16:colId xmlns:a16="http://schemas.microsoft.com/office/drawing/2014/main" val="2844990646"/>
                    </a:ext>
                  </a:extLst>
                </a:gridCol>
                <a:gridCol w="1752600">
                  <a:extLst>
                    <a:ext uri="{9D8B030D-6E8A-4147-A177-3AD203B41FA5}">
                      <a16:colId xmlns:a16="http://schemas.microsoft.com/office/drawing/2014/main" val="2976448764"/>
                    </a:ext>
                  </a:extLst>
                </a:gridCol>
              </a:tblGrid>
              <a:tr h="0">
                <a:tc>
                  <a:txBody>
                    <a:bodyPr/>
                    <a:lstStyle/>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AKTİF ÖĞRENCİ İLK KAYIT</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AKTİF ÖĞRENCİ YATAY GEÇİŞ</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HAZIRLIK</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KAYDI SİLİNMİŞ</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ERASMUS</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TOPLAM</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ÖĞRENCİ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extLst>
                  <a:ext uri="{0D108BD9-81ED-4DB2-BD59-A6C34878D82A}">
                    <a16:rowId xmlns:a16="http://schemas.microsoft.com/office/drawing/2014/main" val="2594166963"/>
                  </a:ext>
                </a:extLst>
              </a:tr>
              <a:tr h="387350">
                <a:tc>
                  <a:txBody>
                    <a:bodyPr/>
                    <a:lstStyle/>
                    <a:p>
                      <a:pPr algn="ctr">
                        <a:lnSpc>
                          <a:spcPct val="107000"/>
                        </a:lnSpc>
                        <a:spcAft>
                          <a:spcPts val="0"/>
                        </a:spcAft>
                      </a:pPr>
                      <a:r>
                        <a:rPr lang="tr-TR" sz="1200" b="1" dirty="0">
                          <a:effectLst/>
                          <a:latin typeface="Calibri" panose="020F0502020204030204" pitchFamily="34" charset="0"/>
                          <a:ea typeface="Calibri" panose="020F0502020204030204" pitchFamily="34" charset="0"/>
                          <a:cs typeface="Times New Roman" panose="02020603050405020304" pitchFamily="18" charset="0"/>
                        </a:rPr>
                        <a:t>95</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200" b="1">
                          <a:effectLst/>
                          <a:latin typeface="Calibri" panose="020F0502020204030204" pitchFamily="34" charset="0"/>
                          <a:ea typeface="Calibri" panose="020F0502020204030204" pitchFamily="34" charset="0"/>
                          <a:cs typeface="Times New Roman" panose="02020603050405020304" pitchFamily="18" charset="0"/>
                        </a:rPr>
                        <a:t>1</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200" b="1">
                          <a:effectLst/>
                          <a:latin typeface="Calibri" panose="020F0502020204030204" pitchFamily="34" charset="0"/>
                          <a:ea typeface="Calibri" panose="020F0502020204030204" pitchFamily="34" charset="0"/>
                          <a:cs typeface="Times New Roman" panose="02020603050405020304" pitchFamily="18" charset="0"/>
                        </a:rPr>
                        <a:t>32</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200" b="1">
                          <a:effectLst/>
                          <a:latin typeface="Calibri" panose="020F0502020204030204" pitchFamily="34" charset="0"/>
                          <a:ea typeface="Calibri" panose="020F0502020204030204" pitchFamily="34" charset="0"/>
                          <a:cs typeface="Times New Roman" panose="02020603050405020304" pitchFamily="18" charset="0"/>
                        </a:rPr>
                        <a:t>7</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200" b="1">
                          <a:effectLst/>
                          <a:latin typeface="Calibri" panose="020F0502020204030204" pitchFamily="34" charset="0"/>
                          <a:ea typeface="Calibri" panose="020F0502020204030204" pitchFamily="34" charset="0"/>
                          <a:cs typeface="Times New Roman" panose="02020603050405020304" pitchFamily="18" charset="0"/>
                        </a:rPr>
                        <a:t>1</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200" b="1" dirty="0">
                          <a:effectLst/>
                          <a:latin typeface="Calibri" panose="020F0502020204030204" pitchFamily="34" charset="0"/>
                          <a:ea typeface="Calibri" panose="020F0502020204030204" pitchFamily="34" charset="0"/>
                          <a:cs typeface="Times New Roman" panose="02020603050405020304" pitchFamily="18" charset="0"/>
                        </a:rPr>
                        <a:t>129</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1377051"/>
                  </a:ext>
                </a:extLst>
              </a:tr>
            </a:tbl>
          </a:graphicData>
        </a:graphic>
      </p:graphicFrame>
    </p:spTree>
    <p:extLst>
      <p:ext uri="{BB962C8B-B14F-4D97-AF65-F5344CB8AC3E}">
        <p14:creationId xmlns:p14="http://schemas.microsoft.com/office/powerpoint/2010/main" val="14327168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812490"/>
                  <a:ext cx="1703972" cy="106335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SAĞLIK BİLİMLERİ FAKÜLTESİ</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792813" y="732301"/>
                  <a:ext cx="2246128"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Vizyon ve Misyon</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I</a:t>
              </a:r>
              <a:endParaRPr lang="en-IN" b="1" dirty="0">
                <a:solidFill>
                  <a:schemeClr val="bg1"/>
                </a:solidFill>
                <a:latin typeface="Eurostile BQ" pitchFamily="50" charset="0"/>
              </a:endParaRPr>
            </a:p>
          </p:txBody>
        </p:sp>
      </p:grpSp>
      <p:grpSp>
        <p:nvGrpSpPr>
          <p:cNvPr id="3" name="Grup 2">
            <a:extLst>
              <a:ext uri="{FF2B5EF4-FFF2-40B4-BE49-F238E27FC236}">
                <a16:creationId xmlns:a16="http://schemas.microsoft.com/office/drawing/2014/main" id="{58555408-97EC-4285-9E10-F01B793E535F}"/>
              </a:ext>
            </a:extLst>
          </p:cNvPr>
          <p:cNvGrpSpPr/>
          <p:nvPr/>
        </p:nvGrpSpPr>
        <p:grpSpPr>
          <a:xfrm>
            <a:off x="644295" y="2458406"/>
            <a:ext cx="5269941" cy="3258748"/>
            <a:chOff x="491895" y="1980005"/>
            <a:chExt cx="5269941" cy="3258748"/>
          </a:xfrm>
        </p:grpSpPr>
        <p:grpSp>
          <p:nvGrpSpPr>
            <p:cNvPr id="11" name="Grup 10">
              <a:extLst>
                <a:ext uri="{FF2B5EF4-FFF2-40B4-BE49-F238E27FC236}">
                  <a16:creationId xmlns:a16="http://schemas.microsoft.com/office/drawing/2014/main" id="{93A97C28-DBA9-4BA3-AB3A-7CFB53C1E79D}"/>
                </a:ext>
              </a:extLst>
            </p:cNvPr>
            <p:cNvGrpSpPr/>
            <p:nvPr/>
          </p:nvGrpSpPr>
          <p:grpSpPr>
            <a:xfrm>
              <a:off x="491895" y="1980005"/>
              <a:ext cx="5269941" cy="3258748"/>
              <a:chOff x="-142998" y="2055301"/>
              <a:chExt cx="5269941" cy="3258748"/>
            </a:xfrm>
          </p:grpSpPr>
          <p:grpSp>
            <p:nvGrpSpPr>
              <p:cNvPr id="71" name="Group 78">
                <a:extLst>
                  <a:ext uri="{FF2B5EF4-FFF2-40B4-BE49-F238E27FC236}">
                    <a16:creationId xmlns:a16="http://schemas.microsoft.com/office/drawing/2014/main" id="{ADE1EEA4-9276-46E1-9C12-FE651E4AFB44}"/>
                  </a:ext>
                </a:extLst>
              </p:cNvPr>
              <p:cNvGrpSpPr/>
              <p:nvPr/>
            </p:nvGrpSpPr>
            <p:grpSpPr>
              <a:xfrm rot="5400000">
                <a:off x="862599" y="1049704"/>
                <a:ext cx="3258748" cy="5269941"/>
                <a:chOff x="1798381" y="2525"/>
                <a:chExt cx="3258748" cy="5269941"/>
              </a:xfrm>
            </p:grpSpPr>
            <p:sp>
              <p:nvSpPr>
                <p:cNvPr id="75" name="Rectangle: Rounded Corners 82">
                  <a:extLst>
                    <a:ext uri="{FF2B5EF4-FFF2-40B4-BE49-F238E27FC236}">
                      <a16:creationId xmlns:a16="http://schemas.microsoft.com/office/drawing/2014/main" id="{A97380AC-5190-4A05-A1B2-30B81D2E4C3C}"/>
                    </a:ext>
                  </a:extLst>
                </p:cNvPr>
                <p:cNvSpPr/>
                <p:nvPr/>
              </p:nvSpPr>
              <p:spPr>
                <a:xfrm>
                  <a:off x="2060958" y="2525"/>
                  <a:ext cx="2996171" cy="5269941"/>
                </a:xfrm>
                <a:prstGeom prst="roundRect">
                  <a:avLst/>
                </a:prstGeom>
                <a:gradFill flip="none" rotWithShape="1">
                  <a:gsLst>
                    <a:gs pos="0">
                      <a:srgbClr val="0A5E7A"/>
                    </a:gs>
                    <a:gs pos="48000">
                      <a:srgbClr val="56489A"/>
                    </a:gs>
                    <a:gs pos="83000">
                      <a:srgbClr val="544797"/>
                    </a:gs>
                    <a:gs pos="100000">
                      <a:srgbClr val="534695"/>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6" name="Freeform: Shape 83">
                  <a:extLst>
                    <a:ext uri="{FF2B5EF4-FFF2-40B4-BE49-F238E27FC236}">
                      <a16:creationId xmlns:a16="http://schemas.microsoft.com/office/drawing/2014/main" id="{E36A742F-12F0-47EA-ABA7-8BF5A0D88D4B}"/>
                    </a:ext>
                  </a:extLst>
                </p:cNvPr>
                <p:cNvSpPr/>
                <p:nvPr/>
              </p:nvSpPr>
              <p:spPr>
                <a:xfrm rot="20828968" flipV="1">
                  <a:off x="1798381" y="1491445"/>
                  <a:ext cx="994461" cy="2215637"/>
                </a:xfrm>
                <a:custGeom>
                  <a:avLst/>
                  <a:gdLst>
                    <a:gd name="connsiteX0" fmla="*/ 667645 w 1313612"/>
                    <a:gd name="connsiteY0" fmla="*/ 2926700 h 2926700"/>
                    <a:gd name="connsiteX1" fmla="*/ 1178841 w 1313612"/>
                    <a:gd name="connsiteY1" fmla="*/ 2680666 h 2926700"/>
                    <a:gd name="connsiteX2" fmla="*/ 1219626 w 1313612"/>
                    <a:gd name="connsiteY2" fmla="*/ 2649805 h 2926700"/>
                    <a:gd name="connsiteX3" fmla="*/ 1237921 w 1313612"/>
                    <a:gd name="connsiteY3" fmla="*/ 2641557 h 2926700"/>
                    <a:gd name="connsiteX4" fmla="*/ 1309013 w 1313612"/>
                    <a:gd name="connsiteY4" fmla="*/ 2453295 h 2926700"/>
                    <a:gd name="connsiteX5" fmla="*/ 783471 w 1313612"/>
                    <a:gd name="connsiteY5" fmla="*/ 149520 h 2926700"/>
                    <a:gd name="connsiteX6" fmla="*/ 637767 w 1313612"/>
                    <a:gd name="connsiteY6" fmla="*/ 10713 h 2926700"/>
                    <a:gd name="connsiteX7" fmla="*/ 626794 w 1313612"/>
                    <a:gd name="connsiteY7" fmla="*/ 10988 h 2926700"/>
                    <a:gd name="connsiteX8" fmla="*/ 572366 w 1313612"/>
                    <a:gd name="connsiteY8" fmla="*/ 0 h 2926700"/>
                    <a:gd name="connsiteX9" fmla="*/ 0 w 1313612"/>
                    <a:gd name="connsiteY9" fmla="*/ 0 h 292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612" h="2926700">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bg1"/>
                </a:solidFill>
                <a:ln>
                  <a:noFill/>
                </a:ln>
                <a:effectLst>
                  <a:outerShdw blurRad="292100" dist="279400" dir="2700000" sx="91000" sy="9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82" name="Metin kutusu 81">
                <a:extLst>
                  <a:ext uri="{FF2B5EF4-FFF2-40B4-BE49-F238E27FC236}">
                    <a16:creationId xmlns:a16="http://schemas.microsoft.com/office/drawing/2014/main" id="{D7BB9E5A-7FE1-4418-885A-6FCB6CC65D6C}"/>
                  </a:ext>
                </a:extLst>
              </p:cNvPr>
              <p:cNvSpPr txBox="1"/>
              <p:nvPr/>
            </p:nvSpPr>
            <p:spPr>
              <a:xfrm>
                <a:off x="206925" y="3194302"/>
                <a:ext cx="4646552" cy="1754326"/>
              </a:xfrm>
              <a:prstGeom prst="rect">
                <a:avLst/>
              </a:prstGeom>
              <a:noFill/>
            </p:spPr>
            <p:txBody>
              <a:bodyPr wrap="square">
                <a:spAutoFit/>
              </a:bodyPr>
              <a:lstStyle/>
              <a:p>
                <a:pPr algn="ctr">
                  <a:spcAft>
                    <a:spcPts val="600"/>
                  </a:spcAft>
                </a:pPr>
                <a:r>
                  <a:rPr lang="en-IN" sz="1800" b="1" dirty="0" err="1">
                    <a:solidFill>
                      <a:schemeClr val="bg1"/>
                    </a:solidFill>
                    <a:latin typeface="Candara Light" panose="020E0502030303020204" pitchFamily="34" charset="0"/>
                  </a:rPr>
                  <a:t>Sağlık</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eğitimi</a:t>
                </a:r>
                <a:r>
                  <a:rPr lang="en-IN" sz="1800" b="1" dirty="0">
                    <a:solidFill>
                      <a:schemeClr val="bg1"/>
                    </a:solidFill>
                    <a:latin typeface="Candara Light" panose="020E0502030303020204" pitchFamily="34" charset="0"/>
                  </a:rPr>
                  <a:t> ve </a:t>
                </a:r>
                <a:r>
                  <a:rPr lang="en-IN" sz="1800" b="1" dirty="0" err="1">
                    <a:solidFill>
                      <a:schemeClr val="bg1"/>
                    </a:solidFill>
                    <a:latin typeface="Candara Light" panose="020E0502030303020204" pitchFamily="34" charset="0"/>
                  </a:rPr>
                  <a:t>uygulama</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alanlarında</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işbirliğine</a:t>
                </a:r>
                <a:r>
                  <a:rPr lang="en-IN" sz="1800" b="1" dirty="0">
                    <a:solidFill>
                      <a:schemeClr val="bg1"/>
                    </a:solidFill>
                    <a:latin typeface="Candara Light" panose="020E0502030303020204" pitchFamily="34" charset="0"/>
                  </a:rPr>
                  <a:t> model </a:t>
                </a:r>
                <a:r>
                  <a:rPr lang="en-IN" sz="1800" b="1" dirty="0" err="1">
                    <a:solidFill>
                      <a:schemeClr val="bg1"/>
                    </a:solidFill>
                    <a:latin typeface="Candara Light" panose="020E0502030303020204" pitchFamily="34" charset="0"/>
                  </a:rPr>
                  <a:t>oluşturan</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sağlık</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hizmetleri</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ile</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ilgili</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politikaların</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oluşturulmasında</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etkin</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rol</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alan</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araştırma</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eğitim</a:t>
                </a:r>
                <a:r>
                  <a:rPr lang="en-IN" sz="1800" b="1" dirty="0">
                    <a:solidFill>
                      <a:schemeClr val="bg1"/>
                    </a:solidFill>
                    <a:latin typeface="Candara Light" panose="020E0502030303020204" pitchFamily="34" charset="0"/>
                  </a:rPr>
                  <a:t> ve </a:t>
                </a:r>
                <a:r>
                  <a:rPr lang="en-IN" sz="1800" b="1" dirty="0" err="1">
                    <a:solidFill>
                      <a:schemeClr val="bg1"/>
                    </a:solidFill>
                    <a:latin typeface="Candara Light" panose="020E0502030303020204" pitchFamily="34" charset="0"/>
                  </a:rPr>
                  <a:t>uygulamalarda</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ulusal&amp;uluslararası</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düzeyde</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tanınan</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öncü</a:t>
                </a:r>
                <a:r>
                  <a:rPr lang="en-IN" sz="1800" b="1" dirty="0">
                    <a:solidFill>
                      <a:schemeClr val="bg1"/>
                    </a:solidFill>
                    <a:latin typeface="Candara Light" panose="020E0502030303020204" pitchFamily="34" charset="0"/>
                  </a:rPr>
                  <a:t> ve </a:t>
                </a:r>
                <a:r>
                  <a:rPr lang="en-IN" sz="1800" b="1" dirty="0" err="1">
                    <a:solidFill>
                      <a:schemeClr val="bg1"/>
                    </a:solidFill>
                    <a:latin typeface="Candara Light" panose="020E0502030303020204" pitchFamily="34" charset="0"/>
                  </a:rPr>
                  <a:t>referans</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bir</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kurum</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olmaktır</a:t>
                </a:r>
                <a:r>
                  <a:rPr lang="en-IN" sz="1800" b="1" dirty="0">
                    <a:solidFill>
                      <a:schemeClr val="bg1"/>
                    </a:solidFill>
                    <a:latin typeface="Candara Light" panose="020E0502030303020204" pitchFamily="34" charset="0"/>
                  </a:rPr>
                  <a:t>.</a:t>
                </a:r>
                <a:endParaRPr lang="tr-TR" sz="1800" b="1" dirty="0">
                  <a:solidFill>
                    <a:schemeClr val="bg1"/>
                  </a:solidFill>
                  <a:latin typeface="Candara Light" panose="020E0502030303020204" pitchFamily="34" charset="0"/>
                </a:endParaRPr>
              </a:p>
            </p:txBody>
          </p:sp>
          <p:sp>
            <p:nvSpPr>
              <p:cNvPr id="85" name="Metin kutusu 84">
                <a:extLst>
                  <a:ext uri="{FF2B5EF4-FFF2-40B4-BE49-F238E27FC236}">
                    <a16:creationId xmlns:a16="http://schemas.microsoft.com/office/drawing/2014/main" id="{CA248B77-21C6-4E37-A6D5-84B7581F3675}"/>
                  </a:ext>
                </a:extLst>
              </p:cNvPr>
              <p:cNvSpPr txBox="1"/>
              <p:nvPr/>
            </p:nvSpPr>
            <p:spPr>
              <a:xfrm>
                <a:off x="1847810" y="2360366"/>
                <a:ext cx="1364783" cy="461665"/>
              </a:xfrm>
              <a:prstGeom prst="rect">
                <a:avLst/>
              </a:prstGeom>
              <a:noFill/>
            </p:spPr>
            <p:txBody>
              <a:bodyPr wrap="square">
                <a:spAutoFit/>
              </a:bodyPr>
              <a:lstStyle/>
              <a:p>
                <a:pPr algn="ctr"/>
                <a:r>
                  <a:rPr lang="tr-TR" sz="2400" b="1" dirty="0">
                    <a:solidFill>
                      <a:srgbClr val="7030A0"/>
                    </a:solidFill>
                    <a:latin typeface="Candara Light" panose="020E0502030303020204" pitchFamily="34" charset="0"/>
                  </a:rPr>
                  <a:t>VİZYON</a:t>
                </a:r>
                <a:endParaRPr lang="tr-TR" sz="2400" dirty="0">
                  <a:solidFill>
                    <a:srgbClr val="7030A0"/>
                  </a:solidFill>
                </a:endParaRPr>
              </a:p>
            </p:txBody>
          </p:sp>
        </p:grpSp>
        <p:grpSp>
          <p:nvGrpSpPr>
            <p:cNvPr id="87" name="Google Shape;529;p38">
              <a:extLst>
                <a:ext uri="{FF2B5EF4-FFF2-40B4-BE49-F238E27FC236}">
                  <a16:creationId xmlns:a16="http://schemas.microsoft.com/office/drawing/2014/main" id="{A24521B9-F528-498E-97FB-1299A439F1C1}"/>
                </a:ext>
              </a:extLst>
            </p:cNvPr>
            <p:cNvGrpSpPr/>
            <p:nvPr/>
          </p:nvGrpSpPr>
          <p:grpSpPr>
            <a:xfrm>
              <a:off x="5173047" y="2407623"/>
              <a:ext cx="358351" cy="381822"/>
              <a:chOff x="5970800" y="1619250"/>
              <a:chExt cx="428650" cy="456725"/>
            </a:xfrm>
          </p:grpSpPr>
          <p:sp>
            <p:nvSpPr>
              <p:cNvPr id="88" name="Google Shape;530;p38">
                <a:extLst>
                  <a:ext uri="{FF2B5EF4-FFF2-40B4-BE49-F238E27FC236}">
                    <a16:creationId xmlns:a16="http://schemas.microsoft.com/office/drawing/2014/main" id="{4C92E9B5-57C6-4AF4-8083-B79ED3A2BA4A}"/>
                  </a:ext>
                </a:extLst>
              </p:cNvPr>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sp>
            <p:nvSpPr>
              <p:cNvPr id="89" name="Google Shape;531;p38">
                <a:extLst>
                  <a:ext uri="{FF2B5EF4-FFF2-40B4-BE49-F238E27FC236}">
                    <a16:creationId xmlns:a16="http://schemas.microsoft.com/office/drawing/2014/main" id="{3D78AC3F-E7F2-4D97-A1AA-217810F5CA0B}"/>
                  </a:ext>
                </a:extLst>
              </p:cNvPr>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sp>
            <p:nvSpPr>
              <p:cNvPr id="90" name="Google Shape;532;p38">
                <a:extLst>
                  <a:ext uri="{FF2B5EF4-FFF2-40B4-BE49-F238E27FC236}">
                    <a16:creationId xmlns:a16="http://schemas.microsoft.com/office/drawing/2014/main" id="{34289EDB-61E2-4B5B-924F-D69955562226}"/>
                  </a:ext>
                </a:extLst>
              </p:cNvPr>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sp>
            <p:nvSpPr>
              <p:cNvPr id="91" name="Google Shape;533;p38">
                <a:extLst>
                  <a:ext uri="{FF2B5EF4-FFF2-40B4-BE49-F238E27FC236}">
                    <a16:creationId xmlns:a16="http://schemas.microsoft.com/office/drawing/2014/main" id="{7B7FE811-BD55-4ECA-8B20-B5A501711159}"/>
                  </a:ext>
                </a:extLst>
              </p:cNvPr>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sp>
            <p:nvSpPr>
              <p:cNvPr id="92" name="Google Shape;534;p38">
                <a:extLst>
                  <a:ext uri="{FF2B5EF4-FFF2-40B4-BE49-F238E27FC236}">
                    <a16:creationId xmlns:a16="http://schemas.microsoft.com/office/drawing/2014/main" id="{2C821A13-E3D2-4765-8902-C1B1656A60DA}"/>
                  </a:ext>
                </a:extLst>
              </p:cNvPr>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grpSp>
      </p:grpSp>
      <p:grpSp>
        <p:nvGrpSpPr>
          <p:cNvPr id="2" name="Grup 1">
            <a:extLst>
              <a:ext uri="{FF2B5EF4-FFF2-40B4-BE49-F238E27FC236}">
                <a16:creationId xmlns:a16="http://schemas.microsoft.com/office/drawing/2014/main" id="{8C1B08D3-0F6B-41DF-B60E-48AB5BCEF851}"/>
              </a:ext>
            </a:extLst>
          </p:cNvPr>
          <p:cNvGrpSpPr/>
          <p:nvPr/>
        </p:nvGrpSpPr>
        <p:grpSpPr>
          <a:xfrm>
            <a:off x="6284557" y="2457180"/>
            <a:ext cx="5279910" cy="3259973"/>
            <a:chOff x="6132157" y="1978779"/>
            <a:chExt cx="5279910" cy="3259973"/>
          </a:xfrm>
        </p:grpSpPr>
        <p:grpSp>
          <p:nvGrpSpPr>
            <p:cNvPr id="10" name="Grup 9">
              <a:extLst>
                <a:ext uri="{FF2B5EF4-FFF2-40B4-BE49-F238E27FC236}">
                  <a16:creationId xmlns:a16="http://schemas.microsoft.com/office/drawing/2014/main" id="{EC2FA277-ED9C-465D-A37E-76EF6D41E0CE}"/>
                </a:ext>
              </a:extLst>
            </p:cNvPr>
            <p:cNvGrpSpPr/>
            <p:nvPr/>
          </p:nvGrpSpPr>
          <p:grpSpPr>
            <a:xfrm>
              <a:off x="6132157" y="1978779"/>
              <a:ext cx="5279910" cy="3259973"/>
              <a:chOff x="-142999" y="4343239"/>
              <a:chExt cx="5279910" cy="3259973"/>
            </a:xfrm>
          </p:grpSpPr>
          <p:sp>
            <p:nvSpPr>
              <p:cNvPr id="80" name="Rectangle: Rounded Corners 82">
                <a:extLst>
                  <a:ext uri="{FF2B5EF4-FFF2-40B4-BE49-F238E27FC236}">
                    <a16:creationId xmlns:a16="http://schemas.microsoft.com/office/drawing/2014/main" id="{C5A924B3-6070-40AA-BE3E-6905B988E496}"/>
                  </a:ext>
                </a:extLst>
              </p:cNvPr>
              <p:cNvSpPr/>
              <p:nvPr/>
            </p:nvSpPr>
            <p:spPr>
              <a:xfrm rot="5400000">
                <a:off x="998870" y="3465172"/>
                <a:ext cx="2996171" cy="5279910"/>
              </a:xfrm>
              <a:prstGeom prst="roundRect">
                <a:avLst/>
              </a:prstGeom>
              <a:gradFill flip="none" rotWithShape="1">
                <a:gsLst>
                  <a:gs pos="0">
                    <a:srgbClr val="0A5E7A"/>
                  </a:gs>
                  <a:gs pos="44000">
                    <a:srgbClr val="56489A"/>
                  </a:gs>
                  <a:gs pos="83000">
                    <a:srgbClr val="544797"/>
                  </a:gs>
                  <a:gs pos="100000">
                    <a:srgbClr val="534695"/>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3" name="Metin kutusu 82">
                <a:extLst>
                  <a:ext uri="{FF2B5EF4-FFF2-40B4-BE49-F238E27FC236}">
                    <a16:creationId xmlns:a16="http://schemas.microsoft.com/office/drawing/2014/main" id="{30B67C7A-D038-430A-96C6-C74DD405F824}"/>
                  </a:ext>
                </a:extLst>
              </p:cNvPr>
              <p:cNvSpPr txBox="1"/>
              <p:nvPr/>
            </p:nvSpPr>
            <p:spPr>
              <a:xfrm>
                <a:off x="146559" y="5353828"/>
                <a:ext cx="4716885" cy="2031325"/>
              </a:xfrm>
              <a:prstGeom prst="rect">
                <a:avLst/>
              </a:prstGeom>
              <a:noFill/>
            </p:spPr>
            <p:txBody>
              <a:bodyPr wrap="square">
                <a:spAutoFit/>
              </a:bodyPr>
              <a:lstStyle/>
              <a:p>
                <a:pPr algn="ctr">
                  <a:spcAft>
                    <a:spcPts val="600"/>
                  </a:spcAft>
                </a:pPr>
                <a:r>
                  <a:rPr lang="tr-TR" sz="1800" b="1" dirty="0">
                    <a:solidFill>
                      <a:schemeClr val="bg1"/>
                    </a:solidFill>
                    <a:latin typeface="Candara Light" panose="020E0502030303020204" pitchFamily="34" charset="0"/>
                  </a:rPr>
                  <a:t>Öğrencilerimizin kendi potansiyellerini ortaya koymalarına fırsat verecek bir ortamda, en üst düzeyde lisans eğitimi verilmesini sağlayarak, yaratıcı ve evrensel bilime katkı yapan, araştıran, bilimsel düşünmeyi, etik ve ahlaki davranmayı ve bilimsel uygulamayı prensip edinmiş çağdaş sağlık profesyonelleri yetiştirmektir.</a:t>
                </a:r>
              </a:p>
            </p:txBody>
          </p:sp>
          <p:sp>
            <p:nvSpPr>
              <p:cNvPr id="84" name="Freeform: Shape 83">
                <a:extLst>
                  <a:ext uri="{FF2B5EF4-FFF2-40B4-BE49-F238E27FC236}">
                    <a16:creationId xmlns:a16="http://schemas.microsoft.com/office/drawing/2014/main" id="{089E2DF9-7173-4E12-80B1-39E974C97F48}"/>
                  </a:ext>
                </a:extLst>
              </p:cNvPr>
              <p:cNvSpPr/>
              <p:nvPr/>
            </p:nvSpPr>
            <p:spPr>
              <a:xfrm rot="4628968" flipV="1">
                <a:off x="2031350" y="3732651"/>
                <a:ext cx="994461" cy="2215637"/>
              </a:xfrm>
              <a:custGeom>
                <a:avLst/>
                <a:gdLst>
                  <a:gd name="connsiteX0" fmla="*/ 667645 w 1313612"/>
                  <a:gd name="connsiteY0" fmla="*/ 2926700 h 2926700"/>
                  <a:gd name="connsiteX1" fmla="*/ 1178841 w 1313612"/>
                  <a:gd name="connsiteY1" fmla="*/ 2680666 h 2926700"/>
                  <a:gd name="connsiteX2" fmla="*/ 1219626 w 1313612"/>
                  <a:gd name="connsiteY2" fmla="*/ 2649805 h 2926700"/>
                  <a:gd name="connsiteX3" fmla="*/ 1237921 w 1313612"/>
                  <a:gd name="connsiteY3" fmla="*/ 2641557 h 2926700"/>
                  <a:gd name="connsiteX4" fmla="*/ 1309013 w 1313612"/>
                  <a:gd name="connsiteY4" fmla="*/ 2453295 h 2926700"/>
                  <a:gd name="connsiteX5" fmla="*/ 783471 w 1313612"/>
                  <a:gd name="connsiteY5" fmla="*/ 149520 h 2926700"/>
                  <a:gd name="connsiteX6" fmla="*/ 637767 w 1313612"/>
                  <a:gd name="connsiteY6" fmla="*/ 10713 h 2926700"/>
                  <a:gd name="connsiteX7" fmla="*/ 626794 w 1313612"/>
                  <a:gd name="connsiteY7" fmla="*/ 10988 h 2926700"/>
                  <a:gd name="connsiteX8" fmla="*/ 572366 w 1313612"/>
                  <a:gd name="connsiteY8" fmla="*/ 0 h 2926700"/>
                  <a:gd name="connsiteX9" fmla="*/ 0 w 1313612"/>
                  <a:gd name="connsiteY9" fmla="*/ 0 h 292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612" h="2926700">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bg1"/>
              </a:solidFill>
              <a:ln>
                <a:noFill/>
              </a:ln>
              <a:effectLst>
                <a:outerShdw blurRad="292100" dist="279400" dir="2700000" sx="91000" sy="9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6" name="Metin kutusu 85">
                <a:extLst>
                  <a:ext uri="{FF2B5EF4-FFF2-40B4-BE49-F238E27FC236}">
                    <a16:creationId xmlns:a16="http://schemas.microsoft.com/office/drawing/2014/main" id="{82F606D4-F5B3-468C-A862-2418E1092570}"/>
                  </a:ext>
                </a:extLst>
              </p:cNvPr>
              <p:cNvSpPr txBox="1"/>
              <p:nvPr/>
            </p:nvSpPr>
            <p:spPr>
              <a:xfrm>
                <a:off x="1846188" y="4661817"/>
                <a:ext cx="1364783" cy="461665"/>
              </a:xfrm>
              <a:prstGeom prst="rect">
                <a:avLst/>
              </a:prstGeom>
              <a:noFill/>
            </p:spPr>
            <p:txBody>
              <a:bodyPr wrap="square">
                <a:spAutoFit/>
              </a:bodyPr>
              <a:lstStyle/>
              <a:p>
                <a:pPr algn="ctr"/>
                <a:r>
                  <a:rPr lang="tr-TR" sz="2400" b="1" dirty="0">
                    <a:solidFill>
                      <a:srgbClr val="7030A0"/>
                    </a:solidFill>
                    <a:latin typeface="Candara Light" panose="020E0502030303020204" pitchFamily="34" charset="0"/>
                  </a:rPr>
                  <a:t>MİSYON</a:t>
                </a:r>
                <a:endParaRPr lang="tr-TR" sz="2400" dirty="0">
                  <a:solidFill>
                    <a:srgbClr val="7030A0"/>
                  </a:solidFill>
                </a:endParaRPr>
              </a:p>
            </p:txBody>
          </p:sp>
        </p:grpSp>
        <p:grpSp>
          <p:nvGrpSpPr>
            <p:cNvPr id="96" name="Google Shape;580;p38">
              <a:extLst>
                <a:ext uri="{FF2B5EF4-FFF2-40B4-BE49-F238E27FC236}">
                  <a16:creationId xmlns:a16="http://schemas.microsoft.com/office/drawing/2014/main" id="{5D0CD5AA-27A7-48BC-8DF7-B21153AE6840}"/>
                </a:ext>
              </a:extLst>
            </p:cNvPr>
            <p:cNvGrpSpPr/>
            <p:nvPr/>
          </p:nvGrpSpPr>
          <p:grpSpPr>
            <a:xfrm>
              <a:off x="10822378" y="2430246"/>
              <a:ext cx="427781" cy="316489"/>
              <a:chOff x="5255200" y="3006475"/>
              <a:chExt cx="511700" cy="378575"/>
            </a:xfrm>
          </p:grpSpPr>
          <p:sp>
            <p:nvSpPr>
              <p:cNvPr id="97" name="Google Shape;581;p38">
                <a:extLst>
                  <a:ext uri="{FF2B5EF4-FFF2-40B4-BE49-F238E27FC236}">
                    <a16:creationId xmlns:a16="http://schemas.microsoft.com/office/drawing/2014/main" id="{5DDAEB37-BF16-4EED-8E34-9B685E9396B8}"/>
                  </a:ext>
                </a:extLst>
              </p:cNvPr>
              <p:cNvSpPr/>
              <p:nvPr/>
            </p:nvSpPr>
            <p:spPr>
              <a:xfrm>
                <a:off x="5255200" y="3006475"/>
                <a:ext cx="349900" cy="349875"/>
              </a:xfrm>
              <a:custGeom>
                <a:avLst/>
                <a:gdLst/>
                <a:ahLst/>
                <a:cxnLst/>
                <a:rect l="l" t="t" r="r" b="b"/>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sp>
            <p:nvSpPr>
              <p:cNvPr id="98" name="Google Shape;582;p38">
                <a:extLst>
                  <a:ext uri="{FF2B5EF4-FFF2-40B4-BE49-F238E27FC236}">
                    <a16:creationId xmlns:a16="http://schemas.microsoft.com/office/drawing/2014/main" id="{2BF2758C-2801-4F70-8FB3-A1B686039869}"/>
                  </a:ext>
                </a:extLst>
              </p:cNvPr>
              <p:cNvSpPr/>
              <p:nvPr/>
            </p:nvSpPr>
            <p:spPr>
              <a:xfrm>
                <a:off x="5567825" y="3185975"/>
                <a:ext cx="199075" cy="199075"/>
              </a:xfrm>
              <a:custGeom>
                <a:avLst/>
                <a:gdLst/>
                <a:ahLst/>
                <a:cxnLst/>
                <a:rect l="l" t="t" r="r" b="b"/>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grpSp>
      </p:grpSp>
    </p:spTree>
    <p:extLst>
      <p:ext uri="{BB962C8B-B14F-4D97-AF65-F5344CB8AC3E}">
        <p14:creationId xmlns:p14="http://schemas.microsoft.com/office/powerpoint/2010/main" val="3019355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8512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49937"/>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HEMŞİRELİK</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205740" y="612825"/>
                <a:ext cx="10674995" cy="775504"/>
                <a:chOff x="1205740" y="612825"/>
                <a:chExt cx="10674995"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205740" y="732301"/>
                  <a:ext cx="9300716" cy="523220"/>
                </a:xfrm>
                <a:prstGeom prst="rect">
                  <a:avLst/>
                </a:prstGeom>
              </p:spPr>
              <p:txBody>
                <a:bodyPr wrap="square">
                  <a:spAutoFit/>
                </a:bodyPr>
                <a:lstStyle/>
                <a:p>
                  <a:pPr algn="ctr"/>
                  <a:r>
                    <a:rPr lang="tr-TR" sz="2800" b="1" dirty="0" smtClean="0">
                      <a:solidFill>
                        <a:schemeClr val="bg1"/>
                      </a:solidFill>
                      <a:latin typeface="Agency FB" panose="020B0503020202020204" pitchFamily="34" charset="0"/>
                    </a:rPr>
                    <a:t>2022-2023 Akademik Yılı Öğrenci Sayılarımız</a:t>
                  </a:r>
                  <a:endParaRPr lang="tr-TR" sz="2800" b="1" dirty="0">
                    <a:solidFill>
                      <a:schemeClr val="bg1"/>
                    </a:solidFill>
                    <a:latin typeface="Agency FB" panose="020B0503020202020204" pitchFamily="34" charset="0"/>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D</a:t>
              </a:r>
              <a:endParaRPr lang="en-IN" b="1" dirty="0">
                <a:solidFill>
                  <a:schemeClr val="bg1"/>
                </a:solidFill>
                <a:latin typeface="Eurostile BQ" pitchFamily="50" charset="0"/>
              </a:endParaRPr>
            </a:p>
          </p:txBody>
        </p:sp>
      </p:grpSp>
      <p:sp>
        <p:nvSpPr>
          <p:cNvPr id="4" name="İkizkenar Üçgen 3">
            <a:extLst>
              <a:ext uri="{FF2B5EF4-FFF2-40B4-BE49-F238E27FC236}">
                <a16:creationId xmlns:a16="http://schemas.microsoft.com/office/drawing/2014/main" id="{6CA18390-FC80-48FA-AB88-3231875BF55A}"/>
              </a:ext>
            </a:extLst>
          </p:cNvPr>
          <p:cNvSpPr/>
          <p:nvPr/>
        </p:nvSpPr>
        <p:spPr>
          <a:xfrm rot="16200000">
            <a:off x="11047134" y="1167552"/>
            <a:ext cx="895350" cy="771853"/>
          </a:xfrm>
          <a:prstGeom prst="triangle">
            <a:avLst>
              <a:gd name="adj" fmla="val 68617"/>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Köşeleri Yuvarlatılmış 4">
            <a:extLst>
              <a:ext uri="{FF2B5EF4-FFF2-40B4-BE49-F238E27FC236}">
                <a16:creationId xmlns:a16="http://schemas.microsoft.com/office/drawing/2014/main" id="{19CF1520-5047-4448-805D-A95002769AEF}"/>
              </a:ext>
            </a:extLst>
          </p:cNvPr>
          <p:cNvSpPr/>
          <p:nvPr/>
        </p:nvSpPr>
        <p:spPr>
          <a:xfrm>
            <a:off x="9029700" y="1305930"/>
            <a:ext cx="2843164" cy="780721"/>
          </a:xfrm>
          <a:prstGeom prst="roundRect">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20" name="Grafik 19"/>
          <p:cNvGraphicFramePr>
            <a:graphicFrameLocks/>
          </p:cNvGraphicFramePr>
          <p:nvPr>
            <p:extLst>
              <p:ext uri="{D42A27DB-BD31-4B8C-83A1-F6EECF244321}">
                <p14:modId xmlns:p14="http://schemas.microsoft.com/office/powerpoint/2010/main" val="1848514243"/>
              </p:ext>
            </p:extLst>
          </p:nvPr>
        </p:nvGraphicFramePr>
        <p:xfrm>
          <a:off x="3153665" y="2182780"/>
          <a:ext cx="5894832" cy="42336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69000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49937"/>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HEMŞİRELİK</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750224" y="732301"/>
                  <a:ext cx="2661306"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Bölüm Olanaklarımız</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D</a:t>
              </a:r>
              <a:endParaRPr lang="en-IN" b="1" dirty="0">
                <a:solidFill>
                  <a:schemeClr val="bg1"/>
                </a:solidFill>
                <a:latin typeface="Eurostile BQ" pitchFamily="50" charset="0"/>
              </a:endParaRPr>
            </a:p>
          </p:txBody>
        </p:sp>
      </p:grpSp>
      <p:sp>
        <p:nvSpPr>
          <p:cNvPr id="4" name="İkizkenar Üçgen 3">
            <a:extLst>
              <a:ext uri="{FF2B5EF4-FFF2-40B4-BE49-F238E27FC236}">
                <a16:creationId xmlns:a16="http://schemas.microsoft.com/office/drawing/2014/main" id="{6CA18390-FC80-48FA-AB88-3231875BF55A}"/>
              </a:ext>
            </a:extLst>
          </p:cNvPr>
          <p:cNvSpPr/>
          <p:nvPr/>
        </p:nvSpPr>
        <p:spPr>
          <a:xfrm rot="16200000">
            <a:off x="11047134" y="1167552"/>
            <a:ext cx="895350" cy="771853"/>
          </a:xfrm>
          <a:prstGeom prst="triangle">
            <a:avLst>
              <a:gd name="adj" fmla="val 68617"/>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Köşeleri Yuvarlatılmış 4">
            <a:extLst>
              <a:ext uri="{FF2B5EF4-FFF2-40B4-BE49-F238E27FC236}">
                <a16:creationId xmlns:a16="http://schemas.microsoft.com/office/drawing/2014/main" id="{19CF1520-5047-4448-805D-A95002769AEF}"/>
              </a:ext>
            </a:extLst>
          </p:cNvPr>
          <p:cNvSpPr/>
          <p:nvPr/>
        </p:nvSpPr>
        <p:spPr>
          <a:xfrm>
            <a:off x="9029700" y="1305930"/>
            <a:ext cx="2843164" cy="780721"/>
          </a:xfrm>
          <a:prstGeom prst="roundRect">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Metin kutusu 43">
            <a:extLst>
              <a:ext uri="{FF2B5EF4-FFF2-40B4-BE49-F238E27FC236}">
                <a16:creationId xmlns:a16="http://schemas.microsoft.com/office/drawing/2014/main" id="{BB9843E4-4AD5-4636-B52C-90D25A3B6F15}"/>
              </a:ext>
            </a:extLst>
          </p:cNvPr>
          <p:cNvSpPr txBox="1"/>
          <p:nvPr/>
        </p:nvSpPr>
        <p:spPr>
          <a:xfrm>
            <a:off x="8298656" y="1545204"/>
            <a:ext cx="2940844" cy="400110"/>
          </a:xfrm>
          <a:prstGeom prst="rect">
            <a:avLst/>
          </a:prstGeom>
          <a:noFill/>
        </p:spPr>
        <p:txBody>
          <a:bodyPr wrap="square">
            <a:spAutoFit/>
          </a:bodyPr>
          <a:lstStyle/>
          <a:p>
            <a:pPr algn="r"/>
            <a:r>
              <a:rPr lang="tr-TR" sz="2000" b="1" dirty="0">
                <a:latin typeface="Agency FB" panose="020B0503020202020204" pitchFamily="34" charset="0"/>
              </a:rPr>
              <a:t>Laboratuvarlarımız</a:t>
            </a:r>
            <a:endParaRPr lang="tr-TR" sz="2000" dirty="0"/>
          </a:p>
        </p:txBody>
      </p:sp>
      <p:pic>
        <p:nvPicPr>
          <p:cNvPr id="45" name="Resim 44">
            <a:extLst>
              <a:ext uri="{FF2B5EF4-FFF2-40B4-BE49-F238E27FC236}">
                <a16:creationId xmlns:a16="http://schemas.microsoft.com/office/drawing/2014/main" id="{ED0499EA-2926-4F0D-95E4-246C7DD2DA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6693" y="2303543"/>
            <a:ext cx="2056823" cy="1374555"/>
          </a:xfrm>
          <a:prstGeom prst="rect">
            <a:avLst/>
          </a:prstGeom>
          <a:effectLst>
            <a:outerShdw blurRad="50800" dist="38100" dir="5400000" algn="t" rotWithShape="0">
              <a:prstClr val="black">
                <a:alpha val="40000"/>
              </a:prstClr>
            </a:outerShdw>
          </a:effectLst>
        </p:spPr>
      </p:pic>
      <p:pic>
        <p:nvPicPr>
          <p:cNvPr id="46" name="Resim 45">
            <a:extLst>
              <a:ext uri="{FF2B5EF4-FFF2-40B4-BE49-F238E27FC236}">
                <a16:creationId xmlns:a16="http://schemas.microsoft.com/office/drawing/2014/main" id="{393EF0B1-B1ED-4ADB-8D2B-E97B2994B8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0311"/>
          <a:stretch/>
        </p:blipFill>
        <p:spPr>
          <a:xfrm>
            <a:off x="7202130" y="2303543"/>
            <a:ext cx="2193051" cy="1374556"/>
          </a:xfrm>
          <a:prstGeom prst="rect">
            <a:avLst/>
          </a:prstGeom>
          <a:effectLst>
            <a:outerShdw blurRad="50800" dist="38100" dir="5400000" algn="t" rotWithShape="0">
              <a:prstClr val="black">
                <a:alpha val="40000"/>
              </a:prstClr>
            </a:outerShdw>
          </a:effectLst>
        </p:spPr>
      </p:pic>
      <p:pic>
        <p:nvPicPr>
          <p:cNvPr id="47" name="Resim 46">
            <a:extLst>
              <a:ext uri="{FF2B5EF4-FFF2-40B4-BE49-F238E27FC236}">
                <a16:creationId xmlns:a16="http://schemas.microsoft.com/office/drawing/2014/main" id="{69CF423B-4EC0-49F1-A9E6-996196EF0C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233" y="2303543"/>
            <a:ext cx="2192046" cy="1374556"/>
          </a:xfrm>
          <a:prstGeom prst="rect">
            <a:avLst/>
          </a:prstGeom>
          <a:effectLst>
            <a:outerShdw blurRad="50800" dist="38100" dir="5400000" algn="t" rotWithShape="0">
              <a:prstClr val="black">
                <a:alpha val="40000"/>
              </a:prstClr>
            </a:outerShdw>
          </a:effectLst>
        </p:spPr>
      </p:pic>
      <p:pic>
        <p:nvPicPr>
          <p:cNvPr id="48" name="Resim 47">
            <a:extLst>
              <a:ext uri="{FF2B5EF4-FFF2-40B4-BE49-F238E27FC236}">
                <a16:creationId xmlns:a16="http://schemas.microsoft.com/office/drawing/2014/main" id="{EDAC7AA0-94FF-420F-9F48-387F53D61E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6930" y="2303543"/>
            <a:ext cx="2192046" cy="1374555"/>
          </a:xfrm>
          <a:prstGeom prst="rect">
            <a:avLst/>
          </a:prstGeom>
          <a:effectLst>
            <a:outerShdw blurRad="50800" dist="38100" dir="5400000" algn="t" rotWithShape="0">
              <a:prstClr val="black">
                <a:alpha val="40000"/>
              </a:prstClr>
            </a:outerShdw>
          </a:effectLst>
        </p:spPr>
      </p:pic>
      <p:pic>
        <p:nvPicPr>
          <p:cNvPr id="49" name="Resim 48">
            <a:extLst>
              <a:ext uri="{FF2B5EF4-FFF2-40B4-BE49-F238E27FC236}">
                <a16:creationId xmlns:a16="http://schemas.microsoft.com/office/drawing/2014/main" id="{22E2DD69-05C5-41AB-A957-278E8842BA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918"/>
          <a:stretch/>
        </p:blipFill>
        <p:spPr>
          <a:xfrm>
            <a:off x="9535307" y="2303542"/>
            <a:ext cx="2335460" cy="1374555"/>
          </a:xfrm>
          <a:prstGeom prst="rect">
            <a:avLst/>
          </a:prstGeom>
          <a:effectLst>
            <a:outerShdw blurRad="50800" dist="38100" dir="5400000" algn="t" rotWithShape="0">
              <a:prstClr val="black">
                <a:alpha val="40000"/>
              </a:prstClr>
            </a:outerShdw>
          </a:effectLst>
        </p:spPr>
      </p:pic>
      <p:pic>
        <p:nvPicPr>
          <p:cNvPr id="52" name="Resim 51">
            <a:extLst>
              <a:ext uri="{FF2B5EF4-FFF2-40B4-BE49-F238E27FC236}">
                <a16:creationId xmlns:a16="http://schemas.microsoft.com/office/drawing/2014/main" id="{6DB58718-8CB4-4800-960D-40DB2A342D4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21884"/>
          <a:stretch/>
        </p:blipFill>
        <p:spPr>
          <a:xfrm>
            <a:off x="2870104" y="3890469"/>
            <a:ext cx="2118263" cy="1220255"/>
          </a:xfrm>
          <a:prstGeom prst="rect">
            <a:avLst/>
          </a:prstGeom>
          <a:ln>
            <a:noFill/>
          </a:ln>
          <a:effectLst>
            <a:outerShdw blurRad="50800" dist="38100" dir="5400000" algn="t" rotWithShape="0">
              <a:prstClr val="black">
                <a:alpha val="40000"/>
              </a:prstClr>
            </a:outerShdw>
          </a:effectLst>
        </p:spPr>
      </p:pic>
      <p:pic>
        <p:nvPicPr>
          <p:cNvPr id="54" name="Resim 53">
            <a:extLst>
              <a:ext uri="{FF2B5EF4-FFF2-40B4-BE49-F238E27FC236}">
                <a16:creationId xmlns:a16="http://schemas.microsoft.com/office/drawing/2014/main" id="{8BA8032B-65EA-421B-A785-DADA7F0DCE3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408" r="6469"/>
          <a:stretch/>
        </p:blipFill>
        <p:spPr>
          <a:xfrm>
            <a:off x="325938" y="3890470"/>
            <a:ext cx="2416719" cy="1220255"/>
          </a:xfrm>
          <a:prstGeom prst="rect">
            <a:avLst/>
          </a:prstGeom>
          <a:ln>
            <a:noFill/>
          </a:ln>
          <a:effectLst>
            <a:outerShdw blurRad="50800" dist="38100" dir="5400000" algn="t" rotWithShape="0">
              <a:prstClr val="black">
                <a:alpha val="40000"/>
              </a:prstClr>
            </a:outerShdw>
          </a:effectLst>
        </p:spPr>
      </p:pic>
      <p:pic>
        <p:nvPicPr>
          <p:cNvPr id="55" name="Resim 54">
            <a:extLst>
              <a:ext uri="{FF2B5EF4-FFF2-40B4-BE49-F238E27FC236}">
                <a16:creationId xmlns:a16="http://schemas.microsoft.com/office/drawing/2014/main" id="{5B459695-A8A3-4540-8C4C-BF4544C77F0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8943"/>
          <a:stretch/>
        </p:blipFill>
        <p:spPr>
          <a:xfrm>
            <a:off x="7387936" y="3890469"/>
            <a:ext cx="2007245" cy="1220255"/>
          </a:xfrm>
          <a:prstGeom prst="rect">
            <a:avLst/>
          </a:prstGeom>
          <a:ln>
            <a:noFill/>
          </a:ln>
          <a:effectLst>
            <a:outerShdw blurRad="50800" dist="38100" dir="5400000" algn="t" rotWithShape="0">
              <a:prstClr val="black">
                <a:alpha val="40000"/>
              </a:prstClr>
            </a:outerShdw>
          </a:effectLst>
        </p:spPr>
      </p:pic>
      <p:pic>
        <p:nvPicPr>
          <p:cNvPr id="56" name="Resim 55">
            <a:extLst>
              <a:ext uri="{FF2B5EF4-FFF2-40B4-BE49-F238E27FC236}">
                <a16:creationId xmlns:a16="http://schemas.microsoft.com/office/drawing/2014/main" id="{19539AF8-EC81-44E8-A038-B7E1E662F8F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23192"/>
          <a:stretch/>
        </p:blipFill>
        <p:spPr>
          <a:xfrm>
            <a:off x="5115814" y="3890469"/>
            <a:ext cx="2118262" cy="1220255"/>
          </a:xfrm>
          <a:prstGeom prst="rect">
            <a:avLst/>
          </a:prstGeom>
          <a:ln>
            <a:noFill/>
          </a:ln>
          <a:effectLst>
            <a:outerShdw blurRad="50800" dist="38100" dir="5400000" algn="t" rotWithShape="0">
              <a:prstClr val="black">
                <a:alpha val="40000"/>
              </a:prstClr>
            </a:outerShdw>
          </a:effectLst>
        </p:spPr>
      </p:pic>
      <p:pic>
        <p:nvPicPr>
          <p:cNvPr id="57" name="Resim 56">
            <a:extLst>
              <a:ext uri="{FF2B5EF4-FFF2-40B4-BE49-F238E27FC236}">
                <a16:creationId xmlns:a16="http://schemas.microsoft.com/office/drawing/2014/main" id="{0FB97EAB-295E-483B-826D-88860893417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18777"/>
          <a:stretch/>
        </p:blipFill>
        <p:spPr>
          <a:xfrm rot="5400000">
            <a:off x="9348228" y="4066793"/>
            <a:ext cx="2736830" cy="2362672"/>
          </a:xfrm>
          <a:prstGeom prst="rect">
            <a:avLst/>
          </a:prstGeom>
          <a:ln>
            <a:noFill/>
          </a:ln>
          <a:effectLst>
            <a:outerShdw blurRad="50800" dist="38100" dir="5400000" algn="t" rotWithShape="0">
              <a:prstClr val="black">
                <a:alpha val="40000"/>
              </a:prstClr>
            </a:outerShdw>
          </a:effectLst>
        </p:spPr>
      </p:pic>
      <p:pic>
        <p:nvPicPr>
          <p:cNvPr id="61" name="Resim 60">
            <a:extLst>
              <a:ext uri="{FF2B5EF4-FFF2-40B4-BE49-F238E27FC236}">
                <a16:creationId xmlns:a16="http://schemas.microsoft.com/office/drawing/2014/main" id="{7542BF3E-2611-40A4-A6B6-484CCD9FDD0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27335"/>
          <a:stretch/>
        </p:blipFill>
        <p:spPr>
          <a:xfrm>
            <a:off x="321233" y="5273435"/>
            <a:ext cx="1039697" cy="1343107"/>
          </a:xfrm>
          <a:prstGeom prst="rect">
            <a:avLst/>
          </a:prstGeom>
          <a:ln>
            <a:noFill/>
          </a:ln>
          <a:effectLst>
            <a:outerShdw blurRad="50800" dist="38100" dir="5400000" algn="t" rotWithShape="0">
              <a:prstClr val="black">
                <a:alpha val="40000"/>
              </a:prstClr>
            </a:outerShdw>
          </a:effectLst>
        </p:spPr>
      </p:pic>
      <p:pic>
        <p:nvPicPr>
          <p:cNvPr id="63" name="Resim 62">
            <a:extLst>
              <a:ext uri="{FF2B5EF4-FFF2-40B4-BE49-F238E27FC236}">
                <a16:creationId xmlns:a16="http://schemas.microsoft.com/office/drawing/2014/main" id="{4BB1F92B-4490-4C9F-AA3A-1EF33250BE03}"/>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648" t="20063" r="4739" b="10155"/>
          <a:stretch/>
        </p:blipFill>
        <p:spPr>
          <a:xfrm>
            <a:off x="1534297" y="5273435"/>
            <a:ext cx="3179219" cy="1352349"/>
          </a:xfrm>
          <a:prstGeom prst="rect">
            <a:avLst/>
          </a:prstGeom>
          <a:ln>
            <a:noFill/>
          </a:ln>
          <a:effectLst>
            <a:outerShdw blurRad="50800" dist="38100" dir="5400000" algn="t" rotWithShape="0">
              <a:prstClr val="black">
                <a:alpha val="40000"/>
              </a:prstClr>
            </a:outerShdw>
          </a:effectLst>
        </p:spPr>
      </p:pic>
      <p:pic>
        <p:nvPicPr>
          <p:cNvPr id="69" name="Resim 68">
            <a:extLst>
              <a:ext uri="{FF2B5EF4-FFF2-40B4-BE49-F238E27FC236}">
                <a16:creationId xmlns:a16="http://schemas.microsoft.com/office/drawing/2014/main" id="{FC28A8A5-6FED-4CEE-8139-2EBA971C2DC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8990" b="22342"/>
          <a:stretch/>
        </p:blipFill>
        <p:spPr>
          <a:xfrm>
            <a:off x="4839458" y="5273434"/>
            <a:ext cx="2362672" cy="1352349"/>
          </a:xfrm>
          <a:prstGeom prst="rect">
            <a:avLst/>
          </a:prstGeom>
          <a:effectLst>
            <a:outerShdw blurRad="50800" dist="38100" dir="5400000" algn="t" rotWithShape="0">
              <a:prstClr val="black">
                <a:alpha val="40000"/>
              </a:prstClr>
            </a:outerShdw>
          </a:effectLst>
        </p:spPr>
      </p:pic>
      <p:pic>
        <p:nvPicPr>
          <p:cNvPr id="70" name="Resim 69">
            <a:extLst>
              <a:ext uri="{FF2B5EF4-FFF2-40B4-BE49-F238E27FC236}">
                <a16:creationId xmlns:a16="http://schemas.microsoft.com/office/drawing/2014/main" id="{9C78331D-75D3-4389-8DCB-16F5E2BFD07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r="13216"/>
          <a:stretch/>
        </p:blipFill>
        <p:spPr>
          <a:xfrm>
            <a:off x="7387936" y="5307076"/>
            <a:ext cx="2007245" cy="131074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807366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49937"/>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HEMŞİRELİK</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750224" y="732301"/>
                  <a:ext cx="2661306"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Bölüm Olanaklarımız</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D</a:t>
              </a:r>
              <a:endParaRPr lang="en-IN" b="1" dirty="0">
                <a:solidFill>
                  <a:schemeClr val="bg1"/>
                </a:solidFill>
                <a:latin typeface="Eurostile BQ" pitchFamily="50" charset="0"/>
              </a:endParaRPr>
            </a:p>
          </p:txBody>
        </p:sp>
      </p:grpSp>
      <p:sp>
        <p:nvSpPr>
          <p:cNvPr id="4" name="İkizkenar Üçgen 3">
            <a:extLst>
              <a:ext uri="{FF2B5EF4-FFF2-40B4-BE49-F238E27FC236}">
                <a16:creationId xmlns:a16="http://schemas.microsoft.com/office/drawing/2014/main" id="{6CA18390-FC80-48FA-AB88-3231875BF55A}"/>
              </a:ext>
            </a:extLst>
          </p:cNvPr>
          <p:cNvSpPr/>
          <p:nvPr/>
        </p:nvSpPr>
        <p:spPr>
          <a:xfrm rot="16200000">
            <a:off x="11047134" y="1167552"/>
            <a:ext cx="895350" cy="771853"/>
          </a:xfrm>
          <a:prstGeom prst="triangle">
            <a:avLst>
              <a:gd name="adj" fmla="val 68617"/>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Köşeleri Yuvarlatılmış 4">
            <a:extLst>
              <a:ext uri="{FF2B5EF4-FFF2-40B4-BE49-F238E27FC236}">
                <a16:creationId xmlns:a16="http://schemas.microsoft.com/office/drawing/2014/main" id="{19CF1520-5047-4448-805D-A95002769AEF}"/>
              </a:ext>
            </a:extLst>
          </p:cNvPr>
          <p:cNvSpPr/>
          <p:nvPr/>
        </p:nvSpPr>
        <p:spPr>
          <a:xfrm>
            <a:off x="9029700" y="1305930"/>
            <a:ext cx="2843164" cy="780721"/>
          </a:xfrm>
          <a:prstGeom prst="roundRect">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Metin kutusu 43">
            <a:extLst>
              <a:ext uri="{FF2B5EF4-FFF2-40B4-BE49-F238E27FC236}">
                <a16:creationId xmlns:a16="http://schemas.microsoft.com/office/drawing/2014/main" id="{BB9843E4-4AD5-4636-B52C-90D25A3B6F15}"/>
              </a:ext>
            </a:extLst>
          </p:cNvPr>
          <p:cNvSpPr txBox="1"/>
          <p:nvPr/>
        </p:nvSpPr>
        <p:spPr>
          <a:xfrm>
            <a:off x="8432345" y="1545204"/>
            <a:ext cx="2940844" cy="400110"/>
          </a:xfrm>
          <a:prstGeom prst="rect">
            <a:avLst/>
          </a:prstGeom>
          <a:noFill/>
        </p:spPr>
        <p:txBody>
          <a:bodyPr wrap="square">
            <a:spAutoFit/>
          </a:bodyPr>
          <a:lstStyle/>
          <a:p>
            <a:pPr algn="r"/>
            <a:r>
              <a:rPr lang="tr-TR" sz="2000" b="1" dirty="0">
                <a:latin typeface="Agency FB" panose="020B0503020202020204" pitchFamily="34" charset="0"/>
              </a:rPr>
              <a:t>Öğrenci Topluluklarımız</a:t>
            </a:r>
            <a:endParaRPr lang="tr-TR" sz="2000" dirty="0"/>
          </a:p>
        </p:txBody>
      </p:sp>
      <p:pic>
        <p:nvPicPr>
          <p:cNvPr id="32" name="Resim 31">
            <a:extLst>
              <a:ext uri="{FF2B5EF4-FFF2-40B4-BE49-F238E27FC236}">
                <a16:creationId xmlns:a16="http://schemas.microsoft.com/office/drawing/2014/main" id="{D4661EE0-AB1E-4EA2-9C61-D6AE774F3A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8505" y="3629813"/>
            <a:ext cx="1445262" cy="1445262"/>
          </a:xfrm>
          <a:prstGeom prst="rect">
            <a:avLst/>
          </a:prstGeom>
        </p:spPr>
      </p:pic>
      <p:pic>
        <p:nvPicPr>
          <p:cNvPr id="33" name="Resim 32">
            <a:extLst>
              <a:ext uri="{FF2B5EF4-FFF2-40B4-BE49-F238E27FC236}">
                <a16:creationId xmlns:a16="http://schemas.microsoft.com/office/drawing/2014/main" id="{0A098D1B-E948-4EED-95AB-6A49F569D1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3123" y="3485006"/>
            <a:ext cx="1571385" cy="1619893"/>
          </a:xfrm>
          <a:prstGeom prst="rect">
            <a:avLst/>
          </a:prstGeom>
        </p:spPr>
      </p:pic>
      <p:grpSp>
        <p:nvGrpSpPr>
          <p:cNvPr id="38" name="Group 5">
            <a:extLst>
              <a:ext uri="{FF2B5EF4-FFF2-40B4-BE49-F238E27FC236}">
                <a16:creationId xmlns:a16="http://schemas.microsoft.com/office/drawing/2014/main" id="{597107B5-421B-4680-BE1A-C2A6477D98D1}"/>
              </a:ext>
            </a:extLst>
          </p:cNvPr>
          <p:cNvGrpSpPr/>
          <p:nvPr/>
        </p:nvGrpSpPr>
        <p:grpSpPr>
          <a:xfrm>
            <a:off x="2957045" y="3200675"/>
            <a:ext cx="6482262" cy="2303540"/>
            <a:chOff x="635000" y="2514600"/>
            <a:chExt cx="5789614" cy="2057400"/>
          </a:xfrm>
          <a:solidFill>
            <a:schemeClr val="bg2"/>
          </a:solidFill>
        </p:grpSpPr>
        <p:sp>
          <p:nvSpPr>
            <p:cNvPr id="39" name="Block Arc 4">
              <a:extLst>
                <a:ext uri="{FF2B5EF4-FFF2-40B4-BE49-F238E27FC236}">
                  <a16:creationId xmlns:a16="http://schemas.microsoft.com/office/drawing/2014/main" id="{50984D13-4533-46AE-8940-4DEE29890F30}"/>
                </a:ext>
              </a:extLst>
            </p:cNvPr>
            <p:cNvSpPr/>
            <p:nvPr/>
          </p:nvSpPr>
          <p:spPr>
            <a:xfrm>
              <a:off x="635000" y="2514600"/>
              <a:ext cx="2057400" cy="2057400"/>
            </a:xfrm>
            <a:prstGeom prst="blockArc">
              <a:avLst>
                <a:gd name="adj1" fmla="val 10800000"/>
                <a:gd name="adj2" fmla="val 21565276"/>
                <a:gd name="adj3" fmla="val 9424"/>
              </a:avLst>
            </a:prstGeom>
            <a:solidFill>
              <a:srgbClr val="C6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Block Arc 40">
              <a:extLst>
                <a:ext uri="{FF2B5EF4-FFF2-40B4-BE49-F238E27FC236}">
                  <a16:creationId xmlns:a16="http://schemas.microsoft.com/office/drawing/2014/main" id="{D8796FF1-6172-475D-9123-BA5D34B8F435}"/>
                </a:ext>
              </a:extLst>
            </p:cNvPr>
            <p:cNvSpPr/>
            <p:nvPr/>
          </p:nvSpPr>
          <p:spPr>
            <a:xfrm flipV="1">
              <a:off x="2501107" y="2514600"/>
              <a:ext cx="2057400" cy="2057400"/>
            </a:xfrm>
            <a:prstGeom prst="blockArc">
              <a:avLst>
                <a:gd name="adj1" fmla="val 10800000"/>
                <a:gd name="adj2" fmla="val 21565276"/>
                <a:gd name="adj3" fmla="val 9424"/>
              </a:avLst>
            </a:prstGeom>
            <a:solidFill>
              <a:srgbClr val="C6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Block Arc 41">
              <a:extLst>
                <a:ext uri="{FF2B5EF4-FFF2-40B4-BE49-F238E27FC236}">
                  <a16:creationId xmlns:a16="http://schemas.microsoft.com/office/drawing/2014/main" id="{40E61D90-4C77-4640-BD73-5001304EB3F3}"/>
                </a:ext>
              </a:extLst>
            </p:cNvPr>
            <p:cNvSpPr/>
            <p:nvPr/>
          </p:nvSpPr>
          <p:spPr>
            <a:xfrm>
              <a:off x="4367214" y="2514600"/>
              <a:ext cx="2057400" cy="2057400"/>
            </a:xfrm>
            <a:prstGeom prst="blockArc">
              <a:avLst>
                <a:gd name="adj1" fmla="val 10800000"/>
                <a:gd name="adj2" fmla="val 21565276"/>
                <a:gd name="adj3" fmla="val 9424"/>
              </a:avLst>
            </a:prstGeom>
            <a:solidFill>
              <a:srgbClr val="C6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0" name="Metin kutusu 49">
            <a:extLst>
              <a:ext uri="{FF2B5EF4-FFF2-40B4-BE49-F238E27FC236}">
                <a16:creationId xmlns:a16="http://schemas.microsoft.com/office/drawing/2014/main" id="{83653190-96F3-4D86-90E0-C3258BFCD0FB}"/>
              </a:ext>
            </a:extLst>
          </p:cNvPr>
          <p:cNvSpPr txBox="1"/>
          <p:nvPr/>
        </p:nvSpPr>
        <p:spPr>
          <a:xfrm>
            <a:off x="2042765" y="5180972"/>
            <a:ext cx="4124325" cy="738664"/>
          </a:xfrm>
          <a:prstGeom prst="rect">
            <a:avLst/>
          </a:prstGeom>
          <a:noFill/>
        </p:spPr>
        <p:txBody>
          <a:bodyPr wrap="square">
            <a:spAutoFit/>
          </a:bodyPr>
          <a:lstStyle/>
          <a:p>
            <a:pPr algn="ctr"/>
            <a:r>
              <a:rPr lang="tr-TR" sz="1400" b="1" dirty="0">
                <a:latin typeface="Candara" panose="020E0502030303020204" pitchFamily="34" charset="0"/>
              </a:rPr>
              <a:t>Başkan: </a:t>
            </a:r>
            <a:r>
              <a:rPr lang="tr-TR" sz="1400" dirty="0" err="1">
                <a:latin typeface="Candara" panose="020E0502030303020204" pitchFamily="34" charset="0"/>
              </a:rPr>
              <a:t>Öğr</a:t>
            </a:r>
            <a:r>
              <a:rPr lang="tr-TR" sz="1400" dirty="0">
                <a:latin typeface="Candara" panose="020E0502030303020204" pitchFamily="34" charset="0"/>
              </a:rPr>
              <a:t>. </a:t>
            </a:r>
            <a:r>
              <a:rPr lang="tr-TR" sz="1400" dirty="0" smtClean="0">
                <a:latin typeface="Candara" panose="020E0502030303020204" pitchFamily="34" charset="0"/>
              </a:rPr>
              <a:t>Ali Kazım Düzgün </a:t>
            </a:r>
            <a:endParaRPr lang="tr-TR" sz="1400" dirty="0">
              <a:latin typeface="Candara" panose="020E0502030303020204" pitchFamily="34" charset="0"/>
            </a:endParaRPr>
          </a:p>
          <a:p>
            <a:pPr algn="ctr"/>
            <a:r>
              <a:rPr lang="tr-TR" sz="1400" b="1" dirty="0">
                <a:latin typeface="Candara" panose="020E0502030303020204" pitchFamily="34" charset="0"/>
              </a:rPr>
              <a:t>Danışman: </a:t>
            </a:r>
            <a:r>
              <a:rPr lang="tr-TR" sz="1400" dirty="0">
                <a:latin typeface="Candara" panose="020E0502030303020204" pitchFamily="34" charset="0"/>
              </a:rPr>
              <a:t>Arş. Gör. </a:t>
            </a:r>
            <a:r>
              <a:rPr lang="tr-TR" sz="1400" dirty="0" smtClean="0">
                <a:latin typeface="Candara" panose="020E0502030303020204" pitchFamily="34" charset="0"/>
              </a:rPr>
              <a:t>Buğse Yüceer</a:t>
            </a:r>
            <a:endParaRPr lang="tr-TR" sz="1400" dirty="0">
              <a:latin typeface="Candara" panose="020E0502030303020204" pitchFamily="34" charset="0"/>
            </a:endParaRPr>
          </a:p>
          <a:p>
            <a:pPr algn="ctr"/>
            <a:r>
              <a:rPr lang="tr-TR" sz="1400" b="1" dirty="0">
                <a:latin typeface="Candara" panose="020E0502030303020204" pitchFamily="34" charset="0"/>
              </a:rPr>
              <a:t>Hemşirelik Bölümü</a:t>
            </a:r>
          </a:p>
        </p:txBody>
      </p:sp>
      <p:sp>
        <p:nvSpPr>
          <p:cNvPr id="51" name="Metin kutusu 50">
            <a:extLst>
              <a:ext uri="{FF2B5EF4-FFF2-40B4-BE49-F238E27FC236}">
                <a16:creationId xmlns:a16="http://schemas.microsoft.com/office/drawing/2014/main" id="{0D5E9FDA-6F48-4A36-A038-CA23AF18E759}"/>
              </a:ext>
            </a:extLst>
          </p:cNvPr>
          <p:cNvSpPr txBox="1"/>
          <p:nvPr/>
        </p:nvSpPr>
        <p:spPr>
          <a:xfrm>
            <a:off x="4137064" y="2577600"/>
            <a:ext cx="4124325" cy="738664"/>
          </a:xfrm>
          <a:prstGeom prst="rect">
            <a:avLst/>
          </a:prstGeom>
          <a:noFill/>
        </p:spPr>
        <p:txBody>
          <a:bodyPr wrap="square">
            <a:spAutoFit/>
          </a:bodyPr>
          <a:lstStyle/>
          <a:p>
            <a:pPr algn="ctr"/>
            <a:r>
              <a:rPr lang="tr-TR" sz="1400" b="1" dirty="0">
                <a:latin typeface="Candara" panose="020E0502030303020204" pitchFamily="34" charset="0"/>
              </a:rPr>
              <a:t>Başkan: </a:t>
            </a:r>
            <a:r>
              <a:rPr lang="tr-TR" sz="1400" dirty="0" err="1">
                <a:latin typeface="Candara" panose="020E0502030303020204" pitchFamily="34" charset="0"/>
              </a:rPr>
              <a:t>Öğr</a:t>
            </a:r>
            <a:r>
              <a:rPr lang="tr-TR" sz="1400" dirty="0">
                <a:latin typeface="Candara" panose="020E0502030303020204" pitchFamily="34" charset="0"/>
              </a:rPr>
              <a:t>. Zeynep Merve Çakar</a:t>
            </a:r>
          </a:p>
          <a:p>
            <a:pPr algn="ctr"/>
            <a:r>
              <a:rPr lang="tr-TR" sz="1400" b="1" dirty="0">
                <a:latin typeface="Candara" panose="020E0502030303020204" pitchFamily="34" charset="0"/>
              </a:rPr>
              <a:t>Danışman: </a:t>
            </a:r>
            <a:r>
              <a:rPr lang="tr-TR" sz="1400" dirty="0">
                <a:latin typeface="Candara" panose="020E0502030303020204" pitchFamily="34" charset="0"/>
              </a:rPr>
              <a:t>Arş. Gör. </a:t>
            </a:r>
            <a:r>
              <a:rPr lang="tr-TR" sz="1400" dirty="0" smtClean="0">
                <a:latin typeface="Candara" panose="020E0502030303020204" pitchFamily="34" charset="0"/>
              </a:rPr>
              <a:t>İrem </a:t>
            </a:r>
            <a:r>
              <a:rPr lang="tr-TR" sz="1400" dirty="0" err="1">
                <a:latin typeface="Candara" panose="020E0502030303020204" pitchFamily="34" charset="0"/>
              </a:rPr>
              <a:t>K</a:t>
            </a:r>
            <a:r>
              <a:rPr lang="tr-TR" sz="1400" dirty="0" err="1" smtClean="0">
                <a:latin typeface="Candara" panose="020E0502030303020204" pitchFamily="34" charset="0"/>
              </a:rPr>
              <a:t>arakurt</a:t>
            </a:r>
            <a:endParaRPr lang="tr-TR" sz="1400" dirty="0">
              <a:latin typeface="Candara" panose="020E0502030303020204" pitchFamily="34" charset="0"/>
            </a:endParaRPr>
          </a:p>
          <a:p>
            <a:pPr algn="ctr"/>
            <a:r>
              <a:rPr lang="tr-TR" sz="1400" b="1" dirty="0">
                <a:latin typeface="Candara" panose="020E0502030303020204" pitchFamily="34" charset="0"/>
              </a:rPr>
              <a:t>Hemşirelik Bölümü</a:t>
            </a:r>
          </a:p>
        </p:txBody>
      </p:sp>
      <p:pic>
        <p:nvPicPr>
          <p:cNvPr id="59" name="Resim 58">
            <a:extLst>
              <a:ext uri="{FF2B5EF4-FFF2-40B4-BE49-F238E27FC236}">
                <a16:creationId xmlns:a16="http://schemas.microsoft.com/office/drawing/2014/main" id="{115F541F-EF4A-43ED-86F6-8809A0EDCD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1823" y="3597502"/>
            <a:ext cx="1825687" cy="1825687"/>
          </a:xfrm>
          <a:prstGeom prst="rect">
            <a:avLst/>
          </a:prstGeom>
        </p:spPr>
      </p:pic>
      <p:sp>
        <p:nvSpPr>
          <p:cNvPr id="60" name="Metin kutusu 59">
            <a:extLst>
              <a:ext uri="{FF2B5EF4-FFF2-40B4-BE49-F238E27FC236}">
                <a16:creationId xmlns:a16="http://schemas.microsoft.com/office/drawing/2014/main" id="{B01ECEFA-136A-4477-A840-537EEAF35E19}"/>
              </a:ext>
            </a:extLst>
          </p:cNvPr>
          <p:cNvSpPr txBox="1"/>
          <p:nvPr/>
        </p:nvSpPr>
        <p:spPr>
          <a:xfrm>
            <a:off x="6297547" y="5301287"/>
            <a:ext cx="4124325" cy="523220"/>
          </a:xfrm>
          <a:prstGeom prst="rect">
            <a:avLst/>
          </a:prstGeom>
          <a:noFill/>
        </p:spPr>
        <p:txBody>
          <a:bodyPr wrap="square">
            <a:spAutoFit/>
          </a:bodyPr>
          <a:lstStyle/>
          <a:p>
            <a:pPr algn="ctr"/>
            <a:r>
              <a:rPr lang="tr-TR" sz="1400" b="1" dirty="0">
                <a:latin typeface="Candara" panose="020E0502030303020204" pitchFamily="34" charset="0"/>
              </a:rPr>
              <a:t>Temsilci:</a:t>
            </a:r>
          </a:p>
          <a:p>
            <a:pPr algn="ctr"/>
            <a:r>
              <a:rPr lang="tr-TR" sz="1400" dirty="0" err="1">
                <a:latin typeface="Candara" panose="020E0502030303020204" pitchFamily="34" charset="0"/>
              </a:rPr>
              <a:t>Öğr</a:t>
            </a:r>
            <a:r>
              <a:rPr lang="tr-TR" sz="1400" dirty="0">
                <a:latin typeface="Candara" panose="020E0502030303020204" pitchFamily="34" charset="0"/>
              </a:rPr>
              <a:t>. </a:t>
            </a:r>
            <a:r>
              <a:rPr lang="tr-TR" sz="1400" dirty="0" smtClean="0">
                <a:latin typeface="Candara" panose="020E0502030303020204" pitchFamily="34" charset="0"/>
              </a:rPr>
              <a:t>Sinem Yapar</a:t>
            </a:r>
            <a:endParaRPr lang="tr-TR" sz="1400" b="1" dirty="0">
              <a:latin typeface="Candara" panose="020E0502030303020204" pitchFamily="34" charset="0"/>
            </a:endParaRPr>
          </a:p>
        </p:txBody>
      </p:sp>
    </p:spTree>
    <p:extLst>
      <p:ext uri="{BB962C8B-B14F-4D97-AF65-F5344CB8AC3E}">
        <p14:creationId xmlns:p14="http://schemas.microsoft.com/office/powerpoint/2010/main" val="5841891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1905"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49937"/>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HEMŞİRELİK</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750224" y="732301"/>
                  <a:ext cx="2661306"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Bölüm Olanaklarımız</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D</a:t>
              </a:r>
              <a:endParaRPr lang="en-IN" b="1" dirty="0">
                <a:solidFill>
                  <a:schemeClr val="bg1"/>
                </a:solidFill>
                <a:latin typeface="Eurostile BQ" pitchFamily="50" charset="0"/>
              </a:endParaRPr>
            </a:p>
          </p:txBody>
        </p:sp>
      </p:grpSp>
      <p:sp>
        <p:nvSpPr>
          <p:cNvPr id="4" name="İkizkenar Üçgen 3">
            <a:extLst>
              <a:ext uri="{FF2B5EF4-FFF2-40B4-BE49-F238E27FC236}">
                <a16:creationId xmlns:a16="http://schemas.microsoft.com/office/drawing/2014/main" id="{6CA18390-FC80-48FA-AB88-3231875BF55A}"/>
              </a:ext>
            </a:extLst>
          </p:cNvPr>
          <p:cNvSpPr/>
          <p:nvPr/>
        </p:nvSpPr>
        <p:spPr>
          <a:xfrm rot="16200000">
            <a:off x="11047134" y="1167552"/>
            <a:ext cx="895350" cy="771853"/>
          </a:xfrm>
          <a:prstGeom prst="triangle">
            <a:avLst>
              <a:gd name="adj" fmla="val 68617"/>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Köşeleri Yuvarlatılmış 4">
            <a:extLst>
              <a:ext uri="{FF2B5EF4-FFF2-40B4-BE49-F238E27FC236}">
                <a16:creationId xmlns:a16="http://schemas.microsoft.com/office/drawing/2014/main" id="{19CF1520-5047-4448-805D-A95002769AEF}"/>
              </a:ext>
            </a:extLst>
          </p:cNvPr>
          <p:cNvSpPr/>
          <p:nvPr/>
        </p:nvSpPr>
        <p:spPr>
          <a:xfrm>
            <a:off x="9029700" y="1305930"/>
            <a:ext cx="2843164" cy="780721"/>
          </a:xfrm>
          <a:prstGeom prst="roundRect">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Metin kutusu 43">
            <a:extLst>
              <a:ext uri="{FF2B5EF4-FFF2-40B4-BE49-F238E27FC236}">
                <a16:creationId xmlns:a16="http://schemas.microsoft.com/office/drawing/2014/main" id="{BB9843E4-4AD5-4636-B52C-90D25A3B6F15}"/>
              </a:ext>
            </a:extLst>
          </p:cNvPr>
          <p:cNvSpPr txBox="1"/>
          <p:nvPr/>
        </p:nvSpPr>
        <p:spPr>
          <a:xfrm>
            <a:off x="8432345" y="1545204"/>
            <a:ext cx="2940844" cy="400110"/>
          </a:xfrm>
          <a:prstGeom prst="rect">
            <a:avLst/>
          </a:prstGeom>
          <a:noFill/>
        </p:spPr>
        <p:txBody>
          <a:bodyPr wrap="square">
            <a:spAutoFit/>
          </a:bodyPr>
          <a:lstStyle/>
          <a:p>
            <a:pPr algn="r"/>
            <a:r>
              <a:rPr lang="tr-TR" sz="2000" b="1" dirty="0">
                <a:latin typeface="Agency FB" panose="020B0503020202020204" pitchFamily="34" charset="0"/>
              </a:rPr>
              <a:t>Öğrenci Topluluklarımız</a:t>
            </a:r>
            <a:endParaRPr lang="tr-TR" sz="2000" dirty="0"/>
          </a:p>
        </p:txBody>
      </p:sp>
      <p:grpSp>
        <p:nvGrpSpPr>
          <p:cNvPr id="31" name="Grup 30">
            <a:extLst>
              <a:ext uri="{FF2B5EF4-FFF2-40B4-BE49-F238E27FC236}">
                <a16:creationId xmlns:a16="http://schemas.microsoft.com/office/drawing/2014/main" id="{79B12BA5-F12C-4653-A438-AE7130F98ACA}"/>
              </a:ext>
            </a:extLst>
          </p:cNvPr>
          <p:cNvGrpSpPr/>
          <p:nvPr/>
        </p:nvGrpSpPr>
        <p:grpSpPr>
          <a:xfrm>
            <a:off x="-158769" y="2975273"/>
            <a:ext cx="4124325" cy="2434630"/>
            <a:chOff x="1200253" y="3413056"/>
            <a:chExt cx="4124325" cy="2434630"/>
          </a:xfrm>
        </p:grpSpPr>
        <p:pic>
          <p:nvPicPr>
            <p:cNvPr id="34" name="Resim 33">
              <a:extLst>
                <a:ext uri="{FF2B5EF4-FFF2-40B4-BE49-F238E27FC236}">
                  <a16:creationId xmlns:a16="http://schemas.microsoft.com/office/drawing/2014/main" id="{71271085-F61A-4F96-9D7D-0CDB8220F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0611" y="3413056"/>
              <a:ext cx="1571385" cy="1619893"/>
            </a:xfrm>
            <a:prstGeom prst="rect">
              <a:avLst/>
            </a:prstGeom>
          </p:spPr>
        </p:pic>
        <p:sp>
          <p:nvSpPr>
            <p:cNvPr id="37" name="Metin kutusu 36">
              <a:extLst>
                <a:ext uri="{FF2B5EF4-FFF2-40B4-BE49-F238E27FC236}">
                  <a16:creationId xmlns:a16="http://schemas.microsoft.com/office/drawing/2014/main" id="{457D85BA-8916-4D17-9A1E-0C13540F74B9}"/>
                </a:ext>
              </a:extLst>
            </p:cNvPr>
            <p:cNvSpPr txBox="1"/>
            <p:nvPr/>
          </p:nvSpPr>
          <p:spPr>
            <a:xfrm>
              <a:off x="1200253" y="5109022"/>
              <a:ext cx="4124325" cy="738664"/>
            </a:xfrm>
            <a:prstGeom prst="rect">
              <a:avLst/>
            </a:prstGeom>
            <a:noFill/>
          </p:spPr>
          <p:txBody>
            <a:bodyPr wrap="square">
              <a:spAutoFit/>
            </a:bodyPr>
            <a:lstStyle/>
            <a:p>
              <a:pPr algn="ctr"/>
              <a:r>
                <a:rPr lang="tr-TR" sz="1400" b="1" dirty="0">
                  <a:latin typeface="Candara" panose="020E0502030303020204" pitchFamily="34" charset="0"/>
                </a:rPr>
                <a:t>Başkan: </a:t>
              </a:r>
              <a:r>
                <a:rPr lang="tr-TR" sz="1400" dirty="0" err="1">
                  <a:latin typeface="Candara" panose="020E0502030303020204" pitchFamily="34" charset="0"/>
                </a:rPr>
                <a:t>Öğr</a:t>
              </a:r>
              <a:r>
                <a:rPr lang="tr-TR" sz="1400" dirty="0">
                  <a:latin typeface="Candara" panose="020E0502030303020204" pitchFamily="34" charset="0"/>
                </a:rPr>
                <a:t>. </a:t>
              </a:r>
              <a:r>
                <a:rPr lang="tr-TR" sz="1400" dirty="0" smtClean="0">
                  <a:latin typeface="Candara" panose="020E0502030303020204" pitchFamily="34" charset="0"/>
                </a:rPr>
                <a:t>Ali Kazım Düzgün</a:t>
              </a:r>
              <a:endParaRPr lang="tr-TR" sz="1400" dirty="0">
                <a:latin typeface="Candara" panose="020E0502030303020204" pitchFamily="34" charset="0"/>
              </a:endParaRPr>
            </a:p>
            <a:p>
              <a:pPr algn="ctr"/>
              <a:r>
                <a:rPr lang="tr-TR" sz="1400" b="1" dirty="0">
                  <a:latin typeface="Candara" panose="020E0502030303020204" pitchFamily="34" charset="0"/>
                </a:rPr>
                <a:t>Danışman: </a:t>
              </a:r>
              <a:r>
                <a:rPr lang="tr-TR" sz="1400" dirty="0">
                  <a:latin typeface="Candara" panose="020E0502030303020204" pitchFamily="34" charset="0"/>
                </a:rPr>
                <a:t>Arş. Gör. </a:t>
              </a:r>
              <a:r>
                <a:rPr lang="tr-TR" sz="1400" dirty="0" smtClean="0">
                  <a:latin typeface="Candara" panose="020E0502030303020204" pitchFamily="34" charset="0"/>
                </a:rPr>
                <a:t>Buğse Yüceer</a:t>
              </a:r>
              <a:endParaRPr lang="tr-TR" sz="1400" dirty="0">
                <a:latin typeface="Candara" panose="020E0502030303020204" pitchFamily="34" charset="0"/>
              </a:endParaRPr>
            </a:p>
            <a:p>
              <a:pPr algn="ctr"/>
              <a:r>
                <a:rPr lang="tr-TR" sz="1400" b="1" dirty="0">
                  <a:latin typeface="Candara" panose="020E0502030303020204" pitchFamily="34" charset="0"/>
                </a:rPr>
                <a:t>Hemşirelik Bölümü</a:t>
              </a:r>
            </a:p>
          </p:txBody>
        </p:sp>
      </p:grpSp>
      <p:grpSp>
        <p:nvGrpSpPr>
          <p:cNvPr id="2" name="Grup 1">
            <a:extLst>
              <a:ext uri="{FF2B5EF4-FFF2-40B4-BE49-F238E27FC236}">
                <a16:creationId xmlns:a16="http://schemas.microsoft.com/office/drawing/2014/main" id="{939FD32E-8863-42AC-8A9B-8AAC87EFC9A4}"/>
              </a:ext>
            </a:extLst>
          </p:cNvPr>
          <p:cNvGrpSpPr/>
          <p:nvPr/>
        </p:nvGrpSpPr>
        <p:grpSpPr>
          <a:xfrm>
            <a:off x="3703067" y="2169003"/>
            <a:ext cx="7747513" cy="4562142"/>
            <a:chOff x="3742295" y="2061266"/>
            <a:chExt cx="7677995" cy="4562142"/>
          </a:xfrm>
        </p:grpSpPr>
        <p:pic>
          <p:nvPicPr>
            <p:cNvPr id="40" name="Resim 39">
              <a:extLst>
                <a:ext uri="{FF2B5EF4-FFF2-40B4-BE49-F238E27FC236}">
                  <a16:creationId xmlns:a16="http://schemas.microsoft.com/office/drawing/2014/main" id="{B6456895-482C-4A5C-972E-87257F3145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7584" y="2061266"/>
              <a:ext cx="1739949" cy="957465"/>
            </a:xfrm>
            <a:prstGeom prst="rect">
              <a:avLst/>
            </a:prstGeom>
            <a:ln>
              <a:noFill/>
            </a:ln>
            <a:effectLst>
              <a:outerShdw blurRad="190500" algn="tl" rotWithShape="0">
                <a:srgbClr val="000000">
                  <a:alpha val="70000"/>
                </a:srgbClr>
              </a:outerShdw>
            </a:effectLst>
          </p:spPr>
        </p:pic>
        <p:pic>
          <p:nvPicPr>
            <p:cNvPr id="41" name="Resim 40">
              <a:extLst>
                <a:ext uri="{FF2B5EF4-FFF2-40B4-BE49-F238E27FC236}">
                  <a16:creationId xmlns:a16="http://schemas.microsoft.com/office/drawing/2014/main" id="{B2BA0109-F926-465C-B839-506CC8B82C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7971" y="3083277"/>
              <a:ext cx="1719562" cy="766121"/>
            </a:xfrm>
            <a:prstGeom prst="rect">
              <a:avLst/>
            </a:prstGeom>
            <a:ln>
              <a:noFill/>
            </a:ln>
            <a:effectLst>
              <a:outerShdw blurRad="190500" algn="tl" rotWithShape="0">
                <a:srgbClr val="000000">
                  <a:alpha val="70000"/>
                </a:srgbClr>
              </a:outerShdw>
            </a:effectLst>
          </p:spPr>
        </p:pic>
        <p:pic>
          <p:nvPicPr>
            <p:cNvPr id="50" name="Resim 49">
              <a:extLst>
                <a:ext uri="{FF2B5EF4-FFF2-40B4-BE49-F238E27FC236}">
                  <a16:creationId xmlns:a16="http://schemas.microsoft.com/office/drawing/2014/main" id="{AB02A6D1-6E80-478C-9F5D-B0FE177051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7971" y="3913944"/>
              <a:ext cx="1719562" cy="849837"/>
            </a:xfrm>
            <a:prstGeom prst="rect">
              <a:avLst/>
            </a:prstGeom>
            <a:ln>
              <a:noFill/>
            </a:ln>
            <a:effectLst>
              <a:outerShdw blurRad="190500" algn="tl" rotWithShape="0">
                <a:srgbClr val="000000">
                  <a:alpha val="70000"/>
                </a:srgbClr>
              </a:outerShdw>
            </a:effectLst>
          </p:spPr>
        </p:pic>
        <p:pic>
          <p:nvPicPr>
            <p:cNvPr id="51" name="Resim 50">
              <a:extLst>
                <a:ext uri="{FF2B5EF4-FFF2-40B4-BE49-F238E27FC236}">
                  <a16:creationId xmlns:a16="http://schemas.microsoft.com/office/drawing/2014/main" id="{A2010A56-780D-4B69-B7F9-7EAAA68B148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07971" y="4828327"/>
              <a:ext cx="1719562" cy="823922"/>
            </a:xfrm>
            <a:prstGeom prst="rect">
              <a:avLst/>
            </a:prstGeom>
            <a:ln>
              <a:noFill/>
            </a:ln>
            <a:effectLst>
              <a:outerShdw blurRad="190500" algn="tl" rotWithShape="0">
                <a:srgbClr val="000000">
                  <a:alpha val="70000"/>
                </a:srgbClr>
              </a:outerShdw>
            </a:effectLst>
          </p:spPr>
        </p:pic>
        <p:pic>
          <p:nvPicPr>
            <p:cNvPr id="53" name="Resim 52">
              <a:extLst>
                <a:ext uri="{FF2B5EF4-FFF2-40B4-BE49-F238E27FC236}">
                  <a16:creationId xmlns:a16="http://schemas.microsoft.com/office/drawing/2014/main" id="{5C67EF81-A599-4980-955E-495332AB0D1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r="1238"/>
            <a:stretch/>
          </p:blipFill>
          <p:spPr>
            <a:xfrm>
              <a:off x="8234207" y="2103870"/>
              <a:ext cx="1667742" cy="1208763"/>
            </a:xfrm>
            <a:prstGeom prst="rect">
              <a:avLst/>
            </a:prstGeom>
            <a:ln>
              <a:noFill/>
            </a:ln>
            <a:effectLst>
              <a:outerShdw blurRad="190500" algn="tl" rotWithShape="0">
                <a:srgbClr val="000000">
                  <a:alpha val="70000"/>
                </a:srgbClr>
              </a:outerShdw>
            </a:effectLst>
          </p:spPr>
        </p:pic>
        <p:pic>
          <p:nvPicPr>
            <p:cNvPr id="54" name="Resim 53">
              <a:extLst>
                <a:ext uri="{FF2B5EF4-FFF2-40B4-BE49-F238E27FC236}">
                  <a16:creationId xmlns:a16="http://schemas.microsoft.com/office/drawing/2014/main" id="{10A84F8D-8D50-4087-997B-22240DF9744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27496" y="3405023"/>
              <a:ext cx="1667743" cy="1069107"/>
            </a:xfrm>
            <a:prstGeom prst="rect">
              <a:avLst/>
            </a:prstGeom>
            <a:ln>
              <a:noFill/>
            </a:ln>
            <a:effectLst>
              <a:outerShdw blurRad="190500" algn="tl" rotWithShape="0">
                <a:srgbClr val="000000">
                  <a:alpha val="70000"/>
                </a:srgbClr>
              </a:outerShdw>
            </a:effectLst>
          </p:spPr>
        </p:pic>
        <p:pic>
          <p:nvPicPr>
            <p:cNvPr id="55" name="Resim 54">
              <a:extLst>
                <a:ext uri="{FF2B5EF4-FFF2-40B4-BE49-F238E27FC236}">
                  <a16:creationId xmlns:a16="http://schemas.microsoft.com/office/drawing/2014/main" id="{73959019-C8E2-4E9B-9E63-52483BE34D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27496" y="4559362"/>
              <a:ext cx="1667743" cy="820339"/>
            </a:xfrm>
            <a:prstGeom prst="rect">
              <a:avLst/>
            </a:prstGeom>
            <a:ln>
              <a:noFill/>
            </a:ln>
            <a:effectLst>
              <a:outerShdw blurRad="190500" algn="tl" rotWithShape="0">
                <a:srgbClr val="000000">
                  <a:alpha val="70000"/>
                </a:srgbClr>
              </a:outerShdw>
            </a:effectLst>
          </p:spPr>
        </p:pic>
        <p:pic>
          <p:nvPicPr>
            <p:cNvPr id="56" name="Resim 55">
              <a:extLst>
                <a:ext uri="{FF2B5EF4-FFF2-40B4-BE49-F238E27FC236}">
                  <a16:creationId xmlns:a16="http://schemas.microsoft.com/office/drawing/2014/main" id="{813D9F44-9F03-4FE4-B80E-6EBDC7879A0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23896" y="5730124"/>
              <a:ext cx="1703637" cy="893283"/>
            </a:xfrm>
            <a:prstGeom prst="rect">
              <a:avLst/>
            </a:prstGeom>
            <a:ln>
              <a:noFill/>
            </a:ln>
            <a:effectLst>
              <a:outerShdw blurRad="190500" algn="tl" rotWithShape="0">
                <a:srgbClr val="000000">
                  <a:alpha val="70000"/>
                </a:srgbClr>
              </a:outerShdw>
            </a:effectLst>
          </p:spPr>
        </p:pic>
        <p:pic>
          <p:nvPicPr>
            <p:cNvPr id="57" name="Resim 56">
              <a:extLst>
                <a:ext uri="{FF2B5EF4-FFF2-40B4-BE49-F238E27FC236}">
                  <a16:creationId xmlns:a16="http://schemas.microsoft.com/office/drawing/2014/main" id="{EF201772-8F46-4788-B145-EEC1A4A7D0F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36950"/>
            <a:stretch/>
          </p:blipFill>
          <p:spPr>
            <a:xfrm>
              <a:off x="9966434" y="2090017"/>
              <a:ext cx="1453856" cy="1406524"/>
            </a:xfrm>
            <a:prstGeom prst="rect">
              <a:avLst/>
            </a:prstGeom>
            <a:ln>
              <a:noFill/>
            </a:ln>
            <a:effectLst>
              <a:outerShdw blurRad="190500" algn="tl" rotWithShape="0">
                <a:srgbClr val="000000">
                  <a:alpha val="70000"/>
                </a:srgbClr>
              </a:outerShdw>
            </a:effectLst>
          </p:spPr>
        </p:pic>
        <p:pic>
          <p:nvPicPr>
            <p:cNvPr id="60" name="Resim 59">
              <a:extLst>
                <a:ext uri="{FF2B5EF4-FFF2-40B4-BE49-F238E27FC236}">
                  <a16:creationId xmlns:a16="http://schemas.microsoft.com/office/drawing/2014/main" id="{D6F0E49C-1277-4DFE-8A7D-2445F9D28C4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282" t="24898"/>
            <a:stretch/>
          </p:blipFill>
          <p:spPr>
            <a:xfrm>
              <a:off x="8227496" y="5473893"/>
              <a:ext cx="1674452" cy="1149515"/>
            </a:xfrm>
            <a:prstGeom prst="rect">
              <a:avLst/>
            </a:prstGeom>
            <a:ln>
              <a:noFill/>
            </a:ln>
            <a:effectLst>
              <a:outerShdw blurRad="190500" algn="tl" rotWithShape="0">
                <a:srgbClr val="000000">
                  <a:alpha val="70000"/>
                </a:srgbClr>
              </a:outerShdw>
            </a:effectLst>
          </p:spPr>
        </p:pic>
        <p:pic>
          <p:nvPicPr>
            <p:cNvPr id="67" name="Resim 66">
              <a:extLst>
                <a:ext uri="{FF2B5EF4-FFF2-40B4-BE49-F238E27FC236}">
                  <a16:creationId xmlns:a16="http://schemas.microsoft.com/office/drawing/2014/main" id="{B20BAB45-74D0-4790-834A-9EE860923BE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742295" y="5162756"/>
              <a:ext cx="2565713" cy="1460651"/>
            </a:xfrm>
            <a:prstGeom prst="rect">
              <a:avLst/>
            </a:prstGeom>
            <a:ln>
              <a:noFill/>
            </a:ln>
            <a:effectLst>
              <a:outerShdw blurRad="190500" algn="tl" rotWithShape="0">
                <a:srgbClr val="000000">
                  <a:alpha val="70000"/>
                </a:srgbClr>
              </a:outerShdw>
            </a:effectLst>
          </p:spPr>
        </p:pic>
        <p:pic>
          <p:nvPicPr>
            <p:cNvPr id="69" name="Resim 68">
              <a:extLst>
                <a:ext uri="{FF2B5EF4-FFF2-40B4-BE49-F238E27FC236}">
                  <a16:creationId xmlns:a16="http://schemas.microsoft.com/office/drawing/2014/main" id="{84631E39-BE61-4C83-BC40-4B2EDE7DC0E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980825" y="3588978"/>
              <a:ext cx="1439464" cy="1484520"/>
            </a:xfrm>
            <a:prstGeom prst="rect">
              <a:avLst/>
            </a:prstGeom>
            <a:ln>
              <a:noFill/>
            </a:ln>
            <a:effectLst>
              <a:outerShdw blurRad="190500" algn="tl" rotWithShape="0">
                <a:srgbClr val="000000">
                  <a:alpha val="70000"/>
                </a:srgbClr>
              </a:outerShdw>
            </a:effectLst>
          </p:spPr>
        </p:pic>
      </p:grpSp>
      <p:pic>
        <p:nvPicPr>
          <p:cNvPr id="6" name="Resim 5"/>
          <p:cNvPicPr>
            <a:picLocks noChangeAspect="1"/>
          </p:cNvPicPr>
          <p:nvPr/>
        </p:nvPicPr>
        <p:blipFill>
          <a:blip r:embed="rId16"/>
          <a:stretch>
            <a:fillRect/>
          </a:stretch>
        </p:blipFill>
        <p:spPr>
          <a:xfrm>
            <a:off x="3703067" y="3201730"/>
            <a:ext cx="2529417" cy="1990221"/>
          </a:xfrm>
          <a:prstGeom prst="rect">
            <a:avLst/>
          </a:prstGeom>
        </p:spPr>
      </p:pic>
      <p:pic>
        <p:nvPicPr>
          <p:cNvPr id="7" name="Resim 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704974" y="2086651"/>
            <a:ext cx="2527511" cy="1685007"/>
          </a:xfrm>
          <a:prstGeom prst="rect">
            <a:avLst/>
          </a:prstGeom>
        </p:spPr>
      </p:pic>
      <p:pic>
        <p:nvPicPr>
          <p:cNvPr id="8" name="Resim 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990821" y="5211893"/>
            <a:ext cx="1467018" cy="1525188"/>
          </a:xfrm>
          <a:prstGeom prst="rect">
            <a:avLst/>
          </a:prstGeom>
        </p:spPr>
      </p:pic>
    </p:spTree>
    <p:extLst>
      <p:ext uri="{BB962C8B-B14F-4D97-AF65-F5344CB8AC3E}">
        <p14:creationId xmlns:p14="http://schemas.microsoft.com/office/powerpoint/2010/main" val="15882919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49937"/>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HEMŞİRELİK</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750224" y="732301"/>
                  <a:ext cx="2661306"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Bölüm Olanaklarımız</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D</a:t>
              </a:r>
              <a:endParaRPr lang="en-IN" b="1" dirty="0">
                <a:solidFill>
                  <a:schemeClr val="bg1"/>
                </a:solidFill>
                <a:latin typeface="Eurostile BQ" pitchFamily="50" charset="0"/>
              </a:endParaRPr>
            </a:p>
          </p:txBody>
        </p:sp>
      </p:grpSp>
      <p:sp>
        <p:nvSpPr>
          <p:cNvPr id="4" name="İkizkenar Üçgen 3">
            <a:extLst>
              <a:ext uri="{FF2B5EF4-FFF2-40B4-BE49-F238E27FC236}">
                <a16:creationId xmlns:a16="http://schemas.microsoft.com/office/drawing/2014/main" id="{6CA18390-FC80-48FA-AB88-3231875BF55A}"/>
              </a:ext>
            </a:extLst>
          </p:cNvPr>
          <p:cNvSpPr/>
          <p:nvPr/>
        </p:nvSpPr>
        <p:spPr>
          <a:xfrm rot="16200000">
            <a:off x="11047134" y="1167552"/>
            <a:ext cx="895350" cy="771853"/>
          </a:xfrm>
          <a:prstGeom prst="triangle">
            <a:avLst>
              <a:gd name="adj" fmla="val 68617"/>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Köşeleri Yuvarlatılmış 4">
            <a:extLst>
              <a:ext uri="{FF2B5EF4-FFF2-40B4-BE49-F238E27FC236}">
                <a16:creationId xmlns:a16="http://schemas.microsoft.com/office/drawing/2014/main" id="{19CF1520-5047-4448-805D-A95002769AEF}"/>
              </a:ext>
            </a:extLst>
          </p:cNvPr>
          <p:cNvSpPr/>
          <p:nvPr/>
        </p:nvSpPr>
        <p:spPr>
          <a:xfrm>
            <a:off x="9029700" y="1305930"/>
            <a:ext cx="2843164" cy="780721"/>
          </a:xfrm>
          <a:prstGeom prst="roundRect">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Metin kutusu 43">
            <a:extLst>
              <a:ext uri="{FF2B5EF4-FFF2-40B4-BE49-F238E27FC236}">
                <a16:creationId xmlns:a16="http://schemas.microsoft.com/office/drawing/2014/main" id="{BB9843E4-4AD5-4636-B52C-90D25A3B6F15}"/>
              </a:ext>
            </a:extLst>
          </p:cNvPr>
          <p:cNvSpPr txBox="1"/>
          <p:nvPr/>
        </p:nvSpPr>
        <p:spPr>
          <a:xfrm>
            <a:off x="8432345" y="1545204"/>
            <a:ext cx="2940844" cy="400110"/>
          </a:xfrm>
          <a:prstGeom prst="rect">
            <a:avLst/>
          </a:prstGeom>
          <a:noFill/>
        </p:spPr>
        <p:txBody>
          <a:bodyPr wrap="square">
            <a:spAutoFit/>
          </a:bodyPr>
          <a:lstStyle/>
          <a:p>
            <a:pPr algn="r"/>
            <a:r>
              <a:rPr lang="tr-TR" sz="2000" b="1" dirty="0">
                <a:latin typeface="Agency FB" panose="020B0503020202020204" pitchFamily="34" charset="0"/>
              </a:rPr>
              <a:t>Öğrenci Topluluklarımız</a:t>
            </a:r>
            <a:endParaRPr lang="tr-TR" sz="2000" dirty="0"/>
          </a:p>
        </p:txBody>
      </p:sp>
      <p:grpSp>
        <p:nvGrpSpPr>
          <p:cNvPr id="42" name="Grup 41">
            <a:extLst>
              <a:ext uri="{FF2B5EF4-FFF2-40B4-BE49-F238E27FC236}">
                <a16:creationId xmlns:a16="http://schemas.microsoft.com/office/drawing/2014/main" id="{9AA1C663-B4EE-40D5-A1A5-B49CF1D9F7CF}"/>
              </a:ext>
            </a:extLst>
          </p:cNvPr>
          <p:cNvGrpSpPr/>
          <p:nvPr/>
        </p:nvGrpSpPr>
        <p:grpSpPr>
          <a:xfrm>
            <a:off x="-439327" y="2852506"/>
            <a:ext cx="4124325" cy="2364602"/>
            <a:chOff x="-576197" y="3028334"/>
            <a:chExt cx="4124325" cy="2364602"/>
          </a:xfrm>
        </p:grpSpPr>
        <p:pic>
          <p:nvPicPr>
            <p:cNvPr id="43" name="Resim 42">
              <a:extLst>
                <a:ext uri="{FF2B5EF4-FFF2-40B4-BE49-F238E27FC236}">
                  <a16:creationId xmlns:a16="http://schemas.microsoft.com/office/drawing/2014/main" id="{EB68AD6E-3534-43A2-B131-05717EAD3A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34" y="3028334"/>
              <a:ext cx="1445262" cy="1445262"/>
            </a:xfrm>
            <a:prstGeom prst="rect">
              <a:avLst/>
            </a:prstGeom>
          </p:spPr>
        </p:pic>
        <p:sp>
          <p:nvSpPr>
            <p:cNvPr id="45" name="Metin kutusu 44">
              <a:extLst>
                <a:ext uri="{FF2B5EF4-FFF2-40B4-BE49-F238E27FC236}">
                  <a16:creationId xmlns:a16="http://schemas.microsoft.com/office/drawing/2014/main" id="{2A02212F-31A0-4248-B224-E944F35F2998}"/>
                </a:ext>
              </a:extLst>
            </p:cNvPr>
            <p:cNvSpPr txBox="1"/>
            <p:nvPr/>
          </p:nvSpPr>
          <p:spPr>
            <a:xfrm>
              <a:off x="-576197" y="4654272"/>
              <a:ext cx="4124325" cy="738664"/>
            </a:xfrm>
            <a:prstGeom prst="rect">
              <a:avLst/>
            </a:prstGeom>
            <a:noFill/>
          </p:spPr>
          <p:txBody>
            <a:bodyPr wrap="square">
              <a:spAutoFit/>
            </a:bodyPr>
            <a:lstStyle/>
            <a:p>
              <a:pPr algn="ctr"/>
              <a:r>
                <a:rPr lang="tr-TR" sz="1400" b="1" dirty="0">
                  <a:latin typeface="Candara" panose="020E0502030303020204" pitchFamily="34" charset="0"/>
                </a:rPr>
                <a:t>Başkan: </a:t>
              </a:r>
              <a:r>
                <a:rPr lang="tr-TR" sz="1400" dirty="0" err="1">
                  <a:latin typeface="Candara" panose="020E0502030303020204" pitchFamily="34" charset="0"/>
                </a:rPr>
                <a:t>Öğr</a:t>
              </a:r>
              <a:r>
                <a:rPr lang="tr-TR" sz="1400" dirty="0">
                  <a:latin typeface="Candara" panose="020E0502030303020204" pitchFamily="34" charset="0"/>
                </a:rPr>
                <a:t>. Zeynep Merve Çakar</a:t>
              </a:r>
            </a:p>
            <a:p>
              <a:pPr algn="ctr"/>
              <a:r>
                <a:rPr lang="tr-TR" sz="1400" b="1" dirty="0">
                  <a:latin typeface="Candara" panose="020E0502030303020204" pitchFamily="34" charset="0"/>
                </a:rPr>
                <a:t>Danışman: </a:t>
              </a:r>
              <a:r>
                <a:rPr lang="tr-TR" sz="1400" dirty="0">
                  <a:latin typeface="Candara" panose="020E0502030303020204" pitchFamily="34" charset="0"/>
                </a:rPr>
                <a:t>Arş. Gör. </a:t>
              </a:r>
              <a:r>
                <a:rPr lang="tr-TR" sz="1400" dirty="0" smtClean="0">
                  <a:latin typeface="Candara" panose="020E0502030303020204" pitchFamily="34" charset="0"/>
                </a:rPr>
                <a:t>İrem </a:t>
              </a:r>
              <a:r>
                <a:rPr lang="tr-TR" sz="1400" dirty="0" err="1" smtClean="0">
                  <a:latin typeface="Candara" panose="020E0502030303020204" pitchFamily="34" charset="0"/>
                </a:rPr>
                <a:t>Karakurt</a:t>
              </a:r>
              <a:endParaRPr lang="tr-TR" sz="1400" dirty="0">
                <a:latin typeface="Candara" panose="020E0502030303020204" pitchFamily="34" charset="0"/>
              </a:endParaRPr>
            </a:p>
            <a:p>
              <a:pPr algn="ctr"/>
              <a:r>
                <a:rPr lang="tr-TR" sz="1400" b="1" dirty="0">
                  <a:latin typeface="Candara" panose="020E0502030303020204" pitchFamily="34" charset="0"/>
                </a:rPr>
                <a:t>Hemşirelik Bölümü</a:t>
              </a:r>
            </a:p>
          </p:txBody>
        </p:sp>
      </p:grpSp>
      <p:grpSp>
        <p:nvGrpSpPr>
          <p:cNvPr id="46" name="Grup 45">
            <a:extLst>
              <a:ext uri="{FF2B5EF4-FFF2-40B4-BE49-F238E27FC236}">
                <a16:creationId xmlns:a16="http://schemas.microsoft.com/office/drawing/2014/main" id="{8D9D7276-6766-440C-B3BD-F5C7344F51BB}"/>
              </a:ext>
            </a:extLst>
          </p:cNvPr>
          <p:cNvGrpSpPr/>
          <p:nvPr/>
        </p:nvGrpSpPr>
        <p:grpSpPr>
          <a:xfrm>
            <a:off x="5673433" y="2286778"/>
            <a:ext cx="6363506" cy="4164434"/>
            <a:chOff x="3079442" y="2442565"/>
            <a:chExt cx="6363506" cy="4164434"/>
          </a:xfrm>
        </p:grpSpPr>
        <p:pic>
          <p:nvPicPr>
            <p:cNvPr id="47" name="Resim 46">
              <a:extLst>
                <a:ext uri="{FF2B5EF4-FFF2-40B4-BE49-F238E27FC236}">
                  <a16:creationId xmlns:a16="http://schemas.microsoft.com/office/drawing/2014/main" id="{8027E348-906A-413A-8B27-F03DED91B4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9442" y="2442565"/>
              <a:ext cx="2016715" cy="1998042"/>
            </a:xfrm>
            <a:prstGeom prst="rect">
              <a:avLst/>
            </a:prstGeom>
            <a:ln>
              <a:noFill/>
            </a:ln>
            <a:effectLst>
              <a:outerShdw blurRad="190500" algn="tl" rotWithShape="0">
                <a:srgbClr val="000000">
                  <a:alpha val="70000"/>
                </a:srgbClr>
              </a:outerShdw>
            </a:effectLst>
          </p:spPr>
        </p:pic>
        <p:pic>
          <p:nvPicPr>
            <p:cNvPr id="48" name="Resim 47">
              <a:extLst>
                <a:ext uri="{FF2B5EF4-FFF2-40B4-BE49-F238E27FC236}">
                  <a16:creationId xmlns:a16="http://schemas.microsoft.com/office/drawing/2014/main" id="{8CE9A4AA-18AB-4E1B-AD86-99DB44CCA2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7223" y="2457689"/>
              <a:ext cx="2015725" cy="2015725"/>
            </a:xfrm>
            <a:prstGeom prst="rect">
              <a:avLst/>
            </a:prstGeom>
            <a:ln>
              <a:noFill/>
            </a:ln>
            <a:effectLst>
              <a:outerShdw blurRad="190500" algn="tl" rotWithShape="0">
                <a:srgbClr val="000000">
                  <a:alpha val="70000"/>
                </a:srgbClr>
              </a:outerShdw>
            </a:effectLst>
          </p:spPr>
        </p:pic>
        <p:pic>
          <p:nvPicPr>
            <p:cNvPr id="49" name="Resim 48">
              <a:extLst>
                <a:ext uri="{FF2B5EF4-FFF2-40B4-BE49-F238E27FC236}">
                  <a16:creationId xmlns:a16="http://schemas.microsoft.com/office/drawing/2014/main" id="{1B81E0A9-EF49-4155-8267-76B2050058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6959" y="4606205"/>
              <a:ext cx="2015725" cy="2000794"/>
            </a:xfrm>
            <a:prstGeom prst="rect">
              <a:avLst/>
            </a:prstGeom>
            <a:ln>
              <a:noFill/>
            </a:ln>
            <a:effectLst>
              <a:outerShdw blurRad="190500" algn="tl" rotWithShape="0">
                <a:srgbClr val="000000">
                  <a:alpha val="70000"/>
                </a:srgbClr>
              </a:outerShdw>
            </a:effectLst>
          </p:spPr>
        </p:pic>
        <p:pic>
          <p:nvPicPr>
            <p:cNvPr id="52" name="Resim 51">
              <a:extLst>
                <a:ext uri="{FF2B5EF4-FFF2-40B4-BE49-F238E27FC236}">
                  <a16:creationId xmlns:a16="http://schemas.microsoft.com/office/drawing/2014/main" id="{42F5331D-568E-46CA-B9F4-6D01DF7A68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6959" y="2457689"/>
              <a:ext cx="2005879" cy="2015725"/>
            </a:xfrm>
            <a:prstGeom prst="rect">
              <a:avLst/>
            </a:prstGeom>
            <a:ln>
              <a:noFill/>
            </a:ln>
            <a:effectLst>
              <a:outerShdw blurRad="190500" algn="tl" rotWithShape="0">
                <a:srgbClr val="000000">
                  <a:alpha val="70000"/>
                </a:srgbClr>
              </a:outerShdw>
            </a:effectLst>
          </p:spPr>
        </p:pic>
        <p:pic>
          <p:nvPicPr>
            <p:cNvPr id="65" name="Resim 64">
              <a:extLst>
                <a:ext uri="{FF2B5EF4-FFF2-40B4-BE49-F238E27FC236}">
                  <a16:creationId xmlns:a16="http://schemas.microsoft.com/office/drawing/2014/main" id="{72C7D3EC-75D1-45E4-8BDB-1C041E85FF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25711" y="4609604"/>
              <a:ext cx="2013592" cy="1993996"/>
            </a:xfrm>
            <a:prstGeom prst="rect">
              <a:avLst/>
            </a:prstGeom>
            <a:ln>
              <a:noFill/>
            </a:ln>
            <a:effectLst>
              <a:outerShdw blurRad="190500" algn="tl" rotWithShape="0">
                <a:srgbClr val="000000">
                  <a:alpha val="70000"/>
                </a:srgbClr>
              </a:outerShdw>
            </a:effectLst>
          </p:spPr>
        </p:pic>
        <p:pic>
          <p:nvPicPr>
            <p:cNvPr id="66" name="Resim 65">
              <a:extLst>
                <a:ext uri="{FF2B5EF4-FFF2-40B4-BE49-F238E27FC236}">
                  <a16:creationId xmlns:a16="http://schemas.microsoft.com/office/drawing/2014/main" id="{9376A445-7D4A-451D-AE90-D48EB764921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98116" y="4607581"/>
              <a:ext cx="1998041" cy="1998041"/>
            </a:xfrm>
            <a:prstGeom prst="rect">
              <a:avLst/>
            </a:prstGeom>
            <a:ln>
              <a:noFill/>
            </a:ln>
            <a:effectLst>
              <a:outerShdw blurRad="190500" algn="tl" rotWithShape="0">
                <a:srgbClr val="000000">
                  <a:alpha val="70000"/>
                </a:srgbClr>
              </a:outerShdw>
            </a:effectLst>
          </p:spPr>
        </p:pic>
      </p:grpSp>
      <p:pic>
        <p:nvPicPr>
          <p:cNvPr id="2" name="Resim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51170" y="3468212"/>
            <a:ext cx="2556339" cy="1390856"/>
          </a:xfrm>
          <a:prstGeom prst="rect">
            <a:avLst/>
          </a:prstGeom>
        </p:spPr>
      </p:pic>
      <p:pic>
        <p:nvPicPr>
          <p:cNvPr id="3" name="Resim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51170" y="4974365"/>
            <a:ext cx="2560536" cy="1748896"/>
          </a:xfrm>
          <a:prstGeom prst="rect">
            <a:avLst/>
          </a:prstGeom>
        </p:spPr>
      </p:pic>
      <p:pic>
        <p:nvPicPr>
          <p:cNvPr id="6" name="Resim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54135" y="1716306"/>
            <a:ext cx="2553374" cy="1636609"/>
          </a:xfrm>
          <a:prstGeom prst="rect">
            <a:avLst/>
          </a:prstGeom>
        </p:spPr>
      </p:pic>
    </p:spTree>
    <p:extLst>
      <p:ext uri="{BB962C8B-B14F-4D97-AF65-F5344CB8AC3E}">
        <p14:creationId xmlns:p14="http://schemas.microsoft.com/office/powerpoint/2010/main" val="1490642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49937"/>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HEMŞİRELİK</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750224" y="732301"/>
                  <a:ext cx="2661306"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Bölüm Olanaklarımız</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D</a:t>
              </a:r>
              <a:endParaRPr lang="en-IN" b="1" dirty="0">
                <a:solidFill>
                  <a:schemeClr val="bg1"/>
                </a:solidFill>
                <a:latin typeface="Eurostile BQ" pitchFamily="50" charset="0"/>
              </a:endParaRPr>
            </a:p>
          </p:txBody>
        </p:sp>
      </p:grpSp>
      <p:sp>
        <p:nvSpPr>
          <p:cNvPr id="4" name="İkizkenar Üçgen 3">
            <a:extLst>
              <a:ext uri="{FF2B5EF4-FFF2-40B4-BE49-F238E27FC236}">
                <a16:creationId xmlns:a16="http://schemas.microsoft.com/office/drawing/2014/main" id="{6CA18390-FC80-48FA-AB88-3231875BF55A}"/>
              </a:ext>
            </a:extLst>
          </p:cNvPr>
          <p:cNvSpPr/>
          <p:nvPr/>
        </p:nvSpPr>
        <p:spPr>
          <a:xfrm rot="16200000">
            <a:off x="11047134" y="1167552"/>
            <a:ext cx="895350" cy="771853"/>
          </a:xfrm>
          <a:prstGeom prst="triangle">
            <a:avLst>
              <a:gd name="adj" fmla="val 68617"/>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Köşeleri Yuvarlatılmış 4">
            <a:extLst>
              <a:ext uri="{FF2B5EF4-FFF2-40B4-BE49-F238E27FC236}">
                <a16:creationId xmlns:a16="http://schemas.microsoft.com/office/drawing/2014/main" id="{19CF1520-5047-4448-805D-A95002769AEF}"/>
              </a:ext>
            </a:extLst>
          </p:cNvPr>
          <p:cNvSpPr/>
          <p:nvPr/>
        </p:nvSpPr>
        <p:spPr>
          <a:xfrm>
            <a:off x="9029700" y="1305930"/>
            <a:ext cx="2843164" cy="780721"/>
          </a:xfrm>
          <a:prstGeom prst="roundRect">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Metin kutusu 43">
            <a:extLst>
              <a:ext uri="{FF2B5EF4-FFF2-40B4-BE49-F238E27FC236}">
                <a16:creationId xmlns:a16="http://schemas.microsoft.com/office/drawing/2014/main" id="{BB9843E4-4AD5-4636-B52C-90D25A3B6F15}"/>
              </a:ext>
            </a:extLst>
          </p:cNvPr>
          <p:cNvSpPr txBox="1"/>
          <p:nvPr/>
        </p:nvSpPr>
        <p:spPr>
          <a:xfrm>
            <a:off x="8432345" y="1545204"/>
            <a:ext cx="2940844" cy="400110"/>
          </a:xfrm>
          <a:prstGeom prst="rect">
            <a:avLst/>
          </a:prstGeom>
          <a:noFill/>
        </p:spPr>
        <p:txBody>
          <a:bodyPr wrap="square">
            <a:spAutoFit/>
          </a:bodyPr>
          <a:lstStyle/>
          <a:p>
            <a:pPr algn="r"/>
            <a:r>
              <a:rPr lang="tr-TR" sz="2000" b="1" dirty="0">
                <a:latin typeface="Agency FB" panose="020B0503020202020204" pitchFamily="34" charset="0"/>
              </a:rPr>
              <a:t>Öğrenci Topluluklarımız</a:t>
            </a:r>
            <a:endParaRPr lang="tr-TR" sz="2000" dirty="0"/>
          </a:p>
        </p:txBody>
      </p:sp>
      <p:sp>
        <p:nvSpPr>
          <p:cNvPr id="31" name="Metin kutusu 30">
            <a:extLst>
              <a:ext uri="{FF2B5EF4-FFF2-40B4-BE49-F238E27FC236}">
                <a16:creationId xmlns:a16="http://schemas.microsoft.com/office/drawing/2014/main" id="{46DC3AC6-8E70-4D67-AB1A-52DC5750591E}"/>
              </a:ext>
            </a:extLst>
          </p:cNvPr>
          <p:cNvSpPr txBox="1"/>
          <p:nvPr/>
        </p:nvSpPr>
        <p:spPr>
          <a:xfrm>
            <a:off x="76699" y="4934462"/>
            <a:ext cx="2863402" cy="523220"/>
          </a:xfrm>
          <a:prstGeom prst="rect">
            <a:avLst/>
          </a:prstGeom>
          <a:noFill/>
        </p:spPr>
        <p:txBody>
          <a:bodyPr wrap="square">
            <a:spAutoFit/>
          </a:bodyPr>
          <a:lstStyle/>
          <a:p>
            <a:pPr algn="ctr"/>
            <a:r>
              <a:rPr lang="tr-TR" sz="1400" b="1" dirty="0">
                <a:latin typeface="Candara" panose="020E0502030303020204" pitchFamily="34" charset="0"/>
              </a:rPr>
              <a:t>Temsilci:</a:t>
            </a:r>
          </a:p>
          <a:p>
            <a:pPr algn="ctr"/>
            <a:r>
              <a:rPr lang="tr-TR" sz="1400" dirty="0" err="1">
                <a:latin typeface="Candara" panose="020E0502030303020204" pitchFamily="34" charset="0"/>
              </a:rPr>
              <a:t>Öğr</a:t>
            </a:r>
            <a:r>
              <a:rPr lang="tr-TR" sz="1400" dirty="0">
                <a:latin typeface="Candara" panose="020E0502030303020204" pitchFamily="34" charset="0"/>
              </a:rPr>
              <a:t>. </a:t>
            </a:r>
            <a:r>
              <a:rPr lang="tr-TR" sz="1400" dirty="0" smtClean="0">
                <a:latin typeface="Candara" panose="020E0502030303020204" pitchFamily="34" charset="0"/>
              </a:rPr>
              <a:t>Sinem Yapar</a:t>
            </a:r>
            <a:endParaRPr lang="tr-TR" sz="1400" b="1" dirty="0">
              <a:latin typeface="Candara" panose="020E0502030303020204" pitchFamily="34" charset="0"/>
            </a:endParaRPr>
          </a:p>
        </p:txBody>
      </p:sp>
      <p:pic>
        <p:nvPicPr>
          <p:cNvPr id="32" name="Resim 31">
            <a:extLst>
              <a:ext uri="{FF2B5EF4-FFF2-40B4-BE49-F238E27FC236}">
                <a16:creationId xmlns:a16="http://schemas.microsoft.com/office/drawing/2014/main" id="{0AEC5CF2-D091-4A8B-8F7B-6991E4107C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782" y="3108775"/>
            <a:ext cx="1825687" cy="1825687"/>
          </a:xfrm>
          <a:prstGeom prst="rect">
            <a:avLst/>
          </a:prstGeom>
        </p:spPr>
      </p:pic>
      <p:grpSp>
        <p:nvGrpSpPr>
          <p:cNvPr id="2" name="Grup 1">
            <a:extLst>
              <a:ext uri="{FF2B5EF4-FFF2-40B4-BE49-F238E27FC236}">
                <a16:creationId xmlns:a16="http://schemas.microsoft.com/office/drawing/2014/main" id="{D5A397A2-DB7D-403A-A56A-C7B26EADFD82}"/>
              </a:ext>
            </a:extLst>
          </p:cNvPr>
          <p:cNvGrpSpPr/>
          <p:nvPr/>
        </p:nvGrpSpPr>
        <p:grpSpPr>
          <a:xfrm>
            <a:off x="2950552" y="2529109"/>
            <a:ext cx="8940634" cy="3745093"/>
            <a:chOff x="3090138" y="2376802"/>
            <a:chExt cx="8940634" cy="3745093"/>
          </a:xfrm>
        </p:grpSpPr>
        <p:pic>
          <p:nvPicPr>
            <p:cNvPr id="33" name="Resim 32">
              <a:extLst>
                <a:ext uri="{FF2B5EF4-FFF2-40B4-BE49-F238E27FC236}">
                  <a16:creationId xmlns:a16="http://schemas.microsoft.com/office/drawing/2014/main" id="{884FE581-C229-46AB-A9F1-CCBE918CDA21}"/>
                </a:ext>
              </a:extLst>
            </p:cNvPr>
            <p:cNvPicPr>
              <a:picLocks noChangeAspect="1"/>
            </p:cNvPicPr>
            <p:nvPr/>
          </p:nvPicPr>
          <p:blipFill>
            <a:blip r:embed="rId4"/>
            <a:stretch>
              <a:fillRect/>
            </a:stretch>
          </p:blipFill>
          <p:spPr>
            <a:xfrm>
              <a:off x="3093097" y="2376803"/>
              <a:ext cx="1718884" cy="1521360"/>
            </a:xfrm>
            <a:prstGeom prst="rect">
              <a:avLst/>
            </a:prstGeom>
          </p:spPr>
        </p:pic>
        <p:pic>
          <p:nvPicPr>
            <p:cNvPr id="34" name="Resim 33">
              <a:extLst>
                <a:ext uri="{FF2B5EF4-FFF2-40B4-BE49-F238E27FC236}">
                  <a16:creationId xmlns:a16="http://schemas.microsoft.com/office/drawing/2014/main" id="{030B055B-574B-4FC3-98EF-B64333CFB653}"/>
                </a:ext>
              </a:extLst>
            </p:cNvPr>
            <p:cNvPicPr>
              <a:picLocks noChangeAspect="1"/>
            </p:cNvPicPr>
            <p:nvPr/>
          </p:nvPicPr>
          <p:blipFill rotWithShape="1">
            <a:blip r:embed="rId5"/>
            <a:srcRect l="6786"/>
            <a:stretch/>
          </p:blipFill>
          <p:spPr>
            <a:xfrm>
              <a:off x="4957246" y="2376803"/>
              <a:ext cx="1890834" cy="1521360"/>
            </a:xfrm>
            <a:prstGeom prst="rect">
              <a:avLst/>
            </a:prstGeom>
          </p:spPr>
        </p:pic>
        <p:pic>
          <p:nvPicPr>
            <p:cNvPr id="37" name="İçerik Yer Tutucusu 3">
              <a:extLst>
                <a:ext uri="{FF2B5EF4-FFF2-40B4-BE49-F238E27FC236}">
                  <a16:creationId xmlns:a16="http://schemas.microsoft.com/office/drawing/2014/main" id="{5E64469B-0C2A-4134-9B1D-22DD59CDF3D5}"/>
                </a:ext>
              </a:extLst>
            </p:cNvPr>
            <p:cNvPicPr>
              <a:picLocks noChangeAspect="1"/>
            </p:cNvPicPr>
            <p:nvPr/>
          </p:nvPicPr>
          <p:blipFill>
            <a:blip r:embed="rId6"/>
            <a:stretch>
              <a:fillRect/>
            </a:stretch>
          </p:blipFill>
          <p:spPr>
            <a:xfrm>
              <a:off x="6992164" y="2376802"/>
              <a:ext cx="2330447" cy="1521360"/>
            </a:xfrm>
            <a:prstGeom prst="rect">
              <a:avLst/>
            </a:prstGeom>
          </p:spPr>
        </p:pic>
        <p:pic>
          <p:nvPicPr>
            <p:cNvPr id="38" name="Resim 37">
              <a:extLst>
                <a:ext uri="{FF2B5EF4-FFF2-40B4-BE49-F238E27FC236}">
                  <a16:creationId xmlns:a16="http://schemas.microsoft.com/office/drawing/2014/main" id="{146D3D96-B332-4FAB-9EDF-5287AB5EDB46}"/>
                </a:ext>
              </a:extLst>
            </p:cNvPr>
            <p:cNvPicPr>
              <a:picLocks noChangeAspect="1"/>
            </p:cNvPicPr>
            <p:nvPr/>
          </p:nvPicPr>
          <p:blipFill rotWithShape="1">
            <a:blip r:embed="rId7"/>
            <a:srcRect t="4589"/>
            <a:stretch/>
          </p:blipFill>
          <p:spPr>
            <a:xfrm>
              <a:off x="9430843" y="2376802"/>
              <a:ext cx="2592058" cy="1521360"/>
            </a:xfrm>
            <a:prstGeom prst="rect">
              <a:avLst/>
            </a:prstGeom>
          </p:spPr>
        </p:pic>
        <p:pic>
          <p:nvPicPr>
            <p:cNvPr id="39" name="İçerik Yer Tutucusu 3">
              <a:extLst>
                <a:ext uri="{FF2B5EF4-FFF2-40B4-BE49-F238E27FC236}">
                  <a16:creationId xmlns:a16="http://schemas.microsoft.com/office/drawing/2014/main" id="{324C62E1-EC5F-4679-90A0-E3F13468833E}"/>
                </a:ext>
              </a:extLst>
            </p:cNvPr>
            <p:cNvPicPr>
              <a:picLocks noChangeAspect="1"/>
            </p:cNvPicPr>
            <p:nvPr/>
          </p:nvPicPr>
          <p:blipFill>
            <a:blip r:embed="rId8"/>
            <a:stretch>
              <a:fillRect/>
            </a:stretch>
          </p:blipFill>
          <p:spPr>
            <a:xfrm>
              <a:off x="3090138" y="4021619"/>
              <a:ext cx="1729002" cy="2100276"/>
            </a:xfrm>
            <a:prstGeom prst="rect">
              <a:avLst/>
            </a:prstGeom>
          </p:spPr>
        </p:pic>
        <p:pic>
          <p:nvPicPr>
            <p:cNvPr id="40" name="Resim 39">
              <a:extLst>
                <a:ext uri="{FF2B5EF4-FFF2-40B4-BE49-F238E27FC236}">
                  <a16:creationId xmlns:a16="http://schemas.microsoft.com/office/drawing/2014/main" id="{EF31C027-8BD8-4490-8F52-4D4EEB560FAF}"/>
                </a:ext>
              </a:extLst>
            </p:cNvPr>
            <p:cNvPicPr>
              <a:picLocks noChangeAspect="1"/>
            </p:cNvPicPr>
            <p:nvPr/>
          </p:nvPicPr>
          <p:blipFill>
            <a:blip r:embed="rId9"/>
            <a:stretch>
              <a:fillRect/>
            </a:stretch>
          </p:blipFill>
          <p:spPr>
            <a:xfrm>
              <a:off x="4962488" y="4021619"/>
              <a:ext cx="1335436" cy="1001577"/>
            </a:xfrm>
            <a:prstGeom prst="rect">
              <a:avLst/>
            </a:prstGeom>
          </p:spPr>
        </p:pic>
        <p:pic>
          <p:nvPicPr>
            <p:cNvPr id="41" name="Resim 40">
              <a:extLst>
                <a:ext uri="{FF2B5EF4-FFF2-40B4-BE49-F238E27FC236}">
                  <a16:creationId xmlns:a16="http://schemas.microsoft.com/office/drawing/2014/main" id="{FBF16660-DEB5-414A-A38C-3F34986EA8A9}"/>
                </a:ext>
              </a:extLst>
            </p:cNvPr>
            <p:cNvPicPr>
              <a:picLocks noChangeAspect="1"/>
            </p:cNvPicPr>
            <p:nvPr/>
          </p:nvPicPr>
          <p:blipFill>
            <a:blip r:embed="rId10"/>
            <a:stretch>
              <a:fillRect/>
            </a:stretch>
          </p:blipFill>
          <p:spPr>
            <a:xfrm>
              <a:off x="4962488" y="5092312"/>
              <a:ext cx="1335436" cy="1029583"/>
            </a:xfrm>
            <a:prstGeom prst="rect">
              <a:avLst/>
            </a:prstGeom>
          </p:spPr>
        </p:pic>
        <p:pic>
          <p:nvPicPr>
            <p:cNvPr id="50" name="İçerik Yer Tutucusu 3">
              <a:extLst>
                <a:ext uri="{FF2B5EF4-FFF2-40B4-BE49-F238E27FC236}">
                  <a16:creationId xmlns:a16="http://schemas.microsoft.com/office/drawing/2014/main" id="{0EF490A9-BE4B-4D29-8B20-875B3340D374}"/>
                </a:ext>
              </a:extLst>
            </p:cNvPr>
            <p:cNvPicPr>
              <a:picLocks noChangeAspect="1"/>
            </p:cNvPicPr>
            <p:nvPr/>
          </p:nvPicPr>
          <p:blipFill>
            <a:blip r:embed="rId11"/>
            <a:stretch>
              <a:fillRect/>
            </a:stretch>
          </p:blipFill>
          <p:spPr>
            <a:xfrm>
              <a:off x="9623461" y="4021619"/>
              <a:ext cx="2407311" cy="2098856"/>
            </a:xfrm>
            <a:prstGeom prst="rect">
              <a:avLst/>
            </a:prstGeom>
          </p:spPr>
        </p:pic>
        <p:grpSp>
          <p:nvGrpSpPr>
            <p:cNvPr id="51" name="Grup 50">
              <a:extLst>
                <a:ext uri="{FF2B5EF4-FFF2-40B4-BE49-F238E27FC236}">
                  <a16:creationId xmlns:a16="http://schemas.microsoft.com/office/drawing/2014/main" id="{9F5EBC5C-C24C-4DEB-AD16-58AD0145B730}"/>
                </a:ext>
              </a:extLst>
            </p:cNvPr>
            <p:cNvGrpSpPr/>
            <p:nvPr/>
          </p:nvGrpSpPr>
          <p:grpSpPr>
            <a:xfrm>
              <a:off x="6368740" y="4021619"/>
              <a:ext cx="3164764" cy="2100276"/>
              <a:chOff x="6574974" y="4554725"/>
              <a:chExt cx="2876222" cy="1908787"/>
            </a:xfrm>
          </p:grpSpPr>
          <p:pic>
            <p:nvPicPr>
              <p:cNvPr id="53" name="Resim 52">
                <a:extLst>
                  <a:ext uri="{FF2B5EF4-FFF2-40B4-BE49-F238E27FC236}">
                    <a16:creationId xmlns:a16="http://schemas.microsoft.com/office/drawing/2014/main" id="{397174CA-24E7-4626-BAFA-E4835198C09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74975" y="5561230"/>
                <a:ext cx="912810" cy="901788"/>
              </a:xfrm>
              <a:prstGeom prst="rect">
                <a:avLst/>
              </a:prstGeom>
            </p:spPr>
          </p:pic>
          <p:pic>
            <p:nvPicPr>
              <p:cNvPr id="54" name="Resim 53">
                <a:extLst>
                  <a:ext uri="{FF2B5EF4-FFF2-40B4-BE49-F238E27FC236}">
                    <a16:creationId xmlns:a16="http://schemas.microsoft.com/office/drawing/2014/main" id="{993EF799-38BE-456F-A89E-45F22E75FBA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46983" y="5562026"/>
                <a:ext cx="904213" cy="900196"/>
              </a:xfrm>
              <a:prstGeom prst="rect">
                <a:avLst/>
              </a:prstGeom>
            </p:spPr>
          </p:pic>
          <p:pic>
            <p:nvPicPr>
              <p:cNvPr id="55" name="Resim 54">
                <a:extLst>
                  <a:ext uri="{FF2B5EF4-FFF2-40B4-BE49-F238E27FC236}">
                    <a16:creationId xmlns:a16="http://schemas.microsoft.com/office/drawing/2014/main" id="{9CA883AA-9174-4942-AB87-BC5A33FCA3F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561014" y="5563316"/>
                <a:ext cx="912740" cy="900196"/>
              </a:xfrm>
              <a:prstGeom prst="rect">
                <a:avLst/>
              </a:prstGeom>
            </p:spPr>
          </p:pic>
          <p:pic>
            <p:nvPicPr>
              <p:cNvPr id="56" name="Resim 55">
                <a:extLst>
                  <a:ext uri="{FF2B5EF4-FFF2-40B4-BE49-F238E27FC236}">
                    <a16:creationId xmlns:a16="http://schemas.microsoft.com/office/drawing/2014/main" id="{1CBD16E3-85DA-4FD2-843E-6E1BEF8DCF3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74974" y="4554725"/>
                <a:ext cx="912809" cy="910375"/>
              </a:xfrm>
              <a:prstGeom prst="rect">
                <a:avLst/>
              </a:prstGeom>
            </p:spPr>
          </p:pic>
          <p:pic>
            <p:nvPicPr>
              <p:cNvPr id="57" name="Resim 56">
                <a:extLst>
                  <a:ext uri="{FF2B5EF4-FFF2-40B4-BE49-F238E27FC236}">
                    <a16:creationId xmlns:a16="http://schemas.microsoft.com/office/drawing/2014/main" id="{5495E2E9-BE50-4CBC-887C-6703890BD39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46983" y="4554725"/>
                <a:ext cx="904213" cy="910375"/>
              </a:xfrm>
              <a:prstGeom prst="rect">
                <a:avLst/>
              </a:prstGeom>
            </p:spPr>
          </p:pic>
          <p:pic>
            <p:nvPicPr>
              <p:cNvPr id="58" name="Resim 57">
                <a:extLst>
                  <a:ext uri="{FF2B5EF4-FFF2-40B4-BE49-F238E27FC236}">
                    <a16:creationId xmlns:a16="http://schemas.microsoft.com/office/drawing/2014/main" id="{CB6AF3B6-AE75-4070-A335-BA3E4C40293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561014" y="4554725"/>
                <a:ext cx="912740" cy="910375"/>
              </a:xfrm>
              <a:prstGeom prst="rect">
                <a:avLst/>
              </a:prstGeom>
            </p:spPr>
          </p:pic>
        </p:grpSp>
      </p:grpSp>
    </p:spTree>
    <p:extLst>
      <p:ext uri="{BB962C8B-B14F-4D97-AF65-F5344CB8AC3E}">
        <p14:creationId xmlns:p14="http://schemas.microsoft.com/office/powerpoint/2010/main" val="1654002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49937"/>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HEMŞİRELİK</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750224" y="732301"/>
                  <a:ext cx="2661306"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Bölüm Olanaklarımız</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D</a:t>
              </a:r>
              <a:endParaRPr lang="en-IN" b="1" dirty="0">
                <a:solidFill>
                  <a:schemeClr val="bg1"/>
                </a:solidFill>
                <a:latin typeface="Eurostile BQ" pitchFamily="50" charset="0"/>
              </a:endParaRPr>
            </a:p>
          </p:txBody>
        </p:sp>
      </p:grpSp>
      <p:sp>
        <p:nvSpPr>
          <p:cNvPr id="4" name="İkizkenar Üçgen 3">
            <a:extLst>
              <a:ext uri="{FF2B5EF4-FFF2-40B4-BE49-F238E27FC236}">
                <a16:creationId xmlns:a16="http://schemas.microsoft.com/office/drawing/2014/main" id="{6CA18390-FC80-48FA-AB88-3231875BF55A}"/>
              </a:ext>
            </a:extLst>
          </p:cNvPr>
          <p:cNvSpPr/>
          <p:nvPr/>
        </p:nvSpPr>
        <p:spPr>
          <a:xfrm rot="16200000">
            <a:off x="11047134" y="1167552"/>
            <a:ext cx="895350" cy="771853"/>
          </a:xfrm>
          <a:prstGeom prst="triangle">
            <a:avLst>
              <a:gd name="adj" fmla="val 68617"/>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Köşeleri Yuvarlatılmış 4">
            <a:extLst>
              <a:ext uri="{FF2B5EF4-FFF2-40B4-BE49-F238E27FC236}">
                <a16:creationId xmlns:a16="http://schemas.microsoft.com/office/drawing/2014/main" id="{19CF1520-5047-4448-805D-A95002769AEF}"/>
              </a:ext>
            </a:extLst>
          </p:cNvPr>
          <p:cNvSpPr/>
          <p:nvPr/>
        </p:nvSpPr>
        <p:spPr>
          <a:xfrm>
            <a:off x="9029700" y="1305930"/>
            <a:ext cx="2843164" cy="780721"/>
          </a:xfrm>
          <a:prstGeom prst="roundRect">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Metin kutusu 43">
            <a:extLst>
              <a:ext uri="{FF2B5EF4-FFF2-40B4-BE49-F238E27FC236}">
                <a16:creationId xmlns:a16="http://schemas.microsoft.com/office/drawing/2014/main" id="{BB9843E4-4AD5-4636-B52C-90D25A3B6F15}"/>
              </a:ext>
            </a:extLst>
          </p:cNvPr>
          <p:cNvSpPr txBox="1"/>
          <p:nvPr/>
        </p:nvSpPr>
        <p:spPr>
          <a:xfrm>
            <a:off x="8608394" y="1573779"/>
            <a:ext cx="2940844" cy="400110"/>
          </a:xfrm>
          <a:prstGeom prst="rect">
            <a:avLst/>
          </a:prstGeom>
          <a:noFill/>
        </p:spPr>
        <p:txBody>
          <a:bodyPr wrap="square">
            <a:spAutoFit/>
          </a:bodyPr>
          <a:lstStyle/>
          <a:p>
            <a:pPr algn="r"/>
            <a:r>
              <a:rPr lang="tr-TR" sz="2000" b="1" dirty="0">
                <a:latin typeface="Agency FB" panose="020B0503020202020204" pitchFamily="34" charset="0"/>
              </a:rPr>
              <a:t>Uluslararası İşbirliklerimiz</a:t>
            </a:r>
            <a:endParaRPr lang="tr-TR" sz="2000" dirty="0"/>
          </a:p>
        </p:txBody>
      </p:sp>
      <p:sp>
        <p:nvSpPr>
          <p:cNvPr id="19" name="Freeform 5">
            <a:extLst>
              <a:ext uri="{FF2B5EF4-FFF2-40B4-BE49-F238E27FC236}">
                <a16:creationId xmlns:a16="http://schemas.microsoft.com/office/drawing/2014/main" id="{3278F8F2-6CB7-4BFE-9F34-21A3BF6CD803}"/>
              </a:ext>
            </a:extLst>
          </p:cNvPr>
          <p:cNvSpPr>
            <a:spLocks/>
          </p:cNvSpPr>
          <p:nvPr/>
        </p:nvSpPr>
        <p:spPr bwMode="auto">
          <a:xfrm>
            <a:off x="279553" y="2755176"/>
            <a:ext cx="1629197" cy="794265"/>
          </a:xfrm>
          <a:custGeom>
            <a:avLst/>
            <a:gdLst>
              <a:gd name="T0" fmla="*/ 440 w 939"/>
              <a:gd name="T1" fmla="*/ 9 h 457"/>
              <a:gd name="T2" fmla="*/ 12 w 939"/>
              <a:gd name="T3" fmla="*/ 215 h 457"/>
              <a:gd name="T4" fmla="*/ 12 w 939"/>
              <a:gd name="T5" fmla="*/ 242 h 457"/>
              <a:gd name="T6" fmla="*/ 440 w 939"/>
              <a:gd name="T7" fmla="*/ 448 h 457"/>
              <a:gd name="T8" fmla="*/ 499 w 939"/>
              <a:gd name="T9" fmla="*/ 448 h 457"/>
              <a:gd name="T10" fmla="*/ 927 w 939"/>
              <a:gd name="T11" fmla="*/ 242 h 457"/>
              <a:gd name="T12" fmla="*/ 927 w 939"/>
              <a:gd name="T13" fmla="*/ 215 h 457"/>
              <a:gd name="T14" fmla="*/ 499 w 939"/>
              <a:gd name="T15" fmla="*/ 9 h 457"/>
              <a:gd name="T16" fmla="*/ 440 w 939"/>
              <a:gd name="T17" fmla="*/ 9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9" h="457">
                <a:moveTo>
                  <a:pt x="440" y="9"/>
                </a:moveTo>
                <a:cubicBezTo>
                  <a:pt x="12" y="215"/>
                  <a:pt x="12" y="215"/>
                  <a:pt x="12" y="215"/>
                </a:cubicBezTo>
                <a:cubicBezTo>
                  <a:pt x="0" y="220"/>
                  <a:pt x="0" y="236"/>
                  <a:pt x="12" y="242"/>
                </a:cubicBezTo>
                <a:cubicBezTo>
                  <a:pt x="440" y="448"/>
                  <a:pt x="440" y="448"/>
                  <a:pt x="440" y="448"/>
                </a:cubicBezTo>
                <a:cubicBezTo>
                  <a:pt x="459" y="457"/>
                  <a:pt x="480" y="457"/>
                  <a:pt x="499" y="448"/>
                </a:cubicBezTo>
                <a:cubicBezTo>
                  <a:pt x="927" y="242"/>
                  <a:pt x="927" y="242"/>
                  <a:pt x="927" y="242"/>
                </a:cubicBezTo>
                <a:cubicBezTo>
                  <a:pt x="939" y="236"/>
                  <a:pt x="939" y="220"/>
                  <a:pt x="927" y="215"/>
                </a:cubicBezTo>
                <a:cubicBezTo>
                  <a:pt x="499" y="9"/>
                  <a:pt x="499" y="9"/>
                  <a:pt x="499" y="9"/>
                </a:cubicBezTo>
                <a:cubicBezTo>
                  <a:pt x="480" y="0"/>
                  <a:pt x="459" y="0"/>
                  <a:pt x="440" y="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EE738EDA-9758-4252-8062-8F2DB2B16316}"/>
              </a:ext>
            </a:extLst>
          </p:cNvPr>
          <p:cNvSpPr>
            <a:spLocks noChangeArrowheads="1"/>
          </p:cNvSpPr>
          <p:nvPr/>
        </p:nvSpPr>
        <p:spPr bwMode="auto">
          <a:xfrm>
            <a:off x="719313" y="2544628"/>
            <a:ext cx="724740" cy="726909"/>
          </a:xfrm>
          <a:prstGeom prst="ellipse">
            <a:avLst/>
          </a:prstGeom>
          <a:gradFill>
            <a:gsLst>
              <a:gs pos="0">
                <a:srgbClr val="102960"/>
              </a:gs>
              <a:gs pos="100000">
                <a:srgbClr val="18A7EE"/>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sz="1200" b="1" dirty="0">
                <a:solidFill>
                  <a:schemeClr val="lt1"/>
                </a:solidFill>
              </a:rPr>
              <a:t>HEM</a:t>
            </a:r>
            <a:endParaRPr lang="en-US" sz="1200" b="1" dirty="0">
              <a:solidFill>
                <a:schemeClr val="lt1"/>
              </a:solidFill>
            </a:endParaRPr>
          </a:p>
        </p:txBody>
      </p:sp>
      <p:sp>
        <p:nvSpPr>
          <p:cNvPr id="21" name="Metin kutusu 20">
            <a:extLst>
              <a:ext uri="{FF2B5EF4-FFF2-40B4-BE49-F238E27FC236}">
                <a16:creationId xmlns:a16="http://schemas.microsoft.com/office/drawing/2014/main" id="{774CE41F-A5D3-49E5-9EE6-1B4C2728CF93}"/>
              </a:ext>
            </a:extLst>
          </p:cNvPr>
          <p:cNvSpPr txBox="1"/>
          <p:nvPr/>
        </p:nvSpPr>
        <p:spPr>
          <a:xfrm>
            <a:off x="2106917" y="2662106"/>
            <a:ext cx="4496569" cy="830997"/>
          </a:xfrm>
          <a:prstGeom prst="rect">
            <a:avLst/>
          </a:prstGeom>
          <a:noFill/>
        </p:spPr>
        <p:txBody>
          <a:bodyPr wrap="square">
            <a:spAutoFit/>
          </a:bodyPr>
          <a:lstStyle/>
          <a:p>
            <a:pPr marL="285750" indent="-285750">
              <a:buFont typeface="Arial" panose="020B0604020202020204" pitchFamily="34" charset="0"/>
              <a:buChar char="•"/>
            </a:pPr>
            <a:r>
              <a:rPr lang="tr-TR" sz="1600" dirty="0" err="1">
                <a:latin typeface="Candara" panose="020E0502030303020204" pitchFamily="34" charset="0"/>
              </a:rPr>
              <a:t>University</a:t>
            </a:r>
            <a:r>
              <a:rPr lang="tr-TR" sz="1600" dirty="0">
                <a:latin typeface="Candara" panose="020E0502030303020204" pitchFamily="34" charset="0"/>
              </a:rPr>
              <a:t> of </a:t>
            </a:r>
            <a:r>
              <a:rPr lang="tr-TR" sz="1600" dirty="0" err="1">
                <a:latin typeface="Candara" panose="020E0502030303020204" pitchFamily="34" charset="0"/>
              </a:rPr>
              <a:t>Foggia</a:t>
            </a:r>
            <a:r>
              <a:rPr lang="tr-TR" sz="1600" dirty="0">
                <a:latin typeface="Candara" panose="020E0502030303020204" pitchFamily="34" charset="0"/>
              </a:rPr>
              <a:t>, İtalya</a:t>
            </a:r>
          </a:p>
          <a:p>
            <a:pPr marL="285750" indent="-285750">
              <a:buFont typeface="Arial" panose="020B0604020202020204" pitchFamily="34" charset="0"/>
              <a:buChar char="•"/>
            </a:pPr>
            <a:r>
              <a:rPr lang="tr-TR" sz="1600" dirty="0" err="1">
                <a:latin typeface="Candara" panose="020E0502030303020204" pitchFamily="34" charset="0"/>
              </a:rPr>
              <a:t>University</a:t>
            </a:r>
            <a:r>
              <a:rPr lang="tr-TR" sz="1600" dirty="0">
                <a:latin typeface="Candara" panose="020E0502030303020204" pitchFamily="34" charset="0"/>
              </a:rPr>
              <a:t> of Michigan, Amerika</a:t>
            </a:r>
          </a:p>
          <a:p>
            <a:pPr marL="285750" indent="-285750">
              <a:buFont typeface="Arial" panose="020B0604020202020204" pitchFamily="34" charset="0"/>
              <a:buChar char="•"/>
            </a:pPr>
            <a:r>
              <a:rPr lang="tr-TR" sz="1600" dirty="0">
                <a:latin typeface="Candara" panose="020E0502030303020204" pitchFamily="34" charset="0"/>
              </a:rPr>
              <a:t>Angela </a:t>
            </a:r>
            <a:r>
              <a:rPr lang="tr-TR" sz="1600" dirty="0" err="1">
                <a:latin typeface="Candara" panose="020E0502030303020204" pitchFamily="34" charset="0"/>
              </a:rPr>
              <a:t>Boskin</a:t>
            </a:r>
            <a:r>
              <a:rPr lang="tr-TR" sz="1600" dirty="0">
                <a:latin typeface="Candara" panose="020E0502030303020204" pitchFamily="34" charset="0"/>
              </a:rPr>
              <a:t> </a:t>
            </a:r>
            <a:r>
              <a:rPr lang="tr-TR" sz="1600" dirty="0" err="1">
                <a:latin typeface="Candara" panose="020E0502030303020204" pitchFamily="34" charset="0"/>
              </a:rPr>
              <a:t>Faculty</a:t>
            </a:r>
            <a:r>
              <a:rPr lang="tr-TR" sz="1600" dirty="0">
                <a:latin typeface="Candara" panose="020E0502030303020204" pitchFamily="34" charset="0"/>
              </a:rPr>
              <a:t> of </a:t>
            </a:r>
            <a:r>
              <a:rPr lang="tr-TR" sz="1600" dirty="0" err="1">
                <a:latin typeface="Candara" panose="020E0502030303020204" pitchFamily="34" charset="0"/>
              </a:rPr>
              <a:t>Health</a:t>
            </a:r>
            <a:r>
              <a:rPr lang="tr-TR" sz="1600" dirty="0">
                <a:latin typeface="Candara" panose="020E0502030303020204" pitchFamily="34" charset="0"/>
              </a:rPr>
              <a:t> </a:t>
            </a:r>
            <a:r>
              <a:rPr lang="tr-TR" sz="1600" dirty="0" err="1">
                <a:latin typeface="Candara" panose="020E0502030303020204" pitchFamily="34" charset="0"/>
              </a:rPr>
              <a:t>Care</a:t>
            </a:r>
            <a:r>
              <a:rPr lang="tr-TR" sz="1600" dirty="0">
                <a:latin typeface="Candara" panose="020E0502030303020204" pitchFamily="34" charset="0"/>
              </a:rPr>
              <a:t>, Slovenya</a:t>
            </a:r>
          </a:p>
        </p:txBody>
      </p:sp>
      <p:pic>
        <p:nvPicPr>
          <p:cNvPr id="23" name="Resim 22">
            <a:extLst>
              <a:ext uri="{FF2B5EF4-FFF2-40B4-BE49-F238E27FC236}">
                <a16:creationId xmlns:a16="http://schemas.microsoft.com/office/drawing/2014/main" id="{212366CE-BBD5-4D42-A9F8-CD3D1A7E7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8274" y="2497767"/>
            <a:ext cx="2103353" cy="2103349"/>
          </a:xfrm>
          <a:prstGeom prst="rect">
            <a:avLst/>
          </a:prstGeom>
        </p:spPr>
      </p:pic>
      <p:pic>
        <p:nvPicPr>
          <p:cNvPr id="25" name="Picture 2" descr="university of michigan ile ilgili gÃ¶rsel sonucu">
            <a:extLst>
              <a:ext uri="{FF2B5EF4-FFF2-40B4-BE49-F238E27FC236}">
                <a16:creationId xmlns:a16="http://schemas.microsoft.com/office/drawing/2014/main" id="{68396720-5698-40DE-8683-F4E2B268A8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0094" y="4648925"/>
            <a:ext cx="1524596" cy="1524594"/>
          </a:xfrm>
          <a:prstGeom prst="rect">
            <a:avLst/>
          </a:prstGeom>
          <a:noFill/>
          <a:extLst>
            <a:ext uri="{909E8E84-426E-40DD-AFC4-6F175D3DCCD1}">
              <a14:hiddenFill xmlns:a14="http://schemas.microsoft.com/office/drawing/2010/main">
                <a:solidFill>
                  <a:srgbClr val="FFFFFF"/>
                </a:solidFill>
              </a14:hiddenFill>
            </a:ext>
          </a:extLst>
        </p:spPr>
      </p:pic>
      <p:pic>
        <p:nvPicPr>
          <p:cNvPr id="26" name="Resim 25">
            <a:extLst>
              <a:ext uri="{FF2B5EF4-FFF2-40B4-BE49-F238E27FC236}">
                <a16:creationId xmlns:a16="http://schemas.microsoft.com/office/drawing/2014/main" id="{9B478BEB-5135-4A08-8A96-422AD27A4624}"/>
              </a:ext>
            </a:extLst>
          </p:cNvPr>
          <p:cNvPicPr>
            <a:picLocks noChangeAspect="1"/>
          </p:cNvPicPr>
          <p:nvPr/>
        </p:nvPicPr>
        <p:blipFill rotWithShape="1">
          <a:blip r:embed="rId5"/>
          <a:srcRect l="2404" t="13004" r="70608" b="73671"/>
          <a:stretch/>
        </p:blipFill>
        <p:spPr>
          <a:xfrm>
            <a:off x="8185956" y="4856847"/>
            <a:ext cx="3694779" cy="1026206"/>
          </a:xfrm>
          <a:prstGeom prst="rect">
            <a:avLst/>
          </a:prstGeom>
        </p:spPr>
      </p:pic>
    </p:spTree>
    <p:extLst>
      <p:ext uri="{BB962C8B-B14F-4D97-AF65-F5344CB8AC3E}">
        <p14:creationId xmlns:p14="http://schemas.microsoft.com/office/powerpoint/2010/main" val="39774439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49937"/>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HEMŞİRELİK</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819613" y="732301"/>
                  <a:ext cx="2055371"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Meslek Tanıtımı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E</a:t>
              </a:r>
              <a:endParaRPr lang="en-IN" b="1" dirty="0">
                <a:solidFill>
                  <a:schemeClr val="bg1"/>
                </a:solidFill>
                <a:latin typeface="Eurostile BQ" pitchFamily="50" charset="0"/>
              </a:endParaRPr>
            </a:p>
          </p:txBody>
        </p:sp>
      </p:grpSp>
      <p:sp>
        <p:nvSpPr>
          <p:cNvPr id="24" name="14 Metin kutusu">
            <a:extLst>
              <a:ext uri="{FF2B5EF4-FFF2-40B4-BE49-F238E27FC236}">
                <a16:creationId xmlns:a16="http://schemas.microsoft.com/office/drawing/2014/main" id="{47EB8815-6637-4308-BB53-BB0214759133}"/>
              </a:ext>
            </a:extLst>
          </p:cNvPr>
          <p:cNvSpPr txBox="1"/>
          <p:nvPr/>
        </p:nvSpPr>
        <p:spPr>
          <a:xfrm>
            <a:off x="-181433" y="6411307"/>
            <a:ext cx="3889347" cy="307777"/>
          </a:xfrm>
          <a:prstGeom prst="rect">
            <a:avLst/>
          </a:prstGeom>
          <a:noFill/>
        </p:spPr>
        <p:txBody>
          <a:bodyPr wrap="square" numCol="1" rtlCol="0">
            <a:spAutoFit/>
          </a:bodyPr>
          <a:lstStyle/>
          <a:p>
            <a:pPr algn="ctr"/>
            <a:r>
              <a:rPr lang="tr-TR" sz="1400" dirty="0">
                <a:latin typeface="Maiandra GD" panose="020E0502030308020204" pitchFamily="34" charset="0"/>
              </a:rPr>
              <a:t>Eğitim Hemşireliği</a:t>
            </a:r>
          </a:p>
        </p:txBody>
      </p:sp>
      <p:sp>
        <p:nvSpPr>
          <p:cNvPr id="25" name="Dikdörtgen 24">
            <a:extLst>
              <a:ext uri="{FF2B5EF4-FFF2-40B4-BE49-F238E27FC236}">
                <a16:creationId xmlns:a16="http://schemas.microsoft.com/office/drawing/2014/main" id="{1623429A-6E1B-43ED-98AC-D03DABC13155}"/>
              </a:ext>
            </a:extLst>
          </p:cNvPr>
          <p:cNvSpPr/>
          <p:nvPr/>
        </p:nvSpPr>
        <p:spPr>
          <a:xfrm>
            <a:off x="5980760" y="6411307"/>
            <a:ext cx="4390604" cy="307777"/>
          </a:xfrm>
          <a:prstGeom prst="rect">
            <a:avLst/>
          </a:prstGeom>
        </p:spPr>
        <p:txBody>
          <a:bodyPr wrap="square">
            <a:spAutoFit/>
          </a:bodyPr>
          <a:lstStyle/>
          <a:p>
            <a:pPr algn="just"/>
            <a:r>
              <a:rPr lang="tr-TR" sz="1400" dirty="0" err="1">
                <a:latin typeface="Maiandra GD" panose="020E0502030308020204" pitchFamily="34" charset="0"/>
              </a:rPr>
              <a:t>Cerrahi&amp;Ameliyathane</a:t>
            </a:r>
            <a:r>
              <a:rPr lang="tr-TR" sz="1400" dirty="0">
                <a:latin typeface="Maiandra GD" panose="020E0502030308020204" pitchFamily="34" charset="0"/>
              </a:rPr>
              <a:t> Hemşireliği</a:t>
            </a:r>
          </a:p>
        </p:txBody>
      </p:sp>
      <p:sp>
        <p:nvSpPr>
          <p:cNvPr id="26" name="Dikdörtgen 25">
            <a:extLst>
              <a:ext uri="{FF2B5EF4-FFF2-40B4-BE49-F238E27FC236}">
                <a16:creationId xmlns:a16="http://schemas.microsoft.com/office/drawing/2014/main" id="{13CB7222-99E4-4519-9BE2-F8EF7551DDB5}"/>
              </a:ext>
            </a:extLst>
          </p:cNvPr>
          <p:cNvSpPr/>
          <p:nvPr/>
        </p:nvSpPr>
        <p:spPr>
          <a:xfrm>
            <a:off x="3206336" y="6437047"/>
            <a:ext cx="2764263" cy="307777"/>
          </a:xfrm>
          <a:prstGeom prst="rect">
            <a:avLst/>
          </a:prstGeom>
        </p:spPr>
        <p:txBody>
          <a:bodyPr wrap="square">
            <a:spAutoFit/>
          </a:bodyPr>
          <a:lstStyle/>
          <a:p>
            <a:pPr algn="ctr"/>
            <a:r>
              <a:rPr lang="tr-TR" sz="1400" dirty="0">
                <a:latin typeface="Maiandra GD" panose="020E0502030308020204" pitchFamily="34" charset="0"/>
              </a:rPr>
              <a:t>Psikiyatri Hemşireliği</a:t>
            </a:r>
            <a:endParaRPr lang="en-GB" sz="1400" dirty="0">
              <a:latin typeface="Maiandra GD" panose="020E0502030308020204" pitchFamily="34" charset="0"/>
            </a:endParaRPr>
          </a:p>
        </p:txBody>
      </p:sp>
      <p:pic>
        <p:nvPicPr>
          <p:cNvPr id="27" name="Resim 26">
            <a:extLst>
              <a:ext uri="{FF2B5EF4-FFF2-40B4-BE49-F238E27FC236}">
                <a16:creationId xmlns:a16="http://schemas.microsoft.com/office/drawing/2014/main" id="{B9C32DDA-35CD-47DC-9257-A552ED9049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532" y="2459603"/>
            <a:ext cx="2571035" cy="1712309"/>
          </a:xfrm>
          <a:prstGeom prst="rect">
            <a:avLst/>
          </a:prstGeom>
        </p:spPr>
      </p:pic>
      <p:pic>
        <p:nvPicPr>
          <p:cNvPr id="31" name="Resim 30">
            <a:extLst>
              <a:ext uri="{FF2B5EF4-FFF2-40B4-BE49-F238E27FC236}">
                <a16:creationId xmlns:a16="http://schemas.microsoft.com/office/drawing/2014/main" id="{D5C62FF8-3AB3-42E2-8364-E413922779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0204"/>
          <a:stretch/>
        </p:blipFill>
        <p:spPr>
          <a:xfrm>
            <a:off x="476933" y="4685141"/>
            <a:ext cx="2572616" cy="1650851"/>
          </a:xfrm>
          <a:prstGeom prst="rect">
            <a:avLst/>
          </a:prstGeom>
        </p:spPr>
      </p:pic>
      <p:pic>
        <p:nvPicPr>
          <p:cNvPr id="32" name="Resim 31">
            <a:extLst>
              <a:ext uri="{FF2B5EF4-FFF2-40B4-BE49-F238E27FC236}">
                <a16:creationId xmlns:a16="http://schemas.microsoft.com/office/drawing/2014/main" id="{6BA1DE25-A802-4091-AA5D-AABCA199D6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9267"/>
          <a:stretch/>
        </p:blipFill>
        <p:spPr>
          <a:xfrm>
            <a:off x="3317460" y="2459603"/>
            <a:ext cx="2540198" cy="1748028"/>
          </a:xfrm>
          <a:prstGeom prst="rect">
            <a:avLst/>
          </a:prstGeom>
        </p:spPr>
      </p:pic>
      <p:pic>
        <p:nvPicPr>
          <p:cNvPr id="33" name="Resim 32">
            <a:extLst>
              <a:ext uri="{FF2B5EF4-FFF2-40B4-BE49-F238E27FC236}">
                <a16:creationId xmlns:a16="http://schemas.microsoft.com/office/drawing/2014/main" id="{FAFDAE4E-D62A-48C7-90BE-3BC43180EA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98327" y="4685141"/>
            <a:ext cx="2548848" cy="1650851"/>
          </a:xfrm>
          <a:prstGeom prst="rect">
            <a:avLst/>
          </a:prstGeom>
        </p:spPr>
      </p:pic>
      <p:pic>
        <p:nvPicPr>
          <p:cNvPr id="34" name="Resim 33">
            <a:extLst>
              <a:ext uri="{FF2B5EF4-FFF2-40B4-BE49-F238E27FC236}">
                <a16:creationId xmlns:a16="http://schemas.microsoft.com/office/drawing/2014/main" id="{508BD609-C044-47E8-A213-5E18ED88D68C}"/>
              </a:ext>
            </a:extLst>
          </p:cNvPr>
          <p:cNvPicPr>
            <a:picLocks noChangeAspect="1"/>
          </p:cNvPicPr>
          <p:nvPr/>
        </p:nvPicPr>
        <p:blipFill rotWithShape="1">
          <a:blip r:embed="rId7">
            <a:extLst>
              <a:ext uri="{28A0092B-C50C-407E-A947-70E740481C1C}">
                <a14:useLocalDpi xmlns:a14="http://schemas.microsoft.com/office/drawing/2010/main" val="0"/>
              </a:ext>
            </a:extLst>
          </a:blip>
          <a:srcRect r="12340"/>
          <a:stretch/>
        </p:blipFill>
        <p:spPr>
          <a:xfrm>
            <a:off x="6083837" y="2457207"/>
            <a:ext cx="2545574" cy="1755919"/>
          </a:xfrm>
          <a:prstGeom prst="rect">
            <a:avLst/>
          </a:prstGeom>
        </p:spPr>
      </p:pic>
      <p:pic>
        <p:nvPicPr>
          <p:cNvPr id="37" name="Resim 36">
            <a:extLst>
              <a:ext uri="{FF2B5EF4-FFF2-40B4-BE49-F238E27FC236}">
                <a16:creationId xmlns:a16="http://schemas.microsoft.com/office/drawing/2014/main" id="{7DE28BFA-CA8D-4B04-BF15-7FD7953F138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9680"/>
          <a:stretch/>
        </p:blipFill>
        <p:spPr>
          <a:xfrm>
            <a:off x="6095953" y="4685141"/>
            <a:ext cx="2567333" cy="1650851"/>
          </a:xfrm>
          <a:prstGeom prst="rect">
            <a:avLst/>
          </a:prstGeom>
        </p:spPr>
      </p:pic>
      <p:sp>
        <p:nvSpPr>
          <p:cNvPr id="38" name="Dikdörtgen 37">
            <a:extLst>
              <a:ext uri="{FF2B5EF4-FFF2-40B4-BE49-F238E27FC236}">
                <a16:creationId xmlns:a16="http://schemas.microsoft.com/office/drawing/2014/main" id="{99A89714-0EB9-4AAC-893C-0E56FF1208AE}"/>
              </a:ext>
            </a:extLst>
          </p:cNvPr>
          <p:cNvSpPr/>
          <p:nvPr/>
        </p:nvSpPr>
        <p:spPr>
          <a:xfrm>
            <a:off x="128637" y="4187055"/>
            <a:ext cx="3188823" cy="307777"/>
          </a:xfrm>
          <a:prstGeom prst="rect">
            <a:avLst/>
          </a:prstGeom>
        </p:spPr>
        <p:txBody>
          <a:bodyPr wrap="square">
            <a:spAutoFit/>
          </a:bodyPr>
          <a:lstStyle/>
          <a:p>
            <a:pPr algn="ctr"/>
            <a:r>
              <a:rPr lang="tr-TR" sz="1400" dirty="0">
                <a:latin typeface="Maiandra GD" panose="020E0502030308020204" pitchFamily="34" charset="0"/>
              </a:rPr>
              <a:t>Yoğun Bakım Hemşireliği</a:t>
            </a:r>
          </a:p>
        </p:txBody>
      </p:sp>
      <p:sp>
        <p:nvSpPr>
          <p:cNvPr id="47" name="Dikdörtgen 46">
            <a:extLst>
              <a:ext uri="{FF2B5EF4-FFF2-40B4-BE49-F238E27FC236}">
                <a16:creationId xmlns:a16="http://schemas.microsoft.com/office/drawing/2014/main" id="{CC12BA8A-83C9-4C2E-A0EE-07A1B1D4837E}"/>
              </a:ext>
            </a:extLst>
          </p:cNvPr>
          <p:cNvSpPr/>
          <p:nvPr/>
        </p:nvSpPr>
        <p:spPr>
          <a:xfrm>
            <a:off x="3323863" y="4232915"/>
            <a:ext cx="2527391" cy="307777"/>
          </a:xfrm>
          <a:prstGeom prst="rect">
            <a:avLst/>
          </a:prstGeom>
        </p:spPr>
        <p:txBody>
          <a:bodyPr wrap="square">
            <a:spAutoFit/>
          </a:bodyPr>
          <a:lstStyle/>
          <a:p>
            <a:pPr algn="ctr"/>
            <a:r>
              <a:rPr lang="tr-TR" sz="1400" dirty="0">
                <a:latin typeface="Maiandra GD" panose="020E0502030308020204" pitchFamily="34" charset="0"/>
              </a:rPr>
              <a:t>Pediatri Hemşireliği</a:t>
            </a:r>
          </a:p>
        </p:txBody>
      </p:sp>
      <p:sp>
        <p:nvSpPr>
          <p:cNvPr id="48" name="Dikdörtgen 47">
            <a:extLst>
              <a:ext uri="{FF2B5EF4-FFF2-40B4-BE49-F238E27FC236}">
                <a16:creationId xmlns:a16="http://schemas.microsoft.com/office/drawing/2014/main" id="{90175959-043D-4CA1-8AB4-7A0185D73B57}"/>
              </a:ext>
            </a:extLst>
          </p:cNvPr>
          <p:cNvSpPr/>
          <p:nvPr/>
        </p:nvSpPr>
        <p:spPr>
          <a:xfrm>
            <a:off x="5678750" y="4223021"/>
            <a:ext cx="3355747" cy="307777"/>
          </a:xfrm>
          <a:prstGeom prst="rect">
            <a:avLst/>
          </a:prstGeom>
        </p:spPr>
        <p:txBody>
          <a:bodyPr wrap="square">
            <a:spAutoFit/>
          </a:bodyPr>
          <a:lstStyle/>
          <a:p>
            <a:pPr algn="ctr"/>
            <a:r>
              <a:rPr lang="tr-TR" sz="1400" dirty="0">
                <a:latin typeface="Maiandra GD" panose="020E0502030308020204" pitchFamily="34" charset="0"/>
              </a:rPr>
              <a:t>Toplum Sağlığı Hemşireliği</a:t>
            </a:r>
          </a:p>
        </p:txBody>
      </p:sp>
      <p:sp>
        <p:nvSpPr>
          <p:cNvPr id="53" name="Dikdörtgen 52">
            <a:extLst>
              <a:ext uri="{FF2B5EF4-FFF2-40B4-BE49-F238E27FC236}">
                <a16:creationId xmlns:a16="http://schemas.microsoft.com/office/drawing/2014/main" id="{0DB572CD-291A-48EE-8623-01E36CF3034B}"/>
              </a:ext>
            </a:extLst>
          </p:cNvPr>
          <p:cNvSpPr/>
          <p:nvPr/>
        </p:nvSpPr>
        <p:spPr>
          <a:xfrm>
            <a:off x="7892356" y="6396334"/>
            <a:ext cx="4997084" cy="307777"/>
          </a:xfrm>
          <a:prstGeom prst="rect">
            <a:avLst/>
          </a:prstGeom>
        </p:spPr>
        <p:txBody>
          <a:bodyPr wrap="square">
            <a:spAutoFit/>
          </a:bodyPr>
          <a:lstStyle/>
          <a:p>
            <a:pPr algn="ctr"/>
            <a:r>
              <a:rPr lang="tr-TR" sz="1400" dirty="0">
                <a:latin typeface="Maiandra GD" panose="020E0502030308020204" pitchFamily="34" charset="0"/>
              </a:rPr>
              <a:t>Evde Bakım Hemşireliği</a:t>
            </a:r>
          </a:p>
        </p:txBody>
      </p:sp>
      <p:pic>
        <p:nvPicPr>
          <p:cNvPr id="54" name="Resim 53">
            <a:extLst>
              <a:ext uri="{FF2B5EF4-FFF2-40B4-BE49-F238E27FC236}">
                <a16:creationId xmlns:a16="http://schemas.microsoft.com/office/drawing/2014/main" id="{4EF350F6-53AA-48BC-A08B-3D2961F886A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6493"/>
          <a:stretch/>
        </p:blipFill>
        <p:spPr>
          <a:xfrm>
            <a:off x="9082243" y="2457207"/>
            <a:ext cx="2645131" cy="1752843"/>
          </a:xfrm>
          <a:prstGeom prst="rect">
            <a:avLst/>
          </a:prstGeom>
        </p:spPr>
      </p:pic>
      <p:pic>
        <p:nvPicPr>
          <p:cNvPr id="55" name="Resim 54">
            <a:extLst>
              <a:ext uri="{FF2B5EF4-FFF2-40B4-BE49-F238E27FC236}">
                <a16:creationId xmlns:a16="http://schemas.microsoft.com/office/drawing/2014/main" id="{6836AAC9-5D65-404D-BF8B-4A6D125D970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57435" y="4693137"/>
            <a:ext cx="2634204" cy="1642856"/>
          </a:xfrm>
          <a:prstGeom prst="rect">
            <a:avLst/>
          </a:prstGeom>
        </p:spPr>
      </p:pic>
      <p:sp>
        <p:nvSpPr>
          <p:cNvPr id="56" name="Dikdörtgen 55">
            <a:extLst>
              <a:ext uri="{FF2B5EF4-FFF2-40B4-BE49-F238E27FC236}">
                <a16:creationId xmlns:a16="http://schemas.microsoft.com/office/drawing/2014/main" id="{6160811E-27C4-4809-97ED-A32C776FD78F}"/>
              </a:ext>
            </a:extLst>
          </p:cNvPr>
          <p:cNvSpPr/>
          <p:nvPr/>
        </p:nvSpPr>
        <p:spPr>
          <a:xfrm>
            <a:off x="8035250" y="4254635"/>
            <a:ext cx="4894247" cy="307777"/>
          </a:xfrm>
          <a:prstGeom prst="rect">
            <a:avLst/>
          </a:prstGeom>
        </p:spPr>
        <p:txBody>
          <a:bodyPr wrap="square">
            <a:spAutoFit/>
          </a:bodyPr>
          <a:lstStyle/>
          <a:p>
            <a:pPr algn="ctr"/>
            <a:r>
              <a:rPr lang="tr-TR" sz="1400" dirty="0">
                <a:latin typeface="Maiandra GD" panose="020E0502030308020204" pitchFamily="34" charset="0"/>
              </a:rPr>
              <a:t>Huzurevi ve Yaşlı Bakım Hemşireliği</a:t>
            </a:r>
          </a:p>
        </p:txBody>
      </p:sp>
      <p:sp>
        <p:nvSpPr>
          <p:cNvPr id="57" name="İkizkenar Üçgen 56">
            <a:extLst>
              <a:ext uri="{FF2B5EF4-FFF2-40B4-BE49-F238E27FC236}">
                <a16:creationId xmlns:a16="http://schemas.microsoft.com/office/drawing/2014/main" id="{B06752BA-ED15-452C-B020-75F711F5E2E4}"/>
              </a:ext>
            </a:extLst>
          </p:cNvPr>
          <p:cNvSpPr/>
          <p:nvPr/>
        </p:nvSpPr>
        <p:spPr>
          <a:xfrm rot="16200000">
            <a:off x="11047134" y="1167552"/>
            <a:ext cx="895350" cy="771853"/>
          </a:xfrm>
          <a:prstGeom prst="triangle">
            <a:avLst>
              <a:gd name="adj" fmla="val 68617"/>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8" name="Dikdörtgen: Köşeleri Yuvarlatılmış 57">
            <a:extLst>
              <a:ext uri="{FF2B5EF4-FFF2-40B4-BE49-F238E27FC236}">
                <a16:creationId xmlns:a16="http://schemas.microsoft.com/office/drawing/2014/main" id="{4F28B7FF-C755-4889-9B19-5C0C69970593}"/>
              </a:ext>
            </a:extLst>
          </p:cNvPr>
          <p:cNvSpPr/>
          <p:nvPr/>
        </p:nvSpPr>
        <p:spPr>
          <a:xfrm>
            <a:off x="9029700" y="1305930"/>
            <a:ext cx="2843164" cy="780721"/>
          </a:xfrm>
          <a:prstGeom prst="roundRect">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9" name="Metin kutusu 58">
            <a:extLst>
              <a:ext uri="{FF2B5EF4-FFF2-40B4-BE49-F238E27FC236}">
                <a16:creationId xmlns:a16="http://schemas.microsoft.com/office/drawing/2014/main" id="{4636E584-A38D-411E-8AAE-29BFBCB3710D}"/>
              </a:ext>
            </a:extLst>
          </p:cNvPr>
          <p:cNvSpPr txBox="1"/>
          <p:nvPr/>
        </p:nvSpPr>
        <p:spPr>
          <a:xfrm>
            <a:off x="8800585" y="1555943"/>
            <a:ext cx="2940844" cy="400110"/>
          </a:xfrm>
          <a:prstGeom prst="rect">
            <a:avLst/>
          </a:prstGeom>
          <a:noFill/>
        </p:spPr>
        <p:txBody>
          <a:bodyPr wrap="square">
            <a:spAutoFit/>
          </a:bodyPr>
          <a:lstStyle/>
          <a:p>
            <a:pPr algn="ctr"/>
            <a:r>
              <a:rPr lang="tr-TR" sz="2000" b="1" dirty="0">
                <a:latin typeface="Agency FB" panose="020B0503020202020204" pitchFamily="34" charset="0"/>
              </a:rPr>
              <a:t>Çalışma Alanları</a:t>
            </a:r>
            <a:endParaRPr lang="tr-TR" sz="2000" dirty="0"/>
          </a:p>
        </p:txBody>
      </p:sp>
    </p:spTree>
    <p:extLst>
      <p:ext uri="{BB962C8B-B14F-4D97-AF65-F5344CB8AC3E}">
        <p14:creationId xmlns:p14="http://schemas.microsoft.com/office/powerpoint/2010/main" val="8757202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49937"/>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HEMŞİRELİK</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819613" y="732301"/>
                  <a:ext cx="2055371"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Meslek Tanıtımı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E</a:t>
              </a:r>
              <a:endParaRPr lang="en-IN" b="1" dirty="0">
                <a:solidFill>
                  <a:schemeClr val="bg1"/>
                </a:solidFill>
                <a:latin typeface="Eurostile BQ" pitchFamily="50" charset="0"/>
              </a:endParaRPr>
            </a:p>
          </p:txBody>
        </p:sp>
      </p:grpSp>
      <p:sp>
        <p:nvSpPr>
          <p:cNvPr id="57" name="İkizkenar Üçgen 56">
            <a:extLst>
              <a:ext uri="{FF2B5EF4-FFF2-40B4-BE49-F238E27FC236}">
                <a16:creationId xmlns:a16="http://schemas.microsoft.com/office/drawing/2014/main" id="{B06752BA-ED15-452C-B020-75F711F5E2E4}"/>
              </a:ext>
            </a:extLst>
          </p:cNvPr>
          <p:cNvSpPr/>
          <p:nvPr/>
        </p:nvSpPr>
        <p:spPr>
          <a:xfrm rot="16200000">
            <a:off x="11047134" y="1167552"/>
            <a:ext cx="895350" cy="771853"/>
          </a:xfrm>
          <a:prstGeom prst="triangle">
            <a:avLst>
              <a:gd name="adj" fmla="val 68617"/>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8" name="Dikdörtgen: Köşeleri Yuvarlatılmış 57">
            <a:extLst>
              <a:ext uri="{FF2B5EF4-FFF2-40B4-BE49-F238E27FC236}">
                <a16:creationId xmlns:a16="http://schemas.microsoft.com/office/drawing/2014/main" id="{4F28B7FF-C755-4889-9B19-5C0C69970593}"/>
              </a:ext>
            </a:extLst>
          </p:cNvPr>
          <p:cNvSpPr/>
          <p:nvPr/>
        </p:nvSpPr>
        <p:spPr>
          <a:xfrm>
            <a:off x="9029700" y="1305930"/>
            <a:ext cx="2843164" cy="780721"/>
          </a:xfrm>
          <a:prstGeom prst="roundRect">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9" name="Metin kutusu 58">
            <a:extLst>
              <a:ext uri="{FF2B5EF4-FFF2-40B4-BE49-F238E27FC236}">
                <a16:creationId xmlns:a16="http://schemas.microsoft.com/office/drawing/2014/main" id="{4636E584-A38D-411E-8AAE-29BFBCB3710D}"/>
              </a:ext>
            </a:extLst>
          </p:cNvPr>
          <p:cNvSpPr txBox="1"/>
          <p:nvPr/>
        </p:nvSpPr>
        <p:spPr>
          <a:xfrm>
            <a:off x="8800585" y="1555943"/>
            <a:ext cx="2940844" cy="400110"/>
          </a:xfrm>
          <a:prstGeom prst="rect">
            <a:avLst/>
          </a:prstGeom>
          <a:noFill/>
        </p:spPr>
        <p:txBody>
          <a:bodyPr wrap="square">
            <a:spAutoFit/>
          </a:bodyPr>
          <a:lstStyle/>
          <a:p>
            <a:pPr algn="ctr"/>
            <a:r>
              <a:rPr lang="tr-TR" sz="2000" b="1" dirty="0">
                <a:latin typeface="Agency FB" panose="020B0503020202020204" pitchFamily="34" charset="0"/>
              </a:rPr>
              <a:t>Çalışma Alanları</a:t>
            </a:r>
            <a:endParaRPr lang="tr-TR" sz="2000" dirty="0"/>
          </a:p>
        </p:txBody>
      </p:sp>
      <p:sp>
        <p:nvSpPr>
          <p:cNvPr id="39" name="14 Metin kutusu">
            <a:extLst>
              <a:ext uri="{FF2B5EF4-FFF2-40B4-BE49-F238E27FC236}">
                <a16:creationId xmlns:a16="http://schemas.microsoft.com/office/drawing/2014/main" id="{3E893B73-481B-437A-92E4-9C2867EFAE4B}"/>
              </a:ext>
            </a:extLst>
          </p:cNvPr>
          <p:cNvSpPr txBox="1"/>
          <p:nvPr/>
        </p:nvSpPr>
        <p:spPr>
          <a:xfrm>
            <a:off x="3261451" y="6178529"/>
            <a:ext cx="3227065" cy="307777"/>
          </a:xfrm>
          <a:prstGeom prst="rect">
            <a:avLst/>
          </a:prstGeom>
          <a:noFill/>
        </p:spPr>
        <p:txBody>
          <a:bodyPr wrap="square" numCol="1" rtlCol="0">
            <a:spAutoFit/>
          </a:bodyPr>
          <a:lstStyle/>
          <a:p>
            <a:pPr algn="ctr"/>
            <a:r>
              <a:rPr lang="tr-TR" sz="1400" dirty="0">
                <a:latin typeface="Maiandra GD" panose="020E0502030308020204" pitchFamily="34" charset="0"/>
              </a:rPr>
              <a:t>Cezaevi Hemşireliği</a:t>
            </a:r>
          </a:p>
        </p:txBody>
      </p:sp>
      <p:sp>
        <p:nvSpPr>
          <p:cNvPr id="40" name="Dikdörtgen 39">
            <a:extLst>
              <a:ext uri="{FF2B5EF4-FFF2-40B4-BE49-F238E27FC236}">
                <a16:creationId xmlns:a16="http://schemas.microsoft.com/office/drawing/2014/main" id="{196A5A4A-9051-4C73-9DED-FB96EB0D666A}"/>
              </a:ext>
            </a:extLst>
          </p:cNvPr>
          <p:cNvSpPr/>
          <p:nvPr/>
        </p:nvSpPr>
        <p:spPr>
          <a:xfrm>
            <a:off x="-64370" y="6153182"/>
            <a:ext cx="3764882" cy="523220"/>
          </a:xfrm>
          <a:prstGeom prst="rect">
            <a:avLst/>
          </a:prstGeom>
        </p:spPr>
        <p:txBody>
          <a:bodyPr wrap="square">
            <a:spAutoFit/>
          </a:bodyPr>
          <a:lstStyle/>
          <a:p>
            <a:pPr algn="ctr"/>
            <a:r>
              <a:rPr lang="tr-TR" sz="1400" dirty="0">
                <a:latin typeface="Maiandra GD" panose="020E0502030308020204" pitchFamily="34" charset="0"/>
              </a:rPr>
              <a:t>Konsültasyon </a:t>
            </a:r>
            <a:r>
              <a:rPr lang="tr-TR" sz="1400" dirty="0" err="1">
                <a:latin typeface="Maiandra GD" panose="020E0502030308020204" pitchFamily="34" charset="0"/>
              </a:rPr>
              <a:t>Liyezon</a:t>
            </a:r>
            <a:endParaRPr lang="tr-TR" sz="1400" dirty="0">
              <a:latin typeface="Maiandra GD" panose="020E0502030308020204" pitchFamily="34" charset="0"/>
            </a:endParaRPr>
          </a:p>
          <a:p>
            <a:pPr algn="ctr"/>
            <a:r>
              <a:rPr lang="tr-TR" sz="1400" dirty="0">
                <a:latin typeface="Maiandra GD" panose="020E0502030308020204" pitchFamily="34" charset="0"/>
              </a:rPr>
              <a:t>Psikiyatrisi Hemşireliği</a:t>
            </a:r>
          </a:p>
        </p:txBody>
      </p:sp>
      <p:pic>
        <p:nvPicPr>
          <p:cNvPr id="41" name="Resim 40">
            <a:extLst>
              <a:ext uri="{FF2B5EF4-FFF2-40B4-BE49-F238E27FC236}">
                <a16:creationId xmlns:a16="http://schemas.microsoft.com/office/drawing/2014/main" id="{FF8BB820-CD99-4FCD-8346-3B0254E9C901}"/>
              </a:ext>
            </a:extLst>
          </p:cNvPr>
          <p:cNvPicPr>
            <a:picLocks noChangeAspect="1"/>
          </p:cNvPicPr>
          <p:nvPr/>
        </p:nvPicPr>
        <p:blipFill rotWithShape="1">
          <a:blip r:embed="rId3">
            <a:extLst>
              <a:ext uri="{28A0092B-C50C-407E-A947-70E740481C1C}">
                <a14:useLocalDpi xmlns:a14="http://schemas.microsoft.com/office/drawing/2010/main" val="0"/>
              </a:ext>
            </a:extLst>
          </a:blip>
          <a:srcRect t="6871" b="6054"/>
          <a:stretch/>
        </p:blipFill>
        <p:spPr>
          <a:xfrm>
            <a:off x="477178" y="2295218"/>
            <a:ext cx="2656321" cy="1746429"/>
          </a:xfrm>
          <a:prstGeom prst="rect">
            <a:avLst/>
          </a:prstGeom>
        </p:spPr>
      </p:pic>
      <p:pic>
        <p:nvPicPr>
          <p:cNvPr id="42" name="Resim 41">
            <a:extLst>
              <a:ext uri="{FF2B5EF4-FFF2-40B4-BE49-F238E27FC236}">
                <a16:creationId xmlns:a16="http://schemas.microsoft.com/office/drawing/2014/main" id="{F540C31F-DB49-4E79-A6FC-ECF409AB43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178" y="4547287"/>
            <a:ext cx="2676661" cy="1517967"/>
          </a:xfrm>
          <a:prstGeom prst="rect">
            <a:avLst/>
          </a:prstGeom>
        </p:spPr>
      </p:pic>
      <p:pic>
        <p:nvPicPr>
          <p:cNvPr id="43" name="Resim 42">
            <a:extLst>
              <a:ext uri="{FF2B5EF4-FFF2-40B4-BE49-F238E27FC236}">
                <a16:creationId xmlns:a16="http://schemas.microsoft.com/office/drawing/2014/main" id="{83BBBEBC-C910-47FB-82A4-9C5E70AA6CB0}"/>
              </a:ext>
            </a:extLst>
          </p:cNvPr>
          <p:cNvPicPr>
            <a:picLocks noChangeAspect="1"/>
          </p:cNvPicPr>
          <p:nvPr/>
        </p:nvPicPr>
        <p:blipFill rotWithShape="1">
          <a:blip r:embed="rId5">
            <a:extLst>
              <a:ext uri="{28A0092B-C50C-407E-A947-70E740481C1C}">
                <a14:useLocalDpi xmlns:a14="http://schemas.microsoft.com/office/drawing/2010/main" val="0"/>
              </a:ext>
            </a:extLst>
          </a:blip>
          <a:srcRect r="25963"/>
          <a:stretch/>
        </p:blipFill>
        <p:spPr>
          <a:xfrm>
            <a:off x="3458089" y="2295218"/>
            <a:ext cx="2637911" cy="1746429"/>
          </a:xfrm>
          <a:prstGeom prst="rect">
            <a:avLst/>
          </a:prstGeom>
        </p:spPr>
      </p:pic>
      <p:pic>
        <p:nvPicPr>
          <p:cNvPr id="44" name="Resim 43">
            <a:extLst>
              <a:ext uri="{FF2B5EF4-FFF2-40B4-BE49-F238E27FC236}">
                <a16:creationId xmlns:a16="http://schemas.microsoft.com/office/drawing/2014/main" id="{EA17E389-645E-4C8B-907C-43B08983B30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3183"/>
          <a:stretch/>
        </p:blipFill>
        <p:spPr>
          <a:xfrm>
            <a:off x="3458089" y="4547287"/>
            <a:ext cx="2637911" cy="1517967"/>
          </a:xfrm>
          <a:prstGeom prst="rect">
            <a:avLst/>
          </a:prstGeom>
        </p:spPr>
      </p:pic>
      <p:sp>
        <p:nvSpPr>
          <p:cNvPr id="45" name="Dikdörtgen 44">
            <a:extLst>
              <a:ext uri="{FF2B5EF4-FFF2-40B4-BE49-F238E27FC236}">
                <a16:creationId xmlns:a16="http://schemas.microsoft.com/office/drawing/2014/main" id="{27F4648B-61DB-4E72-882D-00FCB67E13DB}"/>
              </a:ext>
            </a:extLst>
          </p:cNvPr>
          <p:cNvSpPr/>
          <p:nvPr/>
        </p:nvSpPr>
        <p:spPr>
          <a:xfrm>
            <a:off x="606906" y="4098132"/>
            <a:ext cx="2396863" cy="307777"/>
          </a:xfrm>
          <a:prstGeom prst="rect">
            <a:avLst/>
          </a:prstGeom>
        </p:spPr>
        <p:txBody>
          <a:bodyPr wrap="square">
            <a:spAutoFit/>
          </a:bodyPr>
          <a:lstStyle/>
          <a:p>
            <a:pPr algn="ctr"/>
            <a:r>
              <a:rPr lang="tr-TR" sz="1400" dirty="0">
                <a:latin typeface="Maiandra GD" panose="020E0502030308020204" pitchFamily="34" charset="0"/>
              </a:rPr>
              <a:t>Uçuş Hemşireliği</a:t>
            </a:r>
          </a:p>
        </p:txBody>
      </p:sp>
      <p:sp>
        <p:nvSpPr>
          <p:cNvPr id="46" name="Dikdörtgen 45">
            <a:extLst>
              <a:ext uri="{FF2B5EF4-FFF2-40B4-BE49-F238E27FC236}">
                <a16:creationId xmlns:a16="http://schemas.microsoft.com/office/drawing/2014/main" id="{65C67048-D60B-4862-BAA8-5D8D95A79FC1}"/>
              </a:ext>
            </a:extLst>
          </p:cNvPr>
          <p:cNvSpPr/>
          <p:nvPr/>
        </p:nvSpPr>
        <p:spPr>
          <a:xfrm>
            <a:off x="3592243" y="4098130"/>
            <a:ext cx="2222969" cy="307777"/>
          </a:xfrm>
          <a:prstGeom prst="rect">
            <a:avLst/>
          </a:prstGeom>
        </p:spPr>
        <p:txBody>
          <a:bodyPr wrap="square">
            <a:spAutoFit/>
          </a:bodyPr>
          <a:lstStyle/>
          <a:p>
            <a:pPr algn="ctr"/>
            <a:r>
              <a:rPr lang="tr-TR" sz="1400" dirty="0">
                <a:latin typeface="Maiandra GD" panose="020E0502030308020204" pitchFamily="34" charset="0"/>
              </a:rPr>
              <a:t>Adli Hemşirelik</a:t>
            </a:r>
          </a:p>
        </p:txBody>
      </p:sp>
      <p:sp>
        <p:nvSpPr>
          <p:cNvPr id="49" name="14 Metin kutusu">
            <a:extLst>
              <a:ext uri="{FF2B5EF4-FFF2-40B4-BE49-F238E27FC236}">
                <a16:creationId xmlns:a16="http://schemas.microsoft.com/office/drawing/2014/main" id="{3B6586BD-3365-4CFD-83FE-182A8694ADD4}"/>
              </a:ext>
            </a:extLst>
          </p:cNvPr>
          <p:cNvSpPr txBox="1"/>
          <p:nvPr/>
        </p:nvSpPr>
        <p:spPr>
          <a:xfrm>
            <a:off x="5933069" y="6178528"/>
            <a:ext cx="3408524" cy="307777"/>
          </a:xfrm>
          <a:prstGeom prst="rect">
            <a:avLst/>
          </a:prstGeom>
          <a:noFill/>
        </p:spPr>
        <p:txBody>
          <a:bodyPr wrap="square" numCol="1" rtlCol="0">
            <a:spAutoFit/>
          </a:bodyPr>
          <a:lstStyle/>
          <a:p>
            <a:pPr algn="ctr"/>
            <a:r>
              <a:rPr lang="tr-TR" sz="1400" dirty="0">
                <a:latin typeface="Maiandra GD" panose="020E0502030308020204" pitchFamily="34" charset="0"/>
              </a:rPr>
              <a:t>Okul Sağlığı Hemşireliği</a:t>
            </a:r>
          </a:p>
        </p:txBody>
      </p:sp>
      <p:sp>
        <p:nvSpPr>
          <p:cNvPr id="50" name="Dikdörtgen 49">
            <a:extLst>
              <a:ext uri="{FF2B5EF4-FFF2-40B4-BE49-F238E27FC236}">
                <a16:creationId xmlns:a16="http://schemas.microsoft.com/office/drawing/2014/main" id="{576B1E89-627A-4A70-BE66-82FAE6E7931E}"/>
              </a:ext>
            </a:extLst>
          </p:cNvPr>
          <p:cNvSpPr/>
          <p:nvPr/>
        </p:nvSpPr>
        <p:spPr>
          <a:xfrm>
            <a:off x="9106151" y="6165086"/>
            <a:ext cx="3150637" cy="307777"/>
          </a:xfrm>
          <a:prstGeom prst="rect">
            <a:avLst/>
          </a:prstGeom>
        </p:spPr>
        <p:txBody>
          <a:bodyPr wrap="square">
            <a:spAutoFit/>
          </a:bodyPr>
          <a:lstStyle/>
          <a:p>
            <a:pPr algn="ctr"/>
            <a:r>
              <a:rPr lang="tr-TR" sz="1400" dirty="0" err="1">
                <a:latin typeface="Maiandra GD" panose="020E0502030308020204" pitchFamily="34" charset="0"/>
              </a:rPr>
              <a:t>Flebotomi</a:t>
            </a:r>
            <a:r>
              <a:rPr lang="tr-TR" sz="1400" dirty="0">
                <a:latin typeface="Maiandra GD" panose="020E0502030308020204" pitchFamily="34" charset="0"/>
              </a:rPr>
              <a:t> Hemşireliği</a:t>
            </a:r>
            <a:endParaRPr lang="en-GB" sz="1400" dirty="0">
              <a:latin typeface="Maiandra GD" panose="020E0502030308020204" pitchFamily="34" charset="0"/>
            </a:endParaRPr>
          </a:p>
        </p:txBody>
      </p:sp>
      <p:pic>
        <p:nvPicPr>
          <p:cNvPr id="51" name="Resim 50">
            <a:extLst>
              <a:ext uri="{FF2B5EF4-FFF2-40B4-BE49-F238E27FC236}">
                <a16:creationId xmlns:a16="http://schemas.microsoft.com/office/drawing/2014/main" id="{8AFA9B44-8213-4D93-B5E6-6E95490585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0590" y="2295218"/>
            <a:ext cx="2477834" cy="1746428"/>
          </a:xfrm>
          <a:prstGeom prst="rect">
            <a:avLst/>
          </a:prstGeom>
        </p:spPr>
      </p:pic>
      <p:pic>
        <p:nvPicPr>
          <p:cNvPr id="52" name="Resim 51">
            <a:extLst>
              <a:ext uri="{FF2B5EF4-FFF2-40B4-BE49-F238E27FC236}">
                <a16:creationId xmlns:a16="http://schemas.microsoft.com/office/drawing/2014/main" id="{9B161486-D96D-4F01-9497-47CA5A09FD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20590" y="4547288"/>
            <a:ext cx="2477834" cy="1517966"/>
          </a:xfrm>
          <a:prstGeom prst="rect">
            <a:avLst/>
          </a:prstGeom>
        </p:spPr>
      </p:pic>
      <p:pic>
        <p:nvPicPr>
          <p:cNvPr id="60" name="Resim 59">
            <a:extLst>
              <a:ext uri="{FF2B5EF4-FFF2-40B4-BE49-F238E27FC236}">
                <a16:creationId xmlns:a16="http://schemas.microsoft.com/office/drawing/2014/main" id="{52527A14-ADF6-423A-A4E8-7415201227A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0234"/>
          <a:stretch/>
        </p:blipFill>
        <p:spPr>
          <a:xfrm>
            <a:off x="9153776" y="2295217"/>
            <a:ext cx="2782872" cy="1746427"/>
          </a:xfrm>
          <a:prstGeom prst="rect">
            <a:avLst/>
          </a:prstGeom>
        </p:spPr>
      </p:pic>
      <p:pic>
        <p:nvPicPr>
          <p:cNvPr id="61" name="Resim 60">
            <a:extLst>
              <a:ext uri="{FF2B5EF4-FFF2-40B4-BE49-F238E27FC236}">
                <a16:creationId xmlns:a16="http://schemas.microsoft.com/office/drawing/2014/main" id="{6E1020E3-69A8-4151-ADF8-04A37245F00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53776" y="4547287"/>
            <a:ext cx="2776058" cy="1517967"/>
          </a:xfrm>
          <a:prstGeom prst="rect">
            <a:avLst/>
          </a:prstGeom>
        </p:spPr>
      </p:pic>
      <p:sp>
        <p:nvSpPr>
          <p:cNvPr id="62" name="Dikdörtgen 61">
            <a:extLst>
              <a:ext uri="{FF2B5EF4-FFF2-40B4-BE49-F238E27FC236}">
                <a16:creationId xmlns:a16="http://schemas.microsoft.com/office/drawing/2014/main" id="{85928126-D656-4D9C-95CA-E51950EF8B98}"/>
              </a:ext>
            </a:extLst>
          </p:cNvPr>
          <p:cNvSpPr/>
          <p:nvPr/>
        </p:nvSpPr>
        <p:spPr>
          <a:xfrm>
            <a:off x="6476676" y="4098130"/>
            <a:ext cx="2321310" cy="307777"/>
          </a:xfrm>
          <a:prstGeom prst="rect">
            <a:avLst/>
          </a:prstGeom>
        </p:spPr>
        <p:txBody>
          <a:bodyPr wrap="square">
            <a:spAutoFit/>
          </a:bodyPr>
          <a:lstStyle/>
          <a:p>
            <a:pPr algn="ctr"/>
            <a:r>
              <a:rPr lang="tr-TR" sz="1400" dirty="0">
                <a:latin typeface="Maiandra GD" panose="020E0502030308020204" pitchFamily="34" charset="0"/>
              </a:rPr>
              <a:t>Askeri Hemşirelik</a:t>
            </a:r>
          </a:p>
        </p:txBody>
      </p:sp>
      <p:sp>
        <p:nvSpPr>
          <p:cNvPr id="63" name="Dikdörtgen 62">
            <a:extLst>
              <a:ext uri="{FF2B5EF4-FFF2-40B4-BE49-F238E27FC236}">
                <a16:creationId xmlns:a16="http://schemas.microsoft.com/office/drawing/2014/main" id="{00DE1C67-AB47-42A5-8C3C-EA8E79F0781B}"/>
              </a:ext>
            </a:extLst>
          </p:cNvPr>
          <p:cNvSpPr/>
          <p:nvPr/>
        </p:nvSpPr>
        <p:spPr>
          <a:xfrm>
            <a:off x="9226653" y="4073032"/>
            <a:ext cx="2663607" cy="307777"/>
          </a:xfrm>
          <a:prstGeom prst="rect">
            <a:avLst/>
          </a:prstGeom>
        </p:spPr>
        <p:txBody>
          <a:bodyPr wrap="square">
            <a:spAutoFit/>
          </a:bodyPr>
          <a:lstStyle/>
          <a:p>
            <a:pPr algn="ctr"/>
            <a:r>
              <a:rPr lang="tr-TR" sz="1400" dirty="0">
                <a:latin typeface="Maiandra GD" panose="020E0502030308020204" pitchFamily="34" charset="0"/>
              </a:rPr>
              <a:t>Yönetici Hemşirelik </a:t>
            </a:r>
          </a:p>
        </p:txBody>
      </p:sp>
    </p:spTree>
    <p:extLst>
      <p:ext uri="{BB962C8B-B14F-4D97-AF65-F5344CB8AC3E}">
        <p14:creationId xmlns:p14="http://schemas.microsoft.com/office/powerpoint/2010/main" val="94827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49937"/>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HEMŞİRELİK</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819613" y="732301"/>
                  <a:ext cx="2055371"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Meslek Tanıtımı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E</a:t>
              </a:r>
              <a:endParaRPr lang="en-IN" b="1" dirty="0">
                <a:solidFill>
                  <a:schemeClr val="bg1"/>
                </a:solidFill>
                <a:latin typeface="Eurostile BQ" pitchFamily="50" charset="0"/>
              </a:endParaRPr>
            </a:p>
          </p:txBody>
        </p:sp>
      </p:grpSp>
      <p:sp>
        <p:nvSpPr>
          <p:cNvPr id="34" name="İkizkenar Üçgen 33">
            <a:extLst>
              <a:ext uri="{FF2B5EF4-FFF2-40B4-BE49-F238E27FC236}">
                <a16:creationId xmlns:a16="http://schemas.microsoft.com/office/drawing/2014/main" id="{A44676ED-B11B-43E6-8DE7-66DE21F61ED6}"/>
              </a:ext>
            </a:extLst>
          </p:cNvPr>
          <p:cNvSpPr/>
          <p:nvPr/>
        </p:nvSpPr>
        <p:spPr>
          <a:xfrm rot="16200000">
            <a:off x="11047134" y="1167552"/>
            <a:ext cx="895350" cy="771853"/>
          </a:xfrm>
          <a:prstGeom prst="triangle">
            <a:avLst>
              <a:gd name="adj" fmla="val 68617"/>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Dikdörtgen: Köşeleri Yuvarlatılmış 36">
            <a:extLst>
              <a:ext uri="{FF2B5EF4-FFF2-40B4-BE49-F238E27FC236}">
                <a16:creationId xmlns:a16="http://schemas.microsoft.com/office/drawing/2014/main" id="{7A00C781-F1A6-446A-BCAC-0BF071DDF5C4}"/>
              </a:ext>
            </a:extLst>
          </p:cNvPr>
          <p:cNvSpPr/>
          <p:nvPr/>
        </p:nvSpPr>
        <p:spPr>
          <a:xfrm>
            <a:off x="10002694" y="1305930"/>
            <a:ext cx="1870170" cy="780721"/>
          </a:xfrm>
          <a:prstGeom prst="roundRect">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8" name="Metin kutusu 37">
            <a:extLst>
              <a:ext uri="{FF2B5EF4-FFF2-40B4-BE49-F238E27FC236}">
                <a16:creationId xmlns:a16="http://schemas.microsoft.com/office/drawing/2014/main" id="{DF0DFB19-8620-496E-86BB-D377CE42E1FC}"/>
              </a:ext>
            </a:extLst>
          </p:cNvPr>
          <p:cNvSpPr txBox="1"/>
          <p:nvPr/>
        </p:nvSpPr>
        <p:spPr>
          <a:xfrm>
            <a:off x="8360744" y="1573779"/>
            <a:ext cx="2940844" cy="400110"/>
          </a:xfrm>
          <a:prstGeom prst="rect">
            <a:avLst/>
          </a:prstGeom>
          <a:noFill/>
        </p:spPr>
        <p:txBody>
          <a:bodyPr wrap="square">
            <a:spAutoFit/>
          </a:bodyPr>
          <a:lstStyle/>
          <a:p>
            <a:pPr algn="r"/>
            <a:r>
              <a:rPr lang="tr-TR" sz="2000" b="1" dirty="0">
                <a:latin typeface="Agency FB" panose="020B0503020202020204" pitchFamily="34" charset="0"/>
              </a:rPr>
              <a:t>Müfredat</a:t>
            </a:r>
            <a:endParaRPr lang="tr-TR" sz="2000" dirty="0"/>
          </a:p>
        </p:txBody>
      </p:sp>
      <p:graphicFrame>
        <p:nvGraphicFramePr>
          <p:cNvPr id="2" name="Tablo 1">
            <a:extLst>
              <a:ext uri="{FF2B5EF4-FFF2-40B4-BE49-F238E27FC236}">
                <a16:creationId xmlns:a16="http://schemas.microsoft.com/office/drawing/2014/main" id="{1C3FD593-B3AE-46CD-A727-4EBE28A5A9EF}"/>
              </a:ext>
            </a:extLst>
          </p:cNvPr>
          <p:cNvGraphicFramePr>
            <a:graphicFrameLocks noGrp="1"/>
          </p:cNvGraphicFramePr>
          <p:nvPr>
            <p:extLst/>
          </p:nvPr>
        </p:nvGraphicFramePr>
        <p:xfrm>
          <a:off x="367042" y="3481680"/>
          <a:ext cx="5614035" cy="3253740"/>
        </p:xfrm>
        <a:graphic>
          <a:graphicData uri="http://schemas.openxmlformats.org/drawingml/2006/table">
            <a:tbl>
              <a:tblPr/>
              <a:tblGrid>
                <a:gridCol w="1318260">
                  <a:extLst>
                    <a:ext uri="{9D8B030D-6E8A-4147-A177-3AD203B41FA5}">
                      <a16:colId xmlns:a16="http://schemas.microsoft.com/office/drawing/2014/main" val="641941153"/>
                    </a:ext>
                  </a:extLst>
                </a:gridCol>
                <a:gridCol w="4295775">
                  <a:extLst>
                    <a:ext uri="{9D8B030D-6E8A-4147-A177-3AD203B41FA5}">
                      <a16:colId xmlns:a16="http://schemas.microsoft.com/office/drawing/2014/main" val="1341049008"/>
                    </a:ext>
                  </a:extLst>
                </a:gridCol>
              </a:tblGrid>
              <a:tr h="0">
                <a:tc>
                  <a:txBody>
                    <a:bodyPr/>
                    <a:lstStyle/>
                    <a:p>
                      <a:pPr fontAlgn="t"/>
                      <a:r>
                        <a:rPr lang="tr-TR" b="1" u="none" strike="noStrike" dirty="0">
                          <a:solidFill>
                            <a:srgbClr val="1F3D7C"/>
                          </a:solidFill>
                          <a:effectLst/>
                        </a:rPr>
                        <a:t>MED181</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Fizyoloji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207707260"/>
                  </a:ext>
                </a:extLst>
              </a:tr>
              <a:tr h="0">
                <a:tc>
                  <a:txBody>
                    <a:bodyPr/>
                    <a:lstStyle/>
                    <a:p>
                      <a:pPr fontAlgn="t"/>
                      <a:r>
                        <a:rPr lang="tr-TR" b="1" u="none" strike="noStrike">
                          <a:solidFill>
                            <a:srgbClr val="1F3D7C"/>
                          </a:solidFill>
                          <a:effectLst/>
                        </a:rPr>
                        <a:t>MED183</a:t>
                      </a:r>
                      <a:endParaRPr lang="tr-TR" b="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Anatomi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990356192"/>
                  </a:ext>
                </a:extLst>
              </a:tr>
              <a:tr h="0">
                <a:tc>
                  <a:txBody>
                    <a:bodyPr/>
                    <a:lstStyle/>
                    <a:p>
                      <a:pPr fontAlgn="t"/>
                      <a:r>
                        <a:rPr lang="tr-TR" b="1" u="none" strike="noStrike">
                          <a:solidFill>
                            <a:srgbClr val="1F3D7C"/>
                          </a:solidFill>
                          <a:effectLst/>
                        </a:rPr>
                        <a:t>MED185</a:t>
                      </a:r>
                      <a:endParaRPr lang="tr-TR" b="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Mikrobiyoloji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4256559577"/>
                  </a:ext>
                </a:extLst>
              </a:tr>
              <a:tr h="0">
                <a:tc>
                  <a:txBody>
                    <a:bodyPr/>
                    <a:lstStyle/>
                    <a:p>
                      <a:pPr fontAlgn="t"/>
                      <a:r>
                        <a:rPr lang="tr-TR" b="1" u="none" strike="noStrike">
                          <a:solidFill>
                            <a:srgbClr val="1F3D7C"/>
                          </a:solidFill>
                          <a:effectLst/>
                        </a:rPr>
                        <a:t>NURS101</a:t>
                      </a:r>
                      <a:endParaRPr lang="tr-TR" b="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fontAlgn="t"/>
                      <a:r>
                        <a:rPr lang="tr-TR" b="0" dirty="0">
                          <a:effectLst/>
                        </a:rPr>
                        <a:t>Hemşirelikte Temel Kavram ve İlkeler</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342870587"/>
                  </a:ext>
                </a:extLst>
              </a:tr>
              <a:tr h="0">
                <a:tc>
                  <a:txBody>
                    <a:bodyPr/>
                    <a:lstStyle/>
                    <a:p>
                      <a:pPr fontAlgn="t"/>
                      <a:r>
                        <a:rPr lang="tr-TR" b="1" u="none" strike="noStrike" dirty="0">
                          <a:solidFill>
                            <a:srgbClr val="1F3D7C"/>
                          </a:solidFill>
                          <a:effectLst/>
                        </a:rPr>
                        <a:t>HIST111</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Atatürk İlkeleri ve İnkılâp Tarihi I (İngilizce)</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881439271"/>
                  </a:ext>
                </a:extLst>
              </a:tr>
              <a:tr h="0">
                <a:tc>
                  <a:txBody>
                    <a:bodyPr/>
                    <a:lstStyle/>
                    <a:p>
                      <a:pPr fontAlgn="t"/>
                      <a:r>
                        <a:rPr lang="tr-TR" b="1" u="none" strike="noStrike" dirty="0">
                          <a:solidFill>
                            <a:srgbClr val="1F3D7C"/>
                          </a:solidFill>
                          <a:effectLst/>
                        </a:rPr>
                        <a:t>ENG101</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fontAlgn="t"/>
                      <a:r>
                        <a:rPr lang="tr-TR" b="0" dirty="0">
                          <a:effectLst/>
                        </a:rPr>
                        <a:t>Akademik İngilizce 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079232969"/>
                  </a:ext>
                </a:extLst>
              </a:tr>
              <a:tr h="0">
                <a:tc>
                  <a:txBody>
                    <a:bodyPr/>
                    <a:lstStyle/>
                    <a:p>
                      <a:pPr marL="0" algn="l" defTabSz="914400" rtl="0" eaLnBrk="1" fontAlgn="t" latinLnBrk="0" hangingPunct="1"/>
                      <a:r>
                        <a:rPr lang="tr-TR" sz="1800" b="1" u="none" strike="noStrike" kern="1200" dirty="0" smtClean="0">
                          <a:solidFill>
                            <a:srgbClr val="1F3D7C"/>
                          </a:solidFill>
                          <a:effectLst/>
                          <a:latin typeface="+mn-lt"/>
                          <a:ea typeface="+mn-ea"/>
                          <a:cs typeface="+mn-cs"/>
                        </a:rPr>
                        <a:t>KRY111</a:t>
                      </a:r>
                      <a:endParaRPr lang="tr-TR" sz="1800" b="1" u="none" strike="noStrike" kern="1200" dirty="0">
                        <a:solidFill>
                          <a:srgbClr val="1F3D7C"/>
                        </a:solidFill>
                        <a:effectLst/>
                        <a:latin typeface="+mn-lt"/>
                        <a:ea typeface="+mn-ea"/>
                        <a:cs typeface="+mn-cs"/>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marL="0" algn="l" defTabSz="914400" rtl="0" eaLnBrk="1" fontAlgn="t" latinLnBrk="0" hangingPunct="1"/>
                      <a:r>
                        <a:rPr lang="tr-TR" sz="1800" b="0" kern="1200" dirty="0" smtClean="0">
                          <a:solidFill>
                            <a:schemeClr val="tx1"/>
                          </a:solidFill>
                          <a:effectLst/>
                          <a:latin typeface="+mn-lt"/>
                          <a:ea typeface="+mn-ea"/>
                          <a:cs typeface="+mn-cs"/>
                        </a:rPr>
                        <a:t>Kariyer Planlama</a:t>
                      </a:r>
                      <a:endParaRPr lang="tr-TR" sz="1800" b="0" kern="1200" dirty="0">
                        <a:solidFill>
                          <a:schemeClr val="tx1"/>
                        </a:solidFill>
                        <a:effectLst/>
                        <a:latin typeface="+mn-lt"/>
                        <a:ea typeface="+mn-ea"/>
                        <a:cs typeface="+mn-cs"/>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027929533"/>
                  </a:ext>
                </a:extLst>
              </a:tr>
            </a:tbl>
          </a:graphicData>
        </a:graphic>
      </p:graphicFrame>
      <p:graphicFrame>
        <p:nvGraphicFramePr>
          <p:cNvPr id="3" name="Tablo 2">
            <a:extLst>
              <a:ext uri="{FF2B5EF4-FFF2-40B4-BE49-F238E27FC236}">
                <a16:creationId xmlns:a16="http://schemas.microsoft.com/office/drawing/2014/main" id="{5B93BB5B-F23F-403E-85E6-C99C603D6782}"/>
              </a:ext>
            </a:extLst>
          </p:cNvPr>
          <p:cNvGraphicFramePr>
            <a:graphicFrameLocks noGrp="1"/>
          </p:cNvGraphicFramePr>
          <p:nvPr>
            <p:extLst/>
          </p:nvPr>
        </p:nvGraphicFramePr>
        <p:xfrm>
          <a:off x="6210925" y="3488533"/>
          <a:ext cx="5633708" cy="2788920"/>
        </p:xfrm>
        <a:graphic>
          <a:graphicData uri="http://schemas.openxmlformats.org/drawingml/2006/table">
            <a:tbl>
              <a:tblPr/>
              <a:tblGrid>
                <a:gridCol w="1328408">
                  <a:extLst>
                    <a:ext uri="{9D8B030D-6E8A-4147-A177-3AD203B41FA5}">
                      <a16:colId xmlns:a16="http://schemas.microsoft.com/office/drawing/2014/main" val="3324051045"/>
                    </a:ext>
                  </a:extLst>
                </a:gridCol>
                <a:gridCol w="4305300">
                  <a:extLst>
                    <a:ext uri="{9D8B030D-6E8A-4147-A177-3AD203B41FA5}">
                      <a16:colId xmlns:a16="http://schemas.microsoft.com/office/drawing/2014/main" val="3418265723"/>
                    </a:ext>
                  </a:extLst>
                </a:gridCol>
              </a:tblGrid>
              <a:tr h="0">
                <a:tc>
                  <a:txBody>
                    <a:bodyPr/>
                    <a:lstStyle/>
                    <a:p>
                      <a:pPr fontAlgn="t"/>
                      <a:r>
                        <a:rPr lang="tr-TR" b="1" u="none" strike="noStrike">
                          <a:solidFill>
                            <a:srgbClr val="1F3D7C"/>
                          </a:solidFill>
                          <a:effectLst/>
                        </a:rPr>
                        <a:t>MED184</a:t>
                      </a:r>
                      <a:endParaRPr lang="tr-TR" b="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Patoloji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120484940"/>
                  </a:ext>
                </a:extLst>
              </a:tr>
              <a:tr h="0">
                <a:tc>
                  <a:txBody>
                    <a:bodyPr/>
                    <a:lstStyle/>
                    <a:p>
                      <a:pPr fontAlgn="t"/>
                      <a:r>
                        <a:rPr lang="tr-TR" b="1" u="none" strike="noStrike">
                          <a:solidFill>
                            <a:srgbClr val="1F3D7C"/>
                          </a:solidFill>
                          <a:effectLst/>
                        </a:rPr>
                        <a:t>MED186</a:t>
                      </a:r>
                      <a:endParaRPr lang="tr-TR" b="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Biyokimya</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23985493"/>
                  </a:ext>
                </a:extLst>
              </a:tr>
              <a:tr h="0">
                <a:tc>
                  <a:txBody>
                    <a:bodyPr/>
                    <a:lstStyle/>
                    <a:p>
                      <a:pPr fontAlgn="t"/>
                      <a:r>
                        <a:rPr lang="tr-TR" b="1" u="none" strike="noStrike">
                          <a:solidFill>
                            <a:srgbClr val="1F3D7C"/>
                          </a:solidFill>
                          <a:effectLst/>
                        </a:rPr>
                        <a:t>HIST112</a:t>
                      </a:r>
                      <a:endParaRPr lang="tr-TR" b="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Atatürk İlke ve </a:t>
                      </a:r>
                      <a:r>
                        <a:rPr lang="tr-TR" b="0" dirty="0" err="1">
                          <a:effectLst/>
                        </a:rPr>
                        <a:t>İnkilâp</a:t>
                      </a:r>
                      <a:r>
                        <a:rPr lang="tr-TR" b="0" dirty="0">
                          <a:effectLst/>
                        </a:rPr>
                        <a:t> Tarihi II (İngilizce)</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416849894"/>
                  </a:ext>
                </a:extLst>
              </a:tr>
              <a:tr h="0">
                <a:tc>
                  <a:txBody>
                    <a:bodyPr/>
                    <a:lstStyle/>
                    <a:p>
                      <a:pPr fontAlgn="t"/>
                      <a:r>
                        <a:rPr lang="tr-TR" b="1" u="none" strike="noStrike">
                          <a:solidFill>
                            <a:srgbClr val="1F3D7C"/>
                          </a:solidFill>
                          <a:effectLst/>
                        </a:rPr>
                        <a:t>ENG102</a:t>
                      </a:r>
                      <a:endParaRPr lang="tr-TR" b="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Akademik İngilizce II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268209346"/>
                  </a:ext>
                </a:extLst>
              </a:tr>
              <a:tr h="0">
                <a:tc>
                  <a:txBody>
                    <a:bodyPr/>
                    <a:lstStyle/>
                    <a:p>
                      <a:pPr fontAlgn="t"/>
                      <a:r>
                        <a:rPr lang="tr-TR" b="1" u="none" strike="noStrike">
                          <a:solidFill>
                            <a:srgbClr val="1F3D7C"/>
                          </a:solidFill>
                          <a:effectLst/>
                        </a:rPr>
                        <a:t>HIST221</a:t>
                      </a:r>
                      <a:endParaRPr lang="tr-TR" b="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Uygarlık Tarihi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931054478"/>
                  </a:ext>
                </a:extLst>
              </a:tr>
              <a:tr h="0">
                <a:tc>
                  <a:txBody>
                    <a:bodyPr/>
                    <a:lstStyle/>
                    <a:p>
                      <a:pPr fontAlgn="t"/>
                      <a:r>
                        <a:rPr lang="tr-TR" b="1" u="none" strike="noStrike">
                          <a:solidFill>
                            <a:srgbClr val="1F3D7C"/>
                          </a:solidFill>
                          <a:effectLst/>
                        </a:rPr>
                        <a:t>NURS102</a:t>
                      </a:r>
                      <a:endParaRPr lang="tr-TR" b="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fontAlgn="t"/>
                      <a:r>
                        <a:rPr lang="tr-TR" b="0" dirty="0">
                          <a:effectLst/>
                        </a:rPr>
                        <a:t>Hemşirelik Esasları</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865620925"/>
                  </a:ext>
                </a:extLst>
              </a:tr>
            </a:tbl>
          </a:graphicData>
        </a:graphic>
      </p:graphicFrame>
      <p:grpSp>
        <p:nvGrpSpPr>
          <p:cNvPr id="4" name="Grup 3">
            <a:extLst>
              <a:ext uri="{FF2B5EF4-FFF2-40B4-BE49-F238E27FC236}">
                <a16:creationId xmlns:a16="http://schemas.microsoft.com/office/drawing/2014/main" id="{81FB9CC4-7D1F-4270-8835-D005BF3058CC}"/>
              </a:ext>
            </a:extLst>
          </p:cNvPr>
          <p:cNvGrpSpPr/>
          <p:nvPr/>
        </p:nvGrpSpPr>
        <p:grpSpPr>
          <a:xfrm>
            <a:off x="2031295" y="2416760"/>
            <a:ext cx="2215637" cy="994461"/>
            <a:chOff x="2031295" y="1940768"/>
            <a:chExt cx="2215637" cy="994461"/>
          </a:xfrm>
        </p:grpSpPr>
        <p:sp>
          <p:nvSpPr>
            <p:cNvPr id="39" name="Freeform: Shape 83">
              <a:extLst>
                <a:ext uri="{FF2B5EF4-FFF2-40B4-BE49-F238E27FC236}">
                  <a16:creationId xmlns:a16="http://schemas.microsoft.com/office/drawing/2014/main" id="{9C6BF697-2292-4B2E-8163-7B14F6158F8D}"/>
                </a:ext>
              </a:extLst>
            </p:cNvPr>
            <p:cNvSpPr/>
            <p:nvPr/>
          </p:nvSpPr>
          <p:spPr>
            <a:xfrm rot="4628968" flipV="1">
              <a:off x="2641883" y="1330180"/>
              <a:ext cx="994461" cy="2215637"/>
            </a:xfrm>
            <a:custGeom>
              <a:avLst/>
              <a:gdLst>
                <a:gd name="connsiteX0" fmla="*/ 667645 w 1313612"/>
                <a:gd name="connsiteY0" fmla="*/ 2926700 h 2926700"/>
                <a:gd name="connsiteX1" fmla="*/ 1178841 w 1313612"/>
                <a:gd name="connsiteY1" fmla="*/ 2680666 h 2926700"/>
                <a:gd name="connsiteX2" fmla="*/ 1219626 w 1313612"/>
                <a:gd name="connsiteY2" fmla="*/ 2649805 h 2926700"/>
                <a:gd name="connsiteX3" fmla="*/ 1237921 w 1313612"/>
                <a:gd name="connsiteY3" fmla="*/ 2641557 h 2926700"/>
                <a:gd name="connsiteX4" fmla="*/ 1309013 w 1313612"/>
                <a:gd name="connsiteY4" fmla="*/ 2453295 h 2926700"/>
                <a:gd name="connsiteX5" fmla="*/ 783471 w 1313612"/>
                <a:gd name="connsiteY5" fmla="*/ 149520 h 2926700"/>
                <a:gd name="connsiteX6" fmla="*/ 637767 w 1313612"/>
                <a:gd name="connsiteY6" fmla="*/ 10713 h 2926700"/>
                <a:gd name="connsiteX7" fmla="*/ 626794 w 1313612"/>
                <a:gd name="connsiteY7" fmla="*/ 10988 h 2926700"/>
                <a:gd name="connsiteX8" fmla="*/ 572366 w 1313612"/>
                <a:gd name="connsiteY8" fmla="*/ 0 h 2926700"/>
                <a:gd name="connsiteX9" fmla="*/ 0 w 1313612"/>
                <a:gd name="connsiteY9" fmla="*/ 0 h 292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612" h="2926700">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bg1"/>
            </a:solidFill>
            <a:ln>
              <a:noFill/>
            </a:ln>
            <a:effectLst>
              <a:outerShdw blurRad="292100" dist="279400" dir="2700000" sx="91000" sy="9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0" name="Metin kutusu 39">
              <a:extLst>
                <a:ext uri="{FF2B5EF4-FFF2-40B4-BE49-F238E27FC236}">
                  <a16:creationId xmlns:a16="http://schemas.microsoft.com/office/drawing/2014/main" id="{6E4A4868-86BC-43B5-8B9B-AD00E79A7958}"/>
                </a:ext>
              </a:extLst>
            </p:cNvPr>
            <p:cNvSpPr txBox="1"/>
            <p:nvPr/>
          </p:nvSpPr>
          <p:spPr>
            <a:xfrm>
              <a:off x="2261020" y="2275276"/>
              <a:ext cx="1679722" cy="400110"/>
            </a:xfrm>
            <a:prstGeom prst="rect">
              <a:avLst/>
            </a:prstGeom>
            <a:noFill/>
          </p:spPr>
          <p:txBody>
            <a:bodyPr wrap="square">
              <a:spAutoFit/>
            </a:bodyPr>
            <a:lstStyle/>
            <a:p>
              <a:pPr algn="ctr"/>
              <a:r>
                <a:rPr lang="tr-TR" sz="2000" b="1" dirty="0">
                  <a:solidFill>
                    <a:srgbClr val="7030A0"/>
                  </a:solidFill>
                  <a:latin typeface="Candara Light" panose="020E0502030303020204" pitchFamily="34" charset="0"/>
                </a:rPr>
                <a:t>1. Yarıyıl</a:t>
              </a:r>
              <a:endParaRPr lang="tr-TR" sz="2000" dirty="0">
                <a:solidFill>
                  <a:srgbClr val="7030A0"/>
                </a:solidFill>
              </a:endParaRPr>
            </a:p>
          </p:txBody>
        </p:sp>
      </p:grpSp>
      <p:grpSp>
        <p:nvGrpSpPr>
          <p:cNvPr id="41" name="Grup 40">
            <a:extLst>
              <a:ext uri="{FF2B5EF4-FFF2-40B4-BE49-F238E27FC236}">
                <a16:creationId xmlns:a16="http://schemas.microsoft.com/office/drawing/2014/main" id="{527B0945-D8DE-439E-A6C1-45D32876D6CF}"/>
              </a:ext>
            </a:extLst>
          </p:cNvPr>
          <p:cNvGrpSpPr/>
          <p:nvPr/>
        </p:nvGrpSpPr>
        <p:grpSpPr>
          <a:xfrm>
            <a:off x="7919960" y="2416761"/>
            <a:ext cx="2215637" cy="994461"/>
            <a:chOff x="2031295" y="1940768"/>
            <a:chExt cx="2215637" cy="994461"/>
          </a:xfrm>
        </p:grpSpPr>
        <p:sp>
          <p:nvSpPr>
            <p:cNvPr id="42" name="Freeform: Shape 83">
              <a:extLst>
                <a:ext uri="{FF2B5EF4-FFF2-40B4-BE49-F238E27FC236}">
                  <a16:creationId xmlns:a16="http://schemas.microsoft.com/office/drawing/2014/main" id="{077BE1ED-EB23-4640-8693-5E67D6E513BF}"/>
                </a:ext>
              </a:extLst>
            </p:cNvPr>
            <p:cNvSpPr/>
            <p:nvPr/>
          </p:nvSpPr>
          <p:spPr>
            <a:xfrm rot="4628968" flipV="1">
              <a:off x="2641883" y="1330180"/>
              <a:ext cx="994461" cy="2215637"/>
            </a:xfrm>
            <a:custGeom>
              <a:avLst/>
              <a:gdLst>
                <a:gd name="connsiteX0" fmla="*/ 667645 w 1313612"/>
                <a:gd name="connsiteY0" fmla="*/ 2926700 h 2926700"/>
                <a:gd name="connsiteX1" fmla="*/ 1178841 w 1313612"/>
                <a:gd name="connsiteY1" fmla="*/ 2680666 h 2926700"/>
                <a:gd name="connsiteX2" fmla="*/ 1219626 w 1313612"/>
                <a:gd name="connsiteY2" fmla="*/ 2649805 h 2926700"/>
                <a:gd name="connsiteX3" fmla="*/ 1237921 w 1313612"/>
                <a:gd name="connsiteY3" fmla="*/ 2641557 h 2926700"/>
                <a:gd name="connsiteX4" fmla="*/ 1309013 w 1313612"/>
                <a:gd name="connsiteY4" fmla="*/ 2453295 h 2926700"/>
                <a:gd name="connsiteX5" fmla="*/ 783471 w 1313612"/>
                <a:gd name="connsiteY5" fmla="*/ 149520 h 2926700"/>
                <a:gd name="connsiteX6" fmla="*/ 637767 w 1313612"/>
                <a:gd name="connsiteY6" fmla="*/ 10713 h 2926700"/>
                <a:gd name="connsiteX7" fmla="*/ 626794 w 1313612"/>
                <a:gd name="connsiteY7" fmla="*/ 10988 h 2926700"/>
                <a:gd name="connsiteX8" fmla="*/ 572366 w 1313612"/>
                <a:gd name="connsiteY8" fmla="*/ 0 h 2926700"/>
                <a:gd name="connsiteX9" fmla="*/ 0 w 1313612"/>
                <a:gd name="connsiteY9" fmla="*/ 0 h 292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612" h="2926700">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bg1"/>
            </a:solidFill>
            <a:ln>
              <a:noFill/>
            </a:ln>
            <a:effectLst>
              <a:outerShdw blurRad="292100" dist="279400" dir="2700000" sx="91000" sy="9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3" name="Metin kutusu 42">
              <a:extLst>
                <a:ext uri="{FF2B5EF4-FFF2-40B4-BE49-F238E27FC236}">
                  <a16:creationId xmlns:a16="http://schemas.microsoft.com/office/drawing/2014/main" id="{FB5D7691-BC77-44E5-AC26-353849A1FCB8}"/>
                </a:ext>
              </a:extLst>
            </p:cNvPr>
            <p:cNvSpPr txBox="1"/>
            <p:nvPr/>
          </p:nvSpPr>
          <p:spPr>
            <a:xfrm>
              <a:off x="2261020" y="2275276"/>
              <a:ext cx="1679722" cy="400110"/>
            </a:xfrm>
            <a:prstGeom prst="rect">
              <a:avLst/>
            </a:prstGeom>
            <a:noFill/>
          </p:spPr>
          <p:txBody>
            <a:bodyPr wrap="square">
              <a:spAutoFit/>
            </a:bodyPr>
            <a:lstStyle/>
            <a:p>
              <a:pPr algn="ctr"/>
              <a:r>
                <a:rPr lang="tr-TR" sz="2000" b="1" dirty="0">
                  <a:solidFill>
                    <a:srgbClr val="7030A0"/>
                  </a:solidFill>
                  <a:latin typeface="Candara Light" panose="020E0502030303020204" pitchFamily="34" charset="0"/>
                </a:rPr>
                <a:t>2. Yarıyıl</a:t>
              </a:r>
              <a:endParaRPr lang="tr-TR" sz="2000" dirty="0">
                <a:solidFill>
                  <a:srgbClr val="7030A0"/>
                </a:solidFill>
              </a:endParaRPr>
            </a:p>
          </p:txBody>
        </p:sp>
      </p:grpSp>
    </p:spTree>
    <p:extLst>
      <p:ext uri="{BB962C8B-B14F-4D97-AF65-F5344CB8AC3E}">
        <p14:creationId xmlns:p14="http://schemas.microsoft.com/office/powerpoint/2010/main" val="34644784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1"/>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812490"/>
                  <a:ext cx="1703972" cy="106335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SAĞLIK BİLİMLERİ FAKÜLTESİ</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750224" y="732301"/>
                  <a:ext cx="1779654"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Bölümlerimiz</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2</a:t>
              </a:r>
              <a:endParaRPr lang="en-IN" b="1" dirty="0">
                <a:solidFill>
                  <a:schemeClr val="bg1"/>
                </a:solidFill>
                <a:latin typeface="Eurostile BQ" pitchFamily="50" charset="0"/>
              </a:endParaRPr>
            </a:p>
          </p:txBody>
        </p:sp>
      </p:grpSp>
      <p:grpSp>
        <p:nvGrpSpPr>
          <p:cNvPr id="75" name="Grup 74">
            <a:extLst>
              <a:ext uri="{FF2B5EF4-FFF2-40B4-BE49-F238E27FC236}">
                <a16:creationId xmlns:a16="http://schemas.microsoft.com/office/drawing/2014/main" id="{BB232978-9795-4786-A69E-4FB2F5B7C32C}"/>
              </a:ext>
            </a:extLst>
          </p:cNvPr>
          <p:cNvGrpSpPr/>
          <p:nvPr/>
        </p:nvGrpSpPr>
        <p:grpSpPr>
          <a:xfrm>
            <a:off x="1948375" y="1969186"/>
            <a:ext cx="4147625" cy="791122"/>
            <a:chOff x="1823411" y="1845581"/>
            <a:chExt cx="4147625" cy="791122"/>
          </a:xfrm>
        </p:grpSpPr>
        <p:grpSp>
          <p:nvGrpSpPr>
            <p:cNvPr id="22" name="Group 10">
              <a:extLst>
                <a:ext uri="{FF2B5EF4-FFF2-40B4-BE49-F238E27FC236}">
                  <a16:creationId xmlns:a16="http://schemas.microsoft.com/office/drawing/2014/main" id="{DF95E1E8-F2B9-4601-A2B9-655586AAB938}"/>
                </a:ext>
              </a:extLst>
            </p:cNvPr>
            <p:cNvGrpSpPr/>
            <p:nvPr/>
          </p:nvGrpSpPr>
          <p:grpSpPr>
            <a:xfrm>
              <a:off x="1823411" y="1845581"/>
              <a:ext cx="829327" cy="791122"/>
              <a:chOff x="4239345" y="2031368"/>
              <a:chExt cx="1412875" cy="1347787"/>
            </a:xfrm>
          </p:grpSpPr>
          <p:sp>
            <p:nvSpPr>
              <p:cNvPr id="23" name="Freeform 5">
                <a:extLst>
                  <a:ext uri="{FF2B5EF4-FFF2-40B4-BE49-F238E27FC236}">
                    <a16:creationId xmlns:a16="http://schemas.microsoft.com/office/drawing/2014/main" id="{F17DA187-F387-4EF8-AF49-585FA17F38BF}"/>
                  </a:ext>
                </a:extLst>
              </p:cNvPr>
              <p:cNvSpPr>
                <a:spLocks/>
              </p:cNvSpPr>
              <p:nvPr/>
            </p:nvSpPr>
            <p:spPr bwMode="auto">
              <a:xfrm>
                <a:off x="4239345" y="2031368"/>
                <a:ext cx="1412875" cy="1347787"/>
              </a:xfrm>
              <a:custGeom>
                <a:avLst/>
                <a:gdLst>
                  <a:gd name="T0" fmla="*/ 36 w 374"/>
                  <a:gd name="T1" fmla="*/ 145 h 356"/>
                  <a:gd name="T2" fmla="*/ 118 w 374"/>
                  <a:gd name="T3" fmla="*/ 65 h 356"/>
                  <a:gd name="T4" fmla="*/ 271 w 374"/>
                  <a:gd name="T5" fmla="*/ 39 h 356"/>
                  <a:gd name="T6" fmla="*/ 353 w 374"/>
                  <a:gd name="T7" fmla="*/ 207 h 356"/>
                  <a:gd name="T8" fmla="*/ 128 w 374"/>
                  <a:gd name="T9" fmla="*/ 310 h 356"/>
                  <a:gd name="T10" fmla="*/ 35 w 374"/>
                  <a:gd name="T11" fmla="*/ 218 h 356"/>
                  <a:gd name="T12" fmla="*/ 36 w 374"/>
                  <a:gd name="T13" fmla="*/ 145 h 356"/>
                </a:gdLst>
                <a:ahLst/>
                <a:cxnLst>
                  <a:cxn ang="0">
                    <a:pos x="T0" y="T1"/>
                  </a:cxn>
                  <a:cxn ang="0">
                    <a:pos x="T2" y="T3"/>
                  </a:cxn>
                  <a:cxn ang="0">
                    <a:pos x="T4" y="T5"/>
                  </a:cxn>
                  <a:cxn ang="0">
                    <a:pos x="T6" y="T7"/>
                  </a:cxn>
                  <a:cxn ang="0">
                    <a:pos x="T8" y="T9"/>
                  </a:cxn>
                  <a:cxn ang="0">
                    <a:pos x="T10" y="T11"/>
                  </a:cxn>
                  <a:cxn ang="0">
                    <a:pos x="T12" y="T13"/>
                  </a:cxn>
                </a:cxnLst>
                <a:rect l="0" t="0" r="r" b="b"/>
                <a:pathLst>
                  <a:path w="374" h="356">
                    <a:moveTo>
                      <a:pt x="36" y="145"/>
                    </a:moveTo>
                    <a:cubicBezTo>
                      <a:pt x="61" y="130"/>
                      <a:pt x="78" y="127"/>
                      <a:pt x="118" y="65"/>
                    </a:cubicBezTo>
                    <a:cubicBezTo>
                      <a:pt x="159" y="3"/>
                      <a:pt x="231" y="0"/>
                      <a:pt x="271" y="39"/>
                    </a:cubicBezTo>
                    <a:cubicBezTo>
                      <a:pt x="311" y="78"/>
                      <a:pt x="374" y="119"/>
                      <a:pt x="353" y="207"/>
                    </a:cubicBezTo>
                    <a:cubicBezTo>
                      <a:pt x="332" y="296"/>
                      <a:pt x="216" y="356"/>
                      <a:pt x="128" y="310"/>
                    </a:cubicBezTo>
                    <a:cubicBezTo>
                      <a:pt x="76" y="282"/>
                      <a:pt x="53" y="251"/>
                      <a:pt x="35" y="218"/>
                    </a:cubicBezTo>
                    <a:cubicBezTo>
                      <a:pt x="23" y="196"/>
                      <a:pt x="0" y="166"/>
                      <a:pt x="36" y="145"/>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4" name="Freeform 6">
                <a:extLst>
                  <a:ext uri="{FF2B5EF4-FFF2-40B4-BE49-F238E27FC236}">
                    <a16:creationId xmlns:a16="http://schemas.microsoft.com/office/drawing/2014/main" id="{6911F107-0CB2-406C-A809-10EF086C2B69}"/>
                  </a:ext>
                </a:extLst>
              </p:cNvPr>
              <p:cNvSpPr>
                <a:spLocks/>
              </p:cNvSpPr>
              <p:nvPr/>
            </p:nvSpPr>
            <p:spPr bwMode="auto">
              <a:xfrm>
                <a:off x="4377645" y="2033354"/>
                <a:ext cx="1216025" cy="1336675"/>
              </a:xfrm>
              <a:custGeom>
                <a:avLst/>
                <a:gdLst>
                  <a:gd name="T0" fmla="*/ 223 w 322"/>
                  <a:gd name="T1" fmla="*/ 21 h 353"/>
                  <a:gd name="T2" fmla="*/ 113 w 322"/>
                  <a:gd name="T3" fmla="*/ 52 h 353"/>
                  <a:gd name="T4" fmla="*/ 14 w 322"/>
                  <a:gd name="T5" fmla="*/ 172 h 353"/>
                  <a:gd name="T6" fmla="*/ 119 w 322"/>
                  <a:gd name="T7" fmla="*/ 327 h 353"/>
                  <a:gd name="T8" fmla="*/ 320 w 322"/>
                  <a:gd name="T9" fmla="*/ 183 h 353"/>
                  <a:gd name="T10" fmla="*/ 287 w 322"/>
                  <a:gd name="T11" fmla="*/ 56 h 353"/>
                  <a:gd name="T12" fmla="*/ 223 w 322"/>
                  <a:gd name="T13" fmla="*/ 21 h 353"/>
                </a:gdLst>
                <a:ahLst/>
                <a:cxnLst>
                  <a:cxn ang="0">
                    <a:pos x="T0" y="T1"/>
                  </a:cxn>
                  <a:cxn ang="0">
                    <a:pos x="T2" y="T3"/>
                  </a:cxn>
                  <a:cxn ang="0">
                    <a:pos x="T4" y="T5"/>
                  </a:cxn>
                  <a:cxn ang="0">
                    <a:pos x="T6" y="T7"/>
                  </a:cxn>
                  <a:cxn ang="0">
                    <a:pos x="T8" y="T9"/>
                  </a:cxn>
                  <a:cxn ang="0">
                    <a:pos x="T10" y="T11"/>
                  </a:cxn>
                  <a:cxn ang="0">
                    <a:pos x="T12" y="T13"/>
                  </a:cxn>
                </a:cxnLst>
                <a:rect l="0" t="0" r="r" b="b"/>
                <a:pathLst>
                  <a:path w="322" h="353">
                    <a:moveTo>
                      <a:pt x="223" y="21"/>
                    </a:moveTo>
                    <a:cubicBezTo>
                      <a:pt x="198" y="35"/>
                      <a:pt x="187" y="48"/>
                      <a:pt x="113" y="52"/>
                    </a:cubicBezTo>
                    <a:cubicBezTo>
                      <a:pt x="39" y="57"/>
                      <a:pt x="0" y="118"/>
                      <a:pt x="14" y="172"/>
                    </a:cubicBezTo>
                    <a:cubicBezTo>
                      <a:pt x="28" y="226"/>
                      <a:pt x="32" y="301"/>
                      <a:pt x="119" y="327"/>
                    </a:cubicBezTo>
                    <a:cubicBezTo>
                      <a:pt x="206" y="353"/>
                      <a:pt x="316" y="282"/>
                      <a:pt x="320" y="183"/>
                    </a:cubicBezTo>
                    <a:cubicBezTo>
                      <a:pt x="322" y="124"/>
                      <a:pt x="306" y="88"/>
                      <a:pt x="287" y="56"/>
                    </a:cubicBezTo>
                    <a:cubicBezTo>
                      <a:pt x="274" y="35"/>
                      <a:pt x="259" y="0"/>
                      <a:pt x="223" y="21"/>
                    </a:cubicBezTo>
                    <a:close/>
                  </a:path>
                </a:pathLst>
              </a:custGeom>
              <a:gradFill>
                <a:gsLst>
                  <a:gs pos="0">
                    <a:srgbClr val="024793"/>
                  </a:gs>
                  <a:gs pos="100000">
                    <a:srgbClr val="33D360"/>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sz="1600" dirty="0">
                    <a:solidFill>
                      <a:schemeClr val="lt1"/>
                    </a:solidFill>
                  </a:rPr>
                  <a:t>NURS</a:t>
                </a:r>
                <a:endParaRPr lang="en-US" dirty="0">
                  <a:solidFill>
                    <a:schemeClr val="lt1"/>
                  </a:solidFill>
                </a:endParaRPr>
              </a:p>
            </p:txBody>
          </p:sp>
        </p:grpSp>
        <p:sp>
          <p:nvSpPr>
            <p:cNvPr id="48" name="Metin kutusu 47">
              <a:extLst>
                <a:ext uri="{FF2B5EF4-FFF2-40B4-BE49-F238E27FC236}">
                  <a16:creationId xmlns:a16="http://schemas.microsoft.com/office/drawing/2014/main" id="{309A32B7-E8DC-4601-B6C6-CA98AAF6F360}"/>
                </a:ext>
              </a:extLst>
            </p:cNvPr>
            <p:cNvSpPr txBox="1"/>
            <p:nvPr/>
          </p:nvSpPr>
          <p:spPr>
            <a:xfrm>
              <a:off x="2626280" y="2005057"/>
              <a:ext cx="3344756" cy="400110"/>
            </a:xfrm>
            <a:prstGeom prst="rect">
              <a:avLst/>
            </a:prstGeom>
            <a:noFill/>
          </p:spPr>
          <p:txBody>
            <a:bodyPr wrap="square">
              <a:spAutoFit/>
            </a:bodyPr>
            <a:lstStyle/>
            <a:p>
              <a:r>
                <a:rPr lang="tr-TR" sz="2000" b="1" dirty="0">
                  <a:latin typeface="Candara Light" panose="020E0502030303020204" pitchFamily="34" charset="0"/>
                </a:rPr>
                <a:t>Hemşirelik Bölümü (İngilizce)</a:t>
              </a:r>
              <a:endParaRPr lang="tr-TR" sz="2000" dirty="0"/>
            </a:p>
          </p:txBody>
        </p:sp>
      </p:grpSp>
      <p:grpSp>
        <p:nvGrpSpPr>
          <p:cNvPr id="76" name="Grup 75">
            <a:extLst>
              <a:ext uri="{FF2B5EF4-FFF2-40B4-BE49-F238E27FC236}">
                <a16:creationId xmlns:a16="http://schemas.microsoft.com/office/drawing/2014/main" id="{00CA3F55-3A72-4D0D-8BFB-62C56782E6CA}"/>
              </a:ext>
            </a:extLst>
          </p:cNvPr>
          <p:cNvGrpSpPr/>
          <p:nvPr/>
        </p:nvGrpSpPr>
        <p:grpSpPr>
          <a:xfrm>
            <a:off x="1948374" y="2819382"/>
            <a:ext cx="5561348" cy="791122"/>
            <a:chOff x="1823410" y="2695777"/>
            <a:chExt cx="5561348" cy="791122"/>
          </a:xfrm>
        </p:grpSpPr>
        <p:sp>
          <p:nvSpPr>
            <p:cNvPr id="56" name="Metin kutusu 55">
              <a:extLst>
                <a:ext uri="{FF2B5EF4-FFF2-40B4-BE49-F238E27FC236}">
                  <a16:creationId xmlns:a16="http://schemas.microsoft.com/office/drawing/2014/main" id="{D7744BF8-31F6-42FD-88C0-295061917A2D}"/>
                </a:ext>
              </a:extLst>
            </p:cNvPr>
            <p:cNvSpPr txBox="1"/>
            <p:nvPr/>
          </p:nvSpPr>
          <p:spPr>
            <a:xfrm>
              <a:off x="2626280" y="2871904"/>
              <a:ext cx="4758478" cy="400110"/>
            </a:xfrm>
            <a:prstGeom prst="rect">
              <a:avLst/>
            </a:prstGeom>
            <a:noFill/>
          </p:spPr>
          <p:txBody>
            <a:bodyPr wrap="square">
              <a:spAutoFit/>
            </a:bodyPr>
            <a:lstStyle/>
            <a:p>
              <a:r>
                <a:rPr lang="tr-TR" sz="2000" b="1" dirty="0">
                  <a:latin typeface="Candara Light" panose="020E0502030303020204" pitchFamily="34" charset="0"/>
                </a:rPr>
                <a:t>Beslenme ve Diyetetik Bölümü (İngilizce)</a:t>
              </a:r>
              <a:endParaRPr lang="tr-TR" sz="2000" dirty="0"/>
            </a:p>
          </p:txBody>
        </p:sp>
        <p:grpSp>
          <p:nvGrpSpPr>
            <p:cNvPr id="57" name="Group 10">
              <a:extLst>
                <a:ext uri="{FF2B5EF4-FFF2-40B4-BE49-F238E27FC236}">
                  <a16:creationId xmlns:a16="http://schemas.microsoft.com/office/drawing/2014/main" id="{78DEBB01-1D91-48DC-B4CE-261B34888988}"/>
                </a:ext>
              </a:extLst>
            </p:cNvPr>
            <p:cNvGrpSpPr/>
            <p:nvPr/>
          </p:nvGrpSpPr>
          <p:grpSpPr>
            <a:xfrm>
              <a:off x="1823410" y="2695777"/>
              <a:ext cx="829327" cy="791122"/>
              <a:chOff x="4239345" y="2031368"/>
              <a:chExt cx="1412875" cy="1347787"/>
            </a:xfrm>
          </p:grpSpPr>
          <p:sp>
            <p:nvSpPr>
              <p:cNvPr id="58" name="Freeform 5">
                <a:extLst>
                  <a:ext uri="{FF2B5EF4-FFF2-40B4-BE49-F238E27FC236}">
                    <a16:creationId xmlns:a16="http://schemas.microsoft.com/office/drawing/2014/main" id="{7574982F-FD54-4BE5-8F15-53E3D09FC1AC}"/>
                  </a:ext>
                </a:extLst>
              </p:cNvPr>
              <p:cNvSpPr>
                <a:spLocks/>
              </p:cNvSpPr>
              <p:nvPr/>
            </p:nvSpPr>
            <p:spPr bwMode="auto">
              <a:xfrm>
                <a:off x="4239345" y="2031368"/>
                <a:ext cx="1412875" cy="1347787"/>
              </a:xfrm>
              <a:custGeom>
                <a:avLst/>
                <a:gdLst>
                  <a:gd name="T0" fmla="*/ 36 w 374"/>
                  <a:gd name="T1" fmla="*/ 145 h 356"/>
                  <a:gd name="T2" fmla="*/ 118 w 374"/>
                  <a:gd name="T3" fmla="*/ 65 h 356"/>
                  <a:gd name="T4" fmla="*/ 271 w 374"/>
                  <a:gd name="T5" fmla="*/ 39 h 356"/>
                  <a:gd name="T6" fmla="*/ 353 w 374"/>
                  <a:gd name="T7" fmla="*/ 207 h 356"/>
                  <a:gd name="T8" fmla="*/ 128 w 374"/>
                  <a:gd name="T9" fmla="*/ 310 h 356"/>
                  <a:gd name="T10" fmla="*/ 35 w 374"/>
                  <a:gd name="T11" fmla="*/ 218 h 356"/>
                  <a:gd name="T12" fmla="*/ 36 w 374"/>
                  <a:gd name="T13" fmla="*/ 145 h 356"/>
                </a:gdLst>
                <a:ahLst/>
                <a:cxnLst>
                  <a:cxn ang="0">
                    <a:pos x="T0" y="T1"/>
                  </a:cxn>
                  <a:cxn ang="0">
                    <a:pos x="T2" y="T3"/>
                  </a:cxn>
                  <a:cxn ang="0">
                    <a:pos x="T4" y="T5"/>
                  </a:cxn>
                  <a:cxn ang="0">
                    <a:pos x="T6" y="T7"/>
                  </a:cxn>
                  <a:cxn ang="0">
                    <a:pos x="T8" y="T9"/>
                  </a:cxn>
                  <a:cxn ang="0">
                    <a:pos x="T10" y="T11"/>
                  </a:cxn>
                  <a:cxn ang="0">
                    <a:pos x="T12" y="T13"/>
                  </a:cxn>
                </a:cxnLst>
                <a:rect l="0" t="0" r="r" b="b"/>
                <a:pathLst>
                  <a:path w="374" h="356">
                    <a:moveTo>
                      <a:pt x="36" y="145"/>
                    </a:moveTo>
                    <a:cubicBezTo>
                      <a:pt x="61" y="130"/>
                      <a:pt x="78" y="127"/>
                      <a:pt x="118" y="65"/>
                    </a:cubicBezTo>
                    <a:cubicBezTo>
                      <a:pt x="159" y="3"/>
                      <a:pt x="231" y="0"/>
                      <a:pt x="271" y="39"/>
                    </a:cubicBezTo>
                    <a:cubicBezTo>
                      <a:pt x="311" y="78"/>
                      <a:pt x="374" y="119"/>
                      <a:pt x="353" y="207"/>
                    </a:cubicBezTo>
                    <a:cubicBezTo>
                      <a:pt x="332" y="296"/>
                      <a:pt x="216" y="356"/>
                      <a:pt x="128" y="310"/>
                    </a:cubicBezTo>
                    <a:cubicBezTo>
                      <a:pt x="76" y="282"/>
                      <a:pt x="53" y="251"/>
                      <a:pt x="35" y="218"/>
                    </a:cubicBezTo>
                    <a:cubicBezTo>
                      <a:pt x="23" y="196"/>
                      <a:pt x="0" y="166"/>
                      <a:pt x="36" y="145"/>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9" name="Freeform 6">
                <a:extLst>
                  <a:ext uri="{FF2B5EF4-FFF2-40B4-BE49-F238E27FC236}">
                    <a16:creationId xmlns:a16="http://schemas.microsoft.com/office/drawing/2014/main" id="{D060F097-DAF9-454A-9167-E5094631381B}"/>
                  </a:ext>
                </a:extLst>
              </p:cNvPr>
              <p:cNvSpPr>
                <a:spLocks/>
              </p:cNvSpPr>
              <p:nvPr/>
            </p:nvSpPr>
            <p:spPr bwMode="auto">
              <a:xfrm>
                <a:off x="4377645" y="2033354"/>
                <a:ext cx="1216025" cy="1336675"/>
              </a:xfrm>
              <a:custGeom>
                <a:avLst/>
                <a:gdLst>
                  <a:gd name="T0" fmla="*/ 223 w 322"/>
                  <a:gd name="T1" fmla="*/ 21 h 353"/>
                  <a:gd name="T2" fmla="*/ 113 w 322"/>
                  <a:gd name="T3" fmla="*/ 52 h 353"/>
                  <a:gd name="T4" fmla="*/ 14 w 322"/>
                  <a:gd name="T5" fmla="*/ 172 h 353"/>
                  <a:gd name="T6" fmla="*/ 119 w 322"/>
                  <a:gd name="T7" fmla="*/ 327 h 353"/>
                  <a:gd name="T8" fmla="*/ 320 w 322"/>
                  <a:gd name="T9" fmla="*/ 183 h 353"/>
                  <a:gd name="T10" fmla="*/ 287 w 322"/>
                  <a:gd name="T11" fmla="*/ 56 h 353"/>
                  <a:gd name="T12" fmla="*/ 223 w 322"/>
                  <a:gd name="T13" fmla="*/ 21 h 353"/>
                </a:gdLst>
                <a:ahLst/>
                <a:cxnLst>
                  <a:cxn ang="0">
                    <a:pos x="T0" y="T1"/>
                  </a:cxn>
                  <a:cxn ang="0">
                    <a:pos x="T2" y="T3"/>
                  </a:cxn>
                  <a:cxn ang="0">
                    <a:pos x="T4" y="T5"/>
                  </a:cxn>
                  <a:cxn ang="0">
                    <a:pos x="T6" y="T7"/>
                  </a:cxn>
                  <a:cxn ang="0">
                    <a:pos x="T8" y="T9"/>
                  </a:cxn>
                  <a:cxn ang="0">
                    <a:pos x="T10" y="T11"/>
                  </a:cxn>
                  <a:cxn ang="0">
                    <a:pos x="T12" y="T13"/>
                  </a:cxn>
                </a:cxnLst>
                <a:rect l="0" t="0" r="r" b="b"/>
                <a:pathLst>
                  <a:path w="322" h="353">
                    <a:moveTo>
                      <a:pt x="223" y="21"/>
                    </a:moveTo>
                    <a:cubicBezTo>
                      <a:pt x="198" y="35"/>
                      <a:pt x="187" y="48"/>
                      <a:pt x="113" y="52"/>
                    </a:cubicBezTo>
                    <a:cubicBezTo>
                      <a:pt x="39" y="57"/>
                      <a:pt x="0" y="118"/>
                      <a:pt x="14" y="172"/>
                    </a:cubicBezTo>
                    <a:cubicBezTo>
                      <a:pt x="28" y="226"/>
                      <a:pt x="32" y="301"/>
                      <a:pt x="119" y="327"/>
                    </a:cubicBezTo>
                    <a:cubicBezTo>
                      <a:pt x="206" y="353"/>
                      <a:pt x="316" y="282"/>
                      <a:pt x="320" y="183"/>
                    </a:cubicBezTo>
                    <a:cubicBezTo>
                      <a:pt x="322" y="124"/>
                      <a:pt x="306" y="88"/>
                      <a:pt x="287" y="56"/>
                    </a:cubicBezTo>
                    <a:cubicBezTo>
                      <a:pt x="274" y="35"/>
                      <a:pt x="259" y="0"/>
                      <a:pt x="223" y="21"/>
                    </a:cubicBezTo>
                    <a:close/>
                  </a:path>
                </a:pathLst>
              </a:custGeom>
              <a:gradFill>
                <a:gsLst>
                  <a:gs pos="0">
                    <a:srgbClr val="024793"/>
                  </a:gs>
                  <a:gs pos="100000">
                    <a:srgbClr val="33D360"/>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sz="1600" dirty="0">
                    <a:solidFill>
                      <a:schemeClr val="lt1"/>
                    </a:solidFill>
                  </a:rPr>
                  <a:t>NUT</a:t>
                </a:r>
                <a:endParaRPr lang="en-US" dirty="0">
                  <a:solidFill>
                    <a:schemeClr val="lt1"/>
                  </a:solidFill>
                </a:endParaRPr>
              </a:p>
            </p:txBody>
          </p:sp>
        </p:grpSp>
      </p:grpSp>
      <p:grpSp>
        <p:nvGrpSpPr>
          <p:cNvPr id="74" name="Grup 73">
            <a:extLst>
              <a:ext uri="{FF2B5EF4-FFF2-40B4-BE49-F238E27FC236}">
                <a16:creationId xmlns:a16="http://schemas.microsoft.com/office/drawing/2014/main" id="{20B45831-A432-4974-AFB9-CD970D69E0BE}"/>
              </a:ext>
            </a:extLst>
          </p:cNvPr>
          <p:cNvGrpSpPr/>
          <p:nvPr/>
        </p:nvGrpSpPr>
        <p:grpSpPr>
          <a:xfrm>
            <a:off x="1940464" y="3653008"/>
            <a:ext cx="6087418" cy="791122"/>
            <a:chOff x="1815500" y="3529403"/>
            <a:chExt cx="6087418" cy="791122"/>
          </a:xfrm>
        </p:grpSpPr>
        <p:sp>
          <p:nvSpPr>
            <p:cNvPr id="60" name="Metin kutusu 59">
              <a:extLst>
                <a:ext uri="{FF2B5EF4-FFF2-40B4-BE49-F238E27FC236}">
                  <a16:creationId xmlns:a16="http://schemas.microsoft.com/office/drawing/2014/main" id="{0769295D-3ED1-424D-818D-CDA91457D859}"/>
                </a:ext>
              </a:extLst>
            </p:cNvPr>
            <p:cNvSpPr txBox="1"/>
            <p:nvPr/>
          </p:nvSpPr>
          <p:spPr>
            <a:xfrm>
              <a:off x="2618370" y="3705530"/>
              <a:ext cx="5284548" cy="400110"/>
            </a:xfrm>
            <a:prstGeom prst="rect">
              <a:avLst/>
            </a:prstGeom>
            <a:noFill/>
          </p:spPr>
          <p:txBody>
            <a:bodyPr wrap="square">
              <a:spAutoFit/>
            </a:bodyPr>
            <a:lstStyle/>
            <a:p>
              <a:r>
                <a:rPr lang="tr-TR" sz="2000" b="1" dirty="0">
                  <a:latin typeface="Candara Light" panose="020E0502030303020204" pitchFamily="34" charset="0"/>
                </a:rPr>
                <a:t>Fizyoterapi ve Rehabilitasyon Bölümü (İngilizce)</a:t>
              </a:r>
              <a:endParaRPr lang="tr-TR" sz="2000" dirty="0"/>
            </a:p>
          </p:txBody>
        </p:sp>
        <p:grpSp>
          <p:nvGrpSpPr>
            <p:cNvPr id="61" name="Group 10">
              <a:extLst>
                <a:ext uri="{FF2B5EF4-FFF2-40B4-BE49-F238E27FC236}">
                  <a16:creationId xmlns:a16="http://schemas.microsoft.com/office/drawing/2014/main" id="{68124527-0A3D-4CEF-8FBB-763B62091857}"/>
                </a:ext>
              </a:extLst>
            </p:cNvPr>
            <p:cNvGrpSpPr/>
            <p:nvPr/>
          </p:nvGrpSpPr>
          <p:grpSpPr>
            <a:xfrm>
              <a:off x="1815500" y="3529403"/>
              <a:ext cx="829327" cy="791122"/>
              <a:chOff x="4239345" y="2031368"/>
              <a:chExt cx="1412875" cy="1347787"/>
            </a:xfrm>
          </p:grpSpPr>
          <p:sp>
            <p:nvSpPr>
              <p:cNvPr id="62" name="Freeform 5">
                <a:extLst>
                  <a:ext uri="{FF2B5EF4-FFF2-40B4-BE49-F238E27FC236}">
                    <a16:creationId xmlns:a16="http://schemas.microsoft.com/office/drawing/2014/main" id="{512085F5-F22B-4185-B729-90FFEFFBF614}"/>
                  </a:ext>
                </a:extLst>
              </p:cNvPr>
              <p:cNvSpPr>
                <a:spLocks/>
              </p:cNvSpPr>
              <p:nvPr/>
            </p:nvSpPr>
            <p:spPr bwMode="auto">
              <a:xfrm>
                <a:off x="4239345" y="2031368"/>
                <a:ext cx="1412875" cy="1347787"/>
              </a:xfrm>
              <a:custGeom>
                <a:avLst/>
                <a:gdLst>
                  <a:gd name="T0" fmla="*/ 36 w 374"/>
                  <a:gd name="T1" fmla="*/ 145 h 356"/>
                  <a:gd name="T2" fmla="*/ 118 w 374"/>
                  <a:gd name="T3" fmla="*/ 65 h 356"/>
                  <a:gd name="T4" fmla="*/ 271 w 374"/>
                  <a:gd name="T5" fmla="*/ 39 h 356"/>
                  <a:gd name="T6" fmla="*/ 353 w 374"/>
                  <a:gd name="T7" fmla="*/ 207 h 356"/>
                  <a:gd name="T8" fmla="*/ 128 w 374"/>
                  <a:gd name="T9" fmla="*/ 310 h 356"/>
                  <a:gd name="T10" fmla="*/ 35 w 374"/>
                  <a:gd name="T11" fmla="*/ 218 h 356"/>
                  <a:gd name="T12" fmla="*/ 36 w 374"/>
                  <a:gd name="T13" fmla="*/ 145 h 356"/>
                </a:gdLst>
                <a:ahLst/>
                <a:cxnLst>
                  <a:cxn ang="0">
                    <a:pos x="T0" y="T1"/>
                  </a:cxn>
                  <a:cxn ang="0">
                    <a:pos x="T2" y="T3"/>
                  </a:cxn>
                  <a:cxn ang="0">
                    <a:pos x="T4" y="T5"/>
                  </a:cxn>
                  <a:cxn ang="0">
                    <a:pos x="T6" y="T7"/>
                  </a:cxn>
                  <a:cxn ang="0">
                    <a:pos x="T8" y="T9"/>
                  </a:cxn>
                  <a:cxn ang="0">
                    <a:pos x="T10" y="T11"/>
                  </a:cxn>
                  <a:cxn ang="0">
                    <a:pos x="T12" y="T13"/>
                  </a:cxn>
                </a:cxnLst>
                <a:rect l="0" t="0" r="r" b="b"/>
                <a:pathLst>
                  <a:path w="374" h="356">
                    <a:moveTo>
                      <a:pt x="36" y="145"/>
                    </a:moveTo>
                    <a:cubicBezTo>
                      <a:pt x="61" y="130"/>
                      <a:pt x="78" y="127"/>
                      <a:pt x="118" y="65"/>
                    </a:cubicBezTo>
                    <a:cubicBezTo>
                      <a:pt x="159" y="3"/>
                      <a:pt x="231" y="0"/>
                      <a:pt x="271" y="39"/>
                    </a:cubicBezTo>
                    <a:cubicBezTo>
                      <a:pt x="311" y="78"/>
                      <a:pt x="374" y="119"/>
                      <a:pt x="353" y="207"/>
                    </a:cubicBezTo>
                    <a:cubicBezTo>
                      <a:pt x="332" y="296"/>
                      <a:pt x="216" y="356"/>
                      <a:pt x="128" y="310"/>
                    </a:cubicBezTo>
                    <a:cubicBezTo>
                      <a:pt x="76" y="282"/>
                      <a:pt x="53" y="251"/>
                      <a:pt x="35" y="218"/>
                    </a:cubicBezTo>
                    <a:cubicBezTo>
                      <a:pt x="23" y="196"/>
                      <a:pt x="0" y="166"/>
                      <a:pt x="36" y="145"/>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3" name="Freeform 6">
                <a:extLst>
                  <a:ext uri="{FF2B5EF4-FFF2-40B4-BE49-F238E27FC236}">
                    <a16:creationId xmlns:a16="http://schemas.microsoft.com/office/drawing/2014/main" id="{E1E80B80-8A5F-4CF8-BE5A-6CF277971EDB}"/>
                  </a:ext>
                </a:extLst>
              </p:cNvPr>
              <p:cNvSpPr>
                <a:spLocks/>
              </p:cNvSpPr>
              <p:nvPr/>
            </p:nvSpPr>
            <p:spPr bwMode="auto">
              <a:xfrm>
                <a:off x="4377645" y="2033354"/>
                <a:ext cx="1216025" cy="1336675"/>
              </a:xfrm>
              <a:custGeom>
                <a:avLst/>
                <a:gdLst>
                  <a:gd name="T0" fmla="*/ 223 w 322"/>
                  <a:gd name="T1" fmla="*/ 21 h 353"/>
                  <a:gd name="T2" fmla="*/ 113 w 322"/>
                  <a:gd name="T3" fmla="*/ 52 h 353"/>
                  <a:gd name="T4" fmla="*/ 14 w 322"/>
                  <a:gd name="T5" fmla="*/ 172 h 353"/>
                  <a:gd name="T6" fmla="*/ 119 w 322"/>
                  <a:gd name="T7" fmla="*/ 327 h 353"/>
                  <a:gd name="T8" fmla="*/ 320 w 322"/>
                  <a:gd name="T9" fmla="*/ 183 h 353"/>
                  <a:gd name="T10" fmla="*/ 287 w 322"/>
                  <a:gd name="T11" fmla="*/ 56 h 353"/>
                  <a:gd name="T12" fmla="*/ 223 w 322"/>
                  <a:gd name="T13" fmla="*/ 21 h 353"/>
                </a:gdLst>
                <a:ahLst/>
                <a:cxnLst>
                  <a:cxn ang="0">
                    <a:pos x="T0" y="T1"/>
                  </a:cxn>
                  <a:cxn ang="0">
                    <a:pos x="T2" y="T3"/>
                  </a:cxn>
                  <a:cxn ang="0">
                    <a:pos x="T4" y="T5"/>
                  </a:cxn>
                  <a:cxn ang="0">
                    <a:pos x="T6" y="T7"/>
                  </a:cxn>
                  <a:cxn ang="0">
                    <a:pos x="T8" y="T9"/>
                  </a:cxn>
                  <a:cxn ang="0">
                    <a:pos x="T10" y="T11"/>
                  </a:cxn>
                  <a:cxn ang="0">
                    <a:pos x="T12" y="T13"/>
                  </a:cxn>
                </a:cxnLst>
                <a:rect l="0" t="0" r="r" b="b"/>
                <a:pathLst>
                  <a:path w="322" h="353">
                    <a:moveTo>
                      <a:pt x="223" y="21"/>
                    </a:moveTo>
                    <a:cubicBezTo>
                      <a:pt x="198" y="35"/>
                      <a:pt x="187" y="48"/>
                      <a:pt x="113" y="52"/>
                    </a:cubicBezTo>
                    <a:cubicBezTo>
                      <a:pt x="39" y="57"/>
                      <a:pt x="0" y="118"/>
                      <a:pt x="14" y="172"/>
                    </a:cubicBezTo>
                    <a:cubicBezTo>
                      <a:pt x="28" y="226"/>
                      <a:pt x="32" y="301"/>
                      <a:pt x="119" y="327"/>
                    </a:cubicBezTo>
                    <a:cubicBezTo>
                      <a:pt x="206" y="353"/>
                      <a:pt x="316" y="282"/>
                      <a:pt x="320" y="183"/>
                    </a:cubicBezTo>
                    <a:cubicBezTo>
                      <a:pt x="322" y="124"/>
                      <a:pt x="306" y="88"/>
                      <a:pt x="287" y="56"/>
                    </a:cubicBezTo>
                    <a:cubicBezTo>
                      <a:pt x="274" y="35"/>
                      <a:pt x="259" y="0"/>
                      <a:pt x="223" y="21"/>
                    </a:cubicBezTo>
                    <a:close/>
                  </a:path>
                </a:pathLst>
              </a:custGeom>
              <a:gradFill>
                <a:gsLst>
                  <a:gs pos="0">
                    <a:srgbClr val="024793"/>
                  </a:gs>
                  <a:gs pos="100000">
                    <a:srgbClr val="33D360"/>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sz="1600" dirty="0"/>
                  <a:t>PTR</a:t>
                </a:r>
                <a:endParaRPr lang="en-US" dirty="0">
                  <a:solidFill>
                    <a:schemeClr val="lt1"/>
                  </a:solidFill>
                </a:endParaRPr>
              </a:p>
            </p:txBody>
          </p:sp>
        </p:grpSp>
      </p:grpSp>
      <p:grpSp>
        <p:nvGrpSpPr>
          <p:cNvPr id="77" name="Grup 76">
            <a:extLst>
              <a:ext uri="{FF2B5EF4-FFF2-40B4-BE49-F238E27FC236}">
                <a16:creationId xmlns:a16="http://schemas.microsoft.com/office/drawing/2014/main" id="{E1685459-7D7D-4270-AF6B-993A7EB0A49B}"/>
              </a:ext>
            </a:extLst>
          </p:cNvPr>
          <p:cNvGrpSpPr/>
          <p:nvPr/>
        </p:nvGrpSpPr>
        <p:grpSpPr>
          <a:xfrm>
            <a:off x="1940464" y="4486300"/>
            <a:ext cx="5241598" cy="791122"/>
            <a:chOff x="1815500" y="4362695"/>
            <a:chExt cx="5241598" cy="791122"/>
          </a:xfrm>
        </p:grpSpPr>
        <p:sp>
          <p:nvSpPr>
            <p:cNvPr id="64" name="Metin kutusu 63">
              <a:extLst>
                <a:ext uri="{FF2B5EF4-FFF2-40B4-BE49-F238E27FC236}">
                  <a16:creationId xmlns:a16="http://schemas.microsoft.com/office/drawing/2014/main" id="{3841CB56-4C34-4A51-8013-901C63ED794A}"/>
                </a:ext>
              </a:extLst>
            </p:cNvPr>
            <p:cNvSpPr txBox="1"/>
            <p:nvPr/>
          </p:nvSpPr>
          <p:spPr>
            <a:xfrm>
              <a:off x="2618370" y="4538822"/>
              <a:ext cx="4438728" cy="400110"/>
            </a:xfrm>
            <a:prstGeom prst="rect">
              <a:avLst/>
            </a:prstGeom>
            <a:noFill/>
          </p:spPr>
          <p:txBody>
            <a:bodyPr wrap="square">
              <a:spAutoFit/>
            </a:bodyPr>
            <a:lstStyle/>
            <a:p>
              <a:r>
                <a:rPr lang="tr-TR" sz="2000" b="1" dirty="0">
                  <a:latin typeface="Candara Light" panose="020E0502030303020204" pitchFamily="34" charset="0"/>
                </a:rPr>
                <a:t>Çocuk Gelişimi Bölümü (Türkçe)</a:t>
              </a:r>
              <a:endParaRPr lang="tr-TR" sz="2000" dirty="0"/>
            </a:p>
          </p:txBody>
        </p:sp>
        <p:grpSp>
          <p:nvGrpSpPr>
            <p:cNvPr id="65" name="Group 10">
              <a:extLst>
                <a:ext uri="{FF2B5EF4-FFF2-40B4-BE49-F238E27FC236}">
                  <a16:creationId xmlns:a16="http://schemas.microsoft.com/office/drawing/2014/main" id="{0B90F7B0-16A3-4AD5-A248-54E1BD6F720E}"/>
                </a:ext>
              </a:extLst>
            </p:cNvPr>
            <p:cNvGrpSpPr/>
            <p:nvPr/>
          </p:nvGrpSpPr>
          <p:grpSpPr>
            <a:xfrm>
              <a:off x="1815500" y="4362695"/>
              <a:ext cx="829327" cy="791122"/>
              <a:chOff x="4239345" y="2031368"/>
              <a:chExt cx="1412875" cy="1347787"/>
            </a:xfrm>
          </p:grpSpPr>
          <p:sp>
            <p:nvSpPr>
              <p:cNvPr id="66" name="Freeform 5">
                <a:extLst>
                  <a:ext uri="{FF2B5EF4-FFF2-40B4-BE49-F238E27FC236}">
                    <a16:creationId xmlns:a16="http://schemas.microsoft.com/office/drawing/2014/main" id="{C5100B57-7900-4626-90D7-733E0EE14EBD}"/>
                  </a:ext>
                </a:extLst>
              </p:cNvPr>
              <p:cNvSpPr>
                <a:spLocks/>
              </p:cNvSpPr>
              <p:nvPr/>
            </p:nvSpPr>
            <p:spPr bwMode="auto">
              <a:xfrm>
                <a:off x="4239345" y="2031368"/>
                <a:ext cx="1412875" cy="1347787"/>
              </a:xfrm>
              <a:custGeom>
                <a:avLst/>
                <a:gdLst>
                  <a:gd name="T0" fmla="*/ 36 w 374"/>
                  <a:gd name="T1" fmla="*/ 145 h 356"/>
                  <a:gd name="T2" fmla="*/ 118 w 374"/>
                  <a:gd name="T3" fmla="*/ 65 h 356"/>
                  <a:gd name="T4" fmla="*/ 271 w 374"/>
                  <a:gd name="T5" fmla="*/ 39 h 356"/>
                  <a:gd name="T6" fmla="*/ 353 w 374"/>
                  <a:gd name="T7" fmla="*/ 207 h 356"/>
                  <a:gd name="T8" fmla="*/ 128 w 374"/>
                  <a:gd name="T9" fmla="*/ 310 h 356"/>
                  <a:gd name="T10" fmla="*/ 35 w 374"/>
                  <a:gd name="T11" fmla="*/ 218 h 356"/>
                  <a:gd name="T12" fmla="*/ 36 w 374"/>
                  <a:gd name="T13" fmla="*/ 145 h 356"/>
                </a:gdLst>
                <a:ahLst/>
                <a:cxnLst>
                  <a:cxn ang="0">
                    <a:pos x="T0" y="T1"/>
                  </a:cxn>
                  <a:cxn ang="0">
                    <a:pos x="T2" y="T3"/>
                  </a:cxn>
                  <a:cxn ang="0">
                    <a:pos x="T4" y="T5"/>
                  </a:cxn>
                  <a:cxn ang="0">
                    <a:pos x="T6" y="T7"/>
                  </a:cxn>
                  <a:cxn ang="0">
                    <a:pos x="T8" y="T9"/>
                  </a:cxn>
                  <a:cxn ang="0">
                    <a:pos x="T10" y="T11"/>
                  </a:cxn>
                  <a:cxn ang="0">
                    <a:pos x="T12" y="T13"/>
                  </a:cxn>
                </a:cxnLst>
                <a:rect l="0" t="0" r="r" b="b"/>
                <a:pathLst>
                  <a:path w="374" h="356">
                    <a:moveTo>
                      <a:pt x="36" y="145"/>
                    </a:moveTo>
                    <a:cubicBezTo>
                      <a:pt x="61" y="130"/>
                      <a:pt x="78" y="127"/>
                      <a:pt x="118" y="65"/>
                    </a:cubicBezTo>
                    <a:cubicBezTo>
                      <a:pt x="159" y="3"/>
                      <a:pt x="231" y="0"/>
                      <a:pt x="271" y="39"/>
                    </a:cubicBezTo>
                    <a:cubicBezTo>
                      <a:pt x="311" y="78"/>
                      <a:pt x="374" y="119"/>
                      <a:pt x="353" y="207"/>
                    </a:cubicBezTo>
                    <a:cubicBezTo>
                      <a:pt x="332" y="296"/>
                      <a:pt x="216" y="356"/>
                      <a:pt x="128" y="310"/>
                    </a:cubicBezTo>
                    <a:cubicBezTo>
                      <a:pt x="76" y="282"/>
                      <a:pt x="53" y="251"/>
                      <a:pt x="35" y="218"/>
                    </a:cubicBezTo>
                    <a:cubicBezTo>
                      <a:pt x="23" y="196"/>
                      <a:pt x="0" y="166"/>
                      <a:pt x="36" y="145"/>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6">
                <a:extLst>
                  <a:ext uri="{FF2B5EF4-FFF2-40B4-BE49-F238E27FC236}">
                    <a16:creationId xmlns:a16="http://schemas.microsoft.com/office/drawing/2014/main" id="{411F6D7D-3E50-41DE-8A02-B8EEF4AB4E95}"/>
                  </a:ext>
                </a:extLst>
              </p:cNvPr>
              <p:cNvSpPr>
                <a:spLocks/>
              </p:cNvSpPr>
              <p:nvPr/>
            </p:nvSpPr>
            <p:spPr bwMode="auto">
              <a:xfrm>
                <a:off x="4377645" y="2033354"/>
                <a:ext cx="1216025" cy="1336675"/>
              </a:xfrm>
              <a:custGeom>
                <a:avLst/>
                <a:gdLst>
                  <a:gd name="T0" fmla="*/ 223 w 322"/>
                  <a:gd name="T1" fmla="*/ 21 h 353"/>
                  <a:gd name="T2" fmla="*/ 113 w 322"/>
                  <a:gd name="T3" fmla="*/ 52 h 353"/>
                  <a:gd name="T4" fmla="*/ 14 w 322"/>
                  <a:gd name="T5" fmla="*/ 172 h 353"/>
                  <a:gd name="T6" fmla="*/ 119 w 322"/>
                  <a:gd name="T7" fmla="*/ 327 h 353"/>
                  <a:gd name="T8" fmla="*/ 320 w 322"/>
                  <a:gd name="T9" fmla="*/ 183 h 353"/>
                  <a:gd name="T10" fmla="*/ 287 w 322"/>
                  <a:gd name="T11" fmla="*/ 56 h 353"/>
                  <a:gd name="T12" fmla="*/ 223 w 322"/>
                  <a:gd name="T13" fmla="*/ 21 h 353"/>
                </a:gdLst>
                <a:ahLst/>
                <a:cxnLst>
                  <a:cxn ang="0">
                    <a:pos x="T0" y="T1"/>
                  </a:cxn>
                  <a:cxn ang="0">
                    <a:pos x="T2" y="T3"/>
                  </a:cxn>
                  <a:cxn ang="0">
                    <a:pos x="T4" y="T5"/>
                  </a:cxn>
                  <a:cxn ang="0">
                    <a:pos x="T6" y="T7"/>
                  </a:cxn>
                  <a:cxn ang="0">
                    <a:pos x="T8" y="T9"/>
                  </a:cxn>
                  <a:cxn ang="0">
                    <a:pos x="T10" y="T11"/>
                  </a:cxn>
                  <a:cxn ang="0">
                    <a:pos x="T12" y="T13"/>
                  </a:cxn>
                </a:cxnLst>
                <a:rect l="0" t="0" r="r" b="b"/>
                <a:pathLst>
                  <a:path w="322" h="353">
                    <a:moveTo>
                      <a:pt x="223" y="21"/>
                    </a:moveTo>
                    <a:cubicBezTo>
                      <a:pt x="198" y="35"/>
                      <a:pt x="187" y="48"/>
                      <a:pt x="113" y="52"/>
                    </a:cubicBezTo>
                    <a:cubicBezTo>
                      <a:pt x="39" y="57"/>
                      <a:pt x="0" y="118"/>
                      <a:pt x="14" y="172"/>
                    </a:cubicBezTo>
                    <a:cubicBezTo>
                      <a:pt x="28" y="226"/>
                      <a:pt x="32" y="301"/>
                      <a:pt x="119" y="327"/>
                    </a:cubicBezTo>
                    <a:cubicBezTo>
                      <a:pt x="206" y="353"/>
                      <a:pt x="316" y="282"/>
                      <a:pt x="320" y="183"/>
                    </a:cubicBezTo>
                    <a:cubicBezTo>
                      <a:pt x="322" y="124"/>
                      <a:pt x="306" y="88"/>
                      <a:pt x="287" y="56"/>
                    </a:cubicBezTo>
                    <a:cubicBezTo>
                      <a:pt x="274" y="35"/>
                      <a:pt x="259" y="0"/>
                      <a:pt x="223" y="21"/>
                    </a:cubicBezTo>
                    <a:close/>
                  </a:path>
                </a:pathLst>
              </a:custGeom>
              <a:gradFill>
                <a:gsLst>
                  <a:gs pos="0">
                    <a:srgbClr val="024793"/>
                  </a:gs>
                  <a:gs pos="100000">
                    <a:srgbClr val="33D360"/>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sz="1600" dirty="0"/>
                  <a:t>CGY</a:t>
                </a:r>
                <a:endParaRPr lang="en-US" dirty="0">
                  <a:solidFill>
                    <a:schemeClr val="lt1"/>
                  </a:solidFill>
                </a:endParaRPr>
              </a:p>
            </p:txBody>
          </p:sp>
        </p:grpSp>
      </p:grpSp>
      <p:grpSp>
        <p:nvGrpSpPr>
          <p:cNvPr id="78" name="Grup 77">
            <a:extLst>
              <a:ext uri="{FF2B5EF4-FFF2-40B4-BE49-F238E27FC236}">
                <a16:creationId xmlns:a16="http://schemas.microsoft.com/office/drawing/2014/main" id="{045873E2-0C40-4DB7-8FFC-11F56B5AC16C}"/>
              </a:ext>
            </a:extLst>
          </p:cNvPr>
          <p:cNvGrpSpPr/>
          <p:nvPr/>
        </p:nvGrpSpPr>
        <p:grpSpPr>
          <a:xfrm>
            <a:off x="1940464" y="5358286"/>
            <a:ext cx="5241598" cy="791122"/>
            <a:chOff x="1815500" y="5234681"/>
            <a:chExt cx="5241598" cy="791122"/>
          </a:xfrm>
        </p:grpSpPr>
        <p:sp>
          <p:nvSpPr>
            <p:cNvPr id="68" name="Metin kutusu 67">
              <a:extLst>
                <a:ext uri="{FF2B5EF4-FFF2-40B4-BE49-F238E27FC236}">
                  <a16:creationId xmlns:a16="http://schemas.microsoft.com/office/drawing/2014/main" id="{49C15FA0-6C1E-4D65-B59E-222261382A9E}"/>
                </a:ext>
              </a:extLst>
            </p:cNvPr>
            <p:cNvSpPr txBox="1"/>
            <p:nvPr/>
          </p:nvSpPr>
          <p:spPr>
            <a:xfrm>
              <a:off x="2618370" y="5410808"/>
              <a:ext cx="4438728" cy="400110"/>
            </a:xfrm>
            <a:prstGeom prst="rect">
              <a:avLst/>
            </a:prstGeom>
            <a:noFill/>
          </p:spPr>
          <p:txBody>
            <a:bodyPr wrap="square">
              <a:spAutoFit/>
            </a:bodyPr>
            <a:lstStyle/>
            <a:p>
              <a:r>
                <a:rPr lang="tr-TR" sz="2000" b="1" dirty="0">
                  <a:latin typeface="Candara Light" panose="020E0502030303020204" pitchFamily="34" charset="0"/>
                </a:rPr>
                <a:t>Odyoloji Bölümü (İngilizce)</a:t>
              </a:r>
              <a:endParaRPr lang="tr-TR" sz="2000" dirty="0"/>
            </a:p>
          </p:txBody>
        </p:sp>
        <p:grpSp>
          <p:nvGrpSpPr>
            <p:cNvPr id="69" name="Group 10">
              <a:extLst>
                <a:ext uri="{FF2B5EF4-FFF2-40B4-BE49-F238E27FC236}">
                  <a16:creationId xmlns:a16="http://schemas.microsoft.com/office/drawing/2014/main" id="{C31D61B6-9D7D-4E9C-A7AF-A0F42E4D547A}"/>
                </a:ext>
              </a:extLst>
            </p:cNvPr>
            <p:cNvGrpSpPr/>
            <p:nvPr/>
          </p:nvGrpSpPr>
          <p:grpSpPr>
            <a:xfrm>
              <a:off x="1815500" y="5234681"/>
              <a:ext cx="829327" cy="791122"/>
              <a:chOff x="4239345" y="2031368"/>
              <a:chExt cx="1412875" cy="1347787"/>
            </a:xfrm>
          </p:grpSpPr>
          <p:sp>
            <p:nvSpPr>
              <p:cNvPr id="70" name="Freeform 5">
                <a:extLst>
                  <a:ext uri="{FF2B5EF4-FFF2-40B4-BE49-F238E27FC236}">
                    <a16:creationId xmlns:a16="http://schemas.microsoft.com/office/drawing/2014/main" id="{E20D65FD-7521-46B7-A7D5-0BA5AEC1DC58}"/>
                  </a:ext>
                </a:extLst>
              </p:cNvPr>
              <p:cNvSpPr>
                <a:spLocks/>
              </p:cNvSpPr>
              <p:nvPr/>
            </p:nvSpPr>
            <p:spPr bwMode="auto">
              <a:xfrm>
                <a:off x="4239345" y="2031368"/>
                <a:ext cx="1412875" cy="1347787"/>
              </a:xfrm>
              <a:custGeom>
                <a:avLst/>
                <a:gdLst>
                  <a:gd name="T0" fmla="*/ 36 w 374"/>
                  <a:gd name="T1" fmla="*/ 145 h 356"/>
                  <a:gd name="T2" fmla="*/ 118 w 374"/>
                  <a:gd name="T3" fmla="*/ 65 h 356"/>
                  <a:gd name="T4" fmla="*/ 271 w 374"/>
                  <a:gd name="T5" fmla="*/ 39 h 356"/>
                  <a:gd name="T6" fmla="*/ 353 w 374"/>
                  <a:gd name="T7" fmla="*/ 207 h 356"/>
                  <a:gd name="T8" fmla="*/ 128 w 374"/>
                  <a:gd name="T9" fmla="*/ 310 h 356"/>
                  <a:gd name="T10" fmla="*/ 35 w 374"/>
                  <a:gd name="T11" fmla="*/ 218 h 356"/>
                  <a:gd name="T12" fmla="*/ 36 w 374"/>
                  <a:gd name="T13" fmla="*/ 145 h 356"/>
                </a:gdLst>
                <a:ahLst/>
                <a:cxnLst>
                  <a:cxn ang="0">
                    <a:pos x="T0" y="T1"/>
                  </a:cxn>
                  <a:cxn ang="0">
                    <a:pos x="T2" y="T3"/>
                  </a:cxn>
                  <a:cxn ang="0">
                    <a:pos x="T4" y="T5"/>
                  </a:cxn>
                  <a:cxn ang="0">
                    <a:pos x="T6" y="T7"/>
                  </a:cxn>
                  <a:cxn ang="0">
                    <a:pos x="T8" y="T9"/>
                  </a:cxn>
                  <a:cxn ang="0">
                    <a:pos x="T10" y="T11"/>
                  </a:cxn>
                  <a:cxn ang="0">
                    <a:pos x="T12" y="T13"/>
                  </a:cxn>
                </a:cxnLst>
                <a:rect l="0" t="0" r="r" b="b"/>
                <a:pathLst>
                  <a:path w="374" h="356">
                    <a:moveTo>
                      <a:pt x="36" y="145"/>
                    </a:moveTo>
                    <a:cubicBezTo>
                      <a:pt x="61" y="130"/>
                      <a:pt x="78" y="127"/>
                      <a:pt x="118" y="65"/>
                    </a:cubicBezTo>
                    <a:cubicBezTo>
                      <a:pt x="159" y="3"/>
                      <a:pt x="231" y="0"/>
                      <a:pt x="271" y="39"/>
                    </a:cubicBezTo>
                    <a:cubicBezTo>
                      <a:pt x="311" y="78"/>
                      <a:pt x="374" y="119"/>
                      <a:pt x="353" y="207"/>
                    </a:cubicBezTo>
                    <a:cubicBezTo>
                      <a:pt x="332" y="296"/>
                      <a:pt x="216" y="356"/>
                      <a:pt x="128" y="310"/>
                    </a:cubicBezTo>
                    <a:cubicBezTo>
                      <a:pt x="76" y="282"/>
                      <a:pt x="53" y="251"/>
                      <a:pt x="35" y="218"/>
                    </a:cubicBezTo>
                    <a:cubicBezTo>
                      <a:pt x="23" y="196"/>
                      <a:pt x="0" y="166"/>
                      <a:pt x="36" y="145"/>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2" name="Freeform 6">
                <a:extLst>
                  <a:ext uri="{FF2B5EF4-FFF2-40B4-BE49-F238E27FC236}">
                    <a16:creationId xmlns:a16="http://schemas.microsoft.com/office/drawing/2014/main" id="{5AC30D66-B0DA-456A-B00C-A8A9AD45F7B6}"/>
                  </a:ext>
                </a:extLst>
              </p:cNvPr>
              <p:cNvSpPr>
                <a:spLocks/>
              </p:cNvSpPr>
              <p:nvPr/>
            </p:nvSpPr>
            <p:spPr bwMode="auto">
              <a:xfrm>
                <a:off x="4377645" y="2033354"/>
                <a:ext cx="1216025" cy="1336675"/>
              </a:xfrm>
              <a:custGeom>
                <a:avLst/>
                <a:gdLst>
                  <a:gd name="T0" fmla="*/ 223 w 322"/>
                  <a:gd name="T1" fmla="*/ 21 h 353"/>
                  <a:gd name="T2" fmla="*/ 113 w 322"/>
                  <a:gd name="T3" fmla="*/ 52 h 353"/>
                  <a:gd name="T4" fmla="*/ 14 w 322"/>
                  <a:gd name="T5" fmla="*/ 172 h 353"/>
                  <a:gd name="T6" fmla="*/ 119 w 322"/>
                  <a:gd name="T7" fmla="*/ 327 h 353"/>
                  <a:gd name="T8" fmla="*/ 320 w 322"/>
                  <a:gd name="T9" fmla="*/ 183 h 353"/>
                  <a:gd name="T10" fmla="*/ 287 w 322"/>
                  <a:gd name="T11" fmla="*/ 56 h 353"/>
                  <a:gd name="T12" fmla="*/ 223 w 322"/>
                  <a:gd name="T13" fmla="*/ 21 h 353"/>
                </a:gdLst>
                <a:ahLst/>
                <a:cxnLst>
                  <a:cxn ang="0">
                    <a:pos x="T0" y="T1"/>
                  </a:cxn>
                  <a:cxn ang="0">
                    <a:pos x="T2" y="T3"/>
                  </a:cxn>
                  <a:cxn ang="0">
                    <a:pos x="T4" y="T5"/>
                  </a:cxn>
                  <a:cxn ang="0">
                    <a:pos x="T6" y="T7"/>
                  </a:cxn>
                  <a:cxn ang="0">
                    <a:pos x="T8" y="T9"/>
                  </a:cxn>
                  <a:cxn ang="0">
                    <a:pos x="T10" y="T11"/>
                  </a:cxn>
                  <a:cxn ang="0">
                    <a:pos x="T12" y="T13"/>
                  </a:cxn>
                </a:cxnLst>
                <a:rect l="0" t="0" r="r" b="b"/>
                <a:pathLst>
                  <a:path w="322" h="353">
                    <a:moveTo>
                      <a:pt x="223" y="21"/>
                    </a:moveTo>
                    <a:cubicBezTo>
                      <a:pt x="198" y="35"/>
                      <a:pt x="187" y="48"/>
                      <a:pt x="113" y="52"/>
                    </a:cubicBezTo>
                    <a:cubicBezTo>
                      <a:pt x="39" y="57"/>
                      <a:pt x="0" y="118"/>
                      <a:pt x="14" y="172"/>
                    </a:cubicBezTo>
                    <a:cubicBezTo>
                      <a:pt x="28" y="226"/>
                      <a:pt x="32" y="301"/>
                      <a:pt x="119" y="327"/>
                    </a:cubicBezTo>
                    <a:cubicBezTo>
                      <a:pt x="206" y="353"/>
                      <a:pt x="316" y="282"/>
                      <a:pt x="320" y="183"/>
                    </a:cubicBezTo>
                    <a:cubicBezTo>
                      <a:pt x="322" y="124"/>
                      <a:pt x="306" y="88"/>
                      <a:pt x="287" y="56"/>
                    </a:cubicBezTo>
                    <a:cubicBezTo>
                      <a:pt x="274" y="35"/>
                      <a:pt x="259" y="0"/>
                      <a:pt x="223" y="21"/>
                    </a:cubicBezTo>
                    <a:close/>
                  </a:path>
                </a:pathLst>
              </a:custGeom>
              <a:gradFill>
                <a:gsLst>
                  <a:gs pos="0">
                    <a:srgbClr val="024793"/>
                  </a:gs>
                  <a:gs pos="100000">
                    <a:srgbClr val="33D360"/>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sz="1600" dirty="0"/>
                  <a:t>AUDY</a:t>
                </a:r>
                <a:endParaRPr lang="en-US" dirty="0">
                  <a:solidFill>
                    <a:schemeClr val="lt1"/>
                  </a:solidFill>
                </a:endParaRPr>
              </a:p>
            </p:txBody>
          </p:sp>
        </p:grpSp>
      </p:grpSp>
    </p:spTree>
    <p:extLst>
      <p:ext uri="{BB962C8B-B14F-4D97-AF65-F5344CB8AC3E}">
        <p14:creationId xmlns:p14="http://schemas.microsoft.com/office/powerpoint/2010/main" val="12127575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49937"/>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HEMŞİRELİK</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819613" y="732301"/>
                  <a:ext cx="2055371"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Meslek Tanıtımı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E</a:t>
              </a:r>
              <a:endParaRPr lang="en-IN" b="1" dirty="0">
                <a:solidFill>
                  <a:schemeClr val="bg1"/>
                </a:solidFill>
                <a:latin typeface="Eurostile BQ" pitchFamily="50" charset="0"/>
              </a:endParaRPr>
            </a:p>
          </p:txBody>
        </p:sp>
      </p:grpSp>
      <p:sp>
        <p:nvSpPr>
          <p:cNvPr id="34" name="İkizkenar Üçgen 33">
            <a:extLst>
              <a:ext uri="{FF2B5EF4-FFF2-40B4-BE49-F238E27FC236}">
                <a16:creationId xmlns:a16="http://schemas.microsoft.com/office/drawing/2014/main" id="{A44676ED-B11B-43E6-8DE7-66DE21F61ED6}"/>
              </a:ext>
            </a:extLst>
          </p:cNvPr>
          <p:cNvSpPr/>
          <p:nvPr/>
        </p:nvSpPr>
        <p:spPr>
          <a:xfrm rot="16200000">
            <a:off x="11047134" y="1167552"/>
            <a:ext cx="895350" cy="771853"/>
          </a:xfrm>
          <a:prstGeom prst="triangle">
            <a:avLst>
              <a:gd name="adj" fmla="val 68617"/>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Dikdörtgen: Köşeleri Yuvarlatılmış 36">
            <a:extLst>
              <a:ext uri="{FF2B5EF4-FFF2-40B4-BE49-F238E27FC236}">
                <a16:creationId xmlns:a16="http://schemas.microsoft.com/office/drawing/2014/main" id="{7A00C781-F1A6-446A-BCAC-0BF071DDF5C4}"/>
              </a:ext>
            </a:extLst>
          </p:cNvPr>
          <p:cNvSpPr/>
          <p:nvPr/>
        </p:nvSpPr>
        <p:spPr>
          <a:xfrm>
            <a:off x="10002694" y="1305930"/>
            <a:ext cx="1870170" cy="780721"/>
          </a:xfrm>
          <a:prstGeom prst="roundRect">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8" name="Metin kutusu 37">
            <a:extLst>
              <a:ext uri="{FF2B5EF4-FFF2-40B4-BE49-F238E27FC236}">
                <a16:creationId xmlns:a16="http://schemas.microsoft.com/office/drawing/2014/main" id="{DF0DFB19-8620-496E-86BB-D377CE42E1FC}"/>
              </a:ext>
            </a:extLst>
          </p:cNvPr>
          <p:cNvSpPr txBox="1"/>
          <p:nvPr/>
        </p:nvSpPr>
        <p:spPr>
          <a:xfrm>
            <a:off x="8360744" y="1573779"/>
            <a:ext cx="2940844" cy="400110"/>
          </a:xfrm>
          <a:prstGeom prst="rect">
            <a:avLst/>
          </a:prstGeom>
          <a:noFill/>
        </p:spPr>
        <p:txBody>
          <a:bodyPr wrap="square">
            <a:spAutoFit/>
          </a:bodyPr>
          <a:lstStyle/>
          <a:p>
            <a:pPr algn="r"/>
            <a:r>
              <a:rPr lang="tr-TR" sz="2000" b="1" dirty="0">
                <a:latin typeface="Agency FB" panose="020B0503020202020204" pitchFamily="34" charset="0"/>
              </a:rPr>
              <a:t>Müfredat</a:t>
            </a:r>
            <a:endParaRPr lang="tr-TR" sz="2000" dirty="0"/>
          </a:p>
        </p:txBody>
      </p:sp>
      <p:graphicFrame>
        <p:nvGraphicFramePr>
          <p:cNvPr id="2" name="Tablo 1">
            <a:extLst>
              <a:ext uri="{FF2B5EF4-FFF2-40B4-BE49-F238E27FC236}">
                <a16:creationId xmlns:a16="http://schemas.microsoft.com/office/drawing/2014/main" id="{1C3FD593-B3AE-46CD-A727-4EBE28A5A9EF}"/>
              </a:ext>
            </a:extLst>
          </p:cNvPr>
          <p:cNvGraphicFramePr>
            <a:graphicFrameLocks noGrp="1"/>
          </p:cNvGraphicFramePr>
          <p:nvPr>
            <p:extLst/>
          </p:nvPr>
        </p:nvGraphicFramePr>
        <p:xfrm>
          <a:off x="367042" y="3481680"/>
          <a:ext cx="5614035" cy="2324100"/>
        </p:xfrm>
        <a:graphic>
          <a:graphicData uri="http://schemas.openxmlformats.org/drawingml/2006/table">
            <a:tbl>
              <a:tblPr/>
              <a:tblGrid>
                <a:gridCol w="1318260">
                  <a:extLst>
                    <a:ext uri="{9D8B030D-6E8A-4147-A177-3AD203B41FA5}">
                      <a16:colId xmlns:a16="http://schemas.microsoft.com/office/drawing/2014/main" val="641941153"/>
                    </a:ext>
                  </a:extLst>
                </a:gridCol>
                <a:gridCol w="4295775">
                  <a:extLst>
                    <a:ext uri="{9D8B030D-6E8A-4147-A177-3AD203B41FA5}">
                      <a16:colId xmlns:a16="http://schemas.microsoft.com/office/drawing/2014/main" val="1341049008"/>
                    </a:ext>
                  </a:extLst>
                </a:gridCol>
              </a:tblGrid>
              <a:tr h="0">
                <a:tc>
                  <a:txBody>
                    <a:bodyPr/>
                    <a:lstStyle/>
                    <a:p>
                      <a:pPr fontAlgn="t"/>
                      <a:r>
                        <a:rPr lang="tr-TR" b="1" u="none" strike="noStrike" dirty="0">
                          <a:solidFill>
                            <a:srgbClr val="1F3D7C"/>
                          </a:solidFill>
                          <a:effectLst/>
                        </a:rPr>
                        <a:t>MED281</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Farmakoloji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207707260"/>
                  </a:ext>
                </a:extLst>
              </a:tr>
              <a:tr h="0">
                <a:tc>
                  <a:txBody>
                    <a:bodyPr/>
                    <a:lstStyle/>
                    <a:p>
                      <a:pPr fontAlgn="t"/>
                      <a:r>
                        <a:rPr lang="tr-TR" b="1" u="none" strike="noStrike" dirty="0">
                          <a:solidFill>
                            <a:srgbClr val="1F3D7C"/>
                          </a:solidFill>
                          <a:effectLst/>
                        </a:rPr>
                        <a:t>NURS201</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fontAlgn="t"/>
                      <a:r>
                        <a:rPr lang="tr-TR" b="0" dirty="0">
                          <a:effectLst/>
                        </a:rPr>
                        <a:t>İç Hastalıkları Hemşireliği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990356192"/>
                  </a:ext>
                </a:extLst>
              </a:tr>
              <a:tr h="0">
                <a:tc>
                  <a:txBody>
                    <a:bodyPr/>
                    <a:lstStyle/>
                    <a:p>
                      <a:pPr fontAlgn="t"/>
                      <a:r>
                        <a:rPr lang="tr-TR" b="1" u="none" strike="noStrike" dirty="0">
                          <a:solidFill>
                            <a:srgbClr val="1F3D7C"/>
                          </a:solidFill>
                          <a:effectLst/>
                        </a:rPr>
                        <a:t>NURS203</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Sağlıkta İletişim</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4256559577"/>
                  </a:ext>
                </a:extLst>
              </a:tr>
              <a:tr h="0">
                <a:tc>
                  <a:txBody>
                    <a:bodyPr/>
                    <a:lstStyle/>
                    <a:p>
                      <a:pPr fontAlgn="t"/>
                      <a:r>
                        <a:rPr lang="tr-TR" b="1" u="none" strike="noStrike" dirty="0">
                          <a:solidFill>
                            <a:srgbClr val="1F3D7C"/>
                          </a:solidFill>
                          <a:effectLst/>
                        </a:rPr>
                        <a:t>ENG201</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fontAlgn="t"/>
                      <a:r>
                        <a:rPr lang="tr-TR" b="0" dirty="0" smtClean="0">
                          <a:effectLst/>
                        </a:rPr>
                        <a:t>Akademik İngilizce III</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342870587"/>
                  </a:ext>
                </a:extLst>
              </a:tr>
              <a:tr h="0">
                <a:tc>
                  <a:txBody>
                    <a:bodyPr/>
                    <a:lstStyle/>
                    <a:p>
                      <a:pPr fontAlgn="t"/>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Alan Dışı Seçmeli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670566468"/>
                  </a:ext>
                </a:extLst>
              </a:tr>
            </a:tbl>
          </a:graphicData>
        </a:graphic>
      </p:graphicFrame>
      <p:graphicFrame>
        <p:nvGraphicFramePr>
          <p:cNvPr id="3" name="Tablo 2">
            <a:extLst>
              <a:ext uri="{FF2B5EF4-FFF2-40B4-BE49-F238E27FC236}">
                <a16:creationId xmlns:a16="http://schemas.microsoft.com/office/drawing/2014/main" id="{5B93BB5B-F23F-403E-85E6-C99C603D6782}"/>
              </a:ext>
            </a:extLst>
          </p:cNvPr>
          <p:cNvGraphicFramePr>
            <a:graphicFrameLocks noGrp="1"/>
          </p:cNvGraphicFramePr>
          <p:nvPr>
            <p:extLst/>
          </p:nvPr>
        </p:nvGraphicFramePr>
        <p:xfrm>
          <a:off x="6210925" y="3488533"/>
          <a:ext cx="5633708" cy="2788920"/>
        </p:xfrm>
        <a:graphic>
          <a:graphicData uri="http://schemas.openxmlformats.org/drawingml/2006/table">
            <a:tbl>
              <a:tblPr/>
              <a:tblGrid>
                <a:gridCol w="1328408">
                  <a:extLst>
                    <a:ext uri="{9D8B030D-6E8A-4147-A177-3AD203B41FA5}">
                      <a16:colId xmlns:a16="http://schemas.microsoft.com/office/drawing/2014/main" val="3324051045"/>
                    </a:ext>
                  </a:extLst>
                </a:gridCol>
                <a:gridCol w="4305300">
                  <a:extLst>
                    <a:ext uri="{9D8B030D-6E8A-4147-A177-3AD203B41FA5}">
                      <a16:colId xmlns:a16="http://schemas.microsoft.com/office/drawing/2014/main" val="3418265723"/>
                    </a:ext>
                  </a:extLst>
                </a:gridCol>
              </a:tblGrid>
              <a:tr h="0">
                <a:tc>
                  <a:txBody>
                    <a:bodyPr/>
                    <a:lstStyle/>
                    <a:p>
                      <a:pPr fontAlgn="t"/>
                      <a:r>
                        <a:rPr lang="tr-TR" b="1" u="none" strike="noStrike" dirty="0">
                          <a:solidFill>
                            <a:srgbClr val="1F3D7C"/>
                          </a:solidFill>
                          <a:effectLst/>
                        </a:rPr>
                        <a:t>NURS206</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Hemşirelikte Etik ve Deontoloji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120484940"/>
                  </a:ext>
                </a:extLst>
              </a:tr>
              <a:tr h="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tr-TR" b="1" u="none" strike="noStrike" dirty="0">
                          <a:solidFill>
                            <a:srgbClr val="1F3D7C"/>
                          </a:solidFill>
                          <a:effectLst/>
                        </a:rPr>
                        <a:t>NURS204</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fontAlgn="t"/>
                      <a:r>
                        <a:rPr lang="tr-TR" b="0" dirty="0">
                          <a:effectLst/>
                        </a:rPr>
                        <a:t>Hemşirelik ve Liderlik</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23985493"/>
                  </a:ext>
                </a:extLst>
              </a:tr>
              <a:tr h="0">
                <a:tc>
                  <a:txBody>
                    <a:bodyPr/>
                    <a:lstStyle/>
                    <a:p>
                      <a:pPr fontAlgn="t"/>
                      <a:r>
                        <a:rPr lang="tr-TR" b="1" u="none" strike="noStrike" dirty="0">
                          <a:solidFill>
                            <a:srgbClr val="1F3D7C"/>
                          </a:solidFill>
                          <a:effectLst/>
                        </a:rPr>
                        <a:t>CMPE105</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nb-NO" b="0" dirty="0">
                          <a:effectLst/>
                        </a:rPr>
                        <a:t>Bilgisayara ve Bilgi Sistemlerine Giriş</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416849894"/>
                  </a:ext>
                </a:extLst>
              </a:tr>
              <a:tr h="0">
                <a:tc>
                  <a:txBody>
                    <a:bodyPr/>
                    <a:lstStyle/>
                    <a:p>
                      <a:pPr fontAlgn="t"/>
                      <a:r>
                        <a:rPr lang="tr-TR" b="1" u="none" strike="noStrike" dirty="0">
                          <a:solidFill>
                            <a:srgbClr val="1F3D7C"/>
                          </a:solidFill>
                          <a:effectLst/>
                        </a:rPr>
                        <a:t>ENG202</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fontAlgn="t"/>
                      <a:r>
                        <a:rPr lang="tr-TR" b="0" dirty="0">
                          <a:effectLst/>
                        </a:rPr>
                        <a:t>Akademik İngilizce IV</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268209346"/>
                  </a:ext>
                </a:extLst>
              </a:tr>
              <a:tr h="0">
                <a:tc>
                  <a:txBody>
                    <a:bodyPr/>
                    <a:lstStyle/>
                    <a:p>
                      <a:pPr fontAlgn="t"/>
                      <a:r>
                        <a:rPr lang="tr-TR" b="1" u="none" strike="noStrike" dirty="0">
                          <a:solidFill>
                            <a:srgbClr val="1F3D7C"/>
                          </a:solidFill>
                          <a:effectLst/>
                        </a:rPr>
                        <a:t>NURS202</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Cerrahi Hastalıkları Hemşireliği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931054478"/>
                  </a:ext>
                </a:extLst>
              </a:tr>
              <a:tr h="0">
                <a:tc>
                  <a:txBody>
                    <a:bodyPr/>
                    <a:lstStyle/>
                    <a:p>
                      <a:pPr fontAlgn="t"/>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tr-TR" b="0" dirty="0">
                          <a:effectLst/>
                        </a:rPr>
                        <a:t>Alan Dışı Seçmeli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916423764"/>
                  </a:ext>
                </a:extLst>
              </a:tr>
            </a:tbl>
          </a:graphicData>
        </a:graphic>
      </p:graphicFrame>
      <p:grpSp>
        <p:nvGrpSpPr>
          <p:cNvPr id="4" name="Grup 3">
            <a:extLst>
              <a:ext uri="{FF2B5EF4-FFF2-40B4-BE49-F238E27FC236}">
                <a16:creationId xmlns:a16="http://schemas.microsoft.com/office/drawing/2014/main" id="{81FB9CC4-7D1F-4270-8835-D005BF3058CC}"/>
              </a:ext>
            </a:extLst>
          </p:cNvPr>
          <p:cNvGrpSpPr/>
          <p:nvPr/>
        </p:nvGrpSpPr>
        <p:grpSpPr>
          <a:xfrm>
            <a:off x="2031295" y="2416760"/>
            <a:ext cx="2215637" cy="994461"/>
            <a:chOff x="2031295" y="1940768"/>
            <a:chExt cx="2215637" cy="994461"/>
          </a:xfrm>
        </p:grpSpPr>
        <p:sp>
          <p:nvSpPr>
            <p:cNvPr id="39" name="Freeform: Shape 83">
              <a:extLst>
                <a:ext uri="{FF2B5EF4-FFF2-40B4-BE49-F238E27FC236}">
                  <a16:creationId xmlns:a16="http://schemas.microsoft.com/office/drawing/2014/main" id="{9C6BF697-2292-4B2E-8163-7B14F6158F8D}"/>
                </a:ext>
              </a:extLst>
            </p:cNvPr>
            <p:cNvSpPr/>
            <p:nvPr/>
          </p:nvSpPr>
          <p:spPr>
            <a:xfrm rot="4628968" flipV="1">
              <a:off x="2641883" y="1330180"/>
              <a:ext cx="994461" cy="2215637"/>
            </a:xfrm>
            <a:custGeom>
              <a:avLst/>
              <a:gdLst>
                <a:gd name="connsiteX0" fmla="*/ 667645 w 1313612"/>
                <a:gd name="connsiteY0" fmla="*/ 2926700 h 2926700"/>
                <a:gd name="connsiteX1" fmla="*/ 1178841 w 1313612"/>
                <a:gd name="connsiteY1" fmla="*/ 2680666 h 2926700"/>
                <a:gd name="connsiteX2" fmla="*/ 1219626 w 1313612"/>
                <a:gd name="connsiteY2" fmla="*/ 2649805 h 2926700"/>
                <a:gd name="connsiteX3" fmla="*/ 1237921 w 1313612"/>
                <a:gd name="connsiteY3" fmla="*/ 2641557 h 2926700"/>
                <a:gd name="connsiteX4" fmla="*/ 1309013 w 1313612"/>
                <a:gd name="connsiteY4" fmla="*/ 2453295 h 2926700"/>
                <a:gd name="connsiteX5" fmla="*/ 783471 w 1313612"/>
                <a:gd name="connsiteY5" fmla="*/ 149520 h 2926700"/>
                <a:gd name="connsiteX6" fmla="*/ 637767 w 1313612"/>
                <a:gd name="connsiteY6" fmla="*/ 10713 h 2926700"/>
                <a:gd name="connsiteX7" fmla="*/ 626794 w 1313612"/>
                <a:gd name="connsiteY7" fmla="*/ 10988 h 2926700"/>
                <a:gd name="connsiteX8" fmla="*/ 572366 w 1313612"/>
                <a:gd name="connsiteY8" fmla="*/ 0 h 2926700"/>
                <a:gd name="connsiteX9" fmla="*/ 0 w 1313612"/>
                <a:gd name="connsiteY9" fmla="*/ 0 h 292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612" h="2926700">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bg1"/>
            </a:solidFill>
            <a:ln>
              <a:noFill/>
            </a:ln>
            <a:effectLst>
              <a:outerShdw blurRad="292100" dist="279400" dir="2700000" sx="91000" sy="9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0" name="Metin kutusu 39">
              <a:extLst>
                <a:ext uri="{FF2B5EF4-FFF2-40B4-BE49-F238E27FC236}">
                  <a16:creationId xmlns:a16="http://schemas.microsoft.com/office/drawing/2014/main" id="{6E4A4868-86BC-43B5-8B9B-AD00E79A7958}"/>
                </a:ext>
              </a:extLst>
            </p:cNvPr>
            <p:cNvSpPr txBox="1"/>
            <p:nvPr/>
          </p:nvSpPr>
          <p:spPr>
            <a:xfrm>
              <a:off x="2261020" y="2275276"/>
              <a:ext cx="1679722" cy="400110"/>
            </a:xfrm>
            <a:prstGeom prst="rect">
              <a:avLst/>
            </a:prstGeom>
            <a:noFill/>
          </p:spPr>
          <p:txBody>
            <a:bodyPr wrap="square">
              <a:spAutoFit/>
            </a:bodyPr>
            <a:lstStyle/>
            <a:p>
              <a:pPr algn="ctr"/>
              <a:r>
                <a:rPr lang="tr-TR" sz="2000" b="1" dirty="0">
                  <a:solidFill>
                    <a:srgbClr val="7030A0"/>
                  </a:solidFill>
                  <a:latin typeface="Candara Light" panose="020E0502030303020204" pitchFamily="34" charset="0"/>
                </a:rPr>
                <a:t>3. Yarıyıl</a:t>
              </a:r>
              <a:endParaRPr lang="tr-TR" sz="2000" dirty="0">
                <a:solidFill>
                  <a:srgbClr val="7030A0"/>
                </a:solidFill>
              </a:endParaRPr>
            </a:p>
          </p:txBody>
        </p:sp>
      </p:grpSp>
      <p:grpSp>
        <p:nvGrpSpPr>
          <p:cNvPr id="41" name="Grup 40">
            <a:extLst>
              <a:ext uri="{FF2B5EF4-FFF2-40B4-BE49-F238E27FC236}">
                <a16:creationId xmlns:a16="http://schemas.microsoft.com/office/drawing/2014/main" id="{527B0945-D8DE-439E-A6C1-45D32876D6CF}"/>
              </a:ext>
            </a:extLst>
          </p:cNvPr>
          <p:cNvGrpSpPr/>
          <p:nvPr/>
        </p:nvGrpSpPr>
        <p:grpSpPr>
          <a:xfrm>
            <a:off x="7919960" y="2416761"/>
            <a:ext cx="2215637" cy="994461"/>
            <a:chOff x="2031295" y="1940768"/>
            <a:chExt cx="2215637" cy="994461"/>
          </a:xfrm>
        </p:grpSpPr>
        <p:sp>
          <p:nvSpPr>
            <p:cNvPr id="42" name="Freeform: Shape 83">
              <a:extLst>
                <a:ext uri="{FF2B5EF4-FFF2-40B4-BE49-F238E27FC236}">
                  <a16:creationId xmlns:a16="http://schemas.microsoft.com/office/drawing/2014/main" id="{077BE1ED-EB23-4640-8693-5E67D6E513BF}"/>
                </a:ext>
              </a:extLst>
            </p:cNvPr>
            <p:cNvSpPr/>
            <p:nvPr/>
          </p:nvSpPr>
          <p:spPr>
            <a:xfrm rot="4628968" flipV="1">
              <a:off x="2641883" y="1330180"/>
              <a:ext cx="994461" cy="2215637"/>
            </a:xfrm>
            <a:custGeom>
              <a:avLst/>
              <a:gdLst>
                <a:gd name="connsiteX0" fmla="*/ 667645 w 1313612"/>
                <a:gd name="connsiteY0" fmla="*/ 2926700 h 2926700"/>
                <a:gd name="connsiteX1" fmla="*/ 1178841 w 1313612"/>
                <a:gd name="connsiteY1" fmla="*/ 2680666 h 2926700"/>
                <a:gd name="connsiteX2" fmla="*/ 1219626 w 1313612"/>
                <a:gd name="connsiteY2" fmla="*/ 2649805 h 2926700"/>
                <a:gd name="connsiteX3" fmla="*/ 1237921 w 1313612"/>
                <a:gd name="connsiteY3" fmla="*/ 2641557 h 2926700"/>
                <a:gd name="connsiteX4" fmla="*/ 1309013 w 1313612"/>
                <a:gd name="connsiteY4" fmla="*/ 2453295 h 2926700"/>
                <a:gd name="connsiteX5" fmla="*/ 783471 w 1313612"/>
                <a:gd name="connsiteY5" fmla="*/ 149520 h 2926700"/>
                <a:gd name="connsiteX6" fmla="*/ 637767 w 1313612"/>
                <a:gd name="connsiteY6" fmla="*/ 10713 h 2926700"/>
                <a:gd name="connsiteX7" fmla="*/ 626794 w 1313612"/>
                <a:gd name="connsiteY7" fmla="*/ 10988 h 2926700"/>
                <a:gd name="connsiteX8" fmla="*/ 572366 w 1313612"/>
                <a:gd name="connsiteY8" fmla="*/ 0 h 2926700"/>
                <a:gd name="connsiteX9" fmla="*/ 0 w 1313612"/>
                <a:gd name="connsiteY9" fmla="*/ 0 h 292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612" h="2926700">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bg1"/>
            </a:solidFill>
            <a:ln>
              <a:noFill/>
            </a:ln>
            <a:effectLst>
              <a:outerShdw blurRad="292100" dist="279400" dir="2700000" sx="91000" sy="9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3" name="Metin kutusu 42">
              <a:extLst>
                <a:ext uri="{FF2B5EF4-FFF2-40B4-BE49-F238E27FC236}">
                  <a16:creationId xmlns:a16="http://schemas.microsoft.com/office/drawing/2014/main" id="{FB5D7691-BC77-44E5-AC26-353849A1FCB8}"/>
                </a:ext>
              </a:extLst>
            </p:cNvPr>
            <p:cNvSpPr txBox="1"/>
            <p:nvPr/>
          </p:nvSpPr>
          <p:spPr>
            <a:xfrm>
              <a:off x="2261020" y="2275276"/>
              <a:ext cx="1679722" cy="400110"/>
            </a:xfrm>
            <a:prstGeom prst="rect">
              <a:avLst/>
            </a:prstGeom>
            <a:noFill/>
          </p:spPr>
          <p:txBody>
            <a:bodyPr wrap="square">
              <a:spAutoFit/>
            </a:bodyPr>
            <a:lstStyle/>
            <a:p>
              <a:pPr algn="ctr"/>
              <a:r>
                <a:rPr lang="tr-TR" sz="2000" b="1" dirty="0">
                  <a:solidFill>
                    <a:srgbClr val="7030A0"/>
                  </a:solidFill>
                  <a:latin typeface="Candara Light" panose="020E0502030303020204" pitchFamily="34" charset="0"/>
                </a:rPr>
                <a:t>4. Yarıyıl</a:t>
              </a:r>
              <a:endParaRPr lang="tr-TR" sz="2000" dirty="0">
                <a:solidFill>
                  <a:srgbClr val="7030A0"/>
                </a:solidFill>
              </a:endParaRPr>
            </a:p>
          </p:txBody>
        </p:sp>
      </p:grpSp>
    </p:spTree>
    <p:extLst>
      <p:ext uri="{BB962C8B-B14F-4D97-AF65-F5344CB8AC3E}">
        <p14:creationId xmlns:p14="http://schemas.microsoft.com/office/powerpoint/2010/main" val="4112467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49937"/>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HEMŞİRELİK</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819613" y="732301"/>
                  <a:ext cx="2055371"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Meslek Tanıtımı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E</a:t>
              </a:r>
              <a:endParaRPr lang="en-IN" b="1" dirty="0">
                <a:solidFill>
                  <a:schemeClr val="bg1"/>
                </a:solidFill>
                <a:latin typeface="Eurostile BQ" pitchFamily="50" charset="0"/>
              </a:endParaRPr>
            </a:p>
          </p:txBody>
        </p:sp>
      </p:grpSp>
      <p:sp>
        <p:nvSpPr>
          <p:cNvPr id="34" name="İkizkenar Üçgen 33">
            <a:extLst>
              <a:ext uri="{FF2B5EF4-FFF2-40B4-BE49-F238E27FC236}">
                <a16:creationId xmlns:a16="http://schemas.microsoft.com/office/drawing/2014/main" id="{A44676ED-B11B-43E6-8DE7-66DE21F61ED6}"/>
              </a:ext>
            </a:extLst>
          </p:cNvPr>
          <p:cNvSpPr/>
          <p:nvPr/>
        </p:nvSpPr>
        <p:spPr>
          <a:xfrm rot="16200000">
            <a:off x="11047134" y="1167552"/>
            <a:ext cx="895350" cy="771853"/>
          </a:xfrm>
          <a:prstGeom prst="triangle">
            <a:avLst>
              <a:gd name="adj" fmla="val 68617"/>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Dikdörtgen: Köşeleri Yuvarlatılmış 36">
            <a:extLst>
              <a:ext uri="{FF2B5EF4-FFF2-40B4-BE49-F238E27FC236}">
                <a16:creationId xmlns:a16="http://schemas.microsoft.com/office/drawing/2014/main" id="{7A00C781-F1A6-446A-BCAC-0BF071DDF5C4}"/>
              </a:ext>
            </a:extLst>
          </p:cNvPr>
          <p:cNvSpPr/>
          <p:nvPr/>
        </p:nvSpPr>
        <p:spPr>
          <a:xfrm>
            <a:off x="10002694" y="1305930"/>
            <a:ext cx="1870170" cy="780721"/>
          </a:xfrm>
          <a:prstGeom prst="roundRect">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8" name="Metin kutusu 37">
            <a:extLst>
              <a:ext uri="{FF2B5EF4-FFF2-40B4-BE49-F238E27FC236}">
                <a16:creationId xmlns:a16="http://schemas.microsoft.com/office/drawing/2014/main" id="{DF0DFB19-8620-496E-86BB-D377CE42E1FC}"/>
              </a:ext>
            </a:extLst>
          </p:cNvPr>
          <p:cNvSpPr txBox="1"/>
          <p:nvPr/>
        </p:nvSpPr>
        <p:spPr>
          <a:xfrm>
            <a:off x="8360744" y="1573779"/>
            <a:ext cx="2940844" cy="400110"/>
          </a:xfrm>
          <a:prstGeom prst="rect">
            <a:avLst/>
          </a:prstGeom>
          <a:noFill/>
        </p:spPr>
        <p:txBody>
          <a:bodyPr wrap="square">
            <a:spAutoFit/>
          </a:bodyPr>
          <a:lstStyle/>
          <a:p>
            <a:pPr algn="r"/>
            <a:r>
              <a:rPr lang="tr-TR" sz="2000" b="1" dirty="0">
                <a:latin typeface="Agency FB" panose="020B0503020202020204" pitchFamily="34" charset="0"/>
              </a:rPr>
              <a:t>Müfredat</a:t>
            </a:r>
            <a:endParaRPr lang="tr-TR" sz="2000" dirty="0"/>
          </a:p>
        </p:txBody>
      </p:sp>
      <p:graphicFrame>
        <p:nvGraphicFramePr>
          <p:cNvPr id="2" name="Tablo 1">
            <a:extLst>
              <a:ext uri="{FF2B5EF4-FFF2-40B4-BE49-F238E27FC236}">
                <a16:creationId xmlns:a16="http://schemas.microsoft.com/office/drawing/2014/main" id="{1C3FD593-B3AE-46CD-A727-4EBE28A5A9EF}"/>
              </a:ext>
            </a:extLst>
          </p:cNvPr>
          <p:cNvGraphicFramePr>
            <a:graphicFrameLocks noGrp="1"/>
          </p:cNvGraphicFramePr>
          <p:nvPr>
            <p:extLst/>
          </p:nvPr>
        </p:nvGraphicFramePr>
        <p:xfrm>
          <a:off x="367042" y="3481680"/>
          <a:ext cx="5614035" cy="2788920"/>
        </p:xfrm>
        <a:graphic>
          <a:graphicData uri="http://schemas.openxmlformats.org/drawingml/2006/table">
            <a:tbl>
              <a:tblPr/>
              <a:tblGrid>
                <a:gridCol w="1318260">
                  <a:extLst>
                    <a:ext uri="{9D8B030D-6E8A-4147-A177-3AD203B41FA5}">
                      <a16:colId xmlns:a16="http://schemas.microsoft.com/office/drawing/2014/main" val="641941153"/>
                    </a:ext>
                  </a:extLst>
                </a:gridCol>
                <a:gridCol w="4295775">
                  <a:extLst>
                    <a:ext uri="{9D8B030D-6E8A-4147-A177-3AD203B41FA5}">
                      <a16:colId xmlns:a16="http://schemas.microsoft.com/office/drawing/2014/main" val="1341049008"/>
                    </a:ext>
                  </a:extLst>
                </a:gridCol>
              </a:tblGrid>
              <a:tr h="0">
                <a:tc>
                  <a:txBody>
                    <a:bodyPr/>
                    <a:lstStyle/>
                    <a:p>
                      <a:pPr fontAlgn="t"/>
                      <a:r>
                        <a:rPr lang="tr-TR" b="1" u="none" strike="noStrike" dirty="0">
                          <a:solidFill>
                            <a:srgbClr val="1F3D7C"/>
                          </a:solidFill>
                          <a:effectLst/>
                        </a:rPr>
                        <a:t>NURS303</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Hemşirelikte Araştırma Yöntemleri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207707260"/>
                  </a:ext>
                </a:extLst>
              </a:tr>
              <a:tr h="0">
                <a:tc>
                  <a:txBody>
                    <a:bodyPr/>
                    <a:lstStyle/>
                    <a:p>
                      <a:pPr fontAlgn="t"/>
                      <a:r>
                        <a:rPr lang="tr-TR" b="1" u="none" strike="noStrike" dirty="0">
                          <a:solidFill>
                            <a:srgbClr val="1F3D7C"/>
                          </a:solidFill>
                          <a:effectLst/>
                        </a:rPr>
                        <a:t>ENG301</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fontAlgn="t"/>
                      <a:r>
                        <a:rPr lang="tr-TR" b="0" dirty="0">
                          <a:effectLst/>
                        </a:rPr>
                        <a:t>İş Yaşamı </a:t>
                      </a:r>
                      <a:r>
                        <a:rPr lang="tr-TR" b="0" dirty="0" smtClean="0">
                          <a:effectLst/>
                        </a:rPr>
                        <a:t>İçin </a:t>
                      </a:r>
                      <a:r>
                        <a:rPr lang="tr-TR" b="0" dirty="0">
                          <a:effectLst/>
                        </a:rPr>
                        <a:t>İngilizce 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990356192"/>
                  </a:ext>
                </a:extLst>
              </a:tr>
              <a:tr h="0">
                <a:tc>
                  <a:txBody>
                    <a:bodyPr/>
                    <a:lstStyle/>
                    <a:p>
                      <a:pPr fontAlgn="t"/>
                      <a:r>
                        <a:rPr lang="tr-TR" b="1" u="none" strike="noStrike" dirty="0">
                          <a:solidFill>
                            <a:srgbClr val="1F3D7C"/>
                          </a:solidFill>
                          <a:effectLst/>
                        </a:rPr>
                        <a:t>NURS301</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fontAlgn="t"/>
                      <a:r>
                        <a:rPr lang="tr-TR" b="0" dirty="0">
                          <a:effectLst/>
                        </a:rPr>
                        <a:t>Doğum ve Kadın Hastalıkları Hemşireliği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342870587"/>
                  </a:ext>
                </a:extLst>
              </a:tr>
              <a:tr h="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tr-TR" b="1" u="none" strike="noStrike" dirty="0">
                          <a:solidFill>
                            <a:srgbClr val="1F3D7C"/>
                          </a:solidFill>
                          <a:effectLst/>
                        </a:rPr>
                        <a:t>NURS305</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Sağlığın Yükseltilmesi ve Sağlık Politikaları</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881439271"/>
                  </a:ext>
                </a:extLst>
              </a:tr>
              <a:tr h="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tr-TR" b="1" u="none" strike="noStrike" dirty="0">
                          <a:solidFill>
                            <a:srgbClr val="1F3D7C"/>
                          </a:solidFill>
                          <a:effectLst/>
                        </a:rPr>
                        <a:t>MED283</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1">
                        <a:lumMod val="95000"/>
                      </a:schemeClr>
                    </a:solidFill>
                  </a:tcPr>
                </a:tc>
                <a:tc>
                  <a:txBody>
                    <a:bodyPr/>
                    <a:lstStyle/>
                    <a:p>
                      <a:pPr fontAlgn="t"/>
                      <a:r>
                        <a:rPr lang="tr-TR" b="0" dirty="0" err="1">
                          <a:effectLst/>
                        </a:rPr>
                        <a:t>Biyoistatistik</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45104394"/>
                  </a:ext>
                </a:extLst>
              </a:tr>
              <a:tr h="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Alan Seçmeli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641139655"/>
                  </a:ext>
                </a:extLst>
              </a:tr>
            </a:tbl>
          </a:graphicData>
        </a:graphic>
      </p:graphicFrame>
      <p:graphicFrame>
        <p:nvGraphicFramePr>
          <p:cNvPr id="3" name="Tablo 2">
            <a:extLst>
              <a:ext uri="{FF2B5EF4-FFF2-40B4-BE49-F238E27FC236}">
                <a16:creationId xmlns:a16="http://schemas.microsoft.com/office/drawing/2014/main" id="{5B93BB5B-F23F-403E-85E6-C99C603D6782}"/>
              </a:ext>
            </a:extLst>
          </p:cNvPr>
          <p:cNvGraphicFramePr>
            <a:graphicFrameLocks noGrp="1"/>
          </p:cNvGraphicFramePr>
          <p:nvPr>
            <p:extLst/>
          </p:nvPr>
        </p:nvGraphicFramePr>
        <p:xfrm>
          <a:off x="6210925" y="3488533"/>
          <a:ext cx="5633708" cy="2324100"/>
        </p:xfrm>
        <a:graphic>
          <a:graphicData uri="http://schemas.openxmlformats.org/drawingml/2006/table">
            <a:tbl>
              <a:tblPr/>
              <a:tblGrid>
                <a:gridCol w="1328408">
                  <a:extLst>
                    <a:ext uri="{9D8B030D-6E8A-4147-A177-3AD203B41FA5}">
                      <a16:colId xmlns:a16="http://schemas.microsoft.com/office/drawing/2014/main" val="3324051045"/>
                    </a:ext>
                  </a:extLst>
                </a:gridCol>
                <a:gridCol w="4305300">
                  <a:extLst>
                    <a:ext uri="{9D8B030D-6E8A-4147-A177-3AD203B41FA5}">
                      <a16:colId xmlns:a16="http://schemas.microsoft.com/office/drawing/2014/main" val="3418265723"/>
                    </a:ext>
                  </a:extLst>
                </a:gridCol>
              </a:tblGrid>
              <a:tr h="0">
                <a:tc>
                  <a:txBody>
                    <a:bodyPr/>
                    <a:lstStyle/>
                    <a:p>
                      <a:pPr fontAlgn="t"/>
                      <a:r>
                        <a:rPr lang="tr-TR" b="1" u="none" strike="noStrike" dirty="0">
                          <a:solidFill>
                            <a:srgbClr val="1F3D7C"/>
                          </a:solidFill>
                          <a:effectLst/>
                        </a:rPr>
                        <a:t>NURS302</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Çocuk Sağlığı ve Hastalıkları Hemşireliği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120484940"/>
                  </a:ext>
                </a:extLst>
              </a:tr>
              <a:tr h="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tr-TR" b="1" u="none" strike="noStrike" dirty="0">
                          <a:solidFill>
                            <a:srgbClr val="1F3D7C"/>
                          </a:solidFill>
                          <a:effectLst/>
                        </a:rPr>
                        <a:t>NURS304</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fontAlgn="t"/>
                      <a:r>
                        <a:rPr lang="tr-TR" b="0" dirty="0">
                          <a:effectLst/>
                        </a:rPr>
                        <a:t>Hemşirelikte Öğretim</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23985493"/>
                  </a:ext>
                </a:extLst>
              </a:tr>
              <a:tr h="0">
                <a:tc>
                  <a:txBody>
                    <a:bodyPr/>
                    <a:lstStyle/>
                    <a:p>
                      <a:pPr fontAlgn="t"/>
                      <a:r>
                        <a:rPr lang="tr-TR" b="1" u="none" strike="noStrike" dirty="0">
                          <a:solidFill>
                            <a:srgbClr val="1F3D7C"/>
                          </a:solidFill>
                          <a:effectLst/>
                        </a:rPr>
                        <a:t>ENG302</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nb-NO" b="0" dirty="0">
                          <a:effectLst/>
                        </a:rPr>
                        <a:t>İş Yaşamı </a:t>
                      </a:r>
                      <a:r>
                        <a:rPr lang="tr-TR" b="0" dirty="0" smtClean="0">
                          <a:effectLst/>
                        </a:rPr>
                        <a:t>İ</a:t>
                      </a:r>
                      <a:r>
                        <a:rPr lang="nb-NO" b="0" dirty="0" smtClean="0">
                          <a:effectLst/>
                        </a:rPr>
                        <a:t>çin </a:t>
                      </a:r>
                      <a:r>
                        <a:rPr lang="nb-NO" b="0" dirty="0">
                          <a:effectLst/>
                        </a:rPr>
                        <a:t>İngilizce II</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416849894"/>
                  </a:ext>
                </a:extLst>
              </a:tr>
              <a:tr h="0">
                <a:tc>
                  <a:txBody>
                    <a:bodyPr/>
                    <a:lstStyle/>
                    <a:p>
                      <a:pPr fontAlgn="t"/>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fontAlgn="t"/>
                      <a:r>
                        <a:rPr lang="tr-TR" b="0" dirty="0">
                          <a:effectLst/>
                        </a:rPr>
                        <a:t>Alan Seçmeli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268209346"/>
                  </a:ext>
                </a:extLst>
              </a:tr>
              <a:tr h="0">
                <a:tc>
                  <a:txBody>
                    <a:bodyPr/>
                    <a:lstStyle/>
                    <a:p>
                      <a:pPr fontAlgn="t"/>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Alan Dışı Seçmeli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931054478"/>
                  </a:ext>
                </a:extLst>
              </a:tr>
            </a:tbl>
          </a:graphicData>
        </a:graphic>
      </p:graphicFrame>
      <p:grpSp>
        <p:nvGrpSpPr>
          <p:cNvPr id="4" name="Grup 3">
            <a:extLst>
              <a:ext uri="{FF2B5EF4-FFF2-40B4-BE49-F238E27FC236}">
                <a16:creationId xmlns:a16="http://schemas.microsoft.com/office/drawing/2014/main" id="{81FB9CC4-7D1F-4270-8835-D005BF3058CC}"/>
              </a:ext>
            </a:extLst>
          </p:cNvPr>
          <p:cNvGrpSpPr/>
          <p:nvPr/>
        </p:nvGrpSpPr>
        <p:grpSpPr>
          <a:xfrm>
            <a:off x="2031295" y="2416760"/>
            <a:ext cx="2215637" cy="994461"/>
            <a:chOff x="2031295" y="1940768"/>
            <a:chExt cx="2215637" cy="994461"/>
          </a:xfrm>
        </p:grpSpPr>
        <p:sp>
          <p:nvSpPr>
            <p:cNvPr id="39" name="Freeform: Shape 83">
              <a:extLst>
                <a:ext uri="{FF2B5EF4-FFF2-40B4-BE49-F238E27FC236}">
                  <a16:creationId xmlns:a16="http://schemas.microsoft.com/office/drawing/2014/main" id="{9C6BF697-2292-4B2E-8163-7B14F6158F8D}"/>
                </a:ext>
              </a:extLst>
            </p:cNvPr>
            <p:cNvSpPr/>
            <p:nvPr/>
          </p:nvSpPr>
          <p:spPr>
            <a:xfrm rot="4628968" flipV="1">
              <a:off x="2641883" y="1330180"/>
              <a:ext cx="994461" cy="2215637"/>
            </a:xfrm>
            <a:custGeom>
              <a:avLst/>
              <a:gdLst>
                <a:gd name="connsiteX0" fmla="*/ 667645 w 1313612"/>
                <a:gd name="connsiteY0" fmla="*/ 2926700 h 2926700"/>
                <a:gd name="connsiteX1" fmla="*/ 1178841 w 1313612"/>
                <a:gd name="connsiteY1" fmla="*/ 2680666 h 2926700"/>
                <a:gd name="connsiteX2" fmla="*/ 1219626 w 1313612"/>
                <a:gd name="connsiteY2" fmla="*/ 2649805 h 2926700"/>
                <a:gd name="connsiteX3" fmla="*/ 1237921 w 1313612"/>
                <a:gd name="connsiteY3" fmla="*/ 2641557 h 2926700"/>
                <a:gd name="connsiteX4" fmla="*/ 1309013 w 1313612"/>
                <a:gd name="connsiteY4" fmla="*/ 2453295 h 2926700"/>
                <a:gd name="connsiteX5" fmla="*/ 783471 w 1313612"/>
                <a:gd name="connsiteY5" fmla="*/ 149520 h 2926700"/>
                <a:gd name="connsiteX6" fmla="*/ 637767 w 1313612"/>
                <a:gd name="connsiteY6" fmla="*/ 10713 h 2926700"/>
                <a:gd name="connsiteX7" fmla="*/ 626794 w 1313612"/>
                <a:gd name="connsiteY7" fmla="*/ 10988 h 2926700"/>
                <a:gd name="connsiteX8" fmla="*/ 572366 w 1313612"/>
                <a:gd name="connsiteY8" fmla="*/ 0 h 2926700"/>
                <a:gd name="connsiteX9" fmla="*/ 0 w 1313612"/>
                <a:gd name="connsiteY9" fmla="*/ 0 h 292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612" h="2926700">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bg1"/>
            </a:solidFill>
            <a:ln>
              <a:noFill/>
            </a:ln>
            <a:effectLst>
              <a:outerShdw blurRad="292100" dist="279400" dir="2700000" sx="91000" sy="9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0" name="Metin kutusu 39">
              <a:extLst>
                <a:ext uri="{FF2B5EF4-FFF2-40B4-BE49-F238E27FC236}">
                  <a16:creationId xmlns:a16="http://schemas.microsoft.com/office/drawing/2014/main" id="{6E4A4868-86BC-43B5-8B9B-AD00E79A7958}"/>
                </a:ext>
              </a:extLst>
            </p:cNvPr>
            <p:cNvSpPr txBox="1"/>
            <p:nvPr/>
          </p:nvSpPr>
          <p:spPr>
            <a:xfrm>
              <a:off x="2261020" y="2275276"/>
              <a:ext cx="1679722" cy="400110"/>
            </a:xfrm>
            <a:prstGeom prst="rect">
              <a:avLst/>
            </a:prstGeom>
            <a:noFill/>
          </p:spPr>
          <p:txBody>
            <a:bodyPr wrap="square">
              <a:spAutoFit/>
            </a:bodyPr>
            <a:lstStyle/>
            <a:p>
              <a:pPr algn="ctr"/>
              <a:r>
                <a:rPr lang="tr-TR" sz="2000" b="1" dirty="0">
                  <a:solidFill>
                    <a:srgbClr val="7030A0"/>
                  </a:solidFill>
                  <a:latin typeface="Candara Light" panose="020E0502030303020204" pitchFamily="34" charset="0"/>
                </a:rPr>
                <a:t>5. Yarıyıl</a:t>
              </a:r>
              <a:endParaRPr lang="tr-TR" sz="2000" dirty="0">
                <a:solidFill>
                  <a:srgbClr val="7030A0"/>
                </a:solidFill>
              </a:endParaRPr>
            </a:p>
          </p:txBody>
        </p:sp>
      </p:grpSp>
      <p:grpSp>
        <p:nvGrpSpPr>
          <p:cNvPr id="41" name="Grup 40">
            <a:extLst>
              <a:ext uri="{FF2B5EF4-FFF2-40B4-BE49-F238E27FC236}">
                <a16:creationId xmlns:a16="http://schemas.microsoft.com/office/drawing/2014/main" id="{527B0945-D8DE-439E-A6C1-45D32876D6CF}"/>
              </a:ext>
            </a:extLst>
          </p:cNvPr>
          <p:cNvGrpSpPr/>
          <p:nvPr/>
        </p:nvGrpSpPr>
        <p:grpSpPr>
          <a:xfrm>
            <a:off x="7919960" y="2426286"/>
            <a:ext cx="2215637" cy="994461"/>
            <a:chOff x="2031295" y="1940768"/>
            <a:chExt cx="2215637" cy="994461"/>
          </a:xfrm>
        </p:grpSpPr>
        <p:sp>
          <p:nvSpPr>
            <p:cNvPr id="42" name="Freeform: Shape 83">
              <a:extLst>
                <a:ext uri="{FF2B5EF4-FFF2-40B4-BE49-F238E27FC236}">
                  <a16:creationId xmlns:a16="http://schemas.microsoft.com/office/drawing/2014/main" id="{077BE1ED-EB23-4640-8693-5E67D6E513BF}"/>
                </a:ext>
              </a:extLst>
            </p:cNvPr>
            <p:cNvSpPr/>
            <p:nvPr/>
          </p:nvSpPr>
          <p:spPr>
            <a:xfrm rot="4628968" flipV="1">
              <a:off x="2641883" y="1330180"/>
              <a:ext cx="994461" cy="2215637"/>
            </a:xfrm>
            <a:custGeom>
              <a:avLst/>
              <a:gdLst>
                <a:gd name="connsiteX0" fmla="*/ 667645 w 1313612"/>
                <a:gd name="connsiteY0" fmla="*/ 2926700 h 2926700"/>
                <a:gd name="connsiteX1" fmla="*/ 1178841 w 1313612"/>
                <a:gd name="connsiteY1" fmla="*/ 2680666 h 2926700"/>
                <a:gd name="connsiteX2" fmla="*/ 1219626 w 1313612"/>
                <a:gd name="connsiteY2" fmla="*/ 2649805 h 2926700"/>
                <a:gd name="connsiteX3" fmla="*/ 1237921 w 1313612"/>
                <a:gd name="connsiteY3" fmla="*/ 2641557 h 2926700"/>
                <a:gd name="connsiteX4" fmla="*/ 1309013 w 1313612"/>
                <a:gd name="connsiteY4" fmla="*/ 2453295 h 2926700"/>
                <a:gd name="connsiteX5" fmla="*/ 783471 w 1313612"/>
                <a:gd name="connsiteY5" fmla="*/ 149520 h 2926700"/>
                <a:gd name="connsiteX6" fmla="*/ 637767 w 1313612"/>
                <a:gd name="connsiteY6" fmla="*/ 10713 h 2926700"/>
                <a:gd name="connsiteX7" fmla="*/ 626794 w 1313612"/>
                <a:gd name="connsiteY7" fmla="*/ 10988 h 2926700"/>
                <a:gd name="connsiteX8" fmla="*/ 572366 w 1313612"/>
                <a:gd name="connsiteY8" fmla="*/ 0 h 2926700"/>
                <a:gd name="connsiteX9" fmla="*/ 0 w 1313612"/>
                <a:gd name="connsiteY9" fmla="*/ 0 h 292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612" h="2926700">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bg1"/>
            </a:solidFill>
            <a:ln>
              <a:noFill/>
            </a:ln>
            <a:effectLst>
              <a:outerShdw blurRad="292100" dist="279400" dir="2700000" sx="91000" sy="9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3" name="Metin kutusu 42">
              <a:extLst>
                <a:ext uri="{FF2B5EF4-FFF2-40B4-BE49-F238E27FC236}">
                  <a16:creationId xmlns:a16="http://schemas.microsoft.com/office/drawing/2014/main" id="{FB5D7691-BC77-44E5-AC26-353849A1FCB8}"/>
                </a:ext>
              </a:extLst>
            </p:cNvPr>
            <p:cNvSpPr txBox="1"/>
            <p:nvPr/>
          </p:nvSpPr>
          <p:spPr>
            <a:xfrm>
              <a:off x="2261020" y="2275276"/>
              <a:ext cx="1679722" cy="400110"/>
            </a:xfrm>
            <a:prstGeom prst="rect">
              <a:avLst/>
            </a:prstGeom>
            <a:noFill/>
          </p:spPr>
          <p:txBody>
            <a:bodyPr wrap="square">
              <a:spAutoFit/>
            </a:bodyPr>
            <a:lstStyle/>
            <a:p>
              <a:pPr algn="ctr"/>
              <a:r>
                <a:rPr lang="tr-TR" sz="2000" b="1" dirty="0">
                  <a:solidFill>
                    <a:srgbClr val="7030A0"/>
                  </a:solidFill>
                  <a:latin typeface="Candara Light" panose="020E0502030303020204" pitchFamily="34" charset="0"/>
                </a:rPr>
                <a:t>6. Yarıyıl</a:t>
              </a:r>
              <a:endParaRPr lang="tr-TR" sz="2000" dirty="0">
                <a:solidFill>
                  <a:srgbClr val="7030A0"/>
                </a:solidFill>
              </a:endParaRPr>
            </a:p>
          </p:txBody>
        </p:sp>
      </p:grpSp>
    </p:spTree>
    <p:extLst>
      <p:ext uri="{BB962C8B-B14F-4D97-AF65-F5344CB8AC3E}">
        <p14:creationId xmlns:p14="http://schemas.microsoft.com/office/powerpoint/2010/main" val="33829494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49937"/>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HEMŞİRELİK</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819613" y="732301"/>
                  <a:ext cx="2055371"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Meslek Tanıtımı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E</a:t>
              </a:r>
              <a:endParaRPr lang="en-IN" b="1" dirty="0">
                <a:solidFill>
                  <a:schemeClr val="bg1"/>
                </a:solidFill>
                <a:latin typeface="Eurostile BQ" pitchFamily="50" charset="0"/>
              </a:endParaRPr>
            </a:p>
          </p:txBody>
        </p:sp>
      </p:grpSp>
      <p:sp>
        <p:nvSpPr>
          <p:cNvPr id="34" name="İkizkenar Üçgen 33">
            <a:extLst>
              <a:ext uri="{FF2B5EF4-FFF2-40B4-BE49-F238E27FC236}">
                <a16:creationId xmlns:a16="http://schemas.microsoft.com/office/drawing/2014/main" id="{A44676ED-B11B-43E6-8DE7-66DE21F61ED6}"/>
              </a:ext>
            </a:extLst>
          </p:cNvPr>
          <p:cNvSpPr/>
          <p:nvPr/>
        </p:nvSpPr>
        <p:spPr>
          <a:xfrm rot="16200000">
            <a:off x="11047134" y="1167552"/>
            <a:ext cx="895350" cy="771853"/>
          </a:xfrm>
          <a:prstGeom prst="triangle">
            <a:avLst>
              <a:gd name="adj" fmla="val 68617"/>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Dikdörtgen: Köşeleri Yuvarlatılmış 36">
            <a:extLst>
              <a:ext uri="{FF2B5EF4-FFF2-40B4-BE49-F238E27FC236}">
                <a16:creationId xmlns:a16="http://schemas.microsoft.com/office/drawing/2014/main" id="{7A00C781-F1A6-446A-BCAC-0BF071DDF5C4}"/>
              </a:ext>
            </a:extLst>
          </p:cNvPr>
          <p:cNvSpPr/>
          <p:nvPr/>
        </p:nvSpPr>
        <p:spPr>
          <a:xfrm>
            <a:off x="10002694" y="1305930"/>
            <a:ext cx="1870170" cy="780721"/>
          </a:xfrm>
          <a:prstGeom prst="roundRect">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8" name="Metin kutusu 37">
            <a:extLst>
              <a:ext uri="{FF2B5EF4-FFF2-40B4-BE49-F238E27FC236}">
                <a16:creationId xmlns:a16="http://schemas.microsoft.com/office/drawing/2014/main" id="{DF0DFB19-8620-496E-86BB-D377CE42E1FC}"/>
              </a:ext>
            </a:extLst>
          </p:cNvPr>
          <p:cNvSpPr txBox="1"/>
          <p:nvPr/>
        </p:nvSpPr>
        <p:spPr>
          <a:xfrm>
            <a:off x="8360744" y="1573779"/>
            <a:ext cx="2940844" cy="400110"/>
          </a:xfrm>
          <a:prstGeom prst="rect">
            <a:avLst/>
          </a:prstGeom>
          <a:noFill/>
        </p:spPr>
        <p:txBody>
          <a:bodyPr wrap="square">
            <a:spAutoFit/>
          </a:bodyPr>
          <a:lstStyle/>
          <a:p>
            <a:pPr algn="r"/>
            <a:r>
              <a:rPr lang="tr-TR" sz="2000" b="1" dirty="0">
                <a:latin typeface="Agency FB" panose="020B0503020202020204" pitchFamily="34" charset="0"/>
              </a:rPr>
              <a:t>Müfredat</a:t>
            </a:r>
            <a:endParaRPr lang="tr-TR" sz="2000" dirty="0"/>
          </a:p>
        </p:txBody>
      </p:sp>
      <p:graphicFrame>
        <p:nvGraphicFramePr>
          <p:cNvPr id="2" name="Tablo 1">
            <a:extLst>
              <a:ext uri="{FF2B5EF4-FFF2-40B4-BE49-F238E27FC236}">
                <a16:creationId xmlns:a16="http://schemas.microsoft.com/office/drawing/2014/main" id="{1C3FD593-B3AE-46CD-A727-4EBE28A5A9EF}"/>
              </a:ext>
            </a:extLst>
          </p:cNvPr>
          <p:cNvGraphicFramePr>
            <a:graphicFrameLocks noGrp="1"/>
          </p:cNvGraphicFramePr>
          <p:nvPr>
            <p:extLst/>
          </p:nvPr>
        </p:nvGraphicFramePr>
        <p:xfrm>
          <a:off x="367042" y="3481680"/>
          <a:ext cx="5614035" cy="2324100"/>
        </p:xfrm>
        <a:graphic>
          <a:graphicData uri="http://schemas.openxmlformats.org/drawingml/2006/table">
            <a:tbl>
              <a:tblPr/>
              <a:tblGrid>
                <a:gridCol w="1318260">
                  <a:extLst>
                    <a:ext uri="{9D8B030D-6E8A-4147-A177-3AD203B41FA5}">
                      <a16:colId xmlns:a16="http://schemas.microsoft.com/office/drawing/2014/main" val="641941153"/>
                    </a:ext>
                  </a:extLst>
                </a:gridCol>
                <a:gridCol w="4295775">
                  <a:extLst>
                    <a:ext uri="{9D8B030D-6E8A-4147-A177-3AD203B41FA5}">
                      <a16:colId xmlns:a16="http://schemas.microsoft.com/office/drawing/2014/main" val="1341049008"/>
                    </a:ext>
                  </a:extLst>
                </a:gridCol>
              </a:tblGrid>
              <a:tr h="0">
                <a:tc>
                  <a:txBody>
                    <a:bodyPr/>
                    <a:lstStyle/>
                    <a:p>
                      <a:pPr fontAlgn="t"/>
                      <a:r>
                        <a:rPr lang="tr-TR" b="1" u="none" strike="noStrike" dirty="0">
                          <a:solidFill>
                            <a:srgbClr val="1F3D7C"/>
                          </a:solidFill>
                          <a:effectLst/>
                        </a:rPr>
                        <a:t>NURS401</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Ruh Sağlığı ve Hastalıkları Hemşireliği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207707260"/>
                  </a:ext>
                </a:extLst>
              </a:tr>
              <a:tr h="0">
                <a:tc>
                  <a:txBody>
                    <a:bodyPr/>
                    <a:lstStyle/>
                    <a:p>
                      <a:pPr fontAlgn="t"/>
                      <a:r>
                        <a:rPr lang="tr-TR" b="1" u="none" strike="noStrike" dirty="0">
                          <a:solidFill>
                            <a:srgbClr val="1F3D7C"/>
                          </a:solidFill>
                          <a:effectLst/>
                        </a:rPr>
                        <a:t>NURS405</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Hemşirelikte Yönetim</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4256559577"/>
                  </a:ext>
                </a:extLst>
              </a:tr>
              <a:tr h="0">
                <a:tc>
                  <a:txBody>
                    <a:bodyPr/>
                    <a:lstStyle/>
                    <a:p>
                      <a:pPr fontAlgn="t"/>
                      <a:r>
                        <a:rPr lang="tr-TR" b="1" u="none" strike="noStrike" dirty="0">
                          <a:solidFill>
                            <a:srgbClr val="1F3D7C"/>
                          </a:solidFill>
                          <a:effectLst/>
                        </a:rPr>
                        <a:t>TURK401</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fontAlgn="t"/>
                      <a:r>
                        <a:rPr lang="tr-TR" b="0" dirty="0">
                          <a:effectLst/>
                        </a:rPr>
                        <a:t>Türk Dili 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342870587"/>
                  </a:ext>
                </a:extLst>
              </a:tr>
              <a:tr h="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Alan Seçmeli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641139655"/>
                  </a:ext>
                </a:extLst>
              </a:tr>
              <a:tr h="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smtClean="0">
                          <a:effectLst/>
                        </a:rPr>
                        <a:t>Alan Seçmeli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851417053"/>
                  </a:ext>
                </a:extLst>
              </a:tr>
            </a:tbl>
          </a:graphicData>
        </a:graphic>
      </p:graphicFrame>
      <p:graphicFrame>
        <p:nvGraphicFramePr>
          <p:cNvPr id="3" name="Tablo 2">
            <a:extLst>
              <a:ext uri="{FF2B5EF4-FFF2-40B4-BE49-F238E27FC236}">
                <a16:creationId xmlns:a16="http://schemas.microsoft.com/office/drawing/2014/main" id="{5B93BB5B-F23F-403E-85E6-C99C603D6782}"/>
              </a:ext>
            </a:extLst>
          </p:cNvPr>
          <p:cNvGraphicFramePr>
            <a:graphicFrameLocks noGrp="1"/>
          </p:cNvGraphicFramePr>
          <p:nvPr>
            <p:extLst/>
          </p:nvPr>
        </p:nvGraphicFramePr>
        <p:xfrm>
          <a:off x="6210925" y="3488533"/>
          <a:ext cx="5633708" cy="1394460"/>
        </p:xfrm>
        <a:graphic>
          <a:graphicData uri="http://schemas.openxmlformats.org/drawingml/2006/table">
            <a:tbl>
              <a:tblPr/>
              <a:tblGrid>
                <a:gridCol w="1328408">
                  <a:extLst>
                    <a:ext uri="{9D8B030D-6E8A-4147-A177-3AD203B41FA5}">
                      <a16:colId xmlns:a16="http://schemas.microsoft.com/office/drawing/2014/main" val="3324051045"/>
                    </a:ext>
                  </a:extLst>
                </a:gridCol>
                <a:gridCol w="4305300">
                  <a:extLst>
                    <a:ext uri="{9D8B030D-6E8A-4147-A177-3AD203B41FA5}">
                      <a16:colId xmlns:a16="http://schemas.microsoft.com/office/drawing/2014/main" val="3418265723"/>
                    </a:ext>
                  </a:extLst>
                </a:gridCol>
              </a:tblGrid>
              <a:tr h="0">
                <a:tc>
                  <a:txBody>
                    <a:bodyPr/>
                    <a:lstStyle/>
                    <a:p>
                      <a:pPr fontAlgn="t"/>
                      <a:r>
                        <a:rPr lang="tr-TR" b="1" u="none" strike="noStrike" dirty="0" smtClean="0">
                          <a:solidFill>
                            <a:srgbClr val="1F3D7C"/>
                          </a:solidFill>
                          <a:effectLst/>
                        </a:rPr>
                        <a:t>TURK402</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Türk Dili II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120484940"/>
                  </a:ext>
                </a:extLst>
              </a:tr>
              <a:tr h="0">
                <a:tc>
                  <a:txBody>
                    <a:bodyPr/>
                    <a:lstStyle/>
                    <a:p>
                      <a:pPr fontAlgn="t"/>
                      <a:r>
                        <a:rPr lang="tr-TR" b="1" u="none" strike="noStrike" dirty="0">
                          <a:solidFill>
                            <a:srgbClr val="1F3D7C"/>
                          </a:solidFill>
                          <a:effectLst/>
                        </a:rPr>
                        <a:t>NURS406</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nb-NO" b="0" dirty="0">
                          <a:effectLst/>
                        </a:rPr>
                        <a:t>Hemşirelik Uygulamaları</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416849894"/>
                  </a:ext>
                </a:extLst>
              </a:tr>
              <a:tr h="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tr-TR" b="1" u="none" strike="noStrike" dirty="0">
                          <a:solidFill>
                            <a:srgbClr val="1F3D7C"/>
                          </a:solidFill>
                          <a:effectLst/>
                        </a:rPr>
                        <a:t>NURS402</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fontAlgn="t"/>
                      <a:r>
                        <a:rPr lang="tr-TR" b="0" dirty="0">
                          <a:effectLst/>
                        </a:rPr>
                        <a:t>Halk Sağlığı Hemşireliği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268209346"/>
                  </a:ext>
                </a:extLst>
              </a:tr>
            </a:tbl>
          </a:graphicData>
        </a:graphic>
      </p:graphicFrame>
      <p:grpSp>
        <p:nvGrpSpPr>
          <p:cNvPr id="4" name="Grup 3">
            <a:extLst>
              <a:ext uri="{FF2B5EF4-FFF2-40B4-BE49-F238E27FC236}">
                <a16:creationId xmlns:a16="http://schemas.microsoft.com/office/drawing/2014/main" id="{81FB9CC4-7D1F-4270-8835-D005BF3058CC}"/>
              </a:ext>
            </a:extLst>
          </p:cNvPr>
          <p:cNvGrpSpPr/>
          <p:nvPr/>
        </p:nvGrpSpPr>
        <p:grpSpPr>
          <a:xfrm>
            <a:off x="2031295" y="2416760"/>
            <a:ext cx="2215637" cy="994461"/>
            <a:chOff x="2031295" y="1940768"/>
            <a:chExt cx="2215637" cy="994461"/>
          </a:xfrm>
        </p:grpSpPr>
        <p:sp>
          <p:nvSpPr>
            <p:cNvPr id="39" name="Freeform: Shape 83">
              <a:extLst>
                <a:ext uri="{FF2B5EF4-FFF2-40B4-BE49-F238E27FC236}">
                  <a16:creationId xmlns:a16="http://schemas.microsoft.com/office/drawing/2014/main" id="{9C6BF697-2292-4B2E-8163-7B14F6158F8D}"/>
                </a:ext>
              </a:extLst>
            </p:cNvPr>
            <p:cNvSpPr/>
            <p:nvPr/>
          </p:nvSpPr>
          <p:spPr>
            <a:xfrm rot="4628968" flipV="1">
              <a:off x="2641883" y="1330180"/>
              <a:ext cx="994461" cy="2215637"/>
            </a:xfrm>
            <a:custGeom>
              <a:avLst/>
              <a:gdLst>
                <a:gd name="connsiteX0" fmla="*/ 667645 w 1313612"/>
                <a:gd name="connsiteY0" fmla="*/ 2926700 h 2926700"/>
                <a:gd name="connsiteX1" fmla="*/ 1178841 w 1313612"/>
                <a:gd name="connsiteY1" fmla="*/ 2680666 h 2926700"/>
                <a:gd name="connsiteX2" fmla="*/ 1219626 w 1313612"/>
                <a:gd name="connsiteY2" fmla="*/ 2649805 h 2926700"/>
                <a:gd name="connsiteX3" fmla="*/ 1237921 w 1313612"/>
                <a:gd name="connsiteY3" fmla="*/ 2641557 h 2926700"/>
                <a:gd name="connsiteX4" fmla="*/ 1309013 w 1313612"/>
                <a:gd name="connsiteY4" fmla="*/ 2453295 h 2926700"/>
                <a:gd name="connsiteX5" fmla="*/ 783471 w 1313612"/>
                <a:gd name="connsiteY5" fmla="*/ 149520 h 2926700"/>
                <a:gd name="connsiteX6" fmla="*/ 637767 w 1313612"/>
                <a:gd name="connsiteY6" fmla="*/ 10713 h 2926700"/>
                <a:gd name="connsiteX7" fmla="*/ 626794 w 1313612"/>
                <a:gd name="connsiteY7" fmla="*/ 10988 h 2926700"/>
                <a:gd name="connsiteX8" fmla="*/ 572366 w 1313612"/>
                <a:gd name="connsiteY8" fmla="*/ 0 h 2926700"/>
                <a:gd name="connsiteX9" fmla="*/ 0 w 1313612"/>
                <a:gd name="connsiteY9" fmla="*/ 0 h 292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612" h="2926700">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bg1"/>
            </a:solidFill>
            <a:ln>
              <a:noFill/>
            </a:ln>
            <a:effectLst>
              <a:outerShdw blurRad="292100" dist="279400" dir="2700000" sx="91000" sy="9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0" name="Metin kutusu 39">
              <a:extLst>
                <a:ext uri="{FF2B5EF4-FFF2-40B4-BE49-F238E27FC236}">
                  <a16:creationId xmlns:a16="http://schemas.microsoft.com/office/drawing/2014/main" id="{6E4A4868-86BC-43B5-8B9B-AD00E79A7958}"/>
                </a:ext>
              </a:extLst>
            </p:cNvPr>
            <p:cNvSpPr txBox="1"/>
            <p:nvPr/>
          </p:nvSpPr>
          <p:spPr>
            <a:xfrm>
              <a:off x="2261020" y="2275276"/>
              <a:ext cx="1679722" cy="400110"/>
            </a:xfrm>
            <a:prstGeom prst="rect">
              <a:avLst/>
            </a:prstGeom>
            <a:noFill/>
          </p:spPr>
          <p:txBody>
            <a:bodyPr wrap="square">
              <a:spAutoFit/>
            </a:bodyPr>
            <a:lstStyle/>
            <a:p>
              <a:pPr algn="ctr"/>
              <a:r>
                <a:rPr lang="tr-TR" sz="2000" b="1" dirty="0">
                  <a:solidFill>
                    <a:srgbClr val="7030A0"/>
                  </a:solidFill>
                  <a:latin typeface="Candara Light" panose="020E0502030303020204" pitchFamily="34" charset="0"/>
                </a:rPr>
                <a:t>7. Yarıyıl</a:t>
              </a:r>
              <a:endParaRPr lang="tr-TR" sz="2000" dirty="0">
                <a:solidFill>
                  <a:srgbClr val="7030A0"/>
                </a:solidFill>
              </a:endParaRPr>
            </a:p>
          </p:txBody>
        </p:sp>
      </p:grpSp>
      <p:grpSp>
        <p:nvGrpSpPr>
          <p:cNvPr id="41" name="Grup 40">
            <a:extLst>
              <a:ext uri="{FF2B5EF4-FFF2-40B4-BE49-F238E27FC236}">
                <a16:creationId xmlns:a16="http://schemas.microsoft.com/office/drawing/2014/main" id="{527B0945-D8DE-439E-A6C1-45D32876D6CF}"/>
              </a:ext>
            </a:extLst>
          </p:cNvPr>
          <p:cNvGrpSpPr/>
          <p:nvPr/>
        </p:nvGrpSpPr>
        <p:grpSpPr>
          <a:xfrm>
            <a:off x="7919960" y="2416761"/>
            <a:ext cx="2215637" cy="994461"/>
            <a:chOff x="2031295" y="1940768"/>
            <a:chExt cx="2215637" cy="994461"/>
          </a:xfrm>
        </p:grpSpPr>
        <p:sp>
          <p:nvSpPr>
            <p:cNvPr id="42" name="Freeform: Shape 83">
              <a:extLst>
                <a:ext uri="{FF2B5EF4-FFF2-40B4-BE49-F238E27FC236}">
                  <a16:creationId xmlns:a16="http://schemas.microsoft.com/office/drawing/2014/main" id="{077BE1ED-EB23-4640-8693-5E67D6E513BF}"/>
                </a:ext>
              </a:extLst>
            </p:cNvPr>
            <p:cNvSpPr/>
            <p:nvPr/>
          </p:nvSpPr>
          <p:spPr>
            <a:xfrm rot="4628968" flipV="1">
              <a:off x="2641883" y="1330180"/>
              <a:ext cx="994461" cy="2215637"/>
            </a:xfrm>
            <a:custGeom>
              <a:avLst/>
              <a:gdLst>
                <a:gd name="connsiteX0" fmla="*/ 667645 w 1313612"/>
                <a:gd name="connsiteY0" fmla="*/ 2926700 h 2926700"/>
                <a:gd name="connsiteX1" fmla="*/ 1178841 w 1313612"/>
                <a:gd name="connsiteY1" fmla="*/ 2680666 h 2926700"/>
                <a:gd name="connsiteX2" fmla="*/ 1219626 w 1313612"/>
                <a:gd name="connsiteY2" fmla="*/ 2649805 h 2926700"/>
                <a:gd name="connsiteX3" fmla="*/ 1237921 w 1313612"/>
                <a:gd name="connsiteY3" fmla="*/ 2641557 h 2926700"/>
                <a:gd name="connsiteX4" fmla="*/ 1309013 w 1313612"/>
                <a:gd name="connsiteY4" fmla="*/ 2453295 h 2926700"/>
                <a:gd name="connsiteX5" fmla="*/ 783471 w 1313612"/>
                <a:gd name="connsiteY5" fmla="*/ 149520 h 2926700"/>
                <a:gd name="connsiteX6" fmla="*/ 637767 w 1313612"/>
                <a:gd name="connsiteY6" fmla="*/ 10713 h 2926700"/>
                <a:gd name="connsiteX7" fmla="*/ 626794 w 1313612"/>
                <a:gd name="connsiteY7" fmla="*/ 10988 h 2926700"/>
                <a:gd name="connsiteX8" fmla="*/ 572366 w 1313612"/>
                <a:gd name="connsiteY8" fmla="*/ 0 h 2926700"/>
                <a:gd name="connsiteX9" fmla="*/ 0 w 1313612"/>
                <a:gd name="connsiteY9" fmla="*/ 0 h 292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612" h="2926700">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bg1"/>
            </a:solidFill>
            <a:ln>
              <a:noFill/>
            </a:ln>
            <a:effectLst>
              <a:outerShdw blurRad="292100" dist="279400" dir="2700000" sx="91000" sy="9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3" name="Metin kutusu 42">
              <a:extLst>
                <a:ext uri="{FF2B5EF4-FFF2-40B4-BE49-F238E27FC236}">
                  <a16:creationId xmlns:a16="http://schemas.microsoft.com/office/drawing/2014/main" id="{FB5D7691-BC77-44E5-AC26-353849A1FCB8}"/>
                </a:ext>
              </a:extLst>
            </p:cNvPr>
            <p:cNvSpPr txBox="1"/>
            <p:nvPr/>
          </p:nvSpPr>
          <p:spPr>
            <a:xfrm>
              <a:off x="2261020" y="2275276"/>
              <a:ext cx="1679722" cy="400110"/>
            </a:xfrm>
            <a:prstGeom prst="rect">
              <a:avLst/>
            </a:prstGeom>
            <a:noFill/>
          </p:spPr>
          <p:txBody>
            <a:bodyPr wrap="square">
              <a:spAutoFit/>
            </a:bodyPr>
            <a:lstStyle/>
            <a:p>
              <a:pPr algn="ctr"/>
              <a:r>
                <a:rPr lang="tr-TR" sz="2000" b="1" dirty="0">
                  <a:solidFill>
                    <a:srgbClr val="7030A0"/>
                  </a:solidFill>
                  <a:latin typeface="Candara Light" panose="020E0502030303020204" pitchFamily="34" charset="0"/>
                </a:rPr>
                <a:t>8. Yarıyıl</a:t>
              </a:r>
              <a:endParaRPr lang="tr-TR" sz="2000" dirty="0">
                <a:solidFill>
                  <a:srgbClr val="7030A0"/>
                </a:solidFill>
              </a:endParaRPr>
            </a:p>
          </p:txBody>
        </p:sp>
      </p:grpSp>
    </p:spTree>
    <p:extLst>
      <p:ext uri="{BB962C8B-B14F-4D97-AF65-F5344CB8AC3E}">
        <p14:creationId xmlns:p14="http://schemas.microsoft.com/office/powerpoint/2010/main" val="1249891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800" b="0" i="0" u="none" strike="noStrike" kern="1200" cap="none" spc="0" normalizeH="0" baseline="0" noProof="0" dirty="0">
              <a:ln>
                <a:noFill/>
              </a:ln>
              <a:solidFill>
                <a:prstClr val="black"/>
              </a:solidFill>
              <a:effectLst/>
              <a:uLnTx/>
              <a:uFillTx/>
              <a:latin typeface="Candara" panose="020E0502030303020204" pitchFamily="34" charset="0"/>
              <a:ea typeface="+mn-ea"/>
              <a:cs typeface="Times New Roman" panose="02020603050405020304" pitchFamily="18" charset="0"/>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71757" y="2976017"/>
                  <a:ext cx="1703972" cy="6695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noProof="0" dirty="0" smtClean="0">
                      <a:solidFill>
                        <a:prstClr val="white"/>
                      </a:solidFill>
                      <a:latin typeface="Candara Light" panose="020E0502030303020204" pitchFamily="34" charset="0"/>
                    </a:rPr>
                    <a:t>Hemşirelik Bölümü</a:t>
                  </a:r>
                  <a:endParaRPr kumimoji="0" lang="en-IN" sz="1400" b="1" i="0" u="none" strike="noStrike" kern="1200" cap="none" spc="0" normalizeH="0" baseline="0" noProof="0" dirty="0">
                    <a:ln>
                      <a:noFill/>
                    </a:ln>
                    <a:solidFill>
                      <a:prstClr val="white"/>
                    </a:solidFill>
                    <a:effectLst/>
                    <a:uLnTx/>
                    <a:uFillTx/>
                    <a:latin typeface="Candara Light" panose="020E0502030303020204" pitchFamily="34" charset="0"/>
                    <a:ea typeface="+mn-ea"/>
                    <a:cs typeface="+mn-cs"/>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smtClean="0">
                      <a:ln>
                        <a:noFill/>
                      </a:ln>
                      <a:solidFill>
                        <a:prstClr val="white"/>
                      </a:solidFill>
                      <a:effectLst/>
                      <a:uLnTx/>
                      <a:uFillTx/>
                      <a:latin typeface="Agency FB" panose="020B0503020202020204" pitchFamily="34" charset="0"/>
                      <a:ea typeface="+mn-ea"/>
                      <a:cs typeface="+mn-cs"/>
                    </a:rPr>
                    <a:t>Akademik</a:t>
                  </a:r>
                  <a:r>
                    <a:rPr kumimoji="0" lang="tr-TR" sz="2800" b="1" i="0" u="none" strike="noStrike" kern="1200" cap="none" spc="0" normalizeH="0" noProof="0" dirty="0" smtClean="0">
                      <a:ln>
                        <a:noFill/>
                      </a:ln>
                      <a:solidFill>
                        <a:prstClr val="white"/>
                      </a:solidFill>
                      <a:effectLst/>
                      <a:uLnTx/>
                      <a:uFillTx/>
                      <a:latin typeface="Agency FB" panose="020B0503020202020204" pitchFamily="34" charset="0"/>
                      <a:ea typeface="+mn-ea"/>
                      <a:cs typeface="+mn-cs"/>
                    </a:rPr>
                    <a:t> </a:t>
                  </a:r>
                  <a:r>
                    <a:rPr kumimoji="0" lang="tr-TR" sz="2800" b="1" i="0" u="none" strike="noStrike" kern="1200" cap="none" spc="0" normalizeH="0" baseline="0" noProof="0" dirty="0" smtClean="0">
                      <a:ln>
                        <a:noFill/>
                      </a:ln>
                      <a:solidFill>
                        <a:prstClr val="white"/>
                      </a:solidFill>
                      <a:effectLst/>
                      <a:uLnTx/>
                      <a:uFillTx/>
                      <a:latin typeface="Agency FB" panose="020B0503020202020204" pitchFamily="34" charset="0"/>
                      <a:ea typeface="+mn-ea"/>
                      <a:cs typeface="+mn-cs"/>
                    </a:rPr>
                    <a:t>Yayınlar</a:t>
                  </a:r>
                  <a:endParaRPr kumimoji="0" lang="tr-TR" sz="2800" b="1" i="0" u="none" strike="noStrike" kern="1200" cap="none" spc="0" normalizeH="0" baseline="0" noProof="0" dirty="0">
                    <a:ln>
                      <a:noFill/>
                    </a:ln>
                    <a:solidFill>
                      <a:prstClr val="white"/>
                    </a:solidFill>
                    <a:effectLst/>
                    <a:uLnTx/>
                    <a:uFillTx/>
                    <a:latin typeface="Agency FB" panose="020B0503020202020204" pitchFamily="34" charset="0"/>
                    <a:ea typeface="+mn-ea"/>
                    <a:cs typeface="+mn-cs"/>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Eurostile BQ" pitchFamily="50" charset="0"/>
                  <a:ea typeface="+mn-ea"/>
                  <a:cs typeface="+mn-cs"/>
                </a:rPr>
                <a:t>VIII</a:t>
              </a:r>
              <a:endParaRPr kumimoji="0" lang="en-IN" sz="1600" b="1" i="0" u="none" strike="noStrike" kern="1200" cap="none" spc="0" normalizeH="0" baseline="0" noProof="0" dirty="0">
                <a:ln>
                  <a:noFill/>
                </a:ln>
                <a:solidFill>
                  <a:prstClr val="white"/>
                </a:solidFill>
                <a:effectLst/>
                <a:uLnTx/>
                <a:uFillTx/>
                <a:latin typeface="Eurostile BQ" pitchFamily="50" charset="0"/>
                <a:ea typeface="+mn-ea"/>
                <a:cs typeface="+mn-cs"/>
              </a:endParaRPr>
            </a:p>
          </p:txBody>
        </p:sp>
      </p:grpSp>
      <p:sp>
        <p:nvSpPr>
          <p:cNvPr id="6" name="İçerik Yer Tutucusu 5"/>
          <p:cNvSpPr>
            <a:spLocks noGrp="1"/>
          </p:cNvSpPr>
          <p:nvPr>
            <p:ph idx="1"/>
          </p:nvPr>
        </p:nvSpPr>
        <p:spPr>
          <a:xfrm>
            <a:off x="979307" y="2010176"/>
            <a:ext cx="10515600" cy="4351338"/>
          </a:xfrm>
        </p:spPr>
        <p:txBody>
          <a:bodyPr>
            <a:normAutofit fontScale="62500" lnSpcReduction="20000"/>
          </a:bodyPr>
          <a:lstStyle/>
          <a:p>
            <a:endParaRPr lang="tr-TR" dirty="0"/>
          </a:p>
          <a:p>
            <a:r>
              <a:rPr lang="tr-TR" dirty="0"/>
              <a:t>Dikmen BT, Bayraktar N, Yılmaz ÜD. A </a:t>
            </a:r>
            <a:r>
              <a:rPr lang="tr-TR" dirty="0" err="1"/>
              <a:t>qualitative</a:t>
            </a:r>
            <a:r>
              <a:rPr lang="tr-TR" dirty="0"/>
              <a:t> </a:t>
            </a:r>
            <a:r>
              <a:rPr lang="tr-TR" dirty="0" err="1"/>
              <a:t>study</a:t>
            </a:r>
            <a:r>
              <a:rPr lang="tr-TR" dirty="0"/>
              <a:t> of </a:t>
            </a:r>
            <a:r>
              <a:rPr lang="tr-TR" dirty="0" err="1"/>
              <a:t>medical-surgical</a:t>
            </a:r>
            <a:r>
              <a:rPr lang="tr-TR" dirty="0"/>
              <a:t> </a:t>
            </a:r>
            <a:r>
              <a:rPr lang="tr-TR" dirty="0" err="1"/>
              <a:t>intensive</a:t>
            </a:r>
            <a:r>
              <a:rPr lang="tr-TR" dirty="0"/>
              <a:t> </a:t>
            </a:r>
            <a:r>
              <a:rPr lang="tr-TR" dirty="0" err="1"/>
              <a:t>care</a:t>
            </a:r>
            <a:r>
              <a:rPr lang="tr-TR" dirty="0"/>
              <a:t> </a:t>
            </a:r>
            <a:r>
              <a:rPr lang="tr-TR" dirty="0" err="1"/>
              <a:t>unit</a:t>
            </a:r>
            <a:r>
              <a:rPr lang="tr-TR" dirty="0"/>
              <a:t> </a:t>
            </a:r>
            <a:r>
              <a:rPr lang="tr-TR" dirty="0" err="1"/>
              <a:t>nurses</a:t>
            </a:r>
            <a:r>
              <a:rPr lang="tr-TR" dirty="0"/>
              <a:t>' </a:t>
            </a:r>
            <a:r>
              <a:rPr lang="tr-TR" dirty="0" err="1"/>
              <a:t>experiences</a:t>
            </a:r>
            <a:r>
              <a:rPr lang="tr-TR" dirty="0"/>
              <a:t> in </a:t>
            </a:r>
            <a:r>
              <a:rPr lang="tr-TR" dirty="0" err="1"/>
              <a:t>caring</a:t>
            </a:r>
            <a:r>
              <a:rPr lang="tr-TR" dirty="0"/>
              <a:t> </a:t>
            </a:r>
            <a:r>
              <a:rPr lang="tr-TR" dirty="0" err="1"/>
              <a:t>for</a:t>
            </a:r>
            <a:r>
              <a:rPr lang="tr-TR" dirty="0"/>
              <a:t> </a:t>
            </a:r>
            <a:r>
              <a:rPr lang="tr-TR" dirty="0" err="1"/>
              <a:t>critical</a:t>
            </a:r>
            <a:r>
              <a:rPr lang="tr-TR" dirty="0"/>
              <a:t> </a:t>
            </a:r>
            <a:r>
              <a:rPr lang="tr-TR" dirty="0" err="1"/>
              <a:t>patients</a:t>
            </a:r>
            <a:r>
              <a:rPr lang="tr-TR" dirty="0"/>
              <a:t>. </a:t>
            </a:r>
            <a:r>
              <a:rPr lang="tr-TR" dirty="0" err="1"/>
              <a:t>Rev</a:t>
            </a:r>
            <a:r>
              <a:rPr lang="tr-TR" dirty="0"/>
              <a:t> </a:t>
            </a:r>
            <a:r>
              <a:rPr lang="tr-TR" dirty="0" err="1"/>
              <a:t>Esc</a:t>
            </a:r>
            <a:r>
              <a:rPr lang="tr-TR" dirty="0"/>
              <a:t> </a:t>
            </a:r>
            <a:r>
              <a:rPr lang="tr-TR" dirty="0" err="1"/>
              <a:t>Enferm</a:t>
            </a:r>
            <a:r>
              <a:rPr lang="tr-TR" dirty="0"/>
              <a:t> USP. 2022 </a:t>
            </a:r>
            <a:r>
              <a:rPr lang="tr-TR" dirty="0" err="1"/>
              <a:t>Nov</a:t>
            </a:r>
            <a:r>
              <a:rPr lang="tr-TR" dirty="0"/>
              <a:t> 14;56:e20220220. </a:t>
            </a:r>
            <a:r>
              <a:rPr lang="tr-TR" dirty="0" err="1"/>
              <a:t>doi</a:t>
            </a:r>
            <a:r>
              <a:rPr lang="tr-TR" dirty="0"/>
              <a:t>: 10.1590/1980-220X-REEUSP-2022-0220en. PMID: 36382933; PMCID: PMC10081655. (Q4)</a:t>
            </a:r>
          </a:p>
          <a:p>
            <a:endParaRPr lang="tr-TR" dirty="0"/>
          </a:p>
          <a:p>
            <a:r>
              <a:rPr lang="tr-TR" dirty="0"/>
              <a:t>Al-</a:t>
            </a:r>
            <a:r>
              <a:rPr lang="tr-TR" dirty="0" err="1"/>
              <a:t>Mugheed</a:t>
            </a:r>
            <a:r>
              <a:rPr lang="tr-TR" dirty="0"/>
              <a:t> K, Bayraktar N, </a:t>
            </a:r>
            <a:r>
              <a:rPr lang="tr-TR" dirty="0" err="1"/>
              <a:t>Nashwan</a:t>
            </a:r>
            <a:r>
              <a:rPr lang="tr-TR" dirty="0"/>
              <a:t> AJ, Al-</a:t>
            </a:r>
            <a:r>
              <a:rPr lang="tr-TR" dirty="0" err="1"/>
              <a:t>Bsheish</a:t>
            </a:r>
            <a:r>
              <a:rPr lang="tr-TR" dirty="0"/>
              <a:t> M, </a:t>
            </a:r>
            <a:r>
              <a:rPr lang="tr-TR" dirty="0" err="1"/>
              <a:t>AlSyouf</a:t>
            </a:r>
            <a:r>
              <a:rPr lang="tr-TR" dirty="0"/>
              <a:t> A, </a:t>
            </a:r>
            <a:r>
              <a:rPr lang="tr-TR" dirty="0" err="1"/>
              <a:t>Jarrar</a:t>
            </a:r>
            <a:r>
              <a:rPr lang="tr-TR" dirty="0"/>
              <a:t> M. </a:t>
            </a:r>
            <a:r>
              <a:rPr lang="tr-TR" dirty="0" err="1"/>
              <a:t>Compliance</a:t>
            </a:r>
            <a:r>
              <a:rPr lang="tr-TR" dirty="0"/>
              <a:t> of </a:t>
            </a:r>
            <a:r>
              <a:rPr lang="tr-TR" dirty="0" err="1"/>
              <a:t>non-pharmacological</a:t>
            </a:r>
            <a:r>
              <a:rPr lang="tr-TR" dirty="0"/>
              <a:t> </a:t>
            </a:r>
            <a:r>
              <a:rPr lang="tr-TR" dirty="0" err="1"/>
              <a:t>preventive</a:t>
            </a:r>
            <a:r>
              <a:rPr lang="tr-TR" dirty="0"/>
              <a:t> </a:t>
            </a:r>
            <a:r>
              <a:rPr lang="tr-TR" dirty="0" err="1"/>
              <a:t>practice</a:t>
            </a:r>
            <a:r>
              <a:rPr lang="tr-TR" dirty="0"/>
              <a:t> of </a:t>
            </a:r>
            <a:r>
              <a:rPr lang="tr-TR" dirty="0" err="1"/>
              <a:t>venous</a:t>
            </a:r>
            <a:r>
              <a:rPr lang="tr-TR" dirty="0"/>
              <a:t> </a:t>
            </a:r>
            <a:r>
              <a:rPr lang="tr-TR" dirty="0" err="1"/>
              <a:t>thromboembolism</a:t>
            </a:r>
            <a:r>
              <a:rPr lang="tr-TR" dirty="0"/>
              <a:t> </a:t>
            </a:r>
            <a:r>
              <a:rPr lang="tr-TR" dirty="0" err="1"/>
              <a:t>among</a:t>
            </a:r>
            <a:r>
              <a:rPr lang="tr-TR" dirty="0"/>
              <a:t> </a:t>
            </a:r>
            <a:r>
              <a:rPr lang="tr-TR" dirty="0" err="1"/>
              <a:t>Jordanian</a:t>
            </a:r>
            <a:r>
              <a:rPr lang="tr-TR" dirty="0"/>
              <a:t> </a:t>
            </a:r>
            <a:r>
              <a:rPr lang="tr-TR" dirty="0" err="1"/>
              <a:t>nurses</a:t>
            </a:r>
            <a:r>
              <a:rPr lang="tr-TR" dirty="0"/>
              <a:t>. </a:t>
            </a:r>
            <a:r>
              <a:rPr lang="tr-TR" dirty="0" err="1"/>
              <a:t>Medicine</a:t>
            </a:r>
            <a:r>
              <a:rPr lang="tr-TR" dirty="0"/>
              <a:t> (Baltimore). 2022 </a:t>
            </a:r>
            <a:r>
              <a:rPr lang="tr-TR" dirty="0" err="1"/>
              <a:t>Nov</a:t>
            </a:r>
            <a:r>
              <a:rPr lang="tr-TR" dirty="0"/>
              <a:t> 4;101(44):e31189. </a:t>
            </a:r>
            <a:r>
              <a:rPr lang="tr-TR" dirty="0" err="1"/>
              <a:t>doi</a:t>
            </a:r>
            <a:r>
              <a:rPr lang="tr-TR" dirty="0"/>
              <a:t>: 10.1097/MD.0000000000031189. PMID: 36343046; PMCID: PMC9646611. (Q3)</a:t>
            </a:r>
          </a:p>
          <a:p>
            <a:endParaRPr lang="tr-TR" dirty="0"/>
          </a:p>
          <a:p>
            <a:r>
              <a:rPr lang="tr-TR" dirty="0"/>
              <a:t>Al-</a:t>
            </a:r>
            <a:r>
              <a:rPr lang="tr-TR" dirty="0" err="1"/>
              <a:t>Mugheed</a:t>
            </a:r>
            <a:r>
              <a:rPr lang="tr-TR" dirty="0"/>
              <a:t> K, Bayraktar N, Al-</a:t>
            </a:r>
            <a:r>
              <a:rPr lang="tr-TR" dirty="0" err="1"/>
              <a:t>Bsheish</a:t>
            </a:r>
            <a:r>
              <a:rPr lang="tr-TR" dirty="0"/>
              <a:t> M, </a:t>
            </a:r>
            <a:r>
              <a:rPr lang="tr-TR" dirty="0" err="1"/>
              <a:t>AlSyouf</a:t>
            </a:r>
            <a:r>
              <a:rPr lang="tr-TR" dirty="0"/>
              <a:t> A, </a:t>
            </a:r>
            <a:r>
              <a:rPr lang="tr-TR" dirty="0" err="1"/>
              <a:t>Aldhmadi</a:t>
            </a:r>
            <a:r>
              <a:rPr lang="tr-TR" dirty="0"/>
              <a:t> BK, </a:t>
            </a:r>
            <a:r>
              <a:rPr lang="tr-TR" dirty="0" err="1"/>
              <a:t>Jarrar</a:t>
            </a:r>
            <a:r>
              <a:rPr lang="tr-TR" dirty="0"/>
              <a:t> M, </a:t>
            </a:r>
            <a:r>
              <a:rPr lang="tr-TR" dirty="0" err="1"/>
              <a:t>Alkhazali</a:t>
            </a:r>
            <a:r>
              <a:rPr lang="tr-TR" dirty="0"/>
              <a:t> M. </a:t>
            </a:r>
            <a:r>
              <a:rPr lang="tr-TR" dirty="0" err="1"/>
              <a:t>Effectiveness</a:t>
            </a:r>
            <a:r>
              <a:rPr lang="tr-TR" dirty="0"/>
              <a:t> of </a:t>
            </a:r>
            <a:r>
              <a:rPr lang="tr-TR" dirty="0" err="1"/>
              <a:t>game-based</a:t>
            </a:r>
            <a:r>
              <a:rPr lang="tr-TR" dirty="0"/>
              <a:t> </a:t>
            </a:r>
            <a:r>
              <a:rPr lang="tr-TR" dirty="0" err="1"/>
              <a:t>virtual</a:t>
            </a:r>
            <a:r>
              <a:rPr lang="tr-TR" dirty="0"/>
              <a:t> </a:t>
            </a:r>
            <a:r>
              <a:rPr lang="tr-TR" dirty="0" err="1"/>
              <a:t>reality</a:t>
            </a:r>
            <a:r>
              <a:rPr lang="tr-TR" dirty="0"/>
              <a:t> </a:t>
            </a:r>
            <a:r>
              <a:rPr lang="tr-TR" dirty="0" err="1"/>
              <a:t>phone</a:t>
            </a:r>
            <a:r>
              <a:rPr lang="tr-TR" dirty="0"/>
              <a:t> </a:t>
            </a:r>
            <a:r>
              <a:rPr lang="tr-TR" dirty="0" err="1"/>
              <a:t>application</a:t>
            </a:r>
            <a:r>
              <a:rPr lang="tr-TR" dirty="0"/>
              <a:t> </a:t>
            </a:r>
            <a:r>
              <a:rPr lang="tr-TR" dirty="0" err="1"/>
              <a:t>and</a:t>
            </a:r>
            <a:r>
              <a:rPr lang="tr-TR" dirty="0"/>
              <a:t> online </a:t>
            </a:r>
            <a:r>
              <a:rPr lang="tr-TR" dirty="0" err="1"/>
              <a:t>education</a:t>
            </a:r>
            <a:r>
              <a:rPr lang="tr-TR" dirty="0"/>
              <a:t> on </a:t>
            </a:r>
            <a:r>
              <a:rPr lang="tr-TR" dirty="0" err="1"/>
              <a:t>knowledge</a:t>
            </a:r>
            <a:r>
              <a:rPr lang="tr-TR" dirty="0"/>
              <a:t>, </a:t>
            </a:r>
            <a:r>
              <a:rPr lang="tr-TR" dirty="0" err="1"/>
              <a:t>attitude</a:t>
            </a:r>
            <a:r>
              <a:rPr lang="tr-TR" dirty="0"/>
              <a:t> </a:t>
            </a:r>
            <a:r>
              <a:rPr lang="tr-TR" dirty="0" err="1"/>
              <a:t>and</a:t>
            </a:r>
            <a:r>
              <a:rPr lang="tr-TR" dirty="0"/>
              <a:t> </a:t>
            </a:r>
            <a:r>
              <a:rPr lang="tr-TR" dirty="0" err="1"/>
              <a:t>compliance</a:t>
            </a:r>
            <a:r>
              <a:rPr lang="tr-TR" dirty="0"/>
              <a:t> of </a:t>
            </a:r>
            <a:r>
              <a:rPr lang="tr-TR" dirty="0" err="1"/>
              <a:t>standard</a:t>
            </a:r>
            <a:r>
              <a:rPr lang="tr-TR" dirty="0"/>
              <a:t> </a:t>
            </a:r>
            <a:r>
              <a:rPr lang="tr-TR" dirty="0" err="1"/>
              <a:t>precautions</a:t>
            </a:r>
            <a:r>
              <a:rPr lang="tr-TR" dirty="0"/>
              <a:t> </a:t>
            </a:r>
            <a:r>
              <a:rPr lang="tr-TR" dirty="0" err="1"/>
              <a:t>among</a:t>
            </a:r>
            <a:r>
              <a:rPr lang="tr-TR" dirty="0"/>
              <a:t> </a:t>
            </a:r>
            <a:r>
              <a:rPr lang="tr-TR" dirty="0" err="1"/>
              <a:t>nursing</a:t>
            </a:r>
            <a:r>
              <a:rPr lang="tr-TR" dirty="0"/>
              <a:t> </a:t>
            </a:r>
            <a:r>
              <a:rPr lang="tr-TR" dirty="0" err="1"/>
              <a:t>students</a:t>
            </a:r>
            <a:r>
              <a:rPr lang="tr-TR" dirty="0"/>
              <a:t>. </a:t>
            </a:r>
            <a:r>
              <a:rPr lang="tr-TR" dirty="0" err="1"/>
              <a:t>PLoS</a:t>
            </a:r>
            <a:r>
              <a:rPr lang="tr-TR" dirty="0"/>
              <a:t> </a:t>
            </a:r>
            <a:r>
              <a:rPr lang="tr-TR" dirty="0" err="1"/>
              <a:t>One</a:t>
            </a:r>
            <a:r>
              <a:rPr lang="tr-TR" dirty="0"/>
              <a:t>. 2022 </a:t>
            </a:r>
            <a:r>
              <a:rPr lang="tr-TR" dirty="0" err="1"/>
              <a:t>Nov</a:t>
            </a:r>
            <a:r>
              <a:rPr lang="tr-TR" dirty="0"/>
              <a:t> 3;17(11):e0275130. </a:t>
            </a:r>
            <a:r>
              <a:rPr lang="tr-TR" dirty="0" err="1"/>
              <a:t>doi</a:t>
            </a:r>
            <a:r>
              <a:rPr lang="tr-TR" dirty="0"/>
              <a:t>: 10.1371/journal.pone.0275130. PMID: 36327261; PMCID: PMC9632768. (Q2)</a:t>
            </a:r>
          </a:p>
          <a:p>
            <a:endParaRPr lang="tr-TR" dirty="0"/>
          </a:p>
          <a:p>
            <a:r>
              <a:rPr lang="tr-TR" dirty="0" err="1"/>
              <a:t>Kaymakci</a:t>
            </a:r>
            <a:r>
              <a:rPr lang="tr-TR" dirty="0"/>
              <a:t>, SO; Dikmen, BT; Bayraktar, N (Bayraktar, Nurhan) ; Dal </a:t>
            </a:r>
            <a:r>
              <a:rPr lang="tr-TR" dirty="0" err="1"/>
              <a:t>Yilmaz</a:t>
            </a:r>
            <a:r>
              <a:rPr lang="tr-TR" dirty="0"/>
              <a:t>, U; Aydin, N. Evaluation of </a:t>
            </a:r>
            <a:r>
              <a:rPr lang="tr-TR" dirty="0" err="1"/>
              <a:t>Patient</a:t>
            </a:r>
            <a:r>
              <a:rPr lang="tr-TR" dirty="0"/>
              <a:t> </a:t>
            </a:r>
            <a:r>
              <a:rPr lang="tr-TR" dirty="0" err="1"/>
              <a:t>Safety</a:t>
            </a:r>
            <a:r>
              <a:rPr lang="tr-TR" dirty="0"/>
              <a:t> </a:t>
            </a:r>
            <a:r>
              <a:rPr lang="tr-TR" dirty="0" err="1"/>
              <a:t>Culture</a:t>
            </a:r>
            <a:r>
              <a:rPr lang="tr-TR" dirty="0"/>
              <a:t> of </a:t>
            </a:r>
            <a:r>
              <a:rPr lang="tr-TR" dirty="0" err="1"/>
              <a:t>Nurses</a:t>
            </a:r>
            <a:r>
              <a:rPr lang="tr-TR" dirty="0"/>
              <a:t> in </a:t>
            </a:r>
            <a:r>
              <a:rPr lang="tr-TR" dirty="0" err="1"/>
              <a:t>Northern</a:t>
            </a:r>
            <a:r>
              <a:rPr lang="tr-TR" dirty="0"/>
              <a:t> </a:t>
            </a:r>
            <a:r>
              <a:rPr lang="tr-TR" dirty="0" err="1"/>
              <a:t>Cyprus</a:t>
            </a:r>
            <a:r>
              <a:rPr lang="tr-TR" dirty="0"/>
              <a:t>, Volume7 (5) Page633-638 (Q4)</a:t>
            </a:r>
          </a:p>
          <a:p>
            <a:endParaRPr lang="tr-TR" dirty="0"/>
          </a:p>
        </p:txBody>
      </p:sp>
    </p:spTree>
    <p:extLst>
      <p:ext uri="{BB962C8B-B14F-4D97-AF65-F5344CB8AC3E}">
        <p14:creationId xmlns:p14="http://schemas.microsoft.com/office/powerpoint/2010/main" val="16956021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800" b="0" i="0" u="none" strike="noStrike" kern="1200" cap="none" spc="0" normalizeH="0" baseline="0" noProof="0" dirty="0">
              <a:ln>
                <a:noFill/>
              </a:ln>
              <a:solidFill>
                <a:prstClr val="black"/>
              </a:solidFill>
              <a:effectLst/>
              <a:uLnTx/>
              <a:uFillTx/>
              <a:latin typeface="Candara" panose="020E0502030303020204" pitchFamily="34" charset="0"/>
              <a:ea typeface="+mn-ea"/>
              <a:cs typeface="Times New Roman" panose="02020603050405020304" pitchFamily="18" charset="0"/>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71757" y="2976017"/>
                  <a:ext cx="1703972" cy="6695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noProof="0" dirty="0" smtClean="0">
                      <a:solidFill>
                        <a:prstClr val="white"/>
                      </a:solidFill>
                      <a:latin typeface="Candara Light" panose="020E0502030303020204" pitchFamily="34" charset="0"/>
                    </a:rPr>
                    <a:t>Hemşirelik Bölümü</a:t>
                  </a:r>
                  <a:endParaRPr kumimoji="0" lang="en-IN" sz="1400" b="1" i="0" u="none" strike="noStrike" kern="1200" cap="none" spc="0" normalizeH="0" baseline="0" noProof="0" dirty="0">
                    <a:ln>
                      <a:noFill/>
                    </a:ln>
                    <a:solidFill>
                      <a:prstClr val="white"/>
                    </a:solidFill>
                    <a:effectLst/>
                    <a:uLnTx/>
                    <a:uFillTx/>
                    <a:latin typeface="Candara Light" panose="020E0502030303020204" pitchFamily="34" charset="0"/>
                    <a:ea typeface="+mn-ea"/>
                    <a:cs typeface="+mn-cs"/>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smtClean="0">
                      <a:ln>
                        <a:noFill/>
                      </a:ln>
                      <a:solidFill>
                        <a:prstClr val="white"/>
                      </a:solidFill>
                      <a:effectLst/>
                      <a:uLnTx/>
                      <a:uFillTx/>
                      <a:latin typeface="Agency FB" panose="020B0503020202020204" pitchFamily="34" charset="0"/>
                      <a:ea typeface="+mn-ea"/>
                      <a:cs typeface="+mn-cs"/>
                    </a:rPr>
                    <a:t>Akademik</a:t>
                  </a:r>
                  <a:r>
                    <a:rPr kumimoji="0" lang="tr-TR" sz="2800" b="1" i="0" u="none" strike="noStrike" kern="1200" cap="none" spc="0" normalizeH="0" noProof="0" dirty="0" smtClean="0">
                      <a:ln>
                        <a:noFill/>
                      </a:ln>
                      <a:solidFill>
                        <a:prstClr val="white"/>
                      </a:solidFill>
                      <a:effectLst/>
                      <a:uLnTx/>
                      <a:uFillTx/>
                      <a:latin typeface="Agency FB" panose="020B0503020202020204" pitchFamily="34" charset="0"/>
                      <a:ea typeface="+mn-ea"/>
                      <a:cs typeface="+mn-cs"/>
                    </a:rPr>
                    <a:t> </a:t>
                  </a:r>
                  <a:r>
                    <a:rPr kumimoji="0" lang="tr-TR" sz="2800" b="1" i="0" u="none" strike="noStrike" kern="1200" cap="none" spc="0" normalizeH="0" baseline="0" noProof="0" dirty="0" smtClean="0">
                      <a:ln>
                        <a:noFill/>
                      </a:ln>
                      <a:solidFill>
                        <a:prstClr val="white"/>
                      </a:solidFill>
                      <a:effectLst/>
                      <a:uLnTx/>
                      <a:uFillTx/>
                      <a:latin typeface="Agency FB" panose="020B0503020202020204" pitchFamily="34" charset="0"/>
                      <a:ea typeface="+mn-ea"/>
                      <a:cs typeface="+mn-cs"/>
                    </a:rPr>
                    <a:t>Yayınlar</a:t>
                  </a:r>
                  <a:endParaRPr kumimoji="0" lang="tr-TR" sz="2800" b="1" i="0" u="none" strike="noStrike" kern="1200" cap="none" spc="0" normalizeH="0" baseline="0" noProof="0" dirty="0">
                    <a:ln>
                      <a:noFill/>
                    </a:ln>
                    <a:solidFill>
                      <a:prstClr val="white"/>
                    </a:solidFill>
                    <a:effectLst/>
                    <a:uLnTx/>
                    <a:uFillTx/>
                    <a:latin typeface="Agency FB" panose="020B0503020202020204" pitchFamily="34" charset="0"/>
                    <a:ea typeface="+mn-ea"/>
                    <a:cs typeface="+mn-cs"/>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Eurostile BQ" pitchFamily="50" charset="0"/>
                  <a:ea typeface="+mn-ea"/>
                  <a:cs typeface="+mn-cs"/>
                </a:rPr>
                <a:t>VIII</a:t>
              </a:r>
              <a:endParaRPr kumimoji="0" lang="en-IN" sz="1600" b="1" i="0" u="none" strike="noStrike" kern="1200" cap="none" spc="0" normalizeH="0" baseline="0" noProof="0" dirty="0">
                <a:ln>
                  <a:noFill/>
                </a:ln>
                <a:solidFill>
                  <a:prstClr val="white"/>
                </a:solidFill>
                <a:effectLst/>
                <a:uLnTx/>
                <a:uFillTx/>
                <a:latin typeface="Eurostile BQ" pitchFamily="50" charset="0"/>
                <a:ea typeface="+mn-ea"/>
                <a:cs typeface="+mn-cs"/>
              </a:endParaRPr>
            </a:p>
          </p:txBody>
        </p:sp>
      </p:grpSp>
      <p:sp>
        <p:nvSpPr>
          <p:cNvPr id="6" name="İçerik Yer Tutucusu 5"/>
          <p:cNvSpPr>
            <a:spLocks noGrp="1"/>
          </p:cNvSpPr>
          <p:nvPr>
            <p:ph idx="1"/>
          </p:nvPr>
        </p:nvSpPr>
        <p:spPr>
          <a:xfrm>
            <a:off x="979307" y="2010176"/>
            <a:ext cx="10515600" cy="4351338"/>
          </a:xfrm>
        </p:spPr>
        <p:txBody>
          <a:bodyPr>
            <a:normAutofit fontScale="70000" lnSpcReduction="20000"/>
          </a:bodyPr>
          <a:lstStyle/>
          <a:p>
            <a:r>
              <a:rPr lang="tr-TR" dirty="0" err="1"/>
              <a:t>Karadas</a:t>
            </a:r>
            <a:r>
              <a:rPr lang="tr-TR" dirty="0"/>
              <a:t> C, Topal CA, </a:t>
            </a:r>
            <a:r>
              <a:rPr lang="tr-TR" dirty="0" err="1"/>
              <a:t>Ozbay</a:t>
            </a:r>
            <a:r>
              <a:rPr lang="tr-TR" dirty="0"/>
              <a:t> SÇ, </a:t>
            </a:r>
            <a:r>
              <a:rPr lang="tr-TR" dirty="0" err="1"/>
              <a:t>Kanbay</a:t>
            </a:r>
            <a:r>
              <a:rPr lang="tr-TR" dirty="0"/>
              <a:t> Y, Ay A. The </a:t>
            </a:r>
            <a:r>
              <a:rPr lang="tr-TR" dirty="0" err="1"/>
              <a:t>mediating</a:t>
            </a:r>
            <a:r>
              <a:rPr lang="tr-TR" dirty="0"/>
              <a:t> </a:t>
            </a:r>
            <a:r>
              <a:rPr lang="tr-TR" dirty="0" err="1"/>
              <a:t>effect</a:t>
            </a:r>
            <a:r>
              <a:rPr lang="tr-TR" dirty="0"/>
              <a:t> of Covid-19 risk </a:t>
            </a:r>
            <a:r>
              <a:rPr lang="tr-TR" dirty="0" err="1"/>
              <a:t>perception</a:t>
            </a:r>
            <a:r>
              <a:rPr lang="tr-TR" dirty="0"/>
              <a:t> on the </a:t>
            </a:r>
            <a:r>
              <a:rPr lang="tr-TR" dirty="0" err="1"/>
              <a:t>correlation</a:t>
            </a:r>
            <a:r>
              <a:rPr lang="tr-TR" dirty="0"/>
              <a:t> </a:t>
            </a:r>
            <a:r>
              <a:rPr lang="tr-TR" dirty="0" err="1"/>
              <a:t>between</a:t>
            </a:r>
            <a:r>
              <a:rPr lang="tr-TR" dirty="0"/>
              <a:t> </a:t>
            </a:r>
            <a:r>
              <a:rPr lang="tr-TR" dirty="0" err="1"/>
              <a:t>levels</a:t>
            </a:r>
            <a:r>
              <a:rPr lang="tr-TR" dirty="0"/>
              <a:t> of </a:t>
            </a:r>
            <a:r>
              <a:rPr lang="tr-TR" dirty="0" err="1"/>
              <a:t>mindfulness</a:t>
            </a:r>
            <a:r>
              <a:rPr lang="tr-TR" dirty="0"/>
              <a:t> </a:t>
            </a:r>
            <a:r>
              <a:rPr lang="tr-TR" dirty="0" err="1"/>
              <a:t>and</a:t>
            </a:r>
            <a:r>
              <a:rPr lang="tr-TR" dirty="0"/>
              <a:t> </a:t>
            </a:r>
            <a:r>
              <a:rPr lang="tr-TR" dirty="0" err="1"/>
              <a:t>preventive</a:t>
            </a:r>
            <a:r>
              <a:rPr lang="tr-TR" dirty="0"/>
              <a:t> </a:t>
            </a:r>
            <a:r>
              <a:rPr lang="tr-TR" dirty="0" err="1"/>
              <a:t>health</a:t>
            </a:r>
            <a:r>
              <a:rPr lang="tr-TR" dirty="0"/>
              <a:t> </a:t>
            </a:r>
            <a:r>
              <a:rPr lang="tr-TR" dirty="0" err="1"/>
              <a:t>behavior</a:t>
            </a:r>
            <a:r>
              <a:rPr lang="tr-TR" dirty="0"/>
              <a:t> in </a:t>
            </a:r>
            <a:r>
              <a:rPr lang="tr-TR" dirty="0" err="1"/>
              <a:t>nursing</a:t>
            </a:r>
            <a:r>
              <a:rPr lang="tr-TR" dirty="0"/>
              <a:t> </a:t>
            </a:r>
            <a:r>
              <a:rPr lang="tr-TR" dirty="0" err="1"/>
              <a:t>students</a:t>
            </a:r>
            <a:r>
              <a:rPr lang="tr-TR" dirty="0"/>
              <a:t>. </a:t>
            </a:r>
            <a:r>
              <a:rPr lang="tr-TR" dirty="0" err="1"/>
              <a:t>Arch</a:t>
            </a:r>
            <a:r>
              <a:rPr lang="tr-TR" dirty="0"/>
              <a:t> </a:t>
            </a:r>
            <a:r>
              <a:rPr lang="tr-TR" dirty="0" err="1"/>
              <a:t>Psychiatr</a:t>
            </a:r>
            <a:r>
              <a:rPr lang="tr-TR" dirty="0"/>
              <a:t> </a:t>
            </a:r>
            <a:r>
              <a:rPr lang="tr-TR" dirty="0" err="1"/>
              <a:t>Nurs</a:t>
            </a:r>
            <a:r>
              <a:rPr lang="tr-TR" dirty="0"/>
              <a:t>. 2022 Dec;41:62-67. </a:t>
            </a:r>
            <a:r>
              <a:rPr lang="tr-TR" dirty="0" err="1"/>
              <a:t>doi</a:t>
            </a:r>
            <a:r>
              <a:rPr lang="tr-TR" dirty="0"/>
              <a:t>: 10.1016/j.apnu.2022.07.019. </a:t>
            </a:r>
            <a:r>
              <a:rPr lang="tr-TR" dirty="0" err="1"/>
              <a:t>Epub</a:t>
            </a:r>
            <a:r>
              <a:rPr lang="tr-TR" dirty="0"/>
              <a:t> 2022 Jul 22. PMID: 36428076; PMCID: PMC9303062.(Q2)</a:t>
            </a:r>
          </a:p>
          <a:p>
            <a:endParaRPr lang="tr-TR" dirty="0"/>
          </a:p>
          <a:p>
            <a:r>
              <a:rPr lang="tr-TR" dirty="0"/>
              <a:t>Boztepe H, Çınar S, </a:t>
            </a:r>
            <a:r>
              <a:rPr lang="tr-TR" dirty="0" err="1"/>
              <a:t>Kanbay</a:t>
            </a:r>
            <a:r>
              <a:rPr lang="tr-TR" dirty="0"/>
              <a:t> Y, Acımış B, Özgür F, </a:t>
            </a:r>
            <a:r>
              <a:rPr lang="tr-TR" dirty="0" err="1"/>
              <a:t>Terzioglu</a:t>
            </a:r>
            <a:r>
              <a:rPr lang="tr-TR" dirty="0"/>
              <a:t> F. </a:t>
            </a:r>
            <a:r>
              <a:rPr lang="tr-TR" dirty="0" err="1"/>
              <a:t>Validity</a:t>
            </a:r>
            <a:r>
              <a:rPr lang="tr-TR" dirty="0"/>
              <a:t> </a:t>
            </a:r>
            <a:r>
              <a:rPr lang="tr-TR" dirty="0" err="1"/>
              <a:t>and</a:t>
            </a:r>
            <a:r>
              <a:rPr lang="tr-TR" dirty="0"/>
              <a:t> </a:t>
            </a:r>
            <a:r>
              <a:rPr lang="tr-TR" dirty="0" err="1"/>
              <a:t>reliability</a:t>
            </a:r>
            <a:r>
              <a:rPr lang="tr-TR" dirty="0"/>
              <a:t> of the </a:t>
            </a:r>
            <a:r>
              <a:rPr lang="tr-TR" dirty="0" err="1"/>
              <a:t>Family</a:t>
            </a:r>
            <a:r>
              <a:rPr lang="tr-TR" dirty="0"/>
              <a:t> Empowerment </a:t>
            </a:r>
            <a:r>
              <a:rPr lang="tr-TR" dirty="0" err="1"/>
              <a:t>Scale</a:t>
            </a:r>
            <a:r>
              <a:rPr lang="tr-TR" dirty="0"/>
              <a:t> </a:t>
            </a:r>
            <a:r>
              <a:rPr lang="tr-TR" dirty="0" err="1"/>
              <a:t>for</a:t>
            </a:r>
            <a:r>
              <a:rPr lang="tr-TR" dirty="0"/>
              <a:t> </a:t>
            </a:r>
            <a:r>
              <a:rPr lang="tr-TR" dirty="0" err="1"/>
              <a:t>parents</a:t>
            </a:r>
            <a:r>
              <a:rPr lang="tr-TR" dirty="0"/>
              <a:t> of </a:t>
            </a:r>
            <a:r>
              <a:rPr lang="tr-TR" dirty="0" err="1"/>
              <a:t>children</a:t>
            </a:r>
            <a:r>
              <a:rPr lang="tr-TR" dirty="0"/>
              <a:t> </a:t>
            </a:r>
            <a:r>
              <a:rPr lang="tr-TR" dirty="0" err="1"/>
              <a:t>with</a:t>
            </a:r>
            <a:r>
              <a:rPr lang="tr-TR" dirty="0"/>
              <a:t> </a:t>
            </a:r>
            <a:r>
              <a:rPr lang="tr-TR" dirty="0" err="1"/>
              <a:t>cleft</a:t>
            </a:r>
            <a:r>
              <a:rPr lang="tr-TR" dirty="0"/>
              <a:t> </a:t>
            </a:r>
            <a:r>
              <a:rPr lang="tr-TR" dirty="0" err="1"/>
              <a:t>lip</a:t>
            </a:r>
            <a:r>
              <a:rPr lang="tr-TR" dirty="0"/>
              <a:t> </a:t>
            </a:r>
            <a:r>
              <a:rPr lang="tr-TR" dirty="0" err="1"/>
              <a:t>and</a:t>
            </a:r>
            <a:r>
              <a:rPr lang="tr-TR" dirty="0"/>
              <a:t>/</a:t>
            </a:r>
            <a:r>
              <a:rPr lang="tr-TR" dirty="0" err="1"/>
              <a:t>or</a:t>
            </a:r>
            <a:r>
              <a:rPr lang="tr-TR" dirty="0"/>
              <a:t> </a:t>
            </a:r>
            <a:r>
              <a:rPr lang="tr-TR" dirty="0" err="1"/>
              <a:t>palate</a:t>
            </a:r>
            <a:r>
              <a:rPr lang="tr-TR" dirty="0"/>
              <a:t>. Child </a:t>
            </a:r>
            <a:r>
              <a:rPr lang="tr-TR" dirty="0" err="1"/>
              <a:t>Care</a:t>
            </a:r>
            <a:r>
              <a:rPr lang="tr-TR" dirty="0"/>
              <a:t> </a:t>
            </a:r>
            <a:r>
              <a:rPr lang="tr-TR" dirty="0" err="1"/>
              <a:t>Health</a:t>
            </a:r>
            <a:r>
              <a:rPr lang="tr-TR" dirty="0"/>
              <a:t> Dev. 2022 Mar;48(2):277-285. </a:t>
            </a:r>
            <a:r>
              <a:rPr lang="tr-TR" dirty="0" err="1"/>
              <a:t>doi</a:t>
            </a:r>
            <a:r>
              <a:rPr lang="tr-TR" dirty="0"/>
              <a:t>: 10.1111/cch.12928. </a:t>
            </a:r>
            <a:r>
              <a:rPr lang="tr-TR" dirty="0" err="1"/>
              <a:t>Epub</a:t>
            </a:r>
            <a:r>
              <a:rPr lang="tr-TR" dirty="0"/>
              <a:t> 2021 </a:t>
            </a:r>
            <a:r>
              <a:rPr lang="tr-TR" dirty="0" err="1"/>
              <a:t>Dec</a:t>
            </a:r>
            <a:r>
              <a:rPr lang="tr-TR" dirty="0"/>
              <a:t> 30. PMID: 34786745. (Q2)</a:t>
            </a:r>
          </a:p>
          <a:p>
            <a:endParaRPr lang="tr-TR" dirty="0"/>
          </a:p>
          <a:p>
            <a:r>
              <a:rPr lang="tr-TR" dirty="0"/>
              <a:t>Çınar S, Boztepe H, Ay A, Yılmaz P, Güllü H, </a:t>
            </a:r>
            <a:r>
              <a:rPr lang="tr-TR" dirty="0" err="1"/>
              <a:t>Karadavut</a:t>
            </a:r>
            <a:r>
              <a:rPr lang="tr-TR" dirty="0"/>
              <a:t> B, </a:t>
            </a:r>
            <a:r>
              <a:rPr lang="tr-TR" dirty="0" err="1"/>
              <a:t>Burhanoğulları</a:t>
            </a:r>
            <a:r>
              <a:rPr lang="tr-TR" dirty="0"/>
              <a:t> D, Solmaz M, Akyüz C. </a:t>
            </a:r>
            <a:r>
              <a:rPr lang="tr-TR" dirty="0" err="1"/>
              <a:t>Predictors</a:t>
            </a:r>
            <a:r>
              <a:rPr lang="tr-TR" dirty="0"/>
              <a:t> of </a:t>
            </a:r>
            <a:r>
              <a:rPr lang="tr-TR" dirty="0" err="1"/>
              <a:t>parenting</a:t>
            </a:r>
            <a:r>
              <a:rPr lang="tr-TR" dirty="0"/>
              <a:t> </a:t>
            </a:r>
            <a:r>
              <a:rPr lang="tr-TR" dirty="0" err="1"/>
              <a:t>stress</a:t>
            </a:r>
            <a:r>
              <a:rPr lang="tr-TR" dirty="0"/>
              <a:t> in </a:t>
            </a:r>
            <a:r>
              <a:rPr lang="tr-TR" dirty="0" err="1"/>
              <a:t>parents</a:t>
            </a:r>
            <a:r>
              <a:rPr lang="tr-TR" dirty="0"/>
              <a:t> of </a:t>
            </a:r>
            <a:r>
              <a:rPr lang="tr-TR" dirty="0" err="1"/>
              <a:t>children</a:t>
            </a:r>
            <a:r>
              <a:rPr lang="tr-TR" dirty="0"/>
              <a:t> </a:t>
            </a:r>
            <a:r>
              <a:rPr lang="tr-TR" dirty="0" err="1"/>
              <a:t>with</a:t>
            </a:r>
            <a:r>
              <a:rPr lang="tr-TR" dirty="0"/>
              <a:t> </a:t>
            </a:r>
            <a:r>
              <a:rPr lang="tr-TR" dirty="0" err="1"/>
              <a:t>cancer</a:t>
            </a:r>
            <a:r>
              <a:rPr lang="tr-TR" dirty="0"/>
              <a:t>. </a:t>
            </a:r>
            <a:r>
              <a:rPr lang="tr-TR" dirty="0" err="1"/>
              <a:t>Eur</a:t>
            </a:r>
            <a:r>
              <a:rPr lang="tr-TR" dirty="0"/>
              <a:t> J </a:t>
            </a:r>
            <a:r>
              <a:rPr lang="tr-TR" dirty="0" err="1"/>
              <a:t>Oncol</a:t>
            </a:r>
            <a:r>
              <a:rPr lang="tr-TR" dirty="0"/>
              <a:t> </a:t>
            </a:r>
            <a:r>
              <a:rPr lang="tr-TR" dirty="0" err="1"/>
              <a:t>Nurs</a:t>
            </a:r>
            <a:r>
              <a:rPr lang="tr-TR" dirty="0"/>
              <a:t>. 2021 Oct;54:102022. </a:t>
            </a:r>
            <a:r>
              <a:rPr lang="tr-TR" dirty="0" err="1"/>
              <a:t>doi</a:t>
            </a:r>
            <a:r>
              <a:rPr lang="tr-TR" dirty="0"/>
              <a:t>: 10.1016/j.ejon.2021.102022. </a:t>
            </a:r>
            <a:r>
              <a:rPr lang="tr-TR" dirty="0" err="1"/>
              <a:t>Epub</a:t>
            </a:r>
            <a:r>
              <a:rPr lang="tr-TR" dirty="0"/>
              <a:t> 2021 </a:t>
            </a:r>
            <a:r>
              <a:rPr lang="tr-TR" dirty="0" err="1"/>
              <a:t>Aug</a:t>
            </a:r>
            <a:r>
              <a:rPr lang="tr-TR" dirty="0"/>
              <a:t> 25. PMID: 34507150. (Q2)</a:t>
            </a:r>
          </a:p>
          <a:p>
            <a:endParaRPr lang="tr-TR" dirty="0"/>
          </a:p>
          <a:p>
            <a:r>
              <a:rPr lang="tr-TR" dirty="0"/>
              <a:t>Özbay, S. Ç., Boztepe, H., &amp; </a:t>
            </a:r>
            <a:r>
              <a:rPr lang="tr-TR" dirty="0" err="1"/>
              <a:t>Özcebe</a:t>
            </a:r>
            <a:r>
              <a:rPr lang="tr-TR" dirty="0"/>
              <a:t>, H. (2022). </a:t>
            </a:r>
            <a:r>
              <a:rPr lang="tr-TR" dirty="0" err="1"/>
              <a:t>Inequality</a:t>
            </a:r>
            <a:r>
              <a:rPr lang="tr-TR" dirty="0"/>
              <a:t> </a:t>
            </a:r>
            <a:r>
              <a:rPr lang="tr-TR" dirty="0" err="1"/>
              <a:t>Among</a:t>
            </a:r>
            <a:r>
              <a:rPr lang="tr-TR" dirty="0"/>
              <a:t> </a:t>
            </a:r>
            <a:r>
              <a:rPr lang="tr-TR" dirty="0" err="1"/>
              <a:t>Adolescents</a:t>
            </a:r>
            <a:r>
              <a:rPr lang="tr-TR" dirty="0"/>
              <a:t> in the </a:t>
            </a:r>
            <a:r>
              <a:rPr lang="tr-TR" dirty="0" err="1"/>
              <a:t>Developing</a:t>
            </a:r>
            <a:r>
              <a:rPr lang="tr-TR" dirty="0"/>
              <a:t> </a:t>
            </a:r>
            <a:r>
              <a:rPr lang="tr-TR" dirty="0" err="1"/>
              <a:t>Countries</a:t>
            </a:r>
            <a:r>
              <a:rPr lang="tr-TR" dirty="0"/>
              <a:t> is the Main Determinant of E-</a:t>
            </a:r>
            <a:r>
              <a:rPr lang="tr-TR" dirty="0" err="1"/>
              <a:t>Health</a:t>
            </a:r>
            <a:r>
              <a:rPr lang="tr-TR" dirty="0"/>
              <a:t> </a:t>
            </a:r>
            <a:r>
              <a:rPr lang="tr-TR" dirty="0" err="1"/>
              <a:t>Literacy</a:t>
            </a:r>
            <a:r>
              <a:rPr lang="tr-TR" dirty="0"/>
              <a:t>. Acıbadem Üniversitesi Sağlık Bilimleri Dergisi, 13(3), 360-368. (ESCI)</a:t>
            </a:r>
          </a:p>
          <a:p>
            <a:endParaRPr lang="tr-TR" dirty="0"/>
          </a:p>
          <a:p>
            <a:endParaRPr lang="tr-TR" dirty="0"/>
          </a:p>
        </p:txBody>
      </p:sp>
    </p:spTree>
    <p:extLst>
      <p:ext uri="{BB962C8B-B14F-4D97-AF65-F5344CB8AC3E}">
        <p14:creationId xmlns:p14="http://schemas.microsoft.com/office/powerpoint/2010/main" val="25415020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800" b="0" i="0" u="none" strike="noStrike" kern="1200" cap="none" spc="0" normalizeH="0" baseline="0" noProof="0" dirty="0">
              <a:ln>
                <a:noFill/>
              </a:ln>
              <a:solidFill>
                <a:prstClr val="black"/>
              </a:solidFill>
              <a:effectLst/>
              <a:uLnTx/>
              <a:uFillTx/>
              <a:latin typeface="Candara" panose="020E0502030303020204" pitchFamily="34" charset="0"/>
              <a:ea typeface="+mn-ea"/>
              <a:cs typeface="Times New Roman" panose="02020603050405020304" pitchFamily="18" charset="0"/>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71757" y="2976017"/>
                  <a:ext cx="1703972" cy="6695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noProof="0" dirty="0" smtClean="0">
                      <a:solidFill>
                        <a:prstClr val="white"/>
                      </a:solidFill>
                      <a:latin typeface="Candara Light" panose="020E0502030303020204" pitchFamily="34" charset="0"/>
                    </a:rPr>
                    <a:t>Hemşirelik Bölümü</a:t>
                  </a:r>
                  <a:endParaRPr kumimoji="0" lang="en-IN" sz="1400" b="1" i="0" u="none" strike="noStrike" kern="1200" cap="none" spc="0" normalizeH="0" baseline="0" noProof="0" dirty="0">
                    <a:ln>
                      <a:noFill/>
                    </a:ln>
                    <a:solidFill>
                      <a:prstClr val="white"/>
                    </a:solidFill>
                    <a:effectLst/>
                    <a:uLnTx/>
                    <a:uFillTx/>
                    <a:latin typeface="Candara Light" panose="020E0502030303020204" pitchFamily="34" charset="0"/>
                    <a:ea typeface="+mn-ea"/>
                    <a:cs typeface="+mn-cs"/>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smtClean="0">
                      <a:ln>
                        <a:noFill/>
                      </a:ln>
                      <a:solidFill>
                        <a:prstClr val="white"/>
                      </a:solidFill>
                      <a:effectLst/>
                      <a:uLnTx/>
                      <a:uFillTx/>
                      <a:latin typeface="Agency FB" panose="020B0503020202020204" pitchFamily="34" charset="0"/>
                      <a:ea typeface="+mn-ea"/>
                      <a:cs typeface="+mn-cs"/>
                    </a:rPr>
                    <a:t>Akademik</a:t>
                  </a:r>
                  <a:r>
                    <a:rPr kumimoji="0" lang="tr-TR" sz="2800" b="1" i="0" u="none" strike="noStrike" kern="1200" cap="none" spc="0" normalizeH="0" noProof="0" dirty="0" smtClean="0">
                      <a:ln>
                        <a:noFill/>
                      </a:ln>
                      <a:solidFill>
                        <a:prstClr val="white"/>
                      </a:solidFill>
                      <a:effectLst/>
                      <a:uLnTx/>
                      <a:uFillTx/>
                      <a:latin typeface="Agency FB" panose="020B0503020202020204" pitchFamily="34" charset="0"/>
                      <a:ea typeface="+mn-ea"/>
                      <a:cs typeface="+mn-cs"/>
                    </a:rPr>
                    <a:t> </a:t>
                  </a:r>
                  <a:r>
                    <a:rPr kumimoji="0" lang="tr-TR" sz="2800" b="1" i="0" u="none" strike="noStrike" kern="1200" cap="none" spc="0" normalizeH="0" baseline="0" noProof="0" dirty="0" smtClean="0">
                      <a:ln>
                        <a:noFill/>
                      </a:ln>
                      <a:solidFill>
                        <a:prstClr val="white"/>
                      </a:solidFill>
                      <a:effectLst/>
                      <a:uLnTx/>
                      <a:uFillTx/>
                      <a:latin typeface="Agency FB" panose="020B0503020202020204" pitchFamily="34" charset="0"/>
                      <a:ea typeface="+mn-ea"/>
                      <a:cs typeface="+mn-cs"/>
                    </a:rPr>
                    <a:t>Yayınlar</a:t>
                  </a:r>
                  <a:endParaRPr kumimoji="0" lang="tr-TR" sz="2800" b="1" i="0" u="none" strike="noStrike" kern="1200" cap="none" spc="0" normalizeH="0" baseline="0" noProof="0" dirty="0">
                    <a:ln>
                      <a:noFill/>
                    </a:ln>
                    <a:solidFill>
                      <a:prstClr val="white"/>
                    </a:solidFill>
                    <a:effectLst/>
                    <a:uLnTx/>
                    <a:uFillTx/>
                    <a:latin typeface="Agency FB" panose="020B0503020202020204" pitchFamily="34" charset="0"/>
                    <a:ea typeface="+mn-ea"/>
                    <a:cs typeface="+mn-cs"/>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Eurostile BQ" pitchFamily="50" charset="0"/>
                  <a:ea typeface="+mn-ea"/>
                  <a:cs typeface="+mn-cs"/>
                </a:rPr>
                <a:t>VIII</a:t>
              </a:r>
              <a:endParaRPr kumimoji="0" lang="en-IN" sz="1600" b="1" i="0" u="none" strike="noStrike" kern="1200" cap="none" spc="0" normalizeH="0" baseline="0" noProof="0" dirty="0">
                <a:ln>
                  <a:noFill/>
                </a:ln>
                <a:solidFill>
                  <a:prstClr val="white"/>
                </a:solidFill>
                <a:effectLst/>
                <a:uLnTx/>
                <a:uFillTx/>
                <a:latin typeface="Eurostile BQ" pitchFamily="50" charset="0"/>
                <a:ea typeface="+mn-ea"/>
                <a:cs typeface="+mn-cs"/>
              </a:endParaRPr>
            </a:p>
          </p:txBody>
        </p:sp>
      </p:grpSp>
      <p:sp>
        <p:nvSpPr>
          <p:cNvPr id="6" name="İçerik Yer Tutucusu 5"/>
          <p:cNvSpPr>
            <a:spLocks noGrp="1"/>
          </p:cNvSpPr>
          <p:nvPr>
            <p:ph idx="1"/>
          </p:nvPr>
        </p:nvSpPr>
        <p:spPr>
          <a:xfrm>
            <a:off x="979307" y="2010176"/>
            <a:ext cx="10515600" cy="4351338"/>
          </a:xfrm>
        </p:spPr>
        <p:txBody>
          <a:bodyPr>
            <a:normAutofit/>
          </a:bodyPr>
          <a:lstStyle/>
          <a:p>
            <a:pPr marL="0" indent="0">
              <a:buNone/>
            </a:pPr>
            <a:r>
              <a:rPr lang="tr-TR" dirty="0"/>
              <a:t>ULUSAL YAYINEVLERİ TARAFINDAN YAYIMLANMIŞ KİTAP EDİTÖRLÜĞÜ VEYA BÖLÜM YAZARLIĞI</a:t>
            </a:r>
          </a:p>
          <a:p>
            <a:r>
              <a:rPr lang="tr-TR" dirty="0"/>
              <a:t>Sönmez M. (2021). Oral ve Lokal İlaç Uygulamaları. Hemşirelik Bakımının Temelleri: Kavramlar- İlkeler-Uygulamalar. Sabuncu N., Erkal İlhan S., Koç Z. Editörler, </a:t>
            </a:r>
            <a:r>
              <a:rPr lang="tr-TR" dirty="0" err="1"/>
              <a:t>Alter</a:t>
            </a:r>
            <a:r>
              <a:rPr lang="tr-TR" dirty="0"/>
              <a:t> Yayıncılık, 1. Baskı, Aralık 2021, Ankara  p.489-533. ISBN: 978-605-191-204-2</a:t>
            </a:r>
          </a:p>
          <a:p>
            <a:endParaRPr lang="tr-TR" dirty="0"/>
          </a:p>
        </p:txBody>
      </p:sp>
    </p:spTree>
    <p:extLst>
      <p:ext uri="{BB962C8B-B14F-4D97-AF65-F5344CB8AC3E}">
        <p14:creationId xmlns:p14="http://schemas.microsoft.com/office/powerpoint/2010/main" val="38609547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800" b="0" i="0" u="none" strike="noStrike" kern="1200" cap="none" spc="0" normalizeH="0" baseline="0" noProof="0" dirty="0">
              <a:ln>
                <a:noFill/>
              </a:ln>
              <a:solidFill>
                <a:prstClr val="black"/>
              </a:solidFill>
              <a:effectLst/>
              <a:uLnTx/>
              <a:uFillTx/>
              <a:latin typeface="Candara" panose="020E0502030303020204" pitchFamily="34" charset="0"/>
              <a:ea typeface="+mn-ea"/>
              <a:cs typeface="Times New Roman" panose="02020603050405020304" pitchFamily="18" charset="0"/>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71757" y="2976017"/>
                  <a:ext cx="1703972" cy="6695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noProof="0" dirty="0" smtClean="0">
                      <a:solidFill>
                        <a:prstClr val="white"/>
                      </a:solidFill>
                      <a:latin typeface="Candara Light" panose="020E0502030303020204" pitchFamily="34" charset="0"/>
                    </a:rPr>
                    <a:t>Hemşirelik Bölümü</a:t>
                  </a:r>
                  <a:endParaRPr kumimoji="0" lang="en-IN" sz="1400" b="1" i="0" u="none" strike="noStrike" kern="1200" cap="none" spc="0" normalizeH="0" baseline="0" noProof="0" dirty="0">
                    <a:ln>
                      <a:noFill/>
                    </a:ln>
                    <a:solidFill>
                      <a:prstClr val="white"/>
                    </a:solidFill>
                    <a:effectLst/>
                    <a:uLnTx/>
                    <a:uFillTx/>
                    <a:latin typeface="Candara Light" panose="020E0502030303020204" pitchFamily="34" charset="0"/>
                    <a:ea typeface="+mn-ea"/>
                    <a:cs typeface="+mn-cs"/>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smtClean="0">
                      <a:ln>
                        <a:noFill/>
                      </a:ln>
                      <a:solidFill>
                        <a:prstClr val="white"/>
                      </a:solidFill>
                      <a:effectLst/>
                      <a:uLnTx/>
                      <a:uFillTx/>
                      <a:latin typeface="Agency FB" panose="020B0503020202020204" pitchFamily="34" charset="0"/>
                      <a:ea typeface="+mn-ea"/>
                      <a:cs typeface="+mn-cs"/>
                    </a:rPr>
                    <a:t>Akademik Yayınlar</a:t>
                  </a:r>
                  <a:endParaRPr kumimoji="0" lang="tr-TR" sz="2800" b="1" i="0" u="none" strike="noStrike" kern="1200" cap="none" spc="0" normalizeH="0" baseline="0" noProof="0" dirty="0">
                    <a:ln>
                      <a:noFill/>
                    </a:ln>
                    <a:solidFill>
                      <a:prstClr val="white"/>
                    </a:solidFill>
                    <a:effectLst/>
                    <a:uLnTx/>
                    <a:uFillTx/>
                    <a:latin typeface="Agency FB" panose="020B0503020202020204" pitchFamily="34" charset="0"/>
                    <a:ea typeface="+mn-ea"/>
                    <a:cs typeface="+mn-cs"/>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Eurostile BQ" pitchFamily="50" charset="0"/>
                  <a:ea typeface="+mn-ea"/>
                  <a:cs typeface="+mn-cs"/>
                </a:rPr>
                <a:t>VIII</a:t>
              </a:r>
              <a:endParaRPr kumimoji="0" lang="en-IN" sz="1600" b="1" i="0" u="none" strike="noStrike" kern="1200" cap="none" spc="0" normalizeH="0" baseline="0" noProof="0" dirty="0">
                <a:ln>
                  <a:noFill/>
                </a:ln>
                <a:solidFill>
                  <a:prstClr val="white"/>
                </a:solidFill>
                <a:effectLst/>
                <a:uLnTx/>
                <a:uFillTx/>
                <a:latin typeface="Eurostile BQ" pitchFamily="50" charset="0"/>
                <a:ea typeface="+mn-ea"/>
                <a:cs typeface="+mn-cs"/>
              </a:endParaRPr>
            </a:p>
          </p:txBody>
        </p:sp>
      </p:grpSp>
      <p:sp>
        <p:nvSpPr>
          <p:cNvPr id="6" name="İçerik Yer Tutucusu 5"/>
          <p:cNvSpPr>
            <a:spLocks noGrp="1"/>
          </p:cNvSpPr>
          <p:nvPr>
            <p:ph idx="1"/>
          </p:nvPr>
        </p:nvSpPr>
        <p:spPr>
          <a:xfrm>
            <a:off x="979307" y="2010176"/>
            <a:ext cx="10515600" cy="4351338"/>
          </a:xfrm>
        </p:spPr>
        <p:txBody>
          <a:bodyPr>
            <a:normAutofit/>
          </a:bodyPr>
          <a:lstStyle/>
          <a:p>
            <a:pPr marL="0" indent="0">
              <a:buNone/>
            </a:pPr>
            <a:r>
              <a:rPr lang="tr-TR" dirty="0"/>
              <a:t>ATILIM ÜNİVERSİTESİ İÇ DESTEK PROGRAMLARI KAPSAMINDAKİ PROJELER (LAP) </a:t>
            </a:r>
          </a:p>
          <a:p>
            <a:r>
              <a:rPr lang="tr-TR" dirty="0" err="1"/>
              <a:t>Determining</a:t>
            </a:r>
            <a:r>
              <a:rPr lang="tr-TR" dirty="0"/>
              <a:t> The </a:t>
            </a:r>
            <a:r>
              <a:rPr lang="tr-TR" dirty="0" err="1"/>
              <a:t>Pain</a:t>
            </a:r>
            <a:r>
              <a:rPr lang="tr-TR" dirty="0"/>
              <a:t> </a:t>
            </a:r>
            <a:r>
              <a:rPr lang="tr-TR" dirty="0" err="1"/>
              <a:t>Beliefs</a:t>
            </a:r>
            <a:r>
              <a:rPr lang="tr-TR" dirty="0"/>
              <a:t> of </a:t>
            </a:r>
            <a:r>
              <a:rPr lang="tr-TR" dirty="0" err="1"/>
              <a:t>University</a:t>
            </a:r>
            <a:r>
              <a:rPr lang="tr-TR" dirty="0"/>
              <a:t> Students </a:t>
            </a:r>
            <a:r>
              <a:rPr lang="tr-TR" dirty="0" err="1"/>
              <a:t>And</a:t>
            </a:r>
            <a:r>
              <a:rPr lang="tr-TR" dirty="0"/>
              <a:t> The </a:t>
            </a:r>
            <a:r>
              <a:rPr lang="tr-TR" dirty="0" err="1"/>
              <a:t>Methods</a:t>
            </a:r>
            <a:r>
              <a:rPr lang="tr-TR" dirty="0"/>
              <a:t> Of </a:t>
            </a:r>
            <a:r>
              <a:rPr lang="tr-TR" dirty="0" err="1"/>
              <a:t>Coping</a:t>
            </a:r>
            <a:r>
              <a:rPr lang="tr-TR" dirty="0"/>
              <a:t> </a:t>
            </a:r>
            <a:r>
              <a:rPr lang="tr-TR" dirty="0" err="1"/>
              <a:t>with</a:t>
            </a:r>
            <a:r>
              <a:rPr lang="tr-TR" dirty="0"/>
              <a:t> </a:t>
            </a:r>
            <a:r>
              <a:rPr lang="tr-TR" dirty="0" err="1"/>
              <a:t>Pain</a:t>
            </a:r>
            <a:r>
              <a:rPr lang="tr-TR" dirty="0"/>
              <a:t>. Project </a:t>
            </a:r>
            <a:r>
              <a:rPr lang="tr-TR" dirty="0" err="1"/>
              <a:t>Number</a:t>
            </a:r>
            <a:r>
              <a:rPr lang="tr-TR" dirty="0"/>
              <a:t>: ATÜ-LAP-2122-18. 01.12.2021-12.09.2022.</a:t>
            </a:r>
          </a:p>
          <a:p>
            <a:endParaRPr lang="tr-TR" dirty="0"/>
          </a:p>
          <a:p>
            <a:r>
              <a:rPr lang="tr-TR" dirty="0" err="1"/>
              <a:t>Determination</a:t>
            </a:r>
            <a:r>
              <a:rPr lang="tr-TR" dirty="0"/>
              <a:t> of </a:t>
            </a:r>
            <a:r>
              <a:rPr lang="tr-TR" dirty="0" err="1"/>
              <a:t>Innovation</a:t>
            </a:r>
            <a:r>
              <a:rPr lang="tr-TR" dirty="0"/>
              <a:t> </a:t>
            </a:r>
            <a:r>
              <a:rPr lang="tr-TR" dirty="0" err="1"/>
              <a:t>and</a:t>
            </a:r>
            <a:r>
              <a:rPr lang="tr-TR" dirty="0"/>
              <a:t> Creative </a:t>
            </a:r>
            <a:r>
              <a:rPr lang="tr-TR" dirty="0" err="1"/>
              <a:t>Personality</a:t>
            </a:r>
            <a:r>
              <a:rPr lang="tr-TR" dirty="0"/>
              <a:t> </a:t>
            </a:r>
            <a:r>
              <a:rPr lang="tr-TR" dirty="0" err="1"/>
              <a:t>Traits</a:t>
            </a:r>
            <a:r>
              <a:rPr lang="tr-TR" dirty="0"/>
              <a:t> of </a:t>
            </a:r>
            <a:r>
              <a:rPr lang="tr-TR" dirty="0" err="1"/>
              <a:t>Faculty</a:t>
            </a:r>
            <a:r>
              <a:rPr lang="tr-TR" dirty="0"/>
              <a:t> of </a:t>
            </a:r>
            <a:r>
              <a:rPr lang="tr-TR" dirty="0" err="1"/>
              <a:t>Health</a:t>
            </a:r>
            <a:r>
              <a:rPr lang="tr-TR" dirty="0"/>
              <a:t> </a:t>
            </a:r>
            <a:r>
              <a:rPr lang="tr-TR" dirty="0" err="1"/>
              <a:t>Sciences</a:t>
            </a:r>
            <a:r>
              <a:rPr lang="tr-TR" dirty="0"/>
              <a:t> Students. Project </a:t>
            </a:r>
            <a:r>
              <a:rPr lang="tr-TR" dirty="0" err="1"/>
              <a:t>Number</a:t>
            </a:r>
            <a:r>
              <a:rPr lang="tr-TR" dirty="0"/>
              <a:t>: ATÜ-LAP-2122-17. 01.12.2021-31.08.2022.</a:t>
            </a:r>
          </a:p>
          <a:p>
            <a:endParaRPr lang="tr-TR" dirty="0"/>
          </a:p>
        </p:txBody>
      </p:sp>
    </p:spTree>
    <p:extLst>
      <p:ext uri="{BB962C8B-B14F-4D97-AF65-F5344CB8AC3E}">
        <p14:creationId xmlns:p14="http://schemas.microsoft.com/office/powerpoint/2010/main" val="782200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800" b="0" i="0" u="none" strike="noStrike" kern="1200" cap="none" spc="0" normalizeH="0" baseline="0" noProof="0" dirty="0">
              <a:ln>
                <a:noFill/>
              </a:ln>
              <a:solidFill>
                <a:prstClr val="black"/>
              </a:solidFill>
              <a:effectLst/>
              <a:uLnTx/>
              <a:uFillTx/>
              <a:latin typeface="Candara" panose="020E0502030303020204" pitchFamily="34" charset="0"/>
              <a:ea typeface="+mn-ea"/>
              <a:cs typeface="Times New Roman" panose="02020603050405020304" pitchFamily="18" charset="0"/>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71757" y="2976017"/>
                  <a:ext cx="1703972" cy="6695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noProof="0" dirty="0" smtClean="0">
                      <a:solidFill>
                        <a:prstClr val="white"/>
                      </a:solidFill>
                      <a:latin typeface="Candara Light" panose="020E0502030303020204" pitchFamily="34" charset="0"/>
                    </a:rPr>
                    <a:t>Hemşirelik Bölümü</a:t>
                  </a:r>
                  <a:endParaRPr kumimoji="0" lang="en-IN" sz="1400" b="1" i="0" u="none" strike="noStrike" kern="1200" cap="none" spc="0" normalizeH="0" baseline="0" noProof="0" dirty="0">
                    <a:ln>
                      <a:noFill/>
                    </a:ln>
                    <a:solidFill>
                      <a:prstClr val="white"/>
                    </a:solidFill>
                    <a:effectLst/>
                    <a:uLnTx/>
                    <a:uFillTx/>
                    <a:latin typeface="Candara Light" panose="020E0502030303020204" pitchFamily="34" charset="0"/>
                    <a:ea typeface="+mn-ea"/>
                    <a:cs typeface="+mn-cs"/>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smtClean="0">
                      <a:ln>
                        <a:noFill/>
                      </a:ln>
                      <a:solidFill>
                        <a:prstClr val="white"/>
                      </a:solidFill>
                      <a:effectLst/>
                      <a:uLnTx/>
                      <a:uFillTx/>
                      <a:latin typeface="Agency FB" panose="020B0503020202020204" pitchFamily="34" charset="0"/>
                      <a:ea typeface="+mn-ea"/>
                      <a:cs typeface="+mn-cs"/>
                    </a:rPr>
                    <a:t>Akademik Yayınlar</a:t>
                  </a:r>
                  <a:endParaRPr kumimoji="0" lang="tr-TR" sz="2800" b="1" i="0" u="none" strike="noStrike" kern="1200" cap="none" spc="0" normalizeH="0" baseline="0" noProof="0" dirty="0">
                    <a:ln>
                      <a:noFill/>
                    </a:ln>
                    <a:solidFill>
                      <a:prstClr val="white"/>
                    </a:solidFill>
                    <a:effectLst/>
                    <a:uLnTx/>
                    <a:uFillTx/>
                    <a:latin typeface="Agency FB" panose="020B0503020202020204" pitchFamily="34" charset="0"/>
                    <a:ea typeface="+mn-ea"/>
                    <a:cs typeface="+mn-cs"/>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Eurostile BQ" pitchFamily="50" charset="0"/>
                  <a:ea typeface="+mn-ea"/>
                  <a:cs typeface="+mn-cs"/>
                </a:rPr>
                <a:t>VIII</a:t>
              </a:r>
              <a:endParaRPr kumimoji="0" lang="en-IN" sz="1600" b="1" i="0" u="none" strike="noStrike" kern="1200" cap="none" spc="0" normalizeH="0" baseline="0" noProof="0" dirty="0">
                <a:ln>
                  <a:noFill/>
                </a:ln>
                <a:solidFill>
                  <a:prstClr val="white"/>
                </a:solidFill>
                <a:effectLst/>
                <a:uLnTx/>
                <a:uFillTx/>
                <a:latin typeface="Eurostile BQ" pitchFamily="50" charset="0"/>
                <a:ea typeface="+mn-ea"/>
                <a:cs typeface="+mn-cs"/>
              </a:endParaRPr>
            </a:p>
          </p:txBody>
        </p:sp>
      </p:grpSp>
      <p:sp>
        <p:nvSpPr>
          <p:cNvPr id="6" name="İçerik Yer Tutucusu 5"/>
          <p:cNvSpPr>
            <a:spLocks noGrp="1"/>
          </p:cNvSpPr>
          <p:nvPr>
            <p:ph idx="1"/>
          </p:nvPr>
        </p:nvSpPr>
        <p:spPr>
          <a:xfrm>
            <a:off x="979307" y="2010176"/>
            <a:ext cx="10515600" cy="4351338"/>
          </a:xfrm>
        </p:spPr>
        <p:txBody>
          <a:bodyPr>
            <a:normAutofit fontScale="77500" lnSpcReduction="20000"/>
          </a:bodyPr>
          <a:lstStyle/>
          <a:p>
            <a:pPr marL="0" indent="0">
              <a:buNone/>
            </a:pPr>
            <a:r>
              <a:rPr lang="tr-TR" dirty="0"/>
              <a:t>KONGRE BİLDİRİLERİ</a:t>
            </a:r>
          </a:p>
          <a:p>
            <a:r>
              <a:rPr lang="tr-TR" dirty="0"/>
              <a:t>Yüceer, B., Çakıcı, M. </a:t>
            </a:r>
            <a:r>
              <a:rPr lang="tr-TR" dirty="0" err="1"/>
              <a:t>Evidence-Based</a:t>
            </a:r>
            <a:r>
              <a:rPr lang="tr-TR" dirty="0"/>
              <a:t> </a:t>
            </a:r>
            <a:r>
              <a:rPr lang="tr-TR" dirty="0" err="1"/>
              <a:t>Approaches</a:t>
            </a:r>
            <a:r>
              <a:rPr lang="tr-TR" dirty="0"/>
              <a:t> in </a:t>
            </a:r>
            <a:r>
              <a:rPr lang="tr-TR" dirty="0" err="1"/>
              <a:t>Sedation</a:t>
            </a:r>
            <a:r>
              <a:rPr lang="tr-TR" dirty="0"/>
              <a:t> Management in </a:t>
            </a:r>
            <a:r>
              <a:rPr lang="tr-TR" dirty="0" err="1"/>
              <a:t>Intensive</a:t>
            </a:r>
            <a:r>
              <a:rPr lang="tr-TR" dirty="0"/>
              <a:t> </a:t>
            </a:r>
            <a:r>
              <a:rPr lang="tr-TR" dirty="0" err="1"/>
              <a:t>Care</a:t>
            </a:r>
            <a:r>
              <a:rPr lang="tr-TR" dirty="0"/>
              <a:t> </a:t>
            </a:r>
            <a:r>
              <a:rPr lang="tr-TR" dirty="0" err="1"/>
              <a:t>and</a:t>
            </a:r>
            <a:r>
              <a:rPr lang="tr-TR" dirty="0"/>
              <a:t> </a:t>
            </a:r>
            <a:r>
              <a:rPr lang="tr-TR" dirty="0" err="1"/>
              <a:t>Nurses</a:t>
            </a:r>
            <a:r>
              <a:rPr lang="tr-TR" dirty="0"/>
              <a:t>' </a:t>
            </a:r>
            <a:r>
              <a:rPr lang="tr-TR" dirty="0" err="1"/>
              <a:t>Responsibilities</a:t>
            </a:r>
            <a:r>
              <a:rPr lang="tr-TR" dirty="0"/>
              <a:t>. 2nd International 3rd </a:t>
            </a:r>
            <a:r>
              <a:rPr lang="tr-TR" dirty="0" err="1"/>
              <a:t>National</a:t>
            </a:r>
            <a:r>
              <a:rPr lang="tr-TR" dirty="0"/>
              <a:t> </a:t>
            </a:r>
            <a:r>
              <a:rPr lang="tr-TR" dirty="0" err="1"/>
              <a:t>Health</a:t>
            </a:r>
            <a:r>
              <a:rPr lang="tr-TR" dirty="0"/>
              <a:t> </a:t>
            </a:r>
            <a:r>
              <a:rPr lang="tr-TR" dirty="0" err="1"/>
              <a:t>Care</a:t>
            </a:r>
            <a:r>
              <a:rPr lang="tr-TR" dirty="0"/>
              <a:t> Services </a:t>
            </a:r>
            <a:r>
              <a:rPr lang="tr-TR" dirty="0" err="1"/>
              <a:t>Congress</a:t>
            </a:r>
            <a:r>
              <a:rPr lang="tr-TR" dirty="0"/>
              <a:t>. May 17-18, 2022.</a:t>
            </a:r>
          </a:p>
          <a:p>
            <a:endParaRPr lang="tr-TR" dirty="0"/>
          </a:p>
          <a:p>
            <a:r>
              <a:rPr lang="tr-TR" dirty="0"/>
              <a:t>Çakıcı, M., Yüceer, B. The Role of </a:t>
            </a:r>
            <a:r>
              <a:rPr lang="tr-TR" dirty="0" err="1"/>
              <a:t>Artificial</a:t>
            </a:r>
            <a:r>
              <a:rPr lang="tr-TR" dirty="0"/>
              <a:t> </a:t>
            </a:r>
            <a:r>
              <a:rPr lang="tr-TR" dirty="0" err="1"/>
              <a:t>Intelligence</a:t>
            </a:r>
            <a:r>
              <a:rPr lang="tr-TR" dirty="0"/>
              <a:t> in </a:t>
            </a:r>
            <a:r>
              <a:rPr lang="tr-TR" dirty="0" err="1"/>
              <a:t>Nursing</a:t>
            </a:r>
            <a:r>
              <a:rPr lang="tr-TR" dirty="0"/>
              <a:t> </a:t>
            </a:r>
            <a:r>
              <a:rPr lang="tr-TR" dirty="0" err="1"/>
              <a:t>Care</a:t>
            </a:r>
            <a:r>
              <a:rPr lang="tr-TR" dirty="0"/>
              <a:t>. 2nd International 3rd </a:t>
            </a:r>
            <a:r>
              <a:rPr lang="tr-TR" dirty="0" err="1"/>
              <a:t>National</a:t>
            </a:r>
            <a:r>
              <a:rPr lang="tr-TR" dirty="0"/>
              <a:t> </a:t>
            </a:r>
            <a:r>
              <a:rPr lang="tr-TR" dirty="0" err="1"/>
              <a:t>Health</a:t>
            </a:r>
            <a:r>
              <a:rPr lang="tr-TR" dirty="0"/>
              <a:t> </a:t>
            </a:r>
            <a:r>
              <a:rPr lang="tr-TR" dirty="0" err="1"/>
              <a:t>Care</a:t>
            </a:r>
            <a:r>
              <a:rPr lang="tr-TR" dirty="0"/>
              <a:t> Services </a:t>
            </a:r>
            <a:r>
              <a:rPr lang="tr-TR" dirty="0" err="1"/>
              <a:t>Congress</a:t>
            </a:r>
            <a:r>
              <a:rPr lang="tr-TR" dirty="0"/>
              <a:t>. May 17-18, 2022.</a:t>
            </a:r>
          </a:p>
          <a:p>
            <a:endParaRPr lang="tr-TR" dirty="0"/>
          </a:p>
          <a:p>
            <a:r>
              <a:rPr lang="tr-TR" dirty="0"/>
              <a:t>Yüceer, B., </a:t>
            </a:r>
            <a:r>
              <a:rPr lang="tr-TR" dirty="0" err="1"/>
              <a:t>Dogu</a:t>
            </a:r>
            <a:r>
              <a:rPr lang="tr-TR" dirty="0"/>
              <a:t>, N., COVID-19 </a:t>
            </a:r>
            <a:r>
              <a:rPr lang="tr-TR" dirty="0" err="1"/>
              <a:t>Social</a:t>
            </a:r>
            <a:r>
              <a:rPr lang="tr-TR" dirty="0"/>
              <a:t> Connection </a:t>
            </a:r>
            <a:r>
              <a:rPr lang="tr-TR" dirty="0" err="1"/>
              <a:t>Paradox</a:t>
            </a:r>
            <a:r>
              <a:rPr lang="tr-TR" dirty="0"/>
              <a:t> in </a:t>
            </a:r>
            <a:r>
              <a:rPr lang="tr-TR" dirty="0" err="1"/>
              <a:t>Geriatric</a:t>
            </a:r>
            <a:r>
              <a:rPr lang="tr-TR" dirty="0"/>
              <a:t> </a:t>
            </a:r>
            <a:r>
              <a:rPr lang="tr-TR" dirty="0" err="1"/>
              <a:t>Oncology</a:t>
            </a:r>
            <a:r>
              <a:rPr lang="tr-TR" dirty="0"/>
              <a:t> </a:t>
            </a:r>
            <a:r>
              <a:rPr lang="tr-TR" dirty="0" err="1"/>
              <a:t>Patients</a:t>
            </a:r>
            <a:r>
              <a:rPr lang="tr-TR" dirty="0"/>
              <a:t>. 3rd International 4th </a:t>
            </a:r>
            <a:r>
              <a:rPr lang="tr-TR" dirty="0" err="1"/>
              <a:t>National</a:t>
            </a:r>
            <a:r>
              <a:rPr lang="tr-TR" dirty="0"/>
              <a:t> </a:t>
            </a:r>
            <a:r>
              <a:rPr lang="tr-TR" dirty="0" err="1"/>
              <a:t>Oncology</a:t>
            </a:r>
            <a:r>
              <a:rPr lang="tr-TR" dirty="0"/>
              <a:t> </a:t>
            </a:r>
            <a:r>
              <a:rPr lang="tr-TR" dirty="0" err="1"/>
              <a:t>Nursing</a:t>
            </a:r>
            <a:r>
              <a:rPr lang="tr-TR" dirty="0"/>
              <a:t> </a:t>
            </a:r>
            <a:r>
              <a:rPr lang="tr-TR" dirty="0" err="1"/>
              <a:t>Congress</a:t>
            </a:r>
            <a:r>
              <a:rPr lang="tr-TR" dirty="0"/>
              <a:t>. </a:t>
            </a:r>
            <a:r>
              <a:rPr lang="tr-TR" dirty="0" err="1"/>
              <a:t>October</a:t>
            </a:r>
            <a:r>
              <a:rPr lang="tr-TR" dirty="0"/>
              <a:t> 20-22, 2021.</a:t>
            </a:r>
          </a:p>
          <a:p>
            <a:r>
              <a:rPr lang="tr-TR" dirty="0"/>
              <a:t>Tekmen, E. K., Boztepe, H. ve Akdağ Topal, C. (2022). Türkiye’deki Göçmen Suriyeli ve Türk Kadınlarda Prenatal Dönem Bağlanma Düzeylerinin Karşılaştırılması, 4th International 5th </a:t>
            </a:r>
            <a:r>
              <a:rPr lang="tr-TR" dirty="0" err="1"/>
              <a:t>National</a:t>
            </a:r>
            <a:r>
              <a:rPr lang="tr-TR" dirty="0"/>
              <a:t> </a:t>
            </a:r>
            <a:r>
              <a:rPr lang="tr-TR" dirty="0" err="1"/>
              <a:t>Congress</a:t>
            </a:r>
            <a:r>
              <a:rPr lang="tr-TR" dirty="0"/>
              <a:t> on </a:t>
            </a:r>
            <a:r>
              <a:rPr lang="tr-TR" dirty="0" err="1"/>
              <a:t>Postpartum</a:t>
            </a:r>
            <a:r>
              <a:rPr lang="tr-TR" dirty="0"/>
              <a:t> </a:t>
            </a:r>
            <a:r>
              <a:rPr lang="tr-TR" dirty="0" err="1"/>
              <a:t>Care</a:t>
            </a:r>
            <a:r>
              <a:rPr lang="tr-TR" dirty="0"/>
              <a:t>, (Conference </a:t>
            </a:r>
            <a:r>
              <a:rPr lang="tr-TR" dirty="0" err="1"/>
              <a:t>book</a:t>
            </a:r>
            <a:r>
              <a:rPr lang="tr-TR" dirty="0"/>
              <a:t>, OP: 060, </a:t>
            </a:r>
            <a:r>
              <a:rPr lang="tr-TR" dirty="0" err="1"/>
              <a:t>page</a:t>
            </a:r>
            <a:r>
              <a:rPr lang="tr-TR" dirty="0"/>
              <a:t>: 271-272), </a:t>
            </a:r>
            <a:r>
              <a:rPr lang="tr-TR" dirty="0" err="1"/>
              <a:t>September</a:t>
            </a:r>
            <a:r>
              <a:rPr lang="tr-TR" dirty="0"/>
              <a:t> 29-30, </a:t>
            </a:r>
            <a:r>
              <a:rPr lang="tr-TR" dirty="0" err="1"/>
              <a:t>October</a:t>
            </a:r>
            <a:r>
              <a:rPr lang="tr-TR" dirty="0"/>
              <a:t> 1, 2022 (Oral </a:t>
            </a:r>
            <a:r>
              <a:rPr lang="tr-TR" dirty="0" err="1"/>
              <a:t>presentation</a:t>
            </a:r>
            <a:r>
              <a:rPr lang="tr-TR" dirty="0"/>
              <a:t>)</a:t>
            </a:r>
          </a:p>
          <a:p>
            <a:endParaRPr lang="tr-TR" dirty="0"/>
          </a:p>
        </p:txBody>
      </p:sp>
    </p:spTree>
    <p:extLst>
      <p:ext uri="{BB962C8B-B14F-4D97-AF65-F5344CB8AC3E}">
        <p14:creationId xmlns:p14="http://schemas.microsoft.com/office/powerpoint/2010/main" val="3390066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800" b="0" i="0" u="none" strike="noStrike" kern="1200" cap="none" spc="0" normalizeH="0" baseline="0" noProof="0" dirty="0">
              <a:ln>
                <a:noFill/>
              </a:ln>
              <a:solidFill>
                <a:prstClr val="black"/>
              </a:solidFill>
              <a:effectLst/>
              <a:uLnTx/>
              <a:uFillTx/>
              <a:latin typeface="Candara" panose="020E0502030303020204" pitchFamily="34" charset="0"/>
              <a:ea typeface="+mn-ea"/>
              <a:cs typeface="Times New Roman" panose="02020603050405020304" pitchFamily="18" charset="0"/>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71757" y="2976017"/>
                  <a:ext cx="1703972" cy="6695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noProof="0" dirty="0" smtClean="0">
                      <a:solidFill>
                        <a:prstClr val="white"/>
                      </a:solidFill>
                      <a:latin typeface="Candara Light" panose="020E0502030303020204" pitchFamily="34" charset="0"/>
                    </a:rPr>
                    <a:t>Hemşirelik Bölümü</a:t>
                  </a:r>
                  <a:endParaRPr kumimoji="0" lang="en-IN" sz="1400" b="1" i="0" u="none" strike="noStrike" kern="1200" cap="none" spc="0" normalizeH="0" baseline="0" noProof="0" dirty="0">
                    <a:ln>
                      <a:noFill/>
                    </a:ln>
                    <a:solidFill>
                      <a:prstClr val="white"/>
                    </a:solidFill>
                    <a:effectLst/>
                    <a:uLnTx/>
                    <a:uFillTx/>
                    <a:latin typeface="Candara Light" panose="020E0502030303020204" pitchFamily="34" charset="0"/>
                    <a:ea typeface="+mn-ea"/>
                    <a:cs typeface="+mn-cs"/>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smtClean="0">
                      <a:ln>
                        <a:noFill/>
                      </a:ln>
                      <a:solidFill>
                        <a:prstClr val="white"/>
                      </a:solidFill>
                      <a:effectLst/>
                      <a:uLnTx/>
                      <a:uFillTx/>
                      <a:latin typeface="Agency FB" panose="020B0503020202020204" pitchFamily="34" charset="0"/>
                      <a:ea typeface="+mn-ea"/>
                      <a:cs typeface="+mn-cs"/>
                    </a:rPr>
                    <a:t>Akademik Yayınlar</a:t>
                  </a:r>
                  <a:endParaRPr kumimoji="0" lang="tr-TR" sz="2800" b="1" i="0" u="none" strike="noStrike" kern="1200" cap="none" spc="0" normalizeH="0" baseline="0" noProof="0" dirty="0">
                    <a:ln>
                      <a:noFill/>
                    </a:ln>
                    <a:solidFill>
                      <a:prstClr val="white"/>
                    </a:solidFill>
                    <a:effectLst/>
                    <a:uLnTx/>
                    <a:uFillTx/>
                    <a:latin typeface="Agency FB" panose="020B0503020202020204" pitchFamily="34" charset="0"/>
                    <a:ea typeface="+mn-ea"/>
                    <a:cs typeface="+mn-cs"/>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Eurostile BQ" pitchFamily="50" charset="0"/>
                  <a:ea typeface="+mn-ea"/>
                  <a:cs typeface="+mn-cs"/>
                </a:rPr>
                <a:t>VIII</a:t>
              </a:r>
              <a:endParaRPr kumimoji="0" lang="en-IN" sz="1600" b="1" i="0" u="none" strike="noStrike" kern="1200" cap="none" spc="0" normalizeH="0" baseline="0" noProof="0" dirty="0">
                <a:ln>
                  <a:noFill/>
                </a:ln>
                <a:solidFill>
                  <a:prstClr val="white"/>
                </a:solidFill>
                <a:effectLst/>
                <a:uLnTx/>
                <a:uFillTx/>
                <a:latin typeface="Eurostile BQ" pitchFamily="50" charset="0"/>
                <a:ea typeface="+mn-ea"/>
                <a:cs typeface="+mn-cs"/>
              </a:endParaRPr>
            </a:p>
          </p:txBody>
        </p:sp>
      </p:grpSp>
      <p:sp>
        <p:nvSpPr>
          <p:cNvPr id="6" name="İçerik Yer Tutucusu 5"/>
          <p:cNvSpPr>
            <a:spLocks noGrp="1"/>
          </p:cNvSpPr>
          <p:nvPr>
            <p:ph idx="1"/>
          </p:nvPr>
        </p:nvSpPr>
        <p:spPr>
          <a:xfrm>
            <a:off x="979307" y="2010176"/>
            <a:ext cx="10515600" cy="4351338"/>
          </a:xfrm>
        </p:spPr>
        <p:txBody>
          <a:bodyPr>
            <a:normAutofit fontScale="70000" lnSpcReduction="20000"/>
          </a:bodyPr>
          <a:lstStyle/>
          <a:p>
            <a:r>
              <a:rPr lang="tr-TR" dirty="0"/>
              <a:t>Ünsal, B., Akdağ Topal, C. ve Boztepe, H. (2022). Türkiye'de Jinekolojik Onkolojiye Dayalı Palyatif Bakım Yüksek Lisans Tezinin İncelenmesi, 4th </a:t>
            </a:r>
            <a:r>
              <a:rPr lang="tr-TR" dirty="0" err="1"/>
              <a:t>Internatıonal</a:t>
            </a:r>
            <a:r>
              <a:rPr lang="tr-TR" dirty="0"/>
              <a:t> 5th </a:t>
            </a:r>
            <a:r>
              <a:rPr lang="tr-TR" dirty="0" err="1"/>
              <a:t>Natıonal</a:t>
            </a:r>
            <a:r>
              <a:rPr lang="tr-TR" dirty="0"/>
              <a:t> </a:t>
            </a:r>
            <a:r>
              <a:rPr lang="tr-TR" dirty="0" err="1"/>
              <a:t>Oncology</a:t>
            </a:r>
            <a:r>
              <a:rPr lang="tr-TR" dirty="0"/>
              <a:t> </a:t>
            </a:r>
            <a:r>
              <a:rPr lang="tr-TR" dirty="0" err="1"/>
              <a:t>Nursıng</a:t>
            </a:r>
            <a:r>
              <a:rPr lang="tr-TR" dirty="0"/>
              <a:t> </a:t>
            </a:r>
            <a:r>
              <a:rPr lang="tr-TR" dirty="0" err="1"/>
              <a:t>Congress</a:t>
            </a:r>
            <a:r>
              <a:rPr lang="tr-TR" dirty="0"/>
              <a:t>, (Conference </a:t>
            </a:r>
            <a:r>
              <a:rPr lang="tr-TR" dirty="0" err="1"/>
              <a:t>book</a:t>
            </a:r>
            <a:r>
              <a:rPr lang="tr-TR" dirty="0"/>
              <a:t>, OP: 44, </a:t>
            </a:r>
            <a:r>
              <a:rPr lang="tr-TR" dirty="0" err="1"/>
              <a:t>page</a:t>
            </a:r>
            <a:r>
              <a:rPr lang="tr-TR" dirty="0"/>
              <a:t>: 90) </a:t>
            </a:r>
            <a:r>
              <a:rPr lang="tr-TR" dirty="0" err="1"/>
              <a:t>September</a:t>
            </a:r>
            <a:r>
              <a:rPr lang="tr-TR" dirty="0"/>
              <a:t> 12th-14th, 2022 - Ankara (Oral Presentation)</a:t>
            </a:r>
          </a:p>
          <a:p>
            <a:r>
              <a:rPr lang="tr-TR" dirty="0"/>
              <a:t>Güven Özdemir N., Sezen E. Sönmez M. (2022). The </a:t>
            </a:r>
            <a:r>
              <a:rPr lang="tr-TR" dirty="0" err="1"/>
              <a:t>relationship</a:t>
            </a:r>
            <a:r>
              <a:rPr lang="tr-TR" dirty="0"/>
              <a:t> </a:t>
            </a:r>
            <a:r>
              <a:rPr lang="tr-TR" dirty="0" err="1"/>
              <a:t>between</a:t>
            </a:r>
            <a:r>
              <a:rPr lang="tr-TR" dirty="0"/>
              <a:t> </a:t>
            </a:r>
            <a:r>
              <a:rPr lang="tr-TR" dirty="0" err="1"/>
              <a:t>nursing</a:t>
            </a:r>
            <a:r>
              <a:rPr lang="tr-TR" dirty="0"/>
              <a:t> </a:t>
            </a:r>
            <a:r>
              <a:rPr lang="tr-TR" dirty="0" err="1"/>
              <a:t>students</a:t>
            </a:r>
            <a:r>
              <a:rPr lang="tr-TR" dirty="0"/>
              <a:t>' </a:t>
            </a:r>
            <a:r>
              <a:rPr lang="tr-TR" dirty="0" err="1"/>
              <a:t>stress</a:t>
            </a:r>
            <a:r>
              <a:rPr lang="tr-TR" dirty="0"/>
              <a:t> </a:t>
            </a:r>
            <a:r>
              <a:rPr lang="tr-TR" dirty="0" err="1"/>
              <a:t>and</a:t>
            </a:r>
            <a:r>
              <a:rPr lang="tr-TR" dirty="0"/>
              <a:t> </a:t>
            </a:r>
            <a:r>
              <a:rPr lang="tr-TR" dirty="0" err="1"/>
              <a:t>their</a:t>
            </a:r>
            <a:r>
              <a:rPr lang="tr-TR" dirty="0"/>
              <a:t> </a:t>
            </a:r>
            <a:r>
              <a:rPr lang="tr-TR" dirty="0" err="1"/>
              <a:t>attitudes</a:t>
            </a:r>
            <a:r>
              <a:rPr lang="tr-TR" dirty="0"/>
              <a:t> </a:t>
            </a:r>
            <a:r>
              <a:rPr lang="tr-TR" dirty="0" err="1"/>
              <a:t>towards</a:t>
            </a:r>
            <a:r>
              <a:rPr lang="tr-TR" dirty="0"/>
              <a:t> </a:t>
            </a:r>
            <a:r>
              <a:rPr lang="tr-TR" dirty="0" err="1"/>
              <a:t>nursing</a:t>
            </a:r>
            <a:r>
              <a:rPr lang="tr-TR" dirty="0"/>
              <a:t> </a:t>
            </a:r>
            <a:r>
              <a:rPr lang="tr-TR" dirty="0" err="1"/>
              <a:t>profession</a:t>
            </a:r>
            <a:r>
              <a:rPr lang="tr-TR" dirty="0"/>
              <a:t> </a:t>
            </a:r>
            <a:r>
              <a:rPr lang="tr-TR" dirty="0" err="1"/>
              <a:t>during</a:t>
            </a:r>
            <a:r>
              <a:rPr lang="tr-TR" dirty="0"/>
              <a:t> </a:t>
            </a:r>
            <a:r>
              <a:rPr lang="tr-TR" dirty="0" err="1"/>
              <a:t>nursing</a:t>
            </a:r>
            <a:r>
              <a:rPr lang="tr-TR" dirty="0"/>
              <a:t> </a:t>
            </a:r>
            <a:r>
              <a:rPr lang="tr-TR" dirty="0" err="1"/>
              <a:t>education</a:t>
            </a:r>
            <a:r>
              <a:rPr lang="tr-TR" dirty="0"/>
              <a:t>: A </a:t>
            </a:r>
            <a:r>
              <a:rPr lang="tr-TR" dirty="0" err="1"/>
              <a:t>cross‐sectional</a:t>
            </a:r>
            <a:r>
              <a:rPr lang="tr-TR" dirty="0"/>
              <a:t> </a:t>
            </a:r>
            <a:r>
              <a:rPr lang="tr-TR" dirty="0" err="1"/>
              <a:t>descriptive</a:t>
            </a:r>
            <a:r>
              <a:rPr lang="tr-TR" dirty="0"/>
              <a:t> </a:t>
            </a:r>
            <a:r>
              <a:rPr lang="tr-TR" dirty="0" err="1"/>
              <a:t>study</a:t>
            </a:r>
            <a:r>
              <a:rPr lang="tr-TR" dirty="0"/>
              <a:t> in </a:t>
            </a:r>
            <a:r>
              <a:rPr lang="tr-TR" dirty="0" err="1"/>
              <a:t>Turkey</a:t>
            </a:r>
            <a:r>
              <a:rPr lang="tr-TR" dirty="0"/>
              <a:t>. </a:t>
            </a:r>
            <a:r>
              <a:rPr lang="tr-TR" dirty="0" err="1"/>
              <a:t>Postdoctoral</a:t>
            </a:r>
            <a:r>
              <a:rPr lang="tr-TR" dirty="0"/>
              <a:t> </a:t>
            </a:r>
            <a:r>
              <a:rPr lang="tr-TR" dirty="0" err="1"/>
              <a:t>Researchers</a:t>
            </a:r>
            <a:r>
              <a:rPr lang="tr-TR" dirty="0"/>
              <a:t> in </a:t>
            </a:r>
            <a:r>
              <a:rPr lang="tr-TR" dirty="0" err="1"/>
              <a:t>Nursing</a:t>
            </a:r>
            <a:r>
              <a:rPr lang="tr-TR" dirty="0"/>
              <a:t> </a:t>
            </a:r>
            <a:r>
              <a:rPr lang="tr-TR" dirty="0" err="1"/>
              <a:t>Science</a:t>
            </a:r>
            <a:r>
              <a:rPr lang="tr-TR" dirty="0"/>
              <a:t>, 8-9 Aralık, Finlandiya, Sözel Sunum (Özet Metin)</a:t>
            </a:r>
          </a:p>
          <a:p>
            <a:r>
              <a:rPr lang="tr-TR" dirty="0"/>
              <a:t>Güven Özdemir N., Karagülle B. Sönmez M. (2022).. </a:t>
            </a:r>
            <a:r>
              <a:rPr lang="tr-TR" dirty="0" err="1"/>
              <a:t>Postdoctoral</a:t>
            </a:r>
            <a:r>
              <a:rPr lang="tr-TR" dirty="0"/>
              <a:t> </a:t>
            </a:r>
            <a:r>
              <a:rPr lang="tr-TR" dirty="0" err="1"/>
              <a:t>Researchers</a:t>
            </a:r>
            <a:r>
              <a:rPr lang="tr-TR" dirty="0"/>
              <a:t> in </a:t>
            </a:r>
            <a:r>
              <a:rPr lang="tr-TR" dirty="0" err="1"/>
              <a:t>Nursing</a:t>
            </a:r>
            <a:r>
              <a:rPr lang="tr-TR" dirty="0"/>
              <a:t> </a:t>
            </a:r>
            <a:r>
              <a:rPr lang="tr-TR" dirty="0" err="1"/>
              <a:t>Science</a:t>
            </a:r>
            <a:r>
              <a:rPr lang="tr-TR" dirty="0"/>
              <a:t> 8-9 Aralık, Finlandiya, Sözel Sunum (Özet Metin)</a:t>
            </a:r>
          </a:p>
          <a:p>
            <a:r>
              <a:rPr lang="tr-TR" dirty="0" err="1"/>
              <a:t>Kuzlu</a:t>
            </a:r>
            <a:r>
              <a:rPr lang="tr-TR" dirty="0"/>
              <a:t> Ayyıldız T., Özdemir S., Balcı S. Sönmez M. Yıldırım Tank D. (2022). Hemşire Mesleki Yeterlilik Ölçeğinin (Kısa Form) Geçerlilik Ve Güvenirliği. 5. Uluslararası Sağlık Bilimlerinde </a:t>
            </a:r>
            <a:r>
              <a:rPr lang="tr-TR" dirty="0" err="1"/>
              <a:t>Multidisipliner</a:t>
            </a:r>
            <a:r>
              <a:rPr lang="tr-TR" dirty="0"/>
              <a:t> Çalışmalar Kongresi, 23-25 Eylül Ankara, (Çevrim içi-Online), Sözlü Bildiri, (Özet Metin)</a:t>
            </a:r>
          </a:p>
          <a:p>
            <a:r>
              <a:rPr lang="tr-TR" dirty="0"/>
              <a:t>Aydım </a:t>
            </a:r>
            <a:r>
              <a:rPr lang="tr-TR" dirty="0" err="1"/>
              <a:t>Kudu</a:t>
            </a:r>
            <a:r>
              <a:rPr lang="tr-TR" dirty="0"/>
              <a:t> A., Taşdemir N., Sönmez M. (2022).Yoğun Bakım Ünitesinde Tıbbi Cihaz ile İlişkili Basınç Yaralanmasının </a:t>
            </a:r>
            <a:r>
              <a:rPr lang="tr-TR" dirty="0" err="1"/>
              <a:t>Prevelansı</a:t>
            </a:r>
            <a:r>
              <a:rPr lang="tr-TR" dirty="0"/>
              <a:t> ve Risk Faktörleri. 6. Ulusal 2. Uluslararası Temel Hemşirelik Bakimi Kongresi 13-15 Eylül, İstanbul (Sözlü Bildiri) (Özet Metin)</a:t>
            </a:r>
          </a:p>
          <a:p>
            <a:endParaRPr lang="tr-TR" dirty="0"/>
          </a:p>
        </p:txBody>
      </p:sp>
    </p:spTree>
    <p:extLst>
      <p:ext uri="{BB962C8B-B14F-4D97-AF65-F5344CB8AC3E}">
        <p14:creationId xmlns:p14="http://schemas.microsoft.com/office/powerpoint/2010/main" val="12058987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800" b="0" i="0" u="none" strike="noStrike" kern="1200" cap="none" spc="0" normalizeH="0" baseline="0" noProof="0" dirty="0">
              <a:ln>
                <a:noFill/>
              </a:ln>
              <a:solidFill>
                <a:prstClr val="black"/>
              </a:solidFill>
              <a:effectLst/>
              <a:uLnTx/>
              <a:uFillTx/>
              <a:latin typeface="Candara" panose="020E0502030303020204" pitchFamily="34" charset="0"/>
              <a:ea typeface="+mn-ea"/>
              <a:cs typeface="Times New Roman" panose="02020603050405020304" pitchFamily="18" charset="0"/>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71757" y="2976017"/>
                  <a:ext cx="1703972" cy="6695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noProof="0" dirty="0" smtClean="0">
                      <a:solidFill>
                        <a:prstClr val="white"/>
                      </a:solidFill>
                      <a:latin typeface="Candara Light" panose="020E0502030303020204" pitchFamily="34" charset="0"/>
                    </a:rPr>
                    <a:t>Hemşirelik Bölümü</a:t>
                  </a:r>
                  <a:endParaRPr kumimoji="0" lang="en-IN" sz="1400" b="1" i="0" u="none" strike="noStrike" kern="1200" cap="none" spc="0" normalizeH="0" baseline="0" noProof="0" dirty="0">
                    <a:ln>
                      <a:noFill/>
                    </a:ln>
                    <a:solidFill>
                      <a:prstClr val="white"/>
                    </a:solidFill>
                    <a:effectLst/>
                    <a:uLnTx/>
                    <a:uFillTx/>
                    <a:latin typeface="Candara Light" panose="020E0502030303020204" pitchFamily="34" charset="0"/>
                    <a:ea typeface="+mn-ea"/>
                    <a:cs typeface="+mn-cs"/>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smtClean="0">
                      <a:ln>
                        <a:noFill/>
                      </a:ln>
                      <a:solidFill>
                        <a:prstClr val="white"/>
                      </a:solidFill>
                      <a:effectLst/>
                      <a:uLnTx/>
                      <a:uFillTx/>
                      <a:latin typeface="Agency FB" panose="020B0503020202020204" pitchFamily="34" charset="0"/>
                      <a:ea typeface="+mn-ea"/>
                      <a:cs typeface="+mn-cs"/>
                    </a:rPr>
                    <a:t>Akademik Yayınlar</a:t>
                  </a:r>
                  <a:endParaRPr kumimoji="0" lang="tr-TR" sz="2800" b="1" i="0" u="none" strike="noStrike" kern="1200" cap="none" spc="0" normalizeH="0" baseline="0" noProof="0" dirty="0">
                    <a:ln>
                      <a:noFill/>
                    </a:ln>
                    <a:solidFill>
                      <a:prstClr val="white"/>
                    </a:solidFill>
                    <a:effectLst/>
                    <a:uLnTx/>
                    <a:uFillTx/>
                    <a:latin typeface="Agency FB" panose="020B0503020202020204" pitchFamily="34" charset="0"/>
                    <a:ea typeface="+mn-ea"/>
                    <a:cs typeface="+mn-cs"/>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Eurostile BQ" pitchFamily="50" charset="0"/>
                  <a:ea typeface="+mn-ea"/>
                  <a:cs typeface="+mn-cs"/>
                </a:rPr>
                <a:t>VIII</a:t>
              </a:r>
              <a:endParaRPr kumimoji="0" lang="en-IN" sz="1600" b="1" i="0" u="none" strike="noStrike" kern="1200" cap="none" spc="0" normalizeH="0" baseline="0" noProof="0" dirty="0">
                <a:ln>
                  <a:noFill/>
                </a:ln>
                <a:solidFill>
                  <a:prstClr val="white"/>
                </a:solidFill>
                <a:effectLst/>
                <a:uLnTx/>
                <a:uFillTx/>
                <a:latin typeface="Eurostile BQ" pitchFamily="50" charset="0"/>
                <a:ea typeface="+mn-ea"/>
                <a:cs typeface="+mn-cs"/>
              </a:endParaRPr>
            </a:p>
          </p:txBody>
        </p:sp>
      </p:grpSp>
      <p:sp>
        <p:nvSpPr>
          <p:cNvPr id="6" name="İçerik Yer Tutucusu 5"/>
          <p:cNvSpPr>
            <a:spLocks noGrp="1"/>
          </p:cNvSpPr>
          <p:nvPr>
            <p:ph idx="1"/>
          </p:nvPr>
        </p:nvSpPr>
        <p:spPr>
          <a:xfrm>
            <a:off x="979307" y="2010176"/>
            <a:ext cx="10515600" cy="4351338"/>
          </a:xfrm>
        </p:spPr>
        <p:txBody>
          <a:bodyPr>
            <a:normAutofit fontScale="77500" lnSpcReduction="20000"/>
          </a:bodyPr>
          <a:lstStyle/>
          <a:p>
            <a:r>
              <a:rPr lang="tr-TR" dirty="0"/>
              <a:t>Çetinkaya EB., Taşdemir N., Sönmez M. (2022). </a:t>
            </a:r>
            <a:r>
              <a:rPr lang="tr-TR" dirty="0" err="1"/>
              <a:t>Validity</a:t>
            </a:r>
            <a:r>
              <a:rPr lang="tr-TR" dirty="0"/>
              <a:t> </a:t>
            </a:r>
            <a:r>
              <a:rPr lang="tr-TR" dirty="0" err="1"/>
              <a:t>and</a:t>
            </a:r>
            <a:r>
              <a:rPr lang="tr-TR" dirty="0"/>
              <a:t> </a:t>
            </a:r>
            <a:r>
              <a:rPr lang="tr-TR" dirty="0" err="1"/>
              <a:t>Reliability</a:t>
            </a:r>
            <a:r>
              <a:rPr lang="tr-TR" dirty="0"/>
              <a:t> </a:t>
            </a:r>
            <a:r>
              <a:rPr lang="tr-TR" dirty="0" err="1"/>
              <a:t>Tests</a:t>
            </a:r>
            <a:r>
              <a:rPr lang="tr-TR" dirty="0"/>
              <a:t> of </a:t>
            </a:r>
            <a:r>
              <a:rPr lang="tr-TR" dirty="0" err="1"/>
              <a:t>Munro</a:t>
            </a:r>
            <a:r>
              <a:rPr lang="tr-TR" dirty="0"/>
              <a:t> </a:t>
            </a:r>
            <a:r>
              <a:rPr lang="tr-TR" dirty="0" err="1"/>
              <a:t>Pressure</a:t>
            </a:r>
            <a:r>
              <a:rPr lang="tr-TR" dirty="0"/>
              <a:t> </a:t>
            </a:r>
            <a:r>
              <a:rPr lang="tr-TR" dirty="0" err="1"/>
              <a:t>Ulcer</a:t>
            </a:r>
            <a:r>
              <a:rPr lang="tr-TR" dirty="0"/>
              <a:t> Risk </a:t>
            </a:r>
            <a:r>
              <a:rPr lang="tr-TR" dirty="0" err="1"/>
              <a:t>Assessment</a:t>
            </a:r>
            <a:r>
              <a:rPr lang="tr-TR" dirty="0"/>
              <a:t> </a:t>
            </a:r>
            <a:r>
              <a:rPr lang="tr-TR" dirty="0" err="1"/>
              <a:t>Scale</a:t>
            </a:r>
            <a:r>
              <a:rPr lang="tr-TR" dirty="0"/>
              <a:t> in </a:t>
            </a:r>
            <a:r>
              <a:rPr lang="tr-TR" dirty="0" err="1"/>
              <a:t>Turkish</a:t>
            </a:r>
            <a:r>
              <a:rPr lang="tr-TR" dirty="0"/>
              <a:t> </a:t>
            </a:r>
            <a:r>
              <a:rPr lang="tr-TR" dirty="0" err="1"/>
              <a:t>Perioperative</a:t>
            </a:r>
            <a:r>
              <a:rPr lang="tr-TR" dirty="0"/>
              <a:t> </a:t>
            </a:r>
            <a:r>
              <a:rPr lang="tr-TR" dirty="0" err="1"/>
              <a:t>Patients</a:t>
            </a:r>
            <a:r>
              <a:rPr lang="tr-TR" dirty="0"/>
              <a:t>. 2.uluslararası 3. Ulusal Sağlık Bakım Hizmetleri Kongresi, 17-18 Mayıs 2022, Ankara, Sözel Sunum (Özet Metin)</a:t>
            </a:r>
          </a:p>
          <a:p>
            <a:r>
              <a:rPr lang="tr-TR" dirty="0"/>
              <a:t>Çetinkaya EB., Taşdemir N., Sönmez M. (2022). </a:t>
            </a:r>
            <a:r>
              <a:rPr lang="tr-TR" dirty="0" err="1"/>
              <a:t>Validity</a:t>
            </a:r>
            <a:r>
              <a:rPr lang="tr-TR" dirty="0"/>
              <a:t> </a:t>
            </a:r>
            <a:r>
              <a:rPr lang="tr-TR" dirty="0" err="1"/>
              <a:t>and</a:t>
            </a:r>
            <a:r>
              <a:rPr lang="tr-TR" dirty="0"/>
              <a:t> </a:t>
            </a:r>
            <a:r>
              <a:rPr lang="tr-TR" dirty="0" err="1"/>
              <a:t>Reliability</a:t>
            </a:r>
            <a:r>
              <a:rPr lang="tr-TR" dirty="0"/>
              <a:t> </a:t>
            </a:r>
            <a:r>
              <a:rPr lang="tr-TR" dirty="0" err="1"/>
              <a:t>Tests</a:t>
            </a:r>
            <a:r>
              <a:rPr lang="tr-TR" dirty="0"/>
              <a:t> of </a:t>
            </a:r>
            <a:r>
              <a:rPr lang="tr-TR" dirty="0" err="1"/>
              <a:t>Munro</a:t>
            </a:r>
            <a:r>
              <a:rPr lang="tr-TR" dirty="0"/>
              <a:t> </a:t>
            </a:r>
            <a:r>
              <a:rPr lang="tr-TR" dirty="0" err="1"/>
              <a:t>Pressure</a:t>
            </a:r>
            <a:r>
              <a:rPr lang="tr-TR" dirty="0"/>
              <a:t> </a:t>
            </a:r>
            <a:r>
              <a:rPr lang="tr-TR" dirty="0" err="1"/>
              <a:t>Ulcer</a:t>
            </a:r>
            <a:r>
              <a:rPr lang="tr-TR" dirty="0"/>
              <a:t> Risk </a:t>
            </a:r>
            <a:r>
              <a:rPr lang="tr-TR" dirty="0" err="1"/>
              <a:t>Assessment</a:t>
            </a:r>
            <a:r>
              <a:rPr lang="tr-TR" dirty="0"/>
              <a:t> </a:t>
            </a:r>
            <a:r>
              <a:rPr lang="tr-TR" dirty="0" err="1"/>
              <a:t>Scale</a:t>
            </a:r>
            <a:r>
              <a:rPr lang="tr-TR" dirty="0"/>
              <a:t> in </a:t>
            </a:r>
            <a:r>
              <a:rPr lang="tr-TR" dirty="0" err="1"/>
              <a:t>Turkish</a:t>
            </a:r>
            <a:r>
              <a:rPr lang="tr-TR" dirty="0"/>
              <a:t> </a:t>
            </a:r>
            <a:r>
              <a:rPr lang="tr-TR" dirty="0" err="1"/>
              <a:t>Perioperative</a:t>
            </a:r>
            <a:r>
              <a:rPr lang="tr-TR" dirty="0"/>
              <a:t> </a:t>
            </a:r>
            <a:r>
              <a:rPr lang="tr-TR" dirty="0" err="1"/>
              <a:t>Patients</a:t>
            </a:r>
            <a:r>
              <a:rPr lang="tr-TR" dirty="0"/>
              <a:t>. 2.uluslararası 3. Ulusal Sağlık Bakım Hizmetleri Kongresi, 17-18 Mayıs 2022, Ankara, Sözel Sunum (Özet Metin)</a:t>
            </a:r>
          </a:p>
          <a:p>
            <a:r>
              <a:rPr lang="tr-TR" dirty="0"/>
              <a:t>Sönmez M. Taşdemir N., Aydım </a:t>
            </a:r>
            <a:r>
              <a:rPr lang="tr-TR" dirty="0" err="1"/>
              <a:t>Kudu</a:t>
            </a:r>
            <a:r>
              <a:rPr lang="tr-TR" dirty="0"/>
              <a:t> A. (2022). Tıbbi Cihaz İle İlişkili Basınç Yaralanması: Güncel Literatür Taraması, 5. Uluslararası Sağlık Bilimleri Ve Yaşam Kongresi, 10-12 Mart 2022, Burdur, (Çevrim içi-Online), Sözel Sunum (Özet Metin) The </a:t>
            </a:r>
            <a:r>
              <a:rPr lang="tr-TR" dirty="0" err="1"/>
              <a:t>effect</a:t>
            </a:r>
            <a:r>
              <a:rPr lang="tr-TR" dirty="0"/>
              <a:t> of </a:t>
            </a:r>
            <a:r>
              <a:rPr lang="tr-TR" dirty="0" err="1"/>
              <a:t>nursing</a:t>
            </a:r>
            <a:r>
              <a:rPr lang="tr-TR" dirty="0"/>
              <a:t> </a:t>
            </a:r>
            <a:r>
              <a:rPr lang="tr-TR" dirty="0" err="1"/>
              <a:t>students</a:t>
            </a:r>
            <a:r>
              <a:rPr lang="tr-TR" dirty="0"/>
              <a:t>' COVID-19 </a:t>
            </a:r>
            <a:r>
              <a:rPr lang="tr-TR" dirty="0" err="1"/>
              <a:t>knowledge</a:t>
            </a:r>
            <a:r>
              <a:rPr lang="tr-TR" dirty="0"/>
              <a:t> on </a:t>
            </a:r>
            <a:r>
              <a:rPr lang="tr-TR" dirty="0" err="1"/>
              <a:t>health</a:t>
            </a:r>
            <a:r>
              <a:rPr lang="tr-TR" dirty="0"/>
              <a:t> </a:t>
            </a:r>
            <a:r>
              <a:rPr lang="tr-TR" dirty="0" err="1"/>
              <a:t>anxiety</a:t>
            </a:r>
            <a:r>
              <a:rPr lang="tr-TR" dirty="0"/>
              <a:t> </a:t>
            </a:r>
            <a:r>
              <a:rPr lang="tr-TR" dirty="0" err="1"/>
              <a:t>levels</a:t>
            </a:r>
            <a:endParaRPr lang="tr-TR" dirty="0"/>
          </a:p>
          <a:p>
            <a:r>
              <a:rPr lang="tr-TR" dirty="0"/>
              <a:t>Gürlek Kısacık Ö., Sönmez M., </a:t>
            </a:r>
            <a:r>
              <a:rPr lang="tr-TR" dirty="0" err="1"/>
              <a:t>Özdaş</a:t>
            </a:r>
            <a:r>
              <a:rPr lang="tr-TR" dirty="0"/>
              <a:t> A. E-Öğrenmeye İlişkin Tutumlar, Hemşirelik Becerilerinin Uzaktan Öğrenilebilme Başarısını Nasıl Etkiler: Yaşam Bulguları Beceri Öğretimi Örneği, Gazi Uluslararası Sağlık Bilimleri Kongresi, 15-17 Aralık 2021, Ankara (Çevrim içi-Online), Sözel Sunum (Özet Metin</a:t>
            </a:r>
            <a:r>
              <a:rPr lang="tr-TR" dirty="0" smtClean="0"/>
              <a:t>)</a:t>
            </a:r>
            <a:endParaRPr lang="tr-TR" dirty="0"/>
          </a:p>
        </p:txBody>
      </p:sp>
    </p:spTree>
    <p:extLst>
      <p:ext uri="{BB962C8B-B14F-4D97-AF65-F5344CB8AC3E}">
        <p14:creationId xmlns:p14="http://schemas.microsoft.com/office/powerpoint/2010/main" val="3764428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812490"/>
                  <a:ext cx="1703972" cy="106335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SAĞLIK BİLİMLERİ FAKÜLTESİ</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851161" y="732301"/>
                  <a:ext cx="1342034"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Olanaklar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3</a:t>
              </a:r>
              <a:endParaRPr lang="en-IN" b="1" dirty="0">
                <a:solidFill>
                  <a:schemeClr val="bg1"/>
                </a:solidFill>
                <a:latin typeface="Eurostile BQ" pitchFamily="50" charset="0"/>
              </a:endParaRPr>
            </a:p>
          </p:txBody>
        </p:sp>
      </p:grpSp>
      <p:grpSp>
        <p:nvGrpSpPr>
          <p:cNvPr id="37" name="Grup 69">
            <a:extLst>
              <a:ext uri="{FF2B5EF4-FFF2-40B4-BE49-F238E27FC236}">
                <a16:creationId xmlns:a16="http://schemas.microsoft.com/office/drawing/2014/main" id="{72838619-7B96-47B5-AFC6-C9A8E2A54D42}"/>
              </a:ext>
            </a:extLst>
          </p:cNvPr>
          <p:cNvGrpSpPr/>
          <p:nvPr/>
        </p:nvGrpSpPr>
        <p:grpSpPr>
          <a:xfrm>
            <a:off x="7287877" y="2328239"/>
            <a:ext cx="1952062" cy="2201520"/>
            <a:chOff x="2097897" y="1736269"/>
            <a:chExt cx="2289049" cy="2581572"/>
          </a:xfrm>
        </p:grpSpPr>
        <p:grpSp>
          <p:nvGrpSpPr>
            <p:cNvPr id="38" name="Grup 94">
              <a:extLst>
                <a:ext uri="{FF2B5EF4-FFF2-40B4-BE49-F238E27FC236}">
                  <a16:creationId xmlns:a16="http://schemas.microsoft.com/office/drawing/2014/main" id="{9F001E0C-BC12-4568-8B1D-ECE9056673FC}"/>
                </a:ext>
              </a:extLst>
            </p:cNvPr>
            <p:cNvGrpSpPr/>
            <p:nvPr/>
          </p:nvGrpSpPr>
          <p:grpSpPr>
            <a:xfrm>
              <a:off x="2097897" y="1736269"/>
              <a:ext cx="2289049" cy="2581572"/>
              <a:chOff x="2097897" y="1736269"/>
              <a:chExt cx="2289049" cy="2581572"/>
            </a:xfrm>
          </p:grpSpPr>
          <p:sp>
            <p:nvSpPr>
              <p:cNvPr id="40" name="TextBox 50">
                <a:extLst>
                  <a:ext uri="{FF2B5EF4-FFF2-40B4-BE49-F238E27FC236}">
                    <a16:creationId xmlns:a16="http://schemas.microsoft.com/office/drawing/2014/main" id="{3F4F9948-60A8-4E89-A59A-B6682B678215}"/>
                  </a:ext>
                </a:extLst>
              </p:cNvPr>
              <p:cNvSpPr txBox="1"/>
              <p:nvPr/>
            </p:nvSpPr>
            <p:spPr>
              <a:xfrm>
                <a:off x="2097897" y="3884751"/>
                <a:ext cx="2289049" cy="4330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b="1" i="0" u="none" strike="noStrike" kern="1200" cap="none" spc="0" normalizeH="0" baseline="0" noProof="0" dirty="0">
                    <a:ln>
                      <a:noFill/>
                    </a:ln>
                    <a:solidFill>
                      <a:schemeClr val="accent1">
                        <a:lumMod val="50000"/>
                      </a:schemeClr>
                    </a:solidFill>
                    <a:effectLst/>
                    <a:uLnTx/>
                    <a:uFillTx/>
                    <a:latin typeface="Segoe UI" panose="020B0502040204020203" pitchFamily="34" charset="0"/>
                    <a:cs typeface="Segoe UI" panose="020B0502040204020203" pitchFamily="34" charset="0"/>
                  </a:rPr>
                  <a:t>Kütüphane</a:t>
                </a:r>
                <a:endParaRPr kumimoji="0" lang="en-US" b="1" i="0" u="none" strike="noStrike" kern="1200" cap="none" spc="0" normalizeH="0" baseline="0" noProof="0" dirty="0">
                  <a:ln>
                    <a:noFill/>
                  </a:ln>
                  <a:solidFill>
                    <a:schemeClr val="accent1">
                      <a:lumMod val="50000"/>
                    </a:schemeClr>
                  </a:solidFill>
                  <a:effectLst/>
                  <a:uLnTx/>
                  <a:uFillTx/>
                  <a:latin typeface="Segoe UI" panose="020B0502040204020203" pitchFamily="34" charset="0"/>
                  <a:cs typeface="Segoe UI" panose="020B0502040204020203" pitchFamily="34" charset="0"/>
                </a:endParaRPr>
              </a:p>
            </p:txBody>
          </p:sp>
          <p:grpSp>
            <p:nvGrpSpPr>
              <p:cNvPr id="41" name="Grup 99">
                <a:extLst>
                  <a:ext uri="{FF2B5EF4-FFF2-40B4-BE49-F238E27FC236}">
                    <a16:creationId xmlns:a16="http://schemas.microsoft.com/office/drawing/2014/main" id="{89926268-B8ED-4B14-A524-0BA97F49FA50}"/>
                  </a:ext>
                </a:extLst>
              </p:cNvPr>
              <p:cNvGrpSpPr/>
              <p:nvPr/>
            </p:nvGrpSpPr>
            <p:grpSpPr>
              <a:xfrm>
                <a:off x="2604582" y="1736269"/>
                <a:ext cx="1275682" cy="1972886"/>
                <a:chOff x="3101220" y="1755914"/>
                <a:chExt cx="1275682" cy="1972886"/>
              </a:xfrm>
            </p:grpSpPr>
            <p:grpSp>
              <p:nvGrpSpPr>
                <p:cNvPr id="42" name="Group 37">
                  <a:extLst>
                    <a:ext uri="{FF2B5EF4-FFF2-40B4-BE49-F238E27FC236}">
                      <a16:creationId xmlns:a16="http://schemas.microsoft.com/office/drawing/2014/main" id="{DC1F8030-3F1B-4875-9653-0A0905D7E705}"/>
                    </a:ext>
                  </a:extLst>
                </p:cNvPr>
                <p:cNvGrpSpPr/>
                <p:nvPr/>
              </p:nvGrpSpPr>
              <p:grpSpPr>
                <a:xfrm>
                  <a:off x="3638922" y="3517706"/>
                  <a:ext cx="211094" cy="211094"/>
                  <a:chOff x="1677812" y="4248152"/>
                  <a:chExt cx="211094" cy="211094"/>
                </a:xfrm>
              </p:grpSpPr>
              <p:sp>
                <p:nvSpPr>
                  <p:cNvPr id="46" name="Oval 45">
                    <a:extLst>
                      <a:ext uri="{FF2B5EF4-FFF2-40B4-BE49-F238E27FC236}">
                        <a16:creationId xmlns:a16="http://schemas.microsoft.com/office/drawing/2014/main" id="{E8217BE7-EEBC-48FD-9899-4D2313307A3C}"/>
                      </a:ext>
                    </a:extLst>
                  </p:cNvPr>
                  <p:cNvSpPr/>
                  <p:nvPr/>
                </p:nvSpPr>
                <p:spPr>
                  <a:xfrm>
                    <a:off x="1677812"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accent1">
                          <a:lumMod val="50000"/>
                        </a:schemeClr>
                      </a:solidFill>
                      <a:effectLst/>
                      <a:uLnTx/>
                      <a:uFillTx/>
                      <a:latin typeface="Segoe UI" panose="020B0502040204020203" pitchFamily="34" charset="0"/>
                      <a:cs typeface="Segoe UI" panose="020B0502040204020203" pitchFamily="34" charset="0"/>
                    </a:endParaRPr>
                  </a:p>
                </p:txBody>
              </p:sp>
              <p:sp>
                <p:nvSpPr>
                  <p:cNvPr id="47" name="Oval 46">
                    <a:extLst>
                      <a:ext uri="{FF2B5EF4-FFF2-40B4-BE49-F238E27FC236}">
                        <a16:creationId xmlns:a16="http://schemas.microsoft.com/office/drawing/2014/main" id="{81004DF4-E281-4148-A73B-1591D92368E2}"/>
                      </a:ext>
                    </a:extLst>
                  </p:cNvPr>
                  <p:cNvSpPr/>
                  <p:nvPr/>
                </p:nvSpPr>
                <p:spPr>
                  <a:xfrm>
                    <a:off x="1708100" y="4278440"/>
                    <a:ext cx="150518" cy="150518"/>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accent1">
                          <a:lumMod val="50000"/>
                        </a:schemeClr>
                      </a:solidFill>
                      <a:effectLst/>
                      <a:uLnTx/>
                      <a:uFillTx/>
                      <a:latin typeface="Segoe UI" panose="020B0502040204020203" pitchFamily="34" charset="0"/>
                      <a:cs typeface="Segoe UI" panose="020B0502040204020203" pitchFamily="34" charset="0"/>
                    </a:endParaRPr>
                  </a:p>
                </p:txBody>
              </p:sp>
            </p:grpSp>
            <p:grpSp>
              <p:nvGrpSpPr>
                <p:cNvPr id="43" name="Grup 101">
                  <a:extLst>
                    <a:ext uri="{FF2B5EF4-FFF2-40B4-BE49-F238E27FC236}">
                      <a16:creationId xmlns:a16="http://schemas.microsoft.com/office/drawing/2014/main" id="{74DD22D6-5A65-4948-80BD-9ACABB968DF1}"/>
                    </a:ext>
                  </a:extLst>
                </p:cNvPr>
                <p:cNvGrpSpPr/>
                <p:nvPr/>
              </p:nvGrpSpPr>
              <p:grpSpPr>
                <a:xfrm>
                  <a:off x="3101220" y="1755914"/>
                  <a:ext cx="1275682" cy="1275682"/>
                  <a:chOff x="3101220" y="1755914"/>
                  <a:chExt cx="1275682" cy="1275682"/>
                </a:xfrm>
              </p:grpSpPr>
              <p:sp>
                <p:nvSpPr>
                  <p:cNvPr id="44" name="Teardrop 60">
                    <a:extLst>
                      <a:ext uri="{FF2B5EF4-FFF2-40B4-BE49-F238E27FC236}">
                        <a16:creationId xmlns:a16="http://schemas.microsoft.com/office/drawing/2014/main" id="{F0853CF1-202C-496B-80E4-1CD38AFB6B7D}"/>
                      </a:ext>
                    </a:extLst>
                  </p:cNvPr>
                  <p:cNvSpPr/>
                  <p:nvPr/>
                </p:nvSpPr>
                <p:spPr>
                  <a:xfrm rot="8100000">
                    <a:off x="3101220" y="1755914"/>
                    <a:ext cx="1275682" cy="1275682"/>
                  </a:xfrm>
                  <a:prstGeom prst="teardrop">
                    <a:avLst>
                      <a:gd name="adj" fmla="val 109962"/>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accent1">
                          <a:lumMod val="50000"/>
                        </a:schemeClr>
                      </a:solidFill>
                      <a:effectLst/>
                      <a:uLnTx/>
                      <a:uFillTx/>
                      <a:latin typeface="Segoe UI" panose="020B0502040204020203" pitchFamily="34" charset="0"/>
                      <a:cs typeface="Segoe UI" panose="020B0502040204020203" pitchFamily="34" charset="0"/>
                    </a:endParaRPr>
                  </a:p>
                </p:txBody>
              </p:sp>
              <p:sp>
                <p:nvSpPr>
                  <p:cNvPr id="45" name="Oval 44">
                    <a:extLst>
                      <a:ext uri="{FF2B5EF4-FFF2-40B4-BE49-F238E27FC236}">
                        <a16:creationId xmlns:a16="http://schemas.microsoft.com/office/drawing/2014/main" id="{F3ACA13A-B513-40C4-9870-9D7027DABBC1}"/>
                      </a:ext>
                    </a:extLst>
                  </p:cNvPr>
                  <p:cNvSpPr/>
                  <p:nvPr/>
                </p:nvSpPr>
                <p:spPr>
                  <a:xfrm>
                    <a:off x="3295569" y="1948912"/>
                    <a:ext cx="889686" cy="889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accent1">
                          <a:lumMod val="50000"/>
                        </a:schemeClr>
                      </a:solidFill>
                      <a:effectLst/>
                      <a:uLnTx/>
                      <a:uFillTx/>
                      <a:latin typeface="Segoe UI" panose="020B0502040204020203" pitchFamily="34" charset="0"/>
                      <a:cs typeface="Segoe UI" panose="020B0502040204020203" pitchFamily="34" charset="0"/>
                    </a:endParaRPr>
                  </a:p>
                </p:txBody>
              </p:sp>
            </p:grpSp>
          </p:grpSp>
        </p:grpSp>
        <p:pic>
          <p:nvPicPr>
            <p:cNvPr id="39" name="Resim 95">
              <a:extLst>
                <a:ext uri="{FF2B5EF4-FFF2-40B4-BE49-F238E27FC236}">
                  <a16:creationId xmlns:a16="http://schemas.microsoft.com/office/drawing/2014/main" id="{BC193EBE-0EAD-4FE6-A6A2-B3EA2F90C7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0070" y="2104159"/>
              <a:ext cx="744703" cy="628930"/>
            </a:xfrm>
            <a:prstGeom prst="rect">
              <a:avLst/>
            </a:prstGeom>
          </p:spPr>
        </p:pic>
      </p:grpSp>
      <p:grpSp>
        <p:nvGrpSpPr>
          <p:cNvPr id="48" name="Grup 71">
            <a:extLst>
              <a:ext uri="{FF2B5EF4-FFF2-40B4-BE49-F238E27FC236}">
                <a16:creationId xmlns:a16="http://schemas.microsoft.com/office/drawing/2014/main" id="{67706E85-BB5A-4415-B06A-A38DC648E7C8}"/>
              </a:ext>
            </a:extLst>
          </p:cNvPr>
          <p:cNvGrpSpPr/>
          <p:nvPr/>
        </p:nvGrpSpPr>
        <p:grpSpPr>
          <a:xfrm>
            <a:off x="5013434" y="3080657"/>
            <a:ext cx="2407302" cy="2200687"/>
            <a:chOff x="4339825" y="1771493"/>
            <a:chExt cx="2822878" cy="2580595"/>
          </a:xfrm>
        </p:grpSpPr>
        <p:sp>
          <p:nvSpPr>
            <p:cNvPr id="49" name="TextBox 54">
              <a:extLst>
                <a:ext uri="{FF2B5EF4-FFF2-40B4-BE49-F238E27FC236}">
                  <a16:creationId xmlns:a16="http://schemas.microsoft.com/office/drawing/2014/main" id="{B74C4BB2-2490-4009-82BC-AC9A73530A5B}"/>
                </a:ext>
              </a:extLst>
            </p:cNvPr>
            <p:cNvSpPr txBox="1"/>
            <p:nvPr/>
          </p:nvSpPr>
          <p:spPr>
            <a:xfrm>
              <a:off x="4339825" y="3918998"/>
              <a:ext cx="2822878" cy="433090"/>
            </a:xfrm>
            <a:prstGeom prst="rect">
              <a:avLst/>
            </a:prstGeom>
            <a:noFill/>
          </p:spPr>
          <p:txBody>
            <a:bodyPr wrap="square" rtlCol="0">
              <a:spAutoFit/>
            </a:bodyPr>
            <a:lstStyle/>
            <a:p>
              <a:pPr lvl="0" algn="ctr">
                <a:defRPr/>
              </a:pPr>
              <a:r>
                <a:rPr lang="tr-TR" b="1" dirty="0">
                  <a:solidFill>
                    <a:schemeClr val="accent1">
                      <a:lumMod val="50000"/>
                    </a:schemeClr>
                  </a:solidFill>
                  <a:latin typeface="Segoe UI" panose="020B0502040204020203" pitchFamily="34" charset="0"/>
                  <a:cs typeface="Segoe UI" panose="020B0502040204020203" pitchFamily="34" charset="0"/>
                </a:rPr>
                <a:t>Laboratuvarlar</a:t>
              </a:r>
              <a:endParaRPr kumimoji="0" lang="en-US" b="1" i="0" u="none" strike="noStrike" kern="1200" cap="none" spc="0" normalizeH="0" baseline="0" noProof="0" dirty="0">
                <a:ln>
                  <a:noFill/>
                </a:ln>
                <a:solidFill>
                  <a:schemeClr val="accent1">
                    <a:lumMod val="50000"/>
                  </a:schemeClr>
                </a:solidFill>
                <a:effectLst/>
                <a:uLnTx/>
                <a:uFillTx/>
                <a:latin typeface="Segoe UI" panose="020B0502040204020203" pitchFamily="34" charset="0"/>
                <a:cs typeface="Segoe UI" panose="020B0502040204020203" pitchFamily="34" charset="0"/>
              </a:endParaRPr>
            </a:p>
          </p:txBody>
        </p:sp>
        <p:grpSp>
          <p:nvGrpSpPr>
            <p:cNvPr id="50" name="Grup 87">
              <a:extLst>
                <a:ext uri="{FF2B5EF4-FFF2-40B4-BE49-F238E27FC236}">
                  <a16:creationId xmlns:a16="http://schemas.microsoft.com/office/drawing/2014/main" id="{3CD27484-0EC2-4D3A-8344-B9FBC79C0FE5}"/>
                </a:ext>
              </a:extLst>
            </p:cNvPr>
            <p:cNvGrpSpPr/>
            <p:nvPr/>
          </p:nvGrpSpPr>
          <p:grpSpPr>
            <a:xfrm>
              <a:off x="5060120" y="1771493"/>
              <a:ext cx="1275686" cy="1942599"/>
              <a:chOff x="5159607" y="1771493"/>
              <a:chExt cx="1275686" cy="1942599"/>
            </a:xfrm>
          </p:grpSpPr>
          <p:sp>
            <p:nvSpPr>
              <p:cNvPr id="52" name="Oval 51">
                <a:extLst>
                  <a:ext uri="{FF2B5EF4-FFF2-40B4-BE49-F238E27FC236}">
                    <a16:creationId xmlns:a16="http://schemas.microsoft.com/office/drawing/2014/main" id="{8004264F-E195-4E94-AB44-97124F5D7CBB}"/>
                  </a:ext>
                </a:extLst>
              </p:cNvPr>
              <p:cNvSpPr/>
              <p:nvPr/>
            </p:nvSpPr>
            <p:spPr>
              <a:xfrm>
                <a:off x="5726281" y="3563575"/>
                <a:ext cx="150517" cy="150517"/>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accent1">
                      <a:lumMod val="50000"/>
                    </a:schemeClr>
                  </a:solidFill>
                  <a:effectLst/>
                  <a:uLnTx/>
                  <a:uFillTx/>
                  <a:latin typeface="Segoe UI" panose="020B0502040204020203" pitchFamily="34" charset="0"/>
                  <a:cs typeface="Segoe UI" panose="020B0502040204020203" pitchFamily="34" charset="0"/>
                </a:endParaRPr>
              </a:p>
            </p:txBody>
          </p:sp>
          <p:sp>
            <p:nvSpPr>
              <p:cNvPr id="53" name="Teardrop 64">
                <a:extLst>
                  <a:ext uri="{FF2B5EF4-FFF2-40B4-BE49-F238E27FC236}">
                    <a16:creationId xmlns:a16="http://schemas.microsoft.com/office/drawing/2014/main" id="{97C74431-EBD5-4EC5-A84C-378F8C4724EC}"/>
                  </a:ext>
                </a:extLst>
              </p:cNvPr>
              <p:cNvSpPr/>
              <p:nvPr/>
            </p:nvSpPr>
            <p:spPr>
              <a:xfrm rot="8100000">
                <a:off x="5159607" y="1771493"/>
                <a:ext cx="1275686" cy="1275682"/>
              </a:xfrm>
              <a:prstGeom prst="teardrop">
                <a:avLst>
                  <a:gd name="adj" fmla="val 109962"/>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accent1">
                      <a:lumMod val="50000"/>
                    </a:schemeClr>
                  </a:solidFill>
                  <a:effectLst/>
                  <a:uLnTx/>
                  <a:uFillTx/>
                  <a:latin typeface="Segoe UI" panose="020B0502040204020203" pitchFamily="34" charset="0"/>
                  <a:cs typeface="Segoe UI" panose="020B0502040204020203" pitchFamily="34" charset="0"/>
                </a:endParaRPr>
              </a:p>
            </p:txBody>
          </p:sp>
        </p:grpSp>
        <p:pic>
          <p:nvPicPr>
            <p:cNvPr id="51" name="Resim 88">
              <a:extLst>
                <a:ext uri="{FF2B5EF4-FFF2-40B4-BE49-F238E27FC236}">
                  <a16:creationId xmlns:a16="http://schemas.microsoft.com/office/drawing/2014/main" id="{9ABAC189-3521-474B-A968-DF510D38F4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4470" y="1963140"/>
              <a:ext cx="889686" cy="889686"/>
            </a:xfrm>
            <a:prstGeom prst="rect">
              <a:avLst/>
            </a:prstGeom>
          </p:spPr>
        </p:pic>
      </p:grpSp>
      <p:grpSp>
        <p:nvGrpSpPr>
          <p:cNvPr id="54" name="Grup 6">
            <a:extLst>
              <a:ext uri="{FF2B5EF4-FFF2-40B4-BE49-F238E27FC236}">
                <a16:creationId xmlns:a16="http://schemas.microsoft.com/office/drawing/2014/main" id="{65CEA5BB-2A81-4B02-9B4E-CCEA2ADDE84A}"/>
              </a:ext>
            </a:extLst>
          </p:cNvPr>
          <p:cNvGrpSpPr/>
          <p:nvPr/>
        </p:nvGrpSpPr>
        <p:grpSpPr>
          <a:xfrm>
            <a:off x="9113717" y="3070224"/>
            <a:ext cx="3046597" cy="2462851"/>
            <a:chOff x="4525299" y="2771594"/>
            <a:chExt cx="3046597" cy="2462851"/>
          </a:xfrm>
        </p:grpSpPr>
        <p:sp>
          <p:nvSpPr>
            <p:cNvPr id="55" name="TextBox 58">
              <a:extLst>
                <a:ext uri="{FF2B5EF4-FFF2-40B4-BE49-F238E27FC236}">
                  <a16:creationId xmlns:a16="http://schemas.microsoft.com/office/drawing/2014/main" id="{82E7701D-687B-4BDC-8650-8508E4A3F90A}"/>
                </a:ext>
              </a:extLst>
            </p:cNvPr>
            <p:cNvSpPr txBox="1"/>
            <p:nvPr/>
          </p:nvSpPr>
          <p:spPr>
            <a:xfrm>
              <a:off x="4525299" y="4588114"/>
              <a:ext cx="304659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b="1" i="0" u="none" strike="noStrike" kern="1200" cap="none" spc="0" normalizeH="0" baseline="0" noProof="0" dirty="0">
                  <a:ln>
                    <a:noFill/>
                  </a:ln>
                  <a:solidFill>
                    <a:schemeClr val="accent1">
                      <a:lumMod val="50000"/>
                    </a:schemeClr>
                  </a:solidFill>
                  <a:effectLst/>
                  <a:uLnTx/>
                  <a:uFillTx/>
                  <a:latin typeface="Segoe UI" panose="020B0502040204020203" pitchFamily="34" charset="0"/>
                  <a:cs typeface="Segoe UI" panose="020B0502040204020203" pitchFamily="34" charset="0"/>
                </a:rPr>
                <a:t>Medicana İşbirliği ve Uluslararası İşbirlikleri</a:t>
              </a:r>
              <a:endParaRPr kumimoji="0" lang="en-US" b="1" i="0" u="none" strike="noStrike" kern="1200" cap="none" spc="0" normalizeH="0" baseline="0" noProof="0" dirty="0">
                <a:ln>
                  <a:noFill/>
                </a:ln>
                <a:solidFill>
                  <a:schemeClr val="accent1">
                    <a:lumMod val="50000"/>
                  </a:schemeClr>
                </a:solidFill>
                <a:effectLst/>
                <a:uLnTx/>
                <a:uFillTx/>
                <a:latin typeface="Segoe UI" panose="020B0502040204020203" pitchFamily="34" charset="0"/>
                <a:cs typeface="Segoe UI" panose="020B0502040204020203" pitchFamily="34" charset="0"/>
              </a:endParaRPr>
            </a:p>
          </p:txBody>
        </p:sp>
        <p:grpSp>
          <p:nvGrpSpPr>
            <p:cNvPr id="56" name="Grup 5">
              <a:extLst>
                <a:ext uri="{FF2B5EF4-FFF2-40B4-BE49-F238E27FC236}">
                  <a16:creationId xmlns:a16="http://schemas.microsoft.com/office/drawing/2014/main" id="{8B279356-D874-4752-ADB2-5D9928377C94}"/>
                </a:ext>
              </a:extLst>
            </p:cNvPr>
            <p:cNvGrpSpPr/>
            <p:nvPr/>
          </p:nvGrpSpPr>
          <p:grpSpPr>
            <a:xfrm>
              <a:off x="5405452" y="2771594"/>
              <a:ext cx="1087880" cy="1682444"/>
              <a:chOff x="5499307" y="2804696"/>
              <a:chExt cx="1087880" cy="1682444"/>
            </a:xfrm>
          </p:grpSpPr>
          <p:grpSp>
            <p:nvGrpSpPr>
              <p:cNvPr id="57" name="Grup 74">
                <a:extLst>
                  <a:ext uri="{FF2B5EF4-FFF2-40B4-BE49-F238E27FC236}">
                    <a16:creationId xmlns:a16="http://schemas.microsoft.com/office/drawing/2014/main" id="{403D7EA3-2DE7-463E-9E0F-A464B8D236AF}"/>
                  </a:ext>
                </a:extLst>
              </p:cNvPr>
              <p:cNvGrpSpPr/>
              <p:nvPr/>
            </p:nvGrpSpPr>
            <p:grpSpPr>
              <a:xfrm>
                <a:off x="5499307" y="2804696"/>
                <a:ext cx="1087880" cy="1682444"/>
                <a:chOff x="7391281" y="1755914"/>
                <a:chExt cx="1275682" cy="1972886"/>
              </a:xfrm>
            </p:grpSpPr>
            <p:grpSp>
              <p:nvGrpSpPr>
                <p:cNvPr id="59" name="Group 44">
                  <a:extLst>
                    <a:ext uri="{FF2B5EF4-FFF2-40B4-BE49-F238E27FC236}">
                      <a16:creationId xmlns:a16="http://schemas.microsoft.com/office/drawing/2014/main" id="{A0C1D491-530D-4132-BEB5-4230123264BE}"/>
                    </a:ext>
                  </a:extLst>
                </p:cNvPr>
                <p:cNvGrpSpPr/>
                <p:nvPr/>
              </p:nvGrpSpPr>
              <p:grpSpPr>
                <a:xfrm>
                  <a:off x="7934360" y="3517706"/>
                  <a:ext cx="211094" cy="211094"/>
                  <a:chOff x="5973250" y="4248152"/>
                  <a:chExt cx="211094" cy="211094"/>
                </a:xfrm>
              </p:grpSpPr>
              <p:sp>
                <p:nvSpPr>
                  <p:cNvPr id="62" name="Oval 61">
                    <a:extLst>
                      <a:ext uri="{FF2B5EF4-FFF2-40B4-BE49-F238E27FC236}">
                        <a16:creationId xmlns:a16="http://schemas.microsoft.com/office/drawing/2014/main" id="{A11A35C3-0811-407F-BB53-CCF54F60A81A}"/>
                      </a:ext>
                    </a:extLst>
                  </p:cNvPr>
                  <p:cNvSpPr/>
                  <p:nvPr/>
                </p:nvSpPr>
                <p:spPr>
                  <a:xfrm>
                    <a:off x="5973250"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accent1">
                          <a:lumMod val="50000"/>
                        </a:schemeClr>
                      </a:solidFill>
                      <a:effectLst/>
                      <a:uLnTx/>
                      <a:uFillTx/>
                      <a:latin typeface="Segoe UI" panose="020B0502040204020203" pitchFamily="34" charset="0"/>
                      <a:cs typeface="Segoe UI" panose="020B0502040204020203" pitchFamily="34" charset="0"/>
                    </a:endParaRPr>
                  </a:p>
                </p:txBody>
              </p:sp>
              <p:sp>
                <p:nvSpPr>
                  <p:cNvPr id="63" name="Oval 62">
                    <a:extLst>
                      <a:ext uri="{FF2B5EF4-FFF2-40B4-BE49-F238E27FC236}">
                        <a16:creationId xmlns:a16="http://schemas.microsoft.com/office/drawing/2014/main" id="{BF5ABCF0-F49F-4C16-BC0D-6294AF126961}"/>
                      </a:ext>
                    </a:extLst>
                  </p:cNvPr>
                  <p:cNvSpPr/>
                  <p:nvPr/>
                </p:nvSpPr>
                <p:spPr>
                  <a:xfrm>
                    <a:off x="5979710" y="4290354"/>
                    <a:ext cx="150518" cy="15051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accent1">
                          <a:lumMod val="50000"/>
                        </a:schemeClr>
                      </a:solidFill>
                      <a:effectLst/>
                      <a:uLnTx/>
                      <a:uFillTx/>
                      <a:latin typeface="Segoe UI" panose="020B0502040204020203" pitchFamily="34" charset="0"/>
                      <a:cs typeface="Segoe UI" panose="020B0502040204020203" pitchFamily="34" charset="0"/>
                    </a:endParaRPr>
                  </a:p>
                </p:txBody>
              </p:sp>
            </p:grpSp>
            <p:sp>
              <p:nvSpPr>
                <p:cNvPr id="60" name="Teardrop 68">
                  <a:extLst>
                    <a:ext uri="{FF2B5EF4-FFF2-40B4-BE49-F238E27FC236}">
                      <a16:creationId xmlns:a16="http://schemas.microsoft.com/office/drawing/2014/main" id="{37B6E3DF-CD60-466C-A1A3-CAFF31F28007}"/>
                    </a:ext>
                  </a:extLst>
                </p:cNvPr>
                <p:cNvSpPr/>
                <p:nvPr/>
              </p:nvSpPr>
              <p:spPr>
                <a:xfrm rot="8100000">
                  <a:off x="7391281" y="1755914"/>
                  <a:ext cx="1275682" cy="1275682"/>
                </a:xfrm>
                <a:prstGeom prst="teardrop">
                  <a:avLst>
                    <a:gd name="adj" fmla="val 109962"/>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accent1">
                        <a:lumMod val="50000"/>
                      </a:schemeClr>
                    </a:solidFill>
                    <a:effectLst/>
                    <a:uLnTx/>
                    <a:uFillTx/>
                    <a:latin typeface="Segoe UI" panose="020B0502040204020203" pitchFamily="34" charset="0"/>
                    <a:cs typeface="Segoe UI" panose="020B0502040204020203" pitchFamily="34" charset="0"/>
                  </a:endParaRPr>
                </a:p>
              </p:txBody>
            </p:sp>
            <p:sp>
              <p:nvSpPr>
                <p:cNvPr id="61" name="Oval 60">
                  <a:extLst>
                    <a:ext uri="{FF2B5EF4-FFF2-40B4-BE49-F238E27FC236}">
                      <a16:creationId xmlns:a16="http://schemas.microsoft.com/office/drawing/2014/main" id="{3B0F56D8-800F-4448-A906-B95A9A712DBA}"/>
                    </a:ext>
                  </a:extLst>
                </p:cNvPr>
                <p:cNvSpPr/>
                <p:nvPr/>
              </p:nvSpPr>
              <p:spPr>
                <a:xfrm>
                  <a:off x="7585630" y="1948912"/>
                  <a:ext cx="889686" cy="889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accent1">
                        <a:lumMod val="50000"/>
                      </a:schemeClr>
                    </a:solidFill>
                    <a:effectLst/>
                    <a:uLnTx/>
                    <a:uFillTx/>
                    <a:latin typeface="Segoe UI" panose="020B0502040204020203" pitchFamily="34" charset="0"/>
                    <a:cs typeface="Segoe UI" panose="020B0502040204020203" pitchFamily="34" charset="0"/>
                  </a:endParaRPr>
                </a:p>
              </p:txBody>
            </p:sp>
          </p:grpSp>
          <p:pic>
            <p:nvPicPr>
              <p:cNvPr id="58" name="Resim 75">
                <a:extLst>
                  <a:ext uri="{FF2B5EF4-FFF2-40B4-BE49-F238E27FC236}">
                    <a16:creationId xmlns:a16="http://schemas.microsoft.com/office/drawing/2014/main" id="{F95816AC-0DE2-462B-B119-E4A335035B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7769" y="3042680"/>
                <a:ext cx="549347" cy="549347"/>
              </a:xfrm>
              <a:prstGeom prst="rect">
                <a:avLst/>
              </a:prstGeom>
            </p:spPr>
          </p:pic>
        </p:grpSp>
      </p:grpSp>
      <p:grpSp>
        <p:nvGrpSpPr>
          <p:cNvPr id="64" name="Grup 9">
            <a:extLst>
              <a:ext uri="{FF2B5EF4-FFF2-40B4-BE49-F238E27FC236}">
                <a16:creationId xmlns:a16="http://schemas.microsoft.com/office/drawing/2014/main" id="{49E4EC14-616E-45D8-9BDE-D0B14127C715}"/>
              </a:ext>
            </a:extLst>
          </p:cNvPr>
          <p:cNvGrpSpPr/>
          <p:nvPr/>
        </p:nvGrpSpPr>
        <p:grpSpPr>
          <a:xfrm>
            <a:off x="-1" y="3109075"/>
            <a:ext cx="3046597" cy="2472404"/>
            <a:chOff x="-200426" y="2724791"/>
            <a:chExt cx="3046597" cy="2472404"/>
          </a:xfrm>
        </p:grpSpPr>
        <p:sp>
          <p:nvSpPr>
            <p:cNvPr id="65" name="TextBox 58">
              <a:extLst>
                <a:ext uri="{FF2B5EF4-FFF2-40B4-BE49-F238E27FC236}">
                  <a16:creationId xmlns:a16="http://schemas.microsoft.com/office/drawing/2014/main" id="{5485E785-5EB9-4F1B-AFD5-80AE43117E99}"/>
                </a:ext>
              </a:extLst>
            </p:cNvPr>
            <p:cNvSpPr txBox="1"/>
            <p:nvPr/>
          </p:nvSpPr>
          <p:spPr>
            <a:xfrm>
              <a:off x="-200426" y="4550864"/>
              <a:ext cx="3046597" cy="646331"/>
            </a:xfrm>
            <a:prstGeom prst="rect">
              <a:avLst/>
            </a:prstGeom>
            <a:noFill/>
          </p:spPr>
          <p:txBody>
            <a:bodyPr wrap="square" rtlCol="0">
              <a:spAutoFit/>
            </a:bodyPr>
            <a:lstStyle/>
            <a:p>
              <a:pPr lvl="0" algn="ctr">
                <a:defRPr/>
              </a:pPr>
              <a:r>
                <a:rPr lang="tr-TR" b="1" dirty="0">
                  <a:solidFill>
                    <a:schemeClr val="accent1">
                      <a:lumMod val="50000"/>
                    </a:schemeClr>
                  </a:solidFill>
                  <a:latin typeface="Segoe UI" panose="020B0502040204020203" pitchFamily="34" charset="0"/>
                  <a:cs typeface="Segoe UI" panose="020B0502040204020203" pitchFamily="34" charset="0"/>
                </a:rPr>
                <a:t>Sportif ve Sanatsal</a:t>
              </a:r>
            </a:p>
            <a:p>
              <a:pPr lvl="0" algn="ctr">
                <a:defRPr/>
              </a:pPr>
              <a:r>
                <a:rPr kumimoji="0" lang="tr-TR" b="1" i="0" u="none" strike="noStrike" kern="1200" cap="none" spc="0" normalizeH="0" baseline="0" noProof="0" dirty="0">
                  <a:ln>
                    <a:noFill/>
                  </a:ln>
                  <a:solidFill>
                    <a:schemeClr val="accent1">
                      <a:lumMod val="50000"/>
                    </a:schemeClr>
                  </a:solidFill>
                  <a:effectLst/>
                  <a:uLnTx/>
                  <a:uFillTx/>
                  <a:latin typeface="Segoe UI" panose="020B0502040204020203" pitchFamily="34" charset="0"/>
                  <a:cs typeface="Segoe UI" panose="020B0502040204020203" pitchFamily="34" charset="0"/>
                </a:rPr>
                <a:t>Faaliyetler</a:t>
              </a:r>
            </a:p>
          </p:txBody>
        </p:sp>
        <p:grpSp>
          <p:nvGrpSpPr>
            <p:cNvPr id="66" name="Grup 2">
              <a:extLst>
                <a:ext uri="{FF2B5EF4-FFF2-40B4-BE49-F238E27FC236}">
                  <a16:creationId xmlns:a16="http://schemas.microsoft.com/office/drawing/2014/main" id="{CD5DEAB8-0BAC-495E-BAAC-0708BE3667A4}"/>
                </a:ext>
              </a:extLst>
            </p:cNvPr>
            <p:cNvGrpSpPr/>
            <p:nvPr/>
          </p:nvGrpSpPr>
          <p:grpSpPr>
            <a:xfrm>
              <a:off x="778932" y="2724791"/>
              <a:ext cx="1087880" cy="1722453"/>
              <a:chOff x="3642918" y="1515275"/>
              <a:chExt cx="1087880" cy="1722453"/>
            </a:xfrm>
          </p:grpSpPr>
          <p:sp>
            <p:nvSpPr>
              <p:cNvPr id="67" name="Teardrop 68">
                <a:extLst>
                  <a:ext uri="{FF2B5EF4-FFF2-40B4-BE49-F238E27FC236}">
                    <a16:creationId xmlns:a16="http://schemas.microsoft.com/office/drawing/2014/main" id="{D1FEC85F-6394-4EFF-A238-7AF0FD6D0860}"/>
                  </a:ext>
                </a:extLst>
              </p:cNvPr>
              <p:cNvSpPr/>
              <p:nvPr/>
            </p:nvSpPr>
            <p:spPr>
              <a:xfrm rot="8100000">
                <a:off x="3642918" y="1515275"/>
                <a:ext cx="1087880" cy="1087880"/>
              </a:xfrm>
              <a:prstGeom prst="teardrop">
                <a:avLst>
                  <a:gd name="adj" fmla="val 109962"/>
                </a:avLst>
              </a:prstGeom>
              <a:solidFill>
                <a:srgbClr val="873A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accent1">
                      <a:lumMod val="50000"/>
                    </a:schemeClr>
                  </a:solidFill>
                  <a:effectLst/>
                  <a:uLnTx/>
                  <a:uFillTx/>
                  <a:latin typeface="Segoe UI" panose="020B0502040204020203" pitchFamily="34" charset="0"/>
                  <a:cs typeface="Segoe UI" panose="020B0502040204020203" pitchFamily="34" charset="0"/>
                </a:endParaRPr>
              </a:p>
            </p:txBody>
          </p:sp>
          <p:sp>
            <p:nvSpPr>
              <p:cNvPr id="68" name="Oval 67">
                <a:extLst>
                  <a:ext uri="{FF2B5EF4-FFF2-40B4-BE49-F238E27FC236}">
                    <a16:creationId xmlns:a16="http://schemas.microsoft.com/office/drawing/2014/main" id="{5F918DD1-75C1-4871-A9C3-2D76E32893DE}"/>
                  </a:ext>
                </a:extLst>
              </p:cNvPr>
              <p:cNvSpPr/>
              <p:nvPr/>
            </p:nvSpPr>
            <p:spPr>
              <a:xfrm>
                <a:off x="3811361" y="1664911"/>
                <a:ext cx="758709" cy="7587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accent1">
                      <a:lumMod val="50000"/>
                    </a:schemeClr>
                  </a:solidFill>
                  <a:effectLst/>
                  <a:uLnTx/>
                  <a:uFillTx/>
                  <a:latin typeface="Segoe UI" panose="020B0502040204020203" pitchFamily="34" charset="0"/>
                  <a:cs typeface="Segoe UI" panose="020B0502040204020203" pitchFamily="34" charset="0"/>
                </a:endParaRPr>
              </a:p>
            </p:txBody>
          </p:sp>
          <p:sp>
            <p:nvSpPr>
              <p:cNvPr id="69" name="Oval 68">
                <a:extLst>
                  <a:ext uri="{FF2B5EF4-FFF2-40B4-BE49-F238E27FC236}">
                    <a16:creationId xmlns:a16="http://schemas.microsoft.com/office/drawing/2014/main" id="{13B16DA2-28EA-43C1-AFE0-4D572219EF82}"/>
                  </a:ext>
                </a:extLst>
              </p:cNvPr>
              <p:cNvSpPr/>
              <p:nvPr/>
            </p:nvSpPr>
            <p:spPr>
              <a:xfrm>
                <a:off x="4126537" y="3109369"/>
                <a:ext cx="128359" cy="128359"/>
              </a:xfrm>
              <a:prstGeom prst="ellipse">
                <a:avLst/>
              </a:prstGeom>
              <a:solidFill>
                <a:srgbClr val="873A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accent1">
                      <a:lumMod val="50000"/>
                    </a:schemeClr>
                  </a:solidFill>
                  <a:effectLst/>
                  <a:uLnTx/>
                  <a:uFillTx/>
                  <a:latin typeface="Segoe UI" panose="020B0502040204020203" pitchFamily="34" charset="0"/>
                  <a:cs typeface="Segoe UI" panose="020B0502040204020203" pitchFamily="34" charset="0"/>
                </a:endParaRPr>
              </a:p>
            </p:txBody>
          </p:sp>
          <p:pic>
            <p:nvPicPr>
              <p:cNvPr id="70" name="Resim 3">
                <a:extLst>
                  <a:ext uri="{FF2B5EF4-FFF2-40B4-BE49-F238E27FC236}">
                    <a16:creationId xmlns:a16="http://schemas.microsoft.com/office/drawing/2014/main" id="{A0C77C9B-E315-4963-B7AE-D662EDCBBA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99500" y="1743658"/>
                <a:ext cx="601214" cy="601214"/>
              </a:xfrm>
              <a:prstGeom prst="rect">
                <a:avLst/>
              </a:prstGeom>
            </p:spPr>
          </p:pic>
        </p:grpSp>
      </p:grpSp>
      <p:grpSp>
        <p:nvGrpSpPr>
          <p:cNvPr id="72" name="Grup 7">
            <a:extLst>
              <a:ext uri="{FF2B5EF4-FFF2-40B4-BE49-F238E27FC236}">
                <a16:creationId xmlns:a16="http://schemas.microsoft.com/office/drawing/2014/main" id="{91060870-8623-417F-9BE5-33A462D1EEF6}"/>
              </a:ext>
            </a:extLst>
          </p:cNvPr>
          <p:cNvGrpSpPr/>
          <p:nvPr/>
        </p:nvGrpSpPr>
        <p:grpSpPr>
          <a:xfrm>
            <a:off x="2591954" y="2338619"/>
            <a:ext cx="2826050" cy="2463721"/>
            <a:chOff x="2216637" y="2738704"/>
            <a:chExt cx="2826050" cy="2463721"/>
          </a:xfrm>
        </p:grpSpPr>
        <p:sp>
          <p:nvSpPr>
            <p:cNvPr id="73" name="TextBox 54">
              <a:extLst>
                <a:ext uri="{FF2B5EF4-FFF2-40B4-BE49-F238E27FC236}">
                  <a16:creationId xmlns:a16="http://schemas.microsoft.com/office/drawing/2014/main" id="{012F9A4B-6DD0-40E3-BF2F-23B37B5A7C4B}"/>
                </a:ext>
              </a:extLst>
            </p:cNvPr>
            <p:cNvSpPr txBox="1"/>
            <p:nvPr/>
          </p:nvSpPr>
          <p:spPr>
            <a:xfrm>
              <a:off x="2216637" y="4556094"/>
              <a:ext cx="2826050" cy="646331"/>
            </a:xfrm>
            <a:prstGeom prst="rect">
              <a:avLst/>
            </a:prstGeom>
            <a:noFill/>
          </p:spPr>
          <p:txBody>
            <a:bodyPr wrap="square" rtlCol="0">
              <a:spAutoFit/>
            </a:bodyPr>
            <a:lstStyle/>
            <a:p>
              <a:pPr lvl="0" algn="ctr">
                <a:defRPr/>
              </a:pPr>
              <a:r>
                <a:rPr lang="tr-TR" b="1" noProof="0" dirty="0">
                  <a:solidFill>
                    <a:schemeClr val="accent1">
                      <a:lumMod val="50000"/>
                    </a:schemeClr>
                  </a:solidFill>
                  <a:latin typeface="Segoe UI" panose="020B0502040204020203" pitchFamily="34" charset="0"/>
                  <a:cs typeface="Segoe UI" panose="020B0502040204020203" pitchFamily="34" charset="0"/>
                </a:rPr>
                <a:t>Öğrenci</a:t>
              </a:r>
            </a:p>
            <a:p>
              <a:pPr lvl="0" algn="ctr">
                <a:defRPr/>
              </a:pPr>
              <a:r>
                <a:rPr lang="tr-TR" b="1" dirty="0">
                  <a:solidFill>
                    <a:schemeClr val="accent1">
                      <a:lumMod val="50000"/>
                    </a:schemeClr>
                  </a:solidFill>
                  <a:latin typeface="Segoe UI" panose="020B0502040204020203" pitchFamily="34" charset="0"/>
                  <a:cs typeface="Segoe UI" panose="020B0502040204020203" pitchFamily="34" charset="0"/>
                </a:rPr>
                <a:t>T</a:t>
              </a:r>
              <a:r>
                <a:rPr lang="tr-TR" b="1" noProof="0" dirty="0" err="1">
                  <a:solidFill>
                    <a:schemeClr val="accent1">
                      <a:lumMod val="50000"/>
                    </a:schemeClr>
                  </a:solidFill>
                  <a:latin typeface="Segoe UI" panose="020B0502040204020203" pitchFamily="34" charset="0"/>
                  <a:cs typeface="Segoe UI" panose="020B0502040204020203" pitchFamily="34" charset="0"/>
                </a:rPr>
                <a:t>oplulukları</a:t>
              </a:r>
              <a:endParaRPr kumimoji="0" lang="tr-TR" b="1" i="0" u="none" strike="noStrike" kern="1200" cap="none" spc="0" normalizeH="0" baseline="0" noProof="0" dirty="0">
                <a:ln>
                  <a:noFill/>
                </a:ln>
                <a:solidFill>
                  <a:schemeClr val="accent1">
                    <a:lumMod val="50000"/>
                  </a:schemeClr>
                </a:solidFill>
                <a:effectLst/>
                <a:uLnTx/>
                <a:uFillTx/>
                <a:latin typeface="Segoe UI" panose="020B0502040204020203" pitchFamily="34" charset="0"/>
                <a:cs typeface="Segoe UI" panose="020B0502040204020203" pitchFamily="34" charset="0"/>
              </a:endParaRPr>
            </a:p>
          </p:txBody>
        </p:sp>
        <p:grpSp>
          <p:nvGrpSpPr>
            <p:cNvPr id="74" name="Grup 4">
              <a:extLst>
                <a:ext uri="{FF2B5EF4-FFF2-40B4-BE49-F238E27FC236}">
                  <a16:creationId xmlns:a16="http://schemas.microsoft.com/office/drawing/2014/main" id="{548F6A0A-4490-410C-B52F-3246BCA4768A}"/>
                </a:ext>
              </a:extLst>
            </p:cNvPr>
            <p:cNvGrpSpPr/>
            <p:nvPr/>
          </p:nvGrpSpPr>
          <p:grpSpPr>
            <a:xfrm>
              <a:off x="3059191" y="2738704"/>
              <a:ext cx="1087884" cy="1688884"/>
              <a:chOff x="7824751" y="4413191"/>
              <a:chExt cx="1087884" cy="1688884"/>
            </a:xfrm>
          </p:grpSpPr>
          <p:sp>
            <p:nvSpPr>
              <p:cNvPr id="77" name="Oval 76">
                <a:extLst>
                  <a:ext uri="{FF2B5EF4-FFF2-40B4-BE49-F238E27FC236}">
                    <a16:creationId xmlns:a16="http://schemas.microsoft.com/office/drawing/2014/main" id="{003A4B4A-A33B-4F77-BD9A-8DD63D66B293}"/>
                  </a:ext>
                </a:extLst>
              </p:cNvPr>
              <p:cNvSpPr/>
              <p:nvPr/>
            </p:nvSpPr>
            <p:spPr>
              <a:xfrm>
                <a:off x="8303157" y="5973717"/>
                <a:ext cx="128358" cy="128358"/>
              </a:xfrm>
              <a:prstGeom prst="ellipse">
                <a:avLst/>
              </a:prstGeom>
              <a:solidFill>
                <a:srgbClr val="D9A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accent1">
                      <a:lumMod val="50000"/>
                    </a:schemeClr>
                  </a:solidFill>
                  <a:effectLst/>
                  <a:uLnTx/>
                  <a:uFillTx/>
                  <a:latin typeface="Segoe UI" panose="020B0502040204020203" pitchFamily="34" charset="0"/>
                  <a:cs typeface="Segoe UI" panose="020B0502040204020203" pitchFamily="34" charset="0"/>
                </a:endParaRPr>
              </a:p>
            </p:txBody>
          </p:sp>
          <p:sp>
            <p:nvSpPr>
              <p:cNvPr id="78" name="Teardrop 64">
                <a:extLst>
                  <a:ext uri="{FF2B5EF4-FFF2-40B4-BE49-F238E27FC236}">
                    <a16:creationId xmlns:a16="http://schemas.microsoft.com/office/drawing/2014/main" id="{2E604C91-9E20-40C2-A675-C1D71D96F31F}"/>
                  </a:ext>
                </a:extLst>
              </p:cNvPr>
              <p:cNvSpPr/>
              <p:nvPr/>
            </p:nvSpPr>
            <p:spPr>
              <a:xfrm rot="8100000">
                <a:off x="7824751" y="4413191"/>
                <a:ext cx="1087884" cy="1087880"/>
              </a:xfrm>
              <a:prstGeom prst="teardrop">
                <a:avLst>
                  <a:gd name="adj" fmla="val 109962"/>
                </a:avLst>
              </a:prstGeom>
              <a:solidFill>
                <a:srgbClr val="D9A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accent1">
                      <a:lumMod val="50000"/>
                    </a:schemeClr>
                  </a:solidFill>
                  <a:effectLst/>
                  <a:uLnTx/>
                  <a:uFillTx/>
                  <a:latin typeface="Segoe UI" panose="020B0502040204020203" pitchFamily="34" charset="0"/>
                  <a:cs typeface="Segoe UI" panose="020B0502040204020203" pitchFamily="34" charset="0"/>
                </a:endParaRPr>
              </a:p>
            </p:txBody>
          </p:sp>
          <p:pic>
            <p:nvPicPr>
              <p:cNvPr id="79" name="Resim 149">
                <a:extLst>
                  <a:ext uri="{FF2B5EF4-FFF2-40B4-BE49-F238E27FC236}">
                    <a16:creationId xmlns:a16="http://schemas.microsoft.com/office/drawing/2014/main" id="{882FB0EA-0912-4E70-839E-70DB87FF0F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5645" y="4608895"/>
                <a:ext cx="758709" cy="758709"/>
              </a:xfrm>
              <a:prstGeom prst="rect">
                <a:avLst/>
              </a:prstGeom>
            </p:spPr>
          </p:pic>
        </p:grpSp>
      </p:grpSp>
    </p:spTree>
    <p:extLst>
      <p:ext uri="{BB962C8B-B14F-4D97-AF65-F5344CB8AC3E}">
        <p14:creationId xmlns:p14="http://schemas.microsoft.com/office/powerpoint/2010/main" val="26036471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800" b="0" i="0" u="none" strike="noStrike" kern="1200" cap="none" spc="0" normalizeH="0" baseline="0" noProof="0" dirty="0">
              <a:ln>
                <a:noFill/>
              </a:ln>
              <a:solidFill>
                <a:prstClr val="black"/>
              </a:solidFill>
              <a:effectLst/>
              <a:uLnTx/>
              <a:uFillTx/>
              <a:latin typeface="Candara" panose="020E0502030303020204" pitchFamily="34" charset="0"/>
              <a:ea typeface="+mn-ea"/>
              <a:cs typeface="Times New Roman" panose="02020603050405020304" pitchFamily="18" charset="0"/>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71757" y="2976017"/>
                  <a:ext cx="1703972" cy="6695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noProof="0" dirty="0" smtClean="0">
                      <a:solidFill>
                        <a:prstClr val="white"/>
                      </a:solidFill>
                      <a:latin typeface="Candara Light" panose="020E0502030303020204" pitchFamily="34" charset="0"/>
                    </a:rPr>
                    <a:t>Hemşirelik Bölümü</a:t>
                  </a:r>
                  <a:endParaRPr kumimoji="0" lang="en-IN" sz="1400" b="1" i="0" u="none" strike="noStrike" kern="1200" cap="none" spc="0" normalizeH="0" baseline="0" noProof="0" dirty="0">
                    <a:ln>
                      <a:noFill/>
                    </a:ln>
                    <a:solidFill>
                      <a:prstClr val="white"/>
                    </a:solidFill>
                    <a:effectLst/>
                    <a:uLnTx/>
                    <a:uFillTx/>
                    <a:latin typeface="Candara Light" panose="020E0502030303020204" pitchFamily="34" charset="0"/>
                    <a:ea typeface="+mn-ea"/>
                    <a:cs typeface="+mn-cs"/>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smtClean="0">
                      <a:ln>
                        <a:noFill/>
                      </a:ln>
                      <a:solidFill>
                        <a:prstClr val="white"/>
                      </a:solidFill>
                      <a:effectLst/>
                      <a:uLnTx/>
                      <a:uFillTx/>
                      <a:latin typeface="Agency FB" panose="020B0503020202020204" pitchFamily="34" charset="0"/>
                      <a:ea typeface="+mn-ea"/>
                      <a:cs typeface="+mn-cs"/>
                    </a:rPr>
                    <a:t>Akademik Yayınlar</a:t>
                  </a:r>
                  <a:endParaRPr kumimoji="0" lang="tr-TR" sz="2800" b="1" i="0" u="none" strike="noStrike" kern="1200" cap="none" spc="0" normalizeH="0" baseline="0" noProof="0" dirty="0">
                    <a:ln>
                      <a:noFill/>
                    </a:ln>
                    <a:solidFill>
                      <a:prstClr val="white"/>
                    </a:solidFill>
                    <a:effectLst/>
                    <a:uLnTx/>
                    <a:uFillTx/>
                    <a:latin typeface="Agency FB" panose="020B0503020202020204" pitchFamily="34" charset="0"/>
                    <a:ea typeface="+mn-ea"/>
                    <a:cs typeface="+mn-cs"/>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Eurostile BQ" pitchFamily="50" charset="0"/>
                  <a:ea typeface="+mn-ea"/>
                  <a:cs typeface="+mn-cs"/>
                </a:rPr>
                <a:t>VIII</a:t>
              </a:r>
              <a:endParaRPr kumimoji="0" lang="en-IN" sz="1600" b="1" i="0" u="none" strike="noStrike" kern="1200" cap="none" spc="0" normalizeH="0" baseline="0" noProof="0" dirty="0">
                <a:ln>
                  <a:noFill/>
                </a:ln>
                <a:solidFill>
                  <a:prstClr val="white"/>
                </a:solidFill>
                <a:effectLst/>
                <a:uLnTx/>
                <a:uFillTx/>
                <a:latin typeface="Eurostile BQ" pitchFamily="50" charset="0"/>
                <a:ea typeface="+mn-ea"/>
                <a:cs typeface="+mn-cs"/>
              </a:endParaRPr>
            </a:p>
          </p:txBody>
        </p:sp>
      </p:grpSp>
      <p:sp>
        <p:nvSpPr>
          <p:cNvPr id="6" name="İçerik Yer Tutucusu 5"/>
          <p:cNvSpPr>
            <a:spLocks noGrp="1"/>
          </p:cNvSpPr>
          <p:nvPr>
            <p:ph idx="1"/>
          </p:nvPr>
        </p:nvSpPr>
        <p:spPr>
          <a:xfrm>
            <a:off x="979307" y="2010176"/>
            <a:ext cx="10515600" cy="4351338"/>
          </a:xfrm>
        </p:spPr>
        <p:txBody>
          <a:bodyPr>
            <a:normAutofit fontScale="77500" lnSpcReduction="20000"/>
          </a:bodyPr>
          <a:lstStyle/>
          <a:p>
            <a:r>
              <a:rPr lang="tr-TR" dirty="0"/>
              <a:t>Sönmez M., Korkmaz S., Gürlek Kısacık Ö., </a:t>
            </a:r>
            <a:r>
              <a:rPr lang="tr-TR" dirty="0" err="1"/>
              <a:t>İnkontinans</a:t>
            </a:r>
            <a:r>
              <a:rPr lang="tr-TR" dirty="0"/>
              <a:t> İlişkili Dermatit Yönetiminde Hemşirelerin Bilgi, Tutum ve Uygulamalarını Değerlendirme Ölçeği (İİD-BTU-Ö): Türkçe Geçerlik ve Güvenirlik Çalışması, 5. Uluslararası Hemşirelik Ve </a:t>
            </a:r>
            <a:r>
              <a:rPr lang="tr-TR" dirty="0" err="1"/>
              <a:t>İnovasyon</a:t>
            </a:r>
            <a:r>
              <a:rPr lang="tr-TR" dirty="0"/>
              <a:t> Kongresi, 10-11 Aralık 2021, İstanbul (Çevrim içi-Online), Sözel Sunum (Özet Metin)</a:t>
            </a:r>
          </a:p>
          <a:p>
            <a:r>
              <a:rPr lang="tr-TR" dirty="0"/>
              <a:t>Gürlek Kısacık Ö., Sönmez M., Özyürek P. Basınç yaralanmalarını Önlemede Alternatif Yöntemlerin Etkisi: Bir Sistematik Eşleşme Çalışması, Palandöken Uluslararası Yara Bakım Kongresi, 11-12 Kasım 2021, Erzurum, (Çevrim içi-Online), Sözel Sunum (Özet Metin)(Üçüncülük Ödülü)</a:t>
            </a:r>
          </a:p>
          <a:p>
            <a:r>
              <a:rPr lang="tr-TR" dirty="0"/>
              <a:t>Harkın Gemicioğlu Ş., Sönmez M., Kara G., Bozer B., Güder Ö:, Öztürk İ. Covid-19 </a:t>
            </a:r>
            <a:r>
              <a:rPr lang="tr-TR" dirty="0" err="1"/>
              <a:t>Pandemi</a:t>
            </a:r>
            <a:r>
              <a:rPr lang="tr-TR" dirty="0"/>
              <a:t> Sürecinde Hemşirelik Öğrencilerinin Uzaktan Eğitim İle İlgili Yaşadıkları Sorunların Ruh Sağlığına Etkisi, 20-23 Ekim 2021,VI. Uluslararası </a:t>
            </a:r>
            <a:r>
              <a:rPr lang="tr-TR" dirty="0" err="1"/>
              <a:t>X.Ulusal</a:t>
            </a:r>
            <a:r>
              <a:rPr lang="tr-TR" dirty="0"/>
              <a:t> Psikiyatri Hemşireliği Kongresi, (Çevrim içi-Online), Sözel Sunum (Özet Metin)</a:t>
            </a:r>
          </a:p>
          <a:p>
            <a:r>
              <a:rPr lang="tr-TR" dirty="0" err="1"/>
              <a:t>Daşdemir</a:t>
            </a:r>
            <a:r>
              <a:rPr lang="tr-TR" dirty="0"/>
              <a:t> F. Sönmez M. </a:t>
            </a:r>
            <a:r>
              <a:rPr lang="tr-TR" dirty="0" err="1"/>
              <a:t>Orbatu</a:t>
            </a:r>
            <a:r>
              <a:rPr lang="tr-TR" dirty="0"/>
              <a:t> D. Özkan B. Bir Çocuk Hastanesinde Hasta Hakları Birimine Yapılan Başvurularının Retrospektif Değerlendirilmesi. 3. Uluslararası Behçet Uz Çocuk Kongresi, 23-25 Eylül 2021, İzmir, Sözel Sunum (Özet Metin)</a:t>
            </a:r>
          </a:p>
          <a:p>
            <a:endParaRPr lang="tr-TR" dirty="0"/>
          </a:p>
        </p:txBody>
      </p:sp>
    </p:spTree>
    <p:extLst>
      <p:ext uri="{BB962C8B-B14F-4D97-AF65-F5344CB8AC3E}">
        <p14:creationId xmlns:p14="http://schemas.microsoft.com/office/powerpoint/2010/main" val="9478070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800" b="0" i="0" u="none" strike="noStrike" kern="1200" cap="none" spc="0" normalizeH="0" baseline="0" noProof="0" dirty="0">
              <a:ln>
                <a:noFill/>
              </a:ln>
              <a:solidFill>
                <a:prstClr val="black"/>
              </a:solidFill>
              <a:effectLst/>
              <a:uLnTx/>
              <a:uFillTx/>
              <a:latin typeface="Candara" panose="020E0502030303020204" pitchFamily="34" charset="0"/>
              <a:ea typeface="+mn-ea"/>
              <a:cs typeface="Times New Roman" panose="02020603050405020304" pitchFamily="18" charset="0"/>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71757" y="2976017"/>
                  <a:ext cx="1703972" cy="6695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noProof="0" dirty="0" smtClean="0">
                      <a:solidFill>
                        <a:prstClr val="white"/>
                      </a:solidFill>
                      <a:latin typeface="Candara Light" panose="020E0502030303020204" pitchFamily="34" charset="0"/>
                    </a:rPr>
                    <a:t>Hemşirelik Bölümü</a:t>
                  </a:r>
                  <a:endParaRPr kumimoji="0" lang="en-IN" sz="1400" b="1" i="0" u="none" strike="noStrike" kern="1200" cap="none" spc="0" normalizeH="0" baseline="0" noProof="0" dirty="0">
                    <a:ln>
                      <a:noFill/>
                    </a:ln>
                    <a:solidFill>
                      <a:prstClr val="white"/>
                    </a:solidFill>
                    <a:effectLst/>
                    <a:uLnTx/>
                    <a:uFillTx/>
                    <a:latin typeface="Candara Light" panose="020E0502030303020204" pitchFamily="34" charset="0"/>
                    <a:ea typeface="+mn-ea"/>
                    <a:cs typeface="+mn-cs"/>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smtClean="0">
                      <a:ln>
                        <a:noFill/>
                      </a:ln>
                      <a:solidFill>
                        <a:prstClr val="white"/>
                      </a:solidFill>
                      <a:effectLst/>
                      <a:uLnTx/>
                      <a:uFillTx/>
                      <a:latin typeface="Agency FB" panose="020B0503020202020204" pitchFamily="34" charset="0"/>
                      <a:ea typeface="+mn-ea"/>
                      <a:cs typeface="+mn-cs"/>
                    </a:rPr>
                    <a:t>Akademik Yayınlar</a:t>
                  </a:r>
                  <a:endParaRPr kumimoji="0" lang="tr-TR" sz="2800" b="1" i="0" u="none" strike="noStrike" kern="1200" cap="none" spc="0" normalizeH="0" baseline="0" noProof="0" dirty="0">
                    <a:ln>
                      <a:noFill/>
                    </a:ln>
                    <a:solidFill>
                      <a:prstClr val="white"/>
                    </a:solidFill>
                    <a:effectLst/>
                    <a:uLnTx/>
                    <a:uFillTx/>
                    <a:latin typeface="Agency FB" panose="020B0503020202020204" pitchFamily="34" charset="0"/>
                    <a:ea typeface="+mn-ea"/>
                    <a:cs typeface="+mn-cs"/>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Eurostile BQ" pitchFamily="50" charset="0"/>
                  <a:ea typeface="+mn-ea"/>
                  <a:cs typeface="+mn-cs"/>
                </a:rPr>
                <a:t>VIII</a:t>
              </a:r>
              <a:endParaRPr kumimoji="0" lang="en-IN" sz="1600" b="1" i="0" u="none" strike="noStrike" kern="1200" cap="none" spc="0" normalizeH="0" baseline="0" noProof="0" dirty="0">
                <a:ln>
                  <a:noFill/>
                </a:ln>
                <a:solidFill>
                  <a:prstClr val="white"/>
                </a:solidFill>
                <a:effectLst/>
                <a:uLnTx/>
                <a:uFillTx/>
                <a:latin typeface="Eurostile BQ" pitchFamily="50" charset="0"/>
                <a:ea typeface="+mn-ea"/>
                <a:cs typeface="+mn-cs"/>
              </a:endParaRPr>
            </a:p>
          </p:txBody>
        </p:sp>
      </p:grpSp>
      <p:sp>
        <p:nvSpPr>
          <p:cNvPr id="6" name="İçerik Yer Tutucusu 5"/>
          <p:cNvSpPr>
            <a:spLocks noGrp="1"/>
          </p:cNvSpPr>
          <p:nvPr>
            <p:ph idx="1"/>
          </p:nvPr>
        </p:nvSpPr>
        <p:spPr>
          <a:xfrm>
            <a:off x="979307" y="2010176"/>
            <a:ext cx="10515600" cy="4351338"/>
          </a:xfrm>
        </p:spPr>
        <p:txBody>
          <a:bodyPr>
            <a:normAutofit fontScale="92500" lnSpcReduction="10000"/>
          </a:bodyPr>
          <a:lstStyle/>
          <a:p>
            <a:r>
              <a:rPr lang="tr-TR" dirty="0"/>
              <a:t>Sönmez M., Gürlek Kısacık Ö., Doğan M.L., Aslan S. Hemşirelik Öğrencilerinin </a:t>
            </a:r>
            <a:r>
              <a:rPr lang="tr-TR" dirty="0" err="1"/>
              <a:t>İntramüsküler</a:t>
            </a:r>
            <a:r>
              <a:rPr lang="tr-TR" dirty="0"/>
              <a:t> Enjeksiyon Bilgi Düzeylerini </a:t>
            </a:r>
            <a:r>
              <a:rPr lang="tr-TR" dirty="0" err="1"/>
              <a:t>Yordayan</a:t>
            </a:r>
            <a:r>
              <a:rPr lang="tr-TR" dirty="0"/>
              <a:t> Bazı Değişkenlerin İncelenmesi: Bir </a:t>
            </a:r>
            <a:r>
              <a:rPr lang="tr-TR" dirty="0" err="1"/>
              <a:t>Chaıd</a:t>
            </a:r>
            <a:r>
              <a:rPr lang="tr-TR" dirty="0"/>
              <a:t> Analizi. 4. Uluslararası Sağlık Bilimleri ve Yaşam Kongresi, 8-10 Nisan, 2021, Burdur, Sözel Sunum (Özet Metin)</a:t>
            </a:r>
          </a:p>
          <a:p>
            <a:r>
              <a:rPr lang="tr-TR" dirty="0"/>
              <a:t>Sönmez M., Gürlek Kısacık Ö., Özcan E., Kutluay F., Sak Z. Hemşirelik Öğrencilerinin </a:t>
            </a:r>
            <a:r>
              <a:rPr lang="tr-TR" dirty="0" err="1"/>
              <a:t>Kateter</a:t>
            </a:r>
            <a:r>
              <a:rPr lang="tr-TR" dirty="0"/>
              <a:t> İle İlişkili </a:t>
            </a:r>
            <a:r>
              <a:rPr lang="tr-TR" dirty="0" err="1"/>
              <a:t>Üriner</a:t>
            </a:r>
            <a:r>
              <a:rPr lang="tr-TR" dirty="0"/>
              <a:t> Sistem Enfeksiyonlarını Önlemeye Yönelik Bilgi Düzeyleri, 7.Uluslararası Gevher Nesibe Sağlık Bilimleri Kongresi, 16-17 Nisan, 2021, Kayseri, Sözlü Bildiri (Özet Metin)</a:t>
            </a:r>
          </a:p>
          <a:p>
            <a:r>
              <a:rPr lang="tr-TR" dirty="0"/>
              <a:t>Sönmez M., Gürlek Kısacık Ö., Gönen G., </a:t>
            </a:r>
            <a:r>
              <a:rPr lang="tr-TR" dirty="0" err="1"/>
              <a:t>Tokses</a:t>
            </a:r>
            <a:r>
              <a:rPr lang="tr-TR" dirty="0"/>
              <a:t> S. Hemşirelik Öğrencilerinin Oral İlaç Uygulamalarına İlişkin Bilgi Ve Becerilerinin Değerlendirilmesi. 4. Uluslararası Bilimsel Araştırmalar Kongresi, 10-11 Nisan, 2021, Ankara, Sözlü Bildiri (Özet Metin)</a:t>
            </a:r>
          </a:p>
          <a:p>
            <a:endParaRPr lang="tr-TR" dirty="0"/>
          </a:p>
        </p:txBody>
      </p:sp>
    </p:spTree>
    <p:extLst>
      <p:ext uri="{BB962C8B-B14F-4D97-AF65-F5344CB8AC3E}">
        <p14:creationId xmlns:p14="http://schemas.microsoft.com/office/powerpoint/2010/main" val="3224665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49937"/>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HEMŞİRELİK</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819613" y="732301"/>
                  <a:ext cx="2055371"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Meslek Tanıtımı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E</a:t>
              </a:r>
              <a:endParaRPr lang="en-IN" b="1" dirty="0">
                <a:solidFill>
                  <a:schemeClr val="bg1"/>
                </a:solidFill>
                <a:latin typeface="Eurostile BQ" pitchFamily="50" charset="0"/>
              </a:endParaRPr>
            </a:p>
          </p:txBody>
        </p:sp>
      </p:grpSp>
      <p:sp>
        <p:nvSpPr>
          <p:cNvPr id="57" name="İkizkenar Üçgen 56">
            <a:extLst>
              <a:ext uri="{FF2B5EF4-FFF2-40B4-BE49-F238E27FC236}">
                <a16:creationId xmlns:a16="http://schemas.microsoft.com/office/drawing/2014/main" id="{B06752BA-ED15-452C-B020-75F711F5E2E4}"/>
              </a:ext>
            </a:extLst>
          </p:cNvPr>
          <p:cNvSpPr/>
          <p:nvPr/>
        </p:nvSpPr>
        <p:spPr>
          <a:xfrm rot="16200000">
            <a:off x="11047134" y="1167552"/>
            <a:ext cx="895350" cy="771853"/>
          </a:xfrm>
          <a:prstGeom prst="triangle">
            <a:avLst>
              <a:gd name="adj" fmla="val 68617"/>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8" name="Dikdörtgen: Köşeleri Yuvarlatılmış 57">
            <a:extLst>
              <a:ext uri="{FF2B5EF4-FFF2-40B4-BE49-F238E27FC236}">
                <a16:creationId xmlns:a16="http://schemas.microsoft.com/office/drawing/2014/main" id="{4F28B7FF-C755-4889-9B19-5C0C69970593}"/>
              </a:ext>
            </a:extLst>
          </p:cNvPr>
          <p:cNvSpPr/>
          <p:nvPr/>
        </p:nvSpPr>
        <p:spPr>
          <a:xfrm>
            <a:off x="9029700" y="1305930"/>
            <a:ext cx="2843164" cy="780721"/>
          </a:xfrm>
          <a:prstGeom prst="roundRect">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9" name="Metin kutusu 58">
            <a:extLst>
              <a:ext uri="{FF2B5EF4-FFF2-40B4-BE49-F238E27FC236}">
                <a16:creationId xmlns:a16="http://schemas.microsoft.com/office/drawing/2014/main" id="{4636E584-A38D-411E-8AAE-29BFBCB3710D}"/>
              </a:ext>
            </a:extLst>
          </p:cNvPr>
          <p:cNvSpPr txBox="1"/>
          <p:nvPr/>
        </p:nvSpPr>
        <p:spPr>
          <a:xfrm>
            <a:off x="8800585" y="1555943"/>
            <a:ext cx="2940844" cy="400110"/>
          </a:xfrm>
          <a:prstGeom prst="rect">
            <a:avLst/>
          </a:prstGeom>
          <a:noFill/>
        </p:spPr>
        <p:txBody>
          <a:bodyPr wrap="square">
            <a:spAutoFit/>
          </a:bodyPr>
          <a:lstStyle/>
          <a:p>
            <a:pPr algn="ctr"/>
            <a:r>
              <a:rPr lang="tr-TR" sz="2000" b="1" dirty="0">
                <a:latin typeface="Agency FB" panose="020B0503020202020204" pitchFamily="34" charset="0"/>
              </a:rPr>
              <a:t>Çalışma Alanları</a:t>
            </a:r>
            <a:endParaRPr lang="tr-TR" sz="2000" dirty="0"/>
          </a:p>
        </p:txBody>
      </p:sp>
      <p:sp>
        <p:nvSpPr>
          <p:cNvPr id="34" name="Dikdörtgen 33">
            <a:extLst>
              <a:ext uri="{FF2B5EF4-FFF2-40B4-BE49-F238E27FC236}">
                <a16:creationId xmlns:a16="http://schemas.microsoft.com/office/drawing/2014/main" id="{367A869A-E248-4691-8362-2F703BD3128E}"/>
              </a:ext>
            </a:extLst>
          </p:cNvPr>
          <p:cNvSpPr/>
          <p:nvPr/>
        </p:nvSpPr>
        <p:spPr>
          <a:xfrm>
            <a:off x="4305288" y="3390297"/>
            <a:ext cx="6803593" cy="1831271"/>
          </a:xfrm>
          <a:prstGeom prst="rect">
            <a:avLst/>
          </a:prstGeom>
        </p:spPr>
        <p:txBody>
          <a:bodyPr wrap="square">
            <a:spAutoFit/>
          </a:bodyPr>
          <a:lstStyle/>
          <a:p>
            <a:pPr algn="ctr"/>
            <a:r>
              <a:rPr lang="tr-TR" sz="2800" dirty="0">
                <a:latin typeface="Maiandra GD" panose="020E0502030308020204" pitchFamily="34" charset="0"/>
                <a:cs typeface="Calibri" panose="020F0502020204030204" pitchFamily="34" charset="0"/>
              </a:rPr>
              <a:t>Öğrencilerimiz mezuniyet sonrası bilimsel çalışmalar yaparak </a:t>
            </a:r>
            <a:endParaRPr lang="tr-TR" sz="2800" dirty="0" smtClean="0">
              <a:latin typeface="Maiandra GD" panose="020E0502030308020204" pitchFamily="34" charset="0"/>
              <a:cs typeface="Calibri" panose="020F0502020204030204" pitchFamily="34" charset="0"/>
            </a:endParaRPr>
          </a:p>
          <a:p>
            <a:pPr algn="ctr"/>
            <a:r>
              <a:rPr lang="tr-TR" sz="2400" b="1" dirty="0" smtClean="0">
                <a:solidFill>
                  <a:srgbClr val="FF0000"/>
                </a:solidFill>
                <a:latin typeface="Maiandra GD" panose="020E0502030308020204" pitchFamily="34" charset="0"/>
                <a:cs typeface="Calibri" panose="020F0502020204030204" pitchFamily="34" charset="0"/>
              </a:rPr>
              <a:t>AKADEMİK</a:t>
            </a:r>
            <a:endParaRPr lang="tr-TR" sz="2400" b="1" dirty="0">
              <a:solidFill>
                <a:srgbClr val="FF0000"/>
              </a:solidFill>
              <a:latin typeface="Maiandra GD" panose="020E0502030308020204" pitchFamily="34" charset="0"/>
              <a:cs typeface="Calibri" panose="020F0502020204030204" pitchFamily="34" charset="0"/>
            </a:endParaRPr>
          </a:p>
          <a:p>
            <a:pPr algn="ctr"/>
            <a:r>
              <a:rPr lang="tr-TR" sz="2800" dirty="0">
                <a:latin typeface="Maiandra GD" panose="020E0502030308020204" pitchFamily="34" charset="0"/>
                <a:cs typeface="Calibri" panose="020F0502020204030204" pitchFamily="34" charset="0"/>
              </a:rPr>
              <a:t>alanda da ilerleyebilirler.</a:t>
            </a:r>
            <a:r>
              <a:rPr lang="tr-TR" sz="3200" dirty="0">
                <a:latin typeface="Maiandra GD" panose="020E0502030308020204" pitchFamily="34" charset="0"/>
                <a:cs typeface="Calibri" panose="020F0502020204030204" pitchFamily="34" charset="0"/>
              </a:rPr>
              <a:t> </a:t>
            </a:r>
          </a:p>
        </p:txBody>
      </p:sp>
      <p:pic>
        <p:nvPicPr>
          <p:cNvPr id="48" name="Resim 47">
            <a:extLst>
              <a:ext uri="{FF2B5EF4-FFF2-40B4-BE49-F238E27FC236}">
                <a16:creationId xmlns:a16="http://schemas.microsoft.com/office/drawing/2014/main" id="{8A41C2D2-FD5E-416B-B477-E7EEBBF6FE6D}"/>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88797" y="3600203"/>
            <a:ext cx="3144953" cy="3144953"/>
          </a:xfrm>
          <a:prstGeom prst="rect">
            <a:avLst/>
          </a:prstGeom>
        </p:spPr>
      </p:pic>
    </p:spTree>
    <p:extLst>
      <p:ext uri="{BB962C8B-B14F-4D97-AF65-F5344CB8AC3E}">
        <p14:creationId xmlns:p14="http://schemas.microsoft.com/office/powerpoint/2010/main" val="4249529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Freeform: Shape 69">
            <a:extLst>
              <a:ext uri="{FF2B5EF4-FFF2-40B4-BE49-F238E27FC236}">
                <a16:creationId xmlns:a16="http://schemas.microsoft.com/office/drawing/2014/main" id="{23867CDF-41CC-4387-A6F0-6AB004CE11BB}"/>
              </a:ext>
            </a:extLst>
          </p:cNvPr>
          <p:cNvSpPr/>
          <p:nvPr/>
        </p:nvSpPr>
        <p:spPr>
          <a:xfrm rot="11436214" flipH="1">
            <a:off x="4638212" y="4080458"/>
            <a:ext cx="7686406" cy="3406655"/>
          </a:xfrm>
          <a:custGeom>
            <a:avLst/>
            <a:gdLst>
              <a:gd name="connsiteX0" fmla="*/ 7066038 w 7686406"/>
              <a:gd name="connsiteY0" fmla="*/ 3363881 h 3406655"/>
              <a:gd name="connsiteX1" fmla="*/ 7191487 w 7686406"/>
              <a:gd name="connsiteY1" fmla="*/ 3386970 h 3406655"/>
              <a:gd name="connsiteX2" fmla="*/ 7297625 w 7686406"/>
              <a:gd name="connsiteY2" fmla="*/ 3406655 h 3406655"/>
              <a:gd name="connsiteX3" fmla="*/ 7686406 w 7686406"/>
              <a:gd name="connsiteY3" fmla="*/ 1329935 h 3406655"/>
              <a:gd name="connsiteX4" fmla="*/ 582402 w 7686406"/>
              <a:gd name="connsiteY4" fmla="*/ 0 h 3406655"/>
              <a:gd name="connsiteX5" fmla="*/ 489405 w 7686406"/>
              <a:gd name="connsiteY5" fmla="*/ 16526 h 3406655"/>
              <a:gd name="connsiteX6" fmla="*/ 367484 w 7686406"/>
              <a:gd name="connsiteY6" fmla="*/ 39086 h 3406655"/>
              <a:gd name="connsiteX7" fmla="*/ 1595252 w 7686406"/>
              <a:gd name="connsiteY7" fmla="*/ 777929 h 3406655"/>
              <a:gd name="connsiteX8" fmla="*/ 3111905 w 7686406"/>
              <a:gd name="connsiteY8" fmla="*/ 864852 h 3406655"/>
              <a:gd name="connsiteX9" fmla="*/ 4068842 w 7686406"/>
              <a:gd name="connsiteY9" fmla="*/ 1277735 h 3406655"/>
              <a:gd name="connsiteX10" fmla="*/ 5170221 w 7686406"/>
              <a:gd name="connsiteY10" fmla="*/ 2386000 h 3406655"/>
              <a:gd name="connsiteX11" fmla="*/ 7066038 w 7686406"/>
              <a:gd name="connsiteY11" fmla="*/ 3363881 h 340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86406" h="3406655">
                <a:moveTo>
                  <a:pt x="7066038" y="3363881"/>
                </a:moveTo>
                <a:cubicBezTo>
                  <a:pt x="7106287" y="3371124"/>
                  <a:pt x="7148205" y="3378906"/>
                  <a:pt x="7191487" y="3386970"/>
                </a:cubicBezTo>
                <a:lnTo>
                  <a:pt x="7297625" y="3406655"/>
                </a:lnTo>
                <a:lnTo>
                  <a:pt x="7686406" y="1329935"/>
                </a:lnTo>
                <a:lnTo>
                  <a:pt x="582402" y="0"/>
                </a:lnTo>
                <a:lnTo>
                  <a:pt x="489405" y="16526"/>
                </a:lnTo>
                <a:cubicBezTo>
                  <a:pt x="444605" y="24641"/>
                  <a:pt x="403877" y="32181"/>
                  <a:pt x="367484" y="39086"/>
                </a:cubicBezTo>
                <a:cubicBezTo>
                  <a:pt x="-797089" y="260015"/>
                  <a:pt x="1137849" y="640302"/>
                  <a:pt x="1595252" y="777929"/>
                </a:cubicBezTo>
                <a:cubicBezTo>
                  <a:pt x="2052655" y="915556"/>
                  <a:pt x="2699641" y="781552"/>
                  <a:pt x="3111905" y="864852"/>
                </a:cubicBezTo>
                <a:cubicBezTo>
                  <a:pt x="3524170" y="948153"/>
                  <a:pt x="3725789" y="1024210"/>
                  <a:pt x="4068842" y="1277735"/>
                </a:cubicBezTo>
                <a:cubicBezTo>
                  <a:pt x="4411894" y="1531260"/>
                  <a:pt x="4670687" y="2038309"/>
                  <a:pt x="5170221" y="2386000"/>
                </a:cubicBezTo>
                <a:cubicBezTo>
                  <a:pt x="5669755" y="2733691"/>
                  <a:pt x="6422062" y="3247985"/>
                  <a:pt x="7066038" y="3363881"/>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1" name="Freeform: Shape 61">
            <a:extLst>
              <a:ext uri="{FF2B5EF4-FFF2-40B4-BE49-F238E27FC236}">
                <a16:creationId xmlns:a16="http://schemas.microsoft.com/office/drawing/2014/main" id="{26F611C6-7398-45C6-ACBE-F91BDB637939}"/>
              </a:ext>
            </a:extLst>
          </p:cNvPr>
          <p:cNvSpPr/>
          <p:nvPr/>
        </p:nvSpPr>
        <p:spPr>
          <a:xfrm>
            <a:off x="-16301" y="0"/>
            <a:ext cx="7607301" cy="6858000"/>
          </a:xfrm>
          <a:custGeom>
            <a:avLst/>
            <a:gdLst>
              <a:gd name="connsiteX0" fmla="*/ 0 w 7607301"/>
              <a:gd name="connsiteY0" fmla="*/ 0 h 6858000"/>
              <a:gd name="connsiteX1" fmla="*/ 6771509 w 7607301"/>
              <a:gd name="connsiteY1" fmla="*/ 0 h 6858000"/>
              <a:gd name="connsiteX2" fmla="*/ 7607301 w 7607301"/>
              <a:gd name="connsiteY2" fmla="*/ 1671583 h 6858000"/>
              <a:gd name="connsiteX3" fmla="*/ 5014092 w 7607301"/>
              <a:gd name="connsiteY3" fmla="*/ 6858000 h 6858000"/>
              <a:gd name="connsiteX4" fmla="*/ 0 w 76073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7301" h="6858000">
                <a:moveTo>
                  <a:pt x="0" y="0"/>
                </a:moveTo>
                <a:lnTo>
                  <a:pt x="6771509" y="0"/>
                </a:lnTo>
                <a:lnTo>
                  <a:pt x="7607301" y="1671583"/>
                </a:lnTo>
                <a:lnTo>
                  <a:pt x="5014092" y="6858000"/>
                </a:lnTo>
                <a:lnTo>
                  <a:pt x="0" y="6858000"/>
                </a:lnTo>
                <a:close/>
              </a:path>
            </a:pathLst>
          </a:custGeom>
          <a:blipFill>
            <a:blip r:embed="rId3"/>
            <a:stretch>
              <a:fillRect/>
            </a:stretch>
          </a:blipFill>
          <a:ln>
            <a:solidFill>
              <a:srgbClr val="FFC000"/>
            </a:solid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F52B1EE5-8BF2-48CF-B64E-CD302E0A12B5}"/>
              </a:ext>
            </a:extLst>
          </p:cNvPr>
          <p:cNvSpPr/>
          <p:nvPr/>
        </p:nvSpPr>
        <p:spPr>
          <a:xfrm>
            <a:off x="7943608" y="0"/>
            <a:ext cx="4248392" cy="1610170"/>
          </a:xfrm>
          <a:custGeom>
            <a:avLst/>
            <a:gdLst>
              <a:gd name="connsiteX0" fmla="*/ 0 w 4248392"/>
              <a:gd name="connsiteY0" fmla="*/ 0 h 1610170"/>
              <a:gd name="connsiteX1" fmla="*/ 4248392 w 4248392"/>
              <a:gd name="connsiteY1" fmla="*/ 0 h 1610170"/>
              <a:gd name="connsiteX2" fmla="*/ 4248392 w 4248392"/>
              <a:gd name="connsiteY2" fmla="*/ 1610170 h 1610170"/>
              <a:gd name="connsiteX3" fmla="*/ 4087844 w 4248392"/>
              <a:gd name="connsiteY3" fmla="*/ 1561556 h 1610170"/>
              <a:gd name="connsiteX4" fmla="*/ 3087807 w 4248392"/>
              <a:gd name="connsiteY4" fmla="*/ 1071223 h 1610170"/>
              <a:gd name="connsiteX5" fmla="*/ 2300046 w 4248392"/>
              <a:gd name="connsiteY5" fmla="*/ 412603 h 1610170"/>
              <a:gd name="connsiteX6" fmla="*/ 1615598 w 4248392"/>
              <a:gd name="connsiteY6" fmla="*/ 167235 h 1610170"/>
              <a:gd name="connsiteX7" fmla="*/ 530812 w 4248392"/>
              <a:gd name="connsiteY7" fmla="*/ 115578 h 1610170"/>
              <a:gd name="connsiteX8" fmla="*/ 138446 w 4248392"/>
              <a:gd name="connsiteY8" fmla="*/ 30930 h 161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8392" h="1610170">
                <a:moveTo>
                  <a:pt x="0" y="0"/>
                </a:moveTo>
                <a:lnTo>
                  <a:pt x="4248392" y="0"/>
                </a:lnTo>
                <a:lnTo>
                  <a:pt x="4248392" y="1610170"/>
                </a:lnTo>
                <a:lnTo>
                  <a:pt x="4087844" y="1561556"/>
                </a:lnTo>
                <a:cubicBezTo>
                  <a:pt x="3725441" y="1436854"/>
                  <a:pt x="3355775" y="1226192"/>
                  <a:pt x="3087807" y="1071223"/>
                </a:cubicBezTo>
                <a:cubicBezTo>
                  <a:pt x="2730516" y="864597"/>
                  <a:pt x="2545414" y="563268"/>
                  <a:pt x="2300046" y="412603"/>
                </a:cubicBezTo>
                <a:cubicBezTo>
                  <a:pt x="2054678" y="261938"/>
                  <a:pt x="1910470" y="216739"/>
                  <a:pt x="1615598" y="167235"/>
                </a:cubicBezTo>
                <a:cubicBezTo>
                  <a:pt x="1320726" y="117731"/>
                  <a:pt x="857970" y="197367"/>
                  <a:pt x="530812" y="115578"/>
                </a:cubicBezTo>
                <a:cubicBezTo>
                  <a:pt x="449023" y="95131"/>
                  <a:pt x="301184" y="65670"/>
                  <a:pt x="138446" y="30930"/>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Freeform: Shape 49">
            <a:extLst>
              <a:ext uri="{FF2B5EF4-FFF2-40B4-BE49-F238E27FC236}">
                <a16:creationId xmlns:a16="http://schemas.microsoft.com/office/drawing/2014/main" id="{A790EA4A-8478-4A08-9378-008FEEA89AA4}"/>
              </a:ext>
            </a:extLst>
          </p:cNvPr>
          <p:cNvSpPr/>
          <p:nvPr/>
        </p:nvSpPr>
        <p:spPr>
          <a:xfrm>
            <a:off x="-16301" y="0"/>
            <a:ext cx="7607301" cy="6876731"/>
          </a:xfrm>
          <a:custGeom>
            <a:avLst/>
            <a:gdLst>
              <a:gd name="connsiteX0" fmla="*/ 0 w 7607301"/>
              <a:gd name="connsiteY0" fmla="*/ 0 h 6858000"/>
              <a:gd name="connsiteX1" fmla="*/ 6771509 w 7607301"/>
              <a:gd name="connsiteY1" fmla="*/ 0 h 6858000"/>
              <a:gd name="connsiteX2" fmla="*/ 7607301 w 7607301"/>
              <a:gd name="connsiteY2" fmla="*/ 1671583 h 6858000"/>
              <a:gd name="connsiteX3" fmla="*/ 5014092 w 7607301"/>
              <a:gd name="connsiteY3" fmla="*/ 6858000 h 6858000"/>
              <a:gd name="connsiteX4" fmla="*/ 0 w 76073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7301" h="6858000">
                <a:moveTo>
                  <a:pt x="0" y="0"/>
                </a:moveTo>
                <a:lnTo>
                  <a:pt x="6771509" y="0"/>
                </a:lnTo>
                <a:lnTo>
                  <a:pt x="7607301" y="1671583"/>
                </a:lnTo>
                <a:lnTo>
                  <a:pt x="5014092" y="6858000"/>
                </a:lnTo>
                <a:lnTo>
                  <a:pt x="0" y="6858000"/>
                </a:lnTo>
                <a:close/>
              </a:path>
            </a:pathLst>
          </a:custGeom>
          <a:gradFill flip="none" rotWithShape="1">
            <a:gsLst>
              <a:gs pos="95000">
                <a:srgbClr val="24BED8">
                  <a:alpha val="80000"/>
                </a:srgbClr>
              </a:gs>
              <a:gs pos="0">
                <a:srgbClr val="2F3F69">
                  <a:alpha val="20000"/>
                </a:srgbClr>
              </a:gs>
            </a:gsLst>
            <a:lin ang="10200000" scaled="0"/>
            <a:tileRect/>
          </a:gra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20" name="Grup 19">
            <a:extLst>
              <a:ext uri="{FF2B5EF4-FFF2-40B4-BE49-F238E27FC236}">
                <a16:creationId xmlns:a16="http://schemas.microsoft.com/office/drawing/2014/main" id="{C43F3E06-2D36-4E69-B14C-20E9E565E2E1}"/>
              </a:ext>
            </a:extLst>
          </p:cNvPr>
          <p:cNvGrpSpPr/>
          <p:nvPr/>
        </p:nvGrpSpPr>
        <p:grpSpPr>
          <a:xfrm>
            <a:off x="6359309" y="3320133"/>
            <a:ext cx="5832691" cy="1070825"/>
            <a:chOff x="6462096" y="3021384"/>
            <a:chExt cx="6172200" cy="774204"/>
          </a:xfrm>
        </p:grpSpPr>
        <p:grpSp>
          <p:nvGrpSpPr>
            <p:cNvPr id="9" name="Grup 8">
              <a:extLst>
                <a:ext uri="{FF2B5EF4-FFF2-40B4-BE49-F238E27FC236}">
                  <a16:creationId xmlns:a16="http://schemas.microsoft.com/office/drawing/2014/main" id="{1E9B1D4D-203C-4992-A7B0-8ED5A0591804}"/>
                </a:ext>
              </a:extLst>
            </p:cNvPr>
            <p:cNvGrpSpPr/>
            <p:nvPr/>
          </p:nvGrpSpPr>
          <p:grpSpPr>
            <a:xfrm>
              <a:off x="7320378" y="3463901"/>
              <a:ext cx="4455636" cy="331687"/>
              <a:chOff x="6226059" y="2990940"/>
              <a:chExt cx="6167436" cy="331687"/>
            </a:xfrm>
          </p:grpSpPr>
          <p:sp>
            <p:nvSpPr>
              <p:cNvPr id="32" name="Metin kutusu 31">
                <a:extLst>
                  <a:ext uri="{FF2B5EF4-FFF2-40B4-BE49-F238E27FC236}">
                    <a16:creationId xmlns:a16="http://schemas.microsoft.com/office/drawing/2014/main" id="{F65C17B8-5197-478C-B3EF-E45A8ED38E3E}"/>
                  </a:ext>
                </a:extLst>
              </p:cNvPr>
              <p:cNvSpPr txBox="1"/>
              <p:nvPr/>
            </p:nvSpPr>
            <p:spPr>
              <a:xfrm>
                <a:off x="6226059" y="3033348"/>
                <a:ext cx="6167436" cy="289279"/>
              </a:xfrm>
              <a:prstGeom prst="rect">
                <a:avLst/>
              </a:prstGeom>
              <a:noFill/>
            </p:spPr>
            <p:txBody>
              <a:bodyPr wrap="square">
                <a:spAutoFit/>
              </a:bodyPr>
              <a:lstStyle/>
              <a:p>
                <a:pPr algn="ctr"/>
                <a:endParaRPr lang="tr-TR" sz="2000" b="1" dirty="0">
                  <a:solidFill>
                    <a:schemeClr val="tx2">
                      <a:lumMod val="50000"/>
                    </a:schemeClr>
                  </a:solidFill>
                  <a:effectLst>
                    <a:outerShdw blurRad="38100" dist="38100" dir="2700000" algn="tl">
                      <a:srgbClr val="000000">
                        <a:alpha val="43137"/>
                      </a:srgbClr>
                    </a:outerShdw>
                  </a:effectLst>
                  <a:latin typeface="Trebuchet MS" panose="020B0603020202020204" pitchFamily="34" charset="0"/>
                  <a:ea typeface="Roboto" panose="02000000000000000000" pitchFamily="2" charset="0"/>
                  <a:cs typeface="Roboto" panose="02000000000000000000" pitchFamily="2" charset="0"/>
                </a:endParaRPr>
              </a:p>
            </p:txBody>
          </p:sp>
          <p:cxnSp>
            <p:nvCxnSpPr>
              <p:cNvPr id="7" name="Düz Bağlayıcı 6">
                <a:extLst>
                  <a:ext uri="{FF2B5EF4-FFF2-40B4-BE49-F238E27FC236}">
                    <a16:creationId xmlns:a16="http://schemas.microsoft.com/office/drawing/2014/main" id="{570FA7BF-86A1-4048-ACFB-748115DA4D21}"/>
                  </a:ext>
                </a:extLst>
              </p:cNvPr>
              <p:cNvCxnSpPr>
                <a:cxnSpLocks/>
              </p:cNvCxnSpPr>
              <p:nvPr/>
            </p:nvCxnSpPr>
            <p:spPr>
              <a:xfrm>
                <a:off x="7158552" y="2990940"/>
                <a:ext cx="4302452"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48" name="Metin kutusu 47">
              <a:extLst>
                <a:ext uri="{FF2B5EF4-FFF2-40B4-BE49-F238E27FC236}">
                  <a16:creationId xmlns:a16="http://schemas.microsoft.com/office/drawing/2014/main" id="{E1323C98-FD78-4EF0-ADF3-49ABC278796E}"/>
                </a:ext>
              </a:extLst>
            </p:cNvPr>
            <p:cNvSpPr txBox="1"/>
            <p:nvPr/>
          </p:nvSpPr>
          <p:spPr>
            <a:xfrm>
              <a:off x="6462096" y="3021384"/>
              <a:ext cx="6172200" cy="400110"/>
            </a:xfrm>
            <a:prstGeom prst="rect">
              <a:avLst/>
            </a:prstGeom>
            <a:noFill/>
          </p:spPr>
          <p:txBody>
            <a:bodyPr wrap="square">
              <a:spAutoFit/>
            </a:bodyPr>
            <a:lstStyle/>
            <a:p>
              <a:pPr algn="ctr"/>
              <a:r>
                <a:rPr lang="tr-TR" sz="2000" b="1" dirty="0" smtClean="0">
                  <a:solidFill>
                    <a:schemeClr val="bg2">
                      <a:lumMod val="10000"/>
                    </a:schemeClr>
                  </a:solidFill>
                  <a:latin typeface="Trebuchet MS" panose="020B0603020202020204" pitchFamily="34" charset="0"/>
                  <a:ea typeface="Roboto" panose="02000000000000000000" pitchFamily="2" charset="0"/>
                  <a:cs typeface="Roboto" panose="02000000000000000000" pitchFamily="2" charset="0"/>
                </a:rPr>
                <a:t>FİZYOTERAPİ VE REHABİLİTASYON BÖLÜM </a:t>
              </a:r>
              <a:r>
                <a:rPr lang="tr-TR" sz="2000" b="1" dirty="0">
                  <a:solidFill>
                    <a:schemeClr val="bg2">
                      <a:lumMod val="10000"/>
                    </a:schemeClr>
                  </a:solidFill>
                  <a:latin typeface="Trebuchet MS" panose="020B0603020202020204" pitchFamily="34" charset="0"/>
                  <a:ea typeface="Roboto" panose="02000000000000000000" pitchFamily="2" charset="0"/>
                  <a:cs typeface="Roboto" panose="02000000000000000000" pitchFamily="2" charset="0"/>
                </a:rPr>
                <a:t>TANITIMI</a:t>
              </a:r>
            </a:p>
          </p:txBody>
        </p:sp>
      </p:grpSp>
      <p:pic>
        <p:nvPicPr>
          <p:cNvPr id="15" name="Picture 7">
            <a:extLst>
              <a:ext uri="{FF2B5EF4-FFF2-40B4-BE49-F238E27FC236}">
                <a16:creationId xmlns:a16="http://schemas.microsoft.com/office/drawing/2014/main" id="{4931DED3-E46E-4ACD-9EA5-BCBA0195E0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78" t="33111" r="14778" b="34778"/>
          <a:stretch/>
        </p:blipFill>
        <p:spPr>
          <a:xfrm>
            <a:off x="6336651" y="4676456"/>
            <a:ext cx="2849880" cy="1299078"/>
          </a:xfrm>
          <a:prstGeom prst="rect">
            <a:avLst/>
          </a:prstGeom>
        </p:spPr>
      </p:pic>
      <p:sp>
        <p:nvSpPr>
          <p:cNvPr id="14" name="Metin kutusu 31">
            <a:extLst>
              <a:ext uri="{FF2B5EF4-FFF2-40B4-BE49-F238E27FC236}">
                <a16:creationId xmlns:a16="http://schemas.microsoft.com/office/drawing/2014/main" id="{F65C17B8-5197-478C-B3EF-E45A8ED38E3E}"/>
              </a:ext>
            </a:extLst>
          </p:cNvPr>
          <p:cNvSpPr txBox="1"/>
          <p:nvPr/>
        </p:nvSpPr>
        <p:spPr>
          <a:xfrm>
            <a:off x="7170380" y="4043454"/>
            <a:ext cx="4455636" cy="4630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44546A">
                    <a:lumMod val="50000"/>
                  </a:srgbClr>
                </a:solidFill>
                <a:effectLst/>
                <a:uLnTx/>
                <a:uFillTx/>
                <a:latin typeface="Trebuchet MS" panose="020B0603020202020204" pitchFamily="34" charset="0"/>
                <a:ea typeface="Roboto" panose="02000000000000000000" pitchFamily="2" charset="0"/>
                <a:cs typeface="Roboto" panose="02000000000000000000" pitchFamily="2" charset="0"/>
              </a:rPr>
              <a:t>Prof</a:t>
            </a:r>
            <a:r>
              <a:rPr kumimoji="0" lang="tr-TR" sz="1200" b="1" i="0" u="none" strike="noStrike" kern="1200" cap="none" spc="0" normalizeH="0" baseline="0" noProof="0" dirty="0" smtClean="0">
                <a:ln>
                  <a:noFill/>
                </a:ln>
                <a:solidFill>
                  <a:srgbClr val="44546A">
                    <a:lumMod val="50000"/>
                  </a:srgbClr>
                </a:solidFill>
                <a:effectLst/>
                <a:uLnTx/>
                <a:uFillTx/>
                <a:latin typeface="Trebuchet MS" panose="020B0603020202020204" pitchFamily="34" charset="0"/>
                <a:ea typeface="Roboto" panose="02000000000000000000" pitchFamily="2" charset="0"/>
                <a:cs typeface="Roboto" panose="02000000000000000000" pitchFamily="2" charset="0"/>
              </a:rPr>
              <a:t>. </a:t>
            </a:r>
            <a:r>
              <a:rPr kumimoji="0" lang="tr-TR" sz="1200" b="1" i="0" u="none" strike="noStrike" kern="1200" cap="none" spc="0" normalizeH="0" baseline="0" noProof="0" dirty="0">
                <a:ln>
                  <a:noFill/>
                </a:ln>
                <a:solidFill>
                  <a:srgbClr val="44546A">
                    <a:lumMod val="50000"/>
                  </a:srgbClr>
                </a:solidFill>
                <a:effectLst/>
                <a:uLnTx/>
                <a:uFillTx/>
                <a:latin typeface="Trebuchet MS" panose="020B0603020202020204" pitchFamily="34" charset="0"/>
                <a:ea typeface="Roboto" panose="02000000000000000000" pitchFamily="2" charset="0"/>
                <a:cs typeface="Roboto" panose="02000000000000000000" pitchFamily="2" charset="0"/>
              </a:rPr>
              <a:t>Dr. </a:t>
            </a:r>
            <a:r>
              <a:rPr kumimoji="0" lang="en-US" sz="1200" b="1" i="0" u="none" strike="noStrike" kern="1200" cap="none" spc="0" normalizeH="0" baseline="0" noProof="0" dirty="0" smtClean="0">
                <a:ln>
                  <a:noFill/>
                </a:ln>
                <a:solidFill>
                  <a:srgbClr val="44546A">
                    <a:lumMod val="50000"/>
                  </a:srgbClr>
                </a:solidFill>
                <a:effectLst/>
                <a:uLnTx/>
                <a:uFillTx/>
                <a:latin typeface="Trebuchet MS" panose="020B0603020202020204" pitchFamily="34" charset="0"/>
                <a:ea typeface="Roboto" panose="02000000000000000000" pitchFamily="2" charset="0"/>
                <a:cs typeface="Roboto" panose="02000000000000000000" pitchFamily="2" charset="0"/>
              </a:rPr>
              <a:t>Nurhan </a:t>
            </a:r>
            <a:r>
              <a:rPr kumimoji="0" lang="en-US" sz="1200" b="1" i="0" u="none" strike="noStrike" kern="1200" cap="none" spc="0" normalizeH="0" baseline="0" noProof="0" dirty="0" err="1" smtClean="0">
                <a:ln>
                  <a:noFill/>
                </a:ln>
                <a:solidFill>
                  <a:srgbClr val="44546A">
                    <a:lumMod val="50000"/>
                  </a:srgbClr>
                </a:solidFill>
                <a:effectLst/>
                <a:uLnTx/>
                <a:uFillTx/>
                <a:latin typeface="Trebuchet MS" panose="020B0603020202020204" pitchFamily="34" charset="0"/>
                <a:ea typeface="Roboto" panose="02000000000000000000" pitchFamily="2" charset="0"/>
                <a:cs typeface="Roboto" panose="02000000000000000000" pitchFamily="2" charset="0"/>
              </a:rPr>
              <a:t>Bayrakta</a:t>
            </a:r>
            <a:r>
              <a:rPr kumimoji="0" lang="tr-TR" sz="1200" b="1" i="0" u="none" strike="noStrike" kern="1200" cap="none" spc="0" normalizeH="0" baseline="0" noProof="0" dirty="0" smtClean="0">
                <a:ln>
                  <a:noFill/>
                </a:ln>
                <a:solidFill>
                  <a:srgbClr val="44546A">
                    <a:lumMod val="50000"/>
                  </a:srgbClr>
                </a:solidFill>
                <a:effectLst/>
                <a:uLnTx/>
                <a:uFillTx/>
                <a:latin typeface="Trebuchet MS" panose="020B0603020202020204" pitchFamily="34" charset="0"/>
                <a:ea typeface="Roboto" panose="02000000000000000000" pitchFamily="2" charset="0"/>
                <a:cs typeface="Roboto" panose="02000000000000000000" pitchFamily="2" charset="0"/>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smtClean="0">
                <a:ln>
                  <a:noFill/>
                </a:ln>
                <a:solidFill>
                  <a:srgbClr val="44546A">
                    <a:lumMod val="50000"/>
                  </a:srgbClr>
                </a:solidFill>
                <a:effectLst/>
                <a:uLnTx/>
                <a:uFillTx/>
                <a:latin typeface="Trebuchet MS" panose="020B0603020202020204" pitchFamily="34" charset="0"/>
                <a:ea typeface="Roboto" panose="02000000000000000000" pitchFamily="2" charset="0"/>
                <a:cs typeface="Roboto" panose="02000000000000000000" pitchFamily="2" charset="0"/>
              </a:rPr>
              <a:t>Fizyoterapi</a:t>
            </a:r>
            <a:r>
              <a:rPr kumimoji="0" lang="en-US" sz="1200" b="1" i="0" u="none" strike="noStrike" kern="1200" cap="none" spc="0" normalizeH="0" noProof="0" dirty="0" smtClean="0">
                <a:ln>
                  <a:noFill/>
                </a:ln>
                <a:solidFill>
                  <a:srgbClr val="44546A">
                    <a:lumMod val="50000"/>
                  </a:srgbClr>
                </a:solidFill>
                <a:effectLst/>
                <a:uLnTx/>
                <a:uFillTx/>
                <a:latin typeface="Trebuchet MS" panose="020B0603020202020204" pitchFamily="34" charset="0"/>
                <a:ea typeface="Roboto" panose="02000000000000000000" pitchFamily="2" charset="0"/>
                <a:cs typeface="Roboto" panose="02000000000000000000" pitchFamily="2" charset="0"/>
              </a:rPr>
              <a:t> </a:t>
            </a:r>
            <a:r>
              <a:rPr kumimoji="0" lang="en-US" sz="1200" b="1" i="0" u="none" strike="noStrike" kern="1200" cap="none" spc="0" normalizeH="0" noProof="0" dirty="0" err="1" smtClean="0">
                <a:ln>
                  <a:noFill/>
                </a:ln>
                <a:solidFill>
                  <a:srgbClr val="44546A">
                    <a:lumMod val="50000"/>
                  </a:srgbClr>
                </a:solidFill>
                <a:effectLst/>
                <a:uLnTx/>
                <a:uFillTx/>
                <a:latin typeface="Trebuchet MS" panose="020B0603020202020204" pitchFamily="34" charset="0"/>
                <a:ea typeface="Roboto" panose="02000000000000000000" pitchFamily="2" charset="0"/>
                <a:cs typeface="Roboto" panose="02000000000000000000" pitchFamily="2" charset="0"/>
              </a:rPr>
              <a:t>ve</a:t>
            </a:r>
            <a:r>
              <a:rPr kumimoji="0" lang="en-US" sz="1200" b="1" i="0" u="none" strike="noStrike" kern="1200" cap="none" spc="0" normalizeH="0" noProof="0" dirty="0" smtClean="0">
                <a:ln>
                  <a:noFill/>
                </a:ln>
                <a:solidFill>
                  <a:srgbClr val="44546A">
                    <a:lumMod val="50000"/>
                  </a:srgbClr>
                </a:solidFill>
                <a:effectLst/>
                <a:uLnTx/>
                <a:uFillTx/>
                <a:latin typeface="Trebuchet MS" panose="020B0603020202020204" pitchFamily="34" charset="0"/>
                <a:ea typeface="Roboto" panose="02000000000000000000" pitchFamily="2" charset="0"/>
                <a:cs typeface="Roboto" panose="02000000000000000000" pitchFamily="2" charset="0"/>
              </a:rPr>
              <a:t> </a:t>
            </a:r>
            <a:r>
              <a:rPr kumimoji="0" lang="en-US" sz="1200" b="1" i="0" u="none" strike="noStrike" kern="1200" cap="none" spc="0" normalizeH="0" noProof="0" dirty="0" err="1" smtClean="0">
                <a:ln>
                  <a:noFill/>
                </a:ln>
                <a:solidFill>
                  <a:srgbClr val="44546A">
                    <a:lumMod val="50000"/>
                  </a:srgbClr>
                </a:solidFill>
                <a:effectLst/>
                <a:uLnTx/>
                <a:uFillTx/>
                <a:latin typeface="Trebuchet MS" panose="020B0603020202020204" pitchFamily="34" charset="0"/>
                <a:ea typeface="Roboto" panose="02000000000000000000" pitchFamily="2" charset="0"/>
                <a:cs typeface="Roboto" panose="02000000000000000000" pitchFamily="2" charset="0"/>
              </a:rPr>
              <a:t>Rehabilitasyon</a:t>
            </a:r>
            <a:r>
              <a:rPr kumimoji="0" lang="en-US" sz="1200" b="1" i="0" u="none" strike="noStrike" kern="1200" cap="none" spc="0" normalizeH="0" noProof="0" dirty="0" smtClean="0">
                <a:ln>
                  <a:noFill/>
                </a:ln>
                <a:solidFill>
                  <a:srgbClr val="44546A">
                    <a:lumMod val="50000"/>
                  </a:srgbClr>
                </a:solidFill>
                <a:effectLst/>
                <a:uLnTx/>
                <a:uFillTx/>
                <a:latin typeface="Trebuchet MS" panose="020B0603020202020204" pitchFamily="34" charset="0"/>
                <a:ea typeface="Roboto" panose="02000000000000000000" pitchFamily="2" charset="0"/>
                <a:cs typeface="Roboto" panose="02000000000000000000" pitchFamily="2" charset="0"/>
              </a:rPr>
              <a:t> </a:t>
            </a:r>
            <a:r>
              <a:rPr kumimoji="0" lang="en-US" sz="1200" b="1" i="0" u="none" strike="noStrike" kern="1200" cap="none" spc="0" normalizeH="0" noProof="0" dirty="0" err="1" smtClean="0">
                <a:ln>
                  <a:noFill/>
                </a:ln>
                <a:solidFill>
                  <a:srgbClr val="44546A">
                    <a:lumMod val="50000"/>
                  </a:srgbClr>
                </a:solidFill>
                <a:effectLst/>
                <a:uLnTx/>
                <a:uFillTx/>
                <a:latin typeface="Trebuchet MS" panose="020B0603020202020204" pitchFamily="34" charset="0"/>
                <a:ea typeface="Roboto" panose="02000000000000000000" pitchFamily="2" charset="0"/>
                <a:cs typeface="Roboto" panose="02000000000000000000" pitchFamily="2" charset="0"/>
              </a:rPr>
              <a:t>Bölüm</a:t>
            </a:r>
            <a:r>
              <a:rPr kumimoji="0" lang="en-US" sz="1200" b="1" i="0" u="none" strike="noStrike" kern="1200" cap="none" spc="0" normalizeH="0" noProof="0" dirty="0" smtClean="0">
                <a:ln>
                  <a:noFill/>
                </a:ln>
                <a:solidFill>
                  <a:srgbClr val="44546A">
                    <a:lumMod val="50000"/>
                  </a:srgbClr>
                </a:solidFill>
                <a:effectLst/>
                <a:uLnTx/>
                <a:uFillTx/>
                <a:latin typeface="Trebuchet MS" panose="020B0603020202020204" pitchFamily="34" charset="0"/>
                <a:ea typeface="Roboto" panose="02000000000000000000" pitchFamily="2" charset="0"/>
                <a:cs typeface="Roboto" panose="02000000000000000000" pitchFamily="2" charset="0"/>
              </a:rPr>
              <a:t> </a:t>
            </a:r>
            <a:r>
              <a:rPr kumimoji="0" lang="tr-TR" sz="1200" b="1" i="0" u="none" strike="noStrike" kern="1200" cap="none" spc="0" normalizeH="0" baseline="0" noProof="0" dirty="0" smtClean="0">
                <a:ln>
                  <a:noFill/>
                </a:ln>
                <a:solidFill>
                  <a:srgbClr val="44546A">
                    <a:lumMod val="50000"/>
                  </a:srgbClr>
                </a:solidFill>
                <a:effectLst/>
                <a:uLnTx/>
                <a:uFillTx/>
                <a:latin typeface="Trebuchet MS" panose="020B0603020202020204" pitchFamily="34" charset="0"/>
                <a:ea typeface="Roboto" panose="02000000000000000000" pitchFamily="2" charset="0"/>
                <a:cs typeface="Roboto" panose="02000000000000000000" pitchFamily="2" charset="0"/>
              </a:rPr>
              <a:t>Başkanı</a:t>
            </a:r>
            <a:endParaRPr kumimoji="0" lang="tr-TR" sz="2000" b="1" i="0" u="none" strike="noStrike" kern="1200" cap="none" spc="0" normalizeH="0" baseline="0" noProof="0" dirty="0">
              <a:ln>
                <a:noFill/>
              </a:ln>
              <a:solidFill>
                <a:srgbClr val="44546A">
                  <a:lumMod val="50000"/>
                </a:srgbClr>
              </a:solidFill>
              <a:effectLst>
                <a:outerShdw blurRad="38100" dist="38100" dir="2700000" algn="tl">
                  <a:srgbClr val="000000">
                    <a:alpha val="43137"/>
                  </a:srgbClr>
                </a:outerShdw>
              </a:effectLst>
              <a:uLnTx/>
              <a:uFillTx/>
              <a:latin typeface="Trebuchet MS" panose="020B0603020202020204" pitchFamily="34" charset="0"/>
              <a:ea typeface="Roboto" panose="02000000000000000000" pitchFamily="2" charset="0"/>
              <a:cs typeface="Roboto" panose="02000000000000000000" pitchFamily="2" charset="0"/>
            </a:endParaRPr>
          </a:p>
        </p:txBody>
      </p:sp>
      <p:pic>
        <p:nvPicPr>
          <p:cNvPr id="2" name="Picture 1"/>
          <p:cNvPicPr>
            <a:picLocks noChangeAspect="1"/>
          </p:cNvPicPr>
          <p:nvPr/>
        </p:nvPicPr>
        <p:blipFill>
          <a:blip r:embed="rId5"/>
          <a:stretch>
            <a:fillRect/>
          </a:stretch>
        </p:blipFill>
        <p:spPr>
          <a:xfrm>
            <a:off x="7894872" y="-11379"/>
            <a:ext cx="3006651" cy="3507759"/>
          </a:xfrm>
          <a:prstGeom prst="ellipse">
            <a:avLst/>
          </a:prstGeom>
          <a:ln>
            <a:noFill/>
          </a:ln>
          <a:effectLst>
            <a:softEdge rad="112500"/>
          </a:effectLst>
        </p:spPr>
      </p:pic>
    </p:spTree>
    <p:extLst>
      <p:ext uri="{BB962C8B-B14F-4D97-AF65-F5344CB8AC3E}">
        <p14:creationId xmlns:p14="http://schemas.microsoft.com/office/powerpoint/2010/main" val="35281393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750224" y="732301"/>
                  <a:ext cx="2803974"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Fizyoterapist Kimdir?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I</a:t>
              </a:r>
              <a:endParaRPr lang="en-IN" b="1" dirty="0">
                <a:solidFill>
                  <a:schemeClr val="bg1"/>
                </a:solidFill>
                <a:latin typeface="Eurostile BQ" pitchFamily="50" charset="0"/>
              </a:endParaRPr>
            </a:p>
          </p:txBody>
        </p:sp>
      </p:grpSp>
      <p:sp>
        <p:nvSpPr>
          <p:cNvPr id="43" name="İçerik Yer Tutucusu 9">
            <a:extLst>
              <a:ext uri="{FF2B5EF4-FFF2-40B4-BE49-F238E27FC236}">
                <a16:creationId xmlns:a16="http://schemas.microsoft.com/office/drawing/2014/main" id="{9E95F0B9-15F9-48EE-9625-EF4530E67C0F}"/>
              </a:ext>
            </a:extLst>
          </p:cNvPr>
          <p:cNvSpPr txBox="1">
            <a:spLocks/>
          </p:cNvSpPr>
          <p:nvPr/>
        </p:nvSpPr>
        <p:spPr>
          <a:xfrm>
            <a:off x="695325" y="2626658"/>
            <a:ext cx="10515600" cy="285344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sz="2400" dirty="0">
                <a:latin typeface="Candara" panose="020E0502030303020204" pitchFamily="34" charset="0"/>
              </a:rPr>
              <a:t>Dünya Sağlık Örgütü’nün tanımına göre:</a:t>
            </a:r>
          </a:p>
          <a:p>
            <a:pPr algn="just"/>
            <a:r>
              <a:rPr lang="tr-TR" sz="2400" dirty="0">
                <a:latin typeface="Candara" panose="020E0502030303020204" pitchFamily="34" charset="0"/>
              </a:rPr>
              <a:t>Fizyoterapistler, insan motor fonksiyonlarını iyileştiren veya eski haline getiren, hareket kabiliyetini en üst düzeye çıkaran, ağrı sendromlarını hafifleten ve yaralanmalar, hastalıklar ve diğer bozukluklarla ilişkili fiziksel zorlukları tedavi eden veya önleyen rehabilite edici programları değerlendirir, planlar ve uygular. Hareket, ultrason, ısıtma, lazer ve diğer teknikler gibi çok çeşitli fiziksel terapi ve teknikleri uygularlar. Yaygın fiziksel rahatsızlıkların ve bozuklukların taranması ve önlenmesi için programlar geliştirebilir ve uygulayabilirler.</a:t>
            </a:r>
          </a:p>
        </p:txBody>
      </p:sp>
    </p:spTree>
    <p:extLst>
      <p:ext uri="{BB962C8B-B14F-4D97-AF65-F5344CB8AC3E}">
        <p14:creationId xmlns:p14="http://schemas.microsoft.com/office/powerpoint/2010/main" val="42565076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79231" y="190895"/>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304951" y="732301"/>
                  <a:ext cx="4876768" cy="523220"/>
                </a:xfrm>
                <a:prstGeom prst="rect">
                  <a:avLst/>
                </a:prstGeom>
              </p:spPr>
              <p:txBody>
                <a:bodyPr wrap="square">
                  <a:spAutoFit/>
                </a:bodyPr>
                <a:lstStyle/>
                <a:p>
                  <a:pPr algn="ctr"/>
                  <a:r>
                    <a:rPr lang="tr-TR" sz="2800" b="1" dirty="0" smtClean="0">
                      <a:solidFill>
                        <a:schemeClr val="bg1"/>
                      </a:solidFill>
                      <a:latin typeface="Agency FB" panose="020B0503020202020204" pitchFamily="34" charset="0"/>
                    </a:rPr>
                    <a:t>Fizyoterapist Kimdir?</a:t>
                  </a:r>
                  <a:endParaRPr lang="tr-TR" sz="2800" b="1" dirty="0">
                    <a:solidFill>
                      <a:schemeClr val="bg1"/>
                    </a:solidFill>
                    <a:latin typeface="Agency FB" panose="020B0503020202020204" pitchFamily="34" charset="0"/>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smtClean="0">
                  <a:solidFill>
                    <a:schemeClr val="bg1"/>
                  </a:solidFill>
                  <a:latin typeface="Eurostile BQ" pitchFamily="50" charset="0"/>
                </a:rPr>
                <a:t>I</a:t>
              </a:r>
              <a:endParaRPr lang="en-IN" sz="1600" b="1" dirty="0">
                <a:solidFill>
                  <a:schemeClr val="bg1"/>
                </a:solidFill>
                <a:latin typeface="Eurostile BQ" pitchFamily="50" charset="0"/>
              </a:endParaRPr>
            </a:p>
          </p:txBody>
        </p:sp>
      </p:grpSp>
      <p:sp>
        <p:nvSpPr>
          <p:cNvPr id="15" name="İçerik Yer Tutucusu 9">
            <a:extLst>
              <a:ext uri="{FF2B5EF4-FFF2-40B4-BE49-F238E27FC236}">
                <a16:creationId xmlns:a16="http://schemas.microsoft.com/office/drawing/2014/main" id="{5804067D-E68E-4F4A-89A9-13A1C4C2F75F}"/>
              </a:ext>
            </a:extLst>
          </p:cNvPr>
          <p:cNvSpPr txBox="1">
            <a:spLocks/>
          </p:cNvSpPr>
          <p:nvPr/>
        </p:nvSpPr>
        <p:spPr>
          <a:xfrm>
            <a:off x="664462" y="2113635"/>
            <a:ext cx="10873238" cy="18170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400" dirty="0" err="1"/>
              <a:t>Bir</a:t>
            </a:r>
            <a:r>
              <a:rPr lang="en-US" sz="1400" dirty="0"/>
              <a:t> </a:t>
            </a:r>
            <a:r>
              <a:rPr lang="en-US" sz="1400" dirty="0" err="1"/>
              <a:t>fizyoterapist</a:t>
            </a:r>
            <a:r>
              <a:rPr lang="en-US" sz="1400" dirty="0"/>
              <a:t>, </a:t>
            </a:r>
            <a:r>
              <a:rPr lang="en-US" sz="1400" dirty="0" err="1"/>
              <a:t>hastaların</a:t>
            </a:r>
            <a:r>
              <a:rPr lang="en-US" sz="1400" dirty="0"/>
              <a:t> </a:t>
            </a:r>
            <a:r>
              <a:rPr lang="en-US" sz="1400" dirty="0" err="1"/>
              <a:t>fonksiyonel</a:t>
            </a:r>
            <a:r>
              <a:rPr lang="en-US" sz="1400" dirty="0"/>
              <a:t> </a:t>
            </a:r>
            <a:r>
              <a:rPr lang="en-US" sz="1400" dirty="0" err="1"/>
              <a:t>yeteneklerini</a:t>
            </a:r>
            <a:r>
              <a:rPr lang="en-US" sz="1400" dirty="0"/>
              <a:t> </a:t>
            </a:r>
            <a:r>
              <a:rPr lang="en-US" sz="1400" dirty="0" err="1"/>
              <a:t>ve</a:t>
            </a:r>
            <a:r>
              <a:rPr lang="en-US" sz="1400" dirty="0"/>
              <a:t> </a:t>
            </a:r>
            <a:r>
              <a:rPr lang="en-US" sz="1400" dirty="0" err="1"/>
              <a:t>hareketlerini</a:t>
            </a:r>
            <a:r>
              <a:rPr lang="en-US" sz="1400" dirty="0"/>
              <a:t> </a:t>
            </a:r>
            <a:r>
              <a:rPr lang="en-US" sz="1400" dirty="0" err="1"/>
              <a:t>mümkün</a:t>
            </a:r>
            <a:r>
              <a:rPr lang="en-US" sz="1400" dirty="0"/>
              <a:t> </a:t>
            </a:r>
            <a:r>
              <a:rPr lang="en-US" sz="1400" dirty="0" err="1"/>
              <a:t>olduğu</a:t>
            </a:r>
            <a:r>
              <a:rPr lang="en-US" sz="1400" dirty="0"/>
              <a:t> </a:t>
            </a:r>
            <a:r>
              <a:rPr lang="en-US" sz="1400" dirty="0" err="1"/>
              <a:t>kadar</a:t>
            </a:r>
            <a:r>
              <a:rPr lang="en-US" sz="1400" dirty="0"/>
              <a:t> </a:t>
            </a:r>
            <a:r>
              <a:rPr lang="en-US" sz="1400" dirty="0" err="1"/>
              <a:t>eski</a:t>
            </a:r>
            <a:r>
              <a:rPr lang="en-US" sz="1400" dirty="0"/>
              <a:t> </a:t>
            </a:r>
            <a:r>
              <a:rPr lang="en-US" sz="1400" dirty="0" err="1"/>
              <a:t>haline</a:t>
            </a:r>
            <a:r>
              <a:rPr lang="en-US" sz="1400" dirty="0"/>
              <a:t> </a:t>
            </a:r>
            <a:r>
              <a:rPr lang="en-US" sz="1400" dirty="0" err="1"/>
              <a:t>getirmek</a:t>
            </a:r>
            <a:r>
              <a:rPr lang="en-US" sz="1400" dirty="0"/>
              <a:t> </a:t>
            </a:r>
            <a:r>
              <a:rPr lang="en-US" sz="1400" dirty="0" err="1"/>
              <a:t>için</a:t>
            </a:r>
            <a:r>
              <a:rPr lang="en-US" sz="1400" dirty="0"/>
              <a:t> </a:t>
            </a:r>
            <a:r>
              <a:rPr lang="tr-TR" sz="1400" dirty="0"/>
              <a:t>rehabilitasyon </a:t>
            </a:r>
            <a:r>
              <a:rPr lang="en-US" sz="1400" dirty="0"/>
              <a:t>program</a:t>
            </a:r>
            <a:r>
              <a:rPr lang="tr-TR" sz="1400" dirty="0"/>
              <a:t>ı</a:t>
            </a:r>
            <a:r>
              <a:rPr lang="en-US" sz="1400" dirty="0"/>
              <a:t> </a:t>
            </a:r>
            <a:r>
              <a:rPr lang="en-US" sz="1400" dirty="0" err="1"/>
              <a:t>geliştirmek</a:t>
            </a:r>
            <a:r>
              <a:rPr lang="en-US" sz="1400" dirty="0"/>
              <a:t> </a:t>
            </a:r>
            <a:r>
              <a:rPr lang="en-US" sz="1400" dirty="0" err="1"/>
              <a:t>üzere</a:t>
            </a:r>
            <a:r>
              <a:rPr lang="en-US" sz="1400" dirty="0"/>
              <a:t> </a:t>
            </a:r>
            <a:r>
              <a:rPr lang="en-US" sz="1400" dirty="0" err="1"/>
              <a:t>hastalarla</a:t>
            </a:r>
            <a:r>
              <a:rPr lang="en-US" sz="1400" dirty="0"/>
              <a:t> </a:t>
            </a:r>
            <a:r>
              <a:rPr lang="en-US" sz="1400" dirty="0" err="1"/>
              <a:t>birlikte</a:t>
            </a:r>
            <a:r>
              <a:rPr lang="en-US" sz="1400" dirty="0"/>
              <a:t> </a:t>
            </a:r>
            <a:r>
              <a:rPr lang="en-US" sz="1400" dirty="0" err="1"/>
              <a:t>çalışır</a:t>
            </a:r>
            <a:r>
              <a:rPr lang="en-US" sz="1400" dirty="0"/>
              <a:t>. </a:t>
            </a:r>
            <a:endParaRPr lang="tr-TR" sz="1400" dirty="0"/>
          </a:p>
          <a:p>
            <a:pPr algn="just"/>
            <a:r>
              <a:rPr lang="tr-TR" sz="1400" dirty="0" err="1" smtClean="0"/>
              <a:t>Fizyoteraspistler</a:t>
            </a:r>
            <a:r>
              <a:rPr lang="tr-TR" sz="1400" dirty="0" smtClean="0"/>
              <a:t> </a:t>
            </a:r>
            <a:r>
              <a:rPr lang="tr-TR" sz="1400" dirty="0"/>
              <a:t>yaşamın her evresinde</a:t>
            </a:r>
            <a:r>
              <a:rPr lang="en-US" sz="1400" dirty="0"/>
              <a:t> </a:t>
            </a:r>
            <a:r>
              <a:rPr lang="en-US" sz="1400" dirty="0" err="1"/>
              <a:t>bebeklikten</a:t>
            </a:r>
            <a:r>
              <a:rPr lang="en-US" sz="1400" dirty="0"/>
              <a:t> </a:t>
            </a:r>
            <a:r>
              <a:rPr lang="tr-TR" sz="1400" dirty="0"/>
              <a:t>fonksiyonelliği</a:t>
            </a:r>
            <a:r>
              <a:rPr lang="en-US" sz="1400" dirty="0"/>
              <a:t> </a:t>
            </a:r>
            <a:r>
              <a:rPr lang="en-US" sz="1400" dirty="0" err="1"/>
              <a:t>ve</a:t>
            </a:r>
            <a:r>
              <a:rPr lang="en-US" sz="1400" dirty="0"/>
              <a:t> </a:t>
            </a:r>
            <a:r>
              <a:rPr lang="tr-TR" sz="1400" dirty="0"/>
              <a:t>günlük yaşam aktiviteleri</a:t>
            </a:r>
            <a:r>
              <a:rPr lang="en-US" sz="1400" dirty="0"/>
              <a:t> </a:t>
            </a:r>
            <a:r>
              <a:rPr lang="en-US" sz="1400" dirty="0" err="1"/>
              <a:t>aşağıda</a:t>
            </a:r>
            <a:r>
              <a:rPr lang="tr-TR" sz="1400" dirty="0"/>
              <a:t> sıralanan </a:t>
            </a:r>
            <a:r>
              <a:rPr lang="tr-TR" sz="1400" dirty="0" err="1"/>
              <a:t>nedelenlerden</a:t>
            </a:r>
            <a:r>
              <a:rPr lang="tr-TR" sz="1400" dirty="0"/>
              <a:t> herhangi birinden </a:t>
            </a:r>
            <a:r>
              <a:rPr lang="en-US" sz="1400" dirty="0" err="1"/>
              <a:t>etkilenen</a:t>
            </a:r>
            <a:r>
              <a:rPr lang="en-US" sz="1400" dirty="0"/>
              <a:t> </a:t>
            </a:r>
            <a:r>
              <a:rPr lang="en-US" sz="1400" dirty="0" err="1"/>
              <a:t>hastalara</a:t>
            </a:r>
            <a:r>
              <a:rPr lang="en-US" sz="1400" dirty="0"/>
              <a:t> </a:t>
            </a:r>
            <a:r>
              <a:rPr lang="en-US" sz="1400" dirty="0" err="1"/>
              <a:t>yardımcı</a:t>
            </a:r>
            <a:r>
              <a:rPr lang="en-US" sz="1400" dirty="0"/>
              <a:t> </a:t>
            </a:r>
            <a:r>
              <a:rPr lang="en-US" sz="1400" dirty="0" err="1"/>
              <a:t>olmak</a:t>
            </a:r>
            <a:r>
              <a:rPr lang="en-US" sz="1400" dirty="0"/>
              <a:t> </a:t>
            </a:r>
            <a:r>
              <a:rPr lang="en-US" sz="1400" dirty="0" err="1"/>
              <a:t>üzere</a:t>
            </a:r>
            <a:r>
              <a:rPr lang="en-US" sz="1400" dirty="0"/>
              <a:t> </a:t>
            </a:r>
            <a:r>
              <a:rPr lang="en-US" sz="1400" dirty="0" err="1"/>
              <a:t>eğitil</a:t>
            </a:r>
            <a:r>
              <a:rPr lang="tr-TR" sz="1400" dirty="0" err="1"/>
              <a:t>mişlerdir</a:t>
            </a:r>
            <a:r>
              <a:rPr lang="tr-TR" sz="1400" dirty="0"/>
              <a:t>. Bu nedenler arasında:</a:t>
            </a:r>
          </a:p>
          <a:p>
            <a:pPr algn="just"/>
            <a:r>
              <a:rPr lang="tr-TR" sz="1400" i="1" dirty="0"/>
              <a:t>S</a:t>
            </a:r>
            <a:r>
              <a:rPr lang="en-US" sz="1400" i="1" dirty="0" err="1"/>
              <a:t>ağlık</a:t>
            </a:r>
            <a:r>
              <a:rPr lang="en-US" sz="1400" i="1" dirty="0"/>
              <a:t> </a:t>
            </a:r>
            <a:r>
              <a:rPr lang="en-US" sz="1400" i="1" dirty="0" err="1"/>
              <a:t>koşulları</a:t>
            </a:r>
            <a:endParaRPr lang="tr-TR" sz="1400" i="1" dirty="0"/>
          </a:p>
          <a:p>
            <a:pPr algn="just"/>
            <a:r>
              <a:rPr lang="en-US" sz="1400" i="1" dirty="0" err="1"/>
              <a:t>Yaralanma</a:t>
            </a:r>
            <a:endParaRPr lang="tr-TR" sz="1400" i="1" dirty="0"/>
          </a:p>
          <a:p>
            <a:pPr algn="just"/>
            <a:r>
              <a:rPr lang="en-US" sz="1400" i="1" dirty="0" err="1"/>
              <a:t>Yaşlanma</a:t>
            </a:r>
            <a:endParaRPr lang="tr-TR" sz="1400" i="1" dirty="0"/>
          </a:p>
          <a:p>
            <a:pPr algn="just"/>
            <a:r>
              <a:rPr lang="tr-TR" sz="1400" i="1" dirty="0"/>
              <a:t>H</a:t>
            </a:r>
            <a:r>
              <a:rPr lang="en-US" sz="1400" i="1" dirty="0" err="1"/>
              <a:t>astalık-bozukluklar</a:t>
            </a:r>
            <a:r>
              <a:rPr lang="tr-TR" sz="1400" i="1" dirty="0"/>
              <a:t>    yer alır</a:t>
            </a:r>
            <a:r>
              <a:rPr lang="tr-TR" sz="1400" i="1" dirty="0" smtClean="0"/>
              <a:t>.</a:t>
            </a:r>
          </a:p>
          <a:p>
            <a:pPr marL="0" indent="0">
              <a:buNone/>
            </a:pPr>
            <a:r>
              <a:rPr lang="en-US" sz="1400" dirty="0" err="1"/>
              <a:t>Fizyoterapistler</a:t>
            </a:r>
            <a:r>
              <a:rPr lang="en-US" sz="1400" dirty="0"/>
              <a:t> </a:t>
            </a:r>
            <a:r>
              <a:rPr lang="en-US" sz="1400" dirty="0" err="1"/>
              <a:t>bunu</a:t>
            </a:r>
            <a:r>
              <a:rPr lang="en-US" sz="1400" dirty="0"/>
              <a:t> </a:t>
            </a:r>
            <a:r>
              <a:rPr lang="en-US" sz="1400" dirty="0" err="1"/>
              <a:t>aşağıdakiler</a:t>
            </a:r>
            <a:r>
              <a:rPr lang="en-US" sz="1400" dirty="0"/>
              <a:t> de </a:t>
            </a:r>
            <a:r>
              <a:rPr lang="en-US" sz="1400" dirty="0" err="1"/>
              <a:t>dahil</a:t>
            </a:r>
            <a:r>
              <a:rPr lang="en-US" sz="1400" dirty="0"/>
              <a:t> </a:t>
            </a:r>
            <a:r>
              <a:rPr lang="en-US" sz="1400" dirty="0" err="1"/>
              <a:t>olmak</a:t>
            </a:r>
            <a:r>
              <a:rPr lang="en-US" sz="1400" dirty="0"/>
              <a:t> </a:t>
            </a:r>
            <a:r>
              <a:rPr lang="en-US" sz="1400" dirty="0" err="1"/>
              <a:t>üzere</a:t>
            </a:r>
            <a:r>
              <a:rPr lang="en-US" sz="1400" dirty="0"/>
              <a:t> </a:t>
            </a:r>
            <a:r>
              <a:rPr lang="en-US" sz="1400" dirty="0" err="1"/>
              <a:t>çeşitli</a:t>
            </a:r>
            <a:r>
              <a:rPr lang="en-US" sz="1400" dirty="0"/>
              <a:t> </a:t>
            </a:r>
            <a:r>
              <a:rPr lang="en-US" sz="1400" dirty="0" err="1"/>
              <a:t>yöntemler</a:t>
            </a:r>
            <a:r>
              <a:rPr lang="en-US" sz="1400" dirty="0"/>
              <a:t> </a:t>
            </a:r>
            <a:r>
              <a:rPr lang="en-US" sz="1400" dirty="0" err="1"/>
              <a:t>kullanarak</a:t>
            </a:r>
            <a:r>
              <a:rPr lang="en-US" sz="1400" dirty="0"/>
              <a:t> </a:t>
            </a:r>
            <a:r>
              <a:rPr lang="en-US" sz="1400" dirty="0" err="1"/>
              <a:t>başarır</a:t>
            </a:r>
            <a:r>
              <a:rPr lang="en-US" sz="1400" dirty="0"/>
              <a:t>: </a:t>
            </a:r>
            <a:endParaRPr lang="tr-TR" sz="1400" dirty="0"/>
          </a:p>
          <a:p>
            <a:r>
              <a:rPr lang="tr-TR" sz="1400" i="1" dirty="0"/>
              <a:t>Bireye özgü e</a:t>
            </a:r>
            <a:r>
              <a:rPr lang="en-US" sz="1400" i="1" dirty="0" err="1"/>
              <a:t>gzersiz</a:t>
            </a:r>
            <a:r>
              <a:rPr lang="en-US" sz="1400" i="1" dirty="0"/>
              <a:t> </a:t>
            </a:r>
            <a:r>
              <a:rPr lang="en-US" sz="1400" i="1" dirty="0" err="1"/>
              <a:t>programı</a:t>
            </a:r>
            <a:r>
              <a:rPr lang="en-US" sz="1400" i="1" dirty="0"/>
              <a:t> </a:t>
            </a:r>
            <a:r>
              <a:rPr lang="tr-TR" sz="1400" i="1" dirty="0"/>
              <a:t>planlamak,</a:t>
            </a:r>
          </a:p>
          <a:p>
            <a:r>
              <a:rPr lang="en-US" sz="1400" i="1" dirty="0" err="1"/>
              <a:t>Mobilizasyon</a:t>
            </a:r>
            <a:r>
              <a:rPr lang="en-US" sz="1400" i="1" dirty="0"/>
              <a:t> </a:t>
            </a:r>
            <a:r>
              <a:rPr lang="en-US" sz="1400" i="1" dirty="0" err="1"/>
              <a:t>ve</a:t>
            </a:r>
            <a:r>
              <a:rPr lang="en-US" sz="1400" i="1" dirty="0"/>
              <a:t> </a:t>
            </a:r>
            <a:r>
              <a:rPr lang="en-US" sz="1400" i="1" dirty="0" err="1"/>
              <a:t>manipülasyon</a:t>
            </a:r>
            <a:r>
              <a:rPr lang="en-US" sz="1400" i="1" dirty="0"/>
              <a:t> </a:t>
            </a:r>
            <a:r>
              <a:rPr lang="en-US" sz="1400" i="1" dirty="0" err="1"/>
              <a:t>gibi</a:t>
            </a:r>
            <a:r>
              <a:rPr lang="en-US" sz="1400" i="1" dirty="0"/>
              <a:t> </a:t>
            </a:r>
            <a:r>
              <a:rPr lang="en-US" sz="1400" i="1" dirty="0" err="1"/>
              <a:t>manipülatif</a:t>
            </a:r>
            <a:r>
              <a:rPr lang="en-US" sz="1400" i="1" dirty="0"/>
              <a:t> </a:t>
            </a:r>
            <a:r>
              <a:rPr lang="en-US" sz="1400" i="1" dirty="0" err="1"/>
              <a:t>tedavileri</a:t>
            </a:r>
            <a:r>
              <a:rPr lang="en-US" sz="1400" i="1" dirty="0"/>
              <a:t> </a:t>
            </a:r>
            <a:r>
              <a:rPr lang="en-US" sz="1400" i="1" dirty="0" err="1"/>
              <a:t>kullanmak</a:t>
            </a:r>
            <a:r>
              <a:rPr lang="tr-TR" sz="1400" i="1" dirty="0"/>
              <a:t>,</a:t>
            </a:r>
          </a:p>
          <a:p>
            <a:r>
              <a:rPr lang="en-US" sz="1400" i="1" dirty="0" err="1"/>
              <a:t>Elektroterapi</a:t>
            </a:r>
            <a:r>
              <a:rPr lang="en-US" sz="1400" i="1" dirty="0"/>
              <a:t> </a:t>
            </a:r>
            <a:r>
              <a:rPr lang="en-US" sz="1400" i="1" dirty="0" err="1"/>
              <a:t>ajanlarının</a:t>
            </a:r>
            <a:r>
              <a:rPr lang="en-US" sz="1400" i="1" dirty="0"/>
              <a:t> </a:t>
            </a:r>
            <a:r>
              <a:rPr lang="en-US" sz="1400" i="1" dirty="0" err="1"/>
              <a:t>kullan</a:t>
            </a:r>
            <a:r>
              <a:rPr lang="tr-TR" sz="1400" i="1" dirty="0" err="1"/>
              <a:t>mak</a:t>
            </a:r>
            <a:r>
              <a:rPr lang="tr-TR" sz="1400" i="1" dirty="0"/>
              <a:t>,</a:t>
            </a:r>
          </a:p>
          <a:p>
            <a:r>
              <a:rPr lang="en-US" sz="1400" i="1" dirty="0" err="1"/>
              <a:t>Ambulasyo</a:t>
            </a:r>
            <a:r>
              <a:rPr lang="tr-TR" sz="1400" i="1" dirty="0"/>
              <a:t>n eğitimi,</a:t>
            </a:r>
          </a:p>
          <a:p>
            <a:r>
              <a:rPr lang="en-US" sz="1400" i="1" dirty="0" err="1"/>
              <a:t>Sağlıklı</a:t>
            </a:r>
            <a:r>
              <a:rPr lang="en-US" sz="1400" i="1" dirty="0"/>
              <a:t> </a:t>
            </a:r>
            <a:r>
              <a:rPr lang="en-US" sz="1400" i="1" dirty="0" err="1"/>
              <a:t>popülasyonun</a:t>
            </a:r>
            <a:r>
              <a:rPr lang="en-US" sz="1400" i="1" dirty="0"/>
              <a:t> </a:t>
            </a:r>
            <a:r>
              <a:rPr lang="en-US" sz="1400" i="1" dirty="0" err="1"/>
              <a:t>değerlendirilmesi</a:t>
            </a:r>
            <a:r>
              <a:rPr lang="tr-TR" sz="1400" i="1" dirty="0"/>
              <a:t> vb.</a:t>
            </a:r>
            <a:endParaRPr lang="en-US" sz="1400" i="1" dirty="0"/>
          </a:p>
          <a:p>
            <a:pPr algn="just"/>
            <a:endParaRPr lang="en-US" sz="2400" i="1" dirty="0"/>
          </a:p>
        </p:txBody>
      </p:sp>
      <p:sp>
        <p:nvSpPr>
          <p:cNvPr id="16" name="TextBox 222">
            <a:extLst>
              <a:ext uri="{FF2B5EF4-FFF2-40B4-BE49-F238E27FC236}">
                <a16:creationId xmlns:a16="http://schemas.microsoft.com/office/drawing/2014/main" id="{CCFF3882-AE33-480D-8CBA-13ABB67A892C}"/>
              </a:ext>
            </a:extLst>
          </p:cNvPr>
          <p:cNvSpPr txBox="1"/>
          <p:nvPr/>
        </p:nvSpPr>
        <p:spPr>
          <a:xfrm>
            <a:off x="215086" y="747166"/>
            <a:ext cx="1418923" cy="830997"/>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Fizyoterapi ve Rehabilitasyon</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spTree>
    <p:extLst>
      <p:ext uri="{BB962C8B-B14F-4D97-AF65-F5344CB8AC3E}">
        <p14:creationId xmlns:p14="http://schemas.microsoft.com/office/powerpoint/2010/main" val="3231568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304951" y="732301"/>
                  <a:ext cx="4876768" cy="523220"/>
                </a:xfrm>
                <a:prstGeom prst="rect">
                  <a:avLst/>
                </a:prstGeom>
              </p:spPr>
              <p:txBody>
                <a:bodyPr wrap="square">
                  <a:spAutoFit/>
                </a:bodyPr>
                <a:lstStyle/>
                <a:p>
                  <a:pPr algn="ctr"/>
                  <a:endParaRPr lang="tr-TR" sz="2800" b="1" dirty="0">
                    <a:solidFill>
                      <a:schemeClr val="bg1"/>
                    </a:solidFill>
                    <a:latin typeface="Agency FB" panose="020B0503020202020204" pitchFamily="34" charset="0"/>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smtClean="0">
                  <a:solidFill>
                    <a:schemeClr val="bg1"/>
                  </a:solidFill>
                  <a:latin typeface="Eurostile BQ" pitchFamily="50" charset="0"/>
                </a:rPr>
                <a:t>I</a:t>
              </a:r>
              <a:endParaRPr lang="en-IN" sz="1600" b="1" dirty="0">
                <a:solidFill>
                  <a:schemeClr val="bg1"/>
                </a:solidFill>
                <a:latin typeface="Eurostile BQ" pitchFamily="50" charset="0"/>
              </a:endParaRPr>
            </a:p>
          </p:txBody>
        </p:sp>
      </p:grpSp>
      <p:sp>
        <p:nvSpPr>
          <p:cNvPr id="15" name="İçerik Yer Tutucusu 9">
            <a:extLst>
              <a:ext uri="{FF2B5EF4-FFF2-40B4-BE49-F238E27FC236}">
                <a16:creationId xmlns:a16="http://schemas.microsoft.com/office/drawing/2014/main" id="{5804067D-E68E-4F4A-89A9-13A1C4C2F75F}"/>
              </a:ext>
            </a:extLst>
          </p:cNvPr>
          <p:cNvSpPr txBox="1">
            <a:spLocks/>
          </p:cNvSpPr>
          <p:nvPr/>
        </p:nvSpPr>
        <p:spPr>
          <a:xfrm>
            <a:off x="659381" y="2274922"/>
            <a:ext cx="10873238" cy="18170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tr-TR" sz="2400" dirty="0"/>
              <a:t>Sağlığın yalnızca fiziksel yönlerini değil, aynı zamanda duygusal, psikolojik ve sosyal </a:t>
            </a:r>
            <a:r>
              <a:rPr lang="tr-TR" sz="2400" dirty="0" err="1"/>
              <a:t>yönlerinide</a:t>
            </a:r>
            <a:r>
              <a:rPr lang="tr-TR" sz="2400" dirty="0"/>
              <a:t> da ele alan bütünsel bir yaklaşım benimsenmektedir.</a:t>
            </a:r>
          </a:p>
          <a:p>
            <a:pPr marL="0" indent="0" algn="just">
              <a:buNone/>
            </a:pPr>
            <a:r>
              <a:rPr lang="tr-TR" sz="2400" dirty="0"/>
              <a:t>Aşağıdakiler dahil olmak üzere sağlık hizmetlerinin tüm aşamalarında çalışılır</a:t>
            </a:r>
          </a:p>
          <a:p>
            <a:pPr marL="514350" indent="-514350" algn="just">
              <a:buFont typeface="+mj-lt"/>
              <a:buAutoNum type="arabicPeriod"/>
            </a:pPr>
            <a:r>
              <a:rPr lang="tr-TR" sz="2400" i="1" dirty="0"/>
              <a:t>Önleme</a:t>
            </a:r>
          </a:p>
          <a:p>
            <a:pPr marL="514350" indent="-514350" algn="just">
              <a:buFont typeface="+mj-lt"/>
              <a:buAutoNum type="arabicPeriod"/>
            </a:pPr>
            <a:r>
              <a:rPr lang="tr-TR" sz="2400" i="1" dirty="0"/>
              <a:t>Eğitim </a:t>
            </a:r>
          </a:p>
          <a:p>
            <a:pPr marL="514350" indent="-514350" algn="just">
              <a:buFont typeface="+mj-lt"/>
              <a:buAutoNum type="arabicPeriod"/>
            </a:pPr>
            <a:r>
              <a:rPr lang="tr-TR" sz="2400" i="1" dirty="0" err="1"/>
              <a:t>Müdahele</a:t>
            </a:r>
            <a:endParaRPr lang="tr-TR" sz="2400" i="1" dirty="0"/>
          </a:p>
          <a:p>
            <a:pPr marL="514350" indent="-514350" algn="just">
              <a:buFont typeface="+mj-lt"/>
              <a:buAutoNum type="arabicPeriod"/>
            </a:pPr>
            <a:r>
              <a:rPr lang="tr-TR" sz="2400" i="1" dirty="0"/>
              <a:t>Tedavi</a:t>
            </a:r>
          </a:p>
          <a:p>
            <a:pPr marL="514350" indent="-514350" algn="just">
              <a:buFont typeface="+mj-lt"/>
              <a:buAutoNum type="arabicPeriod"/>
            </a:pPr>
            <a:r>
              <a:rPr lang="tr-TR" sz="2400" i="1" dirty="0" smtClean="0"/>
              <a:t>Rehabilitasyon</a:t>
            </a:r>
          </a:p>
          <a:p>
            <a:pPr marL="0" indent="0" algn="just">
              <a:buNone/>
            </a:pPr>
            <a:r>
              <a:rPr lang="tr-TR" sz="2400" dirty="0">
                <a:solidFill>
                  <a:srgbClr val="FF0000"/>
                </a:solidFill>
              </a:rPr>
              <a:t>Bir fizyoterapistin amacı yaşam kalitenizi arttırmaktır.</a:t>
            </a:r>
          </a:p>
          <a:p>
            <a:pPr marL="514350" indent="-514350" algn="just">
              <a:buFont typeface="+mj-lt"/>
              <a:buAutoNum type="arabicPeriod"/>
            </a:pPr>
            <a:endParaRPr lang="tr-TR" sz="2400" i="1" dirty="0"/>
          </a:p>
        </p:txBody>
      </p:sp>
      <p:sp>
        <p:nvSpPr>
          <p:cNvPr id="19" name="TextBox 222">
            <a:extLst>
              <a:ext uri="{FF2B5EF4-FFF2-40B4-BE49-F238E27FC236}">
                <a16:creationId xmlns:a16="http://schemas.microsoft.com/office/drawing/2014/main" id="{20D5E0C4-35C9-4646-B475-9D92AFA86630}"/>
              </a:ext>
            </a:extLst>
          </p:cNvPr>
          <p:cNvSpPr txBox="1"/>
          <p:nvPr/>
        </p:nvSpPr>
        <p:spPr>
          <a:xfrm>
            <a:off x="212877" y="682428"/>
            <a:ext cx="1409959" cy="738664"/>
          </a:xfrm>
          <a:prstGeom prst="rect">
            <a:avLst/>
          </a:prstGeom>
          <a:noFill/>
        </p:spPr>
        <p:txBody>
          <a:bodyPr wrap="square" rtlCol="0">
            <a:spAutoFit/>
          </a:bodyPr>
          <a:lstStyle/>
          <a:p>
            <a:pPr lvl="0" algn="ctr"/>
            <a:r>
              <a:rPr lang="tr-TR" sz="1400" b="1" dirty="0">
                <a:solidFill>
                  <a:prstClr val="white"/>
                </a:solidFill>
                <a:latin typeface="Candara Light" panose="020E0502030303020204" pitchFamily="34" charset="0"/>
              </a:rPr>
              <a:t>Fizyoterapi ve Rehabilitasyon</a:t>
            </a:r>
          </a:p>
          <a:p>
            <a:pPr lvl="0" algn="ctr"/>
            <a:r>
              <a:rPr lang="tr-TR" sz="1400" b="1" dirty="0">
                <a:solidFill>
                  <a:prstClr val="white"/>
                </a:solidFill>
                <a:latin typeface="Candara Light" panose="020E0502030303020204" pitchFamily="34" charset="0"/>
              </a:rPr>
              <a:t>Bölümü</a:t>
            </a:r>
            <a:endParaRPr lang="en-IN" sz="1400" b="1" dirty="0">
              <a:solidFill>
                <a:prstClr val="white"/>
              </a:solidFill>
              <a:latin typeface="Candara Light" panose="020E0502030303020204" pitchFamily="34" charset="0"/>
            </a:endParaRPr>
          </a:p>
        </p:txBody>
      </p:sp>
      <p:sp>
        <p:nvSpPr>
          <p:cNvPr id="20" name="Rectangle 8">
            <a:extLst>
              <a:ext uri="{FF2B5EF4-FFF2-40B4-BE49-F238E27FC236}">
                <a16:creationId xmlns:a16="http://schemas.microsoft.com/office/drawing/2014/main" id="{71306490-F52C-40F1-81DF-052F45CE156C}"/>
              </a:ext>
            </a:extLst>
          </p:cNvPr>
          <p:cNvSpPr/>
          <p:nvPr/>
        </p:nvSpPr>
        <p:spPr>
          <a:xfrm>
            <a:off x="2304951" y="765314"/>
            <a:ext cx="4876768" cy="523220"/>
          </a:xfrm>
          <a:prstGeom prst="rect">
            <a:avLst/>
          </a:prstGeom>
        </p:spPr>
        <p:txBody>
          <a:bodyPr wrap="square">
            <a:spAutoFit/>
          </a:bodyPr>
          <a:lstStyle/>
          <a:p>
            <a:pPr algn="ctr"/>
            <a:r>
              <a:rPr lang="tr-TR" sz="2800" b="1" dirty="0" smtClean="0">
                <a:solidFill>
                  <a:schemeClr val="bg1"/>
                </a:solidFill>
                <a:latin typeface="Agency FB" panose="020B0503020202020204" pitchFamily="34" charset="0"/>
              </a:rPr>
              <a:t>Fizyoterapist Kimdir?</a:t>
            </a:r>
            <a:endParaRPr lang="tr-TR" sz="2800" b="1" dirty="0">
              <a:solidFill>
                <a:schemeClr val="bg1"/>
              </a:solidFill>
              <a:latin typeface="Agency FB" panose="020B0503020202020204" pitchFamily="34" charset="0"/>
            </a:endParaRPr>
          </a:p>
        </p:txBody>
      </p:sp>
    </p:spTree>
    <p:extLst>
      <p:ext uri="{BB962C8B-B14F-4D97-AF65-F5344CB8AC3E}">
        <p14:creationId xmlns:p14="http://schemas.microsoft.com/office/powerpoint/2010/main" val="9618193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827362"/>
                <a:chOff x="1873151" y="612825"/>
                <a:chExt cx="10007584" cy="827362"/>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304950" y="732301"/>
                  <a:ext cx="7654837" cy="707886"/>
                </a:xfrm>
                <a:prstGeom prst="rect">
                  <a:avLst/>
                </a:prstGeom>
              </p:spPr>
              <p:txBody>
                <a:bodyPr wrap="square">
                  <a:spAutoFit/>
                </a:bodyPr>
                <a:lstStyle/>
                <a:p>
                  <a:pPr algn="ctr"/>
                  <a:r>
                    <a:rPr lang="tr-TR" sz="2000" b="1" dirty="0">
                      <a:solidFill>
                        <a:schemeClr val="bg1"/>
                      </a:solidFill>
                    </a:rPr>
                    <a:t>Fizyoterapistler Hangi Hastalıkları</a:t>
                  </a:r>
                  <a:br>
                    <a:rPr lang="tr-TR" sz="2000" b="1" dirty="0">
                      <a:solidFill>
                        <a:schemeClr val="bg1"/>
                      </a:solidFill>
                    </a:rPr>
                  </a:br>
                  <a:r>
                    <a:rPr lang="tr-TR" sz="2000" b="1" dirty="0">
                      <a:solidFill>
                        <a:schemeClr val="bg1"/>
                      </a:solidFill>
                    </a:rPr>
                    <a:t> Tedavi Eder?</a:t>
                  </a:r>
                  <a:endParaRPr lang="tr-TR" sz="2000" b="1" dirty="0">
                    <a:solidFill>
                      <a:schemeClr val="bg1"/>
                    </a:solidFill>
                    <a:latin typeface="Agency FB" panose="020B0503020202020204" pitchFamily="34" charset="0"/>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a:t>
              </a:r>
              <a:endParaRPr lang="en-IN" sz="1600" b="1" dirty="0">
                <a:solidFill>
                  <a:schemeClr val="bg1"/>
                </a:solidFill>
                <a:latin typeface="Eurostile BQ" pitchFamily="50" charset="0"/>
              </a:endParaRPr>
            </a:p>
          </p:txBody>
        </p:sp>
      </p:grpSp>
      <p:sp>
        <p:nvSpPr>
          <p:cNvPr id="15" name="İçerik Yer Tutucusu 9">
            <a:extLst>
              <a:ext uri="{FF2B5EF4-FFF2-40B4-BE49-F238E27FC236}">
                <a16:creationId xmlns:a16="http://schemas.microsoft.com/office/drawing/2014/main" id="{5804067D-E68E-4F4A-89A9-13A1C4C2F75F}"/>
              </a:ext>
            </a:extLst>
          </p:cNvPr>
          <p:cNvSpPr txBox="1">
            <a:spLocks/>
          </p:cNvSpPr>
          <p:nvPr/>
        </p:nvSpPr>
        <p:spPr>
          <a:xfrm>
            <a:off x="659381" y="2274922"/>
            <a:ext cx="10873238" cy="18170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400" dirty="0"/>
              <a:t>Bir fizyoterapist, aşağıdakiler gibi çok sayıda durumu ve yaralanmayı tedavi edebilir:</a:t>
            </a:r>
          </a:p>
          <a:p>
            <a:pPr algn="just"/>
            <a:r>
              <a:rPr lang="tr-TR" sz="2400" b="1" dirty="0"/>
              <a:t>Hastalık: </a:t>
            </a:r>
            <a:r>
              <a:rPr lang="tr-TR" sz="2400" dirty="0"/>
              <a:t>Uzun süreli bir hastalıktan sonra veya hareketliliği, dengeyi veya motor becerileri etkileyen bir hastalıktan sonra</a:t>
            </a:r>
          </a:p>
          <a:p>
            <a:pPr algn="just"/>
            <a:r>
              <a:rPr lang="tr-TR" sz="2400" b="1" dirty="0"/>
              <a:t>Kronik sağlık durumu: </a:t>
            </a:r>
            <a:r>
              <a:rPr lang="tr-TR" sz="2400" dirty="0"/>
              <a:t>Diyabet gibi bazı kronik sağlık durumları hareketliliği ve dengeyi etkileyebilir.</a:t>
            </a:r>
          </a:p>
          <a:p>
            <a:pPr algn="just"/>
            <a:r>
              <a:rPr lang="tr-TR" sz="2400" b="1" dirty="0"/>
              <a:t>Ameliyat sonrası: </a:t>
            </a:r>
            <a:r>
              <a:rPr lang="tr-TR" sz="2400" dirty="0"/>
              <a:t>Ameliyattan sonra </a:t>
            </a:r>
            <a:r>
              <a:rPr lang="tr-TR" sz="2400" dirty="0" err="1"/>
              <a:t>mobilizasyon</a:t>
            </a:r>
            <a:r>
              <a:rPr lang="tr-TR" sz="2400" dirty="0"/>
              <a:t> iyileşme sürecinin çok önemli bir parçasıdır.</a:t>
            </a:r>
            <a:endParaRPr lang="en-US" sz="2400" dirty="0"/>
          </a:p>
          <a:p>
            <a:pPr marL="0" indent="0" algn="just">
              <a:buNone/>
            </a:pPr>
            <a:r>
              <a:rPr lang="tr-TR" sz="2400" dirty="0" smtClean="0">
                <a:latin typeface="Candara" panose="020E0502030303020204" pitchFamily="34" charset="0"/>
              </a:rPr>
              <a:t>.</a:t>
            </a:r>
            <a:endParaRPr lang="tr-TR" sz="2400" dirty="0">
              <a:latin typeface="Candara" panose="020E0502030303020204" pitchFamily="34" charset="0"/>
            </a:endParaRPr>
          </a:p>
        </p:txBody>
      </p:sp>
      <p:sp>
        <p:nvSpPr>
          <p:cNvPr id="19" name="TextBox 222">
            <a:extLst>
              <a:ext uri="{FF2B5EF4-FFF2-40B4-BE49-F238E27FC236}">
                <a16:creationId xmlns:a16="http://schemas.microsoft.com/office/drawing/2014/main" id="{698F6E85-3ACB-47C3-86EE-27C6F928A019}"/>
              </a:ext>
            </a:extLst>
          </p:cNvPr>
          <p:cNvSpPr txBox="1"/>
          <p:nvPr/>
        </p:nvSpPr>
        <p:spPr>
          <a:xfrm>
            <a:off x="310568" y="674856"/>
            <a:ext cx="1336084" cy="738664"/>
          </a:xfrm>
          <a:prstGeom prst="rect">
            <a:avLst/>
          </a:prstGeom>
          <a:noFill/>
        </p:spPr>
        <p:txBody>
          <a:bodyPr wrap="square" rtlCol="0">
            <a:spAutoFit/>
          </a:bodyPr>
          <a:lstStyle/>
          <a:p>
            <a:pPr lvl="0" algn="ctr"/>
            <a:r>
              <a:rPr lang="tr-TR" sz="1400" b="1" dirty="0">
                <a:solidFill>
                  <a:prstClr val="white"/>
                </a:solidFill>
                <a:latin typeface="Candara Light" panose="020E0502030303020204" pitchFamily="34" charset="0"/>
              </a:rPr>
              <a:t>Fizyoterapi ve Rehabilitasyon</a:t>
            </a:r>
          </a:p>
          <a:p>
            <a:pPr lvl="0" algn="ctr"/>
            <a:r>
              <a:rPr lang="tr-TR" sz="1400" b="1" dirty="0">
                <a:solidFill>
                  <a:prstClr val="white"/>
                </a:solidFill>
                <a:latin typeface="Candara Light" panose="020E0502030303020204" pitchFamily="34" charset="0"/>
              </a:rPr>
              <a:t>Bölümü</a:t>
            </a:r>
            <a:endParaRPr lang="en-IN" sz="1400" b="1" dirty="0">
              <a:solidFill>
                <a:prstClr val="white"/>
              </a:solidFill>
              <a:latin typeface="Candara Light" panose="020E0502030303020204" pitchFamily="34" charset="0"/>
            </a:endParaRPr>
          </a:p>
        </p:txBody>
      </p:sp>
    </p:spTree>
    <p:extLst>
      <p:ext uri="{BB962C8B-B14F-4D97-AF65-F5344CB8AC3E}">
        <p14:creationId xmlns:p14="http://schemas.microsoft.com/office/powerpoint/2010/main" val="2927340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827362"/>
                <a:chOff x="1873151" y="612825"/>
                <a:chExt cx="10007584" cy="827362"/>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304950" y="732301"/>
                  <a:ext cx="7654837"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white"/>
                      </a:solidFill>
                      <a:effectLst/>
                      <a:uLnTx/>
                      <a:uFillTx/>
                      <a:latin typeface="Calibri" panose="020F0502020204030204"/>
                      <a:ea typeface="+mn-ea"/>
                      <a:cs typeface="+mn-cs"/>
                    </a:rPr>
                    <a:t>Fizyoterapistler Hangi Hastalıkları</a:t>
                  </a:r>
                  <a:br>
                    <a:rPr kumimoji="0" lang="tr-TR" sz="20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tr-TR" sz="2000" b="1" i="0" u="none" strike="noStrike" kern="1200" cap="none" spc="0" normalizeH="0" baseline="0" noProof="0" dirty="0">
                      <a:ln>
                        <a:noFill/>
                      </a:ln>
                      <a:solidFill>
                        <a:prstClr val="white"/>
                      </a:solidFill>
                      <a:effectLst/>
                      <a:uLnTx/>
                      <a:uFillTx/>
                      <a:latin typeface="Calibri" panose="020F0502020204030204"/>
                      <a:ea typeface="+mn-ea"/>
                      <a:cs typeface="+mn-cs"/>
                    </a:rPr>
                    <a:t> Tedavi Eder?</a:t>
                  </a:r>
                  <a:endParaRPr kumimoji="0" lang="tr-TR" sz="2000" b="1" i="0" u="none" strike="noStrike" kern="1200" cap="none" spc="0" normalizeH="0" baseline="0" noProof="0" dirty="0">
                    <a:ln>
                      <a:noFill/>
                    </a:ln>
                    <a:solidFill>
                      <a:prstClr val="white"/>
                    </a:solidFill>
                    <a:effectLst/>
                    <a:uLnTx/>
                    <a:uFillTx/>
                    <a:latin typeface="Agency FB" panose="020B0503020202020204" pitchFamily="34" charset="0"/>
                    <a:ea typeface="+mn-ea"/>
                    <a:cs typeface="+mn-cs"/>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Eurostile BQ" pitchFamily="50" charset="0"/>
                  <a:ea typeface="+mn-ea"/>
                  <a:cs typeface="+mn-cs"/>
                </a:rPr>
                <a:t>I</a:t>
              </a:r>
              <a:endParaRPr kumimoji="0" lang="en-IN" sz="1600" b="1" i="0" u="none" strike="noStrike" kern="1200" cap="none" spc="0" normalizeH="0" baseline="0" noProof="0" dirty="0">
                <a:ln>
                  <a:noFill/>
                </a:ln>
                <a:solidFill>
                  <a:prstClr val="white"/>
                </a:solidFill>
                <a:effectLst/>
                <a:uLnTx/>
                <a:uFillTx/>
                <a:latin typeface="Eurostile BQ" pitchFamily="50" charset="0"/>
                <a:ea typeface="+mn-ea"/>
                <a:cs typeface="+mn-cs"/>
              </a:endParaRPr>
            </a:p>
          </p:txBody>
        </p:sp>
      </p:grpSp>
      <p:sp>
        <p:nvSpPr>
          <p:cNvPr id="15" name="İçerik Yer Tutucusu 9">
            <a:extLst>
              <a:ext uri="{FF2B5EF4-FFF2-40B4-BE49-F238E27FC236}">
                <a16:creationId xmlns:a16="http://schemas.microsoft.com/office/drawing/2014/main" id="{5804067D-E68E-4F4A-89A9-13A1C4C2F75F}"/>
              </a:ext>
            </a:extLst>
          </p:cNvPr>
          <p:cNvSpPr txBox="1">
            <a:spLocks/>
          </p:cNvSpPr>
          <p:nvPr/>
        </p:nvSpPr>
        <p:spPr>
          <a:xfrm>
            <a:off x="664462" y="2085984"/>
            <a:ext cx="10873238" cy="18170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1800" b="1" dirty="0"/>
              <a:t>Yaralanma: </a:t>
            </a:r>
            <a:r>
              <a:rPr lang="tr-TR" sz="1800" dirty="0"/>
              <a:t>Ağrı veya hareket kısıtlılığına neden olan  yaralanmalar.</a:t>
            </a:r>
          </a:p>
          <a:p>
            <a:r>
              <a:rPr lang="tr-TR" sz="1800" b="1" dirty="0"/>
              <a:t>Yaşlanma: </a:t>
            </a:r>
            <a:r>
              <a:rPr lang="tr-TR" sz="1800" dirty="0"/>
              <a:t>Fizyoterapi, yaşlıların normal fonksiyonlarını yeniden kazanmalarına yardımcı olabilir veya </a:t>
            </a:r>
            <a:r>
              <a:rPr lang="tr-TR" sz="1800" dirty="0" err="1"/>
              <a:t>limitasyonla</a:t>
            </a:r>
            <a:r>
              <a:rPr lang="tr-TR" sz="1800" dirty="0"/>
              <a:t> yaşamayı öğretebilmek için aktivite modifikasyonu eğitimi verilebilir.</a:t>
            </a:r>
          </a:p>
          <a:p>
            <a:r>
              <a:rPr lang="tr-TR" sz="1800" b="1" dirty="0"/>
              <a:t>Önemli sağlık problemleri: </a:t>
            </a:r>
            <a:r>
              <a:rPr lang="tr-TR" sz="1800" dirty="0"/>
              <a:t>Kalp krizi, inme, </a:t>
            </a:r>
            <a:r>
              <a:rPr lang="tr-TR" sz="1800" dirty="0" err="1"/>
              <a:t>travmatik</a:t>
            </a:r>
            <a:r>
              <a:rPr lang="tr-TR" sz="1800" dirty="0"/>
              <a:t> beyin hasarı vb.  kişiyi günlük yaşam aktivitelerinde büyük zorluklarla karşı karşıya </a:t>
            </a:r>
            <a:r>
              <a:rPr lang="tr-TR" sz="1800" dirty="0" err="1"/>
              <a:t>bırakabilir.Fizyoterapi</a:t>
            </a:r>
            <a:r>
              <a:rPr lang="tr-TR" sz="1800" dirty="0"/>
              <a:t>, hastaların bu işlevin bir kısmını veya tamamını geri kazanmasına yardımcı olabilir</a:t>
            </a:r>
          </a:p>
          <a:p>
            <a:r>
              <a:rPr lang="tr-TR" sz="1800" b="1" dirty="0"/>
              <a:t>Geliştirilmiş fiziksel performans: </a:t>
            </a:r>
            <a:r>
              <a:rPr lang="tr-TR" sz="1800" dirty="0"/>
              <a:t>Daha iyi performans göstermek isteyen sporcular, hatta hastalar, vücudun performans potansiyelini en üst düzeye çıkarmak için stratejiler öğrenmek için fizyoterapiye başvurabilirler.</a:t>
            </a:r>
          </a:p>
          <a:p>
            <a:r>
              <a:rPr lang="tr-TR" sz="1800" b="1" dirty="0"/>
              <a:t>Genel sağlık: </a:t>
            </a:r>
            <a:r>
              <a:rPr lang="tr-TR" sz="1800" dirty="0"/>
              <a:t>Hastalar, yaşlanmanın etkilerine karşı koymak, hareketli ve sağlıklı kalma ve esnek kalma becerilerini öğrenmek için fizyoterapiye başlayabilir.</a:t>
            </a:r>
          </a:p>
          <a:p>
            <a:pPr algn="just"/>
            <a:r>
              <a:rPr lang="tr-TR" sz="1800" dirty="0"/>
              <a:t>Bir klinikte, hastanede veya rehabilitasyon tesisinde çalışabiliriz veya hastanın evine gidebiliriz.</a:t>
            </a:r>
          </a:p>
          <a:p>
            <a:pPr algn="just"/>
            <a:r>
              <a:rPr lang="tr-TR" sz="1800" dirty="0"/>
              <a:t>Sıklıkla doktorlarla birlikte çalışarak hastanın ilerleyişi ve fark ettikleri sorunlar hakkında geri bildirimde bulunuruz.</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400" b="0" i="0" u="none" strike="noStrike" kern="1200" cap="none" spc="0" normalizeH="0" baseline="0" noProof="0" dirty="0">
              <a:ln>
                <a:noFill/>
              </a:ln>
              <a:solidFill>
                <a:prstClr val="black"/>
              </a:solidFill>
              <a:effectLst/>
              <a:uLnTx/>
              <a:uFillTx/>
              <a:latin typeface="Candara" panose="020E0502030303020204" pitchFamily="34" charset="0"/>
              <a:ea typeface="+mn-ea"/>
              <a:cs typeface="Times New Roman" panose="02020603050405020304" pitchFamily="18" charset="0"/>
            </a:endParaRPr>
          </a:p>
        </p:txBody>
      </p:sp>
      <p:sp>
        <p:nvSpPr>
          <p:cNvPr id="19" name="TextBox 222">
            <a:extLst>
              <a:ext uri="{FF2B5EF4-FFF2-40B4-BE49-F238E27FC236}">
                <a16:creationId xmlns:a16="http://schemas.microsoft.com/office/drawing/2014/main" id="{698F6E85-3ACB-47C3-86EE-27C6F928A019}"/>
              </a:ext>
            </a:extLst>
          </p:cNvPr>
          <p:cNvSpPr txBox="1"/>
          <p:nvPr/>
        </p:nvSpPr>
        <p:spPr>
          <a:xfrm>
            <a:off x="311265" y="578412"/>
            <a:ext cx="1336084" cy="738664"/>
          </a:xfrm>
          <a:prstGeom prst="rect">
            <a:avLst/>
          </a:prstGeom>
          <a:noFill/>
        </p:spPr>
        <p:txBody>
          <a:bodyPr wrap="square" rtlCol="0">
            <a:spAutoFit/>
          </a:bodyPr>
          <a:lstStyle/>
          <a:p>
            <a:pPr lvl="0" algn="ctr"/>
            <a:r>
              <a:rPr lang="tr-TR" sz="1400" b="1" dirty="0">
                <a:solidFill>
                  <a:prstClr val="white"/>
                </a:solidFill>
                <a:latin typeface="Candara Light" panose="020E0502030303020204" pitchFamily="34" charset="0"/>
              </a:rPr>
              <a:t>Fizyoterapi ve Rehabilitasyon</a:t>
            </a:r>
          </a:p>
          <a:p>
            <a:pPr lvl="0" algn="ctr"/>
            <a:r>
              <a:rPr lang="tr-TR" sz="1400" b="1" dirty="0">
                <a:solidFill>
                  <a:prstClr val="white"/>
                </a:solidFill>
                <a:latin typeface="Candara Light" panose="020E0502030303020204" pitchFamily="34" charset="0"/>
              </a:rPr>
              <a:t>Bölümü</a:t>
            </a:r>
            <a:endParaRPr lang="en-IN" sz="1400" b="1" dirty="0">
              <a:solidFill>
                <a:prstClr val="white"/>
              </a:solidFill>
              <a:latin typeface="Candara Light" panose="020E0502030303020204" pitchFamily="34" charset="0"/>
            </a:endParaRPr>
          </a:p>
        </p:txBody>
      </p:sp>
    </p:spTree>
    <p:extLst>
      <p:ext uri="{BB962C8B-B14F-4D97-AF65-F5344CB8AC3E}">
        <p14:creationId xmlns:p14="http://schemas.microsoft.com/office/powerpoint/2010/main" val="29832227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1"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321233" y="612825"/>
                <a:ext cx="11559502" cy="775504"/>
                <a:chOff x="321233" y="612825"/>
                <a:chExt cx="11559502"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321233" y="732301"/>
                  <a:ext cx="729815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Akademik Kadro</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IV</a:t>
              </a:r>
              <a:endParaRPr lang="en-IN" b="1" dirty="0">
                <a:solidFill>
                  <a:schemeClr val="bg1"/>
                </a:solidFill>
                <a:latin typeface="Eurostile BQ" pitchFamily="50" charset="0"/>
              </a:endParaRPr>
            </a:p>
          </p:txBody>
        </p:sp>
      </p:grpSp>
      <p:sp>
        <p:nvSpPr>
          <p:cNvPr id="34" name="Metin kutusu 33">
            <a:extLst>
              <a:ext uri="{FF2B5EF4-FFF2-40B4-BE49-F238E27FC236}">
                <a16:creationId xmlns:a16="http://schemas.microsoft.com/office/drawing/2014/main" id="{5319E223-7885-4DDA-A64A-F6469558EEEC}"/>
              </a:ext>
            </a:extLst>
          </p:cNvPr>
          <p:cNvSpPr txBox="1"/>
          <p:nvPr/>
        </p:nvSpPr>
        <p:spPr>
          <a:xfrm>
            <a:off x="855235" y="4180251"/>
            <a:ext cx="1657340" cy="523220"/>
          </a:xfrm>
          <a:prstGeom prst="rect">
            <a:avLst/>
          </a:prstGeom>
          <a:noFill/>
        </p:spPr>
        <p:txBody>
          <a:bodyPr wrap="square" rtlCol="0">
            <a:spAutoFit/>
          </a:bodyPr>
          <a:lstStyle/>
          <a:p>
            <a:pPr algn="ctr"/>
            <a:r>
              <a:rPr lang="tr-TR" sz="1400" dirty="0" smtClean="0">
                <a:latin typeface="Candara Light" panose="020E0502030303020204" pitchFamily="34" charset="0"/>
              </a:rPr>
              <a:t>Dr. </a:t>
            </a:r>
            <a:r>
              <a:rPr lang="tr-TR" sz="1400" dirty="0" err="1" smtClean="0">
                <a:latin typeface="Candara Light" panose="020E0502030303020204" pitchFamily="34" charset="0"/>
              </a:rPr>
              <a:t>Öğr</a:t>
            </a:r>
            <a:r>
              <a:rPr lang="tr-TR" sz="1400" dirty="0" smtClean="0">
                <a:latin typeface="Candara Light" panose="020E0502030303020204" pitchFamily="34" charset="0"/>
              </a:rPr>
              <a:t>. Üyesi </a:t>
            </a:r>
            <a:r>
              <a:rPr lang="tr-TR" sz="1400" dirty="0" err="1" smtClean="0">
                <a:latin typeface="Candara Light" panose="020E0502030303020204" pitchFamily="34" charset="0"/>
              </a:rPr>
              <a:t>Naime</a:t>
            </a:r>
            <a:r>
              <a:rPr lang="tr-TR" sz="1400" dirty="0" smtClean="0">
                <a:latin typeface="Candara Light" panose="020E0502030303020204" pitchFamily="34" charset="0"/>
              </a:rPr>
              <a:t> Uluğ</a:t>
            </a:r>
            <a:endParaRPr lang="tr-TR" sz="1400" dirty="0">
              <a:latin typeface="Candara Light" panose="020E0502030303020204" pitchFamily="34" charset="0"/>
            </a:endParaRPr>
          </a:p>
        </p:txBody>
      </p:sp>
      <p:pic>
        <p:nvPicPr>
          <p:cNvPr id="27" name="Resim 26"/>
          <p:cNvPicPr>
            <a:picLocks noChangeAspect="1"/>
          </p:cNvPicPr>
          <p:nvPr/>
        </p:nvPicPr>
        <p:blipFill rotWithShape="1">
          <a:blip r:embed="rId3"/>
          <a:srcRect l="3454" t="3443" r="6731" b="5538"/>
          <a:stretch/>
        </p:blipFill>
        <p:spPr>
          <a:xfrm>
            <a:off x="958390" y="2022991"/>
            <a:ext cx="1707245" cy="1958953"/>
          </a:xfrm>
          <a:prstGeom prst="flowChartConnector">
            <a:avLst/>
          </a:prstGeom>
          <a:effectLst>
            <a:outerShdw blurRad="50800" dist="38100" dir="5400000" algn="t" rotWithShape="0">
              <a:prstClr val="black">
                <a:alpha val="40000"/>
              </a:prstClr>
            </a:outerShdw>
          </a:effectLst>
        </p:spPr>
      </p:pic>
      <p:pic>
        <p:nvPicPr>
          <p:cNvPr id="38" name="Resim 37"/>
          <p:cNvPicPr>
            <a:picLocks noChangeAspect="1"/>
          </p:cNvPicPr>
          <p:nvPr/>
        </p:nvPicPr>
        <p:blipFill>
          <a:blip r:embed="rId4"/>
          <a:stretch>
            <a:fillRect/>
          </a:stretch>
        </p:blipFill>
        <p:spPr>
          <a:xfrm>
            <a:off x="3179795" y="2116471"/>
            <a:ext cx="1745337" cy="1986073"/>
          </a:xfrm>
          <a:prstGeom prst="flowChartConnector">
            <a:avLst/>
          </a:prstGeom>
          <a:effectLst>
            <a:outerShdw blurRad="50800" dist="38100" dir="5400000" algn="t" rotWithShape="0">
              <a:prstClr val="black">
                <a:alpha val="40000"/>
              </a:prstClr>
            </a:outerShdw>
          </a:effectLst>
        </p:spPr>
      </p:pic>
      <p:pic>
        <p:nvPicPr>
          <p:cNvPr id="40" name="Resim 39"/>
          <p:cNvPicPr>
            <a:picLocks noChangeAspect="1"/>
          </p:cNvPicPr>
          <p:nvPr/>
        </p:nvPicPr>
        <p:blipFill>
          <a:blip r:embed="rId5"/>
          <a:stretch>
            <a:fillRect/>
          </a:stretch>
        </p:blipFill>
        <p:spPr>
          <a:xfrm>
            <a:off x="5674190" y="2014189"/>
            <a:ext cx="1822876" cy="2054687"/>
          </a:xfrm>
          <a:prstGeom prst="flowChartConnector">
            <a:avLst/>
          </a:prstGeom>
          <a:effectLst>
            <a:outerShdw blurRad="50800" dist="38100" dir="5400000" algn="t" rotWithShape="0">
              <a:prstClr val="black">
                <a:alpha val="40000"/>
              </a:prstClr>
            </a:outerShdw>
          </a:effectLst>
        </p:spPr>
      </p:pic>
      <p:pic>
        <p:nvPicPr>
          <p:cNvPr id="41" name="İçerik Yer Tutucusu 10"/>
          <p:cNvPicPr>
            <a:picLocks noChangeAspect="1"/>
          </p:cNvPicPr>
          <p:nvPr/>
        </p:nvPicPr>
        <p:blipFill rotWithShape="1">
          <a:blip r:embed="rId6"/>
          <a:srcRect t="1784"/>
          <a:stretch/>
        </p:blipFill>
        <p:spPr>
          <a:xfrm>
            <a:off x="8025118" y="2001154"/>
            <a:ext cx="1864876" cy="2266206"/>
          </a:xfrm>
          <a:prstGeom prst="flowChartConnector">
            <a:avLst/>
          </a:prstGeom>
          <a:effectLst>
            <a:outerShdw blurRad="50800" dist="38100" dir="5400000" algn="t" rotWithShape="0">
              <a:prstClr val="black">
                <a:alpha val="40000"/>
              </a:prstClr>
            </a:outerShdw>
          </a:effectLst>
        </p:spPr>
      </p:pic>
      <p:pic>
        <p:nvPicPr>
          <p:cNvPr id="42" name="İçerik Yer Tutucusu 6"/>
          <p:cNvPicPr>
            <a:picLocks noChangeAspect="1"/>
          </p:cNvPicPr>
          <p:nvPr/>
        </p:nvPicPr>
        <p:blipFill rotWithShape="1">
          <a:blip r:embed="rId7"/>
          <a:srcRect l="2469"/>
          <a:stretch/>
        </p:blipFill>
        <p:spPr>
          <a:xfrm>
            <a:off x="10208848" y="2120630"/>
            <a:ext cx="1880477" cy="2158131"/>
          </a:xfrm>
          <a:prstGeom prst="flowChartConnector">
            <a:avLst/>
          </a:prstGeom>
          <a:effectLst>
            <a:outerShdw blurRad="50800" dist="38100" dir="5400000" algn="t" rotWithShape="0">
              <a:prstClr val="black">
                <a:alpha val="40000"/>
              </a:prstClr>
            </a:outerShdw>
          </a:effectLst>
        </p:spPr>
      </p:pic>
      <p:sp>
        <p:nvSpPr>
          <p:cNvPr id="43" name="Metin kutusu 42">
            <a:extLst>
              <a:ext uri="{FF2B5EF4-FFF2-40B4-BE49-F238E27FC236}">
                <a16:creationId xmlns:a16="http://schemas.microsoft.com/office/drawing/2014/main" id="{5319E223-7885-4DDA-A64A-F6469558EEEC}"/>
              </a:ext>
            </a:extLst>
          </p:cNvPr>
          <p:cNvSpPr txBox="1"/>
          <p:nvPr/>
        </p:nvSpPr>
        <p:spPr>
          <a:xfrm>
            <a:off x="5765896" y="4256432"/>
            <a:ext cx="1592002" cy="738664"/>
          </a:xfrm>
          <a:prstGeom prst="rect">
            <a:avLst/>
          </a:prstGeom>
          <a:noFill/>
        </p:spPr>
        <p:txBody>
          <a:bodyPr wrap="square" rtlCol="0">
            <a:spAutoFit/>
          </a:bodyPr>
          <a:lstStyle/>
          <a:p>
            <a:pPr algn="ctr"/>
            <a:r>
              <a:rPr lang="tr-TR" sz="1400" dirty="0" smtClean="0">
                <a:latin typeface="Candara Light" panose="020E0502030303020204" pitchFamily="34" charset="0"/>
              </a:rPr>
              <a:t>Prof. Dr. </a:t>
            </a:r>
          </a:p>
          <a:p>
            <a:pPr algn="ctr"/>
            <a:r>
              <a:rPr lang="tr-TR" sz="1400" dirty="0" smtClean="0">
                <a:latin typeface="Candara Light" panose="020E0502030303020204" pitchFamily="34" charset="0"/>
              </a:rPr>
              <a:t>Mehmet Murat Sümer</a:t>
            </a:r>
            <a:endParaRPr lang="tr-TR" sz="1400" dirty="0">
              <a:latin typeface="Candara Light" panose="020E0502030303020204" pitchFamily="34" charset="0"/>
            </a:endParaRPr>
          </a:p>
        </p:txBody>
      </p:sp>
      <p:sp>
        <p:nvSpPr>
          <p:cNvPr id="45" name="Metin kutusu 44">
            <a:extLst>
              <a:ext uri="{FF2B5EF4-FFF2-40B4-BE49-F238E27FC236}">
                <a16:creationId xmlns:a16="http://schemas.microsoft.com/office/drawing/2014/main" id="{5319E223-7885-4DDA-A64A-F6469558EEEC}"/>
              </a:ext>
            </a:extLst>
          </p:cNvPr>
          <p:cNvSpPr txBox="1"/>
          <p:nvPr/>
        </p:nvSpPr>
        <p:spPr>
          <a:xfrm>
            <a:off x="8291033" y="4383012"/>
            <a:ext cx="1657340" cy="307777"/>
          </a:xfrm>
          <a:prstGeom prst="rect">
            <a:avLst/>
          </a:prstGeom>
          <a:noFill/>
        </p:spPr>
        <p:txBody>
          <a:bodyPr wrap="square" rtlCol="0">
            <a:spAutoFit/>
          </a:bodyPr>
          <a:lstStyle/>
          <a:p>
            <a:pPr algn="ctr"/>
            <a:r>
              <a:rPr lang="tr-TR" sz="1400" dirty="0" smtClean="0">
                <a:latin typeface="Candara Light" panose="020E0502030303020204" pitchFamily="34" charset="0"/>
              </a:rPr>
              <a:t>Prof. Dr. Erden Kılıç</a:t>
            </a:r>
            <a:endParaRPr lang="tr-TR" sz="1400" dirty="0">
              <a:latin typeface="Candara Light" panose="020E0502030303020204" pitchFamily="34" charset="0"/>
            </a:endParaRPr>
          </a:p>
        </p:txBody>
      </p:sp>
      <p:sp>
        <p:nvSpPr>
          <p:cNvPr id="46" name="Metin kutusu 45">
            <a:extLst>
              <a:ext uri="{FF2B5EF4-FFF2-40B4-BE49-F238E27FC236}">
                <a16:creationId xmlns:a16="http://schemas.microsoft.com/office/drawing/2014/main" id="{5319E223-7885-4DDA-A64A-F6469558EEEC}"/>
              </a:ext>
            </a:extLst>
          </p:cNvPr>
          <p:cNvSpPr txBox="1"/>
          <p:nvPr/>
        </p:nvSpPr>
        <p:spPr>
          <a:xfrm>
            <a:off x="10208848" y="4492112"/>
            <a:ext cx="1657340" cy="523220"/>
          </a:xfrm>
          <a:prstGeom prst="rect">
            <a:avLst/>
          </a:prstGeom>
          <a:noFill/>
        </p:spPr>
        <p:txBody>
          <a:bodyPr wrap="square" rtlCol="0">
            <a:spAutoFit/>
          </a:bodyPr>
          <a:lstStyle/>
          <a:p>
            <a:pPr algn="ctr"/>
            <a:r>
              <a:rPr lang="tr-TR" sz="1400" dirty="0" smtClean="0">
                <a:latin typeface="Candara Light" panose="020E0502030303020204" pitchFamily="34" charset="0"/>
              </a:rPr>
              <a:t>Dr. </a:t>
            </a:r>
            <a:r>
              <a:rPr lang="tr-TR" sz="1400" dirty="0" err="1" smtClean="0">
                <a:latin typeface="Candara Light" panose="020E0502030303020204" pitchFamily="34" charset="0"/>
              </a:rPr>
              <a:t>Öğr</a:t>
            </a:r>
            <a:r>
              <a:rPr lang="tr-TR" sz="1400" dirty="0" smtClean="0">
                <a:latin typeface="Candara Light" panose="020E0502030303020204" pitchFamily="34" charset="0"/>
              </a:rPr>
              <a:t>. Üyesi </a:t>
            </a:r>
            <a:r>
              <a:rPr lang="tr-TR" sz="1400" dirty="0" err="1" smtClean="0">
                <a:latin typeface="Candara Light" panose="020E0502030303020204" pitchFamily="34" charset="0"/>
              </a:rPr>
              <a:t>Nagihan</a:t>
            </a:r>
            <a:r>
              <a:rPr lang="tr-TR" sz="1400" dirty="0" smtClean="0">
                <a:latin typeface="Candara Light" panose="020E0502030303020204" pitchFamily="34" charset="0"/>
              </a:rPr>
              <a:t> </a:t>
            </a:r>
            <a:r>
              <a:rPr lang="tr-TR" sz="1400" dirty="0" err="1" smtClean="0">
                <a:latin typeface="Candara Light" panose="020E0502030303020204" pitchFamily="34" charset="0"/>
              </a:rPr>
              <a:t>Acet</a:t>
            </a:r>
            <a:endParaRPr lang="tr-TR" sz="1400" dirty="0">
              <a:latin typeface="Candara Light" panose="020E0502030303020204" pitchFamily="34" charset="0"/>
            </a:endParaRPr>
          </a:p>
        </p:txBody>
      </p:sp>
      <p:sp>
        <p:nvSpPr>
          <p:cNvPr id="47" name="Metin kutusu 46">
            <a:extLst>
              <a:ext uri="{FF2B5EF4-FFF2-40B4-BE49-F238E27FC236}">
                <a16:creationId xmlns:a16="http://schemas.microsoft.com/office/drawing/2014/main" id="{5319E223-7885-4DDA-A64A-F6469558EEEC}"/>
              </a:ext>
            </a:extLst>
          </p:cNvPr>
          <p:cNvSpPr txBox="1"/>
          <p:nvPr/>
        </p:nvSpPr>
        <p:spPr>
          <a:xfrm>
            <a:off x="3179795" y="4230502"/>
            <a:ext cx="1657340" cy="523220"/>
          </a:xfrm>
          <a:prstGeom prst="rect">
            <a:avLst/>
          </a:prstGeom>
          <a:noFill/>
        </p:spPr>
        <p:txBody>
          <a:bodyPr wrap="square" rtlCol="0">
            <a:spAutoFit/>
          </a:bodyPr>
          <a:lstStyle/>
          <a:p>
            <a:pPr algn="ctr"/>
            <a:r>
              <a:rPr lang="tr-TR" sz="1400" dirty="0" smtClean="0">
                <a:latin typeface="Candara Light" panose="020E0502030303020204" pitchFamily="34" charset="0"/>
              </a:rPr>
              <a:t>Prof. Dr. Hülya Arıkan</a:t>
            </a:r>
            <a:endParaRPr lang="tr-TR" sz="1400" dirty="0">
              <a:latin typeface="Candara Light" panose="020E0502030303020204" pitchFamily="34" charset="0"/>
            </a:endParaRPr>
          </a:p>
        </p:txBody>
      </p:sp>
      <p:sp>
        <p:nvSpPr>
          <p:cNvPr id="48" name="TextBox 222">
            <a:extLst>
              <a:ext uri="{FF2B5EF4-FFF2-40B4-BE49-F238E27FC236}">
                <a16:creationId xmlns:a16="http://schemas.microsoft.com/office/drawing/2014/main" id="{A503C9B5-1A7A-411D-943F-C301B93B7A61}"/>
              </a:ext>
            </a:extLst>
          </p:cNvPr>
          <p:cNvSpPr txBox="1"/>
          <p:nvPr/>
        </p:nvSpPr>
        <p:spPr>
          <a:xfrm>
            <a:off x="207490" y="636179"/>
            <a:ext cx="1415346" cy="830997"/>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Fizyoterapi ve </a:t>
            </a:r>
            <a:r>
              <a:rPr lang="tr-TR" sz="1600" b="1" dirty="0" err="1">
                <a:solidFill>
                  <a:schemeClr val="bg1"/>
                </a:solidFill>
                <a:latin typeface="Candara Light" panose="020E0502030303020204" pitchFamily="34" charset="0"/>
              </a:rPr>
              <a:t>RehabilitasyonBölümü</a:t>
            </a:r>
            <a:endParaRPr lang="en-IN" sz="1600" b="1" dirty="0">
              <a:solidFill>
                <a:schemeClr val="bg1"/>
              </a:solidFill>
              <a:latin typeface="Candara Light" panose="020E0502030303020204" pitchFamily="34" charset="0"/>
            </a:endParaRPr>
          </a:p>
        </p:txBody>
      </p:sp>
    </p:spTree>
    <p:extLst>
      <p:ext uri="{BB962C8B-B14F-4D97-AF65-F5344CB8AC3E}">
        <p14:creationId xmlns:p14="http://schemas.microsoft.com/office/powerpoint/2010/main" val="21595252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812490"/>
                  <a:ext cx="1703972" cy="106335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SAĞLIK BİLİMLERİ FAKÜLTESİ</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810566" y="732301"/>
                  <a:ext cx="4211409"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Akademik Kadro – Mevcut Durum</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4</a:t>
              </a:r>
              <a:endParaRPr lang="en-IN" b="1" dirty="0">
                <a:solidFill>
                  <a:schemeClr val="bg1"/>
                </a:solidFill>
                <a:latin typeface="Eurostile BQ" pitchFamily="50" charset="0"/>
              </a:endParaRPr>
            </a:p>
          </p:txBody>
        </p:sp>
      </p:grpSp>
      <p:graphicFrame>
        <p:nvGraphicFramePr>
          <p:cNvPr id="71" name="Grafik 59">
            <a:extLst>
              <a:ext uri="{FF2B5EF4-FFF2-40B4-BE49-F238E27FC236}">
                <a16:creationId xmlns:a16="http://schemas.microsoft.com/office/drawing/2014/main" id="{B40D0702-80DB-49F8-A2B6-F8ACFB87CD30}"/>
              </a:ext>
            </a:extLst>
          </p:cNvPr>
          <p:cNvGraphicFramePr/>
          <p:nvPr>
            <p:extLst>
              <p:ext uri="{D42A27DB-BD31-4B8C-83A1-F6EECF244321}">
                <p14:modId xmlns:p14="http://schemas.microsoft.com/office/powerpoint/2010/main" val="1221358617"/>
              </p:ext>
            </p:extLst>
          </p:nvPr>
        </p:nvGraphicFramePr>
        <p:xfrm>
          <a:off x="477354" y="2540041"/>
          <a:ext cx="6463079" cy="33863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5" name="Grafik 9">
            <a:extLst>
              <a:ext uri="{FF2B5EF4-FFF2-40B4-BE49-F238E27FC236}">
                <a16:creationId xmlns:a16="http://schemas.microsoft.com/office/drawing/2014/main" id="{77C1DE27-ED75-485A-B47D-483A2015C715}"/>
              </a:ext>
            </a:extLst>
          </p:cNvPr>
          <p:cNvGraphicFramePr/>
          <p:nvPr>
            <p:extLst>
              <p:ext uri="{D42A27DB-BD31-4B8C-83A1-F6EECF244321}">
                <p14:modId xmlns:p14="http://schemas.microsoft.com/office/powerpoint/2010/main" val="3923851397"/>
              </p:ext>
            </p:extLst>
          </p:nvPr>
        </p:nvGraphicFramePr>
        <p:xfrm>
          <a:off x="7288696" y="2407918"/>
          <a:ext cx="4425950" cy="3314700"/>
        </p:xfrm>
        <a:graphic>
          <a:graphicData uri="http://schemas.openxmlformats.org/drawingml/2006/chart">
            <c:chart xmlns:c="http://schemas.openxmlformats.org/drawingml/2006/chart" xmlns:r="http://schemas.openxmlformats.org/officeDocument/2006/relationships" r:id="rId4"/>
          </a:graphicData>
        </a:graphic>
      </p:graphicFrame>
      <p:sp>
        <p:nvSpPr>
          <p:cNvPr id="76" name="Oval 75">
            <a:extLst>
              <a:ext uri="{FF2B5EF4-FFF2-40B4-BE49-F238E27FC236}">
                <a16:creationId xmlns:a16="http://schemas.microsoft.com/office/drawing/2014/main" id="{36EEB40B-0D16-49B7-A2FF-E1082A3F5A46}"/>
              </a:ext>
            </a:extLst>
          </p:cNvPr>
          <p:cNvSpPr/>
          <p:nvPr/>
        </p:nvSpPr>
        <p:spPr>
          <a:xfrm>
            <a:off x="8621379" y="3556518"/>
            <a:ext cx="593558" cy="593558"/>
          </a:xfrm>
          <a:prstGeom prst="ellipse">
            <a:avLst/>
          </a:prstGeom>
          <a:solidFill>
            <a:srgbClr val="C0000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12</a:t>
            </a:r>
            <a:endParaRPr lang="en-IN" b="1" dirty="0">
              <a:solidFill>
                <a:schemeClr val="bg1"/>
              </a:solidFill>
              <a:latin typeface="Eurostile BQ" pitchFamily="50" charset="0"/>
            </a:endParaRPr>
          </a:p>
        </p:txBody>
      </p:sp>
      <p:sp>
        <p:nvSpPr>
          <p:cNvPr id="80" name="Oval 79">
            <a:extLst>
              <a:ext uri="{FF2B5EF4-FFF2-40B4-BE49-F238E27FC236}">
                <a16:creationId xmlns:a16="http://schemas.microsoft.com/office/drawing/2014/main" id="{5C19D338-F3A0-423F-8DBC-EFF84A1A7317}"/>
              </a:ext>
            </a:extLst>
          </p:cNvPr>
          <p:cNvSpPr/>
          <p:nvPr/>
        </p:nvSpPr>
        <p:spPr>
          <a:xfrm>
            <a:off x="9797852" y="4065268"/>
            <a:ext cx="593559"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19</a:t>
            </a:r>
            <a:endParaRPr lang="en-IN" b="1" dirty="0">
              <a:solidFill>
                <a:schemeClr val="bg1"/>
              </a:solidFill>
              <a:latin typeface="Eurostile BQ" pitchFamily="50" charset="0"/>
            </a:endParaRPr>
          </a:p>
        </p:txBody>
      </p:sp>
    </p:spTree>
    <p:extLst>
      <p:ext uri="{BB962C8B-B14F-4D97-AF65-F5344CB8AC3E}">
        <p14:creationId xmlns:p14="http://schemas.microsoft.com/office/powerpoint/2010/main" val="7745454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20" name="Tablo 19"/>
          <p:cNvGraphicFramePr>
            <a:graphicFrameLocks noGrp="1"/>
          </p:cNvGraphicFramePr>
          <p:nvPr>
            <p:extLst>
              <p:ext uri="{D42A27DB-BD31-4B8C-83A1-F6EECF244321}">
                <p14:modId xmlns:p14="http://schemas.microsoft.com/office/powerpoint/2010/main" val="496361052"/>
              </p:ext>
            </p:extLst>
          </p:nvPr>
        </p:nvGraphicFramePr>
        <p:xfrm>
          <a:off x="843281" y="3156085"/>
          <a:ext cx="10515600" cy="1072198"/>
        </p:xfrm>
        <a:graphic>
          <a:graphicData uri="http://schemas.openxmlformats.org/drawingml/2006/table">
            <a:tbl>
              <a:tblPr firstRow="1" firstCol="1" bandRow="1"/>
              <a:tblGrid>
                <a:gridCol w="1752600">
                  <a:extLst>
                    <a:ext uri="{9D8B030D-6E8A-4147-A177-3AD203B41FA5}">
                      <a16:colId xmlns:a16="http://schemas.microsoft.com/office/drawing/2014/main" val="3461418149"/>
                    </a:ext>
                  </a:extLst>
                </a:gridCol>
                <a:gridCol w="1752600">
                  <a:extLst>
                    <a:ext uri="{9D8B030D-6E8A-4147-A177-3AD203B41FA5}">
                      <a16:colId xmlns:a16="http://schemas.microsoft.com/office/drawing/2014/main" val="3043687909"/>
                    </a:ext>
                  </a:extLst>
                </a:gridCol>
                <a:gridCol w="1752600">
                  <a:extLst>
                    <a:ext uri="{9D8B030D-6E8A-4147-A177-3AD203B41FA5}">
                      <a16:colId xmlns:a16="http://schemas.microsoft.com/office/drawing/2014/main" val="179379613"/>
                    </a:ext>
                  </a:extLst>
                </a:gridCol>
                <a:gridCol w="1752600">
                  <a:extLst>
                    <a:ext uri="{9D8B030D-6E8A-4147-A177-3AD203B41FA5}">
                      <a16:colId xmlns:a16="http://schemas.microsoft.com/office/drawing/2014/main" val="3176485228"/>
                    </a:ext>
                  </a:extLst>
                </a:gridCol>
                <a:gridCol w="1752600">
                  <a:extLst>
                    <a:ext uri="{9D8B030D-6E8A-4147-A177-3AD203B41FA5}">
                      <a16:colId xmlns:a16="http://schemas.microsoft.com/office/drawing/2014/main" val="2844990646"/>
                    </a:ext>
                  </a:extLst>
                </a:gridCol>
                <a:gridCol w="1752600">
                  <a:extLst>
                    <a:ext uri="{9D8B030D-6E8A-4147-A177-3AD203B41FA5}">
                      <a16:colId xmlns:a16="http://schemas.microsoft.com/office/drawing/2014/main" val="2976448764"/>
                    </a:ext>
                  </a:extLst>
                </a:gridCol>
              </a:tblGrid>
              <a:tr h="0">
                <a:tc>
                  <a:txBody>
                    <a:bodyPr/>
                    <a:lstStyle/>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AKTİF ÖĞRENCİ İLK KAYIT</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AKTİF ÖĞRENCİ YATAY GEÇİŞ</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HAZIRLIK</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KAYDI SİLİNMİŞ</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ERASMUS</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TOPLAM</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tr-TR" sz="1400" b="1">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ÖĞRENCİ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extLst>
                  <a:ext uri="{0D108BD9-81ED-4DB2-BD59-A6C34878D82A}">
                    <a16:rowId xmlns:a16="http://schemas.microsoft.com/office/drawing/2014/main" val="2594166963"/>
                  </a:ext>
                </a:extLst>
              </a:tr>
              <a:tr h="387350">
                <a:tc>
                  <a:txBody>
                    <a:bodyPr/>
                    <a:lstStyle/>
                    <a:p>
                      <a:pPr algn="ctr">
                        <a:lnSpc>
                          <a:spcPct val="107000"/>
                        </a:lnSpc>
                        <a:spcAft>
                          <a:spcPts val="0"/>
                        </a:spcAft>
                      </a:pPr>
                      <a:r>
                        <a:rPr lang="tr-TR" sz="1200" b="1" dirty="0" smtClean="0">
                          <a:effectLst/>
                          <a:latin typeface="Calibri" panose="020F0502020204030204" pitchFamily="34" charset="0"/>
                          <a:ea typeface="Calibri" panose="020F0502020204030204" pitchFamily="34" charset="0"/>
                          <a:cs typeface="Times New Roman" panose="02020603050405020304" pitchFamily="18" charset="0"/>
                        </a:rPr>
                        <a:t>139</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200" b="1" dirty="0" smtClean="0">
                          <a:effectLst/>
                          <a:latin typeface="Calibri" panose="020F0502020204030204" pitchFamily="34" charset="0"/>
                          <a:ea typeface="Calibri" panose="020F0502020204030204" pitchFamily="34" charset="0"/>
                          <a:cs typeface="Times New Roman" panose="02020603050405020304" pitchFamily="18" charset="0"/>
                        </a:rPr>
                        <a:t>4</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200" b="1" dirty="0" smtClean="0">
                          <a:effectLst/>
                          <a:latin typeface="Calibri" panose="020F0502020204030204" pitchFamily="34" charset="0"/>
                          <a:ea typeface="Calibri" panose="020F0502020204030204" pitchFamily="34" charset="0"/>
                          <a:cs typeface="Times New Roman" panose="02020603050405020304" pitchFamily="18" charset="0"/>
                        </a:rPr>
                        <a:t>24</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200" b="1" dirty="0" smtClean="0">
                          <a:effectLst/>
                          <a:latin typeface="Calibri" panose="020F0502020204030204" pitchFamily="34" charset="0"/>
                          <a:ea typeface="Calibri" panose="020F0502020204030204" pitchFamily="34" charset="0"/>
                          <a:cs typeface="Times New Roman" panose="02020603050405020304" pitchFamily="18" charset="0"/>
                        </a:rPr>
                        <a:t>8</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200" b="1"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200" b="1" dirty="0" smtClean="0">
                          <a:effectLst/>
                          <a:latin typeface="Calibri" panose="020F0502020204030204" pitchFamily="34" charset="0"/>
                          <a:ea typeface="Calibri" panose="020F0502020204030204" pitchFamily="34" charset="0"/>
                          <a:cs typeface="Times New Roman" panose="02020603050405020304" pitchFamily="18" charset="0"/>
                        </a:rPr>
                        <a:t>167</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1377051"/>
                  </a:ext>
                </a:extLst>
              </a:tr>
            </a:tbl>
          </a:graphicData>
        </a:graphic>
      </p:graphicFrame>
      <p:grpSp>
        <p:nvGrpSpPr>
          <p:cNvPr id="37"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38"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40"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44" name="Oval 43">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45"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46" name="Oval 45">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47"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41" name="Group 27">
                <a:extLst>
                  <a:ext uri="{FF2B5EF4-FFF2-40B4-BE49-F238E27FC236}">
                    <a16:creationId xmlns:a16="http://schemas.microsoft.com/office/drawing/2014/main" id="{871D29B7-668F-47EC-814C-CED360156BA0}"/>
                  </a:ext>
                </a:extLst>
              </p:cNvPr>
              <p:cNvGrpSpPr/>
              <p:nvPr/>
            </p:nvGrpSpPr>
            <p:grpSpPr>
              <a:xfrm>
                <a:off x="1873151" y="612825"/>
                <a:ext cx="10007584" cy="1154918"/>
                <a:chOff x="1873151" y="612825"/>
                <a:chExt cx="10007584" cy="1154918"/>
              </a:xfrm>
            </p:grpSpPr>
            <p:sp>
              <p:nvSpPr>
                <p:cNvPr id="42"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43" name="Rectangle 8">
                  <a:extLst>
                    <a:ext uri="{FF2B5EF4-FFF2-40B4-BE49-F238E27FC236}">
                      <a16:creationId xmlns:a16="http://schemas.microsoft.com/office/drawing/2014/main" id="{71306490-F52C-40F1-81DF-052F45CE156C}"/>
                    </a:ext>
                  </a:extLst>
                </p:cNvPr>
                <p:cNvSpPr/>
                <p:nvPr/>
              </p:nvSpPr>
              <p:spPr>
                <a:xfrm>
                  <a:off x="3225934" y="813636"/>
                  <a:ext cx="5750293" cy="954107"/>
                </a:xfrm>
                <a:prstGeom prst="rect">
                  <a:avLst/>
                </a:prstGeom>
              </p:spPr>
              <p:txBody>
                <a:bodyPr wrap="none">
                  <a:spAutoFit/>
                </a:bodyPr>
                <a:lstStyle/>
                <a:p>
                  <a:pPr algn="ctr"/>
                  <a:r>
                    <a:rPr lang="tr-TR" sz="2800" b="1" dirty="0">
                      <a:solidFill>
                        <a:schemeClr val="bg1"/>
                      </a:solidFill>
                      <a:latin typeface="Agency FB" panose="020B0503020202020204" pitchFamily="34" charset="0"/>
                    </a:rPr>
                    <a:t>2022-2023 Akademik Yılı Öğrenci Sayılarımız</a:t>
                  </a:r>
                </a:p>
                <a:p>
                  <a:pPr algn="ctr"/>
                  <a:endParaRPr lang="tr-TR" sz="2800" b="1" dirty="0">
                    <a:solidFill>
                      <a:schemeClr val="bg1"/>
                    </a:solidFill>
                    <a:latin typeface="Agency FB" panose="020B0503020202020204" pitchFamily="34" charset="0"/>
                  </a:endParaRPr>
                </a:p>
              </p:txBody>
            </p:sp>
          </p:grpSp>
        </p:grpSp>
        <p:sp>
          <p:nvSpPr>
            <p:cNvPr id="39" name="Oval 38">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I</a:t>
              </a:r>
              <a:endParaRPr lang="en-IN" b="1" dirty="0">
                <a:solidFill>
                  <a:schemeClr val="bg1"/>
                </a:solidFill>
                <a:latin typeface="Eurostile BQ" pitchFamily="50" charset="0"/>
              </a:endParaRPr>
            </a:p>
          </p:txBody>
        </p:sp>
      </p:grpSp>
    </p:spTree>
    <p:extLst>
      <p:ext uri="{BB962C8B-B14F-4D97-AF65-F5344CB8AC3E}">
        <p14:creationId xmlns:p14="http://schemas.microsoft.com/office/powerpoint/2010/main" val="40723547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7"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38"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40"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44" name="Oval 43">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45"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46" name="Oval 45">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47"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41" name="Group 27">
                <a:extLst>
                  <a:ext uri="{FF2B5EF4-FFF2-40B4-BE49-F238E27FC236}">
                    <a16:creationId xmlns:a16="http://schemas.microsoft.com/office/drawing/2014/main" id="{871D29B7-668F-47EC-814C-CED360156BA0}"/>
                  </a:ext>
                </a:extLst>
              </p:cNvPr>
              <p:cNvGrpSpPr/>
              <p:nvPr/>
            </p:nvGrpSpPr>
            <p:grpSpPr>
              <a:xfrm>
                <a:off x="1873151" y="612825"/>
                <a:ext cx="10007584" cy="1154918"/>
                <a:chOff x="1873151" y="612825"/>
                <a:chExt cx="10007584" cy="1154918"/>
              </a:xfrm>
            </p:grpSpPr>
            <p:sp>
              <p:nvSpPr>
                <p:cNvPr id="42"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43" name="Rectangle 8">
                  <a:extLst>
                    <a:ext uri="{FF2B5EF4-FFF2-40B4-BE49-F238E27FC236}">
                      <a16:creationId xmlns:a16="http://schemas.microsoft.com/office/drawing/2014/main" id="{71306490-F52C-40F1-81DF-052F45CE156C}"/>
                    </a:ext>
                  </a:extLst>
                </p:cNvPr>
                <p:cNvSpPr/>
                <p:nvPr/>
              </p:nvSpPr>
              <p:spPr>
                <a:xfrm>
                  <a:off x="3225934" y="813636"/>
                  <a:ext cx="5750293" cy="954107"/>
                </a:xfrm>
                <a:prstGeom prst="rect">
                  <a:avLst/>
                </a:prstGeom>
              </p:spPr>
              <p:txBody>
                <a:bodyPr wrap="none">
                  <a:spAutoFit/>
                </a:bodyPr>
                <a:lstStyle/>
                <a:p>
                  <a:pPr algn="ctr"/>
                  <a:r>
                    <a:rPr lang="tr-TR" sz="2800" b="1" dirty="0">
                      <a:solidFill>
                        <a:schemeClr val="bg1"/>
                      </a:solidFill>
                      <a:latin typeface="Agency FB" panose="020B0503020202020204" pitchFamily="34" charset="0"/>
                    </a:rPr>
                    <a:t>2022-2023 Akademik Yılı Öğrenci Sayılarımız</a:t>
                  </a:r>
                </a:p>
                <a:p>
                  <a:pPr algn="ctr"/>
                  <a:endParaRPr lang="tr-TR" sz="2800" b="1" dirty="0">
                    <a:solidFill>
                      <a:schemeClr val="bg1"/>
                    </a:solidFill>
                    <a:latin typeface="Agency FB" panose="020B0503020202020204" pitchFamily="34" charset="0"/>
                  </a:endParaRPr>
                </a:p>
              </p:txBody>
            </p:sp>
          </p:grpSp>
        </p:grpSp>
        <p:sp>
          <p:nvSpPr>
            <p:cNvPr id="39" name="Oval 38">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I</a:t>
              </a:r>
              <a:endParaRPr lang="en-IN" b="1" dirty="0">
                <a:solidFill>
                  <a:schemeClr val="bg1"/>
                </a:solidFill>
                <a:latin typeface="Eurostile BQ" pitchFamily="50" charset="0"/>
              </a:endParaRPr>
            </a:p>
          </p:txBody>
        </p:sp>
      </p:grpSp>
      <p:graphicFrame>
        <p:nvGraphicFramePr>
          <p:cNvPr id="18" name="Grafik 17"/>
          <p:cNvGraphicFramePr>
            <a:graphicFrameLocks/>
          </p:cNvGraphicFramePr>
          <p:nvPr>
            <p:extLst>
              <p:ext uri="{D42A27DB-BD31-4B8C-83A1-F6EECF244321}">
                <p14:modId xmlns:p14="http://schemas.microsoft.com/office/powerpoint/2010/main" val="3489037859"/>
              </p:ext>
            </p:extLst>
          </p:nvPr>
        </p:nvGraphicFramePr>
        <p:xfrm>
          <a:off x="3856375" y="2122882"/>
          <a:ext cx="6041136" cy="43799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74291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464138" y="612825"/>
                <a:ext cx="10416597" cy="775504"/>
                <a:chOff x="1464138" y="612825"/>
                <a:chExt cx="10416597"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464138"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Akademik Kadro</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VI</a:t>
              </a:r>
              <a:endParaRPr lang="en-IN" b="1" dirty="0">
                <a:solidFill>
                  <a:schemeClr val="bg1"/>
                </a:solidFill>
                <a:latin typeface="Eurostile BQ" pitchFamily="50" charset="0"/>
              </a:endParaRPr>
            </a:p>
          </p:txBody>
        </p:sp>
      </p:grpSp>
      <p:sp>
        <p:nvSpPr>
          <p:cNvPr id="19" name="1 Başlık">
            <a:extLst>
              <a:ext uri="{FF2B5EF4-FFF2-40B4-BE49-F238E27FC236}">
                <a16:creationId xmlns:a16="http://schemas.microsoft.com/office/drawing/2014/main" id="{055147ED-E73E-4027-8516-DAE6657EAE8C}"/>
              </a:ext>
            </a:extLst>
          </p:cNvPr>
          <p:cNvSpPr txBox="1">
            <a:spLocks/>
          </p:cNvSpPr>
          <p:nvPr/>
        </p:nvSpPr>
        <p:spPr>
          <a:xfrm>
            <a:off x="3751201" y="2720654"/>
            <a:ext cx="7016779" cy="6959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000" b="1" dirty="0">
                <a:latin typeface="Candara" panose="020E0502030303020204" pitchFamily="34" charset="0"/>
              </a:rPr>
              <a:t>Prof. Dr. </a:t>
            </a:r>
            <a:r>
              <a:rPr lang="en-US" sz="2000" b="1" dirty="0" err="1" smtClean="0">
                <a:latin typeface="Candara" panose="020E0502030303020204" pitchFamily="34" charset="0"/>
              </a:rPr>
              <a:t>Nurhan</a:t>
            </a:r>
            <a:r>
              <a:rPr lang="en-US" sz="2000" b="1" dirty="0" smtClean="0">
                <a:latin typeface="Candara" panose="020E0502030303020204" pitchFamily="34" charset="0"/>
              </a:rPr>
              <a:t> BAYRAKTAR</a:t>
            </a:r>
            <a:endParaRPr lang="tr-TR" sz="2000" b="1" dirty="0">
              <a:latin typeface="Candara" panose="020E0502030303020204" pitchFamily="34" charset="0"/>
            </a:endParaRPr>
          </a:p>
        </p:txBody>
      </p:sp>
      <p:sp>
        <p:nvSpPr>
          <p:cNvPr id="20" name="2 İçerik Yer Tutucusu">
            <a:extLst>
              <a:ext uri="{FF2B5EF4-FFF2-40B4-BE49-F238E27FC236}">
                <a16:creationId xmlns:a16="http://schemas.microsoft.com/office/drawing/2014/main" id="{D8D9108B-DB41-43E2-9372-F61946B735BA}"/>
              </a:ext>
            </a:extLst>
          </p:cNvPr>
          <p:cNvSpPr txBox="1">
            <a:spLocks/>
          </p:cNvSpPr>
          <p:nvPr/>
        </p:nvSpPr>
        <p:spPr>
          <a:xfrm>
            <a:off x="3521234" y="3424183"/>
            <a:ext cx="8608188" cy="261371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tr-TR" sz="2000" dirty="0" smtClean="0">
                <a:latin typeface="Candara" panose="020E0502030303020204" pitchFamily="34" charset="0"/>
              </a:rPr>
              <a:t>19</a:t>
            </a:r>
            <a:r>
              <a:rPr lang="en-US" sz="2000" dirty="0" smtClean="0">
                <a:latin typeface="Candara" panose="020E0502030303020204" pitchFamily="34" charset="0"/>
              </a:rPr>
              <a:t>89</a:t>
            </a:r>
            <a:r>
              <a:rPr lang="tr-TR" sz="2000" dirty="0" smtClean="0">
                <a:latin typeface="Candara" panose="020E0502030303020204" pitchFamily="34" charset="0"/>
              </a:rPr>
              <a:t>- 19</a:t>
            </a:r>
            <a:r>
              <a:rPr lang="en-US" sz="2000" dirty="0" smtClean="0">
                <a:latin typeface="Candara" panose="020E0502030303020204" pitchFamily="34" charset="0"/>
              </a:rPr>
              <a:t>94</a:t>
            </a:r>
            <a:r>
              <a:rPr lang="tr-TR" sz="2000" dirty="0" smtClean="0">
                <a:latin typeface="Candara" panose="020E0502030303020204" pitchFamily="34" charset="0"/>
              </a:rPr>
              <a:t> </a:t>
            </a:r>
            <a:r>
              <a:rPr lang="tr-TR" sz="2000" dirty="0">
                <a:latin typeface="Candara" panose="020E0502030303020204" pitchFamily="34" charset="0"/>
              </a:rPr>
              <a:t>Hacettepe Üniversitesi / </a:t>
            </a:r>
            <a:r>
              <a:rPr lang="en-US" sz="2000" dirty="0" err="1" smtClean="0">
                <a:latin typeface="Candara" panose="020E0502030303020204" pitchFamily="34" charset="0"/>
              </a:rPr>
              <a:t>Hemşirelik</a:t>
            </a:r>
            <a:r>
              <a:rPr lang="en-US" sz="2000" dirty="0" smtClean="0">
                <a:latin typeface="Candara" panose="020E0502030303020204" pitchFamily="34" charset="0"/>
              </a:rPr>
              <a:t> </a:t>
            </a:r>
            <a:r>
              <a:rPr lang="tr-TR" sz="2000" dirty="0" smtClean="0">
                <a:latin typeface="Candara" panose="020E0502030303020204" pitchFamily="34" charset="0"/>
              </a:rPr>
              <a:t>Fakültesi </a:t>
            </a:r>
            <a:r>
              <a:rPr lang="tr-TR" sz="2000" dirty="0">
                <a:latin typeface="Candara" panose="020E0502030303020204" pitchFamily="34" charset="0"/>
              </a:rPr>
              <a:t>/ </a:t>
            </a:r>
            <a:r>
              <a:rPr lang="en-US" sz="2000" dirty="0" err="1" smtClean="0">
                <a:latin typeface="Candara" panose="020E0502030303020204" pitchFamily="34" charset="0"/>
              </a:rPr>
              <a:t>Hemşirelik</a:t>
            </a:r>
            <a:r>
              <a:rPr lang="tr-TR" sz="2000" dirty="0" smtClean="0">
                <a:latin typeface="Candara" panose="020E0502030303020204" pitchFamily="34" charset="0"/>
              </a:rPr>
              <a:t> </a:t>
            </a:r>
            <a:r>
              <a:rPr lang="tr-TR" sz="2000" dirty="0">
                <a:latin typeface="Candara" panose="020E0502030303020204" pitchFamily="34" charset="0"/>
              </a:rPr>
              <a:t>Bölümü / </a:t>
            </a:r>
            <a:r>
              <a:rPr lang="tr-TR" sz="2000" dirty="0" smtClean="0">
                <a:latin typeface="Candara" panose="020E0502030303020204" pitchFamily="34" charset="0"/>
              </a:rPr>
              <a:t>Doktora</a:t>
            </a:r>
            <a:endParaRPr lang="en-US" sz="2000" dirty="0" smtClean="0">
              <a:latin typeface="Candara" panose="020E0502030303020204" pitchFamily="34" charset="0"/>
            </a:endParaRPr>
          </a:p>
          <a:p>
            <a:pPr>
              <a:spcBef>
                <a:spcPts val="0"/>
              </a:spcBef>
            </a:pPr>
            <a:r>
              <a:rPr lang="en-US" sz="2000" dirty="0" smtClean="0">
                <a:latin typeface="Candara" panose="020E0502030303020204" pitchFamily="34" charset="0"/>
              </a:rPr>
              <a:t>1986-1988 </a:t>
            </a:r>
            <a:r>
              <a:rPr lang="tr-TR" sz="2000" dirty="0" smtClean="0">
                <a:latin typeface="Candara" panose="020E0502030303020204" pitchFamily="34" charset="0"/>
              </a:rPr>
              <a:t>Hacettepe </a:t>
            </a:r>
            <a:r>
              <a:rPr lang="tr-TR" sz="2000" dirty="0">
                <a:latin typeface="Candara" panose="020E0502030303020204" pitchFamily="34" charset="0"/>
              </a:rPr>
              <a:t>Üniversitesi / </a:t>
            </a:r>
            <a:r>
              <a:rPr lang="en-US" sz="2000" dirty="0" err="1">
                <a:latin typeface="Candara" panose="020E0502030303020204" pitchFamily="34" charset="0"/>
              </a:rPr>
              <a:t>Hemşirelik</a:t>
            </a:r>
            <a:r>
              <a:rPr lang="en-US" sz="2000" dirty="0">
                <a:latin typeface="Candara" panose="020E0502030303020204" pitchFamily="34" charset="0"/>
              </a:rPr>
              <a:t> </a:t>
            </a:r>
            <a:r>
              <a:rPr lang="tr-TR" sz="2000" dirty="0">
                <a:latin typeface="Candara" panose="020E0502030303020204" pitchFamily="34" charset="0"/>
              </a:rPr>
              <a:t>Fakültesi / </a:t>
            </a:r>
            <a:r>
              <a:rPr lang="en-US" sz="2000" dirty="0" err="1">
                <a:latin typeface="Candara" panose="020E0502030303020204" pitchFamily="34" charset="0"/>
              </a:rPr>
              <a:t>Hemşirelik</a:t>
            </a:r>
            <a:r>
              <a:rPr lang="tr-TR" sz="2000" dirty="0">
                <a:latin typeface="Candara" panose="020E0502030303020204" pitchFamily="34" charset="0"/>
              </a:rPr>
              <a:t> Bölümü / </a:t>
            </a:r>
            <a:r>
              <a:rPr lang="en-US" sz="2000" dirty="0" err="1" smtClean="0">
                <a:latin typeface="Candara" panose="020E0502030303020204" pitchFamily="34" charset="0"/>
              </a:rPr>
              <a:t>Yüksek</a:t>
            </a:r>
            <a:r>
              <a:rPr lang="en-US" sz="2000" dirty="0" smtClean="0">
                <a:latin typeface="Candara" panose="020E0502030303020204" pitchFamily="34" charset="0"/>
              </a:rPr>
              <a:t> </a:t>
            </a:r>
            <a:r>
              <a:rPr lang="tr-TR" sz="2000" dirty="0" smtClean="0">
                <a:latin typeface="Candara" panose="020E0502030303020204" pitchFamily="34" charset="0"/>
              </a:rPr>
              <a:t>Lisans</a:t>
            </a:r>
            <a:endParaRPr lang="tr-TR" sz="2000" dirty="0">
              <a:latin typeface="Candara" panose="020E0502030303020204" pitchFamily="34" charset="0"/>
            </a:endParaRPr>
          </a:p>
          <a:p>
            <a:pPr>
              <a:spcBef>
                <a:spcPts val="0"/>
              </a:spcBef>
            </a:pPr>
            <a:r>
              <a:rPr lang="en-US" sz="2000" dirty="0" smtClean="0">
                <a:latin typeface="Candara" panose="020E0502030303020204" pitchFamily="34" charset="0"/>
              </a:rPr>
              <a:t>1981-1986 </a:t>
            </a:r>
            <a:r>
              <a:rPr lang="tr-TR" sz="2000" dirty="0" smtClean="0">
                <a:latin typeface="Candara" panose="020E0502030303020204" pitchFamily="34" charset="0"/>
              </a:rPr>
              <a:t>Hacettepe </a:t>
            </a:r>
            <a:r>
              <a:rPr lang="tr-TR" sz="2000" dirty="0">
                <a:latin typeface="Candara" panose="020E0502030303020204" pitchFamily="34" charset="0"/>
              </a:rPr>
              <a:t>Üniversitesi / </a:t>
            </a:r>
            <a:r>
              <a:rPr lang="en-US" sz="2000" dirty="0" err="1">
                <a:latin typeface="Candara" panose="020E0502030303020204" pitchFamily="34" charset="0"/>
              </a:rPr>
              <a:t>Hemşirelik</a:t>
            </a:r>
            <a:r>
              <a:rPr lang="en-US" sz="2000" dirty="0">
                <a:latin typeface="Candara" panose="020E0502030303020204" pitchFamily="34" charset="0"/>
              </a:rPr>
              <a:t> </a:t>
            </a:r>
            <a:r>
              <a:rPr lang="tr-TR" sz="2000" dirty="0">
                <a:latin typeface="Candara" panose="020E0502030303020204" pitchFamily="34" charset="0"/>
              </a:rPr>
              <a:t>Fakültesi / </a:t>
            </a:r>
            <a:r>
              <a:rPr lang="en-US" sz="2000" dirty="0" err="1">
                <a:latin typeface="Candara" panose="020E0502030303020204" pitchFamily="34" charset="0"/>
              </a:rPr>
              <a:t>Hemşirelik</a:t>
            </a:r>
            <a:r>
              <a:rPr lang="tr-TR" sz="2000" dirty="0">
                <a:latin typeface="Candara" panose="020E0502030303020204" pitchFamily="34" charset="0"/>
              </a:rPr>
              <a:t> Bölümü / Lisans</a:t>
            </a:r>
          </a:p>
        </p:txBody>
      </p:sp>
      <p:pic>
        <p:nvPicPr>
          <p:cNvPr id="2" name="Picture 1"/>
          <p:cNvPicPr>
            <a:picLocks noChangeAspect="1"/>
          </p:cNvPicPr>
          <p:nvPr/>
        </p:nvPicPr>
        <p:blipFill>
          <a:blip r:embed="rId3"/>
          <a:stretch>
            <a:fillRect/>
          </a:stretch>
        </p:blipFill>
        <p:spPr>
          <a:xfrm>
            <a:off x="605284" y="2147991"/>
            <a:ext cx="2853371" cy="3328933"/>
          </a:xfrm>
          <a:prstGeom prst="rect">
            <a:avLst/>
          </a:prstGeom>
        </p:spPr>
      </p:pic>
    </p:spTree>
    <p:extLst>
      <p:ext uri="{BB962C8B-B14F-4D97-AF65-F5344CB8AC3E}">
        <p14:creationId xmlns:p14="http://schemas.microsoft.com/office/powerpoint/2010/main" val="41360533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464138" y="612825"/>
                <a:ext cx="10416597" cy="775504"/>
                <a:chOff x="1464138" y="612825"/>
                <a:chExt cx="10416597"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464138"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Akademik Kadro</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VI</a:t>
              </a:r>
              <a:endParaRPr lang="en-IN" b="1" dirty="0">
                <a:solidFill>
                  <a:schemeClr val="bg1"/>
                </a:solidFill>
                <a:latin typeface="Eurostile BQ" pitchFamily="50" charset="0"/>
              </a:endParaRPr>
            </a:p>
          </p:txBody>
        </p:sp>
      </p:grpSp>
      <p:sp>
        <p:nvSpPr>
          <p:cNvPr id="19" name="1 Başlık">
            <a:extLst>
              <a:ext uri="{FF2B5EF4-FFF2-40B4-BE49-F238E27FC236}">
                <a16:creationId xmlns:a16="http://schemas.microsoft.com/office/drawing/2014/main" id="{055147ED-E73E-4027-8516-DAE6657EAE8C}"/>
              </a:ext>
            </a:extLst>
          </p:cNvPr>
          <p:cNvSpPr txBox="1">
            <a:spLocks/>
          </p:cNvSpPr>
          <p:nvPr/>
        </p:nvSpPr>
        <p:spPr>
          <a:xfrm>
            <a:off x="3751201" y="2720654"/>
            <a:ext cx="7016779" cy="6959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i-FI" sz="2000" b="1" dirty="0">
                <a:latin typeface="Candara" panose="020E0502030303020204" pitchFamily="34" charset="0"/>
              </a:rPr>
              <a:t>Dr. Öğr. Üyesi Naime </a:t>
            </a:r>
            <a:r>
              <a:rPr lang="fi-FI" sz="2000" b="1" dirty="0" smtClean="0">
                <a:latin typeface="Candara" panose="020E0502030303020204" pitchFamily="34" charset="0"/>
              </a:rPr>
              <a:t>ULUĞ (Bölüm Başkan yardımcısı)</a:t>
            </a:r>
            <a:endParaRPr lang="tr-TR" sz="2000" b="1" dirty="0">
              <a:latin typeface="Candara" panose="020E0502030303020204" pitchFamily="34" charset="0"/>
            </a:endParaRPr>
          </a:p>
        </p:txBody>
      </p:sp>
      <p:sp>
        <p:nvSpPr>
          <p:cNvPr id="20" name="2 İçerik Yer Tutucusu">
            <a:extLst>
              <a:ext uri="{FF2B5EF4-FFF2-40B4-BE49-F238E27FC236}">
                <a16:creationId xmlns:a16="http://schemas.microsoft.com/office/drawing/2014/main" id="{D8D9108B-DB41-43E2-9372-F61946B735BA}"/>
              </a:ext>
            </a:extLst>
          </p:cNvPr>
          <p:cNvSpPr txBox="1">
            <a:spLocks/>
          </p:cNvSpPr>
          <p:nvPr/>
        </p:nvSpPr>
        <p:spPr>
          <a:xfrm>
            <a:off x="3521234" y="3424183"/>
            <a:ext cx="8608188" cy="261371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tr-TR" sz="2000" dirty="0">
                <a:latin typeface="Candara" panose="020E0502030303020204" pitchFamily="34" charset="0"/>
              </a:rPr>
              <a:t>2012-2016 Hacettepe Üniversitesi, Fizyoterapi ve Rehabilitasyon Bölümü / Doktora</a:t>
            </a:r>
          </a:p>
          <a:p>
            <a:pPr>
              <a:spcBef>
                <a:spcPts val="0"/>
              </a:spcBef>
            </a:pPr>
            <a:r>
              <a:rPr lang="tr-TR" sz="2000" dirty="0">
                <a:latin typeface="Candara" panose="020E0502030303020204" pitchFamily="34" charset="0"/>
              </a:rPr>
              <a:t>2009-2011 Hacettepe Üniversitesi, Fizyoterapi ve Rehabilitasyon Bölümü / Yüksek Lisans</a:t>
            </a:r>
          </a:p>
          <a:p>
            <a:pPr>
              <a:spcBef>
                <a:spcPts val="0"/>
              </a:spcBef>
            </a:pPr>
            <a:r>
              <a:rPr lang="tr-TR" sz="2000" dirty="0">
                <a:latin typeface="Candara" panose="020E0502030303020204" pitchFamily="34" charset="0"/>
              </a:rPr>
              <a:t>1998-2002 Hacettepe Üniversitesi, Fizyoterapi ve Rehabilitasyon Bölümü / Lisans</a:t>
            </a:r>
          </a:p>
        </p:txBody>
      </p:sp>
      <p:pic>
        <p:nvPicPr>
          <p:cNvPr id="22" name="Picture 2" descr="https://www.atilim.edu.tr/thumbnail?src=/uploads/employees/naime-ulug/1526280393-naime%20ulug.JPG&amp;w=600&amp;h=700&amp;p=fit">
            <a:extLst>
              <a:ext uri="{FF2B5EF4-FFF2-40B4-BE49-F238E27FC236}">
                <a16:creationId xmlns:a16="http://schemas.microsoft.com/office/drawing/2014/main" id="{052C5235-3956-4B6E-91F3-D68C176CF512}"/>
              </a:ext>
            </a:extLst>
          </p:cNvPr>
          <p:cNvPicPr>
            <a:picLocks noChangeAspect="1" noChangeArrowheads="1"/>
          </p:cNvPicPr>
          <p:nvPr/>
        </p:nvPicPr>
        <p:blipFill>
          <a:blip r:embed="rId3" cstate="print"/>
          <a:srcRect/>
          <a:stretch>
            <a:fillRect/>
          </a:stretch>
        </p:blipFill>
        <p:spPr bwMode="auto">
          <a:xfrm>
            <a:off x="853902" y="2471767"/>
            <a:ext cx="2486621" cy="2901057"/>
          </a:xfrm>
          <a:prstGeom prst="rect">
            <a:avLst/>
          </a:prstGeom>
          <a:noFill/>
        </p:spPr>
      </p:pic>
    </p:spTree>
    <p:extLst>
      <p:ext uri="{BB962C8B-B14F-4D97-AF65-F5344CB8AC3E}">
        <p14:creationId xmlns:p14="http://schemas.microsoft.com/office/powerpoint/2010/main" val="3065016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464138" y="612825"/>
                <a:ext cx="10416597" cy="775504"/>
                <a:chOff x="1464138" y="612825"/>
                <a:chExt cx="10416597"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464138"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Akademik Kadro</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VI</a:t>
              </a:r>
              <a:endParaRPr lang="en-IN" b="1" dirty="0">
                <a:solidFill>
                  <a:schemeClr val="bg1"/>
                </a:solidFill>
                <a:latin typeface="Eurostile BQ" pitchFamily="50" charset="0"/>
              </a:endParaRPr>
            </a:p>
          </p:txBody>
        </p:sp>
      </p:grpSp>
      <p:sp>
        <p:nvSpPr>
          <p:cNvPr id="19" name="1 Başlık">
            <a:extLst>
              <a:ext uri="{FF2B5EF4-FFF2-40B4-BE49-F238E27FC236}">
                <a16:creationId xmlns:a16="http://schemas.microsoft.com/office/drawing/2014/main" id="{055147ED-E73E-4027-8516-DAE6657EAE8C}"/>
              </a:ext>
            </a:extLst>
          </p:cNvPr>
          <p:cNvSpPr txBox="1">
            <a:spLocks/>
          </p:cNvSpPr>
          <p:nvPr/>
        </p:nvSpPr>
        <p:spPr>
          <a:xfrm>
            <a:off x="3751201" y="2720654"/>
            <a:ext cx="7016779" cy="6959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000" b="1" dirty="0">
                <a:latin typeface="Candara" panose="020E0502030303020204" pitchFamily="34" charset="0"/>
              </a:rPr>
              <a:t>Prof. Dr. Hülya ARIKAN</a:t>
            </a:r>
          </a:p>
        </p:txBody>
      </p:sp>
      <p:sp>
        <p:nvSpPr>
          <p:cNvPr id="20" name="2 İçerik Yer Tutucusu">
            <a:extLst>
              <a:ext uri="{FF2B5EF4-FFF2-40B4-BE49-F238E27FC236}">
                <a16:creationId xmlns:a16="http://schemas.microsoft.com/office/drawing/2014/main" id="{D8D9108B-DB41-43E2-9372-F61946B735BA}"/>
              </a:ext>
            </a:extLst>
          </p:cNvPr>
          <p:cNvSpPr txBox="1">
            <a:spLocks/>
          </p:cNvSpPr>
          <p:nvPr/>
        </p:nvSpPr>
        <p:spPr>
          <a:xfrm>
            <a:off x="3521234" y="3424183"/>
            <a:ext cx="8608188" cy="261371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tr-TR" sz="2000" dirty="0">
                <a:latin typeface="Candara" panose="020E0502030303020204" pitchFamily="34" charset="0"/>
              </a:rPr>
              <a:t>Bölüm Başkanı</a:t>
            </a:r>
          </a:p>
          <a:p>
            <a:pPr>
              <a:spcBef>
                <a:spcPts val="0"/>
              </a:spcBef>
            </a:pPr>
            <a:r>
              <a:rPr lang="tr-TR" sz="2000" dirty="0">
                <a:latin typeface="Candara" panose="020E0502030303020204" pitchFamily="34" charset="0"/>
              </a:rPr>
              <a:t>1973- 1978 Hacettepe Üniversitesi / Sağlık Bilimleri Fakültesi / Fizyoterapi ve Rehabilitasyon Bölümü / Doktora</a:t>
            </a:r>
          </a:p>
          <a:p>
            <a:pPr>
              <a:spcBef>
                <a:spcPts val="0"/>
              </a:spcBef>
            </a:pPr>
            <a:r>
              <a:rPr lang="tr-TR" sz="2000" dirty="0">
                <a:latin typeface="Candara" panose="020E0502030303020204" pitchFamily="34" charset="0"/>
              </a:rPr>
              <a:t>1969-1973 Hacettepe Üniversitesi / Fizyoterapi ve Rehabilitasyon Bölümü / Lisans-Yüksek Lisans</a:t>
            </a:r>
          </a:p>
        </p:txBody>
      </p:sp>
      <p:pic>
        <p:nvPicPr>
          <p:cNvPr id="21" name="Picture 2" descr="https://www.atilim.edu.tr/thumbnail?src=/uploads/employees/hulya-arikan/1556174002-H%C3%BClya_Ar%C4%B1kan__1_.jpg&amp;w=600&amp;h=700&amp;p=fit">
            <a:extLst>
              <a:ext uri="{FF2B5EF4-FFF2-40B4-BE49-F238E27FC236}">
                <a16:creationId xmlns:a16="http://schemas.microsoft.com/office/drawing/2014/main" id="{8F81E663-A1A7-465C-94EC-329A65C9C667}"/>
              </a:ext>
            </a:extLst>
          </p:cNvPr>
          <p:cNvPicPr>
            <a:picLocks noChangeAspect="1" noChangeArrowheads="1"/>
          </p:cNvPicPr>
          <p:nvPr/>
        </p:nvPicPr>
        <p:blipFill>
          <a:blip r:embed="rId3" cstate="print"/>
          <a:srcRect/>
          <a:stretch>
            <a:fillRect/>
          </a:stretch>
        </p:blipFill>
        <p:spPr bwMode="auto">
          <a:xfrm>
            <a:off x="362703" y="2567505"/>
            <a:ext cx="3035956" cy="3329758"/>
          </a:xfrm>
          <a:prstGeom prst="rect">
            <a:avLst/>
          </a:prstGeom>
          <a:noFill/>
        </p:spPr>
      </p:pic>
    </p:spTree>
    <p:extLst>
      <p:ext uri="{BB962C8B-B14F-4D97-AF65-F5344CB8AC3E}">
        <p14:creationId xmlns:p14="http://schemas.microsoft.com/office/powerpoint/2010/main" val="9474773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464138" y="612825"/>
                <a:ext cx="10416597" cy="775504"/>
                <a:chOff x="1464138" y="612825"/>
                <a:chExt cx="10416597"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464138"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Akademik Kadro</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VI</a:t>
              </a:r>
              <a:endParaRPr lang="en-IN" b="1" dirty="0">
                <a:solidFill>
                  <a:schemeClr val="bg1"/>
                </a:solidFill>
                <a:latin typeface="Eurostile BQ" pitchFamily="50" charset="0"/>
              </a:endParaRPr>
            </a:p>
          </p:txBody>
        </p:sp>
      </p:grpSp>
      <p:sp>
        <p:nvSpPr>
          <p:cNvPr id="22" name="1 Başlık">
            <a:extLst>
              <a:ext uri="{FF2B5EF4-FFF2-40B4-BE49-F238E27FC236}">
                <a16:creationId xmlns:a16="http://schemas.microsoft.com/office/drawing/2014/main" id="{259AB489-C44A-4BEA-B3AF-29CFC6C64E9D}"/>
              </a:ext>
            </a:extLst>
          </p:cNvPr>
          <p:cNvSpPr txBox="1">
            <a:spLocks/>
          </p:cNvSpPr>
          <p:nvPr/>
        </p:nvSpPr>
        <p:spPr>
          <a:xfrm>
            <a:off x="3084878" y="4863193"/>
            <a:ext cx="6165333" cy="5998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smtClean="0">
                <a:latin typeface="Candara" panose="020E0502030303020204" pitchFamily="34" charset="0"/>
              </a:rPr>
              <a:t>Prof</a:t>
            </a:r>
            <a:r>
              <a:rPr lang="tr-TR" sz="2000" b="1" dirty="0" smtClean="0">
                <a:latin typeface="Candara" panose="020E0502030303020204" pitchFamily="34" charset="0"/>
              </a:rPr>
              <a:t>. </a:t>
            </a:r>
            <a:r>
              <a:rPr lang="tr-TR" sz="2000" b="1" dirty="0">
                <a:latin typeface="Candara" panose="020E0502030303020204" pitchFamily="34" charset="0"/>
              </a:rPr>
              <a:t>Dr. Erden KILIÇ</a:t>
            </a:r>
          </a:p>
        </p:txBody>
      </p:sp>
      <p:sp>
        <p:nvSpPr>
          <p:cNvPr id="23" name="2 İçerik Yer Tutucusu">
            <a:extLst>
              <a:ext uri="{FF2B5EF4-FFF2-40B4-BE49-F238E27FC236}">
                <a16:creationId xmlns:a16="http://schemas.microsoft.com/office/drawing/2014/main" id="{58CFBDA4-2836-4E8B-84BF-D27F534EC719}"/>
              </a:ext>
            </a:extLst>
          </p:cNvPr>
          <p:cNvSpPr txBox="1">
            <a:spLocks/>
          </p:cNvSpPr>
          <p:nvPr/>
        </p:nvSpPr>
        <p:spPr>
          <a:xfrm>
            <a:off x="2882280" y="5205142"/>
            <a:ext cx="7734449" cy="7639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tr-TR" sz="2000" dirty="0">
                <a:latin typeface="Candara" panose="020E0502030303020204" pitchFamily="34" charset="0"/>
              </a:rPr>
              <a:t>2001-2005 Gülhane Askeri Tıp Akademisi/ Ortopedi ve Travmatoloji</a:t>
            </a:r>
          </a:p>
          <a:p>
            <a:pPr>
              <a:spcBef>
                <a:spcPts val="0"/>
              </a:spcBef>
            </a:pPr>
            <a:r>
              <a:rPr lang="tr-TR" sz="2000" dirty="0">
                <a:latin typeface="Candara" panose="020E0502030303020204" pitchFamily="34" charset="0"/>
              </a:rPr>
              <a:t>1989-1995 Marmara Üniversitesi/ Tıp Fakültesi</a:t>
            </a:r>
          </a:p>
          <a:p>
            <a:pPr>
              <a:spcBef>
                <a:spcPts val="0"/>
              </a:spcBef>
            </a:pPr>
            <a:endParaRPr lang="tr-TR" sz="2000" dirty="0">
              <a:latin typeface="Candara" panose="020E0502030303020204" pitchFamily="34" charset="0"/>
            </a:endParaRPr>
          </a:p>
        </p:txBody>
      </p:sp>
      <p:pic>
        <p:nvPicPr>
          <p:cNvPr id="24" name="Picture 2" descr="https://www.atilim.edu.tr/thumbnail?src=/uploads/employees/erden-kilic/erdenkilic.jpg&amp;w=600&amp;h=700&amp;p=fit">
            <a:extLst>
              <a:ext uri="{FF2B5EF4-FFF2-40B4-BE49-F238E27FC236}">
                <a16:creationId xmlns:a16="http://schemas.microsoft.com/office/drawing/2014/main" id="{B2F1B9F9-7F65-44DF-8FF7-9051AC3E3530}"/>
              </a:ext>
            </a:extLst>
          </p:cNvPr>
          <p:cNvPicPr>
            <a:picLocks noChangeAspect="1" noChangeArrowheads="1"/>
          </p:cNvPicPr>
          <p:nvPr/>
        </p:nvPicPr>
        <p:blipFill>
          <a:blip r:embed="rId3" cstate="print"/>
          <a:srcRect/>
          <a:stretch>
            <a:fillRect/>
          </a:stretch>
        </p:blipFill>
        <p:spPr bwMode="auto">
          <a:xfrm>
            <a:off x="672566" y="4478492"/>
            <a:ext cx="1900539" cy="2217296"/>
          </a:xfrm>
          <a:prstGeom prst="rect">
            <a:avLst/>
          </a:prstGeom>
          <a:noFill/>
        </p:spPr>
      </p:pic>
      <p:sp>
        <p:nvSpPr>
          <p:cNvPr id="25" name="1 Başlık">
            <a:extLst>
              <a:ext uri="{FF2B5EF4-FFF2-40B4-BE49-F238E27FC236}">
                <a16:creationId xmlns:a16="http://schemas.microsoft.com/office/drawing/2014/main" id="{8C9E0864-DBFE-44B4-B4C2-65589C3DD98A}"/>
              </a:ext>
            </a:extLst>
          </p:cNvPr>
          <p:cNvSpPr txBox="1">
            <a:spLocks/>
          </p:cNvSpPr>
          <p:nvPr/>
        </p:nvSpPr>
        <p:spPr>
          <a:xfrm>
            <a:off x="3137157" y="2479809"/>
            <a:ext cx="7479572" cy="476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tr-TR" sz="2000" b="1" dirty="0">
                <a:latin typeface="Candara" panose="020E0502030303020204" pitchFamily="34" charset="0"/>
              </a:rPr>
              <a:t>Prof. Dr. Mehmet Murat SÜMER</a:t>
            </a:r>
          </a:p>
        </p:txBody>
      </p:sp>
      <p:sp>
        <p:nvSpPr>
          <p:cNvPr id="26" name="2 İçerik Yer Tutucusu">
            <a:extLst>
              <a:ext uri="{FF2B5EF4-FFF2-40B4-BE49-F238E27FC236}">
                <a16:creationId xmlns:a16="http://schemas.microsoft.com/office/drawing/2014/main" id="{7F952409-9140-4E2A-B965-470A49B2098A}"/>
              </a:ext>
            </a:extLst>
          </p:cNvPr>
          <p:cNvSpPr txBox="1">
            <a:spLocks/>
          </p:cNvSpPr>
          <p:nvPr/>
        </p:nvSpPr>
        <p:spPr>
          <a:xfrm>
            <a:off x="2872759" y="2900116"/>
            <a:ext cx="6461721" cy="712333"/>
          </a:xfrm>
          <a:prstGeom prst="rect">
            <a:avLst/>
          </a:prstGeom>
        </p:spPr>
        <p:txBody>
          <a:bodyPr vert="horz" lIns="91440" tIns="45720" rIns="91440" bIns="45720" rtlCol="0">
            <a:normAutofit/>
          </a:bodyPr>
          <a:lstStyle>
            <a:lvl1pPr marL="228600" indent="-228600">
              <a:lnSpc>
                <a:spcPct val="90000"/>
              </a:lnSpc>
              <a:spcBef>
                <a:spcPts val="0"/>
              </a:spcBef>
              <a:buFont typeface="Arial" panose="020B0604020202020204" pitchFamily="34" charset="0"/>
              <a:buChar char="•"/>
              <a:defRPr sz="2400">
                <a:latin typeface="Times New Roman" panose="02020603050405020304" pitchFamily="18" charset="0"/>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latin typeface="Times New Roman" panose="02020603050405020304" pitchFamily="18" charset="0"/>
                <a:cs typeface="Times New Roman" panose="02020603050405020304" pitchFamily="18"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tr-TR" sz="2000" dirty="0">
                <a:latin typeface="Candara" panose="020E0502030303020204" pitchFamily="34" charset="0"/>
              </a:rPr>
              <a:t>1989-1994 SSK Ankara Hastanesi/ Nöroloji </a:t>
            </a:r>
          </a:p>
          <a:p>
            <a:r>
              <a:rPr lang="tr-TR" sz="2000" dirty="0">
                <a:latin typeface="Candara" panose="020E0502030303020204" pitchFamily="34" charset="0"/>
              </a:rPr>
              <a:t>1982-1988 İstanbul Üniversitesi/ Tıp Fakültesi</a:t>
            </a:r>
          </a:p>
          <a:p>
            <a:endParaRPr lang="tr-TR" sz="2000" dirty="0">
              <a:latin typeface="Candara" panose="020E0502030303020204" pitchFamily="34" charset="0"/>
            </a:endParaRPr>
          </a:p>
        </p:txBody>
      </p:sp>
      <p:pic>
        <p:nvPicPr>
          <p:cNvPr id="27" name="Picture 2" descr="https://www.atilim.edu.tr/thumbnail?src=/uploads/employees/murat-sumer/muratsumer.jpg&amp;w=600&amp;h=700&amp;p=fit">
            <a:extLst>
              <a:ext uri="{FF2B5EF4-FFF2-40B4-BE49-F238E27FC236}">
                <a16:creationId xmlns:a16="http://schemas.microsoft.com/office/drawing/2014/main" id="{E5EBF3F0-0149-4499-B944-4C110C9D2003}"/>
              </a:ext>
            </a:extLst>
          </p:cNvPr>
          <p:cNvPicPr>
            <a:picLocks noChangeAspect="1" noChangeArrowheads="1"/>
          </p:cNvPicPr>
          <p:nvPr/>
        </p:nvPicPr>
        <p:blipFill>
          <a:blip r:embed="rId4" cstate="print"/>
          <a:srcRect/>
          <a:stretch>
            <a:fillRect/>
          </a:stretch>
        </p:blipFill>
        <p:spPr bwMode="auto">
          <a:xfrm>
            <a:off x="672566" y="2113010"/>
            <a:ext cx="1900540" cy="2217297"/>
          </a:xfrm>
          <a:prstGeom prst="rect">
            <a:avLst/>
          </a:prstGeom>
          <a:noFill/>
        </p:spPr>
      </p:pic>
    </p:spTree>
    <p:extLst>
      <p:ext uri="{BB962C8B-B14F-4D97-AF65-F5344CB8AC3E}">
        <p14:creationId xmlns:p14="http://schemas.microsoft.com/office/powerpoint/2010/main" val="33559235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464138" y="612825"/>
                <a:ext cx="10416597" cy="775504"/>
                <a:chOff x="1464138" y="612825"/>
                <a:chExt cx="10416597"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464138"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Akademik Kadro</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VI</a:t>
              </a:r>
              <a:endParaRPr lang="en-IN" b="1" dirty="0">
                <a:solidFill>
                  <a:schemeClr val="bg1"/>
                </a:solidFill>
                <a:latin typeface="Eurostile BQ" pitchFamily="50" charset="0"/>
              </a:endParaRPr>
            </a:p>
          </p:txBody>
        </p:sp>
      </p:grpSp>
      <p:sp>
        <p:nvSpPr>
          <p:cNvPr id="15" name="1 Başlık">
            <a:extLst>
              <a:ext uri="{FF2B5EF4-FFF2-40B4-BE49-F238E27FC236}">
                <a16:creationId xmlns:a16="http://schemas.microsoft.com/office/drawing/2014/main" id="{BCCF68DF-D444-4B7B-8A48-DBBC723137C6}"/>
              </a:ext>
            </a:extLst>
          </p:cNvPr>
          <p:cNvSpPr txBox="1">
            <a:spLocks/>
          </p:cNvSpPr>
          <p:nvPr/>
        </p:nvSpPr>
        <p:spPr>
          <a:xfrm>
            <a:off x="2864127" y="3866215"/>
            <a:ext cx="6953558" cy="6696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i-FI" sz="2000" b="1" dirty="0">
                <a:latin typeface="Candara" panose="020E0502030303020204" pitchFamily="34" charset="0"/>
              </a:rPr>
              <a:t/>
            </a:r>
            <a:br>
              <a:rPr lang="fi-FI" sz="2000" b="1" dirty="0">
                <a:latin typeface="Candara" panose="020E0502030303020204" pitchFamily="34" charset="0"/>
              </a:rPr>
            </a:br>
            <a:r>
              <a:rPr lang="fi-FI" sz="2000" b="1" dirty="0">
                <a:latin typeface="Candara" panose="020E0502030303020204" pitchFamily="34" charset="0"/>
              </a:rPr>
              <a:t>Dr. Öğr. Üyesi </a:t>
            </a:r>
            <a:r>
              <a:rPr lang="fi-FI" sz="2000" b="1" dirty="0" smtClean="0">
                <a:latin typeface="Candara" panose="020E0502030303020204" pitchFamily="34" charset="0"/>
              </a:rPr>
              <a:t>Nagihan ACET</a:t>
            </a:r>
            <a:r>
              <a:rPr lang="fi-FI" sz="2000" b="1" dirty="0">
                <a:latin typeface="Candara" panose="020E0502030303020204" pitchFamily="34" charset="0"/>
              </a:rPr>
              <a:t/>
            </a:r>
            <a:br>
              <a:rPr lang="fi-FI" sz="2000" b="1" dirty="0">
                <a:latin typeface="Candara" panose="020E0502030303020204" pitchFamily="34" charset="0"/>
              </a:rPr>
            </a:br>
            <a:endParaRPr lang="tr-TR" sz="2000" b="1" dirty="0">
              <a:latin typeface="Candara" panose="020E0502030303020204" pitchFamily="34" charset="0"/>
            </a:endParaRPr>
          </a:p>
        </p:txBody>
      </p:sp>
      <p:sp>
        <p:nvSpPr>
          <p:cNvPr id="16" name="2 İçerik Yer Tutucusu">
            <a:extLst>
              <a:ext uri="{FF2B5EF4-FFF2-40B4-BE49-F238E27FC236}">
                <a16:creationId xmlns:a16="http://schemas.microsoft.com/office/drawing/2014/main" id="{B4FDC2B0-3DDC-475B-AA9C-23921477646B}"/>
              </a:ext>
            </a:extLst>
          </p:cNvPr>
          <p:cNvSpPr txBox="1">
            <a:spLocks/>
          </p:cNvSpPr>
          <p:nvPr/>
        </p:nvSpPr>
        <p:spPr>
          <a:xfrm>
            <a:off x="2817723" y="4843276"/>
            <a:ext cx="7787727" cy="18340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tr-TR" sz="2000" dirty="0" smtClean="0">
                <a:latin typeface="Candara" panose="020E0502030303020204" pitchFamily="34" charset="0"/>
              </a:rPr>
              <a:t>20</a:t>
            </a:r>
            <a:r>
              <a:rPr lang="en-US" sz="2000" dirty="0" smtClean="0">
                <a:latin typeface="Candara" panose="020E0502030303020204" pitchFamily="34" charset="0"/>
              </a:rPr>
              <a:t>20</a:t>
            </a:r>
            <a:r>
              <a:rPr lang="tr-TR" sz="2000" dirty="0" smtClean="0">
                <a:latin typeface="Candara" panose="020E0502030303020204" pitchFamily="34" charset="0"/>
              </a:rPr>
              <a:t> </a:t>
            </a:r>
            <a:r>
              <a:rPr lang="en-US" sz="2000" dirty="0" err="1" smtClean="0">
                <a:latin typeface="Candara" panose="020E0502030303020204" pitchFamily="34" charset="0"/>
              </a:rPr>
              <a:t>Gazi</a:t>
            </a:r>
            <a:r>
              <a:rPr lang="tr-TR" sz="2000" dirty="0" smtClean="0">
                <a:latin typeface="Candara" panose="020E0502030303020204" pitchFamily="34" charset="0"/>
              </a:rPr>
              <a:t> </a:t>
            </a:r>
            <a:r>
              <a:rPr lang="tr-TR" sz="2000" dirty="0">
                <a:latin typeface="Candara" panose="020E0502030303020204" pitchFamily="34" charset="0"/>
              </a:rPr>
              <a:t>Üniversitesi, Fizyoterapi ve Rehabilitasyon Bölümü / Doktora</a:t>
            </a:r>
          </a:p>
          <a:p>
            <a:pPr>
              <a:spcBef>
                <a:spcPts val="0"/>
              </a:spcBef>
            </a:pPr>
            <a:r>
              <a:rPr lang="tr-TR" sz="2000" dirty="0" smtClean="0">
                <a:latin typeface="Candara" panose="020E0502030303020204" pitchFamily="34" charset="0"/>
              </a:rPr>
              <a:t>201</a:t>
            </a:r>
            <a:r>
              <a:rPr lang="en-US" sz="2000" dirty="0" smtClean="0">
                <a:latin typeface="Candara" panose="020E0502030303020204" pitchFamily="34" charset="0"/>
              </a:rPr>
              <a:t>6</a:t>
            </a:r>
            <a:r>
              <a:rPr lang="tr-TR" sz="2000" dirty="0" smtClean="0">
                <a:latin typeface="Candara" panose="020E0502030303020204" pitchFamily="34" charset="0"/>
              </a:rPr>
              <a:t> </a:t>
            </a:r>
            <a:r>
              <a:rPr lang="en-US" sz="2000" dirty="0" err="1" smtClean="0">
                <a:latin typeface="Candara" panose="020E0502030303020204" pitchFamily="34" charset="0"/>
              </a:rPr>
              <a:t>Gazi</a:t>
            </a:r>
            <a:r>
              <a:rPr lang="tr-TR" sz="2000" dirty="0" smtClean="0">
                <a:latin typeface="Candara" panose="020E0502030303020204" pitchFamily="34" charset="0"/>
              </a:rPr>
              <a:t> </a:t>
            </a:r>
            <a:r>
              <a:rPr lang="tr-TR" sz="2000" dirty="0">
                <a:latin typeface="Candara" panose="020E0502030303020204" pitchFamily="34" charset="0"/>
              </a:rPr>
              <a:t>Üniversitesi, Fizyoterapi ve Rehabilitasyon Bölümü / Yüksek Lisans</a:t>
            </a:r>
          </a:p>
          <a:p>
            <a:pPr>
              <a:spcBef>
                <a:spcPts val="0"/>
              </a:spcBef>
            </a:pPr>
            <a:r>
              <a:rPr lang="tr-TR" sz="2000" dirty="0" smtClean="0">
                <a:latin typeface="Candara" panose="020E0502030303020204" pitchFamily="34" charset="0"/>
              </a:rPr>
              <a:t>200</a:t>
            </a:r>
            <a:r>
              <a:rPr lang="en-US" sz="2000" dirty="0" smtClean="0">
                <a:latin typeface="Candara" panose="020E0502030303020204" pitchFamily="34" charset="0"/>
              </a:rPr>
              <a:t>4</a:t>
            </a:r>
            <a:r>
              <a:rPr lang="tr-TR" sz="2000" dirty="0" smtClean="0">
                <a:latin typeface="Candara" panose="020E0502030303020204" pitchFamily="34" charset="0"/>
              </a:rPr>
              <a:t> </a:t>
            </a:r>
            <a:r>
              <a:rPr lang="tr-TR" sz="2000" dirty="0">
                <a:latin typeface="Candara" panose="020E0502030303020204" pitchFamily="34" charset="0"/>
              </a:rPr>
              <a:t>Hacettepe Üniversitesi, Fizyoterapi ve Rehabilitasyon Bölümü / Lisans</a:t>
            </a:r>
          </a:p>
        </p:txBody>
      </p:sp>
      <p:pic>
        <p:nvPicPr>
          <p:cNvPr id="2" name="Picture 1"/>
          <p:cNvPicPr>
            <a:picLocks noChangeAspect="1"/>
          </p:cNvPicPr>
          <p:nvPr/>
        </p:nvPicPr>
        <p:blipFill>
          <a:blip r:embed="rId3"/>
          <a:stretch>
            <a:fillRect/>
          </a:stretch>
        </p:blipFill>
        <p:spPr>
          <a:xfrm>
            <a:off x="665243" y="2608892"/>
            <a:ext cx="1915186" cy="2234384"/>
          </a:xfrm>
          <a:prstGeom prst="rect">
            <a:avLst/>
          </a:prstGeom>
        </p:spPr>
      </p:pic>
    </p:spTree>
    <p:extLst>
      <p:ext uri="{BB962C8B-B14F-4D97-AF65-F5344CB8AC3E}">
        <p14:creationId xmlns:p14="http://schemas.microsoft.com/office/powerpoint/2010/main" val="28463626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10161" y="-225586"/>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464138" y="612825"/>
                <a:ext cx="10416597" cy="775504"/>
                <a:chOff x="1464138" y="612825"/>
                <a:chExt cx="10416597"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464138"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Akademik Kadro</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VI</a:t>
              </a:r>
              <a:endParaRPr lang="en-IN" b="1" dirty="0">
                <a:solidFill>
                  <a:schemeClr val="bg1"/>
                </a:solidFill>
                <a:latin typeface="Eurostile BQ" pitchFamily="50" charset="0"/>
              </a:endParaRPr>
            </a:p>
          </p:txBody>
        </p:sp>
      </p:grpSp>
      <p:grpSp>
        <p:nvGrpSpPr>
          <p:cNvPr id="3" name="Group 2">
            <a:extLst>
              <a:ext uri="{FF2B5EF4-FFF2-40B4-BE49-F238E27FC236}">
                <a16:creationId xmlns:a16="http://schemas.microsoft.com/office/drawing/2014/main" id="{A021E33F-E41B-4F9A-8F4E-25701FDA1B88}"/>
              </a:ext>
            </a:extLst>
          </p:cNvPr>
          <p:cNvGrpSpPr/>
          <p:nvPr/>
        </p:nvGrpSpPr>
        <p:grpSpPr>
          <a:xfrm>
            <a:off x="2179450" y="2717097"/>
            <a:ext cx="8782095" cy="1317374"/>
            <a:chOff x="3003981" y="3864168"/>
            <a:chExt cx="8782095" cy="1317374"/>
          </a:xfrm>
        </p:grpSpPr>
        <p:sp>
          <p:nvSpPr>
            <p:cNvPr id="15" name="1 Başlık">
              <a:extLst>
                <a:ext uri="{FF2B5EF4-FFF2-40B4-BE49-F238E27FC236}">
                  <a16:creationId xmlns:a16="http://schemas.microsoft.com/office/drawing/2014/main" id="{118E1033-48D2-4F01-9383-37188E60A874}"/>
                </a:ext>
              </a:extLst>
            </p:cNvPr>
            <p:cNvSpPr txBox="1">
              <a:spLocks/>
            </p:cNvSpPr>
            <p:nvPr/>
          </p:nvSpPr>
          <p:spPr>
            <a:xfrm>
              <a:off x="3003981" y="3864168"/>
              <a:ext cx="6321203" cy="6779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800" b="1" dirty="0">
                  <a:latin typeface="+mn-lt"/>
                </a:rPr>
                <a:t>Arş. Gör. Sena Nur BEGEN</a:t>
              </a:r>
              <a:endParaRPr lang="tr-TR" sz="1800" b="1" dirty="0">
                <a:latin typeface="+mn-lt"/>
              </a:endParaRPr>
            </a:p>
          </p:txBody>
        </p:sp>
        <p:sp>
          <p:nvSpPr>
            <p:cNvPr id="16" name="2 İçerik Yer Tutucusu">
              <a:extLst>
                <a:ext uri="{FF2B5EF4-FFF2-40B4-BE49-F238E27FC236}">
                  <a16:creationId xmlns:a16="http://schemas.microsoft.com/office/drawing/2014/main" id="{98791957-C5C3-4B50-B615-DC471574DE47}"/>
                </a:ext>
              </a:extLst>
            </p:cNvPr>
            <p:cNvSpPr txBox="1">
              <a:spLocks/>
            </p:cNvSpPr>
            <p:nvPr/>
          </p:nvSpPr>
          <p:spPr>
            <a:xfrm>
              <a:off x="3003981" y="4350485"/>
              <a:ext cx="8782095" cy="8310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tr-TR" sz="1800" dirty="0"/>
                <a:t>2021-Halen Hacettepe Üniversitesi, Fizyoterapi ve Rehabilitasyon Bölümü / Doktora </a:t>
              </a:r>
            </a:p>
            <a:p>
              <a:pPr>
                <a:spcBef>
                  <a:spcPts val="0"/>
                </a:spcBef>
              </a:pPr>
              <a:r>
                <a:rPr lang="tr-TR" sz="1800" dirty="0"/>
                <a:t>2019-2020 Hacettepe Üniversitesi, Fizyoterapi ve Rehabilitasyon Bölümü / Yüksek Lisans </a:t>
              </a:r>
            </a:p>
            <a:p>
              <a:pPr>
                <a:spcBef>
                  <a:spcPts val="0"/>
                </a:spcBef>
              </a:pPr>
              <a:r>
                <a:rPr lang="tr-TR" sz="1800" dirty="0"/>
                <a:t>2014-2018 Hacettepe Üniversitesi, Fizyoterapi ve Rehabilitasyon Bölümü / Lisans</a:t>
              </a:r>
            </a:p>
            <a:p>
              <a:pPr>
                <a:spcBef>
                  <a:spcPts val="0"/>
                </a:spcBef>
              </a:pPr>
              <a:endParaRPr lang="tr-TR" sz="1800" dirty="0"/>
            </a:p>
          </p:txBody>
        </p:sp>
      </p:grpSp>
      <p:pic>
        <p:nvPicPr>
          <p:cNvPr id="19" name="Picture 4" descr="https://www.atilim.edu.tr/thumbnail?src=/uploads/employees/sena-nur-begen/1582021218-senanur_begen.jpg&amp;w=600&amp;h=700&amp;p=fit">
            <a:extLst>
              <a:ext uri="{FF2B5EF4-FFF2-40B4-BE49-F238E27FC236}">
                <a16:creationId xmlns:a16="http://schemas.microsoft.com/office/drawing/2014/main" id="{7B48388D-DC9D-4938-B50F-F8F103B67B2F}"/>
              </a:ext>
            </a:extLst>
          </p:cNvPr>
          <p:cNvPicPr>
            <a:picLocks noChangeAspect="1" noChangeArrowheads="1"/>
          </p:cNvPicPr>
          <p:nvPr/>
        </p:nvPicPr>
        <p:blipFill>
          <a:blip r:embed="rId3" cstate="print"/>
          <a:srcRect/>
          <a:stretch>
            <a:fillRect/>
          </a:stretch>
        </p:blipFill>
        <p:spPr bwMode="auto">
          <a:xfrm>
            <a:off x="265201" y="2172720"/>
            <a:ext cx="1607950" cy="1875942"/>
          </a:xfrm>
          <a:prstGeom prst="rect">
            <a:avLst/>
          </a:prstGeom>
          <a:noFill/>
        </p:spPr>
      </p:pic>
      <p:pic>
        <p:nvPicPr>
          <p:cNvPr id="2" name="Resim 1"/>
          <p:cNvPicPr>
            <a:picLocks noChangeAspect="1"/>
          </p:cNvPicPr>
          <p:nvPr/>
        </p:nvPicPr>
        <p:blipFill>
          <a:blip r:embed="rId4"/>
          <a:stretch>
            <a:fillRect/>
          </a:stretch>
        </p:blipFill>
        <p:spPr>
          <a:xfrm>
            <a:off x="311265" y="4351072"/>
            <a:ext cx="1738053" cy="2027729"/>
          </a:xfrm>
          <a:prstGeom prst="rect">
            <a:avLst/>
          </a:prstGeom>
        </p:spPr>
      </p:pic>
      <p:sp>
        <p:nvSpPr>
          <p:cNvPr id="23" name="1 Başlık">
            <a:extLst>
              <a:ext uri="{FF2B5EF4-FFF2-40B4-BE49-F238E27FC236}">
                <a16:creationId xmlns:a16="http://schemas.microsoft.com/office/drawing/2014/main" id="{118E1033-48D2-4F01-9383-37188E60A874}"/>
              </a:ext>
            </a:extLst>
          </p:cNvPr>
          <p:cNvSpPr txBox="1">
            <a:spLocks/>
          </p:cNvSpPr>
          <p:nvPr/>
        </p:nvSpPr>
        <p:spPr>
          <a:xfrm>
            <a:off x="2257678" y="4520788"/>
            <a:ext cx="6321203" cy="6779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800" b="1" dirty="0">
                <a:latin typeface="+mn-lt"/>
              </a:rPr>
              <a:t>Arş. Gör. </a:t>
            </a:r>
            <a:r>
              <a:rPr lang="tr-TR" sz="1800" b="1" dirty="0" smtClean="0">
                <a:latin typeface="+mn-lt"/>
              </a:rPr>
              <a:t>Süleyman KORKUSUZ</a:t>
            </a:r>
            <a:endParaRPr lang="tr-TR" sz="1800" b="1" dirty="0">
              <a:latin typeface="+mn-lt"/>
            </a:endParaRPr>
          </a:p>
        </p:txBody>
      </p:sp>
    </p:spTree>
    <p:extLst>
      <p:ext uri="{BB962C8B-B14F-4D97-AF65-F5344CB8AC3E}">
        <p14:creationId xmlns:p14="http://schemas.microsoft.com/office/powerpoint/2010/main" val="40742375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145208"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Yarı Zamanlı Öğretim Üyeleri</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XI</a:t>
              </a:r>
              <a:endParaRPr lang="en-IN" sz="1600" b="1" dirty="0">
                <a:solidFill>
                  <a:schemeClr val="bg1"/>
                </a:solidFill>
                <a:latin typeface="Eurostile BQ" pitchFamily="50" charset="0"/>
              </a:endParaRPr>
            </a:p>
          </p:txBody>
        </p:sp>
      </p:grpSp>
      <p:graphicFrame>
        <p:nvGraphicFramePr>
          <p:cNvPr id="16" name="Tablo 5">
            <a:extLst>
              <a:ext uri="{FF2B5EF4-FFF2-40B4-BE49-F238E27FC236}">
                <a16:creationId xmlns:a16="http://schemas.microsoft.com/office/drawing/2014/main" id="{8CAD11E1-1697-4F73-8AF1-4A64CD670C1F}"/>
              </a:ext>
            </a:extLst>
          </p:cNvPr>
          <p:cNvGraphicFramePr>
            <a:graphicFrameLocks/>
          </p:cNvGraphicFramePr>
          <p:nvPr>
            <p:extLst/>
          </p:nvPr>
        </p:nvGraphicFramePr>
        <p:xfrm>
          <a:off x="1873151" y="2239395"/>
          <a:ext cx="9134475" cy="4079240"/>
        </p:xfrm>
        <a:graphic>
          <a:graphicData uri="http://schemas.openxmlformats.org/drawingml/2006/table">
            <a:tbl>
              <a:tblPr firstRow="1" bandRow="1">
                <a:tableStyleId>{5940675A-B579-460E-94D1-54222C63F5DA}</a:tableStyleId>
              </a:tblPr>
              <a:tblGrid>
                <a:gridCol w="3505200">
                  <a:extLst>
                    <a:ext uri="{9D8B030D-6E8A-4147-A177-3AD203B41FA5}">
                      <a16:colId xmlns:a16="http://schemas.microsoft.com/office/drawing/2014/main" val="1728491878"/>
                    </a:ext>
                  </a:extLst>
                </a:gridCol>
                <a:gridCol w="3505200">
                  <a:extLst>
                    <a:ext uri="{9D8B030D-6E8A-4147-A177-3AD203B41FA5}">
                      <a16:colId xmlns:a16="http://schemas.microsoft.com/office/drawing/2014/main" val="1790688566"/>
                    </a:ext>
                  </a:extLst>
                </a:gridCol>
                <a:gridCol w="2124075">
                  <a:extLst>
                    <a:ext uri="{9D8B030D-6E8A-4147-A177-3AD203B41FA5}">
                      <a16:colId xmlns:a16="http://schemas.microsoft.com/office/drawing/2014/main" val="99777273"/>
                    </a:ext>
                  </a:extLst>
                </a:gridCol>
              </a:tblGrid>
              <a:tr h="370840">
                <a:tc>
                  <a:txBody>
                    <a:bodyPr/>
                    <a:lstStyle/>
                    <a:p>
                      <a:pPr algn="ctr"/>
                      <a:r>
                        <a:rPr lang="tr-TR" sz="1600" b="1" dirty="0">
                          <a:latin typeface="Candara" panose="020E0502030303020204" pitchFamily="34" charset="0"/>
                          <a:cs typeface="Times New Roman" panose="02020603050405020304" pitchFamily="18" charset="0"/>
                        </a:rPr>
                        <a:t>Öğretim elemanı</a:t>
                      </a:r>
                    </a:p>
                  </a:txBody>
                  <a:tcPr anchor="ctr"/>
                </a:tc>
                <a:tc>
                  <a:txBody>
                    <a:bodyPr/>
                    <a:lstStyle/>
                    <a:p>
                      <a:pPr algn="ctr"/>
                      <a:r>
                        <a:rPr lang="tr-TR" sz="1600" b="1" dirty="0">
                          <a:latin typeface="Candara" panose="020E0502030303020204" pitchFamily="34" charset="0"/>
                          <a:cs typeface="Times New Roman" panose="02020603050405020304" pitchFamily="18" charset="0"/>
                        </a:rPr>
                        <a:t>Verilen ders</a:t>
                      </a:r>
                    </a:p>
                  </a:txBody>
                  <a:tcPr anchor="ctr"/>
                </a:tc>
                <a:tc>
                  <a:txBody>
                    <a:bodyPr/>
                    <a:lstStyle/>
                    <a:p>
                      <a:pPr algn="ctr"/>
                      <a:r>
                        <a:rPr lang="tr-TR" sz="1600" b="1" dirty="0">
                          <a:latin typeface="Candara" panose="020E0502030303020204" pitchFamily="34" charset="0"/>
                          <a:cs typeface="Times New Roman" panose="02020603050405020304" pitchFamily="18" charset="0"/>
                        </a:rPr>
                        <a:t>Ders saati</a:t>
                      </a:r>
                    </a:p>
                  </a:txBody>
                  <a:tcPr anchor="ctr"/>
                </a:tc>
                <a:extLst>
                  <a:ext uri="{0D108BD9-81ED-4DB2-BD59-A6C34878D82A}">
                    <a16:rowId xmlns:a16="http://schemas.microsoft.com/office/drawing/2014/main" val="2020453427"/>
                  </a:ext>
                </a:extLst>
              </a:tr>
              <a:tr h="370840">
                <a:tc rowSpan="2">
                  <a:txBody>
                    <a:bodyPr/>
                    <a:lstStyle/>
                    <a:p>
                      <a:pPr marL="85725" indent="0" algn="l" fontAlgn="b"/>
                      <a:r>
                        <a:rPr lang="tr-TR" sz="1600" b="0" i="0" u="none" strike="noStrike" dirty="0">
                          <a:solidFill>
                            <a:srgbClr val="000000"/>
                          </a:solidFill>
                          <a:effectLst/>
                          <a:latin typeface="Candara" panose="020E0502030303020204" pitchFamily="34" charset="0"/>
                          <a:cs typeface="Times New Roman" panose="02020603050405020304" pitchFamily="18" charset="0"/>
                        </a:rPr>
                        <a:t>Prof. Dr. Deran Oskay</a:t>
                      </a:r>
                    </a:p>
                  </a:txBody>
                  <a:tcPr marL="0" marR="0" marT="0" marB="0" anchor="ctr"/>
                </a:tc>
                <a:tc>
                  <a:txBody>
                    <a:bodyPr/>
                    <a:lstStyle/>
                    <a:p>
                      <a:pPr marL="85725" indent="0" algn="l" fontAlgn="b"/>
                      <a:r>
                        <a:rPr lang="tr-TR" sz="1600" b="0" i="0" u="none" strike="noStrike" dirty="0" err="1">
                          <a:solidFill>
                            <a:srgbClr val="000000"/>
                          </a:solidFill>
                          <a:effectLst/>
                          <a:latin typeface="Candara" panose="020E0502030303020204" pitchFamily="34" charset="0"/>
                          <a:cs typeface="Times New Roman" panose="02020603050405020304" pitchFamily="18" charset="0"/>
                        </a:rPr>
                        <a:t>Elektroterapi</a:t>
                      </a:r>
                      <a:r>
                        <a:rPr lang="tr-TR" sz="1600" b="0" i="0" u="none" strike="noStrike" dirty="0">
                          <a:solidFill>
                            <a:srgbClr val="000000"/>
                          </a:solidFill>
                          <a:effectLst/>
                          <a:latin typeface="Candara" panose="020E0502030303020204" pitchFamily="34" charset="0"/>
                          <a:cs typeface="Times New Roman" panose="02020603050405020304" pitchFamily="18" charset="0"/>
                        </a:rPr>
                        <a:t> I</a:t>
                      </a:r>
                    </a:p>
                  </a:txBody>
                  <a:tcPr marL="0" marR="0" marT="0" marB="0" anchor="ctr"/>
                </a:tc>
                <a:tc>
                  <a:txBody>
                    <a:bodyPr/>
                    <a:lstStyle/>
                    <a:p>
                      <a:pPr algn="ctr"/>
                      <a:r>
                        <a:rPr lang="tr-TR" sz="1600" dirty="0">
                          <a:latin typeface="Candara" panose="020E0502030303020204" pitchFamily="34" charset="0"/>
                          <a:cs typeface="Times New Roman" panose="02020603050405020304" pitchFamily="18" charset="0"/>
                        </a:rPr>
                        <a:t>5</a:t>
                      </a:r>
                    </a:p>
                  </a:txBody>
                  <a:tcPr anchor="ctr"/>
                </a:tc>
                <a:extLst>
                  <a:ext uri="{0D108BD9-81ED-4DB2-BD59-A6C34878D82A}">
                    <a16:rowId xmlns:a16="http://schemas.microsoft.com/office/drawing/2014/main" val="1586594664"/>
                  </a:ext>
                </a:extLst>
              </a:tr>
              <a:tr h="370840">
                <a:tc vMerge="1">
                  <a:txBody>
                    <a:bodyPr/>
                    <a:lstStyle/>
                    <a:p>
                      <a:endParaRPr lang="tr-TR" dirty="0"/>
                    </a:p>
                  </a:txBody>
                  <a:tcPr/>
                </a:tc>
                <a:tc>
                  <a:txBody>
                    <a:bodyPr/>
                    <a:lstStyle/>
                    <a:p>
                      <a:pPr marL="85725" indent="0" algn="l" fontAlgn="b"/>
                      <a:r>
                        <a:rPr lang="tr-TR" sz="1600" b="0" i="0" u="none" strike="noStrike" dirty="0" err="1">
                          <a:solidFill>
                            <a:srgbClr val="000000"/>
                          </a:solidFill>
                          <a:effectLst/>
                          <a:latin typeface="Candara" panose="020E0502030303020204" pitchFamily="34" charset="0"/>
                          <a:cs typeface="Times New Roman" panose="02020603050405020304" pitchFamily="18" charset="0"/>
                        </a:rPr>
                        <a:t>Elektroterapi</a:t>
                      </a:r>
                      <a:r>
                        <a:rPr lang="tr-TR" sz="1600" b="0" i="0" u="none" strike="noStrike" dirty="0">
                          <a:solidFill>
                            <a:srgbClr val="000000"/>
                          </a:solidFill>
                          <a:effectLst/>
                          <a:latin typeface="Candara" panose="020E0502030303020204" pitchFamily="34" charset="0"/>
                          <a:cs typeface="Times New Roman" panose="02020603050405020304" pitchFamily="18" charset="0"/>
                        </a:rPr>
                        <a:t> I</a:t>
                      </a:r>
                    </a:p>
                  </a:txBody>
                  <a:tcPr marL="0" marR="0" marT="0" marB="0" anchor="ctr"/>
                </a:tc>
                <a:tc>
                  <a:txBody>
                    <a:bodyPr/>
                    <a:lstStyle/>
                    <a:p>
                      <a:pPr algn="ctr"/>
                      <a:r>
                        <a:rPr lang="tr-TR" sz="1600" dirty="0">
                          <a:latin typeface="Candara" panose="020E0502030303020204" pitchFamily="34" charset="0"/>
                          <a:cs typeface="Times New Roman" panose="02020603050405020304" pitchFamily="18" charset="0"/>
                        </a:rPr>
                        <a:t>5</a:t>
                      </a:r>
                    </a:p>
                  </a:txBody>
                  <a:tcPr anchor="ctr"/>
                </a:tc>
                <a:extLst>
                  <a:ext uri="{0D108BD9-81ED-4DB2-BD59-A6C34878D82A}">
                    <a16:rowId xmlns:a16="http://schemas.microsoft.com/office/drawing/2014/main" val="3755817395"/>
                  </a:ext>
                </a:extLst>
              </a:tr>
              <a:tr h="370840">
                <a:tc rowSpan="4">
                  <a:txBody>
                    <a:bodyPr/>
                    <a:lstStyle/>
                    <a:p>
                      <a:pPr marL="85725" indent="0" algn="l" fontAlgn="b"/>
                      <a:r>
                        <a:rPr lang="tr-TR" sz="1600" b="0" i="0" u="none" strike="noStrike" dirty="0">
                          <a:solidFill>
                            <a:srgbClr val="000000"/>
                          </a:solidFill>
                          <a:effectLst/>
                          <a:latin typeface="Candara" panose="020E0502030303020204" pitchFamily="34" charset="0"/>
                          <a:cs typeface="Times New Roman" panose="02020603050405020304" pitchFamily="18" charset="0"/>
                        </a:rPr>
                        <a:t>Dr. </a:t>
                      </a:r>
                      <a:r>
                        <a:rPr lang="tr-TR" sz="1600" b="0" i="0" u="none" strike="noStrike" dirty="0" err="1">
                          <a:solidFill>
                            <a:srgbClr val="000000"/>
                          </a:solidFill>
                          <a:effectLst/>
                          <a:latin typeface="Candara" panose="020E0502030303020204" pitchFamily="34" charset="0"/>
                          <a:cs typeface="Times New Roman" panose="02020603050405020304" pitchFamily="18" charset="0"/>
                        </a:rPr>
                        <a:t>Öğr</a:t>
                      </a:r>
                      <a:r>
                        <a:rPr lang="tr-TR" sz="1600" b="0" i="0" u="none" strike="noStrike" dirty="0">
                          <a:solidFill>
                            <a:srgbClr val="000000"/>
                          </a:solidFill>
                          <a:effectLst/>
                          <a:latin typeface="Candara" panose="020E0502030303020204" pitchFamily="34" charset="0"/>
                          <a:cs typeface="Times New Roman" panose="02020603050405020304" pitchFamily="18" charset="0"/>
                        </a:rPr>
                        <a:t>. Üyesi Gül Deniz Yılmaz</a:t>
                      </a:r>
                    </a:p>
                  </a:txBody>
                  <a:tcPr marL="0" marR="0" marT="0" marB="0" anchor="ctr"/>
                </a:tc>
                <a:tc>
                  <a:txBody>
                    <a:bodyPr/>
                    <a:lstStyle/>
                    <a:p>
                      <a:pPr marL="85725" indent="0" algn="l" fontAlgn="b"/>
                      <a:r>
                        <a:rPr lang="tr-TR" sz="1600" b="0" i="0" u="none" strike="noStrike" dirty="0" err="1">
                          <a:solidFill>
                            <a:srgbClr val="000000"/>
                          </a:solidFill>
                          <a:effectLst/>
                          <a:latin typeface="Candara" panose="020E0502030303020204" pitchFamily="34" charset="0"/>
                          <a:cs typeface="Times New Roman" panose="02020603050405020304" pitchFamily="18" charset="0"/>
                        </a:rPr>
                        <a:t>Manipulatif</a:t>
                      </a:r>
                      <a:r>
                        <a:rPr lang="tr-TR" sz="1600" b="0" i="0" u="none" strike="noStrike" dirty="0">
                          <a:solidFill>
                            <a:srgbClr val="000000"/>
                          </a:solidFill>
                          <a:effectLst/>
                          <a:latin typeface="Candara" panose="020E0502030303020204" pitchFamily="34" charset="0"/>
                          <a:cs typeface="Times New Roman" panose="02020603050405020304" pitchFamily="18" charset="0"/>
                        </a:rPr>
                        <a:t> Tedavi I </a:t>
                      </a:r>
                    </a:p>
                  </a:txBody>
                  <a:tcPr marL="0" marR="0" marT="0" marB="0" anchor="ctr"/>
                </a:tc>
                <a:tc>
                  <a:txBody>
                    <a:bodyPr/>
                    <a:lstStyle/>
                    <a:p>
                      <a:pPr algn="ctr"/>
                      <a:r>
                        <a:rPr lang="tr-TR" sz="1600" dirty="0">
                          <a:latin typeface="Candara" panose="020E0502030303020204" pitchFamily="34" charset="0"/>
                          <a:cs typeface="Times New Roman" panose="02020603050405020304" pitchFamily="18" charset="0"/>
                        </a:rPr>
                        <a:t>4</a:t>
                      </a:r>
                    </a:p>
                  </a:txBody>
                  <a:tcPr anchor="ctr"/>
                </a:tc>
                <a:extLst>
                  <a:ext uri="{0D108BD9-81ED-4DB2-BD59-A6C34878D82A}">
                    <a16:rowId xmlns:a16="http://schemas.microsoft.com/office/drawing/2014/main" val="118074756"/>
                  </a:ext>
                </a:extLst>
              </a:tr>
              <a:tr h="370840">
                <a:tc vMerge="1">
                  <a:txBody>
                    <a:bodyPr/>
                    <a:lstStyle/>
                    <a:p>
                      <a:endParaRPr lang="tr-TR" dirty="0"/>
                    </a:p>
                  </a:txBody>
                  <a:tcPr/>
                </a:tc>
                <a:tc>
                  <a:txBody>
                    <a:bodyPr/>
                    <a:lstStyle/>
                    <a:p>
                      <a:pPr marL="85725" indent="0" algn="l" fontAlgn="b"/>
                      <a:r>
                        <a:rPr lang="tr-TR" sz="1600" b="0" i="0" u="none" strike="noStrike" dirty="0" err="1">
                          <a:solidFill>
                            <a:srgbClr val="000000"/>
                          </a:solidFill>
                          <a:effectLst/>
                          <a:latin typeface="Candara" panose="020E0502030303020204" pitchFamily="34" charset="0"/>
                          <a:cs typeface="Times New Roman" panose="02020603050405020304" pitchFamily="18" charset="0"/>
                        </a:rPr>
                        <a:t>Manipulatif</a:t>
                      </a:r>
                      <a:r>
                        <a:rPr lang="tr-TR" sz="1600" b="0" i="0" u="none" strike="noStrike" dirty="0">
                          <a:solidFill>
                            <a:srgbClr val="000000"/>
                          </a:solidFill>
                          <a:effectLst/>
                          <a:latin typeface="Candara" panose="020E0502030303020204" pitchFamily="34" charset="0"/>
                          <a:cs typeface="Times New Roman" panose="02020603050405020304" pitchFamily="18" charset="0"/>
                        </a:rPr>
                        <a:t> Tedavi I </a:t>
                      </a:r>
                    </a:p>
                  </a:txBody>
                  <a:tcPr marL="0" marR="0" marT="0" marB="0" anchor="ctr"/>
                </a:tc>
                <a:tc>
                  <a:txBody>
                    <a:bodyPr/>
                    <a:lstStyle/>
                    <a:p>
                      <a:pPr algn="ctr"/>
                      <a:r>
                        <a:rPr lang="tr-TR" sz="1600" dirty="0">
                          <a:latin typeface="Candara" panose="020E0502030303020204" pitchFamily="34" charset="0"/>
                          <a:cs typeface="Times New Roman" panose="02020603050405020304" pitchFamily="18" charset="0"/>
                        </a:rPr>
                        <a:t>4</a:t>
                      </a:r>
                    </a:p>
                  </a:txBody>
                  <a:tcPr anchor="ctr"/>
                </a:tc>
                <a:extLst>
                  <a:ext uri="{0D108BD9-81ED-4DB2-BD59-A6C34878D82A}">
                    <a16:rowId xmlns:a16="http://schemas.microsoft.com/office/drawing/2014/main" val="1690332526"/>
                  </a:ext>
                </a:extLst>
              </a:tr>
              <a:tr h="370840">
                <a:tc vMerge="1">
                  <a:txBody>
                    <a:bodyPr/>
                    <a:lstStyle/>
                    <a:p>
                      <a:endParaRPr lang="tr-TR" dirty="0"/>
                    </a:p>
                  </a:txBody>
                  <a:tcPr/>
                </a:tc>
                <a:tc>
                  <a:txBody>
                    <a:bodyPr/>
                    <a:lstStyle/>
                    <a:p>
                      <a:pPr marL="85725" indent="0" algn="l" fontAlgn="b"/>
                      <a:r>
                        <a:rPr lang="tr-TR" sz="1600" b="0" i="0" u="none" strike="noStrike" dirty="0">
                          <a:solidFill>
                            <a:srgbClr val="000000"/>
                          </a:solidFill>
                          <a:effectLst/>
                          <a:latin typeface="Candara" panose="020E0502030303020204" pitchFamily="34" charset="0"/>
                          <a:cs typeface="Times New Roman" panose="02020603050405020304" pitchFamily="18" charset="0"/>
                        </a:rPr>
                        <a:t>Ortopedik Rehabilitasyon</a:t>
                      </a:r>
                    </a:p>
                  </a:txBody>
                  <a:tcPr marL="0" marR="0" marT="0" marB="0" anchor="ctr"/>
                </a:tc>
                <a:tc>
                  <a:txBody>
                    <a:bodyPr/>
                    <a:lstStyle/>
                    <a:p>
                      <a:pPr algn="ctr"/>
                      <a:r>
                        <a:rPr lang="tr-TR" sz="1600" dirty="0">
                          <a:latin typeface="Candara" panose="020E0502030303020204" pitchFamily="34" charset="0"/>
                          <a:cs typeface="Times New Roman" panose="02020603050405020304" pitchFamily="18" charset="0"/>
                        </a:rPr>
                        <a:t>3</a:t>
                      </a:r>
                    </a:p>
                  </a:txBody>
                  <a:tcPr anchor="ctr"/>
                </a:tc>
                <a:extLst>
                  <a:ext uri="{0D108BD9-81ED-4DB2-BD59-A6C34878D82A}">
                    <a16:rowId xmlns:a16="http://schemas.microsoft.com/office/drawing/2014/main" val="1388611179"/>
                  </a:ext>
                </a:extLst>
              </a:tr>
              <a:tr h="370840">
                <a:tc vMerge="1">
                  <a:txBody>
                    <a:bodyPr/>
                    <a:lstStyle/>
                    <a:p>
                      <a:endParaRPr lang="tr-TR" dirty="0"/>
                    </a:p>
                  </a:txBody>
                  <a:tcPr/>
                </a:tc>
                <a:tc>
                  <a:txBody>
                    <a:bodyPr/>
                    <a:lstStyle/>
                    <a:p>
                      <a:pPr marL="85725" indent="0" algn="l" fontAlgn="b"/>
                      <a:r>
                        <a:rPr lang="tr-TR" sz="1600" b="0" i="0" u="none" strike="noStrike" dirty="0">
                          <a:solidFill>
                            <a:srgbClr val="000000"/>
                          </a:solidFill>
                          <a:effectLst/>
                          <a:latin typeface="Candara" panose="020E0502030303020204" pitchFamily="34" charset="0"/>
                          <a:cs typeface="Times New Roman" panose="02020603050405020304" pitchFamily="18" charset="0"/>
                        </a:rPr>
                        <a:t>Sporda Fizyoterapi ve Rehabilitasyon</a:t>
                      </a:r>
                    </a:p>
                  </a:txBody>
                  <a:tcPr marL="0" marR="0" marT="0" marB="0" anchor="ctr"/>
                </a:tc>
                <a:tc>
                  <a:txBody>
                    <a:bodyPr/>
                    <a:lstStyle/>
                    <a:p>
                      <a:pPr algn="ctr"/>
                      <a:r>
                        <a:rPr lang="tr-TR" sz="1600" dirty="0">
                          <a:latin typeface="Candara" panose="020E0502030303020204" pitchFamily="34" charset="0"/>
                          <a:cs typeface="Times New Roman" panose="02020603050405020304" pitchFamily="18" charset="0"/>
                        </a:rPr>
                        <a:t>2</a:t>
                      </a:r>
                    </a:p>
                  </a:txBody>
                  <a:tcPr anchor="ctr"/>
                </a:tc>
                <a:extLst>
                  <a:ext uri="{0D108BD9-81ED-4DB2-BD59-A6C34878D82A}">
                    <a16:rowId xmlns:a16="http://schemas.microsoft.com/office/drawing/2014/main" val="4000173209"/>
                  </a:ext>
                </a:extLst>
              </a:tr>
              <a:tr h="370840">
                <a:tc>
                  <a:txBody>
                    <a:bodyPr/>
                    <a:lstStyle/>
                    <a:p>
                      <a:pPr marL="85725" indent="0" algn="l" fontAlgn="b"/>
                      <a:r>
                        <a:rPr lang="tr-TR" sz="1600" b="0" i="0" u="none" strike="noStrike" dirty="0">
                          <a:solidFill>
                            <a:srgbClr val="000000"/>
                          </a:solidFill>
                          <a:effectLst/>
                          <a:latin typeface="Candara" panose="020E0502030303020204" pitchFamily="34" charset="0"/>
                          <a:cs typeface="Times New Roman" panose="02020603050405020304" pitchFamily="18" charset="0"/>
                        </a:rPr>
                        <a:t>Doç. Dr. Bahar </a:t>
                      </a:r>
                      <a:r>
                        <a:rPr lang="tr-TR" sz="1600" b="0" i="0" u="none" strike="noStrike" dirty="0" err="1">
                          <a:solidFill>
                            <a:srgbClr val="000000"/>
                          </a:solidFill>
                          <a:effectLst/>
                          <a:latin typeface="Candara" panose="020E0502030303020204" pitchFamily="34" charset="0"/>
                          <a:cs typeface="Times New Roman" panose="02020603050405020304" pitchFamily="18" charset="0"/>
                        </a:rPr>
                        <a:t>Anaforoğlu</a:t>
                      </a:r>
                      <a:endParaRPr lang="tr-TR" sz="1600" b="0" i="0" u="none" strike="noStrike" dirty="0">
                        <a:solidFill>
                          <a:srgbClr val="000000"/>
                        </a:solidFill>
                        <a:effectLst/>
                        <a:latin typeface="Candara" panose="020E0502030303020204" pitchFamily="34" charset="0"/>
                        <a:cs typeface="Times New Roman" panose="02020603050405020304" pitchFamily="18" charset="0"/>
                      </a:endParaRPr>
                    </a:p>
                  </a:txBody>
                  <a:tcPr marL="0" marR="0" marT="0" marB="0" anchor="ctr"/>
                </a:tc>
                <a:tc>
                  <a:txBody>
                    <a:bodyPr/>
                    <a:lstStyle/>
                    <a:p>
                      <a:pPr marL="85725" indent="0" algn="l" fontAlgn="b"/>
                      <a:r>
                        <a:rPr lang="tr-TR" sz="1600" b="0" i="0" u="none" strike="noStrike" dirty="0">
                          <a:solidFill>
                            <a:srgbClr val="000000"/>
                          </a:solidFill>
                          <a:effectLst/>
                          <a:latin typeface="Candara" panose="020E0502030303020204" pitchFamily="34" charset="0"/>
                          <a:cs typeface="Times New Roman" panose="02020603050405020304" pitchFamily="18" charset="0"/>
                        </a:rPr>
                        <a:t>Protez ve </a:t>
                      </a:r>
                      <a:r>
                        <a:rPr lang="tr-TR" sz="1600" b="0" i="0" u="none" strike="noStrike" dirty="0" err="1">
                          <a:solidFill>
                            <a:srgbClr val="000000"/>
                          </a:solidFill>
                          <a:effectLst/>
                          <a:latin typeface="Candara" panose="020E0502030303020204" pitchFamily="34" charset="0"/>
                          <a:cs typeface="Times New Roman" panose="02020603050405020304" pitchFamily="18" charset="0"/>
                        </a:rPr>
                        <a:t>Ortez</a:t>
                      </a:r>
                      <a:r>
                        <a:rPr lang="tr-TR" sz="1600" b="0" i="0" u="none" strike="noStrike" dirty="0">
                          <a:solidFill>
                            <a:srgbClr val="000000"/>
                          </a:solidFill>
                          <a:effectLst/>
                          <a:latin typeface="Candara" panose="020E0502030303020204" pitchFamily="34" charset="0"/>
                          <a:cs typeface="Times New Roman" panose="02020603050405020304" pitchFamily="18" charset="0"/>
                        </a:rPr>
                        <a:t> Rehabilitasyonu</a:t>
                      </a:r>
                    </a:p>
                  </a:txBody>
                  <a:tcPr marL="0" marR="0" marT="0" marB="0" anchor="ctr"/>
                </a:tc>
                <a:tc>
                  <a:txBody>
                    <a:bodyPr/>
                    <a:lstStyle/>
                    <a:p>
                      <a:pPr algn="ctr"/>
                      <a:r>
                        <a:rPr lang="tr-TR" sz="1600" dirty="0">
                          <a:latin typeface="Candara" panose="020E0502030303020204" pitchFamily="34" charset="0"/>
                          <a:cs typeface="Times New Roman" panose="02020603050405020304" pitchFamily="18" charset="0"/>
                        </a:rPr>
                        <a:t>4</a:t>
                      </a:r>
                    </a:p>
                  </a:txBody>
                  <a:tcPr anchor="ctr"/>
                </a:tc>
                <a:extLst>
                  <a:ext uri="{0D108BD9-81ED-4DB2-BD59-A6C34878D82A}">
                    <a16:rowId xmlns:a16="http://schemas.microsoft.com/office/drawing/2014/main" val="419981543"/>
                  </a:ext>
                </a:extLst>
              </a:tr>
              <a:tr h="370840">
                <a:tc>
                  <a:txBody>
                    <a:bodyPr/>
                    <a:lstStyle/>
                    <a:p>
                      <a:r>
                        <a:rPr lang="tr-TR" sz="1600" dirty="0">
                          <a:latin typeface="Candara" panose="020E0502030303020204" pitchFamily="34" charset="0"/>
                          <a:cs typeface="Times New Roman" panose="02020603050405020304" pitchFamily="18" charset="0"/>
                        </a:rPr>
                        <a:t>Dr. Öğretim Üyesi Manolya Acar</a:t>
                      </a:r>
                    </a:p>
                  </a:txBody>
                  <a:tcPr anchor="ctr"/>
                </a:tc>
                <a:tc>
                  <a:txBody>
                    <a:bodyPr/>
                    <a:lstStyle/>
                    <a:p>
                      <a:pPr marL="85725" indent="0" algn="l" fontAlgn="b"/>
                      <a:r>
                        <a:rPr lang="tr-TR" sz="1600" b="0" i="0" u="none" strike="noStrike" dirty="0">
                          <a:solidFill>
                            <a:srgbClr val="000000"/>
                          </a:solidFill>
                          <a:effectLst/>
                          <a:latin typeface="Candara" panose="020E0502030303020204" pitchFamily="34" charset="0"/>
                          <a:cs typeface="Times New Roman" panose="02020603050405020304" pitchFamily="18" charset="0"/>
                        </a:rPr>
                        <a:t>El Rehabilitasyonu ve İş Uğraşı Tedavisi</a:t>
                      </a:r>
                    </a:p>
                  </a:txBody>
                  <a:tcPr marL="0" marR="0" marT="0" marB="0" anchor="ctr"/>
                </a:tc>
                <a:tc>
                  <a:txBody>
                    <a:bodyPr/>
                    <a:lstStyle/>
                    <a:p>
                      <a:pPr algn="ctr"/>
                      <a:r>
                        <a:rPr lang="tr-TR" sz="1600" dirty="0">
                          <a:latin typeface="Candara" panose="020E0502030303020204" pitchFamily="34" charset="0"/>
                          <a:cs typeface="Times New Roman" panose="02020603050405020304" pitchFamily="18" charset="0"/>
                        </a:rPr>
                        <a:t>2</a:t>
                      </a:r>
                    </a:p>
                  </a:txBody>
                  <a:tcPr anchor="ctr"/>
                </a:tc>
                <a:extLst>
                  <a:ext uri="{0D108BD9-81ED-4DB2-BD59-A6C34878D82A}">
                    <a16:rowId xmlns:a16="http://schemas.microsoft.com/office/drawing/2014/main" val="1499211236"/>
                  </a:ext>
                </a:extLst>
              </a:tr>
              <a:tr h="370840">
                <a:tc>
                  <a:txBody>
                    <a:bodyPr/>
                    <a:lstStyle/>
                    <a:p>
                      <a:r>
                        <a:rPr lang="tr-TR" sz="1600" dirty="0">
                          <a:latin typeface="Candara" panose="020E0502030303020204" pitchFamily="34" charset="0"/>
                          <a:cs typeface="Times New Roman" panose="02020603050405020304" pitchFamily="18" charset="0"/>
                        </a:rPr>
                        <a:t>Dr. Öğretim Üyesi  Halil İbrahim Çelik</a:t>
                      </a:r>
                    </a:p>
                  </a:txBody>
                  <a:tcPr anchor="ctr"/>
                </a:tc>
                <a:tc>
                  <a:txBody>
                    <a:bodyPr/>
                    <a:lstStyle/>
                    <a:p>
                      <a:pPr marL="85725" indent="0" algn="l" fontAlgn="b"/>
                      <a:r>
                        <a:rPr lang="tr-TR" sz="1600" b="0" i="0" u="none" strike="noStrike" dirty="0">
                          <a:solidFill>
                            <a:srgbClr val="000000"/>
                          </a:solidFill>
                          <a:effectLst/>
                          <a:latin typeface="Candara" panose="020E0502030303020204" pitchFamily="34" charset="0"/>
                          <a:cs typeface="Times New Roman" panose="02020603050405020304" pitchFamily="18" charset="0"/>
                        </a:rPr>
                        <a:t>Pediatrik Rehabilitasyon</a:t>
                      </a:r>
                    </a:p>
                  </a:txBody>
                  <a:tcPr marL="0" marR="0" marT="0" marB="0" anchor="ctr"/>
                </a:tc>
                <a:tc>
                  <a:txBody>
                    <a:bodyPr/>
                    <a:lstStyle/>
                    <a:p>
                      <a:pPr algn="ctr"/>
                      <a:r>
                        <a:rPr lang="tr-TR" sz="1600" dirty="0">
                          <a:latin typeface="Candara" panose="020E0502030303020204" pitchFamily="34" charset="0"/>
                          <a:cs typeface="Times New Roman" panose="02020603050405020304" pitchFamily="18" charset="0"/>
                        </a:rPr>
                        <a:t>5</a:t>
                      </a:r>
                    </a:p>
                  </a:txBody>
                  <a:tcPr anchor="ctr"/>
                </a:tc>
                <a:extLst>
                  <a:ext uri="{0D108BD9-81ED-4DB2-BD59-A6C34878D82A}">
                    <a16:rowId xmlns:a16="http://schemas.microsoft.com/office/drawing/2014/main" val="2591886829"/>
                  </a:ext>
                </a:extLst>
              </a:tr>
              <a:tr h="370840">
                <a:tc>
                  <a:txBody>
                    <a:bodyPr/>
                    <a:lstStyle/>
                    <a:p>
                      <a:r>
                        <a:rPr lang="tr-TR" sz="1600" dirty="0">
                          <a:latin typeface="Candara" panose="020E0502030303020204" pitchFamily="34" charset="0"/>
                          <a:cs typeface="Times New Roman" panose="02020603050405020304" pitchFamily="18" charset="0"/>
                        </a:rPr>
                        <a:t>Dr. Öğretim Üyesi  Ayhan Parmaksız</a:t>
                      </a:r>
                    </a:p>
                  </a:txBody>
                  <a:tcPr anchor="ctr"/>
                </a:tc>
                <a:tc>
                  <a:txBody>
                    <a:bodyPr/>
                    <a:lstStyle/>
                    <a:p>
                      <a:pPr marL="85725" indent="0" algn="l" fontAlgn="t"/>
                      <a:r>
                        <a:rPr lang="tr-TR" sz="1600" b="0" i="0" u="none" strike="noStrike" dirty="0" err="1">
                          <a:solidFill>
                            <a:srgbClr val="000000"/>
                          </a:solidFill>
                          <a:effectLst/>
                          <a:latin typeface="Candara" panose="020E0502030303020204" pitchFamily="34" charset="0"/>
                          <a:cs typeface="Times New Roman" panose="02020603050405020304" pitchFamily="18" charset="0"/>
                        </a:rPr>
                        <a:t>Biyoistatistik</a:t>
                      </a:r>
                      <a:endParaRPr lang="tr-TR" sz="1600" b="0" i="0" u="none" strike="noStrike" dirty="0">
                        <a:solidFill>
                          <a:srgbClr val="000000"/>
                        </a:solidFill>
                        <a:effectLst/>
                        <a:latin typeface="Candara" panose="020E0502030303020204" pitchFamily="34" charset="0"/>
                        <a:cs typeface="Times New Roman" panose="02020603050405020304" pitchFamily="18" charset="0"/>
                      </a:endParaRPr>
                    </a:p>
                  </a:txBody>
                  <a:tcPr marL="0" marR="0" marT="0" marB="0" anchor="ctr"/>
                </a:tc>
                <a:tc>
                  <a:txBody>
                    <a:bodyPr/>
                    <a:lstStyle/>
                    <a:p>
                      <a:pPr algn="ctr"/>
                      <a:r>
                        <a:rPr lang="tr-TR" sz="1600" dirty="0">
                          <a:latin typeface="Candara" panose="020E0502030303020204" pitchFamily="34" charset="0"/>
                          <a:cs typeface="Times New Roman" panose="02020603050405020304" pitchFamily="18" charset="0"/>
                        </a:rPr>
                        <a:t>2</a:t>
                      </a:r>
                    </a:p>
                  </a:txBody>
                  <a:tcPr anchor="ctr"/>
                </a:tc>
                <a:extLst>
                  <a:ext uri="{0D108BD9-81ED-4DB2-BD59-A6C34878D82A}">
                    <a16:rowId xmlns:a16="http://schemas.microsoft.com/office/drawing/2014/main" val="288887292"/>
                  </a:ext>
                </a:extLst>
              </a:tr>
            </a:tbl>
          </a:graphicData>
        </a:graphic>
      </p:graphicFrame>
    </p:spTree>
    <p:extLst>
      <p:ext uri="{BB962C8B-B14F-4D97-AF65-F5344CB8AC3E}">
        <p14:creationId xmlns:p14="http://schemas.microsoft.com/office/powerpoint/2010/main" val="2206834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368888" y="612825"/>
                <a:ext cx="10511847" cy="775504"/>
                <a:chOff x="1368888" y="612825"/>
                <a:chExt cx="10511847"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368888"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Laboratuvarlar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VIII</a:t>
              </a:r>
              <a:endParaRPr lang="en-IN" sz="1600" b="1" dirty="0">
                <a:solidFill>
                  <a:schemeClr val="bg1"/>
                </a:solidFill>
                <a:latin typeface="Eurostile BQ" pitchFamily="50" charset="0"/>
              </a:endParaRPr>
            </a:p>
          </p:txBody>
        </p:sp>
      </p:grpSp>
      <p:sp>
        <p:nvSpPr>
          <p:cNvPr id="21" name="İçerik Yer Tutucusu 2">
            <a:extLst>
              <a:ext uri="{FF2B5EF4-FFF2-40B4-BE49-F238E27FC236}">
                <a16:creationId xmlns:a16="http://schemas.microsoft.com/office/drawing/2014/main" id="{323A5CB7-049C-4D56-B4A4-7027AAF7E8B5}"/>
              </a:ext>
            </a:extLst>
          </p:cNvPr>
          <p:cNvSpPr txBox="1">
            <a:spLocks/>
          </p:cNvSpPr>
          <p:nvPr/>
        </p:nvSpPr>
        <p:spPr>
          <a:xfrm>
            <a:off x="845820" y="2172720"/>
            <a:ext cx="10515600" cy="7182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Font typeface="Arial" panose="020B0604020202020204" pitchFamily="34" charset="0"/>
              <a:buNone/>
            </a:pPr>
            <a:r>
              <a:rPr lang="tr-TR" dirty="0">
                <a:latin typeface="Candara" panose="020E0502030303020204" pitchFamily="34" charset="0"/>
              </a:rPr>
              <a:t>Nöromusküloskeletal Ölçme, Değerlendirme ve Tedavi Laboratuvarı</a:t>
            </a:r>
          </a:p>
          <a:p>
            <a:pPr marL="457200" lvl="1" indent="0" algn="ctr">
              <a:buFont typeface="Arial" panose="020B0604020202020204" pitchFamily="34" charset="0"/>
              <a:buNone/>
            </a:pPr>
            <a:endParaRPr lang="tr-TR" dirty="0">
              <a:latin typeface="Candara" panose="020E0502030303020204" pitchFamily="34" charset="0"/>
            </a:endParaRPr>
          </a:p>
        </p:txBody>
      </p:sp>
      <p:pic>
        <p:nvPicPr>
          <p:cNvPr id="22" name="Resim 4">
            <a:extLst>
              <a:ext uri="{FF2B5EF4-FFF2-40B4-BE49-F238E27FC236}">
                <a16:creationId xmlns:a16="http://schemas.microsoft.com/office/drawing/2014/main" id="{3088C27B-9BC9-43E8-82E8-A287449A5E51}"/>
              </a:ext>
            </a:extLst>
          </p:cNvPr>
          <p:cNvPicPr>
            <a:picLocks noChangeAspect="1"/>
          </p:cNvPicPr>
          <p:nvPr/>
        </p:nvPicPr>
        <p:blipFill>
          <a:blip r:embed="rId3"/>
          <a:stretch>
            <a:fillRect/>
          </a:stretch>
        </p:blipFill>
        <p:spPr>
          <a:xfrm>
            <a:off x="8254913" y="2890944"/>
            <a:ext cx="3794235" cy="2845676"/>
          </a:xfrm>
          <a:prstGeom prst="rect">
            <a:avLst/>
          </a:prstGeom>
        </p:spPr>
      </p:pic>
      <p:pic>
        <p:nvPicPr>
          <p:cNvPr id="23" name="Resim 6">
            <a:extLst>
              <a:ext uri="{FF2B5EF4-FFF2-40B4-BE49-F238E27FC236}">
                <a16:creationId xmlns:a16="http://schemas.microsoft.com/office/drawing/2014/main" id="{F6B7697E-A52F-46BC-831E-ECA0AA637815}"/>
              </a:ext>
            </a:extLst>
          </p:cNvPr>
          <p:cNvPicPr>
            <a:picLocks noChangeAspect="1"/>
          </p:cNvPicPr>
          <p:nvPr/>
        </p:nvPicPr>
        <p:blipFill>
          <a:blip r:embed="rId4"/>
          <a:stretch>
            <a:fillRect/>
          </a:stretch>
        </p:blipFill>
        <p:spPr>
          <a:xfrm>
            <a:off x="4249803" y="2890944"/>
            <a:ext cx="3794235" cy="2845676"/>
          </a:xfrm>
          <a:prstGeom prst="rect">
            <a:avLst/>
          </a:prstGeom>
        </p:spPr>
      </p:pic>
      <p:pic>
        <p:nvPicPr>
          <p:cNvPr id="24" name="Resim 7">
            <a:extLst>
              <a:ext uri="{FF2B5EF4-FFF2-40B4-BE49-F238E27FC236}">
                <a16:creationId xmlns:a16="http://schemas.microsoft.com/office/drawing/2014/main" id="{ED6017EF-1674-49AA-8F63-9EDCD5DE999C}"/>
              </a:ext>
            </a:extLst>
          </p:cNvPr>
          <p:cNvPicPr>
            <a:picLocks noChangeAspect="1"/>
          </p:cNvPicPr>
          <p:nvPr/>
        </p:nvPicPr>
        <p:blipFill>
          <a:blip r:embed="rId5"/>
          <a:stretch>
            <a:fillRect/>
          </a:stretch>
        </p:blipFill>
        <p:spPr>
          <a:xfrm>
            <a:off x="232004" y="2890944"/>
            <a:ext cx="3806924" cy="2845676"/>
          </a:xfrm>
          <a:prstGeom prst="rect">
            <a:avLst/>
          </a:prstGeom>
        </p:spPr>
      </p:pic>
    </p:spTree>
    <p:extLst>
      <p:ext uri="{BB962C8B-B14F-4D97-AF65-F5344CB8AC3E}">
        <p14:creationId xmlns:p14="http://schemas.microsoft.com/office/powerpoint/2010/main" val="2038158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812490"/>
                  <a:ext cx="1703972" cy="106335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SAĞLIK BİLİMLERİ FAKÜLTESİ</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750224" y="732301"/>
                  <a:ext cx="3918060"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Akademik Kadro – Norm Kadro</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4</a:t>
              </a:r>
              <a:endParaRPr lang="en-IN" b="1" dirty="0">
                <a:solidFill>
                  <a:schemeClr val="bg1"/>
                </a:solidFill>
                <a:latin typeface="Eurostile BQ" pitchFamily="50" charset="0"/>
              </a:endParaRPr>
            </a:p>
          </p:txBody>
        </p:sp>
      </p:grpSp>
      <p:graphicFrame>
        <p:nvGraphicFramePr>
          <p:cNvPr id="4" name="Tablo 3"/>
          <p:cNvGraphicFramePr>
            <a:graphicFrameLocks noGrp="1"/>
          </p:cNvGraphicFramePr>
          <p:nvPr>
            <p:extLst>
              <p:ext uri="{D42A27DB-BD31-4B8C-83A1-F6EECF244321}">
                <p14:modId xmlns:p14="http://schemas.microsoft.com/office/powerpoint/2010/main" val="3014072640"/>
              </p:ext>
            </p:extLst>
          </p:nvPr>
        </p:nvGraphicFramePr>
        <p:xfrm>
          <a:off x="494971" y="2277730"/>
          <a:ext cx="11319077" cy="3373263"/>
        </p:xfrm>
        <a:graphic>
          <a:graphicData uri="http://schemas.openxmlformats.org/drawingml/2006/table">
            <a:tbl>
              <a:tblPr/>
              <a:tblGrid>
                <a:gridCol w="2775657">
                  <a:extLst>
                    <a:ext uri="{9D8B030D-6E8A-4147-A177-3AD203B41FA5}">
                      <a16:colId xmlns:a16="http://schemas.microsoft.com/office/drawing/2014/main" val="1580301523"/>
                    </a:ext>
                  </a:extLst>
                </a:gridCol>
                <a:gridCol w="1145913">
                  <a:extLst>
                    <a:ext uri="{9D8B030D-6E8A-4147-A177-3AD203B41FA5}">
                      <a16:colId xmlns:a16="http://schemas.microsoft.com/office/drawing/2014/main" val="606197786"/>
                    </a:ext>
                  </a:extLst>
                </a:gridCol>
                <a:gridCol w="1235040">
                  <a:extLst>
                    <a:ext uri="{9D8B030D-6E8A-4147-A177-3AD203B41FA5}">
                      <a16:colId xmlns:a16="http://schemas.microsoft.com/office/drawing/2014/main" val="3879012474"/>
                    </a:ext>
                  </a:extLst>
                </a:gridCol>
                <a:gridCol w="1120448">
                  <a:extLst>
                    <a:ext uri="{9D8B030D-6E8A-4147-A177-3AD203B41FA5}">
                      <a16:colId xmlns:a16="http://schemas.microsoft.com/office/drawing/2014/main" val="3734568510"/>
                    </a:ext>
                  </a:extLst>
                </a:gridCol>
                <a:gridCol w="1222307">
                  <a:extLst>
                    <a:ext uri="{9D8B030D-6E8A-4147-A177-3AD203B41FA5}">
                      <a16:colId xmlns:a16="http://schemas.microsoft.com/office/drawing/2014/main" val="1210754325"/>
                    </a:ext>
                  </a:extLst>
                </a:gridCol>
                <a:gridCol w="1324167">
                  <a:extLst>
                    <a:ext uri="{9D8B030D-6E8A-4147-A177-3AD203B41FA5}">
                      <a16:colId xmlns:a16="http://schemas.microsoft.com/office/drawing/2014/main" val="1101369543"/>
                    </a:ext>
                  </a:extLst>
                </a:gridCol>
                <a:gridCol w="1184111">
                  <a:extLst>
                    <a:ext uri="{9D8B030D-6E8A-4147-A177-3AD203B41FA5}">
                      <a16:colId xmlns:a16="http://schemas.microsoft.com/office/drawing/2014/main" val="373475618"/>
                    </a:ext>
                  </a:extLst>
                </a:gridCol>
                <a:gridCol w="1311434">
                  <a:extLst>
                    <a:ext uri="{9D8B030D-6E8A-4147-A177-3AD203B41FA5}">
                      <a16:colId xmlns:a16="http://schemas.microsoft.com/office/drawing/2014/main" val="2235016699"/>
                    </a:ext>
                  </a:extLst>
                </a:gridCol>
              </a:tblGrid>
              <a:tr h="253267">
                <a:tc>
                  <a:txBody>
                    <a:bodyPr/>
                    <a:lstStyle/>
                    <a:p>
                      <a:pPr algn="l" fontAlgn="b"/>
                      <a:r>
                        <a:rPr lang="tr-TR" sz="1000" b="0" i="0" u="none" strike="noStrike">
                          <a:solidFill>
                            <a:srgbClr val="000000"/>
                          </a:solidFill>
                          <a:effectLst/>
                          <a:latin typeface="Calibri" panose="020F0502020204030204" pitchFamily="34" charset="0"/>
                        </a:rPr>
                        <a:t> </a:t>
                      </a:r>
                    </a:p>
                  </a:txBody>
                  <a:tcPr marL="7097" marR="7097" marT="7097"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tr-TR" sz="10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b"/>
                      <a:r>
                        <a:rPr lang="tr-TR" sz="1300" b="1" i="0" u="none" strike="noStrike">
                          <a:solidFill>
                            <a:srgbClr val="000000"/>
                          </a:solidFill>
                          <a:effectLst/>
                          <a:latin typeface="Calibri" panose="020F0502020204030204" pitchFamily="34" charset="0"/>
                        </a:rPr>
                        <a:t>PROFESÖR</a:t>
                      </a:r>
                    </a:p>
                  </a:txBody>
                  <a:tcPr marL="7097" marR="7097" marT="70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b"/>
                      <a:r>
                        <a:rPr lang="tr-TR" sz="1300" b="1" i="0" u="none" strike="noStrike">
                          <a:solidFill>
                            <a:srgbClr val="000000"/>
                          </a:solidFill>
                          <a:effectLst/>
                          <a:latin typeface="Calibri" panose="020F0502020204030204" pitchFamily="34" charset="0"/>
                        </a:rPr>
                        <a:t>DOÇENT</a:t>
                      </a:r>
                    </a:p>
                  </a:txBody>
                  <a:tcPr marL="7097" marR="7097" marT="70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b"/>
                      <a:r>
                        <a:rPr lang="tr-TR" sz="1300" b="1" i="0" u="none" strike="noStrike">
                          <a:solidFill>
                            <a:srgbClr val="000000"/>
                          </a:solidFill>
                          <a:effectLst/>
                          <a:latin typeface="Calibri" panose="020F0502020204030204" pitchFamily="34" charset="0"/>
                        </a:rPr>
                        <a:t>DR. ÖĞR. ÜYESİ</a:t>
                      </a:r>
                    </a:p>
                  </a:txBody>
                  <a:tcPr marL="7097" marR="7097" marT="70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tr-TR" sz="1000" b="0" i="0" u="none" strike="noStrike">
                          <a:solidFill>
                            <a:srgbClr val="000000"/>
                          </a:solidFill>
                          <a:effectLst/>
                          <a:latin typeface="Calibri" panose="020F0502020204030204" pitchFamily="34" charset="0"/>
                        </a:rPr>
                        <a:t> </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rtl="0" fontAlgn="b"/>
                      <a:r>
                        <a:rPr lang="tr-TR" sz="1300" b="1" i="0" u="none" strike="noStrike">
                          <a:solidFill>
                            <a:srgbClr val="000000"/>
                          </a:solidFill>
                          <a:effectLst/>
                          <a:latin typeface="Calibri" panose="020F0502020204030204" pitchFamily="34" charset="0"/>
                        </a:rPr>
                        <a:t>DR. ÖĞR. GÖR.</a:t>
                      </a:r>
                    </a:p>
                  </a:txBody>
                  <a:tcPr marL="7097" marR="7097" marT="70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rtl="0" fontAlgn="b"/>
                      <a:r>
                        <a:rPr lang="tr-TR" sz="1300" b="1" i="0" u="none" strike="noStrike">
                          <a:solidFill>
                            <a:srgbClr val="000000"/>
                          </a:solidFill>
                          <a:effectLst/>
                          <a:latin typeface="Calibri" panose="020F0502020204030204" pitchFamily="34" charset="0"/>
                        </a:rPr>
                        <a:t>ARŞ.GÖR.</a:t>
                      </a:r>
                    </a:p>
                  </a:txBody>
                  <a:tcPr marL="7097" marR="7097" marT="7097"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2752647117"/>
                  </a:ext>
                </a:extLst>
              </a:tr>
              <a:tr h="253267">
                <a:tc>
                  <a:txBody>
                    <a:bodyPr/>
                    <a:lstStyle/>
                    <a:p>
                      <a:pPr algn="l" fontAlgn="b"/>
                      <a:r>
                        <a:rPr lang="tr-TR" sz="1000" b="0" i="0" u="none" strike="noStrike">
                          <a:solidFill>
                            <a:srgbClr val="000000"/>
                          </a:solidFill>
                          <a:effectLst/>
                          <a:latin typeface="Calibri" panose="020F0502020204030204" pitchFamily="34" charset="0"/>
                        </a:rPr>
                        <a:t> </a:t>
                      </a:r>
                    </a:p>
                  </a:txBody>
                  <a:tcPr marL="7097" marR="7097" marT="7097"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300" b="1" i="0" u="none" strike="noStrike">
                          <a:solidFill>
                            <a:srgbClr val="000000"/>
                          </a:solidFill>
                          <a:effectLst/>
                          <a:latin typeface="Calibri" panose="020F0502020204030204" pitchFamily="34" charset="0"/>
                        </a:rPr>
                        <a:t>NORM KADRO</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4C6E7"/>
                    </a:solidFill>
                  </a:tcPr>
                </a:tc>
                <a:tc>
                  <a:txBody>
                    <a:bodyPr/>
                    <a:lstStyle/>
                    <a:p>
                      <a:pPr algn="l" fontAlgn="b"/>
                      <a:r>
                        <a:rPr lang="tr-TR" sz="1000" b="0" i="0" u="none" strike="noStrike">
                          <a:solidFill>
                            <a:srgbClr val="000000"/>
                          </a:solidFill>
                          <a:effectLst/>
                          <a:latin typeface="Calibri" panose="020F0502020204030204" pitchFamily="34" charset="0"/>
                        </a:rPr>
                        <a:t> </a:t>
                      </a:r>
                    </a:p>
                  </a:txBody>
                  <a:tcPr marL="7097" marR="7097" marT="70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4C6E7"/>
                    </a:solidFill>
                  </a:tcPr>
                </a:tc>
                <a:tc>
                  <a:txBody>
                    <a:bodyPr/>
                    <a:lstStyle/>
                    <a:p>
                      <a:pPr algn="l" fontAlgn="b"/>
                      <a:r>
                        <a:rPr lang="tr-TR" sz="1000" b="0" i="0" u="none" strike="noStrike">
                          <a:solidFill>
                            <a:srgbClr val="000000"/>
                          </a:solidFill>
                          <a:effectLst/>
                          <a:latin typeface="Calibri" panose="020F0502020204030204" pitchFamily="34" charset="0"/>
                        </a:rPr>
                        <a:t> </a:t>
                      </a:r>
                    </a:p>
                  </a:txBody>
                  <a:tcPr marL="7097" marR="7097" marT="70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4C6E7"/>
                    </a:solidFill>
                  </a:tcPr>
                </a:tc>
                <a:tc>
                  <a:txBody>
                    <a:bodyPr/>
                    <a:lstStyle/>
                    <a:p>
                      <a:pPr algn="l" fontAlgn="b"/>
                      <a:r>
                        <a:rPr lang="tr-TR" sz="1000" b="0" i="0" u="none" strike="noStrike">
                          <a:solidFill>
                            <a:srgbClr val="000000"/>
                          </a:solidFill>
                          <a:effectLst/>
                          <a:latin typeface="Calibri" panose="020F0502020204030204" pitchFamily="34" charset="0"/>
                        </a:rPr>
                        <a:t> </a:t>
                      </a:r>
                    </a:p>
                  </a:txBody>
                  <a:tcPr marL="7097" marR="7097" marT="70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tr-TR" sz="1300" b="1" i="0" u="none" strike="noStrike">
                          <a:solidFill>
                            <a:srgbClr val="000000"/>
                          </a:solidFill>
                          <a:effectLst/>
                          <a:latin typeface="Calibri" panose="020F0502020204030204" pitchFamily="34" charset="0"/>
                        </a:rPr>
                        <a:t>NORM KADRO</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E699"/>
                    </a:solidFill>
                  </a:tcPr>
                </a:tc>
                <a:tc>
                  <a:txBody>
                    <a:bodyPr/>
                    <a:lstStyle/>
                    <a:p>
                      <a:pPr algn="ctr" rtl="0" fontAlgn="b"/>
                      <a:r>
                        <a:rPr lang="tr-TR" sz="1300" b="1" i="0" u="none" strike="noStrike">
                          <a:solidFill>
                            <a:srgbClr val="000000"/>
                          </a:solidFill>
                          <a:effectLst/>
                          <a:latin typeface="Calibri" panose="020F0502020204030204" pitchFamily="34" charset="0"/>
                        </a:rPr>
                        <a:t> </a:t>
                      </a:r>
                    </a:p>
                  </a:txBody>
                  <a:tcPr marL="7097" marR="7097" marT="70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E699"/>
                    </a:solidFill>
                  </a:tcPr>
                </a:tc>
                <a:tc>
                  <a:txBody>
                    <a:bodyPr/>
                    <a:lstStyle/>
                    <a:p>
                      <a:pPr algn="ctr" rtl="0" fontAlgn="b"/>
                      <a:r>
                        <a:rPr lang="tr-TR" sz="1300" b="1" i="0" u="none" strike="noStrike">
                          <a:solidFill>
                            <a:srgbClr val="000000"/>
                          </a:solidFill>
                          <a:effectLst/>
                          <a:latin typeface="Calibri" panose="020F0502020204030204" pitchFamily="34" charset="0"/>
                        </a:rPr>
                        <a:t> </a:t>
                      </a:r>
                    </a:p>
                  </a:txBody>
                  <a:tcPr marL="7097" marR="7097" marT="7097"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283168694"/>
                  </a:ext>
                </a:extLst>
              </a:tr>
              <a:tr h="323134">
                <a:tc>
                  <a:txBody>
                    <a:bodyPr/>
                    <a:lstStyle/>
                    <a:p>
                      <a:pPr algn="ctr" fontAlgn="b"/>
                      <a:r>
                        <a:rPr lang="tr-TR" sz="1500" b="1" i="0" u="none" strike="noStrike">
                          <a:solidFill>
                            <a:srgbClr val="000000"/>
                          </a:solidFill>
                          <a:effectLst/>
                          <a:latin typeface="Calibri" panose="020F0502020204030204" pitchFamily="34" charset="0"/>
                        </a:rPr>
                        <a:t>FAKÜLTE TOPLAMI</a:t>
                      </a:r>
                    </a:p>
                  </a:txBody>
                  <a:tcPr marL="7097" marR="7097" marT="7097"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1000" b="1" i="0" u="none" strike="noStrike">
                          <a:solidFill>
                            <a:srgbClr val="000000"/>
                          </a:solidFill>
                          <a:effectLst/>
                          <a:latin typeface="Calibri" panose="020F0502020204030204" pitchFamily="34" charset="0"/>
                        </a:rPr>
                        <a:t>20</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4C6E7"/>
                    </a:solidFill>
                  </a:tcPr>
                </a:tc>
                <a:tc>
                  <a:txBody>
                    <a:bodyPr/>
                    <a:lstStyle/>
                    <a:p>
                      <a:pPr algn="l" fontAlgn="b"/>
                      <a:r>
                        <a:rPr lang="tr-TR" sz="1000" b="1" i="0" u="none" strike="noStrike">
                          <a:solidFill>
                            <a:srgbClr val="000000"/>
                          </a:solidFill>
                          <a:effectLst/>
                          <a:latin typeface="Calibri" panose="020F0502020204030204" pitchFamily="34" charset="0"/>
                        </a:rPr>
                        <a:t> </a:t>
                      </a:r>
                    </a:p>
                  </a:txBody>
                  <a:tcPr marL="7097" marR="7097" marT="70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4C6E7"/>
                    </a:solidFill>
                  </a:tcPr>
                </a:tc>
                <a:tc>
                  <a:txBody>
                    <a:bodyPr/>
                    <a:lstStyle/>
                    <a:p>
                      <a:pPr algn="l" fontAlgn="b"/>
                      <a:r>
                        <a:rPr lang="tr-TR" sz="1000" b="1" i="0" u="none" strike="noStrike">
                          <a:solidFill>
                            <a:srgbClr val="000000"/>
                          </a:solidFill>
                          <a:effectLst/>
                          <a:latin typeface="Calibri" panose="020F0502020204030204" pitchFamily="34" charset="0"/>
                        </a:rPr>
                        <a:t> </a:t>
                      </a:r>
                    </a:p>
                  </a:txBody>
                  <a:tcPr marL="7097" marR="7097" marT="70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4C6E7"/>
                    </a:solidFill>
                  </a:tcPr>
                </a:tc>
                <a:tc>
                  <a:txBody>
                    <a:bodyPr/>
                    <a:lstStyle/>
                    <a:p>
                      <a:pPr algn="l" fontAlgn="b"/>
                      <a:r>
                        <a:rPr lang="tr-TR" sz="1000" b="1" i="0" u="none" strike="noStrike">
                          <a:solidFill>
                            <a:srgbClr val="000000"/>
                          </a:solidFill>
                          <a:effectLst/>
                          <a:latin typeface="Calibri" panose="020F0502020204030204" pitchFamily="34" charset="0"/>
                        </a:rPr>
                        <a:t> </a:t>
                      </a:r>
                    </a:p>
                  </a:txBody>
                  <a:tcPr marL="7097" marR="7097" marT="70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tr-TR" sz="1000" b="1" i="0" u="none" strike="noStrike">
                          <a:solidFill>
                            <a:srgbClr val="000000"/>
                          </a:solidFill>
                          <a:effectLst/>
                          <a:latin typeface="Calibri" panose="020F0502020204030204" pitchFamily="34" charset="0"/>
                        </a:rPr>
                        <a:t>6</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E699"/>
                    </a:solidFill>
                  </a:tcPr>
                </a:tc>
                <a:tc>
                  <a:txBody>
                    <a:bodyPr/>
                    <a:lstStyle/>
                    <a:p>
                      <a:pPr algn="l" fontAlgn="b"/>
                      <a:r>
                        <a:rPr lang="tr-TR" sz="1000" b="1" i="0" u="none" strike="noStrike">
                          <a:solidFill>
                            <a:srgbClr val="000000"/>
                          </a:solidFill>
                          <a:effectLst/>
                          <a:latin typeface="Calibri" panose="020F0502020204030204" pitchFamily="34" charset="0"/>
                        </a:rPr>
                        <a:t> </a:t>
                      </a:r>
                    </a:p>
                  </a:txBody>
                  <a:tcPr marL="7097" marR="7097" marT="70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E699"/>
                    </a:solidFill>
                  </a:tcPr>
                </a:tc>
                <a:tc>
                  <a:txBody>
                    <a:bodyPr/>
                    <a:lstStyle/>
                    <a:p>
                      <a:pPr algn="l" fontAlgn="b"/>
                      <a:r>
                        <a:rPr lang="tr-TR" sz="1000" b="1" i="0" u="none" strike="noStrike">
                          <a:solidFill>
                            <a:srgbClr val="000000"/>
                          </a:solidFill>
                          <a:effectLst/>
                          <a:latin typeface="Calibri" panose="020F0502020204030204" pitchFamily="34" charset="0"/>
                        </a:rPr>
                        <a:t> </a:t>
                      </a:r>
                    </a:p>
                  </a:txBody>
                  <a:tcPr marL="7097" marR="7097" marT="7097"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492013364"/>
                  </a:ext>
                </a:extLst>
              </a:tr>
              <a:tr h="508719">
                <a:tc>
                  <a:txBody>
                    <a:bodyPr/>
                    <a:lstStyle/>
                    <a:p>
                      <a:pPr algn="ctr" rtl="0" fontAlgn="ctr"/>
                      <a:r>
                        <a:rPr lang="tr-TR" sz="1300" b="1" i="0" u="none" strike="noStrike">
                          <a:solidFill>
                            <a:srgbClr val="000000"/>
                          </a:solidFill>
                          <a:effectLst/>
                          <a:latin typeface="Calibri" panose="020F0502020204030204" pitchFamily="34" charset="0"/>
                        </a:rPr>
                        <a:t>Beslenme ve Diyetetik Bölümü</a:t>
                      </a:r>
                    </a:p>
                  </a:txBody>
                  <a:tcPr marL="7097" marR="7097" marT="7097"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1" i="0" u="none" strike="noStrike">
                          <a:solidFill>
                            <a:srgbClr val="000000"/>
                          </a:solidFill>
                          <a:effectLst/>
                          <a:latin typeface="Calibri" panose="020F0502020204030204" pitchFamily="34" charset="0"/>
                        </a:rPr>
                        <a:t>3</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fontAlgn="b"/>
                      <a:r>
                        <a:rPr lang="tr-TR" sz="1000" b="1" i="0" u="none" strike="noStrike">
                          <a:solidFill>
                            <a:srgbClr val="000000"/>
                          </a:solidFill>
                          <a:effectLst/>
                          <a:latin typeface="Calibri" panose="020F0502020204030204" pitchFamily="34" charset="0"/>
                        </a:rPr>
                        <a:t>1</a:t>
                      </a:r>
                    </a:p>
                  </a:txBody>
                  <a:tcPr marL="7097" marR="7097" marT="70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fontAlgn="b"/>
                      <a:r>
                        <a:rPr lang="tr-TR" sz="1000" b="1" i="0" u="none" strike="noStrike">
                          <a:solidFill>
                            <a:srgbClr val="000000"/>
                          </a:solidFill>
                          <a:effectLst/>
                          <a:latin typeface="Calibri" panose="020F0502020204030204" pitchFamily="34" charset="0"/>
                        </a:rPr>
                        <a:t> </a:t>
                      </a:r>
                    </a:p>
                  </a:txBody>
                  <a:tcPr marL="7097" marR="7097" marT="70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fontAlgn="b"/>
                      <a:r>
                        <a:rPr lang="tr-TR" sz="1000" b="1" i="0" u="none" strike="noStrike">
                          <a:solidFill>
                            <a:srgbClr val="000000"/>
                          </a:solidFill>
                          <a:effectLst/>
                          <a:latin typeface="Calibri" panose="020F0502020204030204" pitchFamily="34" charset="0"/>
                        </a:rPr>
                        <a:t> </a:t>
                      </a:r>
                    </a:p>
                  </a:txBody>
                  <a:tcPr marL="7097" marR="7097" marT="70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tr-TR" sz="1000" b="1" i="0" u="none" strike="noStrike">
                          <a:solidFill>
                            <a:srgbClr val="000000"/>
                          </a:solidFill>
                          <a:effectLst/>
                          <a:latin typeface="Calibri" panose="020F0502020204030204" pitchFamily="34" charset="0"/>
                        </a:rPr>
                        <a:t>2</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r" fontAlgn="b"/>
                      <a:r>
                        <a:rPr lang="tr-TR" sz="1000" b="1" i="0" u="none" strike="noStrike">
                          <a:solidFill>
                            <a:srgbClr val="000000"/>
                          </a:solidFill>
                          <a:effectLst/>
                          <a:latin typeface="Calibri" panose="020F0502020204030204" pitchFamily="34" charset="0"/>
                        </a:rPr>
                        <a:t>1</a:t>
                      </a:r>
                    </a:p>
                  </a:txBody>
                  <a:tcPr marL="7097" marR="7097" marT="70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r" fontAlgn="b"/>
                      <a:r>
                        <a:rPr lang="tr-TR" sz="1000" b="1" i="0" u="none" strike="noStrike">
                          <a:solidFill>
                            <a:srgbClr val="000000"/>
                          </a:solidFill>
                          <a:effectLst/>
                          <a:latin typeface="Calibri" panose="020F0502020204030204" pitchFamily="34" charset="0"/>
                        </a:rPr>
                        <a:t>3</a:t>
                      </a:r>
                    </a:p>
                  </a:txBody>
                  <a:tcPr marL="7097" marR="7097" marT="7097"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797531160"/>
                  </a:ext>
                </a:extLst>
              </a:tr>
              <a:tr h="508719">
                <a:tc>
                  <a:txBody>
                    <a:bodyPr/>
                    <a:lstStyle/>
                    <a:p>
                      <a:pPr algn="ctr" rtl="0" fontAlgn="ctr"/>
                      <a:r>
                        <a:rPr lang="tr-TR" sz="1300" b="1" i="0" u="none" strike="noStrike">
                          <a:solidFill>
                            <a:srgbClr val="000000"/>
                          </a:solidFill>
                          <a:effectLst/>
                          <a:latin typeface="Calibri" panose="020F0502020204030204" pitchFamily="34" charset="0"/>
                        </a:rPr>
                        <a:t>Fizyoterapi ve Rehabilitasyon Bölümü</a:t>
                      </a:r>
                    </a:p>
                  </a:txBody>
                  <a:tcPr marL="7097" marR="7097" marT="7097"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1" i="0" u="none" strike="noStrike">
                          <a:solidFill>
                            <a:srgbClr val="000000"/>
                          </a:solidFill>
                          <a:effectLst/>
                          <a:latin typeface="Calibri" panose="020F0502020204030204" pitchFamily="34" charset="0"/>
                        </a:rPr>
                        <a:t>3</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fontAlgn="b"/>
                      <a:r>
                        <a:rPr lang="tr-TR" sz="1000" b="1" i="0" u="none" strike="noStrike">
                          <a:solidFill>
                            <a:srgbClr val="000000"/>
                          </a:solidFill>
                          <a:effectLst/>
                          <a:latin typeface="Calibri" panose="020F0502020204030204" pitchFamily="34" charset="0"/>
                        </a:rPr>
                        <a:t>3</a:t>
                      </a:r>
                    </a:p>
                  </a:txBody>
                  <a:tcPr marL="7097" marR="7097" marT="70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fontAlgn="b"/>
                      <a:r>
                        <a:rPr lang="tr-TR" sz="1000" b="1" i="0" u="none" strike="noStrike">
                          <a:solidFill>
                            <a:srgbClr val="000000"/>
                          </a:solidFill>
                          <a:effectLst/>
                          <a:latin typeface="Calibri" panose="020F0502020204030204" pitchFamily="34" charset="0"/>
                        </a:rPr>
                        <a:t> </a:t>
                      </a:r>
                    </a:p>
                  </a:txBody>
                  <a:tcPr marL="7097" marR="7097" marT="70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fontAlgn="b"/>
                      <a:r>
                        <a:rPr lang="tr-TR" sz="1000" b="1" i="0" u="none" strike="noStrike">
                          <a:solidFill>
                            <a:srgbClr val="000000"/>
                          </a:solidFill>
                          <a:effectLst/>
                          <a:latin typeface="Calibri" panose="020F0502020204030204" pitchFamily="34" charset="0"/>
                        </a:rPr>
                        <a:t>2</a:t>
                      </a:r>
                    </a:p>
                  </a:txBody>
                  <a:tcPr marL="7097" marR="7097" marT="70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tr-TR" sz="1000" b="1" i="0" u="none" strike="noStrike">
                          <a:solidFill>
                            <a:srgbClr val="000000"/>
                          </a:solidFill>
                          <a:effectLst/>
                          <a:latin typeface="Calibri" panose="020F0502020204030204" pitchFamily="34" charset="0"/>
                        </a:rPr>
                        <a:t>2</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b"/>
                      <a:r>
                        <a:rPr lang="tr-TR" sz="1000" b="1" i="0" u="none" strike="noStrike">
                          <a:solidFill>
                            <a:srgbClr val="000000"/>
                          </a:solidFill>
                          <a:effectLst/>
                          <a:latin typeface="Calibri" panose="020F0502020204030204" pitchFamily="34" charset="0"/>
                        </a:rPr>
                        <a:t> </a:t>
                      </a:r>
                    </a:p>
                  </a:txBody>
                  <a:tcPr marL="7097" marR="7097" marT="70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r" fontAlgn="b"/>
                      <a:r>
                        <a:rPr lang="tr-TR" sz="1000" b="1" i="0" u="none" strike="noStrike">
                          <a:solidFill>
                            <a:srgbClr val="000000"/>
                          </a:solidFill>
                          <a:effectLst/>
                          <a:latin typeface="Calibri" panose="020F0502020204030204" pitchFamily="34" charset="0"/>
                        </a:rPr>
                        <a:t>2</a:t>
                      </a:r>
                    </a:p>
                  </a:txBody>
                  <a:tcPr marL="7097" marR="7097" marT="7097"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2076151906"/>
                  </a:ext>
                </a:extLst>
              </a:tr>
              <a:tr h="508719">
                <a:tc>
                  <a:txBody>
                    <a:bodyPr/>
                    <a:lstStyle/>
                    <a:p>
                      <a:pPr algn="ctr" rtl="0" fontAlgn="ctr"/>
                      <a:r>
                        <a:rPr lang="tr-TR" sz="1300" b="1" i="0" u="none" strike="noStrike">
                          <a:solidFill>
                            <a:srgbClr val="000000"/>
                          </a:solidFill>
                          <a:effectLst/>
                          <a:latin typeface="Calibri" panose="020F0502020204030204" pitchFamily="34" charset="0"/>
                        </a:rPr>
                        <a:t>Hemşirelik Bölümü</a:t>
                      </a:r>
                    </a:p>
                  </a:txBody>
                  <a:tcPr marL="7097" marR="7097" marT="7097"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1" i="0" u="none" strike="noStrike">
                          <a:solidFill>
                            <a:srgbClr val="000000"/>
                          </a:solidFill>
                          <a:effectLst/>
                          <a:latin typeface="Calibri" panose="020F0502020204030204" pitchFamily="34" charset="0"/>
                        </a:rPr>
                        <a:t>8</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fontAlgn="b"/>
                      <a:r>
                        <a:rPr lang="tr-TR" sz="1000" b="1" i="0" u="none" strike="noStrike">
                          <a:solidFill>
                            <a:srgbClr val="000000"/>
                          </a:solidFill>
                          <a:effectLst/>
                          <a:latin typeface="Calibri" panose="020F0502020204030204" pitchFamily="34" charset="0"/>
                        </a:rPr>
                        <a:t>1</a:t>
                      </a:r>
                    </a:p>
                  </a:txBody>
                  <a:tcPr marL="7097" marR="7097" marT="70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fontAlgn="b"/>
                      <a:r>
                        <a:rPr lang="tr-TR" sz="1000" b="1" i="0" u="none" strike="noStrike">
                          <a:solidFill>
                            <a:srgbClr val="000000"/>
                          </a:solidFill>
                          <a:effectLst/>
                          <a:latin typeface="Calibri" panose="020F0502020204030204" pitchFamily="34" charset="0"/>
                        </a:rPr>
                        <a:t>1</a:t>
                      </a:r>
                    </a:p>
                  </a:txBody>
                  <a:tcPr marL="7097" marR="7097" marT="70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fontAlgn="b"/>
                      <a:r>
                        <a:rPr lang="tr-TR" sz="1000" b="1" i="0" u="none" strike="noStrike">
                          <a:solidFill>
                            <a:srgbClr val="000000"/>
                          </a:solidFill>
                          <a:effectLst/>
                          <a:latin typeface="Calibri" panose="020F0502020204030204" pitchFamily="34" charset="0"/>
                        </a:rPr>
                        <a:t>1</a:t>
                      </a:r>
                    </a:p>
                  </a:txBody>
                  <a:tcPr marL="7097" marR="7097" marT="70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tr-TR" sz="1000" b="1" i="0" u="none" strike="noStrike">
                          <a:solidFill>
                            <a:srgbClr val="000000"/>
                          </a:solidFill>
                          <a:effectLst/>
                          <a:latin typeface="Calibri" panose="020F050202020403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b"/>
                      <a:r>
                        <a:rPr lang="tr-TR" sz="1000" b="1" i="0" u="none" strike="noStrike">
                          <a:solidFill>
                            <a:srgbClr val="000000"/>
                          </a:solidFill>
                          <a:effectLst/>
                          <a:latin typeface="Calibri" panose="020F0502020204030204" pitchFamily="34" charset="0"/>
                        </a:rPr>
                        <a:t> </a:t>
                      </a:r>
                    </a:p>
                  </a:txBody>
                  <a:tcPr marL="7097" marR="7097" marT="70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r" fontAlgn="b"/>
                      <a:r>
                        <a:rPr lang="tr-TR" sz="1000" b="1" i="0" u="none" strike="noStrike">
                          <a:solidFill>
                            <a:srgbClr val="000000"/>
                          </a:solidFill>
                          <a:effectLst/>
                          <a:latin typeface="Calibri" panose="020F0502020204030204" pitchFamily="34" charset="0"/>
                        </a:rPr>
                        <a:t>3</a:t>
                      </a:r>
                    </a:p>
                  </a:txBody>
                  <a:tcPr marL="7097" marR="7097" marT="7097"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2703190619"/>
                  </a:ext>
                </a:extLst>
              </a:tr>
              <a:tr h="508719">
                <a:tc>
                  <a:txBody>
                    <a:bodyPr/>
                    <a:lstStyle/>
                    <a:p>
                      <a:pPr algn="ctr" rtl="0" fontAlgn="ctr"/>
                      <a:r>
                        <a:rPr lang="tr-TR" sz="1300" b="1" i="0" u="none" strike="noStrike">
                          <a:solidFill>
                            <a:srgbClr val="000000"/>
                          </a:solidFill>
                          <a:effectLst/>
                          <a:latin typeface="Calibri" panose="020F0502020204030204" pitchFamily="34" charset="0"/>
                        </a:rPr>
                        <a:t>Çocuk Gelişim</a:t>
                      </a:r>
                    </a:p>
                  </a:txBody>
                  <a:tcPr marL="7097" marR="7097" marT="7097"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1" i="0" u="none" strike="noStrike">
                          <a:solidFill>
                            <a:srgbClr val="000000"/>
                          </a:solidFill>
                          <a:effectLst/>
                          <a:latin typeface="Calibri" panose="020F0502020204030204" pitchFamily="34" charset="0"/>
                        </a:rPr>
                        <a:t>3</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fontAlgn="b"/>
                      <a:r>
                        <a:rPr lang="tr-TR" sz="1000" b="1" i="0" u="none" strike="noStrike">
                          <a:solidFill>
                            <a:srgbClr val="000000"/>
                          </a:solidFill>
                          <a:effectLst/>
                          <a:latin typeface="Calibri" panose="020F0502020204030204" pitchFamily="34" charset="0"/>
                        </a:rPr>
                        <a:t> </a:t>
                      </a:r>
                    </a:p>
                  </a:txBody>
                  <a:tcPr marL="7097" marR="7097" marT="70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fontAlgn="b"/>
                      <a:r>
                        <a:rPr lang="tr-TR" sz="1000" b="1" i="0" u="none" strike="noStrike">
                          <a:solidFill>
                            <a:srgbClr val="000000"/>
                          </a:solidFill>
                          <a:effectLst/>
                          <a:latin typeface="Calibri" panose="020F0502020204030204" pitchFamily="34" charset="0"/>
                        </a:rPr>
                        <a:t> </a:t>
                      </a:r>
                    </a:p>
                  </a:txBody>
                  <a:tcPr marL="7097" marR="7097" marT="70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fontAlgn="b"/>
                      <a:r>
                        <a:rPr lang="tr-TR" sz="1000" b="1" i="0" u="none" strike="noStrike">
                          <a:solidFill>
                            <a:srgbClr val="000000"/>
                          </a:solidFill>
                          <a:effectLst/>
                          <a:latin typeface="Calibri" panose="020F0502020204030204" pitchFamily="34" charset="0"/>
                        </a:rPr>
                        <a:t>3</a:t>
                      </a:r>
                    </a:p>
                  </a:txBody>
                  <a:tcPr marL="7097" marR="7097" marT="70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tr-TR" sz="1000" b="1" i="0" u="none" strike="noStrike">
                          <a:solidFill>
                            <a:srgbClr val="000000"/>
                          </a:solidFill>
                          <a:effectLst/>
                          <a:latin typeface="Calibri" panose="020F050202020403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r" fontAlgn="b"/>
                      <a:r>
                        <a:rPr lang="tr-TR" sz="1000" b="1" i="0" u="none" strike="noStrike">
                          <a:solidFill>
                            <a:srgbClr val="000000"/>
                          </a:solidFill>
                          <a:effectLst/>
                          <a:latin typeface="Calibri" panose="020F0502020204030204" pitchFamily="34" charset="0"/>
                        </a:rPr>
                        <a:t>1</a:t>
                      </a:r>
                    </a:p>
                  </a:txBody>
                  <a:tcPr marL="7097" marR="7097" marT="70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r" fontAlgn="b"/>
                      <a:r>
                        <a:rPr lang="tr-TR" sz="1000" b="1" i="0" u="none" strike="noStrike">
                          <a:solidFill>
                            <a:srgbClr val="000000"/>
                          </a:solidFill>
                          <a:effectLst/>
                          <a:latin typeface="Calibri" panose="020F0502020204030204" pitchFamily="34" charset="0"/>
                        </a:rPr>
                        <a:t>1</a:t>
                      </a:r>
                    </a:p>
                  </a:txBody>
                  <a:tcPr marL="7097" marR="7097" marT="7097"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3166551"/>
                  </a:ext>
                </a:extLst>
              </a:tr>
              <a:tr h="508719">
                <a:tc>
                  <a:txBody>
                    <a:bodyPr/>
                    <a:lstStyle/>
                    <a:p>
                      <a:pPr algn="ctr" rtl="0" fontAlgn="ctr"/>
                      <a:r>
                        <a:rPr lang="tr-TR" sz="1300" b="1" i="0" u="none" strike="noStrike">
                          <a:solidFill>
                            <a:srgbClr val="000000"/>
                          </a:solidFill>
                          <a:effectLst/>
                          <a:latin typeface="Calibri" panose="020F0502020204030204" pitchFamily="34" charset="0"/>
                        </a:rPr>
                        <a:t>Odyoloji</a:t>
                      </a:r>
                    </a:p>
                  </a:txBody>
                  <a:tcPr marL="7097" marR="7097" marT="7097"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tr-TR" sz="1000" b="1" i="0" u="none" strike="noStrike">
                          <a:solidFill>
                            <a:srgbClr val="000000"/>
                          </a:solidFill>
                          <a:effectLst/>
                          <a:latin typeface="Calibri" panose="020F0502020204030204" pitchFamily="34" charset="0"/>
                        </a:rPr>
                        <a:t>3</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4C6E7"/>
                    </a:solidFill>
                  </a:tcPr>
                </a:tc>
                <a:tc>
                  <a:txBody>
                    <a:bodyPr/>
                    <a:lstStyle/>
                    <a:p>
                      <a:pPr algn="r" fontAlgn="b"/>
                      <a:r>
                        <a:rPr lang="tr-TR" sz="1000" b="1" i="0" u="none" strike="noStrike">
                          <a:solidFill>
                            <a:srgbClr val="000000"/>
                          </a:solidFill>
                          <a:effectLst/>
                          <a:latin typeface="Calibri" panose="020F0502020204030204" pitchFamily="34" charset="0"/>
                        </a:rPr>
                        <a:t>1</a:t>
                      </a:r>
                    </a:p>
                  </a:txBody>
                  <a:tcPr marL="7097" marR="7097" marT="70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4C6E7"/>
                    </a:solidFill>
                  </a:tcPr>
                </a:tc>
                <a:tc>
                  <a:txBody>
                    <a:bodyPr/>
                    <a:lstStyle/>
                    <a:p>
                      <a:pPr algn="l" fontAlgn="b"/>
                      <a:r>
                        <a:rPr lang="tr-TR" sz="1000" b="1" i="0" u="none" strike="noStrike">
                          <a:solidFill>
                            <a:srgbClr val="000000"/>
                          </a:solidFill>
                          <a:effectLst/>
                          <a:latin typeface="Calibri" panose="020F0502020204030204" pitchFamily="34" charset="0"/>
                        </a:rPr>
                        <a:t> </a:t>
                      </a:r>
                    </a:p>
                  </a:txBody>
                  <a:tcPr marL="7097" marR="7097" marT="70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4C6E7"/>
                    </a:solidFill>
                  </a:tcPr>
                </a:tc>
                <a:tc>
                  <a:txBody>
                    <a:bodyPr/>
                    <a:lstStyle/>
                    <a:p>
                      <a:pPr algn="r" fontAlgn="b"/>
                      <a:r>
                        <a:rPr lang="tr-TR" sz="1000" b="1" i="0" u="none" strike="noStrike">
                          <a:solidFill>
                            <a:srgbClr val="000000"/>
                          </a:solidFill>
                          <a:effectLst/>
                          <a:latin typeface="Calibri" panose="020F0502020204030204" pitchFamily="34" charset="0"/>
                        </a:rPr>
                        <a:t>1</a:t>
                      </a:r>
                    </a:p>
                  </a:txBody>
                  <a:tcPr marL="7097" marR="7097" marT="70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tr-TR" sz="1000" b="1" i="0" u="none" strike="noStrike">
                          <a:solidFill>
                            <a:srgbClr val="000000"/>
                          </a:solidFill>
                          <a:effectLst/>
                          <a:latin typeface="Calibri" panose="020F0502020204030204" pitchFamily="34" charset="0"/>
                        </a:rPr>
                        <a:t>1</a:t>
                      </a:r>
                    </a:p>
                  </a:txBody>
                  <a:tcPr marL="7097" marR="7097" marT="7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E699"/>
                    </a:solidFill>
                  </a:tcPr>
                </a:tc>
                <a:tc>
                  <a:txBody>
                    <a:bodyPr/>
                    <a:lstStyle/>
                    <a:p>
                      <a:pPr algn="r" fontAlgn="b"/>
                      <a:r>
                        <a:rPr lang="tr-TR" sz="1000" b="1" i="0" u="none" strike="noStrike">
                          <a:solidFill>
                            <a:srgbClr val="000000"/>
                          </a:solidFill>
                          <a:effectLst/>
                          <a:latin typeface="Calibri" panose="020F0502020204030204" pitchFamily="34" charset="0"/>
                        </a:rPr>
                        <a:t>1</a:t>
                      </a:r>
                    </a:p>
                  </a:txBody>
                  <a:tcPr marL="7097" marR="7097" marT="70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E699"/>
                    </a:solidFill>
                  </a:tcPr>
                </a:tc>
                <a:tc>
                  <a:txBody>
                    <a:bodyPr/>
                    <a:lstStyle/>
                    <a:p>
                      <a:pPr algn="r" fontAlgn="b"/>
                      <a:r>
                        <a:rPr lang="tr-TR" sz="1000" b="1" i="0" u="none" strike="noStrike" dirty="0">
                          <a:solidFill>
                            <a:srgbClr val="000000"/>
                          </a:solidFill>
                          <a:effectLst/>
                          <a:latin typeface="Calibri" panose="020F0502020204030204" pitchFamily="34" charset="0"/>
                        </a:rPr>
                        <a:t>1</a:t>
                      </a:r>
                    </a:p>
                  </a:txBody>
                  <a:tcPr marL="7097" marR="7097" marT="7097"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2379250165"/>
                  </a:ext>
                </a:extLst>
              </a:tr>
            </a:tbl>
          </a:graphicData>
        </a:graphic>
      </p:graphicFrame>
    </p:spTree>
    <p:extLst>
      <p:ext uri="{BB962C8B-B14F-4D97-AF65-F5344CB8AC3E}">
        <p14:creationId xmlns:p14="http://schemas.microsoft.com/office/powerpoint/2010/main" val="3496039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368888" y="612825"/>
                <a:ext cx="10511847" cy="775504"/>
                <a:chOff x="1368888" y="612825"/>
                <a:chExt cx="10511847"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368888"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Laboratuvarlar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VIII</a:t>
              </a:r>
              <a:endParaRPr lang="en-IN" sz="1600" b="1" dirty="0">
                <a:solidFill>
                  <a:schemeClr val="bg1"/>
                </a:solidFill>
                <a:latin typeface="Eurostile BQ" pitchFamily="50" charset="0"/>
              </a:endParaRPr>
            </a:p>
          </p:txBody>
        </p:sp>
      </p:grpSp>
      <p:sp>
        <p:nvSpPr>
          <p:cNvPr id="19" name="İçerik Yer Tutucusu 2">
            <a:extLst>
              <a:ext uri="{FF2B5EF4-FFF2-40B4-BE49-F238E27FC236}">
                <a16:creationId xmlns:a16="http://schemas.microsoft.com/office/drawing/2014/main" id="{02CC8C9A-E8E1-4C9B-9071-5CB13C203692}"/>
              </a:ext>
            </a:extLst>
          </p:cNvPr>
          <p:cNvSpPr txBox="1">
            <a:spLocks/>
          </p:cNvSpPr>
          <p:nvPr/>
        </p:nvSpPr>
        <p:spPr>
          <a:xfrm>
            <a:off x="675830" y="1901489"/>
            <a:ext cx="10515600" cy="10131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Font typeface="Arial" panose="020B0604020202020204" pitchFamily="34" charset="0"/>
              <a:buNone/>
            </a:pPr>
            <a:r>
              <a:rPr lang="tr-TR" dirty="0">
                <a:latin typeface="Candara" panose="020E0502030303020204" pitchFamily="34" charset="0"/>
              </a:rPr>
              <a:t>Elektrofiziksel Ajanlar Laboratuvarı</a:t>
            </a:r>
          </a:p>
          <a:p>
            <a:pPr marL="457200" lvl="1" indent="0" algn="ctr">
              <a:buFont typeface="Arial" panose="020B0604020202020204" pitchFamily="34" charset="0"/>
              <a:buNone/>
            </a:pPr>
            <a:r>
              <a:rPr lang="tr-TR" dirty="0">
                <a:latin typeface="Candara" panose="020E0502030303020204" pitchFamily="34" charset="0"/>
              </a:rPr>
              <a:t>Kardiyopulmoner Rehabilitasyon ve Egzersiz Testi Laboratuvarı</a:t>
            </a:r>
          </a:p>
          <a:p>
            <a:pPr algn="ctr"/>
            <a:endParaRPr lang="tr-TR" dirty="0">
              <a:latin typeface="Candara" panose="020E0502030303020204" pitchFamily="34" charset="0"/>
            </a:endParaRPr>
          </a:p>
        </p:txBody>
      </p:sp>
      <p:pic>
        <p:nvPicPr>
          <p:cNvPr id="20" name="Resim 3">
            <a:extLst>
              <a:ext uri="{FF2B5EF4-FFF2-40B4-BE49-F238E27FC236}">
                <a16:creationId xmlns:a16="http://schemas.microsoft.com/office/drawing/2014/main" id="{EA0A4E5F-9E2A-45E5-86AD-6A2DF1B75248}"/>
              </a:ext>
            </a:extLst>
          </p:cNvPr>
          <p:cNvPicPr>
            <a:picLocks noChangeAspect="1"/>
          </p:cNvPicPr>
          <p:nvPr/>
        </p:nvPicPr>
        <p:blipFill>
          <a:blip r:embed="rId3"/>
          <a:stretch>
            <a:fillRect/>
          </a:stretch>
        </p:blipFill>
        <p:spPr>
          <a:xfrm>
            <a:off x="1971260" y="3083171"/>
            <a:ext cx="4124738" cy="3083242"/>
          </a:xfrm>
          <a:prstGeom prst="rect">
            <a:avLst/>
          </a:prstGeom>
        </p:spPr>
      </p:pic>
      <p:pic>
        <p:nvPicPr>
          <p:cNvPr id="25" name="Resim 4">
            <a:extLst>
              <a:ext uri="{FF2B5EF4-FFF2-40B4-BE49-F238E27FC236}">
                <a16:creationId xmlns:a16="http://schemas.microsoft.com/office/drawing/2014/main" id="{4DD5625F-9D97-44C9-89CA-B67B97EFDB10}"/>
              </a:ext>
            </a:extLst>
          </p:cNvPr>
          <p:cNvPicPr>
            <a:picLocks noChangeAspect="1"/>
          </p:cNvPicPr>
          <p:nvPr/>
        </p:nvPicPr>
        <p:blipFill>
          <a:blip r:embed="rId4"/>
          <a:stretch>
            <a:fillRect/>
          </a:stretch>
        </p:blipFill>
        <p:spPr>
          <a:xfrm>
            <a:off x="6281158" y="3083171"/>
            <a:ext cx="4124738" cy="3083242"/>
          </a:xfrm>
          <a:prstGeom prst="rect">
            <a:avLst/>
          </a:prstGeom>
        </p:spPr>
      </p:pic>
    </p:spTree>
    <p:extLst>
      <p:ext uri="{BB962C8B-B14F-4D97-AF65-F5344CB8AC3E}">
        <p14:creationId xmlns:p14="http://schemas.microsoft.com/office/powerpoint/2010/main" val="1186007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435563" y="612825"/>
                <a:ext cx="10445172" cy="775504"/>
                <a:chOff x="1435563" y="612825"/>
                <a:chExt cx="10445172"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435563"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VII</a:t>
              </a:r>
              <a:endParaRPr lang="en-IN" b="1" dirty="0">
                <a:solidFill>
                  <a:schemeClr val="bg1"/>
                </a:solidFill>
                <a:latin typeface="Eurostile BQ" pitchFamily="50" charset="0"/>
              </a:endParaRPr>
            </a:p>
          </p:txBody>
        </p:sp>
      </p:grpSp>
      <p:graphicFrame>
        <p:nvGraphicFramePr>
          <p:cNvPr id="16" name="İçerik Yer Tutucusu 6">
            <a:extLst>
              <a:ext uri="{FF2B5EF4-FFF2-40B4-BE49-F238E27FC236}">
                <a16:creationId xmlns:a16="http://schemas.microsoft.com/office/drawing/2014/main" id="{49C4815B-840B-408B-91A8-90E6A1142E11}"/>
              </a:ext>
            </a:extLst>
          </p:cNvPr>
          <p:cNvGraphicFramePr>
            <a:graphicFrameLocks/>
          </p:cNvGraphicFramePr>
          <p:nvPr>
            <p:extLst/>
          </p:nvPr>
        </p:nvGraphicFramePr>
        <p:xfrm>
          <a:off x="1964668" y="2587067"/>
          <a:ext cx="9119907" cy="3922711"/>
        </p:xfrm>
        <a:graphic>
          <a:graphicData uri="http://schemas.openxmlformats.org/drawingml/2006/table">
            <a:tbl>
              <a:tblPr>
                <a:tableStyleId>{616DA210-FB5B-4158-B5E0-FEB733F419BA}</a:tableStyleId>
              </a:tblPr>
              <a:tblGrid>
                <a:gridCol w="2026646">
                  <a:extLst>
                    <a:ext uri="{9D8B030D-6E8A-4147-A177-3AD203B41FA5}">
                      <a16:colId xmlns:a16="http://schemas.microsoft.com/office/drawing/2014/main" val="2806971838"/>
                    </a:ext>
                  </a:extLst>
                </a:gridCol>
                <a:gridCol w="4053292">
                  <a:extLst>
                    <a:ext uri="{9D8B030D-6E8A-4147-A177-3AD203B41FA5}">
                      <a16:colId xmlns:a16="http://schemas.microsoft.com/office/drawing/2014/main" val="2194989714"/>
                    </a:ext>
                  </a:extLst>
                </a:gridCol>
                <a:gridCol w="1013323">
                  <a:extLst>
                    <a:ext uri="{9D8B030D-6E8A-4147-A177-3AD203B41FA5}">
                      <a16:colId xmlns:a16="http://schemas.microsoft.com/office/drawing/2014/main" val="3478000809"/>
                    </a:ext>
                  </a:extLst>
                </a:gridCol>
                <a:gridCol w="1013323">
                  <a:extLst>
                    <a:ext uri="{9D8B030D-6E8A-4147-A177-3AD203B41FA5}">
                      <a16:colId xmlns:a16="http://schemas.microsoft.com/office/drawing/2014/main" val="2776014522"/>
                    </a:ext>
                  </a:extLst>
                </a:gridCol>
                <a:gridCol w="1013323">
                  <a:extLst>
                    <a:ext uri="{9D8B030D-6E8A-4147-A177-3AD203B41FA5}">
                      <a16:colId xmlns:a16="http://schemas.microsoft.com/office/drawing/2014/main" val="2024113770"/>
                    </a:ext>
                  </a:extLst>
                </a:gridCol>
              </a:tblGrid>
              <a:tr h="553038">
                <a:tc>
                  <a:txBody>
                    <a:bodyPr/>
                    <a:lstStyle/>
                    <a:p>
                      <a:pPr algn="l" fontAlgn="ctr"/>
                      <a:r>
                        <a:rPr lang="tr-TR" sz="1500" kern="1200" dirty="0">
                          <a:solidFill>
                            <a:schemeClr val="tx1"/>
                          </a:solidFill>
                          <a:effectLst/>
                          <a:latin typeface="Times New Roman" panose="02020603050405020304" pitchFamily="18" charset="0"/>
                          <a:ea typeface="+mn-ea"/>
                          <a:cs typeface="Times New Roman" panose="02020603050405020304" pitchFamily="18" charset="0"/>
                        </a:rPr>
                        <a:t>Ders</a:t>
                      </a:r>
                      <a:r>
                        <a:rPr lang="tr-TR" sz="1500" dirty="0">
                          <a:effectLst/>
                          <a:latin typeface="Times New Roman" panose="02020603050405020304" pitchFamily="18" charset="0"/>
                          <a:cs typeface="Times New Roman" panose="02020603050405020304" pitchFamily="18" charset="0"/>
                        </a:rPr>
                        <a:t> Kodu</a:t>
                      </a:r>
                      <a:endParaRPr lang="tr-TR" sz="1500" b="0"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dirty="0">
                          <a:effectLst/>
                          <a:latin typeface="Times New Roman" panose="02020603050405020304" pitchFamily="18" charset="0"/>
                          <a:cs typeface="Times New Roman" panose="02020603050405020304" pitchFamily="18" charset="0"/>
                        </a:rPr>
                        <a:t>Ders Adı</a:t>
                      </a:r>
                      <a:endParaRPr lang="tr-TR" sz="1500" b="0"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a:effectLst/>
                          <a:latin typeface="Times New Roman" panose="02020603050405020304" pitchFamily="18" charset="0"/>
                          <a:cs typeface="Times New Roman" panose="02020603050405020304" pitchFamily="18" charset="0"/>
                        </a:rPr>
                        <a:t>Teorik</a:t>
                      </a:r>
                      <a:endParaRPr lang="tr-TR" sz="1500" b="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a:effectLst/>
                          <a:latin typeface="Times New Roman" panose="02020603050405020304" pitchFamily="18" charset="0"/>
                          <a:cs typeface="Times New Roman" panose="02020603050405020304" pitchFamily="18" charset="0"/>
                        </a:rPr>
                        <a:t>Uygulama</a:t>
                      </a:r>
                      <a:endParaRPr lang="tr-TR" sz="1500" b="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cap="all">
                          <a:effectLst/>
                          <a:latin typeface="Times New Roman" panose="02020603050405020304" pitchFamily="18" charset="0"/>
                          <a:cs typeface="Times New Roman" panose="02020603050405020304" pitchFamily="18" charset="0"/>
                        </a:rPr>
                        <a:t>AKTS</a:t>
                      </a:r>
                      <a:endParaRPr lang="tr-TR" sz="1500" b="0" cap="all">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extLst>
                  <a:ext uri="{0D108BD9-81ED-4DB2-BD59-A6C34878D82A}">
                    <a16:rowId xmlns:a16="http://schemas.microsoft.com/office/drawing/2014/main" val="4222766554"/>
                  </a:ext>
                </a:extLst>
              </a:tr>
              <a:tr h="392271">
                <a:tc>
                  <a:txBody>
                    <a:bodyPr/>
                    <a:lstStyle/>
                    <a:p>
                      <a:pPr fontAlgn="t"/>
                      <a:r>
                        <a:rPr lang="tr-TR" sz="1500" u="none" strike="noStrike">
                          <a:effectLst/>
                          <a:latin typeface="Times New Roman" panose="02020603050405020304" pitchFamily="18" charset="0"/>
                          <a:cs typeface="Times New Roman" panose="02020603050405020304" pitchFamily="18" charset="0"/>
                        </a:rPr>
                        <a:t>MED183</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dirty="0">
                          <a:effectLst/>
                          <a:latin typeface="Times New Roman" panose="02020603050405020304" pitchFamily="18" charset="0"/>
                          <a:cs typeface="Times New Roman" panose="02020603050405020304" pitchFamily="18" charset="0"/>
                        </a:rPr>
                        <a:t>Anatomi</a:t>
                      </a:r>
                      <a:endParaRPr lang="tr-TR" sz="1500" b="0" dirty="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4</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4</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8.5</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extLst>
                  <a:ext uri="{0D108BD9-81ED-4DB2-BD59-A6C34878D82A}">
                    <a16:rowId xmlns:a16="http://schemas.microsoft.com/office/drawing/2014/main" val="4037328770"/>
                  </a:ext>
                </a:extLst>
              </a:tr>
              <a:tr h="392271">
                <a:tc>
                  <a:txBody>
                    <a:bodyPr/>
                    <a:lstStyle/>
                    <a:p>
                      <a:pPr fontAlgn="t"/>
                      <a:r>
                        <a:rPr lang="tr-TR" sz="1500" u="none" strike="noStrike" dirty="0">
                          <a:effectLst/>
                          <a:latin typeface="Times New Roman" panose="02020603050405020304" pitchFamily="18" charset="0"/>
                          <a:cs typeface="Times New Roman" panose="02020603050405020304" pitchFamily="18" charset="0"/>
                        </a:rPr>
                        <a:t>ENG101</a:t>
                      </a:r>
                      <a:endParaRPr lang="tr-TR" sz="1500" b="0" dirty="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Akademik İngilizce I</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4</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0</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3.5</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extLst>
                  <a:ext uri="{0D108BD9-81ED-4DB2-BD59-A6C34878D82A}">
                    <a16:rowId xmlns:a16="http://schemas.microsoft.com/office/drawing/2014/main" val="3713862522"/>
                  </a:ext>
                </a:extLst>
              </a:tr>
              <a:tr h="392271">
                <a:tc>
                  <a:txBody>
                    <a:bodyPr/>
                    <a:lstStyle/>
                    <a:p>
                      <a:pPr fontAlgn="t"/>
                      <a:r>
                        <a:rPr lang="tr-TR" sz="1500" u="none" strike="noStrike">
                          <a:effectLst/>
                          <a:latin typeface="Times New Roman" panose="02020603050405020304" pitchFamily="18" charset="0"/>
                          <a:cs typeface="Times New Roman" panose="02020603050405020304" pitchFamily="18" charset="0"/>
                        </a:rPr>
                        <a:t>HIST111</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Atatürk İlkeleri ve İnkılâp Tarihi I (İngilizce)</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2</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0</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2</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extLst>
                  <a:ext uri="{0D108BD9-81ED-4DB2-BD59-A6C34878D82A}">
                    <a16:rowId xmlns:a16="http://schemas.microsoft.com/office/drawing/2014/main" val="2170714515"/>
                  </a:ext>
                </a:extLst>
              </a:tr>
              <a:tr h="392271">
                <a:tc>
                  <a:txBody>
                    <a:bodyPr/>
                    <a:lstStyle/>
                    <a:p>
                      <a:pPr fontAlgn="t"/>
                      <a:r>
                        <a:rPr lang="tr-TR" sz="1500" u="none" strike="noStrike">
                          <a:effectLst/>
                          <a:latin typeface="Times New Roman" panose="02020603050405020304" pitchFamily="18" charset="0"/>
                          <a:cs typeface="Times New Roman" panose="02020603050405020304" pitchFamily="18" charset="0"/>
                        </a:rPr>
                        <a:t>MED283</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Biyoistatistik</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2</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0</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4</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extLst>
                  <a:ext uri="{0D108BD9-81ED-4DB2-BD59-A6C34878D82A}">
                    <a16:rowId xmlns:a16="http://schemas.microsoft.com/office/drawing/2014/main" val="565030428"/>
                  </a:ext>
                </a:extLst>
              </a:tr>
              <a:tr h="392271">
                <a:tc>
                  <a:txBody>
                    <a:bodyPr/>
                    <a:lstStyle/>
                    <a:p>
                      <a:pPr fontAlgn="t"/>
                      <a:r>
                        <a:rPr lang="tr-TR" sz="1500" u="none" strike="noStrike">
                          <a:effectLst/>
                          <a:latin typeface="Times New Roman" panose="02020603050405020304" pitchFamily="18" charset="0"/>
                          <a:cs typeface="Times New Roman" panose="02020603050405020304" pitchFamily="18" charset="0"/>
                        </a:rPr>
                        <a:t>PSY103</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Genel Psikoloji</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3</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0</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4</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extLst>
                  <a:ext uri="{0D108BD9-81ED-4DB2-BD59-A6C34878D82A}">
                    <a16:rowId xmlns:a16="http://schemas.microsoft.com/office/drawing/2014/main" val="1572555096"/>
                  </a:ext>
                </a:extLst>
              </a:tr>
              <a:tr h="392271">
                <a:tc>
                  <a:txBody>
                    <a:bodyPr/>
                    <a:lstStyle/>
                    <a:p>
                      <a:pPr fontAlgn="t"/>
                      <a:r>
                        <a:rPr lang="tr-TR" sz="1500" u="none" strike="noStrike" dirty="0">
                          <a:effectLst/>
                          <a:latin typeface="Times New Roman" panose="02020603050405020304" pitchFamily="18" charset="0"/>
                          <a:cs typeface="Times New Roman" panose="02020603050405020304" pitchFamily="18" charset="0"/>
                        </a:rPr>
                        <a:t>MED181</a:t>
                      </a:r>
                      <a:endParaRPr lang="tr-TR" sz="1500" b="0" dirty="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Fizyoloji</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3</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0</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6</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extLst>
                  <a:ext uri="{0D108BD9-81ED-4DB2-BD59-A6C34878D82A}">
                    <a16:rowId xmlns:a16="http://schemas.microsoft.com/office/drawing/2014/main" val="3598020181"/>
                  </a:ext>
                </a:extLst>
              </a:tr>
              <a:tr h="623776">
                <a:tc>
                  <a:txBody>
                    <a:bodyPr/>
                    <a:lstStyle/>
                    <a:p>
                      <a:pPr fontAlgn="t"/>
                      <a:r>
                        <a:rPr lang="tr-TR" sz="1500" u="none" strike="noStrike">
                          <a:effectLst/>
                          <a:latin typeface="Times New Roman" panose="02020603050405020304" pitchFamily="18" charset="0"/>
                          <a:cs typeface="Times New Roman" panose="02020603050405020304" pitchFamily="18" charset="0"/>
                        </a:rPr>
                        <a:t>PTR101</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dirty="0">
                          <a:effectLst/>
                          <a:latin typeface="Times New Roman" panose="02020603050405020304" pitchFamily="18" charset="0"/>
                          <a:cs typeface="Times New Roman" panose="02020603050405020304" pitchFamily="18" charset="0"/>
                        </a:rPr>
                        <a:t>Fizyoterapi ve Rehabilitasyona Giriş ve Etik Prensipler</a:t>
                      </a:r>
                      <a:endParaRPr lang="tr-TR" sz="1500" b="0" dirty="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2</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0</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2</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extLst>
                  <a:ext uri="{0D108BD9-81ED-4DB2-BD59-A6C34878D82A}">
                    <a16:rowId xmlns:a16="http://schemas.microsoft.com/office/drawing/2014/main" val="1923081720"/>
                  </a:ext>
                </a:extLst>
              </a:tr>
              <a:tr h="392271">
                <a:tc gridSpan="2">
                  <a:txBody>
                    <a:bodyPr/>
                    <a:lstStyle/>
                    <a:p>
                      <a:pPr fontAlgn="t"/>
                      <a:r>
                        <a:rPr lang="tr-TR" sz="1500">
                          <a:effectLst/>
                          <a:latin typeface="Times New Roman" panose="02020603050405020304" pitchFamily="18" charset="0"/>
                          <a:cs typeface="Times New Roman" panose="02020603050405020304" pitchFamily="18" charset="0"/>
                        </a:rPr>
                        <a:t>Toplam</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hMerge="1">
                  <a:txBody>
                    <a:bodyPr/>
                    <a:lstStyle/>
                    <a:p>
                      <a:endParaRPr lang="tr-TR"/>
                    </a:p>
                  </a:txBody>
                  <a:tcPr/>
                </a:tc>
                <a:tc>
                  <a:txBody>
                    <a:bodyPr/>
                    <a:lstStyle/>
                    <a:p>
                      <a:pPr fontAlgn="t"/>
                      <a:r>
                        <a:rPr lang="tr-TR" sz="1500">
                          <a:effectLst/>
                          <a:latin typeface="Times New Roman" panose="02020603050405020304" pitchFamily="18" charset="0"/>
                          <a:cs typeface="Times New Roman" panose="02020603050405020304" pitchFamily="18" charset="0"/>
                        </a:rPr>
                        <a:t>20</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4</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dirty="0">
                          <a:effectLst/>
                          <a:latin typeface="Times New Roman" panose="02020603050405020304" pitchFamily="18" charset="0"/>
                          <a:cs typeface="Times New Roman" panose="02020603050405020304" pitchFamily="18" charset="0"/>
                        </a:rPr>
                        <a:t>30</a:t>
                      </a:r>
                      <a:endParaRPr lang="tr-TR" sz="1500" b="0" dirty="0">
                        <a:effectLst/>
                        <a:latin typeface="Times New Roman" panose="02020603050405020304" pitchFamily="18" charset="0"/>
                        <a:cs typeface="Times New Roman" panose="02020603050405020304" pitchFamily="18" charset="0"/>
                      </a:endParaRPr>
                    </a:p>
                  </a:txBody>
                  <a:tcPr marL="80383" marR="80383" marT="80383" marB="80383"/>
                </a:tc>
                <a:extLst>
                  <a:ext uri="{0D108BD9-81ED-4DB2-BD59-A6C34878D82A}">
                    <a16:rowId xmlns:a16="http://schemas.microsoft.com/office/drawing/2014/main" val="1057289149"/>
                  </a:ext>
                </a:extLst>
              </a:tr>
            </a:tbl>
          </a:graphicData>
        </a:graphic>
      </p:graphicFrame>
      <p:sp>
        <p:nvSpPr>
          <p:cNvPr id="19" name="Metin kutusu 8">
            <a:extLst>
              <a:ext uri="{FF2B5EF4-FFF2-40B4-BE49-F238E27FC236}">
                <a16:creationId xmlns:a16="http://schemas.microsoft.com/office/drawing/2014/main" id="{5910C1D6-AD65-439E-812C-207EFCEDCF3A}"/>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1. Yarı Yıl</a:t>
            </a:r>
          </a:p>
        </p:txBody>
      </p:sp>
    </p:spTree>
    <p:extLst>
      <p:ext uri="{BB962C8B-B14F-4D97-AF65-F5344CB8AC3E}">
        <p14:creationId xmlns:p14="http://schemas.microsoft.com/office/powerpoint/2010/main" val="1102307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464138" y="612825"/>
                <a:ext cx="10416597" cy="775504"/>
                <a:chOff x="1464138" y="612825"/>
                <a:chExt cx="10416597"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464138"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VII</a:t>
              </a:r>
              <a:endParaRPr lang="en-IN" b="1" dirty="0">
                <a:solidFill>
                  <a:schemeClr val="bg1"/>
                </a:solidFill>
                <a:latin typeface="Eurostile BQ" pitchFamily="50" charset="0"/>
              </a:endParaRPr>
            </a:p>
          </p:txBody>
        </p:sp>
      </p:grpSp>
      <p:sp>
        <p:nvSpPr>
          <p:cNvPr id="19" name="Metin kutusu 8">
            <a:extLst>
              <a:ext uri="{FF2B5EF4-FFF2-40B4-BE49-F238E27FC236}">
                <a16:creationId xmlns:a16="http://schemas.microsoft.com/office/drawing/2014/main" id="{5910C1D6-AD65-439E-812C-207EFCEDCF3A}"/>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2. Yarı Yıl</a:t>
            </a:r>
          </a:p>
        </p:txBody>
      </p:sp>
      <p:graphicFrame>
        <p:nvGraphicFramePr>
          <p:cNvPr id="20" name="İçerik Yer Tutucusu 7">
            <a:extLst>
              <a:ext uri="{FF2B5EF4-FFF2-40B4-BE49-F238E27FC236}">
                <a16:creationId xmlns:a16="http://schemas.microsoft.com/office/drawing/2014/main" id="{FEB3E02B-9B4D-4BEE-A02F-777A74F80AA0}"/>
              </a:ext>
            </a:extLst>
          </p:cNvPr>
          <p:cNvGraphicFramePr>
            <a:graphicFrameLocks/>
          </p:cNvGraphicFramePr>
          <p:nvPr>
            <p:extLst/>
          </p:nvPr>
        </p:nvGraphicFramePr>
        <p:xfrm>
          <a:off x="2024282" y="2628569"/>
          <a:ext cx="8981629" cy="3497130"/>
        </p:xfrm>
        <a:graphic>
          <a:graphicData uri="http://schemas.openxmlformats.org/drawingml/2006/table">
            <a:tbl>
              <a:tblPr>
                <a:tableStyleId>{616DA210-FB5B-4158-B5E0-FEB733F419BA}</a:tableStyleId>
              </a:tblPr>
              <a:tblGrid>
                <a:gridCol w="2003118">
                  <a:extLst>
                    <a:ext uri="{9D8B030D-6E8A-4147-A177-3AD203B41FA5}">
                      <a16:colId xmlns:a16="http://schemas.microsoft.com/office/drawing/2014/main" val="1981212420"/>
                    </a:ext>
                  </a:extLst>
                </a:gridCol>
                <a:gridCol w="3987721">
                  <a:extLst>
                    <a:ext uri="{9D8B030D-6E8A-4147-A177-3AD203B41FA5}">
                      <a16:colId xmlns:a16="http://schemas.microsoft.com/office/drawing/2014/main" val="1547057344"/>
                    </a:ext>
                  </a:extLst>
                </a:gridCol>
                <a:gridCol w="996930">
                  <a:extLst>
                    <a:ext uri="{9D8B030D-6E8A-4147-A177-3AD203B41FA5}">
                      <a16:colId xmlns:a16="http://schemas.microsoft.com/office/drawing/2014/main" val="3963950433"/>
                    </a:ext>
                  </a:extLst>
                </a:gridCol>
                <a:gridCol w="996930">
                  <a:extLst>
                    <a:ext uri="{9D8B030D-6E8A-4147-A177-3AD203B41FA5}">
                      <a16:colId xmlns:a16="http://schemas.microsoft.com/office/drawing/2014/main" val="2033586154"/>
                    </a:ext>
                  </a:extLst>
                </a:gridCol>
                <a:gridCol w="996930">
                  <a:extLst>
                    <a:ext uri="{9D8B030D-6E8A-4147-A177-3AD203B41FA5}">
                      <a16:colId xmlns:a16="http://schemas.microsoft.com/office/drawing/2014/main" val="2803710575"/>
                    </a:ext>
                  </a:extLst>
                </a:gridCol>
              </a:tblGrid>
              <a:tr h="580404">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Ders Kodu</a:t>
                      </a:r>
                    </a:p>
                  </a:txBody>
                  <a:tcPr marL="92685" marR="92685" marT="185370" marB="185370" anchor="ctr"/>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Ders Adı</a:t>
                      </a:r>
                    </a:p>
                  </a:txBody>
                  <a:tcPr marL="92685" marR="92685" marT="185370" marB="185370"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Teorik</a:t>
                      </a:r>
                    </a:p>
                  </a:txBody>
                  <a:tcPr marL="92685" marR="92685" marT="185370" marB="185370"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Uygulama</a:t>
                      </a:r>
                    </a:p>
                  </a:txBody>
                  <a:tcPr marL="92685" marR="92685" marT="185370" marB="185370"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AKTS</a:t>
                      </a:r>
                    </a:p>
                  </a:txBody>
                  <a:tcPr marL="92685" marR="92685" marT="185370" marB="185370" anchor="ctr"/>
                </a:tc>
                <a:extLst>
                  <a:ext uri="{0D108BD9-81ED-4DB2-BD59-A6C34878D82A}">
                    <a16:rowId xmlns:a16="http://schemas.microsoft.com/office/drawing/2014/main" val="2099432474"/>
                  </a:ext>
                </a:extLst>
              </a:tr>
              <a:tr h="413614">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MED182</a:t>
                      </a:r>
                    </a:p>
                  </a:txBody>
                  <a:tcPr marL="92685" marR="92685" marT="92685" marB="9268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Alana Özel Fizyoloji</a:t>
                      </a:r>
                    </a:p>
                  </a:txBody>
                  <a:tcPr marL="92685" marR="92685" marT="92685" marB="9268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92685" marR="92685" marT="92685" marB="9268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92685" marR="92685" marT="92685" marB="9268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6</a:t>
                      </a:r>
                    </a:p>
                  </a:txBody>
                  <a:tcPr marL="92685" marR="92685" marT="92685" marB="92685"/>
                </a:tc>
                <a:extLst>
                  <a:ext uri="{0D108BD9-81ED-4DB2-BD59-A6C34878D82A}">
                    <a16:rowId xmlns:a16="http://schemas.microsoft.com/office/drawing/2014/main" val="4274195548"/>
                  </a:ext>
                </a:extLst>
              </a:tr>
              <a:tr h="413614">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PTR102</a:t>
                      </a:r>
                    </a:p>
                  </a:txBody>
                  <a:tcPr marL="92685" marR="92685" marT="92685" marB="9268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Isı, Işık ve Hidroterapi</a:t>
                      </a:r>
                    </a:p>
                  </a:txBody>
                  <a:tcPr marL="92685" marR="92685" marT="92685" marB="9268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92685" marR="92685" marT="92685" marB="9268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92685" marR="92685" marT="92685" marB="9268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7</a:t>
                      </a:r>
                    </a:p>
                  </a:txBody>
                  <a:tcPr marL="92685" marR="92685" marT="92685" marB="92685"/>
                </a:tc>
                <a:extLst>
                  <a:ext uri="{0D108BD9-81ED-4DB2-BD59-A6C34878D82A}">
                    <a16:rowId xmlns:a16="http://schemas.microsoft.com/office/drawing/2014/main" val="2587795532"/>
                  </a:ext>
                </a:extLst>
              </a:tr>
              <a:tr h="413614">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HIST221</a:t>
                      </a:r>
                    </a:p>
                  </a:txBody>
                  <a:tcPr marL="92685" marR="92685" marT="92685" marB="9268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Uygarlık Tarihi</a:t>
                      </a:r>
                    </a:p>
                  </a:txBody>
                  <a:tcPr marL="92685" marR="92685" marT="92685" marB="9268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92685" marR="92685" marT="92685" marB="9268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92685" marR="92685" marT="92685" marB="9268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92685" marR="92685" marT="92685" marB="92685"/>
                </a:tc>
                <a:extLst>
                  <a:ext uri="{0D108BD9-81ED-4DB2-BD59-A6C34878D82A}">
                    <a16:rowId xmlns:a16="http://schemas.microsoft.com/office/drawing/2014/main" val="1242362256"/>
                  </a:ext>
                </a:extLst>
              </a:tr>
              <a:tr h="413614">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MED188</a:t>
                      </a:r>
                    </a:p>
                  </a:txBody>
                  <a:tcPr marL="92685" marR="92685" marT="92685" marB="9268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Alana Özel Anatomi</a:t>
                      </a:r>
                    </a:p>
                  </a:txBody>
                  <a:tcPr marL="92685" marR="92685" marT="92685" marB="9268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4</a:t>
                      </a:r>
                    </a:p>
                  </a:txBody>
                  <a:tcPr marL="92685" marR="92685" marT="92685" marB="9268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4</a:t>
                      </a:r>
                    </a:p>
                  </a:txBody>
                  <a:tcPr marL="92685" marR="92685" marT="92685" marB="9268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8.5</a:t>
                      </a:r>
                    </a:p>
                  </a:txBody>
                  <a:tcPr marL="92685" marR="92685" marT="92685" marB="92685"/>
                </a:tc>
                <a:extLst>
                  <a:ext uri="{0D108BD9-81ED-4DB2-BD59-A6C34878D82A}">
                    <a16:rowId xmlns:a16="http://schemas.microsoft.com/office/drawing/2014/main" val="2334582434"/>
                  </a:ext>
                </a:extLst>
              </a:tr>
              <a:tr h="413614">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HIST112</a:t>
                      </a:r>
                    </a:p>
                  </a:txBody>
                  <a:tcPr marL="92685" marR="92685" marT="92685" marB="9268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Atatürk İlke ve İnkilâp Tarihi II (İngilizce)</a:t>
                      </a:r>
                    </a:p>
                  </a:txBody>
                  <a:tcPr marL="92685" marR="92685" marT="92685" marB="9268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2</a:t>
                      </a:r>
                    </a:p>
                  </a:txBody>
                  <a:tcPr marL="92685" marR="92685" marT="92685" marB="9268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0</a:t>
                      </a:r>
                    </a:p>
                  </a:txBody>
                  <a:tcPr marL="92685" marR="92685" marT="92685" marB="9268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92685" marR="92685" marT="92685" marB="92685"/>
                </a:tc>
                <a:extLst>
                  <a:ext uri="{0D108BD9-81ED-4DB2-BD59-A6C34878D82A}">
                    <a16:rowId xmlns:a16="http://schemas.microsoft.com/office/drawing/2014/main" val="3370079812"/>
                  </a:ext>
                </a:extLst>
              </a:tr>
              <a:tr h="413614">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ENG102</a:t>
                      </a:r>
                    </a:p>
                  </a:txBody>
                  <a:tcPr marL="92685" marR="92685" marT="92685" marB="9268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Akademik İngilizce II</a:t>
                      </a:r>
                    </a:p>
                  </a:txBody>
                  <a:tcPr marL="92685" marR="92685" marT="92685" marB="9268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4</a:t>
                      </a:r>
                    </a:p>
                  </a:txBody>
                  <a:tcPr marL="92685" marR="92685" marT="92685" marB="9268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0</a:t>
                      </a:r>
                    </a:p>
                  </a:txBody>
                  <a:tcPr marL="92685" marR="92685" marT="92685" marB="9268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3.5</a:t>
                      </a:r>
                    </a:p>
                  </a:txBody>
                  <a:tcPr marL="92685" marR="92685" marT="92685" marB="92685"/>
                </a:tc>
                <a:extLst>
                  <a:ext uri="{0D108BD9-81ED-4DB2-BD59-A6C34878D82A}">
                    <a16:rowId xmlns:a16="http://schemas.microsoft.com/office/drawing/2014/main" val="3802308694"/>
                  </a:ext>
                </a:extLst>
              </a:tr>
              <a:tr h="413614">
                <a:tc gridSpan="2">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Toplam</a:t>
                      </a:r>
                    </a:p>
                  </a:txBody>
                  <a:tcPr marL="92685" marR="92685" marT="92685" marB="92685"/>
                </a:tc>
                <a:tc hMerge="1">
                  <a:txBody>
                    <a:bodyPr/>
                    <a:lstStyle/>
                    <a:p>
                      <a:endParaRPr lang="tr-TR"/>
                    </a:p>
                  </a:txBody>
                  <a:tcP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19</a:t>
                      </a:r>
                    </a:p>
                  </a:txBody>
                  <a:tcPr marL="92685" marR="92685" marT="92685" marB="9268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4</a:t>
                      </a:r>
                    </a:p>
                  </a:txBody>
                  <a:tcPr marL="92685" marR="92685" marT="92685" marB="9268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30</a:t>
                      </a:r>
                    </a:p>
                  </a:txBody>
                  <a:tcPr marL="92685" marR="92685" marT="92685" marB="92685"/>
                </a:tc>
                <a:extLst>
                  <a:ext uri="{0D108BD9-81ED-4DB2-BD59-A6C34878D82A}">
                    <a16:rowId xmlns:a16="http://schemas.microsoft.com/office/drawing/2014/main" val="3160054565"/>
                  </a:ext>
                </a:extLst>
              </a:tr>
            </a:tbl>
          </a:graphicData>
        </a:graphic>
      </p:graphicFrame>
    </p:spTree>
    <p:extLst>
      <p:ext uri="{BB962C8B-B14F-4D97-AF65-F5344CB8AC3E}">
        <p14:creationId xmlns:p14="http://schemas.microsoft.com/office/powerpoint/2010/main" val="4191094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464138" y="612825"/>
                <a:ext cx="10416597" cy="775504"/>
                <a:chOff x="1464138" y="612825"/>
                <a:chExt cx="10416597"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464138"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VII</a:t>
              </a:r>
              <a:endParaRPr lang="en-IN" b="1" dirty="0">
                <a:solidFill>
                  <a:schemeClr val="bg1"/>
                </a:solidFill>
                <a:latin typeface="Eurostile BQ" pitchFamily="50" charset="0"/>
              </a:endParaRPr>
            </a:p>
          </p:txBody>
        </p:sp>
      </p:grpSp>
      <p:sp>
        <p:nvSpPr>
          <p:cNvPr id="19" name="Metin kutusu 8">
            <a:extLst>
              <a:ext uri="{FF2B5EF4-FFF2-40B4-BE49-F238E27FC236}">
                <a16:creationId xmlns:a16="http://schemas.microsoft.com/office/drawing/2014/main" id="{5910C1D6-AD65-439E-812C-207EFCEDCF3A}"/>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3. Yarı Yıl</a:t>
            </a:r>
          </a:p>
        </p:txBody>
      </p:sp>
      <p:graphicFrame>
        <p:nvGraphicFramePr>
          <p:cNvPr id="21" name="İçerik Yer Tutucusu 6">
            <a:extLst>
              <a:ext uri="{FF2B5EF4-FFF2-40B4-BE49-F238E27FC236}">
                <a16:creationId xmlns:a16="http://schemas.microsoft.com/office/drawing/2014/main" id="{11FFC9A7-FEA7-4D23-A0E1-9F3F73412019}"/>
              </a:ext>
            </a:extLst>
          </p:cNvPr>
          <p:cNvGraphicFramePr>
            <a:graphicFrameLocks/>
          </p:cNvGraphicFramePr>
          <p:nvPr>
            <p:extLst/>
          </p:nvPr>
        </p:nvGraphicFramePr>
        <p:xfrm>
          <a:off x="1873151" y="2503197"/>
          <a:ext cx="9433024" cy="3922716"/>
        </p:xfrm>
        <a:graphic>
          <a:graphicData uri="http://schemas.openxmlformats.org/drawingml/2006/table">
            <a:tbl>
              <a:tblPr>
                <a:tableStyleId>{616DA210-FB5B-4158-B5E0-FEB733F419BA}</a:tableStyleId>
              </a:tblPr>
              <a:tblGrid>
                <a:gridCol w="2153752">
                  <a:extLst>
                    <a:ext uri="{9D8B030D-6E8A-4147-A177-3AD203B41FA5}">
                      <a16:colId xmlns:a16="http://schemas.microsoft.com/office/drawing/2014/main" val="1590702116"/>
                    </a:ext>
                  </a:extLst>
                </a:gridCol>
                <a:gridCol w="4307505">
                  <a:extLst>
                    <a:ext uri="{9D8B030D-6E8A-4147-A177-3AD203B41FA5}">
                      <a16:colId xmlns:a16="http://schemas.microsoft.com/office/drawing/2014/main" val="2277702542"/>
                    </a:ext>
                  </a:extLst>
                </a:gridCol>
                <a:gridCol w="1076876">
                  <a:extLst>
                    <a:ext uri="{9D8B030D-6E8A-4147-A177-3AD203B41FA5}">
                      <a16:colId xmlns:a16="http://schemas.microsoft.com/office/drawing/2014/main" val="3410888254"/>
                    </a:ext>
                  </a:extLst>
                </a:gridCol>
                <a:gridCol w="1076876">
                  <a:extLst>
                    <a:ext uri="{9D8B030D-6E8A-4147-A177-3AD203B41FA5}">
                      <a16:colId xmlns:a16="http://schemas.microsoft.com/office/drawing/2014/main" val="3433714362"/>
                    </a:ext>
                  </a:extLst>
                </a:gridCol>
                <a:gridCol w="818015">
                  <a:extLst>
                    <a:ext uri="{9D8B030D-6E8A-4147-A177-3AD203B41FA5}">
                      <a16:colId xmlns:a16="http://schemas.microsoft.com/office/drawing/2014/main" val="2020962961"/>
                    </a:ext>
                  </a:extLst>
                </a:gridCol>
              </a:tblGrid>
              <a:tr h="587724">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Ders Kodu</a:t>
                      </a:r>
                    </a:p>
                  </a:txBody>
                  <a:tcPr marL="85425" marR="85425" marT="170850" marB="170850" anchor="ctr"/>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Ders Adı</a:t>
                      </a:r>
                    </a:p>
                  </a:txBody>
                  <a:tcPr marL="85425" marR="85425" marT="170850" marB="170850"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Teorik</a:t>
                      </a:r>
                    </a:p>
                  </a:txBody>
                  <a:tcPr marL="85425" marR="85425" marT="170850" marB="170850"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Uygulama</a:t>
                      </a:r>
                    </a:p>
                  </a:txBody>
                  <a:tcPr marL="85425" marR="85425" marT="170850" marB="170850"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AKTS</a:t>
                      </a:r>
                    </a:p>
                  </a:txBody>
                  <a:tcPr marL="85425" marR="85425" marT="170850" marB="170850" anchor="ctr"/>
                </a:tc>
                <a:extLst>
                  <a:ext uri="{0D108BD9-81ED-4DB2-BD59-A6C34878D82A}">
                    <a16:rowId xmlns:a16="http://schemas.microsoft.com/office/drawing/2014/main" val="2160503958"/>
                  </a:ext>
                </a:extLst>
              </a:tr>
              <a:tr h="416874">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PTR209</a:t>
                      </a:r>
                    </a:p>
                  </a:txBody>
                  <a:tcPr marL="85425" marR="85425" marT="85425" marB="85425"/>
                </a:tc>
                <a:tc>
                  <a:txBody>
                    <a:bodyPr/>
                    <a:lstStyle/>
                    <a:p>
                      <a:pPr marL="0" algn="l" defTabSz="914400" rtl="0" eaLnBrk="1" fontAlgn="t" latinLnBrk="0" hangingPunct="1"/>
                      <a:r>
                        <a:rPr lang="tr-TR" sz="1500" kern="1200" dirty="0" err="1">
                          <a:solidFill>
                            <a:schemeClr val="tx1"/>
                          </a:solidFill>
                          <a:effectLst/>
                          <a:latin typeface="Times New Roman" panose="02020603050405020304" pitchFamily="18" charset="0"/>
                          <a:ea typeface="+mn-ea"/>
                          <a:cs typeface="Times New Roman" panose="02020603050405020304" pitchFamily="18" charset="0"/>
                        </a:rPr>
                        <a:t>Biyomekani</a:t>
                      </a:r>
                      <a:r>
                        <a:rPr lang="tr-TR" sz="1500" kern="1200" dirty="0">
                          <a:solidFill>
                            <a:schemeClr val="tx1"/>
                          </a:solidFill>
                          <a:effectLst/>
                          <a:latin typeface="Times New Roman" panose="02020603050405020304" pitchFamily="18" charset="0"/>
                          <a:ea typeface="+mn-ea"/>
                          <a:cs typeface="Times New Roman" panose="02020603050405020304" pitchFamily="18" charset="0"/>
                        </a:rPr>
                        <a:t> ve </a:t>
                      </a:r>
                      <a:r>
                        <a:rPr lang="tr-TR" sz="1500" kern="1200" dirty="0" err="1">
                          <a:solidFill>
                            <a:schemeClr val="tx1"/>
                          </a:solidFill>
                          <a:effectLst/>
                          <a:latin typeface="Times New Roman" panose="02020603050405020304" pitchFamily="18" charset="0"/>
                          <a:ea typeface="+mn-ea"/>
                          <a:cs typeface="Times New Roman" panose="02020603050405020304" pitchFamily="18" charset="0"/>
                        </a:rPr>
                        <a:t>Kinezyoloji</a:t>
                      </a:r>
                      <a:r>
                        <a:rPr lang="tr-TR" sz="1500" kern="1200" dirty="0">
                          <a:solidFill>
                            <a:schemeClr val="tx1"/>
                          </a:solidFill>
                          <a:effectLst/>
                          <a:latin typeface="Times New Roman" panose="02020603050405020304" pitchFamily="18" charset="0"/>
                          <a:ea typeface="+mn-ea"/>
                          <a:cs typeface="Times New Roman" panose="02020603050405020304" pitchFamily="18" charset="0"/>
                        </a:rPr>
                        <a:t> I</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85425" marR="85425" marT="85425" marB="85425"/>
                </a:tc>
                <a:extLst>
                  <a:ext uri="{0D108BD9-81ED-4DB2-BD59-A6C34878D82A}">
                    <a16:rowId xmlns:a16="http://schemas.microsoft.com/office/drawing/2014/main" val="4245756442"/>
                  </a:ext>
                </a:extLst>
              </a:tr>
              <a:tr h="416874">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PTR203</a:t>
                      </a:r>
                    </a:p>
                  </a:txBody>
                  <a:tcPr marL="85425" marR="85425" marT="85425" marB="85425"/>
                </a:tc>
                <a:tc>
                  <a:txBody>
                    <a:bodyPr/>
                    <a:lstStyle/>
                    <a:p>
                      <a:pPr marL="0" algn="l" defTabSz="914400" rtl="0" eaLnBrk="1" fontAlgn="t" latinLnBrk="0" hangingPunct="1"/>
                      <a:r>
                        <a:rPr lang="es-ES" sz="1500" kern="1200" dirty="0">
                          <a:solidFill>
                            <a:schemeClr val="tx1"/>
                          </a:solidFill>
                          <a:effectLst/>
                          <a:latin typeface="Times New Roman" panose="02020603050405020304" pitchFamily="18" charset="0"/>
                          <a:ea typeface="+mn-ea"/>
                          <a:cs typeface="Times New Roman" panose="02020603050405020304" pitchFamily="18" charset="0"/>
                        </a:rPr>
                        <a:t>Fizyoterapide Temel Ölçme ve Değerlendirme</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6</a:t>
                      </a:r>
                    </a:p>
                  </a:txBody>
                  <a:tcPr marL="85425" marR="85425" marT="85425" marB="85425"/>
                </a:tc>
                <a:extLst>
                  <a:ext uri="{0D108BD9-81ED-4DB2-BD59-A6C34878D82A}">
                    <a16:rowId xmlns:a16="http://schemas.microsoft.com/office/drawing/2014/main" val="326211534"/>
                  </a:ext>
                </a:extLst>
              </a:tr>
              <a:tr h="416874">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PTR201</a:t>
                      </a:r>
                    </a:p>
                  </a:txBody>
                  <a:tcPr marL="85425" marR="85425" marT="85425" marB="85425"/>
                </a:tc>
                <a:tc>
                  <a:txBody>
                    <a:bodyPr/>
                    <a:lstStyle/>
                    <a:p>
                      <a:pPr marL="0" algn="l" defTabSz="914400" rtl="0" eaLnBrk="1" fontAlgn="t" latinLnBrk="0" hangingPunct="1"/>
                      <a:r>
                        <a:rPr lang="tr-TR" sz="1500" kern="1200" dirty="0" err="1">
                          <a:solidFill>
                            <a:schemeClr val="tx1"/>
                          </a:solidFill>
                          <a:effectLst/>
                          <a:latin typeface="Times New Roman" panose="02020603050405020304" pitchFamily="18" charset="0"/>
                          <a:ea typeface="+mn-ea"/>
                          <a:cs typeface="Times New Roman" panose="02020603050405020304" pitchFamily="18" charset="0"/>
                        </a:rPr>
                        <a:t>Elektroterapi</a:t>
                      </a:r>
                      <a:r>
                        <a:rPr lang="tr-TR" sz="1500" kern="1200" dirty="0">
                          <a:solidFill>
                            <a:schemeClr val="tx1"/>
                          </a:solidFill>
                          <a:effectLst/>
                          <a:latin typeface="Times New Roman" panose="02020603050405020304" pitchFamily="18" charset="0"/>
                          <a:ea typeface="+mn-ea"/>
                          <a:cs typeface="Times New Roman" panose="02020603050405020304" pitchFamily="18" charset="0"/>
                        </a:rPr>
                        <a:t> I</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6</a:t>
                      </a:r>
                    </a:p>
                  </a:txBody>
                  <a:tcPr marL="85425" marR="85425" marT="85425" marB="85425"/>
                </a:tc>
                <a:extLst>
                  <a:ext uri="{0D108BD9-81ED-4DB2-BD59-A6C34878D82A}">
                    <a16:rowId xmlns:a16="http://schemas.microsoft.com/office/drawing/2014/main" val="3124798907"/>
                  </a:ext>
                </a:extLst>
              </a:tr>
              <a:tr h="416874">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PTR207</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Fonksiyonel </a:t>
                      </a:r>
                      <a:r>
                        <a:rPr lang="tr-TR" sz="1500" kern="1200" dirty="0" err="1">
                          <a:solidFill>
                            <a:schemeClr val="tx1"/>
                          </a:solidFill>
                          <a:effectLst/>
                          <a:latin typeface="Times New Roman" panose="02020603050405020304" pitchFamily="18" charset="0"/>
                          <a:ea typeface="+mn-ea"/>
                          <a:cs typeface="Times New Roman" panose="02020603050405020304" pitchFamily="18" charset="0"/>
                        </a:rPr>
                        <a:t>Nöroanatomi</a:t>
                      </a:r>
                      <a:endParaRPr lang="tr-TR" sz="1500" kern="1200" dirty="0">
                        <a:solidFill>
                          <a:schemeClr val="tx1"/>
                        </a:solidFill>
                        <a:effectLst/>
                        <a:latin typeface="Times New Roman" panose="02020603050405020304" pitchFamily="18" charset="0"/>
                        <a:ea typeface="+mn-ea"/>
                        <a:cs typeface="Times New Roman" panose="02020603050405020304" pitchFamily="18" charset="0"/>
                      </a:endParaRP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5</a:t>
                      </a:r>
                    </a:p>
                  </a:txBody>
                  <a:tcPr marL="85425" marR="85425" marT="85425" marB="85425"/>
                </a:tc>
                <a:extLst>
                  <a:ext uri="{0D108BD9-81ED-4DB2-BD59-A6C34878D82A}">
                    <a16:rowId xmlns:a16="http://schemas.microsoft.com/office/drawing/2014/main" val="3417800154"/>
                  </a:ext>
                </a:extLst>
              </a:tr>
              <a:tr h="416874">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ENG201</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Akademik İngilizce III</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85425" marR="85425" marT="85425" marB="85425"/>
                </a:tc>
                <a:extLst>
                  <a:ext uri="{0D108BD9-81ED-4DB2-BD59-A6C34878D82A}">
                    <a16:rowId xmlns:a16="http://schemas.microsoft.com/office/drawing/2014/main" val="368695391"/>
                  </a:ext>
                </a:extLst>
              </a:tr>
              <a:tr h="416874">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PTR205</a:t>
                      </a:r>
                    </a:p>
                  </a:txBody>
                  <a:tcPr marL="85425" marR="85425" marT="85425" marB="85425"/>
                </a:tc>
                <a:tc>
                  <a:txBody>
                    <a:bodyPr/>
                    <a:lstStyle/>
                    <a:p>
                      <a:pPr marL="0" algn="l" defTabSz="914400" rtl="0" eaLnBrk="1" fontAlgn="t" latinLnBrk="0" hangingPunct="1"/>
                      <a:r>
                        <a:rPr lang="tr-TR" sz="1500" kern="1200" dirty="0" err="1">
                          <a:solidFill>
                            <a:schemeClr val="tx1"/>
                          </a:solidFill>
                          <a:effectLst/>
                          <a:latin typeface="Times New Roman" panose="02020603050405020304" pitchFamily="18" charset="0"/>
                          <a:ea typeface="+mn-ea"/>
                          <a:cs typeface="Times New Roman" panose="02020603050405020304" pitchFamily="18" charset="0"/>
                        </a:rPr>
                        <a:t>Manipulatif</a:t>
                      </a:r>
                      <a:r>
                        <a:rPr lang="tr-TR" sz="1500" kern="1200" dirty="0">
                          <a:solidFill>
                            <a:schemeClr val="tx1"/>
                          </a:solidFill>
                          <a:effectLst/>
                          <a:latin typeface="Times New Roman" panose="02020603050405020304" pitchFamily="18" charset="0"/>
                          <a:ea typeface="+mn-ea"/>
                          <a:cs typeface="Times New Roman" panose="02020603050405020304" pitchFamily="18" charset="0"/>
                        </a:rPr>
                        <a:t> Tedavi I</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2</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5</a:t>
                      </a:r>
                    </a:p>
                  </a:txBody>
                  <a:tcPr marL="85425" marR="85425" marT="85425" marB="85425"/>
                </a:tc>
                <a:extLst>
                  <a:ext uri="{0D108BD9-81ED-4DB2-BD59-A6C34878D82A}">
                    <a16:rowId xmlns:a16="http://schemas.microsoft.com/office/drawing/2014/main" val="3931225980"/>
                  </a:ext>
                </a:extLst>
              </a:tr>
              <a:tr h="416874">
                <a:tc>
                  <a:txBody>
                    <a:bodyPr/>
                    <a:lstStyle/>
                    <a:p>
                      <a:pPr marL="0" algn="l" defTabSz="914400" rtl="0" eaLnBrk="1" fontAlgn="t" latinLnBrk="0" hangingPunct="1"/>
                      <a:endParaRPr lang="tr-TR" sz="1500" kern="1200">
                        <a:solidFill>
                          <a:schemeClr val="tx1"/>
                        </a:solidFill>
                        <a:effectLst/>
                        <a:latin typeface="Times New Roman" panose="02020603050405020304" pitchFamily="18" charset="0"/>
                        <a:ea typeface="+mn-ea"/>
                        <a:cs typeface="Times New Roman" panose="02020603050405020304" pitchFamily="18" charset="0"/>
                      </a:endParaRP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Alan Seçmeli</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0</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5425" marR="85425" marT="85425" marB="85425"/>
                </a:tc>
                <a:extLst>
                  <a:ext uri="{0D108BD9-81ED-4DB2-BD59-A6C34878D82A}">
                    <a16:rowId xmlns:a16="http://schemas.microsoft.com/office/drawing/2014/main" val="2230821009"/>
                  </a:ext>
                </a:extLst>
              </a:tr>
              <a:tr h="416874">
                <a:tc gridSpan="2">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Toplam</a:t>
                      </a:r>
                    </a:p>
                  </a:txBody>
                  <a:tcPr marL="85425" marR="85425" marT="85425" marB="85425"/>
                </a:tc>
                <a:tc hMerge="1">
                  <a:txBody>
                    <a:bodyPr/>
                    <a:lstStyle/>
                    <a:p>
                      <a:endParaRPr lang="tr-TR"/>
                    </a:p>
                  </a:txBody>
                  <a:tcP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14</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8</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30</a:t>
                      </a:r>
                    </a:p>
                  </a:txBody>
                  <a:tcPr marL="85425" marR="85425" marT="85425" marB="85425"/>
                </a:tc>
                <a:extLst>
                  <a:ext uri="{0D108BD9-81ED-4DB2-BD59-A6C34878D82A}">
                    <a16:rowId xmlns:a16="http://schemas.microsoft.com/office/drawing/2014/main" val="4262063523"/>
                  </a:ext>
                </a:extLst>
              </a:tr>
            </a:tbl>
          </a:graphicData>
        </a:graphic>
      </p:graphicFrame>
    </p:spTree>
    <p:extLst>
      <p:ext uri="{BB962C8B-B14F-4D97-AF65-F5344CB8AC3E}">
        <p14:creationId xmlns:p14="http://schemas.microsoft.com/office/powerpoint/2010/main" val="18569340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464138" y="612825"/>
                <a:ext cx="10416597" cy="775504"/>
                <a:chOff x="1464138" y="612825"/>
                <a:chExt cx="10416597"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464138"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VII</a:t>
              </a:r>
              <a:endParaRPr lang="en-IN" b="1" dirty="0">
                <a:solidFill>
                  <a:schemeClr val="bg1"/>
                </a:solidFill>
                <a:latin typeface="Eurostile BQ" pitchFamily="50" charset="0"/>
              </a:endParaRPr>
            </a:p>
          </p:txBody>
        </p:sp>
      </p:grpSp>
      <p:sp>
        <p:nvSpPr>
          <p:cNvPr id="19" name="Metin kutusu 8">
            <a:extLst>
              <a:ext uri="{FF2B5EF4-FFF2-40B4-BE49-F238E27FC236}">
                <a16:creationId xmlns:a16="http://schemas.microsoft.com/office/drawing/2014/main" id="{5910C1D6-AD65-439E-812C-207EFCEDCF3A}"/>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4. Yarı Yıl</a:t>
            </a:r>
          </a:p>
        </p:txBody>
      </p:sp>
      <p:graphicFrame>
        <p:nvGraphicFramePr>
          <p:cNvPr id="20" name="İçerik Yer Tutucusu 6">
            <a:extLst>
              <a:ext uri="{FF2B5EF4-FFF2-40B4-BE49-F238E27FC236}">
                <a16:creationId xmlns:a16="http://schemas.microsoft.com/office/drawing/2014/main" id="{7BC4F61F-2D63-4C59-913A-83CC490A826A}"/>
              </a:ext>
            </a:extLst>
          </p:cNvPr>
          <p:cNvGraphicFramePr>
            <a:graphicFrameLocks/>
          </p:cNvGraphicFramePr>
          <p:nvPr>
            <p:extLst/>
          </p:nvPr>
        </p:nvGraphicFramePr>
        <p:xfrm>
          <a:off x="2031000" y="2503197"/>
          <a:ext cx="9691885" cy="3922716"/>
        </p:xfrm>
        <a:graphic>
          <a:graphicData uri="http://schemas.openxmlformats.org/drawingml/2006/table">
            <a:tbl>
              <a:tblPr>
                <a:tableStyleId>{616DA210-FB5B-4158-B5E0-FEB733F419BA}</a:tableStyleId>
              </a:tblPr>
              <a:tblGrid>
                <a:gridCol w="2153752">
                  <a:extLst>
                    <a:ext uri="{9D8B030D-6E8A-4147-A177-3AD203B41FA5}">
                      <a16:colId xmlns:a16="http://schemas.microsoft.com/office/drawing/2014/main" val="2863697548"/>
                    </a:ext>
                  </a:extLst>
                </a:gridCol>
                <a:gridCol w="4307505">
                  <a:extLst>
                    <a:ext uri="{9D8B030D-6E8A-4147-A177-3AD203B41FA5}">
                      <a16:colId xmlns:a16="http://schemas.microsoft.com/office/drawing/2014/main" val="1700325505"/>
                    </a:ext>
                  </a:extLst>
                </a:gridCol>
                <a:gridCol w="1076876">
                  <a:extLst>
                    <a:ext uri="{9D8B030D-6E8A-4147-A177-3AD203B41FA5}">
                      <a16:colId xmlns:a16="http://schemas.microsoft.com/office/drawing/2014/main" val="2074914156"/>
                    </a:ext>
                  </a:extLst>
                </a:gridCol>
                <a:gridCol w="1076876">
                  <a:extLst>
                    <a:ext uri="{9D8B030D-6E8A-4147-A177-3AD203B41FA5}">
                      <a16:colId xmlns:a16="http://schemas.microsoft.com/office/drawing/2014/main" val="1244291697"/>
                    </a:ext>
                  </a:extLst>
                </a:gridCol>
                <a:gridCol w="1076876">
                  <a:extLst>
                    <a:ext uri="{9D8B030D-6E8A-4147-A177-3AD203B41FA5}">
                      <a16:colId xmlns:a16="http://schemas.microsoft.com/office/drawing/2014/main" val="633308950"/>
                    </a:ext>
                  </a:extLst>
                </a:gridCol>
              </a:tblGrid>
              <a:tr h="587724">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Ders Kodu</a:t>
                      </a:r>
                    </a:p>
                  </a:txBody>
                  <a:tcPr marL="85425" marR="85425" marT="170850" marB="170850" anchor="ctr"/>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Ders Adı</a:t>
                      </a:r>
                    </a:p>
                  </a:txBody>
                  <a:tcPr marL="85425" marR="85425" marT="170850" marB="170850"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Teorik</a:t>
                      </a:r>
                    </a:p>
                  </a:txBody>
                  <a:tcPr marL="85425" marR="85425" marT="170850" marB="170850"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Uygulama</a:t>
                      </a:r>
                    </a:p>
                  </a:txBody>
                  <a:tcPr marL="85425" marR="85425" marT="170850" marB="170850"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AKTS</a:t>
                      </a:r>
                    </a:p>
                  </a:txBody>
                  <a:tcPr marL="85425" marR="85425" marT="170850" marB="170850" anchor="ctr"/>
                </a:tc>
                <a:extLst>
                  <a:ext uri="{0D108BD9-81ED-4DB2-BD59-A6C34878D82A}">
                    <a16:rowId xmlns:a16="http://schemas.microsoft.com/office/drawing/2014/main" val="1375298937"/>
                  </a:ext>
                </a:extLst>
              </a:tr>
              <a:tr h="416874">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PTR210</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Biyomekani ve Kinezyoloji II</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85425" marR="85425" marT="85425" marB="85425"/>
                </a:tc>
                <a:extLst>
                  <a:ext uri="{0D108BD9-81ED-4DB2-BD59-A6C34878D82A}">
                    <a16:rowId xmlns:a16="http://schemas.microsoft.com/office/drawing/2014/main" val="1579019483"/>
                  </a:ext>
                </a:extLst>
              </a:tr>
              <a:tr h="416874">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PTR202</a:t>
                      </a:r>
                    </a:p>
                  </a:txBody>
                  <a:tcPr marL="85425" marR="85425" marT="85425" marB="85425"/>
                </a:tc>
                <a:tc>
                  <a:txBody>
                    <a:bodyPr/>
                    <a:lstStyle/>
                    <a:p>
                      <a:pPr marL="0" algn="l" defTabSz="914400" rtl="0" eaLnBrk="1" fontAlgn="t" latinLnBrk="0" hangingPunct="1"/>
                      <a:r>
                        <a:rPr lang="tr-TR" sz="1500" kern="1200" dirty="0" err="1">
                          <a:solidFill>
                            <a:schemeClr val="tx1"/>
                          </a:solidFill>
                          <a:effectLst/>
                          <a:latin typeface="Times New Roman" panose="02020603050405020304" pitchFamily="18" charset="0"/>
                          <a:ea typeface="+mn-ea"/>
                          <a:cs typeface="Times New Roman" panose="02020603050405020304" pitchFamily="18" charset="0"/>
                        </a:rPr>
                        <a:t>Elektroterapi</a:t>
                      </a:r>
                      <a:r>
                        <a:rPr lang="tr-TR" sz="1500" kern="1200" dirty="0">
                          <a:solidFill>
                            <a:schemeClr val="tx1"/>
                          </a:solidFill>
                          <a:effectLst/>
                          <a:latin typeface="Times New Roman" panose="02020603050405020304" pitchFamily="18" charset="0"/>
                          <a:ea typeface="+mn-ea"/>
                          <a:cs typeface="Times New Roman" panose="02020603050405020304" pitchFamily="18" charset="0"/>
                        </a:rPr>
                        <a:t> II</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6</a:t>
                      </a:r>
                    </a:p>
                  </a:txBody>
                  <a:tcPr marL="85425" marR="85425" marT="85425" marB="85425"/>
                </a:tc>
                <a:extLst>
                  <a:ext uri="{0D108BD9-81ED-4DB2-BD59-A6C34878D82A}">
                    <a16:rowId xmlns:a16="http://schemas.microsoft.com/office/drawing/2014/main" val="2519732706"/>
                  </a:ext>
                </a:extLst>
              </a:tr>
              <a:tr h="416874">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PTR206</a:t>
                      </a:r>
                    </a:p>
                  </a:txBody>
                  <a:tcPr marL="85425" marR="85425" marT="85425" marB="85425"/>
                </a:tc>
                <a:tc>
                  <a:txBody>
                    <a:bodyPr/>
                    <a:lstStyle/>
                    <a:p>
                      <a:pPr marL="0" algn="l" defTabSz="914400" rtl="0" eaLnBrk="1" fontAlgn="t" latinLnBrk="0" hangingPunct="1"/>
                      <a:r>
                        <a:rPr lang="tr-TR" sz="1500" kern="1200" dirty="0" err="1">
                          <a:solidFill>
                            <a:schemeClr val="tx1"/>
                          </a:solidFill>
                          <a:effectLst/>
                          <a:latin typeface="Times New Roman" panose="02020603050405020304" pitchFamily="18" charset="0"/>
                          <a:ea typeface="+mn-ea"/>
                          <a:cs typeface="Times New Roman" panose="02020603050405020304" pitchFamily="18" charset="0"/>
                        </a:rPr>
                        <a:t>Manipulatif</a:t>
                      </a:r>
                      <a:r>
                        <a:rPr lang="tr-TR" sz="1500" kern="1200" dirty="0">
                          <a:solidFill>
                            <a:schemeClr val="tx1"/>
                          </a:solidFill>
                          <a:effectLst/>
                          <a:latin typeface="Times New Roman" panose="02020603050405020304" pitchFamily="18" charset="0"/>
                          <a:ea typeface="+mn-ea"/>
                          <a:cs typeface="Times New Roman" panose="02020603050405020304" pitchFamily="18" charset="0"/>
                        </a:rPr>
                        <a:t> Tedavi II</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5</a:t>
                      </a:r>
                    </a:p>
                  </a:txBody>
                  <a:tcPr marL="85425" marR="85425" marT="85425" marB="85425"/>
                </a:tc>
                <a:extLst>
                  <a:ext uri="{0D108BD9-81ED-4DB2-BD59-A6C34878D82A}">
                    <a16:rowId xmlns:a16="http://schemas.microsoft.com/office/drawing/2014/main" val="783449861"/>
                  </a:ext>
                </a:extLst>
              </a:tr>
              <a:tr h="416874">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PTR208</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Egzersiz Fizyolojisi</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5</a:t>
                      </a:r>
                    </a:p>
                  </a:txBody>
                  <a:tcPr marL="85425" marR="85425" marT="85425" marB="85425"/>
                </a:tc>
                <a:extLst>
                  <a:ext uri="{0D108BD9-81ED-4DB2-BD59-A6C34878D82A}">
                    <a16:rowId xmlns:a16="http://schemas.microsoft.com/office/drawing/2014/main" val="526436153"/>
                  </a:ext>
                </a:extLst>
              </a:tr>
              <a:tr h="416874">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ENG202</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Akademik İngilizce IV</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3</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3</a:t>
                      </a:r>
                    </a:p>
                  </a:txBody>
                  <a:tcPr marL="85425" marR="85425" marT="85425" marB="85425"/>
                </a:tc>
                <a:extLst>
                  <a:ext uri="{0D108BD9-81ED-4DB2-BD59-A6C34878D82A}">
                    <a16:rowId xmlns:a16="http://schemas.microsoft.com/office/drawing/2014/main" val="855502463"/>
                  </a:ext>
                </a:extLst>
              </a:tr>
              <a:tr h="416874">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PTR204</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Temel Egzersiz Uygulamaları</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2</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3</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6</a:t>
                      </a:r>
                    </a:p>
                  </a:txBody>
                  <a:tcPr marL="85425" marR="85425" marT="85425" marB="85425"/>
                </a:tc>
                <a:extLst>
                  <a:ext uri="{0D108BD9-81ED-4DB2-BD59-A6C34878D82A}">
                    <a16:rowId xmlns:a16="http://schemas.microsoft.com/office/drawing/2014/main" val="4235296712"/>
                  </a:ext>
                </a:extLst>
              </a:tr>
              <a:tr h="416874">
                <a:tc>
                  <a:txBody>
                    <a:bodyPr/>
                    <a:lstStyle/>
                    <a:p>
                      <a:pPr marL="0" algn="l" defTabSz="914400" rtl="0" eaLnBrk="1" fontAlgn="t" latinLnBrk="0" hangingPunct="1"/>
                      <a:endParaRPr lang="tr-TR" sz="1500" kern="1200">
                        <a:solidFill>
                          <a:schemeClr val="tx1"/>
                        </a:solidFill>
                        <a:effectLst/>
                        <a:latin typeface="Times New Roman" panose="02020603050405020304" pitchFamily="18" charset="0"/>
                        <a:ea typeface="+mn-ea"/>
                        <a:cs typeface="Times New Roman" panose="02020603050405020304" pitchFamily="18" charset="0"/>
                      </a:endParaRP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Alan Seçmeli</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0</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2</a:t>
                      </a:r>
                    </a:p>
                  </a:txBody>
                  <a:tcPr marL="85425" marR="85425" marT="85425" marB="85425"/>
                </a:tc>
                <a:extLst>
                  <a:ext uri="{0D108BD9-81ED-4DB2-BD59-A6C34878D82A}">
                    <a16:rowId xmlns:a16="http://schemas.microsoft.com/office/drawing/2014/main" val="1440026590"/>
                  </a:ext>
                </a:extLst>
              </a:tr>
              <a:tr h="416874">
                <a:tc gridSpan="2">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Toplam</a:t>
                      </a:r>
                    </a:p>
                  </a:txBody>
                  <a:tcPr marL="85425" marR="85425" marT="85425" marB="85425"/>
                </a:tc>
                <a:tc hMerge="1">
                  <a:txBody>
                    <a:bodyPr/>
                    <a:lstStyle/>
                    <a:p>
                      <a:endParaRPr lang="tr-TR"/>
                    </a:p>
                  </a:txBody>
                  <a:tcP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14</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8</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30</a:t>
                      </a:r>
                    </a:p>
                  </a:txBody>
                  <a:tcPr marL="85425" marR="85425" marT="85425" marB="85425"/>
                </a:tc>
                <a:extLst>
                  <a:ext uri="{0D108BD9-81ED-4DB2-BD59-A6C34878D82A}">
                    <a16:rowId xmlns:a16="http://schemas.microsoft.com/office/drawing/2014/main" val="117415779"/>
                  </a:ext>
                </a:extLst>
              </a:tr>
            </a:tbl>
          </a:graphicData>
        </a:graphic>
      </p:graphicFrame>
    </p:spTree>
    <p:extLst>
      <p:ext uri="{BB962C8B-B14F-4D97-AF65-F5344CB8AC3E}">
        <p14:creationId xmlns:p14="http://schemas.microsoft.com/office/powerpoint/2010/main" val="215007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464138" y="612825"/>
                <a:ext cx="10416597" cy="775504"/>
                <a:chOff x="1464138" y="612825"/>
                <a:chExt cx="10416597"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464138"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VII</a:t>
              </a:r>
              <a:endParaRPr lang="en-IN" b="1" dirty="0">
                <a:solidFill>
                  <a:schemeClr val="bg1"/>
                </a:solidFill>
                <a:latin typeface="Eurostile BQ" pitchFamily="50" charset="0"/>
              </a:endParaRPr>
            </a:p>
          </p:txBody>
        </p:sp>
      </p:grpSp>
      <p:sp>
        <p:nvSpPr>
          <p:cNvPr id="19" name="Metin kutusu 8">
            <a:extLst>
              <a:ext uri="{FF2B5EF4-FFF2-40B4-BE49-F238E27FC236}">
                <a16:creationId xmlns:a16="http://schemas.microsoft.com/office/drawing/2014/main" id="{5910C1D6-AD65-439E-812C-207EFCEDCF3A}"/>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5. Yarı Yıl</a:t>
            </a:r>
          </a:p>
        </p:txBody>
      </p:sp>
      <p:graphicFrame>
        <p:nvGraphicFramePr>
          <p:cNvPr id="21" name="İçerik Yer Tutucusu 6">
            <a:extLst>
              <a:ext uri="{FF2B5EF4-FFF2-40B4-BE49-F238E27FC236}">
                <a16:creationId xmlns:a16="http://schemas.microsoft.com/office/drawing/2014/main" id="{6384F3FE-024B-4AC1-BBBC-E7E3C98173C4}"/>
              </a:ext>
            </a:extLst>
          </p:cNvPr>
          <p:cNvGraphicFramePr>
            <a:graphicFrameLocks/>
          </p:cNvGraphicFramePr>
          <p:nvPr>
            <p:extLst/>
          </p:nvPr>
        </p:nvGraphicFramePr>
        <p:xfrm>
          <a:off x="2067995" y="2503197"/>
          <a:ext cx="8760853" cy="3984818"/>
        </p:xfrm>
        <a:graphic>
          <a:graphicData uri="http://schemas.openxmlformats.org/drawingml/2006/table">
            <a:tbl>
              <a:tblPr>
                <a:tableStyleId>{616DA210-FB5B-4158-B5E0-FEB733F419BA}</a:tableStyleId>
              </a:tblPr>
              <a:tblGrid>
                <a:gridCol w="1946856">
                  <a:extLst>
                    <a:ext uri="{9D8B030D-6E8A-4147-A177-3AD203B41FA5}">
                      <a16:colId xmlns:a16="http://schemas.microsoft.com/office/drawing/2014/main" val="1379334365"/>
                    </a:ext>
                  </a:extLst>
                </a:gridCol>
                <a:gridCol w="3893713">
                  <a:extLst>
                    <a:ext uri="{9D8B030D-6E8A-4147-A177-3AD203B41FA5}">
                      <a16:colId xmlns:a16="http://schemas.microsoft.com/office/drawing/2014/main" val="864795687"/>
                    </a:ext>
                  </a:extLst>
                </a:gridCol>
                <a:gridCol w="973428">
                  <a:extLst>
                    <a:ext uri="{9D8B030D-6E8A-4147-A177-3AD203B41FA5}">
                      <a16:colId xmlns:a16="http://schemas.microsoft.com/office/drawing/2014/main" val="3786514902"/>
                    </a:ext>
                  </a:extLst>
                </a:gridCol>
                <a:gridCol w="973428">
                  <a:extLst>
                    <a:ext uri="{9D8B030D-6E8A-4147-A177-3AD203B41FA5}">
                      <a16:colId xmlns:a16="http://schemas.microsoft.com/office/drawing/2014/main" val="2442245912"/>
                    </a:ext>
                  </a:extLst>
                </a:gridCol>
                <a:gridCol w="973428">
                  <a:extLst>
                    <a:ext uri="{9D8B030D-6E8A-4147-A177-3AD203B41FA5}">
                      <a16:colId xmlns:a16="http://schemas.microsoft.com/office/drawing/2014/main" val="2637465697"/>
                    </a:ext>
                  </a:extLst>
                </a:gridCol>
              </a:tblGrid>
              <a:tr h="531265">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Ders Kodu</a:t>
                      </a:r>
                    </a:p>
                  </a:txBody>
                  <a:tcPr marL="77219" marR="77219" marT="154438" marB="154438" anchor="ctr"/>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Ders Adı</a:t>
                      </a:r>
                    </a:p>
                  </a:txBody>
                  <a:tcPr marL="77219" marR="77219" marT="154438" marB="154438"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Teorik</a:t>
                      </a:r>
                    </a:p>
                  </a:txBody>
                  <a:tcPr marL="77219" marR="77219" marT="154438" marB="154438"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Uygulama</a:t>
                      </a:r>
                    </a:p>
                  </a:txBody>
                  <a:tcPr marL="77219" marR="77219" marT="154438" marB="154438"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AKTS</a:t>
                      </a:r>
                    </a:p>
                  </a:txBody>
                  <a:tcPr marL="77219" marR="77219" marT="154438" marB="154438" anchor="ctr"/>
                </a:tc>
                <a:extLst>
                  <a:ext uri="{0D108BD9-81ED-4DB2-BD59-A6C34878D82A}">
                    <a16:rowId xmlns:a16="http://schemas.microsoft.com/office/drawing/2014/main" val="2374174234"/>
                  </a:ext>
                </a:extLst>
              </a:tr>
              <a:tr h="376828">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PTR301</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Nörofizyolojik Yaklaşımlar I</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6</a:t>
                      </a:r>
                    </a:p>
                  </a:txBody>
                  <a:tcPr marL="77219" marR="77219" marT="77219" marB="77219"/>
                </a:tc>
                <a:extLst>
                  <a:ext uri="{0D108BD9-81ED-4DB2-BD59-A6C34878D82A}">
                    <a16:rowId xmlns:a16="http://schemas.microsoft.com/office/drawing/2014/main" val="2874088816"/>
                  </a:ext>
                </a:extLst>
              </a:tr>
              <a:tr h="376828">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PTR305</a:t>
                      </a:r>
                    </a:p>
                  </a:txBody>
                  <a:tcPr marL="77219" marR="77219" marT="77219" marB="77219"/>
                </a:tc>
                <a:tc>
                  <a:txBody>
                    <a:bodyPr/>
                    <a:lstStyle/>
                    <a:p>
                      <a:pPr marL="0" algn="l" defTabSz="914400" rtl="0" eaLnBrk="1" fontAlgn="t" latinLnBrk="0" hangingPunct="1"/>
                      <a:r>
                        <a:rPr lang="tr-TR" sz="1500" kern="1200" dirty="0" err="1">
                          <a:solidFill>
                            <a:schemeClr val="tx1"/>
                          </a:solidFill>
                          <a:effectLst/>
                          <a:latin typeface="Times New Roman" panose="02020603050405020304" pitchFamily="18" charset="0"/>
                          <a:ea typeface="+mn-ea"/>
                          <a:cs typeface="Times New Roman" panose="02020603050405020304" pitchFamily="18" charset="0"/>
                        </a:rPr>
                        <a:t>Pulmoner</a:t>
                      </a:r>
                      <a:r>
                        <a:rPr lang="tr-TR" sz="1500" kern="1200" dirty="0">
                          <a:solidFill>
                            <a:schemeClr val="tx1"/>
                          </a:solidFill>
                          <a:effectLst/>
                          <a:latin typeface="Times New Roman" panose="02020603050405020304" pitchFamily="18" charset="0"/>
                          <a:ea typeface="+mn-ea"/>
                          <a:cs typeface="Times New Roman" panose="02020603050405020304" pitchFamily="18" charset="0"/>
                        </a:rPr>
                        <a:t> ve Yoğun Bakımda Fizyoterapi</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4</a:t>
                      </a:r>
                    </a:p>
                  </a:txBody>
                  <a:tcPr marL="77219" marR="77219" marT="77219" marB="77219"/>
                </a:tc>
                <a:extLst>
                  <a:ext uri="{0D108BD9-81ED-4DB2-BD59-A6C34878D82A}">
                    <a16:rowId xmlns:a16="http://schemas.microsoft.com/office/drawing/2014/main" val="3958568779"/>
                  </a:ext>
                </a:extLst>
              </a:tr>
              <a:tr h="376828">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PTR307</a:t>
                      </a:r>
                    </a:p>
                  </a:txBody>
                  <a:tcPr marL="77219" marR="77219" marT="77219" marB="77219"/>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Nörolojik Rehabilitasyon</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6</a:t>
                      </a:r>
                    </a:p>
                  </a:txBody>
                  <a:tcPr marL="77219" marR="77219" marT="77219" marB="77219"/>
                </a:tc>
                <a:extLst>
                  <a:ext uri="{0D108BD9-81ED-4DB2-BD59-A6C34878D82A}">
                    <a16:rowId xmlns:a16="http://schemas.microsoft.com/office/drawing/2014/main" val="2923696449"/>
                  </a:ext>
                </a:extLst>
              </a:tr>
              <a:tr h="376828">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ENG301</a:t>
                      </a:r>
                    </a:p>
                  </a:txBody>
                  <a:tcPr marL="77219" marR="77219" marT="77219" marB="77219"/>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İş Yaşamı için İngilizce I</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77219" marR="77219" marT="77219" marB="77219"/>
                </a:tc>
                <a:extLst>
                  <a:ext uri="{0D108BD9-81ED-4DB2-BD59-A6C34878D82A}">
                    <a16:rowId xmlns:a16="http://schemas.microsoft.com/office/drawing/2014/main" val="879435055"/>
                  </a:ext>
                </a:extLst>
              </a:tr>
              <a:tr h="376828">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PTR303</a:t>
                      </a:r>
                    </a:p>
                  </a:txBody>
                  <a:tcPr marL="77219" marR="77219" marT="77219" marB="77219"/>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Ortopedik Rehabilitasyon</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5</a:t>
                      </a:r>
                    </a:p>
                  </a:txBody>
                  <a:tcPr marL="77219" marR="77219" marT="77219" marB="77219"/>
                </a:tc>
                <a:extLst>
                  <a:ext uri="{0D108BD9-81ED-4DB2-BD59-A6C34878D82A}">
                    <a16:rowId xmlns:a16="http://schemas.microsoft.com/office/drawing/2014/main" val="3640841070"/>
                  </a:ext>
                </a:extLst>
              </a:tr>
              <a:tr h="376828">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PTR399</a:t>
                      </a:r>
                    </a:p>
                  </a:txBody>
                  <a:tcPr marL="77219" marR="77219" marT="77219" marB="77219"/>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Yaz Uygulaması I</a:t>
                      </a:r>
                    </a:p>
                  </a:txBody>
                  <a:tcPr marL="77219" marR="77219" marT="77219" marB="77219"/>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0</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8</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6</a:t>
                      </a:r>
                    </a:p>
                  </a:txBody>
                  <a:tcPr marL="77219" marR="77219" marT="77219" marB="77219"/>
                </a:tc>
                <a:extLst>
                  <a:ext uri="{0D108BD9-81ED-4DB2-BD59-A6C34878D82A}">
                    <a16:rowId xmlns:a16="http://schemas.microsoft.com/office/drawing/2014/main" val="1087301654"/>
                  </a:ext>
                </a:extLst>
              </a:tr>
              <a:tr h="376828">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PTR309</a:t>
                      </a:r>
                    </a:p>
                  </a:txBody>
                  <a:tcPr marL="77219" marR="77219" marT="77219" marB="77219"/>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Sporda Fizyoterapi ve Rehabilitasyon</a:t>
                      </a:r>
                    </a:p>
                  </a:txBody>
                  <a:tcPr marL="77219" marR="77219" marT="77219" marB="77219"/>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2</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77219" marR="77219" marT="77219" marB="77219"/>
                </a:tc>
                <a:extLst>
                  <a:ext uri="{0D108BD9-81ED-4DB2-BD59-A6C34878D82A}">
                    <a16:rowId xmlns:a16="http://schemas.microsoft.com/office/drawing/2014/main" val="1790804222"/>
                  </a:ext>
                </a:extLst>
              </a:tr>
              <a:tr h="376828">
                <a:tc>
                  <a:txBody>
                    <a:bodyPr/>
                    <a:lstStyle/>
                    <a:p>
                      <a:pPr marL="0" algn="l" defTabSz="914400" rtl="0" eaLnBrk="1" fontAlgn="t" latinLnBrk="0" hangingPunct="1"/>
                      <a:endParaRPr lang="tr-TR" sz="1500" kern="1200">
                        <a:solidFill>
                          <a:schemeClr val="tx1"/>
                        </a:solidFill>
                        <a:effectLst/>
                        <a:latin typeface="Times New Roman" panose="02020603050405020304" pitchFamily="18" charset="0"/>
                        <a:ea typeface="+mn-ea"/>
                        <a:cs typeface="Times New Roman" panose="02020603050405020304" pitchFamily="18" charset="0"/>
                      </a:endParaRP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Alan Dışı Seçmeli</a:t>
                      </a:r>
                    </a:p>
                  </a:txBody>
                  <a:tcPr marL="77219" marR="77219" marT="77219" marB="77219"/>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3</a:t>
                      </a:r>
                    </a:p>
                  </a:txBody>
                  <a:tcPr marL="77219" marR="77219" marT="77219" marB="77219"/>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0</a:t>
                      </a:r>
                    </a:p>
                  </a:txBody>
                  <a:tcPr marL="77219" marR="77219" marT="77219" marB="77219"/>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4</a:t>
                      </a:r>
                    </a:p>
                  </a:txBody>
                  <a:tcPr marL="77219" marR="77219" marT="77219" marB="77219"/>
                </a:tc>
                <a:extLst>
                  <a:ext uri="{0D108BD9-81ED-4DB2-BD59-A6C34878D82A}">
                    <a16:rowId xmlns:a16="http://schemas.microsoft.com/office/drawing/2014/main" val="1328816723"/>
                  </a:ext>
                </a:extLst>
              </a:tr>
              <a:tr h="376828">
                <a:tc gridSpan="2">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Toplam</a:t>
                      </a:r>
                    </a:p>
                  </a:txBody>
                  <a:tcPr marL="77219" marR="77219" marT="77219" marB="77219"/>
                </a:tc>
                <a:tc hMerge="1">
                  <a:txBody>
                    <a:bodyPr/>
                    <a:lstStyle/>
                    <a:p>
                      <a:endParaRPr lang="tr-TR"/>
                    </a:p>
                  </a:txBody>
                  <a:tcP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18</a:t>
                      </a:r>
                    </a:p>
                  </a:txBody>
                  <a:tcPr marL="77219" marR="77219" marT="77219" marB="77219"/>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14</a:t>
                      </a:r>
                    </a:p>
                  </a:txBody>
                  <a:tcPr marL="77219" marR="77219" marT="77219" marB="77219"/>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36</a:t>
                      </a:r>
                    </a:p>
                  </a:txBody>
                  <a:tcPr marL="77219" marR="77219" marT="77219" marB="77219"/>
                </a:tc>
                <a:extLst>
                  <a:ext uri="{0D108BD9-81ED-4DB2-BD59-A6C34878D82A}">
                    <a16:rowId xmlns:a16="http://schemas.microsoft.com/office/drawing/2014/main" val="3617034626"/>
                  </a:ext>
                </a:extLst>
              </a:tr>
            </a:tbl>
          </a:graphicData>
        </a:graphic>
      </p:graphicFrame>
    </p:spTree>
    <p:extLst>
      <p:ext uri="{BB962C8B-B14F-4D97-AF65-F5344CB8AC3E}">
        <p14:creationId xmlns:p14="http://schemas.microsoft.com/office/powerpoint/2010/main" val="1603371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464138" y="612825"/>
                <a:ext cx="10416597" cy="775504"/>
                <a:chOff x="1464138" y="612825"/>
                <a:chExt cx="10416597"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464138"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VII</a:t>
              </a:r>
              <a:endParaRPr lang="en-IN" b="1" dirty="0">
                <a:solidFill>
                  <a:schemeClr val="bg1"/>
                </a:solidFill>
                <a:latin typeface="Eurostile BQ" pitchFamily="50" charset="0"/>
              </a:endParaRPr>
            </a:p>
          </p:txBody>
        </p:sp>
      </p:grpSp>
      <p:sp>
        <p:nvSpPr>
          <p:cNvPr id="19" name="Metin kutusu 8">
            <a:extLst>
              <a:ext uri="{FF2B5EF4-FFF2-40B4-BE49-F238E27FC236}">
                <a16:creationId xmlns:a16="http://schemas.microsoft.com/office/drawing/2014/main" id="{5910C1D6-AD65-439E-812C-207EFCEDCF3A}"/>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6. Yarı Yıl</a:t>
            </a:r>
          </a:p>
        </p:txBody>
      </p:sp>
      <p:graphicFrame>
        <p:nvGraphicFramePr>
          <p:cNvPr id="20" name="İçerik Yer Tutucusu 6">
            <a:extLst>
              <a:ext uri="{FF2B5EF4-FFF2-40B4-BE49-F238E27FC236}">
                <a16:creationId xmlns:a16="http://schemas.microsoft.com/office/drawing/2014/main" id="{6A1B88D5-8EA0-4A29-94A4-8394AF0C34EA}"/>
              </a:ext>
            </a:extLst>
          </p:cNvPr>
          <p:cNvGraphicFramePr>
            <a:graphicFrameLocks/>
          </p:cNvGraphicFramePr>
          <p:nvPr>
            <p:extLst/>
          </p:nvPr>
        </p:nvGraphicFramePr>
        <p:xfrm>
          <a:off x="1935412" y="2503197"/>
          <a:ext cx="9691885" cy="3922716"/>
        </p:xfrm>
        <a:graphic>
          <a:graphicData uri="http://schemas.openxmlformats.org/drawingml/2006/table">
            <a:tbl>
              <a:tblPr>
                <a:tableStyleId>{616DA210-FB5B-4158-B5E0-FEB733F419BA}</a:tableStyleId>
              </a:tblPr>
              <a:tblGrid>
                <a:gridCol w="2153752">
                  <a:extLst>
                    <a:ext uri="{9D8B030D-6E8A-4147-A177-3AD203B41FA5}">
                      <a16:colId xmlns:a16="http://schemas.microsoft.com/office/drawing/2014/main" val="3335683536"/>
                    </a:ext>
                  </a:extLst>
                </a:gridCol>
                <a:gridCol w="4307505">
                  <a:extLst>
                    <a:ext uri="{9D8B030D-6E8A-4147-A177-3AD203B41FA5}">
                      <a16:colId xmlns:a16="http://schemas.microsoft.com/office/drawing/2014/main" val="2230385653"/>
                    </a:ext>
                  </a:extLst>
                </a:gridCol>
                <a:gridCol w="1076876">
                  <a:extLst>
                    <a:ext uri="{9D8B030D-6E8A-4147-A177-3AD203B41FA5}">
                      <a16:colId xmlns:a16="http://schemas.microsoft.com/office/drawing/2014/main" val="2574163585"/>
                    </a:ext>
                  </a:extLst>
                </a:gridCol>
                <a:gridCol w="1076876">
                  <a:extLst>
                    <a:ext uri="{9D8B030D-6E8A-4147-A177-3AD203B41FA5}">
                      <a16:colId xmlns:a16="http://schemas.microsoft.com/office/drawing/2014/main" val="3211406500"/>
                    </a:ext>
                  </a:extLst>
                </a:gridCol>
                <a:gridCol w="1076876">
                  <a:extLst>
                    <a:ext uri="{9D8B030D-6E8A-4147-A177-3AD203B41FA5}">
                      <a16:colId xmlns:a16="http://schemas.microsoft.com/office/drawing/2014/main" val="2196659817"/>
                    </a:ext>
                  </a:extLst>
                </a:gridCol>
              </a:tblGrid>
              <a:tr h="587724">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Ders Kodu</a:t>
                      </a:r>
                    </a:p>
                  </a:txBody>
                  <a:tcPr marL="85425" marR="85425" marT="170850" marB="170850"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Ders Adı</a:t>
                      </a:r>
                    </a:p>
                  </a:txBody>
                  <a:tcPr marL="85425" marR="85425" marT="170850" marB="170850"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Teorik</a:t>
                      </a:r>
                    </a:p>
                  </a:txBody>
                  <a:tcPr marL="85425" marR="85425" marT="170850" marB="170850"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Uygulama</a:t>
                      </a:r>
                    </a:p>
                  </a:txBody>
                  <a:tcPr marL="85425" marR="85425" marT="170850" marB="170850"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AKTS</a:t>
                      </a:r>
                    </a:p>
                  </a:txBody>
                  <a:tcPr marL="85425" marR="85425" marT="170850" marB="170850" anchor="ctr"/>
                </a:tc>
                <a:extLst>
                  <a:ext uri="{0D108BD9-81ED-4DB2-BD59-A6C34878D82A}">
                    <a16:rowId xmlns:a16="http://schemas.microsoft.com/office/drawing/2014/main" val="2614797174"/>
                  </a:ext>
                </a:extLst>
              </a:tr>
              <a:tr h="416874">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PTR304</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Protez ve </a:t>
                      </a:r>
                      <a:r>
                        <a:rPr lang="tr-TR" sz="1500" kern="1200" dirty="0" err="1">
                          <a:solidFill>
                            <a:schemeClr val="tx1"/>
                          </a:solidFill>
                          <a:effectLst/>
                          <a:latin typeface="Times New Roman" panose="02020603050405020304" pitchFamily="18" charset="0"/>
                          <a:ea typeface="+mn-ea"/>
                          <a:cs typeface="Times New Roman" panose="02020603050405020304" pitchFamily="18" charset="0"/>
                        </a:rPr>
                        <a:t>Ortez</a:t>
                      </a:r>
                      <a:r>
                        <a:rPr lang="tr-TR" sz="1500" kern="1200" dirty="0">
                          <a:solidFill>
                            <a:schemeClr val="tx1"/>
                          </a:solidFill>
                          <a:effectLst/>
                          <a:latin typeface="Times New Roman" panose="02020603050405020304" pitchFamily="18" charset="0"/>
                          <a:ea typeface="+mn-ea"/>
                          <a:cs typeface="Times New Roman" panose="02020603050405020304" pitchFamily="18" charset="0"/>
                        </a:rPr>
                        <a:t> Rehabilitasyonu</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4</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6</a:t>
                      </a:r>
                    </a:p>
                  </a:txBody>
                  <a:tcPr marL="85425" marR="85425" marT="85425" marB="85425"/>
                </a:tc>
                <a:extLst>
                  <a:ext uri="{0D108BD9-81ED-4DB2-BD59-A6C34878D82A}">
                    <a16:rowId xmlns:a16="http://schemas.microsoft.com/office/drawing/2014/main" val="3649986430"/>
                  </a:ext>
                </a:extLst>
              </a:tr>
              <a:tr h="416874">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PTR306</a:t>
                      </a:r>
                    </a:p>
                  </a:txBody>
                  <a:tcPr marL="85425" marR="85425" marT="85425" marB="85425"/>
                </a:tc>
                <a:tc>
                  <a:txBody>
                    <a:bodyPr/>
                    <a:lstStyle/>
                    <a:p>
                      <a:pPr marL="0" algn="l" defTabSz="914400" rtl="0" eaLnBrk="1" fontAlgn="t" latinLnBrk="0" hangingPunct="1"/>
                      <a:r>
                        <a:rPr lang="tr-TR" sz="1500" kern="1200" dirty="0" err="1">
                          <a:solidFill>
                            <a:schemeClr val="tx1"/>
                          </a:solidFill>
                          <a:effectLst/>
                          <a:latin typeface="Times New Roman" panose="02020603050405020304" pitchFamily="18" charset="0"/>
                          <a:ea typeface="+mn-ea"/>
                          <a:cs typeface="Times New Roman" panose="02020603050405020304" pitchFamily="18" charset="0"/>
                        </a:rPr>
                        <a:t>Kardiak</a:t>
                      </a:r>
                      <a:r>
                        <a:rPr lang="tr-TR" sz="1500" kern="1200" dirty="0">
                          <a:solidFill>
                            <a:schemeClr val="tx1"/>
                          </a:solidFill>
                          <a:effectLst/>
                          <a:latin typeface="Times New Roman" panose="02020603050405020304" pitchFamily="18" charset="0"/>
                          <a:ea typeface="+mn-ea"/>
                          <a:cs typeface="Times New Roman" panose="02020603050405020304" pitchFamily="18" charset="0"/>
                        </a:rPr>
                        <a:t> Rehabilitasyon</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4</a:t>
                      </a:r>
                    </a:p>
                  </a:txBody>
                  <a:tcPr marL="85425" marR="85425" marT="85425" marB="85425"/>
                </a:tc>
                <a:extLst>
                  <a:ext uri="{0D108BD9-81ED-4DB2-BD59-A6C34878D82A}">
                    <a16:rowId xmlns:a16="http://schemas.microsoft.com/office/drawing/2014/main" val="3580568678"/>
                  </a:ext>
                </a:extLst>
              </a:tr>
              <a:tr h="416874">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PTR308</a:t>
                      </a:r>
                    </a:p>
                  </a:txBody>
                  <a:tcPr marL="85425" marR="85425" marT="85425" marB="85425"/>
                </a:tc>
                <a:tc>
                  <a:txBody>
                    <a:bodyPr/>
                    <a:lstStyle/>
                    <a:p>
                      <a:pPr marL="0" algn="l" defTabSz="914400" rtl="0" eaLnBrk="1" fontAlgn="t" latinLnBrk="0" hangingPunct="1"/>
                      <a:r>
                        <a:rPr lang="es-ES" sz="1500" kern="1200" dirty="0">
                          <a:solidFill>
                            <a:schemeClr val="tx1"/>
                          </a:solidFill>
                          <a:effectLst/>
                          <a:latin typeface="Times New Roman" panose="02020603050405020304" pitchFamily="18" charset="0"/>
                          <a:ea typeface="+mn-ea"/>
                          <a:cs typeface="Times New Roman" panose="02020603050405020304" pitchFamily="18" charset="0"/>
                        </a:rPr>
                        <a:t>El Rehabilitasyonu ve İş Uğraşı Tedavisi</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4</a:t>
                      </a:r>
                    </a:p>
                  </a:txBody>
                  <a:tcPr marL="85425" marR="85425" marT="85425" marB="85425"/>
                </a:tc>
                <a:extLst>
                  <a:ext uri="{0D108BD9-81ED-4DB2-BD59-A6C34878D82A}">
                    <a16:rowId xmlns:a16="http://schemas.microsoft.com/office/drawing/2014/main" val="961707233"/>
                  </a:ext>
                </a:extLst>
              </a:tr>
              <a:tr h="416874">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PTR310</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Pediatrik Rehabilitasyon</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5</a:t>
                      </a:r>
                    </a:p>
                  </a:txBody>
                  <a:tcPr marL="85425" marR="85425" marT="85425" marB="85425"/>
                </a:tc>
                <a:extLst>
                  <a:ext uri="{0D108BD9-81ED-4DB2-BD59-A6C34878D82A}">
                    <a16:rowId xmlns:a16="http://schemas.microsoft.com/office/drawing/2014/main" val="2955677019"/>
                  </a:ext>
                </a:extLst>
              </a:tr>
              <a:tr h="416874">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ENG302</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İş Yaşamı için İngilizce II</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3</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85425" marR="85425" marT="85425" marB="85425"/>
                </a:tc>
                <a:extLst>
                  <a:ext uri="{0D108BD9-81ED-4DB2-BD59-A6C34878D82A}">
                    <a16:rowId xmlns:a16="http://schemas.microsoft.com/office/drawing/2014/main" val="637212466"/>
                  </a:ext>
                </a:extLst>
              </a:tr>
              <a:tr h="416874">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PTR302</a:t>
                      </a:r>
                    </a:p>
                  </a:txBody>
                  <a:tcPr marL="85425" marR="85425" marT="85425" marB="85425"/>
                </a:tc>
                <a:tc>
                  <a:txBody>
                    <a:bodyPr/>
                    <a:lstStyle/>
                    <a:p>
                      <a:pPr marL="0" algn="l" defTabSz="914400" rtl="0" eaLnBrk="1" fontAlgn="t" latinLnBrk="0" hangingPunct="1"/>
                      <a:r>
                        <a:rPr lang="tr-TR" sz="1500" kern="1200" dirty="0" err="1">
                          <a:solidFill>
                            <a:schemeClr val="tx1"/>
                          </a:solidFill>
                          <a:effectLst/>
                          <a:latin typeface="Times New Roman" panose="02020603050405020304" pitchFamily="18" charset="0"/>
                          <a:ea typeface="+mn-ea"/>
                          <a:cs typeface="Times New Roman" panose="02020603050405020304" pitchFamily="18" charset="0"/>
                        </a:rPr>
                        <a:t>Nörofizyolojik</a:t>
                      </a:r>
                      <a:r>
                        <a:rPr lang="tr-TR" sz="1500" kern="1200" dirty="0">
                          <a:solidFill>
                            <a:schemeClr val="tx1"/>
                          </a:solidFill>
                          <a:effectLst/>
                          <a:latin typeface="Times New Roman" panose="02020603050405020304" pitchFamily="18" charset="0"/>
                          <a:ea typeface="+mn-ea"/>
                          <a:cs typeface="Times New Roman" panose="02020603050405020304" pitchFamily="18" charset="0"/>
                        </a:rPr>
                        <a:t> Yaklaşımlar II</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2</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2</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6</a:t>
                      </a:r>
                    </a:p>
                  </a:txBody>
                  <a:tcPr marL="85425" marR="85425" marT="85425" marB="85425"/>
                </a:tc>
                <a:extLst>
                  <a:ext uri="{0D108BD9-81ED-4DB2-BD59-A6C34878D82A}">
                    <a16:rowId xmlns:a16="http://schemas.microsoft.com/office/drawing/2014/main" val="1095083808"/>
                  </a:ext>
                </a:extLst>
              </a:tr>
              <a:tr h="416874">
                <a:tc>
                  <a:txBody>
                    <a:bodyPr/>
                    <a:lstStyle/>
                    <a:p>
                      <a:pPr marL="0" algn="l" defTabSz="914400" rtl="0" eaLnBrk="1" fontAlgn="t" latinLnBrk="0" hangingPunct="1"/>
                      <a:endParaRPr lang="tr-TR" sz="1500" kern="1200">
                        <a:solidFill>
                          <a:schemeClr val="tx1"/>
                        </a:solidFill>
                        <a:effectLst/>
                        <a:latin typeface="Times New Roman" panose="02020603050405020304" pitchFamily="18" charset="0"/>
                        <a:ea typeface="+mn-ea"/>
                        <a:cs typeface="Times New Roman" panose="02020603050405020304" pitchFamily="18" charset="0"/>
                      </a:endParaRP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Alan Seçmeli</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0</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2</a:t>
                      </a:r>
                    </a:p>
                  </a:txBody>
                  <a:tcPr marL="85425" marR="85425" marT="85425" marB="85425"/>
                </a:tc>
                <a:extLst>
                  <a:ext uri="{0D108BD9-81ED-4DB2-BD59-A6C34878D82A}">
                    <a16:rowId xmlns:a16="http://schemas.microsoft.com/office/drawing/2014/main" val="1996279718"/>
                  </a:ext>
                </a:extLst>
              </a:tr>
              <a:tr h="416874">
                <a:tc gridSpan="2">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Toplam</a:t>
                      </a:r>
                    </a:p>
                  </a:txBody>
                  <a:tcPr marL="85425" marR="85425" marT="85425" marB="85425"/>
                </a:tc>
                <a:tc hMerge="1">
                  <a:txBody>
                    <a:bodyPr/>
                    <a:lstStyle/>
                    <a:p>
                      <a:endParaRPr lang="tr-TR"/>
                    </a:p>
                  </a:txBody>
                  <a:tcP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16</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6</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30</a:t>
                      </a:r>
                    </a:p>
                  </a:txBody>
                  <a:tcPr marL="85425" marR="85425" marT="85425" marB="85425"/>
                </a:tc>
                <a:extLst>
                  <a:ext uri="{0D108BD9-81ED-4DB2-BD59-A6C34878D82A}">
                    <a16:rowId xmlns:a16="http://schemas.microsoft.com/office/drawing/2014/main" val="4119133882"/>
                  </a:ext>
                </a:extLst>
              </a:tr>
            </a:tbl>
          </a:graphicData>
        </a:graphic>
      </p:graphicFrame>
    </p:spTree>
    <p:extLst>
      <p:ext uri="{BB962C8B-B14F-4D97-AF65-F5344CB8AC3E}">
        <p14:creationId xmlns:p14="http://schemas.microsoft.com/office/powerpoint/2010/main" val="28394982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464138" y="612825"/>
                <a:ext cx="10416597" cy="775504"/>
                <a:chOff x="1464138" y="612825"/>
                <a:chExt cx="10416597"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464138"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VII</a:t>
              </a:r>
              <a:endParaRPr lang="en-IN" b="1" dirty="0">
                <a:solidFill>
                  <a:schemeClr val="bg1"/>
                </a:solidFill>
                <a:latin typeface="Eurostile BQ" pitchFamily="50" charset="0"/>
              </a:endParaRPr>
            </a:p>
          </p:txBody>
        </p:sp>
      </p:grpSp>
      <p:sp>
        <p:nvSpPr>
          <p:cNvPr id="19" name="Metin kutusu 8">
            <a:extLst>
              <a:ext uri="{FF2B5EF4-FFF2-40B4-BE49-F238E27FC236}">
                <a16:creationId xmlns:a16="http://schemas.microsoft.com/office/drawing/2014/main" id="{5910C1D6-AD65-439E-812C-207EFCEDCF3A}"/>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7. Yarı Yıl</a:t>
            </a:r>
          </a:p>
        </p:txBody>
      </p:sp>
      <p:graphicFrame>
        <p:nvGraphicFramePr>
          <p:cNvPr id="21" name="İçerik Yer Tutucusu 6">
            <a:extLst>
              <a:ext uri="{FF2B5EF4-FFF2-40B4-BE49-F238E27FC236}">
                <a16:creationId xmlns:a16="http://schemas.microsoft.com/office/drawing/2014/main" id="{10385A0A-6A1D-4EEC-90A0-B3D0846B63CE}"/>
              </a:ext>
            </a:extLst>
          </p:cNvPr>
          <p:cNvGraphicFramePr>
            <a:graphicFrameLocks/>
          </p:cNvGraphicFramePr>
          <p:nvPr>
            <p:extLst/>
          </p:nvPr>
        </p:nvGraphicFramePr>
        <p:xfrm>
          <a:off x="1948453" y="2503197"/>
          <a:ext cx="9119907" cy="3922711"/>
        </p:xfrm>
        <a:graphic>
          <a:graphicData uri="http://schemas.openxmlformats.org/drawingml/2006/table">
            <a:tbl>
              <a:tblPr>
                <a:tableStyleId>{616DA210-FB5B-4158-B5E0-FEB733F419BA}</a:tableStyleId>
              </a:tblPr>
              <a:tblGrid>
                <a:gridCol w="2026646">
                  <a:extLst>
                    <a:ext uri="{9D8B030D-6E8A-4147-A177-3AD203B41FA5}">
                      <a16:colId xmlns:a16="http://schemas.microsoft.com/office/drawing/2014/main" val="55423794"/>
                    </a:ext>
                  </a:extLst>
                </a:gridCol>
                <a:gridCol w="4053292">
                  <a:extLst>
                    <a:ext uri="{9D8B030D-6E8A-4147-A177-3AD203B41FA5}">
                      <a16:colId xmlns:a16="http://schemas.microsoft.com/office/drawing/2014/main" val="4082075345"/>
                    </a:ext>
                  </a:extLst>
                </a:gridCol>
                <a:gridCol w="1013323">
                  <a:extLst>
                    <a:ext uri="{9D8B030D-6E8A-4147-A177-3AD203B41FA5}">
                      <a16:colId xmlns:a16="http://schemas.microsoft.com/office/drawing/2014/main" val="4220081064"/>
                    </a:ext>
                  </a:extLst>
                </a:gridCol>
                <a:gridCol w="1013323">
                  <a:extLst>
                    <a:ext uri="{9D8B030D-6E8A-4147-A177-3AD203B41FA5}">
                      <a16:colId xmlns:a16="http://schemas.microsoft.com/office/drawing/2014/main" val="308327144"/>
                    </a:ext>
                  </a:extLst>
                </a:gridCol>
                <a:gridCol w="1013323">
                  <a:extLst>
                    <a:ext uri="{9D8B030D-6E8A-4147-A177-3AD203B41FA5}">
                      <a16:colId xmlns:a16="http://schemas.microsoft.com/office/drawing/2014/main" val="2999564995"/>
                    </a:ext>
                  </a:extLst>
                </a:gridCol>
              </a:tblGrid>
              <a:tr h="553038">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Ders Kodu</a:t>
                      </a:r>
                    </a:p>
                  </a:txBody>
                  <a:tcPr marL="80383" marR="80383" marT="160767" marB="160767" anchor="ctr"/>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Ders Adı</a:t>
                      </a:r>
                    </a:p>
                  </a:txBody>
                  <a:tcPr marL="80383" marR="80383" marT="160767" marB="160767"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Teorik</a:t>
                      </a:r>
                    </a:p>
                  </a:txBody>
                  <a:tcPr marL="80383" marR="80383" marT="160767" marB="160767"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Uygulama</a:t>
                      </a:r>
                    </a:p>
                  </a:txBody>
                  <a:tcPr marL="80383" marR="80383" marT="160767" marB="160767"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AKTS</a:t>
                      </a:r>
                    </a:p>
                  </a:txBody>
                  <a:tcPr marL="80383" marR="80383" marT="160767" marB="160767" anchor="ctr"/>
                </a:tc>
                <a:extLst>
                  <a:ext uri="{0D108BD9-81ED-4DB2-BD59-A6C34878D82A}">
                    <a16:rowId xmlns:a16="http://schemas.microsoft.com/office/drawing/2014/main" val="853474920"/>
                  </a:ext>
                </a:extLst>
              </a:tr>
              <a:tr h="392271">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TURK401</a:t>
                      </a:r>
                    </a:p>
                  </a:txBody>
                  <a:tcPr marL="80383" marR="80383" marT="80383" marB="80383"/>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Türk Dili I</a:t>
                      </a:r>
                    </a:p>
                  </a:txBody>
                  <a:tcPr marL="80383" marR="80383" marT="80383" marB="80383"/>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0383" marR="80383" marT="80383" marB="80383"/>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0383" marR="80383" marT="80383" marB="80383"/>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0383" marR="80383" marT="80383" marB="80383"/>
                </a:tc>
                <a:extLst>
                  <a:ext uri="{0D108BD9-81ED-4DB2-BD59-A6C34878D82A}">
                    <a16:rowId xmlns:a16="http://schemas.microsoft.com/office/drawing/2014/main" val="3964490354"/>
                  </a:ext>
                </a:extLst>
              </a:tr>
              <a:tr h="392271">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PTR403</a:t>
                      </a:r>
                    </a:p>
                  </a:txBody>
                  <a:tcPr marL="80383" marR="80383" marT="80383" marB="80383"/>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Klinik Uygulama I</a:t>
                      </a:r>
                    </a:p>
                  </a:txBody>
                  <a:tcPr marL="80383" marR="80383" marT="80383" marB="80383"/>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0383" marR="80383" marT="80383" marB="80383"/>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12</a:t>
                      </a:r>
                    </a:p>
                  </a:txBody>
                  <a:tcPr marL="80383" marR="80383" marT="80383" marB="80383"/>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14</a:t>
                      </a:r>
                    </a:p>
                  </a:txBody>
                  <a:tcPr marL="80383" marR="80383" marT="80383" marB="80383"/>
                </a:tc>
                <a:extLst>
                  <a:ext uri="{0D108BD9-81ED-4DB2-BD59-A6C34878D82A}">
                    <a16:rowId xmlns:a16="http://schemas.microsoft.com/office/drawing/2014/main" val="1340111950"/>
                  </a:ext>
                </a:extLst>
              </a:tr>
              <a:tr h="392271">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PTR407</a:t>
                      </a:r>
                    </a:p>
                  </a:txBody>
                  <a:tcPr marL="80383" marR="80383" marT="80383" marB="80383"/>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Fizyoterapide Klinik Problem Çözme I</a:t>
                      </a:r>
                    </a:p>
                  </a:txBody>
                  <a:tcPr marL="80383" marR="80383" marT="80383" marB="80383"/>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80383" marR="80383" marT="80383" marB="80383"/>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0383" marR="80383" marT="80383" marB="80383"/>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5</a:t>
                      </a:r>
                    </a:p>
                  </a:txBody>
                  <a:tcPr marL="80383" marR="80383" marT="80383" marB="80383"/>
                </a:tc>
                <a:extLst>
                  <a:ext uri="{0D108BD9-81ED-4DB2-BD59-A6C34878D82A}">
                    <a16:rowId xmlns:a16="http://schemas.microsoft.com/office/drawing/2014/main" val="1911500357"/>
                  </a:ext>
                </a:extLst>
              </a:tr>
              <a:tr h="392271">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PTR499</a:t>
                      </a:r>
                    </a:p>
                  </a:txBody>
                  <a:tcPr marL="80383" marR="80383" marT="80383" marB="80383"/>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Yaz Uygulaması II</a:t>
                      </a:r>
                    </a:p>
                  </a:txBody>
                  <a:tcPr marL="80383" marR="80383" marT="80383" marB="80383"/>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0383" marR="80383" marT="80383" marB="80383"/>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8</a:t>
                      </a:r>
                    </a:p>
                  </a:txBody>
                  <a:tcPr marL="80383" marR="80383" marT="80383" marB="80383"/>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6</a:t>
                      </a:r>
                    </a:p>
                  </a:txBody>
                  <a:tcPr marL="80383" marR="80383" marT="80383" marB="80383"/>
                </a:tc>
                <a:extLst>
                  <a:ext uri="{0D108BD9-81ED-4DB2-BD59-A6C34878D82A}">
                    <a16:rowId xmlns:a16="http://schemas.microsoft.com/office/drawing/2014/main" val="1794356556"/>
                  </a:ext>
                </a:extLst>
              </a:tr>
              <a:tr h="623776">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PTR405</a:t>
                      </a:r>
                    </a:p>
                  </a:txBody>
                  <a:tcPr marL="80383" marR="80383" marT="80383" marB="80383"/>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Fizyoterapide Araştırma ve Kanıta Dayalı Uygulamalar I</a:t>
                      </a:r>
                    </a:p>
                  </a:txBody>
                  <a:tcPr marL="80383" marR="80383" marT="80383" marB="80383"/>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2</a:t>
                      </a:r>
                    </a:p>
                  </a:txBody>
                  <a:tcPr marL="80383" marR="80383" marT="80383" marB="80383"/>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0383" marR="80383" marT="80383" marB="80383"/>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80383" marR="80383" marT="80383" marB="80383"/>
                </a:tc>
                <a:extLst>
                  <a:ext uri="{0D108BD9-81ED-4DB2-BD59-A6C34878D82A}">
                    <a16:rowId xmlns:a16="http://schemas.microsoft.com/office/drawing/2014/main" val="2500375136"/>
                  </a:ext>
                </a:extLst>
              </a:tr>
              <a:tr h="392271">
                <a:tc>
                  <a:txBody>
                    <a:bodyPr/>
                    <a:lstStyle/>
                    <a:p>
                      <a:pPr marL="0" algn="l" defTabSz="914400" rtl="0" eaLnBrk="1" fontAlgn="t" latinLnBrk="0" hangingPunct="1"/>
                      <a:endParaRPr lang="tr-TR" sz="1500" kern="1200">
                        <a:solidFill>
                          <a:schemeClr val="tx1"/>
                        </a:solidFill>
                        <a:effectLst/>
                        <a:latin typeface="Times New Roman" panose="02020603050405020304" pitchFamily="18" charset="0"/>
                        <a:ea typeface="+mn-ea"/>
                        <a:cs typeface="Times New Roman" panose="02020603050405020304" pitchFamily="18" charset="0"/>
                      </a:endParaRPr>
                    </a:p>
                  </a:txBody>
                  <a:tcPr marL="80383" marR="80383" marT="80383" marB="80383"/>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Alan Seçmeli</a:t>
                      </a:r>
                    </a:p>
                  </a:txBody>
                  <a:tcPr marL="80383" marR="80383" marT="80383" marB="80383"/>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0</a:t>
                      </a:r>
                    </a:p>
                  </a:txBody>
                  <a:tcPr marL="80383" marR="80383" marT="80383" marB="80383"/>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0</a:t>
                      </a:r>
                    </a:p>
                  </a:txBody>
                  <a:tcPr marL="80383" marR="80383" marT="80383" marB="80383"/>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0383" marR="80383" marT="80383" marB="80383"/>
                </a:tc>
                <a:extLst>
                  <a:ext uri="{0D108BD9-81ED-4DB2-BD59-A6C34878D82A}">
                    <a16:rowId xmlns:a16="http://schemas.microsoft.com/office/drawing/2014/main" val="2673359896"/>
                  </a:ext>
                </a:extLst>
              </a:tr>
              <a:tr h="392271">
                <a:tc>
                  <a:txBody>
                    <a:bodyPr/>
                    <a:lstStyle/>
                    <a:p>
                      <a:pPr marL="0" algn="l" defTabSz="914400" rtl="0" eaLnBrk="1" fontAlgn="t" latinLnBrk="0" hangingPunct="1"/>
                      <a:endParaRPr lang="tr-TR" sz="1500" kern="1200">
                        <a:solidFill>
                          <a:schemeClr val="tx1"/>
                        </a:solidFill>
                        <a:effectLst/>
                        <a:latin typeface="Times New Roman" panose="02020603050405020304" pitchFamily="18" charset="0"/>
                        <a:ea typeface="+mn-ea"/>
                        <a:cs typeface="Times New Roman" panose="02020603050405020304" pitchFamily="18" charset="0"/>
                      </a:endParaRPr>
                    </a:p>
                  </a:txBody>
                  <a:tcPr marL="80383" marR="80383" marT="80383" marB="80383"/>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Alan Dışı Seçmeli</a:t>
                      </a:r>
                    </a:p>
                  </a:txBody>
                  <a:tcPr marL="80383" marR="80383" marT="80383" marB="80383"/>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3</a:t>
                      </a:r>
                    </a:p>
                  </a:txBody>
                  <a:tcPr marL="80383" marR="80383" marT="80383" marB="80383"/>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0</a:t>
                      </a:r>
                    </a:p>
                  </a:txBody>
                  <a:tcPr marL="80383" marR="80383" marT="80383" marB="80383"/>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4</a:t>
                      </a:r>
                    </a:p>
                  </a:txBody>
                  <a:tcPr marL="80383" marR="80383" marT="80383" marB="80383"/>
                </a:tc>
                <a:extLst>
                  <a:ext uri="{0D108BD9-81ED-4DB2-BD59-A6C34878D82A}">
                    <a16:rowId xmlns:a16="http://schemas.microsoft.com/office/drawing/2014/main" val="1177121724"/>
                  </a:ext>
                </a:extLst>
              </a:tr>
              <a:tr h="392271">
                <a:tc gridSpan="2">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Toplam</a:t>
                      </a:r>
                    </a:p>
                  </a:txBody>
                  <a:tcPr marL="80383" marR="80383" marT="80383" marB="80383"/>
                </a:tc>
                <a:tc hMerge="1">
                  <a:txBody>
                    <a:bodyPr/>
                    <a:lstStyle/>
                    <a:p>
                      <a:endParaRPr lang="tr-TR"/>
                    </a:p>
                  </a:txBody>
                  <a:tcP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10</a:t>
                      </a:r>
                    </a:p>
                  </a:txBody>
                  <a:tcPr marL="80383" marR="80383" marT="80383" marB="80383"/>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20</a:t>
                      </a:r>
                    </a:p>
                  </a:txBody>
                  <a:tcPr marL="80383" marR="80383" marT="80383" marB="80383"/>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36</a:t>
                      </a:r>
                    </a:p>
                  </a:txBody>
                  <a:tcPr marL="80383" marR="80383" marT="80383" marB="80383"/>
                </a:tc>
                <a:extLst>
                  <a:ext uri="{0D108BD9-81ED-4DB2-BD59-A6C34878D82A}">
                    <a16:rowId xmlns:a16="http://schemas.microsoft.com/office/drawing/2014/main" val="2945561729"/>
                  </a:ext>
                </a:extLst>
              </a:tr>
            </a:tbl>
          </a:graphicData>
        </a:graphic>
      </p:graphicFrame>
    </p:spTree>
    <p:extLst>
      <p:ext uri="{BB962C8B-B14F-4D97-AF65-F5344CB8AC3E}">
        <p14:creationId xmlns:p14="http://schemas.microsoft.com/office/powerpoint/2010/main" val="2343746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464138" y="612825"/>
                <a:ext cx="10416597" cy="775504"/>
                <a:chOff x="1464138" y="612825"/>
                <a:chExt cx="10416597"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464138"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VII</a:t>
              </a:r>
              <a:endParaRPr lang="en-IN" b="1" dirty="0">
                <a:solidFill>
                  <a:schemeClr val="bg1"/>
                </a:solidFill>
                <a:latin typeface="Eurostile BQ" pitchFamily="50" charset="0"/>
              </a:endParaRPr>
            </a:p>
          </p:txBody>
        </p:sp>
      </p:grpSp>
      <p:sp>
        <p:nvSpPr>
          <p:cNvPr id="19" name="Metin kutusu 8">
            <a:extLst>
              <a:ext uri="{FF2B5EF4-FFF2-40B4-BE49-F238E27FC236}">
                <a16:creationId xmlns:a16="http://schemas.microsoft.com/office/drawing/2014/main" id="{5910C1D6-AD65-439E-812C-207EFCEDCF3A}"/>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8. Yarı Yıl</a:t>
            </a:r>
          </a:p>
        </p:txBody>
      </p:sp>
      <p:graphicFrame>
        <p:nvGraphicFramePr>
          <p:cNvPr id="20" name="İçerik Yer Tutucusu 6">
            <a:extLst>
              <a:ext uri="{FF2B5EF4-FFF2-40B4-BE49-F238E27FC236}">
                <a16:creationId xmlns:a16="http://schemas.microsoft.com/office/drawing/2014/main" id="{7C75700C-D392-4ADB-BC35-64E456419A2F}"/>
              </a:ext>
            </a:extLst>
          </p:cNvPr>
          <p:cNvGraphicFramePr>
            <a:graphicFrameLocks/>
          </p:cNvGraphicFramePr>
          <p:nvPr>
            <p:extLst/>
          </p:nvPr>
        </p:nvGraphicFramePr>
        <p:xfrm>
          <a:off x="1948453" y="2620359"/>
          <a:ext cx="8861826" cy="3922713"/>
        </p:xfrm>
        <a:graphic>
          <a:graphicData uri="http://schemas.openxmlformats.org/drawingml/2006/table">
            <a:tbl>
              <a:tblPr>
                <a:tableStyleId>{616DA210-FB5B-4158-B5E0-FEB733F419BA}</a:tableStyleId>
              </a:tblPr>
              <a:tblGrid>
                <a:gridCol w="1110324">
                  <a:extLst>
                    <a:ext uri="{9D8B030D-6E8A-4147-A177-3AD203B41FA5}">
                      <a16:colId xmlns:a16="http://schemas.microsoft.com/office/drawing/2014/main" val="145729299"/>
                    </a:ext>
                  </a:extLst>
                </a:gridCol>
                <a:gridCol w="4762500">
                  <a:extLst>
                    <a:ext uri="{9D8B030D-6E8A-4147-A177-3AD203B41FA5}">
                      <a16:colId xmlns:a16="http://schemas.microsoft.com/office/drawing/2014/main" val="436228166"/>
                    </a:ext>
                  </a:extLst>
                </a:gridCol>
                <a:gridCol w="904875">
                  <a:extLst>
                    <a:ext uri="{9D8B030D-6E8A-4147-A177-3AD203B41FA5}">
                      <a16:colId xmlns:a16="http://schemas.microsoft.com/office/drawing/2014/main" val="2920110946"/>
                    </a:ext>
                  </a:extLst>
                </a:gridCol>
                <a:gridCol w="1181100">
                  <a:extLst>
                    <a:ext uri="{9D8B030D-6E8A-4147-A177-3AD203B41FA5}">
                      <a16:colId xmlns:a16="http://schemas.microsoft.com/office/drawing/2014/main" val="3008883663"/>
                    </a:ext>
                  </a:extLst>
                </a:gridCol>
                <a:gridCol w="903027">
                  <a:extLst>
                    <a:ext uri="{9D8B030D-6E8A-4147-A177-3AD203B41FA5}">
                      <a16:colId xmlns:a16="http://schemas.microsoft.com/office/drawing/2014/main" val="292938859"/>
                    </a:ext>
                  </a:extLst>
                </a:gridCol>
              </a:tblGrid>
              <a:tr h="614487">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Ders Kodu</a:t>
                      </a:r>
                    </a:p>
                  </a:txBody>
                  <a:tcPr marL="89315" marR="89315" marT="178630" marB="178630" anchor="ctr"/>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Ders Adı</a:t>
                      </a:r>
                    </a:p>
                  </a:txBody>
                  <a:tcPr marL="89315" marR="89315" marT="178630" marB="178630"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Teorik</a:t>
                      </a:r>
                    </a:p>
                  </a:txBody>
                  <a:tcPr marL="89315" marR="89315" marT="178630" marB="178630"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Uygulama</a:t>
                      </a:r>
                    </a:p>
                  </a:txBody>
                  <a:tcPr marL="89315" marR="89315" marT="178630" marB="178630" anchor="ctr"/>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AKTS</a:t>
                      </a:r>
                    </a:p>
                  </a:txBody>
                  <a:tcPr marL="89315" marR="89315" marT="178630" marB="178630" anchor="ctr"/>
                </a:tc>
                <a:extLst>
                  <a:ext uri="{0D108BD9-81ED-4DB2-BD59-A6C34878D82A}">
                    <a16:rowId xmlns:a16="http://schemas.microsoft.com/office/drawing/2014/main" val="3270705530"/>
                  </a:ext>
                </a:extLst>
              </a:tr>
              <a:tr h="435857">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TURK402</a:t>
                      </a:r>
                    </a:p>
                  </a:txBody>
                  <a:tcPr marL="89315" marR="89315" marT="89315" marB="8931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Türk Dili II</a:t>
                      </a:r>
                    </a:p>
                  </a:txBody>
                  <a:tcPr marL="89315" marR="89315" marT="89315" marB="8931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9315" marR="89315" marT="89315" marB="8931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9315" marR="89315" marT="89315" marB="8931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9315" marR="89315" marT="89315" marB="89315"/>
                </a:tc>
                <a:extLst>
                  <a:ext uri="{0D108BD9-81ED-4DB2-BD59-A6C34878D82A}">
                    <a16:rowId xmlns:a16="http://schemas.microsoft.com/office/drawing/2014/main" val="3934443481"/>
                  </a:ext>
                </a:extLst>
              </a:tr>
              <a:tr h="435857">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PTR406</a:t>
                      </a:r>
                    </a:p>
                  </a:txBody>
                  <a:tcPr marL="89315" marR="89315" marT="89315" marB="8931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Fizyoterapide Özel Konular</a:t>
                      </a:r>
                    </a:p>
                  </a:txBody>
                  <a:tcPr marL="89315" marR="89315" marT="89315" marB="8931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9315" marR="89315" marT="89315" marB="8931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9315" marR="89315" marT="89315" marB="8931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4</a:t>
                      </a:r>
                    </a:p>
                  </a:txBody>
                  <a:tcPr marL="89315" marR="89315" marT="89315" marB="89315"/>
                </a:tc>
                <a:extLst>
                  <a:ext uri="{0D108BD9-81ED-4DB2-BD59-A6C34878D82A}">
                    <a16:rowId xmlns:a16="http://schemas.microsoft.com/office/drawing/2014/main" val="2550605919"/>
                  </a:ext>
                </a:extLst>
              </a:tr>
              <a:tr h="435857">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PTR408</a:t>
                      </a:r>
                    </a:p>
                  </a:txBody>
                  <a:tcPr marL="89315" marR="89315" marT="89315" marB="89315"/>
                </a:tc>
                <a:tc>
                  <a:txBody>
                    <a:bodyPr/>
                    <a:lstStyle/>
                    <a:p>
                      <a:pPr marL="0" algn="l" defTabSz="914400" rtl="0" eaLnBrk="1" fontAlgn="t" latinLnBrk="0" hangingPunct="1"/>
                      <a:r>
                        <a:rPr lang="pl-PL" sz="1500" kern="1200" dirty="0">
                          <a:solidFill>
                            <a:schemeClr val="tx1"/>
                          </a:solidFill>
                          <a:effectLst/>
                          <a:latin typeface="Times New Roman" panose="02020603050405020304" pitchFamily="18" charset="0"/>
                          <a:ea typeface="+mn-ea"/>
                          <a:cs typeface="Times New Roman" panose="02020603050405020304" pitchFamily="18" charset="0"/>
                        </a:rPr>
                        <a:t>Fizyoterapide Klinik Problem Çözme II</a:t>
                      </a:r>
                    </a:p>
                  </a:txBody>
                  <a:tcPr marL="89315" marR="89315" marT="89315" marB="8931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9315" marR="89315" marT="89315" marB="8931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9315" marR="89315" marT="89315" marB="8931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89315" marR="89315" marT="89315" marB="89315"/>
                </a:tc>
                <a:extLst>
                  <a:ext uri="{0D108BD9-81ED-4DB2-BD59-A6C34878D82A}">
                    <a16:rowId xmlns:a16="http://schemas.microsoft.com/office/drawing/2014/main" val="527603809"/>
                  </a:ext>
                </a:extLst>
              </a:tr>
              <a:tr h="435857">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PTR404</a:t>
                      </a:r>
                    </a:p>
                  </a:txBody>
                  <a:tcPr marL="89315" marR="89315" marT="89315" marB="8931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Klinik Uygulama II</a:t>
                      </a:r>
                    </a:p>
                  </a:txBody>
                  <a:tcPr marL="89315" marR="89315" marT="89315" marB="8931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0</a:t>
                      </a:r>
                    </a:p>
                  </a:txBody>
                  <a:tcPr marL="89315" marR="89315" marT="89315" marB="8931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12</a:t>
                      </a:r>
                    </a:p>
                  </a:txBody>
                  <a:tcPr marL="89315" marR="89315" marT="89315" marB="8931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14</a:t>
                      </a:r>
                    </a:p>
                  </a:txBody>
                  <a:tcPr marL="89315" marR="89315" marT="89315" marB="89315"/>
                </a:tc>
                <a:extLst>
                  <a:ext uri="{0D108BD9-81ED-4DB2-BD59-A6C34878D82A}">
                    <a16:rowId xmlns:a16="http://schemas.microsoft.com/office/drawing/2014/main" val="193357952"/>
                  </a:ext>
                </a:extLst>
              </a:tr>
              <a:tr h="693084">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PTR410</a:t>
                      </a:r>
                    </a:p>
                  </a:txBody>
                  <a:tcPr marL="89315" marR="89315" marT="89315" marB="8931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Fizyoterapide Araştırma ve Kanıta Dayalı Uygulamalar II</a:t>
                      </a:r>
                    </a:p>
                  </a:txBody>
                  <a:tcPr marL="89315" marR="89315" marT="89315" marB="8931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2</a:t>
                      </a:r>
                    </a:p>
                  </a:txBody>
                  <a:tcPr marL="89315" marR="89315" marT="89315" marB="8931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0</a:t>
                      </a:r>
                    </a:p>
                  </a:txBody>
                  <a:tcPr marL="89315" marR="89315" marT="89315" marB="8931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2</a:t>
                      </a:r>
                    </a:p>
                  </a:txBody>
                  <a:tcPr marL="89315" marR="89315" marT="89315" marB="89315"/>
                </a:tc>
                <a:extLst>
                  <a:ext uri="{0D108BD9-81ED-4DB2-BD59-A6C34878D82A}">
                    <a16:rowId xmlns:a16="http://schemas.microsoft.com/office/drawing/2014/main" val="2904579172"/>
                  </a:ext>
                </a:extLst>
              </a:tr>
              <a:tr h="435857">
                <a:tc>
                  <a:txBody>
                    <a:bodyPr/>
                    <a:lstStyle/>
                    <a:p>
                      <a:pPr marL="0" algn="l" defTabSz="914400" rtl="0" eaLnBrk="1" fontAlgn="t" latinLnBrk="0" hangingPunct="1"/>
                      <a:endParaRPr lang="tr-TR" sz="1500" kern="1200">
                        <a:solidFill>
                          <a:schemeClr val="tx1"/>
                        </a:solidFill>
                        <a:effectLst/>
                        <a:latin typeface="Times New Roman" panose="02020603050405020304" pitchFamily="18" charset="0"/>
                        <a:ea typeface="+mn-ea"/>
                        <a:cs typeface="Times New Roman" panose="02020603050405020304" pitchFamily="18" charset="0"/>
                      </a:endParaRPr>
                    </a:p>
                  </a:txBody>
                  <a:tcPr marL="89315" marR="89315" marT="89315" marB="8931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Alan Dışı Seçmeli</a:t>
                      </a:r>
                    </a:p>
                  </a:txBody>
                  <a:tcPr marL="89315" marR="89315" marT="89315" marB="8931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9315" marR="89315" marT="89315" marB="8931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0</a:t>
                      </a:r>
                    </a:p>
                  </a:txBody>
                  <a:tcPr marL="89315" marR="89315" marT="89315" marB="8931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5</a:t>
                      </a:r>
                    </a:p>
                  </a:txBody>
                  <a:tcPr marL="89315" marR="89315" marT="89315" marB="89315"/>
                </a:tc>
                <a:extLst>
                  <a:ext uri="{0D108BD9-81ED-4DB2-BD59-A6C34878D82A}">
                    <a16:rowId xmlns:a16="http://schemas.microsoft.com/office/drawing/2014/main" val="1591881173"/>
                  </a:ext>
                </a:extLst>
              </a:tr>
              <a:tr h="435857">
                <a:tc gridSpan="2">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Toplam</a:t>
                      </a:r>
                    </a:p>
                  </a:txBody>
                  <a:tcPr marL="89315" marR="89315" marT="89315" marB="89315"/>
                </a:tc>
                <a:tc hMerge="1">
                  <a:txBody>
                    <a:bodyPr/>
                    <a:lstStyle/>
                    <a:p>
                      <a:endParaRPr lang="tr-TR"/>
                    </a:p>
                  </a:txBody>
                  <a:tcP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8</a:t>
                      </a:r>
                    </a:p>
                  </a:txBody>
                  <a:tcPr marL="89315" marR="89315" marT="89315" marB="8931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12</a:t>
                      </a:r>
                    </a:p>
                  </a:txBody>
                  <a:tcPr marL="89315" marR="89315" marT="89315" marB="8931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30</a:t>
                      </a:r>
                    </a:p>
                  </a:txBody>
                  <a:tcPr marL="89315" marR="89315" marT="89315" marB="89315"/>
                </a:tc>
                <a:extLst>
                  <a:ext uri="{0D108BD9-81ED-4DB2-BD59-A6C34878D82A}">
                    <a16:rowId xmlns:a16="http://schemas.microsoft.com/office/drawing/2014/main" val="2668985890"/>
                  </a:ext>
                </a:extLst>
              </a:tr>
            </a:tbl>
          </a:graphicData>
        </a:graphic>
      </p:graphicFrame>
    </p:spTree>
    <p:extLst>
      <p:ext uri="{BB962C8B-B14F-4D97-AF65-F5344CB8AC3E}">
        <p14:creationId xmlns:p14="http://schemas.microsoft.com/office/powerpoint/2010/main" val="1022696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561885" y="612825"/>
                <a:ext cx="10318850" cy="775504"/>
                <a:chOff x="1561885" y="612825"/>
                <a:chExt cx="10318850"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561885"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Yürütülen Projeler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X</a:t>
              </a:r>
              <a:endParaRPr lang="en-IN" sz="1600" b="1" dirty="0">
                <a:solidFill>
                  <a:schemeClr val="bg1"/>
                </a:solidFill>
                <a:latin typeface="Eurostile BQ" pitchFamily="50" charset="0"/>
              </a:endParaRPr>
            </a:p>
          </p:txBody>
        </p:sp>
      </p:grpSp>
      <p:graphicFrame>
        <p:nvGraphicFramePr>
          <p:cNvPr id="19" name="Tablo 4">
            <a:extLst>
              <a:ext uri="{FF2B5EF4-FFF2-40B4-BE49-F238E27FC236}">
                <a16:creationId xmlns:a16="http://schemas.microsoft.com/office/drawing/2014/main" id="{DC3ECA8F-1C29-4F58-8156-9B616C2C828F}"/>
              </a:ext>
            </a:extLst>
          </p:cNvPr>
          <p:cNvGraphicFramePr>
            <a:graphicFrameLocks noGrp="1"/>
          </p:cNvGraphicFramePr>
          <p:nvPr>
            <p:extLst/>
          </p:nvPr>
        </p:nvGraphicFramePr>
        <p:xfrm>
          <a:off x="663306" y="2541347"/>
          <a:ext cx="10865388" cy="2910314"/>
        </p:xfrm>
        <a:graphic>
          <a:graphicData uri="http://schemas.openxmlformats.org/drawingml/2006/table">
            <a:tbl>
              <a:tblPr firstRow="1" bandRow="1">
                <a:tableStyleId>{5940675A-B579-460E-94D1-54222C63F5DA}</a:tableStyleId>
              </a:tblPr>
              <a:tblGrid>
                <a:gridCol w="5378187">
                  <a:extLst>
                    <a:ext uri="{9D8B030D-6E8A-4147-A177-3AD203B41FA5}">
                      <a16:colId xmlns:a16="http://schemas.microsoft.com/office/drawing/2014/main" val="1689932971"/>
                    </a:ext>
                  </a:extLst>
                </a:gridCol>
                <a:gridCol w="2598452">
                  <a:extLst>
                    <a:ext uri="{9D8B030D-6E8A-4147-A177-3AD203B41FA5}">
                      <a16:colId xmlns:a16="http://schemas.microsoft.com/office/drawing/2014/main" val="2801575159"/>
                    </a:ext>
                  </a:extLst>
                </a:gridCol>
                <a:gridCol w="2888749">
                  <a:extLst>
                    <a:ext uri="{9D8B030D-6E8A-4147-A177-3AD203B41FA5}">
                      <a16:colId xmlns:a16="http://schemas.microsoft.com/office/drawing/2014/main" val="2631663305"/>
                    </a:ext>
                  </a:extLst>
                </a:gridCol>
              </a:tblGrid>
              <a:tr h="206688">
                <a:tc>
                  <a:txBody>
                    <a:bodyPr/>
                    <a:lstStyle/>
                    <a:p>
                      <a:r>
                        <a:rPr lang="tr-TR" b="1" dirty="0">
                          <a:latin typeface="Candara" panose="020E0502030303020204" pitchFamily="34" charset="0"/>
                        </a:rPr>
                        <a:t>Projenin Adı</a:t>
                      </a:r>
                    </a:p>
                  </a:txBody>
                  <a:tcPr anchor="ctr"/>
                </a:tc>
                <a:tc>
                  <a:txBody>
                    <a:bodyPr/>
                    <a:lstStyle/>
                    <a:p>
                      <a:r>
                        <a:rPr lang="tr-TR" b="1" dirty="0">
                          <a:latin typeface="Candara" panose="020E0502030303020204" pitchFamily="34" charset="0"/>
                        </a:rPr>
                        <a:t>Proje Yürütücüsü</a:t>
                      </a:r>
                    </a:p>
                  </a:txBody>
                  <a:tcPr anchor="ctr"/>
                </a:tc>
                <a:tc>
                  <a:txBody>
                    <a:bodyPr/>
                    <a:lstStyle/>
                    <a:p>
                      <a:r>
                        <a:rPr lang="tr-TR" b="1" dirty="0">
                          <a:latin typeface="Candara" panose="020E0502030303020204" pitchFamily="34" charset="0"/>
                        </a:rPr>
                        <a:t>Proje Türü</a:t>
                      </a:r>
                    </a:p>
                  </a:txBody>
                  <a:tcPr anchor="ctr"/>
                </a:tc>
                <a:extLst>
                  <a:ext uri="{0D108BD9-81ED-4DB2-BD59-A6C34878D82A}">
                    <a16:rowId xmlns:a16="http://schemas.microsoft.com/office/drawing/2014/main" val="1483150543"/>
                  </a:ext>
                </a:extLst>
              </a:tr>
              <a:tr h="516719">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1800" b="0" kern="1200" dirty="0">
                          <a:solidFill>
                            <a:schemeClr val="tx1"/>
                          </a:solidFill>
                          <a:effectLst/>
                          <a:latin typeface="Candara" panose="020E0502030303020204" pitchFamily="34" charset="0"/>
                          <a:ea typeface="+mn-ea"/>
                          <a:cs typeface="+mn-cs"/>
                        </a:rPr>
                        <a:t>Genç Erişkin Türk Popülasyonda 6 Dakika Yürüme Testinin Normatif Değerlerinin Belirlenmesi.</a:t>
                      </a:r>
                    </a:p>
                  </a:txBody>
                  <a:tcPr anchor="ctr"/>
                </a:tc>
                <a:tc>
                  <a:txBody>
                    <a:bodyPr/>
                    <a:lstStyle/>
                    <a:p>
                      <a:r>
                        <a:rPr lang="tr-TR" b="0" dirty="0">
                          <a:latin typeface="Candara" panose="020E0502030303020204" pitchFamily="34" charset="0"/>
                        </a:rPr>
                        <a:t>Prof. Dr. Hülya Arıkan</a:t>
                      </a:r>
                    </a:p>
                  </a:txBody>
                  <a:tcPr anchor="ctr"/>
                </a:tc>
                <a:tc>
                  <a:txBody>
                    <a:bodyPr/>
                    <a:lstStyle/>
                    <a:p>
                      <a:r>
                        <a:rPr lang="tr-TR" b="0" dirty="0">
                          <a:latin typeface="Candara" panose="020E0502030303020204" pitchFamily="34" charset="0"/>
                        </a:rPr>
                        <a:t>Lisans araştırma projesi</a:t>
                      </a:r>
                    </a:p>
                  </a:txBody>
                  <a:tcPr anchor="ctr"/>
                </a:tc>
                <a:extLst>
                  <a:ext uri="{0D108BD9-81ED-4DB2-BD59-A6C34878D82A}">
                    <a16:rowId xmlns:a16="http://schemas.microsoft.com/office/drawing/2014/main" val="515108254"/>
                  </a:ext>
                </a:extLst>
              </a:tr>
              <a:tr h="361703">
                <a:tc>
                  <a:txBody>
                    <a:bodyPr/>
                    <a:lstStyle/>
                    <a:p>
                      <a:pPr algn="just"/>
                      <a:r>
                        <a:rPr lang="tr-TR" b="0" dirty="0" err="1">
                          <a:latin typeface="Candara" panose="020E0502030303020204" pitchFamily="34" charset="0"/>
                        </a:rPr>
                        <a:t>Myofasial</a:t>
                      </a:r>
                      <a:r>
                        <a:rPr lang="tr-TR" b="0" dirty="0">
                          <a:latin typeface="Candara" panose="020E0502030303020204" pitchFamily="34" charset="0"/>
                        </a:rPr>
                        <a:t> gevşetme tekniğinin gecikmiş kas üzerindeki etkisinin incelenmesi.</a:t>
                      </a:r>
                    </a:p>
                  </a:txBody>
                  <a:tcPr anchor="ctr"/>
                </a:tc>
                <a:tc>
                  <a:txBody>
                    <a:bodyPr/>
                    <a:lstStyle/>
                    <a:p>
                      <a:r>
                        <a:rPr lang="tr-TR" b="0" dirty="0">
                          <a:latin typeface="Candara" panose="020E0502030303020204" pitchFamily="34" charset="0"/>
                        </a:rPr>
                        <a:t>Doç. Dr. Erden Kılıç</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0" dirty="0">
                          <a:latin typeface="Candara" panose="020E0502030303020204" pitchFamily="34" charset="0"/>
                        </a:rPr>
                        <a:t>Lisans araştırma projesi</a:t>
                      </a:r>
                    </a:p>
                    <a:p>
                      <a:endParaRPr lang="tr-TR" b="0" dirty="0">
                        <a:latin typeface="Candara" panose="020E0502030303020204" pitchFamily="34" charset="0"/>
                      </a:endParaRPr>
                    </a:p>
                  </a:txBody>
                  <a:tcPr anchor="ctr"/>
                </a:tc>
                <a:extLst>
                  <a:ext uri="{0D108BD9-81ED-4DB2-BD59-A6C34878D82A}">
                    <a16:rowId xmlns:a16="http://schemas.microsoft.com/office/drawing/2014/main" val="766609672"/>
                  </a:ext>
                </a:extLst>
              </a:tr>
              <a:tr h="1264394">
                <a:tc>
                  <a:txBody>
                    <a:bodyPr/>
                    <a:lstStyle/>
                    <a:p>
                      <a:pPr algn="just"/>
                      <a:r>
                        <a:rPr lang="tr-TR" sz="1800" b="0" kern="1200" dirty="0">
                          <a:solidFill>
                            <a:schemeClr val="tx1"/>
                          </a:solidFill>
                          <a:effectLst/>
                          <a:latin typeface="Candara" panose="020E0502030303020204" pitchFamily="34" charset="0"/>
                          <a:ea typeface="+mn-ea"/>
                          <a:cs typeface="+mn-cs"/>
                        </a:rPr>
                        <a:t>Baş üstü fırlatma sporu yapan amatör </a:t>
                      </a:r>
                      <a:r>
                        <a:rPr lang="tr-TR" sz="1800" b="0" kern="1200" dirty="0" err="1">
                          <a:solidFill>
                            <a:schemeClr val="tx1"/>
                          </a:solidFill>
                          <a:effectLst/>
                          <a:latin typeface="Candara" panose="020E0502030303020204" pitchFamily="34" charset="0"/>
                          <a:ea typeface="+mn-ea"/>
                          <a:cs typeface="+mn-cs"/>
                        </a:rPr>
                        <a:t>spocularda</a:t>
                      </a:r>
                      <a:r>
                        <a:rPr lang="tr-TR" sz="1800" b="0" kern="1200" dirty="0">
                          <a:solidFill>
                            <a:schemeClr val="tx1"/>
                          </a:solidFill>
                          <a:effectLst/>
                          <a:latin typeface="Candara" panose="020E0502030303020204" pitchFamily="34" charset="0"/>
                          <a:ea typeface="+mn-ea"/>
                          <a:cs typeface="+mn-cs"/>
                        </a:rPr>
                        <a:t> </a:t>
                      </a:r>
                    </a:p>
                    <a:p>
                      <a:pPr algn="just"/>
                      <a:r>
                        <a:rPr lang="tr-TR" sz="1800" b="0" kern="1200" dirty="0" err="1">
                          <a:solidFill>
                            <a:schemeClr val="tx1"/>
                          </a:solidFill>
                          <a:effectLst/>
                          <a:latin typeface="Candara" panose="020E0502030303020204" pitchFamily="34" charset="0"/>
                          <a:ea typeface="+mn-ea"/>
                          <a:cs typeface="+mn-cs"/>
                        </a:rPr>
                        <a:t>postural</a:t>
                      </a:r>
                      <a:r>
                        <a:rPr lang="tr-TR" sz="1800" b="0" kern="1200" dirty="0">
                          <a:solidFill>
                            <a:schemeClr val="tx1"/>
                          </a:solidFill>
                          <a:effectLst/>
                          <a:latin typeface="Candara" panose="020E0502030303020204" pitchFamily="34" charset="0"/>
                          <a:ea typeface="+mn-ea"/>
                          <a:cs typeface="+mn-cs"/>
                        </a:rPr>
                        <a:t> kas </a:t>
                      </a:r>
                      <a:r>
                        <a:rPr lang="tr-TR" sz="1800" b="0" kern="1200" dirty="0" err="1">
                          <a:solidFill>
                            <a:schemeClr val="tx1"/>
                          </a:solidFill>
                          <a:effectLst/>
                          <a:latin typeface="Candara" panose="020E0502030303020204" pitchFamily="34" charset="0"/>
                          <a:ea typeface="+mn-ea"/>
                          <a:cs typeface="+mn-cs"/>
                        </a:rPr>
                        <a:t>enduransı</a:t>
                      </a:r>
                      <a:r>
                        <a:rPr lang="tr-TR" sz="1800" b="0" kern="1200" dirty="0">
                          <a:solidFill>
                            <a:schemeClr val="tx1"/>
                          </a:solidFill>
                          <a:effectLst/>
                          <a:latin typeface="Candara" panose="020E0502030303020204" pitchFamily="34" charset="0"/>
                          <a:ea typeface="+mn-ea"/>
                          <a:cs typeface="+mn-cs"/>
                        </a:rPr>
                        <a:t>, dinamik denge ve solunum kas  </a:t>
                      </a:r>
                      <a:r>
                        <a:rPr lang="tr-TR" sz="1800" b="0" kern="1200" dirty="0" err="1">
                          <a:solidFill>
                            <a:schemeClr val="tx1"/>
                          </a:solidFill>
                          <a:effectLst/>
                          <a:latin typeface="Candara" panose="020E0502030303020204" pitchFamily="34" charset="0"/>
                          <a:ea typeface="+mn-ea"/>
                          <a:cs typeface="+mn-cs"/>
                        </a:rPr>
                        <a:t>enduransının</a:t>
                      </a:r>
                      <a:r>
                        <a:rPr lang="tr-TR" sz="1800" b="0" kern="1200" dirty="0">
                          <a:solidFill>
                            <a:schemeClr val="tx1"/>
                          </a:solidFill>
                          <a:effectLst/>
                          <a:latin typeface="Candara" panose="020E0502030303020204" pitchFamily="34" charset="0"/>
                          <a:ea typeface="+mn-ea"/>
                          <a:cs typeface="+mn-cs"/>
                        </a:rPr>
                        <a:t> üst </a:t>
                      </a:r>
                      <a:r>
                        <a:rPr lang="tr-TR" sz="1800" b="0" kern="1200" dirty="0" err="1">
                          <a:solidFill>
                            <a:schemeClr val="tx1"/>
                          </a:solidFill>
                          <a:effectLst/>
                          <a:latin typeface="Candara" panose="020E0502030303020204" pitchFamily="34" charset="0"/>
                          <a:ea typeface="+mn-ea"/>
                          <a:cs typeface="+mn-cs"/>
                        </a:rPr>
                        <a:t>ekstremite</a:t>
                      </a:r>
                      <a:r>
                        <a:rPr lang="tr-TR" sz="1800" b="0" kern="1200" dirty="0">
                          <a:solidFill>
                            <a:schemeClr val="tx1"/>
                          </a:solidFill>
                          <a:effectLst/>
                          <a:latin typeface="Candara" panose="020E0502030303020204" pitchFamily="34" charset="0"/>
                          <a:ea typeface="+mn-ea"/>
                          <a:cs typeface="+mn-cs"/>
                        </a:rPr>
                        <a:t> performansı üzerine etkilerinin araştırılması.</a:t>
                      </a:r>
                      <a:r>
                        <a:rPr lang="tr-TR" b="0" dirty="0">
                          <a:effectLst/>
                          <a:latin typeface="Candara" panose="020E0502030303020204" pitchFamily="34" charset="0"/>
                        </a:rPr>
                        <a:t> </a:t>
                      </a:r>
                      <a:endParaRPr lang="tr-TR" b="0" dirty="0">
                        <a:latin typeface="Candara" panose="020E0502030303020204" pitchFamily="34" charset="0"/>
                      </a:endParaRPr>
                    </a:p>
                  </a:txBody>
                  <a:tcPr anchor="ctr"/>
                </a:tc>
                <a:tc>
                  <a:txBody>
                    <a:bodyPr/>
                    <a:lstStyle/>
                    <a:p>
                      <a:r>
                        <a:rPr lang="tr-TR" b="0" dirty="0">
                          <a:latin typeface="Candara" panose="020E0502030303020204" pitchFamily="34" charset="0"/>
                        </a:rPr>
                        <a:t>Dr. </a:t>
                      </a:r>
                      <a:r>
                        <a:rPr lang="tr-TR" b="0" dirty="0" err="1">
                          <a:latin typeface="Candara" panose="020E0502030303020204" pitchFamily="34" charset="0"/>
                        </a:rPr>
                        <a:t>Öğr</a:t>
                      </a:r>
                      <a:r>
                        <a:rPr lang="tr-TR" b="0" dirty="0">
                          <a:latin typeface="Candara" panose="020E0502030303020204" pitchFamily="34" charset="0"/>
                        </a:rPr>
                        <a:t>. Üyesi </a:t>
                      </a:r>
                      <a:r>
                        <a:rPr lang="tr-TR" b="0" dirty="0" err="1">
                          <a:latin typeface="Candara" panose="020E0502030303020204" pitchFamily="34" charset="0"/>
                        </a:rPr>
                        <a:t>Naime</a:t>
                      </a:r>
                      <a:r>
                        <a:rPr lang="tr-TR" b="0" dirty="0">
                          <a:latin typeface="Candara" panose="020E0502030303020204" pitchFamily="34" charset="0"/>
                        </a:rPr>
                        <a:t> Uluğ</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0" dirty="0">
                          <a:latin typeface="Candara" panose="020E0502030303020204" pitchFamily="34" charset="0"/>
                        </a:rPr>
                        <a:t>Lisans araştırma projesi</a:t>
                      </a:r>
                    </a:p>
                    <a:p>
                      <a:endParaRPr lang="tr-TR" b="0" dirty="0">
                        <a:latin typeface="Candara" panose="020E0502030303020204" pitchFamily="34" charset="0"/>
                      </a:endParaRPr>
                    </a:p>
                  </a:txBody>
                  <a:tcPr anchor="ctr"/>
                </a:tc>
                <a:extLst>
                  <a:ext uri="{0D108BD9-81ED-4DB2-BD59-A6C34878D82A}">
                    <a16:rowId xmlns:a16="http://schemas.microsoft.com/office/drawing/2014/main" val="656049984"/>
                  </a:ext>
                </a:extLst>
              </a:tr>
            </a:tbl>
          </a:graphicData>
        </a:graphic>
      </p:graphicFrame>
    </p:spTree>
    <p:extLst>
      <p:ext uri="{BB962C8B-B14F-4D97-AF65-F5344CB8AC3E}">
        <p14:creationId xmlns:p14="http://schemas.microsoft.com/office/powerpoint/2010/main" val="23623055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812490"/>
                  <a:ext cx="1703972" cy="106335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SAĞLIK BİLİMLERİ FAKÜLTESİ</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866950" y="732301"/>
                  <a:ext cx="7324441"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Öğrenci Profili – Taban &amp; Tavan Puanlar ve Yerleşim Oranı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5</a:t>
              </a:r>
              <a:endParaRPr lang="en-IN" b="1" dirty="0">
                <a:solidFill>
                  <a:schemeClr val="bg1"/>
                </a:solidFill>
                <a:latin typeface="Eurostile BQ" pitchFamily="50" charset="0"/>
              </a:endParaRPr>
            </a:p>
          </p:txBody>
        </p:sp>
      </p:grpSp>
      <p:graphicFrame>
        <p:nvGraphicFramePr>
          <p:cNvPr id="3" name="Tablo 2"/>
          <p:cNvGraphicFramePr>
            <a:graphicFrameLocks noGrp="1"/>
          </p:cNvGraphicFramePr>
          <p:nvPr>
            <p:extLst>
              <p:ext uri="{D42A27DB-BD31-4B8C-83A1-F6EECF244321}">
                <p14:modId xmlns:p14="http://schemas.microsoft.com/office/powerpoint/2010/main" val="734740793"/>
              </p:ext>
            </p:extLst>
          </p:nvPr>
        </p:nvGraphicFramePr>
        <p:xfrm>
          <a:off x="2866950" y="1859659"/>
          <a:ext cx="6616142" cy="4717357"/>
        </p:xfrm>
        <a:graphic>
          <a:graphicData uri="http://schemas.openxmlformats.org/drawingml/2006/table">
            <a:tbl>
              <a:tblPr firstRow="1" firstCol="1" bandRow="1"/>
              <a:tblGrid>
                <a:gridCol w="1603090">
                  <a:extLst>
                    <a:ext uri="{9D8B030D-6E8A-4147-A177-3AD203B41FA5}">
                      <a16:colId xmlns:a16="http://schemas.microsoft.com/office/drawing/2014/main" val="3265462934"/>
                    </a:ext>
                  </a:extLst>
                </a:gridCol>
                <a:gridCol w="929535">
                  <a:extLst>
                    <a:ext uri="{9D8B030D-6E8A-4147-A177-3AD203B41FA5}">
                      <a16:colId xmlns:a16="http://schemas.microsoft.com/office/drawing/2014/main" val="885485876"/>
                    </a:ext>
                  </a:extLst>
                </a:gridCol>
                <a:gridCol w="986022">
                  <a:extLst>
                    <a:ext uri="{9D8B030D-6E8A-4147-A177-3AD203B41FA5}">
                      <a16:colId xmlns:a16="http://schemas.microsoft.com/office/drawing/2014/main" val="3745688345"/>
                    </a:ext>
                  </a:extLst>
                </a:gridCol>
                <a:gridCol w="986737">
                  <a:extLst>
                    <a:ext uri="{9D8B030D-6E8A-4147-A177-3AD203B41FA5}">
                      <a16:colId xmlns:a16="http://schemas.microsoft.com/office/drawing/2014/main" val="4164737428"/>
                    </a:ext>
                  </a:extLst>
                </a:gridCol>
                <a:gridCol w="1055379">
                  <a:extLst>
                    <a:ext uri="{9D8B030D-6E8A-4147-A177-3AD203B41FA5}">
                      <a16:colId xmlns:a16="http://schemas.microsoft.com/office/drawing/2014/main" val="3097237067"/>
                    </a:ext>
                  </a:extLst>
                </a:gridCol>
                <a:gridCol w="1055379">
                  <a:extLst>
                    <a:ext uri="{9D8B030D-6E8A-4147-A177-3AD203B41FA5}">
                      <a16:colId xmlns:a16="http://schemas.microsoft.com/office/drawing/2014/main" val="598531307"/>
                    </a:ext>
                  </a:extLst>
                </a:gridCol>
              </a:tblGrid>
              <a:tr h="459457">
                <a:tc>
                  <a:txBody>
                    <a:bodyPr/>
                    <a:lstStyle/>
                    <a:p>
                      <a:pPr algn="ctr">
                        <a:lnSpc>
                          <a:spcPct val="107000"/>
                        </a:lnSpc>
                        <a:spcAft>
                          <a:spcPts val="0"/>
                        </a:spcAft>
                      </a:pPr>
                      <a:r>
                        <a:rPr lang="tr-TR" sz="1300" b="1">
                          <a:effectLst/>
                          <a:latin typeface="Calibri" panose="020F0502020204030204" pitchFamily="34" charset="0"/>
                          <a:ea typeface="Calibri" panose="020F0502020204030204" pitchFamily="34" charset="0"/>
                          <a:cs typeface="Times New Roman" panose="02020603050405020304" pitchFamily="18" charset="0"/>
                        </a:rPr>
                        <a:t>BÖLÜM</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lnSpc>
                          <a:spcPct val="107000"/>
                        </a:lnSpc>
                        <a:spcAft>
                          <a:spcPts val="0"/>
                        </a:spcAft>
                      </a:pPr>
                      <a:r>
                        <a:rPr lang="tr-TR" sz="1300" b="1">
                          <a:effectLst/>
                          <a:latin typeface="Calibri" panose="020F0502020204030204" pitchFamily="34" charset="0"/>
                          <a:ea typeface="Calibri" panose="020F0502020204030204" pitchFamily="34" charset="0"/>
                          <a:cs typeface="Times New Roman" panose="02020603050405020304" pitchFamily="18" charset="0"/>
                        </a:rPr>
                        <a:t>BURS</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lnSpc>
                          <a:spcPct val="107000"/>
                        </a:lnSpc>
                        <a:spcAft>
                          <a:spcPts val="0"/>
                        </a:spcAft>
                      </a:pPr>
                      <a:r>
                        <a:rPr lang="tr-TR" sz="1300" b="1">
                          <a:effectLst/>
                          <a:latin typeface="Calibri" panose="020F0502020204030204" pitchFamily="34" charset="0"/>
                          <a:ea typeface="Calibri" panose="020F0502020204030204" pitchFamily="34" charset="0"/>
                          <a:cs typeface="Times New Roman" panose="02020603050405020304" pitchFamily="18" charset="0"/>
                        </a:rPr>
                        <a:t>KAYIT</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lnSpc>
                          <a:spcPct val="107000"/>
                        </a:lnSpc>
                        <a:spcAft>
                          <a:spcPts val="0"/>
                        </a:spcAft>
                      </a:pPr>
                      <a:r>
                        <a:rPr lang="tr-TR" sz="1300" b="1">
                          <a:effectLst/>
                          <a:latin typeface="Calibri" panose="020F0502020204030204" pitchFamily="34" charset="0"/>
                          <a:ea typeface="Calibri" panose="020F0502020204030204" pitchFamily="34" charset="0"/>
                          <a:cs typeface="Times New Roman" panose="02020603050405020304" pitchFamily="18" charset="0"/>
                        </a:rPr>
                        <a:t>TABAN PUAN</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lnSpc>
                          <a:spcPct val="107000"/>
                        </a:lnSpc>
                        <a:spcAft>
                          <a:spcPts val="0"/>
                        </a:spcAft>
                      </a:pPr>
                      <a:r>
                        <a:rPr lang="tr-TR" sz="1300" b="1">
                          <a:effectLst/>
                          <a:latin typeface="Calibri" panose="020F0502020204030204" pitchFamily="34" charset="0"/>
                          <a:ea typeface="Calibri" panose="020F0502020204030204" pitchFamily="34" charset="0"/>
                          <a:cs typeface="Times New Roman" panose="02020603050405020304" pitchFamily="18" charset="0"/>
                        </a:rPr>
                        <a:t>TAVAN PUAN</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lnSpc>
                          <a:spcPct val="107000"/>
                        </a:lnSpc>
                        <a:spcAft>
                          <a:spcPts val="0"/>
                        </a:spcAft>
                      </a:pPr>
                      <a:r>
                        <a:rPr lang="tr-TR" sz="1300" b="1">
                          <a:effectLst/>
                          <a:latin typeface="Calibri" panose="020F0502020204030204" pitchFamily="34" charset="0"/>
                          <a:ea typeface="Calibri" panose="020F0502020204030204" pitchFamily="34" charset="0"/>
                          <a:cs typeface="Times New Roman" panose="02020603050405020304" pitchFamily="18" charset="0"/>
                        </a:rPr>
                        <a:t>SIRALAMA</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250618015"/>
                  </a:ext>
                </a:extLst>
              </a:tr>
              <a:tr h="425790">
                <a:tc rowSpan="2">
                  <a:txBody>
                    <a:bodyPr/>
                    <a:lstStyle/>
                    <a:p>
                      <a:pPr algn="ctr">
                        <a:lnSpc>
                          <a:spcPct val="107000"/>
                        </a:lnSpc>
                        <a:spcAft>
                          <a:spcPts val="0"/>
                        </a:spcAft>
                      </a:pPr>
                      <a:r>
                        <a:rPr lang="tr-TR" sz="1300" b="1">
                          <a:effectLst/>
                          <a:latin typeface="Calibri" panose="020F0502020204030204" pitchFamily="34" charset="0"/>
                          <a:ea typeface="Calibri" panose="020F0502020204030204" pitchFamily="34" charset="0"/>
                          <a:cs typeface="Times New Roman" panose="02020603050405020304" pitchFamily="18" charset="0"/>
                        </a:rPr>
                        <a:t>BESLENME VE DİYETETİK</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%100</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4/4</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383,69037</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396,72728</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21</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2560460"/>
                  </a:ext>
                </a:extLst>
              </a:tr>
              <a:tr h="425790">
                <a:tc vMerge="1">
                  <a:txBody>
                    <a:bodyPr/>
                    <a:lstStyle/>
                    <a:p>
                      <a:endParaRPr lang="tr-TR"/>
                    </a:p>
                  </a:txBody>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%50</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25/25</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281,47946</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354,37510</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138</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2810608"/>
                  </a:ext>
                </a:extLst>
              </a:tr>
              <a:tr h="425790">
                <a:tc rowSpan="2">
                  <a:txBody>
                    <a:bodyPr/>
                    <a:lstStyle/>
                    <a:p>
                      <a:pPr algn="ctr">
                        <a:lnSpc>
                          <a:spcPct val="107000"/>
                        </a:lnSpc>
                        <a:spcAft>
                          <a:spcPts val="0"/>
                        </a:spcAft>
                      </a:pPr>
                      <a:r>
                        <a:rPr lang="tr-TR" sz="1300" b="1">
                          <a:effectLst/>
                          <a:latin typeface="Calibri" panose="020F0502020204030204" pitchFamily="34" charset="0"/>
                          <a:ea typeface="Calibri" panose="020F0502020204030204" pitchFamily="34" charset="0"/>
                          <a:cs typeface="Times New Roman" panose="02020603050405020304" pitchFamily="18" charset="0"/>
                        </a:rPr>
                        <a:t>FİZYOTERAPİ VE REHABİLİTASYON</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%100</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3/3</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339,92087</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394,20597</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38</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2170" marR="621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692863313"/>
                  </a:ext>
                </a:extLst>
              </a:tr>
              <a:tr h="425790">
                <a:tc vMerge="1">
                  <a:txBody>
                    <a:bodyPr/>
                    <a:lstStyle/>
                    <a:p>
                      <a:endParaRPr lang="tr-TR"/>
                    </a:p>
                  </a:txBody>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%50</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20/20</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267,72926</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321,05532</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82</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2170" marR="621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14897571"/>
                  </a:ext>
                </a:extLst>
              </a:tr>
              <a:tr h="425790">
                <a:tc rowSpan="2">
                  <a:txBody>
                    <a:bodyPr/>
                    <a:lstStyle/>
                    <a:p>
                      <a:pPr algn="ctr">
                        <a:lnSpc>
                          <a:spcPct val="107000"/>
                        </a:lnSpc>
                        <a:spcAft>
                          <a:spcPts val="0"/>
                        </a:spcAft>
                      </a:pPr>
                      <a:r>
                        <a:rPr lang="tr-TR" sz="1300" b="1">
                          <a:effectLst/>
                          <a:latin typeface="Calibri" panose="020F0502020204030204" pitchFamily="34" charset="0"/>
                          <a:ea typeface="Calibri" panose="020F0502020204030204" pitchFamily="34" charset="0"/>
                          <a:cs typeface="Times New Roman" panose="02020603050405020304" pitchFamily="18" charset="0"/>
                        </a:rPr>
                        <a:t>HEMŞİRELİK</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%100</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4/4</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370,68072</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379,36837</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49</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2170" marR="621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0721154"/>
                  </a:ext>
                </a:extLst>
              </a:tr>
              <a:tr h="425790">
                <a:tc vMerge="1">
                  <a:txBody>
                    <a:bodyPr/>
                    <a:lstStyle/>
                    <a:p>
                      <a:endParaRPr lang="tr-TR"/>
                    </a:p>
                  </a:txBody>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%50</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25/25</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281,74572</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335,46579</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225</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2170" marR="621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9686537"/>
                  </a:ext>
                </a:extLst>
              </a:tr>
              <a:tr h="425790">
                <a:tc rowSpan="2">
                  <a:txBody>
                    <a:bodyPr/>
                    <a:lstStyle/>
                    <a:p>
                      <a:pPr algn="ctr">
                        <a:lnSpc>
                          <a:spcPct val="107000"/>
                        </a:lnSpc>
                        <a:spcAft>
                          <a:spcPts val="0"/>
                        </a:spcAft>
                      </a:pPr>
                      <a:r>
                        <a:rPr lang="tr-TR" sz="1300" b="1">
                          <a:effectLst/>
                          <a:latin typeface="Calibri" panose="020F0502020204030204" pitchFamily="34" charset="0"/>
                          <a:ea typeface="Calibri" panose="020F0502020204030204" pitchFamily="34" charset="0"/>
                          <a:cs typeface="Times New Roman" panose="02020603050405020304" pitchFamily="18" charset="0"/>
                        </a:rPr>
                        <a:t>ÇOCUK GELİŞİMİ</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%100</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4/4</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333,20532</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341,75686</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11</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2170" marR="621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840701717"/>
                  </a:ext>
                </a:extLst>
              </a:tr>
              <a:tr h="425790">
                <a:tc vMerge="1">
                  <a:txBody>
                    <a:bodyPr/>
                    <a:lstStyle/>
                    <a:p>
                      <a:endParaRPr lang="tr-TR"/>
                    </a:p>
                  </a:txBody>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%50</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25/25</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274,74307</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308,26477</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48</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2170" marR="621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482806506"/>
                  </a:ext>
                </a:extLst>
              </a:tr>
              <a:tr h="425790">
                <a:tc rowSpan="2">
                  <a:txBody>
                    <a:bodyPr/>
                    <a:lstStyle/>
                    <a:p>
                      <a:pPr algn="ctr">
                        <a:lnSpc>
                          <a:spcPct val="107000"/>
                        </a:lnSpc>
                        <a:spcAft>
                          <a:spcPts val="0"/>
                        </a:spcAft>
                      </a:pPr>
                      <a:r>
                        <a:rPr lang="tr-TR" sz="1300" b="1">
                          <a:effectLst/>
                          <a:latin typeface="Calibri" panose="020F0502020204030204" pitchFamily="34" charset="0"/>
                          <a:ea typeface="Calibri" panose="020F0502020204030204" pitchFamily="34" charset="0"/>
                          <a:cs typeface="Times New Roman" panose="02020603050405020304" pitchFamily="18" charset="0"/>
                        </a:rPr>
                        <a:t>ODYOLOJİ</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%100</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3/3</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320,58905</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328,41045</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9</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2170" marR="621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5460713"/>
                  </a:ext>
                </a:extLst>
              </a:tr>
              <a:tr h="425790">
                <a:tc vMerge="1">
                  <a:txBody>
                    <a:bodyPr/>
                    <a:lstStyle/>
                    <a:p>
                      <a:endParaRPr lang="tr-TR"/>
                    </a:p>
                  </a:txBody>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%50</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20/20</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246,90328</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a:effectLst/>
                          <a:latin typeface="Calibri" panose="020F0502020204030204" pitchFamily="34" charset="0"/>
                          <a:ea typeface="Calibri" panose="020F0502020204030204" pitchFamily="34" charset="0"/>
                          <a:cs typeface="Times New Roman" panose="02020603050405020304" pitchFamily="18" charset="0"/>
                        </a:rPr>
                        <a:t>298,54589</a:t>
                      </a:r>
                    </a:p>
                  </a:txBody>
                  <a:tcPr marL="62170" marR="62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41</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170" marR="621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7688995"/>
                  </a:ext>
                </a:extLst>
              </a:tr>
            </a:tbl>
          </a:graphicData>
        </a:graphic>
      </p:graphicFrame>
    </p:spTree>
    <p:extLst>
      <p:ext uri="{BB962C8B-B14F-4D97-AF65-F5344CB8AC3E}">
        <p14:creationId xmlns:p14="http://schemas.microsoft.com/office/powerpoint/2010/main" val="3240480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800" b="0" i="0" u="none" strike="noStrike" kern="1200" cap="none" spc="0" normalizeH="0" baseline="0" noProof="0" dirty="0">
              <a:ln>
                <a:noFill/>
              </a:ln>
              <a:solidFill>
                <a:prstClr val="black"/>
              </a:solidFill>
              <a:effectLst/>
              <a:uLnTx/>
              <a:uFillTx/>
              <a:latin typeface="Candara" panose="020E0502030303020204" pitchFamily="34" charset="0"/>
              <a:ea typeface="+mn-ea"/>
              <a:cs typeface="Times New Roman" panose="02020603050405020304" pitchFamily="18" charset="0"/>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err="1" smtClean="0">
                      <a:ln>
                        <a:noFill/>
                      </a:ln>
                      <a:solidFill>
                        <a:prstClr val="white"/>
                      </a:solidFill>
                      <a:effectLst/>
                      <a:uLnTx/>
                      <a:uFillTx/>
                      <a:latin typeface="Agency FB" panose="020B0503020202020204" pitchFamily="34" charset="0"/>
                      <a:ea typeface="+mn-ea"/>
                      <a:cs typeface="+mn-cs"/>
                    </a:rPr>
                    <a:t>Akademikj</a:t>
                  </a:r>
                  <a:r>
                    <a:rPr kumimoji="0" lang="tr-TR" sz="2800" b="1" i="0" u="none" strike="noStrike" kern="1200" cap="none" spc="0" normalizeH="0" baseline="0" noProof="0" dirty="0" smtClean="0">
                      <a:ln>
                        <a:noFill/>
                      </a:ln>
                      <a:solidFill>
                        <a:prstClr val="white"/>
                      </a:solidFill>
                      <a:effectLst/>
                      <a:uLnTx/>
                      <a:uFillTx/>
                      <a:latin typeface="Agency FB" panose="020B0503020202020204" pitchFamily="34" charset="0"/>
                      <a:ea typeface="+mn-ea"/>
                      <a:cs typeface="+mn-cs"/>
                    </a:rPr>
                    <a:t> Yayınlar</a:t>
                  </a:r>
                  <a:endParaRPr kumimoji="0" lang="tr-TR" sz="2800" b="1" i="0" u="none" strike="noStrike" kern="1200" cap="none" spc="0" normalizeH="0" baseline="0" noProof="0" dirty="0">
                    <a:ln>
                      <a:noFill/>
                    </a:ln>
                    <a:solidFill>
                      <a:prstClr val="white"/>
                    </a:solidFill>
                    <a:effectLst/>
                    <a:uLnTx/>
                    <a:uFillTx/>
                    <a:latin typeface="Agency FB" panose="020B0503020202020204" pitchFamily="34" charset="0"/>
                    <a:ea typeface="+mn-ea"/>
                    <a:cs typeface="+mn-cs"/>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Eurostile BQ" pitchFamily="50" charset="0"/>
                  <a:ea typeface="+mn-ea"/>
                  <a:cs typeface="+mn-cs"/>
                </a:rPr>
                <a:t>VIII</a:t>
              </a:r>
              <a:endParaRPr kumimoji="0" lang="en-IN" sz="1600" b="1" i="0" u="none" strike="noStrike" kern="1200" cap="none" spc="0" normalizeH="0" baseline="0" noProof="0" dirty="0">
                <a:ln>
                  <a:noFill/>
                </a:ln>
                <a:solidFill>
                  <a:prstClr val="white"/>
                </a:solidFill>
                <a:effectLst/>
                <a:uLnTx/>
                <a:uFillTx/>
                <a:latin typeface="Eurostile BQ" pitchFamily="50" charset="0"/>
                <a:ea typeface="+mn-ea"/>
                <a:cs typeface="+mn-cs"/>
              </a:endParaRPr>
            </a:p>
          </p:txBody>
        </p:sp>
      </p:grpSp>
      <p:pic>
        <p:nvPicPr>
          <p:cNvPr id="3" name="İçerik Yer Tutucusu 2"/>
          <p:cNvPicPr>
            <a:picLocks noGrp="1" noChangeAspect="1"/>
          </p:cNvPicPr>
          <p:nvPr>
            <p:ph idx="1"/>
          </p:nvPr>
        </p:nvPicPr>
        <p:blipFill>
          <a:blip r:embed="rId3"/>
          <a:stretch>
            <a:fillRect/>
          </a:stretch>
        </p:blipFill>
        <p:spPr>
          <a:xfrm>
            <a:off x="1647349" y="2673842"/>
            <a:ext cx="9994414" cy="3443620"/>
          </a:xfrm>
          <a:prstGeom prst="rect">
            <a:avLst/>
          </a:prstGeom>
        </p:spPr>
      </p:pic>
    </p:spTree>
    <p:extLst>
      <p:ext uri="{BB962C8B-B14F-4D97-AF65-F5344CB8AC3E}">
        <p14:creationId xmlns:p14="http://schemas.microsoft.com/office/powerpoint/2010/main" val="16453420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800" b="0" i="0" u="none" strike="noStrike" kern="1200" cap="none" spc="0" normalizeH="0" baseline="0" noProof="0" dirty="0">
              <a:ln>
                <a:noFill/>
              </a:ln>
              <a:solidFill>
                <a:prstClr val="black"/>
              </a:solidFill>
              <a:effectLst/>
              <a:uLnTx/>
              <a:uFillTx/>
              <a:latin typeface="Candara" panose="020E0502030303020204" pitchFamily="34" charset="0"/>
              <a:ea typeface="+mn-ea"/>
              <a:cs typeface="Times New Roman" panose="02020603050405020304" pitchFamily="18" charset="0"/>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err="1" smtClean="0">
                      <a:ln>
                        <a:noFill/>
                      </a:ln>
                      <a:solidFill>
                        <a:prstClr val="white"/>
                      </a:solidFill>
                      <a:effectLst/>
                      <a:uLnTx/>
                      <a:uFillTx/>
                      <a:latin typeface="Agency FB" panose="020B0503020202020204" pitchFamily="34" charset="0"/>
                      <a:ea typeface="+mn-ea"/>
                      <a:cs typeface="+mn-cs"/>
                    </a:rPr>
                    <a:t>Akademikj</a:t>
                  </a:r>
                  <a:r>
                    <a:rPr kumimoji="0" lang="tr-TR" sz="2800" b="1" i="0" u="none" strike="noStrike" kern="1200" cap="none" spc="0" normalizeH="0" baseline="0" noProof="0" dirty="0" smtClean="0">
                      <a:ln>
                        <a:noFill/>
                      </a:ln>
                      <a:solidFill>
                        <a:prstClr val="white"/>
                      </a:solidFill>
                      <a:effectLst/>
                      <a:uLnTx/>
                      <a:uFillTx/>
                      <a:latin typeface="Agency FB" panose="020B0503020202020204" pitchFamily="34" charset="0"/>
                      <a:ea typeface="+mn-ea"/>
                      <a:cs typeface="+mn-cs"/>
                    </a:rPr>
                    <a:t> Yayınlar</a:t>
                  </a:r>
                  <a:endParaRPr kumimoji="0" lang="tr-TR" sz="2800" b="1" i="0" u="none" strike="noStrike" kern="1200" cap="none" spc="0" normalizeH="0" baseline="0" noProof="0" dirty="0">
                    <a:ln>
                      <a:noFill/>
                    </a:ln>
                    <a:solidFill>
                      <a:prstClr val="white"/>
                    </a:solidFill>
                    <a:effectLst/>
                    <a:uLnTx/>
                    <a:uFillTx/>
                    <a:latin typeface="Agency FB" panose="020B0503020202020204" pitchFamily="34" charset="0"/>
                    <a:ea typeface="+mn-ea"/>
                    <a:cs typeface="+mn-cs"/>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Eurostile BQ" pitchFamily="50" charset="0"/>
                  <a:ea typeface="+mn-ea"/>
                  <a:cs typeface="+mn-cs"/>
                </a:rPr>
                <a:t>VIII</a:t>
              </a:r>
              <a:endParaRPr kumimoji="0" lang="en-IN" sz="1600" b="1" i="0" u="none" strike="noStrike" kern="1200" cap="none" spc="0" normalizeH="0" baseline="0" noProof="0" dirty="0">
                <a:ln>
                  <a:noFill/>
                </a:ln>
                <a:solidFill>
                  <a:prstClr val="white"/>
                </a:solidFill>
                <a:effectLst/>
                <a:uLnTx/>
                <a:uFillTx/>
                <a:latin typeface="Eurostile BQ" pitchFamily="50" charset="0"/>
                <a:ea typeface="+mn-ea"/>
                <a:cs typeface="+mn-cs"/>
              </a:endParaRPr>
            </a:p>
          </p:txBody>
        </p:sp>
      </p:grpSp>
      <p:sp>
        <p:nvSpPr>
          <p:cNvPr id="6" name="İçerik Yer Tutucusu 5"/>
          <p:cNvSpPr>
            <a:spLocks noGrp="1"/>
          </p:cNvSpPr>
          <p:nvPr>
            <p:ph idx="1"/>
          </p:nvPr>
        </p:nvSpPr>
        <p:spPr>
          <a:xfrm>
            <a:off x="1075944" y="2010176"/>
            <a:ext cx="10515600" cy="4351338"/>
          </a:xfrm>
        </p:spPr>
        <p:txBody>
          <a:bodyPr>
            <a:normAutofit fontScale="77500" lnSpcReduction="20000"/>
          </a:bodyPr>
          <a:lstStyle/>
          <a:p>
            <a:r>
              <a:rPr lang="tr-TR" dirty="0"/>
              <a:t>1.	Fahri Emre, Erden </a:t>
            </a:r>
            <a:r>
              <a:rPr lang="tr-TR" dirty="0" err="1"/>
              <a:t>Kiliç</a:t>
            </a:r>
            <a:r>
              <a:rPr lang="tr-TR" dirty="0"/>
              <a:t>, Özgür Kaya, Özgür Selim Uysal, Nurdan Çay, Ömer </a:t>
            </a:r>
            <a:r>
              <a:rPr lang="tr-TR" dirty="0" err="1"/>
              <a:t>Erşen</a:t>
            </a:r>
            <a:r>
              <a:rPr lang="tr-TR" dirty="0"/>
              <a:t>, Murat Bozkurt" </a:t>
            </a:r>
            <a:r>
              <a:rPr lang="tr-TR" dirty="0" err="1"/>
              <a:t>Which</a:t>
            </a:r>
            <a:r>
              <a:rPr lang="tr-TR" dirty="0"/>
              <a:t> </a:t>
            </a:r>
            <a:r>
              <a:rPr lang="tr-TR" dirty="0" err="1"/>
              <a:t>design</a:t>
            </a:r>
            <a:r>
              <a:rPr lang="tr-TR" dirty="0"/>
              <a:t> </a:t>
            </a:r>
            <a:r>
              <a:rPr lang="tr-TR" dirty="0" err="1"/>
              <a:t>tolerates</a:t>
            </a:r>
            <a:r>
              <a:rPr lang="tr-TR" dirty="0"/>
              <a:t> </a:t>
            </a:r>
            <a:r>
              <a:rPr lang="tr-TR" dirty="0" err="1"/>
              <a:t>rotational</a:t>
            </a:r>
            <a:r>
              <a:rPr lang="tr-TR" dirty="0"/>
              <a:t> </a:t>
            </a:r>
            <a:r>
              <a:rPr lang="tr-TR" dirty="0" err="1"/>
              <a:t>mismatch</a:t>
            </a:r>
            <a:r>
              <a:rPr lang="tr-TR" dirty="0"/>
              <a:t> </a:t>
            </a:r>
            <a:r>
              <a:rPr lang="tr-TR" dirty="0" err="1"/>
              <a:t>better</a:t>
            </a:r>
            <a:r>
              <a:rPr lang="tr-TR" dirty="0"/>
              <a:t> in </a:t>
            </a:r>
            <a:r>
              <a:rPr lang="tr-TR" dirty="0" err="1"/>
              <a:t>unicompartmental</a:t>
            </a:r>
            <a:r>
              <a:rPr lang="tr-TR" dirty="0"/>
              <a:t> </a:t>
            </a:r>
            <a:r>
              <a:rPr lang="tr-TR" dirty="0" err="1"/>
              <a:t>knee</a:t>
            </a:r>
            <a:r>
              <a:rPr lang="tr-TR" dirty="0"/>
              <a:t> </a:t>
            </a:r>
            <a:r>
              <a:rPr lang="tr-TR" dirty="0" err="1"/>
              <a:t>arthroplasty</a:t>
            </a:r>
            <a:r>
              <a:rPr lang="tr-TR" dirty="0"/>
              <a:t>: </a:t>
            </a:r>
            <a:r>
              <a:rPr lang="tr-TR" dirty="0" err="1"/>
              <a:t>fixed</a:t>
            </a:r>
            <a:r>
              <a:rPr lang="tr-TR" dirty="0"/>
              <a:t> </a:t>
            </a:r>
            <a:r>
              <a:rPr lang="tr-TR" dirty="0" err="1"/>
              <a:t>or</a:t>
            </a:r>
            <a:r>
              <a:rPr lang="tr-TR" dirty="0"/>
              <a:t> mobile </a:t>
            </a:r>
            <a:r>
              <a:rPr lang="tr-TR" dirty="0" err="1"/>
              <a:t>bearing</a:t>
            </a:r>
            <a:r>
              <a:rPr lang="tr-TR" dirty="0"/>
              <a:t>? </a:t>
            </a:r>
            <a:r>
              <a:rPr lang="tr-TR" dirty="0" err="1"/>
              <a:t>Acta</a:t>
            </a:r>
            <a:r>
              <a:rPr lang="tr-TR" dirty="0"/>
              <a:t> </a:t>
            </a:r>
            <a:r>
              <a:rPr lang="tr-TR" dirty="0" err="1"/>
              <a:t>Orthop</a:t>
            </a:r>
            <a:r>
              <a:rPr lang="tr-TR" dirty="0"/>
              <a:t> </a:t>
            </a:r>
            <a:r>
              <a:rPr lang="tr-TR" dirty="0" err="1"/>
              <a:t>Belg</a:t>
            </a:r>
            <a:r>
              <a:rPr lang="tr-TR" dirty="0"/>
              <a:t>. 2022 Dec;88(4):797-804. </a:t>
            </a:r>
            <a:r>
              <a:rPr lang="tr-TR" dirty="0" err="1"/>
              <a:t>doi</a:t>
            </a:r>
            <a:r>
              <a:rPr lang="tr-TR" dirty="0"/>
              <a:t>: 10.52628/88.4.05. PMID: 36800666.</a:t>
            </a:r>
          </a:p>
          <a:p>
            <a:endParaRPr lang="tr-TR" dirty="0"/>
          </a:p>
          <a:p>
            <a:r>
              <a:rPr lang="tr-TR" dirty="0"/>
              <a:t>2.	</a:t>
            </a:r>
            <a:r>
              <a:rPr lang="tr-TR" dirty="0" err="1"/>
              <a:t>Kagiali</a:t>
            </a:r>
            <a:r>
              <a:rPr lang="tr-TR" dirty="0"/>
              <a:t> S, </a:t>
            </a:r>
            <a:r>
              <a:rPr lang="tr-TR" dirty="0" err="1"/>
              <a:t>Inal-Ince</a:t>
            </a:r>
            <a:r>
              <a:rPr lang="tr-TR" dirty="0"/>
              <a:t> D, </a:t>
            </a:r>
            <a:r>
              <a:rPr lang="tr-TR" dirty="0" err="1"/>
              <a:t>Cakmak</a:t>
            </a:r>
            <a:r>
              <a:rPr lang="tr-TR" dirty="0"/>
              <a:t> A, </a:t>
            </a:r>
            <a:r>
              <a:rPr lang="tr-TR" dirty="0" err="1"/>
              <a:t>Calik-Kutukcu</a:t>
            </a:r>
            <a:r>
              <a:rPr lang="tr-TR" dirty="0"/>
              <a:t> E, </a:t>
            </a:r>
            <a:r>
              <a:rPr lang="tr-TR" dirty="0" err="1"/>
              <a:t>Saglam</a:t>
            </a:r>
            <a:r>
              <a:rPr lang="tr-TR" dirty="0"/>
              <a:t> M, Vardar-</a:t>
            </a:r>
            <a:r>
              <a:rPr lang="tr-TR" dirty="0" err="1"/>
              <a:t>Yagli</a:t>
            </a:r>
            <a:r>
              <a:rPr lang="tr-TR" dirty="0"/>
              <a:t> N, Tekerlek H, Sonbahar-Ulu H, </a:t>
            </a:r>
            <a:r>
              <a:rPr lang="tr-TR" dirty="0" err="1"/>
              <a:t>Arikan</a:t>
            </a:r>
            <a:r>
              <a:rPr lang="tr-TR" dirty="0"/>
              <a:t> H, Bozdemir-</a:t>
            </a:r>
            <a:r>
              <a:rPr lang="tr-TR" dirty="0" err="1"/>
              <a:t>Ozel</a:t>
            </a:r>
            <a:r>
              <a:rPr lang="tr-TR" dirty="0"/>
              <a:t> C,  Coplu L.  Daily </a:t>
            </a:r>
            <a:r>
              <a:rPr lang="tr-TR" dirty="0" err="1"/>
              <a:t>living</a:t>
            </a:r>
            <a:r>
              <a:rPr lang="tr-TR" dirty="0"/>
              <a:t> </a:t>
            </a:r>
            <a:r>
              <a:rPr lang="tr-TR" dirty="0" err="1"/>
              <a:t>activities</a:t>
            </a:r>
            <a:r>
              <a:rPr lang="tr-TR" dirty="0"/>
              <a:t>, </a:t>
            </a:r>
            <a:r>
              <a:rPr lang="tr-TR" dirty="0" err="1"/>
              <a:t>exercise</a:t>
            </a:r>
            <a:r>
              <a:rPr lang="tr-TR" dirty="0"/>
              <a:t> </a:t>
            </a:r>
            <a:r>
              <a:rPr lang="tr-TR" dirty="0" err="1"/>
              <a:t>capacity</a:t>
            </a:r>
            <a:r>
              <a:rPr lang="tr-TR" dirty="0"/>
              <a:t>, </a:t>
            </a:r>
            <a:r>
              <a:rPr lang="tr-TR" dirty="0" err="1"/>
              <a:t>cognition</a:t>
            </a:r>
            <a:r>
              <a:rPr lang="tr-TR" dirty="0"/>
              <a:t>, </a:t>
            </a:r>
            <a:r>
              <a:rPr lang="tr-TR" dirty="0" err="1"/>
              <a:t>and</a:t>
            </a:r>
            <a:r>
              <a:rPr lang="tr-TR" dirty="0"/>
              <a:t> </a:t>
            </a:r>
            <a:r>
              <a:rPr lang="tr-TR" dirty="0" err="1"/>
              <a:t>balance</a:t>
            </a:r>
            <a:r>
              <a:rPr lang="tr-TR" dirty="0"/>
              <a:t> in COPD </a:t>
            </a:r>
            <a:r>
              <a:rPr lang="tr-TR" dirty="0" err="1"/>
              <a:t>patients</a:t>
            </a:r>
            <a:r>
              <a:rPr lang="tr-TR" dirty="0"/>
              <a:t> </a:t>
            </a:r>
            <a:r>
              <a:rPr lang="tr-TR" dirty="0" err="1"/>
              <a:t>with</a:t>
            </a:r>
            <a:r>
              <a:rPr lang="tr-TR" dirty="0"/>
              <a:t> </a:t>
            </a:r>
            <a:r>
              <a:rPr lang="tr-TR" dirty="0" err="1"/>
              <a:t>and</a:t>
            </a:r>
            <a:r>
              <a:rPr lang="tr-TR" dirty="0"/>
              <a:t> </a:t>
            </a:r>
            <a:r>
              <a:rPr lang="tr-TR" dirty="0" err="1"/>
              <a:t>without</a:t>
            </a:r>
            <a:r>
              <a:rPr lang="tr-TR" dirty="0"/>
              <a:t> </a:t>
            </a:r>
            <a:r>
              <a:rPr lang="tr-TR" dirty="0" err="1"/>
              <a:t>frailty</a:t>
            </a:r>
            <a:r>
              <a:rPr lang="tr-TR" dirty="0"/>
              <a:t>’ </a:t>
            </a:r>
            <a:r>
              <a:rPr lang="tr-TR" dirty="0" err="1"/>
              <a:t>Irish</a:t>
            </a:r>
            <a:r>
              <a:rPr lang="tr-TR" dirty="0"/>
              <a:t> </a:t>
            </a:r>
            <a:r>
              <a:rPr lang="tr-TR" dirty="0" err="1"/>
              <a:t>Journal</a:t>
            </a:r>
            <a:r>
              <a:rPr lang="tr-TR" dirty="0"/>
              <a:t> of </a:t>
            </a:r>
            <a:r>
              <a:rPr lang="tr-TR" dirty="0" err="1"/>
              <a:t>Medical</a:t>
            </a:r>
            <a:r>
              <a:rPr lang="tr-TR" dirty="0"/>
              <a:t> </a:t>
            </a:r>
            <a:r>
              <a:rPr lang="tr-TR" dirty="0" err="1"/>
              <a:t>Science</a:t>
            </a:r>
            <a:r>
              <a:rPr lang="tr-TR" dirty="0"/>
              <a:t>  191 (2): 817-824.   doi:10.1007/s11845-021-02654-8</a:t>
            </a:r>
          </a:p>
          <a:p>
            <a:endParaRPr lang="tr-TR" dirty="0"/>
          </a:p>
          <a:p>
            <a:r>
              <a:rPr lang="tr-TR" dirty="0"/>
              <a:t>3.	Sonbahar-Ulu H, </a:t>
            </a:r>
            <a:r>
              <a:rPr lang="tr-TR" dirty="0" err="1"/>
              <a:t>Cakmak</a:t>
            </a:r>
            <a:r>
              <a:rPr lang="tr-TR" dirty="0"/>
              <a:t> A, </a:t>
            </a:r>
            <a:r>
              <a:rPr lang="tr-TR" dirty="0" err="1"/>
              <a:t>Inal-Ince</a:t>
            </a:r>
            <a:r>
              <a:rPr lang="tr-TR" dirty="0"/>
              <a:t> D, Vardar-</a:t>
            </a:r>
            <a:r>
              <a:rPr lang="tr-TR" dirty="0" err="1"/>
              <a:t>Yagli</a:t>
            </a:r>
            <a:r>
              <a:rPr lang="tr-TR" dirty="0"/>
              <a:t> N, Yatar I, </a:t>
            </a:r>
            <a:r>
              <a:rPr lang="tr-TR" dirty="0" err="1"/>
              <a:t>Calik-Kutukcu</a:t>
            </a:r>
            <a:r>
              <a:rPr lang="tr-TR" dirty="0"/>
              <a:t> E, </a:t>
            </a:r>
            <a:r>
              <a:rPr lang="tr-TR" dirty="0" err="1"/>
              <a:t>Saglam</a:t>
            </a:r>
            <a:r>
              <a:rPr lang="tr-TR" dirty="0"/>
              <a:t> M, Tekerlek H, Bozdemir-</a:t>
            </a:r>
            <a:r>
              <a:rPr lang="tr-TR" dirty="0" err="1"/>
              <a:t>Ozel</a:t>
            </a:r>
            <a:r>
              <a:rPr lang="tr-TR" dirty="0"/>
              <a:t> C,  </a:t>
            </a:r>
            <a:r>
              <a:rPr lang="tr-TR" dirty="0" err="1"/>
              <a:t>Arikan</a:t>
            </a:r>
            <a:r>
              <a:rPr lang="tr-TR" dirty="0"/>
              <a:t> H, </a:t>
            </a:r>
            <a:r>
              <a:rPr lang="tr-TR" dirty="0" err="1"/>
              <a:t>Emiralioglu</a:t>
            </a:r>
            <a:r>
              <a:rPr lang="tr-TR" dirty="0"/>
              <a:t> N, </a:t>
            </a:r>
            <a:r>
              <a:rPr lang="tr-TR" dirty="0" err="1"/>
              <a:t>Ozcelik</a:t>
            </a:r>
            <a:r>
              <a:rPr lang="tr-TR" dirty="0"/>
              <a:t> U </a:t>
            </a:r>
            <a:r>
              <a:rPr lang="tr-TR" dirty="0" err="1"/>
              <a:t>Physical</a:t>
            </a:r>
            <a:r>
              <a:rPr lang="tr-TR" dirty="0"/>
              <a:t> </a:t>
            </a:r>
            <a:r>
              <a:rPr lang="tr-TR" dirty="0" err="1"/>
              <a:t>fitness</a:t>
            </a:r>
            <a:r>
              <a:rPr lang="tr-TR" dirty="0"/>
              <a:t> </a:t>
            </a:r>
            <a:r>
              <a:rPr lang="tr-TR" dirty="0" err="1"/>
              <a:t>and</a:t>
            </a:r>
            <a:r>
              <a:rPr lang="tr-TR" dirty="0"/>
              <a:t> </a:t>
            </a:r>
            <a:r>
              <a:rPr lang="tr-TR" dirty="0" err="1"/>
              <a:t>activities</a:t>
            </a:r>
            <a:r>
              <a:rPr lang="tr-TR" dirty="0"/>
              <a:t> of </a:t>
            </a:r>
            <a:r>
              <a:rPr lang="tr-TR" dirty="0" err="1"/>
              <a:t>daily</a:t>
            </a:r>
            <a:r>
              <a:rPr lang="tr-TR" dirty="0"/>
              <a:t> </a:t>
            </a:r>
            <a:r>
              <a:rPr lang="tr-TR" dirty="0" err="1"/>
              <a:t>living</a:t>
            </a:r>
            <a:r>
              <a:rPr lang="tr-TR" dirty="0"/>
              <a:t> in </a:t>
            </a:r>
            <a:r>
              <a:rPr lang="tr-TR" dirty="0" err="1"/>
              <a:t>primary</a:t>
            </a:r>
            <a:r>
              <a:rPr lang="tr-TR" dirty="0"/>
              <a:t> </a:t>
            </a:r>
            <a:r>
              <a:rPr lang="tr-TR" dirty="0" err="1"/>
              <a:t>ciliary</a:t>
            </a:r>
            <a:r>
              <a:rPr lang="tr-TR" dirty="0"/>
              <a:t> </a:t>
            </a:r>
            <a:r>
              <a:rPr lang="tr-TR" dirty="0" err="1"/>
              <a:t>dyskinesia</a:t>
            </a:r>
            <a:r>
              <a:rPr lang="tr-TR" dirty="0"/>
              <a:t>: a </a:t>
            </a:r>
            <a:r>
              <a:rPr lang="tr-TR" dirty="0" err="1"/>
              <a:t>retrospective</a:t>
            </a:r>
            <a:r>
              <a:rPr lang="tr-TR" dirty="0"/>
              <a:t> </a:t>
            </a:r>
            <a:r>
              <a:rPr lang="tr-TR" dirty="0" err="1"/>
              <a:t>study</a:t>
            </a:r>
            <a:r>
              <a:rPr lang="tr-TR" dirty="0"/>
              <a:t>’ </a:t>
            </a:r>
            <a:r>
              <a:rPr lang="tr-TR" dirty="0" err="1"/>
              <a:t>Pediatrics</a:t>
            </a:r>
            <a:r>
              <a:rPr lang="tr-TR" dirty="0"/>
              <a:t> International  64 (1): e14979. </a:t>
            </a:r>
            <a:r>
              <a:rPr lang="tr-TR" dirty="0" err="1"/>
              <a:t>doi</a:t>
            </a:r>
            <a:r>
              <a:rPr lang="tr-TR" dirty="0"/>
              <a:t>: 10.1111/ped.14979</a:t>
            </a:r>
          </a:p>
          <a:p>
            <a:endParaRPr lang="tr-TR" dirty="0"/>
          </a:p>
        </p:txBody>
      </p:sp>
    </p:spTree>
    <p:extLst>
      <p:ext uri="{BB962C8B-B14F-4D97-AF65-F5344CB8AC3E}">
        <p14:creationId xmlns:p14="http://schemas.microsoft.com/office/powerpoint/2010/main" val="19916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800" b="0" i="0" u="none" strike="noStrike" kern="1200" cap="none" spc="0" normalizeH="0" baseline="0" noProof="0" dirty="0">
              <a:ln>
                <a:noFill/>
              </a:ln>
              <a:solidFill>
                <a:prstClr val="black"/>
              </a:solidFill>
              <a:effectLst/>
              <a:uLnTx/>
              <a:uFillTx/>
              <a:latin typeface="Candara" panose="020E0502030303020204" pitchFamily="34" charset="0"/>
              <a:ea typeface="+mn-ea"/>
              <a:cs typeface="Times New Roman" panose="02020603050405020304" pitchFamily="18" charset="0"/>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err="1" smtClean="0">
                      <a:ln>
                        <a:noFill/>
                      </a:ln>
                      <a:solidFill>
                        <a:prstClr val="white"/>
                      </a:solidFill>
                      <a:effectLst/>
                      <a:uLnTx/>
                      <a:uFillTx/>
                      <a:latin typeface="Agency FB" panose="020B0503020202020204" pitchFamily="34" charset="0"/>
                      <a:ea typeface="+mn-ea"/>
                      <a:cs typeface="+mn-cs"/>
                    </a:rPr>
                    <a:t>Akademikj</a:t>
                  </a:r>
                  <a:r>
                    <a:rPr kumimoji="0" lang="tr-TR" sz="2800" b="1" i="0" u="none" strike="noStrike" kern="1200" cap="none" spc="0" normalizeH="0" baseline="0" noProof="0" dirty="0" smtClean="0">
                      <a:ln>
                        <a:noFill/>
                      </a:ln>
                      <a:solidFill>
                        <a:prstClr val="white"/>
                      </a:solidFill>
                      <a:effectLst/>
                      <a:uLnTx/>
                      <a:uFillTx/>
                      <a:latin typeface="Agency FB" panose="020B0503020202020204" pitchFamily="34" charset="0"/>
                      <a:ea typeface="+mn-ea"/>
                      <a:cs typeface="+mn-cs"/>
                    </a:rPr>
                    <a:t> Yayınlar</a:t>
                  </a:r>
                  <a:endParaRPr kumimoji="0" lang="tr-TR" sz="2800" b="1" i="0" u="none" strike="noStrike" kern="1200" cap="none" spc="0" normalizeH="0" baseline="0" noProof="0" dirty="0">
                    <a:ln>
                      <a:noFill/>
                    </a:ln>
                    <a:solidFill>
                      <a:prstClr val="white"/>
                    </a:solidFill>
                    <a:effectLst/>
                    <a:uLnTx/>
                    <a:uFillTx/>
                    <a:latin typeface="Agency FB" panose="020B0503020202020204" pitchFamily="34" charset="0"/>
                    <a:ea typeface="+mn-ea"/>
                    <a:cs typeface="+mn-cs"/>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Eurostile BQ" pitchFamily="50" charset="0"/>
                  <a:ea typeface="+mn-ea"/>
                  <a:cs typeface="+mn-cs"/>
                </a:rPr>
                <a:t>VIII</a:t>
              </a:r>
              <a:endParaRPr kumimoji="0" lang="en-IN" sz="1600" b="1" i="0" u="none" strike="noStrike" kern="1200" cap="none" spc="0" normalizeH="0" baseline="0" noProof="0" dirty="0">
                <a:ln>
                  <a:noFill/>
                </a:ln>
                <a:solidFill>
                  <a:prstClr val="white"/>
                </a:solidFill>
                <a:effectLst/>
                <a:uLnTx/>
                <a:uFillTx/>
                <a:latin typeface="Eurostile BQ" pitchFamily="50" charset="0"/>
                <a:ea typeface="+mn-ea"/>
                <a:cs typeface="+mn-cs"/>
              </a:endParaRPr>
            </a:p>
          </p:txBody>
        </p:sp>
      </p:grpSp>
      <p:sp>
        <p:nvSpPr>
          <p:cNvPr id="6" name="İçerik Yer Tutucusu 5"/>
          <p:cNvSpPr>
            <a:spLocks noGrp="1"/>
          </p:cNvSpPr>
          <p:nvPr>
            <p:ph idx="1"/>
          </p:nvPr>
        </p:nvSpPr>
        <p:spPr>
          <a:xfrm>
            <a:off x="1075944" y="2010176"/>
            <a:ext cx="10515600" cy="4351338"/>
          </a:xfrm>
        </p:spPr>
        <p:txBody>
          <a:bodyPr>
            <a:normAutofit fontScale="77500" lnSpcReduction="20000"/>
          </a:bodyPr>
          <a:lstStyle/>
          <a:p>
            <a:r>
              <a:rPr lang="tr-TR" dirty="0"/>
              <a:t>4.	Sahan AK, </a:t>
            </a:r>
            <a:r>
              <a:rPr lang="tr-TR" dirty="0" err="1"/>
              <a:t>Ozturk</a:t>
            </a:r>
            <a:r>
              <a:rPr lang="tr-TR" dirty="0"/>
              <a:t> N, </a:t>
            </a:r>
            <a:r>
              <a:rPr lang="tr-TR" dirty="0" err="1"/>
              <a:t>Calik-Kutukcu</a:t>
            </a:r>
            <a:r>
              <a:rPr lang="tr-TR" dirty="0"/>
              <a:t> E, Aksu H, </a:t>
            </a:r>
            <a:r>
              <a:rPr lang="tr-TR" dirty="0" err="1"/>
              <a:t>Tunagur</a:t>
            </a:r>
            <a:r>
              <a:rPr lang="tr-TR" dirty="0"/>
              <a:t> MT, </a:t>
            </a:r>
            <a:r>
              <a:rPr lang="tr-TR" dirty="0" err="1"/>
              <a:t>Arikan</a:t>
            </a:r>
            <a:r>
              <a:rPr lang="tr-TR" dirty="0"/>
              <a:t> H.  </a:t>
            </a:r>
            <a:r>
              <a:rPr lang="tr-TR" dirty="0" err="1"/>
              <a:t>Physical</a:t>
            </a:r>
            <a:r>
              <a:rPr lang="tr-TR" dirty="0"/>
              <a:t> </a:t>
            </a:r>
            <a:r>
              <a:rPr lang="tr-TR" dirty="0" err="1"/>
              <a:t>Fitness</a:t>
            </a:r>
            <a:r>
              <a:rPr lang="tr-TR" dirty="0"/>
              <a:t> </a:t>
            </a:r>
            <a:r>
              <a:rPr lang="tr-TR" dirty="0" err="1"/>
              <a:t>and</a:t>
            </a:r>
            <a:r>
              <a:rPr lang="tr-TR" dirty="0"/>
              <a:t> </a:t>
            </a:r>
            <a:r>
              <a:rPr lang="tr-TR" dirty="0" err="1"/>
              <a:t>Maternal</a:t>
            </a:r>
            <a:r>
              <a:rPr lang="tr-TR" dirty="0"/>
              <a:t> </a:t>
            </a:r>
            <a:r>
              <a:rPr lang="tr-TR" dirty="0" err="1"/>
              <a:t>Psychosocial</a:t>
            </a:r>
            <a:r>
              <a:rPr lang="tr-TR" dirty="0"/>
              <a:t> </a:t>
            </a:r>
            <a:r>
              <a:rPr lang="tr-TR" dirty="0" err="1"/>
              <a:t>Status</a:t>
            </a:r>
            <a:r>
              <a:rPr lang="tr-TR" dirty="0"/>
              <a:t> in </a:t>
            </a:r>
            <a:r>
              <a:rPr lang="tr-TR" dirty="0" err="1"/>
              <a:t>Children</a:t>
            </a:r>
            <a:r>
              <a:rPr lang="tr-TR" dirty="0"/>
              <a:t> </a:t>
            </a:r>
            <a:r>
              <a:rPr lang="tr-TR" dirty="0" err="1"/>
              <a:t>With</a:t>
            </a:r>
            <a:r>
              <a:rPr lang="tr-TR" dirty="0"/>
              <a:t> </a:t>
            </a:r>
            <a:r>
              <a:rPr lang="tr-TR" dirty="0" err="1"/>
              <a:t>Autism</a:t>
            </a:r>
            <a:r>
              <a:rPr lang="tr-TR" dirty="0"/>
              <a:t> </a:t>
            </a:r>
            <a:r>
              <a:rPr lang="tr-TR" dirty="0" err="1"/>
              <a:t>Attending</a:t>
            </a:r>
            <a:r>
              <a:rPr lang="tr-TR" dirty="0"/>
              <a:t> a </a:t>
            </a:r>
            <a:r>
              <a:rPr lang="tr-TR" dirty="0" err="1"/>
              <a:t>Regular</a:t>
            </a:r>
            <a:r>
              <a:rPr lang="tr-TR" dirty="0"/>
              <a:t> </a:t>
            </a:r>
            <a:r>
              <a:rPr lang="tr-TR" dirty="0" err="1"/>
              <a:t>Physical</a:t>
            </a:r>
            <a:r>
              <a:rPr lang="tr-TR" dirty="0"/>
              <a:t> Activity Program </a:t>
            </a:r>
            <a:r>
              <a:rPr lang="tr-TR" dirty="0" err="1"/>
              <a:t>Focus</a:t>
            </a:r>
            <a:r>
              <a:rPr lang="tr-TR" dirty="0"/>
              <a:t> on </a:t>
            </a:r>
            <a:r>
              <a:rPr lang="tr-TR" dirty="0" err="1"/>
              <a:t>Autism</a:t>
            </a:r>
            <a:r>
              <a:rPr lang="tr-TR" dirty="0"/>
              <a:t> </a:t>
            </a:r>
            <a:r>
              <a:rPr lang="tr-TR" dirty="0" err="1"/>
              <a:t>And</a:t>
            </a:r>
            <a:r>
              <a:rPr lang="tr-TR" dirty="0"/>
              <a:t> </a:t>
            </a:r>
            <a:r>
              <a:rPr lang="tr-TR" dirty="0" err="1"/>
              <a:t>Other</a:t>
            </a:r>
            <a:r>
              <a:rPr lang="tr-TR" dirty="0"/>
              <a:t> </a:t>
            </a:r>
            <a:r>
              <a:rPr lang="tr-TR" dirty="0" err="1"/>
              <a:t>Developmental</a:t>
            </a:r>
            <a:r>
              <a:rPr lang="tr-TR" dirty="0"/>
              <a:t> </a:t>
            </a:r>
            <a:r>
              <a:rPr lang="tr-TR" dirty="0" err="1"/>
              <a:t>Disabilities</a:t>
            </a:r>
            <a:r>
              <a:rPr lang="tr-TR" dirty="0"/>
              <a:t> 37 (4): 257-266. doi:10.1177/10883576221108110</a:t>
            </a:r>
          </a:p>
          <a:p>
            <a:endParaRPr lang="tr-TR" dirty="0"/>
          </a:p>
          <a:p>
            <a:r>
              <a:rPr lang="tr-TR" dirty="0"/>
              <a:t>5.	Durukan BN, Bozdemir </a:t>
            </a:r>
            <a:r>
              <a:rPr lang="tr-TR" dirty="0" err="1"/>
              <a:t>Ozel</a:t>
            </a:r>
            <a:r>
              <a:rPr lang="tr-TR" dirty="0"/>
              <a:t> C, </a:t>
            </a:r>
            <a:r>
              <a:rPr lang="tr-TR" dirty="0" err="1"/>
              <a:t>Calik</a:t>
            </a:r>
            <a:r>
              <a:rPr lang="tr-TR" dirty="0"/>
              <a:t> </a:t>
            </a:r>
            <a:r>
              <a:rPr lang="tr-TR" dirty="0" err="1"/>
              <a:t>Kutukcu</a:t>
            </a:r>
            <a:r>
              <a:rPr lang="tr-TR" dirty="0"/>
              <a:t> E, </a:t>
            </a:r>
            <a:r>
              <a:rPr lang="tr-TR" dirty="0" err="1"/>
              <a:t>Arikan</a:t>
            </a:r>
            <a:r>
              <a:rPr lang="tr-TR" dirty="0"/>
              <a:t> H, </a:t>
            </a:r>
            <a:r>
              <a:rPr lang="tr-TR" dirty="0" err="1"/>
              <a:t>Dagdelen</a:t>
            </a:r>
            <a:r>
              <a:rPr lang="tr-TR" dirty="0"/>
              <a:t> S.   </a:t>
            </a:r>
            <a:r>
              <a:rPr lang="tr-TR" dirty="0" err="1"/>
              <a:t>Determinants</a:t>
            </a:r>
            <a:r>
              <a:rPr lang="tr-TR" dirty="0"/>
              <a:t> of </a:t>
            </a:r>
            <a:r>
              <a:rPr lang="tr-TR" dirty="0" err="1"/>
              <a:t>peak</a:t>
            </a:r>
            <a:r>
              <a:rPr lang="tr-TR" dirty="0"/>
              <a:t> </a:t>
            </a:r>
            <a:r>
              <a:rPr lang="tr-TR" dirty="0" err="1"/>
              <a:t>oxygen</a:t>
            </a:r>
            <a:r>
              <a:rPr lang="tr-TR" dirty="0"/>
              <a:t> </a:t>
            </a:r>
            <a:r>
              <a:rPr lang="tr-TR" dirty="0" err="1"/>
              <a:t>pulse</a:t>
            </a:r>
            <a:r>
              <a:rPr lang="tr-TR" dirty="0"/>
              <a:t> in </a:t>
            </a:r>
            <a:r>
              <a:rPr lang="tr-TR" dirty="0" err="1"/>
              <a:t>disorders</a:t>
            </a:r>
            <a:r>
              <a:rPr lang="tr-TR" dirty="0"/>
              <a:t> of </a:t>
            </a:r>
            <a:r>
              <a:rPr lang="tr-TR" dirty="0" err="1"/>
              <a:t>glucose</a:t>
            </a:r>
            <a:r>
              <a:rPr lang="tr-TR" dirty="0"/>
              <a:t> </a:t>
            </a:r>
            <a:r>
              <a:rPr lang="tr-TR" dirty="0" err="1"/>
              <a:t>metabolism</a:t>
            </a:r>
            <a:r>
              <a:rPr lang="tr-TR" dirty="0"/>
              <a:t>. </a:t>
            </a:r>
            <a:r>
              <a:rPr lang="tr-TR" dirty="0" err="1"/>
              <a:t>European</a:t>
            </a:r>
            <a:r>
              <a:rPr lang="tr-TR" dirty="0"/>
              <a:t> </a:t>
            </a:r>
            <a:r>
              <a:rPr lang="tr-TR" dirty="0" err="1"/>
              <a:t>Journal</a:t>
            </a:r>
            <a:r>
              <a:rPr lang="tr-TR" dirty="0"/>
              <a:t> of </a:t>
            </a:r>
            <a:r>
              <a:rPr lang="tr-TR" dirty="0" err="1"/>
              <a:t>Preventive</a:t>
            </a:r>
            <a:r>
              <a:rPr lang="tr-TR" dirty="0"/>
              <a:t> </a:t>
            </a:r>
            <a:r>
              <a:rPr lang="tr-TR" dirty="0" err="1"/>
              <a:t>Cardiology</a:t>
            </a:r>
            <a:r>
              <a:rPr lang="tr-TR" dirty="0"/>
              <a:t>   29 (</a:t>
            </a:r>
            <a:r>
              <a:rPr lang="tr-TR" dirty="0" err="1"/>
              <a:t>suppl</a:t>
            </a:r>
            <a:r>
              <a:rPr lang="tr-TR" dirty="0"/>
              <a:t> 1), i291. doi:10.1093/</a:t>
            </a:r>
            <a:r>
              <a:rPr lang="tr-TR" dirty="0" err="1"/>
              <a:t>eurjpc</a:t>
            </a:r>
            <a:r>
              <a:rPr lang="tr-TR" dirty="0"/>
              <a:t>/zwac056.203</a:t>
            </a:r>
          </a:p>
          <a:p>
            <a:endParaRPr lang="tr-TR" dirty="0"/>
          </a:p>
          <a:p>
            <a:r>
              <a:rPr lang="tr-TR" dirty="0"/>
              <a:t>6.	</a:t>
            </a:r>
            <a:r>
              <a:rPr lang="tr-TR" dirty="0" err="1"/>
              <a:t>Calik-Kutukcu</a:t>
            </a:r>
            <a:r>
              <a:rPr lang="tr-TR" dirty="0"/>
              <a:t> E, Tekerlek H, Bozdemir-</a:t>
            </a:r>
            <a:r>
              <a:rPr lang="tr-TR" dirty="0" err="1"/>
              <a:t>Ozel</a:t>
            </a:r>
            <a:r>
              <a:rPr lang="tr-TR" dirty="0"/>
              <a:t> C, </a:t>
            </a:r>
            <a:r>
              <a:rPr lang="tr-TR" dirty="0" err="1"/>
              <a:t>Karaduz</a:t>
            </a:r>
            <a:r>
              <a:rPr lang="tr-TR" dirty="0"/>
              <a:t> BN, </a:t>
            </a:r>
            <a:r>
              <a:rPr lang="tr-TR" dirty="0" err="1"/>
              <a:t>Cakmak</a:t>
            </a:r>
            <a:r>
              <a:rPr lang="tr-TR" dirty="0"/>
              <a:t> A, </a:t>
            </a:r>
            <a:r>
              <a:rPr lang="tr-TR" dirty="0" err="1"/>
              <a:t>Inal-Ince</a:t>
            </a:r>
            <a:r>
              <a:rPr lang="tr-TR" dirty="0"/>
              <a:t> D, </a:t>
            </a:r>
            <a:r>
              <a:rPr lang="tr-TR" dirty="0" err="1"/>
              <a:t>Saglam</a:t>
            </a:r>
            <a:r>
              <a:rPr lang="tr-TR" dirty="0"/>
              <a:t> M, Vardar-</a:t>
            </a:r>
            <a:r>
              <a:rPr lang="tr-TR" dirty="0" err="1"/>
              <a:t>Yagli</a:t>
            </a:r>
            <a:r>
              <a:rPr lang="tr-TR" dirty="0"/>
              <a:t> N, Sonbahar-Ulu H, </a:t>
            </a:r>
            <a:r>
              <a:rPr lang="tr-TR" dirty="0" err="1"/>
              <a:t>Firat</a:t>
            </a:r>
            <a:r>
              <a:rPr lang="tr-TR" dirty="0"/>
              <a:t> M, </a:t>
            </a:r>
            <a:r>
              <a:rPr lang="tr-TR" dirty="0" err="1"/>
              <a:t>Arikan</a:t>
            </a:r>
            <a:r>
              <a:rPr lang="tr-TR" dirty="0"/>
              <a:t> H, </a:t>
            </a:r>
            <a:r>
              <a:rPr lang="tr-TR" dirty="0" err="1"/>
              <a:t>Bugra</a:t>
            </a:r>
            <a:r>
              <a:rPr lang="tr-TR" dirty="0"/>
              <a:t>-Kaya S, Karakaya G. ‘</a:t>
            </a:r>
            <a:r>
              <a:rPr lang="tr-TR" dirty="0" err="1"/>
              <a:t>Validity</a:t>
            </a:r>
            <a:r>
              <a:rPr lang="tr-TR" dirty="0"/>
              <a:t> </a:t>
            </a:r>
            <a:r>
              <a:rPr lang="tr-TR" dirty="0" err="1"/>
              <a:t>and</a:t>
            </a:r>
            <a:r>
              <a:rPr lang="tr-TR" dirty="0"/>
              <a:t> </a:t>
            </a:r>
            <a:r>
              <a:rPr lang="tr-TR" dirty="0" err="1"/>
              <a:t>Reliability</a:t>
            </a:r>
            <a:r>
              <a:rPr lang="tr-TR" dirty="0"/>
              <a:t> of 6-Minute </a:t>
            </a:r>
            <a:r>
              <a:rPr lang="tr-TR" dirty="0" err="1"/>
              <a:t>Pegboard</a:t>
            </a:r>
            <a:r>
              <a:rPr lang="tr-TR" dirty="0"/>
              <a:t> </a:t>
            </a:r>
            <a:r>
              <a:rPr lang="tr-TR" dirty="0" err="1"/>
              <a:t>and</a:t>
            </a:r>
            <a:r>
              <a:rPr lang="tr-TR" dirty="0"/>
              <a:t> Ring Test in </a:t>
            </a:r>
            <a:r>
              <a:rPr lang="tr-TR" dirty="0" err="1"/>
              <a:t>Patients</a:t>
            </a:r>
            <a:r>
              <a:rPr lang="tr-TR" dirty="0"/>
              <a:t> </a:t>
            </a:r>
            <a:r>
              <a:rPr lang="tr-TR" dirty="0" err="1"/>
              <a:t>with</a:t>
            </a:r>
            <a:r>
              <a:rPr lang="tr-TR" dirty="0"/>
              <a:t> </a:t>
            </a:r>
            <a:r>
              <a:rPr lang="tr-TR" dirty="0" err="1"/>
              <a:t>Asthma</a:t>
            </a:r>
            <a:r>
              <a:rPr lang="tr-TR" dirty="0"/>
              <a:t>’ </a:t>
            </a:r>
            <a:r>
              <a:rPr lang="tr-TR" dirty="0" err="1"/>
              <a:t>Journal</a:t>
            </a:r>
            <a:r>
              <a:rPr lang="tr-TR" dirty="0"/>
              <a:t> of </a:t>
            </a:r>
            <a:r>
              <a:rPr lang="tr-TR" dirty="0" err="1"/>
              <a:t>Asthma</a:t>
            </a:r>
            <a:r>
              <a:rPr lang="tr-TR" dirty="0"/>
              <a:t> 59 (7): 1387-1395 doi:10.1080/02770903.2021.1930040. </a:t>
            </a:r>
          </a:p>
          <a:p>
            <a:endParaRPr lang="tr-TR" dirty="0"/>
          </a:p>
        </p:txBody>
      </p:sp>
    </p:spTree>
    <p:extLst>
      <p:ext uri="{BB962C8B-B14F-4D97-AF65-F5344CB8AC3E}">
        <p14:creationId xmlns:p14="http://schemas.microsoft.com/office/powerpoint/2010/main" val="30027919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800" b="0" i="0" u="none" strike="noStrike" kern="1200" cap="none" spc="0" normalizeH="0" baseline="0" noProof="0" dirty="0">
              <a:ln>
                <a:noFill/>
              </a:ln>
              <a:solidFill>
                <a:prstClr val="black"/>
              </a:solidFill>
              <a:effectLst/>
              <a:uLnTx/>
              <a:uFillTx/>
              <a:latin typeface="Candara" panose="020E0502030303020204" pitchFamily="34" charset="0"/>
              <a:ea typeface="+mn-ea"/>
              <a:cs typeface="Times New Roman" panose="02020603050405020304" pitchFamily="18" charset="0"/>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err="1" smtClean="0">
                      <a:ln>
                        <a:noFill/>
                      </a:ln>
                      <a:solidFill>
                        <a:prstClr val="white"/>
                      </a:solidFill>
                      <a:effectLst/>
                      <a:uLnTx/>
                      <a:uFillTx/>
                      <a:latin typeface="Agency FB" panose="020B0503020202020204" pitchFamily="34" charset="0"/>
                      <a:ea typeface="+mn-ea"/>
                      <a:cs typeface="+mn-cs"/>
                    </a:rPr>
                    <a:t>Akademikj</a:t>
                  </a:r>
                  <a:r>
                    <a:rPr kumimoji="0" lang="tr-TR" sz="2800" b="1" i="0" u="none" strike="noStrike" kern="1200" cap="none" spc="0" normalizeH="0" baseline="0" noProof="0" dirty="0" smtClean="0">
                      <a:ln>
                        <a:noFill/>
                      </a:ln>
                      <a:solidFill>
                        <a:prstClr val="white"/>
                      </a:solidFill>
                      <a:effectLst/>
                      <a:uLnTx/>
                      <a:uFillTx/>
                      <a:latin typeface="Agency FB" panose="020B0503020202020204" pitchFamily="34" charset="0"/>
                      <a:ea typeface="+mn-ea"/>
                      <a:cs typeface="+mn-cs"/>
                    </a:rPr>
                    <a:t> Yayınlar</a:t>
                  </a:r>
                  <a:endParaRPr kumimoji="0" lang="tr-TR" sz="2800" b="1" i="0" u="none" strike="noStrike" kern="1200" cap="none" spc="0" normalizeH="0" baseline="0" noProof="0" dirty="0">
                    <a:ln>
                      <a:noFill/>
                    </a:ln>
                    <a:solidFill>
                      <a:prstClr val="white"/>
                    </a:solidFill>
                    <a:effectLst/>
                    <a:uLnTx/>
                    <a:uFillTx/>
                    <a:latin typeface="Agency FB" panose="020B0503020202020204" pitchFamily="34" charset="0"/>
                    <a:ea typeface="+mn-ea"/>
                    <a:cs typeface="+mn-cs"/>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Eurostile BQ" pitchFamily="50" charset="0"/>
                  <a:ea typeface="+mn-ea"/>
                  <a:cs typeface="+mn-cs"/>
                </a:rPr>
                <a:t>VIII</a:t>
              </a:r>
              <a:endParaRPr kumimoji="0" lang="en-IN" sz="1600" b="1" i="0" u="none" strike="noStrike" kern="1200" cap="none" spc="0" normalizeH="0" baseline="0" noProof="0" dirty="0">
                <a:ln>
                  <a:noFill/>
                </a:ln>
                <a:solidFill>
                  <a:prstClr val="white"/>
                </a:solidFill>
                <a:effectLst/>
                <a:uLnTx/>
                <a:uFillTx/>
                <a:latin typeface="Eurostile BQ" pitchFamily="50" charset="0"/>
                <a:ea typeface="+mn-ea"/>
                <a:cs typeface="+mn-cs"/>
              </a:endParaRPr>
            </a:p>
          </p:txBody>
        </p:sp>
      </p:grpSp>
      <p:sp>
        <p:nvSpPr>
          <p:cNvPr id="6" name="İçerik Yer Tutucusu 5"/>
          <p:cNvSpPr>
            <a:spLocks noGrp="1"/>
          </p:cNvSpPr>
          <p:nvPr>
            <p:ph idx="1"/>
          </p:nvPr>
        </p:nvSpPr>
        <p:spPr>
          <a:xfrm>
            <a:off x="979307" y="2010176"/>
            <a:ext cx="10515600" cy="4351338"/>
          </a:xfrm>
        </p:spPr>
        <p:txBody>
          <a:bodyPr>
            <a:normAutofit fontScale="85000" lnSpcReduction="20000"/>
          </a:bodyPr>
          <a:lstStyle/>
          <a:p>
            <a:r>
              <a:rPr lang="tr-TR" dirty="0"/>
              <a:t>7.	</a:t>
            </a:r>
            <a:r>
              <a:rPr lang="tr-TR" dirty="0" err="1"/>
              <a:t>Karadüz</a:t>
            </a:r>
            <a:r>
              <a:rPr lang="tr-TR" dirty="0"/>
              <a:t>, B. N., </a:t>
            </a:r>
            <a:r>
              <a:rPr lang="tr-TR" dirty="0" err="1"/>
              <a:t>Calik-Kutukcu</a:t>
            </a:r>
            <a:r>
              <a:rPr lang="tr-TR" dirty="0"/>
              <a:t>, E., </a:t>
            </a:r>
            <a:r>
              <a:rPr lang="tr-TR" dirty="0" err="1"/>
              <a:t>Cakmak</a:t>
            </a:r>
            <a:r>
              <a:rPr lang="tr-TR" dirty="0"/>
              <a:t>, A., </a:t>
            </a:r>
            <a:r>
              <a:rPr lang="tr-TR" dirty="0" err="1"/>
              <a:t>Ince</a:t>
            </a:r>
            <a:r>
              <a:rPr lang="tr-TR" dirty="0"/>
              <a:t>, D. I., Vardar-</a:t>
            </a:r>
            <a:r>
              <a:rPr lang="tr-TR" dirty="0" err="1"/>
              <a:t>Yagli</a:t>
            </a:r>
            <a:r>
              <a:rPr lang="tr-TR" dirty="0"/>
              <a:t>, N., </a:t>
            </a:r>
            <a:r>
              <a:rPr lang="tr-TR" dirty="0" err="1"/>
              <a:t>Saglam</a:t>
            </a:r>
            <a:r>
              <a:rPr lang="tr-TR" dirty="0"/>
              <a:t>, M., ... &amp; Karakaya, G. (2021). A </a:t>
            </a:r>
            <a:r>
              <a:rPr lang="tr-TR" dirty="0" err="1"/>
              <a:t>comparison</a:t>
            </a:r>
            <a:r>
              <a:rPr lang="tr-TR" dirty="0"/>
              <a:t> of </a:t>
            </a:r>
            <a:r>
              <a:rPr lang="tr-TR" dirty="0" err="1"/>
              <a:t>arm</a:t>
            </a:r>
            <a:r>
              <a:rPr lang="tr-TR" dirty="0"/>
              <a:t> </a:t>
            </a:r>
            <a:r>
              <a:rPr lang="tr-TR" dirty="0" err="1"/>
              <a:t>exercise</a:t>
            </a:r>
            <a:r>
              <a:rPr lang="tr-TR" dirty="0"/>
              <a:t> </a:t>
            </a:r>
            <a:r>
              <a:rPr lang="tr-TR" dirty="0" err="1"/>
              <a:t>capacity</a:t>
            </a:r>
            <a:r>
              <a:rPr lang="tr-TR" dirty="0"/>
              <a:t> </a:t>
            </a:r>
            <a:r>
              <a:rPr lang="tr-TR" dirty="0" err="1"/>
              <a:t>and</a:t>
            </a:r>
            <a:r>
              <a:rPr lang="tr-TR" dirty="0"/>
              <a:t> </a:t>
            </a:r>
            <a:r>
              <a:rPr lang="tr-TR" dirty="0" err="1"/>
              <a:t>activities</a:t>
            </a:r>
            <a:r>
              <a:rPr lang="tr-TR" dirty="0"/>
              <a:t> of </a:t>
            </a:r>
            <a:r>
              <a:rPr lang="tr-TR" dirty="0" err="1"/>
              <a:t>daily</a:t>
            </a:r>
            <a:r>
              <a:rPr lang="tr-TR" dirty="0"/>
              <a:t> </a:t>
            </a:r>
            <a:r>
              <a:rPr lang="tr-TR" dirty="0" err="1"/>
              <a:t>living</a:t>
            </a:r>
            <a:r>
              <a:rPr lang="tr-TR" dirty="0"/>
              <a:t> </a:t>
            </a:r>
            <a:r>
              <a:rPr lang="tr-TR" dirty="0" err="1"/>
              <a:t>between</a:t>
            </a:r>
            <a:r>
              <a:rPr lang="tr-TR" dirty="0"/>
              <a:t> </a:t>
            </a:r>
            <a:r>
              <a:rPr lang="tr-TR" dirty="0" err="1"/>
              <a:t>well-controlled</a:t>
            </a:r>
            <a:r>
              <a:rPr lang="tr-TR" dirty="0"/>
              <a:t> </a:t>
            </a:r>
            <a:r>
              <a:rPr lang="tr-TR" dirty="0" err="1"/>
              <a:t>asthma</a:t>
            </a:r>
            <a:r>
              <a:rPr lang="tr-TR" dirty="0"/>
              <a:t> </a:t>
            </a:r>
            <a:r>
              <a:rPr lang="tr-TR" dirty="0" err="1"/>
              <a:t>patients</a:t>
            </a:r>
            <a:r>
              <a:rPr lang="tr-TR" dirty="0"/>
              <a:t> </a:t>
            </a:r>
            <a:r>
              <a:rPr lang="tr-TR" dirty="0" err="1"/>
              <a:t>with</a:t>
            </a:r>
            <a:r>
              <a:rPr lang="tr-TR" dirty="0"/>
              <a:t> </a:t>
            </a:r>
            <a:r>
              <a:rPr lang="tr-TR" dirty="0" err="1"/>
              <a:t>and</a:t>
            </a:r>
            <a:r>
              <a:rPr lang="tr-TR" dirty="0"/>
              <a:t> </a:t>
            </a:r>
            <a:r>
              <a:rPr lang="tr-TR" dirty="0" err="1"/>
              <a:t>without</a:t>
            </a:r>
            <a:r>
              <a:rPr lang="tr-TR" dirty="0"/>
              <a:t> severe </a:t>
            </a:r>
            <a:r>
              <a:rPr lang="tr-TR" dirty="0" err="1"/>
              <a:t>fatigue</a:t>
            </a:r>
            <a:r>
              <a:rPr lang="tr-TR" dirty="0"/>
              <a:t> </a:t>
            </a:r>
            <a:r>
              <a:rPr lang="tr-TR" dirty="0" err="1"/>
              <a:t>during</a:t>
            </a:r>
            <a:r>
              <a:rPr lang="tr-TR" dirty="0"/>
              <a:t> </a:t>
            </a:r>
            <a:r>
              <a:rPr lang="tr-TR" dirty="0" err="1"/>
              <a:t>daily</a:t>
            </a:r>
            <a:r>
              <a:rPr lang="tr-TR" dirty="0"/>
              <a:t> life.</a:t>
            </a:r>
          </a:p>
          <a:p>
            <a:endParaRPr lang="tr-TR" dirty="0"/>
          </a:p>
          <a:p>
            <a:r>
              <a:rPr lang="tr-TR" dirty="0"/>
              <a:t>8.	</a:t>
            </a:r>
            <a:r>
              <a:rPr lang="tr-TR" dirty="0" err="1"/>
              <a:t>Ozel</a:t>
            </a:r>
            <a:r>
              <a:rPr lang="tr-TR" dirty="0"/>
              <a:t>, C. B., </a:t>
            </a:r>
            <a:r>
              <a:rPr lang="tr-TR" dirty="0" err="1"/>
              <a:t>Arikan</a:t>
            </a:r>
            <a:r>
              <a:rPr lang="tr-TR" dirty="0"/>
              <a:t>, H., </a:t>
            </a:r>
            <a:r>
              <a:rPr lang="tr-TR" dirty="0" err="1"/>
              <a:t>Kutukcu</a:t>
            </a:r>
            <a:r>
              <a:rPr lang="tr-TR" dirty="0"/>
              <a:t>, E. C., </a:t>
            </a:r>
            <a:r>
              <a:rPr lang="tr-TR" dirty="0" err="1"/>
              <a:t>Karaduz</a:t>
            </a:r>
            <a:r>
              <a:rPr lang="tr-TR" dirty="0"/>
              <a:t>, B. N., </a:t>
            </a:r>
            <a:r>
              <a:rPr lang="tr-TR" dirty="0" err="1"/>
              <a:t>Ince</a:t>
            </a:r>
            <a:r>
              <a:rPr lang="tr-TR" dirty="0"/>
              <a:t>, D. I., </a:t>
            </a:r>
            <a:r>
              <a:rPr lang="tr-TR" dirty="0" err="1"/>
              <a:t>Kabakci</a:t>
            </a:r>
            <a:r>
              <a:rPr lang="tr-TR" dirty="0"/>
              <a:t>, G., &amp; </a:t>
            </a:r>
            <a:r>
              <a:rPr lang="tr-TR" dirty="0" err="1"/>
              <a:t>Dagdelen</a:t>
            </a:r>
            <a:r>
              <a:rPr lang="tr-TR" dirty="0"/>
              <a:t>, S. (2021). </a:t>
            </a:r>
            <a:r>
              <a:rPr lang="tr-TR" dirty="0" err="1"/>
              <a:t>Responses</a:t>
            </a:r>
            <a:r>
              <a:rPr lang="tr-TR" dirty="0"/>
              <a:t> to </a:t>
            </a:r>
            <a:r>
              <a:rPr lang="tr-TR" dirty="0" err="1"/>
              <a:t>Two</a:t>
            </a:r>
            <a:r>
              <a:rPr lang="tr-TR" dirty="0"/>
              <a:t> </a:t>
            </a:r>
            <a:r>
              <a:rPr lang="tr-TR" dirty="0" err="1"/>
              <a:t>Different</a:t>
            </a:r>
            <a:r>
              <a:rPr lang="tr-TR" dirty="0"/>
              <a:t> High-</a:t>
            </a:r>
            <a:r>
              <a:rPr lang="tr-TR" dirty="0" err="1"/>
              <a:t>Intensity</a:t>
            </a:r>
            <a:r>
              <a:rPr lang="tr-TR" dirty="0"/>
              <a:t> </a:t>
            </a:r>
            <a:r>
              <a:rPr lang="tr-TR" dirty="0" err="1"/>
              <a:t>Interval</a:t>
            </a:r>
            <a:r>
              <a:rPr lang="tr-TR" dirty="0"/>
              <a:t> </a:t>
            </a:r>
            <a:r>
              <a:rPr lang="tr-TR" dirty="0" err="1"/>
              <a:t>Exercise</a:t>
            </a:r>
            <a:r>
              <a:rPr lang="tr-TR" dirty="0"/>
              <a:t> Training </a:t>
            </a:r>
            <a:r>
              <a:rPr lang="tr-TR" dirty="0" err="1"/>
              <a:t>Protocols</a:t>
            </a:r>
            <a:r>
              <a:rPr lang="tr-TR" dirty="0"/>
              <a:t> on </a:t>
            </a:r>
            <a:r>
              <a:rPr lang="tr-TR" dirty="0" err="1"/>
              <a:t>Pulmonary</a:t>
            </a:r>
            <a:r>
              <a:rPr lang="tr-TR" dirty="0"/>
              <a:t> </a:t>
            </a:r>
            <a:r>
              <a:rPr lang="tr-TR" dirty="0" err="1"/>
              <a:t>Function</a:t>
            </a:r>
            <a:r>
              <a:rPr lang="tr-TR" dirty="0"/>
              <a:t> </a:t>
            </a:r>
            <a:r>
              <a:rPr lang="tr-TR" dirty="0" err="1"/>
              <a:t>and</a:t>
            </a:r>
            <a:r>
              <a:rPr lang="tr-TR" dirty="0"/>
              <a:t> </a:t>
            </a:r>
            <a:r>
              <a:rPr lang="tr-TR" dirty="0" err="1"/>
              <a:t>Respiratory</a:t>
            </a:r>
            <a:r>
              <a:rPr lang="tr-TR" dirty="0"/>
              <a:t> </a:t>
            </a:r>
            <a:r>
              <a:rPr lang="tr-TR" dirty="0" err="1"/>
              <a:t>Muscle</a:t>
            </a:r>
            <a:r>
              <a:rPr lang="tr-TR" dirty="0"/>
              <a:t> </a:t>
            </a:r>
            <a:r>
              <a:rPr lang="tr-TR" dirty="0" err="1"/>
              <a:t>Strength</a:t>
            </a:r>
            <a:r>
              <a:rPr lang="tr-TR" dirty="0"/>
              <a:t> </a:t>
            </a:r>
            <a:r>
              <a:rPr lang="tr-TR" dirty="0" err="1"/>
              <a:t>In</a:t>
            </a:r>
            <a:r>
              <a:rPr lang="tr-TR" dirty="0"/>
              <a:t> </a:t>
            </a:r>
            <a:r>
              <a:rPr lang="tr-TR" dirty="0" err="1"/>
              <a:t>Diabetes</a:t>
            </a:r>
            <a:r>
              <a:rPr lang="tr-TR" dirty="0"/>
              <a:t> </a:t>
            </a:r>
            <a:r>
              <a:rPr lang="tr-TR" dirty="0" err="1"/>
              <a:t>Mellitus</a:t>
            </a:r>
            <a:r>
              <a:rPr lang="tr-TR" dirty="0"/>
              <a:t>.</a:t>
            </a:r>
          </a:p>
          <a:p>
            <a:endParaRPr lang="tr-TR" dirty="0"/>
          </a:p>
          <a:p>
            <a:r>
              <a:rPr lang="tr-TR" dirty="0"/>
              <a:t>9.	</a:t>
            </a:r>
            <a:r>
              <a:rPr lang="tr-TR" dirty="0" err="1"/>
              <a:t>Kagiali</a:t>
            </a:r>
            <a:r>
              <a:rPr lang="tr-TR" dirty="0"/>
              <a:t>, S., </a:t>
            </a:r>
            <a:r>
              <a:rPr lang="tr-TR" dirty="0" err="1"/>
              <a:t>Inal-Ince</a:t>
            </a:r>
            <a:r>
              <a:rPr lang="tr-TR" dirty="0"/>
              <a:t>, D., </a:t>
            </a:r>
            <a:r>
              <a:rPr lang="tr-TR" dirty="0" err="1"/>
              <a:t>Cakmak</a:t>
            </a:r>
            <a:r>
              <a:rPr lang="tr-TR" dirty="0"/>
              <a:t>, A., </a:t>
            </a:r>
            <a:r>
              <a:rPr lang="tr-TR" dirty="0" err="1"/>
              <a:t>Calik-Kutukcu</a:t>
            </a:r>
            <a:r>
              <a:rPr lang="tr-TR" dirty="0"/>
              <a:t>, E., </a:t>
            </a:r>
            <a:r>
              <a:rPr lang="tr-TR" dirty="0" err="1"/>
              <a:t>Saglam</a:t>
            </a:r>
            <a:r>
              <a:rPr lang="tr-TR" dirty="0"/>
              <a:t>, M., Vardar-</a:t>
            </a:r>
            <a:r>
              <a:rPr lang="tr-TR" dirty="0" err="1"/>
              <a:t>Yagli</a:t>
            </a:r>
            <a:r>
              <a:rPr lang="tr-TR" dirty="0"/>
              <a:t>, N., ... &amp; Coplu, L. (2022). Daily </a:t>
            </a:r>
            <a:r>
              <a:rPr lang="tr-TR" dirty="0" err="1"/>
              <a:t>living</a:t>
            </a:r>
            <a:r>
              <a:rPr lang="tr-TR" dirty="0"/>
              <a:t> </a:t>
            </a:r>
            <a:r>
              <a:rPr lang="tr-TR" dirty="0" err="1"/>
              <a:t>activities</a:t>
            </a:r>
            <a:r>
              <a:rPr lang="tr-TR" dirty="0"/>
              <a:t>, </a:t>
            </a:r>
            <a:r>
              <a:rPr lang="tr-TR" dirty="0" err="1"/>
              <a:t>exercise</a:t>
            </a:r>
            <a:r>
              <a:rPr lang="tr-TR" dirty="0"/>
              <a:t> </a:t>
            </a:r>
            <a:r>
              <a:rPr lang="tr-TR" dirty="0" err="1"/>
              <a:t>capacity</a:t>
            </a:r>
            <a:r>
              <a:rPr lang="tr-TR" dirty="0"/>
              <a:t>, </a:t>
            </a:r>
            <a:r>
              <a:rPr lang="tr-TR" dirty="0" err="1"/>
              <a:t>cognition</a:t>
            </a:r>
            <a:r>
              <a:rPr lang="tr-TR" dirty="0"/>
              <a:t>, </a:t>
            </a:r>
            <a:r>
              <a:rPr lang="tr-TR" dirty="0" err="1"/>
              <a:t>and</a:t>
            </a:r>
            <a:r>
              <a:rPr lang="tr-TR" dirty="0"/>
              <a:t> </a:t>
            </a:r>
            <a:r>
              <a:rPr lang="tr-TR" dirty="0" err="1"/>
              <a:t>balance</a:t>
            </a:r>
            <a:r>
              <a:rPr lang="tr-TR" dirty="0"/>
              <a:t> in COPD </a:t>
            </a:r>
            <a:r>
              <a:rPr lang="tr-TR" dirty="0" err="1"/>
              <a:t>patients</a:t>
            </a:r>
            <a:r>
              <a:rPr lang="tr-TR" dirty="0"/>
              <a:t> </a:t>
            </a:r>
            <a:r>
              <a:rPr lang="tr-TR" dirty="0" err="1"/>
              <a:t>with</a:t>
            </a:r>
            <a:r>
              <a:rPr lang="tr-TR" dirty="0"/>
              <a:t> </a:t>
            </a:r>
            <a:r>
              <a:rPr lang="tr-TR" dirty="0" err="1"/>
              <a:t>and</a:t>
            </a:r>
            <a:r>
              <a:rPr lang="tr-TR" dirty="0"/>
              <a:t> </a:t>
            </a:r>
            <a:r>
              <a:rPr lang="tr-TR" dirty="0" err="1"/>
              <a:t>without</a:t>
            </a:r>
            <a:r>
              <a:rPr lang="tr-TR" dirty="0"/>
              <a:t> </a:t>
            </a:r>
            <a:r>
              <a:rPr lang="tr-TR" dirty="0" err="1"/>
              <a:t>frailty</a:t>
            </a:r>
            <a:r>
              <a:rPr lang="tr-TR" dirty="0"/>
              <a:t>. </a:t>
            </a:r>
            <a:r>
              <a:rPr lang="tr-TR" dirty="0" err="1"/>
              <a:t>Irish</a:t>
            </a:r>
            <a:r>
              <a:rPr lang="tr-TR" dirty="0"/>
              <a:t> </a:t>
            </a:r>
            <a:r>
              <a:rPr lang="tr-TR" dirty="0" err="1"/>
              <a:t>Journal</a:t>
            </a:r>
            <a:r>
              <a:rPr lang="tr-TR" dirty="0"/>
              <a:t> of </a:t>
            </a:r>
            <a:r>
              <a:rPr lang="tr-TR" dirty="0" err="1"/>
              <a:t>Medical</a:t>
            </a:r>
            <a:r>
              <a:rPr lang="tr-TR" dirty="0"/>
              <a:t> </a:t>
            </a:r>
            <a:r>
              <a:rPr lang="tr-TR" dirty="0" err="1"/>
              <a:t>Science</a:t>
            </a:r>
            <a:r>
              <a:rPr lang="tr-TR" dirty="0"/>
              <a:t> (1971-), 191(2), 817-824.</a:t>
            </a:r>
          </a:p>
          <a:p>
            <a:endParaRPr lang="tr-TR" dirty="0"/>
          </a:p>
        </p:txBody>
      </p:sp>
    </p:spTree>
    <p:extLst>
      <p:ext uri="{BB962C8B-B14F-4D97-AF65-F5344CB8AC3E}">
        <p14:creationId xmlns:p14="http://schemas.microsoft.com/office/powerpoint/2010/main" val="42379075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800" b="0" i="0" u="none" strike="noStrike" kern="1200" cap="none" spc="0" normalizeH="0" baseline="0" noProof="0" dirty="0">
              <a:ln>
                <a:noFill/>
              </a:ln>
              <a:solidFill>
                <a:prstClr val="black"/>
              </a:solidFill>
              <a:effectLst/>
              <a:uLnTx/>
              <a:uFillTx/>
              <a:latin typeface="Candara" panose="020E0502030303020204" pitchFamily="34" charset="0"/>
              <a:ea typeface="+mn-ea"/>
              <a:cs typeface="Times New Roman" panose="02020603050405020304" pitchFamily="18" charset="0"/>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err="1" smtClean="0">
                      <a:ln>
                        <a:noFill/>
                      </a:ln>
                      <a:solidFill>
                        <a:prstClr val="white"/>
                      </a:solidFill>
                      <a:effectLst/>
                      <a:uLnTx/>
                      <a:uFillTx/>
                      <a:latin typeface="Agency FB" panose="020B0503020202020204" pitchFamily="34" charset="0"/>
                      <a:ea typeface="+mn-ea"/>
                      <a:cs typeface="+mn-cs"/>
                    </a:rPr>
                    <a:t>Akademikj</a:t>
                  </a:r>
                  <a:r>
                    <a:rPr kumimoji="0" lang="tr-TR" sz="2800" b="1" i="0" u="none" strike="noStrike" kern="1200" cap="none" spc="0" normalizeH="0" baseline="0" noProof="0" dirty="0" smtClean="0">
                      <a:ln>
                        <a:noFill/>
                      </a:ln>
                      <a:solidFill>
                        <a:prstClr val="white"/>
                      </a:solidFill>
                      <a:effectLst/>
                      <a:uLnTx/>
                      <a:uFillTx/>
                      <a:latin typeface="Agency FB" panose="020B0503020202020204" pitchFamily="34" charset="0"/>
                      <a:ea typeface="+mn-ea"/>
                      <a:cs typeface="+mn-cs"/>
                    </a:rPr>
                    <a:t> Yayınlar</a:t>
                  </a:r>
                  <a:endParaRPr kumimoji="0" lang="tr-TR" sz="2800" b="1" i="0" u="none" strike="noStrike" kern="1200" cap="none" spc="0" normalizeH="0" baseline="0" noProof="0" dirty="0">
                    <a:ln>
                      <a:noFill/>
                    </a:ln>
                    <a:solidFill>
                      <a:prstClr val="white"/>
                    </a:solidFill>
                    <a:effectLst/>
                    <a:uLnTx/>
                    <a:uFillTx/>
                    <a:latin typeface="Agency FB" panose="020B0503020202020204" pitchFamily="34" charset="0"/>
                    <a:ea typeface="+mn-ea"/>
                    <a:cs typeface="+mn-cs"/>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Eurostile BQ" pitchFamily="50" charset="0"/>
                  <a:ea typeface="+mn-ea"/>
                  <a:cs typeface="+mn-cs"/>
                </a:rPr>
                <a:t>VIII</a:t>
              </a:r>
              <a:endParaRPr kumimoji="0" lang="en-IN" sz="1600" b="1" i="0" u="none" strike="noStrike" kern="1200" cap="none" spc="0" normalizeH="0" baseline="0" noProof="0" dirty="0">
                <a:ln>
                  <a:noFill/>
                </a:ln>
                <a:solidFill>
                  <a:prstClr val="white"/>
                </a:solidFill>
                <a:effectLst/>
                <a:uLnTx/>
                <a:uFillTx/>
                <a:latin typeface="Eurostile BQ" pitchFamily="50" charset="0"/>
                <a:ea typeface="+mn-ea"/>
                <a:cs typeface="+mn-cs"/>
              </a:endParaRPr>
            </a:p>
          </p:txBody>
        </p:sp>
      </p:grpSp>
      <p:sp>
        <p:nvSpPr>
          <p:cNvPr id="6" name="İçerik Yer Tutucusu 5"/>
          <p:cNvSpPr>
            <a:spLocks noGrp="1"/>
          </p:cNvSpPr>
          <p:nvPr>
            <p:ph idx="1"/>
          </p:nvPr>
        </p:nvSpPr>
        <p:spPr>
          <a:xfrm>
            <a:off x="979307" y="2010176"/>
            <a:ext cx="10515600" cy="4351338"/>
          </a:xfrm>
        </p:spPr>
        <p:txBody>
          <a:bodyPr>
            <a:normAutofit/>
          </a:bodyPr>
          <a:lstStyle/>
          <a:p>
            <a:r>
              <a:rPr lang="tr-TR" dirty="0"/>
              <a:t>10.	</a:t>
            </a:r>
            <a:r>
              <a:rPr lang="tr-TR" dirty="0" err="1"/>
              <a:t>Celik</a:t>
            </a:r>
            <a:r>
              <a:rPr lang="tr-TR" dirty="0"/>
              <a:t>, M. S., Sönmezer, E., &amp; Acar, M. </a:t>
            </a:r>
            <a:r>
              <a:rPr lang="tr-TR" dirty="0" err="1"/>
              <a:t>Effectiveness</a:t>
            </a:r>
            <a:r>
              <a:rPr lang="tr-TR" dirty="0"/>
              <a:t> of </a:t>
            </a:r>
            <a:r>
              <a:rPr lang="tr-TR" dirty="0" err="1"/>
              <a:t>proprioceptive</a:t>
            </a:r>
            <a:r>
              <a:rPr lang="tr-TR" dirty="0"/>
              <a:t> </a:t>
            </a:r>
            <a:r>
              <a:rPr lang="tr-TR" dirty="0" err="1"/>
              <a:t>neuromuscular</a:t>
            </a:r>
            <a:r>
              <a:rPr lang="tr-TR" dirty="0"/>
              <a:t> </a:t>
            </a:r>
            <a:r>
              <a:rPr lang="tr-TR" dirty="0" err="1"/>
              <a:t>facilitation</a:t>
            </a:r>
            <a:r>
              <a:rPr lang="tr-TR" dirty="0"/>
              <a:t> </a:t>
            </a:r>
            <a:r>
              <a:rPr lang="tr-TR" dirty="0" err="1"/>
              <a:t>and</a:t>
            </a:r>
            <a:r>
              <a:rPr lang="tr-TR" dirty="0"/>
              <a:t> </a:t>
            </a:r>
            <a:r>
              <a:rPr lang="tr-TR" dirty="0" err="1"/>
              <a:t>myofascial</a:t>
            </a:r>
            <a:r>
              <a:rPr lang="tr-TR" dirty="0"/>
              <a:t> </a:t>
            </a:r>
            <a:r>
              <a:rPr lang="tr-TR" dirty="0" err="1"/>
              <a:t>release</a:t>
            </a:r>
            <a:r>
              <a:rPr lang="tr-TR" dirty="0"/>
              <a:t> </a:t>
            </a:r>
            <a:r>
              <a:rPr lang="tr-TR" dirty="0" err="1"/>
              <a:t>techniques</a:t>
            </a:r>
            <a:r>
              <a:rPr lang="tr-TR" dirty="0"/>
              <a:t> in </a:t>
            </a:r>
            <a:r>
              <a:rPr lang="tr-TR" dirty="0" err="1"/>
              <a:t>patients</a:t>
            </a:r>
            <a:r>
              <a:rPr lang="tr-TR" dirty="0"/>
              <a:t> </a:t>
            </a:r>
            <a:r>
              <a:rPr lang="tr-TR" dirty="0" err="1"/>
              <a:t>with</a:t>
            </a:r>
            <a:r>
              <a:rPr lang="tr-TR" dirty="0"/>
              <a:t> </a:t>
            </a:r>
            <a:r>
              <a:rPr lang="tr-TR" dirty="0" err="1"/>
              <a:t>subacromial</a:t>
            </a:r>
            <a:r>
              <a:rPr lang="tr-TR" dirty="0"/>
              <a:t> </a:t>
            </a:r>
            <a:r>
              <a:rPr lang="tr-TR" dirty="0" err="1"/>
              <a:t>impingement</a:t>
            </a:r>
            <a:r>
              <a:rPr lang="tr-TR" dirty="0"/>
              <a:t> </a:t>
            </a:r>
            <a:r>
              <a:rPr lang="tr-TR" dirty="0" err="1"/>
              <a:t>syndrome</a:t>
            </a:r>
            <a:r>
              <a:rPr lang="tr-TR" dirty="0"/>
              <a:t>. </a:t>
            </a:r>
            <a:r>
              <a:rPr lang="tr-TR" dirty="0" err="1"/>
              <a:t>Somatosensory</a:t>
            </a:r>
            <a:r>
              <a:rPr lang="tr-TR" dirty="0"/>
              <a:t> &amp; Motor </a:t>
            </a:r>
            <a:r>
              <a:rPr lang="tr-TR" dirty="0" err="1"/>
              <a:t>Research</a:t>
            </a:r>
            <a:r>
              <a:rPr lang="tr-TR" dirty="0"/>
              <a:t>, 39(2-4), 97-105.</a:t>
            </a:r>
          </a:p>
          <a:p>
            <a:endParaRPr lang="tr-TR" dirty="0"/>
          </a:p>
          <a:p>
            <a:endParaRPr lang="tr-TR" dirty="0"/>
          </a:p>
          <a:p>
            <a:r>
              <a:rPr lang="tr-TR" dirty="0"/>
              <a:t>11.	Acar, M., Sönmezer, E., &amp; </a:t>
            </a:r>
            <a:r>
              <a:rPr lang="tr-TR" dirty="0" err="1"/>
              <a:t>Yosmaoğlu</a:t>
            </a:r>
            <a:r>
              <a:rPr lang="tr-TR" dirty="0"/>
              <a:t>, H. B."</a:t>
            </a:r>
            <a:r>
              <a:rPr lang="tr-TR" dirty="0" err="1"/>
              <a:t>Factors</a:t>
            </a:r>
            <a:r>
              <a:rPr lang="tr-TR" dirty="0"/>
              <a:t> </a:t>
            </a:r>
            <a:r>
              <a:rPr lang="tr-TR" dirty="0" err="1"/>
              <a:t>Associated</a:t>
            </a:r>
            <a:r>
              <a:rPr lang="tr-TR" dirty="0"/>
              <a:t> </a:t>
            </a:r>
            <a:r>
              <a:rPr lang="tr-TR" dirty="0" err="1"/>
              <a:t>with</a:t>
            </a:r>
            <a:r>
              <a:rPr lang="tr-TR" dirty="0"/>
              <a:t>  </a:t>
            </a:r>
            <a:r>
              <a:rPr lang="tr-TR" dirty="0" err="1"/>
              <a:t>Kinesiophobia</a:t>
            </a:r>
            <a:r>
              <a:rPr lang="tr-TR" dirty="0"/>
              <a:t> in </a:t>
            </a:r>
            <a:r>
              <a:rPr lang="tr-TR" dirty="0" err="1"/>
              <a:t>Patients</a:t>
            </a:r>
            <a:r>
              <a:rPr lang="tr-TR" dirty="0"/>
              <a:t> </a:t>
            </a:r>
            <a:r>
              <a:rPr lang="tr-TR" dirty="0" err="1"/>
              <a:t>with</a:t>
            </a:r>
            <a:r>
              <a:rPr lang="tr-TR" dirty="0"/>
              <a:t> </a:t>
            </a:r>
            <a:r>
              <a:rPr lang="tr-TR" dirty="0" err="1"/>
              <a:t>Knee</a:t>
            </a:r>
            <a:r>
              <a:rPr lang="tr-TR" dirty="0"/>
              <a:t> </a:t>
            </a:r>
            <a:r>
              <a:rPr lang="tr-TR" dirty="0" err="1"/>
              <a:t>Osteoarthritis</a:t>
            </a:r>
            <a:r>
              <a:rPr lang="tr-TR" dirty="0"/>
              <a:t>. " </a:t>
            </a:r>
            <a:r>
              <a:rPr lang="tr-TR" dirty="0" err="1"/>
              <a:t>Aktuelle</a:t>
            </a:r>
            <a:r>
              <a:rPr lang="tr-TR" dirty="0"/>
              <a:t> </a:t>
            </a:r>
            <a:r>
              <a:rPr lang="tr-TR" dirty="0" err="1"/>
              <a:t>Rheumatologie</a:t>
            </a:r>
            <a:r>
              <a:rPr lang="tr-TR" dirty="0"/>
              <a:t>,  2022, 37</a:t>
            </a:r>
          </a:p>
          <a:p>
            <a:endParaRPr lang="tr-TR" dirty="0"/>
          </a:p>
        </p:txBody>
      </p:sp>
    </p:spTree>
    <p:extLst>
      <p:ext uri="{BB962C8B-B14F-4D97-AF65-F5344CB8AC3E}">
        <p14:creationId xmlns:p14="http://schemas.microsoft.com/office/powerpoint/2010/main" val="17894893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800" b="0" i="0" u="none" strike="noStrike" kern="1200" cap="none" spc="0" normalizeH="0" baseline="0" noProof="0" dirty="0">
              <a:ln>
                <a:noFill/>
              </a:ln>
              <a:solidFill>
                <a:prstClr val="black"/>
              </a:solidFill>
              <a:effectLst/>
              <a:uLnTx/>
              <a:uFillTx/>
              <a:latin typeface="Candara" panose="020E0502030303020204" pitchFamily="34" charset="0"/>
              <a:ea typeface="+mn-ea"/>
              <a:cs typeface="Times New Roman" panose="02020603050405020304" pitchFamily="18" charset="0"/>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err="1" smtClean="0">
                      <a:ln>
                        <a:noFill/>
                      </a:ln>
                      <a:solidFill>
                        <a:prstClr val="white"/>
                      </a:solidFill>
                      <a:effectLst/>
                      <a:uLnTx/>
                      <a:uFillTx/>
                      <a:latin typeface="Agency FB" panose="020B0503020202020204" pitchFamily="34" charset="0"/>
                      <a:ea typeface="+mn-ea"/>
                      <a:cs typeface="+mn-cs"/>
                    </a:rPr>
                    <a:t>Akademikj</a:t>
                  </a:r>
                  <a:r>
                    <a:rPr kumimoji="0" lang="tr-TR" sz="2800" b="1" i="0" u="none" strike="noStrike" kern="1200" cap="none" spc="0" normalizeH="0" baseline="0" noProof="0" dirty="0" smtClean="0">
                      <a:ln>
                        <a:noFill/>
                      </a:ln>
                      <a:solidFill>
                        <a:prstClr val="white"/>
                      </a:solidFill>
                      <a:effectLst/>
                      <a:uLnTx/>
                      <a:uFillTx/>
                      <a:latin typeface="Agency FB" panose="020B0503020202020204" pitchFamily="34" charset="0"/>
                      <a:ea typeface="+mn-ea"/>
                      <a:cs typeface="+mn-cs"/>
                    </a:rPr>
                    <a:t> Yayınlar</a:t>
                  </a:r>
                  <a:endParaRPr kumimoji="0" lang="tr-TR" sz="2800" b="1" i="0" u="none" strike="noStrike" kern="1200" cap="none" spc="0" normalizeH="0" baseline="0" noProof="0" dirty="0">
                    <a:ln>
                      <a:noFill/>
                    </a:ln>
                    <a:solidFill>
                      <a:prstClr val="white"/>
                    </a:solidFill>
                    <a:effectLst/>
                    <a:uLnTx/>
                    <a:uFillTx/>
                    <a:latin typeface="Agency FB" panose="020B0503020202020204" pitchFamily="34" charset="0"/>
                    <a:ea typeface="+mn-ea"/>
                    <a:cs typeface="+mn-cs"/>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Eurostile BQ" pitchFamily="50" charset="0"/>
                  <a:ea typeface="+mn-ea"/>
                  <a:cs typeface="+mn-cs"/>
                </a:rPr>
                <a:t>VIII</a:t>
              </a:r>
              <a:endParaRPr kumimoji="0" lang="en-IN" sz="1600" b="1" i="0" u="none" strike="noStrike" kern="1200" cap="none" spc="0" normalizeH="0" baseline="0" noProof="0" dirty="0">
                <a:ln>
                  <a:noFill/>
                </a:ln>
                <a:solidFill>
                  <a:prstClr val="white"/>
                </a:solidFill>
                <a:effectLst/>
                <a:uLnTx/>
                <a:uFillTx/>
                <a:latin typeface="Eurostile BQ" pitchFamily="50" charset="0"/>
                <a:ea typeface="+mn-ea"/>
                <a:cs typeface="+mn-cs"/>
              </a:endParaRPr>
            </a:p>
          </p:txBody>
        </p:sp>
      </p:grpSp>
      <p:sp>
        <p:nvSpPr>
          <p:cNvPr id="6" name="İçerik Yer Tutucusu 5"/>
          <p:cNvSpPr>
            <a:spLocks noGrp="1"/>
          </p:cNvSpPr>
          <p:nvPr>
            <p:ph idx="1"/>
          </p:nvPr>
        </p:nvSpPr>
        <p:spPr>
          <a:xfrm>
            <a:off x="979307" y="2010176"/>
            <a:ext cx="10515600" cy="4351338"/>
          </a:xfrm>
        </p:spPr>
        <p:txBody>
          <a:bodyPr>
            <a:normAutofit fontScale="92500" lnSpcReduction="20000"/>
          </a:bodyPr>
          <a:lstStyle/>
          <a:p>
            <a:r>
              <a:rPr lang="tr-TR" dirty="0"/>
              <a:t>Dergiye gönderilmiş makaleler (</a:t>
            </a:r>
            <a:r>
              <a:rPr lang="tr-TR" dirty="0" err="1"/>
              <a:t>under</a:t>
            </a:r>
            <a:r>
              <a:rPr lang="tr-TR" dirty="0"/>
              <a:t> </a:t>
            </a:r>
            <a:r>
              <a:rPr lang="tr-TR" dirty="0" err="1"/>
              <a:t>review</a:t>
            </a:r>
            <a:r>
              <a:rPr lang="tr-TR" dirty="0"/>
              <a:t>)</a:t>
            </a:r>
          </a:p>
          <a:p>
            <a:r>
              <a:rPr lang="tr-TR" dirty="0"/>
              <a:t>1.	</a:t>
            </a:r>
            <a:r>
              <a:rPr lang="tr-TR" dirty="0" err="1"/>
              <a:t>Naime</a:t>
            </a:r>
            <a:r>
              <a:rPr lang="tr-TR" dirty="0"/>
              <a:t> </a:t>
            </a:r>
            <a:r>
              <a:rPr lang="tr-TR" dirty="0" err="1"/>
              <a:t>Ulug</a:t>
            </a:r>
            <a:endParaRPr lang="tr-TR" dirty="0"/>
          </a:p>
          <a:p>
            <a:pPr marL="0" indent="0">
              <a:buNone/>
            </a:pPr>
            <a:r>
              <a:rPr lang="tr-TR" dirty="0"/>
              <a:t>THE COMPARISON OF THE FACTORS AFFECTING FORWARD HEAD POSTURE IN ACADEMIC STAFF WITH NONSPECIFIC CHRONIC NECK PAIN</a:t>
            </a:r>
          </a:p>
          <a:p>
            <a:pPr marL="0" indent="0">
              <a:buNone/>
            </a:pPr>
            <a:r>
              <a:rPr lang="tr-TR" dirty="0"/>
              <a:t>Dergi </a:t>
            </a:r>
            <a:r>
              <a:rPr lang="tr-TR" dirty="0" err="1"/>
              <a:t>adı:Journal</a:t>
            </a:r>
            <a:r>
              <a:rPr lang="tr-TR" dirty="0"/>
              <a:t> of </a:t>
            </a:r>
            <a:r>
              <a:rPr lang="tr-TR" dirty="0" err="1"/>
              <a:t>Bodywork</a:t>
            </a:r>
            <a:r>
              <a:rPr lang="tr-TR" dirty="0"/>
              <a:t> </a:t>
            </a:r>
            <a:r>
              <a:rPr lang="tr-TR" dirty="0" err="1"/>
              <a:t>and</a:t>
            </a:r>
            <a:r>
              <a:rPr lang="tr-TR" dirty="0"/>
              <a:t> </a:t>
            </a:r>
            <a:r>
              <a:rPr lang="tr-TR" dirty="0" err="1"/>
              <a:t>Movement</a:t>
            </a:r>
            <a:r>
              <a:rPr lang="tr-TR" dirty="0"/>
              <a:t> </a:t>
            </a:r>
            <a:r>
              <a:rPr lang="tr-TR" dirty="0" err="1"/>
              <a:t>Therapies</a:t>
            </a:r>
            <a:endParaRPr lang="tr-TR" dirty="0"/>
          </a:p>
          <a:p>
            <a:pPr marL="0" indent="0">
              <a:buNone/>
            </a:pPr>
            <a:r>
              <a:rPr lang="tr-TR" dirty="0"/>
              <a:t>Q3   </a:t>
            </a:r>
          </a:p>
          <a:p>
            <a:endParaRPr lang="tr-TR" dirty="0"/>
          </a:p>
          <a:p>
            <a:r>
              <a:rPr lang="tr-TR" dirty="0"/>
              <a:t>2.	</a:t>
            </a:r>
            <a:r>
              <a:rPr lang="tr-TR" dirty="0" err="1"/>
              <a:t>Nagihan</a:t>
            </a:r>
            <a:r>
              <a:rPr lang="tr-TR" dirty="0"/>
              <a:t> </a:t>
            </a:r>
            <a:r>
              <a:rPr lang="tr-TR" dirty="0" err="1"/>
              <a:t>Acet</a:t>
            </a:r>
            <a:endParaRPr lang="tr-TR" dirty="0"/>
          </a:p>
          <a:p>
            <a:pPr marL="0" indent="0">
              <a:buNone/>
            </a:pPr>
            <a:r>
              <a:rPr lang="tr-TR" dirty="0"/>
              <a:t>'</a:t>
            </a:r>
            <a:r>
              <a:rPr lang="tr-TR" dirty="0" err="1"/>
              <a:t>Rubber</a:t>
            </a:r>
            <a:r>
              <a:rPr lang="tr-TR" dirty="0"/>
              <a:t> </a:t>
            </a:r>
            <a:r>
              <a:rPr lang="tr-TR" dirty="0" err="1"/>
              <a:t>Hand</a:t>
            </a:r>
            <a:r>
              <a:rPr lang="tr-TR" dirty="0"/>
              <a:t> </a:t>
            </a:r>
            <a:r>
              <a:rPr lang="tr-TR" dirty="0" err="1"/>
              <a:t>Illusion</a:t>
            </a:r>
            <a:r>
              <a:rPr lang="tr-TR" dirty="0"/>
              <a:t> on </a:t>
            </a:r>
            <a:r>
              <a:rPr lang="tr-TR" dirty="0" err="1"/>
              <a:t>Sensory</a:t>
            </a:r>
            <a:r>
              <a:rPr lang="tr-TR" dirty="0"/>
              <a:t> </a:t>
            </a:r>
            <a:r>
              <a:rPr lang="tr-TR" dirty="0" err="1"/>
              <a:t>Thresholds</a:t>
            </a:r>
            <a:r>
              <a:rPr lang="tr-TR" dirty="0"/>
              <a:t>' </a:t>
            </a:r>
          </a:p>
          <a:p>
            <a:pPr marL="0" indent="0">
              <a:buNone/>
            </a:pPr>
            <a:r>
              <a:rPr lang="tr-TR" dirty="0"/>
              <a:t>Dergi </a:t>
            </a:r>
            <a:r>
              <a:rPr lang="tr-TR" dirty="0" err="1"/>
              <a:t>adı:Applied</a:t>
            </a:r>
            <a:r>
              <a:rPr lang="tr-TR" dirty="0"/>
              <a:t> </a:t>
            </a:r>
            <a:r>
              <a:rPr lang="tr-TR" dirty="0" err="1"/>
              <a:t>Neuropsychology:Adult</a:t>
            </a:r>
            <a:endParaRPr lang="tr-TR" dirty="0"/>
          </a:p>
          <a:p>
            <a:pPr marL="0" indent="0">
              <a:buNone/>
            </a:pPr>
            <a:r>
              <a:rPr lang="tr-TR" dirty="0"/>
              <a:t>Q3 </a:t>
            </a:r>
          </a:p>
          <a:p>
            <a:endParaRPr lang="tr-TR" dirty="0"/>
          </a:p>
        </p:txBody>
      </p:sp>
    </p:spTree>
    <p:extLst>
      <p:ext uri="{BB962C8B-B14F-4D97-AF65-F5344CB8AC3E}">
        <p14:creationId xmlns:p14="http://schemas.microsoft.com/office/powerpoint/2010/main" val="3859986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800" b="0" i="0" u="none" strike="noStrike" kern="1200" cap="none" spc="0" normalizeH="0" baseline="0" noProof="0" dirty="0">
              <a:ln>
                <a:noFill/>
              </a:ln>
              <a:solidFill>
                <a:prstClr val="black"/>
              </a:solidFill>
              <a:effectLst/>
              <a:uLnTx/>
              <a:uFillTx/>
              <a:latin typeface="Candara" panose="020E0502030303020204" pitchFamily="34" charset="0"/>
              <a:ea typeface="+mn-ea"/>
              <a:cs typeface="Times New Roman" panose="02020603050405020304" pitchFamily="18" charset="0"/>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err="1" smtClean="0">
                      <a:ln>
                        <a:noFill/>
                      </a:ln>
                      <a:solidFill>
                        <a:prstClr val="white"/>
                      </a:solidFill>
                      <a:effectLst/>
                      <a:uLnTx/>
                      <a:uFillTx/>
                      <a:latin typeface="Agency FB" panose="020B0503020202020204" pitchFamily="34" charset="0"/>
                      <a:ea typeface="+mn-ea"/>
                      <a:cs typeface="+mn-cs"/>
                    </a:rPr>
                    <a:t>Akademikj</a:t>
                  </a:r>
                  <a:r>
                    <a:rPr kumimoji="0" lang="tr-TR" sz="2800" b="1" i="0" u="none" strike="noStrike" kern="1200" cap="none" spc="0" normalizeH="0" baseline="0" noProof="0" dirty="0" smtClean="0">
                      <a:ln>
                        <a:noFill/>
                      </a:ln>
                      <a:solidFill>
                        <a:prstClr val="white"/>
                      </a:solidFill>
                      <a:effectLst/>
                      <a:uLnTx/>
                      <a:uFillTx/>
                      <a:latin typeface="Agency FB" panose="020B0503020202020204" pitchFamily="34" charset="0"/>
                      <a:ea typeface="+mn-ea"/>
                      <a:cs typeface="+mn-cs"/>
                    </a:rPr>
                    <a:t> Yayınlar</a:t>
                  </a:r>
                  <a:endParaRPr kumimoji="0" lang="tr-TR" sz="2800" b="1" i="0" u="none" strike="noStrike" kern="1200" cap="none" spc="0" normalizeH="0" baseline="0" noProof="0" dirty="0">
                    <a:ln>
                      <a:noFill/>
                    </a:ln>
                    <a:solidFill>
                      <a:prstClr val="white"/>
                    </a:solidFill>
                    <a:effectLst/>
                    <a:uLnTx/>
                    <a:uFillTx/>
                    <a:latin typeface="Agency FB" panose="020B0503020202020204" pitchFamily="34" charset="0"/>
                    <a:ea typeface="+mn-ea"/>
                    <a:cs typeface="+mn-cs"/>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Eurostile BQ" pitchFamily="50" charset="0"/>
                  <a:ea typeface="+mn-ea"/>
                  <a:cs typeface="+mn-cs"/>
                </a:rPr>
                <a:t>VIII</a:t>
              </a:r>
              <a:endParaRPr kumimoji="0" lang="en-IN" sz="1600" b="1" i="0" u="none" strike="noStrike" kern="1200" cap="none" spc="0" normalizeH="0" baseline="0" noProof="0" dirty="0">
                <a:ln>
                  <a:noFill/>
                </a:ln>
                <a:solidFill>
                  <a:prstClr val="white"/>
                </a:solidFill>
                <a:effectLst/>
                <a:uLnTx/>
                <a:uFillTx/>
                <a:latin typeface="Eurostile BQ" pitchFamily="50" charset="0"/>
                <a:ea typeface="+mn-ea"/>
                <a:cs typeface="+mn-cs"/>
              </a:endParaRPr>
            </a:p>
          </p:txBody>
        </p:sp>
      </p:grpSp>
      <p:sp>
        <p:nvSpPr>
          <p:cNvPr id="6" name="İçerik Yer Tutucusu 5"/>
          <p:cNvSpPr>
            <a:spLocks noGrp="1"/>
          </p:cNvSpPr>
          <p:nvPr>
            <p:ph idx="1"/>
          </p:nvPr>
        </p:nvSpPr>
        <p:spPr>
          <a:xfrm>
            <a:off x="979307" y="2010176"/>
            <a:ext cx="10515600" cy="4351338"/>
          </a:xfrm>
        </p:spPr>
        <p:txBody>
          <a:bodyPr>
            <a:normAutofit fontScale="55000" lnSpcReduction="20000"/>
          </a:bodyPr>
          <a:lstStyle/>
          <a:p>
            <a:r>
              <a:rPr lang="tr-TR" dirty="0"/>
              <a:t>3.	</a:t>
            </a:r>
            <a:r>
              <a:rPr lang="tr-TR" dirty="0" err="1"/>
              <a:t>Nagihan</a:t>
            </a:r>
            <a:r>
              <a:rPr lang="tr-TR" dirty="0"/>
              <a:t> </a:t>
            </a:r>
            <a:r>
              <a:rPr lang="tr-TR" dirty="0" err="1"/>
              <a:t>Acet</a:t>
            </a:r>
            <a:endParaRPr lang="tr-TR" dirty="0"/>
          </a:p>
          <a:p>
            <a:pPr marL="0" indent="0">
              <a:buNone/>
            </a:pPr>
            <a:r>
              <a:rPr lang="tr-TR" dirty="0"/>
              <a:t>The </a:t>
            </a:r>
            <a:r>
              <a:rPr lang="tr-TR" dirty="0" err="1"/>
              <a:t>effects</a:t>
            </a:r>
            <a:r>
              <a:rPr lang="tr-TR" dirty="0"/>
              <a:t> of </a:t>
            </a:r>
            <a:r>
              <a:rPr lang="tr-TR" dirty="0" err="1"/>
              <a:t>cervical</a:t>
            </a:r>
            <a:r>
              <a:rPr lang="tr-TR" dirty="0"/>
              <a:t> </a:t>
            </a:r>
            <a:r>
              <a:rPr lang="tr-TR" dirty="0" err="1"/>
              <a:t>mobilization</a:t>
            </a:r>
            <a:r>
              <a:rPr lang="tr-TR" dirty="0"/>
              <a:t> on </a:t>
            </a:r>
            <a:r>
              <a:rPr lang="tr-TR" dirty="0" err="1"/>
              <a:t>balance</a:t>
            </a:r>
            <a:r>
              <a:rPr lang="tr-TR" dirty="0"/>
              <a:t> </a:t>
            </a:r>
            <a:r>
              <a:rPr lang="tr-TR" dirty="0" err="1"/>
              <a:t>and</a:t>
            </a:r>
            <a:r>
              <a:rPr lang="tr-TR" dirty="0"/>
              <a:t> </a:t>
            </a:r>
            <a:r>
              <a:rPr lang="tr-TR" dirty="0" err="1"/>
              <a:t>proprioception</a:t>
            </a:r>
            <a:r>
              <a:rPr lang="tr-TR" dirty="0"/>
              <a:t> in </a:t>
            </a:r>
            <a:r>
              <a:rPr lang="tr-TR" dirty="0" err="1"/>
              <a:t>patients</a:t>
            </a:r>
            <a:r>
              <a:rPr lang="tr-TR" dirty="0"/>
              <a:t> </a:t>
            </a:r>
            <a:r>
              <a:rPr lang="tr-TR" dirty="0" err="1"/>
              <a:t>with</a:t>
            </a:r>
            <a:r>
              <a:rPr lang="tr-TR" dirty="0"/>
              <a:t> </a:t>
            </a:r>
            <a:r>
              <a:rPr lang="tr-TR" dirty="0" err="1"/>
              <a:t>nonspesific</a:t>
            </a:r>
            <a:r>
              <a:rPr lang="tr-TR" dirty="0"/>
              <a:t> </a:t>
            </a:r>
            <a:r>
              <a:rPr lang="tr-TR" dirty="0" err="1"/>
              <a:t>neck</a:t>
            </a:r>
            <a:r>
              <a:rPr lang="tr-TR" dirty="0"/>
              <a:t> </a:t>
            </a:r>
            <a:r>
              <a:rPr lang="tr-TR" dirty="0" err="1"/>
              <a:t>pain</a:t>
            </a:r>
            <a:endParaRPr lang="tr-TR" dirty="0"/>
          </a:p>
          <a:p>
            <a:pPr marL="0" indent="0">
              <a:buNone/>
            </a:pPr>
            <a:r>
              <a:rPr lang="tr-TR" dirty="0"/>
              <a:t>Dergi adı: </a:t>
            </a:r>
            <a:r>
              <a:rPr lang="tr-TR" dirty="0" err="1"/>
              <a:t>Journal</a:t>
            </a:r>
            <a:r>
              <a:rPr lang="tr-TR" dirty="0"/>
              <a:t> of </a:t>
            </a:r>
            <a:r>
              <a:rPr lang="tr-TR" dirty="0" err="1"/>
              <a:t>Manipulative</a:t>
            </a:r>
            <a:r>
              <a:rPr lang="tr-TR" dirty="0"/>
              <a:t> </a:t>
            </a:r>
            <a:r>
              <a:rPr lang="tr-TR" dirty="0" err="1"/>
              <a:t>and</a:t>
            </a:r>
            <a:r>
              <a:rPr lang="tr-TR" dirty="0"/>
              <a:t> </a:t>
            </a:r>
            <a:r>
              <a:rPr lang="tr-TR" dirty="0" err="1"/>
              <a:t>Physiological</a:t>
            </a:r>
            <a:r>
              <a:rPr lang="tr-TR" dirty="0"/>
              <a:t> </a:t>
            </a:r>
            <a:r>
              <a:rPr lang="tr-TR" dirty="0" err="1"/>
              <a:t>Therapeutics</a:t>
            </a:r>
            <a:endParaRPr lang="tr-TR" dirty="0"/>
          </a:p>
          <a:p>
            <a:pPr marL="0" indent="0">
              <a:buNone/>
            </a:pPr>
            <a:r>
              <a:rPr lang="tr-TR" dirty="0"/>
              <a:t>Q3</a:t>
            </a:r>
          </a:p>
          <a:p>
            <a:endParaRPr lang="tr-TR" dirty="0"/>
          </a:p>
          <a:p>
            <a:r>
              <a:rPr lang="tr-TR" dirty="0"/>
              <a:t>4.	Sena Nur </a:t>
            </a:r>
            <a:r>
              <a:rPr lang="tr-TR" dirty="0" err="1"/>
              <a:t>Begen</a:t>
            </a:r>
            <a:endParaRPr lang="tr-TR" dirty="0"/>
          </a:p>
          <a:p>
            <a:pPr marL="0" indent="0">
              <a:buNone/>
            </a:pPr>
            <a:r>
              <a:rPr lang="tr-TR" dirty="0"/>
              <a:t>“Is </a:t>
            </a:r>
            <a:r>
              <a:rPr lang="tr-TR" dirty="0" err="1"/>
              <a:t>dysphagia</a:t>
            </a:r>
            <a:r>
              <a:rPr lang="tr-TR" dirty="0"/>
              <a:t> </a:t>
            </a:r>
            <a:r>
              <a:rPr lang="tr-TR" dirty="0" err="1"/>
              <a:t>severity</a:t>
            </a:r>
            <a:r>
              <a:rPr lang="tr-TR" dirty="0"/>
              <a:t> </a:t>
            </a:r>
            <a:r>
              <a:rPr lang="tr-TR" dirty="0" err="1"/>
              <a:t>related</a:t>
            </a:r>
            <a:r>
              <a:rPr lang="tr-TR" dirty="0"/>
              <a:t> to </a:t>
            </a:r>
            <a:r>
              <a:rPr lang="tr-TR" dirty="0" err="1"/>
              <a:t>deep</a:t>
            </a:r>
            <a:r>
              <a:rPr lang="tr-TR" dirty="0"/>
              <a:t> </a:t>
            </a:r>
            <a:r>
              <a:rPr lang="tr-TR" dirty="0" err="1"/>
              <a:t>cervical</a:t>
            </a:r>
            <a:r>
              <a:rPr lang="tr-TR" dirty="0"/>
              <a:t> </a:t>
            </a:r>
            <a:r>
              <a:rPr lang="tr-TR" dirty="0" err="1"/>
              <a:t>flexor</a:t>
            </a:r>
            <a:r>
              <a:rPr lang="tr-TR" dirty="0"/>
              <a:t> </a:t>
            </a:r>
            <a:r>
              <a:rPr lang="tr-TR" dirty="0" err="1"/>
              <a:t>muscle</a:t>
            </a:r>
            <a:r>
              <a:rPr lang="tr-TR" dirty="0"/>
              <a:t> </a:t>
            </a:r>
            <a:r>
              <a:rPr lang="tr-TR" dirty="0" err="1"/>
              <a:t>strength</a:t>
            </a:r>
            <a:r>
              <a:rPr lang="tr-TR" dirty="0"/>
              <a:t> </a:t>
            </a:r>
            <a:r>
              <a:rPr lang="tr-TR" dirty="0" err="1"/>
              <a:t>and</a:t>
            </a:r>
            <a:r>
              <a:rPr lang="tr-TR" dirty="0"/>
              <a:t> </a:t>
            </a:r>
            <a:r>
              <a:rPr lang="tr-TR" dirty="0" err="1"/>
              <a:t>endurance</a:t>
            </a:r>
            <a:r>
              <a:rPr lang="tr-TR" dirty="0"/>
              <a:t>?”</a:t>
            </a:r>
          </a:p>
          <a:p>
            <a:pPr marL="0" indent="0">
              <a:buNone/>
            </a:pPr>
            <a:r>
              <a:rPr lang="tr-TR" dirty="0"/>
              <a:t>Dergi </a:t>
            </a:r>
            <a:r>
              <a:rPr lang="tr-TR" dirty="0" err="1"/>
              <a:t>adı:Neurological</a:t>
            </a:r>
            <a:r>
              <a:rPr lang="tr-TR" dirty="0"/>
              <a:t> </a:t>
            </a:r>
            <a:r>
              <a:rPr lang="tr-TR" dirty="0" err="1"/>
              <a:t>Sciences</a:t>
            </a:r>
            <a:r>
              <a:rPr lang="tr-TR" dirty="0"/>
              <a:t> </a:t>
            </a:r>
            <a:r>
              <a:rPr lang="tr-TR" dirty="0" err="1"/>
              <a:t>And</a:t>
            </a:r>
            <a:r>
              <a:rPr lang="tr-TR" dirty="0"/>
              <a:t> </a:t>
            </a:r>
            <a:r>
              <a:rPr lang="tr-TR" dirty="0" err="1"/>
              <a:t>Neurophysiology</a:t>
            </a:r>
            <a:endParaRPr lang="tr-TR" dirty="0"/>
          </a:p>
          <a:p>
            <a:pPr marL="0" indent="0">
              <a:buNone/>
            </a:pPr>
            <a:r>
              <a:rPr lang="tr-TR" dirty="0"/>
              <a:t>Q4</a:t>
            </a:r>
          </a:p>
          <a:p>
            <a:endParaRPr lang="tr-TR" dirty="0"/>
          </a:p>
          <a:p>
            <a:r>
              <a:rPr lang="tr-TR" dirty="0"/>
              <a:t>5.	Sena Nur </a:t>
            </a:r>
            <a:r>
              <a:rPr lang="tr-TR" dirty="0" err="1"/>
              <a:t>Begen</a:t>
            </a:r>
            <a:endParaRPr lang="tr-TR" dirty="0"/>
          </a:p>
          <a:p>
            <a:pPr marL="0" indent="0">
              <a:buNone/>
            </a:pPr>
            <a:r>
              <a:rPr lang="tr-TR" dirty="0"/>
              <a:t> “</a:t>
            </a:r>
            <a:r>
              <a:rPr lang="tr-TR" dirty="0" err="1"/>
              <a:t>Dysphagia</a:t>
            </a:r>
            <a:r>
              <a:rPr lang="tr-TR" dirty="0"/>
              <a:t> </a:t>
            </a:r>
            <a:r>
              <a:rPr lang="tr-TR" dirty="0" err="1"/>
              <a:t>severity</a:t>
            </a:r>
            <a:r>
              <a:rPr lang="tr-TR" dirty="0"/>
              <a:t> is </a:t>
            </a:r>
            <a:r>
              <a:rPr lang="tr-TR" dirty="0" err="1"/>
              <a:t>associated</a:t>
            </a:r>
            <a:r>
              <a:rPr lang="tr-TR" dirty="0"/>
              <a:t> </a:t>
            </a:r>
            <a:r>
              <a:rPr lang="tr-TR" dirty="0" err="1"/>
              <a:t>with</a:t>
            </a:r>
            <a:r>
              <a:rPr lang="tr-TR" dirty="0"/>
              <a:t> </a:t>
            </a:r>
            <a:r>
              <a:rPr lang="tr-TR" dirty="0" err="1"/>
              <a:t>functional</a:t>
            </a:r>
            <a:r>
              <a:rPr lang="tr-TR" dirty="0"/>
              <a:t> </a:t>
            </a:r>
            <a:r>
              <a:rPr lang="tr-TR" dirty="0" err="1"/>
              <a:t>independence</a:t>
            </a:r>
            <a:r>
              <a:rPr lang="tr-TR" dirty="0"/>
              <a:t> in </a:t>
            </a:r>
            <a:r>
              <a:rPr lang="tr-TR" dirty="0" err="1"/>
              <a:t>patients</a:t>
            </a:r>
            <a:r>
              <a:rPr lang="tr-TR" dirty="0"/>
              <a:t> </a:t>
            </a:r>
            <a:r>
              <a:rPr lang="tr-TR" dirty="0" err="1"/>
              <a:t>with</a:t>
            </a:r>
            <a:r>
              <a:rPr lang="tr-TR" dirty="0"/>
              <a:t> </a:t>
            </a:r>
            <a:r>
              <a:rPr lang="tr-TR" dirty="0" err="1"/>
              <a:t>neurological</a:t>
            </a:r>
            <a:r>
              <a:rPr lang="tr-TR" dirty="0"/>
              <a:t> </a:t>
            </a:r>
            <a:r>
              <a:rPr lang="tr-TR" dirty="0" err="1"/>
              <a:t>diseases</a:t>
            </a:r>
            <a:r>
              <a:rPr lang="tr-TR" dirty="0"/>
              <a:t>”</a:t>
            </a:r>
          </a:p>
          <a:p>
            <a:pPr marL="0" indent="0">
              <a:buNone/>
            </a:pPr>
            <a:r>
              <a:rPr lang="tr-TR" dirty="0"/>
              <a:t>Dergi </a:t>
            </a:r>
            <a:r>
              <a:rPr lang="tr-TR" dirty="0" err="1"/>
              <a:t>adı:Somatosensory</a:t>
            </a:r>
            <a:r>
              <a:rPr lang="tr-TR" dirty="0"/>
              <a:t> &amp; Motor </a:t>
            </a:r>
            <a:r>
              <a:rPr lang="tr-TR" dirty="0" err="1"/>
              <a:t>Research</a:t>
            </a:r>
            <a:endParaRPr lang="tr-TR" dirty="0"/>
          </a:p>
          <a:p>
            <a:pPr marL="0" indent="0">
              <a:buNone/>
            </a:pPr>
            <a:r>
              <a:rPr lang="tr-TR" dirty="0"/>
              <a:t>Q4</a:t>
            </a:r>
          </a:p>
          <a:p>
            <a:endParaRPr lang="tr-TR" dirty="0"/>
          </a:p>
        </p:txBody>
      </p:sp>
    </p:spTree>
    <p:extLst>
      <p:ext uri="{BB962C8B-B14F-4D97-AF65-F5344CB8AC3E}">
        <p14:creationId xmlns:p14="http://schemas.microsoft.com/office/powerpoint/2010/main" val="999398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800" b="0" i="0" u="none" strike="noStrike" kern="1200" cap="none" spc="0" normalizeH="0" baseline="0" noProof="0" dirty="0">
              <a:ln>
                <a:noFill/>
              </a:ln>
              <a:solidFill>
                <a:prstClr val="black"/>
              </a:solidFill>
              <a:effectLst/>
              <a:uLnTx/>
              <a:uFillTx/>
              <a:latin typeface="Candara" panose="020E0502030303020204" pitchFamily="34" charset="0"/>
              <a:ea typeface="+mn-ea"/>
              <a:cs typeface="Times New Roman" panose="02020603050405020304" pitchFamily="18" charset="0"/>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err="1" smtClean="0">
                      <a:ln>
                        <a:noFill/>
                      </a:ln>
                      <a:solidFill>
                        <a:prstClr val="white"/>
                      </a:solidFill>
                      <a:effectLst/>
                      <a:uLnTx/>
                      <a:uFillTx/>
                      <a:latin typeface="Agency FB" panose="020B0503020202020204" pitchFamily="34" charset="0"/>
                      <a:ea typeface="+mn-ea"/>
                      <a:cs typeface="+mn-cs"/>
                    </a:rPr>
                    <a:t>Akademikj</a:t>
                  </a:r>
                  <a:r>
                    <a:rPr kumimoji="0" lang="tr-TR" sz="2800" b="1" i="0" u="none" strike="noStrike" kern="1200" cap="none" spc="0" normalizeH="0" baseline="0" noProof="0" dirty="0" smtClean="0">
                      <a:ln>
                        <a:noFill/>
                      </a:ln>
                      <a:solidFill>
                        <a:prstClr val="white"/>
                      </a:solidFill>
                      <a:effectLst/>
                      <a:uLnTx/>
                      <a:uFillTx/>
                      <a:latin typeface="Agency FB" panose="020B0503020202020204" pitchFamily="34" charset="0"/>
                      <a:ea typeface="+mn-ea"/>
                      <a:cs typeface="+mn-cs"/>
                    </a:rPr>
                    <a:t> Yayınlar</a:t>
                  </a:r>
                  <a:endParaRPr kumimoji="0" lang="tr-TR" sz="2800" b="1" i="0" u="none" strike="noStrike" kern="1200" cap="none" spc="0" normalizeH="0" baseline="0" noProof="0" dirty="0">
                    <a:ln>
                      <a:noFill/>
                    </a:ln>
                    <a:solidFill>
                      <a:prstClr val="white"/>
                    </a:solidFill>
                    <a:effectLst/>
                    <a:uLnTx/>
                    <a:uFillTx/>
                    <a:latin typeface="Agency FB" panose="020B0503020202020204" pitchFamily="34" charset="0"/>
                    <a:ea typeface="+mn-ea"/>
                    <a:cs typeface="+mn-cs"/>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Eurostile BQ" pitchFamily="50" charset="0"/>
                  <a:ea typeface="+mn-ea"/>
                  <a:cs typeface="+mn-cs"/>
                </a:rPr>
                <a:t>VIII</a:t>
              </a:r>
              <a:endParaRPr kumimoji="0" lang="en-IN" sz="1600" b="1" i="0" u="none" strike="noStrike" kern="1200" cap="none" spc="0" normalizeH="0" baseline="0" noProof="0" dirty="0">
                <a:ln>
                  <a:noFill/>
                </a:ln>
                <a:solidFill>
                  <a:prstClr val="white"/>
                </a:solidFill>
                <a:effectLst/>
                <a:uLnTx/>
                <a:uFillTx/>
                <a:latin typeface="Eurostile BQ" pitchFamily="50" charset="0"/>
                <a:ea typeface="+mn-ea"/>
                <a:cs typeface="+mn-cs"/>
              </a:endParaRPr>
            </a:p>
          </p:txBody>
        </p:sp>
      </p:grpSp>
      <p:sp>
        <p:nvSpPr>
          <p:cNvPr id="6" name="İçerik Yer Tutucusu 5"/>
          <p:cNvSpPr>
            <a:spLocks noGrp="1"/>
          </p:cNvSpPr>
          <p:nvPr>
            <p:ph idx="1"/>
          </p:nvPr>
        </p:nvSpPr>
        <p:spPr>
          <a:xfrm>
            <a:off x="979307" y="2010176"/>
            <a:ext cx="10515600" cy="4351338"/>
          </a:xfrm>
        </p:spPr>
        <p:txBody>
          <a:bodyPr>
            <a:normAutofit fontScale="92500" lnSpcReduction="10000"/>
          </a:bodyPr>
          <a:lstStyle/>
          <a:p>
            <a:r>
              <a:rPr lang="tr-TR" dirty="0"/>
              <a:t>6.	Sena Nur </a:t>
            </a:r>
            <a:r>
              <a:rPr lang="tr-TR" dirty="0" err="1"/>
              <a:t>Begen</a:t>
            </a:r>
            <a:endParaRPr lang="tr-TR" dirty="0"/>
          </a:p>
          <a:p>
            <a:pPr marL="0" indent="0">
              <a:buNone/>
            </a:pPr>
            <a:r>
              <a:rPr lang="tr-TR" dirty="0"/>
              <a:t>How do </a:t>
            </a:r>
            <a:r>
              <a:rPr lang="tr-TR" dirty="0" err="1"/>
              <a:t>visual</a:t>
            </a:r>
            <a:r>
              <a:rPr lang="tr-TR" dirty="0"/>
              <a:t>, </a:t>
            </a:r>
            <a:r>
              <a:rPr lang="tr-TR" dirty="0" err="1"/>
              <a:t>auditory</a:t>
            </a:r>
            <a:r>
              <a:rPr lang="tr-TR" dirty="0"/>
              <a:t>, </a:t>
            </a:r>
            <a:r>
              <a:rPr lang="tr-TR" dirty="0" err="1"/>
              <a:t>and</a:t>
            </a:r>
            <a:r>
              <a:rPr lang="tr-TR" dirty="0"/>
              <a:t> motor </a:t>
            </a:r>
            <a:r>
              <a:rPr lang="tr-TR" dirty="0" err="1"/>
              <a:t>dual-tasking</a:t>
            </a:r>
            <a:r>
              <a:rPr lang="tr-TR" dirty="0"/>
              <a:t> </a:t>
            </a:r>
            <a:r>
              <a:rPr lang="tr-TR" dirty="0" err="1"/>
              <a:t>each</a:t>
            </a:r>
            <a:r>
              <a:rPr lang="tr-TR" dirty="0"/>
              <a:t> </a:t>
            </a:r>
            <a:r>
              <a:rPr lang="tr-TR" dirty="0" err="1"/>
              <a:t>affect</a:t>
            </a:r>
            <a:r>
              <a:rPr lang="tr-TR" dirty="0"/>
              <a:t> </a:t>
            </a:r>
            <a:r>
              <a:rPr lang="tr-TR" dirty="0" err="1"/>
              <a:t>swallowing</a:t>
            </a:r>
            <a:r>
              <a:rPr lang="tr-TR" dirty="0"/>
              <a:t> </a:t>
            </a:r>
            <a:r>
              <a:rPr lang="tr-TR" dirty="0" err="1"/>
              <a:t>and</a:t>
            </a:r>
            <a:r>
              <a:rPr lang="tr-TR" dirty="0"/>
              <a:t> </a:t>
            </a:r>
            <a:r>
              <a:rPr lang="tr-TR" dirty="0" err="1"/>
              <a:t>chewing</a:t>
            </a:r>
            <a:r>
              <a:rPr lang="tr-TR" dirty="0"/>
              <a:t> </a:t>
            </a:r>
            <a:r>
              <a:rPr lang="tr-TR" dirty="0" err="1"/>
              <a:t>performance</a:t>
            </a:r>
            <a:r>
              <a:rPr lang="tr-TR" dirty="0"/>
              <a:t>?</a:t>
            </a:r>
          </a:p>
          <a:p>
            <a:pPr marL="0" indent="0">
              <a:buNone/>
            </a:pPr>
            <a:r>
              <a:rPr lang="tr-TR" dirty="0"/>
              <a:t>Dergi adı: </a:t>
            </a:r>
            <a:r>
              <a:rPr lang="tr-TR" dirty="0" err="1"/>
              <a:t>Journal</a:t>
            </a:r>
            <a:r>
              <a:rPr lang="tr-TR" dirty="0"/>
              <a:t> of Oral </a:t>
            </a:r>
            <a:r>
              <a:rPr lang="tr-TR" dirty="0" err="1"/>
              <a:t>Rehabilitation</a:t>
            </a:r>
            <a:endParaRPr lang="tr-TR" dirty="0"/>
          </a:p>
          <a:p>
            <a:pPr marL="0" indent="0">
              <a:buNone/>
            </a:pPr>
            <a:r>
              <a:rPr lang="tr-TR" dirty="0"/>
              <a:t>Q2</a:t>
            </a:r>
          </a:p>
          <a:p>
            <a:endParaRPr lang="tr-TR" dirty="0"/>
          </a:p>
          <a:p>
            <a:r>
              <a:rPr lang="tr-TR" dirty="0"/>
              <a:t>7.	Sena Nur </a:t>
            </a:r>
            <a:r>
              <a:rPr lang="tr-TR" dirty="0" err="1"/>
              <a:t>Begen</a:t>
            </a:r>
            <a:endParaRPr lang="tr-TR" dirty="0"/>
          </a:p>
          <a:p>
            <a:pPr marL="0" indent="0">
              <a:buNone/>
            </a:pPr>
            <a:r>
              <a:rPr lang="tr-TR" dirty="0" err="1"/>
              <a:t>Caregiver</a:t>
            </a:r>
            <a:r>
              <a:rPr lang="tr-TR" dirty="0"/>
              <a:t> </a:t>
            </a:r>
            <a:r>
              <a:rPr lang="tr-TR" dirty="0" err="1"/>
              <a:t>Awareness</a:t>
            </a:r>
            <a:r>
              <a:rPr lang="tr-TR" dirty="0"/>
              <a:t> </a:t>
            </a:r>
            <a:r>
              <a:rPr lang="tr-TR" dirty="0" err="1"/>
              <a:t>and</a:t>
            </a:r>
            <a:r>
              <a:rPr lang="tr-TR" dirty="0"/>
              <a:t> Knowledge </a:t>
            </a:r>
            <a:r>
              <a:rPr lang="tr-TR" dirty="0" err="1"/>
              <a:t>Regarding</a:t>
            </a:r>
            <a:r>
              <a:rPr lang="tr-TR" dirty="0"/>
              <a:t> </a:t>
            </a:r>
            <a:r>
              <a:rPr lang="tr-TR" dirty="0" err="1"/>
              <a:t>Dysphagia</a:t>
            </a:r>
            <a:endParaRPr lang="tr-TR" dirty="0"/>
          </a:p>
          <a:p>
            <a:pPr marL="0" indent="0">
              <a:buNone/>
            </a:pPr>
            <a:r>
              <a:rPr lang="tr-TR" dirty="0"/>
              <a:t>Dergi </a:t>
            </a:r>
            <a:r>
              <a:rPr lang="tr-TR" dirty="0" err="1"/>
              <a:t>adı:Journal</a:t>
            </a:r>
            <a:r>
              <a:rPr lang="tr-TR" dirty="0"/>
              <a:t> of </a:t>
            </a:r>
            <a:r>
              <a:rPr lang="tr-TR" dirty="0" err="1"/>
              <a:t>Developmental</a:t>
            </a:r>
            <a:r>
              <a:rPr lang="tr-TR" dirty="0"/>
              <a:t> </a:t>
            </a:r>
            <a:r>
              <a:rPr lang="tr-TR" dirty="0" err="1"/>
              <a:t>and</a:t>
            </a:r>
            <a:r>
              <a:rPr lang="tr-TR" dirty="0"/>
              <a:t> </a:t>
            </a:r>
            <a:r>
              <a:rPr lang="tr-TR" dirty="0" err="1"/>
              <a:t>Physical</a:t>
            </a:r>
            <a:r>
              <a:rPr lang="tr-TR" dirty="0"/>
              <a:t> </a:t>
            </a:r>
            <a:r>
              <a:rPr lang="tr-TR" dirty="0" err="1"/>
              <a:t>Disabilities</a:t>
            </a:r>
            <a:endParaRPr lang="tr-TR" dirty="0"/>
          </a:p>
          <a:p>
            <a:pPr marL="0" indent="0">
              <a:buNone/>
            </a:pPr>
            <a:r>
              <a:rPr lang="tr-TR" dirty="0"/>
              <a:t>Q3</a:t>
            </a:r>
          </a:p>
          <a:p>
            <a:endParaRPr lang="tr-TR" dirty="0"/>
          </a:p>
        </p:txBody>
      </p:sp>
    </p:spTree>
    <p:extLst>
      <p:ext uri="{BB962C8B-B14F-4D97-AF65-F5344CB8AC3E}">
        <p14:creationId xmlns:p14="http://schemas.microsoft.com/office/powerpoint/2010/main" val="18154975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800" b="0" i="0" u="none" strike="noStrike" kern="1200" cap="none" spc="0" normalizeH="0" baseline="0" noProof="0" dirty="0">
              <a:ln>
                <a:noFill/>
              </a:ln>
              <a:solidFill>
                <a:prstClr val="black"/>
              </a:solidFill>
              <a:effectLst/>
              <a:uLnTx/>
              <a:uFillTx/>
              <a:latin typeface="Candara" panose="020E0502030303020204" pitchFamily="34" charset="0"/>
              <a:ea typeface="+mn-ea"/>
              <a:cs typeface="Times New Roman" panose="02020603050405020304" pitchFamily="18" charset="0"/>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err="1" smtClean="0">
                      <a:ln>
                        <a:noFill/>
                      </a:ln>
                      <a:solidFill>
                        <a:prstClr val="white"/>
                      </a:solidFill>
                      <a:effectLst/>
                      <a:uLnTx/>
                      <a:uFillTx/>
                      <a:latin typeface="Agency FB" panose="020B0503020202020204" pitchFamily="34" charset="0"/>
                      <a:ea typeface="+mn-ea"/>
                      <a:cs typeface="+mn-cs"/>
                    </a:rPr>
                    <a:t>Akademikj</a:t>
                  </a:r>
                  <a:r>
                    <a:rPr kumimoji="0" lang="tr-TR" sz="2800" b="1" i="0" u="none" strike="noStrike" kern="1200" cap="none" spc="0" normalizeH="0" baseline="0" noProof="0" dirty="0" smtClean="0">
                      <a:ln>
                        <a:noFill/>
                      </a:ln>
                      <a:solidFill>
                        <a:prstClr val="white"/>
                      </a:solidFill>
                      <a:effectLst/>
                      <a:uLnTx/>
                      <a:uFillTx/>
                      <a:latin typeface="Agency FB" panose="020B0503020202020204" pitchFamily="34" charset="0"/>
                      <a:ea typeface="+mn-ea"/>
                      <a:cs typeface="+mn-cs"/>
                    </a:rPr>
                    <a:t> Yayınlar</a:t>
                  </a:r>
                  <a:endParaRPr kumimoji="0" lang="tr-TR" sz="2800" b="1" i="0" u="none" strike="noStrike" kern="1200" cap="none" spc="0" normalizeH="0" baseline="0" noProof="0" dirty="0">
                    <a:ln>
                      <a:noFill/>
                    </a:ln>
                    <a:solidFill>
                      <a:prstClr val="white"/>
                    </a:solidFill>
                    <a:effectLst/>
                    <a:uLnTx/>
                    <a:uFillTx/>
                    <a:latin typeface="Agency FB" panose="020B0503020202020204" pitchFamily="34" charset="0"/>
                    <a:ea typeface="+mn-ea"/>
                    <a:cs typeface="+mn-cs"/>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Eurostile BQ" pitchFamily="50" charset="0"/>
                  <a:ea typeface="+mn-ea"/>
                  <a:cs typeface="+mn-cs"/>
                </a:rPr>
                <a:t>VIII</a:t>
              </a:r>
              <a:endParaRPr kumimoji="0" lang="en-IN" sz="1600" b="1" i="0" u="none" strike="noStrike" kern="1200" cap="none" spc="0" normalizeH="0" baseline="0" noProof="0" dirty="0">
                <a:ln>
                  <a:noFill/>
                </a:ln>
                <a:solidFill>
                  <a:prstClr val="white"/>
                </a:solidFill>
                <a:effectLst/>
                <a:uLnTx/>
                <a:uFillTx/>
                <a:latin typeface="Eurostile BQ" pitchFamily="50" charset="0"/>
                <a:ea typeface="+mn-ea"/>
                <a:cs typeface="+mn-cs"/>
              </a:endParaRPr>
            </a:p>
          </p:txBody>
        </p:sp>
      </p:grpSp>
      <p:graphicFrame>
        <p:nvGraphicFramePr>
          <p:cNvPr id="3" name="İçerik Yer Tutucusu 2"/>
          <p:cNvGraphicFramePr>
            <a:graphicFrameLocks noGrp="1"/>
          </p:cNvGraphicFramePr>
          <p:nvPr>
            <p:ph idx="1"/>
            <p:extLst/>
          </p:nvPr>
        </p:nvGraphicFramePr>
        <p:xfrm>
          <a:off x="1851951" y="2899692"/>
          <a:ext cx="8750807" cy="2342899"/>
        </p:xfrm>
        <a:graphic>
          <a:graphicData uri="http://schemas.openxmlformats.org/drawingml/2006/table">
            <a:tbl>
              <a:tblPr firstRow="1" firstCol="1" bandRow="1"/>
              <a:tblGrid>
                <a:gridCol w="8750807">
                  <a:extLst>
                    <a:ext uri="{9D8B030D-6E8A-4147-A177-3AD203B41FA5}">
                      <a16:colId xmlns:a16="http://schemas.microsoft.com/office/drawing/2014/main" val="3137079777"/>
                    </a:ext>
                  </a:extLst>
                </a:gridCol>
              </a:tblGrid>
              <a:tr h="184086">
                <a:tc>
                  <a:txBody>
                    <a:bodyPr/>
                    <a:lstStyle/>
                    <a:p>
                      <a:pPr algn="just">
                        <a:lnSpc>
                          <a:spcPct val="150000"/>
                        </a:lnSpc>
                        <a:spcAft>
                          <a:spcPts val="0"/>
                        </a:spcAft>
                      </a:pPr>
                      <a:r>
                        <a:rPr lang="tr-TR" sz="105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Kitap Bölümleri</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2244241418"/>
                  </a:ext>
                </a:extLst>
              </a:tr>
              <a:tr h="2102869">
                <a:tc>
                  <a:txBody>
                    <a:bodyPr/>
                    <a:lstStyle/>
                    <a:p>
                      <a:pPr algn="just">
                        <a:lnSpc>
                          <a:spcPct val="150000"/>
                        </a:lnSpc>
                        <a:spcAft>
                          <a:spcPts val="0"/>
                        </a:spcAft>
                      </a:pPr>
                      <a:r>
                        <a:rPr lang="tr-TR" sz="105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Ulusal Yayınevleri Tarafından Yayımlanmış Kitap Editörlüğü veya Bölüm Yazarlığı</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mj-lt"/>
                        <a:buAutoNum type="arabicPeriod"/>
                      </a:pP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Cemile Bozdemir Özer,  </a:t>
                      </a:r>
                      <a:r>
                        <a:rPr lang="tr-TR"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Hülya </a:t>
                      </a:r>
                      <a:r>
                        <a:rPr lang="tr-TR" sz="105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Arıkan"</a:t>
                      </a:r>
                      <a:r>
                        <a:rPr lang="tr-TR" sz="105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Kardiyovasküler</a:t>
                      </a: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Hastalıklarda  Fizyoterapi ve Rehabilitasyon Türkiye Klinikleri</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50000"/>
                        </a:lnSpc>
                        <a:spcAft>
                          <a:spcPts val="0"/>
                        </a:spcAft>
                      </a:pP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mj-lt"/>
                        <a:buAutoNum type="arabicPeriod"/>
                      </a:pPr>
                      <a:r>
                        <a:rPr lang="tr-TR"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Hülya Arıkan,</a:t>
                      </a: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Neslihan </a:t>
                      </a:r>
                      <a:r>
                        <a:rPr lang="tr-TR" sz="105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Durutürk"Koroner</a:t>
                      </a: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Arter Hastalıklarında Fizyoterapi ve Rehabilitasyon Türkiye Klinikleri</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50000"/>
                        </a:lnSpc>
                        <a:spcAft>
                          <a:spcPts val="0"/>
                        </a:spcAft>
                      </a:pP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mj-lt"/>
                        <a:buAutoNum type="arabicPeriod"/>
                      </a:pPr>
                      <a:r>
                        <a:rPr lang="tr-TR"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BEGEN SENA NUR,</a:t>
                      </a: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SEREL ARSLAN SELEN, "Fizyoterapi seminerleri nörolojik rehabilitasyon, Bölüm adı:(Yutmanın Kontrolünde </a:t>
                      </a:r>
                      <a:r>
                        <a:rPr lang="tr-TR" sz="105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Subkortikal</a:t>
                      </a: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Yapıların Rolü)" "Vize Yayıncılık, Basım sayısı:1, Sayfa Sayısı 5, ISBN:9786257103862, </a:t>
                      </a:r>
                      <a:r>
                        <a:rPr lang="tr-TR" sz="105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1879259425"/>
                  </a:ext>
                </a:extLst>
              </a:tr>
            </a:tbl>
          </a:graphicData>
        </a:graphic>
      </p:graphicFrame>
    </p:spTree>
    <p:extLst>
      <p:ext uri="{BB962C8B-B14F-4D97-AF65-F5344CB8AC3E}">
        <p14:creationId xmlns:p14="http://schemas.microsoft.com/office/powerpoint/2010/main" val="16554100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800" b="0" i="0" u="none" strike="noStrike" kern="1200" cap="none" spc="0" normalizeH="0" baseline="0" noProof="0" dirty="0">
              <a:ln>
                <a:noFill/>
              </a:ln>
              <a:solidFill>
                <a:prstClr val="black"/>
              </a:solidFill>
              <a:effectLst/>
              <a:uLnTx/>
              <a:uFillTx/>
              <a:latin typeface="Candara" panose="020E0502030303020204" pitchFamily="34" charset="0"/>
              <a:ea typeface="+mn-ea"/>
              <a:cs typeface="Times New Roman" panose="02020603050405020304" pitchFamily="18" charset="0"/>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err="1" smtClean="0">
                      <a:ln>
                        <a:noFill/>
                      </a:ln>
                      <a:solidFill>
                        <a:prstClr val="white"/>
                      </a:solidFill>
                      <a:effectLst/>
                      <a:uLnTx/>
                      <a:uFillTx/>
                      <a:latin typeface="Agency FB" panose="020B0503020202020204" pitchFamily="34" charset="0"/>
                      <a:ea typeface="+mn-ea"/>
                      <a:cs typeface="+mn-cs"/>
                    </a:rPr>
                    <a:t>Akademikj</a:t>
                  </a:r>
                  <a:r>
                    <a:rPr kumimoji="0" lang="tr-TR" sz="2800" b="1" i="0" u="none" strike="noStrike" kern="1200" cap="none" spc="0" normalizeH="0" baseline="0" noProof="0" dirty="0" smtClean="0">
                      <a:ln>
                        <a:noFill/>
                      </a:ln>
                      <a:solidFill>
                        <a:prstClr val="white"/>
                      </a:solidFill>
                      <a:effectLst/>
                      <a:uLnTx/>
                      <a:uFillTx/>
                      <a:latin typeface="Agency FB" panose="020B0503020202020204" pitchFamily="34" charset="0"/>
                      <a:ea typeface="+mn-ea"/>
                      <a:cs typeface="+mn-cs"/>
                    </a:rPr>
                    <a:t> Yayınlar</a:t>
                  </a:r>
                  <a:endParaRPr kumimoji="0" lang="tr-TR" sz="2800" b="1" i="0" u="none" strike="noStrike" kern="1200" cap="none" spc="0" normalizeH="0" baseline="0" noProof="0" dirty="0">
                    <a:ln>
                      <a:noFill/>
                    </a:ln>
                    <a:solidFill>
                      <a:prstClr val="white"/>
                    </a:solidFill>
                    <a:effectLst/>
                    <a:uLnTx/>
                    <a:uFillTx/>
                    <a:latin typeface="Agency FB" panose="020B0503020202020204" pitchFamily="34" charset="0"/>
                    <a:ea typeface="+mn-ea"/>
                    <a:cs typeface="+mn-cs"/>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Eurostile BQ" pitchFamily="50" charset="0"/>
                  <a:ea typeface="+mn-ea"/>
                  <a:cs typeface="+mn-cs"/>
                </a:rPr>
                <a:t>VIII</a:t>
              </a:r>
              <a:endParaRPr kumimoji="0" lang="en-IN" sz="1600" b="1" i="0" u="none" strike="noStrike" kern="1200" cap="none" spc="0" normalizeH="0" baseline="0" noProof="0" dirty="0">
                <a:ln>
                  <a:noFill/>
                </a:ln>
                <a:solidFill>
                  <a:prstClr val="white"/>
                </a:solidFill>
                <a:effectLst/>
                <a:uLnTx/>
                <a:uFillTx/>
                <a:latin typeface="Eurostile BQ" pitchFamily="50" charset="0"/>
                <a:ea typeface="+mn-ea"/>
                <a:cs typeface="+mn-cs"/>
              </a:endParaRPr>
            </a:p>
          </p:txBody>
        </p:sp>
      </p:grpSp>
      <p:graphicFrame>
        <p:nvGraphicFramePr>
          <p:cNvPr id="2" name="İçerik Yer Tutucusu 1"/>
          <p:cNvGraphicFramePr>
            <a:graphicFrameLocks noGrp="1"/>
          </p:cNvGraphicFramePr>
          <p:nvPr>
            <p:ph idx="1"/>
            <p:extLst/>
          </p:nvPr>
        </p:nvGraphicFramePr>
        <p:xfrm>
          <a:off x="1622836" y="3068685"/>
          <a:ext cx="9646919" cy="1684866"/>
        </p:xfrm>
        <a:graphic>
          <a:graphicData uri="http://schemas.openxmlformats.org/drawingml/2006/table">
            <a:tbl>
              <a:tblPr firstRow="1" firstCol="1" bandRow="1"/>
              <a:tblGrid>
                <a:gridCol w="9646919">
                  <a:extLst>
                    <a:ext uri="{9D8B030D-6E8A-4147-A177-3AD203B41FA5}">
                      <a16:colId xmlns:a16="http://schemas.microsoft.com/office/drawing/2014/main" val="627491909"/>
                    </a:ext>
                  </a:extLst>
                </a:gridCol>
              </a:tblGrid>
              <a:tr h="1684866">
                <a:tc>
                  <a:txBody>
                    <a:bodyPr/>
                    <a:lstStyle/>
                    <a:p>
                      <a:pPr algn="just">
                        <a:lnSpc>
                          <a:spcPct val="150000"/>
                        </a:lnSpc>
                        <a:spcAft>
                          <a:spcPts val="0"/>
                        </a:spcAft>
                      </a:pPr>
                      <a:r>
                        <a:rPr lang="tr-TR" sz="105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Uluslararası Yayınevleri Tarafından Yayımlanmış Kitap Editörlüğü veya Bölüm Yazarlığı</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mj-lt"/>
                        <a:buAutoNum type="arabicPeriod"/>
                      </a:pPr>
                      <a:r>
                        <a:rPr lang="tr-TR"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Sönmezer, E.,</a:t>
                      </a: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Seval, M. M., Çetinkaya, Ş. E., &amp; Dökmeci, F.  "</a:t>
                      </a:r>
                      <a:r>
                        <a:rPr lang="tr-TR" sz="105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Physiotherapy</a:t>
                      </a: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in </a:t>
                      </a:r>
                      <a:r>
                        <a:rPr lang="tr-TR" sz="105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Women</a:t>
                      </a: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tr-TR" sz="105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a:t>
                      </a: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50000"/>
                        </a:lnSpc>
                        <a:spcAft>
                          <a:spcPts val="0"/>
                        </a:spcAft>
                      </a:pPr>
                      <a:r>
                        <a:rPr lang="tr-TR" sz="105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Pelvic</a:t>
                      </a: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tr-TR" sz="105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Floor</a:t>
                      </a: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tr-TR" sz="105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and</a:t>
                      </a: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tr-TR" sz="105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Sexual</a:t>
                      </a: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tr-TR" sz="105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Dysfunction</a:t>
                      </a: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tr-TR" sz="105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a:t>
                      </a: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tr-TR" sz="105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Insights</a:t>
                      </a: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tr-TR" sz="105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Into</a:t>
                      </a: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tr-TR" sz="105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Incontinence</a:t>
                      </a: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tr-TR" sz="105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and</a:t>
                      </a: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the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50000"/>
                        </a:lnSpc>
                        <a:spcAft>
                          <a:spcPts val="0"/>
                        </a:spcAft>
                      </a:pPr>
                      <a:r>
                        <a:rPr lang="tr-TR" sz="105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Pelvic</a:t>
                      </a: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tr-TR" sz="105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Floor</a:t>
                      </a: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tr-TR" sz="105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pp</a:t>
                      </a: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247-253). </a:t>
                      </a:r>
                      <a:r>
                        <a:rPr lang="tr-TR" sz="105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Cham</a:t>
                      </a: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tr-TR" sz="105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Springer</a:t>
                      </a: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International Publishing."</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50000"/>
                        </a:lnSpc>
                        <a:spcAft>
                          <a:spcPts val="0"/>
                        </a:spcAft>
                      </a:pP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mj-lt"/>
                        <a:buAutoNum type="arabicPeriod"/>
                      </a:pPr>
                      <a:r>
                        <a:rPr lang="tr-TR"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Sönmezer, E.,</a:t>
                      </a: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Dökmeci, F., Seval, M. M., &amp; Çetinkaya, Ş. E.  </a:t>
                      </a:r>
                      <a:r>
                        <a:rPr lang="tr-TR" sz="105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Connective</a:t>
                      </a: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tr-TR" sz="105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Tissue</a:t>
                      </a: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tr-TR" sz="105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Manipulation</a:t>
                      </a: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tr-TR" sz="105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a:t>
                      </a: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tr-TR" sz="105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Insights</a:t>
                      </a: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tr-TR" sz="105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Into</a:t>
                      </a: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tr-TR" sz="105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Incontinence</a:t>
                      </a: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tr-TR" sz="105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and</a:t>
                      </a: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the </a:t>
                      </a:r>
                      <a:r>
                        <a:rPr lang="tr-TR" sz="105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Pelvic</a:t>
                      </a: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tr-TR" sz="105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Floor</a:t>
                      </a: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tr-TR" sz="105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pp</a:t>
                      </a: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227-234). </a:t>
                      </a:r>
                      <a:r>
                        <a:rPr lang="tr-TR" sz="105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Cham</a:t>
                      </a: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tr-TR" sz="105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Springer</a:t>
                      </a:r>
                      <a:r>
                        <a:rPr lang="tr-TR"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International Publishing."</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3270551001"/>
                  </a:ext>
                </a:extLst>
              </a:tr>
            </a:tbl>
          </a:graphicData>
        </a:graphic>
      </p:graphicFrame>
    </p:spTree>
    <p:extLst>
      <p:ext uri="{BB962C8B-B14F-4D97-AF65-F5344CB8AC3E}">
        <p14:creationId xmlns:p14="http://schemas.microsoft.com/office/powerpoint/2010/main" val="2841623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812490"/>
                  <a:ext cx="1703972" cy="106335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SAĞLIK BİLİMLERİ FAKÜLTESİ</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739058" y="763078"/>
                  <a:ext cx="6354625" cy="461665"/>
                </a:xfrm>
                <a:prstGeom prst="rect">
                  <a:avLst/>
                </a:prstGeom>
              </p:spPr>
              <p:txBody>
                <a:bodyPr wrap="none">
                  <a:spAutoFit/>
                </a:bodyPr>
                <a:lstStyle/>
                <a:p>
                  <a:pPr algn="ctr"/>
                  <a:r>
                    <a:rPr lang="tr-TR" sz="2400" b="1" dirty="0">
                      <a:solidFill>
                        <a:schemeClr val="bg1"/>
                      </a:solidFill>
                      <a:latin typeface="Agency FB" panose="020B0503020202020204" pitchFamily="34" charset="0"/>
                    </a:rPr>
                    <a:t>Öğrenci Profili – </a:t>
                  </a:r>
                  <a:r>
                    <a:rPr lang="tr-TR" sz="2400" b="1" dirty="0" smtClean="0">
                      <a:solidFill>
                        <a:schemeClr val="bg1"/>
                      </a:solidFill>
                      <a:latin typeface="Agency FB" panose="020B0503020202020204" pitchFamily="34" charset="0"/>
                    </a:rPr>
                    <a:t>2022-2023 </a:t>
                  </a:r>
                  <a:r>
                    <a:rPr lang="tr-TR" sz="2400" b="1" dirty="0">
                      <a:solidFill>
                        <a:schemeClr val="bg1"/>
                      </a:solidFill>
                      <a:latin typeface="Agency FB" panose="020B0503020202020204" pitchFamily="34" charset="0"/>
                    </a:rPr>
                    <a:t>Akademik Yılı Öğrenci Sayıları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5</a:t>
              </a:r>
              <a:endParaRPr lang="en-IN" b="1" dirty="0">
                <a:solidFill>
                  <a:schemeClr val="bg1"/>
                </a:solidFill>
                <a:latin typeface="Eurostile BQ" pitchFamily="50" charset="0"/>
              </a:endParaRPr>
            </a:p>
          </p:txBody>
        </p:sp>
      </p:grpSp>
      <p:graphicFrame>
        <p:nvGraphicFramePr>
          <p:cNvPr id="32" name="Grafik 31">
            <a:extLst>
              <a:ext uri="{FF2B5EF4-FFF2-40B4-BE49-F238E27FC236}">
                <a16:creationId xmlns:a16="http://schemas.microsoft.com/office/drawing/2014/main" id="{4AB56818-1DEE-4F45-8B56-DF4BDEFEE6DF}"/>
              </a:ext>
            </a:extLst>
          </p:cNvPr>
          <p:cNvGraphicFramePr>
            <a:graphicFrameLocks/>
          </p:cNvGraphicFramePr>
          <p:nvPr>
            <p:extLst/>
          </p:nvPr>
        </p:nvGraphicFramePr>
        <p:xfrm>
          <a:off x="7644165" y="2751563"/>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o 2"/>
          <p:cNvGraphicFramePr>
            <a:graphicFrameLocks noGrp="1"/>
          </p:cNvGraphicFramePr>
          <p:nvPr>
            <p:extLst>
              <p:ext uri="{D42A27DB-BD31-4B8C-83A1-F6EECF244321}">
                <p14:modId xmlns:p14="http://schemas.microsoft.com/office/powerpoint/2010/main" val="3692121494"/>
              </p:ext>
            </p:extLst>
          </p:nvPr>
        </p:nvGraphicFramePr>
        <p:xfrm>
          <a:off x="1303624" y="2103441"/>
          <a:ext cx="9584752" cy="4351340"/>
        </p:xfrm>
        <a:graphic>
          <a:graphicData uri="http://schemas.openxmlformats.org/drawingml/2006/table">
            <a:tbl>
              <a:tblPr firstRow="1" firstCol="1" bandRow="1"/>
              <a:tblGrid>
                <a:gridCol w="1198094">
                  <a:extLst>
                    <a:ext uri="{9D8B030D-6E8A-4147-A177-3AD203B41FA5}">
                      <a16:colId xmlns:a16="http://schemas.microsoft.com/office/drawing/2014/main" val="4165181060"/>
                    </a:ext>
                  </a:extLst>
                </a:gridCol>
                <a:gridCol w="1198094">
                  <a:extLst>
                    <a:ext uri="{9D8B030D-6E8A-4147-A177-3AD203B41FA5}">
                      <a16:colId xmlns:a16="http://schemas.microsoft.com/office/drawing/2014/main" val="1881083772"/>
                    </a:ext>
                  </a:extLst>
                </a:gridCol>
                <a:gridCol w="1198094">
                  <a:extLst>
                    <a:ext uri="{9D8B030D-6E8A-4147-A177-3AD203B41FA5}">
                      <a16:colId xmlns:a16="http://schemas.microsoft.com/office/drawing/2014/main" val="387440245"/>
                    </a:ext>
                  </a:extLst>
                </a:gridCol>
                <a:gridCol w="1198094">
                  <a:extLst>
                    <a:ext uri="{9D8B030D-6E8A-4147-A177-3AD203B41FA5}">
                      <a16:colId xmlns:a16="http://schemas.microsoft.com/office/drawing/2014/main" val="602991574"/>
                    </a:ext>
                  </a:extLst>
                </a:gridCol>
                <a:gridCol w="1198094">
                  <a:extLst>
                    <a:ext uri="{9D8B030D-6E8A-4147-A177-3AD203B41FA5}">
                      <a16:colId xmlns:a16="http://schemas.microsoft.com/office/drawing/2014/main" val="1560991018"/>
                    </a:ext>
                  </a:extLst>
                </a:gridCol>
                <a:gridCol w="1198094">
                  <a:extLst>
                    <a:ext uri="{9D8B030D-6E8A-4147-A177-3AD203B41FA5}">
                      <a16:colId xmlns:a16="http://schemas.microsoft.com/office/drawing/2014/main" val="680212968"/>
                    </a:ext>
                  </a:extLst>
                </a:gridCol>
                <a:gridCol w="1198094">
                  <a:extLst>
                    <a:ext uri="{9D8B030D-6E8A-4147-A177-3AD203B41FA5}">
                      <a16:colId xmlns:a16="http://schemas.microsoft.com/office/drawing/2014/main" val="250041746"/>
                    </a:ext>
                  </a:extLst>
                </a:gridCol>
                <a:gridCol w="1198094">
                  <a:extLst>
                    <a:ext uri="{9D8B030D-6E8A-4147-A177-3AD203B41FA5}">
                      <a16:colId xmlns:a16="http://schemas.microsoft.com/office/drawing/2014/main" val="3808503346"/>
                    </a:ext>
                  </a:extLst>
                </a:gridCol>
              </a:tblGrid>
              <a:tr h="621620">
                <a:tc>
                  <a:txBody>
                    <a:bodyPr/>
                    <a:lstStyle/>
                    <a:p>
                      <a:pPr algn="ctr">
                        <a:lnSpc>
                          <a:spcPct val="107000"/>
                        </a:lnSpc>
                        <a:spcAft>
                          <a:spcPts val="0"/>
                        </a:spcAft>
                      </a:pPr>
                      <a:r>
                        <a:rPr lang="tr-TR" sz="9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BÖLÜM</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a:lnSpc>
                          <a:spcPct val="107000"/>
                        </a:lnSpc>
                        <a:spcAft>
                          <a:spcPts val="0"/>
                        </a:spcAft>
                      </a:pPr>
                      <a:r>
                        <a:rPr lang="tr-TR" sz="11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TC VATANDAŞI</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a:lnSpc>
                          <a:spcPct val="107000"/>
                        </a:lnSpc>
                        <a:spcAft>
                          <a:spcPts val="0"/>
                        </a:spcAft>
                      </a:pPr>
                      <a:r>
                        <a:rPr lang="tr-TR" sz="1100" b="1" dirty="0" smtClean="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YABANCI UYRUKLU</a:t>
                      </a:r>
                      <a:endParaRPr lang="tr-TR"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a:lnSpc>
                          <a:spcPct val="107000"/>
                        </a:lnSpc>
                        <a:spcAft>
                          <a:spcPts val="0"/>
                        </a:spcAft>
                      </a:pPr>
                      <a:r>
                        <a:rPr lang="tr-TR" sz="11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AKTİF ÖĞRENCİ İLK KAYIT</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a:lnSpc>
                          <a:spcPct val="107000"/>
                        </a:lnSpc>
                        <a:spcAft>
                          <a:spcPts val="0"/>
                        </a:spcAft>
                      </a:pPr>
                      <a:r>
                        <a:rPr lang="tr-TR" sz="11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AKTİF ÖĞRENCİ YATAY GEÇİŞ</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a:lnSpc>
                          <a:spcPct val="107000"/>
                        </a:lnSpc>
                        <a:spcAft>
                          <a:spcPts val="0"/>
                        </a:spcAft>
                      </a:pPr>
                      <a:r>
                        <a:rPr lang="tr-TR" sz="11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KAYIDI SİLİNEN</a:t>
                      </a:r>
                      <a:endParaRPr lang="tr-TR"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a:lnSpc>
                          <a:spcPct val="107000"/>
                        </a:lnSpc>
                        <a:spcAft>
                          <a:spcPts val="0"/>
                        </a:spcAft>
                      </a:pPr>
                      <a:r>
                        <a:rPr lang="tr-TR" sz="11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ERASMUS</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a:lnSpc>
                          <a:spcPct val="107000"/>
                        </a:lnSpc>
                        <a:spcAft>
                          <a:spcPts val="0"/>
                        </a:spcAft>
                      </a:pPr>
                      <a:r>
                        <a:rPr lang="tr-TR" sz="11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AKTİF ÖĞRENCİ TOPLAMI</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3151074410"/>
                  </a:ext>
                </a:extLst>
              </a:tr>
              <a:tr h="621620">
                <a:tc>
                  <a:txBody>
                    <a:bodyPr/>
                    <a:lstStyle/>
                    <a:p>
                      <a:pPr>
                        <a:lnSpc>
                          <a:spcPct val="107000"/>
                        </a:lnSpc>
                        <a:spcAft>
                          <a:spcPts val="0"/>
                        </a:spcAft>
                      </a:pPr>
                      <a:r>
                        <a:rPr lang="tr-TR" sz="9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BESLENME VE DİYETETİK</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177</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22</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185</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5</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9</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0</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190</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221582562"/>
                  </a:ext>
                </a:extLst>
              </a:tr>
              <a:tr h="621620">
                <a:tc>
                  <a:txBody>
                    <a:bodyPr/>
                    <a:lstStyle/>
                    <a:p>
                      <a:pPr>
                        <a:lnSpc>
                          <a:spcPct val="107000"/>
                        </a:lnSpc>
                        <a:spcAft>
                          <a:spcPts val="0"/>
                        </a:spcAft>
                      </a:pPr>
                      <a:r>
                        <a:rPr lang="tr-TR" sz="9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FİZYOTERAPİ VE REHABİLİTASYON</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121</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54</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163</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4</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8</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0</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167</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extLst>
                  <a:ext uri="{0D108BD9-81ED-4DB2-BD59-A6C34878D82A}">
                    <a16:rowId xmlns:a16="http://schemas.microsoft.com/office/drawing/2014/main" val="3995036313"/>
                  </a:ext>
                </a:extLst>
              </a:tr>
              <a:tr h="621620">
                <a:tc>
                  <a:txBody>
                    <a:bodyPr/>
                    <a:lstStyle/>
                    <a:p>
                      <a:pPr>
                        <a:lnSpc>
                          <a:spcPct val="107000"/>
                        </a:lnSpc>
                        <a:spcAft>
                          <a:spcPts val="0"/>
                        </a:spcAft>
                      </a:pPr>
                      <a:r>
                        <a:rPr lang="tr-TR" sz="9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HEMŞİRELİK</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116</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20</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127</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1</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7</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1</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129</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2326300336"/>
                  </a:ext>
                </a:extLst>
              </a:tr>
              <a:tr h="621620">
                <a:tc>
                  <a:txBody>
                    <a:bodyPr/>
                    <a:lstStyle/>
                    <a:p>
                      <a:pPr>
                        <a:lnSpc>
                          <a:spcPct val="107000"/>
                        </a:lnSpc>
                        <a:spcAft>
                          <a:spcPts val="0"/>
                        </a:spcAft>
                      </a:pPr>
                      <a:r>
                        <a:rPr lang="tr-TR" sz="9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ÇOCUK GELİŞİMİ</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46</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1</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47</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0</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0</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0</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47</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extLst>
                  <a:ext uri="{0D108BD9-81ED-4DB2-BD59-A6C34878D82A}">
                    <a16:rowId xmlns:a16="http://schemas.microsoft.com/office/drawing/2014/main" val="1452816433"/>
                  </a:ext>
                </a:extLst>
              </a:tr>
              <a:tr h="621620">
                <a:tc>
                  <a:txBody>
                    <a:bodyPr/>
                    <a:lstStyle/>
                    <a:p>
                      <a:pPr>
                        <a:lnSpc>
                          <a:spcPct val="107000"/>
                        </a:lnSpc>
                        <a:spcAft>
                          <a:spcPts val="0"/>
                        </a:spcAft>
                      </a:pPr>
                      <a:r>
                        <a:rPr lang="tr-TR" sz="9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ODYOLOJİ</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30</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3</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32</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0</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1</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0</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32</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192451560"/>
                  </a:ext>
                </a:extLst>
              </a:tr>
              <a:tr h="621620">
                <a:tc>
                  <a:txBody>
                    <a:bodyPr/>
                    <a:lstStyle/>
                    <a:p>
                      <a:pPr>
                        <a:lnSpc>
                          <a:spcPct val="107000"/>
                        </a:lnSpc>
                        <a:spcAft>
                          <a:spcPts val="0"/>
                        </a:spcAft>
                      </a:pPr>
                      <a:r>
                        <a:rPr lang="tr-TR" sz="9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FAKÜLTE TOPLAM</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490</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100</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554</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10</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25</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gn="ctr">
                        <a:lnSpc>
                          <a:spcPct val="107000"/>
                        </a:lnSpc>
                        <a:spcAft>
                          <a:spcPts val="0"/>
                        </a:spcAft>
                      </a:pPr>
                      <a:r>
                        <a:rPr lang="tr-TR" sz="1100" b="1">
                          <a:effectLst/>
                          <a:latin typeface="Arial" panose="020B0604020202020204" pitchFamily="34" charset="0"/>
                          <a:ea typeface="Calibri" panose="020F0502020204030204" pitchFamily="34" charset="0"/>
                          <a:cs typeface="Times New Roman" panose="02020603050405020304" pitchFamily="18" charset="0"/>
                        </a:rPr>
                        <a:t>1</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gn="ctr">
                        <a:lnSpc>
                          <a:spcPct val="107000"/>
                        </a:lnSpc>
                        <a:spcAft>
                          <a:spcPts val="0"/>
                        </a:spcAft>
                      </a:pPr>
                      <a:r>
                        <a:rPr lang="tr-TR" sz="1100" b="1" dirty="0">
                          <a:effectLst/>
                          <a:latin typeface="Arial" panose="020B0604020202020204" pitchFamily="34" charset="0"/>
                          <a:ea typeface="Calibri" panose="020F0502020204030204" pitchFamily="34" charset="0"/>
                          <a:cs typeface="Times New Roman" panose="02020603050405020304" pitchFamily="18" charset="0"/>
                        </a:rPr>
                        <a:t>565</a:t>
                      </a:r>
                      <a:endParaRPr lang="tr-TR"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509" marR="62509"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extLst>
                  <a:ext uri="{0D108BD9-81ED-4DB2-BD59-A6C34878D82A}">
                    <a16:rowId xmlns:a16="http://schemas.microsoft.com/office/drawing/2014/main" val="904358182"/>
                  </a:ext>
                </a:extLst>
              </a:tr>
            </a:tbl>
          </a:graphicData>
        </a:graphic>
      </p:graphicFrame>
    </p:spTree>
    <p:extLst>
      <p:ext uri="{BB962C8B-B14F-4D97-AF65-F5344CB8AC3E}">
        <p14:creationId xmlns:p14="http://schemas.microsoft.com/office/powerpoint/2010/main" val="1160103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800" b="0" i="0" u="none" strike="noStrike" kern="1200" cap="none" spc="0" normalizeH="0" baseline="0" noProof="0" dirty="0">
              <a:ln>
                <a:noFill/>
              </a:ln>
              <a:solidFill>
                <a:prstClr val="black"/>
              </a:solidFill>
              <a:effectLst/>
              <a:uLnTx/>
              <a:uFillTx/>
              <a:latin typeface="Candara" panose="020E0502030303020204" pitchFamily="34" charset="0"/>
              <a:ea typeface="+mn-ea"/>
              <a:cs typeface="Times New Roman" panose="02020603050405020304" pitchFamily="18" charset="0"/>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err="1" smtClean="0">
                      <a:ln>
                        <a:noFill/>
                      </a:ln>
                      <a:solidFill>
                        <a:prstClr val="white"/>
                      </a:solidFill>
                      <a:effectLst/>
                      <a:uLnTx/>
                      <a:uFillTx/>
                      <a:latin typeface="Agency FB" panose="020B0503020202020204" pitchFamily="34" charset="0"/>
                      <a:ea typeface="+mn-ea"/>
                      <a:cs typeface="+mn-cs"/>
                    </a:rPr>
                    <a:t>Akademikj</a:t>
                  </a:r>
                  <a:r>
                    <a:rPr kumimoji="0" lang="tr-TR" sz="2800" b="1" i="0" u="none" strike="noStrike" kern="1200" cap="none" spc="0" normalizeH="0" baseline="0" noProof="0" dirty="0" smtClean="0">
                      <a:ln>
                        <a:noFill/>
                      </a:ln>
                      <a:solidFill>
                        <a:prstClr val="white"/>
                      </a:solidFill>
                      <a:effectLst/>
                      <a:uLnTx/>
                      <a:uFillTx/>
                      <a:latin typeface="Agency FB" panose="020B0503020202020204" pitchFamily="34" charset="0"/>
                      <a:ea typeface="+mn-ea"/>
                      <a:cs typeface="+mn-cs"/>
                    </a:rPr>
                    <a:t> Yayınlar</a:t>
                  </a:r>
                  <a:endParaRPr kumimoji="0" lang="tr-TR" sz="2800" b="1" i="0" u="none" strike="noStrike" kern="1200" cap="none" spc="0" normalizeH="0" baseline="0" noProof="0" dirty="0">
                    <a:ln>
                      <a:noFill/>
                    </a:ln>
                    <a:solidFill>
                      <a:prstClr val="white"/>
                    </a:solidFill>
                    <a:effectLst/>
                    <a:uLnTx/>
                    <a:uFillTx/>
                    <a:latin typeface="Agency FB" panose="020B0503020202020204" pitchFamily="34" charset="0"/>
                    <a:ea typeface="+mn-ea"/>
                    <a:cs typeface="+mn-cs"/>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Eurostile BQ" pitchFamily="50" charset="0"/>
                  <a:ea typeface="+mn-ea"/>
                  <a:cs typeface="+mn-cs"/>
                </a:rPr>
                <a:t>VIII</a:t>
              </a:r>
              <a:endParaRPr kumimoji="0" lang="en-IN" sz="1600" b="1" i="0" u="none" strike="noStrike" kern="1200" cap="none" spc="0" normalizeH="0" baseline="0" noProof="0" dirty="0">
                <a:ln>
                  <a:noFill/>
                </a:ln>
                <a:solidFill>
                  <a:prstClr val="white"/>
                </a:solidFill>
                <a:effectLst/>
                <a:uLnTx/>
                <a:uFillTx/>
                <a:latin typeface="Eurostile BQ" pitchFamily="50" charset="0"/>
                <a:ea typeface="+mn-ea"/>
                <a:cs typeface="+mn-cs"/>
              </a:endParaRPr>
            </a:p>
          </p:txBody>
        </p:sp>
      </p:grpSp>
      <p:sp>
        <p:nvSpPr>
          <p:cNvPr id="6" name="İçerik Yer Tutucusu 5"/>
          <p:cNvSpPr>
            <a:spLocks noGrp="1"/>
          </p:cNvSpPr>
          <p:nvPr>
            <p:ph idx="1"/>
          </p:nvPr>
        </p:nvSpPr>
        <p:spPr>
          <a:xfrm>
            <a:off x="1622836" y="1690739"/>
            <a:ext cx="10752445" cy="4991323"/>
          </a:xfrm>
        </p:spPr>
        <p:txBody>
          <a:bodyPr>
            <a:normAutofit fontScale="25000" lnSpcReduction="20000"/>
          </a:bodyPr>
          <a:lstStyle/>
          <a:p>
            <a:r>
              <a:rPr lang="tr-TR" b="1" i="1" dirty="0"/>
              <a:t>Kabul edilen bildiriler</a:t>
            </a:r>
            <a:endParaRPr lang="tr-TR" dirty="0"/>
          </a:p>
          <a:p>
            <a:pPr lvl="0"/>
            <a:r>
              <a:rPr lang="tr-TR" b="1" dirty="0"/>
              <a:t>Emel Sönmezer</a:t>
            </a:r>
            <a:endParaRPr lang="tr-TR" dirty="0"/>
          </a:p>
          <a:p>
            <a:pPr marL="0" indent="0">
              <a:buNone/>
            </a:pPr>
            <a:r>
              <a:rPr lang="tr-TR" dirty="0" err="1"/>
              <a:t>Investigation</a:t>
            </a:r>
            <a:r>
              <a:rPr lang="tr-TR" dirty="0"/>
              <a:t> of the </a:t>
            </a:r>
            <a:r>
              <a:rPr lang="tr-TR" dirty="0" err="1"/>
              <a:t>effectiveness</a:t>
            </a:r>
            <a:r>
              <a:rPr lang="tr-TR" dirty="0"/>
              <a:t> of a </a:t>
            </a:r>
            <a:r>
              <a:rPr lang="tr-TR" dirty="0" err="1"/>
              <a:t>pelvic</a:t>
            </a:r>
            <a:r>
              <a:rPr lang="tr-TR" dirty="0"/>
              <a:t> </a:t>
            </a:r>
            <a:r>
              <a:rPr lang="tr-TR" dirty="0" err="1"/>
              <a:t>sloor</a:t>
            </a:r>
            <a:r>
              <a:rPr lang="tr-TR" dirty="0"/>
              <a:t> </a:t>
            </a:r>
            <a:r>
              <a:rPr lang="tr-TR" dirty="0" err="1"/>
              <a:t>muscle</a:t>
            </a:r>
            <a:r>
              <a:rPr lang="tr-TR" dirty="0"/>
              <a:t> </a:t>
            </a:r>
            <a:r>
              <a:rPr lang="tr-TR" dirty="0" err="1"/>
              <a:t>training</a:t>
            </a:r>
            <a:r>
              <a:rPr lang="tr-TR" dirty="0"/>
              <a:t> mobile </a:t>
            </a:r>
            <a:r>
              <a:rPr lang="tr-TR" dirty="0" err="1"/>
              <a:t>application</a:t>
            </a:r>
            <a:r>
              <a:rPr lang="tr-TR" dirty="0"/>
              <a:t> in </a:t>
            </a:r>
            <a:r>
              <a:rPr lang="tr-TR" dirty="0" err="1"/>
              <a:t>women</a:t>
            </a:r>
            <a:r>
              <a:rPr lang="tr-TR" dirty="0"/>
              <a:t> </a:t>
            </a:r>
            <a:r>
              <a:rPr lang="tr-TR" dirty="0" err="1"/>
              <a:t>with</a:t>
            </a:r>
            <a:r>
              <a:rPr lang="tr-TR" dirty="0"/>
              <a:t> </a:t>
            </a:r>
            <a:r>
              <a:rPr lang="tr-TR" dirty="0" err="1"/>
              <a:t>stress</a:t>
            </a:r>
            <a:r>
              <a:rPr lang="tr-TR" dirty="0"/>
              <a:t> </a:t>
            </a:r>
            <a:r>
              <a:rPr lang="tr-TR" dirty="0" err="1"/>
              <a:t>urinary</a:t>
            </a:r>
            <a:r>
              <a:rPr lang="tr-TR" dirty="0"/>
              <a:t> </a:t>
            </a:r>
            <a:r>
              <a:rPr lang="tr-TR" dirty="0" err="1"/>
              <a:t>ncontinence</a:t>
            </a:r>
            <a:r>
              <a:rPr lang="tr-TR" dirty="0"/>
              <a:t>: </a:t>
            </a:r>
            <a:r>
              <a:rPr lang="tr-TR" dirty="0" err="1"/>
              <a:t>Randomized</a:t>
            </a:r>
            <a:r>
              <a:rPr lang="tr-TR" dirty="0"/>
              <a:t> </a:t>
            </a:r>
            <a:r>
              <a:rPr lang="tr-TR" dirty="0" err="1"/>
              <a:t>controlled</a:t>
            </a:r>
            <a:r>
              <a:rPr lang="tr-TR" dirty="0"/>
              <a:t> </a:t>
            </a:r>
            <a:r>
              <a:rPr lang="tr-TR" dirty="0" err="1"/>
              <a:t>trial</a:t>
            </a:r>
            <a:endParaRPr lang="tr-TR" dirty="0"/>
          </a:p>
          <a:p>
            <a:pPr marL="0" indent="0">
              <a:buNone/>
            </a:pPr>
            <a:r>
              <a:rPr lang="tr-TR" dirty="0"/>
              <a:t>IUGA </a:t>
            </a:r>
            <a:r>
              <a:rPr lang="tr-TR" dirty="0" err="1"/>
              <a:t>Annual</a:t>
            </a:r>
            <a:r>
              <a:rPr lang="tr-TR" dirty="0"/>
              <a:t> meeting </a:t>
            </a:r>
          </a:p>
          <a:p>
            <a:pPr marL="0" indent="0">
              <a:buNone/>
            </a:pPr>
            <a:r>
              <a:rPr lang="tr-TR" dirty="0"/>
              <a:t>14-18 </a:t>
            </a:r>
            <a:r>
              <a:rPr lang="tr-TR" dirty="0" err="1"/>
              <a:t>June</a:t>
            </a:r>
            <a:r>
              <a:rPr lang="tr-TR" dirty="0"/>
              <a:t> 2022</a:t>
            </a:r>
          </a:p>
          <a:p>
            <a:pPr marL="0" indent="0">
              <a:buNone/>
            </a:pPr>
            <a:r>
              <a:rPr lang="tr-TR" dirty="0"/>
              <a:t>Austin, Texas, USA</a:t>
            </a:r>
          </a:p>
          <a:p>
            <a:pPr lvl="0"/>
            <a:r>
              <a:rPr lang="tr-TR" b="1" dirty="0" smtClean="0"/>
              <a:t>Emel </a:t>
            </a:r>
            <a:r>
              <a:rPr lang="tr-TR" b="1" dirty="0"/>
              <a:t>Sönmezer, Sena Nur </a:t>
            </a:r>
            <a:r>
              <a:rPr lang="tr-TR" b="1" dirty="0" err="1"/>
              <a:t>Begen</a:t>
            </a:r>
            <a:endParaRPr lang="tr-TR" dirty="0"/>
          </a:p>
          <a:p>
            <a:pPr marL="0" indent="0">
              <a:buNone/>
            </a:pPr>
            <a:r>
              <a:rPr lang="tr-TR" dirty="0" err="1"/>
              <a:t>Dismenoreli</a:t>
            </a:r>
            <a:r>
              <a:rPr lang="tr-TR" dirty="0"/>
              <a:t> Genç Kadınlarda klinik </a:t>
            </a:r>
            <a:r>
              <a:rPr lang="tr-TR" dirty="0" err="1"/>
              <a:t>Pilates</a:t>
            </a:r>
            <a:r>
              <a:rPr lang="tr-TR" dirty="0"/>
              <a:t> </a:t>
            </a:r>
            <a:r>
              <a:rPr lang="tr-TR" dirty="0" err="1"/>
              <a:t>Egzersizlernin</a:t>
            </a:r>
            <a:r>
              <a:rPr lang="tr-TR" dirty="0"/>
              <a:t> </a:t>
            </a:r>
            <a:r>
              <a:rPr lang="tr-TR" dirty="0" err="1"/>
              <a:t>Menstrüel</a:t>
            </a:r>
            <a:r>
              <a:rPr lang="tr-TR" dirty="0"/>
              <a:t> Bulgular </a:t>
            </a:r>
            <a:r>
              <a:rPr lang="tr-TR" dirty="0" err="1"/>
              <a:t>üzerne</a:t>
            </a:r>
            <a:r>
              <a:rPr lang="tr-TR" dirty="0"/>
              <a:t> etkisinin incelenmesi</a:t>
            </a:r>
          </a:p>
          <a:p>
            <a:pPr marL="0" indent="0">
              <a:buNone/>
            </a:pPr>
            <a:r>
              <a:rPr lang="tr-TR" dirty="0"/>
              <a:t>10. Ulusal </a:t>
            </a:r>
            <a:r>
              <a:rPr lang="tr-TR" dirty="0" err="1"/>
              <a:t>Ürojinekoloji</a:t>
            </a:r>
            <a:r>
              <a:rPr lang="tr-TR" dirty="0"/>
              <a:t> Kongresi</a:t>
            </a:r>
          </a:p>
          <a:p>
            <a:pPr marL="0" indent="0">
              <a:buNone/>
            </a:pPr>
            <a:r>
              <a:rPr lang="tr-TR" dirty="0"/>
              <a:t>30 Eylül-2 Ekim 2022</a:t>
            </a:r>
          </a:p>
          <a:p>
            <a:pPr marL="0" indent="0">
              <a:buNone/>
            </a:pPr>
            <a:r>
              <a:rPr lang="tr-TR" dirty="0"/>
              <a:t>İstanbul, Türkiye</a:t>
            </a:r>
          </a:p>
          <a:p>
            <a:pPr marL="0" indent="0">
              <a:buNone/>
            </a:pPr>
            <a:r>
              <a:rPr lang="tr-TR" dirty="0"/>
              <a:t> </a:t>
            </a:r>
            <a:r>
              <a:rPr lang="tr-TR" b="1" dirty="0" err="1" smtClean="0"/>
              <a:t>Nagihan</a:t>
            </a:r>
            <a:r>
              <a:rPr lang="tr-TR" b="1" dirty="0" smtClean="0"/>
              <a:t> </a:t>
            </a:r>
            <a:r>
              <a:rPr lang="tr-TR" b="1" dirty="0" err="1"/>
              <a:t>Acet</a:t>
            </a:r>
            <a:r>
              <a:rPr lang="tr-TR" b="1" dirty="0"/>
              <a:t>, Emel Sönmezer</a:t>
            </a:r>
            <a:endParaRPr lang="tr-TR" dirty="0"/>
          </a:p>
          <a:p>
            <a:pPr marL="0" indent="0">
              <a:buNone/>
            </a:pPr>
            <a:r>
              <a:rPr lang="tr-TR" dirty="0"/>
              <a:t>Kronik boyun ağrılı kadınlarda menopozun baş-boyun ve omuz </a:t>
            </a:r>
            <a:r>
              <a:rPr lang="tr-TR" dirty="0" err="1"/>
              <a:t>postürüne</a:t>
            </a:r>
            <a:r>
              <a:rPr lang="tr-TR" dirty="0"/>
              <a:t> etkisi 10. Ulusal </a:t>
            </a:r>
            <a:r>
              <a:rPr lang="tr-TR" dirty="0" err="1"/>
              <a:t>Ürojinekoloji</a:t>
            </a:r>
            <a:r>
              <a:rPr lang="tr-TR" dirty="0"/>
              <a:t> Kongresi</a:t>
            </a:r>
          </a:p>
          <a:p>
            <a:pPr marL="0" indent="0">
              <a:buNone/>
            </a:pPr>
            <a:r>
              <a:rPr lang="tr-TR" dirty="0"/>
              <a:t>30 Eylül-2 Ekim 2022</a:t>
            </a:r>
          </a:p>
          <a:p>
            <a:pPr marL="0" indent="0">
              <a:buNone/>
            </a:pPr>
            <a:r>
              <a:rPr lang="tr-TR" dirty="0"/>
              <a:t>İstanbul, Türkiye</a:t>
            </a:r>
          </a:p>
          <a:p>
            <a:r>
              <a:rPr lang="tr-TR" dirty="0"/>
              <a:t> </a:t>
            </a:r>
            <a:r>
              <a:rPr lang="tr-TR" b="1" dirty="0" err="1" smtClean="0"/>
              <a:t>Nagihan</a:t>
            </a:r>
            <a:r>
              <a:rPr lang="tr-TR" b="1" dirty="0" smtClean="0"/>
              <a:t> </a:t>
            </a:r>
            <a:r>
              <a:rPr lang="tr-TR" b="1" dirty="0" err="1"/>
              <a:t>Acet</a:t>
            </a:r>
            <a:r>
              <a:rPr lang="tr-TR" b="1" dirty="0"/>
              <a:t>, Emel Sönmezer</a:t>
            </a:r>
            <a:endParaRPr lang="tr-TR" dirty="0"/>
          </a:p>
          <a:p>
            <a:pPr marL="0" indent="0">
              <a:buNone/>
            </a:pPr>
            <a:r>
              <a:rPr lang="tr-TR" dirty="0"/>
              <a:t>Kronik boyun ağrılı hastalarda </a:t>
            </a:r>
            <a:r>
              <a:rPr lang="tr-TR" dirty="0" err="1"/>
              <a:t>kaltenborn-evjenth</a:t>
            </a:r>
            <a:r>
              <a:rPr lang="tr-TR" dirty="0"/>
              <a:t> konseptine göre alt </a:t>
            </a:r>
            <a:r>
              <a:rPr lang="tr-TR" dirty="0" err="1"/>
              <a:t>servikal</a:t>
            </a:r>
            <a:r>
              <a:rPr lang="tr-TR" dirty="0"/>
              <a:t> bölgeye uygulanan traksiyon </a:t>
            </a:r>
            <a:r>
              <a:rPr lang="tr-TR" dirty="0" err="1"/>
              <a:t>mobilizasyonunun</a:t>
            </a:r>
            <a:r>
              <a:rPr lang="tr-TR" dirty="0"/>
              <a:t> </a:t>
            </a:r>
            <a:r>
              <a:rPr lang="tr-TR" dirty="0" err="1"/>
              <a:t>servikal</a:t>
            </a:r>
            <a:r>
              <a:rPr lang="tr-TR" dirty="0"/>
              <a:t> </a:t>
            </a:r>
            <a:r>
              <a:rPr lang="tr-TR" dirty="0" err="1"/>
              <a:t>postüre</a:t>
            </a:r>
            <a:r>
              <a:rPr lang="tr-TR" dirty="0"/>
              <a:t> etkisi: </a:t>
            </a:r>
            <a:r>
              <a:rPr lang="tr-TR" dirty="0" err="1"/>
              <a:t>randomize</a:t>
            </a:r>
            <a:r>
              <a:rPr lang="tr-TR" dirty="0"/>
              <a:t>, çift kör, </a:t>
            </a:r>
            <a:r>
              <a:rPr lang="tr-TR" dirty="0" err="1"/>
              <a:t>plasebo</a:t>
            </a:r>
            <a:r>
              <a:rPr lang="tr-TR" dirty="0"/>
              <a:t> kontrollü çalışma </a:t>
            </a:r>
          </a:p>
          <a:p>
            <a:pPr marL="0" indent="0">
              <a:buNone/>
            </a:pPr>
            <a:r>
              <a:rPr lang="tr-TR" dirty="0"/>
              <a:t>18. FTR gelişmeler kongresi</a:t>
            </a:r>
          </a:p>
          <a:p>
            <a:pPr marL="0" indent="0">
              <a:buNone/>
            </a:pPr>
            <a:r>
              <a:rPr lang="tr-TR" dirty="0"/>
              <a:t>8-11.09.2022</a:t>
            </a:r>
          </a:p>
          <a:p>
            <a:pPr marL="0" indent="0">
              <a:buNone/>
            </a:pPr>
            <a:r>
              <a:rPr lang="tr-TR" dirty="0"/>
              <a:t>The Ankara Otel</a:t>
            </a:r>
          </a:p>
          <a:p>
            <a:pPr marL="0" indent="0">
              <a:buNone/>
            </a:pPr>
            <a:r>
              <a:rPr lang="tr-TR" dirty="0"/>
              <a:t> </a:t>
            </a:r>
            <a:r>
              <a:rPr lang="tr-TR" b="1" dirty="0" smtClean="0"/>
              <a:t>Sena </a:t>
            </a:r>
            <a:r>
              <a:rPr lang="tr-TR" b="1" dirty="0"/>
              <a:t>Nur </a:t>
            </a:r>
            <a:r>
              <a:rPr lang="tr-TR" b="1" dirty="0" err="1"/>
              <a:t>Begen</a:t>
            </a:r>
            <a:endParaRPr lang="tr-TR" dirty="0"/>
          </a:p>
          <a:p>
            <a:pPr marL="0" indent="0">
              <a:buNone/>
            </a:pPr>
            <a:r>
              <a:rPr lang="tr-TR" dirty="0" smtClean="0"/>
              <a:t>Cinsel </a:t>
            </a:r>
            <a:r>
              <a:rPr lang="tr-TR" dirty="0"/>
              <a:t>Yolla Bulaşan Hastalıklar Bilgi Anketi'nin Türkçe Versiyonu; Geçerlilik Çalışması."</a:t>
            </a:r>
          </a:p>
          <a:p>
            <a:pPr marL="0" indent="0">
              <a:buNone/>
            </a:pPr>
            <a:r>
              <a:rPr lang="tr-TR" dirty="0"/>
              <a:t>10. Ulusal </a:t>
            </a:r>
            <a:r>
              <a:rPr lang="tr-TR" dirty="0" err="1"/>
              <a:t>Ürojinekoloji</a:t>
            </a:r>
            <a:r>
              <a:rPr lang="tr-TR" dirty="0"/>
              <a:t> Kongresi</a:t>
            </a:r>
          </a:p>
          <a:p>
            <a:pPr marL="0" indent="0">
              <a:buNone/>
            </a:pPr>
            <a:r>
              <a:rPr lang="tr-TR" dirty="0"/>
              <a:t>30 Eylül - 2 Ekim 2022</a:t>
            </a:r>
          </a:p>
          <a:p>
            <a:pPr marL="0" indent="0">
              <a:buNone/>
            </a:pPr>
            <a:r>
              <a:rPr lang="tr-TR" dirty="0"/>
              <a:t>İstanbul, Türkiye</a:t>
            </a:r>
          </a:p>
          <a:p>
            <a:endParaRPr lang="tr-TR" dirty="0"/>
          </a:p>
        </p:txBody>
      </p:sp>
    </p:spTree>
    <p:extLst>
      <p:ext uri="{BB962C8B-B14F-4D97-AF65-F5344CB8AC3E}">
        <p14:creationId xmlns:p14="http://schemas.microsoft.com/office/powerpoint/2010/main" val="579258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800" b="0" i="0" u="none" strike="noStrike" kern="1200" cap="none" spc="0" normalizeH="0" baseline="0" noProof="0" dirty="0">
              <a:ln>
                <a:noFill/>
              </a:ln>
              <a:solidFill>
                <a:prstClr val="black"/>
              </a:solidFill>
              <a:effectLst/>
              <a:uLnTx/>
              <a:uFillTx/>
              <a:latin typeface="Candara" panose="020E0502030303020204" pitchFamily="34" charset="0"/>
              <a:ea typeface="+mn-ea"/>
              <a:cs typeface="Times New Roman" panose="02020603050405020304" pitchFamily="18" charset="0"/>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err="1" smtClean="0">
                      <a:ln>
                        <a:noFill/>
                      </a:ln>
                      <a:solidFill>
                        <a:prstClr val="white"/>
                      </a:solidFill>
                      <a:effectLst/>
                      <a:uLnTx/>
                      <a:uFillTx/>
                      <a:latin typeface="Agency FB" panose="020B0503020202020204" pitchFamily="34" charset="0"/>
                      <a:ea typeface="+mn-ea"/>
                      <a:cs typeface="+mn-cs"/>
                    </a:rPr>
                    <a:t>Akademikj</a:t>
                  </a:r>
                  <a:r>
                    <a:rPr kumimoji="0" lang="tr-TR" sz="2800" b="1" i="0" u="none" strike="noStrike" kern="1200" cap="none" spc="0" normalizeH="0" baseline="0" noProof="0" dirty="0" smtClean="0">
                      <a:ln>
                        <a:noFill/>
                      </a:ln>
                      <a:solidFill>
                        <a:prstClr val="white"/>
                      </a:solidFill>
                      <a:effectLst/>
                      <a:uLnTx/>
                      <a:uFillTx/>
                      <a:latin typeface="Agency FB" panose="020B0503020202020204" pitchFamily="34" charset="0"/>
                      <a:ea typeface="+mn-ea"/>
                      <a:cs typeface="+mn-cs"/>
                    </a:rPr>
                    <a:t> Yayınlar</a:t>
                  </a:r>
                  <a:endParaRPr kumimoji="0" lang="tr-TR" sz="2800" b="1" i="0" u="none" strike="noStrike" kern="1200" cap="none" spc="0" normalizeH="0" baseline="0" noProof="0" dirty="0">
                    <a:ln>
                      <a:noFill/>
                    </a:ln>
                    <a:solidFill>
                      <a:prstClr val="white"/>
                    </a:solidFill>
                    <a:effectLst/>
                    <a:uLnTx/>
                    <a:uFillTx/>
                    <a:latin typeface="Agency FB" panose="020B0503020202020204" pitchFamily="34" charset="0"/>
                    <a:ea typeface="+mn-ea"/>
                    <a:cs typeface="+mn-cs"/>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Eurostile BQ" pitchFamily="50" charset="0"/>
                  <a:ea typeface="+mn-ea"/>
                  <a:cs typeface="+mn-cs"/>
                </a:rPr>
                <a:t>VIII</a:t>
              </a:r>
              <a:endParaRPr kumimoji="0" lang="en-IN" sz="1600" b="1" i="0" u="none" strike="noStrike" kern="1200" cap="none" spc="0" normalizeH="0" baseline="0" noProof="0" dirty="0">
                <a:ln>
                  <a:noFill/>
                </a:ln>
                <a:solidFill>
                  <a:prstClr val="white"/>
                </a:solidFill>
                <a:effectLst/>
                <a:uLnTx/>
                <a:uFillTx/>
                <a:latin typeface="Eurostile BQ" pitchFamily="50" charset="0"/>
                <a:ea typeface="+mn-ea"/>
                <a:cs typeface="+mn-cs"/>
              </a:endParaRPr>
            </a:p>
          </p:txBody>
        </p:sp>
      </p:grpSp>
      <p:sp>
        <p:nvSpPr>
          <p:cNvPr id="6" name="İçerik Yer Tutucusu 5"/>
          <p:cNvSpPr>
            <a:spLocks noGrp="1"/>
          </p:cNvSpPr>
          <p:nvPr>
            <p:ph idx="1"/>
          </p:nvPr>
        </p:nvSpPr>
        <p:spPr>
          <a:xfrm>
            <a:off x="979307" y="2010176"/>
            <a:ext cx="10515600" cy="4351338"/>
          </a:xfrm>
        </p:spPr>
        <p:txBody>
          <a:bodyPr>
            <a:normAutofit fontScale="92500" lnSpcReduction="10000"/>
          </a:bodyPr>
          <a:lstStyle/>
          <a:p>
            <a:r>
              <a:rPr lang="tr-TR" dirty="0"/>
              <a:t>6.	Sena Nur </a:t>
            </a:r>
            <a:r>
              <a:rPr lang="tr-TR" dirty="0" err="1"/>
              <a:t>Begen</a:t>
            </a:r>
            <a:endParaRPr lang="tr-TR" dirty="0"/>
          </a:p>
          <a:p>
            <a:pPr marL="0" indent="0">
              <a:buNone/>
            </a:pPr>
            <a:r>
              <a:rPr lang="tr-TR" dirty="0"/>
              <a:t>How do </a:t>
            </a:r>
            <a:r>
              <a:rPr lang="tr-TR" dirty="0" err="1"/>
              <a:t>visual</a:t>
            </a:r>
            <a:r>
              <a:rPr lang="tr-TR" dirty="0"/>
              <a:t>, </a:t>
            </a:r>
            <a:r>
              <a:rPr lang="tr-TR" dirty="0" err="1"/>
              <a:t>auditory</a:t>
            </a:r>
            <a:r>
              <a:rPr lang="tr-TR" dirty="0"/>
              <a:t>, </a:t>
            </a:r>
            <a:r>
              <a:rPr lang="tr-TR" dirty="0" err="1"/>
              <a:t>and</a:t>
            </a:r>
            <a:r>
              <a:rPr lang="tr-TR" dirty="0"/>
              <a:t> motor </a:t>
            </a:r>
            <a:r>
              <a:rPr lang="tr-TR" dirty="0" err="1"/>
              <a:t>dual-tasking</a:t>
            </a:r>
            <a:r>
              <a:rPr lang="tr-TR" dirty="0"/>
              <a:t> </a:t>
            </a:r>
            <a:r>
              <a:rPr lang="tr-TR" dirty="0" err="1"/>
              <a:t>each</a:t>
            </a:r>
            <a:r>
              <a:rPr lang="tr-TR" dirty="0"/>
              <a:t> </a:t>
            </a:r>
            <a:r>
              <a:rPr lang="tr-TR" dirty="0" err="1"/>
              <a:t>affect</a:t>
            </a:r>
            <a:r>
              <a:rPr lang="tr-TR" dirty="0"/>
              <a:t> </a:t>
            </a:r>
            <a:r>
              <a:rPr lang="tr-TR" dirty="0" err="1"/>
              <a:t>swallowing</a:t>
            </a:r>
            <a:r>
              <a:rPr lang="tr-TR" dirty="0"/>
              <a:t> </a:t>
            </a:r>
            <a:r>
              <a:rPr lang="tr-TR" dirty="0" err="1"/>
              <a:t>and</a:t>
            </a:r>
            <a:r>
              <a:rPr lang="tr-TR" dirty="0"/>
              <a:t> </a:t>
            </a:r>
            <a:r>
              <a:rPr lang="tr-TR" dirty="0" err="1"/>
              <a:t>chewing</a:t>
            </a:r>
            <a:r>
              <a:rPr lang="tr-TR" dirty="0"/>
              <a:t> </a:t>
            </a:r>
            <a:r>
              <a:rPr lang="tr-TR" dirty="0" err="1"/>
              <a:t>performance</a:t>
            </a:r>
            <a:r>
              <a:rPr lang="tr-TR" dirty="0"/>
              <a:t>?</a:t>
            </a:r>
          </a:p>
          <a:p>
            <a:pPr marL="0" indent="0">
              <a:buNone/>
            </a:pPr>
            <a:r>
              <a:rPr lang="tr-TR" dirty="0"/>
              <a:t>Dergi adı: </a:t>
            </a:r>
            <a:r>
              <a:rPr lang="tr-TR" dirty="0" err="1"/>
              <a:t>Journal</a:t>
            </a:r>
            <a:r>
              <a:rPr lang="tr-TR" dirty="0"/>
              <a:t> of Oral </a:t>
            </a:r>
            <a:r>
              <a:rPr lang="tr-TR" dirty="0" err="1"/>
              <a:t>Rehabilitation</a:t>
            </a:r>
            <a:endParaRPr lang="tr-TR" dirty="0"/>
          </a:p>
          <a:p>
            <a:pPr marL="0" indent="0">
              <a:buNone/>
            </a:pPr>
            <a:r>
              <a:rPr lang="tr-TR" dirty="0"/>
              <a:t>Q2</a:t>
            </a:r>
          </a:p>
          <a:p>
            <a:endParaRPr lang="tr-TR" dirty="0"/>
          </a:p>
          <a:p>
            <a:r>
              <a:rPr lang="tr-TR" dirty="0"/>
              <a:t>7.	Sena Nur </a:t>
            </a:r>
            <a:r>
              <a:rPr lang="tr-TR" dirty="0" err="1"/>
              <a:t>Begen</a:t>
            </a:r>
            <a:endParaRPr lang="tr-TR" dirty="0"/>
          </a:p>
          <a:p>
            <a:pPr marL="0" indent="0">
              <a:buNone/>
            </a:pPr>
            <a:r>
              <a:rPr lang="tr-TR" dirty="0" err="1"/>
              <a:t>Caregiver</a:t>
            </a:r>
            <a:r>
              <a:rPr lang="tr-TR" dirty="0"/>
              <a:t> </a:t>
            </a:r>
            <a:r>
              <a:rPr lang="tr-TR" dirty="0" err="1"/>
              <a:t>Awareness</a:t>
            </a:r>
            <a:r>
              <a:rPr lang="tr-TR" dirty="0"/>
              <a:t> </a:t>
            </a:r>
            <a:r>
              <a:rPr lang="tr-TR" dirty="0" err="1"/>
              <a:t>and</a:t>
            </a:r>
            <a:r>
              <a:rPr lang="tr-TR" dirty="0"/>
              <a:t> Knowledge </a:t>
            </a:r>
            <a:r>
              <a:rPr lang="tr-TR" dirty="0" err="1"/>
              <a:t>Regarding</a:t>
            </a:r>
            <a:r>
              <a:rPr lang="tr-TR" dirty="0"/>
              <a:t> </a:t>
            </a:r>
            <a:r>
              <a:rPr lang="tr-TR" dirty="0" err="1"/>
              <a:t>Dysphagia</a:t>
            </a:r>
            <a:endParaRPr lang="tr-TR" dirty="0"/>
          </a:p>
          <a:p>
            <a:pPr marL="0" indent="0">
              <a:buNone/>
            </a:pPr>
            <a:r>
              <a:rPr lang="tr-TR" dirty="0"/>
              <a:t>Dergi </a:t>
            </a:r>
            <a:r>
              <a:rPr lang="tr-TR" dirty="0" err="1"/>
              <a:t>adı:Journal</a:t>
            </a:r>
            <a:r>
              <a:rPr lang="tr-TR" dirty="0"/>
              <a:t> of </a:t>
            </a:r>
            <a:r>
              <a:rPr lang="tr-TR" dirty="0" err="1"/>
              <a:t>Developmental</a:t>
            </a:r>
            <a:r>
              <a:rPr lang="tr-TR" dirty="0"/>
              <a:t> </a:t>
            </a:r>
            <a:r>
              <a:rPr lang="tr-TR" dirty="0" err="1"/>
              <a:t>and</a:t>
            </a:r>
            <a:r>
              <a:rPr lang="tr-TR" dirty="0"/>
              <a:t> </a:t>
            </a:r>
            <a:r>
              <a:rPr lang="tr-TR" dirty="0" err="1"/>
              <a:t>Physical</a:t>
            </a:r>
            <a:r>
              <a:rPr lang="tr-TR" dirty="0"/>
              <a:t> </a:t>
            </a:r>
            <a:r>
              <a:rPr lang="tr-TR" dirty="0" err="1"/>
              <a:t>Disabilities</a:t>
            </a:r>
            <a:endParaRPr lang="tr-TR" dirty="0"/>
          </a:p>
          <a:p>
            <a:pPr marL="0" indent="0">
              <a:buNone/>
            </a:pPr>
            <a:r>
              <a:rPr lang="tr-TR" dirty="0"/>
              <a:t>Q3</a:t>
            </a:r>
          </a:p>
          <a:p>
            <a:endParaRPr lang="tr-TR" dirty="0"/>
          </a:p>
        </p:txBody>
      </p:sp>
    </p:spTree>
    <p:extLst>
      <p:ext uri="{BB962C8B-B14F-4D97-AF65-F5344CB8AC3E}">
        <p14:creationId xmlns:p14="http://schemas.microsoft.com/office/powerpoint/2010/main" val="2282998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800" b="0" i="0" u="none" strike="noStrike" kern="1200" cap="none" spc="0" normalizeH="0" baseline="0" noProof="0" dirty="0">
              <a:ln>
                <a:noFill/>
              </a:ln>
              <a:solidFill>
                <a:prstClr val="black"/>
              </a:solidFill>
              <a:effectLst/>
              <a:uLnTx/>
              <a:uFillTx/>
              <a:latin typeface="Candara" panose="020E0502030303020204" pitchFamily="34" charset="0"/>
              <a:ea typeface="+mn-ea"/>
              <a:cs typeface="Times New Roman" panose="02020603050405020304" pitchFamily="18" charset="0"/>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err="1" smtClean="0">
                      <a:ln>
                        <a:noFill/>
                      </a:ln>
                      <a:solidFill>
                        <a:prstClr val="white"/>
                      </a:solidFill>
                      <a:effectLst/>
                      <a:uLnTx/>
                      <a:uFillTx/>
                      <a:latin typeface="Agency FB" panose="020B0503020202020204" pitchFamily="34" charset="0"/>
                      <a:ea typeface="+mn-ea"/>
                      <a:cs typeface="+mn-cs"/>
                    </a:rPr>
                    <a:t>Akademikj</a:t>
                  </a:r>
                  <a:r>
                    <a:rPr kumimoji="0" lang="tr-TR" sz="2800" b="1" i="0" u="none" strike="noStrike" kern="1200" cap="none" spc="0" normalizeH="0" baseline="0" noProof="0" dirty="0" smtClean="0">
                      <a:ln>
                        <a:noFill/>
                      </a:ln>
                      <a:solidFill>
                        <a:prstClr val="white"/>
                      </a:solidFill>
                      <a:effectLst/>
                      <a:uLnTx/>
                      <a:uFillTx/>
                      <a:latin typeface="Agency FB" panose="020B0503020202020204" pitchFamily="34" charset="0"/>
                      <a:ea typeface="+mn-ea"/>
                      <a:cs typeface="+mn-cs"/>
                    </a:rPr>
                    <a:t> Yayınlar</a:t>
                  </a:r>
                  <a:endParaRPr kumimoji="0" lang="tr-TR" sz="2800" b="1" i="0" u="none" strike="noStrike" kern="1200" cap="none" spc="0" normalizeH="0" baseline="0" noProof="0" dirty="0">
                    <a:ln>
                      <a:noFill/>
                    </a:ln>
                    <a:solidFill>
                      <a:prstClr val="white"/>
                    </a:solidFill>
                    <a:effectLst/>
                    <a:uLnTx/>
                    <a:uFillTx/>
                    <a:latin typeface="Agency FB" panose="020B0503020202020204" pitchFamily="34" charset="0"/>
                    <a:ea typeface="+mn-ea"/>
                    <a:cs typeface="+mn-cs"/>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Eurostile BQ" pitchFamily="50" charset="0"/>
                  <a:ea typeface="+mn-ea"/>
                  <a:cs typeface="+mn-cs"/>
                </a:rPr>
                <a:t>VIII</a:t>
              </a:r>
              <a:endParaRPr kumimoji="0" lang="en-IN" sz="1600" b="1" i="0" u="none" strike="noStrike" kern="1200" cap="none" spc="0" normalizeH="0" baseline="0" noProof="0" dirty="0">
                <a:ln>
                  <a:noFill/>
                </a:ln>
                <a:solidFill>
                  <a:prstClr val="white"/>
                </a:solidFill>
                <a:effectLst/>
                <a:uLnTx/>
                <a:uFillTx/>
                <a:latin typeface="Eurostile BQ" pitchFamily="50" charset="0"/>
                <a:ea typeface="+mn-ea"/>
                <a:cs typeface="+mn-cs"/>
              </a:endParaRPr>
            </a:p>
          </p:txBody>
        </p:sp>
      </p:grpSp>
      <p:sp>
        <p:nvSpPr>
          <p:cNvPr id="6" name="İçerik Yer Tutucusu 5"/>
          <p:cNvSpPr>
            <a:spLocks noGrp="1"/>
          </p:cNvSpPr>
          <p:nvPr>
            <p:ph idx="1"/>
          </p:nvPr>
        </p:nvSpPr>
        <p:spPr>
          <a:xfrm>
            <a:off x="979307" y="2010176"/>
            <a:ext cx="10515600" cy="4351338"/>
          </a:xfrm>
        </p:spPr>
        <p:txBody>
          <a:bodyPr>
            <a:normAutofit fontScale="92500" lnSpcReduction="10000"/>
          </a:bodyPr>
          <a:lstStyle/>
          <a:p>
            <a:r>
              <a:rPr lang="tr-TR" dirty="0"/>
              <a:t>6.	Sena Nur </a:t>
            </a:r>
            <a:r>
              <a:rPr lang="tr-TR" dirty="0" err="1"/>
              <a:t>Begen</a:t>
            </a:r>
            <a:endParaRPr lang="tr-TR" dirty="0"/>
          </a:p>
          <a:p>
            <a:pPr marL="0" indent="0">
              <a:buNone/>
            </a:pPr>
            <a:r>
              <a:rPr lang="tr-TR" dirty="0"/>
              <a:t>How do </a:t>
            </a:r>
            <a:r>
              <a:rPr lang="tr-TR" dirty="0" err="1"/>
              <a:t>visual</a:t>
            </a:r>
            <a:r>
              <a:rPr lang="tr-TR" dirty="0"/>
              <a:t>, </a:t>
            </a:r>
            <a:r>
              <a:rPr lang="tr-TR" dirty="0" err="1"/>
              <a:t>auditory</a:t>
            </a:r>
            <a:r>
              <a:rPr lang="tr-TR" dirty="0"/>
              <a:t>, </a:t>
            </a:r>
            <a:r>
              <a:rPr lang="tr-TR" dirty="0" err="1"/>
              <a:t>and</a:t>
            </a:r>
            <a:r>
              <a:rPr lang="tr-TR" dirty="0"/>
              <a:t> motor </a:t>
            </a:r>
            <a:r>
              <a:rPr lang="tr-TR" dirty="0" err="1"/>
              <a:t>dual-tasking</a:t>
            </a:r>
            <a:r>
              <a:rPr lang="tr-TR" dirty="0"/>
              <a:t> </a:t>
            </a:r>
            <a:r>
              <a:rPr lang="tr-TR" dirty="0" err="1"/>
              <a:t>each</a:t>
            </a:r>
            <a:r>
              <a:rPr lang="tr-TR" dirty="0"/>
              <a:t> </a:t>
            </a:r>
            <a:r>
              <a:rPr lang="tr-TR" dirty="0" err="1"/>
              <a:t>affect</a:t>
            </a:r>
            <a:r>
              <a:rPr lang="tr-TR" dirty="0"/>
              <a:t> </a:t>
            </a:r>
            <a:r>
              <a:rPr lang="tr-TR" dirty="0" err="1"/>
              <a:t>swallowing</a:t>
            </a:r>
            <a:r>
              <a:rPr lang="tr-TR" dirty="0"/>
              <a:t> </a:t>
            </a:r>
            <a:r>
              <a:rPr lang="tr-TR" dirty="0" err="1"/>
              <a:t>and</a:t>
            </a:r>
            <a:r>
              <a:rPr lang="tr-TR" dirty="0"/>
              <a:t> </a:t>
            </a:r>
            <a:r>
              <a:rPr lang="tr-TR" dirty="0" err="1"/>
              <a:t>chewing</a:t>
            </a:r>
            <a:r>
              <a:rPr lang="tr-TR" dirty="0"/>
              <a:t> </a:t>
            </a:r>
            <a:r>
              <a:rPr lang="tr-TR" dirty="0" err="1"/>
              <a:t>performance</a:t>
            </a:r>
            <a:r>
              <a:rPr lang="tr-TR" dirty="0"/>
              <a:t>?</a:t>
            </a:r>
          </a:p>
          <a:p>
            <a:pPr marL="0" indent="0">
              <a:buNone/>
            </a:pPr>
            <a:r>
              <a:rPr lang="tr-TR" dirty="0"/>
              <a:t>Dergi adı: </a:t>
            </a:r>
            <a:r>
              <a:rPr lang="tr-TR" dirty="0" err="1"/>
              <a:t>Journal</a:t>
            </a:r>
            <a:r>
              <a:rPr lang="tr-TR" dirty="0"/>
              <a:t> of Oral </a:t>
            </a:r>
            <a:r>
              <a:rPr lang="tr-TR" dirty="0" err="1"/>
              <a:t>Rehabilitation</a:t>
            </a:r>
            <a:endParaRPr lang="tr-TR" dirty="0"/>
          </a:p>
          <a:p>
            <a:pPr marL="0" indent="0">
              <a:buNone/>
            </a:pPr>
            <a:r>
              <a:rPr lang="tr-TR" dirty="0"/>
              <a:t>Q2</a:t>
            </a:r>
          </a:p>
          <a:p>
            <a:endParaRPr lang="tr-TR" dirty="0"/>
          </a:p>
          <a:p>
            <a:r>
              <a:rPr lang="tr-TR" dirty="0"/>
              <a:t>7.	Sena Nur </a:t>
            </a:r>
            <a:r>
              <a:rPr lang="tr-TR" dirty="0" err="1"/>
              <a:t>Begen</a:t>
            </a:r>
            <a:endParaRPr lang="tr-TR" dirty="0"/>
          </a:p>
          <a:p>
            <a:pPr marL="0" indent="0">
              <a:buNone/>
            </a:pPr>
            <a:r>
              <a:rPr lang="tr-TR" dirty="0" err="1"/>
              <a:t>Caregiver</a:t>
            </a:r>
            <a:r>
              <a:rPr lang="tr-TR" dirty="0"/>
              <a:t> </a:t>
            </a:r>
            <a:r>
              <a:rPr lang="tr-TR" dirty="0" err="1"/>
              <a:t>Awareness</a:t>
            </a:r>
            <a:r>
              <a:rPr lang="tr-TR" dirty="0"/>
              <a:t> </a:t>
            </a:r>
            <a:r>
              <a:rPr lang="tr-TR" dirty="0" err="1"/>
              <a:t>and</a:t>
            </a:r>
            <a:r>
              <a:rPr lang="tr-TR" dirty="0"/>
              <a:t> Knowledge </a:t>
            </a:r>
            <a:r>
              <a:rPr lang="tr-TR" dirty="0" err="1"/>
              <a:t>Regarding</a:t>
            </a:r>
            <a:r>
              <a:rPr lang="tr-TR" dirty="0"/>
              <a:t> </a:t>
            </a:r>
            <a:r>
              <a:rPr lang="tr-TR" dirty="0" err="1"/>
              <a:t>Dysphagia</a:t>
            </a:r>
            <a:endParaRPr lang="tr-TR" dirty="0"/>
          </a:p>
          <a:p>
            <a:pPr marL="0" indent="0">
              <a:buNone/>
            </a:pPr>
            <a:r>
              <a:rPr lang="tr-TR" dirty="0"/>
              <a:t>Dergi </a:t>
            </a:r>
            <a:r>
              <a:rPr lang="tr-TR" dirty="0" err="1"/>
              <a:t>adı:Journal</a:t>
            </a:r>
            <a:r>
              <a:rPr lang="tr-TR" dirty="0"/>
              <a:t> of </a:t>
            </a:r>
            <a:r>
              <a:rPr lang="tr-TR" dirty="0" err="1"/>
              <a:t>Developmental</a:t>
            </a:r>
            <a:r>
              <a:rPr lang="tr-TR" dirty="0"/>
              <a:t> </a:t>
            </a:r>
            <a:r>
              <a:rPr lang="tr-TR" dirty="0" err="1"/>
              <a:t>and</a:t>
            </a:r>
            <a:r>
              <a:rPr lang="tr-TR" dirty="0"/>
              <a:t> </a:t>
            </a:r>
            <a:r>
              <a:rPr lang="tr-TR" dirty="0" err="1"/>
              <a:t>Physical</a:t>
            </a:r>
            <a:r>
              <a:rPr lang="tr-TR" dirty="0"/>
              <a:t> </a:t>
            </a:r>
            <a:r>
              <a:rPr lang="tr-TR" dirty="0" err="1"/>
              <a:t>Disabilities</a:t>
            </a:r>
            <a:endParaRPr lang="tr-TR" dirty="0"/>
          </a:p>
          <a:p>
            <a:pPr marL="0" indent="0">
              <a:buNone/>
            </a:pPr>
            <a:r>
              <a:rPr lang="tr-TR" dirty="0"/>
              <a:t>Q3</a:t>
            </a:r>
          </a:p>
          <a:p>
            <a:endParaRPr lang="tr-TR" dirty="0"/>
          </a:p>
        </p:txBody>
      </p:sp>
    </p:spTree>
    <p:extLst>
      <p:ext uri="{BB962C8B-B14F-4D97-AF65-F5344CB8AC3E}">
        <p14:creationId xmlns:p14="http://schemas.microsoft.com/office/powerpoint/2010/main" val="33338218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800" b="0" i="0" u="none" strike="noStrike" kern="1200" cap="none" spc="0" normalizeH="0" baseline="0" noProof="0" dirty="0">
              <a:ln>
                <a:noFill/>
              </a:ln>
              <a:solidFill>
                <a:prstClr val="black"/>
              </a:solidFill>
              <a:effectLst/>
              <a:uLnTx/>
              <a:uFillTx/>
              <a:latin typeface="Candara" panose="020E0502030303020204" pitchFamily="34" charset="0"/>
              <a:ea typeface="+mn-ea"/>
              <a:cs typeface="Times New Roman" panose="02020603050405020304" pitchFamily="18" charset="0"/>
            </a:endParaRPr>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err="1" smtClean="0">
                      <a:ln>
                        <a:noFill/>
                      </a:ln>
                      <a:solidFill>
                        <a:prstClr val="white"/>
                      </a:solidFill>
                      <a:effectLst/>
                      <a:uLnTx/>
                      <a:uFillTx/>
                      <a:latin typeface="Agency FB" panose="020B0503020202020204" pitchFamily="34" charset="0"/>
                      <a:ea typeface="+mn-ea"/>
                      <a:cs typeface="+mn-cs"/>
                    </a:rPr>
                    <a:t>Akademikj</a:t>
                  </a:r>
                  <a:r>
                    <a:rPr kumimoji="0" lang="tr-TR" sz="2800" b="1" i="0" u="none" strike="noStrike" kern="1200" cap="none" spc="0" normalizeH="0" baseline="0" noProof="0" dirty="0" smtClean="0">
                      <a:ln>
                        <a:noFill/>
                      </a:ln>
                      <a:solidFill>
                        <a:prstClr val="white"/>
                      </a:solidFill>
                      <a:effectLst/>
                      <a:uLnTx/>
                      <a:uFillTx/>
                      <a:latin typeface="Agency FB" panose="020B0503020202020204" pitchFamily="34" charset="0"/>
                      <a:ea typeface="+mn-ea"/>
                      <a:cs typeface="+mn-cs"/>
                    </a:rPr>
                    <a:t> Yayınlar</a:t>
                  </a:r>
                  <a:endParaRPr kumimoji="0" lang="tr-TR" sz="2800" b="1" i="0" u="none" strike="noStrike" kern="1200" cap="none" spc="0" normalizeH="0" baseline="0" noProof="0" dirty="0">
                    <a:ln>
                      <a:noFill/>
                    </a:ln>
                    <a:solidFill>
                      <a:prstClr val="white"/>
                    </a:solidFill>
                    <a:effectLst/>
                    <a:uLnTx/>
                    <a:uFillTx/>
                    <a:latin typeface="Agency FB" panose="020B0503020202020204" pitchFamily="34" charset="0"/>
                    <a:ea typeface="+mn-ea"/>
                    <a:cs typeface="+mn-cs"/>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Eurostile BQ" pitchFamily="50" charset="0"/>
                  <a:ea typeface="+mn-ea"/>
                  <a:cs typeface="+mn-cs"/>
                </a:rPr>
                <a:t>VIII</a:t>
              </a:r>
              <a:endParaRPr kumimoji="0" lang="en-IN" sz="1600" b="1" i="0" u="none" strike="noStrike" kern="1200" cap="none" spc="0" normalizeH="0" baseline="0" noProof="0" dirty="0">
                <a:ln>
                  <a:noFill/>
                </a:ln>
                <a:solidFill>
                  <a:prstClr val="white"/>
                </a:solidFill>
                <a:effectLst/>
                <a:uLnTx/>
                <a:uFillTx/>
                <a:latin typeface="Eurostile BQ" pitchFamily="50" charset="0"/>
                <a:ea typeface="+mn-ea"/>
                <a:cs typeface="+mn-cs"/>
              </a:endParaRPr>
            </a:p>
          </p:txBody>
        </p:sp>
      </p:grpSp>
      <p:sp>
        <p:nvSpPr>
          <p:cNvPr id="6" name="İçerik Yer Tutucusu 5"/>
          <p:cNvSpPr>
            <a:spLocks noGrp="1"/>
          </p:cNvSpPr>
          <p:nvPr>
            <p:ph idx="1"/>
          </p:nvPr>
        </p:nvSpPr>
        <p:spPr>
          <a:xfrm>
            <a:off x="979307" y="2010176"/>
            <a:ext cx="10515600" cy="4351338"/>
          </a:xfrm>
        </p:spPr>
        <p:txBody>
          <a:bodyPr>
            <a:normAutofit fontScale="92500" lnSpcReduction="10000"/>
          </a:bodyPr>
          <a:lstStyle/>
          <a:p>
            <a:r>
              <a:rPr lang="tr-TR" dirty="0"/>
              <a:t>6.	Sena Nur </a:t>
            </a:r>
            <a:r>
              <a:rPr lang="tr-TR" dirty="0" err="1"/>
              <a:t>Begen</a:t>
            </a:r>
            <a:endParaRPr lang="tr-TR" dirty="0"/>
          </a:p>
          <a:p>
            <a:pPr marL="0" indent="0">
              <a:buNone/>
            </a:pPr>
            <a:r>
              <a:rPr lang="tr-TR" dirty="0"/>
              <a:t>How do </a:t>
            </a:r>
            <a:r>
              <a:rPr lang="tr-TR" dirty="0" err="1"/>
              <a:t>visual</a:t>
            </a:r>
            <a:r>
              <a:rPr lang="tr-TR" dirty="0"/>
              <a:t>, </a:t>
            </a:r>
            <a:r>
              <a:rPr lang="tr-TR" dirty="0" err="1"/>
              <a:t>auditory</a:t>
            </a:r>
            <a:r>
              <a:rPr lang="tr-TR" dirty="0"/>
              <a:t>, </a:t>
            </a:r>
            <a:r>
              <a:rPr lang="tr-TR" dirty="0" err="1"/>
              <a:t>and</a:t>
            </a:r>
            <a:r>
              <a:rPr lang="tr-TR" dirty="0"/>
              <a:t> motor </a:t>
            </a:r>
            <a:r>
              <a:rPr lang="tr-TR" dirty="0" err="1"/>
              <a:t>dual-tasking</a:t>
            </a:r>
            <a:r>
              <a:rPr lang="tr-TR" dirty="0"/>
              <a:t> </a:t>
            </a:r>
            <a:r>
              <a:rPr lang="tr-TR" dirty="0" err="1"/>
              <a:t>each</a:t>
            </a:r>
            <a:r>
              <a:rPr lang="tr-TR" dirty="0"/>
              <a:t> </a:t>
            </a:r>
            <a:r>
              <a:rPr lang="tr-TR" dirty="0" err="1"/>
              <a:t>affect</a:t>
            </a:r>
            <a:r>
              <a:rPr lang="tr-TR" dirty="0"/>
              <a:t> </a:t>
            </a:r>
            <a:r>
              <a:rPr lang="tr-TR" dirty="0" err="1"/>
              <a:t>swallowing</a:t>
            </a:r>
            <a:r>
              <a:rPr lang="tr-TR" dirty="0"/>
              <a:t> </a:t>
            </a:r>
            <a:r>
              <a:rPr lang="tr-TR" dirty="0" err="1"/>
              <a:t>and</a:t>
            </a:r>
            <a:r>
              <a:rPr lang="tr-TR" dirty="0"/>
              <a:t> </a:t>
            </a:r>
            <a:r>
              <a:rPr lang="tr-TR" dirty="0" err="1"/>
              <a:t>chewing</a:t>
            </a:r>
            <a:r>
              <a:rPr lang="tr-TR" dirty="0"/>
              <a:t> </a:t>
            </a:r>
            <a:r>
              <a:rPr lang="tr-TR" dirty="0" err="1"/>
              <a:t>performance</a:t>
            </a:r>
            <a:r>
              <a:rPr lang="tr-TR" dirty="0"/>
              <a:t>?</a:t>
            </a:r>
          </a:p>
          <a:p>
            <a:pPr marL="0" indent="0">
              <a:buNone/>
            </a:pPr>
            <a:r>
              <a:rPr lang="tr-TR" dirty="0"/>
              <a:t>Dergi adı: </a:t>
            </a:r>
            <a:r>
              <a:rPr lang="tr-TR" dirty="0" err="1"/>
              <a:t>Journal</a:t>
            </a:r>
            <a:r>
              <a:rPr lang="tr-TR" dirty="0"/>
              <a:t> of Oral </a:t>
            </a:r>
            <a:r>
              <a:rPr lang="tr-TR" dirty="0" err="1"/>
              <a:t>Rehabilitation</a:t>
            </a:r>
            <a:endParaRPr lang="tr-TR" dirty="0"/>
          </a:p>
          <a:p>
            <a:pPr marL="0" indent="0">
              <a:buNone/>
            </a:pPr>
            <a:r>
              <a:rPr lang="tr-TR" dirty="0"/>
              <a:t>Q2</a:t>
            </a:r>
          </a:p>
          <a:p>
            <a:endParaRPr lang="tr-TR" dirty="0"/>
          </a:p>
          <a:p>
            <a:r>
              <a:rPr lang="tr-TR" dirty="0"/>
              <a:t>7.	Sena Nur </a:t>
            </a:r>
            <a:r>
              <a:rPr lang="tr-TR" dirty="0" err="1"/>
              <a:t>Begen</a:t>
            </a:r>
            <a:endParaRPr lang="tr-TR" dirty="0"/>
          </a:p>
          <a:p>
            <a:pPr marL="0" indent="0">
              <a:buNone/>
            </a:pPr>
            <a:r>
              <a:rPr lang="tr-TR" dirty="0" err="1"/>
              <a:t>Caregiver</a:t>
            </a:r>
            <a:r>
              <a:rPr lang="tr-TR" dirty="0"/>
              <a:t> </a:t>
            </a:r>
            <a:r>
              <a:rPr lang="tr-TR" dirty="0" err="1"/>
              <a:t>Awareness</a:t>
            </a:r>
            <a:r>
              <a:rPr lang="tr-TR" dirty="0"/>
              <a:t> </a:t>
            </a:r>
            <a:r>
              <a:rPr lang="tr-TR" dirty="0" err="1"/>
              <a:t>and</a:t>
            </a:r>
            <a:r>
              <a:rPr lang="tr-TR" dirty="0"/>
              <a:t> Knowledge </a:t>
            </a:r>
            <a:r>
              <a:rPr lang="tr-TR" dirty="0" err="1"/>
              <a:t>Regarding</a:t>
            </a:r>
            <a:r>
              <a:rPr lang="tr-TR" dirty="0"/>
              <a:t> </a:t>
            </a:r>
            <a:r>
              <a:rPr lang="tr-TR" dirty="0" err="1"/>
              <a:t>Dysphagia</a:t>
            </a:r>
            <a:endParaRPr lang="tr-TR" dirty="0"/>
          </a:p>
          <a:p>
            <a:pPr marL="0" indent="0">
              <a:buNone/>
            </a:pPr>
            <a:r>
              <a:rPr lang="tr-TR" dirty="0"/>
              <a:t>Dergi </a:t>
            </a:r>
            <a:r>
              <a:rPr lang="tr-TR" dirty="0" err="1"/>
              <a:t>adı:Journal</a:t>
            </a:r>
            <a:r>
              <a:rPr lang="tr-TR" dirty="0"/>
              <a:t> of </a:t>
            </a:r>
            <a:r>
              <a:rPr lang="tr-TR" dirty="0" err="1"/>
              <a:t>Developmental</a:t>
            </a:r>
            <a:r>
              <a:rPr lang="tr-TR" dirty="0"/>
              <a:t> </a:t>
            </a:r>
            <a:r>
              <a:rPr lang="tr-TR" dirty="0" err="1"/>
              <a:t>and</a:t>
            </a:r>
            <a:r>
              <a:rPr lang="tr-TR" dirty="0"/>
              <a:t> </a:t>
            </a:r>
            <a:r>
              <a:rPr lang="tr-TR" dirty="0" err="1"/>
              <a:t>Physical</a:t>
            </a:r>
            <a:r>
              <a:rPr lang="tr-TR" dirty="0"/>
              <a:t> </a:t>
            </a:r>
            <a:r>
              <a:rPr lang="tr-TR" dirty="0" err="1"/>
              <a:t>Disabilities</a:t>
            </a:r>
            <a:endParaRPr lang="tr-TR" dirty="0"/>
          </a:p>
          <a:p>
            <a:pPr marL="0" indent="0">
              <a:buNone/>
            </a:pPr>
            <a:r>
              <a:rPr lang="tr-TR" dirty="0"/>
              <a:t>Q3</a:t>
            </a:r>
          </a:p>
          <a:p>
            <a:endParaRPr lang="tr-TR" dirty="0"/>
          </a:p>
        </p:txBody>
      </p:sp>
    </p:spTree>
    <p:extLst>
      <p:ext uri="{BB962C8B-B14F-4D97-AF65-F5344CB8AC3E}">
        <p14:creationId xmlns:p14="http://schemas.microsoft.com/office/powerpoint/2010/main" val="18357788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466882" y="612825"/>
                <a:ext cx="10413853" cy="775504"/>
                <a:chOff x="1466882" y="612825"/>
                <a:chExt cx="10413853"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466882"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Lisansüstü Eğitim</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XIII</a:t>
              </a:r>
              <a:endParaRPr lang="en-IN" sz="1600" b="1" dirty="0">
                <a:solidFill>
                  <a:schemeClr val="bg1"/>
                </a:solidFill>
                <a:latin typeface="Eurostile BQ" pitchFamily="50" charset="0"/>
              </a:endParaRPr>
            </a:p>
          </p:txBody>
        </p:sp>
      </p:grpSp>
      <p:graphicFrame>
        <p:nvGraphicFramePr>
          <p:cNvPr id="16" name="Tablo 3">
            <a:extLst>
              <a:ext uri="{FF2B5EF4-FFF2-40B4-BE49-F238E27FC236}">
                <a16:creationId xmlns:a16="http://schemas.microsoft.com/office/drawing/2014/main" id="{33C6327F-B927-43D7-BBE7-24ACD56866AD}"/>
              </a:ext>
            </a:extLst>
          </p:cNvPr>
          <p:cNvGraphicFramePr>
            <a:graphicFrameLocks noGrp="1"/>
          </p:cNvGraphicFramePr>
          <p:nvPr>
            <p:extLst/>
          </p:nvPr>
        </p:nvGraphicFramePr>
        <p:xfrm>
          <a:off x="1851951" y="2471767"/>
          <a:ext cx="9547685" cy="1112520"/>
        </p:xfrm>
        <a:graphic>
          <a:graphicData uri="http://schemas.openxmlformats.org/drawingml/2006/table">
            <a:tbl>
              <a:tblPr firstRow="1" bandRow="1">
                <a:tableStyleId>{5C22544A-7EE6-4342-B048-85BDC9FD1C3A}</a:tableStyleId>
              </a:tblPr>
              <a:tblGrid>
                <a:gridCol w="3893508">
                  <a:extLst>
                    <a:ext uri="{9D8B030D-6E8A-4147-A177-3AD203B41FA5}">
                      <a16:colId xmlns:a16="http://schemas.microsoft.com/office/drawing/2014/main" val="2620969556"/>
                    </a:ext>
                  </a:extLst>
                </a:gridCol>
                <a:gridCol w="1732592">
                  <a:extLst>
                    <a:ext uri="{9D8B030D-6E8A-4147-A177-3AD203B41FA5}">
                      <a16:colId xmlns:a16="http://schemas.microsoft.com/office/drawing/2014/main" val="3337534509"/>
                    </a:ext>
                  </a:extLst>
                </a:gridCol>
                <a:gridCol w="2343150">
                  <a:extLst>
                    <a:ext uri="{9D8B030D-6E8A-4147-A177-3AD203B41FA5}">
                      <a16:colId xmlns:a16="http://schemas.microsoft.com/office/drawing/2014/main" val="2542900843"/>
                    </a:ext>
                  </a:extLst>
                </a:gridCol>
                <a:gridCol w="1578435">
                  <a:extLst>
                    <a:ext uri="{9D8B030D-6E8A-4147-A177-3AD203B41FA5}">
                      <a16:colId xmlns:a16="http://schemas.microsoft.com/office/drawing/2014/main" val="1728429848"/>
                    </a:ext>
                  </a:extLst>
                </a:gridCol>
              </a:tblGrid>
              <a:tr h="370840">
                <a:tc>
                  <a:txBody>
                    <a:bodyPr/>
                    <a:lstStyle/>
                    <a:p>
                      <a:r>
                        <a:rPr lang="tr-TR" dirty="0"/>
                        <a:t>Program Adı</a:t>
                      </a:r>
                    </a:p>
                  </a:txBody>
                  <a:tcPr>
                    <a:solidFill>
                      <a:srgbClr val="193266"/>
                    </a:solidFill>
                  </a:tcPr>
                </a:tc>
                <a:tc>
                  <a:txBody>
                    <a:bodyPr/>
                    <a:lstStyle/>
                    <a:p>
                      <a:r>
                        <a:rPr lang="tr-TR" dirty="0"/>
                        <a:t>Tip</a:t>
                      </a:r>
                    </a:p>
                  </a:txBody>
                  <a:tcPr>
                    <a:solidFill>
                      <a:srgbClr val="193266"/>
                    </a:solidFill>
                  </a:tcPr>
                </a:tc>
                <a:tc>
                  <a:txBody>
                    <a:bodyPr/>
                    <a:lstStyle/>
                    <a:p>
                      <a:r>
                        <a:rPr lang="tr-TR" dirty="0"/>
                        <a:t>Durum</a:t>
                      </a:r>
                    </a:p>
                  </a:txBody>
                  <a:tcPr>
                    <a:solidFill>
                      <a:srgbClr val="193266"/>
                    </a:solidFill>
                  </a:tcPr>
                </a:tc>
                <a:tc>
                  <a:txBody>
                    <a:bodyPr/>
                    <a:lstStyle/>
                    <a:p>
                      <a:r>
                        <a:rPr lang="tr-TR" dirty="0"/>
                        <a:t>Öğrenci Sayısı</a:t>
                      </a:r>
                    </a:p>
                  </a:txBody>
                  <a:tcPr>
                    <a:solidFill>
                      <a:srgbClr val="193266"/>
                    </a:solidFill>
                  </a:tcPr>
                </a:tc>
                <a:extLst>
                  <a:ext uri="{0D108BD9-81ED-4DB2-BD59-A6C34878D82A}">
                    <a16:rowId xmlns:a16="http://schemas.microsoft.com/office/drawing/2014/main" val="977228861"/>
                  </a:ext>
                </a:extLst>
              </a:tr>
              <a:tr h="370840">
                <a:tc>
                  <a:txBody>
                    <a:bodyPr/>
                    <a:lstStyle/>
                    <a:p>
                      <a:r>
                        <a:rPr lang="tr-TR" sz="1800" kern="1200" dirty="0">
                          <a:solidFill>
                            <a:schemeClr val="dk1"/>
                          </a:solidFill>
                          <a:effectLst/>
                          <a:latin typeface="+mn-lt"/>
                          <a:ea typeface="+mn-ea"/>
                          <a:cs typeface="+mn-cs"/>
                        </a:rPr>
                        <a:t>Fizyoterapi ve Rehabilitasyon</a:t>
                      </a:r>
                      <a:endParaRPr lang="tr-TR" dirty="0"/>
                    </a:p>
                  </a:txBody>
                  <a:tcPr/>
                </a:tc>
                <a:tc>
                  <a:txBody>
                    <a:bodyPr/>
                    <a:lstStyle/>
                    <a:p>
                      <a:r>
                        <a:rPr lang="tr-TR" dirty="0"/>
                        <a:t>Yüksek Lisans</a:t>
                      </a:r>
                    </a:p>
                  </a:txBody>
                  <a:tcPr/>
                </a:tc>
                <a:tc>
                  <a:txBody>
                    <a:bodyPr/>
                    <a:lstStyle/>
                    <a:p>
                      <a:r>
                        <a:rPr lang="tr-TR" dirty="0"/>
                        <a:t>Aktif</a:t>
                      </a:r>
                    </a:p>
                  </a:txBody>
                  <a:tcPr/>
                </a:tc>
                <a:tc>
                  <a:txBody>
                    <a:bodyPr/>
                    <a:lstStyle/>
                    <a:p>
                      <a:r>
                        <a:rPr lang="tr-TR" dirty="0"/>
                        <a:t>10</a:t>
                      </a:r>
                    </a:p>
                  </a:txBody>
                  <a:tcPr/>
                </a:tc>
                <a:extLst>
                  <a:ext uri="{0D108BD9-81ED-4DB2-BD59-A6C34878D82A}">
                    <a16:rowId xmlns:a16="http://schemas.microsoft.com/office/drawing/2014/main" val="1573148952"/>
                  </a:ext>
                </a:extLst>
              </a:tr>
              <a:tr h="370840">
                <a:tc>
                  <a:txBody>
                    <a:bodyPr/>
                    <a:lstStyle/>
                    <a:p>
                      <a:r>
                        <a:rPr lang="tr-TR" sz="1800" kern="1200" dirty="0">
                          <a:solidFill>
                            <a:schemeClr val="dk1"/>
                          </a:solidFill>
                          <a:effectLst/>
                          <a:latin typeface="+mn-lt"/>
                          <a:ea typeface="+mn-ea"/>
                          <a:cs typeface="+mn-cs"/>
                        </a:rPr>
                        <a:t>Sağlıkta İnovasyon ve Teknoloji</a:t>
                      </a:r>
                      <a:endParaRPr lang="tr-TR" dirty="0"/>
                    </a:p>
                  </a:txBody>
                  <a:tcPr/>
                </a:tc>
                <a:tc>
                  <a:txBody>
                    <a:bodyPr/>
                    <a:lstStyle/>
                    <a:p>
                      <a:r>
                        <a:rPr lang="tr-TR" dirty="0"/>
                        <a:t>Yüksek Lisans</a:t>
                      </a:r>
                    </a:p>
                  </a:txBody>
                  <a:tcPr/>
                </a:tc>
                <a:tc>
                  <a:txBody>
                    <a:bodyPr/>
                    <a:lstStyle/>
                    <a:p>
                      <a:r>
                        <a:rPr lang="tr-TR" dirty="0"/>
                        <a:t>Plan aşamasında</a:t>
                      </a:r>
                    </a:p>
                  </a:txBody>
                  <a:tcPr/>
                </a:tc>
                <a:tc>
                  <a:txBody>
                    <a:bodyPr/>
                    <a:lstStyle/>
                    <a:p>
                      <a:r>
                        <a:rPr lang="tr-TR" dirty="0"/>
                        <a:t>-</a:t>
                      </a:r>
                    </a:p>
                  </a:txBody>
                  <a:tcPr/>
                </a:tc>
                <a:extLst>
                  <a:ext uri="{0D108BD9-81ED-4DB2-BD59-A6C34878D82A}">
                    <a16:rowId xmlns:a16="http://schemas.microsoft.com/office/drawing/2014/main" val="2088526237"/>
                  </a:ext>
                </a:extLst>
              </a:tr>
            </a:tbl>
          </a:graphicData>
        </a:graphic>
      </p:graphicFrame>
    </p:spTree>
    <p:extLst>
      <p:ext uri="{BB962C8B-B14F-4D97-AF65-F5344CB8AC3E}">
        <p14:creationId xmlns:p14="http://schemas.microsoft.com/office/powerpoint/2010/main" val="5860211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Freeform: Shape 69">
            <a:extLst>
              <a:ext uri="{FF2B5EF4-FFF2-40B4-BE49-F238E27FC236}">
                <a16:creationId xmlns:a16="http://schemas.microsoft.com/office/drawing/2014/main" id="{23867CDF-41CC-4387-A6F0-6AB004CE11BB}"/>
              </a:ext>
            </a:extLst>
          </p:cNvPr>
          <p:cNvSpPr/>
          <p:nvPr/>
        </p:nvSpPr>
        <p:spPr>
          <a:xfrm rot="11436214" flipH="1">
            <a:off x="4638212" y="4080458"/>
            <a:ext cx="7686406" cy="3406655"/>
          </a:xfrm>
          <a:custGeom>
            <a:avLst/>
            <a:gdLst>
              <a:gd name="connsiteX0" fmla="*/ 7066038 w 7686406"/>
              <a:gd name="connsiteY0" fmla="*/ 3363881 h 3406655"/>
              <a:gd name="connsiteX1" fmla="*/ 7191487 w 7686406"/>
              <a:gd name="connsiteY1" fmla="*/ 3386970 h 3406655"/>
              <a:gd name="connsiteX2" fmla="*/ 7297625 w 7686406"/>
              <a:gd name="connsiteY2" fmla="*/ 3406655 h 3406655"/>
              <a:gd name="connsiteX3" fmla="*/ 7686406 w 7686406"/>
              <a:gd name="connsiteY3" fmla="*/ 1329935 h 3406655"/>
              <a:gd name="connsiteX4" fmla="*/ 582402 w 7686406"/>
              <a:gd name="connsiteY4" fmla="*/ 0 h 3406655"/>
              <a:gd name="connsiteX5" fmla="*/ 489405 w 7686406"/>
              <a:gd name="connsiteY5" fmla="*/ 16526 h 3406655"/>
              <a:gd name="connsiteX6" fmla="*/ 367484 w 7686406"/>
              <a:gd name="connsiteY6" fmla="*/ 39086 h 3406655"/>
              <a:gd name="connsiteX7" fmla="*/ 1595252 w 7686406"/>
              <a:gd name="connsiteY7" fmla="*/ 777929 h 3406655"/>
              <a:gd name="connsiteX8" fmla="*/ 3111905 w 7686406"/>
              <a:gd name="connsiteY8" fmla="*/ 864852 h 3406655"/>
              <a:gd name="connsiteX9" fmla="*/ 4068842 w 7686406"/>
              <a:gd name="connsiteY9" fmla="*/ 1277735 h 3406655"/>
              <a:gd name="connsiteX10" fmla="*/ 5170221 w 7686406"/>
              <a:gd name="connsiteY10" fmla="*/ 2386000 h 3406655"/>
              <a:gd name="connsiteX11" fmla="*/ 7066038 w 7686406"/>
              <a:gd name="connsiteY11" fmla="*/ 3363881 h 340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86406" h="3406655">
                <a:moveTo>
                  <a:pt x="7066038" y="3363881"/>
                </a:moveTo>
                <a:cubicBezTo>
                  <a:pt x="7106287" y="3371124"/>
                  <a:pt x="7148205" y="3378906"/>
                  <a:pt x="7191487" y="3386970"/>
                </a:cubicBezTo>
                <a:lnTo>
                  <a:pt x="7297625" y="3406655"/>
                </a:lnTo>
                <a:lnTo>
                  <a:pt x="7686406" y="1329935"/>
                </a:lnTo>
                <a:lnTo>
                  <a:pt x="582402" y="0"/>
                </a:lnTo>
                <a:lnTo>
                  <a:pt x="489405" y="16526"/>
                </a:lnTo>
                <a:cubicBezTo>
                  <a:pt x="444605" y="24641"/>
                  <a:pt x="403877" y="32181"/>
                  <a:pt x="367484" y="39086"/>
                </a:cubicBezTo>
                <a:cubicBezTo>
                  <a:pt x="-797089" y="260015"/>
                  <a:pt x="1137849" y="640302"/>
                  <a:pt x="1595252" y="777929"/>
                </a:cubicBezTo>
                <a:cubicBezTo>
                  <a:pt x="2052655" y="915556"/>
                  <a:pt x="2699641" y="781552"/>
                  <a:pt x="3111905" y="864852"/>
                </a:cubicBezTo>
                <a:cubicBezTo>
                  <a:pt x="3524170" y="948153"/>
                  <a:pt x="3725789" y="1024210"/>
                  <a:pt x="4068842" y="1277735"/>
                </a:cubicBezTo>
                <a:cubicBezTo>
                  <a:pt x="4411894" y="1531260"/>
                  <a:pt x="4670687" y="2038309"/>
                  <a:pt x="5170221" y="2386000"/>
                </a:cubicBezTo>
                <a:cubicBezTo>
                  <a:pt x="5669755" y="2733691"/>
                  <a:pt x="6422062" y="3247985"/>
                  <a:pt x="7066038" y="3363881"/>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1" name="Freeform: Shape 61">
            <a:extLst>
              <a:ext uri="{FF2B5EF4-FFF2-40B4-BE49-F238E27FC236}">
                <a16:creationId xmlns:a16="http://schemas.microsoft.com/office/drawing/2014/main" id="{26F611C6-7398-45C6-ACBE-F91BDB637939}"/>
              </a:ext>
            </a:extLst>
          </p:cNvPr>
          <p:cNvSpPr/>
          <p:nvPr/>
        </p:nvSpPr>
        <p:spPr>
          <a:xfrm>
            <a:off x="-16301" y="0"/>
            <a:ext cx="7607301" cy="6858000"/>
          </a:xfrm>
          <a:custGeom>
            <a:avLst/>
            <a:gdLst>
              <a:gd name="connsiteX0" fmla="*/ 0 w 7607301"/>
              <a:gd name="connsiteY0" fmla="*/ 0 h 6858000"/>
              <a:gd name="connsiteX1" fmla="*/ 6771509 w 7607301"/>
              <a:gd name="connsiteY1" fmla="*/ 0 h 6858000"/>
              <a:gd name="connsiteX2" fmla="*/ 7607301 w 7607301"/>
              <a:gd name="connsiteY2" fmla="*/ 1671583 h 6858000"/>
              <a:gd name="connsiteX3" fmla="*/ 5014092 w 7607301"/>
              <a:gd name="connsiteY3" fmla="*/ 6858000 h 6858000"/>
              <a:gd name="connsiteX4" fmla="*/ 0 w 76073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7301" h="6858000">
                <a:moveTo>
                  <a:pt x="0" y="0"/>
                </a:moveTo>
                <a:lnTo>
                  <a:pt x="6771509" y="0"/>
                </a:lnTo>
                <a:lnTo>
                  <a:pt x="7607301" y="1671583"/>
                </a:lnTo>
                <a:lnTo>
                  <a:pt x="5014092" y="6858000"/>
                </a:lnTo>
                <a:lnTo>
                  <a:pt x="0" y="6858000"/>
                </a:lnTo>
                <a:close/>
              </a:path>
            </a:pathLst>
          </a:custGeom>
          <a:blipFill>
            <a:blip r:embed="rId3"/>
            <a:stretch>
              <a:fillRect/>
            </a:stretch>
          </a:blipFill>
          <a:ln>
            <a:solidFill>
              <a:srgbClr val="FFC000"/>
            </a:solid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F52B1EE5-8BF2-48CF-B64E-CD302E0A12B5}"/>
              </a:ext>
            </a:extLst>
          </p:cNvPr>
          <p:cNvSpPr/>
          <p:nvPr/>
        </p:nvSpPr>
        <p:spPr>
          <a:xfrm>
            <a:off x="7943608" y="0"/>
            <a:ext cx="4248392" cy="1610170"/>
          </a:xfrm>
          <a:custGeom>
            <a:avLst/>
            <a:gdLst>
              <a:gd name="connsiteX0" fmla="*/ 0 w 4248392"/>
              <a:gd name="connsiteY0" fmla="*/ 0 h 1610170"/>
              <a:gd name="connsiteX1" fmla="*/ 4248392 w 4248392"/>
              <a:gd name="connsiteY1" fmla="*/ 0 h 1610170"/>
              <a:gd name="connsiteX2" fmla="*/ 4248392 w 4248392"/>
              <a:gd name="connsiteY2" fmla="*/ 1610170 h 1610170"/>
              <a:gd name="connsiteX3" fmla="*/ 4087844 w 4248392"/>
              <a:gd name="connsiteY3" fmla="*/ 1561556 h 1610170"/>
              <a:gd name="connsiteX4" fmla="*/ 3087807 w 4248392"/>
              <a:gd name="connsiteY4" fmla="*/ 1071223 h 1610170"/>
              <a:gd name="connsiteX5" fmla="*/ 2300046 w 4248392"/>
              <a:gd name="connsiteY5" fmla="*/ 412603 h 1610170"/>
              <a:gd name="connsiteX6" fmla="*/ 1615598 w 4248392"/>
              <a:gd name="connsiteY6" fmla="*/ 167235 h 1610170"/>
              <a:gd name="connsiteX7" fmla="*/ 530812 w 4248392"/>
              <a:gd name="connsiteY7" fmla="*/ 115578 h 1610170"/>
              <a:gd name="connsiteX8" fmla="*/ 138446 w 4248392"/>
              <a:gd name="connsiteY8" fmla="*/ 30930 h 161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8392" h="1610170">
                <a:moveTo>
                  <a:pt x="0" y="0"/>
                </a:moveTo>
                <a:lnTo>
                  <a:pt x="4248392" y="0"/>
                </a:lnTo>
                <a:lnTo>
                  <a:pt x="4248392" y="1610170"/>
                </a:lnTo>
                <a:lnTo>
                  <a:pt x="4087844" y="1561556"/>
                </a:lnTo>
                <a:cubicBezTo>
                  <a:pt x="3725441" y="1436854"/>
                  <a:pt x="3355775" y="1226192"/>
                  <a:pt x="3087807" y="1071223"/>
                </a:cubicBezTo>
                <a:cubicBezTo>
                  <a:pt x="2730516" y="864597"/>
                  <a:pt x="2545414" y="563268"/>
                  <a:pt x="2300046" y="412603"/>
                </a:cubicBezTo>
                <a:cubicBezTo>
                  <a:pt x="2054678" y="261938"/>
                  <a:pt x="1910470" y="216739"/>
                  <a:pt x="1615598" y="167235"/>
                </a:cubicBezTo>
                <a:cubicBezTo>
                  <a:pt x="1320726" y="117731"/>
                  <a:pt x="857970" y="197367"/>
                  <a:pt x="530812" y="115578"/>
                </a:cubicBezTo>
                <a:cubicBezTo>
                  <a:pt x="449023" y="95131"/>
                  <a:pt x="301184" y="65670"/>
                  <a:pt x="138446" y="30930"/>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Freeform: Shape 49">
            <a:extLst>
              <a:ext uri="{FF2B5EF4-FFF2-40B4-BE49-F238E27FC236}">
                <a16:creationId xmlns:a16="http://schemas.microsoft.com/office/drawing/2014/main" id="{A790EA4A-8478-4A08-9378-008FEEA89AA4}"/>
              </a:ext>
            </a:extLst>
          </p:cNvPr>
          <p:cNvSpPr/>
          <p:nvPr/>
        </p:nvSpPr>
        <p:spPr>
          <a:xfrm>
            <a:off x="-16301" y="0"/>
            <a:ext cx="7607301" cy="6876731"/>
          </a:xfrm>
          <a:custGeom>
            <a:avLst/>
            <a:gdLst>
              <a:gd name="connsiteX0" fmla="*/ 0 w 7607301"/>
              <a:gd name="connsiteY0" fmla="*/ 0 h 6858000"/>
              <a:gd name="connsiteX1" fmla="*/ 6771509 w 7607301"/>
              <a:gd name="connsiteY1" fmla="*/ 0 h 6858000"/>
              <a:gd name="connsiteX2" fmla="*/ 7607301 w 7607301"/>
              <a:gd name="connsiteY2" fmla="*/ 1671583 h 6858000"/>
              <a:gd name="connsiteX3" fmla="*/ 5014092 w 7607301"/>
              <a:gd name="connsiteY3" fmla="*/ 6858000 h 6858000"/>
              <a:gd name="connsiteX4" fmla="*/ 0 w 76073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7301" h="6858000">
                <a:moveTo>
                  <a:pt x="0" y="0"/>
                </a:moveTo>
                <a:lnTo>
                  <a:pt x="6771509" y="0"/>
                </a:lnTo>
                <a:lnTo>
                  <a:pt x="7607301" y="1671583"/>
                </a:lnTo>
                <a:lnTo>
                  <a:pt x="5014092" y="6858000"/>
                </a:lnTo>
                <a:lnTo>
                  <a:pt x="0" y="6858000"/>
                </a:lnTo>
                <a:close/>
              </a:path>
            </a:pathLst>
          </a:custGeom>
          <a:gradFill flip="none" rotWithShape="1">
            <a:gsLst>
              <a:gs pos="95000">
                <a:srgbClr val="24BED8">
                  <a:alpha val="80000"/>
                </a:srgbClr>
              </a:gs>
              <a:gs pos="0">
                <a:srgbClr val="2F3F69">
                  <a:alpha val="20000"/>
                </a:srgbClr>
              </a:gs>
            </a:gsLst>
            <a:lin ang="10200000" scaled="0"/>
            <a:tileRect/>
          </a:gra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20" name="Grup 19">
            <a:extLst>
              <a:ext uri="{FF2B5EF4-FFF2-40B4-BE49-F238E27FC236}">
                <a16:creationId xmlns:a16="http://schemas.microsoft.com/office/drawing/2014/main" id="{C43F3E06-2D36-4E69-B14C-20E9E565E2E1}"/>
              </a:ext>
            </a:extLst>
          </p:cNvPr>
          <p:cNvGrpSpPr/>
          <p:nvPr/>
        </p:nvGrpSpPr>
        <p:grpSpPr>
          <a:xfrm>
            <a:off x="6400225" y="3402346"/>
            <a:ext cx="6172200" cy="1057544"/>
            <a:chOff x="6462096" y="2725764"/>
            <a:chExt cx="6172200" cy="1057544"/>
          </a:xfrm>
        </p:grpSpPr>
        <p:grpSp>
          <p:nvGrpSpPr>
            <p:cNvPr id="9" name="Grup 8">
              <a:extLst>
                <a:ext uri="{FF2B5EF4-FFF2-40B4-BE49-F238E27FC236}">
                  <a16:creationId xmlns:a16="http://schemas.microsoft.com/office/drawing/2014/main" id="{1E9B1D4D-203C-4992-A7B0-8ED5A0591804}"/>
                </a:ext>
              </a:extLst>
            </p:cNvPr>
            <p:cNvGrpSpPr/>
            <p:nvPr/>
          </p:nvGrpSpPr>
          <p:grpSpPr>
            <a:xfrm>
              <a:off x="7320378" y="3463901"/>
              <a:ext cx="4455636" cy="319407"/>
              <a:chOff x="6226059" y="2990940"/>
              <a:chExt cx="6167436" cy="319407"/>
            </a:xfrm>
          </p:grpSpPr>
          <p:sp>
            <p:nvSpPr>
              <p:cNvPr id="32" name="Metin kutusu 31">
                <a:extLst>
                  <a:ext uri="{FF2B5EF4-FFF2-40B4-BE49-F238E27FC236}">
                    <a16:creationId xmlns:a16="http://schemas.microsoft.com/office/drawing/2014/main" id="{F65C17B8-5197-478C-B3EF-E45A8ED38E3E}"/>
                  </a:ext>
                </a:extLst>
              </p:cNvPr>
              <p:cNvSpPr txBox="1"/>
              <p:nvPr/>
            </p:nvSpPr>
            <p:spPr>
              <a:xfrm>
                <a:off x="6226059" y="3033348"/>
                <a:ext cx="6167436" cy="276999"/>
              </a:xfrm>
              <a:prstGeom prst="rect">
                <a:avLst/>
              </a:prstGeom>
              <a:noFill/>
            </p:spPr>
            <p:txBody>
              <a:bodyPr wrap="square">
                <a:spAutoFit/>
              </a:bodyPr>
              <a:lstStyle/>
              <a:p>
                <a:pPr algn="ctr"/>
                <a:r>
                  <a:rPr lang="tr-TR" sz="1200" b="1" dirty="0" smtClean="0">
                    <a:solidFill>
                      <a:schemeClr val="tx2">
                        <a:lumMod val="50000"/>
                      </a:schemeClr>
                    </a:solidFill>
                    <a:latin typeface="Trebuchet MS" panose="020B0603020202020204" pitchFamily="34" charset="0"/>
                    <a:ea typeface="Roboto" panose="02000000000000000000" pitchFamily="2" charset="0"/>
                    <a:cs typeface="Roboto" panose="02000000000000000000" pitchFamily="2" charset="0"/>
                  </a:rPr>
                  <a:t>Öğr</a:t>
                </a:r>
                <a:r>
                  <a:rPr lang="tr-TR" sz="1200" b="1" dirty="0">
                    <a:solidFill>
                      <a:schemeClr val="tx2">
                        <a:lumMod val="50000"/>
                      </a:schemeClr>
                    </a:solidFill>
                    <a:latin typeface="Trebuchet MS" panose="020B0603020202020204" pitchFamily="34" charset="0"/>
                    <a:ea typeface="Roboto" panose="02000000000000000000" pitchFamily="2" charset="0"/>
                    <a:cs typeface="Roboto" panose="02000000000000000000" pitchFamily="2" charset="0"/>
                  </a:rPr>
                  <a:t>. </a:t>
                </a:r>
                <a:r>
                  <a:rPr lang="en-US" sz="1200" b="1" dirty="0" err="1" smtClean="0">
                    <a:solidFill>
                      <a:schemeClr val="tx2">
                        <a:lumMod val="50000"/>
                      </a:schemeClr>
                    </a:solidFill>
                    <a:latin typeface="Trebuchet MS" panose="020B0603020202020204" pitchFamily="34" charset="0"/>
                    <a:ea typeface="Roboto" panose="02000000000000000000" pitchFamily="2" charset="0"/>
                    <a:cs typeface="Roboto" panose="02000000000000000000" pitchFamily="2" charset="0"/>
                  </a:rPr>
                  <a:t>Gör</a:t>
                </a:r>
                <a:r>
                  <a:rPr lang="en-US" sz="1200" b="1" dirty="0" smtClean="0">
                    <a:solidFill>
                      <a:schemeClr val="tx2">
                        <a:lumMod val="50000"/>
                      </a:schemeClr>
                    </a:solidFill>
                    <a:latin typeface="Trebuchet MS" panose="020B0603020202020204" pitchFamily="34" charset="0"/>
                    <a:ea typeface="Roboto" panose="02000000000000000000" pitchFamily="2" charset="0"/>
                    <a:cs typeface="Roboto" panose="02000000000000000000" pitchFamily="2" charset="0"/>
                  </a:rPr>
                  <a:t>. Dr.</a:t>
                </a:r>
                <a:r>
                  <a:rPr lang="tr-TR" sz="1200" b="1" dirty="0" smtClean="0">
                    <a:solidFill>
                      <a:schemeClr val="tx2">
                        <a:lumMod val="50000"/>
                      </a:schemeClr>
                    </a:solidFill>
                    <a:latin typeface="Trebuchet MS" panose="020B0603020202020204" pitchFamily="34" charset="0"/>
                    <a:ea typeface="Roboto" panose="02000000000000000000" pitchFamily="2" charset="0"/>
                    <a:cs typeface="Roboto" panose="02000000000000000000" pitchFamily="2" charset="0"/>
                  </a:rPr>
                  <a:t> </a:t>
                </a:r>
                <a:r>
                  <a:rPr lang="en-US" sz="1200" b="1" dirty="0" smtClean="0">
                    <a:solidFill>
                      <a:schemeClr val="tx2">
                        <a:lumMod val="50000"/>
                      </a:schemeClr>
                    </a:solidFill>
                    <a:latin typeface="Trebuchet MS" panose="020B0603020202020204" pitchFamily="34" charset="0"/>
                    <a:ea typeface="Roboto" panose="02000000000000000000" pitchFamily="2" charset="0"/>
                    <a:cs typeface="Roboto" panose="02000000000000000000" pitchFamily="2" charset="0"/>
                  </a:rPr>
                  <a:t>Sedef </a:t>
                </a:r>
                <a:r>
                  <a:rPr lang="en-US" sz="1200" b="1" dirty="0" err="1" smtClean="0">
                    <a:solidFill>
                      <a:schemeClr val="tx2">
                        <a:lumMod val="50000"/>
                      </a:schemeClr>
                    </a:solidFill>
                    <a:latin typeface="Trebuchet MS" panose="020B0603020202020204" pitchFamily="34" charset="0"/>
                    <a:ea typeface="Roboto" panose="02000000000000000000" pitchFamily="2" charset="0"/>
                    <a:cs typeface="Roboto" panose="02000000000000000000" pitchFamily="2" charset="0"/>
                  </a:rPr>
                  <a:t>Güngör</a:t>
                </a:r>
                <a:endParaRPr lang="tr-TR" sz="2000" b="1" dirty="0">
                  <a:solidFill>
                    <a:schemeClr val="tx2">
                      <a:lumMod val="50000"/>
                    </a:schemeClr>
                  </a:solidFill>
                  <a:effectLst>
                    <a:outerShdw blurRad="38100" dist="38100" dir="2700000" algn="tl">
                      <a:srgbClr val="000000">
                        <a:alpha val="43137"/>
                      </a:srgbClr>
                    </a:outerShdw>
                  </a:effectLst>
                  <a:latin typeface="Trebuchet MS" panose="020B0603020202020204" pitchFamily="34" charset="0"/>
                  <a:ea typeface="Roboto" panose="02000000000000000000" pitchFamily="2" charset="0"/>
                  <a:cs typeface="Roboto" panose="02000000000000000000" pitchFamily="2" charset="0"/>
                </a:endParaRPr>
              </a:p>
            </p:txBody>
          </p:sp>
          <p:cxnSp>
            <p:nvCxnSpPr>
              <p:cNvPr id="7" name="Düz Bağlayıcı 6">
                <a:extLst>
                  <a:ext uri="{FF2B5EF4-FFF2-40B4-BE49-F238E27FC236}">
                    <a16:creationId xmlns:a16="http://schemas.microsoft.com/office/drawing/2014/main" id="{570FA7BF-86A1-4048-ACFB-748115DA4D21}"/>
                  </a:ext>
                </a:extLst>
              </p:cNvPr>
              <p:cNvCxnSpPr>
                <a:cxnSpLocks/>
              </p:cNvCxnSpPr>
              <p:nvPr/>
            </p:nvCxnSpPr>
            <p:spPr>
              <a:xfrm>
                <a:off x="7158552" y="2990940"/>
                <a:ext cx="4302452"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48" name="Metin kutusu 47">
              <a:extLst>
                <a:ext uri="{FF2B5EF4-FFF2-40B4-BE49-F238E27FC236}">
                  <a16:creationId xmlns:a16="http://schemas.microsoft.com/office/drawing/2014/main" id="{E1323C98-FD78-4EF0-ADF3-49ABC278796E}"/>
                </a:ext>
              </a:extLst>
            </p:cNvPr>
            <p:cNvSpPr txBox="1"/>
            <p:nvPr/>
          </p:nvSpPr>
          <p:spPr>
            <a:xfrm>
              <a:off x="6462096" y="2725764"/>
              <a:ext cx="6172200" cy="707886"/>
            </a:xfrm>
            <a:prstGeom prst="rect">
              <a:avLst/>
            </a:prstGeom>
            <a:noFill/>
          </p:spPr>
          <p:txBody>
            <a:bodyPr wrap="square">
              <a:spAutoFit/>
            </a:bodyPr>
            <a:lstStyle/>
            <a:p>
              <a:pPr algn="ctr"/>
              <a:r>
                <a:rPr lang="tr-TR" sz="2000" b="1" dirty="0">
                  <a:solidFill>
                    <a:schemeClr val="bg2">
                      <a:lumMod val="10000"/>
                    </a:schemeClr>
                  </a:solidFill>
                  <a:latin typeface="Trebuchet MS" panose="020B0603020202020204" pitchFamily="34" charset="0"/>
                  <a:ea typeface="Roboto" panose="02000000000000000000" pitchFamily="2" charset="0"/>
                  <a:cs typeface="Roboto" panose="02000000000000000000" pitchFamily="2" charset="0"/>
                </a:rPr>
                <a:t>BESLENME VE DİYETETİK</a:t>
              </a:r>
            </a:p>
            <a:p>
              <a:pPr algn="ctr"/>
              <a:r>
                <a:rPr lang="tr-TR" sz="2000" b="1" dirty="0">
                  <a:solidFill>
                    <a:schemeClr val="bg2">
                      <a:lumMod val="10000"/>
                    </a:schemeClr>
                  </a:solidFill>
                  <a:latin typeface="Trebuchet MS" panose="020B0603020202020204" pitchFamily="34" charset="0"/>
                  <a:ea typeface="Roboto" panose="02000000000000000000" pitchFamily="2" charset="0"/>
                  <a:cs typeface="Roboto" panose="02000000000000000000" pitchFamily="2" charset="0"/>
                </a:rPr>
                <a:t>BÖLÜM TANITIMI</a:t>
              </a:r>
            </a:p>
          </p:txBody>
        </p:sp>
      </p:grpSp>
      <p:pic>
        <p:nvPicPr>
          <p:cNvPr id="15" name="Picture 14">
            <a:extLst>
              <a:ext uri="{FF2B5EF4-FFF2-40B4-BE49-F238E27FC236}">
                <a16:creationId xmlns:a16="http://schemas.microsoft.com/office/drawing/2014/main" id="{E205EB96-0C9F-4549-ABEC-EC7BC6752C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453" t="27917" r="14453" b="30550"/>
          <a:stretch/>
        </p:blipFill>
        <p:spPr>
          <a:xfrm>
            <a:off x="6400225" y="4641836"/>
            <a:ext cx="2717426" cy="1587514"/>
          </a:xfrm>
          <a:prstGeom prst="rect">
            <a:avLst/>
          </a:prstGeom>
        </p:spPr>
      </p:pic>
      <p:pic>
        <p:nvPicPr>
          <p:cNvPr id="13" name="Picture 12"/>
          <p:cNvPicPr>
            <a:picLocks noChangeAspect="1"/>
          </p:cNvPicPr>
          <p:nvPr/>
        </p:nvPicPr>
        <p:blipFill>
          <a:blip r:embed="rId5"/>
          <a:stretch>
            <a:fillRect/>
          </a:stretch>
        </p:blipFill>
        <p:spPr>
          <a:xfrm>
            <a:off x="8087420" y="212254"/>
            <a:ext cx="2797810" cy="3264112"/>
          </a:xfrm>
          <a:prstGeom prst="ellipse">
            <a:avLst/>
          </a:prstGeom>
          <a:ln>
            <a:noFill/>
          </a:ln>
          <a:effectLst>
            <a:softEdge rad="112500"/>
          </a:effectLst>
        </p:spPr>
      </p:pic>
    </p:spTree>
    <p:extLst>
      <p:ext uri="{BB962C8B-B14F-4D97-AF65-F5344CB8AC3E}">
        <p14:creationId xmlns:p14="http://schemas.microsoft.com/office/powerpoint/2010/main" val="1500653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561885" y="612825"/>
                <a:ext cx="10318850" cy="775504"/>
                <a:chOff x="1561885" y="612825"/>
                <a:chExt cx="10318850"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561885"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Diyetisyen Kimdir?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a:t>
              </a:r>
              <a:endParaRPr lang="en-IN" sz="1600" b="1" dirty="0">
                <a:solidFill>
                  <a:schemeClr val="bg1"/>
                </a:solidFill>
                <a:latin typeface="Eurostile BQ" pitchFamily="50" charset="0"/>
              </a:endParaRPr>
            </a:p>
          </p:txBody>
        </p:sp>
      </p:grpSp>
      <p:sp>
        <p:nvSpPr>
          <p:cNvPr id="15" name="İçerik Yer Tutucusu 9">
            <a:extLst>
              <a:ext uri="{FF2B5EF4-FFF2-40B4-BE49-F238E27FC236}">
                <a16:creationId xmlns:a16="http://schemas.microsoft.com/office/drawing/2014/main" id="{5804067D-E68E-4F4A-89A9-13A1C4C2F75F}"/>
              </a:ext>
            </a:extLst>
          </p:cNvPr>
          <p:cNvSpPr txBox="1">
            <a:spLocks/>
          </p:cNvSpPr>
          <p:nvPr/>
        </p:nvSpPr>
        <p:spPr>
          <a:xfrm>
            <a:off x="659381" y="2869294"/>
            <a:ext cx="10873238" cy="33758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400" dirty="0">
                <a:latin typeface="Candara" panose="020E0502030303020204" pitchFamily="34" charset="0"/>
              </a:rPr>
              <a:t>26 Nisan 2011 yılı 6225 sayılı kanun:</a:t>
            </a:r>
          </a:p>
          <a:p>
            <a:pPr algn="just"/>
            <a:r>
              <a:rPr lang="tr-TR" sz="2400" dirty="0">
                <a:latin typeface="Candara" panose="020E0502030303020204" pitchFamily="34" charset="0"/>
              </a:rPr>
              <a:t>Diyetisyen; beslenme ve diyetetik alanında lisans eğitimi veren fakülte veya yüksekokullardan mezun; sağlıklı bireyler için sağlıklı beslenme programları belirleyen, hastalar için tabibin yönlendirmesi üzerine gerekli beslenme programlarını düzenleyen, toplu beslenme yerlerinde beslenme programları hazırlayan ve besin güvenliğini sağlayan sağlık meslek mensubudur.</a:t>
            </a:r>
          </a:p>
        </p:txBody>
      </p:sp>
    </p:spTree>
    <p:extLst>
      <p:ext uri="{BB962C8B-B14F-4D97-AF65-F5344CB8AC3E}">
        <p14:creationId xmlns:p14="http://schemas.microsoft.com/office/powerpoint/2010/main" val="32863898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561885" y="612825"/>
                <a:ext cx="10318850" cy="775504"/>
                <a:chOff x="1561885" y="612825"/>
                <a:chExt cx="10318850"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561885"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Diyetisyen Kimdir?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a:t>
              </a:r>
              <a:endParaRPr lang="en-IN" sz="1600" b="1" dirty="0">
                <a:solidFill>
                  <a:schemeClr val="bg1"/>
                </a:solidFill>
                <a:latin typeface="Eurostile BQ" pitchFamily="50" charset="0"/>
              </a:endParaRPr>
            </a:p>
          </p:txBody>
        </p:sp>
      </p:grpSp>
      <p:sp>
        <p:nvSpPr>
          <p:cNvPr id="15" name="İçerik Yer Tutucusu 9">
            <a:extLst>
              <a:ext uri="{FF2B5EF4-FFF2-40B4-BE49-F238E27FC236}">
                <a16:creationId xmlns:a16="http://schemas.microsoft.com/office/drawing/2014/main" id="{5804067D-E68E-4F4A-89A9-13A1C4C2F75F}"/>
              </a:ext>
            </a:extLst>
          </p:cNvPr>
          <p:cNvSpPr txBox="1">
            <a:spLocks/>
          </p:cNvSpPr>
          <p:nvPr/>
        </p:nvSpPr>
        <p:spPr>
          <a:xfrm>
            <a:off x="659381" y="2869294"/>
            <a:ext cx="10873238" cy="33758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400" dirty="0">
                <a:latin typeface="Candara" panose="020E0502030303020204" pitchFamily="34" charset="0"/>
              </a:rPr>
              <a:t>TSE tarafından hazırlanan; TÜRK STANDARDI / TURKISH STANDARD - TS 13114 - Nisan 2004 - ICS 03.040; 03.100.30 DİYETİSYEN – Dietitian adlı standart ‘Diyetisyen’i şöyle tanımlanıyor:</a:t>
            </a:r>
          </a:p>
          <a:p>
            <a:pPr algn="just"/>
            <a:r>
              <a:rPr lang="tr-TR" sz="2400" dirty="0">
                <a:latin typeface="Candara" panose="020E0502030303020204" pitchFamily="34" charset="0"/>
              </a:rPr>
              <a:t>Diyetisyen, sağlıkla ilgili herhangi bir yüksek öğretim kurumunun en az 4 yıllık (bir yıl hazırlık ile 5 yıl) beslenme ve diyetetik eğitim-öğretim programını tamamlayarak "Beslenme ve Diyetetik Lisans Diploması" ile "Diyetisyen" unvanı alarak diyetisyenlik mesleğini yapmaya ve uygulamaya hak kazanan kişidir.</a:t>
            </a:r>
          </a:p>
        </p:txBody>
      </p:sp>
    </p:spTree>
    <p:extLst>
      <p:ext uri="{BB962C8B-B14F-4D97-AF65-F5344CB8AC3E}">
        <p14:creationId xmlns:p14="http://schemas.microsoft.com/office/powerpoint/2010/main" val="347113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561885" y="612825"/>
                <a:ext cx="10318850" cy="775504"/>
                <a:chOff x="1561885" y="612825"/>
                <a:chExt cx="10318850"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561885"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Diyetisyen Kimdir?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a:t>
              </a:r>
              <a:endParaRPr lang="en-IN" sz="1600" b="1" dirty="0">
                <a:solidFill>
                  <a:schemeClr val="bg1"/>
                </a:solidFill>
                <a:latin typeface="Eurostile BQ" pitchFamily="50" charset="0"/>
              </a:endParaRPr>
            </a:p>
          </p:txBody>
        </p:sp>
      </p:grpSp>
      <p:pic>
        <p:nvPicPr>
          <p:cNvPr id="16" name="Picture 2">
            <a:extLst>
              <a:ext uri="{FF2B5EF4-FFF2-40B4-BE49-F238E27FC236}">
                <a16:creationId xmlns:a16="http://schemas.microsoft.com/office/drawing/2014/main" id="{A284A6D9-3877-4B31-B13F-FCD8DA05B5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675" y="2666298"/>
            <a:ext cx="9010650" cy="291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64900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561885" y="612825"/>
                <a:ext cx="10318850" cy="775504"/>
                <a:chOff x="1561885" y="612825"/>
                <a:chExt cx="10318850"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561885"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Diyetisyen Kimdir?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a:t>
              </a:r>
              <a:endParaRPr lang="en-IN" sz="1600" b="1" dirty="0">
                <a:solidFill>
                  <a:schemeClr val="bg1"/>
                </a:solidFill>
                <a:latin typeface="Eurostile BQ" pitchFamily="50" charset="0"/>
              </a:endParaRPr>
            </a:p>
          </p:txBody>
        </p:sp>
      </p:grpSp>
      <p:pic>
        <p:nvPicPr>
          <p:cNvPr id="19" name="Picture 2">
            <a:extLst>
              <a:ext uri="{FF2B5EF4-FFF2-40B4-BE49-F238E27FC236}">
                <a16:creationId xmlns:a16="http://schemas.microsoft.com/office/drawing/2014/main" id="{FA67FDE5-62F9-446A-8EC2-173EA436B7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1150" y="2230487"/>
            <a:ext cx="9029700" cy="401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279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812490"/>
                  <a:ext cx="1703972" cy="106335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SAĞLIK BİLİMLERİ FAKÜLTESİ</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739058" y="763078"/>
                  <a:ext cx="6354625" cy="461665"/>
                </a:xfrm>
                <a:prstGeom prst="rect">
                  <a:avLst/>
                </a:prstGeom>
              </p:spPr>
              <p:txBody>
                <a:bodyPr wrap="none">
                  <a:spAutoFit/>
                </a:bodyPr>
                <a:lstStyle/>
                <a:p>
                  <a:pPr algn="ctr"/>
                  <a:r>
                    <a:rPr lang="tr-TR" sz="2400" b="1" dirty="0">
                      <a:solidFill>
                        <a:schemeClr val="bg1"/>
                      </a:solidFill>
                      <a:latin typeface="Agency FB" panose="020B0503020202020204" pitchFamily="34" charset="0"/>
                    </a:rPr>
                    <a:t>Öğrenci Profili – </a:t>
                  </a:r>
                  <a:r>
                    <a:rPr lang="tr-TR" sz="2400" b="1" dirty="0" smtClean="0">
                      <a:solidFill>
                        <a:schemeClr val="bg1"/>
                      </a:solidFill>
                      <a:latin typeface="Agency FB" panose="020B0503020202020204" pitchFamily="34" charset="0"/>
                    </a:rPr>
                    <a:t>2022-2023 </a:t>
                  </a:r>
                  <a:r>
                    <a:rPr lang="tr-TR" sz="2400" b="1" dirty="0">
                      <a:solidFill>
                        <a:schemeClr val="bg1"/>
                      </a:solidFill>
                      <a:latin typeface="Agency FB" panose="020B0503020202020204" pitchFamily="34" charset="0"/>
                    </a:rPr>
                    <a:t>Akademik Yılı Öğrenci Sayıları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5</a:t>
              </a:r>
              <a:endParaRPr lang="en-IN" b="1" dirty="0">
                <a:solidFill>
                  <a:schemeClr val="bg1"/>
                </a:solidFill>
                <a:latin typeface="Eurostile BQ" pitchFamily="50" charset="0"/>
              </a:endParaRPr>
            </a:p>
          </p:txBody>
        </p:sp>
      </p:grpSp>
      <p:graphicFrame>
        <p:nvGraphicFramePr>
          <p:cNvPr id="32" name="Grafik 31">
            <a:extLst>
              <a:ext uri="{FF2B5EF4-FFF2-40B4-BE49-F238E27FC236}">
                <a16:creationId xmlns:a16="http://schemas.microsoft.com/office/drawing/2014/main" id="{4AB56818-1DEE-4F45-8B56-DF4BDEFEE6DF}"/>
              </a:ext>
            </a:extLst>
          </p:cNvPr>
          <p:cNvGraphicFramePr>
            <a:graphicFrameLocks/>
          </p:cNvGraphicFramePr>
          <p:nvPr>
            <p:extLst/>
          </p:nvPr>
        </p:nvGraphicFramePr>
        <p:xfrm>
          <a:off x="7644165" y="2751563"/>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Grafik 18"/>
          <p:cNvGraphicFramePr>
            <a:graphicFrameLocks/>
          </p:cNvGraphicFramePr>
          <p:nvPr>
            <p:extLst>
              <p:ext uri="{D42A27DB-BD31-4B8C-83A1-F6EECF244321}">
                <p14:modId xmlns:p14="http://schemas.microsoft.com/office/powerpoint/2010/main" val="3875202929"/>
              </p:ext>
            </p:extLst>
          </p:nvPr>
        </p:nvGraphicFramePr>
        <p:xfrm>
          <a:off x="3192780" y="2318574"/>
          <a:ext cx="5806440" cy="362445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56232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428111"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Diyetisyenlerin Çalışma Alanları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II</a:t>
              </a:r>
              <a:endParaRPr lang="en-IN" sz="1600" b="1" dirty="0">
                <a:solidFill>
                  <a:schemeClr val="bg1"/>
                </a:solidFill>
                <a:latin typeface="Eurostile BQ" pitchFamily="50" charset="0"/>
              </a:endParaRPr>
            </a:p>
          </p:txBody>
        </p:sp>
      </p:grpSp>
      <p:sp>
        <p:nvSpPr>
          <p:cNvPr id="16" name="İçerik Yer Tutucusu 9">
            <a:extLst>
              <a:ext uri="{FF2B5EF4-FFF2-40B4-BE49-F238E27FC236}">
                <a16:creationId xmlns:a16="http://schemas.microsoft.com/office/drawing/2014/main" id="{7829E5B1-8015-4C26-9BD5-0969379E5267}"/>
              </a:ext>
            </a:extLst>
          </p:cNvPr>
          <p:cNvSpPr txBox="1">
            <a:spLocks/>
          </p:cNvSpPr>
          <p:nvPr/>
        </p:nvSpPr>
        <p:spPr>
          <a:xfrm>
            <a:off x="659381" y="2869294"/>
            <a:ext cx="10873238" cy="33758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400" dirty="0">
                <a:latin typeface="Candara" panose="020E0502030303020204" pitchFamily="34" charset="0"/>
              </a:rPr>
              <a:t>Klinik Diyetisyen: Kliniklerde hastaların ihtiyaçlarına uygun diyet programları geliştirir</a:t>
            </a:r>
          </a:p>
          <a:p>
            <a:pPr algn="just"/>
            <a:r>
              <a:rPr lang="tr-TR" sz="2400" dirty="0">
                <a:latin typeface="Candara" panose="020E0502030303020204" pitchFamily="34" charset="0"/>
              </a:rPr>
              <a:t>Yönetici Diyetisyen: Toplu Beslenme Yapılan kurumlarda yiyecek içecek servisini, çalışan personeli eğiterek, fiyat kontrolünü ve servisin hijyenik olmasını sağlayarak yönetir.</a:t>
            </a:r>
          </a:p>
          <a:p>
            <a:pPr algn="just"/>
            <a:r>
              <a:rPr lang="tr-TR" sz="2400" dirty="0">
                <a:latin typeface="Candara" panose="020E0502030303020204" pitchFamily="34" charset="0"/>
              </a:rPr>
              <a:t>Toplum Sağlığı Diyetisyeni: Toplum Sağlığı Merkezlerinde görev alarak, bireylere ve gruplara hastalıkları önlemek ve yaşam kalitesini yükseltmek amacı ile beslenme uygulamaları için programlar geliştirir,  eğitim verir ve danışmanlık yapar.</a:t>
            </a:r>
          </a:p>
        </p:txBody>
      </p:sp>
    </p:spTree>
    <p:extLst>
      <p:ext uri="{BB962C8B-B14F-4D97-AF65-F5344CB8AC3E}">
        <p14:creationId xmlns:p14="http://schemas.microsoft.com/office/powerpoint/2010/main" val="28985261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428111"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Diyetisyenlerin Çalışma Alanları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II</a:t>
              </a:r>
              <a:endParaRPr lang="en-IN" sz="1600" b="1" dirty="0">
                <a:solidFill>
                  <a:schemeClr val="bg1"/>
                </a:solidFill>
                <a:latin typeface="Eurostile BQ" pitchFamily="50" charset="0"/>
              </a:endParaRPr>
            </a:p>
          </p:txBody>
        </p:sp>
      </p:grpSp>
      <p:sp>
        <p:nvSpPr>
          <p:cNvPr id="16" name="İçerik Yer Tutucusu 9">
            <a:extLst>
              <a:ext uri="{FF2B5EF4-FFF2-40B4-BE49-F238E27FC236}">
                <a16:creationId xmlns:a16="http://schemas.microsoft.com/office/drawing/2014/main" id="{7829E5B1-8015-4C26-9BD5-0969379E5267}"/>
              </a:ext>
            </a:extLst>
          </p:cNvPr>
          <p:cNvSpPr txBox="1">
            <a:spLocks/>
          </p:cNvSpPr>
          <p:nvPr/>
        </p:nvSpPr>
        <p:spPr>
          <a:xfrm>
            <a:off x="659381" y="2869294"/>
            <a:ext cx="10873238" cy="33758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400" dirty="0">
                <a:latin typeface="Candara" panose="020E0502030303020204" pitchFamily="34" charset="0"/>
              </a:rPr>
              <a:t>Danışman Diyetisyen: Bir sağlık kurumunda ya da kendi ofisinde danışanların durumlarını değerlendirerek onlara özel beslenme ve diyet önerilerinde bulunur.</a:t>
            </a:r>
          </a:p>
          <a:p>
            <a:pPr algn="just"/>
            <a:r>
              <a:rPr lang="tr-TR" sz="2400" dirty="0">
                <a:latin typeface="Candara" panose="020E0502030303020204" pitchFamily="34" charset="0"/>
              </a:rPr>
              <a:t>Eğitim ve Araştırma kurumlarında Eğitici/Araştırmacı Diyetisyen,</a:t>
            </a:r>
          </a:p>
          <a:p>
            <a:pPr algn="just"/>
            <a:r>
              <a:rPr lang="tr-TR" sz="2400" dirty="0">
                <a:latin typeface="Candara" panose="020E0502030303020204" pitchFamily="34" charset="0"/>
              </a:rPr>
              <a:t>Gazete ve dergilerde Beslenme yazarı, </a:t>
            </a:r>
          </a:p>
          <a:p>
            <a:pPr algn="just"/>
            <a:r>
              <a:rPr lang="tr-TR" sz="2400" dirty="0">
                <a:latin typeface="Candara" panose="020E0502030303020204" pitchFamily="34" charset="0"/>
              </a:rPr>
              <a:t>Radyo ve TV’lerde Beslenme programı yapımcısı olarak görev alabilirler.</a:t>
            </a:r>
          </a:p>
          <a:p>
            <a:pPr algn="just"/>
            <a:r>
              <a:rPr lang="tr-TR" sz="2400" dirty="0">
                <a:latin typeface="Candara" panose="020E0502030303020204" pitchFamily="34" charset="0"/>
              </a:rPr>
              <a:t>Mezuniyet sonrası bilimsel çalışmalar yaparak Akademik olarak da ilerleyebilirler. </a:t>
            </a:r>
          </a:p>
        </p:txBody>
      </p:sp>
    </p:spTree>
    <p:extLst>
      <p:ext uri="{BB962C8B-B14F-4D97-AF65-F5344CB8AC3E}">
        <p14:creationId xmlns:p14="http://schemas.microsoft.com/office/powerpoint/2010/main" val="27166735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015130"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Çalışılabilecek Kurumlar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III</a:t>
              </a:r>
              <a:endParaRPr lang="en-IN" sz="1600" b="1" dirty="0">
                <a:solidFill>
                  <a:schemeClr val="bg1"/>
                </a:solidFill>
                <a:latin typeface="Eurostile BQ" pitchFamily="50" charset="0"/>
              </a:endParaRPr>
            </a:p>
          </p:txBody>
        </p:sp>
      </p:grpSp>
      <p:sp>
        <p:nvSpPr>
          <p:cNvPr id="16" name="İçerik Yer Tutucusu 9">
            <a:extLst>
              <a:ext uri="{FF2B5EF4-FFF2-40B4-BE49-F238E27FC236}">
                <a16:creationId xmlns:a16="http://schemas.microsoft.com/office/drawing/2014/main" id="{7829E5B1-8015-4C26-9BD5-0969379E5267}"/>
              </a:ext>
            </a:extLst>
          </p:cNvPr>
          <p:cNvSpPr txBox="1">
            <a:spLocks/>
          </p:cNvSpPr>
          <p:nvPr/>
        </p:nvSpPr>
        <p:spPr>
          <a:xfrm>
            <a:off x="659381" y="2869294"/>
            <a:ext cx="6630419" cy="33758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400" dirty="0">
                <a:latin typeface="Candara" panose="020E0502030303020204" pitchFamily="34" charset="0"/>
              </a:rPr>
              <a:t>Kamu / Özel yataklı ve yataksız tedavi kurumları</a:t>
            </a:r>
          </a:p>
          <a:p>
            <a:pPr algn="just"/>
            <a:r>
              <a:rPr lang="tr-TR" sz="2400" dirty="0">
                <a:latin typeface="Candara" panose="020E0502030303020204" pitchFamily="34" charset="0"/>
              </a:rPr>
              <a:t>Okullar, kreşler</a:t>
            </a:r>
          </a:p>
          <a:p>
            <a:pPr algn="just"/>
            <a:r>
              <a:rPr lang="tr-TR" sz="2400" dirty="0">
                <a:latin typeface="Candara" panose="020E0502030303020204" pitchFamily="34" charset="0"/>
              </a:rPr>
              <a:t>Ana-çocuk sağlığı merkezleri</a:t>
            </a:r>
          </a:p>
          <a:p>
            <a:pPr algn="just"/>
            <a:r>
              <a:rPr lang="tr-TR" sz="2400" dirty="0">
                <a:latin typeface="Candara" panose="020E0502030303020204" pitchFamily="34" charset="0"/>
              </a:rPr>
              <a:t>Besin pazarlama hizmetleri</a:t>
            </a:r>
          </a:p>
          <a:p>
            <a:pPr algn="just"/>
            <a:r>
              <a:rPr lang="tr-TR" sz="2400" dirty="0">
                <a:latin typeface="Candara" panose="020E0502030303020204" pitchFamily="34" charset="0"/>
              </a:rPr>
              <a:t>Obezite merkezleri</a:t>
            </a:r>
          </a:p>
          <a:p>
            <a:pPr algn="just"/>
            <a:r>
              <a:rPr lang="tr-TR" sz="2400" dirty="0">
                <a:latin typeface="Candara" panose="020E0502030303020204" pitchFamily="34" charset="0"/>
              </a:rPr>
              <a:t>Huzurevleri</a:t>
            </a:r>
          </a:p>
          <a:p>
            <a:pPr algn="just"/>
            <a:r>
              <a:rPr lang="tr-TR" sz="2400" dirty="0">
                <a:latin typeface="Candara" panose="020E0502030303020204" pitchFamily="34" charset="0"/>
              </a:rPr>
              <a:t>Enteral-Parenteral beslenme destek grupları</a:t>
            </a:r>
          </a:p>
          <a:p>
            <a:pPr algn="just"/>
            <a:endParaRPr lang="tr-TR" sz="2400" dirty="0">
              <a:latin typeface="Candara" panose="020E0502030303020204" pitchFamily="34" charset="0"/>
            </a:endParaRPr>
          </a:p>
          <a:p>
            <a:pPr algn="just"/>
            <a:endParaRPr lang="tr-TR" sz="2400" dirty="0">
              <a:latin typeface="Candara" panose="020E0502030303020204" pitchFamily="34" charset="0"/>
            </a:endParaRPr>
          </a:p>
        </p:txBody>
      </p:sp>
      <p:sp>
        <p:nvSpPr>
          <p:cNvPr id="19" name="TextBox 18">
            <a:extLst>
              <a:ext uri="{FF2B5EF4-FFF2-40B4-BE49-F238E27FC236}">
                <a16:creationId xmlns:a16="http://schemas.microsoft.com/office/drawing/2014/main" id="{83D0E93E-878C-4580-BCB7-0249BCCE9775}"/>
              </a:ext>
            </a:extLst>
          </p:cNvPr>
          <p:cNvSpPr txBox="1"/>
          <p:nvPr/>
        </p:nvSpPr>
        <p:spPr>
          <a:xfrm>
            <a:off x="7648575" y="2849074"/>
            <a:ext cx="3884044" cy="3416320"/>
          </a:xfrm>
          <a:prstGeom prst="rect">
            <a:avLst/>
          </a:prstGeom>
          <a:noFill/>
        </p:spPr>
        <p:txBody>
          <a:bodyPr wrap="square">
            <a:spAutoFit/>
          </a:bodyPr>
          <a:lstStyle/>
          <a:p>
            <a:pPr marL="342900" indent="-342900" algn="just">
              <a:buFont typeface="Arial" panose="020B0604020202020204" pitchFamily="34" charset="0"/>
              <a:buChar char="•"/>
            </a:pPr>
            <a:r>
              <a:rPr lang="tr-TR" sz="2400" dirty="0">
                <a:latin typeface="Candara" panose="020E0502030303020204" pitchFamily="34" charset="0"/>
              </a:rPr>
              <a:t>Onkoloji birimleri</a:t>
            </a:r>
          </a:p>
          <a:p>
            <a:pPr marL="342900" indent="-342900" algn="just">
              <a:buFont typeface="Arial" panose="020B0604020202020204" pitchFamily="34" charset="0"/>
              <a:buChar char="•"/>
            </a:pPr>
            <a:r>
              <a:rPr lang="tr-TR" sz="2400" dirty="0">
                <a:latin typeface="Candara" panose="020E0502030303020204" pitchFamily="34" charset="0"/>
              </a:rPr>
              <a:t>Renal bakım birimleri</a:t>
            </a:r>
          </a:p>
          <a:p>
            <a:pPr marL="342900" indent="-342900" algn="just">
              <a:buFont typeface="Arial" panose="020B0604020202020204" pitchFamily="34" charset="0"/>
              <a:buChar char="•"/>
            </a:pPr>
            <a:r>
              <a:rPr lang="tr-TR" sz="2400" dirty="0">
                <a:latin typeface="Candara" panose="020E0502030303020204" pitchFamily="34" charset="0"/>
              </a:rPr>
              <a:t>Transplantasyon birimleri</a:t>
            </a:r>
          </a:p>
          <a:p>
            <a:pPr marL="342900" indent="-342900" algn="just">
              <a:buFont typeface="Arial" panose="020B0604020202020204" pitchFamily="34" charset="0"/>
              <a:buChar char="•"/>
            </a:pPr>
            <a:r>
              <a:rPr lang="tr-TR" sz="2400" dirty="0">
                <a:latin typeface="Candara" panose="020E0502030303020204" pitchFamily="34" charset="0"/>
              </a:rPr>
              <a:t>Diyabet birimleri</a:t>
            </a:r>
          </a:p>
          <a:p>
            <a:pPr marL="342900" indent="-342900" algn="just">
              <a:buFont typeface="Arial" panose="020B0604020202020204" pitchFamily="34" charset="0"/>
              <a:buChar char="•"/>
            </a:pPr>
            <a:r>
              <a:rPr lang="tr-TR" sz="2400" dirty="0">
                <a:latin typeface="Candara" panose="020E0502030303020204" pitchFamily="34" charset="0"/>
              </a:rPr>
              <a:t>Yemek fabrikaları</a:t>
            </a:r>
          </a:p>
          <a:p>
            <a:pPr marL="342900" indent="-342900" algn="just">
              <a:buFont typeface="Arial" panose="020B0604020202020204" pitchFamily="34" charset="0"/>
              <a:buChar char="•"/>
            </a:pPr>
            <a:r>
              <a:rPr lang="tr-TR" sz="2400" dirty="0">
                <a:latin typeface="Candara" panose="020E0502030303020204" pitchFamily="34" charset="0"/>
              </a:rPr>
              <a:t>Spor kulüpleri</a:t>
            </a:r>
          </a:p>
          <a:p>
            <a:pPr marL="342900" indent="-342900" algn="just">
              <a:buFont typeface="Arial" panose="020B0604020202020204" pitchFamily="34" charset="0"/>
              <a:buChar char="•"/>
            </a:pPr>
            <a:r>
              <a:rPr lang="tr-TR" sz="2400" dirty="0">
                <a:latin typeface="Candara" panose="020E0502030303020204" pitchFamily="34" charset="0"/>
              </a:rPr>
              <a:t>Oteller</a:t>
            </a:r>
          </a:p>
          <a:p>
            <a:pPr marL="342900" indent="-342900" algn="just">
              <a:buFont typeface="Arial" panose="020B0604020202020204" pitchFamily="34" charset="0"/>
              <a:buChar char="•"/>
            </a:pPr>
            <a:r>
              <a:rPr lang="tr-TR" sz="2400" dirty="0">
                <a:latin typeface="Candara" panose="020E0502030303020204" pitchFamily="34" charset="0"/>
              </a:rPr>
              <a:t>Deniz ulaşım hizmetleri</a:t>
            </a:r>
          </a:p>
          <a:p>
            <a:pPr marL="342900" indent="-342900" algn="just">
              <a:buFont typeface="Arial" panose="020B0604020202020204" pitchFamily="34" charset="0"/>
              <a:buChar char="•"/>
            </a:pPr>
            <a:r>
              <a:rPr lang="tr-TR" sz="2400" dirty="0">
                <a:latin typeface="Candara" panose="020E0502030303020204" pitchFamily="34" charset="0"/>
              </a:rPr>
              <a:t>Hava ulaşım hizmetleri</a:t>
            </a:r>
          </a:p>
        </p:txBody>
      </p:sp>
    </p:spTree>
    <p:extLst>
      <p:ext uri="{BB962C8B-B14F-4D97-AF65-F5344CB8AC3E}">
        <p14:creationId xmlns:p14="http://schemas.microsoft.com/office/powerpoint/2010/main" val="229658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294530"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Beslenme ve Diyetetik Eğitimi</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IV</a:t>
              </a:r>
              <a:endParaRPr lang="en-IN" sz="1600" b="1" dirty="0">
                <a:solidFill>
                  <a:schemeClr val="bg1"/>
                </a:solidFill>
                <a:latin typeface="Eurostile BQ" pitchFamily="50" charset="0"/>
              </a:endParaRPr>
            </a:p>
          </p:txBody>
        </p:sp>
      </p:grpSp>
      <p:sp>
        <p:nvSpPr>
          <p:cNvPr id="16" name="İçerik Yer Tutucusu 9">
            <a:extLst>
              <a:ext uri="{FF2B5EF4-FFF2-40B4-BE49-F238E27FC236}">
                <a16:creationId xmlns:a16="http://schemas.microsoft.com/office/drawing/2014/main" id="{7829E5B1-8015-4C26-9BD5-0969379E5267}"/>
              </a:ext>
            </a:extLst>
          </p:cNvPr>
          <p:cNvSpPr txBox="1">
            <a:spLocks/>
          </p:cNvSpPr>
          <p:nvPr/>
        </p:nvSpPr>
        <p:spPr>
          <a:xfrm>
            <a:off x="629410" y="2676213"/>
            <a:ext cx="10948419" cy="33758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tr-TR" sz="2400" dirty="0">
              <a:latin typeface="Candara" panose="020E0502030303020204" pitchFamily="34" charset="0"/>
            </a:endParaRPr>
          </a:p>
          <a:p>
            <a:pPr algn="just"/>
            <a:r>
              <a:rPr lang="tr-TR" sz="2400" dirty="0">
                <a:latin typeface="Candara" panose="020E0502030303020204" pitchFamily="34" charset="0"/>
              </a:rPr>
              <a:t>Beslenme ve Diyetetik Bölümünde, 1 yıl hazırlık + 4 yıllık lisans eğitimi verilir. </a:t>
            </a:r>
          </a:p>
          <a:p>
            <a:pPr algn="just"/>
            <a:r>
              <a:rPr lang="tr-TR" sz="2400" dirty="0">
                <a:latin typeface="Candara" panose="020E0502030303020204" pitchFamily="34" charset="0"/>
              </a:rPr>
              <a:t>Öğrenciler toplam </a:t>
            </a:r>
            <a:r>
              <a:rPr lang="tr-TR" sz="2400" dirty="0" smtClean="0">
                <a:latin typeface="Candara" panose="020E0502030303020204" pitchFamily="34" charset="0"/>
              </a:rPr>
              <a:t>24</a:t>
            </a:r>
            <a:r>
              <a:rPr lang="en-US" sz="2400" dirty="0" smtClean="0">
                <a:latin typeface="Candara" panose="020E0502030303020204" pitchFamily="34" charset="0"/>
              </a:rPr>
              <a:t>7</a:t>
            </a:r>
            <a:r>
              <a:rPr lang="tr-TR" sz="2400" dirty="0" smtClean="0">
                <a:latin typeface="Candara" panose="020E0502030303020204" pitchFamily="34" charset="0"/>
              </a:rPr>
              <a:t> </a:t>
            </a:r>
            <a:r>
              <a:rPr lang="en-US" sz="2400" dirty="0" smtClean="0">
                <a:latin typeface="Candara" panose="020E0502030303020204" pitchFamily="34" charset="0"/>
              </a:rPr>
              <a:t>AKTS</a:t>
            </a:r>
            <a:r>
              <a:rPr lang="tr-TR" sz="2400" dirty="0" smtClean="0">
                <a:latin typeface="Candara" panose="020E0502030303020204" pitchFamily="34" charset="0"/>
              </a:rPr>
              <a:t> </a:t>
            </a:r>
            <a:r>
              <a:rPr lang="tr-TR" sz="2400" dirty="0">
                <a:latin typeface="Candara" panose="020E0502030303020204" pitchFamily="34" charset="0"/>
              </a:rPr>
              <a:t>ile mezun olurlar. </a:t>
            </a:r>
          </a:p>
          <a:p>
            <a:pPr algn="just"/>
            <a:r>
              <a:rPr lang="tr-TR" sz="2400" dirty="0">
                <a:latin typeface="Candara" panose="020E0502030303020204" pitchFamily="34" charset="0"/>
              </a:rPr>
              <a:t>Beslenme ve Diyetetik Bölümü öğrencilerinin üçüncü </a:t>
            </a:r>
            <a:r>
              <a:rPr lang="tr-TR" sz="2400" dirty="0" smtClean="0">
                <a:latin typeface="Candara" panose="020E0502030303020204" pitchFamily="34" charset="0"/>
              </a:rPr>
              <a:t>sınıf</a:t>
            </a:r>
            <a:r>
              <a:rPr lang="en-US" sz="2400" dirty="0" smtClean="0">
                <a:latin typeface="Candara" panose="020E0502030303020204" pitchFamily="34" charset="0"/>
              </a:rPr>
              <a:t>ta</a:t>
            </a:r>
            <a:r>
              <a:rPr lang="tr-TR" sz="2400" dirty="0" smtClean="0">
                <a:latin typeface="Candara" panose="020E0502030303020204" pitchFamily="34" charset="0"/>
              </a:rPr>
              <a:t> </a:t>
            </a:r>
            <a:r>
              <a:rPr lang="tr-TR" sz="2400" dirty="0">
                <a:latin typeface="Candara" panose="020E0502030303020204" pitchFamily="34" charset="0"/>
              </a:rPr>
              <a:t>zorunlu yaz </a:t>
            </a:r>
            <a:r>
              <a:rPr lang="tr-TR" sz="2400" dirty="0" smtClean="0">
                <a:latin typeface="Candara" panose="020E0502030303020204" pitchFamily="34" charset="0"/>
              </a:rPr>
              <a:t>stajları </a:t>
            </a:r>
            <a:r>
              <a:rPr lang="tr-TR" sz="2400" dirty="0">
                <a:latin typeface="Candara" panose="020E0502030303020204" pitchFamily="34" charset="0"/>
              </a:rPr>
              <a:t>ve dördüncü sınıfta </a:t>
            </a:r>
            <a:r>
              <a:rPr lang="en-US" sz="2400" dirty="0" err="1" smtClean="0">
                <a:latin typeface="Candara" panose="020E0502030303020204" pitchFamily="34" charset="0"/>
              </a:rPr>
              <a:t>alan</a:t>
            </a:r>
            <a:r>
              <a:rPr lang="en-US" sz="2400" dirty="0" smtClean="0">
                <a:latin typeface="Candara" panose="020E0502030303020204" pitchFamily="34" charset="0"/>
              </a:rPr>
              <a:t> </a:t>
            </a:r>
            <a:r>
              <a:rPr lang="en-US" sz="2400" dirty="0" err="1" smtClean="0">
                <a:latin typeface="Candara" panose="020E0502030303020204" pitchFamily="34" charset="0"/>
              </a:rPr>
              <a:t>uygulama</a:t>
            </a:r>
            <a:r>
              <a:rPr lang="en-US" sz="2400" dirty="0" smtClean="0">
                <a:latin typeface="Candara" panose="020E0502030303020204" pitchFamily="34" charset="0"/>
              </a:rPr>
              <a:t> </a:t>
            </a:r>
            <a:r>
              <a:rPr lang="en-US" sz="2400" dirty="0" err="1" smtClean="0">
                <a:latin typeface="Candara" panose="020E0502030303020204" pitchFamily="34" charset="0"/>
              </a:rPr>
              <a:t>dersleri</a:t>
            </a:r>
            <a:r>
              <a:rPr lang="en-US" sz="2400" dirty="0" smtClean="0">
                <a:latin typeface="Candara" panose="020E0502030303020204" pitchFamily="34" charset="0"/>
              </a:rPr>
              <a:t> </a:t>
            </a:r>
            <a:r>
              <a:rPr lang="en-US" sz="2400" dirty="0" err="1" smtClean="0">
                <a:latin typeface="Candara" panose="020E0502030303020204" pitchFamily="34" charset="0"/>
              </a:rPr>
              <a:t>bulunmaktadır</a:t>
            </a:r>
            <a:r>
              <a:rPr lang="en-US" sz="2400" dirty="0" smtClean="0">
                <a:latin typeface="Candara" panose="020E0502030303020204" pitchFamily="34" charset="0"/>
              </a:rPr>
              <a:t>.</a:t>
            </a:r>
            <a:r>
              <a:rPr lang="tr-TR" sz="2400" dirty="0" smtClean="0">
                <a:latin typeface="Candara" panose="020E0502030303020204" pitchFamily="34" charset="0"/>
              </a:rPr>
              <a:t>.</a:t>
            </a:r>
            <a:endParaRPr lang="tr-TR" sz="2400" dirty="0">
              <a:latin typeface="Candara" panose="020E0502030303020204" pitchFamily="34" charset="0"/>
            </a:endParaRPr>
          </a:p>
          <a:p>
            <a:pPr algn="just"/>
            <a:endParaRPr lang="tr-TR" sz="2400" dirty="0">
              <a:latin typeface="Candara" panose="020E0502030303020204" pitchFamily="34" charset="0"/>
            </a:endParaRPr>
          </a:p>
        </p:txBody>
      </p:sp>
    </p:spTree>
    <p:extLst>
      <p:ext uri="{BB962C8B-B14F-4D97-AF65-F5344CB8AC3E}">
        <p14:creationId xmlns:p14="http://schemas.microsoft.com/office/powerpoint/2010/main" val="29871047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294530"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Beslenme ve Diyetetik Eğitimi</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IV</a:t>
              </a:r>
              <a:endParaRPr lang="en-IN" sz="1600" b="1" dirty="0">
                <a:solidFill>
                  <a:schemeClr val="bg1"/>
                </a:solidFill>
                <a:latin typeface="Eurostile BQ" pitchFamily="50" charset="0"/>
              </a:endParaRPr>
            </a:p>
          </p:txBody>
        </p:sp>
      </p:grpSp>
      <p:sp>
        <p:nvSpPr>
          <p:cNvPr id="16" name="İçerik Yer Tutucusu 9">
            <a:extLst>
              <a:ext uri="{FF2B5EF4-FFF2-40B4-BE49-F238E27FC236}">
                <a16:creationId xmlns:a16="http://schemas.microsoft.com/office/drawing/2014/main" id="{7829E5B1-8015-4C26-9BD5-0969379E5267}"/>
              </a:ext>
            </a:extLst>
          </p:cNvPr>
          <p:cNvSpPr txBox="1">
            <a:spLocks/>
          </p:cNvSpPr>
          <p:nvPr/>
        </p:nvSpPr>
        <p:spPr>
          <a:xfrm>
            <a:off x="629410" y="2676213"/>
            <a:ext cx="10948419" cy="1438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400" dirty="0">
                <a:latin typeface="Candara" panose="020E0502030303020204" pitchFamily="34" charset="0"/>
              </a:rPr>
              <a:t>Mayıs 2017’de açılmış, 2018’de eğitim öğretim dönemi başlamıştır</a:t>
            </a:r>
          </a:p>
          <a:p>
            <a:pPr algn="just"/>
            <a:r>
              <a:rPr lang="tr-TR" sz="2400" dirty="0">
                <a:latin typeface="Candara" panose="020E0502030303020204" pitchFamily="34" charset="0"/>
              </a:rPr>
              <a:t>Eğitim dili %100 İngilizce’dir. </a:t>
            </a:r>
          </a:p>
          <a:p>
            <a:pPr algn="just"/>
            <a:r>
              <a:rPr lang="en-US" sz="2400" dirty="0" err="1" smtClean="0">
                <a:latin typeface="Candara" panose="020E0502030303020204" pitchFamily="34" charset="0"/>
              </a:rPr>
              <a:t>Bölümümüzde</a:t>
            </a:r>
            <a:r>
              <a:rPr lang="en-US" sz="2400" dirty="0" smtClean="0">
                <a:latin typeface="Candara" panose="020E0502030303020204" pitchFamily="34" charset="0"/>
              </a:rPr>
              <a:t> 2 </a:t>
            </a:r>
            <a:r>
              <a:rPr lang="en-US" sz="2400" dirty="0" err="1" smtClean="0">
                <a:latin typeface="Candara" panose="020E0502030303020204" pitchFamily="34" charset="0"/>
              </a:rPr>
              <a:t>Profesör</a:t>
            </a:r>
            <a:r>
              <a:rPr lang="en-US" sz="2400" dirty="0" smtClean="0">
                <a:latin typeface="Candara" panose="020E0502030303020204" pitchFamily="34" charset="0"/>
              </a:rPr>
              <a:t>, 1 </a:t>
            </a:r>
            <a:r>
              <a:rPr lang="en-US" sz="2400" dirty="0" err="1" smtClean="0">
                <a:latin typeface="Candara" panose="020E0502030303020204" pitchFamily="34" charset="0"/>
              </a:rPr>
              <a:t>Doktor</a:t>
            </a:r>
            <a:r>
              <a:rPr lang="en-US" sz="2400" dirty="0" smtClean="0">
                <a:latin typeface="Candara" panose="020E0502030303020204" pitchFamily="34" charset="0"/>
              </a:rPr>
              <a:t> </a:t>
            </a:r>
            <a:r>
              <a:rPr lang="en-US" sz="2400" dirty="0" err="1">
                <a:latin typeface="Candara" panose="020E0502030303020204" pitchFamily="34" charset="0"/>
              </a:rPr>
              <a:t>Ö</a:t>
            </a:r>
            <a:r>
              <a:rPr lang="en-US" sz="2400" dirty="0" err="1" smtClean="0">
                <a:latin typeface="Candara" panose="020E0502030303020204" pitchFamily="34" charset="0"/>
              </a:rPr>
              <a:t>ğretim</a:t>
            </a:r>
            <a:r>
              <a:rPr lang="en-US" sz="2400" dirty="0" smtClean="0">
                <a:latin typeface="Candara" panose="020E0502030303020204" pitchFamily="34" charset="0"/>
              </a:rPr>
              <a:t> </a:t>
            </a:r>
            <a:r>
              <a:rPr lang="en-US" sz="2400" dirty="0" err="1">
                <a:latin typeface="Candara" panose="020E0502030303020204" pitchFamily="34" charset="0"/>
              </a:rPr>
              <a:t>Ü</a:t>
            </a:r>
            <a:r>
              <a:rPr lang="en-US" sz="2400" dirty="0" err="1" smtClean="0">
                <a:latin typeface="Candara" panose="020E0502030303020204" pitchFamily="34" charset="0"/>
              </a:rPr>
              <a:t>yesi</a:t>
            </a:r>
            <a:r>
              <a:rPr lang="en-US" sz="2400" dirty="0" smtClean="0">
                <a:latin typeface="Candara" panose="020E0502030303020204" pitchFamily="34" charset="0"/>
              </a:rPr>
              <a:t>, 1 </a:t>
            </a:r>
            <a:r>
              <a:rPr lang="en-US" sz="2400" dirty="0" err="1" smtClean="0">
                <a:latin typeface="Candara" panose="020E0502030303020204" pitchFamily="34" charset="0"/>
              </a:rPr>
              <a:t>Doktor</a:t>
            </a:r>
            <a:r>
              <a:rPr lang="en-US" sz="2400" dirty="0" smtClean="0">
                <a:latin typeface="Candara" panose="020E0502030303020204" pitchFamily="34" charset="0"/>
              </a:rPr>
              <a:t> </a:t>
            </a:r>
            <a:r>
              <a:rPr lang="en-US" sz="2400" dirty="0" err="1" smtClean="0">
                <a:latin typeface="Candara" panose="020E0502030303020204" pitchFamily="34" charset="0"/>
              </a:rPr>
              <a:t>Öğretim</a:t>
            </a:r>
            <a:r>
              <a:rPr lang="en-US" sz="2400" dirty="0" smtClean="0">
                <a:latin typeface="Candara" panose="020E0502030303020204" pitchFamily="34" charset="0"/>
              </a:rPr>
              <a:t> </a:t>
            </a:r>
            <a:r>
              <a:rPr lang="en-US" sz="2400" dirty="0" err="1" smtClean="0">
                <a:latin typeface="Candara" panose="020E0502030303020204" pitchFamily="34" charset="0"/>
              </a:rPr>
              <a:t>Görevlisi</a:t>
            </a:r>
            <a:r>
              <a:rPr lang="tr-TR" sz="2400" dirty="0" smtClean="0">
                <a:latin typeface="Candara" panose="020E0502030303020204" pitchFamily="34" charset="0"/>
              </a:rPr>
              <a:t> </a:t>
            </a:r>
            <a:r>
              <a:rPr lang="tr-TR" sz="2400" dirty="0">
                <a:latin typeface="Candara" panose="020E0502030303020204" pitchFamily="34" charset="0"/>
              </a:rPr>
              <a:t>ve </a:t>
            </a:r>
            <a:r>
              <a:rPr lang="en-US" sz="2400" dirty="0" smtClean="0">
                <a:latin typeface="Candara" panose="020E0502030303020204" pitchFamily="34" charset="0"/>
              </a:rPr>
              <a:t>3</a:t>
            </a:r>
            <a:r>
              <a:rPr lang="tr-TR" sz="2400" dirty="0" smtClean="0">
                <a:latin typeface="Candara" panose="020E0502030303020204" pitchFamily="34" charset="0"/>
              </a:rPr>
              <a:t> </a:t>
            </a:r>
            <a:r>
              <a:rPr lang="en-US" sz="2400" dirty="0">
                <a:latin typeface="Candara" panose="020E0502030303020204" pitchFamily="34" charset="0"/>
              </a:rPr>
              <a:t>A</a:t>
            </a:r>
            <a:r>
              <a:rPr lang="tr-TR" sz="2400" dirty="0" smtClean="0">
                <a:latin typeface="Candara" panose="020E0502030303020204" pitchFamily="34" charset="0"/>
              </a:rPr>
              <a:t>raştırma </a:t>
            </a:r>
            <a:r>
              <a:rPr lang="en-US" sz="2400" dirty="0">
                <a:latin typeface="Candara" panose="020E0502030303020204" pitchFamily="34" charset="0"/>
              </a:rPr>
              <a:t>G</a:t>
            </a:r>
            <a:r>
              <a:rPr lang="tr-TR" sz="2400" dirty="0" smtClean="0">
                <a:latin typeface="Candara" panose="020E0502030303020204" pitchFamily="34" charset="0"/>
              </a:rPr>
              <a:t>örevlisi </a:t>
            </a:r>
            <a:r>
              <a:rPr lang="tr-TR" sz="2400" dirty="0">
                <a:latin typeface="Candara" panose="020E0502030303020204" pitchFamily="34" charset="0"/>
              </a:rPr>
              <a:t>mevcuttur.</a:t>
            </a:r>
          </a:p>
        </p:txBody>
      </p:sp>
    </p:spTree>
    <p:extLst>
      <p:ext uri="{BB962C8B-B14F-4D97-AF65-F5344CB8AC3E}">
        <p14:creationId xmlns:p14="http://schemas.microsoft.com/office/powerpoint/2010/main" val="3238900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Akademik Kadro</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a:t>
              </a:r>
              <a:endParaRPr lang="en-IN" sz="1600" b="1" dirty="0">
                <a:solidFill>
                  <a:schemeClr val="bg1"/>
                </a:solidFill>
                <a:latin typeface="Eurostile BQ" pitchFamily="50" charset="0"/>
              </a:endParaRPr>
            </a:p>
          </p:txBody>
        </p:sp>
      </p:grpSp>
      <p:sp>
        <p:nvSpPr>
          <p:cNvPr id="21" name="Unvan 1">
            <a:extLst>
              <a:ext uri="{FF2B5EF4-FFF2-40B4-BE49-F238E27FC236}">
                <a16:creationId xmlns:a16="http://schemas.microsoft.com/office/drawing/2014/main" id="{49CD663B-09DC-4BF6-8C59-ADCCF1640EE5}"/>
              </a:ext>
            </a:extLst>
          </p:cNvPr>
          <p:cNvSpPr txBox="1">
            <a:spLocks/>
          </p:cNvSpPr>
          <p:nvPr/>
        </p:nvSpPr>
        <p:spPr>
          <a:xfrm>
            <a:off x="3470674" y="2994973"/>
            <a:ext cx="841006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smtClean="0">
                <a:latin typeface="Times New Roman" panose="02020603050405020304" pitchFamily="18" charset="0"/>
                <a:cs typeface="Times New Roman" panose="02020603050405020304" pitchFamily="18" charset="0"/>
              </a:rPr>
              <a:t>Öğr</a:t>
            </a:r>
            <a:r>
              <a:rPr lang="en-US" sz="2800" b="1" dirty="0" smtClean="0">
                <a:latin typeface="Times New Roman" panose="02020603050405020304" pitchFamily="18" charset="0"/>
                <a:cs typeface="Times New Roman" panose="02020603050405020304" pitchFamily="18" charset="0"/>
              </a:rPr>
              <a:t>.</a:t>
            </a:r>
            <a:r>
              <a:rPr lang="tr-TR"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Gör</a:t>
            </a:r>
            <a:r>
              <a:rPr lang="en-US" sz="2800" b="1" dirty="0" smtClean="0">
                <a:latin typeface="Times New Roman" panose="02020603050405020304" pitchFamily="18" charset="0"/>
                <a:cs typeface="Times New Roman" panose="02020603050405020304" pitchFamily="18" charset="0"/>
              </a:rPr>
              <a:t>.</a:t>
            </a:r>
            <a:r>
              <a:rPr lang="tr-TR" sz="2800" b="1"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Dr. Sedef GÜNGÖR</a:t>
            </a:r>
            <a:endParaRPr lang="tr-TR" sz="2800" b="1" dirty="0">
              <a:latin typeface="Times New Roman" panose="02020603050405020304" pitchFamily="18" charset="0"/>
              <a:cs typeface="Times New Roman" panose="02020603050405020304" pitchFamily="18" charset="0"/>
            </a:endParaRPr>
          </a:p>
        </p:txBody>
      </p:sp>
      <p:sp>
        <p:nvSpPr>
          <p:cNvPr id="22" name="İçerik Yer Tutucusu 2">
            <a:extLst>
              <a:ext uri="{FF2B5EF4-FFF2-40B4-BE49-F238E27FC236}">
                <a16:creationId xmlns:a16="http://schemas.microsoft.com/office/drawing/2014/main" id="{2E8DEB0E-47B1-47A3-9528-01BE9B4E68E0}"/>
              </a:ext>
            </a:extLst>
          </p:cNvPr>
          <p:cNvSpPr txBox="1">
            <a:spLocks/>
          </p:cNvSpPr>
          <p:nvPr/>
        </p:nvSpPr>
        <p:spPr>
          <a:xfrm>
            <a:off x="3491452" y="3657755"/>
            <a:ext cx="8911931" cy="20882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sz="1800" b="1" dirty="0">
                <a:latin typeface="Times New Roman" panose="02020603050405020304" pitchFamily="18" charset="0"/>
                <a:cs typeface="Times New Roman" panose="02020603050405020304" pitchFamily="18" charset="0"/>
              </a:rPr>
              <a:t>Bölüm Başkanı </a:t>
            </a:r>
          </a:p>
          <a:p>
            <a:pPr marL="0" indent="0" fontAlgn="ctr">
              <a:buNone/>
            </a:pPr>
            <a:r>
              <a:rPr lang="en-US" sz="1800" dirty="0" err="1" smtClean="0">
                <a:latin typeface="Times New Roman" panose="02020603050405020304" pitchFamily="18" charset="0"/>
                <a:cs typeface="Times New Roman" panose="02020603050405020304" pitchFamily="18" charset="0"/>
              </a:rPr>
              <a:t>Başkent</a:t>
            </a:r>
            <a:r>
              <a:rPr lang="en-US" sz="1800" dirty="0" smtClean="0">
                <a:latin typeface="Times New Roman" panose="02020603050405020304" pitchFamily="18" charset="0"/>
                <a:cs typeface="Times New Roman" panose="02020603050405020304" pitchFamily="18" charset="0"/>
              </a:rPr>
              <a:t> </a:t>
            </a:r>
            <a:r>
              <a:rPr lang="tr-TR" sz="1800" dirty="0">
                <a:latin typeface="Times New Roman" panose="02020603050405020304" pitchFamily="18" charset="0"/>
                <a:cs typeface="Times New Roman" panose="02020603050405020304" pitchFamily="18" charset="0"/>
              </a:rPr>
              <a:t>Üniversitesi, Beslenme ve Diyetetik </a:t>
            </a:r>
            <a:r>
              <a:rPr lang="tr-TR" sz="1800" dirty="0" smtClean="0">
                <a:latin typeface="Times New Roman" panose="02020603050405020304" pitchFamily="18" charset="0"/>
                <a:cs typeface="Times New Roman" panose="02020603050405020304" pitchFamily="18" charset="0"/>
              </a:rPr>
              <a:t>Bölümü, </a:t>
            </a:r>
            <a:r>
              <a:rPr lang="tr-TR" sz="1800" dirty="0">
                <a:latin typeface="Times New Roman" panose="02020603050405020304" pitchFamily="18" charset="0"/>
                <a:cs typeface="Times New Roman" panose="02020603050405020304" pitchFamily="18" charset="0"/>
              </a:rPr>
              <a:t>Doktora</a:t>
            </a:r>
          </a:p>
          <a:p>
            <a:pPr marL="0" indent="0" fontAlgn="ctr">
              <a:buNone/>
            </a:pPr>
            <a:r>
              <a:rPr lang="en-US" sz="1800" dirty="0" err="1" smtClean="0">
                <a:latin typeface="Times New Roman" panose="02020603050405020304" pitchFamily="18" charset="0"/>
                <a:cs typeface="Times New Roman" panose="02020603050405020304" pitchFamily="18" charset="0"/>
              </a:rPr>
              <a:t>Başkent</a:t>
            </a:r>
            <a:r>
              <a:rPr lang="en-US" sz="1800" dirty="0" smtClean="0">
                <a:latin typeface="Times New Roman" panose="02020603050405020304" pitchFamily="18" charset="0"/>
                <a:cs typeface="Times New Roman" panose="02020603050405020304" pitchFamily="18" charset="0"/>
              </a:rPr>
              <a:t> </a:t>
            </a:r>
            <a:r>
              <a:rPr lang="tr-TR" sz="1800" dirty="0">
                <a:latin typeface="Times New Roman" panose="02020603050405020304" pitchFamily="18" charset="0"/>
                <a:cs typeface="Times New Roman" panose="02020603050405020304" pitchFamily="18" charset="0"/>
              </a:rPr>
              <a:t>Üniversitesi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Beslenme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Diyetetik</a:t>
            </a:r>
            <a:r>
              <a:rPr lang="en-US" sz="1800" dirty="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Bölümü</a:t>
            </a:r>
            <a:r>
              <a:rPr lang="en-US" sz="1800" dirty="0" smtClean="0">
                <a:latin typeface="Times New Roman" panose="02020603050405020304" pitchFamily="18" charset="0"/>
                <a:cs typeface="Times New Roman" panose="02020603050405020304" pitchFamily="18" charset="0"/>
              </a:rPr>
              <a:t>, </a:t>
            </a:r>
            <a:r>
              <a:rPr lang="tr-TR" sz="1800" dirty="0">
                <a:latin typeface="Times New Roman" panose="02020603050405020304" pitchFamily="18" charset="0"/>
                <a:cs typeface="Times New Roman" panose="02020603050405020304" pitchFamily="18" charset="0"/>
              </a:rPr>
              <a:t>Yüksek Lisans</a:t>
            </a:r>
            <a:r>
              <a:rPr lang="en-US" sz="1800" dirty="0">
                <a:latin typeface="Times New Roman" panose="02020603050405020304" pitchFamily="18" charset="0"/>
                <a:cs typeface="Times New Roman" panose="02020603050405020304" pitchFamily="18" charset="0"/>
              </a:rPr>
              <a:t> </a:t>
            </a:r>
            <a:endParaRPr lang="tr-TR" sz="1800" dirty="0">
              <a:latin typeface="Times New Roman" panose="02020603050405020304" pitchFamily="18" charset="0"/>
              <a:cs typeface="Times New Roman" panose="02020603050405020304" pitchFamily="18" charset="0"/>
            </a:endParaRPr>
          </a:p>
          <a:p>
            <a:pPr marL="0" indent="0" fontAlgn="ctr">
              <a:buFont typeface="Arial" panose="020B0604020202020204" pitchFamily="34" charset="0"/>
              <a:buNone/>
            </a:pPr>
            <a:r>
              <a:rPr lang="en-US" sz="1800" dirty="0" err="1" smtClean="0">
                <a:latin typeface="Times New Roman" panose="02020603050405020304" pitchFamily="18" charset="0"/>
                <a:cs typeface="Times New Roman" panose="02020603050405020304" pitchFamily="18" charset="0"/>
              </a:rPr>
              <a:t>Başkent</a:t>
            </a:r>
            <a:r>
              <a:rPr lang="en-US" sz="1800" dirty="0" smtClean="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Üniversitesi</a:t>
            </a:r>
            <a:r>
              <a:rPr lang="tr-TR" sz="1800" dirty="0">
                <a:latin typeface="Times New Roman" panose="02020603050405020304" pitchFamily="18" charset="0"/>
                <a:cs typeface="Times New Roman" panose="02020603050405020304" pitchFamily="18" charset="0"/>
              </a:rPr>
              <a: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Beslenme</a:t>
            </a:r>
            <a:r>
              <a:rPr lang="en-US" sz="1800" dirty="0">
                <a:latin typeface="Times New Roman" panose="02020603050405020304" pitchFamily="18" charset="0"/>
                <a:cs typeface="Times New Roman" panose="02020603050405020304" pitchFamily="18" charset="0"/>
              </a:rPr>
              <a:t> ve </a:t>
            </a:r>
            <a:r>
              <a:rPr lang="en-US" sz="1800" dirty="0" err="1">
                <a:latin typeface="Times New Roman" panose="02020603050405020304" pitchFamily="18" charset="0"/>
                <a:cs typeface="Times New Roman" panose="02020603050405020304" pitchFamily="18" charset="0"/>
              </a:rPr>
              <a:t>Diyetetik</a:t>
            </a:r>
            <a:r>
              <a:rPr lang="en-US" sz="1800" dirty="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Bölümü</a:t>
            </a:r>
            <a:r>
              <a:rPr lang="en-US" sz="1800" dirty="0" smtClean="0">
                <a:latin typeface="Times New Roman" panose="02020603050405020304" pitchFamily="18" charset="0"/>
                <a:cs typeface="Times New Roman" panose="02020603050405020304" pitchFamily="18" charset="0"/>
              </a:rPr>
              <a:t>, </a:t>
            </a:r>
            <a:r>
              <a:rPr lang="tr-TR" sz="1800" dirty="0">
                <a:latin typeface="Times New Roman" panose="02020603050405020304" pitchFamily="18" charset="0"/>
                <a:cs typeface="Times New Roman" panose="02020603050405020304" pitchFamily="18" charset="0"/>
              </a:rPr>
              <a:t>Lisans</a:t>
            </a:r>
            <a:endParaRPr lang="en-US" sz="1800" dirty="0">
              <a:latin typeface="Times New Roman" panose="02020603050405020304" pitchFamily="18" charset="0"/>
              <a:cs typeface="Times New Roman" panose="02020603050405020304" pitchFamily="18" charset="0"/>
            </a:endParaRPr>
          </a:p>
          <a:p>
            <a:endParaRPr lang="tr-TR" sz="2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489879" y="2397206"/>
            <a:ext cx="2797810" cy="3264112"/>
          </a:xfrm>
          <a:prstGeom prst="rect">
            <a:avLst/>
          </a:prstGeom>
        </p:spPr>
      </p:pic>
    </p:spTree>
    <p:extLst>
      <p:ext uri="{BB962C8B-B14F-4D97-AF65-F5344CB8AC3E}">
        <p14:creationId xmlns:p14="http://schemas.microsoft.com/office/powerpoint/2010/main" val="2010033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Akademik Kadro</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smtClean="0">
                  <a:solidFill>
                    <a:schemeClr val="bg1"/>
                  </a:solidFill>
                  <a:latin typeface="Eurostile BQ" pitchFamily="50" charset="0"/>
                </a:rPr>
                <a:t>VI</a:t>
              </a:r>
              <a:endParaRPr lang="en-IN" sz="1600" b="1" dirty="0">
                <a:solidFill>
                  <a:schemeClr val="bg1"/>
                </a:solidFill>
                <a:latin typeface="Eurostile BQ" pitchFamily="50" charset="0"/>
              </a:endParaRPr>
            </a:p>
          </p:txBody>
        </p:sp>
      </p:grpSp>
      <p:sp>
        <p:nvSpPr>
          <p:cNvPr id="19" name="Unvan 1">
            <a:extLst>
              <a:ext uri="{FF2B5EF4-FFF2-40B4-BE49-F238E27FC236}">
                <a16:creationId xmlns:a16="http://schemas.microsoft.com/office/drawing/2014/main" id="{FB1C24C9-6BF3-4096-958D-BE75C4611087}"/>
              </a:ext>
            </a:extLst>
          </p:cNvPr>
          <p:cNvSpPr txBox="1">
            <a:spLocks/>
          </p:cNvSpPr>
          <p:nvPr/>
        </p:nvSpPr>
        <p:spPr>
          <a:xfrm>
            <a:off x="3185676" y="332484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imes New Roman" panose="02020603050405020304" pitchFamily="18" charset="0"/>
                <a:cs typeface="Times New Roman" panose="02020603050405020304" pitchFamily="18" charset="0"/>
              </a:rPr>
              <a:t>Prof. Dr. </a:t>
            </a:r>
            <a:r>
              <a:rPr lang="tr-TR" sz="2800" b="1" dirty="0" smtClean="0">
                <a:latin typeface="Times New Roman" panose="02020603050405020304" pitchFamily="18" charset="0"/>
                <a:cs typeface="Times New Roman" panose="02020603050405020304" pitchFamily="18" charset="0"/>
              </a:rPr>
              <a:t>A</a:t>
            </a:r>
            <a:r>
              <a:rPr lang="en-US" sz="2800" b="1" dirty="0" err="1" smtClean="0">
                <a:latin typeface="Times New Roman" panose="02020603050405020304" pitchFamily="18" charset="0"/>
                <a:cs typeface="Times New Roman" panose="02020603050405020304" pitchFamily="18" charset="0"/>
              </a:rPr>
              <a:t>hmet</a:t>
            </a:r>
            <a:r>
              <a:rPr lang="tr-TR" sz="2800" b="1"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SALTIK</a:t>
            </a:r>
            <a:endParaRPr lang="tr-TR" sz="2800" b="1" dirty="0">
              <a:latin typeface="Times New Roman" panose="02020603050405020304" pitchFamily="18" charset="0"/>
              <a:cs typeface="Times New Roman" panose="02020603050405020304" pitchFamily="18" charset="0"/>
            </a:endParaRPr>
          </a:p>
        </p:txBody>
      </p:sp>
      <p:sp>
        <p:nvSpPr>
          <p:cNvPr id="24" name="Metin kutusu 8">
            <a:extLst>
              <a:ext uri="{FF2B5EF4-FFF2-40B4-BE49-F238E27FC236}">
                <a16:creationId xmlns:a16="http://schemas.microsoft.com/office/drawing/2014/main" id="{0726E9D6-630A-4F4C-A604-42D62D12C351}"/>
              </a:ext>
            </a:extLst>
          </p:cNvPr>
          <p:cNvSpPr txBox="1"/>
          <p:nvPr/>
        </p:nvSpPr>
        <p:spPr>
          <a:xfrm>
            <a:off x="3185676" y="3987629"/>
            <a:ext cx="8468141" cy="1585049"/>
          </a:xfrm>
          <a:prstGeom prst="rect">
            <a:avLst/>
          </a:prstGeom>
          <a:noFill/>
        </p:spPr>
        <p:txBody>
          <a:bodyPr wrap="square" rtlCol="0">
            <a:spAutoFit/>
          </a:bodyPr>
          <a:lstStyle/>
          <a:p>
            <a:pPr algn="just" fontAlgn="ctr">
              <a:spcBef>
                <a:spcPts val="1000"/>
              </a:spcBef>
            </a:pPr>
            <a:r>
              <a:rPr lang="en-US" dirty="0" err="1" smtClean="0">
                <a:latin typeface="Times New Roman" panose="02020603050405020304" pitchFamily="18" charset="0"/>
                <a:cs typeface="Times New Roman" panose="02020603050405020304" pitchFamily="18" charset="0"/>
              </a:rPr>
              <a:t>Hacettepe</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Üniversitesi</a:t>
            </a:r>
            <a:r>
              <a:rPr lang="tr-TR"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Toplum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Hekimliği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Halk</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Sağlığı</a:t>
            </a:r>
            <a:r>
              <a:rPr lang="tr-TR" dirty="0" smtClean="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Bölümü, Uzmanlık </a:t>
            </a:r>
            <a:r>
              <a:rPr lang="tr-TR" dirty="0" smtClean="0">
                <a:latin typeface="Times New Roman" panose="02020603050405020304" pitchFamily="18" charset="0"/>
                <a:cs typeface="Times New Roman" panose="02020603050405020304" pitchFamily="18" charset="0"/>
              </a:rPr>
              <a:t>Eğitimi</a:t>
            </a:r>
            <a:endParaRPr lang="en-US" dirty="0" smtClean="0">
              <a:latin typeface="Times New Roman" panose="02020603050405020304" pitchFamily="18" charset="0"/>
              <a:cs typeface="Times New Roman" panose="02020603050405020304" pitchFamily="18" charset="0"/>
            </a:endParaRPr>
          </a:p>
          <a:p>
            <a:pPr algn="just" fontAlgn="ctr">
              <a:spcBef>
                <a:spcPts val="1000"/>
              </a:spcBef>
            </a:pPr>
            <a:r>
              <a:rPr lang="en-US" dirty="0" smtClean="0">
                <a:latin typeface="Times New Roman" panose="02020603050405020304" pitchFamily="18" charset="0"/>
                <a:cs typeface="Times New Roman" panose="02020603050405020304" pitchFamily="18" charset="0"/>
              </a:rPr>
              <a:t>Ankara </a:t>
            </a:r>
            <a:r>
              <a:rPr lang="en-US" dirty="0" err="1" smtClean="0">
                <a:latin typeface="Times New Roman" panose="02020603050405020304" pitchFamily="18" charset="0"/>
                <a:cs typeface="Times New Roman" panose="02020603050405020304" pitchFamily="18" charset="0"/>
              </a:rPr>
              <a:t>Üniversitesi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Siyaset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Bilimi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Kamu</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Yönetimi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Bölümü</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Lisans</a:t>
            </a:r>
            <a:endParaRPr lang="tr-TR" dirty="0">
              <a:latin typeface="Times New Roman" panose="02020603050405020304" pitchFamily="18" charset="0"/>
              <a:cs typeface="Times New Roman" panose="02020603050405020304" pitchFamily="18" charset="0"/>
            </a:endParaRPr>
          </a:p>
          <a:p>
            <a:pPr algn="just" fontAlgn="ctr">
              <a:spcBef>
                <a:spcPts val="1000"/>
              </a:spcBef>
            </a:pPr>
            <a:r>
              <a:rPr lang="en-US" dirty="0" err="1" smtClean="0">
                <a:latin typeface="Times New Roman" panose="02020603050405020304" pitchFamily="18" charset="0"/>
                <a:cs typeface="Times New Roman" panose="02020603050405020304" pitchFamily="18" charset="0"/>
              </a:rPr>
              <a:t>Hacettepe</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ve</a:t>
            </a:r>
            <a:r>
              <a:rPr lang="en-US" dirty="0" smtClean="0">
                <a:latin typeface="Times New Roman" panose="02020603050405020304" pitchFamily="18" charset="0"/>
                <a:cs typeface="Times New Roman" panose="02020603050405020304" pitchFamily="18" charset="0"/>
              </a:rPr>
              <a:t> İstanbul </a:t>
            </a:r>
            <a:r>
              <a:rPr lang="en-US" dirty="0" err="1" smtClean="0">
                <a:latin typeface="Times New Roman" panose="02020603050405020304" pitchFamily="18" charset="0"/>
                <a:cs typeface="Times New Roman" panose="02020603050405020304" pitchFamily="18" charset="0"/>
              </a:rPr>
              <a:t>Üniversitesi</a:t>
            </a:r>
            <a:r>
              <a:rPr lang="en-US" dirty="0" smtClean="0">
                <a:latin typeface="Times New Roman" panose="02020603050405020304" pitchFamily="18" charset="0"/>
                <a:cs typeface="Times New Roman" panose="02020603050405020304" pitchFamily="18" charset="0"/>
              </a:rPr>
              <a:t>, </a:t>
            </a:r>
            <a:r>
              <a:rPr lang="tr-TR" dirty="0" smtClean="0">
                <a:latin typeface="Times New Roman" panose="02020603050405020304" pitchFamily="18" charset="0"/>
                <a:cs typeface="Times New Roman" panose="02020603050405020304" pitchFamily="18" charset="0"/>
              </a:rPr>
              <a:t>Tıp </a:t>
            </a:r>
            <a:r>
              <a:rPr lang="tr-TR" dirty="0">
                <a:latin typeface="Times New Roman" panose="02020603050405020304" pitchFamily="18" charset="0"/>
                <a:cs typeface="Times New Roman" panose="02020603050405020304" pitchFamily="18" charset="0"/>
              </a:rPr>
              <a:t>Fakültesi, Lisans </a:t>
            </a:r>
          </a:p>
          <a:p>
            <a:pPr algn="just">
              <a:spcBef>
                <a:spcPts val="1000"/>
              </a:spcBef>
            </a:pPr>
            <a:endParaRPr lang="tr-TR" dirty="0"/>
          </a:p>
        </p:txBody>
      </p:sp>
      <p:pic>
        <p:nvPicPr>
          <p:cNvPr id="2" name="Picture 1"/>
          <p:cNvPicPr>
            <a:picLocks noChangeAspect="1"/>
          </p:cNvPicPr>
          <p:nvPr/>
        </p:nvPicPr>
        <p:blipFill>
          <a:blip r:embed="rId3"/>
          <a:stretch>
            <a:fillRect/>
          </a:stretch>
        </p:blipFill>
        <p:spPr>
          <a:xfrm>
            <a:off x="334314" y="2485836"/>
            <a:ext cx="2699412" cy="3149314"/>
          </a:xfrm>
          <a:prstGeom prst="rect">
            <a:avLst/>
          </a:prstGeom>
        </p:spPr>
      </p:pic>
    </p:spTree>
    <p:extLst>
      <p:ext uri="{BB962C8B-B14F-4D97-AF65-F5344CB8AC3E}">
        <p14:creationId xmlns:p14="http://schemas.microsoft.com/office/powerpoint/2010/main" val="782465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Akademik Kadro</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a:t>
              </a:r>
              <a:endParaRPr lang="en-IN" sz="1600" b="1" dirty="0">
                <a:solidFill>
                  <a:schemeClr val="bg1"/>
                </a:solidFill>
                <a:latin typeface="Eurostile BQ" pitchFamily="50" charset="0"/>
              </a:endParaRPr>
            </a:p>
          </p:txBody>
        </p:sp>
      </p:grpSp>
      <p:sp>
        <p:nvSpPr>
          <p:cNvPr id="19" name="Unvan 1">
            <a:extLst>
              <a:ext uri="{FF2B5EF4-FFF2-40B4-BE49-F238E27FC236}">
                <a16:creationId xmlns:a16="http://schemas.microsoft.com/office/drawing/2014/main" id="{FB1C24C9-6BF3-4096-958D-BE75C4611087}"/>
              </a:ext>
            </a:extLst>
          </p:cNvPr>
          <p:cNvSpPr txBox="1">
            <a:spLocks/>
          </p:cNvSpPr>
          <p:nvPr/>
        </p:nvSpPr>
        <p:spPr>
          <a:xfrm>
            <a:off x="3185676" y="332484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imes New Roman" panose="02020603050405020304" pitchFamily="18" charset="0"/>
                <a:cs typeface="Times New Roman" panose="02020603050405020304" pitchFamily="18" charset="0"/>
              </a:rPr>
              <a:t>Prof. Dr. </a:t>
            </a:r>
            <a:r>
              <a:rPr lang="tr-TR" sz="2800" b="1" dirty="0" smtClean="0">
                <a:latin typeface="Times New Roman" panose="02020603050405020304" pitchFamily="18" charset="0"/>
                <a:cs typeface="Times New Roman" panose="02020603050405020304" pitchFamily="18" charset="0"/>
              </a:rPr>
              <a:t>A</a:t>
            </a:r>
            <a:r>
              <a:rPr lang="en-US" sz="2800" b="1" dirty="0" err="1" smtClean="0">
                <a:latin typeface="Times New Roman" panose="02020603050405020304" pitchFamily="18" charset="0"/>
                <a:cs typeface="Times New Roman" panose="02020603050405020304" pitchFamily="18" charset="0"/>
              </a:rPr>
              <a:t>hmet</a:t>
            </a:r>
            <a:r>
              <a:rPr lang="tr-TR" sz="2800" b="1"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ERDİL</a:t>
            </a:r>
            <a:endParaRPr lang="tr-TR" sz="2800" b="1" dirty="0">
              <a:latin typeface="Times New Roman" panose="02020603050405020304" pitchFamily="18" charset="0"/>
              <a:cs typeface="Times New Roman" panose="02020603050405020304" pitchFamily="18" charset="0"/>
            </a:endParaRPr>
          </a:p>
        </p:txBody>
      </p:sp>
      <p:sp>
        <p:nvSpPr>
          <p:cNvPr id="24" name="Metin kutusu 8">
            <a:extLst>
              <a:ext uri="{FF2B5EF4-FFF2-40B4-BE49-F238E27FC236}">
                <a16:creationId xmlns:a16="http://schemas.microsoft.com/office/drawing/2014/main" id="{0726E9D6-630A-4F4C-A604-42D62D12C351}"/>
              </a:ext>
            </a:extLst>
          </p:cNvPr>
          <p:cNvSpPr txBox="1"/>
          <p:nvPr/>
        </p:nvSpPr>
        <p:spPr>
          <a:xfrm>
            <a:off x="3185676" y="3987629"/>
            <a:ext cx="8468141" cy="1585049"/>
          </a:xfrm>
          <a:prstGeom prst="rect">
            <a:avLst/>
          </a:prstGeom>
          <a:noFill/>
        </p:spPr>
        <p:txBody>
          <a:bodyPr wrap="square" rtlCol="0">
            <a:spAutoFit/>
          </a:bodyPr>
          <a:lstStyle/>
          <a:p>
            <a:pPr algn="just" fontAlgn="ctr">
              <a:spcBef>
                <a:spcPts val="1000"/>
              </a:spcBef>
            </a:pPr>
            <a:r>
              <a:rPr lang="en-US" dirty="0" err="1">
                <a:latin typeface="Times New Roman" panose="02020603050405020304" pitchFamily="18" charset="0"/>
                <a:cs typeface="Times New Roman" panose="02020603050405020304" pitchFamily="18" charset="0"/>
              </a:rPr>
              <a:t>Gülhane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Askeri</a:t>
            </a:r>
            <a:r>
              <a:rPr lang="en-US" dirty="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Tıp Fakültesi</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Gastroenteroloji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Bölümü</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Uzmanlık</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Eğitimi</a:t>
            </a:r>
            <a:endParaRPr lang="en-US" dirty="0">
              <a:latin typeface="Times New Roman" panose="02020603050405020304" pitchFamily="18" charset="0"/>
              <a:cs typeface="Times New Roman" panose="02020603050405020304" pitchFamily="18" charset="0"/>
            </a:endParaRPr>
          </a:p>
          <a:p>
            <a:pPr algn="just" fontAlgn="ctr">
              <a:spcBef>
                <a:spcPts val="1000"/>
              </a:spcBef>
            </a:pPr>
            <a:r>
              <a:rPr lang="en-US" dirty="0" err="1" smtClean="0">
                <a:latin typeface="Times New Roman" panose="02020603050405020304" pitchFamily="18" charset="0"/>
                <a:cs typeface="Times New Roman" panose="02020603050405020304" pitchFamily="18" charset="0"/>
              </a:rPr>
              <a:t>Gülhane</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Askeri</a:t>
            </a:r>
            <a:r>
              <a:rPr lang="en-US" dirty="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Tıp </a:t>
            </a:r>
            <a:r>
              <a:rPr lang="tr-TR" dirty="0" smtClean="0">
                <a:latin typeface="Times New Roman" panose="02020603050405020304" pitchFamily="18" charset="0"/>
                <a:cs typeface="Times New Roman" panose="02020603050405020304" pitchFamily="18" charset="0"/>
              </a:rPr>
              <a:t>Fakültesi</a:t>
            </a:r>
            <a:r>
              <a:rPr lang="en-US" dirty="0" smtClean="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İç</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Hastalıkları</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Bölümü</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Uzmanlık</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Eğitimi</a:t>
            </a:r>
            <a:endParaRPr lang="en-US" dirty="0" smtClean="0">
              <a:latin typeface="Times New Roman" panose="02020603050405020304" pitchFamily="18" charset="0"/>
              <a:cs typeface="Times New Roman" panose="02020603050405020304" pitchFamily="18" charset="0"/>
            </a:endParaRPr>
          </a:p>
          <a:p>
            <a:pPr algn="just" fontAlgn="ctr">
              <a:spcBef>
                <a:spcPts val="1000"/>
              </a:spcBef>
            </a:pPr>
            <a:r>
              <a:rPr lang="en-US" dirty="0" err="1" smtClean="0">
                <a:latin typeface="Times New Roman" panose="02020603050405020304" pitchFamily="18" charset="0"/>
                <a:cs typeface="Times New Roman" panose="02020603050405020304" pitchFamily="18" charset="0"/>
              </a:rPr>
              <a:t>Gülhane</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Askeri</a:t>
            </a:r>
            <a:r>
              <a:rPr lang="en-US" dirty="0" smtClean="0">
                <a:latin typeface="Times New Roman" panose="02020603050405020304" pitchFamily="18" charset="0"/>
                <a:cs typeface="Times New Roman" panose="02020603050405020304" pitchFamily="18" charset="0"/>
              </a:rPr>
              <a:t> </a:t>
            </a:r>
            <a:r>
              <a:rPr lang="tr-TR" dirty="0" smtClean="0">
                <a:latin typeface="Times New Roman" panose="02020603050405020304" pitchFamily="18" charset="0"/>
                <a:cs typeface="Times New Roman" panose="02020603050405020304" pitchFamily="18" charset="0"/>
              </a:rPr>
              <a:t>Tıp </a:t>
            </a:r>
            <a:r>
              <a:rPr lang="tr-TR" dirty="0">
                <a:latin typeface="Times New Roman" panose="02020603050405020304" pitchFamily="18" charset="0"/>
                <a:cs typeface="Times New Roman" panose="02020603050405020304" pitchFamily="18" charset="0"/>
              </a:rPr>
              <a:t>Fakültesi, Lisans </a:t>
            </a:r>
          </a:p>
          <a:p>
            <a:pPr algn="just">
              <a:spcBef>
                <a:spcPts val="1000"/>
              </a:spcBef>
            </a:pPr>
            <a:endParaRPr lang="tr-TR" dirty="0"/>
          </a:p>
        </p:txBody>
      </p:sp>
      <p:pic>
        <p:nvPicPr>
          <p:cNvPr id="2" name="Picture 1"/>
          <p:cNvPicPr>
            <a:picLocks noChangeAspect="1"/>
          </p:cNvPicPr>
          <p:nvPr/>
        </p:nvPicPr>
        <p:blipFill>
          <a:blip r:embed="rId3"/>
          <a:stretch>
            <a:fillRect/>
          </a:stretch>
        </p:blipFill>
        <p:spPr>
          <a:xfrm>
            <a:off x="533019" y="2231426"/>
            <a:ext cx="2302002" cy="3453003"/>
          </a:xfrm>
          <a:prstGeom prst="rect">
            <a:avLst/>
          </a:prstGeom>
        </p:spPr>
      </p:pic>
    </p:spTree>
    <p:extLst>
      <p:ext uri="{BB962C8B-B14F-4D97-AF65-F5344CB8AC3E}">
        <p14:creationId xmlns:p14="http://schemas.microsoft.com/office/powerpoint/2010/main" val="98087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Akademik Kadro</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a:t>
              </a:r>
              <a:endParaRPr lang="en-IN" sz="1600" b="1" dirty="0">
                <a:solidFill>
                  <a:schemeClr val="bg1"/>
                </a:solidFill>
                <a:latin typeface="Eurostile BQ" pitchFamily="50" charset="0"/>
              </a:endParaRPr>
            </a:p>
          </p:txBody>
        </p:sp>
      </p:grpSp>
      <p:sp>
        <p:nvSpPr>
          <p:cNvPr id="19" name="Unvan 1">
            <a:extLst>
              <a:ext uri="{FF2B5EF4-FFF2-40B4-BE49-F238E27FC236}">
                <a16:creationId xmlns:a16="http://schemas.microsoft.com/office/drawing/2014/main" id="{FB1C24C9-6BF3-4096-958D-BE75C4611087}"/>
              </a:ext>
            </a:extLst>
          </p:cNvPr>
          <p:cNvSpPr txBox="1">
            <a:spLocks/>
          </p:cNvSpPr>
          <p:nvPr/>
        </p:nvSpPr>
        <p:spPr>
          <a:xfrm>
            <a:off x="3185676" y="332484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latin typeface="Times New Roman" panose="02020603050405020304" pitchFamily="18" charset="0"/>
                <a:cs typeface="Times New Roman" panose="02020603050405020304" pitchFamily="18" charset="0"/>
              </a:rPr>
              <a:t>Dr. </a:t>
            </a:r>
            <a:r>
              <a:rPr lang="en-US" sz="2800" b="1" dirty="0" err="1" smtClean="0">
                <a:latin typeface="Times New Roman" panose="02020603050405020304" pitchFamily="18" charset="0"/>
                <a:cs typeface="Times New Roman" panose="02020603050405020304" pitchFamily="18" charset="0"/>
              </a:rPr>
              <a:t>Öğr</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Üyesi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Canan</a:t>
            </a:r>
            <a:r>
              <a:rPr lang="en-US" sz="2800" b="1" dirty="0" smtClean="0">
                <a:latin typeface="Times New Roman" panose="02020603050405020304" pitchFamily="18" charset="0"/>
                <a:cs typeface="Times New Roman" panose="02020603050405020304" pitchFamily="18" charset="0"/>
              </a:rPr>
              <a:t> DEMİR</a:t>
            </a:r>
            <a:endParaRPr lang="tr-TR" sz="2800" b="1" dirty="0">
              <a:latin typeface="Times New Roman" panose="02020603050405020304" pitchFamily="18" charset="0"/>
              <a:cs typeface="Times New Roman" panose="02020603050405020304" pitchFamily="18" charset="0"/>
            </a:endParaRPr>
          </a:p>
        </p:txBody>
      </p:sp>
      <p:sp>
        <p:nvSpPr>
          <p:cNvPr id="24" name="Metin kutusu 8">
            <a:extLst>
              <a:ext uri="{FF2B5EF4-FFF2-40B4-BE49-F238E27FC236}">
                <a16:creationId xmlns:a16="http://schemas.microsoft.com/office/drawing/2014/main" id="{0726E9D6-630A-4F4C-A604-42D62D12C351}"/>
              </a:ext>
            </a:extLst>
          </p:cNvPr>
          <p:cNvSpPr txBox="1"/>
          <p:nvPr/>
        </p:nvSpPr>
        <p:spPr>
          <a:xfrm>
            <a:off x="3185676" y="3987629"/>
            <a:ext cx="8468141" cy="1585049"/>
          </a:xfrm>
          <a:prstGeom prst="rect">
            <a:avLst/>
          </a:prstGeom>
          <a:noFill/>
        </p:spPr>
        <p:txBody>
          <a:bodyPr wrap="square" rtlCol="0">
            <a:spAutoFit/>
          </a:bodyPr>
          <a:lstStyle/>
          <a:p>
            <a:pPr algn="just" fontAlgn="ctr">
              <a:spcBef>
                <a:spcPts val="1000"/>
              </a:spcBef>
            </a:pPr>
            <a:r>
              <a:rPr lang="en-US" dirty="0" err="1" smtClean="0">
                <a:latin typeface="Times New Roman" panose="02020603050405020304" pitchFamily="18" charset="0"/>
                <a:cs typeface="Times New Roman" panose="02020603050405020304" pitchFamily="18" charset="0"/>
              </a:rPr>
              <a:t>Başkent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Üniversitesi</a:t>
            </a:r>
            <a:r>
              <a:rPr lang="tr-TR"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Endokrinoloji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ve</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Metabolizma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Hastalıkları</a:t>
            </a:r>
            <a:r>
              <a:rPr lang="tr-TR" dirty="0" smtClean="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Uzmanlık </a:t>
            </a:r>
            <a:r>
              <a:rPr lang="tr-TR" dirty="0" smtClean="0">
                <a:latin typeface="Times New Roman" panose="02020603050405020304" pitchFamily="18" charset="0"/>
                <a:cs typeface="Times New Roman" panose="02020603050405020304" pitchFamily="18" charset="0"/>
              </a:rPr>
              <a:t>Eğitimi</a:t>
            </a:r>
            <a:endParaRPr lang="en-US" dirty="0" smtClean="0">
              <a:latin typeface="Times New Roman" panose="02020603050405020304" pitchFamily="18" charset="0"/>
              <a:cs typeface="Times New Roman" panose="02020603050405020304" pitchFamily="18" charset="0"/>
            </a:endParaRPr>
          </a:p>
          <a:p>
            <a:pPr algn="just" fontAlgn="ctr">
              <a:spcBef>
                <a:spcPts val="1000"/>
              </a:spcBef>
            </a:pPr>
            <a:r>
              <a:rPr lang="en-US" dirty="0" err="1" smtClean="0">
                <a:latin typeface="Times New Roman" panose="02020603050405020304" pitchFamily="18" charset="0"/>
                <a:cs typeface="Times New Roman" panose="02020603050405020304" pitchFamily="18" charset="0"/>
              </a:rPr>
              <a:t>İnönü</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Üniversitesi</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İç</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Hastalıkları</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Bölümü</a:t>
            </a:r>
            <a:r>
              <a:rPr lang="en-US" dirty="0" smtClean="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Uzmanlık Eğitimi </a:t>
            </a:r>
            <a:endParaRPr lang="en-US" dirty="0" smtClean="0">
              <a:latin typeface="Times New Roman" panose="02020603050405020304" pitchFamily="18" charset="0"/>
              <a:cs typeface="Times New Roman" panose="02020603050405020304" pitchFamily="18" charset="0"/>
            </a:endParaRPr>
          </a:p>
          <a:p>
            <a:pPr algn="just" fontAlgn="ctr">
              <a:spcBef>
                <a:spcPts val="1000"/>
              </a:spcBef>
            </a:pPr>
            <a:r>
              <a:rPr lang="en-US" dirty="0" err="1" smtClean="0">
                <a:latin typeface="Times New Roman" panose="02020603050405020304" pitchFamily="18" charset="0"/>
                <a:cs typeface="Times New Roman" panose="02020603050405020304" pitchFamily="18" charset="0"/>
              </a:rPr>
              <a:t>İnönü</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Üniversitesi</a:t>
            </a:r>
            <a:r>
              <a:rPr lang="en-US" dirty="0" smtClean="0">
                <a:latin typeface="Times New Roman" panose="02020603050405020304" pitchFamily="18" charset="0"/>
                <a:cs typeface="Times New Roman" panose="02020603050405020304" pitchFamily="18" charset="0"/>
              </a:rPr>
              <a:t>, </a:t>
            </a:r>
            <a:r>
              <a:rPr lang="tr-TR" dirty="0" smtClean="0">
                <a:latin typeface="Times New Roman" panose="02020603050405020304" pitchFamily="18" charset="0"/>
                <a:cs typeface="Times New Roman" panose="02020603050405020304" pitchFamily="18" charset="0"/>
              </a:rPr>
              <a:t>Tıp </a:t>
            </a:r>
            <a:r>
              <a:rPr lang="tr-TR" dirty="0">
                <a:latin typeface="Times New Roman" panose="02020603050405020304" pitchFamily="18" charset="0"/>
                <a:cs typeface="Times New Roman" panose="02020603050405020304" pitchFamily="18" charset="0"/>
              </a:rPr>
              <a:t>Fakültesi, Lisans </a:t>
            </a:r>
          </a:p>
          <a:p>
            <a:pPr algn="just">
              <a:spcBef>
                <a:spcPts val="1000"/>
              </a:spcBef>
            </a:pPr>
            <a:endParaRPr lang="tr-TR" dirty="0"/>
          </a:p>
        </p:txBody>
      </p:sp>
      <p:pic>
        <p:nvPicPr>
          <p:cNvPr id="2" name="Picture 1"/>
          <p:cNvPicPr>
            <a:picLocks noChangeAspect="1"/>
          </p:cNvPicPr>
          <p:nvPr/>
        </p:nvPicPr>
        <p:blipFill>
          <a:blip r:embed="rId3"/>
          <a:stretch>
            <a:fillRect/>
          </a:stretch>
        </p:blipFill>
        <p:spPr>
          <a:xfrm>
            <a:off x="474560" y="2515290"/>
            <a:ext cx="2661557" cy="3105150"/>
          </a:xfrm>
          <a:prstGeom prst="rect">
            <a:avLst/>
          </a:prstGeom>
        </p:spPr>
      </p:pic>
    </p:spTree>
    <p:extLst>
      <p:ext uri="{BB962C8B-B14F-4D97-AF65-F5344CB8AC3E}">
        <p14:creationId xmlns:p14="http://schemas.microsoft.com/office/powerpoint/2010/main" val="3021838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Akademik Kadro</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a:t>
              </a:r>
              <a:endParaRPr lang="en-IN" sz="1600" b="1" dirty="0">
                <a:solidFill>
                  <a:schemeClr val="bg1"/>
                </a:solidFill>
                <a:latin typeface="Eurostile BQ" pitchFamily="50" charset="0"/>
              </a:endParaRPr>
            </a:p>
          </p:txBody>
        </p:sp>
      </p:grpSp>
      <p:pic>
        <p:nvPicPr>
          <p:cNvPr id="19" name="Resim 8">
            <a:extLst>
              <a:ext uri="{FF2B5EF4-FFF2-40B4-BE49-F238E27FC236}">
                <a16:creationId xmlns:a16="http://schemas.microsoft.com/office/drawing/2014/main" id="{F774991B-6831-4341-B3C1-F34AE43ECD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5130" y="1664905"/>
            <a:ext cx="921649" cy="1075257"/>
          </a:xfrm>
          <a:prstGeom prst="rect">
            <a:avLst/>
          </a:prstGeom>
        </p:spPr>
      </p:pic>
      <p:pic>
        <p:nvPicPr>
          <p:cNvPr id="20" name="Resim 9">
            <a:extLst>
              <a:ext uri="{FF2B5EF4-FFF2-40B4-BE49-F238E27FC236}">
                <a16:creationId xmlns:a16="http://schemas.microsoft.com/office/drawing/2014/main" id="{B35AA21B-D10D-4AFC-9CD6-5028600A03F5}"/>
              </a:ext>
            </a:extLst>
          </p:cNvPr>
          <p:cNvPicPr>
            <a:picLocks noChangeAspect="1"/>
          </p:cNvPicPr>
          <p:nvPr/>
        </p:nvPicPr>
        <p:blipFill>
          <a:blip r:embed="rId4"/>
          <a:stretch>
            <a:fillRect/>
          </a:stretch>
        </p:blipFill>
        <p:spPr>
          <a:xfrm>
            <a:off x="2015130" y="3019092"/>
            <a:ext cx="901253" cy="1051463"/>
          </a:xfrm>
          <a:prstGeom prst="rect">
            <a:avLst/>
          </a:prstGeom>
        </p:spPr>
      </p:pic>
      <p:sp>
        <p:nvSpPr>
          <p:cNvPr id="22" name="Metin kutusu 18">
            <a:extLst>
              <a:ext uri="{FF2B5EF4-FFF2-40B4-BE49-F238E27FC236}">
                <a16:creationId xmlns:a16="http://schemas.microsoft.com/office/drawing/2014/main" id="{7B133170-2514-47E0-9504-924863C530FA}"/>
              </a:ext>
            </a:extLst>
          </p:cNvPr>
          <p:cNvSpPr txBox="1"/>
          <p:nvPr/>
        </p:nvSpPr>
        <p:spPr>
          <a:xfrm>
            <a:off x="3092245" y="1597114"/>
            <a:ext cx="8344992" cy="4524315"/>
          </a:xfrm>
          <a:prstGeom prst="rect">
            <a:avLst/>
          </a:prstGeom>
          <a:noFill/>
        </p:spPr>
        <p:txBody>
          <a:bodyPr wrap="square" rtlCol="0">
            <a:spAutoFit/>
          </a:bodyPr>
          <a:lstStyle/>
          <a:p>
            <a:r>
              <a:rPr lang="tr-TR" b="1" dirty="0">
                <a:latin typeface="Times New Roman" panose="02020603050405020304" pitchFamily="18" charset="0"/>
                <a:cs typeface="Times New Roman" panose="02020603050405020304" pitchFamily="18" charset="0"/>
              </a:rPr>
              <a:t>Arş. Gör. Tuğçe Nur BALCI </a:t>
            </a:r>
          </a:p>
          <a:p>
            <a:pPr fontAlgn="ctr"/>
            <a:r>
              <a:rPr lang="en-US" dirty="0" smtClean="0">
                <a:latin typeface="Times New Roman" panose="02020603050405020304" pitchFamily="18" charset="0"/>
                <a:cs typeface="Times New Roman" panose="02020603050405020304" pitchFamily="18" charset="0"/>
              </a:rPr>
              <a:t>Ankara </a:t>
            </a:r>
            <a:r>
              <a:rPr lang="tr-TR" dirty="0">
                <a:latin typeface="Times New Roman" panose="02020603050405020304" pitchFamily="18" charset="0"/>
                <a:cs typeface="Times New Roman" panose="02020603050405020304" pitchFamily="18" charset="0"/>
              </a:rPr>
              <a:t>Üniversitesi, Beslenme ve Diyetetik Bölümü, Doktora </a:t>
            </a:r>
          </a:p>
          <a:p>
            <a:pPr fontAlgn="ctr"/>
            <a:r>
              <a:rPr lang="en-US" dirty="0" err="1" smtClean="0">
                <a:latin typeface="Times New Roman" panose="02020603050405020304" pitchFamily="18" charset="0"/>
                <a:cs typeface="Times New Roman" panose="02020603050405020304" pitchFamily="18" charset="0"/>
              </a:rPr>
              <a:t>Hacettepe</a:t>
            </a:r>
            <a:r>
              <a:rPr lang="en-US" dirty="0" smtClean="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Üniversitesi, Beslenme Bilimleri, Yüksek Lisans</a:t>
            </a:r>
          </a:p>
          <a:p>
            <a:pPr fontAlgn="ctr"/>
            <a:r>
              <a:rPr lang="en-US" dirty="0" err="1" smtClean="0">
                <a:latin typeface="Times New Roman" panose="02020603050405020304" pitchFamily="18" charset="0"/>
                <a:cs typeface="Times New Roman" panose="02020603050405020304" pitchFamily="18" charset="0"/>
              </a:rPr>
              <a:t>Hacettepe</a:t>
            </a:r>
            <a:r>
              <a:rPr lang="en-US" dirty="0" smtClean="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Üniversitesi, Beslenme ve Diyetetik Bölümü, Lisans </a:t>
            </a:r>
          </a:p>
          <a:p>
            <a:endParaRPr lang="tr-TR" dirty="0">
              <a:latin typeface="Times New Roman" panose="02020603050405020304" pitchFamily="18" charset="0"/>
              <a:cs typeface="Times New Roman" panose="02020603050405020304" pitchFamily="18" charset="0"/>
            </a:endParaRPr>
          </a:p>
          <a:p>
            <a:r>
              <a:rPr lang="tr-TR" b="1" dirty="0">
                <a:latin typeface="Times New Roman" panose="02020603050405020304" pitchFamily="18" charset="0"/>
                <a:cs typeface="Times New Roman" panose="02020603050405020304" pitchFamily="18" charset="0"/>
              </a:rPr>
              <a:t>Arş. Gör. Özlem Çetiner</a:t>
            </a:r>
          </a:p>
          <a:p>
            <a:pPr fontAlgn="ctr"/>
            <a:r>
              <a:rPr lang="en-US" dirty="0" smtClean="0">
                <a:latin typeface="Times New Roman" panose="02020603050405020304" pitchFamily="18" charset="0"/>
                <a:cs typeface="Times New Roman" panose="02020603050405020304" pitchFamily="18" charset="0"/>
              </a:rPr>
              <a:t>Ankara </a:t>
            </a:r>
            <a:r>
              <a:rPr lang="tr-TR" dirty="0">
                <a:latin typeface="Times New Roman" panose="02020603050405020304" pitchFamily="18" charset="0"/>
                <a:cs typeface="Times New Roman" panose="02020603050405020304" pitchFamily="18" charset="0"/>
              </a:rPr>
              <a:t>Üniversitesi, Beslenme ve Diyetetik Bölümü, Doktora </a:t>
            </a:r>
          </a:p>
          <a:p>
            <a:pPr fontAlgn="ctr"/>
            <a:r>
              <a:rPr lang="en-US" dirty="0" err="1" smtClean="0">
                <a:latin typeface="Times New Roman" panose="02020603050405020304" pitchFamily="18" charset="0"/>
                <a:cs typeface="Times New Roman" panose="02020603050405020304" pitchFamily="18" charset="0"/>
              </a:rPr>
              <a:t>Hacettepe</a:t>
            </a:r>
            <a:r>
              <a:rPr lang="en-US" dirty="0" smtClean="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Üniversitesi, Diyetetik, Yüksek Lisans</a:t>
            </a:r>
          </a:p>
          <a:p>
            <a:pPr fontAlgn="ctr"/>
            <a:r>
              <a:rPr lang="en-US" dirty="0" err="1" smtClean="0">
                <a:latin typeface="Times New Roman" panose="02020603050405020304" pitchFamily="18" charset="0"/>
                <a:cs typeface="Times New Roman" panose="02020603050405020304" pitchFamily="18" charset="0"/>
              </a:rPr>
              <a:t>Hacettepe</a:t>
            </a:r>
            <a:r>
              <a:rPr lang="en-US" dirty="0" smtClean="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Üniversitesi, Beslenme ve Diyetetik Bölümü, Lisans </a:t>
            </a:r>
          </a:p>
          <a:p>
            <a:endParaRPr lang="tr-TR" b="1" dirty="0">
              <a:latin typeface="Times New Roman" panose="02020603050405020304" pitchFamily="18" charset="0"/>
              <a:cs typeface="Times New Roman" panose="02020603050405020304" pitchFamily="18" charset="0"/>
            </a:endParaRPr>
          </a:p>
          <a:p>
            <a:r>
              <a:rPr lang="tr-TR" b="1" dirty="0" smtClean="0">
                <a:latin typeface="Times New Roman" panose="02020603050405020304" pitchFamily="18" charset="0"/>
                <a:cs typeface="Times New Roman" panose="02020603050405020304" pitchFamily="18" charset="0"/>
              </a:rPr>
              <a:t>Arş</a:t>
            </a:r>
            <a:r>
              <a:rPr lang="tr-TR" b="1" dirty="0">
                <a:latin typeface="Times New Roman" panose="02020603050405020304" pitchFamily="18" charset="0"/>
                <a:cs typeface="Times New Roman" panose="02020603050405020304" pitchFamily="18" charset="0"/>
              </a:rPr>
              <a:t>. Gör. İrem Çağla ÖZEL</a:t>
            </a:r>
          </a:p>
          <a:p>
            <a:pPr fontAlgn="ctr"/>
            <a:r>
              <a:rPr lang="en-US" dirty="0" smtClean="0">
                <a:latin typeface="Times New Roman" panose="02020603050405020304" pitchFamily="18" charset="0"/>
                <a:cs typeface="Times New Roman" panose="02020603050405020304" pitchFamily="18" charset="0"/>
              </a:rPr>
              <a:t>Ankara </a:t>
            </a:r>
            <a:r>
              <a:rPr lang="tr-TR" dirty="0">
                <a:latin typeface="Times New Roman" panose="02020603050405020304" pitchFamily="18" charset="0"/>
                <a:cs typeface="Times New Roman" panose="02020603050405020304" pitchFamily="18" charset="0"/>
              </a:rPr>
              <a:t>Üniversitesi, Beslenme ve Diyetetik Bölümü, Doktora </a:t>
            </a:r>
            <a:br>
              <a:rPr lang="tr-TR" dirty="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Ankara </a:t>
            </a:r>
            <a:r>
              <a:rPr lang="tr-TR" dirty="0">
                <a:latin typeface="Times New Roman" panose="02020603050405020304" pitchFamily="18" charset="0"/>
                <a:cs typeface="Times New Roman" panose="02020603050405020304" pitchFamily="18" charset="0"/>
              </a:rPr>
              <a:t>Üniversitesi, Beslenme ve Diyetetik Bölümü, Yüksek Lisans </a:t>
            </a:r>
          </a:p>
          <a:p>
            <a:pPr fontAlgn="ctr"/>
            <a:r>
              <a:rPr lang="en-US" dirty="0" err="1" smtClean="0">
                <a:latin typeface="Times New Roman" panose="02020603050405020304" pitchFamily="18" charset="0"/>
                <a:cs typeface="Times New Roman" panose="02020603050405020304" pitchFamily="18" charset="0"/>
              </a:rPr>
              <a:t>Hacettepe</a:t>
            </a:r>
            <a:r>
              <a:rPr lang="en-US" dirty="0" smtClean="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Üniversitesi, Beslenme ve Diyetetik Bölümü, Lisans </a:t>
            </a:r>
          </a:p>
          <a:p>
            <a:endParaRPr lang="tr-TR" dirty="0"/>
          </a:p>
          <a:p>
            <a:endParaRPr lang="tr-TR" dirty="0"/>
          </a:p>
        </p:txBody>
      </p:sp>
      <p:pic>
        <p:nvPicPr>
          <p:cNvPr id="23" name="Resim 1">
            <a:extLst>
              <a:ext uri="{FF2B5EF4-FFF2-40B4-BE49-F238E27FC236}">
                <a16:creationId xmlns:a16="http://schemas.microsoft.com/office/drawing/2014/main" id="{F56BAF23-A6D5-4006-935C-DDAADB491F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68890" y="4349485"/>
            <a:ext cx="926709" cy="1236921"/>
          </a:xfrm>
          <a:prstGeom prst="rect">
            <a:avLst/>
          </a:prstGeom>
        </p:spPr>
      </p:pic>
    </p:spTree>
    <p:extLst>
      <p:ext uri="{BB962C8B-B14F-4D97-AF65-F5344CB8AC3E}">
        <p14:creationId xmlns:p14="http://schemas.microsoft.com/office/powerpoint/2010/main" val="41495545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3346</TotalTime>
  <Words>10861</Words>
  <Application>Microsoft Office PowerPoint</Application>
  <PresentationFormat>Geniş ekran</PresentationFormat>
  <Paragraphs>3781</Paragraphs>
  <Slides>181</Slides>
  <Notes>181</Notes>
  <HiddenSlides>0</HiddenSlides>
  <MMClips>0</MMClips>
  <ScaleCrop>false</ScaleCrop>
  <HeadingPairs>
    <vt:vector size="6" baseType="variant">
      <vt:variant>
        <vt:lpstr>Kullanılan Yazı Tipleri</vt:lpstr>
      </vt:variant>
      <vt:variant>
        <vt:i4>15</vt:i4>
      </vt:variant>
      <vt:variant>
        <vt:lpstr>Tema</vt:lpstr>
      </vt:variant>
      <vt:variant>
        <vt:i4>1</vt:i4>
      </vt:variant>
      <vt:variant>
        <vt:lpstr>Slayt Başlıkları</vt:lpstr>
      </vt:variant>
      <vt:variant>
        <vt:i4>181</vt:i4>
      </vt:variant>
    </vt:vector>
  </HeadingPairs>
  <TitlesOfParts>
    <vt:vector size="197" baseType="lpstr">
      <vt:lpstr>Agency FB</vt:lpstr>
      <vt:lpstr>Arial</vt:lpstr>
      <vt:lpstr>Arial Rounded MT Bold</vt:lpstr>
      <vt:lpstr>Calibri</vt:lpstr>
      <vt:lpstr>Calibri Light</vt:lpstr>
      <vt:lpstr>Candara</vt:lpstr>
      <vt:lpstr>Candara Light</vt:lpstr>
      <vt:lpstr>Eurostile BQ</vt:lpstr>
      <vt:lpstr>Maiandra GD</vt:lpstr>
      <vt:lpstr>Roboto</vt:lpstr>
      <vt:lpstr>Segoe UI</vt:lpstr>
      <vt:lpstr>Symbol</vt:lpstr>
      <vt:lpstr>Times New Roman</vt:lpstr>
      <vt:lpstr>Trebuchet MS</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Windows Kullanıcısı</dc:creator>
  <cp:lastModifiedBy>Windows Kullanıcısı</cp:lastModifiedBy>
  <cp:revision>999</cp:revision>
  <dcterms:created xsi:type="dcterms:W3CDTF">2018-12-16T20:56:30Z</dcterms:created>
  <dcterms:modified xsi:type="dcterms:W3CDTF">2023-07-10T07:54:24Z</dcterms:modified>
</cp:coreProperties>
</file>