
<file path=[Content_Types].xml><?xml version="1.0" encoding="utf-8"?>
<Types xmlns="http://schemas.openxmlformats.org/package/2006/content-types">
  <Default Extension="jfif" ContentType="image/jpeg"/>
  <Default Extension="jpeg" ContentType="image/jpeg"/>
  <Default Extension="jpg" ContentType="image/jpeg"/>
  <Default Extension="png" ContentType="image/png"/>
  <Default Extension="rels" ContentType="application/vnd.openxmlformats-package.relationships+xml"/>
  <Default Extension="tiff" ContentType="image/tiff"/>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Ex1.xml" ContentType="application/vnd.ms-office.chartex+xml"/>
  <Override PartName="/ppt/charts/style3.xml" ContentType="application/vnd.ms-office.chartstyle+xml"/>
  <Override PartName="/ppt/charts/colors3.xml" ContentType="application/vnd.ms-office.chartcolorstyle+xml"/>
  <Override PartName="/ppt/charts/chartEx2.xml" ContentType="application/vnd.ms-office.chartex+xml"/>
  <Override PartName="/ppt/charts/style4.xml" ContentType="application/vnd.ms-office.chartstyle+xml"/>
  <Override PartName="/ppt/charts/colors4.xml" ContentType="application/vnd.ms-office.chartcolorstyle+xml"/>
  <Override PartName="/ppt/charts/chart3.xml" ContentType="application/vnd.openxmlformats-officedocument.drawingml.chart+xml"/>
  <Override PartName="/ppt/charts/style5.xml" ContentType="application/vnd.ms-office.chartstyle+xml"/>
  <Override PartName="/ppt/charts/colors5.xml" ContentType="application/vnd.ms-office.chartcolorstyle+xml"/>
  <Override PartName="/ppt/charts/chart4.xml" ContentType="application/vnd.openxmlformats-officedocument.drawingml.chart+xml"/>
  <Override PartName="/ppt/charts/style6.xml" ContentType="application/vnd.ms-office.chartstyle+xml"/>
  <Override PartName="/ppt/charts/colors6.xml" ContentType="application/vnd.ms-office.chartcolorstyle+xml"/>
  <Override PartName="/ppt/charts/chart5.xml" ContentType="application/vnd.openxmlformats-officedocument.drawingml.chart+xml"/>
  <Override PartName="/ppt/charts/style7.xml" ContentType="application/vnd.ms-office.chartstyle+xml"/>
  <Override PartName="/ppt/charts/colors7.xml" ContentType="application/vnd.ms-office.chartcolorstyle+xml"/>
  <Override PartName="/ppt/charts/chartEx3.xml" ContentType="application/vnd.ms-office.chartex+xml"/>
  <Override PartName="/ppt/charts/style8.xml" ContentType="application/vnd.ms-office.chartstyle+xml"/>
  <Override PartName="/ppt/charts/colors8.xml" ContentType="application/vnd.ms-office.chartcolorstyle+xml"/>
  <Override PartName="/ppt/notesSlides/notesSlide10.xml" ContentType="application/vnd.openxmlformats-officedocument.presentationml.notesSlide+xml"/>
  <Override PartName="/ppt/charts/chart6.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7.xml" ContentType="application/vnd.openxmlformats-officedocument.drawingml.chart+xml"/>
  <Override PartName="/ppt/charts/style10.xml" ContentType="application/vnd.ms-office.chartstyle+xml"/>
  <Override PartName="/ppt/charts/colors10.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charts/chartEx4.xml" ContentType="application/vnd.ms-office.chartex+xml"/>
  <Override PartName="/ppt/charts/style11.xml" ContentType="application/vnd.ms-office.chartstyle+xml"/>
  <Override PartName="/ppt/charts/colors11.xml" ContentType="application/vnd.ms-office.chartcolorstyle+xml"/>
  <Override PartName="/ppt/charts/chart8.xml" ContentType="application/vnd.openxmlformats-officedocument.drawingml.chart+xml"/>
  <Override PartName="/ppt/charts/style12.xml" ContentType="application/vnd.ms-office.chartstyle+xml"/>
  <Override PartName="/ppt/charts/colors12.xml" ContentType="application/vnd.ms-office.chartcolorstyl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18"/>
  </p:notesMasterIdLst>
  <p:sldIdLst>
    <p:sldId id="768" r:id="rId2"/>
    <p:sldId id="796" r:id="rId3"/>
    <p:sldId id="800" r:id="rId4"/>
    <p:sldId id="799" r:id="rId5"/>
    <p:sldId id="836" r:id="rId6"/>
    <p:sldId id="867" r:id="rId7"/>
    <p:sldId id="837" r:id="rId8"/>
    <p:sldId id="879" r:id="rId9"/>
    <p:sldId id="838" r:id="rId10"/>
    <p:sldId id="880" r:id="rId11"/>
    <p:sldId id="885" r:id="rId12"/>
    <p:sldId id="881" r:id="rId13"/>
    <p:sldId id="795" r:id="rId14"/>
    <p:sldId id="704" r:id="rId15"/>
    <p:sldId id="776" r:id="rId16"/>
    <p:sldId id="783" r:id="rId17"/>
    <p:sldId id="784" r:id="rId18"/>
    <p:sldId id="785" r:id="rId19"/>
    <p:sldId id="786" r:id="rId20"/>
    <p:sldId id="775" r:id="rId21"/>
    <p:sldId id="788" r:id="rId22"/>
    <p:sldId id="789" r:id="rId23"/>
    <p:sldId id="790" r:id="rId24"/>
    <p:sldId id="791" r:id="rId25"/>
    <p:sldId id="793" r:id="rId26"/>
    <p:sldId id="794" r:id="rId27"/>
    <p:sldId id="774" r:id="rId28"/>
    <p:sldId id="773" r:id="rId29"/>
    <p:sldId id="777" r:id="rId30"/>
    <p:sldId id="780" r:id="rId31"/>
    <p:sldId id="781" r:id="rId32"/>
    <p:sldId id="782" r:id="rId33"/>
    <p:sldId id="840" r:id="rId34"/>
    <p:sldId id="841" r:id="rId35"/>
    <p:sldId id="882" r:id="rId36"/>
    <p:sldId id="797" r:id="rId37"/>
    <p:sldId id="801" r:id="rId38"/>
    <p:sldId id="802" r:id="rId39"/>
    <p:sldId id="803" r:id="rId40"/>
    <p:sldId id="804" r:id="rId41"/>
    <p:sldId id="805" r:id="rId42"/>
    <p:sldId id="806" r:id="rId43"/>
    <p:sldId id="807" r:id="rId44"/>
    <p:sldId id="808" r:id="rId45"/>
    <p:sldId id="809" r:id="rId46"/>
    <p:sldId id="810" r:id="rId47"/>
    <p:sldId id="813" r:id="rId48"/>
    <p:sldId id="814" r:id="rId49"/>
    <p:sldId id="815" r:id="rId50"/>
    <p:sldId id="816" r:id="rId51"/>
    <p:sldId id="817" r:id="rId52"/>
    <p:sldId id="818" r:id="rId53"/>
    <p:sldId id="819" r:id="rId54"/>
    <p:sldId id="820" r:id="rId55"/>
    <p:sldId id="821" r:id="rId56"/>
    <p:sldId id="822" r:id="rId57"/>
    <p:sldId id="823" r:id="rId58"/>
    <p:sldId id="824" r:id="rId59"/>
    <p:sldId id="825" r:id="rId60"/>
    <p:sldId id="883" r:id="rId61"/>
    <p:sldId id="798" r:id="rId62"/>
    <p:sldId id="826" r:id="rId63"/>
    <p:sldId id="827" r:id="rId64"/>
    <p:sldId id="828" r:id="rId65"/>
    <p:sldId id="829" r:id="rId66"/>
    <p:sldId id="830" r:id="rId67"/>
    <p:sldId id="831" r:id="rId68"/>
    <p:sldId id="832" r:id="rId69"/>
    <p:sldId id="833" r:id="rId70"/>
    <p:sldId id="834" r:id="rId71"/>
    <p:sldId id="835" r:id="rId72"/>
    <p:sldId id="842" r:id="rId73"/>
    <p:sldId id="843" r:id="rId74"/>
    <p:sldId id="844" r:id="rId75"/>
    <p:sldId id="845" r:id="rId76"/>
    <p:sldId id="847" r:id="rId77"/>
    <p:sldId id="846" r:id="rId78"/>
    <p:sldId id="848" r:id="rId79"/>
    <p:sldId id="849" r:id="rId80"/>
    <p:sldId id="850" r:id="rId81"/>
    <p:sldId id="851" r:id="rId82"/>
    <p:sldId id="852" r:id="rId83"/>
    <p:sldId id="853" r:id="rId84"/>
    <p:sldId id="854" r:id="rId85"/>
    <p:sldId id="855" r:id="rId86"/>
    <p:sldId id="856" r:id="rId87"/>
    <p:sldId id="860" r:id="rId88"/>
    <p:sldId id="861" r:id="rId89"/>
    <p:sldId id="857" r:id="rId90"/>
    <p:sldId id="858" r:id="rId91"/>
    <p:sldId id="863" r:id="rId92"/>
    <p:sldId id="864" r:id="rId93"/>
    <p:sldId id="865" r:id="rId94"/>
    <p:sldId id="868" r:id="rId95"/>
    <p:sldId id="869" r:id="rId96"/>
    <p:sldId id="870" r:id="rId97"/>
    <p:sldId id="871" r:id="rId98"/>
    <p:sldId id="872" r:id="rId99"/>
    <p:sldId id="873" r:id="rId100"/>
    <p:sldId id="874" r:id="rId101"/>
    <p:sldId id="875" r:id="rId102"/>
    <p:sldId id="876" r:id="rId103"/>
    <p:sldId id="877" r:id="rId104"/>
    <p:sldId id="878" r:id="rId105"/>
    <p:sldId id="886" r:id="rId106"/>
    <p:sldId id="887" r:id="rId107"/>
    <p:sldId id="888" r:id="rId108"/>
    <p:sldId id="889" r:id="rId109"/>
    <p:sldId id="890" r:id="rId110"/>
    <p:sldId id="891" r:id="rId111"/>
    <p:sldId id="892" r:id="rId112"/>
    <p:sldId id="893" r:id="rId113"/>
    <p:sldId id="894" r:id="rId114"/>
    <p:sldId id="896" r:id="rId115"/>
    <p:sldId id="895" r:id="rId116"/>
    <p:sldId id="771" r:id="rId1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93266"/>
    <a:srgbClr val="2AFFFF"/>
    <a:srgbClr val="05BBBB"/>
    <a:srgbClr val="D692FE"/>
    <a:srgbClr val="C1AEFD"/>
    <a:srgbClr val="7030A0"/>
    <a:srgbClr val="203864"/>
    <a:srgbClr val="041B30"/>
    <a:srgbClr val="873AC0"/>
    <a:srgbClr val="ED7D3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A488322-F2BA-4B5B-9748-0D474271808F}" styleName="Orta Stil 3 - Vurgu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5C22544A-7EE6-4342-B048-85BDC9FD1C3A}" styleName="Orta Stil 2 - Vurgu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2255" autoAdjust="0"/>
    <p:restoredTop sz="95332" autoAdjust="0"/>
  </p:normalViewPr>
  <p:slideViewPr>
    <p:cSldViewPr snapToGrid="0">
      <p:cViewPr varScale="1">
        <p:scale>
          <a:sx n="86" d="100"/>
          <a:sy n="86" d="100"/>
        </p:scale>
        <p:origin x="686" y="19"/>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C:\Users\Lenovo\Desktop\&#350;EH&#304;R%20&#214;&#286;RENC&#304;%20L&#304;STES&#304;%20-%20Kopya.XLSX" TargetMode="External"/><Relationship Id="rId2" Type="http://schemas.microsoft.com/office/2011/relationships/chartColorStyle" Target="colors5.xml"/><Relationship Id="rId1" Type="http://schemas.microsoft.com/office/2011/relationships/chartStyle" Target="style5.xml"/></Relationships>
</file>

<file path=ppt/charts/_rels/chart4.xml.rels><?xml version="1.0" encoding="UTF-8" standalone="yes"?>
<Relationships xmlns="http://schemas.openxmlformats.org/package/2006/relationships"><Relationship Id="rId3" Type="http://schemas.openxmlformats.org/officeDocument/2006/relationships/oleObject" Target="file:///C:\Users\Lenovo\Desktop\&#350;EH&#304;R%20&#214;&#286;RENC&#304;%20L&#304;STES&#304;%20-%20Kopya.XLSX" TargetMode="External"/><Relationship Id="rId2" Type="http://schemas.microsoft.com/office/2011/relationships/chartColorStyle" Target="colors6.xml"/><Relationship Id="rId1" Type="http://schemas.microsoft.com/office/2011/relationships/chartStyle" Target="style6.xml"/></Relationships>
</file>

<file path=ppt/charts/_rels/chart5.xml.rels><?xml version="1.0" encoding="UTF-8" standalone="yes"?>
<Relationships xmlns="http://schemas.openxmlformats.org/package/2006/relationships"><Relationship Id="rId3" Type="http://schemas.openxmlformats.org/officeDocument/2006/relationships/oleObject" Target="file:///C:\Users\Lenovo\Desktop\&#350;EH&#304;R%20&#214;&#286;RENC&#304;%20L&#304;STES&#304;%20-%20Kopya.XLSX" TargetMode="External"/><Relationship Id="rId2" Type="http://schemas.microsoft.com/office/2011/relationships/chartColorStyle" Target="colors7.xml"/><Relationship Id="rId1" Type="http://schemas.microsoft.com/office/2011/relationships/chartStyle" Target="style7.xml"/></Relationships>
</file>

<file path=ppt/charts/_rels/chart6.xml.rels><?xml version="1.0" encoding="UTF-8" standalone="yes"?>
<Relationships xmlns="http://schemas.openxmlformats.org/package/2006/relationships"><Relationship Id="rId3" Type="http://schemas.openxmlformats.org/officeDocument/2006/relationships/oleObject" Target="file:///C:\Users\pc\Desktop\Yeni%20Microsoft%20Excel%20&#199;al&#305;&#351;ma%20Sayfas&#305;.xlsx" TargetMode="External"/><Relationship Id="rId2" Type="http://schemas.microsoft.com/office/2011/relationships/chartColorStyle" Target="colors9.xml"/><Relationship Id="rId1" Type="http://schemas.microsoft.com/office/2011/relationships/chartStyle" Target="style9.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10.xml"/><Relationship Id="rId1" Type="http://schemas.microsoft.com/office/2011/relationships/chartStyle" Target="style10.xml"/></Relationships>
</file>

<file path=ppt/charts/_rels/chart8.xml.rels><?xml version="1.0" encoding="UTF-8" standalone="yes"?>
<Relationships xmlns="http://schemas.openxmlformats.org/package/2006/relationships"><Relationship Id="rId3" Type="http://schemas.openxmlformats.org/officeDocument/2006/relationships/oleObject" Target="file:///C:\Users\Lenovo\Desktop\&#350;EH&#304;R%20&#214;&#286;RENC&#304;%20L&#304;STES&#304;%20-%20Kopya.XLSX" TargetMode="External"/><Relationship Id="rId2" Type="http://schemas.microsoft.com/office/2011/relationships/chartColorStyle" Target="colors12.xml"/><Relationship Id="rId1" Type="http://schemas.microsoft.com/office/2011/relationships/chartStyle" Target="style12.xml"/></Relationships>
</file>

<file path=ppt/charts/_rels/chartEx1.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file:///C:\Users\Lenovo\Desktop\&#350;EH&#304;R%20&#214;&#286;RENC&#304;%20L&#304;STES&#304;%20-%20Kopya.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Lenovo\Desktop\&#350;EH&#304;R%20&#214;&#286;RENC&#304;%20L&#304;STES&#304;%20-%20Kopya.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oleObject" Target="file:///C:\Users\Lenovo\Desktop\&#350;EH&#304;R%20&#214;&#286;RENC&#304;%20L&#304;STES&#304;%20-%20Kopya.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oleObject" Target="file:///C:\Users\Lenovo\Desktop\&#350;EH&#304;R%20&#214;&#286;RENC&#304;%20L&#304;STES&#304;%20-%20Kopya.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barChart>
        <c:barDir val="col"/>
        <c:grouping val="clustered"/>
        <c:varyColors val="0"/>
        <c:ser>
          <c:idx val="0"/>
          <c:order val="0"/>
          <c:tx>
            <c:strRef>
              <c:f>Sayfa1!$B$1</c:f>
              <c:strCache>
                <c:ptCount val="1"/>
                <c:pt idx="0">
                  <c:v>Öğretim Üyesi</c:v>
                </c:pt>
              </c:strCache>
            </c:strRef>
          </c:tx>
          <c:spPr>
            <a:gradFill rotWithShape="1">
              <a:gsLst>
                <a:gs pos="0">
                  <a:schemeClr val="accent1">
                    <a:shade val="76000"/>
                    <a:satMod val="103000"/>
                    <a:lumMod val="102000"/>
                    <a:tint val="94000"/>
                  </a:schemeClr>
                </a:gs>
                <a:gs pos="50000">
                  <a:schemeClr val="accent1">
                    <a:shade val="76000"/>
                    <a:satMod val="110000"/>
                    <a:lumMod val="100000"/>
                    <a:shade val="100000"/>
                  </a:schemeClr>
                </a:gs>
                <a:gs pos="100000">
                  <a:schemeClr val="accent1">
                    <a:shade val="76000"/>
                    <a:lumMod val="99000"/>
                    <a:satMod val="120000"/>
                    <a:shade val="78000"/>
                  </a:schemeClr>
                </a:gs>
              </a:gsLst>
              <a:lin ang="5400000" scaled="0"/>
            </a:gradFill>
            <a:ln>
              <a:noFill/>
            </a:ln>
            <a:effectLst/>
          </c:spPr>
          <c:invertIfNegative val="0"/>
          <c:dLbls>
            <c:dLbl>
              <c:idx val="1"/>
              <c:tx>
                <c:rich>
                  <a:bodyPr/>
                  <a:lstStyle/>
                  <a:p>
                    <a:r>
                      <a:rPr lang="en-US" dirty="0"/>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0-03E0-49D8-9D85-5240F8634001}"/>
                </c:ext>
              </c:extLst>
            </c:dLbl>
            <c:dLbl>
              <c:idx val="2"/>
              <c:tx>
                <c:rich>
                  <a:bodyPr/>
                  <a:lstStyle/>
                  <a:p>
                    <a:r>
                      <a:rPr lang="en-US" dirty="0"/>
                      <a:t>5</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1-03E0-49D8-9D85-5240F8634001}"/>
                </c:ext>
              </c:extLst>
            </c:dLbl>
            <c:dLbl>
              <c:idx val="3"/>
              <c:tx>
                <c:rich>
                  <a:bodyPr/>
                  <a:lstStyle/>
                  <a:p>
                    <a:r>
                      <a:rPr lang="en-US"/>
                      <a:t>3*</a:t>
                    </a:r>
                  </a:p>
                </c:rich>
              </c:tx>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4-73B5-4D90-83A9-77C4C439E3E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Sayfa1!$A$2:$A$6</c:f>
              <c:strCache>
                <c:ptCount val="5"/>
                <c:pt idx="0">
                  <c:v>NURS</c:v>
                </c:pt>
                <c:pt idx="1">
                  <c:v>NUT</c:v>
                </c:pt>
                <c:pt idx="2">
                  <c:v>PTR</c:v>
                </c:pt>
                <c:pt idx="3">
                  <c:v>AUDY</c:v>
                </c:pt>
                <c:pt idx="4">
                  <c:v>CGY</c:v>
                </c:pt>
              </c:strCache>
            </c:strRef>
          </c:cat>
          <c:val>
            <c:numRef>
              <c:f>Sayfa1!$B$2:$B$6</c:f>
              <c:numCache>
                <c:formatCode>General</c:formatCode>
                <c:ptCount val="5"/>
                <c:pt idx="0">
                  <c:v>5</c:v>
                </c:pt>
                <c:pt idx="1">
                  <c:v>3</c:v>
                </c:pt>
                <c:pt idx="2">
                  <c:v>5</c:v>
                </c:pt>
                <c:pt idx="3">
                  <c:v>3</c:v>
                </c:pt>
                <c:pt idx="4">
                  <c:v>3</c:v>
                </c:pt>
              </c:numCache>
            </c:numRef>
          </c:val>
          <c:extLst>
            <c:ext xmlns:c16="http://schemas.microsoft.com/office/drawing/2014/chart" uri="{C3380CC4-5D6E-409C-BE32-E72D297353CC}">
              <c16:uniqueId val="{00000002-03E0-49D8-9D85-5240F8634001}"/>
            </c:ext>
          </c:extLst>
        </c:ser>
        <c:ser>
          <c:idx val="1"/>
          <c:order val="1"/>
          <c:tx>
            <c:strRef>
              <c:f>Sayfa1!$C$1</c:f>
              <c:strCache>
                <c:ptCount val="1"/>
                <c:pt idx="0">
                  <c:v>Araştırma Görevlisi</c:v>
                </c:pt>
              </c:strCache>
            </c:strRef>
          </c:tx>
          <c:spPr>
            <a:gradFill rotWithShape="1">
              <a:gsLst>
                <a:gs pos="0">
                  <a:schemeClr val="accent1">
                    <a:tint val="77000"/>
                    <a:satMod val="103000"/>
                    <a:lumMod val="102000"/>
                    <a:tint val="94000"/>
                  </a:schemeClr>
                </a:gs>
                <a:gs pos="50000">
                  <a:schemeClr val="accent1">
                    <a:tint val="77000"/>
                    <a:satMod val="110000"/>
                    <a:lumMod val="100000"/>
                    <a:shade val="100000"/>
                  </a:schemeClr>
                </a:gs>
                <a:gs pos="100000">
                  <a:schemeClr val="accent1">
                    <a:tint val="77000"/>
                    <a:lumMod val="99000"/>
                    <a:satMod val="120000"/>
                    <a:shade val="78000"/>
                  </a:schemeClr>
                </a:gs>
              </a:gsLst>
              <a:lin ang="5400000" scaled="0"/>
            </a:gradFill>
            <a:ln>
              <a:noFill/>
            </a:ln>
            <a:effectLst/>
          </c:spPr>
          <c:invertIfNegative val="0"/>
          <c:dLbls>
            <c:dLbl>
              <c:idx val="3"/>
              <c:tx>
                <c:rich>
                  <a:bodyPr/>
                  <a:lstStyle/>
                  <a:p>
                    <a:fld id="{A7B44563-C9FD-40F5-8116-B2693964F6E4}"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73B5-4D90-83A9-77C4C439E3E1}"/>
                </c:ext>
              </c:extLst>
            </c:dLbl>
            <c:dLbl>
              <c:idx val="4"/>
              <c:tx>
                <c:rich>
                  <a:bodyPr/>
                  <a:lstStyle/>
                  <a:p>
                    <a:fld id="{B036BBDC-82E9-4E0E-9A5C-64169B610A87}" type="VALUE">
                      <a:rPr lang="en-US" smtClean="0"/>
                      <a:pPr/>
                      <a:t>[VALUE]</a:t>
                    </a:fld>
                    <a:r>
                      <a:rPr lang="en-US"/>
                      <a:t>*</a:t>
                    </a:r>
                  </a:p>
                </c:rich>
              </c:tx>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2-73B5-4D90-83A9-77C4C439E3E1}"/>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tx2"/>
                    </a:solidFill>
                    <a:latin typeface="+mn-lt"/>
                    <a:ea typeface="+mn-ea"/>
                    <a:cs typeface="+mn-cs"/>
                  </a:defRPr>
                </a:pPr>
                <a:endParaRPr lang="tr-TR"/>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2">
                          <a:lumMod val="35000"/>
                          <a:lumOff val="65000"/>
                        </a:schemeClr>
                      </a:solidFill>
                    </a:ln>
                    <a:effectLst/>
                  </c:spPr>
                </c15:leaderLines>
              </c:ext>
            </c:extLst>
          </c:dLbls>
          <c:cat>
            <c:strRef>
              <c:f>Sayfa1!$A$2:$A$6</c:f>
              <c:strCache>
                <c:ptCount val="5"/>
                <c:pt idx="0">
                  <c:v>NURS</c:v>
                </c:pt>
                <c:pt idx="1">
                  <c:v>NUT</c:v>
                </c:pt>
                <c:pt idx="2">
                  <c:v>PTR</c:v>
                </c:pt>
                <c:pt idx="3">
                  <c:v>AUDY</c:v>
                </c:pt>
                <c:pt idx="4">
                  <c:v>CGY</c:v>
                </c:pt>
              </c:strCache>
            </c:strRef>
          </c:cat>
          <c:val>
            <c:numRef>
              <c:f>Sayfa1!$C$2:$C$6</c:f>
              <c:numCache>
                <c:formatCode>General</c:formatCode>
                <c:ptCount val="5"/>
                <c:pt idx="0">
                  <c:v>3</c:v>
                </c:pt>
                <c:pt idx="1">
                  <c:v>4</c:v>
                </c:pt>
                <c:pt idx="2">
                  <c:v>3</c:v>
                </c:pt>
                <c:pt idx="3">
                  <c:v>1</c:v>
                </c:pt>
                <c:pt idx="4">
                  <c:v>1</c:v>
                </c:pt>
              </c:numCache>
            </c:numRef>
          </c:val>
          <c:extLst>
            <c:ext xmlns:c16="http://schemas.microsoft.com/office/drawing/2014/chart" uri="{C3380CC4-5D6E-409C-BE32-E72D297353CC}">
              <c16:uniqueId val="{00000003-03E0-49D8-9D85-5240F8634001}"/>
            </c:ext>
          </c:extLst>
        </c:ser>
        <c:dLbls>
          <c:showLegendKey val="0"/>
          <c:showVal val="1"/>
          <c:showCatName val="0"/>
          <c:showSerName val="0"/>
          <c:showPercent val="0"/>
          <c:showBubbleSize val="0"/>
        </c:dLbls>
        <c:gapWidth val="100"/>
        <c:overlap val="-24"/>
        <c:axId val="124738176"/>
        <c:axId val="124944768"/>
      </c:barChart>
      <c:catAx>
        <c:axId val="124738176"/>
        <c:scaling>
          <c:orientation val="minMax"/>
        </c:scaling>
        <c:delete val="0"/>
        <c:axPos val="b"/>
        <c:numFmt formatCode="General" sourceLinked="1"/>
        <c:majorTickMark val="none"/>
        <c:minorTickMark val="none"/>
        <c:tickLblPos val="nextTo"/>
        <c:spPr>
          <a:noFill/>
          <a:ln w="9525" cap="flat" cmpd="sng" algn="ctr">
            <a:solidFill>
              <a:schemeClr val="tx2">
                <a:lumMod val="15000"/>
                <a:lumOff val="85000"/>
              </a:schemeClr>
            </a:solidFill>
            <a:round/>
          </a:ln>
          <a:effectLst/>
        </c:spPr>
        <c:txPr>
          <a:bodyPr rot="-60000000" spcFirstLastPara="1" vertOverflow="ellipsis" vert="horz" wrap="square" anchor="ctr" anchorCtr="1"/>
          <a:lstStyle/>
          <a:p>
            <a:pPr>
              <a:defRPr sz="1600" b="1" i="0" u="none" strike="noStrike" kern="1200" baseline="0">
                <a:solidFill>
                  <a:schemeClr val="tx1"/>
                </a:solidFill>
                <a:latin typeface="Candara Light" panose="020E0502030303020204" pitchFamily="34" charset="0"/>
                <a:ea typeface="+mn-ea"/>
                <a:cs typeface="+mn-cs"/>
              </a:defRPr>
            </a:pPr>
            <a:endParaRPr lang="tr-TR"/>
          </a:p>
        </c:txPr>
        <c:crossAx val="124944768"/>
        <c:crosses val="autoZero"/>
        <c:auto val="1"/>
        <c:lblAlgn val="ctr"/>
        <c:lblOffset val="100"/>
        <c:noMultiLvlLbl val="0"/>
      </c:catAx>
      <c:valAx>
        <c:axId val="124944768"/>
        <c:scaling>
          <c:orientation val="minMax"/>
        </c:scaling>
        <c:delete val="0"/>
        <c:axPos val="l"/>
        <c:majorGridlines>
          <c:spPr>
            <a:ln w="9525" cap="flat" cmpd="sng" algn="ctr">
              <a:solidFill>
                <a:schemeClr val="tx2">
                  <a:lumMod val="15000"/>
                  <a:lumOff val="85000"/>
                </a:schemeClr>
              </a:solidFill>
              <a:round/>
            </a:ln>
            <a:effectLst/>
          </c:spPr>
        </c:majorGridlines>
        <c:numFmt formatCode="General" sourceLinked="1"/>
        <c:majorTickMark val="none"/>
        <c:minorTickMark val="none"/>
        <c:tickLblPos val="none"/>
        <c:spPr>
          <a:noFill/>
          <a:ln>
            <a:noFill/>
          </a:ln>
          <a:effectLst/>
        </c:spPr>
        <c:txPr>
          <a:bodyPr rot="-60000000" spcFirstLastPara="1" vertOverflow="ellipsis" vert="horz" wrap="square" anchor="ctr" anchorCtr="1"/>
          <a:lstStyle/>
          <a:p>
            <a:pPr>
              <a:defRPr sz="1197" b="0" i="0" u="none" strike="noStrike" kern="1200" baseline="0">
                <a:solidFill>
                  <a:schemeClr val="tx2"/>
                </a:solidFill>
                <a:latin typeface="+mn-lt"/>
                <a:ea typeface="+mn-ea"/>
                <a:cs typeface="+mn-cs"/>
              </a:defRPr>
            </a:pPr>
            <a:endParaRPr lang="tr-TR"/>
          </a:p>
        </c:txPr>
        <c:crossAx val="124738176"/>
        <c:crosses val="autoZero"/>
        <c:crossBetween val="between"/>
      </c:valAx>
      <c:spPr>
        <a:noFill/>
        <a:ln>
          <a:noFill/>
        </a:ln>
        <a:effectLst/>
      </c:spPr>
    </c:plotArea>
    <c:legend>
      <c:legendPos val="b"/>
      <c:layout>
        <c:manualLayout>
          <c:xMode val="edge"/>
          <c:yMode val="edge"/>
          <c:x val="0.20479586202612238"/>
          <c:y val="0.93921382982903578"/>
          <c:w val="0.58274768105460362"/>
          <c:h val="6.0786035176061924E-2"/>
        </c:manualLayout>
      </c:layout>
      <c:overlay val="0"/>
      <c:spPr>
        <a:noFill/>
        <a:ln>
          <a:noFill/>
        </a:ln>
        <a:effectLst/>
      </c:spPr>
      <c:txPr>
        <a:bodyPr rot="0" spcFirstLastPara="1" vertOverflow="ellipsis" vert="horz" wrap="square" anchor="ctr" anchorCtr="1"/>
        <a:lstStyle/>
        <a:p>
          <a:pPr>
            <a:defRPr sz="1400" b="1" i="0" u="none" strike="noStrike" kern="1200" baseline="0">
              <a:solidFill>
                <a:schemeClr val="tx2"/>
              </a:solidFill>
              <a:latin typeface="Candara" panose="020E0502030303020204" pitchFamily="34" charset="0"/>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Satışlar</c:v>
                </c:pt>
              </c:strCache>
            </c:strRef>
          </c:tx>
          <c:dPt>
            <c:idx val="0"/>
            <c:bubble3D val="0"/>
            <c:explosion val="1"/>
            <c:spPr>
              <a:solidFill>
                <a:schemeClr val="accent5">
                  <a:lumMod val="50000"/>
                </a:schemeClr>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96C4-43E2-89E5-03305172DFA8}"/>
              </c:ext>
            </c:extLst>
          </c:dPt>
          <c:dPt>
            <c:idx val="1"/>
            <c:bubble3D val="0"/>
            <c:spPr>
              <a:solidFill>
                <a:srgbClr val="C00000"/>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96C4-43E2-89E5-03305172DFA8}"/>
              </c:ext>
            </c:extLst>
          </c:dPt>
          <c:dLbls>
            <c:dLbl>
              <c:idx val="0"/>
              <c:layout>
                <c:manualLayout>
                  <c:x val="1.7216642754662736E-2"/>
                  <c:y val="2.6819923371647441E-2"/>
                </c:manualLayout>
              </c:layout>
              <c:tx>
                <c:rich>
                  <a:bodyPr rot="0" spcFirstLastPara="1" vertOverflow="ellipsis" vert="horz" wrap="square" lIns="38100" tIns="19050" rIns="38100" bIns="19050" anchor="ctr" anchorCtr="1">
                    <a:spAutoFit/>
                  </a:bodyPr>
                  <a:lstStyle/>
                  <a:p>
                    <a:pPr>
                      <a:defRPr sz="1400" b="1" i="0" u="none" strike="noStrike" kern="1200" spc="0" baseline="0">
                        <a:solidFill>
                          <a:srgbClr val="C00000"/>
                        </a:solidFill>
                        <a:latin typeface="+mn-lt"/>
                        <a:ea typeface="+mn-ea"/>
                        <a:cs typeface="+mn-cs"/>
                      </a:defRPr>
                    </a:pPr>
                    <a:fld id="{6F8EFA75-C732-4773-B049-F3140DB520FB}" type="CATEGORYNAME">
                      <a:rPr lang="en-US" sz="1400">
                        <a:solidFill>
                          <a:srgbClr val="0A5E7A"/>
                        </a:solidFill>
                      </a:rPr>
                      <a:pPr>
                        <a:defRPr sz="1400">
                          <a:solidFill>
                            <a:srgbClr val="C00000"/>
                          </a:solidFill>
                        </a:defRPr>
                      </a:pPr>
                      <a:t>[CATEGORY NAME]</a:t>
                    </a:fld>
                    <a:r>
                      <a:rPr lang="en-US" sz="1400" baseline="0" dirty="0">
                        <a:solidFill>
                          <a:srgbClr val="0A5E7A"/>
                        </a:solidFill>
                      </a:rPr>
                      <a:t>
</a:t>
                    </a:r>
                    <a:fld id="{5146A355-816C-4899-B0F8-F970D6EC888C}" type="PERCENTAGE">
                      <a:rPr lang="en-US" sz="1400" baseline="0">
                        <a:solidFill>
                          <a:srgbClr val="0A5E7A"/>
                        </a:solidFill>
                      </a:rPr>
                      <a:pPr>
                        <a:defRPr sz="1400">
                          <a:solidFill>
                            <a:srgbClr val="C00000"/>
                          </a:solidFill>
                        </a:defRPr>
                      </a:pPr>
                      <a:t>[PERCENTAGE]</a:t>
                    </a:fld>
                    <a:endParaRPr lang="en-US" sz="1400" baseline="0" dirty="0">
                      <a:solidFill>
                        <a:srgbClr val="0A5E7A"/>
                      </a:solidFill>
                    </a:endParaRP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C00000"/>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96C4-43E2-89E5-03305172DFA8}"/>
                </c:ext>
              </c:extLst>
            </c:dLbl>
            <c:dLbl>
              <c:idx val="1"/>
              <c:layout>
                <c:manualLayout>
                  <c:x val="-2.8694404591104736E-3"/>
                  <c:y val="-3.831417624521076E-2"/>
                </c:manualLayout>
              </c:layout>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C00000"/>
                      </a:solidFill>
                      <a:latin typeface="+mn-lt"/>
                      <a:ea typeface="+mn-ea"/>
                      <a:cs typeface="+mn-cs"/>
                    </a:defRPr>
                  </a:pPr>
                  <a:endParaRPr lang="tr-TR"/>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3-96C4-43E2-89E5-03305172DFA8}"/>
                </c:ext>
              </c:extLst>
            </c:dLbl>
            <c:spPr>
              <a:noFill/>
              <a:ln>
                <a:noFill/>
              </a:ln>
              <a:effectLst/>
            </c:spPr>
            <c:txPr>
              <a:bodyPr rot="0" spcFirstLastPara="1" vertOverflow="ellipsis" vert="horz" wrap="square" lIns="38100" tIns="19050" rIns="38100" bIns="19050" anchor="ctr" anchorCtr="1">
                <a:spAutoFit/>
              </a:bodyPr>
              <a:lstStyle/>
              <a:p>
                <a:pPr>
                  <a:defRPr sz="1400" b="1" i="0" u="none" strike="noStrike" kern="1200" spc="0" baseline="0">
                    <a:solidFill>
                      <a:srgbClr val="C00000"/>
                    </a:solidFill>
                    <a:latin typeface="+mn-lt"/>
                    <a:ea typeface="+mn-ea"/>
                    <a:cs typeface="+mn-cs"/>
                  </a:defRPr>
                </a:pPr>
                <a:endParaRPr lang="tr-TR"/>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Sayfa1!$A$2:$A$3</c:f>
              <c:strCache>
                <c:ptCount val="2"/>
                <c:pt idx="0">
                  <c:v>Öğretim Üyesi</c:v>
                </c:pt>
                <c:pt idx="1">
                  <c:v>Araştırma Görevlisi</c:v>
                </c:pt>
              </c:strCache>
            </c:strRef>
          </c:cat>
          <c:val>
            <c:numRef>
              <c:f>Sayfa1!$B$2:$B$3</c:f>
              <c:numCache>
                <c:formatCode>General</c:formatCode>
                <c:ptCount val="2"/>
                <c:pt idx="0">
                  <c:v>19</c:v>
                </c:pt>
                <c:pt idx="1">
                  <c:v>12</c:v>
                </c:pt>
              </c:numCache>
            </c:numRef>
          </c:val>
          <c:extLst>
            <c:ext xmlns:c16="http://schemas.microsoft.com/office/drawing/2014/chart" uri="{C3380CC4-5D6E-409C-BE32-E72D297353CC}">
              <c16:uniqueId val="{00000004-96C4-43E2-89E5-03305172DFA8}"/>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tr-TR" b="1" dirty="0"/>
              <a:t>BES</a:t>
            </a:r>
            <a:endParaRPr 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ser>
          <c:idx val="0"/>
          <c:order val="0"/>
          <c:tx>
            <c:strRef>
              <c:f>Haz.Öğr.Şehir2020!$H$3</c:f>
              <c:strCache>
                <c:ptCount val="1"/>
                <c:pt idx="0">
                  <c:v>BES</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87F-4C91-833B-7D9A25FA959D}"/>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87F-4C91-833B-7D9A25FA959D}"/>
              </c:ext>
            </c:extLst>
          </c:dPt>
          <c:cat>
            <c:strRef>
              <c:f>Haz.Öğr.Şehir2020!$F$4:$F$5</c:f>
              <c:strCache>
                <c:ptCount val="2"/>
                <c:pt idx="0">
                  <c:v>Ankara</c:v>
                </c:pt>
                <c:pt idx="1">
                  <c:v>Diğer</c:v>
                </c:pt>
              </c:strCache>
            </c:strRef>
          </c:cat>
          <c:val>
            <c:numRef>
              <c:f>Haz.Öğr.Şehir2020!$H$4:$H$5</c:f>
              <c:numCache>
                <c:formatCode>General</c:formatCode>
                <c:ptCount val="2"/>
                <c:pt idx="0">
                  <c:v>43</c:v>
                </c:pt>
                <c:pt idx="1">
                  <c:v>13</c:v>
                </c:pt>
              </c:numCache>
            </c:numRef>
          </c:val>
          <c:extLst>
            <c:ext xmlns:c16="http://schemas.microsoft.com/office/drawing/2014/chart" uri="{C3380CC4-5D6E-409C-BE32-E72D297353CC}">
              <c16:uniqueId val="{00000004-887F-4C91-833B-7D9A25FA959D}"/>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tr-TR"/>
        </a:p>
      </c:txPr>
    </c:legend>
    <c:plotVisOnly val="1"/>
    <c:dispBlanksAs val="gap"/>
    <c:showDLblsOverMax val="0"/>
  </c:chart>
  <c:spPr>
    <a:noFill/>
    <a:ln>
      <a:noFill/>
    </a:ln>
    <a:effectLst/>
  </c:spPr>
  <c:txPr>
    <a:bodyPr/>
    <a:lstStyle/>
    <a:p>
      <a:pPr>
        <a:defRPr/>
      </a:pPr>
      <a:endParaRPr lang="tr-TR"/>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tr-TR" b="1" dirty="0"/>
              <a:t>FTR</a:t>
            </a:r>
            <a:endParaRPr 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ser>
          <c:idx val="0"/>
          <c:order val="0"/>
          <c:tx>
            <c:strRef>
              <c:f>Haz.Öğr.Şehir2020!$I$3</c:f>
              <c:strCache>
                <c:ptCount val="1"/>
                <c:pt idx="0">
                  <c:v>FTR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099A-46A5-9D41-7AC21B26299E}"/>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099A-46A5-9D41-7AC21B26299E}"/>
              </c:ext>
            </c:extLst>
          </c:dPt>
          <c:cat>
            <c:strRef>
              <c:f>Haz.Öğr.Şehir2020!$F$4:$F$5</c:f>
              <c:strCache>
                <c:ptCount val="2"/>
                <c:pt idx="0">
                  <c:v>Ankara</c:v>
                </c:pt>
                <c:pt idx="1">
                  <c:v>Diğer</c:v>
                </c:pt>
              </c:strCache>
            </c:strRef>
          </c:cat>
          <c:val>
            <c:numRef>
              <c:f>Haz.Öğr.Şehir2020!$I$4:$I$5</c:f>
              <c:numCache>
                <c:formatCode>General</c:formatCode>
                <c:ptCount val="2"/>
                <c:pt idx="0">
                  <c:v>38</c:v>
                </c:pt>
                <c:pt idx="1">
                  <c:v>7</c:v>
                </c:pt>
              </c:numCache>
            </c:numRef>
          </c:val>
          <c:extLst>
            <c:ext xmlns:c16="http://schemas.microsoft.com/office/drawing/2014/chart" uri="{C3380CC4-5D6E-409C-BE32-E72D297353CC}">
              <c16:uniqueId val="{00000004-099A-46A5-9D41-7AC21B26299E}"/>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tr-TR" b="1" dirty="0"/>
              <a:t>HEM</a:t>
            </a:r>
            <a:endParaRPr 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ser>
          <c:idx val="0"/>
          <c:order val="0"/>
          <c:tx>
            <c:strRef>
              <c:f>Haz.Öğr.Şehir2020!$G$3</c:f>
              <c:strCache>
                <c:ptCount val="1"/>
                <c:pt idx="0">
                  <c:v>HEM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1DD-4F80-BB9C-1461E8DF6056}"/>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1DD-4F80-BB9C-1461E8DF6056}"/>
              </c:ext>
            </c:extLst>
          </c:dPt>
          <c:cat>
            <c:strRef>
              <c:f>Haz.Öğr.Şehir2020!$F$4:$F$5</c:f>
              <c:strCache>
                <c:ptCount val="2"/>
                <c:pt idx="0">
                  <c:v>Ankara</c:v>
                </c:pt>
                <c:pt idx="1">
                  <c:v>Diğer</c:v>
                </c:pt>
              </c:strCache>
            </c:strRef>
          </c:cat>
          <c:val>
            <c:numRef>
              <c:f>Haz.Öğr.Şehir2020!$G$4:$G$5</c:f>
              <c:numCache>
                <c:formatCode>General</c:formatCode>
                <c:ptCount val="2"/>
                <c:pt idx="0">
                  <c:v>33</c:v>
                </c:pt>
                <c:pt idx="1">
                  <c:v>15</c:v>
                </c:pt>
              </c:numCache>
            </c:numRef>
          </c:val>
          <c:extLst>
            <c:ext xmlns:c16="http://schemas.microsoft.com/office/drawing/2014/chart" uri="{C3380CC4-5D6E-409C-BE32-E72D297353CC}">
              <c16:uniqueId val="{00000004-81DD-4F80-BB9C-1461E8DF6056}"/>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doughnutChart>
        <c:varyColors val="1"/>
        <c:ser>
          <c:idx val="0"/>
          <c:order val="0"/>
          <c:dPt>
            <c:idx val="0"/>
            <c:bubble3D val="0"/>
            <c:explosion val="4"/>
            <c:spPr>
              <a:solidFill>
                <a:srgbClr val="7030A0"/>
              </a:solidFill>
              <a:ln w="19050">
                <a:solidFill>
                  <a:prstClr val="black"/>
                </a:solidFill>
              </a:ln>
              <a:effectLst/>
            </c:spPr>
            <c:extLst>
              <c:ext xmlns:c16="http://schemas.microsoft.com/office/drawing/2014/chart" uri="{C3380CC4-5D6E-409C-BE32-E72D297353CC}">
                <c16:uniqueId val="{00000001-0FDB-4D39-99A3-2A03BFFE2867}"/>
              </c:ext>
            </c:extLst>
          </c:dPt>
          <c:dPt>
            <c:idx val="1"/>
            <c:bubble3D val="0"/>
            <c:explosion val="7"/>
            <c:spPr>
              <a:solidFill>
                <a:schemeClr val="accent2">
                  <a:lumMod val="50000"/>
                </a:schemeClr>
              </a:solidFill>
              <a:ln w="19050">
                <a:solidFill>
                  <a:prstClr val="black"/>
                </a:solidFill>
              </a:ln>
              <a:effectLst/>
            </c:spPr>
            <c:extLst>
              <c:ext xmlns:c16="http://schemas.microsoft.com/office/drawing/2014/chart" uri="{C3380CC4-5D6E-409C-BE32-E72D297353CC}">
                <c16:uniqueId val="{00000003-0FDB-4D39-99A3-2A03BFFE2867}"/>
              </c:ext>
            </c:extLst>
          </c:dPt>
          <c:dPt>
            <c:idx val="2"/>
            <c:bubble3D val="0"/>
            <c:explosion val="7"/>
            <c:spPr>
              <a:solidFill>
                <a:srgbClr val="C63535"/>
              </a:solidFill>
              <a:ln w="19050">
                <a:solidFill>
                  <a:prstClr val="black"/>
                </a:solidFill>
              </a:ln>
              <a:effectLst/>
            </c:spPr>
            <c:extLst>
              <c:ext xmlns:c16="http://schemas.microsoft.com/office/drawing/2014/chart" uri="{C3380CC4-5D6E-409C-BE32-E72D297353CC}">
                <c16:uniqueId val="{00000005-0FDB-4D39-99A3-2A03BFFE2867}"/>
              </c:ext>
            </c:extLst>
          </c:dPt>
          <c:cat>
            <c:strRef>
              <c:f>Sayfa1!$C$5:$E$5</c:f>
              <c:strCache>
                <c:ptCount val="3"/>
                <c:pt idx="0">
                  <c:v>T.C. Vatandaşı</c:v>
                </c:pt>
                <c:pt idx="1">
                  <c:v>Yatay/Dikey Geçiş</c:v>
                </c:pt>
                <c:pt idx="2">
                  <c:v>Uluslararası Öğrenci</c:v>
                </c:pt>
              </c:strCache>
            </c:strRef>
          </c:cat>
          <c:val>
            <c:numRef>
              <c:f>Sayfa1!$C$6:$E$6</c:f>
              <c:numCache>
                <c:formatCode>General</c:formatCode>
                <c:ptCount val="3"/>
                <c:pt idx="0">
                  <c:v>358</c:v>
                </c:pt>
                <c:pt idx="1">
                  <c:v>12</c:v>
                </c:pt>
                <c:pt idx="2">
                  <c:v>51</c:v>
                </c:pt>
              </c:numCache>
            </c:numRef>
          </c:val>
          <c:extLst>
            <c:ext xmlns:c16="http://schemas.microsoft.com/office/drawing/2014/chart" uri="{C3380CC4-5D6E-409C-BE32-E72D297353CC}">
              <c16:uniqueId val="{00000006-0FDB-4D39-99A3-2A03BFFE2867}"/>
            </c:ext>
          </c:extLst>
        </c:ser>
        <c:dLbls>
          <c:showLegendKey val="0"/>
          <c:showVal val="0"/>
          <c:showCatName val="0"/>
          <c:showSerName val="0"/>
          <c:showPercent val="0"/>
          <c:showBubbleSize val="0"/>
          <c:showLeaderLines val="1"/>
        </c:dLbls>
        <c:firstSliceAng val="0"/>
        <c:holeSize val="50"/>
      </c:doughnut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1"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Sayfa1!$B$1</c:f>
              <c:strCache>
                <c:ptCount val="1"/>
                <c:pt idx="0">
                  <c:v>Satışlar</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A148-4A71-98D4-EECD875276BF}"/>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A148-4A71-98D4-EECD875276BF}"/>
              </c:ext>
            </c:extLst>
          </c:dPt>
          <c:dPt>
            <c:idx val="2"/>
            <c:bubble3D val="0"/>
            <c:spPr>
              <a:solidFill>
                <a:schemeClr val="accent3"/>
              </a:solidFill>
              <a:ln w="19050">
                <a:solidFill>
                  <a:schemeClr val="lt1"/>
                </a:solidFill>
              </a:ln>
              <a:effectLst/>
            </c:spPr>
            <c:extLst>
              <c:ext xmlns:c16="http://schemas.microsoft.com/office/drawing/2014/chart" uri="{C3380CC4-5D6E-409C-BE32-E72D297353CC}">
                <c16:uniqueId val="{00000005-A148-4A71-98D4-EECD875276BF}"/>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A148-4A71-98D4-EECD875276BF}"/>
              </c:ext>
            </c:extLst>
          </c:dPt>
          <c:dPt>
            <c:idx val="4"/>
            <c:bubble3D val="0"/>
            <c:spPr>
              <a:solidFill>
                <a:schemeClr val="accent5"/>
              </a:solidFill>
              <a:ln w="19050">
                <a:solidFill>
                  <a:schemeClr val="lt1"/>
                </a:solidFill>
              </a:ln>
              <a:effectLst/>
            </c:spPr>
            <c:extLst>
              <c:ext xmlns:c16="http://schemas.microsoft.com/office/drawing/2014/chart" uri="{C3380CC4-5D6E-409C-BE32-E72D297353CC}">
                <c16:uniqueId val="{00000009-A148-4A71-98D4-EECD875276BF}"/>
              </c:ext>
            </c:extLst>
          </c:dPt>
          <c:dPt>
            <c:idx val="5"/>
            <c:bubble3D val="0"/>
            <c:spPr>
              <a:solidFill>
                <a:schemeClr val="accent6"/>
              </a:solidFill>
              <a:ln w="19050">
                <a:solidFill>
                  <a:schemeClr val="lt1"/>
                </a:solidFill>
              </a:ln>
              <a:effectLst/>
            </c:spPr>
            <c:extLst>
              <c:ext xmlns:c16="http://schemas.microsoft.com/office/drawing/2014/chart" uri="{C3380CC4-5D6E-409C-BE32-E72D297353CC}">
                <c16:uniqueId val="{0000000B-A148-4A71-98D4-EECD875276BF}"/>
              </c:ext>
            </c:extLst>
          </c:dPt>
          <c:dLbls>
            <c:spPr>
              <a:solidFill>
                <a:prstClr val="white"/>
              </a:solidFill>
              <a:ln>
                <a:solidFill>
                  <a:prstClr val="black">
                    <a:lumMod val="25000"/>
                    <a:lumOff val="75000"/>
                  </a:prstClr>
                </a:solidFill>
              </a:ln>
              <a:effectLst/>
            </c:spPr>
            <c:txPr>
              <a:bodyPr rot="0" spcFirstLastPara="1" vertOverflow="clip" horzOverflow="clip" vert="horz" wrap="square" lIns="38100" tIns="19050" rIns="38100" bIns="19050" anchor="ctr" anchorCtr="1">
                <a:spAutoFit/>
              </a:bodyPr>
              <a:lstStyle/>
              <a:p>
                <a:pPr>
                  <a:defRPr sz="1197" b="0" i="0" u="none" strike="noStrike" kern="1200" baseline="0">
                    <a:solidFill>
                      <a:schemeClr val="dk1">
                        <a:lumMod val="65000"/>
                        <a:lumOff val="35000"/>
                      </a:schemeClr>
                    </a:solidFill>
                    <a:latin typeface="+mn-lt"/>
                    <a:ea typeface="+mn-ea"/>
                    <a:cs typeface="+mn-cs"/>
                  </a:defRPr>
                </a:pPr>
                <a:endParaRPr lang="tr-TR"/>
              </a:p>
            </c:txPr>
            <c:dLblPos val="inEnd"/>
            <c:showLegendKey val="0"/>
            <c:showVal val="0"/>
            <c:showCatName val="1"/>
            <c:showSerName val="0"/>
            <c:showPercent val="1"/>
            <c:showBubbleSize val="0"/>
            <c:showLeaderLines val="0"/>
            <c:extLst>
              <c:ext xmlns:c15="http://schemas.microsoft.com/office/drawing/2012/chart" uri="{CE6537A1-D6FC-4f65-9D91-7224C49458BB}">
                <c15:spPr xmlns:c15="http://schemas.microsoft.com/office/drawing/2012/chart">
                  <a:prstGeom prst="wedgeRectCallout">
                    <a:avLst/>
                  </a:prstGeom>
                  <a:noFill/>
                  <a:ln>
                    <a:noFill/>
                  </a:ln>
                </c15:spPr>
              </c:ext>
            </c:extLst>
          </c:dLbls>
          <c:cat>
            <c:strRef>
              <c:f>Sayfa1!$A$2:$A$7</c:f>
              <c:strCache>
                <c:ptCount val="6"/>
                <c:pt idx="0">
                  <c:v>Hekim </c:v>
                </c:pt>
                <c:pt idx="1">
                  <c:v>Diş Hekimi </c:v>
                </c:pt>
                <c:pt idx="2">
                  <c:v>Eczacı </c:v>
                </c:pt>
                <c:pt idx="3">
                  <c:v>Hemşire </c:v>
                </c:pt>
                <c:pt idx="4">
                  <c:v>Ebe </c:v>
                </c:pt>
                <c:pt idx="5">
                  <c:v>Diğer Sağlık Personeli </c:v>
                </c:pt>
              </c:strCache>
            </c:strRef>
          </c:cat>
          <c:val>
            <c:numRef>
              <c:f>Sayfa1!$B$2:$B$7</c:f>
              <c:numCache>
                <c:formatCode>General</c:formatCode>
                <c:ptCount val="6"/>
                <c:pt idx="0">
                  <c:v>160810</c:v>
                </c:pt>
                <c:pt idx="1">
                  <c:v>32925</c:v>
                </c:pt>
                <c:pt idx="2">
                  <c:v>33841</c:v>
                </c:pt>
                <c:pt idx="3">
                  <c:v>198103</c:v>
                </c:pt>
                <c:pt idx="4">
                  <c:v>55972</c:v>
                </c:pt>
                <c:pt idx="5">
                  <c:v>182456</c:v>
                </c:pt>
              </c:numCache>
            </c:numRef>
          </c:val>
          <c:extLst>
            <c:ext xmlns:c16="http://schemas.microsoft.com/office/drawing/2014/chart" uri="{C3380CC4-5D6E-409C-BE32-E72D297353CC}">
              <c16:uniqueId val="{0000000C-A148-4A71-98D4-EECD875276BF}"/>
            </c:ext>
          </c:extLst>
        </c:ser>
        <c:dLbls>
          <c:showLegendKey val="0"/>
          <c:showVal val="0"/>
          <c:showCatName val="0"/>
          <c:showSerName val="0"/>
          <c:showPercent val="0"/>
          <c:showBubbleSize val="0"/>
          <c:showLeaderLines val="0"/>
        </c:dLbls>
        <c:firstSliceAng val="0"/>
      </c:pieChart>
      <c:spPr>
        <a:noFill/>
        <a:ln>
          <a:noFill/>
        </a:ln>
        <a:effectLst/>
      </c:spPr>
    </c:plotArea>
    <c:legend>
      <c:legendPos val="b"/>
      <c:layout>
        <c:manualLayout>
          <c:xMode val="edge"/>
          <c:yMode val="edge"/>
          <c:x val="4.9999916458229952E-2"/>
          <c:y val="0.91894977970035252"/>
          <c:w val="0.9"/>
          <c:h val="6.5135513105197468E-2"/>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tr-TR" b="1" dirty="0"/>
              <a:t>HEM 20-21</a:t>
            </a:r>
            <a:endParaRPr lang="en-US" b="1" dirty="0"/>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tr-TR"/>
        </a:p>
      </c:txPr>
    </c:title>
    <c:autoTitleDeleted val="0"/>
    <c:plotArea>
      <c:layout/>
      <c:pieChart>
        <c:varyColors val="1"/>
        <c:ser>
          <c:idx val="0"/>
          <c:order val="0"/>
          <c:tx>
            <c:strRef>
              <c:f>Haz.Öğr.Şehir2020!$G$3</c:f>
              <c:strCache>
                <c:ptCount val="1"/>
                <c:pt idx="0">
                  <c:v>HEM</c:v>
                </c:pt>
              </c:strCache>
            </c:strRef>
          </c:tx>
          <c:dPt>
            <c:idx val="0"/>
            <c:bubble3D val="0"/>
            <c:spPr>
              <a:solidFill>
                <a:schemeClr val="accent1"/>
              </a:solidFill>
              <a:ln w="19050">
                <a:solidFill>
                  <a:schemeClr val="lt1"/>
                </a:solidFill>
              </a:ln>
              <a:effectLst/>
            </c:spPr>
            <c:extLst>
              <c:ext xmlns:c16="http://schemas.microsoft.com/office/drawing/2014/chart" uri="{C3380CC4-5D6E-409C-BE32-E72D297353CC}">
                <c16:uniqueId val="{00000001-855A-4A38-9299-EBB611CAC480}"/>
              </c:ext>
            </c:extLst>
          </c:dPt>
          <c:dPt>
            <c:idx val="1"/>
            <c:bubble3D val="0"/>
            <c:spPr>
              <a:solidFill>
                <a:schemeClr val="accent2"/>
              </a:solidFill>
              <a:ln w="19050">
                <a:solidFill>
                  <a:schemeClr val="lt1"/>
                </a:solidFill>
              </a:ln>
              <a:effectLst/>
            </c:spPr>
            <c:extLst>
              <c:ext xmlns:c16="http://schemas.microsoft.com/office/drawing/2014/chart" uri="{C3380CC4-5D6E-409C-BE32-E72D297353CC}">
                <c16:uniqueId val="{00000003-855A-4A38-9299-EBB611CAC480}"/>
              </c:ext>
            </c:extLst>
          </c:dPt>
          <c:cat>
            <c:strRef>
              <c:f>Haz.Öğr.Şehir2020!$F$4:$F$5</c:f>
              <c:strCache>
                <c:ptCount val="2"/>
                <c:pt idx="0">
                  <c:v>Ankara</c:v>
                </c:pt>
                <c:pt idx="1">
                  <c:v>Diğer</c:v>
                </c:pt>
              </c:strCache>
            </c:strRef>
          </c:cat>
          <c:val>
            <c:numRef>
              <c:f>Haz.Öğr.Şehir2020!$G$4:$G$5</c:f>
              <c:numCache>
                <c:formatCode>General</c:formatCode>
                <c:ptCount val="2"/>
                <c:pt idx="0">
                  <c:v>33</c:v>
                </c:pt>
                <c:pt idx="1">
                  <c:v>15</c:v>
                </c:pt>
              </c:numCache>
            </c:numRef>
          </c:val>
          <c:extLst>
            <c:ext xmlns:c16="http://schemas.microsoft.com/office/drawing/2014/chart" uri="{C3380CC4-5D6E-409C-BE32-E72D297353CC}">
              <c16:uniqueId val="{00000004-855A-4A38-9299-EBB611CAC480}"/>
            </c:ext>
          </c:extLst>
        </c:ser>
        <c:dLbls>
          <c:showLegendKey val="0"/>
          <c:showVal val="0"/>
          <c:showCatName val="0"/>
          <c:showSerName val="0"/>
          <c:showPercent val="0"/>
          <c:showBubbleSize val="0"/>
          <c:showLeaderLines val="1"/>
        </c:dLbls>
        <c:firstSliceAng val="0"/>
      </c:pieChart>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tr-TR"/>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tr-TR"/>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Haz.Öğr.Şehir2020!$O$4:$O$16</cx:f>
        <cx:nf>Haz.Öğr.Şehir2020!$O$3</cx:nf>
        <cx:lvl ptCount="13" name="ŞEHİR">
          <cx:pt idx="0">adana</cx:pt>
          <cx:pt idx="1">ankara</cx:pt>
          <cx:pt idx="2">bursa</cx:pt>
          <cx:pt idx="3">izmir</cx:pt>
          <cx:pt idx="4">kayseri</cx:pt>
          <cx:pt idx="5">kırşehir</cx:pt>
          <cx:pt idx="6">kilis</cx:pt>
          <cx:pt idx="7">mersin</cx:pt>
          <cx:pt idx="8">muğla</cx:pt>
          <cx:pt idx="9">niğde</cx:pt>
          <cx:pt idx="10">şırnak</cx:pt>
          <cx:pt idx="11">tekirdağ</cx:pt>
          <cx:pt idx="12">tokat</cx:pt>
        </cx:lvl>
      </cx:strDim>
      <cx:numDim type="colorVal">
        <cx:f>Haz.Öğr.Şehir2020!$P$4:$P$16</cx:f>
        <cx:nf>Haz.Öğr.Şehir2020!$P$3</cx:nf>
        <cx:lvl ptCount="13" formatCode="Genel" name="SAYI">
          <cx:pt idx="0">1</cx:pt>
          <cx:pt idx="1">1</cx:pt>
          <cx:pt idx="2">1</cx:pt>
          <cx:pt idx="3">1</cx:pt>
          <cx:pt idx="4">1</cx:pt>
          <cx:pt idx="5">1</cx:pt>
          <cx:pt idx="6">1</cx:pt>
          <cx:pt idx="7">1</cx:pt>
          <cx:pt idx="8">1</cx:pt>
          <cx:pt idx="9">1</cx:pt>
          <cx:pt idx="10">1</cx:pt>
          <cx:pt idx="11">1</cx:pt>
          <cx:pt idx="12">1</cx:pt>
        </cx:lvl>
      </cx:numDim>
    </cx:data>
  </cx:chartData>
  <cx:chart>
    <cx:plotArea>
      <cx:plotAreaRegion>
        <cx:series layoutId="regionMap" uniqueId="{8EAC8B40-E32F-4B7B-A381-52AF31B367E7}">
          <cx:tx>
            <cx:txData>
              <cx:f>Haz.Öğr.Şehir2020!$P$3</cx:f>
              <cx:v>SAYI</cx:v>
            </cx:txData>
          </cx:tx>
          <cx:dataId val="0"/>
          <cx:layoutPr>
            <cx:geography cultureLanguage="en-US" cultureRegion="TR" attribution="Powered by Bing">
              <cx:geoCache provider="{E9337A44-BEBE-4D9F-B70C-5C5E7DAFC167}">
                <cx:binary>1HvZktw4suWvlOl5qMJKEG3dbTbcYo/cU0q90FKZKRJcABLc+TP9eF/vfMPU/a/xSCmrpGxV1R0z
jdnUCzMIBBggDtz9+HHk3x+mvz2UT/f2p6kqdfu3h+kfb7Kuq//288/tQ/ZU3bdvK/VgTWs+dW8f
TPWz+fRJPTz9/GjvR6XTnwnC7OeH7N52T9Obf/4dnpY+mb15uO+U0Rf9k50vn9q+7No/6Ptu10/3
j5XSoWo7qx46/I8394/3+v7NT0+6U918PddPp6avvvLmp59fP+jffvSnEubV9Y8wloq3DDEuMKeU
IIoJf/NTaXT60s3fco9S16USvkakK19++nhfwfD/+WezeZ7L/eOjfWpbeJfnv78O+2biv7Y+mF53
pwVLYe3+8ea6t8XT/OYn1Zrgc09gTjO/vnx+1Z+/Xet//v1VA7z8q5av4Hi9Un/W9e9o6OLe/kg4
5FvhSea6HhcSI8zdb+EgAAdzmYcpoYQR/BqOP53O7+DxZdxrQL40/5UQKVSp2pdN+gPsw33rIYwF
wy71sEc5rPjX9iHeYuIKgIJR7DLkkpef/mwfuz+bzffx+DLsFRxfWv9SaNzP7ZNVL4vyA/Dw3rpY
YCE9gVzE2ckhfY0Hf+tRD2zEk1IiQhl7+ekvePz5fH4HkZeBrzF5af8rofKxt+0PdFoMgREgj2Ep
pPTQa0yIfIsY5YwJVxJPYPTKafl/NpvvI/Jl2Cs8vrT+ldBQS6Xsyzb9IRbCPAJLLbDHEfdeeSwi
3p7COKYYcBLEPUWYz2Tis4X88p9/Np3vw/Ey7hUeL81/JUCKX/6X/a9/PWU/FBX5lmIBbsvFjCMs
Of3WbzEwIcwY8jzBOMSb13HkvzWl7yOz+2rsK3S+7vorIVQ92Vbpl437A2zGfSsQ8qiLvc9R/BUL
pm/Bu0EvBJUTOK9p1y//+b//46n8o+l8H5mXca9QeWn+SyHS//Kv8gfGFMhLEGKe57rgx05+6lsi
TLy3TAqGpEcQ567L8Mvqf/Zihz+dzvcReRn3CpGX5r8SIlr98q/Hp5dl+QE2It5KQISBFeAT0X1l
IuytK4B1uYSdaBcV0P11WDn+6Wy+D8jLuFeAvDT/lQD5r3+BI9b3xcvC/BBIGCdAeD0pBOJIeN8E
FQbZIhgO9iQX/BRyXhnJlfqz6Xwfk5dxrzB5af4rYdI9Fco+3v/yrx8HCsNvEbgtlxBJ2HfYsHhL
JSAlQWwB78XIq0h//d+Z0fdx+WroK2i+6vlLoWOK++4HIoPeUpcLQQgTQH/Zaw7mvuVcSpcS4tIv
qf7XLuz6z2bzO6h8HvYakc+t/z+j8Ttz+7wkn53XN1/5v1UeIS3kIHEhSEVOugr91nlR9lZSRKl8
0bpe28kXWfD3p/M7cHwZ983U/1+rjL+vQP6qzYb33X30LOp+JUL+ce/zC4LO/GroH2nDn1dr8/iP
N+CcEISNr0A7PeabmL170Ta+M+rpvu1APXYBJCmoJEQQyeDPm5/Gp+cegA+f0BMM9DEuPIg92tgu
g0ESMlAiERBuEAXks4jZmv65S7wVLjzO8yg4Ro9j91cx/dyUc2r0ryvy5f4n3VfnRumu/ccbdsqa
6s/fO72iIJwLyhFYO5X4lHch6H+4vwTFHr6O/0fbE0WN9LKwmuiyNsZezeVywGoq33E0FgHJC89v
CtYES+mhPT5dFmeYex8/X03aRcJrzZaNM9qLOEMt25SlTc+V7Xvf08jZUtc5JDmZz5NJprfc6JXn
DlvCC+ddg4oKHo+WwGt4vm9tRYImb8pQq3YMsK6zVTHhdS50u54nrK/qBCUxKVsbplVxW5ZltfVY
mp2li03PqJSfXD74SyaaA66T/EL0pPCd3mSrDHvp2szS9amTVkfVTXY/2HTwM7metJdd2M7D/uQM
+EAE3XSF170rsiGJTZuUgS1dFDp1vUR26NQ9bSOn2I/NMN7mo9MHqGqLYJiqbouqEcedpDauUTrE
M8qyoEpZsmJNN150bVf5nqBspTJS+02Xlhdai7OqnDPj52mUaeneVqXCYTuKMkqqrvX7yTYbPnjL
hSsN8VHryIeMDkGDu/Q+6dUQMpTYg5dltw5VImwK20Q17urrYVl8Ox+NVui87Dp0/vzp1DK69Oz5
5vkyD5b6U+skq9/aiCXNimaVCvLTSDcpVyTDyYELJw9k51xUqLIribOZ+zJlbNuw5qyd+vasx6o7
6FRGyVjkG5VNYqU6TS+7xcy+XrJl5VlFw3zh+twz/IPnIPcB581F6pX4tuu8Nk7dwWy9hQ3n48hg
Abs5LPWA97xNOj/dLQQn77TTX7QVQxfwc8NlneoD5ou9qct5LsJGimgift8jfq+SsYlYht2tVFl6
ORFd+Vmeu/eUBgzzM6hJuQ8jkx/LZcDXuu+GVcass7aFvudU9UFf1dsmr5ubSk3JJRUWtijckapE
1+7os2mbZy15P3Zi2aSVl0dLz9FdVns3eGnqS+nUHxNdeRt3RuUum8t1PnjtccFDtWtIGQ+jlVtC
E6J9mnnbkeRsW9bt6LuoywJp+dPiTmJXG3eV5xStRDZ87HV7MyZgGbj1xJ6m9DIpBrQqKl5ZvxD0
AqVLuZoHWeyeLy5RVSg4nQOGsu7IUiwPZRV1NW2PzxeMnAX7jXXT7Vjzo0MdL/CKaQiToe195VEd
W1dWhy6zUVtX47WR1vXnNlGxNxZ9ZMYxC8iSXoIf4JuhMPxisF2/yWE9/bqQ9kC7wo06FCbtJNdc
1yLok7TaWGrqNRAREZbFxZhIe8Hbur1ITdmcj8nlc0s9zvZCpdycO+Ka0MJuizEn/jK0h6o26Krj
k7NpuiZ0RaF2YFpZME1LdQtmUWywrVQ4jqr0pw6TtYtwcaStLY5ymLK17fInwpEK4TXnoOV9TwMN
zHXbIIdsnz8Jt1m1lRrPZsvnUAxV/6kUxvozRiqykkzbZvCOWOTJnjfthRpIc26N9TZOwfJQTGx8
V871Evbc5pvnW7e0t6gre3idhu87oe8aUyVbXJJqlZYoQsLd2ZFmtwaedeaR4YYum3rB5RmeW7a1
tS7Bx8F+YEO5yngido5ymrgxOfXbolpW+ay6sMMu3zBkYlybQKHJT70pv6Y6ya/VhB8SUtG9kcXk
g1n04ex05pAJnIS2oEVoHU3WsjfcT3NPXsALtBuwA+FjBPtUO0t5SBdT3XYeuaGlHrdpSdfN4qRR
sliw2LmszyrjRUpWwz7jWvuZ615nVeds+qErfSjt0dtGlUWYlcY9t0OSrrq0cXdLRcqIpIuIcW4C
bmh1cMelOBs8U5wJhz1ZWunNkLpnueHuRrWNjCRd9FGTOVvnvGPbut87S7fEs9OUdy3Jj2gaNywp
lusq7WwwV0pdsamt/TbVR6ekxWVWwUW0pU+8dDk3gy0ujdegXTHwu4wNY2BRlu8I6YYLbh/nHh80
Bi9BZmc3zMjvcsuOc931YaYQv2YGJf6CC3aO3f7gJAssXZYRX0izXJrGYTGfWR801Jn8vujy665Q
wUAziDwYnLnMZwgKwyd3cL04KzC+xl4WKy3bo1vgYGDKKcMWdc3++eKAnwyLWqQB9hIWqjnxDkgt
Y7B4xSUdU+Inzdxs02a0YAKNTfyGauBZzRw2Q24uMyuD3hV6U+fNvG3EPG+nhr7j5dJvKUTyeFow
CnPsuJceWdzLEU8xo4vd6rl6oEBVdk5Byzg1mfKfb3+7DHOT7DzanYtKL+fiuhUj973eqeOSN/XR
kVOcD5r5RZsVa6yxE3iwbwKj0tFXalHHoZYKHKVU8WAJ87mupoNm0s+GTuxy+enr+vc39OjB1LNV
afbluMGvt/9cR5fRczn8t6bTWYXf7lZP5iSgtX/4pcNVfP36CyeG++tjfqu5nzjlrwX4Vzz184mI
3yGxf9j5DcP9hsi/JIsn+kcoaFC/Hob4N3b7cq7gN3L7POAzsWUM6ogM2CvUdKkHRBVqVp+JLeEg
dFEByqMLKQvUtECY/EJsQW/BoEZSKBYzflJjgPO+EFuoS2J+OkDhgTL28s7fgAZE/juc9lSe+YbS
grQmkQRhAU5tEMiNoI7wNaWtbTf0grp9YD3Zr/qG+mLuxLZMXIN8oVAXqbqo71s+5LlfylqE3cAc
5Q9J6bMEpfGSo+GK0bQ+IwRtSu/GqGPGFrtXdT5tPV5DLLF4IltU5AgcYvGRTIzFVdX3W9mNu8bJ
Hq1XQiTG7agDUw05kMOkvkJVH7XenGF/seAOym46tyKdD1mvFHBInMV0kNMq6/jFc2fSNn5ZLTaq
TfNplNJcgOk7QBurNTYq380FGdaz5F40lCKSqUUHqTSJnTyhcYrQRz0Wh692wHdWlyB2Sgm+ThkY
9eB8hUQYCjXSRS5kpV+vb9G3pNMNH4JKD8Z3J574VdEmR0tIcqRe3UTYWhU5/fhR8bQ84sElN9kw
fuxwF3SNW16RDuPQjio7r71Wr0hTebssTxK/1VhlEMLKar+Q/fNA3S/sukkPxGp6M5Fbr666HfAw
HYFvoO9YNp3rxTYXNYQ8f5qaOYDFIpvnsc+3ldTtxrRxy7zpYll0GpVmOn1CAEOC+K4s1BYk3ea6
qG9HtxoDVfb5GrMUokRdVJu0lQE1vD3jce9WQTvp+l0F4eSQpcnoo6TSYUuw2chlQGvZ8TEkk55u
6ZypePZKGrO5d29MFU1FkUEsLOOeUnF0eesdM94O1NfMLX01FG6MBhJ4qc3fd3lFQ8NPj+2keq8a
b0t6L8y4qzZJkWeTbwDclWmsqeKRJeDMq9Zf6nF4ByzPCUZK1Pb51iTTme3H6YJmTPiMTjocauQc
Gr4Akc+q5cMg25h7TQF7rc3WGZPFZqHGrFK9en7ZpajIMXeLjfa6XdqLDHCFWMLbNtvqgcE+z5tB
Bs2sojHts7uc2WYNR73ciBdpduegfq2zXM0hn52ijMmA6GFk8cjndqeqOq7g7NUYupNetwsfj8zy
5Bw1WVD3jB2qXt7VdBr2FFc0wgsnK9ItvI0RHA8KFFE21CD9bp+hXJjbhQKZUJrUeRrn4iZHzUY0
07RWohMH6lBxmPB0BVV4snITznfPlwUNdVC5Zg6xmI4sy4tNZxtzkFnK92MfQ7Rix6rqxn3XliGt
pzYYu7KLTNJCaotssvimYWbdt+n95Mx7nVFvkykpDp2TcUh/psafp5xdMubF0yias+c7pxyyzQRH
Nfwsa9sVS4DCojEf/Ibzwl/kVN/xfuwD0VTZwZb0mDrybvGMPdKkbM+mXlwNs1MeBySwPygz5sH0
QDPSnplyCWxN60PbTPt8tM2hx221lpWsgswurp+OkAkL1rN9mvHHAVm6M275bhkrdKB9vyZJXu8b
NlxVOJVXRVFvhtI+klp2K4WtG5R24Wdz2lx6XnHfTK44d+Bggz+58/AhFd4VB9lg4KY51I3pLkHh
8DaLm/l6fhJL+543MrtiS4eCHALMfhjkzSCkvc1boWLgfAroL8lWVS6vxoZmV8TWN7geLxPr+Uk9
mIN3uqQLnXdM5YEglTnW0sn8fh6KTesN5YZ6o/FtbcS5Oy3ifOKuE7d9Kv2WTWuSiWXrMiMOxCFj
NC5uHehuSo51bvExg4zldKMaFJcEDQfrJuK8xzMJ8VTr6PmBuS2KME8dEVtwIEGZZfMGaZxe1xwW
WnPlBotB/X4y0wcPpfJ8KHvhL3ryVo7F3jkEGnneGWKjuZ6W8Le2tBzkuiWq9Z+/QrVK/Wl02W5I
miokVNOVHLW+doam2SQL0UFRiOpaYnhVVhTxcyckwdnKtM4MZKrPAe2i/LBk05dPn9smBwXLQtGR
Ix33XLWfOqoOZSHEnWM6HFjd0PVnjyxbOHroWDJF00j6u6o00eh640paMseNyukNLyq8ydUiQqcs
HD+fbH1ZFNwEdumrVcdTEpgUF6EBdxmkrvcuc0FMcUSK1rwcwIVMLCehm0gHpAa49KO+85KObyfl
0qh3yIq2zmWXescZdJFRshunkzokXnMztDvpisxn9fK+Nd5FztShSmTgesoHjWQ7l9mupSTK2LzK
mtsG60s8OCvJ8mAR0NS6qyVr49ksfqnRerAG8t0CNpWzapxi25QfumE5TKh8Z6RufC2Blec6rFy7
7icSy1QHUDePZkhLHWL8St6T3MZdgoG0Gp/gPNQMHMsoogGlER+mKKfM92o3KhAOEMnCuW9C4uCN
k4qVywnoWxQiFgfJDTy8mbcjhAE0Qq6sqovEbaPBVX6lktBoXfudIy+sKjYJl+GQ+t3Iz8CdxtSK
VY/ANvpkA6fEDsBzLsuUxWUyHrLBrGsWL2MKsl8T10pAvJwPcPTVJ7n0pzTxC+NEeRYMLQtpIiKb
ZavOpOukb6PCayM66KhIi6DPxv1Qyt1pEU8LsQjnnBYm6PtqDen9rhdupBYTtsY3IiLdXS/h9ab3
fFkCV90i6my04/jAHAKlqkg0BoS6OiwcErAsCXpwXGXlxWWBY9vES0KDDo975mQrOuGoy0FIQ6k/
LkNYltBHpx0dPb/mTSRouqlnGvfOFFaSHZaJnSVOvWmnNkJNceumOFxKc2iXCXCY9l22BGOiN2mS
x3ZgIW7GfdIjiBvTzpnLW2u845A3AWS+4GXcQLVDnDY6yuc+lNTEbWN9cQ5qapBOWQSZ3UIG36XZ
zpvMpk8eS5NsBtgulVZ7aZKgrF3flXbNaHWhqI0UeKuRhGyq4nnog9bx/HJcVoaQGOMm6spl1aQC
dJ026lLk13OaQULpfcjg1xDsLSQ0xA1WxmKENHZwQR4sowxNAQhPvFPHVsKe1EtIQa6EqB6mQoYT
ssGUjTuaDmfE01FZp5FHc98bvMvGbjIyxiW82H1G3CAvvYPrVbEn50DK+mOVArHOKhOcflN2s99T
sS7mJpySdk1rtkpUCBvsU1e2H5SXbOY229fGhhDPoyRM3WyNhPPQjDT0tPE9YsOB2y2q65XDnUjB
W2XEiyvHOQfh5zZP28PpKeraLvlqSPqI15c4BcYDO6cUJ6+XXvQt93vJj6Od1l2q4zZnoXHmVV84
gRyGsMhJnKTO1VA/Nq23zgYbN80YJhUL4TDN6rSfVTsfdNfdtojuErWclyTfwszDpgyA40ZpV21V
onwLYTQZ29UAGsypXVpxKDyzb3Kyqdwu6A06ZNJu876KORh0X4NMiKqQuvMZKz2fTN329LdF3l5N
DMA7JSqHSnsbyrJDYqdtwrNIG1CVQXq3AOUJ45YfUV35taui0pu3uN2fQE5UuRmqGgJgG5Ax29Oy
Wxeg7zaKP09uJCychmlbL6M/1tXtyRdWEkRgSCza9xkmIQWm6nmgNIvqoqj6dU/Q3Txin8Q6NYDD
fBwF8FIczXMfz/jh5M/KHUS3Cza6kV3kZiDVnns5eDEQw4XjOwW/BtIWdGwECynOcTGEyF3iidbx
SOg551VgCvme8mVLp3y31EA131uZRs1SHE4odA6/wCk80eWrpTFhgueDlCosrX4/8BLIBTDQEYYZ
du5kuPCn2nmAQLsa9XTXpslR1zpoS/cmaUxUYbT2yOh3qj8DJxFUFVnZrANjBsNJ2+3k0RjPNiZi
OOPgMFN9T0UK6+9eTtxToabJMUtsOA7Joc8dqIOuktovarXXdFwZiHrISTZlzgI7p9uaw0r18yGf
xstaeGE60TAxJKqtgVDOlluOhg3oOjtKxjVZ6DrV/I4P7qEiXUC6kLRj6FUk9YHWZD7V6F1eOKlf
NurD0rNwXlAJbt6Lxnm+kfSmLYqLJBl2pSwh1YXFHEW3ElOZ+5R5ayjmHj0lAt71sFbu+9wmOpyK
fq/S6a6D/eui+r2e17NidVDXzla03lXbq/2oha/TD7S9SFL5rst46HnZmaubgwWZrsRmm7lNPEu9
S0ivwBWkd5Wjb5DjwP9qtNpHdlhxp4bR7N7g9D0b2KHol8p3C8RA5UI+Y9cOycAjDusyKdapWM+8
WHx3JshfPHFTZ2WkZ7bKirnybSpESFIPNim5GIwKmwxVPpCoJ+D6+6QcH6U7fOC9ioZ5qH0OtK4l
YIXO8kHlMdRR1yl1XFj+4uKJNHLfIPejq1Pm06R+gMxo7zAa13MHUu9ywRTNfEcvO92wDdSwILpc
kKIt/ILWXTAK9+M4JVftdJxYfZEq55r17Xli8WU/rlXrXqdediMzFhV1EWvLGn9Aw3vXIg0CXH1p
kwBXk/ZzsezTWT/Vmnwwy/t5wbeo7pg/WPuh69O9zdC9MsPKZeMtFV7j54k5OIW47kAYXLI8LlS9
hjR7ZdslwhytZ0PvjUjvKcCnJ7OiKYi+ql0t2tnmC9TpoLpWOXQ3iOY9HJYZoFLQgDkes8ZeTUre
uW7e+Y2jt+qxMdnO1jzW9QR5WCgtpNmG3hYa7J3JSzLmR8ccW+Jd0rk8dLIMRZY/DsWy7W3yCRXa
lw4EV5Of81IBf623CvyhAXrWSr7PZQ8kBW8ndM1Re5Hj+aOeqrMmlZcc/N8IhRQoj52sUy3oBjgu
lLhwKHH3SBWkUhW+lXUx+07n9QE9tjV510qfd0AeQBifMGBt+J0pgxRkTZJP71Rev2+84RL2zG1n
6jvsAB8fM78x5eMy1UfmpEPQd+3aBcPXEOEHDdk0K6YzSCPWqg6QA/Jv8gHP7odeulu7mMexdWrQ
jJZjgWceNN7s20atlzE7utpXNTvzliQHvJ3HDviDzx47WpKgL0DlnD0ntCV6MLYv/aQra380MmSA
VEmXa0f0/lxn+w4k8RGnhz6lKyCOE94WM9S0FqvPVC4PrNeZr6SzVvPKOCMK04J+VKLcqqX2mWth
sw4iTjuoo/Z9sSuJs10IY77pzVldMfC0kICtalEHVI5h1zEU1GJSfu9hJ1q6zneAEvjIKSBjWteZ
AvOX75ZcrhG4GFXxdd3pIVzQ9LFCbtzVQD3NEkHd9G6mNOSEQnA12wKLe+m054bxkHdp2ADdssLb
tDiSaIiXod8Z8PoDniNcd1DgmkI5dDcpw/that656XDh6NVc0nMM1VWVfBCpDLqkBC59qJpBr93K
QOAyxAGHc1CTd2hSj4Q9brwQ5L9178hhNU31btDgOhfUtH6NyilqqjEFMVAHE4Mm0czgCHLQJsB3
xm7aXEFk10HTVjQYJ/ehgAq5n+RQOCyAmIyErByHrvSkgqSqEaT2LhhaNih/Tt3Gh0mvloIeSC0u
rF6ZOT9f7HQxTSnQ9qL/MOkrNvAVnOs4M8hb06pVfjKmxl/6h6VYdiYzG5A4LqAwdDFB8r7SuQrE
gG8G3H70KjCERAdObrRvRb8rPAVR5pLM9TZNnePCQY45DLUZfAFgNSyJsJN/ark0flLoD0kBIQWy
fdaMAStB+AFf0TlFkDviglTNGnbijuv0EurKZ7gCobO1uywlcdqruHEUMAK0qYgKTH879DxckmIv
R7GqK/GuSXUESXic0dE35MbUctsVScgLHuHyowNBCM31QZWkCBhPDhIynmQEVgq02CcOiutRbRi9
sWkVtWO2WeqP5WhDWqhI5hCLChFV2bCagdBjWwatO13BPyr6EwH3A+rp+17NgdNBWoXaHW4TvRI1
mdaF6YHWQcmoX5Kok1lUg2+P9MjOBhBj/GHBd5DEXnk91Kk6CRA2GgQBJ43nWVxCVcrHvIV8JN+7
S+4nSwPcrV2N+2Lqs6DJ+I03Yb8doOg6VEe5kNJHNYFQcwnKGoRZ4hsnPcNJFTeee5U65gzE3ThX
3Sqr5EFA+W6iDYSgTwzifjU/eh1kGM2yBdPtgkbrI/xXZTRNYyz1uK6hTPl/CDmTHsdhNkn/IgLa
KIpXbV7T6VxruQi1UhJFiSK18tdPuNCHr3sG0xcjE1Wokm3pXSKeYLTHLxET5aBN0WIAdBX52+uq
NHJ4wtzpmR8DST433ystHMVxsH9Wvy28Jcxi3mVcCfSx+NwbFqRQicumNW3aP7Yvj1zbZDhEszxt
UZwPQfvO6rWcO5rx4IlsJgvr8Kp184vEw0kQv1CxSru6yWIlOewa8cwxm3rhBP+tPlSdd6BNUzZV
96lfbPNz1V2+/WFmOdctSgUNj5Tr48Q68Sg03yJhj6sXFDOl+eK5pz2qTmsSYzPUha9gR0KcXww/
tDx+bQLv4cy6tKGQ+lYmfsaqVuk0h8Vgp7/Gr17h8QH0SL70i8Tv+kSrpgipfydyQ9Ee9GHYPGxJ
Cm4g5ktpk0Oy2ePm8QMfk79SP8WPblRlCdOHynqfst2OXCcXr8KTsgIsqOrnaNKFDF/1HB+CZv/T
+PQWuuVinAc9eCij+uGa0Xsbk0vVBeUyTHfK5MewD1cokvckmbAg4YHz6qvzUBkDfcAq9HVafjVz
c6q3qnSizjwtsmVuIeYkmWnlz8UGuYlUsbjxaBJWuEiAFuierG+KmFWQMFC1fd0Uagi+kEBlkcQA
zfW17pLl6Lvh5/JYJ5ck3yJTgm0pq3bNwTLt1zqOPUAo3ZB30EM6Oi2Z8Pw+l5XLIlV9q6qtNJZf
2iYh6Trr53CJsg6PTBd+n4Pu15agdoKBhubxSaMhXYV3EKhlO/1tjchqsT/PMATdsORDtKH2x3/x
LeJDVlAvXXfqTf9zpT/Y9k17sKFZ9Dsh08VOAGWWNYUqXKpo/7qs7ZvlNURRGqZBF5U7vM5GkBSC
elolVbqPNCVs+jJYnosZa/LGIVjsYcrjLSPCZYOLSxmqdxKx8zjZcjM+RKywynGTFf5ynPz5jSP7
kuqQPul+BoMhc05ouYrwvuJfZRCX8aSmXQfVW2GTAQNDMzUG95ljHejeq/hHD3oAFMHI8k1ER+F8
ka10+aStOgzhVg4rP4frsd+XdFD1afeio5PNYW+Jn5JoyyPfnlsK5MebcgNEqSHu3EzVZerWJ9dV
BfTC78AOotSG/d/K43uKsfcSOZ4K4j7d1nZZDakRLfrcbbXORJ8mAz/Py2OU3tqMdlhsx/YximT7
KDIbXGU3pAQzbhWLtIZ4usb6hPrwNk02axJ6TvAMDYOPElSfrSeODXepX5lUMP/Alurs0e4lGvw1
1b0sl7DNQ8hP/U5Lv68K3YbDSdqcmqQvg4HfmrpPYS7vpi341Cn00OAuoQYw3958FUAM6VF7bboH
P7eRFZKL4NZv7+oxtjG+/xjnLZdz+OqS+gIZ+311f0AgZVFbf1uHMNurqoDgiiXfntQIdbdr/QxG
3DGIhialh3W0hzm47mY7eDF/F1NzwCz/o18BcdTkBnPksOw/o5PFIpF1MUln4l5NVJVc65u3t0Ur
/8zrmolKFKzFPk6CYtNYdKH2REvyQedoT6vwqJY6C5e19LOhlQIGjfenteEVkEiC/hxnFcFbTXC3
uyjzl6RgC/kRLdj9ItPnca2uZuHfG0BjW3fyJ//Yd+RG1iYLGczLJYLK7vHxyZpn65LTavBfjC04
ouRNQg5s4BQBjlCpVQpVz2S1tx96T5zaHW+IJlnTDoc4uUTeqR5Exv2grKEIUAia2pSdn8ZNAJKm
uWCxyAQKULjqMub06PRQsNmINOm2spv4neDR8tsNM3iT9QJgUDyfse0eI6uyeSV30H9gy2CeUQ28
bsjYQHCjDgXxXJ7ot321eRxN+RbMOZtfPVPI5mpb+4tXQ2FnAq5iymRtr2z63u3ndlXZBNttcE/K
pwX7JYff8YzVw8vq9QULfOYUBF6vyrR/SpKTAvrn9d+I/+61H578seCts99VwO+O1zlHK1gqL10b
UnAfvJuvDoC1zH5GKXbeBKmRpYmBJ9VhHmY/Vsfe2pAV8bjga4ggxQ3pXus0jlzaH7R4a2u/WLe2
wBIYNxdbfaoW4FvPnhbMW0A8oP05eLRHdUVfVLaFlDSfk/VM6jHHlpROymVhL4uafYVdeQl8TAiT
KOIaQukU3EX/fSJfovHEq0sbRTezuJxNf1YgSiAkpqO/s5vHTuA94b/9bVph0sh+ZUkh6WVLqgwY
GLCgGILWd7pUudPkBjU3YPE5mKavndqKuoFu7w0pFKT5YVWfE3b0G3uKUUU6N2Q1+WKi8IpdDBMA
CMHVIz8T7e6Ju0J6m82XfodYVZHMC+lNuhaGu3fo4Ci2fZU2zs9kHJdrbw+JJ59lR17qrj0hd5Yy
BfVPZRTA0hRMr63Ckifx9e/+nq2Q7HZAfP2eel29Z4FdsGYlD8kvOsRiv4ae2B8Y650O0zkQ5VJB
qVsXyo+7Bdu2j54uxQrGRMvwPoSF9Ef/Wovav4aWH2FET1k7B9VL/Xgx0L0DOr/EYPUy5TTPe83N
1WBmwGBqRIdbcQe4OW/TK+nMedbNcVaOYEyFnDnAcLluRtaXIGkzIPcYvfw1fpIwVk5LPUz5uBn6
5vm1LAaJjdZG5MZ7DoIWTglskR1jYNifxm2t/tg1vELq/MKJ2I+kkdHNA814IMz+hW25X4i/79jV
xX7596sJPZtKZTWmPvzpv5eR0+/NTL/Exjcv7UrVnZFPsYw/4eLRS78F+QjU4/nfS7PWLAslkODe
N/QyRyLlnfC/dL7UOcWG/zzLK57vBGpa4185gv+HpJLw7XdR1VlrK+/VHxvoflqORQI+6lWb+LXf
9/HYND1awhjs360DROEc7g2qe5rqyomnbkfToEMSlZGOXaq06W58qujb3MuLWCvxjS0f2w59jjC9
pBQ7rsniCWXKh7G+VRN2eWufie/pjGyN+cnl74iSFXri1kFYTOIiYUqc//3UQ9Y9iEBhmmLwAtL1
4XETfU3aQL3riceZ3CObTeuyFqMHyk3ryxzM9D0RMzQs05tL43jZe1vzlYgt/98wi/8HZIGghZ94
FGGYhD647f/gssee1axb2JyRat6yOWzQcynvPlk7kTKKalQJu/0VwKF/QhTqtZHXUMfi6g7MDIeh
ojAYg+6uFoehSFaqaCfrQ7utg3cfi3z5v1wuuJ3/zoQwj3k4S4D6IfLUPgU1/5+X69ckmflDG6PW
X4sZbHg+98MMGW5x114fYerM763MBGb88xCT4CRqT+ZKdBINa9WnHlhj2N1ELLcnCmPPzFhgKR+9
TzqO2ELblb3+L9f8uKb/zrGAzEe6m9PAh8cePjii//iIJRjBUHirBxBPqDpfHa5OuxuZPMw0uyg8
svd3ujbVTc4POz42+lmGsPO7ylWX2E1QGHYNgBGYRyvdS793QmdxNP42w4K/kHTVBUBFvkZMVSl8
ctDdLX/+9+La6Y/yP/7/7wjs///1jpAt9GJ8GThmAGdu/Pd3JPogaYau9jIoDckVB+aMz8biMoeB
3DYfDkg4EOwsbIA+HOvmTChY5ipeP6RS0E9YTF9xM2ZDtG/3cNL88L9c34O8+h+feBQgXkQDjhNc
/H/X/x+f+CI4XUhgvEziBoVevS1FH+LTDgHRN6l00GwaH1o/i0hyrZd35+3jocOnd/v3Ipaq+P9f
UYwszf+4JkRjGYgxxMxCxpLQ+x800zD24N5hzmVrTdUXCNRZ7Xx3JQKMajTCovb9LsX9kVG6AZg4
BmHiTlbPJ7BNedB5wWnYwnKqxZjifB6vTPwKdog1Zw71q65mBnVF3eko/bz3uiZLTEZb2mZWmf4o
wJa0I5qbFbAfJXU3F/m/hpoveeIPX2xfTdmi/DiHkmOXBlM65LhOV/rs4v5lcGH1hkqcgUUb8nie
4Ci29mncELyYJvA8rutFPjctnLwuytedq5TQ5dsiZnzkfoRJP5nTbR9/N1p874SbChkbuFVW16nD
SAxvD/2VR1CXQpHFXZe1cVBj6J+GAnzyV6PWLYv6eS69gRymcHSpnsWFmYSeAsxPaof0zlvSZGbe
r8s0XuKJ/gG0f5TN3GXh7EhBW7TWaZHZugBq0n30p/L5W0N6H5wzfWWh/k6SrdTJ2JcR894iQoMj
S1aAHwno0e1P4BubGhLFGQFAXYL9hj5/3b0pNYH3vPcKPjqWU9Xv39ZFY7Wln3vgi8OWOLy/uM1J
soeZdMtXJkIIWa767Mjr4Pr4yzLzKxIhPE0sIDfjjZm/So49DMJENSz9GTtoPg6QJoZFhmncY20d
8cZTsswVyDD5sUVZaOf5JOR+YXx9QvDuJerOvJ+fFF1ZFvv7t4nDMKuwfywRTUPFgnKLZ+hJAIvt
0u9ZT/TbYro/vl66DGu3ztYV04yYMuj6BhmRCuENXgHsaesPgX1rWmD/Tj29wsbwr8M6vqsREMik
FluY1uuKrnZp7VbgzeAZoFHUGf7YBdj5lPSh4VS0hckYfI+Q1UmF8I+PMl1V2FfXVXxH+55SzucP
XKZMFcp26s/WA4+3ASixb0nPsFU0HGYH6ad0kJdw7K6dEE0xagMQL4yrbG+xlsiBHxS0Emy3/CSY
rI872TmYzKPRVXeSQ/CJYeavTnSQwWMyaR82oP2brUxa9W62uj3oqVgGKb4tgCb8Q5vgpghEz84R
Ygf1A5MAzVjOHtyEmNmPHSsWUJsdQm9wGYbqzzjHH+Ee73m/VYdmvI9+U6WzibvPeM1DquYfouX3
Rk+5oMDNElL9YPprYLZTqORVhN2J2fpDirjNfMYguS5dYRLw7Fa0J+vBgmxZq24GKnOxer7NTHQH
WOq/bIlKXqmJJYw56Y4vPTJI2G/xsjZ7cotgG1S2uXVtRfLIMZYFneaZXgd2SZpgS8cp1Md+qZM3
TVuYYWN0xbSeZGtEfsDkJYX2a51PRh6ndXhd/A32eA3u3gryE5Dje+3TF5Ko6xx15rZg61037t1q
RmzaTqD+u827u775FvT1dPDa+RD79FeEszuOQKy+GA8jL7insqoGhn7BUiLoqxKhypoKz1si6EWC
SWS9/WM1WwsY339nyRvcVg4JLy/6ocP4mw0h3nIRH52PmYrOY5DJ3j0RO9J7FA0vJOqCg35EI+DE
JC2mQECcc0lcKFHguLnhL5ytxHzBE7cfISYfvI2N56axpakX8VTbbU39moflklB59SZ0axt5qeSx
g1RdTgjqXJWSyEqoHs6Iv94MsM3cg7Uye9KmoQ3sUxjW9T2szV17G6rftoMnkjVyZRvURwTkTgzQ
a0aI0oVo6veKL951alF/Gen7cq84BYKvMVB+MkFbDPwtNKmNyROEKiBuIhWdGcphDzTuf3sdGJVn
gYWPev7+NvYXz4UnwKIc8acwvocWMJ8cx8uGOALImEhmXke+B0qwS7fEbySRwTN5W2GYlsMCj39k
wZjZxWsPrWdcyjGAQMnH8q49UENSL/mEKWVjCqkf6x1mFQQo8csHRKRCbB9mqNHMqD8D4FqTe9/a
TJNBvkVx88a7xF7Wfh2f9l6XUwvMx5scv1r/RYQBKknN/uqedYCpNnqCOAZ9Y7CHoEOpN8ARljHp
s2gLlpyuYrpgky6bcZHHyvNuthvrW4WvYATltw9NcOib+bYla5KJEEpPv8ADYkgKjpUoGY/tUyux
svOpfvd4CJmf4PjBsb1oL3H3GNt3HYPQogTC47jJ12VSmVdj7BiSigO+ULfaJD+nMBpQXlGxAzxR
YIJujdbsXtUeVNhgex+APJZQVutjtNs4CyMx3jhhebKJ7dSRiEAIqt6tkv2rByCo1dOQ+9ANstBF
dUqJoU9hK0AZ9dNtM3N9oj0vreEL+Bq7Y3gE+bFB2J36+bzFfYTOItgjKkZKQE3+uQFtnUVutNmy
BtO5NTTnkLoO1bge8enX138vNQcXDuTipnyUHB9+TGF7ud5qUjUnSB7f3CToM9rvfKiGAST6DGqS
Ofm12hFVWySk+wk4QrW0wGod5nDSerlfITbiW0YzhBWrG0GGs5zRRVK7JfzyXy/PiUz3Vi+nLgBm
AZsGbraywL9i7IMKIhFrlpvW/nSMXKwKzuoY1sHOrzrpm6NYvK/mQZFX8MKzGvEWGEdwX1QYnLVq
e3A1DSSSVs+X2aHHRzG9aFlVTyG0hHVuk9TJSeVL118gdMOeTYRYL33gIrAXFMYcc/TYVOpNNu03
q+x0mJoPp4ECxX330QbLUACRA9PlI3g3ycAvw8H71DZuLwu21HMs4eCNfKvSGnHa87I58zHp6JXh
LElIp5QWikT+pQn4r3am8xWic44FFJ05DM+TeGyrYVyXSyeGZzDrT9Dzka0bKgySTCeFpxD6M7xG
C1sRyBS13m6cAppJBHJX82gvGrQqVBkjkRTSr0EPg9BW+5kGXXfnErBfElefoDuDdKw6eqpDGGsm
EPe2hj8SqdpeauwjMEtzyefTUIfuQLdZn9YI+FmwdV0aatPk1Q7nZ42wjUcNwKy+IRBKHFXQW+DX
CaoW+Dp3tgH7wCECQ2qRSzwlxJoXhU1nrfcqHazfn2TQXQLW0edVQtyZw3Evuva6RBD1/dG84lm8
+Z5IzjD6f8z8xuTQn6ckCiBsxr+mDknfgdtjA1C1EJ0DNmV0m0aeNE9Rj+BViEFq0tOxR1YAQYVn
v276dG3JUyL8ufDD5tzXgPypZHDl+IjolJxzR4LqJGX3bhGLvjQEs8zMvLkYd16XZBi9NI6H6LjW
oABiiLhP41yO8QsMr+5qNYRHhjkqD33INFphTovGWtww/ZEnFyPLN6sVKeO8XmJ31sE8Qwg04PKm
W28S87oHmJgwOH7dGXyP1fs176DAxBLkJIw9DCWomZgOjsS0N2fQK/gMqJo58LEjoxHayynskv68
KmzOsL/kAHqKiZwoOI2NCIbzZqf/evn36wCfo+S7+dKxWl7/vSCmMKUrZt5yt2GTtk0MST/Zv8Te
7L8wII+5mxjJl1DlTqJYu4hgv13LZWPrpdnFSxOZBNSr9c6x2nISOXu2uxdmdqhW3FdE3tgjY7l0
Y3dzjW0hz9A9nbweds0jd+k9Xv79BNlG3tSebBlabFvMHlSdzhFzGuKIv80E4NCAiI6bgG3GiYZ9
Ge1ly6NMrTx4CUNkKlcFmRVtSRDppSHH0x8JdZnUpI8hVzlCP/1B7SsQLtU2KTopLYWEwtSMmcBO
9uwE+YIc6IjRTkepN/rLGWHFJzcGAnUO2N4e8l8Bc29KygFYxUvVzFfrRqxt7XOzAQ8g8hm0NtK6
4CEOdRN9idV8IfX2Ia34K4YYgnX/SsepyjZN/tJRAUN3w6FhIXog5mwJqNfvtlfedV8lAXftjWfQ
/SpVaG9FBxasiSZ1MBU9eeCwU7rADgBN3GUy3PuS0OYnd8OlbaXOgm3F8wUXr4cTQh6YQkKRUGrj
wwi0Jx9W+IIVSNFsoUCGQgPVmsMpEq73UNesyJgT79TNiG3KL6OroxzDdZBu1V+7jF6xxrtMF9G9
NUP0K6jJepi0w3JJ5hTEGDIf4imEhphzxKK4RQqFrQKgwA6RAct3tuFq65tc6JhP+3hr5Nu4uylN
4n4poZGCMvJBaT+eHEubo4HOAcyiKigWwhQ5UwzmDTjgTUZ13nqwiasKMu64HQngu0zsaxkhW5bG
kwOM+qOduv20rhrgddfltFM/RyBURehVB4wH5EIdJr4V4jCepe+zGrcMY/NUDuJlWgxIhRD41AKb
SrfADgKIu/4MJCyZbZZso8hZWAQtrD+vgtO+pzzoBvR45IGmCY5Os2VoSzijQDg8nEn3LRzHMrYg
wkICDQBT831JQp57xnuA5vt3BUnnOFRTKWz01qz7ZWyP8RDA4hqBH3YekKLZLj9xKoI7jVYemnX7
2w7yvs5iOHjrL2x6r6uEwMmU/RA2fv5XluTG6hRJArQxOFdRMwJCkfLeMS4L3LI3jo5ZV7Yv7OgP
JSLj/QGdAP+Ydx3qdkzJrMmp4xV2xOSKyM9vZwy5DIQ+xtfuKWnsZZvFiBjAiL13WK+Yg8/bHFZp
2EwGODHC4tozN6EDkCGJ/Sk5LGDMKyUnBl3RxrdJQgwP17nHEDp/BTKKcuz1Bis7s0fNP9dHW1No
jHkUWIew8PZqqDYXtTRPg2m+62j1ii5aALftLVrj04DcFrDA8b1KmDx6Meizbs52i7faBb1DYkj8
CACDFz2NJwR27NceSvpR6Wo6xAQwxp5w/yL49DK3argMDaUZDiOGrVUFBYf7jptm3o6ej8BttK9v
RFcDKD4Je7UHtItCkdZ9pQ6aIqzRYdJPaoFkRCC+Ua6GonczIIdqRvH3kxStejtugf/k7zOwbNay
Uq7+aaL6694AcN370WU0xSYCG2mtj0r9rkzcv/cRyYJkekYYHSmAeKuzbtz+qEZ+9GM9FjDGlahe
IjEI8NrVNV4Cdul5Habg7mkZy6+rTlZYFQdPNv5H5XiWDMmH3PbmsphqRZ5B/1kTQIHoM7g/zbWe
sWZA1v1AwOLimdEWA+ss+DmHdNIMuWDwh8+ov7fb8iHNrNFmJwF8H0KSGo2fkR1Ec+R1mUcrUzZ8
QbjHfu6eDXMOvXJozAbpYN5zM6zq2Pn9u5LuF7T/MaUqil4QeIOLk7U1/83Q16GNkGKt259Inosj
YgG5CI07Jm566Zfd5ns78nSncQ2Was/Giem8QgYOYUUgaL2JsWTjsQIZgbWtRkhm7/2+qBHWNsxf
0t7TyYHHWElZHw/3EVDcvx/I2CNLUAcH5ZDmdk7IvImbjzlewqMXxD8S1OJrNalfA+oYbTbvtMU4
/gPR+SGt7QSDMFrzthUXNCuEFrrxjU2g9IQerjg04TZs4MvAvahD5EXykISfyph7gJshk+38l4z4
+NSAnHYdmFQ9+OQunCCM1PMLj7FidNskD2TFHQpT53V8H6PQL0VYDak/QsMeBQH1EIqDQOvgjY1u
o09+J1KewPyclYp/DAq0t4maH3if/GwiUBlYTYoggDnXgbxYEQIyOPcklt30aeBZsgiWGWAcHqhb
vCNzNRL1BPSmtNnMyUeL81twVeM3/zFPtzD4MC08nEloiFIE820HsUltN53Xx5kzQ/SXgwu79PAm
iQ8JQA9hC710UDm18IOw3r9hzauycW1PbseHmmwwK1VVYAQ66h4Yf4BAMjzcMZNWfdeBbO+Ikf8K
5w0rZ/u788f43Og9pfvsntWi/RSrjCrVsuB4goReh2p+rqQannQncqSYcTSC3mHyCnMOOOCoQLHX
qGVPGrfJoWuXIwshMsR0et3wdGE63jCU4axGnHGB0BbuIJMFyiC8bu0Vp4VYPMjYN5178wwYdZO8
AGxPjhEUv0TtP0GUYYmLeXVwEG4hWyD0T+u7SGSpoTfgJIkOWhBt/0w42QZz2zJdyMRsjgxrEQfQ
VqIZg39VJ+8IJOK/R82ilkG482t1mhEX0izEaQSKvq/tYWyFPqvHvd+gv376vMojPc3pGjDzsQrx
jrSV0cmNjWRBHXYIu87hYUOaUNHk5HmjA+bnPudWtshjIti7bgAaRqQ3IgKqoUGEhTXuG/Rq+bTH
8tLHZD3pf4vJdkSe4aPSD9J9lzLTCY7370zAgeexH14I59+Fv3rS8avEx+IDWgOHZSA7UCtO+DgC
NHuV7c4+JWANCsSoJVaWHqPJo1L5+4JzjDaLHQ0j/Fh5IMqpeBq22JRRf5XGUwc1EFUGvRjh6ubG
SFCx43za2fw+heTF0xfWIw4xrRyLe5fI0wAhiMR5t6wnXrPlSe2BzFcKNAAKUjE0HHMwuJROtDNO
M2o/w3mVR2InnkIb+RlX25Y1RH6v4+3Oo6EqOMV3s+MhC8YEZlOEEzuqHgip1SavdAS6J/hsOj85
tH9rjgjJRtkJRNXFoe0d/dZgd/cRVxLuLSS5P+OAHbJJaK6uyYLmq+HkRTjEJfzupVt8WVi4aJGC
HrWw71O4jnkNAScN6I4pZQdOkmDpMeBVtmADdRu+VAvUJ4E4tLYbsgcAIJkFPrPGvS107GO42WYf
Q44PqKNa9jtKWG6r8TMKsBWjrf6cdbieQu+88dGeJxwKgunf3FX4hjw8FLRJpCFOdUDkLg7Krr4R
Bw7BtNVYNk34FKLEwvCmNzPFv1U8dgUMiVvVLtjiAaBk09D5uWebKEVg9xRFY5T6qn5ulK9OMGlq
TNVt8NrWTIBGhD/RYb9IsL0nE9BhNvq57tgIGNnc/XhdCuzUyKVCgOuj4XkjyR/X6v6M6Pg3X7+o
6OGLXDfasmyy8nunAZJCSG78hj4nHG+m79ZX6kDJuRo1iiH6l4Xe/EiMY+Ksn2zjf90equiV9eYV
Gc3LaieWakiDN4DW2BrrVONojhzZiaEYFxunhDeArTv9sWDkyJq99Q+ISr97S3tC08XtSqrnFhHB
3M0yPATG/W4b4796DQJJO/gPi4QghDdgvlPvY54QEnIevmKZ6C5dey4OYTPOKV/jFHw+lIUWp/IE
kR+DtGFvrkabHE+r/+nIcLIEvhWOAGjzeOM6j1hDS0B5A1yf6hs36IyIouZgftdJlX2n0Uqj4Muq
618zjj17nPWBgTyEQD1H66fuov9D1HksR24sUfSLEAFXMNv2lk3vNoixBRS8LQBf/w56XoQ2HaKk
kUh2oyrz5r0n41PTjd8dH38GpgFmUlkO/Srmwll75YtKMGWLMBm2dV0cytD8GzjBlxy6i9Pzq6hD
TmzqI3VsorB/tJXd88g5VFdTiglAjuHOjtJpTYR1BCKQXJN4NG92t2NVRH6WI0OfcJkLSI6qIgU7
VA4+rrbRveSZ164ZX70l0kKGeS8jfPft0H8EbfXmk6gvvVVsYIPXMjyZ/S1uk3jDbK/cN+m6E3H/
1VAs4tPMXnThXIkFY8GPSSbXFkAdLpu+LtTFwq2PbkeOHhfFuYoizDUupimbqMTOFRVZQ+b6GmkL
xwVCi6lGGrA2xWhY01SEmogjFR96rxFGJxX66zQfmnVa7Yak+XASDMq4eJKtKgTT92DaCS53hBi0
0nF4tGtrZ40Nlrti6+a/cE8ekl7yUA7luorTfe2gqjk9GDJ4X5jT+WBM8cprM7lrSW+TCJ65v3CP
N7m5CwVN1YxteoyScxWGa1Kx6LF1vDEn/8vjw3wu6YmYenvFhaQJfsb5bj8G6ubFTyEIqQtRAHNT
0g7FAHtGISpGkdO0z2YEeIQ9yXKDfXtCcndXGD30dkaeSgP7FLpd8Vj75VkO80oVnO9G3Wytrlvn
kVGsiQJXh7T1C6pnM9haXk4AN58wtZrP5twXa6KB5UnV8bDtveBoByS1qklUp5abhriyRfgoq1HR
6m7fp2a6KvoYZRqz7OQkB7qQfG0MRr6pzPjDls7Wd/W5z4bjaIvXuqreZ3hMvO+pt2lT9J3qZjLL
XGehtdiQ2g2l3UMJ8w95zym30sLi22VEdaOg33h41aSK+ks2dCOusHWc4eb3BYmtuMYG64BRmphH
ya3tWbTupunv3BEMnomQUHopiXj5UTbhrwnMXFepeUM+0FlN0UCdCxZtW6QMLLMGLZ9JZ5gP18YM
9mTaK2Z+HQmUKXj34tfKMRANtHiIc2/amYLPcT+P6zHhF6jCehWNSQfjrPjrtQCrQAiOu1qhjjRF
e2FCUT36i5+64UmrKizBOHYQj2N/YxVNtGuDJzSiB0siWzToTCGl7jioqxd5amca5bhhYNVtde3j
WUm52WuQGLge6h0FsLv1J2dem+7o7SnXQzLf05fAKZJ6Ql8Bqb2WQjENBhB4SGb5aRXGV2kKddKy
drbdRQ/9a91nRErkV9XuEcuu01RSmKTojWKcTuDbXvvaj3FFWBY3F8rGOPnOq6RvQ4vxPmDaVlBa
GptcEZkRN5Xdyp9md6cYGiK4Fh/MT27eSNzKniGGmd6JbKZe5X76VFi28RbnZCkUCqk23fbYZnrv
d4N4CAnKrIfZnrAhioyilmlfaXtHy1YH3RngF+OGRjCsD1XmvTqKgW1hqXXHk7QZDeaoQ+4psjsE
j70s8lfQ59TWkt5fgK6roNb1OprsYl+Ufv2YGcpjUN++M+6LDlGVRTe98NiI9NZfozz0yt87WWR9
YoCb9rU4QmqsD2GrIwZ605+RRUynfqHt0QkNQATy0n2acc9J0Xy1ZWPvQU0IXK/JZ+W3x5qByuB8
hWFNRB+3L59LA78kz2dEex+3sErcDFEsmcxNFSCrBJG5FpG6lZiuXWyLI/bN9WK+UVF+NDSN/Eh2
EvfmJez4J0FKcNNQ8fuU+avIdmlDX6moNoGbSQ4+pMdSccn2qfyMVTnelJGSnh3ttT/Wag+n5ymI
1BZ337TmQDMEddXc3SZL9KdB0s4AUUMuWDhi7yOmOise0m1AQ7PKJ/fTwxNXd6VFvjieOWEyJt+E
Kf0B6AHOOdxwPJlzi6jndcMrle7Wt5mYJkbzJJX5RIUYbTrm21udFr/8yR8IltwHqPzy+bY2koYc
tmagmLFrpXizzL9Rb2XnsLDHtRiYdY5Os7YyPN0rK/Xds52YxzZw6i8jESvO7B5L4ZODfXzl6YgY
EZ+gUM8HmImHkgRT9t5FnPkMNtSmbvxbAflnnXTaW5tl+CwsJVA4qRaE39mryhag9EL3qEYkGqYe
uxLPLHO1p8gVX63bvZRZ4+37jrfS138aeNsrtwCWYtv940RQP0OD2sST+VAqhqJhV5COFNaKyqzY
GkuXMjKcrfBmr508IlwWQYwIDWOZz+LAHF04dTVznrXVwXIAoPealq7eUyKC8qG9Gh0s6d6N3M4w
FxvhE58klU7tkVlr+za2qX/K6892rIBnurANCaadOeti1PekJy72N0h5X+NOFadyil7sMf5Bj/Bm
C1tQllsnHRiM1ULej3jLpMXcwVb8ExvefiqLCemtQqpzq50J+65gbrbr3GyTzWQjs7jYwQPad+nw
e64BWGTgSIHNjb9HSfgPY5ydkJKyRwSqih+vcYpVG+oQhIi8zTbPZpkwa8HnuG+xMgRzQAC7oIqB
MIGBN/qbz+kPm7MEpIm/m8cmpj+UdF72/GB2cFd6Pb0jzm2tMDugzoebmt9pRrjVMwGPmmWmUIM9
OmHO63AwfmL+NrAYNp61KpJ4a5n66DH2YHiytXqLZiSNv8JoIl16tsxg1/nN3rAMwBlIBPAHoqD7
qkBcjdhg5t780NJHknoouC3leHK6z8qujwRuZl9fHSpTnGGrRgz60FoewARrjbvu20+dv5NuvsLS
/Kgr/Rnm335n/WCIVbk+aorVqHUZhc+DqxB1vOvcEqty+zzfWAY1E+iP5CNMMB8b9k47Yhs6wlvl
Be1L8eXiNtrmjKrxOZF59QhmZ4Hd0QeYBHgcakSNcourBRmg31V9sK7BnnaRcbG1ONtDRMeoaSHx
LKwSKBIeEsI2UpRa5X5y528/c6aNw8NdeBHpCeMXZswas6gRbEyZ7BqreCTF/zCV6+WcEXCOaqsn
8GNprDVdzW1I1RO7BAoTszpwQXfreKJAl1ZCFMxlzGM8GU33t8jqfFt2vbmi2nzpnOjkeicnvJUS
9cZK7EsUG+nObCk+hUUO12tWAB5GHNSCHgxPIq67DEnT5PNQWQxFIm/azz69byjJGlhn3Fa7sIn2
jBqe8T5f6ozupSDCvfEq0sTC/d3jniHURs3qju5+SNkVGMDU1MZ31zAUiv1yU0yYIcyRvJQe559F
NnD72d9mmZcbM5tP2Ox+ZzP2Ojdyf+O+P0Su9d2Wzqtf4SNry/NCTFDzn9loX+L5Pdbio3KmbutZ
OSPzvyTpSnLoOCvn9g/dA62Xw4AutfeBz/uUJ1b2XjrJn77N8weiLlblOuvG90yCR92ryZhkPdd9
uwliz8fDrJg+AFgK+QjZk7UdlAv/g5HDVLlY9zrfXLuN9UjfQtwOMlid0sB4Ov8ubR8ft41/im7m
1jgNpYMAyJJk2uBBSE9ZSSsyOnG1l0MjiEvUj1FOMkl2tFgykWcyt6LhG1HN8Ds2Me4WRGBXQMae
y1h+1oLEUdWKn2YxhAwVfJwtPVQFt8SEnw2/u8JsdtHYf8Yjh1+Qtb9EVD3qmSCw3/XNxgaP0/Xd
KeZdcieuLNmUf5YQ/Yb6niEHUBjJj18+mdp7qOmzvZLPb4vDcUWW5NMxNBkFfn2YYUnfNoqnIyao
jGfpPOX6KW/oPBrdXfuq5mAq1CHwGAO1EXV/TodJMmMiUaVus45uTRn2u0ahz6gp/CjzijfYLgye
Tu+Q5g3QETfg2caSC3ILP8K08h1uHNqgU42zlLOi17tY4i+3wxTUCRy+m+vl2Tax8BAJL7L2Iii+
nMZem3N65F7O17n5HQ3ZtLPqXhJ+4ZMx2lV+VKpPt7pp5Bc1AckgIHIeIT/kogqDjIJJp1axr11U
YTM/joQpZJMHl6B/lWBi10C78VniKaxJkDE16n5GsvpTJFiVavHZm5kmA8utxcf6OBfBFUpptfLN
4GDzHDUYZ2zLu/auc3DC7IeqP5wp4tg0lsuMOElQM+uTmFTygcG/yoAGFDYYKZ8S03K/iTp7uwak
Rh3k/VoxYYZD1dBHNRr9xisxcEJ+rqP4jKo47Itszl6CTaGFdQiUdcY0FQF/xVEQtvU2NcxbPpOd
8WFXbMHpLV5RuVVArO2iXBc+34/MjE80j7o1nY2ZDgNPrNqm0fiRx/436YQuNJk08y8yt6+3JSAt
ykim2FxsqzSefhKh/hWV0beavPbi5dhgk2oGxradGk0PkiQ8QaHZMYYcQd0mv+0UYwXOB3Q0STTT
ppbEgtauAkI/y+modPclrPBnNHqPqjykdcr4aAQQ2gY8FZWufvdiTdOzrqUzHD2dfdgTb3Ldcs3D
Z8IV+4Qq3a9krx/DtmdiU/qKh4CjaC5WNTDYVdl1YsNPEu8iXz762M/6dLpphVTYIfQKvuWKdNy6
6+jL5ZBsGkGUC+DBg9ea4ylPXWcV+ESEyGA+O4SPJAIvt1ZpURe5HmMfAWHSsksuXklRQIW3tqNf
oYyPpugSwD/Gb1rL3zqAg+VKYvYy47/WRwapoAV5VlS/ojY0Vi1H9Co0wh9j2L0O+CqANjir1KXs
giHmbUMQTspyjnpuof80zBqqMjhFOvvVjT6KavdJNvDTbqMPSRH9VufhnwwVgrCJf7Pa8DPxC7Iz
s4tGnA47dI3dVAVXP2qmPTq+Wnu6Oqgy+s104ruosyvO7g2ThXll41rwEIPMuipQtDGxJsVnThAs
cZ2SLibmz3rjiRbrKelPJbhwXYlDg6Rj0rZt0uXHzb1oVbmJe+5Sa1+DX4LCMhEr8l+wTJ2iYc3N
xnw4N0fwcSfpNnA7LTT4RnKOZCFeyk2KS+8U/40K297Obg1/N8G9WohnOxLUyOpm+ckF3pBE9zhG
4L5WSVdSKwR0NoEod4SSMH8YchMlwa8+ZCy+NGfMmvKFXxS2f43FyBMUC8wN3hJ1Q7ULyhqZOMDE
3hPSOJiTSdLflOl+hojp1hempz9UbFwHV/5ouY036OmodV796TQCzHiqvsOp2FTO8LdeUvLyYhac
H1X2px+PuUHx0ViEnGwHxUfl2c61fB5Sb34aJXBH3U3rxul/jLbd3JKqwOCqvlMKCso2Xa4jE1J3
SlG9itDLHt1kCfqWG7biUiEfwpTFvpqrWL0nGFmOboGXy3NbhA/JwGEO9CY26cXSvIq3fZ3sMzm9
WThMuaI+h1ASaEaq32BY2yQM4VAZA/BJ8Yvoou4QChD/rdhWwgRnE+HbKixnO4pRrtrOQrdtY4pr
41RN1t+EULNndWBPlfdAzTGvDVde/AQ1eEJz79lZQOzN/SqDHqqaYa0t/F6rWAS7pog/TBEjjQzo
ioYAipanFUQDJ1vPbvbJu7OLy2jaJaAFalO/KTV/ZfX8HGj91yI2nWsMsjF5q0XodXFLbKSVfTHG
hWoTZTXqHXQfe543utacyeObyg0YoTXHnotejp9cMB3iCA95gLjhIgbEfbjrXftXMdlwtvJghC9Q
U6xyVI50XRvTJBc7YmEJiyR7SM1ZvCxfuSGYUD6B46kt3OYJLMhLgJdtgAWEfc/JmmvVFi/aiLzf
cQzLBvfOmhC13suwX6bZvMTGpVTauUmEj9LvrVcNEPrWm93LkAhI8lrG7e0e1wos4EJZSJoyxB8B
bG78Em363sug/JuI301N3jfnIzVgnXwqOGmx0UEPMTBgT50VXpWRBwMIE+zXONSM638vHgygKuUo
t8P8gfQ43kNXZD+HsJC7mJLzZxsYlH83AlclGiNB/jyOluB0rX4MbXCqx3j6wOdwtVp8aV7d9lvf
NAkVlpXFMCVJ3upwuDmw0c/4UIIbgtO45VkuN4Do+GhaOGlll6bwcst6G48OAnIarewqyTHQ6Ieu
SBHEHVs+SdNjsLwE6NolWUcF+DgCz1ySIM1Jhk325OU5I78ZmqEohp82mIe2CqO3iqj7BjnRI7RO
y+CUes5hL+RXK0Y/Xr6B2fCs18krI1KubyoMp8+qXbeIZJxt83OScgWLQI+PCYB5k+iXd5aK0F/S
2fPxX8ZICNgCczQUF2pKemX7rY0G/zlL/D9R4yeHzhu49gagbKobzJ+Z50XPRqx6oEHkbV0qMAhK
vHeGyh6BRzi0mf6fiTzjSrm5c43STvAnR3s/59zl+MrDm0hey7YgOj2mZo7aMxpvFqmIXe7ZMF9y
1JosiuAwoo27kJKrcWr3RRgiZ3eW8T5zQK1m1RQX3ymvjp0EYP2wX5ptPeESkOPWqKCsaywvNad4
yVtlwMYIFuxqDfeK6y56JVbOXGbOX2n4qOibdNzI2Q3XcWzkdFKvPFH+VS2YV2B5epXp/NRAXNzc
s4X3F99cRAzMfzuLlNwDdVy/Ztv57h6jgzZJxoH9B2GVWK+JWXNNkMLdeZPaFW3QnibtNhfTebaz
oH9pQDgWo+kCIlqDRmlenGiraRGe7190QTRv0KB/p3bfkMyX7xm+ZXim7zrT06cHqLUNLHEO4oG3
2LMjUhFc8KfWt//c3x7mezbBMmIlh0kFizBW5pds+gbsZ5Mt796d1tnmJvsLMDPtnT6un4nO1jXV
ZozRC3BBBH6G9aZbJhrnO9q0EHykRFOcWsMEdtdTIAUDG1nIOdI+lUqcp5Zft8nI0/DUzW60utEi
dPt/nzlnbMutpfNz7oYXZ+7DR8ftn9lI8jebWD4DCAerXo03/iNPzUfknempSHx8i0YYvBVluRpY
v0BtbTzc39XEgtFKZfs6GH1z6fshwNaPSNXWqb40U1SvuuJI6fGjmor5be6Yt6ZFC8ZgDD/L8Cfl
6/DWF+NZC1ySMXRt5mr4yRuQYW5o5q/TKObN/YMSW5SQk8V4Ji4IILbEniocN01sb8mehPuIzvMR
v4i/GXzcIXE1/Ox0nf/yY/EhQ3vb1KM6yM6192XVUt3o9jaR9tqIsWshKfvzYTDzEM+GKvjcS7O5
jG72EY7tBDwVeACtjLcbkJmflW5xfXSvge1WL7U9c/jFAVytO0LZrJHhyIoEKysLZ44ex9o4zIvz
LjEwYMXd1bFce+MbfXawM/Atjnb8c6OsH2Xm2pdmJE+MTRNgQjPKXe1iT42AE99fmAPGh1YYH5Zv
twuQH9lr+avInh7aFDt6BKcZYuao0ZyzEFZmwDCf100d0OnrJq4vGdVTwJFz0EVQHYYhp4SdWNoR
CmqRaXyVWNzgIAKeUYZp0WxzhEjXfBoy5uJQ8q73l04QrB4cJDeSwOHNY8h/rXW4nSU2FUfH1RuD
7AoDU7OH5KiJcVmnScGr8L1ifhnTZD42TEkQLHyiEXGLc8Yp/miIY5yEz8hY2TkghrxKHR+/ndP8
mFLwHbkQhDti54GUSHtRWfNaBxXJAq81vrJQInv54+MwNT/U5DQX5XXlTvlSYrIQCGCxmGFJlgne
1LgqrymY5rWY/eJg2AOdlZ/6ABobAZ3VqLdzhPWibir1yC1oPvH9v9v9ZKHW9cm+WvaY0F0siX8w
vpAFwdraBhxC4U6HLCQGkHWZeAmSBEBgBgrOSwd8JAqfqqVa2IxU7cha9SFg78jaUYzy+jySEMTN
4UpSLTo3taaDs5il6LAjuFDh4DUo41fDXOfnHrvLeTLn/JyiMe6itjPKtZLktvIlZXl/SXuyfk7P
wCxvUjgLy7OQVdZ6nClPBcyB+79luG18zZExajsCvm3hJ7Aco32+vyQznTEkbh57bLixab+pehFY
mcQc8pr2ti/fRUPxJv24PCoPVJKXpPUpM6ncbHcyd67sLVLl8FYJKoZPExaEQsfJ3vDmClY539wA
h+mElPWiqmC6CLs4mUWtn9KGjNGCnI4KgCNWXEBm6kKu8z56x86IWThp8Wgl8VE6mfUTqxE4ouTd
8fyDFKHY6ijtD96gxqP0+se6C4qHPmx+WAtQwuuBFFTR0Rnn0ySTP0Zgy2NlVvqE63V8jEMwJsnM
z5n7wec04I+0AAPEwv33EozFk5N15S03E3dPS/ilfQxOHn7Dr1YDNLCM6ec8eahAeA4bf3A+nHym
Ni4rfckb8NiDcWkN9zKYYEgFcMgHf3mROn+LkyDeM/8KT34dhqf7X5mdGZ4qq8oOU9QfOtnXZxNV
699LMbL2w0yz+G8QIhIHyJ7aP1ih+e2M/bxtG+jnGcb/s02/DF/au9xfmkl7F5Sr27/Ibp7N8+G/
Q4US2N94GaE2NKrBXRmGfvBhUZ3+XSYAUnNczoc8mjtapqhRZ1+mMX3vZKgTvh57SwbDAbTnOmdG
mM75/qXMVLJnpIc2UlQXsbwQpM06nK1YL+Mc5iKTjyvIM+bGS8OHISq42CkqjYBke1EkwfBdmnCB
vZHlUnFhjHvt1huz93dZOY+cMtV48fxgvBRTmPUrH8x0jWGQkIs9bQeO660x4fn1RPtMQevjrNze
v0Df6Z7jYWgPtWTJQ+WOxyr0O8DpFJ+1ORPcdZhe8Di3PNk5a1eWergc+OVW3XNCZPAlRH7yo1Z9
YArPANjlAy2Npz7KIAMwRp28tzJGROxpQqrvHirZdv82NhlRBFG4zW9VxzeZOoxF7u8aPWV5/e/l
398rcOETv2UaZu5rRrvnHiTCYZ6TW+bqjjH6UjbN9AdXDjeqVxZm9YPLaMIVzjp3sOSbS+WBEw63
Qq4YZ7NUQXAtv5Wj/n0HRZRG/whUuN53eeW9+zks5mzBEkjfY6TQE5/NQn5kXNlznjY7ZNPkFPSS
KrjU6KwqKXYB66R+88dBqwYM7xZTNFuhWC2RL4mjtKUuNLKaiaADpKlu2lsaTNxMbvygQNSBDpHm
qcQCxGDwuZ7xiBmR3TyWwWKjrDP3Zrm7+xcRJwFFkfFdFyVDCLPnM8jM6qv008tcVzvVRfmDtSyc
IGLBmWMHT0wTc9Z8wQgfhAWPpgtyen1/JLE7h4fKCPSutYtoZzrZ+GJ6zI19T8XHWOJ9EAranAbI
5MvuBoaNOyzIiHQ4iiFM6vWvidfvjSKwsXMz1LGGptr/O3msgU/duAm6OL6m0sRQX3fJgUS4uyGv
UOxE3bB/QFvG1fA1jOWs+dW1dCkhdcRrP7EaybWC7GILRiBFIjiHTOqNNJYnN9G/yujkp5N6ulec
Jbt+9ig7cN/ZtBOPvHP3G9t3HFhgA366gjklSGt+pAVi84wStA1q0seoAnqdCzDrGxsdcDvXUZgd
zVbKgyXEOcHhzcQjKw8j0G+V+dalWILrKnPlrtAkdarlS+49HGuz8xY1zVn3fXgIMzsA5MpGjhVG
sXATg9g7k6wWJc4He2EL5/nWHkY48iryMJbMcOiYGHeMGkLs+NIZf3rt4iyfBjyxS8XvdLN5jNzs
t1048ob7ntt1eeOV2f0qTHGz3dY4m0lMje1tfNz8COUxg5QOJHmKedT1Sn4F4xTAIL3/wKLDBHA/
WgnV//9otSPnczAjFzw4JT6TB3GeZcumiSCAYR2TD7PkA2tp5su9HvCJhOCvo2G481QCUidbFuuE
K4/I5rRKmkbvjCR5NKv+YDkeuM92ocHTi2CS+ssAUB6wrRNuY+HUXso8592LrfJStON2Kntvz3qU
v//VgnjGjGvX9e+KZRCHAmXwEgEY6jO7JqzW2f2uxOC2ahaERTS70dkGXL0NgdcCHxqw58dVyjcl
aanpsPYtH+fT6AbBRrjFxk/hZawAggeiY/CtmCjE7sDAUrfRaiBmtU/gx9Bj9o9WVsHJyXkb4jmW
V5/wnEhglMZT/K0bzcw4T2DVkCEKx7K/JlzAm34MPv3ch3HWjg+uxcM3Fln37Rj1ZgiyEzW29Tqg
aD6pqt8iBXfLOjkGa0TYZDMf1TxtWdzifRmTJbdNJwAZKe/Yo7k84WUEc15zK9UNuZwOFGxGXj9I
mZNZoXTAvzS43MIk3JcL71Ugx66wJP5q0cZEgrVlVeJggTRp80TcCRoGBbe6L+RLqEhWjkUYGMnT
OzILPAd32YJJKkq1dc2Jk/gwOLqjG+geJ3xsn92UKGHfkQjLq5qkNVLPcvvTM8Td2wx/UJB1/P+f
QpX4HNOieGxr/hmZX0zG6772ikMdl+b6/m1bAWN12QuXmDmsCRbtXDXS5fpfewe3ITncH/jZGeVi
sD8mLSeocBNv8+9jT1p740yDOKVuKGksIPakWUvzqfLj/U7p+MVsS1YSSBePHUm6ipDJY5Ng8bKT
4VPlreDCisITG5Dmp8F+arMAvyvKIK34iKFgWYhEHmlYe0vjDyBGbDomSTReKtpKoFKsoCNj77r4
ZeI2fvSdAC5blD3g0SkfLDLo7sFtw+o0FfF49UhkAm9cStxmTj8S2bz9e5ylTvSRVSMY9ir3EEW2
/zZUEF6Icv2743urFOtRmcPesA2xLaCPbIfId3cWmhl7MZr2hGxy8URQHtqeQvfelhN9mDMNV3F4
4kZjYSHdCMEORrLLQsMpd78MFcaXwmUZISKkuGYEoYD89Ei2Ls+4TJqjr2fmMhYZPsl6kfvOo8Ae
XoA+MSYYuDPYgnfSPG/r1I+cB1pCrLtxa59kMrsfokA0Dqcj+wHzq12S2rR62AD4Ds+Ce5SFSohb
U8cfRlNAdEZGYRdfd743F0YeXf7dS15ESc+ym+1YD/3zVJntMmPP3lt3/JgGhWDh6eBJhxkWGO7l
+0s4eASgJjZIhJn//l/5YU8u858ZxEQLYfgiI06PCNfg9t/pPhNJ2wxFzAjZ5ySKPeszjvvhxcvS
x39vna3Ja1G1/le/zi5xTSzRZXMRFbKp25uXfvmP318aFpOs/KpQWw+W0KXpe6o6cBEM6SoyWMvf
i9zWOcRJ9phyLt9QPkCpdk21vksRTh+wuQXRgRs84psLTfKbLqYc0rzslcp96g+j8s29myR6B6bo
1hQk+OxSps8SY2xLrxxkQ/FuepSXcd51pKIGimmv9Y8IRGeo3h8FkL6TD9YqWBlO0B39iYEN8FpQ
VcUln0BLuKOU539FtsK6Jic+so0wXg3glSezrLN3Dn3IZEvu3KhtZiUNXJRIMmNtZ/crGswig7QV
mc1a5+nRS3sGr3V3VTUDhmxqnAvLHK1tyOhoAaE9Y+//yR6b7qZtK4Kta+XfLcA1gGEt7zKrE0sW
KSkRGtfWDb+LhW8W9PRCd4GRIpFtTVFtnQHOXu6dfW+ANVyKHKYqepu4ntxbOIAOM9rOmo8p52We
Ggg2ksrbE8MDG6SKvSiNhvwtX5rLkoBBTQ9S9APGFDZsNEnrPIyeYCNX0Yb7sSyZrDmOOHeGuhkJ
ykkty/BaBJb97Jn1S2WTcWoExTvyD+ZTYeqHdrB+QYeYLlIXz0liqufYCK/NDNq2NAegMGwnXfvL
pKCtbfjqBC1iaFv+KmHH0ap3KPKbuUMB2pS1hrQCYoTKQLWnuGKj3PIhpHJlv4AWJscGdBaIxcw0
eHDi4Y+sDJe8mNTML5MA/HQ4EmlnBMjSJ67z2esBoakFCbeg5hKqajLbkbe9fy5tERKP8dITDrvo
0MACW5f5SMkSeWcPSsjeCBtMOgFEcd+Frm3TAF+MKQ82bh0y9XNZ2Fa6lEWFmOXx/jy7U1OC04so
rVikfBSq2c/ACU5Ka/NCiJsdxgF1UCnYotr3xHzcKiYBvKjSlo/prrRamAbZyCjejb9V5WTvtgRj
TVLQZjAPt+x+SUQBC0kmNi2by/LoMFaYwlQWnhhWzLveYb5OyeexfsPu12jQ46egflwXtr/VYAq2
ztS7D4Ysf9msseQq4Fdj4VicC1Hvcd00e4t+/PyQuqQ1EWM4j+SjY4rp2RUxU/QGCtnAiJr0iKLs
vR+iBQtFt4aG649EPT6K9ldsOMWhmyw2eIIFWzWDIU4l0AWjq6cbaznIN9x3BFomC7wwFKVXNeTf
NPP5c2CYX2k6GjuR+81pbmgf/Di6ep04YjrNX0FUk4zuX5iqPheOU695UsONo4P2me0FUERiY7jG
zaAfmAY/DxCB9t39/5VHJktcgcPtYRw4BKjH8aAzAFC5jigMZ5WDl1/cRPMi6PSLvnP/q8BWlCa2
9yjHlMBdltQE6qHjYPiwISSPJGnmgDUOtOEMHdCnuXc54nwnP8DtDzesNhg27dJedWr8cZdJ7Akb
JwWhsRSEc8ePlNmXUdtkTxddCq1Cr+7/osj87DFj8chUGN/+0PDMaKQhqTCg/rvAmooHQteoHG4Z
L+uIvNJE8s+r9f+YO7PluLHsiv5KR72jDOBiuo6ujnDOI5NMjtILghQlzDNwMXy9F1Kyu7vCdthv
fmGIIkWRzEzgnn32XjvqqudW2GiWFjH/ojSpganCCyIqLTVZNN6THRNEWSlJc9GZV6UFQF7zrJU/
gxPj0NTXSlQ2/i2mDrOgtgF+koV5Ii8gKoyYekJdmqdoJN5bG0/W3JNm28LfmkGqVpV2DjnK/Ei9
4sNvOVhw4PS2Az1GuSDS3EK+2PnEV/ZSd5KFzbdHbr9g44g4uu4tWW/JPnKh1oODoYfVsYR5sJcC
hgkN1sco5tKDv0xLXfC3cwvdRK6IhLlMwAwJ+9E34RNj4xo999PDDMj5imhwzot4q7the2Ajhmk7
qADVSZcF3nzAiP0xO4n81y9Wb339O5g7omy5cVRcV5hkBGYtoAN7TTUvWp9NH1qc1deqELgt5oEI
q5Z+aOSmUPa8RrbjBzHbRjQrl8uRIq4tR5b3auwBUVTDXiEfbLJh7jBHnllxEi+or+vslzThMF9L
5kDXKkGFoOKvHR/zHxsWtfVKBAe39mf0QVxdx8h/VEPGLDCwr/B8THKpgpUSkraSVbajWGy4T6VT
3nV+rh57W2wdMrI7Y77r4b/u9o1rH2JKQE8IaOK+7DsWQSanfmJXKzuiS8aInlVdyW3eu4uitmYS
ezouMvAhe8HdjvWsebI8s1jSdx7RKgyzuKBazp4Fntol08EN0t97wTuXXgBT85dqsDsd3IhkN6bu
eK6CAqtXfDUn0GV6wn+cc8c+RKbw7puoVOCK3DeU3vS5ZrOi2TF+qbBnWqCoh6PrBHiZGPdtFTK4
OFnCIux2GtlQTa9B981LXlLHay3Q7GOVmsXd6GSfRu6MO6EyMvPzr5T8fsVG3PlBwpaMEBchHhLg
6lHd6ZvQzpuzbEkcsB1ShDbi8iiL5ouhoXx7lT7QZkqxdSGYjcsp2uelg15mm3sxl+yWgJVwhoq9
kePlJdY2PXcjhn64+UfftpyL4UiQnoCltbgBzOxUIHLn76nIWwfPBBMAk4c4uySgV9N8dxM125eh
cMUKwzLI1Sw/EiKZjp4MyjVFC6cKXzahLgK/nHZf26L51ge9fUgF9RMaaEtAKfVwHgnDzpxAWlu7
DD4n7LSWWMvcnZ5kwS62sFaFPbmk2840aEWybQMGRbOZje/UuM3q2E0Tc3273+n9Y+Ko69iF4PwV
0ulxftdorvFUCPy+w4Bbq+uwhtclsBzVpHun5LZi991LhZw9G0gk1tiU+7JhgNLObIzhPKcPVVNI
yPm6v680dJZ5tOlB9J7VRGmqVlH5wEvaJK/dsvNXQFht+rSCxNT2lhnC4DNZ4wEX4ANpwMWEl7sQ
+l2pRfXytqUoOezDViiaA4j1B85j2RIXgn+mxdYjHWxb52ICO02+8OQUwiJNxZ1uKNAo2CwdlQjM
ow0SbR2UWbpLWroNi26C9BYU3aXhdPFiulzYWjtplg7t1XcOVl/KDwG06l74CCuc68wGkk/8WVbE
qAt7iLecfYgPeU26JWrLvavx8sVEk/zWqCcEgnDolvSmZtQPaAcVe9m9mm0quWZ9A+nFSKlPr56p
pQBdfGiJqQ+xwhuS3UCRNZZ/7Icen2TMQcm4ze5pv931SZm+VZ29xc8ZUFilPeP8Xmqe5x5DbPwn
rhso6eFHw8gLIWs4cXzAzud3hykusGyDVIoDvT2OWtivAqu2FmMrrm7he9ucHnVMmOkZvhgNZtrF
RyFDMIsfc/q4P1xvmVs6WIJk0s4mSxIs5Z+zPWULqD45Ech8hOqvHwAYXmVGOkYvnsEIFPcUbzY7
11TJasjnzFcAjRHc64Ic44CAagJ0xY8BANqv0ME4E2uwnZIQO2lcFqyM51dZVVBd78yrjDYbDnkm
dY4Z+rgOK5s5xSbiJ8NCI+m+M5RQx9xi5m5R4OqB149/beadTlMY3EN18wQUzFuN88MUx/qPvzNK
K7PdWQofQ1JXX0gMEonuXWM5GRZaljlYPPqm2FZ5x7zOEc0joLofOhbM42B8TT3c4MjF45s9ht26
9VwYZPPTqixz/Q63BGooP+pYuU83pDFWq8NkYwnysspnL5SVRzEvR2037g8cilnbuXcKpgLlzj06
nDoo5YUnXZVfnCnMDrjPXOAeCKNtWznruCub8+1wp1Kzve8A8Vle4D8WCd2mAyePTTRWFplzbilW
An8kcH18E6X5zq9oXWET6KrBeDSI9u97ZlhiDJpcAoqo1s0EkQIWV3yqnQF8Nr3yKKW4zj0duzgD
SbqsUzXSqtvGmEeZPhrN3XUFQMtWd+4TtImz6LGX3X4BxPPcRxA43dILho2P/vYGV2JuG3bdwtjd
Jj0Li9FJpnXL5pTzjdm/WD70PyeL4FwPHrIv52pNH71Vhm1g2Wptc/Cb5jW2qek0ZfM1sNllcpGh
UikV3jnI+m5rEwK3Nfhq9e2kN4YkZZGhCESj/KKLOz+352lUpwfugvOh+3vPN1bziiZ3d/ul9H3P
pbUuxv7QmeGDPoXbXjf1u8n11TmOiuNPkWKKVwRutG05c2VhVzdfehm86OO3uo6/GAM8i9vswKXc
P2RpN+0Qp7CLTKO9FdpnD47ybohX+uRx+MnR/hmOyRuINmbjkpYPfQr3zcNwwHaF/GQ7OwjiYQqO
4TSg4M7GQC1qkicrn15DjWZq/BM1RRY9Y39vMt/cLq4d7XITlmCbtlG/Eq8S2Mj8DNVrpkbWvUdy
/Trez52W+tk7Jj5MoQox3SneQfisUWbdhayqSz3XQ8/uEMOldfL2+NUE/F1h0jlNWfbWmq5wfLg6
coNmPOQS0tF94wGEum8IgV1RAPmyhOC2hU3WBFfYdOxRS7fJ1ANLpvhqTdbMXjRpBM98wjwLDZoD
/zx+6Qbnd6RnRM3Ur9BCh8eghTEh54uGZiWSJhDcBMIF3ERQTqAETGJOnMp7N8hYDRWaWKjWPLAM
K9aj65f7FMwPnsCaFdx8rk486P7xSOOBJvz84EzfAk2Q4b+pgVW1Iv6rPYWwAZemIr9eueqaATm4
hJFzKKjhSRbxR517/Zk4WLSYajxjCD6c0vBFL4NyzDZwQonDdB6sspIzGbHG4b7CSqZ0I3wyTU50
mIbOoQ2kCwMXQPpUl4uq4vriWRmATVybwP3kcGoC9VE2ODAsNvjHWMXaUej7jtK9DcssfX27ks4q
oDa06X1IXUkQAVOxulU02wBUxzhehH26jWbPR0/XydTFw4fnECscvacRmCP2dvsS+eyedF2rd2Wv
eFzREVZqyMMNYTvyyvPrHXPGDnNjSklrMlOB8B3Ynbd1JhiCXa+PG9/LDNygT2aXIh8nJjArooUR
IoDnwG9m6F7c8PDIP2SxbkNs4NHL5hiFvOQu8fNeoFsFPLuDTLKymJ3rIcnLY18jhaHaooIagas2
dlC/UPsw7bReAdpnnw8A2D9GYbeNreKgsA5Zu9nC2Jg8x9U0yYs+gPbpEsqAIoDvdgDaJzBwxEsi
NrtCS+baYXAL86vFKtV9b/TDEUas2uhkHBc1vYJOGA+bBik6W74GGWEQu02Hh8BJW6xygOPTSj/A
Nv0w+iC9RDYPmcaqaH5Gd1UR0UfFjrcu87cCF8fOLebfWtPLeXDFIDNQHg4MYw+IrX8i5BGs6kZ9
dbkCrPJkeMmjSduOJondtIXVqeUO6NL5qXy7kQVwVTeKCeJ2s0hQAYncIk61VQcG2PsyTT0PiMAl
9pKyCp4PLbrCbcs+Qfz0sBRePJ2EOR6NcpIvpf/qYh3b1KPereZN5k0gQ118vYmNk6RHMaOlgZpU
Sr3YBpVrBCGuuIraW+K7OlXp8FKTBIRvGXKhvS2F8gRzkzfQWjnEMqbLgnx5HCJZk9gvNs4tPge+
V19kZHmCYvwqZwafrDe30UUb5z6FinPnTfZhYnEvluteWxfSBvTjZazXdy7+lz25yfpEXmw1zIuO
qgfKmuvimXkRI99tCmp5Usq+G463h7sRZrqqeHY/ap9xamPZzWNEaQetwYrCjas3/s50NJKRsVe8
cvRlPpNNvG9NGvDSSNpb125p1dMAHgyps/LNTh518VWAt0ZxB1gE9i8/SJA+vmWOnLsbQGU3XLs7
BgmWsVmP0CkrkTHO+JEaSQS4alulrr+psgikFlsKTUqGazeS50BQjjIiBLLSUPmRNoZ60YGgzMdc
/hxTbc8175EzCCUGHL6HAXAWt2gNQ+KOxa92riWWZfTjQa+3OMqT+zKqYbPAVN/zuhxpNgseuf1V
8yEiOrb29N6LInycwFE+jAOsQEFb0P6n7JF3tQMsuq8oQCnyDQ1N5YuYa8WJKC3Y+UYni2T0zwVN
YtHFoeU9D5Y3ABaHK1BOHqqxLSqAe1X12NTGvGIt8WsxrxrwIC5YiGDp0AF4Uv74o+jzbg1OorpC
an62s0l/nWhFTxRmdFDXXH9T/93mYKcGR51LkLnnKBGgXQwcMJpt3KX06PbqqcPd+TYpCIYDZq3F
zfzCI/EkB2w6fW2jIw2Ck4dhPHsdkgMrNwJfEndfHNnA+eatHArEHZFgzIc6Stt8B2bDt5Vp3F/6
hlhXMw7+E+IBDvaeYDrTRnZT/mwjOPRRJ38eJtgryjNEQQxFjz2vh1Xul28/efu3w4ZrzkdhUbdX
2NcLGjzlMqajfdE1mn0yTBmvoknYS4Xavkks4Hrp6LaHokxr2r64ZeIwBGkOUGBf6zocsAK54uDU
kXhlkuq4WSR7fmgsDFFQTru+Hco725Mvkda/YWRe4wpIH6CEekf/9llVUVnc5DjgTEn1GHr9cxDU
1EnxUoZ9kS7TebIdutQBYtAM+4H0ulCKfTkHEMwlnJ4GXHG7vDHwP3U2SQjy+RHFlvtiogweLUff
e0TPl5T4bnFxJ5eyicNzSmENyKB1PQzjdTSqEyTS4Gh3uLfKtqf5dj4F54TiSqyhG75Uf5iKd5pR
aFGhIk+PMnBxnacOnGFSBti9hmd6nJ/VLeglZW0oemyvTWze0aXr7CsL5cshAs2ih7tamzogZoK7
iBXtBfkJw/R8p6iDkD1LL9bzRuOSk81bYUcm2Kb9SB1DgxE2NRfFK7VqHf+gUvw6Qrc+isqmKKzF
MS1iPXgrsw6Jgu4CzZYvlRVOBx+4DNUFoJ1uxkmXM+aKofIz9TB8NqjBT7nQfvQseaEXOJ/SPRXp
Q2NOxWvR0fYeNs1zLeFLJ5MpXrvSw7c/tCT1qLKh8Jc70u3YcLs+apKF8lSE2doOPe0laQRKvhnS
DzFrmqKotjcINZkSeNr+zF2fNzuV4PAnA+L53G+TnWdh8buNOo1REs7KPAM7PT9favo1mExSWhFx
M3qk1nnnJqvR17niz6OfYWbvNT/DPschlPPyNJJkXNFHUn2R+GUXZwSb4oqpHFOSXfTrn8eGItUk
C4MeQo7R7uua9sygV4CTfbmZPFgoOSezze3JVtfugwwUPjGA3k+9UWULYs2XFoA1phruQyYp2c00
b8eLyPm8/XacGnk5xTJztXrwiK3NIfDmj0XagQo3K0HODGfD9uiubtfrJq5MprpZqC1kxOLCbsUz
LnZA5BQUIrkYd02guXvseAqBkdwUmbx5ZsFlR59BEaFBeb3c6NQlLhwzpXhnyOlpaML8gh14XOtY
L49JeV9roX1NQrbobuvdGWYLk9D9Vs/th3BiwmVWE9/tHZqoIjlXe5CENbP2IWLtsLttYjGs7evq
QWrDfTNPeHVUvRhDfuLEVX4xS9oPCY1g264yJjWAu7Wd+M9kDlnvD/4B/ZAkVu92h2aEmRONBex+
kjs7eCY0DNnZm09mTKdZqJW4cCrlEpMgS0n6uBy/uoImMAzUVHgOi5h84LafFJinGPmymMk9Nsh3
4XtsPVW4mbJAW3ZGbd33tSKvV1asojhFBQ/lkzR90Ck11CTlQNFR1ZyIKR8FTK1vYq7Lw9iCGNRn
nMLcLD7cngpTF5VHR7CaN6YhvQzIBYuhiE5V01i/nu/9FGoHFEmoPz6AYIdh/9etGqdntpx4WCuw
OwT6bkcH7t8ZdhiBB6hkpQzVkFeF5bJ5kCPqeB8PBz3osFVHJXBPG4TU7SmC+FjsQ3DUbahKOOHO
mzOlybWUdnzt5PAwa+jUThSntK78feuF/B5y41HpQr0G+qIds/Dejx+0IIsu3USiL00m9xRZ7W4q
SwH4EDsNVGr1SEKkYQFFQi0ForC4Pct/Xt5YAONgxjLDTeRpojmY/vFh3ydWTM9lvRZGH15ubyIc
la0LvRyKngUaegg3LX7czTC19H25ZbHvKSddSdJHmCbH023OKCp/lxdadWZbxsylw5+zs8DaWzV7
Q9Wo8NkA6kSdDt8ErR+3E5ttahKCWYtyMebFKrL8dEveUZh1+xZXFHmFo4WBQGlqqzS851RUw6Jz
Ibrm/Rw8ycIkew3z4l52YfLq5c0mMnDNl1EsnpMyATtBm/iyMfAXEVV9JUWQrSqLDU4mvYdIsuC5
KUqWlOxsAxxHOLMYDKBPi8DX9yN3Zr4ipdW5IvLJIRH8KjHLAlh+Tq2t5U7NLo+wxCwxk2bjc60C
E+6dfU8mRL9Z9zEh3Wk+2GqjEdcBy8WO1Wu8mwPvFAkZdNvr05ohoIXvr3nXIG3PLbh5LF6EKmH7
gSoYLRScToS0wmeOfGmcYN2Njr5r3PLZkZ5xtgshZvyK6x76ZHgwujS6q7v6o9XobrS9sLgOJjKf
lIDIa7bJKDQfYzQQoXGn6+3KRjIqpGyb7vDRaoHs9yhFYSRBz0eiPP8a21zXPIyN9yJlH7zShzcQ
j/e4rTbwS8e5EMtoG0ZNElX7jIs34wQG4lqyfgNOG1e7BrPX0UiMcyGgpVd0Ywe+Ujt4BT+Q4PRj
RBphXZPcWdXzFiFmmkpcsly26SF4ToFA2FdPXDG1GbVqq5Muy3qJjQaFXY4R8N5hz4uOk+UQpt3K
yszx9PO1d7MR7dqUjYDsyhC2HIbMnHlwiTw/nRIoGsgQun4dYj885F3+SptDuPer+IOfJnzEStQu
VGyYx8pxyxcXvXk9aAO+dsVZQO/adK2bMX3U3mg/Os19Op/4ykF2B80LN3ZfR1cvm2COOJ+20im8
KJrmwQ2zeq1l0adHYvXKnZ/toNDTLWQS7qt5QWVmBKEg13v2NPYIAkNl9OWNjbuKm2o6Yi+EtTGF
wGGm7Jsli48govIMsCdO7lFXw2JosvrYVYl1ilv9aPQ0yxLqqz88Vr1ZmP4QSeW+gh5mVoqd7+6o
v8wbh83gAg7MovKBciFQdGeMSIq5il9UjtN8ZdTcCUhaA8gAv7E05p0g0ZrkDP949oaqGlG2xZmq
p0I++VVm7mCzu3jDEueIcQt+Rp16r+DEMCxbQfhV77TsIA3oQKozsnWiutmvZIGeKaLijI4erzKd
BT6vg/g6yPrJm8Eqqs6MtTWY6lQTEtk4ln91aydDP4Rq0WVacOrT77qKGInDHpnh55PYc6Hf4hEh
GxSoZ8H2/ChKchBTmJMBbqtzpHx1SZsIIlmuTb+OHrWGRfS2siP3hErahfmWPCvkUpSmfcq3uetM
/KCdbkZvZu8hRaVZcqaUeXqFV4DMycmZ8Xyl5vRHH3Qnpy1t1uZEQ5KEbRmmnUfdJR5SYCR98qSe
QzFF72pVYGFgKdy7PCCRMr+nsiw/5QlpBEZT+6XARbpyLLaM4KCinTvhCQI7/WF5LhVFN73FCa3T
rdfPjDBzglbV04SBJY8e9ajzHq2AoGvITJTXyZtmJ8M5nOH+JpkOEbJpDgQ6v+i6YpeF3rSuc18D
MsML4jY+xU0eEIIpqIPJaFIedHM4KzZfgJAynCE3EcJP35ObnbC1YWr0Mj1aXSZ2RVx3R+Ft9bGj
5mFWH7k+C3bFIJrmgz31pX1dAkVpBo63qttFotMvtiVfJlaoMKDoUjLIHpBhBluhdd1TgtuIRvpq
eg0SCYKBzwV/w+w4BBqOzwbzjQxyLJuN2LDNN74kEXJsl+mnMWi/TLMPsRfwyQJbE4fBbdQTCZb3
FnvmGmgwYXy7016G3j0ELNyvqiuX2OyJV9Wt+cCdHoZ2kbJdz5oIUJc6+KSweJ53NA/Uhbn2+aLK
6QZcO9k+uR21DRm5q6Iukqvpyvgis5rMS5y+NZ/obcM5xZDxU4eBCEqsJSvsM+IAVMa20PYGC7kV
lERqL/Ebb+Sc/gtdu4AHorgjJbW5DsIguHJj+OA4RpC/ob2ZKoldmqTnDi3zaM8qXGwmP+C7Wlx5
emM1pOP1tqic2kjepWnxhdVLf9J6l2X5tIZ9MO05Q1qwwJWzp8d82JNDHxb5tEMkYClRsj2vVaa2
NwkZEv9adTqbwBTgatsOauum7rAsiiRcRkNefOujEh9NmL34XfNWsrBd2MpM7mNPi86E35zlzMKy
PgIqRXJubwW7RmpLKlEB8kqbl7hu7kO9wZc7v5fqEHzFkB6s0azWXBRTbtIUNmqF/ugPhfGMHYjy
DPZ5cO2yDXt1d18bYbBEuMyf3fSQpFTX05SMP048zG0GeCvZQQb1O1TAy6iRyOgmnV8TcZYSXwo/
A4FHadsFBin0gxohKzagXnVVCjVE2VcL7WaNODKDb2EwzE23bea1W6Jw4Jnxx8ch7hj/wdb6dMV6
rSah0VFdUhfO3ZSZivbc7tGgbYfoB2RcrXZfKwkFoM6pMZoYosnrcq9ywTd6EFsACiTHaGhXx1vj
3L98G/41+F7c/2y7a/72V97/VpRjHQVh+6d3/7ZbX9d/nf/Ff37GP3/+37bfi7v37HvzP37S+XHz
9OdP+Kcvyn/769tavbfv//TOOqeRZHzovtfj9XvTpe3tG+AHmD/zf/vBv3y/fZWnsfz+x2/vnxmU
3ohOwehb+9uvD+0///hNmo5rGDQB/ss//h+/PmH+Kf/47d8+3/P3//LffMcz98dvwvndcnGV6Xwl
VGzXkL/9pf9++4j1OxKXJV3TE+CbbIuOx5zrRMg/8n63LJecjTANWwhT51toCnAst69nC8Jm0hSW
Y0jDMn77j+/tnx7Avz+gf8m77L4gxtr88Zvt8t+X/1hriC3EcSUNBoIvBhjzT+WXfQbKk+FHIlUh
+FfGF2koY4WLYedqXrN2oi5ecX1f2LEHNsV5GwT0xWlCgcAklbHUXRhoD8zWz3Ew45xePOG3B1XU
OXa3/ELdX3S+9Y+E2ZWDE74uDtBjMebnqvEvaDYhwHOiEt0MtYo8ss8u4sHCanUC3fkcMStNtSag
Sf2K3xDCLUZ6VT19k9awpSmTHhPQqXXCy83UzGcajMJlQJ5pZzkuyUsj/cQROGz0SWXrKgL2CTwH
tHRDs4YCHZ954/cqSwhXIpsEgaYtYj1+nDS93XgJBkqPeiEiLMQa9Da/Tjn4v8QgTkV18aBl8Jct
fj+ip16hVrFcopc9i+Og2zvdx0Y0ZjVrMqpSMU02a4y5686iwx5L+qnSc7ZCrraLCRy3BfUoZbYP
FQQgy0dycfC+1ikpqvj2v0l4koqFYDY46TYP/aNiUXwQAy27HvhTY1BLE8TPKkZxXkZJvklbkIyd
DQMmp8OIRgLiN7CXGR8gWGjuAFmEkBNdA4r8SUyGI2Hmn4b46yh44RWRv8xeqjnAlxgZJBK2zAuW
wJx75j9lukX+TD6UcbRv2QLujHl55VuJu+ji/fzDxWP1LYSRrcVD9jkO/YqTzTIM/OoreLKosKP7
WDUUnLui2VlsBR+CAZzYQN/MBwdMsMeO+o4P/COlrWoZYK5aGVJzOCEO7mHQVHloAXruMqwWFJnw
c616ZB4QlB7gippVqN7aZIgjuzzQCkY4lVPZEl0athNI2FWiJdRCj6Z5MEcUGFdTA7K1W99F3Lfv
psCSaykp+3X6WtsUlQusqjWHuzEguWEnjrOwZZswB2B4NQLEZZZyFXu9HTt/9VrSr85v84IZlWAQ
uj8NPHW6I1CrfYEJFeJl/eIYBjvtqU2XTZqIfet2zZ2iMGAFhpnaQF4XFVa7sqWGwFFGfrmVLuUZ
roSwD3EDm5NzBZujVthOOXAM8mqQ9Wo83XwVBLkOkaJ6QSjM0EmYwznom2/tZGnfq/IdgTT/dExt
XJip9jLCvADM9tRUhbmj1l2jzDOqKSWwrUea3nD/ahnQWocWzJT6ik3KHfxYip1FKntlwtmEcJo1
Z+JS9SY0Q3BLQdNs3EAvt6wg7zSTx5dznvOoOVc6vdAjSxUdQ7+0gUcwi2hJXP18l6XRHsMRIXrJ
CqnoPONye4MeE61L12GHw/aWIK8V3vMr3mDGyk78cE8uVkm+VPlENrlas7pxaWUIX2zdr89aF6lV
DbL7PRKoP40mv2H7M0kneWQ4hrraa1k7s9KhGuZpxHUvl86LclZdgTGJwnubuLyRPDg24Jqm761t
WSIkkvztHzrqrbcj0gqrSafb2ITY2UaUxsZ1JaVCEcdhLXQxDVFtzmn1SAwjD7Xw3c3BqypLJ5qe
OTwBqJPdwNtpX7vG3LcyNc6agH8nvZ4h1di5kprTyCOeH7OvuutnDmCaGpjRe5hIWjsl9E+TgyNN
XHEwxCwXuz/47oOLl5rBxWY8P/Re+OJrWY3uBKcvog7sEWNWsyMfvyvLKCTPy26misAie/i3lolU
MVZThdFv4LKAj9N/JcF1kEG29cc+eDH9aqSXyz97JW6oyIexOWQBelSRWHt8pF6hn1RJwZPFeoGT
6cD2x5jf2v2on8T8JnKmagnFnibuvsFch6v61WmGsxWXjx0mjV0if6CJuEd4w9xrsPX1c7ZP57i8
6UsZ3cUA4+/KiBO3HFPag3IcbGkTJjuKQYnw+MMmsyv2NJ1GuZ/b2wvvycvy6V6K9r6ft8aYhuU/
vMHEiPEuFYCI5g8UKIrmBFCibctxBcO0eZ1w8kD84bnXJ+MakHj3MIHGPoC6Qst1dZYHff7NpmYP
jTe/n2plv+RTvPWzfMAr98FrNKD40KRk1syafSSITc8pYDHqBQb6IjoY+EORW4L7gb6Ehe2B3Z3s
ju5Aly0Mz/FZoZCbpCw7gDphgmSMB2k79r179/MvR/XmGZjS6dodHwwi+qCvW7GRsjgHsMIO02hV
QO47eJu+cfVKgFGOCgBQDw01g019noRhwzVtJQC0olpGhaHtoQWyYgYKjcG3E6tan4ZjlZChcwin
DQPlUC2I8KNPhSQvOLjrAolNOigVZRGQ8wnFxxA0/aasGq5wea8fMH5BhyRRum99erfCKW5OOWaR
y5A+xizf7xxCNZr6cOOVinT1iXi7o0Fk/OLzI3EvgTbX5NVJUegTZNMLvpLyWs0cEU2zSNf0+eX2
V02PAZVegi9uLXaOrVlvWQkvn86ALReUasNLkch+qjyM5aE84Nx/RjV0nk1jBOUk3MfBCQQoP7qx
jKou7hs7FYwuwakTFgWvxgJmQ/sAE985i5ZRI5Qcu1v9CZly2OW99tx7PdlwYTY4eTjK0/W0dbt6
PGDfDnCN8FTOHVbtIA/2tWaGl4AX68DrcBsOoaAWQn8acJ0SXQF7ZXLKXFAdI6lOa/tjFyF0FKa9
42VmHNOYWtraVOdKcxwyQvMrT+lrV8PkaqdA6VhrORuioG/2HNLSU6iEUMK8Ddh1IOraPeFRf5vq
YN2III272gXWjxxu8Oi1ry7fxd5S4KkcUdg7I6TFIjPS/kjlOG5JLLRT1j1bPovQwSwxGaGrUJKs
48Ypx/0AeqrIKePkGWGhfJRsh9vhmfxFvWUq9FcPHm0vUEysBxQnylG74nvN+ev/Prv8d6PJ/8vJ
w3QcXf+fJo+nInn/07Ty69/8mjzc3x2HrnJdWh6YFmHSDv5r8rB/txg3dN3i4+TQ5/Hi1+Rh6b97
/J3BeOGZhI3svw8e8nfSAXzM8XTHsXTH/L8MHowzfx48TJJVXE10kxmHwePPDfZFUqV9SYVJJGpx
cEZXv6/mjusGS9LcPEIwsn5rPaO6hC1RxXbKPvtxyg/d/AaoOEWC//knY+4V/N/+nWS8FkmRnhI8
KhfRV1+KrJsItrprI2mHSzTLvcoi+ZL37Hv9FBymlgsMBFZ0ZG+1z0wrOqRG/FRIOyEWo7Fno1q4
d+qzg00BByRvGEaSp0wCi7KL+C71LEwslX5UY6qfSWvp59ufsvlPePzF0RaEwDOgW2HNMslOO+dQ
ZUF2CPVj285V1re/wjfCBanI8yW+Rfxjegvxmu0UbpwZnSGEj5l8JNCwlM1or2Bv17jG9UXcmf5D
aEB6G3UKMhzlZNsgTPtF13I5vr1p+iLEkqPZd3aQLrWsaM62kAg0s3O9qjxsitN4hWAOVzcsifSI
VWsG0709P1Q1PanEEfT72xvW8TVBcf3Nw6VncgF+CokaEhHmJlwCArBy6wEKcbKapKk/sVQiY7nL
TSe9Gq2dPrpA8wwuWKvQ7hOwTxQtJH7NQN+8q6l0t4ON9yFlqDzQ5JOtItg1JBErm8YD4sca0SrM
d3gYuZZZUUBCRgbr0EnNpeR0SPtAHF6MLlw74dJ0O/k18kdaNjzt3GmFInxM4ayMqmc6iwOQ1Ixp
RmzaZxiuGWUNU0MFr+t8j/hVovHgqAVSu3BBixzbMT0qaaW7fqBs0i5pHaBFR1vRk6qWqsVkbBJh
ncZ43Ii4fQ4RV/ldFpPNiT9nYzWEbr3PvJfKtH8UTlZchn6MCfC4+k7YnfsQpgBmPHvsP+30DOqx
/qblANSqUYC5gkpJAZsFDSR/ICXprQx8wnvXKb7LDEt7VIOMNQahbwejazaGBfuxawO1gYKh3YGy
JPgVVtHy9m42nx6zrH3LWRzcY4O4UqQ0Zw1oq/NRY9dY9cWZqjHXCs4M3KcAkRXLq+5dNYvnu+bU
x3iI/p29M0mOHGmv7YYe0gCHwwEMX/QNo2Gw5wSWyWSi73tsRhvRTPb29Q6Yv1RVMpNkNZRJk7Ai
kywyggiH+/3uPZfOgbF+GCm9hgBWp1u0jq0z331+PyTfscLJqzNR2Fv/iryJtL7LHNHtwzuCjy+G
BRzS8SONoAks30g0JWMJ9gUTFe37fDBuZkwVjtPWlOnSN7WQRAoq4Ry+JhZS0XDlkh48tVGgU0uD
H1K26i3uQ6qk8RiCu+wT52TyRicxE6MH4NWFZ4pfZ57mGq2MKe1oxCrlfrjGYf+usgwwQUmNfej1
x2kwN7aR2jsmakwtNd/dNhHcB05uJ3we+HJS4itRmY1bZdbOBq2R4iMBaC0M92EZi58q7G92HxlI
1pRG977Yub7+2rV5d7ZB+q57q5G71ruIIHc/krm9rW21Q1Gb2iGbH74+HBIb1OaESFGRjj11DpuM
/ZA3KWW5MwGZuZwwoPsHXuSuOJwRyZiZDmMrLn5u4QrPGC52zo2RvzrphO4w+EXaZjL0YZXriTp6
sarug1g/O1p7D8Slu/ROI+9EjW7CAOVYSxDkCBW8xUYIImEojqHtX+KKd7NsASOQnr+fUjqZEmBd
B7dCNIE1OF4av/SPSZod2B+y1qETLXKy4LFZcqlooN6NYfilJRmhy8o4IzBAQYZ3AWgicrNFATjv
kGoFL8j8Xw1NibAlYKTK+D4oq2Uqm3lEMREuSbIT203zMGX9JjIne9cZASUOvBtuthv+zEuKUF3c
pbcsZ1IfUgeWxon3MA7mUa+r7JK0g/cArfbR0elBMW13HSYZu+K86u7MSn8dcPwctXpyLlbnUADX
mI8Mac1HDO65rzsPXx+IMXu0uqA9W7pGNsYw+5UxSrySkTJXZNG2g++ab2QOdyHQQVbvctqnRZXi
ffrlOd6HFVnOo6vKteY18r436IMNdaosAIRD8QxxxFIzU288jcQogHY4cT6jCZ34/JNd1E+6YTvb
r5Tl10Pcv2dDMZ4ovXdJdKW4UXvSAU2SuMe2x8YIdmo2XNI9TWe5f/f14APaXj0fdYX306T88TTX
vmy0vldbPYgbxtsRGpeRNndtb23zQeuPzM/SvTtRVYzI+JZ7j0NN+BNvbHOHLprc58babuonze+D
J7y0xdYyekJKXntLktrY+y4WLM8bk8Xf3wv+j9KxMa1aKGwm4u9/rGQfYVnUf1ay//Rdf+wodS5y
3UDIVrZl/7GjVN/42JIOmVOpEJT/pGXb39gr6jrzOKlbwjblH1tKvotcpu7MO0H1d7VsYbJt/Xda
tpD8aEEJhCEx1PGTio/vtzDzkb6N/8MQt4kb3Fcrruu5tswiK+xj+/dGul/qz7pAWTLV+KuNKRws
kNqWpS6/F6Z6Aw8iTq6vdpNBc6bVIsMy/j9pNU2OlITfazIRWxjK3iEeSEdmbAm5r2HhRTVuGrc6
8wWHmrDVDi75yGpebfXBpuCE/tovH11Qo94agWtucKbGd3oTY/aAfxG7alq72qZpLf0uTeeyEKp9
89boz9VIl5QOvLelQnVh1qI+0TQdXM2guhY0S3E/H4Mj5YowESII60453cFdu6WtHz/3WUgwtu/O
OeaLnY4wso0Kz7+nkxVCgt/YW07SCe94MjEAXvp3L3quB96KVHa+MPJFynYabO8V1ka/zzGvONK8
6ZrsFwRfl71J7dXU0s/dRK21csfgKsvsXKuu2LvSvCvCOji2caed1SSHU8xzQi9bgAPCEK8qG01B
X2siH45f60SU9cOWXCs48qxptkZG7U8Pph0km1hUY9TuhJOXF+JUMSb/4QGBMVnQ3qPOQU7GLsg1
vola3hc11ju3sZunum4+A7BgPIvpe0owc0zHkvLO9jYplV2CpKkOhlncK0fFl6nzuxNH/UVFi/yF
spz7zpLNfUreeVE4pX3X9+aP0hIEVpuHYWi3Bi63O0K0+lQZ95SVQIi2yCzomg0WF6r1wtLcfpUY
cBZT03iqSnQW2Shn2+TuonWraBfI4YvxTpjeDqJN07sGM87yoo1tda/Thj04Rcbc1xo++2AdYHTs
rAqbSi3f7dYfb7qRAqaFaGF12NvRAWYXpe5dOzceF2r2WggTcnDS9t4jF0Szz6pqSWZB0qIL+IxB
aXOkaXMblNFbr9ri2SNusB/ny6qq/Whf66TOIpCe52qQZMR1dtM48ky/MO4H0M83q4KUZzXxtLun
RcGBy8NDH47OWZYayPLwnAB2gNdLdzYxBXdJRMI+ctENFMoTAMu6wHkAawDipcQNE1oOu3Xte1+k
eAENJIOmincEiW6dMfj3bQCcGyflj16lj4Fh3WsOdGuZVOeu9+76wdXP9EHhumwYSCWDfp2y8E1k
AZTeqN2yOn5wQuaMNnYvoNzIUDA3pciaahppL0Dv3P73BvNfDEqhZKn/9Pay/Zd/Tv/ln//fP1E7
9Pnnu4wr/vGtv+8xCBCCiSgTTksariv+NC91vtmoBbYjbUE7nOkaf1YtuBsJ17YM2FVfN5J/m5e6
3xwbHcO2HcabQoq/J1uYCCB/vcdISyCC4L8hjS1RVv56j2Eb1rM56qgwMmHhBdRDnvOKCFtvT9Rb
Sm0fBBCSLJTw3VeAELTQgag4cdh0Cu9E5LCm4m5aWIUfX+KAtumqJcs/KXEF1ps+QPfLHupBcNZ0
2WVWfQ6hxOOBqttuYfiOc81lzlscyd1vJFhmRYbbC6JVkdraJi3Mh6Ys/Je4CuyDTKkxCEoTj7Ab
Ldwg+akJZighwRyPLlAv1A70RgyeqX7lRfrKSb5/xSAklvkUOcuojCiu1jA8w49NaRXRIe4K9+Il
XUItMBV/9H7YjGkZgYKlpXEnfiVEra9lZDUE/J1gz9LtLOUwPikfyF0QAt+Iu+HCk/RRy9Pi1Esr
OFpBtmI87e8tD88NjPWLjSqNTEjVe2gGr6Zfh0BvqEzqOuaBmQH6rpXNuCeS98SBPVrRl14z2eU8
OApgb2kGhMVglkGWLW2Z/uqQey0BZXK02/CUIOBAHvRXIV64w9ft3KtuWpclpxrib8lEDSKIKPdg
5aNLPVXB1grENhEmDl/JtsJMYv1Q+h6Lo+Mc0SvIh3f5c1HqJxc3JFgBOinov5TFPU7V5D5GHkci
cA/ICU+Rsj7iWCbbmfFH8jN8aI7MCs9Mkp+csY421lj9tCymGZUlFhiJsIyDe1iUNi2KhtZ918GD
cmaf9CfoXThD1NqvmECkgPWXWtyCV5y8/GBX/p30xCemVlzs2jlv65ikMHFO4tUYWGw2ISokojlU
15R0ydYIMdqEVYrjJOQpxsy0FRZBpkHUALLs+xN9GNxkwcwUwluZlLyv3JqJOnQMuIIkmZc+PuRl
4TbdOq1sykXtiLDbsLAFJzIzooyv5/zNFAHpmtPCdN/EcryPrewebuuc9nsvOnC+STpiXIwiNium
uxb9GMB4nwDu4S08IQntw2TGAZuUeEo8nzHbNtNLY9Llnb9rVH5vGC2VZRZeI0FCkkalnFkwI5Su
zrLtWPsPGQRFSCPaeeK1nAswr6LjtQTQXa9RdbRdgwuee91TMYh2WyHlrKw2K5cwPa6qTMetbgUr
6rPrIxueNXtDLPcDrcJdanWAnGhB67T55mKYcu258XBIrGDLdDW/y/PmxVTlLqqxB+Xe1qJrfqMy
IqKRAell1MUPLIyv3BcZCzCKXeZASkMo1MO0Ebix1qM7fIyTf4tbDGKuEUJj9h5qnEYbymCPaSnZ
JJTWxvUAVMrSNLnDO09dQiTRw1I8ycZ58Hy5AosVrcHo0q/uuN2eeoh1aA87ipDFmcEfQPMMuV94
yCpN6e+Jnq+BdJqHJoeilk5XDwguAfIortVpjHza7UcN8L1T8Z38UukEASVMlXH9egjmyV3b2Oeh
TsTvT+VG95zrTXNSXgJ+iJHfduR8y2bXvMqo4yITBRWEE+2RI7HPQ9WbwXM5sEmbrJmN40+7lA6n
S2GO2660wdxrvXeYJGAafmS3TENlP4LuWaVIpC+ZiLQDHc3hUgdMVcwMBNyR266541pRP+nxpT7B
fxkn8BiiE585zWNLQIvPeffMbUc7E9MJlYIkm3r3ZmcNNybgWIc7g7pLpOgptMvLHw8qDw56PwEI
AYoS6jaLCLrWKe7jtzCLwZyGzsPUBJR0GdPa8yr/Oe3OFidvip4yCqtFVZy+HrSBqAPSPrvjOE3p
3q0pgI/7h6Dt68exDA8YMTGzj29F5AarXDrrJuQVAJzcbenAATSMgdoquTl0klVGs94yYkCLVBGY
omVsYPBHpqlivLlMQhGduQHg84CWUAJjWU06Ixo9D0hFOEF0b5gU0HZiE/SQAMOi6jZA0q9eXO1o
14zOefaoh2RmG6ckAVW7x6BV7qHOrPAlJ/YSZ0b7xg8K4UFE3BvZL/tzNjmfWHu6Cf+ObTY1v6MI
N87IhemRATtrwXOgM26b5+ERHuiy2IEwc6kunjvb+jtwFj9wOv4ahT3uDJ+8bZcxiXVLa+YEdved
OyyC1DAZhGcAtudPwdbMaBC6D7/+PU/Kq0PAdf6AvtmH/90I/hcbQcX5/z+dW/3fLP5e/XvL3O9v
+ofMYH5zLJdRk6BK+K8yA9MpErhEXjHTmWzC/roFNIxZZ8ASh2dvnnb9q2XO+cYvhcXNUqYEbf33
JleGoebR1J89c9I10S3YakopLMuW/Kg/6wyDKens0ohecXq0N4WyuzV9xaQpQ7KFSVW5G6D8/X6y
OP/JLuSApRl7DajDOHt9KwfVvm70dxFG4CvVyOoLAqn1On/ZBnxB6ebgShA5u8odd5FmDGsgYWd2
T+u8w8jV2BzalQzfYlcIzGfZMlMoB6gaxCkA4G+IsLnLZKDCmtrtdNO1UXmINbrlitGjrY+TIAbL
gXqd7L2z648w4gdzikRi0FEr9s6YFZsYuil3uWBVjbzV/KnDx2SKeFm77RInYbXwuqg5jKbcmsVI
yZTfQ+SowyvJmfBazg8ZKvSqCBEgmbPvpiRwVgQvYjrPMMKqieCkBF96XzTWc5v48aMJ/sF3QQs2
akiPJtL1xkp8Z2PWWXdvh8zsZ5I0kyvKS6yuIrGMyxjh/7OpmvhGLG5ZWhgJg9CL91NRqtlSsRRl
SEJCpPGG/mpnO8n02Q0GtZ9I3AEIqMONbzIRqHymcEwiJFyZjfA/6IXqthQ9fedy05ccw81dGh15
DYNTzvDbh5aVstUGLuXTrVZpj4mVjhs2iNMOMIcm53EWC6hrqYsX+NWqjc60ivgnK2aGk0YAU/TG
2EadMZIgE+5mwKqw7Nne2KCb+P8kM5SIJIXMrL1jKmOl2dGHC19vjfZGKW9qveqyCQ+yaQK2LdDL
sSrQvilIHVYe2aVsUkuX5Xvda8Wwxx/4gnY/ottQgoiVMzu2bsBsw6tP2siVEcd8vZ81VHE2j2GW
FYca8kjU0oEyKqNbadm7p0zcYbqFB38cwNFXzbIuYBF9lSa4w4TTKRueY4xkG4d34zkNHyRdOeBL
PIakoj+owihX3C183BbOvZHV5bnOu3eJYm0Ctb1OYsLHb2ZUNkrDPnahZuOWyaiCM8nOB8QK8YvD
8437K47zgvI1ha9wzK9Fmpveim7bZ0rZP4D8UznVesFVb/pgaeQG7nrDIykb5M9YyuCh0txiZap4
sr1jK2i4ckLlXuJPI2HfSa5waVjZPlF28+K4WETF1Kb3dmfY/JUU5sGGMK3m5MWTJCjeCcN5Tbv+
7JdDeNdH0rzUPW0QulGqvchpaQuG9Idh4jDEsWJtfI+dZzmAYsdiV9zlXeYcNVd8h4tt3r4etAhk
YFxUWAXzWu69jvYevas2NgYVZ4ATEEygr5PKv/qx8K9s/ShW6V1rZYeIg+hnr3De5AVg27KKPP15
8tPuCKPfWWods25qv7aW1QFVjRcmJrU3quUI7Uqv2BYtF6cGZGwnQledBtPpyNBv+ySgv7cfoVoP
1q3IO8p8m1YS2pqGddKLbC63Jz7itYy6YfV0VHgvpVa/ofPJtco7fCqNbbOfzmmjHcmbA+gwHOAH
DbJnUt0R2LfJ8YJjmnqfnrfm0fMH/1QSF2CMUeuHAKcEnqGqIoLZOGsg1d2prdhT5mh966SAcKCS
HsNMUtRHXO01+fBxg0Pe3vVlO23Tenis5HhhnteSv562U9LWD2bKEMZGPFhHeg7Tl9+zSslntLyi
50LMzSryYot4g/A3rr08oN3ISDZm1u3Jv4pzEMNSBKPWLooiGw62O/aLfhByE+qkmvo8geVlad2O
+FF4qmospsMsclVZybQokTdbad8tZjzfzQD8a1SP8cWspubs5spYtHAS5+AjEphTESXkgYJtpkMV
hX1fH/7+B37ro8QjUFMFe5gILByCSiNP7KuLzkn10jiTdcnCNtkT0PwFsuGT0Mlj1JB97OZTWR4V
d+MYKhpDQv9OtONnlPA721xql5YTwjAE1woGw5LQeLOj6zrdmyMdkWGKxwc/QXK4ZZ6BBuBV6S2i
fPoWslxhsO6K7e/PcSDfuiWeXLOqinkFCcgdw6tqSwZQCaeejZDQ9So4KF4zPaRVqj+AdL0GRbv0
24TajV4dI95DNHq+mxGXVmK/eqlpUqdoi3VH6fnGCFuxjUoPEdReUXQcMDQkZM4JIobPQKf7bMZg
eBuV2kOsqU3Swin8Kl7NEGAiBVYvpUniEg2siU1r7shRssJLLMr4nzlfa/xDp8GuMEoJC4wUxi5l
8LnzckkZS23Ki+XG3hIOCqnASFcbMx7FOvOGN5JgQFhbqCttC2hRC/IPhncJPspw39eFcQ0cVHTL
qY3VlMM0pJGbMFU2hBe34P6qWSF8Nx4iLYzwshFvJ8rKJQeV+ibTLr5mIEBk0em7ygCgnbq1+dxi
SQjSGVhswMgiC1UfXL38x0M5f/j1OVZdZ2fVNqWDdQQqQjnyNGpMRazAoFsumE5m4jrk5umKPXxd
YF8PUecnmwp5YWlTI6gLJ33X8MGurR7z5RDKU+S2Iyh1E1ccOusySLmM8S1efW9KT2b7U01+dof4
/2SYDWb0SqtPBF/rUw6n9PfD1+f8PIP6m/PKff1rW7Y7HWDFvs2ldTfF9klEnQ1Qh2oIKYiIpVF/
yuu5pHKkeIQjL8CpoAzAcdePcV8FL+zHHouCQWVaF++ekxW8578zuiguWo2E5cu4eSNSfNe7sfkZ
DNpsCLTfRq3yll4b65facHj3tOXB6Rx9aZYZvklbpWuHBnVEFc89JjZxLKHa+mbF8js2DET6uAY8
0k7FPk5F9lz0ki1iaJGdmtxN4ACaT0GCAMhQwHVr7zbZg9zpJr5uYhDlKekzbaV1quBkmFcoV3xO
BA7hg8hcg9qLt37ikYLtddaNkV0DOPK1G+O5wA8ZbTxuBRgjGsVYtwDW5TRiE7ZtfA8r+kXaUXSk
AKfZFh1VdiEBBuo55oqfYZ/bTnbHxCG7c5781HMOSV0MWziKj0FER7pRMU0JIya2sGk9pseivYQN
yB3Ky8tdmUxEAfNppgVne1VqS8OgwtwAygw1HD1zXHNy/lXk7Ei6AOx475xTC0FK5c916RwiraIk
toKiD5Mio+cw9JR17IW+R+k/5RFaSjwB1Yqrpwb6DsHhjzwmmzjizVZB+9hl7Y7GgmdoqZ9kBz4T
D+o3yQEf0/o0T69RDGlOGlAYk9dYEAGfWwcs/R1gE40ThbUk3UvTj9ozY3pke9kCs5V3kNfPreXS
G12IYdVE677nlvT1y3q+/SxLBQHDejPT5iHKol/hAGaTIu6UXkFsjvATlM3KNn4M2sLQUVa0Pnpx
sw3TNXqZJVGNIa2z5WSCasENGctDwXh+2Q/s0AkJTEr/kHL66aXau0dTLqSBlWdqb8KJrkEof6Ro
JkMtdnJgsiYxaMaIZYLaGGDSfksTLWp1WZyS/ICdBv+rv8bHAc/AbZ+7ST46dbe13PQ2v5CoGkwd
4Wutqjzfi45UBYM72tkE72/HWgS1dcvDKF60bfYKOuCANqfrgARJ6+s+2zrIj66o/YUgkjL5zr3u
hO0i84tbgzd04aSPQ6xOXdMzSNSLiDDNAD1dx1M2Z6kHtj6lVd4azKjza/nV4eK4/ULvmyckMUhW
A8xnnxbHCmY8bKfRXWjjWYfyu8yaA9MsD6u9h9K+xqEjtnW69nMtXWbwVLXAxPSGL3FRmeXPyrxB
qXyVAamUhiJhzI+7noAQRyMGjIltcmCA/j9gmV/oqVzXtXHCkL0fzfQ+CkxS8bRNNeJBtemTLNxz
mzqkCYBPxEm/GsP6pfIMhAzro66sR6Ah5qpkCGYNGRetXdIvaMDWBJGi75zBSpc1q9dSjEl9RPeJ
z9aMcvmVGoSzgN6Ih7RcoyZXP42QM03n/YISAjuSBTWpY2ATfvAI1U48jsuMGpMRSAeKZWrE7UbF
sKscLHXLDEqHdfK4oS8sZG6y8pjvIlaLZKrIeFldvatSn6JMAm2rwtTdu2Faf7FeAT1FT32zxkhV
byZ/cFfC61sKE6LtyAESii4VI1qnT5ev//JLbbqEA2ERbmpo99oSGn91P395lPfq0htGv01Fc671
yiDtGVoXrHPy1GiUgYMxR3YeQ3PV4qRmS8qLodhWEFWiXMLz0+9Oni0drd/0Uwk6rUBTGjIDlbLx
KH4rf7K982/K+qxL/+TWwAcIEFAnndmfTT51t0gbFhTp4KRmTGAW5truuP3YNn6cvtRgl8m0XzFX
oOdHlO2dx1fSWpEslEWJoUUkfROFNn8yk+NS5ze0ozr9XuecukinIthQTIar2rHOFR09z6Lkisuc
od/aPhtmNTR03Oh28yP0kk3oS+uXJs098rm5GfO0W5f2GN2BTbSG3jgg1asnpv7U6qJRLkfq5PeG
QQdfQq6DMoByJWLpvJUh1pt2CKvj6IGXT30kWAD56Uc4dQAyJJMO0tvHaZzEIRs4vLeG4VwT3VhK
ZXGzSqDakZKDYxdw7yIpHa60aXztkDYeWW0Lv1CX0jKh4PNOWTpNKgjIRk8AX/BxB+5OhrV4bcto
EQ9e+qCPrOm8q9o+oroj8Dd+yKsfjcCMdGcKd5oyBzLsHIA7K69XXx86JFnuFCZ8cj1blkBZ1cEb
oJDwUNJjy+pldEutNLI7fMKvRdK65yijD6ADSb3mgG2DxlLiXOZAtDqiKWpgC2trd6IPzaNo46fW
1Puz1TufNt6PWySp4zTgFIlUgzlJy98xpP3YF4W1VcPAuRsK6LLW6KgRXU4ymB9/sPk8xIL5veLl
K70z2rPJFLlO7bvAJW4xJSlxq2nrNrUNpCiyj1H+nruqf/BpfdkO4dPoQC8Q8TYyencL56Bc+hw8
TMjZhLiIVFKP5jBNaXHztlOy0NH5ySTOtrqR2IIfWFT0VeFRJHrB3qQJ2JeKZlkN6TMQvIRdJlp8
T71eWxr1nRbUZzfx6dmidOosI87gU3hr93jrqI3hpM2q8dlT8F4y9uEsQo54bE99GWRApth04UPx
Nm2WnGvQ/o9h0Z89F99cPsaUQNdDfs+V7GwtnySZMimF8o32I8GIstaMAvtGUvVYENz+OtI3srEG
iiJNs4rPpfSCtQwxlQV0JS7YTvnbFsbJtTULexcqjLAV6O4o0+vvgjimgcLikzgcF0WbLnU9d55A
g9iX3CnujdG9EQ1JzkHVqwcrUdyzXaKkVbMLYWCzhAw2EHicn7g8yHEE/hZCjm/a0RqdIsFWvI0S
AjQBf9aVGxLyJMGP4SSK6PUqEm7wKo42ozTdHU0Pxi7DckQgs/45uLXxU0/zFeH8n/gAnQei2keO
us3eIzcGwGhFu0u6NtJR7pvxIADRkt+y1oS0bLLy/tGZ3ILbdar4i6JZIWEfVKlvq6hlkxM1e9bU
mHmBeY/8wgHFA2vCGM8orX6fyPx7r6wHl+LNQ8aREidFeomamWfe8dcw8iE/RXGuLczGU9vQN1jo
oOBdmkzblqJb2V0DKNEst0JNwykVN4OL/0RZ+tHOEo1xJvEp1xB3gnvV35fD/1uFMBSVGGjM/7Fp
bhFiLf2Law7J+vc3/cPPYH4zXPKctsSUhudmzkH8TmFI45t0DTwOyMl4Cb5C3v+a/3a/scV3oH1g
azC/TAv/Jmbb3/gGUBC2g9lBEdD4G/FvW/Fk/iJlo2FjZLBdNf88pQuU+z9L2dINs5TGQOp6O7YH
Q+iHa1jNKBcDtt4wyry1TiPABvLUKzNidc0tGtPTNIyIXNsbV4XetqgQrIgw9OdA1f0ZiaBbG0yO
CR49uXFbXP54gC6lbV0HlvPX5yaD8fIEG3PT4N8/TbG2qrS+paTVd7kfxTqNFI3xNJiAvb6Etopi
baDV/YvVpPk9uNcllGBKreVUPAVdcNdWQXWNu1nLLAJJdUkdMCEygjvli3JpF9m6AdfQZO5HSzJ/
IZwOvLD+xKaW+tiu4JyGFJ4Or2pwvjsKWdvwQEsPjksCtXy3kL32hCvY39LHSVR9ZSXJmt3me6mu
Zd2gY05QKa3pecyp3i4KjgDOz8SvLnOHqZnBkJoc1tzuns3KOqbkYNGXcbjQSw6tjv6rQoBdGlmB
ih8+R3H2PoCOpRtJv5r9VYrsR2sEP6BGhB6NJQQQHl0X9rIYf/VCsaDoj6UXvNV+fhRzPhDOxmPW
F78SSw8Wha+9N3X7VGY6tjxypm15oW9my5GftBpnk17zxuVY6wsjrcEXGc+Waq6BtGbUOGCM6HHw
4l1RsY23pTjGJT5sKdmkWSzOdty+Z8hgkM2SxeAyB3ac6q10gf75LeNYX3t26ZqxaRexqog1XyVP
hdKeTOJmC9nvCqt7mUa2vn2U81wEfpOOOaxTCNzFK2mkn0kKjD9P7J+B7uiLYWF6/Wnk9qTIGyCV
MXmfXxosYpkOdbkbmGJajvtzTM1lhnRKt8bejCRCfkGYlrQZ3TOW9cnRc1rYjU77b0bhn9KyZ94K
kLDnvYHseDnaG1rNc+BChbLTnRN4lNGY/U8b6PQq6RQj/Mb6IFL4S3XaKynObW00T3FPrlubw7Tp
iFY3ho9txwQfli6e7fkX6OnQ9EP+hMbWN/x2kdvNB8HTp/nKsVK4sbazy4ZqXRktx6hopbGqrAJE
GoCylKZP2lp1NfETkT/Q/I2zkLCLPx4mjQGLIfHnW7/mq0XmFnzWrLvSBCEp3yySpf+rVsQWK7vk
EJd77y4WFZH+ksZ0jrsObLlf8Mr5yQMHzLWbZ7/ChlCs05S3TLbboc1upqXNbay8Zm7fX2oPFn7d
vjs5QDqut3yQJ39CqPem29df1xu0N/5mwVIxrqpcdsjz6+dUnzmc8CKB5BIk3bNh+99bqld6Ob2a
Dk3sdD6ZKeSd1nm34ErtStQ68NAzVnpt0So0j4qxZnrgITTi30at3ypyTbtGL9SCzvQ1DJ5hkVtR
inOREYt1c43xve5BGg8tYTJd65Z1NbZr2UparLri5sw9OzNnG0QC7fRRBzAmivsPjcOXYYzl79cs
izOqAsZV1Q+fYNAKhiMEH/ou3drUqlEVDq8Jh85Nm7lQTnO0h5DyzpmlJEd1Y/jHFKqDxEBZ8EDF
LKz2nR42PC+LZz3mGhsL9WN0+muqW/YyzQxzKZgHdbZ49S0StyVhHUpbvgMM7BcajLhF5H5icsFT
IxqcNyr8bvgfbCR+VF6GLNMInp3Ne6ESnJC1tza0/CWu4XQJuZ4xzMh7jspYUFc/u656aYOBKk67
uSucYesF7hsYXHsRmP5brT2IPn0FyXtLmYsErGvsOgBD6BCiEuNALOulKENzwcCG1yra+gILbugv
hphQTZ/4L0ZEyQ7AYGmI0zB0I8Wj9bMG1mkRauEP1KIM4wUU4QqDcd89YVE+65iWKxNIQGnn67kW
dUGD0B2Bh+f0hfLmtya9fb3iSRdfnBAfUrP0CiibVB7GG26ri0baGJkk7pyBSjSsVBU5LIM3Dt2Q
NW3Jq7j46K1ggI0KXMiFCt627r0KratDZ2M4rADUMzMrqd0Y/fYnR7BFbUU/EpoYF5WAmqH58dGy
Zhz5S07exE7NaDG3TFDMswgTl9cuKHkN6MX9ulr0gasNlFe1bJL4Qi8tTKKsh9E4APCU0WuNpyax
DsLzIJh/StKIVJsyf+xSjCspUuiig4EAfsChtPc1Ld2zFhKyducuP80D8drMra8EbDEC4zeRi2EC
xKYbMbSE/orT+sjQkD+BT3kds71sEdpQ+QOneVYKGEPYxDOUIHq0aV9cNKjXq/o1jNZZGh+MDiUq
QDKbV2F9vm/mKmA0y/KQxP3niH2dtUZ9IJVcI7r3wkDHKe30RPcRFvQ6jxamVj/kWrCTZgdsdORg
Yre3hlACJ9cm4DLTXugMWGNg23kMDBaZWV+q0n+j2DlbSHtFe3m00NL+0SHPw1mzqPKbR4RaQPph
nhSs0/6ZyHTIDj1+SHzoaA0Fy/HUEcBytKsxjf3SGafhPQ8i6jpUufn/7J1ZcuRWtmVHBBlwL9pf
d3jf0Z1NkPyBMRgM9H2PUb2awxtYLVDKlCKUJZnqr+zVRyJJKkh3R3vPOXuvLUg2wm+d0iPvHZ2U
S7XcKwLdU1yhzuvBm3Ons7BXNdWpz5xh3ajhqnLC5Dz3UcvEsFZcd/rSHsxqa3Alr+oWLw0mqZrg
npIvsyCm8pWclDGD2EWNpPPaqKI4OlNx1mwfgNW8qckyHRaTEr1DoTBp/1eLyggkk51KHj6/+n3z
+TNz/g/5wCBNYcmysgdQrqjriQ9G5Am6ZhaXIneKL/4MDSk7ua/nShneHs8KxsLRxZpVYKQXAG43
tfDyuZGND4BMFh6pY8a+Rfu/b7vOOjpeLFZmAVtCm0GOUeXdOb7fu3HODbgFB3z7Ehu9c8utuVlC
60mxRiCwZN+Cog9PqqOSLRekclcaYCgf4CEEz53dwSsjEGMxSBT6rW6ehT2TRwiqL6NJXDtrTupA
fHRUIBwvEHxl9KnNWyzRqGcWvepcKsWqo7TZwtK3FoBDMVuYhb2KymoEXFPqKzqSFRUOTfNi/qoY
wA2heoUm+O+ffX71+e8+/wnD81UCuxt1mdnsW71iwp3yCZaxNIdVUWq+q4GHvSfh7UErIOAlOc1x
QbZtr9T5wYEiuNBn7KuJVeZKJ1pe7VwHAQ9Wcl1xW/XH5LW3im9hHhInNjKDI5ny2beV+ozU7psD
NIQ8PJADue9bLgYq+yHMoTmOec3Amo5tLS1jrfJPAzMdztG8+fxKVR6aGShsV0Z4zJBOQFB02ove
1/m66H1iECsVTLZBbBB5TWBH583kYVec13Zxy7tp6YfG/nDvwIxbNkVR3w21ceoJ7D0XOqM3D5aB
S/QwClz61jbDJacsGuIw/rXJuSkBrlRzGrCdtZRVXi+Lqk6OXTB0rmZHo1tHXnFvkfoHW8YuaG/b
pP2CV7gJ+I+XnHlrmX6PkXKRYeiFh7qvQ8b5DULKcEDbbwH6JYrjyJXv7eH+knjZ+XfkK/TvnpY+
VOA3vtqO+RyRnmCVkXWVqQUDoYjbGw/req1EY31kR8g9WBpGw3Dj7kKVuNq4DsBWB+GLkzeXiKro
e+oVaz2I5Fs2OYQJZ7q4ppp5GYH/7mtPOMext5DY+u6QshezwVOP/7xc/h/lU3OEQXGLnOovCu62
qn8Sj/32O7/W2wJMATYAgAI6jgALi/q/6m1h/0K1DcdXqHOjFoHZH/0DIAhUfgkL2yf34HfxmPML
tTHtbpAHv1kL/kHBLWdp2A/SMQNqGxo2x4HKa1Be/VhvW0BWHHr5YmnGiKadEMZOR+sJ06ZND7bQ
EtgtCbddv7tvwmq2uECybuUJovtTpvoW3briqYneiEx+QJOy6xiGgimFGJJiaS/J2QtCmMG980Y+
y8KDGu+kI7nJ3gcT44bSq1m2JVrqVvPpKYf9XobhtEiLBZrfi2r4b8VYbP9wfO5+/XA/MObUP39o
RHJoNEz6IJKc15+aDAxgG6g7HmwuEpKOdFXpFuJb2MjGeJC980j2SPydJeAihsDm5qma7CQUOKgJ
/qXtfbjlHQY1S7sg1g2XedOG97kJC81vvvkZ5v/aZinVYDFkfcOSNlKICgyT6QsVLZH3zx7qwFUJ
TAeuUrIvlHTgkS70HXgBEF7hOMJ3wA6fFtqhtSWMpYhVb8WIKZlzxvOuJgNHHzT6ZmiePr9tRHua
2jq/0lpOVmAgwHpPwUAQDXUqSyH9MIWefhjmzee3PrJrJ/VnWkv8oGJPuPNA/UiNfBKFEeZ+tMHT
pcyzT4lHs8NGFbid4W26v/dNCOO+kiNfAfC9B6RDjmgXesRipl+DxshOwvBuZGWsLML6TrRkWOW2
xJu5TfySGkZw4pz3l9zEHTeDjss4ZU4epz+6D42+OFMNvPpZ1W+7siNmobLfRDiiqFfQrg1Tf0gV
od1EZwarnI4+PNmQHNYRNYG0smMQeCNj0DBYBrwbafo+YE3+TNzl6VqOReE6xE4+x5p49FuWqQ1p
kO4gBphsEWDgvJjuZKKvGoRgJyvPp11okMI9xeZEBFUV7I20LO8zlUBiW1JUjJZ11/rFiT3FfLwL
lFmStcdyup37pWRoyujqtcapnnIaLsNNNKI/6vPG6+aL7PPLKpYE9FU8duwwGOUCSgpxdhAaycyy
fcdNcxV3ga/suIIzb0NIwR1TRwJX9HgkhZFKTShFtE60atjHhr1tfZ0ZozUmKScMP/PyaNrkmrNH
KuUdEmYzS0cRNlgpFmXw3g6awbxh7NUHS7PTg8qjkDFJqmwCgcseavDFEGG7TlEELCKqvv3npu+x
UgdMw+RgaHiD4PeGiAPIssTO+OlpVAffXkI7KFed33YoHLnwS4Zlx24YpxUDc5DERDIf8+murWce
qmD65bXJfP2gSKw9numKiZG+ndrRZTHEmjwHZWox7aaDrpzkZH/JidfxE4sqnNaM08Fr8w1SJbIN
mUa7pKXpxvpBMBY8+Ghj8DqaGTNIn2I6jcuN9JuPaV5fAwhzpV3wJszsnEqEIwQx7Fo/nWNjlTvH
g+OgGXQ80lwnMsBmNYQAnNmYXGf+BO3KzNuDh+XdBWHKH58g95uJdiW7wUOgZG28iIVIUVHe4Cqg
5MhaUqXai9SHbIvTHEReYT+MZkXeZ5MRA/OCGomAeqISmCGgpByTWHc7z7pTFQhFNiyNPB0hiBDH
sPIK715NEPqx4sf35WirIp6LyBQqWMPkXNeZSkOQw7uiV1trnl9AMmsBrEF5hZhSjgNRMyJ9Un3l
Xql0Zm/OleIumpxvFmLbztGIE+jQa4g6KRbMIG6tgp8piqr1FDSunWDrIjPzI46teMVjLVh6pbHl
vhjsuFLgUQSuktPwDKd4E1S1sfZK/87JPytiwB21hW1M/xJmYXQ0mVIvaBEHCzqd9ToJLrnhZ/Cn
eBJY9MoKKz5XVOulZamuqRQq4hU0DVUmwGcZ3pLqFwcCPUJ7jJexkpgrLSTe2NHr0g0LdCD2UKkb
OaaX1NBfDFAacQX1+tLMpmoM1eh0oEqxvltHJkO8DipIHBUnpdRndvB0SBQVpR2RTGRlHJJsetEz
ogbIQWihSi68pJpW9Js1GHTo7Jp+X81rRikmpkGUaC23231lPQw5EiR7mu6Idb+b5qPeZsE7LGtj
0Qd0BTSahIkY/c3nrm0KD/hiT49LGSq5YiT9HOpTQrgbi9lcDzcIWU51k7V78O3MpQRPj354dsyo
gG1pl64eVuZcfCaHHBuLZz1U3Cc2hWWQS1SFZ66f575pVr3nMVgOh3zjFVWAKQn8hFoamPvUeHIb
ppKPpe00C6ph8u0t2mDFRJfEmXvUiNMv7G2L5kL+OJImukHLXNzXkvlZ0UXJ2mo5yVMZlktv4FRG
ocDIf5a1eGbtr0m+hu/VJeq6K6kfCL4+2lw72wDt/Vp4kcQtZ1ckLKjKuog75tC6vjNB3h2oyI8d
18Nd6le3FIvvWXO4+mOKDJX7JQ6P8k42xBiYA6tt3Y+0ZdAE9IT7Ie5Xog5fM5HfNK+NwDkX7P9o
HlgDCzqWlZa6dR8AiiDvCB7Z1oib7K6Iivqho4m2dMCQrHWUnUA+qoM9FEzOUG0j9ZkDV6FcR3ZX
on+kd1xC4P+sSprBz1ZYj5AwiwAR5BRrxLfgKg8Rq4N41cxDEU+TC9+amyfmmF2VDxzcHtVpN07s
bcEIWquk20UGCaq9Pgfm8NSI9MY7BAwzWZE1ZKE44wPoAO6iY3gcWcOevFnXVraPSZiOPKKwtmRa
/j0rewOJhReesmx8z+Do069EaA8Z8HNTKCBNDjkoGTKeO/vXjU161j+vLP6fGsRJ8Nl/WRcc/vt/
VXHyVn0k4Y/u4t9+87fqgBoAC7DBWpS11TxA+3d1YAI+QzxPJL1lCF3XWJn/i4kmftFUqnWLHxoz
R4Mh2m/WEmZ4QtUFrhNdNwWmYPOfjOM+S5AfywNJIoY0AGXowqIe+WmlXNeKEpkJHfTWbC5G1lh7
wZxtH7Tj9455zRzJ0N7KFqFZF4tLgv75VtLI3tsavMimksHREx2+CcP7HjUCb70wXsMOEYCe4vvT
MvhRGUuyoH9rk1oiUSKnF3lvtcGAHyIPDK1jKo2QVmrPEE+Z0jPS15s2lfEDo5vkQcKEMOhOakGd
7aIGHafdeel+CIttOzaQAlsHuk9mrAgC892IPEicYPrXvjKtHf5XBl4y7/efm9awm5WFKGhZgNOA
xFPdm4g/Lig/8Gbi00VWPzGDjOtpHcJmKwtJh8QAmslOQvfUkr5cm7QLIkIn9r7mmfDciUisS4fs
Mk/ejQHFBBL5ESKGtjVa7T5G4bNg7vaaW9xO7OjsRCyW4ag6cK6980gGTeOUt+hCksmhsrhXBtMh
9wANEw6aqDcqRJR8o4NUMnuv2+CBptTC0Mp1H3irocl2YZ8T5FKhHRouTVld26DelxPJtWF5tjPq
DC9fT31zjnOUHBJJQOsfoqZ+jifvyeahLkMQmlGB+qZpcakRzxSXSCDa7hKV5TXIukuHL7ps8x25
D3eaHCkhRX3fjnuFlbppB65o/VvTePcKtKx+DA990pABU5zJ/UFdPauPLg5+SMDkmx6d57rs7fch
cMIlFvIDIRUkPwClzSsglykuHcPnXBgxW+Qxh9hUePslkzEipjMXN6ri0hmhOCrPqjc+tEN23+wK
1diKUdlPGm1vo7LSpfBJcVV7leXMdCA19KmvkicUBndeFUGE0B/KejhC6v0aiPQ0Ntg+06rfA4Sq
FkAkX7sU/QjBuuTHPJeCTnEVRNQ047FqpjsSCnYCU+Fi/mRjhMukDF36Pswue4xMzbqjaV7oSM7V
UxFYGyn1c8xAwJsoPz0eZeb0oIPaty3CSspXJc0SjJ403tkNKzXCl14rt8a3zyOIYJrElGu4rIRd
Pnakm5lkM+jFROPevkZ4ypGf4AkjHV1Dup0AZ6GZiMwFD+4T2qWb1jH91qPlZPGj2tzgNkXzNTE3
UrcdktfZumkJRBpkuZXJa9MR+a4mX3KHmUrm2OuA95PSam4HTNw+Cjhprsa4omeN5sR5E6wPqbLJ
zcwxlkZuRidW661VpzI164YVfWgWdOYqRvel4o0fW+RjszPNtzamIdYikbu8BppDbZHn477XEAj2
6a4K0yurhlWHSzkNPUB/rJgbxblWYUworOPOXv3euGhGv5aVtWlVwOutt+Mmd3IK65b4+jphYotF
flvoXAC+SwN/jSV7p3XjCXjDQkSshHxMormyigizr3VXetaqAnHcINkhFmIVQ6OXXbaCloZNrj92
sKrmnTjviMlS7kA6Lts2hZjmH1rLXIVT7jJQya2VaF5ah483PBvTtDTDJ1UquwxtkcDCF4YphXO+
CYgwnT1yeuAt2wrhdQqzLdbWYGInTy4bjUJSCTZy0FZNpG9ClZk54rok4b8xypM9liijXFnS3xWj
XLcKvDZHP01YcTyl2MHWYW0XPxH07pLjQYU6cByGYxNMyx4Wg++hqOh0F0vF0WtVDAjDQRmTpyq3
z11ULlFELkh8WoY1cd9ltopIvnJkvq5RkVp3IpRLfwhW6Bon0aHHClge5QAevpHfs+s4XdKM6NPc
WyYMSE2noiLCACvx4jDJ6oULjWY9IjCkJbtIespXIdaaNhPBpk3pW1fCw1YNEWTFSHfCcuzXgFdT
ObdUCx58qbPeRBVOl2BZ4ogO1AGw/s5ownNNjmuTTa5U+OMDygbLcQfY9kPQH6TfXYSdrZKCCQaT
M9Y7t7LaBeDUEz7YWwCrIoLRZ9rp2nZGwquKr6lfSrwN+XJ+TYdhVivxaIwlEIuajCF944UE9fnf
m6Qm997bjShAirxy09ZZeYw6gi3M/fcSsxAT37nec+Hq7NWi2ODVYeQHa4dSndTDu5DCFmM7MW/e
Lnyo4Dh3Xrsyipvm1+xldiVTRmKwrm1tUOcaZ2IZtzwR13Wku7kysiZG+N91bhyJtUel1xXfSiZj
AbVGWfauN4dc1eFmPp/DejwBPnqqVQnnebpLRLTnnbvABtO4Xvlo+kJoiBVtaK/HLZ2bm/nnTmWd
KKXB7YtdOnf2cvUUONU+anGUcEG3TPN1JNgwry56Ys9hkPv5/2vVPmIM4OC1m7Y8pZm9k3rAipXm
hYFqA3R5h82l4lDOx7g2zir5gEyXmYyMe7SF80H2wmTXpcW5QC4h+uAok2Ybm/LCSuLzzfVCd4du
IN0MW1SRPs33wtQZzzla+/oZOYMrA1bgCKZbK70S+kl+kvoyEl4rqPFzjsN47i0BI3M1ju161N7n
+xklldpe9d4kJczZIf88MjrnLtYuOa64D2goDt2yQckbjfEdyHlXNaf1IIt1L+Sdgcg6j51naUx7
iTh5Kjb18EzM2qqc4tN8FBrFuGo+f9E0NhNyUk8byVYP4Ztkz50BdIr/0TXb1LlOcp4WL4ZCebdV
glmyAe2Nd0a+A9TffPTKfJVqCLshczVhe+EmsUwRo1dBw8XMhePX+8Emv3Ss1sLqLgY3TD97k5bP
/jdvWMVCF+76OfAIN+g8MJYKQGAqRYbVjHdkv8kny1UVsqcifVmNPvMc9lQ7nqKhvxWW7foDjjgy
h5iTMoPW0Zao3S7WNMrjfismufUz48XoTOZjzZKsBlEjEk8BU4uU1g9DnC9RDLeKBtbrBFRknFD3
YDpb9eP46MjHOo6v5P8cEidBscLO7K1mA7acQS/uKJgFZ1aTEKJa9hXjGAQJ7hC3x9AfXhrOX1Mt
nrORvh0J2wU1j1VDSmyxUGYWToFXWV+JTvrSkDgNe+BiZuWpKs1DouW4Acv16MAbF23IrcB/SZXs
UVUUAl7Ql6gVPgal4Lf1t1zzn/VOP8Ut0yYzRkWjox3RkTyJgDtityVyeetbNIQgm5ijUBeTbT0W
AWEAo74J4pEYTIgproBS31qMJHNW1IGaYnJwPjBpM+zsvzlm92rQFepGTAKG6Fe4qE8o2F/RyEmV
vSwVk90fXz9E6RxL1fxqZr6OhKl4D3TrqOjkUI3Npk6nqw7shin6dMhKfWdnKk+XK3Mp8lxlQZKx
ZX7tQVESQjEAlvFDhZVLzSJKu7X9lljEB98OHqnUV8QerrMK6Fmnds9mBcJ2KIsbNiYtZUwcWdPR
H7OPIhOv+fQ8TtqTWiBK76rqtWn9YxWob2HO1Fzvn/Dg04T08pMSWw8AzOg/Ret5Kai0/aaqpxXc
we2Yy7ccCY/k8GV0MyQyAT+sCROEuTGtLE6qJcbKQ2eVz7RyuwXcVi7HM5zO+yF0XkwTrWGpZPvw
W5kHh6qAQF8MSxLinWrARi6f4ozrXXduoo/OSg6EyL7JMTmRluBCT/vWxdO+ahO4qrMAMTHJ/Spg
m7BQbu+6dNzK2ZtLz8A6O9YhzcRw86P0fajar3XaO8uS9sQOwyC8WnszQHd+1GNIpIrBEVCTeNjo
DYscU+cxpLdhurRmRZ0Eyn61pYQEPIAiSxR7hTJmpwTfC1scEwbgt+HD7gmzy2tZP+H5ZzJgsiCg
wX+veiCfAptZhULaNIt59XufgZQPy3IvMrEvSNqclWnqrYiJBm+VtjoW6ExkNEYXbWxhX3hIxQ1S
OLZDMwPgiHW5eXYV7kYjfVQwo22jHhQxoFjE/mr0Sl9BdTskEJumMD+MrkzcohHKIcs3ipKku5yC
GZP16F1siqcLrbRrKGbtjacWB91zIu6blCFGEhJJUsf2uaiMvcXw6TDYI+rMMr5NE8NefBbXAFvx
Mkzr+FtL9khESiwrRlLYnO572avRnVLXjzlyFnJaVR+OllGeGuQ5Mk69Q0Uyl0ATWTg6vjCBK9SM
rYJ5An8AWo2JgQYVc+Pl2g4DT7uoPfqnLokS32vo0oq3pYYJ6Ywj2faLVnGDcGRizkjbiOaKQXvV
BpG/jy1tsrLNELkN/bDQfO1DpRvKo3xpFjaL88q6LxmxHwlucpMBM3Kslh89AT5L6BP19Z83Y/6H
jXlNlXHgH8aIc3TXD7FayKM+sLX92Mr57bd+beVIFeQo7Hp6LxKFtGbTHvpVWM0I2ILagY5YCmS8
qKV/b+Wov9D0YQasaWxU8UcYKYNe25nHwLbU0UM7+j9p5YAx/dOk17QJ1xImvSQTaP4MK/0DjFRN
wJ5VPSmIg1pQbuhBgYmCQdPEmKJQQh59mtK6nmWtZAoaYsEsmwhKvd7aYV9viStlSDs1yi3AU7JF
dOusAkUuPEz6h9G2Rir7jotGU1gUVH4Kq8uE8w3pI3EbdcjPCMU+MKfT1Cyk84jNGnJ0SUc48NKF
o7lpNzbPve/hpaNCM9R42Stlt2uMotraZRTe+Sio3TxqRzxiDemQjT27ZYgFh8K1p+0i7tsS0Sia
0lYelRBFTzRnrvglCTNqb/jPk11xX4DzOQevxVuTG8myRNT+WvVf0lo86mVa7nNH9sxae658BWaa
khUP0llrdgGZKLKTC3kTu7kvfjZSiobQTkg8hKuRt90IdhKtZ6bhA1Z4wknaU+4so0KrXlsnSzkA
koFzZTfmUQ4jMPshficoM9kZZsGNscyezTyV7FTyYXocEIuxwnfJTe4MrfQlSUnSpe/F4lkL7eU0
SpgrdkeqWSrJzFBb5iI4x45hlCP8zBusyiVkybWUibFj2oOFyMuMfUQMxqJvbe6VUzCtk6hnnwA2
umF7q7c+lmMKmPY+oZb4asnymHJeDIykX2u6XQghq2plkEUN3/2hYMe/gL87i9CKDjkjMdHFN8F9
a9MC1EAwxrzPb8H2Y9ta+hSqew3vDSliOqgZW3tKjQxR2DCpFLBIcIYqCvaUhtNiVEZj0SnKuDNq
IA6CgawzT2ZjRrQNwP4tEsncRW7RrXEoPhbgOZ+nNi5cG2PXOjAL0uAdQ1lrVvSVpapPhLocV4Lx
cDbPifV5YuwTirBiFB7AA2fB0tOuEvOEmWmRue104y2a+DPktvXbkhSycK4svK7M95VGCNmUSVKX
/BnOPs+yk3mqXccv7eeY254n3kqseacCl7Gn2Teal9mJQe1X8TknBx22HufZueIxRVcM5unSp4wZ
F6o5jttiDpwQHobyMCLBLpo7/pORyccWO4+KD+NOAPZZ9doU3EVWuRiq4eb5ZnPLOwutWYF4UxP4
IZm6EPZdJtnCz1Rn1bRRvassct07jOwrP0o+mrKrX2xJZLebiTj/roPiwl8QFy2Y1T7JL8x4y1Wb
2zZDAVnvf9+Mpd/8+i0vd/n/j5+/YVTxTFBp4v+fVUb//V9ADqsfnz6//dK/BwnG/IyhxWcaGs5t
njG/PX3MX2abD88l25ifPTPA9HdbD0MEhg8COYxhC5Vnwr8YVdYvwEmBngv8Db/CTf+BzOjnbBVy
XUw4qY6cKVn4jn7KVqnbCtB9Tibf0JnvXpLdg2tHOdCp+TIMMBUjt/N/nSj9EA36R5UPHNWflE3z
azoGnj5h2Ib42UmkBqYySpslIH5srHcGZUvp4fobMSE06TcKwWBZ1d4+SAQWGGdT2P4XpwFyrIfq
0myxpBf+emxMZMwemNDcyq1FPDl7OpdPjUg2ymhP7h+O6X9QJn3uhx/UWKZjEcophGlhhDJ+3k9O
BPw/MGp85ln9IJhksy4GDkJjoNlBdEZNWD4MmYN1PwwZeNb7tkWUYcPeK0bW83WvOgtDRYv/T98X
Bw3jmaNi/wKmNZ9cf1w7BKHTylKOGH597ZUhB60S+RYHPJ9VWAHzm4mTQZIynBPK0n+UwXQV7z0R
IlSTi575jWGqw9+8qT+dU5/vyZA64ykDndxPo6lMGLLGWoWanyHRaDUfDpWBmc5lXn0WKS7uv9kJ
8x/84eDwgjbnEasyG46G+pNULkWslLUmO6H05ckZAlfLrLk/Rdnsr5py+qYPWLmhR4UGSWh//eLG
/Md/enFLlTprNya84O65W/zxCPT1kBbJSNUdzgiVpk63Y2S8WSo7WeTdh/QPkw2IzDGyV5EOT2Of
PSUorSPDeE8mulU66eFmIhnXD+lrVmpLWol0ao2a53/giyVPzXcO/TJOh52iaYiD0gSN8LAbRHeq
VMykZbyEHvGNp+1zU4OQAQezGH2aJel04mHlrRqUEiiadl6FyUSJ7fvSglcZvIxjHS7J/JnJA0lz
N/lxQoQfESCh+t3LfJaWynkwVBgyOT3bv95vf76i5iW5Cb6Z8Soz05/PklKmCnqmsoGziUIEOxVr
pflmY3vKnsGgGygtDmj/TouCu7p6njlIc15e0amvn++JW9Rb8Ddv6j+cubwrYm4hdXJC/Zw01Q49
4AuwUggpsy0xJm7Sa29q6eahfov58q93wZ/EjryWZmjzul8Vpvz52kV0bzj1mNPlk+1mvtGNlsNC
ozuqQX7Q5XDOGvnt/+YldWohaZnkBv9UavR1qsBs5QOGpfmh0LRy/CfIPUhJB/kxdt+7qVKWf/2S
/2mfUkj9+yV/ujijTIg2y7k+Ws5NgF/HVEd+aiTvhCmtGKSHf3MMeWj+6XrU4LRbgmJPg+L44/Vo
WHkQEM7eLB32amVR+dh6aeEKcK6MlGDT2QuE5Dsctdu//qAIZ/58RJnsg5zkwY1y1/oZ94gqDW1N
w+5NEoPA77G7K4v83WSU+Nwi7wHDg4fFV7N8nUx9tf/c6Jlbi/HBCrXijXxABwOYVM6GlqnnpEkJ
WiI6AkMpTTeBpWTAZTJ49EFoxaD/LQPSdgowLlp2nZ0JwE9VkPde9oZXxT/GQZBxGwhIsw21A8sU
entpTMB1QwZWDo5VA40xxzTwEGswS4R4W7cyryEJpR6arSZHNvbb95Q5686YgeK4LdrZ1j8Zdn4l
1aEnSImac/Yg5phZFkVa9Ickj0aPJg9fhuD+PDgNJF9NulIuptIqlxAaARIAtH2eArN1sZ35pu+d
ZN4aWLmi+AiVaR6ZdxESZ1JIw6ojNiPIN+EUAXEbHY0uoXIfVEZx/dwUGbJF3B7h44QK0fOi+kae
2PeCzWHQU3SNPkNlJw4DN7OrzRCL4Dr1wbBLrAjrHdFGJwv4Nkg1PMc4NI5lamYkVzSaS6JBSPlz
AjFI9NG8aWqtYSJuDYuqS9NVUOPb6FVrRLobc5IlZGjhg3zUwA0+IrR0uK2m9+UIoY6MAvWEVUs9
9b0kmn4Qx0GQ1E4lFD6Fjtbu/HgwGbLH0VNqBRdsccTdNo53cLJ9LPp4rTTDuCztJngm5Qg5tlNG
K8VHThyJjtZpFuqHBPnnutWSr7qnS9DC6hOlLPgByASJ7n9XekENZspw483Xh18CKxQZijHHSnk7
kSwwpOK15rO0dzh0XNGp4igjgADzRFITRJtRGaJMYJC8bwKr/HUTFIgPuZE1pOIyXAw7JutYkLuF
1/bj2Tb1boetZu9IbzUm5vCAzpVBrt6hSqRPDpuoQlft69fP7zDFBcs2FTX9d2dyc1u5JwiuurV6
cCgiezo1VGKbRrNz0HTjcIFXnu8H5t9Dj+S7D4vmPNq5s+l1xge+w5DUqYJlTW06qwjblakESE87
9Iy1I8e1qTPXqVQnPiFCqGaIysEpBtfWcNVpRpPfhXpI0R+1s7Uue048tb+oMSa1iqXqooD+AJbC
XNmOZLyAGfyAjAFlWH3fh3F77QObkDNW+hc18j50ztXN5Fsf9Er8G4pv/6alzkucqlcnNqKroxfv
2NIeh6RrT6Mnz16RmmvRgttH5PjWGkivTaV7zgpT2+lCV5jIJndhqABbAYh8wxlPaLXtVmjhzkZC
r3cYM8yy05CdShMdRmQzTwpklIF2NpsvrT295bk37voAC3LdZcde0a7A+6erNU3tJk8LvGCDrE6o
DFfMFI1VPSXVqRWav24to7uVWkRqst0Oz/aovKolZFnfa+8jpDGubFByJ0y5NkXdv5lNMX7pU2Na
jcD/N5qpUMc2HhckWVmY/UsG3zI65oU2XDC0jtwDOTtsWCbU7lXU1+dAGNnKjuIS/C0BfdJ6TUNV
R2CO9xZ5+lotYv0ksIZu4jhWl1DyiOEOac6XeviVEDhYIqEsSCr0YVrzmT435ErVv371+89opq/H
OFcJE4ecFneroAttQl/spR0o6snBnEkqJbwzr9sGSrnxtHY4wKO6TjO7XGSZuuvswF+ODepNgW3+
ihVp2E7cXLZNExnX0VOw3GIculiJ+q0kfHw/WVU+Q09oi+tQXX0fqwKKfvMBgxJBQMEQMmQNdrU9
BAcfJX/UOumd3oHhAfFjfTGl+mIL6fuLY9upyYbRMIoAQ3rrKZ1b4FiRivCc8cJuGJtX/DKIvDwg
JkwriiW2/J1PQCwS/YupkIPdjv64GTXrVelxtMaKhmZrcgDlN7DAiav23GZ0LlbWXqae8Y8p8qNW
42kve8SopZ99JWXyVJcPWhnqK9IyX9I6uuuxAaN7+e4UsGvnumn+tUjhrHjuFQX3PhQjUh3196Bq
3M7W99DkD3aXPYyV0nLnr1ZCAwZuOC8pXBxTe6wq8yFTGphCpfmupN1zMrCmHsv2mvUOJjzNu0U1
7vl6LolKLKrCrk+xRJyMzkAFZmwRlG3Rd8leC+e7o7Rz4qV/UUL1mgVMmRtPhIQW4pb1HM4DgVjL
YWJmP0kMBL4tv3QFQtJK02DeDMHrIPD+1wjjc5XgxiS6+UF66P3wZGjIF1qr2ojE3Betg9Ca54Tj
0IZTLjxGBXQBaz8XcjpB88uyI6qoT68FE3XfK798vn1RNAPwCR51CsE0cRdRQPvye8e4XKBYDtLh
HfwLqLcEwXlhvUBSxIUAWvB/s3cmy5FjW3b9IqQuemCiAbzv6e5ksJnA2AX6vsfP1FBT/YOk/9K6
rHxPL6tUg6eZTDLLCEuSQdIdzcW55+y9tocUh+LaGNBDw8JPwsMwt0+i0J7Yb+ynsXsK9bsBidQk
gQBdiHEa2bmZAgpbE9ffDCad9K00k+tc68cu8R+5o+mEEj6qjfO2gNFMyNN2houJoL36BRSw8OSJ
UzNrQ1jQC1bfZW9NexQGEmEBFWFWL+TCvxZlHi/ywj47tforR1LhDv0lEoyrErHtSKwkLwFxx0vZ
MZtu4nKBZWMpL4dWrcFW18GTmKF1jPTdJqoINhMkTFok/MjNX4OkJL2FZrvOHMqJJg56D2L/Kx3/
bTlFeD+pY9y++cTVomTqQzx3mme2w4vb9chMlPmpK7qXSGhrLMWlZ7hTucjn4Qbc5FXtdUQypCKm
pfZGn2XfzvE3VhzdS63Yocte35SC9dFJXw3Z3CPAOSOriMOAlTVsk+eSISLacIpveWHOqfveJud5
wMc1mxmxGYGD94cyz/SJEB3LtlhCMHqDf7GWr9Bqth10D0PCRAcC8hKVSqP1CEplpVfV1/rAOgD7
WLrWFdtkaJY8M88ADFk+kvJFIrjPcy6/lWn5UI7Juw1OldFCp3pki3um1ex8wEBRkzzMcbdBxldI
GuVzz0McjUfu2XZxElEK2IgM2TTMj3Gulwt5O0x2eEfOgouBFFz/MXeUs9DPbgmNEN4KHqh08XOY
9FJfNyL4kK/IKCWOs6AlPOrA6wr1pP7GiUrMbPlSZxg35Lloa2sTuvP95706I8BQTnECiSskNUot
lHMVNn+e5LRtP+LG3aZFtpqNdg0x21jkNoo7uJWvmF9JgCJ5Vt4dP0csgm3jsXbv4yzeAMWCE2j2
D2SUs042MsC0ODhFTQ/enl6ymtLH/PrZuzQ5pzqqio8Sp7aNH1fcZs3aGcFAlO5onThFl5mb7Oet
xUr2SvriTa+HFaTdkXGjdm3UYjEOOE9L1kt5P4YKcBWLYLNgYjCfhNO0CMHFFfPy5zcqPeOP2Sd0
wjcnsGDahsftK8qoB+YLNLZ1aE7ycptNsJp2XD5r9PLyvlc8kWkPQYh2wdfbFzt91jsUhajI39wO
+UUdW0vVlObyuP1oKvLCIkDOjgbWwk1dud8Il0PevAEvwSqjguPpSoCBRatzW7RHnyYi2SPo5e2A
v2ZgcYY0BMPhaIwJg6/Vzh4Of6zQazR8SywAkHF8xKs/X541ifCJ54VrLmqgFTwW2bQpqaZ6iUhi
JroEeZo7W3725+1lgES9rhx7D8vOcgz7qxLBpO4JCMIxoXna0HkVfPyNHqb3DmKzaMpwwTgsXlVh
e5TtTnnA28h6nBr3mQqXKTIUslUwE+mu1jzunJIKmOKhL+yvLCWAEn6wPWECqbmy104T3QaCU8k0
GpatWr12jnu3HWULMlHG0GgnZgqPsW+8aKF/tkmYUwv7hv96J7f3lonIguILvVDebg2rNr1meu46
OCvhFJgeOcG/4ogJDRawRd8qb1PSgDDKkCEe6zq7yDXHn+nhWbnzySgO+tnCivPP3Oa90DWJZr3h
eb4dudrlhlt+bqwdHhv9cEy68WR3yacpnwuV3AIkwn8WcAttzDakxD+PsjOb+0PvmegyCqvHU1GR
F2dqxZntzJWsQHWHLnzdll3CLCkEeKcWhTf5YKA6tpOalhgLpfPjlS4e/Sahf9UpQIflTwJFUW+w
w8wp4k0NsmtsSmBg7kIfAndkddqnNfT1BkFZXuRHNagZlLRY8W1ZF8/aR3eNy/q71xb4ush6zced
K9tthrzE1GSAO2jaa6NIQR3F77oSrNtMf9CMvvZa1z42wOd/vpGHxCNRIxaiGTBWAnIAt3s92UdT
2/YAUNgYM88MBtbkadm37tVu5xPs2s9BK8u1YsynytVItLVeUlIEPFWPv+j0ddQu/CZ54rPYTbwc
Nq3LkzLxNxlv3IM8zwukI5pJUTaDnW2sRsdkclYuLHOvsHKpqjY3fkvObaqgoqvZ61Q1Ga0qrtIo
tD3CJFCnduwxmS56dtMWq9HSEFnot9gyoNT3ztXKtEtvKNAde8T0tllLVxlLjggydPRqDjL2CPWK
1ydflCynofI3V1TOKRt0n9CZEcdeMm5rZ7z9dN+DjJtxjrm4JzK+1DhbtMp4D6vmIm8xE37QT1ep
I+dKMdwDE6xV2AF2QHTFBcZR0kf9Td53bQ4rpS7qg90SFymQeXbhV+9kKDw66HJWc8S0hHmmAT6C
S5hKuMHDO833nnEmEu63KGv2A0Ipz88wMxQpscGJ+VkDn0JRNqwtuXBZPLxczX6zMBN4yLqY4er3
ZI7jjT+6LyP1S0+btR8U10tFf3FkiJXvjjig0cZlaGazyCCAlqIjbodqmQP8GMYwJPSJn1m/gapi
4yijq6xWpYGbkV9gmM9sqoHJOC7CMuX2Uz6EyZt8FiXwthGPm6PwvRAbZ+DO08q0x3DNjoRBPjTX
VLmMkXkFbXX0W26oqTAXga1fxyRZ/HxCzkEMR5Nh0zjh5DChkTVnDcy8VGOuLBUdWGMyTal18jRW
hO6OPCpIRWdXzzYIeRCm0hXr5aprAiJLx2IRhMNHzD9rauuzp1PuVzM0d2VeDSnmEJfNl6Lg2R3r
33aUctbkO458bT+F1TWSm952ChmZyrV8yK/D6LpEqtWEaBopGE4Gu3SPrh0tN6A68oBb+nyL5A3t
qCFuumx6nmp+og0gdYIhTgcfjewYDNt4ciRSk/LKyhSWdIxmo7xEgOcoFitWwdRXOM+tg0My6es3
tbykLUnwWaEsKi29OjYY8SSo1qSDPyYGQfE52/6tFUMAyweFqKgTE3cUsE8MwBTkjCVOe7SNSUNg
cqOiB7fliSXmEkp/M7K3WcLcR/Qj6xQL9VQ8fbiN0S5BJsfMZqNbGBJ6InI65T1a3qqOT8emGr5+
HnRGrnxq5kbv9GERNMXWEt2vSozvdW+zGy3VjwK4JFlztznFD1FSactnYNkVn0BbIIKV6nvX1wd1
bqtlX3z/6zgpMuBNsPDUCZ1qB2ANrmJ3G/rNVffp9oW2sSB44s3qOHShFXpF0RVeU1XQ4pBLj/ml
sYw3xYoW7oixbmLPObT3MsEigTX/O3fB/uQxjuN6vNbq4C+03GYBQNn48yBJZyVaZQ2lotDHpZhg
pmXxWmCGgEtq/ez+XGeqF/ZZbQsC0XLzo0lZOASXk9+adPyJqVATEgRVnOaq/al3NFJmvVsUwfz7
5wwUcf7E00qH2J+mPJ9MnnHs7JjkEPVhmJ/2UK8TtJcLY1tHs78sXf2jNrQjM4ddC2AbTDE/W85F
+qnkJBF9U6VweSdjwVQIBpwWPowStoO/KcHdGgzu705Drt0+r9TFVA14gGjoLfsSRUog6pVcZgps
lO40MiSNyQYeQF9XEbvW0DXI1COXy6zzu8gAbrVqeJn79Cj3cEGW32lvDQsrzA3gIYMFkNamIFJr
a0mgOzsu9rL5NC31RHmqXBZxm9NLIgc3SZAQtdUGW0pQRwwI3mKcTUZRgsc+OB15CUVTpsve6M4h
3BM1OAT2oK1cHf3kT/+7GoJHnbZkkBRPQo3WP4OqMK+IPss9f5Bc0ATftVyA2PvyQDWCAz0bRkYO
aj6UUVySDBRjbpCBei2Yimzh8Cj+eV6pkboflZAuc3rBU/o06PhuZjdn+pVoj/JgjRig0c9wa4L4
H2QNIn8BOj9sHiehs8ERPG8oZNc0SHMCcZtHechMsvYwFzDQ9M9ORvtK1/StrLN+isI2wFH9cxDG
yjkF4/wLndZyEvb1p3okFB3AIGzECXFgOdhfNZf6nJRfbmo+aNXKjy32YF3zKQqArnncbsL8w4VF
6FpICmeNQZisDg3mp+B07iVXdyCWXQ2Dp5cbDyVmuyCoYcScvYUcvJgZsB0nF1MqweNga5j7IcFk
UcYN4T5RSte+tI44To4krXFny1Nip0yRrcefs4eX+jHPXmOXQnBWAFyY2NP7UOxt2/4IS7Jn07gG
qajVH2VqMvCjBPGcvLtlo/4o/9TNYCzzzv3dcNobE0Usevk8Kh7NieAfV8N6qhifkBKJkiujdlma
2akoE6+fut/y4DTu4NBfuhnODGon4nESOGDybIkiLPTI0yj2GBK+dqNJ/4U6lCkLr7JG+YqG4dWC
sl8lcA4bVXSL3o2lO/sUdQavsm4UjqaIvXRCmYKbxhxdBjE5rt3h9jMen8PSYfZfHtsUl10+wdqu
iO8kw/oiX9vPFZ9o0SOQSAzZCuFDCVNLs0XHCQ5cXk7aqHzVjXUmaZ7rqK+ekrq6akRxz4preXZo
3TqHCWNCFJ2lItASKVvZOvoQCckUCUuFUQSvPMrP8vIbDLjo9Gdpuo2bEFohmN9T1Ie3PNa/s1C1
tiHQX8/BMFhYhwB+gbTBjyuCDSnZdIdUkMHRvKaMYiw+grymrnwVGTN48E8+x6niwjBE5RFd/yR8
qBpA2rqiLLbNfMto7a2aonXWPQ9TJ8Xugpb92emBaKom660VAqQIj3WXTcvgQuLOQMAoASyEKiwd
g1ObzPoTPfllEebu1uqGE/4cE8p3FSwLPDF1N5AupE+6p0K9/Ln62mbugOeNn5izBfGT7Ragu4pF
MFHpo/l0cmCWQuNgNUW4cStoHDQdMuC8FkyXq+YwKNYBMeVHrSPiU+3eG4jTxu/cX4wY286wKufq
Hhjjd4Wn9klFQ14TB0rrBzhH3fXLzkRcNpPWUGrpkeV0Yuw1+FtVzyeWRyI0m2Z45Qn3KOq8+T9g
J/1f5nAmA+8fZpP/ThIrHc7/41++eaD8VZckiTp845+qWOMPSMMEFOv0Uk0d79zfdEm6/ofBJ3VC
69BSIEzS/lGXxMPTRHwJz1GDK8yP+5suyfkDQjC0YQYOUjD5zxmcTcEv+cscFxs1ugBhqZjyJY3p
36hIRACvDUFjSEXHzlwk+nmeap6YmO1Z10JnZ1Rtjf8BtYcfXV2X1iVSdAGR7X0045GR6BTt40nk
jyHgo84qib3KsoM1aRhtdXoQ9nDXJqO+BCkDNvkR3LLhbqckmfU6sBjDrZWlRdm+RffxOVOMPdHh
Q7iaNKxjrgZKEmb7whDT1k7a7owTt9i6vki2Md4Y9lgKANrRFRslDx5sPwnWcy29lhVktg5ZADf7
zulJQulii6wVdyY8E1yy10h9PQLWa9m3+B/bFrjGGGW3AKlgh/xzYee0yZD5WSuN6LcXsD97SPKX
2bUKRjnGV2ynzfPQGvGyyfQKrPk8el3UKUfAFUSxdb16bRkhU3Qxqgy0CqGJ8c2Eb9PkKndy1e71
icJtZmh/wNSUJpq9NxHYYB6aw37PBlXiIjtS3qEFlgkFe0vTfOMm4GY7KAs5Eg5ijcLiJcV2aoZp
8jHgFV/kxB/tAmd6NPTQWCedcLdubBsHojBuaUwbclBkHFYo8KspVUR2xOSfIxs1pj4OF23qDCAi
pEz8fCiy3tnS/bUXOXlK2EHLPd1NJJedzdwvYlfHcPcdaSeOUzF8TTCVGRgbW7NW+l0WumJVU0Ns
8k55xxCTHAv6puRmTMUa5S1YJIG3Du7+EqftuBp0/e4a7XCsAPPfCxmgyp+YRKRdJslPifzr5/9+
/nJxCGxzNb7bdEkmJceWJum38LlkXH3cRdMLgVMqQ0bo874Oaa6C1FRpVwxTGEkE7UEGk/BCCvxY
SMpQinIChpmQHh2Lx/dM3MfOaZ0vzJykGJRno7HfjYRHS6s14JDz4GYMFcWpaQc7B7os8W4p9jgX
d2RKx14NdWsfB91Gpbg6zYOO6NSqskU8gJFNCwXDqR9VG6vFTCM6UHodlOrZNdQVNibAYnUbPVR5
d+p/mYpfv9c6ORfwsuIuzC+TSn/SttT07M4yvqYzsO21HQnjAujNDMNp65s2FAGtI1mpcxftrEPR
M2N9p7hn0uWA/4WudYMOSWu2h7RCcdocUvwhmc9GdGqSo27x9K4UmQ0nzCfLINGAGBamG9VsPo95
ie7DBxNjkPKiakF/G7lSb3VswnwJ0vPPpxq36RaKYT8aMWYVYfC2+Hy3bpy03LSmdrKde54wAIbB
hie6VCs20VjNZUShLsMK0+jelIN+jmWMoU5LyRlRvOEXbm61DDss6NWE04jaWhCEiKDgdYj7j7yt
NjFk88Rur3WxnvxkxQq8JQzuUPrpMU+aHVm2Tz0pTlaancXU7kz0vNyOqBqLR6BMl5rW70hnTBKH
6rte64fht6YORzH2h4j+hRMk2zw6ua16zWNrXVOo+q34jotwlZr1FVRq7E53YSKfFnh/+DQ4r73M
D1KzgEUvv73jjt33sbO0234b9PYuiHGS282O7N1FKnHKWv+Q+SNlnri0SbRIcgqaMFEI+DT2vjAX
Nn2IZtvQzIyS9sAQ6ecrIUl1WPSvGcietpoWdnaRP8lOiwdm9zdzHB4noRPYlZ8soa4Jrnpyi+7T
DoOdb9Nxj7NtLyoS6qu1PGjqsFPANjuDufrbp8N6WpC3iH0Smi/IIPLBiUkzNqbeHZgKL3saQ/I4
ylfVGsEtqroHR4m2ma6THIWqfXQO8vvyulzWJKPLo6O3w8rKtauZm2vplIs4IJY/7OkXzen8jkZv
VzXxPgyKszxOscAg4PbqgRmBr+gMylFsWGCJ2vGME+vRZCxEEt1Ovus+lD5DxWuRSNAPpie6tuBY
TM0LEqBbYDq/6p4UdCQp30k73xynI7p7vsg/U5wey7C9NIm6RU6zqfROLBrJTbOLNck1J0jU63rp
uMmD/GxDyDZhiBfTagn+iPeRxVZahfSb1Fzm6pOeBjey1jwnTJZTP5zk9RnkxqtK25ge/BkMr6m9
yNOb+uZTZ1a3SHSv8vzrDZAD9t/1k9FaD4PFXKVJT5HI4BvH1Taq5ifXiPaiU14Y5K3tsDzK99Ia
erOqjPJLh/gB37eihwdwfK3qybHtkzfTDb8ZBu5wCsKfECjrdWabHHznPgxjvtZIR6QZSbe6yqlt
C54DdgSPpxy2PIz8lRpo87LPGM9zScmBIBW8Hj+UrVl/FU0N+NDMo7tKN3PTZGZPWrmTQEiVsV+p
oTz75D059PPVbCi2gxOa+0LBs/dTlP2nvyihmx9x9mcBFCyCMPZvPvzP/4+5uUzNlCCd/1hOv/oC
kPf917L1z2/6U05v/QEQE0+YoDQUgHn4cX+X06NqhJcpkMvT4Tf+V9lqaH/wz1F1UuWSzGVafOnP
stXA50V4hu1S6P6AedR/xsylaprU+/5FD6xDNZAKfTT91LDSPfCPeuA4t0fw0AGPHoPtdZ3MkA0h
/M2GvwdxtaoHslJ8R+Zy4S08WE3arkQInk5efLK/OmIjtKBNhsFDj0VxI+J76GDk7tJyV0/mNiPp
l6AweDKlY60jJyYUuro7VnFVMyqAsqxPRrgOCqNAcEQ+h8CMbYXzr6hFFpc1YN1RUW2MPlqEosfp
3xCzZ+vJQQPFz2u2yVGwie4s/GIVEEVKvDsty9pyVmPRbGOgpZB8MWMz7csHeiUQ+e9Unwia2+Jo
MahVU4FVDJxeZiqbDPD+EhHFI7IrEivrGX+YVT5CH8DC+SW/YEyAAxV693SEaV8nLPQ/fyki+K7M
xlzGdQnqD0MP/4N9XMDdb4EixOr8NuQYqTsdwnedNEer/4yJrc3Q1i3dUN/oLt0kXbHggt1qZyh/
VXODxsWlWacFEBhyR4znwQrLlVYp5l0gGmu7j0GJQS5i9/aM0XocLd38MpR8M1iEg3g+KWVRC9yk
nXyvBnDzqkYgD4yxOSjE01qJo58rzeaJWcTkath+ewHq013iQuW67xX+RXezhgC8OnanIRh8pN9V
yoE28zXhSwr9yeZqp+NBjYx6DXEeNzLjVtQ5DoGwcRJss8mhccHhtXzdJVkWWmDfq/4ap/zoVRj3
viDK+J3hfFojLPg01hPY72LbxIVYiT4bH+2ZDpGmKvEje5gExXqJwVUdn4bEH1mzQxQYOMq9Ssu6
XaLw6uKgqLYcCfqkVb8V0rxLGsltknZeiNXmoXUtqBOdQ4pUxuXlGNh/pRE4UBhzxdIcXLA1c6Vd
2JLG4ZJb26OnAjCmp9hSlAOaD4YYkfs9W+awcWu8gFqSvcWaVXuJtCcHPkblKSyfMn+OdgXmwVur
88W26CE2GZMDO24i3lTantN22nYyLrgtM6rnsRA3uOQwblWxT6VxepQOapzUAVqvnYq6hwrGLhYK
ctq7NlunxoYFFPRJ+0tUdraavjNp0q5wawfRb63sd36buoh5rewoBusbirx6pTsJ4YcmzwKpXb5G
ZOIuVWkJDyxaZKa0iXOlG0+cPwITolWV5NkuCRH2w8cEcEenP4om1BhHU9rPqV0hHOBIr7vuQe16
3CONdL/I8Jy+B2XU1f5vgZvBVUDEFPEDymKUj+U+gupRABlqXPNIvOoFAfp+FI+maK6xOn3kY3ap
AveG6uw02PNOAzkFYyKaBbLZfEk00RKm5JceyYGN+sstGfoqrdMt9HNTas/oItBCbkJmhKMKsaAw
XwuMnXbODnp8juLypXJQA4biV1uUr+QREkgsuXfp1zyyTVECNGVts7XAV+R0aPucZcRIxovuwCVg
wqkw4PPf1Ml6gwe6r+fia2ho0EMPPSfqZCJ7nTym72jowrNFKkFpXJyZvt5YKV8tFBzP+Gr1VFvQ
uGLE45ASlJL4ieOfGhhA5lDgC4Q3kOrzo2LLeM7w2PogOdTg1AX6BvwRZkjCwBAw1Pklit0TTgB0
0a5ClvmmUEBTBYn+EdG6jaB1MbcHudDba2b+A0yh5ECDbw8xmMDprriUdCYpcmZiU9F3IC5Yti3Z
MiVhH17nqMpqbsHyA7bxBBG0Ddm3YcQgx32eYdYLQBlRBgcYx+hyFuNHRlgwyCsZALdqE+d10iV7
UV9XeB8T1X53leaBu3Fp0jVA6rmqbWfXqCtX9Ou57w4F7JJenVZq2W7imI1N3z4FhgrztXq2AuQT
+WZK9Qc1a7mX38hVWrR+SmV9yqo+31oZnAFUvahI6lM0OqgnHW0Jjd2hxgTIorj9ZhxL5McAQGZW
N68U6biqsoHUnyhfQP6CU1BN4CxATmoQQNZWUN3RkuaLijYFdHfrM3EducbmGbKscDVoGsQBfUPC
8cLPSgaEI0tcgAgTdwvmKl70Zk70k1bS9Af7OsUPM6MqPPjApwgaGvO70ZuESKmXQjhbPWuY3A1B
4c3d55yAawuLXTub19bOr2M81JucwFe7V596tflwMm4EH1lADG61trtD4kQ3/M/aVO5BT59nesgx
wj1kkTJgoDIoOZX4d2O6eGkIZPITwA/szYyKXT9pA3A/jq2SQJy2r1pWbbkSDyb7dGBmFzVLvbqp
D7h91kEXrSslgmsjdhkLU9H96juTJKvk6A72pszsZ3SV9EdC9LuMhbSnokR5lvgsMeZKTT8UUCpi
Kk9RyjTSMME8w+3yGZS1OHhRoQp4pdHO0J+wgq9gaO7m8iMdauZO0YpuDLnp9ioL+80ElgqB3aKx
xnuKy27UgGgsRPZC92JBq57OQHNQGz/fSOrvNilkflOW77qZjjCBTiWEEqigBiIEw4EZjiBNm+5O
l/XH1uUUVjkRmkgzpsm+4QRmf8EcVwEziyLLnxlSjM2G2R/SAKgb5hO5FV6DrCLpMxoLGpGHpQYw
5eaGGbAYzSuU4KL62bpyrDsE2Au4a6I3Getk7snu0w2qMkAqvw0mvNn0RU7RQqnmPbduu6jy/IzJ
jgTzYe3mhEyJaGlM1hV1+rooayb+zXH2ld956a/rpDjhZBH1e6E4v0ZVrJvM31dF8z2oMY9XEnlB
JcPvhsZi7YF2UtvEkA1jUqNyyRATyjF2io3RJbvRsJaFxtgoHNZdai5c7QRFlqGHfizL6FOxil2g
qKsMEHcagt3LEtL5ooC0byZmeouCNNz4qdiYiJFICP1VXpvoY2ASOH7bmCWILfZaU9+abskYBxkn
C82rEQAMEBr+anNJAutpMvzd4FieppUrmKq14rMo1+4mpgMTaWJPVOaMa04Uy8EOPohqyzxCzwGV
tL9rZLVTRhiM7jzDmOTjcmf60YqS/UFJAAH2RbkpRjSFPUPMCUpS0jiIOZvtKFxy3p3fSXmy5NPI
R5ZVbvxG/EriceuWzkHQ44gHlKR+eDFaoB76reysDbjxb5rCZ33uD/Us8M0UxC4IakGTIE/l4Kfa
ui/aB9NOnoqpONrV+ED7C8wXN5wIjzMQEQZnG7SML23/GXXRLhyRRgfhQsAS7Lt4UzQOKvPko2+0
ZQ3BFbMUChgbDWGwT8v0hDJsZSEmSHNWbbVkAl5oz4rGCDoBA+WWxzB1+q06Fx+9hKL1BApRyDUE
uPrIxN6bdjqGloU2MEgRxUP1S822Z7ao5suE+psGz6sPHKFu3EMcOYrH5Oii94yMuWVS/a3T0s/R
Ye20bELpyF7DjzMEAr1yAc/lqyFqPQymS1f5h7nolyCxWfut35xFDnKGiQiqQV7nHwMOxfG1FP6y
to0vIlUPDVaSCj1pbfrrzJhe+iG+N/Ci7crUGQ0b62keZEAbpEcqKcdnLsT0jUl50bjLoEOkQNTl
Sk6VXGtcKMG8QBO8TvTskS7bvmqb9Vira4Kf/CUX2UrtmeV2xIeAbix1cMd5t3BrsjUVcz0E+sPA
T7UD5Zs7FYUVuhAKqwL4gLnIKu2BPKtNkT761jsIHP6rKns5BsaWRDH49SZ9yTjbFPq4Jq1nrw/b
HKVVkYW7SRjbOYk2U0xskWKMSxAtQNPnqyXaZU08baTM+whcb5sOkr+zUuDAVGjQKX3z375wJ3Zt
/cGYEWcq8695jFPaUVLF2+/TkVhN2UIpXLJwJrx1hO+aKXi2KpalCHoCesDaMUkLT0F35VvASwdO
n1WSj17f2xaXEfgHh3uoKFSWoHCPOnbLYMADI02Wk7qxe38vzPRqFCo6gDxZ92yvdCCK+WSuQdCv
yhgMRtIscYjQIynccxTmTNjWJOqu3JZRO6XNQwLTzlabM4nXADVy1l4Z2P0xVvYqcQPtnI+PmSzb
bHd6r7pxmXT6bXZCslWMx2H+rgykYnH4OhQ6GlR/lXY2qLpml1Voo1MozlkfbzWjiDxzM1TNptOO
Uz1uhOU+Bm20gUj1ng/+0QzR65rzpp8+jF0DDmuRWgrd7flWG/7aLUu6n+Aiku+O8G9C0VdYu1ap
Qh5amTyoY7EzeufJ7GiT+/o2w0Ok98OaQDk2Sd5c0vBsYG70msPz2Vr4Cm/V4WqfDRDezsrulXej
h2Bm1PnSCrNj3bvIyhi0wA1pyW9NlbMykP9O8D3TkcTxhEv4Un1pZmc31PyKKmZz6dyxcC7pCXN0
4U40WcaqV7OxnjZEcOziiTeEvAL0x4bxgyF2IRHBNCnWIVw7EyxnCU1c9axIW4xjdJg4ogELkD6U
a8s1t3NZrOxOemLTcZ227oPCraXGIzV4xDTFIlSu28Ns2xpNtugG5SHWKFJz2NJmedLY0RDPxYVa
rBA3Lp3yPg0NcKqWQW63tLsbgpYkOjZx8+my2W9+GEgtwcTN0W7fmNXHAxK/LIdRy2zDXNmfSfEF
THdPpzEcrmDoFjNZBK7wmXUxZthlTrAV+auiPor4SSTvPW/d/sJz8jAzLXF5FPS+wJmlrFxSp2M1
2zg7CyQxS/EsWoCZNloB/0HgAxL2+zDb91i3VxY6FVgJXkmUGhtAD6OWR75TcI9DdTWM8QqUmUX6
j/8ri5kM5vapp97SSIFOy5nRyjY78lzEeAIQEVvUsFdCpjouW8dsxs2frEL7Zc5REKhUCG2wskJw
ny1K6fytVZ6Naof1LjYM2PYIsNvvISOPEd7yVp3ss7B38INWZvKbYHNALs0LnI9Ekq582F/6jiEp
WMY3s/eXc6mcYZJqNoaJtn1Js3EF/WpRC0K3IrNjv6HtHXurRs3OYhVJCSUOlefa0I/sxagAcIKC
WP9wyvnBmY+0L7r6OZ/sFcGKTB3MM9LGVVSKTVoUG8JYvQg0dGJZayTbG0cklyRVrmEa7xwVOUQG
w5KcIoT7rdbeCFzACMHpn1Qy7ABPTiq1C9qWNJwWGur3qAR/jzR5YwXTUYdrDJVVfzAiJmDnMQzM
ZVHDWkH7uJhsv/J8ZH/MtajDhu1QDbs5RMtb6hReyXLAN1OSsjScBlV8umMWrMeOwaSBiDm+5KXx
rhkkowIKsCzrXgTqa4OFTCkQe87lNGBVBxk32wX29zBbYZmiyBwR81sGhXeMXYqzjizdmOZ9yU+l
Ziy0xRxb/+r1/f+t268swv7btHX02f61C2sAvMJr/R+3bv/7f/1v/+U7/d9+05+KA/MPRAM0bh0H
gzR92L+3bnXtD9PEOU2Lz3ZVBAZ85W8kFPsPqUKgpQrk/Eep8PfWrW79IVSbXrDxt7buP9O6df69
4gAWC/mZQtVl4JLQeRH/2Lnt/KEwIMcjKzemxmsk6mqOccXaBJZUhPYs7Fhg1yKZrOYVbXo5W86S
+qWrgRgpRqsgfx8vTqPXu1yLX/wE+xrJxGWUJ8u5GVjG5IyypbdUJbCvQtrCkV0qnl1ok5dZ8xke
51PmmNeacp+RMFnJLR0eJg9nBspiMbjNMXfGda9mr2GaEcY0lKZXKv3yf1J2ZsuNI1m2/ZW2ekcb
5sGsqx84D6IGSmKE4gVGRYiYB4dj/pn+mf6wu5yZtzor61rV7YdSpRQREgUC7sfP2XvtxLmXr9Ah
goHxm4abeWmQMkLhlm5iDU+2MIkzD4yNM9gvMLOXecYZK46GD+G07zBpl043iG1WCRViyuymHZHB
ekG2FcEg1k1XAYCSLPjq16Abs5zdUY3YOlpbTWLspt7YSMPEDdGwRakGRBvVa4b1OGkN9/Oe4qIU
P3DjQUyaslgRm7JEJNUv54R+holPnpXSK1cCmpELcAoye0dssr+1Z3PVm/ADwgwNathR5LTY7jRS
PUV8ihNmZ9YoXkTRXmjX5LSadAc7VdOBxZCDT9QxuZlaiV4KEV2qW0pL5DIR8tpj3FhLSzpvWYQ6
VF3dYsT1NTrzilA8CcmV1pOPg8aaBhjNU/0rhyUMqLJ6q0u7ZCKOfNjrCk7hxnq0zE9Mz09ZbH35
nftKE2iRltktd79JnDMlKtWg9Z6IO0JfZTKyqlNnKT3shbLtEXwl6U976I9ppzWUBTlQiJ5eapxc
7Tw311bQI0Ko55UjEQiWpAQtolzTCXhR2NW8wglB9gwvdXI9j1+bDov2WXb0XABSTYuKWrD5Ctm5
Qh1ni4Wkd9GY8lcNOWUZ9uGrO6H2N8NqrwnIusJLl2OZz3jGvOdaK3/Yjf4icxTvkOqe0tn2QMQb
9DDAz2mlsxep4LRtGT+tARiA4+MKANTPrB0VPR3ndWlAVYVeg74r7n51nUERbhlY6oJy3zf+Ms2m
x9FsfwSaxo6oYeCYZkJKmRDmwc0r8aXgld/nQmwCdwtb9H2ohxfQ1UDUejNcpC66gKzEOSP3XjTD
UvZK2iO0SWn00/5k0gc8VROnYRKH0IVs51pw8qwZ5Hu+mFJbX8WhdyTrVaw8680WlgXibTYWYMlR
zgjO3a7VacuxpQmvAW+A/Vn30Yb8VA62iVFs8r2f5O4GfwAiQL89W8lAkndekO9acWhH4AaA+lqp
yMPZcz5kCMyoMssdobYYR606hrqO2FhoLqegKrDJOkYJ08pVRLLj1k40bJMdG2WELLhGTwj4z9s0
b5Xr3QiH5Gmr8W1VaonqgDPMTVxC1g42SHyfdb/GbU9ksdNqIe0npkFBU78SCo75OyW/Ggv0Ziox
5vUbmBa0R1xtOyD04XQ6VBtjdB4Tucn8HNKRq68MyHYshibl3PBrtKwfXu5bKyvgAGb05becyZU7
8n5Y9oTTmaICw+2r5QAOZziS7TwNCRdnKZqGlXMscHkvwBoDhyBaYTN6TDoq+1WvCTeNxkcSPWsc
0PixxOCe0HNr+yx3XuIQvFEpO/jQzCSqmW80tzDGK4LRgoy1Nvf3GLUNRmh9ve8SQm0nTjvg53eD
owVP6dCpaUiyoaO8YWfp0Pgkv1LXX4oR22gV6fXOjnvsBkzf5o3vSKS+smSgVegtHJEBz6NDNyiD
Pt0tGX3JLWqtaYn0vSVqznTAwIe72OzfpQ7Ox1RDqpALUFn2pwecELsc+a9hP+0Me+xAGBMIGhCx
6tTaikQRjG4iIhQ+yKpdzwlW64yNH3UfOE1BCU3xsdfClEcOmKndzkdO3IxcQs65sxrHpbWm7Rzf
CpdMS8x2k+Gv2sH/2g4x/PneQSwhKxxGyPg/mh5pmd5Cbma04K3hqCpcI6Bh7GGxFoYcyEfjGKXe
DpdcccBFOxxHHcMMU1gUuI4OKCMcPMD+5puhFdYKzRH0LXrj1hQnTz3vw5zA9ihNsnetmNOWVujT
odGineVW7iO0Trr/raMydmMO0+O4S1tGFXGQHQk4XY/gUE51nrYvOVHkvWXvNTd+yLLW2ta0fp6p
DulZu9R8bWt5r5aBXye1XKC2pMYTVXGwco56lgZ9yWqQQ0Sc1Msarb3naPZ3v7F2saw/2kFzjg3n
zbM7kpIGO5DtLhbn+5fiYr4MjXbMZCkeDC+/an5CY0jPpw8P59aQ6P0vqOJe+JlE6A1Cq380xtdU
2APCmFY+jFU24syv231X0PRPiEmiWcFUcyKdj96V9SmqCL6DW6gYp6ZYoXpkESaAt+uAkUxji7vX
7ZoVjceV1OcRmBR2jsog/At5YLdisqjt6xiDBYKjYK1bhrPxStkAQJDP5J02a3y3DMHy0Di3vQ02
GSUImO368S4cA3FSboI0vCazfdLtqDqb6oMTNXJThUWzErTTc1JcYYzOSYeLsoWlac99v77LAqPR
rdYdIRZrDyrjYiqLTyZUmNhH/7tTYbOvUnlzjdj/jObxITRQxGf+jG1Vj8WTqNOV2/hMUErLeNU0
YbyuLSNzyOei0RLWwjrFJUQvColA5w4KJ3Pvcun3ysW5sq2WoevoPhDH053aaNhKcpye/M6UW6tl
07t/6uBocBaBTiT8GPYnsmXNszTEKRr8R2PaZuRevTswdZpsGF7SdE8N8lJi6Tv/9gGS3DJywmfb
tOZl4bnRIxchIupGD6BC6PtO6Ij4R4zopiN8PAu091k22SLyicthFydh6dmD/NuHsm6yBzpL2cP9
v+5/cP8v1JDxcrApuFpI0C3TPjYiDKB5HX83c37pgrkW6QslRDOi1J5IkvzMyyA4jgdv0OtnPXC7
53RstSVisJ7Hfcxf5tbep3NkvNvAC0CY17gBK2M8BaEzrHNq2NU4sYm6CgQiev0pV9h/GdUto+mG
HrthE2GnRcGxTMGvslNW6ZFAyWPiNdpjUWJ2mHWWI5DTEoEnc62U8Dssj3Th7J+lAzSkxdhz1mHp
bsbWqY66RvSlHRoEo3nRTTbS3mNPd045aHcAvUTQZ+l00L3UeCHMZ1c6nvUulQnFGt0My6onl8Id
01XKLHIlDE81Ippx2RSw3Tq4RK9TLvZclf7RByZ90NpYdQ/7AwSy4jY4cp+z1naG/epmMxK30n+B
I4QlvRvyg9unxbe0dd+6dpbPBCJzg1j2U9bMO6K6mlsZ14emkPMP6gWAflhGA2wp25ZI0gVGmXiR
JZP5YkqmlH02WkfUiu77MNhrqyiGD1sa89pm+rFyMP6A5G3/+OFPXyPUcp/Zk71NC3fAkc4HWxCX
og3BzqiDHMxTUzpHMoB0xplFtxyTyX/kRSRYakI6Pj560SFnkGXrrxk4J5pErNgg2xeDX5anoSXn
x7Fq8VinRv2ooTMmEkpo2/unbWKdQ1PnQF+RUdGjigal4MRM7LGUP/qxLXbSmyBpdNrGRI/z0s4M
zQDIboOyMV6i3jfetdbdBVnXvtg9diS6kgeffQR5CYpVMwWQpTVCfytadGMMbQMIUa9u4XA+KOmS
m41uH3T1wW6wCwv8/9u5nn9GJekUfYtUIXSJZaPKQKHM1BUGRk8W9gqO+Lg05zOHpRy7TXW8V19C
a75nZYeuzSM/bSzpiEUh6hCNqdHsl1+djx5ZdS3dUT0KCkfCNKHHPk1vlINTZL/NzIpXSSe+DYH1
Vk2fEdsoOmWsngRS7PGndSvdpUkTyBwm5f3TBFueZmCHsTOLuZgP2G3+/MPp+vk3SdG/lV3xXCVl
K//6F+PPZDXHtW0ImiZiSD5Y9zDdP3Cj0Sp30Pk1XH5aetEqTm0usmoYEdQw4WdJ9VgP31ltafCW
8zkVsOgjap/CBcAgi5YCCZW3YRM6Cd7y8r/Xtn1L4Pt//Uqu/6H6Kn+TwP3n33+KIu73tovyMfzd
J+uyTdrppftqpvOX7PL2/4JO1d/8//3D32Hhb9O/IL1ayLX+KWj81P33f+Ug/r7ur2r/669/CfC+
3f/R79K04N9pHNi+z0dL91z1hv0uTfNU+Bt/Ag3T9EzbRRT2P/0NjDGkUBt4HSxwdXQdZNW18V//
Qn/D9F0LFhOwVwNkqve/6W/8A2UcowfiOKWB8z3DNhW77g93y0y2QkcmGEgHzSVwI781Q3fWzIzf
+G89n//XXam6JH+nf/Ms1Hmm5/Ps07JRSPU//hxWO6NOaaQsO3CTrIzuQ4OxqdLiz3JuaLHqlbcU
+QiM48hz9FnVTxW68oyTFn2HqwzmS9FFt3/+ov6RCWi5hglr11DcWc/782tCX2bGE94yzjTAK4r8
Fsw2XcdlmzLFcUsCsPzjYCf/4scaCqf452thWqa66vSVuDX+/lr0WLNdr9QEnRKHM0cwKprfVv38
Cgc2A71LOH/nhP6agEllWIS7U3NAxzRZ9y8ojPe3908vxbd8Ao59RIlYd/6EYdSwB3ijTXMBdeKV
iNSrDZtj4XD4KO3mm3p9GaodTIqPNFfxvRbT02TRDQm05MZobWAWSzBfg0nEjK8IMS6x257LjqKP
bXQzT+3ZhxWzAFFAGKqcjl6eX/MS2wFGY7H452/nnxc+GxSvatXxW8BANsw//S7szVaUt36DYdu8
BIARl1mSX2mIhBAFZyZj9XT85z/RNP+R8xqwl7k+pqeAtAAz+BM6UyfOla2wwp7s2tduRmjjj+67
5c+XeEqAcXH4y1uNySw2FVljnHfsPqMlDYbAxx2UN+0RffLQVjTyofjJCO3PMBdQMhAuuMdAp4LC
UVmigkMJ18KbT5DRx2R06QpYNu3M2rnGcvjK8UTFxsWISQbxu7ReJb1O29u0y3WTlCf2RXmUDS+0
K0rvKTHbz2HwR8b81TGZpmQfSbNFpV1FmaqAkNb7CUctP3qscseF60+BPzcZDP25n/cyaNvHLnFx
KU/dcKkd/wt7CoQim0FYhaJtF1s2aDue8+/oQAiCNkL/qeYseSaEp55xzneWYx4IVuzfTES760RP
tTV882dphPpeuGlxkj0GBN+9CAH2qkiI9ELbA7fTtN4QnwdPGv2ejUCauvOltL9hAFjhZw9+THqv
g5gk8ykcK+dB2XVkZOjvvtM8sjpF64EO5iazY+9pjG1aEE73o4MOAVphEK+Whh5w9oNrHGXFg3CD
bhtVzLEJgffPnuWENHc9jRRcPs36BteJSd0Xq7AoTqjPEsz+PrKaXzXNLiWyT57J0dIJ7nPCat46
WfoqxixfRQ1iq9zFlxkKm9Zmc7yjRsjVfsGYDIDZQlg6uYXKeqR32yVjuBrUp57jHMZZuWAYMW8Y
E3vvsqjfMRVAX2whL9VZosFFJGVxHO386Mz9oe4b7AZmbxHbLOXW9IKZ2LB2eCfTaA1cuzgHSCoP
NcxF2s51dKxUV+H+Xx38q4UJyGCTaMXwlIJk2FQR17AGcjNMQ/0sxqhdk5dypMchcb2HxRO0fWPP
u/Pqlk18EiFO+kTN5EbXoamIYbnQZ4u3wZF04bCMjYnVvfoewAXD6YOnuPD8jZsBHDMFA69axSel
blBtBsFYukcyS56BtdTjV2dsP+dc1/Ht5fqDrT6kPfFEdTh2a0ZQ1IFlZ71EdfY4CNdHNVvIJ4Tf
m3DCyKKNUfds0wXalMCZT1VnZ7vM7OWRFIT8IM2RQE6sISzkOmAmzX2tbXNc9x0Dq14jESwnBWTZ
4yvSw3H8JcctTBrqYeHC00zj5gjC7EP6oTjT1OXijnt/+jAmWTz4aVo8BOGLXUjjGcYR9xTmZQuX
6+n+gbshhyG2DbPK2o6Emr6aTLQ8ndGoAoDq9KmeK24vI57MU+oYL56N4mkzDV5zDKUrqZjb8dNK
8BJZEHvA/YVLYpyQH8qs3Za+AnSMCWc14i5dCbPQalfDUM0fToXVa5jcntGuWTyZbrYF/nSpqURe
newV1FW46uooPvUa9WMXRcPBBI98CMIA93sgJAbyXpyER9iGTz0NI9X3AC9Az6GfKWi7+bvUMgkp
ajRxYBI87dvxhyiD8tkwZ7rpPTTbjjf92UwJLEm0sSMOdmxf22OJeuLV171jw+/3PIUx4hs/eEcE
D4tHd0++bfgHiAfbVJ/jpUPbgENRVV8IyngUoigfOOhvi6rpH2Yj7plE2t0D7Jp1M43R4f71dOzF
OpEggxwnpSkahRCfh1+opGCnDNmtqBvAStiRk3q8leE5btLb1M2XseQv6vjmJH5tWhJyiTJszABg
+W1It7jEUk12hym0lBU7vjnDdCnbGrnZCaHXLTRcVJl5tKkViyXWkIh7A/iksWSS6qNyhA9Wowlm
XBNbo/8c1YnzEGeWv6R9kWyqEZAPHa2z0IpN6GHXd2uitILyfRqNvUzZbTKEWAtYjY89njoJd5BK
i7AYqzmb1Fb1UPOdO5ufLYOtIWJaCcz200SECyoDf1VWxWGQ07NPe23JyXhYWAXiH1+gg6QLvzQ8
hjuKfOAn7q9ZlJ9VDLID1NRFjwY4IbJazdiEKt1+JktvWBSpvTN1riVpIaBU6ERx1Iu89fhQoLta
TPl0rFDCQRHkZftafu0TWv1OstYzgCRVfCv7CUJBTVmUCu2x1F1ixwbGZ069LkqAgl2EUt7pF0bi
TgtVv6n/JdVwFh2EMSd6DYWDTAu+xGLsENu3bmxyNXZgzoZFKRBQTjU9PVLOpHyp1Kg4dh8Mv/Ih
4RLfNfWIGIz+HKYv7pCcRsm/am2+meHqDMYYmVSzA3IgvnGMJnGnr+BrlRRAPhqfvAiYRWeXCo/v
b/S+WI93AYxgtGXDwlXvvMzBjaRBdLMcroAOD88a0k1U1ntcIu9swtBsdU70qcbMvObCg7NgTOM/
59reSjnyAlCeVvFYnG29u8Giu00jzoS+4oX8COrm50B+bG9R81Y5AQs4R9ol+uARX4qnCtL5gpXz
pl4ArjmgPTK7pfnv979vzMeQOtGrspvi5+uZ38J8o6IzRqo+6yA8ST5Q/kbBcR2IZQB37+wIWcNZ
9tOR2ldoOo+U/D2MD5oPKf1z/7VFfTAppBkVxTKuOTPrdXKTvAiKDsZOuEemS61eq1NZAaQj3oWo
nY6UdSSCajH0VQDlbumctSmh2qwMZ4cJT5jBY1NlV5MM1rTlwgKyvQ65W6yyrds4j9XQf5OW9Y5Q
j+FtbycL2swmb1Qb8gU/KsSim1CaYQFlHxEXM+J7OfMlJFJRb5rrQM2sLo4X83p8M/pBPgzyaDiQ
8XxDbRL7+rKx9e9trK6i3iFDEnuniG76FF9NHVyR70evg9vsyAcwlx7I1bXRhsSs7ZvGcfkZXL4y
HC+eXR9MMjdFzxeqGOBHjq7ofgtlVv+sRSO3c9Gfk4RnYjKgm42C184rKXlcumlAzVK8ufRuhubN
bLkpM1WDT1N6UyvAvToeJvANROTOKXNlUcCqa/1lgfI8Dc2ngZuZzEtCl5tD5jtk59rceM0WVw2P
mb7HwMpjNNk7iKEAhp3olpXztz4KD6gwON11XEX1cuiqM7HFYpeYcmdZFTpI1znoGHDSCkt4xqxU
0XUS97EXUbf08vrFquJtF49PCZq21tKZzvK9rLH2idgkBgkpExrM0hUkCivonG3pnyn6I3XDMis/
dxXnAPhKLBgt2XVUt2mm5Jc8wxjJlzy8EwP48czwaheZLAZEwR0pFa5mq6wnCcUJKdqjnvwwWRkW
IzmUUPhUYpO9NifjQWaIbDweLFbCK0E8cII4dHgZC1mmy+9u157sUfshE/OIiu59TliE9UusOSTo
duffDp7cQkPJIqlZ13hIHzqBNDccVnUf0H9KOQKqtcQKqGji4XtMvCPQIYb4anFow+yq7iabdFcq
ESiRzq6hiYrmanA/pR1fDYu/W6gzNiIAzmsGecDVZ+jQ7Ul4blmD+OVL71Hd2LUen3MCiOn6sWTN
rGuxXr21o75Vp8AyGR6kY38gvUKnaEcFqiDzmZbd2i7ZU+4PO4IIzoXjJXV5IGWhbcLaIiYX9P6C
5jgyMt4WN5MnF4qtSfvs/pPIBWmxj3XrqmvYmtqXtCmufoKup1MOdZw6oMv1iz5Uv6A7VeUVCFWL
d6C8NWVxhYdIP84RT0bEALEyGjYYZsu8vMQ2L6LjAg1sNgjhWhqCaMJz7UpnjZuo0l70yYTSqJ3s
IdzUZnGtvf7Vd7RlIXlL1fMdRp/xIDE55U9e6P/kDLG0ML7DjuGZL1qUmkV6KtEfcH/pKPLfZiRb
5E+zlhM5OC/T7n6LaAM/0G2Km6Uee4fFp/fK62w5uxGqDXn0CwOaAc82O+cQuc8lJ44SzvIGWCJP
jB5PayQSE/iuxEQ/z1/1cgVBCb/1KfGtRUiGapeJr1jk+852H4sADiLdecbRlYauit0CzpfaX3KW
RXvX2fmVR3/jCffWTHJjtN6zofM8sK9xvj+F4XMeHicEfqiF0a5LTo9wIcdF31HO+E5/HUfsy/et
g82moVL/lunNLU8TSoMyH8AVdZvOCx9th4dqTHlom2A+mmphatuqWIx9+Z4O+rhPc6QHwzdGkpgx
xpmM5Yr9jREXJz0H47ozHWbQp6HHggLyacA7L1Ge69Ws01JQIevT2RbsSg5LR6fxBHZmfJL8f4t3
eT3E05udP0d6djOr7NCk9nf5Fie8cURPZxt/HpdC49boxE8er2GhY6HiJ1OnTFqwRqmuEzPZzMhd
NzDQq5U5R3IF+MssMOe4A9dmCvCvaL98Hf+kmb0wLHBQ+U5i6ZRPRW6hw9EoylDLrWoxnvqsX95/
gSZQhWGpraVfH9wEF6aW3foAjLFNk74S5MW3U40ap4QEm0HiMcwyeAgLr1maI94FxikfTTx9dxo2
q8wGVDeGwxFl9LRuy+pG0ACVX3WVbMRoQNaaMV/k7DjHmqd64HjXlQ1ow7rfhCz3WCWtdGmYVb1J
LiJggCMBfqDdHUF/2D1U3DLfNEG+iKwe3sj81KTez0FMe8YmjJdTbrKiqyCPQEO4Vy3aMJ5l8WZA
UmYOzSOB6+kng6htYNbYG6dnpEZQUoJDxAwd14W66M24seBgAbPk4XPNkLnUgCRfrQGF4z10U8Jk
U5WlmTAu0Oe5fONDWvXIL+IJRmfPQ9B67LVWF4mVJe2F4N4CiIT2KZ4ukZlzZjsANkE/ti8rsr+T
Uu3kPLxmxYMHUo0YOfb/OAF/l4Ppvm8poS60ZTShzOpvqjMqJX83kNobQLDnbkindZAbyKuHj7iE
aZXo7VeDSY72jk9eBt8ck/wTaQUntd9W3PwwnKlOh6x+YpKxTYqJ05eDL2F2yt1cEZZQaoxYPDe4
+hkbF0DFnUsdzImgu+lDUNPJQooTdh1OFCefVvfaRk4U5qNr8ePKazMnDyZJjMA/dhPZ2YZI4R9K
vplds5RUPrmEYYHPoM0TSozA3U0Wv1RacSs5fVMc+7yDddAJPAPeS+4jw2LVwBqYgaKLgycrcU95
xw5tBOktRWZAlCxKJtFBSu4FI1QZrIF9ICnSnm2nuYUp4hnTFEe1pJp1cW3RC0yO4LaQZbMm+HEt
+jTZBpP7vcPFRCHId6DZsmQqo6be0qABIz6bgHW6Nys8B0pHB1QB3Vhjdfi/umFpdMaTodFjxu5J
OcjkyeUwVfVsTn0RH3wfSIXUHWMDdWeVjdmwLHAILhPtB3NZbRlK+K1z8TUL5DdgIGrOfELACam5
5YYmeDfNG9smpXmr3DzMrWDeLfupmlZeEeHzpWJalVp3TiGZLtL8DQghW29ZsU7iTk07UeH/k8sW
aQsAbhbCcjS+cDyu1N5rp8GmoZryEmszDg+gBH+FLrW1uinLXGoIab0bWZLsqOjCUSNxVEHJsHVE
/ZHHABbutwLlJi300MD6QfXaOv4zZxq5smM7W4Lbz7aFbOpNkMxcXf1EhLy3oHOgtrrpHBNkGWU2
90gW/Ryl9zayAEodEsVoUg/wdocLzvhX9vbV/ZnAS0Q7cQxvAw0ty9ga5XS5VxpQI3d6He/Vuz1H
0JP0vcQSxxgNcLZ6uOfRQQKE5Hvu5kumWsEhDeUpbfY62Il7heppXPXUIBIjMR+7KeR4WY5HN9Y/
Y5RBuWB/oPInhaUF+sjRBU/Bt5Z81PvTqSp1S52+uxS1JMyNzuKxsiZovnnZraFiIqtq8ysM/8+Y
k7Q6ZboCNzwe2zYyL65HxTC69nsH/WQxeewPjc1R2Jm7R0weuXm0C2bqtMSAlmu/OLUt1Kh1nI6G
yd1WIuRkexHbrvDe7uWSnw/BOuUIGnPrGY387Edec0w3AJ7soYMJzc1MyaKP2Yc9FG9NQrGkyrIg
cLAzfGTjtOdNDtbw1eUyLxD42WorVVVENZof46tweY/sMaclwXppZr/yojkLkd/GlFlKH10IUbjR
qWb31jDNmPljpSVXy/IfPY2SpFaLQx1BuTKGYpdEponQbq81+bS2GzJh6epI3WSYqXtbd1bVrXoI
oOUuERSl6/u5VfhvUzSfu5FTfR938Op5wNXiOdr9g53MP+NpeLuXa2VrP+lmC9wjvGhTeaGWE2Rc
UaS2FC+28cZOhSWC1ssyiHrcZZRTqjy7TyeAaV3UpbTcmOcTF0ggT9oA5E9V+XbDN/F9VWXY/Frq
eOOoL1lBcb3fNJylOJNPHOpVTdsL71Dp9efM2nvoI+21mLP3XOH4f+uc6Ml1ikRDPJr3giaOAgoi
yyIocB3UhhK9Ix6ltFHVRdlbO9SHeHhbWL7jl+qE4zZZmBblfU89ERf9i9O63yD9JDRN6m0UsGsC
Vlxng1p8sb8sXJ9pid3CnUF1tFTbCJJTwakmu/mxQO7Ub70o33pc4iZ1f6U+f5hLDL35+X5hq5n9
SfVWcu9dDMWwDNKWRVabuXvaijSKoVplGdnlWCc8+y2ZlZ+nBn8DXnHVFhdr7Pa2qd3cBG5NDHJ6
UhyCjFsrwCKvpuvXxKANpA08nXHyHYMnskQvY7lVF0YPJXuZzkErZorkesnC1Th02AjwQKHiVjLn
ix47m7rB4d6pItkvPJo7FWPnXBgvsZ1+0hVSBruQKAJ62CkzUFRiclhE43huO9NBTh2/M1PN916y
J7NoWvc2ePyh+6a1PNYy7sRva2GvnvkG1HthcRV5GQSAdMt8oIjrVZVQJc9Ikd/oAlyQ18ZIX1+I
xNOW+MRc0Lm6MXDIwMXb8xJxmsUx+iRg5iWPjaeh8anMhc3JEbczN8CAMnXoPU74HyERV9u25Y42
3eIWtysTCAE6KePi6byA++1IuPS+H0B5u/RRsrR9M33S/ZCW4/T4ig1Zb+4nzdYlOkbvWLFRWpZW
SjKDjvutB3+fsr3eG3tG8mMuzGvsGwgP6KGkTJDsof2OrOSKheOltMxvYcGN6CZiWqnO1v2B74Tz
KSKWQYu7jQcT5LsDMpL9roduA6mJK2GZIKBVkkRf80Mp4u5bYVNPF9GPR7VkG9AyF3joPHxs32Mj
ZxcNY1CuxbUywgvuR2NTpZ9tzEkfZDwNu7k9y9F7GgyA+fU8F5CgNRB9Do+7ASZkkhpZSIML7q4+
lVFbb5zOPMBE+eQBpbozaQXWPvLLBpKYurXtpNtQSSHm8u2161RnUOS3tOvPhm+8uan2cD9SqWrU
VIV9aze7CUnHQs8GkwMqbbE4LGtKl3rhWfw6rHflwH3ZepyxrJRyFRPV/SYeusBcF/A8a2c0HnXi
plszAKangQoJM1x8ZgGS20xMZ9eSPhWr+Guj2mqh+BhQvC4DILcrMFNqSbxRN51xJNab+4Gl8Jxk
VacZ1ORRYrJOd9UwBWshqB9AZm1I/qFodFuWX1f/4GGI4BHxa/NdB9UnKcdXJDIAodVRWLUnM0O+
GL0gNiG9aT4dnoZLpRoP6ozhRNMaW8We4zlj3vlCuBSLPppn4rl/q60Db6B/L7VVlKbXrOfpL6L6
Jxa2+6x+DFnbg0I/+XixjI7Do6xunHEWusYx3+Ls0BRsZVLw3XzGYwuUzNCT9aNo2QQjILDkbZ6F
nDakOLMMZwAV09zB86hXa10yTisDTOVMfTZAROEft7CDjZgDXR1mP2ab3pMSKxgNlA4Nmbiq2Kva
ZqokradYnU+cZD5J5NOGy1kjIuYaqGG0hUB6Uht9Y6YvxZjypKjLlXYe5/CC27Oc1swVh8XQqr2X
vJWUPJvCyW+16haQnwkfOnWR9Y74acdSUhzw5HsJJB8UoysdX76dWzV9BWcnVJO2bsezMYVvelx+
p/EPkgXmIGID5tEchSv8x9yP6WNFqPR9b4lUPVWY3uNgOMd4CH6oTJl7uzeli4lC8hbVxUaaWE2A
U52N2nkVjrlWQwRIWTD7e/0gG/vT8rJFMOXGojXYsXhDLkY0nNNwPKotz3JKrAioewqdi5+zEHo+
hF6XsL57W0TdP7nJppagv1EVitZ+pKl+a3uucxMlj9pB0OBTS5+Xj+eR7pUa+t+PKkVcnnBycS7z
N3XA49Cq87hsj7UwjsUcfNyXaK9VlVmJPJKUjI02UTHdz4xgGdezlb74EkN5Fk6LSFLEQsQljdw6
UOooSP6BNvZXadPQuDe1VRs4U++a0VeLFlzBIg1ks7MaQzElnPdIG4/IBnYhoiQeIY8qg2XIoXN9
v9rqtuw9grgMf6dqYFU43lfVqt7NerWvEYyDSoZxrba3e7tuOAJzwxM7tydDZw430RBWu6H6p9QH
AWEhwiW2czSrbxhnDq+lk15zztC26CR1CN2NGhcAi2v2lpj28t7Kv1ekcz5szZ6Y1vuBmWk0b6nP
+iq7dK167fcBFJfsygH9qL4QKrdwjvNznPiuMDSrVdF0lxUUcFoCrXVJDUBAHUJhpewxCBVMCVQZ
Gy54YoZ0+s2vrudGjTTqD9MaD8LVnnCWPPrSR+g2BxFHKUqdqFOGhGrOtyJWnpiWM2Ra28eUY/cm
5ilbWuEvGP7xshyksXGJ2RQ+1kpbOPQ5kfuUVoIpuGZH4a65l49A0XZj7/3Wm7s34EdJ81m93db5
PuBJUipsjPcU4gba+bWYQ3Zv1bcuIsY3lQWZHZ3K/Q5TB6i03lh50iySFejILxnp/iqpS9bdzNk3
dofvOOmnFU1M6MYNOYfOo9fFe4/2+ezt0eUzcMqnJ6eKvxJFNBSX/8PemSw3rmRb9l9qjmsOuAMO
DGoitiIpqg9FaAJTKELo+x4/837mfVgtMOJm3hu3MtPS7A2qzHJCoxghig0AP37O3mvnmjbTnKYj
46AGkQQdtSwp61UhwBksHe02pmLz3iUnO70m3l1VcgFM4wLvKmpooH1muAmig/7KAsr/pC+9Coxq
OybuuXSA3uckRPE1NkjIV/HlAqG2nVe/Qf4sYYxYTy2yybXr8uLZHm+qpDh4HbmSEFFXAXKRHz3g
y46qNI6T6XQ0alh6l9aIl7RbbB9Ih2S7ar3seXJ5lMskwSyjc77sji7NyFIF3xSokeWKdVkQlx6t
ZbH0TOAAOTo/edBtBUxxshCp/6nn8YF8WHGOsmQpHi5H2+WKYdosz/5UrlvWplUXIFFJuJwvk4Om
owJZqtNLbT4dPbDRoLA5YqEvPlPFXadhzNkp6x0qnnyDYMZYXRZhuP/E4SATRW7M116Jd0CyWBXo
nS5d4a4KPgbBXgSVF+muRfdgGlwcSpNrdiTq7bJUVD7vraqAkWfMROOIWrebpitzttxDaiiga7q6
I8oFASqUJtpg2drraGB3XkTxln6Nl75+trSUQbUzoimu+5SSrWJ746EhWEEPNV18K/ZumdakFh0B
YjTfMNLYDFXXYGQwk1CAjv3w4EgE+YUMWSIIqLH5r8vcxF3a6a3Dhy43Hd88MRMOBWtVr8uGN3sZ
CMci4frpXwchldg00avsO3IixBzfhdp4Xa7tsWo/pcSWUaEBIjYi6E9hDF6UveaPq1rKfoYt96Vh
t7gFokkRPiRWURfftMwnr2M4bPReP8fV7K6XKq8e536TEew3WP2bQaDMVVCyHW7rkKCYem2Zxac+
43o+XXoEblJTL+NQMwsqdqdg1MZEOo5IR0KsvfLj+fbSIbh8HMvsLAziDpuafkVQwLyHb0ZpIFOB
ekttqnl2usYq8dW26u1nZS3NNDpOWcRM19c7kBATSu79oFp7Xwjzpc79m5ALpB3z7ZXwa3WJety3
z80QvZUVT1hXVDREhKzFHBz93F6XMwUDDV5zS2vEYqy4ODJ9cV+57cYW2PnrfKRqKTiCwLV8WGb3
ltEn8l3qArvaM5nFmRR9gDjIN2MO/Kqcj03C0GEZjIIdeM11djIdGmvLAlFpc2+1en/p1kkkEZxk
JK8Wzn7Z3raQetoaCQlvIQ8ou0A2s1rE+beuVKfGoXZUIZu7kI9SUeCs4KYQKIjGY405vGXyd1Jd
8WgQC7ZFkXRjL+l2lNV4QgN/g+Xr5Hn5yRbdY9ATiIk6QtTj+p9r4uSimvxVUogGS2PqZYIrrF8I
3fkQ+0UXg6zxWzLmuKx8grG6HAzDM0oHBRKY9XxpvhVRRcUONhBchXl1CdbRS3dyzFB5OTRFi8v4
bblsqVY/gDm1jr1tPmde/kS+GG/+wUsBA460VQeP5bn3qEX7lE5bul4GHAX6r3/x7v4vklGEvNYi
lnWREepF5voHuWxuFxTNjUMLni9zmbSyBfiQXHdFhRk+KrE1YYqjc5P9CwHtXzOkFYB125P8UcTC
l4zpP/5hFViynTISjNqw2dXxSQ4MoKIu/bCjIT+o0WHAp83Xf/5lmsuX9ecvU5kANS3PEqblKOcX
qaqi9BWGU9FySrSz08tmnl1I5EN98IhIuDTbkqUJgb6X8Fxr/8///l/etetxGAF6p2xCBG3/otAF
WJNY04wxQPeMl0RP34qadEzfzKZ7CObhK5rOf6EiNRFd//ktu4uSk28ZTbBU4te/6RYoVnBpsX6J
vargXS1b5rqkSTqq6dj5b71HDTKF5jcRm6fJ2/7zt/yXI4y/a1smqmSxiPidX06fSvdZrxBhr0Tv
HnrT/CHCZUkusuRhinBWL60Mx6bkvfzh/8AL/jG8QEqO6z98PYuB4KeQ//yWff/f/+sc/fd/ffuF
O/vzl/4GLyDbXaLT96Tk7NR/j0tQv5l8h/AEhDA5okyO3d/F/S5JCvLPXIPfxf36N+TYQmuJJU9Z
nuP9O+J+S/96/sLVBVtgLSeRw8H0q7zfk13cB0XkU0jjvB8DQx+G2ew3pPk5VzmFzmF2UCVR1tPs
C5KmXhNiBCdlaIoHsdxUjXMTyuBrVnb5tl4cgmJKqvO03NiZ/pa241ueh/VhqGPoYhYeukwwwchr
6zrJ6/k+MZGLV97nKdT6nNR+RyPKGJnNpKRR/vi5T7W37SoGW3GbeEfkI/0u9bJ701tsyUEU3tGd
vp6cIjpY5EyezMgvTqEEOOd2mLdMIziGqg2Osf01C8X4rJEt5pNrf0K+xJzRBMtDDt17zEty3YGw
Et3Hh9ibu3t66NPGkYhjywzQ3DA1L6MiozfTiiTjxgWaqSccwYbz0M+1fmgDDVdM1vB5XN3BcJIv
tZ6mA1b36dAj6r9uycCp8r4AV8RuowK36xXL8H0Om5TptFPhFsNiJNzkwYxgZ9ErdG8s11frtNQB
vexZrVvRVqfLDcI1I13rxFzFudecLZfYscQ0n3TvuNsi7z9suBP30uzXgwzNmw7qOnzS+KmWWCqd
SXWrsjLUFlv1/NCHIbWbMTfXltPdCDNRd3aB9BTRkP00l7hGu7hW52EJwrYm41iYyGwb6R5TN562
6CIxtBEzeOjI6GOuAsYKA2tE51+O0ALf49TIDp0J/KISc3l/ufFaXx3CuXvjQjuejBzvnRsjXxra
+hy5wyd2g9bOsKBqB3EPy2cmSVqFbKr6Omy+FJOsVw35M6e6geaTDmo39e3bkCmHHL8lsYsX9USn
mWzQVLxVQ93ezJjfybJgfMcoMjVRmraNVZHpZU6HfHDkWQOKPclUaOgPmXlk4slbQKcUjbr+AAi9
I7umfpuKOWPG1BNpKSH/uzb+Q2LUZYIqy8achEk1+nnj1IB/Mw8whFXhtepF3z1afLhnNJnHIFxX
7GAD5n4kedJYWqNNmI6pGaCItgaIbmOV7PHdpQ9CTsYmqSxxEye4hT2bem1OX5P8c4sn8y0sjWQz
swBvLSMONjkZ0yY5mneqg3t1uaEqZ2JQoZOM7ODUdJ73nCCgWrmzmJ5FC7mrrb0bUWfDOSiH7Bx4
9Lchy0WvhfGlVs6TkRouh1jRPNOixv3dyuqmNs3m2TCTp1HHz9nYQtbD0k1V13q7TZ/ijo0i0+Qr
F+qmcuF3lHrGWCaKnaBieGyFfTRk9hkxlfngiOwJIJJ718iUhkuevCTsV6jbz0ac5q8ij97CwkcV
LdUWL6s+SAvQkHLNo+aadbzcWzrWcdbQU4xa8xpn3Y4dmXM0bA/+Whwba0/b9dcVgNp495/l8Z96
36jdHYwtlEd/M3r9ZX18BMv+lvzR/Pb33/qxQCr5m4KwDnmdtfECWf/d/aZM6D4ap6Ij8M5oIflL
vy+QGsucw/Jnsni5rKtYef6+QJoC4oS7lGgLzd36dxZIlsNfqj0MWIjGHXx4LmT2v3jAUivtNQaL
YT3jiN3NythO8bDtRz3Q8Qnu4W0Dvg4acXCycU24a3NoiA5YNQUCvcQzkrPmSnruoa2c56jBa2mi
WWoFswqrqZOzWG4u98wkTM5gnscVQfbxphNlD87LqK8xDnmPnaHeCrL10rktrxvHZSIBbnEbe2i7
Bo8rj5zX3UCsRTigADfIOZOkcJIymR3brC33jDfXKeFpO0bv0TrPwPRgsSDQK3HVNmLDVSXm7RwY
L/0YVrTPMWGLyuyxX+Q3MxSgVTqVKJ6k907+4CODjOJKOfd+hHptRjxbxbfRiDPASJDaRpSfZZvv
wki9OFl3xL39nDTBR1A48OHyB5vZPJMi48Ou6FZ3c7EjyJOdIPl2ScSqTtPYS9PPiUFeKfmpftpk
V1kPaiJt6JOoNiOnxb4WXtNc2T30PXOgPZbIKd8advQVgdQxjhMEWCNayR5oZg540FiowPClCDx2
driH2DwyXdv4aLzAWzTzRtZA4jwcwMG8UMy9hm7DHDwx0N9EXvKCbpEckIKVGTlD01diMyzNGGA1
j1Gh3q3QYKZZMkW1jI5+bFTtu+BGVspbewv9qUE+oodgVXR4Z30JbIcwCiM8J71d0d+pzpj5qmlG
w+Dk/VbiOIKnbW1CcnUPjR3ta2IKoBr7G9uH9NG6Fv1xFno6hYpAIXSFPYK8Qlbj3hDY2YIJSoTj
6iuijVExvcUtJIBhKNfmkKZsELKvlXYrFB7+TnjSQLmHTmZYSCdZ9tpl1bgayqzFx3Pf9jVgYMmQ
tIcKWcZQfq1o35nEmCzFFXts4uG03FhxhjjBB2w7XXkWZCE5A1BqW/SU0UiDBkU0SJZgbbjpFwmR
x2lCLO4E3zEPJNEELys6K8ab2ppeM+rffUEUT9Cox2iR26JvKiyIkpVLp09A8O4aQnEikrCqJtlh
HfpgAHI3dAHLyvCOW/xhSFxno7PmOWicW4Vn4ZyMGr8QUBpZAIpUUTUuEbl3lJbJhkOWaaHLqK/J
N01lFlvBYbCjuuLJBCPCmNirrjSuU2/RnLgnuwZNXkP4KAxyZ0ed3mBjPI7IyqDQV+sKBdLJLUHG
d+itWIrqDUCGelPiNQlKCxCz23xNPIirkDC3nlFnq5AUwjYp2jUwpHzdNt1nOUIi6kROpJalm33p
fRq8JF5lGWeBspp5HXKi1HZZH7M+uinq6LVUg8BT12+0C0ai4kEF1FoE1ZPv6mQPaQYaLJqsrNv3
QXewrNlGXVZ7B9KdTIBlI/Wm1ZrgF0MAgj9vPFjCrPkbgI/3RYleM1f2Y6vJ8YrTr9ZoOZt6EjF5
5KiTOrnvSHLiglJCP0+UPsxT/ICZkZhGL/cPfd32D/msPvLqqaPc+wa3ZBVmbvhepUxamTql60ZL
81QQQwWNAwGjpiaagUbS6tKkWtmqug+XSMa5ssUu9mtCJkJilcY8Po/Sf4fzr7dUG6gm82xx55c7
8dkgVOw7/YlDTiX1XRI8aM2wJ51+XN4qcTguzbvZS7uNTupHKdxtx9wi9fL8OhiVdSztUB4v93pt
ExUUjMO6SSBdhNplo5BneI0aMAB1GThXpln7AFFRK0pmxlTdoPyJkino161jQ4erGmfMIeZqM7DL
+1LpyN4ZmXOvanJqU9VOG3JrxKaDZX4bpt1O2mJ+kGMjHlpXhOuhH78WHbRrMGOfJ9dlIFZchQ4d
18FN+z3hFDAYiVJKo2OnfFKU0pLoJttBXDrZahWlkNB8almmHXqE0mMU+xx7/7Ywm/xutGR+x2HN
vyos/zhP8rvKQJ2Fu/ApH2XBodYVx/Jv9y6PSZD82VDBpEdMvzPraLiDU3HdJk6zGRvLoSqv8xfY
IERKRe/NHBZ7ks+4TgxOuiMjfJ32ROICm5LXeV4QUGJK4zwwz2hsP8BypuOt20FxCqe6pkikv5SK
zPrqdN5zVGfOU12N9T5yNNuRukNCnofd0XbKkxgc61ZNdxduTZsjEekrHFx2PqDzk/N8tqa8BZ2T
FwxDgmHF2Wnu63osr+xyfgZc3J+GiD5xJAXeUvluJ8o8MmvbNg5BE8No3OtEn0vCK4ieLupDhEIb
99qwC1CprvpB14wHMV54RXZK24++aKybMYxLnBOqBjvhtOQB4ksyyBhdOT49+DolWtrxxa2PvQH/
o7RvzSYNd0mruJ4kwRPkdU4l8uzMV0fZLYMLpFQlopHZcvpnEo6WBvbgPVemwhdIbjsOYKhMwH/u
ZKufDT6gB9eyUNOX760xhntWimnXWx1yP/KVtukQsjyTVttbziNG/HFflBrSbKwTlGUBwd+kwqLF
dffN4u3rS9kffC/Q65Cz6mpYqqLuckMig2w7iDCeu4E9x3eZo0cJ0AHWWVzga3P31EQvpTKhULuF
OFUZ3oSyOGOIRcJTtu2eJGPjqBik3Y5c+JCAVD4I2iWuzKlWZeCDRE/xBRiJez+4JDCkSKDTnkxu
Az4fPfQYQSCsu5w8nZUTjOTRVV0EyvcAW8e5CxG0YsCznX2SlP0B+9hz0ZfVjW+gbpfYePIfXvD/
2fbZP2Rf/ImEcfO4ffozDeP/UTiGvfSG/9n+YIPQOH9/y/+4Q/Csn7/2c4MgfsO3by4dKhfdta3p
Af/AY0j3NwAJNs01+9cNAvFMAqMzu0qa8fS36Lr9vj/wFvonllyaxcSYEu/87+wPyCf9dX/A7oQe
mulIJhom6Ar+/Q99d7wIMSQwr11P4BcQ2vh3KOz3kD5PYbNPixMRl9imnAAl2nAVGQAxA/ulTByi
bU0A3t8E2ThJHEMY069eGl1PVvGNEn0vg2xrDOGtjTe6K7pbPbk3bcsSOLDPQEUhLbVj3PXdsMJt
HGafrNY6TMbwMWjntZnj6+WxwDSfpUBINx6gltmSSCDEmy+B1MS3VOPXVK4Di0ueWx3dqH3OxYe0
QC2jTgp3pjDW+agRrQW1CQXaKkjOwCjS3ZeeOLkjQHH3GvhAu4Fzz5CN9SybrC9W3G2N5GSnXnpi
Gz7vbrpeLvv/yFmXmUGYoFvnrE6xz58eiAatUPoUTXbrE3VS0VQnRym5n42quxpb2HBGK+8UFSfc
QBQTcxsDgOZUlirAC6DQJOk5EweRqhd6MM7B7SUC1dI7T44cDkLZiLATTdiBP7gblRT+S+n34ioN
8upGWBVEb5bfLZaNg2GU2HwxZIPsLx68Isz2Q9gyNYYW96PTGRq88rgrIgB8/JfLP8DaAqaZ2dAB
xRd7LOVNZCPMQrEcn+2aC5Kah0cjx7VoUV6c/SjC5xuhAdKyxTCz3IjW3LLsm3sSm0jUEcy2JmKA
zp2WmKIRMNTNRixxlBGZ0+cQeW1W6eJsRqcprius5eldXnVdfyUWK/WPu3oxVI8E26za8FNWBQDi
1FyfYmM8kKthXktvBs/cnIyg7GBbB81eTxBrAUrkfAY4gPplV1vndHTsb91yCIK4Jv8qyqJ7Fehh
02HfutX4Sp1hnwosUE18w7buekw1CFlnWpWqZYBXGeWKVQCPoCMS4kbPU5b4N22Ei4dMWwvue3L2
bOr5dprdrcqkxcxdWZwM001bw1E0HRgwHCO0wL4VSRbcaWPcfasLABSdVuRxe5KzB4lnzGXgysHS
cejk+JDEHe25sX2VZRethJUEj4aX3SgLDLk19WBg2ycUySYyDfsGjae+w/W5GgOSofyOiSeUp+Tm
x03h3obuEO0Yuq/ruPK3cdc91kG1CdrMODBqAuZQVUhNJ3qwDm1LRClG4RmflEmd7scYPhZ7QeSr
HUe901w5ImA+ZyaPCAxpPMrF6G4uN6mb+NeR3DtN2dxfbgYfcqQO/W6HbYs4T5xORVqBmx/UtEe8
RMmuUcyjLdWb5anjFE1iMw8bkRY3Rm8+WnPbPrdRE640+8pbI8hA/ebGTeyqck/QFxBh26FShdcq
dX2id3Ocmji+LXIl12HklhuIEXf2hBE3MkO5Tz12epo9KV77Fq09JkBd2jvYl+6qcavxcc7mlHhE
iCR4R0p3AlonZuBphNgbEaau1My+RorYxDLng9QUCU18p6vA2HWxjtao1BYBR3tVCOgwYklQm2uZ
svFrX8ACvGr44Hd6ZpLI6IHYO+nf+DmXowTJ8pZOLZNvO5nuWh7cmgW9zVaSsEPfqT0mU7VTRKDY
Rka6eSuPMw5/0IKYfZhOaobyZd95u5AEu1U5AtntnL0dEqqSj/XOU1l8UKCWTgREApjIrkNBsyEZ
6Wn6b7iWN0IEycasx29z0KtTlibURSI6mr2Zb32vb/Y0LZlmNM6dGJ12F7W6X+tOdMAmySZoFGCd
yEJld3lsUHV3+PGviMCuO4GmmYUGdlrU1fXP+8noQEopYuOqbtmwzkYb3st6LvcQgC1UT4azdbCW
b9JozA8Wp9ZmqjyPhMxzMEbp11JY5EAVzGSKrLiyJW2jitkiF09yP9mmkO7XGf41DDvIsI2XPeZF
yo0Wd0aKq8VldLJmPYxvm9hpFdEezrawyRtcZODHwSGzXvvyzOwo2UchaaSNMuhkMXjnq0V81Nvh
2W696dpK5WMau/29V74MHN138fJDgXHzfkHjLD84U04bOTPl7eCNPx7CoL8aeDHXFsOrI/vjiaQW
8VGY7teyn04GR7XUs7fTc1fufXdgFsHmVF0F0SeDpNyzN8F9Dw0r2rrLNXiYY2TDc9LsQiZbt6mO
Fy1fvKcfFO3T3Oy+lDga2tyOXqLO8Q4xOStsXr7O0r2a/blfS9WhhR8I647xOmXmgLwmxRZsou1Q
f7sXiu7nY+1YvY2RP+yzwELX7GcHKQ4xbr07VWfqLL2SVneyTiJUZL6uxc7rvJGAamIobHNM1lAd
W8gb3tc0LdTHeaqVhdfVAxxsfA8S+MjpEt9oDUGHstUiJkBCFOyF3RM0Y72WOc0NL2mOnUjbB56f
aAiYzXuFAe1L7k83wxg5xykCv8ziNm+yRsFpGMcnGzjEqjYDfz/G5zYNykOTI8oWLKIHw/MDihtr
4X/XhxRrw6r/6CfXupNO/zlm3/iZq3xOYZESsrz8OPRk39X0LG4EJqV93UHriTy9hycpX8bAe7TR
NtEbyuWDYxL2MWTe02zH7uNALoHLxURicidost74k0pORJXba0GbYWt2lbG1M6VOJGGG14Ygsiwr
LRwUam1RDjyK5QboxcJ8SsU+R8QvOb/OU0nLMQoAvoIQ4FBerDeRdzVqCdGkZUAXq4hPx5w1ecoc
c5dP1AUdim2ss3HDxNezMKAcG92NnhRBRYvaE3Fddjsn7G5HmDjdODa0RcrhfoooEkqGrSgqy6va
mGAKkNDQTxXxD5FeLOb5zgid4cXz6mlXNbm7i3C57ROh9L6MRLI2k/Rzxcb/Pkhmxprl61xm0Jaz
W6XzjCv4hG0bbx5AJeM4OkjXLJYGGkdhv81992yjyJyw3pGCaPSbLrQ51YfN1Mrooe97Y582rOJh
f42WBMvQYmQzJgDuhPm+VF7/atWG2DhtrK7uy9QN1rkv0ZoXqPCCauge8F6Q4lZ2cIzbqEQWHX0O
sxjp57xEkg48WeGZawt8rdKRf43sJN1Oi9GbYDNPGXeBqXFvJil9IQtsLZFwWJgK1OLZlgZ6/h95
w79iFwKzUqgO/vH45ul7EtXf3v77v/68P/v5ez/xhe5v5iK98cisXXZni47hx/7Mcn4jPNcB5qfJ
Yvihffg5wFlmO+zAQB4u7ELb+cMGja0boyCJKAIMoMMU599K1mU3+MsGTUlPOJZ02EGapEWoX6hv
kW13sS0RA9gAtpBjIhUG6tkhCDUru185VbIpA3JkDbo8Vw1o2qvA69b9oJ69OX0vRx6NUv2BBRZW
mntV18WrqLKL9J6Mnecy12CaNmVMjzMzKgtfWEYzy+0PXMSJVKHrkUuQJ4YLXmnMCGJMg249t8Wr
4qSgSVqWWOX6a7Sm25i/AMmNi4E9I2mqu30056RToZDE6HPWtdmtlEblhNQJd5A7bZgkNFcIOx+n
qrrNJp7QSZH0QsA6Yl3Zqnhfp7wCu3cX6IrPyxc8O4HCWxvVvOfx274brxrTvm1yZN0db39ghlzZ
47XRDy+Dlb4ur3WI4/cYW7sQ302o+338XDs8m9fPhIsOtOxyVtzZ5aHSg9AUZ8UpneursI0fKPaZ
uvh8jCKbHtLMf/rMyO+rwtoj2nBXZ+l122N0yr3itSmy1wJNhtc56CzMFfD1+2h+g958tvv6boFX
yNB/Qng1BslnSLHhiiBeAjVn+3M1lushCp5Hg3dI5sN68bxN9QjLIxUr5iSfRZB+5DwXbjmquYjo
XD/5MCDCu07yYlgQjzpXUpFr5NQe/KSrPIM8EIJex8qVrNE8HLKm/XL5RKnY3vN+3I/tdEZM4XKJ
W/S7cYX5sbwrUsKuJpvlKe72ZTa+GN4IGN6BTGurK2Vmr9Le1At4zOHDoWP2RCQHPjk5vONre8C1
GxfOtB51Ua0ND0F2K8zVMNfBWmD/mw12FIihmdp5ixhDKnuVezH/DdqNWxqvfmZiUiJJq9K4A7oE
AasB/h4g2kr5tL0CfzmGwHfThV75OEHQJ5jJOqzr01R7Xy1fCqgm1veRtrgDnW8FU+Xargp91dPJ
Zm7BR7g8zxzSfgyt75ezRncEb3BpP2Ruc6d6i6jEgQGGacM1Wuy0cjDLNbMxT1cH2yw/26G6D0Ha
4zSg3zjSD1YhnUY5k2NWqmZdfPVqsp+yhN0LspIYoTOToeg12JrDVK4wvPJJNlGHQ678siiFCy99
ZQfzFNjDHUqGp8SK3sN8eDH0BuhcB9usfxmz9H0IYWhOgPVAYDRXHMEsMLgfOr87INB4tfriLs2q
HfjVJyf/MKJwn+F4yPP22jDM6+Vs8COE625Gol2GwWMx4UQpX9+8nOxV7+xIBvzuuuWTRxdoLJBh
BiWACpeWdB4AziFnJFrYy+HJJuYhrmiX9FV8E5J0cGwD43b0UvQmhndSVtvchg1uUMwS4lgyxuns
taVJuBC+n2/i1F8C5DAWDGk/7DqR7IdOOzd9jjolcJP4SzHGX3pRjt/TxZJkMl+rw/ToJn1y0tn0
3bTz8tw51PN4hiA6u/LWzZ3gaJgeP6lTMgUGiMViOip0TsfLPQITojXWIm9tzC4BMEhhd6XfDY/2
FLYnXIBrjSkH39DJ0PpkhSF88IAT3yY1UJuzvKuTxNuQmHIN89FZJcuIs3WsZFvVfbwSjcwIIob1
HvlNc3YmhwIjnbdZPHAs6bb7rAauoTjF5G3uWBUKkugoA9TEwOJa4lSK4XC5mQewZ3AD9DXNu699
YbAjHIOAy3Nob3JcE34atC+tzPeJZ2ZUr1Z24nDOr03GFLiHtyYohyc79+OnwO0fbKvMziSjALCX
drRq3Uif4KwxSnfTmtRTUR0tNlnrsJr7t4Rhe4ajVYKuCntQDaVlv+bdGK1bQ390AOy3I+LnkzuT
MExrbDqU3dg+1MI2b6PeXmeFR7wWbgrK+P7D6plcmezRD5ZX31r0Fe7HecpXqai+Z3D2b5QnyRZA
EhbV+lGz697husYYH9+Xtvw+RoLZepeDxepMok2wHb3L+M2T4Xxqg/GR+Gj8yCU5XjGQxv2cutEu
MPYulklt9R/u2EtwhlXewfoJzGuUcj7PHzvrxA0JW0w0TQKr5tQH3rnqLAxWOQN6YpuOoQOJYsH9
BXMf0P0raFW0zXM9iPguS9qPQvAEVk9MsDVtJ8+Nv5GSxCGamPfMznoARdicA0LE4yVOHP17hzwv
F0wjCBsfZlJ9I1GMz6XD/tXCT+yXc/zUpyOtMMMenkQQiQ3z5H2om+Q89UShdUXpvoeEMKOr/Eb0
DplguOG3rQX2NGpb76wrPGwW4Tt0NIihdyrtrlgtrgZISadwHOutwQCiJG29XWLXjZoAdjvl1ZHv
4TOThFc5ENMeRc0DJlLjFJHgXs5EuTdLqDvmEcSNBXaiCj/f2SdrfF5C4AVp8NVcqS8NQ9DikhTv
xceekoY04EuKPHHy2COexiVgfnasduMsvQO13FzuEdVGPJ6NUrPIqyWfDpwDWXFPlp8lxwIm1Zrs
mNvG7W7nVIOEDA219himAo5j0qrd8C5uSaLg4W++7ojqMILiFdzkg8GXvit405usNttdR/7EKhav
YWcZnx03yPeuU1nY5eQXc3Ab7HFV9cAGZLlvBs4P6fP/7Ahl971YtLnNrwOS/x8nKIZeimcJZIGh
xz8u09fd/P4nEfKffu+nENn8zbUtpT1PKgcCuQuI+OcYRSCmohWOmMrxUAB7f9dZUaYjrReOp6ne
xTKD+dschTLdQTNMJgzjmh/y5d8x65Q3U1DkENr5zIPvWBwvP/8RSm+pv5TpjjCV7XjCMxWzi4sO
6w9zlMqqVF3y4lbe1GBBqxXb+jFnHfCL3NjXC8KMuXwzgN9KfA/SWxLhi+MMHoDzwXAh8UGQLFyS
REY5zZRX29XCDYDnZTK4IIYQBtNIMDKUl4fGyeTWsYqTgQspTtroqu0pM0xbDNcm6OpdXTJcbRz1
PR3prJMAGW6DGXebndo8Lb3UpeR1JE0GaMpJzXXBdI2TSCh2Qj/6pAgdASAcT1d25hXYvJHro7Yd
gHl1wdoV+Oy7un1QhXwk+HzYjXlLZmmU6y0ZMxPxzIDdlFP3K99sjtKM5caeGfmPCVnl1ZIZgXbr
SsTB1o0ACjbFLm9RT3UJ4FZl1i4kKKyQQzJ760rKvRvZS/tzzy4bnzRy39gHnTR4QIFLZMzOonzB
swKHyUqenX7KN1A9bxGCbewaO5cx+oCUTMYmerQ2aQC3YiTz1XBNcocEtULGgMs1nmdYVQiOCjih
YmxWY9hDEOGrtDLok2YI/6eTgbmJFMYsv67Qk9eDee4peheACp8tMBpD6ofeoEEYG80Xu9Q3PgNd
oMDVTeGrYev0CHD7zIg2M1DWOnLDcTu0vIoVzBy6XxHsv1XSNNV3Oommsbb9EfNri/n1FMTtfJsW
DcQ5oMHHKpuyLbbTdKNbLb8pLMdfRidQh6k131GqK9bEcZQ5e7+kVGsWY7HGsUV6ey0fZ3rOLyT+
PLutmZyIqcnW0irPWTSCI0nq4gxhLaLy1UvaXzvfu3H2mFQd3R15FBhh1vSxjZ1lCOySRoKvr/en
lZ4yvZ01SiO6JcviSVNKe0iiYDb6J8dTHMl18RHHNhi4FK5IG8Hirayov07/D3tnluQ4kkXXFaEM
jhk/MhMncCZjHn5gkZmRmEfHvBmtQXuQ9qUDZnV1Vra62tqkD5msPwrGSFYwgkEA/vy9e88tRn4c
clxvZHlfYJwWJ36M9kVtyKaeEOwvJuQK6zSvuy3h6vsmIJe3n+TFEGPk+YxgFoZJCq1GbuFGjSOc
Sgbef1vhQ0/06aGt2pcscwTPZQy8AvVLh/NmoYmAvBJLexOzXA8w4HZImhegvetqdJ+kXjtbABPU
OMPQM+FXQrKObMjaig0HmNjeNXg8gFqtf+oBo29n+RLCDcXZNl2AdMjADj0K8arZ1HRzme7q3TGr
ImLRZPdR1Vq+YbdTMAmpk71auS9RSMsUNSTaodBXD2RtkRpmVS+4jA8q4kMtGN4H2c9jucZmbZVj
pK8cYbA7YXPn0AVr8OeZRnCyJUzhSjeSXS8o6hUGRswcQTpZstbPt3v1//GqNr/AH+kX/6/EXWic
tXD1//la9I6QqU2//Vn062q/f9/va5H2m64aurAN4vKYw+v0ZH5fiwTPYHy5BU5wECwTP7eMXJxm
JpoQ8eeWkfgNHyHfpjPTJ3bp32sZGSqr2p8dXhir5qwAW8USw3F2nf20FiVRpVQR+y7CkXN4Wn6r
XWLexsUtBvPA+rkHKm1Zi9sTjqFlXocqLWYKGFUNQeB/HMAb/vyliLTfvyzAIKE8S3IkkDPHMRHA
M6EIx3lzpoVvrFClYZ4zi6euHGj8lhUbK3242IgvD4ytD21q+kebOPIjw/XbF4MfKcfbo9uhtlRQ
mYMs1wTROWdlRHxowJC7fZXXUJ3K+cAONV/VmqWtktDcy0iYOzOIvAwqe6i01YbaF5NCPNiHVrgf
lWqwL07q9ORqzqkaa9R6ahKvfN9AaJbZX/SazPW+FOGjpH9PTuWIr7lUns2E/ICCLawLM5tL0m2O
jWDYj66jfdOkbi4IA5qWtPF98g/mhls8M51IJ+8JPPBGiaB/gmQ3q3Os/ZCf0r6C+Kql6qZO0ZCy
oPVrxUr0TVDQI6uLgiaCNgR3xhUl8kcz5slb2zue5rvKIxZslvCpPjAO7h7xA3B9Z/EXQ3yvUsrm
zKk/MKQ+uON4IJqPSNAQcooVoN120avlRrNROrTZup2+I4z+pHe1UlRwZbbNv3Z+b9AHHNZRkDM4
ZctL+mGa0TGJKjYsmg0yQYUx45d4iRuVONfQxHgc1xQV4kWrfWutGwUh4sY3mUXMZvVUULwsZEkv
qpk14UHMP5ffhd2vRgZmjEoxfRJqeY2IbM4mcYTdx2+XozOzB/9es4JLmycq+zPtM6icpZYUG8bS
H2nJMC2W6TUswH228fu8T0SgtZ/h1NKK3/XA8MxJWeSxeiwJUCwRf0/BtFbHWRbZPStV/KVTlb2f
+ChPmhMKfk9uxoCRgJYciU7flsPa1y323eF7Nfp7u8qOkeby+Rk7ve6Qx+t3nTM3k8zkmJbZe2Jl
16boTzi8V0Ndc06u3c5+pFulQmwKv4tCnvzLiCBjLMuHzke+Hvl7mrsoYYDqYJPvpX6gtZXaG8NJ
jlVgkvj4pdfcx8rhNVgx79LyWx90d4PZrJyGpQnIzbqsyOSuU/b/9a4zjStc/pAVk7+PSzxnG9R3
OZAPhTmXcqoTnhtYyRdRmfSrtz4bz3mcXkWC1K9zx2dp5tfQMjeR4RxL1Vj1at4tkqH6GsjqEKUM
m52GD8iR6jOzPk4qlKNgS6pXITGRucVToZHjR6BqiERz11PMLIy4frbsLF5ST13bepfV+h3uhxEh
IbQNR8TvVd2eOi2juCqZmDeLUk/fjaJ4nX8ZZSrOlfo9nbWIP04jRSyAnN0xIiK6FmwECWqdqd6N
WvLuZvk71IBH0IWXuHr2h/wqJjJem+QQuOk67roT+zoP3AIjnOG5V5xHhfgsn5ZpbKyyPKI2zbcz
mM40voyzChSql0nBjlT1keDJZ/rpR/CV94777nQzCBw7k3mNpUAhjSvPJBtC3I2BRSPiGtUalFmF
wSVJphWcLMA5rq3swYbsqhwVdIeSwNrNkn4GACT9WTuzE3eGyuibH5XA5q+NPSrnnQaphwZRvnCG
4JtpdyclI7K0afd4EVduH39xM3FHXg25DPYuM4IDms21Ty6WEoxPvehfVPvLD+poxdVHRvJ7Ydyu
shA1AElYFbHAit3tbWASAIquN8C7w7vP42Mfm9pCQ9pSASee7xEtots5nmzAVNEuEiKBbSArK1s2
+Yvdpy5ifoiG4I0WkAwRbGvKfsqCvRUBULVc5BBV+hq2o0s+g1mv+qoraWhl8qQJkCr/d2qTn0uT
//L/047b1WgHun+pWfyv47f/8d9/USz+/k1/TMQwh8+yRNtw8CjN9cXvEzGbQkUllpzNtmoRAsYm
/G+WJsZogkRV1huTrKCbUfhvkkU8v5pQbYSRePxVnQ36L1vrv9pqs9n/tbxBQc+PJzaMUsmCc/bn
8gb3ims0uk0IcYhyylbUR7UeL9Kfjn1LYE9ZfuJqeiDi5DpUpwrJ9AK4LnSoba6QDaM3dyJmWSxN
8VY6HQ5Sr9Wq17TOUQCS0bGsTeWOTPQDPuCtVNmTDC41SmQdrdD5bif6lWn2h+Ma+97tPCevBrSI
1kNdwKNCeuDG+bUNCHgsszc9RZahQubSCzy6aa1/RmXv2UnJb0kYMEYC4g26vdQLYi40ZWJBrNuD
TdTffemKr8mci6ENpUUfODm0DfEe8y/ZoJz2bOyI7Vsw+QhwkOlnrvI91BCt6GjYBvUrIL7XLtAP
MbqDjrlSGOA5zQkvEMxrusLZugWlgmJoDjJG5cmAw9KrOrMWm1tQkj/N/29dTZtyUgAsl9y0k7Vp
GfxwUX821QzirT9k678mDZLtVms3udMeNDff9xGwKQtYPxxB67MIvikWCbCdgYygJdKTpUu25BjV
6B+YtpMCIsdPxXIRXabT0ooRUA1deMx7c2UyxqW7TPhHPYL9oMtqhV5uz0CMxEDw9loE8XaMagyW
Fm6ePtK546ndMQc5xAKfb0dBDgqnb3e8/TuCPFZKglJ0XwFpMsNBfFNhy8msS0P0EGZtf6hU3zoF
5rRoDXIxA5QlXWy4V9OeriV9rvvE2heIxx7ihHTzJEUKkkkMQFD5xSoXpr+yiqK42rSLiTveY+ip
9zeFXI8qSaRgmW/SRnWWOkIvZ0qUk5Wcibg+FQxUViNTg6WYE2eaWZ+OevxLG5P3Hiilv5oKkKEk
5jz0tnpto8xDuVhdEQ72RwmsiGCkEI1K5O701sqPdtLsmzkFJ1HDTT4gRuTpWX4EXRZ1wipOLMKP
JxS5rgS8ykwWQU0H+SzbWAKRI4y5M7v7gytFfmfPsTwFSgffjdasJ8pjUZaBx3gq9wrGhNoc7XM7
WMM9+ytQGrJXr0GeqtcCpjDz5c6jXwD/rmijR2yC7cJlCLGrCvoKZRcCKsfM6xXNNLywwarneDXz
FLVq+Khn6jrWVnnVy29YbUB2DVy+uSN6xguBtnVViZmvbR+TBr0wUv/S6xKfvMtaN5eFnZm7SCac
8WoI3TBpLmXoYLwJhuNN8RckM2MrCtydk1LpSt5a6fvBImsrzBfMn5ZGMhJA71TlrmXY71EuxLSl
ImPTmH1/SrVsq2lpvEcCPmxGqyeU3lLHNWI4/T41UqSLLPsI+Nu3rE+V/dAob/AG3BdXf571QygI
rId8eEmMesKtHBPlqYNZSmrrvg2iN9oYAG3IGQiqsMIzmFSM2NrqkKvdR5n1yal237RysN6dAftN
S9KAF39JNBpODbrqrhifUxMDVBQ58Lin+jqENzJBuEO/SrdLy5R7hOEL/HPJgTapPLKzs5ggGPW9
DrKdHI7wqSKMipG8Wd7dDr2tPNjE5BziiZcgy2IWOUYdc9PkQSR5vDdlOC260oqPNkNGr2fre4Jj
lJsq9BjpKy+hgL5GxDEBgZ1TgdcsMaMWsveXNmc9rANk6HBxeVj6lsJNRzYedsB1KVM8G3Io7lol
Le5GdNtwjYqFX6l0HmtK4VXYi2RN+Dkvdfu6aqduGw7Y/Qj7bHaao6CZguEUN5XpSYZcK6YU5X0R
CVpqsxErDGcsrQyOgZJ/+KQb3hUqPIBAy+9cpVTXTVqF54BeE8jB6gSnz15Oah+t0xFrfKq/h2QW
Mbxyp3MRNMpZ7TSmEWNWfqhd/5gjBZ16Ikbmg0JO62aMAlycekdYPc3MV3KVv6ZO1l3LVj+KOpdH
d5weVXt8M3w3XGFvGleq0vuMlHJyPbjqjhOBTR03rDIqoSQ4MYq5ELgkmkaE7eZT2dAXrbMvZSRe
A7d6CUmuTiLH61Lrk9SFWcR5tFLVs51uy93iojPmWySJ6anBR+W3R7feVKF5ZpP1TY/LcxX1l9Gq
dgQJMx8VBNlEDO7L0N3KctompY+8NGw+9Q45vI11xkF8mg9PTsQwRRdbJ4daOHXWQe/kupNc1cMg
rkaJABXiwabRB4i0gtPEcreJZPIsbrlCcPExowk4dRVh93Q9FpNovuFY+ERzjnYsASK/u608RIdB
jnbyETnkKWQiu9BUFlCdsR9aQJrdSOSyRanVI99Bm/OrVkYvKHBI9hn6ByVOUK8H8kmK4KIaL6Kc
VpGbbYlk3FAKYOnzXzV4f5JVsG7TraYHp7BZVAGBsvyvbE0PZtHs/bo+6V1+LMxsSwDyhZHr0nEZ
bgm9OMnow0nlC5jue1xkT35mHsWQrYMOXnLV3wMMUES0FgPmq0w7ZLs6wouoJdlVN75mrvHh6/VM
qUaMHOvdc5Zlu6JIJKPBHpuwCL0UUTyqtcZe4hl+VXLC/jirFkh6IW0JbWP6266gPRw5pljA6rhq
VfBRo6xXZBeAfDWI5avSZ3toJuKx6M9XujUz+p0zmTxfp6IBVYaeWmq83vxLuxc2mS9OaN3fagF2
17g+c7Eci+5Rb300q9aJQEFEChLksZFBgecvZ5UFZJbwtdHJHeiqY+rrj2sUynRM8YiGpIEOrf00
n5yFFlIqJPJIruQ2dhAnMXR6SI1djYh1FMNjaNDaSCC8LKZi2tS6xu3MNZJNH6T+si3ztw2+i2xL
cqO+nD8AJGNETepc+iBdyGCtvLwP9F2i+xcdBRMAqvwuTf2v83iizk9BQElVD/cZY0+ar99EUT8l
1TPWfy8L+nc4MU9WaD1UhvWAz94TcnyehNi2tqCpj4DQstFuJJbO+D9f+fn4ObS4wYTKmNceAM9K
8ynVEcgT/hfdmVFxYIgvtmVVMUSqTqAaV5k9rdxithROT+EiVQEv5/1Ecsb8xmUYX6ZZXkgAeP4l
V4NXzQRTPnyja3lEZuzlmfU5F2YJ5hD4M/7MAqZKSn0D7ca497URTqEaXYNEvS+50RbBsAX1+jy1
7m7+S6vKmwJ8MVP6s/SZSiN5WViUiFwLG24Ym9j07wfNuYNG/bmuCdlbNNSFfhI+RP6X+V7ADeUy
dBYWWfVrl2pvkPJfuig5YMQ/jhXMkzR8DmZ2ocXwiFzIxU/t2//NaG7W7/25GzpvF7DEOczsTQND
wJ+3CwN337YFccBLW1dRj+gIXt1m4KI2PIFKJCPjI7hMuTzPH3VDof+fPehfgjXolmu2xtbwn3fZ
34op+Gh+UWX++KbfW+yEQAvLAdHhoGVAhcmn9nuL3cAax+dJoxzRppjjof+2B2Wme9v+As7QEFIi
m/xj3IvXzoX28fPr/Rt7UM6aX04q0zQYJHBOMcJiJ/wrN45LOGaTEyWroREGavEgu8TOTioDSu2w
vuhdEj3LnnTlXKzL3M08K+38PVf1mz2q5lEOfXslI+q5U9LhhQscNZHfMl6av7QTsNu5xpxyHML6
alXyTkPRf6w75yxdbdhPAkJrZlOWMCBrv0dMa1eJIvtLHmPNQcC9H9uCDdz8yMnLTid6bZxRM7Pe
J80+y8AMtzeuRzQTPtzCJRtsJEC9rOrbeCzZNWOQP1vg8JeR3USHkQ2iWVjKDveZiiGsPTlpzqSu
7M2zX871vZEnq7jrk6URm8NBTIG6bXBZHZ2g8iEctPkpzMu5Hu88SRV+aBxLHqr5UTwlKUmgkD5r
0YRfjHBYu0pj7MSIvCbMLHGt2o8k6s29qeUnnsnOyRdzsJvzMOfFJlB7zqkw5vGuNBH2q91DGZNy
DbN9UNR0r0u327f2SFzvoPofq9vRJDEC792wZWtdwPMmJUGLA5wYxYMZiQYvdK1egvkAlevS9OR0
N3HWPJAkSqFXu+o3Wx7cVG2fplDDkGenzzGAn2PdZi+635Z71UWkSuUYLXOY65comR4lqpM1O/W3
ocmC3U17j0nOJThAOxhVj72/i9qtL6uQzm9Po9qMh7cIL6OWPZRiDX0mvUtKvTnicaK+8R8ZG0xv
/mQc6AvQ09aL4ZBZlqeKrDmmIpZrERIig9vf8jqkd0RlRe1JWHG09K49rfpV2ufB8XawR/Le0gZX
Sde3LvOZ1D04vazW7mwgIJ/GPde9Mpyc8L0dw+xwOyBmcjynlE+iopJRgrZEiUuFpygFiTUSuxB5
R9M2jwSIVMI898HE8k02inFXOvXailmpFMf/Wvnf87LOHnjr0w6hHFrRmsSewNXfctulWWvpqFdp
IXCfh1xg8KaULsT2004hSRnaQIlK/OIk8DP1Lwkn/FlmeBnQE/eAwp3mSNgUhaeG3i50HFwHrXu5
HcxqpLkdjIqXEGPBfkgx6AXr0pMWedC6j8Ayc8doVbiWcsBgrtyXgfLcRr32PkyvpsAcl5rXVvbJ
k5MZ940fPLpMp5D1yr0QyTZnpg1o1TphlodzWlkfRXdl86l/97vpWbczf6XntLMzgqQvVU3Crj5J
RjiZuQpjXDW3A4C1fG+yvDNjb9CR+lPA+0xwf2SGG5zIe4uXrkoWLkWuuLKvxyvRtcckDautWduv
sggJEzYMmC62H3kJ743RN7KnPrHDt5AyjMKQ6jrjBN2xK9eupIxeaoKwnzNHDVA2p7HXx4a/V+E6
mku3btguRN+CBmdf1wWwZAuTgCiTXoIV0cGGwkYHZFRCyl5RSlrAcf/NBmNTaO69OuAvjuwgPt4O
bMI3hZT2VkfdtwpG2Xwh6MDxRfKVURRymgE9iJFL0wvG+rFmdLD0Q2BrU2SmWwc5ph40MfBuxQ+O
1iiCo+9W/t4hP1ojv/Zys3jdHoVz4JOmjhf+LJt2trtlDf23QSmyswSHdg6VfFqYTj3DvtEMj37i
LlUwbzv8TeekH+NN1FuT54wQuxUcAQfFBbeeqap2oii690tl06dOesnH9hK0mXUeVHJ5NHIIaSNs
c9tI1z/UanlwLzUJKp30Kkps9+OGHbTspd0430ZX5+6rfLrsuQ3KvA0my3z/na5SAGjBIGdDrft1
N44qPDbtzo8rfcNZom/6YivKQCyiNhpfCdfm3fak3ivoZhVw04XY0WZ6cJBVblMRhafbIf7jUWRK
MsPYY87/laOjPDhG0x87XeeSSYZ1IogZb1t1ukY9aQcVgJHc1eIHuC/JMWuVj6ph8JqGREkbtdLN
9tat5bACDm7zTQmZMZRpFH6MChp7bkEMrCIDnSpyazeZo9EC9tFZ52x99mEXA0/rWowtF+P8ZWgX
+zEY/bPDXHvThSp7RyWlqo7T8poi1XNi2zgkgUN/LE3rGz7m1Ll5diik1mxsepCKpizKlt6nBWYZ
ZrfnZlV9NIUkTCQIMDrofX5x2e7za7bkbXah85AR4rsdSoyaRMKkq6iiBk+sk567SJgmQyGu0mYs
a6reFJXuwW+tmGVe++wNK79qOoJJ5t5jHKbbnGth0QSpoHnzt0OIkpHtbWjsgtqLYjVEL4RmqOjv
Ou5AV73r7HXf0LHzZa8fLdLlJoK7Ho1Z0RuR7WaifdfVYiMRuRHjjR68TrLJw1EJVnkwKlxkwmaf
nXpjWMCMKjGb/6ew/VeFLWXlXwLjnv7nf/sH6ciP7/m9rgXsgLgAFaOmmapr/72u1Rw4ETbPIPdC
vWHoqDb+PltxdYvBi6PpP7xIP9e1Yt7fMHKhJuZo/DuzlVme8ue9kmNR1FrIWlAjAov4xWxUMJCb
9AQsIRSRLRMJ9qe2fTDdR5LIPC/NocjVEEsBxujBUh/JN2XxilChqWm3pKvURBSFkbnuih+bqH8q
sKSo/8dfzLVRkOu00hHl/3kTJzCwpDdZvV2Ir5BNg+Voq6cutDZ5b58No/0havqnP08X7Ff+8ifO
z/8kolFQ64SVT9kcT9nWrpiyj0QY1jTGahoDFv7d76mw5qSWbWa1K1LWN+1kkueXrfPgq0NLR1bO
JgnwSUPNnv+XQsc41RleM34BoAHaoHgYhOHRhTpj4d8VtblpG+NurLqVigtDcQxPCu6ipoHoTcfd
Cl2gNLz5JezC4qWJODf9vZUz7lXNpVD8fU+W7xzPklfmVm27QyNf0yq+Ri15amVnZvhngLTlOjcw
EKSfvS4dbwipqUa33WalOVz4TeSqZ8V+qZX0W907SPbwJUQJ1Et3cL0k0ex9SodrqZQ1TIw8RxcY
j/YqplN5SecDgJzpYo6tQMmHnL6YGnUxBTSzHCXRdjlJk3Wcpw9hM4+LEvu9Ndov+ZA567oEdVMQ
mVNmDkQRvXSPVVOeS3uMj9M4nqe6NrbmkNfbMJ3eyWtK93VgdQuizLJnGn9iExssJjYjOF2gjXCG
IqBLGcnHMcFuQv58t6n5tZHWT8U+CFz6iKH+qgPhvkST5XqlJod13OTai4nSpEtrnMdOnx4wfPnP
Kfsx1H9+bTpfu4kCA8m5eMCaFoD60ZutIf3gQRsdSui0cr6aCkRVuv8RMepOOxp0HrtmGfigH0Yc
xoduxNELJ03uZGJ+9MLRHtQizXdqT4VaauERhpHmEY+M/QJkXucTzeoS6GqCBH+1u3SNomlYyEJ1
Lq2YQ0WrzLqXbWSsjRYzQVXJbD3qRX12pV/9OFR02RhdQC9Uu4gsikHTLyV4igXSG/UtD+jkRhB2
8zAVXp4P1iGdD9LNLdzi+IsxP/Hwdvjl6YZJ7IqN7ZMylaTcP/GHjA6ZkQbUz9G72+k0VzCVXUh2
qHbZkH4z49643P4J/Lpx0SkrkwBGhNl1r1mMgrlzlBDreXuG5+Ccg8a2jgPzWyIl4WARLAdHwWw/
M9v1H60m0TbCKYEZE3Ny1htlWkDhNU4O3IISEdMZPh8s5opavE+LS8+G7KDWmheohn9oaeHT358f
3g7GoD42UfqSpcXMnkhfZIfIq8b8kpGksLQYtIDgw0s9UoJcwfJ/dBT2jNOmGNF2PV0D3tYpNXTP
7cV4jbI225g5myjLmbSDXhc+/uWuWRf48szQ6KgVuW2MDFS3Tp190/qKsWcL2OBcOtzWzAhfQ1CP
yer2pRuIYWlWDLLn9IE9eSTUvs6LX0AsaLX6I42mdl8OQl0ZyAA9O7CPAdXtJ7SSQ16zn3Qmmgtk
Ot2JUn237ZZBSWq/idoy9kIN2b6HScEclhYp8I1hJQOTHBhpfPZgkB8Au+wQxgX3VjRxdZf91fAD
Im4jq19PZAJi/M/OlZ2b23jSGk6Eho3oH48cZ3pRB2eAEQSNoI0gYlq9HRxy5CSwdtxkxVBGXWXV
RACWSIOrQCW/TZ02w///gL0V3E42xV6J4vEEzgV2KpxR2JCr/9Q1/7KuUf9aNPL88YtiZK5ekJn8
qGoM4ze+NNGKCJ3YXlOnRvrRrTO038C7/t21MQPa/1bVuL/ptsuTTE8g1P5sztDt32zVACtIHYJ+
edaZ/Bvdun/oAJuOAEXoCGSxs/zkxsD6aSmPUdz5I2a9lWO2BdGu5OCoU0ghE16Y3mhsMRZ9GH1E
8ULR5GmYyT7SVn5Uy/+0ovi1guGHQwCzbQPJMMuxOoO4fvolpGkh7KgkG3sZr8IGyrtJpncafW/s
+sz27MdJ/G/9OJYlRMq6blAf/qIBTmk6NI7eGquyd856QqBiWz34Ic5cV65b4kX+xdsTSJh/qZhm
c7rhwDmbfTBwy355h6gWQLA3lb7qyuahc+p2zcqz6My6uVil5hDiTjhRDdOR6PTqUzbO3tZ6wJYf
bVR7iY0QYmTcu275S216WJg3CpVSMZW1Ua2istR5NbC3l6ChJdOZNmjDuGwPxYC8MUJ6LGwpvKoC
E2bFykeCQW5T+IG2Yye41WbWS9ilCmo+TQJmGlYFvaCniOiqRRMStTl1JR7DSbTL2Er9hYmdcEWg
ZrXP/ZwKyOnwI8+DYWKTk30fW0tovQFb36LYOQpsIb0KiU1yn5pSmbZRhK0b02LwEkOrQXk7rCbb
zD05Fcap811mssh1OsKilrkIQuh/rBfs055qaT2GiUHWY5tXW1/BBDo4iAvDjjIitdZs9FrgUyS2
kfhGHd427MatoTmWedGsK6JpFqIoO0IFC7kabcwcTmwcMYpolO9ttyqt0VxYUKWcPkwvepnr9Krg
hDWZHXt+TmyQTzZfRUBfRpCcx5+HsgRIfuGetdlRmkXjs+nW4V4v2n3jOiG6vikiFvK1dpW7YEIB
JdK7tGMMj0LUNLJkYXf2e0PrA3seH40GgZTsOyTCDlbImo4GUMRjN+h3ftcEZLGWz6UcXlBVypUt
Y3qBVi6p3Vj3koGaMhrE6BV+N16ToFxxhj3PnO29aTVf2lLvd4BoBhcjY6MEazAb9TXTH2Sf4xxq
AmbPwt2MhaVt0vCsTJ0PE8uvNlGkn/Qs1MAjmee6sb7hnKTAkuXZjztjzcuCYkLgtVIlXQurGHd0
04yFyMJLlIlsZ5oDJJg41u7jkCaYyhjbSCFhO7m5dxqU5JzcOEbsamU29VVYfbcuKQ6pj+miGMVl
UJzPKS7z/TBUb6K8y4x3fEpHJB029qjkPS1zGiryKRKReXFc3kye9vcmjqXVFFrTwtbimmZA6y71
AjZyyJBZvA7E5yCyz+t7UdiHXjb2orSV/OwIRTlN9PyqHoqnkhdEk0sLwG1E7z8t0X752jIaY+H1
5vioYnQubLCXdNguscY1MbUJguV6+kbqlbhXo156zHy3ElqqGsIo1ptcbJI+ANaHfmKROCUBuFwJ
nh5BxQOaStFKEhoiPFpYpPOsZWs/TGG/QFbQi+dJKZijJPytLSdeWYNbzngVk5yzWcmQ+2/Y6iNe
MF8pIeapbJOn5bgcDe2lL8OvtJ00eCuKjbAmjlaY057L1Aj3dTO8NxifE9xMZfQ1KDr8wFU+ELTw
EEd9sDDdqFtXkNoKV/3u6M5b0DVH5tfasnLpjSa9iLl3ue1Vi+ERpYFOztrIbRUyp7vR/GScE4So
x5PoFIWDeqHvpGt6BnYX/Z9rtLSZBogMCbmLRWfvHX+YMVsW0vdqeorwlanZc+GL4CS79sWR5ZP9
YuqFBeTJ2JY9RZbaYqWPwpXf2oUHqrExQ8pSSBXLrk0f+lw/wSkGJRFGZPsJAahnItwe/a5gyLNk
MrMDGAQlDNcHzStsZZqrkHZgljRjWQv7Ft2Pm/Y1HqkBVLhkvJ9W4K/dPmV+1GXJUgWRRKyIvUyy
rl4m5aaL6hca/LRabQtoBmFjLcnwGzNJdoUU3NmGDnWBQEBPoAi2PCP7Wpn6NmoDLsoOrE+YeJXe
Hlq9LdhNNWCiYH4z91lYMg020iVhuhETWbYJl1embnAIp6tpfHBwixxK113mrtOtuypcAQx8sziZ
uU/BNXbAkBMD1q0MMWFpY04P1C+8c2WZHatpUFcFpgs841xhZrkYxnH00imMcOodAoshvtyrQ4iA
JqHVSkAi57C2R3OaXyEXHgLMk3FO0rpS1WvRNKxrJPxadlgiWbHzxchUZE0gGjM8YrThfd+rU0sE
cJAXe7R8cIosByFSO54gGkOgEm5G4CCSiimtnskMw6WMFg9XTXgoR4M/nB5t4WVn9GSUbFWq4YsW
6GsbpFWbdrtBMx+rsnyeTN/mc08syM5f27G8qAoiDIyY21FOkE+M5FwYLgEpoV6sA5acZZPahEs4
7cpynF0Qo/VhW4IUHmJSahLWbLIahOy/8WLwpmL3yheDZ+F+WDs6V5nQbBL04swlkddlnM+26nB7
9OOgtoIPeAZZ4QQkj4cWvzEyYMiwmLB3yqx14g8+atiofo119yJVSvou18In230wgS2/lwXZim7K
QkrEJQK71BZ3Zo1yUCDcXJTEQSJANIuTCohvndozwSyJy9MQ2PZe2MIbmrx9rFTqB/yOMOTAFTxi
IYS+1EG1Kh23XaC+sS9jaFwZdGgfzCDzharAL9f1ITkGuX9uyWD5zsBr3bnIGNLGeiVCtCevugum
g5VUGFZ78/sIXjpu5DnkpaDx6O45GUP/fHskydgCRFV+DOh5l1ma9feOslQHCiGvsdVqVzX5h9S0
4Xm0nfs0ZELGZHzmBeLRSNpsOij5Z48I5glP16Fq6uG9ZvmOdFSPDUlDb5aJpH/wiUWwY668/n9R
dybbjSPZlv2XmiMXOkMzqBoQ7ClSonr5BEtyd6EHDH3zMe9v6r9qmzwyM15kZbyKWb0JQy4FRQoA
DXbvPWefhtZE42M3iCOzQA281AqLb64TXIA7qIpykzYMXE3NCKZCZ3sz+vZ1ZGuD4zNNoTQ69baM
0yNIzembvswjwglPu0uXYTcV/sUx/I/K7w8iwfiK0JrYMNlSIzqMCd3+PlnIpPtKYDXS9DNSSZ7u
NARF5z1GkuBzr/vy9w/4a2EGFtAml0rHPfZNy5KXqFxOZVtZRMwDkPOJ5vViIAX5LtGGn72KO7c0
eH4WAXRDcdOlMANQ2DLDDde6of+AxEJOYwxLfM6Ghw6Nq0/2oClwti43oTA3mcZWvxoIPohIJ0aV
7BMSPwLb78dVVpA+aGHc+HrPKnlzltM9Vuy7GuGQN9fWqk4x3naEs5nmZhHaC8sD9mvEs5tpLt6b
3jtnS1asQMdZqxGK80qoYMrRrzaezSBYaFO3NszkKBb92cvnNzE7D+qZSxqt68mkMTHuh3F+922e
1mfZ0zxYh7wmfJL0CrDbcOm6jKDFKkJ0LrRqjUGICHed/CWSYW8iSaznQqZQOjDX8hN/NzrqZDj2
RY/3Kva4aevd5PZni7JHdKUTzD2xsB0NyNYVPwzf37YSsFRoLM+1Wb6SwkjTq3SQ1JWEOg+W/uzU
y7OWetOqZP4RZbx8DlXbqHEjl3VG/mqZPLhpsv1Kd7RahXXnnj/N39MOsXcxY432DIiipHP5Jpmx
ukLwYLI6NSEnJJPVbYUed9BQ9Kbe9y5kiNs3F/TpTxXApzGMP2Oukbmed7aNHp5bRpUur5PKR01a
udIFlIyvIF5Uek6KWS+jGY0yflNkMPgJAKoJ1p0lK4JTbMbFf27am3rATq5ztS6287M2q89ec7qg
6Z1qbWvdCUEik1YSOW34LUHjGLeaHjFc6+9hqiDisotgtvgNSDFgC3IMmLG9Okt+LRVSidyEu3mc
ztILcOcXqCP7e6Hn75Yb3oateVbhe3Hp3I8koDdhM69Hk7095eebWy0wg5z3HNc4+5sxIKTtfimA
Qjm1t7YR3Wledf3KZ60t3Hit+32y2Mn7Iy+rq7xfv9NWds0hnwoc+54N+7Bmu92UD12Kk0mkWtDm
82upF0cTzAsq66FEChzejAyW1tzySbTVpodN0rPWlDbH2MsI5a1c0pQdPfk0QQrpBD/T/A85twO2
ofxIF/DRatLv7jJUa0APPMmqD5HpP4VIy12LSyIxW289Gv1+rHW5no0GsArzeVvvDmi4wb+Oy3gT
wUYIO3fd2OCvvJ5M8HCoVS6WAUGEa+XrQ0KERBpkfrSxp/zTjRGMWoI/HNDPE5uXW38h6X4SxNh+
fRxSA01LTU827ypYrYp4kidoUnQkHRSeOArfdZ3A0bblD3Sr8l2FYJJVTB6UEKth0j992cptxYeo
Ft66N3Nja07fqU75BTm27YUWG4SeoEloMfQG6ekQHk4hvi3DhxLMMeuDqov3Vp4XBJKz0EE4BRYw
cfHIlu0HV5qjcS4Nc0fgWxF4IcfbyhWFgFtNvWBJMBfeu28/pJDgy45c7rzm0gmZwpo+s9VBrAiN
Jc8iidGS+s/kuM5r0gqMbYj8fMVGrAjtaSNdzo7tGz/QrM4qm5TRQkr8ZBvrAf6zBjEAbyNlL0Y8
M2KTmMuvGF34+WTDVtr8mUzTz6IH4WvXKVwn+wIxN8TNkX22onkWEwDorK3WX6azYsFKmA1AuUhp
/fqOrxKO64grMhyuacbKS6hJtc4c8ycsJmM7T1t2SOEG1yBKa2t6K4D90hREtZeO5EpbXrxh7cWp
BGcuD6/IlUAt0slWd5DF8h+Yz+SIToNGpQtnsQ+noaQSbcNpM4jqCi+BLICMM9vVJIqgCT5r1Xyn
FuMi5PagTnxTD/dgXN/duDi3pf2qj/6PkNwhg5tghNOy0vSrM87P5bww5JZXzx5uft1geud50lBC
o5Ga11YaaJNkS+ZePBV4MrAkI0qHiRY9wo0gQ5fSKlBouHhmfdG1mVEG13BG74EDtie8HZAZ74kP
hRn0De+5qAlCqZZqZZY+aeQNx1nFYmdJ/l5Y1ADwsAGJscuSLOwl61oV4pAtsQJwRTotdMDeUMBO
+xT12hgwO8rz8t02CACnCrpvCq48TXBHm42LURApI4qJJklSvCzVVBHI0gRSRdeCikAuLZaRZKHp
J+WzVfF5kwAVKjtFdl9zyLnw9974OTfdudZSGr1Fz81R5RqjbsLe050A4L1/LWlyHneAWYBQqSz6
UNuJ8hjFJqSmFgB8Y380TnFbaN23Tvprp7Z/2D2RwuqAVGxMwxJCHCCng9FSr9EXSzbt3BF1CIXo
puHCBpbCnt4ze2KaK7O+84V2CqNSPjVxYd2n6o+P3PLKVPOlDOt8nXql94r+EN3F0hlPVFCE07iR
v6q1sT/NmbZuNas+U3nOYIjQ9Io+lbeTYYI/jJ1w9/XPfz7k4nESCSy6OBoUlpqUOqcdLzmyFmip
jjxGUMsCYY7GcWmbcyysAaNslzOVmFkQpvndKR3caLCNnxCtLhCR6oC99fBQu/LsDlq0lUg/tplZ
i2sK+D6vHPEA9lu/NH7/rUlcNOJh/Ow5XndK+CBmBLCUKollIJKlVdks5tTq97RQl/uI4JZOJbgM
KsslU6kuFikYQVg4V0k1vgNkYr0laK5rlQaTqFyYUiXEaAzDYYyYO2+SDRxDoH0qT6ZWyTKzyphJ
VNpM5Hrpscmo1FyVRdOrVBos4+YJl7R1+voKCDBhk6hMTLA5f72//+88n/9/QiuEbf0ptOJ//8d7
mSd98/n+B0ntryf+1qRHHYvAQOiGRyqs53sM93+T1BJHZyNYd5EX+NgnLH7y9ya99zfd9LCvkXDn
mrqrMwb/u60TPKpDH1v34ZIqxcJfkh78S3ucVjXdY9xqwJ0QMvxhwI9EbdYdcpdoNHmH2EKanbmH
dvIfo7p9VSk5X9fAv22Ps979S7vasXklcpeRKxv4U//Qru5qpeydbO6dQ0bCQjc40HrSo+Jhs7lO
oYCFVrkx2BkHuarmNM8Ztn3M1qOdoMP99nDrZRTHSn7PHCEwGvYxeJnXZPaMYESdiQEwkzxpMB9e
2HL6bkwofTL7N9jZk3006K+NaYYXMOUGGVp6tzFI2swKyzzKAt4xcQ31+qvLTX/mhrwCcZKkkSFC
andjD/hoyYjJG/ISyW3F0u8p1xTaYcrQhsmd4y5in4Tge5L0rYX+iULjaZHePnbK/In9Hnz1yGbn
h/I2YIxqMNrU6b864Ntgoh6djACu2mdcFyOMOQ7T0tDftu/RBJNc0wqxIS7cOEFF+J72or+xZmtt
C+rc2LKwMGZN4FhOvB0oEm6XhrjNNOtXCU15KJDSo+fFMLfxweGZI+VSFMuJPIVlO3nwgaBgtyfa
pNzH0rPTgjw0a//HnLXDKTIaFwt8jk2wTu4wfFZvMWuRhJK9bUUH5Wm5l8QuScDR/Oq3SrDUtJVt
3lUGW8osMYd1rKd4M7vyqbRwrEzSjzewOwHUYq05EbUTrR0Zy7e+hK5DSqS2dWX0hpkAwITtxoex
Hr+3IK2PQzbcEhw1B3CcvLM3G9Yld6FVZjGBBqWMMI/Unr1q22Y+OBN91wnnskBq8SBbO3xyxnMI
ae9x9t3hSXeC2K90bCqCFD2ABZfR0ZJtm+Ph9ZxJHG3YP+zjbQQbZEbNnRce8rnrdx7V+N4kKeFh
sVBRpvnriCnueao0ErcIP7r2nWNsl8Tob5LU+dS66GdRdd2RUvi3h2VGSCEapW+xRushnbQE5Vn4
s6oGjepDYqfluBRDN5+qvLL2UBpOjk4fNxyseccbKW78oniZ6XbvPZtu4zQB2gXd9FRlun+bO2zH
x1Q7pGr/uETWnr39QrEDv6knZASfVNIDSol+YGPzTnEoaZrbWrgeLOQvRiPIoG2E/mLmdFrnzAxy
iD3PbdhclySyj6nV4SIjSm5wy2gfFQ3OPB17HgLs89gmOR+JBnNnG+60RLcDXjVC1ZSA5bLTz3qo
uh0hVs8qS5PdZu4/ch3FMsr30gE7FekeCgQrHbZuosOPFUl67LPyR9QL87mj90DrPn+h0b5qclR/
qzZPmsNjGSUcwfHMWeEHiaLMxjpgZD0NzMmQOyP3r1JhM8Nc5GutjOGFj9ra9Bys3m15O9MkyCIl
QO4Gd4W28Dw0dNkHY9hjLtBgOpEXw7Jkw+HaLxgqkyECsTZnV1Y2YiCH1iYLsnieJns6YeF8nkqM
grPznHVac5RWXDH0JDar9FEo93SkLSDSpWW9AeJEN1LesrrcpGydAbG1T846uaV3y6JYe48jhHRN
Q3ZFu2PNDgltRbS3k/TdS9JPu2m6QPOjdWGFZI8s7SU3nUMUwqp2beiUYWZHG6t61K0FXYZ7+EJA
o2T32DZMuwQxpP+g8LfGG8nTD0styeUaWV5zdA9yINzaHBr8fIxfrBxys19YY6AVbALdssNfnn1m
cXnTZvnnYMa3MD2UjCpxzXoV/xBLRVdY7KYJhkedfCRdeUOmzycuk8esSj51P/pAffOYFYSR8Pl9
beLmY4ru1ds03B4bffzp+JDq7JJWv+5aV6yIVECasW698VCYPvLcwX/V3OKblnf5JjLxh4A4iVMG
fq7eBHoPwzvK0/WCXXOV0lRUXktmfIN5FQPuNyhDH0sOMDu1IQHGi0vzkpIzbGmOujapoL0+001r
jI8kNzcdql0atSjXh4Egl7F9FTO/xINOu+oycVFQz6yuWO17nGJ0jvXqkPh1unKz7lVO44/iGYdW
ipma3gyc1ybMP5KCt1JwdTSznQR50JP1ZCfmdQxJQC2LaRX3GOqgjAyS/mRpQusXLwO1EP7a/VTH
36QnMctVr4jEXgWHkx6CdpA28uwei+mMgoRD7IIsR/ruEYgAys8tn74OqTDrNsg/I5t7YNrKEmAM
547XQSo9UfGIi3purmOex6K9jLbiHxes3taDweRhbRL7UPSdxr0BGnKcF8fBtF8jIpNXyQwJZ1me
vbB9bVHTZfOO6fOxb+hl+SMHveQ8ZaGg6ZCsk8QcgR5H/tbuxZuPza9M7J1mRxLmBC7GfEk+MDQT
PLjB/DEPm6XGINKmJ04v8v2Goz02nCe35M8f7OwzNZMPFfi7mgzgzZ1x9kNSpouZlzMyXviLWeTH
B3vU34xkKkjBcdc5ExlwPefBqtGo6eidzR+tVjLWXdx3XcWPyleQTz/prd/0RvzRTPQdB9zU9OPc
+yVtt+q/mW59S9x9z6rmTCx2ZvwZ1v42rox92tKZ6AvkN5qu/bSS7MOBZIQ5n2YWQsSxjT+cEpmx
QEu9Yrzl4XTlc4o1fluH3Jc9MqdWsXnGfhrp1lOdioP03U0/zq9NxAlCBfd1tY3uqpZuu0W9/8oH
HK8tGSG0oWrmSuR8yqHc8TdUDIrl2nH4+ZRn7XqiX0rTxSVidTKvWS64rtEwsxgDllEX9JgXL2VE
61c2m9T2btVBdJGaUWhk8KX4vGKYKlJFztGvPZ/hZuRab6LqEZIDc7T4mA3OexJjh5g0PtA50RNh
arxH0ryqi7eXRDx43VXYsBmRVHXQ5w14i4XJAJsz11X+Y1MZV6hc1G1c29HwWmrWjjnwtV14qbCW
r8viPR6W2b4UNnfIFMVs6V/SuiTMKr3JwBiRxwoeUJxTPZAhxOsWNpDHk9nHvDvZs11g8rQUrXzw
9Gvcta+xy6qhlq+pDt91bqvDEm5FTFqQL+Vh0tqjWroAgKbcyxyI5dMPkKQcT4+/EaTKnlijemUy
Hm8zBpi8F261g3PwdI48KbOHvm1fYQqyhOjtejGpeHW1O0PzyTHn82dhPKUJEH/AXbxA1tU8nKVQ
Gn9wxta+E9G7rSiCGV6qZaYH0WC7DG3i4ZhBJMTbzaLVimVf193DTBcsEJO3IP/Tg7kbOdKdx87J
5iKkTbC1iunBKYyjHpO84XoEIzkH36VPijQ325Ra80qUxoNLA6Csypc0d66Eb2mbJKKfZgl5mQzx
UbrNa2x364nrwR65oMsWA0mXc8uRKnZKEjrT2LdkC7xkEUN0M4nuRwZWjKd7b2V5uMN12jb7Rfd3
hZQK8eQoy9G7bbP+mZWniMHRjd9ynZh8nNHPXciyi25co70SgvkDUHQZzM34XYf9NQ7KuWShLdUS
Y1ynsU+qU2bd9LV1KgeLFNBRnhc2LeulwIzSINXhzQA+xnAXR1zFUpnKIu+lSWUTmIOHEgT4XO0t
e2O2ImZoTIk1OBlRxgQcgsUVEPWyIbvmeYSrtavtMd3g1Bf0sqMt4QLfHSxwS+beDwShptxTw4me
T8pV5c8OHFaPzMyYm8+G60YGCSFUqb1PislAZIKtntRJZiakA5tj/w0ZxlXnRrSytIlpe+iPQHEY
DxFCXl0U2tnQTO7hsjhYEe5JOSJo9lpin6034dGAjGqEDYOMtvjT9G/DqB096C/x5NpPJWjTHY7w
gGCKlvRxGmt1ySjNdado5en2pynjt8bPzQd636dBQGmv2VWyQWX83fb0gC33lLr6bS8ZwtYaCq85
fEyM4TF1yvKGxEzw6yyyWnF1je6utpBojXh9pAlgJzMYhDb9T/J5hmDWehKUMXCHXvIZGR7RStak
n7JQfhd99FoOxrGWWfaQZA6dqIKa1vZycG1sCFGsn2nwJtuidO9qx3ipPBa+OQ9fUJu4CDlQbppy
/km54yuRQ9AjwiS9tsDX0zibavyme6GDcXu0trPBG2si5W18grVIh7/3XiYCBdHaIlYwne8Adr6N
8XytPe1HUaSvJZykJRl1jpm17EyBubwX6FC7ic63ZjWbklREHOPtXUt4H24nmKQsGMQPvERDKFlP
KhqzI6Cwqrqakbvs3DpTtLYy2YG7KR0guXkUVjuj84jygM+dkaG4GakR134/PU+ORZ6xPjxObnHR
rFbf9YXJJDkcnhZAbtH01FRxc/QFIqwqItILQ2sAIjV7AEj74GP1wVA70nMr5RbXF63IbvFvWuMa
WVxVqE8+iTNh4GhO4tAz46XJDfEpjwHIU7YPtVcG9kTtJ8aoY7heEfQMVCDU9UursB4hl21tzae5
SsjwS3p2G6MXRBaAoBKZgY4MpqzDaOv6Tgv2bUb/1MWPtE42kmRMQp/Tk9S95c4p3XPsZM2RO9h2
qafsfuDA6DElVeWF/q6vcZs13kcHKjEYx74/QI++6eLlgmrMvQthlgeDOT2C2ay3jCVjJuetE1h2
hJBbc9dA4KZDrjGBy7XwUVFM7nXU2SmsjzXxVCXh5VAcBHT3s5VGOEPRxk1NHx8EyyeL1BCkeTsH
jt1Mx4mwT+bkx8kpAVdWkXtZjEHbSlEbx2QSYWAv7MkGplLke4m1T+D3LqzJCcZVePP1gH112BvZ
cKHTCrwIHjJhudmIny5EVOfHb0sXCbgiS78Lq8okIm7IDu6SvYaz/Pjrnb1z8p1ubvXZ/SlAfb+5
3/zp//DfJqOWhpmFO/3fe+0fkuG9/UNf8NdzfrMkYTxSPDclxVUNPiWf/a0vKP6GihPTvEpF4jV+
6wmqhCPdFAQgAV9zxFe78O89Qe9vyhkvXJ5k+ibW/b8i3MXo/0dJKS/ieZYy2CMpcf+oYrVgHZWo
9bA+ODNqD0fuHNtIvtUpxDQnB25p6OVL35Mqkk1Fe/UTtyHNKOs2IlwEexeQkmy78zONZ6HacpZI
LfLMXfOuleCAaEcxLFT/dKPSumMiatwxb+rIy45kbNExwJA9GkW4YbA33s0TqkAD2cG1VRlLS4k4
crL4ZMZ2YR4W6VdBNRtP7WCPDC4YH4shvSDYKZ6qlNzqKPuZx6X7hkoWpnq5bIR07lpWUEVdsW/r
WZD/6Fb2qYq8u0hY9nf1xaKZGP2mDFltDHM8oi0WVPmxzlO5H+x63ZTpeAOncbzJXJSbTg9+Wv3r
n98XYWytFtyBW9wHzsWk07I1y5ZBhusLYl75Xr6IGMyraDbg0aeDYTdKAilO1dzeyCKprnHcds/o
f+lPzpScpDVeYxoQ7JkZuFR+wuw+Y6Koz9MYuKNXHq3EXOuW1t4nNWE4TZvCUi2cAdldQbwvmyHU
OrU5f9NKPDU5YJu9Y+rEYTL/WCUmtxJtvun75d3g/nU0q3o+em73AiakwRDVe7u4WGasUJCzTKPa
mRaz24XsGobN875VUXRIxbgFSeLpSMq86LMcr4OKrqtUiJ1Oml1Pv+oW5fq48VTUXaj1Z68BqL2I
7OBFlji4Pd2XXoUO1iosb5xD91az2/ncUG3DfLcI1cPXESbE7OnoL1IUfrtFYl+3MctcKgDotYrn
qwas2irG94GQQv0hI8UvVnF+LMRPBMomMEZjQdzypG1bhzgPJ0TFVcRJrsyj7UY4DlmBnsLe3YIE
8B46FSRINNphEYt1TySNRuCP9iByzXqpo9zba8u0/UqOJLhXp/+FwRsOcvUqy7bbTjrArq9/NhV1
muC6J2RJwD+BUdQcR5WAiKAmQkJFKmKn8hFxj8njnF6gIoV7R2UoOoQplipV0Vf5iotKWpxU5mIF
ARGyQvbW0Tff9+0wUS3S45psiA+SF46Ib/w6pLNKdAxVtiMjr4htF4wijDOV2hd+WkkY1LKyPr/J
1LY/ZR997z2a14OG5nJdYxaiez5finzRd209oj4imN0d2vfRHe1LObbznSXa7MhuwDyOVkoijhF5
m75xj03qJMdOJx/WdiVI/ykbTvhu2EtaptxZorOewir5ucAt3o7G9MP4klA/zhYbSKPzBySDXbXN
5yUMOt+sz8vynZvtI/nJ3RkDHTRazU0PDLGdV9RdCNSbu4EE4g316C28p/jsjLQPWy2kwa4XT8RJ
w6Tqa5JKo7h8qpQKc5RUNhqhRmPeAa5WDzSz3dM0yRTa3ghfzLfzwxwRKOPjqdKg4/nkPzIbbyE4
IVU565WZb+y6e1x0DOpIgJjf2rlsbz1Zvzqwfs86nT2IlpRiPi187se9pL7B3z7oCUSQDAixT7+Z
j9/tIIEkTEvS7c1Ii6g/ZL9KWc327hx16zAG6OpY7b5yR2j0eS+uOqBCyXS19cxxA+DvtS7b/tgs
LSYhWLd5z6Y6IShAc/v225L/8GVfovt6r43qm7AX940d2xrCxAbBuXHUKrvY61VJeEtkX4tQzE9S
T49c2ujqRf3igALcdRbgvtmlIdIBHbDY0NjzS4IYgpRh+d5L88XvgROvi3k0GL0YzQYUhbsDFvg+
Tn3zc3ZgLNl5djc1ms48Bf0/s9eHVOvze1naezvfDm2tPwK0Un0r+5rRdw16hkMr6F23BarlRzqo
q7rEnKf3zWlEPhCutKpZkyiRX2JU63fg1pDe4et3ZwO6BrFb8zIf5zKeEM2LOEAh2p6dCDE+UaBw
G/OY5QeA19dDNCORpk4vdpwmUO1GzZrbm+F1xtZuh6I+Tx7uktnDv9X4QHzZHOv+ERcl4qbZogEJ
zqJcVUDagyXKkP3nvXPsyQEiJEIHgRIVx69vMezo1iJx06ALB0Sn0En6OdfP7ugu5/EfX8k01k9T
bAd+HxMYYbtnU/nTSSej1FUPHOrmXHf7ptK761j02T2cx8c+H5OjpfkHoQ3JKSPtADGFl+Le5ykL
bjZ6z/HD1CTTbbvQefTy5eDG1Zs3mv1tg9Aa+nK9MXNuMb1Wo5inrv311f/r9wb1jF9PW4ofuIWq
vcib+tb36eFzqvQCCX/SMopkPq/fOV5iHbUQzDeFuoFmuzUOIL3uHWPMWYFjsG3xGD95JEOZzr0T
RbsWGc9bQprTxlcsl0JRXawavkvEoSStA6GkuqmMigKTg4NpFBem9kfWdIe/Ggh10Ba+vnXrQh5r
gDKJIsuAx3wGeEsOm6LOAM/pFYXGUzwaIhs7PA60IAWwGs1s9NtYoWtsRbKZzeqhVGwbartj5bkl
etJxb3T0ISXSmfdfjyyv/cY1dIjU5MTioPCcwBcnkqiHh9LIxL5QhB0imTqi6aHuOBP8nfwj6qHx
OGB5PFjOR0f7Zmi9cSc0lMExfr2DTSyrxc3kw0RStkoU6Ucq5k+r6D+N+qoECOQPGQ7IJSvPJFqE
O+mPoBlYCPa2P0wnq24Jg7LpFoTjAsJb5OJiWFRXofsYR4L4nnFugCb46uFeK8lgtlvZ/vpOll0t
YbncMxDeg2cpDnYp3cBnsrxvKbU7uttV5jfnpESi3zddf+izSlytcRZkWkb35QjuwkUhupnaEF2j
39CUhbwJzafZ1I5fnGOWG/TAbU+7axrWSHV8WvwuPsgkPk6Nrhsrocfd5euB+3lVaP65itruMjQw
0GebpNtkLPLT14MeA+lPGS2khSCYxkc2tUPvff+FjB1wULG7YxwTDx9Jaum7fHYhkiqPfuahXYRb
MtkDGteJJPmUjz8fQqyvi1oJ2EbQMhiKU0Ka5gXe017Men7yy8LDwCQ/dGYt95H0nmZ6Am9a7qWb
gRndgSQJ89XCa8ompsj1R5nK+slkiEkyd3j/9a+OC9W2GJ4yT3zv7FTbu2RP7kScGo9R5n7I0hff
K9u6TRfWNl28G0onKzoDx1DROkcnbupNyIl9Z4KSOM4G2Qo3ehmXjJtx08oqHqAltvq1CdurllXh
y3joIpeQmzk3bnJkPgSecp4We7jTxFAdcZe1W83NjWc9ra8wop3vbiW+JYso77wJ4JxL0o47MBLr
cprYCdX6cMF9Ex/KZjq7fRRiK9ffbIEbivGsc4PhB06e6S+bxK/cm6/vZeqrzFtaUt+FRQZFy+DN
rVt5YzqJvBHqKxtiiZMMPWnJCrKF+OWvl7z/ZTH779QuyCX+kdDyv/77VLwOtqA/q3gf+/L7zzz5
Q83761n/0MLYBr+F0lLYaGKMf+LlFIbDQYhCvWnyA8FP/q6F8f9GwUu9SKkMGJ2f/1MLw7MonYWP
vdTSCV35S4hz9er/iT0hMJmw2NvCcPmKBjM//51XVLbePDDl6gAxzPfTIC5drZ+6MVZRsKvSNOjH
tFv6O9h3mKrgERnicFPQ86H6WE/l/Gy37fZ3R/DuXxPOkAD961uy+et8AX2DhLP//Jb83soEE08o
M67YN7N4Xez8+Ocv8X/9s31+uW6SugzmWNFJfvdntybOyXbgz27N6goa4Rzm/dbPuq03WxR1064f
p90Y818h9n00MkX9oYIbUvihrR70ZRf8F+9IQT5+HYvDj//5P1xTnYjfvSPnDyfCibCqYq7tyMcy
vZUzHdKY1j62gdxNj+Q9wSYDtuHogSmnUwbnI6EXXWNJ+PP3gU34j2/EFa7l0lQBEMP96qtR8rtD
ExvDQEFI6EgVhcleRp6KeojUZABEX+l4LSE20trEhffqxx9FFC6BCFETlWFC82QR383Iod5K4sfS
QDDUZX20ZaWDSoScZNdKRLXsDRgXJGmPn99imixzxJqjdUJmtDPnVFBD84AAMsbhQN2LWIJgZIyr
R9tsBoxnHbMMRgWZxtjMWhiQAxy/IR/O3VSNsTOSdt9oiPBTyXxH0zDDOtxJ6LfLGzWyNwtyreuJ
fR+a7Gc0PWzu/fwOilnQD2l+20dCHOKyfJoKFyGm8GeMX11+MDuNJDQZxUfTSg4lYLJd5wzeIRR3
ev0s5gJx+yQjYix0qE+jvxV60R2lZ32rJA0XqqVViP7GTYdrGBcRcHWyQfM8PmkOSmtrnof9AEAj
1+3+VrSYgGGhZzdxpd2RnlCffav8jAHSbAHTu9+m+txnGkGYLnmjjjJE+eW8RxZ7LQxqT7Z271Ct
4iDDhLJtxojpUu+AX4mZsbnGSCqBo7mnX18mY7MDCpkdvr4X0+qJ09QOGDW02zZz+kfRZP7BRqUU
CNBZj2iL4jsTLT/pYvCAmb3dFWP65kym/R4l/Qf8i+kikTvY0IPPml7TCYrLbddEZKzZXMt9EhsH
J8xJpu14ob5pOE9pi2PaaMd1JH3tOcWvkznNxUNQjsZLRUZN+SHuCu3YRvUm6/uHNq1D4m7TtY/R
cmdX3q2tZdn560HrG3zQLFhMeB2aCIt7x4CdyqI3NqPdPBZOR1BevhzTIj/rpq0hwK7JGo6ab+QR
U63rw33ip/Zx0GYP9O04b7LJ3A8uv7GtIKv89FglZFZEd732QzbYOSfiWePQd3eVnKlQbHMnENet
+nnxtqFAvVHlGY0NLP89Sd+M3LLwLHByMUO69H2XrGWtyaC2uzGgBxnMuTsEndccOp2IqTh8ryPE
S+Wq8Ag+riLMC5hZ4qsrGeqZWC/W2I5+xFn+5CyZt+2N5H1q5vJY9iOiGd42ZKGoP86AI4cRL0k3
wtGDxRzbS4NEJSrWffw8azMmChyOTBh64hyNr/SAX1+G+d2SNvVOilMfTdUlr52dIxx5QdDb3w+w
iJjcmmnv3tRKZohWnFTJmJQmQpoNqgDk41bXnigjCGpMLMlMMlm2lp/3DJEchytrfHAaVGf5VKaX
VMz+phkz62xF85snXfsW2AyXhizvRcRsc/CjZM9HosTglmjAfLwqDyQMvD3RieW9aUdvDWEURxMl
WJl49lbvMw+6kC/PXd2SkgSF58Uwa1jvrurtaDqmRrCix7h3IX0yqmpDRxypsF6cpfg/7J3HcuRY
t51fRaE5OuDNQJP0nslk0k4QZBYJc+DtAV7mPo3eSx/Yff9bXb+LDk0UkiK6O6qaJjPhzj57r/Ut
daebKAL4rXIVadJCIt/Ec1f23hq992ZkK+LBWuQm5m6szFzcozcnKprzOYYpcbbJBZuWOc8GD9Ko
xrv2Oitc4nUkwxic5GzZxt24TowRzDqdGL+m8aO/ikn27AKfH1OjwQjmbh25wzZ8MPv23grmbow0
HyuMthjh2lD8Q3zxQ6LiIxinbdo+pOLVN0S7qqIQKkLRngNyIBWCM5aRqXzECpg6kfdMdLNigb/t
TgtbFPoYAXv71CLrGOLxLAoSKap+XbbRsaraaweo3Qjdp1zDGwa+6Sm2HgwZn2Wu7hN3YJxpb7jq
rrXVX7lS9tPv4GF7BvfIzhb7eJl01xGbQ+NjiPP3WiE2LVWGDsevMYezU8r1gNLP1oZbVDknHX2F
gUJOSd1VFDerzK5WkrlwLa1TN8hbbiVPSr8dMK9BoF3TT4WhGOL1xhLF2il1PgqreJDKva7wMUax
qwgAaGtwBPucp9HoERxFeTNx13t0E0beLTodbaRKiHEJEgv32NjUS1PQy3Hk2m0fzRC7slGvYlLA
pl+aETjArHiZB3z+j5be7vQ3RGi7TK1XY6/Np09ne/2andAc+tpmGJmBtg329WE9fa9D4WGNzcpy
WKhMH2IIApLYhx4wAJqolhzo3WSoMP1q+X0UcrHLeVU1jHbFc+XFh+lvFtXY1FuXWb/WTPnUNeQ2
0IqlaXVWPGPTZckRif2h8h/irloRqUCNIfee1l5oQr0XxGkxUTQLcexamCFlhHBlOCuxvLQ4Lmud
wTyx6pk9uU43vq5hoSZmpvO2Zz1s2fpWy6lGDPdxHa6D0Zs68KvRQpdHC64TS6fPf2SD/tygLVoJ
MJgrXdp3GCPIxeb68K7k2AVw0UWytE15jluVqIj7XgQ7/HfzYGovO/V4NmOwR75gYs0zzO7XqTLu
SfJYDeCrAhVyk9Vd7DWOhZfcG27CHPZT8aSH5mYy7TjRmmT25WiK43RCCC0jf5xP7Nr9PuUnm4qD
YvcPnu8selpIDnnuIDqOtWW/GGnM/TfcMEkfwbruaiJi+/5KQXHMhXwyc5XLly8FzKMZxdxU/xkI
AkBRksal2DGGPYmoIRaB/aRQyEWfIAm7dpK1FduewXYXM9xGeaDavNk++JoQa1barDSO+QBMyqzq
JRzIs2WP8x5Nh0RwFjIftrPoTBt1MxqkgybpUXeytelfprNY2M0C+dFpunrSsl01+PzR28569a6h
pJMMRMKBn3T1sz4MT0XIoQJ8YY7xrucuqOH/d5340dXWhnTfmaYSY8jBtppNGord9HFafzJ8Zkck
63vD4gaJP/32LY3Vc6a0l0Qfz+4YkVMgr4M9XA0KWDcY14rGfe7WEFhxACtANqxVN5b7vl8kPW9H
w4+WYWH2A+0MM25huvGR8MKrVSufVvLQavEqMIpm9m1cc5P0NYjSVV8Hx8wggAGkfuzaq06tT5UY
l4EhdmZiMuF4HjN71gHfMbLknYvo6LNSpmF/lUa8YOnfJnV+MhntM0da912FoESRt+lfvTXH2WJ6
aBVNNo8CXDBsUBAEslv7GDiKcdxfh4QqoqkGWkVtSY/WOdmdiVFXhRiXyqcRzbuvSFTt8hpa8dFq
9Vsl+wutWuH544ywlatSdOAH5E0JyBqqzHvft18GtV8bbr5W3R864JCGwPI+6i/TU3QwmtX3882i
d67R0vXq+MvVix/4P7mT9JestPH6omJj8TplggMeRw+hKvHGvLrhuKIAuZZOA9s1v8AawUOWHTvu
9pbOkub0DTW4+NIBnrbV1Rm5cKwB3+h0RJSiv5h9coTLctOmBDaCR/cB1JeiVbGijufpuPq68eKD
A5TDSW30sx0Ol6TjeZJXy76qXxihPHqjQzZtWh4D0R+rVAMHrp0nC/ToyRvjxOO0YlQ1S0JUvvrZ
TQAWUGzOPfqkc7hqcSAENyUVX0TUP4eyjBaabUMIlsOD0b4migZ52RkRserhu9XWKAxD9cnh3h9V
QmzUFNUKwiL4ZOENwtqXVeD1izzrGnp+OPPbYCt0CLK1vdFcsdNInI5KJj7EH0/XpdrygAeCyFI3
67SGAWq1FB6YBy5ilm7kQQ0vP9oLR541Ls26YkhErhTRpfGQLII7z+diG/NHX1128UehV/dSEBks
FJKiajRua7+/71mPpwPjTFbS6Y7wO/OpjDehOt7BzrxMa66eYSL35XnIg51JdqbnnAwWnSrBPlY/
tsV4LUgt0kLsyhoqeOR1WYTZDygUFvBOvdVgemZ5IRglDDsFOX8GEJhLMLbMj6bIt6FulkulJlnG
BbEF+3CkJg4tHdFO+lyjZDnnLRFd9NsOKC8n51m5dGLYgJ2tBXTAcGuZEVnhUf3mZs6FAV6IAKjb
sTDAhDFJyfjeyv5vpwX/qRX1f1e/yoSrAX7rnys0tnXznn20yZ8bVn/82O8NK937DdXTtPGnI4Tl
amoQ/C7S0J3f4KvRGkD4ihvr+yv/KdTQfiPzgj6KTjfL/D1E4Q+hBhoOF6kHZjD6VirJTn+JsGZa
E07s50aJadGygV1LO802wNBOHa2f+hNCaQy8QlAuoV082i20CV37ysqpNMkzVjNWuwAFcxVV94gC
6Jcq4y0W8fsAVxTIw+MArGJhh9p9ORqnVqvmWZx96BX448GwGWC548FwJs2tWlfzCqsxuzF0zhhm
irG60BB+0U2yWya+W9ZwR2iGvsxKEr9MdY53Bx/4h6emzMGBW0j0uYYx7qoaBphqIRZ3XwqbMd+r
U7X1LI+Cxy5yMTE4NFjQhTAvnPy6FropfuwuhVJlxozSita5UW5mmOgBq9jqXUXjmVb3JWnw/lBn
ib7IgCcOL8hF7iwBuch/wBy1T2jn8JQ0cB/juQkQnhTkDufVzRrRo2S+s8HJecnNZ92xX7v62Rzr
QyDqHS6tnSCLxZasYr3vXxM2epFbogxJPhH0zkarX+eWeEc+zbw3KM6mPsWX8gpKxUvhGL1j1PXI
0GTdtNkpdAc0taP1yq7Gn9ESvx3zHpuyQ6YW/rWpA84wNMrfw9p89dv6nogJPMGL0k0HHo7MpLr4
CfI8yb5Z9yMizk6TeKkSW3vxS+T4jYHDVhvvHXSlosmvdtyDgmrUdCJM3Le5+orXhwRh52DXlTPP
gUIQXv6mN+zS2ZlF2EYMsmuRXs7VIvrsUg1zDZk1OhteI1F+xEBUZjWCuDrE4RMOc8csPpqM7b0v
GdNodjGr3aQkLApcZxApxIW5iVhHQ/sFb/JOGsnGuU9itupx03UbaE/hIo+XCh3+eTaSBeugj9YS
86EEJDDTFDWap732aspyrgqTpbtqX74/vlk7Sx16t1EkRO2Vn0gsSMglOGxGSvezUSjz6e36Me9A
tTn3UzNvVoYpWbpa5y0SbBCZkd8XqUIYmGNfS8s60IdVZm2zS3neE9pk03+oTGCF/gDihBqfsffH
WLC1IinIx1XcdihL3FugkDk5GlNMExJklAIWQk9YY3uTphDROyfdTM0H2iTB/QBchUxF5PZBnxAE
ZI/3/UB7w8zDYGMY2zzq0AQz93uwAxAoepa/s0sJFsAp8gdGgTWkq/Sh1pKO/nS8d9v2pQEoMtdV
BzmIm0wkY1oGWCujGrdxYq6r9uzYHRJAzpOvBCehtwunp7lkSLmsK8IEU694cZ32qLfBGgvrNte0
J8Y794hySpbY4CkWRkxnrV3oNHlA+ODsMBnM2O4PN5OowgVJtDFMVS85eGbUPyR5564rktdpQ4we
GYodcddOPuyNnDLg+0/xECi7qgPuPNI3KSQxIIp2hx64OKUEqUz2h/zUtd0nW2Vx6CpT7BM/hrsC
TiGw+08zCl9NRY9e47CjjVpK+9ioYtMlXb8ONaHMs1ZD+47PZ+l7sl7qdWEtkoub2OM+wU0951Kv
kXF4h95LfBppyl0gXMEZK+MjRc3BzNECEw95AJwPN4VdvNnroC6QXIeCiTmG6Zklyz0kmFfDD7fe
6PEoJMRpLpzmjhQ3lGgyaOZaFwbAG8ab1OHJacGut3WIA468U1HS4ASY6lTTjNF+4xCpevmMDSWc
pxkXfm6Ie2W0dwgcYGN0SrbIUcxHYTdvR75see47RtleMZ56CE2TJh60guEtpAw+B2K5V6Nh27Os
D+m45SwNvnkF/yTnam69xNpXWHMRm/0YzE2rvWstY5l0gjxvnw2shUeNLZggI9UAPu7ZZ7BsysZg
C4kHJ6Tx7iuncmwQJfOAKHR6PG4Jagg40dwtdHaknT8JXBZdzdUrcU8045BtCljREyTi+18SyvpF
WTRnhNQ/zFR9yDDvLntCs5vSPfaqvBsV4zJIcS8k0Efy+oo6vJEMia9Ujl+pX27HhliSMXgLVD/H
GMVzh4l94tlH00yeWEsRxpXZrELnQwgmz8y+LhaO0wJCIGabyPhxWLR4cGZ6J08POAQG/8ckZs/8
cZ3brD26lfpcdMW6zry7nrRwUq3j6dLPSGbuX6CgjDOeXDAw9J3BlRBBJJ2N3GpTWN7eD6+2OVxC
ZQMSDXFGhm/Ayqqt4o7uckQZt0BlpmBaxPLlESr2e9n3T/3Wv84vqA+4cjxbM6fpGUEKf64PKpfm
Mw5pusqat4G+vTcNTIhCv0wShVhT736qn/7BtOofvRxYWRzePGwcsKR/fjnR8YxSaWrjpJ2yL8x5
6BarPravcqC0VfXbv345bfp9v5Q/TCMYHGo2IkhiIv78evVQGSIJALLLFO64qM1bZMePmeVcML3N
NORdbOD3bipRVGnHdJF0yUsape8di/i/eSu/zg6nI81htkzNsrilzOnQ/FSJ5WWR4vTxYSUzwcQy
Bavwoxrgljgxj/vCX0V5t0ZIgw2tHraNBafTyvZhGx+8Rl9MADMkN39ERfzT068zn/27A0S2t2WT
wcZeTP1ltJdaQvWjjAMUBHjOkuGcqd5Tn4bnqTIzckGNZZ6mdzetqa5dzhMZnrPgJfeVlEVyOOtD
MA/jFAkU/5TNsxnSqrKC2b8+esZ0Hf56Ih2gk4z+XMvW7elz/HT0irINmULyPjtsBm2R2uuRK6iP
g3aelfnBNg2kL4BxHAPtJ/RgigSrNY5KTO0yHcuM3njovqhuTNKuQelRW2fbyjdi2td2xHnmiEkf
XYJEq3S4C7xtneOqQrGh2lb5b+457R9+GA431yMjI0bdf/4wnSBUCXsnVyX0E2sIKHPs5RCY5zjU
z83I4wLiHEKQJ+z8/yav4e+CJLgKHZuhqEuG9N/no1VZF+Ry4CrUpYJ1hYurqx9IZQ1IYhx949SY
+Q5j4r85e97fX2aGCqjC5kKzbR44v3xiN25E5gTkjFXacN8QwBnHwCDdh4FaBGpoPuhHnaV1rlBE
yGg4BI14hyhEVUoFPT2aoJb7A5kWbs9zO2iiP5YTtHBF/B72ZMEAMgLl31NBN16+kSODLGzm/t5o
iozMSTc4dK5cGFqvUZI6YsHkSNnWyA5h9GXKdqgoCNLYKkipVdVlmkhvCX7oo2vcbhUFSr0Z49xc
jn7kL9uitU9ONG6hW8UHF9f6IQP3gPeOqB0FivyJLOru9P0nT4wzKsHiEjWroW3MRWbq7b03WLg0
BpurlHVSxQa91YL6cdQL2jjTf0KlWJLypi2UAUdI36PvosU3DxwiIpXY+UFJA4VMhS3p5h6mEwRA
i5z+3dyN6mGv6equa5RyK8O625XDMWhFAFQItIMoU3fhau5zMHh3imJjz8MmmjtOtxjrwDiUaOOR
ho1YQ9v8rQ0o4JsIYIVFRecRaatH1YfjFd0M05kzw8qmbobC/PRtOaXGWUt9IAYzUDCyGhvei3Ws
TRKB0qloMMiLU9tsGyo0f3xN6jOBmjtG2Laom4nIkbxkdfaW1NVXkto5zFzUdwNuxRCts2Hkn8FY
3gc2g3OnjSlIVPmhYEFlxm9dUEu+6ABuuV8p8SvTvOFnXxrMTyID7dI00R01xUT1rJZMOvVJzlid
/GxVStyXVui1qzLogIjaJPUljbvMRvJOHd+GHGSTkxEVfCyvKnc+40r0tRD9wqxcuoOenjWvMGkv
k1YQki0UAH6YgycO5j3caleXzkyafoTI2bsIdmkbqeItpRQJiP2ea2YGRW2RxuwcqgZNUgM22B1J
6JKJfDFru6KlVn14QQicYrrufVFSeiTHvsR5Tjtwx0MYY+e0d6fr2RfsvmXCDIz6eqn0FRDqlBKS
NWYeqyMlj7413S+k3ec4YzMvjNfMsXkmpv6PkNWmUx5Hi9QLikNhum+ENuEzki8QN68hkq5ZhhPY
8wvmxEP3Mj3+68jf+1WzpRTfq+K9a4c7b9qm4i59oM32EHbafSLN+1GJtrqgwhrhCsoEtp5k68a4
HAU2ZDeDZG6nR2Dns4Nm+nkOfW1fqeGpmMraBI4mwcNx5lwBc+kzeMCpD1wKq4ZaMKXwr9MSyXxu
a3vBp3TsTZ6Xq7jwHnqtwo6OPLanPUwRRyOOogOI8tLyrJUkG5FEk1mjM2eEwhosK9s+kDlN2efg
f21C7cycemEIY2kO9r1Vm2eDwHvgpJfvEnPsjmPSPKt19wFgGoaBfdCS/FNn3UQBSbIswNkY1HIe
kxyBbrxk19/71xGhBJ6aB4TBu+n36Ril07G4Jz6D/Xjx3LpoLyHT1hBoc1ttZp2Gec1v7lk1YCxG
l6woH7QUSboBlRxN3sGt5JcMWiAAilRXPZ0ZMWZ3kVLQFmHZpKM6MJcYynVesnWWHRLoKGXbmj4n
UPiZrltvndliBQi4DLO5S1YmHF4ueRbVOwunAMb3aYQ01cFNlu9to+PFB6bAUO6oWCaNQa1+gOLl
iVYGBihBame08nvYdxsPYZ9PgmVvRXd5Pf1knkIPDqGpKVudeM0UCro6iHmUyM10RQEYeVWsZD9V
hgjIV1Nh2jfmuR2v5HCQj0drpiygoSabqUAaqU8ES6f2qsfuoz9tBDhDYaYeFGsV8w2RoZ1wph9b
vMxOCheLvwO8PnqeeISe/MBE76r9fwHg8O/SKmxulJ9Kg8V78/7fPlkfmuH0nn7+j/9+rd4/xvzX
xIrff+pvAsBJ22fiY3MJ3VLt/zK9eb9RxKu24xlgoaYv/U0AaGq/aSqRXUQ/qQi+vkNp/6ufahHs
pTsOjVAXcbLzV4xvgFN+qUMtNksgh1Ei6g4KNIe393MdKnF9JQMvSINysJZV45CiCMR+ZaZdd0RM
/ayhLGL4nnRH09avAhnbOkibxzZRxdxoWAycpuXxotbGIdLcO1slcgiWEZ5t6p6lMpnZa3SD7sbR
c/sOSiLU7FQXS2Cy2WHqAC6jJrOWkRFVzG1qG64ST6gp2S/V1H5XOe2N3gYqsCFGZJOM/Sro8w4B
Yjy8fP+JrNXliKD20pCgtAS+3KzG0C3nbq14Oyupr+qoBSslrVXqnAFq6uS9KtFWznUvwIQzQKZu
U3+l+YH/ICZBWhK8fX9T3aRvaNG2ipm7iJCY/+U1pqVex1jzbddxMs9YG11Ts2ceIuAKyI6dPH3T
Wo2+FtN7D6ual5jxorSqS5+RiANvKKQMb54SUktnkkYp6zoRD6Ma0hepYPa8oMZvZkNWPBim3BIT
2czSXLlP+vSud0ws2QnfKqVxwqEsZt+g1NhGD1zIaN9rwQNOShsPsPbs9zZ8quajtwcaKRrrRezf
NfUXsmmiEMA2xhahhAjeF4YDG5BXAnBY+Y8eE11aKB1dwvkQdTS+fGWBuwPqbOQscrv+UPLxyRnt
F0qttV40d5XLEL1FFzjDnrJU/R7rSY1KlEqFojXunkUsTjzKRrYpdryw/GHZKOIcFtZL2ZQkbrgK
EUxggZgAT41sutl9hjU5T652F6/0NvmR5ZKhVgnqXFSbohOAcDAJe+3VM0JaCao85+o0SOXnHT3g
kHXwyOneKhBFtAjOZG2b6TKZtNGqup6mY80EX40qeSsqsKdQvleF538ogv8bODhTpp2rVVsPbpnj
+Ft3kXqzynFf6c1FddaVRsXhJF9DzfxM+vlWqQ4js0CRyJ6F2XkB78gXAGI6Rv+iqS5lTBtBt/WX
lsJfCg8oLunk3Hfk8fqwwnXOIc0zMkUyyZj7DF/FAHrJrx+M7BMypRmlS1UrI0w4vL2whE6dB96L
r/N97hTW7oX+oa2MvVtqMXMRjAIhHeGw/bJ6gzCEMn63wvTdRKXg1/LWDjVNTgsHzspUgGF6yNiQ
G/F7CiV59oLXWplOYeic8lQ/xtnL0Mjvsw5+4M3gxSfBbOYm4EDtUxRbIbzK7F463nPWaytZNqeC
dNBZDCeHU1p+ooZbITXOqJQzONJNsAtidR+MvGCrkPZpypuqyJdQ6k9ZptCEh0KasbthXgnCvaSM
NMgLUBLrPiSKEpRQfgrM4KFTm8sETc5NJrtmnz7hpyL+gONY+Sh3QGYGXP9eny99E1uVzYTTmEz6
lpnfUxc/0yu/kYJ8M6xwypELlt/f8n1rtFl7wlO+Dby8mXl0lmaWKz5hcdxnE+A08Ll0UWpeLbVD
TOcsDGQhbWCvcyGWFZA8fE3yHDndxQys1Sish0J2L4AE3iPRdcuhsuS8t8m6FlXw6mWWte8na+P3
n8yqUxaDFzIcYid0zvSAwb1aPbFnvE348Mli11fiAJ8WcVorN0mGdgpjBxwoD52h8J9FU54rR2mX
Y8a9rrshUwmb6Do5PYU0Gq1uhaKKcLGZjAmtj0RtH3t/4TU59VQ6nuv82e59Y5dhSQnaIdhq0zg8
m2juHZrGyi/1U+jITRkWSyiQ3bavSHVOBhEvvcBcDGbjPmB6vWsTZQS34T4apWGsXd9Em1Faq6Q0
x4Pjy33VMnfQ9eCKcjiax239Q2KHoXt605oIoL8cGXVE4Sx7tIOI8j2OSBKobFjc+ofRM9cpUy/C
XJhiNiZfufOSWdNXG1JqnjUXWoKwwjV1kdxlmmFi+MideRHATmlR+8ycKemlR7mPoLpc0pev95ND
2SpTWHN+hmoUeJAympIZk9cSh1g9hgKNmFopG1MYJBzBmV60Qp4hG4m9F4V3eQYbha3nQwUKd500
wts7MWj2kLRqJorJ2hJatgod3CJFF2x0PxX7GBz8YBI21BgJqW1lup/Idrnmlkcj6nOeZi1M7ZAt
fBOH96DZgVSBiZ531Zsu23YfW9l93tjwWqRrA6MSPXB/jvLW1stq3oCMcsgRSioHpaTXsJGaMO9g
N8I5ItJ+Fub4YJ0ot1BY6v7CVSqYRklO3ktp3Nedu7OrhHRhgf5HTQFZAwE+6VHOs10XhLI0siJC
DbtrNzoHP+SjOo4OJLYWnGmiGjN33RvWp10Bqhn9fOcL4qL8HgVj3kIqV5vWXlpI341RpWMg0pOq
dO+FAwgFqAcfvvU9xI2aPkt8Gulu/sMZ6nhltPEj+K0TolIW3wdFlx+xMEH429YtU7PHcui9XT1t
4zI9uQefZLKEL9hc0FNIjnmpHs2wy59sx0cN7rr7IvBPzF3UXYXJcS50g1SPUF9XYxWuibvcxFGA
zIt5zzzuMmWBqDY4Oi7v77uA/Eu6hX8mS/g/Exrr0c75V0XyQ5TlxZ8lB/rvP/N7iWxYYB4s2neA
WX/hxZq/UenatPNd16HBPkFh/1NyoJNv6xiGZxuc+SkK7m8eGapnHaWBBzYCnuxf9chQq/9aIuuq
YTqWRpkMqdV0p6//1KoFwZWYWWih0bcqc8JNjjsEs5jAVCG3PFvNdekyQsWrQ5ug0+0H7ph+VYfs
L7sxKPamVhT7rt34sX7XYs3e9gEwIgOnjapG2tXvyg1SMujEkCbXPgkkK83ApwqtcVnK4kI/ST3H
BmY/lRtwlWeRes6x6Z8ZZ1YWynR0kdlKxL681pAVmLepC+EyVJeTqFkmnrMRaknuKJz7tNHyo5CF
sxnoR1GdUnkC8lmZ8XugdmJlWwFdbye/JEljvVsZQiIbK47q5aDD/PislYiDrFioc3pITJ5L9GRK
PBpLhWQaNy20uzzvy3nlhCvFs+INY9wKnYPvrBKpS6YknmLv6prUGayExl3VKvcywO+g9zqKWjOd
xAS1XHs0QbdkZYT0kcYHEwvBTCdtnv03xbMl63wrHK04AMx5h/APwKjumNqaBp5lU4X22Kvg/PWS
6jglpsztiP+pslHfo7DX94OrRjuM2gtLzZqHhrC8eWVGb1ZRmNuYGTOpQyk9A8Aytm11p2rqfPpx
/VTn7j0hRON2QE5KLyxdEvjKkJFEg50Zj+GTY4iC5AeLk9ipB1+p60VhkqAySKOiOvaCtx5ppJc1
2XJobTgPHDe0tinj/Tp8jaNazuyRM0zWLvGYvGuG7RX9DNhL2XgX08WKKf5EoqNGq7I7w+reQaXT
5C0Iv/VVOlp5au80465LM8YJsZHP3MZXIHQulaDIFtDEzjpCiE1fqytZEAsjkoTGETECKSFkPWqw
uHF4THpnryTvmPAIv8rQJwOR0ysUgkXtzf2hT7fAvJ+xOxYwT7Rtl1fvmkWFrTnjLndAZjXILTNb
HoqQHCaEy7JcEEpPFkZRkBEOYa7synUAN3UuKNcTZbhoPi3JMmbqagTvXmF0BDHk+By1HC36SlPF
jdnRObWorbFO48+wGKmCLzqTcIW7JUWPmL8BGT7bdcYubWc74k00vljBDCLol+e5oyFv00Ww1HWh
bvosKuZgTBcSI06MmFYjUjrxTkoh3jqvfs+DWT5VTamVfI0jl2UL8jgOlVffEl9qnh5a3aLNadnH
bnLqQFxbT78Sdjnzrz5C8uPk0C3U/NGzyd0ZLt+f35IdtmHOoQFqpBTea1eENzeGDKcnLCtGFd7G
xrtij7k4+fH7C1E/yQOnop8hD96BfKul6Vfrpm89P6sWXAuSRHY4xskyQcI8873Hum3eVFZfpBEy
QZSTwxpeuL4ebRK1vKbBaCwoQ1w6cwuEzmJVGSMK9759Sh25HzXU5kz9tUnNSRMqO7QQLv0svlkI
HlpDbi0duGmdntUxWSCgQkExbUnCsZvXkfFRmu4cwMVtrLFWhLAbv/Ut1BJT7FT33OnV3KeAtn0O
aqKQQZQbygq8I+Wwfe2TDAKakhKD5iNo1ChwZPvM0wRADddPOga3IlHWSaJuLTha89QTPTrFYROB
0J7pslw5bh9tSlnpyxjGXrOE2kkSpTR1TFvYjfCXEBXlzV0z6raEeGC2RRdaR4sQt9NKTBv01ON/
qdE4wQrEnGDuL/oK0bJK7IadS/naceyZc1+gChSc6jda23tFI/whJT9PqpIZCgpQtVNnahzcTPJ8
ZqneLO0e8HWgywddH1e+wn5FZxgnBh0BF8N1pUOZ7Z48NbjHXYilp+MXIDpZ9RHRL3FreE9ejBPK
Qu3lNXTBaRFum5gaxjxbLU3K3qifRedfIwmrWjhPskfbi63h2UoBSQitfet0Z4pWIMuyHIx5yNSB
ZO6eS4omfJKWa7uwdpYDD3IUp6piMtu4K1e3YqxiXEbs29/o9lxHs4DYMcJu3JUTND2WmGnQecMM
TQGZ+5+qkxHgxZa/zS4Gwig+58XwosNoRzcHFx9NgWAuc+9ONfmIgQxusVIjUgK21CC7MOGKzXA4
MPNgd+VLvofR0PP0W3UlOUwHWbe7S6L0hyTZemlytiUHcqKHk3cKVdAEoMaENHl2E2OT+vVzEqVf
vjILrfKQYeHy1YYOEuVhM3wixioxOiZvGhMhnuEvGKmjZZIQ4AGM4dEeQIMkkUsLWIm9uzGtl0ll
E7NRN8pS9uQ9SRiFiqG6OATySb+LjKOgVoTv1z0MgG5nYccUGqpQvc7d9lL4LmJgpfIXGX4zMu6L
xJqnYXmXcesdMxaKjR4bDNQb1o96vCOD3ppWvuFY5zpcNhxAgKzrc1qMzrEjzaUlBn1fVQ6nEYgs
EFd33JvNeDVF2eyJlSh3A+kKc9Vg+NTk1oXhNrOVwYr2g71kBGY8mRqTh0rKCl+kMJ4dNuupcPH7
j9WwazP1MR7V/lSWUfTYr3zSZD0chY/03N5dF2gUDceCixUeMLogRr7DEeZxuCWQlBG1J9JtFcbx
POqEcpPKOUuMK5AF/8QSblw8mT24o+oSGlWojyBCD2raXbSgFGuZCpjdkYpYxGFzMORGdiKK710Z
HK7RwT16o0tatWpDMoIuDm+IDErhpLiUNIRNabYMNb05W42zTENjnjKAv69oUF0DSJ1an0aUHvxN
svz89er9/zGXPGrhSabyz1XHS7Io/+d/fIZR9edNwB8/+McmgHretnTExSojdfPnPrn6G9U8gRG0
qJm0G8ZPfXKVFjpaZXTHFtN1xBR/2wQY3m+qhfzDcemiO4b61/rkdNZ/2QSY/BL0NobBPoR+vj71
0X/aBPiD4QohRnOuUjxzwSuwe/ri0MBD3reGCiQp0za9Gnmn1nF3pSFHKJaKUu+91jFof0x7e8DY
J8IbsqNZ033kL23ubFW7ZXUow2ChpqXyUBeAa6FJzhrGA8yJJi8CAyCKL21YwSpLnrBnW3RhQ2zN
tjHvuv/F3pntyI2kWfpVBnPPAncagem5cKfvW+yKiBtCUkgkjbtx59PPx0hNZaWAqUb1RWMaaCTg
KSnlEZHudNq/nPMdWFNFdLY0wqessIH5O/VbxyyKSzx4gE5mvl/uPUWGT5K7nlyqlJKucrBL9iGy
OW0yX+eOCOU4MfFnz/63V+NQkR6588CxBSbHaWNFxVFHmrq2JEAmYDXXsI+2elJUpzJVkJkyPd/K
yHmC4TzsUlN7wrv/E5peu+0Zcz62sH3P7nLOfP7WMEmbYxHgIh9154esALwx+e2dMQ/iPuqlt5Wa
A4ocr1poLie+s7W88QMOgHP+/Nj6kE+CllDqrSUU2Hx7CreaUWCHinVj36MfeLH7PNCqDIqu8K8J
h92ZjfOllE1EPqjf3sphrrZjX4bXEqfKNsOKxzA8XFcWNy5iKZwVauH7zh+j41wmHMwG/kJDGG7Q
d8I5GqpJd9nUP4PN1m86L+ytxoA2Ndgsx5zAgpZbl+Z+9bxWHWD7fiEs1dqAuiSYI5YT8u7aOfY1
DPoEOBJSZWchEJ2SSrDbY6O4aWfX2qrSOUxh4f6ckoIfse6+JfXIFjJ2xo2SSLA7l4pP6+LhhUAW
8pdT1rJhj2BJ9Bw9Ne2pz3j9kmJk56+JvRH1ydajFWc6J7KVliEdN+vuXM1W+FjbOa9grYG2I6tw
Y3VVCx3Y3khKU81e/iqY7K6cOXwL7wfcFWIHmRZtRZwQLvcTTyYQG1V/VBTedF/KOCQTV48dNwef
It5Hnq9FhEdxiBwXgRvQeqzPvV2hHJtYySQaEaqdlncUiJl9cXsiiFtdMZQ1oYoaxrBrTMO9hZnc
ecpQ9/GgrevSrc9ylARJa/OtdFXM2Y4p5vNX4Pii6/LXrXDo0LKMPqCXqN0O88bLLflcQyl+NpyN
D9IHKKqrE6FF+e73VrPPZxWtQslqCJzAFhwNA/6oXRj4gNiuuou0BxwWxSc2wK1EIrJ2pkD9ZDvT
esZT5IWPVCrMC63uw2ri/DiEP80kYRXh1eoDnUWcKhSXhgbBZ4WcDTjk8mIQ+tGcuDMka390cjKy
hL4n6Y+paoZapSVgIgDnEXDbwwdefl8G8Ay1DnG65sN25v8ySGP9ueXaKhfpe32Qmf8YCveY5PZD
YzDtq1mN2ERTrH3Gfiiznkqze2+8cuuM+iHM7NM8TGe21sEEBZvl6H4a0ude6ajvXexBNbJx3upR
sKCaq2cv3NEMo9o2AA1kdxbjWjeMrzTdh6Z2rkk/vdbVG0kx5BaUDfMERO895sKBgKZ1B0dqXSpC
v5z0wj2jEeNPdM3vRHS9qDw8DK31Nav0S1qyqzHRhCAsErWzMeYfUPNs6rv2q+ija6tmCsU6ZS0A
JD61v1R9smEejVmp3whNbgwzPAihrkmuw4qoX9n8P4569tyH8qmp3Stj+yc1a69wTTawOx8lSqgV
9AngX8nO0Q/l2LMJ0tlRRv25c4ufQvnXIarfdSv7iOXwWg36dYSNXBNyhkpPusx612YdT1u03Rr7
wuxNH04yxgbM1tFnZ2riUCSVofxAvnXHBXKNnPSGcgpDtUtOR8kbxs9asORrWhBvfrxlEUyNnVX7
qiWt3anvl2cpsSLgCDVATrzEY18de8Tm/D/zfO47OqblvHv3dHmpltOB/c42b2FY5iT2odKAQ4AN
v2e3iddm45F7ZyinOLh5OYPNnNZySOo9Pjsw2oglb+FswNSQcMhMNcFjWNRsXpQ85SjZoWSG4qg/
tqIqzraa6Rqz4SDr/DYNnthnYTZhgTbbHQ2GPE1U5bLr0vtetOaW+TfQhyF1T2bdsklOvGQbpnzy
KpwW8FXhJzV9rl/ZJyCLpDj0YbpssKBfczP8Fb0SDciE8oGx7OefYcrhA++N9l6U4gEtDVzlgf0l
FhZ9FbpgIxLHXtcDRussN4uXsJurg542SLRTkb+4qf0V5fWzsrr8acy4zyQZyEF7CR7+fOiKvg2S
TDfXMwHCd58PXVNvm+GLlvr+KSLp2+N996tjJ/VnLfky9Z3zPhkDRAA3A2joVXpQRFUMZkAhPm2L
cMt6BIgzU/HX0qIUttJ1Hl2n3jYe7SQ75jKmRYtsvBUT+delm034JlICqZUd38WEG++jpaltfbmW
s+8+RL7YoIZtX5fcMx/NNfi8kM0AEDtV+89ppJGvXVo/nLoor11C3nUC6HZXpJLtssbErLQFC8EE
U/Apl0ABGMtwtQz+xqidaW/OsYZzSCtWgo/2vldDsw+Rs6qoRSxrckElrUsIAY3NPktcEgwbGXiA
F5/aLNYOFvKyA0msZK4nhs/SiS7SUuOh8eudYmQxB2OqHNbUtb2dvdm4kch9DHNCAWcYMBfICALR
HCGrcxUR4TE5x8xGyiXd7qIr7wFqxDaTYK7d+Wj0XzL2hUKGG9oWon/6INKGfQ2cj2Tvq0yYBioy
xiNmkfWrufTcc/ZVxeVd6C39i7cqtBxNYHsNu4/K6u7zyruU5Xilkb2Wyj6DAw/atjqYfQZ2IDz6
mDUA7WOG9zNcUtyI5uoS1/Fxhp4PTiYo+Xp2OR9QXgC/4JoljrGoO5gEGxkae/Zhu9lvDjnpfH6S
37U4PVZYOa5IMYYbKxMmX8imcJy/zyENKjiOvR7xqjM98O9cbuozUVd3QBNOORr8x6bQL0x53fU8
qflBG10majNtbBHN+aGt2p2RV9keN8V1rrFWOVWzUF0c9nyljlBNF/da7eWnMi5eYHMWZxaHHJf3
U5r7L3URw1eTPjj4JNt4DDJ3lD9EGhh7HWYm9R/nyYRMkxucvWIV7gLQaPJVzCxvW9GcBh78qTty
yXQ4vsLgJOnarxEKSKIUoYc0klUtGZrzZuxhmPvaYTaL5k5hBsJ2J7xdmtpkBI1Jf+fEomdk24oV
iwGSubJwASJkDHmyJQ56LkHLGoQ9YMnInxPgVecKrQb2OWAENQXOYaxI/VGGmRHHw+CbaMb60bYA
9nFr+9e7xP9iOx7T+qfO0sckUe1f2zuw3MtzfsmgzL8toiUaON80hEd39YeplF2NBfR70cD7MEr8
5Rm/NjyW+BtfwKEVtH0b89einPolgrK8vzlIrzFiLkZQ13T+FQ2U6f7e2znC5kSgvzQQVFnYl//a
29VMUW1/YKBQQaylTCiKwPfm6Kwz4w6cdHYCr6FN8nLB8MucUi8g2tZ5kz2OyKpTycbF9yfXft3I
CzyY6QVwpnf0gdjeSDofA0dgtYLcV5TBUBjGXZHnzS2MexssZDd9bYh+v3bz5L/oZk/qDQv6tVsR
WBVZd0mOi6jHFnBOSeY8eNV4sULHWqeF/jXJjRtLpp1R5dyFNVOjtHPmx4EdRzZyZQuJvtyXQ7dL
SjP8Plpks6eOh7yiAfbEMj1b1WxKtr7pfB+ayaMXGPubgdgpGM2mvxtNZd0QlUPaJiRUD4aUQ3O0
K3fXYXt8NC3UBr4hqdxJKYaVYSBTZLXAtMd0QX6bnJiWoZ300T+4BX8U24haG9CJHrktUxug6AUk
UOt9wJQxxCnEucesdJyvGDTbdWUTvmKZnyESAM/8kvBygbjybfQXeCa9M1Io07zFPUFrChXVR99W
/p7hs/iwCi8/27l/Hg3tW+8RByKjCrJEIykf0vSYx5POvJgonMYW6U2yknpA/+1/BfGJCjlO5Rb+
TI28ohABafLNWeizuW7ZUGFK1dNgTFS6XWZnZ9fJbgbKNqxq9zJJsSnaznZQLlFFZTUSO5xnuylJ
MZXNXASV6PqtgWSgltFPb2KHFna+2LmJFt/zx4oe227KTc+VEIjUS151U6kfmmFFmOFcXtLGSXPk
zWPGxNMgGZgOb3xTRLC7c/IuIsJnVI9mxo4VaTglSwAZMdhcFNvpg8cqm/VZb6ytXnuMHDx1CdPP
wBMlL3/CxT2w/ybHb8J46oZeSYoJam4+HgDfjJm5YzN0V6ip/luuaVXQ6F5063zyaywapOdc9IAL
BjoUQhyb5tK6EtEA99211dSCsxwOr9BCFjSN1WGyyarpmHQZSd5RnZNsQQS0qmUDfIespaah2Kp8
dgyeqvVAh/e69pqo3cVOWJ+diFQvJAfeMe5BOKeoO4QzMqq2Wxl0BcVMZItmU1nSuMxWx5A3K7Pn
qJw81mYzg2oUV4Gn5TEJyWN9p9XLcWg59qqdQoEKS6FQmvUl+5Y29DuiNHy6Snpv4zK14ScFrdtX
bv4eeVV6J0I+MV2h1IdT++LRa1HUdVHOqGAkpXsyEA85oqze9EYvAn3EAGCHYXIeCpPxi9Trre+W
03NaWCPp5G508fssD6K2c1B0NWZ0o7bqtwjhuyuMEBXMQwmDIeTtKME6Y1EEe28TVomCmKAOTScY
zIk7ceudyf3Cl9HXDsj8wCiH+Gq0JGnWRsJ9ih3SqxJQdfW5QiMkQuKQYUCDp7Lp9Cw613U66iT9
JczlAwI4qILTNgr+9ZPwPzwv/f9SDoEDykSL8P8eh+6+zsnXov3xmyTi1/N+TUMF6ga0wfzjYWJj
4Ph/D0zL/ZslOEX/Qdzw9wOTUxHvFU+wkFEsYRp/HphE6C6HHLdyw0OMhYbhf/+vv5jqmt9+/z+K
LucCKtrm3/4nMv/fpqGcuZ4B6cGGX7r8gHynf5yG+tg4rJbGMgCVS1MXuTV8QWvcReT2nDwxjid7
NDZZqXOK1WwbcB+toBevJj2ZiF5wtCtogvjk9A5J5laF5LaCXC7vnJnDduqsfNtbVXce6mE9azZK
VWFbD7SqWqBUDqtOtCOkqGUdbbbOFzUCkZEvZV0O700GEslLoNLTiXi7vIafn1RhdA/yG+AI24t9
MfRXsqt8RmpR+uL21gMHxDmVLCs1MtMHUxIbIyp0X1pebSJQlqHPQr+VCAo8rSi2U+g7S+aau05f
vAgUf/nZNI1eeqidVS5J8o4yVW5xgVX7SWvOpeekR3LYN6iYpse6OOmzdXAa4bNItVwGAFgAoSae
RrPtt1lqp2s9094xnnunrHcfNZGaN+1xUJG3LXvIYRyuS1OsS/A1imjKuJCUsEysKn1JvNEutejR
ZqoCiKJ0L1C9iU/vaqzABSi8EVJSHRFpMsl3zFH+GhL8SQ8LI8DGRAoBjYQcr23ZkkVHhlBEDENe
JzKQOgZez/uBWYMOzww/ILVerPgb23yxCh1Oygi9xCSI2guNboI6BkiQiCfQF2JnLKlPHfFPuYSh
aGbGjAtFm3cWeclryO2swCT3I+1jjKd7mzipPrK/D258MKYqhxrjfmk6CX2ZMUvDTHZJpEqXbCpC
sVy2f+/cJM+OD1HcVN21r72XeGtIpBge1upNxTLazvLHwgoRm472Fw8tzopoxBets37IEX9MHH6b
bEUvZkcHrQGvmKtl1YoudmYkv9LtaN4Y9Orr2gEk71tfiSuKNomJOFJ6l1ZGWP5XRQ0/rs/lZpiL
741mNkEd+48xRPApzk9h6XAB8TrjljdudfdDLllfJMRXK/0z/4sgMNdo73StvPd5s0y33KRLYpg0
IOaFT2pJEkMy0G9I97hNlncaGsIitCU3t7ZRCCTK35hJfrJYKz/mtnxLe+9nYelgp1P2Cx3E0bUN
bW4lOBSowGClshR8bhL9zFznxAfKeFct2v90YVKpkvim/F3Y0x4OlL0juSYFNFgcKsk0YdEAMRUo
r7nXg6zrluirBBDAHA3Nynbbe2Po3pHkqg1xpHvZ4gSKlyS3BNwYS9NxSXiLlqw31OmkvsUc70Sx
bHOmGxuJFX2jj+mwlqHKHzCwqlVkQA+3yQ54GAwrfxAV0miKkdz1Ai/pQLQtD27Nx5ZP//J7U3TU
cOZr1NRAOXhr66OdyqudcHqOtUv+hxZ3Z7Uv3aRdz0YyXTs/3BGkNl7oMHdN7TF9mbThqOvEMWtl
fi2i8vsUxvKM/EUjgDlUa1mX6kDSufNaPs3kp0U1Jfvy0AqFkaLzyNAasi5QuRut52EoAlYOGNso
+hhf6B1omDs9t7dNRdSlRcwKkKzoI0+EFrhRzEqNCVyoebAXZOVGZ9uQ8VkvbQdR7k9zVFD70aBn
K+TvLHAwhMtIsOSvEps0Nt6krB1qYID6FKStZV5ckPQIPlFxpsgYL47oWWPLlqDpqk0fnFSWK8ci
M4fzINspYoXvatvJVzWN3tEXZfTki/ASydm7No2R7Mjd4jOh8rskduw37tzt2ilLd9e4frFrRLMD
0OpcBdzEh5mcEMZZM5KEyK+3BL9ZOxoBOiOqULx1TKf0avppUkNPObiaZMqgLGQquuvLqdsgnUBP
kyBFwXQVq2q+ts70LSQ24vz5kDDfsT6Z6KnN3DOxW14YcHilhtLT0Qp96/tGhaI5dAKsYt5NEKgK
fbPc0sTKfRgr7wsAttV5bnTjo1VJCFdO9fekKVnYCBjYSc9tHkgRQZThL+lB89CvfWV/a8IOviFU
s5cQlfoUNQxRvLw5TnFbXTSk+ZcmhH9hDAkuUX6HeXc+LqrpTm/Hh9gbCsa0BC+2DH8f1PIQh3BV
lP2ooUV81iPNZJhmibfS017JyR0/mhpsqmkifssOXhMzyKN2Bb6Elpn5kxLuXT1iEOmYsR8gLVcv
hp29CSiEjt+1J6N3zecIgysOSlwrOtlUQFHDJ+Y9ZeAytVx7RIzzEYq0O3I8soDSRK0wUUTXRitf
irqZHhrffUc1N59Jp0P7seljcgT9CGU/AL21jF1177XNzSH9fC3LUm5LjKMU5KTNtoQa7xsoI1br
CoAyOPkyy3hODa/Y+xWtsqgcKm/NUxsSiLBnJBH001kZ96TT60sqzjB2u7J9rByzRudnfStF7aEE
8fCfOHZ7r0x5DwAiu8EiIi836rnK3fSmW5gRs1YdJ9ctbnSRD2PODDuzOQ5EO3+lVLgAyvwhkAM+
O1PD8EpTX5jNtTvs5QBKNR2CYoQ0pavGR/BC6dEQZU2Uluz2xuhBmhl0K9AL/7/1BP+e6c6i8v2n
BfTj17zpfvPc/XrSr+rZQxbgU5myyfQYNS8QiD/GTZbNGMrx+I/41HSBsPfv4yYmUWz4PRobH4A/
jjg0DX967oRpMmtydEAX5gKV+K1a/mfVs7t8k7+wHxwTPQPdJEoHb1Eu/KYlcHu2xl1pqKBoyrNW
4+mnz/VJfWKcLyuZbGurE+eiLX+W3ejhQ7AvRTIvpW13SEVbBeiDyy1Nr34zlt3Cg5t50UksD9Gs
n6HvpOsx1ZbItlmL17qdk06XWSy05ixFpuvnNJ8qD2acUKkzYeFo3CioMm57TWWD0sFysmOrg7oZ
C3PTOvmhZAUUJFNCwp0JOTVj3RXgwhmwiVeHCfYOMih7W5YF5X+crydrKM/eNL3nIiERNqOD1DsO
e8vFucR3IMMduEE+FztFpQoGgKQSbjZwwVFwJWxsO/dNWaAkQ9SaqyrUCTKZFKV7SGROoUxxjNBT
rdzOvXSdk19aLSvvE72D+1uKZNM1Y3nfLA9G2VsbXmtz2bbdVGN7r601T9y7XetkY8M5sepAPVs3
xLwsD+Bc1JFhWr+dS4V2uBBbI8uKL65mFvuIoJadr/Thrcc2Q8gz6FgOBfTRM3InS1p3BLaV6wZg
0Jot7rALE76QPSFzjBPtoApb3WsgMth5dMeKXcElZ6uPBNtNLqgA2Tin/rir47QK9Kx8A8uEfnOo
20045uaqxHO40X26rqTxxVpTMAOMliqnzDngSVfeRQZqPLeDitUZ7FeKmfAUGUZs+tndryVo8cHx
i6PfmXLd28ijtWIKGL+C7IR4TIgd8IHJfEeeSKGpUsTfjpGvhh9T1ahzJzobdJpyA1+rXrp+ZHtr
GdM6UbG+67UGGTHQgl2MhZPuFet5wxQtkv4r6D3rBpq6OnqJH90z0nuMicA+JRop1zkkg3Uj7Vej
Qd9o+5wivUIv3nlGgm2sU0Gq+CZN44aH3nOD1JqNU6W9dpVVn5qCEMU4K7ZV9goDT2GZpw4uNVng
o2e86RlYrt0mPYXDqRfYrf1c7i0a5D0aPTflWgLqz5FXI7JVUuHWl8mhBORUlRLAet5dUgyN69iH
yiKMxl5Hjtpn44QWYowLkOdsns1mCTMsbB9+eHI0YVStWj1We4diTsWpux9bCq4BRRuhGmn1I6l1
czvVOYm1yNBALxU2Yytil5uTGRd7a0ahOXtdsoMqhwJElPiBUqSjI3ifBG/iXBnDqq4K9Naa37IS
3o+1OExFujUwMRxK7nABdgJt3ZbhLSdKisEqmiI+ftpG9jDXVYZDp1yYcaFO8t/YiQA8P/AwMoZz
7afZ3hImx08A5faZgVmrbWa1Jl9MbUoJxl3rnZofMBs2Rlz6JCcRuFiX/iVObIgGA6smgxBe9nbd
tjfT41PMxHtr+8mpLne2WIK+cpzuwoRtSDoYMZAkNSZtvhMqKzCeRjavFQZgAbsYFWbx2hOBHcaD
AL2LEEKaM3bVOFd7hnRfffeYmeiipNTyTdihTKiYBbOaB45hEVrEYBplLEG5ujM5T3QmLJewiMms
GphvUsmnA843il+Gq7WGkkUL98oyNlPflAE/ULmOVFDboziWyTN748daGMM2t0oXuldJuiM3hA3N
plyzMgR14KlxldZLiLw6OBTrtxK4SLSwHjVkp2T6agg9ZNQeuiEzKFh6bCCcV0idpgUfM++jjrqy
SvVkq8NS2Li9B8io4W2uW50N8QhuoYKmva39otw5ot6ZcuZjXrN88KJoI9uc8d5Q9ZdEiItgebZr
DefOqDJjNwjnnKhmn7Ck23WZD3CwcrQdYoN+RXiTvvEHy2JyOL469kxidVniRBjhYkZDGL1Fy54P
WTjDw2naO21RbOw0/mE6ffTuFjooFQPycecUTdA5E0MdWm938UNYizOiWDwS7uKWwFS8gTHjEH2O
k4LL+96XzUu9eCycxW1RL74LiQEjWZwY9uLJoLVFobKEXX76NTBujIuDo1q8HPXi6vAWf0fqpuSc
G0W6msPOC2xnvDIsy3ft4gyxPk0iZWp+FSh8zxy05cEzwImHiNVIEMdfwrb4US6OE85XyeoFF0o1
SYT/7mSumIV0t77x73VtYCWy+FfMxcmSf5paqsXf4ixOlyjE89JgfqkWF4y/+GGiiIsoxekxI1Ld
1MLqV+7SO5uLk2ZaLDWLt8bDZEMucrTOF9+NwIDjLU6cMjbZG0xfkaDp23Bx68zYdrLFv5MPqrzU
yZJ+YpU3ozC8fZtTvosW6XRozmx6fPsgOJqfWIiTyGrV8HpVwNY4vxtiC3+ng83fEppYF4ulyEWv
nTbknumYj/zFhYR94BTp6YcxdQVnQx1/rSoHxj0zbacnlAIJ3U0W7W6O8jDgQIwDlsZ8pmI/qGvj
MakBxgtP+3A77gx6M3UHo1FBX2vc2SlL5ihr7vXWZkeAGQlGO3oSMyG6sHSIseR+793pmboJPff3
cELa8x8PKSm1cqq9da5Q/vZG2h4FEyju9Wm0jVxzXeepd9J6HRoGdh6QOYYVVInzY5LcOMFBkcWg
Wx6pNruo+BBgQEEgaehVHMzTywM6Y+2MBZ08hi7NIThFtB6aRuLqW9SYK0wnDHbUejbBBWWymIMi
ychrk5RxkACQnuGDtsKdr0UuQ3cNyYz1PRsbZ60XHn20GRgCyXVHNLsJepD2vj8pVH2Gio1bW2s7
jWT6c9rVhETYqfjqTiMfTbGTVuuflVsSbFN2CeGB4AJiefCsiNM7RdMmFj+B4F670N0Nsv0Gm1An
oil7EH9Sbgeta45FTXP6+YBgVDskzWPfkZAr0hgXZJOyVJngTXvKsjdNNm/rpD33pXxIYzGT3ctq
7s8HHQ7gOlVIj9AsoHdMV4wh/dufDwAV4KkOaP8+/0yizENLwY5PKd1Z/yfuEf6ChP4vk05mGayl
/9mi4fEr3P3p61+38r+e9atRMpBW25YvHM8WJnN8Vux/NEqfGGhwz0IYYNXoediJ/9rL0ygZnkB1
zdiWf4mFjfZno7QA0YBEYwxZWM//UjoZ6/ffGiUbM6aN49LTHbo221vWEP8guu7CXJvytgHK047Z
nl9kB7c33pNszzU3XMcu/5DdbG4T7CHoh2r/ABTwy+ijTh4yhzpoFta97mR+4Mj6FGb1OfLtbwxb
803TZNVBzCYfI80h0QQ154kbnX76/NWgsl+/ykHzbqeUs6KpVXP7fIhN9CggM6eV5spNZNkttzCC
ftEtneSsWPI1CnFsVGBTqiqY6OgBtuDxLqmlaZei6E6D0ZPKzSbpUBmwz/CXPyr0M8JTGlpb39q4
kaUdq75iLm1SgNIKnZzB/skRgDSxktrJpg7Y9GhqjDhPXnoCLqxI47sUyJuc3CFNZMg9+L969tDH
fvqQW9TZWjp02wnt2X5UIrkYkvlzauTJsUzbt6ZNiERBvRoWMS54zkLWNbV3QfkYbsiR0u5NBprY
VfCvmc19FFkxMuKkuPRtme9kZ9JhwGhC17fIMd1wZxb2WkRRsa5TcIB1oc1BPXACTEZysgl1Pg5d
VF4+H1iokI492o/dBCxlSvWJaOACJGLOMjPM+hdvYIVJg7UeSekJBrupA3eG8WDl8Q/GkPM5XgKA
mMqBeehoDLPuR+KRBBDdh9rcb2odsorV4IhE1t3tuvHYj0O1AviByrITj8wut5VEHERaGPCyHj2Y
rW5RCePWrrHGGwuWRAFgU/64ZkUMZqtG66lgp4Kaa8y1bXCvC01ZBFVPbd+XvEpe4xYUVHzVKWzX
Vp4/FTUlrOPLR82hM2PfxNjb2pkjrZQXz88yRoXE7XhX1Dvd1qZNVbQpgtuViZ1vi5Ifj2Qudigk
N5bHKnx0IJiN4+I9mzFLCSoF6VnbJGSyaowPspcVglZ9wjsok7UlRlyxJdxskfLlksGc6bnxL8VF
c+YY3fQ4wA4WmLVc+O9Ai7Q9Y1okC8p1tgwwLzOD9a2fJ3Tgnl2vYVg9ULMR7oNWw5zedI0zXydk
TXTNU6bmBOK3jOjK872l8uqAcDU+1bYL1pvuhoBQdanYkZxUpRaKn7mAe4tzX08f7ZB8GzyjRU8G
tNjXsFDpqSr3nVkcM8/+gRHMeFClRbNaTfXNjHg/ixzbw7Sfo9Gi6XdIUW77YVNnrv0lqxlRUOUO
M4Vsajg95mXtlhu9yTReLy99xIjZHSYU6UDPGMUi084EBFlG93wk+0OWtNmd1iXmvYMMI+3L5BwX
32vNWengcl2oFib8Tor7TTGSVAITSHsMG3koW+86wnzR9Go3HJ1B2wwW8YmwkRPuV8Wcr9m9H9wG
SIrFvKA5DnUeNHW/GbjlzY25s48cwht2IBs1Va8aieMmLst8fmn14j7zfyxfcszd6+g4h2H2Dqpz
0eUWd4iniDA07+EF7RLHeXrD9XZoZ1ywcthpDE0s2z10qFA8nTm8a11LUnq4Pl48P93jaNjoXn5H
Zvehq6MPGru9PZl31bRnLnWJBBlVOaYtEx5wZaSMQNqfQ6ppqygH5TIb/R5zOsUj12YKNZnIdHSK
U+CYpJzUU3r26vys9dHPMnxI9PgjG6OftdPCJi2753D+4kqZXgqlt/cFYchH3cl/6N73KXPgdaPw
3TtkL6FAVHcDLXgQ5x2runaKT4xI4HXnBrP3FqKy6p5n8mQvnw+O5nO3aVzijGJ2TKwIMTIUl6Ea
PFz0yS5zivSGu+Olzmwd5FPlrcFJkMzDildrycqunXyiCxgF+TcFrXmfPhSigB2Zpic1yKuRxcVb
njzZDpLPYaBXBqbUELCeTO9ZMu1dqz6nmZd+a63uUdPQ+yudXqzjFHtIJXdaUBzz9tNakqRJt4rc
wTlONjl9Mu0ctsputrU9hV5H+JW3miMH2JCXXkkMo3Ecp2JnVTWDetUXgouKywjPh3eUefEmO/Jm
qRvveiPJAVlq1dYpc2uT18Xrf9dg/w4gjmCLfw6Ie0jmH78XYJ9P+aMAo5aykRxSgIFn5MNm/L0A
IzeDLQ6sZ3I4/WUaTan3ZwGGrx6Bh2l9zpH9v0yqUeJZkCrIVuRJyCn/hUk1f/+3AsyxGXnzE6JL
QFNi+L8VYGQQCoGriQbK0MsA4lSPHsB6s+zurgzn6JLBmLxImYenCA+yHrrPSE+co+UuifQ6w1zL
Lw8Re3islosendw2JmWgGO2EIVocN9oJ8uUZ7ll7B422uYu0KdzbDBdXGphYdKHTQUc6zUBZyith
4ROW17T+Ftopo8W6esUP5myVrcJ9bGraSdtXKdOSUQzRufLHV/QOJJEtq9OpBz+F8DLEWJcmL/Ng
Y9IYbGashbc1esKodJHYb64jVgUTmi8FxP6jn4wWLml0H6Oqq7u8aN8YYbr3ZehpG7wIP2e9h8de
ttEuzmztWTfUY9f0w/cBvzyTh4ZaCrwjVilr1QDpBY7ueQdNH9sDWVbqLOOkZq+epLcJH8kGSmT+
kKQDjuEQa22NsN8cDKLu8EPtW6I67nKyP9eYFAfuZuH3qdblCZcxVnl2+VVSps9FOFXb+f+wdx5b
jltrln4iaMGbSQ9ogj5Iho+YYEU6HNgDfwC8TD1Nv1d/oFJXV9l96y7VrFbXhGJEKqUwJPCf/e/9
bQy1a2Xr6TP4uzuLLeQyHV2aQSxsM0nmWaeps6Mtbi9kN8P6VvQWl/wpKD+JXvilIb4YXFHXU9tm
ByQoez9l3TnRzVVXQZxzgvahKS262BDOFoVt40ZEJDbCdzECbqs63Ox6pUnqr8pHKWp5yCdjmRQl
RtPxK5eihMjHmSuiXJWa1qJvASmrtXBZNbsuSYtlJpBb6eBwF2Yij0MSfqO0I11ptv9Y5xwhZVmw
OqzNZdw57iK2mEN79+Dow7Kqax9XooOaazZ7XTjHQdr3ccjJWFMOLzst3QJcbDbcoUf28Fag1n0A
P05XFHxNsA917PoJ7NeNo6x4ETdkEJiBW9AGoVgGI+V21dep946+VGt8EMnKFOXKKjDo+4xPbKln
jJ9gEgyAkhTJD/Q8Y4n3MTanhaq5UYTG3opZXbCG31GJ8cMXjJ5T+ijNDM5KMnxN9exLHK1zl28l
zBjIXEE9h2Z+d0trWfUc/9GS2XZKfgCBweA4eD/yoaPID0VaWSpaGcB83T63Vr4HNrrs8Mgz1kyu
j2zMS9nWPtgm0Mhn+8NSjA1os2Tvz4l7OIk/zJKvI+FuEVKIJgVoQjyViL7iVBFiz/J+ZI9PCiWe
3KWS/PxHtjtQlWi3xYiAXwy42GDBmnLQ/qCp6Z3+blX8y8EApYvXFnAnfDykbCPKDNPVjfin1Eya
a7iEEL2EwVxRl4vtmN9G/Glp/UdjhRdtGr9GDilM01eHLH3k7PhFxN3TzFII8/aNSh9jgDcH4vG+
zpw3nfpQHM24oM3pWMUEr6zBdOC/GquiIFo60UlMV+pc7EptYENFCo6Zkd4OXnyjzw1a9FhPvR8i
0+hKy0B9qxnvaMygRxOhZ+nO8Ecdv9R9PwMhixkNyVlwWtRa4sNIiHdpkHxMOj1eWhp9JOzr9Rkx
2cKaDEbyTcaMnyxnEOXtX2pnOCVWY33tSw6wrVY+6b0Z7Auku2VYtu1dMw+keHMFCla4xg4HtHrG
YN6eqRmN6Y1AMiMDXGbldV+zGaBZQdKsZ6RmiSX1bhyCahVDM1pjgcBeFBnFUe9USmCOfUkPZ+k8
6VufmfwulNt8Rni2M8wTJml9EPA9xQz6tIzKXtRj6/3PtvvfbrvJs3PT/9d20XP9rftlgvj9r/yU
cGanKLl5z0TIAQfr/rnrxvPpMQToAD8B2N2q5/+cIAxUFYN0/M8IxV8kHNeglwBCFxZPSib+zgQx
zy+/rLodSLV8GbqNvIOM81cFp8/TURpxxyWlik40Ca+mIYR+9CUuD2zvt0bSnZlY2RZvmqG4a9I+
+10Y/It39S9eVXNOb/xz0wJOL662OkIW/zARlP76JcAL4pOQJVZxYGULg8rW0M4nuK+1fdX5Hyc+
caxatcYe7v261AZqkoT/7mb1B5nVsOywa2bfkjRoPgDzQcdMiGC3lbvRqD1H1O/QUzusi6Zas+k7
NhrFvIxUV1lh1x8VoP2O1Tb053bl276ifKxhxsgG40nTRvYIbnXAMBtAIK9rCn4TSbzLbukBdqMH
6mWyld43aEj0Ea3tMJlbtrpLEKlPzTLpuO4REvLSVFsaKeeCdu5fLpzM3ajqDhS+wTG9V/d1Ynxp
XHfYtFN9VhKuuOFPJD0ZNWLVPTcpxKVkiL6BwuGKTi61mibvHYJ+pZ7DsJpWgtbbpjdyBN86e3Is
+WawD75IbDLruO/yq1fiWZuiMbwShibbGKLXpFk/7soZZtA1fr3PKyt8wEoElFDdS3Rn7O14QbX2
Bf47DZgjBBMRDx/S0VYm1yjcqvY1pjRwGbIuEBM6x/wZsK37xlLnJJdbGNg/Esvm2gx2nMrg/Juf
IFmkrUFOI3Ye+CNseL3/BMLgUQ2UGpW16aDWvE6sUJc37cTyrXUPlgjP8LEonG2gF5f5kOtyUfcz
B75Z8ER/AGGZClK9T1IR8stGw6yxEIo2UZuvhTvAyu/m5Xvv3YWF7yzsrFiZbpejAhUfgAZPRm9d
yyY6gEH4UguSlfRSLbD7YsmgYCekU1OG5VupFx8UZN2r9AAebJsnHu4K1MyBqKgRc8p1ywQzKiKU
TTNkmB0HauH0mD9lX/JklPKHnno7DHx3tF9/IwGwAwG2n8/tBZgKFLXJf5K4olLXuvZe8ajjzNJt
QbsjKX8x0KGZl+dMcRqvvSfbFT+sRPtklXnRBZu1ujjWkMGcTj5WMwK0ko+GXSW37zGAG6Wyr5m6
hIF2Vxgje2nte5bnH0lvN0ht02dca1cvrd8S0NL9C4VJDMwwe9i8vzE6Jiw5nZc0dPd+rG+smir2
luU7qy3q8Fg/sdWSq1yngLh8F3b+IcDH4D344hneU2IQkwqql6ApGTtsIk6Otx4mqHwGAuxqFP6u
nhk//PRG6njvgzh5V/HMCxqg9FpsT+qsWoJmfdUE4c2GwiNa38N75fqfZT+9wP4gv5TQoDLYNtLK
bkz0S2M/4hI1FzlyVaa5d6ZVPVrtLCIWxKhkuWkD50BnaL3QTToZ5hcBPtlvCikoxvLXx8VHG/O6
kghBoe/dxe7FHKJN2vLSb9xX5Mj7mpv2klJGCsAstYkAEKVtdiwHXiQcfowiny3fm9DmhX0TA6uY
yc3pYBmlQAqaDdfmbxowCt4DDNABN2yzJcabeeptDNIluWw+6DOsuIN7LyxMvmz9RStXAwB6klCA
/imSzb/lOStl6d4THf+Wj9QjOtCEF63FKk6NG76Jo9aUbDYj8iJj6eJ7tmk1r4bpHOSdthaTZKDP
2nWejyWrXRzN/pPndQ/Yg+i7GxEfkxKbCr1n71UQ8mtmsuXqRZMM33d8KmaXTDX7ZZzZOeNR91c4
TX3NxgBIKsyGkAXynd56/cYfcfdMhZBLEA/WZZqdOVSINytVRgUgLQw1da7eI6uJNlXTF1vhWfkr
A/Kd5VHeHszOH3/2AGkVbqDbA+czAGda1h9wKFoHMc/ABRtIEM/5GRSrSQC2tNYQTeS1mx+awYzX
cSjFmrBPcW3Dic6SvHt3g3zeFmx8yGOg8Twt3GsaL6eQxbhbMj4rxdt9Cnf2l97w7jRg/3M7azuU
3JKcUzEYD2PhyZ3y2JLGZgvujJ/WyosSbYNIDwLLsV9FoOKjEUBxCCeKB5of3qRvCujXFy/79BTu
mduDaRogqZp8M9iMounIInD023XrDzWtdO5pBMz0oJGLBPsRHvMZdtrBfJD2qcv6fJ24OAZcNPBH
LzcecDGlF3Pq37ipRuciEtG5TyAfRrKn1GD+MBcFvyCbdJcyoGTrA+4MKoOpkyumjMNY/V2nDXBX
pinhQ8RNN/HsYx4XbwzF7SYszIabQFR/tbOT54zqW5RNXDWdzrvm+Hm2So3JtoBccC5N50fmvyjh
1TsIcqCgJ8d88YxDa2Inb/rnQlbjXTNOHp2HnA1TegTDptVWLbdNDE3pcEgACkKaLw794KlD6po1
JIayWlMXvhg99zvRq+HOtYq58iExiUBInbo1P6BIMK6ei8liENCQ0ZMkPFW4Su/oEA4+XO7wHfjB
wonOAhzQ2uhgMrAGBjphx9GGqpuorG1K9pxq06ZQUKzK2eD4CRe67OA656axNxzWI9I3KIQflYHS
zlF11Zbma1Ga5SdrqoWM3gBn4i5raVzxyjfulNoTSw1j4zvV6/8Ifv9O8MOP858uXe+/9/8v1hWg
2vnv/ZzZHTaolq4j1PyMPf+xdrUA3rJuBWzrezPTdp6nf87sAK1si34t/hZgK2bqf0p3+b/xH6LH
wTN8k/Jl42/5U03/11I7jhEGxlmDDa9O8vo21P/T2rXxy3rqQG6vyDaPxzYbPqlOcfYIEeX19pAr
bjyaVRR7y/6KUjLsRNnGsKkH+qtqWQPAF0QzGwW3eeDtllhRcBgL65R53Eqc/qphWToYEDaXfui9
q0QHBJ9bbCnjZrowDUJbj7MHIHzZg+5SyA7bATmpix/zeqiXqh+mpyYad43KyBvhb68rfboLrKM2
mahVuSu2pQiLe1cHV1EYwtslmP41LC47X7O/K1+mZ66C6dmVVn5CZVpa0eTd6TmxsS6q3EPThxFo
JuleWMum4NJ166XvaW2K8xbXhOs+xU7B7STI+2MhKVcas5ImbriMcZmJtYI84uHH2MOueuZOmL8k
HoEL1jRIe4K7cGkPzU5ZRXgVsnE4d/fmVqMvjL4+cNSjb8mTwx1jZfe9t1ZhZ11cqa5u2bwniS7e
Rc1yVdg7brzekkor4/Dngxw1wWlBZNuK/LJFgdNguwUXf/M7m59kw7AYHHrl4I4T3jtrxrVdBGB1
M/dEmkW7T8iyr8aSk0NhktyRvfAfK5Jy+5DjHQVXqjiLqGTWBryHXFHVRyc1i41yHfg3AB09gugL
/1vJDHWngiI/oCAnLBozrlmUlhFba3ANhuCtpKGeyBBau6gfnWVbmckXAWWnJjz1RnWbBilCTfMv
cl0iOG8IJDmLyu6tvZrqbukU2FrLqp+TKR65dHgme8c/jWRZDjBL6mWvVe2+LoxDUhuA2793JsjQ
xdRbd46B/OX7iXEty66d+bnasZ7QnLHsVhv4iclK6+z6lRafb/3YytdyqM52ie6j1/nb6LBe0uZA
T8tGBzh8sPaI1D1kbdstZE9E1o7ppK1dY+HlcbIQc6cvaTLaDxpYOlgDc6b9razsdqHXNDX44exc
ktEFcUbfVNT/LvpsbiFsW4In3NS2uFq7e1vSJaQQ5AzZpOdo7iceQkDTxSjkcymmr2NvdFtJawdt
n4m71zywwzLs1GM+Pyiz3ZleW59vH8WAd7zRZNTO8wPK5Sq2+eWOevEUcQrej2AL1ixBu89OXcOA
Hs+BCGVeiZVVASTKYwbqvB+O0i3ZDxbxU6rFsGenNrtXE/hWpdnhioq8Yd84kb4YE43YZ3WqRnwM
mWuWMIq4GiSR+aIGTz6VtgzBAxAPK61Y3ocNdRXhmDtL0uH1tsJOffX1YEMVY90azXUSdfwSQwmS
oj84VkYBFsyrTW5hlm2JFxIs4wgp+wAUSARY1TPrbGU1MXmjLvMWI/7lXU4Bbu01w5Fk8/dgkNHS
sbv2RGMD4z0HyzAcn4a+/UxJvlUNxeEEyIZjMVr1sqsFDcxCYcSaYNdocW9zNqmtB1MfzI3w1Uvf
UsXmJ6KjL6H4L7BD/suJ6f+mTifaVblH/WuN7NT97//4RSP7/a/83LKZv3lA4oM/Ku3df6SpZy+T
4du67szBD/2mnv15v4Ufac4hbALVuu8grP2BH/F/I4BNbgNpgNs4/JK/o5FZzv+lUHmeZ3PRsUzy
J+huv2zZYl8pcKURlIMErpxbRdGpTdHLbs9KzNRpUt65nWx2vAa3MikgjHddfQ1jl3KH0t8pHEl0
3SUOGUzMyg54Ni7pz0Oah49GQbYjsdxhreeEB2BY1N0+a1wa3hkft/g81pgg6lM+P2QzUev24e1Z
EGuMm8TJVn9+7vbvJQjAeFDoFO5jRbZWNQ3lZYOHag4zTk5ZtfacOtiCdxULxO6HKXaLDS0XuJfo
DQHjSCloZYTmVcuSfpfLdgsSwbvPKvNziOYsW2OWd52ji7csea6yR63prJ0+BvVexOkJFw51gz66
tJbZ40oN6gjHI3jIweI1/oNf48gusVGu7MYMLwWl8zim+/kAb65zpIFjGHT5nm68fWmyUeB6kpzt
Nvr50GZTuSIeb0OdwMMdEXa3WbI35boSDos3uM/9aKTnFOjcedAho1e11y68gVJ6TqJJhA0EO44j
autgzQ+VI/754c/PjUW9yKFjEU7+FkyltneHUdvfnpksVWdyMIk6zzUEfa+uuNg6J2I3pFQ7VFG2
EdyXlk0ZGJui9M2lWzvBgxn79p5rNPeW9CUikfupOFGuVY7TxMAx9cILh4h4EX/K3EYpG+wr10gm
mJKvkkVEF60K5eCMiQp3Z+SJOjVeru98I3md/M48ZlEj6dK+84uoOUbJaD+YsCd3Qbluo1gHTpFz
CyjNYa+HdkjtV7c082G89CL0FoIzy5dK6itTsy6pwaLWqVRxIJvrPnFrIiBNQ2dTsscafAwqoxD1
PgBqyasPG7on5KPEhv6sSp1edArF00D0902YP1P7rR0JjhLY7nT3PNNIc9VcwjgJVkmvs/HxG37/
ARbqY+IcxqmN77Aws5UM2zvpeCPfPg66xv5CXZBD0xlo64e6K5GqG5Cdtasvp9SdHiX7x0dHlmBq
6oTY7Pxha6cFh3ZiHzYAD/Ir08mbH0ppNQQp56d0EpzRIeRuymGxt0YAOH0OhI/6lB9uz9iC/Xx2
+5yJ1Dt5+ROLs40WGJdA2dVWJPjmJJYvMh7xzrdl8QK8a5m3OMLswCBTE1uXSDdeGAGCV5uF4paN
VbdGM8a7ZTfNAjuBvQ4a+l8oCugfe3Y+F8ZoiKid2JK77xfOXEajRKjfkRx51uevjzNHTlEFz25f
5O2Za2issNqJs4GtLj58xJPnjk9R1alnrw0DHHyjcd/pldqUJQbziijYXnKmQGeS/taOCrkvSuuL
qCZrOU1W9KzZw9PkpvoXhk76DrQovPYjpAdaK/AMl5HDgOIRGTEyjQgU1hYoc3ClqW1/yZOImjSM
nUvVsd+d/NhAHSXPzhBEKQWuvzujrIyV6kW3GyhActrBOYUibhA1nY3dJdpRGIkHQy0YWSGnUIc8
kZwx6/nbOKgF4bfEv+8M+8dYQDVEfcE06dX3Sst/PozdcGi5m2xzt7Jxcwsb2eCPZ0zsNq/XxEN5
ih46fDfXwSpeeIN1b2og5WAFaXyIiRA9uVgwmU3F1qyaCRwc5e0RvWKUcjV0Uhfx2hHODBeiEbYi
gLCk6wkKdqHg0Oc+hah9T0ymd+RyMKPLEPVYL8OaZsgRPlPkM82XE29KNy7HVcgoc9GNpxgb+8WN
9SeyIdHOiqlCzbpQ+72leQawRN/l5fd1y+8hyK+yHOs4Eu0vH/6v/9+GFscyAY39J0PLZ/0t/jXG
+vtf+oc5yGcywP/DPwIWQX+u9gJirBDL6FT9B+nlj7HF+80Dp4awy587N9LLP8YW9zdMQfxnLCKp
DsFt8++MLbOX6JfFmhc4qA0WFiGd0enXsYXMgDAHjLxsWur0ZBrlg1l4xbXBtYfZL7sEc+Gw74Yv
Mu7MBZssZycs4uw1L85EzHmiHKOxECslTfqUgm4nyaVsnKErdwpOA4AuNFGrJPMfjkLdKRtLgh2b
5GZjzTiKCTZBXKr6LnJyKq3Di0fD3gJsjVw0CcdKX0Minh0/StC5Kxuj2KVmdjC9zDmrFHtJN2di
KLzu7fZAx0b94GjDvaFH/l6bvM8uuPdSWexbmscXve1+bTMyWDIgQjVoOpaAyed7YW2B0aY+2ciF
o5Xtqa5pt6SSCMeTzuVstFAzLCIyurVhxftC6AZsSC9b6EFlLHu6xCYNPm2aZk8NagyhyLFddJ7e
rSvKbu40eqoWrivtLX0OGdlOe2SNele510gzMmIqiv1Ay3LTMiJzTY082j8s8fseq/lpch0A5bna
ynElelCYpdl1iBNcVqr2vqC18WE02X/InnI/mrmWSv/ajTSDRFhjNV5F1LJhkI9KY0vY9H6qQd2A
M+dcO+U1DgPHho6zszK/2Ks8R7+PnVTurcGLVlqO9SKOTLkfGnjPt4fbhzIF7oOR5jXzRHq8PQRT
35LSG607nGYzxgSLML0Zr67eGVcv7JgqWg/eupWvwqY81N9C10lOUTsxqorsmVBlz8jruFu4XA0L
A929NBPbxi5GGh+chaRkZ8mSXF+Frc1epyqsZdkjs2TUgdCcwq/Sv6YZtvUq4so3aweG56L2t9Th
teRLEZyc9gxnOzoGdgfRh3c+8DVd3sfTs61GIteCk3syNK8yCbdF0mJrx4SjlzYe2AQEcYSIMZHg
2fPjPSB0DYeb0mwIooFBEHmrrrT6fQ0peV/WFAxHJSnHhPxhNRe7gAsjLUiwcEtRkffYQm4gm/aQ
ePA0lNkFawarcQNMSWyF8xXiT8sP0eoewDE+4zWyaI8aB5QR6pRrwwZtooLnYeC2gYe3fzbmZs+K
6uIxTUGMVfYH1jTqU+dzA+Y8QkUgxnZGn8VrNENgq1W25BZC5iHC6pdWubNvs/7nM2HA+swDgB4E
k6KFMTXNyWR1vs4HqNpUdxdv6Nr3uNHaBxZdydV27efbp5uWlQ+CEXWfbj0+6Fp0MPPZPDV/W1ms
NY+uOU5w7qOPDo4kb3b8Xrrwj3k1MvqCHC6Jix4x5BCaaKKSGVLPlpy3oO/bJXKIlWHivz2t/cjd
88aa1kmcsE4ty/h4e4gk7/BOJN5KU5FJ6BgfeZTJ6kIarLqgwqujLS1y3HyE+clbhXju13phO4fO
NfHFE8Iul2wYrpOuU6uRdOWaNLLzUAfqaFjTJyUpyUxTjbFm9whFzdwKRpgs9nL3yKLZOVrYwVCH
FZyVbu6dj+SuPiA4dg9+IKeH9pAh30k0yg1WRYimqlAsGgjFaonFeSdNnPWoA3dKLYzYaV48NxlR
MMq9C/xPw4uv/GILFJauKU2mzq7WeIN7k7B5x2GbEyqxmY8cjd74ODreHkwpvhLiSpZS0xiwtcq8
VI5mXNK0Lu+dMl+NuWlebIhSq3J027Vmp1dfuI9VS/VTXXRPRVEzpk/GVw3Vbx9GldwnbvUGfjq/
DCIHcJv4+YXqPiyDKjCZRPlcWVY/rD6Aa5hX/Qn+PzQbkJkrCPliCaHDeR2mQa0jitC3nIOdV2FE
n45HTS7nxLCp15gN46NMfR6scW7u9NRONmZ1pmLpbNcAx0fLjBnWxq+pxonC7PwPyMjjHYE//dBV
byyeQAySkPOc2NqmY9tthtafUeJlvdVL31qpCMq0Jnnpi6rEg6gR6YuC7J67b39HaSinBnc5BF7/
HAwZWxgFHdQOn+3SGR4Vvg1nmMSibupxxxvOB33NoLtLRDMHiaOlNxrWfcMIcApBsiy7tD/XVVPs
o2j6Kh2C6gpc/N4tI+TgQiP5MwIfL0X5nlYc4ixaqg6Epbsl8BWxzi1yH6CCnlvNrfapo/oVy7E5
D2Kbl4Lb9cJQ7xnUxrvMiu/SCRZNizAQ5eVdJGhesgf5Ts/TJcwzHBt67Z0GkIMHowq+OdTd0fzz
PxPjv7OCObZlMmP964lx9R3MRxb/Ven6+bd+bpZ09CyT2J6LjHQb//7YLJn+by6sEThHrkueDvzD
n5sl/zfHQNAKAAu6OL7mQe8Ppcv9DYC8H3i3HN5tBP0bfnJH/9UOhgjD4oork6kj0GEv+6sXS8Vh
1QMWod7NMlIiv3F+7Z10l7qOeiZ8HG3wmT9r00A39CxQRxPBHtvLEXTr8ZAKI1wZuUtTmkz8NauD
dD2mhKHiLDiZtU2iDg70Noi7ZAmgqTvm1lzQOvj9VlUa1qW4/J73OuSEKtRJkjVTu0GMhrHrEerX
RrXyM/I1iT2K+1jzweuHbkspmE6ddki6XSC+H9qoaF5dU24mYTSPDiPWuqBUC/WHxiK4Gs41FWjM
fiPeIl3v9yVQtidjSE5a3TofSaYI3UCPPyS9iB/dTxRJ4AKDTqkUwParGvFbxrq/Iucrto6GclYn
TyGAVg6Ago1HovKHZogYtR3cnzHluIdxLhUBO7zPuI/eUZ/6YJZTuNe17pU8XnFOtZo0PziRsjZZ
89jKODtjzzfbJZtwmD2x1FByq/GtcRkl5fuNI+M1NFX5Um4hx00riieDs1v4cGMYswzg+fdBkN8b
rk4rrRruFYeVZea15MRsVeA8CIt1ZaJQ+t5wFh7VlVjzmk1Q2uMZ2t6KQ7l2vD3AvRkpe4uessBN
VwKL05WmYgx2BOg35M2wdrdNf0085MCsbOSpnIp6JZJObUmqmYdoKLdoi9bJr+wCX/mAtRjC2gPx
yXcL5yyt7vDyOn4V24Ft4sqYtM/amIovdR8/dEO5HAG74C/28EPj6bg4o3hlOtc2Mzt3q0prXhRg
z6+KLZd994BuEdTwUKrmJeaGefBSfOG3D8uA0veAalu8L7K8Zln8QmqzWDSUP3/pe7XLmR2xaaXb
vnEV3CvTOw+QJAHTeBjPEhuRjbYQGSfdHkiYk4Gdh6fvDCwk6s7emxSprGzPG7GRzCZz2vS2yvfQ
2Epz3YieuXAeDj0Z4YEeXPazg4MUVtKc3IJIOggzrx4dVZf0WUTaIi/4Klm6eZvSswiRJuljpbXa
NW/Akcx1MLofvojQxqAWVfYuw0CgmYY8Rh614lLi3IhMYd3pfDEbT3gUguIARGHTuTNI/a1vlb6P
LftFKEgvkjtQU0XmVViiejB64lVzULc18gEMyxRskGqMM/W/bzLDUk5zNT9nnMpPvNtJKvKrJYxg
1k9QMbUDFGOcypwvYxtuBxAc465O+vyFAYTSOAecXaarD3so6i2OSntrWQrubUmxzlTce6HmH9vc
IPxvGminnAzkkPtYMLovQ+p9xC18nCYpskeJMBZoqbnTo9w8lBMmKlljBHJHGqNJ+0/nPBinczo/
BMnorSqCvauogo8zv0aZn1tvP/RVsAkKwWgILsZs5A8NRxVr0OTVaMBDhn03nFOPvZ1BrDWqMh8s
Xvgtcckb26NqOZrRA5MPqb3CYHK2rY7qooB0meVP65QY2tIWlGo6ppmsBdkLgtkn8oHJxtbZiunW
Y+5jQTRbK90GRhZdiooGqyGYOAqFdJmvEsDGnoIbRbs911EbMdxHbN0F/vRa3JgLk9keb8/S+Vnt
YZCckuy+1ylAUEInYsksAuk13wFcVo/BeM6KSNtxLB835GXqC1tJrI4Vvp12tJczin3R09Q5sy3y
JyelPipVpBLaIq3WhDSca6uc/FTpxhEoCh0YTaBRGD21x9Acq6VMtXXqGHhO5fjSiLtkXljEX1qL
PiZvoMrU4LX/UQXvMlcpO43+s4m66jARGjpoVD+CkNTuLM0ujsjV73lauw+GhQhohore12IiIfka
95X7mGDCczAUcsp/HVvtHRKWtvei7t1inieQLQTXNMd84Jg/rqlU4OdoGMMd7QEJR7hsWzq5OlUh
cdwwHZJVa/IGsn2SqMA5QZ9KnBI0OplnGYbRIm0w6VCEsGriKNhpILvxE1XDYxxGw7G13I0pnebs
6ABHO0IdUc+BTE0szVGlQbVE5Ev1QRrPUjZPhMblosThsU30Vu3IprBj8MFvTlrUfOOMUKfTOk6k
eJqozTjpE7FBpWXDq5/o2aaNPVCyEchKUNfxzkwxEzYkZJ5ql2u64bYbCQVvLYU7XW7N9LYInc1o
ctqJWsuAhX2l4SU/3h786AN4zo6IxPkmr4DTfYSqEx+pO4y3doPSQGzU5Mr2jQzQ0XPcdNmBA77z
W5mumEyHdR5r7iNdz/raBtBjz+CfLnTTA+S0Zm9qBflsUxqU7cZQ1s0hh/uXDkDA4JfDG74oR6WY
IMQjhmwLqxiKVIvgSTiq048csPVj3dr6sSK+CeZLfTGNh16F9xX22LXdp9HCj+Gc+7UP1oaXHHx0
VmtNnsE0xK92jQwXNogVBk81tCXKLOOWiw+wF7hfmykc/atu1wntu9RbOUUtTlSoP06iN3ZpO+Vn
0vApUfEvzeRi7HRD/ZpklKwWkHxybUoBbOaKcrGACLDS/YUry+jAVTs63J71Kv/69/1c/61qKaiA
mNu6//XEfPos4ubzrwPzz7/0+8AM52LORzD7MgB7DjDIfwzMQARN2yB/yQXAs3FD/TkwB78BCcR2
S6Lh5sT6k4BBaYXuobwG9s/5+2/FJ+z5f/+X8AKfsR3f8AMAh9AMfw0vuGymIUsECitlxE5mTgKZ
fnvsqjw6lGaRQl+zgEgnxSlJM/c6JFW11hW5vKxh0oy6uHiqfbqzstHnuptaNjVMenaqUOfC0q4v
rT2Om9KU2s4JoFU56lGwXYwjNCsnjALIsOpCHZbBRSaIHiYsmgN2r8eusb+3EYB6a2qHlZfUEDZE
KpcmNvGlWbs2znnv3fe6cGmW+kefMApOMfhgmkYxb4Pei+zpu2b5RynLapOFlK8NttftMeJ/atKV
+zR5y0heL7qsGvZBn0M7GJwBqFnS36vaSldtl02r24em3tLQLTWESXaz3ypeEluVEQpo3VidmdcX
bQJMYNLopeOoYEI3ygPYFqwJSzOaKI7hBuAN2amdsUiWZyfrupPVSmjRlwqD+GWqeqRXk14Hiv6C
ZU/HQNrX/TsYrNccsNfz/CRLLeeESKbfV6X+IxqE9tKpco6vNpeqYVind6b5UiRnl8DJxSm7ZlkY
Nktx2haodnNey9IXb3Ferbm2PUaR/VqPdnjvD2WLn18cp9AE5ZhkwznwxFLK2Ns3hWatoj6Rq9jr
wS3Mlwa2k9Hh9uz2IIuRyAH4CcIL8Snra3cXBTQFz1eWeH7IJjZdZl1s6S3JkAPG7GMy150OEkK6
Fhtn0v/KopkvjOGLx1rtvyInFf+HvTNJjhxLu+tWtAGkAXhozWQaeN/QnU53dsEJjMFgoG/fQ7s2
zbQxHbCiKjOr7C8pNdBAvwbpxibJIJ1wvK+599zWbkjp9fwNmU+bvHqMBaJelNjxMidPidEJTLwa
0KPQVfAs3cFaRWQV7r7eZZjD33WVJImzVUxRTz2XKEQ6sLBdmYlTYXPvQzlH6HDToRnMCmycmTq6
Mt7kVqDvSkbf29jD0QObGZNgU2xjRjGB7oxPSoyHULeCIwKtfMMkCy19zzXpACocO/ca0jxjk7GG
RSVt9ZAE3mNIrY9/B1dp2kh29+XIqsHnFJjlgJ1J6iGMLrWBoZRcSz27ZwQevWrognc5J8Hand9F
dRQuNZ1eQ5ZFuyci5OJojo+eGoxXQf37WiLek4FOi1TG034wwV75dvPkcfwPQVI8GCloFNCP/aoU
3rXSxvIhq9W0oafvl02bFhTqbQn8g+I9BkN28uJmWUdWerAHc1qyZwX6aYhkH1exew8N/mCkxsqX
bbTV/fxizYednA+7r7eG+QD8/WNeKmHjC3WtBNnlCuWBgTH0WTQMEi39PmfgdrZsYd+EEaVrvc4J
Hp0r/CLXDvpMpzc7i4uAbUckiKhBb0++SmXF3y1a1G3g4KlIUqhnxtB326lKrRO7UyZLDOZ4xVh3
pvtW1wij0ZpDN0WesC6sTJ4NfkUfX/ZxyFROQMemqIxhRvsmd15aP/dxBpZFBc2WIGBA11Zib7vc
Zg6Al/KllD0DwQSDVw3Vv/MNAy7i0N68XKNf8t/IKR5eY6Krl0HYdlezwXQpyWc8JTEqRAYlawYE
zalsM9Qf09RucQBMD4NmPHT4Bu4GiiJ2MOM+qIb3BHvmC0FxDBlgJm0alP6nZk5eHcciwXPGtK5r
RMIUFFy5Jg/Kz/1r3E/mQz0kl9IetM0UDMa+HtVrnvruexPr7ybzlSVIbHtTJ+a5zzpwlGH+5FnV
hwef7SHJ9QfgaN806YXXiCvtOobup6gAVExJ8MlQhRAQjFvrDpX7QyhvumhoykyCF9JqRPEuKmeO
LkC+MnMlUy3apYHe37dQF5ME5hsu/fKi26q8UNsSd18NK4X5Nq/hUmgdJtpa91MSZgOGpi0OXl5s
2REZXbtubBdZPbtzzML+cOTieB280t927A3OfQ8jrYcVAh2XPo/7H+WhN1OOyJ/j3qyflBUdfQtu
eOFpt6xgya1yU254YjBhzyFnKrQewrgxjl/vJVZHtKULm2XInOHRA7LS69GBoVa399t+PEdBh/qn
s/q9Ks1u0XU+Z2OFn0xGbn34eojMpKHxC3KWIrO8f8pK2CFE56E0AbsG5S0FeoCUCLlEIqpV4Obm
XStN9nv06SsyDOtF5AQ89S32p9QKfxIYY+wsBJKyReZYxBb6lvJ7ZXbDpukb6ygCzsEkJ0Gv9Wta
KDaHxAOp6DVQA+GLZp8isjkYyg+OfRpAoXGjeztIk2ctGRyYpAYwYE3Ez72J5cgdzLuuB/2Zkqdw
0odQP1Wj1A8IcNkXRT4eAhE85Vb75Gf07l6eWptOd8dbKImPqTsIwcBQiJmTBnb0InROxvwQcWs5
4UwYW8WrJ4fPU2kGup8JG48Q2VGozDuRRWQuxj4a9n1qRg+512y9FPV4Esrp2OO1ZI7M3k5r4HOG
k8Pm05aodYr0iHJoYZu5dq2NBNFwRjmPcWPbpVNzyeLYW/w/X9+C8fj39W32rv4F8WZ/fdWvibD/
G6YQz+QVSlALBlhGsr9Y2O5v1HomKGxE/uzwZ47b30UEfJElMAcDecWkYM4E679PhN3fSHxBj0Bo
m8PnmVj/hYmw8y8FLgoCzzfn4hY9JWKCeWL8B69BWyW+GLyoXJV5jD+M0U6aqWf+6x/JTCLlwVXd
nq1Kz6CocxZkRLjHGDJzg9XSdI9lpk2LMcgGpEE5G00tzLCLAd90Y9In7VJPd/k0kfUlXaZMIfwg
zetf/BhgUObxIswUE0aBYiAOPfuhz81w09YQ9skGCV+No9OjhzLLmxNNnw5l5rOExDixQ0HLo6Zd
MmoP+jSY66iSj0yeoETpzbqiO74MuXRgdgzQIM0pOOE/XZR2qO455RRJr6a8d7PCPuVQxHoj/emi
sX5RWcvhg493MZJOpZKLhffz4COMviNMM29ha7RokAcLyko2EqNK3JiIxMLxx/yhIMngNmKM3IRB
gAwogVU5wnHaVcLR7mOsT6smTA5DmhIFYBpqPw1AbjOM/MQyFEeeIKCUHQRh8kRQyZWeQIk6NQ9t
3n13qh5iUlUyXPJT77myzskktJdIwi8nHQXwq2QwnjCs1xB/Gz5bNCGme46OCHFFEBA0VGuXxpHG
AnRrjTMBospoaJc6FeO1rxuIXIoyeX6vmSg69O476EmCVIP+oQ4JIQHcfWfyeKvblNNmNL0VGoSD
y/TpSRTynbSM/sb9rF0Ls1irrkNLmxJ52xWAubykBgpcQkg29WKZGtbNUuRkSA3xf9yW1c0NnuDb
NMfA6Czo2NUiY2CyjLrRWge4yzyakDt7yp4cVH/HGviY1Ltl2HvdN0dHhIJihKEpctY1MW4m6lQX
dWotSE6PJ+vEbW0l7NDjJ6vEZkLIujQ6YHmdS8abMekgYyrQHonEui0r3eR6gCTG4A4xqdNwM7e7
YZ3BbNrTEJyVm0wbFOeYzJsOzykZgnBWlpWjv1opYgwr2ZJS/9ONzMOcKuQ5R2vqqDIaZ9HAVhkr
cQvi79O89T3pQX5u2tlD6k137DSAyYXJLSun72GNqbKtKJzT2C4XbtRsI/x8ZJLhAk7BnuOeoX/p
p6UKzGti4HFlf4I7Nu2Zd5nvMYoKn3TqFtFA2LvrtAgfSi264c44RD7TcRwkiAD3TGs+WLJjYbbz
H1BNbadnr1Ptg9G/kmrOyzxEywZHuZU/jBGsS49cJRfNNyI79jwTWxeVzMLs+x+9CF8nz3ukeHmg
owwL1vEDOS2sPmTO6nrf+dlPA72t0TsoXjxg6z1TV5KDwiAnWDTzH+rqzTVhaHhgf9maf1dd9uTF
DPBauQcVf/D6RTvC2xo4vxZBGBPJOL4F83Toe6wkEpn6JTOCj6y1vtXkOGLrztMcMIws0TVH+Hm1
x0gmxz4fcOZZ59AhT5Wf2AMptrBHYN3dKgvVGxvsamnFELhdSSYpauOmtn5EfX9qxmynG+0bgLEj
/epzo4EhAWF9dhH3IsNZ967pckUX4VI3QyolUH3KU6su9UgwFs95UJ4g4ccVQS8q45VqC3FMNbn0
xrRaxtKtFpYJhbdksTb/4sqvrx4u9LKgrOtIQZqfCSr7N9X5KxN2voCXTD409ge9/MBi9eoYh0Kk
wCPB36RedfXsDsoPkpq1h2kLVYp8527jL4EZfPZIcLwQ646VqzvttdHkBlgQaGAt+xgc972mQljU
7K3CJtlPIgM2OxkQwAEQQ6wJnJWF9HsE4JA57bhK6unBkeK5a3Xyg7SLAK+k6eGPxqh4LbHpQH9u
2yzqGHh4KyuywzV14sAq0fZpGIkLRkG1ZGFewRgfEVV1SGBs58mRNldZktbbqh7fu67quOyps+oC
jUZavZgDnIWuHH50A0hezrl5T8nypSxbHMUQh21N2TcYpx9ZbqNjQ3CjMc/lJnRHuGhQsqxr/edU
VznWULdfmAbEB2Wh7OnSdFYZAZckvGv04l1rD4Jf3yALyv3hVISlD9oLwSQ3yyy0n566Ao3rP52e
3QFjhOFSZWO2sd042AvCHkJ04iuJUGjVcLXEOfnuyRC/aiqutl7FPS9ENLqI6r690opzWgUkALKQ
CFdXjiIL4JCtr2kK3/gpXkAlgfCmdF9ZNGEkfu5zOacLdJ22m5SIr7qErBTZi1hp3ax8Eksf79eE
xF8NrHTaISznXVy+RAOkHRH6gbUuel4TcQ5r4qxXub7ynOotSqenpsdOZabZax2TvJnplrtL++bF
RNZ3sC1rOARu/57k5niH4YtoZGMB9x2reAU6a3L0dMO9f3zja5dm2SXLEegIzHkpsTglNdWvITR5
RVdIVNNccI/kneqIVNhGVpiaBtHusxzWo8Yf6UEf5YJUPIWii/6YmqV8KEZ5F/SRfYwYPqEqms2Q
ZLTlkx2tnAbTfMOm/swhReoNKBTAonxMb9J8A4JeLNoiwb0wP3y9Rdni7TIXQdE/Po74e5U3Wrmz
vH3Y1ND3PWwi5pCCFyFTiBxn76JZODHnN0K3tI7VaAMcY5p437g1O6LKuYTZuCZXAWJiYDnf0ir6
BH1/NXw9e/KBMpU+fLfUwrII7edprHyo5VZuojGRznIsuu7WhH5LBE9CSvZQZ1RqSQ9SMAcNK+N2
19PLrbjUs82LmiwQ2eTMXsqpR1ySQI7wYqD3X+8SmmtuVcUuEyU3ovHsREGWr1Xb2itcYBIqbsew
MHaRbhKYtqqq7GVsgLyNIoo3yJjiN8wf27xtALAECCSV5R6M/l0aIvoMAklmJtrsgxcYL5zoxRnL
HQxH2WSXqu2xlhvVM3KeRUJg9n041S+i8Avy2gV/xz7+Wtt++ulYLds2nrhJKhL4BodDlPnsyjaM
dmnktb7M7cDdp7CgTlns8hfQiuDMdmlc0G4bCxOR0kmbRUkwRSOjOZdG2+8rNVh3Xw99RaaB1YzM
dexEJyIVuCSgEu+hfEQFOZxiUX9HMtsQv2oGW9th+uh14XSkTBiPUyEJdq3MnZ/T6urxsB8ZLxx9
IVHSl/EGQf+ImcbmSWyZGCIIiV6hcWw6IfZZq9qnISiHwzC13EBNDhNn8u7IHzEezVjEx1SIexdx
9yoKUcvV7vSIlg+FAEypheRM2PZ6/SOyXWMzGSR3ARUeVkUlgXWiKXeMbBFI802LhXkxzGgHLI8B
zey6rBL9gbz7adbcJmvpeyvWNuOdj8XyPGYgztt0APpWFsek1I5qaLtn02BQY+NVRoJh/B90gv/J
9OgMi+Y27j/elWzj5vNfcpV+fdXvvaRPfLHv2Damo9ln/nsv6TsGp5hhOiYwqvlf+tVLYrFjFaKj
+nEtYUBaYsXxq5eEcakzNDShifOzGcjl/0IraX3FJv0J9CR0FEX8gJbhwK3y/gn0lCcQeEd9HODx
2QiiFVi3tvxuz8M1gyHjoioeUfQmZy1tdmloXZKqQTbe+9FdbwJvaQHue1ECPRjCrE6Ey7bJ3WRV
FajpmqznTHUZ4HlkGrNnLGAIsWhkkCyWZQVXymq9b8YUtUevZD0Q0b8uAfSWRtVtqyJk2Ov6BKbE
8SrGbvQtKI+OkxwMz5OPRjXe6ExHfr42348aCUBJ3VqLgnvV6evBdKRcOW1PRGJ31gihfBbkjugq
Ir1Mxh676hTuTvpNxX5/SnQ3QZAQHjFPT2wCooMeu/X97w+IVA91RzICWwtEvJ09XLmNP6A5aPbE
FQhoM+eqewYG+FwBTFxGnvh0fCIIhzF+Cev+HMHo+ZGIOV97m8km/s4udkHUWrxMdKkdzKAKXkJS
mXkBe4+xQeRL5/MMgCjDciuidKNCfZunsr1HYDTtCu6YoCvFQnSAOeu2ag7CTzA2mioEDqm3K6WL
ywAniydZdFt44GyCp1GdiCZ/Jp3PvIC+M4nNFFQXABu/PvT1MLNCz6OfrMi3MljeZCP5A6JfCCfr
1pmqLyS/sN330zO6KjbeyXRhUbCbjFo/DE16ZyE5giiy1EbtwwvU8zRB4HFlr1/iOiftsOk0jDS2
fRyG2Dl+vUVm4Te6p/BQe6DCExKm1u3kv3dFtB6RYPBLTgfQKhtT0ZSKlkkqFyghNV1yNQahLanS
jgNCGMed7kUaW4uhkOnK9MjB653vzAHbbZ5EaFFi+9EyEP9G75keHkyXXWBUB7MZ0iHokhoZiHS5
0Qf9Eb8zgVAjGs8Mr9rCNcNnpWdqgbiGxovjbZFi0Fr5bfis0XGtEqW9k9txY8SZErsOSsfK9IUe
RXgzPCJgOjwPAaGaexMtKcPzfFnlxmemudEqCzoiaaoQSfHMk2qBS7IhdwR/4qTRrpyOJBOa4G40
y127c/3eKPBIvVYtJgvOZeVaF6NLvFOVKyLAc7zf6B26UFHEq8Noh8x5bI5NdNqEm/2wel7WRZig
gM/CBYAMtRwbup/GjleZhPYe68g4KpSzVhbfqJFgcfvqIrVhG6V2jDYLwUsEanIxxpeojS4Mq7CM
EeC47Ar7wWAns3CJQ2QzRyMZR9/jMhoXhmqXg6CDbkswLQyfLH5479YOAWgwVkV7h3VopdOrVBXY
z5jIIfBv02cbDZ8q4HIOyktkNyR5J7FNNbnto/zWY0JdKywVuD18TArWxILNjZ+zxlxkpHd9PX8y
0h6QbhxmcKZ0iFHxCg7nMkof3CZ7aqSxcyRJQg5bhCLG8+KZn6NHSwVlyQIpNX8BUnfKXO5XTHDJ
ZmM8FZjtRgO72WOZRDRGLaLYTi5S/LexAsImXmSFsObrh+00dAh5ld1//ZCDqI0FJvlthQd+2SUW
f6W+pMmZskM7b5TgYy+sgrFyETb3QmKnRCm9GIsSMaXf/qjHaqfMqF0KrjgjFD+ZMC8H22CdVzX7
yro38dZ6MR0p9/z5t+CtML+qMn4FCXDHa3Zv1k1wbcWEUTTNEE57+bifyIpnI0qSvdZwY9N03EXA
3HIiC5xmbddsdI06f01mkl1DCbsMgdvlE+vkIoYavuSfcb/FdvYDeR5lv+N/qC8+HqA8hlL06jM7
rwOiJ4HpNY5DYht4PQ1N5TkHm2H4Rbu1BQy+fKbxRTOXL5sJfawfG6g+UPtYCr5bYXuxjJDBSeAj
4AurfsHzTLJ7aIRXZn7qzplZgP3fqIDwAaEz10d0sLy2UuNxzEqPaweeYOyF6a6GZLEwsAugC4rV
rq0wcwqjj+6TzLcP8E6WrR6fR92ZIEXV1c5mnQ2Hz5D0QWzhYxruk1vVr2K+4/XOwMXRoMebcQ+P
E1bSNWFl8Ql+E3MnUdY7BAL0S9b9EObtXvfJLSgAdS3h1CXb0k3c41fp3M31czAC/6pG4Pgtl1sT
RsXT0NZYnrymXLaVnoNWCI42sX8HHK7RSXdbQiSIAHIidRkMY5khknhlM5rug1mXUHSBOg1u/DhO
H9I36xOCKqxLrKk2+pwQSsNmLt1HjCCQWY3hB64sY+OXMWFVSjxVTOG2Kcl6y9ZU3TGM2xz0PuEd
deLEB9W4h9hgVteJBPFd4ZoH05bpYfIPQwjKgU3HEhFzv5ND/d4bbn4X6m1x9/WWSFlUf70FY7K4
y4z+meKCaQF0D9Nqf4Et/7+lknjjggRDUnY/1D8pdxy0Nf+uhD3+j/+u3qN/2Yf87cv+oZCnDCVi
1BfsMFhfsPX42z5kVsiTkzvLgCgiDUP8XsPCXiIcBxY799+vr2FL8fd9iPebx/5E1/Vf0aB/TfBj
zfuOPxaxXMtQJ2yDUpm1CESIP+9DdBxwTdk3dIUqJOEGKOgBEin1KblZj8U4fFqMAi6kbPdwFWJ8
c8QK3Om68rAjd+dptjKZDHdgDw6vnqHUYRqRr8+WRyvprXtDc7itFuUPKmHEkPOHKjdS57Z/M3sr
lAuemPgYqCe3au4G3X6SkcnEyC+cIzQX55jPD1/vfj10Tom88J8+nUeZwfmKFCRM5lAoqX8ry4Zo
iMEU91MXgz8SKlhWWQCiWgb1+ethEGVzrmqZr1mqO+uQZdHVM8ZHm6jGZCSfWos5vyjLJa6oNHgI
kkjdJyOb/dFz7ifTIvKnxrmJlPukZ2YJnqKJntOm/5mg8nxrqQLbVGMjH9ufug7jqXZYGPsO+AnN
GLr14BKBNdAlH1VnPyeex33JhmmqRf2agDTzWvQMLkxLXgZHAX+U1coJKP0C/kE2u+da3SmYCG9C
qHwFVmel+jSH/TenTqD7QBzChEk7e5nuXsjQQ8DkatDYDZkvPNE7m8hmYDzhnuv9fgTgZ9ebSrrG
rlBHssSjbaaX2Vr12ktcp2Ryy8l/tuVDOTI7HcziLmyq57BxZ6iA9zCWOvD0LuAwMgg97Ab0iyUy
aJOjm7NhFnFOnJ0TydHh6PQbfWymawjbjnGcfirwh92sMDvqjR9dMBk+BvPO3QjtcJFj4N/pAXB4
guTetEgdyelLnjooOalRAgJ3Loksv9dTsDWy6SAd66nWAbha0TvmonCB1R06umZ8HwwSUJA062V/
RcCw8bdDbjxwD30cJoa0bXoX2jabkblI2sWYLYn1JF8mL8+Ok6/zylkh1Np2PXKFsD4QYLdpXG89
RfKecnc7xOj9y5K0mmqX6yimhjsmQs9cqGsvgVtVVu194Bs/W3Pc9fx7CNCOaS4e2UWDrewhiMfe
ns7ohokQFkjqHrQukyshNAQrUeWtdOQiaFjAkAR2dtDdybgfzdraqKawF0LFxMKlRrW12mTYIxpb
wK2EFDT1FQNTklnrIbqPDSEPUx0qThze+v2hKz2I8RpKMPhm5X1Wtfk5HpaAjhZkk5Y/kxX3NiSA
nfwWJdlnXxYsjlxwZG2byH1U6JTDNcqYPsmQ35mDv0qrIWIXxhNEKJ26js1wTd16MdCwXsQQp+s6
TR/ZeNo7gLY3mhILnIFuHbv54etdqCKggqdoOFa+Xe5FmxIU2EqAl2Z7qjoZnbyuofqG4bT6ejef
j3JQEwvys92/kaGCQNOPjPlXZTyOx9DuKT6LFm9Bx2835Qj3Yy9+CLhhrePRbV9h+9v9SxG6zbfU
ZPs0qNaZXwuwQFBNL9p8kD961mUyjm/VhEHHDKb7Ior6tzwhCCLUzi4voHOf0Kp46JdXPouWzFHp
z6lwnyb+3Jbt2tsJkclJ6K668xE7217n3X09VCrx77YqirSDdN1fD0a3KhsXB0QxfjQREVLoHwO2
LW69lVl9zrwqOWCYWGquN51YQzZH3UJ+qQedvnGSHMhU+R2qZPNMjNYese+rF2TPEd9jBz5zbTHj
vFp11nEN+ixyKzzbqSs+k46aVYuTW2mQFDza1rAuvX1FLBhrk/iDFJpi2Ra5Rw88e4alrraRC+cY
IktynYxDU249qcXXolYPNhnGe4nL7zikVFO1wl7l+IaJh6grDnAr//hAmePy2byBHu/7FyGvXMfD
Jg+D7qHvLmFs6W/cwa+a5hDVUwcvpSJkAY2gP6sFu1k3KGYFoT5rCRWiwpEE0Vlj2Mxqw3zWHaYI
EL+EzsksR9Q8xImzSrGa9YoFwsViVjB+CZ7/Sf8czZpHrUX9iP1RrGgqQA5maCRrZ/4+Y7Q0cIvI
JlL7ImyDMxy+lxxpZcQLq5y1lhLRZTyrL/NZh2nNikx71mbmyT2yLfkduxGqTeSbatZxaj2Kzgpp
JztN/ZzOak/LMh8tLSKMbX4Iuthr4MTyZmqILUnQ47GaX8BocrctanQEAGNwdjsAAlFrnUyFdOGv
C1z+k401ka541FD/8Vjz+C7Ve47o8s+15K+v+1UUWr85OjpwSjyb2eU8ifz7YBN0GIHv9hxz6HE7
+ONg0/yNRBwEMqbFyulvfP3fB5ueySR0FtX8+qq/MNm0LSrPPxWF8P1NTwjqQkfA2TDnz/9BJMOi
UpOx4WWrrByqH74+IlND1qLtCyN2ziYYu207+h8NJUKytcP+aWg4DlKBTgwr0rltNX/P6BcDh4p7
tGjKuzOpKjc+w9lvbiqOeqc+fWDQp1Try+PoDCDtBgsqLmqM5JsfmdOxGNOANY3v7CiEacuNklFF
2g3vmsE0M3LK9jDhUGSbZJhMNCafbgwmCOOewti1SVStAwmQ0Jwl4MvEdz4glTlLJgTdgyxYBxKM
7KZE3ko8m03c56RUpWgp0NVtx76t1yzcK8LB7PqIhHteuejm2i1L+9KILN72NHe3zGK/H8QgtGCG
J5jeVXyrxxzvtNsOxqJ0M5avBjMkKsx4GxemsxuBTupyrMEG9XIPdVLtUserPoRDBJs7+Nad7AZ/
iVPVANQhzFUf+dQBpdtd+l5Fu1IO8aXhzHoRGjCfRYxwYiWyghNANlAyPaQwIH8FlpY0e0ulnp/c
AmrhkFLaeLKbtnkVtuvI06Jj25XvPl+7cKB27pzRkB9mbuvLMIdm0BlFsoxEEL8qQ6vWEcTmFRbC
q/Qx9yx6N9VuTIkrcuAz/4emJflOI+ZgoYiyhsMd1KspogdfTAgRKqJJxnS66KIlJ7c5mCJ7gdz4
lI3iBT32i9tNzW12wX4ou58WNnk8SxY5YuXYMEaEN/7QcnGNDAZczhCRqYtmNw/GhQwJeGNqQgpx
F9gHxotM9kxGDcYyrW3UGeWedNmrWXveOhFhuY2COAAx0l1lFO27KruIEiaFEAcxkgLl2jJEc6gh
0rdHUofIq1doNjHHq2OYme9laF9rXKWDjUss5xCuubHSwagsPZIZv6cUOzhBeusczmsuNvfUsdi4
Bzb705w4ilXqbtucpJc4G/ZW0R40PBW5Ned4K0jPcQEXm1ybQyIT9rj6wQV2XdIMGchKFt00vnWV
eh7T8iWIUuy8Yq1pern266DbxR3hjWMjzI+xjw2GM573M63E1hD12sR01ffmM8oOThHzBrEse5RJ
RCUJMytNGNNGgCxxupXn0sa9V/nIql3IDlgp+pVJYHmYMOPUhJIrjFTPbcwkuUmjrd9Mu8CeiocR
cdaC4QQL1eKgEymASBph3dQhoPP9JFn1svj0m6BbEKFHqh4zOaqqcycpiNNg2VrpdfT8letzYY7y
5tUwqho6pNC8dsr6FgVAoqYyxxOQ2hstQs5i2hfTyh76KlnWDIT4DnvldZ+SG9OYB+dRMt22qiOJ
dsNhtpGSNpWH696BIhJ6Rb3S3AAhca7keRyj+2lSzyQrYs6FgIMmTawCW5vjBEg+Vm96Xpx0TGDQ
+Pw3ylt7Kdu4WddadBB1sGGRf9NgEG1EbenLkuTlJbk+2nIMG203Iv5Bd+C9uPTfN9sriVKv4wNh
B3uv0jnt/WpaOlPzkTdkHBkBaqwGjgR0WWvckfDN/LFyj65ipS1dETITjh99EfOjdHyj8MIU/qJ8
EhIi7iOWvU3HYG0lM9Nf6x7NOk92kV8SCJYwIc/aeslsVMaL0jC+FrVkg7DB3SVWduhEuTU74u0t
ZHvSfDLZqy77yXsTVgjdReOSbp1JX5Jw/dQmuTprMYmN1vhT+v65GKt7wIdUR5WfU+WzdvXcichS
5xaSYTExFcPOEZczgXeFB2oVRR62hOE4qvCgly5+G+/gmEGytAaVg9ET0CJ6droTM1y5DRGkPWfw
x25pyjotDUe1bnvh7Sy70A6dG6v7TDGtXEJusT7InM2fIhrOhWYm+s4xo4AErK4+T64vN2Hq9hSO
cljlruQ+kfmE1jZjE24S9vVzRsxbWjo/isbX94mabgZMwBULc+0uSOiHx6ZuF1WX30JHx3xYhPXG
oZCmTzWHnya2qKvSDXtVO+l32ZASmgjzCQzTremrdC2DIVwHhjVu2rG1nrDsI5u0DYg3ZRQ0Lpzd
Oj0ktTQ4OoRpsvxwolXe4xNpKyIQ/Ky3adOsEfGa6y3HMURtRsJdfEwiYsgJkrDQ92TFOUit70Fb
YFQXlr4ADuysJ4udfu6iS/IcwBxaTjdmR4zudQMCAU+6mUDOFiZ2AmhEmE58ZiaaWLgCAGTIxH4t
BRQFo2IRWdglEliDOyID/OHAiR3vijj8GGJCTGyykFeypHtpVLxQEEBWcYm4tEwOZTHM+hFu8ChH
sW+PLAvJxdXsZxk37/4U3FzLQfunud9NZEDLwHARSI0TskbPfmf6cs3cqVx41vCGnOkWJwSsdaRl
sYhRlY4Cz96nUz0ByXX2SWKt0MI+VWTi7XXdviiZPQxtfDRDYlKKuKcXIOutLfBUdEqCHp6jxv3R
344FuW5R3cR3Ls86EjAuwBRM+FX2lfnTbOppmWAjIdwCZVNaYQJnrOCgGLWH8aGwZ+BiAV5hWLax
zzajbf1sM9Zlt9Vz29xh9vE+44znMxL4yry+PsD4LLg0HPvae2gSFpblNHdNT2aP7SUvCLh0yCyj
e7ZLbzpYJLpwx8vkoe6Vvm21ANhOnFiAmJLhm1boBIH50wsFVHRBF99/RIPP0eN1/s2qG7GVaDsu
Ld41cuVME1kg+J7Ws8AnjXpj3/OHyf5vtgjzcPqPfL9fw+rVu3r/b//1D++sC8VW66H9BNSEpiBT
f69+5//zf/eT/+Xz67s8/q+wKaRdzkPcf9MB0Iy//7n6//U1/6j+CciydZ3J6y8u3t+rf+M306eI
920GspBTZp7J7xJ5YTrU/7YLgufPeGDnN0bLiOSZOyOhYWj8V3QN6PT/ufy30FbAt9aheDqkaDlY
Av5Y/gc2Pqe4yWYN3fA6xYF1dBgzHVk/e5u66/72IeAt3l50AiF9E0P4CH89VKRTLDvIkpvfP+E4
1juFvTzknbOyQ6cGvoICqBrJeQ7rp3ho20VTGdlm8ht3XUlQduRh5iB+VXRPuN64SaHneehsu7z7
n+ydyXLjypZlf6Us50gD3B3dIHNAEuxJkWpCUkxg0SjQ9z2+vhb07nu3SatrmZOaVA0CpjZEAiT8
+Dl7r90/mkOvzpiyXvTSbZ8jM9D2HfQMqBX6lrZqy946SA/+TINIVL66ZsZ2YC2DN+ATXJvbzlbi
OvWiUoEyAC+5NlrZbmu962/1HDjbJEVJ2MEl8JxRTt5sMmidyk57dF064KGdXYXUtRP4891sVTls
tamg9LY+pAMyLtnbWhY9Zrr+5MqiO3NXiz09BUZQ+EjhVYU/CPzFhVfZL9viPxQxCrnGqH6N6YCL
jTyVO3X4Hbdq+ux2DRLXLtVgxbSpJ1gA9+bAFA8HWvvFVLAKK730N0kxh5umK+crOPtxBWEdiq3J
jgBre3dXZHitDGknh2AY23sLPOuiWfND02nHaNTlXebl/OWSxM70RUUz7U4SZNwqK85m1810N0Ey
tYU5vAE3/Um8dXyDrGw+dqa8fH5Zx1KxcyYGrn08u08m3qk4ZQyNpDuQG/CfuVcHtnNrnXQmUsq9
fLJYdA1/YVoMP0v80qts9A+V5hs06rAO1/MAK+tfBzWZ3LuXw+fXip46tTB64NQ1MmG6LBYhawgD
uiDzL/HgrGpSBYgG0kERMBVeCbveDGpqf42TezZrvfzBWfoqLLP+miVtg9tYTK8a6+96cEu1d0ud
gXRjsJ0bHZILbechbsP4KUIFvUu4awKphi9MNg6TjJT2GRHt0w35W7QGB5icdRgu58+PtDlP//HR
59c+D9PyXYTElyY1MOtxFraGWTl3AbThThJGSuSkk9JbEoeCtN7jpCO59mk1XWkjzWva4nc7CfV1
jS8LXA8HHzV5Xh9y3R7u1FLrNJPRi5h24YC0tW0ubmuLxxSlnzlBrGybhKaxPhvlQwyEBrMhu5rP
T8ty3LWE7mIpsKzzUPcnBmTsRtx2OtilLcAuk9jabt2ykhe/0SVB1RRaNXi0/SXOpfHUdLF4QoQL
3Y8ci6FqUALh+V5rBpKCcB7PthE638u4+WWRBnSxNP+tm02GoHbBRJuALL+wWyLok3i39UF6fzfj
WNsEltufiMhA89KkOxLaABpk+E1qzK4SkdjJWXKGPj9SAjqfOdvHAg2n65TavTGTb9QFpKLhbkYy
usfG/sqzhIQTI2C1dbjHLR6LOC3fQqptvRtsSvVyN3U1dl+CNxCU+OpSSVAitcEpvvQT6QAmu1KC
ehgDT3b8EojkmcqteWlbWV2smnYku6rmJcg059oo67nU3s3Mj76Sl0TPshzAGREMde1q92K0A9Ty
WZ9eUptsLJoe7ktsBuemMin1tTZfm12Z3D4PovMxcHakAIHt8HRb07cRVlyvS5XxLc3f2FCkX+nB
m16SLHhz/WLISfM6rUwf6a4yue8hqixw6a4iksqv4mxjgpBB4XYBeKiYdEvr4LYDBg0+y8rBoT3S
2PjR+bT+14/9/guNa74ifOootfmJ37/++bOD6KpjORMAuHzz98PvP0brgP07b8fN53d9NzP/8HNz
WzhH3+qedL2Z38hzWAgtZvyMmNVkVGPEN4uYlg1l/Nekj9ytE1v6qx76DR1zS13klBuvJgVvNJSv
qhcVttbgq0wgoFchGxi3TJ8HErjKXGcYI+JvyqyetGpM7iUog3XvjImn8O1g3srYAqdpfMKg8DNT
rfslo4XDYjZYHqf5h20x8/Frx95IpO6oWCQTE0AgoN6jpwJm6HoSzbD//BQ7e3KtYngtMUlkqH8Q
LNRwp2lmtMLCYg+uZGNppuC6ZyXVeloCKiPgUCP/SxRs8Vg+ATPo17H0g33v2D+yPk5fKTVLy3zX
WXh3PtuOje7Mt7ZriWM09VOLXY/RXCX2BkAbm4gdxnKE9fU0OqCbP3dj8QH21kXR+zNr/WyrxFNH
S2uDSaX0ZMZtrmyGD5+7q8uGyBti2CEpk2DShsd4JYURXRANxocSu32fR45XOg1GCerLdZhcuFEr
L6oCNLatRIAtJGcptnC7xBoDT9KFDRMipO5egxl6QECEZ9PzgHndbIqKKBYVjPl6SJJ+nSSsMcii
j2FuliuSrT3UH+UxiqLS04lV9szgm4SBsOpRf7OhrxbkPkkAXQPkavlLg8RR0xIPuaqCMlgXDpyv
JL9kWCDWepRhAzPkpvbr10QhmJPI3w86TfiAYeQ6L82C9D58GZHdDbsq/RIgVt74ggcme3DDaNZ2
XUI3hFCib4QVY/H33XJlpQBj68F6srEdXwWGo9IpaUUq+wEvmPNSIQzJdQI6Y/LLVhJQDSS45lsD
/xNYVctwo0SZFjr+ze4qwoIUi5sZkTteK8ajtmbwdtfibm0FkbHtnGK8NUYPx0OUrK1pjGfQ6H7Q
hgiuFqHnK4a6DvsH0uMKLJtb33c5GV13Tcque+7a+BoCp93CAEcm73KLhEDVXeTsb3ETrEcl2Y42
yYfmQ6JrtD1Cy2XeM/SPVmcSqJIG+TaImquv6gY8W5IdfV1detySDzInJ2CamNHmRehhZymPlQpO
IG+jSxTF82OD5JEz+uQaz3h41A4I1fCkme+IhEndjtH6JGokDzNdt43OpoAC9lz7nh7XHTpSsyBS
WWs3OZNT7EP90ejJWsG5RBQe1KV1VWDlDEVp7rBCb/VBzcSFm+4mJOepbyDdym6MHmlUf4gK7amf
RS8IjeSJ3CjtnFhUHH4/3eoCXnEvrikNsXVs0y/FlE125By7V6ud3mab6MpGDP2aSScwZDONjsHg
B+/aRI9DQDBzj64G0D6w5fg8mAU5dRmZ6p+fIveK4H/WyHojlpjWtjQPtnp8sl+cykUv2E3Zk0BO
aEaNeBOhu7f1YHxh9XxJUHvcdZ2za1W0l7AtmQ+5BbWqtZ9Zbd7a0Io2LsCSx4EUOTi6WJ4KZJOP
IdvM3jCcWzEaFJfTLOhddN2J1CfSPOZ+Y051huHDiNazn/oP/RjVpxqXpycT5bzHEZaRyUl/CNCD
67lP9MNEkbZmwIirMCzwNY2DcSQVwvKsqkL8VwU1V7YyMdDE0zodyfhrXQcEaGS9WnZbH3zrW8Uc
cpO1bnOyFKm9VkJgb8zWgLDHB7NsX0QNhWvoHPOI7MbajLL0eZugyhVtGRxbTd2NSZgr05rLc16h
iW0fWqnPTxkPkaQJLL1J6ZzKxeJrNGRWRhpQCi19suOewUHXFWsn3UYiS4EvhtFe70zjUBultoI0
4j8N9H3N2tCP+DtcYG83UKXBzQ8MpMTkPKxzl8C+OS0znIlIDkdmszVMjxV3PnJTOmfYW8j0VkXm
i+OU5B8ZXuOzDJLgkgfzbg7C9gmWjWcLR700Sz0/qQ55aCWNPWPB5qTH2mvgzozJs8o/RrT5mA0w
mZ8DbTvR+ECHak2HsdKbA+Hz66rT2+MQG2djFhuXdI8FRYjwo46q19m9FjphlnrZmgw+vIg2XqFZ
DxidKFXm75nYNJB3PRxHNGAme1H2Fj/0snktm47cv2ykY+ro6ymyv4dj5qFd/kWXeNdyV1grCOgW
N8L+ywS9xLddfw0OplkxQrmWyySkhvUROpeo7L7m/XCvIIevBCCglUz8i927pDKA6S5aOuWzpn46
I17KWNfomsQYQpkEeYC8Xll5ss3gFvZuHtSmqvtx7VTIOLDPvqYaRCLLPMaKG7FhtpOnyLsyeU1T
r4foVg3t5nRjy6mkB1Z2NhmtC6F69jsWhDl4ZN/yMYpkFadwjeECxVvT0jJSg39qJKZAAmEUozHY
WvWD1R66DHKQU+SXIW2KfZd0FO21lpzYa38AhnKOWdsZV6fK7o0uuuMUZ866EJR/wBedVTpT6WTL
khrnOVj4KXp0QqpVhybm2U4NsbVMWTLibpO3qiNkUs/dr24EFi7DB3NAFNshqj2LxrHPlVkM/UpX
4z3L3xQ5gF/jpLibvTOjk6ZFi4BeHj8PXWfI4zRF+mruYtp4gdgodKq/wCKold5btIT7JY1LOaex
WTRRvkOQWpAMe9d6G31kwZGYd+Diqt2AR4cvFKuuhUWKc1Z4GJkZc1t0xQROA6mXZNkFk7PidTyt
pzA5MMoeN/okvjJLYAyShMhMFTnEpbCWFXdbwifz2PdfWSq5nSvjfVC1zz1noAFpRw8TPFI84rCp
iXqZkir37FkHvFc8Cp/415HSvUkfCir+Fb38Q5/ayJyrrF5/HtpqFTWJwSjHIXvP71azRZZW5cbX
adAOYcUII0ueDSbpti2/xWrhpeQXEcTDtkytV5CM5catu19MRNhn1wEGTsl9enYST0JDtccKQQPZ
CTQWWXprKDNaI7/b1g3CFubSmvSczwMq9MwrajT69bQJBLbYxgEkpCxg1EUWnppSvzBGGT3I/kiS
aPZlaUdLN/iI6nHXY6taOxku5cjO210/k6IzTwimrIluBgtHhWjFq9AIF7Qwwdu0ZOHS9aut2j2G
A0CMuokvdEwwRpVlBp2I0aA/f7WLRdmuNb/82ko3PSkzVh80R7+qi5Usg69Jp9XrEAUSe7yZF98O
/T/3AEaxuTVjbeyibcpoUB9gtITtQPx6OyzEeHIbtZ99T8JZERjFNvkFfwFPDMi8IjN2s52kDIzZ
YsXdmbhVBrZFQdIbu1dmGaiB5rJjMhWZeNEFTrveImy7IqOXDSSc9LXS0UGXYys9i9uzndFKr/Dq
mFkcX2s6LcSOo10Z2YFukqg2Hq1I/HSNurpVvilWselG3hgFwwZOVXLjRrL3raK+wefDnCPCx1k0
L6NZuYfcxIttxe6HRGHqrnKhNUh8aN8S8FCQdJIb6zFPapyN5Ck4vUbSXKfiu+wPNUncNHgj/yQb
dh1Zcw6nsLh+ComnRU0cwhLjOg97w+7Lo9P2MAIEAb11aT62ptU9ani7CZvOkAYucIrPQ+DXzGJ7
+eDEU37N2AvpvK7Ju2wcZyMNv/S4DaVvrJDrup2IUYKoj446jz3LMcGyUxVNhl0/+IrKn+yvnQL4
C3kQlf/YHK1QdRuj72kYN9BTMGMkj+o1dNpvU5WmFyfO6mfDmnSEeVq6g0laPYdW3h+kge7dps3x
zOR2WIuUrDxQiMk+zaVzhMyVndDK2rumLzHVSPEa0GDZEGztbBI7jE5Ijwx4EuR4g4gMeDnvAf1s
ZiPRbr45RU+UyjoxUYG7o6Yot70Z23Dx1XidjGi66tN3JD/0ZWSKSJQGhOUgqdLd+X1oCOop9Gda
J+NVW9g9nx+FZXHBQMK1JhhiC14K0oapHVKtMXbtjAPZKYP2PlRptakEvS9Nm65JU/v3dGTRF5oS
5ItY6v9mL/2PrfT/vDxtnz8b6P/qrv+jn/6vTwnT+UN//U+f/Hf76X/bif/vN9vhEf59s/3Ht4+/
Msql8/lb/1JgS8Rn7FKQ0+hgOH9HLsJVJBJXuUu6Hn3wPyAXcRGKRWzjWDDSP/U5v0ttTCxp9Nul
hadYkO33z2HD7Y+xRL/HFP0vbHQAR/K2+Y9/w3j4F6mN4s87tMpp7es08/4qtYkIGShTfZk0CedW
RkHp77ohOHZMUk9p74TuJu1ck/JLSzbIjCdmcm6gs62QBpZDMZzdHgA5ElA+NJaDGEGaFN3epUcU
SRnfxyhO7pakq2kRnZEnQlz+cbCRyjaMtR2XmzmjdPqodnhqMyC7AUPvTaCJGlutwMkj8/1kZagH
q5/6WH7MMp+PMR3oe9oLExMCzMIAiI1NaliUHcp5vMm02daTxNH/ygh51bdEhXbTbnb1k1PBE8ya
kz/aayl7z0p90An1fvYV4bYkprgqeI+q5tpiqVSyuU+xQ5OruaAHvY5O/VzX7mNlJ/wiE4MUAUOf
gNUZ8pvK5aoe1ONQWg9pzQggk3Sk+YtGc8QauU77IjovMmzMg+IOACi9kZZw6J0hJb4D+nXJkhb4
CZmdaPAhOMrOm1MoFl1sCEQZISEU2AsL9Kfv8ABXpaoOlZGbr3ZrDJ4oiO9gJybv877Ipn4rA0bA
MzXuA7t4sZYaXUaSzT96ge0/qYs9LjKWUEQf64A9D0Pt6PtQTT+R/rN7HOS2px706A7IE+32+mKB
kY4yKrO0mcNTPZBbFGkQhnDS3WmqROvG6J4nhpLQ6tSTkRrvvOY38ZB+o/jm5patCYL+IvToo43G
3WwOu9I3PdCYiObZTfr1W7nEtpGC8hjrybE3tWfHd5kvjns3oAboDb2lVh5PTZ48UqAO3MKDX7ah
PcY8GVJtf/imDx7HZ4pb9q/+6D6TMrmtHLYtRJkMYXVti+LETRSQTrwr3eBA6q9pvvn1cIC1u2qV
6QXNcJiF4GFCvB5idPf2a2KQ6l4adEUqesrB3iUNrTccaoh4l/vlerZPqpsILv7paO5VhwhJ26yy
Sw/cDVCz7jwv2yNHz/CqSRIKZXDRBaE8wt0tfyrUyNCLipGRQugtjxDAnefTkZQgRiWk8DCTF5Jp
TtJ95XV41p3QG2xIOfwhNAA/GtQ6idaugDQ/YxMuVkbu/qjG8XvtZp6skV3W5uSCRQhpJnVY++y+
eLdydxvVYjfa/o+4jy7CqjMm+8GD0ofDmNCUnvwffdy8yf5LFetflsfhxIpuBVDwGd5aJJk9OD+w
tSPXqW04VnKNMmXnjuHO5wQpahCy7TRyAhqzugkebGJo+74hp4Nzq0+YMfE60GPeZcJ8URrntcac
EEvoD869U4IJ3ozUi5qzni+EyR2MUaf46tHVN6X16uDG32jkgXpam4CHnS5w5fpjXMjqECLGB6Q4
nYoYQ4BpaujTAwPQNzdVOKTlvJkb9RObRn9ezH4jYyn6fmwGYis0NkCQaeSV8+nzgATppaGPTFca
BMzMXjDMhvCMnbq78/pXmynbRpMqHsF2r4Io7a9l1/fXz4+MIIh2cVhRfi5Wlc98FvIeDr6KreUl
RFy3HyrPKkkLqk2j37pm/J1NjEvHvNW9Lp9Lb+o1f03x5R8aF6LU4OfaYabfT2uTtOfaHzbwXIKz
7Uf51i40l0omsNalaZBmkJfFDr0grs6GGWDqIQ5hMLzl3c5e8tVta+J8n1TWe5NTb5D+rTptWOeR
T2wiAiqVMeSRG4zZOA2rNQ2SDaGytPNIzIZRMKDQoIOx0+WmbFYhIagNmogkuOJbXdU1e3uX4rfe
SI2AKwPQq4GNvGhXWceZddxdo/v7klMT2TAUUsItwmkja7Wx68hbHtryN2bGqbo7ocBnCYihTHfp
JliQPc52RILpmPBDbeM2ObRlSfFCs7IV3PotW3rCfu4Ld1PhQF5+ZHmWhq6t4yn1ItpN4MHXORPY
OvhmxOCfDEUyePGjHfp35RQvsZz3whyY0jYXaQ3riIXFH+KPvIm9KQ+PXfXkiPIKSuYLl+sBU/KT
qyc75InrBia+Nbl7cmb2uRvdC6mdqqS5DKjmpTluUKqQ0dacHNYrLTCOoq93gQM5StPPUUX0YgEN
J5i+56wUiQDFhW1R95nDat29cVr0KO1+iMAHRbfl1C7fCjOHJB1An/10ikR4aYGFOTFG6py+uzoE
DpooqfIX5pUXowZo3vqP5WIer+cWO0hPYrk9X7Mw/FoDedKPy0OmSfM0QsbJR9J9At4ak/3kaP73
5f9JoNSNQHuSogcbEi249aK6+HmKgie9JSB/0KA+tJP/xUEaVm90dn5DPu+kPb90er2bQv2yXJDl
AmXEgS3tP24EhaWfe3bQqg5fCT84ZtZ87psjjRKPxZ1duHExQ+NROv6pl/RyDXGerOYwxQ8KkWJq
6Xs7HB96h82En+Fesq6DCM5pbP2ycDXauXseWZNwefvTmYbpqQ4qbykN6CWforZeL0+pJqfAyvcq
YefPBTQMSSHkbpdX2HIBGY55fvFjzJiTFm28VEubuOj3elDvl9cM0WC4V+Q5hffS0r9aagC7GjYx
tY32+WcNUsghCfB/op33Go0XxYQfM8e3yqsZkLWnpM27VTsWNCllz8PrdujYrKsfQ0Ag56qHR9tW
7paV37fuISFlWVkdl6e9PMrMtvbqPlnqblPAxOcJA9A4Uw7ldMTG4Iri6yPk7fwU+lxUHlaPZ92l
BAz7hdHDxlsraFANtKJzSoR6J3RtA3+GbfItm0amdyN7UO0F1x5qTcxYZHsw6zQN3BQ4sp8wzu9J
svJmOfEWv/lcOFEMXldWW2zpO4eT4XTYATZRnx5Krji3+/Ogl9je4mN0KMz1AHJmaOqTMsddUctv
buyu/arFt0X2a5QdE9CJNheUEN9j1nUsAkxYpIBB4OyXQnAU03Ei2g4p4FFKB8bDK8vpym+nc9fH
W9ucHkOTZIhiLndjQGuLppBO3x9sKtE3/UOtxsdo4AI7yt5F2qWMxGl5RvjHf2StvldTdapUwzbP
2msS2mKMglTXLiKe6NHTHqze7LE8Lj82lJfSbklr1C/LXyta+ZCE5VrUb9ZQXUygppjqDp0gd2Os
96Xq36wRpNx8yGR2UTJ4CJAT4n1+NSkz5MSbvceE7BJJQmhXYz8tTxtN3S6XCtLBPWsgbNfZeUJw
WNBRMyfxombjOrHaD8iKDVz3cYl0Pizf+dkvH8tpmjHWxe23Nh/w7JiH5aw7crqO6q1GwNnLa+lU
XyF8P4zQCEGgr2pwCKsgMZ+N2b0prC7hNJ6lX25dhBrAk+qN0cnH0qwe07CjKamc5yI42og4Zdg/
kCyg1qAU73XeoFcZvLpgIpEmaGHCZ3OEdACxLAa2IdkYNAGlwTh87xVTvSCceQMAbozz9Ip8cFcM
2r2CmVf5/pNJ9BoxyNCiinfowFv6pvEKvENm9O9V3n7uCurWgQ9oIMP3mbOjcyyahz7yycPttrFb
eFwL7Rz48aqa4/Gc5A4y70lz5KVUDiJLPbtKrAWZjb88bbOBNo2zT4x6PKJRj4kRcxAQqGS6aUSU
nT63lb/tcv+0d/vjLvhP2+b/57wutsl+9W+Ubt/q5s9CN2V8/so/dt5K/rutGJW5/8izlwjTfhO6
KUFuGN7nxcaC9Z+v/4Hew5YSFwuBsvxnLrFh/3Q+Y4pG9+boNgRZ4ZJG+z/ZeZuS/+nPJhdTh06r
hGk4EjTz8kz/qHKz8PKHISZURPcBxDBVuZesS4x5YdJNXuRM8frzi9byHewA06bQiWLh3dtePg9q
lgYcLfvdtxqmU3j/nsGfD8dEtODH6Qtu3WEEhIDL4NguUZu/H3yNwX/Yah2v6cI1UaIMBISlVJxj
2PQPbTw7sPhC/xSTkL3vO/wBsOzkJh5Bb/mjFZ7C5aNWkuIjFsyDi5BsHeOo8ELdca7azCFxivoC
bHbrm4l97bTcuFpjtW/TJmQmN0Q/jXAzM1D42eqEIAXKkKgeBh09AaEn6FJ2iQ9yK43gmAH2jdeZ
KNU6I8llY7gaS0sz/gqlOzJQCi7RANvQLkObUOwAwv5yMHrDX6WAWT2Qk2D2zMXbl4BzbhmBrVpn
uldQf9dDFgS3dga+XS7d+re8Z7o6l/4vdjrfRDrsVGHb23msCaGKguQyiRlRE9BBunVf0AR65Jsz
AcXvWmFyBjB7ICYMCyTeJDZf1jbrHa5Er33fpgbN+La2yFOKQmrR4WDBwJw14RkdJlkzCd8pTNhC
nAyIOa1d75At0fpGnwEJxHfadyLNVmPHYtfprwPD2lV2zSkvgvEo27dSVIex2c/2gL1zlfSsErXZ
w24wsJGOBjr/9iszol/TUL+7hf5alcObm32ld/CNYrRU7Aksoyb30ncfe1T8m9y6zE2EnLEjmRxI
a7WqMFThdYwBv4rtIE2Pd59FthYC+/xdkTgOtmZ22R4iQbEKQr8c0a7yGhvsjNwiGOZg0zX6xpTd
tuzISddotrMAicE8Yd9WqwIflDAJAo3AkVt9n5PmbpCCtJsUc4CU9U+6Po/Lb9aR9kMXabXNdQ17
chBtayO/lRbQD+bgZreQEi+V0fmA2+j2uy2iKHZaC+MdF4Ne7scSM0aI97ZhqLx1c3UcG+2u1e2v
nJkMBXKnr0IsqK30j8oC0fRQ8BJdGZE4+2CitnoTnxGyRKuRQCFHxuNKT+kML2KNVUJXaAU5LtmU
RgQyyKLxZKP4cIN9nhonlDVb7CiUffmj6DPieFrEfBYAF6Ct351KP/i5dZh0RCck99kr0KNHZIHo
vHKyXkP8LSKD/DnFF6uJ9mXkr2XQpxtNuGRnBUg1ffdd9+MnSQpcgh5jRdJbstJHqELDOH/P056M
aPEVnU5BTw9VdzX/TGck/spXP2Mj2/vK+ErL6NkuzQMhXqiPKHHmj5lQ2nAm4sx8LSUmCMvAa2b9
CjMXDZrrPoRz88HcAsaopNOfiB1xbewWIyP9Usjoo2uy7FoFa6MEIlajJmZY1D7rGkLwueqaDSGq
NL5gNrOLvBISX60EPEEwOydtUuFmKhURoi3Ra6o2bkHRt+uucelEAreEW/21EJgKGmEAC8jHh1rW
hB2bWCMicgp40yTHtBDtdpQhKN6+NtdGXBHviYAggPXOCyg4USebNQ8krvufoT43lDIjQYH+8FiE
wVtlMqYjROO7noOD1RzgpUYHd1kVTMfS/icogXrrj91bOM75Jg8LfQt67Em0LsMCi4AQP1L2qk2g
N7mGCRSsaa+r1jK4Ly+HDMYZvgHBReiD1xxGJC7cBcqsveT19KwxIKAW7p6cVAnujMyoc7v9Ug5V
v+qCqLqaaQ3MTDwozWTzX1X7PsEini8g6kQt1qjQuPrwc/M6wVxROEymc+2eAJSAr9Uka2zTVeHi
z0uJlgstk+sWYhyGsOFZQ0m+lNIXbk6QkwKwX6TXugq/oL3hLUHaCWG2PCN9ukTTPD42JtBGDCLp
umtFsZ6ASUILdatVr7sPOePmZzE1gGfTNPmY5Hmy7epXA24qz/0aiFSX3QfNulmMmI6yEQVN1vKl
n3FTYvCxt+1sniqDK1e0FpenavWTO5KTN/EURPouOoLoMCqAc2Q46mlW6dIkwfIVOObXKEmfxohe
Z25Vzm7S6MjpzoLdNALjgB9EMdIEnjyMk/iCJi9CDj39YP7qnCe9hAKhVHCnIGTjivvxVrYCHmgl
qweV6d12FuXrJNv4oQoYxym/OqdO4d5CnBpxNFd3qJjWjgUCaZU/Mw8e213skIo+0Jdft1MoL31b
oKB2WL+tjMQNTJIqKBbXCIfPj2T4zNyA4I7Q3NVdcJiGDBgIFnSvnEtr3eU+ks7lwEtlLyhYT+2S
XDda829f51XMyFqUaIS7Y2fbZHkY/CmT9Dr4w/vGZ+Jp1+otFhkxkHhXV/6wQKPdNFkHCfG6bhcy
/I91tfb98uRoeXqolBU+yVGp7dw6DykJbzsf4ws9kP77nMzjVtdH3qSFxZbW7F0PQUIFUDbXT76Z
pXRZJWK2RB9/wILDHxVvhGuA/40T/TLGE28uUIXaiFSyz8roRCjdmrP52pK3cU+jvL7LGR57kc5f
XN/f4U6saNgE7W1YJum635l34Wd3OzTUl3S2M3bWD9HiAPv/9Xn58R//9u3/zCdSy+Tq7+rzQ1N+
q9u/eFF++63fhmPG4kTHcaJjA5GSidc/S3SpU6JTZQMuooa3zGUy9U8vyhLgu3yLEDtlLcFkvxfp
9r8zbFOf0Wakov/PrCiSJ/OnEp0/zCNiKGZTgdqG/ZcSvcmkUkWTy3VmMrCtzfwmCEa1+9ZrG/8W
Z/LE/dALZutGsF0bqm1RZSfAHreQ1X6c2EbP8woD5K1Miv1gBw8IEC+pDpUrSZ+zwN7WYbYj1dJT
ekUBlkEPIiYozSHaBMoLrExDxlPucMudcSD8qAJEOUoTx5H88tEGYUEv7A/X57dN5h8HgsvW578+
ZQffv7AtgirEX7w37GA1fR5o5ePL/2ogLkeFAk/jpWvULqjVrgvkZW4jIC8MUYYZcFj0EA+Q5+zV
YIYP5dBejS74JgoHx256LfzwNTAyYME14Y3pyUrEfkzUx98/auO/xMYtF4p/urINC6jB8v0/AAMM
CMOO4ZIqYCb+qWrKazwl76FTnuI52Cac00I46y6UO10Hr9uJQ+q89chUxzBaZW7Ssw2SL3//mD7P
1J/IVp+PycbjSCYsUdd/IVtpPhsL3MkSOeKrlUZ7IctXUhYqie61KOijxLhjcnNbm/NK9foutm0M
T+mlR/dXctLTpH10y/GxyzHQlGSg+vH97x8iD+K/XG1QXggBMHyxg7T/et6UNgs0V6mB5l9/4V6q
n3Pdv40KdRGBdl+KieU9mQzjOMapRUSRuhS+g3qSqvTRcnRjY1sx2aqFag+xsE6Zq7dMc2YdT2cB
DrwJ6vQURTPUSFEb65K1/KZ92mNsAu7iMYzdleVoH8WiYZkWNYsumLUs+hYXoYu2KF4m3djroZvc
XKC02HJjertsrFel+t/snVdu5Fi6rUfEBP0mX4PhnRRyKeULIaXZdJveD+cM4k7gTOx+VFXXqeqD
7kbftws0CghImaWUiyD3v/61vmVW97Fr/9BDWiz9JaI0WSVOdolzD9N5coUFkEHNiROS4FtZq0ds
Ui+W4pDuaqjF1mDefGB2WfjWJ2xyClZ0Dne3AKf7iw8GHPi3vmp8651h8CtPPEntK0Wv83AHLeU+
96khKrur9qBMLERi6EHiM/Kwux82PPU563TbcA6doBiGKMhDeOiizNZpmz9WZnOey/jJsPHk4Db5
FrmXrPGuVpGfUxaDn/9QHnYvVmW8p3rzIt3mhxtq+23bjWtYCBfwjiffq07JZHzPnI5V8FIAHYlt
qXvXz3+WnAV+buzLiXyqK5/mZtCJ+MI516XPuLudwvrQRXzp3fRg686JcfIXkqfLGcuGAq9UF3SF
TbTdORKgAs450IWhadY3vQeBhgcPyzVWWaxcNCMXHwDGcaWMA2SKEQoYyjKiDENWcXIE/iVRnykN
uJuF9r1uyKbkRcFP/DWLo6tr4YRtF18eOv0YxFV2r9RIJ19k+0+q9YqV7X7a+KtdgsUPFgiWWloS
7HrY22UGT8nClzobkX8yiaPpdW49Ry6Q0oHGkF+EXMCQJdk5Vkon3RNax36xGn4+xJbUsS7hRkwX
W+LiT8zzVwO7Yv1pXLQWD2O/uBkdHNaLuzGM8Tmmi+OxxvoIASx9RUgq997ii/QXh6S/eCV7TJPp
4p7MFx+lWhyV7uKtLBeXJTAGL2h1nJdE3G754sUMF1emBObeLPGt1Bs3vWqWkvVqfANsGlRTbHxA
WJ0DzEbllTKLat2xmCas3U6A5ljHkiwfOQTa2P18ujC68CE1ZHcopqS+erldX9MMM15FnitLmGMJ
eJd3IPniO7UAXV0l9X014c5CFao3E7C4nbSl+RyaC65DeuH2812tj0k7NKW3tb36Z5+U7oHlRn0V
+QTrNyy7r5SruTuPMuu1Y6ijNwBBjrIp/5rSpoP3LdyMBeTzgUjYPXj5+qTp5lqniDsUbv1LDGag
UtD9ZITLbehGw01owG0pniu3dW32t2KwTmZojQc5zV5gkNhjS9649zy7usCBM7TYh9Yl1K7vhrHT
ncT8Ucy9xZ5Cl3vHIapoxcx5omm8d+SI73WN32OY22fuIbSfVc267ofunPoZDkYzrLd0qUEyGs3x
oiacao5uXZE3QG6ETXPN575aAYIbNsNgTlCCi+Yt9NlgdEA7SFLHj+EYYUdeAqX4Wtakejap0Eew
zz1WhhIKh7s8OHPYHu26fijq8DQ6XX4RlOhdiqqf1nTqGK+hHoHa4BcvjIs16vshnbcwLmAZ49g5
uB3DsjeyMdeS+l5XPdvNpP01AAhf8vdHO7F5dUkt2tRkJrcVtUOjzQYogSQblNCSdVWny0a+w/ti
Mm9oxN9Hs3rUi3C8tmZ8I7biMKyqkKpISd2HI234ruUl9qhv12hwivEU3OOJC3HVO+C6JD6gMXzF
b1gd5Tw8GA2pTccc6O3uOwpJJCJhRbZs1dH3c64jd58bZntsyzK80MXkHlCgboamJwlGdlLhqV5D
Ghs9+5a2hX1mYfcEbLm3C++tq6aEOs9VEpbOg1ObT3gO+T+W94RJ90fSfOMeX68lTeq3CHgA0Xk+
VPfHS6grfCgFkVlLDS+uHqLrBzWVDZRg0VbnZgaVlpUdbbGgBhJutYI5bPvcSag9McPz4jDydLRI
o/wOQ+voj8bH7EermsgtjOS7lJeW3pNurMaTAWerbV7YpddRRScnUuFOk0kwGIJdu4FKu3My89LH
SD9Km15hpbskOogHaV33UCY5hqwm+WUSPvw8Bvxns/CPJxfIV//c1gfuRv73/8n+ulz4/aN+Xy4Y
X4iUMbm4nid+rwD4DawKPRUnnVg6lrmAflbG/TG5+F+cZTrB1idc32E//T+Ti/cFxL8lcAEKgr8u
J/N/w9hnuX8foneE67KjAOCqL/UAf79eCClGKYqBhXI/o958Zngjuq+umXAlpTQZzhxxADvhHXpD
xM+AmN4wDG8Kp8Ok1x8bzm93fdc7u7E16Vj2LGb6xvsRhd43FADxTLgJkVn3M9w7YjxlwzSCL5no
PWzx1qjhiSLnq5EI6xub+2qd5n13wqUO4J7AAReN2tnQg6Ft47gKNwIY6pqfpnf07XA3OP2vcFTa
rqeYHLUWZOiAQH8z4nKdDZ5x0IgzbBKH7mVV0VJltmN1Z3RzfM9ldFlAvg0ySQ6+Pz8AuLKRzA2o
QSkGikHm0Dx982xFvrOrRoAnxEeJYcXyGGuIxU2h2m2jEdksKUq51zoNNRR94rd3x8SZ1m2bO2uF
H+xO1ewiusGgvWx51xJdeVL4xVakhOxTw5R2ytzq97cQnGBLOoa+n+L5VNBQdv18oOK0uUqoOBMN
sweWKb+GovOurj9Hh7poWGgTC7urTPpGmimaA2OqxV4WrXbGZrILSY/fG6NwLoZCkTfL7hBZPXrm
MGPfq0NM91YTnfJhsYF3WoqRzrcDeDzjIZFh9NI5XIF4RoqjY2BYIFogNzQqO2SuTCa6CeG/0WR4
Ix5SrnQk6g/pjE/6bMnnuJo/uyA+HJrNjhFkkX05dyPK7jQdq1Jj4BKcB6vZM649HQrrhX3zbEXG
U2WXe7N8FuM8vk/AITdm4zTHPJT6Y+ZUXz//vC9SaLXgxYUz1yc31uyvD4Ai9+YETcvu5WMyNpwb
iXp5NNYsb47Lm9TL9nyPzgk5aTh7pZvAwgJ5WDtNfMoTvPwrn0ZUQgHNaco0F5sjz5iC8aMkTrmL
+7l57sOYrYCr7ePByh9sM4fdO6XseGCqwbxfDg9lc/t8SKz92Ho+P3OzIrDGQ8r2gJTnSHR/cFjg
5ANRT3y89s4HBCuLZpVYoRVMiTDvlG3rBzyWwy5qML+ECuTE7BZXW9bFhQ6mn6mvoeR19cfEfuKd
deGbojfnHiZQsxyTjpCVWV2lbkeEDxIkv0fvkBpt91RmdbP1EfOCmDKlakmYxWSJDoTOdngy+Wl9
/tlvb7YRk0kKGqnXPUHhVj9tx86OAgrJ4vfMEEezMG+jn097pweSS56I9d1ovxnyYvU2KkHZdtsx
TH8BxawuGYqnNojkDDoCp5zXdndJWhI4nXoiDHOxHuHV2YQc1mHkalCO25ufaU/kfFYEbayV1kXm
Xmduwv0x8IuDK7cxyBGd9erD1jgwusr+TnNT9vT5IPEN6xO1e1aZkvhVrvUUcTKNBslyrCp9PIZW
fdH6qKEllrcy6alDG4vbgPeaGsYo2vpG2hFu79r7PE6YKWYK84YeyLzeWcM67dg69fIp0TwACEXz
YHa7xhScjIkLrwf4pX5VP0lCEKtyiOsfqWOu/Lg8xW7jEFBa9yZ26lhF+3r5YhJLe/Fg4R0HWHtr
u9O8t6ycnm1b/YzG5lljGXcwJmYJG/F629mjwkJTVEHjWeWVreG1Sa2a8gTpXvPWeF5qZxsAH5Bd
3fLept+ss8ibCSud9xVX0KA20+sgHRTbam4uFFsZwVwkb8vLgY+hwSyr4kNEDfAxNFTORcCxN+li
8LHC7JQ5o3ybVPN+1ptUf6t1LkmxudizY9e/iaR8sFhJnVWfbfNlMUhGxRT+i3I1rsRR8aIJV11l
CJqferN+U5aFSZcp0AGPa0/A6rD+kExc3CTu/nOi+RdaLKKXwxHgH3slsLr86Oq/Hmh+/6A/cgqc
VrjH2qaz2BvcP9qOTHIKtJ37CK4cTITl/UmKpR6XvM6Sa+ADOLigvP3NL7FggTiCkCvThWECFP13
DjSOu+hlf9HT+Ay679uW4WHQsD41wD9pfB62gQRCTB9kM4Z1KMjZrS7ZYmnNSVTlnek7QO9yEnRy
6FHSigzyrcSPNtjaNtwBAo3vP3Wk2TDsFTwu8CRxkd23S75q1px8ZTnqhlXBf+hS2ew5qJTYGmzv
oWjS9zKKwp3ftepcuNpLisX0NBZD9djXrGTTsvmW1P6zN3pNwNFDPocxQdc+x0j0+a7rxIAC3UWD
TLRxM8TQQhWx5FUhsHvKRLc2SUyhWT27+bUv7zKiu9tJ9SaYU4venRJ8Z1Vo6a6O8dbV4UjvZ9k9
qUq0HxX+8lWjypLKwImM9qpHYKEL08f7l3t1Dc336zBqbeBHnnGvZvvRD4H+AFkMT3BV5mucDt8m
s9Se/T7mElEQyQ7nRL7ILFPnuHcpGcaXgi0yhcfaGvwvXd1c0oquWyckFyuH9ByCPUGDEdaNAhrK
0cigtaFA75zJVMFeZ7Tx3LcxEUx4XWVeld+5G7ajFGL4unktMRHHSZvsjdlOMxbpOuY5LqJHY4nn
N8hmgAjxHwQN9sS11uvuhUYcl8s6b5nzxJA1VPH2890cyvPalZa3qRrxkhBHhSDlvHg9i/FJq7P9
uLybGjFNOsmgzl3K9FVmFDmFLv7nSEj1EUoKHqnJWeu+lR6XDhywuHj3mNiaZXYzudZPPXFqvI9O
mj3MvzItpqqTbCQokeRNRe4bgICbG+56Ki9hL/2sYnnnE3iDlI2psoifhDfdjXS9rigdbLJ01RfT
iw5PMvb1o+FDicPj22Pow4BDNCI+aQZuuommdKQTRkh9FZd6tRKQn3I7jjdO/GIMlP8oATLUjXS6
hSy1pUHy12i1u/Z9drIT3/M269Pveb3rRvkQhhUOjRkhsS/JRPNFsvXkt9IB+i+YYZvhLqox3OUe
xp+SvD9W3vdC0MAr6X7vWeTn4WOK6o88cmOFc2cqtnVWo52zLjpEeO5XQBPfQuRjr5tgc5QByOy3
NsS6DVU/ib1oFWnIRDOAJA1RJjapawpdbTUMPm1Mxon55SOLcO0fuqL/aKGnTpHzFfLsHUVGCybr
CUzjTfjpuQKmrywCNBpkcKUuEa3U451bjtfMzXaoJdAotLuu0h7betoBv5/VVQcVzCTzlrA1HDwb
DIRxT7DlHujXx9D5P1yqoh33JV/k4MH6CV6IBbuM9pAmjyV6QLcIA/iX/I21iAXNIhsQMlxEBG+R
E/RFWNBQGIZPqWERHWLUh2iRIfJFkEibb94iUKhFqsBtZZ9d1It0eQ90X7/IGsMicPCjUegd2SJ8
6IsEki1iSLHIIuanQjKglRTQTg9OovmXmp/lsUFR6RdpRdaLykIf8zVehBeyqgnn7QWhZU7EbJL6
2DZvg4imB+lwbcoXCSdZxBwZIaks8s6MziNdBB8Z+r8cX/O3BA8ctEx5a8Q8XrsOc3II5WJ02vgk
O3NkD+Z/uOCSMpF/JK1zn4Z0NqOgk4vvrrkW/8hgTLBvb7nW6Dp1YDY54saJPtJEbHIrrvaD+VM4
CYiEOD7oOOg2jM79yggxRmv9wfZw9bqd7QdDqgemb90l0oYANoQbfpvjRqbWKy1t63QWEYkS2JwF
R/vAJYC/7uborui1N6HmHxUkKWzNzhlMM5H0yKQOewocbwkPT+mOaJrGpzG/S5efta0bb8s71KmO
q1n5t1l0Byy/aRB66QCdR12MXH/KUv2uLJOLQKRdzSYS3WB3XwcTO4rdvGsJcRnXLX8WfrY2I5NG
BCuIfPkxV/V3tg73aKI/GsH9Qi6hF50zKoftILHacRPli+9U4nZrH9o4hh3s20NgTy5JJPZM8IWe
tcp5miZ9JqcBqZSGIuHP+4hRIZWksMWiE0YIht2ndDgiItqIiXXWmttknp1jtDx8YjFmVyoqFRa4
xW9vcjk5cMgjSN7ExcWqhnKbcJ28aXSrYgeHjRemoUXq2JK30YNI09jhYz/jOdbDWDt/PsCtWrMh
nO6wRTY7sjF+4OFnroqkJmQHh1K3BzYgonW2vUlirRrGq46bDk59doUdZhMqcvYi99SZM7vPYBHN
NLYVe68hDednQp6ipHwbqnkKvEbjlxh7hrNq8njHF0hI28+Mu6I2o9VYULScYMeL5zy/8+YGVD4U
C1SCBxw309axk+jo6tmm8vP5ZDhFv6pHWeIKVw84FzLWPNC1gioBiD95D07RRfsm1j3aWSYIFr53
s9uB32Goe8fqre8MDBJga0lwVS05Ys1m5UNKowtxRpN64tejfU1VhNcLqfaWo/+tyaRoqxZv5Kb3
i+bR7fJdqTv110z1LgkxRda+64HO1jr2cujVV+Ce0RUIOickysnXkRLD1nH1+yxv2t2EcB6YtqcU
cGr1006oQTDpnl1alpuNGRFS8+JuIeDG/d6o7ZmKOf8yprFg3QYIwCRxs4kik4BHS5G1rZOtmkcL
ZlBZjUcfxKGYVXpvNNMz9EiF+8f0ty38qq3T2BfMLerUWH0etOTTN8KvqFMmoYaXxzqHmjV/7dxY
bjHWjKvSna6xIo8VenKi9X5O16ML8Zeb38d/xoR/MSYsjI1/atnYQyyd/jol/P4xv08JnOp5yVns
ATzB7tjy/jBsOF+E8AzKA8imsgbhvP+H7Cm+6Ka39EkR4dd/+6u/TQnOF16CNuOG9++ZNRzvfxmq
sYKQjDE902VIwLbxVxNAUeWNFmYF3WiRo74u1JNoNmZyPrxasThCwaePUiquJlgdhc1Cnl67BsUM
gufazHRwhyMl8DQBL5ZbgptG6B96Fp1+hb4VduLcaureqVJjnesZLz/siAnhwUbV+V4OJAgqYwoa
QgpB6sxX1jbfi8jv11QHfG2Wao9eQQlK/H1DkUdjspvJyrDk8prfitkKHyeXtuXRLNZutxjAkuZS
jYBJ2xbz5pzlWGfj5MAr0F4PE4AczenfekmkImGeCReiwDhVP2KAGJmc203KWWLbNSVlxLKNA8Ap
Dj8G8WBaMnCzjKAjl0EjbIGJDdYrcKYxAArfbfVCg8EIx7jsJPV7Hg7QejqqKU62fsLgVXfTuW+r
k9s6Pxtl7/GEUXrSzXDVEn+dtz0Myz7iZZzbP0PDfyQhSSHLsouxym+aN24Jk+RbW+iPOBXNvfCG
EyuqbdKPP00DsEut2RRYg3fe0uY8CBfjXQuUXGfprpxgNrPvKp/ehh4pOHJeJtOQuxEqJR60BFMm
+5h07l+FtMSunMOXTHso5tz9ioX9PGo9UZ/GCTk9V4ExpP4xbnEzhEsHjKjAZhchma4ejI6LDQKy
AuWDWo/dmiPdM9ZAq+m6g0wBR9M7i6R3A1zu591FOQPOcmN6a32hUciwo06CViQlzO3oAvLktrdq
+hzkiVYyMWY/acnNMKqXZUCt2QRrjtoKtq6h4gY6+qEKoiR6lhMmUQ51dFQ5Zzu2jDMDJzNfB8JJ
9ZRGJNyeMrhy0Tyc0j6vVgkV1UyYHDqGYqVSnLB66CRcUM1vtkOQD1DcXjJqhKE17IdBfqtMzqS+
3z3zZYIxpVkCS2ujb0p/1IMZEj6E0Z27lFqPGtjuIj1ZVXbmBALGpURhbCw3RMq01Cot/B1ETBKn
5GMkeND9pE3+KvORvcLskBbmi6U3v0DOmQHdRvWKQ57+SAwcYqJ6qnGC7MqWNGAq33oCnAbGSJ4U
0LKxcnYwb11Wb7YFTI9E7soVzfNkgObQ6imjUOFUFOHPqnOfrQmnQD6GuxiMihHTmQQx5sUd1oz2
3btM/Pu4bNeSwEhAkPFdlK9mPR4syBy2aZ7bat7Odjz+KIX2avHZUDg1E/+vrj839mMccgbkjIoj
Z3mga85i6znkh15viYuJcW+35cwawSwv5hAf2tCQR/6B8kKGtbzoQjVHq4qOLQr+rffebDUYD7Kz
dbaU+bSNfPoNbCic1Mu6050bxt3l8295MQtc8uizjgOr/vOBuQpLuhuOHPxA9dArRE9nGvJDB9QS
sg84fv4fUcQgiX0hCsSYfMip6n/OmR1QhlR/2AU+o2LCVOSnQ7Pvx1Tsp6KL73HsSxlW32Yg72jT
6zAZ1Q9JXK/FyPPS0vJVUf0V1KV5qOMSrdurbtQbvgwwgOk782gKMLKA4+2DbWOgnSpIlHl1JwGD
gySqt8bYKuhLYOdJcwU+icWNK+Vz60UvEtSasnxarfrkq1cJ46wGwADalL3oQwFvlQ6svZ/O54YI
ypM+jljQIw9I0a2fSu3sLaOBgjI5xAP0BEmwJRN0dmrafQ3FjmVBEd1ndU5ja0GLkqD6ZaBXMxPp
FDCYaOTafJCdGwnkZUX37KORLC9ab4AnabCsdTGYo158b5Zv28Y7Q2HdZvmDfHFsd+jmSWEsu/+x
hEfWZqt6N470iRKdIwMARCmesK7QnbzWtyEQhnWTUbbbYiyyLfdrnqUcrmTzwdkcup/M1iUx6khQ
LGwzWJPUHG89Z92xsa4pUMmjUW972htXhl5t5i6mdy8m1qDP1cMUPaSROWzbybA2DkrzJYzy+2Zk
0qo9rnjS7+Z1hRZP7wghtsI06RAfdtI1Qlx6rDnImUBcHrSKRGxy7DIFUwDnHUpX9sizCCdRThrW
XqqxLHfp1aX6xaSyWVb+OukpPVZ6+NVjG7iiPwt94MknAtHIDil/bPfSV+9Ul7/lOB/dLMKAYVLk
EgFTA5yB2lEPBouD/n2l5ypawQPGXkApydzOHxOu3xXmYn6zmvbTbZ5SE/ho9+rVzG2TzC+lyegk
QqpfomS+YA0jDzKdozaBZ1/PpPnsF3gp2A5mQtWGWW9lbv7gCE1TK69xcJPvumKKNIoMWPF7b5FX
ajAc+foCUEjwuJvPnpHVlL+IKZjt8ft+HsLAa0dnhZaOR0I3mq2RNSCj1tloIx6V/pbhk7S2lfya
kN9HW9CEE+tnuK4oHQpfte49l7Pl7wAVjte5YWRR2D413+2fOaOYPOmOHLULgqspymbSX7pS72hM
sbl6ziLwpphWZBBkVy8EkzE6YmvjLqVMnLxybnMtoqKcUrqyv+N6dNJxxF/r+ofl4+iiUUEE5Nq/
jW7xwuoaZjYaU58mJX7O4tU3QoJgXDxyuAiByX2zKfuZckXuVP3AVD6AObX1utvEI7stfEMPhJbf
fTO741okN92MSZDSiHMp4Z7GIxgThOziUSvVXseaxT2Lq2pX8ROFnflgQ1WH6AjoDrFi29Wp5F7n
tTtwaTAMouiSRPshC2+ONmRwYft6I1zMb05duNdZmT0Taser1pc71jv0gdTia+VXXVDz4trOZOtX
VQ81SuQW/sZBA79F7nts1/8PWc3dz+L6rn42/19gjmzByfmfbQ/272n63/9Vx383Gfz2Yb8bIuwv
HlZtjyyjvvQNOH/sD8hhsgZwqRMQnkVJ2OJ6+JuVm/2BaQr+0y12D4bN0PC3ycD94rvLrAEKwjAM
OEj/1v7A/F/jAVAmwWCiA01CPFgwTH/2CKdVWHNGVDYEObgUppkciNJMrzyBwbOmZzfN2pd66I7C
Jslo6kffVFd3yg5WpanLpOJtg1itPScGUlY2Vm+G0UZBsoA/NVsXB9Kcq1Sa3XVqi53TZMAus/lC
a9gv33bCU46Sg4Tr3JeFRbCzppTEaQjxhEP96LsNFj/IxfPEq8kb1bhR+OSE3Jc5Xy/ylkdkqArS
Rn0rzTS5x1L7HU7szsySH5lRuYtDc4U+ArGmB1OTMW0TO8S3FnnOuQjp/iTVcikzSfJO0OSCeE1k
jCYs36N2R4kH5IBLWQtjl7E+F1YvL67TPow51+64XGq+WC2vwybG3up2dWBSubDtm+YMmxQ0BUCY
Yp4f9Xp8ayC3zBVWAJvDr6emj7GLhn3iIirOzDBkSqNt7ET30ku3ZQNmEaK9trad5Gdbsi3hZd9i
IBHNOkT3YLkUr+yuM9k3e096HfLpeVU7DXzM0IjUoYvDdSmsi4Yn9GlI6CWX5VFFQG5jh/pTg6yg
zXKasJuonwcpnxrtoS69q6i0fl/68yWSnbXDZHnG4E9PCwfAyJpfSJ4kO3xWLVw6SscrLsW25lIh
BFFWxPMboxsxUC4dEFOHQ8nXV4XjvqaaKCw5J5kTGOfSo/WZImP8Y754J0l0bmbre65l/jnlx2L4
8Lw9wR6/dBoJnyM1AzmpYGJLC9IHpnc7AnWeWMb0Zk0+ne15URCB5+vLllQgaqUjLwXhw62NZFYj
MxNcIj1JJ9A6L9d1nRKnrLrDJLqn1tJuenlCOCOEOEBitDIvPYB+ajR3nfXDwadcEn8jTJnBaXdW
2zmAcH2OIYDhM4lpokqTF6sb0LObZa80VB8cPjHrailC1njv21DBfYffzTT6R7OiGFLa8y4Jc8pL
m7Jeh6W90WrzBa+5t0t+RbR9OtynDvSDnmbVx3sjqe+szuAIIOdHS1sb3UJeGNNd1OrRkSKmo9Ei
yYXQiMy5Sp/s6er5pPmrqn0E8zhw5Deck7H4BrTlzKsnVOmUmPn0GCyRZ6Z3rkXplOwRrhn41gkn
6p2f2GdQyRSPtYjFZlH2QR0WHXM5gImyKNozXO8o0FKe+DhtySnGbbf2SZWpqE9uETrnRtPAH3HA
3cepbW+axoU4WrjPU2btCkMCavIwWuJKLKAM+kE6hNald6achRhjSY8IYC55vwrwPg4W+CG15z6P
Zhwdmhl6DEmBg0QaO4+JyyUiTY+1auSZQ3PMGZqvMuuy6kiwGJMzhc4clrDBkmqjEleisMcFMbsB
CvnzyKfzHayIfg8AyoQDf4epnjJg2zh49mBuRaK91xW5BFMAGYQb2dKwDWYx1NqT8EySiO0Uwyoc
yjs20dhNc5t9RlgHU+Xou8wTyaqo2+oGHRl7t4B5jsfbX7Mj015tdkSp6oxzCtp27SpGakO10XeJ
y0SZtvoh/MfEMX6RCOgf4Af7xzwRHgeM6AF4ozi6LefALuxAmtnK2jtya019skYsAR+XZB+NAHCc
285jXobA5psbubtm40a+wYNtnT8fjNYgJT/OQ5B2Lm3MRG38o2HODpmW7qirbg/BGvytmc9BbBJh
4aS2yR233XdN80ofTLNXZdjuXI3vfuKedZJ+e6OMrDgVseMErsu1KQ9J5fRUQwxON+4JPUn0+YHj
TlicJYdSqLxHOuseFcgzSCulA8Q3w0LvReQPE1O+Ob4qNvnc4X+Hgzqw+lgVMf/UaBoXY+rYkohE
bNOBvj+nfOXgl62mnFIoCjXS5tSEQ7RX6kdYu/lTbmuB6bV3olfhmpNlBGx2/LnY//OKaCdeG3pt
b8QK5dbzw7Pbg/Dkim+tHLYAWzd9HUrMdXm64wJvPIczYj2c+HSc4hPOsoElV/kTj/0jWQEZiOUq
RQ9e0Bnac1N4J72uSGgK7g9VQQBEdCgRhVG82Pl9MvbPab10XWutDLoajUpVtRFo00iNig6EHxbc
NuaZiqbwMsEIXvv0jRRxTW9y09HPTk58nxn5k0rn723oENzAS3VLopHfIf1Y/g8BoRbZhZaAKPnI
8P1B96PYwKIy0JtZUPfUSU5J5a8mB5gBG96AYmCmNlz9K3dsyb7XsIPoZ17bqUO55XJPAUeVbyK3
u3Cj7Fe5ztKau6Faidwt7ivMwZ9vaKSP1yoyicFE5mqeZbqO3fi5c3trr5vuu4ef/Ry2CnCaydZ2
1A/MssCwad9dRViaXdsGFpTIEwtvucwUj4ItWSrLgpHCuRZjzovS5rlDS2sKp+VFseM3eTIEadL9
0ip+fLTDHkpIrStlYefLLC5cZtTdfDfLObm06U4beIbOjvNQ4cWzjK20QOYZVXhN6UfYppaF+V9k
gR839rUytB9eSkaEBLVS7nuhJJKhHb/zffpHSMir/4jy/0KUd2jaIof3j707m3ru0Db+evj+/aN+
P3ybX7i+oLDDP9Ftpv4/ZHlb/8LYZhoLMpTDNM1ffxy++StO2AQcqV2wMfj82Y3sf6F7iyUWZ3ak
rn9Pmicp+XfeHUfwKRYAqu14tmuK5e//5N0ZphAiPE7cdQgRzvDUiQSwOs20Yv721v/8WWTFCnm9
6YLIbrj3TQZi0DiD9sM8sQTyZ+rXeWB7vXZH9KXIa3L+t0l/VCTEsE6AyPt8N6+V/tjrBj5GQr+W
1Ycb5An/oZ7Gi7tr7Y+iTJx96YhpQ0/Htk2UEUzazME2PmOCLijgo/Z7ZYGQAcrNrSwvRXOfghCo
NfeuSgUQJr/DhqvKZwyhUP9q0Qb2cl/g5f1s+23xWKDvlAnsfPy79dGAT3KgpBGqRe8V34AE8iKv
xVNLXv6kRyC/vaz7GACWnwfC5/egDdHD3ak70PLuUFIC1sO3SbaVrhCPjMMnpG1IoBZfZlWpbzlV
9Q9JpN9Vhn0a9X4dkas4TQWiQaKw03Yy716tkZ0pFkPjgBm6e03g+zl9Xjwblcn3P9UE8cIHaTo2
GHNskt2Um5c0rI94wDaZWZuPGjfos65pv9rcX42VdF4XFPg67TG35BXdCll5J7kPniFOj2ggTXns
O2fN6HiEZ53xz6Ys7yfWtlyCWnNvcam5//wbcjRqXzf5UzkU63Ju60ublyn4xKWuM7vDl5FvqD13
XpRW3PTRdW7jEvG2l7C3tsS+Q5wcJTlwewmEqyUa3i0h8YS0uEdqfFji43IiSA62PEe4nmhoSfUL
q6x4ny3Bc+q/+IPxO7aSPtCWcHq0xNSzJbDuklwvlwi78Zlm15dguyDhri1Rd7WE3nXS7/YSg2fQ
jB79JRr/f9k7jyTJkWzL7qXn+AKiYIOeGKdu5pxMIB4RHuCcKbCBv4xeQ63h18L6qEVWVVa2/F+S
wxapQULM3dMjLAxEn75377kaHnnjZpZXtvlIGegjZaXXlKl+Vvb6VBntPRz33NrWIrD6dGfEOhjp
klWinj49czgUbUNglzkeemXm75S/n7Mo7wIyHo6hxRBXff/XD5uejWaQtuu4kw6a9GifohPHah0y
UHkihhi6jDrcXo0KMWDnJ0vJFBBuz3eV0VhnMVE0awNi0U5BCjJoBbnCFpgKYJAqlEFMewtusH+d
q7IB8699TY1ILiR7vJaO02+8MG4uvumhx5Ae55wApLUWp9E93cNoXbutd/KxLs4TjX1Yg+ZLa0C6
HzRDLEHeUJKS67DCjkbNoEANlQ9+Tj39zvosqBagtaS1MT6rqBpMAu2bATHlsHeyQYVlVfmnOxcH
RH3gkoIaYxtNvvPtgL6WPt7kdWhvM3sRuCJeEyLTH4OkIuKLvKuJ1AGSPlMSsdwp/j6TWjFUvipR
vPXoV28o10jEqY12q0FWJepsijZW2Z0j00BijzJ9XVqMrG3I+SsDROiyMUS4y4nFuC+jkpY+dcjQ
oP6pWI2bRiOpJNTcQ+dZ3R6l2sK3oIwGqBH12jwSG00p0lJ4F4CAkl4fzkUng7vcGa4d7t0Tmq95
25CNvqwngj98e3aW8ainb6YZvM+4J5lHmqq5gR97wGF3wLZhvA7ucGANuRbU+s9BMZFFwKgrGXke
gmTngxbREbbO/Jh6ZzwI0ak3H3qzC6+z2z2YEjpfaQ7+W9nLbElOiHHSimMfQXHT3QjqiR3UkPE7
e89EBYVxxlhAT392U1EsWwLa7hL2W4UEeUl0Bsy/6lDN+VPJmIomImFQYzp9H2UCnhYQzxEZ2THy
EoOUJEprF2xOBS2nGwWc9g6LMiyoLXVdsQxL8IqwK/KLjbgDhwZP4zjWE6xuWvIwkKGqCv/HwqS9
IkVVvVWxdhc0EbYUx/5KUbqcdZPsSNgc1oejNV96ak57s/AeCiuVRxMzwSFOkJ43+rmgf+4UJN/I
qSDjz9fXpifDPVF/4kAHWhzGoUY0RxoziDj60529hHjlbrGmz6vKz/zl3KSnxBl+zKOjtnn5vHZ8
gD59Ig0ItrRZc7wPo8aNOrfeE5q/Xi6ytsNLV+skC4+A+bMpfWj9KibymPPv0zAtdBRiSUPTINIb
a4WmqTy4KDNfHTY2pFpa7xHnbEtgsLsxvFi8W8QTRK4VvSQll16NJXpDKGx4EpCIARMMb9lYhCeU
2t1i3vqVqR0LOwl2LE72BpdK+WbqyaZPzeqb3wi6LqMd37W3ETurwb6ZJTCpBq6QVgc7kGPtNS4F
h8E7ZUYMYVS20l+4LdRY0zR3WUyjqxxbG/awUe7dmTlAw7pF6Lp9sLuox6FgWBsxFJ8uz5EFIyEW
/HqkyucfvsEnxMS4g1cUlzqPEUpT8gHCteVVP9Myg0rcA7XM6Ae5svA2GrqmJTaZtygjZmfocRq2
wbNK81jFvgOdOa2MY2tyTrhLVqblPcxdP+1jf/qQBUJPDE0hwhm2JIZ1agFq3ZkJhKC2G8ZFanXG
0kaxQh8jRSUPAb2CNJ5IoGmNH+ywfxZHF4vi2rK9fBniWT+MAKAzC05kMkTuWkjgbsx683WW+QRn
e+Y3LLBlTqyUXucCHrWBdFKivco9D0lBxoYsfQLlrSwAzbis3PKsJ4hIS9ttn7rZEUuIVQTA0dV4
ahLH2nqmXq5uX9oqWwshGFcHP9QKDj0mdDcv1pmBZb0sch/DXEsLEBww3hFW9nVnE4QxZ5xiO/DT
5WBCeEnbudumSeRcR+S1BGy1O0ly1AaU0NHs3f5Q1Jk42Xr/gylUskb+wBzZQ5vqjOeu2zQMU5kQ
LEaY56eoHpJDLklpiiImiMxTS3y1YMAD+Oe9v3XAM6d8Ghj8F5poxamOsYxoub/j+b9IpnoLKKJD
dCSCtV4Sa9iyWm5CGzpjQVDNIknTHOyXr5/IYTsPLbebMxv92omT4IrV+yOpu9epsbLVLDT4mjqX
TBmAEhsssshTM6bhgldt7qNr0SO8ljb45Xo44Er7loRZvhgqpV2Y6cJ5E3mbZdRugNhN+Zw9Nl4t
HwvGPktE0vbWZs/dDVMHuNmZD6nPPWlEFpRRA91AF1/DmIwfXF3Wis1hDP5z5tqpT9AAnWuhHHL4
RRexh6vKK7Qz17yxceibXNq4xRQ0d91zMBiPM0g10kvXtwu0KEgoLIW7HiA3rdyAfohujdOOHAHG
lORid7rHuNrF7MJHRA9Q9YpcSGO1aIqHBnNUr1xS0YBfqoxxThE/sGuUl4p+rnOalb9K1iPEA+XA
grQYH+McKeDY4R5qC3eEzeoc4TsMu8yhjVfl2ogoQL1E/MZLMcePxBBScmH6ureV/4tYzebocZ56
5Q2jkyM/2Zu/5so3ZrQ4yKTykt2+b1TPFR+HK+lkt5kYr95E2FnMXMhTu4/bxuP2qrCy4nh7hTb4
eSCsZMPeOj2OEa4VWaDqa0Ly0j0/5qpxhkePT28NgUmsJ4Wq95MGgoKd9EiAzWxXVLn/qs0G2vnY
usIvMB6zztu2kOZcURYvhRuT18JMIUz4QLxR1LvAN4DKAEaGTPT07530v9pJYzVhb/nf76T/6z8/
i/Svf2n++pc/bKZ//eJvGjfB5hcfLufdMAAPiX9AiUycMIArFDPFsm2hPDL/IIfis+VH2Dhw3iKN
+/skS23BXWZA2NaZcPE//Dlrr68YPL93wtgshiZvw2A0Zuimmtz9fjedNQNxcDmNJRjGjOmx8x3G
sPztECVFtPVtWptRvmzjHL1qpoQZOHzWjTewkgVFs24lkaqMpRv2knl5707EwuPv3TUCWl0/ZHcj
ivjnXPj9jmUy2TpZvh3gx9whgAkxh/X6tcqREmES0Q4W3lFYfU56D9P0VNL3jO1h7+uUDLE1bSpr
JtvQKbU7ORAXl0URQa65/zLDgzwngTudLeP7hNDh0S88qPKeYxwN1vKTaQ88j/UE+7KSwUsqfgZI
HrDvoPauWQptRZtFsk183KVdl/T7JBUfeEJYSEOvPFWTfoQomh7QCzinAicIicHkh44X9BTycnvl
iAGhvMloye2seGNoNuCQKDKOkzrMBNeTnmmcNU1jlkB7HGR4DoqiMty176ffuiiTH4NmIa6agHyM
FbleeqSnK4ojBxmgTvKf+13WkXmKRFkr2Ej3bbLeSwx7H1qoZbBJz5k2aFuHRsazNpDA3TPxeOjq
hnYroQK3QxfNa7doyksSpdVD2sI6maP8jcL0dYR0t2/ZGxGzUDF1bGFHD2nsnYVmuczLUW2YVEtb
4h3loSLsYc5lCMsyB7ePsMkIvJU/Qo2nc+wt5trX74e5Rpck7WNkpPF9NZO6nLnMsupgW7NFXwQy
rpXXhqRgn4TPxKvSA9J/51gU2o/RqvpT4wGxwXzV7pOOEC3XPZlBIs5wDOQV5lx0GgWAIYiTV83C
bBlPeJfT2beAuI3VIWXC5NVVdw7UwazKt7Tnvcf5HB79CEeuI6cz/lEGn8Sr8LTelhoAdvz4+naI
7XzJVOWrrtN5K/oJtpIMRnj20X4gcOvA7AUA3VSKdVCTjNmXbEREa945lDbHid7sr0Mem6QeJ6Ja
WUman1IGGM7A3sbKu9eAyw8p0jj9IAaC4DSHdJBE98GVxO5+YgdI1zdzr7eDOySnpjPYHePN0TKX
HK4kgwcWYddMo9Bha4oN7PZlXhN3gK7aY/IjsX8g3vdJ9fwWdG+xGztXO4/9pR22iC5qHQ69IYlV
k6W5aTMfQ48+4Syf9EvSG87pdmAQzXgxdrWN5Mzc9Y57Jb1r3va41RnUFdXpdghiWZ0AYpenvBrX
gkzIda5lL2Mz+2cfNOGZSBi0hYkIT2MzfpZ97V4ppNN7x67eZUgBr9Xo/LKZWfTgOKTFJiydmiCu
MfVhsxsE5PQdrSBNkCEqmRXgl4uGRcsPy0IAAaT5v0aEd7bbyFtSm1V3fpExCsCmuMn9YnwsfVbj
iBDjtyJw9mFUc4GqQ46qFhWZEpYZDMSKEV1qUrXM1/3kpdHyWlsSUIxVCvzUlllV/iDaodpGZJks
4y4pHm7fywPDXdzr9ZgRoxAOBJeDhne7MN+PftxxhqBmjlJG107FCnjyEnPD7ox++uJyYTI3Qewo
kopNMvdsTEgGnfbyyZysr9rrfs5aBuU+rOxLyxV/SRNxMQo4Khpi44Pel9YhNI1j7w8I5JmmXHt1
AB+Ojsfl0XT78vaDcBJix2h8y5PFWJjN3N3F7ZRezCj3FiKvmk/H0T4JKBcPuBJrdC02hN0WXlRB
kRLYvOehpOcQQX5chI0vNkNnjgs/HOWhzTERstHgXoxm864xVR4OuyIzTL86AY66cDOsY+JSmiEM
Khx8da5ZBxlyQ4EaWiPuNtZmjl16yvr2EQjwluThHjLkdMla+VQixCYVcHJ3hj5vtKxqjwANyFVl
P7dKK1SzBUCgddeYgslgwCw67dD1MdpYhAhEDjdsRFWx4PihDM9R3T1V8xhuyZnb2oTtSURLqxTm
mwXc7XWqeuSxoy4Jnylfa6NIkNUa9LQY7skfjS/df88spn9VaZlI9v+nSmudfc5//ctf/88f6qxf
v/bb0EL/D8uGcaA7lnB/IU9+47Nb3n9YGI2ppJg9+L/GGX9TDDGZ8CGmkyeBokjR2/9eZ/FbJlQV
tEdQ7dgKYYj+EwgVXxkW/rnOcolm5M8xHUDOtukwU/l9ncVcFV+socKcq27YILBzjo2pbZxq2HuT
GZ9uh5Ls+EXU5cHe0NMBaC88glj+HCb32qTefJxVjtDt0JPTSdQifQt9ns4stTy7xCDwQUX9xcBW
s+hdT+5TjUbXCF5ibYl116feaw8lMiZV9mDrk4vWo4YuLmuyOuBtnEhI7ncucYAb4ivv4aS7zNSH
MUCojvY6YuEvmQRIYlme9JFE7CLlKSK6OFyl8AsacPp7r964sYERMLLFwW26hKEKcRyGRTzy7Xu3
A8t1sM5SpLEmSrpFZPfzVjf7eV0qA3/kfgQWhn5fWfsTZfKvld2/VsZ/ckaGBd0+LJdQARDNxFdN
gQKMXamwAQX8AKFAAh5EgdFE3jeZzrguDHrXXjfp72+O6D9tXQvfadwcaXnRVnE1VnAl3PcVt0Dg
T9iX9CKs1I6f2NS9Ty4xD4aCHkiFP2jhIDQKiOApNALZMcarDS3BVtiETgEUINGtSogKUqEVOgVZ
KKEt0JWFtqYADIEtMHKCndgApTY3oQeoIYbYIMbqy5b6M+5O/51hs73CX08N06bhK/nBy2mM8TKC
gKBsTpzW3ldmfYQpsTAc2fwQRVUhkLGap7J/INgiW7VTaT0jTQmb/qEAwHFH9ybrQVCQqKFSRjmr
9HjJ4KzdYdc1SXetJru7UnqEmzDEOmGH9r3tzTlVBAMULFrN+fbKHFJ/2dnohf2k+sr0znpCMOKu
Uw8sWAkV3WuS7Ol2QKb5ffQyNtvup+0M5WlglLK2FY7jJrAJBxAdWWN8ZBoJHRiiN2PUFdseY8Cp
C4PsoPvPvn1tKXbJyvDirWHFe5JaIzQ8SJTcQq2IFkLrLjEYKmkp4oLRJnFbpJe2D5FETRk3j1xI
y3xhQD1eWBPSVZPnp5YxuEPzY+H6aGg0X7QLYEABZud6FzI2mfPJXbutV5yagrerHGQkx3NqmdHY
ZjMsTJlZB3Ie9IVIAeRb5H1xv9rizlSHEKcgFHXrqIITotjifcY4YCuPpmBXEWDXeyKi54PC2baL
cEODNV/lhHFDNhFra7a/l0FcrroQRCwzeeBq8yfd07fcSay1yB0U/jm2FokgidOgi50onHhHU4q0
w5FOTpkPB4QmM3r/Hs552BKYZTF78y52pn3QcL53KuN72owPnQ/dW/PR5lka/k8jPaRJDC07/Sw9
zMDBfHVbNdT3EgpRuU1ixAQU1jvTA5ndZG9aKB9F5r7q/k/dQ4Krvic97VOozV6RP7ozfHURUcz6
s/kxkG698DXI/bZXKFPrEmDMvWak5HS35tbpxHXO9KcvgLLJQjlFkuSzqymTcQK9NWYxLmyUPVY0
X7wY/E4Vb+bZszDFjOGiIuugHMI7N3d+dCA+S1i5nR0TiKt/NNVuImEhTgPAI+2zbsYvRbPxtRhr
cgR/qqqtd2kHd0iKFs7cf6i/zk/iB3r/u7jRLkyVooVJ+MPEu7Mj9z2N7dc68E5VHqEhlA07rvIc
YR0Y0PZZffbFbChbqb+PvnEyXXkzr7n5mEUVApsQNpBbfLRCbY3EXccesGrbe9PRlqOZ0FG33hke
HTNNVWbJS+mOL4mVEUzo4wPB6z7Ed41ePve9dWTYu7ENawt6VtRcyG5PAzHbe6F2b/cvg9seE3Kh
RMI81C2fLPZ1XTZ8m9qxXDoqn3yqnNeSyRfGBLKagFwtAp9Mc8058hC5pj2x9yh+dnaRbapyfCfQ
7oApdRFo61KZm2PB9t+oa3NhmoqbqEfY8Hl0JdEypGoMu/BBo1mtfFA/ZRP+NILsTvNIZmNOuyha
81JrdB7o5bOn0b4GSyO7tj4Fs0sU9/CoYUptH9VHAEXvmLAH1urqdRyDbSl92gHvItVWSYq2xu6Y
34UM2OpTYetX2X8Ju7kXM0QO/A1xhqpWvnmyviPO+2RM5qYS8R3zH2ieLFfEVicFZWJF/lmBAtfK
oJ0jc8sGks/N+xGaQUCymW3WD+pcZVn5vW33cFXXebWfbGOvd68IbMCrz83t6kYLJjuk6HJU4Q+B
9ibtC43t1WQEp9xr3i3PfPA6LA51uaT2PhVN/67eTdj5h7lBohj/jLhMx1jjttHjjXKLB9n4pM54
o38KXXtMgjRZkPV9qYv55HTh3SyN3RDWr6P/TDDNcw1AbBHqzjerR0ZcJDABrU0IuTiIvweaver9
7JC1/h7vNd6aJv4UcnigMv/e1M1FXZnuMB6ZhhzroDgRP7LAq7MglPsCGLQGSzTK/K2WDGPLgh16
zVZ42DR9hv4yx8dWntQHqe7ErOzWVlyt1ffU20P6/55N2VMgvru9d5wCY0VdzQXl7vsKU8KcbayY
sc44P6lPRL2jrKALi3ZJN8Qmic4wkL4JA3WGmYt1bjDx41xauXxy8l2qjeDlIKxIEsu5/mRPbH0D
CNW4U3dvzu0M75rsdC6JcdQPnaiepUsZZJItZqQfCBSXhVMdgy7bDtl5as2nuTK/QJme1KOkiCfG
7jxtZ+/bwJ+rHnZk1TwEjAxay7ozZmD5uvMwo/R2ChLrcy7GjPc0agEDNGQEPFeStlWZdFtdtt88
w3xFbrNtRtgytn+quvBThrfgyksWZi8E1nF2cn0/lm61IBxqJZr4pJ6v7Zk696kr3bP0/U+EVUdr
Cg/MMNQ5noz0TWXBUhsshzleBXV9pbq6g7e680RyDtuLZncr9VCf0vYOOA1DJvbOXCrsgX0Wtj58
Vo9pdZskdr+pgcg6PPZmr9lXLNiaAqv0zQmczRbY1pMcrxWPHykMzlhR3N6yehOFne/cwCe0VX55
wWtLznzd3tf9DzcoPsdabDEtXTynA3IL+tgJz/PwpE5UyrC9iHIyVaaXkSdBk0yPMYMT0Ti/Plhz
qL7bPNXKznqMidsJw3vdL3/ApVqhvkY4yovaTz879qhuVz/zIddLpBkvcOPCJfvmg4dFM9YeGP1s
EQJ99aa/86vm1NjmjzGIrhUw8hbAiQVKxLQT2mZ8nnEVXXk4vYw9z56uXCZ1817lzWtKshh1QPJT
fT5d663Uf7f31PRwXcHncAD6wZueMhjT1F2loVE1lOZH3A7bDLErA25wvX6asJ4gRGwS+g3pAFMm
ymt5zZFdLoK0kl/SvGdNn5+7aKRZaDiPGXba19j5Kgr7RxHNT50t2aZOXrz7JOIFrXET2iTQdPMm
16nUCWbAqqV3+dqoev/FLx/iemWkhjgFztafsAqluc2syvsutM5+NKG8LVyDZSZBIzH79nRMepnD
Cu5/WLLpASK8NljbznAB3BV22mFZK7VJktZbBrLzlunE82BVS/IHSZXpkB9IUwIj7eVGlLSXfYvE
pRJZA6zXzlsZIPoWYAOcRdtoclnHLhES09qwg49EeK8gg19Nr/iZ5zBnOszFXlwt8qrfiQQ3oGHP
5Eg5M6Dv9tInPAErJv/qd7yZaZNmHLPOgbYt53Qhq5jJotYvc0+iBvEXY4utrIiNaxCUfPS9TZiE
kf2oe/Mx710e5hJZLi4GOtTAvW2svG7dP5il6nbqp2QicavrUjrLtvUd+5BDiyF/yqyMmzt8ys1l
q6PbFl0aLnVFqumtgI1H3ODflWuiiXFe+VWBlh91byiLBf8gCIFJcTRoe6+syl/n/vwdyBIBGHGP
jXVl5t2ja3mflmPvsY4f+FwcZtzeN89kTFkPm0q3yNOMShpO/b7tymnpmzb1jfUcs/dZDP2cLcmd
PagUl5XRICihvN2gfEPQQvxU09PfMzQyeFLwC0nr+kTulPuC5yRYmnyf9E9WPfrLyBFY5Up/XRIx
tswCECyDYYKDrFiSk6BkWps8s1oOiwEoi2n/NGbvw4lfXYPeHWkx2vBB1xn+Jw9sfTAX0SjEcorE
O3SjvD2t5rK8ZDGSYJYfDHNtRSnuo9DA0basTbmXQYhjTOmSEW6gMGI20GAJxfXHo00y+8ysUsWy
rtxmcDbRIMIl4ud5UwMWTe0y38/2wJ3nNPo58/qCUkhL102lm7gF7WHdVeQB6LPePPYuazjvUC6n
lsE25GtrY0LEWbtZsfIy7JEh4bk7K+Ein6LWPIOtCtZEnguUtl5OblUyQr8bllVmPNhsk8gQzJ5d
lPcn39V34TARHSvXgT9hne7UZBVRTITTnwoKGk5GlRKWK8MU2oPJMwuldfpeTZ726BQyvSPg8WG0
K6Cm3OVopWfSiAl1mWzg3VaG/zoU2s5I9XqT4LDmHsOAI3u2qti5C5rlOnEBLb2tfw8P/1VLixEY
LZ7/fni4iqfP5tunmh/+oav16zd/62oBBiauRNd1ga1NOGoQOH613f/+X4CBDbgUTACFxfDu91Jc
Wlcu3S6AeTYEPvA3v+tquaSdKGwHGl463jB9/0xXy0a6+8euluepxEGgo0gK4XL8c1erjQmciOMY
H0vc/cSBn1+dJkObrgSZEmj99fa9PvHy61B0b70+lYeZUcghrcT3eTaGO60bn5quTw5+5Dw2dn7v
j0DirTp0MN6Y5lVUOeV9U91VtmZcPa1GaaaxbA4aSByjjL7f+ua3g+hs7cj9JTZjHGSAaYnT1mJM
wGGVQp6YaR6D6/aI45XyJZtmMsPpZiPkqp49eubYnUNnY6WJTVAc/ZE4oWpyxo7YZu7Og8Anvk3J
fwIR6JfzQ4Q08aEmhjcs91rMEu9YrICJxiJJzXuqp9E5Bf3Is10MOxqXtGxgmt23RI3eV7X5ac3T
KfTxqWoBudzI/j96A6L8qFfuM5pETOEo7n4QNbxwnb5djM70FaQyeoXtBUKB1tMGMg8b1ig4jMVG
snj5SR3vWDH9h6nEOmJ3k6p7OACPHd77IPH4t5bDpvVGFCUpLKI0K4sd3M0aw14LYiez8ouEVLvO
miredQHh17p1iJzCuR9Je3uIoc8tWQif07AOwPrO3Uub5e5aNtLbhF1ykkwGT7RAxX6IKw1dQ92+
GPgyfH9MyUEVctN42hvzHESkglW0jSC3kvybeTq65Oxex1AOse+BOcyWm+EUSFTKeYbvjf9nCi6o
r9/LwngYafaRXjlcBlxMJBuQDYsL0c+46hCriuisdUTeRJfcd5VsqoBGbBbu0YohPQtxgF5QsNsU
pPASb34yhqqAetGsQFQgo/EjY8+AbHzxDXLfqjR4iVDu7qgOndeuW/ehXrzCCngbyL5bic5tDjqB
aHupzMw6RKxtZp58bYjvI3XCg9oFeU9S95QX5FP3RBSKuGID1ejh3o31p8Ss3WtaPQVhYV0dGgW4
6UWwoW3a7AIMUasmaHCeo30i+SS89oNdEk8OsULGuRctIxoi9Atn2P70YUcbLZtPzsHGAMu6xrPV
LkOjI/iafpVV0w2SOb5nh8aR0znW0xyQ2SxlhgNfKbgnq3gZGB7eO0340NgZDGpplMCFcdf3eOZW
ty8rP7JXmZgntsdTce1jfVgg2s93ty/TGeqDZ2gtxMASsh5k3j1PqY2DrPoAMNNm6KSbp8QXOSYo
lw1YCeZVWObCduRDqDl0XwcyB9H/0BGOr9DK6kuh2NxMTjG4R/C689Ez9iYIb6lY3vON6q343tDB
CA3Q2p82qq4bMKuYkgapE1kRtl5rm2Jez4oYTrmgH9xlpkjihErXK1PRxQ2qAV3xxsN+pYgDx1yR
yFG2wiS/0cldqsI8xVVntM5HHvnuD/6120yOUBPi0t6mRh9d5vxQKPJ5BQIdeNu7q/Xxc5U03n6e
9zYb54XUR6KzC087xwqjPlcZIk29RAinJLhBA22sSqhPddUm71Un/XYwVRM9Vu10TzXWb9/zVLOd
xCg6lOZe90iJjCbaw0HjWTvy3u8yRTfONcIFtcyptiOBQWEZ7AezdaIlOqL7wbLbTfmr8c8IwFDD
AObz5cJRA4JEjQpMO91K33RfZ3gWIdoHZCnm2px06i6KEBJUzO5itKXYFqAqkNxV05nh6GJQQwpd
zSxuh1aNMEZmGQYzDcRniwrF/RoIg78fvXbmxu9iouQ4wCLdFwP5EGXCmMTIBzafauKm6hPMbcVh
UjVLq6qXVNUxpqpoXFXbVKrKiZtun+mufYm5gJazNmcrSVEUURy5qkqqVb3kUjjlZiZPtomTV0vc
YtXrxHRbPtSbMIEQy6KWttCQgNiIZs0UWlvaJMjwDCLfU2o8++Vz3Hjloz7VHY5b4S68wXyshrFA
CxphSvaQmzBXcLZzgie3HQY6s/Ei6wdtUfvtjkC/b0VaTohEcG1qDEKSLAJnkcHoieBKaJJNoB7O
vAmtBg4yYbad/BMsoHo3o1Kgb0rIHUpoLNf60m0F6r4yW1bWFjOovZAdq1vYF5+Jgze4iD3rUrCH
q4EuIUxtVpkFYCUytOxQOfquS49T729oo11dvdxUkX5FxZxV3j1DW6QdZJtojnNH6JZYNNJEkZeu
Y3R3VRdtZSXXFteE0sC/1CmZP8IgCIocTAi0UGQBbIo5+GnNF98BVz0YJ9lN7wPSxbWePNd+sLC1
cO/E3pvF23bb+yCydwoQyHp9zkNw3o9NFjf7Gk0rrraiWUxJlb22QbBif2q+dGnxI4GLe6DPi4TA
xIJzSw2mbamtwyrMdlnFSpb5TyQc0LnsvZdqKDt4FslP2LA1bkgiO8njIbKxbQNSCJrVABT4SKJx
c86FXp+1rDn3bhHurKpqjrHVXfkVceDZfJ+ahv0iOcFGBvwla2z9VW9AnPYMLHdEc2BAFr2PIlR4
wOeTH6lb9VtzdMGDG3a8ZVg9r4o5tHZaV2/AcR9ooWiXEPoRUFc6gDKd7lwxpnu8hP4O6t5r6wX5
yR+saWszo6N1R0BMxR8QlACl6Lkca/K3oA6jWQDc/hVLLV7M1mg9Egtjbyc2+ApJ2R1uB7pz3SHo
wq8ocX6SDdSfOkJEN0PipvdjqUWrAdvDixZnbzlRjlqlH/NIThvCYT9a4rmOWm58jy0tJvUJWvFA
pzxMouZCHqfcCzAFiGay5ARRnZvbnW430l6496ERfvqxY7+iUwrxDtNHFFNrvzJyiNDNR2ziXXoM
dl4PZwwC/vbP70n+v8Jq2CqE43/aUfzXf5bN/+Pr+/VLv0kRbQJDTDx9gPOUi8/7u6/PsjDv2Wp4
7jPxRlz4D9yeYAdieJAuiBb/2/T8b1ANQszVHsLjF6Hx+brzZzYTGAL/uJlgE0E2FdZBC5Uf49J/
3kwEuoGUS3cTJQ9b4YBJLnYVoklRr9CFAReDqmlPRngiqSk8mRScxCHM1rUwwnxnGtF00twBAurU
PBEaa2+rfuBmb3ys8lqafU95FrRQrhvTAdxV6y7++HoTuWFyuh1m2dW7wvQfnAI+Rp+MP1yjIntR
i2y6Ci7AC6SIBiYMlyBgDLn7mSIC3F42bIs5+yH1fpuOoyCkLYq0g+u1gB+wv1JohuNLkPQXW6fC
y2cogVndgdYYQWKMYRW/mw3ch9T3JatNlmy9Lmx25IGAYW1ofWURCNuhP8Wpox1/bYP0pmREn5BZ
MhXRmScuPSfK2fAMMjRZ+S0Wlsizfhto36ba+M7tFTsvOKNkDAV64V4aPyYh2MXQrQ3zSxqE1s9q
uNZJ7Xx2Dpw8omPPpVVvaYrvJuNg03+JcDIkTy1kHjP202cjda9dG0KaeCPLy/zA8fuSdbP2UPm8
1cLHayQCs12oWBlA4EHLdC/FR2VaUHnCSduKmmm+noJfvR1Cz1s1Ttw81nNFvHaW9ydHthR+5Zzs
dTQaRJm84sSW54l20+BDAKwNPGC96GDgqV3OPKi+nJu05+FEZIO3aXU0F2VRwjD13GU+43ARg02e
lEZUuggoHnoHpGJmiQcjdq9tMhQv3AkeQ0nG9f+XvfNYblxbs/SrVNQcpzeADdcRVQMSIClSpHwa
TRAymfDebABv1e/QD9YfdMzNk9fVnVR0R/SEIZOUlCTMb9b6VhcBYIkRmNmNZ4InPdvV21TG07nX
ddxh4WzvJRXApnHH6CbRku46gQd2dPtG+A6jWK+wvgzLI+jabKfJcAnUIDFHWdAH4YdbJDNE6UMO
+aGnd30Nk3klaOl+EqfRtW2U5fkvDzJBxp9a053S268GcMrjnDT32VR0d1lZNVfsNutgdjQ0lVad
EVBlgi4u6u708cBM62pAQHme0BooIxGHujM1wnkQxHEzOzakut3ZdA8b9lPNVWMP17I2KFFK4VJI
D8+I1UKfkM/s6Caa/om09aCQaf7cmEWzQ5bXHiA+37KqGf22b+trr0BJnBf1gf3IvCtn4bIsU92d
QhDAEDxUb2AKg3q0xq92CjYq6qpm53YNeSwVm+kuxsHQYpyEtTtt5ilX17lHgHY9WeIqXsh6l0v1
2kxafUdk4lXMzzjDcKyIS3eXa4KxDWR8ZIa47iCOhBjvSoxFW3jyPSIXHjyBuUPP25veDp3b2rLI
7k7imfxqlUO/sauT3ksmowN/clpQQ45Ao2IS3dzFHq6cQbIpcDQGw+wF2wZpfuzRMejptdLymARw
Tqqs7PcJtfANo8X4XEcYd2srcOomfmF6DDNCZO+zO52GZrD2PS2Bb2SIS8AFPS7GfMI1JfdFSjyq
UYgbNRwsvWbltkT1qY/BggtbVzujaOwHe56ZNdJxbZyqlvuR/v5KFGS45PiRj06fyqu13+2GsH40
VJHcxBZH9vpZaRv2Xcl1xkYwl5CZdtvj02kHPTymmVPsoaAW257yIBY2yyleWt9G3n2OFuc4h8nL
UpnlxXHg70eSMEmPE8KfCLTbl2l+4DQ1bpN0nH3uK8NZo5OAEF8uB24BGpxOZLAlHSahPG7lm6LT
dgI01xkG9kaHMvo49vAGGs7Ufj6mrQY7ujBgB38xEJm899got5Se0e2c6x3jJNpNLZmfCnceTkwo
zEAt7attm9V+sJAZCUxpbPzGp7Ss52OsIDIsy9PgTNEJYH0SeB32DLdUJzecJZ4uCdi8AAWaTqvO
olk52XHGOiftfbw++r7plf4F19J5Roq0H1LgaJS1Pba6Wt3VLRTLdCmnwAGzCmyvd85G8swABqem
OcTXk5d9ngpYp1PUTRe37ujic4ZH5L/SOXgpEd9GfBxIFvXTGYaqIiDwEcA5q4FqOBorswb2otjC
s1co1j8P/Wxck3v144O1fmqrCSeJexlW0Xq1ytfzcD7Vaq6ul9RE0zjrzxMb0aux1jw/XAXwpFdG
pC8iiherPF417H6mVTJPqQnpdJXRx5GHrU9M+mmaMcbZ5uA9GBSBq/x+XoX4DYr8ODRMnPYsqLjA
aheMrIjQVwm/i5Z/WUX9JZwjz2AVj9h/Mcl8rEo35JqRMPKSqbgVrqttnWa0L0nIIeVQK4dAsQ4s
COTTwCqTcxpIKDk6B9y533BwlnfKzEinNCoIdXHCNlPnlJ2m2QrUnJHMCcLzPm543Uv3WKAu32Sa
PT3lELM3+WRtV8/OVRzW09UYAbpIE885s29/6kUkD503O2dAubCkhozDQHiIpG33Hj3+cBcp8WYj
vf9kRmoXl29xosXX6H2+6TUmAOHidppsT+2q1kHhxHGAUql/tvXc8o3e1a+tyjPObW2V/uiV3U2P
EGrjpo4/0FGEM8x7iNnMfNMgi5tdY4j5/6fc/FPVKazof8ipW/09oOpechKkv5H0icv0/T/+nfXY
r0/8tag2mKhbjkBFis3QoTJgRP7rhN6wwGg4tiUw2DgrrO4v9h7xi2PrxPrxHU8IkAB/kZ16v1DG
eNL1EApCxP7XYBmm81dBN6bL5p7a3JL8Qlf/yd7T9NhypCtHKuCcq5PlfcqqQaOcxRcB3YBBgP7V
c5i4a8t0zufkMzPUYz1HUyC1zNs54IZaxC1RtaLgmngXEwp6YfB0xxJp3uITwOHdUEh589uYaJWf
VDXOEKWuZi3c9pr3qK0xraYDaAfa8Od6pvSmitTNgirAGvqNXkoSzJpiUy6r9MmOD2VS8ZfOQ4Qh
yN4zWS83zWrQLrUb0ALkhU1050ntHjOFdmS2ifnqQ1jSM8uyxHCCtMpGjPvQhFEtXGsLX841407v
J8JWmGP2TVmemqm3/L5s8Zh4b2bcRsdsLnKET2gtHO8GOYm+1xNb96NC7bwlApyfxcyiJ90viuq9
y5wY2qfzpFldwxjbIQdP8LeBB5eif5dixRW1nc8EVG6XEMApviLaFuRgSum3WTqVW0BS+8xuAjdP
TmgtSlRT4kmATFuhyig9pL3O2acmKAXyxbQ+dznbc1E3aaAVsz8P7bNn24Gb2d86rd/XqDiC1e3Y
SfuTaiD2aAAdwjaKAi8BQ86IdePOLEO0AckXrVhQ2LQxFM5WWds+8+41fdZ4Smsk8JDXbg2j2hi1
cgFZQPmKDB5ItiHeRM92eoXOpkM6tBgwNUCA70dNdJuIN3Ebx3m9j8DksgLd2p2T76MufZVsT/d1
Sah0U/X3Ihgsvbn/+LiP7a+uogFKFNuIvl6xzclLOCq1NRS8zkhb3c6RE+11Wd4DeGNTgvFm0xvO
uynzxdfs9FaS2YND2yKRPdak/1FJ9O5wo9XlDaNXknpXJyZZ0I9pKrJtpedMwgU5O9AENG7TYjha
68PHR4w3+0BJezmhIGOTTsz1Yj1UmgNiYGymS1GloINN1ItNU6FqsNP6k27epZF121o1ld24BuD2
r/hgEHEYy7rjRk9Mcxpw3kWbQktXanExbcHo9n5tr0mHVQjAljv84FhvMSQNoIWtry0zy/Y7e8JS
JjKdXNtWMZxMUTqmIzLSMX0YkFyMHPM7zbYwR1fxLiR5g7c5fJgMYrzTN80D+6tXFhs16kEt71q/
yXBho+nsNmZHfe0Y4Q3wmFUT5WasnWn+ogl/bmVwXtn1izMjveIdAi2MDjZ3QhQk26Ez5LbLUsgT
yK22qTDJE1oWboxhRVtW3NXKZjO2uD74yKe+AYsb2SQGLz3g+mboj0tnXjPGchSHkEPQCoOG29Su
s8DLOTRDT0RIWDiJ6iVraJysfsde0w2YXGJt5iJUWgSsHHR7VifAeAGEj2xPfwW0Qi/vTcdkMJ0T
k7GS/cgVQbWlnE9aI99MxXuEUeZ1VkN7Vt4N24FoyysNca+I/LmDRMEgG6pz7/SsCyRTqMs0SACb
YkYW09EXeNm8KYYx3X58yc7rCBosomi2Z14gRHogodFz0ghd9zj4YW6x3WjhNSSZCPDd+BZ6me2c
d88iyfZOkRXbRnOJAYznjdu7hzif1pLi2En9FXfOU1lhaKmn8qpICpN9nnFsUARtaosMaHKVqh3Z
HAHotktiFd8ZHd9FufagwMizhZ2IwebR59rry7znwrM+oLM5z3lobEHD7WO2todEV5+NwVPwAcxL
1OhofCNH0It632IqsYDvAbSojPdMNifaIYAFid2Q7s5cXJdxHoxa/26k1fchk91+nAZ3z9uEUHo3
iu7aCysEUOn4FGfWfTY3za8ag7fpf0bfqttfHav/BrviFtd43/3Hv+vGOh760cm6ujuEJwmPcwxG
Vqt390eHRRmrDHKgTdQ8OTUkJddo5GuMYyq8tdHuE1EbB3jwMYVm0BHE4B5DFfqMv3cfX0B1mweL
U3ikVaNG6mwd0EphsSmJvioAIDckaUMIDsdrfCSvOF1fMNLpfjWKL8IBUjKO2fMMYmqTzcAlJu+m
KLXk8PELK4/bZFxlXKriOcCVQCzZor5rMXKYIorXuNU7dyKPp8gIVvk4LRmCgqtpDG/DG92AVkBn
br2ZucSeNZjnJDJu3HK6g1lhoukubWjyZZ5skibaIYlH7U6oUrk0t3kRc8Hg3Nl0boQBQwErMNHG
1QiO3KF7DWX7hoI82aYpudfKvlDaX5UamT8LstVuUOwttRiziHsbMoL2P/64ouBK2BVfxWCYtAoB
7o02GFr4pOuRH8NBZHbDsnOIu9VfWGxBdiwkKx3HliDeMpq/cv39OqgcYF+mDD+3NBEk604pHuP2
UAOubCCsDPoYPbV1vdNmAmgTcRtnqyK3t/e2g1QI5Wq3DWX3HY2fvtFgkGzsXgNUHsOvBO5O/Byu
2Yk1s1yYJpuU5NskhRQB24ro67i5a0Zwzj+MXP/mYfhXR6FrWxbLJcOTnuCC+OejsFvsrjXqYtxW
qXwYK/0tdWGIaotH5gwHfSOyZ9S2jLVidH7cgJP2ri6aX936f/dksH52dUvKPqISgbXBZGN3+tNf
oWIUfgVCpm24vpA2919DEEWB95W7k2bP2wzgVWzDcLcT/AemXSvUVu/5ahfAWnTp45QuRX2NlHab
eCrnhVu4lkcscYE1IVtCqbdWJZwqrJBmqPnkr3msZrd0hddhoa76VHxrQ4dePH5qY4LKARjcFuHa
Z5H2RlcJWd8ham5gINe52auql10Gn4k8MOU3eYdQ2pDci4gqdhKmdHAkLl5mPecCSmJUyqt//L7x
9vz1G8c1wzGwaXl8V6wGrh+wclmYyAqO1YCuq+F2DHndBH+G1x3MRUl9p9YvFwCXfU+AoQl7/ZCK
EZVV1B/aROhATXJBy1jpG8i0QF5du9F9Z+asANeiAy8r9Sv6hTqokYZ/XDIsZliksXmflRMOfhxW
h1L0QdmZz/VEYJpwjO95pl0h9/VNZT/osU5CV41VgT9/2KRsdTfmwDNMEGcFsgB/yUA0Dzh/yCCE
mz5hKF3Kq5JK7Zq/wItaB/4s1fE69kQ2hOTatY6o5p4gsUAtSk6Wt5YiZJLt4iIN/bFR74QUAl5y
seZK7tceIgXEflG2ixU78SLdLsxGHC8b/IXWusATqrOFQlYsg4kZ+lVmsChlaDXtLQeT2kCFel3O
TYa8Qxk3bInjoB318WHUWK3z8jA2KloEAFwjZdxTLmIkPn08hJR+u1FOMF1aIHwU9wxGSi/63Obc
NSePTB23rL4uuanvJ6dxDlCadt2ikLoatYGQu4d4vMRvHN/xdRGJ6iEhDcZgGb2fzIZOBH/HjROS
mVOnjrV1o0idYuHYx9K8VHGeX5r1ISZRioKtO/UQsGeibh7mkOGhrLnCFQqAQW2lya6pCxifWI+u
dVvXAm9s50eh3ZZd/8UjxuETkED2jZxCWxehw6cq07pDX4zC//gujQVWC5buTdzORE9G05fOLH1Z
C/uI78zyvXKqeSdFEVhOGQddy824mNDIsDjPLtRw4L+BvWw7s84u+YhDrE6ace+5OE8ostPPdqWg
nnA1vklCFs0FhKWTty4PnSWccXRU3S7rwmekX9m1k3WMJi2NJW1lpKchMaNPZgK4RluIkzSwgZ27
QcNJUxS5bxXZlzYuks91e8dOf/UnLM9nx8V51ncL4zebcLvVkm6X0rsMmpMdCpuTDt3zsCeI4DgY
+CHsNGwDUuGSvRLeC3Y5EjzvPcaZV5UjzkbaiqsFVkJM53IwYiSyEPpvoKtRVBMagQ8/C6RiXO6E
PYCrSbX3xoQMVhgd3KVcBRnDzceZDcm2HTEkwakJpqGhTOzgrerLFHAuvNpVrfkFNxA2IcVdzCIH
gQEWC/zuHft/zwATHBLLBj1qa/T5F3eA8VC1ZQA853vvjsiystvRZDblEI5U9P1VPDZrfT8zdMD/
UpUJjG5NyE2WtPHVirNoZis+6B4q1kJZqxC33VuKIwmeGQtwCLN1Dr6XGbXY9wJoJXr0pzwMe7/D
isUInbBWm3DOrfZc2eC3IkVoxjw0VzC+2m0liNoxACoTgXKqXReAWEHpX8twK62I4qxiLDWWxXMu
kT0M+LedUMKUqHPDH5ziorE8ovS0IR1VCVTaWrGokqQSgWOsx2BcFPyQOXwjHuNiriiIZHycLANS
iMeUV+e6vsH5LlAu4zCKEgW4UMwk3/Luf9xQhqhlBYxBr0Ksv4mcdMA/5HxR/Xq0WDTenE+X0ALv
YCBEQBbWM5H3sLZNq0xjma90k8rcnUS+Q5yrkILDkkKjEA/npXJXtGN2naneCryFciVyw41sl4lq
EJ30ZGZbXAGQP0rocMTSJA2RiCgK3twWx1VbvyeIwfcLIHmcWxA/0Rhn7MP22aOxRnwYTvttKLFQ
5YgId1nW7Qtdcyi3idPSGk7MXsOyZ827ULcRzrncNZTOpc55iRJMiunINLusSPJdunutMTUUHVw2
LO26DotdqOF2+ii8dKtceFdcytO1d+O6yW6kWSfU2l25LBCy4Pa5HnaqRBPnNrTv0xk+tCMxz5fu
3rDG91To9wYUzE1bMKQODeSRNqH0ZIM22ybP4i1Isecw9u4d8sAhf9E1dlmyj0Z2hVqcxgHkBZ9c
9q0qeer6j/Vxfs3Q46BruR6EXnIyuO52yQ3ARwSBNbH22dBasNRtrRGoBXhPm4kQrNKdnU+HPB36
bV9Uzb5f4UmI2nVzJvwlLBsimcZTAjsQ3NxocLCveT8wU9GGHvqFWKo4j8x9KgBep+VBTHLZhnl0
ZuXi7ANzGjyOe/ARnQki3NGI9izxeWQ6eS+DHcI5yRYO9ULsNc36vkTGo9l4Fvwr0o/QXOO8zuVz
1PCfROD60kf1Zcrsc1mog2k6Ao19mkDxH86xKRPcldFNxE13nypiKc1szY2JPNZVGlB2FQmyXCLi
AEoudAUdyNB6l64hKQ2yywY3rNZ9DbXpgk1v2M21b7lFu60bqQ6Vfo/2NuWSEsZB3CVvdc9AW9R4
3mQ4jcwPhnOX9uIkSqI3e+5U/F9VNfiWLEx+lD0ctcy6M95Mj2Vx0pHJQ89He4DTzzB4z9i/etA5
cSqYEWU7/4DQFh24TKZ736vBeZe2diawV8G9+CTwt07Yac0cr2apiV0u2BOD0onJU/lIN/JuSlZC
21IOhBnZxRUjb8kH4Rt20zPOfTDSshG7RHVXaOatX3vA//Gnurf7sOG/VTW2J6TvP336n4fgPvg5
JoXn//Hv//PviT7+9I/OD7vHn3/K+mf88WP4tb/9WT4hh3/6JPgYFd8N39r5/ls35P3v3ID1X/5X
v/nbwPnxHw+xgTZBatYpZf++0Pz0ErcvxUv5b+eX9qX7cZL9l2f/pg9xfuF0Rs8hbMQe1oek/Dex
uf0LLTXzY1K2bHiMOv3E7wgF9xfLQ1HiSkieVM+rauN3fYiz0hXANbuIqqx/dZYNxeGnCp2/TZeO
Za4MaahZKzLixwo91Kqh5aZMeBOZJFu7YccTVer644G19qsnl4U0cAVNT18dcjlJeHIIogzVrF0y
cEpChsXGFN9PkzV/D1EXeQ0Cam6Ilp9Oi7mPEIvuDMNadrOojK0jsxZnVGhdWrfbt7ZX7mVV2ft5
sXrGnJb8KtrilknbErSdnuwZdjkX1w3PrltFj7VnmKg18XyYWpfcejC09r1DYAsk0moTYdS+10mR
JO/U0IKsKYtzC08Zi11Xb90xZnnGDc+f8PgHFSHuG0so+aw5GsBSYrnJeBqCpu0YWhM3WR9T8T1D
antUCVnqpp7CWbUGgPmeUTcH1BLfCjOOAjdN3+VCoGRfD6ztYT823a29Dj6XcCBgwWRaMC5IG8qS
kZgrye/Gau+CfRkZrpe6efvxQEKE+gQw2/5ijqq96kKazGppTyprnmNwmw9Eralj/pDnBskLobBP
Zgz+3sy1l1EN3mnI8x8f4gUSItiF6zHlkmljeouTGhWFXn1rmD8njtCOWuy86WAct8aS6phlnXZD
zAJJHHV8l09Tc6wyhTUUyuVeruuEgkXduz7Q6Q6L9ZKJfk+G8LUoE+8an1F4SMN+5Y/BioxZjdYz
uRo1czOElvpDloekrIwPEygPdv3pcs+C9ZP6xI5FfS0HMlakBaFU64xn4uk2XKr8qu564g9cYt4J
TtwklqPvJtG896w893qkM9OPiP5qHbx5GXcYrSx6H9HVTZFE6YnUXv0xaUPUA+n4zGqFJBVjmo5T
aQ9PDkOo1Fl2k0qTL4INCQ66vLsTljUfRqTFu9DsSFqDBopNeLoKmXFbVW0csD4dmtqksB+BPNr2
mG8yBr37dDBaYMDNq1ji+aw+yV66dxawg01npYJaDLDpVOv2ruknef3xUOuDukJofFn0IErR7JlI
W88JFe+G9Id5U2klHOHEIcxIt+Yz0F7SWDDxA51aHeGmQPg+2Tbve++cxiFhkprBBi7y5Fulkvou
Ts3qTpZeecKz9TkTkXVjo/edhV5/apgHRH2b33Y53GZ30stL1srPcZt1x4LwGO7TZfKtXgNHYnf1
xu/iuYiRYxsHJxmHO1nEOwyFYKka7Mfm+hFjPVSylsnkibTmkWTJyrmeV9Zkun7UG94SWLLRNx9f
syxyYJh2EXjjjdSZIyQrIlWapKnHC2ppXOdTFO+jqaaCIqGUkB8C6mK8Emw0HOM+wdGxR4lGRrnr
cNeV3Tmz0+7GdqqbuBix3pUdzr9CUZ3EnXfHhZSxstOE58Rk7V0y+Fq0mGKjHBEZkNlz+/GgY5rc
z7JkHPzH16QYzRutvHx8pV6f+fERX/E047HqhuI654DpRR/fysy1tj1Ij01XxQlyiUm/+XhwXV0h
OneYoer9VY/X+alN8EOXKZrij0+HpkhOddl6m3S8N7zGfnAiYh+dpbuYXlfvZy48uz5xhh3bp3ZX
j0V31s2cJUxfMjFFmJ5n6akmYGQXSyfZijzU8VCE30ejlw8s6ZsDtwENwXRkHDLxkIylHui59sky
NFL30BS81/VLt0jtW666t5RNwC4KjZC81bohx0jTjhFbkY/PQkdnTZn3Xwqz+iLG0nlOHN4jN1Qa
6Gy9uEpMpjzJRGx0HlMGlbnmfCqFtqkMqu+0cuFykNKZQf7YcFFU+wqYoGyMFK5GkW6KtI5vOBG8
287tUOZo02OIk/AwrtbBKZnfDLu9UUQRLTQ9TUreoPPehzUWDcmhRF9OcqPbh7dpQVIJepaL6rAo
GAxlWyo52qivbA3uwpS2rSAZdHJX28uq9mGjW5NIM7o7Orhd7jGILekkl5dYdb4qJjIQ3cC2EgBZ
je9Ez1qiY7BmmNEaj0NkHQYioRRzX2UsX5OsFntQEC8asxJoo6+ddLYE8JwS79iP8lYjuSoyjLOe
SZ/J4D6v9KNrReu6hKzHe6so/YJNkR3Xl1INlxHzVe54zzPybMeb3nrsUO1TxqWMcPgbRa9Y6UEe
lV87VVf0XrALi20yNgjoepgezcbLUM8x7PXbyS1BS6aavh+t10m3X8vJzq/nZMpJ+k6L66lKPVjS
oPWLUT/OmslDV4BwWD/9eCCjZ4NRg15y5b4RCmqeo8n+3FiZexHSLu6GTDsz5jHe4iBZqpRpG1mW
mse22ViKBA8FqQDkx27NRH7Wvcy52ATjfhRk/1Ldek7e2qqrvvc/l50/Vp3/vLr9f6Rw9QwbsyBT
679ft26qfPixWv3jKb8VqwYJ4Z5ueRZGSwrTH7LDxS9UiogeLGutTA2B5uG3YhUxszCFhU4DeCp9
8Kr/+K1YhauqQ+oxED8b0hEOz/q9bv9t7P9rp/G3t1HS+lnMDHMT/hH54Tg3JVKgn8bJERnSEPhn
Z6urbjplHPmbdHLHM3pbl2jeOOfamJHOBJMvyFCcaBvJFIXlDiaBUdr6Hcsf/bDIiDxkujIOYmk2
V9xKKwu9QcpyHH2BvHej/DP4K+tBJSZT+qWIXsHZRzSdnssC11AC8IoqUpp4lNTT+Jng2Rltv0ae
t0np5/Ua00dOYDhXw3VkgknoMqq+UqMP9aoQaoEEqQmFSBXXYVV8yfuMLAbZPMZWJ9ONQjk8joa3
L/ldBN2ytf7kcY8JuEolD8CmK7ZAmfUZdHfzObWZzagCUFS/2PTvmkv8eRHRujJRZt3UDzI9jE1c
XVJlEP7JtjKIBvycMU3rDk/oILeTbhLkl5MjDdmjHr8smql9T4Z6uGsEuhAP8g07BnP+XiBX4/co
7ZJ7EXdKrc4PiHjD/TTrBF2Anj3mS2Fez2WKs4J30gcTLU4LQKK9VTjlaw055zlnujJsvboni1sz
XCx9kf51Bl/1UFZTcY48KQk1TuqtZ6t6j+abGwF7retIVsI3EiM7YVStIHDw6vh2VSwPEGwXaseF
0LSOWw8oqOGLVUQ2o0I0iJsWpNltppEj1zNdI1o9SvVn5a45xYQeUzx58U1XWojyihAOQ5NqxM0A
IFhzm707TEr6u1t0Amn26O1Daa4gntldPXqoeQZZBdSG5TcmrRWRWUVWXqbK078BepTkmWnY4gdC
BOGM63N8nuraumrMrDn2nT09TF0HlqEC85vEr3advtrj0m0NOjWCIbz4oDVOeQOXzD0Qxntdt8ns
U53Xh9TpBMPr6g61CUNTDYxSr3u3bO2cz8izq90kmb4sZfpNQyh6wlKF0UpD9F62Y3Y2vDRkNhci
v2+dcGeluXE0qqVrN84YDo/SIkcqFaIKJhcHIPsR4hT0RSBwZASVb7lSAFwjSUPWDlEL49fYswjG
MKbHzptuGttlzLneI0p9uaBfjHhGQ957QfwRQP6+2JqFBKqqkWk+x+MlgdgCzxOJ5IhRnr238+h0
EAlogU9tKPy5geM0N4idRz2wVqxUiwiVUbuN236KMCC4N4WecDFYeuT4DrHZqBW5dUbuhveo3E5e
/VQ6ACoMTe6kBvzHRUTdAf2BcnaoJohBU8WSW1mlu6FpT3cF5DYchRx9SbVGkQeuOxKo2zOs6Yv4
1l4WsjAZVwdD0p6qDi2SgcFoO05yprokvYFchjRIS6SkZmU+9G1/z8x39lU+8JrPTKFKXQ3kRnuV
n8qUkGmnZVAMhk66gMAcm6hAYTXtrg+natsP665Wbxf2KQVy8gq6Kx0qspRiYt3d2vIbDrv+UoeS
bHvE/VfdCFk+yZjmhgCBDQCyBNiZu8xu71NUQkEIl2SjhBFtsWyRLrKsECK1krxGsi+Ecu/r0Xya
jBUJT44Okzkrvu8m6fmYgsmlxKcEoEg75AbdIJUNDiS1xqA5XWteWo1SJ4q1Hm0LnuvWlBl5MVP/
QHcfnXsAbwcUJe4WFjfafFILTV9FLQMvnewG1m/R9LywY2JULOHIAX/ifyjEybU79OJpXDXvRjaC
6WCG6McTeUiEnJLSpyVbZ7WGFGP7ZqEc83vRTfsk6hTqA1rKIRytk0sq2tbtZElPPKEcY91dkPfE
bYNNrjSGLaoG51CnUMy4XrlvOhrwXY0b+mA0EgKZK++cmRlcgQoi6+u9F4vBb+HPsQhRyJ45QPDg
tgdViaNmzge7sJ19JmIcr3g46FGtOL4JV9MyGoSN1hbXiyZedD0rmX/PbI2kJjkzGxYNejefPSf3
oTeWvvIm9Ck684SwWuoNmDK8uF0jT6xeG39A+uJnC7NHLoGvHkxGDvOBgrBX70Au25PdL5/0lIrL
zs12x16WZCWyBcmVMrYtMSsDyqkg89TnrLbOBhlOt10UE8g+lW+WwUyxSNPLTOiHTwZTaw8vZene
zaTdtVP6MlTfTNt4G6JxP0fYJbjWN8wOnIW88XERmm9MLGvSaYKHGfK0kHUoIziEUUhvSdTMTrYc
l50bcvVhCTPOMQKazPTlYN/nTfdUtMVdKqZlqzuZ408xVp++iffW2ORIMsJAxhjBy6xAPVewdiBb
apvz4u3GpcDT6HAnitzMRVC13LTMP6/qysbSPtVdMM46/x1D1wNu1x27Ue97T5bVBjUJexix8MwQ
9K2CNb1BUT1teyjRW7t0o1PTZw42dsg+DswEp12xP6LKd6FIi2O7uP+tWQH/F05ZqTwxy1Hg/YNi
9SX/3/8r+wbv4qeS9dcn/lqyGt4vgDwoVkFCQwBjQPOHVNjGmbdONWnapbvm5/2lZBWrilg4Hrpj
y3T0lQDy+3yVn2fDrV2/ib5rndf+CyXriur4s3zKhVqLhMpEPWDa7k/TVYiVoddFiqgyGX+3HdZ2
swmOKzswrgqamPaeUueH1+hviWXWIvjPvxNgJcGAWP5W56G+qpd/0FykyDsZxvVi26fJHimFba8p
nIEScCFH2EVKXLLJuRG1eZrd+v2f/Pa/Vnx4Jq83RkOH9wJ3459/+zrAGOc6EyTVEWEFcqGDORpJ
W0DN0C+ZYtOrje19pZNdhddGLzjvOqckObACoEGhcSi4SbHfyxU3aRKB2T66vwnz6er+diehf3QK
P79IqzvTFfQlZKutWp8fXiShZU3j2iMGb64P3DE83iIjOeYWAa5YjEnT6asgiVgFWoO1+LkXX/Xq
c2tSMocpbjvqzatYc6/lQF5xLNGuiC7ZEcS8n8PmYHn4plAf4qUIUhUzpLXBOOifM8a4OzIFEpZv
AKOGYTnn0vraSozNWcvNTbOIrlVNd9Bnr95Lo/yEpSFoMCFNSCFSw6s3MYbgbTkMX0OjKLYQPy50
Z5hLBCSSZBpIWF6OmhzfjS5f6yBeS+qkgyl0gqZbPDuTi/nB68ONS97rPLoNVWT0xS6wO6XyC4yp
bKf6lkSHUsEeT7CzCO7rOim/Pmk0mWXsmjS+0yJUGOVwZsf9kjqIR3sFzItdpMtG2h37whdYcpTJ
bFmr62WT5Do3HEBXIbYkA1VZNpRYTAdsYeZXe4k31ZC/Tv+HvPPYrhzJsuwXIRe0GPbTWlFzgkWn
O6G1QRi+vjYYXZ1BRrTHyprWhOl0DybwQMBg995z9vHDRSjUkhnzFNUmRLFgdlf2mB3NKDhbvj31
eGhSa6T3/P6+5bH+y1NjqlCpcRtQwurTyvTnG0KDd9h5RaDSgKaJJTC7CurD0tZ/6XaFLbKmT2iZ
v8iWZwviVE8Z7zzlZmTMYPPUeI499V5NAqKY6IUSsDhspqsqcJbNazICZpUwNow6ycnob+3Au2z6
C2+6yY1iuACs+IGCkCtXkwxlDiHRWlQNean8Ehba5sAb1zRqb6rHWzPRb3Xam7Om98z5R3MZDOvN
xqBJXK/W5f+D59lEeEfIrM3vBe371+siBDVDW5cqiAhnp8bqVCIZSMTdjWkgKHZik1VEPBCa8JxJ
EnJTr22n6cRCjspTq4VLsrXec9mhVwSu6ha7Nur+4Ry/j7BMrB0q7xMoJ7QaGLR9PcUsqf0yiDKV
e885eS1VnCnlXahG8Qw8/j8cTOet8XV5RQs7+UiYymlIEb+vHC18T8lbh5xnpbn0LbHi3Xhv45rI
DX3jZa8taj+jvfh9t26qYimIr2pjfjndfIgRWEyxVKggqr4hiYAhvJk9Baa1oDTaddG4Ur1mlQbK
/vd3t/bXk6ZZgtucN4Nm62h6v16iIUCcg+Kgm2vYUNnTezjeFIDehjXeirijaIqXQeggSTOeHZTo
FbEyLCQzxwi2Zdtt/uF0/vKKsr+cztSz+vPDhio3V+smYM0tm3Pumw/TqzFHvBARSY26ck1O05ro
VIDf0YMAxPL740/xQN9+h9PxXcayyElVx9S/Hp+1eYQomHRzUWlPni22Q2NTyQW4fGNy+vy1aPsX
a3rYAAa9yBE9OEBtr27ufJ3NdqGuWpjug+ZtXYqWArSTHq0il/YP/xRg+nFLfa2jAGmjYtWS2m0Y
zS4nEtDkOrvcAiyEiWPt4tS4Wqn77sHBMNtsERno3dxZjWpJ7axFlAICHekbIRb6/RWw/uY1berI
WGl6EUVrfVqc/vT+Q8xV2HrdqPMsJhe7bJ98dhQzdtsfzF7mEjRtiyNzJo3o2jKHmuGruGUDKbaS
tnXhBk8tCjp41ZSN2OmpmrR0jWXjbOUDjfSYUhzjVxDlXM4SZTQZHy12UedGANOacGAHk+kcdsov
WcYPjWoYs8rvBblhW8fRMjJBzX07ooNWbNRvRVzM0w66QFY+F75PCN64zEJE280QvGGbRx2puALp
EKkgda29Exi+LROsKwHeYHYS4i1uTAF5sXnVFJ+paRCSnecD7B3/4cb+m5cIz9jUItXY7bEN+npf
2QlO/MLrNd5y4lqk5o6x81FJjGPlqm8NA97f/xYnhcDX+9ggZMFjPUIbzfBG/XYfjzh4hz5qGcYM
HiNrLTkhO1rVYflSDeFPKYAR9y/T0lxNl8MykmvK4v15oVqj/ClIF8Gk3f7Du/Rvzoq1GHCXqU35
XN9XSK3raCpa7K2KCLVTZdhHVFE/0azfpqP//hL8zbE8Y4qT4PZE6mJ8W0nctiw1t+wQ7ZiESw35
Ohyik5YMF5sb7feHmsK2v17tadViW8sugSY3FsOvv90cdVsJ5YKFXAsXMr8bfTLkZbEHHz4JjllE
S9IbhlUeJagZfzaievqHM5g+zZdd67cz+HZ/kV4pg2Bo4Kf62U747yrbya7YTYvSyCJlZ9odyBhF
FP/wG4WB+HdHBjeGh3ISx3y/07zYUglfZMVEh9pBIY5/IO1YEJOwwpJy0AXNK9KD9x3TS0njTrS/
3LF40NXoLDT/HActacLKZvoe/frWCCyagSNOr6k9pi3s6OfQSXTFwQ+E0QKLkbeOy37DAra0g/ri
mNWrmdLrkMWTUaMK09Ot8KsnjYCoDvYaFo1mGarDgc78Au2a6uXLQne3kdo99NEIk786ThUXl+5s
Il9UVMoN4yP3xh0qSdJdkznxQfPec1Z9Za+HQJwVLb6qkp1rqANGjJ4K3X6YTt2uSwTMaG6516aP
Nb29Uocuf9Uc9D6Fmdv0P4PY2uYZYnMzOCfMwqf/YwcZxvSLQsqwTqxmMb1m3VLQmwCdqt1Lur5R
Ka6fN5OR3qlCX2MeQ+Ar5tPHyTu6d7pxxuo9ZI+EeDxNW4Vp7zGkzaFpnQ1J0vCho3Yz3YOVt6Vt
tAnSeDFtL8xad6D4NY9GJ844NXZpmB9UHZYf+w63tZ9a3r8R88KTVb5VmTho3mz6tCJ39yIZd/Fo
7Vq1fpieLpWkL03dkKe7yvNy5XvBXSTyJ7fA0uWZCjQ/PihqmLSt9m0ZPkkXpDvS6jSJVsRfDgQS
BGyhx4/fPxzG3+1x2P7pjk6UvWF+r3shJhR6qGLPIAj7PgS1xuPYGNmB2eMRs8NrxdWM2ysNAQyh
i7jGhuppj1GsXdyIPOzexSoBHCLRF0ZrbzHAr6crjOXi4jTZFhDaVmhTe1bsR3SnLbW1foSbRm5w
zOyEuXErh3XiZesStNfvP9uno/jbg083gqAbTMzUJ87UZ/jT67rtQ6QOJF7OVZ6gMsT3TpZ7l/fL
/lND1R2bktip2IKQucoYjANrwZb1D7tI77Nd8eU0gBxNPg6ef4aDFGFfT0NFacVrD9yxm+Nwpf86
Qxae0WoMlX1Yqju9y8eHauRV7xD+ITsDpo9NYETgpWtdZtoGvuhKa1oBJJMAkLozjkVqpeiKxmTd
FqkBe70AGC2icTmkfnHkVWKv2+WYaUCJXNt/pFk8bBI6yovPb0k/8xZSnZxSMt41SFKieeUKkPP3
XmCtwtj1VnFOd3TWArZg9+s/BQF+TRaPWxiZ6uvQXfLA70g9T+RqBFdTFv5Fxrg5m6pziM6D9/Pv
L4jb813FRm8ZqQoQD+jwWIXRGqW6E2zjursmcU2UdbfuAIiapFprEteDPThireZo8LN+cC9RDdo/
V9N3z0zGZzPZ2TZGTeJF4mOcp3eKdNsLRJRfZhiru0iJ85VVpfguMVvdjLFbkhvvbzw/fczq6lnH
DsJFqB9FU/+QDl5m2mQr1dcKSmuz3o9eph4VxjWl4AqJtDppOlyNvNR9Wv90kpvMj45F1VvoYosP
1xDNHj+k3MnwAe5oc4z6EG0NUO+DjlNa0T15XxM9ECGepWEu/L0dSoPZAXFyfWwB0MkyAy9MSzPF
xRTdIKLdGV137PLS2I5Yn+cE/40LBlU2ERo0TUyeaCY32M0CI0y3WitIQzJsTIZUWEc4qhdGjTVK
jLzaIdJXrrGhLohc37i1UdEQUJ1qjxUGh26iQnqDZlkRMXdvs+BfrMbflKjsRB+OL+wNswUccvUw
xKl/Dk12hwgR4h+FXtyMJnodhgQurQhRAlpMCOfOQCSwKRT3BgX2wl4nf+mSpljpaBbz2FdOeVDf
ercILx1gCjs0in2IDGRbJd2u4ExXJJGCywB8u4hszyMWhSjxzEkPfZUNJyYt6goMV4rXusEE1o7a
xmmnjJABSQjgUkKlG+BcGEzSlTDgoNBiKu9GmehrmRcPAZOFWa5Z7hkdMrvpliZ1WSibzLRafBZh
i6y4VR9kUI0LVreCB8gPAB4aIRJCs4BaSaI4TZZlmDrPVVdHp8qxjg1z83Wk+869scDynO6BeeJx
50XV2cCuCqWKwK2Yl6KvSFOGTuiYPCe+yv6HzhEJgMMqYkI7o1t7GQLbWNeFd67LlI55HiKMHMJj
oHe3NvA/LFipUNT7V0NIe1Vb0p+j8X4bhySeC9NBvkg/KZU/i76QSzWJmJA07WMtQyw8yTWqiguo
dxA7ARNajL+6wCVsgmEnRKvKbXyjir+oo+iDSdPQYN8sJ396MDJZy7XD5940gF8zFjw0SWeRw+D0
CATSYhuV2mtcO8kiVS+BgXKUCC93BhGIQqZrz60wk5mSCWxaeJVm6IEemUK6SzoosGGJpcy7elg4
8VUbPAeh++NoQxaraJ0ArIcQ4FJPtViY5nQmjRWqUvZypPfkxCwufYctlBG0L58NN2n5dzoLypDU
FaDO1J0lfr3zRxxL1p6bk+l+rP3yaqWGbrCJ8jchX1FEbomGHmdQVn+gB2fCZ3n7MozWXRfD9Yfy
7jfx8/SDMo8Mis1gS5AXQPpUoAMDVNCVXPtELSXKSuJDUYw+d6zphav9mDpS+agmK+vTBGDhBXV6
gjX0B2fC1erJxSMOZ1awI4ZGdXM6bIms9xUAfxdJUaDNNL+E6x86T5nmRxgQbQw1CPvpZWIkS/al
TUBBPNwLs+EGb48qtN9ZltvvsOEgXBVbm8FQ4jI4dnjVL8xmfGk681SijYVIjY27VvUDeO+XNnVv
tXR/2OQv5BoCMm3ZB+ayTwjXCTpIARFGIUdnqBvRVNUdHx1T1z66eVLztEwx7BS6zuAMSy35UVnp
tQ/CB3px8BymowtdhnM9cJLVkITryAN3o95plVIxO63dBYr/+9qslEUUSXce6lfAPsxzRb1kSGdu
JywEq4KgnMb9PbbZCjkOg1J3uI1+6bMqSR2SB3NPDWx/q4bFZ1EXFS1u3qn/26IJ+eO3o3lYCCxG
xilLMKx9ADug2BYh2RWzNOa2qdTmRxlzh+iUkly1XViHYBNCUB6ErC01I0ApShMbEPHIKLDZSg/6
gE4a2K6CCyrj+NjhFysn45g1WcjaNqMej8UOETXIzSahYy7UZBPpwjvVkJi4f/u5JbPuAWlAc79M
0tcGR/6UT3XJTTN88qzwOczCdEFhhzS86NwjHDtsb5MBTkxWOHMyxWmTPc6ejHLOZJmL8c6Fk4nO
CB3JbBh+8B9ozqndYE22O2sy4HWTFY8IJWIfJnte0mHUqyfLnpzMe7CFom0FOfbUClwoWLwwfUx2
P//T+OfzsKOPshYBqvidameLSpP9s60kJGUM8TqwENtAohCPllWq/FdGs3En7yGW62Qep1mw//xX
vOvPjXoZFH8gwqVT4CuU6aEyASZUk5Uxn0yN1mRvHCej4zhZHklnY1iDCTLCDVlPtshy+lIY4IYl
J8PNCr1Nx0Q52Sn1yVgpDSyWxmS2JHdkRl59cQceODzwsLyPAg7FZNFEroMCMce36XnRVCZ0GgVI
+uKlqXPIVfiIJlKOJ6AeoAMHLVvWvEqw0Afdypvsmp9fTOzpvAoj5M42KLuoszZOnVJGode9M/Uy
XNpWqp9jCaesbXNSfTpcLLkVsiVGW7D3oizedsLcmypPGibeDUEXwUzTc4TcwY3J8ouJ3HiQ6n2O
emQwvHtaGT+9Onugh/ehgwgzQ8xSMVVVIdu3tGAznOKH6XkYW5106Kn0SN3uVsIrDy1gz0LmN7XC
jB7q4FnLJ0txjkZFjYTM4Rdznn3cz8NafZmOaQpI3ol0XnPS2HrnqZZThFBHweY+FTzZQwAFr7Ky
O8UNf0xNU8PG65RmmKv4Zaox+An7LtfQKpO1p4fp01Th9rrxOFJjtZmNvfKPDzAVbJ+nGxjD2eny
h32UkHeSFG+2DaIrTjpzTjRGm9VLERT6qmaviCYAuSRv3p3k9puNbvSOxukUt+05qpNzXZc7FzUZ
j96TGLS1X+XXXO/gLVP4pVm+ajABD4G2zrvyEOvpZWquam54a7lApGEtm1SnQGOvfqCV4vNCZOJg
ZsjQfTUy0fliX6ioJ9BDrQ1haZ+bgTAQJ91WrlmEBaxzuFinXpQbV8prlsjLVGZ6Wvmr6qytotwJ
NTs73KqWDSolLC+ZINGDNmmiRNdYOIDmc3IJo4v04wtB5rtCia8O9whE0iuz9BVR1nurF2sYI6fp
EyR5clCEtndrc1138uh8FGZ8cpv8rXL9DSkn+ND0q0zrhTZApJlIm6TslvvKfGw6ussZj/n06afj
cvbXqWLuCmBpNotcmC16/VH33VczRozXFMXrtP2htjjrVF4Grt2Zqeb3U1Mho8bV/HhLsg0QIjAN
ZncyxgzLXDP1lpfTD0oXXTuGr2yq3mPlyW12KNoW0/GTEClDmu8Q8+KkJt2YH5+uyYROG7XwEuiL
RAnOXRMflMC7c0sDGGSwbar6VGFtG3PnFHcPnlr8aElWIImhU7xlTK0LHHrrlNgvjAdTsRHfEJWc
OFOW9bG30Utncm14K2IUp45EENfvKl2W0R/fpD/S15Zn2+1oHtor2DBPhkyWWufu4Ke8lBXQJrMn
SiW4M/LySgLZcfqekfr7dFGmkhnLKZvr7jTd+8Jo3ZmlBzyT675Rnqf+hGOWHGOkhBNkDXVW1C61
uAwmE+RJa1OiDvAkKGWhzd0+PzuN+QtbKrKgzDARFInFkMufScOKGBdnNelvMjcfJ41baOzRYTLB
C8F/9gTxhX2/yPtt5gUfDunvc7NvvPnYaBag8Bq9KOohAiRDcAt0nAUTtB6u0nNi5AQyVTlzSWk4
T0GXxIuct8qlcJxlgzJr77KWeYZOEsA08Ytd374PqsDZY9uo4e1hQGfUCqaeWdjOTtWfWtPEZ2nH
7qwMOuuqZLnYYMkeNm1fjVckKTx0LtwOpKQkNow9hEcbXLdjDHvCataYxrtNU+Y85mR5hZMJVSfR
p4vcc9wBe+j8g/Tg2vgJ0v+pWvv3l76t//xtlC1tZgvYkKt7vDj62TGD/UiW2i4JanJ3tJB0N8uw
7lJLNqfYVM96ba9U3pyPlSAhA97gLvMMcWsE1p8o0siJb1XQ1qb6x5/+/XeJW1wGNF1rFTlqqdS7
kKBzRPtGvMUCnjDk1AnfDKl+oabPQ6U3jmHEbY+coljnfZ2v3TLi4Q2IoxYYc68kAN3sqiRitRog
/dVdfnVY9umQ1w/odeZqEY1b1ILWKi+bl6zwwmfoLDS4Fdtbwnm6sJK2W18NKaDNOpjbrRM+p1ka
8+qnLGN2GD5TlJ8HoC0MWgvB4IZmVQnOnjvew4ozFHIV182ycksCIY2ifY58FwOIJa5wwBiUQw+B
k9w5N/BJ/wM1+/8qFybzXJr6tPv///qg/1MLKALftEF//NAf2iBT/xeKeIJ0EAxDvwYe9t/aIDTr
qNzppTH8YnLAUPTf2iAN2RA/gmLdnTpd0z/9W86OxczCy0kP7I+f+g+0QX+lo1hM3xjZmzoaJPKD
jG8DBd1kE65Yib1opw1e7Am4tbV/w7oit5HZ/mrKyHxNfJMaQfKGSEf3FysG+aV+cBbCKJ9joxmW
6ujexTJrmJHVyU1OXacWPvM8Zfy8oJ92LtoRh0/hk3ViJmmwKU3vEae1e0pZkfKRcWdORytw6XiY
yrgPsVLuuyH2Vl0i38OBYjdHB7Esxuwezlm5g+hSLk21HdbKOVF58Q6oD+dlm38g0KbCRPwTxsLa
FhYEJ+KS1ZUOEWIdD/tC17WDOWopMnPPe0bFqc47v7tlmhlcOv3WFE14SN2jkVbjne2Z4b7F0da0
ubUp+QiZr9EpQrD60EA1c5ph5zMfexr7uIGc27hztVUSwjApufQsfJUxeP1Swi6TLBJzpkesOFMo
Ni809ZDaHfuQwT9FrUqcPcliWQNam1yLgN7iqO8RD4Yee24Q04DhgnaLPN7dGRrEmQIiS1tTKQJJ
NBZ5WBxTZhfXio+xUcsaXW/j2qj/R+xAJjJpuGjaXFE0aIQOveKiKc9aO1eFqv0cQ4S4te0RVg4h
ksmKUS8CtMdQuwKK6xLsUpWcDcXtCVYkhgccKydtge2JrR1km2Ge1M7SbLL8LXB5ZbJlw4XmQLLp
qC/jYPiR5B8OIihmgPj2XZUOoAFc0u5tFlt9XEfCcddmVh0cbp810dPOWnKZlFWKGOVSlTJEW9lP
qS3IKhVih8iK8/ZBhJkiw/4bFvf1kHT7vnHvwI2w6fRYv0fnjFjHfgTieFL0RLwzIZgisX135ZeW
vWSfRQ1KsO4tGR2i1ih1c0UIpr+NfyUl4z5H8btvRI6jvhD3RE9wXaInR23hBXfBpbbHYg24/yKN
hBrVDW4jbK7Wrd3lWPo95+8x2raCbqH1F9AfWyCK16jdFYPDJtLa1HQbiYvBkZ+ie8psfsNmZDLq
AEIs7XkbK5JMSufONmm3MPCzSbBuM3VYWcUuMCGlpBpqgTpw57iIf/rNInHcchd++Dm8rRGHL6ZF
ZGW5ddN96+BY8Zlf/CGblOea3BLAlE4CswEqXC7mrgVqrixoRyhkzETuO+9nfbYl6a+Z8o2Kmes1
H0qBWB86GbgzEZ0soy1XLkSB3nKrddoWR1gNEvKUrwbJetQfQrM6DG3wFocK+zPG5C4pNm2coOSy
q2ej5nngfnglo5tuXvdRdRCAApy8sE3K9Fc7bOEggVmcejS6kTMuyYiA17AvBvZ4HYIxnvdMICg5
3nB51OeIN2JUxa8JvswJQ1J8Ivy2yWCGM98ZZhczWiQ+HjDR/myGcuMl9RtNFt+MH6NSb7dmnpoz
m7sYZzQ4kNGFLI+gbYagN6RlyawlkA+awKHdWM8dFSmsDz5QNCCSKAAVaZB8AxHeIdoSG492+aKx
lqU1qZBgaY14rJeDBe+xYYRDGzVUVxKokNQ+IocWA6Hn2AhtukjsSbBrHJzIxHCApaItAOxZOYmJ
7tQFVcCY6CMQfQsHYx4+qdYElEO1j3CvXxlZgjC7wTI0mpBrQK+HhS9XUeIsaf49xPH4wrp2o7v0
AS9jTQF8aEPke14eIqIIy0UAwM3LivLq+/A5RsZAC51WeV8RFKrDk8qUVWtTRqWATEBhGNaR3iND
N63xZrru73yLrJnW1NFbgaFyyd+cadbER4PmM4jeXtiGAXCo/aUE9tLoHlsKOBCCPyRW21lrsD1z
qJt7pmPCEuCI0oc2L+7jPdFJ+Swx/BfXd5eeJn4CE6GV4o/r1oA9SLrrjDgnZ2ZpWANoCLD89T9T
0tezUh5arBQoAZyOCBkc+j4u4SAsePFMxnA8JnOjB3wBivSgWxE0SwjjKcz2RS59al0QzbgX9lWk
bgwFbErQedWqhgQb2xy1knqH+h8GbR3FBLjhvHemajUwZ1lKQ5KYyI/RYRTZOI99RMaS1WMCAYFP
lz/q5/0zxstuDnn3EHXizm1wOakmwEkb630dDSzMgqmtLLXjwFRraXWOuZNCpHtVyHDplBqWnSkp
3Svfss5Ql45m/BxzNcOsy5sgSh3jSMEyrGJpe2fdB5ZvYuLtTDV5kMQQLjNflqsiKpIHLRcaN3m+
sas63ve68448qkcsFznzsIojnLAerglVmButxmjs+/ZFKg1bcl7LNxl63dJojJhRgF2ufUEDpm6p
PVvipraNZ9h7px3BNCiAdUPkqvemDN6zMujfmezciaxWHgyEP7SIcwRiCm9yFVRO1w32FbbIi1Yq
xYXYHvPgdi0zlpE5pOTOS1OZ3HwdYZMiK6JdG7HrPNHCz2nce+Bj0b7OeCdFYHBEPJB24cmYmjkb
lwT56ZvI7n7KOjl44DDnMgDl6KuFs6a9RTZI+a4YIRVtV5GeqkfmDjesudPcIdimnrrsZa7yZIbe
JsObFLMmH6Gyfm4n/yML6f+6TTfJmL/ddOfiLZVv33fdnz/1/0ykNlJaCjVkJJ6qTyqo/wvv9v6l
o4FHIQUoljLyT7tuwwHRbRNfowHwcHV3Et/8tyLf/hfMbhWptmc5Kqp26z9R5Gt/0dB4EMLZdaPg
QcyCoOXrDJuoG2zqpYCg4FTvulm+JQ4TPQAIViwfh7hfl6Qf+wb/64WrP12pyx+D8i841b/ow9jk
ay7mWYNZvkNc0Ndjuw6pVo1FjC/53CjKh754ruttkDKTAAGJd3P6Imr9qnXxDv7fU8tUeAaZ9jKE
pMlXHsuzScCuc//7E6Ok+aormooP0/bA0CAvALX69bwaeBk56Gs2eKI62ZK+rhVFr9ZoQdjo1eN/
ejA0GrhZMWfYtg7H5uvB8pxeTEWiBNNNEHJVeHRbl+5g+Iw//PH3h/rr9eZWstH4G1OQkut+00sF
Nu9mJf80dVlgErPo6IWoX30PXmQpNmEy3H5/wOncvwgkKBtdrBegfjQdZd63z2Y3bGDjxsDcajtv
mYxWMNAWbkbmkhHNOsNep0xjfn9IY7ppvh2TrFrM1/gYKE7Vb8fMMbT6XVMgzWJxNzRKMUntwNRI
hycliYHj23vDEUfhKoekHZJ1EYxy1vZMLRi69fL183u1Gd+9qrqxXbszHf8OfCnJeqa8eknInMTe
RygvDFO9qDZuDXIKe9QRSK6xV3ZtSw0bWC/RHwvwb3waf/1sFlm9YIlc6ESm/k3e1yca6qOaDX2k
mrvR0V+bxlhHafwA2XfHnKSb7BC7HImsme5+f13/qrlB/2K4rBIWS86kfPt6nw4VI7mo5GMGg9IB
Bh2og9tlHRL26E2OhJDZL23nJ+JoxFyXaT7zmuHcpdWTaRKY9w9no5nfH1JLReeuOTg1kFaiWf6m
4U5rSbAneksISjFTLogUuZeiLCA93WeM6eSRfDCDdDznivYOqk+sLay+7Ha4dMb0pcvjfoGxFKB2
mjApEngifXUTe4TjMEeBvtTCIVUtgoMKbuKdNeE0gdBdg9beIEDSHvy81q4TCa4dO+0BY5V3rVtl
JUigm3mUHJtktIpTZFohQGjyE2d6EeQrRVeB05Zucx4yZjixyAJgTqF/qEgTmVEULRwC6X75mf8q
bDVnZjJlOplNcUjMQTKygP9caVq79pRw7bEP3Ql13Daa2RyQ/s+suI9PfW3HJzEmyUkERrtJ6brM
DMXUQeRkI4j92r8GwXiq9cFdDxX0DobR4koSajrPlEZbB1OeatsAxDFduUpqTgpa0rFQneHERkye
Pv80FOr90NDPVL3xxQF/mMNx+gGFZR4pWULoyo9Ri/hvC3M49RiR52ZllXD9A29dqIitFUtGd6qW
MAcNvEVXbHo9sahKgg4sDebK1AmjfcA8FFurT06JoT8JpvEnNteYSGM722e54e4aBAgbghfZRPtw
hUjWqO7R4sL7sPNu6+Wiuu9sBcmVDTfPi7P6fqzSFLSQeCMZMMiS29jk4VbvmIM7hJQuHDk0O35n
vByzq1vEtDcp2EbNqc8WRQetMMiadhgvSz/FvD007KQl8QVIWJ7xjpTLAkfNohzkHne3h/7SzvPT
KLVz6NfZxulQwH9+GcOMKmcApNJadntrSusW6ZiSPNEpc93pyl2O6pOXUcPDjlufE+B2krAL+KuD
2VSIoyJ/36SJ+WR2WwW0wdXrFJt54ZjOJLP7bRxh/yTqLd3LwgrRpGC+g8TaIH8ILZRNPUKW1h8X
VQe8NwhK54ZqyaZLTKi85Vh71Ww0RH4OyHHHfExdE4IYnG4s4uPBSuWDQdRX1sQfVZxnexzs7U3H
4+O5jT0fM0U+95G9tVEGWnAaJ4Nuk0IDxZhsquucQnX0jGTXOhhWW0meaizTHyjphxmITGVH9i4i
ADXLDo3nG1ideou+e0LqE4j0hTJ9Sw21lKH1iI/IxbSqIO/sVfuokdSwMkZSlj6/LVXfPn7+iSSu
bFFoAbqEkebfzPKichdUdrFTB+aGYZPzlxih401VuuuO7dypqPJinnvkT7VtpZ9k7Igdu7qXcMz6
tT9yJ7YkaTwVSrPWiP26qo5x5UmTDdONPjnYtAwaD1Tap3BsmAYQnaYkPON5sqqApgIBQgKVabry
UBU0JIbBrI+R6fooB8VrGBTjifGvtx9GhYxWod8NTq9disRhgYqfRhxnl4Hcc282BkU9z6FelfE+
sbziKrukBfnUCELfmnujSt17pQDoBRY3WWtVHa3blLW6cnN9HeYB+yj/VI12fooiaF9KpBrL3Kno
i/rIRwsk3UQ/WMOymhqKtk4cCjJaBaaCA+NZWCrKUr6FaMnPhs6DKpiexGboAJHP9aXmaMGyTodH
DOzxvZpViwL062G0THCUzJ3ngR16r5Z/0uBfv6QRWgo8fP0akhLbId24h+E17stiCNdK3KIvKb2F
o0e4Q6KNh0zmQHNG3Q61uOgU34vBNZVV3bntfVWLZGv1qA2jYR80UXbVa+ldAk28ln5rP+NlDFdx
Z/rr0Mz0He7wfl516gMt6vTZ4KotGJKbZ9Uf5MYHojpvrIEnzI/9jVU3yRl0X7eILIPccFVuLe6d
QzXlkIrEk2gg7TUusRS1cPeol6599qATzCEMtjtZ6ncyRIYddOA/spS6jRcCAiFovZUIt9i47yFk
3Aq1INWRcpKIQCUytoG0lAXhz+UiAdziqhnZNhqjy7NZ1synITzNuj5ZdaKI5jlDZRhL4RC3J4Nh
tknI9qwuQU6w4BBEK5RVxJ3q0/zb6+746BfmAz4Q6M/q+DagFEQASu4IKSS22t65Xn4YHPugk4Sh
ihQ9jkebsTErAjCcMF6ofevMxkyopwF74NBvuq6MgRphdowre5wnNEPRFnFfpKN9qv3glOfZBokt
ufLqRbHB6UbdQN6yGyBXGYLn7ArhPuGV1jJbTN5Uu1xEufVux+PRb50PutDRwn51Zff8ubMrRXXX
1O4bw0a3hS1oKOIWBOluSE3yKSqN80WO5iVNPEP0s6c1Q95whSbLEjl0f3LomsweGNgqylKhI66P
J/1m5OPzQBQbc31jotu5YlOSy1lnKFllbZ0HtK2WpmyCrpYLaD0ffZw9WZG3CZtGEko/EnZRHtFt
MT8tTkVm43HMaf0kZl6SLO0C1Cq0p2Cg1GkSXKSBvfLF9AotlVcpe6RsFYaqnAzcJoc90xo7hiSg
prSAw81jukWAeglpzJ/zvsxmXSQep+ph2ooJSqfqv9g7kxy5sXRL76XmDFz25KAmRutb7+WuCeFy
l9g3l7xsN1NreHvIhdVHj8iMfPEKCWSNCqiXSBjcpJDcZWa8/JtzvmN4O/sIQB5sc8gMP+yiS9aa
fH+SoltPfGqHHEIEcA/SvtN6+oSye9Ek47d2X8vmh8UPvrRBOHmYXaL3zQQUHUNXVzk8j2XerVm2
ECrNWqFNNBlo3O/1+gHJ/6cSzJyagQ1rn+IdCzOXcgWR5lKAc3Ex+RfqUU7Ja9Fy/uOWihel5NKH
Lm82sanRpB4wXL6xJobAXHEFCxwFqQ6aBPXA0VkuRN/vL1Gjor0u5s/Ub3mTGRu6BnviApJdfs3d
5N1S/i0pOCw6yzlbE0NO28kAKA53Qu+LjcuolvcGuATZaYIhuYmQeTBq/Ijt9ve/0yle2ta+N6vs
RzbSIkjxkhlnK4sW9QDSbnB6s+sJIL39ennZZIyOe2mnebN+Wp6z13X5Zo+Smbp7j2bzXbniocvD
Q+bF2mZy5/e8B0lTlnAbEQhC4fbyzwE2ZTJ/VOBDVNt/LA1bJQtCvql/6EQb8twBf9b9LmSFt2pP
TU7agxtPH1LkL2XjrWgTsDJkTAZnGr5yAc752N6HogMiTb7l2E2PUZc/KceqgxkN6zb25L3tz7ik
K7M+g2AMGs119p1yn8p+vJAF+M02eyrZhg2vG5IV1//M8zENmo5Ebp09xMrojFtkJ4RAuFiHx+ZN
G5KjRVljKrp3SEAKubJGVcJx5hEl+ZBHcYJ6L7obkImZqF1lLhzId89lr/HjhdQeidoon7p3QJyq
6ShV+OQQMDBzyIg3ZS4Ot/VQZcnRmd143cahjbk/0QnC7fPdLLQ9+lFxSmOXcACuWa3Nd3UTW/tk
XrBBrUXOAAhIbj09QL0RSuXyFmTxzNJCiDWiu4vlZgx9l19Jzf6eXdUlmyF8RvKGYPXkZvk9RK2z
aUTHQrKBd9t3DaAR+OzidaQYlMSdFLPGwNDihpLL+xoXe5fUB7cZnlAn32mFb4PKMX8StdYG+quz
qzKd4MqCACQhTbml2N5o6bRhIWYPTI2ZlmDzKo1s7UufSqL66YVgI5ulerLFQ6Thi+pE+jyS/igI
IV4jON9akX+NZ8zwDQrJLUsNzIJdRz1WDd/0MWGHxfHU2urD7IYPFK77KmluJrAm3g5tX8Uk5rLU
UgkRRmzOJOoO775I71QkAQGZ341BekEnSZ6COF4Fg/bSyIFPZl7ullbZTLYEJCgUtdAJaz6jjVYe
tAi1uZ+/2zGenEQoREoJqTR2dFo+84xiaVCAjX/9ZAjZf3REOvglBgjYks4GriQov/gko/pd1xfF
7oQscPmB8Qec597YKDMmHDiP7CMDakJpBotv0wKo+bqApLhSQq/gsn/zCG/5/bcJgb5mM+qLvHsd
EWcFprHwboviGNMF752027ZN+lE71kMJx0wgVFllQ/LWM36PZmOvqhT1Pqj2dd/Oe+JIH9poImyZ
cCTA+4se2Nkxgfo5oLEgbJNfsMhynh0oa2OyIQ3XJFbIedRydq+pOcCKmBZkttYTqR7mBGLZJuju
HIMS2W1r0X6GUo7rojV4VyIYEhjeMh8NyDx6h2JIa7JOc7KZUlS0+dztZ2kfiqkxttNE2GmeheQ4
24yW9XXjstCMvPi7F8GJJ6WzDArT1y5O6etBzlLLraF9V11fr2ypMLaZbr21nHzXOnZ54GxXK4+z
vI2ZyxVGG/SpQfbkjAOHUv4FUR0zfooK02q/Td38ZJLDDKQ4Zj3GVaHL/FOl7CpGx/5lzOMh4o57
yoi5gmoMo50nCl/E3pXyJAmmPUahuexqSJFp3e7EZQNrFHV20AjNOIZT8omY1ydBz66Yc92hc5o2
PqXF2rwrctMMZm8EjzX02850o1M1W/qxbYZ957TDuZogwpW++1F2bn/qXWwzprGluCuD3OLl7Rt7
XWchk0vlWeQamcm6a1iHfdU6bLVI+m3bat13jh9EIi7vepfks7x7i9Gf7V1HM1C6DmKDI+GH3bLL
b4Zho+lFvE4m+xyOCGPdJn2P8HcxW0KMqbl0b9ZgUXMTozPPkkBm7YgzR1/jvX33J1NtUkrOtW3b
2X3xo6Nh9ftRu1LLsJouIweCfeGslTX9BGCRPdEqkxakcVzp/SFX6bNesWWsyPPap8SJbcasujMV
r9bsIn0sm8Q4wp8+WtXws5h1/gST0Vh+6CZWA1/aRDTVLjcEAKzlV/J2WFPhE27K3q7wDs6DhYw4
+IJHF5rcdIPurZhSrtCjnHNe4gLnysw2Dnz+J1GCbdCqfjhglmgJq37uRs8n9qbRgplKleOGc9rw
3tjklgenZYQJgWU6SLlrBYkVXsG8KTH3odPdpCseG53XLqwVcoIQKVscYxqqQ/sQtmQ/w2MJWR4m
txBIh1FSUTuafHfM/VLK2UZ1Hrr8myMgj5kmei0Sup3JezEbyY5fGllQe3p+srXo0gIyYVeTY+gB
2b/qM+MJKh8EVycuLgR4PwupbetB5pt6tHHMhfXbwGqILc7W83tnUyXFsDGg46x0RjRd0t9wpVtr
qyfosnTS9RJCSfeGgLjNl+QWe8W5yKWLJCKZBa+clXKyQlvyI7+4hQ2BdaD9JmVGO7oN72jjnBct
8T+Zo2/DXvPWrGZJuPDJi1bGtEsnsqsAKrNp9nZ5QnlG2PYisJs+UtdCudjYgezkcGmwZjKzxjLa
JA/kk2PuKMrQ333W0U/pNvqpI0IMlO70aWr1K2DJEmF6QxEItBBf+zoREcfkUiB0HPB53eTbDn/0
SusiQuLQuGhFsYmYQzJQGa/OPPT7MWRxXshFC5Gu9LgLg7ooe3Qpw4Pixwp1fAPL+zXN4odKq5Tq
ZmdUsLkqAqr+L6Rnu5/V9b342f6Vo/r/JljKchfewb8QjhXv7X9dYX39oT9WWM5vlKguC6c/8PvM
3P+A9tu/CS5cBkALawpIHVPhf+KgskKBREVWhfX73utP4ZjhLL5xrOrcIlix/DsrLJhyfxmL2wYL
JPZrPrs0x+Kn+c+jaVUjYO5439ehl764agZ9L7RaERBFZBRDs+4aWvWTsArrCQyN/+hAgl6eNIVj
PulZeFqUODed0etpto1XEgn7sxS9dmgW0mGfG/smT57RiYWPGewzWglGZ90YPiZdF7g+NrLRLQZa
TcNcjIyfzuSbD7Ngfa4J192XrLy7pjGPQ9uXRIfo94VhaEedrbqyivuk0Jk8QTvKtVpDT4oU4+ur
OkQKgeRintYmKYGBFzf6NcQoKsbxFy7sfO/pKT2OI47UUwhTYtM5glk9tqhvT03tTzevYcCID6+E
bjJFGyMd7ytdszdMQYqHxExuQjbGiWi8be0UjGc4QlZ1OUUnWHs/o9m0zplj9jcvGu9zTb8WM0z4
iKHJifsJLZvBiZbFVKBzPjgXOYcPqUesSspIfaYJqMzEJpartU9JmPprU4/nNa7LFettMhFrozg1
/iEtb2Y4ZyAh5h4cpNsEedfxMrSmdqyWh6+nGZlJXWX6H119x2jXwuzYRJuhq/orLI3XsKmQrEpi
yJNBf3Ly6UGas/EZDemBZOJwMzrmzTVbLM2ynHZDMRP4Kbkfha10L13q71P05DsY6dyyZ7zj0iAZ
eNRrLM7OEBSjSxQuSXHkxif5Bbtfs1bKLg7VkO9IzBwPet+KHatEf63SAgVNjXLJG51xL4TYjWVT
rDlnizNTWZS+uRlvdAwkGyjcWhxMmSYRceHTjGdx9nNqEXd5mB+I+fnm1YW41ZVfbj0TmmoWDt2h
GYfvNebgKpbujpTCX1LLvHPve2DpB77zaEe8AVron2aD2Wkj7KAyaaKYgFL6lql/0wcyDHGJ1MHX
0z8fOrGsdUJig/TsjHwM6Vteztc/H4BfsjYo4gfZYmrJwRQ2FHXGFA73DMPoRbI4XCOzBirbPlqa
1A50rO3x62HUuvbY46Bi3MZ5P1q8TwY2eztsQ/xa+lakKHQQHW3QwNirTMbpQS+gsSTXlvyuEM2N
8s/h4O0Y0G9CK/PeMdXD6IX/dO6ktjMIAbxB5VxpWn8y8z7bd1O8HcPF2AmsXE3msRipErPU/DCq
hbYbOetpIPlowLg5SD4jvGgV975tkZYzhb10V2nLWNWv7mLy7MSbrmneLrKQyhEMwTXJFmWncjs8
cy/746FfnnpV+GaZH0W6G4Xp7oHi5g+ESiDGSZgHpDqe4FTPcTkzrW6KzD3FWNU8PYu2ImFv6Wpu
e+z0TB1LO6f7B2PCfgVdusWFTtoowsZwms+xi68ZfUFxCQvj4KSivq+i4ke+jCPychSHzB9JTx15
fbKaLFfRUPHYbaxOeAf9e7eVGyjAcps06GpU3/RvGknaTdsPHyzM9JXbc8E3WesdBj0kr88t914x
NEdq//qMN6cnFGq8E0ZOoKZZyC1KrPx7raUbN9H0F7be2dEOPWb1fvdd6AgrKbbgkw7DOXFJ4JtQ
661gTrb3NEDqWPTD49clT/Cr2A9sFlSq8iXo5GDVU3v6eqg8f9z4dp2tR1cbVmMt602WRPLgJW5z
n9BMdsrIj73evDGsxpBBRJttlOXlz4c4TqMzGYprP4G32ipb+5F5+gb2c/qosybZEnBrs8W1WI1b
7N4I98i2an5yU9t67eVnG+cLhFdWR0fZDSQPGd2GfHFETQ20jGkgvKo0B9RoPxrtbAOERuLFJCxS
1Q6/Zn0dE9NjWpaUL3Fq33llYz0oB5THEpk4aJqxMXt7fMhnJEWR5zIUqgZKN1LNjS6BxX9U6Hfh
DMs4sAhTfCvmOifaF2ngVxXw33qfzyIp10mrmuRD/UW54yBY+Je10t/+V/O3//g//qE/RPbWb5Qi
jgntEe29j+rh77US8nuDGor/4eO0XGNhx/29VhKUUWzXkfOQx+JRZv0p9/F+82EGoQsxkDSw5v63
AJxw6/9aK0HANB2TSskwTN1a/rX/jM7w4hRcn67sNSZZeW7B0t17ZgJ6l1AjvLJEfYxZVDKQHxmh
ioYxmD/BNyDUpt0narLAtGlwD4W5NXFgX23MfpGfTttpNFlblbaL874iNFM0BvM0V+5VGhYHk1C8
ddWwKUIynx2UrzO4nwuHGaGa3nBX0VLnaQAFcvye6MmpUl3xPJs/PdHPJ2yzJg1R1X2zQxzqUgsf
QOVOL3zk3ztXyIM+NqFiHR4QcLZ0BBh267B5zywYO/kUh1fC8kK6Xb5SZmltyEi7jmP4ZA72LzuT
6dZb0mtqcmfrbaac184fk9sYFxtlJ0iNi/BqmGMGmbgr16kLODQH8v8+xtadX9jujSOpW7W9T+Yj
t/qt7s3dU+GL8liLBZ6ryu4JzuJuiFz3WGZpfUGPznCmw0T4NZyoJp1jo0PtyVEELMQkqrk2Ys7O
tgWeqGy+YW2r76V8cr0keYaJDzhZaLfS6ZtXxh7hDkaNsyk0BIKWDQ/Yy4XLCy/9DVR/bTtVM6rD
ochPXw8dd97fv5oi3t+xjv112zFpkKaicRvFuKNWdPQFJiGwuY7ZSy7Q4FdOhk0x+lY1/sfErkbV
KYtjPSdEJ+yXyT/GuDKTuCwb5PwAzv2iX7bFO32s6xUZpP7aond24qfaBDmkD/aVkcS0FWQgBh3h
9WMiHkTqYwYfGfjOOCic1ih2bWeMUDYzYuxYe7cocTA7eDuv6ahWa/AmgB2wmMfuWi8bCKvefeZr
Vz1KfuC+19ZgRXZjn16c0Em3QqsAYQ98oge5BLxmRJTI3ghoYORWk8LauBO+CGGNDs1oRyBtPb3Z
jBsIMx4u/dA8VXbarhoj53KYo1e91N4qYadH1PPmRp2Hno1jl99rZfQGg2Zs1WWaqgEAm/Oh7HE6
RoX31CHLDUJH149K4w0fJ9d8QpHfbfKWGSBU063ZN8bBSFlgs2Ige3SayZ1qHNx5ZvmtK6itCYvZ
WmVkb4Y4Fis5kiTjmy23m1IPN4PCXw8utbxgpSgYClNWY+uGVBWXn1ByGVBjkzmxAu9XpasRIYap
2CWU6dSxXT6lXt5trLTKAXJnw/HroZDGbqzxmOh09KTo1n1+HRJ7W2lddfp69rONDXXU06E7jgB6
fv/KHSIsAosYwE6/M71bOxrGBUN32XxU/itQymfqcvdser13VjjW+9Wfz3NvIjx6yu2twaLs/PWA
9lUF7OqtwzwydDYIS3iax96EQGKRUYpBAUWdcdTQzG8AZLKabS5D2YJLqAWQD9mbr3Y0fA+5Ihwv
am/kzXxkWdOyFSfOG9ElTNgW44Av8vPchvk5Bo5C9FaOKCIZovPXg9G398wc7CdIzPznpvq0YuYZ
aSw/mwyduB/CnUGwQ6SCs5qcQl3RSynSq8xdT/DtyeM9zb2quTDg8+D984DzwtyEDv841itNYHek
Nfsj4xC/yfE8EJhmrjHHDxygZrG3W+9kT75rczLE/U1PSrHpFZ5FgsQ84AUajhdiIdWmw7J+/POh
N6uBSPoxo0+d1NZjnotMPR+OkinfU4EQPYik/Tbw8qy0elaXr4fKD1kATDSiRsoHZzVZIDxVJSc6
yuW5mCP/0ml+SvOYZLtcTxts9uR9FPmTrVfFftKy/C6NhvyO3B6EzhamdJl2BLd9/U5TeMemt9Y1
dptjpLpxXY1wKzAjpQP3iLTHW5HXjof0P7JfW+5Os6b9CpnQnzOjMR7Rym1AMRyxuBuXMUvce023
rbsxfBgn3lkhDaxcsN2fE9AzfVR2r2LS9QMpfTSky9OkyGgR0FTQS8TOaeBjU+vWiXXLLcVN8pA4
6XdZodk3mzZ+Yy11JGHcfawxR17TeV7YE461KWfZHcgcQEQY1eZdxPVwzqbmh66Zd3UFHmEa9B9d
HLo0OeN018Hmmikwt31tjMeJ4/naRomAgrbRYZYetGSyHtwyas9ztc2itgomrzPOrp5+a3OcsXah
GMYBFmDGbxtgn4hSKGhrY7qS3tuko3Vfgs9fYXElW7RrDmJW2UtPtXjo8YFsNGYO73P2UpPGQNSA
Zx3txvYfitqDgV/7iMDqUQbdQEY0MVvlYUAAt0rzPr7jbk4LW3lL4m6BD9abGVxwuGnHr6/M/HPS
0o8Grw4thxfJy9cDv3f97wK1/vk//8f7vyhQXWGAGfsXw7xfU/VXE+jvf+aPWZ5OphFaa/ycjM0A
vlMA/kOOzn9oMrAT9GILQ/4f9amJUt3zDSpXQJZIQB2K2r/L0d3fXAwTKKbxgvI3I2//d0ygX+jd
/yTf9XwwrPArTY//O3/VhFumhixDeDDbwLxeaoZOegK7rTBeB10wCRu69JIbVnmpAKnbTfPgzKFi
tVd2R395IFherVotnl70jsSRwR7wPuX6DfXxxrKL9LHo2TZQAAfQK9s39Glse/Vu2MzuxL6/Ntur
GbXZKac66YDQkr0dTRc9QcXQVLhV2gQlqUlpcA5LtWYdhjVLRt1z6VEgVbCdE9d7n1ETr3TVh8SD
eNEeWztIsIKJVOzv8r51PhoSRlVJtdEYlEouNc1drBG4q42zF+ihOR6szD5pTjzcD71Xb7UwTNYG
KpR7g+XbloZ72pQc9/AK2l+ijx/cGT6VbTYneEfunVr+1q6tw42IwwuSwPKb6BINsEJ1bM2kwfk0
O7u5MTs4J8heoV0312YYnUOkdz/jCvhfOlQkZROm85z7iYYjoKAkWJ6yrI53SmK+lF0m4VFWYl8Y
LIYnTLS3VMXyNlroBR1OSfbO04mbeHuNfNVcMcF3B3sClSBisjxJ6tVSiELs8MSlbpftrUpdDjfE
YdaU1CRBsj+pp0T/EQPDcnC6vyHR1kiAAoCVh9kZwcDK6rSfA2/NCbXbjJSXFYcX1TBW/TFozKQ7
uFNlokzAY6gUus6UacLQAnQv2jvPH+L1su9UrK/WoT0eMJDpQcUHNghNyjByeYI59qk4yAYvZKc2
C/Ukse0Pb35QfkVchuvhoMdeq8M5QDhnr3pn5pfTHmEBA4pGk3eqJQsHJxvgLaNAmiaAynhweACZ
QHnyE7mdi7dsivA3puojs6J7VrVAliv6ntSf7tl80S4ZOrVstKF2dldDk7bnsrrVZi+/OV2NGLMI
42CczPWY6pidhDpGcxhgQ2rhrzkTqDmUX4pb5laNSb9JKyYv6RweLSrKVTvg/Vd+y9BM0/cyRRLm
2V3KMLS2n4tW31BKqMemFrvGUdEFjHh0mbz6Z12ExtHNa+hMRTbu44GCpFwApKkOaw+xNLGLNSIu
f9lowZQIihanZZgSlitDTJCmj2hQF7AB0acmUuODgfeQyFQILFOV7B0y73docEJjInYoRaZU+Vr+
WCTM+qB9SUdDSZvV3kmQV4/rjjbCFPPjUKpbxRLPmeuzNP1s4ygVBthzt7gYyd3tq/BaE+G9nUtf
3eoU3FwICiSNk+pc1p5/jWS+s4nUGSp/fJlioe8jo+RCt6Zwa3mNtulsMKXhxL617cJltZDbZ8sd
PyW1qh0a0YeWQ3NB7Bz3qbs15sG7n30FASLMLsDSEQTktHsGO+3DAJrq0YXsvQLxHJ1/f4rLd9u6
9i/R+U8NpwACZOOpM1WxhR1JmRuF1YkrgZovGa4zh01mkUwuMqs4FkXMkC4hK0DG/c44nOFxsBTr
Y1x4TbcBpfWaIoAE5pYxNcqYh2tKJJdYJ1/NfVJE3MA4dMuLs7QP2dRvU5X415QTOCiic9c37tF2
2HM4cbmLkpxBgjblL1GtT9s4HKOtNnG5xCH6AUQxqDQUuXAem5OkQ9/UenRefeUeulbEV5uz1uT7
fT2JUYKtUfXB3dA0tEzmCI2xd4lbTS1q5EITe3YhB0SJ8anRi/pcuIW2JqFvn5Yh600T1VqO/i8m
KaDVjfx1IhOUy8/KD+xR2q10K3yVwFLOYioZLugEU/pzVR/tPIQDwqmDBpOiO8Sls3EdBeEu9vpr
NCX9HQJrrIXSc/kwMrUVRtnehdph6jkeMGLPG5YXMKViizWuplnnMPxuJ5lzrAFL3ROfvGZOy4XP
PvW7k56N8BKKCREDHfCp7Ss2+Im4o9pu79xC382Uqw9p1G/6zETomQ/Fs52ZL0NvmicUI0D84Ads
Rvbyh9qJYKUI6ZxGxsoq08qL8sGzWJ79vR3VrxnE4YuQQ4U/dJSXqI49uOvm1tVH51YSwdy1Rnsb
pO3fg3mBKZrRcPUINB/8gfyjfngadCThKbesjdWF6YprDbMoao+HsIoVXvvau3WZM65IY9uoyR1f
jSEGAtfYeJvtVTiLckvJaOzyODpTYXg4zP3iECHieRSj8d62XXsAakCOqes3JyxPaAU8qYLWQnbT
E5Zwn4In941jSqjgR9cyZR1a7iBl2+Ns1kS0L1FoPbqznq66XHof0ky39nzQhQpfQPrnNLklNnwi
pB4aGRn3pR8zdS8EnE735Yv1ogzj1QuFe7FdWHz8sghmRnE7TY/NbVmFrBOctoN9pePA8PQdQxOL
ICSr3/LyvlSoFh7z1lrVmtLuRZxmj5Vrrlgs7fLSqoAljgiJrKGp0bMUfD4tnPwz6XYMOWznpqNR
QXkKYmrsDYffTdxHPgSbQRPhluCCbg/nNl5Fy5ism7xmDVTZOvoVGbFaZAec/OgM6ySl+jG7zxTM
+AHgAzJSAddotOwb43382NLfGWMFi86N+kPrjtYPdv4lWkvtOWmQisdIZdFdlTrURL950RISoKU7
MCZanqZ5/bOkxmr4nMlyn3PrvfXgS82qa0neywGlTfG3sJzkXWO6LBzQt3xXMI5lnzxIfS6Jgdbe
AWzmtFtC7EUIdcYoTXOrGdqbI8dhUysxbIo2bnd8ihP4oCchY9RPQgt33QDOS1Omy2ZC/8gUeYOR
k3AFDNWhIR/ZmcUnm5t55VnDtyZCnFXqbjDWFoBUGbg6KYwplsLJRDVX9N2+sVBZZ4qxSa4XGOXT
bthXZnGYnKhAptB59vH3L1F/29xGZ/uYLA8yV8b23+9g/r9LZUUrAKz6X7Qwn3/7j+m9eP+vbczy
5/5oYxbvrIPg4B9G2L+3MYt1VmdOw4zd/8pYpV36Y8xuer8ZumMYHuefLvCMoWP4s41Bj0DfYTns
j3WTufi/0cb4X3Ttf25juAUy5fcc22IDgD2NH+Kfx+xdhsomojde1x3S56kC8EdGUhBKn7CihQAQ
ARJretz3vXfoXWksUbU3hkMr4MB1MLVcK8VAGdubyHvJf9Bd66wxmV+5LQjpDo7jKkKcz42/fkji
+aOtkdE5pv1pGt29JXVtF+tkqQDtG6b64BCRrGtQEGqrfksAm5WR8a4T8+0X2aXz/c/JSgmCQ4SX
OS1gSgRM3njUIvaiPQOh3aDpTzouJzbZ4LmIYi7bt0wO30fGXEx2J5bccJvz7JIIRwYRYgZjEEDO
ajw+4HD2XS8eJyf+mGTyI69QJ5TQJNpl6V2K6pL4/U24vBh9Ps0rn3/cRmjF46BXL05jgPfyTx4S
olVapvt6KO0lgzZwepeLNXYgoBgzjNDsFTvwdPAU1NPOQRBUouY3/EDW4CBEY7zEmNgMmkgkV/2H
D5R2lViIo6QuHma/peXYi0ZQj7vKh1XGpM3v1VYO3nOigIcSApDDXKTs5XUuuugbG05q/amDzpXH
K3v+1KUHaNQY4DrGP5bXF59kGlSuMQWpRnZMqFOmGRyPBCb+SibiIMEqfrcqeHRLcm8JqHYC0Nbs
0sZwqEUmsj4y7EESHrRWZ3Hg2jtaiHQmU9Ai9np52b15/mkrGViOTc43shN0l2RmIw4FaS9eLCQk
KwIFwRqjPJ1RFzJccivZUjoDT0vL4cxHd4RS09jsWEkkL6TS19yefkRoSwN7+d6uV+GtZAaZm87j
AOWcCWV3TAxJkjAj9ZWbj1XA37BSHPDEDhA8OvXJtrdLmhVXC/xSgpFx6qfZlJTdqtonrX/rqnrb
KZ+qt+Cjkdd38axbW6F+xNrCaWJW7SNcCTxRE+IIw6MxZEjCSYi6LH2CnEl+peYTL+uQO2gJ8eb1
cuX4nQEk0VAB++lxTSAN8tK8Z8jX1y+l9dQ1BHxKu/pOZjIgIStaG7bFatcnuCaqnoRg+5U74qrc
hDeASKIGzMj4nPedEUxQeYIMbiVsuvGtMjJ91R1wbeEe8ASd5oTbU0dpXJFix1/2YBXV2nPkgx7B
5a0r+ZpPMCBxm66x5P1oZgMwzKxfUoS5iedopyYDFDS7+hH/BfbJ9GBnY8DG2N7HWvFNj5S1ysPm
WZntey40j0+eDIZIu2oy/TaB7+5EdW+3pr61234iXwwMboRPIiUKetFrj9vaX/KVoEUPk1Ot7aK/
n3Xl7MeYnm0JJiGB6ISanEKHPRg66F81A46V5mePrco2SZzg3ESCW+ktOE60SuU78uCbm5ZOECsI
U1y5zax/I9g2A/jS3EY+DSt7tOuVN2FJWT5EDim0dl7dRY6D52Pw1ixRt+bCwy5RRYqZNcy92bXd
pqb0xKZnLjZaO3DT+Efmip/FoP3S+mQ1GcvOJyK6tQZgabnuFsIJs4DGX+kLs4Ru8agsdYlca16N
KShYrQ0vY+60WHpJ0Ulj7+KP2XSYVM1KfckrQm240Wc72czJ99bvbFKMskcKEOB8guZWzz7m1k3X
cKP2Re+pI0JI+EF+Ra4tr0qfBzAoc/xGVbJxwu6S1eVaGiwK0eTEaycfm+Wqe8EEBU433Ph97Ww9
jdpd2i1zqg4pAhWTGElKoaUAgdQ55160JLthuwn62dkmpnPtHAGpNtpw77kXmbHHDwROHen+3nbJ
0B5cNLUtIYRBaFfiXkiA6UPK3aPwnXXmoIsOI/0yVexZZ0Ja01oPd4abpnv2pWyL6qOFzn4vBlBd
BV2RIzhrOJB8gnbXagTNyVD+mlckflpMffH4YVhzc1wf7eTlpAabMxtBNwosw5yQgUe7WriI8/P+
SXPZjVZm9ziWxVWmKPPsDJ8xVqCM03YlkmYMJodjPfw2ZJpYp10fB2VTByF2gXUqF5s2fKm83zQS
IZzqu9fBre+VoOf1/We/CxobFIQqwViEWlkGTpY/fH0UqrG6oK2ip1oMCr1+6AcEMcjMVl3JaDyH
x6uZ5escjbQPNfPzbHwuMdyu0aghVkVk69TWfZvmfAjTzWBzjY3pFmE1y5mweYuG+m3P5A9LjjEO
2MG6bRTjJSElI4hznQBXLwsc4d/JaOaWmMWYS0VNdgGGlRGPw8pJsaIlA+N5FknRRJi2zVgjKc1t
yhYWt+5xrFW7Mkbvc5yBvEcjFLBJBZMJ16AyCOOycPzsHG3GTU0DgoQI0Ug7q5hbY/zSEHFWFv+b
vTNZjhxJt/O7aC2kYXBMCy0U88AYOA8bGDOZiXkGHA68ld5BD6YPrOzKqr63ZLeuaSGZetHRSTKD
FUki4O7nP+c71ltVxSj5nJ0CRrNLOyEDlVh7JfLHwe3mwVYZwbKtj/ogC0DBPqmfIvmREIstqvqe
UWFEDqFYY0H71nIrtSMWGgwv3Fl6WtFaoKga5dnLQVmvmo2fuc5ezFH7kUCcl3n0GA1M1uYoG7ee
J5+qEGdInwwrGjHtl09DpsSyGiiI9Mf81un4kUijW5aK04hRXiYP9PQE7GmRFr7cTYSqmcrq9JuD
6gOv5w3cieP8Hnhgs8xzm5auTHuaovB+qrp1Lvr7YKp2jMZPONQPhgXlKJ/rGLvv8x6kSR9qNhNF
ndEQPssVRXJnaWR2u2R4bDzSWA78/UWceAfVDOCQgOO37Z7t3Z3vkhzMwPgv7FZ/tMtXGaiXDMmY
HYz6VlHWjQR5aEotWDLht/BWm+8Vc7oebmpqIyU23AYWpsUyWgOUsgwbmDrfN9TVta2YpGJA3IpJ
T5aen7JrwV5uDNM105INX17puQ/Wzz7kNG8UxL+YQD0menLNbe86RcXZGRi6m6wwDUfxyrkkhCJ8
4jULS0fY8ryrlfSroYCobfpbyFDhYqJAeoMMUpbMxCkOwaC2IroPKjCxf/g1sNuIUX+X3Rpz7mwI
il1KbbnySBVqPoXxgltTQuu0lrF0hmH97kv2dFOVOGDut4hrdJe24goIQMedhmM7NYyjXsodA9t6
J0b/Rtbs2zTyAUY4MWSvzJrE2lxkLq0bzRiz9xFLOXXE/pM7puj2uvPVUQ3II6nhiosXLrhuYP89
gTpd3k9G9U5+QzxaGGybUHkrXMRqA35BULbau0Syk7fQ72/RDNhhhl81kTobp2xGyKpxe4XLQlKX
j4yy1q6AyrFQutVOZmxJBnZgV4S84Oq1KUEjR12iks6UUqMmrg8TdZDtsatSMjoEQW7SydKea3Hu
CKA8yar0Tm41EBLI5Ve3nprbtPQwiQ1aeSOla++tlogidRPFMa/Fgjr4cpZ/YSenqbZtQXwkSStX
NZWbl0l3810P5HgRBYG3miKRb0rfTO7d+d2Eugs0LE7vAy8bj7hkHx0nVTdOVhABrPpe3YSghikk
ia4z2BDNnnxE154KUhvPpRf96Lnoi9gXp65u2osTIRcBHm8h7eaLcaiCU0QJPPf91Nl1oWlfSaas
u85Jr0ZcP7SyMdfF4N+Kppt2Y6c55FyIo+qd5B4yfTe9Owe986izvc/Dl66up43gXbWJu8G+bRTm
xkqFq2qCRRilVXRMVP9MrrnYgSzwt7kmdZiNbbqTDguaa5FhzN0IXyzRfDaDGrJCNu+8Z+BCUjY9
8vFvirF0gPKzJk1uJ/dpTPikNcLhIXXrpwDIT1l6LZFbZhiYvDYEvxB8VS+f0pJ9GnEP0ySwPabA
RlH8jLOpN+NN53sradVYH0fKJiyn12+5yy/wgZCINKNdSIDoWpY6h4E+pWJCFMNr+YBs/VRM1njn
18rYs1G6h7r+zlBYv89cp73F6LhsI9u5aexoOMVBd+bk6+/oePBu0si/YdO2pe7Afo8ge+dNaH8w
5yYEXBfA+TFJUKRQ1gf8yNcWFP2FyCPFB4Gt31BMnGDRFd9iv9EOzuDOEuX3EMjHoXRCHbW+XvQi
H2/CqVt0WeYffz30Q+8fzUx7NyOP3FOgO/QXMctPwUzHxLJo9b2Xaf1WTM2xmxLtRJFtctMY9bcO
Ots5TZJX2krUIVVZdM7hmLP/VQiXwXaccSHFbIKgX54NBs0wTrm3uHOsRJCe8ZI0h8FwgUg4if2C
ua3fOHE/Hu3aI6wr5j9+fpw5EADsoT+7SMiGld9ZeZjfaTpJpJrk2yKGw3FHsQognQKDp+T22s/E
jNS9s9PyOGT6t9oJNwkpoWUlBmrZKyujqLF4kkzO1oVKbrUkQa5GSOqLOFr9fVXo/yvQGq5Hx/EM
DJF/rQot3sevffMnv+avp/30XupfXNzUFv5Lx6Tze3ZY/syp+F9ck+gbNDXekcg1v0QhoX+xYRHP
822Qa4RYoGb9QxTyv/g0jQBXEKYLnote9L8hCpnzoP5PaCpbQHmDsuYxYOe1/zN/K+hkqHWV4Dyq
NfLQUaS1EqXKvnYl1RVN8JbDJ1hXhl0QbTcApjuUTLgZ2lAzrzsF1g7ka/BszJk1RhkOcqxT1g36
b9+Q4P/8c6fT4mSZ6Z47UH+QooG5Pv/Jik0HmoqI33nnwrudPxd1Llh7EymJXnakGFyOy8hhTlgN
XOV+k3AAi4rWXQ0pPkHApBkQnLagsoeqGL17gJTUPZQRuI5k7E+fHyH9zbHHSGx/+zBthl1Va2IZ
loBrW8fvdt1UY1cfyFWMQ/zSPrUG8NvcTYOdwRNpR2POadS52FQkBRcmREjP/Jpnfr2MDT9bDx7e
pFRG7jq3Av2k8JhEYTUchO2RDUffYpaTF0eWnZ02+6c6g8E1Nz8m5+kd0RC1yoDWUE6ihgUpuRpt
aNLPsrUZKKnllOoh9puYO0NvvFmmOe57SOu9H3bUO2ZY6UbjGE+atZRjyGSreWJghtker/ZmiJwX
V2cf7KnC28yMfq0fh2VWZtFWeNUPUEPhOgKVxnnbWA7SKI91N5u4O8mNWjcJBTpBhurWsyWM6vem
8+hDYvC+0g3xOJg0yRCZPFKTEp74jYQn12YMRQA+VkG/NRSTpCCkd0X49SPLvT9vHh+awu1PEZn5
XZ8az2GRyVOUQTwpYnxKIQOVtUc15SIDfX9KZaEx80Qm13IzOQ05cI7WjC9C9XSc+KlapCSoGzxy
pzykBKxIjwnIVSKk2lK5fXyKoyzG+UVBeJrlFBq4IdEnRZx1BVQ0gyNaUtFk07FgDhBmhmlMVr0W
Pfbofnt37tNlzMHPo+UnSoFnfFPX2nNUWVD4NUoSMbNoZ78liGoYUC+zfCWFHR0rkVfgQCoa56S6
ULLbLmJlDMuyGh4d/KFLt9aj/aBJavaSGCopWuULTVKagukUDZxCscxxNRLR2OjCvYikHs+hV1NY
z/RjYeGI3Ak7wNhs6SgUkyVfSi9BbSycH1yvZugEBxUYxd74kXjU0UTZR6jwwjFyspZWznG2idxD
W1fhc1ZZ92XuasyIwaVkiePvB5SdrV39LJ39l3f/r6xRP9cCbt5/vYQc/+f/wLwPOyT7/kcH/6+n
/pwtiC8GqxHrh2XALvR/cfIt64uJBX++dXugIR2XAcIvC7/FRIJ3r8+dBl807qlfy4jlGraLs5//
m3mXf2sZcfiP/GkZAZTpGwAqXeFhpMGt9efZQuUVUrZZRzSbDTxYhwc1ihPlgBXXUdFvUl4c7WRC
XpoweEgbReWPauXdzDI6S8M5ZDktIZ+fkqVUnO7kpuuGfpu6ofM8oIlzyDNpfrAj53Ec+wUnFBsF
0kxvcmrillG4TcoKr0hnh1szw9PP/ZeNU5QOq6m8UAlo7StKky6mNflLKnnkG/G/rTV1Yleas2m0
svAQ2G67UJOhAYcJ8zMmixkX0BaXqj8UCfqxMXTtu/viaPLk1CK+9hH/LMmdDFGZaj1OyotRx/Wu
R+S+VZWNay3Dl1DSZraUAwDgym+CUxz2W30ORrpZz4Ph5/RhUHWG0nEMnSTaN3qQrYU+7nL4hkv6
gTjYDg49MsNFZV52IZO5QUe+K3TdPIUBd4uQncbRHz2ExMGZttkwJhuzA1xVg+GL7cpfNqHJzDob
8EeqBn1E+fn5c+vLaGpm/tQeqOMrdQJLPwFrB1SCStyivbSVXawcTm8nkvcGTk/cFTnWmzfF4Ldq
XG/TyVSRBKRKveJQhlKUfI9jyhbj4psIh42rSe0pGnR4h5G8rYMAUIqv7/h5URfuSHuGqBB45AC8
k731mMa+e+IGZKK8VWo/RBC0cmUv87lwJ9MctDCLOxOpNBYwjEyHzwc178K7lnhA6yt3kZvqYzTG
uTrPKBILwb18bgf851PVt2uR9uYzWOTXsVcjYXFvmWkN3bu+W99U6wh40jG2mDgN9RrRqt+UmAyR
TkFtYMQSazHUr0lLqCSr0fK5SPpTQfQrHcxiPYydWiuVi11X49g2lH0nabWRWRSTkYNwZo3y1Acj
Abu4CHfUPghYVUG1TcBGbk0w0682vDVhy73V44ZTcf3Kgd4luUB7TsHC+gQPZlnnubjAUH/RZttS
EdIi1YY00JdZE14nesGuTtz4OzPCHavpB2TXTe9MLXWfidinVj4t3VlDGaVn3n0+NI3+LtLAPZoV
DVROkNJNGM8c9i6xNyCsFKOa5KtVQswHGuTsG9b6g0yExbWo4hs2bufEK7yXELhJg4v8UWc4jThq
QLbQe3fTF0lO8SqkMtX13TMzu30PhkJn67NIvjPa8C+diUroBEdRONWjpbT4oaCXqMiiEmyQEdzo
hOMmSkKXVh9EVzVAWhyV/k1P/acSPFuwmsby2jTGAHREVQv8wNcCtsOKEYOB8Ak2zI4Z3gvDPXpd
6x7TGIL/aE4aY8F4uOIbWDSlfNMp9DwXyrv91/Hpf2sL/rmAseL89dr339P2vXkf/511j6f9vu7Z
M6OaBY8YPY3GfOXn8Yl1z+CQBPMOe+7nQegf6x7WYPzAHGpY2mzXMeYl8R/rnvsFXgDnMFCtHMjo
dvk7655l/VtUte3S+MwYQ/cN+nAIyf1xpp4OWpuLSXiotco7MMEUp88HM1L2b38CVEHTqFe7y88v
+MSzfvvCr7/cxeY+bKz6oP3+xV9/rdfbfudV3vM/Pf3X37V8yewAotP6869U6XgDz9Sl0YxX8/mN
OrJTLW4vzGrhljyYfs98b1fjZ9vYCV3AplePRz2ZCEMhjNZjK8JFmK8iMAR9RndnY7v9vVlVycJM
mnZVzzc+FBE6yOYHjgRkEszAWU3xnafaEbmGhV8Fjn8bSwspOGPZ9CiMj9um/VFP2sEKmnht54Nx
RP6hIrelXMXVUgGnbTxgAKspnDbM+mCH/dwovKC9mp8fEvxJsxhiC+jzxiigVJm1uQo1z1m6QTA+
yKFEhlNbR/TdKVAllpq2/N66rboxie2PcVnv/aoiQO0VYqVZQ7aqdKPfVATVGbLDMOwTAbDS8spV
0uExcMCGLLUykkcaIfWoiZ/azmhv7Wjj6/62Ic13KzOSxtpIOlfDMk1eLZ7xuspY1qKcM95u+ZCG
5hNbc+uUOyZHQReGKadEJ62mE/sVdB5QAgdFic2qLCEC9p6VndMevZA4bvxQOdUHnDPAUc1IgKaY
FikYQEQqEoWa2+2VF9kHM+efzhvlXmusO3iX2nPqFAa/cA/cbm7Lg5m0lKDaRXxftQ2wXlLCHyKB
FJ30p3p06ZJ3YLvarTsxQwQxUQ87Ly7VyeZKmicK9pIut1uL1q+FGlSxGSsHAbejs1fozlX0sb4t
TYxyfvS9l+kb9q+bIomNTQdW7bYxEbHxbHerkbbbhW8/xkH+tSPwMSTejqqex95trtlzZOA80Pr0
CZ6Lt23MPN0YHHiIKzFxHEPnxtAMVIR5gGuN7tLWcQVGdfDRFQzikaab/RQneOMmK6RQ28GQW8hb
kYXexkRr3LSOyo+axyswC585+5Q8GLH1REOtid5ezs63CJx6OyWvEojqak5f7wyHnticN88YxWyK
6ECMr6mABJohrdOhzTkypme7Y1IcB8xVPj+yQ2Didp0cLDE2G5mpdew4jACTfJcElWRJVd7Gx81M
KJ1gFQlsvss9ZTVz6Uxq7DKmiEpm1tKX1mdfqb8pOisJFoTo9p1jyHUHknuhdMe9kWC0AhmtCyvL
YDhHF4wX59jPrC0Aa2ZckYtY2qhdnjffiKmP0UtfG5AXqUliA0YNtLDJwTJj5V2R0e1omkuDDiNG
LjkRHObslbEex6piskN8SicI5rSNs/IwatM46m6bRIGZra1Xpa1r+rw+nJqrwlRGdjAjR5+tBNfK
ldaz+my1nAhpzgXXQMxPhWWDhJ4/GmnG2w2eVqLizOW1IjRvCEqCAbUhpxbFqG6UPs0bSgdQJ1Qo
kFdMXCbrI8iy5IjoCySsNHs8C226Lvu4wNek0lvLru9p6Xmn8s96kKbc2H6VwZ2N8ivX5Fpm4Zsl
zfocxEP1LDrAVoXxXBSOOFFCjfk0cfRndv6Ax3z3zS5ge46JkVzrcSBS2trJQ0XClNl1O734Tn//
r03Df2DTMCPk/3rTsHjv/smG99tWY37WT8mVOBHaqOs7s+Htj2dldFU6L2zSpMTXOTTPmaFfPjxO
wybbbO6/v+mqf9gzzLxX7KkCsdQw/1a5BcfifzoqcxIn2YEPEGsfSq5n/XnLgPlKt2SLi0GbQusj
HwLvBiw15wObOTkCjB8tvJh++4Jt8SIvk8e4Tb6Hmn+XjPUpcahp5KZAGBQM2eRqz/gb1vwbt1GG
x4YVKIJ7Oq1tCb+6hVoOfS+8GGP+qBscm4QurGXT1mC7BNpdHYdAy/x+3E0Wocbej0gweFYb4vIw
HfPiaVWIc02fhrMrbO2pd2IMGEXIOBxnR7eKiiQ96GZsrzBoQ0uvLPwlaZCVK6s0m+XEsWI51ZCt
HciKS1xQwUI3G2tlBWyCulTZF6Xs8cLvKj6Cp1AY3cvxMUx10JKF6a/KtkxuUpoNMNHoxYrq7OqV
AE63CDyh04JV+huvgyrn1L53L7GefNCVBJndrdLrgFT9lvG79qm6wdiflIbzqs/gbM2R8TddzydW
o2Yueh85ArqSs2vYOAnWFlVfPQ3uXQRBHMFQ5Ksw8xHhXD17tLypXnU2QFochWRZaaNf+XjCSXTp
yUJn+xLKCABiXw5LkUZq2UW01PtV2dxoqmCuRH8whhqSOMYMGExxjR17MwzYVNElBhkfQ5wD/xWR
IDvEWTUe2F0h3xYTvX0MEeKjaFmGIAvSj+tgAlETbBYu9v7MWqSlCzPPyscumjRsbJj4rrbTWGdi
WvVpyOiH87xuWodpHp1iWD6HPq/wydAJdii8Krl4payX0GzUGUA29R/hWF6sNuG6o7TIWcB5l1fN
DsBmsq5cabnD1GGbTX2dRr98o52PZa9m8rnCPp5fe6fnWFZwOlWkV6iKEi5ZJIt461IYLZp+Lg31
FEjdzSjMQt4ZQk6IU99qNLa67t5su2wfxJS68usxrZXtR+dBCH1FgpWEZxsYb0UPPY944LQvMLQ9
MqnmIg8zd1vq8ISVwQ+7VHZCdCeCb0yWEOyVZrJ1gn7g3QyVnLAHBi1W9MJtr02oT8u2C5PFZLoP
TBwQimeCXcr7KCyjeMXEIjuz09dYA3UYqLzwMK8tPAAie8trHUYtUwAUVnqfBXVxbDvOXjYrL2TX
QF62R4JE47IsGKDIrrvx8NQz18SxV3sDqEhqs8WEFSEfhb90C0otmonsCN22/sIxnALziUI2wjVX
Ko/rRr6bk32vWem5iDCIUDPioeMmBy+Ceo1kYe6KIGcE3Vg7r4Sgmw5Q+xq7eHUmKMllD4Zg6rRs
Jeu5727qx4Nbi0Nq+AT9k31GcA8yr72CmvXYpB0H9XaRp+LGYLuFP+RiF+yW7QqaTgIwcqmZxNJ1
6RyzGs+g7j/EigkmGhb9CuC9GxwCW8Ot2uU0jtElolbyBVSl3OWCAF3Yp/YTUlJJirufnZudtreM
bm0aGbXEDszrb84w4liBtpwl8SK3nRczaleDIz58I9/IfP6nA2tIc1CvkbuNBotsgTGGJBiNW+Fq
1F2qOXDmscmznKBYoiF0/wkS3396TPp/Iarv59rKAfqvV+Qjh/h/f0nmaT+P8dYXErQMLQ2KnZiH
Gnzl5zHe/CJ0m+UQUJ4wMQX+moLimmdJxjXvccb/beH9fUmG/ucyOiWOS5+OQUHs3zvG/5s1WRc6
Cjbquu8QHJ5Lbf94jBcNL00nxbIspTut3VwfXofJXudu7zwmnWMd89TCasv3uA0dap6iwvIXNiVu
W7JSMORZ9tq8nd6gER+ohm1+ZM20Y+57MQffO8tuaq9AXB5cWJjPVT9kh4l58XKAVOymkzio3hD3
OZRZu90jruc/8kweQkTYhY/H7ZBjMjtPWb0PQm+6x8IA7jgcMPgSmeaEC22zcVSyoh+ZAm0FEaXz
fFzeNOY8Unq6SzEZ3rIWjID8KKpVQ700Mtc+taSq97ob/rACI97CfVPHAdzFMSXBRW4u8u4ahcWX
5VJ8gzi68N0m2nsZEd9pEM1NNmInC9QFYV47T3F6rBOV4GlBy4EPX/v0dMRrGYIlYVaMdyw1VXcg
R33hrQeyNmS0pXI8z0rDFDNU2C0U7PylNYXVjDExHsdO7FlL8XYZg9wCXNCWepSzAI1adc1u1JgH
uMibr7gQ9UtYIHLkGYQfs+/GfWQmLwwE2hNGlPghLuCqQCHbUjU5Xjmxy0VJvPFcUeEClxMXLZnf
bEv+Jrn3Q9e7NMpbZwyB74NKB4biV2IXVjUb/dAcn4sU+6Pl2M2bmtSb0+jVtxGjmBJj98NymxWN
oYQNIDC0+D0xaHGykuQuOJGGaCFtSQavqRhoG1LthlGBSx/t+EgYPDmW88Pnh78ehj5k2q4FxrFQ
wb5D3MKB1H2kflFu9SDWaKj0TrZBqplchnd1eqbhc2CQpKypNDToZjMg7dz7YxusDYt2nb60hxdp
U+ftTPZdXlfJVbTWx+enxziC75MX07ZyveKmH2sJR2Zc60E/Pq0TYIpPTlBat57rU3+mLnYQhrib
aIqsjCndl50Pbxlh4BY7+ixr08xuaRLmQgiFP60ZTtIiSAbdyeOVbuHC9gvgOuTQE65TLNeIMMFK
GYlxmJohe4CKfNuNWXxrqHlr6hY/zLB2XqXkaKjH0w8/s5NT14RMR/Vgm2LCXxaRkaxtenBvcjne
a5UbMSrfMtBBhXO+V9bIj82pi6PbdluzabSjH2ZnQBHtgspb7a7IXHotBjWu+6JX67adZxoTEkKt
9/Kqd1a3IUI3ArkV1RbUS0FqjClIJIJiK4eJ68ZAtAjEGWJ9t7SqMNuTkOy2dS/0TUc4LbJDbTdh
fX8g/PLYOZm4SdpE3gUiBhbMvkCOlJizmbtMA+uar3jLFMy01uxtMqpKeffbYqoejWbjUV79wNpa
PwaSPbjJ4SAuzfeOmOCF+sj4Aq8o3vgh+53Pz/36gjvwRpEjOR9bF+QOu5dsKL0N3HFx/PxUJeVL
VZFMU+yJz2IucGL0lMxerwWp5/ZGMR/35qYnj8qnyjD6bWxCw0/mPig5N0ONc0dUO7dF+dRGOXN/
VEbcpZobpdy5WyruaJka5r4pOTdPtbF1B6S8OrcN3MRAwkb+/FBYVc0tVKvOkk3pqQWDWZdEZpKy
LeARCv1eDNmjFngFW2+w6Z4fn4Z49M5WnOPClr0OOIVUq/IkrtAkCHZW3bjbGKw8Ax0eEjGKbeJM
e5l17vHzQcz2vF8f/vqc1efyX86q8T9yyufc+9d7igVOkvhPYbufOxGe9XNLYaLkI+BT9C7oPLJm
6f33LQWLJGIncbp/StsJ4wvzaQ9tgDzd567i98kAX2JsDdOOOxctbuw3/taWYo4B/nkiDjFP8AJh
/xrk/ux5y/Ht/Y6xXvvf/ovxX+0k0HVt4nDKXtitwvQSjTYE1rqMVprM1qmH5dAvzYLDsG8cosT0
TxDEsoUxc0s/H0Bkv7bB0Wh2nfL146d5CRd1BRXSf/QqZMix/h5RLPFsuAThhrSiSswtBm4ZWrEr
ZR4vCru1r2aVoIgTHmMKX2PAmSIobd3Kan3u7Lp+W6uxuGSt9s0eIgHHCkF8TApSI3q4d8FirbQE
lpGj4q1sIvtOSby2rarXEaSusPVtbl8VsrWbzibnnhOemIx042KPX8kifnQ6PdtboTWgL8TNhkyh
tp78EE9QpH2QOSRxoZnNJaGgbGHRMEN6vco2TeyOl1RhaooNxvkNZeuMEsv6zWrtJ1sQ50ex22sR
JE0bFr0Fl+sqVfk0ydHfGajPYIuSO/j6AykuUsXAZ26HihmszI+204cI3HA2DFUckkJz98JC2oP5
ixXW94cjVfUV/VMzhoQM2KKPftiyDPFtTsMtnGFty4s1l6VBMxczbxoEXDNba77z6Am1c2xi+Hq7
ijpnxQFzUQzO1grkzjW7b0FgXts4faBg9c59KwLtyXLGrxIVIrYM/PPRbjLHXd0HB7SWbW/DdM16
AG0a/N8QO6kdv7vnNBS3pcZttgn3mm49Z9r4CL1w2WTRIasjYibfHSt9U9YIzCqkG54uE0nCy/SS
6yQ45g6Uc0fO8zjO68V0FcrbI0Gdp+ZbFUUPpSa/4fWDEshxb34piKd3pLGP0s33tmSFteapv/4y
9vVrN3ocRvHsASrQSXdHJ7+VR6pYgD3RgqW5m5l67QQdbIi97n1NB6h3OBI4N2s7O9COWpOd528O
Gn3jjrskwaQRy02U9Zv5NQamdSVDdxiGYl/4z6Ge7AoCGqx1e0yD+y6234tG2khZCwIt196a6xuC
4auuhx9nLugHyyo//Kbcwm3eTP1E0UV6Mv3mVoTW17wMr91Mt2n4n5FtpvDsJu+UfT/HdHUnRXd0
6696Q95tfoEwMVTjbSybi1OnixY/HbmHkHEb6LywV9vRSzai03bz/+Zn0BP9jInt2fH8g5zEyjF+
dHjUex21X1bbQnobPTwHUrtNnPRHWtZbrGFnu6q/2ydT107zr37+T+DEJ1BvtreiPYxWCqg2BkTQ
s6uSun3J9eJOzRhLTHLhMnfSG/f282O9JPBmoq9ot6o278wsfq5KWA5j99VyVmQakZFyfWs1YjUA
FvEHmiCSpcHPZn51zWjelb394LWJySVMvQZv/KXlW1uehIxnfI1DpMoM4aNn3Z+fim+JI3a9p9yd
4lEfdd0IGfsIGJT+gpNE7+Fa42cTWPCSCushdeSj1kfXYm6QcbZhZJwgMgJ2mXBhWGBYsHrnyTro
xF1UaG9sHtdhNb5EXWquWz3GCtnLBxtHdx6omjyHrz10ePlbWgZf7ap7t66FqcLbuiQCF5o2aDOE
kE0cBMMaOQrXkJnpm3So1WUoTr4mncNIf+BJtezCiPSCSvQamyuR7hhBuNMn4rqsomZa5p/uBkf2
r3ZR9cu21DvGEw6B2bAZ1iZ3PWPBoKQ890N9l+E32Yc48H8r6f0/a6c73W8e/h9oBPi5uLOE//WW
YB9+xA2rf9ExVN5/sIh+OrRNnvRT9xdfPLL0GAV0uF+Yp1lyf9sRCLwCDp+AMcZ6bH8a4X555IzZ
UocjwMReh13u9x0BNgIs26ZwfdvGVTt/6W9YrWGF/dOO4NPSzUvTDQvOmafPO4Y/7Ah4+wA9dMxo
7bdDsHKL8bsCB3zoTwYxrG0uNXS/UtxORbcM7eYVxre5NVoGy5aMXyoXaBL1RdJ6pQooWogmWQM7
1TAgkTkP/KcharUl0KIcHBidojMUxQQhAsk8gcwJcdT11ir3wqXTVJeZf6sxe0UhNY6B6d/41KoQ
fmJYqSXR00gYMTDFkygeQqzhHiNUmCH2yIYcaCVZkZcoKRXxLap6PGUuXVUn28bLbj3atwoo/yh8
95o9YaftLqNhY/oO8xNxSgCZ4rU1k6e5n9SIALR4BhIycucL4/BV3VFF70sQiJmeAaYuxp0r+3zb
o4Em1BstphbKuNPJh8qL165ZYoDVmtsw0W9bshqrriJLPqTFN3d05U2qiEpMnvHCz4ESzvgoy4Pw
ErZYAwlTTvY/gp7kjM9NYmnL+hArq0EZachdGjSLHs1Y37eeVb9qMfhKY+pvXBt4N+kdZ6Bp0vXr
nT9Mu7iTu3JbqOypC+hNSsM4WXHAuEC8wWrYDc5SL/0720hsyqdqDm9uZ3I3t+PV4Is99B8KTbp4
U8baGnLALXHLV0gz93i5nC1Shr5yh+8N29WFKFS7NM3+OuoETzktrqJRP5eJb9POWmyKhpyhh7gO
RRF7lZonJEPdIkYHEkynwTUAfnPVGbRUsk73qxpu3dLoxAgtvn9ISzFsGd0SbccsRb0n/8yLeycl
0Eyu6feYSqJVLzJjaV5Um7qHvH7BaIUZTSjJt8Z8qensbcGbrTz/h4eYQmwrKQ7lGNyDtQTvUD/y
drOpvTEOjHp3Rurz+4jWnhPoALD875HmbCEJjghwVcyEt9qA6rqQhsEMyqwkm3weomJjkRjvUvkx
ob+vM9zrC9NTHyokhpekSzNO7bWpCjBt/POaGSXmD4wVyvBCwp3iZEZthmOknLXJgU/eCBmd4p8A
vai8swd6AktDu8SVMJaVO9xG5mghADTtDXK4S1aaqGJukUWIwDUvhDKL0+cDnjGH6sNALWmbPYER
Uzddq37A7By3fZaQZDMrgY+P7CT+lWGVRsjTfZgiTah6l+kg60RWW7e2bZAE60394zM1HcYfUVVF
C5qld8Hg6+e8crCCKoBJAFv7mdyagXAlTd+dFXr2GUHRWRCJgPQawNKC/BqDgLVmFuw0U2GnGQ87
c2IpiLgVMz7286H4X+SdyW4cWXaGX6XhfQgxDwbcgDKZA5mcRFIipU0gOSjmeY4X8Fu4AG+8dW+8
6l2p3svfTTKrxFQVu6uSNtQ2GsguiuRl5M2Ie8895z/fL2iyePw6gPHBzMLUiiELkUBHWT8xBIc2
FERaGjzuAjq8zhL4Awqug13oaGTxcwouNmtDoJwY1K8IpWHdJoJ6W4K/TQQHd+gh4iqCjTsISm5X
wsslUVZPFQHS3bwYgqsbCcKuKti7qqDwglcCwPvL1yg83pNkvFEEr9eQIPcGIHzR34SfJGOaRnSL
+eh/juKUzNXmvyoNGuO9IejAqSADtyCCN1/JG2xwl1f9kTpqizCsSQaIly4u4QyboMkSLepXLXL7
1TB43gSdvHY0CERxSwfyynCM8n0Pv1gTIGO7RBsxqEQ51HYQm9a95c7yHgqyWZAk8xRaunTEOChI
63BOxnacqePZUMrmUZvkHYNH71Lhuesn6twLB3fSyXp1WMXdgp5A49SJQAiR1BvQZhoxcl1kvRlx
MPoGnAnwuRz90pjILEt8lle00oaTVAGK61Q5SdbMWbQJaAyQZ/3EjEl8+rkd0tVqfibRPrEL0sKA
2NJFmlmF6Og1acasPviW5LJWQnPoUh6exCuKj71Hd6eFAsZlbTWaYYF5m4FlyHKzvf+/DXDgkBKR
/HaA87a8X7MM7oY4j7/2FOJobwwiGAUOKS5kjwKGpxBHfQM6n08K8KlBNkQIJbchjvKG4y25DZWo
/ElD+SSHRBDxnFj0u5IeglX0LOdBI5mo8dCRogFmJaR6HuEU0MoUaxzQIqXVAfhAkPftrLNyPIVi
mqGP3OquHAcs55F0SRdsrRM6V7ZfDtVRMaDAi4tJqsl0mrWUgrNpXEqTr2b1/JF49CfyAedZkNYk
W5iJF69yp9gjKYHijoHsz0rRbtSiwKY3vKpvlHwVBB/tpvpDf4+Uk4MJPJZV4nq+ivtMSYqVtuj9
mcpK6QwQvi5rn2bg7qYzb3mg5i+/PT7z3TdIYxZ5WOpYxLNEtztv0PVhpRV5LkivfjMrshQ0XWF+
kqAdhMnowNkvgQI2cBXcQrVY+z62lU0OKvWPs16VV55KSt4cqgrcpyUcXO156Zh06dfl+xHrEwhE
YXuUSfa5ohgJTdEwZmQlvC1Ip38u/BMJ7uiDanBktNTBvioH6cwp0JSYAVY2roKYj1MsfBJaRpZF
LfUXve8OJ12Rzw2KzW3AgTOU4+ADxKBEXqIfSY9pJ7OPTROsUDrm+SxmT5sFBO54B2cfEHrJCyyP
VfLO0TRqCSRzPKozW54kMGyIjoiCMl8heY1ZQqVIMA2pNClk1jTJMImpzngz4VR18ZKA9Ts1u8o6
TMvmEm8D4UInX9W6/8FLNGlKvDbrUse7Rog6cT13PDR6t4M0zcuBX6nswmA4/Tp3Zqpr0YqgjeXM
9eN8OTb5Zag38tyOqzvDzc+7EQNaCwr2gZqPN+jij/xeX+iAuUB+Y7PrE2nM8Wm3Zr5IPg1e9k6m
DaSgh4OGDPegiuHA4Kp+o0ndkQ2HfBo17AttSQdb5TeTIe3T1ZB07xI8LWdlV580OWf+FGKVjS8P
yNoR+FxYwwXpaEBG/jF2LnA+p5mXIYX7cHCuM9Db9Ipj05uk5jJKMMarUDtnboeLYHdMl/IwsTRC
2LiQjgoH8kdpNN3c98Dwqk5kEoGEMorEJJ4FSqEidXSVhWGnH7VSxe8+OiTQB3Ipf3Lpt5uPuXrO
BroAfXWkjc28rRQgscGBcSLTKGBGHlF8eJRqZ9zXc4w/oKZ8hNk769ELq+gcIjZmq0ZkZHHIIseX
j/HKJP/Q1B+pVaFolOee/Xk0zeWIQKD24HI4yVKJOThxOmJTnR/3ojVzrGccq2hRyi49mmVkNCCD
kx743J3KoJ1RuJiF+qln4B2NaiLAKH6csduDhXFJ03KTkMmgTWWhENPXqnmkmeRT1FPEKlCxZADL
p078vk0xpU+RRain4pGQALxn3qVTXvfGp5Czk1qmBzUu9w2cTzpHEST3i9YazlWeVDk9HJzxAWes
ZsYBDO1YTa+tGyF2MYWNLUpRDMV9q9MnNAklh5CJEDcRZtnNFUdQddrUiCBG3/hQFIE2lbX6Fuet
B0j5q6owbhoZ/H6NUR28jeRwTO2TVB14mmV7qdbWhA7VEw7iJ42uLYVNblhca4MLL1MSJwcAR3Yh
bIJQICWt2iHX6HkHKooUSz1DBfCp8HhESljGhU2FJixtbh+/JMFEYnLmmXjEF8BHC9fnw3PbRRqP
8aV9kHaGsrRDZeUgPZ04Ab5V3Ccz4DxnyYj9ojU0wywndpSAws9oICOYyaapxfV4sXQDE6WoyLzJ
USsgYbhEu/114lufsMGtHVkk6kgOihGhiMK1oojocIoABzTcumF652bup3Awq2OTUBPv2PESwf1Q
klOWgwCKFRyTqTX2aO2CexVz6InS0KCc4uHmqBzcKdUJgPHM8vWAJq36IxLFW7c3z8NsGRURoXyv
OxNYtJiLdfl9I0LZYlp4WntodvG1CnyZ6+dM5SqgtvV36Bih7TXduVORGeckHLJAIMYm113glDvJ
avx0eCf+3LW8c7qH5k00nHVhc1XXFlhpLjkPaA2t62iK+WWAKmgk+d/lpyib+iNUPuDBwVRPRie/
0ORo7cFCcJ2LjEIsNzEmg0Zsv1cEFNjxOIFxnGb9vHM8/1A26mBWx9J9rxr3nW1qM93LaSiIGa1x
6Z/GvtefpPkduivIytoAk0py1j0V0VaRvQOn1CZIKryJlgbmzAHtHSowiccKvXIJSQJUCX4R8R1P
HCT0+qYdkhu1cq89Mhbvi8TB/LsrT0XbrFI5N0iZQRCNejPpopbWZRfpOqgTtxwWA6bIrPX5Mszc
e18tcbOJeW6BZDc0QKlecGjqGKyhdJoHBkCtIL1JjPwERF9GZO3zu2Z/ZPe84+5c7Sz4S7EhkwWl
c5cniLsjxRDV9i56jc+3IGAp8CJfKK13bspNRM+3OLxwTXShl3WazVin5VXmy1emVbnvEqmuD7PB
GCfhaH0sfSm5QPPdTd1gRLjckIM3cbdDZ6BUd3TInSZoYT+MinGW8amgDKixezYv28pqVop12XVx
faR747tE950V2w+pYo07lnoSeeraFw59SPCBSWOApLE6am0ULbw+O6Yj317Y+JoHHGWouiozdG/5
6aBiE6N5jXxTaQ9p1dxKAVQzDR8hVkT9XLLYxjS63tdhSVu8XPekl0LjCFweFjtW+s6C1q5KNkFh
EZ2FFiIWat7eNCN/P3hDiYJSNK+R5gV/jX2e7MXKfV5M/cHPWUQssvweJeysPokSDPXcUsLQuVCq
BZwy7bB18hs+gCZ3xNEZ8Di3cnAXWZE/6T27uWjAqmHs0a5cV2pW5A2DmdbEaBMHm2JFrTjT3MO3
Y/MSuIWMWwjWjLhWwHTOk7URt+kByNjUPAK6Vt1IHA3DQuneg9c9Gked9JxjKyeZU5r/m/qyu/6f
75AmlIHn13/+R8kMm4rI12rEsL99chIKtNsmenZy+uX3nurF2htFVtBbK44mGqjF4eSXejGWrzLf
oYkLIdovqnCKwga5Ydnmm2A4TOEluz06KW+oPXPcoVyskwD7ffXib0Ec2OKx9yH7olhr0LW/c0pI
PEfXMH+BMxw25rlq3Qhx7e0IdiDqZNIlQWkf0oejQHM08/Mch3KggZ653HzZhnFx7uJUetiXYqOr
lYc0jo8lq7N4Enkxx4HsBW5nh6NkOjwuGC5veKeAjO/pPKK0mNTXQ0KEJGPnSI0oOa4zYJYx5rLT
XkKgtHkx3BKBUqVStaLg5Sr5gIqnIcLC+WcGM4Hki5uby1i1igub7Avc6zQ8GKFSc8rStJmtGsjc
8kTFqxLLrGYsruQ2UU5wMT/VMuc0L+XoxktoZxmFCr0SzZukgYpVVkFM9tX6yBD0SHEQXdLC/M5s
oIKhyLPYhUzwTwAnJqGB2Vo0JA6halJPWn00V4UcXVl5g1WU2p+66JKPpAbTSJaWYwo15GPruJ6B
6DMPU1fDidc1zhxyaoeR5UQHqUFkxY75wdbVaMnCh6ukaQLFsweOK5hW6r78jkyiMbGMQr4u0Q/R
kUrDHJJTX8rpAoMFjjumbKyyVpWnrizBd+QwMzdjLH+4K0GyptIs4Y3Ow36k8aus4kNLkq7a1gN/
kbTRPIAFidESlhfsUNC+PL4+VgB2RR3nIZ2UnFUr+oUEJmwx+iNVNABKQyqRn/YDfqBp5rqo70cU
+nNR8W9F7V9FBJAIMYBQBYRCH2AIpYCCZGDsfYPSMFLb3NXSZZ/63dzTQ/lAFWqDQOgOYgQIDkIE
oun3aeLTPC2IKn4hy7CxlrW7ypEwbIxYNy/2Rt/glA6IUYUoNunTA5vj+MeSQgBQfurxlG0PNEUJ
z8gG+KJmlojqWUsZTRH1NG1TWstElc1DvLbCSfzQFMhzTEUPIpqkpx0Q+Kuyx22W88GtagrChgK9
u+hB3veOeYI5VXwygFxcsMyvpaC3VpoW2itPavhYS/9E94JFGSjGYeUrBYu8HK6IFnhJm89BnhPC
ia9GF0hYk1DEjnNcvQI3O3aCPodimD691EnqkX+OMGM1rfMuTaXTLICz0ddZJUgu5vHmpR/ks1oe
ZPycnXJR95k6r0msTsZCiDW8iugpCZz/iW3kH2yHeBGz8XEdZ+361zYIfu1xg1CdNwh2ZLE1wMuw
gWpsNwhV+F2qmknPga4jKBP0i21uTQbvhMcQWxSFQiFt/mWDAOKkojGC602jrdghfk/5UBUJvGdp
K4RE7BDqxrrc4jq5iK/TSLIxejQKV/qUk4a0sBU7WdHyxwlfU6+I3eRVRSuJ15XRmWE5Ni2GSYiZ
hC466iXo/OG4iJQS+KM1xLTgebq6oFqGKEciZzJiLJ7KgFB1miNHydaoz9vuQPdBCI4P0XxPy8sR
h5GZFHrLVi+usPUx7exz6bgnmXGOAcYRPR60fYyrKNUWrkmLKQfvzuUB0j9hGHPN5rtOjPqkiqjC
1TLreE+HymYJZ09zZCQqOjpFa8xmnM/Tyj5QtfQqV0JIjtHwAeTEhyTolwAtDsywnQCouE5M6kyK
iaXibdMqd/Air1wPe0owpp89s53pJbjfEbhzNlwbRLZ2+p5mFTytg6lspzO29AlwUfobUQbR0atl
72koPBHfCuHoJaOJN4437xEx2NaHOLwSDaxK2q4Gh8NqNJYP0JUnXlcpk9bl7BWwLcbiXGXKazE2
uNGZFvrntIhdFkh/kzhdxK52O6QlTgKwkxVj3ktos0jDS8aRz/qZQ2oU/1+GcFhjc1lCD6+pRVAc
nBQdBQEnOOizZJEo1plcKdd1px/E5FmRmtL/ijoEU5su9ebjjRd/MOjdxBOCglh2XLThTSAZnJ+H
WVvU1BqGd1IU3kIMjycW0GRwQGYrT2sZK22zOSvgrJqyOYExtdSi5FDJNQygqS+aNIbWzoWCRyXp
p6O0NecW09LZ0YEW04aNr7XaXhp+IhJZCGXMaSll52qjn1VFccjjMqvDcYoFzcJxaWXezANhBoyl
STpWh7mVTWqBqzKLqa2UV+KDcCvrPs2B6VmFuUiGObjmO4se0Zx6iTyaR2FrncKUhjbZo+mwbwbf
mSH8WmkoZFWJljoUG5KlT+qspRUkPzD8/l0Vlu8rvzxvsdJM1/K8CYkeiDaQpNNxNjhXvaIeoKW6
UVx74ScjVs3DGlzIOMtdLzke5GSgeNe02EGTiRw5VIDbbiR94sddeuY6cbRQe+qxXo5Ip5MSICzc
95uXWDeJttSgmWNlnZx5qny6iX1ft26yeMhO18lDtSsO+Uc+I7Bi/vYZ4ayiRyUYHn5tD+AXnw4J
5huTtlHy5pqxdWN4OiQYtI7qNIdq9IhyHBBJ96c9gD4V1ndsH8QWoZjsDz/vAZqJSBVBqWAjbdSl
v6u+glR5Zw8wDBAYvBgm9R+d88jzPQBReC0hfUNEX9HwlxjWDMza8EFuDOM096xbNVAwU4dxfKIF
nTyhlaS+KFxopJ6kaMuq0dp3BN+IpI1Qvb/BAYVFSreuk9YNl8MY5nM76Im8cdCJjBCNmOcX54pK
zjqzkuSk8FiSZN2D3Fd4FXmpYAqClIevNa8dOkNj1SUlMCbB0nNT6cwoRzAKYxYeBrOA6tRdG0kn
QNjSdzQV2Kd0xlx7nkYXgjNg+eqDzB5E6EtTILpsXsYq4UXSnr6kCHnG52Mvkt6MjwM5xQw16OPj
2Ndvx+I2QyKx0HRqzsg03fEglziA085n9uDhnGMVaPsQ9VepVF+5PQXTloWMSrtqj0scIc58F6Fo
ZZ4YNr5NpYKIzHqnWIhcAfFrR0ajzU3zwaVHx44toYdYeBTkE688MnGp0Z10WsjxwmLVcmJ5arrG
nH1AbZZOJR3KicI6by30sn4XxMEI4u9BgZ8OVOm0cr0Tl4XSLdNzwPqr0JAPrVSbVVRje/lj6EeX
qpku4AyD7BlXthIe5JW5qNC2el60NKISj+lrGaKDSWGiCiBEaeXcINMewwsMzWFFu+O5BiEb6av0
YA0z3+tnReWAPAWrDx4L7dxJIePnnGkwpWX5CN7+CZ0HMy0v57QtLsKimqdOvLKTbILk/tR3m5kG
17ArhkvTl847u/2QNZTF7Z6EdwSbMD7yDCQbnoaYEO39OmZjwKRnKqanKJW5njw4CXm+AQGJKEhD
WZcDSsvdHAWBDQnSDz6G0jR17sryY23TmEwd0LE/i48zVotpboSwyIkuyDmKqU9zYboMPxEQAWau
00bxTwj6J5KenLfCWJDWYT6HrlMWkW/PssA8tJoOQ4YaOG9zLC5Wx1wNvAENxzODxJ4GyaPTOFsh
g8YEYGrn7x3zgxo+9CG3OQ1OkqzMZamml5pWIKQ8g6sc5MD8w+Eu66Duu/FEpseHRLRFls3XLvyY
9t1Mm3ZddYyj3KFZHJP4xDlD5IixmR6TA0j/+Mppco8ZVMMTw2amYHnbdcQwmmiYIpOuzwPpMlG1
U/GluBs86V4W0kp4JtZtleu4/EkHYpLQLKBESWjS8Zauf8OpcqoXNObi36XToCyuEJ31xHfOQ2zU
hrqbamZ5NgTDHdOKu4dBd1Ij9Ve1XeW4LzfOeRoClzBRFXB7sYfnCeVCkFSLFkB5BuC9vyhCekhy
BA8WxSjejP2ht3qYaFIkXw9FLE8sAj48X1XpALQGb8BSrE9NVN7I2VjfJNQlvHqkURlPro6S12rz
lY4+iHpg506BWoxg9V3niFYh9dofwkWex84FkF207ahODOBRF3EJN9Qi/whkWUmJZIr0DAkE1TFs
0ufWyGkrUT+IdsWDvIuq0wik3mHV5DjPqUOIsKpsP3rUnrF3+wiQK17mER9LqprOpZQBe+xJHTZR
e12MwcChrcNtQUm89aBOFCfCpLOgXT3MgxgNqYnofRgj2IpA9bmpeocqmFWeAgsqwd4JrBaeklQu
VGEmFqlHSRV76MZlMhyD8J4YvXGZoZY+GkFUzlLJYwpTX50K9Qn4LhdqZYvOnYfeHCGLLJUyBQ8f
pCW2yKbbc0WSCYU0sx5f6JgGOzDU1lSqdfnCcIPmJDOHM8ReMq6i1ElheqfDfPNdDTzPRWN/rJSh
fKcW/tH/kSjlKc46WNfr2UZr+q55AKj+UDVgirYCUPHdjb7gKvtjP/TyQE8q16tNI81d1qS1uAIv
yJ6pQwhSdiKezSVtrvelEeI1EtrmHldfQcoi0OF/v2Alscvwtt/W3ziarOG/q2gAenUh+CDC+mqG
fmsOXn57j5P58s88ewMvuA9jqSXvymp+Yxp2RvlqGuw3HPgx9qXp35AJr4i7vpoG1XojpDbMkS5C
Q9N4TEZ/V9NgWnQ0/X13w29Pg0UvNpkK8s8aEBJBOvl6GjRDJMPBptEetaWnfG93A5cmFNzPjgG/
+25wkFIhr6IkS8u6Quv582kAxaoqZIroFEOKtaHLfW/TgAuduUvR+QPTYNliOm3yRawQ4q7/6qHQ
VO4GQdl7WhoUnpnvbRpowROO4XvdDUjkFFXe2H87qOhYAZ5NA1lDmDmGrpO6UIlXAAp+d9PArers
Zkd/991gvxGVKZ4KS6a/YncaWBugD3ND2Oj+nroxv6+7gcLappD4+PmQ5vAesp938W+3zN9eJM03
AJywNlRM4BM2pcRn9wPJANBIEKRUHeHdY674+5oIR6XUKDILez0WZDZgc1CXhS69eZs7e4VGTkTh
u9wOYo38HlcHWoaNvRdJiyowUDt4CrxHYoPniySVAxw/YYtA2DYMpLaPkcp3FTkQ3n1DXPvdqwNY
VaZB3/hYUB/ZuRn0NyZgcPBculgaNqX37+uZeGol2zuOJIAyVIFhdygJPfaZfbVl6myZ3CGIEAwL
eRcJqe9vr+A2FoWvvdYGVBMyTwQ6QtaaX9kyrTdIKogtCDF5ML7LUwUfk2DY7zcN8hu0+BDmqAxy
dAAp8HynMDF5ATVEayGszceN5O99Kv6OBeTnoyqd8PH95pAaPFS/dpb9rR/Yns++/f7T2Uw0YYoz
6LMfFGfWx7/9sDk9i6///Gw33Zwfv/rm9jy5+TtPv/70Br/908/+1vZdbf9xGTyU6/LOHzbfGJ4u
U9Q5/uWfDprx7uHr5D8Ojzym5OWFqOeXy/mXf3p2sV/dAy+N/olDcxPfr59pkBwVQrUlCsw/z8Qf
Gx0Rs7eut+OIaWdoEJfcUPsO/eF5wwnjAuMSKM09L/n9Tz98MxkGLkj7j/zTv63TGPegz+vtWE8T
YrCzbP/pMXPyRz7Jqya9e4iD7UBPY7N1vcKlXyFTG5/ncJhwk16Z7Z/b47qz6Jtb5HER2/ejvHqI
AlqTvvywvcinOXncKfYd/TJo19XOyLYjMlv7j5xm+XaYp2tm32F323/koNx9HLHxeoV15HKdVM2z
JB/jEj6+wpN+uY7W5bDz0JDkEeCcfSfkIhifra1cNFy+V7irz8r7Znt5jx8hC7bQ3+x7xafBlx/u
d6/5MRLee+iH9qcfHsBYba9ye+FEQ9t/+uPP+Unz086DqBFBvcLCd9J8+SHevT0ej0j7zsjJurx/
TnPiBoGp8AoP+QlF/Wr3qg3NfI2ZXpMh/uaBQYX1Ctvj6se/1mv/m8FN2XqFJ31Fj/zulAgF8/43
3yq7W3+zOWo29KhXGBsnrF99bh5Tuvveg8JoK4rX5beXD97jFVbu1XqoHsqduOEp87b3ta+rep1k
6c5SKPjhr7AUop7f2YAxwRHywn0v+8t/ovXYWQWfyjX7Dn3IhKS3Tby9yMcllsGFbn7/wXPwcztP
EGPrr7ChffnPH//jYfeyH/Nx+172kprksH33TxNCveoVLnq5jqIf//2bmxsJ0iusVosf/5r8+Nef
fqD1fWc/Fnm1V7j6RVBSvN0JqmiRFlrdfed8sR6DdVo/7MSZpH5e43A2q6Lg15ZEQ5Qi97/4WTk2
ZZNsB3q8ZVArCzLRvhPD2Bi87R4uGVx5hd1zFq/HL3/ZPZAY5JtIv+595WCmdu9EsDSi/LXv0AfB
sC5v1xFb0Xawp0mnhegVFq4DOnTH3bMrx+LXWBR//FfcyHfvFdy1XmFafvzXdSrm5MtfdmbFll8j
eyKGZwHbcdjEmRV2+CssAZOm3A1An+qO+94ujHzf7N4pAka2naY/foqYgNncjvJ4C5qCGbH9pz0G
Duo4qLbjbIemSrz9p32GTr0f/2tn7xS1yFdYriZB/HAX7GTvELiLJPDeH+M6xuH1odoNhbCfE4y4
fYd/O9x/+cvO7kZC+TVOKW/Lut09t1HDeo1V9m1ar+PdUwqyhdeIO9+mZDp2wrcnRcTek52sq2+v
Gub6K3yOX374ZgVEfPEaa/fbz2DTtlf49ExidvQKz+Rb7r1h1/3BoQCOqfr2D/7xJ/7tPSv3dpjt
dW90Tvt+jpP1cNs8z+E91gAFLGffwcVR82VP5z2T629fNM7cc/DV2t/4efyJrM3zzOzTDL3Cvf6i
idee139J+Pa89PBLdXfvT/ZFq5M9L/xF5vmeY78ET91z6JexZXsO/jc6+/cc/eWu0D0H/1sNR3sO
v6JV5Fmc9ZXA6eXb/Ndqqz+Ler+tuG7Fur/2a8/LyeIn7uKHdfnn/wYAAP//</cx:binary>
              </cx:geoCache>
            </cx:geography>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Haz.Öğr.Şehir2020!$O$20:$O$26</cx:f>
        <cx:nf>Haz.Öğr.Şehir2020!$O$19</cx:nf>
        <cx:lvl ptCount="7" name="ŞEHİR">
          <cx:pt idx="0">ankara</cx:pt>
          <cx:pt idx="1">antalya</cx:pt>
          <cx:pt idx="2">bartın</cx:pt>
          <cx:pt idx="3">eskişehir</cx:pt>
          <cx:pt idx="4">izmir</cx:pt>
          <cx:pt idx="5">kırşehir</cx:pt>
          <cx:pt idx="6">ordu</cx:pt>
        </cx:lvl>
      </cx:strDim>
      <cx:numDim type="colorVal">
        <cx:f>Haz.Öğr.Şehir2020!$P$20:$P$26</cx:f>
        <cx:nf>Haz.Öğr.Şehir2020!$P$19</cx:nf>
        <cx:lvl ptCount="7" formatCode="Genel" name="SAYI">
          <cx:pt idx="0">1</cx:pt>
          <cx:pt idx="1">1</cx:pt>
          <cx:pt idx="2">1</cx:pt>
          <cx:pt idx="3">1</cx:pt>
          <cx:pt idx="4">1</cx:pt>
          <cx:pt idx="5">1</cx:pt>
          <cx:pt idx="6">1</cx:pt>
        </cx:lvl>
      </cx:numDim>
    </cx:data>
  </cx:chartData>
  <cx:chart>
    <cx:plotArea>
      <cx:plotAreaRegion>
        <cx:series layoutId="regionMap" uniqueId="{DDA00658-3CDC-48E5-8F4C-B5A4A52070AE}">
          <cx:tx>
            <cx:txData>
              <cx:f>Haz.Öğr.Şehir2020!$P$19</cx:f>
              <cx:v>SAYI</cx:v>
            </cx:txData>
          </cx:tx>
          <cx:dataId val="0"/>
          <cx:layoutPr>
            <cx:geography cultureLanguage="en-US" cultureRegion="TR" attribution="Powered by Bing">
              <cx:geoCache provider="{E9337A44-BEBE-4D9F-B70C-5C5E7DAFC167}">
                <cx:binary>1HrZktxGsuWvyPg8oGJf2lptdgPIvTJrLy4vsGKxhH0JRGD9mfsLc/+h57/GsyhKJMWWbtv0jE2/
ZBWAjIyAe7j78XPir0/TX57K58fuh6kqa/eXp+mnV6n37V9+/NE9pc/Vo3tdZU9d45qf/eunpvqx
+fnn7On5x4/d45jVyY8EYfbjU/rY+efp1d/+Cr+WPDcXzdOjz5r6un/u5ptn15fe/cGz7z764fFj
ldVR5nyXPXn806vHunjsHl/98Fz7zM93c/sM9778zqsffvz2l3436w8lLMz3H2Es1a+l0kwIxaXG
CHPx6oeyqZPPj8lrrphgClNCCSNYf5769FjB8P/40+W8LObx48fu2Tl4m5e/v437aum/3X5q+tqf
jZaA/X56ddd3xfP86ofMNeGnJ2FzXvzdzcvb/vi1vf/2129uwPt/c+cLl3xrrD979MM/WNuXDvnq
K/+8QxAHRyBMsaJcU/W1Q9hrTRGl+rNHyNcO+Wyqf7yc7zvk87ivlv7/meW/2iwQC8Xf/6v7X//5
nGbdZxv8S+KBYim1EphxhDWn35ofE8wYUkoyjrH8xvyH/9aSvu+CL8d+9ao/vfry0b+Thx5r/1jO
/8p0JV8jTjECDyBBmRTfpCv0Wiulzn4TWArJIXg+RcLndPWn6/m+b/7j84t845hf7/87eaXpPvaf
7fJ/HjEMQQWhhBOJBRKMfRsx8jWkM6IYI1QRhQn/PPUnl1z+yWK+749Po75xxqeb/06e+ACI4e//
VX+2yL/AGRjqNZWUCMS0QkxAvf6mnGMK3kKaEMVfqv2X8WFgPdkfLuf77vg87huHfL797+SSZ1dk
/xeKigCLQzrCUkmMNPvaK/g1klghRCjWFGo+PP7SK6v/1pK+75kvx37jnS8f/Tt5KFuqf2nFV6+Z
IgLcgxVHXPGvQ4bI10QLDWgMgkkScQbIXzrn7//zz5bzfcd8HveNUz7f/n/qkH+Mjn9tHaJH/7h6
6Tm+AMh//PTlvaEP+mboL9b7bq77ZNjdx59eaSKY4ICufu1mzj/zleV/rb3fGfX86Dw0N+S1YJAI
NcbwAeEFgTU+n58Q/ZoIwHiA7yTllGPwat10PoVB8jXjgmmJ9S8V69UPrulfHonXCNA3U0hziei5
ln1+yaumnJOm/tUiv1z/UPfVVZPV3v30CqNXP7SfvnZ+Q0lgDgKZWPDzT2rKAKy0T4830FCev/0/
+IxVPLa+D7m0T4S1j4Vs1gTXJ57PD1M+blq/mJjCX52uv7DU9+aWv58b+gsCnQSUbMk0WPrLuZUs
CHa87EO28TrdTWPztut2SalaE4xz8+nDd+QaD/le6uJNn4yFGTm5mtIkM1YHrWH5spZ3f7wwsPu3
NqEUIk0gqpR+KVBfrstVWVLPfdeHpbcnMZfI8Cx7zxdemHhEx392MkWkJowTaICJVN84oK5lMls1
92Htuhti06Pq1aW06dtA1w9/PNXv7Q3gR0BFpkojoRTsxC/fKxHNMAY16UO7cG/6KjvqtJpNrNtV
2/ptWkw3fzzhee1fby6YEIAZx4C5MKDirycUTkqXO9qHWsjHas7WEy0iVV3ylmZmoGJTIvfhj6ek
503zzZyAzbHQCGPMNfpmztqzMh5cM4Sds4birg7nvkpMj0hl6lnHBi7vqPRHr4KLop+KTZMss+lH
/9BXzozz+5dr5JYnbe1NLKdbJuNbKtohSth8rYvUOCIOWTZtKUNXSNSzITMaw1yFqkd1OPS9iPqE
v8ue/vjdvhOsilPBtRZKIsTIOZi/CNaxwL5YungMM8T2iyTvnaObrMzv1dTsMzEPJk3yfd1HNSv3
fzI39Jzf2lUAakPQcRIuf5coJqt0mbXwmskUDCavpsLU/apL1abXxBmWdpVpWP4mGxcfkrmsjXbT
5VDaN9BHafMnq4HC9816OKKaYUkRhtIoGYGK+aUtym6uWqkwDiXLzdCMLqp1SaNsysJ4oEbW2XzP
knK5rAP8NI/eb3g3FCHuwHT0/DHU+RiJNNbhVBbN7eBxaWK0zTVBd/3Y+zDtaxoiXsuwgU2850Ny
iIveXye92KaDwvdx3eHrpZWbfhnwPYVkft31wdrLuTM6ZXZbLLw5ZYyn2Iwsl4Y0Sb0OCErCsVXu
cqpSYnJfJUel0vjCAslgqiCIJK/sc1zF771A9cNC4mU1MtdcFGyaL3IyY2Mx7jc6SDe6oPHeo2Xn
MHMXRRcbno/5aexEfvJLUZx8QvttqQUzNGAkqqZqMaXr4uskWU4dmdRmsqWNdJv4637JyrAKHN4k
Itip3pVXjql5XXSwqKxtjg2S0ykZxvn08t/UoLvJ4ahFenknVW/qJFUfMC3DLKiKCzx/WHAG323Y
dBp5LkNmebvGTaI3DXIoDPic3SJcBFd1oqOh2Y6k4IlxyXDM6IyjUqbZIWkGFaVTLKOekjd+aOWJ
SCk3RS6qQ1VTtXeeFVtaamXqeB5Dhbm9YxhXYSbqYadrb+8GEZQbImYU6bzq7hZblsdM+Uf+Jkiq
4mZxdbojw1AZmbI+kvPk9uAzKI7VtWryehOwLFqw7C55Fayl4ixqRJqv2risQjq5dsXnwCTZUL6V
nLWrhhMVtdN8IKnXyECKqE/LjC/TuKu2ciDy8PKxpFUbJVM1RT0X/Y1r+U1GusJoPwQhkUO7r9tx
C8XIQbB3zQkWANtpTpsT3Lpgzt4GcxYfXFmwN2zYBT3Lr/UQCDPRpTRzXXS7PFv60CddeZgbnkZ9
MQ5hNXiXbYaUH6ps9Luhj5fIDgOOkqSVN2POheEBOQL84AfEHN4z6CdMIdlDqVh17JC6mrxeLng5
31OPd5XLf7Z5XR3aoO9vyJKEWjkRLlUwvx0zsRMlOfIxHTeJs640ss0gZtGmTmezaFrse8nBArPf
lflcfuitm4yv82BPsrY0HaqqC6djarQc+YP1RblFUsRRcL4MSLOaU/4ws1GtmiLIo2RE4ohHm63p
MjPzctmiWBxf/vMirqIGJzZECytKw3XW7hMrmj2aunafuhpuiqnMt7ZVmwHg3KmxdRPWuhervrfk
NOfS7wHVvUuXatzEC+zEPpbtmyZwG1yn/hpJeg2RNjvTAlq5EHFmnM7Ti2xM3XHqO3cccFBAjNfF
2gZkNA2R5UWFSXBvm6Iw08S6Y8ZUfG8X/z5NmuU0Ua0P0xI4E3tyO8kRXzWFhASVv1l40l1NQ+21
WZKmC2sTF21+KLhurueh6E01Ov8hztwdtaW6Cxo+b0XNig22XbbpS8jVVtVkk9YJ4Kj4ZBdRn7KM
ujDIEF3V0qpTGaeNaSqn11XGp5VNZhUKEmch60hwt9Qyh3VxdPFyiUoGY1N5j3xarHKWyktV12SF
JU5WXTk9SJLkd6iyUSNjdrFw1q/ntENhIlL9nscnXDX0XZnZfkMRwM9MBgCHCL0bs3Y5tM2UboK8
vy+LVkeSZMp02Va3YrnocIx2U+evSE1kNCkWrLtB9Xe288WOj7YJs+mQuKy6Jt2srxLs37dxL96W
Ok3X+cDiTcoqsi9UN4Z2QPdS6PItBatFNq3ZJYqneRvngw4dnyDC4jze8s4VlzbmQ5RxellJNO84
7J0LW6jswhd63uWd2KAclfseDQ+kVeJSd4KFomn7/dyS2zn19SoZXB9WZb9EUBCSEIhHY326S/l0
h+f0pkHNJUfIFOlggozukpkHUc37NiqSyihU0XDG9BBfsrZjIUKtN8NYrAffZGE9HYvOH9Ip70+0
jQ1jQ2G61lchJBwWFj5YZ7BTYzQmB6KWh7hh93G28Eij5XEanMFt0z5gVRuB+lul64tJigui1Ar5
cjGdrrlxzPqDlmkeobGXZqk8Ok2D3UzjdhjaPKRZiU1uxRIWTDeGSNgX5SJOXZyc6rraMs210egq
EL4y2TB1YaESbpopeVtdNzkroKT1q6woHpFoo6zmTyJfjnEvf86TPovEezUPb1+QXevtrevUY9es
VB8nIQ38TZKU+6lkJKwshvWSOtSFy02XTgfbDrkJ7JCE3NfYBK4KXSWmdQLlbhVclIIsJ3JD6+Xt
ZP0YkoGWkAWV37Yp2XWV5OHc8ctpiPccB9tk6OZIEfLzmFdveKa3qXNzqPUyhnV7JFX+TszNqanE
aGhNGlOwug2LSjFTNPhNMkG/44ryAidiHftzCW2D9/M8dia2dFXW6BC4uot0T/dxwPswwQlMF+Zj
AauO7U1Rv63HtjJD5h/O3cMZinlonSxRG763ie9CyH3wa31yLByF+Ychcgp9DHZlNXRmQj43eTt/
7D0+BjZtI7dtbfeBwcLPbZAvmhT6wHpfoB4Zgv3JjvdTXfZRPlfW5EyELgtsGEC9x+1NkvOPHqHB
dONSmyEXCSQmCXBFyBcADsGVmRL5WztnbysH+V/kl2lGwNnQh56drew6mf2ND9J3bTKgcGogglHZ
mhwLCBdC9+IciFoPx6TzyRaj5WOuHTgZl+8kcZui2oxpeSpl9si8vswqSBY9ExdsloCSRGEyPl4h
PFQrafP34Bsty3XToSHCtChWI2mtcW796TdF9eAcv6ZN8aGYoEWw6KEgF6xItImrzTzIPFykQiFL
huhsNpvy0pzbaXDWM1Nii7F9xyd78IW87ub00Ut005fxrlBpsJrl8lgOKgjr2tfG9VabVpUfx+bZ
ZstTw2To3fB0btgaW5EQ2ioJnWgXOlQZ2g6bmBNh3KErCwEIZn6yqHyoO2WgTXjT86IzLw1fHUCt
0bVZxqo35RTk4dTPt0lf3nnB2nBpRrtOlb3meumMaGh7QVsVdoEU297Lu3qYjuk0vuF0ACTbscnI
OF8Vw3NZTnnY9Ww0WCwQ4D25THhWm1SOQTR174Ix2zOANdRD995o7KPaBYBKIJ0pthluyiTNTCeT
qzG2b2mRh7ZEIvTVfT0EsLwYsEfmV14D7h1lFQa4vjnvnNiRBZIMeuepSHdtNDZFtheLTCOXxtws
Q4avqmUoNwsKtrge0CFPpekDiNnAlZu2S9k2WxyKmGPjoezHCErPYKZsmj+5oEiXwlQIRaJwRyaL
GlIw3MnpcI08OhZLvM0Te5mn1UEW5fUAe4uSZF/Z7n6U7jHwTpgBV28nAIM2WKJqCS7UwKCglPa6
tYHps3Ynu/FONOlVUGm+qWv6DDq4C/FbsWkK3IayIpDTLbVrANurIJ9XtIv4yMsQ2JIhdDUpIm01
IInmWcXDUXdn9MTRTRK4IexRfj+56YQ6ZaO6pWuW6FO6fCSuS0y5roK+DnHfAx5rxjd4yq5f0pPj
/on241Oj8LbJukvKHQN3BNsmbZmZeuOzKolQaa1panVd5Vc+sanx9D0ZrQp7m0Me75MmHIOHzo6w
M8t6c26VabaevfPh0MataWGPdkG9C5LmhurykadEwob1XYQz01ieHM57vuoCaFBYC/gDEmfeug/9
SC51jZ0pFBcrB1kJOvKDTdpHjP1s5nk44POCOU0vloGsPE2dUWXC97LFiWlHBtM49UsAWXQCCG1o
it+oNAs+PdbanoolCUzZv50qz0JK0guKq2qfQhe8FXm/dl3+1Ap2U9s+QmQaTDFm7wYybJOFbH2T
Y5PUtogGt2yXerlxybztmllEWE+ApQqxkZQ+jzJ9q5oebrBgLxfxhsgpW9VI0SgX4jYoyyTK6YiM
nGPYLcEwmD4uGSAQGra2zMKsSKYIuY+xtVNUOQJeSda48pDdNSnDZVK7asxbg5Nyitp8JqZc+u1i
+a6aO7KeZwKluIjDVPEJtmrUSZ+EiUrfq2TR66Jo6rCiOjiKWuOwbOuNbEW/b/qhNdz6zoAK1K6Z
KDdO8HoHud0bBbncpcDLVcSFQ054RBa8QDWDjDRRtqoAVFDm3sz9ckc7kZkkSZswhqjAtvzo8wR2
mOA/k2XaJVBxD0W+1RgiLDtf+HwpttLagxV43Ccx/TBPSb4enewPEDY89Ao3YYcCso/n7COmiV4n
NW+A57pymM8rDdAioldVSWm4qMlDKA3rnsrk0CwM7103bnvhxotmztm61vKp7uVwGKRe55SsAdzV
YcnAvEPHo7aIgbn0ioV5TrOo7wL8CeuUdnEr6lwTDb3QYYLS+mqQEiKuf5eyQGylCEi4AJW4mnv0
gbtghjI5rgJcpVE284t4SudQdvljghQBbqmDTCmhe2MjA8zdjuGy2OuiDvZzDt03RvRRz9SvcoCc
Eee8uK4+9NCw6mEKToBl8DWctRFGpZWIPJufkS+KO2iVT+UcQLrCw670+T1u1Bg1o8DbfBr61VQ0
V9SDtRbZY1N3Gdl351awGZ+rBcMIYEZT+4RprUJtuaFxK6EglHFUEwpJMm4B4ecZtCWsUjtxwzDn
YZGK/VgFdtWPWBlgKQ2cgrgowcRVa/RCY1MH9qPOEhc6P4y7rtHO5M19Pykd5lkXhAsgVUg3kKeJ
ejewpN4JBxQmZXzeWbtxiAAqqoBvyug2Fv2llei2w2C7uPWJmeM0MWm6DNC5813sKGTQJIlDmWSX
sa8iUgOiFoF9FHR7hnKcNBdjX74RqFt7Si9HkM5CMasH2tnhMFpShK3C5YEHydElQDHEpFShjbPe
DAW5C8ZmCb1IqyPr1D2ywbodbblqJx6sWNy+G/vJkIytlR7EqsmqcUVcAlUUKJo+Gy6bumARG8Zx
V4s8mgU10L1Nm8KV5brl3EBehNBtSZQtCCzHcsisebXXia4u4248jKwMZ0+TDXQbas8XyFSu2daF
wOt4CFTkAM9qKDsr6cm8yecsCPlSRilSmzIDeMYDwOJnOJFLdulpx0Pb2/HYLQ4MNhuQMrKbSMQd
pJ461puPbfJsZYcPPS3ZCpfzRxq0bwuH60PcdAAC3VgaG0cZSiBNngFCDwm+bLty3fcctnifbFKR
HvqgqlYJ8JBAqEwnsYzDdopZaiobX7dpbnDax2Fb1UMk1XjjYVkxnuvw7K95QR983uSAbjakGfOo
qcAfL9TjL/LT1ZcSylPTzl2WpL8cmfv18m+b5+Z8cMC9HOn67fbXl7+d+DqrRr8e/zpf/E7E+qzg
/DMPv9KwvpLqPouDZ4WHUDjr8I/1q89Hrn6Tr14GfJKuGHutKEj4EgQsqtCLKvmLdMVfC0klgiNK
cDjs0xGYX6QrRl5jxDmVDA4vcQQU7G/SFX8N5BtQtUBf/1Oq1Vnv/JqMplKDgg1yNegmcArtTFZ/
QYS3nR96SaEP6JTuN70Fvnf2cl/GooFqCShilbVF++j4kMNm0K2M/MAC0Bzi0rAYiuSSo+GW0aS9
BHVsV6r7JjulbOkusjaf9oq3GVBPeCJ7VOTIYFR8IBNj66rq+73248EG6cdOldBQYTfWYVMNeThM
cXuLqn7l1Azs4dIRI0s/XQG0nY9pn2UhqnC6poOeNqnn1y8PY1ApymrpVm1jfx410DZZUAZAAFRb
3GT5YS4AVMyaq9VQypVOOnTUWU3WQR7TdYLQh3os/kSRIoj9ThWkCnAmSChwAg1kMPGNiFL0jvja
cuAK66EBQozHpipcDIQxiU9UtXaFuy5bBf34IeNJecKDIPfpMH7w2IfeivKWeAx4YszSK2C66w2x
lTqkeRwbV+MMFJSirC4WcvEysO4XdmeTI+lqej+RB9VW/pBNcb1qdUbfsHS6qpcOMPOceeDH7ByC
scjuZezLZaVrt2vcGtjq6XpZ6mRVNtP5PwRuiBE/lOfWAGt7V7QPo6hAQCn7fItZkt2ytqh2idMh
bbi75OteQEM91e2bisXFMU3i0aC4qiNHcLPTy4C22vMxIlM9PdA5BUirSgDWcy/umwrKZpFeQO8H
oILKk+BOnVLuQI+oASYBu1GINRpIqJIuf+vzikYNP/+s19nbzKo96YHr5iLbxUWeTgCvR5CnbNdU
65HFc2RBoFracYAebA7CkZJs/3LZxNNl14/TNU0B3TI61dHQouBo+ZKHoPEt7wft1lzZAvaaS7cp
08VuoU2zSerNy8suRUVOuSh2tfKHpJcp+LUDftS5dF8PDPZ5boH7gm59NSZ9+i5nnd3CYWOx4kWS
vgtQv63TPJsjIMKLck0GRI8jW498doesateVxGA0MdVbt/DxxDoeXyGbhm3P2LHq9buWTsMZY9MV
XjjZEL9wt0ZwXDjMSNZFtZRo/+LKhQkfSdREukmC53Eu7nNkd9JO0zaTXh5pQOVxwtMtKJNkI2LO
Dy8fCxrasBLNHGEQMViaFzvf2TM0TDgU+TW3LTtVlR8vvCsj2k4uHH3pV03sgmOMuniBroQ1294l
j1MwX9QpVbs00/IIFAXfZH6yZp5ydsOYWk+jtJcvV0E5gLKtmALc4dyGxd4CT5YPxgJQA/57at9x
UJtCaav02JX0lAT63aKa7kTjEiSiXt4Oc1CeBji9A+QOFLVweqIpcZdNuYRdS9ujs9NFPnb22GNX
baGiV2HaLQK4bw10AOvZRZLyjwPq6KER5Rto/9GR9v2WxHl7YdlwW+FE3xZFuxvK7iNptd9kuBNh
2S38ck7sjVLFo52EvArOQsAEOuP7RKpbXigz8MYeW9v4m7P+u1tECiLrs1zcW251essWj0AXBc5w
GPQ94OjuIXcyW/OGZoduJOmmyvXtaGl6S7r2HrfjTQy8RdwOzVGdP5KFzgeW5aEkVXNqQfIyPfDa
O6eGckfV2ACb2cgrMS3yauIiWLseKBnHpi1J5bIXrJFHAiz7alxEG9Z+ik9t3uFT6k17vsgsWpcE
DcdOxPKqxzOJ8NTWq5cfzLuiiPIkkGtgVrKwTNN5h2qc3LUcDF3zDESOBvUXUzO9VyjRV0N5JkBr
ENWCDqsrKDT6yjekW83ttES/3UvKQW8dyc7MK3yF1lliplGwwxBbQKG0phs91vVdMFi7ixcgLYtC
Vncaw6uyoli/PCznOd000DyETdbn4O2ifL8A0/vpv0/3pgBBs0DRiaN63fPM/expdiwLKd8Fjcdh
V1u6/ZSRNTQsYQCK4GoaSf+uKpvVKNS40R2Z1zbL6T0vKnwWlGQUlEVgclBMboqCQ8O19NXG84SE
TYKLqIF0CXS+epOKdlkFMkFbXg6QQiaWEwCMOrh6+ejH+p0C5WA/ZYKu+oBsqAtufKJOsyxXo2b3
gdd1RJS9H9wBRODUsHZ56xp1nbPsWIFyKxQcA8F+P5fpwVGyStm8Se2DBYoID8FGszMtB7ec2Cyp
W88NiJ812g5dYzJVwKYKNjYo9rZ874flOKHyTaNra2qt1mleR5Xotv1E1joBfEnFai66PUhOptKP
JIeWIMbr808RnIPiDolllKsBJSs+TKucMqNasSoQDhFJo7m3EQkw0B1yA2eO1qSkULF4uJSQ4Zt5
P0IZQGO160CgiIVbDdAaV1kcNXXdGh+AspwVu5iDTJoYP/JLSKdr2oH4hCA2+niHODsCzgEyja3L
eDymIKe2bL2MCWi+dt1mEurlfARt35BcmymJgXcOVnkaDo5FNJYg5acb3yTbuHerQkEHO9SrIinC
Ph0vhlIfzkY8G2KRwRUtmrDvqy2w7IdeilW2NJEDHkOuiH8H5wHWZHrLlyUU2QOiwa4OAgPIIcyy
M9nabFIM4gX0wCyNwx4SV1mpdVngdWfXS0xDj8cLBuI2nfDK52wDHYMZlyEqS3hGpwMdlWm5XUma
7NqZrvsAWhDNjsvELuOg3bnJrZAtHkSCo6Vsjm6ZwA//m5AzW5YUZ7L1E8lMCDHdMsa85/EGy1GA
QAjEqKc/K9L64u9us9NmVVG5s3KIHYDcfa1v+XaZKpuspTqKsoE3xKE4rJdypqgb25nskKP68LY0
0LDhns67n9RmycWgsmaf08jtczOMcfDIahcMRJWRLbZsiX23OgO/OM7l77Yvjwtul07Vl6gvoZj4
sR+NB+52T7U7ZjVOq5WlfOvyfZkTQ8K4XW3RM5ZDHs7gqBSDCJ6oMNkkaKx3UcVICXxX+Nso7i0a
KNQN3uYBJim2+MngtFlFtwQTtjfVNxPhnlQ2daGuoqqnIojSjY7JVq1nVywPLFRZq0UWuk0cLuHz
MB4rtuYtvrEfFfOTpg2vfthhHr0bF/pnJ9BYV12f3P/OCOIalJKD3Id0K83B1bwo4Yqv4u/Umu86
LI+7qS66H1PU86xMYejBqSW/htVNQ9XHIRvTxRtPVOuCYAKu8V1VLIQKSR5r4b03wsCTL4/162ib
YinnzNPPjkDHgzunDe6nnniajRfPkQfAYTtMgClMAyue7MUsSRLB0ZANy0tBXhb9ezAhMI0xH4Y1
LTuejjC97/dzbfarmqZ3Q2Ga1faxZc0J7xyqbIIeNxNTd6ph2o4oo+VqiqX3i/vPR2NwlWF/GRp2
7PwpmXt6raLx1Mxd7uGBnvUac9qlrr8/8DaM2Tad7v81NLzUG8fFuw8q106FR5dXV4zNp9KrMtXL
ZOFDAtfi3zU23o3CxtF+nbXhfnLM5X6Ry7o9Lp1GATQJWyFGttNB+u7DUHv/3tzKeLot20nbNYYL
9H4/C7sIVgwGC/NZOSx10amGoYnnoHuS3XyYGf3aVydmuRI9rsN+WwP0pU627zBknV/386w9o7o9
8dXPRhsdF9ZdvLDBKTYnuK4xkd4rmrZk4iueEPnoyCWlvgXjpfOVuY+e1yW9jD5dz57crTlbjVbz
c4xENlh5vV+FiXhPjsCf6HuFHfoUc/w1iuq0HdXnAv/k/q+34rf1/JFUDrxxTX6h0Bar2r6MKG9K
q8S0/ls59FnnUGg2K8TpGWIFnomOFWM14WHGgyPMaQvd3NnHHFzFg4cDU6gfbiDw+fvPmxfWqXLL
G/iMdF3K69yQ114WUKmlri8K9GOPqkdJCUSBJ+MuTtrDJzXv12Zbn4EhgeJw07JnmR57lHJu3z26
HKXjnF22Hph1D5Ahv7zFv3YMdNSUMrNCp2IiRltTwRCkH40kUAiH+tvOPIWQ0eKYD7N1398i981I
+VSWy7kF4hQH+DDXYCoCeM1QvsKD77JbWAewMWd8Vv5nM5Yq3eR8qcX2NeH+9amGQ3rYa9g8WkNr
NuGLmevLqgIwO9+ueSpF9DFVXgoQ6cFXw3Uc/HPr9KfKH/I9goLD5hpHgfjqiHqjdxzIGBXTcSk8
ovG7+Q9QFZ984Vc5W2hokkK6AvrC+SthFU7E5dCW8iCCw+5JG/s7o7ENgzddtZnaeVHJvYtHEQQp
E7DpAva09DWcdxhc6JD+oNe/lO36O/KXb2+us2W/S9Bo6wzDU0jsd93kSKwdhHunX7h8+sOG6DJQ
/6evoChDnPyFyehCuJvrfSpMZ5947VYxUfasBn4MFUV1eWLSyFi6ekrWwP+5buULzJON6ydRk1c+
m8dydJ5nIDnGf4VM/gbIK5Na5mrkQ7zQ5dMfqYIup5/HMnG6TcVNYC9iV3+0Yt+9/dyt8w6DnkNA
Hr+nWVzGiv6o+6Xw+fruBiGM1LK/EhnAkgtzWzW5rPUBY3YxGps5Hj3svfujD8QPF5dPbX3hig06
mSks5ODGZgFuKiBcLjTr4ZPiJoRjPeBxvFXD+LLV0ZfvN1M8EHWqfw99dR61lyu9YQ5LoxFjdu++
S4XnnUfPDBwZ6W+Ghc/u3l6nqE1h8v9epD3NY/mXwg+LCIpr3zx6UAu3VZ9qnIc92jMTeZcmmtGk
OKeNvnrUPDWgwdTWPQwievZw/q2BPTJwvng6IV++ocdNOXVSuIO/3RqjVOe8R1ruMZnCOXFvRrMP
E8XehOahje3m4Fr33lffJiJQR9ZsH3WjP4dwecY98z71+ssh6MfXKh769rfd9I0TAUNsMsBffsDT
x+miME1zuT1gjDjUOqGkObPy29n97znyT6Ptf68GhPFS2pt0dqifIXT6oT7Ytbr5Kq41fwht2eB6
k98T+oeY/4Zxz5JZOiTZQ5KOLf3VjzOwwgm+9dpHKceVal37SoI53nV1mUocZo64zsIt0Dhuzknu
G4N0pB7qJrryWVVxHZFDvRc9WWkqpPuzDtpTbeGw+PBU5RLkYjIrujF5bhk5WcZ5DE/pQXccJy0G
sEIHOnGjNZ0mThMNiymeQ4dkdppigpYgpkRiYgLVUOPxjz5sEx0ojpi68w56gsxq6fazo34+abSe
vc0mGX7trpt6zEVx7U/SCX5ExDz23Eu9SaQD2q0xCIEkZhFdcrvM5x6n/uLsmaOnomk2WBPTm+DO
ZdmGD18sT0QVe+s+wrpC7f0ORJRMZYte+toNizr4XY/C1TOCA+dab+F1ECFLZ2cIU8h/h5lES7Ft
+rwoHJ2WDkCvaAtQqVsFxECVbBw/FQzAwdwG2gTOztwXwwsqu0oGA35m3fxfMgoBOABjiyUak5Wx
ghC3UHectNMUo72PB61a6ngX/hDjTRdWulemYeerAn7Rox23p20Dl97J+XtTL3zxCiRoH3oaHtzO
1HDsRR/b+ZeV9txX/RESx9MUqCdQ9mOhGriwoEgXx/wMOzwIpUpI0ysY4/MZPBGqzDPbAasJcrMe
5JjrouGCBLhYsAEyhzR/DaAvUBbquwSi7GLa58Oa8BbCD86KicikIcET64YD7sSzp8Tz3WRwOgid
ZjxXguXAaWAk1+gI6LFjddLP78vspbaUl2gNCt0FH4NQGYbwvHLv4Npbr6PTJMvUkx4U/58ERYju
+lq3cEa4V14jTDwAFfIJbXHMCIUBUh+5+zaKLjNrdbT6Z7uOqSvrLAIfq2SQddVS7GjonbFNjL+9
ICofbwzHD9TTz7neEzJhrKLm7Jjybkiy7SD7GW1dp46zLcEJVJnG2Z6plT8sEGPixTpfGGJfwrlb
LlOESzgoCAJEwAANnpdSxDCMMY80F98CZbMDejdTrBe5zVUCkAN0tRMbMDJy6W6RZW1MNUOpeYay
hjLL4p6IB6fs8iH0XwTpHyDu5k09FVUXXQMACJsLEr38y1H3u/13OGHCGOwJjy7gO5ChyPVn27bm
kVoPmtYp3/0nHoi812PWoAG0JfmrdJmPsr+i76Tjj56E75tDc9OVp6E3f1anyegCaypqk6gTqGP+
SY0Bi6ES53UzNrG6T1+UXJqwL/gsjxv30541r0G15nPrJRG73t0et3IvWte/iN8fBXGyzu/itqoT
v5Ow1GrxEKE3pe500nNVlC0tEIzI67J910+m/rnqNt3+BONyqhocFZ578CJ9mIJW3A+aLy7MYaUs
mz0vXai97rw8rqGPyVBnTpeOBOL8MkZFE/ngYOlJAcACpAOpbw3ET7+runia3aw301/Afs97V/vw
ED/UIvG1PnplnSGJ8EjkhkO710W/AVSC7pDs6C+lCYtwM4eNRkU0hH+lvvr3alQmYaCL0oDnaTaQ
hOGZlnhSVgarvXrgk86k+6xnv2D1/qd2vJtrl/NoKfTgPucVTRvHe2x8ci5bli/99OgF8q3f+wsU
yccwnDAg4YGjYBEoTkamC4xCn9Pyq57rI6jm3IoqoVogNNBAzAFu08ifi2HpyLtsscNhDIPMcnFq
dXs1zpj5gJdahVPb0XXW9eyDsC7hEg10pC9VGy4Hx/Y/l/s4CW4aLGluyjYvgbojrbRfKt+ncSPa
Pm2hh7TetMCfdlQqS5vwrvwqyy0fTXRu6pDE66wf3IUnLR6Z1v2eWftrC3F2AseH5vHu8T5eBS1g
4B937zeYkqQS+8M8lGfbLymob5z9/l9cRXzIHdRL2x7VqH6u3o9g+wKUC96A/w7JdDaTjodljaEK
5x3fP5e1eTFRBVHUc2PW8nwHRVcDyICgHpchMhxwnEkwffQmSsWMMXmLIFjsgIT9LSHCJr31c+l2
r4QHp2Ey+TY6ELFcYMOoK85ymJz5Jbrz9tr1rlohoTICpCFevgr3ccWfGkBcxpMaty1U7w6TzO7F
HiBC9jhHGAfa19L/odgJ/wwDcFPBQX444Pq95d1ruqJ3t7xfo5O7HhRiGX1XHXfKD1bWxd4QwIZ8
S7ljTo1nn3w6pWMVHWpiT/VUnqd2vdq2zKAXfg8LAEHjqr8ljfYYbe+Z2ygWxL7brWmTClIjSvSp
3SqdCBWHfXSal3srDSTLazHYDs29FUn2QSSGXWSLVBV63BI8XgXxdPX1EefDyzSZpA69U4hnqO8d
HEHVyVBxqCMbO+UYi8ApAoCO1GufeO+ssQa9vLhNCkY3UbuXO6rMdOP2R2lSbwxVzvroVlcqbsd8
H5ssmtoONZQ9SqgBgWOA+TKIIQpnr4l39nMbgkxGgt3U9trd27Yg2n8M85bK2X22YXWGjP262j8D
RmXeVF9rD+q1LDMIrhjyzbEboO62jQO4vTkw3sO9LtbBFDO77ONWUD96FVNdoJf/odby4lXkBnOk
WPaf/GgwSCStfyds7PPIyzzS+kb3Jmvkn3lF4KUUWdBgHics2zQGXag9fAnfvJkjPOUeuqVK3GXN
HeREpIBBQ/8gL3KpFxaiPvtJSfCthrjbLU+cJcyChfzgC2Y/PioEULrLuETfNVDerT06k3NQLbmB
mUvcAOblwqGy02i4mvHB2PC4jvgrQNvj5HsB5Z3WcIqyyO1i0wH+7MekonuhqDg2SCTMXpjUTV/4
4ZnTY9WDzHdYXkER8CBo6jEHmevXLNm2GvkAyFo4gNxV537kHazus2AGJxa2W95OEfjcLXGaDT04
uGLwJDtQIEy7Bw5udl7JI4IpRa9gnnn6yoIeTBkiEaTPCLVpqF92JHR8PqUbQ8BifqZjJusL0mG/
orLPzEzSqp4AiJhLMH23+6lZOzBnKu3ttXOAKPyS/W9/xuhBk2p9wgB/zxcUEQUK4BxDcE6hOFD1
RZxXMG9U/ljwrQe/SxY92qhKI5SCpaTxWpMscuqkcboCVMq4n3AUWzpBagzicIQnhdwSDX6sNnhp
3CDzhwWXgUOK6+MdVJPPbawKLV6aysnWrckwBPr12ZTvXQMiQgXXBf0WcxZofxYe7QHZhfonAhKQ
kuZTuJ5INaSYkuKps4mrZFYFn7Arz8xBhzCJzK8glE7sUajviXzw4RiV54bz27jYNJj+rAhsxJ6a
Ds4e3GhwROYU/tvfuhFjzM1nEGbSO28hgBbPPXJAlJ389pYytZrcoOaywD+xafpsuy2r6jso1cdQ
kOa7VX0Kg4NTm6OPU6S1fVKRj5G7F8xi6AC6Olkp+Rlq+xiCtN8O8/ih9iAzJUmo6wGWa2C406KF
o9ioMq6tk0jfz1dlipDKB9mSp6ptjqEDQ6qD+gf+XPfJxKbnpsOQJ3H5d2dPVkh2u4PeZY9pCwaK
mQVjVniX/Hjhi/3iUlDP3QZxqZ9OTORLCaVuXbzosBvroCxQnYuV4N6W7mPvZtIZnEslKufimugA
I3pKmpmVT9X9ZYTuzbz5yW+WMOksAgVKR+NlRM+AxnQULW7FPXjo5m16Ju14mnV9mAFxok2FnNnD
cLlsI9hDFgJy94FkRs7qXyWMleNS9VM6bKOHeBNw915iojWc3CIV0UsApwS2yI420FXHYVvLP2Z1
QX6bj4gAFCS15DfKK6cggfkL23I/E2ffMauL/fzvy9Gl4B875I7+ffnvZYi873r2PvzRGZ+a1ese
A/IuluEnXDzvrDaWDkA9Hv69IIsSJC7Q41Q5o3eeuYijVjgfrSN16mHCf5jlBc93CDWtdi4RZ7wI
SwnffhdllTSmpM/OUEP303LIwmWnz3r0n9W+D4e6VigJA9u/DeJksbW4NzyNnIAurbi2O4qG14c8
59q3cQf65xZNpfcyK3kWaym+guVt26HPkUAvwLRHCXB9wjHlwFjfygmzvDEPxKE6IVs9/ozkb+6R
FXri1kJYDP0sDDpx+vcjBVm3EKxDNxXAC4jXu8dN9CVsWPeqp8hP5I60yrQuazbQkL1pfZ7Z7L2G
YoaGNarxXIODVHSrPwlIy/8Abf6LI/rP6PW/tOZ/S6oCsoh8JKCxTQY51XvQ/D8hlkEFVdAuwZyQ
ct6S2a1Rc72ofQ8axDI4ApXxZLa/Qpf0J0QhpUcJINsXF1sgB1b0pQeDkbWP3WLRFMmyAwBoHGi3
FXt1MMjn/8fbBbfz35mbgAbUxW4Vx8WCAse7p4v/g7lxKhLO0V0b84yzZrNDlnRW/QwZbrEXpQ8w
debXRiYIWrFTD8TxKCoq0060EgVr1UfFT6Pb3oQvt6sHY2+cMcB6EVB6bxgwhTZr8Px/vOf/lXh2
IxfZdtQr5sBjd+8c0X+8Z0ks+De60mRwBeDK1eLdaXsjE0VPs4uMkl09emtd3uR8t+P9UT9IF3Z+
W9ry7NsJCsOuJWpTvjfSPqm9FTrx+fB77Bf8grAtzwAqUkDFXRnDJ88q1UQP/15sM/3pnLf//3d0
3wnw368CUq+UUR8XIwKZxf5nhluxsO7bCnkIUYcXrGwbHkaDt9n35LY5cEDcnmBmCXrow76uT8QL
xqT01zfZddBPAt8DbU2Tnu/bozvpqPg/3t//ignj/SEfHHgswkY359/7/49PfBGRtxCGPJfEDQq9
elsy5eLTdpsV/JW00GxqB1p/wEl4qZZXS/ehaPHpIaiBF7GU2f//HfkIf/+Pz8y7TyQuPivmBkij
/89IOBJ8Bm0/DLm18roPCNRJBSb5QgT4Rz7AonYQ/cX9kXjAoAN+YG6IQK2ej2CbUtZSduw3N58q
MYAc72keOiXsEDOeIqhfFZJIUFe6R2+QTqoosOxwTLzGa5AmGtVBgC1pBhQ3I2A/Ss/eQBr/6qto
SQErfxhVAtvsHD+FkmOWGl065LgWhPwJUbynHlDsC07iBCxan/rzBEexMddhm4HhT+B5bKtEOtcN
nLyWp+sedTHxlq9FzPjIHY5OH7ncbR9+11p8t8JOmfRHuFVGV0gMopUbOOprxKEuuSLx2zZpfFah
6Z/6bFzdz7Fbt4Srec5pT4rJHWysZ3EOxtA7Ikh3Qqq/yaOG1EiA7JdlGs7+5P0xHT/Iem4Td7Yk
8xqU1gnh63UB1KQV/1M60UtNlHOC/vwcuPqbhFuuw0HlHMAuJx47AO4E+BEimrf9Yc5o4pEgY0Qc
jNmsuuvzl51O8cjow646+OgYTju1f62LxmiLRChzRLGFFt8f4FkS7m4i7fIZCBdCli3fW/LcW+V/
LHN0QaA9ArgOyG2kQ+KsMsIcBmGi7Bd1wgyaDj2kiX6RbuwrjK0DvvGYIDcLMky+bcgHmHk+Crmf
g2i9MsafEL+P1HztvDVIfGf/miIYZiXmjwVYq9sFLN/8GXrSTiEsqT1RRL8sY/vH0UubYOzWybqi
mxFTAl1/zJAFdzHilgB7muoNAUAIarB/J+VdYGM4FyR3XrsBEMgEvD4bETjM2srGlV3PcgHPAI2i
SvC/LcPM10kHGk7pNTAZ2Tf3oDEK4Rzux3SJRR+HdRXfKN8TolXzG94mMjA4tmNnNhQ83gagxLyE
KsBUUSNMtBE1IdBwdof20gpRZ4MeAeK5fpnsDcYS2UcFkgk9ptvoKAJZHXayR2AyDyPS00fZs3c0
M391qFkCj2mMlVvTl6ne8rDpXsetago9ZUsvxdcCaMIpmhA3BRMqOPF5iqs7JoF9Fzn2O6A9D8zb
jhELqM0OoZed+778M8z+m7v7e6q2sqiHx8FB4GMe/fbdX1PX6+Yfookeaz2lwgNuFpLyR6A/2bgd
XYTYhdseA1O9SeE3iRMEkFyXNhtD/3E0ojkaCguyCZruNkJlzlbqmGTkjwBLnact7MJnb/QljDlp
D09qUyHmW7ys9R7eOGyD0tS3tilJyhEkTliro0SvfXAOa7bFw+Tqg1qq8EV7DcywgV/QrYfJyskP
mLwk0w5ietMoD9PaPy/OBnu8mtoYJPpPQI6vleM9kbC7zLwdbwum3nWL6K0KkCNupt4DJE0fraq/
GGLLSKnOhe94v3iIBAAQq4+RouUF95SXZY8NCOAKifCeO+EiV1/ieUNG8yzBJAbK/DE6WDMY339n
GdW4rSxLBsp/aNf/Mi7E20j4B+ugp/IQoU6ksldiBu+R8x5R6ZYVuoeQCScmbNAFAuKcc2IRIpim
aLzhF5yMRH8RhRYJXEjldAuGU12bfKwWca3MBmS+itx8CT15QbghrQxHXDbyLaTqfJoRTe46mU5O
p+CMOOttBLaZUlgrM5VIoxhmrq5bVY9uNT5quuH023bwRLKSMdmgPjKwggGg14SQTmeirl7LaKGX
qcH5GxCl8r2MPOQ0NRrK90B4DRr+BprUFsgjhCogbiIW7djn/c407n9z6QNPngQGPo86+8ugztS6
R8Ci0cXDo/PoGsB8EjmXjU0LyBguE9qSb9aJ4NwuSAaFkj2QlxWGad4v8PiHgA2JWWhTNHS0WD6h
Gij5GN41BTUksbpkQpeyBd2NuIYWc8cYjvjlDSJSJra3sa9QzDxnBsC1ho+qMYkmvXzhfv0StaE5
r2odrrvS+dQA86GTjS7GeRIudqrQKvirVdACptq8I8Qx6Bu9KViLo34EjrAMoUr4xhZkbcR0xiSd
18MiDyWlN9MO1a3EJRhA+e19zQpVz7ctXMNEuFB61AIPKGhTNZQiDyLfXBuJkT2aqlfsSILMT7AA
d2jOmob20cf0XfkgtJBbyO2wyecFOWdaoe3oQ+QT5qG7VWP4c3I5omkrTmyGJwpM0K3WOngsK6zl
WNj22gN5zKGsVge+Y42By8Vwi0iQhpvYji3hBEJQ+Wo6qZ4pgKBGT33qQDdIXIuUgod84dVtEEwR
arpt41wdPRXlZowW8DVIBPsc5McGYXdS82nzsakFo2Rws+DVkOoYnFMN2jrhdkB8amXTqUHUKILU
VZTDesCnX13+vVQRuHAgF7fOwZHjwI/JsLxgvVWkrI+QPL7sJLwHlN+5KPseJPoMajKw8rPc9c9y
kZDuJ+AIJTYr2dKiDycNTR0EfDPHINnc7lV5I6GPdBSqSGwQwDn/18tDKOO90UgNMWAWsGngZncG
+JePeRD56SSol5vWznTg1u8yJMN9WAd7dNGhqhGTpp/jnSIv4YUnlQGq77RwXzqXnXTXKHA1NSSS
Rs/n2aLGY0HXGUmr8upCS1jnJoytRFJnadUZQjfs2VCI9ayY5WAvPBhzgfUOddm9yLr5Mp2Ziql+
sxookK/at4YtfQZEDkyXM1XJhAVUudvTd2385rxgSj358t9mqa2MKzdyTstmx7dJ8+cAy4whnXpe
1hHuII4W/Wpmb75AdE4xgKIyu+5pEvdpFXHUfGlF/wBm/Qo9f47rvkQjGWjE5jsDmTuqUMLW0YWh
qLdb5AGaCUWAEjsYLNEAxDLUo7wyRz8zBYPQlPvJY237GCEcG4R++Q66kyFL03rHyoWxNjLx2FTw
R3hXmXOFeQRmaSqj+dhXri28bdbHlQM/Y1vbIjE81mm5w/lZOaZxjp0jqaoJhBLrIbmp4dcJr1vg
6zwGG7APrKJFNh0ht2NIzPjUYdJZq72Me0R7jpK1Zyyw8B6wnMgHIDbsGTYgLByivjOMz3gWbw4V
4QlG/485ugXIFJ6QmWMQNv1fU0vLHBmvQw1QNcOyHmBTo25iTuV45eq87C4aqQm7qRSyAggqPDgV
ckNrQ66hcObMceuTqgD5ezKAKxcNToKdF6klDMFq2b4aj/JzTdDLzAGds2HHDjOC7Hbs+z0/rBUo
AKxB2K/DnA/+Ewyv9mI0hMcAfVTqOpBpdIc+jQ+VuKH7I1fre5dp7tYDMPJq8e1Js3mGEIiE3jDd
ELken3eGjgmN4ydC3Zg46K95BwUmFpYS16doSnBmojs4kLG52RG1IpoBVQcWfOyA5TEoL0e3DdVp
7TA5w/6SPeipQKTYqMPiWrD+tJnpv17+fdnD58ijffzAuhyJMB1eEFOY4hU9b74bbNpqah+Sfrh/
YImD8xQAeUztFJB0cbvUShzWFssy9mbNF+wWOde7eKoRWAP1aujJx3Yawq05mZ26ienLFfcVkbcA
e3tu2O7U3myNfQpoHfZ4ogp2jRnljd5f/v0Iso28dXu4JSixTTZTqDqtJeOx93n0MhOAQ/e8lp2A
bfqhhn3Jd2TuedKtEXtyXZvOaweZFWVJEEljN8LTz0V3nrpJH9yoSxH6UUW3r0C4uqaOUUm9XEgo
TPWQCMxkD0jyfixbNaC1Q36ZDs5y8pS62oEJnHPA9nY3+sUC+9Ih8Qqs4qms54uxA8a25qHegAcQ
+QBae4198BBFVfMPv5vPpNrepBF/Re9DsFbPSMSWyabJX2/ogKHbHrtLXNRA9NkSUK/Tbs9R235K
Au6aDifQ/V3cobxlLViwmk9dMSKUSMFhx94COwA0cZtId8fGKK/+Gdn+3DRSJ2xb8XzBxVNwQsgd
Uwg9JJQavxiA9iDBCV+wBCmaLB6QIXeEah3BKRJWUWzMMyIJrHhFGDCrsVBvsBXH4qX/R9SZLbet
JFv0ixCBeXglwZkUNU8vCMuyABTGKgwF4Ovvok7c6BeF3XHslkWgKnPn3it5sqbkpxuludH+XKzG
tHzKG/evnRl617cLzaUxEIrPyXykFwcNEY6SCeCLFEqgU4wCMyIDzfd64rvN7orRk3E/y7u8eJLz
QioYEtMWjRSXkYVL+/bmdF6+V+gc2CySjUdDuOpDm8I8xwc8FW4WC5MxcZIg48ppb2C+W6ez3rpk
y1Z+fyO2/RF9OR+0bjFel2XsldWXxEK1ccxkR3lgnLyFik8jDvMufQ6VnNaUzf22SR/6UeFUcLBP
jYypWoHtwEbctQYsYXCv1uEk0zhwNrZg9GcmTNrnFYnqhjuePFDfM9HJpzXXkgKatPByhuWHI+XW
73CEOQYaAFXz/Rg6UWwq82Y0nz/hwwT7Jum3aec+5Xo+SbH3G5sRl8R+CPLgNxD5VefdcpBdscv1
9COa4l4Tpd+Z+i+d3qMuEDiDqntJO//6eywVU5ARIu24xphcubnEhFIU9yW4xA2P7F3EjZklXb3p
pNVsTR6DHTcBf5l5bjIhV8bQQgABiyes8Ezk53tRyjg1BvHSKSgvYd6dpiGVxAAkfW+jz9TBx2kg
quvkvcJOnKlNa6q7tLVxhoTdF9ib60C9so0Mxa3Y+Td0SB87eqgpQod3LKMcx2ataNkDGCPRq75d
axUXY+za3RJnvCjKa9WpGuFdqPyzdUlKl+6IuW0WXI2XhtwWtkD5nICQ3Jv+DSUyrOeOf2pp14TN
7fQPAXJ3U3t+T2Cne69R0vdVm/Q738CMMUN9PKURxDNRNacmJ5rMcgLGWom9iZi+89AM0960gnTt
zvrJaJMGF1/BeLXGtMtBscpqsB+tR1ijpNIPs5RkhJ1+eFHVbOplwORAOJxuMFxxVU/7ybYu1jxg
yw5EsC20dei99n3OMbjOtVzW3opOhDGSzvZV9Z0ov36uXRhgYX8NxooUgD9l61JO/6q8eKllJjcM
xqs0eXDTJsWvnZz9EapYHWXOCt+9t/WLdxBzmlHFzixyUHVLtA6b8AV4SX4abwjB0Gn/6RBTIPcM
z6c6ZwNtBrLuCwGLk6lkt2mCssM/B0EsGJALGqt5det74uEvhQI/tBjQAgaFkFRJZUF+wdHsmiXI
vERt82gk3NO9zmbnxBF6JSSJCelgmGPV6GpfWvVzVSx/0f7lyqtc94HAG1Octcii74B7HW3E2OhM
fJW1TvfEAuLUUcs+XPqHepy7eBZQUmaPwHDDpEj2QRsnZOAIK2JBq5VPk81rhTOCti0jJDPXVr3J
/OGiAmtc1WYb7iKfljSo/eZeYor7/YUha7IEmb2rlgwf3pIWce7nL4M/OnvT9v+EnMVnouJ/G84x
L59ATvlZtp5b2qKs6xkQujoWIj1xWRFaKOVT0OPSS1uC5LN310z4y/C9VDvXBMIVOq+VUvc2D8O6
EMOPAbhlXTX1AcIQKMCbP7l0eoSRbHiI/Bt8YOqLnaF5QhnqPMpn6TrWNnWSZmVJNGyZGrgeSHyn
XB1R3rl30jK+w6I44Pk5VpX/p6lweys3/8O/MzoqF1cGrcnGthnOlTgvNCEgZYAtK8r+VTGzDFxG
ZphxIru6oVAPjjSqC9abbbceIuNFWFCMykl+AN9gMMSAj2rhNplEQyxSe7ibcWx6XdkfdblcrMb9
ifCFnWpmk4aFBNA2jkAvbarY65gH0d4/0eYla6nFYZn5oYbg8TZVsqEE2rc1Nn6bQDIzXLkuuuqz
tQtxn8PIcYaJllN8l5b0j3k7w+4blms1ttaKVqbaVuMIkCb0zk0yXJOiai4tcA1SzNMqameGvKk6
2hHmKLsKHkE1Xloek10pxn3gIDL4Xv848XZRHU8UZVYUxEg3TM38Qa3tSuXbsevOdsX7wuu2apbl
yVR41FX4gLE93LsofmE1f+Eoo4nzo2S3INwiW2Tb3Mvu07DYtugNMZZutCBP/OtbjKUiH/uT0Qdd
TIZ149toK+5A4Z9k4TOBRP7vObO8LkC4A5FxGIgLtYFzMZLKe9ZiJ0XaHqvbs59zv75aURK7bT+s
tB2oF52mz6StVBveBdIYOYcXwq6DA21lOldeeDBNuWDzW14HUQjymAR79YShQZLeAGKxTnIiLEG+
fKBXF5fZL061b+hD+9uYTHvyDC9Je3O6z8WNksCCmVLZEfa84I/pMPlfnL+1UUbngh+LhWkNH5ZC
dvC69MCPw+ayr9bz0l1CvAYbYtQFLUtNaXI7qax53DfN1NGjUcLLxMRR7qWXZvLV1q3BYJrVrmqM
agvQ4Qa+iZUqcMXK4TAHw3PvGA9mewpq4hC9jmjcy7A4NAhBhh+XYCeiLBgvFXCUWHtYA1CQoDNE
1MH4UspUDCtZiFdn0MXe6ADvoY18+ck0rXOj+Mz86T5ym2QTeXw2My+ZLUOGTe6yE0mNhbRrFTAK
F3eP/QoZLdyJnywiQjJ5wQFH1Wnh2ttbAuzOADdFp8uTY8TWEOxyA1atny/52s7fVWQ8gK29RFb5
UI5WsemYorkVetQYfPaOlnGGgLOyvZkqZcZOEtL0KPwqkz3hunUekhH1KSUO3XYT2QMMkKB6rbX2
627T+hbFzQT3I58sTB3JON9zhMVwxl5dm66Ya/VraB19cMzjFMnu2Bvphupf3VfOE3l4FDRoG85i
RUTufHtbZnfGgg9BiURu89y5OByxDLy9O9X735Uvyw0DiTvwenTxGFDWfVNasdnlLhyq+eC60oWK
kcHwsqoDQ5qMqlrYj/CcUtyIzCdK+ouQ7j3ssQ4HEiRpGUjMyOre8jW0DzIIMEyabe0218kI/y2i
rY9Exz+s9qFyb3OR83QDlPZd8Qnn5jAgJOdW7l1B3vEnS/3oLbjklowzKiD6t3bM4ZYYp+LMLl1u
gQlCFT0HtXoko3mCuRisWqTBO4zWdI3ZqpXYXMlONBs5goUyohyzddm+jJQc63wW1o6o9LM5igOX
Lo+rkVwFEcF4GQpnZyvQZrmyHs2cQNKM/6MjIYjwhs0Xch31RFog5/ERFyHITF1H6c6BoLiKNPCl
BmOtJXoztl0LYBKB4iXjmpQHbb0uRnPoDOZWIABE7E9RG7tB7m0x5TVMfZKPSHEzEkWN8fzqvtrW
ZctV6tpvus3+DmB5V+FgUJA7CNQQwF7b0s2Oqp8+ex5/BqYhZlJoLcMq48KBe/gkckzZYDfHjZT1
vonMn9AJP9KxPzsDPwoZcWJTH4mDSqLh3hY2qLLUobqaC0wA6RRt7aSY10RYJyAC+SXPJvNq91tW
R1WndGLoE93mAilHVV007b4ZA1xtk3uuSr9bM756yVMLGea1SfDdd+PwFnbtS0CivvFXmYENXqfR
0RyuWZdDjRmYc6hi3XvZ8KEoFvFplk+6di7EgrHgZySTpWUlMZfNIGtxtnDro9uRo8dFcWqTBHON
i2nKJiqxdb2WrCFzfY20heMCocUUEw1YV2A0BAbKB0bEkYoPvdeIkqOIgnUBnW9dtNsxV29OjkEZ
F0++EbXH9B02r8fljhCDVjqN97a0ttaksNzVG7f6i3tynw8pL+XYrNus2EkHVc0BOCX63sSczoMx
Zyu/K9NtR3qbRPDC/YV7XFXmNvJoqhZs01OSn9ooAoIaosfKLDbn4MPnYT419ERMvf36TNIEP+Py
az/Wa8vPHqKurc5EAcy4oR3KWmLSntcyipznXbkgwCPspb7p7bojkru7wuihNwvyVBHax8jt63sZ
NKd0XFai5nw3pNpYfb+uEqNeEwVu90UX1FTPZrix/IoAbjVjajUfzQWoGdHA5ihkNm4GPzzYIUmt
dvbaY8dNQ1zZInxUSlQ02e+GwryRrDOUacyys5Pv6UKgzI1GBdg4e7NTZxO4+jSU42GyvWfZtq+L
lwR87oUfdwX6Tns1mWWuy8i62ZC6mNLurgF3j7znNBtIjSiNJVHdJBxiH69aKpLhXI79hCtsnZW4
+QOPxFYmscE6Nf8o5lHpxvYtWnfTDLbuVLyWJkJC4xck4tO3RkV/Z2iZfStA91pkwuZkpM6d52JT
FwwsS4WWz6QzqsYbr3dHpr1l5teTQIFe5GfPrWMgGmjvDijUvDU9nuNhmdZTzg9QRHKVTCD3+En+
+J1d7brBnrZSoI4owMNMKNr74OanVrxpbYslGMcO4nEWxFatkm0XPqAR3VkpsoVCZ4oodadRXPzE
F1vTaKaYgVW/0TLAs1Jws0uQGLge5JYC2N0Es7OsTXfywQENEZnv+cPDKVL4nr6MWj03nmAabJfI
hkv6btXGR2N64qhTQJn9WY/DsxxKIiXpR9vtEMsu89xQmBTojd40H9MqfB5kkOGKsCxuLpSNaQ6c
55S+DS0GCpsdtVBalE2uiMwIkMd+FcyLu4XmWiK41m/MT67+RNzKXq4zIsaRbKZeVUHxUFtwfLOK
LIVAIdWm2x26Uu+CfvTuIoIy63GxZ2yIXklRy7Svsf2DZYu97mFnLpmiEYzkvi39Z0cwsK0tse55
k+LJYI46Vr4gu0Pw2C+TYJW1odjAC/3xAKiGUst1Mtv1rm4CeV8awmdQ370y7kv2SVsmV123wZpI
r/yY0v0ggp1TJtY7Brh5BxDOKwy5jzqdMNCb/02sAjwOF8tb6IRGIAJV4z4suOdST310jbJ3oCY8
XK/5ext0B+C6enQ+4OYR0cfty3Np4Jfk/Uxo77MOVolbIorlALjbEFklTMy1l4hrg+naxbY4Yd9c
38w3IqkOhqaRn8hO4t48RzDI1mFBcNMQ2etcwu2zXdrQZyqqOHTLlIMP6bERXLJDkb5nopmuwoBr
F072Opik2MHpeQhBVeLum9ccaIZHXbX019nyhuOY0s743gG54KOzxesN5m1lY7EJaWhW1ey++3ji
ZN9Y5IuzhROmZPJNmDIYgR7gnMMNx5u5dIh6fj8+U+luApuJaW6oh1SYD1SISdwz397oov4bzMFI
sOR3gMoPn28rTmnIGxjbghm7FoIPy/xJBqhiUW1Pa29k1jk5am2VeLpXFhjuk52bhy505IeReyvO
7AFL4YODfXzla7DMAU9QpJd93lMlk2AqX/uEM5/BhoilCq415J913mt/bTbRo2cJD4WTasGDA7Zq
bS+PYS8cxIREw9Rj2+CZZa72kLjeR+f2T02p/N3Q81EG+p9iUdrKrYGl2PZwPxPUL9Gg4mw27xrB
UDTqa9KRnrWiMqs3xq1LmRjOtniz106VEC5LIEZEBkTs3sKBObnZEEvmPGurh+XQl8Nz0bh6R4kI
yof2anKwpPtXcjvjUsdeQHySVDq1R2mt7evUFQEAzvduakecH9PIX92dOOsy1Pd8IC72ExZ8rlkv
6mMzJ0/2lP2hR3ixPdujLLeOOgQWigHEDbMNkxZzO4/Rv8zwd3NTz0hvLVKd224B0V5r5mZb1k3E
5UI2sszqLTygXV+M34sEYFFmqD92OH1PKeE/jHF2TkrKnhCooCJbyoH0GukIhEh6XWzezSZn1oLP
cddhZQiXkAB2TRUDYQIDb/JTLcUfm7MEpEmwXSaV0R+mdF5Qik0gc6tBz6+IcxsrKveo81EMf7Iv
Cbf6JvxusykFarBPJ8x5DSX+C/O3gcVQ+eD98mxjmfrgM/ZgeLKxBotmpMg+omQmXXqyzJCtBmpn
WAbgDCQC+ANJ2H+0IK4mbDDLYL7pNECSuqu5LdPp6PTvrS0PBG6WQF8cKlOcYSvljXrfWT7ABGuN
u+4zKJwfGMcfUWO+yVa/R9Vn0Ft/GGK1LjBJ31Ji3STR4+gKRB3/snTEqtyhqmLLoGYC/ZG/RTnm
Y8PeasfbRA7w+qqmfak/XNxGm4pRNT4nMq8+wewytHv6AJMAj0ONqFFucbUgAwxbEHlrCRK3T4yz
rb2TPSZ0jJoWEs/CKoci4SMhbBJBqdXsZnf5DEpnjh1e7tpPSE8YfzFjSsyikPXMNN8qq74nxX83
N+vbOePBOZLWQODH0lhresltSNWTuQQKc7Pdc0EDdJ8p0FMrJwrmMuYxHgzV/9SlrDZND3WZavOp
Z9+D6x+d6NqkqDdWbp+TzCi2Zkfx6YFOpQeGy0nJaZbsUmDBDfLTUiJpmjwPrcVQJPHn3RLQ+0Yp
WQPrhNtqG6lkx6jhEe/zWZZ0LzUR7thvSRN77veAe4ZQGzWrO0HsLdhWG4p/tjY+e8VQKAuauJ4x
Q5gTeSk9LV91OXL72Z9mUzWQYpcjNrvvcsFe5ybuN+77feJan13jPActPrKuOd2ICWL5B+T+KVte
M+29tc7cb3yrYmT+Q5KuIYeOs3Lp/tE90Ho5DOgKexdCkQeUYpWvjZP/G7qquiPqYrWus1aBbxI8
6p9NxiTrRQ5dHGY3/jQ7UjoPwFLEI8Q2jc0oXPgfjBzm1sW61wdwnJV1T99C3A4ymCxoYHxdfTZ2
gI/bxj9FN3NVjqJ08ACy5KU2eBGKY9nQikxO1u7SETChJeR9UpFMSntarDSHaduvPMU3ItT4nZkY
d6EqyxWQsccmS9+lR+Ko7bwvsx4jhgoBzpYBqoLbYMIvx+++NtU2mYb3bOLwC8vur5e093ohCBz0
g4pt8Dj90B8zPiV35spKFQhpQvQx9T1DDqAwQDDT5sHUPvxunKwNz2+Hw3FFluTdMTQZBX58mGFJ
3yrB25ERVMazdJor/VDBa8UU2F+GVnIw1WIf+oyBuoS6v6LDJJkxk6gS10UnV9idw1YJ9BkxR29N
1fIB2yCoq9rfFxXQR3w+vNtYckFu4UeYV4HDjUMbdJQ4SzkrBr3NUvzlNtRwPgNhXl2/Kje5hYfI
8xNr54X1h6NsdjkUB+7lal2Zn8lYzltLDmz88XgyJrutDkIM8LyVSj+oCUgGAZHzCfkhF90wxAIm
nbjBql1UYbM6TIQpUlWFZ5YHpD5PDmu58FniKZQkyJgasU8hbf/VOVYl6b0PZqnJwHJr8Vgfljq8
1OR0V4EZ7m3eI4Vxxrb8y+A6+xvmWMg3Z044No3bZUacJJTM+lJMKtXI4F+UQANY0QRLlRLTcj+J
OvtbBVJDhtWwFkyY4VAp+iil0W98GP8yN+9lkp1QFcddXS7lUxjX2rP2obBOmKaSVcToktGf3BSG
ea0WsjMB7IoNOL2bVzTdiHFL4ciWi4DvJy2NdzQP2ZlObBYgh90b5TuZ3qos+CSd0Ecmk2b+Q+b2
ctMA0qKMZIrNxQYfe/4iQv03aZJPMfvd2a+wwbK4ARjbZlaaHiTPeYMis2cMOV0tIL02cO+b8wEd
jb0wkU0tiQUNZDOhn9vpKHT/4VnRVzL596LZF7JgfDS5QL5C3opWt9+Dt6bpWcvUGQ++Lt/smQ9Z
dlzz8JlwxT6gSg+rdND3UTcwsWlYWDGDTXAh00tIx6um772Yf0m2TYL0nkU226GYr1ogFfYIvR7f
cks6bt339OXpmMfKI8oF8ODO78zpWBWuswoDIkJkMB8dwkcpAi+3VmNRF7k+Yx8PwqRlN1y8KUUB
Fd7aTv5GaXYwvT4H/GN801p+6xAOlpsSs09L/rYhMUgF3ZBndfs36SJj1XFEryIj+jNF/fOIrwJo
g8MmAcouGGL+hlUWO2E5B81CmzhVzBraJjwmuvzbTwGKav9ONvDd7pK3lCL6RVYR8HatCJsEV6uL
3vOgJjuzuGjExbhF19jObXgJEjXv0PHF2tftXjTJN9OJz1qWF5zdMZOFZWXjWvARg0zZ1ijamFjz
+r0iCJa7TkMXk/Fn/elIi/WQA5Cegp1uvb1C0oHnK+Pi9s+t/GTVurkLIt/aSfBLUFhmYkXBE5ap
YzKuudmYD1fmBD7umLoKbqeFBq9SzpEywksZF7j0jtlPUtv2ZnEli85y3Ku192gnHjWyuFpBfoY3
lKJ7HBJwX6u8b6gVQjqb0Gu2hJIwfxhpnOTh3yFiLH5rzpg1VTd+UdT9GDcjT1jfYG7wlqgb2m3Y
SGTiEBP7QEhjb84mSX8zLXYLRExXnpme/hGZcRnd9E/HbRyjp6PW+fLdUZ66nWuf0VzHrTP+yFtK
Pj2bNedHW/4bpgOEdrlSFiEn20HxEVW5da2Al9RfHqYUuKPu57Vyhj+TbatrDqE7Z5dBQUFB2abh
apuzdygoqlfsMVvdA4Um6NvErGWnQt5HBavlNVexeM0xshzcGi+X73YIHykDhwUgdGbSixVVm20G
me/KdH6xcJhyRb2PUUqgGamelVtenDOEQ2UMwSdlT16f9PvIY3VK521azwRnk+Dbqi1nM3kTC556
QOxml1FcG8d2tn5yQs2+1YM9Ff4dNceyNtz0HOSowTOa+9A0itib+9GEA1Q1ONsWfq9V5oVbVWdv
pgcVuBnRFQ0PKFpVtBAN2KCxuCV4dXYaNMm8zUELSFO/CLF8AOh+DLX+sYhNVxqDbEbe6ib0urgl
4tQqPxjjQrVJSol6B93HXpZYS82ZPL0INkANvuTYc9HL8ZN7TIc4wiNeIG64hAHxEG0H1/5bzzac
rSqc4AvAypcclRNdV2wCBF9NWFiiOi/vCnPxnm6/cyMwoTyB07GrXfUAFuQpxMs2wgLCvueU6tJ2
9ZM2Ev87y2DZ4N5ZE6JmrVI03KbZfMmMcyO0c00RPhq43c9aq/I6mP3TmHuTtddp1l1/41qhBVyo
jEhTsn1lD2xu+vC64nVIw+Yn976VJO9b8UiNWCcfak5abHTQQwwM2HNvRRdhVOEIwgT7NQ414/K/
Lz4MoJa9GDs7qu5Ij+M9dL3ya4zqdJtRcn51oUH5dyVw1aAxEuSvMna1aE+KP2MXHiXw8zd8Dher
w5fmy27YBKZJqLBpLYYpef4io/HqLFlzwocSXhGcpg3vchMDouPRtHDSphDO4eU2cpNNDgJykazs
Nq8w0Oi7vi4QxFnU8JCaPoPlW7yuuyXrqADvJ+CZtySIOqaRKh/8qmLkt0Az9Orxywbz0LVR8tIS
dY+RE31C67QMTqOXCvZCdbFYKfH7DSyGbz3PfpOQcn0RUTS/tyDNEck425bHvOAK9kI93eezZZpE
v/xTKgj95b29HP7LGHkebIElGeszNSW9sv3SJWPwWObBv0QF+b73R669ESib6Efzq/T95NHI2Eyw
UFZiJ9cJBCU+O0OU98AjwN03wb+ZPCOrWirnkhS9x5+c7N1ScZfjK4+uXv7cdDXR6akwK9SeyXix
SEVsK58tCkWFWlMmCRxGtHEXUjL7zbpdHUXI2b1lvC4cUKtFqPocOM3FsfMQrB/2S7OTMy6BdNoY
7agZMDW25BRv+KgM2BjhDbsq4V5x3SXPxMqZyyzVMw0fFb0qpjhd3GidZUZFJ/XMGxVcxA3zCixP
r0pdHRXExfg3W/j7JTBvIgbmv+3vtjTquGE9cWz+xuigTZJx8NNj1ObWc25KrglSuFt/Ftu6C7vj
rF11Np1HMO7DkwLhWE+mC4hoDRpFPTnJRtMiPP7+pg9Zm4YG/V3YgyKZn7IdTYfwTF91qed3H1Br
F1reKcxGPmL2ZZGK4II/doH97/fjYb5nEywjVrKfRXgTxprqXM6fgP1ssuX9q9M5m8rMcElFzs4Z
MvlIdFZKqs0MoxfgggT8DPuCN0w0Tr9o09rjkfJUfewME9jdQIEUjskUkXOkfWqEd5o7ftzsqIST
Ja620uJKi9Dv/nvmnKlrNpZmrZ4bnZ1lgEzqDo9+1PyUM+tlAeFg1ZN449+qwrxH3pkf6jzAt2hE
4UvdsBZhIqk5+cbd76eaWzBaqWyfR2NQ52EYQ2z9iFSdLPRZzYlkzduB0uNPO9fLy9Izby3qDozB
FL030Rfl6/gy1NNJe7gkM+jazNXwkyuQYW5kVs/z5C3x74OSWZSQLOsjtlwTQOyIPbU4blRmb8ie
RKxp4weDXySIxwB3SNaOX72W1d8g897SyN4oOYl92rs2qPyO6kZ315m0V+xNfQdJOVj2o1lFeDZE
zXOfmuo8ueVbNHUz8FTgAbQy/nZEZn4UmhWiZf8csvvnSdoLh18WwtX6RSibEhmOrEi4ssqIxSCj
Y8UO8+Kqzw0MWFl/cSx2NAbGUO7tEnyLo53gpIT1p2GD1VlN5ImxaQJMUFO6lS721AQ48e8X5oDZ
vvOMNyuwu1Po9Mhet18l9nzXFdjREzjNEDMnjeZcRrAyQ4b5fI1lSKevVSbPLN5lVgZwSddhu2cd
IiXsHMRl5FGLzNNzisUNDiLgGWGYFs02R0jqmg9jyVwcSt7l90vvEaweHSQ3ksDRlc2L0UXqaLOk
2FQcnbUvDLLZmOgoNod6mhiXxSILeBWBXy9PU5EvB8WUBMEiIBqRsfdSO/U/DXGMk/ARGas8hcSQ
V4UT4Ldz1J+5AN9RsRChGTLnjpRIdxalepZhS7LA74yPMkqRvYLpfpzVHzE76iz8vtmKIE0xWXgI
YJm3wJJscrypGXsuCzDN7EII6r1hj3RWQREAaFQedFaWVywJ1gupWnHPLWg+8P2/2sNtXWU95LuW
FviB7uKW+AfjC1kQrK1twCH03Hlfsq5qXfal9xTmOYDAEhScX4z4SAQ+VUt0sBmp2pG15D5kW9na
EYzyhipJIYib44WkWnJipw4dnMUsRUc9wYUWB69BGb8aF1mdBuwup9lcqlOBxrhNut5o1iIlt1Xd
Apa/X4qBrJ8zMDCrVAFn4fYulK21nhbKUw/mwO9/Zbhddqluax/sBPi2hZ/Acozu8fdLvtAZQ+Lm
tceGm5n2i5A3gZVJzJ59YJMxNK+eonhLg6w5CB9Ukp8X8liyeHFlu7O5ddPBIlUOb5WgYvQwY0Go
dZbvDH9pYZXzzY1wmI5IWU+iDeezZ9dHs5b6oVBkjG7I6aQGOGJlNWSmPuI6H5JX7IyYhfMOj1ae
HVKntL6wGoEjyl8dP2DtBOsuNFtc9/4opkPqD/eyD+u7IVJ/rBtQwh+AFLTJwZmW45zm/4zQTg+t
2eojrtfpPovAmORs0girIHyfR/yRFmCAzHP/+xJO9YNT9s21MnN3R0v4oQMMTj5+w49OAzSwjPlr
mX1UIDyHKhidN6daqI2bVp8rBR57NM6d4Z5HEwypBxzyLrh9SXX1kuVhtmP+FR0DGUXH31+ZvRkd
W6st93My7Pt0kCcTVeu/L/WkgGYVZfYTRojEIbKnDvZWZH4607BsOgX9vMT4f7Lpl+FL++ffL2rW
/hnl6vpfZLcql2X/v0OFEjiI/ZJQGxrV6K4MQ98FsKiO/10mAFIrXM77KllYkxMmSpyCtMjoe2dD
HPH12BsyGA6gPdc5McJ0Tr+/TUuR7xjpoY3U7dm7fSFIW/Y4W7FeZhXMRSYfF5BnzI1vDR+GqPBs
sz4PJOkYngVJMHyXJlxgfwq7bVYb0067MjaHYFs2y8Qp005nPwinM6sCy2EVgJmWGAYJudjzZuS4
3hgznl/f6x4paAOclZvf36Dv9I/ZOHZ7mbLkoXWnQxsFPeB0ik9pLgR3HaYXvM4db3ZVszOTergZ
+eG2/WNOZPApQn4Kkk68YQpn7+xUscep8cVbE5YAxqiTd1bJiMjp7pDq+7s27fq7398aSQJRuKuu
bc83WTiMRX4/NXrKhl2i///lv/+txoVP/JZpmLmTjHZPA0iE/bLk19LVPWP0W9m00B9cONyoXuXG
HUaX0YTLOqnKwZJv3ioPnHC4FSrBOJulCh7X8ksz6e9fUERjDPdAheWur1r/NahgMZc3LEEa+IwU
BuKzZcQ/GVf2UhVqi2yaH8MhpQpuNDqryOtt2CX5N38ctCpLuTiTTC6Y22qJ6pY4KjrqQqOUTAQd
IE1SddcinLmZ3OxOgKgDHZKaxwYLEIPBR7ngETMSW9034c1GKUv3arnb398knAQURcYn61sZQpgD
zyAzq48mKM6LbLeiT6o7toM7L0QsOHPs8IFpYnUUGYzw0bPg0fRhRa8fTCR2l2jfGqHednadbE2n
nJ5Mn7lx4Av2dKZ4H9i67F41QKYg7a9g2LjDwpJIhyMYwvwfY+exHDmSdtlXaas9eqAcYuyvXoSW
ZDAoMzewlNDKATjE088BWDPV/dvY2GzKipUsJskIuH/i3nNTp3uJnW6vFZ6JnJuljqFktf88eQzF
u27YeG0UXdNQR1Bft/EBR7i9wa9Q7EQtyR/oDe2quT2M5Uz+aBu6FIKM2WOPtb+1DS+7mIIVSBEL
ziGdeiONwpMdk+EWnNx0TJ6WirO0smzPZAfuu0n7PPDKLTe2a1mwwBR6uoI9JUhrfqQZYnNnErT1
atzHTAX6dS7ArG9M5oDbqQ787KgTnnQwhDjHKLzZeGTlYQD6nWSucSlm43qS2eGu6HHqVPOH3Hso
1ibrNZDy3Hedf/Az0wPkSiLHCqGYv4lA7J1xVosS5YM5s4XJAjLVAEc+CRyEJRMcOjbGLasGHzl+
aA3fnWZWlo8KTSxcjAernfQjeWI/zcIKH1Hfc7vOL3yitz8KXTyadqOd9TiixnY2Lmp+BuURi5QW
JHmKeNQmnJUUwNGDQbr8wKJFBLAcrZjq/zpazcD6UHpggwenxGfzIM5T2JA04XkwrCP8YUb4QCzN
dFnqARdLCPo6GoaFp+LhOtkSrOOvHCyb4yqWst9pcXzTq+5gWA64z2amwdOLIJL6zQIwPCBbx9xm
pPY+DPOcVy8yykvRDNux7Jw98Si//64F0Yxp17bt3hLCIA4Fk8FLAGCoy8was1prdrsSgdtKzgiL
YLKDswm4eusDrwU+pJDnRxXpmDKkpabD2je8nU+D7XkbYRcbN4WXsQII7omWxXfCRiGyFQvLvglW
CpvVPoYfQ4/Z3YysgpOT8zJEUxReXcxzIoZRGo3R11727IzzGFYNHiJS8bprzAW8Ierrw81dGGfN
8GAbPHxDkbVfLa3eKC87UWMbL4qJ5lNSdVtGwW3gyycWa1jYQjkdk2ncEtzifNHGOW+4FYCMEufY
MXN5QssI5rzmVqolvpwWFGyGX99L2ZMZfmiBf5Go3PzY35cz71Uwjl0hSfzRMBsTMdKWVYmCBdKk
yROxEDQ0Cu4kFzzoMRXJyjIwAzPydI7sAs/eMrZgk8qk2rjm2ElcGBzt0fb6DiV8ZJ7tFCth1+II
y6sapzWjnvn2p2eI2tcJ/qDA6/jX/8VU4mNIi+LW1PwZnl9ExmQtOsWhjkp9vXzbhsdaPeyEjc0c
1gRBO9ee0eX6s72D2xAflgd+soZwFtgf44YTVNixs/l82+PW3lijEqfU9kMaC4g9adbQfCb5cblT
Wn4x25JIgpBs7QEnXYXJ5CaJC2O9rT6SvBFcWIF/IgFpelLmU5N56F2ZDD7IfEBQMAci4UdSa2du
/AHEiE3LJonGKwm2IVCpI5ROIBw2epmoiW6u5cFlC7IHNDrlg4EH3T7YjV+dxiIarg6OTOCNc4kr
p/Q9DuXr5+Mc9nF/JGoEwV5lH4LAdF9VBeEFK9fnHd8ZpVgPia72mqmJbQF9ZKsC194ZzMzIxZAN
4evYKoRXHpqOQndpy7E+TFkPV1E9caPJp5huBGMHK9mmap7G3P6iJX50KeyeZ0Q24pphhALy0zGy
tXnGw1ge3X5iL2Pg4QuJF1kyjzxTPQN9Yk2geCt5ZXrqed7WqRtYD7SESHejxjyF8WS/i4KhMcnS
VZHlV7PEtWkQggzTAKQr9yiBSgy3xpb/mZkCQ2fGKIoYm/PSXGh5cPm8l5yAkp6wm+1Qq+4+Vnoz
79izt8Ye3keVMLBweu+p9zMkMNzLyz9IqcMANZIg4Wfu29/lhzna7H8mEBMNhOFLGHB6BKgGt5+n
O7my1UaR9r6JXE6iyDE+oqhTz06W3j5fOrPHr0XV+nf9OtnYNZFEl/IiyLMe7E6/dPMXX/4hCSYh
Rr5Itg4soYvsOqo6cBEs6So8WPN/C+zGOkRxdiPHk6icRIBSbWW1XkYRVueR3MLQgRs84Jvzdfyb
NqIc3LzkSuUu9YdWufrejuN+B6boURY4+MwyTO8hwtiGXtnLVPGmO5SXUd62uKIUxbTTuEcGRGeo
3u8FkL6TC9bKW2mW1x7dkYUN8FpQVcUlH0FL2EMYnj+L7ATpWjjylpVCe9GAV570ss7eOPQhk82+
c6022ZVIuChByI61mewvgdKLDNJWoMt1n6dHJ+1YvNbtNalZMGSjtC555Rpbn9XRDEK7I+//To5N
+9ibRgBb18i/NgDXAIY1vMrp9FISpJQIX7s2tv+1mPlmXkcvtAwYKRJJawpq4wxw9rJ09p0G1nAu
ctiq9NvYdsK9gQLoMDHbWfM25bzMU42BTUjl7Qj1QIJUsRelRrrw/KE+hwSoZHwIRacQppCwIePG
eiD/k0SuovH3ZD6zWbMscW615FGLmZzUYelfC88w745eP1cmHicpKN4Z/yA+FXr/0CjjB3SI8RL2
xT2O9eQeaT6phaBtS10BhQkaPOrzpqCpTfjqGC0iaFukwpJxtOosinw5tUyANmXdQ1oBMUJlkDSn
qCJRbn4TUrmSL9ALnWMDOgvEYnYaPDiR+hVWmo1fLOzZX8Ye+Gl/wNLOCpDQJ67zyekAoSUzEm5G
zcVU1Xi2A2e7vC9N4WOPcdITCrvgIGGBrct8oGQJnLMDJWSv+RKRjgdR3LWha5s0wBdtzL2NXfts
/WwC20qbsqgQU3hcnmd7lCU4vYDSKsuyo0jkfgJOcEr6Xr9g4pZQd6iDSiHTY9dh87GrCAfwPJU2
XER3pdHANMgGVvF29DWprOzNDMFY4xQ0WczDLVsuicAjkGQMFaITT7/4UYIoLMn8E8uKaddZ7Ncp
+RziN0xyn0d3+BDUj+vCdLc9mIKtNXb2A0HAP8x6rLkK+NUYKBanQtR7VDdyb9CPnx9SG7cmwxjO
o/Bm6WK82yJiiy6hkClW1LhHEsre5RAt+indaj1cf0bUw000PyLNKg7taHRYI7CkSqWJUwl0QWvr
8ZFYDvwNS0agoRPghaAovSYq/0ozn989Tf+SpoO2E7krT5OkfXCj4Oq04ojoNH8BUY0zuntmq3ov
LKte86T6G6v3mjvpBVBEIk1dI6n6B7bBdwURaN8uf1ce6O2Gjbq3h3FgYaAehkOfAYDK+4DCcEpy
8PKzmmiaBzrdPN9Z/s0zE0oT07mFQ4rhLotrDPXQcRB8mBCSB5w0k0eMA204Swfm09y7HHGulR/g
9vsbog1If5/bqzYZvi1jEpMA1bkg1OaCcGr5kTLzMvQm3tN5LsWsol8tnygyN7tlBI+MhfbVVZJn
hujtVZggQP28wGTFA9HXTDnsMprjiJxSZ+SfV+u4q19bSzCztLH5l5VJDEwdPTJEJaUmj8cb3jEL
KyshaS5z5k1lA5AnJXwTzODEJDL1rbJqgX6LrsMsiW2An2QjnihKiAojop5I981LPGLvlcaLPeek
CWEFezPM1KbWrhGlzO/MK78HLYUFBae3H8gxKiwszS3ki0OAfeXo68TDC749fPslG0eGo9ve9uUe
7yMHtR6eDD2qzxXMg6NvwTDpbZ6ahKMHfZmWueBv5xS6CV8RDnM/BTNkiefAhE+MjGv03J8eYkDq
K6zBBQ/xXnej9sRGDNF2WAOq810WeHOBkQRjfrGKv36xehvopMmjHIwK46w4V+hkLMRaQAeOmmre
tD6fvmtJLu81+e3g3miIkGrpp8bflUrMa2SRPFmzbESzC389EsS1p2T5Vo89IIp6OCrGB7t8QFzu
MZ7ZUImXxNd14i1LKealTx/o2hWoEKb4WydA/MeGRe29ioGDK4MZfZDUdzK1n9WQ0wsM7Cu8AJFc
pmClRLit/Do/ECw23DLfqR66oFDPvbD2Dh7ZgzHfeuivu2PjilNCCOiFAZp1q/qORZBJ1Y/taiNi
smSM+FXJ2t8XvbsqpT2T2LNxlYMPOVrcdqxnzYvtmeW6LOL40dVgFpdEy4l5wCNdPB1ckMHRC79x
9AKYmr9Ug9zp5MY4uxF1J3MUFFi98qs5gS7TU/7ighv7FJuWd2viSoErcj+Y9Gavks2KJhL0UlFP
t0BQD6XrBHgZG/eyChlclCxRGXUHDW+opkvQffOSF9fxVgs1ca4zs3wYnfynUTjjwVI5nvn5V4p/
v2Yj7vzGYYtHiEOIlwS4eiw7fReJorn6LY4DtkMK00ZSnf2y+WJoTL69Wh9IM3U4Ty1642qKj0Xl
MC8T5tEq8oFHMDuhDLWORoGWF1vb9NqNCPrh5p8DYTuPhuOD9AQsrSUNYGanBpE7f09l0TpoJugA
6Dysq4sDejPNt5sl2b4MpWttECyDXM2LMyaS6ez5YbUlaOFSo8vG1IXhl2r3vS2bH33Yi1NmET+h
gbYElCKH64gZduYEktra5fA5Yae12FpMmMdpHh4SG2lV1ONLWnamYWul+zakUTSbWfhOjNs8GFtm
Ym4g+oPeP6eOuo9dBM5fMTo9zx8azT2ZSgu97zCg1uo6pOGyApajmuzoVFwrou/easbZs4DERxqb
cS8bBijtXCAM5z19qpvSh5yvB8daY84ytzY9iN6rmghN1WoiH3ikTfzaLTt/BYRVkKcVpqZ2tM0I
Bp/JGg+4AH+QhRwmPO6WpT9UWizXy5aiotiHrVA2JxDrT9Rj+RoVQnAlxdbDHSzsazmBncZfeHFK
y8ZNxU03lMwo2CydlRWaZwESbRtWeXZIW7INy26C9BaW3WNDdfFmuhxsrUibtdNFhJog9SX8EECr
7kXPsMI5Z3aQfJKfVY2NuhRDsqf2wT7kNdkeqy13V+MVq8niGDXkxIAgGshEx19L/IB2UomX39Qs
Uyk0+wdIL1pKfXr3TC0D6BJAS8wCiBXekB4GL70j+Ud+6PFJxmyUTNr8RvrtoU+r7KPuxB49Z0hg
lfaK8nuteZ57jpDxXzg3mKRH3xtaXghZw4XyATlf0J2mpESyDVIpCfX2PGpRvwltaa/G1rq7ZeDt
i3zaI8LMrvDFSDDTHgMmZAzMkufC8KLvrrcubB0sQTppV5MlCZLyn7M8ZQ+oPr1gyHyG6q+fABje
/Rx3jF6+ghEobwRvNgfXVOlmKGbPVwiNEdzrCh/jwADVBOiKHgMAdFAzB6Mm1mA7pRFy0qQqWRnP
T1ldDtHBmVcZbT6citzXKTP0cRvVgj5FYPHzo1LD6X4wlKXOhU3P3TKBkwPPT3Bv5p1OUxrcobp5
AQrmbcb5ZUoS/fffjNLabA+2QseQyvoLjkEs0b1rrCfDZpZlDjavvmnt66KjX6dE8zCoHoeOBfM4
GF8zDzU44+LxQ4xRt209FwbZ/LaqqkJ/QC3BNJQfdazdlwVpjNTqNAkkQR5R3uyF8upszctR4Sb9
iaKYtZ37oGAqEO7cM4dTJ6W86KKr6oszRfkJ9ZkL3IPBaNvWzjbpqua6FHcqM9tbB4jP9sLguUzJ
Nh2oPHbxWNt4zrlS7BT+SOgG6CYq8xu/om2NTKCrB+PZwNp/7OlhsTFo/hpQRL1tJogUsLiSi3QG
8NlBOjEpRXXu6cjFaUiytczUSKpumyAepftoNPfQlQAtW925pcwmrlaPvGz5BWDPc59B4HRrLxx2
AfO3D7gSc9qw65bGYen0bCRGFz+TLZtT6huzf7MD6H9OHsO5HjzGvtTVmj56mxzZwLrV2uYUNM17
IojpNP3mayjYZXLIEKmUWd41zPtuLzCBCw2+mlwqvTHCKcsYCkM0k1/m4s7n9jyLZXbiFpyL7l89
35jkicZ3t/xS+r7naJXl2J86M3rSp2jf66b+MLmBuiZxef4cUkzJBsONtq9mrizs6uZL74dv+vhD
yuSLMcCzWHoHjvLglGfddGA4hVxkGsXe0n724CgfhmSjTx7FT8Hsn+YYv4HVJmxcsuqpz+C+eQgO
2K7gn2xnBUEyTOE5mgYmuLMwUIub9MUupvdII5ka/YQkyKKn7e9N+pvlcO1Il5uQBAvSRoPaeveB
jczvUF3SNbLuPePr19F+HrQsyL8h4kMUqhimO+U3ED5bJrPuyq/rRznHQ8/qEMMldXJ5/SQGf9cy
yZwmLHtvT3c4PpyOXNC0hxwhHdk3HkCoW4MJ7M4EkC+LCW5fCrwmqMKmc8+0dJ9OPbBkgq+2eM3E
qslieOYT4llo0BT8c/ulG9TvjJ4ZamZBzSx0eA5bGBP+fGhoduqTBIKawHIBN2GUs5gETNbsOPVv
bpizGio1a6Va88QyrNyOblAdMzA/aAIlK7i5rk496P7JSOKBZgXFyZl+hJqFh3+ZBtb1Bvuv9hLB
BlybCv967ap7DuTgMYqdU0kMT7pKvsvC66/YweLVJNGMMfChSkMXvQ6rMd/BCcUO03mwyipqMmyN
w61GSqZ0I3oxTSo6REPXSADpQsAFkD7T/VVdc754dg5gE9UmcD9/uDSh+l41KDBsNvjnRCXa2dKP
HaF7O5ZZ+nY5SecpoDa02S0iriSMganY3SaeZQCqox0voz7bx7PmoyfrZOqS4bvnYCscvZcRmCPy
dvEYB+yedF2Th6pXvK7METZqKKIdZjv8yvPzjjjjgLgxI6Q1nalA6A5E5+2dCYZg1+vjLvByAzXo
i9lljI9TE5gV1sKYIYDnwG+m6V4teHjGP3ixliY29Mhlc4zSfyxc7Oc9QHE6vHgb5j4ri1m5HuG8
PPeSURhTW6agRuiqnQjlG7EP00HrFaB99vkAgINzHHX7xC5PCumQfZgljI3Je1xNk/+oD6B9upQw
oBjguwhB+4QGingfi82h1NI5dhjcwvy02JW69UY/nGHEqp2Ox3ElyRV0omTYNYyi8/V7mGMGEW02
PIVO1iKVAxyf1foJtul3ow+zx1jwkmmsiuZ3dFeXMXlU7HhlVXyUqDgObjn/1prenxtXBDID4eHA
MI6A2PoXTB7hRjbqq8sJsCnS4a2IJ20/mjh2sxZWp1Y4oEvnt/JykYVwVXeKDmK5LFKmgFhuGU61
dQcG2PsyTT0viIVK7C1jFTwXLbpCbcs+wfrUsJReMl0sczwb1eS/VcG7i3RsJ0e928ybzGVAxnTx
fRk2Tj45ijkpDcSkEurFNqjaMhDixFXE3mLf1YlKh5eapiB8q4iDdlkKFSniJm8gtXJI/IQsC/zl
ScTIGsd+uXMW+xz4Xn2V4+UJy/GrPzP4fLlbWhdtnPMUaurOZexDx+I+2q57b11IG9CP14kuH1z0
L0d8k/KCX2wzzIuOugfKWujWK/0iQr6lC2p5U/p9N5yXl7uxzGxT8+5+1n4mmUCyWyQMpR1mDXYc
7Vy9CQ6mo+GMTLzyndKX/sxvkmNrkoCXxb7Yu6IlVU8DeDBkziYwO/+sW18t8NZM3AEWgf0rTj5I
n8A2R+ruBlDZgmt3xzBFMjbPI3TCSvwEZfxIjCQDuHpfZ26wq/MYpBZbCs33aa7d2L+GFuEoI4NA
VhqqOJPGIFcdCMpiLPzPNlV4rnljnIEpMaT4HgbAWVzRGoLEA4tf7Sp9JMvMjwdd7lGUp7cqlrBZ
YKofeS5Hks3CZ66/ei4i4nMrpm+9VUbPEzjKp3GAFWiRFnT8HHsUnXSARfc1AShlsSOhqXqz5lhx
LEordr7xxcYZ/bmgSW2yOLSi58XyBsDicAWqyWNqLKwa4F5dPzfSmFesFXot+lUDHsQjEiJYOmQA
XlQw/i77otuCk6jvkJpfRT7p7xOp6KlCjA7qmvM3C74JCjs1OOpagcy9xqkF2sVAAaMJ4yEjR7dX
Lx3qzo9JQTAcEGutFvELr8SLPyDT6aVgjjRYVB6G8ep1jBxYuWH48lH3JbEAzjdv5ZhAPGAJRnyo
M2mbb2A2fHs/S/rHvsHW1YxD8MLwAAV7jzGdbiNfJn/CCE993PmfxQR7Rf8KURBB0XPP87Apgurj
k7e/FBuuOZfClmzvsK9XJHj664SM9lXXaOJimH6yiSdLrBXT9l1qA9fLRrc9lVUmSfviykRhCNIc
oMBR6jocsJJxxcmRsfVOJ9VxWaRHfmgkDHFYTYe+HaoH4flvsdZ/IGTeogrInqCEeudg+ay6rG0u
OQqcKa2fI69/DUNJnBSPMuyLbJ3Nne3QZQ4Qg2Y4DrjXLaXYl1OAIC6hehpQxR2KxkD/1AmcEPjz
Y4Itj+VEGDyzHP3oYT1fE+K7R8WdPlZNEl0zAmtABm3lMIz30agvkEjDs+hQb1VtT/LtXAUXmOIq
pKE7vlR/mspvJKOQokJEnh7n4OI6T52oYTIa2KOGZnqc39Ut6CVl7wh6bO9NYj6Qpesca5vJl4MF
mkUPt1qbOSBmwoeYFe0j4ycE0/NNIcOIPUtvbeeNxmOBN2+DHBljm/Y7cwwNRtjUPCqe1Lp1gpPK
0OtYuv29rAVBYS2KaSvRw48q7xhRkF2gCf+ttqPpFACXIboAtNMinHSpMTc0lT8zD8FnwzT4pbC0
3z1LXugFzk/fvZTZU2NO5XvZkfYeNc2r9OFLp5NpvXeVh25/aHHqEWVD4C830lI2LOej5rNQnsoo
34rI097SxmKSb0bkQ8wzTaus9wuEGk8JPO1g5q7Pm53aovjzQ+z53LfpwbOR+C2tTmNUmLNyz0BO
z8+XmYEEk4lLK8ZuRo7UtujcdDMGOif+3PoZZv5N8jMcCxRCBY+nkabjhjyS+ouPXnZ1ZWBT3hGV
I0oSZb/9LBvKTPNZGPQQcoz2KCXpmWGvACcH/m7yYKEUVGa75c0mpfvkhwqdGEDvl96o8xW25scW
gDWiGu4hE5fsbpq342Xs/Fx+O45kvJwhmbnbPXjEVlAELvpYRjtQ4eZJkDPD2ZA9upvlvG6S2qSr
mwe1pR+zuBCt9YqKHRA5AYWMXIyHJtTcI3I8xYAR3xSevLlnQWVHnkEZM4Pyen+nE5e4csyM4J2h
IKehiYpH5MDjVkd6eU6rm9QicU8jtuhu6z0YZguT0P0h5/RDODHROpfYd3uHJKrYn6M9cMKaefsU
s3Y4LJtYBGtHWT/52nBr5g5PxvWbMRQXKq7qi1mRfohpBNl2ndOpAdyVIg1e8Ryy3h+CE/NDnFi9
252aEWZOPJaw+3HuHOCZkDAk8o8Az5hOslDro8KplYtNAi8l7uNq/OpaJIEhoCbCc1gl+AP3/aTA
PCWML8uZ3CNAvluBx9ZTRbspD7V1Z0j71kuFX6+qWUVRRYVP1YtvBqBTJNQk5UDRUfXsiKmeLZha
P6w5Lg9hC8OgPqcKc/PktLwVpi6uzo7Fat6YhuxxYFywGsr4UjeN/df7vZ8i7cREEupPACDYodn/
66pG6ZmvJ17WGuwOhr6ldOD+zpHDWGiAKlbKUA15KmyXzYM/Mh3vk+Gkhx2y6rgC7ilASC1vEYaP
5TECR91GqoIT7nw4U5beK18k984fnuYZOrET5SWTdXBsvYjfQ2E8K91S76G+asc8ugXJkxbm8WM3
4ejL0sm9xHZ7mKrKAnyInAYqtXrGIdKwgMKhlgFRWC3v8s/jjQUwCmYkM1wiLxPJweSPD8c+tRNy
LuXWMvrocflHjKKydaGXQ9GzQUMP0a5Fj7sbppa8L7cqjz3hpBsf9xGiyfGy9BllHRyKUquvbMvo
uXT4cyIP7aMt2RuqRkWvBlAn4nT4Jkj9WCo2YWo+BLOWycVYlJvYDrI9fkfLlO1HUhPkFY02AgKl
qb3S0J4TUQ2LzoXoWvSz8SSP0vw9Ksqb30Xpu1c0u9hANV/FifWaVinYCdLE142Bvgir6jsugnxT
22xwct97in0WPMtEyfZ9drYhiiOUWTQG0KetMNCPIzczX5HQ6kJh+aRIBL+KzbIEll8Qa2u7U3Mo
YiQxa8Sk+fgqVWjCvRM3PCH6It1HhPSgBWCrjca6D0guDqxek8NseCdIyCDbXp+2NAEtfH/Nu4dZ
e23BzSPxwlQJ2w9UwWgzwemsiFT43PHfGifcdqOjHxq3enV8z7iK0rJm/Irrnvp0eDK6LH6Qnfze
amQ3Ci8q74PJmM/3AZFLtslMaL6P8YCFxp3uy8mGMyoibJvs8NFugez3TIqi2Ac9H1vV9a+2zXXN
09h4b77fh+/k4Q3Y4z2u1QZ+6TgHYhltQ6uJo+qYc3jTTiAglj7rN+C0SX1oEHudjdS4lha09Jps
7DBQ6gCv4DcjOP0c40bYSpw7GzlvERK6qdTFyyVMj4HnFFoM9tULJ6Y2o1aFuuh+JdfIaJiw+2MM
vHc48tBRWQ5R1m3s3Bwvn8/eIiM6tBkbAb+rIthyCDIL+sE14/npkkLRYAyh6/chCaJT0RXvpDlE
x6BOvvPTRM9IidqVSgzzXDtu9eYyb94O2oCuXVEL6F2bbXUzIY/aG8Wz09yyueKrBr87aV60E72M
714+wRxxfgqlE3hRNs2TG+Vyq+XxTw/H6p2bn+2gpWd7yCTcq0VJZGYMoaDQe/Y0YgSBoXLy8sbG
3SRNPZ2RF8LamCLgMFP+w/bL72FM5BlgT5Tco66G1dDk8tzVqX1JWv1s9CTLYuqT3z1WvXmU/bbS
2n0HPUyvlDi/3FF/mzcOu8EFHJjH1RPhQqDorgiRFH0Vv6gCpfnGkNwEOK0BZIDfWBvzThBrTXqF
f4xsAsQQQ9kWZaqeWf5LUOfmATa7izYsdc4It+BnyMx7ByeGYNkOo696p+Un34AOpDoj36aqm/VK
NuiZMi6vzNGTTa6zwOc5SO6DL1+8GayiZG5s7cFUF4lJZOfYwd2VTs78EKpFl2vhpc9+6SqmJY56
xgyfb2LPhX6LRgRvUKheLbbnZ6vCBzFFBR7gtr7GKlCPWRNDJCu06a/SQ2pIRJeVHb4npqRdVOzx
s0IuZdJ0zPg2D52JHrTTzfjD7D1GUVmeXgllnt7hFTDmpHKmPd+o2f3Rh93FaSvB2hxrSJqyLUO0
86y72ENKhKQvnq8XUEyZd7UqtBGwlO5DEeJImT9SeV5cihQ3Aq2peCtRkW4cmy0jOKj44E5ogsBO
f7c9l4iiZd7iRPZlyfUzY8ScoFX1LKVhKeJnPe68ZzvE6BrRExUy/dBEOlyjGe5v4umwIjbNocWc
3+q68pBH3rSVRaABmeGBWNqnpClCTDAlcTA5ScqDbg5XxeYLEFKOMmQZQgTZt3SRE7YCpkbvZ2e7
y61DmcjubHl7feyIeZinj5zPFrtiEE1zYU98aS8roCjNQHmrukNsdfqjsP23iRUqDCiylAy8B3iY
wVZoXfeSojYikb6e3sPUB8HA54K/oXccQg3FZ4P4xg8LJJuNtWObb3xJY8axXa5fxrD9Ms06xN6C
TxYKzToNbqNecLB8a5FnboEGY8YXnfY29O4pZOF+V121RmaPvUq25hM3PQztMmO7njcxoC51CnBh
8T7vSB6QpbkN+KLK6QZUO/kxXUptw4/dTSnL9G66fvLo5xLPS5J9ND+Ztw3XDEHG5xwGIii2lrwU
V4YDUBnbUjsaLOQ2UBKJvURvvPNn91/kihIeiOJGSqW5DaMwvHMxfKccw8jfkN5MlMQhS7Nrxyzz
LOYpXGKmv+G72pw8vbEZsvG+LCqnNvYfsqz8wuqlv2i9y7J82sI+mI7UkDYscOUcyTEfjvjQh1Ux
HRgSsJSo2J5Llav9MkKGxL9Vnc4mMAO42raD2ruZO6zLMo3W8VCUP/q4QkcT5W9B13xULGxXQpnp
LfG0+Ir5zVnPLCz7e0ikSMH1VrJrJLaktmpAXlnzlsjmFukNutz5o0yH4GsN2ckezXrLoZhxSRPY
qJX6czCUxityIMIz2OfBtct37NXdozSicM3gsnh1s1OaEV1PUjL6OOtpTjNAW8kOMpTfoAI+jhqO
jG7S+TVhZ6nQpfAzYHj0hSgRSDE/kAyyEgPqVVdnUEOUuNvMbrYMR2bwLQyGOem2zb12jxUOPDP6
+CRCHRM8Ca3PNqzXJA6NjugSWToPU24q0nO7Z4O0HawfkHE16b7XPhQAWRBjNNFE49flrnLBN3oQ
WwAKpOd4aDfnJXHuf/wY/mf4q7x9Rjg2//ovPv5RVqOMw6j9bx/+67C9b/9r/j/+z2f85+f/a/+r
fPiW/2r+n590fd69/PdP+I8vyl/717e1+dZ++48PtgWJJONT90uO919Nl7XLN8APMH/m/+8f/uPX
8lVexurXn398+5lD6Y3JFIx/tH/89UfHn3/+4aPIQPTwb7l889/x1yfMP+WffzzHsfy//z+/0Mz9
+Ydt/pOv4po+WETDc8Uf/+h/Lf/d+KfleoZAhOaj84Pt/Mc/Ck6J6M8/LO+f/KWUOwRF2IhgHfIz
mxIYC3/k/lM4aGpc4ePRcUzxx//+4f/j1fv71fxH0eW3Eg9r8+cfpsPfXv17UKfwbMMyfQcjBWIh
6CP8+b9lGtaVadt+700bwLjpAxuOAoHOBKhBRyEi0kmg7R9NZOsec3B4x+4mn2FpxMrWm4q1ChSj
huIaUG5yLZto5NnrXIjaofZoiIQ1jUf3uyoFdX1fGMaNTWPzGEQK2HXbjd9ISmgeumn037BEsPgf
fBxllXu0QusW5/6wUn0SXpgBjEe3Gq5WgJ8nLQCj5cZjFKR7oyIGwUPmTDUPvL6vzHM2zNbghCBy
P2FRGJfgSAaLoNRUuOZb0XTISUMOgxoT5s43xQ96CJedxaAw2JQMsMxG3QZTWo9tr2EpjQQkkD4V
UFHIdYV0Ochn0+pz4h4SZugDSMoeoMEl7xt9TTA2G2fXxItgGXgxBtQVBf8pwpqwaVyIC+jGxnaT
lWAhyaRQG1MkwRohu2Uw/R6mh9JwKEhtCX/LJNzTdVmT+CWIMM/spi/AUTrEjCVW98w0Hzni7TXK
JPunonQ8WGbl/bQKN7/Q2lwGQ/uuXAj8sLL7TdYk3PdpCjWbZD4Tefi6sb30MWka/T6mtf+NMSZ8
nihNdoj46ovlFehUQDxdPJ3QM+wqsAI9Uk+Jpk1BdaC3Jhj48X+RdybLkSPtlX0iZANwuDuw7JgH
RjA4JskNLCsHzPOMl9GLaCfTe/UBq36pSjLJujZt3dabsCSTZEYGEXD37957rlUoOP7GQxwlTxyx
aJmvFUb9ooQA2mfpfoqShKEcF0HJPHRnGZQHx8Ev9pn9yu88VKTICB/4dE1rtENIu+dK2LiJjt5M
u65/GhaHMNJIvKSNJKlPtVtKRYJVGObRa8f3mkm/mqMPPDtUzS+Tb/RE++AUHROYwIkRRTFtPOoZ
qJwcmUyI3ngKZNivoyLgVuvSnZkx3IH7tmSF42ms1soHzxrr3Fzz9hBb7P7NjQ6H7loCtXtnIIaf
0tTBfeexDRdZWrxAjMAfNkgUs1A0zaVV9JI4RB/pT+TezAY1OtO+l5MQZ0gBGLWcTnRIEvoIIKCV
EX7AuoLGQnU60KqmT6HSzjy7ujI3pmVAI2+Cdh9Kv0LAIkxutUqzGwpp2EjGk4t7Bb5Mi0krB2zL
1BPQNcnTyyw6fF4p6x+qir4XtIaAMfUJ7BiI0VBRq5tBtco6RzVjuOC7awhR8Chmk0OGr/ro+4yW
zp4w1u9jY4ZXninRnr5U2UegUQ9cn3dMl9f1D1l57pNuwbB0QYb6PjK4nKyCNKhblO94C3Jme5MC
ueRHd0NuMyqNzWrnAcF+SXKyGUGqAjbLabYJ2k5WNLDYwX1fD/1uKFV39fy5ZgBXpBvgBA03vGm+
dVjhcbAs79eK7jLDLJo1NGP3Hqef+sqP4diIFLWxiiG8Wi0ZHcIE3Kc6N3urkVuv5swgYnYpYAhN
7LSh5YDZEFp0IMJNTAdAdG3OWYWxjhLC9f8H19L/K5dKaQmL0t7/8Y8V6T8tlVuw1f/6Tz/DqP7r
GvvHN/6+Xgr7i6mkbZoEqpX6ffH7fcUU5hfTIjvGcsVq6ghBg/AfK6ZjfrGUoDfYdqULlln/acX0
vpjSMj1NJbXL4dnRf2fJVO5/XDI5NAnHNQWMAdNiBTb/umT6k6B1IoGSZZb6YPcNZVPpUNKdZYUQ
qJkXBTk4GpN9c6dhvmDvLldIb4zCOy2obWJI0S7vJVuM+cVprp8fcEs/ErmACogOvDGzynhqKGfO
ewbcrVIeVgmvhcOO0hOW1rRTxpS+EgIB7qU4hyol1j3FP6c8uCNPRrieZMQ1nhDMbfqgwkHnl2bm
38v0c2BBjWjNCJRNPu2Zrafr3qfNx2Cdn7u624YRKkAze7+9WccS0PReZ1GxsTlYNgJ/vVlxqgLh
u4pVM1z9PtiZUV6eiwSHj5+a2S4O5HMelsMeO+BzreUvZYMH673YeGpnO8DQ1+KHWD60yEsDaU8V
rhw1P6Y5GeLJa2/WTEKHSLLexYYsd356cXw7+F6i0Qo9/oB+JInG+EyDpwRzM2m2nXBrYxs4k78z
rHzYjIzVDn3hja9OjzRTpnsoffQhASW5A052KeImACXutfcQbsrd2Bf+FSPQvEu7didb6q5KGIrb
ssGqApLogeFsgKwUuVfiTf7KgruGhuXKk1VjhE2n/qVeKH5wqM37CtY2IzLSLVlLZbBJu4L6pnVb
U1XifoV0KbYYsEglhvFEdVglT30V1Pso7RS8Gam2jnuOSje+i4qm37azEru6kMfJz9UvYCU8xar7
LapGEuqhHLc4dId9R6iJwqNweLWFvrr0WgCdYZSeuEs5SJWMLJbkZxJCyXyZe7Bgve20BMkxOQQc
AFmwBaq6u88wa+VkvIIVTRguePAtKLAWPKmzjQk20FnKl8Jp7oq55zemf+o8W+BOtr+DToDD9dcY
O8FjXlc/yqSlGMGurWNEh9kB69TRM4adV+BxDLJvCUXMGAyVtQ3wE14JbI8omBGbKgPqIvOgbk3Y
1YFOSltBa9bAXO2WJnBrACNrqXs/jfcadsVDyIGnKlSFbyo+h5Ux3xeKuGMwmH/8aY7i4Lp8ufCH
jnql0duUYdDuhpkEoohf4EWKFwvGau971GYqcyNi+tagVlGtNNM16sfwzS2qqCxW++MiSa+0vMzz
1VT44KcOoS+3EtqwqTxaS3qAfmEzarX1jDHvKWuSbs+i8kM0WP2gfUB6oiBFV/WPHIwTR3Q8mUx3
gxUHBdIGy4shprQ5c2eI1ii0TG0ZLx9qCx9mmhJ5aIcmAhBsbbjt4dctvntJu3NCcQwTcDzFHf/L
DVLRS8u1BfaNhOwRcfLJh9ETZc5jY4VrQQPzCtUKShaVCe1MRMruPvAT7STNP37qnOeBmX46bqa4
XdOIfpiGBFu6+UqCgF7Piio2ftWj2zL2LV+0v5/S+AkXK+3o6U1EHg768JoV3bGpJOrp9FaV70HA
bKEpmm+cB+JtT1ZkIMiPh8hhFlDnWymphjSeG3f8FRJQmVT1Wmf+ER3jW1qal4QRGLQABIHx7FZy
a80/f87C+eqm7Te3D67sIYEgVclD2JDcxYZd9tHW9fqtwfvINZhNU57oujXnHBOILCzl2X8ClffS
+/FzU6mraLLnejbeMifc9lnzFFMCswq8cGun0V6adKWT/pDw46Kgv+tU/guQyRXK34cp0h9hPLyV
g3kd9fRSdZjyZRerLQqOXYXTzpbovIOdvpvDOQ4BOivFr1avbBfLe9wXP9BcblwgJMaSe7zG1H6p
R5rd+YXxXPENXjm8ngdaHqWj6ddOy0PZVgdfVg/Ld2E1cyXpEJEBAXzqy1MvCs3/me/nvmO2ePW6
D23Gl3JZHcqaGljaiwi8PzpdfugijOIGUK015nhsxcYaIkx+VFmB07/GYTMAbVElyQnh1JQMzRZM
nxgULG3h1TGKYSbrIHrOmnLch5nvnsyn1i3zO6ee8zuC1se4yu6nQbuH1E9BhWi73WONjc+Tj8+z
65IHyM32zs8SbMwDE2K7ah2aVXW08xPeeSURS4r02qUIODOvTuveKafiPKMgHKE+XzPbry65WdSX
YFAlAbbc2Hx+jsMvb3g9Ogcqwh4RlmmTwICxjsgQUCDv77KIk101OP4qzeyc8dNcHiksM6jhcLNX
lTjfst5/qZkPPo/LYAUeLoe7gR3650MHp2wTQZlFIQzq2+dD11TwsL4aCX58FE4sfwPY/VMXmy9G
RAS1kx+TBaG2IiZ64IBHjiugaazx6+CtaKEwCDYNu3mQfCgsmF3JOguuU+9YaBDpKYvDaq8C0gMo
scv6D5OiiGhYMmsnvIVMMw/Yl/pjy1k6nj31GHjuNiNu/TZi1vQUfIUuxJMAjqzDakP9t0EVRyF+
Svb61y7iBBEpaArA5EJgN3RrFI5bA4q2p+mcxYQevFJwtcA9sio5HWyU08fCMTiI89Y+sGVvSHKC
gAla0uc2F1TUKvBwyMiHNFLmg2riDdb14rnFnXkUAzFyfyar6lA+tfFac4Vfazw2sDhqGRQz6Re6
AxCvnN2sZ+ue3MXJzxgBznbdX5IQ24HuQBrMwEU28UTmgsz+Jlbdxaz1I8LwLo0pQqaX0eq/pjS5
usSxR4oUp6bfBMZwqOb8RAnINY4oBkAV6QPjYazebEa2w5x+q8Pi5uvsWJOjzOH7TWV79bsfpege
CKFeKGsCtxxcCerc0Vuzaan7tOlRbzr/5NXYTfFMbmsPSUdyI5rLS1iFJ+xHa+kRw+TnOcV8tFOi
ogXXrG6JvXb4A4FCUFZepVhem2PW1Bcvym5tUVENg2hgTaiDRTes/RD3f5GMH0Tqaf8di4PJDBrC
RODdFDf1mUJeKtvTc0aDyVOTmxdj1EtCuJ4fjVERsZiX81/AMLot272VwdsZ3O46V6LZyLJhkKol
9KTCVKT13Aej0hmtdPnrHLX5HTgSlsuHKcmwr+R4BmTsfR0ZtW4pvAr3bH+KRlsHE2Am+z/WE5ir
W25wDtDHQSGq0hMaZnLclRPd5jo19Y32ZDOyN67FStK13wK7ZKsHm2DbxFDxdFvM2xHy4tozjrOd
N7e6sdJtXrl6nyROvjLGqL/hZ+mvSrUu8CkAf2nqdxvZAFF2MD9vXY7lp8liikpOOnth/DzdlZqh
0QwVZlexwTmOZY//wbLTtzqkBsEH4vfkCNLN3Nr+/iHwv5qX/l95xoOFobz/7oy3/5d/zv7ln//1
nygX+PnXU94f3/rHVNT8wm3e5YwnHYtjm8UP/eOU537R0rS1S3McHTBUUf/5lKeZ0nlccuzpPcvh
r/4xF/W+uNqypWak6oGgs+2/c8pzxH885UlHsqnRqGxkrhzH5Vz758FoDMMS8lZPUYGAeBNSAsU7
HKP6oJnLIMsdwxAOgkzxQH3GBAAInAiEEXrJ5ujOjl160dEw2RgHyX0S0ilZdyT2ZmXfQPJlTzB8
8qdmtKn/8XLjWA8FOWSfBwrt+pUVuO6toJtalXDYg9YBvqiYJfphvCkzbeyyUjy1VRl8TbgtnZwM
WHFYCZxAXrzywvSHYSsab7Df+jR++ZFxgg49+kL9KsrsbajS4Q0Z0F4Xc+yu6QKmntLA1gQlLoMd
bsLVsz32131K+R9FPtC9NSPHjiRE/QxXP3kjKmVunVi2xPjc8DjFdAw44/SiAlA2FFk3tCKM9/wn
Awx1WXkhwB2eZZhvBDiSo/RR1iCp3mvFhqoNOWlFInwTQRMRbacYoe/tcJ1bzAg7p52OGO9fiplC
b1pRGfH4FKBNNkiXLOdEYrl2yLwp68adyRK4kTYsqUl30SW1nQi+UMB6JqE1xXly9utHo8/TSwPX
j+YTsljCpi4sCOP7hhHhXob2nvJ3fDyOTwkMM8FTFfjXGqTgWWufFFhfvJaVefHwPBAehDxNy5VT
PuBHSR+SKj/DGPNOBTpSrOR37knpfiH5kO+IntpzkPtXp4tfXBpdd3JibCbZacA+WCEXYgwj1Mn4
mK4ky+i/mUDAro6YzRcYHeg/ahvUbMEyps1rI+mAKM0+B6g6uON0/BPrCl4148rgMyEPRGiDEBUy
lb6jQiMiiDHWtwwPKelS5LSoztCVIv6LCcXACiPAOvEo+yktuvegXtNwS5icQ91GUOW68RpKssjA
Qg8ir0TjclmuS6/tt1mtqRDTMZb2caXtivq4mMqdIeHNMbko8YkVzw9t4kwPicwfoLMtnv6Psgfa
l2YT9oQ4fsgr4W3tYQohuc5gdXAQXCRFY1G6QP8EVV0OQ5MkUAfBFpEMWR8cWlU8WFZHMYlEUbTJ
QdCbUDBK1e65b/Kc1T14yuEkkSc2rjOv5blL+xuok3YDhpP11YqNA03bGxGUL+Vod/u6nBEsOk5w
JHdvqsqmvSnDDSWZzVn15daB6ITRm+7APpO0ogd0nfQGfTiFJZyt7zGJTWW4xxxe3BVF+1Wo6hA3
iICFv5c0yu5UThAktshzT6b9G0aFNxlH3Yatc70uQJFFsCbHeWejuW4nb/w+zcFj0iEDexaty4P/
1LAh2FH5ds4qB8dKJXeeD4bKqYTYh5X70qcED3y2BjNb5Cc/cDbAL+ItsDxaVDkIsYcptxH7MOoO
bXaUM9jSHOa07QOIbqvgSMBsC4pLnNqCjWo23zii05+9iZNGXaY4oMN2MsDbunSoGzypbFYlpyll
odbwEMLewgijr2OT2r9/qrD618Js24vyUyADnej3k6ewn5ni5sQ9F5ldUjQ00xE1sYM+1YMIX6sR
KOQslwR8MB8ymhruSzHt+0oDszUG/zQjXQArUj2ze8VIKx42Wet6X3M7Nk40MUZrE/xEuSQdGeft
qeDjWlE/aOsDkhx8nWZCsHZv/yzoF1mDU3ot+leWHePKIS1SihNT5j+IXo6PTgsdtuzZZGRVfpoj
Xd3/+4MqwpM5zMSAiT5HpuYmEoFdSobkPcoTYGaR+zS3IVUc1rylUTt4zfqr7GAkZWZOLaVdl5fP
B4MB9kphUN6nSZbRsNdQ85oMT2E3NM9TFZ2wW2BZm97L2As37Me3bcQrAB6x30O6ByeITQrM9Kbs
He4yhnzPMfuuMoUtmi6RcWuNOJdripjWaWTHVxaAVYGhclMRud7MZlgj1NMK7Lph/GAJauZ6exdy
2ryLyrpnoufc/KQ+0KEVX4v82YxIxrRuhc+58c5hpzzA3jL6WmBuTXKre+cfikh9xqyNJHmCJYFU
zNx7+hlRXC8E18Cwo507cWH6OL2vRvgamh25M8+FLmzKqjwAKvEoKFyaWYY7Qqu/4Wf4Ndl6YnhF
qqbPNQpQJRcaUP/QoxWGmSXuASyC0Vw+BUErpyfgIfr8+yKtbi4xluUDWuWe/v427v8zXVw5SjH6
/q+H/f8zT77V3/66Bfzjm/4Y9IsvruSI7tko44qNHQL4vw36XXI2BFu0xZwdhOhftoCWhTqg2f1Z
HN/5pn9sAd0v/HyhNQK58ymO/50toGUp5IS/iOOOJ9AV2Wo6ji2ldvin/rwHHIVDM4eBwVohOOxK
palbjWcyExEJgrSuvR3o3eE4S2i6Th+9D8qwjgbRzWlx9NQucPOmNT/sKAZSpSbuvoAOGMtSLR7y
BZVXEEr2cjBC3nRAsR63oECu7J62yMMGyypxVeVE7wn+go0Y8nWuMii2iYdpssN6jFHdW6cjRZWU
a2a7vourU2LQIFNOPp08dY1FaBqB6OcfvW6+MwTFFoM5j2zcrg6P7pSXDIjrDasc+uPEWy2Ye45A
wk7WjdetLY+bqN/H7WkSzl5wSFu7wUDutolu+GOjW7U85AUwjRJ4vdbU5sxpiCJIIyfNJthdOIOq
ezQ/+6Fs5WuXBsmzIOTJSIJ9nxqzs8A4upNp4O5Ek/cPOnL3euFF9goSYC77mlwSXiLqpH+2dYuQ
C/+rkpAVw8hPjnNZKchDBTM2RqrgKZIdLZXufnayVy8c1XHGV08MsImoEo/oywsutTNDvyI9vkNR
oP2h33M6/cblZq7jVopDFp95DVEIlqJmmBiwXehnjwMaVGrjOZUZ8wRbzAfit4ZDmsXmBupJptFh
UFOAcYUdHlxwTlDdFBOLNltrHzPp3OWl7e3GhhHSwPZGA2jg56QLegC/pJPLo8skfGPo+DswMmur
sIIBcZFvptNGJ6dtQ7YtMEpHxdzWs8kW1D4O5XxmjMjtezsY5Xi0xv4rmNVpPTDeXcvYzc+dF9p4
NpqLMXFloFsRs8yZsYTtc5Tn5akhXxx3kM4nZfUbI//wlTDWjSlx2k0j0Nm6XTclxIFPNLI3zh3l
ueNrUhXUfvNuvGbRkwMRn5AyMjvE8JMqrWrDahEA63EfrLyprk3Rf6DIkx+AqDfbM249kVPM5Fj6
3EeGPkPAoPBFkJALkehxhUHtS4YbvrKSihU1bMypuJVZIfwNDXavVK9+B+VLsUTnhzezHcK1VVh4
6CyfPExYvCLxQj2Dzy5ztQynz51Nj4UbKe8++Wml7DtJD6wtZpyp0u1X15u9tT132YPuLc1vSQWb
pCUyYyBevzjEwXqsPW8ZlKOgGtGvY0fcNwPMZ9Oq1NFm/MZMOvvNEv24aXL2ZYHPzrMaAa5i+S/v
ij53z4Znf4N+KR4/H4wYMFBSYnsIi8Y5+j2MfrOvd9o7QZgjDRhCZs3TOrgFiR3c2PqBTx88DDlR
GN7KvH2D5uLcI/ms6Z42X+cg68+QeN01o7nqHavJXsoedFqyElGRvFMgQzTH8ct92XFxGqBEDnbk
qcso3J6k3H5IQ1r6hgl25Sgfy6LHZdF2Dtbsedymg50vFbaYRP0OrznieE9RJ0nX5l3V2tmqos9O
RasxRMDgYKBDqowYruUScWx3bZfWd8TyNGkdoAvzENDm0j77wRhcKkyBKz9ozBPCi3lqs7omaNG6
W1CU/aWr2VMWwMC3aUmOUS3jVz8tmzPetYYU2LTDB6cPQ9XN+6wZn2tnup9TXDJ5O+/ntGueRCYG
fB7g4mJzKS/nedYZLsyOV/Ra2gs/3bnXdoJUWk1bvwjpMLDSnch7ZKvCvoYJxCRgKd0K+MN40t40
rIbRdnaRiXcZRwJqlqRmHpNxdKmbcROP0l0TXK7ORpM6j1oZ32RW1t9ECOQtbqbkXiBUXL0COnun
m/0Sbzi0g1sTGOCBGk0wqTW1PJ8f/v4XPOuzE5rnxjTs04wt8RTWBqmhQN2bnFTvW3eW9zmWkiMx
jF8EM39iLX2OWxIO/XIqK+LybpoidQxUFNzZ3fQzTnnOmkvtvuOEMI7hjYFtsyYa1h5otMyOgl5Y
9tg4pK1qSE+PuW8xA/Dr7DGmYvIx4na1lk1fUv6+fI4D+d5DGl6Jui6XO0hIuggqRVeVEx5Wq9jZ
DgydmrSz385PGT3MT4DbbmHZrYMuBa49qHPMe4jerg9BYbmT6jc/E4LSJG1ve0POOyvq7H1c+QTG
GLT6RgiPjSgZJ4iEFCbNraDNnmHHxsjniaFQSqERfdar5QxgYgU8J4MXfR+P3BPbjgppnOAnQDwa
aEPG+drgL3qDhKpVOYgNeC0PmRO3B79wQK43wrmXXuKve6vE+x+byM7JZG9zf3zH7w1qrWMg33Xg
lIyw+G4Ritz7U3QcmpKzkSsy2O+NtZmRKvf0bmKZzsfo3itZXw0ZQXHhITai+Bw0hNhwU3HJwZ58
dLI+ueUEfZ2yX2RAMJmZ14jXbsbWni1YQstvkOTm5uSZVNZ/PlTLh5+f467rHmSjqRZiiLqClORc
JgNPlwwtGmTC+SJSjzBaTiPc6fMC+3yI+yDd1YwXIJtWK9N2sw9jmr2tHEKgNpFziT2a1opcqIuo
02QdZlzGpendAn/OLsidag7yO8MuXizRtgejNpoL8ZbmUkAj+/3h83NBkcP2K3jlPv8WcZuB8SiP
XeHIuznRFzvuNbF5ANCOjX8pA/NdoIyu/Am8OEdesBLM1IFuNs/JUIdf2Y89l2W7SdCjPnw3L3nP
f/OgPd0bDSOswEnad0x/d4OXiJ/haJwA9un3yaj9tU9l9n1jubx7uuoEft1EKM2p59aKwTE9qQxV
fO+cakzXtuqaR2bZ35JFKeJ0Q7x4UY+SRUcqPxWlRVvyZ28XLmpTtuhOpaNA6DX+47xoUuaiTpGU
rC7polgZ/aJdLSrW5+dshK3RwC0QyTHZk24m64K+6BUTu4ZFEfMWbazqwnjnsxTggGzVuRsw+3WL
mhYtuhpEyK/OorSBuW/3ZU9hTdTHHhDuBeQ/Hgvt0nC+yHTuS7Aod+mi4WGQfEbOpLX3d31vUfom
iQ1vsLt76nUJLiZVdahSVIxFI4QJiFq4yIaLiG6BXoQNyjxz2nJy/lUW7Ej6ELjogFInGUip4rWp
3FNs1FTB1bBySZ7mtBlFvpLnwTaPw+hh0WCWksxYRZL6pSVjj1/2e5GQQJiIcqqwe+7z7gCX+BUm
2s/Qy3+mPmzPEWN+zpsMPoFgYhjSD8GEMX1LbIJeC1tYmh9gGeBKl5JicAuevzr2hvnM9rIDWefc
wVe9UhVBO2Rp0+cdb4eBJenzyfqBfnUqRc5VvousfYrz+Fc0AtOibjOjPcgMyCHBUuHONn0fjZVl
Mlmh9Pmrl++GhQ4aOJTyjVmTr2dBIJvmlsQ5lYHw1sPIDj0Rx1mZ3x1n/uFnxodPHx55wo0vjHeE
4lsYOb9lzEzGBofjaG4Nx15Do79IG+8qyMgA2X+ZVlflBeW4oqpPc5dxW8Juode99rPz7Db9XnrZ
4/JCMtWggQyKxqYuCkQrF9rUQHJ1snl/uxhfGvlYRHGy6rr8jYDgidmcaYILIpNnBmzr4Dt5Nlq7
TQ3nHLgPpht1dB2Wj62RBisXyTRRl74d6EYyy3jjOCOMVBMY5JKYGtn6VLJ6bGkSXF7LT1K76w0r
c2hfGInBqxghOwZ0NdWQYSE4TN7KmKgzq+i1a08KgOs2D30m7VttAZdosi0aWoabEep9KAaAp7hq
a1H9qMUjLKo3HBJQtakLxFp9GOjQ5GgEySjVggMDjF+0I8CCmbNtGryTsjtOInuIQ0H2jU6J1n5S
XfbilBi7MhdbFhHTJB02U9R8rX2LQYb83tTymWiw2FSFPssxX1waFS1Ci3ODILR5cBc3B5ZbADOL
w4O5T3LFGp6sfmWfFpDFDJJVW6bJ9Q9rsYn02EUW24jihpouRhLCUs+wa+znaZ0DK5+I4jKxzBb3
iUogVLiWA3mRLK68+ItPRTLmJhHX7LzFw5Iubhb2hc2hzrDRjqZJO5MwcQvP20+iGziH+GVot14n
m928OGXsxTMD2gArLy4a+CPhzuhx1nz+KVjcNhG2m3Lx3wScbmDu1g/Ll8fFoO6Hxa2TYdtpFv+O
XJw83uLpaRd3D7BSxs6L46dbvD+fL4Za/EDx4gzysQi5WIVcLEPDXAFIKZkpjbnFlBJfUYbBiO1d
8Kjkz6bCOtoQMVSLFynBlIRO2D/G2JRwEHkkA9O1KMUWo3Jz0YunaVjcTeXic0JXgOa/eJ98vhI2
dbpSiy9KEjzbxZHmV0bHMxzclg40dzianFNX2VzirUop58tcea0h8b/aFVdc7o7DXgdsmNWIgyE0
dftb5Ke7KHDkL8MRR8bnYjcVWb+t9BTfAUeS42CdGNWrF0G6k1hy360nSmOPlkXTTkq4EuRvtbET
x32vorjZdmNUY5wAIpsFjGDB4Gbfo7knBuugdJDROs/TbJ/ykcN7Z1nuLTUtqjoli1UKuwboFbSa
kLWLPFS0MebpDT+vfuZuWwaluq+kgHXLO2XttplNDCZ+IdY9vlihd3Cixn7rqnhFzXv2ZE7c03lX
dUN8lmkY7IKIVz+ecP6a7hwdDCVGkmocgHtZNJjg+NA12vlOhSgky5tOrB104nfiwNGp6suJu5fV
r43Kyu8mbb6VaYcqn0P97QFPbjlgawAYyr5WlDL7/XSL1cgWVi+11pE4213yggFzuMrB/akTL3qM
HUq3LGgEdmZAlqLL5xzRcbiIyns1jpy7YX2tGwMSvU1/8Nrmnz9pPk8ucXmv+DQ891Z3FQDsm0zf
hZ4xPcwIyUk477220aAIYn2Oi4/CU8NTANt9P0YvE16jRzuhr3Tw9qQZK/zw/lbAxyQbNqM5NQwx
dN1B0OkoETaZ86+CAOuiOdm0CoWSIp46OtupWbI3aUP2pXa7rsfsFdRNyi6TWfxAiU5XWc2dETZX
Lw1o06Ba4urEnMHn6LE7CsMDDs9Jm7vGz4EaVxxy9FAZpIWm7jJUYf6cCzZdVobjBN/4tQHg+xyV
WDq9kMjGlFD12IzFA1eyu5eBMTGgpvohsLrvaRrbW8MqPX56Paxt4Q23Cao43jHqoISok2vlYEig
piO4Cx0CB2yngn1HkvnWCWyzkSKgXQPojHOz+WYbrJRMWIJVRldy2WVr0yzcFwLA+r5wywfcDo+k
99NrCB79SaaKNdsr2Tm0hwjSJbeQUYN6lSu6yug+ZhKzJwcfCE27b4VjvOBXkVZ6H/Jr3XgRDRV4
JOxVTXnytiwpjx8UqYfJEUQomtg65CZ589hqfoxeY/0w6fkmgvejqHv3iUDWmaNue/QpngdTgEeC
i8fKJufYTicb3NxdLOQ2HitNIi44u7NXslxnit8oMytG2CdVmfs67tjkxO2Re2qCXiAeGL9wQPEJ
LyPj4asZjqlTfBuUfPKo1zrlHCn70M3u43ahlvb8NqxiLC5xUhgr0fpqT1MeNzpYN/dtbuwrQhS6
b7FniGpvq3m8ZPajxcV/oRL1rIF7I2fSc+BZ9p3NWvX3x+H/D7kaQH5Do7XFfzfNXn2r2yj/8zT7
37/r33zrHhFbSDrMs01bOFgG/hhn218s1lC8BNqh9McUfxpnW1/wObgEO5lla+VJnsQf42zH+iIY
c+Nm13jeHcl3/cNY/78R9RL/KerlSDzzPEEHwwUTbcmT+PM0m5wRlLeZgAbUUL24EkIENzKURcjB
I90mbhy/ewWBfIHeeApj27vohtWQDoiBtyAPRdm9N/7Zqg/t6Jln8LDtM5npciuwkbllBB2SjXgT
+l8tDRkMuilRe53j+B2N/MCACJi1bOTNLuO9cuSwSkyz2jvzHLKZQIhtvNMQmOYDPYw58WvjO0dN
Yle11e2mOCdrZgZHbVt6iY5sufdH+74GijL2BJSbcbHSsl1sPHkXN2VlrXRCwerUMcZjoJPsaCfE
qp9HL1iy0yVhxgbRi+DAp52xBZCRQNozfhSBSxrMoB82LpDlRcQsQ9QlJ+FIT/eA0sU6snS8qnMc
FYJ064do5KsEghJGQ3lk33mQks4FkbrTrR+L17mfvAOxk7tg4fVbchpuIe3cEhPLw8AtIWGyI1UX
bKthCDcAWU4xHV1HR9B94c8J5ktQC4tRstxDxiaeEs6MjcJfcim873HKP+SBMnCXUVpXWAm9z1wG
20zb6dbw1IvrjAcljeNkNtQ+KQTCmQStwgnN9MduvzOah/jMVN61H/UHse5XoabfekJAERWOZhYe
Zns6VJjZOhXtO1ltYFyegsw4VHZQceaMvulrEjgPhTHd0YdwNEzxNTWml0WzrtPwlFYhROKfSiQf
o5hc6snh2gFPJBb/23KmmR1MXHg0qlB9nab6FBXzzRndIwDz61x/L8PwuTD674SUMcdzOFmeSpGb
j6Ewzj22PAnZMBfuru3Nt6mr3tul3qiAxJIBLWI/Fy47w7NdY18fo4Nn6J3BbED57Tlrjqb7WzLE
FxUBF13+T9I3zkbNQsMPL4Z4h9jIInFP/wt4s263PEegNzfIM6dhyI+5B5UlPlAi/ErwDxefcfxf
3J3ZbuTWlm2/iAY3N9tXRqtoFIqQlGpeCEmpZN/3/Kq6/1Afdgcjs47t9LENF1DArXuAFDLlI0UE
u732WnOO2YTGW1Z1BrmzKATwKElm/r7Xv6uq/5XKhOJd5l+dKt/UkrUYo3MeI3p2KlLZ5Hua+3fN
ZCO/5Q9NyMm/taI3hyTokPjlKGv2VgnT09he3yAOioFBvDS4ONVb2v3rVInWfjweLDQa7bAZ7Wit
N8p2/jP/RFlFTwTcP5k2IXuTDn/xW4PSjVn8sqWRlxFjqiKUn+18ZvwtBgFVFPatUZSfxlFTleN8
6ueXiIl3cwutPus1o6H4gFBXX3QttIlONegrZJeh4h7JmessUjM+WOfrv9X8NNjal/n3D6VGEm34
VORiM43NuzSJLsAph5JpIxHx9Lg2nP4l0COmUNV5fnfVSERma7CDjZh79GzVuPGRJskNP0R/SryH
SLWBoyevRFa684/iukWzXd4YZbKIbIfcZMHUDJoNQQEu9Xlr99dj48loDvh8gJ79iIniLhtXkkwH
PxBHHB0rBcs7sE7kzCRvpNHKa/QLqpJXWi8AqMfnoImBc6nhK+2c7sGYqn3qDaUrPEd5oH27QafL
OKxo3uRdpg3+ucxzQJeaQVTSRI5l6Hn9qkzIGQoo+dZxXw6nPjs6tIN2o5GMx6GuASPy6NwMdmVw
JZIHo+OEd0Ydn0rAPjqdJiBdZte+GBn91BrFxWFQTSbgftVT22ahQAUNMb/ty0uix+2NP9bT8Z+v
+n87BP9f4/s2VaYNf1kRhMknHZnflgSMsb//1I+KQP3FnNd7VnGJIlHY/xpwa84vFgNnxzYkFQMW
a+xq2XfvN0421I3AhoTgy1xH/KsikM4v3JmsDKotdcdUHf2fVATkH7Di/9b8rRu427DambouTMu0
qT1+WxGoCYo91NossWqh3GR6UFD/Y/CdEnEG1T5uR6ynS88CTZ0y1XQ1y4CRotdbO0TjDU+H7t3U
KJeA7dDW0jUHt4Mkn7id9gRBjPs+6WpuA4X6uyLji2icOtkwpCYREijrre2bn8xV7EWL1+qRCcGu
qEsYyoE3R84v025snnvfow1UWBeDPIleKZG1G0W1tcsovPNRzS/zqB1pbzTgSxp73ujx0EJAtjO1
WLtvy9sYVAvD8oMSZsFz5HsDuXYtO60edf1E+oXb5Z06kwHirempiPIt23it+ifClR/1Mi13uQP1
zK3gqDLOWfhKVjxIZy3sAlFNBBPQJKg1AyN0a6SkFYV2ApKDkXAO/PGckbrDok0LW1FB/FdRssTq
PazHtLaOFkBfYSLRshvzIEkcP9Lm/YDkQpaNiQw7K7Nnk4g5DqpSrHuKd3esaBnGbXcbp9lLkoJ6
EhPxe1KENmJmiVzA7qpsk8oJYDa4vVuaHgdwuQWE4oYue1mpDLZkYtwAm2L362UkUcT07PrZymZN
Af63iGDbDk3OhY5NDVBfp/0n2/skseJ3S5YHoky2Az7g17pgXjvQGsW2g7w9Cx8KDvwLys1bLbSi
PREmG6xMF03NKByYBUOUS0fXB/pP2iljaDmInWDbSJmgo5KwxRfQsjjSh0ldNZFXsLhFwa6bNbKj
MhpupyjjjVEzf9QSfeXkxXQXR84DThN1awRDvtQNCME01x4B+wd4GeNiadOTWAdmAa7QMRSC06P3
vvN8GH9yXGkWEJ2RgYmehGSf6FAGW0PF7RNW4tJP/Z74NPMkwtHcdrrxFk38GlyJOAaG6DXsyMKA
lJrvKjHH3GYyZRMPGgkxMb/fMIJjHb+0bVGgZjdR+Cmx8OD/G5B57EvTd9lxsqN3nOHejYLqbT1C
b9spXj6eyNtg7uDvBCow1RzHbQGk2dU8ZiFhhF88crQQ3HwmH1t2orPz9U5Dk7LqxRTcRRYRxdVw
8XyzueSdZa+iYmA+rtHK66IEGl2ZZK6fqc6qaaP6prIAD3bMYFZ+lHw2ZVe/2BKm3DLT4vybjoos
GJhTt+lt1Sf5qVdoT7Y5lKJAyHr365cRQ9n3f/Jyp/+BleXPNpy/I5X8r1l+WBNUdmh/Lq/6z/9A
n/uTj/rHD31ffTSbhWQWUfFox2B9tUR/349q5i8aPmjWJRgjrD2z9v7H6sMSIy3dUNHf0xK0NfXX
/SjkEXT1umNpMFG+6/L/wX7U+nntMXlfNgqrWeCl8j5/v/bUbRXJKYd4PnTmh5dk93mIglh2ar4I
A/rhoqRR/Zvj82NL/DvaCYvq79e7+TUdg3aUBnVF+9m5rQa4pqUNJIBRAl0jo2Zy6NGwGqEYN+lX
A17Zoqq9XZBon30HpNf2n5ymyFwdm6TZMk0pMA03WIJjD4V7bsHhiCdnZ3TDl0ZLNsoISOWv3/P1
OPxujTYdciCZvCKQs9m0/3ScnAjLT2Dgw5FZ/YByBq9wwlw7IsfqBsLKQ2WUD0PmMHUKw7vUr5E1
oK6FLPxQjDSq6x6HqKFG/d8cyz++L06abpOojW4PHdjst/9t7QAXsJWlHOlV++K1NtGnBfItDlif
Qclf30ycDETCpECHp/6zDKaz9tGTd0gX3O2NcGGY+Br/+mD94Zq6vidD4ubgUc848PfvKSP9oI47
FErArmggN5+OCvYzrYEa1rcagNS/eT0x/8LfnRxe0OY6oiqzGQGrP5lE0gzuZ2tyEEpfHp2B7Xtm
7Twj+KAVv2rK6as+MIVA+EQQc/Y3L27Mv/ynF6eVREtHgCgSf0D34JzFrIUZjX4E0/+mxpkWGW8W
0zNXy7tP6e+JnEBQa2SvWjp8GfvsS0KqSWQYH8lER0UHb2cmRBBoQ/qalQJOTE2amkEqXkce9YJV
84NTD415uFGgdoJTTZYeeEVoJsdKpQ9axgsGn19ZbZ+bGvUDSga29zgD0unIYuWtZtauq9MsrUKN
kbF9X1pIrYMX7PHholVpYbpe0txNPm0L4CjLIFS/eZlPaancDoaK/CFnCP3XF8m/u3ItzpitClXO
7qOfrpJSpoo6pWWDRFwr11FDSKI6P2xsNNZ1kbEPbWne+3ciCu7q6nmW8OSjD8VLfb2+Jx5Rb8Hf
vKl/c+WyUSCxCJE5F5T1013eDj0zWxRRi9mNa1N0J714U2G3hPol5q9/fQhm3erPV44wxFz3qxqC
We339wkOacOpx7xZKLLdzA+6kVBi1YSlGeR7XQ63WSO//ndeku6nSpdTt/Sfthp9nSrYDfiAYWl+
KpjriFBBdELEzCA/x+5bN1XK4q9f8t8dUzZS/3rJn27OKNO0Nsu5P1quTbRqh9nVDX/7wxublaWL
8G/OIYvmH4+qKfCnsdkTCJB/f1ShGgYB9MBm4XBUK4udj62Xltv5zrnQ18gq4QDZ0w0N3+1ff1AE
yX88o5o9q6VZuBFOWz8rlUHuIHEF8LBIIGMU/tjdlUX+YUqpP7eB5qEgSeg4qFm+Tqa+2l2/EHhd
a+ODFYo5+9N0mCVL5dYQBBwlTYo7Upnkq4HZpdJC4OuqtSBGtjwqSerWNPVuiXBHgSCy8+y7Rrev
GmcIR29lWvuHOABUW4CKdOk8ABgUxaVKYwhsEAk2kEK2gqmuO5Q9i1gzBG6YWt1W5vVs2/YMb9GQ
Zb/68W+2OesObjKJ4hPUYiZSE0yhcxO1/S732HOKduPkDc3IIi36fZJHc0br/NcQparHiHHs95Ou
4BAuiVlBXMwsbfZaTwG25ApUo+l7R0lraVORaX9AUAR9UHTRrvWz+yysul0dB/kmnCL0h6ND/Jil
3AeVUZyvX4oslG5mReHjpDFv9qL64tfFN9zIxX7Q02kV+zWe6Tgk/seuNkNM1tDUw1xOLBpZ09jZ
RwvfGGrAAh23Uh/K1MwOU9uAd6ghC2rTEXWseVTnL00tGsi8FiHfMEBXQQ0BqZ95ooR0cZElHqJp
vX0UKGUfWzIJeaym9+WIuFIMvnpMGF8c+15a+Jg04sUwwbITCr+EjqAlFA+g+704+pJawWmIve5G
a0hYcbJdrPXEVTTDuCjtJnhOqYoguJQRCX+EpEVgXPBjhPo+CYph3YrkXfd0iStG/cJWlskZQ7VE
978pvcYezJThxpvvD79EZ6tldMMdK+XtRLLAsKSNaz5Le6dY41KDBnaQEbMs0JdHodXDmp0h41Et
qnZNYJXfvwSFkix4kDXLNtc6N4S0fhOCFYYw1o+3tql3NyDSd470VmNiDg+6BVMs1rtgQRKSg6ym
IqucHvb1XwkA7UWbavUae+FEhpty7+lxdWkJwiwiezo27MQ2jbDJXwQXBkdZy3dDxq6rzwG4hNjD
Rzt3ADUWz5nvDOh+K/Kj2ZsuSOdpV6YSJHu/03H8OxKSjz7FLKegczWfPTnzf/z1AzIOBOnCaPK7
UA/Z9EctuzQ7e6ap3Z/UWAm2FaWqC956zUTVBHMhlSWVQLBXe4aMQX3fh3F77gO7XSVU+icidT51
rtXN5Fuf9Er8iz9/EanzEqfq2YlJz3T04iPx08eBWO/jSEK3Rz7jWmtxiiqq9tYalf1mKt0zaYuC
oD9dWY9dcheSKHse8PJclB4yOEFeJBIja0mq8IZJTuSWM3moNJ30GNm2XGOmzXAlmc1Ta09vee6N
N30Qkn3TZYdeEWd8p9PZmqZ2k6ckiZDGUR3LuXubmwb5ZUl1hLPrrzGmdxeCzIC62+3wbI/Kq1rS
3vW99j6qgKPIBsI4QVL5pqj7N2C741MPuHRFprexEabCPrbxuCFD9sNOXH4xYXQe8kIMJ7T5I89A
rg6bMTx79yrq69tAM7IVaJ0S50YUnKT1muKDOgTByKWcVWu1iPWjNvQdVvSYPGy8sHMa5LAp9fDd
ZhVSmalAMSx97Fh8pusXvw/q73/79XutQnkW50QWExV8iLtV0IX2qdZsEncUrKfVgk1JgVSPGQ5d
840nSLRBSnUm70+7A/ik3pAu5y9GUhFcTfHGs+eEw3bi4bJtmsg4j55iuYaO6RXP/dcyYZwx0R2e
5/XY6nQMCb4vTQJmRvOhjIhtCIIhXNVGcAOaJdj7MB2i1knv9A4FCeoU68mU6gsTVt93D20Hv3qs
gxJZtPTWU9qCttCcQxHektbMRRqbZ0aVgCY95u9tSHZuEKk3foKJNOhOpiK7RTv642YU1qvS5x3j
OMAQAKnweDbY2PQ09JbN6JysrCUWnHHPzLwRdZMA8nAaxi7Zu/S0Y10+iDLUie9WX9I6guqbCKRY
35wC28W8b5p/LFK4Kp57BXwFAPXAFbr+EcxZdbYOqodnWJc9jHCFefJXK03gYzNAACLpMMVjVZkP
mUJOXlyaH0raPScDNfVYtuesd/ylEN4FzBQff94SlWm80+z6GAPcpuoh3lfWlon4jL5L9loQj620
KSMHnzBw9ZwFvXAbDzjsNPmgcR2uA+3cBk7JU+CLbI2jb8unbg7zrAT0YxIVXweNpOS6hSqhgm1O
oosfpPveD4+GKADWWtVGS8xd0Tp3Ts464Ti04ZQTy6jmzvuWeSOnWwpdwg4QRJ+eCyIhfK98ur59
rWgG9K0sdQrE2biL2ED78lvnjLeajYo7HT5QLqBSTBqXMMMXRMDQs1HFurhMKK71/o4I1lMRB/t+
ah7VXHtkv0HYYvsYyHsdEb2BeRaJiX4c2LkZKgLCOqo+wU7YyWthxGdGJcR4eQ/c0XRCW3MHLnM7
p69MCLknJN0Ybcsv6FkZFHLi0HNvRnV4jmp72ZnjjrFm6IKyRNYjTppMXnLiQBeEnN3alfiSafaa
cKBTCDZsiNVtK5sNVt8FGOai9YGoA3avJ6jKXA6NqJi9VP6jOmWrZqDvNlJFsJlw3MlUiBJj81ev
myy5BEazTm3KiToiQByz6Qsd/20xhiMKqvzsdPVH1W+VVNxFU6u5RtM/O20XQTQlsDZvn0NVWxN9
U7i6Q75cNvWX3MhfRCcXSZGNblJorzrey2aKPg2fKLzEjGy67NVFyXk+2smLPjf3MhN5ZgOQnTBN
fD/xUzHamyZrKb7nC3NKnLcmvp36pF+Q44Hj27fvkERD8/BKirSiyZeIb14n0pPnd2jW25bAbH3W
wRMQlMeCSqOBnqHxpBfipdrzHMC2Q0vWVSyDZNv4iXkGmubiQU3oSTB7xeFxIfzwrhjiNwsnAKOF
VrgCza1h1jcemhYiD++miNDa+XwSyf3UsYirM+6VsKqjGiZocsgFS4LsEGWS8Cduh9EK7p2OCzgM
95P3kNnKrSpvnQIhLban3DGSxfUwyUKua9V/n9+RXsxK8pyW8CDRXebiKL71/hxNVjxXaZNcz0XD
MDBwJvI3+ayw6BfzKY4RkQUFLqJcuS2D+sdJTprmPaqdbZKnq0kHMZZWzKctm4F3mr8Q9wKWtNqH
891xPWJhyrHj2b2L0miDnguJq9HdtQD3QsCW1JX53s4revDW+JxWlD7G1+vepc441WGZvxfFwbGs
fateJkbQOtAzNxrMI6foNHGTXT9apKQvShVfJMNATCIwZHztXIt8Acac7TrPy/l+DJQaoRaTUX8k
xzgOxnFBGjCW/OX1FQnhxvjv4Zf2jBFFG6mBpf+SFP4d8wUa22SqyPlymwwU4VZUPGn08rKuI94o
JQ8j0AAuyebZSp4k7DhX4bRARFwYVWQuhQGKYYqa97pUjkaIB4nQIwKIE2feb4Ddz+rXUUXAPYqE
HMMCrWveSG6L5uDRRMQ2b2kgqPgyoXPUjWM/xdyE+mgtpNmgeKj8B1GstQgVoC1gZXmkQV//80Tu
OjP8aeFALCKGhWWRTZuSaGQfqoQOVI5bBMaNNX/3+vFSNPBuWwxkzssMzmB3VkLsVB1si74heVVD
LVti7dzIILlvMRupdREA0hujVRkwlaXdOR9wYh0extp5osJFGI+AbuVPo1sLpCMxHPcU2gFdeetr
moiVhfXFGmvKEK7stV2Hl97Bk9/iem9E+dLazr1lK1vUvjNBQTsyU3iIPP1ZC7xbq7EA6VuXwExv
5u29aWBzoPgKl0lGQK4JWqken9rW0ZfB6BuuVY1fopAJjUAQ3TXK60iEcuel3iI8VFV6mp853kQP
z8zsD0ZxCPcWZpR9ZBafha4JiWQ16/l24GqfN9zz94aKMARcaYcY7r3Vxh/GvC6U8xYgVr0nFTGB
pefnOBdPw9yZzbwe9Hk0rXKTeHKnjDHDa/kt25lz7uTiJoHc3xQtqLw2QKsp8twdPW+ltmwnNYSy
C6UlL0yqD14d079qFfwy829SwqlCRsATr57500hrrlrXDNVAkWG5bLUPs++qTW+tsjw7CFi4rt8o
0KrmunjS3ttzVFSfqA68isDqNIOqOLfb9PkSE3GPZNaw1nqeIPuL3qTir5tU3mk68fANSV01vsnr
D7JIPOCSN91Y4h1TJ7Qw+bIarYOhbbuW8NihZJ7p9zyTx2XXOGermY7YLj56rSjWij4dS0eDBGg+
JxhgXSGjr3T6WmoXXmk+8WnkxG6GrcJhpYy9TcoHdzFN8gbpiKZynC/eZBuJ8BCP9srBhufmZpYA
4TNggxahi4IHtCV7nZJMSVgKNG4Cy8UHPdEIZ4/JdNG16iZfDaa2s/A0RqaOwbKzz2aqnTpdQZjc
YW3Gwkx3dH7kqH5aLYi/xu1wqHNa7yRbMq+knMZQWp/JDUnYoHvwEgitYyu6rewBYBvddz/lZpwi
Lu4RPI2IyOUinjoo69N8ixmELFy7Si2IFkV39kywVkELHyxV2JTFHCU5yNf5vmsy0iKrvNqDkVKW
qkNYXfC1s4ncRAJ29Mz6kAqDOLQ6Ro+KJSPUa5M4pum+Y5ypRclrmNa7fmAiCn8MBmLSnafY+Kg0
upxS79fm/OAyWbwczXo14cC4cTsxw5X38RRFG29wnokFZCg+C4zJPErU7mTP/BXPGUZXitWYznFG
oT66EUVH1PQlyS8lLxkE8Er4ndVr6CtsHGfqitkIGrgp1lvdeGJTrUFkcDBnK5dr+RDEr/NaBDuO
kgL0tUqi6pTu/Tn1zbAIc2JHwiAfI0KinIbQOPcR4MiGG2rMDULu5HmI48X1G/McRLc1/J+NWJjz
MKGea84KH14hIq4soS4T6NxuWUms4CuP/RhLhaEu2dWzDZoTC5N4xfNyhWD/qNDDWfhB/x7xf6sr
86OjU+6VE0ZEwlb6BD+4w+ZLUUIsGdU3cGKctfkThx7ZQ0F5DudNbzMGjEznZ3mfnfvBAYQJc5To
IlK+FAa7dI/OuIDR4aTzATfldAnnG9oWQbVAsPs0VvxGC23/iP2NDn7Nfef322i0ZzU45ZWJXrBv
gLwP8yXSKDvF5ImVM/VV7afGHupl3FWvoiCnMkauACW61JIzak4cu365Fob3EOuWR/2lt1szQrWX
4Y8YjSMT92oXPTIAU5Z2WmgLU8OtVkMcrUWdu9Z8YlXOUKjWA3ubJXZRqPhznWKGoJbGd6cGdo7b
J2I2G16CAL++mtEp77puicbreKjL/ut1oSP4+0MjiLqV/cKv862pYlZSh7eqAwRLTNJ7ji4aTNJl
SpTdVFBpz2tg0eYfLYJs8pDEW9tVezE15bLLP7+Pk0L9DfdU6VYxnWrbHidCxpxt4NVn6dHtCywd
FpR8NVsOXWAGLrm3uVuX5euQmYtoyE61qb8qhCw7AyYGuKKLvrkv4iR00cF+ZkhG3SxCFVkN50r0
3kIjItgFvru8LiTJpISrtKZUVMGGqyO+/TRaAyVdIamHvs/i6thjtbBAfuewfDLjnbw7NOVcTl5j
0PHHYS3iWS2Jj01YH7KlkQIqfZH707frGcij7JHVSmI2TRLWJ2K/THZ2THJwqevGh9VXa9IKAcpt
q3AiytSR75WuQcoXNw3eMBw2/O55LtKNBScJakNJKp1BYApTISJMtOBuIAS3lssxRtPo9863Vlsk
WNFXJAWhBHVjGnrLrkCR4qvVan7M5Fn+6IwDQ9LIwaeNa6sM2bUGDoQ6Gi8UUtk94VnAXEVwmrrk
MO/h/DS7p73Vk2Gc6YtE6028FBYFkajMZe9jNzDZy2YjcQOx8lg6PMTR8r1hJucm8WMoMY2/pQS1
1d4tHHjFtZ4XOLv2dovVN6+LZNnp7W0wGK7w9z4GwZUjwXZd+99l7z9I2pJ+nD+qIoT3x6AqyEqo
PZnr9bOkPfYTd34AsfdlQdX9PT0bRkbEM+Iq0LkkGShG3CA99ZqPb4aU7OLjul6JUOygU9JlTk61
FI+9bIIZ4cf0K9Ye5oM1JPKEfoZbE3dqP9cg8wtkmXMMuqMq2eCorDcUsmsapChyWZXnQ0Ze0l0+
AzeonuyU9pXU5Haus65FIQnCc+XIQRhK++gP0xd0WiRtWedr9UgmV+IO4ZdohFFY9NbXikt9iouv
ToLuuVx5kckerK0/1BwvQhYB9Z8v1+rFMWP2+hqDsLk61BnmEjh0X3B1++qyrbBwd/PGQ4nYLqjU
MOqUvpK0wzgverCi+GTgifEif6sbxL/heyoiKJtOmNC1L8xD6/mwfOlUFPMpIeGmK82H69nLDf8h
S18ih0JwUtKcSsu76QJ1Z1nWe1AQWJFEVQvaq3oHv83AjxLEtbP2kg7yYf5T4ZJeZq3zrea010a7
dPDGZWH+YIwwKxzQ39gUP+xCg4JUhM2yMNJjXsRuN7bf5oNTO71Nf+mi2xMhDCHLiW+X28YCPxDm
RLJpFHsMCV/awaD/Qh3KlIV3WcHrR8PwQvaDW8YQiWuhtguo4m/MHI9hq/Muq5rUCYp7qNIoUzCZ
GIPDICbbgla6XMfjE/RQZv/Q25Nq0RNVvJAl5DkZBKf5vV2v+FgLH/w2hnCmwM0g2pyuLGQInGzz
5aQNyteqNm9bz+Y66srHuCrPWqJtJtTXJPuYl9ZmwhhDUTIFAi01YStbhe9qjKk65lGh5/4LS/nt
fPn1OpY++rM03QDpNsMD4mPCyIJLFsnPNBDmNsCvQrbzeMnNve97+SYYiH6CyUXJJm0M7b2tQQgN
oxsuHVAjLdkLJEbtEtqAHCfwoYWukhpWi0fVI8ShUJ7bvMi39XRJae2t6ryx1x2LqZ1IjpvIn+xO
h7Fn8Lw1Sf5aBIDX03Hpn4BF9LDxYAfgB17aOqc2nuQjPfklfFBna7b9UQj4TDrKoGVeSrdqe8AY
cpSuSOXievU19UQsdDl8xEhWIac1W3wUYomTS9BH8+jk1A12V867i3DjktM4qFuwCVmlMl0u632v
mHvElO8VIS2hsDq3hySM1ak76VEGtWJVTOW9rw+fEEKNR4Hmt4JkR+sH33XVdsvWQFw2YTQutOTA
43Rk7NV7WyGzkccj9Le67l9Y4R7UKqsP17ndj9Siu+8T15/Sk376559mJf0/yf5k9TWZav65Jmn/
n/+n+nf5Dj9+8IcqVv/F0lXYmpJeKq4WDVnqD5+M/EXnmxJ3CloKhEkMpn/VJbF4gogy8HeQ8TBP
9X/4ZAhLsnXVchCY8tOmrpr/RBVrqPP0+7fTccOQ6AJUkzAL/uf8rA9QIeMLBI0BFR07czWWtzMt
l2ScbuS5Ftg3egmJOytRe3jh2SFDb9H0Z/JO27fBiAZGomO4i0Y1ewh0w23NAmJLmu7NUduVmD+1
yOrvtVGvTn7CgG3+lz5/IRCNbYGszZ3uVMrSpGzfovv4IKIkf6TDh3A1rnmOOVp8YrxkLnR13Fpx
094qDbF8jqfG2yjVfPZYCr4HDDobJfPvLC/211MlomUGQM5tkQVws9/YHSb+NjLBBDgT3LeU8qbm
xjIQsJ6LjrCTtGla1x7C9OIjFWyRfy6sjDYZMj9zpUEtevbNaIcJ8gRjOmeUo3+NyMd76hs9WtYp
tjMlmogJCFvlkGigo+q2E+eGETJFF6NKHyy62+mfTPg2dSa4k8tmJ3GA0MIomr0AGhJr1o7YX5OM
oynodmxQ3WFiP1npndwVMQV7Q9OcVCOFvbs+4cPwFIgcQf6cSHNlBEn83qcEpGd+LW98e3zQZaCv
41Z1tk5k6Xtc3BeC9oq7XplJLoFarxylDHFdjN5taKHGlEN/0saWIEMDg/T1n2ra2Vu6v9YiAwXi
xsCE6W4iuWwt5n4huzqGu29IOzF7qv3XMTMBUlr61qiU7iYNHHVVUUNsslZ5I8g2PuT0TbF8j/ka
5S0mCnW6S7CMLuH7DateyntHb/pDiaf0Pp/Zf/yJjNq6SUUYHOP5y/Vv1y9OFuJGEdG9RZeEoNrV
OCr+oiYKWQTwT9pwfIaVIhgyYpz05FqJSgltHCPSSCoq9FS6UB27zyLHW4SkDKUoJ4BUDI++f6t8
TjjVb+zG/hpKmjRdcavX1psezxmVWl1TFvgXvcf40huWD2i/2UMmShaoyNK1Dc9+JwJp7iJykQXF
FSnJEtEpnE348oKWdq4Mq9gLgZs3mUk3B0dDm5NuR0TayksQYZdY9O7KrD12XwzFq94qiUVbJLuI
KM7TKOhPWqZIbp1pJi+0eu22DWFkuhqTcy4THVi+tSlDYg7YoDqLZpLNifJJ3ijOLWAkcoICZ2bu
67Rmu9HfUJzWeyJH0tRjIzrW8UGarN4lYWMCtcOjqWPGhSDAdKOcjKcB58Wm8pp1pAMoEJrfXQau
1EsVGTsigRMyu/lW7dQtIRrWgx613UnV+Vh8v13jtCs2jaEdLfs+ixkAOzNByyhgaaVAtbyZriVn
zlYSkgzTy9toJnBJWkr2zORSpVJfqpnThctgEYwDamsVhheCgpc+6t6zptxEgbKJreZc5evRi1c8
gbdwjPaFlxAlWt+AYXzsAJCYCcFIY3NDMu6O2xFVY/6gp96JnLHFQGfMs+7U6l5Wct9/00R/UIeO
qMGRqiQmBvnoNOJMkuy6olD1GvUzygGTG9VZ1qfIGe9VA/m06pGzSsRC2RGiSQc99XnoZZc3Wei7
LoLn3nRbv7Nu/KjaQki6ARu5SJrMLbTuDmsNZZ56auKQKDgKmiBWYNPpO081FhZ9iHpb08wksGnP
EOn6XwIgS+QGnKGmbppyXFjpaf5NVpLfMbu/4MB/GFUJayY7mqpYw1x5dPL2wwp8EhVnqHm67dQS
uHK5ng+a6G+UCBxMb6z+69sBIQmgwhZpClE3TzegbSH86BtDtnumwsuOxtB8HOd31ZCOEpbtna2E
W/BGQE9QtQ/2fv65rIITDdR3Pjqy6VeEx52NDH8XDfmQA2J6/Y5+0ZRMb2j0bkjd2wV+fjsfp0jF
IOB0Ys+MwFMkg3IUG6ZY+M1w6zX2g8FYCIjSzfypuwBmsaPA4aAzVHn0RNd4hehePSMBuviG/aXq
APgiSfmMm+li2y3U2ek0/xmj5FAEzamOxRY5zaaUpGzVYb9uiA4BunAkO25dLW0nxlbYr2v4sHC8
TobZ4FmPdiG0eVP0d2iAuMzFo0z8C5gg1w7i5diBTuX69DP9RdA2pgd/m1Jta8/z6U084xH74SVU
25f5/INhWGrsv6tHvTHvepO5Sp0ciY+OXIuc6bCcHh093JEr/Mwgb20FxWH+LI0u61WpF19lX5lr
wyrp4Zm5WAtsbE0XvxpO8Mkw8Ab7pbrpVZT1YLsGDr593/dDttYAe9GMpFtdZtS2OeuAFebDsei3
LEbeSvjatOxSxvNcUvNAkApeRndFY1Rf87rCl2aQuSvoZm7q1OgA7drxbWTOxJpEV548UCU2/XyR
9jkg/oD8FsVqbv554fm3Rq3/v+T0krAwCr0/L11P1df291auHz/yo2i1fyGlQFOxF6MuJgXlV1y9
OZu80NPbJmLD75Xpf1m5xC9opC2BptP6Htf5r6IVl5c0Ub2TUWxBMqXi/SdFq/hDzTqD7w3eBs+f
ee2Z//tvYjy7NB5z4GjNMoKEUrbtchqQOpESVezRSW8FHtbM/r/snUly5FiXnbciqzl+Q/sADGog
7zs6nX0zgZFBBvoHPPTAZrQG7UHalz4wo/6MjKyULGUayKxqEDB3etDpDZr77j3nO0urx3XKPoxI
Ovs/iC0pw38tm00PYD5NRdwB+OBm9/vPL8GVIT+kOFrFPp4RjMiHAPHbQzBW9o3OHybKN99VfWMc
zDFel9qwyrzIexFZ9UogEKYxedSzjyT161ew34j5EqZqjRJbTW/WJbmdB4IxnoGq9mt0+qeawsaz
HeemUERDjrO0paUfrTlZw2LU61ciqlEfZoNxj21oQQSqOnpUxQssb9XeHdAvBKRyniYISbfejJTT
u7rnyE6ttR3QhXDC9uKH/ZsGlXk1dS4zpNLsd3EYQqYXZHmAM7H3Y1+1W1lwmp2AQ6Jze6+FGLbN
VF33hb4XBorPr4z2uG8f6hRpSzKEH4ChxWIk9EdNk/vSrSbVPwR0wFeotR7qzgAwUlXZvWMVz0br
tZcCHPs67mY+ZelpoJbG4AbqD8ExAfGGKUnM+3JOimtrrzrkygpuCRXYC7M/Q5NBm1nbFZ/lowwy
6Dhj6ANPHV4LR1uZuOJwlto3iMyaJUC9ZTTNUjp+UmOEqK3+OsnpGrfJ98SyHbiiIJ+EkX94iaUt
0sYgEzR2bnmIGWzn3ZMPd9cPiQAbanJ2NJ4mVcrlMPCcdCegaOKQY6GNX25HvPkl9LITjdWDlzlr
DSuXFdA9U0rdSY9WS0/jWmvSaBH1EvYdr6Uz4xWzBabUnbsJJIgqhCMrU7R0LWv5atPXQxxxU9bh
kYy59ypiIBBoFOLdZspIHTGDhrZvUD6XOqBTU5z7FDWKBfPV3Y9E6/UDOTyU1McAx9hCJ5WKNt42
oEAaIHbpMY+SDcokuSAr292ziNz0UfhB2iRVcXDgWngFcdWS22ny7ouQdBph3XQufVm6tToIwciE
RBQN6fcxZ2zQA9GsqARF9N1KgETaxkWPZkiZPFWKi1Nb3CkQ7ZUq7gwb6s78Hn0F6zX7lvVINLSN
NDDjKe0zy/PXpKPiJTb0La60GzetnpOuo1IuzZTmaw2xIKmeo7kdrSDxkjx+8LjCAWt89RqtWBoS
8o4l6OoHqOZy3VmZJfZrmoyDvIur6N013PvEALPtq0e/pglo2cTpOu56mBzK7RLs3MjiuDJi9Fhl
Mm7D8ezHyQtAMTrnA9Nai7i1CulVM/lPWsR8uzbpSIKLOPfCewNM8EiwIobJpErw7dvbtmfYoV9q
+65WTPbh571DPN6YlrqzmjkEWxLZW1A1+87R8FJ6aya62HknYKb20fcHJ0Yj0MXytYnZrzAnLsmP
2MQCt1y4TRt2/Vo8JV58rsowX9JhYKZl9dswr9dpQ5kzsJOo8tmQOfJ/fQs5BTWSM7KLosjsnHZh
JykJcPWWc/OHBlaCYyBdacBKF2ZTIsdx++fRT5eEXnGny+jlDwK2gL3FGbWL0NUMwSYdJYvI5KOL
8o88h8RaCCqm6CMfnWHh1HztDfKWpB8RIGcnrS67BRM1ZGalqFfEACBpGyZC44FY0BhdkrnbrPN8
LGHBnBLDu3dderUe/gtjTBu8gPSMPWLIgMPxNfvGwNkLdwPvO76SsBeXiuAiJBhGe3AhBmA6r26y
ERs9NEvktF230enNbmmJ0SqTAKDIz7Mukz+l2ClbxMi0r5leZtSVef8SWnW4VQg7d5Fr5U9p5G4Q
UYAT08xu42l6ddBU/WMTxnTAbS3rUNkO1jHC/8tgQrnP1pgzJRrQRyUwvIiLLG7aeUN6SryOAbau
CZaVtBam7qDy9gWh6TrkQ/bifBnl31wtOGjU4m0wa4/KLAOBxeE+BXv7vYP2q2nOxkVh0wwllyTn
CnDW7YjuZt+7EXQ1s1Ebl0+LmIZEIxAioN/s2E+R38cnwyciL5iCo11/d8FKSwZbLCve3H4yjl8b
0zS2hVfnW8BiwPnG+q4bvWbN9LA6Thocp0n3bjV6YYgcg1Pu2uEV3MGpsK9Iq8DpKXp9DViR9lBu
3OatSi/m1D1zUQ2vZYhWsGNRjxanKzdfd/NI8gXZJAn3RltvkM7q26hC7OfIafanVZ+6XUT7EmTl
atDljaANgqNXPpcjgjeocjUXgbD6ZmdXLqSSjzADFWw6rXuT4+Lb9f1If0HAjixN53vmPfaRW+1N
CcxJTo756BrMb/plUncPslDjph4nl0W4fUaK3C2DutFWDZfNZWGlwzHpw3w3ZPLYDW5/TIWJKGwo
1VowwhpdALYTam9hyXxa6InpoNDHQ115fsgXqx7kZFEIaEW3TpLgSlV1swna0H/FxwDZeG3iyL6O
yFpdG2B+l+CfWW7acbjVETGVlY2j2FHbJiVi0sKSENdBsNCLOSQHscHBcOhhFZ5RrbOxN04EV/vF
qinNJyDe5dsMSi/C57RF7Uxdz6K4fOZKqQGbBrHsOerpP8v18vNf/+Xtgz1rttZX8bfm59pbc2El
udTfs8/lr0v2VTt9+/zL3/tRt8NXgsdEMLBFzW5SZPyz2az/wwO94PhYY32BfYaC9qe63YDk4ANe
cnWDhvPPdbsgW9TxLNMxoDVRif8NE6xp/8k0REPBdoTPVMPGNuT8YhpSprKrkhe39EeS6ReV7Vbr
QXJuDQqp7aoxeiOealP33Z2XBkTdWml8W+PlpjjCS1901kOtB7djqdA5NZ1C2UF/tS/QoREkD+4f
FhBcRc1Y0427rUVubWbRs1b0iyQlhbfpUNUYjt7vDV+LScBxIDUK+zMb0IzAfYzIHZ5SYq4cnlZI
DDilJI7WyYmySquhgoOgnfQU6UcUxI+2FYyb1E6Qa+UcMIXBVFqMds9RzuDc09XIJLO5tRHEyNbu
t4MErprE0t24jjZu4S/OoMKKM4VRw0aYc3IndJJDCiVIIdJKdTSuehJuvLhYNjUM14ZSoYVctbEh
5tBIC/B+4shdKctC2+IcAVLtbIDpQCjsTUL0+LL3y4egtOVSwMNcIPApljYVkuhGudYq77pjCOZU
ArsicVkLw+j0hTuQIRdO3n5Q7lrzjJXr6UfNQCXvedrDZJAZIxoappEOyRRB4LnQ+CrNHMuSESFk
IarBWMd24G6DShG0VPXGuZv5pKMLu9hxvItmufRmJPBEcOoOakoQOSuB/PYKoTa6os4lwyZH9jCR
QlzFXjRs+oZXsWzGyl9OcdWoZVrX6pOUEwMmXTAkQG/HAiJnAu46K2ptE5hqOqp8zDe2tNBKNK71
YbtN80KigH0YG+NbRQUJKHYY8ITGWVraq4SshJVORASaVetuIp3iCcTBg9cY6QkYJuQJsyQAgAhX
upXAZWxYR7NBbssQbrrxkvwuVShEaBUyhORzi7mCgsJIuf6jn2u6gF7cmLvkOibUncQeHSMBnJhF
M9IcvQ9OwrfZk6vie0LIMYKr0F00Mb1iZcbdPitQdBsNk4bRpDqQVWZc8WfMdx2wwXYah3ox9YO2
zuAx7WRvH5rQm9Xn9bXNiGYbkNqwsJ08X5jJJDd6gvAutjWyCcGbIs2bwIe0T3nuGTyWs/AI9fdO
BXyzKB2ABpsvRgZWOLNCFOPNk+ONazX6D7VVAQ1PR0qgYej1k9IiGkIumnnNrVdlJrR10xfAJCiz
erCzu9LudQhgmrdrutAl2qiFwGsYz6bbH0BhIDW3ulOu4o4Uru5NVabceKVW7KykSg+68p9iemdp
DxMCNligH2U5C86FelKOc9QL8WqGw+tQ90xabSKJKXpn4iqYWDj25qh5y6hprF3oUHq49dDcKctO
9z30qYUW0uqGROMuRV1Z5/83V7X/LyefJnst/tK/vha9FhJI/cfbLzigH7/341pkAvRjRAkE0AbP
Z85knx+Dzxn153PR803/38IQf78WOTMGyGf1xwBUzNPS3wGBOg/4nkVjyoEU+LcAgVh/f+ng2PAe
YA3gmDUFHl19Npn+1ERKY8XwCwY7ecyS4N2gNa8T3sa1XwzOkevnIfJKIXA48oAHin3b2eomUQQA
q2Y6/L5p3eDnu0Zs/rjLQgNleJRKWKjRQjLkf5QxRnO4ZudJavbKjSK8MU7x0AEhV0D8Tl5n4bDL
TWxYyju2mROcXJJyToCdv+6QMKCRMMyPvzaVgMGjhrpce07tnSl416XtFKeve7KyvHM5b5goSZyf
SOtSOqw1816mHfE2r6KrSGvVxrYSj+jeAVm94b8p3VZbUlyzK9/0rtRYZSvGwoQRBmRtObn7blUI
CHuYM/f1EPrLGuNizCH66KTxPiwSSIlhgGhIoFZvDCDj8HLaF3QtzC8ngmCDGePlwPOKZ7AXAdfO
pq/DBg8V2K9pBoAFMwoMD102o8FooBDfM+PCuKD1a02k1iYsDMaiM1asYG17Y18EtLFmxo618MfM
GURGSAGX8Kk62jOkjIhNju88ebeN7wog2DL3qjcmFXc+Ib8iQ2dRRcT/ipDFuy+g+2Bl0DrWnoiH
XiH/fXYl7GCdlb/r8tMu6Mm7YX4Xh/LikD7kkqHOEIT3pMSAu8MPl7pd7QL6QstGDzZR5LyVijYb
ne8nsyLf1bKLs9bbHzWJbgsPqxbFC0qWvGOMyl8gSJmu0nfDpc1A5gYgctgh6H8vZE1u84kiXfFf
LYlPxx2CW1OE161Mdax65meovCUwmw3WXHLEaWEwKbhEhb1rWzg+YCjgDxyKyaH0SV6tkLENCTUy
0U8onm5Ky/82hdNaH+U+HLpHTSXvnU5oQBoQ29BcwWjY1psxZJ1mpqdAM3eQoUja3BhYstQYHFyV
n2LT5/uz91ZFu863bjqPj8Z2MBuX+Wsq5mTf/sp2BxSOFfskgQXufaBzGSqc6LsBMClgvimp88q7
LkBEEwcHVAxbnJm7ZmSMV+O/BUaO+NxLTyp09rJ+703/Xnk8B1fMm6z86MPuZnDojhLGssCPvy6V
e9YB1kZBtcdgTaYM3/jUzy2eTGzasLpBFDdi33C1q+orDJor+QJCWL966fPxLJPsYqT4fzGBPdaO
vETC2cS2dyp1AH66xMkwqG9hrY5xhnAWnHS38Gr90a6Y0fgEvyNIVs9GLW5ZXj0UM+JZU3qEBmHf
U8zQXakehZsnS+qpS1vt88q6MZGbLqeGLpZnJK+qYhZs5hRX5XaqmkVpZeQMFc/zi9Gm4qz071nJ
C/xtN9KMhV1aN64kI33AjaGTcufoN6OZvvq5fO1aOnvheJ2ox2CQF2Oa6OKkCKaz9dxJM0KxzegT
VuPw2GvevZYOxEWQ5wjBC9VWqsudku7Zsd/Hxt03Ph1kCvbR8+7tZnokZf4kNTrN/qvXQTfLIPc6
l6Q2iLVJt5LsFsu4GUNBftYlrsxLFmgMF7WDpZoVYosdvamDTbCmkv3KnqdGYm8kYmuyn1nkFzid
cYMwhine9Jj2H01lH8zJ2ZvY5TqHD4BAoQ8MyFcaeZd5A8QR4qPfJ+9+btwMob2b39isZvNxLQXC
3mjh+NAb/ZPuvsdRgdlDcfQZaf5a2F9HGcqNGFyzcpuj5oLM1gSJsfIyH0Otx7uXoM0T8KmgEuiW
fPs6R6DuLiCQ5QNQcwLsbblxu0qtcBHIJ7fP/FUXmOfWDCFLkUmVtSbqTwbDIm4LegKkgKrsOWpH
/5xLp1r1ikRO2eX1FabM5Ldpxt9SZv0HG5DB7vb/t7jD/zp+/I///gcAMlOe337pt/IG3hSTSQum
IfwJ6pi5vvjBm3L/AWtKt0EXGjqTIYdF+I/yBvEWCHpAhy7rHIIO3N/LG3hTMxzRBdZkswSdc6D/
xlKbxf6v5Q2CM/48DlJKJWFQLf2hvKk71M2NxRxnjMxx7ZL4gY72ug6mU9+ihS7Lz9iu7toiuwzq
SiHlXBBVkgTDTmo1B1pzYyRcFkvHeCk9GP3ltjXVc1bJcpGb04ChWLsJ+uKoj+muBms8Dj41Siyg
3Xvf3dS6+H715vm4in3ap7NwQVPirirwJAfjlZ/ICwSCvVPmLxaapIVuhFurMEJkitYnVPatm5a8
SixncrLx7AGlmNUvhalNXBCr9ug2xnBb+sa3VMtJoEf1i3mX0NuGhND5RTYQl7euzXTwBRffwcoU
L9zXvkcm6lCr2Q9kqrl6/NyF1jEx7H1XrphtBItOWgdlTDpuNHRPBaUCqSPeKjS1B1txHOpodFuX
U1AqH+b/W6lpU07aWx2XnLTTtSNs/rhRfTazmVRUb/SXn2m+Q18224302qMJYKKPsaozWMLxqInP
IqSdTnw1HId52PeMcOambtUqqogpCixW10M9fpJ+uNHIO8F/pggm7qKT7J2VY7q0xGkVZtBaZ5yO
KaKtdNFxDKl96bNnsst2Y1ztiLSPyGaB/BcIvTtJWE1c4CXQy4h70N5PXz9vqowrZY6hJNCY4xTl
ox44GktOWy1NzVxFedsfUbSIqxAtaWsn+VNYDYsusf2L406Xkj7XbSoOBUDIuyTFzJhmGbbgOigu
tqUbK4lRZCWKAjFKuCptP4Y7UlQHq9Jw/iChMDLD3bs69jC99lz0Yla9KmZeU4735qqIx4gIkoCc
AyhCLHHD/gA7+r1NVHQVamVA3FTI8pyeS+/qGEsRp5DdcvFMrz/ViZQrLNnFM2tvJA9wR1AUHppm
iM+pHm3kkHlbHh5mEXiw9G2NJGDhrv3JDbmCi5quk57Wx045YY6+ObhqnHg6s7o/Qs6XN4gPk8ei
ylfwB9ZcT7T7oixDJO+93BbwEk1Ut1dfGzHcsr4SWxeHySWUmX4pHIcPPumY/6YFxtw2vs9Hj9EB
o5+9KugrlF2UbrzUzbZFMw1PLLAQUDIURP2tR/dWDiPcRPXY1x/5TENIBg5fOrSQ9fXQZP6I1cZu
23ummMYDjfASwVegLcIKxWDh5jAy65Q9Hh5kHqbNdRl5JJ2Fw6n21HCHw4cEXIDDey+bzU+8tTIA
0kiL3ry2C5I77HScVo6nyn1r0hamXEhoS8X2pnH6HjN0vjPNjNEnMR+bUfSMo4UOkhIiF4DeLFqi
THKWImxf8h5rztBoL5EV+k++9diBKcDuJe7k8JTaeIPsPBmW4F+3Mq3Qm4fxC20MYp3mqAuisSBE
purYhK06Sr17K/Me4Ij/YpaDeCWPJqFBVZOQ8J7OQVRNtEm6YnzMHGOdx+jN6KdVlyFytwhdI8Z7
MwSHOI1bsH6LiWD2I23S+sTKTmDksKtbKyYIPLOiBzVzceIZk/O16YHmuDM9J5k5OmksmJJWcXfA
H39npDI5AB7DCVmK5OR6uYP2xvSvLCS3cMBWsg60p8gA8CpDSy2tzlML4CAgfgoyiZcue/0x+qL9
+PPNMhC4a5q62drCW5d11h+6GRz0NTYa3XFRTTN6TOl0HitK4RW0hRQUhcFTfd0nTRC0BvbABQA+
TKUzragEW5Q0DAvqmWSEuKMkHMmgpRYhypt5R9VMPgIQ+xag0LgpZipSaMobf+YkNTMxKaTXZIS9
upJ25y4nvY+ZLyzAZVivUYUTz4A3cy5wnJ71zvQXzL3KN73r72WGtB5s09dGm6A4jXEYs8joEHnQ
zHxWOhNhL+8uJaRbY1aq+7Nk3R1fbMI8VuasZtdnXXsyK9wtjroT0H1iWejnxmW36r0EGX5EBuYs
kJ+V8pj+l9Tp72VsPIe+eopEsU7JZu0ymL2MxdxWP4lMZ5DZEQYQX1stp+s0dbZ6+KaC9uRXwNKd
M4usDyspzyrur0eh9ulknzTCmhb6HCtVEilTl9MuLQMT5lzzaXXY0SGWImPY+nJ48OKQ+tbYedJe
WFMnjhbezq7mqB4G42KX2loXRbZpGCkNicFuIvxdWjP2M2STErjUrixV4iTg/L2mxyJwKjYfo6g+
i9S9CaG0LFhqzFceHUADriNMf+V0FVUgGEydCyijoTlAhWb3SMzHojQx3sR72pzfsLI8WT7WEhTC
dxomVsB39UNthEg6n4xyWsV+vnOASlAKLMjneMZjh0Wl+qzabAcf4SqaOSV4rPivLE2PTtEcgqq6
smDgoK3e1QZtW05Enp/RRbaKqzp+I8nlKcN5g+j3IcidE5neyHXLbaj6W7vZaQbDrqHal7l5zPfV
LFYw0/xi2d9y334LrAp5oF7ki8TqHnNCxosCZ3db9PhvjWibaTAb3LJxl5ppPmtSP0zsVQusU0hx
DHPjBLuuoD1MLhiZWjlzSBW+Vdpw0GryjBsTnNGoskd3wAqN+5dK3yI2M069c2bl36YCalVnEOhu
8nzzi/avWWQ+eZG4/aoFWF0jTpeY34ru3mqZWAK7Sl2y5r06AMCZ+5v5kxNlcZhE9NwAToo6dcoC
635tC5eOaZosIwe/Z+s+zDtnYUaUCml9sjt08ejbFwyd7jJ7X5FYPhoD4nxaGymhUjgLp01lmZzO
fDvd9ATtLdtSvmyGqcl39uRZy/kLSOPKX5UWh36PzGcdqK3sQ2ufWsG1lWRY1Bp5k2XBt3k8Ucmr
MKSkAsObT+6e5uuHUVQPMIaImd7mYY+rXj2ISNwpW9wVOjiienycDAO1q0FT3wwXwg1YJAkCy2hV
BXL8HFqUBAZiW+YRONlq5yGztpHaoLe+ceLiGCTS2JWKhKdK4RmaVrk7rXzYFH03PUR4jTFDI+Um
cWJ+4zXsH3T/JV10Kd+lHj6bjnc/Dh90LU8BJzmZi8+5MIM0jXyjCUp8+FRJAMZ8Ip4OgTka4EOA
cKf6bcmJtgiHnW7Gj1Pr7+dPWtdeIDwcc60/10F/rxMruhCUiBwLG04Ym8QJbuGP3XSW9rmueoAQ
DXVhkEZ3cfA+nws4oVzPpm2V6d+6zHypi+6pi9Mj7sXTqOztmEWPocL9JRgeLR1r8VP79oc357+Q
0XEpYtnU//ovf5LU2fNywdIhpINct2Ez/nG5MHD2hYoQ1jy1uBik0U3ts98MHNT21jhrdr5vOdpn
suj8VYNz+L9wB/0HW4MCvjRZGv51l/2lmMK3P4yK8Qj99ks/WuyQjQ3h6XxtBMu79LH/bQ1q2f8g
w9sinUcXLEMR8/xzDYoW82sl63mO6XDSnoWiv3uLfKKBfn6+v7EGZa/5ZQ2KcpRBAvsUIyxWwuKX
FjuHcMIiJ4ax3xhImouQQCdvX2vDA3z86trq0viRlMxjD46ilMSbiqwLDhzVL+6oO6d66NuL6JrH
TsuGJw7wZE8cM+Ol+S6JZ5h8TOaU4xBVF6HqG7LJg1PVeefaN4fDZOgYp13KEgZk7feYae0q1er+
Wib1ttIJFh5bgoW/bnmyhDJE1vG4ZGoNDDzLP0v8cDvm5ek5psInh9Q3d+GInqZU1dd4LN03Yygf
RSwinPUNibYsEJ1CaKRb6/qdhnPDy8j9lmXvgJab63sigVcJsVxLmGwDNvNQ3zWtqE5eqIItmkl5
Fclyrse7bU0Vfmw8UR/VfCuZUtJ1U2zsldFE73Y0YN5p7L0xRj6LMmFcVPuWxr1zcEx5xSP5OX13
YEudB5E3EPSH5pwZ9jzerZ3dkOjdXZngVIpwzGp6diCNqDtA3QGfBzvhbfW1dYouXLjTsGNpXRyr
3D0UZgJo1yzukEw1h9iq9Otw3ogivm56mzFsQralbzUUepWvf7j10c/09mGaeTiZmxHpJiGrtPmT
FbTlQfcTxo1FFUPOycbrOJ3u66g116zUX4YmD/cErHSn1kVajhPsaKteHGQXt7uAyGA6v0jsdExo
L3GBpzG/I6YYYXJ2k5ZWcxprJvNlABommF5guBzpC9DTtorhmAux1Y28OWUo09dGlDarcCAlqMMp
A9Akbq8MQaDq9tLTqgdOK8PT18YdG3udNf6cVd36zGcy/+j1tSI+EidU29Y+1HhtuPKi13aERva1
8aTubb2yfjAUlYwWtqC1DCo8TYOUHNZpVW+sGDdXbHgrAu/iQwgJHXyJY9+UXrUWCVcqzQu+qeC7
LKv8jrc+7ZMeNgWS/h3yVusFGg3NWmGtMNr1a87z/aom9pegqwiLcztFjwmDEkpU3AiTMVyp/ill
hz/XeZWQyVb2ZKt4zUm5GYWnaaq7yPNInm/966+NoyCopOGIn8aEVS5MjZxfVlHbWpD4AHuuprUy
xpi1hHbEdaDdlqH22Ma9+TpMzw7sjAg7eEuC/APgltsmCO99plMRc9aDYWCjYaYNaFNc1dgyykSJ
t6K7sPi0vgeoJC13hnRJ2tm57YlrVQ1bw5pqRjg5GcrgMQnvYuMTOn9wuLwzY2+SVRlMSMP7FE9/
bvvhVZFpydLXMQNR5BoX1vXacejaE6mWCrOa+1wXkcXQxlYUJUG8TXlvjL4VSTSpG71ElGEUhlTX
OTvonlW5ecllfQ0PgfLSwxQl5xDQPrGDg24alLJ+1bBciD/CJmi3XRfq5OA4xj7FK7YQMR3sRajR
ARm1iLLXgJMF5bz/cAk3LUz/Vh8aTB1o8AgbYsMifFPU5HZbrcG+OtbNu2evPbgO3xhFIacBFbGA
K+MgQ63uK0YHs9x7OE2QcHfeZF2ssElg52kY48VohKfAJ3rEw/plRlVybRhGcv11KyI4vDJ1CMLU
Wq0epuu8of82aEV+rpGUniNNgov1wORYATkLOKv8pa70CbBtcE4RzG3iXkwIJmcGEuNdcKDCJehQ
N68oim6DUtv0GTkiEjpe2ObiPOg4M01YZbQRdtK1s7U1e+oQ2N/Ws8sOUENAie2/VQXmGoH/BEPe
ODvzGu3TZ81tz449c/bufaerFC60FkvfNJv7utnmZyrzJpiNf+wlFqnEO+iAxiKezYHWbBMEFjHM
tkEy29Y4YzAaJnfebCzMZrPh1wZw0I9b8WxFBKC0mv/BldPuPBu7YmdZHDIYGIlVV6t2NjXGuBuz
2eYoZ8NjNFsfczyQajZDZhG2SHs2SLY4JYXHFXDwmw8tYsZQZnH0NmoB8h6aNGcd2FaC5zKfzZfe
bMOcZkNmMDs17dmkaYzYNb/uRjg44UhCcWCuvYFpwNpxNnqms+Uzw/vpzSbQNCSuw8+yau16Y3LV
+TI/FrXZbFx6kJoJQaCl9ymcBzs1iTvOVXVyjLoBRxGW28Tq5fWMPuZltiFn4si7y029IiEFT0Bs
1NkKRpt2JgbZkj4SJjjE6yhyGcs6+naKS/8YtII0vDlxwBbyYloBrSZ1GpOIBBiOhUUTZqgq/7mJ
JpAOhozsfVht40SP0AuhGSr6m44z0MXqOnfdN3Tsgrq3TiK3v02TSu9tGST3cYEyi/hISy82NSK3
fTzi2q/SfNqWRWJxJbTB1rSGyzobhCeZtFvk+z8A7P85XPkrOSM1KmUl44a/Lmwf/ud/+5N05Lff
+VHX6tiPkAH6XGwcAl1+r2uZuriWyyPIvVBvYJ7/Z13LbMW3CLHSPdPCHQ+H5Oe61pjXN4xcqInZ
/j370Z9UjN4cHyWQtaBGxOXzi/enYCA3Wak5LrUu2TGRYH0KktDx77XI2G6xaEwpLhQ4UIMVLgmN
AKbEGQcVmg6sia5SE1MUxtgpi98WUUS6hJ/Fv7OK+xMDfn5hvqs7Bp5+A2/7HxdxRgFQpSiQU7qF
8c2fWpi4rn7VRWIje/dsQ6756Vv7d/4e6SW/VPhccf/wF+fHfxLRaKh1IhVQNidTvnMVU/axOLlg
1fSKxoDAQvM9MwSh1mJHYPxqdp20E7ytMF/L8JtHS6dW3iYNQV6XsMD4L4WFnavDuTq+l1BImqi4
Gwzk7DaXCpoLINuAYdk3o+qwMGGX8uxtbXAWxfcle2tnj0j/S3s7P4VbCJ4ai6oT4KZn3Itl1kAe
3w+MN5gyS+Xs9LY7NvVzppJL3AJhLTsHzlEwIfG2OIGRuPnZW7W3HSJqqhFIQV46wzWvBM05V+yn
Sss+qt5DstesCSUKoXoOPkRkvPwZHa6lVkIeKqVEF5gQbY8nmE7XvMmTYrp2RjigssIJUEz4KeAQ
mUdPS829DEcsxTK7i5p5XJS6r63dvssh99ZVWZL625vLMveSLTBQ/6Sa8lzOAdvTOJIiWWG/H2S1
i7LpFZx9dqhCMDx10uWPNP6MTQLMFNeovFgG2ghvKEK6lHF9DztPrksRdpuKl32vh1NxCEOfPmJk
PVtBal7HkyAnBi75Ommk+eSgNOkAiywmr8+OjieCx4z1GOq/oHK8b2Quzs2U0LhzOi/cubEFgrEO
QngQHiV0pkAqghmDQOPGQXLjtQCjRmgMyxCzE0/jV0eAUoDe6rbe16nz1hNPcqcXmdzrPRVqaUan
rjPNLYYmuSnJOOxwedDGSTdOWY7PLjmvKJrgfxa6dw2nfc5jyMVt3YJJtlu8R0rV+Xq0iurs14H6
baPosjG6aIKl3sUuZDLTui6LCkeyrPUXGdLJxbqxlFFmbCWRZ8ds3tS+FMdeFApky3zza/PLww2T
2BUL2wdtKk959MAHGR9zOwupn+NXv7NorhSZfR1VptqD3Ptwkt6+/vqRrgn72qKshCDVHJyuA3qI
grnztOhEvuG5ThLvHDauOA3Mb3EWYO4LMeheXKf9zF0/uBekNm7IcasORWR2Z6vRpkUStfaV19W7
EhHTufNQwqaKWryfk69YkB31ytyGuh0cW1r49Pfnm18be9Dvmzh7yrOieZhv1B0ir2r4X+ydSXLj
Srqlt1IbQBoAR2tWVgMS7ClKVC9NYIoICX3raBxYTO2m9lUfdG++zIy0l+/lrAY10Q1FXJEU4PDm
/8/5ThIU8+CvHRotW1HJHONBjrGwDT8GNva00+YU0XY7k2ZX5Te5JXb+aEx3SdEXW5zCNEW92TyJ
tgqDOB+6TaUjLImtgb0i08ZEQ3XvtcUvc2xoe/ZVOlxqj2nNTqI5iNopC76/9SNDre2GRjZAP4Ux
Kmfv672ElVMde7P9yJMZL4OC42chAyTB3j1H7G4/jdQ8lS3nSXKswWAm9dWo9XcsRTRKcvfNaB3r
aOBZIzo3q+jDUiI1ATgGMrIbRqn1OY5CPUxYThDGRfdOgl2J0/+dFUb+MUqccUPmnLoIv7g0LqbA
dDY7BkLHQfQ//uR584uuPHVA5RvSUdfdjTO6gLyQk5DS52cBTRlQg81scW7ICW5BJb8Hx1IAdXsQ
pBzSmZnTHfnkALuoJZtmuunTLg++5/7/v6/5V/sa/V+LRp4/flOMLLsXZCZ/7Gos6y98a6MVMQSL
Jm6Kv1brLPMvDrri/3BtmH+3q1kSynz+ke6J7jp/b85AMeLqlgNtSBBN9a0z+Teqdf9UAbbJdEIP
S9wKn5oX/S0oKEVxF04G9Q4PJ2YQ6j6RQTN8TD++pXtjcuKAGZN8QM7RTHmjeFaQfmr/RR369x0M
b24anutaSIZZjpdI0r/fT0gygzqjkRzs4blhGTwb9nwK8+Src9sLx7M/BvF/e8O0vB3LEiJlsmHY
H/5WoMwpOnSe6K2gHr2LgMKV9c1DGA+71JebfmEu/+sNk4GE+bcdk435HZe8+e2D8bzfU9lQLQxE
sjQiGOruYfDafsPKsxrstrt1ajIPAH4YB7gq+OX65lN23tE1x+oz++iTdpe5CCEm2r2bniu1HUX4
M1NletEaurIuqlVUloJXq8b6NuooyQy2q62TtO5PlULeSHPgYrjS2DUNdGkHF26mhLmFB24eOAnu
zaUQEA857DiqOjvDUdDNPO8pGQYazLGbHOah9jfzbMCKd/IQj2IO9TLpm2MZluyAPDh235E4NaWX
40jGgcbczNG3qg6eJva5aOLDkPtPXa3N+yTBWNsT5/ZCWDXKf95udu1yJxdH4BD69GSR6wyeB7PR
iDA+0gPyOac9tdJ5jDOCv52+bPYhXMhIeYgL44FtRO5sOOiRdWNgfw6zhH1433Ead1R3rksAfZDW
oAdX9bAuu0oG05IU7KXWGaOIyfYdTlrtEMDp4DX0xji/FXUpqFURuNAVLmDbMtDn0D7FjWFTSpzH
HZeHbYnwTpV/MTUzeyQ19NkmB+Uoqv7Y+V6Mrm+GPZu8tr52jWYUUEZ+zQfa8ChEbavIVu7gvneU
Pgjk4taYMMezcEIi7GH/bqloKFOdByWuIbSqTZTVz7VUL6gqZeDKlFqgU0r2bqx7mWJPmShj2lXh
MN1lUR0wwp4t5qUjXJIffS3Gg9CPyicKtNOiTaeX7V0hHuSIRdjoACHNhr+dKmhZeXzR5iEMABs1
2yQRN6KITUjR9qXtnF+F07DBkhBi08Ha8LI1SUY5MeqSqoVTTQeqaRb0u/g2KQyiy22ij9o0Ne/T
mCIYONO1lXtq7RHL6nUoyRncOEYg6tlde2c44wA3AWRnSdGutAjT1rzPOa3Lo1LNm1FfC+sdn9IZ
SYeLPQr+b11SUJFPiQGs0CNFHB7CeG/jWArIPppXrpm2FANgIcGe+YFeCCX8qyrg7J7dsr0HG36C
v+eualcrL56haTczNb9mbAPQytWmGcAja35C7T+v0X6F5jqZUmM32tOjPqSHys2DlgrbbWryTBDH
imC5nX+lSWvc6yQI7+j57qUjN3rsxjTJS2ObLeh9A/3EAkHHqMuTsBPAcghGwi5epcCS0o4SFnnG
G9m7D3M8ok3FrfI8axV9FDi8tIbSwFF+HWD8sjEZL0qGMnzz2YvxgmWgxZinim2Z1xP2fvNlrOOf
lJ2AoPWkojgiTQLMac91bsXHtlPvHWGFGW6mOvmJ0bZfxU2poDw/pMkYrWw/GTZNU+4rX//yhPcW
Dd2Z/rW5bnxqo2S3pcxdfn9npibIwUgYh3RiWnUiUJTkCE3rPMO0LrPkJomVfkvdSZgCTLNC/+db
C/UUlFMJZWxPluvRCxV+3dxB+g7fJsFXphfPVWhEN3LoXzxZP7kvtqgw0WvWHtanD//mNpZJHIS9
W+0gHnd2zLYUqMN66POHsRQ3KSoxXPNJum5ILMF0eds36HcNmjwEPGSHcshmFDW0ozm9UAL2tWpr
2TXFWNbCsUf34+fwcPVUwTmStPfzRjO5YTn9I8Aka13zia7HRJQVQ7vO6u2QtC8U+Cm1uk6ySUs7
6AFzb+0sO1TSYGZTA+oCkDyI4bfY8qziZ2ODtuwjHsoBrGqc7RrASsQSE2fYdfrO9xgYE6oomUdb
6XuHqjNwDWewI9pC3xL8kAfz9ODhFjnV8B9L3xugT8UBqro3MM+kb/kmBz8PAZytD4FlzFja6NOv
DSe+QjsozmQY6UG1ZLTXPU+YDf91mqZdPscJTr1T5NDEl0eozQhoMkqtM32xzDOPaE7Lu4YUhwjz
ZFoCe9cgOBhdx7qm4UKES4RkBeLxRFdkYzgFPbxiIrdIv9fnHrRgVIKDauJh0zseQqR+uqknuz5K
oGpg8ZBUzHnzXOG+2fVo8XDVkFI1WVw4kewtU8LRHjSg3Hr8YkZi41ojXRrisEz7sanr59kOXe57
5gQy+9lP9a2uIcLAiLknH17CrMguFaDGVRSLahOx5Ky73MVKj5nd8TwAXWh9OJYghR/X9DSW/EhW
g5jzN14MfqnUv+MbtXNwP2zg5C05Ka4XNGnhA0DxaedzrDp9/+mPL3pvcIMbbWvjBNxkFSV+a6LB
UGAx4exUOCDiFEmsyDFeU+HfSp0t/QBQ+cn1H+yo7d7ryiTPKWchXTKtYIu4xtVuUQ4aCDdX9WSQ
5VHaZIj0brrJ3R7qfZbWNypy3aPhGjtFNMpjo7N/wO9YHk1v7h+xEBbbbiClofYIKUF9495OsXVH
o8P8oAdZrnStLwMhVHaOyvDS24n8ouG1GXxkDHnnvDaONtZbf4jmk5M1GFZH+2uCBp92BEvxUps6
Ev4lm6BhfP9JWo22z2X9odDzrou8GMG6r3XFRmjXuXpzaLryQ5omwZ6ud5/HdMjojHcvqcCjkfXF
fNLKzxERzBOerlPTteq9ZflOBKrHztHUm2Mj6VfhmATggzH8tZQmWh+7AdmfBWrgudmPRWEGCS7A
nTYY9SZtabiamrFWhc72ZvSt68jWBsdnmh4n22m2ZZwe3WlW7/o8jQgnPI1gm2GnCv/iGP6Pyu8P
doLxFaG1IFhGckbEr99DqEhm8rtVGy98//QrAsiIjQdONOCyqA6BrcHNJgJ3wF+bfFhFp0GJ1HGP
vWtZ8hKV86mU2BT6rv6I/fhL8+JA49Mm2vDZiwU+owEpF+RDDcW5SzUSD6qWHm4Y6Ib+K8F/tJri
JQg4Gx5gFKQ+UXWmjbN1Poe2uYGnjPl0mAicqOYRVbJPXsV4P0IAAOFbmWR1O/vvz5zH+vNUq3us
2HcNwiFvgnvbpBhvu/wDctJmtrUXpgfs14hn4VYUH23v3WRzVqyqVJKMq3FlbEKFVqNfbTyLRrCt
qS4wSPy2Z/3Zy6c3cDMPy0/OaRQ0yqQwMe6HcfrwLX6sz7KnaRCHvOkwUWAYWs8+UXkZzN4qQnRu
a1WAQahbK30IuSTJOaqLwJ9Fu04H+lp+QnKds9wMx7ro8X4aso9WNjvlwjHj2GPDZlxP/QAvgwKk
BHyCoXEra7g2oTE/N2b5SoogRa/SQVJXxoQECf3ZaeZnLfUU4YQaezXePo9gzjS4kcsmE7jKkwcS
FIFYcL2E5FaMrPlq+pl2iL2LCWu0BzqtMFhszBpUQwxTGZPVqQ25IVld3VbocQfiba3U+0mk62Hq
2wv69KdKb9ZjGH/FjJGpmXaWhR6eJaNK51el86kTWa90m7xLlJTaGpWek2LWyyhGo4zfFFnPZdQW
uamAqVL6TrEZZ/+5ledmwE6uM1pny/lszOqrBwGzBkFPEL3WnRAk0mlNki/LcPlrx7jV9IjmWn9v
LqY21yrWk+AVkGKsW4NrQI/tlRCMa9nBWs/r+G4awcp5a9z5BerI/h6c4Ydww9tQmjdTnX/EpXM/
jiSHhC2wYpO9PcfPN5e8nlo6HzmucfY345ro4vu5yO/RX3qBhehO84ieUhGoF4EbT7o/lWAn74+8
rW5yY/1OW1kNl1yBJQWmRSh2w3YbvHyX4mSyU20t8+m11IujOUQlKusBJF4RnkcaS7Dv+F1AeT5s
kp65prS4xl42ZsRlg9l39OTL7A6abg2gsBmBBVml1ZwfqQI+ijb96c5DFQCI4IdEc4hM/ylEWg6K
hlKlSZQXXJP92Oh1MBltFUT05y29O6DhHjf6OI/naMng7NygtXJ97fXpFIQDYW2LzWLmZLL6fkji
HIF25kcbS+VfboxgVNj84pFXPbF5uYWIi1XBhhvy/TikBpqWhppsDrHHbUbCAgikWlc6kg4OnjgK
P3RdToEEmbVyq/LDjLKPBa26am17NSidxDlZbyseosb2gt7Mja2pfnI65QXyJeKNEluAialNKDH0
RkOki6lOJF9RO3dg1ugJ2QRdvCeFqwBAxUQXDnxB9N31tWT7wUhzNO6lYe6sDpSRF3K9Rb5QCFhq
mhlLgkl4GWUVkhHnIzBQBnXD0Anpwpo+vdXBXkHmTgOarWhJ/eeQiSYwksnYhsjPV2zEitBSm9rl
7li+8QvN6sTo5jCDRH9dyVhf4z9rEQPwMVL2YksuBAJfhl8xukAoCa6ptOkrUeqz6G2qcE36GHrW
pYq5aEpmX9Jun22lXXpQ4MG36ayYsRJmg75WEQm2iw3ND5nLm4gRGQ7XNGPmrSwK3LBjPkGfGttJ
bdkhhRtcgyithXorgGNRFES1l47FuhRevGHuxanUcTfDK3Klc7pUspcVZBb+A/2ZHNEpKfB8yWIf
TkPJSVSGajPY1RVeAsklGXe2a3IsQF1xQ0bi3TIZFyHLw3Lj22a4b8viw42LG1lar/ro/wphJxG0
eYlwWlaafnXG6bmcZprc9dWzhvMfC0zvPCsNJTQaKeIY0rWmarZk5NPl6r4dmJIRpZNHFD3CjeiI
6iExOdbsfTwxv+jaRCuDMZxRe+CC7d3Q/1TUf1c8FPBvWj5z0UCJr4Dnm6VvbJ2W65y2BRqp/KMQ
nAEiuScell1WzcReMq9VIQ5ZUsNtRqQj+2DoiahtNesU9dq4pneU5+WHZZCHxCnovi0YeZrNijYZ
F6OQ5cYuFEWSpHiZK+J4dOTOdcKnAxWBXNqeRxJF1CfHZ1HxvNUAFSorRXbfcMkZ+Htv/Jra7qbR
YPUVRc/iyBClwKKw93QnSPgf31NaPY27KapEEIMyBfe2s8sjaWMOiSrqSOvnR+vAj9K69w4Im9NY
v6y++OiWC1KxMQ1L4L5mCwBFcl6jLkbO5dRNQWEYoO4Z2MBS2NN7Zu/AZDGbO9/WTmFU1k9sVsR9
uvzykVte6Wq+lGFDLJ1Xeq/oD9FdzJ3xxAlKZ5cJcw+KU3+aMi2QmmhuOHlOWzGi6bX7tL5VhllT
13fC3fe3f/uS24/KJrkEKcSw6bpkvESOHC85spY1Tun6GBGOubbN0TjOsr2JbQFluu1ImNUnJgQ1
fTilgxtNc+MnRKtzENbNmr318NC49Y07EFJVI/3YZmZjX1Pi+nJSVh96LdUvrd+/t4mLRjyMnz0H
nHPCg5i12mvZc3obBvVDejr2AiX1e0qo832U9zCVVHw76J6+yaxu2ogWg0lYONea0/gOkIl4S9Bc
N6bXHBM+1LpkzQfbiKAtpbfiqbqtyZ5b60Ybbpo6gpOIU3iblEW8iVwvPbYZJzUXdVrQg6gi+cQy
T7ikxen7T5mPpA3yydYEm/Pv1/f/Myjq/5vQCtsS/xJa8X/+90eZJ3379fH3FKVFrvD9g38W6VHH
IjCwdcPzuWi+R3P/D1sn5faFsOm6yAsWRIXgX/5m69RND/uaL6js6q5OG/yvklp4qQ51bN03bLx4
4t8jn/5TeZxSNdVj3GrAnRAy/NbgR6I26U7SoFpqvcNC1jPgMkrlP0aNJL/RefwvytWodH8vVzsW
7+QDnqEwjz/1t4J81yzKXmWxdg6ZvrO7wYHWkx5n6HNsrlOdVAByrgx2xut8Oc1pnjNs+5ith1Se
f/rzC7lfHI4X+T19hDWBouxeCxnIipZYWjiKBjCdvNqgPzyz5SSS2lklyeSfsbMnsLH119Y0w0s4
zcY6lhBSjZw4qkKYx7ogXbmnIBB8V7mpz5wniwpFnYWknANLGHvAR3PWFcEAfM2YK6Z+b3FNoR3m
GEowLpL62d4nIfgeAI6yQN7fkW5ee/sYBv8T+70KIJLFzg/l7Zo2qkFrU6f+6qSnoaZ46WQRVW/S
nVYxwpjjALWf+rZ1jya4W2nStjeFZhknqAg/097uz2SCBJbNOTcWAgtj1q4d4cTbgUPC7dw2N22a
9aTBhKSFA0Cl5kUzt/VjbwuNWVCbqNXFJyNRefCB4L3JE2VS1rH0xpGDh+DN/zURpnmKjNbFAp9j
E2ySOwyf1VvMXAT8sd5Ku4PyNN/Xbrqt61ny0m+VzVQjK8u8qwy2lFliDkGsp3gzu/KpFDhWVO0D
6p5Z1CysNae8gXPl1HH91pfQdZK21LZuHb1hJgAwYbnxYWzGn7KR5XHIBkKPqmkNx8m78SZDXAiA
iNh0ALIu6wjzSONZKynb6eAo6q4K57KN1OKhllb45Iw3ocq1x8l3hyed4GS/Ii6cXewWk2AOUFNL
tqRe1YHnKPtowf5hH28h2FDtfuq88JBPXQ+rLhF7s0vkAyz8ICLsdsQU96wqjchNcp+vfecY2xkY
5DlJnS+tiz6LquuOHIX//DJPCCnsdtG3iFE8pEqDEinDz6oaiDojb3xPaNOpGLrpVOUVOb1td3J0
6rjhIKYdH6Q4+0XxMlHt3nsW1UalsukCuumpynT/Nod9eDum2iFd9o9zJPbs7WcOO/CbSHwY8Ukl
PaCU6Bc2Nu8Uh+SxupYWBoNYsMetnayK1tZfzJxK60TmF0xx+1mG7XVOIuuYig4XWY2qAnXlPipa
nHk69jwE2DejTHIeiXYhyoc7MpmtNe8aoWpKwHJZ6VczVN1O671n29MRJ4rcf2QcxQA297UDdirS
PRQIhNdv3USH72gDuu2z8lfU2+ZzR+2B0n3+QqF91eao/lYyT9rDYxklXMHxhrvCPyTmJ7pufcXR
n0AsZdQ7I/evda86cgpscMdlfBfhqw1Mz8HqLYlBoEiQRYsAuRtgLzooGluq7IMx7DEXaDCdUufI
tGTB4drPGCqTAZiomrIrM1u+jgZpwTIunpWyyBQvk2dVYhScnOes09pjLWIyeWJ/I0ofhXJPRVqY
FB2FeOsQLYqqJMTPO6dsnQGxyScnSG6p3TIpNt7jWJVovJFdUe4I2CGhrYj2VpJ+eEn6ZbXkFmik
Zhci9G7jWV5y0zlEoT1wQzHzhRmRu6J61MWMLsM9CBfTF0p2j22D2pHst/MfutZ/JH/YnR7mppar
cWR6zdE91APxQebQ4uej/SLycV75BYF4GqhkmoQd/vLsK4vLs8zyr8GMb2F6LDKqxDWbVfzLniuq
wvZOKRgeTfIj6cpzocVfuEwesyr50v3oB+qbx6wAQs/z+9rG7Q8V3S8f03B7bPTxl+NDqrNKSv26
K65YETkBaUYgvfFQmD7y3MF/1dziXcu7fBOZ+ENAnMQpDT9Xb9d6H3LuyNNgxq65SikqLl5LenyD
ebUHLgSUoR9zTpBWakECjGeX4iVHzlBSHHWtrF73+kQ1rTV+JLm56VDtUqhFuT4M+SEa5as98SKe
wvfYZfYl4oibNRWzPQmDksqxXh0SfwEQZ91rrcZfxTMOrRQzNbWZqNwSBPkjKfgoBaOjnaxkna/7
zNlYiXkdw+grKiHoxz2GOigjQ019sjQDo7BfBs5C+GtBGMfvtVdjliO6JWxfbS4nNQTtUFvIs3ss
phMKEi6xG5kZ0nfvcaYpM7rl0/cltc1GrvOvyGINTCXA6Urj3vE+SKUVJx77svxsrmOex6I9j3CS
h7lg9hYPBp0HKNjOqeg7jbWBAI04L46Dab1GZJeSiQAJZ4ZMHMpXiZoum3Z0n499Sy3LH7noJfcp
C0H1hkmQJMBPozryt1ZvvwEPfy8Ta6dZUQ1zAhdjPic/MDSX0bjB/DENm7nBICLTE7cX+X7L1R5b
7pNb8usPVvaVmskPAfJmpQwJxdq48cOCc9xCBjYy3vibWeTHB2vU34xEFSs5k4BBRwZcz80gGjRq
Onpn85fUStq6s/uhWxuOeq8gnz6prZ97I/7RKuqOA25q6nHuPTmr2+W/mS7eE3ffM6s5isnOjL/C
xt/GlbEnUb1c9QXyG03XPkWS/XAgGWHOp5iFEHGU8Q+nRGZso6Ve0d7ycLrynGKN3zYh67KnEQgf
mzfYTyNdPDWpfah9d9OP02sbcYNQwX2PtpHEl9qVW9T7rzzgeG0L60IZqqGvBMW6HsodvwN5mSxz
jrNAo/NMBop6KUUXN1mHyrxmuc24RsPMZAxYZhnQY168lBGl37rdpJZ3u1xEF6kZB40MvhTPK4ap
Il3IOToJohB/RsZ6G1WPkBzoo8XHbHA+khg7hNJ4oPNCJ3nP+Ihq87oM3r6emD26q23BZkRS1ZHE
QoZzV5g0sLlzXeU/tpVxhcrFuY2xHQ2vpSZ29IGvcuatFub0AhA/zJN1KSxWyBTFbOkT+ULYuZae
MzBGK8qLR2XfpPqahPi3SsIG8vhh9jEfTvZsFZg8RchvNXj6Ne7ka+wyayzTl2rCD51ldZjDLRlJ
GDvr+qA0eVymLgCgKWuZ07Nb/QWSlOvp8TuCVNl7eFZXJu1xmdHA5LOw1A6Az3WufKbcQy/lK0xB
phBdBrPJiVdfdmdoPrnmPH9kL0mKAPEPuIsXNUDSxFkKpfEXdyzwnYjabcUhmOblMs30IBosl6YN
wU8ZREK83Uxa0p73TdM9TFTB1rYijy6L9PXUjVzpzmNBsBiElAm2olAPTmEc9Til1OOV/tY5+C51
UqS52abU2le9LB9cCgAkPb+kuXMt60nbJBH1NGHXF2XYP0oXYDpBq4rxYI0M6FJiIOlylhzY23zR
PqPWum31/CWLaKKbSXQ/0rCiPd17K+HhDtcp2+xn3d8Vdb0gnpzFcvRhWcx/ZuWxLI7R2ZeME5PH
Gf3cZdL4G9eQV1fYv/TYL9dTO/7UYX+Nw+JcEmhLtcQYA8KwSabJxLlvxKkcxIAdub6Z2bQEc4EZ
pUWqw4e5nRfDXRwxiuvFVBZ5L21at2tz8FCCAJ9rvHlvTCKih0aXGCw79S064BAsriOZuZtpLp9H
uFq7xhpTMu9DYtKdaKtw5TpY4ObMvR+Aq6esqSGQ/E3KqPInBw6rR/wjUbDZhnFTr5Ma57m1Twpl
IDLBVj/UDT2TuN2YY/+ODOOqsxCthKbotocgoMOJ9tDgVtWlpPVjaCZreF0cBJhwxEkImj2p9pp4
sz0KkFGDsGGoIfi3of4+jNrRg/4SK9d6KkGb7nCErwVV2CVNkj53SSvNdQm99nTry6zjt9bPzQdq
36fBzvxNw66SDSrtb9lTAxbuKXX1276mCdtoKLym8DExhkdSW8qzaZcbJZhkteLqGt1dI5BojXh9
ahPATmbQCG37T92ndTVp/dluMXCHXvIVGR6pWULppyysf9p99FoOxrGBzP2QZA6VqIIzreXl4NrY
EKJYv6HAm2yL0r1rHOMFpjih53n4gtqEJG7OqfD6p0+OO/4iclj3iDATRRQQx39nU43vuhc6GLdH
sZ0MPlgbLd7GJ1iLVPh770W5WJnYRRxa0/kJYOd9jKdr42kg6dPXEk7SnIw610zMO9PGXN7b6FA7
ReVbE+2m1G0Px7i8k8I943aCScqE0SThSzSENfNJRWF2BBRWVVczcued22QLra1MduBuSgdIbr6E
WRqdV68Qrm8zaZIEzRkx8Hv1rBxR73R9eFRucdGE1Hd9YdJJDoenGZBbpJ7aKm6Pvo0Iq4pG7w5D
6xpEavYAkPbBx+qDoXak5lbWW1xflCKJIDhL4xoJRhXqk6+6dGk4mso+9PR4KXJDfMpjBSeEdl/j
lWtLcfazx6ijuV5tkwaoQKjrF7lgPQi1FY2YTlOVmLsy6dltjN46EgCCSmQGOjKYsgmjres7Euzb
hP6pix8pnWzqRKvOVZOeat2b75zSvYmdrD2ygm3nRmX3AxdGjzlSVV7o7/oGt1nr/ehAJa7Hse8P
0KPPXTxfUI25d2GsR+vBVI9gNpstbcmYzrl01sKKEHJrbgAETh1yjQ5croWPC8XkXkedncL6CAyd
GEMxQ3GwtRbWehrhDEUbp9o+PthMn0xSZJfkclo7VquOqtm39MmPyikBV5KCdJmNQdvWdmMcE2WH
a2tmTzbQlTqmrR34UxjuwoZ0bVyF5+8v2FeHvZENFyqtwIvgIW9kmY346UJEdX78NneRDVdk7ndh
VZkrl57jwZ0z4Pf1j3+/sneT/KSaW311//Mfannf+tGfVT21SRR3/2u/ud/8y//h5mH7+Pv/8A8v
SADon4ri4KP7+IdvNiXlj+naf7bT/afs8+6v4tXl//zv/uP/+Px+lcfpXxLWqfGBasOd/p9bkh6S
4UP+Vhf842f+tCRhPFp4bosUdynwLfLZP+uC9l9QcWKah0hr8h5/JdnqqH1N28ZQb2B0+S4X/rUm
6P1lccbbLj9k+mTx+P8e6u2fqoK8ieeJxWCPpMT9XcUqYB2VqPWwPjgTag+n3jmWkbw3KcQ0Jwdu
aejlS9/3dpCpQl79xG2vSA67jR3ONnsXkJJsu/MbCs/2UpYTpATuIsc172QNDohyFM3C5Vs3KsUd
HVHjjn5Tp+fbqI4FFQMM2SNZxRsae+PdpFAFGsgOrjLy8fKUiCOV4MmMrcI8zLVfravJeJKDNdK4
oH1sD+kFwU7xVKX9PbF6n3lcEhMUxzDVy3lj186dZAZdqCvWbTPZYoXV0TpVkXcX2cL6ufxh1kyM
fipDVhvDHI8oi62r/Njkab0frCZoy3Q8w2kk5txFuen04KeX7/7293YYi9WMO3CL+4BMEiotW7OU
NDJc377Yy9/lMwm5eWG3G/Do6mBY7SKBtE/VJM91kVTXOJbdM/pf6pMTR85Z664xBQj2zDRcKj+h
d5/RUdQnNa7d0SuPIjGD7yzDpLFk0EryVGkeDMjuCkkI4NSi1mnM6V0r8dTkgG32jqmHNxwrkHia
LCXadO77+cNg/TqaZFAcPbd7ARPSYojqvV1czBNWKMhZplHtTEHvdm4G/Fhi2kuNGHSkYixBtcHh
LEnJQazH66CUPFaKCBDCYFkgiuIW5fq48ahvgebtb7wWoPZsE40ZCQL2eqov/WLTb0J32o9T6N5q
lpxuWk7bMN9FfDPg6wgTazrq6C9SFH67uca+bmGWuVQA0Js619H7YdWmnK0/iOVLVlpgDTD/MBE/
TQVo4c6P7XMslbaVTh9unRAVVxEn+WIelRvbcYoVUCiwd7cgAbyHbiz8R7LIDrM9i3tjFtpdXmgP
dq6JlybKvb02q6079zUJH45O/QuDNxzk6pXwrW6rdIBd39+2Fec0m3HfJtSlSgmjqD0SJZ/AGwwj
JFSJfezKLl/hHiMFL71ARQr3jkQ75ij1WEokaH5ezFzgmU+nOHxXEBAhK2RvHXXzfS8HxWmRGpey
ID7UvHGUm+/fl3QSo7UJDbSUtLwitl0wijDOVMu+8Esk4bqpK/H1TniY9VX30c/eo3g9aGgugwaz
ENXz6VLkRLXIZkR9lOWBO8iP0R2tSznK6U7YMjuyGzCPo0g7DlmRt+lb99imTnLsdIs6tVuD9FfZ
cMJ3w15SmPVO2J14Cqvkk5hRYzsa6pfxLaF+nAQbSKPzBySDXbXNSZ1Zd77Z3MzzTxbbx3TUuxsM
dNBoNZfMbszAr6i7EKi3d0Nvg2Jw+9vvkFeHaPSj1EIK7HrxlHstTKq+CQ9c1vKpWlSYY83JhpDJ
9Zh3gKuXLxSz3ZNSdQptb4Qv5lv5YYoK7Pp4qjToeL6oMPunEoITUpUbvTLzDfHGj7OOQR0JEP1b
K6/lrVc3rw6s3xudyh5ES45iPiV81mOGy6zjbx/0BCJIBoTYp97M43c71EAS1Jx0ezPSIs4fdb9K
l5BQd4q6IIwBujpC7it3hEaf9/ZVB1RY012VS8YbgL/XZkl9a2eJSQjWbd6zqU4ICtDcXr7P+a//
y955LEeOZNv2X+4cZRDuEIM7CS0YZDAYVDmBkcxMaK3x9W85s25XVlZ31+3he/bMutiRJIOhAPjx
c/Ze2yvJjMubt8oovkhBkBoV2wrCxBrBuXHQCpHt9CLfdkEg7jNfTo+lHh84tNHVy+rZVmEtrYpt
mRwaIuS44PbqDmJ6jhBDxDIv37rSfPY6lf2STcTAlC6BMKAonC2wwLdh7Opvkw1jSaTJeaw1nXkK
+n9mrw+x1qWXMhc7kW76ptKvAK1U30rcJ/Rdlx3DoQX0rrsM1fKVDuqiyjHn6V19HJAP+AutqFck
SqS3Iar1M7g1pHf4+p3JgK4xXKJpng5THo6I5mW4RCHanOwAMX6nSbiNacjlB4DX55dgQiLNPj3b
8jGBajcqrrmdSX4ctnbhy+o0urhLJhf/Vu0B8aU41r0DLkrETRPhrIR68M0CSPtyDhJk/yrIt2sl
zdxIB4ESZIfPbzHsaFcycuJl6/eITqGTdFOqn5zBmU/DP26Vcagfx1AsvS4kMEI4J1P504eQgLVJ
feGtrk9Vu6sLvb0fsi65wHm8dukQHSzN20utj44JaQeIKdwY9z53mXGz0XsOH8Y6Gu+amc6jm857
Jyxe3cHs7mqE1tCXq7WZssR0WoVinn3tj1v/2+/16h4/7jZnX3ELFTuZ1tWd59HD56PSMyT8UcMo
kvm8frbdyDpoPphvNuoGmu3G2IP0utjGkHIFDsG2hUP46LbNo2lfSPTaNsh4XiO/nNeeYrlkiupi
VfBdAt5K0joQSqpFZVAUmBQcTK24MJU3cE23edVAqJdN5umEVWXloQIoEymyDHjMJ4C3OqoSvXsE
ntMpCo2reDRNDJmmGWhBSmA1mlnrd6FC1whFspnM4iFXbBv2dofCdXL0pMPOaOlDlkhn3n585fLa
rR1Dh0jdNikOCtdeksbW+nn/kBuJ3GWKsJMq1s6kqDv2CH8nfQ86aDw2WB4XlvPB1r4YWmecpYYy
OMSvtxdav7ZYTN5NJGWLSJF+SsX8aRT9p1a3coBAXp/ggFSpvSRa+NvSG0AzcCHYCa8fj1bVkLwm
6Bb4wwzCW6bylpDX+uA71zCQuMuHqQaa4KkvFy1Pq7NoyubHd5Lk3pKWw5qB8B48S7YXeeksPSbL
u4atdkt3u0i8+hTlSPS7uu32XVLIe2uY5B6K0SUfwF04KETXY+Oja/RqmrKQN6H51OuKhLJTyOUG
PXDT0e4a+xVSHY8Wv4MPMgoPY63rhLHrYXv7+YX1vMg071QETXvb1zDQJ5Fnq2jI0uPnFz0E0h8z
WogzSTCNh2xqi9778omM7XFQUd0xjgn79yi29G06ORBJlUc/cdEuwi0ZRY/GdWwYinH6cxJifZ3V
lYAygpZBnx2JwMWOO6U7Oenp0cszFwNT+a4za7kEpfs40RN41VI3XvfM6PYkSZgvFl5Tipgs1a9l
XFaPJkPMlL7E5fNfLQeqsBieMk98IzZe2zl51m9lGBvXIHHey9yTH4Ww7uKZa5su3wylk5WtgWMo
a+yDTb7j2ueDfWOCEtn2GtkKC30Z5oybcdOWRdhDS2z0+9pv7rWk8J+HfRs4hNxMqXGTIvPpB8Rk
ziz6syb74oC7rNloTmo86XF1DyPa/nAK+SWaZX52R4BzDkk7Ts9IrE1pYkfs1vtb3DfhPq/Hk9MF
PrZy/VVI3FCMZ+0bDD9w8kxvXkde4dx8fi9RtxJ3bvpFIS0yKBoGb07VlDemHZU3Ut0SEEtsEj/v
p0hBthC//Odb3r/dzP4rtQtuwj+2xP/37HhtbEH/bsd77fKPb2n0y573x73+oYURBn+FraUUaGKM
P/ByCsNhI0Rhv2nyA8lP/kcL4/3Ghpf9IltlwOj8/A8tDPdi6yw97KWWTujKf4Q4V49eFinatnz/
9b//yzElJhMu9kIaDrdoMPPzn9gTZeNOPVOuFhDDdBl7edtW+rEdwhXd2kVuGvRjmg39Hew7TFXw
iPShv87o+bD7WI359CSaZvPTO/hPgBhIgP76lASvzpPQN0g4+/NT8jorkUw8ocw4cldP8mUW6eHf
P8Q/fdkef1w3TajvvJt/fozGxDnZ9LzsxizuQSOc/LTbeEm7cSeLTd247YZxO4T8v5S7LhiYon5V
wQ0x/NBGX3Z5u/ybZ6QgH79+ED89I/uXD8IOsKpirm3JxzLdhT3u45DWPraB1IkP5D3BJgO2YetL
sxyPCZyPiF50hSXh3z8PbMK/PhFHOpZDUwVADOuVp37+0xERGn3PhpDQkSLwo10ZEDuaxoGaDIDo
y223IcSGTM0wc1+88D0L/HkpfdREuR/RPJnlhxnY7Lei8ErGY7Zqky7YcKWDSoScZNuUiGqpDRgX
RHGHn99imlymiDUH64jMaGtOsWQPzRcEkCEOB/a9iCV0it/UOgiz7jGeEVodMipINMZm1syAHOD4
Dflwzrqoja0RNbtaQ4Qfl8x3NA0zrM1KQr+dPHdG9oTLs7UbqfvQZD+h6aG499IzFLNl18fpXRdI
uQ/z/HHMHISY0pswfrXp3mw1ktDKIDyYVrTPAZNtW7t3974869WTnDLE7WMZEGOhQ30avI3Us/ZQ
utaXoqThwm5p4aO/ceL+3g+zALh6DBgvDY+ajdLamqZ+1wPQSHXR3ckGEzAs9OQmLLQz6QnVybPy
7yFAmg1geufLWJ26RBOv+MA6so0xRHn5tEMWe58Z7D0p7d6gWoXLBBPKph4CpkudDX4lZMbmGAOp
BLbmHH/cjIZ6CxQy2X9+L6TVE8axWDJqaDZNYndXWSfeXqBSWkrQWVe0ReHZRMtPuhg8YGZv52yI
X+3RFG9B1L3DvxhvS+QOAnrwSdMrOkFhvmnrgIw1wbHcRaGxt4m4vctbHqiraz6nuMExbTTDKig9
7SnGr5PY9a2LoByNl4qMGtN92GbaoQmqddJ1D01c+ZssjlceRsutKNw7oSXJ6fOL1tX4oLlgMeG1
aSLMzpkBOzuLzlgPor5mdktQXjof4iw96abQEGBXESposo1dtVvX+0vkxeLQa5ML+naY1slo7nqH
v9gUkFW+uVwlyiQLzp32tayxc44qstb3nC2tYXYowtxKxHWLbiKP2ZeoN4o0obGB5b+LxpmRW0Jo
Lk4uZki3XddGq7LSymUl2mFJD3I5pU6/bN163+pETIX+WxUgXsoXmRtoWFcwL2BmCe+dkqGeifVi
he3oa5ikj/acuJvOiN7GesoPeTcgmuFpQxYKusMEOLIf8JK0Axw9WMyhmGskKkG26sKnSZswUajc
APbSXb8wPtMDftz00/Mc19W2lMcuGIvblJx1W4KTQ9DbXXpYRExuzbhzbiolM0QrTqpkSErT6KUG
uwDk41bbHNlGENQYWSUzyWjeWF7aMUSybY6s4cGuUZ2lyowfy8lb10NinaxgenVLR9wBm+HQKPOL
DJht9l4Q7TglyNgeIw2Yj1ukyxIG3o7oxPxiiuC1JoziYKIEyyNXbPQucaELeeWprRpSkqDwPBtm
BetdxfA2mo6pEazoIewcSJ+Mqhrflgd2WM/2nOkHU6AI4K+Om8gYJRL5Nl664+Bt0XvvZrYiHqxF
TmLOxloUyT1686VJslQ1h9kdW4ULNi1BOLEHadTgWXu9DNd4HSXAJggn6y7u521qkdc804nxGxo/
5muiZM8u8Pk5s1qMYC4p9Adswzdi6O4lafYx0nysMMZqhmtD8Q/xxQ/DLRJsHblF95Alr76VdJs6
CqEilN05IAdSA1++joT2Hmtg6pJiYKKblyv8bXdG2KHQxwg42Lcdso4pns9JSSJFPWyrLjrVdXft
AbVboftUGHjDwDc9xfLBGuPzWOjH1J0YZ9o7jrprI4crR8pR/Q0utmdwj+xssY9XaX+dsTm0PoY4
/2iUya6jyjDh+LViOjvVuJ1Q+tnG9BHVzq2JvsJCIadl7iaK201u15uRuXAzytt+Gj8KmT5pw37C
vAaBdks/FYZiiNcbSxRr50hmu1rFg2w8mhovY04ONQEAXQOO4FhwNZo9gqMobxR3fUA3YRX9qjfR
Rur1RqtAYuEem9tmLRJ6Oc64dbtHEWJXtppNTAqY+qM5gQPMitdFwOt/7+jtqn8hQjvkerOZB2Op
Xp3tDVt2Qkvoa7tpZgbatdjXp636XYfCQ87tRjosVMKHGKLi133oAROgCVKFOxpRGCqEX68/34Ui
ORQ8qh5Gh/K59uIb9S9JNaZ662M+bA0xPvUtuQ20YmlanTXP2vV5ekJif1P7D3Ffb4hUoMYYj57R
XWhCvZXEaTFRFGVy6juYIVWEcGU6a/F46XBcNiaDeVLec1u5Tne+aWChJmam9/ZnM+zY+tZrVSOG
x7gJt8HsqQ78Zpbo8mjB9cnaGYqv+WQ+t2iLNgkYzI052ncYI1qz5vjwruTYBXDRk3Rti/EcdzpR
EfdDEhzw3y0D1V52mvksYrBHfsLEmmuYPWwzbT6S5LGZwFcFOuQm2V/sLY6Fl8KbPhIxHVXxZIZi
p0w7TrTVyYCeRXJSHwihZTkygeTk2sMx455tzZtiDw+e76wGWkiOMx1BdJwaab9YWcz5N31gkj6B
dT00RMQOw5WC4lQk45ModA5ffhQwj2YU86H7z0AQAIpO235MDoxhb5OoJRaB/WSi3ZSRgiQcOiVr
K/cDg+0+ZriN8kC3ebJD8F0h1mTWbgze8wmYlKibNRzIs7Tn5YCmY0RwFjIftvPoTBt1N1ukg6bZ
yXTyrfAv6lMs7XaF/OhWHT1Z1W1afP7obReDftdS0o0MRMKJe7rm2ZympzLkrQJ8Ieb4MHAWNPD/
+z752jdyR7rvwtCJMeTNlu0uC5ODejmdrwyf+QnJ+tGSnCDxN7/7ksX6Ode6S2rOZ3eOyCkYr5M9
XS0KWDeYt5rBee42EFhxAGtANuSmn6vjMKzSgadj4EfLsTD7gXGGGbcSbnwivPAqG+2bTB86I94E
VtkuPo1rbpq9BlG2GZrglFsEMIDUj1170+vNbZ3MZLsnB5EKJhzPc24veuA7Vp6+cRCdfFbKLByu
oxWvWPr3aVPcCkb7zJG2Q18jKNHGD/Wf2Yl5sVIXrbLNl1GAC4YNCoJAdmvvE+9iHA/XKaWKaOuJ
VlFX0aN1bu1eYNTVIcZl49OM5t3XRlTt4zWU8Ul25kc9DhdatYnnzwvCVq5a2YMfGD+0gKyhWtz7
vv0y6cPWcout7n41AYe02XgdouGirqKT1W4+r2+S3rlBS9dr4u+uWX7F/8mZZL7klY3XFxUbi9dt
nvCGx9FDqI94Y17dcN5QgFwrp4XtWlxgjeAhy089Z3tHZ8lwhpYaPPluAjzt6qszc+DICd+oeke0
criIIT3BZfkwVAIbwaPHAOpL2elYUeezel9903rxwQGO063emmc7nC5pz/WkqNdD3bwwQnn0Zods
2qw6BclwqjMDHLhxVhbo2Rs/GCee1IpRNywJUfXq5x8JYAHN5rNHn3QONx0OhOBDy5LvU+c/h2MV
rQzbhhA8Tg9W95pqBuRlZ0bEaoZvsmtQGIb6k8O5P+uE2OgZqhWERfDJwg8Ia99lidcv8uQ19Pxw
QUT8PjEhyDb2znCTg0HidFQx8SH+WB2XescFHggiS92iN1oGqPU68cA8cBCzdCMPann42V4549ng
0GxqhkTkShFdGk/pKrjzfA62uXj09XUfv5dmfT8mRAYnGklRDRq3rT/cD6zH6o1xlJVUnRF+L56q
eBfq8x3szItac80cE7k/nqciOAiyMz3n1mLRqVPsY81jV87XktQiI8SubKCCR16XR5j9gEJhAe/1
jwZMz6IoE0YJ00FDzp8DBOYQjKV4b8tiH5qiWmsNyTIuiC3YhzM1cShNRDvZc4OS5Vx0RHTRb7tB
eamcZ9XaiWED9rYR0AHDrSUissKj5oubOxcGeCECoP7AwgATRpCS8bmV/V0K8XsjAW3Ez62lX/75
9+KL/7f6VQKuBvitf63Q2DftW/7epX9uWP1+tx8NK9P7DdWT2vjTEcJypRoEP0QapvMbfDVaAwhf
cWN9/uR/hBrGb2Re0Ecx6WaJHyEKvws1iEpwkXpgBqNvpZPsZP0nQg0hFU7s50aJkLRsYNfSTrMt
MLSqo/VTfyLRWguvEJRLaBePdgdtwjS+55UqTYqc1YzVLkDBXEf1vUXQDJrw+SNO4rcJriiQh8cJ
WMXKDo37arZuO6Ne5nH+btbgjyfLZoDlzjeWozS3elMva6zG7MbQOWOYKef6QkP4xRRktyi+W95y
RhiWuc4rEr+EvsS7gw/83dMz5uDALUb0uZY1H+oGBpguEYu7L6XNmO/VqbtmUUTBYx+5mBgcGizo
QpgXKr+uRDfF3e4yKFUiZpRWds4H5WaOiR6wiq3f1TSeaXVf0hbvD3VWMpQ58MTpBbnInUwgF/kP
mKOOKe0crpIW7mM8NwHCk5Lc4aL+kDN6lNx3djg5L4V4Nh37tW+exdzcBElzwKV1SMhisUdWscH3
rykbvcitUIak3xD0LmY5bAuZvCGfZt4blGdhqvhSHkGreSgco3eMuh4ZmmzbLr8N3QlN7Sxf2dX4
C1riH6diwKbskKmFf011wBmGRsVb2IhXv2vuiZjAE7yq3Gzi4shMqo+fIM+T7Jv3XyPi7IwRL1Vq
Gy9+hRy/tXDYGvO9g640aYurHQ+goFo9U4SJ+67QX/H6kCDs3NhN7SwLoBCEl38xW3bp7MwibCMW
2bVIL5d6GX3rMwNzDZk1JhteK9W+xkBUFg2CuCbE4RNOS0eU723O9t4fGdMYdrlo3LQiLApcZxBp
xIW5abKNpu47vMm70Up3zn0as1WP277fQXsKV0W81ujwL/OZLFgHfbSRiocKkMDC0PRomQ3Gqxir
pZ4Ilu66e/l8+aJx1ib0bqtMidqrviGxICGX4LAFKd3PFjgK9XT9mGeg23z2qpm3qMKMLF2j91Yp
NojcKu7LTCMMzLGvlZQ39GG1RdceMq73hDbZ9B9qAazQn0CcUOMz9n6fS7ZWJAX5uIq7HmWJ+xFo
ZE7OloppQoKMUkAi9IQ1dhQ0hYjeuTVFJh5okwT3E3AVMhWR2wdDShCQPd8PE+0NUYTBzrL2RdSj
CWbu92AHIFDMvHhjlxKsgFMUD4wCG0hX2UNjpD396fjodt1LC1BkaeoOchA3VSRjWgZYK6MGt3Eq
tnV3duweCSCfk68Ft4nZrZyB5pI1juumJkww88oX1+lOZhdssbDuC8N4YrxzjyinYokNnuLEiums
dSuTJg8IH5wdgsGM7X518xFVeEISbQxT1UtvPBEND2nRu9ua5HXaELNHhmJP3LVTTEeroAz4vBVP
gXaoe+DOM32TciQGRDPu0AOXtxlBKsr+UNz2Xf+NrXJy09ciOaZ+DHcFnEJgD99EFL4KzYxe47Cn
jVqN9qnVk12f9sM2NBJtmXcG2nd8PmvfG5u12ZRylV7c1J6PKW7qJYd6g4zDuxm81KeRpt0FiZvw
iVXxiaLmRhRogYmHvAGcDzeFXbwYTFAXSK7DhIk5humFHKsjJJhXyw/33uxxKSTEaZk47R0pbijR
xqBdGn0YAG+YP0YTnpwRHAbbhDjgjHc6ShqcAKpOFSJG+41DpB7GZ2wo4TLLOfALK7nXZvuAwAE2
Rq/lqwLFfBT2y27mx9Jz3zDKDpr1NEBoUpp40AqWtxrH4NtELPdmtmx7kQ8hHbeCpcEXV/BP41Iv
5EtsfA8bDmIxzMFSyO6uk9Y67RPyvH02sBKPGluwhIxUyBFQm89g2bSdxRYSD05I493Xbqu5RZTM
BaI06fG4Fagh4ERLtzTZkfa+Eris+oajd8Q90c5TvithRStIxOd/JJQNq6pszwipv4pMf8gx764H
QrPbyj0N+ng3a9ZlGpP7ZAT6SF5f2YQfJEPiKx3n75lf7eeWWJI5+BLofoExiusOE/vUs09CpE+s
pQjjqnxRo/MhBJNr5tCUK8fpACEQs01k/DytOjw4C7Mfbx9wCEz+VyVmz/15W9isPabMfA66ctvk
3t1AWjip1rE69HOSmYcXKCjzgisXDAzzYHEkRCBCFzOnmgrLO/rh1RbTJdR2INEQZ+T4BmRe7zV3
dtczyrgVKjMN0yKWL49QsR9l3/8aR0p9wJHj2YZQ0zOCFP5cH9QuzWcc0nSVDW8HffsoLEyIiXlR
EoXY0O9+qp9+LzJ/Dv36dVyiHg6sLA5vLjYOWNI/P1zSc43SaWrjpFXZF2IZuuVmiO3rOFHa6ubH
v384Q/29X8ofphEMDg0bESQxEX9+vGaqrSQNALKPGdzxpBEfkR0/5tK5YHpbGMi72MAf3WxEUWWc
slXapy9ZlL31LOJ/81R+nR2ql87bLIUhJaeU+GVSVFRlhtPHh5XMBBPLFKzC93qCW+LEXO5LfxMV
/RYhDTa0Ztq3Ek6nzI9hF994rblSADMkN79HRfzLj99kPvuXN4hsb2mTwcZeTCUY/FwfZjLR/Sjn
DQoCPGfpdM5172nIwrOqzKwiocYSt+rZqTXVtatlOobnPHgpfC1jkZzO5hQswzhDAsX/qvZZhLSq
ZLD49++epY7DXz9IB+gkM1hX2qatXsdPdWxZdSFTSJ5nj82gKzN7O3MEDTGQpbwqbmxhIX0BjONY
aD+hB1MkyM46aTG1i3ovc3rjofuiuzFJuxalRyPPtix2idrX9sR5FohJH12CROtsugu8fVPgqkKx
oduy+ptzzvinL4a3m+ORkRGj7j+/mD4hVAl7J0cl9BM5BZQ59noKxDkOzXM7c7mAOIcQ5Ak7/9/k
NfwlSIKj0LEZirpkSP81H63O+6AYJ45Cc9SwrnBw9c0DqawBSYyzb922ojhgTPybT8/762Fm6YAq
bA402+aC88srduM2yZ2AnLHamO5bAjjjGBik+zBRi0ANLSbzZLK0LjWKiDGaboI2eYMoRFVKBa0u
TVDL/YlMC3fguh200e/LCVq4Mn4LB7JgABmB8h+ooFuv2I0zgyxs5v7RasuczEk3uOndcWUZg0FJ
6iQrJkfavkF2CKMv1/ZTTUGQxbIkpVbX11k6emvwQ+996/abKNCa3RwXYj37kb/uys6+daJ5D90q
vnFxrd/k4B7w3hG1o4XUXWRR97eft7xkXlAJlpeo3UxdK1a5MLt7b5K4NCabo5R1UscGvTeC5nE2
S9o46kuolWtS3oyVNuEIGQb0XbT4loFDRKQWO18paaCQ6bAl3cLDdIIAaFXQv1u6UTMdDVM/9K1W
7cew6Q/VdAq6JAAqBNohqTJ35RruczB5d5pmY8/DJlo4Tr+am8C6qdDGIw2bsYZ2xZcuoIBvI4AV
korOI9LWjOp3xyv7BaYzZ4GVTd9Npfjm26NKjZNrcyIGM9Awslo7nos8NYJEoEwVDRZ5cXqX70ON
5o9vjOYiQc0dI2xbNa0icqQveZN/SZv6e5rZBcxc1HcTbsUQrbNlFd+CuboPbAbnThdTkOjju4YF
lRm/vKCWfDEB3HK+UuLXQnzgZ19bzE8iC+2SmujOhiZQPesVk05TyRnrWz/fVCPuSxl63aYKeiCi
Nkl9aeuu85m8U8e3IQfZ5GREJS/Lq6uDz7gSfS1EvzCv1u5kZmfDKwXtZdIKQrKFAsAPS/DEwXKA
W+2ao7MYhR8hcvYuCbu03ajjLaUUCYj9Xhoih6K2ymJ2DnWLJqkFG+zOJHSN6fgiGrumpVa/e0EI
nEId935SUXqkp6HCeU478MBFGGOn2rvT9RxKdt9jygyM+nqtDTUQ6owSkjVmGeszJY+5F+53pN3n
OGczn1ivuWNzTcz8ryGrTa89zpLUC4rDRLhfCG3CZzS+QNy8hki6FjlOYM8vmRNP/Yu6/DeRf/Tr
dk8pftSTt76b7jy1TcVd+kCb7SHsjft0FPezFu3NhAprhis4prD1RrZujMtRYEN2s0jmdgYEdj47
aKaf59A3jrUe3paqrE3haBI8HOfOFTCXuYAHnPnApbBq6CVTCv+qlkjmc3vbC76Njr0rimoTl97D
YNTY0ZHHDrSHKeJoxFF0AFFeS09uRrIRSTRZtCZzRiiswbq27Rsypyn7HPyvbWicmVOvrMRai8m+
l404WwTeAye9fJaYc3+a0/ZZb/p3ANMwDOwbIy2+maybKCBJlgU4G4NaLmKSI9CNV+z6B/86I5TA
U/OAMPig/p6JUTqby3viM9iPl8+di/YSMm0Dgbaw9XbRG5jX/PaeVQPGYnTJy+rByJCkW1DJ0eTd
uPX4HeAgEABt1DcDnZlkzu8iraQtwrJJR3ViLjFV26Ji6zz2SKCjjG1r9pxC4We6Lr/0osMKEHAY
5kuXrEw4vBzyLKp3EqcAxnc1QlJ1cJsXR9vqefCJKTCUOyoWpTFo9HdQvFzRqsACJUjtjFb+CPtu
5yHs80mwHGR0VzTqnkUGPTiEpqbtTeI1Myjo+pQso3TcqSMKwMirJtOjqgwRkG9UYTq04tzNV3I4
yMejNVOV0FDTnSqQZuqThKXTeDVj99FXGwE+oTDXbzS5ifmFyDJucaafOrzMTgYXi38DvD55XvII
PfmBid7V+P8CwL+1vNmcKD+VBspW97td7vYt+/bf/3Wt397n4tfEih/3+ocAUGn7BD42l9At3f7D
9Ob9RhGv245ngYVSP/qHAFAYvxk6kV1EP+kIvj5Daf/op0qCvUzHoRHqIk52/pN+KuCUX+pQyWYJ
5DBKRNNRKbc8vZ/r0BHXVzrxgDQoJ7muW4cURSD2G5H1/Qkx9bOBsojhe9qfhG1eE1162yBrH7tU
T5ZWy2LgtB2XF72xbiLDvbN1IodgGeHZpu5Za8rM3qAbdHeOWdh3UBKhZmdmsgYmm9+oDuA6anO5
jqyoZm7T2HCVuEKpZL/M0IdD7XQf9DZQgU0xIpt0HjbBUPQIEOPp5fMWWavrGUHtpSVBaQ18ud3M
oVst3UbzDjJtrvpsBBsta3TqnAlqqvJeVWgrl6YXYMKZIFN3mb8x/MB/SJQgLQ2+fP5S02Zf0KLt
NVG4iJCY/xUNpqXBxFjzaddxcs/aWn3bsGeeIuAKyI6dIvtidAZ9Lab3HlY1LxXxqpL1ZchJxIE3
FFKGt08pqaWLkUYp6zoRD7Me0hepYfa8oMZvF1NePlhi3BMT2S6yQrtPh+xucASW7JRfHUfrFocy
kfUKlBrb6IHLMToORvCAk9LGA2w8+4MNn6p9H+yJRorBehH7d23zHdk0UQhgG2NJKCGC95XlwAbk
kQAc1v6jx0SXFkpPl3A5RT2NL19b4e6AOhs5q8Ju3rVifnJm+4VSa2uW7V3tMkTv0AUusKesdX/A
etKgEqVSoWiN++ckTm65lM1sU+x4Jf1p3WrJOSzlS9VWJG64GhFMYIGYAKtGNt3sIceaXKRXu483
Zpd+zYuRoVYF6jypd2WfAMLBJOx1V88KaSXo47nQ1SCV+ztmwFvWwyOne6tBFDEiOJONLbJ1qrTR
ur5V07FWwVejevwoa7CnUL43pee/awnfDRycKWrnKhv54FYFjr9tH+kfspqPtdledGdbG1QcTvp9
apifjX6x1+qbmVlgko4DC7PzAt6RHwDEdKzhxdBdypgugm7rr6XGP0oPKC7p5Jx35PH6sMJNPkOa
Z2SK5CNj7jN8FQvoJX9+svJvkClFlK11g2BPQU4IxHTo1EXgvfgmv+eqsHYv9G+62jq6lREzF8Eo
ENIRDrvvcrAIQ6jiNxlmbwKVgt+MH93U0OSUOHA2QgOG6SFjQ27E3ym19NkLXhtNfYShc1tk5inO
X6Z2/PzUwQ98sXhwJZjN3RQcqH0bxTKEV5nfj473nA/GZqza25J00EUMJ4ePtPqGGm6D1DinUs7h
SLfBIYj1YzDzgJ1G2qcYP3RtfAlH8ynPNZrwUEhzdjfMK0G4V5SRFnkBWirvQ6IoQQkVt4EIHnq9
vShociGY7Iohe8JPRfwB72Pto9wBmRlw/HtDsfYFtiqbCaelTPpSFPfUxc/0yj9IQf6wZKhy5IL1
5698nhpd3t3iKd8HXtEuPDpLC+km32Bx3OcKcBr4HLooNa9S7xHTOSsLWUgX2NsiSdY1kDx8TeM5
cvqLCORmTuRDOfYvgATeoqTv11Mtx+Vgk3Wd1MGrl0t5HJS18fOWqHttNXkhwyF2QufcDBjc6/UT
e8YPhQ9XFruhTm7g0yJO68ZdmqOdwtgBB8pDZ5j4z0lbnWtH69ZzzrluuiFTCZvoulFdhQwarW6N
oopwscUYE1ofJY19GvyV1xbUU9l8bopne/CtQ44lJeimYG+ocXiuaO49msbar8zb0Bl3VViuoUD2
+6Em1TmdknjtBWI1idZ9wPR616XaDG7DfbQqy9q6vkCbUclNWon5xvHHY90xdzDN4IpyOFrGXfN1
xA5D9/TDaCOA/uPMqCMKF/mjHUSU73FEkkBtw+I2362BuU6VeRHmwgyzMfnKvZcu2qHekVLzbLjQ
EhIZbqmLxkNuWALDR+EsywB2SofaZ+GopJcB5T6C6mpNX745KoeyrDJYc36OahR4kDaLkRmT1xGH
WD+GCRoxvdZ2IrFIOIIzveqS8QzZKPk/7J3XcuTYtl2/CB0bdgOPSu+TtljFFwSLLAIb3rufuT+j
D9NAVnXrnLrRIbWeFLp6QSRdMhMJs/Zac4559FR4zTPYKCw9HytQuNukib2jjECzh6RVM1FMtnas
Z5tQ4hYpumBn+Gl8jMDBjxZhQ42ZkNpWpseZbJfrbnk2VZ9zNWthaocs4ZsovAfNDqQKTPSyq16N
oW2PkZ3d540Dr2VwHWBUcQ/cn728d4yyWjYgoyQ5QkklUUp6DQupGfMOdiNcIiLtF2GOD1aq3EZh
afgrV6tgGiU5eS+leV937sGpEtKFY/Q/IgVkDQT4Yqica7sRE8rSDBURathdu0me/JC3KqUBJLaO
+aSJaszcbW/aP5wKUM3k5wc/Ji7K71Ew5i2kctG0ztpG+m5Ogo5BnF6E1r0VEhAKUA/efOt7iBt1
Y5H4NNLd/EOOdbQx2+gZ/NYFUSk330fNGL5HsQXC37HfM5E9l2PvHep5GZcZyT34JItb+IrFBT2F
5JyX4myFXf7FkT5qcNc9FoF/Ye4iDhUmx2VsmKR6hMa2mqpwS9zlLlIBMi/mPcuoy7QVotrgLF1e
362A/Ee6hb+TJcxP8peP5v8WLoQjdR07w9+rDv7bx1v29u+Sg19/87NENp0/LBx/QFDpHRKGqlNy
/+JCWH+4Omxtia6Anu5c7P7lkXH/QGlA7UrxbJum8e+82NnKghrBtBx6wNY/8sjY8vcWo03BRJEO
qoYnIxjmt0Z3nxJlMzE1W1a91Bel/s3TO32lYmsnNQRsDl3HVZ1RLESuuRJcmExTbid8CU6mvaZF
jnM3bzXu/M9RUKbr/IsLvPHQ5VWGVjy7Fn6hzoGmJ6cwfXBkcRcMmQYaZszOZe1TMQNMHiOXlC9i
z9bK5d4lE8boViMk4E/oRISedWjcynGd+DWr4Xy8eI0rNknlxhtc3GNMdBCANxTMmvEMygUHcNBF
O8vBeyv15AMR47AREyruUhF2Y9NORUrKkLSbPELixx9lGl/cCfxfEGjaIhLR46QJ7DIxzQ+mqB3M
oZG7QJOhSaO6jHXmXxboNe3GJGL/mLN2sOrAE4J2fTaZIJIb65egnlIkjannUMJgXmdctm6t/Htn
OfSvCUmBhaPtUBJGDb3KAJpT2AHZt3yNbDEwh1yW6APd/puXrqOO2isd8DWSInHsmtI5mEO2L13i
f3SyQQwh0lU0AedRcbZJGh1Stc0wK4PYsZywWUud/lqd+s0OTJu7zFMTcwkU7ciP0pWMQ/Ihh+gV
i/6Par5ipl9KiPO82zSAn0ebLs90SPDzo1RYSMO8+yKCupCGYqfDV1vi6YawGe3nNxeN5XtoMMmL
hvQDmsUKOMoypKZ4NRvItba6ixgu7UKJ493yivg+GHDqD/1QfZ/HG8QydD+yJP2egO1ZBnC/Vrqn
OQdPH+Rh0Lri0AxK7NLJJ45O8b5WvZiImp1cfSkrj25FQ05JoQgGAo+0S7xWwB0orBkDmQR4a2Lj
QDPQONAMLpZS64ZVxJrnQildX6bA8tael3Ho9ZVGTgGzEr0xhssY1MPFjlk92F4TH0tnUQBEeNPo
z23Kuhx3IcjIl4J2FXvzCjLIf2yMsd6U3GBYZArtWz8BObG7bw4xegsBOw3RCwyNBgf/pWt8Ug2d
yfhicl4Q/7kpmiZYOp2eXW/k3wzE4AKTNLWpMTkPtad1qwDyQwOL40G34y1mBePFNDL/oLo5HqZj
UoAnyN6kff3eTJb2oywo9vvswzHQUBiJ9mWEBraug6e6zDGAGHDAasoQZgu29RhHxM3XWkpok6Ox
CiElYpMkMXQmc0frSF8ZZsLdhcPrXAcBymgj7Dbso3ojA+arXdteNIPPt03pLGrOA3Ajb2EU+NXh
0trPkUfgjhZH5c8vAZ/sQZdMi9qT4A5aV7/eNiBxFTYGh1acGzjLAUzEHbt4k0szPfHmnmQmFjxV
8TQGFDmBxSrOC8Mv+AWqs9YqrMRE1r0ps1vqrJnfpQc8CWfTBMekKvda2tRUVDJZgwbnukeiyZfO
WbU5/V6W4TaxRnp879iEndR9b22LokxZQYX9PUGN/nacvGCpB067sasBzXlX6FiYvPpQK+APWijb
pZWq/gu+B4mLJNTCN5lF07qz4En0qcMBgOpqY5tt89LWBgyTRD9rRFFSkffhPeYS6SEEUG5WnSLT
gGTMzGaRJHqwm+CobrVmYnXnj9G9GQ3luSRJpYrkJ68+uLqJERAg7SaH3qWjp6VAFELAKAom9WNG
qPDOjcWuKFS4lWOGUUIRC+YaIVxGr6MLN4LDGwcuC35m+i+iaA9ekG79sQ++GH45Mv7yz8QFawfl
k0g3pEFwl+SxtTfXBIeIU1fE+WFW9IeGO0Dp0+et3Y/ihCtcnJQzlYhh6PQ3Pc70Ad37i1MPZysq
Hluzm5j1fSqc07gYCP2FmHruGcUuEOGpDa16dYkITLwUKiDDZITaaGQ6GoQ6jHdxl1ksXwbMAmVx
8VoNypns4V4+Ya+f7jwgx/1Y0raEIfAvmzBHTRQkZrK5/SAf03djEvR1GwCWbpTULxMcGaihHHt9
TPOnydt7VvTRQdhMkzQp9jABs3cQcpw2ZXY3VR0OPJJ2/TQbnrPyO+docBxYDBylkdZ7ZY4wEv0c
3LfIT5OTK/S37T5UZnDHmCOZ12P32WS3QNSke/Q5xnH9CW8Tgw4hFSmMyUIZS7kde+RmP7956/OD
uqw5we91VxlEvzXmxvPyc6A77QGEZknIY/tmJL7+4M7NZqcLCGAb6jsCIqvzhNoRS2PjrfMwL5cq
17V93hGWCb6A7AG3NVeVmJgexeRvOG2FMoUg7IaIvKOf4rCgC7CvzYqBi0O4QpEH5sUMTfC/db8p
yjm3NevFAY23WowyaPaAn/tVCGX1lA1Nfx2AhYxNd0FJvdK67zJa0ZnoPhw0ZqUg6wlUIEAkmbxF
dVYiItKOQTp9IVuweGDmXD5oGjr4oc+ut2/VvUYUXV2gSDThHWnWV4BBqH57d8sFpdxwKiL/SDp3
nQ+hd/C95BkcgPOMRWBRN6Z8HBya47nfZFu9rHJULeSLyiQ4taa1j3Md11vUAHhtnLOJINgKCXBT
jXjSrGLYZb323Ls9iWumUS+45TsXVlFb2VbjgdI7WOQGhzKuV8RburOvUJddA05WJN7JNhzgZvmj
eBqGXO4jWxQLgypzMdL/Xii7IbVOsRTKDRwRvBA8II6PVKEjHYSZiM9Y2PI7xhYamE47QcpjxcA2
kQB+tftJP4qEsJ5BJO6G4ApCBLU7g9z1LY2mmoWTO+4qCaUvLA2dT695kbyKvdWxOHZmz4YeQg5P
9aQ/9gW+Lt24ZFOKb8gHIDEYxU5Lgu45VgBVOs4dppoFnC6ohBwR1mMfzEGxzfCsg37YtgLy7L1b
WuZdVFr3qaKB0bT5j4r66//xlQd9cUE/++9XHk85FIh/X3n8+ptfKw9JsgTBDCiFXMt1cNz/tfKw
/0DZIoWw+Ln8GUfxp9gZRTPf01leECJx49X96s2baKfF/PtzW5+WP73+P4F8dz+1Hz8F6sEPWCE3
F/6/SotYzvzemzcsljZop8mNQNcmf9c65zGQ0gJvnjIr8+CMUtyVPQNLJkoEpfVlAmzxa+PqJfoQ
N981UGb6G6Vm3jAtzw63L2+P9Blk87/7Pa+r1macJ6cYgunV7MtvedpOe2HItR43w1VZInzsgPPW
WZ8tAz+Jj/CiySPQLHWcOg1CuaUOiR495Z4dP2DJae6Vjs3Pqc5Ozp9Y84bFSPxE78Y923l0SVws
xyX4gW4m/+SiE+fbo3R+VFmpebQBsOupFi3DGzhopgqVM0woBFlwowvZ87fQAHJByvFY5jckicBY
tpyQhqLV87wDbXkU1SMBcKjPRnv2FVXngRMxmhFH4Qw7GmfskTMDkIIw6ZHGcjm+beo+Dxf1jEyy
ETBqKRAlUmhCbgGgPEqEyAd3Gh/6yNWPXFUQXZurxgimO3v+qCqogHmmxN1tkyFLOypdfHVBadPc
K57CNr+mKesatxCkykF+6mYEFApL8ZTXG2/C/284yYPeYH+S0l/oXLBIMOrjO0WYfR77FaDH+q2b
CrkdbJp8CYvKgyDLa6WqmeNvljaJn+1y0uxyGxZMS8Fo9pYK4L4wKoYHMycTWWptOFF41dtwjT8M
+6X3qvyRlFlXO9M969b5BHmTTIPn2iVsl3YyHfbIwF1tZkxBISvAIpXOD8WujPSoXNf9RMpnNfbH
ZkyOHfSrXT/I/mgX07DU6jk+MUbN2zXWxTWIIJjGiK5t1DyHiBHZl+C2qfhRZy+GUFb71P1SGvZn
7qT5dejHaJfBM9iZdivvw2QieMke+w87OWtaUL1rmVEvS0xSVAjZVxlJ6zSK7L6MY3eloz/eSyf/
4aU1baPKZ4cMoG4GnT6+bkX1qoW0vZkaQ7tYYH02UYi76/ZlOlePadqQa1TGd26qP8hS6x9xI4q1
D7VnjVHHPHeLbG4SseA+BTY12jQJ90GzON41pzqS192uk7F+HC0mULAK0i29jq07331+bpK3nKkF
7jlSY+rPyJ/8I+T/k/J6bNy29aLbviKIJdK2HNr+KjIaPAeSumDKZL7PB/0BDmAJrbd2TqMehthc
Ef8b7iH3IU9ZRDrtPKv0zi2ELWKZW3thtc43eofRNqIZTnhKn7gY9yyqT+JQsm0v/BYF7spyGEDo
LaRm1AIGFmaXYi/sX8EbA2Iok2Wv/P44DeZG6qnceVFGQJsWeNsGVKHHyo32m430LZ3A7yP03Tpm
7TIt06G3Gv66V2qPHNn4cFT/IHvYPjEQOB9i4M4LxNeuRV0uK1r1vd1Yu9a/GmHuvSfZsErbVjsU
takdsnlz+xL1CKbjiSZFFZU4W12KjP2QN+kxxOG1qkdihfVwwjodeSsWZ/YxM5V9HFvjGuS2t9Qy
hPCd+9CFqXMWwYDEwo5weuhidnUkzhGKYnUfxuLiau09AKbu2ruNdTJq+ibZGBxrC8sXjQpOsdHf
CJj/RyWDa1xxNkMlQGKkunvSBYJ1EgfZwatomtSFN15RIQTHJIVxGZpc6+gTzQNI4OYlh4rmJTt9
GD61JDt5YaVfaDAQ++qBKGpUxNSrCEP2gFawQ+ZHDVFuaqwLLP/xfUhXOLUa7ZCP0z2i/OxMuWke
pqzfROYkd0wLgVZzNjxIT32gNDe5MjDIyHI7WKOkXaZx4j+Og3lkuJtdk3bwH01Pe0KTy+RT4i9P
kKDlqI9P8MHI99S1o1ZP7tUmcyUTjQlM2DGfFFLqQLiPty8QWj3ZuBbhV9FSF7rZr/TR6tdx5Jir
VHrbIfDMb13l7FQP+pLDaNqnCA8fC//Td/13O7LdJ8/BpOY31n2vo0RVolKHlLE0gQ3TTqsYuW58
jeT6SmcB5KMfY6Soq2dZ1M8YmNxtO9F6v21iohgGpFFpQMhuCCYNPWhdrpsk8Y5t33rHGFUekQsE
IAFvDk63TeBFcvXlKJxIIfZS7XmOPd5o2Pe2Iozx4eoRPS49bU5tb2/zQeuPRqal6Oito6LJ+C33
nwaMJyxizOZEX3TuW69lUz9rgM+f0dgVW5hvCfAMjLUzIC6YUXH+DI3757XgfzHaE2ymWdj699Uk
4x+Vvb/9pvb49Wd/qT2k6erIKHSXA8aW/7OgdP9AKU45gGbDs2f68V+tbCxyQtpY6oBB/aeCkmdB
gwL8mAAxtBP/pKCkAv29oHSEbZN/5tCB1vX/JI52AIez3vOa1egQ7J4N/h0pybvK0oHC7pL85MFN
WbhOsOeQXUAaP3SB/VJArismfa+iD1F2uziKtpDtXr1E7UH+fYy92pkErmoAPO3apC/UXuXonpuG
e0yfDixnz1Cetkbr/2ABx000/WI0xgEzyWcvnVcgvcCO0i8B7lRS1AClHliKEklPpGNPDKkpYYWU
w/fEpJWn7xD4H13VPGfi0zR8vB9uHm51oa2yAURmH1T6CitGvnCCpQ0lo4CW4Q70H9y9mCEaFZ5c
/L8FkSgG4ipOzvhkJ3h48GlN23PbmXT4hXJWiB/CNdDUDBVn5POve4TuZfZQ5nV69SVkj6ZdapGI
UQLOvZ0mNVd4EzHCwSWZwSDDjAiJdGAh4NSHjTkDREDmCwi+1otrk6nkdmZFGqoHbsDsD8Ky5XKG
925tv3fX1syeK1ihIqvPShg1oEokoNyNMQXYcwuYCFn0bbKC/MHLw3TXoyldWjP7RPR1jv2CVx4R
6kbjmV+5/QBCHNjU1L7CkP1mD4V5VjNmJZ6BK/aMXrFgsGigfBHGgGXxZ0CLoUC1QOOqqb7ZCDgu
idXoOxgnck3fgVjOPCSCVYLxrwKS7Ou1MALgOXFSXkJ0EilJ9hddQRjGSyf85C678WRE7UoqhRbT
gpyBM8OMnmnCL+mMoglmKE0EnaazLH1vepgiVX3SAvprXGrrnWR9A8vfydgHyVsJ3XDjVdlzOtgf
7XwIoi3IFoZK1b0V0CltnUq7ysVoOf0uEcH3sMZ5XzZ7CgM6nrB2ihm6k8/4naYFxBM5Ir5Y9QVk
sn9uZlhPRX27zOD3EESCPmVG+rAgwak3Y36IATk3VeJudSffEQ2b7RrtI5/RQBJG0Ec144LaGRwk
IHDEkTGuIy4DC0oe69Caw0MctYQZDM2riRlzKYw4eNSgPaKqnmi+d4yGmidnBheZrX22Z5RRjxR8
COj3oqRFAT5Tj35uYCCFbk/QmRbNxY6PVrB9rNAyoobXDiEEJaZE5V7OUKUIupKCsqTl4JasGbzk
zwgm8tQ75Vv0cCISSxwRIB/W48e4xx2IcEIrD/q8SRj90J7bOTMA87bpfdGgbPbbbVgm0EDt8ZAz
yEbgbgGmYkC9kLIkf7n35Xp+6mgWytQTIcwJkKhOfzSmpnnGwQddEcnzVQtSfeNl2jlyrWLnDKVG
AJWDeiuWd6asTgwUj4yBI+btMJZD5RZYztWdPdIDUjpi7YS4BHyt06HtxubogCbXZMFdl4JjWbvl
8DilU/KoR+TCh/WmIKzmNGHlWSA5PmkK7EWip9+VdWgY0rEjZXQ06wi+B+H2bQTBTJYMfOD8QHfI
3I2wtGw7VYzvY0wjNKJfpYr8Oznp7ZoTUl9WJtDxjMtRHANIz1MFg92OxztUBt5Gz+nPggfx14j0
mmOMsNUi/gQPr7dzGvMIWdw6+ahpBFgliZy+6FpvG5q5j+wL30Xr7OwwNOkQVlvPglLCaM876YGx
6BQzM7HR7Jglquu/2bW2FiKI13o1fExBZwGajbuDL9SRqWa28fFP7CzTWlArOXcCrfhWNWjpZSva
A+ZSY11b6s1SLEUXt+/1GGkOP39KsNu+FfZi5EZTLUoF2OvX43hwnGORMxqsGj3fQHUP71Hh0Ajr
UmPRINsHRj5nRKohOxicWuuRxfqrTQDyoJLvBQLGFU0C4kCItKEP4N6VpcTvVKh+QyRsv5Gt5u9r
wi1RXnjpY5YnbOiXaAlDM9fNixX3w+haR05D4QcaJLcLdWIRC3HEyQ+JxCri0JvfqRDpRG1RvDpt
Qn1PqPnMarrYjTfujcR8TCK3u/eKl56j+y6av2CQmyIlwofDFw5zgnuV6ua1x/93+5Zf4lfkxeyN
IKc9YsyIdyE+UXd8L7oRSS/6YTl52xsa26cfulSC9ilG4i8aHomLN1Jphvg+Nzd6Vj8xyC0mhBeh
0ddXIEcIysOIVVaikAHp7beCGE00lepFtY53iGqP95h8n0wsA2SOrkyrRTkGVgd4DeNdvf9ixCwi
Bl2mqPD+fBTibPj5vWYo3wYWdLsUOI/e+CmuPzI6wvHOqsjXIiXnLcxjwi4bnLOyEluv9RgF0s/R
bX1eLplJs6XB9T1JcuvzMlaW8VmRBTWh8gqI390nALadG5xd05nW0V6w1p2wu1MIxL3AIL31YjDE
IiHDUFa4G1jWklQyRt8yMPA30dQ4k+G5uU3rdKbF22DjbQyQ2HMgyQ/RpZnJ8vXMmBczbV4D10Vx
g5hTetUhydGEdJ/d6Bp3ptN9jVhh4jDm/xJy0mxuX/adyQDb6sVZMDPZVS0DTeXJXWIM5gsrk0e7
qLW7zs3MB0xz+3pG508zRL+Pr7HLxcQ000WZymrtj1Z8UnSRVsLLkJ22pbaxU4vGROKG5Nw3z6SL
Gkz2rZUxY/zFvMlmtH8xQ/4zltAm59dlBEECh2YgCoBMAE8RDtBCSxxucQGwlWfeBntHn+S18jnm
bnvUnaMGatHa6BWj/SSAjFD0YQAhmIDOZr9u5rCCiYlrNscXtANBBtMcaTCSbWAXhBxYc9xBNQcf
oNHfIcF3SJWW7htmFaxCTv8CiglmVY3oR/lOuYuFBWZACQIc4+Rr2WPXDuLpWTrF61QQhKanVwuI
L1fw8WLYtOWKqdaOgwM93ODWgBqKmWnmuxcbtdIYmeYybIA9t6HNqd6vx8ZUD13Xabuk5i4ednu4
9cnSQD+B1WggUte3X0qvezXgra8deIOL+yJxg1Xmm1jtaBQugrJvH7SeeYMs2mLhN6rYqkF9DVOS
wMqp2NO64slyj3kuYxtLKn9PezfZjKgCyxQ4vKWRqSkJho8RN7fGoujwEDigoCFLoewkOOz/L8/+
l1p8qVuI0/9+efb0I1bVx9t//4/fGv4//+7n+sxw/9At2CGwc2+rM51n/EU3IWQacInnemioqcQk
jr4/G/7QTViBuS76QP7WmRNq/kWNb0oTsIkAVM784J9JjczfpUaWOTsEcPfqUrdt93c7sbKJcWck
MC5tG7uORyMVVuk4a850fGxLB8FMQaAlvVwumTRAxGLOhwFJ/exNyXvBvAp/t/z0HK5LSDmqKn8V
ZfqaTf1DWwXPxFTco4IuIo1wRa0EMBSlTBnd7sBFfBuhXiGYFQeA5mJ2GVJ41UlA/EyTv1qcFAvF
BBU/Twev3NhE/AeIe1wM4NYhKWl3aspwXBMpiveN/pzOYB933zIWYt/1dAhRWM1pp+JxLMtriqxk
4SDnR4LdHVMaY1YErIhXQIuIrAid/Edy8opFEOmQVMslY5eaO3e0rHX7Cobo4sIDWPSa2JT2sNe6
/qU3ktf5tfZR9E7zFsHZD51o4C56rhyezesmgV5lWpA37Swml28VnqEIz85PCR1qDKwPFPugZn12
o0gBVaX+01fbdb5bU3oSDWDFNNk3HW24zMtfa4T+eV7cea3zMlj60re9ezW9kRZxsbvqLtTsnRn6
T63YDUH81UM8uXRCdqA1oXofilUP/mXQeIcxqlvgFg9jNbgzeHkZW+FXESSfTD6ThWVSzalsA2Xt
U6vbi+vELxpejmXrmlTkEi6xF3Nrh6WEWBtwJTqVeIUS9kAK97fbHqVie8+6YTc046Uy+ez9BkXw
EJVbZyqYVBE7NtrcnqJ2h6f7RfMGMhydg0WPeWHp6auJMaQ1cSqyc9pBPvUFPyB+633yM2he2yh3
xtUg83KleUjEGqEvafkHK1HHGAJYUYSRLJeBN1KZm/Sg8UHwa1PGSl179VN9nfU5mBJJPEyLAoZW
Mgo1ESLzIo0y8OdjKPLfIga1PkKGRerp8SqsqtNYed8N3xTLYTB+IFWhiIBLH+Les8tcLjoCEEBx
sQvn55no75Ih+uN21si2hcIwFYfUre+szkDj23fY22wMFe6IgL/XixWJlp5EC6AzEg6t+9BTcMGM
CgWbGqEQI0wnx3udF8QO5d+9ahCLNGb1okJm8kX9mkr1Gmz0fiyW8QBEwSLjaeHkxbc5NTT3kldW
ME+B3d81hBDHhnpn7v+iSSR4fkuft3sZ0uSdlItgMapm5QGtwx7BAeGq5LMldbZMo1dy1YnkKbdM
F56c7FNT4S5NkkuWNXtN0yFF5K8+7l8cNzb5ziK/m68EKuHjm+aTnRyj7RSEPwDfPXl0gYZcpcTR
wkd1neKUBSnEX20WFc9MEBs4CA30kz3TQsKZG9IAEAHvipgKpIhlNLBFamRQbo2uv3ii9QksEvka
hhCfmMfE7w7JgCGhn3klLeCSvpXOuWMyvgzcOPpGguS3ThTDj4RU80GPuaiA23HjLj7JdPyh23BS
Wod63ojG4qK55tXNnOCoYVe9aNYpnukq6GrGo5XL8Xh7BOkRGlzByEKbXHsJcNzdEpnTP9pj2Jzc
rlrhnlvESXHSpDwZYXhFEcSJjzQKycFk3lUx6Y6kHO9D+g1LOIrToXGMeFOiZVzieUJgkE/jUvl1
fSE5jAIjmYAS9xxL+KK+Wj3X0LLpIR2jxH5sWGWZwcAhZLsNIZA5gazzZurp16PHkXuad9+7HLex
PgQAcKLQXgPQWPlJ0Lw0ZraLPT2lejUQdvlRttfxOkR5v9HnUaqd+dFT4HYPtlGkFyZT3ToxST1u
XCVhTdpqhVuj2o4QmY8ElrFoLqfuLfbSFcF+xEe6j2FHNjMU3desHdCia/KzLYtoM/hNeHIngBO0
xsZDgX3yoRK2flUd/FoE5Q+RNcWU8d0n8zuHDkEsDwChrgZ9hfsBUScGHQwgIFrOljfLY4j+hu36
KFl1b8EF6ZmK7oFk/0CyOJB+mXlrmLrNwhiM/N2M3vD4TKcmGB6VouYKi5aRYWJ6uykBwh1oO7ew
cf10n+7QmfGqK6HwhiLQ96Wt+Tw/nO3YDT0UnJImgVFx6nsEIrZGzJU83VawzcgzKxYFh/Y5mLqA
7l9Oq6Kpn6teRHfkvH3mRKuujA7IszFuRs+NPjyuYkvATfeVSVu0R8GqArKRIo3stsIgMsl1M7Fg
lOpu+onoXyXy4blwWL8C0wGRNUVPXTLgctbs/kkECi2KgUBS1vFl7FK1bPPCfQ+Tg/Ic72MwjYHB
KNq0xsjbpYIJcIFOAcQlcV7oaGhbYtQQkHK3gPdihadwQGynDd2xSOp7puPaSqvsbGMnvLpujuue
yvpAPKV2VKp+cIiZOKFk+iimor3WEtu3lkUmlysCuEvmQBc/wd9kDbQAlQ0DpwQ9jpE5V8j+F150
BPI3G8zogbAj7A9zgIACXnMxAf5ZO3PvwJo3t0euiLW1Zyewv+agVkKOiF0BaXlzQuRR5WOSy661
2xJFK3EehZq18higbhAisGBzQ9TAAfM6zfrwmU7zX4P8tTCSB40PfZvzptcpikbQrnWPSfw1bA3t
q+MG2Q7ehwHAyPxG3mr9YARl+TAn6vIYgeL/gZrmv9gExfDE7B/9+xL9UWV58Vt5/vNvfulxbAIf
bUAeJrU+niEX/M1fTgCDZh1gH9eVoHZmuf+f5bnxB3Y900QjjgfEmQmDf5Xn+h8GckcmJ/BSZknO
PyvPHf598VOo8ysuA5uBJW1mO7xVxjXzz/8F2kIYd2JloQ2t366s/TDE08HNwOJLEQ97XFbWtnSB
qfE6AAZ0hvOId6bf1CFO824KiqOlF8Wxa3d+ZFxbQtr2SL2srYnoRQilP/lduQMq269a9EBbP7aj
jW6SWJXYyZqK8SFqGpTwJrE/gmpy81NNQmDfHc3bCt3ounbg7FMrDU81fX7IW4ILX0+m2ow3HxLa
FbEor2riWpLShzvHQyF3dOvAkWPm0Yj0pQp/C0QXbxwb2aiUOWPGxn6zM5CiDqEcwpvvWX50p5dg
Qu0opqRuBAy6ErKsFk3mWtNmu32BNjnvy2Ulw43m2XgNmrHicuHLTTIYA62hWaxe1wLSKcaLa9Vq
90NA8oHRG7C1rXTGCtbD1gOHso9bEknSaHq0uHUtjNhBzII3jjO5zvex1IsT0blvRu0SZVx38Nss
E/GOJaZL1wu5qoySsi5l7Ot2OAGqbDKONPuN4+gKdWgLY2WLrHlsJP2UylKvdlFY+wja3DJOU+gB
RMw6jt1dqpmBQpP8S52796aapv0IWBoqRrqWCvNhbnSgV6Mp/CLNuFgkms2H2ImTr9X1qrBo7jMw
r/DJesFrDyTZy5psPVLR7Hr2G9TtFNBfHX6LVI13ZOITNm2OHItXDXavekkiGi/ZdI3gWURcCeN5
BRYxfjft7q1RuHXTgjuaL2Bb5Cm3YfPapRkVXkQjwm18bYmVgSlKtspM/c4Aibjra7EZCr/ZxkkC
QiJassJZtz1c2KhhqRh6d17pbDKRvPkVMg2POHmjghVc1N4SmXO6b6foRURlQfqpvsfS8qbbeG11
OR1yhuoooECgO8OpCNP3EoT5UK6kxZInK4rtGFKVl125DSyWdzHG3UQbH3TWJouSW49nBm9egSbd
bXMSj/QcKv1GF/E7FKm7FAXrghA1khps4GoEGd918kDOBdMLLb+VxU6d4dc+ODJ+jRs/3pAeTNMT
Z5fUAd0yZVkbBuLuPsPe0AXRCnX2YwRWW3dJavIuWhG/dl79lqNCnf2TqZ18ThOHJWLpBbekb74d
f4o8PbWGDfDEppCdMzvIXt/OT7k2K/QHvQL+KVnbBCJ/9px92YwPt/dvDx0BYnyGJqGjZex964rw
3Z3HIgbDSIB74fvUeE8EZTzI/Hz7gepnUPBs/wX3RIpAvtfT9LN109eevxUFx8LAOmFwg4S5pUMc
uvdct80rqnR85u4slg6oHKyV6zOipB57SoOJWiwknR5pAsjzeFOZE4VB335J5XCcEPSurR6OC1xn
cBT/g73zWq7bSLfwE8EFoBFvd87cjCJ5g6IoCjl0I+Nlzsuc817nA6Vxmiq7fO+aKoxkmxRF7t39
h7W+VZzmriMokncb9CGbq71tlie7zq/6lK1AqcJS5Kuzoqlb1rH4Ki1vKczqfaoJWWBUvfgkXeIq
1BdT1n3p6KQCrLQOomh+8swhSqFtWGxijHUekKTQGGu5sUiDHcJ1rI5D+4XT5J2QQ7a3U/heZdo2
y/Q9JQ3oQD/tIRaPu9gIENQNKJc9FtNyUCadB17YdTcRFJYMlkl8C+U4684qkv7Ss+JuT9djWTBk
mzpeRY0YNuls1c99/pHOVIPSLV3KYPze8DnXKnMaPMzypeN7PxnNndYxyujjVyA3NCMaaTZ1+jro
AzQlWNDIFxd6Er5b3igX+VwN9Q2GHXO4N80JNQrOZRMsVzrS301g9rQORrt38fXwlpwhwj06PgH4
SYxcdPhJK/wnPyETxYb76jfwcICF7JsEN6N1tVtwJb2ov6Rd8BAPingH92nooXxbdv2FITNTeqN9
7Ux38XlexCjjlhH8oU5FaMxLcDxzN+lU9sF2kchP6UUpGG2Nt/FMO1lU1IkLHPyvcB8eJovGltDE
tj7IwX8IExrgEuL7IjXzlREEH7pbXCOJ+b8t7gTlNX/PO+HH6Pjjd5c8H/AA9Hmlf6Nb/BXDIXxP
tJo5QPwqGwCMFsP3BVkH+DUk3/CB/wZI1Jf5s5ravLBPX02nu8u0/pRlez/Prs7ANzKcgafo+5Pe
IkodVlr2xcvELg/qL1mcfw9YcdryVJiE7aCgDnuMos34AZZVEnlEUw4bijP8WdZVvMbLQ70Zi0dn
JCQ0iz1gMFri30x5vc6Uk3yqF9dDb9qXgXUdUznvaCelDskboGOFa5Qmr7sfc/bREbsBcJWy3pZe
e1cFHlhwjVq3IHlmNaVVZi/zSN4UvPXOBRfFzkwEevWG+6OebtzSsOebbzzXpUlCO3qGHuPUNa8m
99wlw7L1R9gEyuXHWIU+djRvOlrN9GCxjjx6hScPY5NCwRRgqJrSvgNzB2VptOPj3LWClmMHDINI
0TaQkJSKLy62/Tz1SP6bkOO3hf6YTHp/kTKOH/tN0KAWIVvoEfrGm+eF3tUWswK/q59tCKHrMRzP
w5BFe3o5YHV+mu9VlLDZ6lLtfdCuRSYeiFsMLlzh4s4fintUjt5Fjyr9MU2Nk5531OQy3Q55OjEq
Q2vnuNiEx1IUlyGI37TR5TWKzsSfvAnks0OmcUPcUoEIDixSTl6JAeI0L9aRYTZXu3HXeSSWOSi+
WwWqgslLdUFgElN68LuB6+dfBdXfJMQD/zP/0gm8fZvit6L5+FMP8PPjfvYAHuU8+nn+58JvhJ3z
aw/g/CI8mJ6/q+b/0wMI9xcYlFh3wW3r3pwj/2sPgLsYVKYhfNM23B89xT8Q5UO4+nMP4GAjsbAe
o9aav8AZUP67HsCHYCYalxQMUiKbrR06ciG4DLehKIej6w3D0RqMdVbq7h7BdXwEvLcguBNVOdu4
wLS1C1Tu6Gh39inVRAVtprpE5OfY00SobivyTYcQ5NTLHqG2hYTaswRXDA28UjkxTV4zEJIy119m
Y39RA/kJyVMpy/61zmx01jGBzCpsZuUN0dFxFYS3E6avLSPrDsdNd+mK2N9kbZg+OR36TjmdEKX0
C20oV72ZpHvXqxiH4txdh3H0gB5APzXM/RauVhSbMfDtRSArZmFPbkgKdYkHEhqNmzJsWeSJH2IQ
U+UGAGK1G7X6VLp2egjRtmLgH+/xQOmT2Nsox6kchHMVNfRLAsMwfTXdJksZBeiZ9gpz2T1mHaZI
LzVvtPtehe6m7AjNkaAFl3WnI1HW1QTypEg2UlNkzOp86ZOGyKEDS6IK8sMS9LoF5zmx11BwC1Kg
BkJCJK2+MSavcAH9JSHIRz3AqQnBjwDukFnGcGnKhvmjzwCBDXIu42SV6LBrXfcDTlm4IN/qGyGF
ZxF9pXxlmm4X3iqkQWCRklAZtCOBO2Ro5TBcEJ5tDQ2Acjv4b3mCCsjMjGklUm3aCgbAS0KLOfOT
Z+Vp34ZovLVa6s7Qeu+daG+MzPHq2PlStwnBo+74WIcHyjIqI6wNG8MLHK671071J9uviSJS7aWT
7lO0MRJ6Dxeq8Lqi+rJmMYQI4KwM1heX5nPhB/mT1oqPZAANFwVfR0tpq9xC+FeTLJarubYACTPV
mI10K5zWRsBMVtpkKPvizZokKmATLkjinpskhHa9KCTRSV2erPupeK81s17JyL+PCMMdo/wYAIsn
z64wAEUbN7L9SDBaURDwV9F7j5RuAfLUaK66Vt76/LBMp1ynqMlPiUFYVPCgNFcDSBR1a5bhN6Nw
j31NTrrWQSiSFiVxrHxk1PlRUEfd51byknbu90LoJK6mUbhqCdtb4qKuWc/qGEMaYgK5BR/rWD8l
SXTkDWW8qgbsVTpAEVJlt0zyVw/lkuHS1bshYD34rPsqAV48N71JNpWX3EX/RifOyDKGgT2F/exi
a26Nvn2FRqPWrq52SQMEL8oHdvUk7VAlDKms4F4inu+dMVqhzWYPzfWV15jfEyjMa31IGVwFKr+D
3aoWoUFwroXT5a43RI4lESpQ315yx125cUs60fxwJG9b3v3z701Ex45hPoe1RAbAj1YerDS5WHGZ
rQbplHuhRe1J7UqHjcZksHhv/WCbOsZwNot6iz4/vIzoMw8IhV4GrWSYHJbvYxAlJ/o97eyNgVom
slR739ft5/JhGlZxKMX189F4CoZY67oreFztSuVIMae+L1ZdSdYtDgIGsfMsUNVXPbc2ddXKjZjs
iXyY8Fsee9rKYSURxbHcBZoLdjypnPBkGUl00kvLhkfz3RxUdZDgl7IFhrx2HTGaTkKPqraKrdc+
4oeUNb0kB0sfV2kjzLNDGjOsEyAEKdvUs+112npImuxQVk16Z6fJLCuakiX3QbZVYRxfpWUj2MAE
dvC9MnzwveAcJpN7qWsj3kYaPyZD5dc4sq0XTu5maZels60dv8BkXm8R39kXz0rV3aTD66HVogYP
fbkp8hqD5GStbC8EmdSG+cLXq5HBuXY75iQ1xCPquZIVyLUrx3ZNr0ADGdN7wRuMVDVdGnv8GpCY
fvp8xKCQxGcccGqpvR5bDd8YkqBKDciJrRX6xveNCpgP1nkoie6NFyKagEezMX0z2QWRcr+QPbQ4
TbVufGtUHBCppBA10WlA0MrSXeI69Z3bshTip42Gbeq7pa+sr3XQEu2FDfUpANCEcQJYkpvXBzYr
1VmDSnWuA9DvRh8DSOV3cGunwwwMavVmuIvcvtjrOG+p0KPhTs0PVhoZGhvkj7r+qIeauTAt4b2U
rvY8WvHwjdXdBlwe055s79bRYxpSgpM7goa049LznKscYKO1fT3sCRmtngwre/EI4LL9tkHe5piP
IWxX4KEA2/QSBWjss6B1GejhNHGXbltCSoONeyXCPltRmihsMUV4qbXyqZD1eFf7zitjounk06qX
xbqLqvHDD4FasUJbJhFGENT6N3Yag24uy9kHXfnoWYd80fgq2dXs0ETjeGQp4CvOhPGYGm6x86tk
YBlq03xrKIR0G0lXHIcE/03KuI3lSm/87tQP7bZs7ivblAy2xNfSky6tjwt6zbaaW2Umt7DPsxti
ODCshB2vcie90QUczqxRh9FxihvPbO+GfJR7lr4LaonpjVJhzoj78Jh/PdpjvdN9TX0JS63ZQlYm
m0/TCQ8L6cXaarh3kj49GF4pb+TIuhjYBCELvQ73pPD/LaD/TuMiqHz/soC+f8vr9k8GhJ8f9LN6
doFK+lSmTNFdc1ay/Fo9W79QArv8S8g4RAz+foJuEEWNZR83P9nVaCmZa/8mcPFME+K8rcN4N2fL
wD+onp35D/nTBN3wyaK0dJA6pF7/Gc/vdGBo2tJQq6IuT5oEZ41wxUdVmEarBFjKRorWOxVN+b1E
aQCCyzoX8TSXtu0+9RpknCIpN2k66DeGFn8Z75zMDY/e/Agn/WQw4F0OqSZXDEo1RARWnq9FJqK1
OWUpc2k/P/UFIq4JCGBqj9DLyNhaVRnHXl1ZpEhAW9vW1cA4H3pv3dj5vhSWWsVjnJ0Hk9DAbHBH
5BrEpKAR2I/sNOn7rQ1CMsp/tA6j6MuTO46vuRdPaw5z3PizU07Mnjn+BCtO4HrniAsVlSoEbM0n
fnpFJC4jC5x3onVelCBFLWA8CbhC98/lqCjdZ89eMbv3QgYIC6d1zm1r5+dGy8pbBKPRmrE0VOZ6
KG/r+WGUnVjzvUZK2JU3qrbc50awq/aVI44WBDpMqvO4WNbq8PlwNV0dPM3E8lgqhuWomo0sK744
momwx5jCra/0/qWDGNc3CRtjLgUWAhP9vUjEteuyElaHRWKPHvfbIOYTWSNzvSjW9qqw1K0GHd6K
jRaHXhuc81bioBic+MzYK4QD7Q9bGaXVCtXfCxoDBpa9bNbBgEK4NOZj0afrimvfW6JdhCnSUOWU
ORe8LGCSGoyfnNbNFy3iqn0xYfpLgjCDn6INywRpYG/7mOtaM1l2FvsAbH0r9k2k1XUmH1nB3R7N
V+ZxFJoqZdthG/mi/xirWp1ar7VIDVIOYsnqqSXEgpgSg7W/ivRtp9XMzeF1byPopXSvUJfrlHjC
xH8mdUrckMpaHdzYD2+F2d9HWa4fY0031jkQ72WdWM9GzUDP8rlFOpSam9Y14kVTQ45IFX9IXTvB
nrX6KhU4Qyvtua2EPNZFvmCQzbo+e077SkGLpg4utaRYE2GENtuANuzU6REjZudBGvbzBGee7u0Y
SjkpryXyrLnyJFNllShA1ZCKUA4tUWmTLZy35xSW5zLyCSTwjNpahrbaZcOIpGaICtJ+J9bzNVmj
YWH5S0luJSgQvmw9UjubYk5FqYPgiIKrZ4SDrCmtcATr5maU+SatmbuQOoIJD/XMzVQfzajYiYkV
xoSgCSdFtVFE+iL+TJmVsiQn1JvLsTL6hawKFgya37D/2A3S249FilvXtffwbtwV+zNt2ZTBTR4B
m86LKp3ffhpsKNwsKgNOV85xSUi8TuPQYgKO6BQLL/6ea9/N5ib2Eu2BLKVdhm9m09STwiCh1LpM
cL5onS35ArN+bWA4hcqUDGtZ+ucotoB5Iw3WYJGtTGm1m85MDw9RYRgby4+PstxaXtBhGQfy7JnE
ek0o8FEawK1p8q2nMrBXAfaZfqZze8R2MnYsnjuAFEE0C+qCtFwk5gSpNcoVejL15juHzDTGTZJo
+Tpoq+9DpQNtD+lHJ4GJGZwho2Bvuur2aD/QmSzbBjpiklX90pkr+RQnzZLil5AdBMgeFe1OCWM9
dnWJspe3cqhW0howC8ePgRPcS8/oN7koHYJtymCFvAJGj6St6qcM4tesy07lYN6mam9TrN+UcPXD
OeZMY866KqSG5CsBZ9L2mUHB0rH35L7aBBn+W8+bdmFLXVmlerzRwYivnQ6JW1jzY5aNHmzEAGm8
Ikh2I/2i3Nqe3JrJxNtcJkvfDcN10uT2WvZVd44974wEado2hn01qszY9p6N3KTexa6qty02Y4wD
trYNQMrjA8Oy7ffIiqlAn21rwvdalqzeBiLh0EmEL2ERsZjrzbU0xnFnN0WBOSv6MO0uxPCM4M5n
KcMeqsAvbo8MdWi9nXkBKOZVYDEvBZ15PdixJyRewYZow+qQl/etzy5RzktFCHTdRc6LxoSNYzyv
Hq15CUlr+1pTby6tzwUlm8phXllW8/JSzmtMd15opk46w4MK1BZB664sGwTXvABt5lUoxmq2omVq
vnmMtE9ctOUemAokz9TUkE6wUM3YrCbzipX7NdmLkLVrNbJrZDOJN6Ns2puu9m91DRVTMy9szXl1
m39ucat5oWvPq90wYMlbs+2t5rWvPy+Aw5AXUcpqc2Iqu5ae6FDD0Dub8+p4nHfI8zLZZavszOvl
fF40e2yc3Xn1XEaorMrxbSpjfYM1xFmC/8EmxcI671V5ljGAPabZN0ZhuLsmp3z3GnYFgTmtUtu3
9h5X84Ou3HwjBGS8VIFIGPJrHwnQpjaEa3gG3rKYiQwOC4q0nrK1zrbdn9fu7MuOoZ5+M8YWglAl
o7eqsol3TlYjFuVz1E/VTVI0iOfyYMWFGK1QDfCeQiMkpXEfS7KSPVf75rScDHo9tnujVgiTNE52
ypIpRJSjNxaOPbbvoGkIBjFjjPulDQSP89696pm68XTsPyDym9OPR2rSY4AzWuaKUXcHiuPgMYHi
rMfLETrmEkyfe9Q6HRA8+2vSIgyxQvj1MSYcnCShEEOuCzwLyTYsvnkk4JH+oZ3azIYbPD8YrGsn
6Msga9o0J7wkpPXQNBwGL2Ftoqm6MthRoPJIysiSYloVcQagJ6GM62h7SgcEsAi2vhY6K6MEFJiI
92yo7aVeuPTR5srw2DG0OFlACuHo17qjGqAuqMi4aaS2RTrVn1JISaSDpd6bMw68Nb1tIhr/pJyy
RXDUxhedEYyMkr0rQm7vtJ/W3rxA8zhr52BjxGRQLbLxDnVaR7pVkmx6jSVVIWlOPx9Ck9o+ru+7
VpF3n0Yg2uoUf8JI1KqrgMTWiPhk3Jy6MrlLI2+6ZNPw+4dOBNYyVfkpD4xdw7hmwRjSv/ntAUsc
a3nPxvrznyUhOgSk1WQRoJtb/rto+JtFgzBMix7lL4RGb0ROj3+Cjv78qJ+NkvGLbiC392zX8kzm
+L85AeYEVJJO0fub3tzz/M6pDZff9eAXMLbl/7w5Fui3RmnOAoIVxCaUsEP83f+gUbKMeY3we6mR
RWaAhcTI1W26NnwHf1wztEGujYD3yKNohmzHLzD9d8ZrnLHJNPrL0ObfkhYZfsw+lM259PfkYX0Z
/C7c9JlNHTR54lbH2ryy4QcGmTyFvvWVYWu+ruus2nuTydtIs9UGULl+5KDTj5+/6lX281c54sbN
mHJX1FLVABd5RGY5rUmLGxeak6yR3cDNGvFfoi04JpMq0HwrwGthwV6+qogDznTW2Yl9ToWmnYui
PfZGN7EMcM19ZRD7g6bwXsUZp6XCi4o6dA1QDGRFVzGXNilAaYWOdm995wqYFnCbtaNFHbDuUs6N
KI+fOrLdRajxpxR1t7JzW+zsPkf93ekZzA4/vcsFdbaW9u1mdCvU+MqLz0bC/BlwZ3wo0+alhg7k
1C4KrCICAM1dyLoGSglitWCdlozmTAaa7GcRbJj1bRgKkKyI8s9dU+ZbyEF0GMSTtG3Kolo6wdYs
rKUXhsVSpiRhyUKbVrLnBhiN+GgVGH/7NizPnw8WKv3aG6z7diQnYEx14K30EpOAF2oHWffk9ime
PZbBg0y6VW/VcuVMKD9FHn0whpxOkVdmTFixTwYtjWHWfsQuVu/wNtCmbi11QgVEjQQoitx2i72+
G3q0rn4wLIrWu2d2uakSL15q8xoj71S1sRTkE+IdLQkV2piJ/IrsIeUPyzHw8POBukGkOwakLNXA
WA3OusBMilXVUdt3MyTQJSyQgorPOgbNUuT5QwEObwGV6F6z6czYNzH2FltzoJVyo+kxiaxsz3G8
LXCJW9q4roomXQdslNGvbOqJ5k7mOMpiFxtJ2AA4Qtc/YJ9Y5hPqAFTfb4krNnHAZNUY7pIuqdZd
DsItETOLwxuQgZVExnopny7uzYmem4V9VNQnrtF1h+RhL2Ab5Z7/Sl6HtmNMywZfOTYKfjpUBusb
P4/pwF3cEsS33FGzXRHckPY5vugad76uVSevrR8yMBKE3SYhXXm+A/RX7atGRkdpOSTa0t2MRqfO
FTuSo6rUHGBlzpmVxamT47emj79CGW7WriKv09fQDOipKnetWWBStT5QPhh3qhQ0q9Uob8yQn2eR
j1BFd1M4CJp+O9t0TdevZeZYXzLJiIIqt58oZFNjthA12k1udCbTeL08dyEjZqcfjXVI3g+jWHz1
M4irZXTPW7LbZ3GTXUEWmrd2GCzSrowhir5LMFU6cCY4E1uT6DqK+3UxtIw3xFa7D+oEpqJ7GYg7
0PRq26Mz1ta9CNjAh5uY82qW/OsY65yafADBvKA+9DJf1SjWe468qTa31oFLGJZSvlZj9axZFwrp
ZQ3JEDfdbeZ/zJ9yyJ3LYNv7HpGyah0IFcUV/MW27c3b3rW22KkeXpB57JsJ2VfSbzWGJjCj9y2A
GVdnDu+IC3SpC6+PJ9eHi5noa93Nr06EeFKG32js8Jma0FR3zKXOoZedphyVggkFoDJm0XzzvU8h
Ioc5KQaT0e1QY1I88tpMCQxdoLh4ncaVjW94IfGXuzI/aV34vQzuYj36lg3hd2k3xPKV7WMwfXGS
JD0XqONvCy0YD7qdf+ju+5jZ1bOX9wUWbyYhnlLXnhZ8FeUtq7pmjI6MSIiqzQ1m7w1hoqp9nKLa
PH8+bM3ntKmdQ9pF7JhYEZLcVJz7qneRjcbbzC7SG8MznmRm6aSdVO4SkrqBLBJBaAPhTNr5OAN0
vYXBMnVrdOld4RXEpqXpUfXJxcii4iWPHyzbz7Z9T69MjkiNiz4eX7N43DlCntLMTb82or3XNBjS
SqcXa7nFQB9w0kKhnzZd69mHGCLiInR6+wD3R7Fnw6YqbWfGjapuGXt+BRwstMnZcNNLxrpm4Q1j
sRUV+GDg0oXHi4qXUZq77iHJi5ek7S7kM5fXzohB0kLN2NhlLta5LJ7/rcH+tgaz/zob6S6ePv6o
9QZlOH/IjwKMjCPrDzycXwsweDhscajBwCz68zSaUu8/Wm+Df4X8mn/6OUf2/zCpRmIkkGZbnx8k
vH9SgAnrvybVFiNvvkJ0CWhKDP9PBRhsEJxgIzSRytDLFWErHXoA8YJ5/loGE1Q34tXOSZIHxxDR
nR44j8jZ7YNwgoVW6gxzhV/uQ/bwaIt8b50n1o5JGSlkuLJ97mJMzoS+naRKmitBjPU11MZgZzFc
XGg1U1rLGPd6hLRxFElyGXxvROOVyq9AARktyuoZ3ZK9UZYKdpGpgdfaVSnTkk8OVeUPz+gdom04
r07HjuSVIqfzapw0fppw10ckOTNjLdwN0Idhq3ux9YIDdlEwoflSEFZ98ONBIAtE94GxrrrmRfPC
CNO5BR2nrR1Lfp/0jijisgm3UWZpj7qh7tu66997BKJMHmpqKZLNinmlWZNPSS6w6+JuH5o9PFvw
LlEs2avHKfhoBo4EpOVAY3okcgFaMgnC2uwNa0fYorVrAKNcczd3l7qAlNPXwfso9eSIrA5tKLv8
CpT0IyyAajNZvrXuLT19JPlpA+sRjeLo+DfQawYsq644T60V7vRCZ+xmiG9FJzjyJxAGLniFyoi+
Gpyoa1Ak2ZERlHWYsvYm0c1VK8lZgs1xV1eAAFwGZ4vCshYZm73eCF6ikcwi2bqkXEsY5LKo7stI
lcd8grRSVBvfHN85ipJNkN9wIparStMa5lvY4ZQWLGW9b5MUm1TEuLXL2emaSXkakuAbefXpCmbg
vcppIUGRsDpU5jJu8bDGgjq0c462PiylUt6qpuBHM1gf9MjGzGdd4oDOWOttXnZautMpXrfc0CN7
eIHXv/OJTtL7AYoz3lqAC0xJfYZrvQCdVivueMlfCNpotPRH6OXyferck1f2a3QQycqEWisKibyJ
8okt9ZxgFVEJ+qjwi+Q78zxj6SFKNqdFr7goAuMgYlYXrOH3pMF/9yJKzym9L80MY0EyvKd69jUO
17nDXyXIKMgcKHStZn44lVjKjvafWTLbThiGSzj3S3dwv+dDexktJtK96MOVAT3I6bC2ee5uwMq0
TVPKmsnxGBvzUra0V7YJcsH3c1hGY41/H/jwLDGdjPC7WfF1JNwWgUhWZUQqF2Aghr7RWaLazPJu
ZI9vkZQzOcu+5Ps/st0hUCRGNYvMApLoKhgEMSs2sz/ohHqrvwjJf+wPBNTw2iLXBB0P9hbCEfB1
f4Zd9f0cslRzhFQ1ap5UCpzZiNt1O34TWvdai+CqTeN7aDfBwvT6Y5be0zt+jeL2YRYPB0AoI+PW
GLBfkW52UZn9rCteqymZzIyMTzIG6CQGk8CEwVgVRXa2pmG+dQF0p4O/CGsckChmoEaWvPhGjws6
gvei3O9Rpg1r9Gl4HOZkM2POODMZ9CydOfdMRy916eYstGJORaMXnBZKSzxEwfE+9ZPXaaZLaGn4
mrCv1+d0tYaYNR9CNlEFoXiscOwsP/8jGMhiEcwJbV5JA9to1YPemf6hYHS3DID8b+q5IB3nlDcY
lGvkcOS1zglwn7/q51Q4dyQfLjRIipNExmVzdpwkRE7NaXJVmDubcfAl9HoclUggkBeFRnHS2z5d
ez77kg5j0c2k7zxq8k1Q7uAhElI259jZc6JdRLRdhN/zJAwJ5Wps3H+33X+77WbA/5fAvUv8v//z
7c81xI8P+jnEsX8hOJEhzo9i4BPa8KtfzNAtpKBkenxOY6guftYQguQY3GJ80G8C059DHGSkgomL
i5vMYIGOsfKf1BCm+1+8PboNpkgzDhBdsTPjpf+gFSWiiHhqkkLKOqzWQ6i5B+iuiNhKTvjCMPPD
BHRoQYIWkRVhyoDAH4d6Y84EN31+sJ0+RyL8mldtwUbMqS6kikrEWTzs3P3GcOiNRkMdOGC7Q2Ri
X811QQ6sMvcpO7rb1ECSKFlEcvteUhW0eDrxeW39DCbJj993metvWulja5mzqpQddtvMz28NH82H
jwb0WtX9njk1b/4RDL8xA/kZyyw1ut19ZmjhMbKakAyqrwSdDI+uk26L0bOfoC5ds5TVLjbc4j3h
S/K8Pmdt3CWHxJ/aW2tgMM+qBNcHcOS0H2tACu0I7NMCEV17ChPRuEkNkjGQfrp3DWnRq0Qotck8
tz2MUnxRbNoRPMnx0DluseeAWcqiK++U1Y2sr8o1qlemxrRC6Fc0Rx5UzsGoe+mdEU+I7BhonE0y
yVZZ5YYgChgfNLM7+fPRW7GWrZiCcYX79YUItU2cGsaD2zke7rvuO/OM8VYYTGVEZKBjjZdd2iQP
SmgYuEarXVZSszaeX05MomjeQuDIe9Npz7qRWle71GeZj24/TBXxAW2irAu5D4sYeMOxNLptUQvv
mHnQkOO69xcWZIFDq0osZMmAlL5qYnp3fDhT9Z7goDm0RsI3m8b69vPho544RBNJBgRJnlDvHjQv
iVqW95DfvP5J6IO51Uwl7sKkYxM7GagTIqzBuEHql3IUZOFAXjyp2oseM2SQY9e89Tn3olNmmOb4
oh6aKCUDPdPfZK+a81Q67pLYQStsQcQZpjw09cyNK4zxUPQ0224wxSeRUcnw9RrHBAwa8z4AAoOr
vnsusYpkkryNJfOBTHb+bSmyagsscTxo5i2aW4c/tRlvJM3lj4ej8B/nflazdqUJ7vSuvTf55l6I
LDiGEYN9jzS2ErRx3Tc+xspoPBINIlaxSeSRGmS647bJ7nSBVpZJjH4mqdIYfC6Jaspe0+K5ySzj
LaqYcEwIJDamloTrAhKf0bLBstoq/fGotKYAEGnH69gOT3Xr+4+pC9QNW8P4qDf0uWAezrrK+0tY
9Tk62p7RaR7Er6X2oiznQcs0j5dYWT/aCjlz3Qh5VoZRP2pG+jC4CXjDptxYWi4wdzT+dt1lPaSx
2JiBlbqF7jlf0b1PIX16udWz1AU3gCFJ5M9mw9DI0fOHGJHktRaZz5IkJZTTanalftGSrHilt4fi
FQS3sN82LPDdgzAJ37Dgb7ucWcfPX0kWcwmkzIWIG2OP5HjL1to5ghTtjhab6BU6IvV1SVpRsv23
wf67Bpub7i+XHJeP7v/+ByGs+lOX/ePjfr0hDRc+EY2R7czKq9/rweb1Bs5pggXmfcXvbkifG1K3
54+C4vCDYvufG9L7hU9E7JpreKYDpeif3ZDef0UcoAVAqMZdYusW6gi+iN/fkLVXAR4l3XHVqng8
NdnAW62wDxT+1e3nI+8J19IEh5ew3ulMhn00n3vNfAI281ko5lMxms9HfEfoIUToH8dCnDP3W07C
462GROBoYOFceoH70ic6maO5YCsQ19OV4HlihOLsDpcXh4BTXiyLzQMAifg+J65o2RNX9lCH477u
sxlpl70oztaNL07aZNId5k60q6KguDh6768LIyKKBJGtxkp572nWR++V6Q1voPTGKUV+pqtbinBy
N3qOTaMNpXOsuyDcxlnpXFmDpCRz6uKp6wDVxXnDltJxHmKbuzrx8+5UlN66GLPqRpsw/sVVFq37
gRg69p8HDGSPFmzpp8RF4MxYlFY6okytgDbse1EQblDWNnVuZ+406C2rrCP5cPRECQw1Z3bbde66
p0C4OmV/61T1S5Lo0QsJJGYRWft4ykhLCzPj+NujHLUIz2JE8ow8EazQ3AyWU1zdzPxg0pps9bjy
j11vo0aJ3BfG+mur8PFtZ84Z9bh2SYw648wCjlmYKOXLLvLuJc6UQ4CGcZEKQmqisNo6/8/emSw3
rmRp+lXaao8ywDEvekNwpkhJlMQYNjAqIoh5nvEy9TLd79WfI7Iy8962umm1r0UqFXEVIgk43M/5
zz9oKLtoD6r6yUyEdJgwPyoSGwJbgcLg/Cwb0W5xUMlOIDYxwH5ab9LACZCJNLB0fEvfFtrwjmZH
PwT9ZBIzIeLPUMXVCLHC19lHdxppwyxv5KYE4NkhADBXldHrlGs1jvdY9ypl1UsmuG1gvUodZzrn
Ce74SUxEJ/dK1R7rnAOt1sgI/dUJNKmrude3OM5U0Fti7ZVEImzTy0R5qmcwHihyeHy2c7xWOqP+
QmD8T2xKiy/lWD0bJaUWR8XXyQTOVSSBvgVBJYfU3dhIWK5p22IR1Lf0kRF+erWlrewswt7IncUK
9QZBuw3SUag4ZNmJfVEZ7UrFxBbtr2QKFMELzZC6qzSFABqCSrDUayF6k6iwh0XWXYyC2PqBg14r
muQ5aDh/R4wpt/kUFh9lOP+Yeq3bF3gkr22CRY+Kja69kL46mfwyiPYg7LZ+Xv4UtYLmjDS5KMtO
IAXryODmksLwHpAth1EsLCqGDt29G17JF8q9EclSVoVrvWrrUxaFziHrxyeKX/D4PHpPlAhx89yS
9DWjDx4Uw1+3ST4eGzMg/idWkFlV52pibphaotzA9NPPcSBuAxZV76VR+KsQiZZX6lFx8RvdWvlT
hp0Wy2ZfQV98dVR3Z4RbnEqb1zmso1sU0RGGPRbIqYH1SmXuMh1yGl6CNUIOU1kXvYu/WIBy1xZ1
utabCH5/l+I5DF/wkOGQVNvN+BQ3ZE2MBc7URteeCQdmUlHsLezb30dKq4QSi3ol/ECwMT7lsv7q
ZCWmy5qskNWZElGn+bJiE7J2w+v31lPM4YpGWeezR/7PofuvDl1DCM6o/5pZcO7+758MBvXf/+Rv
qLb4dxsXEte2LY5P17b+rl4E79Y0x1BVUxKtVXKF/tGRuv9uQkCQokcEjKojD+l/nLcIHuFJ6w6s
PXSN/y1agW5CUPgDrcC0bdtg08FxHba3+mdaAWX/gB42UMHbnMSzqiA4t0kVnJfvSsiLSVxura5o
DqzBfRHnWFh0Xf1KtBo5wiWqYxgAp5ChO5onyIGmA4bmhh9jkvlvGnZc9GfWuFEzyLpeK62B08Zq
j4nTkTWCrS9Dx/qMEVl9JsK0IubnP79zIzyrC+Qb63/83fJzMYALM99uwspY+qIPpCfm4WiDUrnu
vpjTakPR6e4ptENy7pzrHFn5jkBl2AJEVD/V3TyvKs0Xr0oa94esaPe+H9mXtBL3MZDakUaU285U
w69p/FGlb5js6Qd1whc2jJIzU+9iFTjgQEpqTOthHJ4aw3Gv2QrrOOfq1DAgS2hLa6MR/ks+CR+G
Yr8KaXc3WW6Sh+x22bG2rGMpQPDYT+JnuuW/fcEtrFznXWasVWlPHCAuJcBmbMpNFZoA3RgL9JOG
gyxRqc+jivVGVdvYbI/aSI56J1uRkfG3Gdb6SZdfKjP85y//+Lspr1dZGlmIAX+6c6kcrRGLwOU7
wRBDStNRsNiWFm5yKB8vhkpGn0VW0oHcFdLWOJc8Qkk07M4d4Vm16V5F5BhH9mjOluQWoIC7EzdF
ekvGZFeDoXBj4SDJpLEoMgOK6Gi8skdSwZS8S4C/DhPWwWQSHeQWZhbxcG7sTD04WvxldjrxRP5i
4anF1smD5imIJ+MqhG4fXDy8cMtaz0PGEVAK3P19w9/2TueJbJxe+tC3V+E0aJ9Voa6For8kGoMR
k1TPE1o4652jCUFih4NjCW48OgyEpxAMBT8vliAGZIEdFm8FtM+PoVRPKUJb8h7D/tL42UeQ4JSF
UAuBZKdaz2q2jbOhefGJXFnHvQrC6jTcfxfK4lNMiszcRlsog0AIfovptD3x8WGsNMYnGUdmfzbw
TrjWXelvpkZj2G2p3pxY81sB3v9mFqXGeR4jU5N/bI0kP0ySZm3o4xq++Hy25Zey0BuES/JbTG+e
YeQXhxm/G6/VXJw5pABzUmeCTeR3oM5/+275O4HzDLKtd4DqneJqL+5gVPswhqdSQLGAUx0dHKPI
b21J9dLCwDBcDQ57pL8EqnajBHC/GAD4exDibuPHNVwJo2lWjO+MjdsQNY4TTf/Wg7G+UEZvp7wL
9+hc+5Upc8+H0Fe3MLU/VPn+6DkynJD4bnmTy3ckxwAZt9i/pcbwgsFbcLat6T2ouuHDbn0Se5JJ
u3RqNezKEkJnJQGhgp4C2njh7I0gL455qX/idad786wHH4oxvs9Won5SdEon48B/7SeU1dgiwdEr
A5MCxYairaU4pbPRH1szAG0JfNIJ4mA8OBCpvKFjnjI7kebB2gkJeIfv4sCy2Wplpa0Jau4OY4Bx
aTuaZz+MkDqG5s7oYuUp1GJ7r2KGycgmmda6HcbPkGOcfeTWIWKT2Ll0mvGY8nQ4DDZ6RaQPl4Fo
0t9fpm48tZwm+8yqDNiToXFK/v4dFbvBeo3tlVkH14459+uo5zcesO7rMMIq1t0kOkVQ9t8tKE/U
puFeVM3sdU3dg07VT5WTN9h15tHGDE1zO9RkGVcQfr2xdbFZyAeMTjKHzOUeV8K2N0kkFsHLGPRQ
nXxCiNypIkTeoZovZx5KKyIZ1KeUeVG19wja6IsVqe9wsYODHpU1MlFfefqfouVfFi3Mqv+6aPk/
/5H+mQ1pLP/od9kiXILWTRwN+KpTFWjUQL+BdGFjobZ4HfxNUfYPNqQ0XeBpB0g3VQv9mKx1/rNs
sQDmwb6JbZfYt+3a/x0gHX/lPxQtlCoaLm6wNAW4g/FnGH12MgFLHrmCo1gXaX9aD90Vx0s+8d8L
uZff5Mr/xWH6UkQE4f3vf9PkSP8PnEtbp2oTtiNs6efs/gmMgKamlYziKbsR264IjHyqSyI9lPAz
n2uo9Gphe1U6erl9CszhsyifSWfyE2NccXrdG3e+ZV3w+Os3Ren3/70nyjXAEds1hS399f4ZINGV
WoBZpjWjYYZ6U5Y+wKifSOpr4/k2W3h5Gc4JoPpfvKz2Z/oD19yiSpRXneqTpfHH10WIlAKoKxU5
VpxWMdy/GcsC+fpFhyVtqt/8+esYJW/RxIzYTFXmzBAIrJqAwb++Asvt/dNtcQCpdMOBL4JqEFDs
ny+BYiSKPRpK7Y1TdlcK0ifAU+CYYj9N5yzfH6bSt7G0LnbB5DTJJhwCGHu4jEfxlCPB0bcPUy12
jQjvozXeQqu95l0JXIzEbZ7aqxPhVKzVzPShXpyQld9TkCEvHmF1/fWH+TPexWWlBzCQ4NM1sJ7/
9Fm0AVuzFIW8Zwlxc3sG2UmU3gMiAr0aZfWqLKfTX78iak35S/9wAV1wOotQGZKnJLNG3ut/sixB
NR8ZsU09UFjGvZsNc+2M1ofuzLdwisITb2iVtsrWQq1Ajddm9Kc9DnCBAjbWdpe0bk/FeB7aAmI9
LmFNABxD7214yjOuuCdXzThaC87OyEVu0OqbkIRxbPuJj5GOz9NelOYdiO4XIXjrULtp9BDYusVA
Ab2qe9jY5ZsaNm1kwb5tat5ol+X2cyTaz2FwxgMg2imapugQgPTgB1AEyZFbd/BB7TZj4wSXIjWt
Q2uO+HrXSc2Evp8PaIfaCxnA1nqYuuFWms4vBuO4qhizcyimTOxDsJ5NynP+lSoyXGHx6zyXOMNe
geVIIRhXnW4KQgS1/l1ytMk7ipVNW/UvDRbhh8qKs3PT93gOWzf03L2XRekWOSmKDEfo78iz3Gdl
KAmKMOxh7zSN8SXEAC+0Qvf7hC2YB3Gz2/pjYT5pWbVuAk39cMz6wu5EtCF8xC1G4PYzR7xY49D0
vbPwnZ6Q17zpiqYeZ8e9h0GSPVWW26HVDtD0WIZztXENxLnJVvbLH5O+fuJRz1dNOCUvGoTol6Ys
ZpKA6p/Uv/wpGqIXse3UHqG8X8w73BDeqjFJ10GNLD3FJGLtV8bRquuTos6rvonSV+iDkQeoDFHa
ytpLgtGJ10Wjvx7kH23TPBJDH9PujLjfWqX90WTlh69grUZIT7rGpxDUxDF6rLuN9GTO/bFEdblF
fKrvMgrInbDdeZcE7fBBqUaSeJZdXWHVx9Lood8UZXAqZLbi8l0nfeJEOEbbSMmGZ4jA6rZAE4b2
njc0DSW+AEGLGbKLzYyJM0kECyfXM+3A3Xmz8hqGB0DQOhrGeDNapv9mQZPMcKrhNpjY5OaAgOQj
dm8ODjP4AvRoPTLb2VoJFg6imgmtEMS0xxa2CkOVB7SqNeO7SMfF/M0c209o8IyO4lR9IsQdy5He
np9KXzpXwOvwurzDXb1MLkNlOU8GxjHP6A+2ZNY7a2UMuhdj0mh6J2j0BVLifSL65hR0RXpsxJgf
SHUksctVN3mkWG+lIcZN303wS7AXIlSTjqKHCaP6Iw4K404LashplaUhAwrrU0mKWOP41ZWuhItL
eTt906Yme3Lgtj25zIOyRnuZBaPKrFVXOj675+ULq4EkkByb0kLfjWgv34Qb4ngCr8pP4pvaxIQg
s7y0cMLD19RebcMNs+002PXJbywMjLp2/NQjzIJ0PL0nXFJpK8kdAHIkrdWJt/z36JLlw9GyGvVM
KP16GIr5m1loujdMVn/OmKA/C8bNmlncSiqRNxM2UZ2QW1IG4blXaGHx8BmOohuHo+u7QKhuhRen
9HmuMGeBo+/rGDmRRebIFLIaKumhi5x9rDO7FOBwR5y6p0M7fkdjnL9oAqeTDM7LpuOmv4hYkHSp
QHxGMd6+tae866c3R7VPNZ/vBcOUzQxW8BE6JblXqnXGp8o5NmWKdxFhJqZSaXutLMpbo9YYq2Xk
7fj9LitIzZy1sH8i9Kl7CjIBBXoMjsvfx2NfbRi80s9iEuHFAfR6Y/jZ2jjVwVB7EIjJhH8Od1E5
PnL/CtzwmLr5Nub8oBp0OxhnX101arzmaR4TXPYwBoVsRMwRGahbUSkxO3b4wE32lrflT6c9FyJ+
4PAxYnwYbOETBlD38ee0hw5uYE5cmjNGHirU8oDTTkUuwOi8BKjOnkJiCTy1Bj0tRvzNmcheKyXb
+jaKVqsM7rqbf0yjdmhiTpuEhBuYajCK9PaZ5J6MSgsFqF5fBbVVOWBuE8LcW4WNS9I8WaptMZ/j
qPIhdUEXy4sMuGR6cRgGeJOL3E1nUCocpGQKrue4hFhoNMhhdSLr51zln2R+MXyf9ZsaEBdUI3qd
TfG1UI0X1eIclnRNIHikLA2xAapbchZGgb0ZkeKRrjSl06nAqglrKd62o6T3Hg7RwPRXTZAeF+Ej
7zFR7UvKorhSLrlqfW872I2VWQILNc66C8YTGwnCZmtayfpN/i8qhmuFP45qBm+kRkHGV/mAYwf+
21qh4GrsTVni5JVOTHWZ3pX5KWia16LHYya0njSnAIe2sbOc+uTea/3Vj18t9Atjw79q0XOsNAvc
3x2xRoX33vnhI9ZKuFd9QTwakgsylAo8IF0vLZNbIXV1Y9miw1bDvWtPb32DcsOSd75J8V/C7usB
iIFHVKlv9QHNe14ehsL+4BCuVqMK9SJWytIrufCTUSzczlQ56GgN1rVfT+twzK6G2j0kX3AaMRTv
C97Id7esfwz2tOt1at4ihSlp5OyTa9pp2Gm2LEjnW91GD/kGoJlg8UWmQpz+bf072gzAE93tInkY
Y39VcY7w5o6KThup+vRjBd3R1dJ3Co77YMErFBSRNOKxZ/0wG+UXNm0XSv7+TIwnrpMJWN9bC2Vn
0gCuJJ8OOCzjQ0cPlEMPig500AgnphuepNIJSMe/HrNJL2inE2Vdvg6U8LlhP4E5Z16VKaLaxNBx
n853mutLTYy9qKtt3HJhhxAcLbWgse9A2S7F0H9pdP1DETgd1D0af/XdFNwocriIYAog73UTwVuA
upwj1U0E/C5zvvl+vVbrGkguu8uLY4e8H6Tn3xWCZVp/uBbh/IAiGzp4kBnq1zaUV1HtNK+oDmYW
PNQpvAu1kdOr4G2wajRomfBs1483ZIBBXjzUNXwMFRryKvfRTxglQyvnaeFpFswj7JRIkWUJJXr/
ogQglhqujhBeWLtafNfHivfOO8l5XLpp2ITAUIy6tKF+Fy2LMpE1OClfD7kDLNXxMLXkkxKhG9sX
lJyAiK0jVVnr2BfPA4tZ55MHILeJYz71DGvKuN5lGv7UmnrIW5Z/Oxn7RfcPzemR5POXHvbJWPIx
9Y6rKN9OO3AP/Tx6i0Sz1/WCTBbLPKoN2tsCVCT5LMRAlxFZeK1BmITk8aqTQdqF43MEcbTV1RMR
JPzCsSR32BquDUpYI8AHGbczqMzQUHX1M86kGD95VOxwC6G1k2u9b4ddS3UbJ8ArI8/wHEweD+/k
Qda5VrPYB4LNQB+mE6XCHWIHBXdEcTJydqjRd8HOQLBLjai/hi3cGhsxaU9NYl4SmweLnfCOAEp4
KU2HnbCRJWrz1WIYZYzK94Zg6sQNPuaITVi9yQAbQydneGk8WUIDKd6zot/DAR8wMtBYRUi+XM3L
YlpAuZfoLhVNOHwN8xn5dI1UXG4OuBfc5WoySCunEvmQv7i2eXADUhM+CSu4azo/m8ke2x1YHZ3m
XPri0zdhM0c8t+xBfPjcJh9svpVqeE314NDWfFRlZl8L1eK9HfFzoQvMI/B5LLmsihf2Dfygh0a8
KHXF6JkzZXnYqzmkLxxvJGAqSIqUrY/93MoJaSoV1QXr5bZYSXO2+pYytFsvr6RTlZD21W2KjjTx
tH2N6+zuRGTFdDHLdCwAinl9dSh+mj/sIr/nLhdlNHKi7rI7lt4Ve3/1rAX4OxQaWHwMW4C3FxkC
DwAu0MBh08ml1+N7xZ6Hj6ZclYXyqk5i3WrK2Rj8LcES99Lu37CZ97KGWyqfb59M06GBZ58+277z
gx7C09OuII2TZz5rh4JXO+c+F7JvVXM9v2MrJbxlL+9zd/biblkiysALWnX20OVjb7L59HZ+n3Vz
P2JJjSPkStO53MvJOQTWS07HkXdTsFU6igtfDadNhM/lyQwjQaQPP2qnmKwM/pc+jg0v81FB4fX4
i3zQQ2dYl8ztseSmId4aheKZgyTqFZ08Xwh1FQS7G+mdR39rV9ajnpqt1tovmsrzwLlGf3/2/ZfU
P02ZZq4LA9fshu7RnJNx1XeUMw6m6CPB47+PDg4brBerL4laP9KY7E0BvorbVofbin8xTB6qMeah
rd35hHt0tWpRdq7GPv+IB5yc4xTG/PAlEe1ezwiEDUi4RH5I6YQaeOK1piP+aaQfsqFc0GqRXdWg
GlGl2bXSYCwQT1ej4lQy2To6hScQJtq54f/bOYC7Hk7vRgqijrVdkRxrPGGa9zDixqHuTbbODL9f
6gW66gePF+TwjifcEdQpk+JumJqp62KoMT7g4zR9sSYjGGeeknkIrhvWwLWZXBKIlJ8AsztDJK9x
azHAG6cKbsNzlur9OlIoyiJ2rLIaz33Se8sHqF1ZGObKBqIOLhbEBijJo3fnYm0M6UdR2emmnVDq
grJju4SntiZy98nPbCSeY5/uoNV/q8Ppq4mR4ToxSsFwfzgROi251cUjlyVUUtzxuMR9It4o2nxr
ZtM8lTzVA+1dx9TKd8t+67Pdw3vT8XsTRbmNbpU7q6cG2gWWKuMJEgDe2HWebms3hYpOiFQ3P9ex
/WOoJnIQpEVkzCLLumIj2L+PS9WiDOO1yd61ZCzImuKRKDPjRzy2O1eUPgRO2Kuw9w33GDQ5rUMl
L3o9bvUoJQgq5OGzhB9RfhMWKfeAjGlfN0XdeilLk4rxSMYxpjH4L3oUyOFUcILzELQ2Z60O+wem
gLGqWFtdBi2FH7gFIqVnO8IeUaWLEX50XZTLk3wpUqS7Aed7LOW/YWRFXooIczlSfGQnHvOV0O0f
EhltGn7WbZT3WSQv3RBPiLa1Q9IM35C8Khiat7/qTLsB76D5lTuDZornLHfP8rwtWPxrzBXQjSbl
s0ErG2UT3ZeJsdVs5vu5QHebK2QFwSy7OwkHV5TEe4s6mI6ge0CFQmBcMhlldhww9Uqn9VLbNBOF
+Wjp0qThjkz2SZT1PsF5BqPTm1bFCkIYfplRspXgbpet/Yxo3la6c+Vk2k06HwrOKIrKvmZIlHbl
uu6q566yX1OH6Eh2jfNgy6lK6D7rkXWGTNQRNRE/Yp+oUxNoiy28OsZ9daHJdTcWIVi6id+fWT/8
GKmSEATCsqWKMru3iovTZsWykF6exDNtqj6Odu5kfe1cXDwimrwNYIsXBH656bpGA4CpPmuXfboX
xUAqFMb6aoRkZax1lI1hN3hap+FcBsYcw1TxLJjYFs0U1CeSC7Lw6Di4QDWw8rYwddbJiBFoRvSx
FynfnXRSPL8pETllv2byNigqriU9X1X117GkuBlq90OIB8cmpXnLU++SKB7QXPcyDdPOgvoJ5TjN
ktJd49xBHJ2+Jwl9SpbDwTLm6BB3VQFbtvGwdOGam2yE+aj90rH6kGevEbvbmmrKjuCYDxgojT99
i9paLso8bRTStO2HrkGXKTFANGSXkkvhnFmV39JQWibKpUC5CYTuazu6PDZa03mhp2mgHmP+i5VO
sssaROhuBNtJV89+ZtjY/NLNDdN0hRe4DXAJXhlJ8GNs7PeRDbDBsnA1CuoBbjfyO7e6c7avl2ci
jFkB3eij04WYg+1rPt2WSgPjn71ahgd5t3FufSOft0FVsoizlod7HolyqSKFKKr5Rkg64bYAyuSY
H9RE+1gqVFvhqscYjuwicUEQT3uJC5wVqp9h7cNg5nyg8tfWGvltBq3LUDVfWhyplqdTVuq67L47
rGmp5kEbeax0prKrNO82Sw5d1ab31hefIZ207DKtar4RnHVpoTNZNhXDaBkfnQZFcrI5H1ADOmtz
7i7IelJxMmAQsnKyFKjhJ10bSY8XY5xOmmC15QmXSrWrXZfZ70u55KRQGEkTu4YsPa1uPvE5Y58B
DYhktqwgSk2NKFnwO/lmDNl7HVEsybIMAsuH2X0j5e7ATYajZheNl2ZpsILhX61kFVGM4tv4Vlnc
I2NMgSTYL0XyM83qa1WljzFmltIHN8JjHiDVnN5K5jFWvhQKMijdudgKJQk6hGRVBna90oZsHwUk
xegQVep02hh1leKvc25UbC3gvZBsKKtb+RCkBIxNoYjhynPaVM77FMzXbqSrZ0rrzfIBl5vnaPSY
080/YA68L+Va3hrPqmhfZ8u/KVN+o5arVqpFkdpSvBjaOydV4LlALx60Bgw+aY1lebZMJ1xfvclL
iYSN53NAWdCclcG6LFW+UfNLHEdWGQYfS7Y3cL45Etzsviwaeil68ommXta0fWUfC7X8xGY2P/aB
8pbNyUfaSr3fgpyo0X0KKqxKExsdGM+cZfLwutlUrErtCQ9kG2VHRQZJAipBZLuOQQPm/uE8/pJI
eEzlKHTK+556Isz6V7O1vsQhQX6aXe4CZr+ZM5ebBNnlKs4plCyHaYmBc2s0DnDeOUbMlI9h8Duc
sNJWfY+wM93ZXOI6tn7GDv8xbQ4y4nK5sMXM+SSxldT+qIZs8Ny4ZZNVZlZPW6xqbSjWZKT/GG2s
Wo33aAbwdcuGiEaqyTa76WN3MITysODvBQhniolMs0U555LnvZJNfaQBAykDT2cYfU0ATVehnbDd
yguj+g1nmUqjFTJFsuwIRQxNh+Gi5w9dnKzEfGNavy1rDYxSAh5OZgPuFK22SivtNTTiT1ChjEQR
aDMWGHbMDHSrM+AgxGK8th1aO7C/D1w68amNDkQLT5veEB/h0H1RWlqGJuyq33thL5/5utiBVnEV
eRvpSDuXYuaB3zdVQhG9mDCQQQFunVKHq1q8tgWfpL+ZltLBGhpoMkiE7nmL2D+FuOWpBaMYHhtb
wcOgECuDzrHTuDC4mZmrobfp8L/5KF92bcuKFlb2CFvEnC12s5F2s1XewLIcIaYR3EraqQWOksTt
u3DwlycKBTO+X6HWlNul02yt8VSpHTu2k55wgqxXuar8cnqiWzCh+g3saaSjZOIeIpbC+w36ABMk
Y2i/Gl12z5LpNdfFF/R/VFRRNUEJpjuVD3xXmZ9Sc1DprDYeTPKCTGR9nHd9xiJJG66EjvkKQRJe
35e8KEXcchTW5XSr+vEkt2ytZ5pbZKGNVzhayZRT1A+RWWb3QvNvRsJhW8SfbUinj8wRwG5G5Tva
z4PW1KRRk/1KF5Z7rcnjrkHMnhrlWY0HiySU8pwHLa4CnTj2U/fJA0p1J4ACS2fe4qJ3WZY2lNot
lZTJOM3YWGZxnePmgTnBFd+FdwtOyNJSyWpUyMIe2hyhXOSjqMkgaFCBxWCYl5Qu5crW+Tjsd/nA
umxteiw9plwl9GJZxEPnQjsLxk1pjhpyUw5yQZJNo4Qlg+oqoCNIEgzohLlvHcx1Suh2WrFT/Orb
kHSK5w7sKorceNTqQd10HcwecpxsWDKbAMkSTwZ49k2/m+J9MUzupsLXgqe72Rq0K2vdgnbMxOEb
D0OwnlM+Nr91kDhJPr51OVkByxYg4ckEeq3W4xVnxg+ESfe6ZheQwIPsMcxg2sDDPdCeM+adb7iy
senDwxYZ/F1ZW7v2AH7fKOsgju9Jz8GSBeWPovaWWf3os7e7mXp2ZvtN62gem+JBj7NSFdp8nd6h
xlDda3CgJZ3B4iAhxi211RNhne4mcNmRkxz53UR2IzchSfDHj1OzWA1qsVEbxmm527oeU59tWzWV
l7dtCILOdSr95PuMan0hK2i1ftBgJS0VO0mxTJUa/TmU/YkZzWcIaBvNotcIBHCFoiEE0OyzPOhr
Eb9mI3Lq5XLFnU0fnrE882nDXBEWTivP3hQFW+K/y2yqUqIFmVsaEAOsBvtHmaGaNxQHPPl2VK7d
sMFaFZt6I9XRJwN4VhKkLfHixvjsXQ3zrwD/qM/JBoZswDyaVriY0fC3Rnwpiul5OVvwcOy8TNiX
QTNP4eAu2dIL3Ev6+Z3UmUdA5Hkj0BOjvrhqpflWmfA+GSLYEpPJe/XY4B6u2wlszVRbtRonFjfk
pgXDlei6kzzydDP/5XSkMWQqFz9lI7QdK4WPiMZCflC5flLBoRbV1IRUKEor5QqPFkfdFfbtF+VY
AfDJrc9Ox+sIeiWH/kurkoX4NmGirzGaLF0eh1Yu76Y9lZWGXt/9tmzRdisrs7zGWL6LtwrMOW/p
GWfa1FmPX50GV8jEn37rp2WCWaDrR0odHtb5CIz9KzcANBZQW8LAibxrWl+sWh3T3dht6r1eawaP
r/kRKONJeo76CfdJt2yqDLYhmRG2XG25LNFqINoisI0aWBaOy7iEcAXc5Q+lo63MiYdnOd4WuG44
xSpWScncnlGDvRQTgLA8DeU/pT5wEf9XVu/uyFf9UlTu8S0343tKD21UOHbiXMHCmCjRdJFA20Ly
IKH8pSKd02En+pLtWzbMTKO5pQ77KxEVG4m1LwMoLtmdBp0kFCYQvgVdJB5X48RvhUlbrLO6u62N
AmpY0uq3WGup0HG7lcwebRRPsVA3Y80Fj4QP0i9+dT0LNVCoP4Q+HitLeTYIOYZ+23gkVQS0UpQ6
QUdHVMMHxkQYkJ+QrWkTl8Yppu3ehjxlnu7/JLE59PKh0ba4MXuVg3OvUZngnNB9cl26VWHIIKHW
pXwMwnY/9vZvbG4B4McG8JlSR9Wvy4CHeCoFcS8JFqNGVvuGyBVOb4lbZwHjG3iZqwCeyrLCZAMF
uVpPo3oVkSbR/moC1VlHJQa0bG+HmoTAlRmhWwXE1L2i3mqWebG78GADn2NxFMpNgsnTs1mEv6Ke
tILqltvATHNKxgxGxZAkQNSypKy9Qo02C6LdxlRs7g+dhx2siU9XlWyAaVwccT0wZqLMYPwG0dH+
5ADlJ8GlvUCptmPiXEqsFJDmfJe3sdEoMOJlgzC2nVvfFTxIPCUW7y2c3rXj8OZpjzfYfGGynG3C
gcImgC7yGwNeOqpSOU2a1QHUcPRKaMRN2m0ny05Fb73WzT4mh79lm8QrdrSwZeIZXMDI0gh+GmQD
yB1rORAlRisER89EBACr8+aSiqN214wgYup/6vkalBdTMpglsnhYVtuyY2gmxzNWIeuWswlFExQV
REWgAEBPHRWIrE6X2nw6uaPQVk3Jiu2n5oMq7pCGMU+nXu9g8WCjbHG4LYdwEeDNm8a2hxcmt71S
fzg+n19ipxIVxkvqMaj0IrC8Ws8tuqum8ECVGltZpNZbyWuDPglEXM3IWZmJxhG1bjdNK20WzjFV
DPxj7eqll9s+ybw5MFi2djsA7M6NKN7Sz1ji+pmElNFkMqIpDn1KyVbR3rhwCLz0gjzhlBXmTk5r
UgEiYOk0VzGisLBZj/GwjhwK0LEfrhaGm5tCDzkiRnwF+VE5N8EwNPNai4uOrzh3HsaxRcFa1euy
4cMuA+FYTdg//UMQyt1hAqvsO5sAvDl+CW3lu9zbUZ3e0uaHrNBE8qzgIApb/jOXo73fu1pKP0PL
vQB2WoLNCczvEBZD1MXnlvnkIbYI7Gr9r3E1O2tZ5dUjRndZlnuD6O9YiqO0Ro+LPjB8aop6LbTi
1mespWnBCJykpl5G9KQVVOxYiCM9dwDtaq8mt9jz4/l5QQiWyyFnZ2EQd55f298hFDDv4c4Y9siO
ZNxTk2qeTpewId/YVj0SPCHBNBCnLGKm69u7IdAn/EH2g9GSyqFqX+rcP4dskGbM3Sv7TWCXOffM
vGDHdS8rfmFdUdH47A3qHJz83MTMkYIBgFcjJIbrCisGKq+vvlakiJsqVux1PlK1FKygmIG/0Lp7
Bk7kO9QFZrVnMvsmh5U5nq1kouj7oJxPOJ7el8FoESffczt70iyANXlAVLa2F629X9A6HUoED1nw
UAprL9vbVks/2xoKCR8hJ/QFkJ9VXMb5z640nhqL2tEIae5CLqVBgeMhZ8DY9v+xdybbjWNZlv2V
WjGH1wPw0NWqzAEJ9o1IqtcES2YmR9/3+PrakJt35pUeGTmrlTUIBCl3OUUSwLvv3nP2QeOBfJj5
G5hc2eb3SjpxWx5jQiriaUFZPVG/ebiuvaPjZEdDtPd+txazOkJUg/v3mjh9Vk3+SRGHDA8NlqUS
WKYi+ZzBDX9QxGV9hAEgwt9JsjnpPXH1VMQIBWGPPaJ0kHDvWc/n5lsellTsTrntgOkuUhohsH9Y
WYYUlZdJU5RsFsZv821LNtaN4B3t0BnqY+pkD3mj8+ZvTgKUfqCt2jsU92SKrqng6bShzGfAkaP/
+ifv7v8iGUXIq81iWRsZ4Y8enwzGmSJr/DrzlzlPWtkC/Kxz3xWkEy/ConWzGElEyVzq7z/WvzBL
LakaloGPR7OIn7B/0IwCcdb0ZoRbaTZBvamio94zgArb5Gcj7LO9HEwGfJb69vevqv5I2ZC8rKkK
8mpwXpnS/OFlJaWvUMySllNsmRtM+uyMoGh71tfYSVgv5lZ4PDch0PdCO9S2f//6f3nXYGDZ4Ksq
ZRMiaOMHhW5bQtIegVAurY7xkujoW1GTDsm7Wrc3f+q/oOn8JyrSGUH75/PXnpWcfMtognUpfnxN
O0ex0sRz3SS2slSGzy1zVdAkHeR4aL33zqEGGQP1m4jU4+is//4t/+UM43UNDasaL20DNvnh8imt
Lu0kIuyl6Ox9p6q/iHBZkvM0vo14cz5bGaZByfv5wv/z6/C//A/qULymeVZ/gnO/Uv9VISXWD0//
/b9ZqLrOF40g/jchu/vevP+Pj6yBc3F+Tz/+7R+n9+pb+GMmzC+/9N2TqP4EOsMCpsf/oeeenYff
KTmgjmeRN5cq0oxfYhN/peRYP1mqwS/wX0IBTmfiH38Q90PY4z+DWh6HoWFq/4q4XwLm+/PJbKBs
x3Ggw9sTQpo/3q8AcAckgoPPL8MqPmlqcdMyK7vWIDAhZyYXJ46W3Om8pzxstQWBFcYu0MmGqnCe
RAHbMMmU6BAEbp9rihs77S4H8r4xhhYxEqFnC41UJDb4BGh5Y9Cve4lMQ4YaITShoh6DiaCvsOir
tW+kHQjZizVQzKoSwVId4Rm3lbq6zvg8xrSMqGs128VactCsxLjrY2RB7QyYT6JjJ5tDrZbVzVCG
syp8e0/Z/t46ZyvOs32DJHzRSfNrkxBokDvkEZDLDl9rsnkvbFmg1lUnmR26UU/2DoarLYh/kqbE
nYrxedHPyWs+dzBVD/dZINj0QRhBm1aqYGdapBmat4vj5KEGtUDCyNgsKL3aVUlU+lqhJl2YZi63
pAGzkW7leCrbdWlefUVNYL736dJqUkDDqq+tipTVQqKyO3dwm0+TaRybNu23FIJBZ05YGdsW8gCe
obI5Z5Vd3UaNmj3vspfRInWyF1/bkVxpH86swlm01jTa8n6hbpUqOk8VuZEOKScLa0orcF2GZAey
0xM72/dpSmZLaLCL0AfLd5UZ10OnP98PdfP98Pk0j0nKhEr3nFhBfPw8OFOHLt0e9TXYRvbYIbxd
UpefTVRNV8trsQw2luJ2NFIYox0qZldGdPKbCR9qkDySUNLhZzXMbcigcVHpwrzUE/PlNnQtfzAW
ORHtS9s0hOvRElnUZaZTv8FQSBh8k7vNV2lf2ZgQWeFja5rBAMgOu0PR9DjUCWuBJmE0d0ob+EdH
tsRjcuUjBBP5OZweJeifI/JsQUh1/ZxH3jaLGhjREO1Ewd4njhSA2xAKJnD4ez7eAxSL4ZDPBxpP
CNoc30L4qnf7ata8FpVnU+gRGRIR5lHOseDS89RZgTFsKxla9w0xaMUY3SKLcLpea50VLdZxQzJp
sA2Mr8RnNnyIKIAszXkE3KdfIn0cwB60lEyq3NRl7zyiPEKPoJndo1pQCc0tnjGOmUCV8g3OY7m0
Z1MwpEskU60nd9Q+4YrltHajMlmiOEDb58PNjMvU2DdJ9/1RoBYwMx0/peOJ4lSd6vqkxU69Sge9
3ibEJ714OiAs02lucZNFV8kg7PPHdQPQEhpEtEYuPt4EeCotnUmE89tKQqW+N1muj7riv7WUMlzs
iCtEYB/TckSAPGXHguyVI3Q7dA2f2C5bsLnRHX3py8LcK3oCEfvzYWX75p4La1pFYcQ8qSjC4+fB
h+y0btkrukrv01uqgTL7SV5eiFYoLzmXEipvnVAknvWYQl0PgPVKZNI4tKYGZBq1cbHM8vI6CYTX
VdQWK6J9jBuz5aOqT+9EbEdXpbTCa291UCDqdutFdKtDKzWPCvl/Rx22IkVwT2ghswZf8fNddUC6
2N4+cVTNIYHNkfuluYH7WezHPutXUcQuFm0vZuY4MlajICk11qEax2n2WCfkKsTjlAETHJ7s3s62
KsGy0ErzuXlBe4TLOZBccai2kIhBEWoM5eCboX/8PGh58JVEhGiZKwzWHaXULoDB1Au91eJsFNCL
Uk27SOJZ3WI0mxW+n6sdmPdl00bANdqHLKvw4E7qVwWkx97zy3wfmeULtoP0MgRpemkiO73Eciaq
9Y6GzZSfFUX5M+1WZ2OmZXfSLXSbiQffsICZsCTuznge0JCt6FT4W0zuxnOg+u8GeoIeE7hXVyvI
neExj20O+ogsyrb6XQ7V6m5qHLQRmvIw6lrIFnT8GivYhbXWfmsrSDSkZ4hDW76MCNfVhrgJGuj6
Nh6bdjM0tgcMDfGDKGzd7X1qcyXn1A/KAqCnQj6G7yRnVt9u7Ts5lmBzOThW9+gMifJg9Ke8lt6j
pMl/31vVkgkRk6G6GndccLZchLhYd1FQz6k8bFhHVT/XlAAnr82ByMbdXVXW2d73p6+5QepTr4/J
HkE2rJdMAaPPDtQoguI1LnFoY3pLD9rEpY2bIlilOhB1DFKPDRX3Pka05WbosoCrS+2SsVwv1P41
0ZkHJHq4jieCHRu6v37K2D4o4EwO+WtbhhcvTRhYiso6DXHdHdTS+WbU9JFU7//bQf8ZV9GQbA3+
rmJ0P8jMS8I/Y6O+/9Z3bJT4SVU1MjBMZuWf5d+vJaNm/wTHEI6zapqgEtXZKfpryWiDsWAo6JDS
jdHos9D73Q9q43mDhyFxv32WoP9COoYh/rJ/ZwNCycfmg/+apv7oTuxDr+zwXHRLW1dj8nPC9NoZ
8S42jf6RJB9/U+ClQhwaX4KZPuNPUPKlhSDbqmjFY/Ry1dSkvZ1HNpaVKF6NMe3yMHFOWiWJpxhC
cBX0m5Z48tpjqus1Ac52t+1LdAl06T/SThBDVnrY14Z6ajaQZi5hapGQpYy9ayfA6iM5BmdGTsG5
8sxmHeMBWAqPqKigl+ah8bP62dTyzcQk9d6gxMK+kyqgHci7b7XIuMYBABnGDC+0KLFHhZXzoA7R
Saka4y1Kegj2Wdccoi4I7813cCMkdQ0iWiq+Y18ZE6yakA6SmeO3NxSwGFX0gF8OYUYQMEaL+pQZ
p0+pbSB6CeNhojWbQkusg33COrrW4vSmFZO3F0r7TLhFdhcrFe6zJH8tKg2Gk+zVO2PseLNttMFb
RCkjBGHbvg0a0o+K189QRqu2O9IZ8i0xzJMr4ta5MzObEEbKLDU0JNqR9IwnIVhW/XDu2awwhWsI
XZB9dgw9L1uVzESvtjXcMcFn4OY49YYp13hHdLWL4145fh4IkRwZx/gP+J1iPIZhcNXsAMkjdrkN
4Q1wkpu6uzKpR15X1PmpmJDVBVHbb4l90A7+wCwlNPWTXcoMSPOAXoq44htZJK86GNq1yqIBsEuQ
H8KcwlUn5b1Sp+xL1YW3diiWIymJb7VuARfOxvJijMEz1bmykaiptn2hzxQgWNdltuW2bx6AEjjV
x1iU9VPIgnmwYiDLn08Lp1W3jkdBD76yuCZJ+EQECqIw6Rv06PtdSu0IvzfedrXZM1rRsAgSy77A
VJYcs0hC0NDbb3kYtXsSdw3oi4pvsEZAG6paudck3V5pWeMr1z7j2CnhtLYtJGuFtqqDjrpwLg6t
2U9YDMxulMGAc1GEEAzJGz0EWlreG31V7HJAWEjH+Cshalmbwpo9RFF8XyqNck1RNhaT7t0L23sK
PEmopF/KXWKrICfV/OhbcCLz3JPMPgN9LfhjNlZgCSRxBR4WT7Ay5OIFQbzYh7p8CnpiE3NWoLr0
tSsjv/KmImVQ5tSbRk0HMg0nZwOHQb1jmPgyG0KR/1Ai0BktH7jaif3gq4XsrVUPIgGYbk0M9zr2
l6EkBI9ESXVdRV36RAHSLVi2kj16DGYfGdP4qpJbXe/PKglpx3DKAFkq9rFJVZK0NBXTLDuDfEht
ZB7tlyG23sKGsMk6ypL7HFWmo8TaTuDkwlaKiQ6LGqKKsVXhrec0m51xuovnAzhRyy1JyXH9krDJ
+Rylfm6s/dCVzsbJAkpDshc1ZtlKHn2DcRY9qzVZ617XDnexpbZblYwYv0xsMqa9b5FJeI8ccYvl
nYEUfIilW9mULYyG7nKHqAZMwCsYsTE926LYGBoyqQCXEilHpzqdoo0UTLKFfp/abbrQmF1u8c34
l6ycGAoiwXU9jwauG6H/tXpCWLtQcB9FzsZFj27asafn7DPAbNKa4+ejeH5UWZmxnaLk3Imcyz4Q
zCOpRVZJnu6kXff3zniXZL6yY1s+boDPVxeQYwjwygTkySiXBla6RacxTyUoLn0w4qqhiw/iu8ni
cgXx3Lg2PemopVCPJAzGiOUdZe8xED16GrJnNDQrhB+rkJDtpzpYRzONKPzSIPNHuGQgM+bcfyud
1zztY4BF3XsN0/QwOXF5UIqgJI9dWeuMZY6waF7TuDJvqg7hQ/P6JdXyRNzIc9iV5n1EDIhRPjns
8p/HRnklVlbZW377qlPPk26EYof+i3Zjm09X2ez5HFV1WKtaErGFS7aFkfa4U8m28eIBd4nGBSRt
Yl1Iup9cPQeDmLSldge601+g71UerES4deg7O0iloKrtcrgPPX84Nrq5wedU3xnCX4UthHS/Y0PW
T0iPQc6Qe+gT1iKGXH3M8/qh6Ar0Y4ZUtxH40h2gd0wLNkLLSfHrb+wRqnhahVEePEzRaJzERAYH
M7/h2Y5EsmlCK1qXPvnvA2mwOy022kUNbv6hMrmnq2azyYmUXuWBOV0QKIqLDDxjM842U7/R1Yvt
Xa3ZgPp5sP23EmcqvPG7z/YKXsN7xDXhMUutcCtrOg1ksGjc2b7VhXK0DDNetgrmVxutFN4ADLHp
bI2FMSFWtEvXck7RbD0zPhBDXO81JSPsSMvVI3KhhL9iSAnRjgcSdculaevZpTf6GMJhcC9BFFzZ
eAOfhGay6mUrjmywxbFqpDiWZKEwO+i/aOqt671zGZvgdbrYx3aoFMRq2mREcsot+wRuVp0mBIQL
mV991SRoT/ech4roUmafYcPNB/sxIbqbyRvtq5AV8ng/JGlrtivLuL2fgg5FdzOld0RLxeQufakn
s17FJoOhKKlKN8MCnSJ3Ia0eV7TwHPJ0egGjYXZPc9f2D5+Puj79+q93aTcf+dyerP/33Nv9rZf7
739+Smv3e+t37mr+6Qk6Djqc1/aDPfpH3SbNr/Xi/G/+Z//h9z7pwz+rmOmxmvQ3/67HmoU105Bf
+q67b//2D/qmv/zSbwAVQT1K7UsBjL3dhi3yG0BF1SSUFNBuQAIw/f9eMDs/kbgNHIVEk0/MKm3+
Xwtm+ydh0Xl15Pf6W/5LPdb55X8YGJjSsFVg6cIB5CJ5t38ceJn08kdJ5sMSTgDApRmrr9nNsS1T
/1BouBvCSj8aLFjwjxPzOkRluRI9YpoEr7HrY0J4qJBuLJIRsQlNQbmEhp6cSrpzXiGrSyPHcVNo
ubIzHKJfjf4+AB0W+vSsDM939nnRX6xwUrnJOP5tyoPdAMv1vq3lR+MbSF+nZnCtqHJcHHb5UhPk
eGuVKfdUka+21XpLrRBvXUQpOIWxO1XD8BpIcqx9OX0oun3McYFuEs8U7iBhg3caCoXczPdx9JIQ
Y7Rok3LYO0yBN8NgDCQER925r/TYbdpkcj+faqLpzl6u0JgEvPat5JTY9omEF2qG/R31+qJBq7Ka
mG+7bBU0okJTHAICBhj2/+kCMWnDYDg5NXPGqG7JaFW1OcAHxf9SRkN7mcqO1qsmSb1thIPSKnLj
rupeyZR9TknJfZwfJLFunGiSiXNZiJ/9IVCe2r6Ys2DqSzkr1Kcxq79k0Z0Z2crFKBDrZ6qEeBeN
w4I177ko7OAlTMsV97Z71CfP1Si9sz0UzQ7I3XHyNHLRo2S4c6xgmeehta8zRXf9Lsrd0OrILptv
DaDHvtMVPp9+whZybF5lWYanpKvMHZLm53i+s3xCF5IJjJVWZdsaWg3tgDF5m7RVK8hXy039IgVR
Wr0+JUsvhG4d4tl+pp0ESBsxTGQ7a8831mnxEOr1WqhRGALTgA2qNxgvSlLTddF4TzUYGPAZJjX7
/JRmDt+rG0WRuWnoop4QL+IbyXMHG3GinzLMYBuwuMkCuhVA4ASPZJ40B6sO16n0xDan9b0JbcxP
QvgLYVTZJqQV4wlzfGz0ce8L6R2gr6ZrOlmkIPackyap32Nn3Xw2z8vMhP1T1AZuQM9+8Kn1Xyob
JkJc1YD5csSD0mEVmFm/nQYTXnXyZk0gaXTLRXJHCzx4UWIGkikrwcqan0aSjo0i2GvUedbubBFf
TMV0Vg2ZFYuM+vclL+rX2hNskfJw2g0aohLHqB5tlv/Bi7KrGhMjQI56z8zdvhWIOa9oylGjGlz9
VRtnFOptTpIexXuo9Ox4ED6UeC/2xqBNywLSOQ47PdqFRWjdlUq1V2PVdeo22AgnvXzyK+p5sft8
NMwL4O8/s+N6QzZIcyv0aV816KOx2TRPekUjUYq7lIbbWRq6cQ85JF6JEnDMZ4Wfpcpe2LF2p3WS
k4BpR6AXw4mAeXj4hQy/SLaoG5RkJm5sIoTVoe82EzP7E2A0Oks05rhi5FGz3kqEf+xVvcJVYQ+u
MpnUZ5W36Ag7PAwJFqBMX2eFOrDE69HRjsunPkxQJjRetRGmUq4GGRmbLjXoAzTF+JzXPQ3BKN9E
JaN6/K4qIeMDLJAUWxwolyEhODrEU7P0/La7aRUJJqilSugEIIZplKxoEFSQOxLQjtPUbpSkm66D
ol67uuOUpChiBjPuvGJ4j4qmeU6gvS1j2FrrynTSUzUNGbasDId5TLeuq/SILqjlopDeo5lybmE/
addyiC65MSio0JAPlWPzksaO9V6FAjs4IkqtU4x1GWnnPunIdvfTR1sWX+3YiK5RKq4kDb8qkHRu
AWfabfStD73A1jJF3gdNFfsONHO76sK4vfr1PQIoNmWaGhziYlRwPBfmKifxvqyYtE+xEmxRr/R3
rZ29RFHLd8kQ7iKMJr9Q24qlXQxuQ5JNWhLypnQk0pTCiU81hQ5WUuJwuNhgwkhmTJVhdUsPMB56
Omc4cHK8DHbubDrmBmdoIOaiR8JuWsyHMu5/lIezqllPkg33ZnFqZHAgSbi6ZbZyn2B1xT6g1Ws+
GBKNYPBdGl9e/bBSYRjxLIItsyReEi9oYg4PNomFvQj2NLW6ndP24znwOtCenex3Ta51i65zWBsL
tE91YJX7zwNGk4qNH3YeodXD2pySnCC+3m3BSJJhTGRyTIIYnFBYiJFeuJ6VakdcBsz32Ke7KZuY
RWB6fPR4zLho/J+zKlK3EvoxdtGnPgslbIP8S6F15Bf0lTzoHusgsj2CkZySLRSTQ+TnTfDiNfjG
Iw1iE4M1tXG8Qx97RDpawZ0xI1qUCIlO4KjtLlb08KnXiOu00F92vW65MbKZkxh8cSrGWuyhazMv
CpyFyHXvMZXto5Owd7fTWK47ARnCryUD3C5NV6CBBkQXKtlOmW+e1PkQcGs5CXw4bcPVkxJ2WSgq
UM8J86iuJwe9SezTkPjaYuwDgE+xFlxTu9rYMWj4yK8nEGfpRB+ZuZ1SEXbvTyaTT6MGxZnFB5Q+
CwOz661UI4jgCeV8H1ibLp6qSxKG9n9BhfD/WH1LJt7f17f4yP6Slwzdj9/63hF2fpoBgbCnANHN
MD5ast9FBBACLfQA6AeQ/wh9DkX+tSPML0ndgt0G9EzXNQF57NcC10KUAD1zpgea/HM61r9W+H+S
gfwuC/kjus/8S4GLggBg31zcgqtDTDB3jP+g6ILm5gCeCXKXSJFmldLaiZPmif/1DwBCCvxxTbdj
qtLTKOoI3zEV6xDmVVstzE6zDhjuJ0w7ybCSKsihheIn4YkAu6UVmq1LUku8TSfM3Fpt0WXyCeNU
7P7ZCUnfTGwuwqShw6ijGAh927j2qeYTqVMSFOCl/ot6MHtgp1p+bwbTh0mZ+VQTaz4xQ8Fm30zb
aMTlPw3aKijqBzpPRK6KalWwO74MaW0SgAfZrNQm76SjocsNv7ljlWvujECr7xAkGqeUSN5eBfMB
QP25SVoWH58G3pi6VhNd5MwPcqCeH8PGTNtF2bYAxgdJZCEgm9ED46fjiDGdMb1mjhbdj4FM177n
wfiMai5KYaXbQkd4HUaELFd+tB/iGFyYpja7aQCek5Q08qYpO/ABoZvvLGOndAoI3NzWwUxP1bVN
uy9mgQmxLXKaS05sPxXyHE268hzUdY4EgfictqYxHtGsVyB6qQ5TNF2f7lg6AsQV+P2R4ykX4Erq
wqbXvC3neMJRVS5lrI+3vgSr1zSUyfOzaqLoEN2Xklbcwff6a+mnb3YtraPG8R7mAqvNqNkuGoS9
RffpUc/qd9MP+nvuZ+1K17JV03WAsmNMHV1Gyq0dlcvez2O6MyJbxqq8l41tLWoFsn/Y5sW95T0i
t4dvpXYSFXSxSGiYLINulCvPIluMTcjRmJJHE6TvoSSUpUYu5vd292oKRCgoRmiawqoGKhVooKct
ZO2lHm7rcJInbmuubvg2fxm0nalu9aXaYX7qLK2jHy3IXyzIyUPPS/FYCI3zgdAaGneQogFrnYTR
DSssLOmODcG5saJpDU7eX9pVZ6416WqEFi4LU7zIGDGGjDbxJMHGaPu6PLW2eZBTR5VRmcglM1rV
+r0Xfpnmqe9JeOm5ajGh4no6MtPABe5H90k+ffHLCK8hJmWGJphnrKDaBG24bFojplBAuEo0BvuX
fgJJo90iNaYgGPtogfSSfpf2HqKo+BSJIxrwewwNmX+Fx3k/5sU+cOiOEw8Be2BHt+YrQ/Zsycf4
rQ3Phtkz1yl23ujcgv6Jyxw3jBbd0Yz/po447mYraKpXr14AojqaNhYqmQVcl2+97r9Mtv1A8XJl
R+lnjOOHiVVlzDFZsb/tHFwKYAnU3kTxYhNv1dN19cM330vzpZM417J4szQC6eyoAMmRfWm65NHG
Me0RlyXjbm+DgBgJrx1YvxaeHx5jdXzz5u7Ql7CpkciUz4nqfU1a+Vp29iKW0PxSUhbrHGh58My2
7yGoo0OfDksskmffzJ7mv9gmnxcfCPipzk385o0JdrEkwepBt+rdUIASr0r5DXzEqRqTrVDbN9J6
D+xXnyqFTL+4988W5G5kOFDvNIszOvOXQsPiiut30diN28X2MoT8mXr5CSNfCCx10SRcqYauH2LM
ZvYYF8uwtoqF1PpkgbJ4Nb/xxilv9qRv84yyrisAs/BJUNm/NZ3jal130PvAhTtJtoHIv5Kf8mKq
+0yPSWInSzK2ixswDyIzkdSsbBJZZg/ZO3cbB/eT/gE3xLV9S5Km1ByVl0oBalTlIS3B5OtgWu8l
FQKQhfwVnOFu0pNpGU9qPlMkQYRGnulKuO5jnzPDI3sMTfnVrPWnrhWrKFMuOlmlivC/VSrgLgjp
DXB5w2BQR8PDxrNu+CvqxIFRogEnQozMvVVsdhMfd6SNiKpwuKEpejRrg7MsissNEu/3ris6Tnvq
rDJDoxEXz9pQtZsuH751g+BO4BjznJLhC0SUNTpmRvJKY9wLaX9NUgMdG4IbhX4uN6FjVLpezrCu
dZ5i0aQr1HP9QlO9xG0kyp4unr1zSBaWCLlHO9y2xqDz9tWHybO+mcXPQTcoz4ow76WWKT/bzY0E
5v7D7Jkd0EYYLkUyJmvDCr2dXqXUu47q1giF3IqzJUyjBk5q+KI0IUldBfc8HyL0Iij79sZWnNXK
05EFJbbv3liKJOmdhlixKXzjr3gmd9RYapTu8ERCYD/dLq2bHp1Up2ynRg9voiamNEC13CjdrHzS
lw7BLhP8/mZgpNMOfj7P4vAlZJECuQWpU5IRsWWGqRuQ1F2kwrXN4i2Ip8eqt5OrFicvZSiIvxHS
2sZ99awh69sbUg57yHTvUaqNR7AiXoDdNxxK72QUqtxOpojX3PvHN353qeVdtERZ3XZ0tWvyS6KS
6lfVlfqGrtCdxTF7dRx6iHtEvaJlCvFV6O0uSQlOV/iSrmKs8TbLBkUX+2NqlvyajfXR6wNcdTSf
UBXNSUdTtUonI3BNsv/OFZP6M4uUA10dR6mcfwZkKV2bHos35krQR/Ph8xFli72FoAdC5defQ3bH
eqXkW2nv/Kosl9w1eC9QAN1RISg38+2LQvzX1/mBb+XyUIwGVCG6iXeVVTIjKsyLj/m08izixz1p
vsZF8NH79U0lK/DRIeE0d/AjxZI8IqIzH8fCyVFNpRoak9pcjlnX3Ve+g2+5iZTrMODbTquov3Rq
6q3iOmwBQlkkyylNsn5uJikuimFpF1yIiEsi7Np26De7z6dRZ2ubpmCWCaYdInxyoiBLV03bGljL
vBpfREezMLSQbno5FooieYZpYaxH7O9rZEzhG8kOm7StTOyvCCQbae3V/r1W9eDD81CLo/qu9ran
PrOiZ2fydAhEr6vkUrS9Owi1eELOs4iEb9z5U/msw4c8+JHO99iHn2PbDyceC4xt4cRNsrEOyWCy
iNKfdQ1VhUqSlgJkDGjiWDXGUxJafANK5p2ZLo0LttsgTREpnZRZlDSqq0Ctzrna9jscm/L4eegL
1eQ0GOnrGJEA4EFSuzRq+5o/oIIcTqFefkEyWx0Ye3sbw6T7aHf+dKBMGA9TVm8ZAmhbJ2WrK8Jh
N9JeODh6DSY/D6H8jiNJGQYfIqyiJYKQ4IUcv3Wn67ukbdrHwcsHKK8tN1AMJ2/mZB8HM1QftFAP
D7Gu31mIu12QkPM8cXpAy4dCwFdBB7ImbHpRfgsMC9ccTL2F7tuDmxV1c81wBc5UFq/W3pRQ1y7A
KrYkT9OgmSOVikhcM+wrs+Y2WtUOhLVcHY8O+UlnrHHDqo0HPKx5RragcmiGtnvSVBo1hmFIJBjq
f2En+N9Mj06zaN7G/cezkk1YMbD5QZD+/bd+30s6qjQc0zBm1vw8EvltL+mYKqsYRg5NE9b8St/3
kuTnMAoRqH4sqaumFIw4vu8lCYwXNA1xnMxbTBW5/L+wlZT2j34SCPgoivgDsZXYEiHTn7eSKcBO
4qnGgXBrA0F0A0ylzb8Yc3NNpcm4KLIHFL3RWcFHFvvyEhUVsvHeCY69ttb0NmONCqKrymQaSQwl
b5VakVtkqOkqoGPIhGjg2REAFNKssQQyaKSRjOOz0ImRbu1XdQrag50zHgjYvwJ5+sjVotsUmU+z
13JWyMFDNyRL5NXLD6YZ7VXbrh/UYrxnZzry97XpDjDYQMcS8kXGver0edDMunbNFt9G1p0Vr/Kf
dHVaiSaAtFCHNrPq+GvSx69N6PSnSFgRggT/QDLadLDyYI+juLz7/YBIdV92akKXFC+t7Izhxm38
iuag2kE8JBlAORfdEwiwp4L08WVg6x+mg0l3GMNnv+zPQexBB9GPMnU2SV2FX5jFLjqfCUQkamWv
eYX37AcD9r3UfghVr1t2Dp+AZRvkaelBvG58sUnjur1DYDRtM+6Y5MDrC70j5b5si2qvOxGuV60h
2bUWgPyEfhkcTEiy1YESeQmTYPDvp14ZnsY60S7kSGsXoehUFxUMj/lHn4eWsf95nEEKJioRr0lG
uEazbd1MulXSlJcm9pjuO/EZXRUT72i6MCjYTmop9kMVHyWSozvgZ8qoYAxtnmBK1Cur7sUlLFOA
oVWnkJIB92wYQnN2/BFdVvmv7J78fWnD3ocHifpoct67LFiNSDB4k9N+EvZaa9iU6i2dVE7QELxH
dMOnj7HQUQ8DQhjTmu70OJSAuerY1Wwf2qz5hT5gu0mjAC1KaDxIFfFv8J4If6/Bm1sGpTcnHZl7
IEs4qWsrX4tBPBBmBqRoROOZEESzsDT/qRGw4xHXsPFieYPLYI24UuH4sONy8Ua/25ZyT4szdp08
ALKWYAUNArwZdq+tOjwPXlknOw0tKc3zFP6a+pEoVuAmcJC1qPCRFOOaRd3eLJiQmzpfMa7JG6tj
sGi1OiPJ3VpZc/1eQQYVvVIsJklofGHJi9pF9qlIG2hLKUZW9A4drI5V2uxHA0KGNFg20Wm7VfZN
9lzWmR+hgJ+hRVDvl2PF7qcCeZHUwCFDgYyjQDkrk/CeGikHMtVcamXYBPH/Ye9MlhtHsi79RCgD
3AGHY8t5EClKlEIRsYHFoMA8z3i23vWL9QdlVmZltnW11ea336x7A6OkkMSgQPfr957zHQfz+yJ4
CcltX03RLezCG80q8mBcrHB97jxZzGRglvPO1Dw3kPvfoyLE2ot/a5ScoLsCJzLNJ5snr+/AqkzO
7l5xVIxDS5OzSlmKmRKYXrvhzO+QRt9bn9vZL24hpJbNHEcO1eR+CLP7QMLUtsVSgdvDw6RgzwzY
3OhTWotVmvAMl9evCY0npBunJYW+UVYEtorNuQiTJ7dOX+vGOqhmipEotZ/zCM+LFu+T5kilYQGs
fvsGpO6UuaxXdHB1RDe28kW3M8iwh+jTIBqjFmmZTq4S+CERcIxBvjUlwpqPJ9sb6BCyMn38eJKj
rCx8x+2+JOBu3cc2fyVgIv40p6dumSiJCOBQTls5D+pHIHDINVmzppxAgtDrflYTMFIBu0JyxxHu
+4sO83p0LMZ5ZX0s7UdBcJaOOJGy5i//Cx4F2TN5Bp8Te3rgPXsUwP2eOznXJy9JEU7rbDrOFoSd
yE3MjVGzsBkm7iIVxdlTEKh661RMdK0q+xzXdfpSU8KuA929ZjPj5DzqXuc1v8b9EjnpT+R5lP3K
+9FCwl3HQ/dKU4qzuqXnY1/AHZvrx1qpcV/F1ncDTeU1g8dmeXm3d+RoHzNFSyeknweVWQwHxo8Y
V6UYOfYO38havtlA3VeGD/sFwwJ4odJJ+ZoVPNPzax/USOrogIbtiNcBigQr4BkdLO+txHqZ0kJz
7+jF/R0kh6rkT2ZhF0AXFLWHriSpSVpD+BinnnMizBTHYXSdAFTsTahuB4dx9lFh5+AcxBQ+4sB9
ccvqs1xWvEGN3Bw1erwly/FlBui1bZjrXuy4oe8ki+qAQIDzkv04Bll3ND07PeaYRtcDnOZ94cbu
+aN0xsnunuFhrftySkhf5nargzB/HTFfHhNdF+uuNLPX2vDPzhCRLo7+82K63SOngWarwvY2Wtb6
I+mByWhy9BddQt777WV0o5dp/tF4orogqMK6xJhqZ7Ze/8CBDd7xC0YQoOTW+BNXlrXziuhdOK18
LenC7cHOxOtOtP05iDpoMqYtN1WsolNbu6fIoleHbRjxXe6Kk3Ca5DR7pzEgp5FJxxoR83Boxurb
YOG+Dswuf/h4JBMG1R+PrOVRag2fKC7oFhDdKewuXf/nYp3/x0pYHGfuvy1hz//zf7Tfwv9tHvLb
t/2hkKcMXVKCJDMMxhdMPX6rYReFvLXYLV1sk9iC5Z81rMRvaZkOPswla4nvYUrxz3mI/odmfmKa
plS8X7jV/6Mi1l7mHX9xuGvqaOFYlMqMRYh7/GsRa+KAq2HCcipsg+E6jlN9UuwBO9FXxks+je82
rYAb4MMBDE+Eby5J3QfTbDUxY/11XqxMgubOvvXGz9pq29M8IV9fLI92PNggLBXLal78pBJGDLl8
qnRD8laGr2Kwg2bFCxOd/fbVLWvI1M5rEwo6Rl6uzkS1qnO2XD4+/Lj08HTr1d++nIWpxf6KFCSI
4RDmjfmlWBAHDErk49xHZBvL1l+XKRkOuvEriDBcRlnU17Jqsi1DdbUNGBY9a2t6ccZ8G09t8mxE
bHiU5aBZjMR/8uOwfYw/GB9aPc7C3g1phXMTKffFBJOxlW4dfkrq4VeMyvNrRxXYJQYT+ch5N81K
nSsC7FeeIlvSsMZ+O7qhvxk5JZ/b3vkUa8265Gh27nDY5nkknkF37VthN7dRteatgcqkIF2ffX4h
k91r1T60BB5+lbLNQOJkGzgl2VPrN+qUoPtAHEKHybjq1HRv1kTMB57GcUeUcgbIalC70KFhPOOe
G7xherA8p9qVDUSHvD3rugn3qVkA7R2Mt6hKshXhb94nhwSBid7pKPKHoC4/BbW7JAbqp6kw1Ur0
PpuRNVDLjOgXC2TQgq2bvWERcc7snTMMlmBSw86c6vk5mFxFO8685PjD7naQns3aC2+YDF/8Zcpu
BU4A62EsDuYSkFEk41cjbM9W2sev/WDvE6toN526xU3xHZ7O3krnU6Ps18oEMg0sHHMRYCgGw2vf
sL6PFiguJM0msEUEDDuYRpn1xBr6Ms40abvkIXAcJiNLkXSIMFuuUP3co6y4KpVts1JtEGrt+wG5
QlCd8sjc1a7ezmHzSLm7HyP0/kWx87LykJkopsYHOkKfuFG3emHYFWX36HvWr05Mh4HfhwDtnGTy
hVm0taoGea0jfeRkdB+1SdBn4p6MPm02UhoIVsISwgdyETQsZIz6Tnoy3dl6BFJi79o6d1ayjQCv
Jla5t4FVHBGNwQdaYoDnoaRhCiC4GsPHyJLNaa6Clh2HR39e+kLr1WigBGuGtHhMyy67RuOaFONV
IZLiV7xhbUMC2Ddfwjh9H4qcwZFL1njXxc0xzE3K4QplzBCnyO/E6G2ScgyZhfECGQE4rakenxMX
EDYH1pskDAz6T/LCxNM5DLm6cyixySrEjNwvl48PIw3JBqLjeC7hyhxllwDH7priqRPdpeyb8ALD
j+qbgObNx4fZspWTI7kKitH9LfbZ9w3zTJsf9sY0LUlsFJ95h7eg5383Zwj3Ix09+SxYW8LJus8Q
ZJzhLQ/c+ksimD6NbaeW9wJBn6imV102Nj8HxmVNFN3LGYOO8OfHPAyHr1lsHMrAuLq8ga5DzFFF
o1/eeAxaUtUmv+bcfZ35c9tQMfYzIpOLNN32wUPs7OheP3xcyjb2HvZtGBqnxnV/v1j9pqhdHBD5
9KMOB44t7egzbYHH2qTVFZpxfMIwsTZcPV8YQ9Zn00Z+afq9uSN3au3YxfcRAt4n0g+OiH0/az/9
FPIzDgIUjk2PE944YGmMkAxySzzbiSvf456a1Yjie2Gp6DI59rgt9LEM5cTYJPoRJUz2ujzTnIEX
z3BjtvvQFc46IPnqebZOdbGHuBc951X75FhzcGxw+Z3HhGqqarFXKc8SeIj6/GT89UKZ4/LVDFRQ
4Hk32TxzH487iC/909Dfgsg2v7J4PxuGmk5knrwV7TpcNILeohbsF92gXBSE5qIlbBEVTgLDABpD
4OLpJlt0hwkCxA+hc7xoEg2NOHFRKZaLXnEJv8mXuKgPwfPf9M/honk0OtSP2B8lSTIoIsMUjWSl
lp8zhWsLt0hTh+0xBy98tWfrDfT+PeSNVSxaywbRZbSoL7NFh2kvikxn0WZm8SOyreZ7+aHaRL7Z
LjpOY0DRWSLt7BaNZ7KoPW1bvNhGaJw/Ln4fwdn8eJhYct+De4SHzhsYTe6+Q42OAGDyr24PQIBI
nItokS78/5rw/5KhiXRFU0P9n9ua529N+y1DdPlXFfjv3/d7UWj/Q5nowCnxHHqXSyfyn41NcsGp
6hyXklCzHPxrY1P8w0QebpsCayTNqyWW8s/GphZ0QhdRze/f9R90Nh2byvMvRaEjTKGlpC5UEs6G
WL7+LyIZBpVGE1k63aTFWP70zAmZGrIW45gTQ0TuHPFg3eT9qCkR4r0TDK9jzXaQLFQsrEjXrjMg
cnZYkKw2GtCitfpBUFXuPJqzX9xEns2+fYc8Iy8JUU5nIKY9jSe7NZgV1vEXLxTzOZ8SnzENOHcK
YY7lVkGrIunHb4ZFNzNURXeacSgyTbIEHY3Z4zQGE4R2T24dungBmTayXolFAr6OPfWDGHIF0jTp
n5qcceAqiN2ElIoGz2YdDdnOKRK0FOjq9tPQVVsG7uWbip3qjIR7GbmYYusWhXOrIfPtBw5399Re
Ygci8rFzmkiY3tvoXk0Z3mm3G61V4aYMXy16SFSYoL9zoQ6TiL+bzVSRCTw0x9mX7SFRuvwhVeMi
qvMgY/UjqUpxZC0ZKmIzhB51QOH2t2Fow0PRjNGNjJvpTcKBhYCBcGIj05wdoKnLvdJIYUTuSCwt
Sfo1aczs4uZhz9pLaaObft5nZUD4ijbCc9cX3zy+dwVovz0osuN+iMwx1wGA1G1v5fE6lH70mUiR
chsmExM04T43HuaeFfB8406XuNwkVer9NIw4Oxi+Ddx66oHvjn61mUPO4KsZIUKZRsyM5pspu7PR
1ych07e5BaQxyTf02G9uP9f3xQX7o3WGeeWkYbBmkCMJM4QxIvX008jkc2jR4FJjCLQJzW4GUbMJ
JPP6n+PgrnvfOdFepLMnaDVY66RyUGcUR4ilz6LSehvLoNiHfuSDGOnpa4XHvkxvErAberSTnCb/
QIJfgObQQKRPVIeDHpQUHpIKErcl+lJ8KwLnucJVOjq4xDI24YqFlRNMmybnpLYImslPyk/uvWK/
5mZzLz2DjccB3KiY2YrbxIWhrslASMejnXcnA09FZqcknrce7f5cd5vOiE5xEzPHNU+uMdxBRG0s
ZCWrfp6+QtP8NCXFmx8m2Hnl1jBgzHqV3x8iIuy2Uy3Fj2mILJozWv9KSrm3ZLUVmK6GQZB7GrGL
iDtx5OlLE4dUkpN1TWLatFDjC5xuxbVwcO+VHrJqF7IDVooB0FuDS5ceJ+jFZoOR6lMX0Umuk3Dv
1fPBd+b8aUKctaI5wUA1P5klVU/bIqybewR0nhfHm6HJ34Ga9asReqzO6MlRVV37hoIYInNnA4PS
3sZdUoGm5q4rqHU1J6RAPPet/SX0SYCeiwxPQOLsjBA5i3Buwk6fhhK2JQ0hfsKx1f17w8I0Zf51
auhu2+V5sofxtNhIt4SFk/OooIgEOq82husjJM7a5jpN4eM8t59Mr8ecCwEHTZrc+I5xIE6BiIP2
q5nlFxMT2LZCxE1566ybLqq3lRGeZOXDMxZ3kKMo0CryCop0bNY2Or31FNTGYUL8g+5Av7mcv++O
Lqoddcapr92jLk08Gl45r9Vc/8hqu1mTFiogd0+UnoE9HchWoP9Yumd3IZA3roTeH0Uvnox4Kj0/
KLjRhb+1nto5EEgT29knk7+142CfIIOA6ZjFh3BhtOYxHfK0Az+MFQLGtWV9DGqHjWKCe4jt9NTL
Yi96dYLtuqkb8SqYq66HWX+VdgDdxeCW7tRsriF1v3Yx0Z1GlN2UPf1qPO+aT+Vjs0ScGKUHws5i
7EoA5ibD1hhU1X2mK4adIyp2hcUNZVubMNTYEsbz1AYnwpLx2+gTGSlAVsc2u/kROTOIXsRtpofb
7AMEaYAoPeOeJIzTkmBqt90g9cF2cuPUu1H7mLZ0K9eQW+wfRjJkryEHzpUhYvOgROifJBbL6+yC
1AsSd6BwbIhndBvWidRzVz2ZP8EOLuZwph/zNSnUz7z2zGPczncrDOsNA3PjwY85D0911a3KPrsH
ysR8CNdwpyikOaeK8ZfAFvXcmsQMVSr53tTdeCIf8hUM070eymTb+GOw9S172nVTZ79i2Uc26VgQ
b4rQr4ngKCoSvarGYusAncfwg7SbbMAn0pXOuPLSweGYZk+I11wNNDNAbUb+YAS6VjEzCgMbfU+a
X0ma/u53OUZ1kHArO9KKeElm+iSRlnCJAHMYGacxJ6R1b1oQCHjRRQxHWMJQ1tCIMJ149EwMmI2S
aMyAjv22kVAUrJJBJNxAJLAWKyIN/PHEjh0d8oiUjUinD44HZqYpOL0Qu7ci8yDdRIAz3SI+FTn4
OYMBhYNyFPv2xLBwPGE3+NRE9Tdv9u+urdD+Ge53gQxo7VsuAqlpRtaonW90X55Tl/RgbY9fkTPd
o9ip132YGgxi2tJEgecck7laAgvVkRypDVrY17JPmqNpOre2SZ/GLjoLcrUE3FzOAnGBAgZPRd82
Wysd5ytoAG8/5ebIYKuOHlxedSRg3IBJFjXPzVCKX6KuiMHCRrIx6JpwzsUETltBoRh1RvD0TkYo
cQ5eYSTl1mOa0XVeupuqot+bmSMOmH30e5TyeoYSX5keKiJ8nJxbQznPg0aTsLJtVT/UQ6M5GsZv
CLhMyCyTe3UKPZ/skoZ4laXNqRpac98Z5M+tif8ExBSPX4zc1OvEm98ooMIbuvjhRzhC6oVp5N3t
qpb7Bm3HrcO7tgsrAQLfBd/TLbxWpLu188gfJv2vPCL8xRP638YEqs2liftvTgAcxr/9tfqXv33P
H9W/Y7uOadJ5/Z2L98/q3/qH8CjioSZalPJq4Zn8KZGXQlH/Oy4IHhMX1h/Vv1T/oLWMSJ6+MxIa
msb/SUsYnf7fy38bbQXQfNPmKZA0+3dso+/gc4rqdNHQjZ/nyLfPijYT6ae9hl3b//Yp4C36KHuJ
kL6OIHwEv1/KAs1zr1rSXP/4giJPnMK+OWW92jiBqoCvoAAqp501BNVrNHbdqi6tdDd7tbstG1B2
ueFmO0AA4WMNPHcH3rfT6GwBSvbPztDbD5iyXs3Sa18iJzAOHfQMqBXmjrZqy9k6SI/+TINIVL59
zazdwF4Gb8DP9zInkFniOt1GpQ3KALwkaQ2y3dVm19/qGVJ/kqIk7OASbPUop+3sMGidys549jw6
4KGbXYU0jXNvdftZVTlstamg9FbvUoOMSw6ukUXPmWnePVl0D6xq8dZMgREUPlJ4u8IfBP7iwl32
y1X8QBGjkGus6teYDrjYvCF6og5/wq2avnhdg8S1Sw1YMW26FWyAB2dgiocDrf3k2LAKK7P0N0kx
h5umK+drPcwk26ky3gD/RGrZFt2T7QRM60DpH4NhbJ8IeA0uhpofm844RaMpn2Rezp8uSaynT2Tb
0O4kaNursuLB6bqZ7iZIprZwhs+ykT/TqoxvgZqd586Rl49Pm1gq9npi4NrHs3d38E7FKWNoJN0B
cdnlBF07cPUNKjPZdsq7fLBYTAN/YVoMP0v80tCs/WNl+BaNOqzD9TzAyvrjYk8Oa/dy+fhc0VOn
FlY/HooamTBdFnX6CHHsgsy/xEusntWkMYsaKAKmwivh1pvBntpf4+Q9OLVZ/uBV+iqUU3/NEqLi
p0BMbwb773rwSvvglSYD6cbiODfqLaJh/Ri3YXyPUEHvE1bNTTH67ip3CyYZKe2zydfTDflbBBra
TB5MGC4PH4+MOU9/e/TxuY/LtHwVIfGlSS3MerwKO8up9JMA2vBUzx3hFVqn9JbEsdCed5pMJNc+
raYrbaR5TVv8yQWQvSZ1XYHr4eKjJs/rY266wxO11DrNZPQqpn04IG1tm4vXuoIwzPHiTBAr2yah
aWzOVvkYA6HBbMip5uPDshz3LUFcWAqUehjq/syAjNOI105Ht3TF0SvdaNfuvLKSF78x5QV7ybwi
dNE5XOJcWnfw/uKOCHcB0CcbcqxQAuH5XhsWkoJwHh9cK9TfS3JNVKGbizL8z93sMAR1CybaDUKP
wm23fpnEewKgnfq7E8dEdyivP/d+gOalSfd21AI0yPCb1JhdJSKxsx5m6/zxyBbQ+ZyZJCQ0nJ4u
jafGIR61mvOvi7sZyegBG/sb/0tIODECVtfMXrCVWc9xWn4OqbbNbnAp1cv91NXYfSMnR1Di25dK
ghKpLV7iSz+Z3t7hVErqGWPgyY1fAxIQqNya17aV1UXVtCM5VTWvQWboa2Orl9L44mR+9DX0iOIJ
ywGcUZ0N1672LlY7hCsgKdNrSkosrgfPe42d4KGpCIqGkpOvna5Mbh8XsOEYODvnAhck2JquYe4i
rLhbXKPWtzT/zIEi/UoP3tkmCTYAYV4sORnbzijTZ7qrTO57iCqJmu9d1QR7v4qJCwEhg8LtAvDQ
ZtIt1dFrBwwafJSVg6Y90rj40fmw/uOf/fkNjee8IXzqKLX5F39+/uPfDoIYvXI2mf3zxT8vf/4z
Wgec33k7bj6+6nuZ8y//bm4LffJVdzfNZv5cMceC0OLEL4hZCSiNrfimcriblPFfkz7ydjpW5psZ
+kTIoZW7yCm33hwK3mgo3+xeVNhag68yUeA9Qg4wXpm+DKLflbnJMEbE32ynuhvVmDyVoAzWvR6T
rY1vB/MWIHgjTeMzBoWfmd16pMMhhqD5pba8zD9cxczHr7W7kUjdUbFIJiaAQAhWj+4FzND1JJrh
8PEhdvbkWsXwWuKk3aL+QbBQC3dpZrRCYbEHV7JRhiP4u2cl1XpaAipL+o2RPWai4IjH9gmYwbyO
pR8ceu3+yPo4faPULJXzxWTj3fscOzamnm9t117r2DHPLXY9RnOVOFgAbdyQc0URtP6pp9Hhi/al
G4t3sLceit6fQPCznS3uREYDNRVDuZUZy1zZDO8+q6vHgWg7xLBDUibBqzEiwksKK7ogGoyPJXb7
Po/0ttQQ3WPqy3WYXFio7W1UBWhsW4kAW0hepVjhdokNBp7g6q0lx9f0rsEMPSBoN1jIeMLcN5ui
KhxSDEfA/QmRo0nCHoMs+hTmTrny/WGL+qM8RVFUbk0xu1uH0HgYCKse9TcHegJN5nBGndkAuVp+
0yBx1LSV9FdVUAbrQsP5SvJLhgViTQ4jNjBLLsHjb8Dea97HOjmaNOEDhpHrvHQKIu7xZURuN+yr
9FOAWHnjC56Y7MENo1nbdwndEBmF36aU00VONOlKpQBj60HdXWzHV4HhqNQlrUjbfcQLpl8rhCG5
OVENBPg5iNEl5cBsvpHdS46B1TLcKFGmhdq/ucRE7CObzc2JhuChthmPuobF290gf0AFkbXrdDHe
GquH4yFK9tY0xjNodT9oQwRXFRjTiqGu5vyQFk8Fls2d73u8GF13Jfa5e+na+BoCp93FeYRM3mOJ
hEDVXeTs73ATrEebTA5Std4NHxJdYxwQWi7znqF/Vp1TXP2UzM8gaq6+XTfg2ZLs5Jv2pcct+Sjz
5BOS8SU6uwi32FnKU2UHZ5C30SWK4vmZ6BSXV/TuWS94eOw9EKrhbjhfEAmrM9uBe07scY/0fw3P
HTIMBexD7W/NuO7QkTrEnBRGS3YlOYxd05/I0kGgZ+B3CaAurStymVehKJ09VuidOdgzWT6OtwmB
/PcNpFvZjdEzjep3UaE99bPoFaGRPGvfNR4SRcXh99OtLuAV9+Ka0hAj1o1+KabsYm3NsXdV7fR5
duv8gUi4fs2kExiyk0YnYtWCL8ZEj0NAMPNOntHO4M3k+DI4RbMZspaky+VD5F4R/M8aWW/EFtO6
ytgGfR6f3VddeegFuym7C+SETtSIzyL0Dq4ZjK/snq8Jao8n0+TVVRXtJWxLzmOuoFa17gu7zec2
VNHGA1jyPMjChKOL5YkM9uYjNwNA+xKxaVFcTrOgd9F15zy0g0089xtnqjMMH1a0nv3Uf+zHqD7X
uDy3MrH1F5JsN9mk0x8C9OB67hPzOFGkrRkw4ioMC3xN42CdhmxWW1VViP+qgIRhWTkYaOJpnY49
S4KnQYBG6k25bX301beKOeQma73mrOxcr1Wya5KYo0Flz49O2b6KGgrX0GnnhIRGbUZJMA2CCvcq
2jI4tYb9ZE3CIbtvLh/yCk1s+9hKc75nPMUs5p2tklKfy8Xia5HKDPQXKIWR3t24Z3DQdcVap7tI
ZOQTh2F0MDvHOtZWSdonuI77QN/XqS3zhL/DA/Z2A1Ua3PzAQkocL4NEL5tXc1pmOBORHI7MZmuY
HitWPjKVOz0cFDI9Aud8cZqS/D3Da/wggyQgK27ez0HY3mHZbF2h7VcS5OLNZHfIQytpHRgLNmcz
Nt4Cb2ZMnlX+KaLNx2yAyfwcGLuJxgc6VDUdx8psjsbEjd+Z7WmA8k9SzMZLFBhBZSD8qKPqbfau
henSoyhbh8HHNqKNVxjqEaMTpcr8PRObBvLuFscRDZjJXZS9xQ+zbN7KpnPWYzbSMdXmeorc7+GY
bdEu/6JLvG9ZFdY2BHTFQth/mqCX+K7nr8HBNCtGKNdymYTUsD5CfSFw4mveD08V5PCVAAS0kol/
cXsv20RguouWTvls2D/1iJcyNg26JjGGUCZBW0Beb+w82WbwCnc/D/amqvtxrStkHNhn31IDIpFy
TrHNQmw5LTmgJLQ43NPU6yG6Vcu46W5seSnpgZUdmWNyIVST0sSGMAfPnFveR5Gs4hSuMVygeEes
YrYR0U+j0CUkEEYxBoOtVT+o9thlkIN0kV+GtCkOXdJRtNdGcuas/Q4YSp+ytrOuusqeGlN0pynO
9LoQlH/AF/Uqnal0smVLJZUILPwUPeuQalXTxHxwU0vslCNLRtxt8rkiKTg2c++rF4GFy/DBHBHF
dohqH0Sj3YfKIRFyZdrjU5Z/thVVUpwUT06vZ3TStGgR0MvTx6XrLHmapshczV1MGy8QGxud6i+w
CPbK7BUt4T5Enmnr89gsmihfy2MQJMPBU59HH1lwJOY9uLhqP+DR4RPFqmthkeKcFVuMzIy5FV0x
gdNAmmW+ioNJr7iPJ+InkiOj7HFDgP1XZgmMQZIQmakd7Oi5qWXH3ZH6mWw591/ZKlnObevLYNc+
a85AA9KNHid4pHjEYVMb8jYlVb51ZxPwXvEsfOshHindSb0vqPhX9PKJPHKROVdZTfgulyUgrknI
mEv1xrf8bjWrEPe7F1+nwTiGFSOMLHmxmKS7rvwW2wsvJb+IIB52ZareQDKSm1d3v5iIcM6uAwyc
knV61slWQkN1xyX7iOwEGotsvTWUGaOR3111g7CFubSu298uqNCzbVGj0a+nTSCwxTYakJCtgFET
THluSvPCGGXcQvZHkkSzL0s7WrrBe1SP+x5b1VpnuJQjN2/3/XzU1kyKb6pIBy/YOCpEK9sKjXBB
CxO8TSt4sg6S4to7hQNAjLqJL3RMMEaVZQadiNGgP38lZxdlu9H88mtFeG4zgUIImpNf1cVKlsHX
hMTRdYgCiTPezM23R//PGsAoNlcz1sYu2qWMBs0BRkvYDhr59bAQ4wu0yD/7XtJwDqxiRypIScKR
BzKvyKz97CYpA2OOWHH3MExYiIOisFYDp1dmGaiB5rJjMhU5eNEFTrteqVVZ1U8pB0g46WvbRAdd
jq3cKpZnN6OVXuHVcbI4vtZ0WsgGRLsycgLdJFFtPatI/PSsurpVviNWseNF2zEKhg2cquTGQnLw
VVHf4PNhzhHh8yya19GpvGPu4MVWsfcOgyryVrkwGiQ+tG8JeChuKsot8hWTGmcjeQq6B+Xgd3b8
JPtjnSY2Dd7IP8uGU0fWPIRTWFw/hMTToiYOYYnxdx4OltuXJ932MAJETXBh6Ty3juqeDbzdmynM
kAYucIqPS+DXzGJ7+ajjKb9mnIVM7mvzHDRab6RFAjnLUPqZHXJdt1O5bSHqo6POyT3WDlh2qqLJ
cutH36byL2KEKgB/IQ+i8h+bkwrtbmP1xBhPDfQUzBjJs/0W6vYb4brpRcdZ/WKpyUSYZ6R7mKTV
S6jy/igtdO8ubY4XJrfDWqQePZrWTg5pLvUJMld2Rivr7pu+xFQjxVtAg2Vj5KC+EzeMzkiPLHgS
/aUHERlwOx8A/WxmKzFuvjNFd0plc20Wgbenpih3vbNkrBX2eJ2saLqa03ckP/Rl5BK4RwNCaSRV
pjd/GRqLOBDzhdbJeDUWds/Ho7AsLhgg+FsTDLEDLwVpwzGOqdFY+3bGgazLoH0aqrTaVILel2FM
16Sp/ad0ZNMXhi3IF1H2f2Uv/S94xct99/JXxOJ/V+Kihkf475vtP769/51RLn/7rj8U2BLxGacU
5DQmGM4/kYtwFaXkK7AY8dJ++Av/dBGKRWyjFYz0D33On1IbB0sa/Xap8BQLpf6TZjvGw79JbWx+
vaZVTmvfpJn3d6lNRMhAmZrLpEnoWxkFpb/vhuDUMUk9p70OvU3aeQ7ll5FskBlPzOS8wORYIS0s
h2J48HoA5EhAeWgtFzGCNCm6g0ePKJIkkI5RnDwpSVdTEZ2RJ0JcfruQqm02jLW1x2LOKJ0+qhue
2wzIbsDQexMYosZWK3DyyJyk4Qz1YPXTHMv3WebzKaYD/ZT2wsGEALMwAGLjVgeOLMdyHm8ybXb1
JHH0vzFCXvVtdyi6aT975llX8ASz5uyP7lrKfqtSH3RCfZh9+4H3LBuiHXyJqubaYqm0ZfM0xZom
V3NBD3oddf1S195z5SZ8IxODFAFDn4DVGfIb2ZyrerCfh1I9pjUjgEzSkeY3Ws0JayQR70X0sMiw
MQ+KJwBA6Y20hGOvh3RLMAtbCVta4CcunWPbguAou+2cQrHoYksgyggJocBeWKA//QIPcFXa1bGy
cufNba1hKwriOziJyaf5UGRTv5MBI+CZGveRU7xYS4MuY+ba773A9p/UxQEXGVsooo91wJmHoXb0
faimn0j/OT0OctdTD27pDsgz7fb68r/YO5Pk2JUzS2+lrOaQAXBHN6hJ9H2QwZ4TGMnLi75z9NhV
7qEWVh8ovVQ+qUxpmudA1H23ISMABOB+/nO+Y4ORjjJWZmk9hUfV01sUaRCGSNJRxk4taW20jyND
SWh18sFIjTeu+VXcpx8svrm5ZUvPEc+mHn030bCdrH5b+tYaNCameXaTvnotZV0vaEG50c946Czt
0fU95ovDzgtYA3SG3rBWHo51ntxYoNJA2AS/HUO7xbyZMtG+fMsHj+MzxS27F3/wHs1A31CfunCo
MunD6tIUxZGbKCCdeFt6wd5gnGy9+qrfw9pdNNJaB3W/n0yTlwnxuo/x3TsvibEhzG2gilRoysHO
cxRRG5c1RExLZbmcnKNsx3Xv/3I176JDhEQ2q5xyDe4GqFl7mubtkatnZNXosuxFcNZNSnlMbzv/
qFCbzk5UDIwUwvX8CgHcrX0USQFiVEAKDzNxppnmKLwXrsOT7obr3oGUww/CA/BV49ZJtGYBpPmR
mHCxMHLvqxqGT+Vla6GwXSpr9MAihIhJLdE+pyve7NzbRMrcDo7/FXfR2bRVxmQ/uEq93w8JovTo
f3Vx/Sq65yrWn+fX4cYStQIo+ARvLRLMHtwvYu3YdZQDx0oscaZsvSHc+hwgyRpERz2kJ6C2qjuT
F5sY2q6r6eng2OojYUyyDmjM28y0nqTGcVWEE2IB/cG9b6XJBG/C6sWaU01nS3G2Bp3FV4evvi7t
F5c0/kpriBBoTQIedjzDlesOcSGqfYgZH5DieCxiAgGWpeFPDwxA39xU4ZCW02qq5S9iGt1pDvsN
jKXQ/dgMxHZorIAgI+RRPvnzBQvSU42OjCoNAmZiLxhmfXgiTt3ec/3L1Zht6P4sbmC7F0GUdpey
7brLz6+MIIi2cVix/JyjKj/9LPQ97H0Z2/MlRE+0H1K2XtIWpCyj29Ay/skmxkMxb/R1m0/leuw0
f8niy9/XHkSp3s+1/YTej7SZG0fl9yt4LsHJ8aN84xSax0omsJelZdBmkJfFFr8gqc6aGWC6xhzC
YHjDp5295IvXqJUWPcisW4+uWmH9W7Rav8wjf+2hVU4yY8gjVgSzSRpWSwSSFV17yHnpCmF70ePQ
QMHY6oJm1UWYYuDHE5EEF3KrC6XY23ssftVKaBRcGYBeDWLkRbPIWo6s621r3d+VHJrIgaGQUm4R
jiuh5MpR0Xp+afPPmBin6t6IA59HQAxlmj7KYEb2uJsBC6ZrwQ91jLvRRZalxQvPysbk1m87Ym06
j13hrSoSyPNfmd+loWvLeEzXEa4G8ODLnAmsCj6MGPyTIdcyL76avnuTbvEUi2lnWj1T2vos7H4Z
8WDx+/g7r+P1mIeHtnpwzfICSuaZ03UllPzg6ckWe+Kyholvj96Onpld7kX3hdCOVVKfe1zzwhpW
OFXoaKuPLs8rLTAOZqe2gQs5StNPUeVe2gIaTjB+5jwpEhMUF7FF3WcOq7X3tdvgR2l2fQQ+KLqb
D+38R2Hm0qQD6LMbj5EZnhtgYW5MkDpHd5f7wMUTJWT+xLzybCiA5o1/K+fwuJoa4iBdfPad6ZKF
4bsC8qQf5peMSPMwQMbJB9p9Aj4ao/Pgav7n/H0SKHUD0J6k6MCGRDNuvajOfp7i4EnvEpA/eFCv
zeg/u1jD1Epn59fn01Y401Orq+0Y6uf5hMwnKKMOjPOBALstbP3UsYOWKnyh/OCQ2dOpqw8IJWse
7uzCjbMVGjfh+sdOoOUa5mm06/0YXyUmxdTWd044XDu6z20/I71kX3ozOKWx/dsm1ejk3mngmUTK
2x9PCKZHFVTreWmAlnyMGrWc35Kip8DOdzJh588JNAzBQsjbzFfYfAIZjq394mvImJMWTTyvllZx
0e30QO3ma4ZqMNIr4pTCe2nQr+Y1gFP1q5i1jfbzY42DG0ES4HvipV/XGhfFSB4zJ7fK1QzIei2F
w6dVOxSIlKLj5bVbfGz2xY8hINBz1cGjbSpvw5Pft+9DSsqysjrMb3t+lZlj7+T9aMt7hwVMfBoJ
AA0Ty6EcRWwILji+vkM+zg+hz0nlZXVk1j2WgGE3M3rYeGsFAlWPFJ2zRFBbU9dW8GfYJt9l48D0
bmAPqj2R2sOtSRiLbg9mnZZBmoJE9gPB+R1NVtTPj3zE73xOnFn067asNsTSty4Hw22JA6wi+mVL
zji3+1Ovl8Te4kO0L6xlD3Kmr9VRWsO2UOLDi72lXzXktlyAwNkhAZ3ocEJz3nXWtjwEmLAIEwaB
u5sXgoM5Hkaq7bACHoRwYTy88Dhd+M14art441gUn1o0QxRTuR0CpC1EIR3dH2wq1TfdVcnhFvWc
YFc620g7lxFtubwj8uNfWUOV6VgdK1mzzbN3moC2GOMg1bWzGY9o9MiD1aszlIf5r/XluXQa2hr1
8/zTikZck7BcmurV7quzBdSUUN2+NendGNSulN2rPYCUm/aZyM5SBNcAOyHZ5xeLZYYY+bB3hJA9
Kkko7aqdh/lt46nb5kJCOrjPagjbKjuNGA4LFDVrNJ8IglxGnvY9tmKD1H1cYp0Pyzf+7vP3fJgm
gnVx89HkPZkdaz8fdVeMl0G+KgycnbiUbvUO4fs6QCMEgb5Q4BAWQWI9GpN3J4m6hONwEn658TBq
AE9SK6MVt9KqbmnYIkpK97EIDg4mThF2V5oF5BKU4r3Ka/wq/VoVTCTSBC9M+GgNkA4glsXANgQb
gzpgaTD0n51kqheEEx8AwI1xnl6wD26LXruvYOZVvv9gUb0WZz20qOINOvAG3TRegHfIjO6typuf
XYFqXPiABjZ8nzk7PseivnaRf2I2tYm9Ys250E6BHy+qKR5OSe5i8x41V5xL6WKy1LOLIFqQOeTL
0ybrkWncXWKo4YBHPaZGzMVAIJPxTqOi7Pizrfxbr8Dd/1TKquir+bNrzZ4BO/9q8w1LIo3q/+8/
+uveW4q/YLxlay1pADNZm9AC9tf0M5ge7GUAYiWKt04/Fya0v1vdCCK72NwcyyGRPCNk/0g/O3/h
H5h43ci/wAz4t5xuIIT+YfNtkaaR0ILs+efhtvuHfmKJ051hvc9OmiH4ErkvWqcKu4U2MMKP4pyp
IoT/zZiFr2ZS24Czi2ybZVG8UYmz8ezI31JypSAKEnYN7bq/NMG8yrEzOgOJphC6uP79C3gEbYvB
rySVyh9Mc9PnhF9l02hYRuBhr5TWt8fM4fbS9wmVr3pjPA0CPmuH7Y/oXZeuJr/H0JAV9x0Mz84f
xM2UU/kUduGpVaG6S7rJXgZlCH+Djq5TjtWbHa8JoLaEU8rsu2Fv0oJWwmTEhMPTn1gNXTIExqXX
xgHdP9wA3Q9k5wY/+uy1Z41cOtW7BYaEGEd5qVuYHO6E94H1bFv675V9V9UN95ZJf5ms6XmEfGqX
5W8yEL9SQByj3+5Ebrsb9PDvvrsfcmOd4Hpd0MNDwrrSQW3ov1UAHcjIS3SH6DlO8vchb0lnKP1O
9HfSzD9bI/x0m23kd4Qlqv6RkpaNa46/e5OU5qQ/Vn74VrOmMEtueU0zPOZ9+TulymBBNPO9qaFp
5NyzaVhq2upqOwmWPfmoSYD4PQuDJfjqhZHVD3ZtPFt2cxfSvxBRAWQm8eOAq49e4JZchHlMqhFi
omSpZTGpdxLGVnG7CKmzWQyMDxeuq94qGqhIAdKXEWjPXpHdGNEeLBXP5brpEyPHJ6FzQ5U9xT3d
yzTqsCzigvdi8mjpwnrhluZGo2DTyL5TPGyLInV+hXQzL4aF8PvzmPsbW5Mud2Nuo/OhafA26Mpd
dLO2DXHg18giJe/UhjnuXlD3tYxLVE96yyCKWtZ3F2Ljdho2dFBK2Rdr+TMfBWfhkUPgMcjhaG9G
HD3TNHsbwPq6oU8tseh/OX07rdLOTpnvWF+lGf62O+111IstLO+npGcwTzsOaUtyqN0YPbYdlWBx
00WLaH4B/bRXAZzDiGm3gS0Ruf4rSMXTfOVYzEMWjotNmsop3JX4kZmz65Q5GGbNYCzcqUlb213N
nR9KcuU5mL8VROHxMGnuqjXktXet3/PVIguetujHd0yj5NKpynQZ/K5tJgjKqaxFWPjvHmq3mf2W
xnQBm2SxqWbmaAXpg695pFPz3+BouDSb6pZLujjb/CYsjSM1HzOPIHjtawE77neIN9eW660Y5Dng
4Vb40+3n7PqD9sY5C5e2jN6UB4ZoPn6u+i76mZZJmDtEmGG3+AGWBH/i9Cp4gFWe2Iuse7QpCLUy
6e0q98S0PFpAWcI74+m48qHClL6gxC/nmq31m9Ltatfopb0IaR4pUhMtw4qzdQ9oNLduHnsK/Ovl
YsAYstO1ji0S6GLZSnK8XXlz88LdkCmCglXXYo0cQfNf0n9RwLo0DEoTfo5ZnuQY6KAz9MP3WDPf
Ge2QUE2XbR2tdBZprvm4GbubhrJAbxHI2Mhk/5jgaR/tmxc5m3pihIGouh7EQPt8tdMjUgISozvY
XO3X4Nmfo9vfZToiQZYbAoAmIphjvgYUPaO0axfCFh9s0QFvt2SmmLo0phMtRgb+jIEioD5fGB8+
lZ/7XNsm7w7guwvSCKLWW4tTeDkwLlkaA0UE4MVY6JabOoqZQqkXcElzRUBzKl0qJELvrTcNh2xU
8FZrD2af0Q8jke+al5D7GkacYKF0LD+pgcTnvJQVlEfW4hyruevtqaZaCzwxszQcZy8G4yvFGE4a
5nkYOpBHQf2s1QNhMC36JDWQL3ChsdaH/9l3T3XQXHQYDErYC9p7i7U+eOmiysITqczn7CVLp7cm
u/0c8bRLruxnlg6OmlIiHqROsuGxipjmWEshIVcPzJcQdzG4NHCxZtpsnY9zSv+rt8IBCUF+AjwH
udp693Zk3bkxZOlhNZnuyBHyqHMM2l9D0S1w3n2mc75cmQzbtQADhDXttJ4YNmVlGbNMxyABGvFR
n4M1IR4ieGIusyKuFp3udqIlBePWNLmmaB1aAUE9NWAFZDJ+xa81pFg5fJ/Kq29wd/SSp9RAdBlR
+2xGxHb0KC8w4+5K7TWrPDJI04q0Wr8B6GORoiNJIwN+kH8HmI5A6aQAJxjJpnB6fC0a0fiGUxAk
2iJuHXwTTg8uxG2ebTsi+98AcOqz+BEJh0lw7g+r+jUC/5MleIi8ZR8iqsx3YX1+bhZ2uBE1t4c0
6b/H1tK519hEYDpwFC55a/0B6bZf2Dk+UL0usMdp9QNE6p0UzM6Q7ADltrcmgleN7yDkMtNerMRb
J63c+V7FHFHU1O8Gb+hn+UI6K6NkVUxi/dE9Z0MVL1Cqb74XbUz6sRYGgmTWP/vzYyTGOpUGWUUU
szolU7e1BRlzBsE92GVMz0UIMcCy2RPipToMFU6MovfYr2Z6RVZOIxSl0m3QwzHmTucwNKaUpM9J
4Td6tFZelF5culKr1HLWfO7k0h1stbP4JK/rlp6jsOnqbRNU/DIPcUTEgosy6TUY116u3TdIeidv
Ki+GG1Tnny91lqO9Tlr8lacRWSVCtcoKxVGGShx/fvX3Lz+/Z89/UAwVvk6WLJj0jSFH70JT8wAh
bpjNJdfYr5Ir5ls6njtxqCGRrEHX8KyA6BJfHZ+wVBiSiQ3Aml1/vgiI8ldv9hDlhXVoVZYdkBGd
Ex2bGBhKuh6Nzt8UsfLvPIrTsdxzA269wL29JFbv3QqnPcFmGwkXjsayghqLxTA6k7NQJJUzsa+s
22CCvcjD187t2KwNgkQkLd1ZK0lVu/MExG73VUxNS0codtFDhjxpNZEpaKz08XT2jYx1iO889nYo
RKR0wSPsHKhXC+nPAxcbMTauYHYlRiXXOR+2czY3Fpbzr8pBD1d+pGFm+M/f+/nVz9/7+Su+MNep
23Y72gQoj5eqPRgZ72CZCHtYg5wPVoZteQ8lddZGieLNzviQMu9kCVUXR49ENoGz0seCbYn7Lm/F
vVuAPPZj0LmK22oAi6F3yl8RhP7bOFZqyaT9NXA1PEBN9cvTQufYTs1sTaWlHrw/RMeiXY0jVmrH
l9wZhGNtdP5qaGfDhbnxwMKbL7r2CKeNfJuy6Puz0oBoiddeZV8Xm7IPkn2r6OBlS4yMN3/5+RVg
6zNO/mSXtLwatsyws4YHD4TasinL+m6orXM/+eGllMyTcbyYBPaQr/V807t4jL2qbBC9//hScFNa
CI7mmsg1sy1Fi26p6vTUhQPofQbyKxpfygeHNOqi1kjj9QOG/hanwM0E1ngtzGRTZb8TIygORedH
xxrYCKONhl6AaLAWqZN9iSjLT3zySTUG4wA3PLhTZd5/+Ub2qKxi/GTa+BonwzMjFudeZOCCrTJp
bzys640WA4/mQIhDJkCzZaFe382Qa3Y3QOPIL7zRPHWN2RX9zpATZBiLj3zy4IjkEnHDsCFVBNmh
9k2PBINzYvG8GjKOYg6M8H8auf/bfkGCX/+ykfv4f/9DJemH+ueJ91//5V933ZDFDHbN/yVh9seu
27T/wumHOaaztzalNMB9/THxNv8Cd8KCYmRQTqk7887/j5k3sTRdmrruED40XQ+k7r+Bl/Bsomp/
wksgn+pweKVuSRphKIT5M16iruEF2Ckr5damm2TurcXVAkylHX8Tnk/2GVbAWwUwOu+o+koLr7lV
LFgPjB7TRaNESDcrMqJl+b/jxiQBZVrvUYflWGbugw/oySWzQXdT/9FC5VzhsKlQmhu1rSJAnS2w
71MmLEqMmp7NujZll0AbbsZUJY9s0VLiIMPGYhVihHVOCjjIT27nZ4chKncY4psXp/VWdZlb66FN
EZ/TzN9Etfzsle3sxx4ENeba/vDzpbVcpFKFJ7Skf8gBU/NgF4644osGfj867WvWTWgNlJHjNHXW
FYOouflsXHKQsoPdTvGytrktxLgiD4Hh22B+k71WM6HSXB+vWxhoq8QMxlvWGjurNR4SR/YL9tfv
hUM5ohtfvBjDWR+GDIMisvG4H+eihZjYe3xUEL/8cDoW1Nxl1eznv6HWXPWAeWXU5V91Gz7y8FlY
RrXpQ389NLQ19sU6QmMspuHa4LhqQ+KoE5PGCLRaPh5rv9hMfXNJCkZLIj3FbXCMm/qVLO2zC2df
YNPX4jJCNm4bphv5KSFqb7TdTK65D/Pu2pGortpiH7vWnSFAS3pmTRbhANDqaLvhymyDGz1sD1rD
qxqjY582n41WXip37TfT2h6aK6aLF5outtRBD5uqd7+G0IuWEPCPY+oO55BW90KlwSlLFmAmuBbG
oVwUCafY1nj5FTvgwnfz1TxbWXEHPA+yuuj+SEwif0DM1K2dCfhjMljeWgqmkRnQgqn3+sqkhWqq
7edeEQ3wjDtfERqJ5GNVDyek1096iM/jbL/KVH/w6WtfRK3+3mX6xmqnXRBXr5XJilCF8dmCOkrv
z93URHszZow4v7Mx7g92hTmritEo+r07NpuOxXEpn5nPnksKrYSQF/wkK3+yt8IPTlw7j7KlYN0J
N3r1rmU0u0c2C2wOA8Z5+mJq7dYE7gVrLzw4+aRRS70y3eqpq4/cTyiHLicW6O49cXMm4R5tt9Gi
MprDmOJKZNEQStJm1TNmiJvRoXJJLNYOv1XbeKfrzYjWkOb6rsNfEVEm4JjaFnr2oUrp9pjOg56+
FB57p5woQsjryVhStoO58QJslMKG46pYmxaLzPswY7VBstvM38o04lXOisug8qWjrRhQAKQP6sYo
mkt0Y6mb4WpsqxWr2r0WOFvbAmyYin1Bm8SE4F0U46E3ir0O2VVF2b1PL25nR4ss8ldFnhN61Lx7
FQECJSHANdn01tWw+o1QzrbV4yV9o3tucmdicbc0kJsUZSbssEJIPgCUtA2MzCJnb3QjPSgWYwqP
xhtmioW2jkPiBnIlfGetwnDbFMGOuMI6cXHUd/k6CSCohv2pS73jfBDnAzE51IzgSGjbjFLi4Ng6
gMumgrg9IsrabN5aj7c3vFoTTInoWRfweoiRmKQeGNowBIOAYkBs0UxavMFuqOqMtLRJcVeoij5A
ZlpGfwIotRWDsaaDYxuRf+sx/6dYCxq27ILsDwunNSiKfTmKTavhz/fkeRrk1dfKfT0w5a6SZ+jX
q7nQrp4GzgOV0uG0ZGy+R9nfqE6ujKo/+a2+I0951EaKZQr30kEV0bBItqNNNQwTTzy88djCnis2
dYWJFgeDWDIFWZMknGjVs0V4dIdi3/q/0gJLL5dLlkcnr/CXKUKI7Sk2W9l9JNQ6YsfaY2gess1I
KoGl1yLtp21hmhuDuXiTTtsqcO71oF7DCl+UI5IrFrD3kJ+GbZWYXQ4iTaYbByIwmIxlBc48BBTA
1NdqokvtcU1igBWUO9YDCqbjUf3AODPEMxJ0V9PN12k5N8DEWEDdW6X2Ic0/KW/sI8ThHNNqZ7vZ
xvVGChTKzyyoBCYH0Gr8TMKXi1bQQQJ1YPDrnSjl1o9WXGC/m7R+j1x/j/v5VBaMWlpmo2xpwp3u
aF9VD+8yx7BvqlVnKcgs5RYXI1v7cB2a7ibTtLsogD0ZYK3iu0SPiib3zm/XVnkzINtMXDmzmuD1
wX1bE4mmV6RXw44n4qaGsFBoI0knbelRfwVIhm5W7aGjEJcdcIjwWDFo9DOa5OtoO1/PUT2e86Z5
Jjd69MlLpGZ84JWvKkyZSb0OmuwQ+dEC08zS72tKbuzt/PtEws+JW5wopdxndrNsC/0ceuoQtzCb
+EBTG7WQOnErewS77S7MoTnM/1/rLpxhyclrt211znKXtqrw7DMt8i3UWWZInYRkw6mcz3FtzS0w
C1QkdkDjgdbB+ST7UbrvsvJSIotSAHMSKaAVW1xZSfy8uJ5CrKEbiDjSq1Zmz/O9MPPGS0EjS/2K
bLmaa0TA7iPUZvdJ1u5aU38be0o7sDQVnIfxQovS0jXW49jivP2a72fpsdBJbRMtVJO378wMQmDM
Xaxdcl5x9FiPM42jkdjdx+RuTgYCWt6Qf9n0prizLAqoEu9VWNNBDPGRsWc9vCovWFdTcp7PQqNZ
90bAd7TBEdI84xt4dzxilCp/7ejBnf9n9fyzQjJKo4pjKAHS68G2zwc0dv+CTL+sU/vJr4p1ZtBY
ZoJlijAcCD4TmbkFgseHmQ8OPvGBglJjVBvT6a4WN8wg/xBOwPG3b4PlRqtc+BRmks/ufHx22mOR
bH38Lrh1QDxvCxpMdaw3aSyXagzYt3Gk2vEcD/2tdNwVdjuoJ+YaPQStSaIh6x1NKaSBIWCblEnB
BXmzOpt9MDSAhqcz0++M5iEzK+gTyfWXOAEhklbR+9RiJZpQ8fGor/txfPLEU50k977fwQBLUaY5
mL3TbEmBI+hId4d59MJqcmk1LceKbRfC4wrU1ikKhreG69fWy9d83I2RRJ8s0chq9wGP1qnPSY8T
RK3vKb1+aUJr5brh1c6rs6rsY2oUhxCFZqQqBvbK7HcK3ijufNJxJEc1OrKu6CXQSv61/CiM4FV2
8kzMJCPRhFqOFXYhGW2YIXfEbkfcfBc4u9HCHmWPJgkP13kqw3SdjxJu7piRo3YcSE/zNAHpoWBF
Hc7lUoH37RUBokb/y7O7d6uN1t3YlVRo9uva5FOoTe/MwoTOURYY2weZ3BOb806Vbn/aOb5CZtJf
IVV6mhSbcmy2dTbdy0iEqGUQ3iq5d3OdpwttS7j6EwGeqXfsz37wH+BDDbKkdFVj5VKziDJubb+L
avsxcMMnD89WUiabXMlq0ekM7RXUqaEqb8pfGhlyUOwQrhvz7zI334vpdZyMZ9JNctEp9d60pCZD
/SMCy2LL/lk4brWIsXlqifPYzIOqkGEyS0E8k1tVT7i29N1YiI8CqV5w+sC4bAVyIBFHvP4ayZO1
w0W1zDRx7JzqVeciXEA85eNIjlI9DJH3ZtvMFCstP0S/qgL3JqGWvBwIG5EcGe7yQjwnOZ936d3M
ns6Q4lKb7k2MtIR76coJ0agTqpJbWGrRPGhMbY8S5kF5c2rzrsvGnaiG6ESJrXPxHLjJ+ICDOPui
LuyzzuCCV6GW7r2QuxsmjiEz5RMpYvOgWZwBPaU1WTYscmzJY0i2EWb9eXImCA7fu0J8R9WQncBQ
uGsU8L0W/i5d85QidN2Gb7c3SK3A0Xt256qFltw1ptngQfdNSnZdZHZNH0ixMuTrc7lPoqo6mLl5
KMsCY2ij67cyocKh1VqFGXDaCXwoV2NsgYf5jcuHC6AfOQ41R+Wam+8qcHJW9qR5ob8DKJ3u8po/
ZD32XmrMUUCl9dumtL+trkpXZWNqx7zAoZ9m+0K3KaEL6b5z2Txd86a/j8xZY/f18ih9oic0LHCX
SqNgiWHJvZTKOjiFtI4DfM9FVyU3Oo+wrWXiPqRDZBlldfKrpZGcvA+1dbm38r3ud9Xr8Z1W108F
svWq6PVglQqrOjfI8CLJ/KNq8EYx+yw9WSxrUwHiSnCrJh3fQHmFvaqKXNvS20DeUFR0h/lKJivR
j79rjYYAf8ceBqBgKrxdULYaOdERZQzpyornHYPxbgxm8TW2xIarNmeYhb8SWr/xredRzKN8iU7I
4lw5DxVS2kl4YpUOQ3BO9Oq7pzd+aUijvv8f/8R/wwqFEej9SzkH+0v98Wf7xN/+zd+EHDjwjkUO
wQEFajoED/5TyEHiMfj2MNttVJQfjeUPIUf/C+R4ZBXH+id4vAd3VOikINjEA9mVxr8j5Ajey591
HEsCChKYOH7aed1/YMc7Nh1ziTJNkrk+e/Som5bdak4jKJfCVXg+9IqkqOhB99BE6tTKtF9SqXNO
JvM51wOAB0X53MQfQTQ9Op1Bx4Vkk5Sn2zBrw3VlZ7/CyFiEvfdhTzRg0lrh0RaCL/q7nCyaXubF
YAUSrDVoux2iHs4bJWpYv7sJCQMIQEnhx3/xt/zNBPS/6D2iITZv6v/zvy39n9+0BbGHQ4itRXj8
6s/ilZ3WjQdO3lg6ZO9O5MqDS0C0cSsaVmW991ROXvKbid4iCVBmikxP98KhdQyk2RWv4l5VXf/u
O8aVcrdoWTQteAgb+k3Q/ArySKP1jMlYI4TNuIpbZ6wV9VuUTi8YFIqye/VtOUc2kntoJOmhBAnO
hMaU+3DGW5cz6LqGeA02wji2rkihUTPEVHCx0xmQXZBcQMkAmu100JF+/rMx2/PUYgczZ8h2MeO2
wxm8HYXYDphsyeMPAmqYOVA//xk07oM3w7tLKN4ERbw738NiAOwK3QCAJR5IiOlx55x5CoRYRag4
mjExMjgEdgxfVCvG60StxwGvv9gIDGCUAGefYWMRqrT8W8NbdGABnXHYMLRsqbVZNclbZlkhkgj5
TzR5b5UrYpHagL2wjafiALu7vDDcfQ9y1e+6qovXSrkfZjRCkNUs+zogHmXAIG9s4MJ1Idt+zY1e
rIuxqg/CyU8hfsx13wOMx4j5KewgwK7Jt0m6ItuIsSTj6URUwRjmE5nGftNA/V8N5qDv0pica1FO
pF7kuqmL7gwpdtpHFpv+mbUCHFOFB5AV1UPO2mDeB27B3zt3bVCeOVItDuBQ2wyw+x2COuOc2Inn
7I5PiKee0zxiuJlzukfOX/yfyM/PL9WcA8oVUwQ3CgkH6RLg5AC+YBU6Lgm5rNCzYxtoez7Bub+t
TRuINt44bXbJpbNfzpydc+nsoUsw07VAEra1M6YkTuff8wvipIXhHUrmEUdWyfHS09g7SocZW00C
3rBC/Tj2+qNjuNlRZ7JxtKiv3IbQSdwuza6WSQdlJm1WWAzxDz9f+l7L9mGJlYX2HSqSkGKitM+v
hm3n12n+QqO8u4Tiiz04aLv9pPPBr0gbnrphnNbJxLC9k5l/KqY7KskIX5v0P/ksUPj8AMGgACHf
aDaKWTu144rZFiPWIjPJpWCNkDOAHShnEa6GIHUwVeC08Tqf9ID17M68RTIoaYuHinGQCekCIAj0
YVjE+TIzcL/HWYJpOGi+p3lc6hZomm7Ji7AJXFI4Nqdl9qCokmXua3eeb7oHAybWIiOQuIhdhlue
268rR7AFnJxLAsv46KtErcj8882nyoQWYtxrIDH3YnS22I7hMSqm1SM4ZCnydqHH7VXIAU++Bd8S
Y83jaOMQzhtEK/FWlaOat/35LvODZkYxyVXnO+DaAzpwi3BPPMlc0hsUgVryH/RUXGsGuGQ9PGNd
JrMnIEuQiVOEP0kTWEuwcm1KtaOqESJSRyFVFYW7PpjuyNTCrjCzZ53Nv8YyZdF798zq4YD9cqC2
dZ7RcGxnkmydQkFJ4hvUkSWOf8UyuwFrhiLcJ9l3kpDo4rFGXUNl7bgvhns+KTGQkJVW4F+LpoQV
S21tfLinHnkqDA7i3NW0MmTyJWJhc7LHCEuVLkOQE0O9ScMrFej5Nhx4EuB9dUsnuSjMF5Xj6PB1
yhn5kGDYyM0KT7JPTGXSDhWWLxfMUKKl9prwaLjyZF0BMaMQ2B2UjlkcCo8l3yx3XCfKushrI4t7
rcQa2KUGXp+22cQ2WJAu/SiSuDxrldzqRTUdU01nP2DMN8Do+P/YO4/kyLE1S++l50jDBS7UoCeu
NZ1OJxmMCSwYjIAWFxpYWG2gN9YfmPle5stXlWU5bOuawCiCDKc7HPjFOd9J8+lN5ifwEuG1JQN2
4afVtEY+KJiCYBxpcLbPK0DTmJ6slI07CKjkUDn3oZBy507TtULpP82vepuH37PQtWZTQ7UUjF4w
Cgbbz6e2Kf2cBSiSJW2ozHWjZV8iOaUYCthNFjLaCr861w044jBjb8xil5dz+EJOSUlKnqtWMqrs
WUvATGIVGr5zr7hObEvHIoahii68f770TYP3yme4GdEYQesNn/KcwGMd/MCCQNxp1Zih/ozRsFkg
bmjfUwdVUwm6wiA4kLeU5T7wbDtoRYpnEE+4TJBdPtUm9WsJ2GjjtJzkMM1Ifxs4le0W0QLDclYX
dh1sdBGnq7BL9U2n2ATD0Dq5vHd2oe15G6iy5spiub7Oex22M7naNI9yj3kR+4FiNs774ZoF1S2L
fe0iPN79CTtj6Hz5mxurq9lo7g3udL2RQSwwsNNHLfohwe9XR19zo7gBDIjfA1ny/JOA8ZBFQj+p
SmSrGiz5G/fYhaz9nZU0+bWMy/reoYlaemGi02iNm5CWjTlmWZG7LWl+BNfzNAhusdupQ1ghBVR2
ff1cMmMeyNd62wCCMsJ0zzsCS5wByQBzPkOmRNjHMpmm1Qi0i5OiNPdVMfDi9pCSuhFfsmdEByUq
c9XFpIg4vczWdENoNMilO4ZwhKjIoK8Z3ngXc04V5vTTSA3L0Eyrz6p9TqNs5BbV1MdcFD9z1Vs7
Is8ITiCeIp9zKjBv6RZmsM8D7Zh2OGLS8E6SseevB5fQi7/fWWx/FJdv2Y/6/wlTM8W3hxD6Lwii
38b6RxX9a2fw20/9Zmq2f/GwIZuewes7S6LRSP8qrDYl2VGmOfcMho2Aet7j/i6s5iX2qP9x8vMz
c57q78JqCGX8lIsizPgMF/gbK17p/NnWTGCrSWno8EAE+2T9T1Vy3TKs5y4HdAGByw6f39OYTmcR
DemrpfekSceJC4OK+euUuvpJzIdJ60bwGZ9HyGSMVGqiB/tRPzkbhAoEt8yAnagCFsrYSDuYtnb2
kbNdMZoGL1aRb127OxhWor0qfc4sSnQu2cqKT3XFcEbFjANAH/WzyjgE4yh2sUO48Ug00FPp66Dh
SRcFvpa8pCltC/yRkMjmKngA2PrTtqB1hw6SJYRYj04LDAZwY8hGxQ12BfdlFF4BuTnNUJ06QAUL
sExI38JHLA+EFmqdOBuOuW8St3lNwllIVPvpssIytdLKclpXXRN9I4pAS049HcJL3M/TXsYLINuy
5qBnvdjQeFSbUg+6zUg6JiQD6W+lYojRkDrNcs9kYwPaaqGaIH2EHfOQpQAlIK2sw9yzX7KUUIG6
Z8XnQz5ftEOl9jMK5tH2ChJoa837HpI7yFov+OazqVxJnXuDG4YvmhmRQJ9Ual2KpuQCNjMfLwUp
SNe0afTr50fzV3pG45+ffB7GrkITWWv+9vevGZVB6RRmdDbzT9p+ujVCQXq6o1FaNtojJo9qS4j0
aC28QErgYNinh7Z+aEXUgEZiw9En8T4KB6xBTW7emqkgZhXA25bJkAmsysqvbmF9dYmq/y5i9Ri4
qXhpGhf6t90VB3eSHWEKkiewYdSed+Jk1Wz7g+NkCP/10+SXSf2R/667lUF+FtZUPRNuT4YWiuM1
FWHb6tY3YvnUWobCPnhRGCDtyjNE4LH9jfB50kBgktf291567ykA9HvOZXsbSpjwVZJ/s8yoXdKk
HVRcqmdgP/6N+DBOUT6DN6XfbXYawyEOa4O7qzPtgwxz2UT79UYa1DNShfLmaeW7TwjP3h719Ei+
zQ7aXX2ZRJcdlZFuuh6si2H6+MPM0D30RiwPKQQ/7sgN+PfK+jHZg3MsGVPHsalvnbB7b/P6ufd5
Z4iZHmQGJp7aTt8mmZVVDDRNVmRTuh07Lzl+HmyD4DHmFjBqdFLdZCA8dorrZlYxfB4wfE4kXFV2
cOhL66KZmrsEc92t/K4mJYGUmk1F3s+5wRdVl8gbC49yA5Is97M+addF34dLAwIT1wFr3yWF9Ujj
2u5jnk8AV151Nhtojo2+8uvB21l56SzZjbLONYtyh5DCWaXJY+971aNVl/VjUKTq2vu3z6+UhF0+
sgErrppzN0x2zEkfI1nuariXhf7UEOW8Vw2Bsk4S0Q8Tbz4ME6Uuxfoeeme0oltE9N8IY2cjNL2Y
dZVcvG5Ap97EPxDoRCv+TLQcYHQR49sGFjldMw6fHzk2GU5Z1D+MuMPpxzNgSw5MnFF86iyN4aA6
9yKc2D9Zqn6MOkNdq6Jy91oi45UzyP41HTFSt2hW9p+fErHyojdpy5+jrFPj5G+KkekBVHu2DVKd
TRhZer0ZvhT8rgfX6J7NCVsWwjMx1vKAjAzPMbC2reyYwRA5f9QijcSCIjYXdZJN25gEwFWDAnAv
daC1ZbGMdKbg7hDfcf3H92gQ330jM0+FlwCsJ3YI4ntTnENH4CpLzASHS26ApgDnGMSu98gfUIPL
Qj0udM7TnAUwEvoie2lc45lokv6ANWCnJm3241e8Y8e0fMgKUM5e1p3wkORIGOx7mDXavu1onjym
EC8qgj0bpoV9pYKmiQ/YqUwZoaIG7dYGLfbSKnD32f2U4FUtkgdHkz8qM8v3XWA/xIVl76NZYOOZ
U37JjTHcxVYjDyXjnqmZNqOm0rfaiC/6ALYAr+A9Q1y0HEksfcIlh9A1yC9aaiY3VJ/JzcHJTZ7y
dC26KrlRUuvHpLPeQgmdsdLD+GgYTfdoVR/Ma8nC4yqBsOTYgXds4kpexrJpGfDq1l2SQryYRCKv
wm7Pmj/x1IUhPa1XTLdCaXJjjZLOzGRB3iZNfG/IROzMkDsPMWLSiwHU591Pu2PDEbIiuws33ES5
V1/sRLALjbR0Vc/z4M+DxnUSiTgMfuH6ckW8rwvwYJr9fcnN7AODTOZRHQKFzoXNSwU+0szXAH9G
HN9xcQsrD32Xk+/LWI0HAp9HxMbmq5VO7QECZrUZJqGvYqHZN5dkwFsvho2cg3XzEZEjpcpRS0z6
lAKR9eenvx+6UflH12yuTpZPV+deOyQjuCBuNylZsxcSzZFL5XTvNb24yIVGQwdXtwDntGBCGF06
VONcKJFPd5UhF1aeDedcol3uyI+NvZ9/vz79/yw5VQrkhX9d4VZ/8g3+9iP/9A06GAMtKllqVeIF
/xmQJZEpCucPBsB/FLcYCgmrwAeHrYHZJ//i9+KWMTq/xkXUqOtzBez8nbE394g/zb0tS6fglobF
8NuBTzQXv3+Ix7JJAQ5D5nerFgsEHmXlnbM2EdMiVP24jtwxXn5+0Z6/w8B/XBV6bOG/8prz50FO
psD24rzRv8K1rB1x9+q2PyRGY+OttSBs02Eu21lG2KA1/8PB10AGh43W4oZlVgvDujeXQwqrgha1
e2jiiTmACP1jbPnZrptdMlNEok08xOSsDnZ4DOePGjPuVkZHzcGMtUGAMpoIWlz3ok0cGGlV586U
G99KnEur5eJiDxiM0noerfTRhwhXEyjCj0a3cGRIYcJL7pF3oWFv28rbJigsGK60TH0cdFKZUcpl
FjPKER6akboefoamN4CiDM4R9QbmxNBZ9m1QnD8PohP+IjXNaY2ELwOfOqcCJkgyGuCZi8YdHxXz
zGWfBcG1maoblA04f19wu0F/Lf2fMFK+GWm/lYXjbKahwn8WBcl5NCZw6Ha4gPPFnE+thZfCTiUp
UxGPmrKOtnXqZZ1UM7At9ibrXF6JTntnPgrGr6nYHuZRCMWi39tZt5o0Yy1a4eytJHwDacA++Ch0
d9M41VYTWA8iyM4ohny3eSsxIQ0t1+9Wf+3BvC6ySw6YIBgOZvOlNNR+qHeT059xsycdBtDK6vpd
TUePu4GEoOYrdMmfY18h0NZfVdl/8bKvUIe+gbEoJc4HW1RsL33v1pH/s8rtMyOUZivbLAPLx5CL
qj4iJTFeR5qx6U2LmxsvHSarYZm/yb7DQNJMHh44ttQ2UorUNdBmVgRoToCag34KVm2tryyz3ZSt
u1RU6w3WdaO3jgS/SjwkGY6SFpAiui+7Q8Lmx0Iti+0oIQimOOdNz+dx+fUy0r7rRqo29HD4c4Jo
UwkmI3Z0IbhbWO2B3vWsROtvJtFj6WjAqcNoWYREssOnLHdDiU4gJLWzBke78XJ5oMd41KrmZw7N
EbRGqy/CKH5qTP8g7YPpPRScogsRGSc/1JKNXscnYRHui3GFLNx4WOgpTLkZ87xIppSETzRsq1LM
4yYbZJUDK9oLdnkqjjC5NwRZMQPMWSNkJzVbL3JEF6vOS9+5te/93N7jhbSYVuvOwugYN6EGHB3m
smGIRoHq6KUb47NdR7sy8pfIw1LGOWieMtZF4JbedD9+YoeHzCiIFvnIJk0fGtwrw/Sep50PN/Ur
hO+CpT15MGr6SCeLkbYvP2KR7XwpvgKbujultTdwZMx6qHhiTl0/hdNL2FuvpUl8ki1IqbN/hpkH
vd7zHsKp/gHxcGkW5soUDOBczBbIIEX6UpjRj7bOsouiEiiluawcYCFu1typZI3lpNp65YYM78gj
OsCfuZgep5sxCshbEnWfRIJZyoo1vkPIdCWuQdGxt6tRJCQsPuw++1oYDvBaQ9Cy58NDZVbtYrCQ
W7IT0HjTJIe0MBrkTWG5DbrKYnisrn6GUDJoGDcFUXCEsGFVPJC46nDJsizMAZ1D8upvRRh8URaA
z7K23vW8IxXXdfpZbbzSJQJl0hs+CCGuNv7QfgmHKV/lYaFvcpU/GY0HZtBuKlRg0lk0SUxJKKwN
3r3msmhswXV5PmSmmPYxjYP0u+A177FdlgSAhZ32nFfjXdOdmaLRPrkpu5XEZx2UO81LSZu/aAM0
01ZaaczxHiRbqiU5pLsuwfGWR0q7JnIOVQvFxW9QHVQJa4ACD7DCSJUQRZ3RICZLAldV4eHmSLMX
FdoWrxt7E2gXOLj6UjGR/lTCIWMnJMVGBceE/MWpcbmJAbFQWvAX6eM5wh12q615IjIG6bJtUG+M
po7+NPJmkY33kAOqvRsjFW6cpsmP0Tyxw1I/6yh8z3O/WpRlmz32mn21gVMezNpASJ2Wz92EPINo
MGfTTNZR4bHmPco+KFCNfvTw5Tmocw5G+ma0WAGIOMoX2HXttWaXHnglBvSBi8A/SdHRQEnLbeVu
Rw2Wl06bz/s0EHsH7+0yyQpt3w/jvFwGElV643fIre5p1Evyo1lkPIKSAHlDbuIVWYi/TpSpHmSm
t5vJKF9Hs4kfFJonU/rqlLqFdw17+PXRpB5F29tbbhBA2dkS1enQbGNXcQdiQb9sxpBFRFOQveJy
/7az0xASrygDpvzGfPj8yAzvDOSCTR1a26oNMApkxIgTXrsup3Ke4fv95fPAqbIzmIIcG71ABGVP
v32ds5iVAO45PW0PreMM33jDnwZrhEiQJ7vah5XqVPJLbGQJPeUAb6UPoq8B27VlkDBv8NoQbHCs
y6Xvl0dXy9O9knb4ZA4SvXLjPqQ+3ZJPZNbKHrv3KZmGja4PvEkLGxiO1c32xEmtgxAfvW9lKXw2
5kURCt/vnjiSrIai0BMR6ZuJfh7ikTdXO8MUyvSOhjI6OkHLGke9NnM7nkZ59WiyeD4W6fTi+T6e
20SBegqaa89IHRtnaz0afvbohEK+pJOTweR5iObsuP+pz/8bZYqcmZd/VZ/v6/Jb1fxJm/LbT/02
gRZoSeasKl0w5WVyjPrjtwm0PmtTSA2A7OGZaOr/gPZwf0HOwrcwGkkbI9IfinTnF9MxJHoX67eK
/28MoGdhzL9KU5iOu4y4Z6eR7YjP+fQfSvQ6M6Us6txcZhbMgYqRoKHyndM1rOf9a5yZx3mXEkz2
tU42TSg3hcqORIJfQ+72wwiAhxkn0YnXMil2vRM8EF1wTlE4lElKu+9sqjDbio50EF1RgOEiYX22
SXP3cQzkOrAzes6i3GaOOpFd9F0FQ7yQTH6GEL2wQ/g1FK0/vD7/iTLFoCX69z/ZJTHYcGyX/uRP
I3d2+Zo+9Sj1bcf+KoilgV9NEvdzW8ttUMltG5jn2UjiN+AX+2ndmdFD3K800IHYwB9KHDuiDb4Z
hbvUEI4UfvgaiOxShtVyStKjnRg7lm8//vpRz6HF//6oebHYFczOUWv+/h9eKNGXwhUeLBMr8Y+q
Li8omt9CtzzGU7BJeE4Lg11WaG51XW6S1tin7peOgIuBsUDmJR1tkPn814/p85n6lf+z//jf/2s+
CTl5WK5I3eZxmcafdE2aT2NBrqm5nLpXNAQ7wyxfPY3BCokZRQGBKSZXK7c2lYWohfFo7DhLz03P
HYkBJU96mjQ3rxxubY6IuwRlwcbgrx8iD+LfnjcpdBDC+P7oIJ0/P29Smwxo7eybqXZZy+X6Kcf3
Pki45G7qvBQjt/dkFOIwxKl99CipsTORu0BVerNdHQEQUhyU07LZxwBUMk9v4EBOEA2GwiJKLKjS
I7OSltiaSixL7uVXLcb+gdWJe98QYmWxXe1HYUG/Hi3l7XWjfq5TyNgeiGzNhpU96mKnh15y9aq0
X+V9DBWOxnpRSiaZkS0/EIiKm4doYzWazBK7ACU/lrD4QoowRhA4O8xiN0GVPQFYfzEzinRbgzNn
9saj1+an1H/rYhiQRUGaJXe3JUr4F6+2l3oDaKX2zG80g6+ceME6LfZlPzFrzesrJqMI3e1Fu2UG
8HGn7z66gZYH6m+/5tSn1mk3/uRby8/pc+7XHrqRdMUC90kZ9Wkqo7tgh45Ky/ga2ue0di9mgYsN
pOjnL8r99sVU4lui1y+BXX/YvrbbNO2wQmx9juLs6LnqGKP1Ty1MWaWpvZmhw2KHae/8a1WHx1iX
Wxq5e6W8IzHVq6hNHOq65BlDD8PLd92Jzp2dMIe1jrSTP4GlIWOF/7AYsozVQiEJxbUQhiAEiXqL
ZZVmftU7fDRDXRHWYr/aQOAXgVG8xzrVnjv0294YHhsfEg5DGZqs4mg5yVU57LOK4QHz0feqhmaQ
FwXP+Jc0Ci+2SYYG8jG5gPA3LCOVXrNsMNYoZ7x71rjFQtqfAUBqGxMOQIo4YRzFWyARaMkyZaFn
kmgBB8k7GgTZ6VVuPuNIw0zuVt1PBuzGSovTU5RlOrlgvnno5pCCz0NkBkg45hyDZA40mJMN8vyL
kMMjHui+W5jz/oLN2XiyyGaJyEXwIxISkjkroSI0QczpCQySyh3LIXq6OVsBeIA3E2tuyZy7kM8J
DNmcxWCDckAYoY/P05zUAMGgncPxHvOGFAd/znMIEPbWc/Bb4g7rLqshvA5qeGNmulRjJN51UUxL
MOXlpUkztWpB2hLziq9nGgL9TCYt3vpJ4nHyAqo0/4YBvN0XY1zhp5TVJUnB+CuS4DBBzBt/o3yw
WeU/ZOAGKDcDfadGuO5Mhar1qOxgG0gIJL4xB30Hrr/5/FTrInKS6hLtFgSaLi7tvcPs9uLkYzrr
9NtXxWmxdQdPrSzB+rO3fDLoxvw1KWBOxDBBhmIAZ0KY3BXtYnVEzbLS2dj5jl39dHrk70k6rkkX
LTe+HfaPjobbNtBEuakqo3ssevNo+OawD8bJXQr0ffB1a/vK2dUurbCFV0DYVFl61nchtroVGx/F
1JkLsAXBzrIIOTQj+jynrt1vjCO+V1CLvH5qnrmH9KtW1auq69tT4qVkHxh+tQl9bJEFAr1zNsK4
t3TzwniDsG6/ri/51CkoCXAR+94YmWUjs/S9woIY0xyltKMnH5uU689RlBCxVyVaqcTRhxfFngEp
EYIZez5Yk4/dqKpuReUfB6vNz45I4nOhunEVTVJ88fWQkG5eeEecTbSCfTJtmiodmJuV/t5uaZYh
FAF7iqurnnVwUePmZ485ck7uPchY8u4KtHBdtaS6K3O8DdJVy7g1kf9rmDSyKplZvi3UbIN+AySR
PxjqSS/84YI5mpE/lNHGxqPcyyBYaFaAwLArcXzFRJCjz4ygESOA8dglA0ddFwHOgcH/QlIB0/2p
v4m6jK9YPuJ12LXuilSQi6YUuGOWoB0+CnuXC6M5AEzwzwVmzT0TqEeh6XFMBE5MfrpeQRwZXPmY
NIU8gfq818RZycJ9a9UY75gpAkWwblZl3Ekr4F/MnznGVO7j+iv3eHbyzlQ9zrwqQnf5Ud0bzr6e
bSerIGzThHxi6z5EwGXVucbRKCS87FR460bJcEN4Ba5BioVa7KTHnWQ8JoZ/mtnkrs4sUpTfxzE/
eIN4nzxst4R1TtJ9SHhr6ZBMdDUcRRY/NPULFN4qVC4iu1RttSBe9mLe7QimtFsrNc5dxOgn08Yv
2L1ssqAIFtPa9laCUzimdfzTILbwswz4HybhRxblOJlIzPje/KsKxsZPS+X7X2tnFlEe/J//SP/T
n/ptuSB+MQ2021D3XcfQqZj/2bl44BG4zdO4cAE1XQPx9+/aGYAJcAdtRv6eZQoKsn9oZ9xfpKub
jiM8B8ecTWX+d1oXm//+X0piy7FtdhQomXUBgu7P6wU/QDxc9KBou4npzTinf4YtMvPUsYNLM6Ci
1Jw9gdXuvhNO9OyZ6RtRI+vCasH7d4ea+u2haztrOzSGWuuuSU9fux+h735lAuA84zNmyKx76TYz
MOCm/TgQfD6WR2LTJrxCd32UFxE75leYv2qV5F17RPsc1DpRRVw0KgsP0aBtokj5WIHxnfJsugcP
NUpvdT/9AfkvVhnW+FGdLXoG9GgpylXau7MLu8L7bCGAyxR8JKMZ1INop+jKZXRGl771QRzvPW+6
+WYjGZmLlzZKYLb0Qb7Tfc84maFnbdWgkgPBkwS4RcEh0hgW10XWbLDHIAvIvfyqtRrTUOYTv346
xOzYmya3Vhkk+YesYhfR9iJZf35qOm15zCDNL8gXk8eaLu2Y2uq3jxg4zcp3bI5jBClBDdXl85AE
WX0JaqbSXdPvWab87IvWvWDMChHeYYJFSMBEySjBvow4oDFBOrsAVBZ6JHvrkzt7FQM6SpExkYda
uEd9wzyzn2CeYSSk36jDY97PATKtNouKPbnM42DYx4EfvrQWVyDOSOdgCVDHhBIF66IMLAQwBh3d
yOC/Ru77SLAUSCxG1O+BNdz1yQyeIzWZy6I031HH4jQkk3xXTu3AZJclrSqRaLQO9aCaXHHpwgRH
MbOdZxbJdyXLnVE+O8M0fBudvkIDadWH3A/0J1avr59f74rEp3XGIIFu5mhHmny9qbTbGaPrrmUX
PMVDTd04dYl7TD8/HOYP1RB3/I3WkXFSf8LBD1MxGuGYWyBw8nhGLHq4vokTqkE4aPap7jljCtoP
LPbtFvNJ/Yxelq2Are2i3sxvYAD9ZTkm7HgGJFi+PhcPaEA+D7GJp8z1eM4NdYjnQ8L2AIbiQOhv
b7HAyXtCIoHVye2sSQ7wqsUmHvkxdoyHTEodxzlPUliDzfYzwqonu0AAUxUIYLQfiaf1F6IG3/Fw
ym+sC98yadXXEAXzXCYdkDuwukrs9t5bKY0LFx5cq017L9Oq3ngM85aRJFxmzqaLSCHbE1e3Jc2B
J+7za79+2IR0JongSgHvZQEFe9wMLcImhRH+WyrgqhTG4+DhQLW69Ki3oPhQRss3EZwhnjIlQFuw
gX/0U7NHYABMPLXeiU8ekvoZjNY+xPA+6TM7hLaABgaAF5J4pJUf2tpNi5pHL9XuJIQtiOgy0cOF
xk6nbzpKC78ZktFqLZAAn3T1LjH3He1Mfk/Qltw/DwGJI/oIAM0sE3ddZrZ5D6lMwz5gOaZKb4lp
sDprXVifPz9KAzfbN5Hz2JPasrSbMNx4ImmvaGuaK/JveorJRn7eBclOb00AXS1bpy64x5pLdHJR
3wxcuoZDZWxZ6aqPbtJT1T0IMQyVfVR9JOQ+eVF5xF9pEW226gyCWKIMMc/8YGJTe3Hhth76YQZH
tpr7lpbjs5TZD8TmzxrLuL0Y6SUkw+tNC2tgW6P6XtauWV7YGl7qxKyeKFztS96I5ySiycZodJeW
XV7lEH1pQQm+OmYy7fBaasvKSC59YDGxVVN9HpGpLacifpvfDvxMz15RRfswhksD+SnnImBhiZ3R
4KafHlNrCN7GrP520utEf6t0LkmRMQe7RLb36MQlzlIcL1mXbvJ5MUi6leF4L5mtcSUOixfNsYHi
+JBXykzv1mVZGMeoIK7Y5dqzZHVYvQd0XNwkHv6novlvZrGYgObpzX9d0aw/cOQwV/tB/0PQNiMq
z/jth34taKA64cBjGosrDX2TNQ/Zfh3F8h0KEwx6uqGbLsY1qpZ/2ASNX/jniIchj3jOXLb8s6CR
OAgpjRymQhjcAD79LZvgLML4U0UjTWgZriEJO4ItZerz9/8w5ItzZxgzknHwlZbElyVzXB6Wokn6
BzT166ovnKPvRkBs0EAd7Tpt1npI3R/b3PwA+w3YU+d4tzC4dlhft3r8xIgwwpBc7qvR2mWSQHN/
9piV5E/Q2ewp1J9cu3gUGVDSsqzOdAJBIYt1asN31jH52+xDowY3EHnSwRIRPqq3aBnqHRvT2u1B
aCa0Ej63benA4XWyvVn4BfE0w0pl5AoEle3SEddowyROZUVxgCsh77H1QnR98rCBQb0tTjaqNIH4
rhvw72SWts0At7Jk7O+W06ltWE3WKrLLO1QLrMEf8zfkiFNJ4wJA2A72eLKEwUxy0PTgh7JqbvFV
ibcIuzYfsPQh+pY4AiIOxPS1zzHotyaEyCqpT3b3Pe7VG4gGfeUxRIXojhqUDV0Z3yq3L1+4tpTL
0NNYTAeQPXJXHy69HZZrQ2nWk87AsGnfey3G4wVGYCEH+z7YpvUhtXzb45BEDxIfy6gBmkPYBGkW
irtLBEoDIdxRS6uTnbjmRRmOsw9mGWHj+M2DmkpuLYXgvO80/kV7s/sAPCc+vJ6UXMxPKuWJtvIN
YcIafBDu2SltWCSrDaNqXO4MYfGouy7Q5CTYkTz72s32KNs3vUuYYE/qUJBsIDAMC1Ur/wNSkd9K
97s9sFlNYzOBHarv6rhAFNllw52wyA6akBbfPSNJFoxJFqoVw3Of+MPCiVk5eUjOF8rI2n2C/G8d
B4Xa8Uww9lFkT0yYwqFZ38bZJu7OhvHGs/HxUA56Kcnh0pXYymeDORkjzLZn03mBcNubbej2bEgv
Z2s61TXK1W7bWBrxHz3KgDLykOla/darOtBSSfaVaS1S3Nn2ThWIEzwsnzN/IrYhUABFTb7ZFB0k
MDkSN9mM9kLOdvq0GVHm8Ho0ZYbUYSj0G1xLTLVCP6SzIX+Ynfk49AnpMffCN6JlkjsFkecqfEKe
d64dhilBlzQvumITN/7IZvO/ggIQRD+NsmOtkBLQYLH91Hv7RywS8WgakB5As2TLkQJuU4SatxIz
aiCwgQ5YM36AM10+8/qx/COaMsmzfRIKb4khD0dN8b2NovFWpidrxhrIGXDQQzqo2vbKAt9bcC/U
l/YMX++Qz4N49H/qSb7wNNBDBUML/H9DTzA4tJgCeBUNwykGCon44zDod0sndkEQ8zJk8973ZkGH
6dFao6Cf2SXRpD9PRo4KXqwwsX2YEZKCTLx4ZQJZunHJ9L3UpfHKdNhqQCuhnR0EJIzCeiuATaN8
NOLhNYrLL8rtbirUX5qifBOad+362WiTfkxDeSF2qWPXzmIeLErO9LfLuYzIZHgwXXgX5VLXUIj6
X8Vof8WAeCDb7aOvoaliV7wkYrSWyiVSVEW7qWciC9W2lA/uBCx2UNpHA11pIT8aMzWWKNS05ejO
+ZX6d5bM6JIaesmeBBgJxyI1p7uGg2csw1PDHrinSGRltAWrNYhDMiJ7n6r8IYq9s8RwtoCLtovG
baGBPAsS8z1y0kMEBU7aJFQmnbMJGqwWbZsc4YMesCijEWqLhzKTcGjk1GAhK5em19OVwSYvgUUv
WnJ41xMzPhymME4YgdVyV4YRcBTvlWjtnQ6AJcowHjc56it9eM90ewNKjVN+IsjSfRvN2ezFnEwV
hF053zytvvJuXFlNsFLAqCrK7FqsPb3bTHS1BUycToxr6mA08AM+xeYZqRCDY/VqB90jF7kxNa8C
A0bkf4XLj+YpXXf6OVNdvrMzeoK2MLSFXp2B3Z9V4BqrVih35XqAfjSv2w5DeexywDITV7dFqafD
WmU91PiIHGHJlxw1gknB42ZAltnYgXqCe0TvxwYTOqj9PcFEwzUWb0HCPLI3DEgW5pYuhWCbUl+M
A5e4IASuPgZIKnjQ2ykxz0bpkO6xZYR8narhEbYDAzBA9bDrJIMBxHMPhe7uzIxCH5VAgSztO/v+
YxEWe0Qaj2jHH8l3q7Z5DBqvE8+dqN/djDcCfakW4+/E7HVM3AgGz80YywNe9wsRdYv43JWAomdA
rZL+mivqz9ryioUP0N9PAIpA7pUKDAC0Wngyp0ZLsLg7j0amdpyJRysPblhPHkSWLlg3HMPA2MwB
skqLMMvq+4wLU9G+/F/2zmQ3cizLtl9EB/t7OTWa0XqTzNS5fEJILjn7vufnvMmbvn+o92G1qIjM
jIysSiCGBRQyYXB5eCO3hrzn7L3X7juLJoTk5AxiW2Zs0xFzYcd6oTGsCv2pKJ1Dy9xqJdZGS98V
ED3qxMoz1RPXtMiVw4PzB5hdQMMIQKsEJKO9aTzVQbYhtLefy/d0oDcriTYOS4E8EZss7DGdjGvK
mwAyjg9pjk6sA2chpPO9iyaXIjR7ozZHrfHz7RIz3iXFwv/HVd7NPsjFcFNCviGGaN71pgmof9Ze
a316kB1W9tbhJaxyttFK4E2TuGFcp6m6gdZGrhXNy6d5RR+b7XBKRpSuKrSecAaump6bQZ9dnJka
RLXUAfHcnDADQkSzuBLcaX7mVdJ+IHJ6R77eizEF4vo6Cxz+o1Gx+IeW38Lq/5At/LVqPvDRbd0q
zy8qhVxMuBjsKCkgyQDE/cqSwStQNGO8mLOv/MpL36uT4oyhS63fCkU+j5rqNYQO2Kd/DlrM7RVB
mmw2wAAoP/aBlCBnmxhiZsz+Pl/YdKpyimWBVzHZj6a9LnQY3OHgdanlOvqZ2KprhMaJ+rafyIp7
BIVNRvI/DcE5Zjiioii4cyB3qUaLRT/c+qm6taLIi/z0ubw2VCqi3Y2fou4PIfXPrWXsLKfctSJl
G67LVzNodoOKamVZzNHzeTL9/YBUisyyIcQJW5yLMp7W2LFvzFBLeGNeRZZarPEFvFP1QW9hB0ag
aX/Vmn8jBkAWTL7ALuXrcm/5TLiWdq8kACZ7PAHFSGFRT+v0ZFvbpJFILs1uVJ2tU8lfSXm2l7uR
70pRbv1GfU6W9kVq6pcNdzyQPfLDOxM/YGLcys7ewjf4jDTrYsw9Vk11vZiuzHAx1lv3sa0c/VT3
+qK9R8t7KqbiJKrxXkoWfQMfODU8zcBpWFGhZxff2/5n1DFUjlgvKU9WYVT2HSU/eJTrOHnvG31d
Exnt52pXS8GaPCBQlJ4brd7YlALhfshXWhltskJ/UfSMQzV4Mac8hansd9pcvPcLbI9K35GDHPE3
z8d/8NbQCkWIQyWnlhbrlKBtarW9G6havsZt5RLzf/X90asb5xhHUlkNlKewvnBTPjKp8aPT058j
Rl3sJpSaaM8WBYxDoG4DrmWT9YFm6WLWvuvIDMxFvyaDz7Xf/sWryJOcaXwO031e5++D9SbG11Il
qSJomVfaY8OCiSweKygfgsH0vR/ih4ZlEOkaY6Wn2DqJQ0SBsrLZFPnSX000S7AIeCkaZx10aCuj
g0uRgK2DPKoEM4VXtpcY2aNiikPVNt5Yax7FAf6aN9mGYrFW6x5gNGGlM6wz8hIxLcrSFMtjKXI/
8KeKQPnkk4qzCv8kB6uCmJzFLlW/x+m9LdJH334DrcT/q0pANzB3wawBzLD6Z/ogtoUxetDeD8aw
yxnu6RTHrGrSKBZtpxjHgGKOa9A/UBpIBartuibFGCnzISIf3KbDwnXaKPCFSCaZHH3zX77qTExt
Pa1OzipQ5ucZv4EbjnLLLfqQjlRtwWbBSwdLfQGNjTHFOGD/qng5irgTptJGPyVpsVIggPk2UNyB
l8+m2TSuH1pcj5Gkl43PUFFQYjiFhwY1MHJAamA4DIS2Fb1/UK30ahbawK438XrGKwPTeT5ZHsyL
TRkbxR5Pm1XLnCI05xKFNKbV3lTHtBwCuuBoc58MxlpozYVd7Koecq69Da0S72MlNokT6Jd8fMyW
Y5twprcKJZ/d0m2WmPw683GYPwkpumYcvg4FC0Lf36SdAIHY7NljUchAbDzr451uFrSsboeq2Xb0
5tXjFv/JY4DvYjTLt3wg5xUql8qat/30bu4bNDc3tZVVp8y32vQ9pyxpso43cfLZDQygfrARMTwv
XOhjCQYQFqbZyyerM9EzjV3Wh67RDx6FJAxJq7lUP+PGOJEjk9yfbddX+KdK3u0UsWm93IheeTN7
yHhmna/tMDvVvfMjIlc6pnut1fA/KxdlwCMs4hj5jvyu6lTnpr5rUCKGmr+iihku5UPCYBr5Cc+u
AeY8y7jq0Q+P1gbzZx9P/IMsSalsQf/OkTVqWCB6szcL4SVa4F5LfFS0jUc6YbvoOPGMBlyAjKH0
0GV2c1lsRIcPQaajl7ZsLPloaXi44XC6eYDogPUUFuDObDK3G5R7AsLETwmzWyUJ3MIVhcIbtdhg
llrL8mEacDuaLRyXbi26m1pvkujUxM1Ph2G/+WJrtW4SNifR/kinQ0yJbks3cjGfwRZsxM+k+ADS
fOhUF8UbvKE7o344KotnbS/lPiMdrOavivaoxk9q8tbzTxcfJOzvERvXDreC3ldXQ6TgLF66G7It
eU5Q11yKZ7UFxCpWksIBNeU8LJC9xUNMN6FdUTzC1a6kioMBcGWbeIq3Jav1UMMoHm9A5NnQ4/3n
DBcmboZzz3mLFJibljNK8y47cV/MmhjQJh2ew0EJIVw4jI7Z7Bp5sgnF9zkPjrrGCaENNjadtXqr
3wf5j1Z5ofTYIV9imsA05rVoPwdSjISo2p02Cerr90TCN1byK4qDGvTBdyE3yUJQ81EEDBwrNhvw
H1bvE9VQLgQF8LMd9Lb9nmbjBqoaoThKGyIwAXNNt57YaVGzt7mKpDM4OeWlNo0TsxgnAELEMB3e
JeAdOZ9YX3T1Sz6B8vQVlzXZJZmJO5TqNi2KLWVeqwjkeGLb3pA3W6kmaLzKNUzjvdTslchgo2IS
wIfU6u0NwgslCrz8k0YHClrORM43n0gKhJOrN/3SZbQAUc2tHUwnA172knS/N6N1bF3GEBmGpCaG
eZvrgfCrlc+2NYp9zmHDbqhoOA7r7VDStEuoeFj1soTSP5wHTf3pjFnAFv+U6uZPq4zv8hL9wKRZ
KyenZ9sPRaC9EhgCigJrhXJpvOwFKMIZC/R+DLNNlS7VU2PZ8K7g4B0HgcGrXnaeOc2Hkj+VM2OB
bz+2f0Nj/a8Y/d+L0SagtX9ro/3//+8//u/nn7To33/T7y5a6xvmVBa3UgJJYA/799WtoX/DCbuQ
1Sio01Ta7v6+ujXEN7hjsOUklDeNlSoK8t+0aBa+GiK1av5trftXtGip/tlmCMNBpX9J1QzJd6Aa
fBN/3Nx2/lCYNBLorm9OzaqxVOIGMeAWASGpghLmCpx2DtFSToaavqUClZrGpP7e1ca0UcxWWU3+
eCcBNO5zPf6O6LnuabYrozxBax64jIGYli27pSpBxA1ZC0eixD9VYMqhffYC5/Upk9a15rgfV9j1
zJYNT6EINBVYYoPTnHI5er2WvYYpddUZMfNVqfTryPo6vmoaWTrVgkY79fgDMerqaeyFSkAkSg92
gaN51mBeYbG7acKMFQbDK077J1jHrtUN1TYpqqUEi7hBS3COA0CyrRyS/3VXHPqx4YK//DPYxrjE
6SlcKjpWW3WkYbLRvEbTfZa03KKWBUQblBuLViJUbfv9CxtVO4Rkl8X3qFPFCafJHYhlu9SVz2xg
uRZlicjXCMEHu44hX0sSddB3zFlHnSIF5SeDD/aKQ05rnTl+vbZVeA6jHgPcWF2rrH1mXZOyalIt
Amx1VyVuM0iq8uhdUvJT3ZFriVUDKaqxCX9hfQprwzUa6zFZ5Lnl2c1AoBHHmdeUqjQQglk9ybh8
MaYB9vdUfpCKSAGgFo9lbubevICZRZcxhWu0fOnvhd5TuGp8ys5+YAlEujH5ldovTRauCfpCfBB3
8NW2utQtCtJJSTYCOHLTEkijmOsnybRj3Ck1x4IUpHDPLjWM3sw01TeG028GgwC81eBwysGSrQII
SxClFpxvWrh+DeyKb3Wy8ec2AxsW5T3HJwamiIt7wVmw/vS5c/lqzfNl1UiWevNRwpVz/d5/sKcR
ZI5f7JUKYnMlaCnPU1qcE3FfKvkPs1avTaqw4Bynu3g2BdUDGjuModkpuUWLT8W0bWg/jaEbDpYc
H0IKIPog7dYZG+dNrkHr1eBcgL/oPrpO4xBuaF7pO6TQa+nGCQWwevvDURTuiMrQuhPKKr7GTer8
ErmEQTQY+7SqPMfewqx9wgR3BYmewtPTKWi1YRUkdKOHzV4EM4xukbMeYU3Kop/1pwUpXTGV6jyQ
4fbtQxbaxk6Qv6ZKIF1NsamuQ/L/dIVVa2E8mpVhrKYalAP2HNLlFXO3bXSKi4aOXTwvPJiyZR/A
SCoZbCMt89K9jFLbG8Nw3EyyvRkL6cBPM/rBCoZ28ldOO70VS2XOLKzXxi/5WOv5jlK0ZlUbRHas
fhhWlWIzBRUO+T/SJGzm1wHNQFvC6vBfEK/BrGHOpVZcRgOu/MfCFr8oF+LTVlIqVSyXqI4qJeAB
OQFXKpur/l6Vpb+ZqLyzWprdsc3DDajLB0olc9eI6T9EePamnCLN3gN/yXrEVrZDPYdMpwPcg5GG
6cajaPs4t/BbNNnXXAx1jnPDx2gYxB0lMTqHAUzr85cU5comeOsa5ld5c6esquzBsADSI45gYFNq
IkVGztKwsI5ZUZLLmsAYm1R2eKNA6SjMB7WkHCsYLzRClasgmIGYDfY5R0/aJ6l1Df2w3+dNB3cc
TaKY+YPmFnZ9AYnRSbjWppiFIqkhofXlvosoRZuYdqg12A2W4pAD6BY1JPLYKHvcWbp1JKOP2Cbo
OSoUhAXELs2wX48S9W32pIWDT21yBK0MV0UfDCnnHrZBCVTzzkX6araRTCdXtVPq5kfqqWff34UQ
JxqV2JS+iFQ+T0BhmO8iUzkmOvSH+f20w8LbgcbGAwz9ZW2VyhrCEbG3KqBU1CGM0TPBKp3myaB7
LfMJassUHnvFj/nIAck12/nIxI3k4jPnzoscF5eKsrOk4buoJQQJSVlPO8Ij2yEkLdFbg7VpCprT
54KWRth2K0ytwQppQWzg8x5sPQFg3Y3grn2073rUjkEsdm1kZ4eQTNZxVBVqn4SGqcrCa+P4g6Aw
Qn/UlMxYD8Aotgq7cWMKo7ue12GO7G6d68AHjJBpS8nU6VArwc6wC/tCcR/b/9ZaOtpChulx3MUt
UgU2+qPZVpuxae1zmcbtNaXKkoj2XrHDU5K0xvbLo8/pkJ21zZmvbQ3xYGgTopJhP8FYfCqpQAG9
wKhnKBlL53qqvIBJPS91BltLMb/L2tiFTfnaDop1rJk3AZ+BZQwCi9tdWN2+firM5uehVo5Jk1cn
TaRvioxYDKnp9CqMdDdEav8BrV7471Ewgx00+os2PsSVOdy1eJ5OY4FJIYrKFvAHS/8ILhvLClTN
CRwouyvjvSoC4+Lb2cKNq7N10EdchClw67oqP05j67u9TbE0i8d1o87jcZadsS40HGclLx9t8Jqy
L0O8F0XdOhvVILMp8qY+sz+9py+LLvuSF9hIfe3W9iY4bptW2+Uh9/vyktl57jmx/4Z996yS3bvp
y4MVYMwp/KxeV6zTU1rAaJWYoy47qC1mXnPu+02a6OIQjHax6chbb8TMPXTKs3cUKnGYRvndKmRz
LuLml62F8j2Yx5OvQetI5Dyx8Aqru6qM13a9BJFzQ3tQlEp72BDItQACsmjxy8o4hzlBHg4Sjso7
yJ90QuvptJdiitem0SK6jvbJwtF2boNh2wCOu5Od3mzh5ExkIvjSUjqM+I5Kpejo92e6yfRbo1Xn
YCCAMAH7MaInSxVunQzDFTceZ5Brnqb27beHCdhoYPn3po4Fma774MKTAARXUZ0DB9l9V6kpJyOo
ILpVyauVst7nssktIp14OszsXC1W+S+//NdDXtbJic1Scvr60T9+rlNZtg0mB64Wwnj75Xypouac
lvQxp/yjM3StNRTMgP9ozXega9/T3HGOIwEntbwnP9Pdx2OruLo29Hzcx/Q6t+aeaJFGK3tQgsYv
I5fN0Xh2fGvYpJxhcTlxE7WNGBGmV++oUm0pQS9bpOmaHbtmwsxUAgdLWuFwT4yL+AjB9hiJWrlk
+Z1VzSqXI1DmzYCEUyIe76HhkHIIzJ+5VZp0ymjipjqW442tVRxVBdau6WuQGAUNtTWcM0o5rXNK
ZYBO0xy6XTwdVBFrV0qidrklaCWQKMnGaCdn0YnGrewxXsdoketKI2QdDjVevqzoVp3dz4DXqj3P
So93x8gPShsu28P+ACc6+4XFbb/kLTrNfLCT2Tz0S4LN0WxEliE92H2cvcSt/di1M2bFweENYph3
ST0TN53qX3lYHuqsmX9wXsiXexgxqCwHvs4y0JS4qZNo0q96g0rZJ6OBxTK0n0BvbYwsG17NRpvp
oAWkYPW6WEqc/vjwp5+DortPTAoL4sweDl8PZkUNjzI4O6100ppbeG4d6ZZSkTOJwIzRJC98ExGN
PD4bH4lHakgRskz1ISEayJKIKzZVAKRN8vw8LP1RllFWlzLWYMj0LVJBXSnbry/bCBKWrjLQF3Sf
YHCn3NS0QhR7POgXGZrVrhET3rxO8XT8ONd2RjSbSrF18lq7Br3UYCPbOyfp2iseyCOna+MguY9g
L6HWRo8rTrd1pRKb2dU1oq0TmfmDnVnMBzlbcr1WzYO6PJh1n7hVTQprLuefQW5Pd32LVcG34UBy
yigYC7oOxlGvhGINQG6En3VjWErdJdPzdfqqlPp7knfJeiJbux5zNmKBjztEQTWaZf7ZyUfTWLaW
9rh8FKpHPM/3cW80LrtRBqfAfJzRikklVS+DYzzSOhhwG4U/CpaVopN9YrBOU22WNE6TUs369WVE
klvRUkTdBHdjJp2VOr//wRj1X4QgtX9Bs9imqVtSt1WNB+Ax/zyvVlPR0fqgmK6pxM9KwdRmExuE
N8QZxn/POT2Ww3eutix48/kWV3QcBJx9MttC1staDkgTBFUTyq0TF89/3dv2EtEb8fkRvf2PAFWS
x1x2C/+9NQ2A/UdX/8ma9ttv+n2/oX7DSI/9m1dlIe8sXYC/W9OcbwabCxYcFuYzYUj+or957cU3
aWoSexplhYunnq3DP/YbwsEdLyHcC+2vWtMse4ly/lPUk79BdRzT4O1CJuArnvoHZ5qEaBMnoFbd
dFbYJoKSvtbI6pXSHAW3St2xECnylJ6ZgUZPp0gf6GLRdvZgKp6/baMhuv+KOM5QMBlOUloVoiK9
b0N6eWa6NZgrqRWj2ffWJeiMQaOWEHdMeSua5K2EOL51ujY7FbbynICfPI7FgAOghhaSlM2PuHZQ
eSXeoiAOnvwoxpoAZw15iy9tCxh3hX0PTrYyboZodjwusEsZWCUvAWP9Jo6Wj+wMlrov71Ing12W
9fq2A3XApnOKtlWhJNs6Cudd7Y/ysSu7x6wS7XslCRQ1WVmi2U7xUSCAQhZ2VKd1Vrms6/t2eBlG
pXWdUGr32Ww+OD78aCfK/SNj3XyJkuHHpJfKE7o27tWCUcGf4+A5gKyJBGFT4A0yycPjlq7TVuOX
LJjZpGrDE4IpH9YhOfkmrAmGQ6iDedhec4VeYV8QxZ2F2AZzRupG2q9jLAgfdZV+yZzO3gDuoCEN
P+SlLOU2itsY5dFMEMdTtTwwZpQHbazLQ0OiM+W2kODQtX3KrHvVPgNYs3Ec8yN9xpahcnj3vr7M
keHXnKrlpmrEc2yWG5j4sMJ7mC2TUqc76PjWc4JDbcXVmqaUhGBQmTYKs3U/rkIRZO9+0O+zDAuB
6hjJoQgnyFHqtljCRM0SK2KwKxHS6gkQnpWkt/lXqnDEpFOI9dIQvzKivypterV9OrqKWzqZn9Ui
fdct5gOR78IiehRyuhtHHar7foDOjvIyPatl7EaOetCWSr92N/T6NYMNteJ5PipaxR80suJ20Dpr
lbW2Wq3EVGxzM4o2VvSsDXh9MgHz2A5VBV0SP0Gk/hoNKkzeZitdXHkeHeQ/83rbjcHN9+n8Tmcy
rj01wAnfJEAOXpVubftA2OtmuMPySNMfI3JcWtFKhi29Oib1Qyzfeu6wuf+Q4PIjuXeFLnCnLxKG
0SgngOy0HCgLxlh59Uk2y2462x0Oqcp/bX3pjWOxQyCG9K6QYJwjnB14iSKdfaGPjDYMzgO9C0ei
Ne9pOO6dfVf0723ke1NovRjKgKzue0kaPuaDcWXPd6oy7UpRqMu6B1hndsbBQRLWLmFM2+mWIN99
oykIy8pDW09b+5jQJKrm9YWQzWsM0GKQC75Uu2/m8B5u9PvQOR+2CWTefs6XpPJgfHLKh/0ShDvd
jw4lUbVuyayB1nI2xpJja5ZEG2U8i/ovl6SbumTeFMJvw1cKbsnDsSzkHUbKJl+ycknzA55euae/
17oBAjNPNsG6ZPmKVsl+SdwNS/aOp4bDwWO6ZPLUJZ2XLjm9Ykns4YghvDcQ4yv63t5bseKca57L
Q0PYr19SfwEnI5A7RAGjJRNoL+lAfckJBvp0i/GjHtrmdRDhdAssrk1QW31S8uQMg5C035I8nIkg
BvaiT/vOL8tRHC/uMPGWenBtxDxemPWqBx9pcETYOwadzthfOe92QD2WyN/j1rpP/Lx0CXevq7q7
5Er0kUp8kIJkLys9NVrhkaQJwArfk1hscujhu0H/FFZcIy5Gew4QBrOh6FGSKSpT+r0p6ZKwO9Nx
h0R1dce4iwNzK6fB3/BqjhtcbnRgYsmZRbhXsINAFKTyxI5NZ93NwOZ75VVk80flENsqAuukz2x2
7FA3D/T64bjGmDsxzEgHx0Cn/wxsnmvcha/LF3HHdWLOnOssOoyDAOh9mQz4L7OzlquPaaLelWV8
FuSH6eVj4BzM7mXQISWZzRu1zjl1KOVnQVeUHuqHuTJw9Qbvc1X/JBB/T1z3oxHcL4J6PlsocBC1
Rjc2WhS3pQgP4Pg5am9txDpUdUz8WZMt2dVCsu31J6WyHqcJvRRZ/ZIgAQtn3oWkWJLAnlZiibCG
ZFm7r1TrSL7VJOdaL8z6eJ6tQ7g8mEZlHWY7yGjH7ZD0f/shlxO05ahel01UnI0KkTfmOnlVkjLE
p1hWxKR8Y6VVRnAdpZasG9N/6GcLIY4i89PXA6TMNfCK6Q5iX7PVAlx60u/voJbW1ym2IKabA+F8
gfup1w040MN4UQG9uVacXqypMy9mY+1YqWYnLenYhSXhvHaKYiepYqH8QQTHMC5fh4oZXS7Oy45F
mrVq8mjLNzjQtpHipqvZoYxFWrzGLNqjOc8xYTYvGebjAwG2GzCoybOwCByY1jeVQ/2ZZmGUq8eg
vEVDdgOqw6FfSIzEVfxoKpO8WUUX7lhDyXU/TRuK4uTVbAdeQ1+Vh+q17zTYPXHWHlk1YtUIFBMa
QXhuO18+gtHteXmUlyQLwZAh1l5zoqnrOKZiBvCytemdonmwO2Rj1apf0qy3j41EUaX9nb1nrbZe
hN0C40MRXmid54SkTMM6xPruIRTd439rtxOZblenMixzkyr7ZCyiB9dS+11n0QSqh3l3klEXu8Rb
MACBt98QsT+PSYSErcbJRi9iuQlDPXWTFj3YVKPpOI9G5uZlNR6cTPPEnOFsaKYnqcoMMJXueK0c
E89qzDPcpezYGH2OYqs0G+FUlquznAEzZZx8xZhfOjsKPJhP46q0p0uUje3Fl0i1M4DA9Whn7YWb
328jyP/KoP9GBuWQ/m9l0N1b+zb985RAJHT5Pb9PCfY3wUeOOiVdsid1lqap36YEw/omWPDSTI6i
afEriI78Y0pQIdUDuodmr/72n/42JVjf+AgutVgScuhfCONa8l8HSmxjhkB/shkSIAr980BZVDn8
cvplKdC2shf4V244a/MJHBCB+2reKBoTbZBxNYHCJ0xYMXIGrtRR/hOs9VTV98VoQBjidAMNUvWk
5jv7HgaHg0U59DuBBTa7t6qE2gc15eMHKS+2KP3OaG9hNPXiCgdCE5AfTaz5AlHgZxE6/VpqxUuT
+63bZ5q9xm7bkF5pdDzTaemXXF7zazEb/gN2GPQMiorsbmGTxdQ4jAD02xau4JzmUB2jeM8n0FwP
k0PExOpfadzBkcw849uwk8ap+ojK4EcazO0m4SzhdU0ZAorEb1OZmCCg09x0Fu52mrqxzWVQ89uC
TI/xvc6G0TXzrvPUgjo7oyKfQxe4qCVwQkwu2UR7pBMzeNXddOrb6mi31meTmTtwZalrdLOysWKa
nlpWHiAq+Rjn5qevOQ8RSNJDvWACjPKHgv5byor6d6E+ANHTd0IOR+gJUIDHT12r0ZMU03bZPege
DO9B2DDhWtQ+FR5MRhU0DsIsn16HnpRyaD1PuhZsR9ac4NFieIGgApK5/y4CA7cxJeapcivm3H6B
rnqC7O+sZGORfVErVxsSBOwW96hf9PkBoyBVfvhHiz4xVoQefLyWtKwoPSRQjnRPUOuMpuv2QTJR
Dj+cSZtekVNp5jln1gD0VJteW4fOVx+TWE87mpEJ3RvtDtMvgOimzyc3V0omxvRTK/sUhipOEmQz
jHUtShtAEJ+8ET5EP3PDOHwKMMW1HOpcotAnNk/aiYGTma9D3s76ZlPH3J7SkAMlbVn0EdLaRMMT
EyaHDox5WQKkUfWtmAuq/sOkc4HNkbYLGDV8H1PhMAQ/Kp0zqeN0T3ybCEQ1QB2NxPmmxO2EWP4g
yZVs7chB9Fbyls71o1GlJ04gBEBKduyNYfukbPGOJYWzzTC0YkF09oFIwt2kTM4qdXZ16af7pNCf
DbX5VcpSd/UO1ySHPJWqudGTcfZYAynalu2GPHLw2nt6qsHs402hBzmUwW4pP8cUbxrS61RmL1s0
TxM+uLXC+s3T9WNR+J9VZz8ZExCbfPS3UXVfaZHPTsROn+1hzWjfvQWxc4+WsQ5gGbtS8d9E+V2v
x72RJSdT109tNXuzGY0fpVC+G/xthG8XpZoT6lNjPkQ+Z0DOqMCilgcN1WYViQENGFXhRj/2Dq8v
/ktFx72GSZ3iOVrUlq8oTyrPqsjoLqvCQ4tkeO0xM9MTcQs6UwWgkVMuQwxtbTrUZ7ncAe9sP+rO
X/+VD7MgzEB02LIKIuTLA3MVtFSbxFMMt5KVI21S8A550vuSkOn4+68IQwZJyDr4YEd6b6aq/5xT
3LhGVL+bRDzwpMK7chKE8H5M6J0tuugemCwrxurHLCS2Pnqh4zH7CHCetzCmnlut3FYTJU91qVPE
TpVWLqsrfIjnIVmoH3gNsTylLsfbm2nCdpwq49Tl1V2Q0IIq5xpNlgYMsqkDb9zKdaig29Df9tTK
8DlwmmNmOPNd3scvshLaKRvwYZKMeVaHAg8kMhSL2fnUINI+quMIHTWUm0Ze+6lUTnIZDTIySUM0
aJs5gLmcCvNupDy7boVNjp3+IIqT1/5E2WcthuI4iOiR3uyJNS1ib+07Z8wwQU+erwmVBy1ePrRy
aFbYobeKLSr0dP0njUdMA2CdykYgH+k/8wUmimvWQ89asDRjufYtwoQ1oZL2caYJHTwtRvhosQBj
lVyrnt+TV2pS+jBamFemYb/kacLhKmjeOZuvFSMgUYZZLBQ48k0GazcWI4W/xW5sjEvS0Tik1V5P
lBMef0XfRGQflh7cUZ2r2xTekpDW8nbSjI1FCPrsh/l9MzJp1ZIrXuB0MyGbYj1NvAwx5eprIx/I
eml4ZJKR1SrwyhXSYuWOc3zoUjoSibHbbLrSB95FQK7ynqkTentGPE4SJtraOu1jQUXQse9YQ6j+
iwRUsYo0tIXi0YHO2wQdKfOxxcmTvSnJ9IrvfmOnIWwgna77cKB5vuRZsmpsJaHs31ZqnpFDoXCP
G3K8Buj/PgGkXMG95JVVlE+7eUTG+5l1yKHMbRMNIKXO6CT8CcpfPJ+hloEqxrTexpI/Fy1+Mp/p
lISIM2Mb1vTaC3L9gyO0zb7DfMgj643+FtIwRXq2prfeAKXdfElwk4NtGPyq/iQ1JIwmEJM7m+NP
wlyY09uRlXqKp7xVtcbT0uY0UFgymiyPSsdj+GwIvMS/JpLhoynWklnh1EAGHwaq5wJV0kVpOFsK
HcbL3DCy4C3YKjQ5P3FGYU9P6M/ICk/A+HaduD93pdpRgGty9ZwFyPzIWhX0s1+kbxQ4gIRnAj7E
jCsqtkNci6iOE0iS/R3Xo6MKrPVS1x+GA2yszHKBtTT+gRT6DFUFyy87pp4yNFCDxXdHw8micfHI
bdrQdO6bTYmTtACvsOoHpvKB7Kyp1h1V9USsQFrdiqB+c/T0jmtRsOlmInmjYp5KJDmX0gmsF1zB
HpQy26lQw7hncVXtKp7RsrduZmDA8ybWGbOs8LrFqdxmst2mQsfPFYbnmCq71L9aCjYGoff1Rthw
2awaPZ7aiJ4JteNT65CJMyHHAUx8qWgxc2s+XN4cVRQZ9eEeh6cBem/AE2Mnx2hs18e/Lh/8z6q5
Epyc/516sHtLkv/4P//Sc/Xbb/ttMjDNbxKKqASzrxrMeNbf9QPT+IYMQC5EF9LQEfE5mf9jMmCb
L/ifaqA9LDW3f9APHHuZNVRS7ZpmQPj5K+OB/i/jgbThB2Ld1HWb5cGf/ZFJ5decETPqFZuaikQd
M3FKUoQ3MKathGxz2j7XeKyFCWSf8JCjZxd7ohK2UrIzUSGvYVmtPMVUUrnpWL1qGt08MYbktWIu
TmqO08l/sndmyZEjWZZdEUIAxfxr80wjjaP/QOh0OmaFYh42UMvoNeQaOhfWBwyv7IwoqUqJ78qP
hNDJZLi5GaD69L17zw1FexlxmNr44g/9HKNVWD99fGxHSSeHFq59VYVJ5kBV5Cu7hi+Nt+3mO2gT
yz7ZTyNPkzegOctBuLnhTkleL+0tD815uUzr/JsSaXKF9vhhtsMWfeSPzCixL6txQX9kuss7NElE
SeWbHLA7q6h9KoL2LgC4jBYlXKE2IO2F5jU084oyAjOXyN0H2gFnVWHRyCC7uGYXnh27eRgka3es
hmxexV1ie2Jmbcg5liKvyOOo6xMBSPVCR7hTTNNNr4a3uvLupxJKjUXx6+Xjdxxw/S5xaCpOnGGI
OyDHxI6uoZduVJ1GK3eAKWnZySfph8n82COLaNx6FdD3YLgUL6y2Jb8k8h71Cp/dzIO0a5RWgRHl
qKOClXJNAlZy+7FPtmUSKvRx2riM7cB4NsDYWwqVUC/c6qkPw8dae6iUd3FLrdspfzpHYWtuh3I4
wZ7d6+A7WKWnZ6DIyVY0BhH34AQZLm3R36E0ZE1auvH0xtEtPY8sHdLR+r3i9ZXBsKuM7ClQ1Eli
TNOlQiqKBFOANvPddyDXp3oyP6SW+aeUt8XAZIdvDMSMsutwz9shliEiy3Gqzx7eiHXWDCl1CsOY
TlSnyADsUhRDveD1gZ0MdLqVdngu4OJviKZMK9rMMLUB+8uwXEm1qqoUF2/Z7ke3fWxM7R4vO40z
+Pi9j3Qu89J9MffqnVXW9YTNux3oPYHC3cbK0LT2uoh9yhB8NFkIz6dMk2ez7elnk6kMOqH8TvEJ
R1JLaWQNV8RXwdq3+WzGwT+I0sPwYxFCFEgsr7WqVoGy1lolnsGgetvkZ+TnG5t9ao8D7DjlXbwz
kurObA1KgHC6mdrKaMkM0waCRBs9OkzIao2GlhwSpWcxlemjNV7IqIRFVDY3CXibkt+wj8aMtNHm
mldPtqNUcOZ0Zva1J9I7FJdLP+xoXHPgWyVU1Fs/sU6TWxWXoqFZLAhtXlYBYowMTAIDhKI5ZY2K
llrKjV8bDVL8GNGSD/Acj2lyj3fKWGsAGVwK3F2cWtYace4jgz3nCTMyYbwhPmAPBiDAPPJ0E3+J
CNg8d/YoGYhxLOloAogZRV+6+LuHjgC+ynOeBhFH+3oSOwnEdh/SGjsN2IDKfo4VzevwRNGMWC7k
VWZtVh7IvIC/6UYBxRKERoDr/joK6bDHBXiEnrCxp4G/zreh5Pnd7BCJquQu8tNdT5di71m92LiJ
9l6V0BqEWxsc+mRzIfoXTTjuOtcTQPKbkRStokeVZGNHBXfJPCNAQlra+DY8N1mg4SrvZWlBHnXL
YMaP+itmZNor+otFmrfGKW3ddOXkHKkxakcf4ZzsJqz8h+vfEtv4Cay2e5hCzT/IxMV220cPjuzc
g9NQB7ZB221MK8cTGm7MsUtWNEsI2E6y77WLw19a9g2T66VK6nuQ8DVWGCJynQgPytcFYxQBLgM+
wLR1DNbGnNA1Q0w2uOWW1L52N9ZUiZmQ0zIW0JWp1NbSdppdW9evUnPrXa6CZuto/OtH9qxj6Df3
bZIXxyK27aXjsDZJos993JcUT+2wQ/+PunHsKXeC4hRSlHqFPAT2dCN/Tgb5Vtk5nSforl4EGj8R
4Zvt58VaTi0m1wCCJ6OPRRHznxqEcTbGlimJm7ibtDf2ja1eKfyQAMsSZCnLcI2NqI92ef4jqBz5
KC3UVF5zR15ZsKKyjJZZOXzOZFpZkjqAMTIHOoZgLtx4fgCABGUPK765sJkCbJz0tVdw32S6ZYE3
noKJZn3hPaXDGB+BnvUMudQn+NcbGNtw6c6rVGuRhGNoT3WBCbYqCQ9w2R/KAjax29KJKIzi2ZLo
vLqntGrVatKacNlW9KjysjKW2jgcAkvPlroNEzTmTqWn8DzqtQkRRWeEg1hqqgmJroo+32WGfMzT
6aMJbJjCYL7uk2jgM1wmEXnGZnyg7aKt+yhBaNaHuykwV6GJHMqbGFB3Y70a56zm0SZnhwnvsmxc
Tm0AZxfOgAMAafmlR1m7whmL23reU0ZpIEwmz4uNsltInaE1uyGaZukUV4AXv3+hEYyxyiMBoTlC
ojOFKcyY+Al9l7nThfPugVo9BU3+URiCqe2g7znLRkvS1YpFhFYX1Qx4mATdkUb1y5ni5jIlQ+Nf
cKSwL8UAXwDfc77FDZJuPfM5Z8YvuBmWadL+RACfLfOCKK9IVIvchDSXmSxcKNfvfSeTVC5NutV6
7tDJth9KMHFI2UMz4IBXBpe0DDU0OCZcWhcjeFxbl9LQfngp+GLCPfLcQQYe0jK04nf+nf4BK8ni
r9fO/8siuKBA6f8jKHNdTS29jT+25X/91q/iW/zG+kKH3XBpv3Pq/0dbHkIUxzZhuFTmFNO2RV38
q/jmR1TYyKdd2uUIfOa6/D/b8v5vBqYzUrgEcHXzr7Xm3f+q9XL5K3wdqpXtWQ4IoT+25vsxGNH7
WmIV+LRsSJ9vJyD+0xxB//XV//9eZBJTKfW6XUZWzd43GjSDhukM/63BHzl/qeYL0+uVM9Bfirxa
8n8b9VsOvBzpRG0svv4oq1y/dbqxhAGVr02zC9a0J/yHahzO+DCs7wUelp2y3XHdJd2mSXJjOWoT
hW18gs+J/74NA9wmJPCuAoOtjMDK+pqSblNpzl2Zuv6i8FsIkbl6glXYXSigm6U17ws83k+W3xS3
gv4OQdIJvWRVHQyis/Z1IglcIsvwW9t1POSV+9jATzoSE0tYbgbCKarEqScX5doo6rXKGdu9jCJ7
LSWJU74FdF1hk7lxHEYi6ERvmNK7RVnm3ySq2ock0u9Kw0Lq3q0ikL/YcmkaYJKkGxrK9tUcmJlC
vzP2cDrbVyTnaDoJ8zZKwb9/rGDEBw+hsK3ryPDvvh2lOKdBdUADts5EJW4aG/RJ17SfjSRGvAzt
11w53irtELfIsnSonu5C9sFTb04zDaxWhw4GCEfHA6l+Gf/ZlOH9yNiWJagRO5Ol5vr1ExDP+a6q
5aPqi5Wamurc4FPYJnOOCMmX6DJILWSvfc614l4fHPt+mNNHrDmHRJsTSQKUHIS/P1tzVgnc2uq+
nfNLEoJM8CAs+znZJBwVsRBz2smIWqWb808YZcW7bM5ECYwj3xg+kJV0S0ym/KVzgkrGTbp2CFVR
DukqxlfQClnpw8Ydu+/anMKSz3ksOsEs1pzQwkEzukHqyvYa8S3GV44LPFcG8WS7RHPKizbnvcB7
QVAuyIDxKhT9hmtiBm/JQYyJri8LdolyfMdkdkARfxp70eNdLkBFz/kzfIrDJZB+fgxNhrjz93//
YdVy0IQXtSbf2Lkz0T+kIExJAQkZqDyac8iNMV++vurn9Bs7P5mzTAGm6HRRRmWerZGiWQPMtWzm
/JyMIJ18TtQRLdk66ZyyE9PeUpmON1oV1am0tc+xsnDAxvVL4WD28cK4uvOFhx4DI8p11CCaa3Ea
3dM9jNalW3snH6r+NNLYL0xNPNdGr+07zcDgrhWUpDW3DKR0aganJMOeqNnlvPqd9cmiWiBILC2N
/ilE/Qm/tn41CPM67J2sww9vqvzdneQBUR9JfkGp72DOCJA/XEA/0sfD5AQWErVr4KIR1wKtPQaJ
6o6dHa/H0GsfaAlHjPjHeLZ2HzrlzyWKt+599Ypyzdwz6au3WqVNy4zu+sYsmnMkDOivCIbXhcnI
2q49Z2Woit6TYcE9q6fwHmQPLX3qkK5C/aPYjatK0/djqLmHxjMb/CbgWM2mOwaoEfVSHBMTuKWs
KbwlGXVJq3dn2QwBxofu2hAscULzNW2rfGIANhrI/mycUHGvp69CBG9T3njMI8Xc3CAqpHOdCrZa
bbx0bndgD7lKav2nQI4CyALuk571sBmxN/tWdCT2bbql3hk8bnRqxUMrmvCK7fBBDCW1mOj816Id
oGdFjXHS5LGNCrHV3YhALjsol4TT2XsmKss+w4nn6+nPZpRyWddtckk4b0nQYlD/1hDP1EFN+WPB
mIomIk7pPh0/cMb7mzhjk0BGdow8FM6FR2ntkuimGpdTrOVemob0DGIKt9R1chkWGrl+bpXf2Yg7
gAezGsexnkBh15KHLo/rufC/SUF7BYqDelWxdgmqCGKyY3+mKF3OukDED8jE/OZo1aeeinEvpPcg
zXQ4Cji3B2yOqVXpZ0n/3JEQN4YR1hyJHGvhDSG+2Zjs2fnSdyWiuSJjQGPTn27sJWGM7pbUlGmF
BN5fThgpEqf7MfXOfMzLp7XjkzXXJhC8kplFmoPl7TUe1Kn2HtH8tcMiqxsw76UOC6evDySGpw+1
r+A+DHz+Pg1TqaMQSyqaBpFemSs0TcXBRZn54nCwqZnqv0V8ZtupIxXH8GLrzWzIknSJGcZQNqfC
cg7svT6E2ofb0ei61wzAxgmIaLOYtr4S2lHaSbBjc7I3AJSLV6EnmzYV6rtfWXRdeju+1F8jdnaD
fTUN5Bxi1sS9GOxIw6yvcWFx6bxTZsRw8waSoDEo27SUhNhlMY0uXJn2ozkaxd6dmANU7FtD1NsH
uyGimO3c3FidfHdZR+ChCTb8sqfK5x++AWHNxBhHG/xTnWWE0pR46XBteupnWmTghtoR6zD9IHeQ
3kZD17SE4PwK84YI7hYdXR08VZMbw1cABqBSZRxrwWfCU7ISpvcwNe24j/0RNhdCT1jbIcIZjiSG
earJeryIBNwLftgeFX1jQE8ZgVC1RPCOSXqvzI61kDzPyg92JBPIo4ulBd6Qly9DpO6HHhNkZgb6
Oekid20N5I4y683X8GNKhlDiO+kMRa6VC73MLQhbBtLJAe0VbEUkBRkHsvSx1eKZTotDWrnFWU8Q
kRa2Wz82k2Mt9TrpkZ4WzWOVOObWE3CRvv5oJ0V7RgjG3cEPsYg2j2Rgd24u15kBkQkmBzZQWdMC
rBIC4kp2dmw8UGCmjI8YWGK67AThY7hemm2aRM61R14bSJCbQ9jJDSl3R9G67UGWmXWy9fYHU6hk
jfyBObKHNtXpz02zwbGwZ0Kw6HEYnSKiiQ/5AOszAikF66gpiHwIIXsuC6b5W0dNx5R3g+wZWDi1
dYJDcbS03N+x/i+SsdySYQQYiIi4tV6QKQzsy9+EdjpeZR6biyRNc4BZvn4qzeDc1TxuzmS0aydO
gispJN/webyMlZmtppmgKXVumSIg5bIzceukIqbhAkZ9aqOrbBFeD3YsN2V3AJj+HTwSKBU1axcm
unDemJ7GAloSqJsxn7Jb5ZXDDUaat0QkbW9tztxNNzZHw3Wgevk8k0Zk7qwR10vdxNcw9rhROsNc
cTiM74Zw4t4pTwTVOlc5w9uJMljEnkVCitTO3PMGhCXZ3dVxHRFu0DRPQWfcJtI+q6lff92gEiZa
UeCE7ggVxABIP0Q3+3FXxBwv42I4NLrHuNqFw8xbRA9w7hW5hGCWIGceKrjd7QzwjjpQ3kUM1Fs2
9a7qUSbTz3VO04z+Hsoev+8MBzctA9tVjhSwb1LU6tLtTxjrj0QPdTswr95R5VqPKGD+EvEbX1pT
fMvdmJILHvm9PaPJHRtIucfn1M7Ycjo5wztn85d8RpobNXDzwQVz/vV9Qz0p3g53oJNdZ1Z/9cZm
OsXMhbz59PF18Pj6SpJcfvz6Cm3wUxcF+oazdXrsI5hLg0TVV4XjpsWbxF3jdDePd28tDN9aj1Zd
4zypYtp5SYsEWGQ7qXL/RZsMtPOxeY04C9yyxtvW+Hxcq5DP0o330mamAEo3Pno9XqTAN66inLbm
5OaP/z5J/ytAM1YTzpb/vQvm//7Hu0z//rfq73/702H691/8pXGzOPxi/eJzNwxbkD/3D42bwAlD
ptIc52XatjV7ZP7zMG3wSx4/wsbhONj9+NGvw/R8BHeZAZGowoSL/8NfEroRuMZp+Z+dMDaboeBl
gAL2DF3Mk7t/Jn1kVRdFcU5jyZ4sxvSQ5nE8Fr8uUSKjLZbFAwOSZR3n6FWzWZiBw2ddeR07WSCr
dT3ULo3FruIsmRf37uh9xkRP7CpANLu2yy49ivin3AKOyTaZbJ0s33au7VwQwIRwy1v9qnKkRJhE
cPcTa7AQDETAtopTQd8ztru9r1MyxOa4UeZULTun0C5DB48kiyLrXOX+80RU8TkJ3PEMe2FE6HDz
Jb53gH4GaMY8Ogm7Yz3WE5I1Zhn8QMXPAMlL7kj99K5ZShCYNlkJuD8Akk2TtPsktb7hCWEjDb3i
pEb9qBhaHNALODhW15NungMKnDv0FMPd11eO1SGUF4yW3MaMN4Zm47GMIuM4zpep82+SR/SsaRqz
BNrjR8CTpCQpA8e5n35vomz41mkm4qqR/KlegUzUIz1dURw5yAB1dZLux1BG4hRZRTnnYDXfR/MN
0qnzTQu1bM2ZJtM6bevQyHjSul5ftEw8HpoSkAYU7IevSxNNa1dWxV0SpeohrYnhmqL8lcL0pSeE
FQCZ702rGvDGoU6nfZfG3tnSTJd5OaoNQbW0xTE3HJQbfEz5EBKzDBg4QthkBN7K77vxSOfYW0yl
r98DDUSXNNjHyEjjezXtfZW5zLLKYFtyRF8EQ1zOXhu1BIXZMwJV6QHpv3OUUvvRm6o9VR75apiv
6n3SZBuCL04iSKwzETvDlTjU6NRbZN8RhnzVTHIAYtDCm3TyTfJFYQCnTJi8UjXnYL4IVbymLa89
zqfw6EfywXKG8Uy0AYNPc92xWkO2LQik8E1928WQoZiqfJZlOm2tdiT2bwj6Q2FG+67L4MDYI9mo
Y2GtgzIdV23BQcSqxcWhtDmO9GZ/v+SxkKg7LbUykzQ/pQwwnI6zjZk3LwG3H1KkfvyRMx7jZGps
ZAKvInBidz9yAqTrm7nXr4vbJaeqMTgd483RMrfa90lWXlXkqGsahQ5HU2xgX3/MS0nSvB6DvZ0G
7B+I932phd+D5jV2Y+dq57G/tMMa0UWpl1vekhGtRiE2deZj6NFHQk9G/S5pDef0dWEQzXgxdrXN
wCdzaR33KgC6b1uCVBjUSXX6ugTxoE4iZkCRq35tZUqscy2DGzD5Z5/U3HNfjmgLEys89VX/XrSl
e6WQTu8dW70NIQU8lG1/l03MojvH2SdOwtapQZ+MUr9daQZWbEzJDBMtSZnErAC/XNQtan5YSIt8
Wpr/2IzTs11H3pLaTF18mTEKwKa4yWGa3gqf3TjKUvUqA2cfRiU36HzJUdWiIpuFZQYDMdmjS00U
rDRM18+VlpfaUlEdcIOJasusKn+w6k5tI9MxlnGTyIev7+WB4S7u9RIXNY7B7kmMYPbcJsz3PagL
PiHQhv0wRNeGVMTAG+5iHtid0Y6f3C5M5kbCpGSiOCTzzMYN2n/fKR7FaH6WXvNz0rJsr0Jl39Xc
8XdpYt0ZkogvDbHxQW8L8xAK49j6HQJ5pinXdr5ElUTH47I0ff3x6wfhaFmgUOGhFfDHRTU1oE3G
9E5EubewclW9O472HlDuPOBKLNG1ALArYeBHkiIlsHnNXUHPISKUeBFWvrXpGtEv/LAfDnWOiZCD
Bs9iNIlLJfq9FXEqEmH62Vj9uJZuhnXMuitEuPly8JW5Zh6GkAeKFLw14m5jLWAnAEZq6xv59NCY
m3ZfWuNdVg+PBULsbeyOEOJ0qHaZqo9CjfURb7C5ShWqWQleaN1UYIeMHNJBnjbo+hhtLEIEIoev
RCOl2HD8cAjPUdk8qqkPt1pnbu0AnSKipVU6pm8muaMvo2qRx/b6sNDS4qU0JDT7waCnxXBv+FH5
kPr+XWn9q0pLINn/nyqtdfY+/f1vf/8/f6qzfv+1X0ML/TeTmAlKJtNycRbPObm/vATebyZGYyop
Zg/A0/6Y7kVlxneZf3B78Fv/qLNM7zcBWBLtEYGrHIUwRP8FxZA/Gxb+WGe5jkmhZwkHzLwtnD85
1Jmr4os1iNqSquk2COycYyW0jQNC3xtFfPq6FF2PBLvJg72hp2Cu5qicePjZje61AhZynAQH1a9L
648AbwAS9vo0ntlqWbuszsIHFbV3BraaRet6A6EFNLp6t+bIZ62bNvVeWgKM46m3DrY+umg9ymKh
D2XOC5nak4ysdueqsIH2rO4JmHCZqXd9gFAd7XXExl8wCRhAID3qPRwhmbKKWA3YpZRoncq1xd4r
N25sYASMbOvgVk3CUEWHqGziA/v63teF7Rpaaoo0VqCkW0R2O2110U7rYs6WidxvgUnWjD+nziRz
/gxUJ3Esc71bR3M6Dd0+LJcE1iCaia+aIMPG2BVzoo0k2saaM24ggD30AnnfKJwe7Ba9a68Z9bdX
x2rfbV0L32jcHGl50VZxNXbwWbjvz5E6Fv6EfUEvwkzt+JFD3dvoQpA0SuQ0w5zMUxPRU81ZPd6c
2tPN+T02QT72nOjTzNk+hKSuCsJ+hjn1p5nzfwqCgOjKEgQ6ZwMFtoWRk0SkjZiTg0KPDKF4qJ+s
Xn3ag/6Eu9N/Y9hsr/DXU8PUafhipqjj+xgvI+lElM2JU9t7JcojSNqF4QzVD0sqGFG1CQyrfWjd
IFvVUFSfkKaEVfsgyYa60L3JWtKRjJbVlfNsuqPHSzJL6cIgrpLmqka7uVJ6hJswxDphh/a97U05
VQQDFCxa1fnrK9GlMPHhMXBoVZ+Z3pigu7FTph6JlYWFu7dKssevCzLNj97LOGy777bTFaeOUcra
tkmK+hLYhB3pURls4Uzz6wOG6E0fNXLbYgw4NWGQHXT/ybevNcXuPnc9cClmvDdVGKHhQaLkAqfZ
KxOhdZMYDJW0FHFBb+8Dx0rv6jZEEjVmPDzDYjDFMwPqHsZ8kK6qHBYqY3CH5scCuq9EIWvVC3Lq
yI1BqBsyNplyoKJu7QHMk7zc2UEG/YWPdqYKC+BxYsjMg697OsENISwo6Gs8r7Z1EfMlxCkofCLH
+yGFXmfyOmMcsMqjKdgogLKtZ0X0fFA42/DvNzRY81XuBzdCt0ClTPZHEcTFqglJL2cmT+7n9E73
9DV3EnNt5Q4K/xxby4AgiY8BnLMlnXhHU0pCLaCTU+TdAaHJhN4fTC24c7m0TGZv3h1snm80nO8d
ZXykVf/Q+MSjaD7aPFPD/2mkhzSJDyaogsLDDBxMV7eeh/oesQLTsE1ixAQU1jvhlWz+2asWDjcr
c190/6fuIcGdvzd4YIXnw57Mb+7UMcyMKGbh1X/r2h6VNsQ+2wYcjql1SZbZvQakcVHUYus01nXK
9MdPss4hxeMUSZL3pqRMxgn0WgkJcxZljxlNdwCoSKqKN9PkkcjSka+gdBprXXhxc+cH4Go+qmLX
2PGDE+vfKrUbVbmO04BMrPpJF/GzrDa+FmNNjohGVKX5NtjBBUnRwpnab/Nf5yfxA73/XVxpd0yV
ooXQZ16j/mhH7lsa2y9l4J1UHqEhHCpOXAW0sJPXoe0z2+yT2VC2mv8++sbJeOXFvOTilkWgKvWQ
2DpXfqvJjIkM69JwBlR1fS8cbdmLhI66+cbw6Jhpc2WWPBdu/5yA2VIYjYiFXRD9cKn04qltzSPD
3o1tmFtS0a2SG5mIhsGGwxdqkImfO7c+JlpJrDTzULd4NDnXNVn3faz7Yul0yEZH5bwUTL4wJhS4
Bxq6rX7Os+AcWUSuaQs3G8XPzpbZRhX9W6yR++B7i0BbF7O5ObY4/htlSaSCmCN99QgbPktXEsGL
8pZhEz5oNKtnH9TPoQp/GkF20Txr5TKnXcha3JUanQd6+ZxptM/OBDfdlqdgcl/BVN00TKn1bX4L
CHg9JpyBtVK99H0AUN+nHfBmpdoqSdHWEPYBko4BW3mStn4d2k/Lru6tCSIH/oY4Q1U7vHpDecmZ
xxuj2CgrvjD/IWia7apqsL9QJirjEEkUuGZ2bMj/9bPu3GfivodmEHTJ2Rblw/xZZVnxUdd7Ir/X
uYI3b+z15gWBzVGEE0wi7m60YEODFH3oW30RBdrrYN/R2F6NRnDKverN9MSD12BxKIsltfdJVoDt
eDVhA7+uQqIY/4y4TWFE89jA/Jrd4kHWP86feKW/W7p2S6BtL+rUuCvlROBUeJkGY9eFM5znibiu
p5Jsy0WoO9/NFhmxTIirNTcheVBB/BFo9qr1s0NW+3u813hrKgCbQ/dAZf5RleC9uTPdrj8yDTmW
gTyZFc1hgVaPVFwyq0sS8/ohfy0HhrGF5IRechTuNgTMoL/M8bEVp/mNnJ/ErGjWEJrW8/fml4f0
/y0bgdZbH27rHcfAWFFXc0O5+1ZhSpigWcaMdfrpcX5H5leUSbqwaJd0w9ok0Zl4vu+WgTpD5NY6
N5j48VmaJDo5+S7VepJPIawM6drk/hvaXZtWZHQbl/npzXmcBxcCn84t0QOhayz1NLiUQaKElZ1+
Q6C4lI46EpOz7bLzWIvHSYnPRqtO81IiCf2IfFbbyfve8d+dF7tshBPFyKA2zYsxtTuhOw8TSm9H
kkmeczNmvKZeCxigISNgXUnq+kXPtK0+kK9iiBfkNtuqhy1j+yfVhO9DCCO68u6yMHu2+WQW5Kjt
iUtTC0NTK6uKT/P6Wp/pJz42hXsefP8dYdXRHMMDM4z5Mx6N9NXriReAQttN8SooyyvVFdlFHhTE
5BzWd5rdQLFMUFHAmLY8hkycnblVOAP7bGxt+DTfyPNjktjtpiTf3GHZm7xqr9iwSbTCT1edwNls
lW0+Dv1VsfwMBOkwOpdfL3l+EdLOd27gP8NS/PSCF2B/qqzvy/aHG8j3vrS2mJbuPKchf71awpU7
T93j/EGlDNslZOs6HJ97VoIqGW8xgxOrcn5/Y0WnPkg32BWNeYuLBxGG97pf/CAycYX6GuEoX5R+
+t5wRnWb8ok3uVwizXgm0jRccm4+gFMtYu2B0c8WIdBnK3wyN6pTZYsffRCRltavagAnJigRYSe0
zXg/YxVdWZye+5a1pymgE1dvKq9eUmvoqQOSn/P709Teav7f12uqWiLHwedwAfrBix6zByb/KRJG
jaqhEN/iuttmiF0ZcJMk76cJ+wlCxCqh35B2MGWinPwOsFxkAqVq+BzEPXv69NREPc1Cw7ll2Glf
YudTSpsouemxsQeOqaMX794jXaI1rkJ7EcXNtMkJTVgFJoE5id7ka0O1/rNfPMTliugu6xQ4W3/E
KpTmJO2QnGZpjX0Dbcb0xWCbSdBITL49AucF8jUN7Q9zqFqACC8V1rYzXAB3hZ22W5az2iRJyy0D
2WnLdOKpM8l96tp8mTfIDwYxkJPdDhuroL3smwHTXWQNxJA33sogPXYBNsBZ1JU2LMvYfU0EcU12
AHHOeyGm7YWkqJ95DnOmmcP/YrXIVbuzEtyAhj11K+FMOz2q79qEFVAx+Z9/x5uYNmnGMSO2bqmG
KV0MihwkqbXL3BtQg/iLvsZWJmPjGgQFb31rd8vYyH6UrbjlrctiPiDLxcVAh5o0Hhsrr0v8mijm
bqd+SkZjwmKd0lm2zQ/sQwQEhvljZmY83OFjLpa1jm4blHW41GdSTWsGHDziCv/usI4TfF+Fr8hC
cFH3hoMkww1ci5vIo0Hbe2Uqf5370weQpXYW8mJjXYm8ubmm92469h7r+IH3xWHG7X33BGPKstso
3dQWZHvScGr3dVOMS1ImqW/Mp5izz6JrpwyQL0qDwgNpWyEoobzdoHxD0FJa+6qlv2docG1T8AtJ
7QLFVsVesk6Cpcn3Sftolr2/jBwLq1zhrwuHTIwsAMHSGYKkYujAhyQomNYmT+yW3aIDyiLsn8bk
fXPiFxfos28c8FB8o+tMNDULtt4J4kAsazlG1ht0o7w+raaiuMtiJMFsPxjmakUpDhnTxdG2LAUI
/CDEMTbrkhFuoDBiNlBhCcX1x9I2MPvMTFI4DKqOqnMAIlsEkLjJtCGG65LaRb6f7I4nz6n0c+a1
JFIaWrqulA5cr7a7daOUudQnvbq1Lns4r3BYjjWDbdKCzI2AiLN2M1C+GfbI0A3inZlwk49RLc5g
q4J1DWYVpa2Xg51L+rdK75YqMx5sjklEqGRPLsr7k+/qu7AbLeb168AfsU4382QVUUyE058KChpO
RpUSFitDWNqDYM1CaZ2+KTJVbo4c0ksIUqS3FXnbPOVopafl0OfO3Wi3+8LM8F+HlrYzUr3cJDis
ecYw4AwtR1Xs3JJmuV4sQbKY/25pjf+qpcUIjBbPfz88XMXje/X9fZ4f/qmr9ftv/upqkVnv2HNQ
gIWtzXLmQeCvrhaiWrgUTAAtk+HdP0txaV25dLsA5tkQ+MDf/FNXy/2NVhcIDjS8dLyJm/8rXS0b
6e6fu1qeR//McYVAUgiX44/Twzqu7CmOY3wscfMTB35+daoMbfosyIRDLq9f32sTL792snlt9bE4
TIxCDqmyPqbJ6C5a0z9WTZsc/Mi5VXZ+7/chE/AydDDeCHG1VE55X6mLsjXj6mklSjONbbPTQOIY
RfTx1Tf/uljkZx55vqxNTwgYmelw0DVwzYtQpZAnJprHi//H3pnsRo6lWfpVCr2/Ac6XbKA2Zkab
TSbT6NKGcJfceTnP4wv0g/WL9UdFVkZUZGUBuWx0bwhJ7nI3yTj8wznf8aB+7q1xfEmnmUBYptkI
ucpnl5k5dufQ2ZpJbPtBzHwkiqmanKEdfKgU1dHCJ75LSu8EItAr5geFNPGhOgkiwg8i4hHvkNx4
iQUPSWreczUNzjnoBu7tVr9ncMnIBqbZrVFTfCsr47s5T+fQw6cqgrn0kf2/d3oZbAatlM9oEjGF
o7j7dBDGSKdryEaafgZkAb7C9gKhwOhpC5mHhlUFxyHfjjy8vJg4SJ6Y3sNUYB2x22mpeziQa96/
dUHs8rMW/bZxBxQlCSwiApjyPZHQFYa9BsROambXkRB1P63LaE/oITIT86ic3LkNwzg/RNDn1jwI
n5OwIuBgntuXJs2kP9ajuw3b+DyyGTwzArXAjpcCXUPVvOj4MjyPmNYKi/O2dsU39jmISAHKG40i
VFwj08XV0CWnNw1DOcS+B/YwOy6Gc0BSjpel+N74O8Slor5+K3L9YWDYt0Zlee1xMckRmp3CheiR
JwWAKLLURbR+6Khr5slFNpULPzZyCSbWjxkiH6EX5HSbFsmlMnTOel/mUC/qDYgKZDSe0g8syIYX
T6+7VZkELwrl7p7q0HltW78LtfwVVsC3Pl3gRa2sj1rBtwDCnzcaRKxdapw90Uc3tbzhQSWjW26P
mynLvQ12JQGAo6SBqolFkpH2FBuVvE/KpyDMzXsAxBNuemKfGJvW+wBD1KYOapznaJ/WE+nxXW8X
66Rf4tSAqaq1YiDCvHDeRDNz2MFGy+ZJosNIEYx8PFvNOtTbMz5V5OcV06Axw/fsMDhyWsd8mgOp
TuOY4sBfFNyTmb/0LA9vTh0+1HZanrJRL8i9x13f4Zkj7YZPS0/Zm9SaJ9rjKb/vQH+vEO1n+69P
kxnqg6uLBmJgAVlPOeLAXWrrIKs+Asy0WTppBomsVoYJStKAFSSQWyBkbWd8CIXD9LV/0wL0P0yE
o3toZdU1r7APsTnF4K5q4WeDqx+MqNyM7VzfZtR6K3J4wa9EIthZovllo+r6AmblU1wjdYoD39Yq
sc1nfyZu90i5oB3lOkV4dwpkVW2MWJqkrVp3WpMNT2G3WYgDp2yYxhPK1vGEPpnqRFIVZgmuOr1x
3jPlyU9+2l06EgxCeAe5fnqnrnN2zBH9H8u68IG3vUnRRc9lXMOAnw82jfNq1IbwTs9dcfliaM9l
ikhTW8JMFwlusIRtlDH1qbaMybtlkv51MJYherSM091lsP71NXcZtjfJlgmlcdDcZFOqifFwULvm
PjGqu5Qx81MmyF0QqVPuBheHWhEceqMBGoyO6NabNoDz3wf/rAD0ZRnAfr5YOcuCIF5WBYad7EbP
kK8zPIsQ7QOyFMM3Jo26iyJkZRdGe9WbwtrloCqQ3JXTheXoql+WFNqys/g6NMsKY2CXobPTQHy2
KlHc+0AYvMPgNjMXfhudvw6wSA95H2yHImZNomc9zeeycVvqE8xt+XFaapZmqV6SpY4xlopGLrVN
uVQ5Ud0eUk3a14gTaD2LmSBIiiJFcSSXKqla6iVJ4ZQZ6Xi2DZy8IiZwpdNIxzU9qDdhDCGWh1pC
wJ8DxMaqfbbQYm27wHBkZh3HUXDvH5+j2i0etQmMMytVQrt647HsyZMYZoUp2UVuwl7B2c0xntym
75nMEl7Y9WRBeM2efLwfeVJMiERwbQoWIXGqwFmkMHoUXAkx0gRq4cyLEBVwkAmz7eSdYQFVezIN
98xN9RNPWWAS8L9lY6HuI4O4BOncC3s1tjzdwi7/Hjt4g/PINa85PVwFdAlhar1JTQArShfpsXS0
fZucps7bMka7l1qxLZV2j4o5Ld0bS1ukHcR2Cse5cxLWqvVooMhL/AjdXdkqMkBG3+ScWDTwL1Vi
0Qjrqb4OoxACLRRZAJvWHPwyYbU7JXpm/Ty201uPdNHX4ufKC1a2CA9O5H4zedmyuQXK3i+AQJ7X
lyyMotVjnUakbaBpxdWW1wDYy/S1CUhQbG3jhWygzxgu7pE5LxICAwuOmF33jrGl8MMyTPdpyZMs
9Z4sFn4r8rlfyr5o4VnEv2DDVrgho/AURJqFL74JdplRb3qgwKdMK+pLZmnVhVDzSyfzcG+WZX2K
zPaeb7GO3JtviaHbLyNvMCHX0zqtbe1Vq0Gcdiws93mLJ123Og9FqOWeUIR+JrLsdsYghz3ss2jH
spqUnTk096KttsMcHhmhiGsI/QioKxPAkUwYaQ3EpLaht4e699q4QXb2enPa2ezoGN21J6vkHwgK
gFLMXE5VGoERa9AseE3wMxpFtJrNwXy06treTTT4C5KyPX4dmM4Rk96GP1Xs/CLDpTu3LTKUPpbJ
bSiEIsuh0l5ElH7LrG+xKLVTpsZpm4Xivcmg3otM/4hMEZ2+8MQ9k/IwVvU1JfH7YIEpQDSTxueS
1OCzBix9uZAOlryFevjdixz7FZ1SiHeYOSJZU/YrKweFbp7UEW67AFzIXL5gEPB2//qa/f8qrIZt
ywWI/c87iv/9v4r6H3x9v3/T36SI9m+o/fD0Ac5bXHzu3319pol5z16W5x4bb8SFf+D2LDoQ3YV0
Yevuf2zP//D10UHAdeAbofF5mvOvNBMYAv/aTNBEmBbJOoaJyo916X9uJgJNR8qlyXiRh21wwMRX
srzQpCwfoQsDLgZV05708FxRdZ8NCk6CtGfzPtfDbG/oajoL2UNAneonO2/sXdn1XOxL2FYikvQj
4V7QQLmuDQdwV6VJ/PHVVskwPn8d5rGt9iS0PDg5fIwuHj6lTp7eKBQ5YoEEeIEUEfa/LUNQn8o4
zBQR4PbSfkeC++eodTuiMyx7XSgljtJtAD9gf6XQDIeXIO6utkaFl81QAlOiLVbpABJjCMvozajh
PiSeN/K0SeOd24b1vi4UGNaa0VeqQNj23TlKCPb9vQ3S6oIVfZyssylXF+64zJwoZ8MLyNB44zVY
WJRL7MPXQvvrgO+cPPTYgjNKJGeg5fJae5GxsiSGbtHPL0kQmr/K/p4EK+d768DJc8mcKcxqx1Cc
HMSjzfxF4WSInxrIPEbkJc96Iu/bJoQ08a2PBuMdx+9L2s7iofR4qUSXsJYJSLYhaI7abA4atnsJ
PirDhMoTTmJnVWzztQT86tchdN1N7UT1YzWTmKHSrDs7Y0PhV8zxQUOjced4rzixR9Ka43XvQQCs
dDxgndXCwFu6nLlf5nIybi79mRRWd9toaC6KvIBh6sp1NuNwIQp9fADkZfhWQPHQOSAVU9N60CN5
38R9/sKVQFxnwrq+CQGwKARmTuWZ4EkvTvEx5mq8tDoxxU4wOTuLCmBVuX14jUTUnCN4YEe3rbSN
ZBTrZfa3bn4CXZtshRXM/tCR0hrb0Afhh9tbqwrjxxTyQ0vv+iOIpoWgpW8iEqvPjpHnlz8OVoSM
P7bH26DXbwZwyuMUVQ/JmDW3JC+qA7vN0p+kQFNpl8kmlCbo4qxsTl8HZlqHDgHlZURrMBiRti8b
UxzzHkEcD7NjlVv1zaF7WLGfqg6V052t0qBEyTWXQrp7R6xGrJpnJEc3EvpLJWI/s+L0vTKzaoss
r95DfL5nVdNv6rYuz16GkjjNyj37kWmbT5rLsmxobgOCAIbgwfABptAve7t/c2KwUWFTVFu3qXyr
L9hMNwoHQ41xEtbuuJrGdDin3litytEmOnYWwGXn4gcpVeUtM8yD4t+4wHAsVslMJmibxAYyPlLu
XbfTjl0ebHOMRWt48i0iFw6ehrlDT+tr6wTyvrRtApsjRZpnPKTQb5zipLcWk9GOlxwTXiZ6oFGq
ajbu7HQH2VlsCqRgMMxesCatJ1UeHYMenweRqo0WclElebuLqIWvjBbVpQwx7pa2L8tKfWd6DDNC
Sz4ndzx1VWfvWlqCjZEgLgEX9DQb0wnXlLXL4jY6GJl2JazC1ktWbsTXnFoFFlxzdLLtssp5dKaJ
WSMd10oWpbXr6e8PWpaCaMCPfJRtbB2WfrfpgvLJILT1qmzO7OUzMs2dW859xkEwF+lGe0/IrV93
enCME6JRoaCSe0t5oDSH5RS/2o2DvPsSzvI4BdH3uTDzOynh74cW6cgeFwTh03Gyy+N0z2Vq3Edx
P214rnQXQScBIT6f9zwCBJxOZLBkC4LypqjemFojthporgsM7JUOZfSJKBYfyMQDpeIxrgXs6MyA
HfzNQGTy2WKjXFN6hvdTSnB1UtJuimgiM3LqTkwoTH+Y6x+OYxa7zkZmpGFKY+PXP8d5OR3VAJFh
np87OYYngPWR7zXYM9x8OLnBZOHpsgCbZ6BA43HRWVQLJ1slrHPidoPXRyeaaNC/4Vq6TEiRdl0M
HI2ytsVWVw63soZiSVzm6Eswq8D2WnkxoncGMDg1zU6dRy95HTNYp2PYjHdu2dDFpwyPTItoy9kj
1Scy1LETMx9NMFSHJGieAJyzGii6o7Ewa2Avamt49gOK9deunYyzZJP0p4O9fOoMI04S965bROtk
+yTHNJhO5UAi/BybaBon/X1kI3roS+FtgkUAnyxSeHMRxWuLPH6o2P2Mi2SeUhPS6SKjV6GHrU8b
9dM4YYxzzM57NCgCF/n9tAjxKxT5KjBMnPYsqLjBijuMrIjQFwm/i5Z/XkT9OZwjz2AVj9h/Ngm/
KXI34J4RMfKyYu1ec4kKl1Xv3BErvcsltXIAFGvPgsB67lhlck0DCS1whuHO/YmDM78NZlLf8WUI
dSpim6lzyY7jZPvDlMwr3Mvpg6r4vefuMUNdvkrIkX5OIWavUlI8F8/OQQXleOhDQBdx5MkL+/bn
VgutfeNN8gIoF5ZUR55ponmIpB33AT1+dwsH7cNBev9ihsNW5R8qEuqM3uenXmIC0FzcTqPjDdui
liicOA9QKrXvjp7aG6N19bNdeMalLu1803t5cyWtySVvU246OopggnkPMZuZb+wnqtpWhjZd//Vy
+P81Ugas6P+WU7f4e0DVfU9//mVC//s3/l5UG0zUbUkgr4nNUFIZ/F13athgNKRjaxhs5AKr+8Pe
o/0mHd0j4gYFq6aBBPhDdur9RhnjEVCFUBAi9r8GyzDlPwTdmC6be2pz2+I/dPW/2HuqFluO5Vo9
FTCRjKntvSQF+Z0iwBcB3YBBgP7mSSbuYh4v6RS9MkM9llM4+pZIvK0EN1QjbgmXeMq0IkpUxPUd
g6cbSyRyHieMG3ZFIeVNH30kik1UlDhDhuEwEbHZCu9JxIzeTAloB9rwazlRelNF6mZGFWB3LXlM
FlnZVbYidxPpk6P2eVTwSicSusLU2TFZJyR4MWjn4gpaoENpRXcele4xGdCOTARfijaAJT2xLIsM
6cdF0mPchyaMauEsCNCG72nc9HYkbIU5Zlvl+akihG3T5jUeE+/DVHV4TKYsRfiE1kJ6V+Qk+k6P
HH0TZsPWm0lC7BPFLHrUN1lWfDaJVNA+5bOwm4oxtrTWucZrAw9uae2npS24orrZMAG11nMA4BRf
EW0LcrBh0O+TeMzXgKR2iVP5bhqd0FrkqKa0Zw1k2gJVRulhOcucfaz8XEO+GJeXJmV7rpVV7Its
2kxd/e45ju8mzs9GtLsSFYe/uB0by3kZKog9AqBDUIeh70VgyBmxrtyJZYjokHzRivmZQxtD4Wzn
pbNh3o1KQTee4xIJPOS1e8MoVkY5uIAsoHyFBgeSbYg3IUVUL9DZNEiHZgOmBgjwXS+0ZhUu4alK
peUuBJPLCnTtNDLdhU38w2J7uitzifijaB80v7P16uHr41Y5b+5AAxQNbCPacsE2R98DUmDXxgCv
MxSL2zmU4U638gcAb2xKMN6sWkN+mlY6b4QT31tk9uDQtkn9UsLafFUSrdtdRZlfGb0G2MxwYmYo
hOKYMOtCT5mEa+TsQBMQPKa17mgvh6+PGG+2/mA58wkFGZv0VRbN9iPh0yAG+mq8y4oYdLCJerGq
ClQNTly+6OYtDu372ibPVvXJVZvaH/hgEHEYxOc2HnpimlPCgj2SskW8UIuzcQ1Gt92UTkdwXxEA
sOUJ30n7Q0HSAFpYb4ivZtl+c0YsZVqi73O9HhhOkrZdxj0y0j5+7JBc9JzzW+HYmKMLtQ1I3uBt
Dh5H481U8YfwwP7qhc1GjXpQpA1ZlgkubDSdzcpsqK+lEVyBxyyaKDdh7UzzF474cwuD68opv8sJ
6RXvEGhhdLCpDFCQrLvGsNZNQmAiUUVcbJpJntA882AMCtqy7FYODpux2d2Aj3xuK7C4oWObW8Jz
Eb117XFuzDNjLDlwCkmCVhg03MdOmfheyqkZeESEjzBkoLckFY2T3W7Za7o+k0uszdyEcpuAlb3u
TMMJMJ4P4SPZ0V8BrdDzB1OaDKZTYjIWsh+5Iqi2BvkiKotoZt4jjDI/pqGrL4N3ZTsQrvlNQ9zL
ws3UQKJgkA3VuZUt6wKLKdTd2FkANrUJWUxDX+CRqpl1fbz++pKTliE0WETRbM+IHtXiPRGWnoxD
dN19twlSm+1GDa8hIgUd383GRi+zntLmXYuSncySbF0J9zmw1bRyW3ev0nEpKY6Npf/AnfOcFxha
yjE/ZFFmss8zjhWKoFVpd5FPrlKxJZvDB912F9nZL0bHNyKxHwcw8mxhR2Odcdxw791YacuNZzmg
s7lMaWCsQcPtFFvbfaQPr0bnDfABzLuw0tH4hlKjF/V+Kioxnz8DaFEYn4lVnWiHABZETrUaM+bi
ROelfi/aTyMufnWJ1ez6sXN3vE0Ipbe91py9oEAAFffPKrEfkqmqftcYfIz/M/xZ3P/uWP032BX3
uMbb5t//h24s46E/O1kXd4fmWYTHSYOR1eLd/bOTNVdDAjnQ6biCPJYJQP05mTCODcG9g3Z/JaTy
8eBjCk2gI2idewyGYMP4e/v1BVS3qT/LzFsHI2qkxtEBrWQ2m5LwbQAAcrW7HEJw0J/xkfzA6fod
I52+KXrtmyaBlPR98j6BmFolE3CJ0btmuYj2X/9h4fGYVEXCrUpNPq4EYsnm4ZdQyGGyUF30zLi5
5OOus4Rgla/LkiEouJrK8Fa80RVoBXTm9oeZWtizOvMShcbVzccbzAoTTXfuQJPPU1J1q3CLJB61
O6FK+Vzdp5nihsG1s2rcEAPGAKzARBtXIjhyu+ZHYNUfKMijdRzH+2Zw7ijtD7kg82dGttp0A3tL
oTCLuPcBI+jN14vL2INhqHrTOsOkVfBxb9R+V8MnXc58BQeR2Q3Lzk41i78wW4PsmElWOvZ1JnZ5
OL1x/33rhhRgX0IcdGoLzY+WnZLqVb0vAVeS9wr9rw+f67Lcimk2t5F2r5JFkds6O0ciFUK52qwD
q/mFxk9fCRgkK6cVgMoV/Erg7sTP4ZodWTNbM9Nkk5J8HcWQImBbxb8MVd2qHpzzn0au/+Vp+A9n
oevYNsslw7M8jRvifz4Lm9lpaqPM+nURW499oX/ELgxRMXtkznDSV1ryjtqWsZZC58cDOKpvZVb9
7tb/pxeD/VdXt0XZR1QisDaYbOxO//IqBoXCL0PItA6WX6TD89fQiKLA+8rTSTjTOgF4pRwY7k6E
/8B0ygG11We62AWwFt21KqZLGd7CQdxH3pDyi5u5l4cscYE1IVtCqbdUJVwqrJAmqPnkr3msZtd0
hecgGw5trP2siZLPOvVcK51yxtPvs2Dps0h7o6uErC+JmusYyDVu8mMo520Cn4k8sGFTpQ1CacPi
WVQyPoiY0sGRuPMS+z3VoCSGuXX479833p5/fOO4Z0gDm5bHn2qLgetPkZBJEFkFHKsOXVfF4xjy
ugn+DK87mIuc+m5YvpwBXN4QocxP3ur7WOtRWYXtvo40HahJqtEyks8NmRbIq+tU+kZOXBXgWnTg
Zbl+oF8o/RJp+Nctw2aGRRqb9zrIoNuooNjnWuvnjflOZjdWEmn8ShNxQO67MQfnUVc6CV0lVgVe
freK2equzI7vMEGcZcgCNnMCornD+UMGIdz0EUPpnB9yKrUzr8ALawl/lup4GXsiG0Jy7dpHVHPP
kFigFkUn21tKETLJtiqLg01fDZ+EFAJecrHmWjyvPUQKiP1IZVcDO/EsXs/MRqSXdJuZ1jrDE6qz
hUJWbPkjM/RDYrAoZWg17myJSa2jQj3nU5Ug7xiMK1ti5de93j/2gtU6vx7GRlmNAIB7pKVaykWM
xKevQ0Dpt+2tEaZLDYSP4p7BSO6Fr3XKU3P0yNRx8+JtTk19N8pK7qE0bZt5QOpqlAZC7hbi8aw+
OL/VOQu14jEiDcZgGb0bzYpOBH/HVQZk5pSxtNduGA4npUnnmJt3hUrTu2o5KBKlKNiaUwsBeyLq
5nEKGB5aJXe4bABgUNpxtK3KDMYn1qOz7ujC9/p6etLEfd603zxiHF6ABLJv5BJauwgdXopENPs2
67XN15/SWGC1YOleqXoiejIcvxGyvLFKzTniO7M3Xj6WvJNa5tsyV35T8zDORjQyLM6TO2o48N/A
XtaNWSZ3aY9DrIyqfue5OE8osuNXpxignnA3vkYBi+YMwtLJW5aHcg4mHB1Fs02a4B3pV3KWScNo
0hYsaQsjPnWRGb6YEeAaMRMnaWADuzSdwEmTZenGzpJvtcqi17K+sdNf/Anz+0W6OM/aZmb85hBu
t1jSndzy7johE0J4uejQPXc7ggiOnYEfwomD2icVLtoNmvcduxwJng8e48xDIbWLEdfaYYaVoOhc
9oZCIguh/wpdjaKa0Ah8+IlvDYzLZdACuBqH+sEYkcFqRgN3KR38hOHm08SGZF33GJLg1PhjV1Em
NvBW9Xn0uRZ+OEUpNhkPEDYh2U2xyEFggMUCv3vD/t8zwAQHxLJBj1obbfrN7WA8FHXuA8/51bo9
sqzkvjeZTUnCkbK2Pai+Wur7iaED/pcij2B0C80iLrtWhwVnUU222useKtZssBchbr2zB84keGYs
wCHMlin4XmbU2q7VgFaiR39Og6DdNFixGKET1uoQzrkW74UDfiscCM2YuuoA46teFxpROwZAZSJQ
TqXrAhDLKP1LK1hbpNyzZGEs1efZe2ohe+jwb8vAgilRErZOuPOdYHlE6elAOioiqLTlwKLKIpUI
HGPZ+/08wA+Zgg/iMe7MBQUR9U+jbUAK8Zjy6tzXVzjfNZTLOIzCaABcqE0k3/Lufz1QurBmBYxB
r0Csvwpl3OEfkt+GdjlbbBpvrqe7wAbvYCBEQBbWMpH3sLaNi0xjng66SWXujlq6RZw7IAWHJYVG
QXWXuXAXtGNyTobW9r2ZciV0g5VVzyPVIDrp0UzWuAIgf+TQ4YiliSoiEVEUfLg1jqu6/IwQg+9m
QPI4tyB+ojFO2IftkidjifgwZP2zy7FQpYgIt0nS7DJdSMpt4rRExYXZCix79rQNdAfhnMtTY9C5
1cnvYYRJMe6ZZucFSb5z8yAqU6Do4LZhi3MZZNtA4Hb6Krx0O595V1zK06V3477JbqRaJtTils8z
hCy4fa6HnSoS2qUOnId4gg8tLczzubsz7P4z1vQHAwrmqs4YUgcG8kgnJ+YMoMi6ShO1Bin2Hijv
QSYR2z4wLZsmiXZhz65QqFj5kBc2acHTO+dbl7+s99MP8s2ZD3XnTtNzLgbXXc+pAfiIILBKiVdD
1GCp61IQqAV4T0xECBbx1knHfRp37brNimrXLvAkRO26ORH+EuQVkUz9KYIdCG6uNzjZl7wfmKlo
Q/ftTCyVSkNzF2sAr+N8r43WvA7S8MLKRe58c+w8znvwEY0JIlwKoj1zfB6JTt5L5wRwTpKZUz3T
dkLYv+bQeDIrz4Z/RfoRmmuc16n1Hlb8kAhcv7dheTcmziXPhr1pSg2NfRxB8e8uyrQi3JXhNeSh
u4sHYinNZMmNCT3WVQIo+xBqZLmExAHk3OgyOpCu9u6aiqQ0yC4r3LCieQvEeIdNr9tO5cZ2s3pd
VtawL/QHtLcxt5RA+aqJPsqWgbZW4nmzgrFnftBdmrjVTlpO9GbLk4qfdSi6jW1lJv+U0x1FYt+M
D9NjWRw1ZPLQ89Ee4PQzDN4z9q8edE6cCmZI2c5fILRFBy6T6N6vopOfliMuBPYOcC9eNPytI3Za
M8WrmQttm2rsiUHpKPJUvtKNvGvOSmidWx1hRk52YORt8UHwgd30gnMfjLRVadtoaA5o5u3fe8D/
n8H4CV92EzXotT7aP8+igTZBatYpZf+5LOT0XdXfs+/5v12+19+b//q7/6YPkb9xOaPn0BzEHvaX
pPxvYnPnN1pq5sekbDnwGHX6ib+hqhCb2x6KEteC5En1vKg2/kMfIn+DrmAz+0ZUZf+rs2woDn+p
0HltuiVtc2FIQ81akBF/rtADUXQ1D2XCm8gkWTsVO56wGM5fB9baPzxrnkkDH6Dp6YtDLiUJz+r8
MEE16+QMnKKAYbExqodxtKdfAeoir0JAzQPR3sTjbO5CxKJbw7Dn7aQVxlpaSY0zKrDvarfZ1Y6X
76yicHbTbLeMOW3rTauzeyZts183erRj2CXvXDe4uG4RPpWeYaLWxPNhiia692Bo7VpJYAsk0mIV
YtR+0EmRJO/UEH5S5dmlhqeMxa4p126vWJ7xwNuMePz9ghD3la0N1ruQAmApsdxkPHV+VTcMrYmb
LI+x9itBanscIrLUTT2Gs2p3APM9o6z2qCV+ZqYKfTeOP62ZQMm27Fjbw36smntnGXzOQUfAgsm0
oJ+RNuQ5IzHXIr8bq70L9qVnuJ7r5v3XgYSI4QVgtvPN7If60AQ0mcVcn4akelfgNh+JWhuO6WOa
GiQvBJpzMhX4ezMV3/uh805dmv75oGZIiGAXzn3MLdPB9KaiEhWFXvysmD9HUhNHoeSHDsZxbcyx
jllW1itiFkjiKNUtHcfqWCQD1lAolztrWSdkLOo+9Y5Ot5vt74nW7sgQPmt55J3xGQX7OGgX/his
SMVqtJzI1SiZmyG01B+TNCBlpX8cQXmw64/nBxasL8MLO5bhLe/IWLFsCKWiMd6Jp1sV9KhF2bTE
H7jEvBOcuIpsqW9HrfpsWXnu9FBnph8S/VVLvHkJTxiRZ+0G0dU1i8L4RGqv/hTVAeqBuH9ntUKS
ijGOxzF3umfJECqW83Yc4uibxoYEB13a3DTbnvY90uJtYDYkrUEDxSY8HgJm3HZRGnusT/uqNCns
eyCPjtOnq4RB7y7ujBoYcPVDm9V0GV6s1nJvNrCDVWPHGrUYYNOx1J1t1Y7W+etQ6t1wQGh8N+t+
GKPZM5G2XiIq3hXpD9OqEDkc4UgSZqTb0wVoL2ksmPiBTi2OcFND+D46Du97K099FzFJTWADZ2n0
sxii8qZis7hZuZef8Gy9JlpoXx30vpOmly8V84CwrdP7JoXb7I56fpfU1quqk+aYER7DczqPfpZL
4IhyF2/8Vk2ZQo5t7GXUdzcrU1sMhWCpKuzH5vIRYz1UsrbJ5Im05p5kyUKep4U1GS8ftYY3+7ZV
6auvr9k2OTBMuwi88XrqzB6SFZEqVVSV/R1qaVznY6h24VhSQZFQSsgPAXUKrwQbDWk8RDg6dijR
yCh3JU9dq7kkTtxcHVlcVdZjvcsbnH/ZQHWiGu/GjZSxsqyCS2Sy9s4ZfM1CUWzkPSIDMnvuvw46
psndZOWMg//+NUvrzavI776+Ui7f+fURX/GE8VQ0XXZOOWFarVX3VuLa6xakx6opVIRcYtSvXwfX
1QdE55IZqt4eWrzOz3WEHzqP0RR/fdpVWXQq89pbxf2D4VXOowyJfZRzc2d6TbmbuPFs20h2W7ZP
9bbss+aimylLmDZnYoowPU3iU0nAyFZZMlpraaDjoQh+9UZrPbKkr/Y8BgSC6dDYJ9pj1Oe6r6fi
xTYEqXtoCj7L8nszW+JnOjQfMZuAbRgYAXmrZUWOkRDHkK3I12eB1FlTpu23zCy+aX0u3yPJe+QG
gwCdrWeHyGTKE43ERqeKMihPhXzJNbEqDKrvuHDhcpDSmUD+WHFTHHYFMEGrMmK4Glm8yuJSXbkQ
vPvGbVDmiPEpwEm47xfr4BhNH4ZTXweiiGaaniomb1B+tkGJRcPiVKIvJ7nRbYP7OCOpBD3L3dBg
UTAYytZUcrRRb2wNbkFM25aRDDq6i+1lUfuw0S1JpOndLR3cNvUYxOZ0kvN3NTSbIRvJQHR9x44A
ZFUbGb6LSMdgzTCjNp660N53REINzH0HY36LklLbgYL4LpiVQBv90VhyTQDPKfKObW/dC5KrQsO4
6Im1YTK4Swv96Nrhsi4h6/HBzvJNxqbIUeVdPnR3PearVHrvE/Js6Y0fLXao+jnhVkY4/HWgVyx0
Pw3zt2YoC3ov2IXZOuorBHQtTI9q5SWo5xj2burRzUFLxkLf9faPUXd+5KOTnqdoTEn6jrPzWMQe
LGnQ+lmvHydhcmgyEA7Lp18HMnpWGDXoJRfuG6Gg5iUcndfKTv4PeeeVI0mSZdmtzAa0oESUAYMG
xjhxc3NO4kfh4UQ5F6W7mj3MwuaIZ2ZnhldWRHd/DGYwP4HyjPIwMzVVEXnv3Xuud6kLJ7/uUu1E
m8d8jdbxXCZ028iy1Hymzeacx3goSAUgP3ZpxeLR8FP30iEY9z8vvjjFr03Zlh/yv6vj7it7Bk2b
SH4yp/786ZcSjdPt5u7rv/DDP9j+2+dfM1RZkc79ww/rQsZyuu7em+nmvWUt/gN4pf6f/9G//G/v
n//K3a8Mkg5mQbrW//rcuiiz7q+nVd/8/Vd+P6yaJIT7hu3bGC05mP4lO1z/BydFRA+2rU6mpo7m
4U+uqm7pNjoN4KnUwUr/8fthFa6qAanHRPxsCld3+a0/Pv7vbX+u3L9swAv7q5gZ5ib8I/LDcW4K
pEBf2skhGdIQ+Cd3aQzteEy58xfJ6PUn9LYe0bxRxtqYks4Ek2+d2kq8J+iiMNzBJNALx7hm+GPs
ZhGSh0xVxk0srHrPVlra6A0ShuPoC8SNF2aP4K/s2yG26NLPefgdnH1I0el7DHDNQQe8MuQJRTxK
6rF/JHh2QtuvkedtcfTzpUb3kQcYzlV3EVpgEtqUU1+hUYf6ZQC1QIDUhEI05BdBmT9lMiWLQdR3
kd2KZDGgHO57098WvBZBt0ytH3z2mDWrVHwLbLpkCpTaj6C768fEoTcz5ICi5OxQv2se8ed5SOlK
R5lxk+xEsuvrqLxMBpPwT6aV67DDzxlRtG7whHZiORoWQX4ZOdKQPar+adYs7SPuqu661tGF+JBv
mDFY00eOXI3XGbTLzA/ZKbUq2yHiDbbjZBB0AXr2kM25dTEVCc4KvskVmGj9OAMk2tq5W3yvIOd8
y+iudEu/kmRxa6aHpS80nifwVbdFOean0BeCUOO4WvrOUG3RfLMRMNe6CEWpr8zYTI8YVUsIHFyd
lVPm8y0E25mz40xoWsvWAwqqe7Lz0KFViAZx0YA0u0o1cuQk3TWi1cPE+DZ4KqeY0GMOT350bgsb
UV4ewGGoE424GQAEKrfZv8ZbYbx5easjze79bSAsBeKZPOXRQ83TiXLN2bB4p9NaEpmVp8XlWPrG
O6BHQZ6Zhi2+I0QQzrgxRaexqux9baX1QbbOeDu2LViGEsxvHH13quS708/t0qRSIxjCj3Za7RZn
uGTejjDei6qJpxWn82qXuK1O87q8Rm1C01QDoyQN/4qpnfuIPLvcjILuy1wk7xpC0SOWKoxWGqL3
ounTk+knAb25APl94wYbO8nMg1nObbNw+6C7EzY5Uomul+vRwwHIfIQ4BWPWETjSgsqWrBQA10jS
EJVL1EL/HPk2wRjmeNf647l2PNqcao8ojPkS/WLIb9TkvefEHwHkl/nSygVQVY1M8ynqL2OILfA8
kUj2GOWZe7t3bguRgBL42AT6aqrhOE01YufeWNsKK9UgQqXV7uC2H0MMCN45N2IWg1kix3eJzUat
yNYZegu+o2I5+tV94QKoMDWxERrwHw8RdQv0B8rZrhwhBo0lQ+7BLrwFRXuyySG34Sjk7otLFUW+
9ryeQF1Js0bm0ZUzz2Rh0q5ed3FzLFu0SCYGo2U/ionTJekN5DIk66RASmqV1q1s5A0932k1ZB3X
fKILVRhDR260X64SkRAy7TY0isHQCQ8QmOsQFajbdbORwVguZadmtUYzM0/JkZOX0F2pUJGl5CPj
7sYR7zjs5GUVCLLtEffv2x6yfJzSzQ0AApsAZAmwszap09wkqITWQUoTddDNcIlli3SRWUGIBkXy
6sm+0Afvpuqt+9FUSHhydOjM2dFNOwp/hSmYXEp8SgCKtF1mUg1yssGBNKgYNLdtrMtG46gTRppE
24LnurFESl7MKG+p7sOTBPC2Q1HiLWFxo80ntdBaDWFDw8sgu4HxWzh+m5kx0SoWcOSAP/EJdf3o
OS168SQq6zcz7cF00ENcRSN5SIScktKnxUtXWUPyvnm1UY6tpN6O2zhsB9QHlJRd0NtHj1S0pdeK
gpp4RDnGuDsn74ltg0muMLslqgZ3VyVQzFivvFcDDfimwg29M2sBgcwT1+5EDy5HBZHKautHerdq
4M8xCBmQPXOD4MFtdkOpHzRr2jm5425TPcLxioeDGtWOonOgTMtoEBZak1/Mmv5iGGlB/3tiaiQ0
wZNZM2gw2unku9kKemOxGvwRfYpBPyEo52oBpgwvbluLI6PXetUhfVmlM71HlsDvPkxGbvOOA6Ec
3oBcNkdHzg9GwonLyaxmw1yWZCWyBcmVMpcNMSsdyql16g+PaWWfTDKcrtowIpB9LF5tk55iniSX
E6EfKzKYGqd7KQrveiLtrhmTl658txzztQv77RRil2Ctr+kduDN54/2saytzZFiTjCM8zIBfCxiH
0oJDGIX0lkTN9OiIft54AasPQ5h+ihDQpNZKdM5NVrf3eZNfJ/o4Lw03dVdjhNVH1tHW7usMSUaw
FhFG8CLNUc/ljB3IllpmXLxNP+d4Gl12otBLPQRV87nhgLivSgdL+1i1634y+DimYazZrltmo/6H
JMtqgZqEOYw+85sB6NsB1vQCRfW4lFCil07hhcdapi42dsg+LswEt1HYH73MNoGe5Idm9v6PZgX8
33lYxSzHAe8nh9WX7H/9z/Qd3sWXI+tvv/jbkdX0/wHIg8MqSGgIYDRo/oB5mA7OPNXVpGgXnsrP
+/PIqisVse76YHlsyzUUAeSP/ir/ngO3Vv0l+i7Vr/1yRP3ZkVWhOn6UT3lQa5FQWagHLMf70l2F
WBn4bTgQVSaiD8dlbDdZ4LjSHe2qdR1R3nPU+cs1+juxjDoE//iaACsJBsTyp5yHhlIv/0VzkSDv
pBkn9aVM4i1SCsdRKZzrQYcL2cMuGvTLdHTPemUdJ696+8Wr/7Piw7e43hgNXb4L3I0/vrpqYPRT
leok1RFhBXKhhTkaCkeHmmFcpgOTXq1vbkqD7Cq8NkbOc9e6BcmBJQANDhq7nE2K+V42sEmTCMz0
0ftdmP8vKwnjs1L4epGUO9PTqUvIVlNan79cJF1L69pzegzerA/sGD5fkRkfMpsAVyzGpOnIch2H
jALtzp5XmR/t5fDYWByZgwS3HefNfaR5F6IjrzgSaFf0Nt4QxLydgnpn+/imUB/ipVgnQ0ST1gHj
YDymtHE3ZArEDN8ARnXdfMqE/dwIjM1pw+am2UTXDnW7Mya/2gqzeMDSsK4xIY1IIRLTrxZRmMBZ
67rnwMzzJcSPS6ozzCU6JJJ47EhYng+a6N/MNlPnIK4l56SdpRsETTd4dkYP84Mvg4VH3uvUezWn
yPDJybE7JeIJxlS6GWRDokMxwB6PsbPo7OsGKb8r0mhS29zUSXSthagwiu7EjPslcRGPygGYF7NI
j4m018t8pWPJGSx6y1pVzYs4M9hwAF0F2JJMVGVpV2Ax7bCFWc/OHC3KLvs+BtEqknrFjFlFtUlZ
rpjdVQNmRxGHZztwVI+HJrVBes/P71se6396aoQOlRq3ASWsqVamv94QBrzD3i9DnQY0TSyJ2VVS
H1aO+W46NbbIhj6hLd7JlucI4taPOXuedmPlzGCLzHpKfP1OT0OimOiFErA47tRVlTjLlg0ZAYta
WjtGneRkDDfdyF6m/oOvbnKrHK8AVnxHQciVa0iGEmNEtBZVQ1Fp79JG2xz685ZG7Y3us2um5k2T
DWLRDr5YfrRXo2W/OBg0ies1+uK/8DwLhHeEzDp8L2jff7wuUlIzdE2lg4hwD3qiqxLJQiLu7YSF
oNhNBKuIvCc04SmfSMjN/K5T04nVNGuPnRGtydZ6LaYevSJwVa88dHH/i/f4dYQlsHbodDKgnNBq
YND241vM0yaowjjXuffcS7+jihPTdBvpcbIAj/+LFzPZNX5cXtHCKh8JUzkDKeLXlaOD7zmx65Dz
rLVXQ0eseD/fObgmCsvc+fm3DrWf1V0FQ79t63Itia/qEr6cfjkmCCxULBUqiHpoSSJgCC/yx1DY
K0qjQx/PG91vN1moHX9+dxv//KZpluA2Z2cwHBNN74+XaAwR56A46JcGNlTO9D6ONw2gt2XPN2XS
UzQl6zBykaRZTy5K9JpYGRaShWuF+6rrd794O/+0RTk/vB3Vs/rrw4Yqt9CbNmTNrdpzEYh7tTUW
iBdiIqlRV27JadoSnQrwO76XgFh+/voqHujLd6he32Msi5xUd4X54+uzNs8QBdN+KWvj0Xfkfmwd
KrkQl29CTl+wld3wbKuHDWDQ8zSjBweo7TftbWBy2C71TQfTfTT8vUfRUoJ2MuNN7NH+4a9CTD9e
ZW5NFCBdXG46Urstqz0URAIKrrPHLcBCmLr2IcmsazvzXn04GKLLV7GF3s1bNKiW9N5exRkg0Jm+
EWKhn18B+2+2aWEiY6XpRRSt/Wlx+sv+h5irdMym1Zd5Qi521T0GnCgWnLY/mL0sJ9C0HY7MxWTF
1x1zqAW+ipt8JMV2om1deuFjh4IOXjVlI3Z6qiYj22LZONvFSCM9oRQnXjCMCy5nhTKajI8Ou6h7
QwDTlnBgF5PpEnbK+1Ql961uWYs6GCS5YXvXNXIyQcWxm9FBaw7qtzIpl1kPXSCvnsogIARvXucR
ou12DF+wzaOO1DyJdIhUkKYxXgkM31cp1pUQbzAnCfmStEJCXmy/GVrA1DSMyM4LAPbOv7ix/2YT
4RlTLVKD0x7HoB/vKyfFiV/6g8EuJ6/LTBwYO5+01DrVnv7SMuD9+beoFAI/3scWIQs+6xHaaIY3
+pf7eMbBOw5xxzBm9BlZG+klsqNNE1XP9Ri9TRIY8fCsluZaXQ7bSq8zFu/PC9VZ1ZskXQSTdveL
vfRv3hVrMeAuYah8rq8rpNH3NBVtzlZljNqptpwTqqg3NOs36tV/fgn+5rV8S8VJcHsidbG+rCRe
V1WGV/WIdgThUmOxjcb40kjHK4cb7ecvpcK2f7zaatXiWMspgSY3FsMfv90CdVsF5YKF3IhWU3E7
B2TIT+URfLgSHLOIVqQ3jJsiTlEzvrWyfvzFO1Cf5odT65d38OX+Ir1yCsOxhZ8a5AcZvOocJ/vy
oBalmUXKyY1bkDGaLH/xjcJA/LtXBjeGh1KJY77eaX5i64QvsmKiQ+2hECffkXasiEnYYEm5MCXN
K9KDjz3Ty4nGnezevbm8N/X4LI3gnIQdacLaTv2Mfn1vhTbNwBmnl2qPGSsnfhv7CV1x+B1htMRi
5G+TatixgK2dsLlyRf1NZPQ6pvLRalCFmdleBvWjQUBUD3sNi0a7jvTxgs78Cu2a7hfr0vT2sd7f
D/EMk78+qYqLS3cWyBc1nXLD+ij8+YBKknTXdEl80HLw3c1QO9sxlGfNSK71iZNrZAJGjB9L07lX
b91pKgTMaG6519THUrtX5tLlr9sLc8hg5rbDW5jY+yJHbC7Cc8osXP3DLjIM9UUhZdimdrtS26xX
SXoToFONu4mub1zJ68+bycpudWluMY8h8JVL9XGKnu6daZ2xeo/5AyEej+qooM4eY9ZetJ27I0ka
PnTc7dQ9WPt72ka7MEtW6nghGtOF4tc+WL0849Q4ZFFxoZuw/Dh3eJ3z2LH/xswLL+3qpc7lheEv
1KeVhXeU6XxIZvvQ6c29erp0kr4MfUee7qYoqk3gh7exLB69EkuXLzRofnxQ1DBZVx+7KnqcPJDu
SKuzNN4QfzkSSBByhJ4/fv5wWH93xuH4Z7omUfaW+Fr3QkwozUjHnkEQ9l0Eao3HsbXyC2aPJ8wO
32quZtJd0xDAELpKGmyovvEQJ8aVF5OHPXhYJYBDpObK6pw9BvitusJYLq7cNt8DQttLQ7Vn5XFG
d9pRW5snuGnkBifMTpgbd9O4Tf18W4H2+vln+3QUf3nw6UYQdIOJmfrEVX2Gv2zX3RAhdSDxcqnz
BFURvney3PtiWA+fGqr+1FbETiU2hMxNzmAcWAu2rF+cIv3PdsUPbwPIkfJx8PwzHKQI+/Ft6Cit
2PbAHXsFDlf6rwtk4Tmtxkg7RpV+MPtivq9ntnqX8I+pt2D6OARGhGD+zCk3dvBFN0bbSSCZBIA0
vXUqMztDVzSn267MLNjrJcBoGc/rMQvKE1uJs+3Wc24AJfKc4IFm8bhL6SivPn8k/cxfTbpySk3J
oUWSEi9rT4Kcv/NDexMlnr9JCrqjiw6wBaff4DEM8WuyeNxEsdC/jf1VEQY9qefptJnB1VRlcDUl
uDnbuneJzoP38+cfiNuLQ81Bbx3rGhAP6PBYhdEaZaYb7pOmv06ThijrftsDEBWkWhsTrgdndOVW
L9Dg58PoXcUNaP9Cz159kc5PIj04DkZN4kWSU1Jkt9rkdVcQUd5FlOiHWEuKjV1n+C4xW91Yc78m
Nz7Y+UH2kDf1k4kdhIvQPMi2+T65eJlpk230wCgprUVznP1cP2mMayrJFZJZfWmYcDWKygxo/dNJ
bvMgPpX1YKOLLT88S7ZH/JDTYYru4Y62p3iI0NYA9b4wcUprpj/dNUQPxIhnaZjL4OhEk8XsgDi5
IbEB6OS5hRemo5niYYpuEdEerL4/9UVl7Wesz0uC/+YVgyqHCA2aJoInmskNdrPQirK90UnSkCwH
kyEV1gmO6hWjxgYlRlEfEOlr14mlr4hc33mNVdMQ0N36iBUGh26qQ3qDZlkTMXfnsOBf2W2wq1DZ
ySGanzkb5is45PrFmGTBORKcDhEiJN9Ls7yx2vjbOKZwaWWEEtBmQrh0RyKBhdS8GyiwV5x1iuc+
bcuNiWaxSALtsgibm8Ero6seMIUTWeUxQgayr9P+UPJONySRgssAfLuKHd8nFoUo8dzNLoY6Hy+Z
tOgbMFwZXusWE1g3Gzu3UxkhI5IQwKWESrfAuTCYZBtpwUGhxVTdzlNqbqeivA+ZLCwKw/bO6JA5
TXc0qatS2+XC7vBZRB2y4k6/n8J6XrG6lTxAQQjw0IqQEIoSaiWJ4jRZ1lHmPtV9E1/Wrn1qmZtv
YzNw76wVlufsCMwTjzsbVe8Auyq1Oga3Iq7KoSZNGTqhK3hOAp3zD50jEgDHTcyEdkG39moMHWvb
lP65qTI65kWEMHKMTqHZ33Rh8GHDSoWiPnyz5ORsGnsKlmi8X+YxTZZSuMgX6Sdl01s5lNNaT2Mm
JG330EwRFp70Oq7LK1DvIHZCJrQYf02JS1iAYSdEqy4cfKNasGri+INJ09hi36yUPz2cmawVxsXn
2TSEXzOXPDRpb5PD4A4IBLJyH1fGt6Rx01WmX4UWylEivLwFRCAKmb47d1KkCy2X2LTwKi3QAz0w
hfTWdFBgwxJLWfTNuHKTa2P0XYTuD7MDWaymdQKwHkKARz3VYWFa0pm0NqhKOcuR3lMQs7gOXI5Q
Vtg9fzbcJju4NVlQxrSpAXVm3iINmkMw41iyj9ycTPcT491vtAa6wS4uXuT0DUXknmjoeQFl9Tt6
cCZ8tn+sonjb9wlcfyjvQZs8qV+citii2Az3BHkBpM8kOjBABX3FtU/1akJZSXwoitGnnjW99Izv
qiNVzHq6sT9NADZeUHcgWMO8dxWu1kyvfOJwFiUnYmhUN26PLZH1vgbg7yEpCo2FEVRw/SP3MTeC
GAOig6EGYT+9TIxk6bFyCChIxjspWm7w7qRD+13khfMKGw7CVbl3GAylHoNjl61+Jdr5ue3FZYU2
FiI1Nu5GNy/Aez93mXfTTN53h/yFwkBAZqyHUKyHlHCdsIcUEGMUck2GujFNVdMN0DH13YNXpA1P
i4php9B1R3dcG+n32s6uhzC6pxcHz0G9ujSnaGmGbroZ02gb++Bu9Fuj1mpmp423QvF/14haW8Xx
5C0j8xqwD/Nc2awZ0om9wkKwKkjKadzfc5dvkOMwKPXGmzmoAlalyYTkwdzTANvf6VH5WdTFZYeb
V/V/OzQhv307ho+FwGZknLEEw9oHsAOKbRWRXbHIEm6bWm+/Vwl3iEkpyVU7RE0ENiEC5UHI2tqw
QpSiNLEBEc+MAtv95EMfMEkDO9RwQackOfX4xSplHLOVhazrcurxRB4QUYPcbFM65lJPd7Ep/csG
EhP377C0p7y/RxrQ3q3T7FuLI1/lU10VQkSPvh09RXmUrSjskIaXvXeCY4ftTRngpLLCCWWKM5Q9
zlFGOVdZ5hK8c5Ey0VmROzEbhh/8G5pTtRtsZbuzlQGvV1Y8IpSIfVD2vLTHqNcoy96kzHuwheJ9
DTn2spO4ULB4YfpQdr/g0/gX8LCjj7JXIar4g+7kq9qYhidHS0nKGJNtaCO2gUQhH2y70vl/We3O
U95DLNfpMsny8Pj5t3jXn1r9atSCkQiXXoOvUGUXtQCYUCsrY6FMjbayN87K6DgryyPpbAxrMEHG
uCEbZYus1B+lBW544s1ws0JvMzFRKjulqYyVk4XF0lJmS3JHFuTVl7fggaMLHpbXWcKhUBZN5Doo
EAt8m74fqzKhNyhAsmc/y9yLQoePKJByPAL1AB04Gvm6YSvBQh/2G1/ZNT//ENjT2Qpj5M4OKLu4
t3duk1FGode9FWYVrR07M8/JBKes6wpSfXpcLIUdcSRGW3D04zzZ91Ichc6Thol3R9BFuDDMAiF3
eMNk+VkgNx4n/a5APTJa/h2tjDe/ye/p4X2YIMJEhFkqoaoqp+4lKzkMZ/hhBh7GziQdWpUemdff
VPDKIxvYs5yKG73GjB6Z4FmrR1tzT1ZNjYTM4Z05zzEZllGjP6vXFBKSdzq53wrS2Ab3sZlUhFBP
weY9ljzZYwgFr7bzW82LvqumqeXgdcpyzFV8mXoCfsK5LQy0ymTtmVH2qCrcwbQeZmqsLnewV/72
AVTB9vl2Q2s8u31xf4xT8k7S8sVxQHQlaS+WRGN0ebOWYWluGs6KaAKQS7LzHiZuv8Xsxa9onC6T
rjvHTXpumurgoSbj0XuUo7EN6uK6MHt4yxR+WV5sWkzAY2hsi766SMzsSjVXDS+66bhApGGt28yk
QOOsfkErJWBDZOIgcmTogR4LdL7YF2rqCfRQW0vaxudhIArlpelo13mMBax3uViXg6x23jRd5+l0
pcpM36je697ea9qt1POzy61qO6BSouoqlyR60CZNtfg6kS6g+YJcwvhqCpIrgswPpZZcu9wjEEmv
maVviLI+2oPcwhi5VJ8gLdILTRpHrxHbpp9O7kcpkkuvLV5qL9iRcoIPzbyesmZljBBpFGmTlN3q
WIuHtqe7nPOYq0+vXpd3f60q5r4EluawyEX5ajAfzMD7JhLEeG1ZflPHH2qLs0nlZeHaXQi9uFNN
hZwa1wiSPck2QIjANIj+0ppzLHOt6i2v1S9OHrp2DF+5qt4T7dFrDyjaVur10wgpQ1YcEPPipCbd
mF9X10Sh02YjugrNVaqF575NLrTQv/UqCxhkuG/r5rLG2jYX7mXS3/t6+b0jWYEkhl7z1wm1LnDo
vVthv7DuheYgviEqOXVVlvVpcNBL59PW8jfEKKqORJg0rzpdljmYX6Zgpq89nR2vp3nobGDDPFpT
ujZ67wA/5bmqgTaJgSiV8NYqqmsSyE7qZ0bqr+qiqJIZyymH6/5S3fvS6ryFbYY8k9uh1Z5Uf8IV
Fa8xU8JJsoZ6O+7WRlKFygR5aXQZUQd4ErSqNJbeUJzdVrxjS0UWlFsCQZFcjcX0lrasiEl51tPh
ZirEg9K4RdYRHSYTvAj850AQXzQMq2LY53744ZL+vhRD6y/n1rABhTfoRVEPESAZgVug4yyZoA1w
lZ5SqyCQqS6YS06W+xj2abIq2FWuStddtyizjh5rmW+ZJAGoiV/iBc5dWIfuEdtGA28PAzqjVjD1
zMIOTqa/GW2bnCcn8RZV2NvXWl7IHZbscdcN9XyNJIWHzoPbgZSUxIZ5gPDogOt2rfFIWM0W03i/
a6uCx5wsr0iZUE0SffrYOyc9sIc+uJh8uDZBivRfVWt//jF0zV9/jPO1w2wBG3J9hxfHPLsiPM5k
qR3SsCF3x4hId7Mt+zazp/YyEfrZbJyNzs75UEsSMuANHnLfkjetxPoTxwY58Z0O2lrov/2vP/9b
6pVXI5qurY4ctdKaQ0TQOaJ9K9ljAU8ZcpqEb0ZUv1DTl5E2WKco5rZHTlFui6Eptl4V8/CGxFFL
jLnXJADdOHVFxGo9Qvpr+uLaZdmnQ97co9dZ6mU871EL2puiap/z0o+eoLPQ4NYcfw3n6YqVtNsH
ekQBLZpw6XRu9JTlWcLWT1nG7DB6oig/j0BbGLSWksENzaoKnD13vI8VZyynTdK069qrCIS0yu4p
DjwMILa8hgPGoBx6CJzk3r0Bn/RfULP/Uqf+r9Db6CL+VLv/vyNmp6lPu/9f64P+RyOhCHzRBv32
S79pg4T5D+TtBOkgGIZ+DTzsD20QAG5U7vTSGH4xOWAo+qc2yEA2xK+gWPdUp0v91Z9ydixmNl5O
emC//dZ/Qhv0z3QUm+kbI3thokEiP8j6MlAwBYdwzU6dVacOeIkv4dY2wQ3WlWkfi+69rWLxLQ0E
NcLEDpHN3jsrBvmlQXiW0qqeEqsd1/rs3SZT3jIja9KbSXWdOvjMy4zx84p+2rnsZhw+ZUDWiUiz
cFcJ/wGntXeZsSIVM+POgo5W6NHxENp8jLBSHvsx8Td9Or1GI8VugQ5iXc75HZyz6gDRpVoLvRu3
2jnV2XhH1IfLqis+EGhTYSL+iRJp70sbghNxyfrGhAixTcZjaZrGhZiNDJm57z+h4tSXfdDf5IYI
r3rzpi3b6CLzTlZWz7eOL6Jjh6Ot7Qp7V/ER8sCgU4Rg9b6Faua24yFgPvY4D0kLObf1lnqnpYRh
UnKZefRtSsDrVxPssolFYsn0iBVHhWKzoekXmdNzDhmDy7jTibMnWSxvQWuTaxHSW5zNI+LByOfM
DWIaMFzY7ZHHewfLgDhTQmTpGipFIInWqojKU8bs4rrmY+z0qkHX23oO6v8ZO5BAJg0XzVhqmgGN
0KVXXLbV2eiWutSNtzlCiNs4PmHlECKZrFjNKkR7DLUrpLiuwC7V6dnSvIFgRWJ4wLHypm2wPYl9
gGwzLtPGXYs2L15Cjy2TIxsuNBeSTU99mYTj97T4cBFBMQPEt+/pdAAt4JLO4LDYmvM2lq63FXl9
4XL7bImedrcTl0nbZIhRrupqitBWDiq1BVmlRuwQWXH+MYwxU+TYf6PyrhnT/ji03i24EQ6dPuv3
7J4R6zgPQBwvNTOVr0wIVCR24G2CynbWnLOoQQnWvUlnl6g1St1Ck5Lpbxtck5JxV6D4PbaywFFf
yjuiJ7gu8aOrd/CC+/CqceZyC7j/arJSalQvvJlhc3Ve463nKhh4/z6jbTvsV8ZwBfpjD0TxOu4O
5ehyiLR3Dd1G4mJw5GfonnKHb1jEglEHEOLJWXaJNpFJ6d46gnYLAz+HBOsu18eNXR5CASklM1AL
NKG3xEX8FrSr1PWqQ/QRFPC2Zhy+mBaRlRX2jRnYF66dnPniL3KlPDemPQFMmRKYjVDhCrn0bFBz
VUk7QiNjJvZe2Z/NxZ6kv1blG5ULz28/tBKxPnQycGcyvrStrtp4EAUG26u3WVeeYDVMkKcCPUy3
s3kfifpi7MKXJNI4nzEm90ix6ZIUJZdTP1kNzwP3wzcyuunm9R91DwEoxMkL26TK3rtxDwcJzKLq
0ZhWwbgkJwLewL4YOvP1GM7JcmACQcnxgsujOcfsiHGdfEvxZSoMSfmJ8Nuno4gWgTsurkS8SgM8
YLJ7a8dq56fNC02WQCQPcWV2e1FkYuFwF+OMBgcye5DlEbQtEPRGtCyZtYTTvSFxaLf2U09FCuuD
DxSPiCRKQEUGJN9QRreItuTOp12+au11ZSsVEiytGY/1erThPbaMcGijRvpmAio0GR+xS4uB0HNs
hA5dJM4k2DUu3FhgOMBS0ZUA9uyCxERPdUE1MCbmDETfxsFYRI+6rYByqPYR7g0bK08RZrdYhmYB
uQb0elQG0yZO3TXNv/skmZ9Z127oLn3Ay9hSAF90EfI9v4gQUUTVKgTg5udldR0E8DlmxkArk1b5
UBMUasKTyrVN51BGZYBMQGFY9oneI0M3o/UXphkcApusmU6Y6K3AUHnkby4MW/HRoPmMcnBWjmUB
HOretdBZW/1DRwEHQvD7hNV20Vkcz1zq5oHpmLQlOKLsvivKu+RIdFKxSK3g2Qu8tW/IN2AitFKC
edtZsAdJd10Q5+QubANrAA0Blr/hLSN9Pa+miw4rBUoAtydCBod+gEs4jEo2HmUMx2OytAbAF6BI
L0w7hmYJYTyD2b4qpoBaF0Qz7oVjHes7SwObEvZ+vWkgwSYOr1pPZo/6HwZtEycEuOG8d1W1GopF
ntGQJCbyY3YZRbbuwxCTsWQPmEBA4NPlj4fl8ITxsl9C3r2Ie3nrtbicdAFw0sF638QjC7NkajtV
xmlkqrW2e1ccJimzoy6naO1WBpYdlZTuVy95b+lr17De5kLPMeuyE8SZa50oWMZNMjn+2QyA5QtM
vL3Q0/uJGMJ1HkzVpozL9N4opMFNXuycukmOg+m+Io8aEMvF7jKqkxgnrI9rQpdiZzQYjYPAuZq0
liM52/LNFPn92mqthFGAU20DSQOm6ag9O+Km9q1vOUe3m8E0aIB1I+Sqd2IKX/MqHF6Z7NzKvNHu
LYQ/tIgLBGIaO7kOKqfvR+catsizUWnlFbE94sLrO2YsM3PIiTsvy6b0JjARNmlTTbRrKw+9Lzv4
Oa13B3wsPjY5e1IMBkcmI2kX/pRQM+fzmiA/cxc7/dvUpBc+OMzlFIJyDPTS3dLeIhuketWsiIq2
r0lPNWNxwA0rDoY3hvvM19fDVOg8mZG/y/EmJazJJ6isn8dJpYb/k3/5m5z738/HX378t//vDt2u
0or95NCdv7TTy9dD9+cv/e4hdf7xv9k7s9y6sTTrjugkzmHP19u36iVLeiFs2WbfN4fkZGoMNYcc
2L8oB9KRAfxZiOeqgEHo2pYUvmLzNXuvbVFWS5/62kUk6SCj+QN4Yv8DcQOaa3fR6WPwoRz/k4fU
8emPTDg/ljQW5dTvohuTKpobZD6eSSKO+juCfPw4f1Gy2IbpgEWkt+CXxf/Nv++wu4rhD6l75Sbw
khe3m8GGSFF1wPXA7Sm36W8Cq3qSVm49IeH1Hx1c9MuLJnfMJ5UG56WKuVU8y8+zbbxCcx0utRzE
sVlcYkNmHEjVeqbGDh5TfCO3cW7DaxyDxxhpueuzghvdXD+EoUH2icy+O5NvPszkliO0dl2ircZd
3zTmSbdDAXZJ3RPYKQiuZ6Bk5fdxrqgzUIpnohL04jzGPj+qAh4jPK6IDzQhrK69iHjDgCW7HMef
KFiyg0eA/F478lQFSJiNyHROWFRPLZOLc1P5063X5BUDkbJAGTrBoU3Ge7K07W0b5/lDbMa3sm6M
M1jRXeXk4bYhR3lVFVN4xqf0I5xN65I65nDrheN9JtRNTjToPSEnzrkInXHDvEOAkTZSkIbaudZz
8JB4IKmSgJFMb9yWZmyDNGztcxwk/sZU0bxhY73i1gBPtjLyc+Mfk+LWDOYUOd08YKVzm3XW97wN
Lakr5XL4fJnCm+tL0//oqzskahaL4iaEdVwON+gQX4OmpN2viXCItXpysumhNmfjOxmnR6juwXZ0
zFvXbJGD1MW01/kMLLm27XXQ1u61T/xDwiwO6nZbbliLMVQzoKqPqkIeAocvH10w4lA2ydyIsyur
0mbTdXZ+LHW2hzY8HtXQyj0qD3/TJTnVR0XV543OeMDnsh+LJt/4uZ9fzDljSpKZ0VYxfN9CMBDR
ekoFKU4DO+5olhc/c8OzuxzmBxBpX7yKUJOq9IudZ+JETQPdH5tRv1cIK8qodvcQXn/WIvUug++B
9NB859EO+QGIwD/PRn5pG0nSEjCtNNSS3SV50LdKw39lwl6tP1/+PvRypDUMQK6p9ELpTduQFfPN
7wPGwfmmyaOHumUhkGHxQrhBxGGg7xus02gAIrJZ+wZDbvtoiVocyzpvT5+HUfTtaWD7tGM5NfBo
5+dkIFGygzZg16V2MqG6oWAD1Al8LK2j5KhylKzxTQv7MKBe6Yg61d7enUh+BszxFUES/ma085e+
FnsDgOotjsaVEMPZzIb00E/RbgyWpTigh24yT/nY2us0MT+McnEqk547aahxmqW3rjlHeNNKqKS7
PCkIKSVxdJW0ZbP2yzsyqlfyTQnh7UOLNgOoDtdkGM77LrODS98ys/s8DMtLrwzeLPMjT/ajNF28
kWX2AJCHQia2f1DroadIVIZCRDrXJk/dc8Saz1NpuJMxD3RXuO2pV2lHQmbmrjskoK7XM9OzuNAh
NdMUEt9NHBeaENSr+TXIjaOTyOq+DPNv2QAZJStGeUyXLCBiS/UlXfKB5JIUZC+ZQexd/XuXGCEc
1PUubqhJuqEZ3gQpBE076A/d4Tx0By74Jm29o1YBrFO3OHg5eUV1R3IRe40BoN54J5dUo2rJN6KK
zd4rIo/cJfsICnl6spc8JOH371LRlIZhgLdT60vsQi+d6HTIUUra+9IS3SkfCFlaLnmg2fKgCWDq
ki5bIFFHq5paovs4lJ4PAd0muWlcMpyAyVTbNA7roxe7zX0cljCIjOw0qOYtJgSKsCLzYC8JUb8P
0ZIaBX+W3Eq8qm1HolRKtBS++eRRTaW9Aw5OxgkTnFWwZFEBRkp33fzkJrb1OtTf2yhbDMx1eXI6
u0EFWYe3Olu2SVOD0nDSgP8KU1PJf2vExcZMT3mMpXfJyGLXDSAvNr01c9XiJUrsO69orIeOcC1z
wc3qJW/LHEjeypYMrpAwrmJJ5ZItiRBGH8MxOXXMPvBo1wSTAqJ9IyktA4tOW/V/tdL/EEeOEHbJ
5v4PtdI//6v553//pVb69Ul/DCitf1CKONAzbOaWpAdSev2qlRhdGtRQ/McOfKmj/jSglJRR5F5L
EsqlDQPud60EN85Hbw0bzkApjFrwb5kXYX78tVbCPWiS6qF8A9e79dckci9KsDqpjow7sqkvLZae
e8+EJSMAwqEzAJM0pmFBSPZooJZsYKn6E9owgGDtASqKhcVF4BmT5s5EvXJD2NE29JNpN0FIusaF
7aJaWpKYZGNsVO7Why4J8qMJUHRDpg/ZqFmbHjtfxRtnxmwUuQScspkqV0OWrHHQje+xis9l1+fP
s/nDk8N8RnJgYvov+y92gLqHUMMHbMbTC6f8196V9VGNTdDtfbEGDqkfsPkzugyar6mFPjmbouAG
0GgAV5yPOug/W/iSN+MYPJna/mmndbIjlW5GpyJ0tUs757X3x/h2jPJtZ8eMafLgxjDHFFd3X2xI
kC2WGG7j6xhZd35uu7fckvpVO/jwcnnU75Q390+5L4tTRTIUyseif8Kjtteh656KNKmuzPIYKPQs
YMPCLq/lpLht9HTK3IoQWppg7isj4t7ZthjPOptvWNnde1E/uV4ck+dLYyykuC2coXn1WjvYo+91
trmgubJsvNQeqb688bW/hYgidlM507HpPDt/HnqevL8+mkJ+vmNFJlvbe8aqNjsLTYQc99SKjlqE
eBKJwJi+ZJL5ZemkrHjDL2Xjf0xgYzuylxFTZADIgqFei4mlYpESxJ01jEKBQ/j5cG3IxVMAMlbw
m/2NNXkvTvRUmci1lbZvotyZdhJ+7Lon+GOM5YNMfIQ0Y0ygBNNnpzXyfdsbqJ+TFARogS7adCoG
xd7ea3qq1QppKKI45DmRu1FFgzvVu099caPC+BvKJbFBkrkfh+TqBE6yk6IEIqA5o3W9wLFT8E71
YKxpYOqdqKW1dSdmytIixD5yemDe1fRmlygJHFtfB908lXbSElaScTnM4asqxFsp7eTE5NHcdhc9
9E91n92LInxDvzu23ZXUOY15xfno7HE6hbn31DPSWAeOUqdO8AMfJ9d8YprZb7PW+WLgCN2ZQ2Mc
jYSINSsN4TZPM8w+QrmOsFG/9Dm1NaCtnVWQt6MjuFz1CIXLN1seN4UKtrpDm4TVtLgyhs6vvA3N
GkkMKv+o+I7DmPUaK4bzbKXDqnAF+EUEGS5Au3M/uvqceFm/tZIyA2aQ6tPnIa+N/Vgxn1dgdiCQ
V0N2o2N7V4q+PH+++tFGRndSie5PI+LmXx+5OmS86qzZSCbvKEI3jmDoayg3OGKrecXQ90xd7l5M
b/AuHWof0tf/9TrzJsD7U2bvjDTHkrAcmBt067GprOM81hFNjxE+zeNgot604Dsz3C0K1zgRa6y3
mAuHTdxcddEiNaskAsl6MF/tUL8HXBGOF7a3sLo+0rRpD05BFIInwTmjyVxSVbLL3AbZJUJYCrYw
c1Z2rMPL58EY2ns1FfYTLnb+ukmSURQXcCxq0AzM2PwAzW5bXsDROKvJybubJB87yH/mfgAafvb4
mWYekckhDTKsFA5Mrc1t4PCPMwd+WjZxI0B62Ez7Tca8GNikuUFYpLmBEiBvt96ZbB/X5s4QDbcq
LuR26Nj3AmH0EH4JtgUgdbttj9zn9PswmKUmzmNM6VOnbue5Ff8slelT7fbqKWeItw5r+03z9qxE
NXfXz0PpB9YalPNE+jsnzmqysD92ZT3RUS6v5Rz61174Cc0jMS2ZShokSrCS8uzJVkQgTcTK3iWh
zu5gnjEkshD01EkP9PLzT5rcOzWDtalYVZxChk2bckTzxyIn0TwjkoG5dFY5HmPT0H5teTrNQvwM
5lBcUqMxHqGgbpGxnZAHGdcxjd17oWzrbgwellycg4QQtbbgYjzHyHaHsOhf5aTUEcIpDenyMs5T
WoQyBXHSRM5Zc9pUyjqLZLpNmMQ/xE7yXpfMO82mjd6Kga50HNzHisXyTTLPi27PsbbkiPRHeC3Q
v0NkHSHXwyWdmm9KmHcVmKNw0upbHwUuTc443fX4GmYKzN1QGeNp4vZMjGoscZBsFX5PYiQmixz2
sL2QW5OS+7lGRU5yoUqIYUVVYOedvrJPdY45QTdI5sHQ5LS1EV3J4G2T0bovQI+skAfAZe6bo5y7
9GWgWjwOzNC3gpnD1zl9qSDZgGnxLIwztv+QVx78kMpXexTYNQIK+PogCoujtgdMHtkQ3fE0p4Ut
vYVWnqMh8GYGF9zcxOnzIzP7Ponko2HPQcvhhfX188Cf3fxfgfo/FaiuNLBo/IcC9edU/nWB/utz
/pjlKXhwrrXswhmbAcugQPxVn4Ld4C+aDOwkvdjC3/jXLM/0/4FR3KByxQRoSsuhqP1jlmcCQ2bY
zKqbPTpfmTHf31mgf9qW/92Pwhqeytk1PX45/uLY+5MtxjIF2wZJoqiNRfZaMXRSMb6X3HjVSjIJ
031yzQyruJZAKOymeXDmoDu5VdGf/OVAKAcZPuQHvageWpO2NXujTN3mU4ySPE8eCdk65xTAa5x/
7ZuOHXiuYFuJNJrwblcmbM6wTc8Z1UmPgZfcgnC6qhiNTVMy6W9jdDImpcElKD4jyVhr4Y18LjwK
pBJffOx6X+dec0l1QwBaySO0vWZQ7+VMpCJ/nw2t89FAZ+4Kqg1INYwQqWnuIgGsXIyzt1aBOR6t
1D4LJ9L3evBI9gmCeGMQpnpv9EO1o+GetgW3e7Re7U85RA/ujLbfNhtSjG33rlu+at9WwVZGwdUf
RPFF9rFAlFaeWpNgMMecnf3Mrg+NKBglSAHNTaNH5xiq/kdUYpxKdEnKACCy58yPBe6bnJJgeYkN
Idp3JM9s6568MScs5SE3iKGeECDcJl1U346WS9opd0nJBOnMQ7wlLqkjb5RU1qM9ITOTERxkKOci
QY3Nrkpeq1ahVe8Sl5tbDsBiiisouiXr/SlW3yKMBA4qoTfMFAJ6HuaBLEgvOsCr3Isfmh/NeUh7
suqytjx4YYU/1R9ZZsaEEE+lyYqU/WzXje0pYZqgW2AYeXvn+TrahF703pkBGnp7PLJ8U+uSE3Yd
mJRhMM3Wc+RTcSyBhnXfbRfFaGzbH9780PklqCHXQ32ENEGhEYtj014NDnG0TUJIicWAohH1XdfC
EWMLiGnByDejRx5J46FhRgSKQt6P692cv6VTyG446T5SK7xPJqRoUUnfk/jTfcJ8ZuMYilo23FI7
uyvdJO2lKG9Z9NZfnL6aL3YeROQRmpsR7HPDVukUzgGBkbLFu+JM2HQGJO48MnfdGJMTSOLelMzB
yaKiXLUa3VTntwzNhDrUyUQUud0nDEMr+zlv1ZZSontsoJ82ThdeQTCEBPpWP6o8ME5uVqFsJwDk
EGkKkmIxbyYKn1KAjFxmVX5f+vm86tHjrfOWLXWQABqvAxbIpo+VT0l8Vdl5imvBicHeFtw06tWp
jA8OeSH7tt0FxgSyLRmQ4vkie8xjZn04JZBgumc3rbwzATuajSVthCnnR110t2WN/HauLrXpkxfY
dcEaacOODTDM8qEMbiriD3Zz4XfEHmLVCZBRJlFcXorK80l1y/Y2ODJd+uPLFEl1CI2CC92agp3l
NWLb21g8gyldGifyoaWV2RfLHb/X1Kp2YIQfIkMJa1cIyxN3Z8zau5/9DvVckF4BTcwPbUa7Z+BV
OGpk/Y8uVIQV9vjw8uslCold69o/Ze8/NdwF9sIynnqzy3f47ihzw6A8cyVQ88X6ZuZmk1qkOsjU
yk95TkAz+Yabuo6GvXG8oGX81iVDxAaz6bfYEF6TZgL6JlOmRinzcNHJ+Bop2JTuUwceDH+Y+0ei
ejoNO6K1/ZuEO/A6Dy/90Lgn22HP4UTFPozJ5bXJSXkJKzXtomAMCSHjcokCMjrcFK562sHU9Nic
xD24wtaj8xpK99i3MrqxudeafL/PF1GNVCcgkRqin2jPjTniZBtcUNWJRY2cC3lgF3IcoeCdG5VX
l9zNxQa66SEpAu9km1cAQ/VjG0FZaQlaf53gKXP5WdmRPUrLGrlkJ43Q9CKnguGCAurrz2V1srMA
DSV3HTjbFN2BgzDKdTrcQZE33IRTPNxlKXC5svZcTkamttIo2rtAHKeB2wMilnnL8gI9fmQ521II
6xIE73acOqcKUf496PkNc1oufDE2705yMYIraYj1mcRo+9wO5UZJCNRU2+2dS2T2TLn6kIQkxaSm
ABSh82c7NV/0YJpn7TJeb9BebcfZpdh0QnSmsnbOI2PlLhXFtSMVu7A8+70du58z9rAXWWvyOLl7
XsMK8nehzZ2rRue2AF9PNmVLdLXt3yORxY+Z0nANIIUffA07btBPWlXuQ8Ija2v1QbLiWmPR3jr2
Q1BGHTqlyrvtU2dcQbLcdpM7vho6wkDTELLV2atglsWOktHYZ1F4ocLwUOf4+THstfEoR+Nr2/bt
EUEYDGjXb87ghL2j49Ud3v/OWg+AZkgLJSHSOCUAWT/6limrbnmCFO2AKkTI8FDkUj66s0pWfVZ7
H7WZ7Oz5qGQXvIBDyWhyCyRM4Pcemjo07gs/YuqeSzyO7sunTrYzjFcvkO7VdvEx8dtyPTOK2wsV
mbuiDFgnOC1xuoYqL8yJ9wxNLCBy1rDj7X0pZzN4zFoL9GUn7mWUpI+la65YLO2zwiL1tBiRwFq6
qY6hkXN+WqigZsigDDls51Zh1lmJFnn+OBgOfxq7j5wEWy1ksAP60h/wCEek/DAm6yeChzCkWye/
hK8tQhsGDTFGhFYlVD9m/z0B0UAk9xKnJdGEj5Z9y3gfLUvt742xxMfjhsOxJbb9m9vhLbRd8Rw3
fnkfmYJ1KZkFOM785kXE0PNrUpPOny+TrPpRUGM1nGd1cch49N4OWD/Nsm+hlmaYTKboS0Bc2V1j
uiwcHGG8d/jD6yF+qNVcgNAXXzEnZrRbUh5kgGLXKExzJwzx5tSjJktV6m3eRu2eszjGW3mWdRRi
/CdIt9dYIURnumwm1EfawWoNnZgrQJfHBra8M8vvbG7mlWfpL03Y79pCueuxsjCX1mtXQbBNsIhN
JjqVfOgPjYU1Lu0Ym2QqR2RE4tKhNPPj5IR5sRr6z6y35UPTrG0eo7N9ipdDnXXG7u93MP/riNZo
BTD6/4cW5vs//3taolj+Mmb/9Xl/tDF0JI6D4EDCe/NtdyF3/CFJcP9hKX6PGbv/yaemXfqdwWLA
SjI87n9gwSyD5uJ3G4Megb7DctgfK5O5+N9oY/xPMsGf2xgegUz5ibi02AA4rsX/xJ/bmD5NHRXS
G2+qHuTQVGKOgi9HzKQP6G1RT4WYMJoB5dLgHQe3NhbM9y3DoRXG6opsRa6VXFPGDuawD2DnKNe6
CCbzK7fFft/jgVuFONt58FcPcTR/tFUEHte0v5tGf2/VSuwjBYcKwxPhZkcHvLwi5QlNZPUWYwop
QuOrIiLBz9Nr7/vfST4BogmYNHXIQhExLPfxJEL2ogMDob0W6kmhtWKTjbUBjH3RvqW1fh8ZczHZ
nVhy43nP0mssHQLWEDNA1MYgQpzwCinxoR/k4+REH1Mdf8tK1AkFSjwyDZc5VHmN/eFWurwZQ0Ze
mM8/bitF/qhV+eI0BtYI/+wtsbhJkRwqXdgLv3vtDC4Xa+SgHjVm/JXpqy+q6eh1OEZ7BxNmsW5z
w1/XFVI62RgvkQBbShOJJ3H48DH0rmLLDPe1kg+z39JyHGRDNjcbCZIoMyZt/tDtyFV5jjuMlwBU
MvxqlL28z3kffmHDSa0/9Tgbsmhlz99V7WHSNDSeuOjb8v6OAlRe6RrTOhFLHJmiTMOozzQ3/xlP
oHSxpL1bJV6ehXpeYPKdMLc0+6QxHGqRCU5Sqik78NKLisQx197TQiQzPFaLyIDlbffm+Yfd1WvL
sclIQHaCy4u8garOwIHIFwsJyQoYK5bwjfLnaBMzXHLLuqV0xniSFPrCqTui8G1sdqykOeR1pzY8
nr6FGGGIrOd7u17ZknMDB850HjWECCaU/Sk2aijsjNRXbgbOmK+wIsMlA9kCtHka4t1gFzQrriDb
pEaC61RPs1lTdnflIW79276sdn3nU/XmnBpZdRfNytrJ7lskFo07s2of4QqxjxUAXPSPjVEH0KGC
c28mT7gOYf8KHzS3A7PVkvLNG+qV4/cGBjODoLSmGjfAvHAQZwNDvqF6KaynvgGOTLrJO7x5RNhW
uDFsi9WuD/QrLJ+kZPuVOfKmI7F4nYNza5Bojs8EQxrrCUXzOsXzh69nfCsN1Mb9MVdGvnU9Sac5
1YdURe2qhADKF3uw8nLjOfWDCvE0V2X9mk3456LA3yTx/K2ZDUS1s7om2cgPxRFn4vPK/eyqU9+x
qxHJ0U5HwqdL+xCJ/IsKO2uVBc1zZ7ZfMylICyKJR4fiRtTJF/Kpb3tZ3tutqXZ2OxCokmEhDsFf
J2D0V12cj7vKX9h0OO315JQbOx/uZ9U5hzGiZ1ugTtDbzoWRUuiwB1tV+mfFgGNFgPdj2y3pgHG1
U4N5LlWLlRGtUvE1LbFyJQVJ9h3qfK7cZlZfgIKniGWb25GzYWWPdrXypu7l8yRyIHjbWXkXOs4r
TB1vwxJ1Zy4sgSLbVnJmDXNv9m2/rSg9N6UyG04Ce+0m0bfUlT9Ifvkphng1GcvOB05DUmH+s1x3
hzqUWQA5K2rRe9Itnjqru4YuUeRjgo1WtMF1zJx2HfUQyJLIu/pjOh2nrmKlvrDeoENt1WzHxOG8
t35vQ4BLHylAMDZJmluVfoCQTrAVM+sYvO5U9zXaa7+ECc67MmRr/HvZ2kQeuXWC/ppWxaY2WBSi
yYk2xPc1y1X3ktQOVuSAmNPK2XmC2r22W+ZUPVIEKiZJQOOalgL5eO9cBtlCxQQ+th5mZxebzk3v
SFy+4ZZnz71MjUNbNKAo3FIfbJf8Ae0q+GkAXNdksst7WQOb0AlPj9x3NqlTQksOFWHP7FlnANdJ
pYK94RJnzb6UbVF1smpcfFJjc8jpihzJvYYbkg+kfEO2ZH9kKH+TldCSLaa+WPIQabqZhYJi8jKI
6+bMRtAN15ZhEs7ehsSUupCzs+FJuOxGS7N/HIv8pk5Q5tlkeFPQr1LutisZNwRROtzWgy86FXKT
9EO0LppqHUxdu0lqvXEwkq2yYdvUCOG6oX/VbnXfSXpe338mtKT5dAcXHUHOoiC5Pc0ePk+Fciyv
aKvoqdgVdYM6DhpBDDKzVV8wGs/wMguzeJ3DkfahYn6ejs9FHBIyF2HeRyLGosu6b5OMkzDZaptr
bEx2PqHtGz9oiH2u3g5M/ox1a4wkQzf9LlzyfiEMraNMAb/20rUj/bs6nHkkphF2VEl6hQ3Obixr
vnqSrJpYM55nkRROBBHYjDXiwtxBx97jQD+NFaZvY/S+jzOAjHDEQTF168nEnlMagAwtgJ17R8x4
JGlAkBAhGmnnLuLRGL004CGL3HyvqphJPr1TwGp2bScXa0rM42jlz9rtlsVWGeEDrs9SDwUmazxv
TZH8TJzyVFT1I6vCaJOYBLaa5UfLrdSOeNAgeOHO0kOUxHH/RRA8sNaj+SZsa4cS79WYxM8EWseQ
R8/EW169iQENt54XH8ySo9MXZUbT2fLKF52N1rrSwHX9Kb93Ot6SQXXrcqQbUeXt7GHbnxHKr9LC
Hw7zdCbs3ZJkQ2Bzwprkae7Ecf6I8apZ5zlmZtKoXuYofJyrbptb/WMwVwdW49egck/KRCGeLyjb
7sdSgzTpU00xUdSEoSLk5nskD6bAItEl+rnxSCBzYJes4sQ7jY1GSg5YpG2PlHcPvgsJIwOBsrLJ
kbDLtyEYXzNGxlQw40dF0AEjyFNTimDNht9c27PxtWJP1+M5TW1GiQ23gZVh8hitEeOb6PpXy9cN
5XjXVmxSESDurVkmJJWmVC0i2ys932Ui2fHHG5n7WKLsUw61qDA4CxzrOZHJXW57d3NU3JCzAQSD
J0xDK145t4kwTr7soO5IBlued2cm/UYX0AhIJUFVH65m4Ps7xiAludQ10CUEapvSGrFZJfZPv8Yo
HLHq77J71cp8pYPikBL5MHq4qoRP2IbFrSmB2C8Im1qHYf3VH6jp5ipxQIQQ9FXCfW6tO9IcJOq0
Yk2qiTrLcjiwsK0P1uRfhgWeIUS9VeHMkr0yauKllhCIwbwINWVfJ3NxMxj+izulzO2l880ZG+Ti
g0AVF68ATW4BpfTbCQnv46yqr0XvWs8mAtsmHL0NKuJxZ8iQ8CxFDDb27vfQJxHFTKgww2/CSp2d
UxL74xAHf0di8frzlSprcQfkAQmlWx2GjJJEU4HdMcgL7rw2jS6zM95G5EKzDgex2YfJeBrac1el
ANhaFsHpbIovtXXT+an3MlSld3UrDVQ3H7659dzckymMSEyL8jIMrn00WzwsoHqKc15b8J3RpTL+
xXeepmLfhskpSQh+B8MoSHN280OPQXwVBWQJz5GV70rfSB7d5WpiuovhIk4fAy+bzqhknx0nHS9O
VuQ9wsp+vITYtIE5RXeLKYyZPXzUrr0WMxDb0ot+9pz0ZAFa165uiGKLGBcBbWhxKeerSVfBNSJA
g/t+StRsaNh380yYTOekdyqun9qhMbaF9u+tppsPUycccDne3pbdwD1k/mF4Dw7zzjM5EEEevnZ1
Pe8srqpd3Gn7vhkRN1ZjuKlmfFxRWkXnZOy/DF1ZHHrmi/tcDBK/W5seBocHmmtWyAzcCF3snGuK
QcFYIVsq7wFca1I2PePjXxPjYYlx5Zk0u91wTOMcZJYK9VPq1i+BnbLH8dptVrDDQOS1M1XOwJdQ
jpe0pE5T2dkwyLqZUoyaTPzUjSGb6dL53mYwa6SPE6Ae0+nlPXd58gvxyRtGdAgT07grS0kz0Kfg
eaxCv5VPjK1fitmcHgjYVEcKpUeIFV9ZCsvHzMUwjtBx3S7Bi41NBGNMFiOdr3+Aj+Nd0si/ULTt
QcXYXyOoCHkT2t/Zc+cr8rMBmyCSAEJT1if0yHctGI/bBp8IJBpbXoC6J0h0rY8Y1NDJ0e4yovwR
LnGSpUOwZI9Jpl+iJsO5W3VLDOXvA4AO/2yQUWksYZX9EluZZuzyUyz6xFmGS7DlQMJlQdJlNyfi
CgQ8uTSq/uhwttykSfIG6Wk8pWMW3eQwIKh/RwaXhA+peLopFhEE2RwUGFC1nPJocucgxje9QUvS
nLRyWx6jif2KuK3fOXE/ne3aq9gELR9+vs4cQiVsItZcRsjKzB/MPMwfhMy9BZVM4xc0+QNQKo3+
GYHnwO21n7PVlLoPdlqedSY/aifcJVVgrytLE2lRmRmQ2+JlYHO2LcbkXiQJ42oGSX0RR5u/PxX6
X2VSQfWI8nKxZf//p0Krr9O3vun+PBP6/Wl/aC8lG2zTNdFfOgZ5CYvC8o+hELttY4H4GiZXJOOa
30Mhixg0fNzLftuiqF3SIf41FPL/4UNpsiW6S9dgMOv/naEQxue/ai9hzOJOwWzOHl0yH/r3oVDQ
DaHoKot+lMTuUweEcGOVY/atK8H+NMF73pA+VCm7OAEqBzbhAOhxM2ZDzfLcKZB2ML52yx17ZsEq
g6DQ0Snrhvlv3zRMXZePOwkBzzTSI3eg/jRYDbyK5SMzNhxwVFb8lSsXr/Dye1HnggQxGCWRacEo
BpXjOnLYE1aas9xvEhqwqGjdDXm1/gpTZ7aZVVuAOwOzJbsnfzmUkfmWJVN//XzF6A8PBR7I/a+X
aaMPVU3+TVhi+m3JUSOSvEauTjBbPun4tX0hEZh7l5sGB8UnQpZkz6lqInerXNQrAzedZ3zLM79e
x8rPwGOiTUqHyN3mZiCvIxqTKKz0ySINHIuZVbHLyYszj52DWPRTnWJxzc2PzXn6gDVk3GQmLTaN
t14Fja6ZDc3yZmhtFkoj+bAyRH4Tc2fo1btpGNOxh1LR+2EHGjdDSjepczwLcz1MIZut5oWFGWJ7
tNo7HTmvrlzygMfC2y18E9FPep2VWbS3vOon8Y3hNoI5SL+t1npQ5bkm9WZtdQM3ammAIHWCjKkb
+U9WVH9tOg+WHIv3jVQWQAwoXKYH9w3h05WfSHh1bdZQWr7FY9Dv1cgmKQA5ubb8+pnHvb8Uj09N
4fbXSCieman6EhbZcI2yKIJojE4pZKGy9cD6rjKwIdd0KAQ7T8bkIjeSqyZ+xyKf6dYae/hQfjqu
Ury2DRq5ax4CUCzSMyG38SlXYj26fXyNoyxG+UW4QprlwGDcEOvTGIwR4XZ8VScGW9TZ8GkMTRav
nqdk04vouWfud3QXFjlrDt6PlncU+HF8qWvxJapMCCYCwCxiFnHjt8apUQrHYJZvBsuOzpWVV9eA
7u2YDOMtgHISmEel12Wlnx30oWu3ltFRiwFEaRLj6GRW+QqFT4wx5ZKmC0Uyx9mIRWNHtMitldTT
TejVhH38P/bObDdubd3Or3KQexrkZA8kAU6x+ipVlfrmhrAlmX3fTfKt8g55sHyU7W17nb129gqS
AAfYN7UsyfJSQ3L+zRjfYPux0FFEbg2Ser0IWrdnTHr/VDgx08bc+sr1KgLL30tfy3fa15ioWCdM
30AhxAtWTrqnZ7SzdWjvm6oMHtNSvy0yW2FHHMbLNLbc3cBkZ2OW34Hd//I5/m8i3nl4//kRcvif
/wPxfpJ8Tt//zjHCp37fLRifNE4jzg9dc35jjOj6J4EEf350O/pMGmGB8MPuqH7S2Uhw95I1wgN+
5vn+2C24n3QYIzbKfv7jiL8WmSlmt+XvyHCUWJquG7bhIKRBrfX7MVI6ed83aRssJwr4ZV7eydG4
Aqxach3l3Trhi4PsaPTnOvDvkppkaRLV+hu2Wemp16x9mkFY+nhXX/SS7o5kxHboNokdWI8DM3Ga
PAE1xwyt+5HwNjoUkwmkSI4ZiE1SQzYxMd4HvTWDjUjR9PP8pXAKk2E5FWdwqvquBDh3FvrkelGd
9C/Y/zb61BrbQsyi0VJHQ2DazUJO5Hn25JSdEFk0Xh83+bns9nnM/Fgb2uaz/WQp/ZVVGdGlI3yW
oYaiMVQGS0qnTO41qnc1rCqUyem4UlJ0CQUkSK8fME+Xbk00dNBt1NkYaacdL5qbwRICE8mk4xBY
cbirVT9dGeq4zcA1erDVaGwHCwbXcJapk57xZK6ZI9/kqiquAp+nRUClcXBHh0HiYBHiMozxWrT+
SavUaReZpevVgWBnnQ7oIyUBf410s9NH6ctqqvSSrIIY6l9AsXhubPNorHAJIFE4N6WZLy26tyu9
dTSUnqgrMqQ3L5LFb1nbzrrtE4kTkBiKkqaMSVH8HkWAaqP81QiGta30ykM4qK+ADvrryvdvUiJX
t/y8iFqwenPVuiOGRxrgLQzF+yRy7SseQILJWyl3Q+iru0yaXjbDyoj5Zham82TClcYBhpBp//Ei
5yq8bbAHNK60F5mQb6NG4B9oiTzWGbgXj82A/nwqu2ZlJJ14xFL+PHZyXFpguVKlhlvu2tWxXIWy
9w+RzsZpqFYMrbp1gciQ0WmW7RFiGStjqJ7jBlNJWjHL5yLprnKsX8kg8tUwtnIlZWZs2wrFtibN
mx4iWJ+GER65ZKPpY3/V+SMGuygPtiBzCNgx/HIT22zxBRb9ZxN4hmH2O71DDSej6pmG3sa5AHmM
CGv1ISt6r8oy4wx/4kmZZUv5TOBrAtI7irQOLuTIBhcrqt2tCFHHKuqeseu6s6YGVHJs7BI9mzx7
nqGMvSNuPl7qWv1sJL59ECX0PstP4LpGM8Oijc112VaSVU38RS+gjWhaZe1qzvp9Hxs616KMjhRu
p9jJnaegF6saFfm9ynKa4agWLHW1s9ddHmdAq3vXk23XPrKz23UWAZCUPov4ndWGe24FU0LLPxi5
Vd7rUonucphueRoWDzmAkKOKOW4CsOzpnR9e5GBlh1Gqr2riPhRZofvLaSwuda0Ny6yR5QI98CVP
QmvJikFj8NksNDNieW9o9sFpG/uQRNBPRjEprAWj4YJuYFEX/YsKDPmUS+f6X+3TP5QFf++DOHH+
/Oz796T5XH8e/865x6f97dwzNQN/GlWkxdnyk601n3saTRJIK2cOSprD9X7s1AnXY2fOuzUe2ZY2
H4k/zj37E7wA+jCT5BTmU3+tfdI/gj9+3anDqbeh5bPGUF2C8D4igH6RBieD0mTGZDhMa6WzZ4Np
XH28iFCa3/4Uc6stbaeyvY8PuNizvn3g519uI7ELoIzvlb998Odf69Sm2zql8/iHT//5d3W3Z3cg
hbP6+CtlMh61IrChQfLVfPxDLd6pBrUXYrVggx9MvWW/t63Qs5HJC0ddONV4UOMJMxSD0WpsiKwP
smUIhqBL4R7Xpt3dirIk6Squm2U1P/iYiMBvnF9oCfAkCN9aTtGNI5uRcQ0Hv/Qt9zrqdUbBKcem
Q9hG1NQk/0zKXvfraGVmg3Zg/ANevAFMZSuJcSq0cY8AjMhN9pjV3gy6mca+gPzPz48R/JWis8Q2
IHdoZJzdWaISy0BxLM/2/fGuHwrGcHJjGV17RaItkpqmeG9AeB0FHt4xKqqdW5YYqJ3cWCr6kC5L
VSP7DaM6S3ZTgV1k1F6uE30dt2gMLD01PKUI+wM0XTWsowfQPs21Ga5d1d3UuPmu+xSnsTLizlWQ
TONXi4pTZEjNq4xi9njbxV0SiAdKc/0qswStoG2bB7pEKymnK+oV5jygBPYEOOPpKSpGtY6enpKO
eSF23OiutMq3vJfHqa9HDDT5RASRJRhS4ShUbEKlnNDci4xvnRvlVqn1GzUFUptYucYv3ElObWb2
exE3AKTNPLotm1pbVLiE34z4gmmxu6pGmxwOq2fD1tgTO0QQE9WwdaJCXplcSfNGwfTgYF7rEBMX
cpD5eiwtBrgtvHNDtS4G+cebOQrFcsP3rk9ekH8d8zjSgCoq3XUtGGKj2W6XI6TwhWvekyzzpcXw
McTOFszZfWfXl/Qx1FAeKF3yUE+Y6WqRJWuNhge7EhvHMbCOmqIxRZgXuDrx7KaKKjCs/Lc2ZxHP
aLreTVGMNm7SA8IILAS5eX9tpIGzFswa140ls4Pi8BUIknGFOcV3WqQ/QPcWzNuLWfkWJgu/meLn
frLt5ey+3moWjO2Mm2cMI4oi+LHRJTG6jZ4yWid/gD4yIqOgZVMc+exVPt4yA50gpCre68ZYr/tU
riLLYgUYZ9vYL0nHbKWzdlEzY0rHWIUDm3/lFtDXDOxKtG3KFlH2qU5KmP7BenbXeavHPqMUuWst
rV+1FumRUrXsYy+Xpd+HK1LgU28owzPCi1PkpvpGMyx2XKHNsLSW2yyrX7Gpj+FTV2k1uhy0loEF
Qt8w8cGyY+WuSOHiCuFp8N9YuWRYcNizkzkyjmXJZgf7lIoRzGpqa+kg1IbWbG/qWDYbrdKfpbKq
YCG+WRVXhSAKeS9CS52lBJfS7vVH+UEEnjBpzuEA8Lquct2MTx9vjVBFt4OjFExxZvA3qeJHjJIN
ES/CRnoxyqNUp7mgtFYACodlarRsXCb9zU/T+MDQN2CcIzo0C02yKrooR9ckk2vdrG4hnH0Gl6rf
9aJfm26Z3sFnzi5ck6s+DV70XlQnPxrKR9K7xJhrj3luGVcA/BGfxpb6SOXvrhPXfjHzLkIOr8WX
ahywlDZmfFfiMGV33UxPrtXd/qto+CeKBkHz+OdFw+Jz+wcZ3rdSY/6s7yNX7ETMRm0ipBC8/cbj
VD8BdjVxk2Jfp2mePUM/agbnE92woMzm+fttrvpLzcAxD6OT493UNWH+pYkrIKHfW2U6cZwd6ACR
9jHJdf6A40R8pep9g4pBmQL9LRt85zhlCv2ByZ6cAYwbLpyIbJCcsniRFfF91MTvgeLexGN1FVsg
bnkoYAZ1m8Vkk4NU2mQa1pswRWPDCUQEtjGtzN6Uywa411INgrM2ZveqRttkEDXp1U2lLwqD2V1F
9OxCuN24neaUzc6dsx4cvQlQeTADODtKGaBcU6fhZBum8tBZEQKMPGAdjrKjXYZ5nOxVEZlLBNru
ko0E+pLETwlfLUTtTbQV3lQFrCxLlQGeL0ibF7W+1H2KoDaR5llKczzzu4oO4CkkQvdivA8StVrL
XLjLoiniY9KwSWa9my+JHSifMeAQsucYKgTBwl07Lcw/q3Kd2x7pyRucOWcZ2mVyGRhVv6T8rl0w
YQj740KzntUqLzzF6qNXVc0mTqN6DskYaQHtnt41qC0yWDHxXhwlIyS2inMGhka2DFKXIZytpve6
M1VLuHUa+SIYwjuSPJYumnAcXWq8UClfgj6U7PILElYTIhDakIQPtyzqoyJz9kqw1xHU4MTRfCMF
AIPNpBMBWZgVHMYWUThC4z4jbqRL91FajnuqK8a3+QTzlCVCdDAajiHDmdniFiIQOcFm4WLvTpxF
SrIQWVrct+GkIGNDxHcxrVo/YdOqroYUtqbjtBMx9Fl4FcHy2XdZiU4GnuI+d8r47BR95UGzkScn
zzsvD8birDcx1x3AN2sRjWF/UUxfveicKxcIoYg6TFFXl2l0ixfIphx7FZvPJfLx7NJZHW1ZTncq
ca+A2TNsvEg69lbP0Bpm+lmvyQe/V+0U2CDjnSGgQ5y6RoF2bds70bTpzo8AYvPrEfrSdMPTYBjq
EgcrDs/G117yDog29sBplyNou2dTzUUepPamUHV0AHOUXCHNGOtOCBYQLyHYK0VQOs0Jvceh7Cfk
gX6DFD23m0sdqJPXtEG8mIR9x8aBQXHcen3CfRQUc8ByJNITlb7CGah6asUXHmSVjgbASF+ySiUF
mS0AE1aY+QaoTcqOk5POkxe8awstaA4YiUavyFmg9G17dNDUs9dEsVc5g4mfuftsTEgRMrh9np0r
EFo+Enoh48CPtHLEJ5KxEao5ckO4bvrPYjJvFT055SECESOFfGr68d4JO3vByEJsiXthBV3rW6eY
6kUyWPjAzJws5LRbFh0YgqlV0mVfzazQqRv3dmXsExJHRRzvUox7i4mTDmrWfZ20NOrNIkuMIwFX
C/QhxHBSLZslNJ24UUZSm7Clq711SCs0g6p7F0k2mMyw1tyzmVejENhodtkQaDOG5xAk71PLTHCb
GRjogi4xHxglFbi4u1m52So7XWtXgsjPobFu9PzVGkYUKyWGX6LQMtN6EmGzHCzjzdWydZ/N3zqw
hiTLwHnZm3DQ8RZoY4CDUbs2bAVUsJwNZw5Fnm75uccMofX+Px7Z8yT9V0Lg98n68nP7+b//11/e
WOUtfdV1947q473p0vaHLHz+m//sB//t/eNfuRv/mROZM+zPT+TbqEZY+R+7+HnX+P1E1j8Bl6GH
N/W594bW92MJaoDBpoPGmqaaH5J5PufHiWx/4jDmlNZ052Pm/QuAxv5Eru48CReYqT5E8z9+BJdv
3fk3vuJP/OK/ATK+FFHeNv/tvxAa/x+PZEe1LYFw3wSDM88LflXGpwI6FcQMZsUJeXyTAZ4kHtb9
zJ2IxuAakDvVetCoeyuTaHSZpDWjqntN4Q9LuB7JyYZNdupThtkTpzW3qolvdJbuiqZOTqgmk9PH
n7QkTE7Z6DDh1sN41c3Cu3RS6l2BDOi2U4zP7FF5T1vuGou5rJsZwOAJ4M4GV1zrOs0ZJignHJxL
oKAQ0F0i0I0gO7QZsRi6S/3gWzlxoUME6YC7RJ10cx0kjkHmMRiFRDtjt3zsZVh5HO7oeCqt35tA
OXB4oRwbywFPivsq7Ok2S6CbGNa1H3XHZqrWcRWfI6l7g5Kc2cChZilbglAj49HKugNitvukCb4G
hfWSkjlhQvL3ZKl8NauMNgmOcmTrcgGyBQFSdq2l8oZkmKeEfA2eo3uSLDKOA9WGNzIsI6PNNrVP
wpTbNAuzZzKoEZrgJfqYrxUTiMpUHOI4oSeRQ3zkwCEhBqq4EBvFQa2oxRbqbrJQCuKEVvioctKp
Ghhu4G8XLodmAD51UblN4NlTcGeCOWGV+FihVFr2BXNB6X9t+gr8pzUmuA3S26gwXgXxAZu2nHah
gJBC61dtu4CsF8NdujGqn2ZUPNgiXtGNGEp1Ti36ZCU8Jb1JyTBWJzRP1Yh2xbHyfq1bJoJNjaQl
zLn7xoy2Nd3cRqH3Nn3N5TFFtdRFiUb0k4HWEVxuj76r0Al0ALTjYwIf1phR7IXVTuOi+wyXbNwN
A/HsQ4pMP82+VIydVrrqb1RXVw7mNC8STHfLDvWlyypJs5i16yK4hrJme5yXG713T1EZs8YW0bbT
8GYpTtewO66AleuQNTK2FL66boj2Fik+w4nweh7Ugu2ml/g+THFgPEvFSZ91Zs4WxkfWpGnkEVxy
6R3dXWJnSGjxxpcMn8y28Nt10Bi30TAeqnhrFQIkXoWAJ1UtMJNN/wXE07SrGnAPg/waF5R1XVBs
1OEVo+7NkDjWys6I8Gqss4E0+pRI5L2CDCK9AGJhRJW8lklySW0Mt1yyJxfOL8d9vmoqMm1VLoPN
YET8Y+qxCJEXKV2pwH31MQs7OPnTN0pY5VAo5jzIAfsWNQdw19XGrSs2AsUATb3aS/LhFnpE6hbg
kxrReH0KSpYBrtN8SSBeUl/6a1epMy9srBPq6XZGBuTLtumedAkaoFNzimVhN9vSfRhArqMZ5S4w
RDMtQ26U2izrQ9aTn1hHL2h/1FVq9Gj84VZWvNMIuM+D6s537GSrWinUzs5jRb/tg26PEcXcRKg4
9iybNKw6WNQ80WpUvKGhH7+/uBoCioKMnhjuXemfDIq225bA7TpOvwgprFU9knmb5kCROwDBo9bz
QCnDRZQY9p6dOeZQDAB4Jf19X7f9DWK9r7ChCPXO34gQ8cLMCV+rdPQXTkeYSUO26rEgLFpvk+C5
xt6ynMDL4NtA8xmYRnUdOlg7p8pUN1BUZgQKseGoGk5S918zf0Jfr6oKuEqs8RksYvVJScLiPbGt
fd4q5bteNQcxldrO6sE222HYAh4Fdu1CEbKT+pbGcd2NaOXdPN8F0hCH0iTY5eNPqB2JHg0klIZE
pMwFHcSN5Oyupkam67oMaEe02l+RPgdpsmIWFQImsXSXUBYgjLECSalmpLqPedoM4CmeKzsyN0pm
ITok+Z3RxbgaVAfZbSKpg1KGSaZK2JNs1JvWUcPl0Msv7IY4CWqybBxo8xSzoUXawuCk/RZzxz7H
+mGn0aEz/PZgpgTcxyY0Ghwh4NDSzl/50oYpPseXBbFSbPNgYJOFUuYiIa2zKCGqzTSGbhuqYX6p
FFvdIdm4I6AJF3cPP6n8258+3gcndJENUMFhK9UbDYH4JW3tXYs3ayXp0IhhrfPHIYDb4kevsI0K
vCcRz4nBSjcupoa0n7dlaEp3+HbQSGu6chr6eAUqLIBmZUM860xlF441/AwVlFeqZuILuCvcoJl1
VxPHAsnZ7plfd7h887A7mFZ5VAf6VGO8NIVVnoixGRAa9tXKzGGcLbC3nZjosGiEtLNwoY163J3a
tq7ZEJnldD9OQ38colqZhRTputFfzcTQDk03Dwvp0QapXNuJDWyUFLGPJWOky2Eb68OGCV/KUteu
dyy/F5pbZMe0/doXDbifMKbmbkGyZhAS6dcH2GidAy7CB2Vap129t3z1DKAMXiwt0RlfQLihFeR5
kgR3kA+4lTzT1F7m2dyp4k5Q0VPxiLD6e4avEByqwb2vNGODgVYuIn2UVyH0hove2vcKP6AbR4h2
4ZavrSLReY7DuOlF5670pJ3wh4Qcz7XXz+5eBvFyW5Q2wtLYTlbIYzBOteGyqn1n28ykJrr6ngSM
wIbai0trmKuiDyRXp8Qs3Lt2P7jOquHK5nYE3BEk6bLOYhhywkGYXD2WhqZuSI1Qj1V2H5K4dIqG
SJiLsm23IPCVg6F37Vny4PNas/KXkoAi0unIkg185RinCRdd4lwPDkzjlITItMdjz5ybxxiLfrKe
yWk1SkwNgWTnWDGjq6d9pTOWJjK2oVU2rW2SlP1+MKP7oi+ReuGCu9I/CzP/ll38f1fi8hglUfn+
Fn3+qOn/VvB/VLA/3/pPEqDzffhGxfznDcKBLd/fn9nxad/3fPonEDuoGjUhVASTGh/5LpMUnwzV
ZF4GSdsQuIZ+6xCY2WGrdVgCfpvM/W1mZ9FxoK2E10OSjkb6zl8Z2uk6/5Pf9C2maqhIXJDfuBZk
oTkx6NcOwaj50tSBZVDR2xM1hzo8D5O5yuzOuo9bSz9kiY4Xj3/jOrA4j8Oc48CEkL8BpuAlBnOx
JmumlyIsSYUe669pPW0Rhp4FN8+pb6fmkrTWnd3H2WPZDel+QlDqDbnD42cyKDE04zYz8K02O9Q3
2dcs7fcBKg2qWbKiM1wopymtdn7gTLdonMm3DAYcgDCVWIGR7lJbMl4SPkU6mQSZ2DouNlDT1u9J
lNkmuJCuGRaNkL5JAZJDRUqrTUivrho71Q6+6r4WbQBDy8MAD++QgHgArBE6N7XEA8g8zXgdunTh
2nW4c1LuzGkw6mM64jfx5RnljkJflFDiyRjRO8vehc8O8cDYb9UHcAsRk2IuSYQk7bNXz/TmuZcG
aN9khilSKqjmhxI9tgw6nJ5TUM6cQ+1+JOOUYRvmD23oNxDZFE8NMyZUo1Je0qMcMx+baf0Fm5J6
DnK2oFkKAlR07UgNHz+hGGquUKpHd1EOeBFM8YYcj/HCSq9fFPBPTqX0beoObHZAgVIe0WS+8SR0
zrV06FS06NYvVWiJbmlsg7JiExCI8TFP8EdR39cvcpIvVq2WryNOEmmM7VfdrpfEseBGnlQU/k2K
g4PVS48xm5VVwLKUk2xf1iWKV62XW+J1M5ZdZnSAFhUfivnl482fL5TEyHEVXzvk0t+1dOBYFNq3
xM2plP1IIf7DuTI1sEcYt52L1VH/zkQRUDpCKohU6vXA7vfWHRt/penSISPdHJ56k6w0azJvsqqM
L0ajv328e4yoatAkTZvSdvJjN1Y8WINxpfrd+LCKoa0/WH6hXzu2u7ddeeZ4D7A/EMNRalOyK1qX
BojN4TV+1Vn3QuydrvRA2QJlPCUV6kUiGoBUWVm0VHVsmm4OfRNQVcx1iieTLS1HhBZr+6ke0rss
1a/bMY2uNaqnhWPnX0VQWc99z+5IjaavbmrGV20dIJ+kEUpw6RKzrMUrk5ChY9aPt0ppk1HpblB8
saa33kt95MdmVfnBbtqNmOt/N0hPkOQaOt5IuclTmwyKQY6rLu/kqmlm0dPEjrFSu/6itnq7hrEx
eiG63w0syBysBDKp0PDzTT9MXDcaW03fOLlT3XoE4KY7ECrtpuoMdd1CrwjNQNlOeGPvcMfft1Zq
EEob9zc+/cwGU03fjwwFmPaep4HBlyu5ZXJEbyuGnyk5MNz9pjGV91q9dkgGu2P4Vt37pPVy3td7
oqM/t3BEKJqC6AzQNGK0wUD0430/P2AP3Cj9CAiARyNgkvYpHQpnPUb4/j/eVfb9U1mCrpAMzU9G
PMQntGnEY2LvBovUHCXtqEOcy95Rwk2paR1536PGdkKOx97AgDQKfA6NpeYPbua/WGZWvaf44cmQ
nk2KoX+M2gxVcRbyLZcOUjRaviLWylNTA1b3+zZYfLxp6GXFI1QpTz1T66sGTn5V4KmPiyYHWG6o
t8aQ3iu+kzObp1Nz3OhqIDD5pEcZHU7fqctyxt5Ip8c2FhNxrVe1TdNkDSi+eImN0djE1rTrKXkP
Hy/G7N/5+ebP9+ld1v/LevFPDR2Z9/15TbEL3qL678wc+aTvM0fjkwNZA9mQCgUQKwVH+reKwkA5
ZPEOGyi2YZofstjvM0eMF9o8VkQfJBDbIp79qRxyP2HgEIbtmiYa+/lDf2HmCDnwjxXFbPDgS1M1
HeohWX+/VxSSejwILBGu3Gbwl3Y+vnNURfvuSsOUucl6hS1AYVxPJHcFZv0M8V9stAaZid5HT6UN
Qq1Ar68/uy42YqMmG7jEgTHCw2c3+EA+p+KBMGP2Fo1c3yCSBEAhcg1iOL3wh21nJTNS2626PM80
bAUlBvsSjahW9+i2fMRhy7JW4vBhxJrsC+PByO8CjCIOggoIQkw4ixiELc6xpzAuJGbOZJU6Uni2
rOJN7aTXtPCrnMwP5v23ijkhrm/Po2ZiAQmyK8zV4HKN50bED7KBL0qi9crRWCix/HhCHLOsWkJ9
3B4gaqqmYOrzcWv3XbYh9AibGJNEMlY91Wr7u9KJVrYokMMr9XUQq9cNzq1lW0KWGJL81R7t/pgQ
Z+dNjvbEzyFeBtGhL/aGE6dMFvGbc4x/9Tt8dG4uJNHI1Z5RZ00ZVOPC1hLbOMD/3zWOXj0rETBb
berIWwPlj5fPGvyIyJVq6w7TNmr7Lcl0Mn1o/Q4UShDF9FL2Gf4VwmPSsUgQdW9MLTYZpFY8qYEe
YWMxo+XgGjtYYGSvthFpTcoKjsg15utnuFO3KDutDXWLurSH95paeGHksvGE6C6jig2do2EZjuqp
iF1z4bb5Oq9xHTus2mCqIraU8750qBpWU34PtFfjGgDGu2y10l1KI+yWFRRLT2uNkeyI7i4pjGGD
kAPQBdJJqbt8m2f7pu9B6HJNf47I8SJPMtU8cZZNYu+z6gnZJdJUQ/b800ixFQYZCrDDpeN+daic
MHHG+b4Y/Vsgt8BeqntuN3Ppl9oe4cdWS1x+H+HKoTUGh+e+hwpDhSIfqbZLJoJGuQbcd8YbhzSc
zWnKLAeUZb7W4Ue0Sf82sY1bpXhZFsKRbzJg9hInnogScyVkDrSRb6+ewYLuwJKxCM7wLmwiw5Dp
WlrCwQoVYnJGhlzOQvcpDosbcyhvgkJTCJ4zNK+0h+tQjDqnfd0cWY7ZkBMwLmfM5ZENS39hSJFf
fbygILW8ePClJ3DGABWUx7aRXyH4jpsujfG1itJA1YuTGjUbW4SQZVUXJNQhstqmKgBLI630a4YA
+EI7ob59MBSC6C0sGbuNWbn1B1c9ZaWFMFyCTwPf3M0c5xSgM2yN9iTZbp3oHiwynmfusw9ZDw50
BBBan8nQ08yInmZY9Jibd8TFXBszTPrjJZ/Z0i0xz8RkAJ2GsJfCGWOdhs+GOKxMXsUJFGPsXq8R
fs9zBo1Ek+PLELs6O72S9avDsyHSrky22Ut/Jl9nWKr3NTDsbKZijzMfW5tJ2ePMzB7q0thRFbee
NhO1P17MmbKdzLxtMZO4xczgBrYGjvvn2+i97ukonrSZ3m3OHO8IoDdqvPhFMb08wTsaogbcpzll
6sefGh0265s5s8LzmRPeAwz/eEv9gIgPZSP3YtI3cdxy8s8vQ1pDHbcAFWZ6IsksZQAyjkGwwDWj
78cZWN7DIziw4KrvJTRzfcaaOzVKqVF0DhOpGX3eSttflRImulVREQca6xvWHCZ68jZe055NKzGd
R5YA+z5jDYP77DrXhHIfZmIdxExOB9VoSIMfNjiE52ROgGJU8CNKbTNFvI/IvxDWDrUTOSVKBSO0
NhcqjyV+l3cY6wn71EBku01JR1W4mz4DlAMAUS6slC4nLJ0Yj7v1la564VT0gGAZ801e2NXs77ew
ZjcPoa34PCthuww5N08WVNWzDPB62+jhfJ6tZjduKhNQjFJt/x9sVv8TDU2gElOR/HmB8+/122ce
g38scb592vcSR/9kUsFoUInJF/4mZ/pe4ohPBGnwmwKDbDJGmGXTP0ocNq6z2xOZkdC+K6q/i6Op
fn7nl/2lDLSZXPb7zITJGgMd/Gk6mGZKqt8rnAp2IVGeJBjmebMEJkoARs+8syRhjKk6zPfmtWZz
JQoEnsoNR+sCH9uPN8dmX43ocUmozIk8LK0eYUjhMRBf/PJT/b4N/nX7y0/iH36Vf5jsKFqk+VOk
hqt6Nh/2+DEgRTTtk1YeouiZ9df/0f/Pdgk7sW0C7Oav5xfFuKUoqYbcIlwJnpTuCO/vtiVM0hqe
BusLN9T6H397/M7/+A1i06TpYmhFPUt1+4dv0A8hJ1ZlOXOfw25VFTmgysp6UWCfxNnkkrpRgwjt
oKz4lbB59j33jaPtwzw8FlKoh0DQf1tj0wD/tQ91mhBK6lowO9r6fiIICR5Z3O8Lxblompld1xLi
lKrFXyp6569VeKVAIX4XZl+SLjo6d/WonN0KhZkVEWzla0h7SdeFVoSBbFsxr76RoT9eDVW5NpGe
9FFMGLOaRg/wwzJ1i5osP7KpcI6WBWQsn8pylXKmrSIK9wUl1wOyT3XT+3tBk5l4SU8hWYY38BPU
RQbRiuqIKqgINTpVolMaTYFwyliJlc52zv6kpjrzzcSe8EmWgfztWUNj7xiq35J0Mm7iUb1rjfAh
yHTFo15bDbkbPCJLX/iBP+1M6Q/7j5dl2AhOYaC8YVu6K+ETXQpwr175YVpup668jUm1Xztp82r6
5WWY6gSvaQdOs5ye5rE6mdgbA0wf26/ivQqpNNYN5iwWxgV2uKC4ZvdxqnB0Yc/yl00KFSox3Sdd
GfYOqQRe0nEu9DV+1ibsFmMu88OYDddZDaiyHtqrrkRIlsOvc0jpAmA9gaKMWyhBw4h/O2a64IPq
dLt1HbP8iUf3sQDEDzkih8mWM1PPalYmeB+QQUxeOxxhFowLW6eETStlX7lwgGqzG9ZhAJRbuIk1
hwGr6JOzdBVplUD47Gsb08mf9Vp4KtMhCn2Qt+qLj/t2PZXiwgG6AYS316du3TcayOhoaV6p2Ias
JKCKj/e5fua6XhMDBEPpGYL3SuIeEKieEg5mu0VyaNNkdYDfpvRgEYfatc8MptA3q+vA+TpZ1nZC
LtQGUHrcbKulNE50Rxyq66OcjdpTu6KtwrBY3AZY51QUYaObL0OuTm3Uz0wpVrFxCsyNm6ChilTU
BStOeyBR/sEVXCShhtK53GjU9K2w9jr7ylqckK552FrArZ/c9L7PG0/JEUmJ03xLKMQ9FMGtWz9K
8yWmdxI1C+OwAICRL/CRY0+Qm94eL4I7Vc13ozu9k5PXrWjAUJISxIuJC+mbRdCyim4cUUpoD8YC
y2C2g1OG1JEyy+nuaEGF17VIoqbQfKiqSEcJ0H4hh++d3IxDU5lPnUoYR0tsJfSdbDflzlUuRu5m
1dmygVngV7+iEb/qDH2ru+nnuHrURx8NhTJ3DuDOnGoODUOPmPViQLwl+Q4E+jRbnBn5vxCxbK1r
yOb/i70z2Y3jytLwqxS8DyPmYeEClDOZnEmRlDeB5OCY54iM4QXqLdpAb3pbtelV7SS/V3+XYspi
0laVlNkNV6FhIA2K5OXNmzfucM5/vr+wCceEpc308ct8BNsIS3Mzg/oDirhwfT48l/RfPMSX9iRt
DWWBl/zSQYg+cpCjIOcopqC6TpOhccdW3/TTnLOjhEXElHJSDjPZOBX4NS+WbiEkFZWsTeRoLZCB
4TRyu5vEt370+kXtyDfUng+AvWkRpjCUOyKGDrcI4GD9nRum927m/ojdbnVkctQcB/lwSflNX7Z4
CgUBTDuoRkhLOpS3wYMagQtSGnAFKY6OjsrFnbicwJlPSb8HlGzW7xAs37mdeRaSNi1IeHFhc0aQ
qbEabPOHRhxli3HhaesDs41vVFDs9J87lasA3tfPEVLB3mwwIa+aZMJNOGSBoDQDh4DC9ngnNe5a
vBN/5lreGbWEsybqT9uwuaprC8g8Xc4DCsXrOhrL5OvRCA46iYD8BJ1jd4jmD7MAoPUk0PMLTY5W
HmQU17nIiLoyibEcNWL7rSIQ4Y7HDYzrNOvnveP5B7JRB9M6lh461XhobVOb6l5Okl84ojcuNAXN
kfxRmt+jwoSzjsIH1qez6gh/rhXZmzilNiJ/4o20NDCnDqB/nAoP2qGieqGEKwO4CPeY+J4nDklM
fbvuk1u1cm88IhZvi8R5jOO2PBFF9PhX31LYAJBs0JtRG60BGbgUsgA+cst+3tcZbl9tvggz98FX
S7ytYp5bkPkN5ZCqFxwgVkMwlaezwACvF6S3iZEfA+zMOFn7/K7ZHdqYwMvtmdpaiHtiA9tpgzp+
niBmB9bxHRbyHUnYUYFcrRDu8go286bwm4+Bdt8E9AkmRSkc6Vmn5WWGSb0p3OoT4VufCQf7ECv7
0peSCypA2rEbDJQxNJqN2obK0UFWqnvqZU8SlPHXg2KcZnwqpAHqkZeal+vKapaKddm2cX2oe8N5
ovvOku3HGycaM9ZP82WB8bPw66QgB7Q8dmgaq6O2jqK512VH8Dnsua0O84CrDCFWZYoKNj/phSRK
8xr5ttIe06q5kwIYhxquYqyI+plksY1pMDBWYYm6SK47wkuhcQg8E8MtKz238G5QJZtDYRGdhhYZ
KwLcSKlMNANeX6KnFqWslRwAw++QrXmx8pAXY7/3cxYRC6amR7w6q4+jBHtNt5SGcVAo1RxqoXaw
dvJbPoAmd8TVWa4PmcrBfWRFPjl9u7logCxi87Neuq7ULIkbBlOtiVEq93Y9MWvFIRONi8/TS+AW
Mt5BGLXiYQPhPU9WRrxOJwCkU/MQBGN1K3E1DAGpvwW2fTgMOuE5x1aOM6c0/y/Vpp+LTf/8r3Jx
QjlJvFbjDPv7NyeRbr5rXgpSf/29j1cnqkcVWaH6QnE0gVMQl5NP+WYCwGxelIiIxPFnNSJCrEps
GGUOZN1nZ+nN1Un5HpdErjsYz+gEwEggf0V0+DWWRzdEupscr0INKwyPrVtC4jm6hhUU1PGwMc9U
61ZI7e8GICRRKxMuCUr7gKo8BbarmZ/lWN2DEPXMxdOX6zAuzlx8iw+6Umx0tfKYxvGRZLUWTyIv
5tATvcD78GCQTIfHxVRmT/Tjpu0fqEOEW5XUN33CCQnhyWjo6+SozkDbxlhNjzsUmMunF8PFRV6r
1BN33XRzV8l7UnYNJyx8wKYQVAi+uLm5iFWruLCJvkDBT8PJAKOeW5amTW3VIKedJyrOtRjoNUNx
Ja8TBS5qeqJlzkmOWvDWSyhuG0RNSiVKuQkDFcusgp/uq/WhIViy8I2MBUCDc7OBEUj63WIXMoHB
gZ8ZhQbWi1GfOBxVk3q01gdzWcjRlZU3GMep3YlLlcKh1GAhy9JyRH0b8dg6rqcAO82D1NXw5XaN
U4eY2kGEjnCSGpys2DGvbV2NFix8eMyaKFALu+e6goWt7svnRBKNkWUU8k1JspD6dMpnEaCjfqEm
FGcAIaM0ltlalceuLEF75TIzM2MMwJiVAJpTaZrwRmchcr1RUFbxgSVJV+u1BwwnWUezADIstmsY
4LBDwf7z+PpIaRsSk9yHdEJyVq3oFxLQwPngD5ilgFPrU4n4tB/wA00z01tfRxwg3eddn56uPVk+
VyvnMMHTFd2UfxrKcjE3dKDTSh6CIvCNM71DUpy7WrroUr+deXooT1QLCHdQ+S5IheLRyQNIj9Zb
5HKgFARfyUeoBylvUbvLPG/ePdkyP73YFdWOilM6AIcVTrFJlyLrUYJ3JYkALDr8CdoT+AGKEp4S
DfBh2B0nsBvgpRYXilVmJ9o6DXgCvLKdemSql7XmHZjCAAGL4UkEMmHcYglxVXZ4T3M/uEM+BW9H
geVfdBhgdI55jGIzPu4BsM5Z5ldS0FlLTQvtpSc1fKylf6x7wbwMFOOg8pWCRV4Ol5wWeEmbn4I8
5wgnvhpckIFNkuDtmePxF7jZkRN0OUzT9PmlTlKP+HOENbNpnbVpKp1kAdSdrs4qwXUyj55eul4+
reVext3dKed1l6mzmsAqSkg+DN2rOD0lgfO/sY38i+0QX4TuvFvF2Xr1IrT2vEF8Au7gPKZTSiS2
Bug5NoidzQahCvdbVUNZbek62WPBwtnE1mRgbziOsUWRKBQ6pk/pQ4F0Uy1YBQTsETqJb33NBiEC
eC/CVrqhs0OomqZZQHdkg058HkaSjcEDG1DpY24a0txW7GRJATA3fE294uwmLysKy7y2jE4Ny7Ep
OE5CrGV0wdeQ8OoIh3mklN1hafUxBbmers7JlrUAzImZDGvpIJXBIuuUSg+SrR2TE3F7apFC4JyU
0HQUwB1yGZlKobdY68UVJl+mnf1UOu5xZpxhh3NIxRdFYMMySrW5a1JwzsW7dXmA9B+xj7ph810l
Rn1cRWThapl1vKNe7WkJ54l2ZCxfdEQJ1pBNuZ+nlT1RtfQqV0K4rlF/DYDmOkG4CN5mYobrEbia
m8Qkz6SYGKzeNWvlHnrslethVgvU+CfPXE/1Evj3AOo9628MTrZ2+tagSJFNdizb6ZQtfQRqmGrn
c4qoZ46WvaW8GJvAdBpC1UwGE6csb9Yp3sy2ruPwSpSzK+l62TtcVqOhfIS1PvLaShmtXe5eAdti
LO5VprwSbQMfnmqhf0a9y2WBzieJ03nsand9WuIrAkldMWadFM5NwvCSceizfuZwW8X/yxAqc2wu
SrwEanIRJAdHRUtCwAkmXZbME8U6lSvlpm71SUycFV0J1fDVYY/FVZt6s+HWi68NKrlxiCEhlh0V
6/A2kAzuz/10jaY3sfpzKQrv8A+IRxYIdeBgyF/HtTyclGZzWkBdNmVzBHFuoUXJgZJr2MGTXzQp
E6+dCwXHWsJPh+nanFkMS2tHEy0GyoDLvbq+NPxEBLJmJQj7UsrO1EY/rYrigMdlWofDGEOqueMC
NngaB44ZENdG6VAd5FY2qgW8DjGorZRX4oNwK+shzUFrWoVJocsMePu9RcV4Tr5EHszDcG2dQJiH
PdshO7dve9+ZUo6z1JDDqBIFMuUwlix9VGdrCsPyieF351VYvq388myNsW66kmdNyOmB0wb6M+pP
e+eqU9RJXPi3imvP/WTAuL1fAQ8aprnrJUe9nFCAASIPc3gikQOXCuD7VPOM/LhNT10njuZqRz7W
y7vRupUSkEzM+6eXWDc5balBM8PYPjn1VPn/DSn/gXrkeSlnxfz9O8JphSA16F8y1379xedLgvm9
SRE5cXPN2HizPF8SDArJdUrFNSrGuQ6IoPvzHoD5JOs7JjBii6B+Teau8nxJ0EzgM+jeqGjTNK4K
SFm/Yg9Al7S1BxgGQBxeDJP8j06tz8s9AAVYLaHpQjFXUf6bGNYU6GJ/LTeGcZJ71p0aKGvI6pJ7
rAUtxWJyUl8ULmxiT1K0RdVo63MO3yiijFB9uMUPiUVKt26StRsu+iHMZ3bQcfLGTysyQnPie35x
pqjErDMrSY4LjyVJ1qkx0QqvIi4VjAES8/CtzRuHOvFYdQkJDEmw8NxUOjXKAajKkIUHwTQgO3W/
jqRjkIzpOQpC+wQZ7I3naUgOnR4DaB+APuL8UZCsFURYvAxVwoukPX9JEvKUz8eeJ50ZHwVyijVy
0MVHsa/fDcVdhkRirunknIHtusMkl7iAU9xrdsAinSMVC4c+6q5Sqb5yOxKmaxYyMu2qPSzwhzn1
3faMYp1jw8bFrVTmVW+dK1Yx9bHl0A6NRpuZ5qOLINeOLaGHmHsk5BMPXT+eVbqTjgs5nlusWk4s
o/o3ZuwDarNwKulATqjokqy5XtbnQRwMAD8fFdwUQKydVK537LJQumV6hs3GMjTkAyvVphXZ2E5+
F/rRpUp5H9RxAF7D0lbCSV6Z80oOLzwvWhhRieP8jQzfxSQxUQXw4rRyZhBpj6GHhma/pPj5TIOX
D4xMerT6qe9106JyACBjsgEsL3G740LG3T3TIMzL8iHuG8fIDKdaXs6csJ2HRTVLnXhpJ9kIfd2J
7zZTDcppW/SXpi+dtfb6OmtIi9sdAe8IUml86BlINjxtrDgI7VYxGwOWXWMxPEWpzPTk0UmI8/UI
SERCGs8FOSC13M5QENhwYf3gXSiNU+e+LN/VNpgC8oCO/ZP4OGOVKgEjxJmA0wUxRzH0aS4s2KGp
giXB2nncKP4xh/6RpCdna2EzCkiAz6FtlXnk29MsMA+sph3XiDGHpDkSndWxWgR2An5gahDY0+D6
tBp3qzSgumsY2/lbx7xWw8cuZJqjZpZkZSZTnVNSragh5eldZZJj7RH291mLB4cbU8AhCgmnFlE2
X7vwY4r5M2op2+oIf8kDszgi8ImPjogRYzo/JBN8P3CZ1OQOazjKExkSX8EAu205w2hCHU0knapO
6TJRtRPxpZgNnvQgo8jGSGJi3VW5juenNBGDhGYBJUqCItdbuP6tKALTC8r0cfPTwRWIHpY5WVnn
LMRUsa/bsWaWp33Q3zOseP0YSJEbqbuq7SrHi71xztIQ1IyJqoDpxR6eJ6QLAdTN19gVZNg9dBdF
iGA0R/BgkYzizdjXndVBSKRw9aYvYnlkceDDAVqVJoB2eANw9n5sovJWzob6NiEv4dUD2AIc+lpS
Xsunr/C3ojpPbt0xiJthXBquc4guWL3x+3Ce57FzAXJ7FMmoTgxQchdxSVmJRfwR5LqScpIp0lMk
EGTHLHwArYHbVqJei9qESd5G1UkEYPOganJ8KFXq67hKr9955J4xe3wHni9e5BEfS6qazqWUgX7t
CB020Zra0aDn0tbivaIk3qpXudpGWPYWwCvCPIjVUWtqFNcOEaRVLDaYVJ1DFswqT0CHlUAwBWQP
h1kyF6qwFozUw6SKvYlfy0Q4eoYJcfmwyKA5Hg4Aa6epBDrKSn11LNQnwPxcGLbrQA556M0BztBC
KVOKoIK0xCSd0iN6JJkwiTPr4wv8BCAkfW2NpVqXLwwKfY8zsz9F7CXjMUyeFMJ/2s+evqsB67po
7HeV0pfnauEfPu2++y2cmT9mJ6vksfq3qJt5Pmywp//+KWXJBlD91jWV33o+oljfm1TAiFimiZqA
8pjNNZXDBl+L0Jeh6aYpKmA+O6JwaxWxSqpauJXij/3ZEcXktANM1mBVe4KSf8URhevo9hHFFIpZ
YDzQxXXKRfhLn19T88iqo7q0gkniAYILniSYnrGM3B7Ja/VYoambamb/UxM5RJZMJnkh66tcM99V
WqceE8ZbDAr2JUbDJhalw7FERvJM17NzTFS5s2aJC7P/1BbcZ1LRzQz2F4iH2ilP+IHDKkpzsGhD
j1qunMudha6T6uASMOaxX0HbVrCNma1tIzqS64iMPTLJyDEBjeNJ3OBJkCRCI0nhdNYo7UkJA2wi
E1JtEIuNCHxWx9TxYz7P3SGXO59ait5fYr4RjeKQXKddDEeQry7wZouuWzwrZqjXTjIHfxE5hscG
zN87TwtMkSuvtuY2dBFSZQbZ9yJrIdReV131VlJr4wZ/C2eMy1M3q0qsYrw2kyZU9cN6k/R21BXt
uNXy5mhotGRWh43Bduqf6UV6Upnr/IBg8lFOjG7JSiXhTal35EkosGYAyrINKKQkFJyt5amkZt0y
66R2iQ9bNwfKwsElxV1cgTpttyRM1Q77tbIPm4WKjcOpFbbR4TrvLi0PgAiiZfPEz7po4WcSv0TR
8w3KkYVTW/XbqqofyR4d8y6GVaLj9Zz04PjU5oIUPFfOuC6xwsnPTduMToe1B2MX+FDZxTG4gfB8
bej1eRIjb86BKR61rXZXgO0+yevLrgM1Xjvro7CYyEOpYE7t9fA+yXvLklVOI/ihI0NyoIYpVrpI
NOUtFQQe8jvTnhPXJvBQhgtfp9KGbKsz0Sw/nNWtoyBzLk4lPIrPZVgDnY0lTlgb3WPrE9usRmvO
tOCJ9B+txusvZCW5HkhmHhtrGPWZasSEimWYug62MCao3LGqydkkblr3iglRIymhsJnqDoz6avWt
YsT1Ui4xpSnCd63Z5NduGnUHvZhWJf4qB5Wcc0KwwuSk7PSCAmIFMzj9TPOIWGB4Y18YpUlguo6G
xTlaDxuKKS9PhQ56IT24VXAShy77PWi7sRojF8xbBD1Muo4UgQbMf+3bl5ymCI8W+lERoDhtdTxS
Yd5Pc8XnWl4Sxm2zC6g93nnj1/Go8qS71kyufMU4l+zkCEUwW1nrHrUd4lTUghUDllGV2clnQxq8
U1MKXeSwmbM63rOVK5SSrwmRx+UhwqIZmAAUuQAh8ZG9+DfZYJ63yN9Et3yimIjvPuFLrrLpNvzl
n/qhzSL+2w29YMHcZ01aC7KMF2Qv5IfsC1ub1VOXnjg0X2ohXoGraR4ef/hOA8zKTZr/RJHFRzIb
7mze5tv6944maxpZOQ0/CF0oCtkcPxuh3xuDL7+915Cc1+28eAOr3yO649WBamk7+/g7w7DVyoth
0IgSO8xvSl4VSle/+9PLYVBUheAzda2oO5/wtX+0YTAZhW1M3zcMg2WL4bQJQTMnBJbn82FQybYK
jO/zZFA+HpX+QLPhufaZT+/FEe5rx+FjWplQkikjBJB1kXHeGgcQSJpK8bBK+kAM0x9wOogMxE7D
QOBMJirDGRHnHZwExGP2+TDAbrSJtfG4kBTnaPsxvvcHmg54fbCubVetfe1sYI00+aR5f4rFjVd2
aPDzYUBoYEGbJrz4Ubrw8e/9oYaB6KZIiu00G8iXofOgAsgClvkE3nw5DBbSd2QROs6dtmorQDn/
cA8FZt/ytsT/q2eD/T3JR5P5oCCmJ9T7cm1Qre+F7F9MOxGmNr9mbfgnpsyno8XYD+KHp5NH8Fh9
Bp77hz+w2ZhfN/C84R48/PCdOFi8+EEBpfvY9OMnSN2fX2ynT4eCz765OSQ8/Z3nX39+g6//9Iu/
tXlXm39cBI/lqrz3+6dv9M/dFHGHH76bNMP9i5SBxCYOYwKPI1ajX7vzw3cvOvvZo/Cl1n/kJNTE
Dy9Reqz52LSItPSnkfi21pE+e6t6044YdppWSW1s/kmM2rc1ff2yTIV24XUIHO+OXX77y8+vBsPA
SW33ln/5j1Ua40D20wsRgOi4ru1hrK+a9P4xDjb9fB5sQiF76PoV4rbh5cGcfptU2Gz+3Ld/kFdZ
9GqKcM7bw0d59RgFFDR9+HnTyecxsWC6bP7p2/t9GaxX1aaZ55ZtR1xXdp2Cl0Ga5Ztmnlt2yE5t
/mmXPgfl9uPI9WIP68jlKqmaFzc32oWSs4cn/XIVrcp+66EB1iPiersO9UUwvFhb6TTonj3M6tPy
odl07+NH+HxA2bXHJ8GHnx+2+6xR1b/5a98+O04e17/8/AjpYtPUpuOOuoehPm5+2XoQNS7be1j4
jpsPP8fb0wNq+h5G5HhVPgTbsxoSwx4e8mOkANV2rw3N3MdIr7j2v3pg0G7tYUSW7/9er/xXjZuy
tYcnfUll/faQCN3zZj5++9ReZverV5ujZoOy20PbuOn95nPzMWqz6wMvzPqieFW+7j5QkD2s3MtV
Xz2WW+cG4kAid7Nz31dVvUqydGspFB4Ee9jN0NxvbcAYaYmQwK7d/vBXFCJbq+DzxWrXpg8YkPSu
iTed/LjE0rhQ2+/eeL4q660niLb1PWxoH/76/r8et7tNUfceml4QaO437/55QLhZ7qXlKHr/n68m
N8KlPaxW8/d/T97//ZefKZjf2o8xnBHxtF0/znlQQlrf2n4orBYK353bXg3BKq0ft86ZFLrs43I2
raLgt5bE51jVrp2flkNTNslmFD5OGTTOgme0h7Yxidy+XNK4sofdcxqvhg9/276QGCrxlD30HDjV
9kwEZiPCM7sOyiToV+XdKmIr2jT2POgUHu1h4ZpQ1zts3125Fu9jUXz/l+z1XMGhbw/D8v4vq1SM
yYe/bY0KYP897J6i+dUrl14ivuBF97AEjJpy+wBqsFXs4eOk5Ydme6YIhNlmmL79IDfK4q3DhClI
E3toOKi3dC+OyI3s4/CJ2sl7/99beyeL1T4On6MgfrwPXtQdin7vJX4yWsW4RD9W20chLCwFWW7X
ReVN//Dhb1u7m0mCYQ8f5htw79v3NlNX9rHKvknrVbx9SyEzuY9z55uUSMfW8e056bnzYCer6nWv
wbLu4XP88POrFZD86j7W7jc/AVvb9PDjjgO95snjZccw7xvmXr8NiObJsWRzD4eINw+s3Nv9VpR9
rH+r/q55GcP7mBEWiJ1dJ4m4an7ZF37XUf+i+e6OjS9X/hPy+09EbV5GZp9HaA9z/YtGgDv2/4uW
Rju2LcrTf5+GvmPjIy6dL1fbX0UKu07JLyFXd+z2l2FnOzYuBvwLPIAdW/9yLemOjf+jMqUdm/+i
vviLbf9WbvWTUut1xnWjwPqtX3uZThY/cR8/rso//w8AAAD//w==</cx:binary>
              </cx:geoCache>
            </cx:geography>
          </cx:layoutPr>
        </cx:series>
      </cx:plotAreaRegion>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Haz.Öğr.Şehir2020!$O$29:$O$42</cx:f>
        <cx:nf>Haz.Öğr.Şehir2020!$O$28</cx:nf>
        <cx:lvl ptCount="14" name="ŞEHİR">
          <cx:pt idx="0">adıyaman</cx:pt>
          <cx:pt idx="1">ankara</cx:pt>
          <cx:pt idx="2">balıkesir</cx:pt>
          <cx:pt idx="3">denizli</cx:pt>
          <cx:pt idx="4">diyarbakır</cx:pt>
          <cx:pt idx="5">elazığ</cx:pt>
          <cx:pt idx="6">gaziantep</cx:pt>
          <cx:pt idx="7">giresun</cx:pt>
          <cx:pt idx="8">izmir</cx:pt>
          <cx:pt idx="9">kastamonu</cx:pt>
          <cx:pt idx="10">kırşehir</cx:pt>
          <cx:pt idx="11">konya</cx:pt>
          <cx:pt idx="12">niğde</cx:pt>
          <cx:pt idx="13">sivas</cx:pt>
        </cx:lvl>
      </cx:strDim>
      <cx:numDim type="colorVal">
        <cx:f>Haz.Öğr.Şehir2020!$P$29:$P$42</cx:f>
        <cx:nf>Haz.Öğr.Şehir2020!$P$28</cx:nf>
        <cx:lvl ptCount="14" formatCode="Genel" name="SAYI">
          <cx:pt idx="0">1</cx:pt>
          <cx:pt idx="1">1</cx:pt>
          <cx:pt idx="2">1</cx:pt>
          <cx:pt idx="3">1</cx:pt>
          <cx:pt idx="4">1</cx:pt>
          <cx:pt idx="5">1</cx:pt>
          <cx:pt idx="6">1</cx:pt>
          <cx:pt idx="7">1</cx:pt>
          <cx:pt idx="8">1</cx:pt>
          <cx:pt idx="9">1</cx:pt>
          <cx:pt idx="10">1</cx:pt>
          <cx:pt idx="11">1</cx:pt>
          <cx:pt idx="12">1</cx:pt>
          <cx:pt idx="13">1</cx:pt>
        </cx:lvl>
      </cx:numDim>
    </cx:data>
  </cx:chartData>
  <cx:chart>
    <cx:plotArea>
      <cx:plotAreaRegion>
        <cx:series layoutId="regionMap" uniqueId="{379F5DC2-9874-4411-999B-6691CA886F46}">
          <cx:tx>
            <cx:txData>
              <cx:f>Haz.Öğr.Şehir2020!$P$28</cx:f>
              <cx:v>SAYI</cx:v>
            </cx:txData>
          </cx:tx>
          <cx:dataId val="0"/>
          <cx:layoutPr>
            <cx:geography cultureLanguage="en-US" cultureRegion="TR" attribution="Powered by Bing">
              <cx:geoCache provider="{E9337A44-BEBE-4D9F-B70C-5C5E7DAFC167}">
                <cx:binary>7Htpktw40uVVyvR7mIWVANq62+wjY99yz1TqDy2USpEgAS7gzgvMMfoK02eYmnuNR2qpVLaqq9pG
YzZlNjITMoIgIkA8uPvz54i/Pg5/eTRPR/fTYE1e/+Vx+NubpGnKv/z8c/2YPNljfWb1oyvq4mNz
9ljYn4uPH/Xj088f3LHXefwzQZj9/JgcXfM0vPn7X+HT4qdiVzweG13kl+2TG6+e6tY09b/p+27X
T8cPVuczXTdOPzb4b2+OH37553i0x/zNT095o5vxZiyfTpdf3Pbmp59ff9i/fPFPBubWtB9gLBVn
ElHMqVLYV4pg9eYnU+Txl255RpREiGGOqEI+4V+++nC0MPy//siMnudz/PDBPdU1PNPz32+GfvMA
3/Q8Fm3enBYwhrX825ub1mVP45ufdF2En3rC4vQUN1fPj/3zt2v/97++ugAL8erKC3her9rvdf0L
OrGGB2x/IDYMnXEJm8sXUnGOhMSvseGCK84YFYRzyQG6T9viEzbL35/P95H5OvAVLl+v/5lQOebZ
0R2/rMwPMBh1BnAw35dcKIww978FhQBmzGcSU0IJe7anl6D81+9O5/uYfBn3CpIvl/9MiLw/ml/+
mT3V2v1QVHxfcaSkFPCXYvINKgS8nJSAlVRI+gozsKSXqAR/aErfR+bl2FfovOz6MyH04SnXk9Ff
1ugHGI04ExBkEOGUKC6VZN/Co86IxD4jClOJJX3tyWa/P5/vY/N14Ctgvl7/U6Gix6N7f8x++eeP
NBx5hhGXknFOEMJgOt8gAyGIcoLBdjCiHAwI7Oql4cz+2Jx+A52Xg18j9LLvz4TSkzlOv/zzl398
WacfYDzyzPcxh7VnVCoILd8aD1VnDFHmYwZ3gP8j8stXf6IB8z8woe/j8+vIV+D82vFnQiY+TvqY
N0/ll/X5AdCIMyQFFQrMh/s+Q6/IgDgDaqYoICeFUESJL1/9maH9kRl9H5vlr0NfgfOi58+Ejp7s
DyUE8oxJ4isisOTg4E4h5UVeA4SAKCACFNi1EsQ/sbiXfu2X//F70/k+LF/GvcLky+U/EyDZsW6O
tsjbLyvzf24uDAMokK1gwIQiIugrT0bPgLtxSSmjXzB7Ccr2j8zo+7i8GPoKmhc9fyp0gAX8r388
JT/UZtQZxeCn5CmW/CsXoOwME8wYAo7NOMbiFRfY/qEp/QY+L8a+BuhF158KoSIff2TeKc8Q9YGo
URACfMguIcy/cGj0lHciH3LSZ3pNxSuhZvt7s/kNXD4New3Jp6t/JjRy/cs/Pjz9OFcGuplC4Mx8
DNnkJ13sJRrszBcMyBphiIA3e43G4Xdn8304vox7hceXy38mQGrdHesfiIc6A/qLEEQV5nNJ0Ld5
DMAFPExJAd3POucr33X9e7P5Ph6fh72C4/PV/5fR+I25fYq2nwL9N7f8p6qyOkMcxDEEBOuUztNX
zoqdKYoo4PFZJXuFxheZ97en8304voz7Zur/t1Xj31aUv+rus2NznD8L9i9E5X/f+/yAUEd4NfQz
Sf0uFfu0WusPf3ujCMQCAcnG11LA6WO+Ibj/87+DMAqR9Zd/frHBbwY+AdWC4gBEfF9ggAnyfw6O
DPha//TcQ84owxQhyEcp50Ci3/yUF65J/vYGSB72JXT5RPo+wQi66qJ97kJnYH8Qv+hJg3v2ml+e
86IwY1zkXxfl8/uf8tZeFDpvapiNQm9+Kj/dd5osiN4E/sE0MEISI0iPof/xeAVFGbgd/zfjuiTR
Ns5mfGJl0ODebfq4+NwkaZ4sFVcbnNiw1tZexaaYAkUZnzvZ1TMS5W5eD7UICt25Q+nb4lKM8klH
Xb1yTBWrtjOHvpfs1jLVriY/Tpe+sctOcP9Q8ySe0ahFF6U1WRAb421AQTEBGf3sslZkVwwrpHm3
VmhaKk3HRUknF3Z+4R2GbsoDkyRs76y6m+J+2qeRGPcUP46JUNcqlzjogQZscW2THeFdO/dRWoUj
K+TDUOE+wIlMz1lUyQuTFXHgTSxdpiqLZk2Ttus0Y+865A+BiWWxK0e0Lds+23QZ93d5OZ8Q3Ue9
7M9tOg7nz6981vmrjkRxIBqqF9jjLOiTBG/HUzN16jqPFN57nmdCVxXZ1sW2XLgSi7lS2fsmMcO7
zqN5EI/19LYvBQlQgrJZKws/zDgqd7l4HKqE7BJWVDO/k837kT4UoGq882LPzCXeG6/zln4i61uv
61HQNii5aioXyoIVV89Nk0xzkbviPE2y8iqrE7WdEvs2p9l9X9b5uuZKTrO6NM2mzqZ1l2m5Zx4V
+zTBfkDEWC1tg4dNKaLHyQ7xeRHb+ZggdIsjOVN9N26jPpHBVCl02U3VVdwOfJvgTF+W01qVRsyM
q6JlhYs+iAZdLbwOlWGjuj5MZZltBt742zz3PvS0bHdOEhraGNfrtDELJcSORCnbe207XLRCJLue
5Xs58eHCo34W6NGSRTYpui1MX26yRgWyKpt9dGpIWbzNWpi7tlO8VUl+xfxh3Ed8hiufzrvIZsvC
K7qVAt+77DS3YedlT1WVTUvWjlPAhqjfFDRZd50pNh0f1TwbCzaPqmyctUU+LFlNDn7k0u3ocf2p
sZrkIU9ZOaNpZncZTwK/S9CC2uY+gu0XuLYfP9g+CZTz8SJPkVpEvhbrkXVxME1GXDw3okt3rsFP
o8uTwDPCrfvUVBdl4pcXWRL7qypOiuD5ra1yHDCk5bqehiToeh2q3IvfR81bLbR/wa1WIY9rOkcV
qpawJGPQDgVZ1Ea5ZYtGtBpHdJ622N89N2NT1GGphbcYAJlD64sL4mBVWpvHIR/zcvfcRHood0RH
xc6W/ZyZksytZ+56N6m96pXa99VYBWnK4l3v+mPRVuKiHfvs0uflwxAPKvAqo1ZmSj+YzvfXqZ92
weAxO08y1c48TAxs6WmYeSxPt4ONw6ysky6oobPIGdpGtnJzarM9rxMZWk3Lg8rNsIk4UQur8v66
UGMXJCYr3+aRv46TCjboqbF51ATJpKZQ4k4Hed9U27Ss01Cq9M55tvLCMooRbDDiljpy9orVXblM
qI9D3aT51fM1G2ERXKKqN5vExt0tGScWiia2617pBhBq6rAfhuSiSed+JIdzDQa7wu34BNsl3g2j
9td5Wu5aAjarGyUvlV/ckJE+VbL5OHnGrMu45Oc17PjzLGXnOLfRwisGukFtQTcxwdtWdXZb99Jd
tKcmcXkRDAJc0/Pb5454ZGzViHoJngUHxE3NQddjdk4SKwNmS3f0fe8Y1YZddS6vtnrgMqzqYZbk
ToO9wJy7wuRhgkwbxE6xRdeQPlBxP2xqm7eBMQpsMZnIwZF+zRJpFiTOnhrWj/NcmIXp2HlB4kXT
VuRQWY9uhhgMSrXR3JcCz4ml/Ww0bX1tm2k5mqZdV2w8N/VwU0x4WmoxihVG08IzZb0l5VhvfWBS
s6wUXpCrRswbR1iAbdTtbdbIeW2dC2IfoY2Ka7QpSwg4Kh7ifVI1N+XUx0uvo0seyXBoh3GWjdkD
zVpyP5ZtPXc9GgIvK+4rnKc0GPCoaWDI8MGpQQQv6+rfxOjHohydjpPPxxq+vv37an41fy6z/3rp
dCbi13fLp+Ikf9b/9qb99eLm9Q0npvX1Y36t5Z+4zdfC/iu+9OnkxReS8Z90/mGmRUBI/HdM61ex
/BuC9mnYJ571XGUBYQX5lAnQIk+nLD7zLHlGfQHJPtAsEGaexf3PPAt0f2BmcJVjH7YHjPrKsyic
2gAlTSLJMPIZg6LOlyX4BkPgl9/hWXAS5DXPEj4FoscIlCGAB/rA5l/yrDGvRlJir5nlZdMtirH2
t454C7/s1nIkevfcFF0/BUljozVGWTfvyzRAevjYjeLCZXLaTqT83LRqnLa07oIeTeMeQi34Ltax
JY6T9hxnTRe0Qg7rzJNk3ou6nFM2b9pM3reJXeqpZxuORrHLgIYEaKgsTGRqd3nC2pUo42ZRlOWl
QKlIQtv10TrOVq5MIPAXqJsNmTQ3qK8PUZ6BF2GNjmcZNzMnOFnLaiE0dpsm4WwjXJMGiUTlHNOK
f7r23AHhOpqbjGQBmXQVJLydloi007zAqThPxLuIcvdepXEUpoXtD1VZkG1lUTdPInDfsfTtASXF
Xe57+sIjQt3hVYEbfZ93ZsFGke9kWl71xESXI/H7eY5FspbNiB7e+qw9cuTFD2LIt7UqhxkWHkTw
oss3Ctt8w+yo18U0hDTj+ian5mEUEw5xNdX7IeblqibZwQ3WCyXNplVHDb7ng34L1Y3yooHU+sbo
ZFY0+HaYYv/QZNRdFzo5NBKCUYOKKow4s8uewVTJiMkilg1e66G+ZX35xAd024+NeuiTlM8kI8Bh
6iy+p1kUjr1e9aSPN0CbU7/m65JU26ylAfYH94HlZRlASHc3RXvVisjM6rGgtxFexq69ym2uD6K+
MS0dZ7gF7zp0gCqfgDO5SnSrxqXNRTny5gKoR7yIY+YDQ+CXXE4WWETj9tNA3f75FekyFTYgIQQq
LZ8MauiNSCIxz6SXzAumA+lSc/Pc6AE/9tK4rRRH7nfFrtOQMnDeDwGeIr6Nu4SsjMPvjKfqTVLJ
RZ80+bI1cbxr4shskLpV/KIGsru2QuolpnpNyzjZ4MazC5GfIiKl47xJMZobL7uNpp6vI59l53Ub
hyUfDRjPEAyU3FWM9ucQE7KZs3ZXl8XOF6YKhBrzpadYHXixi4KSVqtYo+VkRzEXtcx3Lofpynic
5WkB0Gb1jBPXBWQwdAOnJVDAslgFNPUTsFfODuTUxLleEmXpth+yMNEU5qnTdlNKoWdN2duwlSxZ
Tm2bBJzn8cJNhZ1ZFV1H/sTmdOKPRaSLWRN3zZw0fArL6agof2v9lM6Z9esZsyQJh/oZBsRWLPf1
KuZZPov7zA8K2208UU9hAxlWyOI6Dxl1GynPufHe5Ym69Ev8mLn+qlGVDj01mIB6vgxwtslSvaF1
dixkellE04WooyLAMgUiOixTncUBEOsVkRUEf/PWi4drZsQ9Uh+RTM3ztUF6R3ZK9nJ7LaauCVkC
ZFZN5F3X9mmgPDSDMkYeTGQIRYYvPZzZoKjJ0m/YxWTQzZMiJA3yJijS9NhUQJO7ZHjrSN4HPOmu
aDKdS026oNSLaZI0qLs+DkokF0UXH4T1PzSmB6iKVcP1la/RO1euxrKa6yxaa1LfIqLvcrdQnk6C
NKlRUFb0YeDRwbdt4E/tu9PXqVRf5aJZaeed1xgYOkEWaAm64Yl4yDS/ryK5K22SQSLjIOMq9om3
k13XhrQ1T2yUZnb6vnhO0/ECJnNvybVJSh6guL7tRP6uZqfUiB0ayAHLur4kvhf2JF2AJPQQy3Zr
vBMzS+8K0d+l1KzKTG1iLwmSTh8cKm7blm6TpF1wTJdZF7AKNrJotwM3axl7l7y960S9Tb1qyVK7
cqK4oZDXNaZ7P9Z9EfqdPwVj6d8XXZUFHS7mjDYsiJQFW/C34EQusjbJg8IfVjw3i7LoH7RXbmIl
g8ibF1KWgWaQ/uOqIgEhQxtylMwgAs5kmoQxsMa4ia+8dEgDP0cfBxd/xJE5eJLNhI77IK/JeeWB
8lCcrM94Tx31Dl5b7aJJvB2i7toLO1dfn5aAFGybQg7sVeV930fLYlAgBzywzJulmZ4x3sRBF2+6
strlHF0M7RPj7pJN2cVUbbA2a0WGt3KoDpYXOzySRcn0oWzETlsIV64J0hxoYok3SS7Wipptg/qZ
Mt2+N+SyH8k86tI9J9XVCStjise6XudRO7fleuR4jZr73lRbEk/ueXdPfDk0xgVD36Igiby3Az/v
SDcbcbSz0j1QSa5ko2ZpVYTAvXe5ax9Os4kbtZlcDTP+mMA27bUHZoP0wm/JY2T6mxPiDh0Z8q7T
KEuDOsPnVT7t/CY+TANedXF136tbTMhtZaM0iJH/nrbFkufpkhu6iBO6jPRj5PFZq8zG1GqdRrEO
gKke2dBdATN/dJU7P+1M0fVbBMteRfmOOj8YSRVIC5qJCypdgmOzb6uhn3tFDhl6Balwt3CtWeHU
7k+LfFrIkyWaoplTXc5P107TI6h6MKO5idijaOV2jPAMeDVsKLFuSxGqySyoljvTTzenFTnNyOTl
bdlkARz1XKTJXtvkPcM1pC6WzS22NxB0DtQON75dZV6/jLpoqYZsTmH/De2qzdwuk/hwsl4L5jwI
EoOnNuu+R5uGlbeDABpEqgXB2TshSZj75TZqzLIz+7EmN1NJnhrP7U6uJNdjmCjwtpN838Hnnhyg
GelVpPm2pvSAp3ZFkH81eXbv530XWNiMBubUe9FGEHfZgl9J6/oeGW+Jhvq9xOReCrR0vbeIuNqV
TXwcYjqzTp6b2NxxQCYYLVr3hSgD7JUz5vTu5F/rPfDcm6YQ+0Gpo8yyLR3jjdXBCeMRZ29lb+bA
DcJu0rOoqi6AXR3qUq4kS/dxfe7xZnZy6mNWH+DMTMgN5M6wVSAHVhDY2vj25KZPZpLydlHVXuCD
25ukW5cQsD1UbljrdmWSLEtOb4b+ogT3MzAMiOX585RPk8i5XYlI3Xnt8CSj+7pflFV9WbUfRJQf
+4otGxyfS7+5ynIXCj/eT93NCaisQqs8sfM6Hu968AQuHa91LhfM+Z8WlnTlIwevVjT0WhdXJI4v
kSo+5B2eoWqKg9OLSmXHBnJU0VS3sMhVaMCR0gTHIeTNG2lAt/SuMnCPZTc8tUStVOl2jpMPfZRc
lGk/q3O3pFkeEJ6CbAbrqcvkApzTXd+C72mKMK3cQ2ndfcaGHnhA+vG0Pk0tZ6f/z3NybRVkuXTQ
eAGFSY/mSrXAuwrsAWsoyDtdd0uTVyzsjRzmKkshnnDQhVLQG7KuNkFiq+HC+iDlRFk5PA3kEmL6
dNskPYiF2L82KvXutf+U5/xDnkw3DR8gTR2lXh0TlJNwcjEPEt1MC4uAqUeU9kGKGjvHZavuVHGl
qxnOMNtF/lKNfnebWT6bmHxkXsOv4YBIHwgMYSZNQJBSfNym7WCDaWg/0MG1S1Peu1z2+6KnYtZ3
ZRdW1XiUaVYtRc2npezZbUfLkHatDW3jgR5Bhjgs2mHBCpCXFY2GsKineF7EjZxhX3uBY5Mf1M4b
wkqLtykZ55hH71Im75u6vCcy/2htFQfNFJRSl4Et2xVLGxtgPnUz4k8rlNTnbQoesKzs9jRGTvmV
8/DWNL4Oy2HKgqHUQZR7bWjlsEeTCvq6dfNc44soKmDpW96FGpsPVUuubSvAmQ86zHU5gELdJiGP
sltRtVekOKmdaJeOeAqaJgNlmdNH3LQ+SAz2xlADxh3fWBLWKFUha7I4RHjSQUsjSDy0C/t2mOt0
4EGhyjyUYgQ1fMgDeKAmEGm+xSB7z2ip5lZNjzrrW9i3rQ7sjNjmWlB5pD5fW5dvYF38YEjke0lM
GVbdokTUC6akAMGpXddNMYZQ+QB+Q2815D5B104m9HK2KQuJZthF9ERvF1jVPIgqtnYt6HvYozOa
DdkirYUKcVmsc/CT1PZ2nbY3tOpVmPgsDUWh5oXPwMgi04YdJincDCE5jYpNXqW3EC27oBPznPCP
eJLvfH0vMGh3eFN53TtQnc3SgsNGHQmSnrFwTNhDoW9svZtNRXFuNMtCCD8uqOsSqLgaAyEnElZk
WA9RXAcjGEjoRaDTWqgNuGSqApSDaxswCgwtdICBdbjOXyQdi8NapNOiGtkh44VdT7wDy/Md2hvZ
5kCFvGzuSkQCXfNu3pQlDdGE3HUrIIbDDIdwrFsaElLSBeGxnAuTz6RRbB+LSK9oCpt8TGqyV5OI
5jX3WDAyaYO4T/sHh7qwNPiKQ5q0ZZO5Fa2pdkqgVdyNbM6GeaRGNC+bvA4K0I+SWaqAQbWQcABL
iYsZJsy7IuCzdn6XPZSj9K79fMgOcW+vel6uvRisvCqmKRx665+PvF0X1BRLP2beCmeoWqS2JmBj
rQO9C1LVOMY5iOWoCMsatK3/L2l950dDL7UpOOFzOqn428XD7XGsn9zX8+GfKoefR32uHPpQ4VWC
Qp4DByAZ/PmqaEHtF59Kv4IRX/DnH7X8qmgROCQJRXwJP2r59Fukz5VDqN8L0MFAAaOMEAmS13+i
aLHTUaVvK4dcwBEzJmAi+HTY6VRZfFE5rFuiaaFkMrMDnVZF4a5HM+2xHsw9R30WkjSTQZWBO5iM
RDt8aiavG1vgMKcWXP1cyLrYgCaMdmKRoJqtjXHxhXZtG8gcQTXQ9/YR+P6LaFDxHS/ypfS7DeGZ
d18hSBirDIFeX/F0Vztwr1VamVmu6z7EeZksM6DDqcjr1Tjg/LqMULQgpnaz2GZ3xhi7kSxOzoGw
x+fw266PPu/AU4pqj8sovRQtqFNeWyTLBMt4VYzKh/Q4tgfdDG7XuRiqCGo15DK5dA2UGgevw3s4
r7duMtncZ0kXLYo6gkKf8dHMK8tp7rpGH2k997JdX3WQz/UQeZCts7AbbLNBtseLRlEHPjvuFiNK
QHyLWbRkVdNfNjXENjhHy5Y6IWVQNbG5zHNxbs0IRZ80nie58u+s0XhW98LMI9vUUNJx1Zp3crr0
VQHFxNpTjwmF6IyBY0at7mYMRW4vk+TOo1rMKtAD5yVuyptumgI3HopcA3ltGnTx/Op0pffp+fOb
52bsHBCN2oN07HTrc0McqZY0sTqE8IUu/MgsSYKjPRdeGqrGu7TIuqXCycghPjK2qVh1Xg8thGus
m30eq3nUZ+laJ4NY6ianV81UjEE+JcAknKazdOL5hSz4O+kh/xGn1WUsDb5rGlkvYtCYNnJi3UXf
M1jAZpwZIII7XkN5JwYFFUf3EPEva8vQJXxdd1XG+R5Ig7stzThmwBjFfCBB2yJ+1FFfzRmUPTdK
J/HVQHIbJGnqHykN4ed+5/CDRf+xZ+q9mTp8k7dNt0yY81Yuy4+c6jZsbbmp0rK6tXqIrqhwsEXh
HbEgIfhAF4cNSA/kbd+IaR1bmc6nlqOHpJS3eKrKK+WV76PcyrU/IrNNRrNKO1kfJgwFnoqYRdc7
tSE0InlAE7kB4YBtoB7SBz5qklA5/jT5g9iWhb9MU6hoiqR73+aQVEZgGbiWYkdjyFyyDi2B8Flg
qIJeohji8NipbPvc+ETbmeB0DBlKmgOLsdobCxGR1ofnBiNvwkHl/HjTl/zgUU+GMhu6GZwBaAMt
ab5wvrL7JoGjAqXtbwoocwZjHemF7LN2XvR9EpIpvgI/wKHcXPDLzkG9J4X1DEDvcHvaZP68QbOo
HhTIEJAithFU1BwtyhUI91BPzi77SLlLXpf1ZVxAUbSPrp6vlP3oLnXMiwtP3BCauU3WpySYunpv
ywJdA1H21lUDxXSR6S2YFghqw2TvwCyyNXZWz/pem2BoMFlBBSE70NplB9UNyQq07SfCkZ7BY45h
zSExh7yRkE2FPLJ5fiX8allb3Z+Pjo8z0dn2oxGFC0aM9NyBHrGpOnnAIo12HHIi3ZHqwhVOrr2M
pTMxsP7ejOU0a4EorJ/f+sbdIUho4HEqvmtE/lAVkMhgQ+wyNmiOBNQVeprcFfBZ55J0t3RalxM2
53is2caVuTmxQX8J6vMy4ZHYetqrFlUBZa06s9MyHXUzazDQSYaKBXC9UEPtK5ZDekPzKL056bkR
VOd2hQJRFcyinY1eA7qXwNHMZRSkVS8nK9UWPIhTqS7hAeo12AFoRAj2ae5NZh+D1HnXSHJLTd5v
YkNX1eTF82hyYLGjKc9tIeda2W6XcMgkE9+/SSBtWLddYwIFP7O5q7TJZokp/AvXRfGyiSt/O1li
5qC/iAVOi5AXFBLwfsrOO1lk56DxPzlq83UX++dpwf21ris1V3TKDzkZk1XKG2DB7c6bIEsaoQz9
UJP0gAaoXkbZdGPjxoWj1fqaDXUZ1HF+8AzNrhILjYAUjch4uig6l10VskLbrOMPUJHpQ4eSdEvI
/2bvzJYk1bGs/USUCSEE3DL57DGPN1jkxCBAEoMQPH0vj1Nldbp+s/6t7/smMiPihEc6iK291/qW
zmQe/OHXOruX3kWVoKtzMiuJp2Zg11VNc1rVxH9mkhTx5gp27/L54hQbLl1VUSjUcnuUEMpyf2Vz
oj3HxrOYmudJ1InBPHuhLop51KzYFMwfyHphXgnXfXbDKq/7CE2wcBPDageuAJn0+fuDgzp5c0zR
4YcFQ06pCC8E5lCyheLRW0qKEWDVx1IvAx4BDWlce33WT3pNtWnkYzVECUiA/qAavR51sK5Hq703
v93mo4edPLebS9LGdfhjSDf+uLiY9zDJHPu1++mhVTk5wmvzUlZ1/P3pvz+YVRen0Jvug66H/Pw8
Bosfh7Oj8tbX6gqxOm9Mz2LgK2Lv9i7MGKybRN40xbre6qtRUY1CGdW5uRnBft/ZS88iCKdTcGqi
P//X4f5/OlweAJX+nzrc/yfX/leP+8+f+2ePi9QiMj88BAdMIj+4Iaf/dG2DfzAXXwvRxQYE34Ch
+q8eF9asi0IaMjSxBD3w31zb208R5iJczFz3m/D+37i2LuC8/97jcg8GcMj9WwoZOPLN1f1bjzsL
wd2yK/pUzbyMV+nuOw9DVaGjBLvTkMgyfPMGUycu7CkTQAOX7XxnagadxyiMiHWbdou6dMYzu6Jg
JzdgZ0eUfRyMfElnYYBPoMjGgqlH4BI/R1VBlff8Xx6dH5h2HXSf3Vvpwuhd1YFH9qfrwBZRTH3U
xfbVl/QL2sB9BOJljqJfK2sOeIPQcvgIFbpGG22PTrlQKOPahwSJiqAyf+jSoca76vrxQ+jl0xJ3
jEmx7mwvjrwVl5pwnZS0julCZFypao2tPwDmI08rr36uuv7RyvIEX6yC8VKJpCfyUkfmjgS4GKbF
CB7hzWXE6Z4WV77ygV4GGp3CArtf0zd7tfR+gjwTHIgA03bFRUrpVsRUvKPpWeHVdl4887VP+mTs
aJRoNUYxGehr5TgpXTDR09r8jHozwIDwStBk5HGLRp2yPRnIGFfBFGWq9QGlmCnXS/gCSMeJQ5e0
Kasua4jr3M3lW+24foxxZNcvLYy47ZerQz+tAK2Yqfpxu75o7JtEBnRNGmeLg8KdYkEDuIZr96fG
3oc+efxkkh/CoZ3ivvMP65JCNWwGyhO0523qQxGSGjSfo0SVBP5OhkmzqWxlRZHeLnu4bb/9SSfA
sr1YrZEHBqdEs6Shz1fklRUkijdxshP02mir0jpUWSD1GGseDknTL2csXezSbMC2rYgTd3py003V
P0p4dYl/+91BKMe0BwrUevxpoXV9U+OONdVwjQrexEFrZYJXiKewbrOK1FO8GlRPWJMZoBrwY9rd
aa6eN09f1TLJfT1Gd7NU+TxFkLI6LI1W3VcbFHoy/agcLfHrTBxVnkyAALjxxuhPjAZFPNriNHvN
s5kYcC4nUilc6AC8GvkIjY55NNO9U9ApmQbY8xZFHGyo2dLJqNeegWCmZaJ9+VmsAQUJVqbUZwKj
UwTPSz4T0gPO4eQ6gXRLumVMBmpf7EtrZpqscLgTQZsp3kL7Ialw4/nQubTDKEpsMqx6L9wKqks1
7vFij6yTacj1owszLlVSQ+qf7qKqgG9Tbz8GABlxubmXprW4Kdw5DSKSuy1wjxBVktppDr6wsMCk
v6+c7s0tYa61xfAyeeNXS5wQK08nSwnLSzdva1vczUSii/Xc3B/NGtft+kpKPidNAC5rqjubq2jS
8bhWu2XlMvU787C5E9/bKvCx8VUJGcZTT8UcF9xZYrX8UQU8VCcST+MksrqqVe4awJHumM1d3Dr9
l5D9HTRGnlRTmIBXi4fNfdNeIJKNDXcWqyH2ra/icJ1evxcRp+iuWnlfcv7eASdLie/nXnR3ay4z
RaDIsQdvHudMCQML1vVgiFV+EjTVDxGQ393i/HFA2K00nHJbDo+NYq8jC4Jcl+y8FEMUu2PrxAVd
4c1M0NPYFluo1bEzFhfb8jGpZurBtA0v8HjWwzqplAJ+y1oCLtnd/Drb6k8ggX7sSvGkq/Igb0qe
54qfG1S/lEFo6wDPHvWsQddGMm8XXBXTJqMe2sRzZA04b74I1aeakj6GylGlvLXD7al7bTRPIrfI
IqN4Hjol2iJ/fHXn2U0jh34SW2OiZ3JKwpmfDRmH2J2EhAnD89rjYCcxbfll5nPMWoLu4TDAdgnk
sofSM8QL0pjxCG8cmIgkQAl10i8Ndo8u4qngMhmK0r2ssm2Sjcxpo9xiR4Om2Q9Nb2MGT0YztSdL
yFMMnz4nqDUoSBGgnHSyFYRAS67I4VQJHOEicap5S4OWLVhUYbsHSAgJ+9YSMuqtcTiWO0UCkKmt
eXaCaMmkNz/Zvrtijp1Q2JLO4UEsUG3hpw0QRTnKevG2CBhHzWyqpB9UUqzTCJ9zSXlVl3FrskGP
XTKZ+X0J1MNEGPwmUB5zMvgOGPR+mpPC6fuEi/bxeylIKy/UAJbQuoon4x7MYnW8tEE898wBBW53
wKbft/Imkqoy7YR96esS5wJVUYu7A8FbsYexabEIm2zx8YzZJscUN6dRMXyUi/rY92EDfZ7aJVmH
GS7pAp+gIUnVugNqp0g4ie51CdGeiqrFgK1M7PPqYKXGqzdNPNTL1zSHEeDtXQG5DA5p7+UNsbtZ
LEerIMdQG/6C7YB51J7GaZ2S1Rv6RFLysTIeBzvubCRxnAnNrFt3MVAboLvQZobawK7yPpWqdTL7
Mi4AzIAoPrO18Q6WdS9LMPHYryFWecBWyWL6eFqjMBn65k/Dob4r/UQ2aHUNGvjQg3eNUupX2Gha
H+bFNEPuGWn45lRFCT7V+wC6noe6fcec8qdxitR01Uu12Eu4LliiK3+N5nrHF/HqetV6YqF8XVrL
ErUgKBCt3QOfcEmMOyXS9pAa5B1cMX7cms6BCxaZ/baeaISKv63JZoqbh7OgEtfdUwV4Ouk6343X
1nndqvJpU1PWsfmp2NTeqeylUMHR9Zb3qetSMk+/bz3IIJ41molet7ll7Yjf0Tx6TlFjvlpehnDq
Y27hlddNeLTDEhPWJQL2Pdq7xygwZdJqINX+SF58+WEK+94yFMdotj9VSE5eZI+DdIpErq6X+Bv9
Uj3JwJ5nwp8nyHoKWLx3gy8UdBgXxt3tdUti70c1HV3rqh3byA0kFuhanHbnLhsc4SbHt1PSRQnt
/GPn4J9PsQo4e2lIc9/54f1W9Ve+gOqi2GEGoEAKoyu0hYhMQ+zBIl3C8N5r5nTp26ukEYzbAP5c
Xdd52yVSQsyqITi5bSqZHRKv8f9E+kPpyovXqX1wR9LFS9HvBYMhF0L+caK7sWcoTY0DIKjF1lmW
+isy6Ok21fAYpaaqZZuEI7v3m4AkLZ7SEHMmKAGz7wOq92yNzkajb3McnbnlNsYDKLVYUvQTjfHO
jru2X6uH53yh0SuMrjUeQSgAYNt3s3Fg/NSwGruMhNhA1oCYp81VX/0csBfPVcehtGHKGcY/Skr2
JNwZ/MbSfJbR/KC9Bh1m+cNhgudc4kgsruvxvsQW+/2ZiwH6HlpxLMpA7U2LlmRBB3YfzFtxH46i
OkMtu6ukWHPpdFiOZWOPZjxNCkN2PY7yLDYPwjNonUiErwaW2SVQ8OJMZ34EehsehAy9pFwcYA4I
uBy8MSiAlG/9qdMMmOUoU4R9psMqhLMby+bYNKNJNUTuu40E3X5u4MlUBVIUW8W6XEa0eQKb1j0w
3LGtqMVTEbbraZD0hXMB76ftwSopJCHOZaPKo2eq+7VKe27AjIA6vvQb695kWP2Zsej7GuYUoiDj
HQdYcsduHxrTxeuiigvGYo66L/h+KqkPzEtn08TFvVvr59EMNOuX6IEN07ZfJ4fHwxLufDIZ1JDt
Nw0f+RI1J4L2vivfJ623nOGpyutp8R8G6yKUYMtUbTU7IXJSnRo7v5lJ9vu52KJdh/hHHNFR7A3H
hhbAJ966oLrIauugZEbOgj7+1nkbisldDvMAHMkJToEwUORL7ElbMJmDqDvIMm65PItAvxY+7HUZ
jlmLIARH+ir33M7JZjubVyHRp7ktRJlxTsA+2KxCRhVwyLCeQdynxtNNFiCCE3t8Jg+o8rED0y2m
tNqXjUfvpSQYBmZRHlzWLx/yuWuW137z1sdIWxc87/Qk1uAL2Q7y1AZ8fIh8lYyVz0EWVMulLqYr
Jt9oPxoWnkUVndG07Ygv/K/KtUkHr/4XM5CajQazUw4Kqk8o9ZEr535cG3E3QGSOaeGTs+qHJmlG
9rOOBufIlyANXImD4JQ8Sg54YG50PANoPZfbFE+A8k///jAvc3SirfNFq7BO54Lwk2hpGIundqmh
yq2ufDJCf/bbcJq2xrnYokIAxdU/J7l1V9E0H7WW9ihsW127ZYI149jLFBVAT+r1ChhxSvSeosGA
3cHlwUPlSKGlXf/Kl7k30Yw3/juj4Zzzel5Pvg6Vjtntr9+ftzxIrb/MV3AvxvW6R68ru0eHQBDX
3YrB75bC2KxYkrovtsygvMLOjlcRPPpCnpaW/NS8zBtV+IliS5MZBSvebv2r4d6W9bZ5cJoGaExV
JnMPaPf/RKGbKPTz7wcK/j36SL3/URD6V7T03z7p9w/8k99n/4AvCUuTM+KBur8dNvKXEkR9BMG9
AFIQRwgWcD+iAv9Ughi9nbwEhZ/BgPTJtxH6L7fT/wcOK8NxWIiL+P8bo9PHy/83DeiWGiAR9ClM
Dzhiy/uPhKQa0KgGqATJEEbzbtYeJv8pOLYFByIS1GQCEiTUFzABtDxtpALMqcypY1O0mKxJmW8N
djFoFOqOUnJowxdZXyu2DedaYYMJfYUJa3AtPRLREKjk4ge1jOVdN8/HaFpO2ql+DWGL/dkdF/SL
HfQIYwv1RLo5G8O1wmg9YMBvJ3s/BOV6qWZM96Rzq9wzkd1Vk//w/c1i1HHbbUOGQfYP0ljyAXqw
Ay+xQ4dWI7ImqNmvkR9mpkUksQQMEdU9zZ2mADdIyI9+EZe/SYL3fwVN/x5ApYT9ZwIVJzIBLouI
iyMzIk7+Mxkh5pFOvQZp0/VGok/zi7gTY4HgEC2uHipC5g5DnTnz8qP2y/bqGk5fKrP8mNBeTpq3
T3Ry3XRYahBb4djvqO7CU9UUEBp6F3TvKNruvNHz9w/288aedXmhQ++9WPoaqm5CvKnoMwjG3hur
7D0Knn5Q8EGA++g1wcWih++f/f4UIbLxIMd8ZKF9wN5eZq20t78R3IaC+KdW1EfuRvpZqNeFdyhO
7dzsXVbCOlCiO5RjlHjSH+/8fOaI1dpevXWoi5eqLNCaFl2fjtSVh2gzZB9N/pJS29tXb63qHCOa
h3zDzF9kl1mBlqXy23z2vODK/TG8VpANvLhnvI1rgy4IoEoSlkPzPjUdyB7/9rJQa95rHR7pHKbY
k+oDKNLKxhI3dyf1ILscXREUfiDAm1rMG6w/MMkerY/fn8rC3iGwaB+8ikGz8WyfGkhOF+1vcHer
bvs00YgNCzxx243VvmKROGyelLuy332/2U109NpwcejD6VTOQYX7CoPBH8fq2BuGdd5oA8VvrbOl
nKuPhg16P4PaynxRVh8OmcEFNvWa+qsjkKEwSOIuLF98hMDQBORd4OKicdvvx81frhDFinuiq0TN
jF26OfpQnjVn9APeTSygOzpt/pgTHFWZ1LQe0j4IyPH7Vm6MT2lAZBrJ0vm9rAKtuT4E2tp9HUzB
xbvFYq1rnyhOTdjxwvdP3x82AvG34xJJi8BeWdWIw4SkzSWqSv+8gNbWil27blrO09iC67IIBU7t
lMliBO9ABgxEUjOEp0egoA7Y4MoLD1UdBZfJqXx44ph+V9uwR8bC3C6Bvvv+zGkNBlLo2XFVjeOO
FfA1CbSD2wQswO1Z9eFj108C3VWXofWupRMB55TD1Sva8c7OwZNZnfZqCLAsU8ulSexP79YnynZL
BuWpy6jtuVkGfZndsdtHXdQl1QBQr1yARwRsZuey8n8ZMkBi4u3btnTk4s0gYguEGjUzT51bRk9C
qINph18UatYOwgRP2gF5xrXUj2EovrTlwb2DGGBs+Wo+yyB88sGSGF/qi9JyeoRYHx429GX9+jvY
xndfR9UT2yaCAHEAzcVEgOuj4RW8Wp3DCKzhidJq1zXR06K96okO6sVVy2MxAGNXoPbD24cSHdyJ
1eDYaCevKgJmP69GHMbQtAcvXCRGGRncc7sF99bnTo58SRSPzO5pFWxHzmRwoQ5dsmXjKuknW1xV
M7jXCjb27ZNak7ylxFwGXgT3MxD01LWqz75fsBmESJvSCfIBBSRBsH09kN4tn5WPC937kDI3Seaz
lfYzJGV0b9o5iLfehjtncMN7bDTR/STpkK1AG9N/fw3KKTpNWo/x93/iQRcBk87ZyRQa/KDXe7to
6ftnx2h9KDZElYUIuufIxVtlQuTf3wQZUe3k6Kxw2GYw5YtoP7cKasv33/76mnVIsm0eufqkz2e/
Hv8gBH9pRRB8OEhDQYvQHsSuW0WOMEwlDmTZzC50/uhamS08XHbRQNdc14334ovOPUBiDVKnFU7c
2AFRdYB6ybDN3W7ySwrvxRWpRLlMSh6+IQS9ZU5Qkr3fGpQQyxqa8iJywJ/gw7z0H2Ex+UdbI+g9
O3Tnjc7jVIbXFbDMErEXZ4r6FImWF0x8sIIqSGnb+yjDh4bVl66IEh7WMcCZ49pWAL0phoZ1V+lX
REIfXWTuIwCQW4AvjXy3VWO+4qCEtid7M0hAEAKLytlpRxx1+zmZ7WJJ+yahqSOsCqu2gRfD4a9Y
mkclRmqPZytYBYfKuIu+aDPkU+HCycQQ4jZpz1BYliAzBKM6sMXGY3GoeCaImxBapeusU+q4oACh
KfkU0JOHHcsHh4UKL9cjHJkDAbw51N1DwcfMcKCkdYEEdQ/5zYkehlocgKKnSOxghLtDOc29IdjN
EDGCuTgQn13Q5zy2JcvbYsHwKPcYUhCiBQumc8TEsV+uFxegKW2i2EIhxcyVIRBiRoYDH4JsADM+
yXJfIFwrMKV5ps9EKZK5Ws4GU8rtIt4uxBY49x6003nGdFyUpzngWb3JdJSxDJCK+pgjvD377sOU
4/UrWNdD7ziY1IqkrqHpawn/TKXCgSZdFcmMwtV2Yd4KNx90vhVeMrnLmTnQzayLCBnoKlLGCwji
tsX3PHvyljBWvs4Crzyo1ctnxyKkxRCGY3eFow44/AIZevHKSxgurUQ+zuI+2DNOWUigrRzKoskH
w3DAwHIGs419w56ctX0dZHg1OI0COASqDIe+YPJS91mzQpP0ZA4lOkbGvoaeYKsMdv+GrBP3qlNo
5WEukKkoDgbLBbG+cySLpIUIxaNhz7zuofaGrEa1WmjKbJeviCON8BqQp9hJSnPXxXDfbjtdBoB9
xmzCoKjWsgJlEH5W+G0Ea4sE8G40a3Mw7zE1HMzYzRXCeBoe/Km+jhHWZL+lHhg27OppGUSpJaBJ
IZx6pbkDiJy1qoTY2MShCR/1cICplrd4Y18VjLGmDS887PIwApEcqR/Ij3jA3GVy+53RhOMIvGAv
Vp3aYtx7iiGzkmKB/Zna8bMOi8M6VmclhxT7eVakJa/2JHB+6sVLQ3hcIR1S4w9HotTO8Z2sxruq
aJh3jnMPGui1KcfL7VXq52FrdgYpHl/B40HHg5XTBreqVz7MYKDnyL8ug4Uq0udjw1LprNBz4YYZ
k4qG5kXpPBn1S4/hvjJDriFyFx1Lh7He3dYzgj2XfppeR+KdihqqH22O+Jenuk3Q42bl1B1rqJQD
ttFiGXcGYM7t69EQXAQOHdENPXR8SmZJLlU0HJu5y3EIbT4rsGPQ/zy+3rE2hLA8HW9/jiQ815bh
5t0GlUvXhwcPZmcx3A5AqLJe3owJnUD8+L7Ho38lqosVr7M2XI/ueL7d5AK5GNMpbIBjQpfqjMDY
XgD607X//Y9bKEN2FOd/bEu8qO71Vgu7CGQgBovxvXJp6qFTDUPgh0H3IDrEb24KN/RdmkNGwX1Y
r0uAvtTN1nXOV/fnrZ61J+xuD2zh2bBFB0O7sx82qGIgJJHod4T/jKYtmdiCJwSylACEzbfceipf
qHfv46QOKaJ3z9+Onm1Om0Kr+T5EZaY3uNm4C5PjP7glXpH7sBFkWrjrJYpqHEXSvxu/RXOBDnTB
j0l27+CwEmQDnJ/YaHdLbz/Gsrj2APPHlr8UWiJxRPYhXeDIzXcoEtCr6W6oJjzMeHDK8WhDL3fX
IaeBufNRMMv+ywtKXH/+iIMU6rT3imtVDIhKFJe5cZ6l2BUqFqo+996yk9j1iFMc2obBkCyPyseV
mtdLY5dHFYRpab20kDRTAw6tsWx79QnkL4iwHl32dPP2Ze9/+IZfOliodErpuKRhh8QT2poq9nry
1ggIhK2uP7eZpetGWpT5MFvW9SXyXkYhHorCnNqoxaiLiwlzYRfYtok9Fu65R69hHST+NONa8fdm
AEdgxXyGqfExYf3CGXnv1/1aM5Uo5RwRoH0a5/q89EHcl5/e+FCU0RtS4GkYVne815cB7FbrymPF
db5G/amgiDbg9IyPzulfCOx+aK99TAazgz2En2Zf0i3fkXa/iHnrYi4IA/qEEC57dmiFimj2bSH2
ZbBffbHFfKUEbm/woqo261e2q8TaxUMZBIjnhFik9MHIOtUV1HA0Ub/R658RtPsVcfPpz3VmVqNi
H23dSPEUOttn3eQ4mWtfIiyLyy8eflMdnfVNxO5LgB+F+onJ6OwwL1frBP5ve2C1d9MQtxMyPgeA
zdhdHihi3bHw1JQsAf+x2OJptFfL1ENZO89sHu+LwX2cF7js/LkMq5eoYplQIu8HhigsMe/IKvSg
stTjUCRuh7RIE2zncu1/q55+yu193dxXomA4m2H4nObyPFTkq5ZmxxkiUAGyu8hlXBwRPE+gxbaq
yUUNh2VedsO4ZTiJfI/4+JcMyi8Pt6+3cueVYAzqcbf1zvGWhsKigv/nnQC+vBMsQuCjGo/jtdLD
k62jD87hs2unP9a/tKxOg/LzXlnMYWk0YMyW3qvo8byz6JEuzdWRV1hQj97aQkRs06BqfhmxHeeh
+EMQwIocbK6yuffbGv2rOkLxPELhxTFR/rmJcOiB7x4tefbJ+NC464/edne6jB591L8FdC2M+tvT
WW/kBT0uuGeYte70y6sxSnXua6RgRDhTiOAuEnL0DbCJP6F5AC1pXdxr6X/A9yjButHGvtWNeteh
ecSaeZ2k+kCO697AhtKy/bVZdWVOaZJ5GvccD36PHR5q7ohwmL3DGLGvVUIcMIHFp7vyzzniR0S/
fy0jPBFYYVfhAlHQ4YpYfr3flurK+7hW7C7ckGWy2vk1oX+I2a/Ja2kyC6BviH+kA8ROaONtjNgi
vBUZpQx3qvU22LYzIr7VeQInubjlZS69HRpH6x7FCtB5G/q7uokubIYFVkfOvl5xBtJC0lJ4P+qg
PdabihkfsFhNkOP8mgXdmDi11DlulLFYzvJOdTCNNAawnQqQ8oqWdJoYSVRgAYaErpNtyDE5aAli
4ghMTHtV1Xj8o7etifYEJabu/D3SLibdiP3REZ5PCq2n3DLA9B+r56U+9bC5yqNwg6/IGe9x5lWK
wG+q0W4NAY45crOImHwz80mi6hsXcTE1gXq2KfiflxKhRGP1Gy/Ng9PjPBnv3gVyXxefQYmTDIoW
vfSl06bf4wQzbFySOig4l9qGF12GNJ1BBaWQ//agVczOWnUyPUrnRsDgKNLaTHdInwd1n1iGLwWI
FeE4AGgTqJ05L/UTdvY+gevtwV3lPwWAgrhoIPELNCYLpTvH8XY9wmVFpwhGe5w6ViLiHa8lBw9T
mt0mPJxeFTwM/U6uiOEP9sFapHY7MX/a/okZf4cj6O4kCfdeNyLVBpE93uafm9hOspIHSBwPoIUf
LIb3Xd/USWDcF+MifdrhQShg1zUSkSlEx0VYY5d5pCtS3gBTNh9yzAVel0EQLdprVmSu0/zBIWGw
oUX/WQhsKZj2mV4SOK85KuZ5cgRYqeCBdnqPlXgCQvSIsAFOXoDQOQ6nqsShF3Oda6dGR0AOHa2R
BXw1MzKHhThHS7BTXfCmyz7DEJ5XCCvC8pIqOk44nA0+Sea2PxxsQmRVl7qlImF+cYkw8RQLulK0
xbBZSa6W+sC8Fxyylo1LddjUj3ZBik7UWdRgLxJB1lVmt6Khd0F9jNw+4X9thGQiyg/U0/cZQV8H
lmtGRhwhV/S7QFG7F3JGWweOGKZhNkVVplDb4Y6xOwMxJjab+4Eh9imcAS9PEW6h7iEIOGW+rsEj
UGVEA0fMI82Zb0g8bxq927hbzsIiT6gr/yW0SMQBahOmu+K0hDYmimKreYSyhm0WfKFT3rlFl+uQ
P5WOvIO4mzf1tKu66BKA6baexhb0h2Hf79ZfIaAyR29HPLowY/r+ivx0Zu2S4ySsvQK7zlb+wHDc
h1RD1qAB3ArnT6+KfBDygr6TDF/SCV+tS/IRmLmW4+/FbTJivIRHbRJ1JfYxfuyHG9zWFHndDDiz
4TZ9EefchHLHZgFAgaeSNs9BteRz6yOAeHFudnTlnUE0/HTgDZWOm3UcPFJVJ7wTEVCm8i5Cb0q8
CVB2tStasvPha9dF+6oexvrHotrU/v4vws5syVFlyaJfhBnz8CqE5lQq58p8wWoMIBiCYObre6n6
Ppy+3db3RVZpp6yOpATCffvey0nznbKCR4XnHLxIgbQq4fjZ4Se4i8Nk2sngedvRXB+w2h2xxNAZ
wqLB/Wggzo86AvfnP+e2ebfrr5vcQ+qbAvHDr7IKU4STNF3/R1vpM8ZvZo0heBnJz+ropXnieNbN
kDMP7UYBI2C0j+5wN8DsZRfuw7k7zCYj+Tb8I9WDfz+NUpKdap925rssZpLG4dlMuVMm0iZp9uj2
KpHOsxr8vZ0vv3PLuzrreNariR7c7NzsbqX2bgUus7S0d2PT37xAvjVLc0GRvIVhT4PEDWcyxzZ5
MtpqTyv0rR9/EhU9ZnO6WwX+MCXicSgQc3CHFPLH2NlbDV8NUN9Bh0GyuoIISfnQWTrxGV+XNU9t
S+VJ1dgfhl3FrqSAjtQlK0PAZWvzY7y3k2O4nV29I/C0S0lNg8ZcLpnvmySTymZbooeUXj+S7bTq
rUzX2K3SzzSdd7qLzkUeGptpUI/O6MYlt0zpfA12+XPGH+ZjykXzePewKEzC3EO4g7bwq9MizsTy
OOASX5vx7m/g2e//4bfIl8zsflzLY63rH5P3PZg/lUk2IXB/hUaP8Yb01DhtUIV3lbt8G6fipYuw
ZbZ4L+3S3S0Y4HNB1t1DMgvTzYLBxwj6j6aLtmKgTZ4jBIvF2UQk6w2xxg3GLulUr4YbnNq+283a
QsRy0i0XWWKNh94aXqIs1xvleA+qHgjmSJxi3m4Szm3iXw0Ql7lT79C0uK3oZAhGeXHV2rchoh0A
lOB/r4mUEC1pmYgK94DnEJ+Ox/y9qPaNM++aKTo506EGjtRU2XEBB7PKfL8UhrUx3HkLLOFUeOTA
zH6rya3lxnrK+5Rx8PSwlmmCXvjVjqG76Zz6D3bTBWfiSDQVO5Oxvq8z1qkMqZEj+lTOmYpxMIdN
dBrGeyk9F/gBaWzb4l6KxEtLuNa+yLLBsUeSHed0hng6+erI8+GlB4GXh94p5B5qGotHUHbqTHHI
oxWDCZC2wNoHY3oiqP7kNiTPVS13o1NsHeSnevF2Vp0mqnCa453Do8N6ZzfRNc+ggerdoosk6ktc
DbN9k6gBgdVdrYqo61Tz7CUjbP+YW5w7kbCv9fwK3equeyzf22HeglJ6xiR1RsZ+ndbfLa2yW2Sf
U+PESwqvagho8rtj1aLuloUFGqs42C65YpzVbbcf7Mui573pR6+izwEh4FuZSPZkxpXhyH5cfrjH
jkYiLn0D2+v6rN10Fyl1NZciKeTvYZpikYokKOjHDTuZFY0uao87hm/e4C6b1MG2mOHbxa0YNwUU
nlWZv4vOuZAcCjmffXxzfNSQqx3sIJ70JBjB8Iz0fq6usd9VFz1GX3jLwrk8Wr11qEu8p9AhHYxx
m9FFZTej9qHTj90aHifN/6ItMDWFLxI5MGdSRGIGZ1qFOaHR4P+WfW2KY7HwgXAs5gUR4/Dsmses
EXgk7V2GIuAhaCq9KzFi5DbxqvxMYxELHkDOpHZA2A6rapJg0GITlvOu7KObwa1lFTM1OHl7QVrM
H7BgiYOLb3CYjBuRUAKHDM88ReayIXlucKE2iWGu21C9LFOHSajfzjZ+kuHZ1InML13R/YzSJukG
g7BNH8usuwT9V7mcCmBMPWO3Zn2oLC8Jfsrmlz/QemD/m55o4DGkIPCaaaxwd8ChIg9q1p+Y6c3i
zZTfRz568Cu1o9saZduIo2BMzQ3kliSyCEFa1Z4En8bNOv5czR6pMQCQxUyqpB4Ovk9r8FI4QeK3
I78GFynunhxXGx/ba71X4gXuajLNRUIT6OfnLn2HOLsh+/kwUm+R+0H7g4NYHCBa5T8qiJXpNJzC
6WRk7ZYuadNXa+zUMsmCb4wrz7ZFhdCLxM8QSnv7Juqv3vhw22OUngvXvWqc1kH/eyK3RmymP1hL
cDUh4lgW87c/eSH0xu2+BSHut/McpvjZHbJiOK3llzemuM6NK2quHfgnu++/lRX2mhzdnhwBCtJw
H1WfQtiNeXf0eYqUaxNnxod2nQu9GBUAsdHJNH6Ear2F6wXpbdAfNSCuLjVi0/Guci0YuJv7koli
UaebHDab9P3dVEOzNOWjLI2nrCyOIbDaoEL9q2KPFFtv989FRZMn+fUv1hJPSHYLyc562ZhltsQ2
ML1chXfJz937Yrk4JsAvss03r+lPoCrHFKVuGr3ogDUIe2Jrqh1eL65t6dxwH0urtS6ZyKyL00UH
BtE9HiE7fcKsnD5pdG/bG57gmYZxtaoIDmAEaYSagcJUi5JLcSHNO8z9s1Hq06Dyw1CtsCwlcmbD
mOUya5md7bCIYT1QelmT/yAZrBzHrOm37ay9F9PKZNJIOtrONeCeRsSqmZQwFsECh0H2CKwn/d1N
zgWp8yMyxHIwculeTSKuYKO6P4wtlzMOPTxmSiznvz9qhzSFrEAI/v3x70sbeV/54H342tJPxeRV
t8B4F2OLIZ4RaD3b2xarx+Pfl3zKAlB6eE9rS3vnwQVnVArro7Sk2np0+I+DvHB/3/3tuXWJXNvd
h6lkSrSINMPclJrPVpuj+ynZJiGhuWel/ed6waqf5zVHQmsvX92KiWJduTY8VXsbla7iASpPscXe
6u5cBeaqUrq8Rn3qvQy1PIspBQE4vs0L+pwR/HXzaqljv+cxZTFYn9OeXr7rHg0LOrEx5/AI5S/X
MzBwdXOJsBj6SRhU4vT3TzWy7l7YFdVUwCxgM91n3IaCQ2hXr6qPADgvbhf30zglrUn0UanzYA/e
ayiwmvq61ud8jXY17vE7T+2/rUjAPP9v/qT9f5ksIt8hUeXBAA+9e5j/H0Gmtg6yoByDATzGMMeD
k3PmelH5HhS9sXPdjKdEN/8RZOR/IArVSsuLo3xxWfeBbvZN6jFgtMtbNWLoTGVaJUXfWWi3mf3K
5rNo9x9cIf9Oy8SBT+TLZUWKw94hywOl8M+3a2VGOER3bczrrCkZAAZsh7oZkOHGFfj2gaHO8FpI
vJamjdPNsI/iDsquBFTXtpjUEaKJdsqrwCb54DHY0wMNrBe15rvXtnShxRQ8/4f3fH9P/ySpuw64
Bt/jvGLZm8uI7n++Z0lw1BHmZJLOFFW2nVbenVqvRm9S0yyCLNRS37wpT69wZRjH+1o9Sodxfpmu
6dlfAd+EiyLVis2jkOtTvZRCxeBUfulm5C+EZXrGULGd3KBKN8zJifwX0ePfl7Xof1fW2///iaz/
7XyK2L1hktgLovveh3s67h8XjajtEM9eZsYoDeGFFbvto+54m80dv05eYus0Bj1L0KAP+yo/GR4B
99SfoAfh8yaK7D1zMcaNu8w3p1fR/j+8v7vz6t++cdf2ArCiEYE/6+/7/8f7G0XkjYatzVhygaJX
z2NSO3zbDmSFfCNXNJvcQusPXCO8ZOPrasIuL/n2rn9fxJgm//878i3z369cVpgFOMZYW+oEQPrN
f+O8Nm0NDIHhXDxlXvWBQB2TiFovhiC47LaMqC349lwfsefNGCYOthOux04NR7xNW7s0bfIZzq7P
RAt5pjF3oZUyDun0KUL9ylLszr1R3bxWWtvaLPM41AQBvIKQnK4PAm9J0XK4dYLxo/TW6+paP5ss
Greh1Xx0IK7jsbJ8cDKYT3OqdOS4UqXqtPr1U7M6KfG+IcaLhlN5wBHsF91DO0Pj6Hv8PGtZi+2Q
F0zySnc7LVG1MbzxcxQDX7kFNtAPh828tL9yJb5KLKeJ9DXTKkKNm5WSmNke52vkoi45IvbLMi58
O6Po75uE0Po3XU1z7NbDsDMbY987LbmAQZwDHXpHm/oJMCupjbs3XQ/LZezbs997vyE5HGQ+kNsZ
VgPrOkdrP8p4gt9I6+D+Tq3oJTdqi/C794y7+MsIiVGFbY1J2XxxDc8+BOGE8SMkUjz/ti2NZ92A
fmqQqt8BBECfvyzEj7RtPi7k+2JkmZ9VvXxCuqK19d4X2xL7OVz5fH6xNcLFieU6fguEg5C1pu+l
8dystf8xDtGFNCFE+g6Tmzbb2JpkRB+GMPGXP0sPCrUHaaIZpXMHJqa08RphehxSnGHyjYiF0w0D
PN7lTBrngdUOT255iuoB4N4UxL61fPYRA7OU/mN0vY1TBfZu9gf0JNLm3VgvcW2ol1GXv0EzlTFt
t4qniWpG9DG6vgYckkL0iFKMPUX2Jui3+pHxb197F8YY1qWZ2teqxQTSVyNk7MIskzKDWrxOZN7x
M6BRZDH/ebXp+SppoeGkeO6Vb3+5AFw2kIYO98d0mtKvTpP44vjuN1E0vPE25abisb2xhg76EYV0
vHYvYR3QVeQRww7jjgOFcteWF/iwedIqjRHP8UHjFrQlssFNjlZCdxsdRSCzw2IsEZ7Mg1ZpeZSN
/U4x80eFyo6ZMelN7eQgIPJ5FxbVq56zYk/WZGyk+BwxTVj7IuSisEUdALoDsHy3SeBm3A0m0wQ/
6N4WWiysNgtCr31umvR3O/hvzuIDip3Tfd7eWitPN4P2y3fSvo5XDd9FEd1ych/Cw24WGun3QH2z
9Xx0KnkRMGKDLnuTwoecFQRIrmOZ6BDIAWmBY2cygiyCooI+7LbJRGg31u4NY6n1RHwjBCflSwZz
QImfasA09Le8TPkSXl3GBmmXX8siNbbuGgQxeLCIuE4TnKGozpu2d9ShHrPwRXk4otvWvVCth/Hk
Gt8Z8hqJsjK17bU89FPzPFoz4/EMGEMnjB+YHF8zy3sywuoyuKW+Qoy+THNkXrPA6DYF6cdNOZu3
tc4/7Trr92Yx7MFk/3RD3zpgsfrQJiUvvqcd2LWA8yIAxOs9V8KpCJNxv4XCO0s8iUHd/e5UMCUM
vv8MklwohR3YH9P9rhz/s3MQbyMWIawWNZUHWj6W9fpgdK13c93myXBLe6/uvAwmMWFBFYiJc9gZ
qyN5wEX6yl9g5wX1BSyy5YCYvDfnoD3lebfT4Gsfsg7Gn0VsajeGnryYPad15wKKi/wVqXrXD3jy
q0oC0KiApg7WdNXYNrcmo5XBlN3G6ezuwXGy7OZk+qZMgH6sXsBPJEHIGjPqI9SkY4DplfxMpRKR
Z69pNJqXvuD5GxCK2y1pdEezKQrK90B4BQV/gSY1B/KIUIXFTRCW1Q2IcRvgrdFdmsCTJ0HD55nW
8tLWZ3N1jphFI5g4jn9zOsx8sm3PM4wKnDEw1iBTftmVCM7sYHgxQmk/Gi8TA1PQusz4CRO3cTea
7EoxNTlvChCUfJp3ZeIakmrc9lQpc1CBgunM/VDZNo/48Q0RKRHzm24yDjPPGjBwTeGtLtgrYRDT
dP38JSrD7jzVU/vARoldX2DzMfs1unTWk3BsniRZ8EexPgAz1ewdEcfQN5pubxMAJLU6EZgIgRzP
ENq8SfRnOuld3o7ykJrmtSvb7JryK2hx+S1Nbu/rfLjO4QRxzkHpqUdmQAH4qDYVuyDyu4dC0rJH
ffZqRg4yP6mepi3OygzXm0/3TWZdnzwD4bGd5fPYV7GZUXY0YRphvqiumQ5/9I7b8HjliW1zR+EJ
uuZKBbc0M1Fh7fm1wfK4Q1nNyE11fuy4or1GRrANZzEfS8M1EILS166S9bOJIYjMJew3dIPYWV0C
a4b2HpxC4DKq++ush+zo1dGu09GIv6ZbKB5xfswIu309nGa/Jm7diODODzJ2mJqsE3sd0thd2y4e
J7s/FdrbRkhd+7SdDnz72eXvSxbhC8dyca0sHjkW85ikq+V0zUjYHZE8PtdeeI8cv8M+bRqc6AOu
yWCV39IFfhGxjD3ar/8APxdb7UodbhSwBlOiiFYXeDEEqxQisD/uBk4R0uFhdP7Xy2MoN0uhxmNp
Y7NgTMM0u+qwf8F0L+BhxkE+XpWyenCsfpVEQeYzOiCCpsIaFvZoftN3FzlIQCvOYJ4wOGL6Ujn2
SVVFja8G7iXD3OE8rJzxxO/PSqbpg4OWMA0FVEfZV9uxBMC4UupuQiEm0tXguZX2GMwFq3fI0+pF
5sVnV3X9vs/fVoUVyK/Lt8IemwSLHJ4uCxpTL21r5zTmu+r84jzSpZ58yQSvjWZCYg4QxHFeSYYr
9zno8Z4bZIBZnuJa59yOfhaDN1wQnbc0oJzMjnPqxb1bdfxsN5aCfCXWNvR8gEtNSiEZqDAxCWdj
Lco4wibtMFBU8zXyMM2EAhjP0HZnhVsVVUZL8DHq2a4ZEHbpcvLssrxBIY2D0E/fcXfamzYtvWPm
MFgjfH8rMuYjbpV1sKe3E8PSLdtZjk3mrHtvHtRxcrGfASsEKK40+ZqFyc/k0o27OcasGubCJVu9
Cr2FeZ0gxM5c5xbM2D7YndlsOmBVx9Do9FNFpzNlSwoZ3KqP0ia0FZTe4yQRdwanXZKyuIwuor7V
6mfuxatlivDEoP/7EF0Dku2nHoQ+wqb/sy/BvzVRd8gxqiaiXLFNaRYsuKbUD24NjcehkOpVf6jJ
ChBUeLSyvN5MBJ9CYQ0J3PlTnWHy92TAVC5q4enIYbsadkqOtHztYOWdc4NaZgjMIWmXKGMvS2tu
fL9xD1OGC8BHxH1oIen6Twy8SgD0CI8BddTWsZBpVEWd5hJXv1L9GQ+rD+BpqCbQc9sMTvdJ2cOA
EKjx5fXXWof6ebGpmFhc8I0NBXQc5s9hwQUmRqgIjm9SlPDMpDo4GLq4rpqzIhowVQcr/tg28FyO
l6NThvVpquicGX/JBvdUILZGxaQxF3Zzmrv+Xy9/f2yYc+yiRX+UQSYvf1+IKfSbiZp3t3ROvily
H0k/XD7I8llPAZbH7doHBqG6artKHtara9DfTrtxDqZzvoin3NUhrleWsvjVfbHP2p26xXTirkkn
ritDXoM7eGss2/K6AgJHnvGWTX+nPNh3GBcBe3n9+ydkG3mtlpDVDU5WJMM9o12uhj4CJY1eBgPj
UENEZ+2xbfqhYnzpLrsicoFERPaT4wDamipkVo4lYRAmcyLufldAj616dXCiakvop95X7GHY1lWR
bzhJvZ2QKEwEswU92eMqjA/gYC2lnSLy2VrjCYIVCzpAVkDCotB2op92sL5UUjbYKp7SfLh0KzzO
tnjMZ+wBBnsLbKRXHz8EaVv3Ax79mdzzm+zEH9H4CNb1s9f2aTwr44/H6o5uWBsW4jicgdTZ5CCf
rHJ+jsrymzTwXZvtCXd/tak43pISL1ju9tVep97RxIe98UbGAbiJy1g6S71jDdGPaG3ORSFVTBqe
+4spXs0kxLjbFEKC7VbhAwIp+m0zMRdMcYrGo4dlyNGo1hGTIrHWxN+jTsTBKl69dYDlJT9aQq1b
imt7M6d/urE1k8mHczuKEnqz+9POYGT3bAjLMP1tcIyR+RAPDhriNiIWFXWkUILpDg1eEBlovuOZ
d5td5ei1235przmoh4WYY+jX4w6NFJeRhUv7fud0Xn7Q6BzYLNLEoyEEcmJTmOf4gGfpEos3GRMT
BW6cdj4YmO9isUw7l2zZxu9XzKjfWT62gAtXGK9LiC5l9aPFQpU4ZrqnPDDO3krFNyEOcy99DeCa
Y8pm9qiIp37UOBUc7FMjYypVYDuwEXct9j6gcnVxOLeC1GtiF4z+zJRJ+0Ictmw448kD9T0TnXyO
OZYAV4qVmzMsP5223fkdjjDHQAOgar6NoRNtTW3ejebLV4Wkc2jSfic69yWflnNbHPzGZsTVYj8s
TSxFQzf+AJW5HttO7vNp/lM08jYNotmb0086vedJInAGVfcmOv/x72NJzgEbECiGnYbJlZu3mFCk
vJVBJBMu2WvEiZmlXZ107HbbwRGs95wE/GPmpcmKdmMMyjiWUUqPGF6I/PxatTbOjeHdy9fyIcy7
8zyIlhhAS9/bTBfq4NMMJHnj5L3GTgxBUJn6KpSNMyTsfsiIETD1ClscNKdi57NtBTHcmYaaInT4
hmWUx7EJV3y1g+6govfpfqxVHIxb1+5WCHLzs/aUPldj/tDo/Eu5E1tE3BFz21JwND405LawBbav
aRjIg+njPoNtvHR81NKuVxJD4ruNGTypPb8nsNN9q1HSD5VKe3gOmDGWMLLOIuqfhqJqzk3uebFP
lCCuUxuCSGdz0QzzwbTuyI1lejEUy9ME90XI4ZV6PCg2WZ1We+UR1iip9MNMkIywxacXVU1SrwMm
h3Tg4Q82hKN6PszQAqxlwJYdFMFOTtax99S3JcfgyhaiNWb5hOwYI03Zoap+pdqvX2vXiKGxPEIo
JAVwpyiX7fy7yuVb3WZtwmC8EumTKxqBXzuFOUwSu44IpeO793a+ZFdhSMBc7k2ZWyxgiVg3GL7J
ecnPo04n8gzq9xRiCuSc4frUl2ygzUDWfSNgcTbBgSRNALYBYjHppAG5oAEa5da3Yh7fpB4ABBk9
GV12EIE20lZsLDiaXbOMTS/VO8BThHu698XsnG2EXglSe0Y6GJatbqbqUFr1ayXXn2j/7carXPeJ
wBtTnLjIol8B5zraiJGwcOcHOEJxIBawFY5eD+HaP9Xj0m2Xoo02C0FwvFRL3PaB2qZk4AgrYkGr
tU+TzW2FM4K2LSMks9RWnWQQ/HQAuas2VbiPfFrSoPabW4sp7u8fjLYmS5DZ+2oF8beuLOHM/fxt
8EfnYNr+95Bn8SXtq58NzzEvn83j7MOEhacIkqvrGRC607YoxJnDitBC2b4EbEiQgrU2kDSvkDcY
g7tcO67pyn3ovLMC7WZzMcSyGP4YLV8fu+uPKrP1prr7k0unRxjJhqcIskBczr3cGxNXKEOd5/aV
5TnWTjj3RTAtGnYrDFwPkLcER0eUd+4VWtmvUMojnp9TVfnfmwq3t3bz73zO6KRdXBm0JglrXY5h
ifNiIgSkgeGCeenfNTPLwGVkhhknsqurv5C5atmhgPVm18VDZLwVQH15V+2nda+nCwZ8VAv3ySQa
ohT2cF1wbHpd2Z+mO4i4cf9E+MLONbNJw0ICUI0DhIOA49brmAfR3r/Q5qVxOxXHdeFLDWeGlVWa
UAIdVI2Nn33IITPcFlhI9aVsWdxgC/50hpmWkw2FVuufcrVsvGVYH6sRngStTLWrRvArWehdmnR4
TGXVPKhSbEkxw8tUC0NeoU92hDnKroJntwgeFJfJvizGQ+AgMvhe/zxzd1Edg/vOrSgAfEpoiytI
gwrRMLm67gJCFmSbpN9c1xdT41HX4RPG9vDgoviF1fIDRxlNnE8en+2ReHgySJBedhOh3Cn0BvCi
JVqQV/zuwR1Tt4392eiDbkuGNfFttBV3oPBPs/CVQCL/e55ZXhcg3LEM9jgQF1KBA6Ky8l6nYt8W
Qp2q+7Wfc76+W1G6dVU/bCY70G+TEK+krbQKr0HL6kAVrYRdB2c/kyYEdHI02deAzW99HwpZkMck
2DvNGBpa0huugashJ8IS5OsnerV8YDnsmcVf01H9bUzmA3mGt1Tdne6QNWLWAdTY+u0Ie17w3XSY
/K/Oz9ooo4vka7EwreHD0sgOXieOfB02h30VL6z3CvEaJMSoJS1LTWlyf1JZywjceoYo51DCt6mJ
o9wTD83s651bs0HNrFiLxioquxYtU92t1hJXbDscl2B47R3jyVTnoCYO0U8RjXsZymODEGT423Kc
jlEWjA/VYsvt5GENQEFKmjyiDsaXUopiAHFdvDssnj0YHbtM0UZ++Ok8wxaTX5k/3yK3gUTl8btZ
uMnsFoKUcMG4psCgRKf0NlUu7h77PS+tcF/8ySIiJLMXHHFUnVeOPba1aHp3i7iSWF8cYwtSZZ8b
s0RzXfPYzr/pyHgSbJmLrPKpHC2ZdEzR3Ao9agy+emdqtxkCzsb2FqqUBTsJC7F8jV9ltmdct85T
OqI+CeLQqpvJHmCADDrsM5Nfd4nyLYqbebAocixMHem43HiEbbu0fXdtumKO1R+DcqajY57mqO1O
PaRYqn99q5wX8vAoaCz+cUB9Ernz7R0wCgOk0FYXabvLc+fB4RHLwNu76t7/VfltmTCQuKbFSBeP
ASXum5KFIR3MRgK7R9cF1WJV2WNeWdWRIQ1woaKwn4sMtI6JCEHOZo5DuvewxzoctNaWjbYtZmR9
s/xpTOipyaUiwNVu8zgb4e+1UPWJ6PinpZ4q9z4XucxeEcR9J79KhZEUITm3cu8xjPgwdTk9eysu
uTXjGRUQ/Ysdc7gnxqk4s4cut77Nd1X0wgrfZzKa56nrg41CGrxitKZrzDYKXuuW7ESTtGPnA/XJ
MVuX6m2k5IjzpbD2RKVfzbE4cuhyuRrpY0FEcLsO0tnbev1V5Np6NnMCSQv+j46EIMIbNt++tqgn
hETO41csQ1VupjoSeydvh000sa6jwVhrFaCabdfycdoEL2vGMdkeJ+t9NZpjZzC3AgFQbP0Z7J8b
5B4ENbaouHX6GWlORqKoWzy/U1/t6lJxlLr2x6SynwCA7DsAloLcQaAe3OldlW520v38xVoeBi5P
IWZS0YzDJuPAAfnzUuSYsr0oH5O2rQ9NZP4JnfBTjP3FGfgq2ognNvVRcdRpNNzswmZvqXCorhaw
gD7baHd2KpeYCOsMRCB/yLPZfLT7nWM71VnMDH2i+1wAJBG1DyzqZgxwtc3upbpD6hhfveXCQoZ5
b1J89904fISdegtI1Df+JjOwwU8iOpnDY9YBH2G21+y1jHsvGz41xSI+zfJlqp0HYsFY8DOSya0F
ZZnDZoAMc7Fw66PbkaPHRXFWaYq5xsU0ZROV2LmeImvIXH9C2sJxgdBiFjMNWCcxGrY0FdFExJGK
D73XiNJTEQWxrEbNRt3dmOsPJ8egjIsnT4qaVVF1uOw8DneEGLTSebzZrbWzZo3lrk7c6ifuyUM+
CG7KkR0Smdy3DqqaM8Cm73sTczoXxsLi464Uu470NonglfML97iuzF3k0VSt2KbnND+rCLpqFKLH
ttmWLZWfPhfzGRpSydTbry8kTfAzsreEJzmkfz97iuCKX4gCmNuGdiiD4jx7EAvnZVn25YoAj7An
fNPbdyckdxdcmIYahDwlQ2habl/f2qBhFeEKm5Tnu8EOYavv4woKXUwUWB1kB6V0qc0wsfyKAG61
YGo1n811qGOigc2paLMxGfzwCMxmeQAyqU4dJw1xZUila9miorX9fpCm3NRDhjKNWXZx8gNdSBWz
srvaKjP7sIWTBO50HsrxONvea6vU+wqkm9+79LedRN9RjyazzLiMrLsNqdtS2l0bFkHcdz41iWD/
Z9yXRHVTeJU+XjVRpAP7mPoZVxgwO9z8gUdiK2uxwTr3LU3Mo0Ri+xatu2kGO3dmN4KJkND4kkS8
+Gh09HNh90CvinVLPhB2WDpS58LKT2rJwBIWHamZYB9V44M2wz2ZdsXMj9Vm7L9797NX5RiIBpN3
zSp/2Zke1/HAes055wssova+A7xP+Cb/+B0Uc/ZKzLu2QB3RdXdhQqFuwd1PrbnTlLojI0nIWmkW
sDNMp7sufEIjuloC2UKjM0WUujOL2nyYpjuTxchbBlZ9MrUBnhV22GxbkBi4Htg6ztgIzJOzxqY7
+3vKdYB0avn0cIpI35seoOu/Nl7BNJitEYd8Fd+s2vhsTK84TaJ1kv4yjcNrO5RESsSn6vaIZQ/L
0lCYSPRGb15OMP1fh5Ytqin2BU4ulI15CZxXQd+GFuN/2HakoLRom1wRmRH2SLLwh53Ru4KhIYJr
/cH85NGfiVvZKxh50z+RzZw2VSCfass23jLWnYsChXQy3e7YldMeGJZ3jQjKQJy0F2yIXklRy7Sv
sf2jZReHqTfYyZFpGsGoPajSf3UKBra1VcQ9d9J2NpijjqyZJLtD8Ngv02DDSoIisYT/x/MYX7cT
S0wXu97XTdDeUXY+g/runXFfekjVfxF1XsuNG+0WfSJUITXCLXMUKSrrBjUKg5waoQE8/Vng/Kd8
w7Jsjy2JRPcX9l4bjKmaIf1YemtCvcGauVsrC4x3BHDjthYwUbV65zcqYKE3/g6tjA/d2RATnVAP
RCAv7ccJ9Vwo5EdTSnMLakKgeo3fK7fZE5eneuvD90FB2qh9+Vxq6CV5PskYU1EDq8TOGIrFI9Fl
HmMVL9BJakou4PCQHnjrAfnmchbfJEG+1xSN/IB3EvXmyW/5J16KcVNLotcRvGRg2rShz1RUK8/O
CA0bGD2WCZdsl4bvUVIOAPlS3LODuXSHOtnC6Xn0gmSNug+y4fikkduppvYyGqI79CHtDGR9xgUz
XP51QFRnRH269mhoFvlovzto4uq2NPAXRxMnzBzZg5nS7YEeoJxDDceTOTUM9Zy2f6bSXbsmG9NY
k49hoj9SIQarlv32WqXFNxHZPcaS+wKVXz7f1iqkISdwZQ7pNBTM0KDS/wYdLDS/INFI9Ow6B0su
jQxN98JIXftoxvq+8az6Q4vFgjO7Q1L4aCEfXzgqwEbEJ8hX044gjV2Jgyl7JW0UnHUYJ6taupcC
8g855spZ6qV/E0YimHBSLQi3NReVKchX8O19MszRb228IY2Nvhn/qS0+Grt9KjPpbDtye1eu+pXC
ItS+AJZimt11xKifMYNaRaP+UCYsRf22wB0JOZLKrFhrc5cysJyt0GYvLYLAMRdBjPA1bd7PosAc
bMILavY8S6OF5UCqwnNa2mpLiQjKh/ZqsJCkOxd8O/1UrISLfRJXOrVHZizNy9Ck7iGv35uhIlHF
JvACY9qRsy5i+h532MX+einva0Q4/KEcgydziAB21y+mMAVluXFQ3hzG5PN+RGs2LfqGwI3fSHO2
Y1mMjN4qRnV2tdEJRIBv1m/AJa+yCW9kFhUbeEDbNu1/phqARUZGDQkEw88QYv5DGGfGuKTMgQFV
xY8nrYKYLeWDEAkvk8mzWcbsWtA5bhukDN7kYcAuqGIgTCDgDf7mU/rH5CwBaeJupkESkRqHdF7m
9KC3cFc6Nb4ynFsbfrZjOu+v4Oi2GeZWh1TmhQ6clmmwQyfMee332hfibw2JoXQMMITR2tDV3mHt
wfJkbXQGzUgaffjBiLv0aBDh2rpyqxkkaCGBIhMPG0b7UYG4GpDBTJ3+pkKXkdRDwW0ZDgerfa/M
eo/hZnLV2aIyRRm2kKJXu8ZwACYYS9R1n25q/R2V/PBL/a2u1Luff7qt8YclVmWDr3UMUHpl4N96
O2Go45ynBlsVHNB8ZWjUTKA/4jc/RnysmRtliTVZvM4iL2hfig8btdGapHow3SGeVwdjduaZ0MCl
joHHokZUTG5RtTAG6DZV5y1rsnDaQDuZShzNPqBjVLSQaBaAPpdnhxHCOkgotcrtaE+fbkZqs8XD
XTgB7gntGzFmjVhUA74cxhtpFFdc/A9juZzPGQHnqDY6DD+GQlrT1tyGVD0RwcxjrFc7Luh2GY0U
6KERYwWzWfNoj5ps/xZZna/LtiOxNE6eWis42M4BtHMZMr0xYvMURFq60RuKT2Hgw3XkAsDDgIJa
0IOhSUR1lzHS1Pk8VLAjufdGcNj0vn6I18A4orba+DLYsmq4oX0+1RndS4GFe+VUuImF/QP0fYWp
jZrVHuxtn0a/5OL8mkr7bCVLocgFKz4ihtAH/FJqmL6KrOf2Mz/1Ela3nk0HZHY/2YS8zg7sH9T3
u8A2PpuSjOoKHVlTHmdiQjL9TlrzFE2vkRJvlTW2a8fIWZn/xUlX4kNHWTk1v3QPtF7E3xmpufVc
3qc8NrLX0op/uyYHg0x2RmVbS+k6Osaj9llnTbKc6q5ZeRFk5BHKZyMALPl8hEj7XveJDf+DlcNY
2Uj3WiCqtjSu9C3Y7SCD1SkNjKPyz9J00XGb6KfoZi7SkpQOAiBLnCmNByE9ZCWtyGBF1TbspcAu
UV+DHGdSCPqdD0V4xHMrJN9IIvufSEe4W2CBXQAZu5VR+F4LHEdVI770ovdZKrgoWzqoCnaJCD/r
f9pCl5tg6N4jgIn0j823CKqrmjACu20nV0TRv7dde4h4l2ySEZahLH9nE/2K+p4lB1AYEhPC8lFX
zkNNn+2UfH4bFI4LvCTvlqbwKPDrQwyL+1YmPB0RRmU0S8cxV4+5pPOQqj13Vc3BRGSA57AGagLq
/pwOE2fGiKMquUwquMjS7zYyYT6TjP5bmVe8wSZhm3nh7NJcAh2xPZ5tJLkgt9AjEBxocePQBh1q
lKWcFZ3aRCH6ctNPQZ3A4bvYTk7Yp4GGSDiBsSWr+sOSJiGA6Z57mRhL/TMg6GBj1F2I+YVPxmBW
BCLCBV0rKcMPagKcQUDkHEx+jIsqBDIJTLqEbAJlMxXW8z34c9Kyc+/kdc8hkRfLrkUINKEprHGQ
sTVqv4Kw+i1ipEq1eO/0TOGB5dbiY72fCu9MdE21cHVvZ/IcSYQzpuGcO9vaWX72J6nfrDHg2NTm
yww7iVez6wsRqeQ9i3+g9eTxmGCkXEpMw/7E6uxsJEiN2sthzrNhhkMl6aOkYn7jlAg4yfiqg+jI
VLHfFtmUPXmrQglj5yXGEdFUQCIQigK/IQxY0y/5hHfGhV2xBqc3a0XDdUKymVmUy2KmuoeZ9s7M
o250a6Wn/ZxEkKzTYHjLI/cTd0Lr62ya+RfZ29frEpAWZSRbbC62RRqNX1iov4OSVNDRaU5Ojgw2
riZgbOtRKnqQOOYJApbMGnIg/yj+MVOEFSgfmKOFWDNNakkkaM3Cw/Qzn46Jaj+E4X8Fg3NNyl1a
p6yPBlJjGo+nolLVTyeWND3LOrT6vaOyN3PkTa4brnn4TKhiH5lKE+nRqavfdGxsSjfhIeAoIpCy
JiFoUbatWPGTRJvADa8u8rMuHS8qYVTYMugVfMsV7rhl29KXh328kgIrF8CDB6fRh0Oe2taCfFDM
3X51szAfhQx4ubVKg7rIdlj7CAiThlly8YYUBVR4SzP49sNor4s2Bvyj/dBa/igPDpYdYrMPM/5r
XaDhCpqRZ0X1HTS+tmg4ohe+5v8Z/Pa5R1cBtMEip4SyC4aYs/ZBOCWGtVdTA/1HsmuAh3wIVPbd
Di4T1fYdb+C72QRvIUX0S537vxlTCMwm7sVo/PfYLfDOTDYz4rTfMNfYjBU85UCOW+b4ydJR1S4p
gx+2E59wvc8ou1dsFqaFiWrBYRikg9tmoo2INS7ec4xgsW2VdDERf9YZDrRYj3F3KMmQU5XYSUY6
Om3bKp1/3NwJFpUd28c2NbY1+CUoLCO2IvcJydQh6JfcbOyHc30AH3cgFQNup8EMXoacI5mPlnKV
otI7RH+DwjTXk10TyhSjXi3EDTAvNXJyMdz4BG8oZO6xD8B9LeK2pFbw6Gw8UW4wJSH+0MJVEHvf
nc9afG7O2DXlM7/Ib/5qs5DHK2aYG7wl6oZq45U1Y2IPEXuHSWOnjzpOfz1MtxNETLs+sT39k0Ta
ubfDPw238Yp5OtM6p363pCB7Lk0+/ZEwG6v/W88u+fCkF5wfVfbbDftco/iQBiYn02Lik+TZxjZc
HlJnehxC4I6qHZfS6v4MpikvcVUgcE0+UwoKyjay5AOd+LaUonoRMC+72vFs9C1XbfdDhbzzU/lH
Ka7i5DVGyLK3C7Rcjt0w+AhZOEyeWkU6vViaV9G6q+NtFo4vBgpTrqj33g8xNDOqXyFYW4G5H5ky
euCToifRBu3OF+Q+NmJdCR2cTYBuqzCs9SCGcNGQLr3Qm4jiWjtUo/E3xtTsGC3Y08R5oOaYliSI
nNyYafDIzL0jyBLbG8GzXgdVTTOWBnqvRSS8jSyiN11EjEZ65oqaAIqWpxVEAysjKiN7593ZRGUw
bmLQArWuXpJk+sjq6eYp9dfANk1g7qmL8FvNg14btcQqNLIP1rhQbYKsZnoH3cecppWqyVsmtARc
PozQmmPPZl6OnlywHeII93mAuOECFsSdv+ls87sYTThbuTfAF6gpVjkqB7qula7jix2QsPhFnD2k
+iSe5q9sH0won8Dh0BS2fAQL8uShZethASHfszJ5rpriicRy5yeKYNmg3lliolZbOOvzNpuXSDuV
ibIuIYOP0u2MZ0VK2KXT26c+FsQLqpD85btdyzOAC2U+bkoffQSwueFDNOlrF3rl31j8yBq/b85H
qkc6+Vhw0iKjgx6iIcAeW8M/J1ru9SBMkF+jUNPO/704MICqlKPc9PMH3ONoD22RffV+EW4iSs6v
xtMo/y4YrkpmjBj583vAgaiTP33jHeohGt/QOZyNBl2aU4Ocd4mPQW5WGSxT4vil9vuLRWDeER2K
d2HgRDTvACUAEB0fTQMlbdimKbzcsl5Hg8UAOSXEqIpzBDTqoS1SBuKWGT6GusNiebbXNbOzjgrw
OgDPnJ0g8hD6Mnt08pyV3wTNUBT9lwnmoan84KXC6r5inOhgWqdlsEo1hyYRp2hEzI/nb2DSHOOZ
MJgAl+tL4vvje9UsG4ZknG3TLU65goWnhmtM6qCO9cs5hgmmv7g1p/0/j5EQsAWmoC9O1JT0yuZL
E/TuLYvd30C68a51eq69Hihb0vb6V+Y4wU2Lkg5oEH5bmwoMghLvnZZkV+ARFm2m+zviZ1wkdm6d
g7QV/MnB3E45dzm6cv8i4ueyKbBOD6meM+0ZtBcDV8Qmd0yYLznTmiwI4DAyG7chJVfD2GwL32ec
3RrEQnBALaZEFifXKs+WGXtg/ZBf6k09ohIIh7VWEb2nkLzAP89L3ioNNoY3Y1druFdcd8EztnL2
MlP+TMNHRS/TYRVONlHWkZbTST3zRLnnZMa8AstTi0zlBwlxcXX3Ft5fXH0eYiD+2xi45B6o47rl
wLF5t9FBm8TjQCimX8XGc6zXXBO4cDfOmGyKxmsOo7LlSbduJoHTTxKEYzHoNiCiJWgU+UQyOIlf
9u3+ResF04oZ9E9qdhJnfviaoVuGZ0rqhhrfHUCtjWeIoxf1vMWOGeCK4II/NK75e3972O+ZGMuw
lezGhKDviqfslI2fgP1MvOXtq9VY61wn1BIx09bqovqGdbauqTYjhF6ACwLwMw7RqGw0jne0aSH4
SAkixxtNB3bXUSB5RGf4+Bxpn8pEHMeGX7fOylNzkospVXKhRWi3/z5zFmkIa0Plx9z2T9bU+VfL
7m7E1P7NxpgrMsiR6tVo49/yVL8y3hkfi9hFt6j53ktRlot+wKk5ONrD/V2NDRitVLbPvdbJU9f1
HrJ+hlRNnaqTHIOaWJk9pcefaiyml6ll35oWxFugTHgv/S/K1/6lK4ajEqgkI+ja7NXQk0uQYbav
58/jIKbV/YMSGZSQo8F6JiowIDbYnioUNzIy13hP/G1A53lFL+Kuehd1SFT1X62q8283Em+hb65l
PSS7sLXNbVk1VDequYy4vVZiICSnr9xp1+u5j2YjKfjch7o8DXb25g/NCDwVeACtjLPpGTPfEtWg
+mifPdOunmpz4vCLPLhad4SyXjOGwyviLYzMnzh6LGNlsS/O21hDgBW1Z8uwzZWrddnOzMC3WMpy
jzIx/pSZbZ7kgJ8YmSbABDmEm9pGnhoAJ76/sAeMdkSavxmu2cwpjYy95r8isemhIdwOF0AYQcwk
S6c0Mx9Wpscyn9dV7dHpKxnVp4zqyePI2anCq3Z9n1PCjiS5+oJaZByeQyRucBABzySabtBsc4SE
tv7Yk9KWQck7319agbG6txi54QT2Lw5L/nOt/PUUIlOxVFS9sMgm8M6SW0iOChuXcRgTeBWuU0xP
QxpPe8mWhIGFizUiIuJDWcWvgjjGSXhjjJUdPWzIi9Ry0dtZ8s+Ygu/IhcDcEVkPuESaU5LJ59qr
cBY4jfaR+SFjL3e49qP8k4yWPCVOW24SNwwRWQgGYJGYYEmWMdrUqCrPKZhmQmXcYqeZPZ2Vm7oA
GqWAzkqCyhQgvahllVy5BfVHvv9XsxsNpnXk71RzuC3dxez4B+MLWRCsranBIRT2uMt8bABZm4kn
L44BBGag4JyUQDYnQadqJA1sRqp2xlr1ziOMlnwYVnldHoQQxPX+jFMtOMpa0cEZ7FKU32JcqFDw
EgzDITTV+bFD7nIc9Sk/pswYN0HTauUyCfFt5bPL8v6Sdnj9rI6FWS5TOAvzs0D0ypIgpFUnYA7c
/y3NbqJzzhijNgPg2+R2LQxLa273l3iiM4bEzWOPDDfSzZekngesbGJ2eU1725WvQlK8hW5U7hMH
VJITp/Uh06ncTHvUN3bYGbjK4a1iVPQfRyQIxAbFW82ZKljlfHM9HKYDo6ynpPLGkzCLg17U6jGV
eIxm5HRQABwxogIyU+tznXfBK3JGxMJxg0YrjvahlRlfSI3AEcWvluPuQuGLtQrSbuf0ybAnxu1a
t17x0PnyjzEDJZwOSEEV7K1hOoxh/Kt5Zriv9EodUL0OV6KrUMhP/Jy5672PPfpIAzBAJOx/L95Q
PFpZW15yPba3tIQfykXg5KA3/GgUQANDG7+m0WEKhOZQur31ZuUTtXFZqVMuwWP32qnRbCLKwJAK
4JAP7vwSqvwlir1oy/7LP7i17x/uf6W3un+ojCrbjUG3a8OOoCmmWv9eioEsWD3Nor+ez5DYY+yp
3J3h65/W0E3rRkI/zxD+H036ZfjSzun+IkflnJhcXf5ZdvNsmnb/HSqUwO7KyTC1MaPq7YWmqQcX
FtXh32UCIDVH5bzLg6mlZQpkcnTDNKLvHbXkgK7HXOPBsADt2daRFaZ1vH8ZZkm8ZaXHbKSoTmJ+
wUhLdKMZI72McpiLbD7OIM/YG88NH4Io72SmTGkEJNtTghMM3aUOF9gZSByPCm3YKrte6Z27ycpp
4JSpCOdxveFUjH7WLVww0zWCQUwu5rjuOa7X2ojm1xHNjYLWRVm5vn/BfKe9RX3f7OqQkIfKHvaV
77aA0yk+a33CuGuxveBxbniyc7J453q47PnlVu0txjL4ROzm2g2a5A1ReAbALu9paZzkrfQyAGPU
yVvioNo5vJtRfftQhU37cP9SCwKIwk1+qVq+ydRiLXJ/1+gpy/N/L//+XoEKH/st2zCd5E1G2B1I
hN00xReS5FrW6HPZNNEfnDncqF5JUe96m9WELaxlbiHJ1+fKAyUcaoU8YZ1NqILgWn4pB/VzB0WU
WncFKlxv27xyXt0cFnM2YwlC12Gl0GGfzXx+ZFTZU57KDWPT+OB1IVVwqZizJnGx8cgY/+GPg1b1
WN7NomiiwomWyGfHUdpQF2pZzUbQAtJUE4yUeiM3kx09JCDqQIeE+qFEAsRi8FZPaMQIpZTX0ptl
lHVmX0i6vH8RcBJQFGmfdVGyhNA7PoPsrD5KNz1NdbVJ2iB/MObACSwWnDmm98g2MSf7HUZ4Lwx4
NK2X0+u7A47dyd9Vmqc2jVkEG93KhifdYW/sOkm0j0K0DyKBNqcAMrlhewHDxh3mZVg6rIQlTOp0
z7HTbbXCM5Fzs9Qxellt/508Rs+nblh5bRSd01BHUF+38Q5HuL3Cr1BsRC3JH1CGdtZcBWM5k99t
Q5fiU0c8dyN52bbhZSdTsAIpYsE5pFNvpFF4sGP1XQYHNx2Tx3vFWRIAvWWyA/ed+OVo4J2739iu
ZcEC69HTFewpQVrzI80QmxuToLVX4z5mKqCWuQCzvjKZA66nOvCzvd6E4c4Q4hij8GbjkZW7Aeh3
krnGieil4CnJ7HBTKJw61fwl9x6Ktcl6CaQ8qq7zdz7hRoBcSeQgyNfxVxGIvSPOavL0fN2c2cJ5
vjb7AY58EjgISyY4dGyMSTYcfOT4oTV8Oc2sLB97NLFzxW+1k74P7OzHLKzwgvqe23V+4xO9/S50
cTHtRjvqcUSN7axc1PwMyiMWKQRWpiniUdsp+RUMoweD9P4DixYRwP1oxVT/v6PVDKz3Xg9s8OCU
+GwexHEKG5ImPA+GdYQ/zAgfiKWZTvd6wMUSgr6OhuHOUyEwrFoTrOMvHCybRIpKqTZaHF/1qtsZ
lgPus5lp8PQiiKT+sgAMd8jWMbeRQr4Nwzzn3YuM8lSQkzWWnbMlHoVQ0f+vBdGMaee27V4TwiB2
BZPBUwBgqMvMGrNaa3abEoHbQs4Ii2Cyg6MJuHrtA68FPtQjz4+qlG8qpKWmw9o2fJwPg+15K2EX
KzeFl7EACO6JlsV3wkYhsnsWlqoJFj02q20MP4Yes7saGSnKZc7bEBEaeHYxz4kYRmk0Rp9KkmRn
5jGsGjxE/lB2Z6KHtVU3eO9u7sI4a4YH2+DhG4qs/bS0etV72YEa23jumWg+JlW3ZhTcBr58ZLGG
hS2U0z6ZxjXBLc6HNhrhWrYCkFHi7DtmLo9oGcGc19xKtcSX04KCzfDreyl7MsMPLfAvEpWbH/vb
cua9Csax5OPZ3w2zMREjbVmUKFggTZo8EXeChkbBneSCBz2mIllYBmZgRp7Onl3g0buPLdikMqk2
zjl2EhcGR7u3PdWhhI/Mo51iJexaHGF5VeO0ZtQz3/70DFH7MsEfFHgd//enmEq8D2lRXJuaf4bn
F5HxsqudYldHpb68f9uGx1o97ISNzRzWBLEOZ8XocvmvvYPbEO/uD/xkDeEssN/HDSeosGNn9e9j
j1t7ZY29OKS2H9JYQOxJs4bmM8n39zul5RezLokkCG00djjpKkwmVxkj8TLj/j3JG8GFFfgHEpCm
x958bDIPvSuTQVrxAUHBHIiEH6lfOnPjDyBGrFo2STReSbAOgUrtoXQC4bDRy0RNdHUtDy5bkD2g
0SkfDDzo9s5u/OowFuROOjgygTfOJa6c0rc4lC//HueQuLQ9USMI9ip7FwSm+9JXEF6wcv274zuj
FEsSbPutZmpiXUAfWfeBa28MZmbkYsiGgE5sFaS87ZqOQvfelmN9mDLSdYf+kRtNPsZ0Ixg7WMk2
VfM45vaHlvjRqbAVz4hsxDnDCAXkp2Nka/OMh7Hcu2piL2Pg4QuJF7lnHnlm/wT0iTVBz0fJK9OD
4nlbpm5gPdASIt2NGvMQxpP9JgqGxv64J9c3P5slrk2jgw2A7vAouEcJVGK4Nbb8YWYKDJ0Zo/TE
2BzvzYWWB6d/95ITUNITdrMe6r67jZXezDv27LWxh7exJ2PVcZT3qEhqvd/L9xe/J+nWGkmQ8DP3
9b/ywyThfO1PICYaCMOnMOD0CFANrv+d7hOWtFVfRKyQXU6iyDHeo6jrn5wsvf5760yFX4uq9b/6
dbKxayKJLuVJVIxN7U4/dfN//P4iCSZZuFWRrJ05clF2HVUduAiWdBUerPnvBXZj7aI4u6acyxcm
H6BUSa5e3kcRVueR3MLQgRs84JvzdfybNqIc3LzkSuUu9YdWufrWjmO1AVN0kQUOPrMM0xu50Sy8
65OX9cWr7lBeRnnb4orqKaadxt0zIDpC9X4rgPQdXLBW3kKzvHbvjixsgNeCqipO+Qhawh7C8Piv
yE6QroUjH1kptGcNeOVBL+vslUMfMtnsO9dqk12JhIsShOxYm8n+CHq9yCBtBbpcqjzdO2nH4rVu
z0nNgiEbpXXKK9dY+6yOZhDaDXn/Fzk27UWZRgBb18g/G4BrAMMa3uV0ei4JUkqEr50b2/8sZr6Z
19EL3QeMFImkNQW1cQQ4e7p39p0G1nAuctiqqHVsO+HWQAG0m5jtLPmYcl7mqcbAJqTydkT/QIJU
sRWlJvHf8qU+hwT0yfgQiq5HmELChowb62FwBIlcReNvh7Jks2ZZ4thqyUWLmZzUYemfC88wb45e
P1UmHicpKN4Z/yA+Fbp6aHrjGzoE+YqquMWxntwizT/LCbRtqfdAYYIGj/q8KWhqE746RosI2pa7
iMk4WnQWRb6cWiZAq7JWkFZAjFAZJM0hqkiUmz+EVK7kCyihc2xAZ4FYzE6DByfqf8NKs/GLhYr9
ZeyBn/YHLO2sAAl94jqfnA4QWjIj4WbUXExVjWc7cNb3z6UpfOwxTnpAYRfsJCywZZkPlCyBc3Sg
hGw1XyLS8SCKuzZ0bZMG+KSNubeya5+tn01gW2lTFhViCvf359keJUnD8Cmw1WXZXiRyOwEnOCRK
6SdM3BLqDnVQKWS67zpsPjZZoP+m0oaL6I5McpgG2cAq3o4+E7IaX80QjDVOQZPFPNyy+yVBBipK
irBHdOLpJz9KEIUlmX9gWTFtOov9OiWfQ/yG2S2ZQQ/vgvpxWZjuWoEpWFtjZz9oYflt1mPNVcCv
xkCxOBWi3qK6kVuDfvz4kNq4NRnG0CyEV0sX480WEVt0CYWsZ0WNeySh7L0fooWa0rWm4Pozoh6u
ovmONKvYtaPRYY3Akip7TRxKoAtaW48XYjnwN9wzAg2dAC8ERek56fNPmvn85mn6R5oO2kbkrjxM
kvbBjYKz04o9otP8GUQ1zujuia3qrbCsesmT6q8s5TU30gugiERaf45krx7YBt96iEDb9v7/ygO9
XbFR97YwDiwM1MOwUxkAqFwFFIZTkoOXn9VE0zzQ6eb5zv2vPDOhNDGdazikGO6yuMZQDx0HwYcJ
IXnASTN5xDjQhrN0YD7NvcsR51r5Dm6/vyLaoF81c3vVJsOf+5jEHJFxUhBqc0E4tfxImXkalIn3
dJ5LMatQi/u/KDI3u2YEj4yF9un2kmdGMRoKEwSo/y4wWfFAqJoph11GcxyRU5ICmufVMu7ql9YS
zCxtbP5lZRIDU0cXhqik1OTxeMU7ZmFlJSTNZc68qmwA8ppnr4IZnJhEpr7urVqg36LrMEtiG+An
2YgnihKiwoioJ9J98xSP2Hul8WzPOWlCWKSxhxmpvto5opT5m3nlV9BSWFBwetuBHKPCwtLcQr7Y
BdhX9r7upAvBt4dvv2TjyHB0rWxfbvE+clDr4cHQo/pYwTzY+xYME2Xz1CQcPejLtMwFfzun0E34
inCY+ymYIUs8BSZ8YmRco+f+eIgBqa+wBhc8xFvdjdoDGzFE22ENqM53WeDNBUYSjPnJKv73i9Xb
QP8Fc4eVrTCOPecKnYyFWAvowF7rm1dN5dOXluTyVpcWaou5IUKqpR8af1P2Yl4ji+TRmmUjml34
y5Egri0ly596VIAo6mHfMz7Y5APiciJz8xWVeEl8XSdes5RiXvr0ga5dgQphir92AsR/bFj6rVcx
cHBlMKMPkvo2xsFTP+T0AgP7Ci9AJJf1sFIi3FZ+ne8IFhuume9UD11Q9E9KWFsHj+yOOGgOGM6V
feOKQ0II6IkBmnWtVMciyKTqx3a1EjFZMkb80sva3xbKXZTSnkns2bjIwYfsLW471rPmyfbMclkW
cXxxNZjFJdFyYh7wSBdPBxdksPfCPxy9AKbm/1SD3Ongxji7EXUncxQUWL3y05xAl+kp/+OCG/sQ
m5Z3beKqB1fkvjPpzV4kmxVNJOilIkW3QFAPpesEeBkb930VMrgoWaIy6nYa3lBNl6D75iUvruO1
FmriWGdm+TA6+Y9ROOPO6nM88/OvFP9+zUbc+YvDFo8QhxBvCXD1WHb6JhJFc/ZbHAdsh3pMG0l1
9Mvmw9CYfHu1PpBm6nCeWvTGJD3vi8phXibMvVXkA49gdkAZau2NAi0vtrbppRsR9MPNPwbCdi6G
44P0BCytkYFNdnANInf+nsqiddBM0AHQeVhnFwf0appvN0uyfRlK11ohWAa5mhdHTCTT0fPDak3Q
wqlGl42pC8Mv1e5bWzbfKlTikFnET2igLQGlyOE8YoadOYGktnY5fE7YaS22FhPmcZqHu8RGWkXu
fcyRw840bK1024Y0imYzC9+JcZunY/eZmBsItdPVU+r0t7GLwPn3jE6P85dGc0um0kLvOwyotboO
abisgOX0TbZ3Kq4VobrXmnH2LCDxkcZm3MuGAUo7FwjD+Uwf6qb0Iefrwb7WmLPMrY0C0XvuJ0JT
tZrIBx5pE782kfJ6D4RVkKcVpqa2t80IBp/JGg+4AP8gCzlMeNwtS3+otFgu71uKimIftkLZHECs
P1KP5UtUCMGZFFsPd7Cwz+UEdhp/4ckpLRs3FTfdUDKjYLN07K3QPAqQaOuwyrNd2pJtWHYTpLew
7C4N1cWr6XKwtSJtlk4XEWqC1JfwQwCtuhc9wQrnnNlA8kl+qhobdSmGZEvtg33Ia7ItVlvursYr
FpPFMWrIiQFBNHRLclNz4ge0Q594+bWfZSqFZn+D9KKl1Kc3z9QygC4BtMQsgFjhDelu8NIbkn/k
hx7/kjEbJZM2v5J+u1Nplb3Xndii5wwJrNJeUH4vNc9zjxEy/hPnBpP06Kuh5YWQNZwoH5DzBd1h
Skok2yCVklBvj6MWqVVoS3sxttbNLQNvW+TTFhFmdoYvRoKZdgmYkDEwS54Kw4u+XG9Z2DpYgnTS
ziZLEiTlP7M8ZQuoPj1hyHyC6q8fABje/Bx3jF6+gBEorwRvNjvX7NPVUMyerxAaI7jXBT7GgQGq
CdAVPQYA6KBmDkZNrMF2SiPkpElVsjKen7K6HKKdM68y2nw4FLmvU2bo4zqqBX2KwOLnR6WG031n
9FZ/LGx67pYJnBx4foJbM+90mtLgDtVNwsx5c8b5bUoS/e9/jNLa/D/2zmNHcmTN0q/SqD2rqUkD
+l5gXItwER46N0RkZhS1MpJG8TLzIr1rzHvNR8/qmanbjRH72TgQOsKDTjM7/znfaXc2le11KusP
EoNEonvPWE6GjZZlDjb/fdPa1kXHeZ0tmk9AdT90DJjHwfiW+bjBkYvHd2eMunXrezDI5suqqgr9
jFsCNZQ/day95zvSGKvVYXKwBPl5HTAXyqujNQ9HHS/pD2yKGdt5ZwVTgXLnHh1OHZTyowddVR/u
FOUH3GcecA+E0bat3XXSVc3pvrlTmdleO0B8th8GT2VKt+nAzmMTj7VN5pwlxU7hj4RegG+iMj95
itY1NoGuHowng2j/vucMS4xBE0tAEfW6mSBSwOKiWt0dwGcH6YRSiuvc17GLcyDJljJTI626bYJ5
lNNHo3m7rgRo2eruNUWbOFk99rL7E0A8z3sCgdMt/XDYBOhv73Al5rZhzyuN3f2kZ2MxehCZbJmc
sr8x+1c7gP7n5jGc68FH9mVfremjv8qxDSxbrW0OQdO8JQ41naZovoUOs0xuMlQqZZZ/CvO+2zqE
wB0Nvpq87/TGiKQsMhSBaJRfdHH31/Q8i2V2YBWcN91fPb+Y5BVN7u7+pPR9z61VlmN/6MzoUZ+i
ba+b+nnyAnVK4vL4S6SYkhWBG21bzVxZ2NXNRy/CV338IWXyYQzwLO5nB27lwSHPummHOIVdZBqd
raX97MFRnodkpU8+m58C7Z/DMXkDq02YuGTVY5/BffMxHDBdIT/Zzg6CZJjCYzQNKLizMVCLm/TZ
Lqa3SKOZGv+EpMii59jfm5xv7jfXjna5CUuwQ9toUFtvAtjIfIXqklMj494juX4d7+dOy4L8ExMf
plCFmO6WnyB81iiz3kLU9UXO9dCzO8TwaJ28//8kAX/PMumcpix7a083OD7cHVmgOR5yC+novvEB
Ql0bQmA3FEC+LSG4bemQNcEVNh171NJtOvXAkim+WpM1cxZNFsMznzDPQoNmwz8fv3SD/TvSM6Jm
FtRoocNT2MKYEPNNQ7NTQRMIbgLLA9xEUM5CCZisOXEqrl6YMxoqNWuhWvPAMKxcj15Q7TMwP3gC
JSO4eV+d+tD9k5HGA80KioM7/Qg1iwz/XQ2s6xXxX+05gg24NBX59dpTtxzIwSWK3UNJDU+6SL7L
wu9PxMHixSTxjCH4sEvDF70MqzHfwAklDtP5sMoq9mTEGodrjZVM6Ub0bJrs6DANnSIHSBcGLoD0
mS4W9GyAcLJzAJu4NoH7ieGhCdX3qsGBYTPBPyYq0Y6Wvu8o3dswzNLX9zvprAJqQ5tdI+pKwhiY
it2t4tkGoDqO42XUZ9t49nz0dJ1MXTJ8911ihaP/PAJzxN7uXOKA2ZOua3JX9Yr/KzrCSg1FtCFs
R155fr1jzthhbswoaU1nKhC+A6fzt+4EQ7Dr9XET+LmBG/TZ7DLk49QEZkW0MEYE8F34zRy6F3c8
PPIPWaz7ITb06WVzjVJcCo/4eW+hW4Vc3WEuGFnMzvWI5OWxl0hhqLaooEboqY0TyldqH6ad1itA
+8zzAQAHxzjqtoldHhTWIXs3Wxgbk2tcTZO46ANony6lDCgG+O6EoH1CA0e8IGKzK7V0rh0GtzC/
WuxKXXujH44wYtVGJ+O4kPQKulEybBqk6Hz5FuaEQZw2Gx5DN2uxygGOz2r9ANv0u9GH2SV2+Jdp
jIrmK7qry/joFMx4ZVW8l7g4dl45P2tNL+aDKwaZgfJwYBh7QGz9MyGPcCUb9c3jDrAq0uG1iCdt
O5okdrMWVqdWuKBL50v5vpCFcFU3ihPEfbFIUQGJ3CJOtXUHBtj/mKaef4iFS+w1YxQ8b1p0hduW
eYL1y8NS+sn0YJnj0agm8VoFbx7WsY0c9W41TzLvAhnq4ttdbJwEPYo5LQ3UpFLqxTSoWiMIccdV
1N4S39WpSoeXmqYgfKuIG+19KFSkmJv8gdbKIREJXRbky5MIyZrEfrlx7/E58L36IifLE5bjNzEz
+ITc3I8u2jj3KdTsO++yDycW72J73q31IG1AP14mujx7+F/25CblA3mx1TAPOuoeKGuhWy+cFzHy
3U9BLRel6LvheP93N5aZrWqu7iftZ5I5WHaLBFHaRWuw42jj6U2wM12NZGTil29sfTmfiSbZtyYN
eFksnK3ntLTqaQAPhsxdBWYnjrr1zQJvjeIOsAjsX3EQIH0C2xzZdzeAyu64dm8MUyxjsx6hU1Yi
EpzxIzWSCHD1ts68YFPnMUgtphSaEByuvVicQotylBEhkJGGKo60MchFB4KyGAvx65jq+J55Rc4g
lBiy+R4GwFks0RqGxB2DX+0kBZZl9ONBl1sc5em1iiVsFpjqe16XI81m4RPLXz1vIuJj60yfvVVG
TxM4ysdxgBVo0Ra0/yV7FJ10gUX3NQUoZbGhoal6teZacSJKC2a+8YNNMvrXgCa16eLQip5/lj8A
FocrUE0+qrFj1QD36vqpkcY8Yq3wa3FeNeBBXLAQwdKhA/BBBeMfZV90a3AS9Q1S84uTT/rbRCt6
qjCjg7rm/psFnw4bOzW46lSBzD3FqQXaxcABoznGOaNHt1fPHe7O90lBMBwway3u5hf+E89iwKbT
SwcdabDYeRjGi98hOTByI/AlcPclsQOcb57KoUCciQRjPtRR2uYVmAnfVmRJf+kbYl3NOATPiAc4
2HuC6Zw28rvy5xjhoY878WszwVxRnCAKYih66nk9rIqgev/F279vNjxz3gpbsr3Bvl7Q4CmWCR3t
i67RnAfDFMkqnixnqVDbN6kNXC8bvfZQVpmk7YslE4chSHOAAnup63DASuSKgytj642TVMdike75
o7EwxGE17fp2qM6OL15jrX/HyLzGFZA9Qgn1j8H9s+qytlnk2OBMaf0U+f1LGErqpHgpw77Iltl8
sh26zAVi0Az7gfS6pRTzcjYgmEvYPQ244nZFY+B/6hySEOTzY4ot9+VEGTxajr73iZ4vKfHd4uJO
L1WTRKeMwhqQQWs5DONtNOoHSKTh0elwb1VtT/PtvAsuCMVVWEM3fKv+MJWfNKPQokJFnh7n4OI6
Xx3Yw2QcYPcanulxvqpb0EvK3lD02N6axDzTpevuaxvlyyUCzaCHVa3NXBAz4TlmRHtBfsIwPa8U
MoyYs/TWep5oXAqyeSvsyATbtD8y19BghE3NRfFKrVs3OKgMv46l29/L2qEorMUxbSV6+F7lHRIF
3QWaI15rO5oOAXAZqgtAO92Nkx57zBWHyp+Zj+GzQQ1+Liztj54hL/QC96fwHsrssTGn8q3saHuP
muZFCvjS6WRab13l49sfWpJ6VNlQ+MuKdN823O+PmmCgPJVRvnYiX3tNGwsl34zoh5g1Taust3cI
NZkSeNrBzF2fJzu1xeZPhMTzWW/TnW9j8bsfdRqjIpyV+wZ2ev6+zAwkmExSWjFxM3qk1kXnpasx
0Lnjz0c/w8w/JX/DvsAhVPDyNNJ0XNFHUn8I/LKLE4JNecNUjinJKfv1r21DmWmCgUEPIcdo91LS
nhn2CnByIDaTDwulYGe2uV9sUnqPIlT4xAB6P/dGnS+INV9aANaYaliHTFKym2mejpex+/P+7LgS
eTnDMnOze/CIrcMm8O6PRdqBCjcrQe4MZ8P26K3u9+smqU1OdbNQW4qYwYXTWi+42AGRU1CI5GKc
m1Dz9tjxFAIjuSkyefOZBZcdfQZljAbl92KjU5e4cM2M4p2hoKehiYoLduBxrWO9PKbVVWqRc0sj
puhe658Ns4VJ6P2Qc/shnJhomUviu71LE1Us5moPkrBm3j7GjB1290kshrW9rB+FNlyb+YQn4/rV
GIoHdlzVh1nRfkhoBNt2nXNSA7grnTR4IXPIeH8IDuiHJLF6rzs0I8yceCxh95Pc2cEzoWHIyd8D
MmM6zUKtwIVTK4+YBFlK0sfV+M2zaALDQE2F57BIyAdu+0mBeUqQL8uZ3OOAfLcCn6mnijZTHmrL
zpD2tZeKvF5VM4piFxU+Vs/CDECnSKhJyoWio+o5EVM9WTC1flhzXR7GFsSgPmcX5uXJ4X4pTF1c
HV2L0bwxDdllQC5YDGX8UDeN/ef13k+RdkCRhPoTAAh2Oez/uVTj9MyXE//WGuwOgb771oH1O8cO
Y+EBqhgpQzXkVWF7TB7EiDreJ8NBDzts1XEF3NMBIXW/RBAfy30EjrqNVAUn3H13pyy9VcJJbp0Y
HmcNndqJ8iGTdbBv/YjnoTCelG6pt1BftGMeXYPkUQvz+NJNJPqydPIeYrvdTVVlAT7ETgOVWj2R
EGkYQJFQy4AoLO5X+a/bGwNgHMxYZlhEnieag+kfH/Z9aif0XMq1ZfTR5f4Q46hsPejlUPRs0NBD
tGnx426GqaXvy6vKfU856UqQPsI0OT7czxllHeyKUqtPTMs4c+nw55w8tPe2ZG6oGhW9GECdqNPh
l6D1475jc0xNQDBrUS7GolzFdpBtyTtapmzfk5oir2i0MRAoTW2VhvecimpYdB5E16Kfgyd5lOZv
UVFeRRelb37RbGID13wVJ9ZLWqVgJ2gTXzYG/iKiqm+kCPJVbTPByYX/GAsGPHdFyRaCmW2I4whn
FgcD6NNWGOj7kZWZ70hpdaGIfLJJBL9KzLIEll9Qa2t7U7MrYiwxS8yk+fgiVWjCvXOuZEL0u3Uf
E9JZC8BWG411G7Bc7Bi9Jrs58E6RkEG3vT6tOQS08P01/xZm7akFN4/Fi1AlbD9QBaONgtNZEa3w
uSteGzdcd6Or7xqvenGFb5yc0rJm/IrnHfp0eDS6LD7LTn5vNbobHT8qb4OJzCcEIHLJNBmF5vsY
D0RovOl2v7ORjIoo26Y7fLRbIPs9SlEUC9DzsVWd/jy2eZ55GBv/VYg+fKMPbyAe77OsNvBLx7kQ
y2gbjpokqvY5N2+OExiIpWD8Bpw2qXcNZq+jkRqn0oKWXtONHQZK7eAV/IEEpx9j0ghrSXJnJecp
QsJpKvXIcjmmj+A5hRbCvnrmjqnNqFVHPeiikktsNCjsYoyB9w57XnTsLIco61Z2bo4Pv157dxvR
rs2YCIiuimDLYcgsOA8ukeenhxSKBjKErt+GJIgORVe80eYQ7YM6+c5fEz1hJWoXKjHMY+161auH
3rwetAFfu2IvoHdtttbNhD5qf3Se3OaazTu+ahDdQfOjjdPL+ObnE8wR96ejdAovyqZ59KJcrrU8
/umTWL2x8jMdtPRsC5mEdbUoqcyMIRQUes+cxhlBYKicvryx8VZJU09H7IWwNqYIOMyU/7BF+T2M
qTwD7ImTe9TVsBiaXB67OrUfklY/Gj3NsoT65HefUW8eZX9Yae29gR7mrJS4X96ov84Th83gAQ7M
4+qRciFQdCeMSIpzFU9UgdN8ZUhWApLWADLAbyyNeSZItCY9wT/GNgFiCFG2xZmqZ5Z4Durc3MFm
9/CGpe4R4xb8DJn5b+DEMCzbYfRN77T8IAzoQKoz8nWqutmvZIOeKePyhI6erHKdAT6vg+Q2CPns
z2AVJXNjbQ+mepCERDauHdw86eboh1AtulwLH/rsS1cxR+KoR2b4dRH7HvRbPCJkg0L1YjE9P1oV
OYgpKsgAt/UpVoG6ZE0MkazQpj+3HlLDInof2ZF7QiXtomJLnhVyKUrTPuPX3HUmftBON+N3s/eR
orI8PVHKPL3BK0DmZOfM8Xyl5vRHH3YPbls5jM2JhqQp0zJMO0+6RzykxEj67Au9gGKK3tWq0MbA
UnrnIiSRMr+l8rx4KFLSCBxNndcSF+nKtZkygoOKd96EJwjs9Hfb96gouustbmQ/3Hv9zBgzJ2hV
PUs5sBTxkx53/pMdEnSNOBMVMn3XnHQ4RTPc3yTTYUVMmkMLnd/qunKXR/60lkWgAZnhBXE/PiVN
ERKCKamDyWlSHnRzOCkmX4CQcpwhdxEiyD7Tu52wdWBq9CI72l1u7cpEdkfL3+pjR83DrD5yf7aY
FYNomjf21Jf2sgKK0gxsb1W3i61Ovzi2eJ0YocKAokvJIHtAhhlshdZ1zyluIxrp6+ktTAUIBj4X
/A1nxyHUcHw2mG9EWGDZbKwN03zjI42RY7tcfxjD9mOafYi9BZ8sdDTrMHiNeibB8tliz1wDDSaM
73Ta69B7h5CB+0111RKbPfEq2ZqPrPQwtMuM6XrexIC61CEghcV13tE8IEtzHfBNldsNuHbyfXrf
ahsi9lalLNOb6YnkInJJ5iXJ3puf6G3DKcOQ8UuHgQhKrCUvnRPiAFTGttT2BgO5FZREai/xG2/E
nP6LPKeEB6JYkVJprsMoDG8sDN/ZjhHkb2hvpkpil6XZqUPLPDqzCpeY6R/wXW3uPL2xGrLxdh9U
Tm0szllWfjB66R+03mNYPq1hH0x79pA2LHDl7ukxH/bk0IdFMe0QCRhKVEzPpcrV9i4hQ+Jfq05n
EpgBXG3bQW29zBuWZZlGy3goyh99XOGjifLXoGveKwa2C0eZ6TXxtfhE+M1dziws+3tIpUjB8lYy
a6S2pLZqQF5Z85rI5hrpDb7c+a1Mh+BrDdnBHs16zU0xY5GmsFEr9adgKI0X7ECUZzDPg2uXb5ir
e3tpROES4bJ48bJDmlFdT1My/jjrcW4zwFvJDDKUn1ABL6NGIqObdJ4m4iwVvhT+BgKPwnFKDFLo
BxIhKzGgXnV1BjVEOTcb7WaNODKDb2EwzE23be63W6Jw4JnxxycR7pjg0dH6bMV4TZLQ6KgukaV7
nnJT0Z7bPRm07RD9gIyrSe+tFlAAZEGN0cQhmrwua5UHvtGH2AJQID3GQ7s63hvn/vkvzY7N3/+F
t3+U1SjjMGr/4c2/79a39b/MX/E/PuOvn//37Vd5/sy/mv/tJ52eNs//+Al/+ab82D9/rdVn+/mX
N9YFjSTjY/clx9tX02Xt/RegmnL+zP/bD/7T1/27PI/V199++/yZQ+mN6RSMf7S//fmh/c+//SZM
zN+u+F96+eaf8ecnzH/l337b/tu/5v/2r//tv0LT+vpPv/QL69zffrP1303P9EmJObYhhGnwTfuv
+SOW/7vn6Kbng0oGekj3ym//VHC7iO5f5Dm813MMLNnCsPlQU0Jl4avE775nzH2EviHIXJrmb//+
NFx/tRb++sf9542dtuX89td2Q8d26DX0WFYwGdi2/w/tiwmhbaJmCjKXRcQjgnp6LiWTmd6boLba
2j6KMP46GYf++1wMx+wBBwRT3nyKH8zEpwiIRXvhVCGtuBEQddlhUZlc80oGNX8itFI8NQO995oo
tL3sS4x3AQ8QnNXCCH3/WlLG4laAh8LWJm3sYk0IomRV5Z62ySvrqa2r8C2VkXewc+gcUW1x9BUJ
nVDZT810QTyiNwcgboNYO4BDGQLL/aOs8ve+zvp31j2T8vTEX1J+AY9d4xxPLJL+80EnSGqKS5Cp
DNo15EpwNh5x8o7Rn3wGJJW+4w3Q13bitPhWfBrPE6Ba9jC+uCHZDZpbKK1Vw4U/MkRByqsTjsXo
6ETFysJ/v3cClhLQARfPxT/WRjQYxFb0boVNjJcTEphSNP8VBomOzm7HPZOmF/oRkxU1AA2rKMTf
0STDkBd4Cw3fjBjRUN670XUCqY5JeGr0uviUmXZMoCZcxWzxDvfKsUDeNFVkp4YgK6g/zAcW8DJo
CQmd2zLaOpG5pe2Ig6sNuc/KUv1QhwGVb75/9LwA24MqX6taPwk2+bhlQK2AdbWrRw5g2WNKvxeh
OnEouXEmrvMjTe1sO0dXGGjGT+0xLIKz3SUvPhUGG2eUPx1HW2aYfResjyghuJgWtQcc1NDUp07q
7Wxbk/6CKZ0bnrsOJW6tHF7EUks7UkNTUB48GT7YgfnFWQ1xRjuXXZMyAGdKiWuA+7JHUZobM3kc
5DVHNMVOxfoRy5wbacyfmNKE4bLzXVKjxsCIrq8JzAuVDrgnKzNYWXQXrEQDFRbTF3EZBvRUjNBb
WIlWrXPpwcydu887CjXNGl5yAmOyT3lxjD5bz9RIpsc2tcfH1CkeiSPOQ6xvlSKlmuUj+/EkeSxq
S6zNfoxAF0zkSNgynxzIunE2p1wt2LQ2Rxl6+XZWkKeYJlS4a93y0TA6SHwOS6jJ4A9QWElRmOcf
VVMU27EJnwqCQRjotPPEczlzXa94+2n/g2JILVSi7aiWWdHg91INZreV1cQgtaNtBava1a3zcas7
0QoqfHN0VbW2iTAx2QCWrXKHGqAQuJ/S5so8w7LXgUiHQ+ZEW6YhdJWV7Zvl1tR4seqVwdahQmHj
Fkw+EwMD46ib39mZv9P2R0c6WYFlSfaO1uVsmDYmm4z1KIYf4xTe0o59j6DIPOiDp4YFdAPj+JjX
Nke02tmIgNyVXVvWNqr9F5UxaQs4KU926z8Fob3C7Z2sSYdSG+ALtYd6so69YQff2zyPaiKnXwBZ
MQOIKG0d7nFUrMmeWYe2JByQT1fKQSmMWSVp457GJKS0YdTgOfiUBmn8UvmEsS/OXeN6f4gIm3Hy
885Dk5m/3lUa6rXU2/bkBhmu2s5S21G46C26dbUTxUVmVpA1J6CoI9PMg+yt6LUeSEFPzmz5DKcd
tbvdpbLGrao96A1aHxwmG78lP1It89j1nnGkrvLWF2+FmWgH0OPxUsdvXc3WHjb9W5jTXCvuT/DU
UEHCt3HC9WUq86sEqLckP/RaqleWHe2M+hy7LgHJPHi0lDPc7BYcQqUMKK51cZhir778zwe3jA56
P+F7w+sX6x43kZicUdqnH3GRkt6L/aepjWDPGdOaCpnwNVdnpyMUlOsFHHZTVqf7gzag4Lko8tuM
9l6Q0g29Bmn/FHV98zzW8YHzBRrN+FEldNyXtr9uY54B8sBqC9qJ/Cy6AFyVVaXo48Jm+FGgbi9y
lzkA8LxhbQxI9RLy6DKLzeTMArAoURBXNR7D1aRHkp0pNRi+HyWPhgVXWZmbqCfgEldSbcj+X4NU
7oDGJueyeNZjRsGtXyPsN+IYda6AZOPEbyVqbloY3Qc/KMbmlLA2MroO55F7OXHvURO7QG9GFoSa
GW/8kQszYLRx1qLXSO8wWggfnIbu1NUOZ76AyD2jCPsHXFrf2cD/MZreuDNCxsiq8PS9qJ05/qIe
lRgWUW5YFxLF5MbndxEZKwBjPcb3j5dZffWZ285vgFF++v8bwf/DRtC1XZee83/+913Wf9gI/pci
/ZSff90C/vlFv7aAlvW77wiXzR+EbJeNHW3Nf24B9d99BstMcj3DstiE/XULaBimrnvs/gzDMvmi
f98C+r/z/emeclzLJrHt/j9tASmw/g8N3MJyTYutpm2bjuPZ/9AmPVg2KDoa5kj1u96mYgq2BsPN
kDBmZJZJKTawJvr95ICPsFX80buasdfwKo3zEVb60HyaVv9mxgmpLHfk7ouztwsUXToRn1CLEhce
zbpKinGXaMawxvt+Zve0LpWpsaziz3Lt+CMVpknGoFgWbg62IaVRPYTrsGEyI5bZAJkdmny+UV1S
H1INZGI1BkAopeRMPA5Qo4pvymt+xAk/mNm/hRlkI6O9P1LzmRLaY5WLVnLkpRZOqtnUlpkuG0ET
teAmSm9kexgte2tVI+y0sMdo1sRXBOH4Ws8PRYl7vILW5HlwIqcs8lfoiSkoP8537sQ80CaV91i1
zmuXhemzhaspFCRmWnfIjxZK6cbJQp+QTqEevdjfenNAWrlEXwtHSQbxHJ7pT/lqZZvSzgi91SFK
HMVBup+q2iVqUy7NmrZA/NjpBiy7T81d/iqiwd1PDJLwvTQx3TkxgOjwJO2JuBd2SaqFf4A7U1v4
ZZ9cbvoyacHo58mR5zA6UZW2DDGBE2agkCgJQQZK7Tlz8nHDBnHa4TfTbMa3JjdQ4biXIAolxLcz
sJzw5KSwL/IEH6DeUmSsjJHBiCk2Q8NhtGd74+FI5vtks9cWgdAunD2d9sZK85IfpO+MtYv2QWrB
edftNj7YbRuxbSGUP7ghUFmTYZoMkOSLyV0Kbt/rXquGvTGoN7gC47K3YHs6iV8cOxGZqzxoTtrI
lZGmfD51pRBm2+e4KKpDg6Eu6UD7jK6hVlrxLXAtbdnoDtLSOEBZkO2yqbDY3lkgYqAiyi6G17Qu
6bnh1XjO4ycbBBSuvCC9gcg5uJVRr1gtQtIp/qNRNPW5KdU3m+iORVbzOpkT8pRVQCK1De+oYs2j
/ZZuc2FhCYmYliGDEFNN+ytCSgVTkPZmfSyvVV5awQpk8ytdAz9gV0BS64Loqrd9tDRKA9HICBgA
R+Vr2fnE/AASOYVbvXjBsTMBt/mxKy7pl5Gx72RctjScYp+5XvvmC0qzzKnLHz1lePyX3HCVkl6h
Iq6sXmz8D8o0/PecWE9IgdRDn9jWpemBnOhG7e7NEvhgNOTfDUsNq6ZgXxYG7DzrAcIAM67qgZZI
/6gJ85O4t3W7P2gJSZi0klTUl429DxRQKl3JjScORCqxv0SgCIpMhld85OGVrR+8oF44Ky+OomtV
tO/EF+wLOYQlZSv66xTm6gh6wl9qqq8/oNltHUeRFUzpbyvTD4iJzKLtoNpWHRenhnd+Z8bCPQ2W
r7CGbPssAkvdU8xlDs6tKhWM6razmUVMwzrrKX2jswFVNOgYrmBBVZDpsXY1H6707LVbqvxQtp7H
froEsjxio8B3Zvh4etpN22XyAR+Kx3gal/HUh+AL2+cgHMJTjQq2CEIaKCNX1w9tLqkGT1t/TfZa
nboZYFBCv1lnFcYdN+utVZBVzRGxpsH2MG4QfrxdX3fTNm+GZ2mPlylrO2wF03bKuubJyq1+5SEe
rBN9buvh95Q5smPHM3quzBkYZF88M904ZNLWQRkB7TKyjVWoPWNd8xylRIRIB3QL3M7DwRNjv+gH
k9ZJHbG+Lynr0hx6lVDV45NshlUyzNXdsqiPWpPZN8/VPp28kp9WRKoxacb0YhE7PIsSHBHp/O08
z6PY25dMyHiAGw8XQMKhvL/56wP81kc70o8NhOPDhA53iKTGmDx0Lzon1UvrT86FSuVsz9zxD5xI
X2ipz0nLSE/Np7IyqR7GMXYB4cThg9mNX0nG7+xxqV06TgjDEF0l1qIlXoh2B8I931sUIbDHZiRg
1H12uBWBgQYQyPyWwFS/xdyuqKRSFW1H8/s4kG9FjevWkrKa7yAR43Rs2F1djYi2VBKaNqERib0v
aCnWo3jkiaTiNao6guwZNJnePSa8hgDVfrNo6LEz7z3ILQtKqGcSm6Q716AMd5vQhrsqvBX87ogA
It4JThAptiOqCsjyPQNLSGrtKdXcTdYRv7nzhAsEmMQlLZIDSLkkA/fEtqMzhdHHgeSJh0s553yt
8QGlYckyahuLO+LiLreTdheUNoyhxrIvjkiDJfY+hl2J7m6sdDTXRTB8MOAgW9jNZS0d+SEtKn8Y
uIC2wRjv+6YyrpFPeavjN8ZqKonqAJpnRlAM8UVUrK+UzRFb4CHR4uQYNrg2mNByyRG2vtm5Sq8F
zja7UvpOGuTCc9FYr93EHCefc7gG1m8k/uYgdDqa7g/1/Ob9fdx1/R3lYbA0mwQHlOvbp1Gjud2J
DJCJ0XSyMoH7ogCBfLhfYPeHhG7QjUReIMpfL3TTz79p4yTWTh+R4ojtUyJAC5eF5Z4s2uOXEdV+
u0oX1zCY8pPV/XSnsHjQzPLFsNp2p0mtocKdh5L43a+H+/vCsiDMWvLM3T/a1d1Ox4e170rbeZhS
72QmysMnCvHENpl85HBtymZmr47wdDjy4qOO6oiUefOc9jJ6Yz/2XFXtKs2b6lvgFxWv+U9BvOmi
NUhYoZ22H0zKH2ijtL6iQTuQUPU+Rk0Gy4COmEtj+Lx6uvoAb0hfWnVBH41HvzWgqgJRJRDHjOLz
lel2zc1J7c809fNXTjf46bqp2qe5WbxWvc0WMXYYCUxiExHRQreJO3xfLpnRJrhN3mDvdGsuPTKD
+pT1hbbSlFtxMiwlyhXvMyP/PGiJtSZBkm6x8zHc7XXuGyO7BlL2a5FSM1N3UbIJWAoWttO6x66v
8KD7rbmJuy59JAL9ZntJcoTr1G4rBaExVomAOjOTqwY6qHwqfeRUPPgvYR74h6yphi3xoOcoAf1v
yLHexwmUcyKXwcLrze5CnwROnbSud3VGn2VeUuEiWUndWlsaBmR+g6wxYXj0zHHNyfmPqmRHoiLS
9L1/zh0EKbd8bWr/kGgS9rEEDoHVqgDfGQeuc+xNfd8P4lQmaCnphFc8lS8tplLm4T/KlJHbiHfJ
jbpnVXQ7QByvhAC/yBt+ZQFh9oFJVMGLDEOuhWIIEGxAYaSN18TZMMM0HP0bPmRAKpVDE44BwMrd
U3zyzPayI6NpPwAUOMNGA4de0dnaJuu+Z0m6/7JB6L3atYuxy/mw8vYpKZI/4oH0GHx5+qMvesjg
nfAAd7bxx6AtDB1lhZaTN1Fs+jkOH9pQqIe8KZaThQMRVGFqH6rQEst+YIeeAhR19R+2Pf0Mcu1b
AAAaA80qsLQP00+uUWx/z9FMhsbc2YO+1mxzCX7p5JjQkMhIhx2AZdTqujpl5aGGTU2Qau23uDsi
0b2qyX72G7Wlu/Q2P5GoGiB3sY1T1FnuTeUTr+qxao0mr2/foebSuZVxki66rnjHEXNAm9N18jGY
UPSQbR2BJmE24cKEOz+F/qPuxx1w7+rWalm48PPnIXX/O3lnsiS3sYXnV3F4bSgwJ7Dwpsauuapn
coNoskkAiXke3srv4Afzly1dS6R0pbhe2eGFOtikyOpCAZknz/n/7z/17QAMVC/JH7dHoAA67mcl
ERgpfTCb3begs9W1/EATef6w0If2iZYYAu0RK3MInJQERLQc9eQvtAl+L/G+ebt3IRas8yig074W
BmrqJluHRAEuc2yCWmQNOPwtY1Fb1Xtt3WO+erUjsiBa+Ni+cO8GoPEcjbDupMLiwADUYoyh2+iZ
vW4a4zQ7ZAhaGWGlFmIPIGqt+UCK6JNd+ucu8whVQFOVpMNqipuXOjBoZDhfm9p5RAtnrapCHJwx
56YVFdhMA8sYyj/9zhudbNmwei3NKW0O9H2Ss6MUit8zA0ULWk7zIavWdJPrdyPmTNMH3xG/YYli
QU2bBA1VGD1i1jAfp2UOnWdCe0bHMjOSjihYJNmeQbhrjvjMOQVs6AvCqiEMERvsS1aLdK4JZXNg
nNVZCP9V18GRWrp/HOf1h4UR/bJ8Glqyyp1mM5PCtjKDgXy5VG4nDpCYQyHnaL0+Xz5+FVbaTHK2
PJRsavTutSWQifqm/ndZDO5lMIxhm5ntudFrwtt7gvZ8O7VPrQbjHnc+becptladXY6UpFwMl7IC
AhTMlCDM3ojhJct72AxzhSOgpKc05gZdyjaAZ1i9U96F967zranCk9+gqXHzDEp6Lr61xdzfS/KT
4EP5SGHSpVVaa9Gz/QgyvkikItiytLNhxVwBfJVZdceA/xMYC0nxDmxOB6XFRsaCj4xQE8APLdBf
b9jpnFMX2VxGG3h7WEY951yDnnqGuEQIrzcOWxFSMLtjC7pJF+2XOEg3cWg73zXbIkN2Jqq9yAjF
E5M84gZyxsHY06p3nyzkTOjwCNucSEnYGQZoyRQ1EYyLamUmtvepimWz7sa4PkwB1IQspAUL9yH7
Gs89ui+bSQeihMM8zeY+Hzm8d4bhXVPdgE3vsFmlmDVweWHPiNi7EADEK22eXntaG4+stmVYupfK
sYA78KQsvTYzmfvKJ3SM45MR+Xd23JivXSUX5BplD/rEms5T1Q0SIk0UbsKYqy8nNLq6N8d3mmuN
SDM4APdO0aw+viVucD66ERMS9dBZS7tuIqIZocdV4JlZvYx+qVVGfpyE/lqmnX+WOZiLHqf1mgO2
QPHtmueKFJKAqErpjpSwQuW4xNbB7JKnzoIL4gzeN5H48b20ocwayG/NTMNKBbzyEAP1Ds3S2brj
yLkbc9uy0UAvmQRmLE1efi/4fYQ46lkJiDTpje5sQWxqMnGMfG26zcRPJNG89dtGoL2V4iCLz4Xv
Dg8hMKPtGD9NHqIcMwHQP/hb5Duk03PwsDCEI4aYVTIoTQxRd1hGOlIzdPr8izCc4M1NpFeGkQN5
so4PZqqX1CZtRF1qtst6zJ7xdqRUmfTiB6iRXWU0Ry1qzn4ago+DpXa2JWfwOb7vdpbmQ0PipM2q
8W0gt6Bi7MNZhPH41J2GKiJ42qLoMjJAd12enhuIFY9xOZwDP9IWxZTANm/G4sad7G2dUJtoUMM6
C43ua5pKc60ZJWFkaT0sTcsfrhMYnY0zwj+1rDo5V3YQreHShccIBOiCcircdkj3rp1VirvYRZFY
40gn8a95MzV2Sjos4SIjHKTsCGLXSbBG8SYuhVfejMm/R66aniN4QA9O6rJn+yWVQ3sXY+1mCSFm
QJPOAjgvYR90YrYIP0NLEGdRFemq4KNIK7GN+FhXfgySDWGKuSBZFFxdSVrS4CZyM9mWfwfAxLjL
dQSW0mjeR78x3nWCbdCcvBd17z2gQDhw1G13AUlL6HJXQIuytUF62K6d9ib+yqO0nLUcK4EEJDx4
M0GbaM5cPlF6VrSw926lb2vZUeTIdseamjAvsG60XzigBKj1GOMZlTPsUrt4G1znwYcnu885UvaR
l11kq2z6PZ+GUYzFiaQ+jWjQwN2Chmahw9xxaXNtW5n9SvQt/h+r2pruPJ4y897g5j+RAUAgbqox
zgTs5Rvm0WSv+s/b4f9O9vB/parBpX0j/q6ZvXhL/+f/SL4h+f2pof3rX/y1oW36v7Bfer7q1Jm6
i7ThXw1t0/3FMW1L6IZv2ezANn/yu6bBdWFf0gZ3HPrdOkKIfzW0+fdcuuzqDx3+OVv8J5oG1a3+
VfmglBuCl/d8H58qhwr+o2XNn399u4/zsPnv/9X4b5xFAr/BHQAPJPpOO35dTySQuugX0M5DX75j
9Vr94Rr9Jqv4L3mXXQug4OpfoU//02uSw4WKwjJM13d44z++phw8GhMpeUEt1FfMZa6rouDXgw5K
oO83JceZZBQXvbQOk1e+/8Orc+X+9Opcbwf0AZ+FJ9Sf/+Edl3mNgKNM9OU09XsaURsolsfQdvWF
aI1zMozM0fua8BYUhwZ4hSyD7kMoIowZjjiItu6yxK3hOzAt8zKoWOnS86bLP/yU+l9dJJ+awtNt
bhCovD/+mLo6S3lury+FoNbOekSGDMeYJRMn03F5VXQJniTEqyzxuO/8aNcOuJIDcxOQ57y0Zkp+
zTsCeaVmtzHDkKdMLGW3hbx+5/inFMV+lScAeaEuwyEHxmm8JBMtmVBL40XjAnrruvmUkvtX27Bj
qEJVYBAS/6Fq7lh+y63NoZaj9rrSFvgf8HMSnbmI6Isv8677FJjYQwzDPuuWSqjR6UJyLDoY87zX
7P7dRH9KV5dr6dYM8XWDdG6SrPQRuyIbXABCC7l071UoKcJXl3xXsgteg7RLNkNbMxnOh2Hhx5SI
Ov5nI+8F4cVr7BlElUbI/9OjkdOVRJAmRb0S7fCQdfSgvI7PrWc6ARMWtDi4L60sZzK8mOCHwl+y
vTNf4u12+ZWpJV4JS/EHFkWXfhmDCC6sjgzPN8Blt23BSZsb1mwWNppOJ3CJbBX0zQ040X9/R/BY
/+m+tXXbYObg+ciQ1Mr0x/vWyAxugiKEIce4YNXWj8SsALVxzW+mW6E5qPtq69jfjLxETiCql+yb
5Wr3VkZQYJ5ar9LXH/UkZN9zkRGm5XinrirO8xB9HIk4VYvhMXEJdx7uuxGWhvoNX93kVjFe4y77
Ii0iF7yard0eo52Yyb7MS+1bC4uCLWPekguJ7R2KS2Le1ynmYfy79vJ7cx0t580FvkK3zejz/4Pn
GSqUYzMa5HPxP+Z1f3ie21aLqq4uSR8LxV6XOkGsgfXOgntnW+ywgnC3yWufBsSiGT32Bakn4MIC
lUqjvXRGBH1Mfs0nNE4aZgCv2Hdx/w8/459GhpZvw51yaXTopu7pPy2yHMaDkjKYNLpOnAlqUdDZ
6SHSlXY6TP7hxcyfRWro0NGo2a7pOoZOefLTygFXN6VqER0lbHMduuou7udHd/AOuWXekbDYNfMS
Omsw9NumKtatfqzQRnUkZo6Exvom5b8KDIPPGreEddnZC+cUhOUIgeJ5A9hgk4bar7XBD5LJH/aE
P//Qvm7oDjuhYzBe/XlVHmFhCvK8MR9xpsumhV9gCRA5pJP5vpAKsCzR6IolHdVXJbmqfFC5M2ns
Fnz2rr/7+4ftz1uU+8OP4/10DcciIWoPugBrQ0PQp/2ktsa8kJu4atYoSbZ5mWEDgSzRxk8t2qq/
f33b/vlh/3h9zzV9W0U82+aPDztr8wzUIYGAXBkvvtvumD6tO9KuAtw1fh9s2274xBgdIZOnf5rm
eB1FfLh1A2WsWnUFGAsbCorh77yImtBapwgrYg/oEH/ESfTkleYWmPWyi4tNZ4oDfZY9TqG9zXUG
TrZiIUwUgiu1boSXfQVNckKKzklyXjKvoDWoYCOrmAFOiYkix07291fA+Ytt2mb+z7TQcBneC3WF
/vBYF6S3u2bdEFsgkSyW3UtARbFIq+Z7lYXLKcjBFWQGHtX41mnEA4XZeJ+NCLDUfLLwwpeuogeV
tAB/7ZqHgZjsrUXoiZMjjJ5ku5BICENAlku/5KQVhHoHUUHcWy7cyfnEuDlc4l37NpXyqdEtTkrB
QBxksRO0lZYysMHxAXTT3HTlFLJYkue9CrPytQiCTzDEwX7gq21GQr9g9OL98NoFXTh7WdfGV8eN
yKMm8yasSsaJVfsmSdZdBFXz2dACqDgkhveCDLl4/ocb+y82EZ4xwgV8g2qPMujHq+ombpsU/mCw
y7U3UkUww5YnLbFOlae/Ndo/fYrGX6x8vB7rkaPzIVr6T/cxeUDaSIcbhwq8bgRPtHI4WCI4+0TO
0/vUrnBwfVJLM71ShLNWcktZvD8uFEfC95ZIRMdpun/YS//ip2ItNn0XsYj359rK6PsKSjK1FZG7
EPiZVWRW9q5X+r169b+/kf/itXwLsTDsGA8FivXTSgJBFcFZ2ffLxu5UqPI2GmNsvNgLuNH+/qUM
dTV/KObVqkFZS5UAjxWV9I+fbh56QWmSQr0c4T5N+cMcEN89FYcSanqGVN+R5TnIRzjxmFCa96at
Xv7hJ1Dv5u9+gp/uL9lWUxiOTb+Mgwy/8VedcpJ0a7UokUSAJ8J40OKDhn7wH17Y/tN6od67EOzr
lABAEX6603zp6O5ssGLWEQDpKZNfRvAdJJ1sxs47mm1ds60lh95XvSjiqLtv3lw8mXp8aY3gInEa
+ZN2p76vA7GzQqLhdIKxqmFrISJw4/exn5CRhF+iaia+I/W3shzuWMDWblhfhV19poN5cKfixarD
C8yRXRtULwZ2bVTIErhss4bMfxx0uZL6gri5dWF6u1jvn4Z4vrlldVInLi7dBdTKWtM5bljfc3/e
O7W8yzvAemO0HHyxGSp3i/j7ohnypk9UrpGyhiKzM11a4pio6/IQ8c+qe029LbV7paI7hhUz0SEt
uROG91A6u5xwM90OL0nTL9Q/LGRFuDqZGYazTcA8qG3WK9udSiCNjMdppiAo29vHzWSlD3prbmsR
PrZNu1RvJ++tTWJal2kDxeTZl+GLKhVU7TGmzRGKyZ0laGVOcXen7sHK3xmSRJZUzd6clV2bAhte
82z17SX35Z487SNOe+ZR7t7r3JeO/TdmTHV2yjfc10f6Gurdtkgo2mTey5noA71+Uk8XmZyxod+Z
Hnc6YqbADx/iNn/xCpvYBFt7aSlrAmc+p+D8ESW9wGnc5SNYmATxIckhi4KdQ4r5+9/fo39yD9jc
opR/OByEhfj353OvEF1hRjocsMoGoISMn8exsbKjXc8neqifK66m7G40BJ50wh5rA0WUAcnHuDJB
2YDG25CFvs0SZF+duyuI/VFXuJX6VTTZTuAgJlhxb3voyrS1TRhRap6ikLU+kjEVv4EZdtwmjEdL
e3j6+/dmqKXlpwefbgSSOB8vCCbun1Rx3RD1XhxNPU26+FJGcEPUeC+np+412xrWCID0rSedYzVt
MoMJIW24qf6HKtL/aFf88GPgf/XxaPD8e5S+H3XdH6oGHS82214xLT3Y2A5pgeis82xjQ+CFNUVK
TU/UWDWz1YsJNTiMRJS9tPtDP92aU2aATJIbo+naA/amY1331qlIHTSzzpxsuyK1TgQe+Yuhjef1
mAbFia3E3XbrOQOizQYQPLf4he8S6GCrj28H3/dXxDHVXHxipw03JrGXBHbTePRDZxNJz9/IvEPT
xxi4pfolmzUUitUAsBtL7eexv+a4f2/ka0+b2b43yiK4TrKpVw38gKVEM7X//Qt6gnxfUeitY52h
V+uxlnhJKA+pKcKdrBHAyhpDHi7xYD8om6gxCagnoyCpLyd7NxtG7xrXTFhyPf3qgz58tZM96YLj
GoaRPNF4f9Bg2V292f1m49Lfx5pUKSUpRiwriu+tuV/H7Rjc+UH6zDjmFePFjotQP7dN/WUStHFp
k210NRtzJrs+zH6mnzSEFWXLFWrTCm6DqCiwkVj2xVwumiyIT4rFfVcYxXdP6YRx9k1EDDwxRmhO
8RA1p2QsMdjQJNZMf3ok0w4gOVPWxG6DgxtNYMQHO1sP0iFDIstQCzVMF0j5I45Oz/U9DJZTjzoa
7eCAlDAh8NNPCKqXqBo3Nk/0Qs6k1YZWlO6MrsXlazH7/5AmTFBHfTJucCLnFWBtXYNSC3aacDiP
MSMNAV1Uh7AE/RclOkOrKFlWsmweXRb8qwM+qQRcg1pt/kRtmK1y1q7jKJnkRDbVoRl08kthFvdW
E38GxgNpvY1Q28P7I350jJqN3WKH92V1pdbJP/Vk6GxMQOs5xHDMsPX94BXRtUcW40ZWgS47dHYk
miON0bWNa3rgDAIJ6Arh7caH6nGXifQ4VNkIziXVNwYWPaY0Tbhx1VxcdLTDCHADyRwyYUTHF+x9
r0w3rUXznhZT+TBD7QQOXSAdAJiXo6S9WGwHwJ9BuJaFdpfBOfqCSh4T09TpT1NYzStWN7LxvADT
YGVFDyl97u3g4X6hybKOEP1UfR2fK+GcmsTxtrEZiEdrFc1zesh7HFVqo+rdhhxnrYoZXtrXYqjy
TWWSnWrznAQ69Q+dIzDG4yaOYafQrb2OoWtta5yddQmCtQLoVjVjdArN/p7You9IJ3AcRMNnq51I
4Xbg2iexfJsxWi9bW+B0p5+UTu/FAGgUY2i+bZvuuZ6ibRUlUEUK5hqByme8jWT/LM2WGDzbWbhD
c65y9/MUasGqjuPvrrfEGzFiTUA7Ec5RwFU7ftSmaNoJB+OhScC7LVwx3PD7Fju8+58lJptVql9D
qymXuTptuNPEQabvLqQkAB3PWrmcmQMyuYyfSQz01nRQ1nFh8mz39QiT6GaMvljE8fPs1sWmonVS
D/xvmcd5qjNQctGZhB0kmTS3g4QMwxA6EJRQOI8/fTTc0H88mCwoY1Jjs27h0iYBYc0EGIyQtaIG
HIc0vvk1IocgQAz31k6fw8zZ6V4DYHIavzihFy57xz+URL/1vVIiNSVPp3xVf3HKY4vDZrgzBMcx
IyXulETqZV9y7RO9nBYKS770jOK1Z00vPOOL6kjls650e7JfNI7LMXZ4G0PzSeAbQ9B39WuBYoGK
mBiZe4FTfMl6TxYl8yy/hCRhBCVk8Ei8ZCp3GVvUhjARybCQGz9KDqU7Q0ccH1u74QbvTrpJdUeo
PdPWCEt/gbaSstPrkoVgq1/Zzfyp6W0YznifAPHydnR4rK79qUu9+3ryvrgGQB5jfAyM9RDaa6Jv
sVX3GSZY7Mu4XC0G1eXCBDjGb3fPXg5e0CO2OUJIS9dVYONIvlROesOv9kQvriJZi1dvTZxTZiiS
zZhE29h/wrX2YFQ4avQB7oARaKgiK20Vx5O3jMybrdMhduD+JXNr7+KBEkkijIA2Ao25UyI1DnC1
N97PQUmcbjBB/nDmRW0Al+7gSH8c6uKiM5nIKkl5E+i/fjqGPz3rDl5e8lFtUobMpbRpHUS+1DDm
c9tUevOlREizMDlKctUQMUIq1SI3wGpngN0Mb5Gkid1KmNokROwmhecwrTLcVwS6TlKeet1/Iwo+
3jrIDtcd8bLLFIF6yQB/a6KPWHatntzFZuufa1jZ3L/D0pmy/gmybfO4TtLPiC8STJLaNbft6MV3
gEVgf2Nkbdcbs+i9UzAHGXF06JHa2Aqf7cJEPgVdlfzGBiWpJZKjbILPkQ39xYoETh0sVYegSKbD
pNoNAFW0C4wmQpKKXL54Hmt7EVf9FooDNwVshfPUtDFIdi/eVbNMzl3rZqjXwejZIo/WQUJIkxPw
sPuGA52wq0kJcaG0GNPw6mrJhJ1HbkNHTzdRn7TPjgOmPeysBq3C2D4Dd0yI5spgpqo/FUH12ujX
UQvGx3Ho4fCzBBJqF03Ib2RMaleq7R2Yn8s5cJr1XGfDA0J9hjVdc4C2cYa7lJ5L9aWwzqk98cNw
sx6M2nSWXgC2xlSQnMlC7msZ8biVOs6bUC8eekR3Rx6Wr1h5FlZppqcWRhgqCaVGwSLBMaE3OICQ
wp2m4pgj+1vY2CNeSEPTtvYI+KJmK2HOGvbkCobD4eMLPBrBVoiDPXED5Gm9cyfqlGNUVfZo0Ukw
d53UvMhJUsh15Li2PWSGHGI11FWzOvhxJnd9ax9snSfNrZCADRnBUGa+NUADWJPxyS61t3GCw+wl
ixFiB62Md7/OnujhfTdheRM3sIB+xqhg6t7SgmI4Fetu4GHsmPp+HD1Sr78vIWhHDnjHdsrvofoh
eTFJUyhfHE2cLEbwi6GsvjHnOUhcs7UOVkB/tFsyapJJfM7ldR7ESz01Xzyj58DmvRQ82WNIZlrl
YCHG3aaappab75o0O3gGH6Yu161woVpDZgA3ZUbpizrhDqb1PHPG6jIXPeWvb0Ad2D5+XAyqF9Hn
T6S7JU8iKd5cAjwXMgGS6vRkktbrNkTuD14M5YsdsPxq1R7wYrqYvfgrqoqz7NAF1skF6e/em7IV
j95LOxrboMpvudlLdG/OKs1U8qqOn9nY5n15lCa0HZqruPTuOy4QYI01vkEOaNTqR1op0FQKJg52
huUyIGZzieKEdjXnCQIhtlbrwHWkGIjC9my62i2LdTi1got1HtryzpumW5ZMV3XM9I3yW9U7O017
aPXsIrhVHXfaa1FJJK99Um3SRItvsiV3m9MoXMzrFMirS0xgocmb4B4BqXOrMUz2enlwhnY7lPlZ
vYMkT45aaxy82t7W/XQS3wtbnr0mf6u84G6w7V2TmLcprVfGuBxZmyZjxFlLpPlz09NdRqS6VO9e
vS4//U2dmPtiQoXEIkeW6mA+m4H32ZY2AGoyCtQ75mxxMTl5WWQBLmw9f1RNhYwzrhHIXcBYKx7k
XWT3Z4u48iBtVG8ZQi5yA7zalashBuD0LrUXPAeeqpZ4fTzquzbN0d+jLmnTvfrr6pokobaYjega
mquEWPS+kUct9B+80rqmfbhrqvpcaeN5zsVZ9k++XnwBuSsbHBaavyZO4HPfBjtRkhhiPdmau/M4
wA6JIGOTyDLXXwTYbC2fTCACjCuMNvVXnEvXOZjfpgB8hjFdXK+neUjuJA+ANSUwf7x9lI6fyspZ
A5HDeRs+WHl5s+LypL5npP5VXRR1ZA7rgeK6P6t7v7VwhTgmmTaQrRvtVfUnSLjgNWaOcNhfSYOM
u7UhyxBlZX6GGXU0GVgyGQBY4w35RTT2Nx/h+AJPAXpbC/BrPr3jjWUaVVz0ZLifckLEve4QWWQJ
T0zwIvmQDgNx1QOhEsMu88PvIsRjYQO7BP9jOIvKr1e2H68iK91FY4AfP2iZoA0i3b4mVo4qpsqZ
S06WeAl7uD85u8q1EGLdCDc6eKxlPhns61hN/KQXuI9hFYoDkmhC7HJiRxi14otmFrZ3U/3daBp5
mVyJsyfsnZuW5S2cnmq864ZqvoHA4KFTcZ3m2Ou7fB6w8brNLRAEgLZ5syW/s79rSoxDHhFvkaaf
atNbhn3sXWQPi7sPjhMi5X0AYDhSp7Xfvwxd/cdv42ztMlvoiAN7hOdmXoQdHjA86fskhHhjGkQn
fYSpECXZnKWtX8zaRSHVtM9VG+SLwpr3mW+1903bbhvFMh5UdlirYps+fvX77yVecR0hmmz1xFiV
Wk2+UyyQJlpyV5QYgCEmQeSMOP0KnNiRNlgwvrjtkVOgE8bJAU2WqJAx1OdN2wQENIjg3q0QWo/g
cmEi9PlNKOGv79RPg0lMT6Gircl72ORl8ykr/Oi1wTm3cDDsrYWeXFlJu10AuouzKwJ7wsWi1zRD
iRQkHMuYHUavHMovmOMlg9aiZXBDs6rMzJQ73icVaSymDZSXdeWV+Vaziu41DrzHonHaG6ZfBuVA
0JY0acS94U7Ljw7Qb3iR669Nlp8wJz99+/8b9YQbzaXB/e/Nrqc3ipafzK6//aXftUGe62BpBZwn
UKMwPfjV7GqKXwyToQEuV4vh1wcJ5TdtEFATy3eFLwyPjjcGWaQj/9IGeb/oYOZ9xs0CZY0PoORf
TtwfPsF/wzv5i3aaayPQ8Zhg+MhbP8aUf2inuYalKwHcgFQRR1REshX1RnvsGMEdShPjTkzKnNPI
HMlZ6t5GSUA8Qm3i55qBcVgX5481BgmYux7qisSyl6bQ01OVmIugtOtryxx8W5ogmhz/gpcDb7uZ
73jKJJVuiB60HK4inhnzhX54D4d1Nw7W+NCx4pIbVhHM26pzLIBdJ0rwe+r0VlgQ7L2Hd8MTXbA0
S/1zL+sb0tNkNYPH/RSRPG3DVPxGLB9EhrJScEt9NdrA2noTCnIBtCWRryR/NWSmVuMem1W7HUcS
O1pG0eehtgj17VLSXNW3pt7256DQhLGg+/FecUtAKbKdJYCN4UKOnToCt2tQDwHzUt88+EnmLyZd
zzb4zOarEzlbW0DdbSNrvlqCMEWQShUpZeGXSo7dda569n3TdsiO0P1l38pVgtrjk0NPWwWIPalf
pInlnPo01s9VqX8Px0h7xvQx7fSouZJT0y/IO2y+5PLCIq9dnbJrIKnYTAgktsd2cF7K0oteYw74
eVM8hKFNhWkHZ2+kPnD06MgoKVrqMh0voDMx5sQCc7+GB7aXFBaij5eiKMMDoVnh4eNXH18K4HGH
grzpqqogr/Q1VjO/eUm0bLjE6ks6ywvhX/ldE00QdKhwPs/mutObo1G4sCCo7+4GkF7LgDzaRazV
3ku8TD76pTj4/U1ADzUrH2MCjHWcVbAn4hhfssLXE9C9skjMem4w1awiAi3RGPGtJUY+1xWLqLtt
IcadOA7jWFJtXWCHNHhVq7dUTV9YPdYppQ88FiRoCjqB1Lk61EtGyTHlR6wja9IddoIY8Bug0ump
taZ9iPfukLlhtmkdLUIFwz3JchurdReBEaEyai0u1aosWZ5Dm3W6Vit2wtLNdHrakDUWnKuPdV2t
8IZa6znmyvuC5d9X+4CmdoRM7Q1CfSvVfqGpnaNRe4jHZuKqXaVV+0uudpqCLYcjuQMJml0Id/iS
Pnr9RMMNkofMb0ZCR5muFb1wy7svtam4pVU7k/LL0193Sb4tGV9sY7UDwr6GoMWmWKnd0fnYJ9WO
Oaq9M1a7aMV2Cr8SQkzH/upnQD1SoLxqF/741ag25d9/zwMCkatdu2T7rtU+bqgd3WJrT9jiyWFu
zgw8nQdL7f96lVk8BdQTeabtdS8xL2ZvcxNgjIiscjyJrkFcXNrxFztOxm0AfohzC4o/g5Pudi4T
+6RloOaiiZ4V0IqjKT5XlcMkTAuQKImZYZadNmeDt0g2X3wYCXbHQMK+bYwXB0rZ0Uuq5yFOc9pG
AZQMV6vWI+CjLQwYUIhtOb0UzfDGkKPAmTiC8mZUQaDV2D14mbZuIv/zmEbja4x5exmEXX9vAkTF
3CcqQlV0Z+0C82jmtj6hOqO5Oc+kh6f9TB/RuEGI5ZaM4sdQM6ZdUI5vsmzbF4hmtAk9z9rUrp+B
zhvz0zSRCm8kMt71tUU+3SxWQmv2rQ9HMx5m81aNcJ7RZ2/mYDR21dS+Zokv3upYfzPRMnFy0hzk
dOZ5IMSWfPLsybPLr15CipzM9Bsc0k8aRcx9xJ12P4Xim1XmMRGTwbfEpe+LOBmIbZx0t7B50K2a
aQElHKTmCQWbVbprONMbQM+Ul4kW3SWBPlw6L39Fg81nacfFlZZUcRUGPnwPjGoLiS+rBtSXCtdU
kRp7auZg2midDdRYi9KDY3fdunZEj4SwBvgc+uOBm+N19Ap/2zO/PFN3u4shJ01bmGRjsv4pbx+1
OFryLWuzfmpJ82PyUd/nnvaQMoNd4XloNlyYiPsh9K9taN/wIhmHj+9oZ0VLS4T0qlN3fPSsACkr
QXKu3e/8bpjOEfBWVN72sGsLs1/0xAatCApNCZIV1f7jS2TKet9IWky62YwbgMfFicbziowXkxCi
mZgLu7uS8zexEFg0SEVmHjvi6HknWrjKEvp1NMy49J0P7t8Ov+c1mnXbLd+bznwe8phQt6L4UhKm
vqmH2j5YAfugzDRVbFdynfrwpUpS6F+DdiQuwhwSZqF7oyU9ZEiCfpcK4qiDRD5rcnSXkW90O0WD
fR7QSjKHMI/9YAngvbp+0qmJT+WEd9vPswfadv5Cx6T/lNndk58G3M9ZQgKBLqaHsLGbVQWpc10O
YlxgsWo3cx66J0N9iVhaTnAKoZzz9GRufiw1zA3hPBFJYKUHi4bzaUxR7U/DB5+ZhKLMq7deEkcr
uESk6tjZvC7Cpjxodfl9DOndUuk0xwl42AEZGie/TLuvoD5hWsij3RDBBUrmmoBL6AX/eYX8/5T+
HU2lAqn8+/p29Y1klTT+Ufz+29/6jeai/4LQhk2N0fevFen/LnC9XxguUfpCWPGUwhmp0r8KXO8X
x6Ag9tGms9AhUf+9wHWhw6Dy5OFBDIuCx/9PClxWrJ/H1oRGMYd1PJN/zTR+hrkMcVD1eFt7qOBG
ckhlnN16J9mxeA1PCWqPLZDkJ42BzzXCPKs8XHv8Jxn5BvV0SCISOnCIYyMrpMcRTibrKYkZ+KT+
yQQpsnYwD975MfLKYB66I7515dTyQDlXarGOy28ZKc7osAPdYgQ0w7oEBRhnYthk2oRtLzV72uVT
dI7p653rwG03KBMhKSuaVTTY7oFgmObFJaZ1jozmwZldpZPIlB47mVedKZ1bwvhs4TXRa6jr/Z4s
E/+RTvFJq1vns0yp00Xet4QnRfGD+4aGwdsD+0MVDY7lNkwTUCndW7kqlsdh8ntfy8eA6KhmGUV5
upBDdo/Krbw3HYpMttv5AM177RdEaaYpKGdwdfdmOQd7Ejxe5Jzn7LJwRQpwqWWNsSm1BwM+k/Io
dnIbjMRzLdAQVIsQ7/wylOUnanlqysbrF15R3MW4rFakcfoXN/ey4+C4d0SJ2SSNZGfDhfFfk2RK
Y9Ok+dpS7thDfoyDADOD2XEMEOMlwgW25AzVMO+BCyFHg0i3Rjt+fJlTf2KGFT6STpqsIiOObqYX
QcZgnLgV/4u9M8uNHFu381Q8ARa42W0SMPwQwegjFKE+pRdCmalkT272zaw8Bw/MH1V1mirg3HuP
32wYBQSyKWUqJQb57/Wv9a24AyrYNv19Ig21BThRXtRc1OSJaS8y4fOcwhFGVewwH1VWsQ3ycfKp
GuwfQsK6Jt3AWxEwpXV8K/ajG2e+mLWPWszF97onn4UJZXI0470xZUUTzFTdqNZ7TWWG8A3Cbz+w
oc5pwLlOVbF3Ve2ceIJ5NSbFqnkhnJudaEeO1l8/VRiNWcITWausEkR1Fr+Ykw0PB4zx975fVCdr
ofyl+75xBtYzhgT6H+CP6lkAF2grwGe6n0R9u2MLcQCorBbaa3scd13dWUeDljc2E3J6470PfHfO
uKxdSnl6RQtH1MvH1orloyzpG1AAatgaA8TRFTw7Kmv0U2Tk1aMNt/hQkjlkhcZniSQpGTRNyD5J
+lhpLfptY8E7II2pu8FLFFg9+dPKOmRwSzRDlOdQYg8sS54qoRGZW51PZicjSYO9ZI/nBbq8jKX+
7WtejE3rJRpy/cREvCEeatxHZlQ9CPbDmmeL11bkZDTT2dvBLhRXc9a/4f5wcJFWfJ1Hr3ri3d7h
AbbAnrRG/aRnGpEpKs7gnmS32IIAVSeh2NZJn79UoUMpKzVYx0wf3q2Rqsaprq29aQ53olUJS5Di
TgZkNNpcsLkxBEwdRVRtzKkfsLrvYyrf49YrGAxwXZThxH4+NciC5cZJzeB6yjqN2foihBfUfV1z
b5qv6fLiJeTDKcugNbeqHX+5RnHEtPI49hVk50U+LBhyjab8pZXJT3awyatoDCqY+m68plJgrsZ0
HVYZ4KU5+Jk4DixA4oUrWoRzKunZ/9eud7XMrr2WXr2pTYDXqaAo16ImfWcbRrJhkVGxA700+ZxQ
8pCh1JuPtAWzRqOzdQ/HPLwVFZbY0Zt1Pwhsl1qkolzLgfd7DzgPGWxJgZQQCTx3fi2itj3ns9Ge
v37E1qY917Kw9+Dj7nq95G0f6cOmKm3GmTI/WG4zPHrTNStC7aAIiu+QNSGp9OwNSO9g8YXNDOYL
ZYKcJz1wRv5EdxuIiIFEbFukFQXitn3P6Thn1hTnjN3RGh8lbAiWpOfAWJALqUbkRGxi1PmXJtom
C6Mh/t6aVP/KEbO24Np/r7y3Mh/SS673H02IJD8jcJ40FVUHi+ipibC8rBfeSAo4DwhCBGsArKZ5
Ma9l8hrjMXpMCibc6sWjLet1arW3rwWdZA9PgtRmeI3Y9uKMevAcSkJHB3GZqXncCiOj36PO9srO
h0uFZLsNUqoWqecSO8ut1AFYyeyb5RIrhn1zxb+MbZqIyZPMdL+JQ+9ARJWON7caH+nBGwkPOjuj
tJurrYcbuOiY+PrAOgzzZK/n1NEQa3S10xeGNB61J9VTHK1sS+wTvR3oHkaCzl2P/YEWNj+h8NRk
v6iri57mZLIvOl6E1aBl46ubwPhvY+iOVUhLwciK9mCkVGQ18F2eaod7unBaQp3U7pSRM9+0HDuE
FQUs0yjlXYVYUm5ucA/oIj9/vbjhOw2sB6RvRv4K6GuuHt06i89FLuO91WBfIHRqcGf72SjtDFIu
pTXBVFuXQhwAi8a4yWPNeQRdDOcW0KEV5fW+C+BIo5o0R0NjhLSMUpwDDcrLZIw5x0VAi01ZrR2s
WbcBgumZSPcj+TTzPjcXI4lRyc2XNm0uh+R6OSRX7H22Ihu+G+KhH9ACUpwbVs8S3Y015QPabPyO
S249ZPjKG3SAbalbSNDCwb9pBt5T3ZZ8Bca45eYzm5sgNnYclIAxWHVC5TTperuoo4uVdo8zdK1D
2s75tRpIMvTl92Z2mg1rVP0+oWPFL8KQahNUkWiRbPTAA1s56PhNFrGHu3ZI+JWXfsh//L8+MZMr
/I8n5nj6qL9/pP/rf9Z/mZp//8jfp2ZL/GY6NjhDhlIims6S/vyDgegxT1vIu45lmuRllpTYP6Zm
abjowjAOPddYWNd/l4UlA7XjSc9ALzY8mKX/1tQs/xrWYWRGR5AckLlLSH05JPxzNoM8rD3HMZBa
sFC/2njMb06dmQB6SriwSzfA1691S5NiD5Ksg9N2nO3EOqbK+jHPor/T2oFLtEtgHDiP1Mnd05TS
beDTOT4ViMbNos0gSWt1p2yNN7FWGbdCw+bc48+E6hb9gIoUnr9eLFS2Uwh8bcs0n62LpLBwemOd
CFVqH4w5Y+voDW4BG2Wk4JHuaB0m1zrtFNV1Xk/LX7gQmxJ7g+EFDlUyx74ztAO3tqw6Ws3o7FLl
nZqT9Mr5AR2xe+DWHYTlQYvxDTkmTaeJ1m0TmTu4WwfnHHRDvR6sfs8ZJvQTDEL3yJvJvaqMD3Oe
zqHX2w9aMKsN1bLvnVCBDwlFPjMCZey1W/en02AfwmmxGpzpk/t19CoiVLHRhTmQadPbaEfYNwtq
hrwVzr9438D9epjKwEB8mjqSrLwMNiJxF5C6TLuy3zYu8dWeuhasrWWxN/EtXlTdeNs2M/PrGNPT
ltXANFpWw1sdlBhg4nu4EPNDTJ5snXfyOQ0rqL/z3L7gLJAQhEd3G7bJecSHyVJUWAcUFm0zWUyj
og3p0VnqbGcLycHVvmkWW32B9Am6xA8iPccRxDYxyiDEcCzP9AfgdjveDOdg1Fdenm3QqVgdgLSQ
+Rvlyg9DKVo6Q/trn7KVGyvW41RvePgpQDfHVnTR2k3o4Bn35OiDgdY2iVGQbYo3iW1Zx5CpmXpk
y4N2HDpn0avihJIONqx0kYsicaCZY3iBbwliK2Xa5ITDGtRzcIwvI3vx6ojoW5/1gW+1sj4CxxWH
UfWcRyIV4LY+e1of3zNHJPdBJeP7wh59lAbPz7tAO1tQc1dVrYcHGetPwEXkLVXQ7grz5pjJ5POF
CrbEuep9MFW2Xwe1uJvCvlhPkP46aBmYAHvKA+PcjdZRMdBjjjQVz3HoD3bVEzxFqxN2w9aX1px1
KNpzj4RN+wiBPzII1Imj4TutYz7NgYwovqTrawiL7ttkFi89JON7pw4fajtTp3wU5TXnibPp0G/8
r58qj2LTzJonn4BhcevILqwIZOQEh/npMo6tXKFBCo3LYAusUTtwl9o6WpQeZ5KROwY545x4Vr7P
oUIAk35ZSMQGnovxIdSc+FD2b3qADGV0c3wz27G6FpU7rFJ2O+sQst0mH1xxMGLYCe1c389xk68Y
1ZwVKPtgB3Twl01rJHVU7rGYktp3rCTY2DrP6WLezGiK0GMQpeQ6wzJ6CiRdxkYiTcpJiSg3+fAE
Kcm1J/71OBNPMDzHE8XD2S6X+FPy1HWeReO855Enf/Kv3WXjUG3muCQtIbroOlN6b3c2wxaLdZW8
Sa2Ln1VSuweS2HZF6HbU6UgUiIoX4rTh3awAfTY6WbF2KOYdIFEUOGzGrBTGYNNFAB6+Xgyzso9g
gtTGrekb//o1NxbohSk2rZEDAYOziqYo9IPaNfepUWHI6rOnXOuAd2aO2g3uroM2cuiNxonoHi/u
exOSTxkREpQE+M5irPItz3pCCfokzwldV0fDTnejZ8hXKhDDEGCaDgpuY0yM46OhsHuXRnsVDZGE
IrDb1TCr6WKRJcHgNZ90zvy/vzSpiw43yRsusF+WRZZPBN2GLkLvQDZg5o3fxuevFxj3QK4DmFiJ
c8IK3ePGxf8JKQB1NhS0zqMDPpOjApGZNwZln3qFJmNpe7DW7Cbq9pCRFL7GXEDrGYyQP9rqwIHv
QRYj8BEILI+yT99YrIxn22i0By2Rhd/pXcaWvsOPlGTcmrw4bVaB0zDi1ZRXWRqHBLAeMreO46hx
7x+fY3LCj/pUtZD+LcSV3nhUPSjexdy9VW7CuaAvHHRwcLFNz0EK82fW9Rq2Dux4pfeddCPsqih8
rTSkjoS854eW2WfmyXY5J1eQtGY+CdYK3eLANCfvnEuj2s8leMZUiBNP2bWVcMzFfXILY+qllLkz
UesxTPN0C7viI3HoaaRzzbwWUbetuuk842TwMzN1V5HQsqNy9H2bnqbO20KJu0laJ1Wk31z7kin3
vrWGZ6BtCa4B585JAW7Wo3EaK1oZMMarNtqNatyYXBOrQFrAzixizSKjFzgO73DorrD4bK05+GVy
HnXUcaDllFDIG61XLImTZ0BkSPbhwYndb0BVKRG6DyJ7L9q45nl9AUQVrx4ZzutDlZn4PB36qaZE
Za9NEPhaaxsvbVr8TOw4OTox/eCakfS0BbvuXemM2iZUYban+FkHY/gEZcFdBZ37ovqypbsu+YW3
hlqcKQ5PARugddo0AUQqeqeaODt90fZyS68uGrnXThYhxVyqPsVme+ND6GoL6vvUEPbLyDdYUE6/
1DXorxDvCJws7dpFm2k+qEZv7cyWe3Li5GcqFWbUQQ57S9gxoCCJqk9X215rK1IB4XG0hHYNY827
jmPzPIzpdCctCg/GNvT2bp6/NrQunr3enHY2SdXVVLcnMvwmHMrFZIp+WWVxsQ8bkHteE3zGoG5X
szmYj1ZdcyaakCO6KW2PXy9Z2bZLk+pnlDi/plh0mGQcse0Tmd4DpUPnCir9hWPMt9z6lmhKP+XR
SHYn1N450OsnLRc/YpMw34Dd97mv+dSTqL5mWToeLE2QuqVQ8KxSlze3hPvKG+lgSU4o4YcXO/Yr
PNoQiuw4bKypsV+p2I7WaFe9z22XTuq86i9G7/0Rkfy3XCr/V2nwGC9cslb/WoN//Mgh6v35MPHH
B/0hweMk4UDggkj462HC+g28jOQ3dZs9prHkRf/GnxG/EaXEtYzTxLB0YwkK/+ExoaPHNQz4LTYJ
YhA5HE7+DY+J8xVK/efIlo23xeQ9oQNkYSHw16i909dp0pWCMawpz1pFm5+HCLsWbcoOR2FFrnDo
nYu2/FV2EJ3awLqwlXhvIKEcUrdlYWsm5TZNR/0qtPh1enAWvfhLNA5nnSmP6WFMtYquxFnDw4BR
eGNmZrThaJCu3dxDRC5ou5x1HdfxNO6rBfSssqV5ReEhGFEVduwIxgOSy65p7fxQmlYNYS/OLqNh
pZdslJNPtAugoVCHaYTTrJnWFnrpeKK7cD2ZQ3mW0/Seu8TGpqw1YI9YGNmWQlT+BitO+vWUz8Wu
BkzCrKN5F2i2cSSQ1+GTk/Z7q9FuMfum7LUDHQzmVPf7YikdLLDaHcPS7aBpOZeuQ6uCs1jex+BN
0B3ceNMtvK5meRFlb274WpNm6str3VjyW8uBZO3VDp4YpssTwxoI1aohw7G8SE2vj65mILqWDMVu
4aJKZMzBmsGNRrAf8Wp9eOvJIw3gf1dQJxpf9+Z0U5iJeetpWF031Lww5sQDcXb+IGvKYzDtlBsV
Vn2vNRFzseiOqumCxazarbXRiS9zQoV3kHrjkqRRvs62oK9oibCHqt0EHBFXpZD1RveI09I2Ad4a
3ZVrBtxhmUOMqyh7DwXHCEx0OVkWIbEtyhoXZUjFWaqNYN35dsHZP3osSdY9gRkXwZ2Z0bNXqjf4
SOpfGL3BbcbaiosUQ54tGDgR25v63LmdteaqdXxPUy9dP1LUZgpcHnWk7wAKJuvaLgl7NzhUwTRs
6oZNd5h436Y0NK8BXl9shV54bxp4njIk6VjTBQNu6K6bxPomGtJdltcuNQCB3HZSUNvUdLWf1vwl
TeMwy0nHT81ZnJT2rVNmdWoK2omjrNgquKaDqv1EY9rCqVxsUN1p2BDZaeBkeQqGU+9at87LE8z2
ursfC1RvriWj1eRaQlIGHl5DcMY3UEL9V2WCn5asSzprTGJeCMFeNNSc2/U+G+FvckBFTQZfzdGO
VsWwsDwibvHRmAHytoDo9zZx2zpKnf1I3yWgbBoLRqJYn3GlG1vIrdu0oa0XO32B2m8117k5GRy+
cCpr65nWpp1w1LYu3dKPMurwQkAPIl5sAwqYSqVYoQHKXAgL+7FyD1ORsviRNiBbdtJKUqeEHHZl
cke7LlS6vP04Gy44kxowPOYf2KW0d58nsuK+iAptXbjxr1z7xYQbu4n2ZLrWPhO06rQUQq21sgYZ
m7QC5qVd8Qlmw0ZEpbe3aFZFgPZwilrePhkINlJY4RuV1W17Iz0+RQXVvsweJ1izlhvAF8kr5EUj
3FhzmG5oWoB32+Y7VMli09HVw9eqL3y3J6gIlPdbLxxihIML5xp4aALUzzcXDXJcavecY2bQKZAk
9NIHHetuxWQzhPTezaap7+IRxMLgzngqJvsphO/StZO2SzI1rJcOsTMNiQ0pTJYYkjMTvcrBvjbF
ZuobmhJr3sp0GaCfsh+MnwMneKxc+Fi5WaLZeOXSLUGfTY8RnzE401aprMdVWo3GfVofkH8TDH71
97BG1dBwrflFBaOZ2aE9dAPsJXgMtEnwvNoG6Ox0zsz7sINLBqkr3sKEajZOT1I1bPg2V60ebM3R
o8wnMyqi5EW5s12QdvRwFDMwJE8iWSZtbm+qQcGxd92LC+V61wr7JlQmOBDZ57hu9rGsm11Hw+FK
oDTtgowlZj4N+sYbTBMU9vjNtmYU7bKM+AuXZrAhCN/CIoIENhgbsjfTHvtdsbHS6NOgbevdARyz
8gTr2c6mzaezJ1pzbciSZoppIZmjF6IPISMrwNBe5aSIke+NmDMil/e9lzQvVdeTcnfsnpBgOtwl
OeBHwVHdUso6VFb8Trk5Nwe9aB9bZfijq8dHpSkqd4vZOEmedzvg9N1KEwVs46ADi2WPd3hZ813b
gyQ2GxLcJOCMD7dq1JkHbXmQggVPkBpgAzV6r7NkfmSlGfk8XxNgCM24U8zeq84h9tWWbYfj37vX
8YFd20ZPVwbB0WM+GqO1VjH3K0QoqMawaqhepmme3enay5W4hiEXUYoePatisSkDFXUSjFlGVZLn
JVuB1W04Siz0TgFeKs9a+8OV5YNcKkNZ0KTbcvqYy1inNB5w5dLxkY2QI/OhLi9VDEVTN8urKASt
3Pkg124LKzgwZj+1PYtqk3F80muZb00TqD85ujJFuxwW32VjE/40XQ13XhHrN6cj+9DMtBWbCYZN
O9mO7ngK9fSnmLAmkayIPpSysZYk/mT3EY72WV2Tot3RuBBAi6cGl75C3lOR51eVeIT/YGxcqf10
Ou4MOpXcB4Hjrq8ozFoxlsxh1tzrrYUvb3JKnAhwtg0C9X4J/2TD/V7e9Ky+ujiu9vnXIuzrJTXU
Opkquc5rxvleMN27VV9xr08hr5K1q/JUniDzOhcvoa7KTIRJLYv9OYEhZQ9bZg+Dbso9ZN6w+Ola
4fuMmHLuMjv4/QVYv3bG2g/eC97OWjNDFgyaRpnKW8gRnOOiZjT1mgSV5KopONLEGYGjhDGORfkV
qxV1MMHO01B2BVTKJDF/ZGNjI8JK8+gZvnBzwqbQiYysT/eB1p/q0QIxHolrW2m7BbN3TruqWOPI
cj+caeSt6e6IJnr4okpKYMouvkNLTKooOUCD4umdDvPG7RGOXO61AU8JATlisKhrjXsq2gjiJ9tB
6wAeVfkfL6ZWaYe4eey7GpxfGgGYatLUF1Mw3EvC/ESQZoQtFLUyIRTjAo+Yx39+0Wl9pkg2P+eB
2Lf6SPVHkXjXf7yIIFREL8EWf/1aEg66XBULirrW7f/vxf/PGkjhCxn/4Tlp9zHHH0X7qf58VPrj
4/44KmGf5zDk8J8EISHsv9vxTec3zEh4khwkSfCbS8fo3/YuLFfY1vABpgHbTV/QF3+z4zu/UZsg
lqcWa5J/144PsOYvbiXKq6SwLJCbHOf4BP+yd/EapzZbbEa+aOjmtUMa80w6fHch69uTJOZ5Ih7J
7luXBzTD+JSTKWfriNk8ni6BYWt3WYT90u7tpcldHcJM3UU4QO15tv2po4qiN1VH+H9APkPOSfBm
0YxZan5d5/lSIDCCSSaiFBit/VqjUnjJS1mVw3Iaq1cyJolCX4jc5RUt2bEiHMf6JcLbi2xVDP1d
X8Qe/Rth+uL05oOsqCvEaYjiRdm1kaQH6RIJ01jLbsI4egq8nugOMPyV1IpiizeFI1CliHS/yJAl
P+bRaDWOMj1UNr1KC4YwI8deToaiubQ5l9JOj2EbogGL6ZEWTjahB7txPSILpnMzm+rSQdk8jUbb
AwaAkI6f493ICUplvUOSEmex9jjUodyWPQSPCgUOOU+HYq7XtGHyRt7idA5XSudTnzUgWn27pV5O
o37OuegF0t7UocwPhWtt0e1ZZDtbMSXvNm0LayfMTnpAKwFdBKykCYgm4x0PV3zUAKJDGGA5aG8/
0d3NLOVnociiGUbw00ztixl95zaPpmUXrh8yKkwuecpA0HzTmvJc5s2t1OEkCM2scZx5H3liEbDO
BKv+VJt37Bb1dV3q1yJPMJ9rP8doure69J3i9B8DeDIxqfyuiZ1XyjFAGMnpuQmR8cFZpNOAi4lI
2SqM3/t6ONtekx2Nurtj9nuJwAUw7chh0jaqcTdWlj8WZkC142i9yiAxsOTkL1pnfuK7goUefIcB
ovm5FR60RgybvF5WWqXpz41CCacYYYMIGa4r27gLPfPDmitMBwaNlIm8tEno+TMR36Tz+xxi81z8
AGKGozTyHqOSqyDKsb3aXEB8nSEBiGvVfZLGUKvS4J+iQxNcKbM8O6K96Vp57/HNMpyS3XdRnBPR
syh5qjXJ+Y9KsE0qdQLN8jQ0nbHWem09MY2R06+9DUVSJ4wUYPqt5C3t5a9iQZ7iVQt9MnsJRznV
rNwO4tgE+Vy0pf3cxPo5SaITbyjxTtHx1krH4YELGMdf/u5a017IwYIbXxBcMYuDSthpLsNSks3l
XS55ytPSOq7q2IgZHwYQpE57L4bu3WooJ5HskWj60eiCGcWaGEWkcpazlcK7iPbAYhGUaYT9vID+
nTdTsUmKYN7w5Bo4JdPdU+fLDCdyF4tKmD8QjMsfQBNM9tDdAfagcaqbTvby4pA3Y+T4+rnhcgQX
xjdUSEpO+dayQk2TO6zcqPGVU0Igj7pzvS+duF3PIp7uOgopUkeMF4MkYQMD6W6atOFItuJt1Moc
hEn5Y1qOJ92caBd3CjjFV2UNU0a3v5VPtLPGYWXevl5at24Q2umbcgcsIzUpjPU8DJS94cFb6UHn
+RK5/1g3Nxodto3qqq05czbV25D2a6L2Thh90nhVMYlI1gCJcijShYBx1imeORbpL2MkzVwlMqMi
Qh+7TcTyIAlduWpVbL0PEd8kejeJAxQ6OkRrGhfHKtTaBIDK98vLLrZL2n5MsIWVnLXoikkA4Zhz
suZ5kO1qZO9bZdk5qwKDAcktwyfPDS5hMss77NGkf9kcb0Sd32I2RG/cudu1XZbOrnGAvjTQlqhC
su/cxb8+6yVVIOE8b63Qq7akik3sXJQhu6FNx0cIDguIxi9M/vcT3tRVjDZ1LJd2MdxM7GgiQj1x
fO6CmiBqrea71p6+B23Qn79e2ANwmKBFQaZWTZuE1fKF8cD0aC7/TK3QkT6EujVlYPt9H8graZTN
lHgLn8ZI9kFUy9eULcB5bnTxk7UFZq+g7u/LhBKmqcnSfSKd5gFNiXWwpwcwGDgQerX1vQk6+y6D
6/MSCGczhU13N0tmuSlq1UULDHVpAlBYYohhIPMzEwPjMaLilk778SGSQ3HQ25bKEU54LDx5iQLU
pdp61Dxdf9ZB668WdPZbKUkEW/H4s6nmrWkY59DMDrKJWIU7GBGkZAXa89BznVs14oLshob6HFeq
F2Flb6xDd1TGtCfRO8ZzOCkLHC29A3oJ0DP2gqdO2iVsOU4qhGsm3kKhdrNMtD9GE0IOXhHeNVr5
UlTN9NB4zjsHv/nsOdQ6FZs+UtOnFyIRwZJYJ5FT30smbjuNIWyUoErLgQ6X0EJNbz0Ycg0BJ7N1
3F1VgfvNTPGcCioqPZWMYN7o8Zm1RVGDoAERhmaVea4FDBtfp/D8PIzdrmwflc1uEaP/99Kt5Bk8
A+kB22rvayMhSpJlSzgGZHPYc5U76VU31X2YtfVxcpzi6hrdw0hNzyGzeBy47fzBqEA3WvvptrJ9
JuSDg0SrX6lraXdhOab7TtNZPeHvWnVqfHSSIT2S1Kiu1ZRgUByhMklOL75eeP8HVv395mHz3//E
pf+SuX+UtNTFYdT+j3+1RwB6+4//6fK4ffrrn/KnP5QM7R/bi6Ur9U8/2RQtVZz33Wc9PXw2Xdb+
TWdf/s//6m/+t8+vP+XpPx+gv/T/f71oYH/KJ/GXTcPCM2bs/mN8xpzkCQvsLL2ojpDiH7Yl+Zvn
AKV0Ib4bhi7/vGlg2GZqduSCcMbZ9PfxmU2DTqrLgBTP3yIAHf/tC/BfCrP+lU0JERODP5+gJZjK
yRX82bWUJwhOkz6NPgUXvc8BchV25Xd7ST8JdoArVTy1S5WxRqdxSrdxspQcx0vd8WBsDZP6Y++r
CHmpRNaXcuR6qUlWS2EyuOsVrn0SVnQck5KnVtlaCpZJ+pnrku30yurcNzFH3cktyW9GSzVz5n2W
gqpmVYSc+qWHhBjHfmzjqA7Kk+MkXOxu8yTU9CjDgQoMmPuHSUMTTyqIV4Uu1OXrxXCaxnc6CqQL
nFVLobSJEqe3VEx3S9l0Qut0Rvs0DeJYlZZCanBcJ7FUVMulqzqmvvofLwWN1hUlUDiJKLkG1TM+
CHqvsQDXh6VWApvJnepfZvqx1VKUDXLu0/F4Vo5T/BpWA9WIgfMzMc9W7u2ypo6/Y40ErU5ENNEb
7WjAD3oNo9E3mC2eYoEI2nt8BaRrB8faZIHehjqUw6a74vefYV8KKEypCVwpjRHHVH0EJ1bjm8Rh
hJ+j81vdvI1LfbjVmf3ODqgUx6XSXgZtfOExYtyyhViga6a8a2t79fVLXy8LZuAOmpDPxkeQrs2A
/OPOXplO1m+ytrqhhWK29dI7Yg4YUJP5RpKTYr1KP451erZIAFwVs+Ck/XCD9mWec1qnmkG/xSAq
1/ivND8obEhYY+ycvn7Ew/UtrBLQRa7HEoKdy6abvY8ewM+EI5p/5HycdRAtnHvWJkayFRcosm2f
PIiRDlblidOIL92R89VMY2s1Fk3qGy437MH5TlCr2+H0wRoe20+WgL8YfWR6eDQkYe2oCiZ/GB0m
Mpo6h0aWCKv60+RprEgmCoMzKy1gZIUvLX6MFV53vHLZiP+dWiLf68IXrWYFkbQaopz2SAaN4pSS
uh8Lzo4e0X5ju4iiveIkwvR3MDRq7ShsWqtcfGaajPws6BFpVbiSM2ND1DWs9SvfMfkWQwp+IC3I
I9RAGdUg+UtqrNhx14zpOGNmi/4ZJa2b6BP3ovLWb5p8X6XYj/uwVZucvkQ7HOGrkVctdcBqxU9r
4G1dsHWBIAcxxnPb9VQXAO/t2M8as1zFOq5qlcJczeJHzeJX2CLcGm3cRSmrfKDMAfMzEdwpvkVd
dHOES/UUkwZoS/teEJpdSZ7bRKfRiOPoe1xGVLDQGDeaBl/TEvIUnUwWn7z72I2BvhoQOA8OeXUF
GXellEHxACK8T4/lJ8P8ZxtwOQflLbLh1dJWZ0Ov2w1R/oizBOAOO94V3GCYLxYtj7GMX7LaWGXs
s76+fk2kUWxeHq0g5ZJGWHSppEM3TdGwsue6EXuHYuWVM7Xfinhi2jI+JxfCnBvj7vj9A6AougNt
VxYRO7aVyHeB0W21hshkzhFD4wHO1KS6Vaq2HSTC1WC+Ngqf+9cn22v4LHKVXb8+ydGsxGrsaRjU
ALv3icV3aSj9YJqzY7dEfg2AQlZB7g9M4dVsAtJT3LNAB5Jt8rqf1aT2rRF1a5MrToTmLyKA69EW
5K1VfVAW7I9268ZLI+HiK/r6ESeVtozppZvOvGcPRlUHD50510cvzRoUwXw6zEIDRiNT3ddqbmya
bjD2x0l+H4ZOvbGrsbuJKv+W1HX2VPfAvkO3e85n8v5UqT7Pa/5C+Rbb2U/SMtC7He9Hm5oc2obu
GYWwWNnCnQ99qR9YFV1rxxl3VSK+a0Sc7nKQMcIrup1tjtYhR+OHlsZBP1PGsCcfXq+pb2YcC4cP
K+xulgiZAgOPPE2oBtbRdsbvifDBi6z27IxgxwciJQc5jh4pcac6yZopElLl05SV0OEsF0OrG6b7
SvEtEyF2m2GmyrVTE77ABdCVZJ59dEt87np8N4FQ3ul2pfYoUdaB5T/VJw2YhHh05EWq6pu53PEG
Z+TiqInH+OC9nuYS2Yf1XXyxkiYkSVdWewgOhu9a1xFE3kGn3O1QUDi6HkaV7EpJO1abtfLULy/B
RJOXguBTdFxudRgVz2NXBez263LdKT1/rmGi2yzCjwlxrIsuuytrbvZBUXsbqeHIKHj6xpo4PQQL
OAIHWXsZZQyw+EfjGXCVJ8SogRzx9muUHU1O7/JJR3K568X4cwIyt/XKmPVNaz4r01Ag2dghdahC
pxCnHstry/SrxImPbS1BC4NI7E2QbmUhDVxyDf5G7ziGRXEkirrGhTzsm7H6GITMz6HeFeevH/1v
9s5kuXEk69Kv0tZ7pAFwOIZFb8BBlEhKIjVrAwspFJjnGU/VD9EP1p8zs/7KjKzMstq1Wf+Loiki
S0ESk/u995zvCEWUvfxkqJ8yY3xmc7EqRjr1ptVn/90D/ndbWEQkHpu+v97CHr9lACb/BGS5/NY/
t7Bk7tBmJRMJG4cS0f+mvHd+gU1i0h4Gry512ML/7ACz7yVQw3WYApMEcNkR/6MD7PxCp9bBAEvF
xn9HKv8f7GF/jWP6g1iGFcYzFYwFoYwB6uWPe9i+SjwxuVG5LvO4o1kG7S7rnvnf+OiWFd0Zpxuu
zdCDd5UONuG9xKjHSDfI2BlIeSgzbfFZkVgmSXij8Rpm8bFgOufEdk+OASCyfFl032wdPHDhWOw0
d3whHC3aZy6m8YzA+UFYLJyhK09jTk52T6Twlp5e+Grs7THHVV0+2NHyZYNFeSbb9WrpNBv6Ybfs
klk76csEIbJqSa/BMYe8ZFPh3bkn/NTedVil/NpcgqMIQTnJsCN3kBcJA+7OyQp5zDVSto30h+Mh
QumyHlgCj08ftpzTJffWPIUYCqzpEINO7P2676dDMVlPnpshkAvi9EFEwre9OT8VdCAe5sjKCWUP
GKfDJKNN7uRISW3tDlTZsG7C5GZKU0p40+iul4kpeFZjM1yWYs8BYmrFQPqaPmB5SEqX4NYaUXKf
Dx92RTZmX5VY37wUzaF1myxCe4laBE50NZkMt9h2E6zEiOh4boPEFogkQR1Eh8EKAoK1au2+sVtI
djhhdzUd8Gk2tPs6FfN5JLjb7jqwLupPzaL4V8MHK4+3D5lW1SHNQ5Q9B5PXh7qHGq3NprtecuQ8
eOOeRNF+o8s1PiDLw3JBgnuHQhXvsrmqlGi1VvLVMSyRUJg68E/DerA6+lut1ncwfMvqwQmeDPKI
94ExWMhnSBPCzrWKhtmCDqvvXHwTB7lkT3aTZGgSjXOrD6twdIc34swgHIQuxVZtBJtYi8xj48Fj
pYOHiSFerCM2/LWACssnq8R2aXuxAjE6kYdBeJ2x6M0DiQpilbSsnW2lm1wPBFBhKyzQ7DbAB+RA
ML3E/wfA5rZzkgUGPbNktxlsnrNoMejGoXx9tdL4WlgJ9EfrhxOZN2oa4Np7axloZTSsRCnK+0o8
BPHHwmbOOepBftsg3Ga7R1qlWWYwC+G4lcsHG3p0nxWglzQGw+hQG0bkOHY9neclRRfljMDzi3FZ
dYF5ToyUVX0GqEuvFTee+S3OmPyn8LyyGMo2GVZFeEKC+TCX1U3k4d0NK8az5TVess9WEi3PYfzO
2FPaI33e6prM63M0PnObh6vJRGjRt8ypUfEo9mQumjdabdcciSunRq1jjuP3UYSvSGUfgW1gS+Ef
N+HA0F9F6dDmK3hMg5f9MFDcGiM594B1Q3+k5ULHPwyAq3qZd6qrd8cct46LLqDNio9uyJ7cGHth
316jJbtBud/PC18S3gLxKvEhNeZ3EgUa9yPuWpK/65fMCD6z3nqrB7jBFhL7nHlVW95mdfQCpugx
apP9mMNYc6zb0C6e1Sd2DWLiIDHf5cM6C7v3bBTVyoqR6DgtZgxk9k1tfQesd2zmbKcb/TtBzXv4
Ss+NRpI9GpdbZ8H1mLmbEVA/VzQFgW5iVtGJ1+ncbj2k5JRl4jkH745ULq5o0HYZd6okdj7V2pU7
p9Uqbp3KtwhU8Ets/+qLd159dhexKwswJAPTC3UkING8dwN5uYjrBIKKqsstpEblZxI4r7ZxQyzx
HmYHGiq3OruSBPHqgOfeHQl2S4CL8bTxKBPF14jrxKV1v8IgdNBeyU3fRg17d03LPtmdkYmA2gM2
9FvYJNeLACSdLpQYCQoFBkuBTc4y5dRYQhjo53UC1s9uxfPQ6/T9tXsxNgdND783Bnt02omdXVxJ
CUYAQJcL2FQSGC2CCdCB9AAczVv6h+AAFw53Ys5wiod65Ur7yW4lV1mS1ldVPX8bBkKlCsUFqQtc
Umn1Qve8vxrK6fswMbNnnVMUBeSSZdlviUFUMLxOPtBI+sxySaVgD08ablMeQoekXgclKIHee051
4jVx9oy+adAs7Sw63FiCJElHLZIHn88c73o5kTtbGsrs8t2ufkTDpL3QUAQGW2g/3O5sY8b8shl2
0bqpp/sqm7OtdOLgWqAGDSm01+08zuuGqwU2LMajKX7VuriC+8czL5y4ZaJ67M+go1itAkGuQ+aG
6zNLkUXtJ/XN3HbvfIqXxUHwYIKaWVtAgwixuM5bJT8cBm23dCI+6+1IP1dSC2oDThWkRx5Y7CWm
YTFhOO+nsOTZp4D+RaLtzQktVlaM3BNxvo7cW73K9bVrV+9Rujw1lG8nMyVSJ9YVINxydunYvJhj
NN/ggppuAoDYSW7OhxoBeNTRXZnq4Cgrw9otNuRsnv3zO7+7gnucrGYj6RGltS3KtqSG1mIIrT1b
Mdt7THU3xjyNK2K/EeYZFbFh7K6vsxwbgsZJIp+EAtmycGVF8JzYs5SnYm4PwRjJfQQsrawxk0QV
s9V8kdEaCrl928ARuWWRolttEHthqb/TmzTfolETfl8k46FVL5ef2La4u8yR+3/+/WjVxEBr5c5y
r8OmRp7nunyXCSz3zCxgRUrOPaW+9al+CJ3S2lezFH4L/e6ucWoc7JV9H2bzBuFlsYY4YL+lVfSF
Nu5sEAz+5BnRbQnRdJ1aw4jRyHiaKw9Zk5Wb16NoSdArhuGhCT3i67tEO01TnbFTS8Z7aslgk7YA
Rkek0Gsu9Wz70i0WGhrpmPel6lIVSYQSNUYVd/ljMrjmVVdBWsi0jWPP2ZENWb7pKIDWVhm0jLYH
qBbI2E48ruSa4NqXuQnkdiaLYYvZMX73pvIqBxZ9pQVkdHeWw1jkW2uI6CsI2hqpGk42NzBeWNGL
2xbQ60prm+y+6gFZ0mJ8ljG3kR7Ku3CpX0ThFfswEZzHMb5AJb68dIZV28cLD0nKOfpFLKIo1NfS
MPoVOcdEeEmSWlJDzscsdjgD5HWBjq5nn4aP4ZsYZo44NuXLbGwio7ktjX68rrrJOlxexgrRo9XM
9HVkoq+shRaExRj/VD66s5iOsag/AEI3e6AcwZW0oeW5Q7js2SbM+6Vod1iUzZ2Xg2bS4+l6Boe1
90S7WhCSEf6Jgg/2AAexxx3HwArIJiLKQYjrrO/6pykop5tp6XmAmiwm9uIeECgbj6DA430qxJ3D
rGAdhVgLa2d59KDbs8MxUr9lTbga9fp7JB1juxhM3EToTmvgn92pINbapt0XgMLVYmHeG2a0QxAM
UKyOULUm+qkIyfbpBWwm9M1rTOXzAU+keTtnaKD6dOpJxyhImdb23dQPz3RTtY2U0gIQY/z3OOTf
1ZJKA/S3tSSBoF+fcfpHNdFvv/VbLan/QhaXoyMJEtixadb/o5YkEpgCE9+FFPgnLMujjPuH8ULH
qk0dCw+Olz8YL+B+kuwoqUBdYYFx8P4juKcpfnZxW9JmSZamrQYiDviBP9aSADmmuRnRcU96pV0X
gDsI+kaXvWTGiY7dDJOaRlkAU1jknkR7gvx2iSwMbPEIisaLS7+nuDtHEHlAJpt0WTUB17MHAeQ6
8x5kHM8XQyNouwmhott2m131Sc2CDRzi1g3tL6aNLj0e4T0lRokHgDCRPAKCxtqbD3QpxzDYDAg8
z5LlaNTq4ZreY7Nz2W/fh2EVrRkVw7iMO6IIO1clupf1VYkT0zZT86Gvb9MhwwsnDlpcQEkMA/RL
dU+k+ijV/pdo1KEcdBwEXboDd1CtaqYQ7834gr3wyarz+qb0xOj4zZgHe3Z+oVZUj8JD/oL1zUhc
Gp2ivC4KGd7KXG8IDMyujYWpUNkP86mgnEXw7RxNjT2roBpa50U5bee8pZum7dU4bJ27nX0Q09we
5ZR+TtWSXUu7ynaMYV7xMggOqlZtR1K6MXzZ5X3aQ+DOizcM2DzJlzpfs0y6q2UWKLDcARhljpjA
13snvRWVONAPxotXdsWwqhuyAeCmSej4tNUtBhI3SRrjFO9deeMs0bJFd8oxCYyRmg15NBxQ4PWi
J4/FST8cUR9yrgt22fN7WwlGPiNCeCnxyBbxY8WBfxvM6NaE2bEv3eLKHNIzNWR81ausikby4Gbk
1h4HNFyhmAx2D5WzajJLfwc08JzLIgXHtOibLgmqh6lJopsBBJw/a7PE+q/NqLeC/mhm5EiU1XKf
Jt5j51b6jgl+icrZweXe6k8k7kWvS49vxA0RXUV2lWzQJTDmc5IP9tHhKtPEvGEmcgCxROZlFotN
aJXjpgd1ipanwWq+jHtTA1iERMXeDZb8lvBU3oA7HXdAE9/jISdLb4ALBL0JgX0hAA6EEjOPxc4t
kzIiqOatp1Zlo2QDktRSIzhWBpQBwz1341AcFzf5MAf2m1qDomqmb3qjBeV8p6lVTqBeaGcfpui8
Q1LN3RekzjFO6pyvQg70Igvx1A8dzVXHvTenGEkP88X7xKl9fPnnILS7czk47iapCI4zzMlbD4QK
rWD6FH5IqgKbiKS9BqCDDr0shg3m168OGtqbi4AsXhdmWv6wmFySxZFWPaXvmJV3MCaxpJaucpCS
GPrPl7kOu1//yNv9Gob9H5n2/j+bxrMmqETwv25l/p//veRx88fV57df+nX1MRVEjzUGUjS+JMGG
8r9WH/sXU+gW65LLfh8mCGP6f2hZQUs7ltR107FsBcVjTfhdJ5MtsOeYJknxl/7nf9DJBFPyc1yc
7biWJwyBw4jP+ce1BycTadKoFFfTYH8GWfFQxv3E8BOndxwJ0rxrZJW/Oz6/CQL+x+9i51Xr9s/v
6UlTyXGBCJpKH/A7mLUOkWAWClw3NowcUvr2DLc0RoKzr3X5d4kzaQWKlBQBk2rbu6rc8AUqZkG0
NzSxPrhyqnA7d7aEDwfVuXRKx4cVdkPD6bkzsyvgeMv67z/z5Tj8vt8Lbo+uMZoJ24FEBcTlj5/Z
S0pyUiU0BwqiR3PRboY6Q0Cb7BfyHmTy2Mj6cSpQvgpkY3nY3vQ9c3B3bB/hb8J6GzFGYxYe/82x
/PPn4qSh5kC3weaVEkEd698dyyj22JmKmfFmaLy3NomEkfiWRqzPOnQ/9WHSjPI7zMsbdxm/6mg5
mZ/gw3ABC3+U8Ura5A39/cH60zV1+UxSWMwBJJPQn85vYUqgW+RAMYFxDjTCvxC37e28Jae5vTXz
5rdd8V9nVqt/8A8nhzfECquzKwODY+s/C0qKxi5wxFD3h+LoTdHaKJybQEafkRVuunr5bk3DOSlx
dEnm6n//ZaX6x396c2Q0Fns3xHKGa/O0+P0ZQGfGnHUmMhAFBYhxZuFzIr85OgeZuv1LEJvg0mry
ZIGiGR3EWDxnGv0gKT+zpd8iamMQnCEOR63yXtTGCl4qEm7Zsv5HjLFYNT859ZAWpmtNmdacPFsH
iWI/DMdGR6BCqUxq73dW29eunYGuVIQxYXKo8uXIYhVsgGYlvtVdIx806Qe4D4g7n8vobZ5beuA6
3Ro/yLp7jG8UQlhHolj/EeC1Hz3tdpI6EJaS9trfH7d/deU6nDGmJ7rQKYd+ukpqkWv6kkNu0A2s
Y0kXsFdSDxs30G7wuYBd789mGt6j+bxvm9c2s87lTM93IIpRfSYeUd+if/Oh/sWVS6Gg/M8s1qbp
/HSX99MY1VXMZ7J6sI5surPR+KbX6zK2zik//v0hUC6Bn68cQ6LEsjB22+LnezeoMUO1MzpzTfRX
6kE3OwB67eFAiheV+3RbdP8uBPlfv6VFLQQ1Cv/CT6XG2EIzHRa+YFzbX6hNGi98zjwXHcNEwvbw
A3W99uv88y/vzn91TCmk/ustf7o5k8I0+wKFLcMWEICBc8itaENM2mcwd0hLEEf8/VFl0fzzUbUN
GjUUe5hLfzqHEiVVtKQopjyOauNQ+bgWnqgh9E6VtQ1s4YJvWnA4uLu/f2NDqkLyp/cGiesJHPmU
hobzM8UWIe/Sxh2HN4MhUoXzcF9X5acthPXaRyZzFqkGC3pRblFCNTeXF6tYt+b86MRG9a3tiNyx
ZqHdIq7Qb7MuR1GuLeJdwkZsiJFpJt1ZTYFUQAwyyejP37ogITZYDE8FjSOfolWetIB4o7wNMb1F
BY+ByCXUy9izTalQk6cFNVotr0rkdYbLIG+qRxaxblL9V2cAn0qgwDoPZIBZ18Ed/+ufKXO2g2Tk
aA+0Q1pc7As4llOHPfGmDKg5jf4KPn5Y+1VejfusTEhpLNSPsVVMwUo1jvaLpdX+Ujv1qouibgW+
g/IvYuSJeia0QwaOZS+vQKSnh0xLFyQcQ3LTh8VDETcDnJ0IuoyajthotPYD2qeokdXp8gLvXPiF
k8RPizkRcpi0Z3DTPype9pOiT6eKQ+0pInUBmhpgSHRaRmjVmYMZYpmJlnOwppS2QVLoiGulVpzr
pYd4bRC4rAjYpmJh6+qla+Fj1yOKmUYxsyNFzx6Z4z14iqgdKLZ2AWTbULTtXnG3AwDctSJxG4rJ
neH6OI6qH+8C7J5MyN1UQvFzrGjecAptfMAQvnNQ35NifpuK/o1FPlU0cK2DC050bfSaK1b4oKjh
WugWDAAGscfZw3g4IlyzN7IPS8HF4Tc+U8p+LxWJPANJro0mNZgt4qtA3R9hDWfBLIj78Rxo5pPi
muczhHO+S3+vITkzB908CECkjuKhG4qMTmWIHVbR0jsFT7+8RIqlzoOMNHnFV2fcN17HirkOiG2+
dRWHHW32jQeYfVaEdkux2uneRqSCQnOPqPf2PUj3y58yRXnvc3jvgLuWdekidFNaegjz+ypxl2NH
JXbVoUNecakRkeZAkZ/AyU8XrnwMYR5NlXc1WtVroejzmgeHvlVEetuCTQ8PK9uHA7z61hPz1raW
lOUUkL0ZUpNP5bD3AN27inhvoFkBKgsFH0IGVRr+70wR8nXFym/YqiJdS7a94uiT4EKUI2zhvT7q
JCi2D6Oi7o80WDcZO/07HSS/dWHzh84XvZLwHKoXA4A/yHumjzI5eaD9szB/ggvWH+dA3AYIrrZm
L1E46ua3XjYYMLXhtahsA8ylpW3nAeptrJmnyWUEqY39jcu4qIGCdCuzJr6eVP5ArZIIapVJkKh0
gkiQ3kjro3vp3eUb5N75eoTn2atUg5F4g0DlHDgq8aDMEczrk2gwVnkbDL+STAQF5DENdAeOHBS4
fVgZbj+9urP2rtfhNguD/iFpHAOBLyGEWYDRviKKwe7IZBhVOsOschoMldjQq+yGKaYeRgf6bKtc
h1IlPJRU4zwDuTrIfqAbAA2BxFZC+oqNy2hrXXtJdCecd6LlrEOkUiTCotnqKlfCVAkTqcqa0FTq
hFT5E5iEPlxWId2PBekU+JdQcjbHy0s4Ru2vP/3z73pggnNaQs83suCQIhFTQVotiVrIDPWjh/RV
RW1lKnQr0uorXF/Tvpb1aVFaV7Mo9OvBJS51hrHlm1ownwIvnnYLD5dd1wEEn/G2+JLwZkQV+vda
hYDBxig3VswEO7ZybD+hsPdaOduPOF3AYJOqvmlldN26E4Yly94kwCPurUFDrxzXzost9DfXFGHo
H/oBauvcRvj4pAi2CzqMNjC9QxXfFrzxOk7tE2bsYu0FSb/p47xaRYmOFTEhVWC4szWkdP0czlez
4bxrI378VDO8dbswYxGdElbncbDuZu/OKfq7ZXRBMJrlwWi7bFWPCg4QFh8iMI8ttOY6tuAC6m95
m9yP6Lz82vjhKeyaqpvUryUaV8XrqBGDUIJlVULCzwgEMHyMmzHgGTYUj3OjAVcBYYQc7o7551ue
Q3M1nprGfiw0iGxpbX9q+fCaTeyp57pnNuKFa8MIzujh+PqqJMKHfYMi45gKHPgt5iCcM47tExAZ
JsV75f3wtD6/CqPwTovp/Uej4aMVgN+0hJUfeFwH5qmPvJqnwLPo5TF0xQumtNZvDEPzyyl6nwBx
DS2z3VL3SJ5MziHmtzGMj9Iguq53miszs28Yn94Da6Aw8GjDaXcsoyb+aOdGFXKWo9ElRLBpjPmp
wi8WBvXL5eObTGJWXs9Sp2XpNiX0ZwXH5Aeot1vTze7xmBHQ577xMyC4ynkLA3qQ5pK2cKaR+7rW
eN/P/V2VRvtx6Z7wJT1Rb9zA23iKxIOFpEFmDEhsYSHd675IkQz9Nmm+bDZN2Xsl09PSiEOfBo/c
0XRCe/vGnJZdudh3C2ahJZlIoS3rZ8ctSl+dOMTLV5DqXpPWXQ+EOgp7RiGqL+tsMe5Mkb2VVZGs
itK5dRsDJIO79cbhLtaN3ZTqu150Vy4TliR7rXqUEW1SrdoFCgaXQ2eguvKa8EknJ6ab6LvN7CIo
Jjx/sTUygin+2m1XZOdIdtvcZTvRJuGADFd7o+O/q+YYwjz7GG9oP5txhwboPlkINJXd+Or12Dhd
bXnqVXgbbJQqQF5heYzYiN07l7J8MwaBXrSYfUSj7/QPbrol+ZLhAihPBfgh0z9rpHX1bvZmqeZe
Yev5uiPyd4C2EHXpSzW7V10B7u5yZmEtfevS22XMMP1K2AUMqe4Dj22eDGo2aVVXrklGeV9mHazD
+Gq3ux5vPajz1TBmpzI12Gl0/oKeirvLeGv2PAcqXwWr+pojfZGmL8wzjplZPeoZPQk7YJ0rzlVW
3VdT+s1pcvRmDnNAw+thQbbXZGn5cZveL0l/FajzmcXyZWARZ8yNlMYpjzrg/MSpGIJH2DQLBCDq
dpid6MEbuIDjeI9vE87irS5uvUp7J496VXoyW10Ok0BX1Orhh/pEVgWhJihpCU8CKl1pHI0fY8jw
rq9em7xjksi56BieRt7ycPmu7oSQnlOcVvIqquBUldptHcExvJzkrOs+ktbbwR/fLFa3HfPGWhWO
G/tDXr6VMS7QBI6cujsuR0wJC4htJTc+T65qg6G3Jof7PiZTKwWlCJkUw0hDD96ZX/OGrY/8fqld
mIC7PgHjH1V1QH647/XzYtrXVjjqPvksR07RHbrcp8tXS7T8TWvSs2hGsiHos7WheWqNcjWNTGMr
npfqfow0bHY2ViqQhlhLo3leRX6+lMv68o7awPhjCUiODCS5DKV5xXL7llXhPfMFGtsCa4i63BZZ
Kmg5Ug96eUzCNV/PzfswgqgUiO7VyV5EXy6+xmkhyWolmwQwhISssiTdR1trRxkThOmamqdURqre
iNZj0b7Pepn6s5Gtlr5SlKdOcFsAYaeJ6GcXK1iIH2yRaBPkcVxSbkJrdvBddhiEm/DRqLZm4hHo
bLjU+j3UbPWfF1OnMEqWlSdXjScTlkWKNg2Ojp/qxGo2nl9F8tpRf3v5evloKm0f/CFLFOspGk4a
JgxtiIr12HW4BpH+1bVXXokoe+iH/EZvqwjLwJxs6qg7qHanOuBdbD/OrffCDhdCFgl7oH9mvzVU
yK9bsQNm8zCUzvecAGxHLltnBrLRcGVv3TY+jx4Y3j4Z151Rv/Wu9+C42i7sWjAipXlkpvCYBNYr
WbC3Dg47o3TAFudEwdG0kQ0BsSTFrjMiPi27kX47v/S9R0LaDDsD/fgzsqPjwLh6NXTa+5zidQhy
3PyHpsnv1DMnWOjhEb7xySjON5KVnRSfhcN3oWsSLwzWo2Q3cbWrglv93dS4LBuDwnhMZHOlnwSs
tQzLKQFSPXjRcRs4sMvT0niZVGe2CEbgogm5PTZ5Al6dkqVtlreUM6fSK41rnBvbrkLZFvZR4w8G
0Ok5CDZ6Tzlpmqm10oAeb4T+GLQEfaS91qxy9S9p8YJnC2Nj1iID7Ag5kjwRMQ9iASmMjd2bn/Y4
NFcI8IqyOKC9Z1DSaQnXP/vixfzoT0nVfA3mKkCOAkiKWALVbrPUJWakY4cCigjqMtu7S/JNaMCi
cnFvWkODAdNBtDI9X36RReKxMHpsNaJgY734A7d7MzsgSXdDj+VjqplnhiPPZJz3nXdyuuUYd+Pn
aFbVVrOWI9ZgP8vs12ypGLCK5DudPuT96p3UiQeFkPrFbcQezZ9TuJZ8cX+ZdD4gHdFcoP1nsLND
TX9IZ3fjhQDrSrvIViWYSAC8sEq1+cZoqHXqBmiJ0dC4iRwfufJCI1xZz3rHd9quJGjAvHFKcU5s
K2f66J7s3LwbLC3GOIaYwZEN3VH1yCG0ollVMFyr8IAfjM+nPpTaTq+soj0NJF5RoAcPBDouPqXo
TkXNX7rvYc7NuCRc3PMA5itBBKVND1Hd3qlbDJvxcOkq9a671yxvzwQLT/YEsFWjKCOV8lVM4l3d
d13hzliDEAN2EC0QqEx99H1w83Cd9doR4OshNyQR622qcVA9dsK4XvJ5eRgYZ5pJ9h7jMB4nJqLE
uiD7y4bTksrPxqTLKaxxa6sHl83iBTP33Z5HNH39wgxXPKTAh4m28V4n9i8wmf1hhGWe6cOdi4Wf
7d00I3bazPncr/PYmv2ETUeCi3xd6DVvGUWbhN2w3bxjEKZwbJx0ZXcGDVw862hhXiiq4TK53pXU
tPNl+xCl72otIq+CLYUvJ/IQoiXfhx4wX+lM0ZaKhEF+vDIzDfg3Yu6kxNXNDTWXULYccUL6vLr8
hZqDIJnfLBnYKVsNE1q152xQ3lVGwpVl6LipkLrWjcjX1SagHmOpkPqaqp4yKKRtk6UbnpegCMOj
Rg8HnPP4kfB/axv7c6BTHtTLXZ9oy2YkykB6FF+aFkerqfnhQB9fNeobx4GJwbs+xaro7eaIkal6
lo/FaZwQUOZFg/LPApSlMdile3TqabnVfq4OuC3AmKsb2jWiBlHSjEqKf9ERuo//A1pd2HLfhSMa
dRdp4cD2ys41HumJALDFJdJpN5rNE6tk6qu7L507tSqF892o7rKOpMO81Fa1mZ1wA9yHcNK3hgwe
UwuVOB7QfmcnEM6KEWSEPDJxb26SJwZg2trNsQ/aJpkjLRLiFpqy76gTq3OGYr2dqG3WouGuu+xT
YGTPyfzh4Utb4w9KmM3G5wgsFjQlOuUDOu66SY6Hth6/XxY6q9A+TXkFJIYI17bc2Xr/jOTuWzM4
VKOV8VGSt2Na8Rlg2w08agoR1sCqLz/7BF19Uhnf+qHZG0tXg1D4+nWcFFvfCvXgaVI61a47L35m
eLsoaE8ioNsXKY0qt5zdc+gi1JVoO0u/rev3qbARURZ3rW29w/teeRMq3pmac+weqjSL8ZZaX4WH
qbxI8r1splNjjES4Fg4PgDJeXxaSbNHiTd6yVdTFtNZJ02brtAWdsHEanqmq+vPcmRhqMnZI3egL
+dFmPDh0LqeAQCiYGDeBkZrAG3NfM5xP0SuOIOrNMlx+XM5AmRRPrFbChI2XsT7hbsMfhpYUp69n
yU9nbOCNonq1dk28BOvKEx+NZR6YOVx3ynEnFShSzUWGGS9khE2yztD7QdFnKkSOkhndT1gaWxSJ
adzClPN+4Ekir+plYwAVGUFX0dBbDxWKlBCLhHrMlEX55AEwgyHn4QfF2l/HVK2Rh7adxgsbqeIB
OBhQLwMW+ZAdVA0X5sUD7S34flFhrTJztFfYQNgQKXDlSGASV3m9KuZZUWGeatjsMAisbzDMuEnC
FOZaF+7Ygrr66FeECq1atHTE9+3d3lv8sq2y9WD1MISQ3ob70MH96Qmw8Jf+dz2Gj4K2ZJiWT7oR
by+DqqioB5ZOPxiluyLQBMoZDyBqXxZUor7p2TAycr1kZQqLS5KBYsINMrJfC+cyX6n0yct6ZcTG
zQQ3rcqzuxaWwSjwIi5ewfQrNR/VwZoycYd+hlsTzOuo9iDqDYoCOONw1AUFjs56w0Z2S4MUSTmr
sjpkMhvuS1MNNEm/zWlfCVPs1D7rsikkpEftHDkIcCaP4bQ8o9NaYxw5XXaPUCJwBcTPyWyVq2p0
vjdc6ktaffcyeW/WJEzAYMb2+qmXY7ouku4qUpdr80bYGLU+ql0C2IsPi/npPJcPFVd3qK/7BsvH
oAoPLaFc0NnD6Ev+HnHwEmbAyK3vJALcIAl3MEpG5QatkjZZe3FG176yAXiEhzijU1GpU+JkTJHt
x8vZw2TzWORvicdGEH0xJBITsmgEJN9xPqIKtnmWAH51zOajyiQDP7YguEr7cz6JR/W/ph2tddF7
P/B4+K0kEsSl5o/LRznjFfLMstto1qdbmTU6z7hbV/BpS7Txw9z/UAen9YBZRtHZcpeKwS3LSejW
u45AYUzfIvZNNnsMCd/6SdJ/YR/KlIVP2RQ6oGjrzV5inwQAsnoNHUGkl3xj5ghe31IGxRbDMJt7
IiRQpmgaqyCBwXaxk+l4vozHl6gi8aerDl1GYEeBY0LUiEDJUsK3afEw5IpPTYJW+9QmCIjELfi7
dGVRN8eSeIQQKbb2vWnt2z5wuY6G+ilt6pOZEbajeTZGEPvcu0wYU0gCtoFAS88oZbHE62nG5oRH
hVWGbyzlt+ryG62CiyB0aLphQO6mRyILjvEQnYtEfOWRYcPwqShJw/lc2vswDMqraMLyPGs8OzMB
+j8eXRObaJxcc+loq7Gv3vScGXxGG5DjVHNhWDp4x9Z4ws3yHip0bFmVu3Y557T24AV37nZgMXUz
wXEzyhd3AEloSJ63duQuq+iAA2Zeh3egCsabOkw2U4c13rU4tXAdn+jJr8uo8HbgCI6GUcuVhTJo
XdbCb/pRbkMxE+5Gfu/l6gOmCqaynj7TttSvSBbfoRsGl9qnBn20gE5O2xH8xHn3EW6cSxoHbW+T
dtboTJfrdj9q9h4x5UcjEPEZDqStgTykuhzuLKi3UFmrpX4AgfJVg8d+MjoY9p4HkKHo/azpB+ic
iMuW6MqszOzA43Rm7DUGO0NAAh5h5OAxH99Y4aBGFu3hMrf7j1RNf4UQ+X+SECIQnv6tJmlPnDez
6F+BI9ff/9f/hFD06+/8Joi1fmEgy5ASFIhA5Wqb/5AkCeMXREXC81gZcVbaKqfzd5IkomPQyjrM
Rlls/y97Z5Icu/Ff6714DgWQiSYx8KT6nsUq8pKXEwRvh77vsRmvwXvw29f7QMmSrsL+OzRxvBf2
QCWy2NxisYjMPL9zvsPg9d8tSfYvBCuJV4Lrm/21zt8ChJDwnMfQP03GgZQomNEmD8HEU/EXb4Bn
MQsIq2ROXwyvU+iZR7vKLHYineKPu/v1Lvpg1F52kghmFdJc6f92U+Sk5Tq7CTd/fACQ4PtURfUh
7ezVzOt7xv5v4M3ZGHB5n8OhbRdVYSSbya0ceGk2QDYNPikFd1yCEmvc0G7SKhJaXdp1N6vvTAhE
0bNeuM1TaPnarmUbX7WmvhmcoNlSB5DsvYnzmig985Iam76fFBK4l20lMtRGBuT9wsKkog/OzdJo
ZLOp9La7VpOvNnFCBqWlb2+tBgySkwWxYCxa7eZS9LQInPSCsUw7doxcJ3seWsox33Iq/C5VuvLi
naOl4S3V9bvLPPWExSxa63N3UO4RojRLmpCpdTzzKvvhgP9aiIhsRW2UP4YE2apw+/BRpIyRpUqe
3LYmHNXSooCknKAjeNHO6onD67bWfLJMiFSlTnFSnE/8lbawqSrKBBYdXk+QqRUhnSZvH00L/d2Q
EAL9fmgeG7Pk/GFPD3WrHcJBl48yK6ZP5zhS4ycTNntaTN3BLdP8ZLXtxGwoKMDdWv2rrOW3pCyi
q29P1q215PnjbragaqtGyAVdNLl3i6lhlDSjhkLky1VYQFWDHqiujUqmo2e7ZyUpGtU1mtSTvP9W
UI+7SAdvX2rsnH1LQQOd+vD4x405gnEU883HfXnXppDPu2GXVyyiaZ3bB8+EsIEFwDtHPSZbo04Y
QtBXo8ArIKxWq94cmx9guk9WpRdfeZbeBDLQWxo3NX4dMb5oOVae3i1MYFA4XGIoY/dyUGviZuoh
aoLoHpKf28bDbGwePLClTt5c2iTpEF7UeCU4ES65BMfUuHjx6eMtbcqSX9/6uO/jZpw/SgTtXCcc
cTCX55ySSvUoGqEeqwmQmlAqmf13ILRc9zDqhPW8ICFvQ+QS3Lj/6MQB3EIUTmpoufHIIWbVPtOd
HjldLZNUhs9i3AY9oaimPlOyIW4JGRFrbGeAepwRzpg4s0Vc66lVpwP2492iGLaNTDrCqLZ96qvu
iKc/WtluM+6dwhF7t3DCTbNxi1KevVqXZ4LJ06KiuWJ3RoA27mASxT1sQFqPSbzqyxqkTgP4XjPY
jQXTcHKMQH1hW/bDzhkD2Zr32k4WNAEnBw1RQ0zJHcj2DHS3Gw/Z5IsVRdrKt93uiGEZeAzeeRZZ
ivqwpkNJAFKDP++oegDwH2+ZYlza1uRgirA2riq0R47k71M5ZW8mO1nCRjuRxS/8lDS8Aqy7Onr6
RIG2cQMA/hoUzhEBzblbqtiObTXDC60MMotnnktp8roERvh47kZ91hhSHA8DPIXRiZ59ET+hB9TP
8NTKs11hpZpNls9+qqlLbdpPhfaZsUL4FrgoZEHRU9Nbpf2lrdyz0eA2dyd9fE6chNAhOcjnyEIg
Al66pv2VqVBbxNePG4God8Wlcabv0l/rjqZvwoLkb5uYxnuSvbo4599wOVvrOCZAKvSzIWFQtlqR
3KAxgMDoaAqN7YlYQO1vvTJKVxbVqKCizrYY57mTtPdu0xPt5T0MJGpdEfLkBM671e+f9scX1K71
AkGIw/38GX/c//G5yMTloZh0IBp88I+bPz5Ni1KHEQr8wo+Pem5q/enzpiZXB89u77peT6/lOM7N
o7Phc+wtwDBGdMV7iIrrOm9xB1RVRbb+onMIh0phm2c5ZsYLpUxa2BcvZge1rU/8Nxnba7MMqOtj
CPrU08ZQZLp8EiJ6N63yzk4sfizakGWMw8baJPFN7D/lfJkkEaKm/JaajfspnaCKAOS21zzNXx3b
GU70TjkrOc8ywKaf2pKCy6CKwnsO4385irrffbwbZy01TBE9pFGMCYvL1xJ7kUNs9VuDU23lU8O5
sjX8BlabFgv6PIttYcSUWKUPqcg9KOs4Bz2hXwbYsrtOOV9TTO0vbrIpbOuzzsLLNFyGqPzTtWmb
SxVZ+rEB9LDshlLscMWtnaDI6AxtvMPc+eCJ5gmx8PsY9C5ZsG9p46Ubk+jI2IQrR/QF2RcuczgI
vntcXV36CNZ9RCdmojeoS+Ewnw+N8Mx2lz33AOeKwqV1oWoitq0ylwHmDnwB67D0SWc1kuiekDxL
ERh/9K51Rn0H22tGU7p7gSBdYqNfAR/gAfO6Yd+cc0TwB5ql4rhbxjFrDIG6Q5BZTIW9fk3krjhQ
xUg5l5icteW/yxINqSM3uGm7EmEjQE5Ff2MOy7/U0/q1aErJYYB+pCV9Cucizs4p4VkEEuRBnr25
eO4lNiFPSYKThGv0i+8j2WWFla+rhERv6LT9tkw++cTcVp7ggcmOyQfwp20bOwRSwuAdA0W9zjy3
wGRq75Ag7LvDGPEi8IkUqnisM9N5gCKgnksIK7Ay2Q0w/V5Izmk0nNfvdS73lDA3C5DEIJ4C5V2d
tvS3yKM6voreP1WmF6wdzeDPXYtacLqhwdQzH6610SF3iYK1NYmgTRjtV4e4MiRBbeQUlFKGNjek
5MJVG4/Z+qJs2wsZh/aJsrtLUPreJspCApYul0hQ5u1ZTt6mAjg/MPlwkzr+rnk0rNfaDmJZrTGQ
6W52a+UXL/GzjR/WF8+samrH4/Tg6ea5g7PxILP4E2HDZullOYORD4woJ8i+s8JzSOvkrYYdxjN6
d40n0t/m1gT/ddesz9D2OOVEQHNic9gSGl02tQ42kA3sqWLuwQEdIBsgyQlw4irD6UbwvDsYXQ7p
Cmc70RbhLcu8rRaBYGoZ0Tis9+Z0JHPrroIBbaGGSilbxERXWt9FCcTNS8Nn2Yc4IDxHO8U2Ow6v
G69VvsKgIS4JjbnLyPGpsNRg+htT5F7sZnzFR5KdagGms0QhWwUYDw8flQnaiCgoaOZ2D67WTNR2
y+Gpt3L8a5RHbj/ehZsU7uKxgo8XssQ0jk2NV5dFR+dZlS7grXZM7wIulxXWgvGWu3N0f3hm9Xym
nM941HWeXbtEiCDwbj1kNm3MjfPEavPaBIy83Cysb73EWdMkhOVzhBgGY/qyMwx1zQeDzeU4iUMk
2/aYMeOl6rJDtatSosIGjkj8dQ/dEFbHCj7IGmlLfY4AZKajSr4KgwLlqYv1/cgmbWlK2q+9ILef
7aE3Dn062Wu7LKFolX7Fb5ZGP5C21IYNHZcE6lzXOaxl22mqvWe/l1E3rNLGrY+wY9XSjje0x3A0
KM3pwSqaZ0GbzPYjtEVsivYNWXj8mYC3E03hHxrNfDRGgQxpT8UpK4HLNQ+N1Kd7ykNMI/6y7bhQ
x2KGw0ASZ76ugejWkrsTMUESbZsvVbIJRZpspyAId3prGfvKKKivM13v3icxRyJDP5AMdikxv6Yz
MdbzDYxJkdcsMzedGLIVlLrCP5MDAnIFcn/Blc9CBVD9zmaMuMjTWc+Ps+9pZmsniWh+zvyJ/oSg
uQu8pY5Q5nM97+dHsyVGXkpjVxR6fdQj7YU5RjbH9r1DmM9+mhAYyORjSCu6GFecPe6HUq/3Gl7Q
EubroY+MkzGJlRvTfzgSBDkZVVi+TO4FWHq31YuGYBZgaSZmuWY/EJFnqzJ9ScWqtijpIKueL9To
zIi8/Kte1C/0FVnLIR1WHqCe5Riilg3pGgjgDzJa24arwtI84vTmQth9GpMIMorrLWONaXUvrEsx
0uVX1RczUOewaN+yrn8sGYLh3Qf0JWPv7HRuuiJjjARLmcqkmd/UAIUj0rVsXUegRAI41RRUv7Dy
pKvezZ3thBRXVt2wVGWus6gaL7PjH/vfIYI/PQtX49oc/aXFa5r9egAADqgM05qGp1KCfyEzuJAl
zyCtISwIk3/j3PJ9EPEC5nQGem1gOGNr6UqE37RcFeuBkjdcHsAZu96myCW1+Mfz7NwnDBtaxl9U
xmjxkbP2d5dd6iFtWuOiyvSx1kV7GKNULXPB9s8aBrVIJnY66bykRlnmvLdjeFMBu1UVduXJSQyx
sS1Z7IDnxq9lC6Wa0e2bG1J3npKg3kOXa4d0PIlaOafSyhki6+bwmGavJiGbtyjOH61OTQAHKd6D
RCkPHzdta8jDOIb6Ymqjk+X6gtGKan8kIXN9vbPFs+iClSxp8Rtq6NK+p+TeRxvfuTbzPCS8UExb
atDLbU+6mzuIxTaV+wRzRaxB4FzTyB6WrWBuKnXSRJE/qgWv43E5BvE+VNU8xRBvIyOIVUvnWaio
GeoLYc8r7qagd3vNuf/CUsnl3DQ+92blcc3pDxV1jg847Q7Qhfp1pMnrSO/V2pn0jdQgZXjGKRrY
utfJQ86On0go0m6CSSIpkfc/bppydtpgNUvUyqOWEwdTgH/BjS5jr+2DMopWafxkdPXOceR7ZDrv
VZjhVI36TZHYLxR9Fiu3an+4nN4WRuWD/mCmrSaFfRvTmzOU1aogPQN6kqW3ColB1vKLY19TXKCY
qKrm15siZZnKK2CXFeIiTQDrWtmsGDNMO0+DI6Cfc+UB9pHhIWULTSoloYTK9r+H1bDtCORT5Abf
JnRoYOmmvTKm8Wgk9oiawcJRTiXnCYBBeRSMywxnKA/WQuOt3EPQa7NUHJ1RTFCQcb1tY+aEtje9
MdiGdEWtrFfZDDqIY9odpjWvrPKFLPy3D2tBQHCFM97Ei4+WE0zZipqcjEG57rfhJmGiovd4f4Om
V/gXsQtE8LgW2reukxUjJ4Pquh+Qu4DLUgWfp8Z2cuJkQ2MeQzCqGEbgM36eG/SrzZ3QCY00U9Eu
fdCQUIwEjIbOthdFWT0mHCBXnqIYCKBgMTRybXN5drDPpCXQWyuNokuF0gKfGXzIwAl0Fc9JVzsU
36g8Lq9gwymGs9xwPYR+v6KyOr5yIdl5dl5d6Z2HcisCbEb1MwWl7j6zoPjYkftdQu52GWppH0kr
NWf38qsdAtwfsriCicFMBOY5Nb2tGT3Kbl/RtfDijaF3lDWnjrQ+UV6bXz6IfOOM5Qv8DMms6CHg
d8VBNaD2A4ELqiqsW2PZLU5jrrzA/YuVPWPNPm58oPU7rZMPKhqzS8pZSOd1rR/9WqmVNLxizWUo
eWWFXFbNWKybuEwBEmbRmpi8uTLZFWE5rR48k50/I8CtORpM0Aysn0N9sKnKXRldh6OizgJIg2l8
M18C1byPZZKcVZRWT4Y9MqyxtWSrsqZ8okC720sDgKSDzPGUehAsBKmXRdWY8S7JpDpEkZ0eoYg7
25rG1Au0+BcfgWWFqUGtYicIj4EcDUhk3Zn6MDL4bb5L584DI9au+LDCO1tlfannvrtlT1GQlIgc
XI3mcBlntr4+fgm0FF1GJnDgESBsegLxh06f+9pY9bn+hHQyXLTZJ//xVlDkZ0is/K5NNW4cDg6w
SbR9QjfDtplg16jCbx77MsEFLdC+yGRf4rryHpOBRV9opljFrm3+mq35W1L5/7QAMDEfRPD/PAB8
JJXznuZZ+7PgDptw/rrfBXcoFujYlmsRFjQECIjfaIbiF0cYuuXAwyZXygd/F9xN8YuO3E42zNRN
cAdzgu43wd38qP60iQX//lV/IwNsfcS+/qy3W0IXSkpdWDYBZXsu8PlzhhGilIYcrpJVkg/MSPUR
gyP8QWAURmhfhEPtWDu6Xys9p58KxeF5qHAYxpKgypRVl7bV3D3I8mxNaXD/qc8adRJ2UnH1tMRn
diVHvSMF6iXyHOMkP4720AFMNhte3qjyn91ATMcMh9Qa5cneSdsGJ2vkIHbjbnjXDCjcbLIwxwfZ
jP0xBCTeyd3ojSCr04rM2JGxwe9SS3bNU0UFZOTaX8NB2RS6xR1nXLhNVNw58yC9ljV6Up9uLJrX
zlXcl9uxbxkJ+2HxYkdWeUzcmU5E0mLt5Ll1rWQSbtkrNvfEBMTmhaN2yMglLWO0CUI96bhsnXYw
CCIn3bNmMAjUKDTehpmwd6OIvrDFYJNJFng/4bzcxbYqvkq7pmtgcM1T3Q0uLvHQWE2aFKs+cOuV
zJ3u2vdNsMvZUl8rbxpfpNazxwshbqxkkuHqrxHXbQWzUGSW3KgmTt7iWk/PThZ0xyFuoS7U3bRN
C59yDKUFx7bL312+FhOO1+zs0ai/IvMz2U45PnYGNuxAeuFrY2jFOohHUEfCudVuqtxF78TaHbp5
sYqJKXzT0Mx2msea2lBKuCgHr1wxwx3ZsEKMo7IVuM901WVL41l1wOX9MjXJczLKlybXXxxShvfI
HIOvjdWT8UrISEDckSvb8sVaqvEbwuYtMIil2kOAkcIjj+ThyvTlrFBhlsUJaR1wlrOkCxC5NMqU
FhiRnLYc7yZKBWxB+gxlvdDbCNHd6iDYd0VylXm/ABx6kOPo7Ryrpl6W1aYQFs5Gas0WDQEm+hKb
o5+I99y3btSEbwfG7SkDb72kptBHtuHYRfvnvqmyAzGte2c7JIsH5Zw7gPwPfaT/ENPsjoudbYvt
HIANTcxZe9BS/5iacyNjgz0kzBT7TC08zA4BgIkHR+vvuRhXBvy/RTeNb13RfCJ/8uIF8TGiMFbT
9HztlqRNwk4b12MlxdexD41dWSj1Iy7k1sA7zZCCaJn4BBzkEgNfcVs9eaqjgIzvaFyoeYIkgTC8
zOP8kiPvMe8JMQhSDrMURb8SVE+ShEBrlE29Ql341HKQWlZxsGVzufOsKXtki4wzD4GJAvuDXsBU
aRq8+FMH6dR12av2dfbdZZ+4oI/0VaWwpKt6uHS18YPkwJLK3duo3JXj8sIc67vCiSKrbj344tY1
5ufAw88KlCBZerG10eBeDALXhpk89kW0LAEZ8x32jeq+11yYxtS7oDzcDLM4jmY/HDRh5GzOUp9u
HWKnJOPKleZ48blOm5pOG1w5U/OJbAaKqBugzjmSw6O2G0ryG23zpqfZmS26jU/YfRNisJZ1G1I6
pQUHWdKkHoq7VnugQkuTGiE69Oh/HzGUccLajVAaAcSpF3QuGw0/pxSzDA9d5ezBo3QYYwo8ZFP1
FTt6vTQ8sJmVGMPl4Jvjrhl5En0GAE4De6x2pA/LPHxyJXvmoOMb+Vfo8dfGtTdWwHXEtLbxiBYb
+dsYXt2TKOmRDVzO4RmnDCdpcRQ5Q83J1TA+iFr9ysa+tYtMjCcy34qOolKzW1U1ZyuvRpWc1Js0
fbbGGi/p1p7wdBkJsYK0uWgharU5/qhdl/xQ8VALL1xqBef0wYCPpTjLpaV998vyPkFzXnphSAOY
wQuK3tUgoK+YarSx8Q967hwYEUEG8qhjGpr06oWyW0EnFFdMy1699WeQQ0KV5T1m2niJfYLCbS8V
ppoM8IITNlj9oGwvOyswv2pxnz4HeMYWFM/rzAAC7yA5qVJE49Z4nhwqjMoaGcepuU6g05OkHSt/
ExVtf4Re8Bbn9rescvV91Ex3IwiqFWQz7eRFecLfWEn6vUvvvq0bV5XhJ7TF1PmLVAw/RB1lt0Y3
rFVpx1/qqh2QrMQzuve96guOTt7gQ5kxxw2RG/NZ1QF8W8vwWIQCr3JILJTxISoZ2pB5EmJLVQtn
hB5ZvC2sAX2zxwqpMbuatw/QMXyCr9SHhUc6ZkgCBr4JiDHJLl5sfvHarNhN0tSBZCibyAPwtdQB
IKlsrFhaCo3GCkDOE7bvljzphEQs2PjLeLbo5Tqn+0JqcuFIIvY+pPl1jV60NAh6LDOCBLPhX7wD
nh847VbhLgv9rwOQJc7pnb+qcyL7VcNgj3PRKsyhAOfRgdbtFaA/LvBEUpY2ICoHglunWZ/qkJLc
ybszmMZmqTlfBLzGpWc4kCxHpMdaQfkJmlviYDFSJnPSmOLOyEIgDRI6c8ym0EGlWvuYsdqC7NE+
iswV0OJnVKd6r+vWtamTx6FlZOtnRFvDHgssvtoWOpLfIYgbyVwa6Y5k7jN94FRchSeHZx1WJy/A
OEWfrDn6/xBVOVHpM3IFcTGBxwXFcYtM2aB9rQGwlJXmlH0MeoSwELo433DwJ/Qo50hZKTbybMjV
9zDh+Qxkd+lVXx7KgPhi7dnWrVfA4xYm5v8T+C+1sFTEaQwd1BlH52LlajqYBSD3Mk3qAxltHbnc
o0EzjMxgF0TDZ5qdOIG70wsbqOCaqqr/GgwuS4/q3LtZVpIuKoKhLUGeTVAKAb81staMQyicGnUO
3vxifuM6/PccEf7ftNu4ps3W+x+cAP7tX6v/8y+0kVU/HwFwyc5f+PsRwDF1F4oM0UXrpyOA/MXk
TkkVDugSOEAcG/7w3OBV5a/bEqBdfjoCSPULRwM8N+R7WUtM6nr+zhFgNvb8ZLmxgObqNJsZHIQN
wzX/YrnRqYUx4IdxAcoJwuixvEwj3YrsJeliCQPK58qmOmYlcBUvfHThfi+b/lFPVPs+WCBJ5y3v
IRr17Ckw8a7YBb10aXq0R3EoJ0nkx+nvTNKqBz8hzz6/Z843TuLgwofWeTBd6gdtXPI7MCtf0Vby
ZwJ1cOLiGtugK2JaaLjmm/q4c+KmvWgNZ3DXg5QOQ9Un0qDpdFC6+lbLWCc9YP5TZUS0W5vNAt1c
4K3bq66nDSSyxSZ0J4F/FjcxdRvMMUC1Fl3jI/Y37UJREXnzIXO10NaWTkYqjXGgvRa5lb769AG5
Dc3orp2TnDa/UUFXv/SNSXtNKsutFmF/acNWOyWCMUjddsZjA7EBjzNkAF+AlezM750utnVmHGHp
NfN2lOZeGBlHAzJnLJyDBc/GXJLf7g7kQSBCE9+ozE4eihh/PG2CsBZijaiMSS8PxJSNBI3wmkh7
bQVJ/KVPpQVftUYgVeMTMxBglK3u7tzIMY+pqm8JXoNrryUg5wK9XrtaGW4mf/Qu2CAOmhz6B8GS
hUCNnvbxrp52aufioWGqQC95DBCbMOECirBDzB7ZCZZF8A5JDXSz3n8bM1vBZzB3VqV1e/re9XWF
ZXebtdp7WNvxKefSc0cPyzeA7pbQj6drAqIU0ZW2JmbXd9fEAVCOSrvnLnhB/ous2tmnc/NEPN98
vPVxwzgp2mVGdHcIJY3I8uOo+cu6X5pGUDD+DcdXUaAfDfkujDy50aJSsnsTj/2ITqTrpPH8jrBH
kdP9yeQTMBu/gH7asDFZtNr3yZXxXjXqWyjJRHXFxayddzPGydmImjbJzL+Z/Vzpbjn+XqnmWEUe
Ao3hphuVEJA1AmkfIr9lex5456mXMN5sNK+oN0iQ5tqwjr2w3NpNZhOeshYJfTUY0Uxj7SUwD0tW
1muZtefuk0Wp1HslwaUaySFqg+xhRBNeOraRXNxpYFPemjWqd+scTD3GOCYTky27sy1D0b6RB3GX
zSSbB9zKcq+5l8b0YLkH7mzgMUlCdqO/xQteHxNrw5GH3MdYxydamKwXXCALPHvWs21WyYPvYkxR
5WS9DFkBZsVrNpFZDktD+N1t4JWKLcg6VJ2fXD7uqt26XdIl9GQCMX7QTX4s7m83tcJZ0Fji7Kh7
FsNbcOOKmtjCYJon+gPnN9KSgmwNtUB10csLjZNiI0lwKVCwS12CQK4Krz3kWO2CkeEFJc5cQXrt
cx91X1D/tlGgbWOneaSQdvTiNVfgXT+IY+Elp4zNgtHHz5jVlnaSotI1e3oOmEJUQMTyJzP1HiqS
lgNBtLn3u7rLSh77H8LoT/rQHUPiQnOpSxZicDIeM8wEFdYLr9G/R4yWE6t6lPVD5I533YJWqHu7
+e6u7A4+sSYj9bnoZbd3WZgHupSoTuh2fufs/ajatUDUO7ooE3psCtFdU5jfnas/NLQWxBn+4YA+
hPkLPUqrHWI/9a4mOxjGzZHM9sdHAqfGrag/pqW5bcpx6aQP83dykvwKKuNmDf3TqMsTrJwzm9vN
oEXPbs6EPvD3NEoR/Et3nV4ug6HczE+a0e859a9Vb63//e6gGpkyFZyOLYDk6TZJcXxpJqU67RGz
xaojhzU/j/Ojakz/FpbtVWnhLp0rLsFNWIM6zl+XVQVmh/wwPztI82s7E49WZm0qk7EIT4jt9Qfi
WTT/vIPE2pd1dAj8/DI/TxFuiYXbGUcUK0+TDB8BpCAI+M1w8Rr1ZJHCZsu5n3/qLkBdpoiVmgXm
G962gvrBxG2sXyHu3HD9faq6ntOSbXyPm+mmaFBV3vQw/zdGyakImgdmNDvoNdtStvqyDvtNQ3dX
PnVnYyw31Uq58XW+l2kpoDPvwbKbM/0Ch5COStvoryB3eJkbzzLxbxPVGiqIV9QRnefXp5+ZnymL
vxJ5vaTMCMXr/OtNPOu5tcpbqLef59+/rNnPEnepns3GvvY2MeY6OYd6GtFoWe7Ccnp2zfCgt9or
ufkNJpvT/LM0JqpXaRbfZE9NheWURObs3NgYMj41XfxmucF3svd72Yb6ttcBWUpQAjz56t4jzW9E
zyhmigiHlhlW8px1wAnz4cxogMXIWxu+mFZdCg2Dl9Scv8cwL6Mr09zqW15XxoJNb3g3CA9u69Tq
Dpiq6HKz6VyeElN78SrJ0+3eDWqpdr0KrEOuOc3+Y1P237Mz/f+zS1KCWGQj959vXS/hv/3Lt+9/
2bb++kW/bVutX0BaSbh6TLqsGW31u3Jt/mIAr1S60JGp5x3tH9tWxY4WE7ky2KAabGD/UK6lQ387
jDVHSsMysWi7f2fbKpx5W/qTco1iTZklu2PDFrZNrc9PyrUr26jz89Ajx4CIOfiac8CJSUV0bnBQ
M0R6mOwkX5RBEQAgZkKyIrtV83qu85s+35S1fQ6k/yUt2my2FhWsAnMZ4Xxjpc63pBnesyyoDn0V
dYeAGis/1eVmwMW1j7NqeoyRgpnUvo6B41ziymvJZGuDs2WHjET+8T7DXpd+Hkb/URO7x8ryu23i
po8zxn7h0rB+xde2H+08PAji9Scj9PITA6elpmiuSAzNP9Iz5h8j60sa6MOzY8fbbFTWJy6+1yTG
jVASv/0a8ZAUVHoC8lCzInfCdz2UI+NHrolFSk6yH+uXwQRNkjomAJdaVYfcwdtuaPYNUda5Nb6j
ryJZVZtEORgDSvlScRqlTrgcDwid2b5BCS2zLr+xyI+r0kSRzDuPQ3iAt62laPAAYUwsdBXfjHDC
HIAz+SyUZ66SgvM9fhFz1ehNefq46SkMSVZODPUwc4FDKtKWsWE8OZ2tNsBwf1hEfx6l0a16GRjn
ltWvixvclxI3r40fZVmUmrlRbj7dOgKYC1+b6r2w27NuxObVon+QEl3depoKAixtVJmXfub/iFE7
Yt/eZpSqYa2Mxk1YkxM2SVcfWqLJHBKwEcGQCtd2L4f9VHyNEi09tAYb3JLJ7+PHjdt45iGY2ndC
csNJo3hMUxGD+76pLqHqP0kdq5UmuLr5EROPYgKgYwY9JqEqqD/nI5PnGrPnqapV8Jz05nbsmvc+
NeF/5XNQkQf1hBYIEiHR38u+as5TbjucKfAiYmvFigF5qxYlrkJjPGS9LS+ON4UnmegExgCagKVP
+RF87DmDU/1QDDiJ7FTvI4honAcdSX7JDoxk5Yhu+ihjnLhW2IwPYBB/u7ErO1ykmO1o7GGV6fSu
vQue3EvSqaMfrMpaIVRiCF7UfeOu8KCPx4SSwFUo+mFTzY7fZvb+6rMLOJ79wFF8MWZ/sJqdwnH2
2szO4WD2EE+zm1jMvuIMg7ExO43N2Xj8cVPMPuRqdiQTuDjVs0c5nt3KavYt67ODGbfHWZ89zf7s
bqZ8C5Dj7HjOtc8VBmgtwQktFJ5oa3ZH17NPGmpPzcwmfkIaeU5nL7U5u6orJPrtukv6/jEM0edK
HfdgSbhiLJzJX+CX3OpJ7Nwb3TpqMn0Vs38bvstTODu669nbbWDyjiOz2eX6RYuS7A3+9nuQe94j
nRcba3aIS6ziYnaPU0tkHD/eKjGUR7OzXIZ4zN0Z1D67zjV0tqM5O9Hd2ZO+dGd/+v8uj8X3f/6n
929pCNGwxvzwtfl5paMD2fyHQaqnNvv6PQn/w6/6dX1kEmsafBclbSJVvyo0v0121S8Y1U1IaqaY
pZt5EfxD1iHfJAURJyjkgo//PtlF1nEYAlsu2ySpE0sy/s76OI+If14eGTk7qEOW4fAWIbCfl8ei
VphMdPwofTLehs66NCU+bOqPBppiM2Hge683llZt6PFgu11tusBbwwuh+aJZDRlhnLre/GmDcf11
bf4z/vmvvFyAwpZj8tPNGTMBo/PnhwSvOLYIdTSryrF21cjcjnHEP/4n/sMf2+Wb60LYZN/mqNqf
59m1wK1Vd/zYtYBQWbdnL2k3LsVe9JTs5lbZth+YIfN/y9q1eGymghov4hjlKcHG0UIP/S8e0V8T
bfNP/adH9NdEm+1PWou7tVkh9MOGGvZRgLfLRDdxokNh9tsksnYQopjBDUcs0KsQFkiZV/8Fo5QL
+l9fEYCiIX0z7yfkJ9EPf35qAqwzwf9l7zyWG2eyKP1E6EACmTDLofeiJMpuEJKqCt57vNW8wzzY
fNBff7uI7pmOmMUselEMUiqKDkTmvfec74RJ1a1y3wt3BRFwuyRisAo0MVjStalXnlcQdpA6r27w
mcIPW+I+ayiAgaMYk/oyfIt4uTAAndLAs4pbf5NVsEMbR7K558SLmh33QB5G7cEPzWTvF2he0p7C
uY22BnBkdlhc2D68lzyidYTZEDcvNvGDNODuSGJc6P4Hq1gbETnTTdNpbp2ylijivBJbEeK0Ay0D
FQGLs6apbGtFBS5ejVoHDhWFFz5/LAF38KqeM8kkhcYmHGxwkpgU7lpfqX2QZU9DausU6e5ISd6Q
ktxoWA4KP2BgHe5nVtS2sTpn76mrXj6rMU0PxgA1hQFvtnWxKSidrOPCMd/zgtwiclehKGu4wLt7
L0j9x96GqJQkwRGjG+iucex2nVdeCIJq71SNr5omZXwKcu0KSLY8u2b2C7gVNZud2u9DyWZHk281
cD3UbslxdLMRNKtxnwqbLRZrCQ26YBnn3bipet9ZmK01a8UgCNsCZfG3qPiPq2FPDB5C0v33zwJi
mQLmJcvGZCNcx1Z7U1Xs7qUFH0lNaXcbEBtfDT09uDXNJbSozTXtozdrMOQHOayfcVkOl0ILfqHL
z8+aXl4MEWSbhpzG7SQ5ltswEBTt+P4zIriWbYVcU4twgStR93Oil/YcNdoytqqLE44C2UFZ7sMh
2QdNyiTJL9dx2z7WEdNWxHI42YtwK3PnTmpxfP6+0FrUmhMnrMWQsFkaJps9gjrbfSvW6DJvKYV3
7iUTOK/kjMBGe6iych6zVu+OU2DT07uH0I3ouwCLX9RBP67jAeqPzV+s88zZ/3Q4SxRx6l9b7UdR
ldlu6DLYGq69xa95NibJvC41gd2NE+YFZcEtTOJLLaAktOEwEfOIdljNtMouRiCDi4WdKrkmtDWX
BpLKMUGM2DgVoPbgHATeR+lP/S7DLuhrd8gR+7VnWsG9PU9YiUqcR9TGjyBOnqwpxlIiwo+hGjOc
mT1VBk97Z5c+G3boUB2CW7vpcahpwyGQU4X03E9XbfBMfAd9SR3CUY7ToluIWaH7+6qXwHmriIsj
wguXCc4ta2spyqHa0dsHxPFZZWINaZH0GoZ3sSoYLH3AlHxwE7ETjdhYCAaOznxhwtfE8RROG9NN
2oufWxZHVv9ozerUBKXfJVKju6762CRhdHxzClveyTbg0CiyB+WL7IEk+nDHV4KIxSEk3B6HTLJE
qJHszPnXhvTfqj4gTz1CpIRSd6O3sYNe0i1gJSGlZyjovrA9xgOEDndba3CTUfP3h4CGNaBVPmZG
cIdaiRdrSvWDIWmz81cH6BiDWvRTEy2doXe3eR3splZcXY8tLW4ufMIyj9n+Y+0FRlhOQXqnwRjs
tRkwN7oYOQTP2mU2vR4JO1ml1iQWa8rUaZugwDxNQOK8epOMxluMqxVDPCSs1Gxw+ToESBN0o59k
394rojIj5p/5lNAloTgHtOIRgxYE2yqEGtOm7WMav3lm3G4qBjRLKljwbsNGC6Exh1L7jJiIdHHe
AwvOipWfV3eCDO8EB6zWQ0qI6s0Ykd1STNeiwkfUhueqam+dW+FOdp5zQZeRhIPnSD2aQ3Qdcp1K
abyWprXjqLvVqr9xpBznv8HJ9to4s7Ikqgjf625TJl8br3/ovaMo4l3LLgNKxA4j5tUu0WyY49YS
41dYYZWwW1CHyU5LnU0YNZvMqjZDJEluVpduHL5ylTxrVMckwGdFt/VNdYl7CAlt/712DgYvhVXc
TwdyYngZU3yogNW0IKDqY87ZaALWOW9vap0jNuLB8m7VGVB99WqjlXKXYdqYmAkDF6YAGbaEjEsq
SZLJNlGcHOY/Cmdr5Rb1Ovd5/Z/QN79vySY+IPvcTL1Yzq/OcvutghSiO8ZuJEova5sNJfd2vqfN
xkNNzdx6g3jsLdwgWjAm2CTBuC3Las0bfbDqdiW9av39LuTxIedR9SA8FC+VCxGXW4rdWKqq9ZD1
WyGH567B1lY3m8bsr5pr7rosOctmxI30iINkEyPeG+VwhCr9UDXJR1Gstcw+yyI+d4RDeShTYrxE
WjQ8tHb7UBvkvivG5dYlHoOdZ4CCHPstBoj91QjaVWlW63mPGBznPp4/Yeuqp82kLglQEa2L13af
/8hG46XRsnoTBxp9w8G6y4qnxqg4PtzbCHgCikycrC05XKNWPwr3vo99/AjI0GoYRXY9XWWUnHEo
L9vZZWv121SD281RSbzfwtehmgActrbKil5zd/yKJfUmmycjkDs/m452uNVzwhtlfJ4/kHaGTZm8
Ysfqj7QeH4BIXkarf3SR9/Z9CGBlxNSVnGsFoSxFtsDfNOr0LOL2UEvGU/2NDcU5j4dnmescvvzK
Z572lEdfUPNwbmz9cUT7Hh8aU15i4qD5N/fnQe1mF0ccWvXSacWeoC7a/CGnbA4Riyfb+7/MXO1U
2mwE7zl5ckdZ1ete6VeFbr1HPDOAKkGKxxAwvBIQj8JD7YokPROZtJXew/wpFhbEj866zEdPWrYb
XEc7D5JSz7CALR0Sw10wck8HJPE4PkNR3Bli3MopOvR8C+o8hVcV/+hwUPc02YUerTzebNXs0iA+
zC+n9eKPqs7ObTAdTcUXJPrpte9ppF8zMhoSY7riFzub3XAbrfEGWvno4B/SBN9zp8aKEyFtG69I
uUgeOPY9oQo8HeYuiyztyUcS15GIRkn2IEbKm6q1nwpio4hglBBk4Xj8RydJ33wSpHqwZRnaM8aM
m8ixNp1eX6p4WvtmTHiUxIbzMmUAG436bGbJBwfR2WOlTIP+NmAjZ+nfY4i5SDtZ1qBd+q6C46sN
X/M/g1nqYjWftAr6DMRZbwoKlMF8pFr7HHkXo4iBScIuoqnGa9635aLM7IvVoYLMmZ9EhHtMuf7s
acODDTMmUNFZgTKshh7nOyApj2m63t20otu4avjS4HqxZtx7nvWKwX6LJm+rOz8MnyKNiMQ+7B/m
s+gIGOL7/KagBQo/Wbp19Msxih8d53IrNl6z0tp1bK1pCZEYEfOG4/elS7j27TeHJDE2ILfSbjZB
lD/IEigjEPCObzuz7Yuw8UEQm/trjt1tq5s9ceAADDKW8zuiFT2DzeRshdMXtDZOWi4dHxLAila/
jj1+M95XzzBfPQhcAyL3xrhawfiQdJxP8mrdV/Vr1tdP7mTnOzOlcxoTBpyKZ2Ibr2U0HSd3+Jqq
+DyvGFXNkhCWb172FZv5WrP47IsqvCLQWxeVD9c5/jW23gvjqHAlLMuniBofzfYt0QSsTnsycPQG
H6oFIZUE+rPNd3/S422kp/clJCPfW9rBV1dEvxTMDvSm6ha4Hsy/1t/HhmSMYpGGEB8I2QFjGB+K
RnzNx6XecoIv5yoRqIVoluZQrWN33M4HMUv3sVMNDz9ZK3u4Cg7Nep4ADrGUKzsaEwA9yJ5nZPGT
p6+76LMwKoB+Xky1ouFps1CpkhXesx7Pb4xd0hucvxFeJ59LxHz6dEf8w8O85hrZ8NB4w3XMGRuS
lOzaFyKkdhVkjrp+ArxxK4R4EkG4YNKEhMq5ZSGC3MaeqbWd/lX3AaxEYBXgxA+aRgoCfUMOwUjJ
z6bI94Ehy7VWZwkxaQKqZASgMA7QMJVh+kJMSYjpn6T6KU5PPq3wddOUazuq03VnkUDMIrFAmtZc
6rB+dzL7AZx8sM3S7sDCYC00SerEf/tV/6d+FZMY5i//epzzGHYf9T91q/64z+9pDt0l2hC0nVxm
MLMR4a/THPUXUsYcIjKZpvAYvztVtLcUrgAFbUM4RFSadGv+hP6Qa6akQpxEM8H9Tyc5OP3+uTHB
g9AssyQBmNIAMfSPjQmz8YmJAQW/ojoC82whbicc5r2MUDtYQFY35I0DyCVvNx7S+t6do3Yl7JS1
8iZIDIaRklTvJOeB8OiOYYeJxmHrW7ZxrYu82VdRDKh2vmn7mXlFsySujFkbkhjJrzSZoIftrp+D
gTNSBq7jHBYs5tjg2ucsMM1RwgMyJZDTxAtPBRD8fBRPdSf7g485YaW66FLoQcq2oH1AFPATJLb9
xkwiX+XZhKTButZzqHFjEG9czkHHgU3kcU672CdK62u+MmkYD8w5IJn7Ma4SKHjz5FAmUbHrKNur
OW6Z5GmYiDa5zRaRy9+3/vZzNUczc0pNNyazLOpygpuNOcK5nMOc1fyzZAKnRah3BenYGfZCVj9S
q1THnDzoYg6GDuaIaMRqzVrMqdGT1twHfgQiP+33InfJlgaBkK/0OXDa7omeNsmg/lZihKWsV1j4
hrUH6JewavaHBFdXAG1LY3xn7xlvkpSlFGeLd/aMnshr44DreDxB+fkQczK2kTNpcuzmpZzCamep
1tkG6TRupy4bXlB2bw2zcMGpdNbSMUeaeTATVZKANygY+01hRHep6O+7Aa9YPsBnRsq2B8Cb3tku
dGdnlMXZ09qzU7GLnxTCHiqKvd0a6GZ01Z1Kzx53/ejZd5qsx3PVIaQdbTM4A/fA+yHHg56Ep8jH
czWxRjALLwlKjlxE+Im+yzssJiK29UdzvogzcM6QRaGddU9jGof7xg3UKagHDY0A+af4B6xVSkPu
NEZBzf5lNlo6aKrjO51I1semT92bLeR+UiwDAt39lVDvR0VazEvpJ85Om4aNDYmb3qGln/t5C21G
Tv5aZJQFg056/PfNKh9fK5IqrxWmfWLYlo7LRNMHTOR7HgmXdqgOTQZmvU18ZvgRjQzf21k1DkZr
GG5ZLfsjKPqJN3ji2Q2hdeQEf847P35rRG3vWmwsixQH8wO2nmNT8MB4KN6/39LR7OkYCnjdyuh9
uEZMPf08yfemH/4ymd0SkmT+ei8iKX9B+f9qnRrzqBaNtPHQsRVONl7SZK7iy75c4HNZ2V390du9
vLC9GK+wNFivM9s49CaLbyR8Z91WdMkiKzw0ujRX0p57PkPcHZ0K731pGsXWVI0Jlj38iUgKPJcY
fmA6JA33NpowQEXjdqeB3BcK9YkgJJfB7zR9TTK4Rb3egKVRgMQ1G9iI11qvja0jy62uXasQF9vt
3bdEzYKjeKg179gVevqUOFW+HNvS2/O2Zk95O0EhwDOzRiKz7OfI7na+KGwAE8NQRNsc7sMSqWay
H31MD668C7QI67yZlzsVIQxu6Dme9dxI1ogzb5MO8Ws1WAM5BUlR3zlF+WqJ2DnTPnVPFumFCzfV
5P77cJl0a9p2enhx83hWxauD5Ot31xXsMocphFHka/6+Kop2Ec0SJ3v0MbUGCVJ3s97ldm/CA2vV
PY7HZaG0Y+0Y/ZpW0muZ1S0a8Xo9BZG1TZiGQ0GkPMTC+D4lP1zG7Mes/ihF/q7kZL8lwbBqx2Ct
ofE+aLlM8ZUjgCfw9p4IqvGp0CmMrXlOrsoXYOfYH81eu4128Qqdm3MAxho5voSdwjKbFR9tYbxA
WnbzFdZscSocQVWfhvaWnIKPfmirn6M1QY9NYnjomr7qEna8FMePkdYmD0UmdzLZdHWp31rihlZm
Ju9jaWj0E8hQEAP8m0kj75zOX5mNr7beVse+KpmAa3m1anIEb8EgxmsAdwaA3ULa4wyH6h/CcRoP
YxYMZ3dGuvsZ8bsW2/mm1Who6OzEWj3TD98XPhScBSPwlB2sRWdUkP8Qt4Z3PxLWJ+f0r8Gp1Wp0
4hxYfm1kC73R3QP5C+FSH5GWSXJXaEgGBPwQ6mcibkOG2DYqh9WgH6vUJ5h5/lFYZQ3zXhvHsweu
uXONYzsmOn1Uezr3f71WRIF+HAJJjRBcWikJUp7K+EZkToZ3ngve6upcNrsq15v7Pm3jh6ILbm1C
eW1iDVRaR0R77xoXTPvREYEhzysBembmAenCdOprsBwSxsHeDvI3B2bTXUW60wmGyhpvQHZotTI7
DOP0+9r/7c+6+R5/3G1KfyB6znfEIZV3rvtiZ3xUemrD16pL7Msgla8WSfFE/470sdxUnJDdi73t
tQ9sqBPOwEFBLkwfPDlN/WRYDwC1t/QP+7fQK6a1W5fBKe3YRJhlbx183srGRgr1fQbsm9TfJy5j
6KA11qXbc063eNW08Zd16uobugrFAQDPS8iUmNU9eR7noAYn0dsn2lgwuvQftFbxwOHFeax7hhoq
D++QFuh3gcmFDAW6RSN/zMD3HDMdBZVjZ0ctw7vd1MQm2on38cclp9d2bQsdFRYuicPgYpN01bHx
su4xE7HapQIbScIwnD4Jzh+LIJhL8um3Mr1YRnYGxqsOlvYON05clWaDjSXCfC+1bm2ymHwavYnC
YoqTbeEj/AMgUB+r+VoG4MPtUDOMs+awxne+hTVYndhmTjvpdsMRZlK8TGQIzaifknWkEnVBolYd
PPsW+Cqn7B6r+47+BBcPtF3Lq6yL+o+fxPG9ycSLNSMvdg3GcEx3pFq79eDuaii1DdCtPHarc0hj
btFWDT6yOFf3Zj8qwsL9h6xHimz3cbseai/cZG5l4XRPaXUG2L/m3KyA082GuBhAvPGAcWok18Cn
ji7tMDgMFUIpmrRBc/m+YD3PU809537dXLoK5v0oM1AifZocvy8Iwk04LZn3UarIenLjDvaqbz7o
c1u+8wbB7q5+soLuM4xMfZuM9laLyRhRsfMT0ze9HUkATD7UEoKGe+BLSIroNJ8J2Ebgoe/SIwK+
+uKPyY6+ZEKCXOrsHa341KeyePAL52kkaPtNQwCz7hp72odBjexwOCg2MWmi3wrmak+GDaQiHLyH
71sNB6o0QwgNY/yB6F3b2VR5WxVE4obZ6rPIXBjZ0rwjy6Ph4P8QVIwLhakUCDYyfyuo8NrywX64
4yK0LMBw80JfBFn11OTJuciD7iEWtX5fATLX4tx76ffIkuiojYk4AXVcdT2DLxuLE5b4Lj/UBM5v
NLgkz3pU3qMgsb7sXL2Hk8qusHSfuW9JfZoF24aUFB4zrrrLMJTBnrnl2W59fIq1/iaVp45Dolkn
KUtgHYY7gaHJ7dP3z+L5WuwwVV7kCptuXLvJ0i7rAqNzWJzUfE0iorfCrr0fQ2Pnj2mw/m/F+28r
Xg2qLIYZE77Zv6t6V+309fPvq95/uN/vylf8BRONZI9vQpkxYDD/tfLFS4+QkbLYtFwEhC6KkD+r
X/EXErF1alWEj7pAZPjX6pfC2EJyqFjo1W/1439gvzHkrEj4ex0j1h8hleWCVZZoImaxyN8rFkqj
lFXBk1u6Y02iSiXtucs/jUsvzzRkEsEHUsxN3XePTuy5q8aMw4daEHTZG+m4yDvzqda9h7EoCVpp
upJoCcW0IwewghDSX5IrQzjOoIk1/oSH2krNzZy6puGHhgCIca8j1kMonQrP1cItfA86OZb8mQyM
CT36wht/mmKs2oo/C05jWhSZZW4UMMBlXA3VhiDRkx6TPYHn+pntB6JCGeGqTtmI4QKlVYk3dzck
kPsdvRxXnH4fJIkcTPX77cCYeB2Fmb2xlTZugYlSV1lVhyWQYaKIzLWa8EQPcXSdSlQDsT6ZC50e
sBPmy6bOt1lTRQsGgNFGigrwiQFBpicSnLXAJFxDHWMc+JKTNLBTWvoe1tXeLZ68AhWk5ZLgRMJI
vpRG/GR1oGK1yoEvFqxVZZGXPHiQskWnQ9Ex1glFM0gre605YkVr5KgJTt2Ooz1NIiOXlB3gguYr
eepBd8k1PkojJTNVMNletowuGcx59tarSur7qheXLjABwdjgSpVyrpppo1bPTAy49Zsizsnr8ESR
/8Uwew426dDvdSm5C9PgH6rQYdrXNzyLJdZhd0nBzJkuruvyZ56UQlspb4gGLPp5efIxt94lea1t
PKOcjmU6onXITMIa2KX8kHbTvA2WLw8jbU+6e3imgmFgOQkBR8pVJCeMMrFDrE1lPk6Zq7/4vmIj
JOITOFVIg0ZxgRhFdzqmhmolkkFsbcYWCvh0D5PlMS6JqMA8AQWd9y2MtK2h6fHC1QjwaToPd8KY
2psJDTv2idCluUFJbbs62SB6750sV3IkV/mvKGJtyhPfXjQh7pnSCLt9khMpJ1DzbUdjMBZZlYgz
D2N86g2Kkwm972LqB22dZFW3y3p5aHxnjr+r7+TMafBcZTEgTJmzR1O20SH6LBifSpypfOixOQEq
bV/S1BH8Lg1Xjq9/QnTkkyVqIfUs400kyWucmP5uiJsX5YzrcnSfarNydmk8QtMdhl4/4R9HIk8H
JNbsegW1SVs3ff5B4pxHTJZkriN7/agsjaZO59uHaYatjUK8GjiYh2mugMzulJZht0KX8VFWRrZx
Co3OelTFB710X0LcBPMum/wOmDvHrJgT76zypVTqqOfWu+EP70PdM4OXjS2IrxlpgThCjv0CPSxs
qKYxd76S/hngR/MIbjbe90IAFvMx/5j0FBmpVubl/82q9v+lF9TgqKVx+a87sO955rfJj4/479cj
LJ1/3O/3WmT8xaTrIGyJDu53U/W3ZlDwG6YoLv1UwYVgmfjbWgSEmk6rkmJW1M9N2j9pMOIvcwvW
daCp6GjngMP/B2sRfJl/Xosg19jYUW0dRT2X/9SJjcMSO2AAOA9tSQiYszXuIl7GnZsP6sj6eQic
AtbV9y8caaRbepP30SzhKZvp8LeLFi3y390U8Nn+uEmOO9F0QZwBJwsWsGjFcxaSdB9lzWXKNEYn
AciIWuVPHTxotlblyenM4Y50YhzdpUOjRHknO9LEySTOZ74xeKF2+r72fVFZOkKEoS7Wjqqdi0Zo
aCFVfvq+hZLFuRTzBR67bFUZZPsw6TiAwFH4v8JtWiHJ0dpyI2meHf1ooDUj3I9Sl+VWxVVydg3n
XNLXXGGUZVzq0fLCK/BpViQY9YUIbvXgu8ua5OSQr+izovHn55F+dH2P1BJo1qdGNETFKLd9I1gD
R+fUTUtvlN5SSSAvSQRZBZDHPPBstmONHnhSyUjjEmQD87ukL4e70Ej0TZUk4ZIFrWdiFpsbPxcY
RfM8XOfG4N/LK2O0j2bM4re2d7aG52q3zBtYwqfqKI22uyEn5vudRp9S/CoTCenEqT7wbj2643i0
kqZaVEFEOo0PGdulXMnIUtS6osNjkLyXhv+zK8KVpisorDY/7bxeEvg1rEM/u6rRWyFLpdlMRU3g
/LAwbJfJFWIlrwCC2+jeJgjUR1FGkDDhJBsVeiJT5hetlz/qNLQWDr05Ni9EaaQdxlIeAeAamLVf
TC5XEMyZaOkpyNSA+OOs3qaTODkl/9XM0ObY1CyG5d+1WayTFWz89EtnacT5hmzwj6Rwh9k7dQ1y
Cbw/eg/1gbyz5JAjaKit6N30MbJNGiwN/UTkyn1hul+TP631Mdv7Q/esldFnp2sHL/YOo9acGbds
UdT4+toy4pOnGbuCPrjJ3IJM2HL0DtT4p9Bw+fzk3kSAGbvmfefw1khF2nmRvsdWem3y/iztgYil
imNy7Xb2zdNZhnIV/BK0jDwcnxn7vOIRBA6EW++gTHNrtGrXjBgbawLAaeeRfufEp9JX+6z+7A33
Vjr8DVbM+6T40fvdPZ3NldOwNNVwlIvSvuhVcgJKse+UvBLIigC45/1xGbsgoLgnlQeWvm5r8JL4
3cBKvgiLuF+99SnAsii50mckGNsdn2uqrsBSm1A6p0KXq17PmI8O5Zdfl8cwQTXmNHxATq0/S3qx
C8pz2i1T+SpqPChu/pQbKTKVUg9wZe97NjMLGVXPlk3flv3Uta32aWXeA6gnI6Qh1ckR0XtZ4Y5l
ABSSp0DoAiyL5F3m+ev8ZLQpv5T6r4Q28u/DSBMLWZj31K2ndKCLO8dFKP1+NOJ3N83eu9a+CX+8
i8pnb8iuYoKn1sQkttGQ6HD6+bQ1I3tfjcNzrzk3LQZ2MouH5Yp2DnvTbDfrApiqjo1Nvx+WIhv2
kXmsbKbnQcd2qsHzdN8d8LgiwQ2hrlEt1kmBqQdYrinuR9/aTRzRlXFNPA27pQZ5pllhP9+5tnaQ
pdqXWb+Ss4/O2gv6rAbHmelZe9WJe1AB+Bqn57j/0VTygGZ3T2rDrVO8Ac7g/1B2d9bSBqt7e8DK
tHL76JN21z0MGqTAWKyBIbvEpnqW3Gj++IQO5UW3P8Mgx9lU8u0TcfpOo3b+luFlD4FFoy84anaH
zsO60I68zt+h1uHVZxFyWWiG6MDxKH19nyPaSMuXZZUOy2RkGCCzjY0OY2XXTfZi94m76jzj0hpI
WmfNQdIaxE9hlbXCNl9b8KvI8HoNwJFd6EMRqlB2sI8Z+J0NUUd/yLb/axn88S89EZaJ6+zf7XD+
x/jjf/3P7B+3N7/v9Mf2xoBM8W0ZRObvsI+Z9xd/bG8Mm40KThn01gKFk1QU4X9aIhxKbUfCx6DO
+e0z/HPQjGXQmJ2EBlsfhS/iP9reUOz/8/YGBAcPb5mSrZIl2C39Q6ldd8SrNSZNLVqsI9xy/aZX
413tTae+JYytKH6Gsnps8+Q6lOey7CDn2KfIG3YZYE2g8fciYlkslHgrHAjTxbY1ytekygqgQNOw
rJR27wG508eYtiM1yeCyRwktJjDOL1h4V6RsH44rD73bbWFTkc4MN6nKCUVnouZG2bX15V4V6ZsJ
pWGhC39r5lj8ksr8GRbI8eKCZ0nmbTZJQoO7Qz3zAHJDm1gQq/ZoN2J4KFzxFWtpsUexbjHji49t
07Gv4Uk2uEW2Nm6m9o0Y4YOZlDxxV/sVGMRTmc1+GPQvWw9fO988Rkweu2KF0BbLWmYeSjEhKc0h
QeRsFYBMOkBitSdQM5znQSS3NqegOHua/y/knE0xaR91WHDShp1rSR5cVD+bOc3aqj7q1nuNGyQl
rdFugKEdDTc79IhXEbBwcsk062fu/9CsgcxmCWG/DV6hC9zXLfr1ihmpZ1JdD/X4U7PcjRYngLWi
kulVF5wyshmUYc++LdRA1XiSbbYzLAQpiOtndc61T15zP9qNzJhznaGp1ocmZzy9O2EY6Fjgs90o
Am7lVXf6/jmEM1bKlERLT3vUi7x41qGGUXLKcmmg5QlSeFJ4/K2zT5gVhNX0xa/QDEXSvSobjS19
rofYOuRtNz5GMTjYOEnIJa+9/CpNXawykipXVp5jz4dLJ1ELtmh2D2alET2KqVwkwt7bs3pb/9Zt
I1BFWlCKZUr45zkPx2BFSx2qWDv0lLh+T5+2/WyjMjj7Ggk9E6M6N6bn0tv6tQ2x6+t+eXUMpz8B
sspWZMLnr9Tee5wE2QnVP/OBAYacHmyyIXG2/BpBcERusSu1VRRb9hpll88KbtV0nfS4PnaksaQb
S3jnRoXTher+6NYiu8fpED3nFdlEQG1ZT7QbpF2fzL2eCAiTwpvYr/P3hTU8UF9ZW3uex/hZol9z
QhnWRdRt6RfAdcvb8AbovV24jRPuS0aOK2ZN8cZhaLLNm2l4ocACKZM5ivg5PbiZqb5mapqVff0j
dUANRgNfXwaJ/Z43wNi5OjkNksyBuEE/ZTEmBIFBqoBfMXvO7VTtITNzxOvBOmWKcVcEzjby/OFU
O+XwCC1dsrHy3T2zGkQkvLSCIQij8NK4kzkmUhmP00o5ZbFvDaaXbBci2lKh3AA/7M+Jke4MI4kO
jhDDBl1qvuRoG9fgM82HROJZgdWgyFRo39KebNCh0d4C03dfXPO5M9mYm4b1iDIiloSTyhQOFXao
Lbhf66H1wzfaGNlJwTj0y6Dc625cHtHZlAyIug8mG6iH3TcDcNa7gyCGBhU4++gzNmg4NcEm6vLx
OSGqgzGzs6CfVl2H4NvYHEChB0ZmGan2AO4e/XoWI+VV9YnKziJJUlYPZjjAoDODpzIDoxJWqrj/
vuht7dEeXaypE38CiXLGli3sDpASH0WcRQdVE5XRFVZ0sp1UQSMwXGJUUP0igM5qT3sJhFNDtzHL
pdk5Jfz6oj+GeY3o2+aoxyqdDRyj89XCszROOsgJUB2tizrpDx2pt/ffsRMjwvtqAjLplTqdx4qt
8CroBUk2BGQu/7hdtlO3CwZ0sW6EiMhwNPI3Y7ATTakgGSBqs4QoHvJQ0FILwJQEAR7VtPZPvpZ9
ePBS7nMdO7FvZPeuBky/Scrg4tNrEn5fnjPZEX2u9+E6GXHWJuZ7UBEFLDJ3uhCNol30znAX5pgW
H3rX39DmxVNfHb4vCHaCaBL6IUVG561HmpmvpZ58IR/prkVrAtYnKg8y+E23xzfpQdAx5jg9fQ7W
m2OXlibfutNE6l7HCasIC0zWTkQOYOAujTmhb47qKxr6olX6WYTi1XfLlxl2H4fOtkusnzpDbrvV
T1aib23nf7N3ZsuRI9l2/RWZnoUyAI7BYSbpIeaJEZyHfIFFMknMgGMePkb6mvtfWmBVdVdl3+5W
vd+HCiOTxWAEAnAcP2fvtbsdq8VlDq9AH2Rv9eAKx/uEkhjg2ZlN1g8Rq3MZ9ZeRkXYyWSfNNWBy
RzE5ASRI1GraJco3F13YfIjOZfsm1xjUt14+PMkooL41djKH3T51zlEQLt3VXNXDYNxaSlvrGKaR
wYOKjA1OE8fbkVBDSnXeoB6OEP2XiihD1u81PRZnMRnNj9GpPorEvQsSlGFsNeY7j17j77YQnODV
vgkrnP2mzg1U4K9nGEuze1QNxEyT5M9oT5vznSzNF+GRbQkz6UEjRZskr/oJ9QyQmxfAiCuSDHa2
Sese94Fo/FfTmuOFq4+qTXemCG5CYhIDQl75X9maHu2iOfhVhZo6P0Gb2tUGbVsWIulBMTAEkV3R
VcKbSon+RGPyBOb+hCoBgBHD6RK9brPTjGhtDNVeZeYx21eRColizW6F9Y706uqLCmAKCT2LWHTP
WZbti4Jo+bboCQA3wi18PbVwVeMuNdN8hTB3mDirFmS3lgsF+t/2d11BezjC8rrA6n9rlsG1wmmk
1R2KFBPvKCDuZ3cgi534cSp94XB4E3lORfY+Fc2m7Ayd8RrPN79o78Im80WGzv1XLcDumtksyPKx
6B4FEgw0e+BRwLLK2s8XVuZt5iPnqAKwQ/jaiHETdrg2ffG4thyXjikc09AmEqh1n+aTszBDSoWk
PlkdpDCIXwuGTpB891XtHUcDnbZFayMBEAFydNrAVGU5gwW76YMUF4nK3zbD1GQ7a5JiOX8AsNq9
lRJc+hAhQDSV27wPxD4R/kXEKe6GJr9LU/99Hk9U+U0QUFJVw302uXuarz+MonpKsBMCZcqC/tuY
lEx4nYfSch4K3d4a9fg8GQCNXYOmvonKGQHCIsFbhaF85efjx0DU1dIAP8Q8AtdhbT+lYhuWGwhU
d3ZUHP0YHrIqS4ZIJaGlYDlBc3qFdu676SlcpDpp7MCt1OLrjddhfIGEpuii5/n3XA9eTRsJ1PAD
KejJZ5HLM+djLsySOYI3BsW79EqqpNTHuwo0wDdHZqV6RNa2fq9YaItg2Olm9Dy13n4+0rr2pint
mGn9uUber88Bhg4lItfChgVjE9v+/UDsXCe0j3XVg5psqAv9JHyI/O/zWsCCchlIjS9T/b1Lzbe6
6F66KDkSn3waS5AJKSNexIIcKVtboqv8w+bmP7Erz5LYP0/m5u0CVmxpS3qv7s+TuYHVF6gjVFxb
OLdGBVSrffWagYva2hpnzcr2LVc7mjrSmZp9Q6H/9QL+aw/6z/egpunOCPJ/3mV/K6bg2vx5D/rb
L/3WYnd+YTqLMtmRIGZc+ti/70GF9QuuVwEDVHfYhn4ZoH9vseu/mPNOVkrbtFm051jU3/eg8hck
0H96vr/SYp+pOX86qWbltOtyTjHCYifs/NRi5xImUitD5zI0BpCnIsgusdzjTCeuL6wuokui57qX
xz431igqsq2Tdv6Bq/rNHXX7VA99e+t0zXOnpcMLF3i8x+DLeGn+1k08sIcmc8pxCKtbp6zvTDf2
MYaSA+iZw2EydJLbXcoSBmTtZ8S0Fq913V/yuN5WukYaUFuwgZu/wjnYiaVLNxhShR2t8jT7UIEd
7piXJ+eICh8FoTfLHVIis8GozuMx4MxjkGPzwH8UuU10HNkg2oWj7f1O1x80WHYyzZnUqd4++2qu
7608WWHPTGAp2wM594G+a1rAqDIo/W3Ut/lNSAoL9Xi3rWctUTOrisr5q3hWGvmobReV0YTfrXAA
Z9hYe2MM8WJmDlaT9ppEvX2wzfyGn2Tn5Ls9a5qGWd2UzDqndFY8gUrG7xPr3YOKYTeGRHZrenoQ
tdcdWnds1+mg+9fV16ON8hVp9ICthJt2lZH2OOuuJgRY9qzEimZNVjA/APW5NLNeq5mVW55Aw9XN
ai63RlCrt0/TrPMidfEZVznmXSRgwm/VQfdixo1FFS3zLh0vUTKhQkI7xk79bZjVZN0sVm5dFGaw
MY/WrDnLZ/WZP+vQoIjQqAbL+RYV4dbMHpSxtj03vUuUaE7Qsqlv/EfGBtObP0GEhOa/DwSA5sxx
trqRNSeCQRGyhkmzCobe2XawAzdWEbU3hhNHy+1tT6seI1cenL4e3LGx1mnjkXjXtx7zmdRD9ViX
aw8s7qJta+9c9dpwI8NviD2z49eDBF+7lap+MkoqGS1o1ZLNIjoFrWgXQZ1U9UZE8C1JJiAnqCLA
DCHnYhps607Jau3E3Kk06b+X/meuquyBtz7t4x5Rdl9B3g888Za7Hs1aEg1Bj/Zr1nks8hZvSutC
MtbbKXyOGZRQosJnm4zhpuxfEk74c51V8X6k3bLwRtmcSjel8DTN8iEkwwRnoHf5erBL5LLwqSEM
miJhP6RZ9IJFva2dgarRR1SeeSMwBM/RjnDYtHsVaM9t1JvfhunVNrRFSB59W8MglJmFvSd49JhO
IbquD4YBWJCZdikb56YGVKfi0rkW3S2bT/Hpd9OzcDMfgSrt7MySzqUkgccQU80IJ7Ox+PvZ4evB
Kzp4ltzembE38Ur5U8D7TBCqZ5YX3BSE9i09HTwiRa5xy75eOw5de4KXgMy4cl/rIhQMbaySosSP
tgnvjdF3abIjdMO3kDKMwpDqOuMEJbdTmrdZXl+qaKK8lGAic4/QiD62/INuGpSyXtWwXYh+EP3Y
brsu0O8IV8TpadNLcCI62ECc6ICMWkjZa6iaFnDc/3CJPCAo8F4fGjB3bhCfvh7YhG+KGgG6aA3O
1bFuvksLz6GRvDOKQk4zoAex8trGpFk9VowOln4Iq2mKsJLLSdyKoInrRaX5wYlEhODkA9g/SGCY
JkmZF1C58eXrq5A8hYqIrAuHZdPqQbLOGvpvg1Zk5xqa0hm7K6hrWeHg8NHmwZr0ljqUqL3R+DiW
x3gT9Wiu5SjFQmO8eySY3l0g2TZvKIrufaVt+lSml3xsL0GbOedBh1WL4x2LAb1H10rXYqaMIlzF
qQt3VMwEUkvzrl/UMrBQLojScWaVNtqHx57bmhmmmLzywyddpWChtUBOJx3caTeDT00IqP6MQuUs
ERvAe8YMSY1mXKowAKdWPfhPQKoDRFVYgXvaTA9yRq2mM3716yH+21eRDZw1Z485/6dmbKu0ALgS
hsclA9I1meGu7Yx5jRBZpjP4NZ8RsOEMg82gwpYzHjYNAcVaMzK2xdrmSO6Ag9f80EJmDKRKkGap
+ch7aNKcdVLBYii02YyjlTOYFnSF3Pkzu9aasbUGfIzl17cYbQ7jDLeVzLUh3AC85UZJVT1DcFNZ
38sZi5sEMMi9NK3Wrhxjshzy7FjUZrNx6UFqpja7HhedYz9ZiQn/IysRrhp10yyCQG1j0ecXj+0+
L7MNWIlD+ZCZerUbVIGfkCzoVVRSgycOxlQPCdNkaeswdBnL2vp2ipR3xEYQc5s3P3rLyeEv+rSa
ytkWku5yroVFE6QGzZvfH8IphSBPOuI+qLZRrIfohdAMFVhfWIFuRde5676hY+fXvTg5mfU+zZpt
K/fjx6hAmRVyourFpkbkto/GCB5Pkk1bVcRQ4Aer3Bit4bLPTrdEQjnbUsFH+K/C9l/KGZGBUFb+
S+DU03/833+Qjvz6O7/VtfovOuICVIw8FxbPv9e1TF1cQYqQh9wL9QY48T/OVjzhMHiRpoAX7uio
Sv5e1xrz/oaRCzUxj9ZfkY7M8pQ/lbXcZihqHWQtqBFhkv/EdioYyE0igWqmdfGOiQT701mv7D1q
obHdpvlqStA5B8FiEMFSjO2q4eYFI2itp6TZym0TURRGAGaLXzdRUDmDD1Tf6RgU+R+hUz+bC79e
mOfqtiFopcOd+vPMxyjMJC0K5JRuYbwD2QmWo6vfdKGzyXv3bFntr6Kmf/r3hMF+5R8PxR/+4vzz
9+t9BHX7f/13439oqHXC0qdsjqcMNgtT9rE4uRWNMbInsFou+8/UwMOmObvMaVfjEGzayV4GAaSV
4F3S0qlLuUmCbuUqjP38LwW5hFMHy3f8TrDmsgmLh8GwtnShzvBv9kVlb9rGuhvLbqV3zlaT1rY2
WEVtEBe92FkjYXvKwkhnbd3C4amB9to+aAHGvUCEDc0/gHo9zUiCHMOz3nbHpn5Ny/g2whVGi8DG
5u1PzSIXLGAQDD96UcstCT2rGqf0DkvUcOGVkCTLHful0tIfVS+R7DXrIUqA5nmDtyWRxgVqWxFA
qCpSv/McXWA8uisoyXS65ocsLkhXHVsDJV8CjhdF+2IKaGZJLTH3eQDvKM7Th7CZx0WJ+6212u/5
kJESrhSgmJ78zEzGW9ww3qls1Fm5Y3yaxvE8VRVAcsiduzCdvhF4nR6qwEH8HXfZM40/PPwWNxOX
EZww0EbIoQjoUkb1I9FU+Vo5QbepeNmPejAVhyDw6COG4lX4iXmJ4M1slVkP67jJzRcbpUmXVuQ4
yj49EuzhP6fsx1D/+ZUt37uJAiNuAuPB7mSwcyNioazaDx7MUVJCp6V8tzWAjHT/Iz++k+1o0Xns
CLPxYRONrlcduxFbIWizel8n9rU3pPmgEway13sqVGWGp64jUiSL3XwDNgOJJcZaL082tlLYlrp0
jaJpgHWky0trpBjiy8y5r9vIWlst6TNlibMbf0519mqgVV8PJV02RhcNUUhd5C5gW4qLKioYzTn6
+TygkxsB6MzD1Njm+eAc0/mh9nLn2DvYJBdfX349/PTjhknsio3tk0ZQbhY+cSCjOSopoH6Ovnmd
oLlSpPjfKrPcZ0P6w4576/L1T7rmWBdBWZkEaXOwu+41i1EwdwRenaykPddxLM9B4zqngfntIqcH
twhAFt+6dvuRkQX76DSJuTGkgoUKK+EsGm1aAPG0bmRX7xQipnOH7YMWIbV4nxaXng3ZUa/MbaBb
/rGlhU9/f/7y68Ea9McmSl+ytGie5i/qDpFXNUSrbCJN3GHQshEFrNSREuSWkKQrTIKScdoUI9qu
ptuAt3WTWgLEGD6yKGtJKsvZRDlyMo+4emEApV2zLkAY2aHVUSuybIwMVHd4G3+YfcnYsy3i7qwk
y5odBdMqwKhC/CffegHRPHbJINtvQnweCHLo87/4hVMcWrO6ptHUHtRg6CsLGeDWDdxTQHX7Adbq
iC96eJMTzQU3UneG0r+5bsugJHXfjMqxDoYesn0P8aQ5MS1Sc2qGVR3YODZr66OHovowFuEeYVxw
D1GCq1v1t5YfeFDinB674DSchZfhpcntXTyZDSdCw0b0b19JOb3ogxz2qHx9Juq6u3Z6F7MTchKI
mV6yYiijw0CZLPYNaXBroJLfEVCRLSbxIPAoMZmZ4q1C8XgDfBssYwyXqUn/C0ww/tu6Rv/XopHn
60+Kkbl6QWbya1VjWVAGPButiCFcZ2ZJ/96tIwPRQVf8N9fGzHf+XTHi/QK+kB8yPdFdkBR/6Na5
v7i65QiPOgT98qwz+Qvdun/oANvSgFct50DHWX7yczRKjOLOHw36HdJui5Wvgw/Rp5BCJrwwvTHZ
cUBCi65kiWiAZ4YZAVe72q/V8j+tKH6uYPjjpgHO0UIyzO1Y/4nkCZ0IYUdZs7EnLi5sgETbEJzS
6BPAx5nt2a8n8V/6c9yWECkLYVEf/tSgTGk6NFK0pCr18ixIJk7a8sEPu23s1eu2aP5tmx0J808V
kw1TwJKAvGcfjJTmT+8Q1QLUg6YEfqCah05WZFD54Hnsqrk4yoRvhiNuT9LEEZRm+YHr6+CaffGR
XEln2yYuQoiRce+65UhteuG/JzNoTiuZyrqoVlFZCp6t6NUlaGjJdLarYdlW7bEYkDdGSI8Nl3DV
sixo5MTaNRmEuSkIbNmzE9yZcyMg7Ajvs+nqbHFvrgp6QU9R1zFgDt1oP3XKW0+T0S5jZ/YUx6lY
DRGU5tzPqYAkwMdyHgwrWi/EoDtLjbWZrW9RYMkTu1RgSOtS76mBXbqLIjWnF3vBSzxEKP/5c5ML
6BKQjHWD/5GZLHKdTkoi3owgXAPP3Hpzyn1VO48h9Jm10+blztfyBaQCxIVhRxmROms2eu2KRqlJ
tl5EHd427MadoTmpvGjWpU/nzShUt8ybol6NX4b42DphFDEp39tupRz4P05LzDM4mYtQOebiusHG
nLnx1s9X+oSLLiwNm1bi1G85PJQlMLYL72xi8X7MovHZ9qrwIMjzbDwZouuboqUZvVYeDsEJBZSR
3qUdY3gUojaAD4zQ7jc836h+ND4a0x6XiT8iEQYa6lR0NAZzOHWDuPPJ71kHiXpW9fCCqrJeuXVM
L9DJa2o37nukbbHbwJ29LXywZ0mgVpxhzxbr0oGkhu+tEv1e6Dhiy/rQaMG60fPqNhP4bRE6Gg3R
MAC8NyOUErhtZ23q/BUMt3ITRXAMs9A8GcCbqsaZgRoUWLU6+3FnrXlaRaQ0GD+9pmvhFOOebpqF
xTK8RJmR7W0bfmoVx+Z9HNIE0xljW6kkwR2jrWxQknNy4xhxy5XdVLeG03drRXFIfUwXxSougyY/
plhhdR7KN0PdZdY3fErgC8ggJq36W6pyGir1U2RE9kV6vJk87e9tHEukdpJ175pg+4ROOowosu/o
hVDCvw7ZMkJkn1f3RuEe+7pxsQ9rM9BM024men5lX60yLS/WZVdD+PEiev+pQvvlm8tojI1tb4+P
ehfvyUVdVXTYLmRPwtxoEwTL1fQjnkOv9aivyWBrdrVTr/XQBV/R5MYm6YNkYaCfWCRSpYueK2Er
iA9ZeL1D0Rq7C0R4tLAsw4EE6D5MGOaRFfTG86QVzFESjrUjydUcPLXC+GVvpDYrGXL/zaMW4wnz
lRZinso2eapmZ6750qvwnbYTsVCt5iKsIWgVc9qzSq3wUDXDt8YmegU3k4regwK4SVjmA5z2hzjq
AzLuom5dggkF3/gphXwLuubE/Npcgv1n9eyNmLXLa2/NGA5GGghjj+2VTOtg8DZY3cclOHHq8SS6
icJBv9B3EqbIjsGA/s+zMCxzHS9ycpdgjLgH6Q8W/nQH6TuJHxG+Mj17LnwjuKm79kXW6sl9sUXh
LIhj2ameIktvL2EdhSu/dYttBYfGDilL46xYdm360OfiJkYlBnw3go9hGD6my0tbot81GPKAiU72
eZdAm8P1QfMKWxn5jMDSbUUzlnthP9MsvLSv8EgNJL/UjPfTUgOj2KfMj7osWeqa55NK4JIZ31XL
hIzsqHqhwU+r1XWidZzbqzYn7NpOkn1RG6xsQ4e6gJASxPAbbHlW9l7aYhe1ARdlVyxVmGxLomZa
0Rbsphp960lOjBFVVJ0Gm9qT+6IxJvDBCZdXpoNdI55wGh8kbpGj8jyyrGQH/Ddcoap7cziZWaeg
WEpCE0+23q0sY8LSxpx+acBi9WqVncpp0FcFpotQtVxhtloM4wgObAojnHrHwGGIXx90aAlA5Gm1
TszFEmke0Jzmt6VbHAPMk3GuE1cJ9tFoGu5rGi5EklqQrLj5gkBCuTacjBleNharVL/Xp5awNYgR
hEWG3bp1JEKkdrxRo60ONTFTBIUhqZjS8rnAfbNt0eLhqgmPiry1zSiinWXWGT0ZLVuBKHrBY752
Abq0JLENpv1YKvU82T6AVAMaTZ28t+R76hoiDIyYu7Ge6pVuJeeC6LpFEAJnC7jlLJvUhU1Phi1U
JyKL0PqwLUEK3y+ZaVQL1+ZuELL/RiXOm4q9W74Ztg7uh/UMgMKkCTmgjDNvMXYe43y2Vcevr359
0FuDD7jUNjZOQOI8aPGTGNzuMywm7J0yh9CswUcNG1WvsfAutU5J3+Vm+OR6D3ZQNd9UAQPDS7mR
eomNwC51jTu7QjloINxcqNGAMkW25Y3euvE6dVsoRUmsbobAdQ+Ga2yHJm8fS536Ab9jfjDl1D5i
Icw2TQdISEmvXaC+cS9jaJG9qJtXZpCQOLQ2XwkgTqcg9yGTRvUnA6915yFjSBvntXS0XsEQCKaj
k5QYVnv7cxwYxjWwgnmqtQqEN/M3/fPXV7VVaru0VtcBPe8yA8J0LzWguBRC28bVy33Z5NfaNIfn
0ZX3aciEjMl480KIB9DBNgP2mn/0iGCe8HQdyfAbvlXcviOB6rFxtOHNsZH0D34fAazjyusrWhOV
h90gDMwMNfBU7vosM1cRLsCt1hlqDdhk65uasRwynfKm96y7ntIGx2ccH0bbKTd5CPNxnIZv+jT2
CCekdhtP3XbIvLNjeN8Lr93bEcZXhNZiMaiaPaLDmNBt76NpKDC/hEi34vgzIKIOG0+3zIhyCpRP
/FRDIKfIyTCl4rYyKNITzMU8+qYl0cuM/8xrbApto66hF35qMlxpvNpI6z5awXMJbZwWIl2WXXZq
Ym3tobBlhgslytB/RPiPFmOoNcsx6R4IJ4+94FMzbZyt0wn88hqgMuZTwAfgi6YeVbJHbnJ/DzEC
PktWmEuBcePrNc8EwlEB7OvK2xLhkCRJZTEjDwGNXw3TXE+29sLygP0a8ex6GLNr1cqbZGYlFHEN
jl3jyNjNkCx6r1hLi0GwrQ3NyjCjgz3pzzId3+zReZh/c4oDeOcmjYkeEuR49Sx+rU2Sp7ET+7QE
nJtiGFpOIJ+aJBshvyM6t7VihUGoWQ468Boizk+BylbeRCRJ3DHX8iJv2zvzh+FYZz3cjd0MAS23
g0uyE9sem7Q6aEYdhEEakMBxfmBo3NQKLIJvTM+lmb+SDk/TK3eQ1OWhv+yE/uyU07MWy2GRM/8I
Ev58GhRLo8SNnJcJrCBSotwY9kbA8RI1H0XPPX8Y3+MGsXc2Yo2WhEllhPt4JtxePfRjhODOkYh0
PgNVgM62QHqi6I3le+MzxG2rM/r0p0Ivl70ffoacI2MJ/9RCD88to4in10HnVUe1Wuh2FrGLUNoS
lZ4TY9ZLaEajjF9nCcB58kPKRSFGxYrgZOt+8p6r+lR22Ml1ztbJcuByFJ+t5jTLqgUKZ2nNEUEi
k9Yo+rQMl392jIumBwzX2ntzNrW5VrYciV0HloFzz+AYMGN7dab0LidIcZGqENQmQVtyiTsfVGvY
3hPwdhWuf/Fr82ZU6TXMnfu+L4hQq8ZVb1Lbs/18c4tppWrnmuIap77pl8Q13U9Zeo/+Uq4sRHea
LO68IWiR6OHGq933QVDJez1/VodajsJaW1igxxcDQY0r8P7LqqTcrvKHJsbJZMfask7H1xxSvNkF
OSrrDv5I5p96BksrbvliQbjhwzpqWWtyi2MsE2CuhQtk1NGjT7PZa7rVLWj++3y2Hbah9EAX8FFU
8bs7wZgD9MAviXIfmN4TRJeNKzglIrOWq94A11fqajUaVbEKmM9berNHw92v9X7qTwFsBL9xV5WV
6kvZxuPK78o5VscgnYxz5esiCVME2okXrK0h/XRDBKPC5o0HsniieLl4k4lVwS4Jzp0vh9hA01LS
k02bYuXOqM6JhIFloSPpYOOJo/Cq6/W4qmveoFvkVzNIrnPY5KKy7UU36J+QoNWm4CIqbblqTbhj
5vDO7pQnSLFtT7TYVpiYKqKEl61Rltwkh6OPb4u063w+Zu2yaMKdSNNs4fgsdH7HA6LvplU15Qdn
mqPxWRrmlrwocoBneK5IZwoBt5pywpJgkkVAW+UhrqYD8Yic1CWnjs8U1vSYrYLRCsQYrxi2oiX1
nn0WmpUBpH/jIz9fUIhlvjWslcunY3nGDzSrI2c3mxkk+oRwhfoS/1mFGICXEVOLAd1FbBJy+mW9
Syyf4gBo42c0DB9Za9OFK+NHX1rnIuSgDXXyWdvVsz1o5zapi9WX6SybsBICxwHf76+//sXzWcvL
gDPS7+7ihJW3sGhwJ475AY7N2IzDhgrJX+MaRGkthreMcHeagqj2YgIqciHDNWsvTqWGT9O/Q650
iudO9nwHmYT3wHwmRXS6rGoewKfBacjZiZLove7s4g5eQkGaGJ9sU6ZYgJrsBqrq7bwYZz63h/mD
r8qO0IHs6obZTQ3IV++9H34MqICbYIDTstD0O6cfn/NxYsit7qTVnX69wbTO86ChhEYjNa5EDLFX
UZK5Z5kO91XHkowofRE0ARA0roaCrdUy1Gwoz6wvujYyyuAcTug9cMB2ru99kBTAfWRiMtJWvOas
TOexSrEwcw9sf8VxjqsMjVR6zQR7gKDeGTqLwKhY2HPWtcLHIZtjBeCMdMBMd62hkExYx6DV+iWz
ozTNr5bRmUt2QfczXozmBne00TgbWZ2v7QwmXQNGdiqGYqEjd1YRrw5UBHJpggFWXTF8sH0m3gJ5
PUCFwoqR3Zccck78new/x6q5KbWYRm8GUQ69LQNs9iBQ+I+hUtevJU2N/ZY5oViFhDsSBrm1c9Cc
pgOrZzgw+vleOdDbtOZbo7yVU1o/rDa7NvMBKShM/Zy4U7MCgFKzX6MvFq3rEdhQZhjhqeLEBpZC
TS/N1oHJYpa3HtQ7P8jVE8WKuI/nNx+4+R1TzZfcL9NVLHP5iv4Q3cXUGE/soAgbcQNQnFrfHscE
bK8myht2nuNG9Gh67TZWl8EwFX19x99+ffv3h9R+HOwoXCKFmNm7ESFXTt2fU2QtS5zS6hBohrcE
sGgcprq6CW1B7i5cO6YSIwvCMF6d3MGNprnhE6LVaeWrcklt3T2UrrpxOw3eNdKPTWKW9l0M6y4t
HPsBOJN+rrz2G5EDaMT98Fk6BNxGXIhJpb3mLbu3rhu+ExKBvWCo9XtaqNN9kLbbJhngCYKcXScg
6deiwmACFvROsRvfAjIRbxGa69KU5SHiRS1z7vkrjWE4jBFzKwdVqUUSLnWj8telCpzFiFN4E+Vg
lQJXxocqYafmok5btS49ISzj5hGXtDh+fZV4SNogn2yA3v4aYPSXBLnbj+J8zT7q//knSsX//vO3
9a/fM6FeXZvrn75Z503UjHftRzXef9Rt2vzen57/z//fH/63j69nefz33XlL/EtoxX/8n2ueRm31
ef1JUmt//eJvTXrUsQgMbN2QhEpKTzLc/9XWSaajnEHALvKCGVEh+MnvTXr5i25K7GseqY/mjBz+
u/TA+cVx6GPr8A7x4gnrL0kP/qE9Tqua7jFuNeBOCBl+GvAjURt18OGoliq5DwXS7MTd14P3GJT1
a5U5j3+QG/8negLWu39oVzsWf8kDPENjHn/qT+3qppyVvYPFvbNL9C0UcAdaT3yYfBZnm8uGnHSR
r2GjsjzOuzlNOt0GhH6/qAfpHX97uMiEzfEsv2eOsDQq6hi8zKu6YCQWZ87AAJhJnjKYD0+UnJ4b
OgQajh5gyzzaBZ3+Ws1xLP44EaNTk9NkENSXZMI8qAz6Y0tDYPXV5aY/cxotOhQq8X1ESPUWZrwE
502IU5fmSG4Lln45u6bQDrMNrZjcOe5k7yIffE8Uv9UZ8v4mepqU3IVOnj5R7xUAkSwqP5S3S8ao
BqNNnf6rEx87NVMCk4Cut8e4LkQYc+jIMae/bcHHxwWg1ba9BkhqHKEivMet3Z7ECKvVZp8bCoGF
MamWjnDCTccm4TJVpPXFSbuIaMqvTFdJel4McysvlOR5sl0KQjWcPXvaDBI+EPDk+kiblPtYfOPU
nUTw5v0Yk7o7BkblYoFPsQmW0S2Gz+ItZC1SQaY2td1AeZruwbBulJrmqNC3wmapqQvLvC0MSsok
MjuYhzHezCZ/ygWOlUF54VpM3NRgTGbHtIRzRZ6Semtz6DpgNrWNq4I3zAQAJiw33Pdl/16XdX7o
ku6itcW4hOMkb+RoiHPqVgFFB9G+uQowj5TSWtR1Ne7JOQK+gHPZRmrxoGrLf3L6Gx9A3ePoud2T
Dp7aK0g2oYrdYBJMz72jRZs6xcMrncE+WLB/qOMtBBtDtRsb6e/TsWnJf4zEzmyi+mEimC2I09ce
U9zzUICJ72M3uWsbx9hMkdGeotj51JrgIyua5sBW+LeHaURIYVezvkX04iEeNNKwav+jKDqN3YfC
TstxybpmPEL+FTsoDUdHp4/rd2Lc8kKyk5dlLyPd7p206DYOQzKeQTc9FYnuXVKHcrwn6yee68cp
EDtq+4nNDvwmchvg3UO6BpQS/MDGJo+hr2iaW5q/6gTyF6OyibCsbP3FTOm0jom5JGXZfq796m6K
AvCJosFFplBVoK4kSqbCmadjz0OAfdPXUcolUWHurP2tFunWkr8aoGqKwHJZ8WfZFc1Wa+WzLXXE
iWQ/PnIehYpMG+WAnQp0iQJBxN3GjXSPHSVQ4DbJfwStbT439B5o3afwSEGtpKj+FnUaVfvHPJjz
xPobPhV+EJkf6Lp12M16vDQHQ22N1LtTM2/ZT+10peXhbYCvdmVKB6t3TTA8TYIkmAXITecu0Bbe
dBVd9s7odpgLNJhOsXNgWYJtq+8mDJVRF4BYG5M7VjbY411tLdFbPw+DNRyxcD4PABS70XlOGq06
KBEWDD29tcg9FMotHWlh0nQU4q1BtCiK/MLqcoopnQGx1U/OKrrQu2VRLOVjD4ZW05Bd0e5YUSGh
rQh2VhRfZRR/WhVJ7poXrDLhy0s4/T/qzqy5cSTL0v9l3lGGfXmYMRuCuyiKFLVQeoFpdayOff31
80GZ3Z0Z1Vll+dZjVhUZEZKCJAi6X7/3nO/UpMvYOxFYHW8oZr4gMcXKyB9UY0KX4ewMB9MXSnaX
smHYRIghvQs5oA/aC8G1FziX9aLvWV5TdA9FRzau3lX4+Ri/GGk/QUQ2el/JKAId2eAvT77nCLk6
Sb87PbyD6THLqCJHLxfhpzXldIWtzTDA8Cij96iRh4wYNFwmD0kefaueeEd985BkxHLz+b1WYfU+
iPv5acKExkYfftsepDpT0uonA/GMFZETkKIta7ffZTpETDQiV8XJXpW0SVdCxx8C4iSMGfg5auWr
bcC5I43JK4wIE6apOHstmfF1+tnquBBQht6ntEcvb0ICDCeH5iVHzqCmOeqYSeG36kg3rdLeo5TA
DFS7NGpRrkM534m+vloj/4g74HtsEusoOOImZc5qT7xITedYzXeRVxI1njTXYug/syccWjFmanoz
gvjkIH2PMp5Kxt1RjWbkp34LddWM9HMfiG8hM4LrWwx1UEa6gv6k1JdaZj13nIXw126Bcr4WboFZ
Lr8iErtaXE56CMquMJFnt1hMRxQkXGJH6DOb2X2YGMr0jnz8uaSWXtZ++i1M9sC4LiTAGN47Hgep
9MCJxzrOP5uqhJ5h0Z56s150U8bqbVw0Jg9LHax51jYKe0PQ7sM023e6eRUkri6iERLOND25QX2t
UdMl44bp876t6GV5PRdd8j4lgUXTIVpGkd77ohDemlC6Fw+bn4zMjWKKAuYELsZ0it4xNEvRrzB/
jGDrSwwidUwwWI58v+Jq9xXvkyN5+Z2ZfMd69E64Aa5GDZZvo916ASG12cjDaQkP/MMs8sKd2asv
WjRki3pylikTGXA9t51RolFT0TvrnzXJTMtxct5Uc8VR7wry6Yve+qHVwvdqoO/Y4aamH+fcT8SD
zf9NVOM1gu/OqmYPLHZ6+B2U3jrMtW1c05loM+Q3iqp8GVHybkMywpxPMwshYl+H77ZEZmyhpV4w
3nJxuvI5xRq/LoH/LyDRAkvUb7GfCtV4LGNrV3jOqu1h1QveIFRwP3db7yzKwiGfNKuufMDx2mbm
kTbUTHUlervo5IbXkDMohuNs8/UhTerlQL+UposT+cGgn5PU4r5Gw8xiDFhmvqH7NHuWgtZvUa1i
072bL6KD1IyDRgJfis8rhqksnsk56nmm2VQ993ol8gdIDszRQsKz7LcoxA4xKHyg00xdBrH2Jgr9
PN+8bUF8pducLRM2I5KqZlGpGrzFTGeAzTvX5N5DlWtnqFyc27i3RXeVirFhDnyuJx4qKIvrNLkP
u2k0j5nJDkl6WSO9Y1zKQ6zEhwSMEbh78IDWbaz6RRC/5DVsIJcfpo55s5MnM8PdagS8qs5Vz2FT
X0OHVWNevoYyeFPZVrspWFshQcpeUewGpd7PSxcA0Ji9zG6pVj9BknI9XV4jSJWti2d1oTMerxMG
mDwXttrO3rkqVz4ZnF1b11eYgiwhar2cdE686lydofnkmvP5MzCe0gQI3+EuHocOkibOUiiNn7xj
S49EnIWZcwhmeDkvMy2IBtNhaBN2+wQiId5uFq3amrZl2VxGumC+NbgT8j/VH5ueKw0OGBgTNyFt
grWRDRc70/ZqGNPqcaW3tneeQ58UaW6ykkp1VaW8ODQAZC6f49Q+y4Kc6kjQTzOs4jho1rt0qmto
kofL/WD23NCyxkDSpGw5BSt9XChfojLvKjV9TgRDdD0S9z0DK8bTLbmcLu5wlbbNdlK9TVYUM+LJ
ni1Hb6bJ+qfnLttiLw5ezX2i83FGP3ccFf7G0eqzY1ifaugBWq/6DxX2V9/NziUDbakSkRAWgypf
WIlxaEvjRnYGmeZ9cTtRtBBBiRmlQqrDk7mbZsNdKLiLSVWCnuA+V3FR+XrnogQBPle601YbSfLu
JFNiBU6GSJiAQ7A4Eys+rSCpP/VwtTal2ccrnPqEkttiPeDKtbHATYlDgny6iNlTg4GeT8xd5Y02
HFaXKNeQzWfFfVOQqY7z3NxG2aAhMsFW3xWEM/UQtvW+fUWGcVbZiBaGMjBtD7weKA7joc7J86Nk
9KMpOnt4kc3ZEWgaewTNbj1sFePFcmlAihJhQ1eINf409bXrlb0L/SUcHPNRgjbd4Aj3DbqwC72m
sVZKRmmOQ9Kuq5rfehG+VF6qX+h9E+uUeKuSqpIClfF33dIDNpyb2FHv2oIhLNEPymIMHiKte4ht
SeqsJVeDwSKrZGdHa06lgUSrx+tT6AB2Eo1BaNV+qR6jq1FpD1aFgTtwo2+hucECcIF6kwTFh9WK
q+y0fVkkySVKbDpRGWda0Pjg2igIUazf0uCN1pl0TqWtPecuC9+YBs+oTQht4py61Ivxi+OON4sc
/BYRJuzuDF9PBf68f1XdwMa43RsAwnlilZi9jY+wFunwt+7z4GBloorYVbr9AWDnlUyWc+kqn1kW
XyWcpCnqVa6ZMW10C3N5a6FDbQY63wrpgHDnXRzj9ak2nANuJ5ikLBhlFDyLLihYT3Iasz2gsDw/
68KZNiTizLQ2GW3A3UgbSG4qgnyjNS6BLhYpe7U+rXrOiEuvHZ4G2yg2Khlqg5MdFaNWN22mM0kO
uscJkJsYHqs8rPaehQgrF717wtDqg0hNLgBpLx5WHwy1PT03WaxxfdGKbCbvUGtnYXBXoT75JkWE
gaM+WETG9Cua3BCfSKiAE8K4jxhN3xw4+1m9aBiu5+uoBCoQqOqxnrEeAbdtaYw3ZGXpGxm1VBu9
6wsDQJBEZqAig5FlINaOZ9dg30b0T034QOtkVURKThBrfFOo7nSyyWgMoZTv2cHIHhuS+44Lo4Yc
qXI38DZtidusct8bUIl+37ftDnr0oQmnI6ox5xSEqvA7fXgAs1muGUuGTM5JLjJMgZBbcZZA4IZd
qjCBS5XgYaaY3Kuos2NYH0tNTaVvEHNCD6Oybo1Y4AxFGzdUbbizWD5ZpDo/TuvRt81q2A/ltmJO
vh9sCbgyF85x0jplXVilto8GK/DNiZqsYyq1jytr6Y1BsAnKntohDw8/v2Bf7bZa0h3ptAIvgoe8
qmXS46cLENV54cvUCAuuyNRugjzXFw4zRzJMkmswFu9/35F0G33Qzc2/mz/38n76cx9E+1aRCJv/
s13dr/7lN9xe1g+/fsOfeoX/U5qDJqoNxJ1/7bXf1c2bfG/TP7cGf/+x31qDuvcPPlNzmLgz24z4
z3+0BiG+od4lbpyyil7fz1f+w22v/QOigmHx8PT+frPo/+5KAq7uqoZGq9HhR2e8+t/R75rWLFb9
E1zdIgYeZxQrhm1gcppbeX/w4iRKY9CJwkOBluLRbtEy6Nq3LHV2pFwy2yNBU1AfV1F1NsCYcOKY
PuIkfhtxrSAheByRQiztUDuXk3FstcqXsXzXK8x1o2Ez+3Wng+HMFZ1aV37FIMvXbapo2jHFVN0T
YQD1BTLIrB6WDSl7mqGvZAlPylR9OkNMGd89NUP6hnRioPozjGlf1ShMVYujiHstbIJpXpwKIHQe
iccucjkiO4KOlzRoBM7TIItPJT92l6GBNGOEL0XrfHgGQSt1imzHVu8qohIK6d2nDZ0lsluTvpBI
88drLbw7K0EXF1xovd2kIXmK0HGZbdHREcZpKKDa5tWHNcHJkYGzZU5wn5vPqLZeuvrZnOqDSOo9
PcB9AunDHlrI80HwkBIeHbklWWbpF+UiBNt+k1vJG8U5OjNRnBBe4mHgEZSKh2IecUc4y6Ow8k3T
ymPojlRsk/VCUnKwIMTh4zbHq+U6EJvojs6ZDcT3RPlbWJsvQVufARgwcVqWbjYSuEiKShc/4WuG
Gyu7T/QuSw3O/CK1tWtQcthrDOY32nR2qFqSJn+w4x6hYaNms37h3ObqC50k+LTOwa4rx8+RHIDG
foWMpG/ueyWiKWFARmVj99Ui+uoyjdYNRBSdEG0jVT5jJDqLmuW2DukfhSPti+K9kYAwg6EComkX
i9pNS1BEmEFEpACjctNkE43tN26Gu8FIt845janu4qbrtmgJw2UerxQyKXw5QRp1qL611LyUjKkX
mqJGftZrL+ZQ+irs/YVZtdefl2/WzkrHG2oUKSC38ku1IbK6YKkoTc1nA7HD/HSDmGeg2rz3XUeG
ZBlmkFq1zlumHLKlkZ+LmTsfOPZDaVkHz6Jya5t9hr0YJJBNpnllIoUPRgQ05Abb0n2fCuKa4dAE
zKzajiw090MoEA0nY4YAUeD6fPIpI1Cy3pgEzQN2OepmZl6IXhfnEekOxD4Oc6JPwczY07kfiUw3
81BsDWOXRx0VJ9yGiy0Q2Ogyf2PMJJZIH/IL4TU1OsrsUmtpd2zYWN22vTbIVXyGFBAA3XT2yRFD
TuM+qpllpeamak+O3bHB8D4Fijgmert0egLrjWFY1RWouswrri76F70VGwYku1zTnggkORMjB7Ze
iKc4MeKF3bVLneB4BGL0DUzwOLb76cqBM0cC5zTGseOlB8+M+kuad+6mguvtF/rkQejrgCk7+Xhj
5ESL/vwuHoWyh0GINYgs9mIAMqFod1SbAPfBdMyH6/zYtd0X8dvJoavM5CYNYlQ9DOuF3X+ZUQgF
To9e4rDLyOEb7NtGTbZd2vWbUEsUX7YaJyu6SKvAG+qVXhfWMr1HKz7dpMzqfG71muAx79B7abCv
SacXiZvwjpXxLUGpBzOn0gQ+eMCWjSqn7R9MMil8qkE9TDhMM45bWEN5g87oxQjCnTd5LIUggvzE
ae5ghJGdOIjG17pQIA2YPgYdtbIm9r2tM892hjuV7DfOmXP2rWkSFEEGxLrqh2eaHKGfSW783EjO
ymTvieRCeUGCwjLnPBaFnd9OfNny3DfGML1iPPXo/+YTF4N7w1sOg/gagT6vJwOguexDQrNytobA
fEBcOPhqbl1j7TusuYnNfhK+abV3rWWs0i6BFh0Qim3RASXWOYHAaWBt9ewTol9laySIOiRxX5T1
yrGcGkpeFohCJzfeLRGyIX3z3UIn5boL5ki2ZVdz9w6czZtplNsCJ+IsQfj5P/yrflkWzYky/dPM
1ItkNLTqQTI3pXvbq8PdpBj345CckwFLATS4og4/4A4ytRim7ywod1MD9GISr0INctpurDsgR1LP
vjXN9Im9lCjHUi4qkulALLJm9nWxxN7FmB2IM0DyicgOOjwLvRuOF86fY/A5H5VkMG1ym71Ht7KA
m67Y1NK762FRw0yO51tfwv3tr2hspgUrFwoLfW9wJ0T4XRYTH7UZxXYThA+2Od6HyhbBLXFiklOp
Jaud4k7uaiLLcUkuokJLnIaiB7Lqb5pdTKxHFDS2ZrpzNKr7yyivcstyYP5mornxtng7b0yDFnei
388ol1hT7/5QP/03w8NfZ5Xzw2FaYn7IYoOhh3Hpn8qRjjVKnUyTOc1MVjB9ePprHCEPw9jtFVX/
+NcPp83/3i/ljwfdxbA1G4sNEII/P149VkaSkteBXhNXa1KbH5EdP0rLuaelutAIJCQU/MbNhj1O
oNtsmXbpNYuyt45N/N88lV+HpvNL5zJbJjNfPlLmfGn+UInlZZHRRwpw4umz0J6mmXivRlQxTsxy
XwTrKO82RL/R5KzHXWPhArHkTdjGB6/Rl7M8lpC430EEf+l10mfi768XCHK0ZUP4It959sf/8Vll
VqIGkeQCCUFHMx1PUvWe+iw8zZWZkSfUWOZxfnbznurapZ8O4UmKax4oGZvkeNJHQXpBRmgf/yub
ZzNcEygg/o0FzJjvw1+fp4OlwdFhJNu6Pb+OP1y9omxDvVB4nh2H2LbI7M3EHdTHSPhkmR9s0yCs
DdmVY5BWijeNIsFqjVslpnaZr6VMDCLMrqobw3HFDTXV1sm28m3ikZXdAYvMiT99dMFUVtl4J7xd
ndOzI2NMta3y33zmtP/2xXC5uR9nIJf9y13ZJSB7GB5wV6KtsUZBmYM9SZinONRPDdD1CD0zWKkn
hsX/hgbwT5gC7kLH1mmYQyj+Z/pWJTuRDyN3oT4oNEa4ubr6AvNTwPmbAuPYmPmetve/vvcZaP/T
22eoyCBsbjSbwBrzl1fsxk0iHQHFqtLGcwPeMYZe77qXkVoET0o+6rc6W6uvUEQM0XgQTfKGXo2q
lAp6XprwxAYjxAS3Z90WxDb9tp2Q3ljEb2EPaQSZHEbxngoaFtN2mFLbZ4gZ3BhNISEauuLQucPS
0HqNktRJljBalF099hoKcKnsxoqCIIutAgaqqq6ydPBWiNveu8bt1pFQ6u0U5+ZqCqJg1RatfXSi
aYd2Mj64zEQPEjEBnV1ALgoe5SOk4+748zuPJBoqweI+atZj25hLSfjE2RstegAjWUEW+6TKkG2n
ifpx0gtEePMvoVKsYIhpS2Wk39D3kLo0EGHCAUCoxM4nJQ0aVxXngpt7tDSIrFvmnUq6bVSPN5qu
7rtGKXdDWHf7crwVbSKQrCEcSMrMJfnGfRajd6coNs1fhhC543TLqRbGoSTNmTDDicFDm7+2ggK+
iZBDWFR0HsBUPareHY80ClqaDqkRsbodC/MrsBmVompe6SOQRaEwJpnjp2rrtjbhzWRz0WBAI1Nb
uQsVwaxIG3QShqxdTBTjsm5mvUd6lbV8TevqO80IpcJuUdJHXTgh6byGkX+JqTwLO0LF2cYUJOrw
rjDg8PXCuiff86pjn+LzSolfmeYH09IV+UDI/Zkt8v6z2xJslLVquZwqneMrBv9ArsuB3r4Veu26
FB0WFRsOXNq4KzlB03QCG12aDYUhKnhZXlXug2K8dQilXXqhLMlU1rOT5hWm3xOhSwJYcyeQFfiY
34Tf44p09cFZDGYQrdrKu084pW0HlckFpYgAKu1rpkSju8xiTg5VA6OnwZTmTvCfhnS4ks1VLYK2
evdEiPRhvu+DpKT0SG/7krkmGcDQk0fGBvPZXe03fcHpe0jB+1Jfr5S+wuKYUUKyx/ixOlHy6DvT
/UYrd4olh/lk5oTZrIlZ8Bmy23SEeVkwFSgOE9N9BQlEF2u44ud4CAkhXEjmTB4JJkzLu+u8/NdR
cBNUzY5S/EZN3rp2vPPmYyqzi0tp2JeQVIZ0MM+TEhHFQIU1oVofUpTbA0e3OsH6pqEbNuA+E4AA
XZoTtNZopzDQbio1PBZzWZvi0gBrG0vnAdmnvsBtlgVIFwkXV4vt/OTmLTJW1J3tia/Bsbd5Xq7j
wrv0WsWwk0DXXtBjiBL6xBQdWPRWlmetB8h78DIWDQlDlM2IoSvbPkA0puxzmK40oXYaOjwtibEy
R/ts1ebJAKeO9eX+p8ScutspbZ7VunvHvsiE3D5oaf6ls2+S2Qm3FDtTjJEvJ6Itp2FZcurvg4fJ
USEtuReibPfzv6czhsum4gycgfN48dy6Hexf/Iv4m3Kb6Vmn0RoNmjO7Bgr+6F4W5UXLGHIaeF4R
Kh7cavhGzs6IWRnUdU9nJpnkXaQUtEXYNhfJNCKgH8tNXnJ0HjpU51HGsTV7TvF4My6xXjuzvWlm
DFYlfRcSIy4vbnk21TsLrQVj1YCCfa6DG5nf2EbHg4+qA88KC2AjylVSq+8YvVjRSmEgVKd2Jt35
BmX11iOKMoCP2FvRXV7PP5lneNNCtLrKTgfemOGxJTTAj9JhO99RyFdeFCu9mStDowfhTWHaN+ap
nR6gPEBfozVTFnht0u1cIE3UJwlbp/aix+5jMB8EeIdCqR4Uax3zDZGhHZl73rZMypwM1SV/xk55
63nJI968i6e1D9rqZ9P7W1rJf9sr/SsxJQXcf3Vc/79pqOo2H5Q/lAazovN3peYsGf3f/+uhenuf
8l95CL/91H9KLS388SRzWS5Ipx8Q6e9SS+8fFPGqTSAlosP5S/8ptTS1fxCSQWHhUmWgSZzRUP/V
T7XARukOrATbhT3q/J1+KrKcXwoZi8MShjaDE4wzM1R/EVsOk6KnIw9Ig3K0VlWDZgQKZLgmE6a7
1XvjWRs9uUVg192atv6QqJa3EVnz2Kbk+RkNm4HTtCwvam0cIs29g1hV3aCUYyJI3bMi026ik7oG
5wb83r5Dg48nM9OTFVYleZg7gCu0N9YqMqJqqdm1jWqPFWrmxmWa2u8rp/2gt+EtALlJQienfi36
vFtMRTxef34HyXM1oTa5b+DzrLD2NespdEvfrRUPVmL9oE6aWCtZrVLnjHhyKqLyStW2fd0TxMYT
QLBss2CtBSK4JAbimVS8/nxT3WSv6hjvFDMnUc8wpwUQOQzHOqovdsf86EjP2BhdU3NmHiNG9wTl
Onn2Cm+NvlawTj2sFV5qkhJgVfc4nwkYQ11IGd48pTAx0RqWd+zrAAQmQpLiskIRdi2zosE6WlwM
c9gBIWwWWa6c0z676x2TgV/Ktw6DcWT+BRB9tuHENjKvYohuek1cXNuymTBpz0Fvo35s3nt7pJGi
sV/EwV1Tf5uw+gcdU0BsgbxLzWhpOCjPeSTk81Xw6K3agBZKR5fQHyMkVlGgLMkjx9MUOcvcrt+V
fHpyJvtKqbXRi+aucivUIwE/j2V7pQY9wMKauROVCkVr3D0ncXJkKZs4ptgxWZbjqlGSU1hY17Ip
4TmQOAqKD+3SROeiQe7DwJPBV54+2F281knpk/lA3FiJkRZkf9ElyKwYQXntg2eEtBLU4ZSr/T3k
BcRRuuCSdbhd6d4q6FW0CBdDbZvZKo3A26rqhunGsZmtPVE1fBQVpho8pMCVgncl4W8R/xPRxMnV
qq2LW+ZvU7npIvXDIm6z0pt71dlUGhWHk36PdUVySZDvlOowtfU6SfEVGpFzxTzAF7BbOEZ/1VSX
MqaN8E4FK0vhD4WH5Qr2NZ87aK8BTlSd95DmGcQKOTxY9Qn1joGlgn9+NOQXvgczylaqBjbShEKB
HxfvYy68a6Dzfe6MAvfC4NASzOmWWsxchGjrkI5w2H5bvYHVvozfrDB7M3P1FNQDNpSaJifhKtHa
VLBaeAWmGeaisOGV9NkTL7Uyv4Whc8wz/TaW17EZft51htuvBg/uJc1auilmE/sYxVaIG0KeB8d7
lr22HsrmWMCeXMSosHhLyy+EzGvVaSSVssSl2Ii9IEZPTDxgq8CSNIcPVRmu4aA/SanQhMfjIjnd
LOiFUOVTRhq40ZXUOoeADhGq5UdhikunNvezJS83a/R3ffZkERrG6QVmeoCrEEOG4P73+nwVmOpD
axe4qOYRsGXmZ+riZ3rlHzB2PwwrnCllAk823/Lz0Whle2RiuRNe3iw8OksLy02+UHqc5WyfEQG3
rlV3D9jLdySBLo06Y0e2N3mSrCok2H4TDKfI6e5NYa2nxLoUQ3dlTP0WJV23GitrgGgBSTmpxIsn
LeumH1Ct/fzOrEiLHb2Q4RAnoZPURb1ClfPEmfFjNqemRX3XV8kB95O619thm+I8O0V9hsrQS440
OZ+TpjxVjtKuJslnXXdDphI2YLRhXoU0Gq1u5a4j0FWLIQaJHiW1fdsHS6/Jqaey6VTnz3YfGHtJ
iLpoR7HTgnDByRKvcDe5CARL/Rg6w7YMixUegw67MczgFGg/VlxzOZqNe/G8/q5NlQkxh/vIQN3Y
uIEp1nFprdPSnA5OMNxULXMHXRcPOkchP27rz4EAd7qnH1oTYRcfJkYdUbiQj7aIKN9jIiDsysbp
qb8bPXOdMvMixJ9Zuyb6dNN56aLpqy0MlGfNZRafWOGGumjYS80wV62SO34hUOa0mTVz9+GI9Cb2
9WgoV/Tl65vJCpcWobqbJpAnE/QKi7M5MGPyWmB71WOYEEGhVsrWTAz4ObgYl20ynNDNkZAThXe5
RHnD0fNSYbTapE3i3Tgxxt8QFjITxZTYSU2uQ4d886ITWz3IkpsYs/FogrJpyEQL0zK7mXXTueaW
t0bU56xmLY7NkCN8E4dnjL9IIDEh+l31qg9texNb8pw3NmqgwbWROiY91nGu8s7Wy8pvECQ6UGrS
ygGq5zUcpGYTMaKO0EeT3y/CPAL+FeXWEsFbsHSVCsVcCr/fKY1z3bl7m2xK0m/ITlEzbJJYzI56
lLO26wnIj2aoAHTZ0b6bnEMQ8lIdR8eCVCe804AApbvpDevLrpBBTUFOzCIwoqC3hJ+3+GDVprVX
hBgy81TpGCTZUVWItHGQ2SAZ4cW3pHkwYNYXaUAj3c0/HbDXa6ONHxF3Husbl833oujDe5yYGMRt
60Oq8rEce29fz8c4qadnxHkmW/iSwwU9hfQ2L9VbM+zyJ0IZliVa0ptCBEfmLuq+MhFEAYGGGRHq
m2qqwg0wxW0cieQ2Z96DqVoqy8SZw3Vdnt/fL7P/qor+H6k6sB1tJmb+terg/36+yV/cSL//zG8l
smH/w3Qw3VAKawbE0RlF+nuJbP7kuQP9dw16unOx+wc3EkoDaleKZ8sw9D+7kcAQUIjS5rfpAZt/
K2QOjP+vJTIFE0U6Qij+MbAjvzS6+wxQysTUzK96hxgy7cXTOm0ZJebWUdx6ZdN1XNaSYiF2jaXK
wkSM0maaBjZy5TUrcgsMU0v4aPAYC0Jr8icXa8C+yysCswp5VwRFRKqXRmhndm87xUkMUkF4NMrb
sg6omLHjjTEiqhao1ipy2buclDG62agOthK0byC1upUwynGVBjWn4Xw8eo2rrtPKJfsEF3wCmAb5
cIrUU39EKBTSHYfqatoOLSEt/Yzpx63VqctWZQRKxaKdatU1Q9Ju8kCQj19llhwhbGOnFoqyiNX4
MilqQ1AXzQ+mqB2KtpFdoJH3k5yToDTmXybCXmLrULxxfQxy5xdk8Hg+xqFHgwkiVNKgREiYVTUk
fJsSxqpXjMtWrZm/d6ZN/xoEB0orZRurp7ihVynQCpIQo4MuVSBXIaJnWaIP9PNoXraKO2qvbJij
bcPgpmtKe28MEg0tcBkN8oSuqtkynpB+RYlcp42GD9JimDVHTvqTjn6Q9DW/zgKCd5zB9fPMQNuP
RzMO4mzpJKTPoE17HQ28gPOKmT2V+Jl5tZlAnU2bLpcaPuP5dxlxqWqLrSOOdk0WqlsN9a4fmDRs
2ng3v7h4LD9CnUlePGSfI9ZH1eGQQU3xapDIk1vRKWa4tA0do96aXpGcxTDm/tAP1fs83sD0332R
4PCeIgrzBarSpeYp9t7TBmc/KF2xJ5FF3WZTAOws4nUte3UCZDq5mu9UHt2KBgpGEYGdQXy3Tb1W
xVpamLPJIBXLBD7rnmagvqcZTH6T0g3LmDPPkVK6Pk7C9FaeJ7n1+krBBc+sBA7ZcCQwaThaCacH
yyNntSTeN9bEm0J/bl3W5bgNMSQ8F7SruJp3CNKCS6OP9bpkg+GQqSov/eSHptW9kMWF1BZlLqKX
xNg1TlsfuyaAmWdP+hMBPTVwyXXRNMK3O03e/fjKJAL2RUiL3ff0yb6vPaUj1LBFnj1495qVbPC2
6s+GLoN91M3wkY5JASYRa5319UczmcpXWVDs9/IT/v9I+JnyNKI1XdXioS5zfduRGubXlCHMFizz
QoCuQBeSgQTCnOWnMAjWaZqg/TO2tI60pW6k7C7cXre1ENU61MOOWOG6XjuC+WrXtkdF5/1tMzqL
in2PdM4jQK+LZteT9Rh74FyUJC5/+2OSdDtdDQiC95x+lbeudvfzC4arCBe/TSvOFbY/oPg7cYnX
uWNkB17cgyPVBf9U8TAKihxhcorzwvDJUoPqVmkJoa8Aor1FRudrnJk/HA9pnt2507nDsLYjX7am
onLSFcZT1j14GU+dvWxz+r0cwy2gOVpyti1QGnXfm5uCZC5OUGF/BgMYbMaJnGiCdts1OtlqnXSF
tnYcryaiO2c+Ejr47LKof5qcGwdecqiEb46Mp1Vnquqyz2xuAFRXa8toG4SxOim8qXarADqkIu/D
c6ptiSbCSejK6hAbOj45ZjaLNNXEdsKls1GaidNdMMZnI55DQOF0VLHzzbMXd26qC/DEbrrvXTp6
SlYtm7Blconj8SJB1m7dRN0WRRRunFH2fhkBnXL1ENW/19GFGxFbE8xCKJU0gme1aPeeyDbB2Isn
cvdGxl/BLTBaZR8F8M6GTIhTmifmzliBpVAPXZHkezOoVqHuDmjAtflXqx/VgzH/EtkTcZTIu7n6
deIPZpw+2/Vwa8bFpTU6Mta876hrnBs6vew12XDbM4pdIMKL1rTqo2MMju9YRGJOvsAToEsNDUId
JtukI5pDBMM6s8ri6LUKGlqnx1Xx4GZyOpFscurHkralY3h/+CXMUROJ1EjXP1/Ix+xDn0hcbhrs
ES5C0ucpDmdPCvden9D8afL2zIk+3qsW0yTFUXcozuUHAmU+NqU8TVVnPUk4rkFGMpws3/mMipuB
w8CNo2f1LjKIqomCHDOpmh8m8lf2GryhMDLEiTFHOp/HznKyWiS6jnsTcI8jfVW9dVIULcwdYukX
9lg6m7FHbvbbX/70+TFS1HzAz5ob6YDFGmPtefmt0Ox2j0GjBCHYvulpoN27c7PZ7gR4r6FGzYsd
f0LtuJZV463yMC/9KNeUXd6BYpQgtxZ0k4z/x96ZZTeOrdl5RMgF4OCgeWXfk6KkUIResBSKEHDQ
991kajLlefmDIjNv3Syn7etHV71wUZRESRQI/M3e315V+sT2KIbuYLcVyhQwyw0AtqM/x2EzBdjX
ggBNuDOsvPJAXEQoMJfV/ab4pIJmvX5oUtaIozPHUJEIvwrx8JyyoemvQ/IYjU13sUMsKd13J1ox
meh+2GjMCHcbvyFEN7mWJG9RnZWIiLRjkE5fINcVd3bO5V3TrLUciDj4fKjuNUBndYEiUexsqVlf
U4DTRKi6W04o5Ya3IvKPpHPX+RB6B99LnlUk7GfTGBd1I5zHwWY4nvtNtjXKKkfVAr3SSYJTK6x9
nBuLPIka7EMNYQlNubZC8GCq0Z80qyAIo9eee7eH5yXMesEl377QRSHsr8YDpXewICQEfpBNWKRj
2PsKddk14M068D7chkOIc2fUn4Yhd/aR1IsFKbFYsJh/L5RsYKIpWqHclDveZsaR6BgfqUIHe4Kd
iM9a2CLBaO1omEBkgpTHirFyIAHEqTYZRz0BBUPCt7sBiwCiTruZUL3JWR1qGid33FUOGvCwNA3+
e82Lw2+xtzqaY3uGrpO2Y5LlmvTHvpi2iWFesiltny1/rB4Gs9hpSdA9x2SaLjreO2w1C+Jf0bxz
RFiPfTBjSJvh2ajDaks+ib96cEtL3KLSekgV04mmzX9W1F//n3cezMV15tl/33k85fF/ihb79T2/
dx4O3AJs/yiFXGIFsN392XnI31C2OARc83nnF+zgD7EzimYeM2gvQBQYJqv/32fzAu20Pn/9PNZn
5G+b/8psnnbmr42HadHaoJ2GSoCuzZkVOP9BIxLnMRaYIitWRFCJgz06+q3sWViyUQLD1ZcJUv6v
jWuU6EPcfNdM6Y8eb8+hnW/YlsPU//Oekbj/9495XbUWcZ6cYvwxV3it3/K0nfaEVayNuBmuytLD
xw7rV03qLyD7JD7iRsTtrlnqOHUa/ldLHcideso9Gd8zZiQPiiDE3q7Ods63WPMNzQgQWU+5Z5lH
l8S1lk1Z6tDwE/2c6x2ZDvO9dL5XWak4Suy9RkrCUVgx/5RJi0gQPs0h1I9Nw7588fkQGkBOSDl+
mRxnDBC/xvWWE9JQtHqed2Asj6J6BC+G+myUK8slcHngjRi1pv8QGiWMAR38qN3Z6TYIEyKtG07H
nzd1n4eLutXkRSJg1NK8PsM4IRctrwbSxd3x4E7jvY9c48hZBdG1WDVmMN3k/K+qQEHkmdJvnzcZ
srSjMvSvLkZNhnvFU9jm1zSlr3ELHWZZZhH+gkUOhaX+lNcbbyLKgSThu9HI5NFx/IXBCQs+Th/f
FKj0PPYrGCP1WzcVznaQDPkSmsqDDilqparZJS6IgGzjdjlpstyGBdtSTBq9pYItxr5gHRJYA/fG
UmvTjsKr0YZrMt9Mp/VelT/CMHW1M9Ozbp1P+DpwzD/XLihXxslM2CNTnh2RsQXVphqni2P/VLyU
kRGV67qfYEhWY39sxuTYeVay6wenP8qCiHWtnuF8MWrerrEuronBfRojprZR8xwiRuS1xMxJxY86
ezGETrVP3S+lKT9yO4WWSxYTyVqOvhOydR7IggDrI8f+h0zOmhZU71pm1styFA0VQvbViRzrNOrZ
QxnHZH+hP947dv7TS2vGRhUBpcYg9O1gMMc3rKhetfg4N1NjahdL5MUmCku1/PwwnavHNG2g5pTx
zU2NO7Eg/WNs9/rarwr6aCanZ4LP5yERDfcpkNRo06S7d83ieNfs6ggNmhy6sX4cLTZQhVunW2Yd
W3e++vy6Sd5ythY3d4JJUn9E/uSTqz6elNerUyWtF0LGFZiPSNtyaPuryGzwHDjUBVPm5Pt8MO4C
ljZesBpeiBGGCwvCWWW6h9wHTWwBDNp5Vumd2wgcgea1cmG19jdmh9E2YhgOmoMUq7PgjR4zQ2Ae
0Ot+iwJ3RaoR+MIWHyBqAZNEE5diL+xfMc/l2OmTJQG8/XEaxMYxUmfnRRn4Ly3wtk3k7Tw6N8Zv
EulbCo40Qui7tUkfYVtm4A0y/XWv1B45svnDVv3d6SPjKQ7wZvVzwnegf+1a1OVOxai+l421a/2r
GebeOwkVK+I9tUNRC+2QzTefH6IeqZblxJCiisr4jPETXcWQN+kxDHnV6hForRFOK/CD3ormTB4z
oeRxbE1SKaS3JF4ZX7d7J2bOPuvBgMQCXN4GTOvs6kjsox/b1UMY62RStQ962HRXfJLWySTOnr8t
ONZWxJotCXmLjf5Gx1F+JO/sSq53csdUjsRIdQ9414N1EgfZwasYmgBfHK+oEIJjkmYH6kPOdcyJ
5gUk1tmSQ0Xzkp0xDB9akp28sDIuDBiAinpwrhoVsfUqwpBXQCt4QeZ7DaAwNdbFIbTih5CpcGo1
2iEfpwdE+dmZclMcpqzfRGJydmwLsUTybrg7nvqB0lzMRKzunuUyWKOkXaZx4j+Ogziy3M2uSTv4
j8LTntDksvl0vLVKkKDlqI9PBCdCjzS0o1ZP7lVC9Mj0RmBVs8WTQkod6O7j5wcIrZ4kTMSL1Bmp
6wb5fgaswzXxmoLgW29L3IT41hEHqHpyATmMpn06ZwUW/odPdKCMpPvk2eVa8xsc6wZKVDUnDaas
pcEBTDsNiG+98edEwmrOJvTnlEJ9zit0CC7EwORu24nR++dNjNF/QBqVBiBcwxq0Lf6Bksxv0hDb
vvWIAJwTEi3wOlgDg9PnTeBFzurLUZ9zFcWcsDhDdTda35PEOOcvxgZJjJNBJmPby20+aP3RzLQU
Hb11VHOCY+4/DRhPaGLIdiQvYZ5bYzOvSVTs8S4R9LUFDJjsbb+9J0ltsJpKjZPvo2T612vB/2Ji
D2nYs7D176tJ1j8qe/9r+sXv3/an2sMRroGMwnA5YKTzj4LS/Q2lOOUAmg1POvqci/GPglJ3JJa6
T+bVXwpKngUNii1N8FRoJ/6VgpIK9K8Fpa1LCV3LZgJtGP9JHG1jS6Xf85rVaIMNzwb/BoN3V1nG
Kax3SX7yNESRrh3sOWQX+FgPXSBfCKhaF5OxV9EPvex2cUQeU+G8eokivSX/MfZqJ8B5an14lbVg
LtRendE9Nw3XmD4dVmF2FuQrm63/kwaOi2j6xWzMA2aSj96xX2sCb+fHAsN4htG1bAH8iR3Ac4CB
PZBL4RTgtYfv4OYD09gh8D+6qnnO9A9h+ng/XFJRDV1bZQOguz6ojBVWjHxhB0vZtw+Fp5/cgfmD
u9dT0awrd5YShgXADRNxFW/O+CQTPDz4tKbtue0EE35dkWYFDWadoGtAxRn5/OgeoXuZ3cu8Tq8+
kfZl0y61SI9RAs6znSYVK7yJGOEU8rCesxXYB0bTg1xg1h02wgJYgSFbPxBe8+JKiD1uJypYm95l
tEV/0EkZXkI641rv9+7aYuj1UtChIqvPyrNulu7ameH35hQcNGgbB0K8v01WkN+9PEx3PZrSpRUA
FdD7Osd+wW8egQxj8MyXfH7CKhVU/1Reo17/JodCnJUc5wUr2RqEvbULa+oftexTGJO0F18pIieV
IEJeNDXVNzd6Y2wSqzF2Vh47a+YOQB/zEMCng0m8CuCkQ/43g+6u4qS8hOgkUjjpF0MRfoiXTveT
W1a2OBX02nWoFOa7DsD206CNBE+EX9ISJWpgTczyyKHvLMvYCw9TpKpPhNm3B0619Q4cNSWnb2e8
Bslb2bHH9qrsOR3kj3Y+BNEWZAtTperBCpiUtnalXZ0FxLR+l+jBd1JXzrIkyj3Bg2bY47JAOo2d
al7Yt41aRbYeX6z6Mqaxf27UMDEfJQcmS8hHlphgmpH1Nw0JTr0JAyGQiXNTJe7WsPMd4NFs12g/
8hjXmKMN2x9VTswXWQQkNHuwZiJzXEf0lYQS1NahFcM9jlqs8kPzKjBjLnUzDh41Lz2jqp4Yvnes
hponu2+NtWjlmTRM59YjBR8C5r0oaVGAa3F8/nWTu9fQ7cFoadFc7PhoBdvHCi0janjtEA5om8Al
7R0YsCSbMMyHua3lnvbFMvDG+VFNiG2KKsUnVo55Sc2OJUA+bMSPcY87EOGEVh6M+SZh9cN4bmfX
Rf3wedP7eoOymRzYsCS9a5TjIWeRjcDdGneCBfXCcUrovr3vrOenjmahTD2B+E3yMyzyR0Kmmmcc
fEB5kTxftSA1Nl6mnSPXKnY20FfwRjbqrdi5Cac6sVA8sgaO2LdbcEKVW8wozZscmQEpA7F2ghkf
X+t0aLuxOdohUa1OwVWXgmNZu+XwOKVT8mhEUMfDelOAQjlNWHkWSI5PmsrTRWKk35V1aFjS8UI6
0VHU0c0pQae3kQNivWThA7V0QQPkbnRLy7ZTxfo+xjTCIPrVURHJZJPRrnlDGstK+Gcf+vwpjuN0
k6dKLEIZjzdUBt7GyJnPwgDw14j0mmOMsNUCroGH19vZjThOiuQWHzWNDkDDQU5fdK23DUXuI/vC
d9HaOxmGggkhzCwrjQ6s9jwiTMxFp9iZ6RtNxrSorv8ma22tz5G3RjX8mIJujp6Iu4OvqyNbzWzj
45/YWcJaUCvZNx2t+FY1aOmdVm8PmEvNdW1Ba1e0otj3eazHSHP49VmwYftWl4uRC021KMFUVL/f
jwfbPpJHipGxMfLNpDXhAyocBmFdSvQdsv2NDf8YfdYAnZ+31nqkWX+V4HXJzPleIGAkdDwCNgEw
hTmAeytLB79TofoNwNF+47Sav69BJ6K88NLHLE+4YV6iJSzNXDcvVlwPo2sd2Q2Fn2tvclmoE01s
eSTP7pA4WEVsZvM7FSKdqC2KV7tNqO9BZnudDC+y8ca9mYjHJHK7B6946Tm6bwTSdQ8sclOkRPhw
+MBmT/BAEoy49vj/Ph/yS/yK/DJ7M8gZj5jOuOt1/QN1x/eiG5H0oh92Jm+Lc7DY+cxDl0pnfIqR
+IuGR+LijVSaIb7PjTufg/uJRW4xIbwIzb6+JuTBc0WL6LIShQzIaL8VQBrRVKoX1dreIao9/sbk
+ySwDEC0XAlrzkfoY3Q4MHZSo/9ComZ2GgwnRYX3x70QZ8Ovx5qhfBto6HZpwIqwIYuaYJ2oCseb
VUFvgsHyFuYxKMUG56xTEd3ReqwCmecY0pjbJZE0WwZc35Mktz4uY2WZHxWkoQmVVwDcdZ/oCXnb
fTCvQNjWMV6w1p0uu1OYmK8FBumtF9fHVk8g5DkV7gbaWjgYY/SNMK/zp2hqVBOnGqwB67QmDkMO
s4SOZIvKCHyC4C9NEhSHOsN3oXMRPRBfElDcIOYkf/GQgOlfdh/d6Jo3YXdfIzpMHMb8XBAazebz
w74TLLCBcp11dia7qmWhqTxnl5iDeKEzeZRFrd06NxN3THP7uk89gGaR+9jH19jlZCJESmiUU639
0YpPiinSSvcyZKftHIyRWgwmEjeEot48w6402exbK5Ny4FGfbwhsAadcJPouo4UWvL8uY0EXpIiS
2YIu51C2xsMc0D44IjwjSYXfYyleHWNyrpXPMff5irotk/ZabyV6xWg/6Zq5oujDAGIVZyab/bpB
SHWd2LhmA81xOww1G5GifxgVRUJhdGsrSWZg9MjGpxp2SPBtmMWO+4ZZBauQ3b94XjVuwWG6W+Xb
5S7WLTADSgcPGCdfyx67dhBPz45dvE4FmC0jvVpOlnIGHy+mZCxXTDWp5TbEU5NLA2oodqaZ714k
aqUxEmIZNhrJKaHkrd6vx0aoe9d12i6puYqH3V70Klma6CewGg0AW335Unrdq1lp+tpuWGc8FIkb
rDJfYLVjULgISgD+Ws++wSnaAtK8KrZqUF/DFM5UORV7Rlc8We6xz2VtQwSRv8fql2xGVIFlSqSX
pUFsdMCOx4ibW3NRdHgIbLBBM95oQ/RU9t/t2f+RfOwYFuL0v2/Pnn6SD/Pj7d//7Z/pJix95u/7
1Z+RrGxYsEM88as7M/jML6mRCcIYcInn/kpVFg5j/T/6M+gmdGCuiz6Q7yXP/c+JP3QTKRwB2ET3
PvcH/5rUSPxVamSJ2SGAu9dwDDmH6P3zxF9JIOGsBMallNh1PAapfrwaZ82ZgY9taSOYKcAlMsvl
lMkARF8EHnbz3nr2puS9YF+Fv9v5ALSemEg5qip/1cv0NZv6e1sFzyCRHlBBF5EGuk8rTQIKyJgZ
3e7ASXwboV4B+4kDQIOhxboapF8SEFTc5K8WbwoSYQngiZtub0zmJuInkPvJyUBOwD2qdqemDMc1
wEq8b8znADexYOmWsa7vu54JIQqrmaWpP45leU2RlSxs5PxIsLtjymDMinZVwm/AiKheeASGwdjj
2YPI2Ei9XLJ2qblyR8vakNc6Sy4uPIBFr+mbUg57retfejN5nX/XPoreGd4iOPtpAJ7toufK5tm8
btLRq0wEk3DFnVweKjyTsKo0J5kUr1sT3Sn2dToLXkY9He+YyJ6+kqz43ZrSk96E2ypN9k3HGC7z
8tcaoX+eFzevtV8Gy1j60ntQ05utJxfZVbcZ4y9C/6nVd0MQf/UQTy5tAPd0Wajeh2LVg38ZNP7C
GNUtcIv7WA3uCgjbMrbCr3qQfLD5TBaWoJpT2ab14w+tbi+uHb9oeDmWrSuoyJ0W7WvMpT1D2CBC
nbqLgOwVStgDjOdvn68oFdt71g27oRkvleB/7zcogoeo3NpTcSOMt1yOkstT1O7wdL9o3gAh0D5Y
zJgXlpG+CowhrcCpyIvTDs5TX/AJ4E7vk5/dE3Ikc3tcDU4O891DItboJPVNVbDS6xhDAB1FGDnl
MvBGKnPBDBofBF82ZXTq2qufGuusz8GUOJUi6qbzGCWjUNNDZF6wDgN/PoYi/y1iUesjZFiknhGv
wqo6jZX33fQFYRKDSTAC5i5zgKqPe0+WubPo4M/H8zd8Ps80x8uEM3uXv8JpWygMU3FI3fpmdSYa
377D3iYxVLhQnkVvFCt4iZ6DFsBgJRxaD6Gn5rySCgWbGglXQ5gOJXqdFxaLne9E0emLNKZ7USE7
+aJ+TR31GmyMfixIKwSiYNWqJTCw+DYzKXMveaWDeQpkf2tA3Mameg+z/kVzkOARy4ar7GVIk/c+
BBJK0OPK67hwcwRzgVHJRwvTtEyjV6jdtyQtt2wXnuzsQ1PhLk2SS5YRx6IZkCLyVx/3L44bCT1Y
z2/zmUAl/Pum+c1eki0+BeFP1y2ePKZAQ05sCrhEvsEuTlmQhkvQYYiKZyaIBA7CAP0kZ1pIOHND
GgAiw0wSUSBFLLOBLVIjg3JrdP0FSSCtXJnI1zCEELkdJX53SAYMCf3MK2kBl/StY587NuPLwI2j
b/AJv3V6MfxMYGYPRsxJBdyOG3fxyUnHn8bMSWlt6nkzGgsY7OLqZnZwJCuBj6xTPNNV0NWMRyt3
xuPnPX2msBgFKwttcuWSMHl3S6pI/yjHsDm5XbXCPbeIk4JscOdkhuEVRRBvfKRRSA4mcati2IEw
dPch84YlkNDp0NhmvCnRMi7xPCEwmKPolV/XF3u0KTCSaZNGPccSvqivVs85tGx6cc1QYj82dFki
GDiEpEuOqMjBfc43U8+8Hj2Os2d4973LcRsbQwAAJwrlGoDGyk+C5qUR2S72jJTq1UTY5UfZ3sDr
EOX9xphXqTLzo6fA7e7SLNILm6lunQiYuo2rnBNKP7XCrVERG6GXR5MmC/XC1L3FXroCGwec0H0M
if7ZFKZ8zVpCrhvN+WjLItoMfhOeiEzjgNHVePhEVVe6NK6qk6sUQfk9sqaYMr77YH9nMyGInQNA
qKvJXOFhQNSJQQcDCIiWs+XN8hjA0qpyHgG/j1twQUamoodCip9IFgfYihnpqy37PnMw83cRveHx
mU5NMDyCy28wtbSsDBPh7abEVdtA27mFxPXTfbhDJ+JVV2Y4X/TA2JdS83n+iNwQN/RQcDoMCQgG
WZUeuL3WJJI+S7cVbLNjiHSo4NA+B1MXMP3LGVU09XPV69EtjZuPHHDnyuw6zK3jZvTc6IfHWWwJ
uOmhEoxFexSsKsjLXaSRF1qYabt33YxY0wikfT8BllV6PjwXNv0rMB0QWVP01CWQI3VN9sTQK7Qo
JgJJp44vY0d2VZsX7nuYHJRnez8GQQbSNKJNa8y8XSqYABfoFEBcCH9ioqFtU7tEQMrVAt6LFZ7C
AbGdNnTHIqkf2I5rKxiA2UYm/HbdDIOeCEYFfqgdlarvNtz5E0qmH8VUtNfawfatZZHgdAXeuWQP
dPET/E3WwAhQSRg4pfWtxsicK2T/C4+IAEoazELMQHgh5A8xQEBJfE7/gH/W9jwnsOabz3uuHpPW
JhPYXzMGVGRWjKl7ePp0QuRR5WOSy6612wI6dXAekXu58ligEq2C+clxQ9TAJKHz8A+f7TQ/Nchf
CzO5a/zTt8RUdWuo2GQnoqjCJP4atqb21XaDbAfvwwRgJL5B86zvZlCW95nXyn0Eiv8Papr/YhsU
09Nn/+jfl+iPKsuLv5Tnv77ndz2OJDxcAvIgAOQvuSTWbybDOsA+7p/hI3+U5+Zv2PWEQCOOB2SO
HP9HeW78ZiJ3ZHMCL2WW5Pxr5bn9V/oOWxhaAMluhz+Vdc1fynNQz4mVhTJfCVlZc6zBdHCzgoGl
Hg97XFbWtnSBqfF7AAzoTPsR70y/qUOc5t0UFEfLKIpj1+78yLy2saH2SL2srUD0ouvKeCLVbFc4
khQc9EBbn6TLjSGiI7zrZE3FeI+aBiW8iD2ocG24+aUmSdz0xvC2Qje6ru0w21ArDU81c37IWzon
vr6DaY2xfUgYV8R6eVUT55KUOdw5Hgpnx7RuiU8VDyrAWKrwt0Dv4o0tkY06Ts6asZFvMrPQWZMn
oXvzNcuPbkaZjwcZxZTUjQ6DrozrtRZNYq2RgOqmBdrkvC+XlRNuNE/iNWjGitOF72ySwRwYDc1i
9bom3TTGeHGtWu1hCKz2avYmQbNWOmMF62HrgUPZx20fQpSYHi0uXQszthGz4I3jnVzn+9gxihNg
1jezdgHl1h38Nksg3rF0UgV6ndg4s6SsS1n7uh1OgCqbzCPDfvM4uro6tIW5knrWPDYO85TKUq+y
KKx9BG2OdNsUegAAU9uW3aWaGSgMyb/UuftA2O20HxNmrz1yD0dhPsxJzjtY0RR+cURcLBJN8k/s
9JOv1fWqsBjuszCv8Ml6wWvvRj+9rMnWIxXNrud1s4o4XVhVHX6LVI13ZOI/LCRHjsVvDXavekki
Bi/ZdI3gWUScCeO5A4tYvwvZvRHJBe6l4Irm67At8pTLsLh2aUaFFzGIcBtfIwlizRYlW0Gtvpkg
EXd9rW+GgvjROElASBBXlxJ23RMxFjW0iqF380p7kxFS6FfINDxg5WbVbMKi9pbInNM9oVEvelQW
a6Qreywtb4bEa2s40yFnqY4CKgYFPJyKkLzfNkK5uXIsWp6sKLZjSHVfduU2sGjvYoy7iTbeDXoT
0jWZuorgzSvQpLttbrI5zwmD2hh6/A5F6paiYCXlgR/VSuBqYHJvJClXPQ8QGPlZFtt1hl/7YDvx
a9z48QY2LUNPnF2OEWKEiYO1aSLu7jPsDcRlrFBnP0Y2VGp32yTeRSvi186r33JUqLN/MpXJxzRx
WCKWXnBJ+ubL+EPP01NrSoAnkkK2JhYesvd2fkoystAf9Ar4p0NvE+j5s2eT7zreP/9+OXR3DXA7
Hdt4KGPvW0dgtTuvRUyWkQD3wvep8Z5akvuc/Pz5CdX7SOFn+y+4J28V5nsjTT9aN32dw671gmNh
oE8gLydhb2kD2/ae67Z5RZWOz9ydxdIBlYO1cn1WlNRjT2kwUYuFsM+RJox2H28qMVEY9O2X1BmO
E4LetdXDcfE8FxxFdpq7Dj+L3iXoQzZXe2kSolGnN31KVqBUYSny21nh1C1rJb6XlrsUZvE+1e66
YFS9+CRd4iqc4427l45OysdKayOK5j/PHCIX2obFJsZY+wlJCo2xlhK37e8QrmN1HNoXzibvecDx
k07Be5Fo2yTR95Q0oAO9uF9l1E+KqCbqRpTLLovpcqhMOg+8sGvSIehUB8s8mIJynHUnkcTe0rVU
t6frsSwYsk2tVmEjhk08W/VTj4d0phqUbvGy9MePhudcV4nd4GEuv3W89pPR3LWOUUavXoHc0IwQ
MpiS0z7oAzSlah0jX1zoUfBukRu7SOdqqCdgKTCHR9OcUKPgXDbBcsUj/d0EZk/r2k3jXjw9eGgz
VPPUnLg32gojFx1+1ArvixcRECXhvnoNPBxgIfsmws1o3WQLrqQX9UvcgTMfyESKnS9DH3Jal/UL
Q2am9Eb72pnOHOGnLRXKuGUIf6irQjTmOTieuZu0C3mQDhL5Kb5UFYy2xt24powWBXXiAgf/K9yH
p8misU0mMgIO5RzOFdEA55k2Z1OkBGb5P3Unu4Ul5v82uwvKa/7Ou/AUOn717hg8k8AZMuTeVbf4
E4MheI+0mjmAei0bAIwWw/eFApi6qEpe8IGvARL1Mj+rqc0L+/jVtLt7ovWnJNl7aXKzB17IOaWK
DS/0egtQN6y05MVNxC7165dEpR8+K05ZnjJz17GwhCWBUbQZf4JlLQnTpSmHDcU5/GtZF2qNl4d6
U4lnexxRAygXGIwWedcprddJZRPniHpxPfTkCg+s65jKuUcZ5fq6iwA6FrhGafK6x5FAlUXIbgBc
ZVlvc7e9F77bcXxT62ZVBsApLhK5TMPymvHWO2dcKHZmJNCrN1w/6unq5Iacr3zjuc5N+N/oGQhM
qm9pMTnnjtTQ1iN7sqoc/o2ElWBHc6ej1UxPFuvII/GF5WEkxW+pCzBUTS7vYO6gLI1SHeeuFbQc
O2AYRBVtw8kk7vXFwbafxq5OHDpy/DbTn6NJ7y9lqdRzv/Eb1CLEJz9D33hz3cC9STEr8DtyZyCE
rsdgPA9DEu7p5YDVeXG6r8KIzVYXa++DdssS8VTiUr9wCRd3b8geUTm6hBMX+jNRFCc97ajJy5ic
6ZhsKNrCle1gEx5zkV2IfH/TRodjFJ2JN7kTyGdb29SkWBUZIjiwSOm2bA0Qp2m2Dg2zucnGWaeh
WKag+B4qUBVMXooLAhNF6cFHA5ef/1ZQFSBv3n6kKlupuqnUe/PPtbw0qNv/d/U/MSLqf/zbz1BV
/8tv/L0JoJ6f9U46Ft7fVfR/2IH136jmCSYEVgNzTwgE8X80ATowHYSFEMgZ1GMipg/5hyqfWQQt
gst0n1k9Mvs/EhqZbXKYZ/Db/xYwCWPnLyIqiyexYJoLh96CbcAssvoPqnx/FC4r/Mla6hTPHPAa
mXt9cWrI3Tm2Qt+PQWaw4FUeqhj3UIphIi1B0+qjh0oGEMLs8ieA6UJIYHZGZvL5QYuHRbdbrg5l
yOA0LbXHuiAghdSCRYOHAWIU+bYKFBTFlzFubPQyX0ImefBYwmxr22LZdZVzyIKTYLC/FH7tXaKx
20gzy84hsUrneuLnpc5TYHhbiix1LmJKukLmybLzAehqo/l1aqt2HSoz3NaT9/2rsS/KsNs6KZcI
k8tpLdCn6kCqlyJqoc4QWup3AZLWrDjmcdUwp9LTTRTIJ7KC+m1sak+VIz9sE0p0B/DksSFD5mTP
15nPDw2TVHOQQIzjhT3dE9b259FrbgZbhAccys4m0iSRV8nZ8s35ii83wkG2YCXy9Pm29cbYWzWM
6FGnV8SzWewRNCPrV0OoG7sOkuAXq0tXWpFs08L1LoqL3Qn23JmNb7AZM6+55v1UbIYu9y/4BaZN
0jYb2WDYKgQnrqK25QJu+AMb7eAw5YoLMxtwOGiGTXSuK5l11fE2Gbtn/NX6VeeFvZbVZhxrd5kO
KbqThlOXZr85TlPtyZB5CfFPrWVpEAAZRiOg91IeupKsM4WhYdE30l5b7lEVLv5CpsDrZrLFpsrl
fvQz+2NkE5C0ZftdlQM8slAO6yoCxt7aVHxaG7LLF87FhXhPn9GBLnU7Lj0l7akHaOccpw5K79bd
GUGnNg6tOJwON1loCaNys2xPxST8x9JKeQVLzV66DgJc0RYNKTTWOqI01az5S4ljavOJi2/m/GR5
i9UObsTGDRUh5h9DZAX3rCp/FBTedF8V2sFZJWiF9d6jiPcA9aPueYu5iBwclmHrgJiWS4clDHwI
cCalTYSNaWlLgZhYZ7tT8troFXgWsyHFx+i3tWnYVz+JtqyZ0F732rLM7fIUDdExLLXpmttVyLVd
//0e8pmACVa0FX7f4ugevFURBg1zubWTiui5JA3n2ZBrr/M9wjdsfSUiynevw5ubsslY+BESfUNh
C0gTUD9MBhEjnafpottAPsdWp/g04nYTAYtcynFVfcBpahzjKXD8RyoVyCGi/SHqMD30/oepFPo1
p6x+QFwM48p8xJnpLVkZe7PFfn4xCJesj5wZFEtAmZLF7Oo7dFjwVRIkmvhB1Uo6xorT3iJ18/cZ
xQPeYh/GS95sJ/7KFYu254ZjK58h+OU+SrxHdC8HlVr32oD7UQZwl4hAXHoAQGC0PuVm+1o7+UYO
+t5PrOP/ZO9MluNWsmz7K2U1Rxr6ZlCTCETfsKdITmCUKKF1NI7GAfzf+6+3wKvMe1NVlWU3B89e
mtUkFAoqqCAD4X78nL3XnhVWg2KEPdBBygr2k8qfBqnD4Uf6UzUA5HmrRx9U1Vw/eRh9iwx+u7HG
N3RrAW5xo+TKofvQNs41HaaXpn4lkZR8vKqlnwD+fjCmnSIIeN0re8SYQLi0k19YM1p//JEM4m1y
m2cpooPqrPei1i95BbWJyf4KxKjfOBtj/v59tlBTFt27P8TXTs4Uig3ydoYmSW5/wUm9gUyzASa5
8bVsY5gRXVl0b4I2s968wAB8YGb6NNA4bxv3CsDnUc7ai7CTDabthwwmKhPWZGMW6c7RsVQMYB50
aGXxcO4ZuPgyuKq4edOt4iPJ1Eut9OtIBk9DmPaKWa4L9WVtNsm0hfKurZhQvurqhLmCVAmXt9Zb
mX4Wk/5XfVgApbhArrGT38BQXbEakAdZ8YbxWks6sOzIJxUkW2xr1NhFva/R7kZOc7c8S/r4Xky4
gIIYwwfc/wPYeX5mns+6o3cwFvo3T88u9bI71Dg7RVftTEEyPLzGPh0R2Q5Qzkjd2GBlWRs0iw84
bPA3y2mdqbTZu9Bj0bLK/iaajWiVMY/bmXJqEAbDtfXi9FG09bhLROQf9YfOr8uzLWdOjYU6ZI24
mZTn74uowNLrmd2OA0Z2mqjK0Sjmd4PfmVtIOAqBYO6ezAaZVpp66TbKF3MMmQsbJ+qadTsI/QpZ
CEAyxSGdcXNjJUS7Ybf+LeIzVgBDhQLQ8vkY8Rx84L3R3vuVfx90TPpKBcmMMAt9FbnRFpyNvW6U
jYZKmOVz1KP30PMWozSqnWc3t99hsD9Jqxc0tFln0kKRa6uGAkIPN305dGFawE6YnVjeft70bbNt
GeXlQXCKs5TIO2UG9bHP9Cct/TINvfM2GQoFsVvke8+r9bCMa4xlkQRD3SEJApTE5B8+zktlUQpb
+VrEzARs48FOi6PAhrRzY5uUhalc9v9iIkEhT0JdYvxPEEnsMXENGOXRH8+Bex8H/gYudvcCZKLH
dMxpMolgBGEUlE3wlMeax4fW+u40ZXXtF4t76hYwNKAb0DmkY1bZPsPV1Jymk8iK+URbhqtFBRtE
CdPehI1ChohWrnw+2vtBqnYfQaiQcQc22+SCYkhA2B0Hm32Rujpy0QzxpFE9dkWiIdcxvEM0qzq0
UyMAP8Up0pLjoQ0aJjNxNYdjLh2AdY2NrWw2bpgcHCMxwh4w5XDJk9pHnOhDwK5j3ESTcyxsPJKZ
21906d1b8bQtMuKUmNwZw5cCcpifRRuOLUTMQofQ1L7BLVkHlEsp3UBZb4eYXmTzYi5n7rl4l0l1
G3nL+cVbYdaADtxdo/6jtvo7UeNkqkYkcPG1kvaZ2Kmw6+qDORSbto+w8sSQMHK5IYuMvBQWorm+
JE1ynAEHOMEUVnw/u5oRFk4kdXHNeh34737dtzBHMEw2xW4O2oPAdh6k4rbDibMi1OEKlFEBf1B0
vgCoVvn4NkccUGOS6fSY3zrdg+DWZVGfiVS+tYAeC2j8D22pX+jyuut5kvO9Nrp01GaOsWU8i0NX
o9ITNeY8H+xZQ8gKkrZ23dMP55Sug6zV/Tut8cSpSsrneUlMBSHGdnk35SJ4bko4CE4WEDuWFhuP
RuaO8qdqPWOvB05D/cd+MgFsZoGzkZQrd5sarUBw7IzbmsNp6JHmeUv+tY6B3TfYSfruPYaFfJZV
5G7abKbl11Uz41iGd4F2mM2yvZUoJwjg8b1dnttk0Y7pcOskPv54t0Pz4bokQBcR2Q50xIGmkNYA
sqk+Tjj/+S2U4gnF6XSuoTau5qCEREKBcxiXdFlpmAWxrzS+o6ZoHmzk8sjQjn/+lPgvRXsyF9vz
PzrjMYOVv5wLfz7np0XG/EvAKIcDXIBJZpFZ/SbAgnlqeb6x0PADy0Khxf/y83Bn4Z2xfAdDtY0K
4dNX/bfDnfcXDC1osAhF+E2a9ctZ7h+d7Uz317Mdkit2BM6XBjYdWFS/UPkbuqh2oGgo1K6RUyaU
ZRh4c3zW6XGHTj47oddyTPIEmnQ0hrkXish2XrOBbKS6l+nGJQEoWwcNFoOqTabnQidPOTARShhO
NoaOT+jKqqL8CVVpGLelEO1NlAxIPbt+em+dtL328xQ86+aARAtUH3AngpFj6zYV6IkHAgLOuTFO
B68eL1bkWOu81N/RG98wZNoZtWAV1kyN0s6ZHxQzjmLkyvYzSPNBpvpdWpnRt9ESdNQdD9Bi2+cH
sHpM9pmUbAPT+abayeMsMA43+GPRI5ntcDua0roBLz8isKTPE6qcTXO0a3fXE4D0YFpwBwMjo3If
GydUUEjPAHV0uj2mi64H8bZt4QDUx+DgYmJeJTau0dabbY980KkLYXub66HRh5AuI1ylkn2PXuk4
X4lq6vBnEPJpmZ9hhXUfBlUWQ2Hp59cx6PpDz9kZN4Fp3iQDgd4SnuoHVAVUsmbtf1jlomoWAVJm
7evgMW/O4loRAJ5RPuT5USSokswx09et7ec3GSOp+ylvgvdKTfDIkzzbusbUAFos/bCORHv29dlc
d0yoiKdC1TqmMt8uvbOz6xQ3BoxbQmvusjR/aAnP2CrpEolb1eM6GkSxm9KceJmZi6D2+wHdRhc2
WfzDm5ihRX3g79xUS+54WHLGttsKHTQhhX7upS+6KeV3zbBiYnHQEIatkwtA52NBx9Oo8LQG3fgq
0wBRV/rmx4ScygF6pp1IUlcrhgBZTGNzYbfn994sl/HZYIBA0h5ih3SdlO5n6Pk4CkTKxa0g4ZEX
PxFB5UZeRVomXHc+Hhb9tJm+Y6v6ax2o4FVgRgpbHUNrH5CTanFAehL+wOxfcUJBJta2l87NMCex
7q6ttvHZyyEc+VrEgKa1euI2ino6pn1RHEk5RJ6I2iiUDRK+wYR90bbUWTX6xtCTjY4xVOvXXht3
u8SJmrOzpEcbnesdkyEZwxzOo++MtKrtLgv7kmImtoG01VZmQG7pafIWVfEUV5PH2AxrPCxS0F6a
SMJ+HptbrVm2QwuBVDdFPi4bCat01gG1RBxDvwGzIbELftDruLRweKVozIbaFW+xV2MEj/jE9KWU
H04T+A9eB1u3jwWtglFm4WSAEXXwIrzqrV6G+kgUgB1F6VmVJu2XTG+2gVtNT3lpjWFcuPElGArc
UF3vwHZtQRVRWw2gfdz+GkSzDGc8CIxzeDuqdJoJK0KJZufL57UhEFLTCaB2kt6/GZwJkUhHXqoD
Qyo0KpVcwQg4G7yvrFPMkF6kb4NdRPyxQRiJMkgv9TAxbE56yF97BGw6ifIpffkwayuq4LyLwz+/
E/7Teon/L8GIlsFu8Q+3yvf8XU6/oBF/PutnL9Sg44ko2Hc82zeJs6Gt+VOvvOQ0kseIKtn0qWKM
P/hJoYd7Ps1QXI384S/hJT97oeiVl8QSiCbMa5Ywxj8liGBX/LUXCtncRgjh6Y7JS/yVUNJHQpvA
g0HN78Zizx2syYPxlhbMWwx1HXvxkfWIhVOmNpT1TXAgtefLGNA0VIXjhfXsW3c6BszQyZpTVDTn
OLC/6soXm7Yt6oM/E+ZKD1BuwSnrJ2O5+bynZPHznkCCtZ1ylwNUI1uwcNwkJmUimVbTSnPJkrVs
6D4TLjGOE6dslnz2WknPKi6ZHta1Yh6pM3TLnEtuadqlLPuTMoZ5Q9iNeagNwklQPj1Iylrfkzjm
0LBtwB5hrB9qIjLMCjj45JwcZf9AR0HHAIH1ya4LczNQ6hqJSJ+HDDVwrPG/lJw6HOFYe0cJNKqD
XkAWCPJ7YcX+WstVv504Eu5H6acXI+uYghoiPVZ599rCMHGppx+jMgFTiygCVEnjXWhIRJu8Ytcx
i95jisRY2Wzv4tgCHIl0GDdIJXZZb46cB8sbjttLl8SNdmZpr/04Ltck97qbptTmsFGtZKFKT3aJ
PVH1cXX5vIkCR2380X7oJ2jmU66DmKwwvFlQDZ2oGJ49xcpiMbIam2wIld02oTujT7NE8l2L5vmc
+DSaZ4XJK+rRwRb999TDkBrfRdpMBjOJ42wOCBXotvY7TMDDqFDkBRHNj95/AOCyrTNqds1hHxYD
xzRbwmcghM5uYNcaCzdckpAig3HNyo3rCCAHUsIpWldeCzLSiJEPm1kZ1kMjtsOCMvOINGOF5LtO
Ube2hHgsgXaBLsweNAdoBDPrROutnTmO49pL5qcs4XDQS87GeFltbdrUZZfTB1uZTNm3NNiRLgh8
L6mH2J0danRQH4+IvNdiZoaJNvU986xtGs02CZb32ZDV9JkATWXWQgzwR8QqFcGWfs63S5U5X6KC
sWJStme4O5uBwezBgsAi/OCNVAFtL6BcrGrpOltDpZfZS/ttIFLgQB6abkIm7h3XuUUWwM49veqa
8ZDqWn0GCPJYYHYnkjOL71Jd7MGR1Qf6ScmpsV1yN/t0NxmDvNStZp5kLZeYHXNJ1ivPQzN9dCr9
Cgu145hHqmBA6vtKz2W1780SK539nfmscS8ry1xP9dTcmDHvZymYRkz7OR6tO6Nyiu3QDWrTFK79
pWjqwwTTX81R/Jobi9Gh026EMZjhQLblZYinnrH5RKOYVBJGunRPF1xQvwD/fW84FGlX3AJWM+8c
qqN8qFK4h98aYDo6CBnc8HS63F2jMYkc+5CP7057iNoM8pt3HdNqpen1TqGG1DbKipgTxtuU9WoR
JrMlHtwWirm1bvX2qBoRtuhqFUve3Jo7+9gWM8QXsZFT/aLZ19JE/ABvDc/PXRF8X77lKNzr6DgH
hZRS9i7tsvKWM82uV+ad8uwdpo/HV4bRh25GnJKpndYDS7PdQ09xCEhg57nWFQbOlevj2Qug92X6
RvfErZsg8WrijyS1ccOZMB/3jdVfYr84z4JZqolXuTYWaW/3Q+VwW2MBa302hj2ase3oc23mxBqu
mAu/kQno4G5cNbhgvUactSH+UUX3qZ58FGP8o3E6wsOq/imav7hZll9KNLx3pRZNWOsFk/5vU+HU
Lz6NN4yo5orGgLxVY1KGiejVRnRTcopGylVXGC2TaCIPZf80J615+bxxtIDVpnWP+ZBoW2HKnvlC
eVG18hC3pbvCKfMbhi7PTWHrZDLU3hres4F4C9laB4epccS0YD79laGTQG4M+X3pl4Q75flJquxq
FEn5KtJH26ETo5SkJVMjP1JUcG9FOu1dqznnhZd/7az+QdNow0tdAuZkF8OgzUoLK3vefk58Urht
q9hVzhE6CVHbOWa6xnEXKKKkjPaDGoRR7JAG4OXXwgIf549TubNqIKcrOZQ+FxWXEaMY75iJ8jXr
hyspstXtYKSAMymnt04lrI1oypf/hyXWv2aCi4Wv9B8muNyn8/e/H0b/fMrPboUBB+6P1I6/FWBL
KWWC9MAxFgT4j5dS76/DaFoZCwCERxlX08vgS78XYByQoVOb9ueT6HL8iYaFZaNtrX8bWh8+/uPf
CQ+0HSSpjgP+3Fqkrr8g4iAY4FeZYB7Uhl6FREIMuz62XrH43lbRDHuKEKhLlonoFCMN0iP3KfBt
52i50UqrdIN1LagOccYSNHJi2YjM3pd2QFYS3tGAvRgrJtFU50Zm3S1xce1trE3R3u6HcaW1EyGu
xnTQ6WiuJyZm1zHwJ5QoefMVdNk2Rhf4wpjW2UpbRvvE1IAA7es8AOS1IHPqYHxRpZ/s4tqNz9NA
PgT9EKzLbp4+z3iAE/JmX1Hze1us6eNO91P7FZ/eqsxwQ5RE6h6DdLQQL6HvxP5T34qye/XQy98B
uNI2jAh+zPpAYGrVxbuksDUgP/Khbwf1TSFj64a8pZYif4kJpgXLLvFIL/U8PLhjd4C6CYQiSZsd
o40cyG2mNsQ4CdAWCiFPhOKlod9uKsPeEwln7zvwDbfCE94a7YBiNYu+TY2enRD/oGDrjF0N8PYJ
x3K9nelzbZSt50/k02wh0qGkmlyiuwnUwVjnWZe5t+M9hzCx8w3roxwslvwZozUTEb82kq8GK+oG
YEJxcgfPPs5Ff5PpZtg3pMFAELhva+zKXk0BVto2TQKxUkb0mkwkqzQ9TWa9gZTckDFTJbI6iRke
RFnT/5m+sRRlTGJuWBGrsNa0bg2dTltLLVo37aHPcswcCSmVg6CVbmbVecyiD1K18xCy2YMUurcC
mEBYtDTXaY/TLrWoQwf35OjjupHSp1ngQMk226OeOFiO7GsaDQyvlcNlp+V7neJ1xw49RRjacCQP
AQEvuhphzeIAxBYO5zuodo6yADy1jAaogTsUh3jGggnGcvNtHryzX6lNnRE2Y8LWtEr65j7lE+k8
S85OQiUYoBUusx9A1Y01LYnUnFdKslFExtFKAQpbbn8gs/qHn1B6zvlDZRbIn7PxW64XX9N4I1x+
lKigIHNhZfWa+d2trXUz9NFKjbThekhra2jca2/0foixv052QsCnpeLQgHHiDhhwfG+POqSndU1Z
M7v+qqm5lG3tbSSMe8Xvc1wnU4vLGETqIoSbjfiHWfM6MnaLyMrCKiE7iFbHVhuSS4O2rBDDxLSI
4VA6u2tV8fufJp7QaynaPqxw8A7DaLQIg3BqeB7xRu/1V6vhHwcjMRpcW6QvZFOI+AWEO+7TgZ7H
SqklCqZlCUERQUhiY+EfRYKrO+m7pQ1vrRXdavP0LXYQR5i+OhX5g+24X5O0f1wkjhGovMS4M0ZM
ImQwXWXhvOiSazUnOTYz53OTMg+1RhOs+2iEZYniYx6XXReMcD4Gq7jFpyVsXthccfFNPht0ApVC
ej+SQhs3iEJRYi/5S8aSxGQumUzuks6kLzlNw5LYVC7ZTZwF55XUMh/pYnrIg+zt0wOv5fFbRvST
vmRAdYRBBXB8AarH1lONr2D9+Y8gtVorOoD6xq84wHZa/agPZnAs0XCsI1Dk23YpSGmZJfeQ8jYM
VEmVXHKqPu+pJbvKm0ixig3yrBqv/1YsCVcNUVdyybyq6RRtpzFoYGzj+/JJt9rksVGe9V7lzLHp
0g7YH25mfe9Tk2+jag+1bdp0S9oWoWHylBDAleBKO1tGA4tn6rzV/1YQ/4OozUJmxqb/35tabuRH
/0sF8dtTfrZwfOwpyNlAgtkWERbu7+kWi+WcGkEnkYuEGUBif6wgDLoqBqK1n5ONP1YQiz/cpb3j
YW1fPOJ/ooJYDO9/X0DQt4FTphNfSHuHNs7fq9kGkU+VkfYsKU18gccUzmOEKeFrWp+QB+2NrL+h
YrWIoW3HctvmQ7H+wy/rp8Du38pe0IMEP/of/+6Yy1Dl72oYk9ZWoNPI4g+ThtLfvwRk/DyI4DNM
AxzNUCKOkS1mgtmkfafzH2c+U1IJ82/JItjU2hgCyvBf3UK+ISWJ6r6E1vyR5UH7BnCI+CoYDxrh
DztYGpzQ2/7ISJUOpwndok/OrRaj+nacu6qhiz4pknD7qAiJZ+xCKMEqdJOWGqMYjUdtyQAIXIhj
I2vQOEl58MasYupqd2cYp/E9+e9FqA8tPaRsCdWMMklfqb8NYvWu4dkL2YtALdam2qcxPJISI8nG
tUb7MCkJthwwEIZDdZWZ8bV13XHXzfJGVfrBNfwZAQalRqr6pzbHCJGN8QcKdVZ05CLNPHuvRNw2
6imKGtxwPv9qMMQ6l7J4BJ/2YvQ+RWCgyU069OIOr6UWzvEU3aFRQnIQ0a/Ji2E61IvGsG99eRSN
Fd0TmEZqkLpWwxKQ28Kt0rpnAlotJOoIi5N0fKscDaAiJ0cFpTa1aS9EGhaVmT7H8gi5asfWUjcY
6/eEVP7ILDzfilzQnWuIDz+jZZF3+Kub1LnnSwQODv4jysIHNWYERkiTdAvjy9zUJcZuvqflW5vF
LZCaxbksnX2gl7fLIddlUfcLB9tR8EjALzOshihZHwEBgmy4/3lCFkRJj53Xwg4AB5X+DOXSNip9
UKdFGZpuL+gClW8kAV2Mwbqr2/iEOvGrTBA8RKDfO/ivBU08M+qwj0T1S62Xb5HpXlUOiAdZeeYd
JkSZakTBYaScct2a3Ar0TJNd7aKoOI9tudZTvsoY5dGoqx/wXA6O7m5VEn/QmD/gzDku5/YS9Sgd
tdl/rGJ0Da51N3jlg14HoW4nh2SJh0vG/Mck6ptCcRqX3qPtJj+sTHt3bONWx1RKa/MsMew4ffXQ
LBldTfVg2E32+TMG2DlU8a1Qt1GgbUtj2iPx+14I8ZZBeKXVNr+nUrvzcgkAZ7gMz7VJmKiBlF5m
8oXSMVs1nfOcR5DrUn1nSfnmd0RaGaUxrNH38wszq1DomL7r18QWbwmq7lQmXz3De8wMppdB8xy0
EBAsm8mj423GGbOcQQM2nBL/IBfpPb+9aRfTXEyzV5UuMv6RGD0LoZ4smjXZaV+0BE1Fa9KPwFd3
Va7/Xg/zM5JcxooZEeejbdNaOUyZftvaD7BmzZWgXVWAmDKt5sHCDQ3SlelmVe+6wDkZfg6azSQ0
ebkI8NV9KFpBaWeBzirfupTrqqIRFPneNnVvzTHe5R2Xfut+oR15lWzaay/wAFtZakc2yibvinM9
cpFw+DFKkmFqfRfZXNifzcAmpXJzQO0RiKgTzcza/KGhEeUzQAEdsGGbHeqawlMvU4AtdvncFQNw
sHh0r4kFl82390lXhSMJsQwoSeL9AEz7IcRwSeHno+j6EJMDI4m4v1Vn1Wi3ph0/xFlr6wEqImOc
qXbbkPQ1SIfjfBOIXtskc0VBX3QbIYjxSI1zZviPntffCz8FczfRfMzqGPYAAjZQw7zNVLasXuQ4
8HOnF8zmPceDPro4qQEOzNJOpdPKu2IKDtVCYo3wzm11QGI7f8IvP5dJtUZ5ad3OwZxvgEy3IVb5
En8LPiUp1GtstTEUIfzWCTEmXyiQt5aHrzvQzGHra7o8ak3784bzGb4jrcDsnIGkTZYauCT2gQxG
AWhkxPMLUHWD0Li665ebdoT7Qa5EsmEGV951ULHAKfSvLiFCVIg7H0MQjjVPi47EJTDkxt3n1pTP
SvFxn6OD/XUwvK1GGq9HPmMHzaPwnUsJcXla0MtqgTCnC47Z47cVeguimSY9zhTH/pIE4JuNheO8
AJ3t9ocH37lcQM+ENngK+vPnjQkLuvKBQo82pWgOJxo+Vbfp/FGeZs29TPglgEmDlc7hS4sFNN0j
xazsS18Q5JS5oKhdeuAPnjDuxYKpNufhhU01vikXevWQYUiMq4HU4eWvIil5g2yGrmrBX+sjIOxk
QWI75VxwGJPf9QWXXS/g7JHmprugtHEKvFAUd7towWyzXspvdnHxFgB3vKC4Taf37sSC51afoG4E
hTfgBX4U/rNKQHlj7CKrcXbMZ884dSZu7XZ4Kqtm2rbTTFISRPA0Bw0etUDCO7bNdWXl4ynD57cf
i/I0LBjx3DUlAsm62bgB8HbI40xEx637SSPXFzC5tSDK5QIr96GWlwu+nIWLc2QWXRrZdtuoj4M3
lx2+xxVYOvFNgkp/Y/RIJXszRQu6QNLJoo9raa+mBZ/ewVGPrMbZpW0UrfSqJ3hRmMbRcBiPVL4h
N8WkDDrtHFXDrja/lLVZvzOmWlXxC37W/lh3RKJ79Qs7pQa6wYf87TRf/rdc/x/L9cD8h0PX6/fh
v7Kg4B9fnvezZneYoEJ1olHzU43017GrhQ+dcSt+c99brOZLPf1XlVLwF9vSneVZ+E2oqRmW/tWC
4i9jV8LqPMM3XdhOf4rja/r/KRiCDR0JlcGEV0cQ9VnU/8GC0vo1uFYyMUMkR9O5K8Z3ss2dI42I
+u7zRig2Hs0qQYfb3+iUjIek7lLCI8ds3clKklCboJhoFcGKIx+3zIqD01Ral8JjK3GGO21uspOB
8XXtR96ryoBtxsJiSpm28y3VIOFLaXGPN664193qaiO5pJ3Upw+CkKe1IuTtsY0nMHjFAgIsXmWj
z9vAOmuzSbdKuMm+TqLy6uqoSEsjIcAl8m40ty8PvmZ/V36V37AK5jduZYkLXaa1Fc/eVhcm9uS4
cU/tEMU4Jir3lrFsTp6pbj0PA3i/VHTagWbCY+pAXcsCMZzLyt+UU1HfaKhe1mldJBuFINjzB3XE
UvLETiieMy8oLoxpaO0l7MI1qIsD8RFEQlStw7l7MPcazJuwGMiLnHyrAiErmCUNg7dRUW/dkmtx
59bta5bpyWsiGa4m9oGNl4y5uDBOv99Uk5ZwWiDqvUFWRBTgzWi7JYu/+Z3JT7ajWAxOg3L0He/R
K2PGjV0GuN0L95I1lXbNkJiFU83JoTR1ua+GxH9oij4+RhzvVrlFtE8S19Ta+OFoVzTy7OTmwuVw
kKXjs/TQh638j5oaagt3RpzoIGcMGgvWrNiPkVi3wd6OcJ1UhnpEM24d4mFy1l1jZl8TxO9SzeXL
HOHWTQ01L28k8hq73xW4VFaNPVhH6E/kBAA81upmOAZ+5SEXQ2Z8dPzLVNXdCSkxEByt6Y6yNE6Z
NEhW/d6bOHlX82Bt4fQ0gJgy466ue2Dzda6d5UzPWU8VZNRuzkKtt+UXUZgfwF2rL/XY3Ng1fR9d
ipfJYbykCQjQHRMd0luDjTem4r7oOsBKA8oVO4VCKF1j5YkUKFQwUyNKZAp6i8Q9J2KCan9fNXa3
wnWSIbGBlRlX8S3NGX3XGBqxPRjLABF2+T5jU9trdtpf7Wrct4qGnFG1+U0Mxx1SAvyHckqqpzqZ
v02D0e8ryNKhRxzrUfOgAVQRNCKx3CizO5i4hG4+/5aih/cmMvhSIU50LsPU5s0lu+Ix5hQMXjcb
NwxB+/de3ZHKxFEpiu9Ek4RWg09ApBTUYhjPlVszHyzTx1xLsYTPHfloM65qpdlR2OXleGydmNAk
UpAvSOibCR1D4Zo11gFWgyw2nxVgr8fariJUe6OBLSqtrlFLnnQ0CSBkXDb7JrenO18Pdnayhe/a
3s2JTJ9TxPtVMgCOLmyANeyVwvLZDDNbrmOPI2Q1BCh0Y/zOnikL0pNTO3T6AlJzoNUHAVdKeu14
RnD0PRgreN52312IVKa852AJ9P5xHLr3XEHdaP3kCSzxeC4nS657mbSvVgLkppqRlGvpYHM2kda9
qY/mDkLy89DJKyy5pCe5rfwnJL3/tJDpX3TKZqPo/UPbJ3zv3v+NtJkUoNy7wDR66f/PL1hGznjL
U35O2cy/eLBbAs9z2T5R8tIJ+5sq2DB8W9cdCOJ4N5fu2e/7LbZO09fB4hs00Ry+9Pt+aweBg0nT
t9jGkRX/mR6Z5fynDpXneTaLDpx6Eu/0X2VOqa8ULuIY8WGG3ctt4vjS5fTLPu/VYEHzrN66fdUe
uAb3VVYC/uh7eRelLunLNV5tFEmnBBHQSqajzzJITz9InsZcRA8GELMws9xxows90JGWAlQuWrc7
Yn0hoQUYMiIISRASNwS/NoQj/fVekEL6rkYSYn9/7PPfZTSA0aD0E6fYhSavyJwsk9Gja46Vq5qL
BtK0DPa4rhPSAf37OXXLHTHUqJcI9sZdOc+rxojMO63IhoOouj1KRe9aNOb7SBIIHQWz3vaOnrwU
+OeKB9CE1kGfoOkmaX5BhVOtYp++tFbYU6hGdUZeG9wL3Gqtf+9Lgmdrwq1CuzWj23LCPAijdTnA
mxtBa+AcBb04Stc91iYTBdaT7Mbu4p83MNbqkJajjRgUqHPcupTl/tjWmyZxGLyBYxgmA+4uXrCb
UQdY0kgPOPlojKTP91mMDAQ5jpNI62QtN42T/PHm98emUq4EphWotx/BTJSKOwJW/LxnMlRdDP0+
QyXXSDYlErRbW+dE7JIwdSCthow69qV1WwcGkHjfXLvSCe7N1LePrNHsLflznJrpOyFdZN4IlCYG
iqlnLpyDN5fpeyVsOmWjfccaSQVT8yoZRPSga5WDMiYuXRAgmbq0ntAPvpF9mf3ePJNaWa31auuX
cXuOs8m+N7GEHgLIZzDG0IwKtoDaHI96ZEfbwe/Xphin2yGJvFXCmeVrU+mhqVm3ucGg1iEL9WRL
zX1kazpFVQ/3smaONfoIVCaoNEcoaFyCeNRiL6keKlwgT6rWT0VkdqRkJsO1jcRTnMMXmwRi2aDX
3ZvFJIxA/DYiqCbMBp2Jj9/y/gcwwM8Z2Ttzl27JgmEqGXWgur2JHx8FXWt/JRnKGS42xIl72de0
qluctNLV13Puzg8V88cHp6pRj8usOH7+tbPzkkO7TosAXW3QlfPFW27qymqn1eddUEE39CGqw4xh
cd0ZATyTKRGnSZ+Jg1nuMQX7ee/zMZNW7+yJRwZnOy0wbgNlN/skQzdXIfk6VF568O2qfMZTsxYd
ijA7MB6SIrVuY914pgQIvtgMFPdMrPoNPWO0W3bbrpAT2JugJaAdfs/wMDDzuaWMxqjcJ/sxmYaV
s6TFqyTStyIJnvTl9XHmEPCjuPf5Ij/vkbfDCKsDmlfY6hYsXnzx3Okxbnr15HUROUf5ZFx7vVG7
utb8deNN4Po5U9Bnqvy9HZfVsaytrxACrfX/Ze9MstxGsjW9l5rjHRh6TGpAsCe9o7tTzQSH7hLR
9z02U5uphdVnUL6sCOU7yvPGVYNUhiIkJ9GY2b3//Zt51oN3xRjfZitRPyg6pf9z4L/0U0a02IyZ
SF4GJgWKHWwMkeIvz0Z/RPyF3UPgk+kQB+PBgdjpDR3z3dmJBOhoHJ4ogvCKgvW3FWUl1sRbd4cx
wO61Hc0HP4waQE1zR3y0cg5FbCNtcidGyAliADuMnyDrOfvIrcNDocfOYyeM+5QjNgR9gTRJVvFA
oOuvX6ZuPLWcJntc8oxTPYYGsMF//hMVu8H7GtsgT8Glg3fzMur5lQXWfR1GbKB0N4lOUZAbbxYU
TGrTcK9VzYxKq+4h7NTnyskbTE7zaGOGpuT8kwBdaa7ija2LOUU+YA+TOSRV93g5tr1JjrMWPI9B
D/XSJ7rJnZBNBA7VfDmzKK2IPFWfUuZZFW+RVtnPVqS+RXUTHPSorJGG+sr5/yMF/w4pMODO/Llo
+d//K739Ntr79Zd+lS2a+x8Ilkjt4VedqkBQ0PyDnW1jPMcsnemdQaMOZ/L/li0olljtLn9HtaSh
NLXOf5YtlgQXdEjbJN7LCd9/y6nidy0TpYrA+w7WOAACfnqSu/0XkGB2Mg3QNWg8R7EepWlsPWBz
riVc8T+Hnf/F/E5OKf82vuNzqNo029Fs6YLt/jZBhDYrSqhBlN0+Br7EbJ7rkiAUJfzIZ6YoulrY
XpWOXm6fAnP4KMonMq0Q6YwrTq9b487XrAvuf/5SlH7/8p0o1wBHbGavtnQD+eu160qtaeGU1lBV
IBlMWXonYutMvmEbz9fZwgENj4XBiP7Nx4rf6VjyXlAlyrtO9cmr8ffP7Ws/texcqUj/4rSK4SLP
yryTn48ABzdt/erPX0e0QdEEZ8VMVXgvEJqsGjjxz3dgebx/naryVRxAKqxK4K/ZmvPbVFUxEgXZ
s1J745TdlILMDvAUZpOYdtM5y++HQ8B1LK1Hu4DJkWTT06T3MQB7dB8Dg9xLH6y71vBaCG+jNV5D
q73kHVMgKIzbeWovToS/s6jhGEEFO9lpektBhhhTwjL988X8jnfJa0FmYHIVzIiRVfz9tooBM7i0
dWrP0rSr20OsSaL0FhCsiNxrlsEI0+nPn6hppvyhf7uBLjidRRQPeV2S6Sef9V/Wj1oYkRHb1AOF
Zdy62TDXzmi96858DScGfXyhVdoqW8vqDGq8NqM/7fHNQ9rlOm33mNaoX4nkbovIG/BWQ7HUwnDO
DA8toG+dXDXjaC04OyPcKJg34btirwk7IHRH+mQjrC7NGxDdT6ID0eJcBT0EZngxUECv6h7mf/mm
ht0fMa8+NTVftMty+4mxw8cwOOMBEO0UTVN0CEB6UH8VQXLk0R18ULvN2DhIllPTOrTmiP0K0Xgw
hvoZ2XXbIgK3rPUwdcO1NJ2fEHUGbzZm51BMmbZnCkVuJev8K1UkI1ac2p9K1yguwHJkN+AMopva
MetE/yY1I6RExcqmrfrnBmP1A/qq7KHpe5yarWsF9wW5WbptrIAoKUfT31JQzycF4u+2Muxh7zQN
ExNsA0MrdL+jklM9iOTd1h8L8yyyat0EQn13zPqR3YlASPjRW+zT7SeOeG2Nr9X3zsKte8KL8lVX
hHqcHfcWBkl2riy32wHqhNgAGM7FxmsRvytb2S+/Tfr6zFLPGTJOybNAoPHclAi1A73+Qf3L76Ih
eta2ndorBHYV885M4tdqTNCb1Qg9UwsvPr8yjlZdnxR1XvVNlL5AZ448QGWEG1bWPiaFCoISjf56
kL+1TfM4zkZMuzPiGYzw873JyndfwQ2AaKN0jbsjqIlj9MzFjfRkMrUqe9SHjMT0XUYBudNsd94l
QTu8U6qRv55lFxgX9bE0euiARcl0WyZSLv+EwYoA7ByjbaRkTOtpv7dFwD1EdMHDH8rnagxaLKRd
EtlNJoYRrMBcz8SBp/Nq5TWMM4CgdcTYfjNapv9qQdvOVLwsB9vEXDgHBCRVsnt17FlZQ+t3n8LM
drZWYoYrrWLkWGqE28eWW2yHKg9oVet+l0c63u+v5th+IMtRt1qcqmdD/hL39nwu/RGHInhmXpd3
eNKXyeNQWc7ZKFDSoofa+lPsrJURDoYxCZreCVlPQVTpPtH65hR0RXpstDHHkqaRtibqJo8U67U0
tHHTdxN8N0UviSKlo+hh5qn+OP7Ah1QE2M/ElSX2aRzWp5LstcbxqwtdCTeX8nb6JqYmOztwbc+u
/0IYp3ieNZV3iuGujjvxw/ILbwP5KTnmroW+Gwtbf9WwF7Elz9NP4qvaxAUBwfKNm3A+NsWLbbhh
tp0Guz75jYXtZteOH3pUFyiiCm9iBk5bSVoDkCMZt0685b9Hj1k+HC2rUR9cPFuHoZi/mYXQvWGy
+odMaNmTZqEWNotrSSXyasJurBPSXkqckXqFFrbDqeWodeNwdH3G0AqC5nUp3bErW63RDCERFA0J
bo7Mbquhth+6yNnHulYdNXC4I/7m06Edv1e5mz8LbSaZFQbGpuOhP2uxRj6oghADu5D2tT3lXT+9
Oqp9qrm+5wkjgxms4D10SsxAVOsBzbZzbLBwilUiYEylEnt4FOW1UWvs6DJSivx+l8ms0VmE/Zmo
rO4cZBqSDDybln8fj321iRpc2U2pL44D5D7G8KO18feDMXsnRhSv6zncReV4z/0LcMN96ubrmPMH
1aDbwYD96qoRlhvneUzwJoS0AfmRcCiSY7dapSCO1MM7HrzXvC1/OO1DocV3XwDq1Gmwhd+MIY2C
q6k9QGcYc0LmnDHyYiUrD0kYVMhkR+c5wKT9HCY6CoEa9LQYcYWHG3OplGzr2wRrWGVw0938fRrF
oYk5bRJygWDOwnDU2yfyjjIqLaIh9PqiUVuVA6SMECbxKmzcncBZbIN/wkMcVT7jcuireYEfUTM9
OwwDvMkVBB/g5aQ5FQZNeMV7wrbQjJFe60TWD3igHySl+ato1q9qQMhS3RRrhrdfC9V4Vi3OYUkf
B4JHWtcQtqC6JWdhFED0OGchmVRTOp0KgxswdXxtR0lvPZzGwYw2auI/ZUV4z3usZ/uSsiiulMdc
tb63HRSoyiyBhRq0tcF4YiOBaWNNK1m/yf9FxXCpOmgyZvBK1hbiIJULHDvw39YK8UKr96YscfJK
Zz5cpjdlPgdN81L0heaF1llgDbNybWb+U5/cetFf/PjFgtUwNvytFn3ZSljg/u6IoSw6nM4P77GA
pQFagREKEjCSp3BmylwvLZNrwVxpNZZwNEI13Lv29No3KMks+eSbtNO82A3ugBjJSi31rT7E2yAv
D0NhYyFGvTyqPeY6Sll6JTceFtHCNU8xSkH7tK59pPDhmF0MtbtL/vI0YsPeF3yR725Zfw42hvo6
NW+Rwtw2cvbJNe00bFlbFqTztW6ju/wCyJDJbiSJIk7/8f47YgbgiW52kdyNsb+oidN6M9Q4T4xU
ffqxgn7tivSNguM2WPCcNYpIGnE8Cj7NRvnpY4NJyd8/qDoZfER8kCjQQhKfBMCV5PcCh2VcdHRH
yYhB1lzZMUKu6YqTK8VwoeP6j0WnF7TTibIux5wlfGrYT2DymhcF6Tw6d2Hu0/lGc/1YF8lNw8go
brmxQwiOllrIanagbI/F0H9pdP1d0TLMuBjfr9Q3U+NBkV5GcFUAS7CbiCsD1OUcqa5awM8y56vv
12u1roHkspu8OXbI93G04LtCHE/rD5cinO9Q9kNHxSpa/dqG8i6qnSA+8mBmwV2dwpumNnJ6FbwO
Vo0mNtMgCPmYT2GGRoFV16bFZ3D7ch89l1EytHLOleSNF8wj7JQgluUVgvL3rAQglgIvzChiTUwi
vuljxXfnm+Qsl24aNiEwFKMuMdRvC3UokTU42Wh3uQMs1fEwtaS6Ejwc2495RabH3GJOF7IH+drT
wMuMEP4agNwmjnnuGdaUcb3LBI4EQj3kLa9/Oxn7aewcXMaDe5LPX/rAP44ll6l33EX5dXCHgAaY
R6+R1ux1XTpHWOZRbSAgFaAiyUehkSmbRNZjX0HgttPyRSe5tQvHpwgie6urJ4Jb+IEjfj6aNVya
QlkZAe7RVblCWgEtXlc/4kzZyRe2YodbCPadfNf7dti1VLdxArwysoahOXosXtz11PFSzdo+0NgM
9GE6USrctJZSKsIEahw5O9Tou8bOQBxOjbFCjXqhNTbaJM5NYj4mNguLnfCGIFPzUpoOO2EjS9Tm
K2aND8aofG+I807c4H2O2ITVq4z9MXTSmZfGk1dowOtjVvRbOMTnjuQ43iIkqK7woA5SxMjb71LR
hMPXMJ9PgQqfSJObA57VN/k2GdCGqETe5Q+ubRZusB+sDyIebkLnz2JPhznAwNvRCeexLz58E3VF
xLplD+Lic5tUtflaquEl1YNDW3Opysy+FqoYMI3qTnaBeQQ+bxrfrIoP9g0obUOjPSt1xeiZM2VZ
7NUc0heO19hiQTaZsvVLaSse0lQqKt6UCY/FShrc+lrKUPye5CfpVCXQ/rpN0ZHBnrYvcZ3dHNwA
V13Ma4qt0Cnl82H5/jA/7SK/5S43ZTTye51nN4zQK/b+6kkEZAUVAiw+hi3A14tgEFYdN2jgsOnk
q9crqA5T5QYHmZeoUF7USVu3QnkwBp9Ik+xW2v0r5vxe1vBI5fr2SYIdGnQ/6ZPtO5/0EJ6edgUZ
pqz5rB0KPu0h97mRfQupES+lmcZz2cv7HAvMuFteEYVYcBr47K7LZW+y+UDbvM26CUPJQ06erYTO
7V5OziGwnmFboWiegq3SUVz4Ks5muAFOJzOMNIKQ+KN2mjMy8b/0cWx4mWQAdkn1k1TVQ2dYj5mL
V0pBQ7w1MGIwB06LAicozheicDVj3xnpjaUP88y61xOOha39LFTWA+ca/f2D7z+n/mnKBNZhBpzS
hu7RnBO8ZTrKGQcr+ZG49l9HB4dNTaX+JVHrexqTWKqBrxLp1G072380TBbVGLNoa3c+4bldrVqU
5quxz9/jAf/rOEXBM3xJtHavZ8ToBuSCIoemdMKdYOKzpuNM1pBvs6E8oh0l8atBxaZKi3ClSTdq
PF2MilPJZOvoFFZgp4UPDf/fzgFamnB6M1IQ9eSuFcmxjo2vzVsY8eBwG0i2zozeSOqXuuqT5YVY
pWOFOxp1yqS4G6Zm6roY6nmNbyOaMBxOZwzEVHx9MiXhdnJvJpfcJuUHwOzO0JKXuMUNtB4nLB7z
pyzVYawrFGV4da7Lanzok95bLqB2ZWGYKxuIOkcrImxBSe69OxdrY0jfi8pONy00yxCU3SNDouMY
yt2zTzikh+8Oll8i+Ea85leIkNM6MUqN4f5wIqpbaj2Key5LqKS4QQUP1068UcR8bWbTPJWs6oH2
DgcS3N/LHqIzAbx1osee0IpyG12xblVPDbSLrCrHEyQAHMXrPN3iT4Y0huitbn7C3eRzqCbSIzg2
45iXLOuKjcb+fVyqFmUYL/gkimQsPMNnSZSZ8RmP7c7VSn9lTc9pgprIcI9Bk9M6VPKm1wRgRykG
tiGLz9L8iPKbiE25B2RM+7op6tZLWZpUjEcyaivB4L/ocUQIp4ITnEXQ2py12MVUMAWMVcW71cF0
lX/gGmgpPdsR9oiKmRy01FUX5fIkZ/FqBSWr4HyPpR1BGFmRlyIKX44UHxmcx3wldPu7REYbqOtw
3pW3WUueO9xvMJEQh6QZviHBV7CBb3/WmbgC7+BBIHcGYWpPWe4+yPO24OVf6wHV6ZCUTwatbJTh
bTSYxdmezXw/F3DZc4WEJZhlNyfh4IqSeG9RB9MRdHeoUBgelExGmR0HTL3Sab3UNg1ugavR0vm4
/IZs/6yV9R7S534qs6uoYsxPG36YUbKVFA7SYj8j0LhNI0oMkgAnnYuKC14ls68ZEqVdua676qmr
7JfUIXCTXeNhsOVUJXSf9Mh6gEzUEdABc98nINYE2mILr45xX2E81+DsSXSYbirPhlnf/RjppKYR
o8uWqpXZrVXc1WRKk8kmrzeEWm2qPo527mR97VxkAhFN3gawxQsCv9x0XSMAYKqP2mWf7rViwOSY
OAIV7y00nTpK6xCbO9GJJ6GAMccwVTzL3rkWzRTUJ/IesvDoOC1IDaw87CKDdTImA+a7PNpI+e6k
kwJ/tER0mf2cSSmhqLiU9HxV1V8gjaLWq913TbtzbFKat6x6lxz2gOa6lxmidhbUZ5wsaJaU7hLn
DmYN6VuS0KdgU8U+OUeHuKuKFQCvR8YJ99xkI4QK/FPP57U8e43Y3dZUU3akbxmETyAKvkVtLV/K
PMVqklHAXRfQZcoIowrZpeRSyGvimJqGZEIsrwLlJhC6L3Z0eWy0pvNMT4PfT0h6kqiiZIdJIArO
CLaTrj74mWGvQA7kUTdd4AVug8TgHUmCz7Gx30Y2wEZ1ldWocUrzuJEDu9WNs329rIkw5g3oRh/f
AIg5Yify6bpUGtk07NUyPMinPQeQi9VDg8ptEYsui3se4fRXkUKA13wlWl7KKKI76e+4aor3pUK1
Fe56TObXLtIeMeigvczHkxWqHxCOvbTifKDyx9yW1DuD1mWomi8tZtjL6pSVui677y72DKp50EYp
EWEqu0rzbgOXbUCmkN5aX/sI6aRll2lV85W4sccWOpNlUzGMlvHeCSiSk835gDrZWZszpkqrINVO
BgxC3pwsBWr4QddGPuajMU4nofG25Qm3SrWrXZfZb0u55KRQGMlgu4S8eqJuPnpygejnw3skE3k1
AujUiJJFHZNvxoC/bESxJMsyCCzvZveNbMADDxmOmo1fU5qlwcqQR6msIopR+za+VhbPyBhTIAn2
Sy35kWb1parS+xgzS+mDK5E7d5BqTm8l8xgrPxYKskzdebQVSpJSbg5lYNcrMWSokMjX0SGq1Om0
MeoqXYPqNCo2O/BesA6T1a1cBCmxbFOoxfhucNpUztsUzJcOYy2VKS1mpyxwuXmORn82ovkT5sDb
Uq7lrfGkau3LbPlXZcqv1HLVSrUoUluKF0O8cVIFHkIH1lmAyyKs75Usz5bphOurV3krkdSyPgci
I5sHZbAelyrfqPkhjiOrDIPLku2NKf+V7ma35aWhl6Inn2jqZU3bV/axUMuPmb33iKXnazYn72kr
9ccLcqJGN9zGUDclNrpU1pxlsnjdDHvhUpx1NcBUjtJGVhd5T9C9jmEMkQjhPP6USHhM5ajplPc9
9QSKgxezRRESEn8o7HIXMPvNnLncJMjAiXKmULIcpiUGspJoHHJPHiNov2VUUYLEuBKrHp91KCPo
y9DbWD9ih/+YNgcZDLrc2GLmfJLYSmrjV50NnhsjSSqVmbenLXCrHArcz7LP0cZd03iLZgBft2wI
tqSabLOrPnYHQ1PuFvy9ICQAfCIJblHyyhT0lWzqIwEMpAyszjD6mgCarkI7YbuVN0aFg7+mzdi1
6IxMy45WlkLTYbj4i4RujWv1fGVavy1rAUYpAQ8nswF3ilas0kq8hEb8ASqUkcMCbcYCw46ZgW51
BhxEf4yXlhydFdjfOzPV9AB/gkDmCeK99h4O3RelZVk3YVf92gt7uebrYgdaxV3ka6Qj7VyKudC6
l1VCET2bMJBBAa6dgtNdrb20BVfSX01L6WANDTQZ5Gj3fEWPjpg8FrVgFMOysRU8VQptZdA5doIb
Q1aeuRp6mw7/mx9P/q5teaM1K7uHLeLydlrNkbjaKl9geR0hph16fEVWFjhKErdvmlOvCAjzsA//
GYoGs3nZabbWeKrUjh3bSU+5jmwwV5WfTk/gDdFTv4A9QaZMpt1ClJOrDgwlZoJkDO1Xo8tu6DZf
cl37gh6ZiiqqJijBdKdywXeV+VEFbIM6bxsLk5QlE5kx512f8ZKkDXcCaaJH/AahASUfShG3HIV1
OV2rfjzJLVv0THOLLLS9qUK7nXKK+iGy7+xWCP9qJBy2RfzRhnT6yK4B7GZcB0b7aRBNTYY3ibl0
YbnXmix3ATF7apQnNR7QblnlQx60uJx02rFHasoCpbrTgAJLZ946dfq4vNpQardUUibjNGNjmcVl
jps7ZikXfGDeLDghS0slq1GcermhRr2fZD6NmgwaDSqwGAzzktKlXNk6l8N+lw+8l61Nj6XHlKtN
5i0v8dBhI50F46Y0R/GoKhzkGvk/jRKWDKqrgI4gSTwt0sx962D2VUK3E8VO8atvQ9Ipnjuwqyhy
41GrO3XTZTCR1SwNS2YTu1niEQPPvul3U7zHV9LdVPjssLqbrUG7stYtaMdMHL6xGIL1nHLZ/NRB
4iT5+Nrl+DAvW4CEJxPotaInDtmM74oDwlOzC0jgQfYYZjBt4OEeaM8Z885XNzHZ9OFhaxn8XVlb
u/YAfk9mRRDHt6TnYMmC8rOovWVWP/rs7W6mPjiz/SplQKIp7vQ4K1WhzdfpHeqMo6yp+GkO47GV
TvhdaqunquUQDFx25CS/VM2EcTIPIUlqGdRpFqtBLTZqwziNxAXXY+qzbasGK+62RTUZ0tCVfvKd
WAf8yCAriFo/CFhJS8VOvi5TpUZ/CmV/YkbzAwS0jbDoNaRT/koRCAGE/SAP+lqLX7IRe4fldsWd
TR+e8Xrm04a5IiycVp69KTqjxH+TiV6lRAsytzQgBqDGi0aZPJs3FAesfDsq127YlGtVo19JdYSL
AJ6VBGnLdryIyX9Tw/wrwD9uGC1SiZRhjGyFixlPkdaIH4tielrOlkDWU5lmPw7CPIWDuyRyL3Av
mfE3snruAUHxjYa/AeqLiyjN18qE98kQwZaYTN6rx6Y2PnQ7ga2ZilUrOLF4IFcRDBcC/07yyNPN
/KfT4f6c4UeOQzyX4ODgaPloLOSFyvcnRZW2impqQioUpZVyhXvb0xnVQfSoHCsAPrn12el4GUGv
5NB/aVXQhz30DkkmjCZLjFO9VvbjTXsqK4F/iPtt2aJtkjNWtJ8pQr54q8Cc85aecaZNnfX4xWkw
iU786Zefg8x9C3T9SKnDYp2PwNg/cwNAYwG1JQycyKcm+gIlIxK/2G3qvV4Lg+VrvgfKeII2sPcT
npNu2VQZbEMyWW252/K1RKvhrgQxd9TAsnBcxiVFuZ/V4lA6YmVOLJ7leFvgOpz5Vazbkrl9wE3n
uZgAhOVpKP8q9YGLGUll9e6OVNovReUeX3MzvuE2vjIq7FVx0uHFmCjRdC2BtoXkQUL5S0U6p8NO
60u2b9kwM43mkTrsr00XbyTWvgyguGU3GvST/Be+b0EXiUdE5/xUmLRILuvuujYKqGFJq19j0VKh
d/VaMnvEqJ1jTd2MNTc80nyQfu1n1/OiBgr1h6aPx8pSngyioaHfNl49k7wVT5Q6QUdHVMMH3lUh
ID/RZBNKT4OIgqnYhqwykmR+kHONcn1oxNbKWT9OQ+ldmeCc0H1yXbrnYRAjodalfAzCdj/29i9s
bgHgxwbwmVJH1S/LgCeKqbCLxqEQFyTcb6rZ5/SWuHUWML6Bl7kK4Kksb5hsoCBX62lUr6L1rLc/
m0B11lGZs+8m5qEmV3Flki+xBsTUvaLeCst8tLvwYAOfY7kWyk2CydOTWYQ/o36Oveqa28BMc5qO
jIMaSBIgallS1l6hRqSdsEDamIrN/dRZ7GBNXF1VsgGmcXFsedozAXAwfoPoaH9wgPInwaW9QKm2
Y+I8lli7IM35Lh9jIygw4mWDMLadW9+UuCo9JdbeWji9a8fhy9Meb7AdPMJ43pBkknoBdJFfGPDS
UZXKaRIWcTtApws04hL20cmyU9Fbr3Wz98mh8GWbJDsElfDSHS1gZGkEP4wUAIgXYTkQJUarYVsN
/SCWb+fVHbeBisqX+Gbqf+r5GpQXk0SYJbJ4WN62ZccQJscz1kXrlrMJRRMUFURFoABATx0ViKxO
l9p8OrmjJlZNyRvbT807VdwhDWNWp17vYPHkGwgzirccwkUwR+s0tr08Lnjslfrp+Fy/xE4lKoy3
3X1Q6UVgebWeW3QXobCgSsFWFqk1KmDrEfokEHE1R6uMmWgcUet207QSs+YcUwVD+N6unnu57ZNn
nAODYVTdAWB3bkTxln7EEtfPJKTc+QEjmuLQp5RsFe0NiT+8lY/IE05ZYe7ktCbVQAQsneYqRhQW
NusxHtZEswDP9MOFfFRgRT3kiCBux+SPyrmJI+H01uKm65uOJw/j2KJgreo15oqptwyEYzVh//QP
AV7NzG7AKvuOoB51jp9DW/ku9/bYaK9p8ykrNC15UqI0gi3/kcvR3q9dLaWfoeVeADuBzjSC+R3C
Yoi6+KFlPnmILWLOWv9rjDPAWlZ59YjxZpbl3qD1N8IANIxLaYfJFDw3Rb3WRHHtM/bzacEIkMlT
LyN6wj4Y+7uCURsT6TiqvZq0Z8+P56cFIVhuh5ydhUGMRra2v0MoYN7DkzHskR3JuKUIhBmXUlIm
vrGteiR4mgTTQJyyiJmub++GQJ/wK9oPRmvuMSr7gg/zQ8gGacY8vbLfBDb2EHiLPWIPeCsrfiCO
0UQKsTeoc3DyScYoZwoGAF6xBRrRGCsOUHl99aVCRm2qMZLgfKRqKXiDMA64a6K7ZeBEvkNdYFZ7
JrO4L0T3PI3hu+f6PijnU5MwdJCD0SJOvktrcWEBrMkDoiLoQGvt/YLW6VAiWGTBXSmsvWxvW5F+
tDUUEi4hDyi7bNn8lXH+oyuNc2NRO2LUTbnOrTQocDzkDMRDwPGAPsz8TcRnA1MHJZvZlqfkwXSS
eUVZPVO/+Run9M+um59NtXsNkHFLdoRaj+s/c+J0yZr8GyMOGh4cLPwaMLaD8vlb8lk+xAgAYvSd
5MET057U1zKBKIgX4jtMB2MrsGgIJPhWRIixTbfa99hur/ATh2cv0ckxg+VlAYoWy/hNbltGa1+c
bqudelO8Z27+VrQ6F39xU5tJArDq4FLck8S6pYIHaYOZz4CjgP/1b67uv6CMQuTVJFnWgUb4u8Yn
x3NRMRr0OvJhykkrLcBdZ99VyXReRfjO5wmUiIq51J9vq+SE/v2uGsLE5UfnQyELO79xRklW1vR2
wkfXasNmV8dnDBU4xbv0bkZDfjRGiwGfLb7/+VOFfFi/f6wlVLIZUF5ZhvXbxxqUvqpiVUBOiW3t
bNnM04UQ0PyZuCnnhYTCEwlCwO/FfVXb//nz/+WqsaWmwcfIyHUhQf/uO9RVfqJNc9V6ds94Se3B
rahJx/Qmmu4SzMMHnM5/wyKVlth/v2RHMjl5ynCCdeNfvI6cAsZKm8i6Sd0bFT5CsmWuS0DS0ZhO
nX/rXWqQKRQ/1FicJ3f750v+lzeMzzU1pGp8tEO+02/Lp7L7rDcgYXtq7xx7IX6RcDmSiyy5TGhz
FijDMil5lw+WpufBT+rQv4QYflL/1REl1q/ci3/+9n/+v6ZI5EFDiP8nkf1fFYm3+keU/0bu//WX
/qFJFP/hIPvD3JP/g8/9F98urNclyZulCjVDygv/Su63iTCxbX4SDHCQif/xF3I/jp/8GNjyKAxN
S/vvaBINGYfyt5fZhNmO4kDH/1NVDev3/cpJwlADXJW8zJrUNFFetNzOXxoseXHyTZ/dJPbY6fxr
EXXaCpsq8xDq2kqrUZ7EIW2YwZToFIbrodCUdeJ2hyLUobGOHWQkA1NkbcTwRC/raO1P4bAdDGga
RqTVFNqKOIezyW5RDvU2MLMeS+tne6SYFQaEpSZGM+4o+L9IO0/GtIyoG5EfEi09aXZqPg0JtKBO
Z56ZxufeaE+NqOqLqYyPQg2cI2X7rXMf7aTIjy2U8FVvWJ9tqvrbwm320aio+P3NDtdCy4KLZv1g
4AUy6enRRXC1J9/9DJryJBA+r4ZYeXACdjChR8c8VGn6EnBJ1a2E1yfYnSlkwiVJ+tZgtXCKlKld
UXp1m4qA+a1CTbqyrMLYk6FMI90ZEx5p28p6CRSRnptywPynxblMF4G2KTNOCwOW3WOPj/zDbJmE
gmbDnkIw7ImfKrWuw3kAzVDVPua1U18mjZq96POvkz373qB+dhNp3AG+1wpv0VbTgOWDUuwVjCnn
2ow3RIiKlT1nNfaBpkEHctBTJz8OWYY5T2TSReijHayVDF9FkP7iODZkLC6/LL8tEj1DGFZ/Se0w
OS+/uHMPL92Z9C02svTYEf7fZFV/sWA1vdh+h2Swtck4BUhhjHaqmV2Z8UPQzuhQw/Q9TcoePatp
7cnCoJXUVeu5mZkvdxG+N6O5Kowy8RzLVNc+kMiqqXKd+g0PhZTB9+gEPErnhcakXVUBsiZpDADt
sD+V7YBCnax23CTM9olsy+DsGt1+wlYNVAu962M0vxvDpJ6hZ6tEezdfitjf53GLZz0Om2pJ75PE
xP4FOBTMsd4eub0nXCzG02IjA/AEoc0NbIiven+sJee1rH2HQi/Cyj5lMirD1InoEJKBMe5rI7Jf
27jxyim+xPY8bwetczdArNPO7M1wH5qfSUxzCFWiuxCB9I6RqP4c69OI7UFHySSMXVMN7jvMI/gI
mtW/ixLgWEI8U5IwgaqM7/jOVp4jRcE470KZItbjQO0TbThOCTirUg/GAdy+wDCPSZWZxzbt//FP
oSBfK3MDTM10GKdibpoHDV+8TTaSZJlm+Db4evU4WW57wcUqfjEYhC3/umnxc8INIt5CF58uqhKc
tEw6o8rLSiOlebU4rs+6EnzvKGVY7JAr1NA5Z9UEAZmYv9J2cKq0a3gNTVAiEFVpbnSXxFujtI6K
nmIjuvxj7QTWkYU1b+IoZp5UltF5+SUoWOEdveJaGQKwpQaT+CAtqucyn6tnLHYGWN76oZa/GxCF
rn0M9TdqbpinztIwvYdtXHrYB73MKsTrOu7KTaHE5oXZ8lno841g8lgmmEUvg93jAtF0ez8GrY7s
zDrjImeedbxeKYKHB3oXCZ4ExaE+QV3sLo5bzJf2lOLNUQR4C+JDTIrYkA+4CNHFwu1FzJzE5mZS
A2ub6LisJ1n+/n/YO48sx7Fsy44IsaDx0CUBamU0bR0sd3N3aPGggVn9fvWqBlYbFhEpKytX9rMR
CLopkiDEu/ees0+TFTFs37kAbjq+iEEUO4LYMEko5dK8oD3C6RyZnHGotpCImZgfLeUY2nF4+tro
ZfQ5KEOyLhUG664i9Zu0FO1Gb7W6WFXuYcnQb6YMba+a7NbH9/MgIvtRtl0CXKN7KooaD+6sfSog
PQ5BKMtDYss3bAf5bYxyQuUSkd9SEwUrR6aOzZSvVZX8RbuVLKFc9mcyd/NVRkyVRyotCuypsV5H
NGQ+nYpwh8ndeo208JuFnmDABB40tQ9JOD6VqWBjTMiihDPsy0aX17l10UYQ8jkZekwJOn2mCnZh
vRMfpBFOG8UI1WMn36BKMQCOm0ca6MYundpuO7Ziie9E/KBWwvCGkLW5UnLoR7ICMKzEGz10swt3
334TuiWWYHs9uk7/7I4ZiKWBRC4zeDZp8j8OTr1mQsRkqKmnPSecIG4SF+s+iZpV6tAFdibNuDQs
Ac5BVwK1TvtrLZviEIbzZ2klMXCYKTsgyIb1UijEelCBWlVUvacShzamt/yoz5zauCkiPzcIdcAg
9dyy4j6kiLaIi22XsAdTvxXcrlfa8J4ZzAMyI96k8722Wrq/Yc7YPqrg3o7leyfjW5BnDCzV2jmP
adMfNen+sBr6SFrwXzvo9O/soLbqYPH61yvG4//+X+236J/ien7/tT+4USoIqC8TpLEk8+hwJ/40
hIrfWKyxmnRYFVL1GDzVXzkWBPvAkeeO/fU7lN1/GkLFbwIPI0wMY4n4UQHJ/wesV9P8pwJeLBWf
RUw7wahwtBfL299a2rjB10jeVJQT4XAZAZoeoKjqG72XylMxjT/NvFZu6DoGpgwxywIiEci+awUu
6v4yL1dqPc4TuInjm9Da9jBP9lpdVnRmMpgodGzzqhflD27dcv/1pcqJsJMNH/pghs2KHRMfg/bZ
qWqEt9ZzE+nIs93CPkKisY/5svn659emRy5IYsLffzuPMm1LyCmt4gSZRdGo7+XSwZlH3bjOfQy6
yVjSuzMsKqIJJA1vNqNR1pdKNjliucn2MeHTddCmJ2ss/ITsybsSa2jEo5rOs5IGD0EStdfkq4Up
7CvMKuKKJAtTw5FnlS4gaI06eknr4VeS1vZHx7SwS5XiPMXWT1WVNjrjkLawDTpD0cbeH50o8Mbe
MI64v18SIfLn2oLHqkSDXxSxfmcyuW11s7mNdgu4kqGTjZD3GPCEiPIvsj218Bw+DKPN6fjnSxs2
f2hxBB3SJlDXypKZqVzEkqCpTbiYWLJBktfI1xQGSZvRkrk5szgYlhROgqHkpmpoWBXtUdQkdWZq
iSZxUF5jmeYrvO3ui4VBYmpPyqgXp7CuXsKa5M+JCNBpyQLV+0Bbk8TdrPtRNDSqhou+ZIcSFb6l
rZvv9SVXNJxIGFWXrNEQLt+6JX60WHJITQJJ1ZpkUtZQT8GSVaqFpJYygiW/dPH/LImmCtGmWtYn
zz2En5TsNK+zb8CAvjMu2GrZfACZ+CxVNLRoobl2MvdKY8juivZ91Jg0CveqoiVRGrFhZJNrDwar
/HFGVd6lp9CyHtHBzUm8i1lLrsolGycvSQ3N/byyAQyY234YrsgND0WsbmpH+HPUXEETbceYeKay
JGmn2uXq1XXGkwi0Fw5UXywj+rIiItnVfnX6tBt4vgy3Z5obT+hKQW4O0M9jse+5C7FGgmOSOgel
zxrPMBQUHxFiUlXHRKEsEbcBWbeqQ+gtPVhz09aFtTLaGF1ZqlULGGHcEzjP+GOhHH1F6A7oH+UY
XWPNaA4zGd+Hr0d/3fSlgHav5NKHzVZes6rLL/GIKRHMqZ6WvxLPNRBkyr55j5Ls51AWvd84oNS6
Lmn2UaGy3pXZUldlwVrXR9dLqzFiRc8OUkKmhVM93lMHna82RzcDrzPDjfQpYLKzA8b72A21CYqB
WqtfNl//jAWNegQrIzF/Vrk3uhTtb9cA69S7c9U30RmJQgszAjT81z9zSLtnMBmrsByd36lWQaAw
nVY4FPG8LkZzgieLztxnPe9uztvsEIv4IeCC5eO97t5okFvDaxE69XuqQ8Ic285ezgU4JiVExy4f
mx+DvgImEz9Ws4zXejBfiygaPvKEEItQuTicQJchabK9qO3Ac2FMZnab/poL53nm4zZp+m3nQihn
Q3Xakwv11RK9OH1tqjZxT2hpIuXQOM4fG633yppwbzyan3VE/NXcjsFa1ZGbNZm8INZMDnMo14oj
5nPb9/VRNZnhqUGvbrDVri2z/A4Rs37B3LHPavkmguwl4m+Q0dz7Jgom5NToZlnn5ZuwoiRNHeNn
0o/dTYmTR7I24/NkmaNfin1FpNlbrcSfcUriQ1fk4qaCTkVqqpK86MBoDjH23mftgA4HQUF8L2T7
YGlzuG9YxBzHlMJLtg4SCwzdvkuVe4C5+bebZpQO382ZhISuezOaO8fxuKGh3T8M/S2Mifrh4n1X
FJuYIRm8li0BEbV4deMas6gxM2lVyT5SS9u4tWpzmnRfllP2gXY68wgRKnbpnFyjL3frslFE84qx
195XUsKsRX5fLG5Ye/HFfm2Yd/3xKHJ6MMFdgva4UAyMcjG4xCxC4GEvf2eK1hppJk0dtfsC9eQF
huArzoJHtJl+WYnorRms15j4zFWumcXWrFCHWoDMb3lynaai+V4tskmuKLd2qCbETpHyUlXqry6L
1UuaGtaZu/uTqUQEyS2boI+REX09TDVj26NmQe7NCZxItIjCYHxmTcHF6emP4Pg7660y/7eL+G/X
hMI2/79dxGP5+e1nFv9DG/H33/rLkhD6AsQP1XJU1RYG+Iw/GCHub2QL8J0FVaZ9QUH/XBKShYzN
XeChp12tLY3MPxaEhA4RRsTaEs4E+bw0kf+TBaH454kOTy+AHNigRMkx0v+BcRBT1FWZSnRGqotb
FYdVAFwvJFbLzY84TyPXyzrX8hpLST3WPeRfOG6okhdoaJ6BdPPk9i5pWF8PteXf+niv57LbuZ11
JvgleRjjJH2Ag7IjeN46FKmun3/foGJUG1IHhdscgoFGXt440bHNVcpKNV/Mf3qNdVhfNZB8UXbl
XM7kD3Wsfs4Iq6lhlfYh63XrNGgdS1boog4IpjjfV/N4M/Do1RNxLNmrgf21b+EudhNZ6upREFaE
V5w4MmdtGMD4s+BESbWbAxNSKB0q1wzfY9lc2tZFndk84CffxFVz5gZ1GUX9VNfuXTopv5jBhqd2
69OWLmpxQwuxqgfzPlT2NauzfUCIV5/wjESelVqFpJZcumVdGPax/pAvmXVUp/t+CQ2hEWatqxpB
RpA6OApNzcc0RhprFpTnLtFgGdQRRX/AoIQb4nsseib+ci+1wnp1Wm3AoEG7RF3S9eYdYv9+Y4Sk
7s1L/h6OJ1ywSyYfmOifPSF92pLWF2VhiaECyWpoO63fQUnH9/GDWqQ4NYOxQcgsfIQwxtGerfps
awmOhlBHQDhHR+YY1T5Wip3idiHiV2QgjdY9TWklTyI1H7VMe+eY9xJsScRDKh2tUqi6L7oa/2zj
cTtboKcCy6eNxSoeCUdQv1ULA4uu0515+KG3lCcRuOs4GXfksJSrXlNRimvjEVvJPWbyvqpbkpM1
5Z7wZkCEfgZW8AyyFQtX1b8Go/sEsm+DXGXl0DoaInlpy/KoNNrBkcm2csM9CFXLegvqYW/SEG9N
yw+bYT/rOi+TcfaQUAg4r+SLFnRhV6zPPER5WHrrS68BLogTVAHVenaOZjdBgf0hFPeixvEhB4br
VL42q2DYutMco+ER6hJ/h3ZgMMKzqtME1d3t8lSRApAsLsdViaZkeYWgOfwAy7yRgr21SfbOjTOd
wKPhvnIcnlQBv9ZRz8sTAXn7bGr1kJL4bUTRkwl1DJeI+ynH8XsNzdyouQ/U1uSusYeA/e3IKnL6
8t0u3E0M3GV0gs+kj890/ZCoQ7421WEPlvDJmILPPmnejP5FJkjLeB0iMVF6ocOaQ5WT+9Jl4rPU
gNAvrsk0IyGR2Eh3jLYBO8gkQwNQmJLOXD3kTefFppqy6xv6IuxbdSIVgeJLWvE21xEAKOzXmmqJ
EPG8Fg+dqW/KnEgm3mhdz2fIXHttVFNePAv9prJfBXmpngJcEcxFGh6r6eySPHpISkPuI6oDFZvh
sUyoUCyLYFOCdBBlcFFdF1o1e3Nj/qBu7E+VhRJmGNtLOJNnltj4DmKl8lWdYf/XRg+b50bvJPHa
/dGYaZFH+RCdkqruHjj+TRpwG7QW5T1gIk+Sen+pwC5dvh5pYRhvkwgTlrrUzl/9MMyX+yUPYDmE
0OURJeITHNXsakvrN6g6v3dC4sNSWtXvChTkUw/lpmWzb9wGcGtQKPt5Cb1OOtC5NW7SEOjgyQli
jEWl4h41JyQTytLKHR0tNNIoRXAW+GqW+Xj+LJAanO2YWF7dtoaN+mjmvT+J2mvg63bKsC7iAAZd
tprNfF3zcagaGbSC8AVX0Ncy4SGCHy4WhCyRIJXYqoTPNasIomSDhTINL1ZIp7s+aTVOIaP2wK54
piYxbhZrkwTsvGPPCnfbqMGuYtfEjv6hZKk/wcw3atNz6thfXtryHHPUblV3oiTgFpDo25n5P5OO
kkvyWHYkfQ9e6Wi3SfTrlKmJJQh54NJvO4avO0996Xqynw/LjyzvUlMVVG+ZHyOLUQBjFWa1rcNv
WkJAgWbidS0/0Yi8m6J8Tox5pxN5u1z4DRtTEjeWYEh+Fk3iT0V06OSj0KuLqLoXPq5rpoaPrkqi
fC7WTW179uTu6OvtCjd+KAlDwHeExUpuDWskMF4wE2uOgvuVEmpkVdXbECRPqKinWMKxKwmaDKfv
BXeKVCfhXCP1jFQy/EcPjWh3y39EY2yi+Lbs2uVbUS7oXOI37KdjjEWyzWsCw1JPL46ta+5DUc0r
wyyey7o6a3Xml21wr9oaM+PcUp8urlBnvqCD/6i16UM9LC/ZTe3HEVlWMdJNxU+dTM4jme3fl7+T
tv1+ZPxB6PC8amN8RHMpz0GRrZFI3FLF3nZOdyVB/UUgBsSIJ2N/KOat4czPHWbKKVLPyweyfEA5
45cFtsKFoLTVE/iVm1lHr2qmHHJ7PvWAZCb6yQ4dC0U7W5F2N0Rw7I3samj6abIboj6uJimbma1C
IxivPVpTO8hpp5DSooenLLF/2U16cPBYjtyTUs8NphOt/WMdSn9ZGqCIP8YtpCzeErl0nl3szNTm
3qDv6OSxEHI3yxG2fICd6/pB+Tnm5FSUbbKslghj60ET1uBP5h2jGMpp45SBQWydYb2sARw5eAlr
G9JSeVrtIGJ3u/xN1vV+o3BQTIYnwbcvR3PWkDJoOJytyqEMUcz1vLxuK+WjfQkStP3MFUiOA8bt
brjzB/YDlgIvr0Cu8LaXV5k79s58mGzzwWEBk5wmOhLjzHKoILVgDAm4G35GnM6PUcCHysvqbem5
LAGjPt8s+y1VSt+chvVyzkUZIHNV8braXsO/Jktjh1XYqzPlmTZivqroDq0y3eLCpVHeaTv7MYrm
HZMD5L4Tp/gt4IPD1ed3ldyYWbwV7AzRUZ9Ascr2FZ84l/vToFb04ZJDvC+JCpIq/vP6aFrjtqyN
b27irgPZ0khaopXzQxoTPMwHChEVzFTHTQBCrKEfpBDEC8+bUZ8OE6PEUasOuKAQ5r5yO10F7XTq
eozRFkITazbX5VxtRyKNBEYXFYlq0PdraulrbY53QpdIOzGdbaycKxz+yzsiUe8Tmg9Zu/IozWbT
M/RUDJUQROQbqgKmfjqlthau5JszVoflx4bqXDkt03H1vDwb2qZrGuEwrt/sQZ4trdvT5dt3ur5X
R+CPZv9mj3gY530O9t40wms45M9ZKV4tlhnGxMneX5eXXGKc7xrncXnbAnBvYWD6YU3ZwPCtc7I0
5QXeD2eOvtDtLxN3+wHHtRbVqHtdmgvVOz/78nPZTTOdvqT91hYDTQRrv+x1YUyX0Xyrk13UG5dK
yI+QntKI4x7N+aoOJG3S1HrSZvdmUntH03gyAqwszCoK2hKe1hl3JHRAEDpidMwl0ehAmgxLlP7a
QeNeNzR36qJhpDz4dalvAfFs0efSjw28ekJWmLtbg8KgCVkajMP3Hhw/TlBExBjP8VNll2hKtuWg
PEhmNTIIHi1GXTBl17Mo36NWbBABJivk0bnWv8ui/aoK6lYc2R04OYIj0232YnPt4wC4aLdJXILJ
WSmcQsg1ck7GU1oIhOqTIoxzZQq6k2p+MRR3nwNIWWdtjuXFErtUq8eDplQJYxuRAE9Ip5vCSOh3
Ht1/JTw/yIjx4qat48/278toWzWX+cm/HsisqJDi5v/5S39IeIzfIPhRWptwoBca5F/4nBTYMDih
Y5L1baqCWcjfjmOYjCACZB7jMCLR/2Yc4/zGL+hwOQnrQ8Bj/SfFN3jQf1TwLExD1UGKwvPZ/ySn
NN24yJM2oJLu8fCOcRj7QANBL8FUWJESHmCZiavNlEdvetrYtxKJ4jYnsWBTp87GteNgW9Xkopk5
3XcspAMG12WVY4N4sbJnN+2q6183Gi2mrSusijY53wCVhdLa1CdyLA15nlPFq5WhO+YOlxcE6Ehs
1FZ7Hg1wFb2uCXqBfebNwfCKH7x86Mk67ckRvevmXD1HfXQCul/f0p6Za1hF5qopm+hUaFpExavL
NWpdv0WE21KbdBqrSF2geXDVZ1ZDl9zp8WnB5ca1zQVQfBNoRNdaEI3rkTVy5cgPC7vDnuLy0nSq
WIl5QCxHFEgVfEj7JpuWa8usvs7I0acy3dhV9QvO+o8srK9T0O2MwgZZKdKfQ/8wFpqfRtgMBkkp
o0q40EL9VYc4G7Siou8Qv5Bx+4EjH4VGrd6M4WbqxfeO0F3Rbr+iamM5PEGO2wh9+jXotI1n9UkG
0XvDmkKvuOS17fhUDNWvzIKuTq/4o226Z1lwzU71fYv33nbgFAnziRSGkIU0d+KpUQH9NI92gzHU
bm+RaVFWSOy+ydMYpDt0WMCBTFgzWP1a02SpZUXhykm7jyLp0IKrUARcUAJC1ER0wSPH2gF/WXlx
y/zuqOHBqpNFzJQ9V7bybKhcUM1hB9TtdZ5UEJVJyXvRubX0jMBFpW8UBA1aTkCcoLlILkyEFm41
roxgOE8FkGLiabkacxlddg0Gv0KtxaofAYQwAv0B7Htd9PUmMTrIVXjXk0p0KyFpsIyW9bOPyhkl
PAWdVhDaZivFC6cClvVmrXEbZHd0d3LDXlD23Ecn34koQAZmDD/Qy8+EsGBr6lrrs9KjX3avvE0q
+ZRa+5wObbZGHE/7l8Z4P8VPXR/jnmt7soKXFzAAYArjYRXjo9cQEJRO+xlmxvNy5Fg5/kZH7IqR
dHitwyBIzAhXFeCbOiGFc7SrZ1KlexyriU7Anutg1YY8H4IxgQMCL+M6COvXcrSYdGMhg/U3QJzm
2pEVro5fqLy1Ve1InANl8OEi+tDzX6Y2X9K+tyiqK/ZcmD0GePPdsvgVtziOgX7c4X1sx664GxaY
OcaDnDdMphritqi4P0QZX2H+PZWjeQ65uRH7ff/6dINReeczi9a2Gb/XLhFmy/4T9c9yGG9VxnQp
ojFDtfitq1RvMOc3gxuYdI29kfdPNoIMKzfdnRQnGS5g3zT0rdZVkRYBW6hIH8ZSwTHbqPdateWu
VSsS+LTWLzOdXoaV5P6gTixS7y41RTOQ+wdBivkeyE9EF51vdiaDhb66CwJ6NsekT2rWBQbpzlhN
knT4RPDCiBH1yNc+K9LiAjHGq4fx5wRYBXk9PLuhz9EuVw7mfwUHgdLDCSOgWrRHIl906kecl+Zk
393Y2TRzr6xpqvqjMaL2lTs1bnlfFu96KpUfo2t/n8RwI8HQWecFuES9pAnm6G8hwjpP6sqFMco3
SnScN53LQeD+bHWM0BNUg3Vlx9+08NOW6vc6wM7mtDrvzuFcqPWVMinvXYwRdlwccdpoQ5+ZOOdk
tWliAvz6+hUQFtJ45kSVGLdB5L4PuuaAEQjfG+VRH/K3rDVp37XAUAWJf6xHakTTRqbR4nNeKwmc
h7U4+yrZhvpz08ThakyxVQ1Z+Kol+MMB5hEkdR7Hflq1YfOiNFhHYiX+buVUeYTqsdbHxzL0z5Bq
LypD4ZqQF9RSODdH8DDYpE+xJl5yUnfm95Y4nWWPE1t4pZ5BBUkCsknzgMQdFFQ6zbSFQ2jqALmM
RUSOzKrHCp7oE/7RYlrGhp+DhY0grczvIfx8Bozugx1bN5EEfkxwqk6W/CCxlk9h92NkWtLQHCFN
gveiJ7mnhOnRsuadMjAXUg4OaYIrRyNZkKDrOHPZd5FkHxQC5zFHi4pWFn8XTtc2S6/Zkl9fosHL
NIaXuZm8NeVqzKyDHoCjaH6aGnrEjnjmdZ8z+8tLdlGPbo2QA7GrlLdcuhclnr3KjYcN0ehE88D1
Ai3CEwW3eHk744wpWNXSTekMoDoUZnV4xc0wVTCBOMw7HVxekWhfbJtI17hNOQfz5IkWDu5OzEZe
8xZDu8rTg9a7a8JCOam4CqvLfbO0o43RcHnI0uHn1Fngkgr7c4x75uMg8SP1kdYtjsWCOZnalMD7
EPBB5IZMBnKBlt3Gcro7SNnY70YsuJGhvFqp66cddkpXuvBHGuRO4Tv9s2JlOp5WsSpmhPYkzoBV
khWd6nvgIrgiA2al0ZDMh5dguY0kWvqYLXi9dpKndO634M6VmzZTTxL8SHRsxAjTsqkJrSQ5jDKH
bjK41Ku5Kg+KrmjrtM624aBVPlc6wOFzW5+HgrFgizevJgP7IkhGkhnxoZx3+IVHG7wjZ7LfdDnx
tG3fwIKTPCwgaa4Sg4MyHZRq1biF8tDS0jsR33HRRCjPX5sGjMsI0yr5LJagjxl2Ur3EgSx2nOPX
o79uvr5mL98oRwJEmA+GvhiXVJG6pqfmRlm7EVWYXpMleSTMFTR1vQFvNq98tDTcK5CYJODGQm4q
EfqD0Nbi69fGWNJNXAMzYYGkravz/EAb0YElm+o0CHu0oz36Z9ABZAuHgwc/NsHFFor7K3oy9146
3SlYslYUlGtrueSvtAw5CZSpDzMd5L207qPOHL6I3nqBPd0djX41oorMO8AcQAqYgBB5L5NZf+gd
+jpDGemkhuqwi8O52Fa9fU8NgM+FAzmBDlHl98xrd05GXJoZLAMXm2ZsIuuJ9AXSZ4olpSZf8mqq
5VG1pNQES17NX7/29ejr575+JCDqhkirfpc3pN90Sw6OlvMO1qkBSBWjMYAVbEWPFfJBDTOtQWV8
yHS87oPSlEd3jjhY4woirmUZD/3CBxal2XhBEhBMxWU1ZDg8ONWPGIPSfZokPCHLfQuRql/MVv4A
T+Qcu7ktkLCgCi6UXDzFZedhlG2encDkymA41kblRyM7Hy/Jsvl6pCpPcL6rtait+FRYIF+1we2u
xO6Um2oI031Xg+ymJKaNt2y+Hs2Bcy6XtV3a8WoomYc0HB/dKCS4rKqQAjXWeZiD6FLBISeA1gBo
Z9G+VovNIAKky7JqaXr/uSm5KK0M9qZfROAqjBqcTFU32amPxt7TRDJBPgkqkD1zvmoUcmuGURBi
sUjvga5nV/QfG5n/SrWwPJR9EB8b1A+MNuAhBjFKbhxZnwZcJsJ54uBghNOIeSe81VUxfAYaZBur
nL4zbXxLUsCWMnEejNyp1laVdndu1s1GSabmxI4wDrlhz9s8UptbrNKmTBswAnoUv7slsiuqol85
7QQzSoxvxewibChMmhuazeg8zA9NoLsniMgnFs+kbrIXizFQ/6uA/LfTbuxJuEz+dcF9/D//U6c4
ov554v37b/5edeviN42qmUECYsMvp8tfJt72b3z8iCBVamvdNDX0h3+IIE39NzSQFrIqzbQsLDUU
y3/OvBmGq6aOz8Y0bV246n808/7y7fydcYb2qWoxd1ctU3cIrPgHG1bTKEpiZ6yUO7u9WkXrgKxG
gxV106+eumyf4/W7y872YCvr16xEKy9ZsB4YPWartjaiU6DTRrSs4BcEnpiFofURExazMeHdBijP
hFV4rhMN37qsIWA+DiSd5rbekncee52InVNuWDFLpoFiXZnzS6hAk4BN9kSJlj0Z7bixWIVoUVPs
kzYsTqIP8sMYVzuYte2rA+q4Ie7TH7uM5nOWB5uYYKShtslrQMK/GoxyOHxtOoLGfKfWALIU6dFB
N/NowxxHgM0QLVpkUHk/02tIm3kT644vGUSBdTSmNTspP9gdbvnG5rKQLP6VkNgC2HnpHsiM6ysi
MG5TFOId0sPpnnfazuq0x9TBEUp9/VHiMFmLBJYLFuEhihgGxcFlamEYuvKeXOc5OdZIEIMIYEag
7nIpvUy90625qiHzyrgvPpsueuLms7I0SVx64I8t3PahJNC+9sp5vLayfuii5iBnJo0xWs9iOjZB
uZmHBa7PaMnITkkXHpO2eUtnphG56pGg4ysJDg+l7QgfBgGbSlLIu36R0jyQgnwlNGUlOwzTwrpp
BqFLkGIeuwlb0nC0ReTpXXiHc/GokO88TPFxyNrvrVJdpPCDdvbtsb0iungVmrodcnXcyEF8jpEb
r+0gOmLwGc+RDX8JMPgpBzRphRwL01itSkAWO1vh5Usq4DIQhbfMVjyugOfRlBeVxMNuLB5pZqrW
TieIbNZY3loIMzGtgvBQB5K7mvk4N/bLUGcvIclUQZ0cRWw+SZIUab1+j/T8PLUVrZZ6OACcg6rQ
qR99roLjmXdhIt+kzoqwjpKzZU6nup1vhHHtofBDNOKdTQlkeYm3R+JNNwfA9+2mZ3FcmS/MZ89V
5GwNw7ygJ/GC2d4aQXji2Hkyu34lnGijyg8lB0gT2yyw2Q2+mhSe0Sj3NhSXCTAmi8FnpXULDwr5
M8B+ricRaMOZBbp4SMyYSbi7tgXYBK09TFl0bFg0ROa0jeQLYoi7Rh6DayYM5flSY2+RWG0meg1Z
oe569BUxAX6Ormylkh5k9tH283lUs9fSpXYqXLEhxcnLWVJ2o75xwyWeyvantGZtCg/W/aYn9YaW
3Wb5UzrRoAUrLm1w/F6lOu5Hn/UmzRPbT1UN4V7kTZ30WNXulRC4moXSOjPwQVjrmYY3dJjDoJV7
dcj3dZw/BHbj9zYkgzjwyqIAe6y4D3WcMiNwiXtbtYN11axhY9TOtlNx93XBnovc2a2cexaam4zO
TNQjhTA5AUKPhfqmih28Q9MZjRFjCgKul5liqfi4OPrG9IzA8eso2rYlNo6O7Hoo0UZf+GmYrrto
AAbtHpeduOyI2VFuiyKh6/IdrIRj56CkBGlK4VQ6vt6+A1Ha6OObNc8YlF5UQ9kXigIaMliGpwzB
yi32JC9VFqd7sO5qeaa1tMlQVwDxJk523WoYfJRoa4waScXmNlbpjc29lyEtaCnZDQCxLJx8vE17
UscBLBEr4JrneTSvAYmhzciUW6YvdqgB9yjPzTzyOYynNprXjM33dPY3dW96mhxO+Np2sTMelSl7
qUvAyQmySix+HYL2uGHiKRdheIcYttw0qNAdFAxYmcbIVygW9IV4GB3FWO674EdWBvuewyUv4pNb
QjCkEWK7NcVW/hAbtY+Xsh50zxzJceg7Lq1ilQ3zttT1jcZcHBP/VobOgxo2RPSpq2qi5YoE7CPi
2VSOLWi2aDbNbOMMkJx6ey21zI/UEcLc3mrjS+NyTKIJNhT++EgH03GJaGecGaEZCfurLgo/q6hU
qJARoN5lDRRl2JC6Ir9Fur1OMnG2Rb4RpKu5bvU9X/gEUY7Wk+d0KVo7w8GBI70xaHZGZW4DQCxD
+KvNmo8YSw4hFKcKYESOFy6gpIl2qqN8InT26OwA3K293qoPKCC2iqVQ2kd+pItNrii3OEQMHyKt
4q/ET/WcbPug863qrmEWmDlylm6CO4QPHbgNhGiXoR533BE3TWJ6pTJtEd2v3b730kTfBKHy2Fc/
JBVwROMRfiAgVNOrm5hEFFqhzXSGN/XSqMYxiOdbpicHXrmHny5PGz9s80MMahvRzDoYmm1f2tvl
6y5mm1SUJ5no+9wGJlyqZ3h3h6TLWQIQAEPXzlRzAEQTfB08qWN7WP7fAHWPR5MPr9t28pwTvGOY
0TlgWhRYdGeZIfWmXNd8lMtn3FgXtWKeajMDENNBa07LhxzE2b7Pq0tFW1RHdGJk7S61jSsria8X
N+gmroLxUM2wrYDBLtfC3J0u5Vz7DdA23UPzuxEooDonf0jzbtfp6vs0kPuCpKnkc5gug6OvheZP
hOpM2udyPcuOpdo9mIPtwwna93qOZDnhKoZx3VFQ9FhPxv9l7zyWIzfTrH0rE7OH4gM+2IiZTXrv
6LlBkEUWvPe4sLmB/8b+B1SpW6Vu9Yz2vVAGWTRKZsK85pzn9AB0daxvQ3RRo3YBeWnVE5vSafJi
GDAoI+cZNAxm1HDP2rPqn0vHA/MTHad3oVaMq+rxG0300UVGeDfaHXgscZk+twZ6Ov4zOn4s01ml
qeRl5Mo3W3jrLu2ZsbsnxvTzKjYf3CJbJoT62RPVLUBwIDknEm2NKpeTmRPHq3a9LVfqUK40qz0b
XDC99E2SU5hm5q037GCRSvfkQ/2Ho43OTrnPorWL3gW1Tiq7dTZaC4H0Jg71eTl49G28Us1wDPvu
huFxgdxu4WZYf8uMWZPODFm020hV91LrEF3DDEmNF6M16YPrOTtvrWL7neBVBMjmT83aUxgpHjQY
SH8NUqKRKX5NXivAqgdHPkAbubpuu48d+McWL2Zn1RAiYwY6ug2SUiPXzQLQS0BJRtvF4HHRR80h
8PqXmuPXFPlzOmyGQGc+SXipVdl3aLQOXUpko/eKttH1nKfaJ9nK9s9mWhxLrCuxmu18JjSDk+5d
pPFcCryXREkfhKKwyWOOLGAbG0rOT+tvmeo9661+jBq6SjNiWo4Udqaz2tB8rojtJqbB9azNYCCP
MgdNzEbbesj9mEh2HSPPAKDasywQKtM2gdFDRkXtIy3AFfLpZB5Dje7DMdtXowmW7UDMvKF1y0rj
LFTGV3ZhUvAqS8Xk5Y+un1rhHAphvpspukJ20t983TooulzlQ72ukvGqg2tjWjbu00Lf2qng7nKl
/4SiIzHVdpb53vXuXdWz/86vXqBQuZBTWqq3ptsElXnvkTTtoNmK8miVljqcVsHSvkT83xf5DX6t
mjAOwhx88Ib0M4cDlY3Pw6g+irzWZ21ZvtaNdyh98RZkTMf07lFaNgAaZJ6QSO/raVHls0ymFEQz
uS6rEdWW2AyZfMsY1UvevrRH1cU40Asq/AXKLhyXFgfVPFEkxLPiWXAQzrBgcDqe/KK86wPnxTTZ
KRZKugs+igz1Zm6s0ryfQzVxyv6SZvIxSjnfdeemdeFJyU6VZt9wOB5hwS7I+Phoo3FXok7fBtOi
MTYB4Od96VAoN5c2GTay6IODHpVwbS2MXOiAvRAYadm8VwkQ6cJX4q3jc3VDxNEnmv6gR5W2Uwze
ARFHPaHuFDkEcSUrgF646qfNGZQ3cbWl/AyKPjk0sYK52aq3iv89twm6ZdB16z/tjgDYrJLVo61x
bDYmBUHsenfCJS7NtxmzK6KXFPPie5fq2ygoip2Wars8zxCG1kLc8ign8UhpSsSA40aiQzmrQ2OS
RktOhlGn6qavp6R2UuFvLtS27WAkD4rjuxtMb/Emrfgi9dhrjpF10TLqXNe5+UlaEjETtabsU1CR
Spxs8U1BH4CGcLZpns5p3V0DbZqxuyLf666DxzeiDTHiwJsjWIIkVho7K8Pe3GM4mLVFdBtHhjpp
Iq9+wA0kSKroozFWSYhCmorRWbiAzItOhBelqh4yxtYQ7oW3iKVRHGvG8JLA6X1Zo41i9zmFts0r
rewWZoRaNWr5BaWTmYsiS5V17WbqtpRFM6vcUo8WpGd8rxSDZ7uhh4HdTDAYTvlGWfgB0ISK0ZUR
Th2D+gqOLvs2NCpHXJOyzEJfCYFd/RRpEHIrnzMnpDgvrTvcW8UBj/gi7nvvGInisxtZ36g6kMuv
QcW/9RN/rp8w0Cr8y3EO8pfq7Wf5xI+f+THIgXNiGfgQLKxKGkgTgDY/rAuMeIgixjAgTKYoXzOW
3wY5OBSYqfxTN6vzC1IHwVyIJh7Xj/7XUtn/CEDRDWJVbYmIY8pSZVv+s5nVMtPKiUoNgCOqeHKm
2nHeLiY3QmkXAK9V7pJVzBTda+/qoDyAjermeiOP0ag9phPeucjyxzp884Lx3mrVbcuZNgVcrP2k
8QE9Jh9+oM78znkzx2rmassKOPQMXfRnPho1m/QpWYIAx4Z0klkfdDsZBOC4yB4fGWEY3ls+5Jvf
jdt+cHz+g+DySxYA5Pzv/zTEP/7RRCYSAGkia5EOH/38R5txVTv4W9W5lcTNgYA/7+QlIX12TVUG
WCIfHTCwSTaLPCYzWSLirbRiDe+Yd0aruC2Ltnt1LWj6Kqa3rG6Cu8yEnefVHx5cl1llsxmrpTQn
axnrHCWrXoJ4fEKgkOXtM9mIk2UjukpdjXc5HkU2NJq+9Se/XT457yoseE2Sq/vGlgSNhywxS4x6
8eTYy3AuMMnAxWe1+Pm+Pq2x+I2T10+bXH/Z5P/zJydg4CM7YLOl78fA1ff99PD1qVfbd87kJsyx
FWIUcS5kxW9xZUvmBkqwQwOJhZOswCN3AR+piDlsDGZIZAl5ZijANAJlHW2ZkU+ByUEiANsqbfLu
10Z61Az3BqecblVxjyhsWFo2ec7cPXpJDMNnJGJ7c2byziItzWSm9MgLm3DMdpgJ8xPL3VcvLbtN
OzEdy5KooWAwN1IxzHPP8ChRNPVGA+cvSUHrllzo5RIMd7WTVnrw0WMuuw4HK0LMd0liHHJNfk3U
ZglZfzksWisAy61qD17D1rHGhrzotV6QSOjcu1k+4nrRl3WVtUcrI6oyMGj6p1T0mYpZeWcwYLtL
qQ2mPnCNH9e6NF5+5JVq2OL6yqrHTEycLOUijp1w8u64mHiqyc0j+5s2uXv06cH9svx8fUi0CNHt
JVsEO/AxB8Epiha9I42Fb9ke2t5MkJruKVvO4NRdV5qJqw9tHJCK4QLBJ5xpk3IunjR0EWK6xtPJ
m7WGGNzE9G9uFtInq84uZx+xp0oO545C70jSeHSu4ogsOF/sh07cW+pvIehGnChrXxMnu42Ts6FB
kU50EGrhRMf5eujIBd+SRTaTvaGSe8AoJoi79KyaZnoepwfRe/a8Qbi/bL2m3Y6CE79wveTQ9sMI
H5Zle6sn7iEbL02FWkHRoFS6FCicP0APcWSnK8VkYtaMzbBgt8WKNUtAP5KYSnYgjtDRfsr8Re/F
FqIKlDZO6+IeMB5tsiEbPChxg4aKdZA2c+K952asxx3C0iFVoo1IIkTDXv05TutSO2Omaec8CTM9
JdKPJrfMtvGSaJ66ysVxIWESU4KxJiNyObRZbjk2IFtL0gKO1ikys2bvAvNbQBXjl4+FNjNj9aoQ
07KVg7VGduyw8GVbPZAmossU7EbYnKXeo8k3fHeHsOZ+MFEIpzVDK/lSgCib2v50k7geEXZxpC9a
18I/6rkLOyOuPRnAa6YU9G7u3olYnisWuHg9HHWZR5MmALo5cxEGf7rH+CHznKUG3tvyUDwFLQC3
IvA3nTdeiqGvFp2WPAqaf4UyZdY5V3b14eh8WEAwydkiRKLNOzqvOKc/CW8N0E0U/yVldr2wYybC
WOk/owhHF7c1/OMFwMkafixnSkjI2kLJ0K8FY0TFUhkrt/AuDn4qBA7y2FbYxBP9KaCwOZhDgKRK
6ATK+j0kD/+cGV669nvuBGhf7dyKTiXii8KyxMKkVpzFQYRgI9UKNMkuNpUR/jKSL3uI5pESm0s1
GHwiMKoC3G3MOdaXArF4ck6I6iJgcxkRNqWfaz27KjnSwDZW0fo09So0rXnYQkmMwvyoFPpaZKQo
xYqgH1CnC2Cwj9PxRU8PgZb4l2YAiO7G5bhEPqgyBcE4Une7cloBSm28M2I27g2X211JckimwzQd
x0uJ0n+c3vUm9b8lvg0k30fkoTJ6wSjorb9e2jp3UxagSJYUwlyWtZI8BzqAcw/3RU7A8lp1S4zc
aYOFgb0xi13ezv4ZcEI+C8iyAThWmpOWgJnEwtdc677kOrHOLQNfeBmcOH+eu7rGewXouQ9ojNy8
9O/S1PAYBQIeNwUGpFr64gGjYU0qUtG8xxaqpnxE9OJMkkN4bmdebQutSPYAOwGXCbLLu0pSv+Zt
yNit4SBPZFDM3Z5D2WwQLTAsZ3VhVt5KqGEM3ysWq7ZgHRxb8QEwLTHJgA9XGvE4C2KtS9DzQlnl
UbujedS3mBexHxTMxjkfLkTM3JLQVU6qw9kfsTMWXC9f7LC4yFqxb2bPEFv3QnXu1/RRs66P8PtV
wWuqZTfVbcJ3D6rNlyX/nASqOBSlmiwqmGUv3GNneuVuDHBPlzzMq/sWTdTc8SNBo0XyES0bc8wc
bFOp0/yoXM9jz7uFdlvs/BIpYGFWl68lM+aBFFt+3S5o7eMtZwSWOM0CNKZUDJlAuu3zaByBKnZc
PNMcUhP511XdiZ3fDiOvthbsCrWUizYEa2B1erKkG0KjQY7L3tddn4qsXrLcHe7VBpWQC0JooIZl
aKZUcNceCIccuEXV1T5VicEqOmNTJi5Obvzy6WScx7wlDMxgXw+0Y8puj0nDOeiT7/7rwcaF/9c7
i/VndnpLPqv/mvqRvzMXf/4UIuOPdmWCEf70Cfj1oB6uzSdorc+qievfKC/Td/5fv/gfn1+/5f5/
W/PqKsvX39Wd/4BG3L+Vf1BV//iRv6mqLWTThgPJkmx0FA+/tQXTEle1fieP/tt2V/0FyCgqYURf
VIZ8x9+2u5Img19js/IVgkOAL/32x/8oiH8lWf4ddPlTgSz/GBXP8tjRUG0btAYW7m3+0t8jbgjS
0Xyf6mbRIBDDwVE4x6SJ1HHmFx1Je/YQzr/+0Zy+QjsEZFeEBupUpz5+PeijVBEFWi+c3TZ9uKXe
O1XT7SKtNnEeAAhzOP/mzbRkrSdk3N8fXCWqlz7YcrwCVLKEp0Ek72OcfJzA7bkOR66Squ/uQ8NN
Nu2kIRwDSy7CPgSL05v+3p8+qmXYLrQWRBUVaM14fiAbXtj2SRl54IZfHlupr1xAhqdGSdWT2SO/
jKvpxtMFH6q/GK1Y/aiFgV5NV+U1bzqWXyh84MU764j5M7eehnuixRYp0Ug/SEJudKrDRL2q+u++
dPoDJIdj0LloPNjpzbvGg6o3PaitiuxPynHJgjNZ+MYEcYgYWNe1hvLZHq4F1d68SzzvUo/lDQ/i
TXOf0QKDXM/d7zhI3zRw+HpmWauxJ50lDLzoOGjjSRDXO2u6gSqoWKpOvLEEYJMCmk3MsM4UPqyL
LA4xtZqrpLV5J1rlnepRKdnLM1tJA4Ih8K+aEBlHRVuqjWptjch/wfDFtGyvCnInrHKtqAizgipD
HDlz7folR6LZA6AeG/HUeRaZGKcU25bX72T9nGvFtq82o9XB8ZhFLfL40mi7TcX1Du3X3BzrVyuS
34euRL4inoq8e3aSVzzZb5j8ch1dmKmWzHZc59bqobdIzSM3mBp8S5IsVIUSgFVmANQiXAaKtuqk
seTsoylL1X6evuhdi7yuHh0UwszwTAbNsa2xuS7hnYyyJqBm9BZNBT5WNqu8sQk9DOc1xh6tM/Zw
esgG7xL0dgDtArZiZsuCzw3VYp6tB318JXAW3yWR76npVuRefRNaXKwIo0G96AWrUuW+YQYn8tBU
o9kZun4s1MZdjWqH4K0ujiy1cXATBQDBNt/0OVNUH8hK5RFo5qQ68EnlqpQ1GO2COV3diJkfhHe1
dHe6uZPOOeMQJc9ZO7i+Eq1EFR5UAxYTsj7QRQQgiBgyEFxqJrS47UkS4XjI1elmbGLot6pZ7Xib
NFb3CtsYWNFUSClNVnIgbpQxNyPpRevE73Yhtm5qblGKG9TywpppLTdjdqWDRdXq+0xwNeKE2iE8
mlWwyQN3zvIs5mbHRiihmcaM/iLc8I4JB0sYL5ilA3MG0ddo+/rxPY1h03faK+Q3IiwxIJNc+RGP
BgW/q3+EarJxdfUVK/69lRtbDb3atC0KR6r46s4fH32AIbkcatL1EpCK3/3EyZjBO2d/rD4N1AMy
kwupUp7YSNFYEqvxYyaDz6ZKkhMZNcjm5by0sFLaSX0vFAYjY9FUC2CAAAW8cIc79yQdDjfCbeES
6Ow+dRbUOal6Rm3BBCvVi5e1TDVImS8i2kKzS14zzQIGralQodL+XMoSaKfBMpqOifS4JtrFmVaz
/PEJvWpLg9K6AFPHGtmruRl7gbfHf2iUPJGwbPEQMEpJ2wkD73a3zPeeC6OeIsqMd5G2QIzgBE5a
jIXQkW/EcfsBM6pcuX3z7PckQqd+JlZwHu+02sk27ONKdmQk3dVRyJxRNVYom+vTrDZVrsvTQyLV
cRtC3dfd1ntKO0TpOYGAfqs8pOVwrwhr8hg2d3ZM5xm5NMupVT/mXUG6pIeixIhLhSrnrNPDz8HG
bNoIPXAaFArIxIQ4Dl89uTUz2TKiScpwSBTITKMprgOUYDSHj1NkDlq3OHksfNPgfaOrxAuIvrXL
C+r1rz0hIp+mIgpyi93Af7QqNMBqzyolzviLxHAM0M7eKiOtNijg4nlTM9sepGA7HzjTCsI5pyFi
RW2ocpzdcfQ5yAMdfvG9Cvz3NHXLWQ7o6dop5sU0zGYnKw2ZSZw/tCPDayV3rFU9GvsCBwrnKN2y
V9SCJAdlb7G72Gnxi9YglNLJdJxhZjCXigkIEyMgyxsb+VMUs2WAIZGahb0eFEgHAto256mnbi2c
CfMoyZRt1w/T6A0Lfe4M34owtA8DYYLLkTbvitEOQ3DXxxeG5u4yKmRx1hPRrEYtfxpkHZ4LNkJS
d4tDbGfOxe+IxwzG4qo2nbnmBqEQLDMy8uvrdWhD9+0YX87rwadNI/X+VNrcv83k0PuKv9c9eiBt
evj6SPr38Fi8VeUb67LxkFElUN9gDS3zMZ86HLc7fT1wqGw0jID7WmSsiAic+fXfOYppmNAWi7jZ
NZbVv3HCH3pjwK+VRpvKlezvSv05JEnqPJQ9btTOC17BVUZzLwIT6TR+vhGh0EnZyve2ksbbQjf9
O9nrqDlq+xy7rrd22wh38tC+j9HYr4ToOUkzE6uwQdIBG7gC1C0uI9dIYugVsp0H6B++Oeo+sjr2
rY4abJowEsc+nMIVmslqlsf3bJiDvUXYBa/mU+065TUmPfUqGcvts3h8dFwXR0JUHBlK1ZeOhgOR
e2NcNTe5Wr6qP8ajleBYPge+b//KTP/33P7P5/b6RAT6V/X5tsrfyvoPk/sfP/VriS5VJu1CIrRU
LRhDXxjyXyf3UkyTew39maSGR3H0O+Oj/QvDfr6EDFM3kWn+rki3fpGWprMNgOT8VfH/hRp9Whv8
LMB0pmcEbAgdpmmRAvBziV4lEkh4BQY6MXBklUZ60Yp0Y7U1w0v3EiZyP3Wa3mheqmhV+/oqK5I9
BDeyUCoiIbAnj+OMsKVLHmWbzvLOihcfY+a/OYC/xLNWpCCt1TZa6qKgAENjx3BhFaf2dfBgZptk
9dhZvk6s4qAPxrfC66GIK9quh8PbW7DKYAz87v35J3N7nKH/5E+2LUE/bNr0J38Y2zPpVMTYoWMy
LfOVlJlV4UDnzR6aSl97pb5uPHmcZHZuDZymG5etDM5EyyiAVTDJnHP0jGrjvWkZgciM1TPXf/LU
5JT75XyM4r0Zwe2N9M9//axV0FT/+EbxZmGcnXT1xvT13+FC1S4nas/B6WlE7r6o8hN6jxffzvfh
6K0iXtNMo9P35VoIfRU12ja2n1t11fQ4UxInammD5MO/fk5fr9RPsRXTwQMoSBcmz0tqf9j6KC6N
hTFy8IztExPWjSbzJ8I2C2mvmyzDnx7mazs1VqXByL8FC25ZcyIWj22TzXNedEDjNyfvb02KxCXH
6OeGv64afwpb+H0PypP4h9cNZqtj6qii6SCtP75uujJqwxAwjaPaZWiRikOKK6jXg/Rox9ZjNnB7
jwZV3fVhbO4dSmrEniZoF2HdTFuwHmFRga5Er7ch9tLEETWUnBG/V58Z/qLyynjPrqmZD1qpkrOs
ZRclRByHEJR7X+8j9CNV+jMzauoFo3C2QoNhg8AeGxzMUTMrL4NQN8J3ootTxt2CZBeYGTTWs1zX
iktg6h+sz9Wbw0h7MUgyotvJnYhgNjzVQ4tMDhfybEQmVyZ3w5g/yoQi3VSgcMhOuzpNeojdlzaE
kJNl0J+5u83RCT06FbjYGhtq5cg3msEnDjxvSTZR3o3deUirCxLMAFXCSbklmixJR2o/2p6WByZa
t+TQp9ZpVu7oGvOs6wglcyuHqXpMJFp6V2jVYcyDe5UJIzss7dU3j3Fln2SGxhfg0tcvSt3mURbq
WySqR8+sPkxX2azqpl8gRTkGYbJ37GIfooSKDSSruVRepG+tcmGfvn5t0eLAEPqaRu6+LJy9FREA
1UQWdV30gNzRyOS7sIJja0ZbXRh72snvoCRY8uOOm/VJQvhIpm8b2O3BNCYPOoPZqCJfRYvKsK/K
XVmZT2ZG5CP4/vdQUO3ZfbfutB7cKz5hhjI0WdnesKJLYZWHNuvPSDO/AbKGgJ5lvOLPceCfTNnR
FWuNTmqZ2c+DIr4kSa8t2Ss490ltZzPdpIACNrQOtXE9uInBk3/xCCjZ6HkMOFNCx8cl7uw1IiBE
mcoH9LpYbeyy/a6WCbzZMD4ESSJmbuYS4tcAnPh6CEB4L8zWHmdRlF0N07Fe0/RZ1fsrDpGuncnK
ttikJMPByJdpILWtGwim2SJ1Xssp7Duro2cGSfnGjlV6uqAtDlirnMnPe4vS1HpLwX/NkrEacYv3
iEI1MTyMFMBz/F3NzimSa1o3FOaopNjy0b9IER0iu1+2SQX/qi/6l2Bw58UQqO9Czca5MQT5qY6T
YtEA/CqwEhPr2nvi6EUWzqNRRwFKZJ7TuDfsMURlEGiN2lwvT1E8DvvCcXZIxKZ5qJafYS8H5wQz
FuWmJzYF8XjTVKhcDlCB1x55Pw+u5jVL37Pd1denSht03PxyNlv4c9swN7dW0ZUnKx2I4HDz5qng
sFjbvVMsDDXZ2Z3hgqMc0qcow5EX4pjssx6zJ7nKFza75Z5Z/0LUytW1zPK7RRZnEpF/2rAmXLmm
310tBS8CIRb5qiy19pp1cq+5st96w2jPVbaf0MdADnB0EWvrN7i5anJMwbN+U9W1MELtIxtbQud6
4W0MI+fbA/o8q6rsN8YR30o83U431g/cQ7pFU1SLsu2aA8lC9brV3HLlu4jGibfuj8lQYPAR8sR4
I9pHblWd0rEt8JBBjek6bZgh86teXCcz8NPWe0wiwZ2LiNR2yfhI4QUucjZJkSX6x6Ihy4IVWrMz
pwdjdBFjluUtK919bzTp0VKj8JgVpAUGo64+u8JfOmDhYks9SjapXTSu6jLumZvl7tYk9GGGfxsr
fFheRNJCjQrr7x3ScWxm9k4Pdc4uosqXZWPIVSGHW6/bxTxsJOIoBQlbUkYT6ayBKQjsXsOw7fZa
cSeIrzphHbnC5jdoVnFwdDp5DYrhsX5tc/SwYbNT2F4HsNpYDzjuWgcdBREeXVXvPrcTRt4bu5ta
5eEFQVy49NvGXuiI6JWiAAbXCKNFZWZuUlWrd9jJ3GOGlH3LBOqqKiIM56kTEo8hSvyYva1fozrT
D4CQ7qua3WZmw5snrJaZIpYx42aUGlmnLt8xfWZpY74Nq1fu8WwNrbG8Tm5+yNL8qHD6oyuS9Whk
0caS+EJN4cJLmZetre21TIcmGKvOsi50f5XJDE01xUKlbnSHO8mU+OkeJnKjLZhFqvk3YKk7p1ff
RwdTgkmKqG6fI04tgc9TFP1eBahaV48wykq/sFlBxsVa8cJ5p1owzFSmtGsj1o5twOgnUYZnxLDm
nNnmPFOa5pZjNtvHFeFvtbr9qlT+3bn8eedi4jag8v1zAxkZCt7/+5/4Z83Rj5/6sVxQf5EayhaY
pLalCSrm35YLLAoglGIeozmhd7A1pDF/J+hjJ4PKYjLyJ+JLpSD7YR6T9i+6LaRlqY6FntikMv8r
rYvJ//6nktiwAPHTB/FLVSRHf1wvuB7SiqwD1NWOTG8G0Xknv0GEE1umd6p7dsyKtY37EcC3agUP
joxfijJbZkYD/LTdVdRv57ZpDcIstGIpbElPX9kfvkv8hZ9bD7gwGDITegkVEXtC3A393jKGfK/U
MAsxYItBP6mhJV8hohULoh+bPcoQrxK7IeSiURooLHtlFQSFi1ECVT6vpr1zdHfdGe13t0ccgZDQ
ZFoLG75jQH9Vic+NO3vyqJQ4QwzWg0mBe1yr++KsNmNw4TI6gZ1eOkKjt44z3lxZk8rUq49NEOFo
7bwUbLujHaTvGOuiL6Jd5eCT7QJvFygMi6ssqVeIB1mopk56URqFaSjziV8/7UOwDnVNYmMCZ/Oc
lOwimk6Nll+fSqvJ9wkcTrJ8UANVdGn72Cx+fMTAadIFIQIfAnxkRV+evh4iL6lOXsVUuq27LcuU
713W2Cdkqz5rSSwCY1sxUdJI060G/CFIxK2NB0jgAL5v7UZ1dVF7tsxqwkQepgvZWS3zzG6ECIHM
mn6j8vdpl6rzvlEmyYWjk2Lq9dvQc/3HxuAKxBFp7QyC05chehWo0J6xwFxNRzcw+K8QQ1wzDUSm
YET97hn9vRil9xAUIym2uXxHO4AOu8/gDYxNz2R3GHZFTip2Q375uhht9dT6EX4LZjsP0lfvCz3f
aPmD1Y/92wAFnA2xUe1S1xN3sVE8ff17m0XEEmTIx4yx3JuBoj/dIIJvtMG2l3rr3YV9Rd04tpG9
j78+7KcPiz5s+RuNPeOk7oC/CeJMANu6NDAIk6vKpw6eGOExMRpixQQfyxGT0X5gQGrWSPOqB9QE
bAVMZUNMb3oDkkJIwxCx4+nVGfbdqXjIq+vXQyhR3NrOlFdW7MLpIWJ7AGGmD+5Y+rLASTsD8S57
wPWk2PBQ8oYSB9EQWto50XWBH4cXya+ACrqJlaxGMzvpXplhOVI+I0fpTllTvqNw199YF74kulFd
fPQdU5m0UwURaXVkNvedAfKb99FG018393lcViuHYd480IsFicrWPnCbaBt25RrWLS/c17/9+mHt
05lEKlcK3LAzGIHDqm90f15gE3qLVVynmXbtHfT5RhuDIwNUgm5Ef1G9IzwopgR53axwh3+Hfo5V
iomn0lnhwUFwNGEjmnMIDYk+s0WGgA2rxw6oF66xcH1TIc6ivjqE3sTAMNLckKAKfG0j6Jv2uoEa
l4V6uVQRSBxE8a4jfd6bif4t0tv4/uvBg8csBvAQMo/sJcFm8t6nMvU7j+VYkTtzJNXlUWn96vj1
UezZybYOrGsH03pOkKW/ctSouRhNU18Qx9BTjCbinNaLNqIhKilq2Dq13n2o2D4x6dVNw8OgWVTG
hhEvOkD1TlHeez5yyrwLyo/IQAkV5GQxVcbW8xatBqY6SEDyTE8mlMqjDdVq1/UTVqdR7Jc4Hx50
PflEivOgsIzbqgO9hM7wetXgxFpXaGLmRFDnJ7aGpyqS5R2Fq3lKa/WBGIkFyh4ThL+ZX/Q+eG4A
rTxZMho3KNFJSdaiU+cZTGyLsToOKUFZYxa+TKcDP9OxVyyCrR/i2sUXn3IRMDAMTOBE6cb72Oi9
lyGp3g6iisRLKbgkBdqEvQ5M52qFObp79IBJG68ICQqexMYFSfaYmApXYj97VCwTy7CLLzVPRLvM
80zbB1nSnWyuPXNWh+W7R8fFTeL874rmfwkFQiI5TW/+vKJZfqBXZK72q/Zi+/Hf/+loP37oh4ja
/AV9MtPY3+zw/LpfR7Ga+QuFCfJloQlpI+ulavlNRK39wrdbDOQ1w7GmsuVvBY2OvprSyGIqhPwX
O/xfElFPIow/VDS6xEtoazpyapz3Ukxf/92QL0ytfkjghqO6zyNCfUfKCQSXo+7uUBwtyy6z9q5N
kmKLon9vVnG9FD51f2hy8wN70iPeNxH/+t6lxRiwFuEdI8IAu0a+LQdjk+iElriTAjeHzktns6VQ
v7PN7KomAITynPRGf+VlerYkPgMqNBYok31oUKOVTCqgSUiU1jpxDD65qTOtsjsAQxGthMttW7eg
lFnJVmZuBry7JzMP6qpXmjYdcbUJ0ZDDyaA4QLOVdpge4F3dOYhkYYJlBxPBoxqLZdujbkwMZZ2A
tWLJ2N0bVlsg+BuNRUBsNp4/jBMf0xd08tZmChcAUOSYhyJSir8eFOF9FkbFLb4k7zDFzMIHLH0E
VKt6AsCq42uXYl9qJPycMqoOZvst7IoXDGxi4TBEhXdJoDobujy8lXaXP3Jtyee+o7CY9vA9prbo
T53p50utUIw7wcCwbt47JUQBi8lqRlDwfW9K40NX0nWHfhw9SLjPgxpLMSheWL8Fd5cAoyEwzb0S
lwczsuWp0Cxr62Uh2g3Lrc/FSHpNmKkc963CdzQ3s/OAF6FS7rzORRpaxLzQRrpqjEzBPck9O6YN
C/RyxagaDxBDWBw8tg1SLvI2yWA/tZN41HSlc/IjxJstCpIV/rR+VlSF+4GP2210+5vZs1mNQxlB
VhKbKszEUrRJf28x+MRrrYT3jhZFM8Yks6JR+4cucvuZFbJycvBxzQotabaRwrMLvazY8Eow9ikg
845YZmD93YbJRGNPdpraMVE5Ug7+f/bOZLlxbLuiX4SKi/5iSpBgT4mkmlROEKmUEn3f44c89T/Y
H+YFVb2mnu0X8WYeOKKCUcpWyQa45+y913ZSCs0NaRC6WeI3EJjZbS+RnIJsjrOEdKwlrlMuwR1O
18S0+21rUvzhDDgDysj5nC1z2Dp1T/A+yb6zra1XyRIK4hRITiYsnzN/BmobVOCWdH6yLXo4CcYk
sfJN1spYwkZpO+HM4fVoywyrw1iIG9QfIgeqOKRLXGlcckvkl0CY63vV12gUzO3CVdIqvNOzdG5s
likBNQQvokKJmz6zJRpVkZEKol9a2SMrpOBrTdRPMVifsZqoV10jB0dwNXMnDnBeESrOWl2CWIFF
JMtcwlm8041nXj/Ev2hTJXm2T0LVcbEr4zcsfnZRNN3K9GQuoS9jiX8N5MBq8mAI+M6Ke6FwrQVN
2fcoG13t/xJJToMhweyCpQXu6HEoDxFZ2oJoPwPDKQaZg/njMIonUwClVYFgj9mi+95MsrODPe81
BiySndEsnmctXxssy7H4fugRloJMfXHKBO5eKztXvzSl9sp22GwJnkMzH1VygoX5VoDis3OABiP9
LOW3SvY38oYvbVG+qYrz2A+LDTH9mMfyApS+R2tHmCc0mrNU7nMuI0YyPlARuQP3I5SYtdl3KsWo
ALMONF98DA2sKczcl0SdTLeS06quot08sJGF+VUaD3IGpTVWykdL9nxlfLR6qlEvqCruRCFYnYqf
iMz4klpmyQE+tkHKL9XnJwV/41SGpxYdeOCQiGS0BTowqodkwiY+1/lDFDtnAzvuCmrELpq2hQIQ
Ikj098im/ghGhmHV2Gh62wvaZiDJnxyhJx0IcOAR6oqHMjNI6Rpzi8G2dHVnYCqD3FiC0lt1UlU2
Mzs+/PckQFmBNcauDCOio87rDBFKEE+NMmIZbY77SozvmbA8QBO85edNm8i3SV+ssOzJaKBMVPuH
ozSPfBrXZkvTKVH9mmN2o24c0XszU21BYrhXpw3n4G0cj7i422esQiyOq1cr6K9c5KZUf1QzKq78
71BL8Tylm16caazMd1bGTNAVmrIS9RkU6LkKpLbu1EqupUMMWnH67TiWRyBRBt8tQONSpOOmygaY
mlHuwttgwKgmQqQ4gDVyt54VVHdS4cx+KJiwkyyK0uVyjc2zVcI+ctA0cn76likF7HcpVtPIJS4I
QU9OAZYKvuntnOhnrbRhH29ZIT/O9Xgl+cYCDIwnZA+DxQDmuYdCyJ2ecdDHJVBgS/uJ3n8swmKP
SePa0vJM+0W9zWPAIb363KvNu8z4IDCXKjHud6ywR6o3SSjftKmkslK5UOCxis89OQoumdifDX/D
FfVXYzqUjIE79RPilnDNjIqQFCwv0ranVkkIANlXLat2vBOPZh7cQIg8qFm6Qm44hoHmEUXxKpo3
80DsMy5MRffSdyac2OTkDPa2zNimI+ZC1vJCfaBi7LkonUPL3Gom5kZN3xUCzGJi5ZlqiWuYpG6g
ZVCB67UgFYiHCOzj0d7Qn+sg22Bp3s/lezrQKpBEG4elAPVpmyzsMZ2Ma9D24GrGe5qjE2tEV12R
UXQ6udREWBvRHNXGz7dLCGOXFAsdNcv33ewDpAk3JblgTNrGQ28YYExn9a3Wprvssv7UOryEFU2v
gxJ402TfeqCtqtnAssD1j+blw6XWxmY7nJIRpasKzWecgaum52bQZxdnpiRGlBox5ZsTZkS0tVWh
BA+qn3mVtO4Y8h9IH3kxpkBcX2e7T7ejXrH4hyXaQjL9kC10ioq6rh7OYpXnF0FdARMuBjsQriJa
g7i8smTwChRNWv9Os6/8ykvfq5PijKFL1D8KRb6MqvCazMeR1HwOasztFUGa5ApxKjLQ1gEPNWeb
GJ5QzP4+X8gdQjnFssCrmOxHw1oXGoRCysC71HQd7Yyp39VD/US5xU9kxT2CwiYjF5WGwG4yHFFR
FDw4cA0E5ctlF279VGzNKPIiisnKa0PhDNrd+GnX/SGMuVSY+s50yl1rp2zDNflmBM1uEKhWpskc
PZ8nw98PSKXILBss7pAXuSjjaY0d68YMdcgtcHWRKYo1voB3QMi0unSErJr2V636tykDtajLV8hO
fF3uTZ8J11QflQT8To8noBjBufdZ7U6WuU0aieTS7EbhbJ1K/krKs7XcjXxX2uXWb8RLsnTTlPK4
bLhj2uI6P3ww8AMm+q3srC3pr89INS/63GPVFOvFdGWEgrOg+RhblHqlmtcX7SNa3nMxFSe7Gh+l
ZNE38IET4WkmusuKCj27+Nb2P6OOoXLEehnQQwbBp+9AoONRruPkvW+0dY2hvp+rXS1t1uTBIS3T
c6PWGwtkOu6HfEXX9CYrtFdahzlUA19wylOYyp5K4uK9X1AkdMmOHOQaP/V8/Ac/Gpj5oWWJVUwR
8zolhpCabe8GQs3XuK1AT/tvvj96deMc40gqqwG0NOsLuo6AU+rfOy39OWLUxW4C8ll9oaFuNQRi
G3Atm8wPNEsXs/ZDV/nHuaD9zhi59lu/eBV5kjOVz2G6z+v8fTB/2ONbKaDD2wY1O+2xYcFElpEV
lE++a/rWD/G9YRkEXldfaSm2zpnWjkBZWWyKfOmvJri7LAJei8ZZBx3aykgvNtULtHSOtIHM1AEs
vc3Zk2LYh6ptvLFWPbCq/po32YbahVbt7iTYsdLppE9yPFs1VRKK6bEUeRz4U+1A+eSTirMK/yQH
q2JCUmWXqj3i9N4W6ZNv/SB4zn9VZZP9MnbBrBInNPsXaLnbQh89WJgHfdjlDPdFFmJWNehbiLZT
jGNAMcY1wWgybPPVEu26Dp1dpMyHiPREmw5L6n2jkL6uemlw9M1/+cKZmNp6mPcOtabzy4zfwA1H
ueUWfUhHighIruKlgzS5YBjGGGw4UJQqXo4i7oSptNFOCcXQCnwE3wIZNvDyWfQ+xfW9xfUYSVor
+AwVBRUvU3hoUAMjh8AhhsPAVrd27x+EmV6NQh3Y9SZez3ilYzrPJ9MjEbgpY73Y42kza5lTE+Fc
opA+idqbarru0WO5h2qPyaCvbbW5sItd1UPOtbeBufs+VvYmcQLtko9P2XJss53pR4WSz27pNktM
fp3xNMyfFZgVIw7fhoIFoe9v0s4GENPs2WOBqyVUk/XxTjMKOqi2Q9VsO1pF6nGL/+QpwHcBB+JH
PvgnM1QulTlv++nd2Ddobm5qKWAD5ltt+J5TlhcxxZs4+ewGBlA/2NgxtANc6GMJJAVSkNHLZ7Mz
0DP1XdaHrt4PHrhmhiSaWcVn3OinqNck92eLElP+qZJ3OzUVai83dq/8MHq4IUadr60wO9W98z2i
3HVM92pLj2uqXJQBj7Adx8h3Cd1LTnVu6ocGJWKo+SuqmOFS3hMG08hPeHZ1IJBZxlWvZrCetiSi
9/HEP8iUVG4V0MmPrFHDAtGbvVkITcYEhlXio1JXVqS54xgdJ57RgAuQPpQeusxuLouN3eFDkOno
pS0bSz5aKh5uKEVuHiA6YD2FlLIzmsztBuURGvC2yIn6mOVZY6KxC4U3arHBLLWW5X0acDsaLSnX
bm13N1FvkujUxM1Ph2G/+SIPtG4SNie7/Z5Oh5iKsZbmuGI+E+ra2D+T4gOE3aETNKtfgb/QAwoc
TLB4VvdS7jMZ7ET+pqhPIn4WyY+ef7r9Qf7oEbFx7XAr6H2xGiIFZ/FCts22cm8BAuRSPIsWTJW9
kuBYBW2owkb2tu8xzS1WBZaZq10JqJgBcGUZeIq3Jav1UMUoHm8AiFiwNf2XDBcmboYz5a+epvZu
Ws4ozbvsxH0xa2IwRDQcDQclJP/nMDpms6vnySa0v815cNRUTghtsLFo9NJa7THIv7fKK5VwDvkS
wyBqOK/t9nPIIrDiebtTJ/si7D2tCBsz+RXFAXWSzTdbbpKFL+GjCOg4Viw24N/N3ieqoVwICuBn
O2ht+y3Nxg3MCbcWIG0jQlRzTfOIvVOjZm9xFUlnYBvKa23oJ2YxTgAZeGuhvEtiyXI+sb7o6td8
AnTkK67QzQvNnJuoFNu0KLZUHVD/SpbVsrwhb7ZSJGi8yjVM471UrZWdQY7CJIAPqdXaG/lXELO8
/JMKIRotZ1I5u0wkBcLJ1Zp+Ib0vuChjawXTSYcmCAtNfzSidWxexhAZpqiJcasW1wPbr1Y+29Yo
9jmHDbuhov8trLdDSQ8ZPcrDqpclDNPhPKjipzNmAVv8U6oZP80yfshL9AOD3oG8oTnYuheB+kZg
iMgoSVSq9/CyF4BaZizQ+zHMNlW6gPlH6rIwj7GCCgKdV73sPGOaDyV/KmfGAt9+bP0ODvh/Mfp/
F6MNMBT/1Eb7n//+H//2+Q9a9B+/6Q8Xrfkb5lQWt1ICM2UP+9fVra79hhN24U5Q36EK6BN/Xd3q
9m9QGSBvSBgYKitVFOS/aNEsfFVEagFn/fe17r+iRUvxjzZD4AcCOr1Q9YV/IZZm0b/f3Hb+UBjw
WjUKsKdm1ZiCuEFMrNUmP17BUHBtnHaOA/e35jvaUhBFiU1Sf+tqfdooRqusJn98kOBr9rkWf0P0
XPf0fpRRnqA1D1zGAPDJlt1SlSDihqyFI7vEP1VgyqGb6wIF6zmT5rXmuB9X2PWMlg1PodhoKpAW
Bqc55XL0ejV7C1PK/LKBlGqp9OvI/Dq+qipZOmHC6pp6/IEYdbU09kIlIBKlBbvAUT1zMK6QKt00
YcYKg+ENp/0zJDjX7IZqmxTVUhFA3KAlOMcBINlWzlDhxykO/dhwwV/+GWxj3NkawdEXHautOlIx
2aheo2o+S1puUcsCog3KjQmzHVXbev8K1deO40Jrhe2hUVREit0dpNa7lDnObGC5FmWJna8Rgg9W
HcMFlCTqyCYbs4Y6RQrKTwYfKACHnNY8c/x6a6vwHEY9BrixulZZ+8K6JmXVJEwCbHVXJW4zSIpE
oNIr+anuyLXEQkeKaizCX1ifwlp39cZ8ShZ5bnl2MwARxHHmNcjpBn4aqycZl6/6NEBGnMoPUhEp
eKjiqcyN3JsXbJ3dZUzhKh0I2nuh9dRR6Z+ys+4sgUg3Jr9S67XJwnU+UdfZ2g/QJ7aapO3ZKElJ
NjbouKYlkEZtwU+Sace4U2qOBSnAtZ5dahj9MNJU2+hOvxl0ehbNBodTDrRhFZA/J2+/wM6okfZr
UAB8q5OFP7cZ2LAo7zk+MULcXNwLzoL1p8+dyxc1z5dZI1lqzUcJdcP1e/9uTSOBYr/YKxU8u8qm
wzFP6bhL7MdSyb8btbg2qcKCc5we4tmwAbOq7DCGZqfkJozzimlbV3/qQzccTDneQ/C4fZB264yN
84aOeij5jhputbD76DqVQ7iueqXv5Pu+lm6cUI+ltd8dReGOqAxUk6Os4mvcpM4vO5cktAd9n1aV
51hbiF7PmODowA1TaCMa9VVW6I4JzZFhs7eDGYKhnbMeYU3Kop/1pwlHUjGU6jxM1cG3Dllo6Tvb
0KkFhJw6xYZYh759pEmhWtv6k1Hp+mqqZ3WFPWdc8T7C/kutK5XmLOGVvPAgbpV9QIK8ZLCN1Myj
sjxKLW8Mw3EzyfamR7hv/TSjPaFgaCd/BfbxR7EAxWfbfGv8ko+1lu+ojGhWtU5kx+yHYVUpFlNQ
4ZD/I03CZn4dwE3fGpFy0C3EayAUmHMpXZTRgCv/qbDsX6DX+bSVIPeL5RLVAZqf6zAn4EqhXdU/
Cln6m4lCELOl9xLbfLpy6vJO5U7u6jHtMAjP3pRTM9R7wIFYj1jKdqjnkOl0KDx1pH+v8aghPM6t
Jdaq7GsuhhrHueFj1HXijpIYncMApvb5a4pyZRG8dXXjq9quU1ZVdtdNcJ2IIxjYlJpIkZ6zNCzM
Y1bQAotTxHcNgMbeaKN0FMZdlFQHBOMFXn65CoIZxMNgnXP0pH2SmtfQD/t93nRQGdEkipk/aG4h
exZwapyEa22KWSiSKhJaX+67iMqIiWkH6OtuMBWHHEC3qCGRx0bZ487SrWmy/4gtgp6jQn1CQOzS
CPv1KFHfZk+aOPhEkyNoZbgq+mBIOfewDUpgPnYu0lezjWQ6ucJKKeMcKe+bfX8Xav1zI4hNaYtI
5fMEFLrxbmeCY6JDu4LfTzssvB3gQDzADgUGZqmsbfIBq7IKqFxyCGP0TLBKp3oy6N7KpVp9nugX
VPyYjxwIMaOdj0zcSC4+c+68yHFxqSg7U+q+i1pCkJCU9bQjPLIdQtISvTmYm6agV3Iu6LCB/LHC
1Er/ayTsDfSyA2xq8H4dRGXFR/uuR/UYxPaujazsEJLJOo5CAYpvq5iqTLw2jj/Y4HS1J1XJ9PVQ
RelWYTeuT2H00PM6zJHVrXONZgs9ZNpSMjEdaqppdauwLtSasP1vzaXBImSYHsdd3CJVYKM/Gm21
GZvWOpdpTC81RT9EtPeKFZ6SpNW3Xx59TofsrC3OfG2r23ddnRCVdAuUHJ1MAKIPOpXbG13JWDrX
U+UFTOp5qTHYmorxTdb6LmzKt3ZQzGPNvAkWAmhNEJjc7sLq9vVDYTa/DLVyTJq8Oql2+kOREYsh
kU5vtp5SGyr6D1ietv8eBTNQFr2/qOM9rozhocXzdBoLTApRVLb7LmPpH0GtYFmBqjkBS2J3pb9X
RaBffCtbqBp1tqbKmosw9RZdV+XHaWx9t7eo3WPxuG7EPB5n2enrQsVxVvLy0ZWpKvsyxHtR1K2z
ETqZTTtv6jP700faBGj6LHmB9dRXb21vACu06PxaHnK/Ly+ZleeeE/s/sO+eBdm9m7Y8mAHGnMLP
6nXFOj2lIwHm7hx12UG0mHmNue83aaLZh2C0ik1H3npjz9xDpzx7R6GyD9Mov5mFbM5F3Pyy1FC+
B/N48lVgv4mcJxZeYfVQlfHaqpcgcq6rd0Wp1PuGQK4JLoVFi19W+jnMCfJwkHAE7yB/0gitp9Ne
2lO8NvQW0XW0TiaOtnMbDNsGrMaD7LRmq7fc9L6+NJUOI74jKFwa/f5Mc4N2a9TqHAwEEKZtAobk
2aQXpU6G4YobjzPINU9T6/b7wwSKKTD9R0PDgkwTaHDhSQARpgjnwEF231Ui5WRUwxE2K3k1U9b7
XDa5RaQTT4eRnavFKv/ll/96yMs6ObFZSk5f//e3H+sEy7bB4MDVwl9sv5wvVdSc05K2upR/dIau
tYYRFPCT5vwA2Os9zR3nOBJwEuUj+ZnuMR5bxdXUoefjPqbXuTX2RItUOiuDEnBoGVEYrI5nxzeH
TcoZFpcTN1FLjxFhevFA0VRLRWTZIk3X7NhVA6KQEjhY0gqHe2JcxEf4XsfIrpVLlj+Y1Sy4HAF6
bAYknBLxeF84TGpqYPzMzdKAuK3aN+GYjje2ZnEUCiQyw1fh1Nj0d9WNsaeyyDynAFU1ejjQ7eLp
IOxYvYLQ3+WmDbNVoiTro5Wc7c5u3Moa43WMFrmuVELW4VDj5cuKbtVZ/Xyf0mrPs9Lj3dHzg9KG
y/awP0DRy35hcdsveYtONe5WMhuHfkmwOSpNrN2QHqw+zl7j1nrq2hmz4uDwBtGNh6SeiZtO9a88
LA911szfOS/kyz2MGFSWg6ZkGWhI3NRJNGlXrUGl7JNRx2IZWs/DYGz0LBvejEadaegCpGD2mr0g
7v/+4R9+DMbYPjHAucaZNRy+HowKSLkyODu1dNKaW3huHiHvC+RMIjBjNMkL30QEr9xn4yPxSA0p
QpYh7gnRQJZEXLEBpZI2yfPzsND1Tb2sLmWslhelb5EK6krZfn3ZRvrN1wQDfQEZGoM71U8GPcFA
oMziIkOj2jX2hDevUzwNP861nRHNptLeOnmtXoNeqpDjrJ2TdO0VD+SR07V+kNxHsJcA/dbiitNt
XQliM7u6RrR1IiO/W5nJfJCzJddqYRzE8mDUfeJWNSmsuZx/Brk1PfQtVgXfgpLDKaNgLOi6mDgV
TTNr6J2jq803hqXUXTI9X6evSqm/JXmXrCeytesxZyMW+LhDFFSjWeafnXwy9GVraY3LR6F6wvP8
GPd647IbZXAKjKcZrZhUUvU6OPoTnSwBt1HoTECrwEDvE511mrBY0tDyTXHV15cRSW5FTRF1E9yN
mXRWYn7/O2PU/xCCVP8bmsUyDM2UmiVUHoDH/Hleraaig4mrGK6hxC9KwdRmERvUU5qUA/895/RY
Dt+42rLgzedbXEGADTj7ZJaJrJe1HJAm+FIGDDAnLl7+dW/bawRV9/Mj+vFnbs/vpJ6/Un3+r2B8
yGMuu4X/3ZoG3vOjq//Bmvb7b/pjvyF+w0iP/ZtXZSHvWKxL/rCmOb/pbC5YcJiYz2xd8hf9xWtv
/yYNVWJPo8pl8dSzdfjbfoMy0yVbDM1H/Vetaaa1RDn/FPXkbxBUtOq8XcgEfMVT/86ZJiHaxAkg
KjedFbaJgPauNbJ6pTRHmzun5piIFHkKhXug78gp0jukaiqoB0Px/G0bDdHjV8RxVlWu7E0KczYq
0sc2hFo+Qx5mrqR0gd6zW5egMwaNoIUUBPGtaJIfJTzGrdO12amwlJeEVvnjWAw4AGpoIUnZfI9r
B5VX4i0K4uDZj2KsCTnWjq8vLRNUYYV9D4qgMm6GaHY8LrBLVUIlLwFj/SaOlo/sDLSvLx9SJ5sp
eu21bQfqgE3nFG2rQkm2dUSddu2P8qkru6esstv3ShIoarKyRLOd4qONAAp3zREOdd+5rOvHdngd
RqV1nVCqj9ls3B0fuh5ts/6RsW6+RMnwfdJK5RldG/dqwajgz3HwEqRphgRhUW8IMsnD45au01bl
lywQrqRqwxOCKR/WITn5BqwJhkP9KvKwveYKrWu+TRR3tu1tMGekbqT1NsY24aOu0i6Z01kbwB30
R+CHvJQlVd5xG6M8GgnieCroy8bfe1DHujw0JDpTbgsJDl0ayddKL6xzIXwLxzH/p83YMgSHd+/r
yxwZfs2pWm6qxn6JjXIDMRSSYg+zZVLqdAc71HxJcKituFrDkU4IBpVpozBb9+MqtIPs3Q/6fZZh
IRCOnhyKcIIcJbbFEiZqllgRg12JkFZP1J2bSXqbf6UKR0yI66yXhviNEf1NadOr5dNgUNzSyfis
Fum7bjEf2PSoF9GTLaeHcdRgXu4H2JUoL9OLKGM3csRBXQpP2t3Qa9cMNtSK5/moqBRoTyMrbget
sxastUW1sqdimxtRtDGjF3XA65PZEOGsUCjokvgJIvFr1AE8/5jNdHHleTQ0/szrbTcGN9+nETGd
ybj2lKQlfJMAOXhVurXlg6ism+EByyM9KIzIcWnSPhq2UMcN4Ows33rusLl/T3D5kdy7Qhd40BYJ
Q2+UE7hKGLDKAnlT3nySzbKbzlaHQ6ry31pfeuNY7BCI4WAqJBjnCGcHXqJIY1/oI6MNg3OHSnsk
WvOehuPe2XdF/95GvjeF5quuDMjqvpekIbW6+pU936nK1Cs1Si7rHheQ0hkHB0lYq4TAZ6VbgnyP
jaogLCv3tp621jGhZ0nk9YWQzVsM0GKQxqEy1MdmDh+h6r0PnfNh0eVqWi/5klQe9E9O+bBfgnCn
+dGhJKrWLZk10FrORl9ybM2SaANVvqj/ckm6iSXzphB+G75ScEsejmUh7zBSNvmSlUua73LJztFu
Zt4AgRkni2BdsnxF506/JO6GJXvHU8Ph4CldMnliSeelS06vWBJ7OGII7w3E+Iq+t/ZmrDjnmufy
0BD265fUX8DJCOQOUcBoyQRaSzpQW3KCgTbdYvyoh7Z5G+xwugUm16Z8SRfGS84wCEn7LcnDmQhi
YC36tO/8Mh3F8eIOE2+pBdfGnscLs15195EGR4S9Y9BpjP2V824FlAfY+Xvcmo+Jn5cu4e51VXeX
XIk+UokP0ibZy0qPymU8knBSzfA9ie1NDltxN2ifthnXiIvRngOEzmxo9yjJ1Dgo/d6QkHatznBc
qqldzdEf4sDYymnwN7ya4waXGw1BWHJmO9wr2EHcgtSJa8WGs+5mUJy98mZn80flENsqAvOkzWx2
rFAzDrSe4LjGmDsxzEgHx0Cn/QwsnmvchW/LF3HHdWLOnOtsdxgHwXP6MhnwX2ZnNRdPaSIeyjI+
2+SHaS1h4ByM7nXQICUZzQ9K73Jg0eVnAUlfC7XDXOm4eoP3uap/Eoh/JK770djcL4J6PpsocBC1
RjfWWxS3pSYEHOM5am9txDpUOAb+rMmS7Gp1F0X4WanMp2lCL0VWvyRIwLYz70JSLElA46u9RFhD
sqzdV6p1JN9qkHOtF6JnPM/mIVweDL0yD7MVZHSHdUj6v/8vlxO05ahel01UnPUKkTfmOnlVkjLE
p1hWxKR8faVWenAdpZqsG8O/9zPFx4Kax9PXQz+JNfCK6QFiX7NVA1x60u8fKnosr1NswpM0BsL5
Nu6nXtM1txrGiwD05ppxejGnzrgYjbljpZqd1KRjF5aE89opip0EVA0a1w6OYVy+DRUzulyclx2L
NHPV5NGWb3CARZzipqvZoYxFWrzFLNqjOc8xYTavGebjAwG2GzCoyTOxCByY1jeVQzmEamKUq8eg
vEVDdgOqw6HflhiJq/jJUCZ5M4su3LGGkut+mjbUaMir0Q68hr6Qh+qtpxP7rsdZe2TViFUjUAxo
BOG57Xz5VOAX5uVRXpMsBEOGWHvNiaau4xgAd9sKc9M7RXO3OmRjYdavadZbx0aiqNKNyd6zFq0X
YbfA+FCEFzo5OSEp07AOsb57CEWP+N/a7USm29UoVMjcpMo+GYtoCTNFv+tMepK0MO9OMupil3gL
BiDgnxsi9ucxiZCwRZxstCKWmzDUKBpv0YMNEU3HedQzNy+r8eBkqmfPGc6GZnqWQmaAqTTHa+WY
eGZjnOEuZcdG73MUW6XZ2E5luhrLGTBT+slX9Pm1s6LAg/k0rkprukTZ2F58iVQ7Awhcj1bWXrj5
/T6C/L8M+k9kUA7p/1QG3YEYnf48JRAJXX7PH1OC9ZvNRw7YvCbZkzo6Y9vvU4Ju/maz4KW3EUXT
5FcQHfnblCA0iQJrS4oWf/+pv0wJ5m98BJfSAAk59F8I45ryvw+U2MZ0G/3JYkiAKPTngbKo8gZv
Fo1bQ2hmr/Cv3HBW5xM4IAL31bxRVCbaIONqAoXPNmDFyBm4UgcaPVhrqdD2xahDGOJ0Aw1SeFL1
6TuCweFgUQ79zsYCmz2aVQIUV6R8/CDlxSaViBlsa0ZTL65wIDQB+dHEnC8QBX4WodOvpVq8Nrnf
uj2dpWvstg3plUbDM52WfsnlNb8Ws+7fscOgZ4Bxt7qFTRYDuR07dJQWruCc5lAdo3jPJ9BYD5MD
bd7s3+CR40hmnvEt2EnjVH1EZfA9DeZ2k3CW8LqmDAFF4repDEwQ0GluGgt3K03d2OIyqPptQaZH
/1Znw+gaedd5oqDsQ6/I59CUaNcSOCEml2yiW8eJGbzqbjr1bXW0WvOzyYwduLLU1btZ2ZgxHPyW
lQeISj7GufHpq849Akl6qBdMgF5+V9B/S1lRjmmLOxA9bWfL4Qg9gUrJ8VNTa/QkxbBcdg+ap7FR
tC2YcC1qn4AHk1GUh4Mwy6e3oSelHJovk6YG26W3FjxaDC8QVAA109/sQMdtTMVjqtyKObdeoaue
RoUcgmxMsi+ictUhQcBucY/6RZ8fMApSdIJ/tOjpiSb04OO1hEGt9JBAOdI9Q63Tm67bB8lEdeZw
Jm16RU6FW37OzAHoqTq9tQ6NWD4msZ7uCD2zNW+0Oky/E4ibPp/cXCmZGNNPtexTGKo4SZDNMNa1
KG0AQXzyRvgQ/cwN4/A5wBTXcqhziUKf2DypJwZOZr4OeTvrm00dc3tKQw6UdAnQ1gLTHv49EyaH
Dox5WQKkUfgm7dyW9t0wMYIHjMMBo4bvYyochuB7pXEmdZzumW8TgagGqKOSON+UuJ0Qy++SXMnW
iigRHZW8pZHyqFfpiRMIAZCSHXujWz4pW7xjSeFsMwytWBCdfWAn4W5SJmeVOru69NN9Umgvumh+
lbLUXK3DNckhT1DEMXoypioYSNG2bDfkkYO33tNSFWYfbwotyKEMdks1JKZ4Q5deJ5i9LLt5nvDB
rRXWb56mHYvC/6w661mfgNjQ/ruNqsdKjXx2Ilb6Yg1rRvvuRxA7j2gZ6wCWsSsV/4ddftPqca9n
ycnQtFNbzd5sRONHaSvfdP42wreLUs0J9bkx7pHPGZAzKrCo5UFFtVnR2o4GjKpwoz1wh9cX/6Wi
4V7DpE4tBx0Ty1eg5cuzsDOaHarw0CIZXnvMzNmg3oLOEAA0ctDbxNDWhkO5gMsd8MHyo+789bN8
mG3CDESHTbMgQr48MFdBS7VIPMVwK1k5wtqHd8iT3peETMc/fkUYMkhC1sEHO0IFn6r+c05x4+pR
/W4Q8cCTCu/KSRDC+zGhlavookdgsqwYq++zLbH10ZoXj9lHgPO8hTH10qrltppA4NelRk0lRQO5
rK7Rf7F3JklyI2mWvkpL7xECVQwKLHpj8+huPtLJDYR0BjGPivkCdY+6Sl6sPzizKyOZlVkSu2qR
khAxcboHSaMZTPEP731Pt69DulA/0BoieSLP1M8ebRu241Rbl66o78OUjChvbtjJtjlaJ3QN0Vyv
fQI6tqRbvLReREKpPueWP98XffLJq5W45AM6zCWV0RxKNJCsoRjMzhfNkvbZHEfoqJG31d5DP1XG
xVtagxxP0hAPYjuHMJczZd+PRAs2rXLxsUNXJ1ZuE0xEITVqKM+Dip9JFZwY07LsbQL/ihgm7PHz
6ch4EsnyofUGvUIOvTdcVbNPl+/w4OkGwDpVWrE+ku/FAhNFNbtjn7VgacZqEziYCRtMJe3zTE4k
eFqE8PEiAUYquTF3QY9fSWfltGphXtmW+6nIUoqrUH+jNt8YVoijDLFYpFDk2zTW60SNxKGVh1Fb
dwRD1SfR7HqsnCth1tu5i93TkhI2mnP9OEWPaUSmYzsJa+tggr4GUXHTI51W43HihX43Y7IpiTLn
bUiIntxYxYDXS6CRSUdGq8ArV6wW6/U4J6cuI0EGG7vLpCt74ioCclX0dJ3+uMuxx3mYifYusb9w
QjE69h1jCDP45AGqWMWC3UL57EPn1WGHy3xsUfLkX410+ozufutmEWwgSRJoNJDLWfEqOQ2yksjr
v67MIseHQhwJN+RkM7fztwkg5QruJe+sYfzu6mfWeO95xzqUvm0Ki2slaZ1UMEH5S+Yr1DJQxYjW
22RJxmUXP9mvJO5AxJmRDQvZ7MJCfqeEdpl32E9F7Hw1c7pIUWZXZ/raW6C09ccKjgxiOwG/Kl88
wQpDh2paz/b4jpkLcXo7MlLP0JS3ptA7kenLQHLiaDM8qvwdzafG8JL8mHCGj7baePQKFw0ZfBgI
5ghNj6Qey99HuCDvZk3LgrZgb5Bz90KNwpwe05+Vl+RCpEw2k/7aVWZHPJjN6TkrEiJiZ1WSXnlH
CHOJAkgRPh0qxLiqZjrEWUSwhmIl2d9zHp1NYK13TfPd8oGNVXlBmPyQfGEV+gpVBckvM6aeqAhQ
g+WbL1CyCA6PwiUrQnLf1BVK0hK8wqof6MoHvLO22XQEeWKxAmn1WIbNV19m95xF4babseSNhn2p
WMmt45GlHTPp8smo8oMJNYx7FqdqV/OKVr3zaIcWPG9snQnDil23KJXb3Gv3mZLouaLomhD0kQUP
joGMQcm+2SoXLpvTsI+fc9nToXZ8an08cTbkOICJn2oyHtYNH67dHNceJoHoiMLTAr03oIlx03M8
tpvzn18f/P8VAqConP/V9uDwNU3/8u9N/Etn8PO3/ewMbPs3D4qoB2bftOjxHHqGn52Bbf3GGgBf
iFSeJVniU5n/rTNgmq/4z7TYPSwhYH/YH/ju0muYuNqFsCD8/Jn2QP5De+C58AORbkrpMjz4VR+Z
1kFDjUgELCU9ATISMXGGU4QLGNFWirc5a18bNNbKBrKPeciX+Z07EZhVG2Rk5/FOM6w2XhLBKCsb
689CtNE6QZC8MexFSU05nYayI9O83Dv44k9DNl9Faf/w8bGdCyY5jHCdW1VaZA40Zb5xNHxpvG1P
vos2sR6S4zzxafJGNGc5CDcVHqqC58t4y0NzXq9TnX+pZJrcoD2+W924Rx/5PRM19uVqWjEfme/z
Hk1SRre9ywG7c4o6lzLo7gOAy2hRwg1qg3HlM7yGZt5QRmDmkrl6ZBxwrRosGhlkF2X14dV12sex
4OyOK3LuOcXVJtAxuzbkHGuZN/Gu1/oi80yvTIQ75Tw/mQ15rI33QIird7Apfr18+oYDbjgkLkPF
mR6GuINoFzvRLfTSXaXTaEN8qbGxneR3smGS5WOPLKJVehMw92C5FK/srpOgULxns8Fnt/AgHY3S
KhBRjjoq2FTKuhrgCp+HZF8nYYU+zpjWsROIVwHG3q5QCQ1SNS9DGD5r47GpvDtVG/2h8udrFHbW
fqzHC+zZowm+g1N6fgWKnOxlKwgABSfIcmmP/g6lIWfSWsXzZ1q39DpxdBSuMRwrnl8djAeye1+C
akl1ndJ0XSEVRYIpQZv56iuQ64uerffCyPxLyssiMNnhGwMxUzk6PPJyyHWIyHKa9dXDG7HN2jGl
TmEZ08vmEgnALmU56hXPL1uA9UwrnfBawsXfEdyTNoyZYWoD9i/CelNUm6ZJcfHW3XFS3XNrGQ94
2RmcwccffKRzmZcey2VW726yfiCKU/Wg9yQKdwcrQ9s52zL2KUPw0WQhPJ86TV6tbmCeTeIc6IT6
G8UnHEkjZZA13hBfBVvf4b2ZRv8kaw/Djz3vk6DA8qqrZhNU9tZo5CsYVG+f/Ih84pK5Tx1xgJ3n
vI8PImnurU5QAoTzk2VsRKf2sTESs9Sa0WlGVitaRnJIlF7lXKfP9nRHgg8sorp9KgBvU/IL5ywW
pI2x1Lxmsp+KCs6cyc5eezK9R3G59sOewTUN3yahot77iX2ZVVPelS3DYkmk3boJEGNkYBJYIJTt
JWuraG2kXPhatEjxY0RLPsBzPKbJA94psTUAMigK3EOc2vYWce4ziz33BTMyUWUhPmAPBiDAPNLG
En+NCNi69s5UsBCjLekZAsgFRV8r/N1jb7Hd89yXUcbRUc/yUACxPYaMxi4jNqB6WEKXch1eKJoR
y4U8y6zL6hOZF/A3VRRQLEFoBLjub6OQCXtcgkcYEqxGI3+d70DJ8/vFIRI1yX3kp4eBKcXRswe5
U4nxtamhNUilBU1f0d4RjIYmHHed8iSQ/HaKN4hmq3s20ZAQC5t9RoCEtHbwbXgqWaHhqh8I0oU8
qupgwY+SIDpJ4w39xYq4aXFJO5Vu3JyWGqN29B4CQMqlnX9X/lPiiB/AavvHOTT8U5EobLdD9OgW
vTq5LXVgF3T9zrJzPKHhzpr6ZMOwhPjBJPumFQ7/wnaeMLneNYl+AAmvscIQIOZGeFA+HjBGEeAy
4gNMO1dwNuaNfxJydsAtdyeTNOxJUyVmspjXsYSuTKW2LRy3PXRavxWG0oe8Ctq9a/Cvn7hnnUO/
feiSvDyXseOsXZezqSAY0sd9SfHUjQf0/6gbp4FyJyhJAIYSUhanwJmf8lVUBPm+cnImT9BdvQg0
fiLDz46fl9ti7jC5BhA8WX2sypg/apTiKqaOLYlK1C4dxLF1qjcKPyTARQ2ylGNYYyMaokOefw8a
t3gubNRUXnuv+jzYUFlG66wef1/ItEVN6gDGyBzoGIK5cOf5AQASlD2c+NbKYQuwc9O3oYL7VqR7
DnjxEswM60vvJR2n+Az0bGDJVf0O/vUJjG24Vssp1dkk4QjjRZeYYJua8ADF/aEuYROrjklEKcpX
u0Dn1b+kTVdtZqMN113DjCqvG7E2pvEU2Ga2Nh2YoDFXKjOF18nUFkQUkxUOYqlZE6HXlEN+yETx
nKfzexs4MIXBfD0k0ch7uE4i0t6s+MTYxdgOUYLQbAgPc2BtQgs5lDezoO4nvZmWJLvJIWeHDe+6
bhVdG8DZlTviAEBafjegrN3gjMVtvdxTpkIgTHa7KzfKflWYLK25G6JpLtzyBvDi5xcGwRibPJIQ
miMkOnOYwoyJX9B3WQdTul89UKuXoM3fSyHZ2o7mkV42Wk8Vt/4IrS6qGfAwCbojg+qXnuJJsSVD
41/SUjh35QhfAN9zvscNku496zVnxy+5GNZp0v1AAE+AfVkgqpTNKl+yzTOLgwvl+oPvZgWVS5vu
jYErdHacxxpMHFL20Apo8OrgLq1DAw2OBZdWYQSPtX1XC+O7l4IvJtwjz11k4CTFN3b8lX+nf8JK
svrztfNh+7j9VXXzd1Fa/6y4/rv/6fq0e/71T1l2A//9tDsC6OW/qr63zdwx2/j74tv5+bv+WnzL
3zhfmLALxfidrv8/xvIQomjbpFBU5hTTjk1d/Nfimx9RYSOfVozLEfgsdfn/G8v7vwlMZ6RwSeDq
1p8bzat/1Hop/grfhGrleLYLQujvR/PDFEzofW1JIjUjG7I5uxmI/2wiPvj46m/fi6w4Z7yuu3Vk
a+59k2AYNM5X+G8t/sjly2p5YHu9cUfmS5GnC/63yXzKgZcjndBi9fHLosnNp94UaxhQ+day+mDL
eMJ/bKbxig/D/lbiYTlUjpq2fdLv2iQX68mYKWzjC3xO/PddSJIwrC6xCQS3sqJS+paSbtMY7n2d
Kn9V+h2EyLx6gVXY31FAt2t7uS/w8X6x/bZ8KpnvELOXMEuumpMgOuuok4LAJYL+vnR9z4e8Uc8t
/KSzGUWkQmYgnKJGXgZyUW5tRb3WuFN3LKLI2RYFiVO+DXS9wibzRDuMRNCNPmNK71d1nX8pUNU+
JpF5Xwsics1+E4H8xZbL0ACTJNPQsOjerJGdKfQ7cYTT2b0hOUfTSdShqCX//qmBER88htKxbxPL
v4duKuQ1DZoTGrBtJhv5ZHCDvpiG8aMtCFmsQ+ctr1xvk/aIW4q6dqme7kPug5fBmhcamK5OPQwQ
WsdTjPuAPzZleT+xtuUIauXB4qi5ffwExHN+aHTxXA3lpprb5kqCaLpPlhwRkQHFwBhScK99zY3y
wRxd52Fc0kfsJYfEWBJJApQcRGO+2ktWSb6klnRLfklCkAkehPWwJJuEU0UsxJJ2MqFW6Zf8E1ZZ
8SFbMlECceYb4zuykn6NyZS/dElQybhIty6hKpVLuor4CFohSXLcqan/ZiwpLPmSx2ISzGIvCS00
mtETpK7saBDfIj5yXOC5sogn2yVaUl6MJe8F3guCckkGjNeg6BfKwgzepbhoCfasS+4S9fQVk9kJ
RfxlGuSAd7kEFb3kz/AujndB4efn0GKJu3z/5w+bjkYTXtQ2Rut+b6F/SEGYkgISslB5tpaQG7E8
fHw1LOk3Tn6xFplCQ7jPXSUa62pPFM0GYK51u+TnZATp5EuijuzI1kmXlJ2Y8VaVmXijq7K51I7x
+9TYOGBj/al0Mft4BPve+9JDj4ER5TYZEM2NOI0emB6Spq20d/Gh6s8Tg/3SMuSrFoNx7A2Bwd0g
ad7TXDKQ0qkZ3JqETx+n13L6Xc2ZRNWcILG0FsPLkgALv1a/CcK8Tkc36/HDW1X+Vc3FCVEfSX5B
bR5gzkiQPzyAfmSOh8kJLCRq10ChETcCg8jbpOrPvRNvp9DrHhkJR6z4p3ixdp/6yl9KFG87+NUb
yjXryKZP743GmNcZ0/WdVbbXSArorwiGt6XFytrRnrsRVcPsSdhwz/QcPoDsYaRPHdIv+boVd+Om
MczjFBrq1HpWi98EHKvV9ucANaJZy3NiAbcsNIV3QUZd0pn9tWjHAONDf2sJlrig+Zr3TT6zAJsE
sj8HJ1RMwOqblMHnOW899pFyGW4QFdIrt4GtpsWnXvUn7iG3glr/JSgmCWQB98nAedhO2Jt9OzoT
+zY/pd4VPG506eRjJ9vwhu3wUY41tZjs/beyG6FnRa24GMW5i0q5N1VEIJcT1GvC6ZwjG5X1kOHE
8830RzsVxVrrLrlL6LcK0GJQ/7YQz6pTNefPJWsqhohLZm86veOM93dxxk0CGdk58lA4lx6ltSLR
rWoVXayt7tqW9AxiCvfUdcU6LA1y/VRDyjPiDuDBnMZxbCZQ2I3ksc9jvRT+T4VkvALFoXqrYuMu
aCKIya7ze4rS5WpKRPyATKwvrtH8bqZyOsrCeyysdDxLOLcnbI6p3ZjXgvm5W0DcGCdYcyRybKU3
hvhmY/vEBNo+DX2NaK7MWNA4zKdbZ00Yo9qTmjJvkMD76xkjReL23+eBcFgm0vPW9cma6xIIXsnC
Is3B8g5LNu+svWc0f924ynQL5r02YeEM+pRnU/qo/Qruw8j77zMwLUwUYknD0CAyCVZF01SeFMrM
Ty6NjWar/zniPdvPPak4wovtz1ZLlqSyolcMZcGqJq1jN3hDCLUPt6Po+zeCsMMLENF2Ne/9Shrn
wkmCAzcnZwdAuXyTZrLrUll98xubqcvgxHf6Y8XO3eDYzCM5h5g1cS8GB9Iw9S0ubR6IXyUBHm7e
qEcfg7LDSEnKAwHo3hZXpvNsTaI8qpk9QMN9a4wG5+S0Ubfhdm7t7L74qjhH4KFJbvj1QJXPP3wH
wpqNMY42+KcmxwilKSHd4dbyqh9pmYEb6iasw8yD1Fh4OwNdE+Ht1hvMm2wHPYdNfvDSzCqGrwAM
oEqJrdeS94RPyUZa3uPcdtMx9ifYXAg9YW2HCGdoSYR10WQ93skE3At+2AEVfSugp0xAqLoUgCsR
6pXVcxaS59n4wYFkguKssLTAG/LydYjU/TRggsyswLwmfaS29kjuKLvefAs/pmYJJb+RzlDmRr0y
69yGsCWQTo5or2ArIinIaMjS584gE76zcEhXqryaCSLS0lH6uZ1de23qZEB6WrbPTeJae0/CRfr4
pZOU3RUhGFcHP8Qi2j53uO1UXmwzAZEJJgc20EIzAmwSAuJq7uzYeKDAzBlvMbDEdN1LwsdwvbT7
NInc24C8NihAbo5hX+xIuTvLTnWnos7si2N239lCJVvkD+yRPbSp7nBt2x2OhSMbgtWAw+gS1X1y
ykdYnxFIKVhHbUnkQwjZc12yzd+71XxOeTXInoGFo+0LHIqzbeT+gfN/lUz1ngwjwEBExG3NMqt4
cwt/FzpEzRd5TMxwmuYAs3zika3g2ms+bu4suq0bJ8GNFJIv+Dw+TY2VbeaFoFmYXDJlQMplb+HW
SWXMwAWM+txFt6JDeD06cbGr+xPA9G/gkUCpVIt2YWYKR4L3ZSqhJYG6mfI5e2q8enyCkeatEUk7
e4eeu+2n9iyUC9XL5zMpIutgT7hedBvfwtjjQumFtaE5jO/HcObaqS8E1bq3YoG3E2Wwij2bhJTC
uHLNCwhLRX+vYx0RbtC2L0EvnmbSPpt52H5coAVMtLLECd0TKogBkHmIaQ3ToYxpL+NyPLWmx7pa
wWHmJWIGuMyKFCGYNciZxwZud7cAvKMelHcZA/UuWn1oBpTJzHPdy7ygv8d6wO+7wMEtW2C7ypEC
Dm2KWr1QwwVj/Znoof4A5tU7V7kxIApYvkT8xpf2HD/lKqbkgkf+4CxoctcBUu7xPnULtpxJzviV
3vwTqfLmk9DAzUcF5vzj+6J6qXg51MgkW2f2cPOmdr7E7IW8pfv4aDw+viqsrDh/fIU2+KWPAnKw
gzw9DxHMpbFA1deE067Dm8RV4/ZPHq/eVgrf3k621jhPmphxXtIhAZbZoahy/5MxC7TzsXWL6AWe
stbba3w+yi6L10LFx8JhpwBKNz57A16kwBc3Wc97a1b58/900v8VoHkJZPhXnfRf/g1c5q+N9M/f
9Fd9m/ObIyVNNEq1pW32/qORtiy65UW+BruIZkd5f9O32cRUiIUKQsw0ffZH9/23RhovDYsUfiPy
N990/8wWiw6cTvmPLhieHFs2rOzSAkXnLKiRP1I+AlMMdmGqhN1CvaHkTO6BZ6T3H195EJt9Hxmr
M4nwQmpPeJFhm0CunK1bIcL8IEU0XQwF6C+ammcCRJ191YFRDha6RWqk2XtqgPPFVtJIF6VMbSoG
0vUOV0Ry+XiYx7Y+YIlmMMtCqkuG70oAsBmNCHBHoNgwxU6P2c5RhMIyATvOGGnQt2X9HmTq99Hs
9nhVbQK7osg4KU+zaWHetDKycHgNku7eMQsLmwqyvAwv6Sob2EENYRV/lg2LltT3Cct0s2TvtWFz
IBsC3XOj3pIsQjPed5c4haRXOYa4eWZTQkBMyK+Yiuhap3YKSsP2wysa3WTja2rGyMNn6S9Q9o8H
Br0ASBMbYS8MrMAs1H3jx6TFKiaoRj+/pkFo/aj6G8gI92vrIkwjRvRaWvVeihTw0AmOLTPtKk2e
NatwGfvpi4BC0eqQ1c4buU7yCyO216ydjcfK56niFWbGGGAlh+yCFm0O9N5tUxoXabEGDydjb9ec
Reaid/54CD1v07hx8wSbeUEt5N3FHTU1RzknRwgxFrEWnxh9juARk3XvI7mrBU1XZ7eIzpym/zyj
0Fg7CoFhfwF75u20SZ5IWZSIhj21zmdKStij4yPKGbm1A4aFnYuGMbPsRxGrm0764pVPAnysFGK+
DhembtSv3Nq30ANf3fJ9LKLx2gq4gG4wuXu7IWEMtm54HxuxvsQIcE6w8cyNcr7Twzpv3fyMVjzd
GXYwb4cOLFriIPfDsOPs7DpMnjJWLS2w5W9BPC2SFbGJQUReXIkh9G8Pdsx9M3HGh0E0rOmC7DTF
9WM65vohLcr6OFV1tZ2UAUnEqVLCiiy8Anmlzx8PXgcANGmz60hAwCDBTlfaMghqGZ7K2GpPNQlf
D+7AuHkSQX2s3e5iV1Jz1zW9fRh0X1zIgrAhZHryYkO8kry9ze0k+1JbeQ2rIWsOWCxuWW/3m6Zt
qoufD80py6sDEX7TrphM70hvrx8GhBIrBlbDO7rALcKI/rMLmR1BR1nvPF2TzVH6D66OKBkaJhWI
20fYeNlwyXzIx9XowGqbyf22ITmChageiM87RvwZV0STJdHZQLgISZZrT4CV9bzOPBFouyuo5NcY
uNrLx4NvUk2JrLlv3QCSiuNASIwj8FkJSenO5JZn0drZ2uh4ygm0EKNHpRGR7uXNbndU2DMOCCK/
1x22ogZ7fBb5G6ZpyWUwsog0aD5UadHu42Gu7menj65VyKSsgtVW1dFXOXUsacz0++SN567unH07
ku4l0wr+hTSfSVU806bY+zwBKC1z8x53qCOq6kxyQ3VuI3w4kLqByeS1++ROEwA2DwuPKit738ON
P5o5eR4ZA8CTahP7ONUYo7ugepZQ0u4jhyt7+RUQUfeh4JxxW0jT5GfdoMptm04EpwTe+x7ZMaA5
LDeR6eI05KXduGryruEMSCCIv86lVdwpheEttMER+nwgoD0mKcDe7MDHVN7ihAQy7ivd1ZgHMsTm
Yj5wCzAQxrI4A+aDd8bxSjwd2tiZaGGumE5WAlnvM97nLVudx7EFeNcYmDVyiVj/TXpG9L1lbrGu
EDTfpgxSZFoZemfEE5CmqTvnnbK2w9x8c12r3HcOkjeTLnBlxv1LUlTTCW86opr5BTlbeMYhBmBX
Uw95xXD2Aix3arRxEuVob5PRRbpYL8aUKMUdlrQbimsBC2AQb7QJ18lz8z1RevV+6EVLHwsAp2qQ
jcKnGrcKXTPqtlZdZfwlSDxGI1YXXUY//TTmiIvHUI93XqXX+C6Ga0IWKG2bj40+ltGpI2Vyk0yI
lgHA62ccRXAJy+70sSRG7GiuMZANEGE/de0kL4o67Q8PzvJLdxgp3by7LnXcC2Z6QsyD6VwNIFjn
xBpXxiS+jLlqj30FFT2Y7WRPkiFUiqD2sJR6yf3ALAp3D1Ytx0yQFjv9Eufn00ebIEjGiU4UBI//
JMV7HKjpOoXDfK1z/zUKpMVoeyiWA9a4Y3IEPim2pp1nzvuZO+mxQFhAlBJM8fRhtnCbl4UXcGbE
KRL2xLxBKzOgnPbuHRzHfaEcIm5QoRxCs7dfOpHc8ZlGlUumyoFx2O+MTIqHwUpJKpQlkjAApkAr
+MiO4+RshyklpRHN7GNU87oXHoHpFW0d4MaXDIvKKgObtRTJxyioxmMfsllKYl9du856aU0sYtqf
1BVlOuKNDoBYavpEMbkeTHXZPYSD+e4avfFqhcMuKt6j2IguVZygh3awcHq0F6PrD7uyUR5ziGaT
MTP44orMwQ3piYtT+vKKlLzY9H6h78EjeACu1KZDvxlMmMywqMilsUyjeleTAvk/iSfTf1VQY874
l8Kwv/zb1wJt2Nfs19STn7/xZ1EtFYA8BQHPoq9XVAZsu35Kw6TD3kq5DqIstkKow/64nFIucSiK
n/i/eEb83yhjfIgQpO5gQflz2ylom7/U1Ei58XFTmzs2f6En+Af/saau27hvltgHKmAYSJnjv8ID
NyhnkbqwTkAiIj77JKJvjXm8ZlP8yc/KUzWF49Y2Un+n2O83jiA1Y9Fe1bC7CIi86yLnQaQmYKUJ
I7lTU0iRct/HRrmJy2o8VcNwnGBatYb/bCyRnZZis428/1M1UXpTRQoL5LHlIH8XhQ2css5XgK6M
NaEfhyIueaYTSIwwc/dxx62rXiaihXHPLJ/sqFE2m7jyTungnacJ0pTRBpg3Jvr+WKptUqY9k3Lk
+4nTXQyIlQhq5YNoR9zNyHJbsOLnGurJpi2a74Plv1tRE5ItAOydlQq7bv++tGOxF7ErNmEOe3wG
PdSnESuqUWzyvPyuU0WSS6FeDEdDRNeKTDST54Yfxzbb77a56AMavakZCq7nAEVxsjh5jWwTD4O4
QdMu1ig39qlbb70sPvvsr3ALmy8mGqXFxaCWCAP1koZjvS3MlFlrRbff5WuzqpOtkU+bqWu++K67
9VL3d20QZDCxGFnGC9p2XwcMHiuDDUrQhOHWj/H95Hh+vSnHbN7NQIWlB7+cNobC2SkqdwM8dUki
lS9JhTYeqdNNynIlq8Fjc4SsJpQ8YCXHTwy2S5T5IdXaP86SJRaem31vmHoVLrSyKMqqfYguPYEZ
52qV7UOdfLPN2dxXBQHDddk+mnDORf348XWLo9wbaIDioSwObbX4JOKvAdi1tRwQyIbGMl4MVbgX
dvGIoor1ooMBo5Xqu2Vn88Zwk5uNSZ6RqANmIzLszUcl0XrdvVEV9xXmdfKoGH2QC/ycJNAjS5HN
azTj5TK+N7hNm93JWR4+vjJd2W4H253PNhFTyNDzeHaeoD0y0+/r8S4vFxq6BWe8rkviI9ykehXW
QxI6t8YBIBf1Sxhq+y0OSmAjEl6d9hkm0pxC5/NBUxrJYhPIxzW69XZTuUvqXRmgGOcO3ynnfVld
oRJsNvAiy2Px4I5kNZgp9GPRDCuyCUNWr328afvkqbPUpuea3xmuwzSyjHYBVlfe5uBplEQ6J++G
j85elI5L5vt0MjINPCpl7KkDZM2Wpr5WMrhnWxtSIXkpFEeav3BkIFaSc9C4FSNpdBq8Q2j5Rxa5
KtiQDNdpaa91CqEINgAfNtPCwD/P3BgDUt9F/lAN7tGIZ2+DXvOlrdGhhy7psdDqNkndtacZDnR+
8dXAJaRwNjNoABZfpVvCamgXfZicI0tb1qVpTePktDvF2m2LT5dZIodQ4eBoPgh3Gs4o0bas1NI9
/RVbIlE8Wkg9V06GL3WR0mHknSASqVejtmEh8h6FUnybhq65Dv69jdt3zSuNxC0PN5Nm9VMEDjaK
VrXbObHR7d+NHXTjwJxIfND0BT4Yq7zrQRcv33Iz0j/qPvXh/QywvszkADPKV0l4jMe+2wSZI1Fy
syCJwY62zNydpvDWU6a/mHG6V3mar2vDIxJu4TG03iHKxqWkOGlbfJPN/FKUattWY3HM49xCgAVY
Ped9qwiv2AIyKBcz7Bat1F3s5D+ivH2AQfk04NtajelIJDKPG87ejZ2ROwUNj5VS610JUyKQJej2
kQs8IhbDJwm/nYG8dRfWIkSZo0x6Uf/3iEpsy8/YIJXye2rXZ9ohNgSxW5P0jRYLVg2JJEb7XSbl
jy619b4fO2/P2+TgQ+hNfQFkTUZE0r9EqfOYTnX9U1vzT7PohVzGQ38cHyHlAP1hQ2tRkpHVr0IM
IqtSpHoYDTuM4aTmVgR3Vfk2GoKbW88aJH60ZegtWMKxjjA77xQMwUYY2e7jG4NMsi2TSp/k4oBP
pivYbObOsUe5NrBxuydVGUl+0F+E437DzPFVLfeHsjffTNjKZD2lXyY0Hat0Ypsz+vc5MIDDx19Y
+twmozLlqIom0lNAfpjz8MOI0PfnYbREbz54AOnWOQB4hvl8LL0E70hZSx9KI+mnUXniFv9uZbaH
ati6xqG894rxgSWRZTWEQWDfKsgZiusQyByruRGKQTHXtyyPODD47Ky0F57aaGA7YM0cH9249Tr9
LbCb91Gj7ksSMpAH947S/lgYmOznjgl9B151MqITM8VbYA8435cnl+echDr/bHbSolXYOt3cbLtF
ELxc+RHCQ2Y3BTiCSG/NGtcXO7IZlMGpb8CSF+H0mfP3czdkKORS+IuZY5jb2JWSoXvUHCqUogDW
kNv14UtTVTtjIow0Nm9RSpPst+7eVXO2z7SvAQLrH7WfkhnA0m/lktiEyxXBKG4qeC/uOh0Bhdoz
0EiLkhzeO6sZxCTEIEf1Q93jn/jDyPX283L7X+wsb2wLWv1//veiK/rlKvRcBy4dnCHbNzkQ/77g
0rOrMRjlPbh7mxAd8Z54iHaN2cfkzUVfm+mXIIwZa0UgMbkBx81Dldc/x+P/9MPgmP/Js4BNhDoK
EZT7D89iiALLyjPCoYLlhXS5/0oT72faLeJQYjYBkDsPkYtpyo2xNFluNayn6Hum9Lzu/OmujZJl
W/o5HIxb7A8ZL9zMWR7uUIVPHF4JUoClKuGj4q24prUH8MQPo4a4THEJ8uHYJubvDezWvItemojQ
ajYGtzxY+izwKnSVWNkUbBcC1Lg0U+JR5l2KIAIAx7BkrfWbSdrci4itVTFTOhY3d37qfMlMZIkh
MWH/+n3j7fnHl4wzA8wTMCh++ms6YBrEdolwpFtP3BFRNuidhd4IzQJ7pYL6bli+neNw2MAs5F8O
ZjcxyUbD4npoYlOwRcxMWkaAmEjBUVV7bi02ClbAlv2oQC1UiCP9wv9l7zyWJEeyLPsr8wNIAVGw
TYuMcW7O2Qbi4REOquBEga/vA8+q6qjIrizJzcjMSG+swiPSypkZ8PS+e88t1yW+3K9Lho2GBf7E
fx7coIN0W7B9btd5Y70ByYxA7ZufWartRR2vrMG5NyIDJEZJbTJffrdIJCErq+MZFp4i2XPDmlIy
EV1AvC5rCCopvNVTvs+Z1E58BX5Yuxi+mY5n2ZNYKH0+MDBGTsCsPrEJxEfbn0cRICCbSCbBqq+G
71CBcDp4LLMF92s/hMYROWBQo+GY6TJZTmgjYGq61cTRWmL8MIIihUZLbQ8a+j41teqIaKW2tuuT
TWNCPeVjlW4dfTCvokG9rXujv++1Qif96iAbyXpf9FwjRdQyLspyYIXGQ8DoB/ROsUStcb0x3COM
5H74XEPDJ1tMiJ36mNcps4ytcit3hy1i00wDZUxmaWbnsSViMEUfvL6jkwz14j4mfm0asZo7iDiJ
GEN0dQNC6mXi2ksvDIdjpNMKkFsAb7PsUs0PEQgHBraGIhJGBbLl92OAeChKrnBywEJV2glFUaXE
VMs67GQ4tIn5fT0+6NoNtIoXn9zkE6688BjwFlp6etA+FanW7FpJt97Xv3KwyDalDaQlqkdYT6F6
mcm8otSdA6Ws9sqHrM9vUpdrG6Dyuqm5GUvlywXUrPTCDEfehu3qsrHK9JL1nbUo46rf+h5Ucobs
5Nkp5oJDrsbXOCAxKLE0HP1ijn9PGE14JwAWboI3z3LTk5s2SJM2DZY2pUjHLrbCJytmU6xN8JvM
1vbOTafVG1/KbGXL9KWOZPxc1rdeM6XJAi7j2fXmRX0zIb850GQmFRFDF/6l09wU6h1vusxT3Zbk
36EzK04NSVCvwbDE20H33wMb3qB/5yNn7gtXP5tJre+nTL1R1FHuzIhCZSJxV+xMDNWkNDs4X2u4
xdaOmkccJWqocfZYFKSZDUaHbFiniJsPIxuSZd2bbz2L4bXqKsbEBoOzQUMb74VvTgH2V3IDYRMi
byMWOaGgXkyFy3kfq3wTX34ABwW7xtJssxeP0tCpqPM12+rP1usPQ57e4IzWbBcagWzbfdRX83w/
Ijp4gqVETChG0wV8yjra9/Dsq9GOdoaPnV0OdDekTb21qRqEpujc1xmW7jLDL49GrW9bHZeoC0oy
C4KWviWSGGEDHc2BhrXU3goHv0s4kFIdu2qPqaZeFjrZdiCyiH7ZsfQ8HDuS0b8UQJ7ByrJkQZbq
c/mWCdjXnY8KF4hsDfKcOjlXXjSWR4yeDtaCIsYGXg4sqgQYAPyPZb/up4Fc7Rh8kEe9WEbgreL+
Qdkm0F4fldfgur4YlNLx/LfQp+IBp6A+gprjt/91Q+nCeiAtPFwLF69J6CYdgFf3ZWjnV4vNwZv3
E6xoaspNDZi1L1sUeZ/KE0DqANrGvWExmXtKzzZqOQ4ksTFvpOs46s5TAUJCOOkpHVp77U+MKyFF
SQIXD9NguayUlVLvZQRIAtixyIHHFQwi0HYfXg1LoS6/xykq/URySw8bLLYjYiL7sG36YM6ZWkJY
P7ocmEWm9HCTps1WGprLuA2/Qqt4Y7baWkh73ASGA4rf464xGFzq3Pcw7sJl0qNm5wXovKm50ypL
I4/LZcPWTiXNaYE2BNuvwcuw84nfisd4Os9hXDfZjVSzQq3d5tOEJQWjnOcLssmafq4D5y4ZCWS4
Yl+J3Nuadv890Y07E9vpopaI1IFJKNmhoBwYV7WssjRa4uF5CyL/zqUbGqsNp8aGXqawZ1eowW6g
ToHwV8HdO+ep839s9OM3gKLoQ92poy6LN4PnLafMxGkAeaOiLMXUanIgdalBsMDppo0we4pk42Rq
lyVdS5dNUVHVhFuho7fWGklbB3kFA6E/xpj18Hf1Ji/2OWCPSbkKnV07wYGIMpohaX7woiTf6UpM
yyALz6xc3O3aUp3P6z7pF41FJsfVYGnlGkUKYIxRpIN836QTL3WpU2Vof06h+WBVpOrHEdxAETJ9
65l4Cyu+yTiO39uwvKjUgXU+7CzL1TFu0Uk4gwwiSwDvDcNryE13mwxwoGjsI6gd+qyrNFJQ1IAR
ng7J30ElzyQnkK72L00FmgSf2aLm99y8Bpq6JFrVbcZyhW+qXpagqneFcUd5Mk06IojWURN/lC2C
tl6mBAsDaEiN6s5N0upHPYd11XKn4nsdim5lEybi/4oWIi21b80Py2dZHDeE4DnzcTwwirVJDJAr
Tu9jh+0oiwsZ2/kPSEkbRbVKDf+z6NzvwtHOEPIGAv5PugNdasxurCxFr6OwMNPZE6uK/l03+sIJ
+NecldAyFx30AEfukbwFfwg+MBSeHUuQ2xCVvomHZg+2zf79DPg/0KN/BT2iMJlohMEo+6/hqMf3
qH6X7/n/Or/X783POYv/evbf/CHub7yd8XPoDmYP+ytO8buUbTm/caRGPwZrgZWSeMY/tGzL+w3G
t0f2Aess0/Ps2vi7P8T9zYCrivb9FZn+i1q2cH894PO1GYJypjm0oYNL/eVoFWhFV3NThpZACHjp
VOx4wmI4fT2w1v7mi2kCvzlgXzPq+ISKM/FCXIepGd44OYJTHCAWmyq6U8oeP4OZC1wp1pAaEk6i
JmsbjkkNdMWeNqNOO5FLH/ddXAX2pfaabe34+VYUhbMdMfcjc9rilZz/DUrbtK4b0NmIXe7F84Kz
5xXhQ+mb1iH2PLmwtCa+8Un1bluXhDTW3wIOiZ3ekQ0HsyNNbZ1WuTzXBBgg9dGF7fURyzNueCtV
mtW6gJq6sPVBvGmuhkMYDiZQhW5d1Q2iNXyn8pDon2kaOYchBl5qGQnGZrsjoQZ/glJwkfyQVhSu
vST5LiYITm3ZsbbHbFk1N84sfE5BR6LRQi2gETRf5TmSmCcAZpZh5K2ivEdczw3r5uuBSObwRELF
ebH6od43AYfMAgfbkFZvEf7We9gmwyG7pyCFqGOgO0crIm9mZdp7P3T+scP4+dNDNGE9FBL4UsIl
0wn1RRSXuCiM4keF/hy7ukY3mPth4JsEIw1/lv7OekGukehrGd1mSlWHgjZqMFU0RYp5nSBZ1H03
Ok663WS/p7SYAe076Xnsnzw8mLskaC8QbzBnRqxGy5Ega4luFsys+zQLiDX398pg9eF2yXTHgvVp
oNPRGF7zjlCzsLEEa435Bg9mUXBGLcqmJW/owVWFVLSIbdfYKL363rLyhAZooOmHsDZqd3qgfiBf
aLlsV5iurjIOkyOYPOMhrgPcA0n/xmqF6LKp1EHlTvfoIkIl7rRRQxK/6GxIlrKli1y37XEH4j3e
BFYD2gT7LSx+tQ/QuO2CDlY9b3ZVaTHY97gqHafPFilC7zbpzBr3ffVNn6LxPDyJVni39oSFsbHp
MrJrnMSqNJxN1Sqsp/NDaXTDPjbqy2Ssw8SBU1p6yTlm4l0QtxwXhZZj3KcyaZkZ9njGJU/8eeI4
zEGF6c7SfXrJHIdfOXD1votRUlPM+DKLfxRDXN5GlCPeitzPj3BznlM9tK8OPtZRN8qnCj0gbOvs
pskISnjKyC9pLZ4jiuUPkrQ29+k8/lHOCd/IO4Rz/e4oI8i4ALjivrsVMtoYTlyezIrgkzX/CVkv
I5xuoTyBR+xBORXuaZzNncn8p9b0p7UtKmPx9Xe2TfAatYuEud8zZ/ZnLjHRvoqrsr+oiiLzXoXR
NlQlExRIMFL1EGGiOOMgNbjmXawzj+BEAwpKXSlsLQjDTtJcHZcyXNnjqs8bECsSJM02anxws5T8
BKSMz7HF2jtH+Jq0iGEj7zEZEJK/+XowfCvYjiJHDv7H3wm9t65afvn6m3J+5tef+Bt6iR6KppPw
a+NNq7fRDdWJ9rJVeJ6bgtbzYVLG9evB84xh3YFyXehGu28jXzzWsVNSNaAxxswfdpWMjzQU+Yuk
vzP9yrl3QzhL7tRcLL8ptyMXnk2LdXbD9qnelL1szgZFFyurzVFMrV2apcmxJNG7iWANLXU6MA56
EXz2ZivuWdJXO24D2rLpQ3OX6vdxnxs0KGtPtqmBucFT8L0s3xvMyz+yoflI2ARswoC+oaIvK8AB
mnYAkoY0y0eBa7CmzNoXaRUvep+7b7HL78gLBo2siiH3tCEDHFZwGrOIMYh+SfcphzFcmEzfCfU8
HBLAZlO0QIVhQLupjE6iMpOJqTVZyKSMrrwR/JvGa3DmaOohsHu160vdpOFp/DCd+jqQ/afxgWZK
AD/u9zYoCeAIXkqcy0EleW1wk0iiwfhZLkOTU7qFKFszyXGMemVrcBskHNskKC4aZpdJObt92OiW
RMB7b8MJbpP5CLE5J8npPRqa1SDpBoUeBZx7o2V0J4VvWmzcpQSJ8tp86EJ718FgGNB9B3N6jVPq
CZ3eedfQSrD3fmuEO7eWHGMKrHtxo4GKCE3zbKRihTJIkyHYYzuc1yXAle5smijnRmwnortk6C59
kC0z13+jghTrj/popXOqH1MuZdBYrwNnxcJYZ2H+2gx0i1XqTQvlMu4rDHTt1YPP76e45xB7V7UC
07Yo6ITd9vY3ZTjfcuVkpzFWGWjNRNLikviEN8iyyd44jJrFQyONw9eHXw+E4heSY+Iy9LEaQuGy
zlSjPFd26l104cjbLtXOyDzmR7SOpyJBbQMepflsm81JxrvUJIYHsG1pxeLZ8FP34kCi+xrI/tLc
eo4/iBsVn+2vsd6fU73/8W/Tw//PBIMh5nio1v96bl0UWffztOrTpvD1lL8NqyZITt+gG0DQT+jh
c/i778LSf2NSxPRg2/NkCn3nH8MqZmYKReD8G/B4OAfP/o+/DasEhg0dxRzzswmh0eVZfwHJI+xf
zcyCPgHwP3x6YQqsQDiqfzZehEAbibyNNGsMjTqmvPIXxAX7M35bDxYe5S51mIJD6Ia5l3Q27wlU
FJY7wjv2wjFuWf7QxiYoFks5lfEiFla151Za2PgNEpbj+AvEnRdmz6br2/dDbKHSTzL8Rn4s5NDp
03RamYNO98QgEw7xOKlV/wzpbdz0iQZA02L081sN9ZE3MGmB7hRabfXYpEx9ucY51C8CaCciHuWK
Fh95Cgr5krUp4UdRPUTAb+kAwDnc96a/zflckOXYWj/53GPWXKXie9IdBVug1H4mK1M9Jw7azCAB
XRPa4fyuefBGZcjRFUWZdVPbiWTXV1FxoWIc2hbbynXYJWITcWjdWFXYiaUyLMg5GeDGJXfc/mXS
LO0zpjLgttLxhfiKph+yRuOnxK7G5xm0S+aH3Cm1Mtth4g22ajRIltoRteGTtE5jntD4zm9yRS5D
P05grbe2BO5d9m7zlqGu0PxWtsAvqWm/pSvLeB1te7jPCyXPoS8EFMF4rlMYyi2eb24E7LVOoSj0
lQn1nRYe0k9kiFieOYWc7ktrAuGsTVBKGm49KybxF1uGDlIhHsRFDXjnJtUAt7Soa7BMyVO8Dd4M
BoQyyPDkR9cmtzHlycAej1Wike82C28GJfq34MiM755sdKzZvb8NhGWvvGT0brqY1jm3E8Wa2TD/
gdJawKiQaX5RhW/8IEgiAIhogo0c1B6CPcYYnVVZUiFopRUcdUfdq6aBI1jUlzKOvjll8o1en2Zp
clIjielHO61y82viUFML/e5U1jEx9pJocOI2tOGUxS1uE0TTGbzTGv4NWzv3GXt2sVEC9WXKkx8a
RtFjXGP7s+kC3uWUzJxNPwnQ5gLs97UbbMBlmwezmJp6Qed29yBswA2Jrhdr5VWpw36E/KIx6Rgc
kaCyJVeKiiLFEIXeJdvYv0a+TRLVVA+Nr66VQ8mVO98jaEK84F+kUsupAKxKeAMk4Fq5tCRN7qUG
RHSM+kusq2bptlgke2Dh7L3dB7dJanzG+rEO9NVIVTeHCczOPe3DEbuaGhMqUju9OFC2CSB4V2nE
XAymFjs+TdAFbkVunaEH0ZuIpvLLx9x14qWpiY3QaAjzMFE3nXUsLWtXqNZfqYIl92Dn3oJDe7KR
bU01ps6rj9Zi2J9rz+sh2LWINa2MbpxpAj6FXL2GTXqkcgi1Wglj2StBF3ZOXJIgJHXeOVZSq7Ao
EWjv0HzH1ZB1/MxHVKjcGDpAjX6xSgTB8tatEYqH8CA8MB6uA5tHt6t60waK2uJu3tUaIOcNQ2In
L0YuC2aGLUUq1t21I35YlI1cykAAk8Xcv296olxxipobFKxqVHmCGGNtgPzeJbiE1kGKiDroZrjs
i5Y472RC6BnKah33hE31wbsre+tRmXMGi+A6ypwd3TUKHH4W9YCgQu1NK3Jtl5mcBpls6rUaZu6I
29TWBSQv3vOIGgGBl4jGR5ES0FbtPaf78NyqzNrhKPGW4N3w5oMJoksvrBG8DMKSrN9C9TaxY0Iq
FhU2mnDiO9T1o+c0+MUT2t++m2kPCAcNcRUpAARQxcDiABt252iI7OsPG+fYqtUbtY2pnsN9wJGy
C3r7CExYwXoXOWdihXOMdbcEsMBtg02uMLslrgZ3VyZ5veF65X0YeMA3pauqnVkJqEG0KbgjGpzE
BZG25RbQTLeCEeayCBmwPfMC8YWsaQvVD5o17hzpuNtUj9QxJ8PBGdWOomvAHl/iQVhotTxNmv5u
GCndWsik3JFoOLKiikUDbPSz72YrI6EodvAV/hQDPSEoprnPA4Bu2FTiyOq1WnVYXygvQHvkEviN
mhZiaTQpQgUbvtepV0Nfnp4MGjTwqVCAyV4WlAEwH0AO5rIm19zhnFqn/vCclvbZBJpwA5caAqrK
P2xI3YzkyWUkZbsCelA73Xs+l4mBl6lV8t4VPyzH/OjCfjtSgztyra/QDtwJwGc/6drKVCxrEujt
ThnwtIB1KBIcxiistyCs0qMjeponA64+LGH6McJAk1ok7p27rGoeZS1vE11NS8NN3ZWKiPq0VbS1
+yrDkhGsRWSrVZ5K3HOStQMwB0oPWDX3k6wXo8udKPRSD0PVdK3HOt6XhQP0UpXNuh8Nvh2TTnNu
15QzRv5nCzxigZuEPYw+8cwAQvMQ09uCo5qq3zqPlk7uhceqTd1FmTpbrFbo0nUr14ZeZJtAT+Sh
nrz/o+G8eWj+v45i42CeRW3818Pq/65btoS/jKu/P+n3cVUAsYE347gMBKTbMAf+fVxlJmWKZVwF
bAKU5mdtlX+yTZ7CROqZc/v2f2mrjKtISGAhdLwKvz/rL4yrf3Q/2IyUFBHSj2W5MPEtBuOfx1VT
RE6g2amzIp/kHBK/JZdSB3ccTYmFi+5HU8biLQ0EDrBROuds8n5QS90dsyC8tq1VviRWo9b65N0n
o2yWGRiIu3GGE3Tkr5ZZUxUrmGnXApg6clFAWwJtSEAghf/EJsW7ZKT486kPtqTB2c2xhAMBcYxm
SkI/8xJ6wAnRTFDIZ5ZCAVQBH2N5wLFRroVO8F+7prpILoqry7Ls8k8GMDjvKT2EM62hmLkNzQj5
3mTju03UETCwcRITOOdQ+f4LV2l92Qf9nQRpcdObd1SsRKfMO1szK8KZqREdilVDO8yu5FuQAWHu
hBvSY4Nr0W2ge/m28TwNSUMypvGWegd4sw9HPMcyehuTOHspR7yJow8RAIV7QoDqyMaOqX7KQF5w
ug+osNRhFYLDkDMXQ5uwGLhAco9cHCLf7I9EyDB+hmD9fQIMloGjpMBx0c3MDUzQ1ioHw5HNPA4w
OeFOnxkdYqZ15DO3Y5gJHvgeoZFpBm5jlzkaiN7V6JY6bN/vU8SNFpU7Pnk4wBejtOpVyGyBHSpc
pi7FjlqVXi3NGw40lq1j4hZ80Ta2nMQ+4FxRy7Qm3d/I/D2cs8x6LFCZXJwqvTWv5tW3NP90OXy9
gFzsCQVm1cXCPO4M9CL55rSNW5dWcVmdXF4+EAzRzUZ+TNom8wCBVeVIW3c6lEfJOJLNfDVJNdkx
jDkswaE4RAW09bQ/Do13j52Adb1Pg9TkXgOndJ4waV80M20/4haIRF1R1UQbkbN2yhhrrqjyOxp1
XsvRnlhtsax33Sa4LSP9AVyafmzanI0Z9ABwSvxc4mdXp7jQ7MOb2pmKLcHcm9FKW4SZ8G7Ce9d5
tbeeSsgFJYfUpbTDfmUMN6z295ikb+PuUCh3O5T2rsa8pg+QLdOMGJd0+A2LWBzblJDR6CxpVRvX
ceneOwLCSU+KpIZ2JHW1sYtDCLBjD24ixK/rLdkSfA8oBnK98hB9Bjl+ugkFH1ESAH5u35mBfaJ4
6Mov/iTnydIY9wHr8kXcckLJvbxdejZW0rKg6kkLV0HsfWADMBd7w0xgyskcgqvffGoFwzjuQ+yM
bUxbZVduPDaGg+1V26wrzuxiR5xlgR6m28l8jER1oiD7PYm0cy/Cd7xi6QoOKTEvp3qxat4PvB7e
/DEnHNV/Vj0OnxClHu9Cmf3o1B6fEzZqg0I208rZ1MhsIwzkydCZbgEGJIAxxmVtde+c4uprXOZs
75O3FN11thnQwI5Fd4+PI0J8U4sbEa/goBSrtvveqHJHW9X7MOwCkTzFpdntRU4VqcOrmM0H6/4J
uGSkc3Xihk3QtKJuJxwfDQjoZWO/9D4Qm4p79ipWNuEHjEgGSZ2wje7tNmh3vl1lq8ZelzZHgwmv
3MQOZa1s/NwNcPSF3gCVGTENjcZn7GLJMThoVolzKaU58aoMT24sOFBwZAKXWS/sXLziZcDJr2FT
MCEwRDYKZR496/ZsGGUqZ2wbNnD/GbwaJIFJ4EwhWhkVwbiJU3dd6cNjkkyvXNfuvGH4ZB++lRzu
u0hcdJ+aNVFH5SrEoAmusbwNAvbvk3A5YOLtHmbugYlfTGqbzsE0lWFUYNVt2VB1Y/ZpRuMv4PMA
guz8TSfgx4/YzDzpqYVhz/5H3DqqHRwCGhaGou6HBhAW8GnnaLdYhL+NSOmLznKvg0vH0aAT0rBb
7EbZY5cXD8mxxtAPgiR49QIPcHD7HbNAvByDadtZeIv9EtICaZyFbTD6I9Bz+Ru+UzCykeV4Ao6O
DSambEsj2xAGbAHCqODGMy9+OEMurYHFNlGDk2nHuNVJEGZkMlc5jfGLiQgWp5MjvXM7S8MWEfZ+
talJemAzBhwymj3TPRmTOk4olWCz5rJMo6R0ITOdBqfJ/Zzc6ZI17tMQ5zQnDxzyiLgCs4qH5fCC
sNovSdbQS9jCYkDFAILoLx1WazXsoEXdshwbS+Osqqlb270rDmPbZkedAqK1WxocyePNNPnlu+wt
fe0a1vcpB51LtVS4izPXOtPLrDbJ6PhXMyAMKxDpe6Gnj6OA+SDB2AFzL9JHI2+BJYf5zqnq5Ahf
+KMJe/hccewuoyph3PZ8TkV6KyhTYpEQBA4QrAbXBLdl+Px+v7YaK7lavlNugzavT3VXUrOtj+6+
oUvv6HJEXNCVRF9XJOoHMYYfsgyHj1SV962stUeLpcq2p/ZjX2ncyXWsMH2vnFu8A69GqRU3EibO
yYMKRN5gqesjrzyKmFPKcYEHaSMYoRSeUP9FFhphDGEuBE4zY4dibC7tDCKyZySRnOFE44wpiuEV
jXCLfOzuyzHEqh3ohbvFDUj2v/zQrEgt+hl8RCRCHFC7xcGYsUgZfKRhBiXZMzJJoj0kM0SJ1MVf
l4j/rfj7/xc60hGOjbv6T4buvH3Pxvdfp+6vZ/1DJHZghfq+QWcSbZsW8bi/hfP830zHI4THvGvZ
/+xocIngzYBIgwU9vIvZ4v13R4PzG5k8XXgUY6MQG+ZfqnUy/uDS9kkAMnWj2hL4swRngp+HblAW
rKHKlg2pW32YonxP3WJjsuC0k/FJJcO2bNmUWvyvH21++kn9dz71P+jTMxlzFsctwDruHxqlPDc1
jcammlBsWz/aq6F4qet9mFEPiMUbbXZ+aGtyc7CK8Pc+dyFCDsmTGxWF8aLyuTyLZNq4/8a6Pps4
/inFMR8+hEMfLoFK9P3533+qwm3Yh+dE2xjw2mpm1PPOiuM3G4ACPHn9/Oc/hT9+Mg9x3BS2KRzQ
nTMQ5edPlucu7k0S40sohHdmFZ29zru6VfTC/ufpzz/VH3/evJQcj0TADErxvDmo+dP3FTrcm7X8
S7QhjAHZ6exHKFaBjx+8bMEnqrs//4Tz1/7PP0g+IbFTrDwG1J5fvzenYYBN8L6hTLvvdFxt8Diu
PAhyJWTR3nK2md58+/NPafHO+PVzWvMxlXWHweH0197rHME6ADcFapyLu2VwFBs5Oyw63cQvNvoB
ZlT5YLntufU0gNkg0ItwGhfd0D51iBrD+Pb1sd5MH35V3TGu3Qs3uCee0K9CMd76oAsb0znGsdqR
lb/RnXxcmKM+LBOPykDk077rOMOG9mv8+wX4X0Yq/ps3q2dbcLXmNjedpc78Zv7pFzikRptOMxs6
pv58cs23prG2cZZQjVwcYoflYhQmh5zVCdVZf/5z/Urp/vK7dCyPq4TNJQdo7S+vU1V5fhaXfJuh
0nqM/4pzcLeuI2/b+eBVRFTLRSGSZ3AT7dIcKSPwG3Xts+pZsJta/JuvxhC/vm/mCjxGbEs3KLdz
abj7558FREVZAhFi8mMF1IO1W+V+ZjED41JAe3ZzSAwizCg70owPrLjtFjZLyrTDj86aH/q5TR7h
mMBclhb3VMeTvdV3iQ/8ohtwhEYdOQPdBgxS8CI+2LNdHpPpbdg5u2jusQ/mRvvZ6dlNvfFocTG/
ram9b92xXvgcOXbpZBeXGDw7gS86IBZmEeYbzdQJn8CevSo41ouklSFmrSg4VdACyGVqUFtk9YO2
srfW0fOnyZyZLaIpTqlQ4ykxyXdVhtFtfS3a+syhwMQo2jNEQ08B8yycyctQO8mlndL00oZWt8tQ
XXCAAQiWSk5EaOvgNgynS20qb6sqtvN+GQJbn2Lo1hp8+tDR9kSzMLwIb9ykNV8UbihaoV11YRAb
L19/UoX+oBpjVer+9Opib87xaX3DZUFxAaVfxvhtMmL+20Koy8CiYSkquyS3G/rbQm90CLBjfK8b
KaGE0F/1Ba20qc2pJOyxnSCeZm4EULagiSxSARwCy3xu+9K9MFwjEieOPMrc8g5NK9KdlfkM0QG+
IZLz1YNA+V/GUNr2ft5WD72jZVvTwRfrJ7J+mKoswzrUvtvP7P3Tu6nJo73Z98DGI9Gt3FE1B35n
3BzlrVckOQUV8Woy3Ppqc+hACsM570TJmu41ljOqYZIeiSezDHhxbSqxC0TgVanGI9sb8G5cIvLL
BGo5Cmq5c3tA8F8PUyQ55dBHgiDtdHdNad/FZg1kqu1By7t0jeXlsONm1PBmZxvHF8DLaWQ3yV+d
RFPda2McHKm3Fs+i32usLm/9XnMWOElmbn1a7xNKxZagnDI4xXYEymHolyQtmnjbR/aRwHW7p4GP
tqqecA6cRPcOSqmzsDXzzPhhH3XRGOxYXCKFrnjKPIFDkBweK6DpBIDxERDjXjbJZ5Xk8siGqrsz
p3Dpe42znGhZfRliB2ysebbxYc8CPGXgbsniQejbnIPqNBeAdy6CdDe2+ywZs29d1agFFnjtYM49
YLUuJfhH+pBQju0ndGSoLkQgV9r8IWeoNZ3VT2yIQFvO1eQkVp2zMdeVWxMUla8Py7nM/OtPkHbk
it6Iaql/VaHbPi3oYeUUB13VKBZNTj86i44E15q37RnnLvReFsscLO2666hWHxO3PTDVvUZz7Xow
8UrsSMo/F3SyG3M5u+5at7zT6GvnPAEaFsmg8bFCxkPUnFVXQ4UytJT3eJ5uKkIRmHzc7CQNU3uk
HiJFaRf1ORZe8FhN7VsUFtNFERc7qklrSHyZ98olvQ90mgtU8jyRmrhRfQ5KYQqLeknBd1omx9T2
i9uxBwYoh6YF6tTgLM+8B63AsEfsJd0aVR1vu4xrNQ335jbKQ+ao4FJRl3mJY9x8Wqxba4om0EVp
3FgUZMSIdttqXc2CokNL91LUpsbOlGqKoLX109eHONZ5buQ+6m2UrhMRuYREc3NNv1m4rjP1xIIq
edBltSqIdpwmW2A3j2p9GdIn8WYHF4N822sWV92WjmV6R1yNcci0HvDoTUdax6OtlnTgUkp/RWuV
t6jjnV860wlxBtZ/3d6YHL5XyhPapu697qGq23RvDyR6YnUMm1jemvXo34RG+1YGnfOS+XTmJD2s
yUhI88D2Z1hWvf6IRJ29WPzUVlWUi6seqHEXEJJYNjYwZxXAabXrJr1ize1XsW1dpauPe5vXzqlK
vRj+kz/uE9jQOkWSB0TVJ7P0HErqQYXiIO4OY2nej1HLMq1nvQ8ye1pxQ6D2nTRO1c4N7+qBDfhd
oRdQ2zhOggDTYmtPcaW2ym36HVKMGZ4uYVcY1jG4irKGQoqDi2aPdNO3BX0Z6pzioYpU0l2skrSJ
6NEdS1bKXHAEXcPaJuaVGiD+QeCdnoJCPAaABsgXTu8Kv61RFnAFoAw4enfv+flJURlqknTXW7jD
tY/M2IiKgLsbJSt96NwFVGT9orAJqmHX92WCaSkDWFc51LYihi5MXFXrbHIudRBe8lzuhG/7IBBu
NGpIFnGv6mXqhRSuqfBF3pJgTbml0X8GJIVmNZrx7A9nrp7r3E9U6HjlvHlj//I12ZVtdd/U3ntd
kCvGO2xp7V0YZgeVCfLneClB/eRLP22SRc2GEWkmIRlDFNTGE7jQ4Ew10lGbkNvdWkMRN6eLeWfl
04sCtQS3g/5OhM12R/nDvpbk88bavqoeIKCh7cK+Hle4cT6HRD7bsb+LmmZc+j6FKDDbTJm8OiNN
ONIZcMkh/aSCoqtUehjmCuM/2Tuv5LixdFuPCIoNbNjHm97SJD1fEBQpwfsNO5kzhjOHHtj9QKlK
3dW3+4TeTkTfjopsZqkoUZnIjd+s9a2nYKDVaRK8eoG98dV8Cy2113Hs64VfyXUKJZ3xBtqSVh5Y
kiAl0wP+uGXMtAgjDhC2/DnvIbN2kXqcu4e5FFO0TpXhbq0DBlFsWT4zfL8NzklDjF3SdavGFR/a
nsTrmuW9YkVfjh+4aM5axfit2ZUVOZb84HMbpJKC2SU4v0SgkjF0dVX1D0OetiuWLWSjslZoIo0o
D+73enkJYutDCWZOdY+nrItZX/qJQ7liO58FOB8uJv9C3VVj9Jw1nP82iTloVRZzHzq/2WARg1Fd
lBa+lAGLEUxalL3E+MQ60gOAawcMWViwvO4c1CrY6WL6iL2GN5mxoUP+eZKhVE2vUid6M5V3HWUc
FuzRT+bIkNOyEwTS/Y3Qu2ztMKrlvWF5DBsJrr9ORN66R7S+aJrNj9/Tzh6bxrqVRfKVhJbXohKP
iXEykwA1JfOtDrnsRNoDJpxuNb9sVUhyzNxO82Z9M117p+vVizVUzNSd23oM35QjLm3q7xM31EDm
TW9ph+Qkn4NGm3Z22bnpR4/2nCgyOLJL1XTvc8NWVJmxpK3Cd4CdrhEI+8tu67PCWzTHOsXN7YTj
Oyklj3ntLmgTnlorYTKIW4CVAvcawmanPiODaYBfN7TjXdCm98o2y+VE/u0mdKtby5vqhV3I8oTE
ellrGGJb5dzn3XCG9fVkyY5KtsbT7viwoLpvaTrEy7o1e4bpmImN1rgOoPWSrYm+dahftD46mJQ1
UtG9o/RRINc1qhKOMxdU3CUNQoIzneCm95nFJ/GywtODsvUh7zR+PJ/agyQmBdB+0ROrrun5Zb5y
MBBPHDLiRUk73JdkJyXRwZ6ccNWEpCpOXaQDuuxSHHPaTs87cYxDB/Mvn1mtSbdlHZq7aJplQY2J
jxiJN7ceqLTRgAp9fguScGJpIcTKTpqz6SQMfed/E8vull3VOZlQ8AfVdRxmRydJb1HMAfoPDmTt
PPRO86YhWMIelz0PFIMVOINsIkMVIDDW8uq2rDA5ReXeqft7uwhvICtbSGHkN1BKzVJ/trdFogOm
I79pKSpZbSi211o8rlmIWT1TY6YleK9yMsW8yqOSKL65PrLweq6eLHEJtIZRrogfBuhuAsgo+Rqw
vQPvKpw+jKYOFumGpQZW6balHiv6J32I2GFxPDWWeieM7L1wdYDF5IYhxuLt0HaEbZoLlloqAlHC
5qyaaWm3WXyjggqhj3w1+spdthVkGRyFBXz1x7rquTLTfDu3yjLaYIAmqJtc7kXJNVpr+V4Liov0
0jcrNBwuWFWvdDILKis4ztc8o1gaFMyEnz9ZXDZfWyzbXk66KNpxe41uHKlueKyC8k3XiTAZx+6o
zz+wJcPT1BlrJUNQFmlgHRhQA52AbE/cKQKUzw9QJa4ooRf4Lp9c4Aw/fhnI61VCDAduwuchUwhM
jNnPkmWHkC54B3J509Txe2mblxydokDTuEj66AVI9y4gVkwVMSEpWDFXXTPtwA1emmAEpgr8BGMt
tRQ6CCZQ33onZC/S8i9MWK2TjYpyiNbQLmHb2/adlrJ7jWUvFg4xYVy5XYcoh4DhxgKfXhGRHsFm
Wonmw68qQpEag3clwFGjON2JCCUL1d1nfVzCMiTztozHWbnU7qbK2mcj8eXjCMwwTXw4rUS20wCQ
sBIsAzd8dQN8oFD48iV5wdrZzol0TllqwZtma9h25cKqFIoz6ZQb0063jW3le852tXA5y5uQuVxm
NMsuNmDLkRLP3YwTaZDM+CkqpNk8kaZ4L+GsYkIKWY/xqdCr9EPF7CoG2/puTMM+4I57TMDY4FrC
g8kTFU/JzqmqYwV48hD4ct7VQIlonPbIxwYvAX4dMuk04+CP0YcuA5DkuVUw57ppcIWAu3CDFfzb
VMrl5JJMavUdIlQnOBaTqR+aut+1dtOfihHFZ+4573nrkFvheJtYGhuKOxKeTF7errZWZeIzuVSu
CbdERqu2Zh32Weuw1YLk2TTFqmttj/hZwoE7B7JR2r6EpmbvHFsj645R4npsxVerYZdf9wR46Fm4
ikbr5A+Qgpw6fgNhbjBbqjkpHbo3szepucFkTFMFcFU7jDHdty7kmzdKtY4pOVcIkpPb7GtLw+p1
g4a4TGM1TeQhDtXMXilz/CZUktzTKkMD0Tiu9G6fqvhBL9gyFvB6duSHteshKW6k4tWaHBw2eR0Z
B/xlB7Pov2WTzncwGQ2rd13CEPIq4tj90uGGgMEi/yTr+iUVPvBC9naZu7cvJrDl5ac5DMb+uu11
d8GUcoEe5ZTyEmfYESa2cdhjP0CFNcsZo76vC68BRvvQDq4H1qLWlhOVKscN57ThvrDJzfd2wwhT
mta4r6ptMzvS3Yx5UyR3vt1eV464q3VeO79UyAl8Ak3CcOro3K2938B2bQjjZnkYXRMqtCLdESuy
Vr3ZcjeXcpZBKlibPtkCZaGUmCgg8Nqj+yjrih1/ZcxBlHp6tDQ46AEjBt9I3WWFJXfRJcY9qlsc
GnaYnQH0PohK25R9la7hx+LE9suXntAJtjjEw3U2gZBZvzaagLsoI5o26q5BCJgrEwbZPrfj1QyZ
o3sbtkmTzmQGC9MrtvkQSUQ0CV45M+ZkRU3lkf987dcAqZDujoqwMboN92BNnFQNeI/E1onH1twV
q1kc7B48WGWM23iETYNhik2zu00jyjNguvVyLidiUr4VS/Jl1VY9kHvUp2jVSMGKLvCHa46e3Pe2
H2XwrXJq/diCCMIqM35IrXxGOJ5DmagpAhElE625ikTAMTkXCC0HfFrW6aZtLS7xNgAChcZFy7J1
wBySgcpwRfZktxv8OZWmmrUQMRmnrb8kV7lDl9JfFD+Wr49QSXm/xkl8VXERU91sjQLtXQGAZvk5
evwto8S/WnL9LxWOOXNW8L/ZYWVvzT+vsD6/6ecKy/5CiQpg8g97LTP3n6Zc6wteQosB0Gf2GTuF
f/A5sEIBSokX3fyx9/rlczBsYXIwCZdbBCuW3/E5oBn9y8jfIm0YdA/6OP7B9viX0bQqs6Zsed9X
vhs/OmrC2iq0UgGAAQnD0Ky98s3yXpiZeW+WgXdn4/San9SZLe/1xD/OSpxrndHrcbKMZ4hj3akS
nbavZyVzlxq7Oo1IPPD8uwRtI60Eo7N28O+iluRFzw8IE856Wk0DPrdIP+zRk5dJsD7XhOPsiBTa
tHUtD33T5aAB9NvMMMi5YquuzOw2ynQmT0h1U63UDpmHFOPzq9JHCoHkYhpXEgrY0g1r/cpP85MY
hu+G5qU7V4/pcWxxoJ5CmBJKMuphrTdBFRzr0huv3ZoBYygJxdSQla+NeLgtdM1aMwXJLpGMrkVV
G0fQV5vSJsml5ghZlPkYHNHSfgsmaZ4SW3bXbjDcppp+RbZGcwuI2z5yP6FlMzjRkpAKdEp7+1xN
/iV2wSbEjNQnmoBCEhkCn946Rn7sraROMpoa4wXrbZhnpZGR1bKP82vpT8m5cqcOubdTL9O25WVo
IIMX88Pn0wQmSluAyWzLG0a75g4xVgCPr+iuiKd49uvC2LkVmOGo1+/tdLxUcjI+gj7eQx4l69mW
145s3A0W53HbZxNAv4r7kd9UwHVjbxdrzKTxQHLLnlpnVxmQPwe93CsdVkwGsvCTBAUXOkrPpTTr
lVJWti/6dAsRb9jrXSO2rBK9FTF3KGhKlEvuYA87IcR2IClvxTlLDNhENJmZynCtm5xxuOw0kikT
jaSBLkyW4SROXkot4swP0wWMx5NbAt4uCy/fuBK3ROL37b4e+tcylecirJwtFLLvlZa4J0j02E57
/uTBCngDNN87Tgaz01qQBiBpopiAUvrmsXdNGBjcbj8ol59Pfz20Yl7r+GBB9OSEfAzpW5qTWvbn
A+J21gZZeKnITGMEtHFrijpj9PtbhmH0Iknor0AaYhpp7sgl0vZ0rM3h82HQ2ubQjXHMuI3zfjB5
n4ycUGO/8RcA6DciRqGD6GiNBsZaJFUY7/UMTByhR/B5/Dn2xzv5vbtlQL/2MY++pZBZl0y3+xP5
IlsDyNc1qvuFpnVHmXbJriU9bPAp8AfMiGqUJN5QJSaxfDeK2U0T2Kuxh2zSG2ipK64RXrSCe98m
i/OJwh5/f9wwVvWKmxBelXjRNQ0WvYlUDuM3n0m2KFuVWv6Je9nPh25+6hb+iynfs3g7COnsML2k
F0zjiHEi5gExWTN+rKfrz6F0nSXOMbRnWnwSbETE3hKHfXNo9UQdwJPT/QOPZ78iDonJBx2aIMJG
f5yIjNAJFvWs7Oxnxt6ORXlbBNnXdB5HpDnZp8nMqx9mcn1SwmoUM83emrn2cibcO6DucflUm6hG
V6O6unvRIOXWTde/szDTcbfwga+Txt33ug+Py8l3btbXB2r/8pTMnH0T4L6YyfvlzOBHiZW+lmD5
nZnPz9Y7OVgzs1/z2lfCennlAh//Qd+fIgfC1ohaD9Z/3NzSAKlDNgcBzB95wI5i17NZULFKZ5DB
3izH5vj5ULjeQBQ26QLDnDMwlCQOkB9d7d3IqW8jmslWGemh0+sXhtW3APXlzjJIMfj1EM7JBjDS
Vt6cddAoS/uaEH+Atyu+01mTkKCeweFuSUnw57wEzPvJRk33TmyZz10FjSydTTZVQXCyVRO0VwXX
fQr3vxprG2tXD5wmlz1qtK+1drIwfCHxYhI25zjYc6LDEEmC46Iofwxj68bNa/OiCICQMxKt18iE
kB3pEOmcExEQGJHPyRGigVpstBFe24NCv4uPqAqBJnntC2keKehOpIG/X+n8p+l9bAQL/7ZW+tt/
1X/777/IfX5800+RvfmFUsSWoA/Q3pNwQ+n1o1ZCfm9QQ/E/AcPEMeYknV9JsSgWpIucB96CS5n1
S+7jfvGIdkUXYiBpYM3t/E6thC/1r7WSq8NPkVRKBs4sc/7b/r2EwA3j2Kl0wNNWElSnZpy0W1fi
d2b+hILBxMo/JAHJo/hnmi0h03w1FmoNtKLZRWo0l5HSnHUi5EamKr0CyL8OvHjcjINkbZVbzjJq
57QAURvM05xqp2I/20ugVyu488zb0ybZKxJBV/YEYTd01PhiuwgluzRe2oY1vEZkNxWqzR4m+c0V
3XTEMSdpiIr2yfJJUCB454IVZnzkkn9rHVHt9aEmONzTlgCM5o4AHHDp12+JOeK4GkNylwHJ0e3y
lcKhvoaBdDUM/r3sre9WUsUbd6ZTlHAly02i7OfWG4gBC7O1siKkxpl/ZcghwXnU5qvYETk3K2G8
DaF5Q7aKc82RROhW58F041ZP8t/U3pNZmB9K0gsWvcrbe+Ho2z5wnEOexOUZPTrDmdbhpZuHE8Wo
c2y0qD05itqFkKBYSyPk7GyacpEqiz+wtNRrXt07bhQ94HnFGCW069zu6mfGHv62ypS9zjQEgqaF
38dNhcMLX3lrXLvaZiwmVId9lh4/H1ruvD++GkHVcYSSG9K0TBoqqWjcBjFsqRVtnZacnKaNOSSP
qUCDX9gJqRvBU1F77yO7GlXGLI71FEiG382T/zFZ50llkZ2EnB8Do5d187Z4q2PiXMAY9FYmvbMd
3pdSEwu9t64YSYwbAeNs2QKnHiJxEbFXgfRk4DvhoMDClm2b1iBjJ07AVLH2blDiYHZwt27dUq2W
LonBI2W+HzorPa/9TePeJp52pQcRqYmOtvLYdg5dfLZ9O95g9cTo1nNF99UMcExAEFSdsaSBqTak
e5trZ8QXIczBphltAU6W44vFuAFYaX8GNHNfWDGpwUbKx2EKnvVceymEFR9Qz8u1OvUdG8c2vdXy
4KVstkOjziSj9HusT+/KGsZDkLn3LbLcpW/r+kFpvOHD6Mh7FPntOm2YARpeuZFdbeyNmAU2KwbY
guMEV4bgiD38rqc2o7YGBrExc5jwfQg7ohogRXiy4XaT6/66V4IrYb7rYaXIGApTVptO3mEfzT/I
32JAjU3myAqcoHVHAxFket8doCvHlu3yMXbTdm0Sr4nhLukPnw9ZZWzxgA0HnY4eSmbZpQS4E1Op
tcXx89m3JjTUQY/79jD0YffjK6cPsAjMYgArfmV6tyL5M3oiTpvNR+E9iyh+oC53TtIltFJZRU8i
9J/PU3cEDjum1sZgUXb6fED7qpbs6s39NDB0NjBD309DJ4l7MWEQYlBAUWccNDTza91imROB186b
KWTgXGz7qpPPVtC/+nwibDdoruFJvCdJ3bAVB9eL6JKcFjJ7IH+np6nx01MYM9MqyhRRRER05+eD
0TW3zByse8EISzQS2n7IPCMOq486QSfu+UuhI9jBMk18oJ2pK/RSCjqN3HaALY8u72nqFvWZAZ+L
n5cHnBdy7dv85Viv1EsLJDZGcsYhpG7jeQCIROCoDwNNS2W2sxr3CH/esTgZwu5aj3Kx7lQNED2e
sB9yRIPGJN1j3UIQPfx66GTRg5weEvrUUW1c5rnI1NP+UDHlu88Qoi+DynrpeXkWGhHR58+HwvNZ
AIw0okbMhbMYzTZeqqIa6Sjn52IKvHOreTHNIyjxVI/rs5rw82fpvaWD6R+JPruJ53RquBwInQlF
xGHQAmb6/JU6cw91Z5LcSlhtoNphVQzCOGFGinvuEXGHtyKdQ7D7OQ674e40kY/tz0HZiVEbd2jl
1tA6D2oO0x7mWG1Nt8ybwb/M7PYdSb9YueYQ7og07m6O5RZzQDcULhrS+Wk0x3cDv8aGWxPp3XPZ
lLp5ZN1yHeMmuUR2/FoVaPZl3YQvrKUOEISdu3LA5hlPEwZrxzbXsK7bPZ5iRIRBKW8CPg+nZKy/
6pq8KQuxCsZe/9qGvkOTM4w3LWjkiQJz05XGcBg5non6isSKMErdkA6o49G8OHnQnGCrJ0FTLEe3
JV1Hj4kK68TeyhTDONXZzPgtYzUKrNIZbW1IV9K5hKGatzn22IU95bAD23ovJpU8dlSL+w4fyFpj
5vA2JY8lbmusxK55sGrLu2Sli8e19BCBlUO1bHsYsGB08n2PAG4Rp114w92cFrZwZ6JmRpayOzG4
4HDTDp9fyfRj1OL3Gq8OLYcbVOfPB37t6v8XqP9DYAxTOAOMx78Z5n0fi7+aQH98z89Zng6zBK01
fk7GZp4xF4h/ytH5DyUDO0EvxsnFr/ysTyVKdZeUxVlTayABtSlq/5CjO18cDBMopvGC8jsjb/8d
E6gzyzb/QWYKOt+lcnakyz+2N8t7/07iakoNWYYg9crKkY2VDJ10QsPrzHjudcEkrG/jc2qY+bkI
OIzr+mJPvmK1l7cHb34AHA1nHsb9o95CFOitHu9Tql+jPl7DaYjvCII4ZhTAS59suRf0aWx7QYuB
3R/Z95cSflTQJMeU6qQ1CTsJxmA86xEqhrrArdJEKEklpcHJzz9jM7BmAQV5yF0KpCJ+zyOHxF3U
xAtddT72fzfY9RVmEzdjIhV627Rr7PcagqDKqTZwUzNCpKa5CTWAmtowuUvdl8PeTKyjZof9bd+5
0Od9P1oZqFBuDZZvGxrucZ1z3PtG1XwXXXghgnIVWrImac9ybtT8u7YN+b8i9M9IAvMn0UbaAcbp
oZGEV9hysrdTLdsnrUT2KnW7vqr7wd4HevstLHp3E/cFJFxgGQ+pF2k4AjJKgvkpy+pwq6Cjr6uW
TAw7KMQuM1gMj5hor2MVVteDiV7Q5pRk7zweuYk3IP0VmVgsO/fWGNxJEcLqg8Spxc6wZocnzmUz
b29VDI4jRRxmjlEJ6Y39STlG+tdw9Jf2UA0vSLQ1CC/jGl5XckIwAK1G+9bz1hxRu5GnkrLicIPy
zN5yWNYyavfOWEiUCXgMlULXGTNN6JuKpODmxvX6cDXvOxXrq5VvDXsMZEShc8EufUkZBndjOYUe
FccculO1al1Z2V1kWe/udFFegR3ecbt1hL1WB6SNcM5adDaRaXUMSNtkQFFr1Y1qYF3gZCPUxsiQ
psHMrl2A2BnZj5hqo2ozZS/JGOBvjNV7Yga3rGoJ1Sjoe2JvvGXzRbtkkEjtBWtqZwf6eNyc8uK6
lCBt7LZEjJn5IZk5cjWAJqxboYgy9wk1Es0eJMm4n0qUX4pb5kYNEVk2pMKM8eQfTCrKRdOHQHW8
hqGZpu+qGEmYa7Uxw9DSesgafU0poe7qUmxrWwVnI0gCQufKb2XmGwcnLY0FZr9hR7gJiQ8DSLJY
N+tZLA1WrUTE5c0bLWiHy6zBaenHwDArHxOk9BAN6uLApuo4RpXGhYH3ECSisc/HItrZMK23aHB8
YwQrEiNTKjwtvcsiZn1gTSpbQ0mblO4RCDxKqZw2Qorprs/VdcESz55K0qc9Mm2U8pfYcze4GOFq
doV/VYLo3Uy5p4jmaYKNTwRGHEbFKS9dj+SRdGuBzOgLb3gcQ6HvAiPng26O/sZ0a23dWi4yrZF9
62eGoTBT62Q6w0dFrWr5RvCupedEQ+wcdrGzMabevZ08dUOfmpwJokIQkNLuGey0970Xa3dOAXqk
nYzg9OMpLt9N41jfRevd15wCCJBBpkmVbQIvpcwN/OLIJ4GaL+qvJg6bxIQ8LBIzO2QZIYJk8Kyq
Kuy2xv7k+jZLsS7EhVe3a380nmMEkKtUJEyNEubhmhLROdThJzkkmQ/5GWTgz9TPZOw2xD96VzEn
8DILTm1XOwfLZs9hh/k2iMiOs2B5PwalPm5CfwgIyuDjEvroBxDFoNJQcJ9cNidRi76pcem8usLZ
t40IryzOWsmf9/kEhmO0QtUnoc5oaJnkALejc8ApxiY1cqaJHbuQPaLE8FjrWXnKnExbQeDaxbnP
elOiWkvR/4XwgxrCQJ9HmH98/Mx0zx6l2VROga9yyMeTGHOGC2R1LL2pKMmU9bO1zamDBpOi28el
s3Zs5UJBdburYIy6GwTWWAsr1+FiZGorjLy58bX92HE8YMSe1iwvwPeEJmtcTTNPvv9qRYl9KBMr
vQWPumJOyweffeqrHZ8M/4wdGBEDHfCx6Qo2+JG4odpubhxiHSfK1UscQDNPJELPtM8erEQ+9p2U
RxQj/qqGH7Ae2MvvSzvwF5Oo7OPAWFklWn5WJDfmpmu9ApD5Prl+8CiqnswoTs9zUEKnzHu5cfTB
vs5BrJKf1BCvaHm3iSSjzElouDoEmhevh2/S9fe9jiQ85pa1Nls/XvBZwyyK2uPiF6HCa1+6121i
DwtoS2s1OsOz0YfJZqgJglAWcbsi31AyGts0DE5UGC4Ocy/bB4h47sRgvDVN2+yBGsApdLz6iOUJ
rYBbKRg5yG46OcYkWpFiZBxioGHvbcOUtW+4g+RNh7NZE8EuR6F150x6vGjTyn2vZLyxpr0ulP+o
EUNDk5tjwwcRc6mrwLjNvZCpeyaOdug80pWKgzKMZ9cXztlyyvlNd8RyYhS31fRQbvLCZ51gN0S+
GToODFcH2lKZgE7MbsPL+1igWrhLoVWVmtJuRRgnd4UjFyyWtmluksyVDwiJzL4u0bNkXJ8mTv4J
ehVDDsu+1tGooDwlkGvoDJtfjZw7LoJ1rwl/Q9hQuyMRNoREz5isHYHjG31qHrwCBqQWWEtOfnSG
ZDxS/cj2I7boCwA+ICMlZpsNi3XNeB8/duVtjaEA7eUE3b5xBvMrO/8craX2ENVIxUOksuiucn0X
5V79qEUQXivI/sfPp3FafsupsWqusyrfpdx6r7tS7mXRNpC1UjKUx/DJJ1LjppYOCwf0La+KeIiq
iy6VPuVgXrU3SI8p7ZYQO+GHpLznUm40Q3uxq6Ffl0r066wJmy1XcbSK7KOoQtRPgrC3tgf+pinp
sJnQ3xMFTyywIz4BfbGv4Z/ak/hgczMtXLN/qgPEWbnugI81qwNpoY4OZS3GUjhKVHNZ1+5qE5V1
ohibpHqGUZ5UgF0hs/1oBxkyhfYzj2T+EvW3xW10sg7R/FClytj8fgfzn0VdZMA948KZff/rHmbx
Nn5ta/X3U/Zf3/ZzzC6+OCzOJKN2hsKeMw/Tf0oSvC+OMWMXDSycOkws2qVfY3YL7MzcyuCuFZaJ
QfKPNsb74sFwREdvGg5OTOH9ThsDp+UvbYxlYujFUEuSvc7P/lerpa+6QFOlyXyBAIEDcRTwmYoh
/aqK61HW/muGFH1dkqWAihkOPut3Z+OkFYC2wCl3OV08JxVOXFoKjbsW3OLBLqqaj3pbI9b+/FqB
9DekkeztGZ7dmXV7+PxKRgZZXLUZvQH5Am0y/2qonI6FfUcEBYkUSzRaAxE6lIRlL6e1VxO+swjz
xlmBz0Z8bLQpfqcmX2eEkBtC3WOKU/ekwb/g0WnPn88guM8Kt9Dc/niaIJ4rK3BcQQGjpAHrSEIC
8NsMTmQ29tFz8wignPwiJ/F3Ot+4KgJKWr2CAF4iCiMhZ1O4xtcs9Sri87x03buMoZIudNaZ9MV5
YJwQBmV/YOuBDLjEaGUDejnmvbfT5lGZ0ulRxjihSUouqACGVYo/aRmnQ79AEFUtRD2Jq66xqB0G
cNUiYNIS4aZs9VdpGOO+dfxL6wUE67YpU9NRP0awHZfdSHB2Uz9SG7FXZS236UP72REznpwU302m
mLa1Y79MizTcmm75HVdZsA5xxRLcoC9JZS4gYM37OlC2G0sY6L9s0tO1oAW3GVZvtXLlBssaEi3d
fOgN4rBQxx0J9CFLIqmCs2NRcaB1jgai8vSBosHHXbQ0verBTUdva07ivs4doiCQR+/aRH8K8rQ7
hynmljxiJBVw74TKhz47daDKJV2uUd5yImqZEZ97aGAmuLhrkwwayD7EaiWIZWvGoecsuHhxnhxh
bkeoBbXlQKI0UdRpxJCvipdJmpkr5I2oXAitC2Ft8rvaEVFKyjKQNvSYifppjFetFj60XTrunQzB
LHc0Xo+GV3SaouhUVdpTWMpkDag+gMRjaVdeg+ZQ1wEcpNmqw0V5LM2sxPlRBvu4G66DaE5bHQik
Ksr+wWYVsHQqEe57rVPoRiMAFEOePFv+nTZg3wt7vAdMR7ka2cZvhOkQuliNV4FbkXzIjW4hGX7v
TMDhy0gKdgKT7J4LN372tNz+zvVqBLZ/GHw93+vfY8jVbph+QG6KkQ9XEkijWMV16Byaqgye0lLe
FZmj0Q7gjElj29v3gTK3rGd+eGF/S5D2H7Wm/Xkv4PD+17eQ49/+mz3tPwUn//rWn9Mw84vO3Yj7
ByCCf0CiSfnFYNs6H90/YpUZRP26jUi2t3x6ofdywDsMyn7dRrD5Wg5LXP5vRhv81m3Enqdd/zAN
Y+imwyJwTJeZCYO5f5yGlW7edU2qUOG2TMXz8p6w83OjwTcn47XdJPxwi8I1u+s68O+TGtA9gMfu
MtvWrjrdJsg86S+f/6orumEpIUcp1bfbxAnsp96k9hxRS1wTQGE/jLAkHYwiT3pgJKesiKJlGGxj
UgWOUlnB1khZ33L+OhcrTPrVVFx3GIn2MFbba0NO3jKqk46AeW8rAY3vCmPeD5SSdtFymsUwgRfu
wCZe0U/PyvCGUNz2kBMhu9F71bw5z7bWne3KjG7akL9Wx0m2Lp02QYfOEkWw4BQhEt8BLuhaS2lB
i6DLll0P66X0akj1QbsVswbOSVsedC/b5CXxVqLvjoEdh/ta+OnaFOMuw8pOCE6+6H3SJuOuvx5S
NyWnV9voXnTJhTDOgc9pEVBpHL3RZQzT29M27cd4Yyg8ihWO68gqvWUdGLQnac8ofIA32hCAdqVg
0FwB853tXRURx/4N5LilNyep4x+Aiky4ejPHrNtz4Doia52hPo10NsexD9T4JUOljeqSAdEXuUhl
5OEIJMc9mgPdo/zdJN/dmYPeQxLf4TJ1t5Xv44nxxI7XS1EdExCPXwZt2xwa37XyIYk858wBZCwj
n2h5whnFPhusZfYZOz8H0OeSkwkBEjcwZlYYdngYsJQeVMMmGFCts8iM4WPU4Y/iscpjSdJ08dT0
rBqnsiV+LmmNJwg4L2M7jOiCXfhotbMYPKc6lesQn9wRX+nC66v1pMJ2UzBPXlUGrgpmbiZhadVL
3KAfIGMsYlEp2nOOyifpjXzdj2pYD6S87ogeIp1psC7dyEWUhhFyKMyscuzOrT/a5zrKgx2EPxNb
ol9uYwgBWwOi0IuFtda0ur1sGXwOUfXSTpzziFPbI0R98Yj1Z1llmXkNLutZmydUeWBaTFpIHivS
OrgBax3c2HRLOyNkEaKJg6iqTWtPzSF1Y3OfyGxaOiaS6bFzjcvnQ12LNzMhgdIouxIrcDIBx5yR
Wyq2NrgVCXrz4q+yAI6GP8ze19zrD11sEqBQDhFJVu1V7Obuc4CPpWZh+CDoQxZpp2NiEK2zafM4
u4VjB8JAterJqrN9i+NAUPos4m9OBGZJGaiIbP9o5nb5IActus9bjPJpWOAQ00kjQQc1qT5cklAV
3gw9pvpxEO8i8R4LnLg+QTfFTV3rPf6SoVyw+rnJkfETgVrpy5ABj25F9Gmm7hxd1TjHJALWNhqT
tjD6qL+hRWRu3r0SBFJd5YN7+/v903/ivY87zr++9/2fpCFmafx/tE9825/3PWvGEXlUkRjKAML8
2T5x39NpkrA3s4n5bIT+uO+xBWL1Q1PDrc1ybN3hbvXHfc/5QvISfRhUDhoyMJ6/c9+T8p+pRNb/
Ze+8eiPH1u78Vwzfc8C0GS5swMViRamCsnRDdEvdzDlu/no/VPecCT5zgDnwB/gAvphCS+rqKUlF
7jes9Syb8FpbY+Gu6dCB/njupaPS5uZsOl5RT84BQrZ5+/mgR5P48Sc8CRMGgNr2Pr/gosT58YXf
/nIX6/uwMeoDIfQ/v/jbX+vVtt85lfP8p6f/9ncNF59jj3nP//wrVSpvQFfY+9+e0CGTaRnsMZcM
t0h/1PsYp2fN6BJEeG6sCUSURzWZ0b0kFurAlgSNMF9HKM77bDBPjbD7e72qkhVxki0DW258KAAk
wTM80BKwftYDaz3Hd87UykNpcfBPgeVe48HIvSLj2HQydxu3DQnEs3IwgoY423zUjpgb7VXRwtG0
ldTEkisPzPogAAMaqA8i7JmNoCWIFH5+g8ae30DQZAIa00ApPFh6ra9DxbE8OwjkwzCWuz6YtpbZ
d7cAtpmetOW31m6nGx25pozLeu9WFVpZpzDXBHgQ/qpq/aZCk7yKbOzqAPRhExiQ+JOuFlsLh4in
lNFwJKdUjZr4qe209iqiDena2wbh1pXw1WanSISYCtsxpEnxQlKZNK82y0XOa5cPaag/UZobt7ml
0wra4CroEq20mm+pV9QVgSnEF8ErXZcl5u/eMbJT2ufEyMVF/FBZ1QeWVjyCjUQrQahhiuP7lI+I
xxS7209OJA4EK5Y7LpR7pTHuQBsoz6lFfExfOpBVcjEcgFJG21gU8X3VNnBZEIR+mAlQoKS/raXt
wjIF4yFae173Lm6Cetw5xAjfCt5JnHSF8NSkvBoj/phpnIolLu8+cDrSs03Vupjg2LelzkzUjb71
hHsz6bspkljbdDhor42eWsSuxN1ahg5Nk3gkSfVrx25/TJwdVNbH3m4u2XOklRZ0kPQJ646zbfQ8
3Wg0PChTyqW3tW40RWOKMAnu76RFCJUBcFQHH11RM16ei2Y/xwlj0NkIbxXTYvdSDFczC52N3lIR
tdaUHxWHV6AD6ia5LHnQYuPJbGf9WhvlMuSMIGe1c/I6wMtYL0LbnWYp+C+4eGQUUxR1YRxfUhPo
Q5bKTdvH9JFxgKl0XioWJfA+PxIh3ChRJwfDlES6Z5MfW5ZnpUlOllY1cKROzsZlcYX+GA0NYlv+
lXu4pAtfNNV2GUuSacgMzx2M8BgNqbspOiMJVuil9p2lDX4HfQkvvGXfDDgmA5KBCaXIwPVEZ1Bx
p9jNiNIyrVtHRmSgZQ1JqDlBOT55vi99TfIljUZBAZaC7xRIHtXR4arILjBQdE8DV8tyMUdt0REr
rflSVhVsXpQyKpofq22stcNOjmxze9skE0SR2nidFL8G3fxh1bwr9Im0Np3U7DW3mktlD8bzVFT5
VpvR49VGdA+v6rYwBPSf5SMZpONudJSSKU6fl9jT9Rs0cRAfBJCMopDTzaTOS0FpwWTAAIi70X1i
mfwRZFlyJDANP2ip90dE4Klf9nFBmveUXg1R3wNk/VIWqvGA7XUjCMABMRLlF96T/pCFb8ag16cg
Hqtnk4RjWWjPRWGZt3PEztMmheOZyh+PqWu/iQKMg0y05FJLImczIsAeKsSEmP3a+cW1+vv/XzT8
S9nIj653oYX9ddGw+tIR0Ph/1gzLs36OXFGOMBu1XcIiCFukdPi1ZjDVX8AbCoSDKJVpmhd5yK/K
EQdGuKpTZnP//TFX/V3NsKA92ESYDEuBiv2dkoG2+E+tMp04S3wXrZdJ542K5Y8lQ8mY0hhaOYKs
Do0PAnGdGwhE9AdCi3MGMC7przGhhQVl8Sovk8e4Tb6FinuXyPo2sZoD0FAD3R+O09lWnrvK9vke
t1E2IBCBMADigkQ2hPnrFkAVRuvwrMn8UdVom+A/EuNMmipObmZ3dRziT3V7uZsN9GvEpbCsdoyW
gGOKHf3sKFWIolmdx5NtCuWpt0gaSIowIcvGBo8QEQdzUPVYrNnFAcaqDDTHaZCVa6PUG2+mrfDm
GoiRhYneU5bUMXJnjLURUOd06STOE+GSZ35X8REnwsROs5SPYapCESh0d00GVHKTArFbaa1arF2O
z1e0Fh1R7KYK8Lh0N+S+IDmoXed+KJrmAywuEC67Si8jo+q3jN+1u5LLDjcpNetVXRhJijXE76qa
z5xGTQEgWtIC2gO9awiNzBvQa14cBYtzBCyKgaGZr8PMZQhnq9mj4cw1G0PYIyECT78v4e64rP8Q
75AepFK+hEOE170viZ9PI6IFIhu3UVU2N8pUdFsnSQcPQ4qKEBgveQoF8NjrYUBRBTYaCBrOagvU
B0OC7BBnlTxQXTG+LWYQ7SwR4qPZcgxhIq88UCTgFWZsOLzZ+xNnEQG6ep6Vj100K+zpnSa7CIvk
DhQ59e2YgQJ3nG4mFSOPbmNsW4c+J+kHHoV6KJwqOTsl+miMS9MJFhKkx1CWZ6NNeN/Bp7WItY2G
iyICCAmcKxeA5l20EnpTX2bplm+A2Dn26oGbPpvC/NJbPW1ZQXc6IVSACmzayE4MlIyeqbXM9Mkh
m56CQbUz2MiMd8aQDnHuW4XUZ9ve622X7YO4tG1+PbqxFi6Rb0D61ogVEfO1gfZW9BilUYLN+6Iq
68dhQE8KTM+G2wY6ZiLYxysnkaDSiEDZIBvD4ajolE4I3Z2bsRrmzOdGz9axsNtLE6ozhu4wWc26
/cDGgUHxYlZOuY5Cgv/WbCyItp8QCFhg4dSaFx7mtfFFGmb2ltcqOBK2AExY+zPy2dyj7Dg52TJ5
QaYE3aA9ohkhopwAKEJnuhuH9SmCEz33a2eECiD7L+bMXjeXpuvZBfzChlQrr8AEBe7aKnZaOTE2
IvK7nBzeN8MXfRb3ipGeigh+F0RJhzlucnAiAEeMLPRdEZCdgYBq55A5CvwBg3YjildrBohT9ijO
ZwJS10O9oM3nXh7s2jwQZ4ymO9lnSwrnvISrG/Fjk3Y06u0qT80bjXKrroozhG2qlwrjVAIbwFN0
FMjqYB2zWgMk5T7EE3g3Zlig9CA5NUlCoWBXBHBKGZ0jEgReoBIMu9xEKxX2qXhilEQqDq+rQQOl
7A2t83Ut246tBd7o3Rolxm/AOlkSk1lqvegR8X2W+eFq+WbIl28dXT6BITg37W00GqyRNRkiVtOu
pq2QbDAt2iKHIs8g1NpjhtD9G6brf7vP/3/Qlf3zROYM++sT+T5uii/pPzmRedbPE9n4BR8RB7Ew
lt77M/f4p9eI1A46aFRIKul0bEp5zq8nsv0LhzGntGY4nzPv33mNCEsGLsJnIXgJmJr63zmSxScn
9/fTa45kBxafDllY4Hha5gW/13ISfTXYmCOYFadluyUqcyOTcTMsFoNYhtcYKsLGDVv1YIFAVEwm
aa1UDa8tg3GNhSM92dhQTyBEs9PMac2lKpAIqniUANikJ3V5+PyTlkbpKZcOE24DLGOvVgSqzkqz
L/GN3/eK+YU9Kp/pqn1rMZd1c1MCdjK9fHT1q2HQnKF3caLRIUk5VVeGCwyC2Ltjl3fVznCpHwKr
2C5bTETtXCXqbBD3mTrmJq5RzKfaGWXd8zBFNelXaCHVWhsOAv8FYp7Qy2Q1Ij9w33V7vs/BqqxM
6wok4qada+KCkzPRn8By0jMbuHFlVV1BdKv5bOX9EUvPY9qG38PSestkcQd2JUDaoHwXdU6bROxD
bBvTCndOlYK207Lpzs2yl1Rh76nWhyBriSHmJMBaMq5js8u3DeQL1W3blRiYDGqjnXmpIcGSCvwy
c3lMkpSehKDfGw6cVVF7pqLrW8UROHYSa1tbCW3NWMU+khlYt6LFrgutf+VyaIbQ3tGatKFHmtED
xAmfVeJzPUcmdE/mglPwvR1qaOWWTFdDmN3HpfmuR8qIjXreRzpmGFq/egejzKgJz3ITFYqsVDxs
JF7ZS7SDBqcWfbISndJBUDLI+hSnUMRm0DPgPjeGJTBOaLofocM8tCLeNXRzW4XeWwSay22KaqmP
U6KRUzNCYEKRFQSX0qinHZ6qAL3vCNLGsVdkQIEF/oIFVe7HsVprY5atRZZ/rRk7+YYabOF0K0dS
i1kkCHfHDvWtz+uJZjHvNmV4xVBre5yXW2NwT3GVsMbW412vIcNRnL5ld1yTrWJgosjZUgTqppUs
PjMkZbBhlhu1znbTS4OACBR8V2vFyV4NZs4WGjfWpPB/gqC8DI7hrtUG9amty7ecWMldGXSbsDXv
43EJ59tZpY77uSb8Gq7WJ3XjK26+eV+3KPvH6XtSUtbBa9qq4zuazLsxdSzfztvHsLXOJjKcU7ok
UulxuzFK/ApmXE/XKU0vBKymPm/Zk0ssAcd94be1Vm5U3gbb0Yz5x9SbMiIyQOkrMHOwlxOqA9Fk
H5SwyrFUYJhMNg7fuD1OfVhv3aZmI0CeulOxfOjhwRhx1/h4XBq/UptTWLEMAC76Fbbimfoy2LhE
gnlRay18um5Rhxfrru1fjAkVOCxmimXdBmTnPo0kxHh5zlVg6u28jrhQGlE1x3wAqtbEb5UJjicz
B992QBTUfNIEMa6G9UMAp3ynWguvrvdY0e+GsD/oFAjbGBXHgWWTRt4yaiRP7zQq3sg0bn4+uBoC
irL1gWBfyyo4mRRt953dc2ZnX/VJt/xGqmyHCzIcevIMpDZwQ6nI7k5N+8DOHB2g4qyQxQWHAavH
XTGb37EB9kpRfIQDC7rcid7rTAYrpw9J+YC3flPWMcVgGr5Cc3LXM06i1QIUWIXESV8jBxUfACh1
i2Fmcbs4sFIKMouM4D2HZrqpVVWBTIAKOic6QX1R0qj8ltqE9nZK9c2o26M+V9reGkiZsKOIsNyG
bA4Xw5idNuh3nU0vS4ZSRbEPJ1M/ViIyjp9/GmwhsaZMCPJTPWMu6CQHqLHEZLcTSaQViCJNawJi
1VZABWpmUdECIjZcKGP47RMF01zDSPWQcLcZcSK81nYstkpuXc1GIMwwO+mPnEh+n07UQRnDJKHO
d/B51bvOUaP1OExf2Q1xEjTKiwRiOVPMRhbhUKOTDTtHnQ6FFJ6dxcfeDLqjyKr2DA4Xlq8UOF+z
PvCDidR3EduwRBMFmk44sslCKXOZdKNgUaLwVXPsd9FCfaoVW90j2XgAfYVgd8AqV/3jT5+fW0C9
+UiICTa6Zqs1rEzIJ993qdX6Ex0aaMGmeCbuj+YsfsfGVu5SmMps0aBuuV21zoZlW1Y6xh6bOGlT
mqGcxiHxcYWGGBdtzK29UPaRbLBKqLg2MzXXv+JsRPiXWw9NPTUET9gD82uQ12kR9UdhVTfqSJ9q
yktbWtWpK9pxNdRD7YsCO+vKmAFjSuwPIaYq8GshCUNqo+2ahg2RqOZHCbTnZlx4TQgpsk1rvIvU
1I5tvwwL6dHGSbnaxBhXGWT2zyVjbIALhXW2ZcKXsdS1mz3Lb9gGJXHh3fehbHF2RQk1dwd9I8cM
T78+YoPtiZi1AqgVTdY3BytQz3hRQYPQEp21FjkOrSD3kzR8QOTOpeQJob0ts7lTzZWgoqfiFmEN
jwxfEevXo/tYa+YWreS0ig0J8RCh/sXo7EeFH9AdkKFu5VbvnTJFO04KuR303vVJXZqJsIw4nhtv
WIScDOKnXVktPojETn3kMaVHIs+6bgJnB3NqPNDVDwR2hTaAlhrL2FIVfboveyVh4d53B+Jz/ZZ3
NpcjHo0wzdZNnmAX1p0dNdFzZWrqlpAr9abOHyOlYj5O8p5YVV1H6rypHE2j784TNz6vE3CXJjB1
x9iqvSoMlJskS3nTpc51dMDXgIVjrYicmjk3tzEW/U6hqAiJq9SzwomdY82MrpkPtcFYOpLscan5
rF2aVsNhFPHjj5xzBZut8UUXxfG/YGL3HKdx9e0j/vIv06v/Q8KpfzYIVMx/3SAc2fL985kdT/u5
5zN+wU2FqlEj5GNpA/jKT5mk/oupCuZlQJNMXTCg+32HQMugEtfAEvDHZO4fMzuLjgNtJdYsshU0
wgL/TodgLG3IH/QtQjVVJC7Ib1wLE9kScPj7DsFseGkqimavHOyZmkMdX8dZ+LndW49JZxnHPDXg
tfBvXEOL8zgqOA4EgT5bdPNeajIXa/N2foNMeSAmsPmeNfMOYehZ5+I5Dd3cXjD0P9hw0Z6rfswO
M4JSb4RaaaezSYmhmfc5xEHR7lHf5N/zbDiEqDSoZkHd5oU7nOas3gehM98XcwP6MhyxFWGfYwUG
ea2xpmTt9HbrYRhPiZRwE68kPeGRALxd2g3alWGRBOpEaOE01p6W2eK2NVRzr9rhdyPQ4i0MoOk4
Yn0+pqj58VBEzl0zdYvqfDDfoc8BPm8iLP1cmfNoNjeZJOc3mM4odxT6opQSb0qOScmyF1Zw7cJs
j/0hxKKOmLTqDqk+dQc8dWd6c/CFIdq3Kbd17AjK6I+VMt1OcJQpOsNqsbRrj7Iz9wzbsqumjcMW
863iqeTYXxSpVJfsZpJ5cJy65uuEgvIcFmxB8wzag953kho+eUEx1N6KVMQPcYHHHiLNltgxeWGl
N6xKrC6nCpw/dYedgFOYMm7RUXLPndA5N5NDp6LF9wHp0EhHKnMXVjWbgFCXz0XawY60RPM2zdOb
1ajVu5TuzWTK7rthN2vS46BozSp+vjbDq8DqZQjzgJVVyLKUk+xQNRWKV22YdqOcQOdKER8xBibH
cnn4/PC3B0pi5LhKoB2LKdh3dOCrauo+UregUg5ihbQy51ZoONwGY3AuVk/9u5hHcE3pk4JIpdmM
7H7vXdkGvmaQtNCXYnwZcKpE1izu8rpKLmZrfHx+WsZUNWiS5i2pFsVNL2turKH01aCXT34CWOvJ
Ckrj6tjuwSY1muM9hABFalilEbxadi4NEJvDa6mni+4lTdaGMuC/DSEyk6YeMZVN8SNaebxWDdk9
uQWgBTyJCe/TIvPZ0nJEaIl2mJsxe4CQee1kFl81qqeVYxff9bC2XoeB3ZEaz9/dTCS3XRMin6QR
SgfcGkWkJb4gE/EmH+S9UtkRWtotii/W9Na3ypD82Ky6ONptt9WX+t8NsxOm4ZaON1buisyGcT5O
0u+LfvLbdhE9zewYa7UfLmpndBvsFBLgoVltsf0XOAiQSUVmUGyHceZ9o7HVDMwT9OLOM6ow2+OW
6bZ1b6qbDqNCJEJlN1du96DoyWNnZeZN0ibDHSHQ9RbyzjBIhgJMe8/zyODLnbhkCkRvPsPPjNg6
rn5hztWj1mwcgkwfGL7Vj2Qkrznvm0Nc6l86LCMUTcAkYVfEjDYYiH5+7rcv2CMXyiCd/cCtEQ9K
95KNpbOBQWsePz9VDcNLVeFSmBian8wlzANtWnJCKLHCAdfeTLSjzpL64RD/UWlav411yMjJkg0y
mEAH5JIX0i7JIS4RIpYgSyRTlHW1pIvYS85IvCSOjEv2yLCkkLS0fABrq1PbwNAKBjiZnx+aRlVz
C1Wq08DU+rYFiVaXoB8S8rthU5nqvTlmj0rgFMzm6dQcN74dY+mcjDinwxl6FRM9DqfJGeCOJ0Gw
M+rGpmmyRhRfPCSmNLeJNe8HSt7j54O5ZGP89uFvnzP6fFj/FxQVf0V6JLPnnXdbE4dR9z//s2oK
FmN/XVOsvjRd/M/WgDzrZ0mhI/VB4UPor0n+hbFoc/5RUnBIooZQlwDVPwwdTe0XBKwOy0MMTZ9V
xT+kQ3wJXSt8I+5cJPpQb/ytksISfyopTOhJJi8QDqQGZ0ksJcfvDOQiCehgZ7ZXDMvtKkzPkRTQ
+OoyWitD5qdOkry6pV6wLXO1Q5To7i00mWylLQy7zwdwqa9tcNSaXTe56vHT3TBHxCUatfvoVOgU
ZP0tAjL+TKhF5Y9pRayMXYzcMpRiVw55vCpEKy56lSCZAdmBTLdGoT9HEHsYUrQud3ZVvdaTLM5Z
q7yLMTJhmqCYkUkR+5Ya7m0QKWslgWthTfF2aCJxNw149dqp9iOoLWHrCm5fFboWO217QMKsgMxZ
Szc2uZjroYgfrU7N9kZojCwg42ZTZr3iz26IaSBSPkrAYqtU0ZtzQlgNY5ZKwclY0YfHtjynE66H
WKMNaAjeRWtY1m9GK56EibWTlf5eiaCqCbjEBoyWyzCVT/Mg3Z2GPAWERXLHoHa8RHjmSY/Wr2OF
SHPIaSz7EAUMnmttKuj9FXtPj4Lrc0Yfm7jueCS2uCKLZLGkR3g/+ui7GMoQNPU8XmFOKlterO6V
GiktiGKhSdt65iuu9eiY086iz5Vqu446a80GalWM1tYIhp2td+9BoF/aOH0gbO/OfisC5cmw5NeB
NWVsaGsVz+ysy13dBweWsdueySKBHMB6FFiQISZzEX+xT2loXkuF22wT7hXVeM4U+QjJymuy6JDV
0Z3WfrOM9G0yJGCTkJxguPZDPH/VneQym+zBRoJaI+tZyuW8mC/m5OzZUZ/m5r2KoodSGd4xA0GM
Yh+0vBTUFXc4846Dne/FwAlrLLJg9UX29WsnnZpiauB1BipOv+jWbYcjWH7AHySiKPZmIaBaTDHy
dq86X9MRAhKSZRZryk4EylFpstPyj4PJ3dhylySouONhw9hks7zGQDcultsfxrHYF+5zqCa7wimf
OOv2uIr2XSy+FM0gmJSt6nC+9MaC8g7Gr6oafpx4Qz8YRvnhNuUWoN9m7meg5+mt7jZXMzS+5mV4
6RbSQcN/WraZw5OdfCH49TkmtzUpuqNdf1Ubsft8gfijJzYFTNybWCWXEMONkjB9l4zZvLCfttKB
hdQpu+W/5Rlkhj7jcnm2HPcwzOba0r53eIF7FTnQUG2LwWFGeQoG5ZpY6fe0rLd4R06iqr+JW11V
bpdf/fK/SEvuC1AirmZ7IFkZaGGMKbWnqhpUcc7V4m5akGa4aEKmZemNff38WC3Pk6OzgFWuU63f
6Vn8XJX4emX31bDWkbLsmXN1azQmE6l87Y5QwRNP42ezvLpG6ndlLx6cNtF5C4Na58L3DNfY8iT2
/NrXOETLkLEZZV64Wp6KsYEdXL0n6JcQOhf5jRYygjPhkTHwNllYY2vhZxMYsDMK4yFl3qH00aVY
0gSsbRhpt9C5MPnPyLQNLPnyJswTP+jMu6hQ3ige/bCSL1GX6n6rxnil+oHpPsPTYKpXWuAqDx1U
zpbEqVdRdV+MS6FP4bUuy5isb8GEhU3pJg6C0WdfzdRSz9RNOtbTeSxuXWWwDpIsqduppQobuXVu
EcEL3onkCJgm/Y+Ec80IePbyT/mzNfSvoqh6FkVqh37JItoibEZf566nrVBSlSdy4e8yBOn7ULbz
j8DG/7t+m/+skoAj/K9Lgn34ETf/ZA3Jk36uIc1fHF3jYmLZaGu4Kzlyf1QEJmJii0/Am+E8Fp9O
md9MNNqyaUQyDCPxBw3xVzGx+wueTt20XSGw3S2gxL+BlIEb86eK4NPzyUtTNQPmjaMuFcPvKgIu
HwBYlh75bjsGa7uQ36auiQ/9rSZmfZsPCsKA0rzOZI+HonmF96pvtRblqTHEL5UNQIMoi8F4JRYi
WplN4gO+U3Ao2IRtsViIWsUDYME6LiZfbjHI69jJPfQCUNqgz9mOP+VO6FlNdV5YiAriTCQU2jHQ
3RsXxL7nILzYKEn0JDNiKXTzySweQryjDhpL/OMsPcsEgFmfhi9RUk7nRCG2wZl0z57qZNs42ZWp
vl9AfEYCcK+IGb9dd5aawBUa5rfSEsDSzNdWT56WrDoN4aPvaGhM0EO8oJdd1x2xxO4ADitTMyCl
hdzZQ59ve0QSCVEXq7llnWh1w0PlxL6tlzjklOYaJuq17YA5dxXQqjEt3m1pDzfpFAjSFbQXfg4E
ssXHoTyYTkKJNSbJjs7+e9ADzXe5SXhiqA9sPxsmI80E252UuaMeq/vWMepXJQZlps09ifGAXJV5
ZY2kjtluvXPHeRd3w67cFlP21AVkaKRhnDBetc/QD/AidaPlqaV7J7REsFutad6wvHM3F/F6dM09
JAjg9l1M3rTiR1Z6DUzxCnXgHrOHtWWUoa7t8VtDuboyi6n1dL2/SJUMB7rFdSTVU5m4gqS+YlM0
Qls5qG8gauG/mBYJ1Vi3qFWCAWSbxnsAFNu600gs45zu1zUMI0/rTAk5uH9IS3Pcou3UVtC1V5Ph
8m2e7bthAKDGe/pLTDzFujczzdPPU5vah7x+wYmBW8WcBv5p3FkKuw0F1M3acb87DFNWUZcUh1IG
9yDOvrA8eeRyE0QgaAe0oDstdfl9RL7DtBwYivstUtgzlJwGdl6xJDSrDdiWcxHMuMUQU2WsdwAZ
FRtDQv5Jh48ZgY6fYW9d6c70MYWsY5LU0+NU+PpUgOzh22sWrIw7ojsqw/OsV4RoosXTLC2l165A
hjmSvRchEAHzovJOjGRGlZpyjhlre5U9XiNdGgwAmvYGvYztoSPM1zmreo6oiSCzSS9uPx8wlVjE
YAWTR/LgbQz256Zrp++Vxs+3z5KIPIrKxOijEndEesU6jdCv9GHKaGKqd5kKvsjMauPKXsBaGb2u
fgjHC0QYf0QVmzhSRnfB6KqnvLLwik3AM4D39QvFLwPnFy9cvwnBy4mBorXCMw31L4CrAgUwBgdo
LFzAeSEEzgsqUBbiAVj41VxQgp8PxUIWJO/RBZIMchC+SgZlAoXNQiIUC5MwWeiEOMDfY7Vpz3mP
jpgEqjFxDWQ+FYosh3tDrN0KBG6U0nAP84WA2IBCzBcmolzoiNrCSZQLMXFsYCcyKOs8bYEqfj6I
hbGYLrRFfeEw6guBEdQGMMbfPkYC/siQ8UVb2I1CgeIYg3NEoJ+8KcIr0qo8RBgEDlnB5OrzT60B
metDLKTIYqFEDuAiPz9SPxGSY9VOB302tknSMQxYHsasgTlpganJjXQ6fipFpAzDFUZa4yAXXOWw
gCvRvDSPEyxLY4FaOg3iaalT5SD+wo3WTXbgVxNETKtmSBZqKDpQPggsZl2yYWI7+/p8lugCDkOO
MgND+rVY8hejXN+ECcvUUTXbfZuNW7sbxMlNwUkw1JOYt0SGnw/fX0kdjAAaSjWZZ3PUiJXKbYnf
5YOR9Mmq0AAkum3FkLV0t0NuQSdxlGllZQw+o8pJfHLevjNoXzk1Y2GgPMW2KO36kik4RXDTPUW2
EnCvzAJqJC6ePKzr1ync9YmNRD7g3ip6uSXIR4CP3/0XDEb+gwocmHRUJH9d4Pyv5uMLt8E/lzg/
nvazxDF+EVQwGkw6Eml+KJx/ljj6L2CU+U0BwRNMQxZV9K8lDiKsBQCB8phxxA+T1c8SB8W0ZaEi
QRn1M8b975Q46LL+tEZh2caOB8u6AaSPkuqPFU4NuUazZ4lZoWjXoKTAHw+sQCvyJVi0Q/xs3xvE
LHqJ50O542hdYW3/9UPZHmqJRSerV4WhgqIY0IqWHjvy1e9+qpcfwq//xjzgUsZF1/6P/85P4o/L
nj+9yj8texQt1oI5ViO/WXgEAxbNccn5edEqwrRfUcT8W/8/Rk4ugcCAE5fX87u6z1KUTBvqKfJ1
7pSuhPZy30Xoq8aX0frKBbX5198ev/M/f4OQG/h9sseinqW6/dM3GERwc+qqWqh/Ue/XZQGmqLbe
lJHxZz67MJcbAFH9QN1Y6zb3vtehdZhBFdFNOenqMdQZyVuybUG/2UfS/JxN41oNao7mcQaDv6nH
ZDiUinMh+Ty/NhPJZqqWfK0Zp3+vo1sFBt03XdAy2rp0HhqpnN06RDwbE2sQaLh96GIzr8VTvqtZ
Yd9NUSBvx7raCNSoQ0zDmahZ/FRnh1zdITAvbhAvODeW1dVeMVeVn3Gm+TGFOzmS5RNOEHVL/KXO
3Dn10oFCsiKvtHTUVd4g43A7qqAy0hheA85uNQW+FZsmVB47QxEWNdWZbybx9ACuONxHzxpbe8+e
/R7O9ZJIpD50ZvQU5obiUa/5Y+GGzzjVVkEYzHsxBePh82EdtTqnMEi2qKtcXw+IR8yNufGDKKt2
c1/dJ2avbpysfRdBdRlnwghtiKhrvZpflk17NJlbU1IDhw2RixGVxobMXhsNGcMnGZZX5BDkXfIC
QeGu20zVVyTsvhjKeHBg0nppz7kwNCAu2qhfyWIqjjIfrzn5Zn4zdrd9Rc9fFMnOIaMBfOEMiCjp
VC8aJUiXhIVDAKjJ7TdNgh4kke5zCYZ1petENuYFa/ackCSiuD2UkSRKjTdDqsqVbVDCZrVyqF3T
WjWiHzdRCJJRd1OLCiRRsSzlmR9rtY4XKtC2wilejUYn+zjdU+gDPFPfAoAcm7nSLxygW7etD8bc
b4ZWAxgYr8WtipPYSkOqeHLljTPv6w0Q+NWYvcJv9IkORxiPz52D2e5wIdg0Wcz4qjk7Wswf+u6V
XRWWJ3UTOt9ny9rNKIi7UFtJN99pGY0T3RGH6uZmWtgtc0easw3DoLwPcdOriMSlW6wj3p2aNM4s
LvzEPIWCHFFk1TGhwbPPab9O6oAxLW8SJhn42LcaNX2nWwdQ4djdTqjZPZyuwDZPbvY4FAQUF+im
9dNySSjAfsvw3m2eJ/GW0DvpDRoyEo97mG+gZXAsTtvBlhedK1Ut9tKdv5GS0vs0YJhLOmA8QYoa
3loiDbGSoVON7NFcQRHI9xNXXwje+MbpH2hBda8nFXk1R+KprmPC5Q2ymUPgWmxx21q89Coo5o7Q
ojrR8v1cOLeFLrmaVWeHKGMFwuaWRvy2N43dEpmY1M+GDP43e2ey28iR5vFXafQ9C7kvh27AXERJ
1F6qksqXBLU4933PF5i3GANzmev4Mqe+ufxe8wuKaktUuaZtcgY1jYEBGipJoWAwMuJb/guwSkT1
KQEigFUIywgoCkmrduC5e96BCmTdUs9BAXxfeDwiJbqWhU2HJixtto9fUmCiMDn3TPyCC4ToCtfn
w3NBBMVj/N6epZ2hHNqhsnTgpk0cEKogPIt5JMnnyYgVlzU0wzwndpQQCJ6jMEEwg2O2xXy8WLpN
4cNUVN7kCPtCXTiGuv1N4lvfY4mIOboo1FEcFCOiKDchtAnnDlkEXpvDnRum927mfh8OZnViEmri
Izi+h5E7lNSU5SBAsdWRa9CmPWSc4EHFKHSiNCgYYSiPLBGJO606IWY5B5EXoOJQf4LDdOf25kUI
kqoAA0PC5kzQJcRopssfGhHKFtPC09ojs4tvVIQ4mT85lasgu6pfgq1GTq7pLpyKyjiZcMgBAVuT
WneBa+Ikq/FW4J34B67lXSAvcNBEw3kXNtd1bSExypTzAO2Yuo6mGKEBqjFGiv9dfgb1oT+GBoBU
LJKlYOryK02OVp7jLlznKqMRyybGcMqI7Q+KEIh0PDIw0mnOz3vH849kow7mdSw99Krx0NmmNte9
HNxfzGiNi8ASVo7+JM3vIWagsgnod+JIzqqnI9oqsjdzSm0CpMKbaGlgzrHFXoSKdtSNFYTGMmV9
Mhvt8PieJw6UbH3bDsmtWrk3HhWLD0XiYATblWdCV0epnFu4jtLUHvVm0kUt2kYu3Fb71HLLYTFg
kMlZnx+GmfvgqyXOBjHPLYKpDQoJqhccgV8HQ52nB4HRYoWc3iZGjik6cL1U8fldsz+2e95xd6F2
Fnjf2JCpgiLtwxPE7sCVure9qx5cFoX05KLAl3ahtN6FKTcRolAieWFOyFSVdZrNOaflZebL16ZV
uZeJVNdH2WCMk3C0PpW+lFxBCu2m+GLDbGyowZs4HYEzUKp7JDTOEshyH0fFOM/4VEAG1Fh/mu/b
ymqWivW+6+L6WPfGy0T3nSXXD6VijR1LP4k6NYiwXji4g+A8wAxD43TU2ihaeH12gmSXvbDxuA1I
Zei6KnOIMfnZIFDSmtfIt5X2mFbNHUbtNboMMHTGQL+QLK4xDVmsVVgCOJbrnvJSaBxXFGXOKFld
Wij3qpJNUFhE56EFiIWeN+hq6veDN5RQrIS6BWVepFCxUpK9WHnIi6k/+DmHiCUMO2lhZ/VplGCu
5JYS5p6FUi3sxtSOWie/5QNockekzojQspWD+8iKfGB+dnPVGMEckfd26bpSg2k4SBWtiSEvDTbN
ilpxAKeh4b5+CdxCRjkemy4UzNH3zJOVEbfpDPnA1Dxuiqi6lUgNQ2Q0PyC1eDyOOuU5x1ZOM0zW
/zcJKP8nm8WQKajXasSwv505CQTaXfOao/Lr7236xRqkEgVCJt6YQmFJJCe/9oux/5P5DioPANF+
pY3SFDaoDQPWtRV0+kzhK/icOinv6D2T7tAu1p+oLb+jOvxWqY9+MXcfsC+atQayXltZQuI5uoYR
AJqTYWNeqNatYN/djeiSRZ1MuSQo7SOI+sok8838IsetFp8Hz8QMmS/bMC4uXFzrjvpSXHS18pjG
8YlkdRZPIi/mOFC9wPnmaJRMh8cF882086E5dMMD0gS0FpP6ZkiIkMCiTugRJSd15oDrxWhw2kPK
WK5fDLcEoFSpdK1oeLlKPoDiaYiwcIGYN21M8cXNzcNYtYorm+oLGqhpOBtRKCXL0rS5rRrA3PJE
xbcM+5RmLK7lNlFOcbQ90zLnLIdAcOsl8N1HQVOthLoLZaBimVWoZ/oYexhWYgOAQW8XjaNLsykC
kKGBxS1kJmh/4+ATGhjvREPiEKom9aTVR3NZyNG1lTfYhqj9mQtx8VhqMBDjaDmhUUM9to7ruYny
wlHqargyusa5Q03tKIJaMEsNIituzI+2rkaHHHw4jJmQUgp7IF3BwEz35UsqicbEMgr5pgQ/hGQN
ihpw0gDEIhOBLqxgVhjLrFXlqStL2jwmmTkwY+wf2JXTjFsK3VHM5kMQ/JOgrOIjS5Ku29ZDHy9p
o4NAQXJHipE/54bK8XXm6xOla8AqkQ/plOSsWtGvJLMAy+ePdNE6azakEvVpP+AHmuZAF/39iEZ/
Ljr+rej9q4AAEgEGEKiAUOADDIEUUIAMjL1v0BqGZZS7WnrYp3534OmhPFMF2iAQuIMYAIIDEIFo
+gMIetSVhOSiX8jy0o8Oa3eZA2FYm/KtX+w1vsEpndMwVohikz4F6asEn0oaAQg004+nbTvTFCU8
pxrgi55ZIrpnLW00RfTTtHVrLRNdNg/w2hJX2SNTyN9iMDeLUFGadggCX5c9zoPkB3cgqpHgU1By
LXrkj3vHPIXEEZ8OXV8sOOZXUtBbS00L7aUnNXyspX+qe8GiDBTjqPKVgkNeDpdEC7ykzQ9BnhPC
ia9G1wmXTUITO85xeAnc7MQJ+vxEH9LNS52kHvXnCGM+07ro0lQ6ywKE+Po6q4TUo3myfukH+byW
BxlvT6dc1H2mHtQUViFHCLCGVxE9JYHzP3GN/F8prW1O+q/q8H1axVm7elVa+/XXni4I1XkHYAee
Isp5jo4vBdWtpwtCFd5nqgbZytJ1AGVCHu+5tiaj/4rfBFcUjUIBNvr1gpDfIV6BfBEFe7DP4lu/
54IQBbxXZSuARNwQ6trG1mKeTOJlGUk2Rg8lIRzlyTSkha3YyRJNEDJ8Tb0mdpOXFVxzryujc8Ny
bDRIkhBhcV1IbkkoNYfjIlLK/ri0hhiNDk9XF3TLAOVI1ExGTGZTOTlD4MPD1MbW6M/bLnbgY9if
eLBqezjxxyQjcyn0Dlu9wDN9adrZD6XjnmbGBWLoiLQV8MLHZZRqC9dEg4bEu3N5gPTvMQ+44fJd
JUZ9WkV04WqZc7yHwr4+wrnTHBmIig5O0RqzOfl5WtkzVUuvczx8oAcMH9Gk+5jAZUDxbmaG7QQF
u5vEpM+kmNhr3TWtcj9a3rXrYVXWZ8UPntnO9TIgPa+zw2y4MYhs7fSDgW4Bl+xUttM5MPVJ16YI
oIAMQvJHyz6gOHIqvhVW/TwZTXwSvIMeEINtfYzDa6Fwo6TtcnBIVqOxfIwUJLG7Spm0LrlXwLUY
i7zKlFdibHWQ5lroX0CBfV8A/U3idBELr/i0RFVapw5oHPQS2CzK8JJx7HN+5glICv5fhgY1evOw
zIejml4EzcFJ0dEQcIJZnyWLRLHO5Uq5qTt9FlNnBWqKQA7oEAwOutQ7GG+9+KOBuAv64DTEspOi
DW8DySB/HuYtNJ/EGi6lKLzDHzOeWFl6jl4ojJhpLWOrKvzKTVwlZXOCCO2hFiVHSq5hBkp/0UQ5
pnauFPzKKD8dp615YLEsnR3NtBidJjxO1fa94SeikAVQxpyWUnahNvp5VRRHPC7zOhyn2BEsHBet
o/U6EGYgwjpJx+oot7JJLfRs4YfYSnktPgi3sh7SPC8mVmHCfT0w4uzeQkQmp18ij+Zx2FpnoZWo
E78H02HfDr4zB/i11EDIqhKcWRAbkqVP6qyFK57PDL+/rMLyQ+WXFy22aulKPmhCogeiDSDpSFIM
znWvqDOwVLeKay/8ZMS2c1ihJzjOc9dLTgYZs/cG1VysQalEjiQV03KA4Dvx4y49d504Wqg9/Vgv
B6TTSQkqjez79Uusm0RbatAcYGuanHuqfLaOffcLDPmnApRujnJOzN/OEc4rOCrB8PilO4Bf3CQJ
5ju8wnERUjVDAT4qOhybJMFAW0ZHPUZDRIZ0QBTdN3eABpNdh30HCNUUlHaZXOUZQmICUgVQCsld
W6NLfx+o1H5b2ad9Y+DMadL/0clHXt8BgMJrCegbIPoKRZDEsOboMA8f5cYwznLPulMDBWPdUHJP
taCDPy4n9VXhVtGhJynaYdVo7SXBNyBpI1QfblHD55DSrZukdcPDYQzzAzvoibxxU4iMEIyY5xcX
ikrNOrOS5LTwOJJkHdqpVngVdalg2jfi4WvNGwfpmFh1KQmMSXDoual0bpQjOmtjFh4F84Du1H0b
SaeoNKeXkArsM5gxN56nwUJwBuz/fKeZwtebBEmrgMvmZawSXiRt8yVNyHM+H3uR9GZ8EsgpxnhB
H5/Evn43FncZEImFptNzBqbpjrNcIgFH78Ps0Y92TlTfwOK6v06l+trtaZi2HGR02lV7PMz94dx3
AYpW5qlh4+FRKoDIrEvFAuTqOEfasdFoB6b56MLRsWNL4CEWHg35xIPqh2OB7qTTQo4XFqeWE8sQ
AY0D7gG1OXQq6UhOIHlL1kIv60s8nUc0wB+V0TxAdfWscr1Tl4PSLdOLOjOWoSEfWak2r+jG9vKn
0I/eqzD+lSFG03Nc2ko4yytzUYFt9bzo0IhK/EZv5BJ+H42JKkBCVisPDCrtMYLioTks0UO50Cp6
MX4kPVrD3Pf6eVE5Z1GIlwT6uWDnTgsZb89MwxJdlo/VqDmFeTDX8vLACbtFWFQHqRMvbezsgdyf
+W4z1xA+74rhvelLF53dfswa2uJ2T8E7Qrw8PvYMIBueBpgQ7P0q5mLAsGEqlqcolQM9eXQS6nwD
ABLRkDamgRzQWu4OQBDYSMX7wadQmqbOfVl+qm2Ui+gDOvYP4uOMVYiDBtbdmFZ11BzF0qe5MOBE
YB2lMoz9po3inxL0TyQ9uWiFyRTaQnwOXacsIt+eZ4F5ZDXdtIafMSbNiZisjtEO+mcoEs0NCnsa
Un+dRm4FDDrnr9r5B8f8qIaPfcg2h+AkydiEQ9gtETDQgPIMrjLLzWoaDve4sU81N4bTKbQF5hZV
Nl+78mP0fTLkFbrqBHehI7M4ofA5hZhDjRjL0TGZBTx5UNvlHmMQFAtYEl/B/rDriGE0QZiiko7Q
g/Q+UbUz8aXYDZ70IAtoJYKH1l2V6zg+STOxSL0FEXxMIOl4h65/K3jheoFyD14uOgpGYobgrCe+
cxFiqTPU3VQzy/MhGO5ZVlUU0fvDRuqva7vKceJsnIs0RH3OBFXA9uIOzxPahWjWLlo8QLNJNfZX
RQiHJAfwYNGM4s3YH3urRzQZLYuboYjliUXAh/+fKs3Q3uMNWIr1fROVt3I21rcJfQmvHlEywp+l
o+W1XH+lgw+iH9i5U1TvxmlpuM4xVCH1xh/CRZ7HzpUe8EnJoE4M1GWv4hKmqUX9EdtwJSWSKdJz
IBB0x7DMPbBGsq1E/SjoirO8i6qzyLTUo6oR3tUqlHtS6faTR+8Zq59PKPbGh3nEx5KqpvNeylCD
7ykdNlGLnEQwkLR1HUXlxFsNKizhCMO2Aj2rMA9iMKQmoPdhjBBfN0OxqXqHLphVnqEmWqKLLXR3
8Rejc6EKY5lIPU6q2AM3LlPhGFgm+GbjYQZa+nhEw36eSh5LmPrqVKBP0Pd1kbVvwbnz0Jsj0oOH
SpnCiw7SEotM2MjMSDKxKcispxckldAlG2prKtW6fGWg/XGamcM5YC8Zhzn6pDNTTYeD9Xc19Duv
GvtTpQzlpVr4x/8fpXxd/W4TpXCn/3aUsuQCqL4UovBbmxDFemdCihW1TBM0AYzZv4coBC+QYil9
GZpumoIU+yJEIWsVtUqIrmSluCO+CFFMoh2Z/c6ptvYp+V1pKgnvqzTVMAViFn0+DEd0GKT8pZdp
ah5ZdVSXVjBLPLRhgzUE0zOWkTsAea0eKzB1czgPPzSRQ2XJZJPjdrzKNfNTpfXqKWW8w1FpkonR
cIlF6Xgq0ZG80PXsEgstctYscY+j/twWVhC0opsD5EBRfaqd8owfOK6iNEcpdRxAy5ULubfAdSIY
UqKVfepXGHAovqMdtLYRnch1RMcemGTkmHiP4EjXGPJJkgiMJFoqWaN0ZyWyoDOZkmoDWGxC4bM6
RdoH61Fyh1zufeiVg7+s0P2ZxCG9TrsYT6xWu0pA9n3sUpQlQa+dZU7WHsoxEq0h6cNlWmCJV3m1
tbARHKNVZtB9LzLcgMOPVV99kNTauPEpzU1bGzeLqkyQqOsyaYbQD/Kvkt5N+qKbdlrenIyNlhzU
YWNwnfoXepGeVWabH1FMPsmp0S05qSScifSePgmaKyxAWXYBFBhKwVkrzyU165dZL+G2nHb9Ap02
ApcUb0kFzL7d0TBVewv+6RA2h6qdFedW2EXHbd6/tzw0xQAtm2d+1keHfibxS+ig3IAcOXRqq/5Q
VfUj3aNT3sW4SnSc/pIBhV61uaIFT8oZ1+WxouWXpm1G52PrIbuPHmHZxzEKROFlC83nMomBN+fo
K590nXZX4ORxltfv+x73kdppT8JiJo+lgjWhN0wUSFcTWbLKeYSk+MSQHIREFSs9TDTlA6RCD/id
aS+oa1N4KMNDX4d8S7fVmWmWHx7UnaMAcy7OJRzqLmXkh3o7x025NvpHjGb9rJq0xLQoFurfW403
XMlK8nGkmXlqtNjWZKoRUyqWkdl3ogEyKao7KpSlWdx07jUbogZSgtYJhM+JMdbqB8WI66VcuguE
CD91ZpN/dNOohzrEtiorLzyq5JwIASLVWdnrBZoiSjUt9QvNo2LR24l9ZZQmhek6Gg8vwXrYCJvz
suY+6oX04FbBWRy63Peo3U7VGLhg3gHoYdP1tAg0/H1a335PNEV5tNBPigDEaafjkIUNzjxXfNLy
kjJul10h5OddNn4dTypPuuvM5NpXjEvJTk5ABHOVde5JB0eNxh402pBAFla1fIHh7yc1hfsqh82C
0/Geq1xBXaalRB6XxwCLDlAOApGLRjQuYlf/JBfMJpGfrerVPK2DerhsHsvh6rFqEMp+PnvFd9cA
tuvsj/3Q1wf60+P6L18P4sq6z5q0FjPwgteevdwLW5fVekrr+X5thHjF22oeGFpotZNJ858gWTyJ
tcbo5Dx/W3/naLKG2a+iYRG1zre5HF+s0G+twdff3tNifv1nXr2B1UMSpLOggnBxX7+8fx2II8At
/7Fl2Brl1TJQVUDm4u9aFn/+04tlUKkg2ChZwF2R8RpWNjjRb2oZ6MKq3PWvQpff2A2/vQzWO1lA
V6HXotL3VCl5sQwUUjShI0gEQald6HG8fOK/9kR8/ZPe525gr74RMP4Dy0AcZutrWzjiMh6yl6ug
E8bBDWEVBK153aj+1p4JQ9dEg3rXzYAMGFBVyFXC884mUnyxDLRjVFFN+1Ug8tvbDIB5Be9712Ww
6QYYGkVCELuQ0F4tg2a/UwV4W2elACKsN8u3thtAkJvbot6/+5nALtEGH2radKe4LoSI54vdoKkA
MYTpx+aeEKv0rS2DoQLI33U32ADysTXh4d9YorxeBnqUMskdSH+TbWFvHsJv66IADrPz2WAD1qHU
yj1B1qqg/vRqGaAtaNA1uTIVmUI9a/EN7gZZuK7tdjbwPoWcvE5VGw4qPWb4Iy8fCiFqD8dI55LA
anTdk/jWHgodcY5t1svvPhvsd/TjTegTCvySp/f5YhmIngQThghTF50bUxwd39wyCBe+XXeDwjLw
USusAgCxdRHnxTLgFEiICVyNmOF5lb61ZUBYBRb1bg8FKYUG4sIhV0RR7s3ZoGGlqCoAOQi1YUqt
3aG+uWUQeMJdl8F+h8cVR6TGuQDLR1wFL3eDuDCJTuDAiNDqm4wiYeT/ownmb6cUzjuOf1nmecD4
Zu10+WoZxNlAekk9kuYt4dXvuCn+gVv17+k6cjPxwzpRDx6rL+Xzv/UDz5nL2+9v8tOjh7/8WeTh
r35Q5O1Pf/vXPP6vr9ZonUO/+OZzTr3+O5tf37zBt3/61d96flfP/3gYPJar8t4f1t8YNtM8WyWk
+7NmvH/VYZd4TlFp1DSBnP11On/586vJvngUvjb69xQOmvjhtRg9HylGp2SKu44OU8hbbeX+qrpO
encd+uNrVidTphQgDG1eFGH+yIJ8+OXHN4tBIsHRsuvIv/zrKo3x8P5h9TyW2Idi4hwlz//0VD36
IxO/btL7xzh4HmgzNkHvHqZ+DRZ8fF3HYt6Ey6KFsuOCX2fRmy1C7rOHj/L6MQrg/37+8XmSmzWx
UEV9/qc/vt7vg3ZVPQ+zGfnp8N11Rd4HaZZvjYzw2l7mHJTbj6OjCljkznNeJVXzimfNuNTmCNd3
HzpalcPWQ4PcrWiD7Tr2VTC+OluZNOK3e9jV5+VD8zy9p83BgS1yql1nfBZ8/vFhe85PBbSdh35s
f/nxEa3I51k+T9xR97DUp80vWw+iRm16DwffafP5x3h7e6AOuIcT5HRVPryWTGSDUFsznlfojx8f
pyDnqu1ZG5q5j5VeUSV/88AAdd7Diix//lu98t8MbsrWHp70JUI020vyFNbvurWX2f3qzeWo2Ug0
7v5JCj/6Lz43T4nZzlNn+ChelW+nLzLTPUx/NVSP5VbcQKonOgU7z31V1askS7eOQgqvInPfffRy
6wLGilpg+Hcd+PN/AKjcOgU3RZddhz5iQdK7Jn6e5NMRy+Ai19x98ByN160niLH1PVxon//j539/
3J42Gih7GPqQvuzw/O43C0LVaS8jR9HP//Zmc4Pz3cNptfj5b8nPf/vlR/Rltu5jLFsF4XHXj3MR
lDSwt4IqmjuiBrrz2KsxWKX141acuelI7jr6vIqCLx2Jhigo7j75eTk2ZZM8D/S0ZaAECfm/nade
jkF6v51cMriyh9tzHq/Gzz9tJySbJsfOM0fLcXsnov0mSre7Dj0LhlV5t4q4ip4H2yz6U2Ni5/GR
wRi3c9dNQ3TXsX/+l+ztXsHjfg/L8vO/rFKxJp9/2loVrPH2cHuK4VdRtIq3jhcDWMMejoBJU24H
oOhrO3u4hxj5odneKUQr+5g0WtavF9sUwkzP//TH43FcwrdgosBUQBQo+xg69X7+z627k8NqH8Hn
JIgf74NXNH0x773UTyar+PNP0WO1HQpt0Du7PpjfDQ+ff9q63UwNzuLuK/4dhmnbeZupK6KVvPOs
03oVb2cpdOv3EXd+l1Lp2ArfNkCAnaedrKq3s6bTuYcV+fzjmxMQzME+AtrvfkCb9HmGTzcO+BB1
D8/kd+y9YdtiiSfnCX2y82o/cHJvzxt7hOd/2uGYWg13zesaHgR+llso0u06bZHJ8sRv3zibP7CH
G+27qGKDv4r1N4Pv4dZZrvy1adafqNq8rsxu/sYe9vpkVX/ZlmsPh9ZXTYF3LLILNZcvT3wP6fJX
jUV2nPjXFMp3HPrr2qA7Dv7fyOfsOPrXpRd2HPy/Y/XuOPxX6ThfHftLvdW/A5vfdlyfIapf+rXX
7WTxE/fx46r8638BAAD//w==</cx:binary>
              </cx:geoCache>
            </cx:geography>
          </cx:layoutPr>
        </cx:series>
      </cx:plotAreaRegion>
    </cx:plotArea>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Haz.Öğr.Şehir2020!$O$29:$O$42</cx:f>
        <cx:nf>Haz.Öğr.Şehir2020!$O$28</cx:nf>
        <cx:lvl ptCount="14" name="ŞEHİR">
          <cx:pt idx="0">adıyaman</cx:pt>
          <cx:pt idx="1">ankara</cx:pt>
          <cx:pt idx="2">balıkesir</cx:pt>
          <cx:pt idx="3">denizli</cx:pt>
          <cx:pt idx="4">diyarbakır</cx:pt>
          <cx:pt idx="5">elazığ</cx:pt>
          <cx:pt idx="6">gaziantep</cx:pt>
          <cx:pt idx="7">giresun</cx:pt>
          <cx:pt idx="8">izmir</cx:pt>
          <cx:pt idx="9">kastamonu</cx:pt>
          <cx:pt idx="10">kırşehir</cx:pt>
          <cx:pt idx="11">konya</cx:pt>
          <cx:pt idx="12">niğde</cx:pt>
          <cx:pt idx="13">sivas</cx:pt>
        </cx:lvl>
      </cx:strDim>
      <cx:numDim type="colorVal">
        <cx:f>Haz.Öğr.Şehir2020!$P$29:$P$42</cx:f>
        <cx:nf>Haz.Öğr.Şehir2020!$P$28</cx:nf>
        <cx:lvl ptCount="14" formatCode="Genel" name="SAYI">
          <cx:pt idx="0">1</cx:pt>
          <cx:pt idx="1">1</cx:pt>
          <cx:pt idx="2">1</cx:pt>
          <cx:pt idx="3">1</cx:pt>
          <cx:pt idx="4">1</cx:pt>
          <cx:pt idx="5">1</cx:pt>
          <cx:pt idx="6">1</cx:pt>
          <cx:pt idx="7">1</cx:pt>
          <cx:pt idx="8">1</cx:pt>
          <cx:pt idx="9">1</cx:pt>
          <cx:pt idx="10">1</cx:pt>
          <cx:pt idx="11">1</cx:pt>
          <cx:pt idx="12">1</cx:pt>
          <cx:pt idx="13">1</cx:pt>
        </cx:lvl>
      </cx:numDim>
    </cx:data>
  </cx:chartData>
  <cx:chart>
    <cx:plotArea>
      <cx:plotAreaRegion>
        <cx:series layoutId="regionMap" uniqueId="{379F5DC2-9874-4411-999B-6691CA886F46}">
          <cx:tx>
            <cx:txData>
              <cx:f>Haz.Öğr.Şehir2020!$P$28</cx:f>
              <cx:v>SAYI</cx:v>
            </cx:txData>
          </cx:tx>
          <cx:dataId val="0"/>
          <cx:layoutPr>
            <cx:geography cultureLanguage="en-US" cultureRegion="TR" attribution="Powered by Bing">
              <cx:geoCache provider="{E9337A44-BEBE-4D9F-B70C-5C5E7DAFC167}">
                <cx:binary>7Htpktw40uVVyvR7mIWVANq62+wjY99yz1TqDy2USpEgAS7gzgvMMfoK02eYmnuNR2qpVLaqq9pG
YzZlNjITMoIgIkA8uPvz54i/Pg5/eTRPR/fTYE1e/+Vx+NubpGnKv/z8c/2YPNljfWb1oyvq4mNz
9ljYn4uPH/Xj088f3LHXefwzQZj9/JgcXfM0vPn7X+HT4qdiVzweG13kl+2TG6+e6tY09b/p+27X
T8cPVuczXTdOPzb4b2+OH37553i0x/zNT095o5vxZiyfTpdf3Pbmp59ff9i/fPFPBubWtB9gLBVn
ElHMqVLYV4pg9eYnU+Txl255RpREiGGOqEI+4V+++nC0MPy//siMnudz/PDBPdU1PNPz32+GfvMA
3/Q8Fm3enBYwhrX825ub1mVP45ufdF2En3rC4vQUN1fPj/3zt2v/97++ugAL8erKC3her9rvdf0L
OrGGB2x/IDYMnXEJm8sXUnGOhMSvseGCK84YFYRzyQG6T9viEzbL35/P95H5OvAVLl+v/5lQOebZ
0R2/rMwPMBh1BnAw35dcKIww978FhQBmzGcSU0IJe7anl6D81+9O5/uYfBn3CpIvl/9MiLw/ml/+
mT3V2v1QVHxfcaSkFPCXYvINKgS8nJSAlVRI+gozsKSXqAR/aErfR+bl2FfovOz6MyH04SnXk9Ff
1ugHGI04ExBkEOGUKC6VZN/Co86IxD4jClOJJX3tyWa/P5/vY/N14Ctgvl7/U6Gix6N7f8x++eeP
NBx5hhGXknFOEMJgOt8gAyGIcoLBdjCiHAwI7Oql4cz+2Jx+A52Xg18j9LLvz4TSkzlOv/zzl398
WacfYDzyzPcxh7VnVCoILd8aD1VnDFHmYwZ3gP8j8stXf6IB8z8woe/j8+vIV+D82vFnQiY+TvqY
N0/ll/X5AdCIMyQFFQrMh/s+Q6/IgDgDaqYoICeFUESJL1/9maH9kRl9H5vlr0NfgfOi58+Ejp7s
DyUE8oxJ4isisOTg4E4h5UVeA4SAKCACFNi1EsQ/sbiXfu2X//F70/k+LF/GvcLky+U/EyDZsW6O
tsjbLyvzf24uDAMokK1gwIQiIugrT0bPgLtxSSmjXzB7Ccr2j8zo+7i8GPoKmhc9fyp0gAX8r388
JT/UZtQZxeCn5CmW/CsXoOwME8wYAo7NOMbiFRfY/qEp/QY+L8a+BuhF158KoSIff2TeKc8Q9YGo
URACfMguIcy/cGj0lHciH3LSZ3pNxSuhZvt7s/kNXD4New3Jp6t/JjRy/cs/Pjz9OFcGuplC4Mx8
DNnkJ13sJRrszBcMyBphiIA3e43G4Xdn8304vox7hceXy38mQGrdHesfiIc6A/qLEEQV5nNJ0Ld5
DMAFPExJAd3POucr33X9e7P5Ph6fh72C4/PV/5fR+I25fYq2nwL9N7f8p6qyOkMcxDEEBOuUztNX
zoqdKYoo4PFZJXuFxheZ97en8304voz7Zur/t1Xj31aUv+rus2NznD8L9i9E5X/f+/yAUEd4NfQz
Sf0uFfu0WusPf3ujCMQCAcnG11LA6WO+Ibj/87+DMAqR9Zd/frHBbwY+AdWC4gBEfF9ggAnyfw6O
DPha//TcQ84owxQhyEcp50Ci3/yUF65J/vYGSB72JXT5RPo+wQi66qJ97kJnYH8Qv+hJg3v2ml+e
86IwY1zkXxfl8/uf8tZeFDpvapiNQm9+Kj/dd5osiN4E/sE0MEISI0iPof/xeAVFGbgd/zfjuiTR
Ns5mfGJl0ODebfq4+NwkaZ4sFVcbnNiw1tZexaaYAkUZnzvZ1TMS5W5eD7UICt25Q+nb4lKM8klH
Xb1yTBWrtjOHvpfs1jLVriY/Tpe+sctOcP9Q8ySe0ahFF6U1WRAb421AQTEBGf3sslZkVwwrpHm3
VmhaKk3HRUknF3Z+4R2GbsoDkyRs76y6m+J+2qeRGPcUP46JUNcqlzjogQZscW2THeFdO/dRWoUj
K+TDUOE+wIlMz1lUyQuTFXHgTSxdpiqLZk2Ttus0Y+865A+BiWWxK0e0Lds+23QZ93d5OZ8Q3Ue9
7M9tOg7nz6981vmrjkRxIBqqF9jjLOiTBG/HUzN16jqPFN57nmdCVxXZ1sW2XLgSi7lS2fsmMcO7
zqN5EI/19LYvBQlQgrJZKws/zDgqd7l4HKqE7BJWVDO/k837kT4UoGq882LPzCXeG6/zln4i61uv
61HQNii5aioXyoIVV89Nk0xzkbviPE2y8iqrE7WdEvs2p9l9X9b5uuZKTrO6NM2mzqZ1l2m5Zx4V
+zTBfkDEWC1tg4dNKaLHyQ7xeRHb+ZggdIsjOVN9N26jPpHBVCl02U3VVdwOfJvgTF+W01qVRsyM
q6JlhYs+iAZdLbwOlWGjuj5MZZltBt742zz3PvS0bHdOEhraGNfrtDELJcSORCnbe207XLRCJLue
5Xs58eHCo34W6NGSRTYpui1MX26yRgWyKpt9dGpIWbzNWpi7tlO8VUl+xfxh3Ed8hiufzrvIZsvC
K7qVAt+77DS3YedlT1WVTUvWjlPAhqjfFDRZd50pNh0f1TwbCzaPqmyctUU+LFlNDn7k0u3ocf2p
sZrkIU9ZOaNpZncZTwK/S9CC2uY+gu0XuLYfP9g+CZTz8SJPkVpEvhbrkXVxME1GXDw3okt3rsFP
o8uTwDPCrfvUVBdl4pcXWRL7qypOiuD5ra1yHDCk5bqehiToeh2q3IvfR81bLbR/wa1WIY9rOkcV
qpawJGPQDgVZ1Ea5ZYtGtBpHdJ622N89N2NT1GGphbcYAJlD64sL4mBVWpvHIR/zcvfcRHood0RH
xc6W/ZyZksytZ+56N6m96pXa99VYBWnK4l3v+mPRVuKiHfvs0uflwxAPKvAqo1ZmSj+YzvfXqZ92
weAxO08y1c48TAxs6WmYeSxPt4ONw6ysky6oobPIGdpGtnJzarM9rxMZWk3Lg8rNsIk4UQur8v66
UGMXJCYr3+aRv46TCjboqbF51ATJpKZQ4k4Hed9U27Ss01Cq9M55tvLCMooRbDDiljpy9orVXblM
qI9D3aT51fM1G2ERXKKqN5vExt0tGScWiia2617pBhBq6rAfhuSiSed+JIdzDQa7wu34BNsl3g2j
9td5Wu5aAjarGyUvlV/ckJE+VbL5OHnGrMu45Oc17PjzLGXnOLfRwisGukFtQTcxwdtWdXZb99Jd
tKcmcXkRDAJc0/Pb5454ZGzViHoJngUHxE3NQddjdk4SKwNmS3f0fe8Y1YZddS6vtnrgMqzqYZbk
ToO9wJy7wuRhgkwbxE6xRdeQPlBxP2xqm7eBMQpsMZnIwZF+zRJpFiTOnhrWj/NcmIXp2HlB4kXT
VuRQWY9uhhgMSrXR3JcCz4ml/Ww0bX1tm2k5mqZdV2w8N/VwU0x4WmoxihVG08IzZb0l5VhvfWBS
s6wUXpCrRswbR1iAbdTtbdbIeW2dC2IfoY2Ka7QpSwg4Kh7ifVI1N+XUx0uvo0seyXBoh3GWjdkD
zVpyP5ZtPXc9GgIvK+4rnKc0GPCoaWDI8MGpQQQv6+rfxOjHohydjpPPxxq+vv37an41fy6z/3rp
dCbi13fLp+Ikf9b/9qb99eLm9Q0npvX1Y36t5Z+4zdfC/iu+9OnkxReS8Z90/mGmRUBI/HdM61ex
/BuC9mnYJ571XGUBYQX5lAnQIk+nLD7zLHlGfQHJPtAsEGaexf3PPAt0f2BmcJVjH7YHjPrKsyic
2gAlTSLJMPIZg6LOlyX4BkPgl9/hWXAS5DXPEj4FoscIlCGAB/rA5l/yrDGvRlJir5nlZdMtirH2
t454C7/s1nIkevfcFF0/BUljozVGWTfvyzRAevjYjeLCZXLaTqT83LRqnLa07oIeTeMeQi34Ltax
JY6T9hxnTRe0Qg7rzJNk3ou6nFM2b9pM3reJXeqpZxuORrHLgIYEaKgsTGRqd3nC2pUo42ZRlOWl
QKlIQtv10TrOVq5MIPAXqJsNmTQ3qK8PUZ6BF2GNjmcZNzMnOFnLaiE0dpsm4WwjXJMGiUTlHNOK
f7r23AHhOpqbjGQBmXQVJLydloi007zAqThPxLuIcvdepXEUpoXtD1VZkG1lUTdPInDfsfTtASXF
Xe57+sIjQt3hVYEbfZ93ZsFGke9kWl71xESXI/H7eY5FspbNiB7e+qw9cuTFD2LIt7UqhxkWHkTw
oss3Ctt8w+yo18U0hDTj+ian5mEUEw5xNdX7IeblqibZwQ3WCyXNplVHDb7ng34L1Y3yooHU+sbo
ZFY0+HaYYv/QZNRdFzo5NBKCUYOKKow4s8uewVTJiMkilg1e66G+ZX35xAd024+NeuiTlM8kI8Bh
6iy+p1kUjr1e9aSPN0CbU7/m65JU26ylAfYH94HlZRlASHc3RXvVisjM6rGgtxFexq69ym2uD6K+
MS0dZ7gF7zp0gCqfgDO5SnSrxqXNRTny5gKoR7yIY+YDQ+CXXE4WWETj9tNA3f75FekyFTYgIQQq
LZ8MauiNSCIxz6SXzAumA+lSc/Pc6AE/9tK4rRRH7nfFrtOQMnDeDwGeIr6Nu4SsjMPvjKfqTVLJ
RZ80+bI1cbxr4shskLpV/KIGsru2QuolpnpNyzjZ4MazC5GfIiKl47xJMZobL7uNpp6vI59l53Ub
hyUfDRjPEAyU3FWM9ucQE7KZs3ZXl8XOF6YKhBrzpadYHXixi4KSVqtYo+VkRzEXtcx3Lofpynic
5WkB0Gb1jBPXBWQwdAOnJVDAslgFNPUTsFfODuTUxLleEmXpth+yMNEU5qnTdlNKoWdN2duwlSxZ
Tm2bBJzn8cJNhZ1ZFV1H/sTmdOKPRaSLWRN3zZw0fArL6agof2v9lM6Z9esZsyQJh/oZBsRWLPf1
KuZZPov7zA8K2208UU9hAxlWyOI6Dxl1GynPufHe5Ym69Ev8mLn+qlGVDj01mIB6vgxwtslSvaF1
dixkellE04WooyLAMgUiOixTncUBEOsVkRUEf/PWi4drZsQ9Uh+RTM3ztUF6R3ZK9nJ7LaauCVkC
ZFZN5F3X9mmgPDSDMkYeTGQIRYYvPZzZoKjJ0m/YxWTQzZMiJA3yJijS9NhUQJO7ZHjrSN4HPOmu
aDKdS026oNSLaZI0qLs+DkokF0UXH4T1PzSmB6iKVcP1la/RO1euxrKa6yxaa1LfIqLvcrdQnk6C
NKlRUFb0YeDRwbdt4E/tu9PXqVRf5aJZaeed1xgYOkEWaAm64Yl4yDS/ryK5K22SQSLjIOMq9om3
k13XhrQ1T2yUZnb6vnhO0/ECJnNvybVJSh6guL7tRP6uZqfUiB0ayAHLur4kvhf2JF2AJPQQy3Zr
vBMzS+8K0d+l1KzKTG1iLwmSTh8cKm7blm6TpF1wTJdZF7AKNrJotwM3axl7l7y960S9Tb1qyVK7
cqK4oZDXNaZ7P9Z9EfqdPwVj6d8XXZUFHS7mjDYsiJQFW/C34EQusjbJg8IfVjw3i7LoH7RXbmIl
g8ibF1KWgWaQ/uOqIgEhQxtylMwgAs5kmoQxsMa4ia+8dEgDP0cfBxd/xJE5eJLNhI77IK/JeeWB
8lCcrM94Tx31Dl5b7aJJvB2i7toLO1dfn5aAFGybQg7sVeV930fLYlAgBzywzJulmZ4x3sRBF2+6
strlHF0M7RPj7pJN2cVUbbA2a0WGt3KoDpYXOzySRcn0oWzETlsIV64J0hxoYok3SS7Wipptg/qZ
Mt2+N+SyH8k86tI9J9XVCStjise6XudRO7fleuR4jZr73lRbEk/ueXdPfDk0xgVD36Igiby3Az/v
SDcbcbSz0j1QSa5ko2ZpVYTAvXe5ax9Os4kbtZlcDTP+mMA27bUHZoP0wm/JY2T6mxPiDh0Z8q7T
KEuDOsPnVT7t/CY+TANedXF136tbTMhtZaM0iJH/nrbFkufpkhu6iBO6jPRj5PFZq8zG1GqdRrEO
gKke2dBdATN/dJU7P+1M0fVbBMteRfmOOj8YSRVIC5qJCypdgmOzb6uhn3tFDhl6Balwt3CtWeHU
7k+LfFrIkyWaoplTXc5P107TI6h6MKO5idijaOV2jPAMeDVsKLFuSxGqySyoljvTTzenFTnNyOTl
bdlkARz1XKTJXtvkPcM1pC6WzS22NxB0DtQON75dZV6/jLpoqYZsTmH/De2qzdwuk/hwsl4L5jwI
EoOnNuu+R5uGlbeDABpEqgXB2TshSZj75TZqzLIz+7EmN1NJnhrP7U6uJNdjmCjwtpN838Hnnhyg
GelVpPm2pvSAp3ZFkH81eXbv530XWNiMBubUe9FGEHfZgl9J6/oeGW+Jhvq9xOReCrR0vbeIuNqV
TXwcYjqzTp6b2NxxQCYYLVr3hSgD7JUz5vTu5F/rPfDcm6YQ+0Gpo8yyLR3jjdXBCeMRZ29lb+bA
DcJu0rOoqi6AXR3qUq4kS/dxfe7xZnZy6mNWH+DMTMgN5M6wVSAHVhDY2vj25KZPZpLydlHVXuCD
25ukW5cQsD1UbljrdmWSLEtOb4b+ogT3MzAMiOX585RPk8i5XYlI3Xnt8CSj+7pflFV9WbUfRJQf
+4otGxyfS7+5ynIXCj/eT93NCaisQqs8sfM6Hu968AQuHa91LhfM+Z8WlnTlIwevVjT0WhdXJI4v
kSo+5B2eoWqKg9OLSmXHBnJU0VS3sMhVaMCR0gTHIeTNG2lAt/SuMnCPZTc8tUStVOl2jpMPfZRc
lGk/q3O3pFkeEJ6CbAbrqcvkApzTXd+C72mKMK3cQ2ndfcaGHnhA+vG0Pk0tZ6f/z3NybRVkuXTQ
eAGFSY/mSrXAuwrsAWsoyDtdd0uTVyzsjRzmKkshnnDQhVLQG7KuNkFiq+HC+iDlRFk5PA3kEmL6
dNskPYiF2L82KvXutf+U5/xDnkw3DR8gTR2lXh0TlJNwcjEPEt1MC4uAqUeU9kGKGjvHZavuVHGl
qxnOMNtF/lKNfnebWT6bmHxkXsOv4YBIHwgMYSZNQJBSfNym7WCDaWg/0MG1S1Peu1z2+6KnYtZ3
ZRdW1XiUaVYtRc2npezZbUfLkHatDW3jgR5Bhjgs2mHBCpCXFY2GsKineF7EjZxhX3uBY5Mf1M4b
wkqLtykZ55hH71Im75u6vCcy/2htFQfNFJRSl4Et2xVLGxtgPnUz4k8rlNTnbQoesKzs9jRGTvmV
8/DWNL4Oy2HKgqHUQZR7bWjlsEeTCvq6dfNc44soKmDpW96FGpsPVUuubSvAmQ86zHU5gELdJiGP
sltRtVekOKmdaJeOeAqaJgNlmdNH3LQ+SAz2xlADxh3fWBLWKFUha7I4RHjSQUsjSDy0C/t2mOt0
4EGhyjyUYgQ1fMgDeKAmEGm+xSB7z2ip5lZNjzrrW9i3rQ7sjNjmWlB5pD5fW5dvYF38YEjke0lM
GVbdokTUC6akAMGpXddNMYZQ+QB+Q2815D5B104m9HK2KQuJZthF9ERvF1jVPIgqtnYt6HvYozOa
DdkirYUKcVmsc/CT1PZ2nbY3tOpVmPgsDUWh5oXPwMgi04YdJincDCE5jYpNXqW3EC27oBPznPCP
eJLvfH0vMGh3eFN53TtQnc3SgsNGHQmSnrFwTNhDoW9svZtNRXFuNMtCCD8uqOsSqLgaAyEnElZk
WA9RXAcjGEjoRaDTWqgNuGSqApSDaxswCgwtdICBdbjOXyQdi8NapNOiGtkh44VdT7wDy/Md2hvZ
5kCFvGzuSkQCXfNu3pQlDdGE3HUrIIbDDIdwrFsaElLSBeGxnAuTz6RRbB+LSK9oCpt8TGqyV5OI
5jX3WDAyaYO4T/sHh7qwNPiKQ5q0ZZO5Fa2pdkqgVdyNbM6GeaRGNC+bvA4K0I+SWaqAQbWQcABL
iYsZJsy7IuCzdn6XPZSj9K79fMgOcW+vel6uvRisvCqmKRx665+PvF0X1BRLP2beCmeoWqS2JmBj
rQO9C1LVOMY5iOWoCMsatK3/L2l950dDL7UpOOFzOqn428XD7XGsn9zX8+GfKoefR32uHPpQ4VWC
Qp4DByAZ/PmqaEHtF59Kv4IRX/DnH7X8qmgROCQJRXwJP2r59Fukz5VDqN8L0MFAAaOMEAmS13+i
aLHTUaVvK4dcwBEzJmAi+HTY6VRZfFE5rFuiaaFkMrMDnVZF4a5HM+2xHsw9R30WkjSTQZWBO5iM
RDt8aiavG1vgMKcWXP1cyLrYgCaMdmKRoJqtjXHxhXZtG8gcQTXQ9/YR+P6LaFDxHS/ypfS7DeGZ
d18hSBirDIFeX/F0Vztwr1VamVmu6z7EeZksM6DDqcjr1Tjg/LqMULQgpnaz2GZ3xhi7kSxOzoGw
x+fw266PPu/AU4pqj8sovRQtqFNeWyTLBMt4VYzKh/Q4tgfdDG7XuRiqCGo15DK5dA2UGgevw3s4
r7duMtncZ0kXLYo6gkKf8dHMK8tp7rpGH2k997JdX3WQz/UQeZCts7AbbLNBtseLRlEHPjvuFiNK
QHyLWbRkVdNfNjXENjhHy5Y6IWVQNbG5zHNxbs0IRZ80nie58u+s0XhW98LMI9vUUNJx1Zp3crr0
VQHFxNpTjwmF6IyBY0at7mYMRW4vk+TOo1rMKtAD5yVuyptumgI3HopcA3ltGnTx/Op0pffp+fOb
52bsHBCN2oN07HTrc0McqZY0sTqE8IUu/MgsSYKjPRdeGqrGu7TIuqXCycghPjK2qVh1Xg8thGus
m30eq3nUZ+laJ4NY6ianV81UjEE+JcAknKazdOL5hSz4O+kh/xGn1WUsDb5rGlkvYtCYNnJi3UXf
M1jAZpwZIII7XkN5JwYFFUf3EPEva8vQJXxdd1XG+R5Ig7stzThmwBjFfCBB2yJ+1FFfzRmUPTdK
J/HVQHIbJGnqHykN4ed+5/CDRf+xZ+q9mTp8k7dNt0yY81Yuy4+c6jZsbbmp0rK6tXqIrqhwsEXh
HbEgIfhAF4cNSA/kbd+IaR1bmc6nlqOHpJS3eKrKK+WV76PcyrU/IrNNRrNKO1kfJgwFnoqYRdc7
tSE0InlAE7kB4YBtoB7SBz5qklA5/jT5g9iWhb9MU6hoiqR73+aQVEZgGbiWYkdjyFyyDi2B8Flg
qIJeohji8NipbPvc+ETbmeB0DBlKmgOLsdobCxGR1ofnBiNvwkHl/HjTl/zgUU+GMhu6GZwBaAMt
ab5wvrL7JoGjAqXtbwoocwZjHemF7LN2XvR9EpIpvgI/wKHcXPDLzkG9J4X1DEDvcHvaZP68QbOo
HhTIEJAithFU1BwtyhUI91BPzi77SLlLXpf1ZVxAUbSPrp6vlP3oLnXMiwtP3BCauU3WpySYunpv
ywJdA1H21lUDxXSR6S2YFghqw2TvwCyyNXZWz/pem2BoMFlBBSE70NplB9UNyQq07SfCkZ7BY45h
zSExh7yRkE2FPLJ5fiX8allb3Z+Pjo8z0dn2oxGFC0aM9NyBHrGpOnnAIo12HHIi3ZHqwhVOrr2M
pTMxsP7ejOU0a4EorJ/f+sbdIUho4HEqvmtE/lAVkMhgQ+wyNmiOBNQVeprcFfBZ55J0t3RalxM2
53is2caVuTmxQX8J6vMy4ZHYetqrFlUBZa06s9MyHXUzazDQSYaKBXC9UEPtK5ZDekPzKL056bkR
VOd2hQJRFcyinY1eA7qXwNHMZRSkVS8nK9UWPIhTqS7hAeo12AFoRAj2ae5NZh+D1HnXSHJLTd5v
YkNX1eTF82hyYLGjKc9tIeda2W6XcMgkE9+/SSBtWLddYwIFP7O5q7TJZokp/AvXRfGyiSt/O1li
5qC/iAVOi5AXFBLwfsrOO1lk56DxPzlq83UX++dpwf21ris1V3TKDzkZk1XKG2DB7c6bIEsaoQz9
UJP0gAaoXkbZdGPjxoWj1fqaDXUZ1HF+8AzNrhILjYAUjch4uig6l10VskLbrOMPUJHpQ4eSdEvI
/2bvzJYk1bGs/USUCSEE3DL57DGPN1jkxCBAEoMQPH0vj1Nldbp+s/6t7/smMiPihEc6iK291/qW
zmQe/OHXOruX3kWVoKtzMiuJp2Zg11VNc1rVxH9mkhTx5gp27/L54hQbLl1VUSjUcnuUEMpyf2Vz
oj3HxrOYmudJ1InBPHuhLop51KzYFMwfyHphXgnXfXbDKq/7CE2wcBPDageuAJn0+fuDgzp5c0zR
4YcFQ06pCC8E5lCyheLRW0qKEWDVx1IvAx4BDWlce33WT3pNtWnkYzVECUiA/qAavR51sK5Hq703
v93mo4edPLebS9LGdfhjSDf+uLiY9zDJHPu1++mhVTk5wmvzUlZ1/P3pvz+YVRen0Jvug66H/Pw8
Bosfh7Oj8tbX6gqxOm9Mz2LgK2Lv9i7MGKybRN40xbre6qtRUY1CGdW5uRnBft/ZS88iCKdTcGqi
P//X4f5/OlweAJX+nzrc/yfX/leP+8+f+2ePi9QiMj88BAdMIj+4Iaf/dG2DfzAXXwvRxQYE34Ch
+q8eF9asi0IaMjSxBD3w31zb208R5iJczFz3m/D+37i2LuC8/97jcg8GcMj9WwoZOPLN1f1bjzsL
wd2yK/pUzbyMV+nuOw9DVaGjBLvTkMgyfPMGUycu7CkTQAOX7XxnagadxyiMiHWbdou6dMYzu6Jg
JzdgZ0eUfRyMfElnYYBPoMjGgqlH4BI/R1VBlff8Xx6dH5h2HXSf3Vvpwuhd1YFH9qfrwBZRTH3U
xfbVl/QL2sB9BOJljqJfK2sOeIPQcvgIFbpGG22PTrlQKOPahwSJiqAyf+jSoca76vrxQ+jl0xJ3
jEmx7mwvjrwVl5pwnZS0julCZFypao2tPwDmI08rr36uuv7RyvIEX6yC8VKJpCfyUkfmjgS4GKbF
CB7hzWXE6Z4WV77ygV4GGp3CArtf0zd7tfR+gjwTHIgA03bFRUrpVsRUvKPpWeHVdl4887VP+mTs
aJRoNUYxGehr5TgpXTDR09r8jHozwIDwStBk5HGLRp2yPRnIGFfBFGWq9QGlmCnXS/gCSMeJQ5e0
Kasua4jr3M3lW+24foxxZNcvLYy47ZerQz+tAK2Yqfpxu75o7JtEBnRNGmeLg8KdYkEDuIZr96fG
3oc+efxkkh/CoZ3ivvMP65JCNWwGyhO0523qQxGSGjSfo0SVBP5OhkmzqWxlRZHeLnu4bb/9SSfA
sr1YrZEHBqdEs6Shz1fklRUkijdxshP02mir0jpUWSD1GGseDknTL2csXezSbMC2rYgTd3py003V
P0p4dYl/+91BKMe0BwrUevxpoXV9U+OONdVwjQrexEFrZYJXiKewbrOK1FO8GlRPWJMZoBrwY9rd
aa6eN09f1TLJfT1Gd7NU+TxFkLI6LI1W3VcbFHoy/agcLfHrTBxVnkyAALjxxuhPjAZFPNriNHvN
s5kYcC4nUilc6AC8GvkIjY55NNO9U9ApmQbY8xZFHGyo2dLJqNeegWCmZaJ9+VmsAQUJVqbUZwKj
UwTPSz4T0gPO4eQ6gXRLumVMBmpf7EtrZpqscLgTQZsp3kL7Ialw4/nQubTDKEpsMqx6L9wKqks1
7vFij6yTacj1owszLlVSQ+qf7qKqgG9Tbz8GABlxubmXprW4Kdw5DSKSuy1wjxBVktppDr6wsMCk
v6+c7s0tYa61xfAyeeNXS5wQK08nSwnLSzdva1vczUSii/Xc3B/NGtft+kpKPidNAC5rqjubq2jS
8bhWu2XlMvU787C5E9/bKvCx8VUJGcZTT8UcF9xZYrX8UQU8VCcST+MksrqqVe4awJHumM1d3Dr9
l5D9HTRGnlRTmIBXi4fNfdNeIJKNDXcWqyH2ra/icJ1evxcRp+iuWnlfcv7eASdLie/nXnR3ay4z
RaDIsQdvHudMCQML1vVgiFV+EjTVDxGQ393i/HFA2K00nHJbDo+NYq8jC4Jcl+y8FEMUu2PrxAVd
4c1M0NPYFluo1bEzFhfb8jGpZurBtA0v8HjWwzqplAJ+y1oCLtnd/Drb6k8ggX7sSvGkq/Igb0qe
54qfG1S/lEFo6wDPHvWsQddGMm8XXBXTJqMe2sRzZA04b74I1aeakj6GylGlvLXD7al7bTRPIrfI
IqN4Hjol2iJ/fHXn2U0jh34SW2OiZ3JKwpmfDRmH2J2EhAnD89rjYCcxbfll5nPMWoLu4TDAdgnk
sofSM8QL0pjxCG8cmIgkQAl10i8Ndo8u4qngMhmK0r2ssm2Sjcxpo9xiR4Om2Q9Nb2MGT0YztSdL
yFMMnz4nqDUoSBGgnHSyFYRAS67I4VQJHOEicap5S4OWLVhUYbsHSAgJ+9YSMuqtcTiWO0UCkKmt
eXaCaMmkNz/Zvrtijp1Q2JLO4UEsUG3hpw0QRTnKevG2CBhHzWyqpB9UUqzTCJ9zSXlVl3FrskGP
XTKZ+X0J1MNEGPwmUB5zMvgOGPR+mpPC6fuEi/bxeylIKy/UAJbQuoon4x7MYnW8tEE898wBBW53
wKbft/Imkqoy7YR96esS5wJVUYu7A8FbsYexabEIm2zx8YzZJscUN6dRMXyUi/rY92EDfZ7aJVmH
GS7pAp+gIUnVugNqp0g4ie51CdGeiqrFgK1M7PPqYKXGqzdNPNTL1zSHEeDtXQG5DA5p7+UNsbtZ
LEerIMdQG/6C7YB51J7GaZ2S1Rv6RFLysTIeBzvubCRxnAnNrFt3MVAboLvQZobawK7yPpWqdTL7
Mi4AzIAoPrO18Q6WdS9LMPHYryFWecBWyWL6eFqjMBn65k/Dob4r/UQ2aHUNGvjQg3eNUupX2Gha
H+bFNEPuGWn45lRFCT7V+wC6noe6fcec8qdxitR01Uu12Eu4LliiK3+N5nrHF/HqetV6YqF8XVrL
ErUgKBCt3QOfcEmMOyXS9pAa5B1cMX7cms6BCxaZ/baeaISKv63JZoqbh7OgEtfdUwV4Ouk6343X
1nndqvJpU1PWsfmp2NTeqeylUMHR9Zb3qetSMk+/bz3IIJ41molet7ll7Yjf0Tx6TlFjvlpehnDq
Y27hlddNeLTDEhPWJQL2Pdq7xygwZdJqINX+SF58+WEK+94yFMdotj9VSE5eZI+DdIpErq6X+Bv9
Uj3JwJ5nwp8nyHoKWLx3gy8UdBgXxt3tdUti70c1HV3rqh3byA0kFuhanHbnLhsc4SbHt1PSRQnt
/GPn4J9PsQo4e2lIc9/54f1W9Ve+gOqi2GEGoEAKoyu0hYhMQ+zBIl3C8N5r5nTp26ukEYzbAP5c
Xdd52yVSQsyqITi5bSqZHRKv8f9E+kPpyovXqX1wR9LFS9HvBYMhF0L+caK7sWcoTY0DIKjF1lmW
+isy6Ok21fAYpaaqZZuEI7v3m4AkLZ7SEHMmKAGz7wOq92yNzkajb3McnbnlNsYDKLVYUvQTjfHO
jru2X6uH53yh0SuMrjUeQSgAYNt3s3Fg/NSwGruMhNhA1oCYp81VX/0csBfPVcehtGHKGcY/Skr2
JNwZ/MbSfJbR/KC9Bh1m+cNhgudc4kgsruvxvsQW+/2ZiwH6HlpxLMpA7U2LlmRBB3YfzFtxH46i
OkMtu6ukWHPpdFiOZWOPZjxNCkN2PY7yLDYPwjNonUiErwaW2SVQ8OJMZ34EehsehAy9pFwcYA4I
uBy8MSiAlG/9qdMMmOUoU4R9psMqhLMby+bYNKNJNUTuu40E3X5u4MlUBVIUW8W6XEa0eQKb1j0w
3LGtqMVTEbbraZD0hXMB76ftwSopJCHOZaPKo2eq+7VKe27AjIA6vvQb695kWP2Zsej7GuYUoiDj
HQdYcsduHxrTxeuiigvGYo66L/h+KqkPzEtn08TFvVvr59EMNOuX6IEN07ZfJ4fHwxLufDIZ1JDt
Nw0f+RI1J4L2vivfJ623nOGpyutp8R8G6yKUYMtUbTU7IXJSnRo7v5lJ9vu52KJdh/hHHNFR7A3H
hhbAJ966oLrIauugZEbOgj7+1nkbisldDvMAHMkJToEwUORL7ElbMJmDqDvIMm65PItAvxY+7HUZ
jlmLIARH+ir33M7JZjubVyHRp7ktRJlxTsA+2KxCRhVwyLCeQdynxtNNFiCCE3t8Jg+o8rED0y2m
tNqXjUfvpSQYBmZRHlzWLx/yuWuW137z1sdIWxc87/Qk1uAL2Q7y1AZ8fIh8lYyVz0EWVMulLqYr
Jt9oPxoWnkUVndG07Ygv/K/KtUkHr/4XM5CajQazUw4Kqk8o9ZEr535cG3E3QGSOaeGTs+qHJmlG
9rOOBufIlyANXImD4JQ8Sg54YG50PANoPZfbFE+A8k///jAvc3SirfNFq7BO54Lwk2hpGIundqmh
yq2ufDJCf/bbcJq2xrnYokIAxdU/J7l1V9E0H7WW9ihsW127ZYI149jLFBVAT+r1ChhxSvSeosGA
3cHlwUPlSKGlXf/Kl7k30Yw3/juj4Zzzel5Pvg6Vjtntr9+ftzxIrb/MV3AvxvW6R68ru0eHQBDX
3YrB75bC2KxYkrovtsygvMLOjlcRPPpCnpaW/NS8zBtV+IliS5MZBSvebv2r4d6W9bZ5cJoGaExV
JnMPaPf/RKGbKPTz7wcK/j36SL3/URD6V7T03z7p9w/8k99n/4AvCUuTM+KBur8dNvKXEkR9BMG9
AFIQRwgWcD+iAv9Ughi9nbwEhZ/BgPTJtxH6L7fT/wcOK8NxWIiL+P8bo9PHy/83DeiWGiAR9ClM
Dzhiy/uPhKQa0KgGqATJEEbzbtYeJv8pOLYFByIS1GQCEiTUFzABtDxtpALMqcypY1O0mKxJmW8N
djFoFOqOUnJowxdZXyu2DedaYYMJfYUJa3AtPRLREKjk4ge1jOVdN8/HaFpO2ql+DWGL/dkdF/SL
HfQIYwv1RLo5G8O1wmg9YMBvJ3s/BOV6qWZM96Rzq9wzkd1Vk//w/c1i1HHbbUOGQfYP0ljyAXqw
Ay+xQ4dWI7ImqNmvkR9mpkUksQQMEdU9zZ2mADdIyI9+EZe/SYL3fwVN/x5ApYT9ZwIVJzIBLouI
iyMzIk7+Mxkh5pFOvQZp0/VGok/zi7gTY4HgEC2uHipC5g5DnTnz8qP2y/bqGk5fKrP8mNBeTpq3
T3Ry3XRYahBb4djvqO7CU9UUEBp6F3TvKNruvNHz9w/288aedXmhQ++9WPoaqm5CvKnoMwjG3hur
7D0Knn5Q8EGA++g1wcWih++f/f4UIbLxIMd8ZKF9wN5eZq20t78R3IaC+KdW1EfuRvpZqNeFdyhO
7dzsXVbCOlCiO5RjlHjSH+/8fOaI1dpevXWoi5eqLNCaFl2fjtSVh2gzZB9N/pJS29tXb63qHCOa
h3zDzF9kl1mBlqXy23z2vODK/TG8VpANvLhnvI1rgy4IoEoSlkPzPjUdyB7/9rJQa95rHR7pHKbY
k+oDKNLKxhI3dyf1ILscXREUfiDAm1rMG6w/MMkerY/fn8rC3iGwaB+8ikGz8WyfGkhOF+1vcHer
bvs00YgNCzxx243VvmKROGyelLuy332/2U109NpwcejD6VTOQYX7CoPBH8fq2BuGdd5oA8VvrbOl
nKuPhg16P4PaynxRVh8OmcEFNvWa+qsjkKEwSOIuLF98hMDQBORd4OKicdvvx81frhDFinuiq0TN
jF26OfpQnjVn9APeTSygOzpt/pgTHFWZ1LQe0j4IyPH7Vm6MT2lAZBrJ0vm9rAKtuT4E2tp9HUzB
xbvFYq1rnyhOTdjxwvdP3x82AvG34xJJi8BeWdWIw4SkzSWqSv+8gNbWil27blrO09iC67IIBU7t
lMliBO9ABgxEUjOEp0egoA7Y4MoLD1UdBZfJqXx44ph+V9uwR8bC3C6Bvvv+zGkNBlLo2XFVjeOO
FfA1CbSD2wQswO1Z9eFj108C3VWXofWupRMB55TD1Sva8c7OwZNZnfZqCLAsU8ulSexP79YnynZL
BuWpy6jtuVkGfZndsdtHXdQl1QBQr1yARwRsZuey8n8ZMkBi4u3btnTk4s0gYguEGjUzT51bRk9C
qINph18UatYOwgRP2gF5xrXUj2EovrTlwb2DGGBs+Wo+yyB88sGSGF/qi9JyeoRYHx429GX9+jvY
xndfR9UT2yaCAHEAzcVEgOuj4RW8Wp3DCKzhidJq1zXR06K96okO6sVVy2MxAGNXoPbD24cSHdyJ
1eDYaCevKgJmP69GHMbQtAcvXCRGGRncc7sF99bnTo58SRSPzO5pFWxHzmRwoQ5dsmXjKuknW1xV
M7jXCjb27ZNak7ylxFwGXgT3MxD01LWqz75fsBmESJvSCfIBBSRBsH09kN4tn5WPC937kDI3Seaz
lfYzJGV0b9o5iLfehjtncMN7bDTR/STpkK1AG9N/fw3KKTpNWo/x93/iQRcBk87ZyRQa/KDXe7to
6ftnx2h9KDZElYUIuufIxVtlQuTf3wQZUe3k6Kxw2GYw5YtoP7cKasv33/76mnVIsm0eufqkz2e/
Hv8gBH9pRRB8OEhDQYvQHsSuW0WOMEwlDmTZzC50/uhamS08XHbRQNdc14334ovOPUBiDVKnFU7c
2AFRdYB6ybDN3W7ySwrvxRWpRLlMSh6+IQS9ZU5Qkr3fGpQQyxqa8iJywJ/gw7z0H2Ex+UdbI+g9
O3Tnjc7jVIbXFbDMErEXZ4r6FImWF0x8sIIqSGnb+yjDh4bVl66IEh7WMcCZ49pWAL0phoZ1V+lX
REIfXWTuIwCQW4AvjXy3VWO+4qCEtid7M0hAEAKLytlpRxx1+zmZ7WJJ+yahqSOsCqu2gRfD4a9Y
mkclRmqPZytYBYfKuIu+aDPkU+HCycQQ4jZpz1BYliAzBKM6sMXGY3GoeCaImxBapeusU+q4oACh
KfkU0JOHHcsHh4UKL9cjHJkDAbw51N1DwcfMcKCkdYEEdQ/5zYkehlocgKKnSOxghLtDOc29IdjN
EDGCuTgQn13Q5zy2JcvbYsHwKPcYUhCiBQumc8TEsV+uFxegKW2i2EIhxcyVIRBiRoYDH4JsADM+
yXJfIFwrMKV5ps9EKZK5Ws4GU8rtIt4uxBY49x6003nGdFyUpzngWb3JdJSxDJCK+pgjvD377sOU
4/UrWNdD7ziY1IqkrqHpawn/TKXCgSZdFcmMwtV2Yd4KNx90vhVeMrnLmTnQzayLCBnoKlLGCwji
tsX3PHvyljBWvs4Crzyo1ctnxyKkxRCGY3eFow44/AIZevHKSxgurUQ+zuI+2DNOWUigrRzKoskH
w3DAwHIGs419w56ctX0dZHg1OI0COASqDIe+YPJS91mzQpP0ZA4lOkbGvoaeYKsMdv+GrBP3qlNo
5WEukKkoDgbLBbG+cySLpIUIxaNhz7zuofaGrEa1WmjKbJeviCON8BqQp9hJSnPXxXDfbjtdBoB9
xmzCoKjWsgJlEH5W+G0Ea4sE8G40a3Mw7zE1HMzYzRXCeBoe/Km+jhHWZL+lHhg27OppGUSpJaBJ
IZx6pbkDiJy1qoTY2MShCR/1cICplrd4Y18VjLGmDS887PIwApEcqR/Ij3jA3GVy+53RhOMIvGAv
Vp3aYtx7iiGzkmKB/Zna8bMOi8M6VmclhxT7eVakJa/2JHB+6sVLQ3hcIR1S4w9HotTO8Z2sxruq
aJh3jnMPGui1KcfL7VXq52FrdgYpHl/B40HHg5XTBreqVz7MYKDnyL8ug4Uq0udjw1LprNBz4YYZ
k4qG5kXpPBn1S4/hvjJDriFyFx1Lh7He3dYzgj2XfppeR+KdihqqH22O+Jenuk3Q42bl1B1rqJQD
ttFiGXcGYM7t69EQXAQOHdENPXR8SmZJLlU0HJu5y3EIbT4rsGPQ/zy+3rE2hLA8HW9/jiQ815bh
5t0GlUvXhwcPZmcx3A5AqLJe3owJnUD8+L7Ho38lqosVr7M2XI/ueL7d5AK5GNMpbIBjQpfqjMDY
XgD607X//Y9bKEN2FOd/bEu8qO71Vgu7CGQgBovxvXJp6qFTDUPgh0H3IDrEb24KN/RdmkNGwX1Y
r0uAvtTN1nXOV/fnrZ61J+xuD2zh2bBFB0O7sx82qGIgJJHod4T/jKYtmdiCJwSylACEzbfceipf
qHfv46QOKaJ3z9+Onm1Om0Kr+T5EZaY3uNm4C5PjP7glXpH7sBFkWrjrJYpqHEXSvxu/RXOBDnTB
j0l27+CwEmQDnJ/YaHdLbz/Gsrj2APPHlr8UWiJxRPYhXeDIzXcoEtCr6W6oJjzMeHDK8WhDL3fX
IaeBufNRMMv+ywtKXH/+iIMU6rT3imtVDIhKFJe5cZ6l2BUqFqo+996yk9j1iFMc2obBkCyPyseV
mtdLY5dHFYRpab20kDRTAw6tsWx79QnkL4iwHl32dPP2Ze9/+IZfOliodErpuKRhh8QT2poq9nry
1ggIhK2uP7eZpetGWpT5MFvW9SXyXkYhHorCnNqoxaiLiwlzYRfYtok9Fu65R69hHST+NONa8fdm
AEdgxXyGqfExYf3CGXnv1/1aM5Uo5RwRoH0a5/q89EHcl5/e+FCU0RtS4GkYVne815cB7FbrymPF
db5G/amgiDbg9IyPzulfCOx+aK99TAazgz2En2Zf0i3fkXa/iHnrYi4IA/qEEC57dmiFimj2bSH2
ZbBffbHFfKUEbm/woqo261e2q8TaxUMZBIjnhFik9MHIOtUV1HA0Ub/R658RtPsVcfPpz3VmVqNi
H23dSPEUOttn3eQ4mWtfIiyLyy8eflMdnfVNxO5LgB+F+onJ6OwwL1frBP5ve2C1d9MQtxMyPgeA
zdhdHihi3bHw1JQsAf+x2OJptFfL1ENZO89sHu+LwX2cF7js/LkMq5eoYplQIu8HhigsMe/IKvSg
stTjUCRuh7RIE2zncu1/q55+yu193dxXomA4m2H4nObyPFTkq5ZmxxkiUAGyu8hlXBwRPE+gxbaq
yUUNh2VedsO4ZTiJfI/4+JcMyi8Pt6+3cueVYAzqcbf1zvGWhsKigv/nnQC+vBMsQuCjGo/jtdLD
k62jD87hs2unP9a/tKxOg/LzXlnMYWk0YMyW3qvo8byz6JEuzdWRV1hQj97aQkRs06BqfhmxHeeh
+EMQwIocbK6yuffbGv2rOkLxPELhxTFR/rmJcOiB7x4tefbJ+NC464/edne6jB591L8FdC2M+tvT
WW/kBT0uuGeYte70y6sxSnXua6RgRDhTiOAuEnL0DbCJP6F5AC1pXdxr6X/A9yjButHGvtWNeteh
ecSaeZ2k+kCO697AhtKy/bVZdWVOaZJ5GvccD36PHR5q7ohwmL3DGLGvVUIcMIHFp7vyzzniR0S/
fy0jPBFYYVfhAlHQ4YpYfr3flurK+7hW7C7ckGWy2vk1oX+I2a/Ja2kyC6BviH+kA8ROaONtjNgi
vBUZpQx3qvU22LYzIr7VeQInubjlZS69HRpH6x7FCtB5G/q7uokubIYFVkfOvl5xBtJC0lJ4P+qg
PdabihkfsFhNkOP8mgXdmDi11DlulLFYzvJOdTCNNAawnQqQ8oqWdJoYSVRgAYaErpNtyDE5aAli
4ghMTHtV1Xj8o7etifYEJabu/D3SLibdiP3REZ5PCq2n3DLA9B+r56U+9bC5yqNwg6/IGe9x5lWK
wG+q0W4NAY45crOImHwz80mi6hsXcTE1gXq2KfiflxKhRGP1Gy/Ng9PjPBnv3gVyXxefQYmTDIoW
vfSl06bf4wQzbFySOig4l9qGF12GNJ1BBaWQ//agVczOWnUyPUrnRsDgKNLaTHdInwd1n1iGLwWI
FeE4AGgTqJ05L/UTdvY+gevtwV3lPwWAgrhoIPELNCYLpTvH8XY9wmVFpwhGe5w6ViLiHa8lBw9T
mt0mPJxeFTwM/U6uiOEP9sFapHY7MX/a/okZf4cj6O4kCfdeNyLVBpE93uafm9hOspIHSBwPoIUf
LIb3Xd/USWDcF+MifdrhQShg1zUSkSlEx0VYY5d5pCtS3gBTNh9yzAVel0EQLdprVmSu0/zBIWGw
oUX/WQhsKZj2mV4SOK85KuZ5cgRYqeCBdnqPlXgCQvSIsAFOXoDQOQ6nqsShF3Oda6dGR0AOHa2R
BXw1MzKHhThHS7BTXfCmyz7DEJ5XCCvC8pIqOk44nA0+Sea2PxxsQmRVl7qlImF+cYkw8RQLulK0
xbBZSa6W+sC8Fxyylo1LddjUj3ZBik7UWdRgLxJB1lVmt6Khd0F9jNw+4X9thGQiyg/U0/cZQV8H
lmtGRhwhV/S7QFG7F3JGWweOGKZhNkVVplDb4Y6xOwMxJjab+4Eh9imcAS9PEW6h7iEIOGW+rsEj
UGVEA0fMI82Zb0g8bxq927hbzsIiT6gr/yW0SMQBahOmu+K0hDYmimKreYSyhm0WfKFT3rlFl+uQ
P5WOvIO4mzf1tKu66BKA6baexhb0h2Hf79ZfIaAyR29HPLowY/r+ivx0Zu2S4ySsvQK7zlb+wHDc
h1RD1qAB3ArnT6+KfBDygr6TDF/SCV+tS/IRmLmW4+/FbTJivIRHbRJ1JfYxfuyHG9zWFHndDDiz
4TZ9EefchHLHZgFAgaeSNs9BteRz6yOAeHFudnTlnUE0/HTgDZWOm3UcPFJVJ7wTEVCm8i5Cb0q8
CVB2tStasvPha9dF+6oexvrHotrU/v4vws5syVFlyaJfhBnz8CqE5lQq58p8wWoMIBiCYObre6n6
Ppy+3db3RVZpp6yOpATCffvey0nznbKCR4XnHLxIgbQq4fjZ4Se4i8Nk2sngedvRXB+w2h2xxNAZ
wqLB/Wggzo86AvfnP+e2ebfrr5vcQ+qbAvHDr7IKU4STNF3/R1vpM8ZvZo0heBnJz+ropXnieNbN
kDMP7UYBI2C0j+5wN8DsZRfuw7k7zCYj+Tb8I9WDfz+NUpKdap925rssZpLG4dlMuVMm0iZp9uj2
KpHOsxr8vZ0vv3PLuzrreNariR7c7NzsbqX2bgUus7S0d2PT37xAvjVLc0GRvIVhT4PEDWcyxzZ5
MtpqTyv0rR9/EhU9ZnO6WwX+MCXicSgQc3CHFPLH2NlbDV8NUN9Bh0GyuoIISfnQWTrxGV+XNU9t
S+VJ1dgfhl3FrqSAjtQlK0PAZWvzY7y3k2O4nV29I/C0S0lNg8ZcLpnvmySTymZbooeUXj+S7bTq
rUzX2K3SzzSdd7qLzkUeGptpUI/O6MYlt0zpfA12+XPGH+ZjykXzePewKEzC3EO4g7bwq9MizsTy
OOASX5vx7m/g2e//4bfIl8zsflzLY63rH5P3PZg/lUk2IXB/hUaP8Yb01DhtUIV3lbt8G6fipYuw
ZbZ4L+3S3S0Y4HNB1t1DMgvTzYLBxwj6j6aLtmKgTZ4jBIvF2UQk6w2xxg3GLulUr4YbnNq+283a
QsRy0i0XWWKNh94aXqIs1xvleA+qHgjmSJxi3m4Szm3iXw0Ql7lT79C0uK3oZAhGeXHV2rchoh0A
lOB/r4mUEC1pmYgK94DnEJ+Ox/y9qPaNM++aKTo506EGjtRU2XEBB7PKfL8UhrUx3HkLLOFUeOTA
zH6rya3lxnrK+5Rx8PSwlmmCXvjVjqG76Zz6D3bTBWfiSDQVO5Oxvq8z1qkMqZEj+lTOmYpxMIdN
dBrGeyk9F/gBaWzb4l6KxEtLuNa+yLLBsUeSHed0hng6+erI8+GlB4GXh94p5B5qGotHUHbqTHHI
oxWDCZC2wNoHY3oiqP7kNiTPVS13o1NsHeSnevF2Vp0mqnCa453Do8N6ZzfRNc+ggerdoosk6ktc
DbN9k6gBgdVdrYqo61Tz7CUjbP+YW5w7kbCv9fwK3equeyzf22HeglJ6xiR1RsZ+ndbfLa2yW2Sf
U+PESwqvagho8rtj1aLuloUFGqs42C65YpzVbbcf7Mui573pR6+izwEh4FuZSPZkxpXhyH5cfrjH
jkYiLn0D2+v6rN10Fyl1NZciKeTvYZpikYokKOjHDTuZFY0uao87hm/e4C6b1MG2mOHbxa0YNwUU
nlWZv4vOuZAcCjmffXxzfNSQqx3sIJ70JBjB8Iz0fq6usd9VFz1GX3jLwrk8Wr11qEu8p9AhHYxx
m9FFZTej9qHTj90aHifN/6ItMDWFLxI5MGdSRGIGZ1qFOaHR4P+WfW2KY7HwgXAs5gUR4/Dsmses
EXgk7V2GIuAhaCq9KzFi5DbxqvxMYxELHkDOpHZA2A6rapJg0GITlvOu7KObwa1lFTM1OHl7QVrM
H7BgiYOLb3CYjBuRUAKHDM88ReayIXlucKE2iWGu21C9LFOHSajfzjZ+kuHZ1InML13R/YzSJukG
g7BNH8usuwT9V7mcCmBMPWO3Zn2oLC8Jfsrmlz/QemD/m55o4DGkIPCaaaxwd8ChIg9q1p+Y6c3i
zZTfRz568Cu1o9saZduIo2BMzQ3kliSyCEFa1Z4En8bNOv5czR6pMQCQxUyqpB4Ovk9r8FI4QeK3
I78GFynunhxXGx/ba71X4gXuajLNRUIT6OfnLn2HOLsh+/kwUm+R+0H7g4NYHCBa5T8qiJXpNJzC
6WRk7ZYuadNXa+zUMsmCb4wrz7ZFhdCLxM8QSnv7Juqv3vhw22OUngvXvWqc1kH/eyK3RmymP1hL
cDUh4lgW87c/eSH0xu2+BSHut/McpvjZHbJiOK3llzemuM6NK2quHfgnu++/lRX2mhzdnhwBCtJw
H1WfQtiNeXf0eYqUaxNnxod2nQu9GBUAsdHJNH6Ear2F6wXpbdAfNSCuLjVi0/Guci0YuJv7koli
UaebHDab9P3dVEOzNOWjLI2nrCyOIbDaoEL9q2KPFFtv989FRZMn+fUv1hJPSHYLyc562ZhltsQ2
ML1chXfJz937Yrk4JsAvss03r+lPoCrHFKVuGr3ogDUIe2Jrqh1eL65t6dxwH0urtS6ZyKyL00UH
BtE9HiE7fcKsnD5pdG/bG57gmYZxtaoIDmAEaYSagcJUi5JLcSHNO8z9s1Hq06Dyw1CtsCwlcmbD
mOUya5md7bCIYT1QelmT/yAZrBzHrOm37ay9F9PKZNJIOtrONeCeRsSqmZQwFsECh0H2CKwn/d1N
zgWp8yMyxHIwculeTSKuYKO6P4wtlzMOPTxmSiznvz9qhzSFrEAI/v3x70sbeV/54H342tJPxeRV
t8B4F2OLIZ4RaD3b2xarx+Pfl3zKAlB6eE9rS3vnwQVnVArro7Sk2np0+I+DvHB/3/3tuXWJXNvd
h6lkSrSINMPclJrPVpuj+ynZJiGhuWel/ed6waqf5zVHQmsvX92KiWJduTY8VXsbla7iASpPscXe
6u5cBeaqUrq8Rn3qvQy1PIspBQE4vs0L+pwR/HXzaqljv+cxZTFYn9OeXr7rHg0LOrEx5/AI5S/X
MzBwdXOJsBj6SRhU4vT3TzWy7l7YFdVUwCxgM91n3IaCQ2hXr6qPADgvbhf30zglrUn0UanzYA/e
ayiwmvq61ud8jXY17vE7T+2/rUjAPP9v/qT9f5ksIt8hUeXBAA+9e5j/H0Gmtg6yoByDATzGMMeD
k3PmelH5HhS9sXPdjKdEN/8RZOR/IArVSsuLo3xxWfeBbvZN6jFgtMtbNWLoTGVaJUXfWWi3mf3K
5rNo9x9cIf9Oy8SBT+TLZUWKw94hywOl8M+3a2VGOER3bczrrCkZAAZsh7oZkOHGFfj2gaHO8FpI
vJamjdPNsI/iDsquBFTXtpjUEaKJdsqrwCb54DHY0wMNrBe15rvXtnShxRQ8/4f3fH9P/ySpuw64
Bt/jvGLZm8uI7n++Z0lw1BHmZJLOFFW2nVbenVqvRm9S0yyCLNRS37wpT69wZRjH+1o9Sodxfpmu
6dlfAd+EiyLVis2jkOtTvZRCxeBUfulm5C+EZXrGULGd3KBKN8zJifwX0ePfl7Xof1fW2///iaz/
7XyK2L1hktgLovveh3s67h8XjajtEM9eZsYoDeGFFbvto+54m80dv05eYus0Bj1L0KAP+yo/GR4B
99SfoAfh8yaK7D1zMcaNu8w3p1fR/j+8v7vz6t++cdf2ArCiEYE/6+/7/8f7G0XkjYatzVhygaJX
z2NSO3zbDmSFfCNXNJvcQusPXCO8ZOPrasIuL/n2rn9fxJgm//878i3z369cVpgFOMZYW+oEQPrN
f+O8Nm0NDIHhXDxlXvWBQB2TiFovhiC47LaMqC349lwfsefNGCYOthOux04NR7xNW7s0bfIZzq7P
RAt5pjF3oZUyDun0KUL9ylLszr1R3bxWWtvaLPM41AQBvIKQnK4PAm9J0XK4dYLxo/TW6+paP5ss
Greh1Xx0IK7jsbJ8cDKYT3OqdOS4UqXqtPr1U7M6KfG+IcaLhlN5wBHsF91DO0Pj6Hv8PGtZi+2Q
F0zySnc7LVG1MbzxcxQDX7kFNtAPh828tL9yJb5KLKeJ9DXTKkKNm5WSmNke52vkoi45IvbLMi58
O6Po75uE0Po3XU1z7NbDsDMbY987LbmAQZwDHXpHm/oJMCupjbs3XQ/LZezbs997vyE5HGQ+kNsZ
VgPrOkdrP8p4gt9I6+D+Tq3oJTdqi/C794y7+MsIiVGFbY1J2XxxDc8+BOGE8SMkUjz/ti2NZ92A
fmqQqt8BBECfvyzEj7RtPi7k+2JkmZ9VvXxCuqK19d4X2xL7OVz5fH6xNcLFieU6fguEg5C1pu+l
8dystf8xDtGFNCFE+g6Tmzbb2JpkRB+GMPGXP0sPCrUHaaIZpXMHJqa08RphehxSnGHyjYiF0w0D
PN7lTBrngdUOT255iuoB4N4UxL61fPYRA7OU/mN0vY1TBfZu9gf0JNLm3VgvcW2ol1GXv0EzlTFt
t4qniWpG9DG6vgYckkL0iFKMPUX2Jui3+pHxb197F8YY1qWZ2teqxQTSVyNk7MIskzKDWrxOZN7x
M6BRZDH/ebXp+SppoeGkeO6Vb3+5AFw2kIYO98d0mtKvTpP44vjuN1E0vPE25abisb2xhg76EYV0
vHYvYR3QVeQRww7jjgOFcteWF/iwedIqjRHP8UHjFrQlssFNjlZCdxsdRSCzw2IsEZ7Mg1ZpeZSN
/U4x80eFyo6ZMelN7eQgIPJ5FxbVq56zYk/WZGyk+BwxTVj7IuSisEUdALoDsHy3SeBm3A0m0wQ/
6N4WWiysNgtCr31umvR3O/hvzuIDip3Tfd7eWitPN4P2y3fSvo5XDd9FEd1ych/Cw24WGun3QH2z
9Xx0KnkRMGKDLnuTwoecFQRIrmOZ6BDIAWmBY2cygiyCooI+7LbJRGg31u4NY6n1RHwjBCflSwZz
QImfasA09Le8TPkSXl3GBmmXX8siNbbuGgQxeLCIuE4TnKGozpu2d9ShHrPwRXk4otvWvVCth/Hk
Gt8Z8hqJsjK17bU89FPzPFoz4/EMGEMnjB+YHF8zy3sywuoyuKW+Qoy+THNkXrPA6DYF6cdNOZu3
tc4/7Trr92Yx7MFk/3RD3zpgsfrQJiUvvqcd2LWA8yIAxOs9V8KpCJNxv4XCO0s8iUHd/e5UMCUM
vv8MklwohR3YH9P9rhz/s3MQbyMWIawWNZUHWj6W9fpgdK13c93myXBLe6/uvAwmMWFBFYiJc9gZ
qyN5wEX6yl9g5wX1BSyy5YCYvDfnoD3lebfT4Gsfsg7Gn0VsajeGnryYPad15wKKi/wVqXrXD3jy
q0oC0KiApg7WdNXYNrcmo5XBlN3G6ezuwXGy7OZk+qZMgH6sXsBPJEHIGjPqI9SkY4DplfxMpRKR
Z69pNJqXvuD5GxCK2y1pdEezKQrK90B4BQV/gSY1B/KIUIXFTRCW1Q2IcRvgrdFdmsCTJ0HD55nW
8tLWZ3N1jphFI5g4jn9zOsx8sm3PM4wKnDEw1iBTftmVCM7sYHgxQmk/Gi8TA1PQusz4CRO3cTea
7EoxNTlvChCUfJp3ZeIakmrc9lQpc1CBgunM/VDZNo/48Q0RKRHzm24yDjPPGjBwTeGtLtgrYRDT
dP38JSrD7jzVU/vARoldX2DzMfs1unTWk3BsniRZ8EexPgAz1ewdEcfQN5pubxMAJLU6EZgIgRzP
ENq8SfRnOuld3o7ykJrmtSvb7JryK2hx+S1Nbu/rfLjO4QRxzkHpqUdmQAH4qDYVuyDyu4dC0rJH
ffZqRg4yP6mepi3OygzXm0/3TWZdnzwD4bGd5fPYV7GZUXY0YRphvqiumQ5/9I7b8HjliW1zR+EJ
uuZKBbc0M1Fh7fm1wfK4Q1nNyE11fuy4or1GRrANZzEfS8M1EILS166S9bOJIYjMJew3dIPYWV0C
a4b2HpxC4DKq++ush+zo1dGu09GIv6ZbKB5xfswIu309nGa/Jm7diODODzJ2mJqsE3sd0thd2y4e
J7s/FdrbRkhd+7SdDnz72eXvSxbhC8dyca0sHjkW85ikq+V0zUjYHZE8PtdeeI8cv8M+bRqc6AOu
yWCV39IFfhGxjD3ar/8APxdb7UodbhSwBlOiiFYXeDEEqxQisD/uBk4R0uFhdP7Xy2MoN0uhxmNp
Y7NgTMM0u+qwf8F0L+BhxkE+XpWyenCsfpVEQeYzOiCCpsIaFvZoftN3FzlIQCvOYJ4wOGL6Ujn2
SVVFja8G7iXD3OE8rJzxxO/PSqbpg4OWMA0FVEfZV9uxBMC4UupuQiEm0tXguZX2GMwFq3fI0+pF
5sVnV3X9vs/fVoUVyK/Lt8IemwSLHJ4uCxpTL21r5zTmu+r84jzSpZ58yQSvjWZCYg4QxHFeSYYr
9zno8Z4bZIBZnuJa59yOfhaDN1wQnbc0oJzMjnPqxb1bdfxsN5aCfCXWNvR8gEtNSiEZqDAxCWdj
Lco4wibtMFBU8zXyMM2EAhjP0HZnhVsVVUZL8DHq2a4ZEHbpcvLssrxBIY2D0E/fcXfamzYtvWPm
MFgjfH8rMuYjbpV1sKe3E8PSLdtZjk3mrHtvHtRxcrGfASsEKK40+ZqFyc/k0o27OcasGubCJVu9
Cr2FeZ0gxM5c5xbM2D7YndlsOmBVx9Do9FNFpzNlSwoZ3KqP0ia0FZTe4yQRdwanXZKyuIwuor7V
6mfuxatlivDEoP/7EF0Dku2nHoQ+wqb/sy/BvzVRd8gxqiaiXLFNaRYsuKbUD24NjcehkOpVf6jJ
ChBUeLSyvN5MBJ9CYQ0J3PlTnWHy92TAVC5q4enIYbsadkqOtHztYOWdc4NaZgjMIWmXKGMvS2tu
fL9xD1OGC8BHxH1oIen6Twy8SgD0CI8BddTWsZBpVEWd5hJXv1L9GQ+rD+BpqCbQc9sMTvdJ2cOA
EKjx5fXXWof6ebGpmFhc8I0NBXQc5s9hwQUmRqgIjm9SlPDMpDo4GLq4rpqzIhowVQcr/tg28FyO
l6NThvVpquicGX/JBvdUILZGxaQxF3Zzmrv+Xy9/f2yYc+yiRX+UQSYvf1+IKfSbiZp3t3ROvily
H0k/XD7I8llPAZbH7doHBqG6artKHtara9DfTrtxDqZzvoin3NUhrleWsvjVfbHP2p26xXTirkkn
ritDXoM7eGss2/K6AgJHnvGWTX+nPNh3GBcBe3n9+ydkG3mtlpDVDU5WJMM9o12uhj4CJY1eBgPj
UENEZ+2xbfqhYnzpLrsicoFERPaT4wDamipkVo4lYRAmcyLufldAj616dXCiakvop95X7GHY1lWR
bzhJvZ2QKEwEswU92eMqjA/gYC2lnSLy2VrjCYIVCzpAVkDCotB2op92sL5UUjbYKp7SfLh0KzzO
tnjMZ+wBBnsLbKRXHz8EaVv3Ax79mdzzm+zEH9H4CNb1s9f2aTwr44/H6o5uWBsW4jicgdTZ5CCf
rHJ+jsrymzTwXZvtCXd/tak43pISL1ju9tVep97RxIe98UbGAbiJy1g6S71jDdGPaG3ORSFVTBqe
+4spXs0kxLjbFEKC7VbhAwIp+m0zMRdMcYrGo4dlyNGo1hGTIrHWxN+jTsTBKl69dYDlJT9aQq1b
imt7M6d/urE1k8mHczuKEnqz+9POYGT3bAjLMP1tcIyR+RAPDhriNiIWFXWkUILpDg1eEBlovuOZ
d5td5ei1235przmoh4WYY+jX4w6NFJeRhUv7fud0Xn7Q6BzYLNLEoyEEcmJTmOf4gGfpEos3GRMT
BW6cdj4YmO9isUw7l2zZxu9XzKjfWT62gAtXGK9LiC5l9aPFQpU4ZrqnPDDO3krFNyEOcy99DeCa
Y8pm9qiIp37UOBUc7FMjYypVYDuwEXct9j6gcnVxOLeC1GtiF4z+zJRJ+0Ictmw448kD9T0TnXyO
OZYAV4qVmzMsP5223fkdjjDHQAOgar6NoRNtTW3ejebLV4Wkc2jSfic69yWflnNbHPzGZsTVYj8s
TSxFQzf+AJW5HttO7vNp/lM08jYNotmb0086vedJInAGVfcmOv/x72NJzgEbECiGnYbJlZu3mFCk
vJVBJBMu2WvEiZmlXZ107HbbwRGs95wE/GPmpcmKdmMMyjiWUUqPGF6I/PxatTbOjeHdy9fyIcy7
8zyIlhhAS9/bTBfq4NMMJHnj5L3GTgxBUJn6KpSNMyTsfsiIETD1ClscNKdi57NtBTHcmYaaInT4
hmWUx7EJV3y1g+6govfpfqxVHIxb1+5WCHLzs/aUPldj/tDo/Eu5E1tE3BFz21JwND405LawBbav
aRjIg+njPoNtvHR81NKuVxJD4ruNGTypPb8nsNN9q1HSD5VKe3gOmDGWMLLOIuqfhqJqzk3uebFP
lCCuUxuCSGdz0QzzwbTuyI1lejEUy9ME90XI4ZV6PCg2WZ1We+UR1iip9MNMkIywxacXVU1SrwMm
h3Tg4Q82hKN6PszQAqxlwJYdFMFOTtax99S3JcfgyhaiNWb5hOwYI03Zoap+pdqvX2vXiKGxPEIo
JAVwpyiX7fy7yuVb3WZtwmC8EumTKxqBXzuFOUwSu44IpeO793a+ZFdhSMBc7k2ZWyxgiVg3GL7J
ecnPo04n8gzq9xRiCuSc4frUl2ygzUDWfSNgcTbBgSRNALYBYjHppAG5oAEa5da3Yh7fpB4ABBk9
GV12EIE20lZsLDiaXbOMTS/VO8BThHu698XsnG2EXglSe0Y6GJatbqbqUFr1ayXXn2j/7carXPeJ
wBtTnLjIol8B5zraiJGwcOcHOEJxIBawFY5eD+HaP9Xj0m2Xoo02C0FwvFRL3PaB2qZk4AgrYkGr
tU+TzW2FM4K2LSMks9RWnWQQ/HQAuas2VbiPfFrSoPabW4sp7u8fjLYmS5DZ+2oF8beuLOHM/fxt
8EfnYNr+95Bn8SXtq58NzzEvn83j7MOEhacIkqvrGRC607YoxJnDitBC2b4EbEiQgrU2kDSvkDcY
g7tcO67pyn3ovLMC7WZzMcSyGP4YLV8fu+uPKrP1prr7k0unRxjJhqcIskBczr3cGxNXKEOd5/aV
5TnWTjj3RTAtGnYrDFwPkLcER0eUd+4VWtmvUMojnp9TVfnfmwq3t3bz73zO6KRdXBm0JglrXY5h
ifNiIgSkgeGCeenfNTPLwGVkhhknsqurv5C5atmhgPVm18VDZLwVQH15V+2nda+nCwZ8VAv3ySQa
ohT2cF1wbHpd2Z+mO4i4cf9E+MLONbNJw0ICUI0DhIOA49brmAfR3r/Q5qVxOxXHdeFLDWeGlVWa
UAIdVI2Nn33IITPcFlhI9aVsWdxgC/50hpmWkw2FVuufcrVsvGVYH6sRngStTLWrRvArWehdmnR4
TGXVPKhSbEkxw8tUC0NeoU92hDnKroJntwgeFJfJvizGQ+AgMvhe/zxzd1Edg/vOrSgAfEpoiytI
gwrRMLm67gJCFmSbpN9c1xdT41HX4RPG9vDgoviF1fIDRxlNnE8en+2ReHgySJBedhOh3Cn0BvCi
JVqQV/zuwR1Tt4392eiDbkuGNfFttBV3oPBPs/CVQCL/e55ZXhcg3LEM9jgQF1KBA6Ky8l6nYt8W
Qp2q+7Wfc76+W1G6dVU/bCY70G+TEK+krbQKr0HL6kAVrYRdB2c/kyYEdHI02deAzW99HwpZkMck
2DvNGBpa0huugashJ8IS5OsnerV8YDnsmcVf01H9bUzmA3mGt1Tdne6QNWLWAdTY+u0Ie17w3XSY
/K/Oz9ooo4vka7EwreHD0sgOXieOfB02h30VL6z3CvEaJMSoJS1LTWlyf1JZywjceoYo51DCt6mJ
o9wTD83s651bs0HNrFiLxioquxYtU92t1hJXbDscl2B47R3jyVTnoCYO0U8RjXsZymODEGT423Kc
jlEWjA/VYsvt5GENQEFKmjyiDsaXUopiAHFdvDssnj0YHbtM0UZ++Ok8wxaTX5k/3yK3gUTl8btZ
uMnsFoKUcMG4psCgRKf0NlUu7h77PS+tcF/8ySIiJLMXHHFUnVeOPba1aHp3i7iSWF8cYwtSZZ8b
s0RzXfPYzr/pyHgSbJmLrPKpHC2ZdEzR3Ao9agy+emdqtxkCzsb2FqqUBTsJC7F8jV9ltmdct85T
OqI+CeLQqpvJHmCADDrsM5Nfd4nyLYqbebAocixMHem43HiEbbu0fXdtumKO1R+DcqajY57mqO1O
PaRYqn99q5wX8vAoaCz+cUB9Ernz7R0wCgOk0FYXabvLc+fB4RHLwNu76t7/VfltmTCQuKbFSBeP
ASXum5KFIR3MRgK7R9cF1WJV2WNeWdWRIQ1woaKwn4sMtI6JCEHOZo5DuvewxzoctNaWjbYtZmR9
s/xpTOipyaUiwNVu8zgb4e+1UPWJ6PinpZ4q9z4XucxeEcR9J79KhZEUITm3cu8xjPgwdTk9eysu
uTXjGRUQ/Ysdc7gnxqk4s4cut77Nd1X0wgrfZzKa56nrg41CGrxitKZrzDYKXuuW7ESTtGPnA/XJ
MVuX6m2k5IjzpbD2RKVfzbE4cuhyuRrpY0FEcLsO0tnbev1V5Np6NnMCSQv+j46EIMIbNt++tqgn
hETO41csQ1VupjoSeydvh000sa6jwVhrFaCabdfycdoEL2vGMdkeJ+t9NZpjZzC3AgFQbP0Z7J8b
5B4ENbaouHX6GWlORqKoWzy/U1/t6lJxlLr2x6SynwCA7DsAloLcQaAe3OldlW520v38xVoeBi5P
IWZS0YzDJuPAAfnzUuSYsr0oH5O2rQ9NZP4JnfBTjP3FGfgq2ognNvVRcdRpNNzswmZvqXCorhaw
gD7baHd2KpeYCOsMRCB/yLPZfLT7nWM71VnMDH2i+1wAJBG1DyzqZgxwtc3upbpD6hhfveXCQoZ5
b1J89904fISdegtI1Df+JjOwwU8iOpnDY9YBH2G21+y1jHsvGz41xSI+zfJlqp0HYsFY8DOSya0F
ZZnDZoAMc7Fw66PbkaPHRXFWaYq5xsU0ZROV2LmeImvIXH9C2sJxgdBiFjMNWCcxGrY0FdFExJGK
D73XiNJTEQWxrEbNRt3dmOsPJ8egjIsnT4qaVVF1uOw8DneEGLTSebzZrbWzZo3lrk7c6ifuyUM+
CG7KkR0Smdy3DqqaM8Cm73sTczoXxsLi464Uu470NonglfML97iuzF3k0VSt2KbnND+rCLpqFKLH
ttmWLZWfPhfzGRpSydTbry8kTfAzsreEJzmkfz97iuCKX4gCmNuGdiiD4jx7EAvnZVn25YoAj7An
fNPbdyckdxdcmIYahDwlQ2habl/f2qBhFeEKm5Tnu8EOYavv4woKXUwUWB1kB6V0qc0wsfyKAG61
YGo1n811qGOigc2paLMxGfzwCMxmeQAyqU4dJw1xZUila9miorX9fpCm3NRDhjKNWXZx8gNdSBWz
srvaKjP7sIWTBO50HsrxONvea6vU+wqkm9+79LedRN9RjyazzLiMrLsNqdtS2l0bFkHcdz41iWD/
Z9yXRHVTeJU+XjVRpAP7mPoZVxgwO9z8gUdiK2uxwTr3LU3Mo0Ri+xatu2kGO3dmN4KJkND4kkS8
+Gh09HNh90CvinVLPhB2WDpS58LKT2rJwBIWHamZYB9V44M2wz2ZdsXMj9Vm7L9797NX5RiIBpN3
zSp/2Zke1/HAes055wssova+A7xP+Cb/+B0Uc/ZKzLu2QB3RdXdhQqFuwd1PrbnTlLojI0nIWmkW
sDNMp7sufEIjuloC2UKjM0WUujOL2nyYpjuTxchbBlZ9MrUBnhV22GxbkBi4Htg6ztgIzJOzxqY7
+3vKdYB0avn0cIpI35seoOu/Nl7BNJitEYd8Fd+s2vhsTK84TaJ1kv4yjcNrO5RESsSn6vaIZQ/L
0lCYSPRGb15OMP1fh5Ytqin2BU4ulI15CZxXQd+GFuN/2HakoLRom1wRmRH2SLLwh53Ru4KhIYJr
/cH85NGfiVvZKxh50z+RzZw2VSCfass23jLWnYsChXQy3e7YldMeGJZ3jQjKQJy0F2yIXklRy7Sv
sf2jZReHqTfYyZFpGsGoPajSf3UKBra1VcQ9d9J2NpijjqyZJLtD8Ngv02DDSoIisYT/x/MYX7cT
S0wXu97XTdDeUXY+g/runXFfekjVfxF1XsuNG+0WfSJUITXCLXMUKSrrBjUKg5waoQE8/Vng/Kd8
w7Jsjy2JRPcX9l4bjKmaIf1YemtCvcGauVsrC4x3BHDjthYwUbV65zcqYKE3/g6tjA/d2RATnVAP
RCAv7ccJ9Vwo5EdTSnMLakKgeo3fK7fZE5eneuvD90FB2qh9+Vxq6CV5PskYU1EDq8TOGIrFI9Fl
HmMVL9BJakou4PCQHnjrAfnmchbfJEG+1xSN/IB3EvXmyW/5J16KcVNLotcRvGRg2rShz1RUK8/O
CA0bGD2WCZdsl4bvUVIOAPlS3LODuXSHOtnC6Xn0gmSNug+y4fikkduppvYyGqI79CHtDGR9xgUz
XP51QFRnRH269mhoFvlovzto4uq2NPAXRxMnzBzZg5nS7YEeoJxDDceTOTUM9Zy2f6bSXbsmG9NY
k49hoj9SIQarlv32WqXFNxHZPcaS+wKVXz7f1iqkISdwZQ7pNBTM0KDS/wYdLDS/INFI9Ow6B0su
jQxN98JIXftoxvq+8az6Q4vFgjO7Q1L4aCEfXzgqwEbEJ8hX044gjV2Jgyl7JW0UnHUYJ6taupcC
8g855spZ6qV/E0YimHBSLQi3NReVKchX8O19MszRb228IY2Nvhn/qS0+Grt9KjPpbDtye1eu+pXC
ItS+AJZimt11xKifMYNaRaP+UCYsRf22wB0JOZLKrFhrc5cysJyt0GYvLYLAMRdBjPA1bd7PosAc
bMILavY8S6OF5UCqwnNa2mpLiQjKh/ZqsJCkOxd8O/1UrISLfRJXOrVHZizNy9Ck7iGv35uhIlHF
JvACY9qRsy5i+h532MX+einva0Q4/KEcgydziAB21y+mMAVluXFQ3hzG5PN+RGs2LfqGwI3fSHO2
Y1mMjN4qRnV2tdEJRIBv1m/AJa+yCW9kFhUbeEDbNu1/phqARUZGDQkEw88QYv5DGGfGuKTMgQFV
xY8nrYKYLeWDEAkvk8mzWcbsWtA5bhukDN7kYcAuqGIgTCDgDf7mU/rH5CwBaeJupkESkRqHdF7m
9KC3cFc6Nb4ynFsbfrZjOu+v4Oi2GeZWh1TmhQ6clmmwQyfMee332hfibw2JoXQMMITR2tDV3mHt
wfJkbXQGzUgaffjBiLv0aBDh2rpyqxkkaCGBIhMPG0b7UYG4GpDBTJ3+pkKXkdRDwW0ZDgerfa/M
eo/hZnLV2aIyRRm2kKJXu8ZwACYYS9R1n25q/R2V/PBL/a2u1Luff7qt8YclVmWDr3UMUHpl4N96
O2Go45ynBlsVHNB8ZWjUTKA/4jc/RnysmRtliTVZvM4iL2hfig8btdGapHow3SGeVwdjduaZ0MCl
joHHokZUTG5RtTAG6DZV5y1rsnDaQDuZShzNPqBjVLSQaBaAPpdnhxHCOkgotcrtaE+fbkZqs8XD
XTgB7gntGzFmjVhUA74cxhtpFFdc/A9juZzPGQHnqDY6DD+GQlrT1tyGVD0RwcxjrFc7Luh2GY0U
6KERYwWzWfNoj5ps/xZZna/LtiOxNE6eWis42M4BtHMZMr0xYvMURFq60RuKT2Hgw3XkAsDDgIJa
0IOhSUR1lzHS1Pk8VLAjufdGcNj0vn6I18A4orba+DLYsmq4oX0+1RndS4GFe+VUuImF/QP0fYWp
jZrVHuxtn0a/5OL8mkr7bCVLocgFKz4ihtAH/FJqmL6KrOf2Mz/1Ela3nk0HZHY/2YS8zg7sH9T3
u8A2PpuSjOoKHVlTHmdiQjL9TlrzFE2vkRJvlTW2a8fIWZn/xUlX4kNHWTk1v3QPtF7E3xmpufVc
3qc8NrLX0op/uyYHg0x2RmVbS+k6Osaj9llnTbKc6q5ZeRFk5BHKZyMALPl8hEj7XveJDf+DlcNY
2Uj3WiCqtjSu9C3Y7SCD1SkNjKPyz9J00XGb6KfoZi7SkpQOAiBLnCmNByE9ZCWtyGBF1TbspcAu
UV+DHGdSCPqdD0V4xHMrJN9IIvufSEe4W2CBXQAZu5VR+F4LHEdVI770ovdZKrgoWzqoCnaJCD/r
f9pCl5tg6N4jgIn0j823CKqrmjACu20nV0TRv7dde4h4l2ySEZahLH9nE/2K+p4lB1AYEhPC8lFX
zkNNn+2UfH4bFI4LvCTvlqbwKPDrQwyL+1YmPB0RRmU0S8cxV4+5pPOQqj13Vc3BRGSA57AGagLq
/pwOE2fGiKMquUwquMjS7zYyYT6TjP5bmVe8wSZhm3nh7NJcAh2xPZ5tJLkgt9AjEBxocePQBh1q
lKWcFZ3aRCH6ctNPQZ3A4bvYTk7Yp4GGSDiBsSWr+sOSJiGA6Z57mRhL/TMg6GBj1F2I+YVPxmBW
BCLCBV0rKcMPagKcQUDkHEx+jIsqBDIJTLqEbAJlMxXW8z34c9Kyc+/kdc8hkRfLrkUINKEprHGQ
sTVqv4Kw+i1ipEq1eO/0TOGB5dbiY72fCu9MdE21cHVvZ/IcSYQzpuGcO9vaWX72J6nfrDHg2NTm
yww7iVez6wsRqeQ9i3+g9eTxmGCkXEpMw/7E6uxsJEiN2sthzrNhhkMl6aOkYn7jlAg4yfiqg+jI
VLHfFtmUPXmrQglj5yXGEdFUQCIQigK/IQxY0y/5hHfGhV2xBqc3a0XDdUKymVmUy2KmuoeZ9s7M
o250a6Wn/ZxEkKzTYHjLI/cTd0Lr62ya+RfZ29frEpAWZSRbbC62RRqNX1iov4OSVNDRaU5Ojgw2
riZgbOtRKnqQOOYJApbMGnIg/yj+MVOEFSgfmKOFWDNNakkkaM3Cw/Qzn46Jaj+E4X8Fg3NNyl1a
p6yPBlJjGo+nolLVTyeWND3LOrT6vaOyN3PkTa4brnn4TKhiH5lKE+nRqavfdGxsSjfhIeAoIpCy
JiFoUbatWPGTRJvADa8u8rMuHS8qYVTYMugVfMsV7rhl29KXh328kgIrF8CDB6fRh0Oe2taCfFDM
3X51szAfhQx4ubVKg7rIdlj7CAiThlly8YYUBVR4SzP49sNor4s2Bvyj/dBa/igPDpYdYrMPM/5r
XaDhCpqRZ0X1HTS+tmg4ohe+5v8Z/Pa5R1cBtMEip4SyC4aYs/ZBOCWGtVdTA/1HsmuAh3wIVPbd
Di4T1fYdb+C72QRvIUX0S537vxlTCMwm7sVo/PfYLfDOTDYz4rTfMNfYjBU85UCOW+b4ydJR1S4p
gx+2E59wvc8ou1dsFqaFiWrBYRikg9tmoo2INS7ec4xgsW2VdDERf9YZDrRYj3F3KMmQU5XYSUY6
Om3bKp1/3NwJFpUd28c2NbY1+CUoLCO2IvcJydQh6JfcbOyHc30AH3cgFQNup8EMXoacI5mPlnKV
otI7RH+DwjTXk10TyhSjXi3EDTAvNXJyMdz4BG8oZO6xD8B9LeK2pFbw6Gw8UW4wJSH+0MJVEHvf
nc9afG7O2DXlM7/Ib/5qs5DHK2aYG7wl6oZq45U1Y2IPEXuHSWOnjzpOfz1MtxNETLs+sT39k0Ta
ubfDPw238Yp5OtM6p363pCB7Lk0+/ZEwG6v/W88u+fCkF5wfVfbbDftco/iQBiYn02Lik+TZxjZc
HlJnehxC4I6qHZfS6v4MpikvcVUgcE0+UwoKyjay5AOd+LaUonoRMC+72vFs9C1XbfdDhbzzU/lH
Ka7i5DVGyLK3C7Rcjt0w+AhZOEyeWkU6vViaV9G6q+NtFo4vBgpTrqj33g8xNDOqXyFYW4G5H5ky
euCToifRBu3OF+Q+NmJdCR2cTYBuqzCs9SCGcNGQLr3Qm4jiWjtUo/E3xtTsGC3Y08R5oOaYliSI
nNyYafDIzL0jyBLbG8GzXgdVTTOWBnqvRSS8jSyiN11EjEZ65oqaAIqWpxVEAysjKiN7593ZRGUw
bmLQArWuXpJk+sjq6eYp9dfANk1g7qmL8FvNg14btcQqNLIP1rhQbYKsZnoH3cecppWqyVsmtARc
PozQmmPPZl6OnlywHeII93mAuOECFsSdv+ls87sYTThbuTfAF6gpVjkqB7qula7jix2QsPhFnD2k
+iSe5q9sH0won8Dh0BS2fAQL8uShZethASHfszJ5rpriicRy5yeKYNmg3lliolZbOOvzNpuXSDuV
ibIuIYOP0u2MZ0VK2KXT26c+FsQLqpD85btdyzOAC2U+bkoffQSwueFDNOlrF3rl31j8yBq/b85H
qkc6+Vhw0iKjgx6iIcAeW8M/J1ru9SBMkF+jUNPO/704MICqlKPc9PMH3ONoD22RffV+EW4iSs6v
xtMo/y4YrkpmjBj583vAgaiTP33jHeohGt/QOZyNBl2aU4Ocd4mPQW5WGSxT4vil9vuLRWDeER2K
d2HgRDTvACUAEB0fTQMlbdimKbzcsl5Hg8UAOSXEqIpzBDTqoS1SBuKWGT6GusNiebbXNbOzjgrw
OgDPnJ0g8hD6Mnt08pyV3wTNUBT9lwnmoan84KXC6r5inOhgWqdlsEo1hyYRp2hEzI/nb2DSHOOZ
MJgAl+tL4vvje9UsG4ZknG3TLU65goWnhmtM6qCO9cs5hgmmv7g1p/0/j5EQsAWmoC9O1JT0yuZL
E/TuLYvd30C68a51eq69Hihb0vb6V+Y4wU2Lkg5oEH5bmwoMghLvnZZkV+ARFm2m+zviZ1wkdm6d
g7QV/MnB3E45dzm6cv8i4ueyKbBOD6meM+0ZtBcDV8Qmd0yYLznTmiwI4DAyG7chJVfD2GwL32ec
3RrEQnBALaZEFifXKs+WGXtg/ZBf6k09ohIIh7VWEb2nkLzAP89L3ioNNoY3Y1druFdcd8EztnL2
MlP+TMNHRS/TYRVONlHWkZbTST3zRLnnZMa8AstTi0zlBwlxcXX3Ft5fXH0eYiD+2xi45B6o47rl
wLF5t9FBm8TjQCimX8XGc6zXXBO4cDfOmGyKxmsOo7LlSbduJoHTTxKEYzHoNiCiJWgU+UQyOIlf
9u3+ResF04oZ9E9qdhJnfviaoVuGZ0rqhhrfHUCtjWeIoxf1vMWOGeCK4II/NK75e3972O+ZGMuw
lezGhKDviqfslI2fgP1MvOXtq9VY61wn1BIx09bqovqGdbauqTYjhF6ACwLwMw7RqGw0jne0aSH4
SAkixxtNB3bXUSB5RGf4+Bxpn8pEHMeGX7fOylNzkospVXKhRWi3/z5zFmkIa0Plx9z2T9bU+VfL
7m7E1P7NxpgrMsiR6tVo49/yVL8y3hkfi9hFt6j53ktRlot+wKk5ONrD/V2NDRitVLbPvdbJU9f1
HrJ+hlRNnaqTHIOaWJk9pcefaiyml6ll35oWxFugTHgv/S/K1/6lK4ajEqgkI+ja7NXQk0uQYbav
58/jIKbV/YMSGZSQo8F6JiowIDbYnioUNzIy13hP/G1A53lFL+Kuehd1SFT1X62q8283Em+hb65l
PSS7sLXNbVk1VDequYy4vVZiICSnr9xp1+u5j2YjKfjch7o8DXb25g/NCDwVeACtjLPpGTPfEtWg
+mifPdOunmpz4vCLPLhad4SyXjOGwyviLYzMnzh6LGNlsS/O21hDgBW1Z8uwzZWrddnOzMC3WMpy
jzIx/pSZbZ7kgJ8YmSbABDmEm9pGnhoAJ76/sAeMdkSavxmu2cwpjYy95r8isemhIdwOF0AYQcwk
S6c0Mx9Wpscyn9dV7dHpKxnVp4zqyePI2anCq3Z9n1PCjiS5+oJaZByeQyRucBABzySabtBsc4SE
tv7Yk9KWQck7319agbG6txi54QT2Lw5L/nOt/PUUIlOxVFS9sMgm8M6SW0iOChuXcRgTeBWuU0xP
QxpPe8mWhIGFizUiIuJDWcWvgjjGSXhjjJUdPWzIi9Ry0dtZ8s+Ygu/IhcDcEVkPuESaU5LJ59qr
cBY4jfaR+SFjL3e49qP8k4yWPCVOW24SNwwRWQgGYJGYYEmWMdrUqCrPKZhmQmXcYqeZPZ2Vm7oA
GqWAzkqCyhQgvahllVy5BfVHvv9XsxsNpnXk71RzuC3dxez4B+MLWRCsranBIRT2uMt8bABZm4kn
L44BBGag4JyUQDYnQadqJA1sRqp2xlr1ziOMlnwYVnldHoQQxPX+jFMtOMpa0cEZ7FKU32JcqFDw
EgzDITTV+bFD7nIc9Sk/pswYN0HTauUyCfFt5bPL8v6Sdnj9rI6FWS5TOAvzs0D0ypIgpFUnYA7c
/y3NbqJzzhijNgPg2+R2LQxLa273l3iiM4bEzWOPDDfSzZekngesbGJ2eU1725WvQlK8hW5U7hMH
VJITp/Uh06ncTHvUN3bYGbjK4a1iVPQfRyQIxAbFW82ZKljlfHM9HKYDo6ynpPLGkzCLg17U6jGV
eIxm5HRQABwxogIyU+tznXfBK3JGxMJxg0YrjvahlRlfSI3AEcWvluPuQuGLtQrSbuf0ybAnxu1a
t17x0PnyjzEDJZwOSEEV7K1hOoxh/Kt5Zriv9EodUL0OV6KrUMhP/Jy5672PPfpIAzBAJOx/L95Q
PFpZW15yPba3tIQfykXg5KA3/GgUQANDG7+m0WEKhOZQur31ZuUTtXFZqVMuwWP32qnRbCLKwJAK
4JAP7vwSqvwlir1oy/7LP7i17x/uf6W3un+ojCrbjUG3a8OOoCmmWv9eioEsWD3Nor+ez5DYY+yp
3J3h65/W0E3rRkI/zxD+H036ZfjSzun+IkflnJhcXf5ZdvNsmnb/HSqUwO7KyTC1MaPq7YWmqQcX
FtXh32UCIDVH5bzLg6mlZQpkcnTDNKLvHbXkgK7HXOPBsADt2daRFaZ1vH8ZZkm8ZaXHbKSoTmJ+
wUhLdKMZI72McpiLbD7OIM/YG88NH4Io72SmTGkEJNtTghMM3aUOF9gZSByPCm3YKrte6Z27ycpp
4JSpCOdxveFUjH7WLVww0zWCQUwu5rjuOa7X2ojm1xHNjYLWRVm5vn/BfKe9RX3f7OqQkIfKHvaV
77aA0yk+a33CuGuxveBxbniyc7J453q47PnlVu0txjL4ROzm2g2a5A1ReAbALu9paZzkrfQyAGPU
yVvioNo5vJtRfftQhU37cP9SCwKIwk1+qVq+ydRiLXJ/1+gpy/N/L//+XoEKH/st2zCd5E1G2B1I
hN00xReS5FrW6HPZNNEfnDncqF5JUe96m9WELaxlbiHJ1+fKAyUcaoU8YZ1NqILgWn4pB/VzB0WU
WncFKlxv27xyXt0cFnM2YwlC12Gl0GGfzXx+ZFTZU57KDWPT+OB1IVVwqZizJnGx8cgY/+GPg1b1
WN7NomiiwomWyGfHUdpQF2pZzUbQAtJUE4yUeiM3kx09JCDqQIeE+qFEAsRi8FZPaMQIpZTX0ptl
lHVmX0i6vH8RcBJQFGmfdVGyhNA7PoPsrD5KNz1NdbVJ2iB/MObACSwWnDmm98g2MSf7HUZ4Lwx4
NK2X0+u7A47dyd9Vmqc2jVkEG93KhifdYW/sOkm0j0K0DyKBNqcAMrlhewHDxh3mZVg6rIQlTOp0
z7HTbbXCM5Fzs9Qxellt/508Rs+nblh5bRSd01BHUF+38Q5HuL3Cr1BsRC3JH1CGdtZcBWM5k99t
Q5fiU0c8dyN52bbhZSdTsAIpYsE5pFNvpFF4sGP1XQYHNx2Tx3vFWRIAvWWyA/ed+OVo4J2739iu
ZcEC69HTFewpQVrzI80QmxuToLVX4z5mKqCWuQCzvjKZA66nOvCzvd6E4c4Q4hij8GbjkZW7Aeh3
krnGieil4CnJ7HBTKJw61fwl9x6Ktcl6CaQ8qq7zdz7hRoBcSeQgyNfxVxGIvSPOavL0fN2c2cJ5
vjb7AY58EjgISyY4dGyMSTYcfOT4oTV8Oc2sLB97NLFzxW+1k74P7OzHLKzwgvqe23V+4xO9/S50
cTHtRjvqcUSN7axc1PwMyiMWKQRWpiniUdsp+RUMoweD9P4DixYRwP1oxVT/v6PVDKz3Xg9s8OCU
+GwexHEKG5ImPA+GdYQ/zAgfiKWZTvd6wMUSgr6OhuHOUyEwrFoTrOMvHCybRIpKqTZaHF/1qtsZ
lgPus5lp8PQiiKT+sgAMd8jWMbeRQr4Nwzzn3YuM8lSQkzWWnbMlHoVQ0f+vBdGMaee27V4TwiB2
BZPBUwBgqMvMGrNaa3abEoHbQs4Ii2Cyg6MJuHrtA68FPtQjz4+qlG8qpKWmw9o2fJwPg+15K2EX
KzeFl7EACO6JlsV3wkYhsnsWlqoJFj02q20MP4Yes7saGSnKZc7bEBEaeHYxz4kYRmk0Rp9KkmRn
5jGsGjxE/lB2Z6KHtVU3eO9u7sI4a4YH2+DhG4qs/bS0etV72YEa23jumWg+JlW3ZhTcBr58ZLGG
hS2U0z6ZxjXBLc6HNhrhWrYCkFHi7DtmLo9oGcGc19xKtcSX04KCzfDreyl7MsMPLfAvEpWbH/vb
cua9Csax5OPZ3w2zMREjbVmUKFggTZo8EXeChkbBneSCBz2mIllYBmZgRp7Onl3g0buPLdikMqk2
zjl2EhcGR7u3PdWhhI/Mo51iJexaHGF5VeO0ZtQz3/70DFH7MsEfFHgd//enmEq8D2lRXJuaf4bn
F5HxsqudYldHpb68f9uGx1o97ISNzRzWBLEOZ8XocvmvvYPbEO/uD/xkDeEssN/HDSeosGNn9e9j
j1t7ZY29OKS2H9JYQOxJs4bmM8n39zul5RezLokkCG00djjpKkwmVxkj8TLj/j3JG8GFFfgHEpCm
x958bDIPvSuTQVrxAUHBHIiEH6lfOnPjDyBGrFo2STReSbAOgUrtoXQC4bDRy0RNdHUtDy5bkD2g
0SkfDDzo9s5u/OowFuROOjgygTfOJa6c0rc4lC//HueQuLQ9USMI9ip7FwSm+9JXEF6wcv274zuj
FEsSbPutZmpiXUAfWfeBa28MZmbkYsiGgE5sFaS87ZqOQvfelmN9mDLSdYf+kRtNPsZ0Ixg7WMk2
VfM45vaHlvjRqbAVz4hsxDnDCAXkp2Nka/OMh7Hcu2piL2Pg4QuJF7lnHnlm/wT0iTVBz0fJK9OD
4nlbpm5gPdASIt2NGvMQxpP9JgqGxv64J9c3P5slrk2jgw2A7vAouEcJVGK4Nbb8YWYKDJ0Zo/TE
2BzvzYWWB6d/95ITUNITdrMe6r67jZXezDv27LWxh7exJ2PVcZT3qEhqvd/L9xe/J+nWGkmQ8DP3
9b/ywyThfO1PICYaCMOnMOD0CFANrv+d7hOWtFVfRKyQXU6iyDHeo6jrn5wsvf5760yFX4uq9b/6
dbKxayKJLuVJVIxN7U4/dfN//P4iCSZZuFWRrJ05clF2HVUduAiWdBUerPnvBXZj7aI4u6acyxcm
H6BUSa5e3kcRVueR3MLQgRs84JvzdfybNqIc3LzkSuUu9YdWufrWjmO1AVN0kQUOPrMM0xu50Sy8
65OX9cWr7lBeRnnb4orqKaadxt0zIDpC9X4rgPQdXLBW3kKzvHbvjixsgNeCqipO+Qhawh7C8Piv
yE6QroUjH1kptGcNeOVBL+vslUMfMtnsO9dqk12JhIsShOxYm8n+CHq9yCBtBbpcqjzdO2nH4rVu
z0nNgiEbpXXKK9dY+6yOZhDaDXn/Fzk27UWZRgBb18g/G4BrAMMa3uV0ei4JUkqEr50b2/8sZr6Z
19EL3QeMFImkNQW1cQQ4e7p39p0G1nAuctiqqHVsO+HWQAG0m5jtLPmYcl7mqcbAJqTydkT/QIJU
sRWlJvHf8qU+hwT0yfgQiq5HmELChowb62FwBIlcReNvh7Jks2ZZ4thqyUWLmZzUYemfC88wb45e
P1UmHicpKN4Z/yA+Fbp6aHrjGzoE+YqquMWxntwizT/LCbRtqfdAYYIGj/q8KWhqE746RosI2pa7
iMk4WnQWRb6cWiZAq7JWkFZAjFAZJM0hqkiUmz+EVK7kCyihc2xAZ4FYzE6DByfqf8NKs/GLhYr9
ZeyBn/YHLO2sAAl94jqfnA4QWjIj4WbUXExVjWc7cNb3z6UpfOwxTnpAYRfsJCywZZkPlCyBc3Sg
hGw1XyLS8SCKuzZ0bZMG+KSNubeya5+tn01gW2lTFhViCvf359keJUnD8Cmw1WXZXiRyOwEnOCRK
6SdM3BLqDnVQKWS67zpsPjZZoP+m0oaL6I5McpgG2cAq3o4+E7IaX80QjDVOQZPFPNyy+yVBBipK
irBHdOLpJz9KEIUlmX9gWTFtOov9OiWfQ/yG2S2ZQQ/vgvpxWZjuWoEpWFtjZz9oYflt1mPNVcCv
xkCxOBWi3qK6kVuDfvz4kNq4NRnG0CyEV0sX480WEVt0CYWsZ0WNeySh7L0fooWa0rWm4Pozoh6u
ovmONKvYtaPRYY3Akip7TRxKoAtaW48XYjnwN9wzAg2dAC8ERek56fNPmvn85mn6R5oO2kbkrjxM
kvbBjYKz04o9otP8GUQ1zujuia3qrbCsesmT6q8s5TU30gugiERaf45krx7YBt96iEDb9v7/ygO9
XbFR97YwDiwM1MOwUxkAqFwFFIZTkoOXn9VE0zzQ6eb5zv2vPDOhNDGdazikGO6yuMZQDx0HwYcJ
IXnASTN5xDjQhrN0YD7NvcsR51r5Dm6/vyLaoF81c3vVJsOf+5jEHJFxUhBqc0E4tfxImXkalIn3
dJ5LMatQi/u/KDI3u2YEj4yF9un2kmdGMRoKEwSo/y4wWfFAqJoph11GcxyRU5ICmufVMu7ql9YS
zCxtbP5lZRIDU0cXhqik1OTxeMU7ZmFlJSTNZc68qmwA8ppnr4IZnJhEpr7urVqg36LrMEtiG+An
2YgnihKiwoioJ9J98xSP2Hul8WzPOWlCWKSxhxmpvto5opT5m3nlV9BSWFBwetuBHKPCwtLcQr7Y
BdhX9r7upAvBt4dvv2TjyHB0rWxfbvE+clDr4cHQo/pYwTzY+xYME2Xz1CQcPejLtMwFfzun0E34
inCY+ymYIUs8BSZ8YmRco+f+eIgBqa+wBhc8xFvdjdoDGzFE22ENqM53WeDNBUYSjPnJKv73i9Xb
QP8Fc4eVrTCOPecKnYyFWAvowF7rm1dN5dOXluTyVpcWaou5IUKqpR8af1P2Yl4ji+TRmmUjml34
y5Egri0ly596VIAo6mHfMz7Y5APiciJz8xWVeEl8XSdes5RiXvr0ga5dgQphir92AsR/bFj6rVcx
cHBlMKMPkvo2xsFTP+T0AgP7Ci9AJJf1sFIi3FZ+ne8IFhuume9UD11Q9E9KWFsHj+yOOGgOGM6V
feOKQ0II6IkBmnWtVMciyKTqx3a1EjFZMkb80sva3xbKXZTSnkns2bjIwYfsLW471rPmyfbMclkW
cXxxNZjFJdFyYh7wSBdPBxdksPfCPxy9AKbm/1SD3Ongxji7EXUncxQUWL3y05xAl+kp/+OCG/sQ
m5Z3beKqB1fkvjPpzV4kmxVNJOilIkW3QFAPpesEeBkb930VMrgoWaIy6nYa3lBNl6D75iUvruO1
FmriWGdm+TA6+Y9ROOPO6nM88/OvFP9+zUbc+YvDFo8QhxBvCXD1WHb6JhJFc/ZbHAdsh3pMG0l1
9Mvmw9CYfHu1PpBm6nCeWvTGJD3vi8phXibMvVXkA49gdkAZau2NAi0vtrbppRsR9MPNPwbCdi6G
44P0BCytkYFNdnANInf+nsqiddBM0AHQeVhnFwf0appvN0uyfRlK11ohWAa5mhdHTCTT0fPDak3Q
wqlGl42pC8Mv1e5bWzbfKlTikFnET2igLQGlyOE8YoadOYGktnY5fE7YaS22FhPmcZqHu8RGWkXu
fcyRw840bK1024Y0imYzC9+JcZunY/eZmBsItdPVU+r0t7GLwPn3jE6P85dGc0um0kLvOwyotboO
abisgOX0TbZ3Kq4VobrXmnH2LCDxkcZm3MuGAUo7FwjD+Uwf6qb0Iefrwb7WmLPMrY0C0XvuJ0JT
tZrIBx5pE782kfJ6D4RVkKcVpqa2t80IBp/JGg+4AP8gCzlMeNwtS3+otFgu71uKimIftkLZHECs
P1KP5UtUCMGZFFsPd7Cwz+UEdhp/4ckpLRs3FTfdUDKjYLN07K3QPAqQaOuwyrNd2pJtWHYTpLew
7C4N1cWr6XKwtSJtlk4XEWqC1JfwQwCtuhc9wQrnnNlA8kl+qhobdSmGZEvtg33Ia7ItVlvursYr
FpPFMWrIiQFBNHRLclNz4ge0Q594+bWfZSqFZn+D9KKl1Kc3z9QygC4BtMQsgFjhDelu8NIbkn/k
hx7/kjEbJZM2v5J+u1Nplb3Xndii5wwJrNJeUH4vNc9zjxEy/hPnBpP06Kuh5YWQNZwoH5DzBd1h
Skok2yCVklBvj6MWqVVoS3sxttbNLQNvW+TTFhFmdoYvRoKZdgmYkDEwS54Kw4u+XG9Z2DpYgnTS
ziZLEiTlP7M8ZQuoPj1hyHyC6q8fABje/Bx3jF6+gBEorwRvNjvX7NPVUMyerxAaI7jXBT7GgQGq
CdAVPQYA6KBmDkZNrMF2SiPkpElVsjKen7K6HKKdM68y2nw4FLmvU2bo4zqqBX2KwOLnR6WG031n
9FZ/LGx67pYJnBx4foJbM+90mtLgDtVNwsx5c8b5bUoS/e9/jNLa/D/2zmNHcmTN0q/SqD2rqUkD
+l5gXItwER46N0RkZhS1MpJG8TLzIr1rzHvNR8/qmanbjRH72TgQOsKDTjM7/znfaXc2le11KusP
EoNEonvPWE6GjZZlDjb/fdPa1kXHeZ0tmk9AdT90DJjHwfiW+bjBkYvHd2eMunXrezDI5suqqgr9
jFsCNZQ/day95zvSGKvVYXKwBPl5HTAXyqujNQ9HHS/pD2yKGdt5ZwVTgXLnHh1OHZTyowddVR/u
FOUH3GcecA+E0bat3XXSVc3pvrlTmdleO0B8th8GT2VKt+nAzmMTj7VN5pwlxU7hj4RegG+iMj95
itY1NoGuHowng2j/vucMS4xBE0tAEfW6mSBSwOKiWt0dwGcH6YRSiuvc17GLcyDJljJTI626bYJ5
lNNHo3m7rgRo2eruNUWbOFk99rL7E0A8z3sCgdMt/XDYBOhv73Al5rZhzyuN3f2kZ2MxehCZbJmc
sr8x+1c7gP7n5jGc68FH9mVfremjv8qxDSxbrW0OQdO8JQ41naZovoUOs0xuMlQqZZZ/CvO+2zqE
wB0Nvpq87/TGiKQsMhSBaJRfdHH31/Q8i2V2YBWcN91fPb+Y5BVN7u7+pPR9z61VlmN/6MzoUZ+i
ba+b+nnyAnVK4vL4S6SYkhWBG21bzVxZ2NXNRy/CV338IWXyYQzwLO5nB27lwSHPummHOIVdZBqd
raX97MFRnodkpU8+m58C7Z/DMXkDq02YuGTVY5/BffMxHDBdIT/Zzg6CZJjCYzQNKLizMVCLm/TZ
Lqa3SKOZGv+EpMii59jfm5xv7jfXjna5CUuwQ9toUFtvAtjIfIXqklMj494juX4d7+dOy4L8ExMf
plCFmO6WnyB81iiz3kLU9UXO9dCzO8TwaJ28//8kAX/PMumcpix7a083OD7cHVmgOR5yC+novvEB
Ql0bQmA3FEC+LSG4bemQNcEVNh171NJtOvXAkim+WpM1cxZNFsMznzDPQoNmwz8fv3SD/TvSM6Jm
FtRoocNT2MKYEPNNQ7NTQRMIbgLLA9xEUM5CCZisOXEqrl6YMxoqNWuhWvPAMKxcj15Q7TMwP3gC
JSO4eV+d+tD9k5HGA80KioM7/Qg1iwz/XQ2s6xXxX+05gg24NBX59dpTtxzIwSWK3UNJDU+6SL7L
wu9PxMHixSTxjCH4sEvDF70MqzHfwAklDtP5sMoq9mTEGodrjZVM6Ub0bJrs6DANnSIHSBcGLoD0
mS4W9GyAcLJzAJu4NoH7ieGhCdX3qsGBYTPBPyYq0Y6Wvu8o3dswzNLX9zvprAJqQ5tdI+pKwhiY
it2t4tkGoDqO42XUZ9t49nz0dJ1MXTJ8911ihaP/PAJzxN7uXOKA2ZOua3JX9Yr/KzrCSg1FtCFs
R155fr1jzthhbswoaU1nKhC+A6fzt+4EQ7Dr9XET+LmBG/TZ7DLk49QEZkW0MEYE8F34zRy6F3c8
PPIPWaz7ITb06WVzjVJcCo/4eW+hW4Vc3WEuGFnMzvWI5OWxl0hhqLaooEboqY0TyldqH6ad1itA
+8zzAQAHxzjqtoldHhTWIXs3Wxgbk2tcTZO46ANony6lDCgG+O6EoH1CA0e8IGKzK7V0rh0GtzC/
WuxKXXujH44wYtVGJ+O4kPQKulEybBqk6Hz5FuaEQZw2Gx5DN2uxygGOz2r9ANv0u9GH2SV2+Jdp
jIrmK7qry/joFMx4ZVW8l7g4dl45P2tNL+aDKwaZgfJwYBh7QGz9MyGPcCUb9c3jDrAq0uG1iCdt
O5okdrMWVqdWuKBL50v5vpCFcFU3ihPEfbFIUQGJ3CJOtXUHBtj/mKaef4iFS+w1YxQ8b1p0hduW
eYL1y8NS+sn0YJnj0agm8VoFbx7WsY0c9W41TzLvAhnq4ttdbJwEPYo5LQ3UpFLqxTSoWiMIccdV
1N4S39WpSoeXmqYgfKuIG+19KFSkmJv8gdbKIREJXRbky5MIyZrEfrlx7/E58L36IifLE5bjNzEz
+ITc3I8u2jj3KdTsO++yDycW72J73q31IG1AP14mujx7+F/25CblA3mx1TAPOuoeKGuhWy+cFzHy
3U9BLRel6LvheP93N5aZrWqu7iftZ5I5WHaLBFHaRWuw42jj6U2wM12NZGTil29sfTmfiSbZtyYN
eFksnK3ntLTqaQAPhsxdBWYnjrr1zQJvjeIOsAjsX3EQIH0C2xzZdzeAyu64dm8MUyxjsx6hU1Yi
EpzxIzWSCHD1ts68YFPnMUgtphSaEByuvVicQotylBEhkJGGKo60MchFB4KyGAvx65jq+J55Rc4g
lBiy+R4GwFks0RqGxB2DX+0kBZZl9ONBl1sc5em1iiVsFpjqe16XI81m4RPLXz1vIuJj60yfvVVG
TxM4ysdxgBVo0Ra0/yV7FJ10gUX3NQUoZbGhoal6teZacSJKC2a+8YNNMvrXgCa16eLQip5/lj8A
FocrUE0+qrFj1QD36vqpkcY8Yq3wa3FeNeBBXLAQwdKhA/BBBeMfZV90a3AS9Q1S84uTT/rbRCt6
qjCjg7rm/psFnw4bOzW46lSBzD3FqQXaxcABoznGOaNHt1fPHe7O90lBMBwway3u5hf+E89iwKbT
SwcdabDYeRjGi98hOTByI/AlcPclsQOcb57KoUCciQRjPtRR2uYVmAnfVmRJf+kbYl3NOATPiAc4
2HuC6Zw28rvy5xjhoY878WszwVxRnCAKYih66nk9rIqgev/F279vNjxz3gpbsr3Bvl7Q4CmWCR3t
i67RnAfDFMkqnixnqVDbN6kNXC8bvfZQVpmk7YslE4chSHOAAnup63DASuSKgytj642TVMdike75
o7EwxGE17fp2qM6OL15jrX/HyLzGFZA9Qgn1j8H9s+qytlnk2OBMaf0U+f1LGErqpHgpw77Iltl8
sh26zAVi0Az7gfS6pRTzcjYgmEvYPQ244nZFY+B/6hySEOTzY4ot9+VEGTxajr73iZ4vKfHd4uJO
L1WTRKeMwhqQQWs5DONtNOoHSKTh0elwb1VtT/PtvAsuCMVVWEM3fKv+MJWfNKPQokJFnh7n4OI6
Xx3Yw2QcYPcanulxvqpb0EvK3lD02N6axDzTpevuaxvlyyUCzaCHVa3NXBAz4TlmRHtBfsIwPa8U
MoyYs/TWep5oXAqyeSvsyATbtD8y19BghE3NRfFKrVs3OKgMv46l29/L2qEorMUxbSV6+F7lHRIF
3QWaI15rO5oOAXAZqgtAO92Nkx57zBWHyp+Zj+GzQQ1+Liztj54hL/QC96fwHsrssTGn8q3saHuP
muZFCvjS6WRab13l49sfWpJ6VNlQ+MuKdN823O+PmmCgPJVRvnYiX3tNGwsl34zoh5g1Taust3cI
NZkSeNrBzF2fJzu1xeZPhMTzWW/TnW9j8bsfdRqjIpyV+wZ2ev6+zAwkmExSWjFxM3qk1kXnpasx
0Lnjz0c/w8w/JX/DvsAhVPDyNNJ0XNFHUn8I/LKLE4JNecNUjinJKfv1r21DmWmCgUEPIcdo91LS
nhn2CnByIDaTDwulYGe2uV9sUnqPIlT4xAB6P/dGnS+INV9aANaYaliHTFKym2mejpex+/P+7LgS
eTnDMnOze/CIrcMm8O6PRdqBCjcrQe4MZ8P26K3u9+smqU1OdbNQW4qYwYXTWi+42AGRU1CI5GKc
m1Dz9tjxFAIjuSkyefOZBZcdfQZljAbl92KjU5e4cM2M4p2hoKehiYoLduBxrWO9PKbVVWqRc0sj
puhe658Ns4VJ6P2Qc/shnJhomUviu71LE1Us5moPkrBm3j7GjB1290kshrW9rB+FNlyb+YQn4/rV
GIoHdlzVh1nRfkhoBNt2nXNSA7grnTR4IXPIeH8IDuiHJLF6rzs0I8yceCxh95Pc2cEzoWHIyd8D
MmM6zUKtwIVTK4+YBFlK0sfV+M2zaALDQE2F57BIyAdu+0mBeUqQL8uZ3OOAfLcCn6mnijZTHmrL
zpD2tZeKvF5VM4piFxU+Vs/CDECnSKhJyoWio+o5EVM9WTC1flhzXR7GFsSgPmcX5uXJ4X4pTF1c
HV2L0bwxDdllQC5YDGX8UDeN/ef13k+RdkCRhPoTAAh2Oez/uVTj9MyXE//WGuwOgb771oH1O8cO
Y+EBqhgpQzXkVWF7TB7EiDreJ8NBDzts1XEF3NMBIXW/RBAfy30EjrqNVAUn3H13pyy9VcJJbp0Y
HmcNndqJ8iGTdbBv/YjnoTCelG6pt1BftGMeXYPkUQvz+NJNJPqydPIeYrvdTVVlAT7ETgOVWj2R
EGkYQJFQy4AoLO5X+a/bGwNgHMxYZlhEnieag+kfH/Z9aif0XMq1ZfTR5f4Q46hsPejlUPRs0NBD
tGnx426GqaXvy6vKfU856UqQPsI0OT7czxllHeyKUqtPTMs4c+nw55w8tPe2ZG6oGhW9GECdqNPh
l6D1475jc0xNQDBrUS7GolzFdpBtyTtapmzfk5oir2i0MRAoTW2VhvecimpYdB5E16Kfgyd5lOZv
UVFeRRelb37RbGID13wVJ9ZLWqVgJ2gTXzYG/iKiqm+kCPJVbTPByYX/GAsGPHdFyRaCmW2I4whn
FgcD6NNWGOj7kZWZ70hpdaGIfLJJBL9KzLIEll9Qa2t7U7MrYiwxS8yk+fgiVWjCvXOuZEL0u3Uf
E9JZC8BWG411G7Bc7Bi9Jrs58E6RkEG3vT6tOQS08P01/xZm7akFN4/Fi1AlbD9QBaONgtNZEa3w
uSteGzdcd6Or7xqvenGFb5yc0rJm/IrnHfp0eDS6LD7LTn5vNbobHT8qb4OJzCcEIHLJNBmF5vsY
D0RovOl2v7ORjIoo26Y7fLRbIPs9SlEUC9DzsVWd/jy2eZ55GBv/VYg+fKMPbyAe77OsNvBLx7kQ
y2gbjpokqvY5N2+OExiIpWD8Bpw2qXcNZq+jkRqn0oKWXtONHQZK7eAV/IEEpx9j0ghrSXJnJecp
QsJpKvXIcjmmj+A5hRbCvnrmjqnNqFVHPeiikktsNCjsYoyB9w57XnTsLIco61Z2bo4Pv157dxvR
rs2YCIiuimDLYcgsOA8ukeenhxSKBjKErt+GJIgORVe80eYQ7YM6+c5fEz1hJWoXKjHMY+161auH
3rwetAFfu2IvoHdtttbNhD5qf3Se3OaazTu+ahDdQfOjjdPL+ObnE8wR96ejdAovyqZ59KJcrrU8
/umTWL2x8jMdtPRsC5mEdbUoqcyMIRQUes+cxhlBYKicvryx8VZJU09H7IWwNqYIOMyU/7BF+T2M
qTwD7ImTe9TVsBiaXB67OrUfklY/Gj3NsoT65HefUW8eZX9Yae29gR7mrJS4X96ov84Th83gAQ7M
4+qRciFQdCeMSIpzFU9UgdN8ZUhWApLWADLAbyyNeSZItCY9wT/GNgFiCFG2xZmqZ5Z4Durc3MFm
9/CGpe4R4xb8DJn5b+DEMCzbYfRN77T8IAzoQKoz8nWqutmvZIOeKePyhI6erHKdAT6vg+Q2CPns
z2AVJXNjbQ+mepCERDauHdw86eboh1AtulwLH/rsS1cxR+KoR2b4dRH7HvRbPCJkg0L1YjE9P1oV
OYgpKsgAt/UpVoG6ZE0MkazQpj+3HlLDInof2ZF7QiXtomJLnhVyKUrTPuPX3HUmftBON+N3s/eR
orI8PVHKPL3BK0DmZOfM8Xyl5vRHH3YPbls5jM2JhqQp0zJMO0+6RzykxEj67Au9gGKK3tWq0MbA
UnrnIiSRMr+l8rx4KFLSCBxNndcSF+nKtZkygoOKd96EJwjs9Hfb96gouustbmQ/3Hv9zBgzJ2hV
PUs5sBTxkx53/pMdEnSNOBMVMn3XnHQ4RTPc3yTTYUVMmkMLnd/qunKXR/60lkWgAZnhBXE/PiVN
ERKCKamDyWlSHnRzOCkmX4CQcpwhdxEiyD7Tu52wdWBq9CI72l1u7cpEdkfL3+pjR83DrD5yf7aY
FYNomjf21Jf2sgKK0gxsb1W3i61Ovzi2eJ0YocKAokvJIHtAhhlshdZ1zyluIxrp6+ktTAUIBj4X
/A1nxyHUcHw2mG9EWGDZbKwN03zjI42RY7tcfxjD9mOafYi9BZ8sdDTrMHiNeibB8tliz1wDDSaM
73Ta69B7h5CB+0111RKbPfEq2ZqPrPQwtMuM6XrexIC61CEghcV13tE8IEtzHfBNldsNuHbyfXrf
ahsi9lalLNOb6YnkInJJ5iXJ3puf6G3DKcOQ8UuHgQhKrCUvnRPiAFTGttT2BgO5FZREai/xG2/E
nP6LPKeEB6JYkVJprsMoDG8sDN/ZjhHkb2hvpkpil6XZqUPLPDqzCpeY6R/wXW3uPL2xGrLxdh9U
Tm0szllWfjB66R+03mNYPq1hH0x79pA2LHDl7ukxH/bk0IdFMe0QCRhKVEzPpcrV9i4hQ+Jfq05n
EpgBXG3bQW29zBuWZZlGy3goyh99XOGjifLXoGveKwa2C0eZ6TXxtfhE+M1dziws+3tIpUjB8lYy
a6S2pLZqQF5Z85rI5hrpDb7c+a1Mh+BrDdnBHs16zU0xY5GmsFEr9adgKI0X7ECUZzDPg2uXb5ir
e3tpROES4bJ48bJDmlFdT1My/jjrcW4zwFvJDDKUn1ABL6NGIqObdJ4m4iwVvhT+BgKPwnFKDFLo
BxIhKzGgXnV1BjVEOTcb7WaNODKDb2EwzE23be63W6Jw4JnxxycR7pjg0dH6bMV4TZLQ6KgukaV7
nnJT0Z7bPRm07RD9gIyrSe+tFlAAZEGN0cQhmrwua5UHvtGH2AJQID3GQ7s63hvn/vkvzY7N3/+F
t3+U1SjjMGr/4c2/79a39b/MX/E/PuOvn//37Vd5/sy/mv/tJ52eNs//+Al/+ab82D9/rdVn+/mX
N9YFjSTjY/clx9tX02Xt/RegmnL+zP/bD/7T1/27PI/V199++/yZQ+mN6RSMf7S//fmh/c+//SZM
zN+u+F96+eaf8ecnzH/l337b/tu/5v/2r//tv0LT+vpPv/QL69zffrP1303P9EmJObYhhGnwTfuv
+SOW/7vn6Kbng0oGekj3ym//VHC7iO5f5Dm813MMLNnCsPlQU0Jl4avE775nzH2EviHIXJrmb//+
NFx/tRb++sf9542dtuX89td2Q8d26DX0WFYwGdi2/w/tiwmhbaJmCjKXRcQjgnp6LiWTmd6boLba
2j6KMP46GYf++1wMx+wBBwRT3nyKH8zEpwiIRXvhVCGtuBEQddlhUZlc80oGNX8itFI8NQO995oo
tL3sS4x3AQ8QnNXCCH3/WlLG4laAh8LWJm3sYk0IomRV5Z62ySvrqa2r8C2VkXewc+gcUW1x9BUJ
nVDZT810QTyiNwcgboNYO4BDGQLL/aOs8ve+zvp31j2T8vTEX1J+AY9d4xxPLJL+80EnSGqKS5Cp
DNo15EpwNh5x8o7Rn3wGJJW+4w3Q13bitPhWfBrPE6Ba9jC+uCHZDZpbKK1Vw4U/MkRByqsTjsXo
6ETFysJ/v3cClhLQARfPxT/WRjQYxFb0boVNjJcTEphSNP8VBomOzm7HPZOmF/oRkxU1AA2rKMTf
0STDkBd4Cw3fjBjRUN670XUCqY5JeGr0uviUmXZMoCZcxWzxDvfKsUDeNFVkp4YgK6g/zAcW8DJo
CQmd2zLaOpG5pe2Ig6sNuc/KUv1QhwGVb75/9LwA24MqX6taPwk2+bhlQK2AdbWrRw5g2WNKvxeh
OnEouXEmrvMjTe1sO0dXGGjGT+0xLIKz3SUvPhUGG2eUPx1HW2aYfResjyghuJgWtQcc1NDUp07q
7Wxbk/6CKZ0bnrsOJW6tHF7EUks7UkNTUB48GT7YgfnFWQ1xRjuXXZMyAGdKiWuA+7JHUZobM3kc
5DVHNMVOxfoRy5wbacyfmNKE4bLzXVKjxsCIrq8JzAuVDrgnKzNYWXQXrEQDFRbTF3EZBvRUjNBb
WIlWrXPpwcydu887CjXNGl5yAmOyT3lxjD5bz9RIpsc2tcfH1CkeiSPOQ6xvlSKlmuUj+/EkeSxq
S6zNfoxAF0zkSNgynxzIunE2p1wt2LQ2Rxl6+XZWkKeYJlS4a93y0TA6SHwOS6jJ4A9QWElRmOcf
VVMU27EJnwqCQRjotPPEczlzXa94+2n/g2JILVSi7aiWWdHg91INZreV1cQgtaNtBava1a3zcas7
0QoqfHN0VbW2iTAx2QCWrXKHGqAQuJ/S5so8w7LXgUiHQ+ZEW6YhdJWV7Zvl1tR4seqVwdahQmHj
Fkw+EwMD46ib39mZv9P2R0c6WYFlSfaO1uVsmDYmm4z1KIYf4xTe0o59j6DIPOiDp4YFdAPj+JjX
Nke02tmIgNyVXVvWNqr9F5UxaQs4KU926z8Fob3C7Z2sSYdSG+ALtYd6so69YQff2zyPaiKnXwBZ
MQOIKG0d7nFUrMmeWYe2JByQT1fKQSmMWSVp457GJKS0YdTgOfiUBmn8UvmEsS/OXeN6f4gIm3Hy
885Dk5m/3lUa6rXU2/bkBhmu2s5S21G46C26dbUTxUVmVpA1J6CoI9PMg+yt6LUeSEFPzmz5DKcd
tbvdpbLGrao96A1aHxwmG78lP1It89j1nnGkrvLWF2+FmWgH0OPxUsdvXc3WHjb9W5jTXCvuT/DU
UEHCt3HC9WUq86sEqLckP/RaqleWHe2M+hy7LgHJPHi0lDPc7BYcQqUMKK51cZhir778zwe3jA56
P+F7w+sX6x43kZicUdqnH3GRkt6L/aepjWDPGdOaCpnwNVdnpyMUlOsFHHZTVqf7gzag4Lko8tuM
9l6Q0g29Bmn/FHV98zzW8YHzBRrN+FEldNyXtr9uY54B8sBqC9qJ/Cy6AFyVVaXo48Jm+FGgbi9y
lzkA8LxhbQxI9RLy6DKLzeTMArAoURBXNR7D1aRHkp0pNRi+HyWPhgVXWZmbqCfgEldSbcj+X4NU
7oDGJueyeNZjRsGtXyPsN+IYda6AZOPEbyVqbloY3Qc/KMbmlLA2MroO55F7OXHvURO7QG9GFoSa
GW/8kQszYLRx1qLXSO8wWggfnIbu1NUOZ76AyD2jCPsHXFrf2cD/MZreuDNCxsiq8PS9qJ05/qIe
lRgWUW5YFxLF5MbndxEZKwBjPcb3j5dZffWZ285vgFF++v8bwf/DRtC1XZee83/+913Wf9gI/pci
/ZSff90C/vlFv7aAlvW77wiXzR+EbJeNHW3Nf24B9d99BstMcj3DstiE/XULaBimrnvs/gzDMvmi
f98C+r/z/emeclzLJrHt/j9tASmw/g8N3MJyTYutpm2bjuPZ/9AmPVg2KDoa5kj1u96mYgq2BsPN
kDBmZJZJKTawJvr95ICPsFX80buasdfwKo3zEVb60HyaVv9mxgmpLHfk7ouztwsUXToRn1CLEhce
zbpKinGXaMawxvt+Zve0LpWpsaziz3Lt+CMVpknGoFgWbg62IaVRPYTrsGEyI5bZAJkdmny+UV1S
H1INZGI1BkAopeRMPA5Qo4pvymt+xAk/mNm/hRlkI6O9P1LzmRLaY5WLVnLkpRZOqtnUlpkuG0ET
teAmSm9kexgte2tVI+y0sMdo1sRXBOH4Ws8PRYl7vILW5HlwIqcs8lfoiSkoP8537sQ80CaV91i1
zmuXhemzhaspFCRmWnfIjxZK6cbJQp+QTqEevdjfenNAWrlEXwtHSQbxHJ7pT/lqZZvSzgi91SFK
HMVBup+q2iVqUy7NmrZA/NjpBiy7T81d/iqiwd1PDJLwvTQx3TkxgOjwJO2JuBd2SaqFf4A7U1v4
ZZ9cbvoyacHo58mR5zA6UZW2DDGBE2agkCgJQQZK7Tlz8nHDBnHa4TfTbMa3JjdQ4biXIAolxLcz
sJzw5KSwL/IEH6DeUmSsjJHBiCk2Q8NhtGd74+FI5vtks9cWgdAunD2d9sZK85IfpO+MtYv2QWrB
edftNj7YbRuxbSGUP7ghUFmTYZoMkOSLyV0Kbt/rXquGvTGoN7gC47K3YHs6iV8cOxGZqzxoTtrI
lZGmfD51pRBm2+e4KKpDg6Eu6UD7jK6hVlrxLXAtbdnoDtLSOEBZkO2yqbDY3lkgYqAiyi6G17Qu
6bnh1XjO4ycbBBSuvCC9gcg5uJVRr1gtQtIp/qNRNPW5KdU3m+iORVbzOpkT8pRVQCK1De+oYs2j
/ZZuc2FhCYmYliGDEFNN+ytCSgVTkPZmfSyvVV5awQpk8ytdAz9gV0BS64Loqrd9tDRKA9HICBgA
R+Vr2fnE/AASOYVbvXjBsTMBt/mxKy7pl5Gx72RctjScYp+5XvvmC0qzzKnLHz1lePyX3HCVkl6h
Iq6sXmz8D8o0/PecWE9IgdRDn9jWpemBnOhG7e7NEvhgNOTfDUsNq6ZgXxYG7DzrAcIAM67qgZZI
/6gJ85O4t3W7P2gJSZi0klTUl429DxRQKl3JjScORCqxv0SgCIpMhld85OGVrR+8oF44Ky+OomtV
tO/EF+wLOYQlZSv66xTm6gh6wl9qqq8/oNltHUeRFUzpbyvTD4iJzKLtoNpWHRenhnd+Z8bCPQ2W
r7CGbPssAkvdU8xlDs6tKhWM6razmUVMwzrrKX2jswFVNOgYrmBBVZDpsXY1H6707LVbqvxQtp7H
froEsjxio8B3Zvh4etpN22XyAR+Kx3gal/HUh+AL2+cgHMJTjQq2CEIaKCNX1w9tLqkGT1t/TfZa
nboZYFBCv1lnFcYdN+utVZBVzRGxpsH2MG4QfrxdX3fTNm+GZ2mPlylrO2wF03bKuubJyq1+5SEe
rBN9buvh95Q5smPHM3quzBkYZF88M904ZNLWQRkB7TKyjVWoPWNd8xylRIRIB3QL3M7DwRNjv+gH
k9ZJHbG+Lynr0hx6lVDV45NshlUyzNXdsqiPWpPZN8/VPp28kp9WRKoxacb0YhE7PIsSHBHp/O08
z6PY25dMyHiAGw8XQMKhvL/56wP81kc70o8NhOPDhA53iKTGmDx0Lzon1UvrT86FSuVsz9zxD5xI
X2ipz0nLSE/Np7IyqR7GMXYB4cThg9mNX0nG7+xxqV06TgjDEF0l1qIlXoh2B8I931sUIbDHZiRg
1H12uBWBgQYQyPyWwFS/xdyuqKRSFW1H8/s4kG9FjevWkrKa7yAR43Rs2F1djYi2VBKaNqERib0v
aCnWo3jkiaTiNao6guwZNJnePSa8hgDVfrNo6LEz7z3ILQtKqGcSm6Q716AMd5vQhrsqvBX87ogA
It4JThAptiOqCsjyPQNLSGrtKdXcTdYRv7nzhAsEmMQlLZIDSLkkA/fEtqMzhdHHgeSJh0s553yt
8QGlYckyahuLO+LiLreTdheUNoyhxrIvjkiDJfY+hl2J7m6sdDTXRTB8MOAgW9jNZS0d+SEtKn8Y
uIC2wRjv+6YyrpFPeavjN8ZqKonqAJpnRlAM8UVUrK+UzRFb4CHR4uQYNrg2mNByyRG2vtm5Sq8F
zja7UvpOGuTCc9FYr93EHCefc7gG1m8k/uYgdDqa7g/1/Ob9fdx1/R3lYbA0mwQHlOvbp1Gjud2J
DJCJ0XSyMoH7ogCBfLhfYPeHhG7QjUReIMpfL3TTz79p4yTWTh+R4ojtUyJAC5eF5Z4s2uOXEdV+
u0oX1zCY8pPV/XSnsHjQzPLFsNp2p0mtocKdh5L43a+H+/vCsiDMWvLM3T/a1d1Ox4e170rbeZhS
72QmysMnCvHENpl85HBtymZmr47wdDjy4qOO6oiUefOc9jJ6Yz/2XFXtKs2b6lvgFxWv+U9BvOmi
NUhYoZ22H0zKH2ijtL6iQTuQUPU+Rk0Gy4COmEtj+Lx6uvoAb0hfWnVBH41HvzWgqgJRJRDHjOLz
lel2zc1J7c809fNXTjf46bqp2qe5WbxWvc0WMXYYCUxiExHRQreJO3xfLpnRJrhN3mDvdGsuPTKD
+pT1hbbSlFtxMiwlyhXvMyP/PGiJtSZBkm6x8zHc7XXuGyO7BlL2a5FSM1N3UbIJWAoWttO6x66v
8KD7rbmJuy59JAL9ZntJcoTr1G4rBaExVomAOjOTqwY6qHwqfeRUPPgvYR74h6yphi3xoOcoAf1v
yLHexwmUcyKXwcLrze5CnwROnbSud3VGn2VeUuEiWUndWlsaBmR+g6wxYXj0zHHNyfmPqmRHoiLS
9L1/zh0EKbd8bWr/kGgS9rEEDoHVqgDfGQeuc+xNfd8P4lQmaCnphFc8lS8tplLm4T/KlJHbiHfJ
jbpnVXQ7QByvhAC/yBt+ZQFh9oFJVMGLDEOuhWIIEGxAYaSN18TZMMM0HP0bPmRAKpVDE44BwMrd
U3zyzPayI6NpPwAUOMNGA4de0dnaJuu+Z0m6/7JB6L3atYuxy/mw8vYpKZI/4oH0GHx5+qMvesjg
nfAAd7bxx6AtDB1lhZaTN1Fs+jkOH9pQqIe8KZaThQMRVGFqH6rQEst+YIeeAhR19R+2Pf0Mcu1b
AAAaA80qsLQP00+uUWx/z9FMhsbc2YO+1mxzCX7p5JjQkMhIhx2AZdTqujpl5aGGTU2Qau23uDsi
0b2qyX72G7Wlu/Q2P5GoGiB3sY1T1FnuTeUTr+qxao0mr2/foebSuZVxki66rnjHEXNAm9N18jGY
UPSQbR2BJmE24cKEOz+F/qPuxx1w7+rWalm48PPnIXX/O3lnsiS3sYXnV3F4bSgwJ7Dwpsauuapn
coNoskkAiXke3srv4Afzly1dS6R0pbhe2eGFOtikyOpCAZknz/n/7z/17QAMVC/JH7dHoAA67mcl
ERgpfTCb3begs9W1/EATef6w0If2iZYYAu0RK3MInJQERLQc9eQvtAl+L/G+ebt3IRas8yig074W
BmrqJluHRAEuc2yCWmQNOPwtY1Fb1Xtt3WO+erUjsiBa+Ni+cO8GoPEcjbDupMLiwADUYoyh2+iZ
vW4a4zQ7ZAhaGWGlFmIPIGqt+UCK6JNd+ucu8whVQFOVpMNqipuXOjBoZDhfm9p5RAtnrapCHJwx
56YVFdhMA8sYyj/9zhudbNmwei3NKW0O9H2Ss6MUit8zA0ULWk7zIavWdJPrdyPmTNMH3xG/YYli
QU2bBA1VGD1i1jAfp2UOnWdCe0bHMjOSjihYJNmeQbhrjvjMOQVs6AvCqiEMERvsS1aLdK4JZXNg
nNVZCP9V18GRWrp/HOf1h4UR/bJ8Glqyyp1mM5PCtjKDgXy5VG4nDpCYQyHnaL0+Xz5+FVbaTHK2
PJRsavTutSWQifqm/ndZDO5lMIxhm5ntudFrwtt7gvZ8O7VPrQbjHnc+becptladXY6UpFwMl7IC
AhTMlCDM3ojhJct72AxzhSOgpKc05gZdyjaAZ1i9U96F967zranCk9+gqXHzDEp6Lr61xdzfS/KT
4EP5SGHSpVVaa9Gz/QgyvkikItiytLNhxVwBfJVZdceA/xMYC0nxDmxOB6XFRsaCj4xQE8APLdBf
b9jpnFMX2VxGG3h7WEY951yDnnqGuEQIrzcOWxFSMLtjC7pJF+2XOEg3cWg73zXbIkN2Jqq9yAjF
E5M84gZyxsHY06p3nyzkTOjwCNucSEnYGQZoyRQ1EYyLamUmtvepimWz7sa4PkwB1IQspAUL9yH7
Gs89ui+bSQeihMM8zeY+Hzm8d4bhXVPdgE3vsFmlmDVweWHPiNi7EADEK22eXntaG4+stmVYupfK
sYA78KQsvTYzmfvKJ3SM45MR+Xd23JivXSUX5BplD/rEms5T1Q0SIk0UbsKYqy8nNLq6N8d3mmuN
SDM4APdO0aw+viVucD66ERMS9dBZS7tuIqIZocdV4JlZvYx+qVVGfpyE/lqmnX+WOZiLHqf1mgO2
QPHtmueKFJKAqErpjpSwQuW4xNbB7JKnzoIL4gzeN5H48b20ocwayG/NTMNKBbzyEAP1Ds3S2brj
yLkbc9uy0UAvmQRmLE1efi/4fYQ46lkJiDTpje5sQWxqMnGMfG26zcRPJNG89dtGoL2V4iCLz4Xv
Dg8hMKPtGD9NHqIcMwHQP/hb5Duk03PwsDCEI4aYVTIoTQxRd1hGOlIzdPr8izCc4M1NpFeGkQN5
so4PZqqX1CZtRF1qtst6zJ7xdqRUmfTiB6iRXWU0Ry1qzn4ago+DpXa2JWfwOb7vdpbmQ0PipM2q
8W0gt6Bi7MNZhPH41J2GKiJ42qLoMjJAd12enhuIFY9xOZwDP9IWxZTANm/G4sad7G2dUJtoUMM6
C43ua5pKc60ZJWFkaT0sTcsfrhMYnY0zwj+1rDo5V3YQreHShccIBOiCcircdkj3rp1VirvYRZFY
40gn8a95MzV2Sjos4SIjHKTsCGLXSbBG8SYuhVfejMm/R66aniN4QA9O6rJn+yWVQ3sXY+1mCSFm
QJPOAjgvYR90YrYIP0NLEGdRFemq4KNIK7GN+FhXfgySDWGKuSBZFFxdSVrS4CZyM9mWfwfAxLjL
dQSW0mjeR78x3nWCbdCcvBd17z2gQDhw1G13AUlL6HJXQIuytUF62K6d9ib+yqO0nLUcK4EEJDx4
M0GbaM5cPlF6VrSw926lb2vZUeTIdseamjAvsG60XzigBKj1GOMZlTPsUrt4G1znwYcnu885UvaR
l11kq2z6PZ+GUYzFiaQ+jWjQwN2Chmahw9xxaXNtW5n9SvQt/h+r2pruPJ4y897g5j+RAUAgbqox
zgTs5Rvm0WSv+s/b4f9O9vB/parBpX0j/q6ZvXhL/+f/SL4h+f2pof3rX/y1oW36v7Bfer7q1Jm6
i7ThXw1t0/3FMW1L6IZv2ezANn/yu6bBdWFf0gZ3HPrdOkKIfzW0+fdcuuzqDx3+OVv8J5oG1a3+
VfmglBuCl/d8H58qhwr+o2XNn399u4/zsPnv/9X4b5xFAr/BHQAPJPpOO35dTySQuugX0M5DX75j
9Vr94Rr9Jqv4L3mXXQug4OpfoU//02uSw4WKwjJM13d44z++phw8GhMpeUEt1FfMZa6rouDXgw5K
oO83JceZZBQXvbQOk1e+/8Orc+X+9Opcbwf0AZ+FJ9Sf/+Edl3mNgKNM9OU09XsaURsolsfQdvWF
aI1zMozM0fua8BYUhwZ4hSyD7kMoIowZjjiItu6yxK3hOzAt8zKoWOnS86bLP/yU+l9dJJ+awtNt
bhCovD/+mLo6S3lury+FoNbOekSGDMeYJRMn03F5VXQJniTEqyzxuO/8aNcOuJIDcxOQ57y0Zkp+
zTsCeaVmtzHDkKdMLGW3hbx+5/inFMV+lScAeaEuwyEHxmm8JBMtmVBL40XjAnrruvmUkvtX27Bj
qEJVYBAS/6Fq7lh+y63NoZaj9rrSFvgf8HMSnbmI6Isv8677FJjYQwzDPuuWSqjR6UJyLDoY87zX
7P7dRH9KV5dr6dYM8XWDdG6SrPQRuyIbXABCC7l071UoKcJXl3xXsgteg7RLNkNbMxnOh2Hhx5SI
Ov5nI+8F4cVr7BlElUbI/9OjkdOVRJAmRb0S7fCQdfSgvI7PrWc6ARMWtDi4L60sZzK8mOCHwl+y
vTNf4u12+ZWpJV4JS/EHFkWXfhmDCC6sjgzPN8Blt23BSZsb1mwWNppOJ3CJbBX0zQ040X9/R/BY
/+m+tXXbYObg+ciQ1Mr0x/vWyAxugiKEIce4YNXWj8SsALVxzW+mW6E5qPtq69jfjLxETiCql+yb
5Wr3VkZQYJ5ar9LXH/UkZN9zkRGm5XinrirO8xB9HIk4VYvhMXEJdx7uuxGWhvoNX93kVjFe4y77
Ii0iF7yard0eo52Yyb7MS+1bC4uCLWPekguJ7R2KS2Le1ynmYfy79vJ7cx0t580FvkK3zejz/4Pn
GSqUYzMa5HPxP+Z1f3ie21aLqq4uSR8LxV6XOkGsgfXOgntnW+ywgnC3yWufBsSiGT32Bakn4MIC
lUqjvXRGBH1Mfs0nNE4aZgCv2Hdx/w8/459GhpZvw51yaXTopu7pPy2yHMaDkjKYNLpOnAlqUdDZ
6SHSlXY6TP7hxcyfRWro0NGo2a7pOoZOefLTygFXN6VqER0lbHMduuou7udHd/AOuWXekbDYNfMS
Omsw9NumKtatfqzQRnUkZo6Exvom5b8KDIPPGreEddnZC+cUhOUIgeJ5A9hgk4bar7XBD5LJH/aE
P//Qvm7oDjuhYzBe/XlVHmFhCvK8MR9xpsumhV9gCRA5pJP5vpAKsCzR6IolHdVXJbmqfFC5M2ns
Fnz2rr/7+4ftz1uU+8OP4/10DcciIWoPugBrQ0PQp/2ktsa8kJu4atYoSbZ5mWEDgSzRxk8t2qq/
f33b/vlh/3h9zzV9W0U82+aPDztr8wzUIYGAXBkvvtvumD6tO9KuAtw1fh9s2274xBgdIZOnf5rm
eB1FfLh1A2WsWnUFGAsbCorh77yImtBapwgrYg/oEH/ESfTkleYWmPWyi4tNZ4oDfZY9TqG9zXUG
TrZiIUwUgiu1boSXfQVNckKKzklyXjKvoDWoYCOrmAFOiYkix07291fA+Ytt2mb+z7TQcBneC3WF
/vBYF6S3u2bdEFsgkSyW3UtARbFIq+Z7lYXLKcjBFWQGHtX41mnEA4XZeJ+NCLDUfLLwwpeuogeV
tAB/7ZqHgZjsrUXoiZMjjJ5ku5BICENAlku/5KQVhHoHUUHcWy7cyfnEuDlc4l37NpXyqdEtTkrB
QBxksRO0lZYysMHxAXTT3HTlFLJYkue9CrPytQiCTzDEwX7gq21GQr9g9OL98NoFXTh7WdfGV8eN
yKMm8yasSsaJVfsmSdZdBFXz2dACqDgkhveCDLl4/ocb+y82EZ4xwgV8g2qPMujHq+ombpsU/mCw
y7U3UkUww5YnLbFOlae/Ndo/fYrGX6x8vB7rkaPzIVr6T/cxeUDaSIcbhwq8bgRPtHI4WCI4+0TO
0/vUrnBwfVJLM71ShLNWcktZvD8uFEfC95ZIRMdpun/YS//ip2ItNn0XsYj359rK6PsKSjK1FZG7
EPiZVWRW9q5X+r169b+/kf/itXwLsTDsGA8FivXTSgJBFcFZ2ffLxu5UqPI2GmNsvNgLuNH+/qUM
dTV/KObVqkFZS5UAjxWV9I+fbh56QWmSQr0c4T5N+cMcEN89FYcSanqGVN+R5TnIRzjxmFCa96at
Xv7hJ1Dv5u9+gp/uL9lWUxiOTb+Mgwy/8VedcpJ0a7UokUSAJ8J40OKDhn7wH17Y/tN6od67EOzr
lABAEX6603zp6O5ssGLWEQDpKZNfRvAdJJ1sxs47mm1ds60lh95XvSjiqLtv3lw8mXp8aY3gInEa
+ZN2p76vA7GzQqLhdIKxqmFrISJw4/exn5CRhF+iaia+I/W3shzuWMDWblhfhV19poN5cKfixarD
C8yRXRtULwZ2bVTIErhss4bMfxx0uZL6gri5dWF6u1jvn4Z4vrlldVInLi7dBdTKWtM5bljfc3/e
O7W8yzvAemO0HHyxGSp3i/j7ohnypk9UrpGyhiKzM11a4pio6/IQ8c+qe029LbV7paI7hhUz0SEt
uROG91A6u5xwM90OL0nTL9Q/LGRFuDqZGYazTcA8qG3WK9udSiCNjMdppiAo29vHzWSlD3prbmsR
PrZNu1RvJ++tTWJal2kDxeTZl+GLKhVU7TGmzRGKyZ0laGVOcXen7sHK3xmSRJZUzd6clV2bAhte
82z17SX35Z487SNOe+ZR7t7r3JeO/TdmTHV2yjfc10f6Gurdtkgo2mTey5noA71+Uk8XmZyxod+Z
Hnc6YqbADx/iNn/xCpvYBFt7aSlrAmc+p+D8ESW9wGnc5SNYmATxIckhi4KdQ4r5+9/fo39yD9jc
opR/OByEhfj353OvEF1hRjocsMoGoISMn8exsbKjXc8neqifK66m7G40BJ50wh5rA0WUAcnHuDJB
2YDG25CFvs0SZF+duyuI/VFXuJX6VTTZTuAgJlhxb3voyrS1TRhRap6ikLU+kjEVv4EZdtwmjEdL
e3j6+/dmqKXlpwefbgSSOB8vCCbun1Rx3RD1XhxNPU26+FJGcEPUeC+np+412xrWCID0rSedYzVt
MoMJIW24qf6HKtL/aFf88GPgf/XxaPD8e5S+H3XdH6oGHS82214xLT3Y2A5pgeis82xjQ+CFNUVK
TU/UWDWz1YsJNTiMRJS9tPtDP92aU2aATJIbo+naA/amY1331qlIHTSzzpxsuyK1TgQe+Yuhjef1
mAbFia3E3XbrOQOizQYQPLf4he8S6GCrj28H3/dXxDHVXHxipw03JrGXBHbTePRDZxNJz9/IvEPT
xxi4pfolmzUUitUAsBtL7eexv+a4f2/ka0+b2b43yiK4TrKpVw38gKVEM7X//Qt6gnxfUeitY52h
V+uxlnhJKA+pKcKdrBHAyhpDHi7xYD8om6gxCagnoyCpLyd7NxtG7xrXTFhyPf3qgz58tZM96YLj
GoaRPNF4f9Bg2V292f1m49Lfx5pUKSUpRiwriu+tuV/H7Rjc+UH6zDjmFePFjotQP7dN/WUStHFp
k210NRtzJrs+zH6mnzSEFWXLFWrTCm6DqCiwkVj2xVwumiyIT4rFfVcYxXdP6YRx9k1EDDwxRmhO
8RA1p2QsMdjQJNZMf3ok0w4gOVPWxG6DgxtNYMQHO1sP0iFDIstQCzVMF0j5I45Oz/U9DJZTjzoa
7eCAlDAh8NNPCKqXqBo3Nk/0Qs6k1YZWlO6MrsXlazH7/5AmTFBHfTJucCLnFWBtXYNSC3aacDiP
MSMNAV1Uh7AE/RclOkOrKFlWsmweXRb8qwM+qQRcg1pt/kRtmK1y1q7jKJnkRDbVoRl08kthFvdW
E38GxgNpvY1Q28P7I350jJqN3WKH92V1pdbJP/Vk6GxMQOs5xHDMsPX94BXRtUcW40ZWgS47dHYk
miON0bWNa3rgDAIJ6Arh7caH6nGXifQ4VNkIziXVNwYWPaY0Tbhx1VxcdLTDCHADyRwyYUTHF+x9
r0w3rUXznhZT+TBD7QQOXSAdAJiXo6S9WGwHwJ9BuJaFdpfBOfqCSh4T09TpT1NYzStWN7LxvADT
YGVFDyl97u3g4X6hybKOEP1UfR2fK+GcmsTxtrEZiEdrFc1zesh7HFVqo+rdhhxnrYoZXtrXYqjy
TWWSnWrznAQ69Q+dIzDG4yaOYafQrb2OoWtta5yddQmCtQLoVjVjdArN/p7You9IJ3AcRMNnq51I
4Xbg2iexfJsxWi9bW+B0p5+UTu/FAGgUY2i+bZvuuZ6ibRUlUEUK5hqByme8jWT/LM2WGDzbWbhD
c65y9/MUasGqjuPvrrfEGzFiTUA7Ec5RwFU7ftSmaNoJB+OhScC7LVwx3PD7Fju8+58lJptVql9D
qymXuTptuNPEQabvLqQkAB3PWrmcmQMyuYyfSQz01nRQ1nFh8mz39QiT6GaMvljE8fPs1sWmonVS
D/xvmcd5qjNQctGZhB0kmTS3g4QMwxA6EJRQOI8/fTTc0H88mCwoY1Jjs27h0iYBYc0EGIyQtaIG
HIc0vvk1IocgQAz31k6fw8zZ6V4DYHIavzihFy57xz+URL/1vVIiNSVPp3xVf3HKY4vDZrgzBMcx
IyXulETqZV9y7RO9nBYKS770jOK1Z00vPOOL6kjls650e7JfNI7LMXZ4G0PzSeAbQ9B39WuBYoGK
mBiZe4FTfMl6TxYl8yy/hCRhBCVk8Ei8ZCp3GVvUhjARybCQGz9KDqU7Q0ccH1u74QbvTrpJdUeo
PdPWCEt/gbaSstPrkoVgq1/Zzfyp6W0YznifAPHydnR4rK79qUu9+3ryvrgGQB5jfAyM9RDaa6Jv
sVX3GSZY7Mu4XC0G1eXCBDjGb3fPXg5e0CO2OUJIS9dVYONIvlROesOv9kQvriJZi1dvTZxTZiiS
zZhE29h/wrX2YFQ4avQB7oARaKgiK20Vx5O3jMybrdMhduD+JXNr7+KBEkkijIA2Ao25UyI1DnC1
N97PQUmcbjBB/nDmRW0Al+7gSH8c6uKiM5nIKkl5E+i/fjqGPz3rDl5e8lFtUobMpbRpHUS+1DDm
c9tUevOlREizMDlKctUQMUIq1SI3wGpngN0Mb5Gkid1KmNokROwmhecwrTLcVwS6TlKeet1/Iwo+
3jrIDtcd8bLLFIF6yQB/a6KPWHatntzFZuufa1jZ3L/D0pmy/gmybfO4TtLPiC8STJLaNbft6MV3
gEVgf2Nkbdcbs+i9UzAHGXF06JHa2Aqf7cJEPgVdlfzGBiWpJZKjbILPkQ39xYoETh0sVYegSKbD
pNoNAFW0C4wmQpKKXL54Hmt7EVf9FooDNwVshfPUtDFIdi/eVbNMzl3rZqjXwejZIo/WQUJIkxPw
sPuGA52wq0kJcaG0GNPw6mrJhJ1HbkNHTzdRn7TPjgOmPeysBq3C2D4Dd0yI5spgpqo/FUH12ujX
UQvGx3Ho4fCzBBJqF03Ib2RMaleq7R2Yn8s5cJr1XGfDA0J9hjVdc4C2cYa7lJ5L9aWwzqk98cNw
sx6M2nSWXgC2xlSQnMlC7msZ8biVOs6bUC8eekR3Rx6Wr1h5FlZppqcWRhgqCaVGwSLBMaE3OICQ
wp2m4pgj+1vY2CNeSEPTtvYI+KJmK2HOGvbkCobD4eMLPBrBVoiDPXED5Gm9cyfqlGNUVfZo0Ukw
d53UvMhJUsh15Li2PWSGHGI11FWzOvhxJnd9ax9snSfNrZCADRnBUGa+NUADWJPxyS61t3GCw+wl
ixFiB62Md7/OnujhfTdheRM3sIB+xqhg6t7SgmI4Fetu4GHsmPp+HD1Sr78vIWhHDnjHdsrvofoh
eTFJUyhfHE2cLEbwi6GsvjHnOUhcs7UOVkB/tFsyapJJfM7ldR7ESz01Xzyj58DmvRQ82WNIZlrl
YCHG3aaappab75o0O3gGH6Yu161woVpDZgA3ZUbpizrhDqb1PHPG6jIXPeWvb0Ad2D5+XAyqF9Hn
T6S7JU8iKd5cAjwXMgGS6vRkktbrNkTuD14M5YsdsPxq1R7wYrqYvfgrqoqz7NAF1skF6e/em7IV
j95LOxrboMpvudlLdG/OKs1U8qqOn9nY5n15lCa0HZqruPTuOy4QYI01vkEOaNTqR1op0FQKJg52
huUyIGZzieKEdjXnCQIhtlbrwHWkGIjC9my62i2LdTi1got1HtryzpumW5ZMV3XM9I3yW9U7O017
aPXsIrhVHXfaa1FJJK99Um3SRItvsiV3m9MoXMzrFMirS0xgocmb4B4BqXOrMUz2enlwhnY7lPlZ
vYMkT45aaxy82t7W/XQS3wtbnr0mf6u84G6w7V2TmLcprVfGuBxZmyZjxFlLpPlz09NdRqS6VO9e
vS4//U2dmPtiQoXEIkeW6mA+m4H32ZY2AGoyCtQ75mxxMTl5WWQBLmw9f1RNhYwzrhHIXcBYKx7k
XWT3Z4u48iBtVG8ZQi5yA7zalashBuD0LrUXPAeeqpZ4fTzquzbN0d+jLmnTvfrr6pokobaYjega
mquEWPS+kUct9B+80rqmfbhrqvpcaeN5zsVZ9k++XnwBuSsbHBaavyZO4HPfBjtRkhhiPdmau/M4
wA6JIGOTyDLXXwTYbC2fTCACjCuMNvVXnEvXOZjfpgB8hjFdXK+neUjuJA+ANSUwf7x9lI6fyspZ
A5HDeRs+WHl5s+LypL5npP5VXRR1ZA7rgeK6P6t7v7VwhTgmmTaQrRvtVfUnSLjgNWaOcNhfSYOM
u7UhyxBlZX6GGXU0GVgyGQBY4w35RTT2Nx/h+AJPAXpbC/BrPr3jjWUaVVz0ZLifckLEve4QWWQJ
T0zwIvmQDgNx1QOhEsMu88PvIsRjYQO7BP9jOIvKr1e2H68iK91FY4AfP2iZoA0i3b4mVo4qpsqZ
S06WeAl7uD85u8q1EGLdCDc6eKxlPhns61hN/KQXuI9hFYoDkmhC7HJiRxi14otmFrZ3U/3daBp5
mVyJsyfsnZuW5S2cnmq864ZqvoHA4KFTcZ3m2Ou7fB6w8brNLRAEgLZ5syW/s79rSoxDHhFvkaaf
atNbhn3sXWQPi7sPjhMi5X0AYDhSp7Xfvwxd/cdv42ztMlvoiAN7hOdmXoQdHjA86fskhHhjGkQn
fYSpECXZnKWtX8zaRSHVtM9VG+SLwpr3mW+1903bbhvFMh5UdlirYps+fvX77yVecR0hmmz1xFiV
Wk2+UyyQJlpyV5QYgCEmQeSMOP0KnNiRNlgwvrjtkVOgE8bJAU2WqJAx1OdN2wQENIjg3q0QWo/g
cmEi9PlNKOGv79RPg0lMT6Gircl72ORl8ykr/Oi1wTm3cDDsrYWeXFlJu10AuouzKwJ7wsWi1zRD
iRQkHMuYHUavHMovmOMlg9aiZXBDs6rMzJQ73icVaSymDZSXdeWV+Vaziu41DrzHonHaG6ZfBuVA
0JY0acS94U7Ljw7Qb3iR669Nlp8wJz99+/8b9YQbzaXB/e/Nrqc3ipafzK6//aXftUGe62BpBZwn
UKMwPfjV7GqKXwyToQEuV4vh1wcJ5TdtEFATy3eFLwyPjjcGWaQj/9IGeb/oYOZ9xs0CZY0PoORf
TtwfPsF/wzv5i3aaayPQ8Zhg+MhbP8aUf2inuYalKwHcgFQRR1REshX1RnvsGMEdShPjTkzKnNPI
HMlZ6t5GSUA8Qm3i55qBcVgX5481BgmYux7qisSyl6bQ01OVmIugtOtryxx8W5ogmhz/gpcDb7uZ
73jKJJVuiB60HK4inhnzhX54D4d1Nw7W+NCx4pIbVhHM26pzLIBdJ0rwe+r0VlgQ7L2Hd8MTXbA0
S/1zL+sb0tNkNYPH/RSRPG3DVPxGLB9EhrJScEt9NdrA2noTCnIBtCWRryR/NWSmVuMem1W7HUcS
O1pG0eehtgj17VLSXNW3pt7256DQhLGg+/FecUtAKbKdJYCN4UKOnToCt2tQDwHzUt88+EnmLyZd
zzb4zOarEzlbW0DdbSNrvlqCMEWQShUpZeGXSo7dda569n3TdsiO0P1l38pVgtrjk0NPWwWIPalf
pInlnPo01s9VqX8Px0h7xvQx7fSouZJT0y/IO2y+5PLCIq9dnbJrIKnYTAgktsd2cF7K0oteYw74
eVM8hKFNhWkHZ2+kPnD06MgoKVrqMh0voDMx5sQCc7+GB7aXFBaij5eiKMMDoVnh4eNXH18K4HGH
grzpqqogr/Q1VjO/eUm0bLjE6ks6ywvhX/ldE00QdKhwPs/mutObo1G4sCCo7+4GkF7LgDzaRazV
3ku8TD76pTj4/U1ADzUrH2MCjHWcVbAn4hhfssLXE9C9skjMem4w1awiAi3RGPGtJUY+1xWLqLtt
IcadOA7jWFJtXWCHNHhVq7dUTV9YPdYppQ88FiRoCjqB1Lk61EtGyTHlR6wja9IddoIY8Bug0ump
taZ9iPfukLlhtmkdLUIFwz3JchurdReBEaEyai0u1aosWZ5Dm3W6Vit2wtLNdHrakDUWnKuPdV2t
8IZa6znmyvuC5d9X+4CmdoRM7Q1CfSvVfqGpnaNRe4jHZuKqXaVV+0uudpqCLYcjuQMJml0Id/iS
Pnr9RMMNkofMb0ZCR5muFb1wy7svtam4pVU7k/LL0193Sb4tGV9sY7UDwr6GoMWmWKnd0fnYJ9WO
Oaq9M1a7aMV2Cr8SQkzH/upnQD1SoLxqF/741ag25d9/zwMCkatdu2T7rtU+bqgd3WJrT9jiyWFu
zgw8nQdL7f96lVk8BdQTeabtdS8xL2ZvcxNgjIiscjyJrkFcXNrxFztOxm0AfohzC4o/g5Pudi4T
+6RloOaiiZ4V0IqjKT5XlcMkTAuQKImZYZadNmeDt0g2X3wYCXbHQMK+bYwXB0rZ0Uuq5yFOc9pG
AZQMV6vWI+CjLQwYUIhtOb0UzfDGkKPAmTiC8mZUQaDV2D14mbZuIv/zmEbja4x5exmEXX9vAkTF
3CcqQlV0Z+0C82jmtj6hOqO5Oc+kh6f9TB/RuEGI5ZaM4sdQM6ZdUI5vsmzbF4hmtAk9z9rUrp+B
zhvz0zSRCm8kMt71tUU+3SxWQmv2rQ9HMx5m81aNcJ7RZ2/mYDR21dS+Zokv3upYfzPRMnFy0hzk
dOZ5IMSWfPLsybPLr15CipzM9Bsc0k8aRcx9xJ12P4Xim1XmMRGTwbfEpe+LOBmIbZx0t7B50K2a
aQElHKTmCQWbVbprONMbQM+Ul4kW3SWBPlw6L39Fg81nacfFlZZUcRUGPnwPjGoLiS+rBtSXCtdU
kRp7auZg2midDdRYi9KDY3fdunZEj4SwBvgc+uOBm+N19Ap/2zO/PFN3u4shJ01bmGRjsv4pbx+1
OFryLWuzfmpJ82PyUd/nnvaQMoNd4XloNlyYiPsh9K9taN/wIhmHj+9oZ0VLS4T0qlN3fPSsACkr
QXKu3e/8bpjOEfBWVN72sGsLs1/0xAatCApNCZIV1f7jS2TKet9IWky62YwbgMfFicbziowXkxCi
mZgLu7uS8zexEFg0SEVmHjvi6HknWrjKEvp1NMy49J0P7t8Ov+c1mnXbLd+bznwe8phQt6L4UhKm
vqmH2j5YAfugzDRVbFdynfrwpUpS6F+DdiQuwhwSZqF7oyU9ZEiCfpcK4qiDRD5rcnSXkW90O0WD
fR7QSjKHMI/9YAngvbp+0qmJT+WEd9vPswfadv5Cx6T/lNndk58G3M9ZQgKBLqaHsLGbVQWpc10O
YlxgsWo3cx66J0N9iVhaTnAKoZzz9GRufiw1zA3hPBFJYKUHi4bzaUxR7U/DB5+ZhKLMq7deEkcr
uESk6tjZvC7Cpjxodfl9DOndUuk0xwl42AEZGie/TLuvoD5hWsij3RDBBUrmmoBL6AX/eYX8/5T+
HU2lAqn8+/p29Y1klTT+Ufz+29/6jeai/4LQhk2N0fevFen/LnC9XxguUfpCWPGUwhmp0r8KXO8X
x6Ag9tGms9AhUf+9wHWhw6Dy5OFBDIuCx/9PClxWrJ/H1oRGMYd1PJN/zTR+hrkMcVD1eFt7qOBG
ckhlnN16J9mxeA1PCWqPLZDkJ42BzzXCPKs8XHv8Jxn5BvV0SCISOnCIYyMrpMcRTibrKYkZ+KT+
yQQpsnYwD975MfLKYB66I7515dTyQDlXarGOy28ZKc7osAPdYgQ0w7oEBRhnYthk2oRtLzV72uVT
dI7p653rwG03KBMhKSuaVTTY7oFgmObFJaZ1jozmwZldpZPIlB47mVedKZ1bwvhs4TXRa6jr/Z4s
E/+RTvFJq1vns0yp00Xet4QnRfGD+4aGwdsD+0MVDY7lNkwTUCndW7kqlsdh8ntfy8eA6KhmGUV5
upBDdo/Krbw3HYpMttv5AM177RdEaaYpKGdwdfdmOQd7Ejxe5Jzn7LJwRQpwqWWNsSm1BwM+k/Io
dnIbjMRzLdAQVIsQ7/wylOUnanlqysbrF15R3MW4rFakcfoXN/ey4+C4d0SJ2SSNZGfDhfFfk2RK
Y9Ok+dpS7thDfoyDADOD2XEMEOMlwgW25AzVMO+BCyFHg0i3Rjt+fJlTf2KGFT6STpqsIiOObqYX
QcZgnLgV/4u9M8uNHFu381Q8ARa42W0SMPwQwegjFKE+pRdCmalkT272zaw8Bw/MH1V1mirg3HuP
32wYBQSyKWUqJQb57/Wv9a24AyrYNv19Ig21BThRXtRc1OSJaS8y4fOcwhFGVewwH1VWsQ3ycfKp
GuwfQsK6Jt3AWxEwpXV8K/ajG2e+mLWPWszF97onn4UJZXI0470xZUUTzFTdqNZ7TWWG8A3Cbz+w
oc5pwLlOVbF3Ve2ceIJ5NSbFqnkhnJudaEeO1l8/VRiNWcITWausEkR1Fr+Ykw0PB4zx975fVCdr
ofyl+75xBtYzhgT6H+CP6lkAF2grwGe6n0R9u2MLcQCorBbaa3scd13dWUeDljc2E3J6470PfHfO
uKxdSnl6RQtH1MvH1orloyzpG1AAatgaA8TRFTw7Kmv0U2Tk1aMNt/hQkjlkhcZniSQpGTRNyD5J
+lhpLfptY8E7II2pu8FLFFg9+dPKOmRwSzRDlOdQYg8sS54qoRGZW51PZicjSYO9ZI/nBbq8jKX+
7WtejE3rJRpy/cREvCEeatxHZlQ9CPbDmmeL11bkZDTT2dvBLhRXc9a/4f5wcJFWfJ1Hr3ri3d7h
AbbAnrRG/aRnGpEpKs7gnmS32IIAVSeh2NZJn79UoUMpKzVYx0wf3q2Rqsaprq29aQ53olUJS5Di
TgZkNNpcsLkxBEwdRVRtzKkfsLrvYyrf49YrGAxwXZThxH4+NciC5cZJzeB6yjqN2foihBfUfV1z
b5qv6fLiJeTDKcugNbeqHX+5RnHEtPI49hVk50U+LBhyjab8pZXJT3awyatoDCqY+m68plJgrsZ0
HVYZ4KU5+Jk4DixA4oUrWoRzKunZ/9eud7XMrr2WXr2pTYDXqaAo16ImfWcbRrJhkVGxA700+ZxQ
8pCh1JuPtAWzRqOzdQ/HPLwVFZbY0Zt1Pwhsl1qkolzLgfd7DzgPGWxJgZQQCTx3fi2itj3ns9Ge
v37E1qY917Kw9+Dj7nq95G0f6cOmKm3GmTI/WG4zPHrTNStC7aAIiu+QNSGp9OwNSO9g8YXNDOYL
ZYKcJz1wRv5EdxuIiIFEbFukFQXitn3P6Thn1hTnjN3RGh8lbAiWpOfAWJALqUbkRGxi1PmXJtom
C6Mh/t6aVP/KEbO24Np/r7y3Mh/SS673H02IJD8jcJ40FVUHi+ipibC8rBfeSAo4DwhCBGsArKZ5
Ma9l8hrjMXpMCibc6sWjLet1arW3rwWdZA9PgtRmeI3Y9uKMevAcSkJHB3GZqXncCiOj36PO9srO
h0uFZLsNUqoWqecSO8ut1AFYyeyb5RIrhn1zxb+MbZqIyZPMdL+JQ+9ARJWON7caH+nBGwkPOjuj
tJurrYcbuOiY+PrAOgzzZK/n1NEQa3S10xeGNB61J9VTHK1sS+wTvR3oHkaCzl2P/YEWNj+h8NRk
v6iri57mZLIvOl6E1aBl46ubwPhvY+iOVUhLwciK9mCkVGQ18F2eaod7unBaQp3U7pSRM9+0HDuE
FQUs0yjlXYVYUm5ucA/oIj9/vbjhOw2sB6RvRv4K6GuuHt06i89FLuO91WBfIHRqcGf72SjtDFIu
pTXBVFuXQhwAi8a4yWPNeQRdDOcW0KEV5fW+C+BIo5o0R0NjhLSMUpwDDcrLZIw5x0VAi01ZrR2s
WbcBgumZSPcj+TTzPjcXI4lRyc2XNm0uh+R6OSRX7H22Ihu+G+KhH9ACUpwbVs8S3Y015QPabPyO
S249ZPjKG3SAbalbSNDCwb9pBt5T3ZZ8Bca45eYzm5sgNnYclIAxWHVC5TTperuoo4uVdo8zdK1D
2s75tRpIMvTl92Z2mg1rVP0+oWPFL8KQahNUkWiRbPTAA1s56PhNFrGHu3ZI+JWXfsh//L8+MZMr
/I8n5nj6qL9/pP/rf9Z/mZp//8jfp2ZL/GY6NjhDhlIims6S/vyDgegxT1vIu45lmuRllpTYP6Zm
abjowjAOPddYWNd/l4UlA7XjSc9ALzY8mKX/1tQs/xrWYWRGR5AckLlLSH05JPxzNoM8rD3HMZBa
sFC/2njMb06dmQB6SriwSzfA1691S5NiD5Ksg9N2nO3EOqbK+jHPor/T2oFLtEtgHDiP1Mnd05TS
beDTOT4ViMbNos0gSWt1p2yNN7FWGbdCw+bc48+E6hb9gIoUnr9eLFS2Uwh8bcs0n62LpLBwemOd
CFVqH4w5Y+voDW4BG2Wk4JHuaB0m1zrtFNV1Xk/LX7gQmxJ7g+EFDlUyx74ztAO3tqw6Ws3o7FLl
nZqT9Mr5AR2xe+DWHYTlQYvxDTkmTaeJ1m0TmTu4WwfnHHRDvR6sfs8ZJvQTDEL3yJvJvaqMD3Oe
zqHX2w9aMKsN1bLvnVCBDwlFPjMCZey1W/en02AfwmmxGpzpk/t19CoiVLHRhTmQadPbaEfYNwtq
hrwVzr9438D9epjKwEB8mjqSrLwMNiJxF5C6TLuy3zYu8dWeuhasrWWxN/EtXlTdeNs2M/PrGNPT
ltXANFpWw1sdlBhg4nu4EPNDTJ5snXfyOQ0rqL/z3L7gLJAQhEd3G7bJecSHyVJUWAcUFm0zWUyj
og3p0VnqbGcLycHVvmkWW32B9Am6xA8iPccRxDYxyiDEcCzP9AfgdjveDOdg1Fdenm3QqVgdgLSQ
+Rvlyg9DKVo6Q/trn7KVGyvW41RvePgpQDfHVnTR2k3o4Bn35OiDgdY2iVGQbYo3iW1Zx5CpmXpk
y4N2HDpn0avihJIONqx0kYsicaCZY3iBbwliK2Xa5ITDGtRzcIwvI3vx6ojoW5/1gW+1sj4CxxWH
UfWcRyIV4LY+e1of3zNHJPdBJeP7wh59lAbPz7tAO1tQc1dVrYcHGetPwEXkLVXQ7grz5pjJ5POF
CrbEuep9MFW2Xwe1uJvCvlhPkP46aBmYAHvKA+PcjdZRMdBjjjQVz3HoD3bVEzxFqxN2w9aX1px1
KNpzj4RN+wiBPzII1Imj4TutYz7NgYwovqTrawiL7ttkFi89JON7pw4fajtTp3wU5TXnibPp0G/8
r58qj2LTzJonn4BhcevILqwIZOQEh/npMo6tXKFBCo3LYAusUTtwl9o6WpQeZ5KROwY545x4Vr7P
oUIAk35ZSMQGnovxIdSc+FD2b3qADGV0c3wz27G6FpU7rFJ2O+sQst0mH1xxMGLYCe1c389xk68Y
1ZwVKPtgB3Twl01rJHVU7rGYktp3rCTY2DrP6WLezGiK0GMQpeQ6wzJ6CiRdxkYiTcpJiSg3+fAE
Kcm1J/71OBNPMDzHE8XD2S6X+FPy1HWeReO855Enf/Kv3WXjUG3muCQtIbroOlN6b3c2wxaLdZW8
Sa2Ln1VSuweS2HZF6HbU6UgUiIoX4rTh3awAfTY6WbF2KOYdIFEUOGzGrBTGYNNFAB6+Xgyzso9g
gtTGrekb//o1NxbohSk2rZEDAYOziqYo9IPaNfepUWHI6rOnXOuAd2aO2g3uroM2cuiNxonoHi/u
exOSTxkREpQE+M5irPItz3pCCfokzwldV0fDTnejZ8hXKhDDEGCaDgpuY0yM46OhsHuXRnsVDZGE
IrDb1TCr6WKRJcHgNZ90zvy/vzSpiw43yRsusF+WRZZPBN2GLkLvQDZg5o3fxuevFxj3QK4DmFiJ
c8IK3ePGxf8JKQB1NhS0zqMDPpOjApGZNwZln3qFJmNpe7DW7Cbq9pCRFL7GXEDrGYyQP9rqwIHv
QRYj8BEILI+yT99YrIxn22i0By2Rhd/pXcaWvsOPlGTcmrw4bVaB0zDi1ZRXWRqHBLAeMreO46hx
7x+fY3LCj/pUtZD+LcSV3nhUPSjexdy9VW7CuaAvHHRwcLFNz0EK82fW9Rq2Dux4pfeddCPsqih8
rTSkjoS854eW2WfmyXY5J1eQtGY+CdYK3eLANCfvnEuj2s8leMZUiBNP2bWVcMzFfXILY+qllLkz
UesxTPN0C7viI3HoaaRzzbwWUbetuuk842TwMzN1V5HQsqNy9H2bnqbO20KJu0laJ1Wk31z7kin3
vrWGZ6BtCa4B585JAW7Wo3EaK1oZMMarNtqNatyYXBOrQFrAzixizSKjFzgO73DorrD4bK05+GVy
HnXUcaDllFDIG61XLImTZ0BkSPbhwYndb0BVKRG6DyJ7L9q45nl9AUQVrx4ZzutDlZn4PB36qaZE
Za9NEPhaaxsvbVr8TOw4OTox/eCakfS0BbvuXemM2iZUYban+FkHY/gEZcFdBZ37ovqypbsu+YW3
hlqcKQ5PARugddo0AUQqeqeaODt90fZyS68uGrnXThYhxVyqPsVme+ND6GoL6vvUEPbLyDdYUE6/
1DXorxDvCJws7dpFm2k+qEZv7cyWe3Li5GcqFWbUQQ57S9gxoCCJqk9X215rK1IB4XG0hHYNY827
jmPzPIzpdCctCg/GNvT2bp6/NrQunr3enHY2SdXVVLcnMvwmHMrFZIp+WWVxsQ8bkHteE3zGoG5X
szmYj1ZdcyaakCO6KW2PXy9Z2bZLk+pnlDi/plh0mGQcse0Tmd4DpUPnCir9hWPMt9z6lmhKP+XR
SHYn1N450OsnLRc/YpMw34Dd97mv+dSTqL5mWToeLE2QuqVQ8KxSlze3hPvKG+lgSU4o4YcXO/Yr
PNoQiuw4bKypsV+p2I7WaFe9z22XTuq86i9G7/0Rkfy3XCr/V2nwGC9cslb/WoN//Mgh6v35MPHH
B/0hweMk4UDggkj462HC+g28jOQ3dZs9prHkRf/GnxG/EaXEtYzTxLB0YwkK/+ExoaPHNQz4LTYJ
YhA5HE7+DY+J8xVK/efIlo23xeQ9oQNkYSHw16i909dp0pWCMawpz1pFm5+HCLsWbcoOR2FFrnDo
nYu2/FV2EJ3awLqwlXhvIKEcUrdlYWsm5TZNR/0qtPh1enAWvfhLNA5nnSmP6WFMtYquxFnDw4BR
eGNmZrThaJCu3dxDRC5ou5x1HdfxNO6rBfSssqV5ReEhGFEVduwIxgOSy65p7fxQmlYNYS/OLqNh
pZdslJNPtAugoVCHaYTTrJnWFnrpeKK7cD2ZQ3mW0/Seu8TGpqw1YI9YGNmWQlT+BitO+vWUz8Wu
BkzCrKN5F2i2cSSQ1+GTk/Z7q9FuMfum7LUDHQzmVPf7YikdLLDaHcPS7aBpOZeuQ6uCs1jex+BN
0B3ceNMtvK5meRFlb274WpNm6str3VjyW8uBZO3VDp4YpssTwxoI1aohw7G8SE2vj65mILqWDMVu
4aJKZMzBmsGNRrAf8Wp9eOvJIw3gf1dQJxpf9+Z0U5iJeetpWF031Lww5sQDcXb+IGvKYzDtlBsV
Vn2vNRFzseiOqumCxazarbXRiS9zQoV3kHrjkqRRvs62oK9oibCHqt0EHBFXpZD1RveI09I2Ad4a
3ZVrBtxhmUOMqyh7DwXHCEx0OVkWIbEtyhoXZUjFWaqNYN35dsHZP3osSdY9gRkXwZ2Z0bNXqjf4
SOpfGL3BbcbaiosUQ54tGDgR25v63LmdteaqdXxPUy9dP1LUZgpcHnWk7wAKJuvaLgl7NzhUwTRs
6oZNd5h436Y0NK8BXl9shV54bxp4njIk6VjTBQNu6K6bxPomGtJdltcuNQCB3HZSUNvUdLWf1vwl
TeMwy0nHT81ZnJT2rVNmdWoK2omjrNgquKaDqv1EY9rCqVxsUN1p2BDZaeBkeQqGU+9at87LE8z2
ursfC1RvriWj1eRaQlIGHl5DcMY3UEL9V2WCn5asSzprTGJeCMFeNNSc2/U+G+FvckBFTQZfzdGO
VsWwsDwibvHRmAHytoDo9zZx2zpKnf1I3yWgbBoLRqJYn3GlG1vIrdu0oa0XO32B2m8117k5GRy+
cCpr65nWpp1w1LYu3dKPMurwQkAPIl5sAwqYSqVYoQHKXAgL+7FyD1ORsviRNiBbdtJKUqeEHHZl
cke7LlS6vP04Gy44kxowPOYf2KW0d58nsuK+iAptXbjxr1z7xYQbu4n2ZLrWPhO06rQUQq21sgYZ
m7QC5qVd8Qlmw0ZEpbe3aFZFgPZwilrePhkINlJY4RuV1W17Iz0+RQXVvsweJ1izlhvAF8kr5EUj
3FhzmG5oWoB32+Y7VMli09HVw9eqL3y3J6gIlPdbLxxihIML5xp4aALUzzcXDXJcavecY2bQKZAk
9NIHHetuxWQzhPTezaap7+IRxMLgzngqJvsphO/StZO2SzI1rJcOsTMNiQ0pTJYYkjMTvcrBvjbF
ZuobmhJr3sp0GaCfsh+MnwMneKxc+Fi5WaLZeOXSLUGfTY8RnzE401aprMdVWo3GfVofkH8TDH71
97BG1dBwrflFBaOZ2aE9dAPsJXgMtEnwvNoG6Ox0zsz7sINLBqkr3sKEajZOT1I1bPg2V60ebM3R
o8wnMyqi5EW5s12QdvRwFDMwJE8iWSZtbm+qQcGxd92LC+V61wr7JlQmOBDZ57hu9rGsm11Hw+FK
oDTtgowlZj4N+sYbTBMU9vjNtmYU7bKM+AuXZrAhCN/CIoIENhgbsjfTHvtdsbHS6NOgbevdARyz
8gTr2c6mzaezJ1pzbciSZoppIZmjF6IPISMrwNBe5aSIke+NmDMil/e9lzQvVdeTcnfsnpBgOtwl
OeBHwVHdUso6VFb8Trk5Nwe9aB9bZfijq8dHpSkqd4vZOEmedzvg9N1KEwVs46ADi2WPd3hZ813b
gyQ2GxLcJOCMD7dq1JkHbXmQggVPkBpgAzV6r7NkfmSlGfk8XxNgCM24U8zeq84h9tWWbYfj37vX
8YFd20ZPVwbB0WM+GqO1VjH3K0QoqMawaqhepmme3enay5W4hiEXUYoePatisSkDFXUSjFlGVZLn
JVuB1W04Siz0TgFeKs9a+8OV5YNcKkNZ0KTbcvqYy1inNB5w5dLxkY2QI/OhLi9VDEVTN8urKASt
3Pkg124LKzgwZj+1PYtqk3F80muZb00TqD85ujJFuxwW32VjE/40XQ13XhHrN6cj+9DMtBWbCYZN
O9mO7ngK9fSnmLAmkayIPpSysZYk/mT3EY72WV2Tot3RuBBAi6cGl75C3lOR51eVeIT/YGxcqf10
Ou4MOpXcB4Hjrq8ozFoxlsxh1tzrrYUvb3JKnAhwtg0C9X4J/2TD/V7e9Ky+ujiu9vnXIuzrJTXU
Opkquc5rxvleMN27VV9xr08hr5K1q/JUniDzOhcvoa7KTIRJLYv9OYEhZQ9bZg+Dbso9ZN6w+Ola
4fuMmHLuMjv4/QVYv3bG2g/eC97OWjNDFgyaRpnKW8gRnOOiZjT1mgSV5KopONLEGYGjhDGORfkV
qxV1MMHO01B2BVTKJDF/ZGNjI8JK8+gZvnBzwqbQiYysT/eB1p/q0QIxHolrW2m7BbN3TruqWOPI
cj+caeSt6e6IJnr4okpKYMouvkNLTKooOUCD4umdDvPG7RGOXO61AU8JATlisKhrjXsq2gjiJ9tB
6wAeVfkfL6ZWaYe4eey7GpxfGgGYatLUF1Mw3EvC/ESQZoQtFLUyIRTjAo+Yx39+0Wl9pkg2P+eB
2Lf6SPVHkXjXf7yIIFREL8EWf/1aEg66XBULirrW7f/vxf/PGkjhCxn/4Tlp9zHHH0X7qf58VPrj
4/44KmGf5zDk8J8EISHsv9vxTec3zEh4khwkSfCbS8fo3/YuLFfY1vABpgHbTV/QF3+z4zu/UZsg
lqcWa5J/144PsOYvbiXKq6SwLJCbHOf4BP+yd/EapzZbbEa+aOjmtUMa80w6fHch69uTJOZ5Ih7J
7luXBzTD+JSTKWfriNk8ni6BYWt3WYT90u7tpcldHcJM3UU4QO15tv2po4qiN1VH+H9APkPOSfBm
0YxZan5d5/lSIDCCSSaiFBit/VqjUnjJS1mVw3Iaq1cyJolCX4jc5RUt2bEiHMf6JcLbi2xVDP1d
X8Qe/Rth+uL05oOsqCvEaYjiRdm1kaQH6RIJ01jLbsI4egq8nugOMPyV1IpiizeFI1CliHS/yJAl
P+bRaDWOMj1UNr1KC4YwI8deToaiubQ5l9JOj2EbogGL6ZEWTjahB7txPSILpnMzm+rSQdk8jUbb
AwaAkI6f493ICUplvUOSEmex9jjUodyWPQSPCgUOOU+HYq7XtGHyRt7idA5XSudTnzUgWn27pV5O
o37OuegF0t7UocwPhWtt0e1ZZDtbMSXvNm0LayfMTnpAKwFdBKykCYgm4x0PV3zUAKJDGGA5aG8/
0d3NLOVnociiGUbw00ztixl95zaPpmUXrh8yKkwuecpA0HzTmvJc5s2t1OEkCM2scZx5H3liEbDO
BKv+VJt37Bb1dV3q1yJPMJ9rP8doure69J3i9B8DeDIxqfyuiZ1XyjFAGMnpuQmR8cFZpNOAi4lI
2SqM3/t6ONtekx2Nurtj9nuJwAUw7chh0jaqcTdWlj8WZkC142i9yiAxsOTkL1pnfuK7goUefIcB
ovm5FR60RgybvF5WWqXpz41CCacYYYMIGa4r27gLPfPDmitMBwaNlIm8tEno+TMR36Tz+xxi81z8
AGKGozTyHqOSqyDKsb3aXEB8nSEBiGvVfZLGUKvS4J+iQxNcKbM8O6K96Vp57/HNMpyS3XdRnBPR
syh5qjXJ+Y9KsE0qdQLN8jQ0nbHWem09MY2R06+9DUVSJ4wUYPqt5C3t5a9iQZ7iVQt9MnsJRznV
rNwO4tgE+Vy0pf3cxPo5SaITbyjxTtHx1krH4YELGMdf/u5a017IwYIbXxBcMYuDSthpLsNSks3l
XS55ytPSOq7q2IgZHwYQpE57L4bu3WooJ5HskWj60eiCGcWaGEWkcpazlcK7iPbAYhGUaYT9vID+
nTdTsUmKYN7w5Bo4JdPdU+fLDCdyF4tKmD8QjMsfQBNM9tDdAfagcaqbTvby4pA3Y+T4+rnhcgQX
xjdUSEpO+dayQk2TO6zcqPGVU0Igj7pzvS+duF3PIp7uOgopUkeMF4MkYQMD6W6atOFItuJt1Moc
hEn5Y1qOJ92caBd3CjjFV2UNU0a3v5VPtLPGYWXevl5at24Q2umbcgcsIzUpjPU8DJS94cFb6UHn
+RK5/1g3Nxodto3qqq05czbV25D2a6L2Thh90nhVMYlI1gCJcijShYBx1imeORbpL2MkzVwlMqMi
Qh+7TcTyIAlduWpVbL0PEd8kejeJAxQ6OkRrGhfHKtTaBIDK98vLLrZL2n5MsIWVnLXoikkA4Zhz
suZ5kO1qZO9bZdk5qwKDAcktwyfPDS5hMss77NGkf9kcb0Sd32I2RG/cudu1XZbOrnGAvjTQlqhC
su/cxb8+6yVVIOE8b63Qq7akik3sXJQhu6FNx0cIDguIxi9M/vcT3tRVjDZ1LJd2MdxM7GgiQj1x
fO6CmiBqrea71p6+B23Qn79e2ANwmKBFQaZWTZuE1fKF8cD0aC7/TK3QkT6EujVlYPt9H8graZTN
lHgLn8ZI9kFUy9eULcB5bnTxk7UFZq+g7u/LhBKmqcnSfSKd5gFNiXWwpwcwGDgQerX1vQk6+y6D
6/MSCGczhU13N0tmuSlq1UULDHVpAlBYYohhIPMzEwPjMaLilk778SGSQ3HQ25bKEU54LDx5iQLU
pdp61Dxdf9ZB668WdPZbKUkEW/H4s6nmrWkY59DMDrKJWIU7GBGkZAXa89BznVs14oLshob6HFeq
F2Flb6xDd1TGtCfRO8ZzOCkLHC29A3oJ0DP2gqdO2iVsOU4qhGsm3kKhdrNMtD9GE0IOXhHeNVr5
UlTN9NB4zjsHv/nsOdQ6FZs+UtOnFyIRwZJYJ5FT30smbjuNIWyUoErLgQ6X0EJNbz0Ycg0BJ7N1
3F1VgfvNTPGcCioqPZWMYN7o8Zm1RVGDoAERhmaVea4FDBtfp/D8PIzdrmwflc1uEaP/99Kt5Bk8
A+kB22rvayMhSpJlSzgGZHPYc5U76VU31X2YtfVxcpzi6hrdw0hNzyGzeBy47fzBqEA3WvvptrJ9
JuSDg0SrX6lraXdhOab7TtNZPeHvWnVqfHSSIT2S1Kiu1ZRgUByhMklOL75eeP8HVv395mHz3//E
pf+SuX+UtNTFYdT+j3+1RwB6+4//6fK4ffrrn/KnP5QM7R/bi6Ur9U8/2RQtVZz33Wc9PXw2Xdb+
TWdf/s//6m/+t8+vP+XpPx+gv/T/f71oYH/KJ/GXTcPCM2bs/mN8xpzkCQvsLL2ojpDiH7Yl+Zvn
AKV0Ib4bhi7/vGlg2GZqduSCcMbZ9PfxmU2DTqrLgBTP3yIAHf/tC/BfCrP+lU0JERODP5+gJZjK
yRX82bWUJwhOkz6NPgUXvc8BchV25Xd7ST8JdoArVTy1S5WxRqdxSrdxspQcx0vd8WBsDZP6Y++r
CHmpRNaXcuR6qUlWS2EyuOsVrn0SVnQck5KnVtlaCpZJ+pnrku30yurcNzFH3cktyW9GSzVz5n2W
gqpmVYSc+qWHhBjHfmzjqA7Kk+MkXOxu8yTU9CjDgQoMmPuHSUMTTyqIV4Uu1OXrxXCaxnc6CqQL
nFVLobSJEqe3VEx3S9l0Qut0Rvs0DeJYlZZCanBcJ7FUVMulqzqmvvofLwWN1hUlUDiJKLkG1TM+
CHqvsQDXh6VWApvJnepfZvqx1VKUDXLu0/F4Vo5T/BpWA9WIgfMzMc9W7u2ypo6/Y40ErU5ENNEb
7WjAD3oNo9E3mC2eYoEI2nt8BaRrB8faZIHehjqUw6a74vefYV8KKEypCVwpjRHHVH0EJ1bjm8Rh
hJ+j81vdvI1LfbjVmf3ODqgUx6XSXgZtfOExYtyyhViga6a8a2t79fVLXy8LZuAOmpDPxkeQrs2A
/OPOXplO1m+ytrqhhWK29dI7Yg4YUJP5RpKTYr1KP451erZIAFwVs+Ck/XCD9mWec1qnmkG/xSAq
1/ivND8obEhYY+ycvn7Ew/UtrBLQRa7HEoKdy6abvY8ewM+EI5p/5HycdRAtnHvWJkayFRcosm2f
PIiRDlblidOIL92R89VMY2s1Fk3qGy437MH5TlCr2+H0wRoe20+WgL8YfWR6eDQkYe2oCiZ/GB0m
Mpo6h0aWCKv60+RprEgmCoMzKy1gZIUvLX6MFV53vHLZiP+dWiLf68IXrWYFkbQaopz2SAaN4pSS
uh8Lzo4e0X5ju4iiveIkwvR3MDRq7ShsWqtcfGaajPws6BFpVbiSM2ND1DWs9SvfMfkWQwp+IC3I
I9RAGdUg+UtqrNhx14zpOGNmi/4ZJa2b6BP3ovLWb5p8X6XYj/uwVZucvkQ7HOGrkVctdcBqxU9r
4G1dsHWBIAcxxnPb9VQXAO/t2M8as1zFOq5qlcJczeJHzeJX2CLcGm3cRSmrfKDMAfMzEdwpvkVd
dHOES/UUkwZoS/teEJpdSZ7bRKfRiOPoe1xGVLDQGDeaBl/TEvIUnUwWn7z72I2BvhoQOA8OeXUF
GXellEHxACK8T4/lJ8P8ZxtwOQflLbLh1dJWZ0Ov2w1R/oizBOAOO94V3GCYLxYtj7GMX7LaWGXs
s76+fk2kUWxeHq0g5ZJGWHSppEM3TdGwsue6EXuHYuWVM7Xfinhi2jI+JxfCnBvj7vj9A6AougNt
VxYRO7aVyHeB0W21hshkzhFD4wHO1KS6Vaq2HSTC1WC+Ngqf+9cn22v4LHKVXb8+ydGsxGrsaRjU
ALv3icV3aSj9YJqzY7dEfg2AQlZB7g9M4dVsAtJT3LNAB5Jt8rqf1aT2rRF1a5MrToTmLyKA69EW
5K1VfVAW7I9268ZLI+HiK/r6ESeVtozppZvOvGcPRlUHD50510cvzRoUwXw6zEIDRiNT3ddqbmya
bjD2x0l+H4ZOvbGrsbuJKv+W1HX2VPfAvkO3e85n8v5UqT7Pa/5C+Rbb2U/SMtC7He9Hm5oc2obu
GYWwWNnCnQ99qR9YFV1rxxl3VSK+a0Sc7nKQMcIrup1tjtYhR+OHlsZBP1PGsCcfXq+pb2YcC4cP
K+xulgiZAgOPPE2oBtbRdsbvifDBi6z27IxgxwciJQc5jh4pcac6yZopElLl05SV0OEsF0OrG6b7
SvEtEyF2m2GmyrVTE77ABdCVZJ59dEt87np8N4FQ3ul2pfYoUdaB5T/VJw2YhHh05EWq6pu53PEG
Z+TiqInH+OC9nuYS2Yf1XXyxkiYkSVdWewgOhu9a1xFE3kGn3O1QUDi6HkaV7EpJO1abtfLULy/B
RJOXguBTdFxudRgVz2NXBez263LdKT1/rmGi2yzCjwlxrIsuuytrbvZBUXsbqeHIKHj6xpo4PQQL
OAIHWXsZZQyw+EfjGXCVJ8SogRzx9muUHU1O7/JJR3K568X4cwIyt/XKmPVNaz4r01Ag2dghdahC
pxCnHstry/SrxImPbS1BC4NI7E2QbmUhDVxyDf5G7ziGRXEkirrGhTzsm7H6GITMz6HeFeevH/1v
9s5kuXEk69Kv0tZ7pAFwOIZFb8BBlEhKIjVrAwspFJjnGU/VD9EP1p8zs/7KjKzMstq1Wf+Loiki
S0ESk/u995zvCEWUvfxkqJ8yY3xmc7EqRjr1ptVn/90D/ndbWEQkHpu+v97CHr9lACb/BGS5/NY/
t7Bk7tBmJRMJG4cS0f+mvHd+gU1i0h4Gry512ML/7ACz7yVQw3WYApMEcNkR/6MD7PxCp9bBAEvF
xn9HKv8f7GF/jWP6g1iGFcYzFYwFoYwB6uWPe9i+SjwxuVG5LvO4o1kG7S7rnvnf+OiWFd0Zpxuu
zdCDd5UONuG9xKjHSDfI2BlIeSgzbfFZkVgmSXij8Rpm8bFgOufEdk+OASCyfFl032wdPHDhWOw0
d3whHC3aZy6m8YzA+UFYLJyhK09jTk52T6Twlp5e+Grs7THHVV0+2NHyZYNFeSbb9WrpNBv6Ybfs
klk76csEIbJqSa/BMYe8ZFPh3bkn/NTedVil/NpcgqMIQTnJsCN3kBcJA+7OyQp5zDVSto30h+Mh
QumyHlgCj08ftpzTJffWPIUYCqzpEINO7P2676dDMVlPnpshkAvi9EFEwre9OT8VdCAe5sjKCWUP
GKfDJKNN7uRISW3tDlTZsG7C5GZKU0p40+iul4kpeFZjM1yWYs8BYmrFQPqaPmB5SEqX4NYaUXKf
Dx92RTZmX5VY37wUzaF1myxCe4laBE50NZkMt9h2E6zEiOh4boPEFogkQR1Eh8EKAoK1au2+sVtI
djhhdzUd8Gk2tPs6FfN5JLjb7jqwLupPzaL4V8MHK4+3D5lW1SHNQ5Q9B5PXh7qHGq3NprtecuQ8
eOOeRNF+o8s1PiDLw3JBgnuHQhXvsrmqlGi1VvLVMSyRUJg68E/DerA6+lut1ncwfMvqwQmeDPKI
94ExWMhnSBPCzrWKhtmCDqvvXHwTB7lkT3aTZGgSjXOrD6twdIc34swgHIQuxVZtBJtYi8xj48Fj
pYOHiSFerCM2/LWACssnq8R2aXuxAjE6kYdBeJ2x6M0DiQpilbSsnW2lm1wPBFBhKyzQ7DbAB+RA
ML3E/wfA5rZzkgUGPbNktxlsnrNoMejGoXx9tdL4WlgJ9EfrhxOZN2oa4Np7axloZTSsRCnK+0o8
BPHHwmbOOepBftsg3Ga7R1qlWWYwC+G4lcsHG3p0nxWglzQGw+hQG0bkOHY9neclRRfljMDzi3FZ
dYF5ToyUVX0GqEuvFTee+S3OmPyn8LyyGMo2GVZFeEKC+TCX1U3k4d0NK8az5TVess9WEi3PYfzO
2FPaI33e6prM63M0PnObh6vJRGjRt8ypUfEo9mQumjdabdcciSunRq1jjuP3UYSvSGUfgW1gS+Ef
N+HA0F9F6dDmK3hMg5f9MFDcGiM594B1Q3+k5ULHPwyAq3qZd6qrd8cct46LLqDNio9uyJ7cGHth
316jJbtBud/PC18S3gLxKvEhNeZ3EgUa9yPuWpK/65fMCD6z3nqrB7jBFhL7nHlVW95mdfQCpugx
apP9mMNYc6zb0C6e1Sd2DWLiIDHf5cM6C7v3bBTVyoqR6DgtZgxk9k1tfQesd2zmbKcb/TtBzXv4
Ss+NRpI9GpdbZ8H1mLmbEVA/VzQFgW5iVtGJ1+ncbj2k5JRl4jkH745ULq5o0HYZd6okdj7V2pU7
p9Uqbp3KtwhU8Ets/+qLd159dhexKwswJAPTC3UkING8dwN5uYjrBIKKqsstpEblZxI4r7ZxQyzx
HmYHGiq3OruSBPHqgOfeHQl2S4CL8bTxKBPF14jrxKV1v8IgdNBeyU3fRg17d03LPtmdkYmA2gM2
9FvYJNeLACSdLpQYCQoFBkuBTc4y5dRYQhjo53UC1s9uxfPQ6/T9tXsxNgdND783Bnt02omdXVxJ
CUYAQJcL2FQSGC2CCdCB9AAczVv6h+AAFw53Ys5wiod65Ur7yW4lV1mS1ldVPX8bBkKlCsUFqQtc
Umn1Qve8vxrK6fswMbNnnVMUBeSSZdlviUFUMLxOPtBI+sxySaVgD08ablMeQoekXgclKIHee051
4jVx9oy+adAs7Sw63FiCJElHLZIHn88c73o5kTtbGsrs8t2ufkTDpL3QUAQGW2g/3O5sY8b8shl2
0bqpp/sqm7OtdOLgWqAGDSm01+08zuuGqwU2LMajKX7VuriC+8czL5y4ZaJ67M+go1itAkGuQ+aG
6zNLkUXtJ/XN3HbvfIqXxUHwYIKaWVtAgwixuM5bJT8cBm23dCI+6+1IP1dSC2oDThWkRx5Y7CWm
YTFhOO+nsOTZp4D+RaLtzQktVlaM3BNxvo7cW73K9bVrV+9Rujw1lG8nMyVSJ9YVINxydunYvJhj
NN/ggppuAoDYSW7OhxoBeNTRXZnq4Cgrw9otNuRsnv3zO7+7gnucrGYj6RGltS3KtqSG1mIIrT1b
Mdt7THU3xjyNK2K/EeYZFbFh7K6vsxwbgsZJIp+EAtmycGVF8JzYs5SnYm4PwRjJfQQsrawxk0QV
s9V8kdEaCrl928ARuWWRolttEHthqb/TmzTfolETfl8k46FVL5ef2La4u8yR+3/+/WjVxEBr5c5y
r8OmRp7nunyXCSz3zCxgRUrOPaW+9al+CJ3S2lezFH4L/e6ucWoc7JV9H2bzBuFlsYY4YL+lVfSF
Nu5sEAz+5BnRbQnRdJ1aw4jRyHiaKw9Zk5Wb16NoSdArhuGhCT3i67tEO01TnbFTS8Z7aslgk7YA
Rkek0Gsu9Wz70i0WGhrpmPel6lIVSYQSNUYVd/ljMrjmVVdBWsi0jWPP2ZENWb7pKIDWVhm0jLYH
qBbI2E48ruSa4NqXuQnkdiaLYYvZMX73pvIqBxZ9pQVkdHeWw1jkW2uI6CsI2hqpGk42NzBeWNGL
2xbQ60prm+y+6gFZ0mJ8ljG3kR7Ku3CpX0ThFfswEZzHMb5AJb68dIZV28cLD0nKOfpFLKIo1NfS
MPoVOcdEeEmSWlJDzscsdjgD5HWBjq5nn4aP4ZsYZo44NuXLbGwio7ktjX68rrrJOlxexgrRo9XM
9HVkoq+shRaExRj/VD66s5iOsag/AEI3e6AcwZW0oeW5Q7js2SbM+6Vod1iUzZ2Xg2bS4+l6Boe1
90S7WhCSEf6Jgg/2AAexxx3HwArIJiLKQYjrrO/6pykop5tp6XmAmiwm9uIeECgbj6DA430qxJ3D
rGAdhVgLa2d59KDbs8MxUr9lTbga9fp7JB1juxhM3EToTmvgn92pINbapt0XgMLVYmHeG2a0QxAM
UKyOULUm+qkIyfbpBWwm9M1rTOXzAU+keTtnaKD6dOpJxyhImdb23dQPz3RTtY2U0gIQY/z3OOTf
1ZJKA/S3tSSBoF+fcfpHNdFvv/VbLan/QhaXoyMJEtixadb/o5YkEpgCE9+FFPgnLMujjPuH8ULH
qk0dCw+Olz8YL+B+kuwoqUBdYYFx8P4juKcpfnZxW9JmSZamrQYiDviBP9aSADmmuRnRcU96pV0X
gDsI+kaXvWTGiY7dDJOaRlkAU1jknkR7gvx2iSwMbPEIisaLS7+nuDtHEHlAJpt0WTUB17MHAeQ6
8x5kHM8XQyNouwmhott2m131Sc2CDRzi1g3tL6aNLj0e4T0lRokHgDCRPAKCxtqbD3QpxzDYDAg8
z5LlaNTq4ZreY7Nz2W/fh2EVrRkVw7iMO6IIO1clupf1VYkT0zZT86Gvb9MhwwsnDlpcQEkMA/RL
dU+k+ijV/pdo1KEcdBwEXboDd1CtaqYQ7834gr3wyarz+qb0xOj4zZgHe3Z+oVZUj8JD/oL1zUhc
Gp2ivC4KGd7KXG8IDMyujYWpUNkP86mgnEXw7RxNjT2roBpa50U5bee8pZum7dU4bJ27nX0Q09we
5ZR+TtWSXUu7ynaMYV7xMggOqlZtR1K6MXzZ5X3aQ+DOizcM2DzJlzpfs0y6q2UWKLDcARhljpjA
13snvRWVONAPxotXdsWwqhuyAeCmSej4tNUtBhI3SRrjFO9deeMs0bJFd8oxCYyRmg15NBxQ4PWi
J4/FST8cUR9yrgt22fN7WwlGPiNCeCnxyBbxY8WBfxvM6NaE2bEv3eLKHNIzNWR81ausikby4Gbk
1h4HNFyhmAx2D5WzajJLfwc08JzLIgXHtOibLgmqh6lJopsBBJw/a7PE+q/NqLeC/mhm5EiU1XKf
Jt5j51b6jgl+icrZweXe6k8k7kWvS49vxA0RXUV2lWzQJTDmc5IP9tHhKtPEvGEmcgCxROZlFotN
aJXjpgd1ipanwWq+jHtTA1iERMXeDZb8lvBU3oA7HXdAE9/jISdLb4ALBL0JgX0hAA6EEjOPxc4t
kzIiqOatp1Zlo2QDktRSIzhWBpQBwz1341AcFzf5MAf2m1qDomqmb3qjBeV8p6lVTqBeaGcfpui8
Q1LN3RekzjFO6pyvQg70Igvx1A8dzVXHvTenGEkP88X7xKl9fPnnILS7czk47iapCI4zzMlbD4QK
rWD6FH5IqgKbiKS9BqCDDr0shg3m168OGtqbi4AsXhdmWv6wmFySxZFWPaXvmJV3MCaxpJaucpCS
GPrPl7kOu1//yNv9Gob9H5n2/j+bxrMmqETwv25l/p//veRx88fV57df+nX1MRVEjzUGUjS+JMGG
8r9WH/sXU+gW65LLfh8mCGP6f2hZQUs7ltR107FsBcVjTfhdJ5MtsOeYJknxl/7nf9DJBFPyc1yc
7biWJwyBw4jP+ce1BycTadKoFFfTYH8GWfFQxv3E8BOndxwJ0rxrZJW/Oz6/CQL+x+9i51Xr9s/v
6UlTyXGBCJpKH/A7mLUOkWAWClw3NowcUvr2DLc0RoKzr3X5d4kzaQWKlBQBk2rbu6rc8AUqZkG0
NzSxPrhyqnA7d7aEDwfVuXRKx4cVdkPD6bkzsyvgeMv67z/z5Tj8vt8Lbo+uMZoJ24FEBcTlj5/Z
S0pyUiU0BwqiR3PRboY6Q0Cb7BfyHmTy2Mj6cSpQvgpkY3nY3vQ9c3B3bB/hb8J6GzFGYxYe/82x
/PPn4qSh5kC3weaVEkEd698dyyj22JmKmfFmaLy3NomEkfiWRqzPOnQ/9WHSjPI7zMsbdxm/6mg5
mZ/gw3ABC3+U8Ura5A39/cH60zV1+UxSWMwBJJPQn85vYUqgW+RAMYFxDjTCvxC37e28Jae5vTXz
5rdd8V9nVqt/8A8nhzfECquzKwODY+s/C0qKxi5wxFD3h+LoTdHaKJybQEafkRVuunr5bk3DOSlx
dEnm6n//ZaX6x396c2Q0Fns3xHKGa/O0+P0ZQGfGnHUmMhAFBYhxZuFzIr85OgeZuv1LEJvg0mry
ZIGiGR3EWDxnGv0gKT+zpd8iamMQnCEOR63yXtTGCl4qEm7Zsv5HjLFYNT859ZAWpmtNmdacPFsH
iWI/DMdGR6BCqUxq73dW29eunYGuVIQxYXKo8uXIYhVsgGYlvtVdIx806Qe4D4g7n8vobZ5beuA6
3Ro/yLp7jG8UQlhHolj/EeC1Hz3tdpI6EJaS9trfH7d/deU6nDGmJ7rQKYd+ukpqkWv6kkNu0A2s
Y0kXsFdSDxs30G7wuYBd789mGt6j+bxvm9c2s87lTM93IIpRfSYeUd+if/Oh/sWVS6Gg/M8s1qbp
/HSX99MY1VXMZ7J6sI5surPR+KbX6zK2zik//v0hUC6Bn68cQ6LEsjB22+LnezeoMUO1MzpzTfRX
6kE3OwB67eFAiheV+3RbdP8uBPlfv6VFLQQ1Cv/CT6XG2EIzHRa+YFzbX6hNGi98zjwXHcNEwvbw
A3W99uv88y/vzn91TCmk/ustf7o5k8I0+wKFLcMWEICBc8itaENM2mcwd0hLEEf8/VFl0fzzUbUN
GjUUe5hLfzqHEiVVtKQopjyOauNQ+bgWnqgh9E6VtQ1s4YJvWnA4uLu/f2NDqkLyp/cGiesJHPmU
hobzM8UWIe/Sxh2HN4MhUoXzcF9X5acthPXaRyZzFqkGC3pRblFCNTeXF6tYt+b86MRG9a3tiNyx
ZqHdIq7Qb7MuR1GuLeJdwkZsiJFpJt1ZTYFUQAwyyejP37ogITZYDE8FjSOfolWetIB4o7wNMb1F
BY+ByCXUy9izTalQk6cFNVotr0rkdYbLIG+qRxaxblL9V2cAn0qgwDoPZIBZ18Ed/+ufKXO2g2Tk
aA+0Q1pc7As4llOHPfGmDKg5jf4KPn5Y+1VejfusTEhpLNSPsVVMwUo1jvaLpdX+Ujv1qouibgW+
g/IvYuSJeia0QwaOZS+vQKSnh0xLFyQcQ3LTh8VDETcDnJ0IuoyajthotPYD2qeokdXp8gLvXPiF
k8RPizkRcpi0Z3DTPype9pOiT6eKQ+0pInUBmhpgSHRaRmjVmYMZYpmJlnOwppS2QVLoiGulVpzr
pYd4bRC4rAjYpmJh6+qla+Fj1yOKmUYxsyNFzx6Z4z14iqgdKLZ2AWTbULTtXnG3AwDctSJxG4rJ
neH6OI6qH+8C7J5MyN1UQvFzrGjecAptfMAQvnNQ35NifpuK/o1FPlU0cK2DC050bfSaK1b4oKjh
WugWDAAGscfZw3g4IlyzN7IPS8HF4Tc+U8p+LxWJPANJro0mNZgt4qtA3R9hDWfBLIj78Rxo5pPi
muczhHO+S3+vITkzB908CECkjuKhG4qMTmWIHVbR0jsFT7+8RIqlzoOMNHnFV2fcN17HirkOiG2+
dRWHHW32jQeYfVaEdkux2uneRqSCQnOPqPf2PUj3y58yRXnvc3jvgLuWdekidFNaegjz+ypxl2NH
JXbVoUNecakRkeZAkZ/AyU8XrnwMYR5NlXc1WtVroejzmgeHvlVEetuCTQ8PK9uHA7z61hPz1raW
lOUUkL0ZUpNP5bD3AN27inhvoFkBKgsFH0IGVRr+70wR8nXFym/YqiJdS7a94uiT4EKUI2zhvT7q
JCi2D6Oi7o80WDcZO/07HSS/dWHzh84XvZLwHKoXA4A/yHumjzI5eaD9szB/ggvWH+dA3AYIrrZm
L1E46ua3XjYYMLXhtahsA8ylpW3nAeptrJmnyWUEqY39jcu4qIGCdCuzJr6eVP5ArZIIapVJkKh0
gkiQ3kjro3vp3eUb5N75eoTn2atUg5F4g0DlHDgq8aDMEczrk2gwVnkbDL+STAQF5DENdAeOHBS4
fVgZbj+9urP2rtfhNguD/iFpHAOBLyGEWYDRviKKwe7IZBhVOsOschoMldjQq+yGKaYeRgf6bKtc
h1IlPJRU4zwDuTrIfqAbAA2BxFZC+oqNy2hrXXtJdCecd6LlrEOkUiTCotnqKlfCVAkTqcqa0FTq
hFT5E5iEPlxWId2PBekU+JdQcjbHy0s4Ru2vP/3z73pggnNaQs83suCQIhFTQVotiVrIDPWjh/RV
RW1lKnQr0uorXF/Tvpb1aVFaV7Mo9OvBJS51hrHlm1ownwIvnnYLD5dd1wEEn/G2+JLwZkQV+vda
hYDBxig3VswEO7ZybD+hsPdaOduPOF3AYJOqvmlldN26E4Yly94kwCPurUFDrxzXzost9DfXFGHo
H/oBauvcRvj4pAi2CzqMNjC9QxXfFrzxOk7tE2bsYu0FSb/p47xaRYmOFTEhVWC4szWkdP0czlez
4bxrI378VDO8dbswYxGdElbncbDuZu/OKfq7ZXRBMJrlwWi7bFWPCg4QFh8iMI8ttOY6tuAC6m95
m9yP6Lz82vjhKeyaqpvUryUaV8XrqBGDUIJlVULCzwgEMHyMmzHgGTYUj3OjAVcBYYQc7o7551ue
Q3M1nprGfiw0iGxpbX9q+fCaTeyp57pnNuKFa8MIzujh+PqqJMKHfYMi45gKHPgt5iCcM47tExAZ
JsV75f3wtD6/CqPwTovp/Uej4aMVgN+0hJUfeFwH5qmPvJqnwLPo5TF0xQumtNZvDEPzyyl6nwBx
DS2z3VL3SJ5MziHmtzGMj9Iguq53miszs28Yn94Da6Aw8GjDaXcsoyb+aOdGFXKWo9ElRLBpjPmp
wi8WBvXL5eObTGJWXs9Sp2XpNiX0ZwXH5Aeot1vTze7xmBHQ577xMyC4ynkLA3qQ5pK2cKaR+7rW
eN/P/V2VRvtx6Z7wJT1Rb9zA23iKxIOFpEFmDEhsYSHd675IkQz9Nmm+bDZN2Xsl09PSiEOfBo/c
0XRCe/vGnJZdudh3C2ahJZlIoS3rZ8ctSl+dOMTLV5DqXpPWXQ+EOgp7RiGqL+tsMe5Mkb2VVZGs
itK5dRsDJIO79cbhLtaN3ZTqu150Vy4TliR7rXqUEW1SrdoFCgaXQ2eguvKa8EknJ6ab6LvN7CIo
Jjx/sTUygin+2m1XZOdIdtvcZTvRJuGADFd7o+O/q+YYwjz7GG9oP5txhwboPlkINJXd+Or12Dhd
bXnqVXgbbJQqQF5heYzYiN07l7J8MwaBXrSYfUSj7/QPbrol+ZLhAihPBfgh0z9rpHX1bvZmqeZe
Yev5uiPyd4C2EHXpSzW7V10B7u5yZmEtfevS22XMMP1K2AUMqe4Dj22eDGo2aVVXrklGeV9mHazD
+Gq3ux5vPajz1TBmpzI12Gl0/oKeirvLeGv2PAcqXwWr+pojfZGmL8wzjplZPeoZPQk7YJ0rzlVW
3VdT+s1pcvRmDnNAw+thQbbXZGn5cZveL0l/FajzmcXyZWARZ8yNlMYpjzrg/MSpGIJH2DQLBCDq
dpid6MEbuIDjeI9vE87irS5uvUp7J496VXoyW10Ok0BX1Orhh/pEVgWhJihpCU8CKl1pHI0fY8jw
rq9em7xjksi56BieRt7ycPmu7oSQnlOcVvIqquBUldptHcExvJzkrOs+ktbbwR/fLFa3HfPGWhWO
G/tDXr6VMS7QBI6cujsuR0wJC4htJTc+T65qg6G3Jof7PiZTKwWlCJkUw0hDD96ZX/OGrY/8fqld
mIC7PgHjH1V1QH647/XzYtrXVjjqPvksR07RHbrcp8tXS7T8TWvSs2hGsiHos7WheWqNcjWNTGMr
npfqfow0bHY2ViqQhlhLo3leRX6+lMv68o7awPhjCUiODCS5DKV5xXL7llXhPfMFGtsCa4i63BZZ
Kmg5Ug96eUzCNV/PzfswgqgUiO7VyV5EXy6+xmkhyWolmwQwhISssiTdR1trRxkThOmamqdURqre
iNZj0b7Pepn6s5Gtlr5SlKdOcFsAYaeJ6GcXK1iIH2yRaBPkcVxSbkJrdvBddhiEm/DRqLZm4hHo
bLjU+j3UbPWfF1OnMEqWlSdXjScTlkWKNg2Ojp/qxGo2nl9F8tpRf3v5evloKm0f/CFLFOspGk4a
JgxtiIr12HW4BpH+1bVXXokoe+iH/EZvqwjLwJxs6qg7qHanOuBdbD/OrffCDhdCFgl7oH9mvzVU
yK9bsQNm8zCUzvecAGxHLltnBrLRcGVv3TY+jx4Y3j4Z151Rv/Wu9+C42i7sWjAipXlkpvCYBNYr
WbC3Dg47o3TAFudEwdG0kQ0BsSTFrjMiPi27kX47v/S9R0LaDDsD/fgzsqPjwLh6NXTa+5zidQhy
3PyHpsnv1DMnWOjhEb7xySjON5KVnRSfhcN3oWsSLwzWo2Q3cbWrglv93dS4LBuDwnhMZHOlnwSs
tQzLKQFSPXjRcRs4sMvT0niZVGe2CEbgogm5PTZ5Al6dkqVtlreUM6fSK41rnBvbrkLZFvZR4w8G
0Ok5CDZ6Tzlpmqm10oAeb4T+GLQEfaS91qxy9S9p8YJnC2Nj1iID7Ag5kjwRMQ9iASmMjd2bn/Y4
NFcI8IqyOKC9Z1DSaQnXP/vixfzoT0nVfA3mKkCOAkiKWALVbrPUJWakY4cCigjqMtu7S/JNaMCi
cnFvWkODAdNBtDI9X36RReKxMHpsNaJgY734A7d7MzsgSXdDj+VjqplnhiPPZJz3nXdyuuUYd+Pn
aFbVVrOWI9ZgP8vs12ypGLCK5DudPuT96p3UiQeFkPrFbcQezZ9TuJZ8cX+ZdD4gHdFcoP1nsLND
TX9IZ3fjhQDrSrvIViWYSAC8sEq1+cZoqHXqBmiJ0dC4iRwfufJCI1xZz3rHd9quJGjAvHFKcU5s
K2f66J7s3LwbLC3GOIaYwZEN3VH1yCG0ollVMFyr8IAfjM+nPpTaTq+soj0NJF5RoAcPBDouPqXo
TkXNX7rvYc7NuCRc3PMA5itBBKVND1Hd3qlbDJvxcOkq9a671yxvzwQLT/YEsFWjKCOV8lVM4l3d
d13hzliDEAN2EC0QqEx99H1w83Cd9doR4OshNyQR622qcVA9dsK4XvJ5eRgYZ5pJ9h7jMB4nJqLE
uiD7y4bTksrPxqTLKaxxa6sHl83iBTP33Z5HNH39wgxXPKTAh4m28V4n9i8wmf1hhGWe6cOdi4Wf
7d00I3bazPncr/PYmv2ETUeCi3xd6DVvGUWbhN2w3bxjEKZwbJx0ZXcGDVw862hhXiiq4TK53pXU
tPNl+xCl72otIq+CLYUvJ/IQoiXfhx4wX+lM0ZaKhEF+vDIzDfg3Yu6kxNXNDTWXULYccUL6vLr8
hZqDIJnfLBnYKVsNE1q152xQ3lVGwpVl6LipkLrWjcjX1SagHmOpkPqaqp4yKKRtk6UbnpegCMOj
Rg8HnPP4kfB/axv7c6BTHtTLXZ9oy2YkykB6FF+aFkerqfnhQB9fNeobx4GJwbs+xaro7eaIkal6
lo/FaZwQUOZFg/LPApSlMdile3TqabnVfq4OuC3AmKsb2jWiBlHSjEqKf9ERuo//A1pd2HLfhSMa
dRdp4cD2ys41HumJALDFJdJpN5rNE6tk6qu7L507tSqF892o7rKOpMO81Fa1mZ1wA9yHcNK3hgwe
UwuVOB7QfmcnEM6KEWSEPDJxb26SJwZg2trNsQ/aJpkjLRLiFpqy76gTq3OGYr2dqG3WouGuu+xT
YGTPyfzh4Utb4w9KmM3G5wgsFjQlOuUDOu66SY6Hth6/XxY6q9A+TXkFJIYI17bc2Xr/jOTuWzM4
VKOV8VGSt2Na8Rlg2w08agoR1sCqLz/7BF19Uhnf+qHZG0tXg1D4+nWcFFvfCvXgaVI61a47L35m
eLsoaE8ioNsXKY0qt5zdc+gi1JVoO0u/rev3qbARURZ3rW29w/teeRMq3pmac+weqjSL8ZZaX4WH
qbxI8r1splNjjES4Fg4PgDJeXxaSbNHiTd6yVdTFtNZJ02brtAWdsHEanqmq+vPcmRhqMnZI3egL
+dFmPDh0LqeAQCiYGDeBkZrAG3NfM5xP0SuOIOrNMlx+XM5AmRRPrFbChI2XsT7hbsMfhpYUp69n
yU9nbOCNonq1dk28BOvKEx+NZR6YOVx3ynEnFShSzUWGGS9khE2yztD7QdFnKkSOkhndT1gaWxSJ
adzClPN+4Ekir+plYwAVGUFX0dBbDxWKlBCLhHrMlEX55AEwgyHn4QfF2l/HVK2Rh7adxgsbqeIB
OBhQLwMW+ZAdVA0X5sUD7S34flFhrTJztFfYQNgQKXDlSGASV3m9KuZZUWGeatjsMAisbzDMuEnC
FOZaF+7Ygrr66FeECq1atHTE9+3d3lv8sq2y9WD1MISQ3ob70MH96Qmw8Jf+dz2Gj4K2ZJiWT7oR
by+DqqioB5ZOPxiluyLQBMoZDyBqXxZUor7p2TAycr1kZQqLS5KBYsINMrJfC+cyX6n0yct6ZcTG
zQQ3rcqzuxaWwSjwIi5ewfQrNR/VwZoycYd+hlsTzOuo9iDqDYoCOONw1AUFjs56w0Z2S4MUSTmr
sjpkMhvuS1MNNEm/zWlfCVPs1D7rsikkpEftHDkIcCaP4bQ8o9NaYxw5XXaPUCJwBcTPyWyVq2p0
vjdc6ktaffcyeW/WJEzAYMb2+qmXY7ouku4qUpdr80bYGLU+ql0C2IsPi/npPJcPFVd3qK/7BsvH
oAoPLaFc0NnD6Ev+HnHwEmbAyK3vJALcIAl3MEpG5QatkjZZe3FG176yAXiEhzijU1GpU+JkTJHt
x8vZw2TzWORvicdGEH0xJBITsmgEJN9xPqIKtnmWAH51zOajyiQDP7YguEr7cz6JR/W/ph2tddF7
P/B4+K0kEsSl5o/LRznjFfLMstto1qdbmTU6z7hbV/BpS7Txw9z/UAen9YBZRtHZcpeKwS3LSejW
u45AYUzfIvZNNnsMCd/6SdJ/YR/KlIVP2RQ6oGjrzV5inwQAsnoNHUGkl3xj5ghe31IGxRbDMJt7
IiRQpmgaqyCBwXaxk+l4vozHl6gi8aerDl1GYEeBY0LUiEDJUsK3afEw5IpPTYJW+9QmCIjELfi7
dGVRN8eSeIQQKbb2vWnt2z5wuY6G+ilt6pOZEbajeTZGEPvcu0wYU0gCtoFAS88oZbHE62nG5oRH
hVWGbyzlt+ryG62CiyB0aLphQO6mRyILjvEQnYtEfOWRYcPwqShJw/lc2vswDMqraMLyPGs8OzMB
+j8eXRObaJxcc+loq7Gv3vScGXxGG5DjVHNhWDp4x9Z4ws3yHip0bFmVu3Y557T24AV37nZgMXUz
wXEzyhd3AEloSJ63duQuq+iAA2Zeh3egCsabOkw2U4c13rU4tXAdn+jJr8uo8HbgCI6GUcuVhTJo
XdbCb/pRbkMxE+5Gfu/l6gOmCqaynj7TttSvSBbfoRsGl9qnBn20gE5O2xH8xHn3EW6cSxoHbW+T
dtboTJfrdj9q9h4x5UcjEPEZDqStgTykuhzuLKi3UFmrpX4AgfJVg8d+MjoY9p4HkKHo/azpB+ic
iMuW6MqszOzA43Rm7DUGO0NAAh5h5OAxH99Y4aBGFu3hMrf7j1RNf4UQ+X+SECIQnv6tJmlPnDez
6F+BI9ff/9f/hFD06+/8Joi1fmEgy5ASFIhA5Wqb/5AkCeMXREXC81gZcVbaKqfzd5IkomPQyjrM
Rlls/y97Z5Icu/Ff6714DgWQiSYx8KT6nsUq8pKXEwRvh77vsRmvwXvw29f7QMmSrsL+OzRxvBf2
QCWy2NxisYjMPL9zvsPg9d8tSfYvBCuJV4Lrm/21zt8ChJDwnMfQP03GgZQomNEmD8HEU/EXb4Bn
MQsIq2ROXwyvU+iZR7vKLHYineKPu/v1Lvpg1F52kghmFdJc6f92U+Sk5Tq7CTd/fACQ4PtURfUh
7ezVzOt7xv5v4M3ZGHB5n8OhbRdVYSSbya0ceGk2QDYNPikFd1yCEmvc0G7SKhJaXdp1N6vvTAhE
0bNeuM1TaPnarmUbX7WmvhmcoNlSB5DsvYnzmig985Iam76fFBK4l20lMtRGBuT9wsKkog/OzdJo
ZLOp9La7VpOvNnFCBqWlb2+tBgySkwWxYCxa7eZS9LQInPSCsUw7doxcJ3seWsox33Iq/C5VuvLi
naOl4S3V9bvLPPWExSxa63N3UO4RojRLmpCpdTzzKvvhgP9aiIhsRW2UP4YE2apw+/BRpIyRpUqe
3LYmHNXSooCknKAjeNHO6onD67bWfLJMiFSlTnFSnE/8lbawqSrKBBYdXk+QqRUhnSZvH00L/d2Q
EAL9fmgeG7Pk/GFPD3WrHcJBl48yK6ZP5zhS4ycTNntaTN3BLdP8ZLXtxGwoKMDdWv2rrOW3pCyi
q29P1q215PnjbragaqtGyAVdNLl3i6lhlDSjhkLky1VYQFWDHqiujUqmo2e7ZyUpGtU1mtSTvP9W
UI+7SAdvX2rsnH1LQQOd+vD4x405gnEU883HfXnXppDPu2GXVyyiaZ3bB8+EsIEFwDtHPSZbo04Y
QtBXo8ArIKxWq94cmx9guk9WpRdfeZbeBDLQWxo3NX4dMb5oOVae3i1MYFA4XGIoY/dyUGviZuoh
aoLoHpKf28bDbGwePLClTt5c2iTpEF7UeCU4ES65BMfUuHjx6eMtbcqSX9/6uO/jZpw/SgTtXCcc
cTCX55ySSvUoGqEeqwmQmlAqmf13ILRc9zDqhPW8ICFvQ+QS3Lj/6MQB3EIUTmpoufHIIWbVPtOd
HjldLZNUhs9i3AY9oaimPlOyIW4JGRFrbGeAepwRzpg4s0Vc66lVpwP2492iGLaNTDrCqLZ96qvu
iKc/WtluM+6dwhF7t3DCTbNxi1KevVqXZ4LJ06KiuWJ3RoA27mASxT1sQFqPSbzqyxqkTgP4XjPY
jQXTcHKMQH1hW/bDzhkD2Zr32k4WNAEnBw1RQ0zJHcj2DHS3Gw/Z5IsVRdrKt93uiGEZeAzeeRZZ
ivqwpkNJAFKDP++oegDwH2+ZYlza1uRgirA2riq0R47k71M5ZW8mO1nCRjuRxS/8lDS8Aqy7Onr6
RIG2cQMA/hoUzhEBzblbqtiObTXDC60MMotnnktp8roERvh47kZ91hhSHA8DPIXRiZ59ET+hB9TP
8NTKs11hpZpNls9+qqlLbdpPhfaZsUL4FrgoZEHRU9Nbpf2lrdyz0eA2dyd9fE6chNAhOcjnyEIg
Al66pv2VqVBbxNePG4God8Wlcabv0l/rjqZvwoLkb5uYxnuSvbo4599wOVvrOCZAKvSzIWFQtlqR
3KAxgMDoaAqN7YlYQO1vvTJKVxbVqKCizrYY57mTtPdu0xPt5T0MJGpdEfLkBM671e+f9scX1K71
AkGIw/38GX/c//G5yMTloZh0IBp88I+bPz5Ni1KHEQr8wo+Pem5q/enzpiZXB89u77peT6/lOM7N
o7Phc+wtwDBGdMV7iIrrOm9xB1RVRbb+onMIh0phm2c5ZsYLpUxa2BcvZge1rU/8Nxnba7MMqOtj
CPrU08ZQZLp8EiJ6N63yzk4sfizakGWMw8baJPFN7D/lfJkkEaKm/JaajfspnaCKAOS21zzNXx3b
GU70TjkrOc8ywKaf2pKCy6CKwnsO4385irrffbwbZy01TBE9pFGMCYvL1xJ7kUNs9VuDU23lU8O5
sjX8BlabFgv6PIttYcSUWKUPqcg9KOs4Bz2hXwbYsrtOOV9TTO0vbrIpbOuzzsLLNFyGqPzTtWmb
SxVZ+rEB9LDshlLscMWtnaDI6AxtvMPc+eCJ5gmx8PsY9C5ZsG9p46Ubk+jI2IQrR/QF2RcuczgI
vntcXV36CNZ9RCdmojeoS+Ewnw+N8Mx2lz33AOeKwqV1oWoitq0ylwHmDnwB67D0SWc1kuiekDxL
ERh/9K51Rn0H22tGU7p7gSBdYqNfAR/gAfO6Yd+cc0TwB5ql4rhbxjFrDIG6Q5BZTIW9fk3krjhQ
xUg5l5icteW/yxINqSM3uGm7EmEjQE5Ff2MOy7/U0/q1aErJYYB+pCV9Cucizs4p4VkEEuRBnr25
eO4lNiFPSYKThGv0i+8j2WWFla+rhERv6LT9tkw++cTcVp7ggcmOyQfwp20bOwRSwuAdA0W9zjy3
wGRq75Ag7LvDGPEi8IkUqnisM9N5gCKgnksIK7Ay2Q0w/V5Izmk0nNfvdS73lDA3C5DEIJ4C5V2d
tvS3yKM6voreP1WmF6wdzeDPXYtacLqhwdQzH6610SF3iYK1NYmgTRjtV4e4MiRBbeQUlFKGNjek
5MJVG4/Z+qJs2wsZh/aJsrtLUPreJspCApYul0hQ5u1ZTt6mAjg/MPlwkzr+rnk0rNfaDmJZrTGQ
6W52a+UXL/GzjR/WF8+samrH4/Tg6ea5g7PxILP4E2HDZullOYORD4woJ8i+s8JzSOvkrYYdxjN6
d40n0t/m1gT/ddesz9D2OOVEQHNic9gSGl02tQ42kA3sqWLuwQEdIBsgyQlw4irD6UbwvDsYXQ7p
Cmc70RbhLcu8rRaBYGoZ0Tis9+Z0JHPrroIBbaGGSilbxERXWt9FCcTNS8Nn2Yc4IDxHO8U2Ow6v
G69VvsKgIS4JjbnLyPGpsNRg+htT5F7sZnzFR5KdagGms0QhWwUYDw8flQnaiCgoaOZ2D67WTNR2
y+Gpt3L8a5RHbj/ehZsU7uKxgo8XssQ0jk2NV5dFR+dZlS7grXZM7wIulxXWgvGWu3N0f3hm9Xym
nM941HWeXbtEiCDwbj1kNm3MjfPEavPaBIy83Cysb73EWdMkhOVzhBgGY/qyMwx1zQeDzeU4iUMk
2/aYMeOl6rJDtatSosIGjkj8dQ/dEFbHCj7IGmlLfY4AZKajSr4KgwLlqYv1/cgmbWlK2q+9ILef
7aE3Dn062Wu7LKFolX7Fb5ZGP5C21IYNHZcE6lzXOaxl22mqvWe/l1E3rNLGrY+wY9XSjje0x3A0
KM3pwSqaZ0GbzPYjtEVsivYNWXj8mYC3E03hHxrNfDRGgQxpT8UpK4HLNQ+N1Kd7ykNMI/6y7bhQ
x2KGw0ASZ76ugejWkrsTMUESbZsvVbIJRZpspyAId3prGfvKKKivM13v3icxRyJDP5AMdikxv6Yz
MdbzDYxJkdcsMzedGLIVlLrCP5MDAnIFcn/Blc9CBVD9zmaMuMjTWc+Ps+9pZmsniWh+zvyJ/oSg
uQu8pY5Q5nM97+dHsyVGXkpjVxR6fdQj7YU5RjbH9r1DmM9+mhAYyORjSCu6GFecPe6HUq/3Gl7Q
EubroY+MkzGJlRvTfzgSBDkZVVi+TO4FWHq31YuGYBZgaSZmuWY/EJFnqzJ9ScWqtijpIKueL9To
zIi8/Kte1C/0FVnLIR1WHqCe5Riilg3pGgjgDzJa24arwtI84vTmQth9GpMIMorrLWONaXUvrEsx
0uVX1RczUOewaN+yrn8sGYLh3Qf0JWPv7HRuuiJjjARLmcqkmd/UAIUj0rVsXUegRAI41RRUv7Dy
pKvezZ3thBRXVt2wVGWus6gaL7PjH/vfIYI/PQtX49oc/aXFa5r9egAADqgM05qGp1KCfyEzuJAl
zyCtISwIk3/j3PJ9EPEC5nQGem1gOGNr6UqE37RcFeuBkjdcHsAZu96myCW1+Mfz7NwnDBtaxl9U
xmjxkbP2d5dd6iFtWuOiyvSx1kV7GKNULXPB9s8aBrVIJnY66bykRlnmvLdjeFMBu1UVduXJSQyx
sS1Z7IDnxq9lC6Wa0e2bG1J3npKg3kOXa4d0PIlaOafSyhki6+bwmGavJiGbtyjOH61OTQAHKd6D
RCkPHzdta8jDOIb6Ymqjk+X6gtGKan8kIXN9vbPFs+iClSxp8Rtq6NK+p+TeRxvfuTbzPCS8UExb
atDLbU+6mzuIxTaV+wRzRaxB4FzTyB6WrWBuKnXSRJE/qgWv43E5BvE+VNU8xRBvIyOIVUvnWaio
GeoLYc8r7qagd3vNuf/CUsnl3DQ+92blcc3pDxV1jg847Q7Qhfp1pMnrSO/V2pn0jdQgZXjGKRrY
utfJQ86On0go0m6CSSIpkfc/bppydtpgNUvUyqOWEwdTgH/BjS5jr+2DMopWafxkdPXOceR7ZDrv
VZjhVI36TZHYLxR9Fiu3an+4nN4WRuWD/mCmrSaFfRvTmzOU1aogPQN6kqW3ColB1vKLY19TXKCY
qKrm15siZZnKK2CXFeIiTQDrWtmsGDNMO0+DI6Cfc+UB9pHhIWULTSoloYTK9r+H1bDtCORT5Abf
JnRoYOmmvTKm8Wgk9oiawcJRTiXnCYBBeRSMywxnKA/WQuOt3EPQa7NUHJ1RTFCQcb1tY+aEtje9
MdiGdEWtrFfZDDqIY9odpjWvrPKFLPy3D2tBQHCFM97Ei4+WE0zZipqcjEG57rfhJmGiovd4f4Om
V/gXsQtE8LgW2reukxUjJ4Pquh+Qu4DLUgWfp8Z2cuJkQ2MeQzCqGEbgM36eG/SrzZ3QCY00U9Eu
fdCQUIwEjIbOthdFWT0mHCBXnqIYCKBgMTRybXN5drDPpCXQWyuNokuF0gKfGXzIwAl0Fc9JVzsU
36g8Lq9gwymGs9xwPYR+v6KyOr5yIdl5dl5d6Z2HcisCbEb1MwWl7j6zoPjYkftdQu52GWppH0kr
NWf38qsdAtwfsriCicFMBOY5Nb2tGT3Kbl/RtfDijaF3lDWnjrQ+UV6bXz6IfOOM5Qv8DMms6CHg
d8VBNaD2A4ELqiqsW2PZLU5jrrzA/YuVPWPNPm58oPU7rZMPKhqzS8pZSOd1rR/9WqmVNLxizWUo
eWWFXFbNWKybuEwBEmbRmpi8uTLZFWE5rR48k50/I8CtORpM0Aysn0N9sKnKXRldh6OizgJIg2l8
M18C1byPZZKcVZRWT4Y9MqyxtWSrsqZ8okC720sDgKSDzPGUehAsBKmXRdWY8S7JpDpEkZ0eoYg7
25rG1Au0+BcfgWWFqUGtYicIj4EcDUhk3Zn6MDL4bb5L584DI9au+LDCO1tlfannvrtlT1GQlIgc
XI3mcBlntr4+fgm0FF1GJnDgESBsegLxh06f+9pY9bn+hHQyXLTZJ//xVlDkZ0is/K5NNW4cDg6w
SbR9QjfDtplg16jCbx77MsEFLdC+yGRf4rryHpOBRV9opljFrm3+mq35W1L5/7QAMDEfRPD/PAB8
JJXznuZZ+7PgDptw/rrfBXcoFujYlmsRFjQECIjfaIbiF0cYuuXAwyZXygd/F9xN8YuO3E42zNRN
cAdzgu43wd38qP60iQX//lV/IwNsfcS+/qy3W0IXSkpdWDYBZXsu8PlzhhGilIYcrpJVkg/MSPUR
gyP8QWAURmhfhEPtWDu6Xys9p58KxeF5qHAYxpKgypRVl7bV3D3I8mxNaXD/qc8adRJ2UnH1tMRn
diVHvSMF6iXyHOMkP4720AFMNhte3qjyn91ATMcMh9Qa5cneSdsGJ2vkIHbjbnjXDCjcbLIwxwfZ
jP0xBCTeyd3ojSCr04rM2JGxwe9SS3bNU0UFZOTaX8NB2RS6xR1nXLhNVNw58yC9ljV6Up9uLJrX
zlXcl9uxbxkJ+2HxYkdWeUzcmU5E0mLt5Ll1rWQSbtkrNvfEBMTmhaN2yMglLWO0CUI96bhsnXYw
CCIn3bNmMAjUKDTehpmwd6OIvrDFYJNJFng/4bzcxbYqvkq7pmtgcM1T3Q0uLvHQWE2aFKs+cOuV
zJ3u2vdNsMvZUl8rbxpfpNazxwshbqxkkuHqrxHXbQWzUGSW3KgmTt7iWk/PThZ0xyFuoS7U3bRN
C59yDKUFx7bL312+FhOO1+zs0ai/IvMz2U45PnYGNuxAeuFrY2jFOohHUEfCudVuqtxF78TaHbp5
sYqJKXzT0Mx2msea2lBKuCgHr1wxwx3ZsEKMo7IVuM901WVL41l1wOX9MjXJczLKlybXXxxShvfI
HIOvjdWT8UrISEDckSvb8sVaqvEbwuYtMIil2kOAkcIjj+ThyvTlrFBhlsUJaR1wlrOkCxC5NMqU
FhiRnLYc7yZKBWxB+gxlvdDbCNHd6iDYd0VylXm/ABx6kOPo7Ryrpl6W1aYQFs5Gas0WDQEm+hKb
o5+I99y3btSEbwfG7SkDb72kptBHtuHYRfvnvqmyAzGte2c7JIsH5Zw7gPwPfaT/ENPsjoudbYvt
HIANTcxZe9BS/5iacyNjgz0kzBT7TC08zA4BgIkHR+vvuRhXBvy/RTeNb13RfCJ/8uIF8TGiMFbT
9HztlqRNwk4b12MlxdexD41dWSj1Iy7k1sA7zZCCaJn4BBzkEgNfcVs9eaqjgIzvaFyoeYIkgTC8
zOP8kiPvMe8JMQhSDrMURb8SVE+ShEBrlE29Ql341HKQWlZxsGVzufOsKXtki4wzD4GJAvuDXsBU
aRq8+FMH6dR12av2dfbdZZ+4oI/0VaWwpKt6uHS18YPkwJLK3duo3JXj8sIc67vCiSKrbj344tY1
5ufAw88KlCBZerG10eBeDALXhpk89kW0LAEZ8x32jeq+11yYxtS7oDzcDLM4jmY/HDRh5GzOUp9u
HWKnJOPKleZ48blOm5pOG1w5U/OJbAaKqBugzjmSw6O2G0ryG23zpqfZmS26jU/YfRNisJZ1G1I6
pQUHWdKkHoq7VnugQkuTGiE69Oh/HzGUccLajVAaAcSpF3QuGw0/pxSzDA9d5ezBo3QYYwo8ZFP1
FTt6vTQ8sJmVGMPl4Jvjrhl5En0GAE4De6x2pA/LPHxyJXvmoOMb+Vfo8dfGtTdWwHXEtLbxiBYb
+dsYXt2TKOmRDVzO4RmnDCdpcRQ5Q83J1TA+iFr9ysa+tYtMjCcy34qOolKzW1U1ZyuvRpWc1Js0
fbbGGi/p1p7wdBkJsYK0uWgharU5/qhdl/xQ8VALL1xqBef0wYCPpTjLpaV998vyPkFzXnphSAOY
wQuK3tUgoK+YarSx8Q967hwYEUEG8qhjGpr06oWyW0EnFFdMy1699WeQQ0KV5T1m2niJfYLCbS8V
ppoM8IITNlj9oGwvOyswv2pxnz4HeMYWFM/rzAAC7yA5qVJE49Z4nhwqjMoaGcepuU6g05OkHSt/
ExVtf4Re8Bbn9rescvV91Ex3IwiqFWQz7eRFecLfWEn6vUvvvq0bV5XhJ7TF1PmLVAw/RB1lt0Y3
rFVpx1/qqh2QrMQzuve96guOTt7gQ5kxxw2RG/NZ1QF8W8vwWIQCr3JILJTxISoZ2pB5EmJLVQtn
hB5ZvC2sAX2zxwqpMbuatw/QMXyCr9SHhUc6ZkgCBr4JiDHJLl5sfvHarNhN0tSBZCibyAPwtdQB
IKlsrFhaCo3GCkDOE7bvljzphEQs2PjLeLbo5Tqn+0JqcuFIIvY+pPl1jV60NAh6LDOCBLPhX7wD
nh847VbhLgv9rwOQJc7pnb+qcyL7VcNgj3PRKsyhAOfRgdbtFaA/LvBEUpY2ICoHglunWZ/qkJLc
ybszmMZmqTlfBLzGpWc4kCxHpMdaQfkJmlviYDFSJnPSmOLOyEIgDRI6c8ym0EGlWvuYsdqC7NE+
iswV0OJnVKd6r+vWtamTx6FlZOtnRFvDHgssvtoWOpLfIYgbyVwa6Y5k7jN94FRchSeHZx1WJy/A
OEWfrDn6/xBVOVHpM3IFcTGBxwXFcYtM2aB9rQGwlJXmlH0MeoSwELo433DwJ/Qo50hZKTbybMjV
9zDh+Qxkd+lVXx7KgPhi7dnWrVfA4xYm5v8T+C+1sFTEaQwd1BlH52LlajqYBSD3Mk3qAxltHbnc
o0EzjMxgF0TDZ5qdOIG70wsbqOCaqqr/GgwuS4/q3LtZVpIuKoKhLUGeTVAKAb81staMQyicGnUO
3vxifuM6/PccEf7ftNu4ps3W+x+cAP7tX6v/8y+0kVU/HwFwyc5f+PsRwDF1F4oM0UXrpyOA/MXk
TkkVDugSOEAcG/7w3OBV5a/bEqBdfjoCSPULRwM8N+R7WUtM6nr+zhFgNvb8ZLmxgObqNJsZHIQN
wzX/YrnRqYUx4IdxAcoJwuixvEwj3YrsJeliCQPK58qmOmYlcBUvfHThfi+b/lFPVPs+WCBJ5y3v
IRr17Ckw8a7YBb10aXq0R3EoJ0nkx+nvTNKqBz8hzz6/Z843TuLgwofWeTBd6gdtXPI7MCtf0Vby
ZwJ1cOLiGtugK2JaaLjmm/q4c+KmvWgNZ3DXg5QOQ9Un0qDpdFC6+lbLWCc9YP5TZUS0W5vNAt1c
4K3bq66nDSSyxSZ0J4F/FjcxdRvMMUC1Fl3jI/Y37UJREXnzIXO10NaWTkYqjXGgvRa5lb769AG5
Dc3orp2TnDa/UUFXv/SNSXtNKsutFmF/acNWOyWCMUjddsZjA7EBjzNkAF+AlezM750utnVmHGHp
NfN2lOZeGBlHAzJnLJyDBc/GXJLf7g7kQSBCE9+ozE4eihh/PG2CsBZijaiMSS8PxJSNBI3wmkh7
bQVJ/KVPpQVftUYgVeMTMxBglK3u7tzIMY+pqm8JXoNrryUg5wK9XrtaGW4mf/Qu2CAOmhz6B8GS
hUCNnvbxrp52aufioWGqQC95DBCbMOECirBDzB7ZCZZF8A5JDXSz3n8bM1vBZzB3VqV1e/re9XWF
ZXebtdp7WNvxKefSc0cPyzeA7pbQj6drAqIU0ZW2JmbXd9fEAVCOSrvnLnhB/ous2tmnc/NEPN98
vPVxwzgp2mVGdHcIJY3I8uOo+cu6X5pGUDD+DcdXUaAfDfkujDy50aJSsnsTj/2ITqTrpPH8jrBH
kdP9yeQTMBu/gH7asDFZtNr3yZXxXjXqWyjJRHXFxayddzPGydmImjbJzL+Z/Vzpbjn+XqnmWEUe
Ao3hphuVEJA1AmkfIr9lex5456mXMN5sNK+oN0iQ5tqwjr2w3NpNZhOeshYJfTUY0Uxj7SUwD0tW
1muZtefuk0Wp1HslwaUaySFqg+xhRBNeOraRXNxpYFPemjWqd+scTD3GOCYTky27sy1D0b6RB3GX
zSSbB9zKcq+5l8b0YLkH7mzgMUlCdqO/xQteHxNrw5GH3MdYxydamKwXXCALPHvWs21WyYPvYkxR
5WS9DFkBZsVrNpFZDktD+N1t4JWKLcg6VJ2fXD7uqt26XdIl9GQCMX7QTX4s7m83tcJZ0Fji7Kh7
FsNbcOOKmtjCYJon+gPnN9KSgmwNtUB10csLjZNiI0lwKVCwS12CQK4Krz3kWO2CkeEFJc5cQXrt
cx91X1D/tlGgbWOneaSQdvTiNVfgXT+IY+Elp4zNgtHHz5jVlnaSotI1e3oOmEJUQMTyJzP1HiqS
lgNBtLn3u7rLSh77H8LoT/rQHUPiQnOpSxZicDIeM8wEFdYLr9G/R4yWE6t6lPVD5I533YJWqHu7
+e6u7A4+sSYj9bnoZbd3WZgHupSoTuh2fufs/ajatUDUO7ooE3psCtFdU5jfnas/NLQWxBn+4YA+
hPkLPUqrHWI/9a4mOxjGzZHM9sdHAqfGrag/pqW5bcpx6aQP83dykvwKKuNmDf3TqMsTrJwzm9vN
oEXPbs6EPvD3NEoR/Et3nV4ug6HczE+a0e859a9Vb63//e6gGpkyFZyOLYDk6TZJcXxpJqU67RGz
xaojhzU/j/Ojakz/FpbtVWnhLp0rLsFNWIM6zl+XVQVmh/wwPztI82s7E49WZm0qk7EIT4jt9Qfi
WTT/vIPE2pd1dAj8/DI/TxFuiYXbGUcUK0+TDB8BpCAI+M1w8Rr1ZJHCZsu5n3/qLkBdpoiVmgXm
G962gvrBxG2sXyHu3HD9faq6ntOSbXyPm+mmaFBV3vQw/zdGyakImgdmNDvoNdtStvqyDvtNQ3dX
PnVnYyw31Uq58XW+l2kpoDPvwbKbM/0Ch5COStvoryB3eJkbzzLxbxPVGiqIV9QRnefXp5+ZnymL
vxJ5vaTMCMXr/OtNPOu5tcpbqLef59+/rNnPEnepns3GvvY2MeY6OYd6GtFoWe7Ccnp2zfCgt9or
ufkNJpvT/LM0JqpXaRbfZE9NheWURObs3NgYMj41XfxmucF3svd72Yb6ttcBWUpQAjz56t4jzW9E
zyhmigiHlhlW8px1wAnz4cxogMXIWxu+mFZdCg2Dl9Scv8cwL6Mr09zqW15XxoJNb3g3CA9u69Tq
Dpiq6HKz6VyeElN78SrJ0+3eDWqpdr0KrEOuOc3+Y1P237Mz/f+zS1KCWGQj959vXS/hv/3Lt+9/
2bb++kW/bVutX0BaSbh6TLqsGW31u3Jt/mIAr1S60JGp5x3tH9tWxY4WE7ky2KAabGD/UK6lQ387
jDVHSsMysWi7f2fbKpx5W/qTco1iTZklu2PDFrZNrc9PyrUr26jz89Ajx4CIOfiac8CJSUV0bnBQ
M0R6mOwkX5RBEQAgZkKyIrtV83qu85s+35S1fQ6k/yUt2my2FhWsAnMZ4Xxjpc63pBnesyyoDn0V
dYeAGis/1eVmwMW1j7NqeoyRgpnUvo6B41ziymvJZGuDs2WHjET+8T7DXpd+Hkb/URO7x8ryu23i
po8zxn7h0rB+xde2H+08PAji9Scj9PITA6elpmiuSAzNP9Iz5h8j60sa6MOzY8fbbFTWJy6+1yTG
jVASv/0a8ZAUVHoC8lCzInfCdz2UI+NHrolFSk6yH+uXwQRNkjomAJdaVYfcwdtuaPYNUda5Nb6j
ryJZVZtEORgDSvlScRqlTrgcDwid2b5BCS2zLr+xyI+r0kSRzDuPQ3iAt62laPAAYUwsdBXfjHDC
HIAz+SyUZ66SgvM9fhFz1ehNefq46SkMSVZODPUwc4FDKtKWsWE8OZ2tNsBwf1hEfx6l0a16GRjn
ltWvixvclxI3r40fZVmUmrlRbj7dOgKYC1+b6r2w27NuxObVon+QEl3depoKAixtVJmXfub/iFE7
Yt/eZpSqYa2Mxk1YkxM2SVcfWqLJHBKwEcGQCtd2L4f9VHyNEi09tAYb3JLJ7+PHjdt45iGY2ndC
csNJo3hMUxGD+76pLqHqP0kdq5UmuLr5EROPYgKgYwY9JqEqqD/nI5PnGrPnqapV8Jz05nbsmvc+
NeF/5XNQkQf1hBYIEiHR38u+as5TbjucKfAiYmvFigF5qxYlrkJjPGS9LS+ON4UnmegExgCagKVP
+RF87DmDU/1QDDiJ7FTvI4honAcdSX7JDoxk5Yhu+ihjnLhW2IwPYBB/u7ErO1ykmO1o7GGV6fSu
vQue3EvSqaMfrMpaIVRiCF7UfeOu8KCPx4SSwFUo+mFTzY7fZvb+6rMLOJ79wFF8MWZ/sJqdwnH2
2szO4WD2EE+zm1jMvuIMg7ExO43N2Xj8cVPMPuRqdiQTuDjVs0c5nt3KavYt67ODGbfHWZ89zf7s
bqZ8C5Dj7HjOtc8VBmgtwQktFJ5oa3ZH17NPGmpPzcwmfkIaeU5nL7U5u6orJPrtukv6/jEM0edK
HfdgSbhiLJzJX+CX3OpJ7Nwb3TpqMn0Vs38bvstTODu669nbbWDyjiOz2eX6RYuS7A3+9nuQe94j
nRcba3aIS6ziYnaPU0tkHD/eKjGUR7OzXIZ4zN0Z1D67zjV0tqM5O9Hd2ZO+dGd/+v8uj8X3f/6n
929pCNGwxvzwtfl5paMD2fyHQaqnNvv6PQn/w6/6dX1kEmsafBclbSJVvyo0v0121S8Y1U1IaqaY
pZt5EfxD1iHfJAURJyjkgo//PtlF1nEYAlsu2ySpE0sy/s76OI+If14eGTk7qEOW4fAWIbCfl8ei
VphMdPwofTLehs66NCU+bOqPBppiM2Hge683llZt6PFgu11tusBbwwuh+aJZDRlhnLre/GmDcf11
bf4z/vmvvFyAwpZj8tPNGTMBo/PnhwSvOLYIdTSryrF21cjcjnHEP/4n/sMf2+Wb60LYZN/mqNqf
59m1wK1Vd/zYtYBQWbdnL2k3LsVe9JTs5lbZth+YIfN/y9q1eGymghov4hjlKcHG0UIP/S8e0V8T
bfNP/adH9NdEm+1PWou7tVkh9MOGGvZRgLfLRDdxokNh9tsksnYQopjBDUcs0KsQFkiZV/8Fo5QL
+l9fEYCiIX0z7yfkJ9EPf35qAqwzwf9l7zyWG2eyKP1E6EACmTDLofeiJMpuEJKqCt57vNW8wzzY
fNBff7uI7pmOmMUselEMUiqKDkTmvfec74RJ1a1y3wt3BRFwuyRisAo0MVjStalXnlcQdpA6r27w
mcIPW+I+ayiAgaMYk/oyfIt4uTAAndLAs4pbf5NVsEMbR7K558SLmh33QB5G7cEPzWTvF2he0p7C
uY22BnBkdlhc2D68lzyidYTZEDcvNvGDNODuSGJc6P4Hq1gbETnTTdNpbp2ylijivBJbEeK0Ay0D
FQGLs6apbGtFBS5ejVoHDhWFFz5/LAF38KqeM8kkhcYmHGxwkpgU7lpfqX2QZU9DausU6e5ISd6Q
ktxoWA4KP2BgHe5nVtS2sTpn76mrXj6rMU0PxgA1hQFvtnWxKSidrOPCMd/zgtwiclehKGu4wLt7
L0j9x96GqJQkwRGjG+iucex2nVdeCIJq71SNr5omZXwKcu0KSLY8u2b2C7gVNZud2u9DyWZHk281
cD3UbslxdLMRNKtxnwqbLRZrCQ26YBnn3bipet9ZmK01a8UgCNsCZfG3qPiPq2FPDB5C0v33zwJi
mQLmJcvGZCNcx1Z7U1Xs7qUFH0lNaXcbEBtfDT09uDXNJbSozTXtozdrMOQHOayfcVkOl0ILfqHL
z8+aXl4MEWSbhpzG7SQ5ltswEBTt+P4zIriWbYVcU4twgStR93Oil/YcNdoytqqLE44C2UFZ7sMh
2QdNyiTJL9dx2z7WEdNWxHI42YtwK3PnTmpxfP6+0FrUmhMnrMWQsFkaJps9gjrbfSvW6DJvKYV3
7iUTOK/kjMBGe6iych6zVu+OU2DT07uH0I3ouwCLX9RBP67jAeqPzV+s88zZ/3Q4SxRx6l9b7UdR
ldlu6DLYGq69xa95NibJvC41gd2NE+YFZcEtTOJLLaAktOEwEfOIdljNtMouRiCDi4WdKrkmtDWX
BpLKMUGM2DgVoPbgHATeR+lP/S7DLuhrd8gR+7VnWsG9PU9YiUqcR9TGjyBOnqwpxlIiwo+hGjOc
mT1VBk97Z5c+G3boUB2CW7vpcahpwyGQU4X03E9XbfBMfAd9SR3CUY7ToluIWaH7+6qXwHmriIsj
wguXCc4ta2spyqHa0dsHxPFZZWINaZH0GoZ3sSoYLH3AlHxwE7ETjdhYCAaOznxhwtfE8RROG9NN
2oufWxZHVv9ozerUBKXfJVKju6762CRhdHxzClveyTbg0CiyB+WL7IEk+nDHV4KIxSEk3B6HTLJE
qJHszPnXhvTfqj4gTz1CpIRSd6O3sYNe0i1gJSGlZyjovrA9xgOEDndba3CTUfP3h4CGNaBVPmZG
cIdaiRdrSvWDIWmz81cH6BiDWvRTEy2doXe3eR3splZcXY8tLW4ufMIyj9n+Y+0FRlhOQXqnwRjs
tRkwN7oYOQTP2mU2vR4JO1ml1iQWa8rUaZugwDxNQOK8epOMxluMqxVDPCSs1Gxw+ToESBN0o59k
394rojIj5p/5lNAloTgHtOIRgxYE2yqEGtOm7WMav3lm3G4qBjRLKljwbsNGC6Exh1L7jJiIdHHe
AwvOipWfV3eCDO8EB6zWQ0qI6s0Ykd1STNeiwkfUhueqam+dW+FOdp5zQZeRhIPnSD2aQ3Qdcp1K
abyWprXjqLvVqr9xpBznv8HJ9to4s7Ikqgjf625TJl8br3/ovaMo4l3LLgNKxA4j5tUu0WyY49YS
41dYYZWwW1CHyU5LnU0YNZvMqjZDJEluVpduHL5ylTxrVMckwGdFt/VNdYl7CAlt/712DgYvhVXc
TwdyYngZU3yogNW0IKDqY87ZaALWOW9vap0jNuLB8m7VGVB99WqjlXKXYdqYmAkDF6YAGbaEjEsq
SZLJNlGcHOY/Cmdr5Rb1Ovd5/Z/QN79vySY+IPvcTL1Yzq/OcvutghSiO8ZuJEova5sNJfd2vqfN
xkNNzdx6g3jsLdwgWjAm2CTBuC3Las0bfbDqdiW9av39LuTxIedR9SA8FC+VCxGXW4rdWKqq9ZD1
WyGH567B1lY3m8bsr5pr7rosOctmxI30iINkEyPeG+VwhCr9UDXJR1Gstcw+yyI+d4RDeShTYrxE
WjQ8tHb7UBvkvivG5dYlHoOdZ4CCHPstBoj91QjaVWlW63mPGBznPp4/Yeuqp82kLglQEa2L13af
/8hG46XRsnoTBxp9w8G6y4qnxqg4PtzbCHgCikycrC05XKNWPwr3vo99/AjI0GoYRXY9XWWUnHEo
L9vZZWv121SD281RSbzfwtehmgActrbKil5zd/yKJfUmmycjkDs/m452uNVzwhtlfJ4/kHaGTZm8
Ysfqj7QeH4BIXkarf3SR9/Z9CGBlxNSVnGsFoSxFtsDfNOr0LOL2UEvGU/2NDcU5j4dnmescvvzK
Z572lEdfUPNwbmz9cUT7Hh8aU15i4qD5N/fnQe1mF0ccWvXSacWeoC7a/CGnbA4Riyfb+7/MXO1U
2mwE7zl5ckdZ1ete6VeFbr1HPDOAKkGKxxAwvBIQj8JD7YokPROZtJXew/wpFhbEj866zEdPWrYb
XEc7D5JSz7CALR0Sw10wck8HJPE4PkNR3Bli3MopOvR8C+o8hVcV/+hwUPc02YUerTzebNXs0iA+
zC+n9eKPqs7ObTAdTcUXJPrpte9ppF8zMhoSY7riFzub3XAbrfEGWvno4B/SBN9zp8aKEyFtG69I
uUgeOPY9oQo8HeYuiyztyUcS15GIRkn2IEbKm6q1nwpio4hglBBk4Xj8RydJ33wSpHqwZRnaM8aM
m8ixNp1eX6p4WvtmTHiUxIbzMmUAG436bGbJBwfR2WOlTIP+NmAjZ+nfY4i5SDtZ1qBd+q6C46sN
X/M/g1nqYjWftAr6DMRZbwoKlMF8pFr7HHkXo4iBScIuoqnGa9635aLM7IvVoYLMmZ9EhHtMuf7s
acODDTMmUNFZgTKshh7nOyApj2m63t20otu4avjS4HqxZtx7nvWKwX6LJm+rOz8MnyKNiMQ+7B/m
s+gIGOL7/KagBQo/Wbp19Msxih8d53IrNl6z0tp1bK1pCZEYEfOG4/elS7j27TeHJDE2ILfSbjZB
lD/IEigjEPCObzuz7Yuw8UEQm/trjt1tq5s9ceAADDKW8zuiFT2DzeRshdMXtDZOWi4dHxLAila/
jj1+M95XzzBfPQhcAyL3xrhawfiQdJxP8mrdV/Vr1tdP7mTnOzOlcxoTBpyKZ2Ibr2U0HSd3+Jqq
+DyvGFXNkhCWb172FZv5WrP47IsqvCLQWxeVD9c5/jW23gvjqHAlLMuniBofzfYt0QSsTnsycPQG
H6oFIZUE+rPNd3/S422kp/clJCPfW9rBV1dEvxTMDvSm6ha4Hsy/1t/HhmSMYpGGEB8I2QFjGB+K
RnzNx6XecoIv5yoRqIVoluZQrWN33M4HMUv3sVMNDz9ZK3u4Cg7Nep4ADrGUKzsaEwA9yJ5nZPGT
p6+76LMwKoB+Xky1ouFps1CpkhXesx7Pb4xd0hucvxFeJ59LxHz6dEf8w8O85hrZ8NB4w3XMGRuS
lOzaFyKkdhVkjrp+ArxxK4R4EkG4YNKEhMq5ZSGC3MaeqbWd/lX3AaxEYBXgxA+aRgoCfUMOwUjJ
z6bI94Ehy7VWZwkxaQKqZASgMA7QMJVh+kJMSYjpn6T6KU5PPq3wddOUazuq03VnkUDMIrFAmtZc
6rB+dzL7AZx8sM3S7sDCYC00SerEf/tV/6d+FZMY5i//epzzGHYf9T91q/64z+9pDt0l2hC0nVxm
MLMR4a/THPUXUsYcIjKZpvAYvztVtLcUrgAFbUM4RFSadGv+hP6Qa6akQpxEM8H9Tyc5OP3+uTHB
g9AssyQBmNIAMfSPjQmz8YmJAQW/ojoC82whbicc5r2MUDtYQFY35I0DyCVvNx7S+t6do3Yl7JS1
8iZIDIaRklTvJOeB8OiOYYeJxmHrW7ZxrYu82VdRDKh2vmn7mXlFsySujFkbkhjJrzSZoIftrp+D
gTNSBq7jHBYs5tjg2ucsMM1RwgMyJZDTxAtPBRD8fBRPdSf7g485YaW66FLoQcq2oH1AFPATJLb9
xkwiX+XZhKTButZzqHFjEG9czkHHgU3kcU672CdK62u+MmkYD8w5IJn7Ma4SKHjz5FAmUbHrKNur
OW6Z5GmYiDa5zRaRy9+3/vZzNUczc0pNNyazLOpygpuNOcK5nMOc1fyzZAKnRah3BenYGfZCVj9S
q1THnDzoYg6GDuaIaMRqzVrMqdGT1twHfgQiP+33InfJlgaBkK/0OXDa7omeNsmg/lZihKWsV1j4
hrUH6JewavaHBFdXAG1LY3xn7xlvkpSlFGeLd/aMnshr44DreDxB+fkQczK2kTNpcuzmpZzCamep
1tkG6TRupy4bXlB2bw2zcMGpdNbSMUeaeTATVZKANygY+01hRHep6O+7Aa9YPsBnRsq2B8Cb3tku
dGdnlMXZ09qzU7GLnxTCHiqKvd0a6GZ01Z1Kzx53/ejZd5qsx3PVIaQdbTM4A/fA+yHHg56Ep8jH
czWxRjALLwlKjlxE+Im+yzssJiK29UdzvogzcM6QRaGddU9jGof7xg3UKagHDY0A+af4B6xVSkPu
NEZBzf5lNlo6aKrjO51I1semT92bLeR+UiwDAt39lVDvR0VazEvpJ85Om4aNDYmb3qGln/t5C21G
Tv5aZJQFg056/PfNKh9fK5IqrxWmfWLYlo7LRNMHTOR7HgmXdqgOTQZmvU18ZvgRjQzf21k1DkZr
GG5ZLfsjKPqJN3ji2Q2hdeQEf847P35rRG3vWmwsixQH8wO2nmNT8MB4KN6/39LR7OkYCnjdyuh9
uEZMPf08yfemH/4ymd0SkmT+ei8iKX9B+f9qnRrzqBaNtPHQsRVONl7SZK7iy75c4HNZ2V390du9
vLC9GK+wNFivM9s49CaLbyR8Z91WdMkiKzw0ujRX0p57PkPcHZ0K731pGsXWVI0Jlj38iUgKPJcY
fmA6JA33NpowQEXjdqeB3BcK9YkgJJfB7zR9TTK4Rb3egKVRgMQ1G9iI11qvja0jy62uXasQF9vt
3bdEzYKjeKg179gVevqUOFW+HNvS2/O2Zk95O0EhwDOzRiKz7OfI7na+KGwAE8NQRNsc7sMSqWay
H31MD668C7QI67yZlzsVIQxu6Dme9dxI1ogzb5MO8Ws1WAM5BUlR3zlF+WqJ2DnTPnVPFumFCzfV
5P77cJl0a9p2enhx83hWxauD5Ot31xXsMocphFHka/6+Kop2Ec0SJ3v0MbUGCVJ3s97ldm/CA2vV
PY7HZaG0Y+0Y/ZpW0muZ1S0a8Xo9BZG1TZiGQ0GkPMTC+D4lP1zG7Mes/ihF/q7kZL8lwbBqx2Ct
ofE+aLlM8ZUjgCfw9p4IqvGp0CmMrXlOrsoXYOfYH81eu4128Qqdm3MAxho5voSdwjKbFR9tYbxA
WnbzFdZscSocQVWfhvaWnIKPfmirn6M1QY9NYnjomr7qEna8FMePkdYmD0UmdzLZdHWp31rihlZm
Ju9jaWj0E8hQEAP8m0kj75zOX5mNr7beVse+KpmAa3m1anIEb8EgxmsAdwaA3ULa4wyH6h/CcRoP
YxYMZ3dGuvsZ8bsW2/mm1Who6OzEWj3TD98XPhScBSPwlB2sRWdUkP8Qt4Z3PxLWJ+f0r8Gp1Wp0
4hxYfm1kC73R3QP5C+FSH5GWSXJXaEgGBPwQ6mcibkOG2DYqh9WgH6vUJ5h5/lFYZQ3zXhvHsweu
uXONYzsmOn1Uezr3f71WRIF+HAJJjRBcWikJUp7K+EZkToZ3ngve6upcNrsq15v7Pm3jh6ILbm1C
eW1iDVRaR0R77xoXTPvREYEhzysBembmAenCdOprsBwSxsHeDvI3B2bTXUW60wmGyhpvQHZotTI7
DOP0+9r/7c+6+R5/3G1KfyB6znfEIZV3rvtiZ3xUemrD16pL7Msgla8WSfFE/470sdxUnJDdi73t
tQ9sqBPOwEFBLkwfPDlN/WRYDwC1t/QP+7fQK6a1W5fBKe3YRJhlbx183srGRgr1fQbsm9TfJy5j
6KA11qXbc063eNW08Zd16uobugrFAQDPS8iUmNU9eR7noAYn0dsn2lgwuvQftFbxwOHFeax7hhoq
D++QFuh3gcmFDAW6RSN/zMD3HDMdBZVjZ0ctw7vd1MQm2on38cclp9d2bQsdFRYuicPgYpN01bHx
su4xE7HapQIbScIwnD4Jzh+LIJhL8um3Mr1YRnYGxqsOlvYON05clWaDjSXCfC+1bm2ymHwavYnC
YoqTbeEj/AMgUB+r+VoG4MPtUDOMs+awxne+hTVYndhmTjvpdsMRZlK8TGQIzaifknWkEnVBolYd
PPsW+Cqn7B6r+47+BBcPtF3Lq6yL+o+fxPG9ycSLNSMvdg3GcEx3pFq79eDuaii1DdCtPHarc0hj
btFWDT6yOFf3Zj8qwsL9h6xHimz3cbseai/cZG5l4XRPaXUG2L/m3KyA082GuBhAvPGAcWok18Cn
ji7tMDgMFUIpmrRBc/m+YD3PU809537dXLoK5v0oM1AifZocvy8Iwk04LZn3UarIenLjDvaqbz7o
c1u+8wbB7q5+soLuM4xMfZuM9laLyRhRsfMT0ze9HUkATD7UEoKGe+BLSIroNJ8J2Ebgoe/SIwK+
+uKPyY6+ZEKCXOrsHa341KeyePAL52kkaPtNQwCz7hp72odBjexwOCg2MWmi3wrmak+GDaQiHLyH
71sNB6o0QwgNY/yB6F3b2VR5WxVE4obZ6rPIXBjZ0rwjy6Ph4P8QVIwLhakUCDYyfyuo8NrywX64
4yK0LMBw80JfBFn11OTJuciD7iEWtX5fATLX4tx76ffIkuiojYk4AXVcdT2DLxuLE5b4Lj/UBM5v
NLgkz3pU3qMgsb7sXL2Hk8qusHSfuW9JfZoF24aUFB4zrrrLMJTBnrnl2W59fIq1/iaVp45Dolkn
KUtgHYY7gaHJ7dP3z+L5WuwwVV7kCptuXLvJ0i7rAqNzWJzUfE0iorfCrr0fQ2Pnj2mw/m/F+28r
Xg2qLIYZE77Zv6t6V+309fPvq95/uN/vylf8BRONZI9vQpkxYDD/tfLFS4+QkbLYtFwEhC6KkD+r
X/EXErF1alWEj7pAZPjX6pfC2EJyqFjo1W/1439gvzHkrEj4ex0j1h8hleWCVZZoImaxyN8rFkqj
lFXBk1u6Y02iSiXtucs/jUsvzzRkEsEHUsxN3XePTuy5q8aMw4daEHTZG+m4yDvzqda9h7EoCVpp
upJoCcW0IwewghDSX5IrQzjOoIk1/oSH2krNzZy6puGHhgCIca8j1kMonQrP1cItfA86OZb8mQyM
CT36wht/mmKs2oo/C05jWhSZZW4UMMBlXA3VhiDRkx6TPYHn+pntB6JCGeGqTtmI4QKlVYk3dzck
kPsdvRxXnH4fJIkcTPX77cCYeB2Fmb2xlTZugYlSV1lVhyWQYaKIzLWa8EQPcXSdSlQDsT6ZC50e
sBPmy6bOt1lTRQsGgNFGigrwiQFBpicSnLXAJFxDHWMc+JKTNLBTWvoe1tXeLZ68AhWk5ZLgRMJI
vpRG/GR1oGK1yoEvFqxVZZGXPHiQskWnQ9Ex1glFM0gre605YkVr5KgJTt2Ooz1NIiOXlB3gguYr
eepBd8k1PkojJTNVMNletowuGcx59tarSur7qheXLjABwdjgSpVyrpppo1bPTAy49Zsizsnr8ESR
/8Uwew426dDvdSm5C9PgH6rQYdrXNzyLJdZhd0nBzJkuruvyZ56UQlspb4gGLPp5efIxt94lea1t
PKOcjmU6onXITMIa2KX8kHbTvA2WLw8jbU+6e3imgmFgOQkBR8pVJCeMMrFDrE1lPk6Zq7/4vmIj
JOITOFVIg0ZxgRhFdzqmhmolkkFsbcYWCvh0D5PlMS6JqMA8AQWd9y2MtK2h6fHC1QjwaToPd8KY
2psJDTv2idCluUFJbbs62SB6750sV3IkV/mvKGJtyhPfXjQh7pnSCLt9khMpJ1DzbUdjMBZZlYgz
D2N86g2Kkwm972LqB22dZFW3y3p5aHxnjr+r7+TMafBcZTEgTJmzR1O20SH6LBifSpypfOixOQEq
bV/S1BH8Lg1Xjq9/QnTkkyVqIfUs400kyWucmP5uiJsX5YzrcnSfarNydmk8QtMdhl4/4R9HIk8H
JNbsegW1SVs3ff5B4pxHTJZkriN7/agsjaZO59uHaYatjUK8GjiYh2mugMzulJZht0KX8VFWRrZx
Co3OelTFB710X0LcBPMum/wOmDvHrJgT76zypVTqqOfWu+EP70PdM4OXjS2IrxlpgThCjv0CPSxs
qKYxd76S/hngR/MIbjbe90IAFvMx/5j0FBmpVubl/82q9v+lF9TgqKVx+a87sO955rfJj4/479cj
LJ1/3O/3WmT8xaTrIGyJDu53U/W3ZlDwG6YoLv1UwYVgmfjbWgSEmk6rkmJW1M9N2j9pMOIvcwvW
daCp6GjngMP/B2sRfJl/Xosg19jYUW0dRT2X/9SJjcMSO2AAOA9tSQiYszXuIl7GnZsP6sj6eQic
AtbV9y8caaRbepP30SzhKZvp8LeLFi3y390U8Nn+uEmOO9F0QZwBJwsWsGjFcxaSdB9lzWXKNEYn
AciIWuVPHTxotlblyenM4Y50YhzdpUOjRHknO9LEySTOZ74xeKF2+r72fVFZOkKEoS7Wjqqdi0Zo
aCFVfvq+hZLFuRTzBR67bFUZZPsw6TiAwFH4v8JtWiHJ0dpyI2meHf1ooDUj3I9Sl+VWxVVydg3n
XNLXXGGUZVzq0fLCK/BpViQY9YUIbvXgu8ua5OSQr+izovHn55F+dH2P1BJo1qdGNETFKLd9I1gD
R+fUTUtvlN5SSSAvSQRZBZDHPPBstmONHnhSyUjjEmQD87ukL4e70Ej0TZUk4ZIFrWdiFpsbPxcY
RfM8XOfG4N/LK2O0j2bM4re2d7aG52q3zBtYwqfqKI22uyEn5vudRp9S/CoTCenEqT7wbj2643i0
kqZaVEFEOo0PGdulXMnIUtS6osNjkLyXhv+zK8KVpisorDY/7bxeEvg1rEM/u6rRWyFLpdlMRU3g
/LAwbJfJFWIlrwCC2+jeJgjUR1FGkDDhJBsVeiJT5hetlz/qNLQWDr05Ni9EaaQdxlIeAeAamLVf
TC5XEMyZaOkpyNSA+OOs3qaTODkl/9XM0ObY1CyG5d+1WayTFWz89EtnacT5hmzwj6Rwh9k7dQ1y
Cbw/eg/1gbyz5JAjaKit6N30MbJNGiwN/UTkyn1hul+TP631Mdv7Q/esldFnp2sHL/YOo9acGbds
UdT4+toy4pOnGbuCPrjJ3IJM2HL0DtT4p9Bw+fzk3kSAGbvmfefw1khF2nmRvsdWem3y/iztgYil
imNy7Xb2zdNZhnIV/BK0jDwcnxn7vOIRBA6EW++gTHNrtGrXjBgbawLAaeeRfufEp9JX+6z+7A33
Vjr8DVbM+6T40fvdPZ3NldOwNNVwlIvSvuhVcgJKse+UvBLIigC45/1xGbsgoLgnlQeWvm5r8JL4
3cBKvgiLuF+99SnAsii50mckGNsdn2uqrsBSm1A6p0KXq17PmI8O5Zdfl8cwQTXmNHxATq0/S3qx
C8pz2i1T+SpqPChu/pQbKTKVUg9wZe97NjMLGVXPlk3flv3Uta32aWXeA6gnI6Qh1ckR0XtZ4Y5l
ABSSp0DoAiyL5F3m+ev8ZLQpv5T6r4Q28u/DSBMLWZj31K2ndKCLO8dFKP1+NOJ3N83eu9a+CX+8
i8pnb8iuYoKn1sQkttGQ6HD6+bQ1I3tfjcNzrzk3LQZ2MouH5Yp2DnvTbDfrApiqjo1Nvx+WIhv2
kXmsbKbnQcd2qsHzdN8d8LgiwQ2hrlEt1kmBqQdYrinuR9/aTRzRlXFNPA27pQZ5pllhP9+5tnaQ
pdqXWb+Ss4/O2gv6rAbHmelZe9WJe1AB+Bqn57j/0VTygGZ3T2rDrVO8Ac7g/1B2d9bSBqt7e8DK
tHL76JN21z0MGqTAWKyBIbvEpnqW3Gj++IQO5UW3P8Mgx9lU8u0TcfpOo3b+luFlD4FFoy84anaH
zsO60I68zt+h1uHVZxFyWWiG6MDxKH19nyPaSMuXZZUOy2RkGCCzjY0OY2XXTfZi94m76jzj0hpI
WmfNQdIaxE9hlbXCNl9b8KvI8HoNwJFd6EMRqlB2sI8Z+J0NUUd/yLb/axn88S89EZaJ6+zf7XD+
x/jjf/3P7B+3N7/v9Mf2xoBM8W0ZRObvsI+Z9xd/bG8Mm40KThn01gKFk1QU4X9aIhxKbUfCx6DO
+e0z/HPQjGXQmJ2EBlsfhS/iP9reUOz/8/YGBAcPb5mSrZIl2C39Q6ldd8SrNSZNLVqsI9xy/aZX
413tTae+JYytKH6Gsnps8+Q6lOey7CDn2KfIG3YZYE2g8fciYlkslHgrHAjTxbY1ytekygqgQNOw
rJR27wG508eYtiM1yeCyRwktJjDOL1h4V6RsH44rD73bbWFTkc4MN6nKCUVnouZG2bX15V4V6ZsJ
pWGhC39r5lj8ksr8GRbI8eKCZ0nmbTZJQoO7Qz3zAHJDm1gQq/ZoN2J4KFzxFWtpsUexbjHji49t
07Gv4Uk2uEW2Nm6m9o0Y4YOZlDxxV/sVGMRTmc1+GPQvWw9fO988Rkweu2KF0BbLWmYeSjEhKc0h
QeRsFYBMOkBitSdQM5znQSS3NqegOHua/y/knE0xaR91WHDShp1rSR5cVD+bOc3aqj7q1nuNGyQl
rdFugKEdDTc79IhXEbBwcsk062fu/9CsgcxmCWG/DV6hC9zXLfr1ihmpZ1JdD/X4U7PcjRYngLWi
kulVF5wyshmUYc++LdRA1XiSbbYzLAQpiOtndc61T15zP9qNzJhznaGp1ocmZzy9O2EY6Fjgs90o
Am7lVXf6/jmEM1bKlERLT3vUi7x41qGGUXLKcmmg5QlSeFJ4/K2zT5gVhNX0xa/QDEXSvSobjS19
rofYOuRtNz5GMTjYOEnIJa+9/CpNXawykipXVp5jz4dLJ1ELtmh2D2alET2KqVwkwt7bs3pb/9Zt
I1BFWlCKZUr45zkPx2BFSx2qWDv0lLh+T5+2/WyjMjj7Ggk9E6M6N6bn0tv6tQ2x6+t+eXUMpz8B
sspWZMLnr9Tee5wE2QnVP/OBAYacHmyyIXG2/BpBcERusSu1VRRb9hpll88KbtV0nfS4PnaksaQb
S3jnRoXTher+6NYiu8fpED3nFdlEQG1ZT7QbpF2fzL2eCAiTwpvYr/P3hTU8UF9ZW3uex/hZol9z
QhnWRdRt6RfAdcvb8AbovV24jRPuS0aOK2ZN8cZhaLLNm2l4ocACKZM5ivg5PbiZqb5mapqVff0j
dUANRgNfXwaJ/Z43wNi5OjkNksyBuEE/ZTEmBIFBqoBfMXvO7VTtITNzxOvBOmWKcVcEzjby/OFU
O+XwCC1dsrHy3T2zGkQkvLSCIQij8NK4kzkmUhmP00o5ZbFvDaaXbBci2lKh3AA/7M+Jke4MI4kO
jhDDBl1qvuRoG9fgM82HROJZgdWgyFRo39KebNCh0d4C03dfXPO5M9mYm4b1iDIiloSTyhQOFXao
Lbhf66H1wzfaGNlJwTj0y6Dc625cHtHZlAyIug8mG6iH3TcDcNa7gyCGBhU4++gzNmg4NcEm6vLx
OSGqgzGzs6CfVl2H4NvYHEChB0ZmGan2AO4e/XoWI+VV9YnKziJJUlYPZjjAoDODpzIDoxJWqrj/
vuht7dEeXaypE38CiXLGli3sDpASH0WcRQdVE5XRFVZ0sp1UQSMwXGJUUP0igM5qT3sJhFNDtzHL
pdk5Jfz6oj+GeY3o2+aoxyqdDRyj89XCszROOsgJUB2tizrpDx2pt/ffsRMjwvtqAjLplTqdx4qt
8CroBUk2BGQu/7hdtlO3CwZ0sW6EiMhwNPI3Y7ATTakgGSBqs4QoHvJQ0FILwJQEAR7VtPZPvpZ9
ePBS7nMdO7FvZPeuBky/Scrg4tNrEn5fnjPZEX2u9+E6GXHWJuZ7UBEFLDJ3uhCNol30znAX5pgW
H3rX39DmxVNfHb4vCHaCaBL6IUVG561HmpmvpZ58IR/prkVrAtYnKg8y+E23xzfpQdAx5jg9fQ7W
m2OXlibfutNE6l7HCasIC0zWTkQOYOAujTmhb47qKxr6olX6WYTi1XfLlxl2H4fOtkusnzpDbrvV
T1aib23nf7N3ZsuRI9l2/RWZnoUyAI7BYSbpIeaJEZyHfIFFMknMgGMePkb6mvtfWmBVdVdl3+5W
vd+HCiOTxWAEAnAcP2fvtbsdq8VlDq9AH2Rv9eAKx/uEkhjg2ZlN1g8Rq3MZ9ZeRkXYyWSfNNWBy
RzE5ASRI1GraJco3F13YfIjOZfsm1xjUt14+PMkooL41djKH3T51zlEQLt3VXNXDYNxaSlvrGKaR
wYOKjA1OE8fbkVBDSnXeoB6OEP2XiihD1u81PRZnMRnNj9GpPorEvQsSlGFsNeY7j17j77YQnODV
vgkrnP2mzg1U4K9nGEuze1QNxEyT5M9oT5vznSzNF+GRbQkz6UEjRZskr/oJ9QyQmxfAiCuSDHa2
Sese94Fo/FfTmuOFq4+qTXemCG5CYhIDQl75X9maHu2iOfhVhZo6P0Gb2tUGbVsWIulBMTAEkV3R
VcKbSon+RGPyBOb+hCoBgBHD6RK9brPTjGhtDNVeZeYx21eRColizW6F9Y706uqLCmAKCT2LWHTP
WZbti4Jo+bboCQA3wi18PbVwVeMuNdN8hTB3mDirFmS3lgsF+t/2d11BezjC8rrA6n9rlsG1wmmk
1R2KFBPvKCDuZ3cgi534cSp94XB4E3lORfY+Fc2m7Ayd8RrPN79o78Im80WGzv1XLcDumtksyPKx
6B4FEgw0e+BRwLLK2s8XVuZt5iPnqAKwQ/jaiHETdrg2ffG4thyXjikc09AmEqh1n+aTszBDSoWk
PlkdpDCIXwuGTpB891XtHUcDnbZFayMBEAFydNrAVGU5gwW76YMUF4nK3zbD1GQ7a5JiOX8AsNq9
lRJc+hAhQDSV27wPxD4R/kXEKe6GJr9LU/99Hk9U+U0QUFJVw302uXuarz+MonpKsBMCZcqC/tuY
lEx4nYfSch4K3d4a9fg8GQCNXYOmvonKGQHCIsFbhaF85efjx0DU1dIAP8Q8AtdhbT+lYhuWGwhU
d3ZUHP0YHrIqS4ZIJaGlYDlBc3qFdu676SlcpDpp7MCt1OLrjddhfIGEpuii5/n3XA9eTRsJ1PAD
KejJZ5HLM+djLsySOYI3BsW79EqqpNTHuwo0wDdHZqV6RNa2fq9YaItg2Olm9Dy13n4+0rr2pint
mGn9uUber88Bhg4lItfChgVjE9v+/UDsXCe0j3XVg5psqAv9JHyI/O/zWsCCchlIjS9T/b1Lzbe6
6F66KDkSn3waS5AJKSNexIIcKVtboqv8w+bmP7Erz5LYP0/m5u0CVmxpS3qv7s+TuYHVF6gjVFxb
OLdGBVSrffWagYva2hpnzcr2LVc7mjrSmZp9Q6H/9QL+aw/6z/egpunOCPJ/3mV/K6bg2vx5D/rb
L/3WYnd+YTqLMtmRIGZc+ti/70GF9QuuVwEDVHfYhn4ZoH9vseu/mPNOVkrbtFm051jU3/eg8hck
0H96vr/SYp+pOX86qWbltOtyTjHCYifs/NRi5xImUitD5zI0BpCnIsgusdzjTCeuL6wuokui57qX
xz431igqsq2Tdv6Bq/rNHXX7VA99e+t0zXOnpcMLF3i8x+DLeGn+1k08sIcmc8pxCKtbp6zvTDf2
MYaSA+iZw2EydJLbXcoSBmTtZ8S0Fq913V/yuN5WukYaUFuwgZu/wjnYiaVLNxhShR2t8jT7UIEd
7piXJ+eICh8FoTfLHVIis8GozuMx4MxjkGPzwH8UuU10HNkg2oWj7f1O1x80WHYyzZnUqd4++2qu
7608WWHPTGAp2wM594G+a1rAqDIo/W3Ut/lNSAoL9Xi3rWctUTOrisr5q3hWGvmobReV0YTfrXAA
Z9hYe2MM8WJmDlaT9ppEvX2wzfyGn2Tn5Ls9a5qGWd2UzDqndFY8gUrG7xPr3YOKYTeGRHZrenoQ
tdcdWnds1+mg+9fV16ON8hVp9ICthJt2lZH2OOuuJgRY9qzEimZNVjA/APW5NLNeq5mVW55Aw9XN
ai63RlCrt0/TrPMidfEZVznmXSRgwm/VQfdixo1FFS3zLh0vUTKhQkI7xk79bZjVZN0sVm5dFGaw
MY/WrDnLZ/WZP+vQoIjQqAbL+RYV4dbMHpSxtj03vUuUaE7Qsqlv/EfGBtObP0GEhOa/DwSA5sxx
trqRNSeCQRGyhkmzCobe2XawAzdWEbU3hhNHy+1tT6seI1cenL4e3LGx1mnjkXjXtx7zmdRD9ViX
aw8s7qJta+9c9dpwI8NviD2z49eDBF+7lap+MkoqGS1o1ZLNIjoFrWgXQZ1U9UZE8C1JJiAnqCLA
DCHnYhps607Jau3E3Kk06b+X/meuquyBtz7t4x5Rdl9B3g888Za7Hs1aEg1Bj/Zr1nks8hZvSutC
MtbbKXyOGZRQosJnm4zhpuxfEk74c51V8X6k3bLwRtmcSjel8DTN8iEkwwRnoHf5erBL5LLwqSEM
miJhP6RZ9IJFva2dgarRR1SeeSMwBM/RjnDYtHsVaM9t1JvfhunVNrRFSB59W8MglJmFvSd49JhO
IbquD4YBWJCZdikb56YGVKfi0rkW3S2bT/Hpd9OzcDMfgSrt7MySzqUkgccQU80IJ7Ox+PvZ4evB
Kzp4ltzembE38Ur5U8D7TBCqZ5YX3BSE9i09HTwiRa5xy75eOw5de4KXgMy4cl/rIhQMbaySosSP
tgnvjdF3abIjdMO3kDKMwpDqOuMEJbdTmrdZXl+qaKK8lGAic4/QiD62/INuGpSyXtWwXYh+EP3Y
brsu0O8IV8TpadNLcCI62ECc6ICMWkjZa6iaFnDc/3CJPCAo8F4fGjB3bhCfvh7YhG+KGgG6aA3O
1bFuvksLz6GRvDOKQk4zoAex8trGpFk9VowOln4Iq2mKsJLLSdyKoInrRaX5wYlEhODkA9g/SGCY
JkmZF1C58eXrq5A8hYqIrAuHZdPqQbLOGvpvg1Zk5xqa0hm7K6hrWeHg8NHmwZr0ljqUqL3R+DiW
x3gT9Wiu5SjFQmO8eySY3l0g2TZvKIrufaVt+lSml3xsL0GbOedBh1WL4x2LAb1H10rXYqaMIlzF
qQt3VMwEUkvzrl/UMrBQLojScWaVNtqHx57bmhmmmLzywyddpWChtUBOJx3caTeDT00IqP6MQuUs
ERvAe8YMSY1mXKowAKdWPfhPQKoDRFVYgXvaTA9yRq2mM3716yH+21eRDZw1Z485/6dmbKu0ALgS
hsclA9I1meGu7Yx5jRBZpjP4NZ8RsOEMg82gwpYzHjYNAcVaMzK2xdrmSO6Ag9f80EJmDKRKkGap
+ch7aNKcdVLBYii02YyjlTOYFnSF3Pkzu9aasbUGfIzl17cYbQ7jDLeVzLUh3AC85UZJVT1DcFNZ
38sZi5sEMMi9NK3Wrhxjshzy7FjUZrNx6UFqpja7HhedYz9ZiQn/IysRrhp10yyCQG1j0ecXj+0+
L7MNWIlD+ZCZerUbVIGfkCzoVVRSgycOxlQPCdNkaeswdBnL2vp2ipR3xEYQc5s3P3rLyeEv+rSa
ytkWku5yroVFE6QGzZvfH8IphSBPOuI+qLZRrIfohdAMFVhfWIFuRde5676hY+fXvTg5mfU+zZpt
K/fjx6hAmRVyourFpkbkto/GCB5Pkk1bVcRQ4Aer3Bit4bLPTrdEQjnbUsFH+K/C9l/KGZGBUFb+
S+DU03/833+Qjvz6O7/VtfovOuICVIw8FxbPv9e1TF1cQYqQh9wL9QY48T/OVjzhMHiRpoAX7uio
Sv5e1xrz/oaRCzUxj9ZfkY7M8pQ/lbXcZihqHWQtqBFhkv/EdioYyE0igWqmdfGOiQT701mv7D1q
obHdpvlqStA5B8FiEMFSjO2q4eYFI2itp6TZym0TURRGAGaLXzdRUDmDD1Tf6RgU+R+hUz+bC79e
mOfqtiFopcOd+vPMxyjMJC0K5JRuYbwD2QmWo6vfdKGzyXv3bFntr6Kmf/r3hMF+5R8PxR/+4vzz
9+t9BHX7f/13439oqHXC0qdsjqcMNgtT9rE4uRWNMbInsFou+8/UwMOmObvMaVfjEGzayV4GAaSV
4F3S0qlLuUmCbuUqjP38LwW5hFMHy3f8TrDmsgmLh8GwtnShzvBv9kVlb9rGuhvLbqV3zlaT1rY2
WEVtEBe92FkjYXvKwkhnbd3C4amB9to+aAHGvUCEDc0/gHo9zUiCHMOz3nbHpn5Ny/g2whVGi8DG
5u1PzSIXLGAQDD96UcstCT2rGqf0DkvUcOGVkCTLHful0tIfVS+R7DXrIUqA5nmDtyWRxgVqWxFA
qCpSv/McXWA8uisoyXS65ocsLkhXHVsDJV8CjhdF+2IKaGZJLTH3eQDvKM7Th7CZx0WJ+6212u/5
kJESrhSgmJ78zEzGW9ww3qls1Fm5Y3yaxvE8VRVAcsiduzCdvhF4nR6qwEH8HXfZM40/PPwWNxOX
EZww0EbIoQjoUkb1I9FU+Vo5QbepeNmPejAVhyDw6COG4lX4iXmJ4M1slVkP67jJzRcbpUmXVuQ4
yj49EuzhP6fsx1D/+ZUt37uJAiNuAuPB7mSwcyNioazaDx7MUVJCp6V8tzWAjHT/Iz++k+1o0Xns
CLPxYRONrlcduxFbIWizel8n9rU3pPmgEway13sqVGWGp64jUiSL3XwDNgOJJcZaL082tlLYlrp0
jaJpgHWky0trpBjiy8y5r9vIWlst6TNlibMbf0519mqgVV8PJV02RhcNUUhd5C5gW4qLKioYzTn6
+TygkxsB6MzD1Njm+eAc0/mh9nLn2DvYJBdfX349/PTjhknsio3tk0ZQbhY+cSCjOSopoH6Ovnmd
oLlSpPjfKrPcZ0P6w4576/L1T7rmWBdBWZkEaXOwu+41i1EwdwRenaykPddxLM9B4zqngfntIqcH
twhAFt+6dvuRkQX76DSJuTGkgoUKK+EsGm1aAPG0bmRX7xQipnOH7YMWIbV4nxaXng3ZUa/MbaBb
/rGlhU9/f/7y68Ea9McmSl+ytGie5i/qDpFXNUSrbCJN3GHQshEFrNSREuSWkKQrTIKScdoUI9qu
ptuAt3WTWgLEGD6yKGtJKsvZRDlyMo+4emEApV2zLkAY2aHVUSuybIwMVHd4G3+YfcnYsy3i7qwk
y5odBdMqwKhC/CffegHRPHbJINtvQnweCHLo87/4hVMcWrO6ptHUHtRg6CsLGeDWDdxTQHX7Adbq
iC96eJMTzQU3UneG0r+5bsugJHXfjMqxDoYesn0P8aQ5MS1Sc2qGVR3YODZr66OHovowFuEeYVxw
D1GCq1v1t5YfeFDinB674DSchZfhpcntXTyZDSdCw0b0b19JOb3ogxz2qHx9Juq6u3Z6F7MTchKI
mV6yYiijw0CZLPYNaXBroJLfEVCRLSbxIPAoMZmZ4q1C8XgDfBssYwyXqUn/C0ww/tu6Rv/XopHn
60+Kkbl6QWbya1VjWVAGPButiCFcZ2ZJ/96tIwPRQVf8N9fGzHf+XTHi/QK+kB8yPdFdkBR/6Na5
v7i65QiPOgT98qwz+Qvdun/oANvSgFct50DHWX7yczRKjOLOHw36HdJui5Wvgw/Rp5BCJrwwvTHZ
cUBCi65kiWiAZ4YZAVe72q/V8j+tKH6uYPjjpgHO0UIyzO1Y/4nkCZ0IYUdZs7EnLi5sgETbEJzS
6BPAx5nt2a8n8V/6c9yWECkLYVEf/tSgTGk6NFK0pCr18ixIJk7a8sEPu23s1eu2aP5tmx0J808V
kw1TwJKAvGcfjJTmT+8Q1QLUg6YEfqCah05WZFD54Hnsqrk4yoRvhiNuT9LEEZRm+YHr6+CaffGR
XEln2yYuQoiRce+65UhteuG/JzNoTiuZyrqoVlFZCp6t6NUlaGjJdLarYdlW7bEYkDdGSI8Nl3DV
sixo5MTaNRmEuSkIbNmzE9yZcyMg7Ajvs+nqbHFvrgp6QU9R1zFgDt1oP3XKW0+T0S5jZ/YUx6lY
DRGU5tzPqYAkwMdyHgwrWi/EoDtLjbWZrW9RYMkTu1RgSOtS76mBXbqLIjWnF3vBSzxEKP/5c5ML
6BKQjHWD/5GZLHKdTkoi3owgXAPP3Hpzyn1VO48h9Jm10+blztfyBaQCxIVhRxmROms2eu2KRqlJ
tl5EHd427MadoTmpvGjWpU/nzShUt8ybol6NX4b42DphFDEp39tupRz4P05LzDM4mYtQOebiusHG
nLnx1s9X+oSLLiwNm1bi1G85PJQlMLYL72xi8X7MovHZ9qrwIMjzbDwZouuboqUZvVYeDsEJBZSR
3qUdY3gUojaAD4zQ7jc836h+ND4a0x6XiT8iEQYa6lR0NAZzOHWDuPPJ71kHiXpW9fCCqrJeuXVM
L9DJa2o37nukbbHbwJ29LXywZ0mgVpxhzxbr0oGkhu+tEv1e6Dhiy/rQaMG60fPqNhP4bRE6Gg3R
MAC8NyOUErhtZ23q/BUMt3ITRXAMs9A8GcCbqsaZgRoUWLU6+3FnrXlaRaQ0GD+9pmvhFOOebpqF
xTK8RJmR7W0bfmoVx+Z9HNIE0xljW6kkwR2jrWxQknNy4xhxy5XdVLeG03drRXFIfUwXxSougyY/
plhhdR7KN0PdZdY3fErgC8ggJq36W6pyGir1U2RE9kV6vJk87e9tHEukdpJ175pg+4ROOowosu/o
hVDCvw7ZMkJkn1f3RuEe+7pxsQ9rM9BM024men5lX60yLS/WZVdD+PEiev+pQvvlm8tojI1tb4+P
ehfvyUVdVXTYLmRPwtxoEwTL1fQjnkOv9aivyWBrdrVTr/XQBV/R5MYm6YNkYaCfWCRSpYueK2Er
iA9ZeL1D0Rq7C0R4tLAsw4EE6D5MGOaRFfTG86QVzFESjrUjydUcPLXC+GVvpDYrGXL/zaMW4wnz
lRZinso2eapmZ6750qvwnbYTsVCt5iKsIWgVc9qzSq3wUDXDt8YmegU3k4regwK4SVjmA5z2hzjq
AzLuom5dggkF3/gphXwLuubE/Npcgv1n9eyNmLXLa2/NGA5GGghjj+2VTOtg8DZY3cclOHHq8SS6
icJBv9B3EqbIjsGA/s+zMCxzHS9ycpdgjLgH6Q8W/nQH6TuJHxG+Mj17LnwjuKm79kXW6sl9sUXh
LIhj2ameIktvL2EdhSu/dYttBYfGDilL46xYdm360OfiJkYlBnw3go9hGD6my0tbot81GPKAiU72
eZdAm8P1QfMKWxn5jMDSbUUzlnthP9MsvLSv8EgNJL/UjPfTUgOj2KfMj7osWeqa55NK4JIZ31XL
hIzsqHqhwU+r1XWidZzbqzYn7NpOkn1RG6xsQ4e6gJASxPAbbHlW9l7aYhe1ARdlVyxVmGxLomZa
0Rbsphp960lOjBFVVJ0Gm9qT+6IxJvDBCZdXpoNdI55wGh8kbpGj8jyyrGQH/Ddcoap7cziZWaeg
WEpCE0+23q0sY8LSxpx+acBi9WqVncpp0FcFpotQtVxhtloM4wgObAojnHrHwGGIXx90aAlA5Gm1
TszFEmke0Jzmt6VbHAPMk3GuE1cJ9tFoGu5rGi5EklqQrLj5gkBCuTacjBleNharVL/Xp5awNYgR
hEWG3bp1JEKkdrxRo60ONTFTBIUhqZjS8rnAfbNt0eLhqgmPiry1zSiinWXWGT0ZLVuBKHrBY752
Abq0JLENpv1YKvU82T6AVAMaTZ28t+R76hoiDIyYu7Ge6pVuJeeC6LpFEAJnC7jlLJvUhU1Phi1U
JyKL0PqwLUEK3y+ZaVQL1+ZuELL/RiXOm4q9W74Ztg7uh/UMgMKkCTmgjDNvMXYe43y2Vcevr359
0FuDD7jUNjZOQOI8aPGTGNzuMywm7J0yh9CswUcNG1WvsfAutU5J3+Vm+OR6D3ZQNd9UAQPDS7mR
eomNwC51jTu7QjloINxcqNGAMkW25Y3euvE6dVsoRUmsbobAdQ+Ga2yHJm8fS536Ab9jfjDl1D5i
Icw2TQdISEmvXaC+cS9jaJG9qJtXZpCQOLQ2XwkgTqcg9yGTRvUnA6915yFjSBvntXS0XsEQCKaj
k5QYVnv7cxwYxjWwgnmqtQqEN/M3/fPXV7VVaru0VtcBPe8yA8J0LzWguBRC28bVy33Z5NfaNIfn
0ZX3aciEjMl480KIB9DBNgP2mn/0iGCe8HQdyfAbvlXcviOB6rFxtOHNsZH0D34fAazjyusrWhOV
h90gDMwMNfBU7vosM1cRLsCt1hlqDdhk65uasRwynfKm96y7ntIGx2ccH0bbKTd5CPNxnIZv+jT2
CCekdhtP3XbIvLNjeN8Lr93bEcZXhNZiMaiaPaLDmNBt76NpKDC/hEi34vgzIKIOG0+3zIhyCpRP
/FRDIKfIyTCl4rYyKNITzMU8+qYl0cuM/8xrbApto66hF35qMlxpvNpI6z5awXMJbZwWIl2WXXZq
Ym3tobBlhgslytB/RPiPFmOoNcsx6R4IJ4+94FMzbZyt0wn88hqgMuZTwAfgi6YeVbJHbnJ/DzEC
PktWmEuBcePrNc8EwlEB7OvK2xLhkCRJZTEjDwGNXw3TXE+29sLygP0a8ex6GLNr1cqbZGYlFHEN
jl3jyNjNkCx6r1hLi0GwrQ3NyjCjgz3pzzId3+zReZh/c4oDeOcmjYkeEuR49Sx+rU2Sp7ET+7QE
nJtiGFpOIJ+aJBshvyM6t7VihUGoWQ468Boizk+BylbeRCRJ3DHX8iJv2zvzh+FYZz3cjd0MAS23
g0uyE9sem7Q6aEYdhEEakMBxfmBo3NQKLIJvTM+lmb+SDk/TK3eQ1OWhv+yE/uyU07MWy2GRM/8I
Ev58GhRLo8SNnJcJrCBSotwY9kbA8RI1H0XPPX8Y3+MGsXc2Yo2WhEllhPt4JtxePfRjhODOkYh0
PgNVgM62QHqi6I3le+MzxG2rM/r0p0Ivl70ffoacI2MJ/9RCD88to4in10HnVUe1Wuh2FrGLUNoS
lZ4TY9ZLaEajjF9nCcB58kPKRSFGxYrgZOt+8p6r+lR22Ml1ztbJcuByFJ+t5jTLqgUKZ2nNEUEi
k9Yo+rQMl392jIumBwzX2ntzNrW5VrYciV0HloFzz+AYMGN7dab0LidIcZGqENQmQVtyiTsfVGvY
3hPwdhWuf/Fr82ZU6TXMnfu+L4hQq8ZVb1Lbs/18c4tppWrnmuIap77pl8Q13U9Zeo/+Uq4sRHea
LO68IWiR6OHGq933QVDJez1/VodajsJaW1igxxcDQY0r8P7LqqTcrvKHJsbJZMfask7H1xxSvNkF
OSrrDv5I5p96BksrbvliQbjhwzpqWWtyi2MsE2CuhQtk1NGjT7PZa7rVLWj++3y2Hbah9EAX8FFU
8bs7wZgD9MAviXIfmN4TRJeNKzglIrOWq94A11fqajUaVbEKmM9berNHw92v9X7qTwFsBL9xV5WV
6kvZxuPK78o5VscgnYxz5esiCVME2okXrK0h/XRDBKPC5o0HsniieLl4k4lVwS4Jzp0vh9hA01LS
k02bYuXOqM6JhIFloSPpYOOJo/Cq6/W4qmveoFvkVzNIrnPY5KKy7UU36J+QoNWm4CIqbblqTbhj
5vDO7pQnSLFtT7TYVpiYKqKEl61Rltwkh6OPb4u063w+Zu2yaMKdSNNs4fgsdH7HA6LvplU15Qdn
mqPxWRrmlrwocoBneK5IZwoBt5pywpJgkkVAW+UhrqYD8Yic1CWnjs8U1vSYrYLRCsQYrxi2oiX1
nn0WmpUBpH/jIz9fUIhlvjWslcunY3nGDzSrI2c3mxkk+oRwhfoS/1mFGICXEVOLAd1FbBJy+mW9
Syyf4gBo42c0DB9Za9OFK+NHX1rnIuSgDXXyWdvVsz1o5zapi9WX6SybsBICxwHf76+//sXzWcvL
gDPS7+7ihJW3sGhwJ475AY7N2IzDhgrJX+MaRGkthreMcHeagqj2YgIqciHDNWsvTqWGT9O/Q650
iudO9nwHmYT3wHwmRXS6rGoewKfBacjZiZLove7s4g5eQkGaGJ9sU6ZYgJrsBqrq7bwYZz63h/mD
r8qO0IHs6obZTQ3IV++9H34MqICbYIDTstD0O6cfn/NxYsit7qTVnX69wbTO86ChhEYjNa5EDLFX
UZK5Z5kO91XHkowofRE0ARA0roaCrdUy1Gwoz6wvujYyyuAcTug9cMB2ru99kBTAfWRiMtJWvOas
TOexSrEwcw9sf8VxjqsMjVR6zQR7gKDeGTqLwKhY2HPWtcLHIZtjBeCMdMBMd62hkExYx6DV+iWz
ozTNr5bRmUt2QfczXozmBne00TgbWZ2v7QwmXQNGdiqGYqEjd1YRrw5UBHJpggFWXTF8sH0m3gJ5
PUCFwoqR3Zccck78new/x6q5KbWYRm8GUQ69LQNs9iBQ+I+hUtevJU2N/ZY5oViFhDsSBrm1c9Cc
pgOrZzgw+vleOdDbtOZbo7yVU1o/rDa7NvMBKShM/Zy4U7MCgFKzX6MvFq3rEdhQZhjhqeLEBpZC
TS/N1oHJYpa3HtQ7P8jVE8WKuI/nNx+4+R1TzZfcL9NVLHP5iv4Q3cXUGE/soAgbcQNQnFrfHscE
bK8myht2nuNG9Gh67TZWl8EwFX19x99+ffv3h9R+HOwoXCKFmNm7ESFXTt2fU2QtS5zS6hBohrcE
sGgcprq6CW1B7i5cO6YSIwvCMF6d3MGNprnhE6LVaeWrcklt3T2UrrpxOw3eNdKPTWKW9l0M6y4t
HPsBOJN+rrz2G5EDaMT98Fk6BNxGXIhJpb3mLbu3rhu+ExKBvWCo9XtaqNN9kLbbJhngCYKcXScg
6deiwmACFvROsRvfAjIRbxGa69KU5SHiRS1z7vkrjWE4jBFzKwdVqUUSLnWj8telCpzFiFN4E+Vg
lQJXxocqYafmok5btS49ISzj5hGXtDh+fZV4SNogn2yA3v4aYPSXBLnbj+J8zT7q//knSsX//vO3
9a/fM6FeXZvrn75Z503UjHftRzXef9Rt2vzen57/z//fH/63j69nefz33XlL/EtoxX/8n2ueRm31
ef1JUmt//eJvTXrUsQgMbN2QhEpKTzLc/9XWSaajnEHALvKCGVEh+MnvTXr5i25K7GseqY/mjBz+
u/TA+cVx6GPr8A7x4gnrL0kP/qE9Tqua7jFuNeBOCBl+GvAjURt18OGoliq5DwXS7MTd14P3GJT1
a5U5j3+QG/8negLWu39oVzsWf8kDPENjHn/qT+3qppyVvYPFvbNL9C0UcAdaT3yYfBZnm8uGnHSR
r2GjsjzOuzlNOt0GhH6/qAfpHX97uMiEzfEsv2eOsDQq6hi8zKu6YCQWZ87AAJhJnjKYD0+UnJ4b
OgQajh5gyzzaBZ3+Ws1xLP44EaNTk9NkENSXZMI8qAz6Y0tDYPXV5aY/cxotOhQq8X1ESPUWZrwE
502IU5fmSG4Lln45u6bQDrMNrZjcOe5k7yIffE8Uv9UZ8v4mepqU3IVOnj5R7xUAkSwqP5S3S8ao
BqNNnf6rEx87NVMCk4Cut8e4LkQYc+jIMae/bcHHxwWg1ba9BkhqHKEivMet3Z7ECKvVZp8bCoGF
MamWjnDCTccm4TJVpPXFSbuIaMqvTFdJel4McysvlOR5sl0KQjWcPXvaDBI+EPDk+kiblPtYfOPU
nUTw5v0Yk7o7BkblYoFPsQmW0S2Gz+ItZC1SQaY2td1AeZruwbBulJrmqNC3wmapqQvLvC0MSsok
MjuYhzHezCZ/ygWOlUF54VpM3NRgTGbHtIRzRZ6Semtz6DpgNrWNq4I3zAQAJiw33Pdl/16XdX7o
ku6itcW4hOMkb+RoiHPqVgFFB9G+uQowj5TSWtR1Ne7JOQK+gHPZRmrxoGrLf3L6Gx9A3ePoud2T
Dp7aK0g2oYrdYBJMz72jRZs6xcMrncE+WLB/qOMtBBtDtRsb6e/TsWnJf4zEzmyi+mEimC2I09ce
U9zzUICJ72M3uWsbx9hMkdGeotj51JrgIyua5sBW+LeHaURIYVezvkX04iEeNNKwav+jKDqN3YfC
TstxybpmPEL+FTsoDUdHp4/rd2Lc8kKyk5dlLyPd7p206DYOQzKeQTc9FYnuXVKHcrwn6yee68cp
EDtq+4nNDvwmchvg3UO6BpQS/MDGJo+hr2iaW5q/6gTyF6OyibCsbP3FTOm0jom5JGXZfq796m6K
AvCJosFFplBVoK4kSqbCmadjz0OAfdPXUcolUWHurP2tFunWkr8aoGqKwHJZ8WfZFc1Wa+WzLXXE
iWQ/PnIehYpMG+WAnQp0iQJBxN3GjXSPHSVQ4DbJfwStbT439B5o3afwSEGtpKj+FnUaVfvHPJjz
xPobPhV+EJkf6Lp12M16vDQHQ22N1LtTM2/ZT+10peXhbYCvdmVKB6t3TTA8TYIkmAXITecu0Bbe
dBVd9s7odpgLNJhOsXNgWYJtq+8mDJVRF4BYG5M7VjbY411tLdFbPw+DNRyxcD4PABS70XlOGq06
KBEWDD29tcg9FMotHWlh0nQU4q1BtCiK/MLqcoopnQGx1U/OKrrQu2VRLOVjD4ZW05Bd0e5YUSGh
rQh2VhRfZRR/WhVJ7poXrDLhy0s4/T/qzqy5cSTL0v9l3lGGfXmYMRuCuyiKFLVQeoFpdayOff31
80GZ3Z0Z1Vll+dZjVhUZEZKCJAi6X7/3nO/UpMvYOxFYHW8oZr4gMcXKyB9UY0KX4ewMB9MXSnaX
smHYRIghvQs5oA/aC8G1FziX9aLvWV5TdA9FRzau3lX4+Ri/GGk/QUQ2el/JKAId2eAvT77nCLk6
Sb87PbyD6THLqCJHLxfhpzXldIWtzTDA8Cij96iRh4wYNFwmD0kefaueeEd985BkxHLz+b1WYfU+
iPv5acKExkYfftsepDpT0uonA/GMFZETkKIta7ffZTpETDQiV8XJXpW0SVdCxx8C4iSMGfg5auWr
bcC5I43JK4wIE6apOHstmfF1+tnquBBQht6ntEcvb0ICDCeH5iVHzqCmOeqYSeG36kg3rdLeo5TA
DFS7NGpRrkM534m+vloj/4g74HtsEusoOOImZc5qT7xITedYzXeRVxI1njTXYug/syccWjFmanoz
gvjkIH2PMp5Kxt1RjWbkp34LddWM9HMfiG8hM4LrWwx1UEa6gv6k1JdaZj13nIXw126Bcr4WboFZ
Lr8iErtaXE56CMquMJFnt1hMRxQkXGJH6DOb2X2YGMr0jnz8uaSWXtZ++i1M9sC4LiTAGN47Hgep
9MCJxzrOP5uqhJ5h0Z56s150U8bqbVw0Jg9LHax51jYKe0PQ7sM023e6eRUkri6iERLOND25QX2t
UdMl44bp876t6GV5PRdd8j4lgUXTIVpGkd77ohDemlC6Fw+bn4zMjWKKAuYELsZ0it4xNEvRrzB/
jGDrSwwidUwwWI58v+Jq9xXvkyN5+Z2ZfMd69E64Aa5GDZZvo916ASG12cjDaQkP/MMs8sKd2asv
WjRki3pylikTGXA9t51RolFT0TvrnzXJTMtxct5Uc8VR7wry6Yve+qHVwvdqoO/Y4aamH+fcT8SD
zf9NVOM1gu/OqmYPLHZ6+B2U3jrMtW1c05loM+Q3iqp8GVHybkMywpxPMwshYl+H77ZEZmyhpV4w
3nJxuvI5xRq/LoH/LyDRAkvUb7GfCtV4LGNrV3jOqu1h1QveIFRwP3db7yzKwiGfNKuufMDx2mbm
kTbUTHUlervo5IbXkDMohuNs8/UhTerlQL+UposT+cGgn5PU4r5Gw8xiDFhmvqH7NHuWgtZvUa1i
072bL6KD1IyDRgJfis8rhqksnsk56nmm2VQ993ol8gdIDszRQsKz7LcoxA4xKHyg00xdBrH2Jgr9
PN+8bUF8pducLRM2I5KqZlGpGrzFTGeAzTvX5N5DlWtnqFyc27i3RXeVirFhDnyuJx4qKIvrNLkP
u2k0j5nJDkl6WSO9Y1zKQ6zEhwSMEbh78IDWbaz6RRC/5DVsIJcfpo55s5MnM8PdagS8qs5Vz2FT
X0OHVWNevoYyeFPZVrspWFshQcpeUewGpd7PSxcA0Ji9zG6pVj9BknI9XV4jSJWti2d1oTMerxMG
mDwXttrO3rkqVz4ZnF1b11eYgiwhar2cdE686lydofnkmvP5MzCe0gQI3+EuHocOkibOUiiNn7xj
S49EnIWZcwhmeDkvMy2IBtNhaBN2+wQiId5uFq3amrZl2VxGumC+NbgT8j/VH5ueKw0OGBgTNyFt
grWRDRc70/ZqGNPqcaW3tneeQ58UaW6ykkp1VaW8ODQAZC6f49Q+y4Kc6kjQTzOs4jho1rt0qmto
kofL/WD23NCyxkDSpGw5BSt9XChfojLvKjV9TgRDdD0S9z0DK8bTLbmcLu5wlbbNdlK9TVYUM+LJ
ni1Hb6bJ+qfnLttiLw5ezX2i83FGP3ccFf7G0eqzY1ifaugBWq/6DxX2V9/NziUDbakSkRAWgypf
WIlxaEvjRnYGmeZ9cTtRtBBBiRmlQqrDk7mbZsNdKLiLSVWCnuA+V3FR+XrnogQBPle601YbSfLu
JFNiBU6GSJiAQ7A4Eys+rSCpP/VwtTal2ccrnPqEkttiPeDKtbHATYlDgny6iNlTg4GeT8xd5Y02
HFaXKNeQzWfFfVOQqY7z3NxG2aAhMsFW3xWEM/UQtvW+fUWGcVbZiBaGMjBtD7weKA7joc7J86Nk
9KMpOnt4kc3ZEWgaewTNbj1sFePFcmlAihJhQ1eINf409bXrlb0L/SUcHPNRgjbd4Aj3DbqwC72m
sVZKRmmOQ9Kuq5rfehG+VF6qX+h9E+uUeKuSqpIClfF33dIDNpyb2FHv2oIhLNEPymIMHiKte4ht
SeqsJVeDwSKrZGdHa06lgUSrx+tT6AB2Eo1BaNV+qR6jq1FpD1aFgTtwo2+hucECcIF6kwTFh9WK
q+y0fVkkySVKbDpRGWda0Pjg2igIUazf0uCN1pl0TqWtPecuC9+YBs+oTQht4py61Ivxi+OON4sc
/BYRJuzuDF9PBf68f1XdwMa43RsAwnlilZi9jY+wFunwt+7z4GBloorYVbr9AWDnlUyWc+kqn1kW
XyWcpCnqVa6ZMW10C3N5a6FDbQY63wrpgHDnXRzj9ak2nANuJ5ikLBhlFDyLLihYT3Iasz2gsDw/
68KZNiTizLQ2GW3A3UgbSG4qgnyjNS6BLhYpe7U+rXrOiEuvHZ4G2yg2Khlqg5MdFaNWN22mM0kO
uscJkJsYHqs8rPaehQgrF717wtDqg0hNLgBpLx5WHwy1PT03WaxxfdGKbCbvUGtnYXBXoT75JkWE
gaM+WETG9Cua3BCfSKiAE8K4jxhN3xw4+1m9aBiu5+uoBCoQqOqxnrEeAbdtaYw3ZGXpGxm1VBu9
6wsDQJBEZqAig5FlINaOZ9dg30b0T034QOtkVURKThBrfFOo7nSyyWgMoZTv2cHIHhuS+44Lo4Yc
qXI38DZtidusct8bUIl+37ftDnr0oQmnI6ox5xSEqvA7fXgAs1muGUuGTM5JLjJMgZBbcZZA4IZd
qjCBS5XgYaaY3Kuos2NYH0tNTaVvEHNCD6Oybo1Y4AxFGzdUbbizWD5ZpDo/TuvRt81q2A/ltmJO
vh9sCbgyF85x0jplXVilto8GK/DNiZqsYyq1jytr6Y1BsAnKntohDw8/v2Bf7bZa0h3ptAIvgoe8
qmXS46cLENV54cvUCAuuyNRugjzXFw4zRzJMkmswFu9/35F0G33Qzc2/mz/38n76cx9E+1aRCJv/
s13dr/7lN9xe1g+/fsOfeoX/U5qDJqoNxJ1/7bXf1c2bfG/TP7cGf/+x31qDuvcPPlNzmLgz24z4
z3+0BiG+od4lbpyyil7fz1f+w22v/QOigmHx8PT+frPo/+5KAq7uqoZGq9HhR2e8+t/R75rWLFb9
E1zdIgYeZxQrhm1gcppbeX/w4iRKY9CJwkOBluLRbtEy6Nq3LHV2pFwy2yNBU1AfV1F1NsCYcOKY
PuIkfhtxrSAheByRQiztUDuXk3FstcqXsXzXK8x1o2Ez+3Wng+HMFZ1aV37FIMvXbapo2jHFVN0T
YQD1BTLIrB6WDSl7mqGvZAlPylR9OkNMGd89NUP6hnRioPozjGlf1ShMVYujiHstbIJpXpwKIHQe
iccucjkiO4KOlzRoBM7TIItPJT92l6GBNGOEL0XrfHgGQSt1imzHVu8qohIK6d2nDZ0lsluTvpBI
88drLbw7K0EXF1xovd2kIXmK0HGZbdHREcZpKKDa5tWHNcHJkYGzZU5wn5vPqLZeuvrZnOqDSOo9
PcB9AunDHlrI80HwkBIeHbklWWbpF+UiBNt+k1vJG8U5OjNRnBBe4mHgEZSKh2IecUc4y6Ow8k3T
ymPojlRsk/VCUnKwIMTh4zbHq+U6EJvojs6ZDcT3RPlbWJsvQVufARgwcVqWbjYSuEiKShc/4WuG
Gyu7T/QuSw3O/CK1tWtQcthrDOY32nR2qFqSJn+w4x6hYaNms37h3ObqC50k+LTOwa4rx8+RHIDG
foWMpG/ueyWiKWFARmVj99Ui+uoyjdYNRBSdEG0jVT5jJDqLmuW2DukfhSPti+K9kYAwg6EComkX
i9pNS1BEmEFEpACjctNkE43tN26Gu8FIt845janu4qbrtmgJw2UerxQyKXw5QRp1qL611LyUjKkX
mqJGftZrL+ZQ+irs/YVZtdefl2/WzkrHG2oUKSC38ku1IbK6YKkoTc1nA7HD/HSDmGeg2rz3XUeG
ZBlmkFq1zlumHLKlkZ+LmTsfOPZDaVkHz6Jya5t9hr0YJJBNpnllIoUPRgQ05Abb0n2fCuKa4dAE
zKzajiw090MoEA0nY4YAUeD6fPIpI1Cy3pgEzQN2OepmZl6IXhfnEekOxD4Oc6JPwczY07kfiUw3
81BsDWOXRx0VJ9yGiy0Q2Ogyf2PMJJZIH/IL4TU1OsrsUmtpd2zYWN22vTbIVXyGFBAA3XT2yRFD
TuM+qpllpeamak+O3bHB8D4Fijgmert0egLrjWFY1RWouswrri76F70VGwYku1zTnggkORMjB7Ze
iKc4MeKF3bVLneB4BGL0DUzwOLb76cqBM0cC5zTGseOlB8+M+kuad+6mguvtF/rkQejrgCk7+Xhj
5ESL/vwuHoWyh0GINYgs9mIAMqFod1SbAPfBdMyH6/zYtd0X8dvJoavM5CYNYlQ9DOuF3X+ZUQgF
To9e4rDLyOEb7NtGTbZd2vWbUEsUX7YaJyu6SKvAG+qVXhfWMr1HKz7dpMzqfG71muAx79B7abCv
SacXiZvwjpXxLUGpBzOn0gQ+eMCWjSqn7R9MMil8qkE9TDhMM45bWEN5g87oxQjCnTd5LIUggvzE
ae5ghJGdOIjG17pQIA2YPgYdtbIm9r2tM892hjuV7DfOmXP2rWkSFEEGxLrqh2eaHKGfSW783EjO
ymTvieRCeUGCwjLnPBaFnd9OfNny3DfGML1iPPXo/+YTF4N7w1sOg/gagT6vJwOguexDQrNytobA
fEBcOPhqbl1j7TusuYnNfhK+abV3rWWs0i6BFh0Qim3RASXWOYHAaWBt9ewTol9laySIOiRxX5T1
yrGcGkpeFohCJzfeLRGyIX3z3UIn5boL5ki2ZVdz9w6czZtplNsCJ+IsQfj5P/yrflkWzYky/dPM
1ItkNLTqQTI3pXvbq8PdpBj345CckwFLATS4og4/4A4ytRim7ywod1MD9GISr0INctpurDsgR1LP
vjXN9Im9lCjHUi4qkulALLJm9nWxxN7FmB2IM0DyicgOOjwLvRuOF86fY/A5H5VkMG1ym71Ht7KA
m67Y1NK762FRw0yO51tfwv3tr2hspgUrFwoLfW9wJ0T4XRYTH7UZxXYThA+2Od6HyhbBLXFiklOp
Jaud4k7uaiLLcUkuokJLnIaiB7Lqb5pdTKxHFDS2ZrpzNKr7yyivcstyYP5mornxtng7b0yDFnei
388ol1hT7/5QP/03w8NfZ5Xzw2FaYn7IYoOhh3Hpn8qRjjVKnUyTOc1MVjB9ePprHCEPw9jtFVX/
+NcPp83/3i/ljwfdxbA1G4sNEII/P149VkaSkteBXhNXa1KbH5EdP0rLuaelutAIJCQU/MbNhj1O
oNtsmXbpNYuyt45N/N88lV+HpvNL5zJbJjNfPlLmfGn+UInlZZHRRwpw4umz0J6mmXivRlQxTsxy
XwTrKO82RL/R5KzHXWPhArHkTdjGB6/Rl7M8lpC430EEf+l10mfi768XCHK0ZUP4It959sf/8Vll
VqIGkeQCCUFHMx1PUvWe+iw8zZWZkSfUWOZxfnbznurapZ8O4UmKax4oGZvkeNJHQXpBRmgf/yub
ZzNcEygg/o0FzJjvw1+fp4OlwdFhJNu6Pb+OP1y9omxDvVB4nh2H2LbI7M3EHdTHSPhkmR9s0yCs
DdmVY5BWijeNIsFqjVslpnaZr6VMDCLMrqobw3HFDTXV1sm28m3ikZXdAYvMiT99dMFUVtl4J7xd
ndOzI2NMta3y33zmtP/2xXC5uR9nIJf9y13ZJSB7GB5wV6KtsUZBmYM9SZinONRPDdD1CD0zWKkn
hsX/hgbwT5gC7kLH1mmYQyj+Z/pWJTuRDyN3oT4oNEa4ubr6AvNTwPmbAuPYmPmetve/vvcZaP/T
22eoyCBsbjSbwBrzl1fsxk0iHQHFqtLGcwPeMYZe77qXkVoET0o+6rc6W6uvUEQM0XgQTfKGXo2q
lAp6XprwxAYjxAS3Z90WxDb9tp2Q3ljEb2EPaQSZHEbxngoaFtN2mFLbZ4gZ3BhNISEauuLQucPS
0HqNktRJljBalF099hoKcKnsxoqCIIutAgaqqq6ydPBWiNveu8bt1pFQ6u0U5+ZqCqJg1RatfXSi
aYd2Mj64zEQPEjEBnV1ALgoe5SOk4+748zuPJBoqweI+atZj25hLSfjE2RstegAjWUEW+6TKkG2n
ifpx0gtEePMvoVKsYIhpS2Wk39D3kLo0EGHCAUCoxM4nJQ0aVxXngpt7tDSIrFvmnUq6bVSPN5qu
7rtGKXdDWHf7crwVbSKQrCEcSMrMJfnGfRajd6coNs1fhhC543TLqRbGoSTNmTDDicFDm7+2ggK+
iZBDWFR0HsBUPareHY80ClqaDqkRsbodC/MrsBmVompe6SOQRaEwJpnjp2rrtjbhzWRz0WBAI1Nb
uQsVwaxIG3QShqxdTBTjsm5mvUd6lbV8TevqO80IpcJuUdJHXTgh6byGkX+JqTwLO0LF2cYUJOrw
rjDg8PXCuiff86pjn+LzSolfmeYH09IV+UDI/Zkt8v6z2xJslLVquZwqneMrBv9ArsuB3r4Veu26
FB0WFRsOXNq4KzlB03QCG12aDYUhKnhZXlXug2K8dQilXXqhLMlU1rOT5hWm3xOhSwJYcyeQFfiY
34Tf44p09cFZDGYQrdrKu084pW0HlckFpYgAKu1rpkSju8xiTg5VA6OnwZTmTvCfhnS4ks1VLYK2
evdEiPRhvu+DpKT0SG/7krkmGcDQk0fGBvPZXe03fcHpe0jB+1Jfr5S+wuKYUUKyx/ixOlHy6DvT
/UYrd4olh/lk5oTZrIlZ8Bmy23SEeVkwFSgOE9N9BQlEF2u44ud4CAkhXEjmTB4JJkzLu+u8/NdR
cBNUzY5S/EZN3rp2vPPmYyqzi0tp2JeQVIZ0MM+TEhHFQIU1oVofUpTbA0e3OsH6pqEbNuA+E4AA
XZoTtNZopzDQbio1PBZzWZvi0gBrG0vnAdmnvsBtlgVIFwkXV4vt/OTmLTJW1J3tia/Bsbd5Xq7j
wrv0WsWwk0DXXtBjiBL6xBQdWPRWlmetB8h78DIWDQlDlM2IoSvbPkA0puxzmK40oXYaOjwtibEy
R/ts1ebJAKeO9eX+p8ScutspbZ7VunvHvsiE3D5oaf6ls2+S2Qm3FDtTjJEvJ6Itp2FZcurvg4fJ
USEtuReibPfzv6czhsum4gycgfN48dy6Hexf/Iv4m3Kb6Vmn0RoNmjO7Bgr+6F4W5UXLGHIaeF4R
Kh7cavhGzs6IWRnUdU9nJpnkXaQUtEXYNhfJNCKgH8tNXnJ0HjpU51HGsTV7TvF4My6xXjuzvWlm
DFYlfRcSIy4vbnk21TsLrQVj1YCCfa6DG5nf2EbHg4+qA88KC2AjylVSq+8YvVjRSmEgVKd2Jt35
BmX11iOKMoCP2FvRXV7PP5lneNNCtLrKTgfemOGxJTTAj9JhO99RyFdeFCu9mStDowfhTWHaN+ap
nR6gPEBfozVTFnht0u1cIE3UJwlbp/aix+5jMB8EeIdCqR4Uax3zDZGhHZl73rZMypwM1SV/xk55
63nJI968i6e1D9rqZ9P7W1rJf9sr/SsxJQXcf3Vc/79pqOo2H5Q/lAazovN3peYsGf3f/+uhenuf
8l95CL/91H9KLS388SRzWS5Ipx8Q6e9SS+8fFPGqTSAlosP5S/8ptTS1fxCSQWHhUmWgSZzRUP/V
T7XARukOrATbhT3q/J1+KrKcXwoZi8MShjaDE4wzM1R/EVsOk6KnIw9Ig3K0VlWDZgQKZLgmE6a7
1XvjWRs9uUVg192atv6QqJa3EVnz2Kbk+RkNm4HTtCwvam0cIs29g1hV3aCUYyJI3bMi026ik7oG
5wb83r5Dg48nM9OTFVYleZg7gCu0N9YqMqJqqdm1jWqPFWrmxmWa2u8rp/2gt+EtALlJQienfi36
vFtMRTxef34HyXM1oTa5b+DzrLD2NespdEvfrRUPVmL9oE6aWCtZrVLnjHhyKqLyStW2fd0TxMYT
QLBss2CtBSK4JAbimVS8/nxT3WSv6hjvFDMnUc8wpwUQOQzHOqovdsf86EjP2BhdU3NmHiNG9wTl
Onn2Cm+NvlawTj2sFV5qkhJgVfc4nwkYQ11IGd48pTAx0RqWd+zrAAQmQpLiskIRdi2zosE6WlwM
c9gBIWwWWa6c0z676x2TgV/Ktw6DcWT+BRB9tuHENjKvYohuek1cXNuymTBpz0Fvo35s3nt7pJGi
sV/EwV1Tf5uw+gcdU0BsgbxLzWhpOCjPeSTk81Xw6K3agBZKR5fQHyMkVlGgLMkjx9MUOcvcrt+V
fHpyJvtKqbXRi+aucivUIwE/j2V7pQY9wMKauROVCkVr3D0ncXJkKZs4ptgxWZbjqlGSU1hY17Ip
4TmQOAqKD+3SROeiQe7DwJPBV54+2F281knpk/lA3FiJkRZkf9ElyKwYQXntg2eEtBLU4ZSr/T3k
BcRRuuCSdbhd6d4q6FW0CBdDbZvZKo3A26rqhunGsZmtPVE1fBQVpho8pMCVgncl4W8R/xPRxMnV
qq2LW+ZvU7npIvXDIm6z0pt71dlUGhWHk36PdUVySZDvlOowtfU6SfEVGpFzxTzAF7BbOEZ/1VSX
MqaN8E4FK0vhD4WH5Qr2NZ87aK8BTlSd95DmGcQKOTxY9Qn1joGlgn9+NOQXvgczylaqBjbShEKB
HxfvYy68a6Dzfe6MAvfC4NASzOmWWsxchGjrkI5w2H5bvYHVvozfrDB7M3P1FNQDNpSaJifhKtHa
VLBaeAWmGeaisOGV9NkTL7Uyv4Whc8wz/TaW17EZft51htuvBg/uJc1auilmE/sYxVaIG0KeB8d7
lr22HsrmWMCeXMSosHhLyy+EzGvVaSSVssSl2Ii9IEZPTDxgq8CSNIcPVRmu4aA/SanQhMfjIjnd
LOiFUOVTRhq40ZXUOoeADhGq5UdhikunNvezJS83a/R3ffZkERrG6QVmeoCrEEOG4P73+nwVmOpD
axe4qOYRsGXmZ+riZ3rlHzB2PwwrnCllAk823/Lz0Whle2RiuRNe3iw8OksLy02+UHqc5WyfEQG3
rlV3D9jLdySBLo06Y0e2N3mSrCok2H4TDKfI6e5NYa2nxLoUQ3dlTP0WJV23GitrgGgBSTmpxIsn
LeumH1Ct/fzOrEiLHb2Q4RAnoZPURb1ClfPEmfFjNqemRX3XV8kB95O619thm+I8O0V9hsrQS440
OZ+TpjxVjtKuJslnXXdDphI2YLRhXoU0Gq1u5a4j0FWLIQaJHiW1fdsHS6/Jqaey6VTnz3YfGHtJ
iLpoR7HTgnDByRKvcDe5CARL/Rg6w7YMixUegw67MczgFGg/VlxzOZqNe/G8/q5NlQkxh/vIQN3Y
uIEp1nFprdPSnA5OMNxULXMHXRcPOkchP27rz4EAd7qnH1oTYRcfJkYdUbiQj7aIKN9jIiDsysbp
qb8bPXOdMvMixJ9Zuyb6dNN56aLpqy0MlGfNZRafWOGGumjYS80wV62SO34hUOa0mTVz9+GI9Cb2
9WgoV/Tl65vJCpcWobqbJpAnE/QKi7M5MGPyWmB71WOYEEGhVsrWTAz4ObgYl20ynNDNkZAThXe5
RHnD0fNSYbTapE3i3Tgxxt8QFjITxZTYSU2uQ4d886ITWz3IkpsYs/FogrJpyEQL0zK7mXXTueaW
t0bU56xmLY7NkCN8E4dnjL9IIDEh+l31qg9texNb8pw3NmqgwbWROiY91nGu8s7Wy8pvECQ6UGrS
ygGq5zUcpGYTMaKO0EeT3y/CPAL+FeXWEsFbsHSVCsVcCr/fKY1z3bl7m2xK0m/ITlEzbJJYzI56
lLO26wnIj2aoAHTZ0b6bnEMQ8lIdR8eCVCe804AApbvpDevLrpBBTUFOzCIwoqC3hJ+3+GDVprVX
hBgy81TpGCTZUVWItHGQ2SAZ4cW3pHkwYNYXaUAj3c0/HbDXa6ONHxF3Husbl833oujDe5yYGMRt
60Oq8rEce29fz8c4qadnxHkmW/iSwwU9hfQ2L9VbM+zyJ0IZliVa0ptCBEfmLuq+MhFEAYGGGRHq
m2qqwg0wxW0cieQ2Z96DqVoqy8SZw3Vdnt/fL7P/qor+H6k6sB1tJmb+terg/36+yV/cSL//zG8l
smH/w3Qw3VAKawbE0RlF+nuJbP7kuQP9dw16unOx+wc3EkoDaleKZ8sw9D+7kcAQUIjS5rfpAZt/
K2QOjP+vJTIFE0U6Qij+MbAjvzS6+wxQysTUzK96hxgy7cXTOm0ZJebWUdx6ZdN1XNaSYiF2jaXK
wkSM0maaBjZy5TUrcgsMU0v4aPAYC0Jr8icXa8C+yysCswp5VwRFRKqXRmhndm87xUkMUkF4NMrb
sg6omLHjjTEiqhao1ipy2buclDG62agOthK0byC1upUwynGVBjWn4Xw8eo2rrtPKJfsEF3wCmAb5
cIrUU39EKBTSHYfqatoOLSEt/Yzpx63VqctWZQRKxaKdatU1Q9Ju8kCQj19llhwhbGOnFoqyiNX4
MilqQ1AXzQ+mqB2KtpFdoJH3k5yToDTmXybCXmLrULxxfQxy5xdk8Hg+xqFHgwkiVNKgREiYVTUk
fJsSxqpXjMtWrZm/d6ZN/xoEB0orZRurp7ihVynQCpIQo4MuVSBXIaJnWaIP9PNoXraKO2qvbJij
bcPgpmtKe28MEg0tcBkN8oSuqtkynpB+RYlcp42GD9JimDVHTvqTjn6Q9DW/zgKCd5zB9fPMQNuP
RzMO4mzpJKTPoE17HQ28gPOKmT2V+Jl5tZlAnU2bLpcaPuP5dxlxqWqLrSOOdk0WqlsN9a4fmDRs
2ng3v7h4LD9CnUlePGSfI9ZH1eGQQU3xapDIk1vRKWa4tA0do96aXpGcxTDm/tAP1fs83sD0332R
4PCeIgrzBarSpeYp9t7TBmc/KF2xJ5FF3WZTAOws4nUte3UCZDq5mu9UHt2KBgpGEYGdQXy3Tb1W
xVpamLPJIBXLBD7rnmagvqcZTH6T0g3LmDPPkVK6Pk7C9FaeJ7n1+krBBc+sBA7ZcCQwaThaCacH
yyNntSTeN9bEm0J/bl3W5bgNMSQ8F7SruJp3CNKCS6OP9bpkg+GQqSov/eSHptW9kMWF1BZlLqKX
xNg1TlsfuyaAmWdP+hMBPTVwyXXRNMK3O03e/fjKJAL2RUiL3ff0yb6vPaUj1LBFnj1495qVbPC2
6s+GLoN91M3wkY5JASYRa5319UczmcpXWVDs9/IT/v9I+JnyNKI1XdXioS5zfduRGubXlCHMFizz
QoCuQBeSgQTCnOWnMAjWaZqg/TO2tI60pW6k7C7cXre1ENU61MOOWOG6XjuC+WrXtkdF5/1tMzqL
in2PdM4jQK+LZteT9Rh74FyUJC5/+2OSdDtdDQiC95x+lbeudvfzC4arCBe/TSvOFbY/oPg7cYnX
uWNkB17cgyPVBf9U8TAKihxhcorzwvDJUoPqVmkJoa8Aor1FRudrnJk/HA9pnt2507nDsLYjX7am
onLSFcZT1j14GU+dvWxz+r0cwy2gOVpyti1QGnXfm5uCZC5OUGF/BgMYbMaJnGiCdts1OtlqnXSF
tnYcryaiO2c+Ejr47LKof5qcGwdecqiEb46Mp1Vnquqyz2xuAFRXa8toG4SxOim8qXarADqkIu/D
c6ptiSbCSejK6hAbOj45ZjaLNNXEdsKls1GaidNdMMZnI55DQOF0VLHzzbMXd26qC/DEbrrvXTp6
SlYtm7Blconj8SJB1m7dRN0WRRRunFH2fhkBnXL1ENW/19GFGxFbE8xCKJU0gme1aPeeyDbB2Isn
cvdGxl/BLTBaZR8F8M6GTIhTmifmzliBpVAPXZHkezOoVqHuDmjAtflXqx/VgzH/EtkTcZTIu7n6
deIPZpw+2/Vwa8bFpTU6Mta876hrnBs6vew12XDbM4pdIMKL1rTqo2MMju9YRGJOvsAToEsNDUId
JtukI5pDBMM6s8ri6LUKGlqnx1Xx4GZyOpFscurHkralY3h/+CXMUROJ1EjXP1/Ix+xDn0hcbhrs
ES5C0ucpDmdPCvden9D8afL2zIk+3qsW0yTFUXcozuUHAmU+NqU8TVVnPUk4rkFGMpws3/mMipuB
w8CNo2f1LjKIqomCHDOpmh8m8lf2GryhMDLEiTFHOp/HznKyWiS6jnsTcI8jfVW9dVIULcwdYukX
9lg6m7FHbvbbX/70+TFS1HzAz5ob6YDFGmPtefmt0Ox2j0GjBCHYvulpoN27c7PZ7gR4r6FGzYsd
f0LtuJZV463yMC/9KNeUXd6BYpQgtxZ0k4z/x96ZZTeOrdl5RMgF4OCgeWXfk6KkUIResBSKEHDQ
991kajLlefmDIjNv3Syn7etHV71wUZRESRQI/M3e315V+sT2KIbuYLcVyhQwyw0AtqM/x2EzBdjX
ggBNuDOsvPJAXEQoMJfV/ab4pIJmvX5oUtaIozPHUJEIvwrx8JyyoemvQ/IYjU13sUMsKd13J1ox
meh+2GjMCHcbvyFEN7mWJG9RnZWIiLRjkE5fINcVd3bO5V3TrLUciDj4fKjuNUBndYEiUexsqVlf
U4DTRKi6W04o5Ya3IvKPpHPX+RB6B99LnlUk7GfTGBd1I5zHwWY4nvtNtjXKKkfVAr3SSYJTK6x9
nBuLPIka7EMNYQlNubZC8GCq0Z80qyAIo9eee7eH5yXMesEl377QRSHsr8YDpXewICQEfpBNWKRj
2PsKddk14M068D7chkOIc2fUn4Yhd/aR1IsFKbFYsJh/L5RsYKIpWqHclDveZsaR6BgfqUIHe4Kd
iM9a2CLBaO1omEBkgpTHirFyIAHEqTYZRz0BBUPCt7sBiwCiTruZUL3JWR1qGid33FUOGvCwNA3+
e82Lw2+xtzqaY3uGrpO2Y5LlmvTHvpi2iWFesiltny1/rB4Gs9hpSdA9x2SaLjreO2w1C+Jf0bxz
RFiPfTBjSJvh2ajDaks+ib96cEtL3KLSekgV04mmzX9W1F//n3cezMV15tl/33k85fF/ihb79T2/
dx4O3AJs/yiFXGIFsN392XnI31C2OARc83nnF+zgD7EzimYeM2gvQBQYJqv/32fzAu20Pn/9PNZn
5G+b/8psnnbmr42HadHaoJ2GSoCuzZkVOP9BIxLnMRaYIitWRFCJgz06+q3sWViyUQLD1ZcJUv6v
jWuU6EPcfNdM6Y8eb8+hnW/YlsPU//Oekbj/9495XbUWcZ6cYvwxV3it3/K0nfaEVayNuBmuytLD
xw7rV03qLyD7JD7iRsTtrlnqOHUa/ldLHcideso9Gd8zZiQPiiDE3q7Ods63WPMNzQgQWU+5Z5lH
l8S1lk1Z6tDwE/2c6x2ZDvO9dL5XWak4Suy9RkrCUVgx/5RJi0gQPs0h1I9Nw7588fkQGkBOSDl+
mRxnDBC/xvWWE9JQtHqed2Asj6J6BC+G+myUK8slcHngjRi1pv8QGiWMAR38qN3Z6TYIEyKtG07H
nzd1n4eLutXkRSJg1NK8PsM4IRctrwbSxd3x4E7jvY9c48hZBdG1WDVmMN3k/K+qQEHkmdJvnzcZ
srSjMvSvLkZNhnvFU9jm1zSlr3ELHWZZZhH+gkUOhaX+lNcbbyLKgSThu9HI5NFx/IXBCQs+Th/f
FKj0PPYrGCP1WzcVznaQDPkSmsqDDilqparZJS6IgGzjdjlpstyGBdtSTBq9pYItxr5gHRJYA/fG
UmvTjsKr0YZrMt9Mp/VelT/CMHW1M9Ozbp1P+DpwzD/XLihXxslM2CNTnh2RsQXVphqni2P/VLyU
kRGV67qfYEhWY39sxuTYeVay6wenP8qCiHWtnuF8MWrerrEuronBfRojprZR8xwiRuS1xMxJxY86
ezGETrVP3S+lKT9yO4WWSxYTyVqOvhOydR7IggDrI8f+h0zOmhZU71pm1styFA0VQvbViRzrNOrZ
QxnHZH+hP947dv7TS2vGRhUBpcYg9O1gMMc3rKhetfg4N1NjahdL5MUmCku1/PwwnavHNG2g5pTx
zU2NO7Eg/WNs9/rarwr6aCanZ4LP5yERDfcpkNRo06S7d83ieNfs6ggNmhy6sX4cLTZQhVunW2Yd
W3e++vy6Sd5ythY3d4JJUn9E/uSTqz6elNerUyWtF0LGFZiPSNtyaPuryGzwHDjUBVPm5Pt8MO4C
ljZesBpeiBGGCwvCWWW6h9wHTWwBDNp5Vumd2wgcgea1cmG19jdmh9E2YhgOmoMUq7PgjR4zQ2Ae
0Ot+iwJ3RaoR+MIWHyBqAZNEE5diL+xfMc/l2OmTJQG8/XEaxMYxUmfnRRn4Ly3wtk3k7Tw6N8Zv
EulbCo40Qui7tUkfYVtm4A0y/XWv1B45svnDVv3d6SPjKQ7wZvVzwnegf+1a1OVOxai+l421a/2r
GebeOwkVK+I9tUNRC+2QzTefH6IeqZblxJCiisr4jPETXcWQN+kxDHnV6hForRFOK/CD3ormTB4z
oeRxbE1SKaS3JF4ZX7d7J2bOPuvBgMQCXN4GTOvs6kjsox/b1UMY62RStQ962HRXfJLWySTOnr8t
ONZWxJotCXmLjf5Gx1F+JO/sSq53csdUjsRIdQ9414N1EgfZwasYmgBfHK+oEIJjkmYH6kPOdcyJ
5gUk1tmSQ0Xzkp0xDB9akp28sDIuDBiAinpwrhoVsfUqwpBXQCt4QeZ7DaAwNdbFIbTih5CpcGo1
2iEfpwdE+dmZclMcpqzfRGJydmwLsUTybrg7nvqB0lzMRKzunuUyWKOkXaZx4j+Ogziy3M2uSTv4
j8LTntDksvl0vLVKkKDlqI9PBCdCjzS0o1ZP7lVC9Mj0RmBVs8WTQkod6O7j5wcIrZ4kTMSL1Bmp
6wb5fgaswzXxmoLgW29L3IT41hEHqHpyATmMpn06ZwUW/odPdKCMpPvk2eVa8xsc6wZKVDUnDaas
pcEBTDsNiG+98edEwmrOJvTnlEJ9zit0CC7EwORu24nR++dNjNF/QBqVBiBcwxq0Lf6Bksxv0hDb
vvWIAJwTEi3wOlgDg9PnTeBFzurLUZ9zFcWcsDhDdTda35PEOOcvxgZJjJNBJmPby20+aP3RzLQU
Hb11VHOCY+4/DRhPaGLIdiQvYZ5bYzOvSVTs8S4R9LUFDJjsbb+9J0ltsJpKjZPvo2T612vB/2Ji
D2nYs7D176tJ1j8qe/9r+sXv3/an2sMRroGMwnA5YKTzj4LS/Q2lOOUAmg1POvqci/GPglJ3JJa6
T+bVXwpKngUNii1N8FRoJ/6VgpIK9K8Fpa1LCV3LZgJtGP9JHG1jS6Xf85rVaIMNzwb/BoN3V1nG
Kax3SX7yNESRrh3sOWQX+FgPXSBfCKhaF5OxV9EPvex2cUQeU+G8eokivSX/MfZqJ8B5an14lbVg
LtRendE9Nw3XmD4dVmF2FuQrm63/kwaOi2j6xWzMA2aSj96xX2sCb+fHAsN4htG1bAH8iR3Ac4CB
PZBL4RTgtYfv4OYD09gh8D+6qnnO9A9h+ng/XFJRDV1bZQOguz6ojBVWjHxhB0vZtw+Fp5/cgfmD
u9dT0awrd5YShgXADRNxFW/O+CQTPDz4tKbtue0EE35dkWYFDWadoGtAxRn5/OgeoXuZ3cu8Tq8+
kfZl0y61SI9RAs6znSYVK7yJGOEU8rCesxXYB0bTg1xg1h02wgJYgSFbPxBe8+JKiD1uJypYm95l
tEV/0EkZXkI641rv9+7aYuj1UtChIqvPyrNulu7ameH35hQcNGgbB0K8v01WkN+9PEx3PZrSpRUA
FdD7Osd+wW8egQxj8MyXfH7CKhVU/1Reo17/JodCnJUc5wUr2RqEvbULa+oftexTGJO0F18pIieV
IEJeNDXVNzd6Y2wSqzF2Vh47a+YOQB/zEMCng0m8CuCkQ/43g+6u4qS8hOgkUjjpF0MRfoiXTveT
W1a2OBX02nWoFOa7DsD206CNBE+EX9ISJWpgTczyyKHvLMvYCw9TpKpPhNm3B0619Q4cNSWnb2e8
Bslb2bHH9qrsOR3kj3Y+BNEWZAtTperBCpiUtnalXZ0FxLR+l+jBd1JXzrIkyj3Bg2bY47JAOo2d
al7Yt41aRbYeX6z6Mqaxf27UMDEfJQcmS8hHlphgmpH1Nw0JTr0JAyGQiXNTJe7WsPMd4NFs12g/
8hjXmKMN2x9VTswXWQQkNHuwZiJzXEf0lYQS1NahFcM9jlqs8kPzKjBjLnUzDh41Lz2jqp4Yvnes
hponu2+NtWjlmTRM59YjBR8C5r0oaVGAa3F8/nWTu9fQ7cFoadFc7PhoBdvHCi0janjtEA5om8Al
7R0YsCSbMMyHua3lnvbFMvDG+VFNiG2KKsUnVo55Sc2OJUA+bMSPcY87EOGEVh6M+SZh9cN4bmfX
Rf3wedP7eoOymRzYsCS9a5TjIWeRjcDdGneCBfXCcUrovr3vrOenjmahTD2B+E3yMyzyR0Kmmmcc
fEB5kTxftSA1Nl6mnSPXKnY20FfwRjbqrdi5Cac6sVA8sgaO2LdbcEKVW8wozZscmQEpA7F2ghkf
X+t0aLuxOdohUa1OwVWXgmNZu+XwOKVT8mhEUMfDelOAQjlNWHkWSI5PmsrTRWKk35V1aFjS8UI6
0VHU0c0pQae3kQNivWThA7V0QQPkbnRLy7ZTxfo+xjTCIPrVURHJZJPRrnlDGstK+Gcf+vwpjuN0
k6dKLEIZjzdUBt7GyJnPwgDw14j0mmOMsNUCroGH19vZjThOiuQWHzWNDkDDQU5fdK23DUXuI/vC
d9HaOxmGggkhzCwrjQ6s9jwiTMxFp9iZ6RtNxrSorv8ma22tz5G3RjX8mIJujp6Iu4OvqyNbzWzj
45/YWcJaUCvZNx2t+FY1aOmdVm8PmEvNdW1Ba1e0otj3eazHSHP49VmwYftWl4uRC021KMFUVL/f
jwfbPpJHipGxMfLNpDXhAyocBmFdSvQdsv2NDf8YfdYAnZ+31nqkWX+V4HXJzPleIGAkdDwCNgEw
hTmAeytLB79TofoNwNF+47Sav69BJ6K88NLHLE+4YV6iJSzNXDcvVlwPo2sd2Q2Fn2tvclmoE01s
eSTP7pA4WEVsZvM7FSKdqC2KV7tNqO9BZnudDC+y8ca9mYjHJHK7B6946Tm6bwTSdQ8sclOkRPhw
+MBmT/BAEoy49vj/Ph/yS/yK/DJ7M8gZj5jOuOt1/QN1x/eiG5H0oh92Jm+Lc7DY+cxDl0pnfIqR
+IuGR+LijVSaIb7PjTufg/uJRW4xIbwIzb6+JuTBc0WL6LIShQzIaL8VQBrRVKoX1dreIao9/sbk
+ySwDEC0XAlrzkfoY3Q4MHZSo/9ComZ2GgwnRYX3x70QZ8Ovx5qhfBto6HZpwIqwIYuaYJ2oCseb
VUFvgsHyFuYxKMUG56xTEd3ReqwCmecY0pjbJZE0WwZc35Mktz4uY2WZHxWkoQmVVwDcdZ/oCXnb
fTCvQNjWMV6w1p0uu1OYmK8FBumtF9fHVk8g5DkV7gbaWjgYY/SNMK/zp2hqVBOnGqwB67QmDkMO
s4SOZIvKCHyC4C9NEhSHOsN3oXMRPRBfElDcIOYkf/GQgOlfdh/d6Jo3YXdfIzpMHMb8XBAazebz
w74TLLCBcp11dia7qmWhqTxnl5iDeKEzeZRFrd06NxN3THP7uk89gGaR+9jH19jlZCJESmiUU639
0YpPiinSSvcyZKftHIyRWgwmEjeEot48w6402exbK5Ny4FGfbwhsAadcJPouo4UWvL8uY0EXpIiS
2YIu51C2xsMc0D44IjwjSYXfYyleHWNyrpXPMff5irotk/ZabyV6xWg/6Zq5oujDAGIVZyab/bpB
SHWd2LhmA81xOww1G5GifxgVRUJhdGsrSWZg9MjGpxp2SPBtmMWO+4ZZBauQ3b94XjVuwWG6W+Xb
5S7WLTADSgcPGCdfyx67dhBPz45dvE4FmC0jvVpOlnIGHy+mZCxXTDWp5TbEU5NLA2oodqaZ714k
aqUxEmIZNhrJKaHkrd6vx0aoe9d12i6puYqH3V70Klma6CewGg0AW335Unrdq1lp+tpuWGc8FIkb
rDJfYLVjULgISgD+Ws++wSnaAtK8KrZqUF/DFM5UORV7Rlc8We6xz2VtQwSRv8fql2xGVIFlSqSX
pUFsdMCOx4ibW3NRdHgIbLBBM95oQ/RU9t/t2f+RfOwYFuL0v2/Pnn6SD/Pj7d//7Z/pJix95u/7
1Z+RrGxYsEM88as7M/jML6mRCcIYcInn/kpVFg5j/T/6M+gmdGCuiz6Q7yXP/c+JP3QTKRwB2ET3
PvcH/5rUSPxVamSJ2SGAu9dwDDmH6P3zxF9JIOGsBMallNh1PAapfrwaZ82ZgY9taSOYKcAlMsvl
lMkARF8EHnbz3nr2puS9YF+Fv9v5ALSemEg5qip/1cv0NZv6e1sFzyCRHlBBF5EGuk8rTQIKyJgZ
3e7ASXwboV4B+4kDQIOhxboapF8SEFTc5K8WbwoSYQngiZtub0zmJuInkPvJyUBOwD2qdqemDMc1
wEq8b8znADexYOmWsa7vu54JIQqrmaWpP45leU2RlSxs5PxIsLtjymDMinZVwm/AiKheeASGwdjj
2YPI2Ei9XLJ2qblyR8vakNc6Sy4uPIBFr+mbUg57retfejN5nX/XPoreGd4iOPtpAJ7toufK5tm8
btLRq0wEk3DFnVweKjyTsKo0J5kUr1sT3Sn2dToLXkY9He+YyJ6+kqz43ZrSk96E2ypN9k3HGC7z
8tcaoX+eFzevtV8Gy1j60ntQ05utJxfZVbcZ4y9C/6nVd0MQf/UQTy5tAPd0Wajeh2LVg38ZNP7C
GNUtcIv7WA3uCgjbMrbCr3qQfLD5TBaWoJpT2ab14w+tbi+uHb9oeDmWrSuoyJ0W7WvMpT1D2CBC
nbqLgOwVStgDjOdvn68oFdt71g27oRkvleB/7zcogoeo3NpTcSOMt1yOkstT1O7wdL9o3gAh0D5Y
zJgXlpG+CowhrcCpyIvTDs5TX/AJ4E7vk5/dE3Ikc3tcDU4O891DItboJPVNVbDS6xhDAB1FGDnl
MvBGKnPBDBofBF82ZXTq2qufGuusz8GUOJUi6qbzGCWjUNNDZF6wDgN/PoYi/y1iUesjZFiknhGv
wqo6jZX33fQFYRKDSTAC5i5zgKqPe0+WubPo4M/H8zd8Ps80x8uEM3uXv8JpWygMU3FI3fpmdSYa
377D3iYxVLhQnkVvFCt4iZ6DFsBgJRxaD6Gn5rySCgWbGglXQ5gOJXqdFxaLne9E0emLNKZ7USE7
+aJ+TR31GmyMfixIKwSiYNWqJTCw+DYzKXMveaWDeQpkf2tA3Mameg+z/kVzkOARy4ar7GVIk/c+
BBJK0OPK67hwcwRzgVHJRwvTtEyjV6jdtyQtt2wXnuzsQ1PhLk2SS5YRx6IZkCLyVx/3L44bCT1Y
z2/zmUAl/Pum+c1eki0+BeFP1y2ePKZAQ05sCrhEvsEuTlmQhkvQYYiKZyaIBA7CAP0kZ1pIOHND
GgAiw0wSUSBFLLOBLVIjg3JrdP0FSSCtXJnI1zCEELkdJX53SAYMCf3MK2kBl/StY587NuPLwI2j
b/AJv3V6MfxMYGYPRsxJBdyOG3fxyUnHn8bMSWlt6nkzGgsY7OLqZnZwJCuBj6xTPNNV0NWMRyt3
xuPnPX2msBgFKwttcuWSMHl3S6pI/yjHsDm5XbXCPbeIk4JscOdkhuEVRRBvfKRRSA4mcati2IEw
dPch84YlkNDp0NhmvCnRMi7xPCEwmKPolV/XF3u0KTCSaZNGPccSvqivVs85tGx6cc1QYj82dFki
GDiEpEuOqMjBfc43U8+8Hj2Os2d4973LcRsbQwAAJwrlGoDGyk+C5qUR2S72jJTq1UTY5UfZ3sDr
EOX9xphXqTLzo6fA7e7SLNILm6lunQiYuo2rnBNKP7XCrVERG6GXR5MmC/XC1L3FXroCGwec0H0M
if7ZFKZ8zVpCrhvN+WjLItoMfhOeiEzjgNHVePhEVVe6NK6qk6sUQfk9sqaYMr77YH9nMyGInQNA
qKvJXOFhQNSJQQcDCIiWs+XN8hjA0qpyHgG/j1twQUamoodCip9IFgfYihnpqy37PnMw83cRveHx
mU5NMDyCy28wtbSsDBPh7abEVdtA27mFxPXTfbhDJ+JVV2Y4X/TA2JdS83n+iNwQN/RQcDoMCQgG
WZUeuL3WJJI+S7cVbLNjiHSo4NA+B1MXMP3LGVU09XPV69EtjZuPHHDnyuw6zK3jZvTc6IfHWWwJ
uOmhEoxFexSsKsjLXaSRF1qYabt33YxY0wikfT8BllV6PjwXNv0rMB0QWVP01CWQI3VN9sTQK7Qo
JgJJp44vY0d2VZsX7nuYHJRnez8GQQbSNKJNa8y8XSqYABfoFEBcCH9ioqFtU7tEQMrVAt6LFZ7C
AbGdNnTHIqkf2I5rKxiA2UYm/HbdDIOeCEYFfqgdlarvNtz5E0qmH8VUtNfawfatZZHgdAXeuWQP
dPET/E3WwAhQSRg4pfWtxsicK2T/C4+IAEoazELMQHgh5A8xQEBJfE7/gH/W9jwnsOabz3uuHpPW
JhPYXzMGVGRWjKl7ePp0QuRR5WOSy6612wI6dXAekXu58ligEq2C+clxQ9TAJKHz8A+f7TQ/Nchf
CzO5a/zTt8RUdWuo2GQnoqjCJP4atqb21XaDbAfvwwRgJL5B86zvZlCW95nXyn0Eiv8Papr/YhsU
09Nn/+jfl+iPKsuLv5Tnv77ndz2OJDxcAvIgAOQvuSTWbybDOsA+7p/hI3+U5+Zv2PWEQCOOB2SO
HP9HeW78ZiJ3ZHMCL2WW5Pxr5bn9V/oOWxhaAMluhz+Vdc1fynNQz4mVhTJfCVlZc6zBdHCzgoGl
Hg97XFbWtnSBqfF7AAzoTPsR70y/qUOc5t0UFEfLKIpj1+78yLy2saH2SL2srUD0ouvKeCLVbFc4
khQc9EBbn6TLjSGiI7zrZE3FeI+aBiW8iD2ocG24+aUmSdz0xvC2Qje6ru0w21ArDU81c37IWzon
vr6DaY2xfUgYV8R6eVUT55KUOdw5Hgpnx7RuiU8VDyrAWKrwt0Dv4o0tkY06Ts6asZFvMrPQWZMn
oXvzNcuPbkaZjwcZxZTUjQ6DrozrtRZNYq2RgOqmBdrkvC+XlRNuNE/iNWjGitOF72ySwRwYDc1i
9bom3TTGeHGtWu1hCKz2avYmQbNWOmMF62HrgUPZx20fQpSYHi0uXQszthGz4I3jnVzn+9gxihNg
1jezdgHl1h38Nksg3rF0UgV6ndg4s6SsS1n7uh1OgCqbzCPDfvM4uro6tIW5knrWPDYO85TKUq+y
KKx9BG2OdNsUegAAU9uW3aWaGSgMyb/UuftA2O20HxNmrz1yD0dhPsxJzjtY0RR+cURcLBJN8k/s
9JOv1fWqsBjuszCv8Ml6wWvvRj+9rMnWIxXNrud1s4o4XVhVHX6LVI13ZOI/LCRHjsVvDXavekki
Bi/ZdI3gWUScCeO5A4tYvwvZvRHJBe6l4Irm67At8pTLsLh2aUaFFzGIcBtfIwlizRYlW0Gtvpkg
EXd9rW+GgvjROElASBBXlxJ23RMxFjW0iqF380p7kxFS6FfINDxg5WbVbMKi9pbInNM9oVEvelQW
a6Qreywtb4bEa2s40yFnqY4CKgYFPJyKkLzfNkK5uXIsWp6sKLZjSHVfduU2sGjvYoy7iTbeDXoT
0jWZuorgzSvQpLttbrI5zwmD2hh6/A5F6paiYCXlgR/VSuBqYHJvJClXPQ8QGPlZFtt1hl/7YDvx
a9z48QY2LUNPnF2OEWKEiYO1aSLu7jPsDcRlrFBnP0Y2VGp32yTeRSvi186r33JUqLN/MpXJxzRx
WCKWXnBJ+ubL+EPP01NrSoAnkkK2JhYesvd2fkoystAf9Ar4p0NvE+j5s2eT7zreP/9+OXR3DXA7
Hdt4KGPvW0dgtTuvRUyWkQD3wvep8Z5akvuc/Pz5CdX7SOFn+y+4J28V5nsjTT9aN32dw671gmNh
oE8gLydhb2kD2/ae67Z5RZWOz9ydxdIBlYO1cn1WlNRjT2kwUYuFsM+RJox2H28qMVEY9O2X1BmO
E4LetdXDcfE8FxxFdpq7Dj+L3iXoQzZXe2kSolGnN31KVqBUYSny21nh1C1rJb6XlrsUZvE+1e66
YFS9+CRd4iqc4427l45OysdKayOK5j/PHCIX2obFJsZY+wlJCo2xlhK37e8QrmN1HNoXzibvecDx
k07Be5Fo2yTR95Q0oAO9uF9l1E+KqCbqRpTLLovpcqhMOg+8sGvSIehUB8s8mIJynHUnkcTe0rVU
t6frsSwYsk2tVmEjhk08W/VTj4d0phqUbvGy9MePhudcV4nd4GEuv3W89pPR3LWOUUavXoHc0IwQ
MpiS0z7oAzSlah0jX1zoUfBukRu7SOdqqCdgKTCHR9OcUKPgXDbBcsUj/d0EZk/r2k3jXjw9eGgz
VPPUnLg32gojFx1+1ArvixcRECXhvnoNPBxgIfsmws1o3WQLrqQX9UvcgTMfyESKnS9DH3Jal/UL
Q2am9Eb72pnOHOGnLRXKuGUIf6irQjTmOTieuZu0C3mQDhL5Kb5UFYy2xt24powWBXXiAgf/K9yH
p8misU0mMgIO5RzOFdEA55k2Z1OkBGb5P3Unu4Ul5v82uwvKa/7Ou/AUOn717hg8k8AZMuTeVbf4
E4MheI+0mjmAei0bAIwWw/eFApi6qEpe8IGvARL1Mj+rqc0L+/jVtLt7ovWnJNl7aXKzB17IOaWK
DS/0egtQN6y05MVNxC7165dEpR8+K05ZnjJz17GwhCWBUbQZf4JlLQnTpSmHDcU5/GtZF2qNl4d6
U4lnexxRAygXGIwWedcprddJZRPniHpxPfTkCg+s65jKuUcZ5fq6iwA6FrhGafK6x5FAlUXIbgBc
ZVlvc7e9F77bcXxT62ZVBsApLhK5TMPymvHWO2dcKHZmJNCrN1w/6unq5Iacr3zjuc5N+N/oGQhM
qm9pMTnnjtTQ1iN7sqoc/o2ElWBHc6ej1UxPFuvII/GF5WEkxW+pCzBUTS7vYO6gLI1SHeeuFbQc
O2AYRBVtw8kk7vXFwbafxq5OHDpy/DbTn6NJ7y9lqdRzv/Eb1CLEJz9D33hz3cC9STEr8DtyZyCE
rsdgPA9DEu7p5YDVeXG6r8KIzVYXa++DdssS8VTiUr9wCRd3b8geUTm6hBMX+jNRFCc97ajJy5ic
6ZhsKNrCle1gEx5zkV2IfH/TRodjFJ2JN7kTyGdb29SkWBUZIjiwSOm2bA0Qp2m2Dg2zucnGWaeh
WKag+B4qUBVMXooLAhNF6cFHA5ef/1ZQFSBv3n6kKlupuqnUe/PPtbw0qNv/d/U/MSLqf/zbz1BV
/8tv/L0JoJ6f9U46Ft7fVfR/2IH136jmCSYEVgNzTwgE8X80ATowHYSFEMgZ1GMipg/5hyqfWQQt
gst0n1k9Mvs/EhqZbXKYZ/Db/xYwCWPnLyIqiyexYJoLh96CbcAssvoPqnx/FC4r/Mla6hTPHPAa
mXt9cWrI3Tm2Qt+PQWaw4FUeqhj3UIphIi1B0+qjh0oGEMLs8ieA6UJIYHZGZvL5QYuHRbdbrg5l
yOA0LbXHuiAghdSCRYOHAWIU+bYKFBTFlzFubPQyX0ImefBYwmxr22LZdZVzyIKTYLC/FH7tXaKx
20gzy84hsUrneuLnpc5TYHhbiix1LmJKukLmybLzAehqo/l1aqt2HSoz3NaT9/2rsS/KsNs6KZcI
k8tpLdCn6kCqlyJqoc4QWup3AZLWrDjmcdUwp9LTTRTIJ7KC+m1sak+VIz9sE0p0B/DksSFD5mTP
15nPDw2TVHOQQIzjhT3dE9b259FrbgZbhAccys4m0iSRV8nZ8s35ii83wkG2YCXy9Pm29cbYWzWM
6FGnV8SzWewRNCPrV0OoG7sOkuAXq0tXWpFs08L1LoqL3Qn23JmNb7AZM6+55v1UbIYu9y/4BaZN
0jYb2WDYKgQnrqK25QJu+AMb7eAw5YoLMxtwOGiGTXSuK5l11fE2Gbtn/NX6VeeFvZbVZhxrd5kO
KbqThlOXZr85TlPtyZB5CfFPrWVpEAAZRiOg91IeupKsM4WhYdE30l5b7lEVLv5CpsDrZrLFpsrl
fvQz+2NkE5C0ZftdlQM8slAO6yoCxt7aVHxaG7LLF87FhXhPn9GBLnU7Lj0l7akHaOccpw5K79bd
GUGnNg6tOJwON1loCaNys2xPxST8x9JKeQVLzV66DgJc0RYNKTTWOqI01az5S4ljavOJi2/m/GR5
i9UObsTGDRUh5h9DZAX3rCp/FBTedF8V2sFZJWiF9d6jiPcA9aPueYu5iBwclmHrgJiWS4clDHwI
cCalTYSNaWlLgZhYZ7tT8troFXgWsyHFx+i3tWnYVz+JtqyZ0F732rLM7fIUDdExLLXpmttVyLVd
//0e8pmACVa0FX7f4ugevFURBg1zubWTiui5JA3n2ZBrr/M9wjdsfSUiynevw5ubsslY+BESfUNh
C0gTUD9MBhEjnafpottAPsdWp/g04nYTAYtcynFVfcBpahzjKXD8RyoVyCGi/SHqMD30/oepFPo1
p6x+QFwM48p8xJnpLVkZe7PFfn4xCJesj5wZFEtAmZLF7Oo7dFjwVRIkmvhB1Uo6xorT3iJ18/cZ
xQPeYh/GS95sJ/7KFYu254ZjK58h+OU+SrxHdC8HlVr32oD7UQZwl4hAXHoAQGC0PuVm+1o7+UYO
+t5PrOP/ZO9MluNWsmz7K2U1Rxr6ZlCTCETfsKdITmCUKKF1NI7GAfzf+6+3wKvMe1NVlWU3B89e
mtUkFAoqqCAD4X78nL3XnhVWg2KEPdBBygr2k8qfBqnD4Uf6UzUA5HmrRx9U1Vw/eRh9iwx+u7HG
N3RrAW5xo+TKofvQNs41HaaXpn4lkZR8vKqlnwD+fjCmnSIIeN0re8SYQLi0k19YM1p//JEM4m1y
m2cpooPqrPei1i95BbWJyf4KxKjfOBtj/v59tlBTFt27P8TXTs4Uig3ydoYmSW5/wUm9gUyzASa5
8bVsY5gRXVl0b4I2s968wAB8YGb6NNA4bxv3CsDnUc7ai7CTDabthwwmKhPWZGMW6c7RsVQMYB50
aGXxcO4ZuPgyuKq4edOt4iPJ1Eut9OtIBk9DmPaKWa4L9WVtNsm0hfKurZhQvurqhLmCVAmXt9Zb
mX4Wk/5XfVgApbhArrGT38BQXbEakAdZ8YbxWks6sOzIJxUkW2xr1NhFva/R7kZOc7c8S/r4Xky4
gIIYwwfc/wPYeX5mns+6o3cwFvo3T88u9bI71Dg7RVftTEEyPLzGPh0R2Q5Qzkjd2GBlWRs0iw84
bPA3y2mdqbTZu9Bj0bLK/iaajWiVMY/bmXJqEAbDtfXi9FG09bhLROQf9YfOr8uzLWdOjYU6ZI24
mZTn74uowNLrmd2OA0Z2mqjK0Sjmd4PfmVtIOAqBYO6ezAaZVpp66TbKF3MMmQsbJ+qadTsI/QpZ
CEAyxSGdcXNjJUS7Ybf+LeIzVgBDhQLQ8vkY8Rx84L3R3vuVfx90TPpKBcmMMAt9FbnRFpyNvW6U
jYZKmOVz1KP30PMWozSqnWc3t99hsD9Jqxc0tFln0kKRa6uGAkIPN305dGFawE6YnVjeft70bbNt
GeXlQXCKs5TIO2UG9bHP9Cct/TINvfM2GQoFsVvke8+r9bCMa4xlkQRD3SEJApTE5B8+zktlUQpb
+VrEzARs48FOi6PAhrRzY5uUhalc9v9iIkEhT0JdYvxPEEnsMXENGOXRH8+Bex8H/gYudvcCZKLH
dMxpMolgBGEUlE3wlMeax4fW+u40ZXXtF4t76hYwNKAb0DmkY1bZPsPV1Jymk8iK+URbhqtFBRtE
CdPehI1ChohWrnw+2vtBqnYfQaiQcQc22+SCYkhA2B0Hm32Rujpy0QzxpFE9dkWiIdcxvEM0qzq0
UyMAP8Up0pLjoQ0aJjNxNYdjLh2AdY2NrWw2bpgcHCMxwh4w5XDJk9pHnOhDwK5j3ESTcyxsPJKZ
21906d1b8bQtMuKUmNwZw5cCcpifRRuOLUTMQofQ1L7BLVkHlEsp3UBZb4eYXmTzYi5n7rl4l0l1
G3nL+cVbYdaADtxdo/6jtvo7UeNkqkYkcPG1kvaZ2Kmw6+qDORSbto+w8sSQMHK5IYuMvBQWorm+
JE1ynAEHOMEUVnw/u5oRFk4kdXHNeh34737dtzBHMEw2xW4O2oPAdh6k4rbDibMi1OEKlFEBf1B0
vgCoVvn4NkccUGOS6fSY3zrdg+DWZVGfiVS+tYAeC2j8D22pX+jyuut5kvO9Nrp01GaOsWU8i0NX
o9ITNeY8H+xZQ8gKkrZ23dMP55Sug6zV/Tut8cSpSsrneUlMBSHGdnk35SJ4bko4CE4WEDuWFhuP
RuaO8qdqPWOvB05D/cd+MgFsZoGzkZQrd5sarUBw7IzbmsNp6JHmeUv+tY6B3TfYSfruPYaFfJZV
5G7abKbl11Uz41iGd4F2mM2yvZUoJwjg8b1dnttk0Y7pcOskPv54t0Pz4bokQBcR2Q50xIGmkNYA
sqk+Tjj/+S2U4gnF6XSuoTau5qCEREKBcxiXdFlpmAWxrzS+o6ZoHmzk8sjQjn/+lPgvRXsyF9vz
PzrjMYOVv5wLfz7np0XG/EvAKIcDXIBJZpFZ/SbAgnlqeb6x0PADy0Khxf/y83Bn4Z2xfAdDtY0K
4dNX/bfDnfcXDC1osAhF+E2a9ctZ7h+d7Uz317Mdkit2BM6XBjYdWFS/UPkbuqh2oGgo1K6RUyaU
ZRh4c3zW6XGHTj47oddyTPIEmnQ0hrkXish2XrOBbKS6l+nGJQEoWwcNFoOqTabnQidPOTARShhO
NoaOT+jKqqL8CVVpGLelEO1NlAxIPbt+em+dtL328xQ86+aARAtUH3AngpFj6zYV6IkHAgLOuTFO
B68eL1bkWOu81N/RG98wZNoZtWAV1kyN0s6ZHxQzjmLkyvYzSPNBpvpdWpnRt9ESdNQdD9Bi2+cH
sHpM9pmUbAPT+abayeMsMA43+GPRI5ntcDua0roBLz8isKTPE6qcTXO0a3fXE4D0YFpwBwMjo3If
GydUUEjPAHV0uj2mi64H8bZt4QDUx+DgYmJeJTau0dabbY980KkLYXub66HRh5AuI1ylkn2PXuk4
X4lq6vBnEPJpmZ9hhXUfBlUWQ2Hp59cx6PpDz9kZN4Fp3iQDgd4SnuoHVAVUsmbtf1jlomoWAVJm
7evgMW/O4loRAJ5RPuT5USSokswx09et7ec3GSOp+ylvgvdKTfDIkzzbusbUAFos/bCORHv29dlc
d0yoiKdC1TqmMt8uvbOz6xQ3BoxbQmvusjR/aAnP2CrpEolb1eM6GkSxm9KceJmZi6D2+wHdRhc2
WfzDm5ihRX3g79xUS+54WHLGttsKHTQhhX7upS+6KeV3zbBiYnHQEIatkwtA52NBx9Oo8LQG3fgq
0wBRV/rmx4ScygF6pp1IUlcrhgBZTGNzYbfn994sl/HZYIBA0h5ih3SdlO5n6Pk4CkTKxa0g4ZEX
PxFB5UZeRVomXHc+Hhb9tJm+Y6v6ax2o4FVgRgpbHUNrH5CTanFAehL+wOxfcUJBJta2l87NMCex
7q6ttvHZyyEc+VrEgKa1euI2ino6pn1RHEk5RJ6I2iiUDRK+wYR90bbUWTX6xtCTjY4xVOvXXht3
u8SJmrOzpEcbnesdkyEZwxzOo++MtKrtLgv7kmImtoG01VZmQG7pafIWVfEUV5PH2AxrPCxS0F6a
SMJ+HptbrVm2QwuBVDdFPi4bCat01gG1RBxDvwGzIbELftDruLRweKVozIbaFW+xV2MEj/jE9KWU
H04T+A9eB1u3jwWtglFm4WSAEXXwIrzqrV6G+kgUgB1F6VmVJu2XTG+2gVtNT3lpjWFcuPElGArc
UF3vwHZtQRVRWw2gfdz+GkSzDGc8CIxzeDuqdJoJK0KJZufL57UhEFLTCaB2kt6/GZwJkUhHXqoD
Qyo0KpVcwQg4G7yvrFPMkF6kb4NdRPyxQRiJMkgv9TAxbE56yF97BGw6ifIpffkwayuq4LyLwz+/
E/7Teon/L8GIlsFu8Q+3yvf8XU6/oBF/PutnL9Sg44ko2Hc82zeJs6Gt+VOvvOQ0kseIKtn0qWKM
P/hJoYd7Ps1QXI384S/hJT97oeiVl8QSiCbMa5Ywxj8liGBX/LUXCtncRgjh6Y7JS/yVUNJHQpvA
g0HN78Zizx2syYPxlhbMWwx1HXvxkfWIhVOmNpT1TXAgtefLGNA0VIXjhfXsW3c6BszQyZpTVDTn
OLC/6soXm7Yt6oM/E+ZKD1BuwSnrJ2O5+bynZPHznkCCtZ1ylwNUI1uwcNwkJmUimVbTSnPJkrVs
6D4TLjGOE6dslnz2WknPKi6ZHta1Yh6pM3TLnEtuadqlLPuTMoZ5Q9iNeagNwklQPj1Iylrfkzjm
0LBtwB5hrB9qIjLMCjj45JwcZf9AR0HHAIH1ya4LczNQ6hqJSJ+HDDVwrPG/lJw6HOFYe0cJNKqD
XkAWCPJ7YcX+WstVv504Eu5H6acXI+uYghoiPVZ599rCMHGppx+jMgFTiygCVEnjXWhIRJu8Ytcx
i95jisRY2Wzv4tgCHIl0GDdIJXZZb46cB8sbjttLl8SNdmZpr/04Ltck97qbptTmsFGtZKFKT3aJ
PVH1cXX5vIkCR2380X7oJ2jmU66DmKwwvFlQDZ2oGJ49xcpiMbIam2wIld02oTujT7NE8l2L5vmc
+DSaZ4XJK+rRwRb999TDkBrfRdpMBjOJ42wOCBXotvY7TMDDqFDkBRHNj95/AOCyrTNqds1hHxYD
xzRbwmcghM5uYNcaCzdckpAig3HNyo3rCCAHUsIpWldeCzLSiJEPm1kZ1kMjtsOCMvOINGOF5LtO
Ube2hHgsgXaBLsweNAdoBDPrROutnTmO49pL5qcs4XDQS87GeFltbdrUZZfTB1uZTNm3NNiRLgh8
L6mH2J0danRQH4+IvNdiZoaJNvU986xtGs02CZb32ZDV9JkATWXWQgzwR8QqFcGWfs63S5U5X6KC
sWJStme4O5uBwezBgsAi/OCNVAFtL6BcrGrpOltDpZfZS/ttIFLgQB6abkIm7h3XuUUWwM49veqa
8ZDqWn0GCPJYYHYnkjOL71Jd7MGR1Qf6ScmpsV1yN/t0NxmDvNStZp5kLZeYHXNJ1ivPQzN9dCr9
Cgu145hHqmBA6vtKz2W1780SK539nfmscS8ry1xP9dTcmDHvZymYRkz7OR6tO6Nyiu3QDWrTFK79
pWjqwwTTX81R/Jobi9Gh026EMZjhQLblZYinnrH5RKOYVBJGunRPF1xQvwD/fW84FGlX3AJWM+8c
qqN8qFK4h98aYDo6CBnc8HS63F2jMYkc+5CP7057iNoM8pt3HdNqpen1TqGG1DbKipgTxtuU9WoR
JrMlHtwWirm1bvX2qBoRtuhqFUve3Jo7+9gWM8QXsZFT/aLZ19JE/ABvDc/PXRF8X77lKNzr6DgH
hZRS9i7tsvKWM82uV+ad8uwdpo/HV4bRh25GnJKpndYDS7PdQ09xCEhg57nWFQbOlevj2Qug92X6
RvfErZsg8WrijyS1ccOZMB/3jdVfYr84z4JZqolXuTYWaW/3Q+VwW2MBa302hj2ase3oc23mxBqu
mAu/kQno4G5cNbhgvUactSH+UUX3qZ58FGP8o3E6wsOq/imav7hZll9KNLx3pRZNWOsFk/5vU+HU
Lz6NN4yo5orGgLxVY1KGiejVRnRTcopGylVXGC2TaCIPZf80J615+bxxtIDVpnWP+ZBoW2HKnvlC
eVG18hC3pbvCKfMbhi7PTWHrZDLU3hres4F4C9laB4epccS0YD79laGTQG4M+X3pl4Q75flJquxq
FEn5KtJH26ETo5SkJVMjP1JUcG9FOu1dqznnhZd/7az+QdNow0tdAuZkF8OgzUoLK3vefk58Urht
q9hVzhE6CVHbOWa6xnEXKKKkjPaDGoRR7JAG4OXXwgIf549TubNqIKcrOZQ+FxWXEaMY75iJ8jXr
hyspstXtYKSAMymnt04lrI1oypf/hyXWv2aCi4Wv9B8muNyn8/e/H0b/fMrPboUBB+6P1I6/FWBL
KWWC9MAxFgT4j5dS76/DaFoZCwCERxlX08vgS78XYByQoVOb9ueT6HL8iYaFZaNtrX8bWh8+/uPf
CQ+0HSSpjgP+3Fqkrr8g4iAY4FeZYB7Uhl6FREIMuz62XrH43lbRDHuKEKhLlonoFCMN0iP3KfBt
52i50UqrdIN1LagOccYSNHJi2YjM3pd2QFYS3tGAvRgrJtFU50Zm3S1xce1trE3R3u6HcaW1EyGu
xnTQ6WiuJyZm1zHwJ5QoefMVdNk2Rhf4wpjW2UpbRvvE1IAA7es8AOS1IHPqYHxRpZ/s4tqNz9NA
PgT9EKzLbp4+z3iAE/JmX1Hze1us6eNO91P7FZ/eqsxwQ5RE6h6DdLQQL6HvxP5T34qye/XQy98B
uNI2jAh+zPpAYGrVxbuksDUgP/Khbwf1TSFj64a8pZYif4kJpgXLLvFIL/U8PLhjd4C6CYQiSZsd
o40cyG2mNsQ4CdAWCiFPhOKlod9uKsPeEwln7zvwDbfCE94a7YBiNYu+TY2enRD/oGDrjF0N8PYJ
x3K9nelzbZSt50/k02wh0qGkmlyiuwnUwVjnWZe5t+M9hzCx8w3roxwslvwZozUTEb82kq8GK+oG
YEJxcgfPPs5Ff5PpZtg3pMFAELhva+zKXk0BVto2TQKxUkb0mkwkqzQ9TWa9gZTckDFTJbI6iRke
RFnT/5m+sRRlTGJuWBGrsNa0bg2dTltLLVo37aHPcswcCSmVg6CVbmbVecyiD1K18xCy2YMUurcC
mEBYtDTXaY/TLrWoQwf35OjjupHSp1ngQMk226OeOFiO7GsaDQyvlcNlp+V7neJ1xw49RRjacCQP
AQEvuhphzeIAxBYO5zuodo6yADy1jAaogTsUh3jGggnGcvNtHryzX6lNnRE2Y8LWtEr65j7lE+k8
S85OQiUYoBUusx9A1Y01LYnUnFdKslFExtFKAQpbbn8gs/qHn1B6zvlDZRbIn7PxW64XX9N4I1x+
lKigIHNhZfWa+d2trXUz9NFKjbThekhra2jca2/0foixv052QsCnpeLQgHHiDhhwfG+POqSndU1Z
M7v+qqm5lG3tbSSMe8Xvc1wnU4vLGETqIoSbjfiHWfM6MnaLyMrCKiE7iFbHVhuSS4O2rBDDxLSI
4VA6u2tV8fufJp7QaynaPqxw8A7DaLQIg3BqeB7xRu/1V6vhHwcjMRpcW6QvZFOI+AWEO+7TgZ7H
SqklCqZlCUERQUhiY+EfRYKrO+m7pQ1vrRXdavP0LXYQR5i+OhX5g+24X5O0f1wkjhGovMS4M0ZM
ImQwXWXhvOiSazUnOTYz53OTMg+1RhOs+2iEZYniYx6XXReMcD4Gq7jFpyVsXthccfFNPht0ApVC
ej+SQhs3iEJRYi/5S8aSxGQumUzuks6kLzlNw5LYVC7ZTZwF55XUMh/pYnrIg+zt0wOv5fFbRvST
vmRAdYRBBXB8AarH1lONr2D9+Y8gtVorOoD6xq84wHZa/agPZnAs0XCsI1Dk23YpSGmZJfeQ8jYM
VEmVXHKqPu+pJbvKm0ixig3yrBqv/1YsCVcNUVdyybyq6RRtpzFoYGzj+/JJt9rksVGe9V7lzLHp
0g7YH25mfe9Tk2+jag+1bdp0S9oWoWHylBDAleBKO1tGA4tn6rzV/1YQ/4OozUJmxqb/35tabuRH
/0sF8dtTfrZwfOwpyNlAgtkWERbu7+kWi+WcGkEnkYuEGUBif6wgDLoqBqK1n5ONP1YQiz/cpb3j
YW1fPOJ/ooJYDO9/X0DQt4FTphNfSHuHNs7fq9kGkU+VkfYsKU18gccUzmOEKeFrWp+QB+2NrL+h
YrWIoW3HctvmQ7H+wy/rp8Du38pe0IMEP/of/+6Yy1Dl72oYk9ZWoNPI4g+ThtLfvwRk/DyI4DNM
AxzNUCKOkS1mgtmkfafzH2c+U1IJ82/JItjU2hgCyvBf3UK+ISWJ6r6E1vyR5UH7BnCI+CoYDxrh
DztYGpzQ2/7ISJUOpwndok/OrRaj+nacu6qhiz4pknD7qAiJZ+xCKMEqdJOWGqMYjUdtyQAIXIhj
I2vQOEl58MasYupqd2cYp/E9+e9FqA8tPaRsCdWMMklfqb8NYvWu4dkL2YtALdam2qcxPJISI8nG
tUb7MCkJthwwEIZDdZWZ8bV13XHXzfJGVfrBNfwZAQalRqr6pzbHCJGN8QcKdVZ05CLNPHuvRNw2
6imKGtxwPv9qMMQ6l7J4BJ/2YvQ+RWCgyU069OIOr6UWzvEU3aFRQnIQ0a/Ji2E61IvGsG99eRSN
Fd0TmEZqkLpWwxKQ28Kt0rpnAlotJOoIi5N0fKscDaAiJ0cFpTa1aS9EGhaVmT7H8gi5asfWUjcY
6/eEVP7ILDzfilzQnWuIDz+jZZF3+Kub1LnnSwQODv4jysIHNWYERkiTdAvjy9zUJcZuvqflW5vF
LZCaxbksnX2gl7fLIddlUfcLB9tR8EjALzOshihZHwEBgmy4/3lCFkRJj53Xwg4AB5X+DOXSNip9
UKdFGZpuL+gClW8kAV2Mwbqr2/iEOvGrTBA8RKDfO/ivBU08M+qwj0T1S62Xb5HpXlUOiAdZeeYd
JkSZakTBYaScct2a3Ar0TJNd7aKoOI9tudZTvsoY5dGoqx/wXA6O7m5VEn/QmD/gzDku5/YS9Sgd
tdl/rGJ0Da51N3jlg14HoW4nh2SJh0vG/Mck6ptCcRqX3qPtJj+sTHt3bONWx1RKa/MsMew4ffXQ
LBldTfVg2E32+TMG2DlU8a1Qt1GgbUtj2iPx+14I8ZZBeKXVNr+nUrvzcgkAZ7gMz7VJmKiBlF5m
8oXSMVs1nfOcR5DrUn1nSfnmd0RaGaUxrNH38wszq1DomL7r18QWbwmq7lQmXz3De8wMppdB8xy0
EBAsm8mj423GGbOcQQM2nBL/IBfpPb+9aRfTXEyzV5UuMv6RGD0LoZ4smjXZaV+0BE1Fa9KPwFd3
Va7/Xg/zM5JcxooZEeejbdNaOUyZftvaD7BmzZWgXVWAmDKt5sHCDQ3SlelmVe+6wDkZfg6azSQ0
ebkI8NV9KFpBaWeBzirfupTrqqIRFPneNnVvzTHe5R2Xfut+oR15lWzaay/wAFtZakc2yibvinM9
cpFw+DFKkmFqfRfZXNifzcAmpXJzQO0RiKgTzcza/KGhEeUzQAEdsGGbHeqawlMvU4AtdvncFQNw
sHh0r4kFl82390lXhSMJsQwoSeL9AEz7IcRwSeHno+j6EJMDI4m4v1Vn1Wi3ph0/xFlr6wEqImOc
qXbbkPQ1SIfjfBOIXtskc0VBX3QbIYjxSI1zZviPntffCz8FczfRfMzqGPYAAjZQw7zNVLasXuQ4
8HOnF8zmPceDPro4qQEOzNJOpdPKu2IKDtVCYo3wzm11QGI7f8IvP5dJtUZ5ad3OwZxvgEy3IVb5
En8LPiUp1GtstTEUIfzWCTEmXyiQt5aHrzvQzGHra7o8ak3784bzGb4jrcDsnIGkTZYauCT2gQxG
AWhkxPMLUHWD0Li665ebdoT7Qa5EsmEGV951ULHAKfSvLiFCVIg7H0MQjjVPi47EJTDkxt3n1pTP
SvFxn6OD/XUwvK1GGq9HPmMHzaPwnUsJcXla0MtqgTCnC47Z47cVeguimSY9zhTH/pIE4JuNheO8
AJ3t9ocH37lcQM+ENngK+vPnjQkLuvKBQo82pWgOJxo+Vbfp/FGeZs29TPglgEmDlc7hS4sFNN0j
xazsS18Q5JS5oKhdeuAPnjDuxYKpNufhhU01vikXevWQYUiMq4HU4eWvIil5g2yGrmrBX+sjIOxk
QWI75VxwGJPf9QWXXS/g7JHmprugtHEKvFAUd7towWyzXspvdnHxFgB3vKC4Taf37sSC51afoG4E
hTfgBX4U/rNKQHlj7CKrcXbMZ884dSZu7XZ4Kqtm2rbTTFISRPA0Bw0etUDCO7bNdWXl4ynD57cf
i/I0LBjx3DUlAsm62bgB8HbI40xEx637SSPXFzC5tSDK5QIr96GWlwu+nIWLc2QWXRrZdtuoj4M3
lx2+xxVYOvFNgkp/Y/RIJXszRQu6QNLJoo9raa+mBZ/ewVGPrMbZpW0UrfSqJ3hRmMbRcBiPVL4h
N8WkDDrtHFXDrja/lLVZvzOmWlXxC37W/lh3RKJ79Qs7pQa6wYf87TRf/rdc/x/L9cD8h0PX6/fh
v7Kg4B9fnvezZneYoEJ1olHzU43017GrhQ+dcSt+c99brOZLPf1XlVLwF9vSneVZ+E2oqRmW/tWC
4i9jV8LqPMM3XdhOf4rja/r/KRiCDR0JlcGEV0cQ9VnU/8GC0vo1uFYyMUMkR9O5K8Z3ss2dI42I
+u7zRig2Hs0qQYfb3+iUjIek7lLCI8ds3clKklCboJhoFcGKIx+3zIqD01Ral8JjK3GGO21uspOB
8XXtR96ryoBtxsJiSpm28y3VIOFLaXGPN664193qaiO5pJ3Upw+CkKe1IuTtsY0nMHjFAgIsXmWj
z9vAOmuzSbdKuMm+TqLy6uqoSEsjIcAl8m40ty8PvmZ/V36V37AK5jduZYkLXaa1Fc/eVhcm9uS4
cU/tEMU4Jir3lrFsTp6pbj0PA3i/VHTagWbCY+pAXcsCMZzLyt+UU1HfaKhe1mldJBuFINjzB3XE
UvLETiieMy8oLoxpaO0l7MI1qIsD8RFEQlStw7l7MPcazJuwGMiLnHyrAiErmCUNg7dRUW/dkmtx
59bta5bpyWsiGa4m9oGNl4y5uDBOv99Uk5ZwWiDqvUFWRBTgzWi7JYu/+Z3JT7ajWAxOg3L0He/R
K2PGjV0GuN0L95I1lXbNkJiFU83JoTR1ua+GxH9oij4+RhzvVrlFtE8S19Ta+OFoVzTy7OTmwuVw
kKXjs/TQh638j5oaagt3RpzoIGcMGgvWrNiPkVi3wd6OcJ1UhnpEM24d4mFy1l1jZl8TxO9SzeXL
HOHWTQ01L28k8hq73xW4VFaNPVhH6E/kBAA81upmOAZ+5SEXQ2Z8dPzLVNXdCSkxEByt6Y6yNE6Z
NEhW/d6bOHlX82Bt4fQ0gJgy466ue2Dzda6d5UzPWU8VZNRuzkKtt+UXUZgfwF2rL/XY3Ng1fR9d
ipfJYbykCQjQHRMd0luDjTem4r7oOsBKA8oVO4VCKF1j5YkUKFQwUyNKZAp6i8Q9J2KCan9fNXa3
wnWSIbGBlRlX8S3NGX3XGBqxPRjLABF2+T5jU9trdtpf7Wrct4qGnFG1+U0Mxx1SAvyHckqqpzqZ
v02D0e8ryNKhRxzrUfOgAVQRNCKx3CizO5i4hG4+/5aih/cmMvhSIU50LsPU5s0lu+Ix5hQMXjcb
NwxB+/de3ZHKxFEpiu9Ek4RWg09ApBTUYhjPlVszHyzTx1xLsYTPHfloM65qpdlR2OXleGydmNAk
UpAvSOibCR1D4Zo11gFWgyw2nxVgr8fariJUe6OBLSqtrlFLnnQ0CSBkXDb7JrenO18Pdnayhe/a
3s2JTJ9TxPtVMgCOLmyANeyVwvLZDDNbrmOPI2Q1BCh0Y/zOnikL0pNTO3T6AlJzoNUHAVdKeu14
RnD0PRgreN52312IVKa852AJ9P5xHLr3XEHdaP3kCSzxeC4nS657mbSvVgLkppqRlGvpYHM2kda9
qY/mDkLy89DJKyy5pCe5rfwnJL3/tJDpX3TKZqPo/UPbJ3zv3v+NtJkUoNy7wDR66f/PL1hGznjL
U35O2cy/eLBbAs9z2T5R8tIJ+5sq2DB8W9cdCOJ4N5fu2e/7LbZO09fB4hs00Ry+9Pt+aweBg0nT
t9jGkRX/mR6Z5fynDpXneTaLDpx6Eu/0X2VOqa8ULuIY8WGG3ctt4vjS5fTLPu/VYEHzrN66fdUe
uAb3VVYC/uh7eRelLunLNV5tFEmnBBHQSqajzzJITz9InsZcRA8GELMws9xxows90JGWAlQuWrc7
Yn0hoQUYMiIISRASNwS/NoQj/fVekEL6rkYSYn9/7PPfZTSA0aD0E6fYhSavyJwsk9Gja46Vq5qL
BtK0DPa4rhPSAf37OXXLHTHUqJcI9sZdOc+rxojMO63IhoOouj1KRe9aNOb7SBIIHQWz3vaOnrwU
+OeKB9CE1kGfoOkmaX5BhVOtYp++tFbYU6hGdUZeG9wL3Gqtf+9Lgmdrwq1CuzWj23LCPAijdTnA
mxtBa+AcBb04Stc91iYTBdaT7Mbu4p83MNbqkJajjRgUqHPcupTl/tjWmyZxGLyBYxgmA+4uXrCb
UQdY0kgPOPlojKTP91mMDAQ5jpNI62QtN42T/PHm98emUq4EphWotx/BTJSKOwJW/LxnMlRdDP0+
QyXXSDYlErRbW+dE7JIwdSCthow69qV1WwcGkHjfXLvSCe7N1LePrNHsLflznJrpOyFdZN4IlCYG
iqlnLpyDN5fpeyVsOmWjfccaSQVT8yoZRPSga5WDMiYuXRAgmbq0ntAPvpF9mf3ePJNaWa31auuX
cXuOs8m+N7GEHgLIZzDG0IwKtoDaHI96ZEfbwe/Xphin2yGJvFXCmeVrU+mhqVm3ucGg1iEL9WRL
zX1kazpFVQ/3smaONfoIVCaoNEcoaFyCeNRiL6keKlwgT6rWT0VkdqRkJsO1jcRTnMMXmwRi2aDX
3ZvFJIxA/DYiqCbMBp2Jj9/y/gcwwM8Z2Ttzl27JgmEqGXWgur2JHx8FXWt/JRnKGS42xIl72de0
qluctNLV13Puzg8V88cHp6pRj8usOH7+tbPzkkO7TosAXW3QlfPFW27qymqn1eddUEE39CGqw4xh
cd0ZATyTKRGnSZ+Jg1nuMQX7ee/zMZNW7+yJRwZnOy0wbgNlN/skQzdXIfk6VF568O2qfMZTsxYd
ijA7MB6SIrVuY914pgQIvtgMFPdMrPoNPWO0W3bbrpAT2JugJaAdfs/wMDDzuaWMxqjcJ/sxmYaV
s6TFqyTStyIJnvTl9XHmEPCjuPf5Ij/vkbfDCKsDmlfY6hYsXnzx3Okxbnr15HUROUf5ZFx7vVG7
utb8deNN4Po5U9Bnqvy9HZfVsaytrxACrfX/Ze9MstxGsjW9l5rjHRh6TGpAsCe9o7tTzQSH7hLR
9z02U5uphdVnUL6sCOU7yvPGVYNUhiIkJ9GY2b3//Zt51oN3xRjfZitRPyg6pf9z4L/0U0a02IyZ
SF4GJgWKHWwMkeIvz0Z/RPyF3UPgk+kQB+PBgdjpDR3z3dmJBOhoHJ4ogvCKgvW3FWUl1sRbd4cx
wO61Hc0HP4waQE1zR3y0cg5FbCNtcidGyAliADuMnyDrOfvIrcNDocfOYyeM+5QjNgR9gTRJVvFA
oOuvX6ZuPLWcJntc8oxTPYYGsMF//hMVu8H7GtsgT8Glg3fzMur5lQXWfR1GbKB0N4lOUZAbbxYU
TGrTcK9VzYxKq+4h7NTnyskbTE7zaGOGpuT8kwBdaa7ija2LOUU+YA+TOSRV93g5tr1JjrMWPI9B
D/XSJ7rJnZBNBA7VfDmzKK2IPFWfUuZZFW+RVtnPVqS+RXUTHPSorJGG+sr5/yMF/w4pMODO/Llo
+d//K739Ntr79Zd+lS2a+x8Ilkjt4VedqkBQ0PyDnW1jPMcsnemdQaMOZ/L/li0olljtLn9HtaSh
NLXOf5YtlgQXdEjbJN7LCd9/y6nidy0TpYrA+w7WOAACfnqSu/0XkGB2Mg3QNWg8R7EepWlsPWBz
riVc8T+Hnf/F/E5OKf82vuNzqNo029Fs6YLt/jZBhDYrSqhBlN0+Br7EbJ7rkiAUJfzIZ6YoulrY
XpWOXm6fAnP4KMonMq0Q6YwrTq9b487XrAvuf/5SlH7/8p0o1wBHbGavtnQD+eu160qtaeGU1lBV
IBlMWXonYutMvmEbz9fZwgENj4XBiP7Nx4rf6VjyXlAlyrtO9cmr8ffP7Ws/texcqUj/4rSK4SLP
yryTn48ABzdt/erPX0e0QdEEZ8VMVXgvEJqsGjjxz3dgebx/naryVRxAKqxK4K/ZmvPbVFUxEgXZ
s1J745TdlILMDvAUZpOYdtM5y++HQ8B1LK1Hu4DJkWTT06T3MQB7dB8Dg9xLH6y71vBaCG+jNV5D
q73kHVMgKIzbeWovToS/s6jhGEEFO9lpektBhhhTwjL988X8jnfJa0FmYHIVzIiRVfz9tooBM7i0
dWrP0rSr20OsSaL0FhCsiNxrlsEI0+nPn6hppvyhf7uBLjidRRQPeV2S6Sef9V/Wj1oYkRHb1AOF
Zdy62TDXzmi96858DScGfXyhVdoqW8vqDGq8NqM/7fHNQ9rlOm33mNaoX4nkbovIG/BWQ7HUwnDO
DA8toG+dXDXjaC04OyPcKJg34btirwk7IHRH+mQjrC7NGxDdT6ID0eJcBT0EZngxUECv6h7mf/mm
ht0fMa8+NTVftMty+4mxw8cwOOMBEO0UTVN0CEB6UH8VQXLk0R18ULvN2DhIllPTOrTmiP0K0Xgw
hvoZ2XXbIgK3rPUwdcO1NJ2fEHUGbzZm51BMmbZnCkVuJev8K1UkI1ac2p9K1yguwHJkN+AMopva
MetE/yY1I6RExcqmrfrnBmP1A/qq7KHpe5yarWsF9wW5WbptrIAoKUfT31JQzycF4u+2Muxh7zQN
ExNsA0MrdL+jklM9iOTd1h8L8yyyat0EQn13zPqR3YlASPjRW+zT7SeOeG2Nr9X3zsKte8KL8lVX
hHqcHfcWBkl2riy32wHqhNgAGM7FxmsRvytb2S+/Tfr6zFLPGTJOybNAoPHclAi1A73+Qf3L76Ih
eta2ndorBHYV885M4tdqTNCb1Qg9UwsvPr8yjlZdnxR1XvVNlL5AZ448QGWEG1bWPiaFCoISjf56
kL+1TfM4zkZMuzPiGYzw873JyndfwQ2AaKN0jbsjqIlj9MzFjfRkMrUqe9SHjMT0XUYBudNsd94l
QTu8U6qRv55lFxgX9bE0euiARcl0WyZSLv+EwYoA7ByjbaRkTOtpv7dFwD1EdMHDH8rnagxaLKRd
EtlNJoYRrMBcz8SBp/Nq5TWMM4CgdcTYfjNapv9qQdvOVLwsB9vEXDgHBCRVsnt17FlZQ+t3n8LM
drZWYoYrrWLkWGqE28eWW2yHKg9oVet+l0c63u+v5th+IMtRt1qcqmdD/hL39nwu/RGHInhmXpd3
eNKXyeNQWc7ZKFDSoofa+lPsrJURDoYxCZreCVlPQVTpPtH65hR0RXpstDHHkqaRtibqJo8U67U0
tHHTdxN8N0UviSKlo+hh5qn+OP7Ah1QE2M/ElSX2aRzWp5LstcbxqwtdCTeX8nb6JqYmOztwbc+u
/0IYp3ieNZV3iuGujjvxw/ILbwP5KTnmroW+Gwtbf9WwF7Elz9NP4qvaxAUBwfKNm3A+NsWLbbhh
tp0Guz75jYXtZteOH3pUFyiiCm9iBk5bSVoDkCMZt0685b9Hj1k+HC2rUR9cPFuHoZi/mYXQvWGy
+odMaNmTZqEWNotrSSXyasJurBPSXkqckXqFFrbDqeWodeNwdH3G0AqC5nUp3bErW63RDCERFA0J
bo7Mbquhth+6yNnHulYdNXC4I/7m06Edv1e5mz8LbSaZFQbGpuOhP2uxRj6oghADu5D2tT3lXT+9
Oqp9qrm+5wkjgxms4D10SsxAVOsBzbZzbLBwilUiYEylEnt4FOW1UWvs6DJSivx+l8ms0VmE/Zmo
rO4cZBqSDDybln8fj321iRpc2U2pL44D5D7G8KO18feDMXsnRhSv6zncReV4z/0LcMN96ubrmPMH
1aDbwYD96qoRlhvneUzwJoS0AfmRcCiSY7dapSCO1MM7HrzXvC1/OO1DocV3XwDq1Gmwhd+MIY2C
q6k9QGcYc0LmnDHyYiUrD0kYVMhkR+c5wKT9HCY6CoEa9LQYcYWHG3OplGzr2wRrWGVw0938fRrF
oYk5bRJygWDOwnDU2yfyjjIqLaIh9PqiUVuVA6SMECbxKmzcncBZbIN/wkMcVT7jcuireYEfUTM9
OwwDvMkVBB/g5aQ5FQZNeMV7wrbQjJFe60TWD3igHySl+ato1q9qQMhS3RRrhrdfC9V4Vi3OYUkf
B4JHWtcQtqC6JWdhFED0OGchmVRTOp0KgxswdXxtR0lvPZzGwYw2auI/ZUV4z3usZ/uSsiiulMdc
tb63HRSoyiyBhRq0tcF4YiOBaWNNK1m/yf9FxXCpOmgyZvBK1hbiIJULHDvw39YK8UKr96YscfJK
Zz5cpjdlPgdN81L0heaF1llgDbNybWb+U5/cetFf/PjFgtUwNvytFn3ZSljg/u6IoSw6nM4P77GA
pQFagREKEjCSp3BmylwvLZNrwVxpNZZwNEI13Lv29No3KMks+eSbtNO82A3ugBjJSi31rT7E2yAv
D0NhYyFGvTyqPeY6Sll6JTceFtHCNU8xSkH7tK59pPDhmF0MtbtL/vI0YsPeF3yR725Zfw42hvo6
NW+Rwtw2cvbJNe00bFlbFqTztW6ju/wCyJDJbiSJIk7/8f47YgbgiW52kdyNsb+oidN6M9Q4T4xU
ffqxgn7tivSNguM2WPCcNYpIGnE8Cj7NRvnpY4NJyd8/qDoZfER8kCjQQhKfBMCV5PcCh2VcdHRH
yYhB1lzZMUKu6YqTK8VwoeP6j0WnF7TTibIux5wlfGrYT2DymhcF6Tw6d2Hu0/lGc/1YF8lNw8go
brmxQwiOllrIanagbI/F0H9pdP1d0TLMuBjfr9Q3U+NBkV5GcFUAS7CbiCsD1OUcqa5awM8y56vv
12u1roHkspu8OXbI93G04LtCHE/rD5cinO9Q9kNHxSpa/dqG8i6qnSA+8mBmwV2dwpumNnJ6FbwO
Vo0mNtMgCPmYT2GGRoFV16bFZ3D7ch89l1EytHLOleSNF8wj7JQgluUVgvL3rAQglgIvzChiTUwi
vuljxXfnm+Qsl24aNiEwFKMuMdRvC3UokTU42Wh3uQMs1fEwtaS6Ejwc2495RabH3GJOF7IH+drT
wMuMEP4agNwmjnnuGdaUcb3LBI4EQj3kLa9/Oxn7aewcXMaDe5LPX/rAP44ll6l33EX5dXCHgAaY
R6+R1ux1XTpHWOZRbSAgFaAiyUehkSmbRNZjX0HgttPyRSe5tQvHpwgie6urJ4Jb+IEjfj6aNVya
QlkZAe7RVblCWgEtXlc/4kzZyRe2YodbCPadfNf7dti1VLdxArwysoahOXosXtz11PFSzdo+0NgM
9GE6USrctJZSKsIEahw5O9Tou8bOQBxOjbFCjXqhNTbaJM5NYj4mNguLnfCGIFPzUpoOO2EjS9Tm
K2aND8aofG+I807c4H2O2ITVq4z9MXTSmZfGk1dowOtjVvRbOMTnjuQ43iIkqK7woA5SxMjb71LR
hMPXMJ9PgQqfSJObA57VN/k2GdCGqETe5Q+ubRZusB+sDyIebkLnz2JPhznAwNvRCeexLz58E3VF
xLplD+Lic5tUtflaquEl1YNDW3Opysy+FqoYMI3qTnaBeQQ+bxrfrIoP9g0obUOjPSt1xeiZM2VZ
7NUc0heO19hiQTaZsvVLaSse0lQqKt6UCY/FShrc+lrKUPye5CfpVCXQ/rpN0ZHBnrYvcZ3dHNwA
V13Ma4qt0Cnl82H5/jA/7SK/5S43ZTTye51nN4zQK/b+6kkEZAUVAiw+hi3A14tgEFYdN2jgsOnk
q9crqA5T5QYHmZeoUF7USVu3QnkwBp9Ik+xW2v0r5vxe1vBI5fr2SYIdGnQ/6ZPtO5/0EJ6edgUZ
pqz5rB0KPu0h97mRfQupES+lmcZz2cv7HAvMuFteEYVYcBr47K7LZW+y+UDbvM26CUPJQ06erYTO
7V5OziGwnmFboWiegq3SUVz4Ks5muAFOJzOMNIKQ+KN2mjMy8b/0cWx4mWQAdkn1k1TVQ2dYj5mL
V0pBQ7w1MGIwB06LAicozheicDVj3xnpjaUP88y61xOOha39LFTWA+ca/f2D7z+n/mnKBNZhBpzS
hu7RnBO8ZTrKGQcr+ZG49l9HB4dNTaX+JVHrexqTWKqBrxLp1G072380TBbVGLNoa3c+4bldrVqU
5quxz9/jAf/rOEXBM3xJtHavZ8ToBuSCIoemdMKdYOKzpuNM1pBvs6E8oh0l8atBxaZKi3ClSTdq
PF2MilPJZOvoFFZgp4UPDf/fzgFamnB6M1IQ9eSuFcmxjo2vzVsY8eBwG0i2zozeSOqXuuqT5YVY
pWOFOxp1yqS4G6Zm6roY6nmNbyOaMBxOZwzEVHx9MiXhdnJvJpfcJuUHwOzO0JKXuMUNtB4nLB7z
pyzVYawrFGV4da7Lanzok95bLqB2ZWGYKxuIOkcrImxBSe69OxdrY0jfi8pONy00yxCU3SNDouMY
yt2zTzikh+8Oll8i+Ea85leIkNM6MUqN4f5wIqpbaj2Key5LqKS4QQUP1068UcR8bWbTPJWs6oH2
DgcS3N/LHqIzAbx1osee0IpyG12xblVPDbSLrCrHEyQAHMXrPN3iT4Y0huitbn7C3eRzqCbSIzg2
45iXLOuKjcb+fVyqFmUYL/gkimQsPMNnSZSZ8RmP7c7VSn9lTc9pgprIcI9Bk9M6VPKm1wRgRykG
tiGLz9L8iPKbiE25B2RM+7op6tZLWZpUjEcyaivB4L/ocUQIp4ITnEXQ2py12MVUMAWMVcW71cF0
lX/gGmgpPdsR9oiKmRy01FUX5fIkZ/FqBSWr4HyPpR1BGFmRlyIKX44UHxmcx3wldPu7REYbqOtw
3pW3WUueO9xvMJEQh6QZviHBV7CBb3/WmbgC7+BBIHcGYWpPWe4+yPO24OVf6wHV6ZCUTwatbJTh
bTSYxdmezXw/F3DZc4WEJZhlNyfh4IqSeG9RB9MRdHeoUBgelExGmR0HTL3Sab3UNg1ugavR0vm4
/IZs/6yV9R7S534qs6uoYsxPG36YUbKVFA7SYj8j0LhNI0oMkgAnnYuKC14ls68ZEqVdua676qmr
7JfUIXCTXeNhsOVUJXSf9Mh6gEzUEdABc98nINYE2mILr45xX2E81+DsSXSYbirPhlnf/RjppKYR
o8uWqpXZrVXc1WRKk8kmrzeEWm2qPo527mR97VxkAhFN3gawxQsCv9x0XSMAYKqP2mWf7rViwOSY
OAIV7y00nTpK6xCbO9GJJ6GAMccwVTzL3rkWzRTUJ/IesvDoOC1IDaw87CKDdTImA+a7PNpI+e6k
kwJ/tER0mf2cSSmhqLiU9HxV1V8gjaLWq913TbtzbFKat6x6lxz2gOa6lxmidhbUZ5wsaJaU7hLn
DmYN6VuS0KdgU8U+OUeHuKuKFQCvR8YJ99xkI4QK/FPP57U8e43Y3dZUU3akbxmETyAKvkVtLV/K
PMVqklHAXRfQZcoIowrZpeRSyGvimJqGZEIsrwLlJhC6L3Z0eWy0pvNMT4PfT0h6kqiiZIdJIArO
CLaTrj74mWGvQA7kUTdd4AVug8TgHUmCz7Gx30Y2wEZ1ldWocUrzuJEDu9WNs329rIkw5g3oRh/f
AIg5Yify6bpUGtk07NUyPMinPQeQi9VDg8ptEYsui3se4fRXkUKA13wlWl7KKKI76e+4aor3pUK1
Fe56TObXLtIeMeigvczHkxWqHxCOvbTifKDyx9yW1DuD1mWomi8tZtjL6pSVui677y72DKp50EYp
EWEqu0rzbgOXbUCmkN5aX/sI6aRll2lV85W4sccWOpNlUzGMlvHeCSiSk835gDrZWZszpkqrINVO
BgxC3pwsBWr4QddGPuajMU4nofG25Qm3SrWrXZfZb0u55KRQGMlgu4S8eqJuPnpygejnw3skE3k1
AujUiJJFHZNvxoC/bESxJMsyCCzvZveNbMADDxmOmo1fU5qlwcqQR6msIopR+za+VhbPyBhTIAn2
Sy35kWb1parS+xgzS+mDK5E7d5BqTm8l8xgrPxYKskzdebQVSpJSbg5lYNcrMWSokMjX0SGq1Om0
MeoqXYPqNCo2O/BesA6T1a1cBCmxbFOoxfhucNpUztsUzJcOYy2VKS1mpyxwuXmORn82ovkT5sDb
Uq7lrfGkau3LbPlXZcqv1HLVSrUoUluKF0O8cVIFHkIH1lmAyyKs75Usz5bphOurV3krkdSyPgci
I5sHZbAelyrfqPkhjiOrDIPLku2NKf+V7ma35aWhl6Inn2jqZU3bV/axUMuPmb33iKXnazYn72kr
9ccLcqJGN9zGUDclNrpU1pxlsnjdDHvhUpx1NcBUjtJGVhd5T9C9jmEMkQjhPP6USHhM5ajplPc9
9QSKgxezRRESEn8o7HIXMPvNnLncJMjAiXKmULIcpiUGspJoHHJPHiNov2VUUYLEuBKrHp91KCPo
y9DbWD9ih/+YNgcZDLrc2GLmfJLYSmrjV50NnhsjSSqVmbenLXCrHArcz7LP0cZd03iLZgBft2wI
tqSabLOrPnYHQ1PuFvy9ICQAfCIJblHyyhT0lWzqIwEMpAyszjD6mgCarkI7YbuVN0aFg7+mzdi1
6IxMy45WlkLTYbj4i4RujWv1fGVavy1rAUYpAQ8nswF3ilas0kq8hEb8ASqUkcMCbcYCw46ZgW51
BhxEf4yXlhydFdjfOzPV9AB/gkDmCeK99h4O3RelZVk3YVf92gt7uebrYgdaxV3ka6Qj7VyKudC6
l1VCET2bMJBBAa6dgtNdrb20BVfSX01L6WANDTQZ5Gj3fEWPjpg8FrVgFMOysRU8VQptZdA5doIb
Q1aeuRp6mw7/mx9P/q5teaM1K7uHLeLydlrNkbjaKl9geR0hph16fEVWFjhKErdvmlOvCAjzsA//
GYoGs3nZabbWeKrUjh3bSU+5jmwwV5WfTk/gDdFTv4A9QaZMpt1ClJOrDgwlZoJkDO1Xo8tu6DZf
cl37gh6ZiiqqJijBdKdywXeV+VEFbIM6bxsLk5QlE5kx512f8ZKkDXcCaaJH/AahASUfShG3HIV1
OV2rfjzJLVv0THOLLLS9qUK7nXKK+iGy7+xWCP9qJBy2RfzRhnT6yK4B7GZcB0b7aRBNTYY3ibl0
YbnXmix3ATF7apQnNR7QblnlQx60uJx02rFHasoCpbrTgAJLZ946dfq4vNpQardUUibjNGNjmcVl
jps7ZikXfGDeLDghS0slq1GcermhRr2fZD6NmgwaDSqwGAzzktKlXNk6l8N+lw+8l61Nj6XHlKtN
5i0v8dBhI50F46Y0R/GoKhzkGvk/jRKWDKqrgI4gSTwt0sx962D2VUK3E8VO8atvQ9Ipnjuwqyhy
41GrO3XTZTCR1SwNS2YTu1niEQPPvul3U7zHV9LdVPjssLqbrUG7stYtaMdMHL6xGIL1nHLZ/NRB
4iT5+Nrl+DAvW4CEJxPotaInDtmM74oDwlOzC0jgQfYYZjBt4OEeaM8Z885XNzHZ9OFhaxn8XVlb
u/YAfk9mRRDHt6TnYMmC8rOovWVWP/rs7W6mPjiz/SplQKIp7vQ4K1WhzdfpHeqMo6yp+GkO47GV
TvhdaqunquUQDFx25CS/VM2EcTIPIUlqGdRpFqtBLTZqwziNxAXXY+qzbasGK+62RTUZ0tCVfvKd
WAf8yCAriFo/CFhJS8VOvi5TpUZ/CmV/YkbzAwS0jbDoNaRT/koRCAGE/SAP+lqLX7IRe4fldsWd
TR+e8Xrm04a5IiycVp69KTqjxH+TiV6lRAsytzQgBqDGi0aZPJs3FAesfDsq127YlGtVo19JdYSL
AJ6VBGnLdryIyX9Tw/wrwD9uGC1SiZRhjGyFixlPkdaIH4tielrOlkDWU5lmPw7CPIWDuyRyL3Av
mfE3snruAUHxjYa/AeqLiyjN18qE98kQwZaYTN6rx6Y2PnQ7ga2ZilUrOLF4IFcRDBcC/07yyNPN
/KfT4f6c4UeOQzyX4ODgaPloLOSFyvcnRZW2impqQioUpZVyhXvb0xnVQfSoHCsAPrn12el4GUGv
5NB/aVXQhz30DkkmjCZLjFO9VvbjTXsqK4F/iPtt2aJtkjNWtJ8pQr54q8Cc85aecaZNnfX4xWkw
iU786Zefg8x9C3T9SKnDYp2PwNg/cwNAYwG1JQycyKcm+gIlIxK/2G3qvV4Lg+VrvgfKeII2sPcT
npNu2VQZbEMyWW252/K1RKvhrgQxd9TAsnBcxiVFuZ/V4lA6YmVOLJ7leFvgOpz5Vazbkrl9wE3n
uZgAhOVpKP8q9YGLGUll9e6OVNovReUeX3MzvuE2vjIq7FVx0uHFmCjRdC2BtoXkQUL5S0U6p8NO
60u2b9kwM43mkTrsr00XbyTWvgyguGU3GvST/Be+b0EXiUdE5/xUmLRILuvuujYKqGFJq19j0VKh
d/VaMnvEqJ1jTd2MNTc80nyQfu1n1/OiBgr1h6aPx8pSngyioaHfNl49k7wVT5Q6QUdHVMMH3lUh
ID/RZBNKT4OIgqnYhqwykmR+kHONcn1oxNbKWT9OQ+ldmeCc0H1yXbrnYRAjodalfAzCdj/29i9s
bgHgxwbwmVJH1S/LgCeKqbCLxqEQFyTcb6rZ5/SWuHUWML6Bl7kK4Kksb5hsoCBX62lUr6L1rLc/
m0B11lGZs+8m5qEmV3Flki+xBsTUvaLeCst8tLvwYAOfY7kWyk2CydOTWYQ/o36Oveqa28BMc5qO
jIMaSBIgallS1l6hRqSdsEDamIrN/dRZ7GBNXF1VsgGmcXFsedozAXAwfoPoaH9wgPInwaW9QKm2
Y+I8lli7IM35Lh9jIygw4mWDMLadW9+UuCo9JdbeWji9a8fhy9Meb7AdPMJ43pBkknoBdJFfGPDS
UZXKaRIWcTtApws04hL20cmyU9Fbr3Wz98mh8GWbJDsElfDSHS1gZGkEP4wUAIgXYTkQJUarYVsN
/SCWb+fVHbeBisqX+Gbqf+r5GpQXk0SYJbJ4WN62ZccQJscz1kXrlrMJRRMUFURFoABATx0ViKxO
l9p8OrmjJlZNyRvbT807VdwhDWNWp17vYPHkGwgzirccwkUwR+s0tr08Lnjslfrp+Fy/xE4lKoy3
3X1Q6UVgebWeW3QXobCgSsFWFqk1KmDrEfokEHE1R6uMmWgcUet207QSs+YcUwVD+N6unnu57ZNn
nAODYVTdAWB3bkTxln7EEtfPJKTc+QEjmuLQp5RsFe0NiT+8lY/IE05ZYe7ktCbVQAQsneYqRhQW
NusxHtZEswDP9MOFfFRgRT3kiCBux+SPyrmJI+H01uKm65uOJw/j2KJgreo15oqptwyEYzVh//QP
AV7NzG7AKvuOoB51jp9DW/ku9/bYaK9p8ykrNC15UqI0gi3/kcvR3q9dLaWfoeVeADuBzjSC+R3C
Yoi6+KFlPnmILWLOWv9rjDPAWlZ59YjxZpbl3qD1N8IANIxLaYfJFDw3Rb3WRHHtM/bzacEIkMlT
LyN6wj4Y+7uCURsT6TiqvZq0Z8+P56cFIVhuh5ydhUGMRra2v0MoYN7DkzHskR3JuKUIhBmXUlIm
vrGteiR4mgTTQJyyiJmub++GQJ/wK9oPRmvuMSr7gg/zQ8gGacY8vbLfBDb2EHiLPWIPeCsrfiCO
0UQKsTeoc3DyScYoZwoGAF6xBRrRGCsOUHl99aVCRm2qMZLgfKRqKXiDMA64a6K7ZeBEvkNdYFZ7
JrO4L0T3PI3hu+f6PijnU5MwdJCD0SJOvktrcWEBrMkDoiLoQGvt/YLW6VAiWGTBXSmsvWxvW5F+
tDUUEi4hDyi7bNn8lXH+oyuNc2NRO2LUTbnOrTQocDzkDMRDwPGAPsz8TcRnA1MHJZvZlqfkwXSS
eUVZPVO/+Run9M+um59NtXsNkHFLdoRaj+s/c+J0yZr8GyMOGh4cLPwaMLaD8vlb8lk+xAgAYvSd
5MET057U1zKBKIgX4jtMB2MrsGgIJPhWRIixTbfa99hur/ATh2cv0ckxg+VlAYoWy/hNbltGa1+c
bqudelO8Z27+VrQ6F39xU5tJArDq4FLck8S6pYIHaYOZz4CjgP/1b67uv6CMQuTVJFnWgUb4u8Yn
x3NRMRr0OvJhykkrLcBdZ99VyXReRfjO5wmUiIq51J9vq+SE/v2uGsLE5UfnQyELO79xRklW1vR2
wkfXasNmV8dnDBU4xbv0bkZDfjRGiwGfLb7/+VOFfFi/f6wlVLIZUF5ZhvXbxxqUvqpiVUBOiW3t
bNnM04UQ0PyZuCnnhYTCEwlCwO/FfVXb//nz/+WqsaWmwcfIyHUhQf/uO9RVfqJNc9V6ds94Se3B
rahJx/Qmmu4SzMMHnM5/wyKVlth/v2RHMjl5ynCCdeNfvI6cAsZKm8i6Sd0bFT5CsmWuS0DS0ZhO
nX/rXWqQKRQ/1FicJ3f750v+lzeMzzU1pGp8tEO+02/Lp7L7rDcgYXtq7xx7IX6RcDmSiyy5TGhz
FijDMil5lw+WpufBT+rQv4QYflL/1REl1q/ci3/+9n/+v6ZI5EFDiP8nkf1fFYm3+keU/0bu//WX
/qFJFP/hIPvD3JP/g8/9F98urNclyZulCjVDygv/Su63iTCxbX4SDHCQif/xF3I/jp/8GNjyKAxN
S/vvaBINGYfyt5fZhNmO4kDH/1NVDev3/cpJwlADXJW8zJrUNFFetNzOXxoseXHyTZ/dJPbY6fxr
EXXaCpsq8xDq2kqrUZ7EIW2YwZToFIbrodCUdeJ2hyLUobGOHWQkA1NkbcTwRC/raO1P4bAdDGga
RqTVFNqKOIezyW5RDvU2MLMeS+tne6SYFQaEpSZGM+4o+L9IO0/GtIyoG5EfEi09aXZqPg0JtKBO
Z56ZxufeaE+NqOqLqYyPQg2cI2X7rXMf7aTIjy2U8FVvWJ9tqvrbwm320aio+P3NDtdCy4KLZv1g
4AUy6enRRXC1J9/9DJryJBA+r4ZYeXACdjChR8c8VGn6EnBJ1a2E1yfYnSlkwiVJ+tZgtXCKlKld
UXp1m4qA+a1CTbqyrMLYk6FMI90ZEx5p28p6CRSRnptywPynxblMF4G2KTNOCwOW3WOPj/zDbJmE
gmbDnkIw7ImfKrWuw3kAzVDVPua1U18mjZq96POvkz373qB+dhNp3AG+1wpv0VbTgOWDUuwVjCnn
2ow3RIiKlT1nNfaBpkEHctBTJz8OWYY5T2TSReijHayVDF9FkP7iODZkLC6/LL8tEj1DGFZ/Se0w
OS+/uHMPL92Z9C02svTYEf7fZFV/sWA1vdh+h2Swtck4BUhhjHaqmV2Z8UPQzuhQw/Q9TcoePatp
7cnCoJXUVeu5mZkvdxG+N6O5Kowy8RzLVNc+kMiqqXKd+g0PhZTB9+gEPErnhcakXVUBsiZpDADt
sD+V7YBCnax23CTM9olsy+DsGt1+wlYNVAu962M0vxvDpJ6hZ6tEezdfitjf53GLZz0Om2pJ75PE
xP4FOBTMsd4eub0nXCzG02IjA/AEoc0NbIiven+sJee1rH2HQi/Cyj5lMirD1InoEJKBMe5rI7Jf
27jxyim+xPY8bwetczdArNPO7M1wH5qfSUxzCFWiuxCB9I6RqP4c69OI7UFHySSMXVMN7jvMI/gI
mtW/ixLgWEI8U5IwgaqM7/jOVp4jRcE470KZItbjQO0TbThOCTirUg/GAdy+wDCPSZWZxzbt//FP
oSBfK3MDTM10GKdibpoHDV+8TTaSZJlm+Db4evU4WW57wcUqfjEYhC3/umnxc8INIt5CF58uqhKc
tEw6o8rLSiOlebU4rs+6EnzvKGVY7JAr1NA5Z9UEAZmYv9J2cKq0a3gNTVAiEFVpbnSXxFujtI6K
nmIjuvxj7QTWkYU1b+IoZp5UltF5+SUoWOEdveJaGQKwpQaT+CAtqucyn6tnLHYGWN76oZa/GxCF
rn0M9TdqbpinztIwvYdtXHrYB73MKsTrOu7KTaHE5oXZ8lno841g8lgmmEUvg93jAtF0ez8GrY7s
zDrjImeedbxeKYKHB3oXCZ4ExaE+QV3sLo5bzJf2lOLNUQR4C+JDTIrYkA+4CNHFwu1FzJzE5mZS
A2ub6LisJ1n+/n/YO48sx7Fsy44IsaDx0CUBamU0bR0sd3N3aPGggVn9fvWqBlYbFhEpKytX9rMR
CLopkiDEu/ees0+TFTFs37kAbjq+iEEUO4LYMEko5dK8oD3C6RyZnHGotpCImZgfLeUY2nF4+tro
ZfQ5KEOyLhUG664i9Zu0FO1Gb7W6WFXuYcnQb6YMba+a7NbH9/MgIvtRtl0CXKN7KooaD+6sfSog
PQ5BKMtDYss3bAf5bYxyQuUSkd9SEwUrR6aOzZSvVZX8RbuVLKFc9mcyd/NVRkyVRyotCuypsV5H
NGQ+nYpwh8ndeo208JuFnmDABB40tQ9JOD6VqWBjTMiihDPsy0aX17l10UYQ8jkZekwJOn2mCnZh
vRMfpBFOG8UI1WMn36BKMQCOm0ca6MYundpuO7Ziie9E/KBWwvCGkLW5UnLoR7ICMKzEGz10swt3
334TuiWWYHs9uk7/7I4ZiKWBRC4zeDZp8j8OTr1mQsRkqKmnPSecIG4SF+s+iZpV6tAFdibNuDQs
Ac5BVwK1TvtrLZviEIbzZ2klMXCYKTsgyIb1UijEelCBWlVUvacShzamt/yoz5zauCkiPzcIdcAg
9dyy4j6kiLaIi22XsAdTvxXcrlfa8J4ZzAMyI96k8722Wrq/Yc7YPqrg3o7leyfjW5BnDCzV2jmP
adMfNen+sBr6SFrwXzvo9O/soLbqYPH61yvG4//+X+236J/ien7/tT+4USoIqC8TpLEk8+hwJ/40
hIrfWKyxmnRYFVL1GDzVXzkWBPvAkeeO/fU7lN1/GkLFbwIPI0wMY4n4UQHJ/wesV9P8pwJeLBWf
RUw7wahwtBfL299a2rjB10jeVJQT4XAZAZoeoKjqG72XylMxjT/NvFZu6DoGpgwxywIiEci+awUu
6v4yL1dqPc4TuInjm9Da9jBP9lpdVnRmMpgodGzzqhflD27dcv/1pcqJsJMNH/pghs2KHRMfg/bZ
qWqEt9ZzE+nIs93CPkKisY/5svn659emRy5IYsLffzuPMm1LyCmt4gSZRdGo7+XSwZlH3bjOfQy6
yVjSuzMsKqIJJA1vNqNR1pdKNjliucn2MeHTddCmJ2ss/ITsybsSa2jEo5rOs5IGD0EStdfkq4Up
7CvMKuKKJAtTw5FnlS4gaI06eknr4VeS1vZHx7SwS5XiPMXWT1WVNjrjkLawDTpD0cbeH50o8Mbe
MI64v18SIfLn2oLHqkSDXxSxfmcyuW11s7mNdgu4kqGTjZD3GPCEiPIvsj218Bw+DKPN6fjnSxs2
f2hxBB3SJlDXypKZqVzEkqCpTbiYWLJBktfI1xQGSZvRkrk5szgYlhROgqHkpmpoWBXtUdQkdWZq
iSZxUF5jmeYrvO3ui4VBYmpPyqgXp7CuXsKa5M+JCNBpyQLV+0Bbk8TdrPtRNDSqhou+ZIcSFb6l
rZvv9SVXNJxIGFWXrNEQLt+6JX60WHJITQJJ1ZpkUtZQT8GSVaqFpJYygiW/dPH/LImmCtGmWtYn
zz2En5TsNK+zb8CAvjMu2GrZfACZ+CxVNLRoobl2MvdKY8juivZ91Jg0CveqoiVRGrFhZJNrDwar
/HFGVd6lp9CyHtHBzUm8i1lLrsolGycvSQ3N/byyAQyY234YrsgND0WsbmpH+HPUXEETbceYeKay
JGmn2uXq1XXGkwi0Fw5UXywj+rIiItnVfnX6tBt4vgy3Z5obT+hKQW4O0M9jse+5C7FGgmOSOgel
zxrPMBQUHxFiUlXHRKEsEbcBWbeqQ+gtPVhz09aFtTLaGF1ZqlULGGHcEzjP+GOhHH1F6A7oH+UY
XWPNaA4zGd+Hr0d/3fSlgHav5NKHzVZes6rLL/GIKRHMqZ6WvxLPNRBkyr55j5Ls51AWvd84oNS6
Lmn2UaGy3pXZUldlwVrXR9dLqzFiRc8OUkKmhVM93lMHna82RzcDrzPDjfQpYLKzA8b72A21CYqB
WqtfNl//jAWNegQrIzF/Vrk3uhTtb9cA69S7c9U30RmJQgszAjT81z9zSLtnMBmrsByd36lWQaAw
nVY4FPG8LkZzgieLztxnPe9uztvsEIv4IeCC5eO97t5okFvDaxE69XuqQ8Ic285ezgU4JiVExy4f
mx+DvgImEz9Ws4zXejBfiygaPvKEEItQuTicQJchabK9qO3Ac2FMZnab/poL53nm4zZp+m3nQihn
Q3Xakwv11RK9OH1tqjZxT2hpIuXQOM4fG633yppwbzyan3VE/NXcjsFa1ZGbNZm8INZMDnMo14oj
5nPb9/VRNZnhqUGvbrDVri2z/A4Rs37B3LHPavkmguwl4m+Q0dz7Jgom5NToZlnn5ZuwoiRNHeNn
0o/dTYmTR7I24/NkmaNfin1FpNlbrcSfcUriQ1fk4qaCTkVqqpK86MBoDjH23mftgA4HQUF8L2T7
YGlzuG9YxBzHlMJLtg4SCwzdvkuVe4C5+bebZpQO382ZhISuezOaO8fxuKGh3T8M/S2Mifrh4n1X
FJuYIRm8li0BEbV4deMas6gxM2lVyT5SS9u4tWpzmnRfllP2gXY68wgRKnbpnFyjL3frslFE84qx
195XUsKsRX5fLG5Ye/HFfm2Yd/3xKHJ6MMFdgva4UAyMcjG4xCxC4GEvf2eK1hppJk0dtfsC9eQF
huArzoJHtJl+WYnorRms15j4zFWumcXWrFCHWoDMb3lynaai+V4tskmuKLd2qCbETpHyUlXqry6L
1UuaGtaZu/uTqUQEyS2boI+REX09TDVj26NmQe7NCZxItIjCYHxmTcHF6emP4Pg7660y/7eL+G/X
hMI2/79dxGP5+e1nFv9DG/H33/rLkhD6AsQP1XJU1RYG+Iw/GCHub2QL8J0FVaZ9QUH/XBKShYzN
XeChp12tLY3MPxaEhA4RRsTaEs4E+bw0kf+TBaH454kOTy+AHNigRMkx0v+BcRBT1FWZSnRGqotb
FYdVAFwvJFbLzY84TyPXyzrX8hpLST3WPeRfOG6okhdoaJ6BdPPk9i5pWF8PteXf+niv57LbuZ11
JvgleRjjJH2Ag7IjeN46FKmun3/foGJUG1IHhdscgoFGXt440bHNVcpKNV/Mf3qNdVhfNZB8UXbl
XM7kD3Wsfs4Iq6lhlfYh63XrNGgdS1boog4IpjjfV/N4M/Do1RNxLNmrgf21b+EudhNZ6upREFaE
V5w4MmdtGMD4s+BESbWbAxNSKB0q1wzfY9lc2tZFndk84CffxFVz5gZ1GUX9VNfuXTopv5jBhqd2
69OWLmpxQwuxqgfzPlT2NauzfUCIV5/wjESelVqFpJZcumVdGPax/pAvmXVUp/t+CQ2hEWatqxpB
RpA6OApNzcc0RhprFpTnLtFgGdQRRX/AoIQb4nsseib+ci+1wnp1Wm3AoEG7RF3S9eYdYv9+Y4Sk
7s1L/h6OJ1ywSyYfmOifPSF92pLWF2VhiaECyWpoO63fQUnH9/GDWqQ4NYOxQcgsfIQwxtGerfps
awmOhlBHQDhHR+YY1T5Wip3idiHiV2QgjdY9TWklTyI1H7VMe+eY9xJsScRDKh2tUqi6L7oa/2zj
cTtboKcCy6eNxSoeCUdQv1ULA4uu0515+KG3lCcRuOs4GXfksJSrXlNRimvjEVvJPWbyvqpbkpM1
5Z7wZkCEfgZW8AyyFQtX1b8Go/sEsm+DXGXl0DoaInlpy/KoNNrBkcm2csM9CFXLegvqYW/SEG9N
yw+bYT/rOi+TcfaQUAg4r+SLFnRhV6zPPER5WHrrS68BLogTVAHVenaOZjdBgf0hFPeixvEhB4br
VL42q2DYutMco+ER6hJ/h3ZgMMKzqtME1d3t8lSRApAsLsdViaZkeYWgOfwAy7yRgr21SfbOjTOd
wKPhvnIcnlQBv9ZRz8sTAXn7bGr1kJL4bUTRkwl1DJeI+ynH8XsNzdyouQ/U1uSusYeA/e3IKnL6
8t0u3E0M3GV0gs+kj890/ZCoQ7421WEPlvDJmILPPmnejP5FJkjLeB0iMVF6ocOaQ5WT+9Jl4rPU
gNAvrsk0IyGR2Eh3jLYBO8gkQwNQmJLOXD3kTefFppqy6xv6IuxbdSIVgeJLWvE21xEAKOzXmmqJ
EPG8Fg+dqW/KnEgm3mhdz2fIXHttVFNePAv9prJfBXmpngJcEcxFGh6r6eySPHpISkPuI6oDFZvh
sUyoUCyLYFOCdBBlcFFdF1o1e3Nj/qBu7E+VhRJmGNtLOJNnltj4DmKl8lWdYf/XRg+b50bvJPHa
/dGYaZFH+RCdkqruHjj+TRpwG7QW5T1gIk+Sen+pwC5dvh5pYRhvkwgTlrrUzl/9MMyX+yUPYDmE
0OURJeITHNXsakvrN6g6v3dC4sNSWtXvChTkUw/lpmWzb9wGcGtQKPt5Cb1OOtC5NW7SEOjgyQli
jEWl4h41JyQTytLKHR0tNNIoRXAW+GqW+Xj+LJAanO2YWF7dtoaN+mjmvT+J2mvg63bKsC7iAAZd
tprNfF3zcagaGbSC8AVX0Ncy4SGCHy4WhCyRIJXYqoTPNasIomSDhTINL1ZIp7s+aTVOIaP2wK54
piYxbhZrkwTsvGPPCnfbqMGuYtfEjv6hZKk/wcw3atNz6thfXtryHHPUblV3oiTgFpDo25n5P5OO
kkvyWHYkfQ9e6Wi3SfTrlKmJJQh54NJvO4avO0996Xqynw/LjyzvUlMVVG+ZHyOLUQBjFWa1rcNv
WkJAgWbidS0/0Yi8m6J8Tox5pxN5u1z4DRtTEjeWYEh+Fk3iT0V06OSj0KuLqLoXPq5rpoaPrkqi
fC7WTW179uTu6OvtCjd+KAlDwHeExUpuDWskMF4wE2uOgvuVEmpkVdXbECRPqKinWMKxKwmaDKfv
BXeKVCfhXCP1jFQy/EcPjWh3y39EY2yi+Lbs2uVbUS7oXOI37KdjjEWyzWsCw1JPL46ta+5DUc0r
wyyey7o6a3Xml21wr9oaM+PcUp8urlBnvqCD/6i16UM9LC/ZTe3HEVlWMdJNxU+dTM4jme3fl7+T
tv1+ZPxB6PC8amN8RHMpz0GRrZFI3FLF3nZOdyVB/UUgBsSIJ2N/KOat4czPHWbKKVLPyweyfEA5
45cFtsKFoLTVE/iVm1lHr2qmHHJ7PvWAZCb6yQ4dC0U7W5F2N0Rw7I3samj6abIboj6uJimbma1C
IxivPVpTO8hpp5DSooenLLF/2U16cPBYjtyTUs8NphOt/WMdSn9ZGqCIP8YtpCzeErl0nl3szNTm
3qDv6OSxEHI3yxG2fICd6/pB+Tnm5FSUbbKslghj60ET1uBP5h2jGMpp45SBQWydYb2sARw5eAlr
G9JSeVrtIGJ3u/xN1vV+o3BQTIYnwbcvR3PWkDJoOJytyqEMUcz1vLxuK+WjfQkStP3MFUiOA8bt
brjzB/YDlgIvr0Cu8LaXV5k79s58mGzzwWEBk5wmOhLjzHKoILVgDAm4G35GnM6PUcCHysvqbem5
LAGjPt8s+y1VSt+chvVyzkUZIHNV8braXsO/Jktjh1XYqzPlmTZivqroDq0y3eLCpVHeaTv7MYrm
HZMD5L4Tp/gt4IPD1ed3ldyYWbwV7AzRUZ9Ascr2FZ84l/vToFb04ZJDvC+JCpIq/vP6aFrjtqyN
b27irgPZ0khaopXzQxoTPMwHChEVzFTHTQBCrKEfpBDEC8+bUZ8OE6PEUasOuKAQ5r5yO10F7XTq
eozRFkITazbX5VxtRyKNBEYXFYlq0PdraulrbY53QpdIOzGdbaycKxz+yzsiUe8Tmg9Zu/IozWbT
M/RUDJUQROQbqgKmfjqlthau5JszVoflx4bqXDkt03H1vDwb2qZrGuEwrt/sQZ4trdvT5dt3ur5X
R+CPZv9mj3gY530O9t40wms45M9ZKV4tlhnGxMneX5eXXGKc7xrncXnbAnBvYWD6YU3ZwPCtc7I0
5QXeD2eOvtDtLxN3+wHHtRbVqHtdmgvVOz/78nPZTTOdvqT91hYDTQRrv+x1YUyX0Xyrk13UG5dK
yI+QntKI4x7N+aoOJG3S1HrSZvdmUntH03gyAqwszCoK2hKe1hl3JHRAEDpidMwl0ehAmgxLlP7a
QeNeNzR36qJhpDz4dalvAfFs0efSjw28ekJWmLtbg8KgCVkajMP3Hhw/TlBExBjP8VNll2hKtuWg
PEhmNTIIHi1GXTBl17Mo36NWbBABJivk0bnWv8ui/aoK6lYc2R04OYIj0232YnPt4wC4aLdJXILJ
WSmcQsg1ck7GU1oIhOqTIoxzZQq6k2p+MRR3nwNIWWdtjuXFErtUq8eDplQJYxuRAE9Ip5vCSOh3
Ht1/JTw/yIjx4qat48/278toWzWX+cm/HsisqJDi5v/5S39IeIzfIPhRWptwoBca5F/4nBTYMDih
Y5L1baqCWcjfjmOYjCACZB7jMCLR/2Yc4/zGL+hwOQnrQ8Bj/SfFN3jQf1TwLExD1UGKwvPZ/ySn
NN24yJM2oJLu8fCOcRj7QANBL8FUWJESHmCZiavNlEdvetrYtxKJ4jYnsWBTp87GteNgW9Xkopk5
3XcspAMG12WVY4N4sbJnN+2q6183Gi2mrSusijY53wCVhdLa1CdyLA15nlPFq5WhO+YOlxcE6Ehs
1FZ7Hg1wFb2uCXqBfebNwfCKH7x86Mk67ckRvevmXD1HfXQCul/f0p6Za1hF5qopm+hUaFpExavL
NWpdv0WE21KbdBqrSF2geXDVZ1ZDl9zp8WnB5ca1zQVQfBNoRNdaEI3rkTVy5cgPC7vDnuLy0nSq
WIl5QCxHFEgVfEj7JpuWa8usvs7I0acy3dhV9QvO+o8srK9T0O2MwgZZKdKfQ/8wFpqfRtgMBkkp
o0q40EL9VYc4G7Siou8Qv5Bx+4EjH4VGrd6M4WbqxfeO0F3Rbr+iamM5PEGO2wh9+jXotI1n9UkG
0XvDmkKvuOS17fhUDNWvzIKuTq/4o226Z1lwzU71fYv33nbgFAnziRSGkIU0d+KpUQH9NI92gzHU
bm+RaVFWSOy+ydMYpDt0WMCBTFgzWP1a02SpZUXhykm7jyLp0IKrUARcUAJC1ER0wSPH2gF/WXlx
y/zuqOHBqpNFzJQ9V7bybKhcUM1hB9TtdZ5UEJVJyXvRubX0jMBFpW8UBA1aTkCcoLlILkyEFm41
roxgOE8FkGLiabkacxlddg0Gv0KtxaofAYQwAv0B7Htd9PUmMTrIVXjXk0p0KyFpsIyW9bOPyhkl
PAWdVhDaZivFC6cClvVmrXEbZHd0d3LDXlD23Ecn34koQAZmDD/Qy8+EsGBr6lrrs9KjX3avvE0q
+ZRa+5wObbZGHE/7l8Z4P8VPXR/jnmt7soKXFzAAYArjYRXjo9cQEJRO+xlmxvNy5Fg5/kZH7IqR
dHitwyBIzAhXFeCbOiGFc7SrZ1KlexyriU7Anutg1YY8H4IxgQMCL+M6COvXcrSYdGMhg/U3QJzm
2pEVro5fqLy1Ve1InANl8OEi+tDzX6Y2X9K+tyiqK/ZcmD0GePPdsvgVtziOgX7c4X1sx664GxaY
OcaDnDdMphritqi4P0QZX2H+PZWjeQ65uRH7ff/6dINReeczi9a2Gb/XLhFmy/4T9c9yGG9VxnQp
ojFDtfitq1RvMOc3gxuYdI29kfdPNoIMKzfdnRQnGS5g3zT0rdZVkRYBW6hIH8ZSwTHbqPdateWu
VSsS+LTWLzOdXoaV5P6gTixS7y41RTOQ+wdBivkeyE9EF51vdiaDhb66CwJ6NsekT2rWBQbpzlhN
knT4RPDCiBH1yNc+K9LiAjHGq4fx5wRYBXk9PLuhz9EuVw7mfwUHgdLDCSOgWrRHIl906kecl+Zk
393Y2TRzr6xpqvqjMaL2lTs1bnlfFu96KpUfo2t/n8RwI8HQWecFuES9pAnm6G8hwjpP6sqFMco3
SnScN53LQeD+bHWM0BNUg3Vlx9+08NOW6vc6wM7mtDrvzuFcqPWVMinvXYwRdlwccdpoQ5+ZOOdk
tWliAvz6+hUQFtJ45kSVGLdB5L4PuuaAEQjfG+VRH/K3rDVp37XAUAWJf6xHakTTRqbR4nNeKwmc
h7U4+yrZhvpz08ThakyxVQ1Z+Kol+MMB5hEkdR7Hflq1YfOiNFhHYiX+buVUeYTqsdbHxzL0z5Bq
LypD4ZqQF9RSODdH8DDYpE+xJl5yUnfm95Y4nWWPE1t4pZ5BBUkCsknzgMQdFFQ6zbSFQ2jqALmM
RUSOzKrHCp7oE/7RYlrGhp+DhY0grczvIfx8Bozugx1bN5EEfkxwqk6W/CCxlk9h92NkWtLQHCFN
gveiJ7mnhOnRsuadMjAXUg4OaYIrRyNZkKDrOHPZd5FkHxQC5zFHi4pWFn8XTtc2S6/Zkl9fosHL
NIaXuZm8NeVqzKyDHoCjaH6aGnrEjnjmdZ8z+8tLdlGPbo2QA7GrlLdcuhclnr3KjYcN0ehE88D1
Ai3CEwW3eHk744wpWNXSTekMoDoUZnV4xc0wVTCBOMw7HVxekWhfbJtI17hNOQfz5IkWDu5OzEZe
8xZDu8rTg9a7a8JCOam4CqvLfbO0o43RcHnI0uHn1Fngkgr7c4x75uMg8SP1kdYtjsWCOZnalMD7
EPBB5IZMBnKBlt3Gcro7SNnY70YsuJGhvFqp66cddkpXuvBHGuRO4Tv9s2JlOp5WsSpmhPYkzoBV
khWd6nvgIrgiA2al0ZDMh5dguY0kWvqYLXi9dpKndO634M6VmzZTTxL8SHRsxAjTsqkJrSQ5jDKH
bjK41Ku5Kg+KrmjrtM624aBVPlc6wOFzW5+HgrFgizevJgP7IkhGkhnxoZx3+IVHG7wjZ7LfdDnx
tG3fwIKTPCwgaa4Sg4MyHZRq1biF8tDS0jsR33HRRCjPX5sGjMsI0yr5LJagjxl2Ur3EgSx2nOPX
o79uvr5mL98oRwJEmA+GvhiXVJG6pqfmRlm7EVWYXpMleSTMFTR1vQFvNq98tDTcK5CYJODGQm4q
EfqD0Nbi69fGWNJNXAMzYYGkravz/EAb0YElm+o0CHu0oz36Z9ABZAuHgwc/NsHFFor7K3oy9146
3SlYslYUlGtrueSvtAw5CZSpDzMd5L207qPOHL6I3nqBPd0djX41oorMO8AcQAqYgBB5L5NZf+gd
+jpDGemkhuqwi8O52Fa9fU8NgM+FAzmBDlHl98xrd05GXJoZLAMXm2ZsIuuJ9AXSZ4olpSZf8mqq
5VG1pNQES17NX7/29ejr575+JCDqhkirfpc3pN90Sw6OlvMO1qkBSBWjMYAVbEWPFfJBDTOtQWV8
yHS87oPSlEd3jjhY4woirmUZD/3CBxal2XhBEhBMxWU1ZDg8ONWPGIPSfZokPCHLfQuRql/MVv4A
T+Qcu7ktkLCgCi6UXDzFZedhlG2encDkymA41kblRyM7Hy/Jsvl6pCpPcL6rtait+FRYIF+1we2u
xO6Um2oI031Xg+ymJKaNt2y+Hs2Bcy6XtV3a8WoomYc0HB/dKCS4rKqQAjXWeZiD6FLBISeA1gBo
Z9G+VovNIAKky7JqaXr/uSm5KK0M9qZfROAqjBqcTFU32amPxt7TRDJBPgkqkD1zvmoUcmuGURBi
sUjvga5nV/QfG5n/SrWwPJR9EB8b1A+MNuAhBjFKbhxZnwZcJsJ54uBghNOIeSe81VUxfAYaZBur
nL4zbXxLUsCWMnEejNyp1laVdndu1s1GSabmxI4wDrlhz9s8UptbrNKmTBswAnoUv7slsiuqol85
7QQzSoxvxewibChMmhuazeg8zA9NoLsniMgnFs+kbrIXizFQ/6uA/LfTbuxJuEz+dcF9/D//U6c4
ov554v37b/5edeviN42qmUECYsMvp8tfJt72b3z8iCBVamvdNDX0h3+IIE39NzSQFrIqzbQsLDUU
y3/OvBmGq6aOz8Y0bV246n808/7y7fydcYb2qWoxd1ctU3cIrPgHG1bTKEpiZ6yUO7u9WkXrgKxG
gxV106+eumyf4/W7y872YCvr16xEKy9ZsB4YPWartjaiU6DTRrSs4BcEnpiFofURExazMeHdBijP
hFV4rhMN37qsIWA+DiSd5rbekncee52InVNuWDFLpoFiXZnzS6hAk4BN9kSJlj0Z7bixWIVoUVPs
kzYsTqIP8sMYVzuYte2rA+q4Ie7TH7uM5nOWB5uYYKShtslrQMK/GoxyOHxtOoLGfKfWALIU6dFB
N/NowxxHgM0QLVpkUHk/02tIm3kT644vGUSBdTSmNTspP9gdbvnG5rKQLP6VkNgC2HnpHsiM6ysi
MG5TFOId0sPpnnfazuq0x9TBEUp9/VHiMFmLBJYLFuEhihgGxcFlamEYuvKeXOc5OdZIEIMIYEag
7nIpvUy90625qiHzyrgvPpsueuLms7I0SVx64I8t3PahJNC+9sp5vLayfuii5iBnJo0xWs9iOjZB
uZmHBa7PaMnITkkXHpO2eUtnphG56pGg4ysJDg+l7QgfBgGbSlLIu36R0jyQgnwlNGUlOwzTwrpp
BqFLkGIeuwlb0nC0ReTpXXiHc/GokO88TPFxyNrvrVJdpPCDdvbtsb0iungVmrodcnXcyEF8jpEb
r+0gOmLwGc+RDX8JMPgpBzRphRwL01itSkAWO1vh5Usq4DIQhbfMVjyugOfRlBeVxMNuLB5pZqrW
TieIbNZY3loIMzGtgvBQB5K7mvk4N/bLUGcvIclUQZ0cRWw+SZIUab1+j/T8PLUVrZZ6OACcg6rQ
qR99roLjmXdhIt+kzoqwjpKzZU6nup1vhHHtofBDNOKdTQlkeYm3R+JNNwfA9+2mZ3FcmS/MZ89V
5GwNw7ygJ/GC2d4aQXji2Hkyu34lnGijyg8lB0gT2yyw2Q2+mhSe0Sj3NhSXCTAmi8FnpXULDwr5
M8B+ricRaMOZBbp4SMyYSbi7tgXYBK09TFl0bFg0ROa0jeQLYoi7Rh6DayYM5flSY2+RWG0meg1Z
oe569BUxAX6Ormylkh5k9tH283lUs9fSpXYqXLEhxcnLWVJ2o75xwyWeyvantGZtCg/W/aYn9YaW
3Wb5UzrRoAUrLm1w/F6lOu5Hn/UmzRPbT1UN4V7kTZ30WNXulRC4moXSOjPwQVjrmYY3dJjDoJV7
dcj3dZw/BHbj9zYkgzjwyqIAe6y4D3WcMiNwiXtbtYN11axhY9TOtlNx93XBnovc2a2cexaam4zO
TNQjhTA5AUKPhfqmih28Q9MZjRFjCgKul5liqfi4OPrG9IzA8eso2rYlNo6O7Hoo0UZf+GmYrrto
AAbtHpeduOyI2VFuiyKh6/IdrIRj56CkBGlK4VQ6vt6+A1Ha6OObNc8YlF5UQ9kXigIaMliGpwzB
yi32JC9VFqd7sO5qeaa1tMlQVwDxJk523WoYfJRoa4waScXmNlbpjc29lyEtaCnZDQCxLJx8vE17
UscBLBEr4JrneTSvAYmhzciUW6YvdqgB9yjPzTzyOYynNprXjM33dPY3dW96mhxO+Np2sTMelSl7
qUvAyQmySix+HYL2uGHiKRdheIcYttw0qNAdFAxYmcbIVygW9IV4GB3FWO674EdWBvuewyUv4pNb
QjCkEWK7NcVW/hAbtY+Xsh50zxzJceg7Lq1ilQ3zttT1jcZcHBP/VobOgxo2RPSpq2qi5YoE7CPi
2VSOLWi2aDbNbOMMkJx6ey21zI/UEcLc3mrjS+NyTKIJNhT++EgH03GJaGecGaEZCfurLgo/q6hU
qJARoN5lDRRl2JC6Ir9Fur1OMnG2Rb4RpKu5bvU9X/gEUY7Wk+d0KVo7w8GBI70xaHZGZW4DQCxD
+KvNmo8YSw4hFKcKYESOFy6gpIl2qqN8InT26OwA3K293qoPKCC2iqVQ2kd+pItNrii3OEQMHyKt
4q/ET/WcbPug863qrmEWmDlylm6CO4QPHbgNhGiXoR533BE3TWJ6pTJtEd2v3b730kTfBKHy2Fc/
JBVwROMRfiAgVNOrm5hEFFqhzXSGN/XSqMYxiOdbpicHXrmHny5PGz9s80MMahvRzDoYmm1f2tvl
6y5mm1SUJ5no+9wGJlyqZ3h3h6TLWQIQAEPXzlRzAEQTfB08qWN7WP7fAHWPR5MPr9t28pwTvGOY
0TlgWhRYdGeZIfWmXNd8lMtn3FgXtWKeajMDENNBa07LhxzE2b7Pq0tFW1RHdGJk7S61jSsria8X
N+gmroLxUM2wrYDBLtfC3J0u5Vz7DdA23UPzuxEooDonf0jzbtfp6vs0kPuCpKnkc5gug6OvheZP
hOpM2udyPcuOpdo9mIPtwwna93qOZDnhKoZx3VFQ9FhPxv9l7zyWIzfTrH0rE7OH4gM+2IiZTXrv
6LlBkEUWvPe4sLmB/8b+B1SpW6Vu9Yz2vVAGWTRKZsK85pzn9AB0daxvQ3RRo3YBeWnVE5vSafJi
GDAoI+cZNAxm1HDP2rPqn0vHA/MTHad3oVaMq+rxG0300UVGeDfaHXgscZk+twZ6Ov4zOn4s01ml
qeRl5Mo3W3jrLu2ZsbsnxvTzKjYf3CJbJoT62RPVLUBwIDknEm2NKpeTmRPHq3a9LVfqUK40qz0b
XDC99E2SU5hm5q037GCRSvfkQ/2Ho43OTrnPorWL3gW1Tiq7dTZaC4H0Jg71eTl49G28Us1wDPvu
huFxgdxu4WZYf8uMWZPODFm020hV91LrEF3DDEmNF6M16YPrOTtvrWL7neBVBMjmT83aUxgpHjQY
SH8NUqKRKX5NXivAqgdHPkAbubpuu48d+McWL2Zn1RAiYwY6ug2SUiPXzQLQS0BJRtvF4HHRR80h
8PqXmuPXFPlzOmyGQGc+SXipVdl3aLQOXUpko/eKttH1nKfaJ9nK9s9mWhxLrCuxmu18JjSDk+5d
pPFcCryXREkfhKKwyWOOLGAbG0rOT+tvmeo9661+jBq6SjNiWo4Udqaz2tB8rojtJqbB9azNYCCP
MgdNzEbbesj9mEh2HSPPAKDasywQKtM2gdFDRkXtIy3AFfLpZB5Dje7DMdtXowmW7UDMvKF1y0rj
LFTGV3ZhUvAqS8Xk5Y+un1rhHAphvpspukJ20t983TooulzlQ72ukvGqg2tjWjbu00Lf2qng7nKl
/4SiIzHVdpb53vXuXdWz/86vXqBQuZBTWqq3ptsElXnvkTTtoNmK8miVljqcVsHSvkT83xf5DX6t
mjAOwhx88Ib0M4cDlY3Pw6g+irzWZ21ZvtaNdyh98RZkTMf07lFaNgAaZJ6QSO/raVHls0ymFEQz
uS6rEdWW2AyZfMsY1UvevrRH1cU40Asq/AXKLhyXFgfVPFEkxLPiWXAQzrBgcDqe/KK86wPnxTTZ
KRZKugs+igz1Zm6s0ryfQzVxyv6SZvIxSjnfdeemdeFJyU6VZt9wOB5hwS7I+Phoo3FXok7fBtOi
MTYB4Od96VAoN5c2GTay6IODHpVwbS2MXOiAvRAYadm8VwkQ6cJX4q3jc3VDxNEnmv6gR5W2Uwze
ARFHPaHuFDkEcSUrgF646qfNGZQ3cbWl/AyKPjk0sYK52aq3iv89twm6ZdB16z/tjgDYrJLVo61x
bDYmBUHsenfCJS7NtxmzK6KXFPPie5fq2ygoip2Wars8zxCG1kLc8ign8UhpSsSA40aiQzmrQ2OS
RktOhlGn6qavp6R2UuFvLtS27WAkD4rjuxtMb/Emrfgi9dhrjpF10TLqXNe5+UlaEjETtabsU1CR
Spxs8U1BH4CGcLZpns5p3V0DbZqxuyLf666DxzeiDTHiwJsjWIIkVho7K8Pe3GM4mLVFdBtHhjpp
Iq9+wA0kSKroozFWSYhCmorRWbiAzItOhBelqh4yxtYQ7oW3iKVRHGvG8JLA6X1Zo41i9zmFts0r
rewWZoRaNWr5BaWTmYsiS5V17WbqtpRFM6vcUo8WpGd8rxSDZ7uhh4HdTDAYTvlGWfgB0ISK0ZUR
Th2D+gqOLvs2NCpHXJOyzEJfCYFd/RRpEHIrnzMnpDgvrTvcW8UBj/gi7nvvGInisxtZ36g6kMuv
QcW/9RN/rp8w0Cr8y3EO8pfq7Wf5xI+f+THIgXNiGfgQLKxKGkgTgDY/rAuMeIgixjAgTKYoXzOW
3wY5OBSYqfxTN6vzC1IHwVyIJh7Xj/7XUtn/CEDRDWJVbYmIY8pSZVv+s5nVMtPKiUoNgCOqeHKm
2nHeLiY3QmkXAK9V7pJVzBTda+/qoDyAjermeiOP0ag9phPeucjyxzp884Lx3mrVbcuZNgVcrP2k
8QE9Jh9+oM78znkzx2rmassKOPQMXfRnPho1m/QpWYIAx4Z0klkfdDsZBOC4yB4fGWEY3ls+5Jvf
jdt+cHz+g+DySxYA5Pzv/zTEP/7RRCYSAGkia5EOH/38R5txVTv4W9W5lcTNgYA/7+QlIX12TVUG
WCIfHTCwSTaLPCYzWSLirbRiDe+Yd0aruC2Ltnt1LWj6Kqa3rG6Cu8yEnefVHx5cl1llsxmrpTQn
axnrHCWrXoJ4fEKgkOXtM9mIk2UjukpdjXc5HkU2NJq+9Se/XT457yoseE2Sq/vGlgSNhywxS4x6
8eTYy3AuMMnAxWe1+Pm+Pq2x+I2T10+bXH/Z5P/zJydg4CM7YLOl78fA1ff99PD1qVfbd87kJsyx
FWIUcS5kxW9xZUvmBkqwQwOJhZOswCN3AR+piDlsDGZIZAl5ZijANAJlHW2ZkU+ByUEiANsqbfLu
10Z61Az3BqecblVxjyhsWFo2ec7cPXpJDMNnJGJ7c2byziItzWSm9MgLm3DMdpgJ8xPL3VcvLbtN
OzEdy5KooWAwN1IxzHPP8ChRNPVGA+cvSUHrllzo5RIMd7WTVnrw0WMuuw4HK0LMd0liHHJNfk3U
ZglZfzksWisAy61qD17D1rHGhrzotV6QSOjcu1k+4nrRl3WVtUcrI6oyMGj6p1T0mYpZeWcwYLtL
qQ2mPnCNH9e6NF5+5JVq2OL6yqrHTEycLOUijp1w8u64mHiqyc0j+5s2uXv06cH9svx8fUi0CNHt
JVsEO/AxB8Epiha9I42Fb9ke2t5MkJruKVvO4NRdV5qJqw9tHJCK4QLBJ5xpk3IunjR0EWK6xtPJ
m7WGGNzE9G9uFtInq84uZx+xp0oO545C70jSeHSu4ogsOF/sh07cW+pvIehGnChrXxMnu42Ts6FB
kU50EGrhRMf5eujIBd+SRTaTvaGSe8AoJoi79KyaZnoepwfRe/a8Qbi/bL2m3Y6CE79wveTQ9sMI
H5Zle6sn7iEbL02FWkHRoFS6FCicP0APcWSnK8VkYtaMzbBgt8WKNUtAP5KYSnYgjtDRfsr8Re/F
FqIKlDZO6+IeMB5tsiEbPChxg4aKdZA2c+K952asxx3C0iFVoo1IIkTDXv05TutSO2Omaec8CTM9
JdKPJrfMtvGSaJ66ysVxIWESU4KxJiNyObRZbjk2IFtL0gKO1ikys2bvAvNbQBXjl4+FNjNj9aoQ
07KVg7VGduyw8GVbPZAmossU7EbYnKXeo8k3fHeHsOZ+MFEIpzVDK/lSgCib2v50k7geEXZxpC9a
18I/6rkLOyOuPRnAa6YU9G7u3olYnisWuHg9HHWZR5MmALo5cxEGf7rH+CHznKUG3tvyUDwFLQC3
IvA3nTdeiqGvFp2WPAqaf4UyZdY5V3b14eh8WEAwydkiRKLNOzqvOKc/CW8N0E0U/yVldr2wYybC
WOk/owhHF7c1/OMFwMkafixnSkjI2kLJ0K8FY0TFUhkrt/AuDn4qBA7y2FbYxBP9KaCwOZhDgKRK
6ATK+j0kD/+cGV669nvuBGhf7dyKTiXii8KyxMKkVpzFQYRgI9UKNMkuNpUR/jKSL3uI5pESm0s1
GHwiMKoC3G3MOdaXArF4ck6I6iJgcxkRNqWfaz27KjnSwDZW0fo09So0rXnYQkmMwvyoFPpaZKQo
xYqgH1CnC2Cwj9PxRU8PgZb4l2YAiO7G5bhEPqgyBcE4Une7cloBSm28M2I27g2X211JckimwzQd
x0uJ0n+c3vUm9b8lvg0k30fkoTJ6wSjorb9e2jp3UxagSJYUwlyWtZI8BzqAcw/3RU7A8lp1S4zc
aYOFgb0xi13ezv4ZcEI+C8iyAThWmpOWgJnEwtdc677kOrHOLQNfeBmcOH+eu7rGewXouQ9ojNy8
9O/S1PAYBQIeNwUGpFr64gGjYU0qUtG8xxaqpnxE9OJMkkN4bmdebQutSPYAOwGXCbLLu0pSv+Zt
yNit4SBPZFDM3Z5D2WwQLTAsZ3VhVt5KqGEM3ysWq7ZgHRxb8QEwLTHJgA9XGvE4C2KtS9DzQlnl
UbujedS3mBexHxTMxjkfLkTM3JLQVU6qw9kfsTMWXC9f7LC4yFqxb2bPEFv3QnXu1/RRs66P8PtV
wWuqZTfVbcJ3D6rNlyX/nASqOBSlmiwqmGUv3GNneuVuDHBPlzzMq/sWTdTc8SNBo0XyES0bc8wc
bFOp0/yoXM9jz7uFdlvs/BIpYGFWl68lM+aBFFt+3S5o7eMtZwSWOM0CNKZUDJlAuu3zaByBKnZc
PNMcUhP511XdiZ3fDiOvthbsCrWUizYEa2B1erKkG0KjQY7L3tddn4qsXrLcHe7VBpWQC0JooIZl
aKZUcNceCIccuEXV1T5VicEqOmNTJi5Obvzy6WScx7wlDMxgXw+0Y8puj0nDOeiT7/7rwcaF/9c7
i/VndnpLPqv/mvqRvzMXf/4UIuOPdmWCEf70Cfj1oB6uzSdorc+qievfKC/Td/5fv/gfn1+/5f5/
W/PqKsvX39Wd/4BG3L+Vf1BV//iRv6mqLWTThgPJkmx0FA+/tQXTEle1fieP/tt2V/0FyCgqYURf
VIZ8x9+2u5Img19js/IVgkOAL/32x/8oiH8lWf4ddPlTgSz/GBXP8tjRUG0btAYW7m3+0t8jbgjS
0Xyf6mbRIBDDwVE4x6SJ1HHmFx1Je/YQzr/+0Zy+QjsEZFeEBupUpz5+PeijVBEFWi+c3TZ9uKXe
O1XT7SKtNnEeAAhzOP/mzbRkrSdk3N8fXCWqlz7YcrwCVLKEp0Ek72OcfJzA7bkOR66Squ/uQ8NN
Nu2kIRwDSy7CPgSL05v+3p8+qmXYLrQWRBUVaM14fiAbXtj2SRl54IZfHlupr1xAhqdGSdWT2SO/
jKvpxtMFH6q/GK1Y/aiFgV5NV+U1bzqWXyh84MU764j5M7eehnuixRYp0Ug/SEJudKrDRL2q+u++
dPoDJIdj0LloPNjpzbvGg6o3PaitiuxPynHJgjNZ+MYEcYgYWNe1hvLZHq4F1d68SzzvUo/lDQ/i
TXOf0QKDXM/d7zhI3zRw+HpmWauxJ50lDLzoOGjjSRDXO2u6gSqoWKpOvLEEYJMCmk3MsM4UPqyL
LA4xtZqrpLV5J1rlnepRKdnLM1tJA4Ih8K+aEBlHRVuqjWptjch/wfDFtGyvCnInrHKtqAizgipD
HDlz7folR6LZA6AeG/HUeRaZGKcU25bX72T9nGvFtq82o9XB8ZhFLfL40mi7TcX1Du3X3BzrVyuS
34euRL4inoq8e3aSVzzZb5j8ch1dmKmWzHZc59bqobdIzSM3mBp8S5IsVIUSgFVmANQiXAaKtuqk
seTsoylL1X6evuhdi7yuHh0UwszwTAbNsa2xuS7hnYyyJqBm9BZNBT5WNqu8sQk9DOc1xh6tM/Zw
esgG7xL0dgDtArZiZsuCzw3VYp6tB318JXAW3yWR76npVuRefRNaXKwIo0G96AWrUuW+YQYn8tBU
o9kZun4s1MZdjWqH4K0ujiy1cXATBQDBNt/0OVNUH8hK5RFo5qQ68EnlqpQ1GO2COV3diJkfhHe1
dHe6uZPOOeMQJc9ZO7i+Eq1EFR5UAxYTsj7QRQQgiBgyEFxqJrS47UkS4XjI1elmbGLot6pZ7Xib
NFb3CtsYWNFUSClNVnIgbpQxNyPpRevE73Yhtm5qblGKG9TywpppLTdjdqWDRdXq+0xwNeKE2iE8
mlWwyQN3zvIs5mbHRiihmcaM/iLc8I4JB0sYL5ilA3MG0ddo+/rxPY1h03faK+Q3IiwxIJNc+RGP
BgW/q3+EarJxdfUVK/69lRtbDb3atC0KR6r46s4fH32AIbkcatL1EpCK3/3EyZjBO2d/rD4N1AMy
kwupUp7YSNFYEqvxYyaDz6ZKkhMZNcjm5by0sFLaSX0vFAYjY9FUC2CAAAW8cIc79yQdDjfCbeES
6Ow+dRbUOal6Rm3BBCvVi5e1TDVImS8i2kKzS14zzQIGralQodL+XMoSaKfBMpqOifS4JtrFmVaz
/PEJvWpLg9K6AFPHGtmruRl7gbfHf2iUPJGwbPEQMEpJ2wkD73a3zPeeC6OeIsqMd5G2QIzgBE5a
jIXQkW/EcfsBM6pcuX3z7PckQqd+JlZwHu+02sk27ONKdmQk3dVRyJxRNVYom+vTrDZVrsvTQyLV
cRtC3dfd1ntKO0TpOYGAfqs8pOVwrwhr8hg2d3ZM5xm5NMupVT/mXUG6pIeixIhLhSrnrNPDz8HG
bNoIPXAaFArIxIQ4Dl89uTUz2TKiScpwSBTITKMprgOUYDSHj1NkDlq3OHksfNPgfaOrxAuIvrXL
C+r1rz0hIp+mIgpyi93Af7QqNMBqzyolzviLxHAM0M7eKiOtNijg4nlTM9sepGA7HzjTCsI5pyFi
RW2ocpzdcfQ5yAMdfvG9Cvz3NHXLWQ7o6dop5sU0zGYnKw2ZSZw/tCPDayV3rFU9GvsCBwrnKN2y
V9SCJAdlb7G72Gnxi9YglNLJdJxhZjCXigkIEyMgyxsb+VMUs2WAIZGahb0eFEgHAto256mnbi2c
CfMoyZRt1w/T6A0Lfe4M34owtA8DYYLLkTbvitEOQ3DXxxeG5u4yKmRx1hPRrEYtfxpkHZ4LNkJS
d4tDbGfOxe+IxwzG4qo2nbnmBqEQLDMy8uvrdWhD9+0YX87rwadNI/X+VNrcv83k0PuKv9c9eiBt
evj6SPr38Fi8VeUb67LxkFElUN9gDS3zMZ86HLc7fT1wqGw0jID7WmSsiAic+fXfOYppmNAWi7jZ
NZbVv3HCH3pjwK+VRpvKlezvSv05JEnqPJQ9btTOC17BVUZzLwIT6TR+vhGh0EnZyve2ksbbQjf9
O9nrqDlq+xy7rrd22wh38tC+j9HYr4ToOUkzE6uwQdIBG7gC1C0uI9dIYugVsp0H6B++Oeo+sjr2
rY4abJowEsc+nMIVmslqlsf3bJiDvUXYBa/mU+065TUmPfUqGcvts3h8dFwXR0JUHBlK1ZeOhgOR
e2NcNTe5Wr6qP8ajleBYPge+b//KTP/33P7P5/b6RAT6V/X5tsrfyvoPk/sfP/VriS5VJu1CIrRU
LRhDXxjyXyf3UkyTew39maSGR3H0O+Oj/QvDfr6EDFM3kWn+rki3fpGWprMNgOT8VfH/hRp9Whv8
LMB0pmcEbAgdpmmRAvBziV4lEkh4BQY6MXBklUZ60Yp0Y7U1w0v3EiZyP3Wa3mheqmhV+/oqK5I9
BDeyUCoiIbAnj+OMsKVLHmWbzvLOihcfY+a/OYC/xLNWpCCt1TZa6qKgAENjx3BhFaf2dfBgZptk
9dhZvk6s4qAPxrfC66GIK9quh8PbW7DKYAz87v35J3N7nKH/5E+2LUE/bNr0J38Y2zPpVMTYoWMy
LfOVlJlV4UDnzR6aSl97pb5uPHmcZHZuDZymG5etDM5EyyiAVTDJnHP0jGrjvWkZgciM1TPXf/LU
5JT75XyM4r0Zwe2N9M9//axV0FT/+EbxZmGcnXT1xvT13+FC1S4nas/B6WlE7r6o8hN6jxffzvfh
6K0iXtNMo9P35VoIfRU12ja2n1t11fQ4UxInammD5MO/fk5fr9RPsRXTwQMoSBcmz0tqf9j6KC6N
hTFy8IztExPWjSbzJ8I2C2mvmyzDnx7mazs1VqXByL8FC25ZcyIWj22TzXNedEDjNyfvb02KxCXH
6OeGv64afwpb+H0PypP4h9cNZqtj6qii6SCtP75uujJqwxAwjaPaZWiRikOKK6jXg/Rox9ZjNnB7
jwZV3fVhbO4dSmrEniZoF2HdTFuwHmFRga5Er7ch9tLEETWUnBG/V58Z/qLyynjPrqmZD1qpkrOs
ZRclRByHEJR7X+8j9CNV+jMzauoFo3C2QoNhg8AeGxzMUTMrL4NQN8J3ootTxt2CZBeYGTTWs1zX
iktg6h+sz9Wbw0h7MUgyotvJnYhgNjzVQ4tMDhfybEQmVyZ3w5g/yoQi3VSgcMhOuzpNeojdlzaE
kJNl0J+5u83RCT06FbjYGhtq5cg3msEnDjxvSTZR3o3deUirCxLMAFXCSbklmixJR2o/2p6WByZa
t+TQp9ZpVu7oGvOs6wglcyuHqXpMJFp6V2jVYcyDe5UJIzss7dU3j3Fln2SGxhfg0tcvSt3mURbq
WySqR8+sPkxX2azqpl8gRTkGYbJ37GIfooSKDSSruVRepG+tcmGfvn5t0eLAEPqaRu6+LJy9FREA
1UQWdV30gNzRyOS7sIJja0ZbXRh72snvoCRY8uOOm/VJQvhIpm8b2O3BNCYPOoPZqCJfRYvKsK/K
XVmZT2ZG5CP4/vdQUO3ZfbfutB7cKz5hhjI0WdnesKJLYZWHNuvPSDO/AbKGgJ5lvOLPceCfTNnR
FWuNTmqZ2c+DIr4kSa8t2Ss490ltZzPdpIACNrQOtXE9uInBk3/xCCjZ6HkMOFNCx8cl7uw1IiBE
mcoH9LpYbeyy/a6WCbzZMD4ESSJmbuYS4tcAnPh6CEB4L8zWHmdRlF0N07Fe0/RZ1fsrDpGuncnK
ttikJMPByJdpILWtGwim2SJ1Xssp7Duro2cGSfnGjlV6uqAtDlirnMnPe4vS1HpLwX/NkrEacYv3
iEI1MTyMFMBz/F3NzimSa1o3FOaopNjy0b9IER0iu1+2SQX/qi/6l2Bw58UQqO9Czca5MQT5qY6T
YtEA/CqwEhPr2nvi6EUWzqNRRwFKZJ7TuDfsMURlEGiN2lwvT1E8DvvCcXZIxKZ5qJafYS8H5wQz
FuWmJzYF8XjTVKhcDlCB1x55Pw+u5jVL37Pd1denSht03PxyNlv4c9swN7dW0ZUnKx2I4HDz5qng
sFjbvVMsDDXZ2Z3hgqMc0qcow5EX4pjssx6zJ7nKFza75Z5Z/0LUytW1zPK7RRZnEpF/2rAmXLmm
310tBS8CIRb5qiy19pp1cq+5st96w2jPVbaf0MdADnB0EWvrN7i5anJMwbN+U9W1MELtIxtbQud6
4W0MI+fbA/o8q6rsN8YR30o83U431g/cQ7pFU1SLsu2aA8lC9brV3HLlu4jGibfuj8lQYPAR8sR4
I9pHblWd0rEt8JBBjek6bZgh86teXCcz8NPWe0wiwZ2LiNR2yfhI4QUucjZJkSX6x6Ihy4IVWrMz
pwdjdBFjluUtK919bzTp0VKj8JgVpAUGo64+u8JfOmDhYks9SjapXTSu6jLumZvl7tYk9GGGfxsr
fFheRNJCjQrr7x3ScWxm9k4Pdc4uosqXZWPIVSGHW6/bxTxsJOIoBQlbUkYT6ayBKQjsXsOw7fZa
cSeIrzphHbnC5jdoVnFwdDp5DYrhsX5tc/SwYbNT2F4HsNpYDzjuWgcdBREeXVXvPrcTRt4bu5ta
5eEFQVy49NvGXuiI6JWiAAbXCKNFZWZuUlWrd9jJ3GOGlH3LBOqqKiIM56kTEo8hSvyYva1fozrT
D4CQ7qua3WZmw5snrJaZIpYx42aUGlmnLt8xfWZpY74Nq1fu8WwNrbG8Tm5+yNL8qHD6oyuS9Whk
0caS+EJN4cJLmZetre21TIcmGKvOsi50f5XJDE01xUKlbnSHO8mU+OkeJnKjLZhFqvk3YKk7p1ff
RwdTgkmKqG6fI04tgc9TFP1eBahaV48wykq/sFlBxsVa8cJ5p1owzFSmtGsj1o5twOgnUYZnxLDm
nNnmPFOa5pZjNtvHFeFvtbr9qlT+3bn8eedi4jag8v1zAxkZCt7/+5/4Z83Rj5/6sVxQf5EayhaY
pLalCSrm35YLLAoglGIeozmhd7A1pDF/J+hjJ4PKYjLyJ+JLpSD7YR6T9i+6LaRlqY6FntikMv8r
rYvJ//6nktiwAPHTB/FLVSRHf1wvuB7SiqwD1NWOTG8G0Xknv0GEE1umd6p7dsyKtY37EcC3agUP
joxfijJbZkYD/LTdVdRv57ZpDcIstGIpbElPX9kfvkv8hZ9bD7gwGDITegkVEXtC3A393jKGfK/U
MAsxYItBP6mhJV8hohULoh+bPcoQrxK7IeSiURooLHtlFQSFi1ECVT6vpr1zdHfdGe13t0ccgZDQ
ZFoLG75jQH9Vic+NO3vyqJQ4QwzWg0mBe1yr++KsNmNw4TI6gZ1eOkKjt44z3lxZk8rUq49NEOFo
7bwUbLujHaTvGOuiL6Jd5eCT7QJvFygMi6ssqVeIB1mopk56URqFaSjziV8/7UOwDnVNYmMCZ/Oc
lOwimk6Nll+fSqvJ9wkcTrJ8UANVdGn72Cx+fMTAadIFIQIfAnxkRV+evh4iL6lOXsVUuq27LcuU
713W2Cdkqz5rSSwCY1sxUdJI060G/CFIxK2NB0jgAL5v7UZ1dVF7tsxqwkQepgvZWS3zzG6ECIHM
mn6j8vdpl6rzvlEmyYWjk2Lq9dvQc/3HxuAKxBFp7QyC05chehWo0J6xwFxNRzcw+K8QQ1wzDUSm
YET97hn9vRil9xAUIym2uXxHO4AOu8/gDYxNz2R3GHZFTip2Q375uhht9dT6EX4LZjsP0lfvCz3f
aPmD1Y/92wAFnA2xUe1S1xN3sVE8ff17m0XEEmTIx4yx3JuBoj/dIIJvtMG2l3rr3YV9Rd04tpG9
j78+7KcPiz5s+RuNPeOk7oC/CeJMANu6NDAIk6vKpw6eGOExMRpixQQfyxGT0X5gQGrWSPOqB9QE
bAVMZUNMb3oDkkJIwxCx4+nVGfbdqXjIq+vXQyhR3NrOlFdW7MLpIWJ7AGGmD+5Y+rLASTsD8S57
wPWk2PBQ8oYSB9EQWto50XWBH4cXya+ACrqJlaxGMzvpXplhOVI+I0fpTllTvqNw199YF74kulFd
fPQdU5m0UwURaXVkNvedAfKb99FG018393lcViuHYd480IsFicrWPnCbaBt25RrWLS/c17/9+mHt
05lEKlcK3LAzGIHDqm90f15gE3qLVVynmXbtHfT5RhuDIwNUgm5Ef1G9IzwopgR53axwh3+Hfo5V
iomn0lnhwUFwNGEjmnMIDYk+s0WGgA2rxw6oF66xcH1TIc6ivjqE3sTAMNLckKAKfG0j6Jv2uoEa
l4V6uVQRSBxE8a4jfd6bif4t0tv4/uvBg8csBvAQMo/sJcFm8t6nMvU7j+VYkTtzJNXlUWn96vj1
UezZybYOrGsH03pOkKW/ctSouRhNU18Qx9BTjCbinNaLNqIhKilq2Dq13n2o2D4x6dVNw8OgWVTG
hhEvOkD1TlHeez5yyrwLyo/IQAkV5GQxVcbW8xatBqY6SEDyTE8mlMqjDdVq1/UTVqdR7Jc4Hx50
PflEivOgsIzbqgO9hM7wetXgxFpXaGLmRFDnJ7aGpyqS5R2Fq3lKa/WBGIkFyh4ThL+ZX/Q+eG4A
rTxZMho3KNFJSdaiU+cZTGyLsToOKUFZYxa+TKcDP9OxVyyCrR/i2sUXn3IRMDAMTOBE6cb72Oi9
lyGp3g6iisRLKbgkBdqEvQ5M52qFObp79IBJG68ICQqexMYFSfaYmApXYj97VCwTy7CLLzVPRLvM
80zbB1nSnWyuPXNWh+W7R8fFTeL874rmfwkFQiI5TW/+vKJZfqBXZK72q/Zi+/Hf/+loP37oh4ja
/AV9MtPY3+zw/LpfR7Ga+QuFCfJloQlpI+ulavlNRK39wrdbDOQ1w7GmsuVvBY2OvprSyGIqhPwX
O/xfElFPIow/VDS6xEtoazpyapz3Ukxf/92QL0ytfkjghqO6zyNCfUfKCQSXo+7uUBwtyy6z9q5N
kmKLon9vVnG9FD51f2hy8wN70iPeNxH/+t6lxRiwFuEdI8IAu0a+LQdjk+iElriTAjeHzktns6VQ
v7PN7KomAITynPRGf+VlerYkPgMqNBYok31oUKOVTCqgSUiU1jpxDD65qTOtsjsAQxGthMttW7eg
lFnJVmZuBry7JzMP6qpXmjYdcbUJ0ZDDyaA4QLOVdpge4F3dOYhkYYJlBxPBoxqLZdujbkwMZZ2A
tWLJ2N0bVlsg+BuNRUBsNp4/jBMf0xd08tZmChcAUOSYhyJSir8eFOF9FkbFLb4k7zDFzMIHLH0E
VKt6AsCq42uXYl9qJPycMqoOZvst7IoXDGxi4TBEhXdJoDobujy8lXaXP3Jtyee+o7CY9vA9prbo
T53p50utUIw7wcCwbt47JUQBi8lqRlDwfW9K40NX0nWHfhw9SLjPgxpLMSheWL8Fd5cAoyEwzb0S
lwczsuWp0Cxr62Uh2g3Lrc/FSHpNmKkc963CdzQ3s/OAF6FS7rzORRpaxLzQRrpqjEzBPck9O6YN
C/RyxagaDxBDWBw8tg1SLvI2yWA/tZN41HSlc/IjxJstCpIV/rR+VlSF+4GP2210+5vZs1mNQxlB
VhKbKszEUrRJf28x+MRrrYT3jhZFM8Yks6JR+4cucvuZFbJycvBxzQotabaRwrMLvazY8Eow9ikg
845YZmD93YbJRGNPdpraMVE5Ug7+f/bOZLlxbLuiX4SKi/5iSpBgT4mkmlROEKmUEn3f44c89T/Y
H+YFVb2mnu0X8WYeOKKCUcpWyQa45+y913ZSCs0NaRC6WeI3EJjZbS+RnIJsjrOEdKwlrlMuwR1O
18S0+21rUvzhDDgDysj5nC1z2Dp1T/A+yb6zra1XyRIK4hRITiYsnzN/BmobVOCWdH6yLXo4CcYk
sfJN1spYwkZpO+HM4fVoywyrw1iIG9QfIgeqOKRLXGlcckvkl0CY63vV12gUzO3CVdIqvNOzdG5s
likBNQQvokKJmz6zJRpVkZEKol9a2SMrpOBrTdRPMVifsZqoV10jB0dwNXMnDnBeESrOWl2CWIFF
JMtcwlm8041nXj/Ev2hTJXm2T0LVcbEr4zcsfnZRNN3K9GQuoS9jiX8N5MBq8mAI+M6Ke6FwrQVN
2fcoG13t/xJJToMhweyCpQXu6HEoDxFZ2oJoPwPDKQaZg/njMIonUwClVYFgj9mi+95MsrODPe81
BiySndEsnmctXxssy7H4fugRloJMfXHKBO5eKztXvzSl9sp22GwJnkMzH1VygoX5VoDis3OABiP9
LOW3SvY38oYvbVG+qYrz2A+LDTH9mMfyApS+R2tHmCc0mrNU7nMuI0YyPlARuQP3I5SYtdl3KsWo
ALMONF98DA2sKczcl0SdTLeS06quot08sJGF+VUaD3IGpTVWykdL9nxlfLR6qlEvqCruRCFYnYqf
iMz4klpmyQE+tkHKL9XnJwV/41SGpxYdeOCQiGS0BTowqodkwiY+1/lDFDtnAzvuCmrELpq2hQIQ
Ikj098im/ghGhmHV2Gh62wvaZiDJnxyhJx0IcOAR6oqHMjNI6Rpzi8G2dHVnYCqD3FiC0lt1UlU2
Mzs+/PckQFmBNcauDCOio87rDBFKEE+NMmIZbY77SozvmbA8QBO85edNm8i3SV+ssOzJaKBMVPuH
ozSPfBrXZkvTKVH9mmN2o24c0XszU21BYrhXpw3n4G0cj7i422esQiyOq1cr6K9c5KZUf1QzKq78
71BL8Tylm16caazMd1bGTNAVmrIS9RkU6LkKpLbu1EqupUMMWnH67TiWRyBRBt8tQONSpOOmygaY
mlHuwttgwKgmQqQ4gDVyt54VVHdS4cx+KJiwkyyK0uVyjc2zVcI+ctA0cn76likF7HcpVtPIJS4I
QU9OAZYKvuntnOhnrbRhH29ZIT/O9Xgl+cYCDIwnZA+DxQDmuYdCyJ2ecdDHJVBgS/uJ3n8swmKP
SePa0vJM+0W9zWPAIb363KvNu8z4IDCXKjHud6ywR6o3SSjftKmkslK5UOCxis89OQoumdifDX/D
FfVXYzqUjIE79RPilnDNjIqQFCwv0ranVkkIANlXLat2vBOPZh7cQIg8qFm6Qm44hoHmEUXxKpo3
80DsMy5MRffSdyac2OTkDPa2zNimI+ZC1vJCfaBi7LkonUPL3Gom5kZN3xUCzGJi5ZlqiWuYpG6g
ZVCB67UgFYiHCOzj0d7Qn+sg22Bp3s/lezrQKpBEG4elAPVpmyzsMZ2Ma9D24GrGe5qjE2tEV12R
UXQ6udREWBvRHNXGz7dLCGOXFAsdNcv33ewDpAk3JblgTNrGQ28YYExn9a3Wprvssv7UOryEFU2v
gxJ402TfeqCtqtnAssD1j+blw6XWxmY7nJIRpasKzWecgaum52bQZxdnpiRGlBox5ZsTZkS0tVWh
BA+qn3mVtO4Y8h9IH3kxpkBcX2e7T7ejXrH4hyXaQjL9kC10ioq6rh7OYpXnF0FdARMuBjsQriJa
g7i8smTwChRNWv9Os6/8ykvfq5PijKFL1D8KRb6MqvCazMeR1HwOasztFUGa5ApxKjLQ1gEPNWeb
GJ5QzP4+X8gdQjnFssCrmOxHw1oXGoRCysC71HQd7Yyp39VD/US5xU9kxT2CwiYjF5WGwG4yHFFR
FDw4cA0E5ctlF279VGzNKPIiisnKa0PhDNrd+GnX/SGMuVSY+s50yl1rp2zDNflmBM1uEKhWpskc
PZ8nw98PSKXILBss7pAXuSjjaY0d68YMdcgtcHWRKYo1voB3QMi0unSErJr2V636tykDtajLV8hO
fF3uTZ8J11QflQT8To8noBjBufdZ7U6WuU0aieTS7EbhbJ1K/krKs7XcjXxX2uXWb8RLsnTTlPK4
bLhj2uI6P3ww8AMm+q3srC3pr89INS/63GPVFOvFdGWEgrOg+RhblHqlmtcX7SNa3nMxFSe7Gh+l
ZNE38IET4WkmusuKCj27+Nb2P6OOoXLEehnQQwbBp+9AoONRruPkvW+0dY2hvp+rXS1t1uTBIS3T
c6PWGwtkOu6HfEXX9CYrtFdahzlUA19wylOYyp5K4uK9X1AkdMmOHOQaP/V8/Ac/Gpj5oWWJVUwR
8zolhpCabe8GQs3XuK1AT/tvvj96deMc40gqqwG0NOsLuo6AU+rfOy39OWLUxW4C8ll9oaFuNQRi
G3Atm8wPNEsXs/ZDV/nHuaD9zhi59lu/eBV5kjOVz2G6z+v8fTB/2ONbKaDD2wY1O+2xYcFElpEV
lE++a/rWD/G9YRkEXldfaSm2zpnWjkBZWWyKfOmvJri7LAJei8ZZBx3aykgvNtULtHSOtIHM1AEs
vc3Zk2LYh6ptvLFWPbCq/po32YbahVbt7iTYsdLppE9yPFs1VRKK6bEUeRz4U+1A+eSTirMK/yQH
q2JCUmWXqj3i9N4W6ZNv/SB4zn9VZZP9MnbBrBInNPsXaLnbQh89WJgHfdjlDPdFFmJWNehbiLZT
jGNAMcY1wWgybPPVEu26Dp1dpMyHiPREmw5L6n2jkL6uemlw9M1/+cKZmNp6mPcOtabzy4zfwA1H
ueUWfUhHighIruKlgzS5YBjGGGw4UJQqXo4i7oSptNFOCcXQCnwE3wIZNvDyWfQ+xfW9xfUYSVor
+AwVBRUvU3hoUAMjh8AhhsPAVrd27x+EmV6NQh3Y9SZez3ilYzrPJ9MjEbgpY73Y42kza5lTE+Fc
opA+idqbarru0WO5h2qPyaCvbbW5sItd1UPOtbeBufs+VvYmcQLtko9P2XJss53pR4WSz27pNktM
fp3xNMyfFZgVIw7fhoIFoe9v0s4GENPs2WOBqyVUk/XxTjMKOqi2Q9VsO1pF6nGL/+QpwHcBB+JH
PvgnM1QulTlv++nd2Ddobm5qKWAD5ltt+J5TlhcxxZs4+ewGBlA/2NgxtANc6GMJJAVSkNHLZ7Mz
0DP1XdaHrt4PHrhmhiSaWcVn3OinqNck92eLElP+qZJ3OzUVai83dq/8MHq4IUadr60wO9W98z2i
3HVM92pLj2uqXJQBj7Adx8h3Cd1LTnVu6ocGJWKo+SuqmOFS3hMG08hPeHZ1IJBZxlWvZrCetiSi
9/HEP8iUVG4V0MmPrFHDAtGbvVkITcYEhlXio1JXVqS54xgdJ57RgAuQPpQeusxuLouN3eFDkOno
pS0bSz5aKh5uKEVuHiA6YD2FlLIzmsztBuURGvC2yIn6mOVZY6KxC4U3arHBLLWW5X0acDsaLSnX
bm13N1FvkujUxM1Ph2G/+SIPtG4SNie7/Z5Oh5iKsZbmuGI+E+ra2D+T4gOE3aETNKtfgb/QAwoc
TLB4VvdS7jMZ7ET+pqhPIn4WyY+ef7r9Qf7oEbFx7XAr6H2xGiIFZ/FCts22cm8BAuRSPIsWTJW9
kuBYBW2owkb2tu8xzS1WBZaZq10JqJgBcGUZeIq3Jav1UMUoHm8AiFiwNf2XDBcmboYz5a+epvZu
Ws4ozbvsxH0xa2IwRDQcDQclJP/nMDpms6vnySa0v815cNRUTghtsLFo9NJa7THIv7fKK5VwDvkS
wyBqOK/t9nPIIrDiebtTJ/si7D2tCBsz+RXFAXWSzTdbbpKFL+GjCOg4Viw24N/N3ieqoVwICuBn
O2ht+y3Nxg3MCbcWIG0jQlRzTfOIvVOjZm9xFUlnYBvKa23oJ2YxTgAZeGuhvEtiyXI+sb7o6td8
AnTkK67QzQvNnJuoFNu0KLZUHVD/SpbVsrwhb7ZSJGi8yjVM471UrZWdQY7CJIAPqdXaG/lXELO8
/JMKIRotZ1I5u0wkBcLJ1Zp+Ib0vuChjawXTSYcmCAtNfzSidWxexhAZpqiJcasW1wPbr1Y+29Yo
9jmHDbuhov8trLdDSQ8ZPcrDqpclDNPhPKjipzNmAVv8U6oZP80yfshL9AOD3oG8oTnYuheB+kZg
iMgoSVSq9/CyF4BaZizQ+zHMNlW6gPlH6rIwj7GCCgKdV73sPGOaDyV/KmfGAt9+bP0ODvh/Mfp/
F6MNMBT/1Eb7n//+H//2+Q9a9B+/6Q8Xrfkb5lQWt1ICM2UP+9fVra79hhN24U5Q36EK6BN/Xd3q
9m9QGSBvSBgYKitVFOS/aNEsfFVEagFn/fe17r+iRUvxjzZD4AcCOr1Q9YV/IZZm0b/f3Hb+UBjw
WjUKsKdm1ZiCuEFMrNUmP17BUHBtnHaOA/e35jvaUhBFiU1Sf+tqfdooRqusJn98kOBr9rkWf0P0
XPf0fpRRnqA1D1zGAPDJlt1SlSDihqyFI7vEP1VgyqGb6wIF6zmT5rXmuB9X2PWMlg1PodhoKpAW
Bqc55XL0ejV7C1PK/LKBlGqp9OvI/Dq+qipZOmHC6pp6/IEYdbU09kIlIBKlBbvAUT1zMK6QKt00
YcYKg+ENp/0zJDjX7IZqmxTVUhFA3KAlOMcBINlWzlDhxykO/dhwwV/+GWxj3NkawdEXHautOlIx
2aheo2o+S1puUcsCog3KjQmzHVXbev8K1deO40Jrhe2hUVREit0dpNa7lDnObGC5FmWJna8Rgg9W
HcMFlCTqyCYbs4Y6RQrKTwYfKACHnNY8c/x6a6vwHEY9BrixulZZ+8K6JmXVJEwCbHVXJW4zSIpE
oNIr+anuyLXEQkeKaizCX1ifwlp39cZ8ShZ5bnl2MwARxHHmNcjpBn4aqycZl6/6NEBGnMoPUhEp
eKjiqcyN3JsXbJ3dZUzhKh0I2nuh9dRR6Z+ys+4sgUg3Jr9S67XJwnU+UdfZ2g/QJ7aapO3ZKElJ
NjbouKYlkEZtwU+Sace4U2qOBSnAtZ5dahj9MNJU2+hOvxl0ehbNBodTDrRhFZA/J2+/wM6okfZr
UAB8q5OFP7cZ2LAo7zk+MULcXNwLzoL1p8+dyxc1z5dZI1lqzUcJdcP1e/9uTSOBYr/YKxU8u8qm
wzFP6bhL7MdSyb8btbg2qcKCc5we4tmwAbOq7DCGZqfkJozzimlbV3/qQzccTDneQ/C4fZB264yN
84aOeij5jhputbD76DqVQ7iueqXv5Pu+lm6cUI+ltd8dReGOqAxUk6Os4mvcpM4vO5cktAd9n1aV
51hbiF7PmODowA1TaCMa9VVW6I4JzZFhs7eDGYKhnbMeYU3Kop/1pwlHUjGU6jxM1cG3Dllo6Tvb
0KkFhJw6xYZYh759pEmhWtv6k1Hp+mqqZ3WFPWdc8T7C/kutK5XmLOGVvPAgbpV9QIK8ZLCN1Myj
sjxKLW8Mw3EzyfamR7hv/TSjPaFgaCd/BfbxR7EAxWfbfGv8ko+1lu+ojGhWtU5kx+yHYVUpFlNQ
4ZD/I03CZn4dwE3fGpFy0C3EayAUmHMpXZTRgCv/qbDsX6DX+bSVIPeL5RLVAZqf6zAn4EqhXdU/
Cln6m4lCELOl9xLbfLpy6vJO5U7u6jHtMAjP3pRTM9R7wIFYj1jKdqjnkOl0KDx1pH+v8aghPM6t
Jdaq7GsuhhrHueFj1HXijpIYncMApvb5a4pyZRG8dXXjq9quU1ZVdtdNcJ2IIxjYlJpIkZ6zNCzM
Y1bQAotTxHcNgMbeaKN0FMZdlFQHBOMFXn65CoIZxMNgnXP0pH2SmtfQD/t93nRQGdEkipk/aG4h
exZwapyEa22KWSiSKhJaX+67iMqIiWkH6OtuMBWHHEC3qCGRx0bZ487SrWmy/4gtgp6jQn1CQOzS
CPv1KFHfZk+aOPhEkyNoZbgq+mBIOfewDUpgPnYu0lezjWQ6ucJKKeMcKe+bfX8Xav1zI4hNaYtI
5fMEFLrxbmeCY6JDu4LfTzssvB3gQDzADgUGZqmsbfIBq7IKqFxyCGP0TLBKp3oy6N7KpVp9nugX
VPyYjxwIMaOdj0zcSC4+c+68yHFxqSg7U+q+i1pCkJCU9bQjPLIdQtISvTmYm6agV3Iu6LCB/LHC
1Er/ayTsDfSyA2xq8H4dRGXFR/uuR/UYxPaujazsEJLJOo5CAYpvq5iqTLw2jj/Y4HS1J1XJ9PVQ
RelWYTeuT2H00PM6zJHVrXONZgs9ZNpSMjEdaqppdauwLtSasP1vzaXBImSYHsdd3CJVYKM/Gm21
GZvWOpdpTC81RT9EtPeKFZ6SpNW3Xx59TofsrC3OfG2r23ddnRCVdAuUHJ1MAKIPOpXbG13JWDrX
U+UFTOp5qTHYmorxTdb6LmzKt3ZQzGPNvAkWAmhNEJjc7sLq9vVDYTa/DLVyTJq8Oql2+kOREYsh
kU5vtp5SGyr6D1ietv8eBTNQFr2/qOM9rozhocXzdBoLTApRVLb7LmPpH0GtYFmBqjkBS2J3pb9X
RaBffCtbqBp1tqbKmosw9RZdV+XHaWx9t7eo3WPxuG7EPB5n2enrQsVxVvLy0ZWpKvsyxHtR1K2z
ETqZTTtv6jP700faBGj6LHmB9dRXb21vACu06PxaHnK/Ly+ZleeeE/s/sO+eBdm9m7Y8mAHGnMLP
6nXFOj2lIwHm7hx12UG0mHmNue83aaLZh2C0ik1H3npjz9xDpzx7R6GyD9Mov5mFbM5F3Pyy1FC+
B/N48lVgv4mcJxZeYfVQlfHaqpcgcq6rd0Wp1PuGQK4JLoVFi19W+jnMCfJwkHAE7yB/0gitp9Ne
2lO8NvQW0XW0TiaOtnMbDNsGrMaD7LRmq7fc9L6+NJUOI74jKFwa/f5Mc4N2a9TqHAwEEKZtAobk
2aQXpU6G4YobjzPINU9T6/b7wwSKKTD9R0PDgkwTaHDhSQARpgjnwEF231Ui5WRUwxE2K3k1U9b7
XDa5RaQTT4eRnavFKv/ll/96yMs6ObFZSk5f//e3H+sEy7bB4MDVwl9sv5wvVdSc05K2upR/dIau
tYYRFPCT5vwA2Os9zR3nOBJwEuUj+ZnuMR5bxdXUoefjPqbXuTX2RItUOiuDEnBoGVEYrI5nxzeH
TcoZFpcTN1FLjxFhevFA0VRLRWTZIk3X7NhVA6KQEjhY0gqHe2JcxEf4XsfIrpVLlj+Y1Sy4HAF6
bAYknBLxeF84TGpqYPzMzdKAuK3aN+GYjje2ZnEUCiQyw1fh1Nj0d9WNsaeyyDynAFU1ejjQ7eLp
IOxYvYLQ3+WmDbNVoiTro5Wc7c5u3Moa43WMFrmuVELW4VDj5cuKbtVZ/Xyf0mrPs9Lj3dHzg9KG
y/awP0DRy35hcdsveYtONe5WMhuHfkmwOSpNrN2QHqw+zl7j1nrq2hmz4uDwBtGNh6SeiZtO9a88
LA911szfOS/kyz2MGFSWg6ZkGWhI3NRJNGlXrUGl7JNRx2IZWs/DYGz0LBvejEadaegCpGD2mr0g
7v/+4R9+DMbYPjHAucaZNRy+HowKSLkyODu1dNKaW3huHiHvC+RMIjBjNMkL30QEr9xn4yPxSA0p
QpYh7gnRQJZEXLEBpZI2yfPzsND1Tb2sLmWslhelb5EK6krZfn3ZRvrN1wQDfQEZGoM71U8GPcFA
oMziIkOj2jX2hDevUzwNP861nRHNptLeOnmtXoNeqpDjrJ2TdO0VD+SR07V+kNxHsJcA/dbiitNt
XQliM7u6RrR1IiO/W5nJfJCzJddqYRzE8mDUfeJWNSmsuZx/Brk1PfQtVgXfgpLDKaNgLOi6mDgV
TTNr6J2jq803hqXUXTI9X6evSqm/JXmXrCeytesxZyMW+LhDFFSjWeafnXwy9GVraY3LR6F6wvP8
GPd647IbZXAKjKcZrZhUUvU6OPoTnSwBt1HoTECrwEDvE511mrBY0tDyTXHV15cRSW5FTRF1E9yN
mXRWYn7/O2PU/xCCVP8bmsUyDM2UmiVUHoDH/Hleraaig4mrGK6hxC9KwdRmERvUU5qUA/895/RY
Dt+42rLgzedbXEGADTj7ZJaJrJe1HJAm+FIGDDAnLl7+dW/bawRV9/Mj+vFnbs/vpJ6/Un3+r2B8
yGMuu4X/3ZoG3vOjq//Bmvb7b/pjvyF+w0iP/ZtXZSHvWKxL/rCmOb/pbC5YcJiYz2xd8hf9xWtv
/yYNVWJPo8pl8dSzdfjbfoMy0yVbDM1H/Vetaaa1RDn/FPXkbxBUtOq8XcgEfMVT/86ZJiHaxAkg
KjedFbaJgPauNbJ6pTRHmzun5piIFHkKhXug78gp0jukaiqoB0Px/G0bDdHjV8RxVlWu7E0KczYq
0sc2hFo+Qx5mrqR0gd6zW5egMwaNoIUUBPGtaJIfJTzGrdO12amwlJeEVvnjWAw4AGpoIUnZfI9r
B5VX4i0K4uDZj2KsCTnWjq8vLRNUYYV9D4qgMm6GaHY8LrBLVUIlLwFj/SaOlo/sDLSvLx9SJ5sp
eu21bQfqgE3nFG2rQkm2dUSddu2P8qkru6esstv3ShIoarKyRLOd4qONAAp3zREOdd+5rOvHdngd
RqV1nVCqj9ls3B0fuh5ts/6RsW6+RMnwfdJK5RldG/dqwajgz3HwEqRphgRhUW8IMsnD45au01bl
lywQrqRqwxOCKR/WITn5BqwJhkP9KvKwveYKrWu+TRR3tu1tMGekbqT1NsY24aOu0i6Z01kbwB30
R+CHvJQlVd5xG6M8GgnieCroy8bfe1DHujw0JDpTbgsJDl0ayddKL6xzIXwLxzH/p83YMgSHd+/r
yxwZfs2pWm6qxn6JjXIDMRSSYg+zZVLqdAc71HxJcKituFrDkU4IBpVpozBb9+MqtIPs3Q/6fZZh
IRCOnhyKcIIcJbbFEiZqllgRg12JkFZP1J2bSXqbf6UKR0yI66yXhviNEf1NadOr5dNgUNzSyfis
Fum7bjEf2PSoF9GTLaeHcdRgXu4H2JUoL9OLKGM3csRBXQpP2t3Qa9cMNtSK5/moqBRoTyMrbget
sxastUW1sqdimxtRtDGjF3XA65PZEOGsUCjokvgJIvFr1AE8/5jNdHHleTQ0/szrbTcGN9+nETGd
ybj2lKQlfJMAOXhVurXlg6ism+EByyM9KIzIcWnSPhq2UMcN4Ows33rusLl/T3D5kdy7Qhd40BYJ
Q2+UE7hKGLDKAnlT3nySzbKbzlaHQ6ry31pfeuNY7BCI4WAqJBjnCGcHXqJIY1/oI6MNg3OHSnsk
WvOehuPe2XdF/95GvjeF5quuDMjqvpekIbW6+pU936nK1Cs1Si7rHheQ0hkHB0lYq4TAZ6VbgnyP
jaogLCv3tp621jGhZ0nk9YWQzVsM0GKQxqEy1MdmDh+h6r0PnfNh0eVqWi/5klQe9E9O+bBfgnCn
+dGhJKrWLZk10FrORl9ybM2SaANVvqj/ckm6iSXzphB+G75ScEsejmUh7zBSNvmSlUua73LJztFu
Zt4AgRkni2BdsnxF506/JO6GJXvHU8Ph4CldMnliSeelS06vWBJ7OGII7w3E+Iq+t/ZmrDjnmufy
0BD265fUX8DJCOQOUcBoyQRaSzpQW3KCgTbdYvyoh7Z5G+xwugUm16Z8SRfGS84wCEn7LcnDmQhi
YC36tO/8Mh3F8eIOE2+pBdfGnscLs15195EGR4S9Y9BpjP2V824FlAfY+Xvcmo+Jn5cu4e51VXeX
XIk+UokP0ibZy0qPymU8knBSzfA9ie1NDltxN2ifthnXiIvRngOEzmxo9yjJ1Dgo/d6QkHatznBc
qqldzdEf4sDYymnwN7ya4waXGw1BWHJmO9wr2EHcgtSJa8WGs+5mUJy98mZn80flENsqAvOkzWx2
rFAzDrSe4LjGmDsxzEgHx0Cn/QwsnmvchW/LF3HHdWLOnOtsdxgHwXP6MhnwX2ZnNRdPaSIeyjI+
2+SHaS1h4ByM7nXQICUZzQ9K73Jg0eVnAUlfC7XDXOm4eoP3uap/Eoh/JK770djcL4J6PpsocBC1
RjfWWxS3pSYEHOM5am9txDpUOAb+rMmS7Gp1F0X4WanMp2lCL0VWvyRIwLYz70JSLElA46u9RFhD
sqzdV6p1JN9qkHOtF6JnPM/mIVweDL0yD7MVZHSHdUj6v/8vlxO05ahel01UnPUKkTfmOnlVkjLE
p1hWxKR8faVWenAdpZqsG8O/9zPFx4Kax9PXQz+JNfCK6QFiX7NVA1x60u8fKnosr1NswpM0BsL5
Nu6nXtM1txrGiwD05ppxejGnzrgYjbljpZqd1KRjF5aE89opip0EVA0a1w6OYVy+DRUzulyclx2L
NHPV5NGWb3CARZzipqvZoYxFWrzFLNqjOc8xYTavGebjAwG2GzCoyTOxCByY1jeVQzmEamKUq8eg
vEVDdgOqw6HflhiJq/jJUCZ5M4su3LGGkut+mjbUaMir0Q68hr6Qh+qtpxP7rsdZe2TViFUjUAxo
BOG57Xz5VOAX5uVRXpMsBEOGWHvNiaau4xgAd9sKc9M7RXO3OmRjYdavadZbx0aiqNKNyd6zFq0X
YbfA+FCEFzo5OSEp07AOsb57CEWP+N/a7USm29UoVMjcpMo+GYtoCTNFv+tMepK0MO9OMupil3gL
BiDgnxsi9ucxiZCwRZxstCKWmzDUKBpv0YMNEU3HedQzNy+r8eBkqmfPGc6GZnqWQmaAqTTHa+WY
eGZjnOEuZcdG73MUW6XZ2E5luhrLGTBT+slX9Pm1s6LAg/k0rkprukTZ2F58iVQ7Awhcj1bWXrj5
/T6C/L8M+k9kUA7p/1QG3YEYnf48JRAJXX7PH1OC9ZvNRw7YvCbZkzo6Y9vvU4Ju/maz4KW3EUXT
5FcQHfnblCA0iQJrS4oWf/+pv0wJ5m98BJfSAAk59F8I45ryvw+U2MZ0G/3JYkiAKPTngbKo8gZv
Fo1bQ2hmr/Cv3HBW5xM4IAL31bxRVCbaIONqAoXPNmDFyBm4UgcaPVhrqdD2xahDGOJ0Aw1SeFL1
6TuCweFgUQ79zsYCmz2aVQIUV6R8/CDlxSaViBlsa0ZTL65wIDQB+dHEnC8QBX4WodOvpVq8Nrnf
uj2dpWvstg3plUbDM52WfsnlNb8Ws+7fscOgZ4Bxt7qFTRYDuR07dJQWruCc5lAdo3jPJ9BYD5MD
bd7s3+CR40hmnvEt2EnjVH1EZfA9DeZ2k3CW8LqmDAFF4repDEwQ0GluGgt3K03d2OIyqPptQaZH
/1Znw+gaedd5oqDsQ6/I59CUaNcSOCEml2yiW8eJGbzqbjr1bXW0WvOzyYwduLLU1btZ2ZgxHPyW
lQeISj7GufHpq849Akl6qBdMgF5+V9B/S1lRjmmLOxA9bWfL4Qg9gUrJ8VNTa/QkxbBcdg+ap7FR
tC2YcC1qn4AHk1GUh4Mwy6e3oSelHJovk6YG26W3FjxaDC8QVAA109/sQMdtTMVjqtyKObdeoaue
RoUcgmxMsi+ictUhQcBucY/6RZ8fMApSdIJ/tOjpiSb04OO1hEGt9JBAOdI9Q63Tm67bB8lEdeZw
Jm16RU6FW37OzAHoqTq9tQ6NWD4msZ7uCD2zNW+0Oky/E4ibPp/cXCmZGNNPtexTGKo4SZDNMNa1
KG0AQXzyRvgQ/cwN4/A5wBTXcqhziUKf2DypJwZOZr4OeTvrm00dc3tKQw6UdAnQ1gLTHv49EyaH
Dox5WQKkUfgm7dyW9t0wMYIHjMMBo4bvYyochuB7pXEmdZzumW8TgagGqKOSON+UuJ0Qy++SXMnW
iigRHZW8pZHyqFfpiRMIAZCSHXujWz4pW7xjSeFsMwytWBCdfWAn4W5SJmeVOru69NN9Umgvumh+
lbLUXK3DNckhT1DEMXoypioYSNG2bDfkkYO33tNSFWYfbwotyKEMdks1JKZ4Q5deJ5i9LLt5nvDB
rRXWb56mHYvC/6w661mfgNjQ/ruNqsdKjXx2Ilb6Yg1rRvvuRxA7j2gZ6wCWsSsV/4ddftPqca9n
ycnQtFNbzd5sRONHaSvfdP42wreLUs0J9bkx7pHPGZAzKrCo5UFFtVnR2o4GjKpwoz1wh9cX/6Wi
4V7DpE4tBx0Ty1eg5cuzsDOaHarw0CIZXnvMzNmg3oLOEAA0ctDbxNDWhkO5gMsd8MHyo+789bN8
mG3CDESHTbMgQr48MFdBS7VIPMVwK1k5wtqHd8iT3peETMc/fkUYMkhC1sEHO0IFn6r+c05x4+pR
/W4Q8cCTCu/KSRDC+zGhlavookdgsqwYq++zLbH10ZoXj9lHgPO8hTH10qrltppA4NelRk0lRQO5
rK7Rf7F3JklyI2mWvkpL7xECVQwKLHpj8+huPtLJDYR0BjGPivkCdY+6Sl6sPzizKyOZlVkSu2qR
khAxcboHSaMZTPEP731Pt69DulA/0BoieSLP1M8ebRu241Rbl66o78OUjChvbtjJtjlaJ3QN0Vyv
fQI6tqRbvLReREKpPueWP98XffLJq5W45AM6zCWV0RxKNJCsoRjMzhfNkvbZHEfoqJG31d5DP1XG
xVtagxxP0hAPYjuHMJczZd+PRAs2rXLxsUNXJ1ZuE0xEITVqKM+Dip9JFZwY07LsbQL/ihgm7PHz
6ch4EsnyofUGvUIOvTdcVbNPl+/w4OkGwDpVWrE+ku/FAhNFNbtjn7VgacZqEziYCRtMJe3zTE4k
eFqE8PEiAUYquTF3QY9fSWfltGphXtmW+6nIUoqrUH+jNt8YVoijDLFYpFDk2zTW60SNxKGVh1Fb
dwRD1SfR7HqsnCth1tu5i93TkhI2mnP9OEWPaUSmYzsJa+tggr4GUXHTI51W43HihX43Y7IpiTLn
bUiIntxYxYDXS6CRSUdGq8ArV6wW6/U4J6cuI0EGG7vLpCt74ioCclX0dJ3+uMuxx3mYifYusb9w
QjE69h1jCDP45AGqWMWC3UL57EPn1WGHy3xsUfLkX410+ozufutmEWwgSRJoNJDLWfEqOQ2yksjr
v67MIseHQhwJN+RkM7fztwkg5QruJe+sYfzu6mfWeO95xzqUvm0Ki2slaZ1UMEH5S+Yr1DJQxYjW
22RJxmUXP9mvJO5AxJmRDQvZ7MJCfqeEdpl32E9F7Hw1c7pIUWZXZ/raW6C09ccKjgxiOwG/Kl88
wQpDh2paz/b4jpkLcXo7MlLP0JS3ptA7kenLQHLiaDM8qvwdzafG8JL8mHCGj7baePQKFw0ZfBgI
5ghNj6Qey99HuCDvZk3LgrZgb5Bz90KNwpwe05+Vl+RCpEw2k/7aVWZHPJjN6TkrEiJiZ1WSXnlH
CHOJAkgRPh0qxLiqZjrEWUSwhmIl2d9zHp1NYK13TfPd8oGNVXlBmPyQfGEV+gpVBckvM6aeqAhQ
g+WbL1CyCA6PwiUrQnLf1BVK0hK8wqof6MoHvLO22XQEeWKxAmn1WIbNV19m95xF4babseSNhn2p
WMmt45GlHTPp8smo8oMJNYx7FqdqV/OKVr3zaIcWPG9snQnDil23KJXb3Gv3mZLouaLomhD0kQUP
joGMQcm+2SoXLpvTsI+fc9nToXZ8an08cTbkOICJn2oyHtYNH67dHNceJoHoiMLTAr03oIlx03M8
tpvzn18f/P8VAqConP/V9uDwNU3/8u9N/Etn8PO3/ewMbPs3D4qoB2bftOjxHHqGn52Bbf3GGgBf
iFSeJVniU5n/rTNgmq/4z7TYPSwhYH/YH/ju0muYuNqFsCD8/Jn2QP5De+C58AORbkrpMjz4VR+Z
1kFDjUgELCU9ATISMXGGU4QLGNFWirc5a18bNNbKBrKPeciX+Z07EZhVG2Rk5/FOM6w2XhLBKCsb
689CtNE6QZC8MexFSU05nYayI9O83Dv44k9DNl9Faf/w8bGdCyY5jHCdW1VaZA40Zb5xNHxpvG1P
vos2sR6S4zzxafJGNGc5CDcVHqqC58t4y0NzXq9TnX+pZJrcoD2+W924Rx/5PRM19uVqWjEfme/z
Hk1SRre9ywG7c4o6lzLo7gOAy2hRwg1qg3HlM7yGZt5QRmDmkrl6ZBxwrRosGhlkF2X14dV12sex
4OyOK3LuOcXVJtAxuzbkHGuZN/Gu1/oi80yvTIQ75Tw/mQ15rI33QIird7Apfr18+oYDbjgkLkPF
mR6GuINoFzvRLfTSXaXTaEN8qbGxneR3smGS5WOPLKJVehMw92C5FK/srpOgULxns8Fnt/AgHY3S
KhBRjjoq2FTKuhrgCp+HZF8nYYU+zpjWsROIVwHG3q5QCQ1SNS9DGD5r47GpvDtVG/2h8udrFHbW
fqzHC+zZowm+g1N6fgWKnOxlKwgABSfIcmmP/g6lIWfSWsXzZ1q39DpxdBSuMRwrnl8djAeye1+C
akl1ndJ0XSEVRYIpQZv56iuQ64uerffCyPxLyssiMNnhGwMxUzk6PPJyyHWIyHKa9dXDG7HN2jGl
TmEZ08vmEgnALmU56hXPL1uA9UwrnfBawsXfEdyTNoyZYWoD9i/CelNUm6ZJcfHW3XFS3XNrGQ94
2RmcwccffKRzmZcey2VW726yfiCKU/Wg9yQKdwcrQ9s52zL2KUPw0WQhPJ86TV6tbmCeTeIc6IT6
G8UnHEkjZZA13hBfBVvf4b2ZRv8kaw/Djz3vk6DA8qqrZhNU9tZo5CsYVG+f/Ih84pK5Tx1xgJ3n
vI8PImnurU5QAoTzk2VsRKf2sTESs9Sa0WlGVitaRnJIlF7lXKfP9nRHgg8sorp9KgBvU/IL5ywW
pI2x1Lxmsp+KCs6cyc5eezK9R3G59sOewTUN3yahot77iX2ZVVPelS3DYkmk3boJEGNkYBJYIJTt
JWuraG2kXPhatEjxY0RLPsBzPKbJA94psTUAMigK3EOc2vYWce4ziz33BTMyUWUhPmAPBiDAPNLG
En+NCNi69s5UsBCjLekZAsgFRV8r/N1jb7Hd89yXUcbRUc/yUACxPYaMxi4jNqB6WEKXch1eKJoR
y4U8y6zL6hOZF/A3VRRQLEFoBLjub6OQCXtcgkcYEqxGI3+d70DJ8/vFIRI1yX3kp4eBKcXRswe5
U4nxtamhNUilBU1f0d4RjIYmHHed8iSQ/HaKN4hmq3s20ZAQC5t9RoCEtHbwbXgqWaHhqh8I0oU8
qupgwY+SIDpJ4w39xYq4aXFJO5Vu3JyWGqN29B4CQMqlnX9X/lPiiB/AavvHOTT8U5EobLdD9OgW
vTq5LXVgF3T9zrJzPKHhzpr6ZMOwhPjBJPumFQ7/wnaeMLneNYl+AAmvscIQIOZGeFA+HjBGEeAy
4gNMO1dwNuaNfxJydsAtdyeTNOxJUyVmspjXsYSuTKW2LRy3PXRavxWG0oe8Ctq9a/Cvn7hnnUO/
feiSvDyXseOsXZezqSAY0sd9SfHUjQf0/6gbp4FyJyhJAIYSUhanwJmf8lVUBPm+cnImT9BdvQg0
fiLDz46fl9ti7jC5BhA8WX2sypg/apTiKqaOLYlK1C4dxLF1qjcKPyTARQ2ylGNYYyMaokOefw8a
t3gubNRUXnuv+jzYUFlG66wef1/ItEVN6gDGyBzoGIK5cOf5AQASlD2c+NbKYQuwc9O3oYL7VqR7
DnjxEswM60vvJR2n+Az0bGDJVf0O/vUJjG24Vssp1dkk4QjjRZeYYJua8ADF/aEuYROrjklEKcpX
u0Dn1b+kTVdtZqMN113DjCqvG7E2pvEU2Ga2Nh2YoDFXKjOF18nUFkQUkxUOYqlZE6HXlEN+yETx
nKfzexs4MIXBfD0k0ch7uE4i0t6s+MTYxdgOUYLQbAgPc2BtQgs5lDezoO4nvZmWJLvJIWeHDe+6
bhVdG8DZlTviAEBafjegrN3gjMVtvdxTpkIgTHa7KzfKflWYLK25G6JpLtzyBvDi5xcGwRibPJIQ
miMkOnOYwoyJX9B3WQdTul89UKuXoM3fSyHZ2o7mkV42Wk8Vt/4IrS6qGfAwCbojg+qXnuJJsSVD
41/SUjh35QhfAN9zvscNku496zVnxy+5GNZp0v1AAE+AfVkgqpTNKl+yzTOLgwvl+oPvZgWVS5vu
jYErdHacxxpMHFL20Apo8OrgLq1DAw2OBZdWYQSPtX1XC+O7l4IvJtwjz11k4CTFN3b8lX+nf8JK
svrztfNh+7j9VXXzd1Fa/6y4/rv/6fq0e/71T1l2A//9tDsC6OW/qr63zdwx2/j74tv5+bv+WnzL
3zhfmLALxfidrv8/xvIQomjbpFBU5hTTjk1d/Nfimx9RYSOfVozLEfgsdfn/G8v7vwlMZ6RwSeDq
1p8bzat/1Hop/grfhGrleLYLQujvR/PDFEzofW1JIjUjG7I5uxmI/2wiPvj46m/fi6w4Z7yuu3Vk
a+59k2AYNM5X+G8t/sjly2p5YHu9cUfmS5GnC/63yXzKgZcjndBi9fHLosnNp94UaxhQ+day+mDL
eMJ/bKbxig/D/lbiYTlUjpq2fdLv2iQX68mYKWzjC3xO/PddSJIwrC6xCQS3sqJS+paSbtMY7n2d
Kn9V+h2EyLx6gVXY31FAt2t7uS/w8X6x/bZ8KpnvELOXMEuumpMgOuuok4LAJYL+vnR9z4e8Uc8t
/KSzGUWkQmYgnKJGXgZyUW5tRb3WuFN3LKLI2RYFiVO+DXS9wibzRDuMRNCNPmNK71d1nX8pUNU+
JpF5Xwsics1+E4H8xZbL0ACTJNPQsOjerJGdKfQ7cYTT2b0hOUfTSdShqCX//qmBER88htKxbxPL
v4duKuQ1DZoTGrBtJhv5ZHCDvpiG8aMtCFmsQ+ctr1xvk/aIW4q6dqme7kPug5fBmhcamK5OPQwQ
WsdTjPuAPzZleT+xtuUIauXB4qi5ffwExHN+aHTxXA3lpprb5kqCaLpPlhwRkQHFwBhScK99zY3y
wRxd52Fc0kfsJYfEWBJJApQcRGO+2ktWSb6klnRLfklCkAkehPWwJJuEU0UsxJJ2MqFW6Zf8E1ZZ
8SFbMlECceYb4zuykn6NyZS/dElQybhIty6hKpVLuor4CFohSXLcqan/ZiwpLPmSx2ISzGIvCS00
mtETpK7saBDfIj5yXOC5sogn2yVaUl6MJe8F3guCckkGjNeg6BfKwgzepbhoCfasS+4S9fQVk9kJ
RfxlGuSAd7kEFb3kz/AujndB4efn0GKJu3z/5w+bjkYTXtQ2Rut+b6F/SEGYkgISslB5tpaQG7E8
fHw1LOk3Tn6xFplCQ7jPXSUa62pPFM0GYK51u+TnZATp5EuijuzI1kmXlJ2Y8VaVmXijq7K51I7x
+9TYOGBj/al0Mft4BPve+9JDj4ER5TYZEM2NOI0emB6Spq20d/Gh6s8Tg/3SMuSrFoNx7A2Bwd0g
ad7TXDKQ0qkZ3JqETx+n13L6Xc2ZRNWcILG0FsPLkgALv1a/CcK8Tkc36/HDW1X+Vc3FCVEfSX5B
bR5gzkiQPzyAfmSOh8kJLCRq10ChETcCg8jbpOrPvRNvp9DrHhkJR6z4p3ixdp/6yl9KFG87+NUb
yjXryKZP743GmNcZ0/WdVbbXSArorwiGt6XFytrRnrsRVcPsSdhwz/QcPoDsYaRPHdIv+boVd+Om
MczjFBrq1HpWi98EHKvV9ucANaJZy3NiAbcsNIV3QUZd0pn9tWjHAONDf2sJlrig+Zr3TT6zAJsE
sj8HJ1RMwOqblMHnOW899pFyGW4QFdIrt4GtpsWnXvUn7iG3glr/JSgmCWQB98nAedhO2Jt9OzoT
+zY/pd4VPG506eRjJ9vwhu3wUY41tZjs/beyG6FnRa24GMW5i0q5N1VEIJcT1GvC6ZwjG5X1kOHE
8830RzsVxVrrLrlL6LcK0GJQ/7YQz6pTNefPJWsqhohLZm86veOM93dxxk0CGdk58lA4lx6ltSLR
rWoVXayt7tqW9AxiCvfUdcU6LA1y/VRDyjPiDuDBnMZxbCZQ2I3ksc9jvRT+T4VkvALFoXqrYuMu
aCKIya7ze4rS5WpKRPyATKwvrtH8bqZyOsrCeyysdDxLOLcnbI6p3ZjXgvm5W0DcGCdYcyRybKU3
hvhmY/vEBNo+DX2NaK7MWNA4zKdbZ00Yo9qTmjJvkMD76xkjReL23+eBcFgm0vPW9cma6xIIXsnC
Is3B8g5LNu+svWc0f924ynQL5r02YeEM+pRnU/qo/Qruw8j77zMwLUwUYknD0CAyCVZF01SeFMrM
Ty6NjWar/zniPdvPPak4wovtz1ZLlqSyolcMZcGqJq1jN3hDCLUPt6Po+zeCsMMLENF2Ne/9Shrn
wkmCAzcnZwdAuXyTZrLrUll98xubqcvgxHf6Y8XO3eDYzCM5h5g1cS8GB9Iw9S0ubR6IXyUBHm7e
qEcfg7LDSEnKAwHo3hZXpvNsTaI8qpk9QMN9a4wG5+S0Ubfhdm7t7L74qjhH4KFJbvj1QJXPP3wH
wpqNMY42+KcmxwilKSHd4dbyqh9pmYEb6iasw8yD1Fh4OwNdE+Ht1hvMm2wHPYdNfvDSzCqGrwAM
oEqJrdeS94RPyUZa3uPcdtMx9ifYXAg9YW2HCGdoSYR10WQ93skE3At+2AEVfSugp0xAqLoUgCsR
6pXVcxaS59n4wYFkguKssLTAG/LydYjU/TRggsyswLwmfaS29kjuKLvefAs/pmYJJb+RzlDmRr0y
69yGsCWQTo5or2ArIinIaMjS584gE76zcEhXqryaCSLS0lH6uZ1de23qZEB6WrbPTeJae0/CRfr4
pZOU3RUhGFcHP8Qi2j53uO1UXmwzAZEJJgc20EIzAmwSAuJq7uzYeKDAzBlvMbDEdN1LwsdwvbT7
NInc24C8NihAbo5hX+xIuTvLTnWnos7si2N239lCJVvkD+yRPbSp7nBt2x2OhSMbgtWAw+gS1X1y
ykdYnxFIKVhHbUnkQwjZc12yzd+71XxOeTXInoGFo+0LHIqzbeT+gfN/lUz1ngwjwEBExG3NMqt4
cwt/FzpEzRd5TMxwmuYAs3zika3g2ms+bu4suq0bJ8GNFJIv+Dw+TY2VbeaFoFmYXDJlQMplb+HW
SWXMwAWM+txFt6JDeD06cbGr+xPA9G/gkUCpVIt2YWYKR4L3ZSqhJYG6mfI5e2q8enyCkeatEUk7
e4eeu+2n9iyUC9XL5zMpIutgT7hedBvfwtjjQumFtaE5jO/HcObaqS8E1bq3YoG3E2Wwij2bhJTC
uHLNCwhLRX+vYx0RbtC2L0EvnmbSPpt52H5coAVMtLLECd0TKogBkHmIaQ3ToYxpL+NyPLWmx7pa
wWHmJWIGuMyKFCGYNciZxwZud7cAvKMelHcZA/UuWn1oBpTJzHPdy7ygv8d6wO+7wMEtW2C7ypEC
Dm2KWr1QwwVj/Znoof4A5tU7V7kxIApYvkT8xpf2HD/lKqbkgkf+4CxoctcBUu7xPnULtpxJzviV
3vwTqfLmk9DAzUcF5vzj+6J6qXg51MgkW2f2cPOmdr7E7IW8pfv4aDw+viqsrDh/fIU2+KWPAnKw
gzw9DxHMpbFA1deE067Dm8RV4/ZPHq/eVgrf3k621jhPmphxXtIhAZbZoahy/5MxC7TzsXWL6AWe
stbba3w+yi6L10LFx8JhpwBKNz57A16kwBc3Wc97a1b58/900v8VoHkJZPhXnfRf/g1c5q+N9M/f
9Fd9m/ObIyVNNEq1pW32/qORtiy65UW+BruIZkd5f9O32cRUiIUKQsw0ffZH9/23RhovDYsUfiPy
N990/8wWiw6cTvmPLhieHFs2rOzSAkXnLKiRP1I+AlMMdmGqhN1CvaHkTO6BZ6T3H195EJt9Hxmr
M4nwQmpPeJFhm0CunK1bIcL8IEU0XQwF6C+ammcCRJ191YFRDha6RWqk2XtqgPPFVtJIF6VMbSoG
0vUOV0Ry+XiYx7Y+YIlmMMtCqkuG70oAsBmNCHBHoNgwxU6P2c5RhMIyATvOGGnQt2X9HmTq99Hs
9nhVbQK7osg4KU+zaWHetDKycHgNku7eMQsLmwqyvAwv6Sob2EENYRV/lg2LltT3Cct0s2TvtWFz
IBsC3XOj3pIsQjPed5c4haRXOYa4eWZTQkBMyK+Yiuhap3YKSsP2wysa3WTja2rGyMNn6S9Q9o8H
Br0ASBMbYS8MrMAs1H3jx6TFKiaoRj+/pkFo/aj6G8gI92vrIkwjRvRaWvVeihTw0AmOLTPtKk2e
NatwGfvpi4BC0eqQ1c4buU7yCyO216ydjcfK56niFWbGGGAlh+yCFm0O9N5tUxoXabEGDydjb9ec
Reaid/54CD1v07hx8wSbeUEt5N3FHTU1RzknRwgxFrEWnxh9juARk3XvI7mrBU1XZ7eIzpym/zyj
0Fg7CoFhfwF75u20SZ5IWZSIhj21zmdKStij4yPKGbm1A4aFnYuGMbPsRxGrm0764pVPAnysFGK+
DhembtSv3Nq30ANf3fJ9LKLx2gq4gG4wuXu7IWEMtm54HxuxvsQIcE6w8cyNcr7Twzpv3fyMVjzd
GXYwb4cOLFriIPfDsOPs7DpMnjJWLS2w5W9BPC2SFbGJQUReXIkh9G8Pdsx9M3HGh0E0rOmC7DTF
9WM65vohLcr6OFV1tZ2UAUnEqVLCiiy8Anmlzx8PXgcANGmz60hAwCDBTlfaMghqGZ7K2GpPNQlf
D+7AuHkSQX2s3e5iV1Jz1zW9fRh0X1zIgrAhZHryYkO8kry9ze0k+1JbeQ2rIWsOWCxuWW/3m6Zt
qoufD80py6sDEX7TrphM70hvrx8GhBIrBlbDO7rALcKI/rMLmR1BR1nvPF2TzVH6D66OKBkaJhWI
20fYeNlwyXzIx9XowGqbyf22ITmChageiM87RvwZV0STJdHZQLgISZZrT4CV9bzOPBFouyuo5NcY
uNrLx4NvUk2JrLlv3QCSiuNASIwj8FkJSenO5JZn0drZ2uh4ygm0EKNHpRGR7uXNbndU2DMOCCK/
1x22ogZ7fBb5G6ZpyWUwsog0aD5UadHu42Gu7menj65VyKSsgtVW1dFXOXUsacz0++SN567unH07
ku4l0wr+hTSfSVU806bY+zwBKC1z8x53qCOq6kxyQ3VuI3w4kLqByeS1++ROEwA2DwuPKit738ON
P5o5eR4ZA8CTahP7ONUYo7ugepZQ0u4jhyt7+RUQUfeh4JxxW0jT5GfdoMptm04EpwTe+x7ZMaA5
LDeR6eI05KXduGryruEMSCCIv86lVdwpheEttMER+nwgoD0mKcDe7MDHVN7ihAQy7ivd1ZgHMsTm
Yj5wCzAQxrI4A+aDd8bxSjwd2tiZaGGumE5WAlnvM97nLVudx7EFeNcYmDVyiVj/TXpG9L1lbrGu
EDTfpgxSZFoZemfEE5CmqTvnnbK2w9x8c12r3HcOkjeTLnBlxv1LUlTTCW86opr5BTlbeMYhBmBX
Uw95xXD2Aix3arRxEuVob5PRRbpYL8aUKMUdlrQbimsBC2AQb7QJ18lz8z1RevV+6EVLHwsAp2qQ
jcKnGrcKXTPqtlZdZfwlSDxGI1YXXUY//TTmiIvHUI93XqXX+C6Ga0IWKG2bj40+ltGpI2Vyk0yI
lgHA62ccRXAJy+70sSRG7GiuMZANEGE/de0kL4o67Q8PzvJLdxgp3by7LnXcC2Z6QsyD6VwNIFjn
xBpXxiS+jLlqj30FFT2Y7WRPkiFUiqD2sJR6yf3ALAp3D1Ytx0yQFjv9Eufn00ebIEjGiU4UBI//
JMV7HKjpOoXDfK1z/zUKpMVoeyiWA9a4Y3IEPim2pp1nzvuZO+mxQFhAlBJM8fRhtnCbl4UXcGbE
KRL2xLxBKzOgnPbuHRzHfaEcIm5QoRxCs7dfOpHc8ZlGlUumyoFx2O+MTIqHwUpJKpQlkjAApkAr
+MiO4+RshyklpRHN7GNU87oXHoHpFW0d4MaXDIvKKgObtRTJxyioxmMfsllKYl9du856aU0sYtqf
1BVlOuKNDoBYavpEMbkeTHXZPYSD+e4avfFqhcMuKt6j2IguVZygh3awcHq0F6PrD7uyUR5ziGaT
MTP44orMwQ3piYtT+vKKlLzY9H6h78EjeACu1KZDvxlMmMywqMilsUyjeleTAvk/iSfTf1VQY874
l8Kwv/zb1wJt2Nfs19STn7/xZ1EtFYA8BQHPoq9XVAZsu35Kw6TD3kq5DqIstkKow/64nFIucSiK
n/i/eEb83yhjfIgQpO5gQflz2ylom7/U1Ei58XFTmzs2f6En+Af/saau27hvltgHKmAYSJnjv8ID
NyhnkbqwTkAiIj77JKJvjXm8ZlP8yc/KUzWF49Y2Un+n2O83jiA1Y9Fe1bC7CIi86yLnQaQmYKUJ
I7lTU0iRct/HRrmJy2o8VcNwnGBatYb/bCyRnZZis428/1M1UXpTRQoL5LHlIH8XhQ2css5XgK6M
NaEfhyIueaYTSIwwc/dxx62rXiaihXHPLJ/sqFE2m7jyTungnacJ0pTRBpg3Jvr+WKptUqY9k3Lk
+4nTXQyIlQhq5YNoR9zNyHJbsOLnGurJpi2a74Plv1tRE5ItAOydlQq7bv++tGOxF7ErNmEOe3wG
PdSnESuqUWzyvPyuU0WSS6FeDEdDRNeKTDST54Yfxzbb77a56AMavakZCq7nAEVxsjh5jWwTD4O4
QdMu1ig39qlbb70sPvvsr3ALmy8mGqXFxaCWCAP1koZjvS3MlFlrRbff5WuzqpOtkU+bqWu++K67
9VL3d20QZDCxGFnGC9p2XwcMHiuDDUrQhOHWj/H95Hh+vSnHbN7NQIWlB7+cNobC2SkqdwM8dUki
lS9JhTYeqdNNynIlq8Fjc4SsJpQ8YCXHTwy2S5T5IdXaP86SJRaem31vmHoVLrSyKMqqfYguPYEZ
52qV7UOdfLPN2dxXBQHDddk+mnDORf348XWLo9wbaIDioSwObbX4JOKvAdi1tRwQyIbGMl4MVbgX
dvGIoor1ooMBo5Xqu2Vn88Zwk5uNSZ6RqANmIzLszUcl0XrdvVEV9xXmdfKoGH2QC/ycJNAjS5HN
azTj5TK+N7hNm93JWR4+vjJd2W4H253PNhFTyNDzeHaeoD0y0+/r8S4vFxq6BWe8rkviI9ykehXW
QxI6t8YBIBf1Sxhq+y0OSmAjEl6d9hkm0pxC5/NBUxrJYhPIxzW69XZTuUvqXRmgGOcO3ynnfVld
oRJsNvAiy2Px4I5kNZgp9GPRDCuyCUNWr328afvkqbPUpuea3xmuwzSyjHYBVlfe5uBplEQ6J++G
j85elI5L5vt0MjINPCpl7KkDZM2Wpr5WMrhnWxtSIXkpFEeav3BkIFaSc9C4FSNpdBq8Q2j5Rxa5
KtiQDNdpaa91CqEINgAfNtPCwD/P3BgDUt9F/lAN7tGIZ2+DXvOlrdGhhy7psdDqNkndtacZDnR+
8dXAJaRwNjNoABZfpVvCamgXfZicI0tb1qVpTePktDvF2m2LT5dZIodQ4eBoPgh3Gs4o0bas1NI9
/RVbIlE8Wkg9V06GL3WR0mHknSASqVejtmEh8h6FUnybhq65Dv69jdt3zSuNxC0PN5Nm9VMEDjaK
VrXbObHR7d+NHXTjwJxIfND0BT4Yq7zrQRcv33Iz0j/qPvXh/QywvszkADPKV0l4jMe+2wSZI1Fy
syCJwY62zNydpvDWU6a/mHG6V3mar2vDIxJu4TG03iHKxqWkOGlbfJPN/FKUattWY3HM49xCgAVY
Ped9qwiv2AIyKBcz7Bat1F3s5D+ivH2AQfk04NtajelIJDKPG87ejZ2ROwUNj5VS610JUyKQJej2
kQs8IhbDJwm/nYG8dRfWIkSZo0x6Uf/3iEpsy8/YIJXye2rXZ9ohNgSxW5P0jRYLVg2JJEb7XSbl
jy619b4fO2/P2+TgQ+hNfQFkTUZE0r9EqfOYTnX9U1vzT7PohVzGQ38cHyHlAP1hQ2tRkpHVr0IM
IqtSpHoYDTuM4aTmVgR3Vfk2GoKbW88aJH60ZegtWMKxjjA77xQMwUYY2e7jG4NMsi2TSp/k4oBP
pivYbObOsUe5NrBxuydVGUl+0F+E437DzPFVLfeHsjffTNjKZD2lXyY0Hat0Ypsz+vc5MIDDx19Y
+twmozLlqIom0lNAfpjz8MOI0PfnYbREbz54AOnWOQB4hvl8LL0E70hZSx9KI+mnUXniFv9uZbaH
ati6xqG894rxgSWRZTWEQWDfKsgZiusQyByruRGKQTHXtyyPODD47Ky0F57aaGA7YM0cH9249Tr9
LbCb91Gj7ksSMpAH947S/lgYmOznjgl9B151MqITM8VbYA8435cnl+echDr/bHbSolXYOt3cbLtF
ELxc+RHCQ2Y3BTiCSG/NGtcXO7IZlMGpb8CSF+H0mfP3czdkKORS+IuZY5jb2JWSoXvUHCqUogDW
kNv14UtTVTtjIow0Nm9RSpPst+7eVXO2z7SvAQLrH7WfkhnA0m/lktiEyxXBKG4qeC/uOh0Bhdoz
0EiLkhzeO6sZxCTEIEf1Q93jn/jDyPX283L7X+wsb2wLWv1//veiK/rlKvRcBy4dnCHbNzkQ/77g
0rOrMRjlPbh7mxAd8Z54iHaN2cfkzUVfm+mXIIwZa0UgMbkBx81Dldc/x+P/9MPgmP/Js4BNhDoK
EZT7D89iiALLyjPCoYLlhXS5/0oT72faLeJQYjYBkDsPkYtpyo2xNFluNayn6Hum9Lzu/OmujZJl
W/o5HIxb7A8ZL9zMWR7uUIVPHF4JUoClKuGj4q24prUH8MQPo4a4THEJ8uHYJubvDezWvItemojQ
ajYGtzxY+izwKnSVWNkUbBcC1Lg0U+JR5l2KIAIAx7BkrfWbSdrci4itVTFTOhY3d37qfMlMZIkh
MWH/+n3j7fnHl4wzA8wTMCh++ms6YBrEdolwpFtP3BFRNuidhd4IzQJ7pYL6bli+neNw2MAs5F8O
ZjcxyUbD4npoYlOwRcxMWkaAmEjBUVV7bi02ClbAlv2oQC1UiCP9wv9l7zyWJEeyLPsr8wNIAVGw
TYuMcW7O2Qbi4REOquBEga/vA8+q6qjIrizJzcjMSG+swiPSypkZ8PS+e88t1yW+3K9Lho2GBf7E
fx7coIN0W7B9btd5Y70ByYxA7ZufWartRR2vrMG5NyIDJEZJbTJffrdIJCErq+MZFp4i2XPDmlIy
EV1AvC5rCCopvNVTvs+Z1E58BX5Yuxi+mY5n2ZNYKH0+MDBGTsCsPrEJxEfbn0cRICCbSCbBqq+G
71CBcDp4LLMF92s/hMYROWBQo+GY6TJZTmgjYGq61cTRWmL8MIIihUZLbQ8a+j41teqIaKW2tuuT
TWNCPeVjlW4dfTCvokG9rXujv++1Qif96iAbyXpf9FwjRdQyLspyYIXGQ8DoB/ROsUStcb0x3COM
5H74XEPDJ1tMiJ36mNcps4ytcit3hy1i00wDZUxmaWbnsSViMEUfvL6jkwz14j4mfm0asZo7iDiJ
GEN0dQNC6mXi2ksvDIdjpNMKkFsAb7PsUs0PEQgHBraGIhJGBbLl92OAeChKrnBywEJV2glFUaXE
VMs67GQ4tIn5fT0+6NoNtIoXn9zkE6688BjwFlp6etA+FanW7FpJt97Xv3KwyDalDaQlqkdYT6F6
mcm8otSdA6Ws9sqHrM9vUpdrG6Dyuqm5GUvlywXUrPTCDEfehu3qsrHK9JL1nbUo46rf+h5Ucobs
5Nkp5oJDrsbXOCAxKLE0HP1ijn9PGE14JwAWboI3z3LTk5s2SJM2DZY2pUjHLrbCJytmU6xN8JvM
1vbOTafVG1/KbGXL9KWOZPxc1rdeM6XJAi7j2fXmRX0zIb850GQmFRFDF/6l09wU6h1vusxT3Zbk
36EzK04NSVCvwbDE20H33wMb3qB/5yNn7gtXP5tJre+nTL1R1FHuzIhCZSJxV+xMDNWkNDs4X2u4
xdaOmkccJWqocfZYFKSZDUaHbFiniJsPIxuSZd2bbz2L4bXqKsbEBoOzQUMb74VvTgH2V3IDYRMi
byMWOaGgXkyFy3kfq3wTX34ABwW7xtJssxeP0tCpqPM12+rP1usPQ57e4IzWbBcagWzbfdRX83w/
Ijp4gqVETChG0wV8yjra9/Dsq9GOdoaPnV0OdDekTb21qRqEpujc1xmW7jLDL49GrW9bHZeoC0oy
C4KWviWSGGEDHc2BhrXU3goHv0s4kFIdu2qPqaZeFjrZdiCyiH7ZsfQ8HDuS0b8UQJ7ByrJkQZbq
c/mWCdjXnY8KF4hsDfKcOjlXXjSWR4yeDtaCIsYGXg4sqgQYAPyPZb/up4Fc7Rh8kEe9WEbgreL+
Qdkm0F4fldfgur4YlNLx/LfQp+IBp6A+gprjt/91Q+nCeiAtPFwLF69J6CYdgFf3ZWjnV4vNwZv3
E6xoaspNDZi1L1sUeZ/KE0DqANrGvWExmXtKzzZqOQ4ksTFvpOs46s5TAUJCOOkpHVp77U+MKyFF
SQIXD9NguayUlVLvZQRIAtixyIHHFQwi0HYfXg1LoS6/xykq/URySw8bLLYjYiL7sG36YM6ZWkJY
P7ocmEWm9HCTps1WGprLuA2/Qqt4Y7baWkh73ASGA4rf464xGFzq3Pcw7sJl0qNm5wXovKm50ypL
I4/LZcPWTiXNaYE2BNuvwcuw84nfisd4Os9hXDfZjVSzQq3d5tOEJQWjnOcLssmafq4D5y4ZCWS4
Yl+J3Nuadv890Y07E9vpopaI1IFJKNmhoBwYV7WssjRa4uF5CyL/zqUbGqsNp8aGXqawZ1eowW6g
ToHwV8HdO+ep839s9OM3gKLoQ92poy6LN4PnLafMxGkAeaOiLMXUanIgdalBsMDppo0we4pk42Rq
lyVdS5dNUVHVhFuho7fWGklbB3kFA6E/xpj18Hf1Ji/2OWCPSbkKnV07wYGIMpohaX7woiTf6UpM
yyALz6xc3O3aUp3P6z7pF41FJsfVYGnlGkUKYIxRpIN836QTL3WpU2Vof06h+WBVpOrHEdxAETJ9
65l4Cyu+yTiO39uwvKjUgXU+7CzL1TFu0Uk4gwwiSwDvDcNryE13mwxwoGjsI6gd+qyrNFJQ1IAR
ng7J30ElzyQnkK72L00FmgSf2aLm99y8Bpq6JFrVbcZyhW+qXpagqneFcUd5Mk06IojWURN/lC2C
tl6mBAsDaEiN6s5N0upHPYd11XKn4nsdim5lEybi/4oWIi21b80Py2dZHDeE4DnzcTwwirVJDJAr
Tu9jh+0oiwsZ2/kPSEkbRbVKDf+z6NzvwtHOEPIGAv5PugNdasxurCxFr6OwMNPZE6uK/l03+sIJ
+NecldAyFx30AEfukbwFfwg+MBSeHUuQ2xCVvomHZg+2zf79DPg/0KN/BT2iMJlohMEo+6/hqMf3
qH6X7/n/Or/X783POYv/evbf/CHub7yd8XPoDmYP+ytO8buUbTm/caRGPwZrgZWSeMY/tGzL+w3G
t0f2Aess0/Ps2vi7P8T9zYCrivb9FZn+i1q2cH894PO1GYJypjm0oYNL/eVoFWhFV3NThpZACHjp
VOx4wmI4fT2w1v7mi2kCvzlgXzPq+ISKM/FCXIepGd44OYJTHCAWmyq6U8oeP4OZC1wp1pAaEk6i
JmsbjkkNdMWeNqNOO5FLH/ddXAX2pfaabe34+VYUhbMdMfcjc9rilZz/DUrbtK4b0NmIXe7F84Kz
5xXhQ+mb1iH2PLmwtCa+8Un1bluXhDTW3wIOiZ3ekQ0HsyNNbZ1WuTzXBBgg9dGF7fURyzNueCtV
mtW6gJq6sPVBvGmuhkMYDiZQhW5d1Q2iNXyn8pDon2kaOYchBl5qGQnGZrsjoQZ/glJwkfyQVhSu
vST5LiYITm3ZsbbHbFk1N84sfE5BR6LRQi2gETRf5TmSmCcAZpZh5K2ivEdczw3r5uuBSObwRELF
ebH6od43AYfMAgfbkFZvEf7We9gmwyG7pyCFqGOgO0crIm9mZdp7P3T+scP4+dNDNGE9FBL4UsIl
0wn1RRSXuCiM4keF/hy7ukY3mPth4JsEIw1/lv7OekGukehrGd1mSlWHgjZqMFU0RYp5nSBZ1H03
Ok663WS/p7SYAe076Xnsnzw8mLskaC8QbzBnRqxGy5Ega4luFsys+zQLiDX398pg9eF2yXTHgvVp
oNPRGF7zjlCzsLEEa435Bg9mUXBGLcqmJW/owVWFVLSIbdfYKL363rLyhAZooOmHsDZqd3qgfiBf
aLlsV5iurjIOkyOYPOMhrgPcA0n/xmqF6LKp1EHlTvfoIkIl7rRRQxK/6GxIlrKli1y37XEH4j3e
BFYD2gT7LSx+tQ/QuO2CDlY9b3ZVaTHY97gqHafPFilC7zbpzBr3ffVNn6LxPDyJVni39oSFsbHp
MrJrnMSqNJxN1Sqsp/NDaXTDPjbqy2Ssw8SBU1p6yTlm4l0QtxwXhZZj3KcyaZkZ9njGJU/8eeI4
zEGF6c7SfXrJHIdfOXD1votRUlPM+DKLfxRDXN5GlCPeitzPj3BznlM9tK8OPtZRN8qnCj0gbOvs
pskISnjKyC9pLZ4jiuUPkrQ29+k8/lHOCd/IO4Rz/e4oI8i4ALjivrsVMtoYTlyezIrgkzX/CVkv
I5xuoTyBR+xBORXuaZzNncn8p9b0p7UtKmPx9Xe2TfAatYuEud8zZ/ZnLjHRvoqrsr+oiiLzXoXR
NlQlExRIMFL1EGGiOOMgNbjmXawzj+BEAwpKXSlsLQjDTtJcHZcyXNnjqs8bECsSJM02anxws5T8
BKSMz7HF2jtH+Jq0iGEj7zEZEJK/+XowfCvYjiJHDv7H3wm9t65afvn6m3J+5tef+Bt6iR6KppPw
a+NNq7fRDdWJ9rJVeJ6bgtbzYVLG9evB84xh3YFyXehGu28jXzzWsVNSNaAxxswfdpWMjzQU+Yuk
vzP9yrl3QzhL7tRcLL8ptyMXnk2LdXbD9qnelL1szgZFFyurzVFMrV2apcmxJNG7iWANLXU6MA56
EXz2ZivuWdJXO24D2rLpQ3OX6vdxnxs0KGtPtqmBucFT8L0s3xvMyz+yoflI2ARswoC+oaIvK8AB
mnYAkoY0y0eBa7CmzNoXaRUvep+7b7HL78gLBo2siiH3tCEDHFZwGrOIMYh+SfcphzFcmEzfCfU8
HBLAZlO0QIVhQLupjE6iMpOJqTVZyKSMrrwR/JvGa3DmaOohsHu160vdpOFp/DCd+jqQ/afxgWZK
AD/u9zYoCeAIXkqcy0EleW1wk0iiwfhZLkOTU7qFKFszyXGMemVrcBskHNskKC4aZpdJObt92OiW
RMB7b8MJbpP5CLE5J8npPRqa1SDpBoUeBZx7o2V0J4VvWmzcpQSJ8tp86EJ718FgGNB9B3N6jVPq
CZ3eedfQSrD3fmuEO7eWHGMKrHtxo4GKCE3zbKRihTJIkyHYYzuc1yXAle5smijnRmwnortk6C59
kC0z13+jghTrj/popXOqH1MuZdBYrwNnxcJYZ2H+2gx0i1XqTQvlMu4rDHTt1YPP76e45xB7V7UC
07Yo6ITd9vY3ZTjfcuVkpzFWGWjNRNLikviEN8iyyd44jJrFQyONw9eHXw+E4heSY+Iy9LEaQuGy
zlSjPFd26l104cjbLtXOyDzmR7SOpyJBbQMepflsm81JxrvUJIYHsG1pxeLZ8FP34kCi+xrI/tLc
eo4/iBsVn+2vsd6fU73/8W/Tw//PBIMh5nio1v96bl0UWffztOrTpvD1lL8NqyZITt+gG0DQT+jh
c/i778LSf2NSxPRg2/NkCn3nH8MqZmYKReD8G/B4OAfP/o+/DasEhg0dxRzzswmh0eVZfwHJI+xf
zcyCPgHwP3x6YQqsQDiqfzZehEAbibyNNGsMjTqmvPIXxAX7M35bDxYe5S51mIJD6Ia5l3Q27wlU
FJY7wjv2wjFuWf7QxiYoFks5lfEiFla151Za2PgNEpbj+AvEnRdmz6br2/dDbKHSTzL8Rn4s5NDp
03RamYNO98QgEw7xOKlV/wzpbdz0iQZA02L081sN9ZE3MGmB7hRabfXYpEx9ucY51C8CaCciHuWK
Fh95Cgr5krUp4UdRPUTAb+kAwDnc96a/zflckOXYWj/53GPWXKXie9IdBVug1H4mK1M9Jw7azCAB
XRPa4fyuefBGZcjRFUWZdVPbiWTXV1FxoWIc2hbbynXYJWITcWjdWFXYiaUyLMg5GeDGJXfc/mXS
LO0zpjLgttLxhfiKph+yRuOnxK7G5xm0S+aH3Cm1Mtth4g22ajRIltoRteGTtE5jntD4zm9yRS5D
P05grbe2BO5d9m7zlqGu0PxWtsAvqWm/pSvLeB1te7jPCyXPoS8EFMF4rlMYyi2eb24E7LVOoSj0
lQn1nRYe0k9kiFieOYWc7ktrAuGsTVBKGm49KybxF1uGDlIhHsRFDXjnJtUAt7Soa7BMyVO8Dd4M
BoQyyPDkR9cmtzHlycAej1Wike82C28GJfq34MiM755sdKzZvb8NhGWvvGT0brqY1jm3E8Wa2TD/
gdJawKiQaX5RhW/8IEgiAIhogo0c1B6CPcYYnVVZUiFopRUcdUfdq6aBI1jUlzKOvjll8o1en2Zp
clIjielHO61y82viUFML/e5U1jEx9pJocOI2tOGUxS1uE0TTGbzTGv4NWzv3GXt2sVEC9WXKkx8a
RtFjXGP7s+kC3uWUzJxNPwnQ5gLs97UbbMBlmwezmJp6Qed29yBswA2Jrhdr5VWpw36E/KIx6Rgc
kaCyJVeKiiLFEIXeJdvYv0a+TRLVVA+Nr66VQ8mVO98jaEK84F+kUsupAKxKeAMk4Fq5tCRN7qUG
RHSM+kusq2bptlgke2Dh7L3dB7dJanzG+rEO9NVIVTeHCczOPe3DEbuaGhMqUju9OFC2CSB4V2nE
XAymFjs+TdAFbkVunaEH0ZuIpvLLx9x14qWpiY3QaAjzMFE3nXUsLWtXqNZfqYIl92Dn3oJDe7KR
bU01ps6rj9Zi2J9rz+sh2LWINa2MbpxpAj6FXL2GTXqkcgi1Wglj2StBF3ZOXJIgJHXeOVZSq7Ao
EWjv0HzH1ZB1/MxHVKjcGDpAjX6xSgTB8tatEYqH8CA8MB6uA5tHt6t60waK2uJu3tUaIOcNQ2In
L0YuC2aGLUUq1t21I35YlI1cykAAk8Xcv296olxxipobFKxqVHmCGGNtgPzeJbiE1kGKiDroZrjs
i5Y472RC6BnKah33hE31wbsre+tRmXMGi+A6ypwd3TUKHH4W9YCgQu1NK3Jtl5mcBpls6rUaZu6I
29TWBSQv3vOIGgGBl4jGR5ES0FbtPaf78NyqzNrhKPGW4N3w5oMJoksvrBG8DMKSrN9C9TaxY0Iq
FhU2mnDiO9T1o+c0+MUT2t++m2kPCAcNcRUpAARQxcDiABt252iI7OsPG+fYqtUbtY2pnsN9wJGy
C3r7CExYwXoXOWdihXOMdbcEsMBtg02uMLslrgZ3VyZ5veF65X0YeMA3pauqnVkJqEG0KbgjGpzE
BZG25RbQTLeCEeayCBmwPfMC8YWsaQvVD5o17hzpuNtUj9QxJ8PBGdWOomvAHl/iQVhotTxNmv5u
GCndWsik3JFoOLKiikUDbPSz72YrI6EodvAV/hQDPSEoprnPA4Bu2FTiyOq1WnVYXygvQHvkEviN
mhZiaTQpQgUbvtepV0Nfnp4MGjTwqVCAyV4WlAEwH0AO5rIm19zhnFqn/vCclvbZBJpwA5caAqrK
P2xI3YzkyWUkZbsCelA73Xs+l4mBl6lV8t4VPyzH/OjCfjtSgztyra/QDtwJwGc/6drKVCxrEujt
ThnwtIB1KBIcxiistyCs0qMjeponA64+LGH6McJAk1ok7p27rGoeZS1vE11NS8NN3ZWKiPq0VbS1
+yrDkhGsRWSrVZ5K3HOStQMwB0oPWDX3k6wXo8udKPRSD0PVdK3HOt6XhQP0UpXNuh8Nvh2TTnNu
15QzRv5nCzxigZuEPYw+8cwAQvMQ09uCo5qq3zqPlk7uhceqTd1FmTpbrFbo0nUr14ZeZJtAT+Sh
nrz/o+G8eWj+v45i42CeRW3818Pq/65btoS/jKu/P+n3cVUAsYE347gMBKTbMAf+fVxlJmWKZVwF
bAKU5mdtlX+yTZ7CROqZc/v2f2mrjKtISGAhdLwKvz/rL4yrf3Q/2IyUFBHSj2W5MPEtBuOfx1VT
RE6g2amzIp/kHBK/JZdSB3ccTYmFi+5HU8biLQ0EDrBROuds8n5QS90dsyC8tq1VviRWo9b65N0n
o2yWGRiIu3GGE3Tkr5ZZUxUrmGnXApg6clFAWwJtSEAghf/EJsW7ZKT486kPtqTB2c2xhAMBcYxm
SkI/8xJ6wAnRTFDIZ5ZCAVQBH2N5wLFRroVO8F+7prpILoqry7Ls8k8GMDjvKT2EM62hmLkNzQj5
3mTju03UETCwcRITOOdQ+f4LV2l92Qf9nQRpcdObd1SsRKfMO1szK8KZqREdilVDO8yu5FuQAWHu
hBvSY4Nr0W2ge/m28TwNSUMypvGWegd4sw9HPMcyehuTOHspR7yJow8RAIV7QoDqyMaOqX7KQF5w
ug+osNRhFYLDkDMXQ5uwGLhAco9cHCLf7I9EyDB+hmD9fQIMloGjpMBx0c3MDUzQ1ioHw5HNPA4w
OeFOnxkdYqZ15DO3Y5gJHvgeoZFpBm5jlzkaiN7V6JY6bN/vU8SNFpU7Pnk4wBejtOpVyGyBHSpc
pi7FjlqVXi3NGw40lq1j4hZ80Ta2nMQ+4FxRy7Qm3d/I/D2cs8x6LFCZXJwqvTWv5tW3NP90OXy9
gFzsCQVm1cXCPO4M9CL55rSNW5dWcVmdXF4+EAzRzUZ+TNom8wCBVeVIW3c6lEfJOJLNfDVJNdkx
jDkswaE4RAW09bQ/Do13j52Adb1Pg9TkXgOndJ4waV80M20/4haIRF1R1UQbkbN2yhhrrqjyOxp1
XsvRnlhtsax33Sa4LSP9AVyafmzanI0Z9ABwSvxc4mdXp7jQ7MOb2pmKLcHcm9FKW4SZ8G7Ce9d5
tbeeSsgFJYfUpbTDfmUMN6z295ikb+PuUCh3O5T2rsa8pg+QLdOMGJd0+A2LWBzblJDR6CxpVRvX
ceneOwLCSU+KpIZ2JHW1sYtDCLBjD24ixK/rLdkSfA8oBnK98hB9Bjl+ugkFH1ESAH5u35mBfaJ4
6Mov/iTnydIY9wHr8kXcckLJvbxdejZW0rKg6kkLV0HsfWADMBd7w0xgyskcgqvffGoFwzjuQ+yM
bUxbZVduPDaGg+1V26wrzuxiR5xlgR6m28l8jER1oiD7PYm0cy/Cd7xi6QoOKTEvp3qxat4PvB7e
/DEnHNV/Vj0OnxClHu9Cmf3o1B6fEzZqg0I208rZ1MhsIwzkydCZbgEGJIAxxmVtde+c4uprXOZs
75O3FN11thnQwI5Fd4+PI0J8U4sbEa/goBSrtvveqHJHW9X7MOwCkTzFpdntRU4VqcOrmM0H6/4J
uGSkc3Xihk3QtKJuJxwfDQjoZWO/9D4Qm4p79ipWNuEHjEgGSZ2wje7tNmh3vl1lq8ZelzZHgwmv
3MQOZa1s/NwNcPSF3gCVGTENjcZn7GLJMThoVolzKaU58aoMT24sOFBwZAKXWS/sXLziZcDJr2FT
MCEwRDYKZR496/ZsGGUqZ2wbNnD/GbwaJIFJ4EwhWhkVwbiJU3dd6cNjkkyvXNfuvGH4ZB++lRzu
u0hcdJ+aNVFH5SrEoAmusbwNAvbvk3A5YOLtHmbugYlfTGqbzsE0lWFUYNVt2VB1Y/ZpRuMv4PMA
guz8TSfgx4/YzDzpqYVhz/5H3DqqHRwCGhaGou6HBhAW8GnnaLdYhL+NSOmLznKvg0vH0aAT0rBb
7EbZY5cXD8mxxtAPgiR49QIPcHD7HbNAvByDadtZeIv9EtICaZyFbTD6I9Bz+Ru+UzCykeV4Ao6O
DSambEsj2xAGbAHCqODGMy9+OEMurYHFNlGDk2nHuNVJEGZkMlc5jfGLiQgWp5MjvXM7S8MWEfZ+
talJemAzBhwymj3TPRmTOk4olWCz5rJMo6R0ITOdBqfJ/Zzc6ZI17tMQ5zQnDxzyiLgCs4qH5fCC
sNovSdbQS9jCYkDFAILoLx1WazXsoEXdshwbS+Osqqlb270rDmPbZkedAqK1WxocyePNNPnlu+wt
fe0a1vcpB51LtVS4izPXOtPLrDbJ6PhXMyAMKxDpe6Gnj6OA+SDB2AFzL9JHI2+BJYf5zqnq5Ahf
+KMJe/hccewuoyph3PZ8TkV6KyhTYpEQBA4QrAbXBLdl+Px+v7YaK7lavlNugzavT3VXUrOtj+6+
oUvv6HJEXNCVRF9XJOoHMYYfsgyHj1SV962stUeLpcq2p/ZjX2ncyXWsMH2vnFu8A69GqRU3EibO
yYMKRN5gqesjrzyKmFPKcYEHaSMYoRSeUP9FFhphDGEuBE4zY4dibC7tDCKyZySRnOFE44wpiuEV
jXCLfOzuyzHEqh3ohbvFDUj2v/zQrEgt+hl8RCRCHFC7xcGYsUgZfKRhBiXZMzJJoj0kM0SJ1MVf
l4j/rfj7/xc60hGOjbv6T4buvH3Pxvdfp+6vZ/1DJHZghfq+QWcSbZsW8bi/hfP830zHI4THvGvZ
/+xocIngzYBIgwU9vIvZ4v13R4PzG5k8XXgUY6MQG+ZfqnUy/uDS9kkAMnWj2hL4swRngp+HblAW
rKHKlg2pW32YonxP3WJjsuC0k/FJJcO2bNmUWvyvH21++kn9dz71P+jTMxlzFsctwDruHxqlPDc1
jcammlBsWz/aq6F4qet9mFEPiMUbbXZ+aGtyc7CK8Pc+dyFCDsmTGxWF8aLyuTyLZNq4/8a6Pps4
/inFMR8+hEMfLoFK9P3533+qwm3Yh+dE2xjw2mpm1PPOiuM3G4ACPHn9/Oc/hT9+Mg9x3BS2KRzQ
nTMQ5edPlucu7k0S40sohHdmFZ29zru6VfTC/ufpzz/VH3/evJQcj0TADErxvDmo+dP3FTrcm7X8
S7QhjAHZ6exHKFaBjx+8bMEnqrs//4Tz1/7PP0g+IbFTrDwG1J5fvzenYYBN8L6hTLvvdFxt8Diu
PAhyJWTR3nK2md58+/NPafHO+PVzWvMxlXWHweH0197rHME6ADcFapyLu2VwFBs5Oyw63cQvNvoB
ZlT5YLntufU0gNkg0ItwGhfd0D51iBrD+Pb1sd5MH35V3TGu3Qs3uCee0K9CMd76oAsb0znGsdqR
lb/RnXxcmKM+LBOPykDk077rOMOG9mv8+wX4X0Yq/ps3q2dbcLXmNjedpc78Zv7pFzikRptOMxs6
pv58cs23prG2cZZQjVwcYoflYhQmh5zVCdVZf/5z/Urp/vK7dCyPq4TNJQdo7S+vU1V5fhaXfJuh
0nqM/4pzcLeuI2/b+eBVRFTLRSGSZ3AT7dIcKSPwG3Xts+pZsJta/JuvxhC/vm/mCjxGbEs3KLdz
abj7558FREVZAhFi8mMF1IO1W+V+ZjED41JAe3ZzSAwizCg70owPrLjtFjZLyrTDj86aH/q5TR7h
mMBclhb3VMeTvdV3iQ/8ohtwhEYdOQPdBgxS8CI+2LNdHpPpbdg5u2jusQ/mRvvZ6dlNvfFocTG/
ram9b92xXvgcOXbpZBeXGDw7gS86IBZmEeYbzdQJn8CevSo41ouklSFmrSg4VdACyGVqUFtk9YO2
srfW0fOnyZyZLaIpTqlQ4ykxyXdVhtFtfS3a+syhwMQo2jNEQ08B8yycyctQO8mlndL00oZWt8tQ
XXCAAQiWSk5EaOvgNgynS20qb6sqtvN+GQJbn2Lo1hp8+tDR9kSzMLwIb9ykNV8UbihaoV11YRAb
L19/UoX+oBpjVer+9Opib87xaX3DZUFxAaVfxvhtMmL+20Koy8CiYSkquyS3G/rbQm90CLBjfK8b
KaGE0F/1Ba20qc2pJOyxnSCeZm4EULagiSxSARwCy3xu+9K9MFwjEieOPMrc8g5NK9KdlfkM0QG+
IZLz1YNA+V/GUNr2ft5WD72jZVvTwRfrJ7J+mKoswzrUvtvP7P3Tu6nJo73Z98DGI9Gt3FE1B35n
3BzlrVckOQUV8Woy3Ppqc+hACsM570TJmu41ljOqYZIeiSezDHhxbSqxC0TgVanGI9sb8G5cIvLL
BGo5Cmq5c3tA8F8PUyQ55dBHgiDtdHdNad/FZg1kqu1By7t0jeXlsONm1PBmZxvHF8DLaWQ3yV+d
RFPda2McHKm3Fs+i32usLm/9XnMWOElmbn1a7xNKxZagnDI4xXYEymHolyQtmnjbR/aRwHW7p4GP
tqqecA6cRPcOSqmzsDXzzPhhH3XRGOxYXCKFrnjKPIFDkBweK6DpBIDxERDjXjbJZ5Xk8siGqrsz
p3Dpe42znGhZfRliB2ysebbxYc8CPGXgbsniQejbnIPqNBeAdy6CdDe2+ywZs29d1agFFnjtYM49
YLUuJfhH+pBQju0ndGSoLkQgV9r8IWeoNZ3VT2yIQFvO1eQkVp2zMdeVWxMUla8Py7nM/OtPkHbk
it6Iaql/VaHbPi3oYeUUB13VKBZNTj86i44E15q37RnnLvReFsscLO2666hWHxO3PTDVvUZz7Xow
8UrsSMo/F3SyG3M5u+5at7zT6GvnPAEaFsmg8bFCxkPUnFVXQ4UytJT3eJ5uKkIRmHzc7CQNU3uk
HiJFaRf1ORZe8FhN7VsUFtNFERc7qklrSHyZ98olvQ90mgtU8jyRmrhRfQ5KYQqLeknBd1omx9T2
i9uxBwYoh6YF6tTgLM+8B63AsEfsJd0aVR1vu4xrNQ335jbKQ+ao4FJRl3mJY9x8Wqxba4om0EVp
3FgUZMSIdttqXc2CokNL91LUpsbOlGqKoLX109eHONZ5buQ+6m2UrhMRuYREc3NNv1m4rjP1xIIq
edBltSqIdpwmW2A3j2p9GdIn8WYHF4N822sWV92WjmV6R1yNcci0HvDoTUdax6OtlnTgUkp/RWuV
t6jjnV860wlxBtZ/3d6YHL5XyhPapu697qGq23RvDyR6YnUMm1jemvXo34RG+1YGnfOS+XTmJD2s
yUhI88D2Z1hWvf6IRJ29WPzUVlWUi6seqHEXEJJYNjYwZxXAabXrJr1ize1XsW1dpauPe5vXzqlK
vRj+kz/uE9jQOkWSB0TVJ7P0HErqQYXiIO4OY2nej1HLMq1nvQ8ye1pxQ6D2nTRO1c4N7+qBDfhd
oRdQ2zhOggDTYmtPcaW2ym36HVKMGZ4uYVcY1jG4irKGQoqDi2aPdNO3BX0Z6pzioYpU0l2skrSJ
6NEdS1bKXHAEXcPaJuaVGiD+QeCdnoJCPAaABsgXTu8Kv61RFnAFoAw4enfv+flJURlqknTXW7jD
tY/M2IiKgLsbJSt96NwFVGT9orAJqmHX92WCaSkDWFc51LYihi5MXFXrbHIudRBe8lzuhG/7IBBu
NGpIFnGv6mXqhRSuqfBF3pJgTbml0X8GJIVmNZrx7A9nrp7r3E9U6HjlvHlj//I12ZVtdd/U3ntd
kCvGO2xp7V0YZgeVCfLneClB/eRLP22SRc2GEWkmIRlDFNTGE7jQ4Ew10lGbkNvdWkMRN6eLeWfl
04sCtQS3g/5OhM12R/nDvpbk88bavqoeIKCh7cK+Hle4cT6HRD7bsb+LmmZc+j6FKDDbTJm8OiNN
ONIZcMkh/aSCoqtUehjmCuM/2Tuv5LixdFuPCIoNbNjHm97SJD1fEBQpwfsNO5kzhjOHHtj9QKlK
3dW3+4TeTkTfjopsZqkoUZnIjd+s9a2nYKDVaRK8eoG98dV8Cy2113Hs64VfyXUKJZ3xBtqSVh5Y
kiAl0wP+uGXMtAgjDhC2/DnvIbN2kXqcu4e5FFO0TpXhbq0DBlFsWT4zfL8NzklDjF3SdavGFR/a
nsTrmuW9YkVfjh+4aM5axfit2ZUVOZb84HMbpJKC2SU4v0SgkjF0dVX1D0OetiuWLWSjslZoIo0o
D+73enkJYutDCWZOdY+nrItZX/qJQ7liO58FOB8uJv9C3VVj9Jw1nP82iTloVRZzHzq/2WARg1Fd
lBa+lAGLEUxalL3E+MQ60gOAawcMWViwvO4c1CrY6WL6iL2GN5mxoUP+eZKhVE2vUid6M5V3HWUc
FuzRT+bIkNOyEwTS/Y3Qu2ztMKrlvWF5DBsJrr9ORN66R7S+aJrNj9/Tzh6bxrqVRfKVhJbXohKP
iXEykwA1JfOtDrnsRNoDJpxuNb9sVUhyzNxO82Z9M117p+vVizVUzNSd23oM35QjLm3q7xM31EDm
TW9ph+Qkn4NGm3Z22bnpR4/2nCgyOLJL1XTvc8NWVJmxpK3Cd4CdrhEI+8tu67PCWzTHOsXN7YTj
Oyklj3ntLmgTnlorYTKIW4CVAvcawmanPiODaYBfN7TjXdCm98o2y+VE/u0mdKtby5vqhV3I8oTE
ellrGGJb5dzn3XCG9fVkyY5KtsbT7viwoLpvaTrEy7o1e4bpmImN1rgOoPWSrYm+dahftD46mJQ1
UtG9o/RRINc1qhKOMxdU3CUNQoIzneCm95nFJ/GywtODsvUh7zR+PJ/agyQmBdB+0ROrrun5Zb5y
MBBPHDLiRUk73JdkJyXRwZ6ccNWEpCpOXaQDuuxSHHPaTs87cYxDB/Mvn1mtSbdlHZq7aJplQY2J
jxiJN7ceqLTRgAp9fguScGJpIcTKTpqz6SQMfed/E8vull3VOZlQ8AfVdRxmRydJb1HMAfoPDmTt
PPRO86YhWMIelz0PFIMVOINsIkMVIDDW8uq2rDA5ReXeqft7uwhvICtbSGHkN1BKzVJ/trdFogOm
I79pKSpZbSi211o8rlmIWT1TY6YleK9yMsW8yqOSKL65PrLweq6eLHEJtIZRrogfBuhuAsgo+Rqw
vQPvKpw+jKYOFumGpQZW6balHiv6J32I2GFxPDWWeieM7L1wdYDF5IYhxuLt0HaEbZoLlloqAlHC
5qyaaWm3WXyjggqhj3w1+spdthVkGRyFBXz1x7rquTLTfDu3yjLaYIAmqJtc7kXJNVpr+V4Liov0
0jcrNBwuWFWvdDILKis4ztc8o1gaFMyEnz9ZXDZfWyzbXk66KNpxe41uHKlueKyC8k3XiTAZx+6o
zz+wJcPT1BlrJUNQFmlgHRhQA52AbE/cKQKUzw9QJa4ooRf4Lp9c4Aw/fhnI61VCDAduwuchUwhM
jNnPkmWHkC54B3J509Txe2mblxydokDTuEj66AVI9y4gVkwVMSEpWDFXXTPtwA1emmAEpgr8BGMt
tRQ6CCZQ33onZC/S8i9MWK2TjYpyiNbQLmHb2/adlrJ7jWUvFg4xYVy5XYcoh4DhxgKfXhGRHsFm
Wonmw68qQpEag3clwFGjON2JCCUL1d1nfVzCMiTztozHWbnU7qbK2mcj8eXjCMwwTXw4rUS20wCQ
sBIsAzd8dQN8oFD48iV5wdrZzol0TllqwZtma9h25cKqFIoz6ZQb0063jW3le852tXA5y5uQuVxm
NMsuNmDLkRLP3YwTaZDM+CkqpNk8kaZ4L+GsYkIKWY/xqdCr9EPF7CoG2/puTMM+4I57TMDY4FrC
g8kTFU/JzqmqYwV48hD4ct7VQIlonPbIxwYvAX4dMuk04+CP0YcuA5DkuVUw57ppcIWAu3CDFfzb
VMrl5JJMavUdIlQnOBaTqR+aut+1dtOfihHFZ+4573nrkFvheJtYGhuKOxKeTF7errZWZeIzuVSu
CbdERqu2Zh32Weuw1YLk2TTFqmttj/hZwoE7B7JR2r6EpmbvHFsj645R4npsxVerYZdf9wR46Fm4
ikbr5A+Qgpw6fgNhbjBbqjkpHbo3szepucFkTFMFcFU7jDHdty7kmzdKtY4pOVcIkpPb7GtLw+p1
g4a4TGM1TeQhDtXMXilz/CZUktzTKkMD0Tiu9G6fqvhBL9gyFvB6duSHteshKW6k4tWaHBw2eR0Z
B/xlB7Pov2WTzncwGQ2rd13CEPIq4tj90uGGgMEi/yTr+iUVPvBC9naZu7cvJrDl5ac5DMb+uu11
d8GUcoEe5ZTyEmfYESa2cdhjP0CFNcsZo76vC68BRvvQDq4H1qLWlhOVKscN57ThvrDJzfd2wwhT
mta4r6ptMzvS3Yx5UyR3vt1eV464q3VeO79UyAl8Ak3CcOro3K2938B2bQjjZnkYXRMqtCLdESuy
Vr3ZcjeXcpZBKlibPtkCZaGUmCgg8Nqj+yjrih1/ZcxBlHp6tDQ46AEjBt9I3WWFJXfRJcY9qlsc
GnaYnQH0PohK25R9la7hx+LE9suXntAJtjjEw3U2gZBZvzaagLsoI5o26q5BCJgrEwbZPrfj1QyZ
o3sbtkmTzmQGC9MrtvkQSUQ0CV45M+ZkRU3lkf987dcAqZDujoqwMboN92BNnFQNeI/E1onH1twV
q1kc7B48WGWM23iETYNhik2zu00jyjNguvVyLidiUr4VS/Jl1VY9kHvUp2jVSMGKLvCHa46e3Pe2
H2XwrXJq/diCCMIqM35IrXxGOJ5DmagpAhElE625ikTAMTkXCC0HfFrW6aZtLS7xNgAChcZFy7J1
wBySgcpwRfZktxv8OZWmmrUQMRmnrb8kV7lDl9JfFD+Wr49QSXm/xkl8VXERU91sjQLtXQGAZvk5
evwto8S/WnL9LxWOOXNW8L/ZYWVvzT+vsD6/6ecKy/5CiQpg8g97LTP3n6Zc6wteQosB0Gf2GTuF
f/A5sEIBSokX3fyx9/rlczBsYXIwCZdbBCuW3/E5oBn9y8jfIm0YdA/6OP7B9viX0bQqs6Zsed9X
vhs/OmrC2iq0UgGAAQnD0Ky98s3yXpiZeW+WgXdn4/San9SZLe/1xD/OSpxrndHrcbKMZ4hj3akS
nbavZyVzlxq7Oo1IPPD8uwRtI60Eo7N28O+iluRFzw8IE856Wk0DPrdIP+zRk5dJsD7XhOPsiBTa
tHUtD33T5aAB9NvMMMi5YquuzOw2ynQmT0h1U63UDpmHFOPzq9JHCoHkYhpXEgrY0g1r/cpP85MY
hu+G5qU7V4/pcWxxoJ5CmBJKMuphrTdBFRzr0huv3ZoBYygJxdSQla+NeLgtdM1aMwXJLpGMrkVV
G0fQV5vSJsml5ghZlPkYHNHSfgsmaZ4SW3bXbjDcppp+RbZGcwuI2z5yP6FlMzjRkpAKdEp7+1xN
/iV2wSbEjNQnmoBCEhkCn946Rn7sraROMpoa4wXrbZhnpZGR1bKP82vpT8m5cqcOubdTL9O25WVo
IIMX88Pn0wQmSluAyWzLG0a75g4xVgCPr+iuiKd49uvC2LkVmOGo1+/tdLxUcjI+gj7eQx4l69mW
145s3A0W53HbZxNAv4r7kd9UwHVjbxdrzKTxQHLLnlpnVxmQPwe93CsdVkwGsvCTBAUXOkrPpTTr
lVJWti/6dAsRb9jrXSO2rBK9FTF3KGhKlEvuYA87IcR2IClvxTlLDNhENJmZynCtm5xxuOw0kikT
jaSBLkyW4SROXkot4swP0wWMx5NbAt4uCy/fuBK3ROL37b4e+tcylecirJwtFLLvlZa4J0j02E57
/uTBCngDNN87Tgaz01qQBiBpopiAUvrmsXdNGBjcbj8ol59Pfz20Yl7r+GBB9OSEfAzpW5qTWvbn
A+J21gZZeKnITGMEtHFrijpj9PtbhmH0Iknor0AaYhpp7sgl0vZ0rM3h82HQ2ubQjXHMuI3zfjB5
n4ycUGO/8RcA6DciRqGD6GiNBsZaJFUY7/UMTByhR/B5/Dn2xzv5vbtlQL/2MY++pZBZl0y3+xP5
IlsDyNc1qvuFpnVHmXbJriU9bPAp8AfMiGqUJN5QJSaxfDeK2U0T2Kuxh2zSG2ipK64RXrSCe98m
i/OJwh5/f9wwVvWKmxBelXjRNQ0WvYlUDuM3n0m2KFuVWv6Je9nPh25+6hb+iynfs3g7COnsML2k
F0zjiHEi5gExWTN+rKfrz6F0nSXOMbRnWnwSbETE3hKHfXNo9UQdwJPT/QOPZ78iDonJBx2aIMJG
f5yIjNAJFvWs7Oxnxt6ORXlbBNnXdB5HpDnZp8nMqx9mcn1SwmoUM83emrn2cibcO6DucflUm6hG
V6O6unvRIOXWTde/szDTcbfwga+Txt33ug+Py8l3btbXB2r/8pTMnH0T4L6YyfvlzOBHiZW+lmD5
nZnPz9Y7OVgzs1/z2lfCennlAh//Qd+fIgfC1ohaD9Z/3NzSAKlDNgcBzB95wI5i17NZULFKZ5DB
3izH5vj5ULjeQBQ26QLDnDMwlCQOkB9d7d3IqW8jmslWGemh0+sXhtW3APXlzjJIMfj1EM7JBjDS
Vt6cddAoS/uaEH+Atyu+01mTkKCeweFuSUnw57wEzPvJRk33TmyZz10FjSydTTZVQXCyVRO0VwXX
fQr3vxprG2tXD5wmlz1qtK+1drIwfCHxYhI25zjYc6LDEEmC46Iofwxj68bNa/OiCICQMxKt18iE
kB3pEOmcExEQGJHPyRGigVpstBFe24NCv4uPqAqBJnntC2keKehOpIG/X+n8p+l9bAQL/7ZW+tt/
1X/777/IfX5800+RvfmFUsSWoA/Q3pNwQ+n1o1ZCfm9QQ/E/AcPEMeYknV9JsSgWpIucB96CS5n1
S+7jfvGIdkUXYiBpYM3t/E6thC/1r7WSq8NPkVRKBs4sc/7b/r2EwA3j2Kl0wNNWElSnZpy0W1fi
d2b+hILBxMo/JAHJo/hnmi0h03w1FmoNtKLZRWo0l5HSnHUi5EamKr0CyL8OvHjcjINkbZVbzjJq
57QAURvM05xqp2I/20ugVyu488zb0ybZKxJBV/YEYTd01PhiuwgluzRe2oY1vEZkNxWqzR4m+c0V
3XTEMSdpiIr2yfJJUCB454IVZnzkkn9rHVHt9aEmONzTlgCM5o4AHHDp12+JOeK4GkNylwHJ0e3y
lcKhvoaBdDUM/r3sre9WUsUbd6ZTlHAly02i7OfWG4gBC7O1siKkxpl/ZcghwXnU5qvYETk3K2G8
DaF5Q7aKc82RROhW58F041ZP8t/U3pNZmB9K0gsWvcrbe+Ho2z5wnEOexOUZPTrDmdbhpZuHE8Wo
c2y0qD05itqFkKBYSyPk7GyacpEqiz+wtNRrXt07bhQ94HnFGCW069zu6mfGHv62ypS9zjQEgqaF
38dNhcMLX3lrXLvaZiwmVId9lh4/H1ruvD++GkHVcYSSG9K0TBoqqWjcBjFsqRVtnZacnKaNOSSP
qUCDX9gJqRvBU1F77yO7GlXGLI71FEiG382T/zFZ50llkZ2EnB8Do5d187Z4q2PiXMAY9FYmvbMd
3pdSEwu9t64YSYwbAeNs2QKnHiJxEbFXgfRk4DvhoMDClm2b1iBjJ07AVLH2blDiYHZwt27dUq2W
LonBI2W+HzorPa/9TePeJp52pQcRqYmOtvLYdg5dfLZ9O95g9cTo1nNF99UMcExAEFSdsaSBqTak
e5trZ8QXIczBphltAU6W44vFuAFYaX8GNHNfWDGpwUbKx2EKnvVceymEFR9Qz8u1OvUdG8c2vdXy
4KVstkOjziSj9HusT+/KGsZDkLn3LbLcpW/r+kFpvOHD6Mh7FPntOm2YARpeuZFdbeyNmAU2KwbY
guMEV4bgiD38rqc2o7YGBrExc5jwfQg7ohogRXiy4XaT6/66V4IrYb7rYaXIGApTVptO3mEfzT/I
32JAjU3myAqcoHVHAxFket8doCvHlu3yMXbTdm0Sr4nhLukPnw9ZZWzxgA0HnY4eSmbZpQS4E1Op
tcXx89m3JjTUQY/79jD0YffjK6cPsAjMYgArfmV6tyL5M3oiTpvNR+E9iyh+oC53TtIltFJZRU8i
9J/PU3cEDjum1sZgUXb6fED7qpbs6s39NDB0NjBD309DJ4l7MWEQYlBAUWccNDTza91imROB186b
KWTgXGz7qpPPVtC/+nwibDdoruFJvCdJ3bAVB9eL6JKcFjJ7IH+np6nx01MYM9MqyhRRRER05+eD
0TW3zByse8EISzQS2n7IPCMOq486QSfu+UuhI9jBMk18oJ2pK/RSCjqN3HaALY8u72nqFvWZAZ+L
n5cHnBdy7dv85Viv1EsLJDZGcsYhpG7jeQCIROCoDwNNS2W2sxr3CH/esTgZwu5aj3Kx7lQNED2e
sB9yRIPGJN1j3UIQPfx66GTRg5weEvrUUW1c5rnI1NP+UDHlu88Qoi+DynrpeXkWGhHR58+HwvNZ
AIw0okbMhbMYzTZeqqIa6Sjn52IKvHOreTHNIyjxVI/rs5rw82fpvaWD6R+JPruJ53RquBwInQlF
xGHQAmb6/JU6cw91Z5LcSlhtoNphVQzCOGFGinvuEXGHtyKdQ7D7OQ674e40kY/tz0HZiVEbd2jl
1tA6D2oO0x7mWG1Nt8ybwb/M7PYdSb9YueYQ7og07m6O5RZzQDcULhrS+Wk0x3cDv8aGWxPp3XPZ
lLp5ZN1yHeMmuUR2/FoVaPZl3YQvrKUOEISdu3LA5hlPEwZrxzbXsK7bPZ5iRIRBKW8CPg+nZKy/
6pq8KQuxCsZe/9qGvkOTM4w3LWjkiQJz05XGcBg5non6isSKMErdkA6o49G8OHnQnGCrJ0FTLEe3
JV1Hj4kK68TeyhTDONXZzPgtYzUKrNIZbW1IV9K5hKGatzn22IU95bAD23ovJpU8dlSL+w4fyFpj
5vA2JY8lbmusxK55sGrLu2Sli8e19BCBlUO1bHsYsGB08n2PAG4Rp114w92cFrZwZ6JmRpayOzG4
4HDTDp9fyfRj1OL3Gq8OLYcbVOfPB37t6v8XqP9DYAxTOAOMx78Z5n0fi7+aQH98z89Zng6zBK01
fk7GZp4xF4h/ytH5DyUDO0EvxsnFr/ysTyVKdZeUxVlTayABtSlq/5CjO18cDBMopvGC8jsjb/8d
E6gzyzb/QWYKOt+lcnakyz+2N8t7/07iakoNWYYg9crKkY2VDJ10QsPrzHjudcEkrG/jc2qY+bkI
OIzr+mJPvmK1l7cHb34AHA1nHsb9o95CFOitHu9Tql+jPl7DaYjvCII4ZhTAS59suRf0aWx7QYuB
3R/Z95cSflTQJMeU6qQ1CTsJxmA86xEqhrrArdJEKEklpcHJzz9jM7BmAQV5yF0KpCJ+zyOHxF3U
xAtddT72fzfY9RVmEzdjIhV627Rr7PcagqDKqTZwUzNCpKa5CTWAmtowuUvdl8PeTKyjZof9bd+5
0Od9P1oZqFBuDZZvGxrucZ1z3PtG1XwXXXghgnIVWrImac9ybtT8u7YN+b8i9M9IAvMn0UbaAcbp
oZGEV9hysrdTLdsnrUT2KnW7vqr7wd4HevstLHp3E/cFJFxgGQ+pF2k4AjJKgvkpy+pwq6Cjr6uW
TAw7KMQuM1gMj5hor2MVVteDiV7Q5pRk7zweuYk3IP0VmVgsO/fWGNxJEcLqg8Spxc6wZocnzmUz
b29VDI4jRRxmjlEJ6Y39STlG+tdw9Jf2UA0vSLQ1CC/jGl5XckIwAK1G+9bz1hxRu5GnkrLicIPy
zN5yWNYyavfOWEiUCXgMlULXGTNN6JuKpODmxvX6cDXvOxXrq5VvDXsMZEShc8EufUkZBndjOYUe
FccculO1al1Z2V1kWe/udFFegR3ecbt1hL1WB6SNcM5adDaRaXUMSNtkQFFr1Y1qYF3gZCPUxsiQ
psHMrl2A2BnZj5hqo2ozZS/JGOBvjNV7Yga3rGoJ1Sjoe2JvvGXzRbtkkEjtBWtqZwf6eNyc8uK6
lCBt7LZEjJn5IZk5cjWAJqxboYgy9wk1Es0eJMm4n0qUX4pb5kYNEVk2pMKM8eQfTCrKRdOHQHW8
hqGZpu+qGEmYa7Uxw9DSesgafU0poe7qUmxrWwVnI0gCQufKb2XmGwcnLY0FZr9hR7gJiQ8DSLJY
N+tZLA1WrUTE5c0bLWiHy6zBaenHwDArHxOk9BAN6uLApuo4RpXGhYH3ECSisc/HItrZMK23aHB8
YwQrEiNTKjwtvcsiZn1gTSpbQ0mblO4RCDxKqZw2Qorprs/VdcESz55K0qc9Mm2U8pfYcze4GOFq
doV/VYLo3Uy5p4jmaYKNTwRGHEbFKS9dj+SRdGuBzOgLb3gcQ6HvAiPng26O/sZ0a23dWi4yrZF9
62eGoTBT62Q6w0dFrWr5RvCupedEQ+wcdrGzMabevZ08dUOfmpwJokIQkNLuGey0970Xa3dOAXqk
nYzg9OMpLt9N41jfRevd15wCCJBBpkmVbQIvpcwN/OLIJ4GaL+qvJg6bxIQ8LBIzO2QZIYJk8Kyq
Kuy2xv7k+jZLsS7EhVe3a380nmMEkKtUJEyNEubhmhLROdThJzkkmQ/5GWTgz9TPZOw2xD96VzEn
8DILTm1XOwfLZs9hh/k2iMiOs2B5PwalPm5CfwgIyuDjEvroBxDFoNJQcJ9cNidRi76pcem8usLZ
t40IryzOWsmf9/kEhmO0QtUnoc5oaJnkALejc8ApxiY1cqaJHbuQPaLE8FjrWXnKnExbQeDaxbnP
elOiWkvR/4XwgxrCQJ9HmH98/Mx0zx6l2VROga9yyMeTGHOGC2R1LL2pKMmU9bO1zamDBpOi28el
s3Zs5UJBdburYIy6GwTWWAsr1+FiZGorjLy58bX92HE8YMSe1iwvwPeEJmtcTTNPvv9qRYl9KBMr
vQWPumJOyweffeqrHZ8M/4wdGBEDHfCx6Qo2+JG4odpubhxiHSfK1UscQDNPJELPtM8erEQ+9p2U
RxQj/qqGH7Ae2MvvSzvwF5Oo7OPAWFklWn5WJDfmpmu9ApD5Prl+8CiqnswoTs9zUEKnzHu5cfTB
vs5BrJKf1BCvaHm3iSSjzElouDoEmhevh2/S9fe9jiQ85pa1Nls/XvBZwyyK2uPiF6HCa1+6121i
DwtoS2s1OsOz0YfJZqgJglAWcbsi31AyGts0DE5UGC4Ocy/bB4h47sRgvDVN2+yBGsApdLz6iOUJ
rYBbKRg5yG46OcYkWpFiZBxioGHvbcOUtW+4g+RNh7NZE8EuR6F150x6vGjTyn2vZLyxpr0ulP+o
EUNDk5tjwwcRc6mrwLjNvZCpeyaOdug80pWKgzKMZ9cXztlyyvlNd8RyYhS31fRQbvLCZ51gN0S+
GToODFcH2lKZgE7MbsPL+1igWrhLoVWVmtJuRRgnd4UjFyyWtmluksyVDwiJzL4u0bNkXJ8mTv4J
ehVDDsu+1tGooDwlkGvoDJtfjZw7LoJ1rwl/Q9hQuyMRNoREz5isHYHjG31qHrwCBqQWWEtOfnSG
ZDxS/cj2I7boCwA+ICMlZpsNi3XNeB8/duVtjaEA7eUE3b5xBvMrO/8craX2ENVIxUOksuiucn0X
5V79qEUQXivI/sfPp3FafsupsWqusyrfpdx6r7tS7mXRNpC1UjKUx/DJJ1LjppYOCwf0La+KeIiq
iy6VPuVgXrU3SI8p7ZYQO+GHpLznUm40Q3uxq6Ffl0r066wJmy1XcbSK7KOoQtRPgrC3tgf+pinp
sJnQ3xMFTyywIz4BfbGv4Z/ak/hgczMtXLN/qgPEWbnugI81qwNpoY4OZS3GUjhKVHNZ1+5qE5V1
ohibpHqGUZ5UgF0hs/1oBxkyhfYzj2T+EvW3xW10sg7R/FClytj8fgfzn0VdZMA948KZff/rHmbx
Nn5ta/X3U/Zf3/ZzzC6+OCzOJKN2hsKeMw/Tf0oSvC+OMWMXDSycOkws2qVfY3YL7MzcyuCuFZaJ
QfKPNsb74sFwREdvGg5OTOH9ThsDp+UvbYxlYujFUEuSvc7P/lerpa+6QFOlyXyBAIEDcRTwmYoh
/aqK61HW/muGFH1dkqWAihkOPut3Z+OkFYC2wCl3OV08JxVOXFoKjbsW3OLBLqqaj3pbI9b+/FqB
9DekkeztGZ7dmXV7+PxKRgZZXLUZvQH5Am0y/2qonI6FfUcEBYkUSzRaAxE6lIRlL6e1VxO+swjz
xlmBz0Z8bLQpfqcmX2eEkBtC3WOKU/ekwb/g0WnPn88guM8Kt9Dc/niaIJ4rK3BcQQGjpAHrSEIC
8NsMTmQ29tFz8wignPwiJ/F3Ot+4KgJKWr2CAF4iCiMhZ1O4xtcs9Sri87x03buMoZIudNaZ9MV5
YJwQBmV/YOuBDLjEaGUDejnmvbfT5lGZ0ulRxjihSUouqACGVYo/aRmnQ79AEFUtRD2Jq66xqB0G
cNUiYNIS4aZs9VdpGOO+dfxL6wUE67YpU9NRP0awHZfdSHB2Uz9SG7FXZS236UP72REznpwU302m
mLa1Y79MizTcmm75HVdZsA5xxRLcoC9JZS4gYM37OlC2G0sY6L9s0tO1oAW3GVZvtXLlBssaEi3d
fOgN4rBQxx0J9CFLIqmCs2NRcaB1jgai8vSBosHHXbQ0verBTUdva07ivs4doiCQR+/aRH8K8rQ7
hynmljxiJBVw74TKhz47daDKJV2uUd5yImqZEZ97aGAmuLhrkwwayD7EaiWIZWvGoecsuHhxnhxh
bkeoBbXlQKI0UdRpxJCvipdJmpkr5I2oXAitC2Ft8rvaEVFKyjKQNvSYifppjFetFj60XTrunQzB
LHc0Xo+GV3SaouhUVdpTWMpkDag+gMRjaVdeg+ZQ1wEcpNmqw0V5LM2sxPlRBvu4G66DaE5bHQik
Ksr+wWYVsHQqEe57rVPoRiMAFEOePFv+nTZg3wt7vAdMR7ka2cZvhOkQuliNV4FbkXzIjW4hGX7v
TMDhy0gKdgKT7J4LN372tNz+zvVqBLZ/GHw93+vfY8jVbph+QG6KkQ9XEkijWMV16Byaqgye0lLe
FZmj0Q7gjElj29v3gTK3rGd+eGF/S5D2H7Wm/Xkv4PD+17eQ49/+mz3tPwUn//rWn9Mw84vO3Yj7
ByCCf0CiSfnFYNs6H90/YpUZRP26jUi2t3x6ofdywDsMyn7dRrD5Wg5LXP5vRhv81m3Enqdd/zAN
Y+imwyJwTJeZCYO5f5yGlW7edU2qUOG2TMXz8p6w83OjwTcn47XdJPxwi8I1u+s68O+TGtA9gMfu
MtvWrjrdJsg86S+f/6orumEpIUcp1bfbxAnsp96k9hxRS1wTQGE/jLAkHYwiT3pgJKesiKJlGGxj
UgWOUlnB1khZ33L+OhcrTPrVVFx3GIn2MFbba0NO3jKqk46AeW8rAY3vCmPeD5SSdtFymsUwgRfu
wCZe0U/PyvCGUNz2kBMhu9F71bw5z7bWne3KjG7akL9Wx0m2Lp02QYfOEkWw4BQhEt8BLuhaS2lB
i6DLll0P66X0akj1QbsVswbOSVsedC/b5CXxVqLvjoEdh/ta+OnaFOMuw8pOCE6+6H3SJuOuvx5S
NyWnV9voXnTJhTDOgc9pEVBpHL3RZQzT29M27cd4Yyg8ihWO68gqvWUdGLQnac8ofIA32hCAdqVg
0FwB853tXRURx/4N5LilNyep4x+Aiky4ejPHrNtz4Doia52hPo10NsexD9T4JUOljeqSAdEXuUhl
5OEIJMc9mgPdo/zdJN/dmYPeQxLf4TJ1t5Xv44nxxI7XS1EdExCPXwZt2xwa37XyIYk858wBZCwj
n2h5whnFPhusZfYZOz8H0OeSkwkBEjcwZlYYdngYsJQeVMMmGFCts8iM4WPU4Y/iscpjSdJ08dT0
rBqnsiV+LmmNJwg4L2M7jOiCXfhotbMYPKc6lesQn9wRX+nC66v1pMJ2UzBPXlUGrgpmbiZhadVL
3KAfIGMsYlEp2nOOyifpjXzdj2pYD6S87ogeIp1psC7dyEWUhhFyKMyscuzOrT/a5zrKgx2EPxNb
ol9uYwgBWwOi0IuFtda0ur1sGXwOUfXSTpzziFPbI0R98Yj1Z1llmXkNLutZmydUeWBaTFpIHivS
OrgBax3c2HRLOyNkEaKJg6iqTWtPzSF1Y3OfyGxaOiaS6bFzjcvnQ12LNzMhgdIouxIrcDIBx5yR
Wyq2NrgVCXrz4q+yAI6GP8ze19zrD11sEqBQDhFJVu1V7Obuc4CPpWZh+CDoQxZpp2NiEK2zafM4
u4VjB8JAterJqrN9i+NAUPos4m9OBGZJGaiIbP9o5nb5IActus9bjPJpWOAQ00kjQQc1qT5cklAV
3gw9pvpxEO8i8R4LnLg+QTfFTV3rPf6SoVyw+rnJkfETgVrpy5ABj25F9Gmm7hxd1TjHJALWNhqT
tjD6qL+hRWRu3r0SBFJd5YN7+/v903/ivY87zr++9/2fpCFmafx/tE9825/3PWvGEXlUkRjKAML8
2T5x39NpkrA3s4n5bIT+uO+xBWL1Q1PDrc1ybN3hbvXHfc/5QvISfRhUDhoyMJ6/c9+T8p+pRNb/
Ze+8eiPH1u78Vwzfc8C0GS5swMViRamCsnRDdEvdzDlu/no/VPecCT5zgDnwB/gAvphCS+rqKUlF
7jes9Syb8FpbY+Gu6dCB/njupaPS5uZsOl5RT84BQrZ5+/mgR5P48Sc8CRMGgNr2Pr/gosT58YXf
/nIX6/uwMeoDIfQ/v/jbX+vVtt85lfP8p6f/9ncNF59jj3nP//wrVSpvQFfY+9+e0CGTaRnsMZcM
t0h/1PsYp2fN6BJEeG6sCUSURzWZ0b0kFurAlgSNMF9HKM77bDBPjbD7e72qkhVxki0DW258KAAk
wTM80BKwftYDaz3Hd87UykNpcfBPgeVe48HIvSLj2HQydxu3DQnEs3IwgoY423zUjpgb7VXRwtG0
ldTEkisPzPogAAMaqA8i7JmNoCWIFH5+g8ae30DQZAIa00ApPFh6ra9DxbE8OwjkwzCWuz6YtpbZ
d7cAtpmetOW31m6nGx25pozLeu9WFVpZpzDXBHgQ/qpq/aZCk7yKbOzqAPRhExiQ+JOuFlsLh4in
lNFwJKdUjZr4qe209iqiDena2wbh1pXw1WanSISYCtsxpEnxQlKZNK82y0XOa5cPaag/UZobt7ml
0wra4CroEq20mm+pV9QVgSnEF8ErXZcl5u/eMbJT2ufEyMVF/FBZ1QeWVjyCjUQrQahhiuP7lI+I
xxS7209OJA4EK5Y7LpR7pTHuQBsoz6lFfExfOpBVcjEcgFJG21gU8X3VNnBZEIR+mAlQoKS/raXt
wjIF4yFae173Lm6Cetw5xAjfCt5JnHSF8NSkvBoj/phpnIolLu8+cDrSs03Vupjg2LelzkzUjb71
hHsz6bspkljbdDhor42eWsSuxN1ahg5Nk3gkSfVrx25/TJwdVNbH3m4u2XOklRZ0kPQJ646zbfQ8
3Wg0PChTyqW3tW40RWOKMAnu76RFCJUBcFQHH11RM16ei2Y/xwlj0NkIbxXTYvdSDFczC52N3lIR
tdaUHxWHV6AD6ia5LHnQYuPJbGf9WhvlMuSMIGe1c/I6wMtYL0LbnWYp+C+4eGQUUxR1YRxfUhPo
Q5bKTdvH9JFxgKl0XioWJfA+PxIh3ChRJwfDlES6Z5MfW5ZnpUlOllY1cKROzsZlcYX+GA0NYlv+
lXu4pAtfNNV2GUuSacgMzx2M8BgNqbspOiMJVuil9p2lDX4HfQkvvGXfDDgmA5KBCaXIwPVEZ1Bx
p9jNiNIyrVtHRmSgZQ1JqDlBOT55vi99TfIljUZBAZaC7xRIHtXR4arILjBQdE8DV8tyMUdt0REr
rflSVhVsXpQyKpofq22stcNOjmxze9skE0SR2nidFL8G3fxh1bwr9Im0Np3U7DW3mktlD8bzVFT5
VpvR49VGdA+v6rYwBPSf5SMZpONudJSSKU6fl9jT9Rs0cRAfBJCMopDTzaTOS0FpwWTAAIi70X1i
mfwRZFlyJDANP2ip90dE4Klf9nFBmveUXg1R3wNk/VIWqvGA7XUjCMABMRLlF96T/pCFb8ag16cg
Hqtnk4RjWWjPRWGZt3PEztMmheOZyh+PqWu/iQKMg0y05FJLImczIsAeKsSEmP3a+cW1+vv/XzT8
S9nIj653oYX9ddGw+tIR0Ph/1gzLs36OXFGOMBu1XcIiCFukdPi1ZjDVX8AbCoSDKJVpmhd5yK/K
EQdGuKpTZnP//TFX/V3NsKA92ESYDEuBiv2dkoG2+E+tMp04S3wXrZdJ542K5Y8lQ8mY0hhaOYKs
Do0PAnGdGwhE9AdCi3MGMC7przGhhQVl8Sovk8e4Tb6FinuXyPo2sZoD0FAD3R+O09lWnrvK9vke
t1E2IBCBMADigkQ2hPnrFkAVRuvwrMn8UdVom+A/EuNMmipObmZ3dRziT3V7uZsN9GvEpbCsdoyW
gGOKHf3sKFWIolmdx5NtCuWpt0gaSIowIcvGBo8QEQdzUPVYrNnFAcaqDDTHaZCVa6PUG2+mrfDm
GoiRhYneU5bUMXJnjLURUOd06STOE+GSZ35X8REnwsROs5SPYapCESh0d00GVHKTArFbaa1arF2O
z1e0Fh1R7KYK8Lh0N+S+IDmoXed+KJrmAywuEC67Si8jo+q3jN+1u5LLDjcpNetVXRhJijXE76qa
z5xGTQEgWtIC2gO9awiNzBvQa14cBYtzBCyKgaGZr8PMZQhnq9mj4cw1G0PYIyECT78v4e64rP8Q
75AepFK+hEOE170viZ9PI6IFIhu3UVU2N8pUdFsnSQcPQ4qKEBgveQoF8NjrYUBRBTYaCBrOagvU
B0OC7BBnlTxQXTG+LWYQ7SwR4qPZcgxhIq88UCTgFWZsOLzZ+xNnEQG6ep6Vj100K+zpnSa7CIvk
DhQ59e2YgQJ3nG4mFSOPbmNsW4c+J+kHHoV6KJwqOTsl+miMS9MJFhKkx1CWZ6NNeN/Bp7WItY2G
iyICCAmcKxeA5l20EnpTX2bplm+A2Dn26oGbPpvC/NJbPW1ZQXc6IVSACmzayE4MlIyeqbXM9Mkh
m56CQbUz2MiMd8aQDnHuW4XUZ9ve622X7YO4tG1+PbqxFi6Rb0D61ogVEfO1gfZW9BilUYLN+6Iq
68dhQE8KTM+G2wY6ZiLYxysnkaDSiEDZIBvD4ajolE4I3Z2bsRrmzOdGz9axsNtLE6ozhu4wWc26
/cDGgUHxYlZOuY5Cgv/WbCyItp8QCFhg4dSaFx7mtfFFGmb2ltcqOBK2AExY+zPy2dyj7Dg52TJ5
QaYE3aA9ohkhopwAKEJnuhuH9SmCEz33a2eECiD7L+bMXjeXpuvZBfzChlQrr8AEBe7aKnZaOTE2
IvK7nBzeN8MXfRb3ipGeigh+F0RJhzlucnAiAEeMLPRdEZCdgYBq55A5CvwBg3YjildrBohT9ijO
ZwJS10O9oM3nXh7s2jwQZ4ymO9lnSwrnvISrG/Fjk3Y06u0qT80bjXKrroozhG2qlwrjVAIbwFN0
FMjqYB2zWgMk5T7EE3g3Zlig9CA5NUlCoWBXBHBKGZ0jEgReoBIMu9xEKxX2qXhilEQqDq+rQQOl
7A2t83Ut246tBd7o3Rolxm/AOlkSk1lqvegR8X2W+eFq+WbIl28dXT6BITg37W00GqyRNRkiVtOu
pq2QbDAt2iKHIs8g1NpjhtD9G6brf7vP/3/Qlf3zROYM++sT+T5uii/pPzmRedbPE9n4BR8RB7Ew
lt77M/f4p9eI1A46aFRIKul0bEp5zq8nsv0LhzGntGY4nzPv33mNCEsGLsJnIXgJmJr63zmSxScn
9/fTa45kBxafDllY4Hha5gW/13ISfTXYmCOYFadluyUqcyOTcTMsFoNYhtcYKsLGDVv1YIFAVEwm
aa1UDa8tg3GNhSM92dhQTyBEs9PMac2lKpAIqniUANikJ3V5+PyTlkbpKZcOE24DLGOvVgSqzkqz
L/GN3/eK+YU9Kp/pqn1rMZd1c1MCdjK9fHT1q2HQnKF3caLRIUk5VVeGCwyC2Ltjl3fVznCpHwKr
2C5bTETtXCXqbBD3mTrmJq5RzKfaGWXd8zBFNelXaCHVWhsOAv8FYp7Qy2Q1Ij9w33V7vs/BqqxM
6wok4qada+KCkzPRn8By0jMbuHFlVV1BdKv5bOX9EUvPY9qG38PSestkcQd2JUDaoHwXdU6bROxD
bBvTCndOlYK207Lpzs2yl1Rh76nWhyBriSHmJMBaMq5js8u3DeQL1W3blRiYDGqjnXmpIcGSCvwy
c3lMkpSehKDfGw6cVVF7pqLrW8UROHYSa1tbCW3NWMU+khlYt6LFrgutf+VyaIbQ3tGatKFHmtED
xAmfVeJzPUcmdE/mglPwvR1qaOWWTFdDmN3HpfmuR8qIjXreRzpmGFq/egejzKgJz3ITFYqsVDxs
JF7ZS7SDBqcWfbISndJBUDLI+hSnUMRm0DPgPjeGJTBOaLofocM8tCLeNXRzW4XeWwSay22KaqmP
U6KRUzNCYEKRFQSX0qinHZ6qAL3vCNLGsVdkQIEF/oIFVe7HsVprY5atRZZ/rRk7+YYabOF0K0dS
i1kkCHfHDvWtz+uJZjHvNmV4xVBre5yXW2NwT3GVsMbW412vIcNRnL5ld1yTrWJgosjZUgTqppUs
PjMkZbBhlhu1znbTS4OACBR8V2vFyV4NZs4WGjfWpPB/gqC8DI7hrtUG9amty7ecWMldGXSbsDXv
43EJ59tZpY77uSb8Gq7WJ3XjK26+eV+3KPvH6XtSUtbBa9qq4zuazLsxdSzfztvHsLXOJjKcU7ok
UulxuzFK/ApmXE/XKU0vBKymPm/Zk0ssAcd94be1Vm5U3gbb0Yz5x9SbMiIyQOkrMHOwlxOqA9Fk
H5SwyrFUYJhMNg7fuD1OfVhv3aZmI0CeulOxfOjhwRhx1/h4XBq/UptTWLEMAC76Fbbimfoy2LhE
gnlRay18um5Rhxfrru1fjAkVOCxmimXdBmTnPo0kxHh5zlVg6u28jrhQGlE1x3wAqtbEb5UJjicz
B992QBTUfNIEMa6G9UMAp3ynWguvrvdY0e+GsD/oFAjbGBXHgWWTRt4yaiRP7zQq3sg0bn4+uBoC
irL1gWBfyyo4mRRt953dc2ZnX/VJt/xGqmyHCzIcevIMpDZwQ6nI7k5N+8DOHB2g4qyQxQWHAavH
XTGb37EB9kpRfIQDC7rcid7rTAYrpw9J+YC3flPWMcVgGr5Cc3LXM06i1QIUWIXESV8jBxUfACh1
i2Fmcbs4sFIKMouM4D2HZrqpVVWBTIAKOic6QX1R0qj8ltqE9nZK9c2o26M+V9reGkiZsKOIsNyG
bA4Xw5idNuh3nU0vS4ZSRbEPJ1M/ViIyjp9/GmwhsaZMCPJTPWMu6CQHqLHEZLcTSaQViCJNawJi
1VZABWpmUdECIjZcKGP47RMF01zDSPWQcLcZcSK81nYstkpuXc1GIMwwO+mPnEh+n07UQRnDJKHO
d/B51bvOUaP1OExf2Q1xEjTKiwRiOVPMRhbhUKOTDTtHnQ6FFJ6dxcfeDLqjyKr2DA4Xlq8UOF+z
PvCDidR3EduwRBMFmk44sslCKXOZdKNgUaLwVXPsd9FCfaoVW90j2XgAfYVgd8AqV/3jT5+fW0C9
+UiICTa6Zqs1rEzIJ993qdX6Ex0aaMGmeCbuj+YsfsfGVu5SmMps0aBuuV21zoZlW1Y6xh6bOGlT
mqGcxiHxcYWGGBdtzK29UPaRbLBKqLg2MzXXv+JsRPiXWw9NPTUET9gD82uQ12kR9UdhVTfqSJ9q
yktbWtWpK9pxNdRD7YsCO+vKmAFjSuwPIaYq8GshCUNqo+2ahg2RqOZHCbTnZlx4TQgpsk1rvIvU
1I5tvwwL6dHGSbnaxBhXGWT2zyVjbIALhXW2ZcKXsdS1mz3Lb9gGJXHh3fehbHF2RQk1dwd9I8cM
T78+YoPtiZi1AqgVTdY3BytQz3hRQYPQEp21FjkOrSD3kzR8QOTOpeQJob0ts7lTzZWgoqfiFmEN
jwxfEevXo/tYa+YWreS0ig0J8RCh/sXo7EeFH9AdkKFu5VbvnTJFO04KuR303vVJXZqJsIw4nhtv
WIScDOKnXVktPojETn3kMaVHIs+6bgJnB3NqPNDVDwR2hTaAlhrL2FIVfboveyVh4d53B+Jz/ZZ3
NpcjHo0wzdZNnmAX1p0dNdFzZWrqlpAr9abOHyOlYj5O8p5YVV1H6rypHE2j784TNz6vE3CXJjB1
x9iqvSoMlJskS3nTpc51dMDXgIVjrYicmjk3tzEW/U6hqAiJq9SzwomdY82MrpkPtcFYOpLscan5
rF2aVsNhFPHjj5xzBZut8UUXxfG/YGL3HKdx9e0j/vIv06v/Q8KpfzYIVMx/3SAc2fL985kdT/u5
5zN+wU2FqlEj5GNpA/jKT5mk/oupCuZlQJNMXTCg+32HQMugEtfAEvDHZO4fMzuLjgNtJdYsshU0
wgL/TodgLG3IH/QtQjVVJC7Ib1wLE9kScPj7DsFseGkqimavHOyZmkMdX8dZ+LndW49JZxnHPDXg
tfBvXEOL8zgqOA4EgT5bdPNeajIXa/N2foNMeSAmsPmeNfMOYehZ5+I5Dd3cXjD0P9hw0Z6rfswO
M4JSb4RaaaezSYmhmfc5xEHR7lHf5N/zbDiEqDSoZkHd5oU7nOas3gehM98XcwP6MhyxFWGfYwUG
ea2xpmTt9HbrYRhPiZRwE68kPeGRALxd2g3alWGRBOpEaOE01p6W2eK2NVRzr9rhdyPQ4i0MoOk4
Yn0+pqj58VBEzl0zdYvqfDDfoc8BPm8iLP1cmfNoNjeZJOc3mM4odxT6opQSb0qOScmyF1Zw7cJs
j/0hxKKOmLTqDqk+dQc8dWd6c/CFIdq3Kbd17AjK6I+VMt1OcJQpOsNqsbRrj7Iz9wzbsqumjcMW
863iqeTYXxSpVJfsZpJ5cJy65uuEgvIcFmxB8wzag953kho+eUEx1N6KVMQPcYHHHiLNltgxeWGl
N6xKrC6nCpw/dYedgFOYMm7RUXLPndA5N5NDp6LF9wHp0EhHKnMXVjWbgFCXz0XawY60RPM2zdOb
1ajVu5TuzWTK7rthN2vS46BozSp+vjbDq8DqZQjzgJVVyLKUk+xQNRWKV22YdqOcQOdKER8xBibH
cnn4/PC3B0pi5LhKoB2LKdh3dOCrauo+UregUg5ihbQy51ZoONwGY3AuVk/9u5hHcE3pk4JIpdmM
7H7vXdkGvmaQtNCXYnwZcKpE1izu8rpKLmZrfHx+WsZUNWiS5i2pFsVNL2turKH01aCXT34CWOvJ
Ckrj6tjuwSY1muM9hABFalilEbxadi4NEJvDa6mni+4lTdaGMuC/DSEyk6YeMZVN8SNaebxWDdk9
uQWgBTyJCe/TIvPZ0nJEaIl2mJsxe4CQee1kFl81qqeVYxff9bC2XoeB3ZEaz9/dTCS3XRMin6QR
SgfcGkWkJb4gE/EmH+S9UtkRWtotii/W9Na3ypD82Ky6ONptt9WX+t8NsxOm4ZaON1buisyGcT5O
0u+LfvLbdhE9zewYa7UfLmpndBvsFBLgoVltsf0XOAiQSUVmUGyHceZ9o7HVDMwT9OLOM6ow2+OW
6bZ1b6qbDqNCJEJlN1du96DoyWNnZeZN0ibDHSHQ9RbyzjBIhgJMe8/zyODLnbhkCkRvPsPPjNg6
rn5hztWj1mwcgkwfGL7Vj2Qkrznvm0Nc6l86LCMUTcAkYVfEjDYYiH5+7rcv2CMXyiCd/cCtEQ9K
95KNpbOBQWsePz9VDcNLVeFSmBian8wlzANtWnJCKLHCAdfeTLSjzpL64RD/UWlav411yMjJkg0y
mEAH5JIX0i7JIS4RIpYgSyRTlHW1pIvYS85IvCSOjEv2yLCkkLS0fABrq1PbwNAKBjiZnx+aRlVz
C1Wq08DU+rYFiVaXoB8S8rthU5nqvTlmj0rgFMzm6dQcN74dY+mcjDinwxl6FRM9DqfJGeCOJ0Gw
M+rGpmmyRhRfPCSmNLeJNe8HSt7j54O5ZGP89uFvnzP6fFj/FxQVf0V6JLPnnXdbE4dR9z//s2oK
FmN/XVOsvjRd/M/WgDzrZ0mhI/VB4UPor0n+hbFoc/5RUnBIooZQlwDVPwwdTe0XBKwOy0MMTZ9V
xT+kQ3wJXSt8I+5cJPpQb/ytksISfyopTOhJJi8QDqQGZ0ksJcfvDOQiCehgZ7ZXDMvtKkzPkRTQ
+OoyWitD5qdOkry6pV6wLXO1Q5To7i00mWylLQy7zwdwqa9tcNSaXTe56vHT3TBHxCUatfvoVOgU
ZP0tAjL+TKhF5Y9pRayMXYzcMpRiVw55vCpEKy56lSCZAdmBTLdGoT9HEHsYUrQud3ZVvdaTLM5Z
q7yLMTJhmqCYkUkR+5Ya7m0QKWslgWthTfF2aCJxNw149dqp9iOoLWHrCm5fFboWO217QMKsgMxZ
Szc2uZjroYgfrU7N9kZojCwg42ZTZr3iz26IaSBSPkrAYqtU0ZtzQlgNY5ZKwclY0YfHtjynE66H
WKMNaAjeRWtY1m9GK56EibWTlf5eiaCqCbjEBoyWyzCVT/Mg3Z2GPAWERXLHoHa8RHjmSY/Wr2OF
SHPIaSz7EAUMnmttKuj9FXtPj4Lrc0Yfm7jueCS2uCKLZLGkR3g/+ui7GMoQNPU8XmFOKlterO6V
GiktiGKhSdt65iuu9eiY086iz5Vqu446a80GalWM1tYIhp2td+9BoF/aOH0gbO/OfisC5cmw5NeB
NWVsaGsVz+ysy13dBweWsdueySKBHMB6FFiQISZzEX+xT2loXkuF22wT7hXVeM4U+QjJymuy6JDV
0Z3WfrOM9G0yJGCTkJxguPZDPH/VneQym+zBRoJaI+tZyuW8mC/m5OzZUZ/m5r2KoodSGd4xA0GM
Yh+0vBTUFXc4846Dne/FwAlrLLJg9UX29WsnnZpiauB1BipOv+jWbYcjWH7AHySiKPZmIaBaTDHy
dq86X9MRAhKSZRZryk4EylFpstPyj4PJ3dhylySouONhw9hks7zGQDcultsfxrHYF+5zqCa7wimf
OOv2uIr2XSy+FM0gmJSt6nC+9MaC8g7Gr6oafpx4Qz8YRvnhNuUWoN9m7meg5+mt7jZXMzS+5mV4
6RbSQcN/WraZw5OdfCH49TkmtzUpuqNdf1Ubsft8gfijJzYFTNybWCWXEMONkjB9l4zZvLCfttKB
hdQpu+W/5Rlkhj7jcnm2HPcwzOba0r53eIF7FTnQUG2LwWFGeQoG5ZpY6fe0rLd4R06iqr+JW11V
bpdf/fK/SEvuC1AirmZ7IFkZaGGMKbWnqhpUcc7V4m5akGa4aEKmZemNff38WC3Pk6OzgFWuU63f
6Vn8XJX4emX31bDWkbLsmXN1azQmE6l87Y5QwRNP42ezvLpG6ndlLx6cNtF5C4Na58L3DNfY8iT2
/NrXOETLkLEZZV64Wp6KsYEdXL0n6JcQOhf5jRYygjPhkTHwNllYY2vhZxMYsDMK4yFl3qH00aVY
0gSsbRhpt9C5MPnPyLQNLPnyJswTP+jMu6hQ3ige/bCSL1GX6n6rxnil+oHpPsPTYKpXWuAqDx1U
zpbEqVdRdV+MS6FP4bUuy5isb8GEhU3pJg6C0WdfzdRSz9RNOtbTeSxuXWWwDpIsqduppQobuXVu
EcEL3onkCJgm/Y+Ec80IePbyT/mzNfSvoqh6FkVqh37JItoibEZf566nrVBSlSdy4e8yBOn7ULbz
j8DG/7t+m/+skoAj/K9Lgn34ETf/ZA3Jk36uIc1fHF3jYmLZaGu4Kzlyf1QEJmJii0/Am+E8Fp9O
md9MNNqyaUQyDCPxBw3xVzGx+wueTt20XSGw3S2gxL+BlIEb86eK4NPzyUtTNQPmjaMuFcPvKgIu
HwBYlh75bjsGa7uQ36auiQ/9rSZmfZsPCsKA0rzOZI+HonmF96pvtRblqTHEL5UNQIMoi8F4JRYi
WplN4gO+U3Ao2IRtsViIWsUDYME6LiZfbjHI69jJPfQCUNqgz9mOP+VO6FlNdV5YiAriTCQU2jHQ
3RsXxL7nILzYKEn0JDNiKXTzySweQryjDhpL/OMsPcsEgFmfhi9RUk7nRCG2wZl0z57qZNs42ZWp
vl9AfEYCcK+IGb9dd5aawBUa5rfSEsDSzNdWT56WrDoN4aPvaGhM0EO8oJdd1x2xxO4ADitTMyCl
hdzZQ59ve0QSCVEXq7llnWh1w0PlxL6tlzjklOYaJuq17YA5dxXQqjEt3m1pDzfpFAjSFbQXfg4E
ssXHoTyYTkKJNSbJjs7+e9ADzXe5SXhiqA9sPxsmI80E252UuaMeq/vWMepXJQZlps09ifGAXJV5
ZY2kjtluvXPHeRd3w67cFlP21AVkaKRhnDBetc/QD/AidaPlqaV7J7REsFutad6wvHM3F/F6dM09
JAjg9l1M3rTiR1Z6DUzxCnXgHrOHtWWUoa7t8VtDuboyi6n1dL2/SJUMB7rFdSTVU5m4gqS+YlM0
Qls5qG8gauG/mBYJ1Vi3qFWCAWSbxnsAFNu600gs45zu1zUMI0/rTAk5uH9IS3Pcou3UVtC1V5Ph
8m2e7bthAKDGe/pLTDzFujczzdPPU5vah7x+wYmBW8WcBv5p3FkKuw0F1M3acb87DFNWUZcUh1IG
9yDOvrA8eeRyE0QgaAe0oDstdfl9RL7DtBwYivstUtgzlJwGdl6xJDSrDdiWcxHMuMUQU2WsdwAZ
FRtDQv5Jh48ZgY6fYW9d6c70MYWsY5LU0+NU+PpUgOzh22sWrIw7ojsqw/OsV4RoosXTLC2l165A
hjmSvRchEAHzovJOjGRGlZpyjhlre5U9XiNdGgwAmvYGvYztoSPM1zmreo6oiSCzSS9uPx8wlVjE
YAWTR/LgbQz256Zrp++Vxs+3z5KIPIrKxOijEndEesU6jdCv9GHKaGKqd5kKvsjMauPKXsBaGb2u
fgjHC0QYf0QVmzhSRnfB6KqnvLLwik3AM4D39QvFLwPnFy9cvwnBy4mBorXCMw31L4CrAgUwBgdo
LFzAeSEEzgsqUBbiAVj41VxQgp8PxUIWJO/RBZIMchC+SgZlAoXNQiIUC5MwWeiEOMDfY7Vpz3mP
jpgEqjFxDWQ+FYosh3tDrN0KBG6U0nAP84WA2IBCzBcmolzoiNrCSZQLMXFsYCcyKOs8bYEqfj6I
hbGYLrRFfeEw6guBEdQGMMbfPkYC/siQ8UVb2I1CgeIYg3NEoJ+8KcIr0qo8RBgEDlnB5OrzT60B
metDLKTIYqFEDuAiPz9SPxGSY9VOB302tknSMQxYHsasgTlpganJjXQ6fipFpAzDFUZa4yAXXOWw
gCvRvDSPEyxLY4FaOg3iaalT5SD+wo3WTXbgVxNETKtmSBZqKDpQPggsZl2yYWI7+/p8lugCDkOO
MgND+rVY8hejXN+ECcvUUTXbfZuNW7sbxMlNwUkw1JOYt0SGnw/fX0kdjAAaSjWZZ3PUiJXKbYnf
5YOR9Mmq0AAkum3FkLV0t0NuQSdxlGllZQw+o8pJfHLevjNoXzk1Y2GgPMW2KO36kik4RXDTPUW2
EnCvzAJqJC6ePKzr1ync9YmNRD7g3ip6uSXIR4CP3/0XDEb+gwocmHRUJH9d4Pyv5uMLt8E/lzg/
nvazxDF+EVQwGkw6Eml+KJx/ljj6L2CU+U0BwRNMQxZV9K8lDiKsBQCB8phxxA+T1c8SB8W0ZaEi
QRn1M8b975Q46LL+tEZh2caOB8u6AaSPkuqPFU4NuUazZ4lZoWjXoKTAHw+sQCvyJVi0Q/xs3xvE
LHqJ50O542hdYW3/9UPZHmqJRSerV4WhgqIY0IqWHjvy1e9+qpcfwq//xjzgUsZF1/6P/85P4o/L
nj+9yj8texQt1oI5ViO/WXgEAxbNccn5edEqwrRfUcT8W/8/Rk4ugcCAE5fX87u6z1KUTBvqKfJ1
7pSuhPZy30Xoq8aX0frKBbX5198ev/M/f4OQG/h9sseinqW6/dM3GERwc+qqWqh/Ue/XZQGmqLbe
lJHxZz67MJcbAFH9QN1Y6zb3vtehdZhBFdFNOenqMdQZyVuybUG/2UfS/JxN41oNao7mcQaDv6nH
ZDiUinMh+Ty/NhPJZqqWfK0Zp3+vo1sFBt03XdAy2rp0HhqpnN06RDwbE2sQaLh96GIzr8VTvqtZ
Yd9NUSBvx7raCNSoQ0zDmahZ/FRnh1zdITAvbhAvODeW1dVeMVeVn3Gm+TGFOzmS5RNOEHVL/KXO
3Dn10oFCsiKvtHTUVd4g43A7qqAy0hheA85uNQW+FZsmVB47QxEWNdWZbybx9ACuONxHzxpbe8+e
/R7O9ZJIpD50ZvQU5obiUa/5Y+GGzzjVVkEYzHsxBePh82EdtTqnMEi2qKtcXw+IR8yNufGDKKt2
c1/dJ2avbpysfRdBdRlnwghtiKhrvZpflk17NJlbU1IDhw2RixGVxobMXhsNGcMnGZZX5BDkXfIC
QeGu20zVVyTsvhjKeHBg0nppz7kwNCAu2qhfyWIqjjIfrzn5Zn4zdrd9Rc9fFMnOIaMBfOEMiCjp
VC8aJUiXhIVDAKjJ7TdNgh4kke5zCYZ1petENuYFa/ackCSiuD2UkSRKjTdDqsqVbVDCZrVyqF3T
WjWiHzdRCJJRd1OLCiRRsSzlmR9rtY4XKtC2wilejUYn+zjdU+gDPFPfAoAcm7nSLxygW7etD8bc
b4ZWAxgYr8WtipPYSkOqeHLljTPv6w0Q+NWYvcJv9IkORxiPz52D2e5wIdg0Wcz4qjk7Wswf+u6V
XRWWJ3UTOt9ny9rNKIi7UFtJN99pGY0T3RGH6uZmWtgtc0easw3DoLwPcdOriMSlW6wj3p2aNM4s
LvzEPIWCHFFk1TGhwbPPab9O6oAxLW8SJhn42LcaNX2nWwdQ4djdTqjZPZyuwDZPbvY4FAQUF+im
9dNySSjAfsvw3m2eJ/GW0DvpDRoyEo97mG+gZXAsTtvBlhedK1Ut9tKdv5GS0vs0YJhLOmA8QYoa
3loiDbGSoVON7NFcQRHI9xNXXwje+MbpH2hBda8nFXk1R+KprmPC5Q2ymUPgWmxx21q89Coo5o7Q
ojrR8v1cOLeFLrmaVWeHKGMFwuaWRvy2N43dEpmY1M+GDP43e2ey28iR5vFXafQ9C7kvh27AXERJ
1F6qksqXBLU4933PF5i3GANzmev4Mqe+ufxe8wuKaktUuaZtcgY1jYEBGipJoWAwMuJb/guwSkT1
KQEigFUIywgoCkmrduC5e96BCmTdUs9BAXxfeDwiJbqWhU2HJixtto9fUmCiMDn3TPyCC4ToCtfn
w3NBBMVj/N6epZ2hHNqhsnTgpk0cEKogPIt5JMnnyYgVlzU0wzwndpQQCJ6jMEEwg2O2xXy8WLpN
4cNUVN7kCPtCXTiGuv1N4lvfY4mIOboo1FEcFCOiKDchtAnnDlkEXpvDnRum927mfh8OZnViEmri
Izi+h5E7lNSU5SBAsdWRa9CmPWSc4EHFKHSiNCgYYSiPLBGJO606IWY5B5EXoOJQf4LDdOf25kUI
kqoAA0PC5kzQJcRopssfGhHKFtPC09ojs4tvVIQ4mT85lasgu6pfgq1GTq7pLpyKyjiZcMgBAVuT
WneBa+Ikq/FW4J34B67lXSAvcNBEw3kXNtd1bSExypTzAO2Yuo6mGKEBqjFGiv9dfgb1oT+GBoBU
LJKlYOryK02OVp7jLlznKqMRyybGcMqI7Q+KEIh0PDIw0mnOz3vH849kow7mdSw99Krx0NmmNte9
HNxfzGiNi8ASVo7+JM3vIWagsgnod+JIzqqnI9oqsjdzSm0CpMKbaGlgzrHFXoSKdtSNFYTGMmV9
Mhvt8PieJw6UbH3bDsmtWrk3HhWLD0XiYATblWdCV0epnFu4jtLUHvVm0kUt2kYu3Fb71HLLYTFg
kMlZnx+GmfvgqyXOBjHPLYKpDQoJqhccgV8HQ52nB4HRYoWc3iZGjik6cL1U8fldsz+2e95xd6F2
Fnjf2JCpgiLtwxPE7sCVure9qx5cFoX05KLAl3ahtN6FKTcRolAieWFOyFSVdZrNOaflZebL16ZV
uZeJVNdH2WCMk3C0PpW+lFxBCu2m+GLDbGyowZs4HYEzUKp7JDTOEshyH0fFOM/4VEAG1Fh/mu/b
ymqWivW+6+L6WPfGy0T3nSXXD6VijR1LP4k6NYiwXji4g+A8wAxD43TU2ihaeH12gmSXvbDxuA1I
Zei6KnOIMfnZIFDSmtfIt5X2mFbNHUbtNboMMHTGQL+QLK4xDVmsVVgCOJbrnvJSaBxXFGXOKFld
Wij3qpJNUFhE56EFiIWeN+hq6veDN5RQrIS6BWVepFCxUpK9WHnIi6k/+DmHiCUMO2lhZ/VplGCu
5JYS5p6FUi3sxtSOWie/5QNockekzojQspWD+8iKfGB+dnPVGMEckfd26bpSg2k4SBWtiSEvDTbN
ilpxAKeh4b5+CdxCRjkemy4UzNH3zJOVEbfpDPnA1Dxuiqi6lUgNQ2Q0PyC1eDyOOuU5x1ZOM0zW
/zcJKP8nm8WQKajXasSwv505CQTaXfOao/Lr7236xRqkEgVCJt6YQmFJJCe/9oux/5P5DioPANF+
pY3SFDaoDQPWtRV0+kzhK/icOinv6D2T7tAu1p+oLb+jOvxWqY9+MXcfsC+atQayXltZQuI5uoYR
AJqTYWNeqNatYN/djeiSRZ1MuSQo7SOI+sok8838IsetFp8Hz8QMmS/bMC4uXFzrjvpSXHS18pjG
8YlkdRZPIi/mOFC9wPnmaJRMh8cF882086E5dMMD0gS0FpP6ZkiIkMCiTugRJSd15oDrxWhw2kPK
WK5fDLcEoFSpdK1oeLlKPoDiaYiwcIGYN21M8cXNzcNYtYorm+oLGqhpOBtRKCXL0rS5rRrA3PJE
xbcM+5RmLK7lNlFOcbQ90zLnLIdAcOsl8N1HQVOthLoLZaBimVWoZ/oYexhWYgOAQW8XjaNLsykC
kKGBxS1kJmh/4+ATGhjvREPiEKom9aTVR3NZyNG1lTfYhqj9mQtx8VhqMBDjaDmhUUM9to7ruYny
wlHqargyusa5Q03tKIJaMEsNIituzI+2rkaHHHw4jJmQUgp7IF3BwEz35UsqicbEMgr5pgQ/hGQN
ihpw0gDEIhOBLqxgVhjLrFXlqStL2jwmmTkwY+wf2JXTjFsK3VHM5kMQ/JOgrOIjS5Ku29ZDHy9p
o4NAQXJHipE/54bK8XXm6xOla8AqkQ/plOSsWtGvJLMAy+ePdNE6azakEvVpP+AHmuZAF/39iEZ/
Ljr+rej9q4AAEgEGEKiAUOADDIEUUIAMjL1v0BqGZZS7WnrYp3534OmhPFMF2iAQuIMYAIIDEIFo
+gMIetSVhOSiX8jy0o8Oa3eZA2FYm/KtX+w1vsEpndMwVohikz4F6asEn0oaAQg004+nbTvTFCU8
pxrgi55ZIrpnLW00RfTTtHVrLRNdNg/w2hJX2SNTyN9iMDeLUFGadggCX5c9zoPkB3cgqpHgU1By
LXrkj3vHPIXEEZ8OXV8sOOZXUtBbS00L7aUnNXyspX+qe8GiDBTjqPKVgkNeDpdEC7ykzQ9BnhPC
ia9G1wmXTUITO85xeAnc7MQJ+vxEH9LNS52kHvXnCGM+07ro0lQ6ywKE+Po6q4TUo3myfukH+byW
BxlvT6dc1H2mHtQUViFHCLCGVxE9JYHzP3GN/F8prW1O+q/q8H1axVm7elVa+/XXni4I1XkHYAee
Isp5jo4vBdWtpwtCFd5nqgbZytJ1AGVCHu+5tiaj/4rfBFcUjUIBNvr1gpDfIV6BfBEFe7DP4lu/
54IQBbxXZSuARNwQ6trG1mKeTOJlGUk2Rg8lIRzlyTSkha3YyRJNEDJ8Tb0mdpOXFVxzryujc8Ny
bDRIkhBhcV1IbkkoNYfjIlLK/ri0hhiNDk9XF3TLAOVI1ExGTGZTOTlD4MPD1MbW6M/bLnbgY9if
eLBqezjxxyQjcyn0Dlu9wDN9adrZD6XjnmbGBWLoiLQV8MLHZZRqC9dEg4bEu3N5gPTvMQ+44fJd
JUZ9WkV04WqZc7yHwr4+wrnTHBmIig5O0RqzOfl5WtkzVUuvczx8oAcMH9Gk+5jAZUDxbmaG7QQF
u5vEpM+kmNhr3TWtcj9a3rXrYVXWZ8UPntnO9TIgPa+zw2y4MYhs7fSDgW4Bl+xUttM5MPVJ16YI
oIAMQvJHyz6gOHIqvhVW/TwZTXwSvIMeEINtfYzDa6Fwo6TtcnBIVqOxfIwUJLG7Spm0LrlXwLUY
i7zKlFdibHWQ5lroX0CBfV8A/U3idBELr/i0RFVapw5oHPQS2CzK8JJx7HN+5glICv5fhgY1evOw
zIejml4EzcFJ0dEQcIJZnyWLRLHO5Uq5qTt9FlNnBWqKQA7oEAwOutQ7GG+9+KOBuAv64DTEspOi
DW8DySB/HuYtNJ/EGi6lKLzDHzOeWFl6jl4ojJhpLWOrKvzKTVwlZXOCCO2hFiVHSq5hBkp/0UQ5
pnauFPzKKD8dp615YLEsnR3NtBidJjxO1fa94SeikAVQxpyWUnahNvp5VRRHPC7zOhyn2BEsHBet
o/U6EGYgwjpJx+oot7JJLfRs4YfYSnktPgi3sh7SPC8mVmHCfT0w4uzeQkQmp18ij+Zx2FpnoZWo
E78H02HfDr4zB/i11EDIqhKcWRAbkqVP6qyFK57PDL+/rMLyQ+WXFy22aulKPmhCogeiDSDpSFIM
znWvqDOwVLeKay/8ZMS2c1ihJzjOc9dLTgYZs/cG1VysQalEjiQV03KA4Dvx4y49d504Wqg9/Vgv
B6TTSQkqjez79Uusm0RbatAcYGuanHuqfLaOffcLDPmnApRujnJOzN/OEc4rOCrB8PilO4Bf3CQJ
5ju8wnERUjVDAT4qOhybJMFAW0ZHPUZDRIZ0QBTdN3eABpNdh30HCNUUlHaZXOUZQmICUgVQCsld
W6NLfx+o1H5b2ad9Y+DMadL/0clHXt8BgMJrCegbIPoKRZDEsOboMA8f5cYwznLPulMDBWPdUHJP
taCDPy4n9VXhVtGhJynaYdVo7SXBNyBpI1QfblHD55DSrZukdcPDYQzzAzvoibxxU4iMEIyY5xcX
ikrNOrOS5LTwOJJkHdqpVngVdalg2jfi4WvNGwfpmFh1KQmMSXDoual0bpQjOmtjFh4F84Du1H0b
SaeoNKeXkArsM5gxN56nwUJwBuz/fKeZwtebBEmrgMvmZawSXiRt8yVNyHM+H3uR9GZ8EsgpxnhB
H5/Evn43FncZEImFptNzBqbpjrNcIgFH78Ps0Y92TlTfwOK6v06l+trtaZi2HGR02lV7PMz94dx3
AYpW5qlh4+FRKoDIrEvFAuTqOEfasdFoB6b56MLRsWNL4CEWHg35xIPqh2OB7qTTQo4XFqeWE8sQ
AY0D7gG1OXQq6UhOIHlL1kIv60s8nUc0wB+V0TxAdfWscr1Tl4PSLdOLOjOWoSEfWak2r+jG9vKn
0I/eqzD+lSFG03Nc2ko4yytzUYFt9bzo0IhK/EZv5BJ+H42JKkBCVisPDCrtMYLioTks0UO50Cp6
MX4kPVrD3Pf6eVE5Z1GIlwT6uWDnTgsZb89MwxJdlo/VqDmFeTDX8vLACbtFWFQHqRMvbezsgdyf
+W4z1xA+74rhvelLF53dfswa2uJ2T8E7Qrw8PvYMIBueBpgQ7P0q5mLAsGEqlqcolQM9eXQS6nwD
ABLRkDamgRzQWu4OQBDYSMX7wadQmqbOfVl+qm2Ui+gDOvYP4uOMVYiDBtbdmFZ11BzF0qe5MOBE
YB2lMoz9po3inxL0TyQ9uWiFyRTaQnwOXacsIt+eZ4F5ZDXdtIafMSbNiZisjtEO+mcoEs0NCnsa
Un+dRm4FDDrnr9r5B8f8qIaPfcg2h+AkydiEQ9gtETDQgPIMrjLLzWoaDve4sU81N4bTKbQF5hZV
Nl+78mP0fTLkFbrqBHehI7M4ofA5hZhDjRjL0TGZBTx5UNvlHmMQFAtYEl/B/rDriGE0QZiiko7Q
g/Q+UbUz8aXYDZ70IAtoJYKH1l2V6zg+STOxSL0FEXxMIOl4h65/K3jheoFyD14uOgpGYobgrCe+
cxFiqTPU3VQzy/MhGO5ZVlUU0fvDRuqva7vKceJsnIs0RH3OBFXA9uIOzxPahWjWLlo8QLNJNfZX
RQiHJAfwYNGM4s3YH3urRzQZLYuboYjliUXAh/+fKs3Q3uMNWIr1fROVt3I21rcJfQmvHlEywp+l
o+W1XH+lgw+iH9i5U1TvxmlpuM4xVCH1xh/CRZ7HzpUe8EnJoE4M1GWv4hKmqUX9EdtwJSWSKdJz
IBB0x7DMPbBGsq1E/SjoirO8i6qzyLTUo6oR3tUqlHtS6faTR+8Zq59PKPbGh3nEx5KqpvNeylCD
7ykdNlGLnEQwkLR1HUXlxFsNKizhCMO2Aj2rMA9iMKQmoPdhjBBfN0OxqXqHLphVnqEmWqKLLXR3
8Rejc6EKY5lIPU6q2AM3LlPhGFgm+GbjYQZa+nhEw36eSh5LmPrqVKBP0Pd1kbVvwbnz0Jsj0oOH
SpnCiw7SEotM2MjMSDKxKcispxckldAlG2prKtW6fGWg/XGamcM5YC8Zhzn6pDNTTYeD9Xc19Duv
GvtTpQzlpVr4x/8fpXxd/W4TpXCn/3aUsuQCqL4UovBbmxDFemdCihW1TBM0AYzZv4coBC+QYil9
GZpumoIU+yJEIWsVtUqIrmSluCO+CFFMoh2Z/c6ptvYp+V1pKgnvqzTVMAViFn0+DEd0GKT8pZdp
ah5ZdVSXVjBLPLRhgzUE0zOWkTsAea0eKzB1czgPPzSRQ2XJZJPjdrzKNfNTpfXqKWW8w1FpkonR
cIlF6Xgq0ZG80PXsEgstctYscY+j/twWVhC0opsD5EBRfaqd8owfOK6iNEcpdRxAy5ULubfAdSIY
UqKVfepXGHAovqMdtLYRnch1RMcemGTkmHiP4EjXGPJJkgiMJFoqWaN0ZyWyoDOZkmoDWGxC4bM6
RdoH61Fyh1zufeiVg7+s0P2ZxCG9TrsYT6xWu0pA9n3sUpQlQa+dZU7WHsoxEq0h6cNlWmCJV3m1
tbARHKNVZtB9LzLcgMOPVV99kNTauPEpzU1bGzeLqkyQqOsyaYbQD/Kvkt5N+qKbdlrenIyNlhzU
YWNwnfoXepGeVWabH1FMPsmp0S05qSScifSePgmaKyxAWXYBFBhKwVkrzyU165dZL+G2nHb9Ap02
ApcUb0kFzL7d0TBVewv+6RA2h6qdFedW2EXHbd6/tzw0xQAtm2d+1keHfibxS+ig3IAcOXRqq/5Q
VfUj3aNT3sW4SnSc/pIBhV61uaIFT8oZ1+WxouWXpm1G52PrIbuPHmHZxzEKROFlC83nMomBN+fo
K590nXZX4ORxltfv+x73kdppT8JiJo+lgjWhN0wUSFcTWbLKeYSk+MSQHIREFSs9TDTlA6RCD/id
aS+oa1N4KMNDX4d8S7fVmWmWHx7UnaMAcy7OJRzqLmXkh3o7x025NvpHjGb9rJq0xLQoFurfW403
XMlK8nGkmXlqtNjWZKoRUyqWkdl3ogEyKao7KpSlWdx07jUbogZSgtYJhM+JMdbqB8WI66VcuguE
CD91ZpN/dNOohzrEtiorLzyq5JwIASLVWdnrBZoiSjUt9QvNo2LR24l9ZZQmhek6Gg8vwXrYCJvz
suY+6oX04FbBWRy63Peo3U7VGLhg3gHoYdP1tAg0/H1a335PNEV5tNBPigDEaafjkIUNzjxXfNLy
kjJul10h5OddNn4dTypPuuvM5NpXjEvJTk5ABHOVde5JB0eNxh402pBAFla1fIHh7yc1hfsqh82C
0/Geq1xBXaalRB6XxwCLDlAOApGLRjQuYlf/JBfMJpGfrerVPK2DerhsHsvh6rFqEMp+PnvFd9cA
tuvsj/3Q1wf60+P6L18P4sq6z5q0FjPwgteevdwLW5fVekrr+X5thHjF22oeGFpotZNJ858gWTyJ
tcbo5Dx/W3/naLKG2a+iYRG1zre5HF+s0G+twdff3tNifv1nXr2B1UMSpLOggnBxX7+8fx2II8At
/7Fl2Brl1TJQVUDm4u9aFn/+04tlUKkg2ChZwF2R8RpWNjjRb2oZ6MKq3PWvQpff2A2/vQzWO1lA
V6HXotL3VCl5sQwUUjShI0gEQald6HG8fOK/9kR8/ZPe525gr74RMP4Dy0AcZutrWzjiMh6yl6ug
E8bBDWEVBK153aj+1p4JQ9dEg3rXzYAMGFBVyFXC884mUnyxDLRjVFFN+1Ug8tvbDIB5Be9712Ww
6QYYGkVCELuQ0F4tg2a/UwV4W2elACKsN8u3thtAkJvbot6/+5nALtEGH2radKe4LoSI54vdoKkA
MYTpx+aeEKv0rS2DoQLI33U32ADysTXh4d9YorxeBnqUMskdSH+TbWFvHsJv66IADrPz2WAD1qHU
yj1B1qqg/vRqGaAtaNA1uTIVmUI9a/EN7gZZuK7tdjbwPoWcvE5VGw4qPWb4Iy8fCiFqD8dI55LA
anTdk/jWHgodcY5t1svvPhvsd/TjTegTCvySp/f5YhmIngQThghTF50bUxwd39wyCBe+XXeDwjLw
USusAgCxdRHnxTLgFEiICVyNmOF5lb61ZUBYBRb1bg8FKYUG4sIhV0RR7s3ZoGGlqCoAOQi1YUqt
3aG+uWUQeMJdl8F+h8cVR6TGuQDLR1wFL3eDuDCJTuDAiNDqm4wiYeT/ownmb6cUzjuOf1nmecD4
Zu10+WoZxNlAekk9kuYt4dXvuCn+gVv17+k6cjPxwzpRDx6rL+Xzv/UDz5nL2+9v8tOjh7/8WeTh
r35Q5O1Pf/vXPP6vr9ZonUO/+OZzTr3+O5tf37zBt3/61d96flfP/3gYPJar8t4f1t8YNtM8WyWk
+7NmvH/VYZd4TlFp1DSBnP11On/586vJvngUvjb69xQOmvjhtRg9HylGp2SKu44OU8hbbeX+qrpO
encd+uNrVidTphQgDG1eFGH+yIJ8+OXHN4tBIsHRsuvIv/zrKo3x8P5h9TyW2Idi4hwlz//0VD36
IxO/btL7xzh4HmgzNkHvHqZ+DRZ8fF3HYt6Ey6KFsuOCX2fRmy1C7rOHj/L6MQrg/37+8XmSmzWx
UEV9/qc/vt7vg3ZVPQ+zGfnp8N11Rd4HaZZvjYzw2l7mHJTbj6OjCljkznNeJVXzimfNuNTmCNd3
HzpalcPWQ4PcrWiD7Tr2VTC+OluZNOK3e9jV5+VD8zy9p83BgS1yql1nfBZ8/vFhe85PBbSdh35s
f/nxEa3I51k+T9xR97DUp80vWw+iRm16DwffafP5x3h7e6AOuIcT5HRVPryWTGSDUFsznlfojx8f
pyDnqu1ZG5q5j5VeUSV/88AAdd7Diix//lu98t8MbsrWHp70JUI020vyFNbvurWX2f3qzeWo2Ug0
7v5JCj/6Lz43T4nZzlNn+ChelW+nLzLTPUx/NVSP5VbcQKonOgU7z31V1askS7eOQgqvInPfffRy
6wLGilpg+Hcd+PN/AKjcOgU3RZddhz5iQdK7Jn6e5NMRy+Ai19x98ByN160niLH1PVxon//j539/
3J42Gih7GPqQvuzw/O43C0LVaS8jR9HP//Zmc4Pz3cNptfj5b8nPf/vlR/Rltu5jLFsF4XHXj3MR
lDSwt4IqmjuiBrrz2KsxWKX141acuelI7jr6vIqCLx2Jhigo7j75eTk2ZZM8D/S0ZaAECfm/nade
jkF6v51cMriyh9tzHq/Gzz9tJySbJsfOM0fLcXsnov0mSre7Dj0LhlV5t4q4ip4H2yz6U2Ni5/GR
wRi3c9dNQ3TXsX/+l+ztXsHjfg/L8vO/rFKxJp9/2loVrPH2cHuK4VdRtIq3jhcDWMMejoBJU24H
oOhrO3u4hxj5odneKUQr+5g0WtavF9sUwkzP//TH43FcwrdgosBUQBQo+xg69X7+z627k8NqH8Hn
JIgf74NXNH0x773UTyar+PNP0WO1HQpt0Du7PpjfDQ+ff9q63UwNzuLuK/4dhmnbeZupK6KVvPOs
03oVb2cpdOv3EXd+l1Lp2ArfNkCAnaedrKq3s6bTuYcV+fzjmxMQzME+AtrvfkCb9HmGTzcO+BB1
D8/kd+y9YdtiiSfnCX2y82o/cHJvzxt7hOd/2uGYWg13zesaHgR+llso0u06bZHJ8sRv3zibP7CH
G+27qGKDv4r1N4Pv4dZZrvy1adafqNq8rsxu/sYe9vpkVX/ZlmsPh9ZXTYF3LLILNZcvT3wP6fJX
jUV2nPjXFMp3HPrr2qA7Dv7fyOfsOPrXpRd2HPy/Y/XuOPxX6ThfHftLvdW/A5vfdlyfIapf+rXX
7WTxE/fx46r8638BAAD//w==</cx:binary>
              </cx:geoCache>
            </cx:geography>
          </cx:layoutPr>
        </cx:series>
      </cx:plotAreaRegion>
    </cx:plotArea>
  </cx:chart>
</cx:chartSpace>
</file>

<file path=ppt/charts/colors1.xml><?xml version="1.0" encoding="utf-8"?>
<cs:colorStyle xmlns:cs="http://schemas.microsoft.com/office/drawing/2012/chartStyle" xmlns:a="http://schemas.openxmlformats.org/drawingml/2006/main" meth="withinLinear" id="14">
  <a:schemeClr val="accent1"/>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7">
  <cs:axisTitle>
    <cs:lnRef idx="0"/>
    <cs:fillRef idx="0"/>
    <cs:effectRef idx="0"/>
    <cs:fontRef idx="minor">
      <a:schemeClr val="tx2"/>
    </cs:fontRef>
    <cs:defRPr sz="1197" b="1" kern="1200"/>
  </cs:axisTitle>
  <cs:categoryAxis>
    <cs:lnRef idx="0"/>
    <cs:fillRef idx="0"/>
    <cs:effectRef idx="0"/>
    <cs:fontRef idx="minor">
      <a:schemeClr val="tx2"/>
    </cs:fontRef>
    <cs:spPr>
      <a:ln w="9525" cap="flat" cmpd="sng" algn="ctr">
        <a:solidFill>
          <a:schemeClr val="tx2">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2">
            <a:lumMod val="15000"/>
            <a:lumOff val="85000"/>
          </a:schemeClr>
        </a:solidFill>
        <a:round/>
      </a:ln>
    </cs:spPr>
    <cs:defRPr sz="1197" kern="1200"/>
  </cs:chartArea>
  <cs:dataLabel>
    <cs:lnRef idx="0"/>
    <cs:fillRef idx="0"/>
    <cs:effectRef idx="0"/>
    <cs:fontRef idx="minor">
      <a:schemeClr val="tx2"/>
    </cs:fontRef>
    <cs:defRPr sz="1197" kern="1200"/>
  </cs:dataLabel>
  <cs:dataLabelCallout>
    <cs:lnRef idx="0"/>
    <cs:fillRef idx="0"/>
    <cs:effectRef idx="0"/>
    <cs:fontRef idx="minor">
      <a:schemeClr val="dk2">
        <a:lumMod val="7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2"/>
    <cs:fontRef idx="minor">
      <a:schemeClr val="tx2"/>
    </cs:fontRef>
  </cs:dataPoint>
  <cs:dataPoint3D>
    <cs:lnRef idx="0"/>
    <cs:fillRef idx="3">
      <cs:styleClr val="auto"/>
    </cs:fillRef>
    <cs:effectRef idx="2"/>
    <cs:fontRef idx="minor">
      <a:schemeClr val="tx2"/>
    </cs:fontRef>
  </cs:dataPoint3D>
  <cs:dataPointLine>
    <cs:lnRef idx="0">
      <cs:styleClr val="auto"/>
    </cs:lnRef>
    <cs:fillRef idx="3"/>
    <cs:effectRef idx="2"/>
    <cs:fontRef idx="minor">
      <a:schemeClr val="tx2"/>
    </cs:fontRef>
    <cs:spPr>
      <a:ln w="31750" cap="rnd">
        <a:solidFill>
          <a:schemeClr val="phClr"/>
        </a:solidFill>
        <a:round/>
      </a:ln>
    </cs:spPr>
  </cs:dataPointLine>
  <cs:dataPointMarker>
    <cs:lnRef idx="0"/>
    <cs:fillRef idx="3">
      <cs:styleClr val="auto"/>
    </cs:fillRef>
    <cs:effectRef idx="2"/>
    <cs:fontRef idx="minor">
      <a:schemeClr val="tx2"/>
    </cs:fontRef>
    <cs:spPr>
      <a:ln w="12700">
        <a:solidFill>
          <a:schemeClr val="lt2"/>
        </a:solidFill>
        <a:round/>
      </a:ln>
    </cs:spPr>
  </cs:dataPointMarker>
  <cs:dataPointMarkerLayout symbol="circle" size="6"/>
  <cs:dataPointWireframe>
    <cs:lnRef idx="0">
      <cs:styleClr val="auto"/>
    </cs:lnRef>
    <cs:fillRef idx="3"/>
    <cs:effectRef idx="2"/>
    <cs:fontRef idx="minor">
      <a:schemeClr val="tx2"/>
    </cs:fontRef>
    <cs:spPr>
      <a:ln w="9525" cap="rnd">
        <a:solidFill>
          <a:schemeClr val="phClr"/>
        </a:solidFill>
        <a:round/>
      </a:ln>
    </cs:spPr>
  </cs:dataPointWireframe>
  <cs:dataTable>
    <cs:lnRef idx="0"/>
    <cs:fillRef idx="0"/>
    <cs:effectRef idx="0"/>
    <cs:fontRef idx="minor">
      <a:schemeClr val="tx2"/>
    </cs:fontRef>
    <cs:spPr>
      <a:ln w="9525">
        <a:solidFill>
          <a:schemeClr val="tx2">
            <a:lumMod val="15000"/>
            <a:lumOff val="85000"/>
          </a:schemeClr>
        </a:solidFill>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2"/>
    </cs:fontRef>
    <cs:spPr>
      <a:ln w="9525">
        <a:solidFill>
          <a:schemeClr val="tx2">
            <a:lumMod val="60000"/>
            <a:lumOff val="40000"/>
          </a:schemeClr>
        </a:solidFill>
        <a:prstDash val="dash"/>
      </a:ln>
    </cs:spPr>
  </cs:dropLine>
  <cs:errorBar>
    <cs:lnRef idx="0"/>
    <cs:fillRef idx="0"/>
    <cs:effectRef idx="0"/>
    <cs:fontRef idx="minor">
      <a:schemeClr val="tx2"/>
    </cs:fontRef>
    <cs:spPr>
      <a:ln w="9525">
        <a:solidFill>
          <a:schemeClr val="tx2">
            <a:lumMod val="75000"/>
            <a:lumOff val="25000"/>
          </a:schemeClr>
        </a:solidFill>
        <a:round/>
      </a:ln>
    </cs:spPr>
  </cs:errorBar>
  <cs:floor>
    <cs:lnRef idx="0"/>
    <cs:fillRef idx="0"/>
    <cs:effectRef idx="0"/>
    <cs:fontRef idx="minor">
      <a:schemeClr val="tx2"/>
    </cs:fontRef>
  </cs:floor>
  <cs:gridlineMajor>
    <cs:lnRef idx="0"/>
    <cs:fillRef idx="0"/>
    <cs:effectRef idx="0"/>
    <cs:fontRef idx="minor">
      <a:schemeClr val="tx2"/>
    </cs:fontRef>
    <cs:spPr>
      <a:ln w="9525" cap="flat" cmpd="sng" algn="ctr">
        <a:solidFill>
          <a:schemeClr val="tx2">
            <a:lumMod val="15000"/>
            <a:lumOff val="85000"/>
          </a:schemeClr>
        </a:solidFill>
        <a:round/>
      </a:ln>
    </cs:spPr>
  </cs:gridlineMajor>
  <cs:gridlineMinor>
    <cs:lnRef idx="0"/>
    <cs:fillRef idx="0"/>
    <cs:effectRef idx="0"/>
    <cs:fontRef idx="minor">
      <a:schemeClr val="tx2"/>
    </cs:fontRef>
    <cs:spPr>
      <a:ln>
        <a:solidFill>
          <a:schemeClr val="tx2">
            <a:lumMod val="5000"/>
            <a:lumOff val="95000"/>
          </a:schemeClr>
        </a:solidFill>
      </a:ln>
    </cs:spPr>
  </cs:gridlineMinor>
  <cs:hiLoLine>
    <cs:lnRef idx="0"/>
    <cs:fillRef idx="0"/>
    <cs:effectRef idx="0"/>
    <cs:fontRef idx="minor">
      <a:schemeClr val="tx2"/>
    </cs:fontRef>
    <cs:spPr>
      <a:ln w="9525">
        <a:solidFill>
          <a:schemeClr val="tx2">
            <a:lumMod val="60000"/>
            <a:lumOff val="40000"/>
          </a:schemeClr>
        </a:solidFill>
        <a:prstDash val="dash"/>
      </a:ln>
    </cs:spPr>
  </cs:hiLoLine>
  <cs:leaderLine>
    <cs:lnRef idx="0"/>
    <cs:fillRef idx="0"/>
    <cs:effectRef idx="0"/>
    <cs:fontRef idx="minor">
      <a:schemeClr val="tx2"/>
    </cs:fontRef>
    <cs:spPr>
      <a:ln w="9525">
        <a:solidFill>
          <a:schemeClr val="tx2">
            <a:lumMod val="35000"/>
            <a:lumOff val="65000"/>
          </a:schemeClr>
        </a:solidFill>
      </a:ln>
    </cs:spPr>
  </cs:leaderLine>
  <cs:legend>
    <cs:lnRef idx="0"/>
    <cs:fillRef idx="0"/>
    <cs:effectRef idx="0"/>
    <cs:fontRef idx="minor">
      <a:schemeClr val="tx2"/>
    </cs:fontRef>
    <cs:defRPr sz="1197" kern="1200"/>
  </cs:legend>
  <cs:plotArea>
    <cs:lnRef idx="0"/>
    <cs:fillRef idx="0"/>
    <cs:effectRef idx="0"/>
    <cs:fontRef idx="minor">
      <a:schemeClr val="tx2"/>
    </cs:fontRef>
  </cs:plotArea>
  <cs:plotArea3D>
    <cs:lnRef idx="0"/>
    <cs:fillRef idx="0"/>
    <cs:effectRef idx="0"/>
    <cs:fontRef idx="minor">
      <a:schemeClr val="tx2"/>
    </cs:fontRef>
  </cs:plotArea3D>
  <cs:seriesAxis>
    <cs:lnRef idx="0"/>
    <cs:fillRef idx="0"/>
    <cs:effectRef idx="0"/>
    <cs:fontRef idx="minor">
      <a:schemeClr val="tx2"/>
    </cs:fontRef>
    <cs:spPr>
      <a:ln w="9525" cap="flat" cmpd="sng" algn="ctr">
        <a:solidFill>
          <a:schemeClr val="tx2">
            <a:lumMod val="15000"/>
            <a:lumOff val="85000"/>
          </a:schemeClr>
        </a:solidFill>
        <a:round/>
      </a:ln>
    </cs:spPr>
    <cs:defRPr sz="1197" kern="1200"/>
  </cs:seriesAxis>
  <cs:seriesLine>
    <cs:lnRef idx="0"/>
    <cs:fillRef idx="0"/>
    <cs:effectRef idx="0"/>
    <cs:fontRef idx="minor">
      <a:schemeClr val="tx2"/>
    </cs:fontRef>
    <cs:spPr>
      <a:ln w="9525">
        <a:solidFill>
          <a:schemeClr val="tx2">
            <a:lumMod val="60000"/>
            <a:lumOff val="40000"/>
          </a:schemeClr>
        </a:solidFill>
        <a:prstDash val="dash"/>
      </a:ln>
    </cs:spPr>
  </cs:seriesLine>
  <cs:title>
    <cs:lnRef idx="0"/>
    <cs:fillRef idx="0"/>
    <cs:effectRef idx="0"/>
    <cs:fontRef idx="minor">
      <a:schemeClr val="tx2"/>
    </cs:fontRef>
    <cs:defRPr sz="2128" b="1" kern="1200"/>
  </cs:title>
  <cs:trendline>
    <cs:lnRef idx="0">
      <cs:styleClr val="auto"/>
    </cs:lnRef>
    <cs:fillRef idx="0"/>
    <cs:effectRef idx="0"/>
    <cs:fontRef idx="minor">
      <a:schemeClr val="tx2"/>
    </cs:fontRef>
    <cs:spPr>
      <a:ln w="19050" cap="rnd">
        <a:solidFill>
          <a:schemeClr val="phClr"/>
        </a:solidFill>
        <a:prstDash val="sysDash"/>
      </a:ln>
    </cs:spPr>
  </cs:trendline>
  <cs:trendlineLabel>
    <cs:lnRef idx="0"/>
    <cs:fillRef idx="0"/>
    <cs:effectRef idx="0"/>
    <cs:fontRef idx="minor">
      <a:schemeClr val="tx2"/>
    </cs:fontRef>
    <cs:defRPr sz="1197" kern="1200"/>
  </cs:trendlineLabel>
  <cs:upBar>
    <cs:lnRef idx="0"/>
    <cs:fillRef idx="0"/>
    <cs:effectRef idx="0"/>
    <cs:fontRef idx="minor">
      <a:schemeClr val="tx2"/>
    </cs:fontRef>
    <cs:spPr>
      <a:solidFill>
        <a:schemeClr val="lt1"/>
      </a:solidFill>
      <a:ln w="9525">
        <a:solidFill>
          <a:schemeClr val="tx1">
            <a:lumMod val="15000"/>
            <a:lumOff val="85000"/>
          </a:schemeClr>
        </a:solidFill>
      </a:ln>
    </cs:spPr>
  </cs:upBar>
  <cs:valueAxis>
    <cs:lnRef idx="0"/>
    <cs:fillRef idx="0"/>
    <cs:effectRef idx="0"/>
    <cs:fontRef idx="minor">
      <a:schemeClr val="tx2"/>
    </cs:fontRef>
    <cs:defRPr sz="1197" kern="1200"/>
  </cs:valueAxis>
  <cs:wall>
    <cs:lnRef idx="0"/>
    <cs:fillRef idx="0"/>
    <cs:effectRef idx="0"/>
    <cs:fontRef idx="minor">
      <a:schemeClr val="tx2"/>
    </cs:fontRef>
  </cs:wall>
</cs:chartStyle>
</file>

<file path=ppt/charts/style10.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cs:styleClr val="auto"/>
    </cs:fontRef>
    <cs:defRPr sz="133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33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Üstbilgi Yer Tutucusu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Veri Yer Tutucusu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61C0B25-E061-42D4-A929-C85908780235}" type="datetimeFigureOut">
              <a:rPr lang="en-GB" smtClean="0"/>
              <a:t>14/06/2021</a:t>
            </a:fld>
            <a:endParaRPr lang="en-GB"/>
          </a:p>
        </p:txBody>
      </p:sp>
      <p:sp>
        <p:nvSpPr>
          <p:cNvPr id="4" name="Slayt Görüntüsü Yer Tutucus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 Yer Tutucusu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6" name="Altbilgi Yer Tutucusu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ayt Numarası Yer Tutucus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E5EB88C-1EE4-4F00-9046-44488BB30DCC}" type="slidenum">
              <a:rPr lang="en-GB" smtClean="0"/>
              <a:t>‹#›</a:t>
            </a:fld>
            <a:endParaRPr lang="en-GB"/>
          </a:p>
        </p:txBody>
      </p:sp>
    </p:spTree>
    <p:extLst>
      <p:ext uri="{BB962C8B-B14F-4D97-AF65-F5344CB8AC3E}">
        <p14:creationId xmlns:p14="http://schemas.microsoft.com/office/powerpoint/2010/main" val="10578938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https://unsplash.com/photos/YXemfQiPR_E</a:t>
            </a:r>
          </a:p>
        </p:txBody>
      </p:sp>
      <p:sp>
        <p:nvSpPr>
          <p:cNvPr id="4" name="Slide Number Placeholder 3"/>
          <p:cNvSpPr>
            <a:spLocks noGrp="1"/>
          </p:cNvSpPr>
          <p:nvPr>
            <p:ph type="sldNum" sz="quarter" idx="5"/>
          </p:nvPr>
        </p:nvSpPr>
        <p:spPr/>
        <p:txBody>
          <a:bodyPr/>
          <a:lstStyle/>
          <a:p>
            <a:fld id="{34230D67-B4DD-4CE3-A4D8-AB2CE8A1A02E}" type="slidenum">
              <a:rPr lang="en-US" smtClean="0"/>
              <a:t>1</a:t>
            </a:fld>
            <a:endParaRPr lang="en-US" dirty="0"/>
          </a:p>
        </p:txBody>
      </p:sp>
    </p:spTree>
    <p:extLst>
      <p:ext uri="{BB962C8B-B14F-4D97-AF65-F5344CB8AC3E}">
        <p14:creationId xmlns:p14="http://schemas.microsoft.com/office/powerpoint/2010/main" val="388339026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a:t>
            </a:fld>
            <a:endParaRPr lang="tr-TR" dirty="0"/>
          </a:p>
        </p:txBody>
      </p:sp>
    </p:spTree>
    <p:extLst>
      <p:ext uri="{BB962C8B-B14F-4D97-AF65-F5344CB8AC3E}">
        <p14:creationId xmlns:p14="http://schemas.microsoft.com/office/powerpoint/2010/main" val="3401611765"/>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100</a:t>
            </a:fld>
            <a:endParaRPr lang="tr-TR" dirty="0"/>
          </a:p>
        </p:txBody>
      </p:sp>
    </p:spTree>
    <p:extLst>
      <p:ext uri="{BB962C8B-B14F-4D97-AF65-F5344CB8AC3E}">
        <p14:creationId xmlns:p14="http://schemas.microsoft.com/office/powerpoint/2010/main" val="1098103659"/>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101</a:t>
            </a:fld>
            <a:endParaRPr lang="tr-TR" dirty="0"/>
          </a:p>
        </p:txBody>
      </p:sp>
    </p:spTree>
    <p:extLst>
      <p:ext uri="{BB962C8B-B14F-4D97-AF65-F5344CB8AC3E}">
        <p14:creationId xmlns:p14="http://schemas.microsoft.com/office/powerpoint/2010/main" val="2133153649"/>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102</a:t>
            </a:fld>
            <a:endParaRPr lang="tr-TR" dirty="0"/>
          </a:p>
        </p:txBody>
      </p:sp>
    </p:spTree>
    <p:extLst>
      <p:ext uri="{BB962C8B-B14F-4D97-AF65-F5344CB8AC3E}">
        <p14:creationId xmlns:p14="http://schemas.microsoft.com/office/powerpoint/2010/main" val="380074153"/>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103</a:t>
            </a:fld>
            <a:endParaRPr lang="tr-TR" dirty="0"/>
          </a:p>
        </p:txBody>
      </p:sp>
    </p:spTree>
    <p:extLst>
      <p:ext uri="{BB962C8B-B14F-4D97-AF65-F5344CB8AC3E}">
        <p14:creationId xmlns:p14="http://schemas.microsoft.com/office/powerpoint/2010/main" val="20837357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104</a:t>
            </a:fld>
            <a:endParaRPr lang="tr-TR" dirty="0"/>
          </a:p>
        </p:txBody>
      </p:sp>
    </p:spTree>
    <p:extLst>
      <p:ext uri="{BB962C8B-B14F-4D97-AF65-F5344CB8AC3E}">
        <p14:creationId xmlns:p14="http://schemas.microsoft.com/office/powerpoint/2010/main" val="81223267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https://unsplash.com/photos/YXemfQiPR_E</a:t>
            </a:r>
          </a:p>
        </p:txBody>
      </p:sp>
      <p:sp>
        <p:nvSpPr>
          <p:cNvPr id="4" name="Slide Number Placeholder 3"/>
          <p:cNvSpPr>
            <a:spLocks noGrp="1"/>
          </p:cNvSpPr>
          <p:nvPr>
            <p:ph type="sldNum" sz="quarter" idx="5"/>
          </p:nvPr>
        </p:nvSpPr>
        <p:spPr/>
        <p:txBody>
          <a:bodyPr/>
          <a:lstStyle/>
          <a:p>
            <a:fld id="{34230D67-B4DD-4CE3-A4D8-AB2CE8A1A02E}" type="slidenum">
              <a:rPr lang="en-US" smtClean="0"/>
              <a:t>105</a:t>
            </a:fld>
            <a:endParaRPr lang="en-US" dirty="0"/>
          </a:p>
        </p:txBody>
      </p:sp>
    </p:spTree>
    <p:extLst>
      <p:ext uri="{BB962C8B-B14F-4D97-AF65-F5344CB8AC3E}">
        <p14:creationId xmlns:p14="http://schemas.microsoft.com/office/powerpoint/2010/main" val="2613751262"/>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106</a:t>
            </a:fld>
            <a:endParaRPr lang="tr-TR" dirty="0"/>
          </a:p>
        </p:txBody>
      </p:sp>
    </p:spTree>
    <p:extLst>
      <p:ext uri="{BB962C8B-B14F-4D97-AF65-F5344CB8AC3E}">
        <p14:creationId xmlns:p14="http://schemas.microsoft.com/office/powerpoint/2010/main" val="204658300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107</a:t>
            </a:fld>
            <a:endParaRPr lang="tr-TR" dirty="0"/>
          </a:p>
        </p:txBody>
      </p:sp>
    </p:spTree>
    <p:extLst>
      <p:ext uri="{BB962C8B-B14F-4D97-AF65-F5344CB8AC3E}">
        <p14:creationId xmlns:p14="http://schemas.microsoft.com/office/powerpoint/2010/main" val="3604591534"/>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108</a:t>
            </a:fld>
            <a:endParaRPr lang="tr-TR" dirty="0"/>
          </a:p>
        </p:txBody>
      </p:sp>
    </p:spTree>
    <p:extLst>
      <p:ext uri="{BB962C8B-B14F-4D97-AF65-F5344CB8AC3E}">
        <p14:creationId xmlns:p14="http://schemas.microsoft.com/office/powerpoint/2010/main" val="4225134047"/>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109</a:t>
            </a:fld>
            <a:endParaRPr lang="tr-TR" dirty="0"/>
          </a:p>
        </p:txBody>
      </p:sp>
    </p:spTree>
    <p:extLst>
      <p:ext uri="{BB962C8B-B14F-4D97-AF65-F5344CB8AC3E}">
        <p14:creationId xmlns:p14="http://schemas.microsoft.com/office/powerpoint/2010/main" val="322846242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a:t>
            </a:fld>
            <a:endParaRPr lang="tr-TR" dirty="0"/>
          </a:p>
        </p:txBody>
      </p:sp>
    </p:spTree>
    <p:extLst>
      <p:ext uri="{BB962C8B-B14F-4D97-AF65-F5344CB8AC3E}">
        <p14:creationId xmlns:p14="http://schemas.microsoft.com/office/powerpoint/2010/main" val="254726053"/>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110</a:t>
            </a:fld>
            <a:endParaRPr lang="tr-TR" dirty="0"/>
          </a:p>
        </p:txBody>
      </p:sp>
    </p:spTree>
    <p:extLst>
      <p:ext uri="{BB962C8B-B14F-4D97-AF65-F5344CB8AC3E}">
        <p14:creationId xmlns:p14="http://schemas.microsoft.com/office/powerpoint/2010/main" val="15282629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111</a:t>
            </a:fld>
            <a:endParaRPr lang="tr-TR" dirty="0"/>
          </a:p>
        </p:txBody>
      </p:sp>
    </p:spTree>
    <p:extLst>
      <p:ext uri="{BB962C8B-B14F-4D97-AF65-F5344CB8AC3E}">
        <p14:creationId xmlns:p14="http://schemas.microsoft.com/office/powerpoint/2010/main" val="2621018352"/>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112</a:t>
            </a:fld>
            <a:endParaRPr lang="tr-TR" dirty="0"/>
          </a:p>
        </p:txBody>
      </p:sp>
    </p:spTree>
    <p:extLst>
      <p:ext uri="{BB962C8B-B14F-4D97-AF65-F5344CB8AC3E}">
        <p14:creationId xmlns:p14="http://schemas.microsoft.com/office/powerpoint/2010/main" val="3541082274"/>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113</a:t>
            </a:fld>
            <a:endParaRPr lang="tr-TR" dirty="0"/>
          </a:p>
        </p:txBody>
      </p:sp>
    </p:spTree>
    <p:extLst>
      <p:ext uri="{BB962C8B-B14F-4D97-AF65-F5344CB8AC3E}">
        <p14:creationId xmlns:p14="http://schemas.microsoft.com/office/powerpoint/2010/main" val="2025890613"/>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114</a:t>
            </a:fld>
            <a:endParaRPr lang="tr-TR" dirty="0"/>
          </a:p>
        </p:txBody>
      </p:sp>
    </p:spTree>
    <p:extLst>
      <p:ext uri="{BB962C8B-B14F-4D97-AF65-F5344CB8AC3E}">
        <p14:creationId xmlns:p14="http://schemas.microsoft.com/office/powerpoint/2010/main" val="3480432102"/>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115</a:t>
            </a:fld>
            <a:endParaRPr lang="tr-TR" dirty="0"/>
          </a:p>
        </p:txBody>
      </p:sp>
    </p:spTree>
    <p:extLst>
      <p:ext uri="{BB962C8B-B14F-4D97-AF65-F5344CB8AC3E}">
        <p14:creationId xmlns:p14="http://schemas.microsoft.com/office/powerpoint/2010/main" val="4040918073"/>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https://unsplash.com/photos/YXemfQiPR_E</a:t>
            </a:r>
          </a:p>
        </p:txBody>
      </p:sp>
      <p:sp>
        <p:nvSpPr>
          <p:cNvPr id="4" name="Slide Number Placeholder 3"/>
          <p:cNvSpPr>
            <a:spLocks noGrp="1"/>
          </p:cNvSpPr>
          <p:nvPr>
            <p:ph type="sldNum" sz="quarter" idx="5"/>
          </p:nvPr>
        </p:nvSpPr>
        <p:spPr/>
        <p:txBody>
          <a:bodyPr/>
          <a:lstStyle/>
          <a:p>
            <a:fld id="{34230D67-B4DD-4CE3-A4D8-AB2CE8A1A02E}" type="slidenum">
              <a:rPr lang="en-US" smtClean="0"/>
              <a:t>116</a:t>
            </a:fld>
            <a:endParaRPr lang="en-US"/>
          </a:p>
        </p:txBody>
      </p:sp>
    </p:spTree>
    <p:extLst>
      <p:ext uri="{BB962C8B-B14F-4D97-AF65-F5344CB8AC3E}">
        <p14:creationId xmlns:p14="http://schemas.microsoft.com/office/powerpoint/2010/main" val="584498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12</a:t>
            </a:fld>
            <a:endParaRPr lang="tr-TR" dirty="0"/>
          </a:p>
        </p:txBody>
      </p:sp>
    </p:spTree>
    <p:extLst>
      <p:ext uri="{BB962C8B-B14F-4D97-AF65-F5344CB8AC3E}">
        <p14:creationId xmlns:p14="http://schemas.microsoft.com/office/powerpoint/2010/main" val="220227405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https://unsplash.com/photos/YXemfQiPR_E</a:t>
            </a:r>
          </a:p>
        </p:txBody>
      </p:sp>
      <p:sp>
        <p:nvSpPr>
          <p:cNvPr id="4" name="Slide Number Placeholder 3"/>
          <p:cNvSpPr>
            <a:spLocks noGrp="1"/>
          </p:cNvSpPr>
          <p:nvPr>
            <p:ph type="sldNum" sz="quarter" idx="5"/>
          </p:nvPr>
        </p:nvSpPr>
        <p:spPr/>
        <p:txBody>
          <a:bodyPr/>
          <a:lstStyle/>
          <a:p>
            <a:fld id="{34230D67-B4DD-4CE3-A4D8-AB2CE8A1A02E}" type="slidenum">
              <a:rPr lang="en-US" smtClean="0"/>
              <a:t>13</a:t>
            </a:fld>
            <a:endParaRPr lang="en-US" dirty="0"/>
          </a:p>
        </p:txBody>
      </p:sp>
    </p:spTree>
    <p:extLst>
      <p:ext uri="{BB962C8B-B14F-4D97-AF65-F5344CB8AC3E}">
        <p14:creationId xmlns:p14="http://schemas.microsoft.com/office/powerpoint/2010/main" val="205539637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14</a:t>
            </a:fld>
            <a:endParaRPr lang="tr-TR" dirty="0"/>
          </a:p>
        </p:txBody>
      </p:sp>
    </p:spTree>
    <p:extLst>
      <p:ext uri="{BB962C8B-B14F-4D97-AF65-F5344CB8AC3E}">
        <p14:creationId xmlns:p14="http://schemas.microsoft.com/office/powerpoint/2010/main" val="95735940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15</a:t>
            </a:fld>
            <a:endParaRPr lang="tr-TR" dirty="0"/>
          </a:p>
        </p:txBody>
      </p:sp>
    </p:spTree>
    <p:extLst>
      <p:ext uri="{BB962C8B-B14F-4D97-AF65-F5344CB8AC3E}">
        <p14:creationId xmlns:p14="http://schemas.microsoft.com/office/powerpoint/2010/main" val="40010203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16</a:t>
            </a:fld>
            <a:endParaRPr lang="tr-TR" dirty="0"/>
          </a:p>
        </p:txBody>
      </p:sp>
    </p:spTree>
    <p:extLst>
      <p:ext uri="{BB962C8B-B14F-4D97-AF65-F5344CB8AC3E}">
        <p14:creationId xmlns:p14="http://schemas.microsoft.com/office/powerpoint/2010/main" val="27720216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17</a:t>
            </a:fld>
            <a:endParaRPr lang="tr-TR" dirty="0"/>
          </a:p>
        </p:txBody>
      </p:sp>
    </p:spTree>
    <p:extLst>
      <p:ext uri="{BB962C8B-B14F-4D97-AF65-F5344CB8AC3E}">
        <p14:creationId xmlns:p14="http://schemas.microsoft.com/office/powerpoint/2010/main" val="6351218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18</a:t>
            </a:fld>
            <a:endParaRPr lang="tr-TR" dirty="0"/>
          </a:p>
        </p:txBody>
      </p:sp>
    </p:spTree>
    <p:extLst>
      <p:ext uri="{BB962C8B-B14F-4D97-AF65-F5344CB8AC3E}">
        <p14:creationId xmlns:p14="http://schemas.microsoft.com/office/powerpoint/2010/main" val="17137053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19</a:t>
            </a:fld>
            <a:endParaRPr lang="tr-TR" dirty="0"/>
          </a:p>
        </p:txBody>
      </p:sp>
    </p:spTree>
    <p:extLst>
      <p:ext uri="{BB962C8B-B14F-4D97-AF65-F5344CB8AC3E}">
        <p14:creationId xmlns:p14="http://schemas.microsoft.com/office/powerpoint/2010/main" val="2116816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a:t>
            </a:fld>
            <a:endParaRPr lang="tr-TR" dirty="0"/>
          </a:p>
        </p:txBody>
      </p:sp>
    </p:spTree>
    <p:extLst>
      <p:ext uri="{BB962C8B-B14F-4D97-AF65-F5344CB8AC3E}">
        <p14:creationId xmlns:p14="http://schemas.microsoft.com/office/powerpoint/2010/main" val="295902599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20</a:t>
            </a:fld>
            <a:endParaRPr lang="tr-TR" dirty="0"/>
          </a:p>
        </p:txBody>
      </p:sp>
    </p:spTree>
    <p:extLst>
      <p:ext uri="{BB962C8B-B14F-4D97-AF65-F5344CB8AC3E}">
        <p14:creationId xmlns:p14="http://schemas.microsoft.com/office/powerpoint/2010/main" val="419821421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21</a:t>
            </a:fld>
            <a:endParaRPr lang="tr-TR" dirty="0"/>
          </a:p>
        </p:txBody>
      </p:sp>
    </p:spTree>
    <p:extLst>
      <p:ext uri="{BB962C8B-B14F-4D97-AF65-F5344CB8AC3E}">
        <p14:creationId xmlns:p14="http://schemas.microsoft.com/office/powerpoint/2010/main" val="364495554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22</a:t>
            </a:fld>
            <a:endParaRPr lang="tr-TR" dirty="0"/>
          </a:p>
        </p:txBody>
      </p:sp>
    </p:spTree>
    <p:extLst>
      <p:ext uri="{BB962C8B-B14F-4D97-AF65-F5344CB8AC3E}">
        <p14:creationId xmlns:p14="http://schemas.microsoft.com/office/powerpoint/2010/main" val="222410628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23</a:t>
            </a:fld>
            <a:endParaRPr lang="tr-TR" dirty="0"/>
          </a:p>
        </p:txBody>
      </p:sp>
    </p:spTree>
    <p:extLst>
      <p:ext uri="{BB962C8B-B14F-4D97-AF65-F5344CB8AC3E}">
        <p14:creationId xmlns:p14="http://schemas.microsoft.com/office/powerpoint/2010/main" val="183834554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24</a:t>
            </a:fld>
            <a:endParaRPr lang="tr-TR" dirty="0"/>
          </a:p>
        </p:txBody>
      </p:sp>
    </p:spTree>
    <p:extLst>
      <p:ext uri="{BB962C8B-B14F-4D97-AF65-F5344CB8AC3E}">
        <p14:creationId xmlns:p14="http://schemas.microsoft.com/office/powerpoint/2010/main" val="4699189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25</a:t>
            </a:fld>
            <a:endParaRPr lang="tr-TR" dirty="0"/>
          </a:p>
        </p:txBody>
      </p:sp>
    </p:spTree>
    <p:extLst>
      <p:ext uri="{BB962C8B-B14F-4D97-AF65-F5344CB8AC3E}">
        <p14:creationId xmlns:p14="http://schemas.microsoft.com/office/powerpoint/2010/main" val="228116364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26</a:t>
            </a:fld>
            <a:endParaRPr lang="tr-TR" dirty="0"/>
          </a:p>
        </p:txBody>
      </p:sp>
    </p:spTree>
    <p:extLst>
      <p:ext uri="{BB962C8B-B14F-4D97-AF65-F5344CB8AC3E}">
        <p14:creationId xmlns:p14="http://schemas.microsoft.com/office/powerpoint/2010/main" val="73930310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27</a:t>
            </a:fld>
            <a:endParaRPr lang="tr-TR" dirty="0"/>
          </a:p>
        </p:txBody>
      </p:sp>
    </p:spTree>
    <p:extLst>
      <p:ext uri="{BB962C8B-B14F-4D97-AF65-F5344CB8AC3E}">
        <p14:creationId xmlns:p14="http://schemas.microsoft.com/office/powerpoint/2010/main" val="102743030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28</a:t>
            </a:fld>
            <a:endParaRPr lang="tr-TR" dirty="0"/>
          </a:p>
        </p:txBody>
      </p:sp>
    </p:spTree>
    <p:extLst>
      <p:ext uri="{BB962C8B-B14F-4D97-AF65-F5344CB8AC3E}">
        <p14:creationId xmlns:p14="http://schemas.microsoft.com/office/powerpoint/2010/main" val="324353262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29</a:t>
            </a:fld>
            <a:endParaRPr lang="tr-TR" dirty="0"/>
          </a:p>
        </p:txBody>
      </p:sp>
    </p:spTree>
    <p:extLst>
      <p:ext uri="{BB962C8B-B14F-4D97-AF65-F5344CB8AC3E}">
        <p14:creationId xmlns:p14="http://schemas.microsoft.com/office/powerpoint/2010/main" val="32863069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3</a:t>
            </a:fld>
            <a:endParaRPr lang="tr-TR" dirty="0"/>
          </a:p>
        </p:txBody>
      </p:sp>
    </p:spTree>
    <p:extLst>
      <p:ext uri="{BB962C8B-B14F-4D97-AF65-F5344CB8AC3E}">
        <p14:creationId xmlns:p14="http://schemas.microsoft.com/office/powerpoint/2010/main" val="257097188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30</a:t>
            </a:fld>
            <a:endParaRPr lang="tr-TR" dirty="0"/>
          </a:p>
        </p:txBody>
      </p:sp>
    </p:spTree>
    <p:extLst>
      <p:ext uri="{BB962C8B-B14F-4D97-AF65-F5344CB8AC3E}">
        <p14:creationId xmlns:p14="http://schemas.microsoft.com/office/powerpoint/2010/main" val="330324242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31</a:t>
            </a:fld>
            <a:endParaRPr lang="tr-TR" dirty="0"/>
          </a:p>
        </p:txBody>
      </p:sp>
    </p:spTree>
    <p:extLst>
      <p:ext uri="{BB962C8B-B14F-4D97-AF65-F5344CB8AC3E}">
        <p14:creationId xmlns:p14="http://schemas.microsoft.com/office/powerpoint/2010/main" val="73923051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32</a:t>
            </a:fld>
            <a:endParaRPr lang="tr-TR" dirty="0"/>
          </a:p>
        </p:txBody>
      </p:sp>
    </p:spTree>
    <p:extLst>
      <p:ext uri="{BB962C8B-B14F-4D97-AF65-F5344CB8AC3E}">
        <p14:creationId xmlns:p14="http://schemas.microsoft.com/office/powerpoint/2010/main" val="7550250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33</a:t>
            </a:fld>
            <a:endParaRPr lang="tr-TR" dirty="0"/>
          </a:p>
        </p:txBody>
      </p:sp>
    </p:spTree>
    <p:extLst>
      <p:ext uri="{BB962C8B-B14F-4D97-AF65-F5344CB8AC3E}">
        <p14:creationId xmlns:p14="http://schemas.microsoft.com/office/powerpoint/2010/main" val="402081828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34</a:t>
            </a:fld>
            <a:endParaRPr lang="tr-TR" dirty="0"/>
          </a:p>
        </p:txBody>
      </p:sp>
    </p:spTree>
    <p:extLst>
      <p:ext uri="{BB962C8B-B14F-4D97-AF65-F5344CB8AC3E}">
        <p14:creationId xmlns:p14="http://schemas.microsoft.com/office/powerpoint/2010/main" val="195447634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35</a:t>
            </a:fld>
            <a:endParaRPr lang="tr-TR" dirty="0"/>
          </a:p>
        </p:txBody>
      </p:sp>
    </p:spTree>
    <p:extLst>
      <p:ext uri="{BB962C8B-B14F-4D97-AF65-F5344CB8AC3E}">
        <p14:creationId xmlns:p14="http://schemas.microsoft.com/office/powerpoint/2010/main" val="370253136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https://unsplash.com/photos/YXemfQiPR_E</a:t>
            </a:r>
          </a:p>
        </p:txBody>
      </p:sp>
      <p:sp>
        <p:nvSpPr>
          <p:cNvPr id="4" name="Slide Number Placeholder 3"/>
          <p:cNvSpPr>
            <a:spLocks noGrp="1"/>
          </p:cNvSpPr>
          <p:nvPr>
            <p:ph type="sldNum" sz="quarter" idx="5"/>
          </p:nvPr>
        </p:nvSpPr>
        <p:spPr/>
        <p:txBody>
          <a:bodyPr/>
          <a:lstStyle/>
          <a:p>
            <a:fld id="{34230D67-B4DD-4CE3-A4D8-AB2CE8A1A02E}" type="slidenum">
              <a:rPr lang="en-US" smtClean="0"/>
              <a:t>36</a:t>
            </a:fld>
            <a:endParaRPr lang="en-US" dirty="0"/>
          </a:p>
        </p:txBody>
      </p:sp>
    </p:spTree>
    <p:extLst>
      <p:ext uri="{BB962C8B-B14F-4D97-AF65-F5344CB8AC3E}">
        <p14:creationId xmlns:p14="http://schemas.microsoft.com/office/powerpoint/2010/main" val="11416349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37</a:t>
            </a:fld>
            <a:endParaRPr lang="tr-TR" dirty="0"/>
          </a:p>
        </p:txBody>
      </p:sp>
    </p:spTree>
    <p:extLst>
      <p:ext uri="{BB962C8B-B14F-4D97-AF65-F5344CB8AC3E}">
        <p14:creationId xmlns:p14="http://schemas.microsoft.com/office/powerpoint/2010/main" val="329779393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38</a:t>
            </a:fld>
            <a:endParaRPr lang="tr-TR" dirty="0"/>
          </a:p>
        </p:txBody>
      </p:sp>
    </p:spTree>
    <p:extLst>
      <p:ext uri="{BB962C8B-B14F-4D97-AF65-F5344CB8AC3E}">
        <p14:creationId xmlns:p14="http://schemas.microsoft.com/office/powerpoint/2010/main" val="217140921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39</a:t>
            </a:fld>
            <a:endParaRPr lang="tr-TR" dirty="0"/>
          </a:p>
        </p:txBody>
      </p:sp>
    </p:spTree>
    <p:extLst>
      <p:ext uri="{BB962C8B-B14F-4D97-AF65-F5344CB8AC3E}">
        <p14:creationId xmlns:p14="http://schemas.microsoft.com/office/powerpoint/2010/main" val="2902958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a:t>
            </a:fld>
            <a:endParaRPr lang="tr-TR" dirty="0"/>
          </a:p>
        </p:txBody>
      </p:sp>
    </p:spTree>
    <p:extLst>
      <p:ext uri="{BB962C8B-B14F-4D97-AF65-F5344CB8AC3E}">
        <p14:creationId xmlns:p14="http://schemas.microsoft.com/office/powerpoint/2010/main" val="3892965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40</a:t>
            </a:fld>
            <a:endParaRPr lang="tr-TR" dirty="0"/>
          </a:p>
        </p:txBody>
      </p:sp>
    </p:spTree>
    <p:extLst>
      <p:ext uri="{BB962C8B-B14F-4D97-AF65-F5344CB8AC3E}">
        <p14:creationId xmlns:p14="http://schemas.microsoft.com/office/powerpoint/2010/main" val="27415612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41</a:t>
            </a:fld>
            <a:endParaRPr lang="tr-TR" dirty="0"/>
          </a:p>
        </p:txBody>
      </p:sp>
    </p:spTree>
    <p:extLst>
      <p:ext uri="{BB962C8B-B14F-4D97-AF65-F5344CB8AC3E}">
        <p14:creationId xmlns:p14="http://schemas.microsoft.com/office/powerpoint/2010/main" val="229141378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42</a:t>
            </a:fld>
            <a:endParaRPr lang="tr-TR" dirty="0"/>
          </a:p>
        </p:txBody>
      </p:sp>
    </p:spTree>
    <p:extLst>
      <p:ext uri="{BB962C8B-B14F-4D97-AF65-F5344CB8AC3E}">
        <p14:creationId xmlns:p14="http://schemas.microsoft.com/office/powerpoint/2010/main" val="366410340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43</a:t>
            </a:fld>
            <a:endParaRPr lang="tr-TR" dirty="0"/>
          </a:p>
        </p:txBody>
      </p:sp>
    </p:spTree>
    <p:extLst>
      <p:ext uri="{BB962C8B-B14F-4D97-AF65-F5344CB8AC3E}">
        <p14:creationId xmlns:p14="http://schemas.microsoft.com/office/powerpoint/2010/main" val="400274873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44</a:t>
            </a:fld>
            <a:endParaRPr lang="tr-TR" dirty="0"/>
          </a:p>
        </p:txBody>
      </p:sp>
    </p:spTree>
    <p:extLst>
      <p:ext uri="{BB962C8B-B14F-4D97-AF65-F5344CB8AC3E}">
        <p14:creationId xmlns:p14="http://schemas.microsoft.com/office/powerpoint/2010/main" val="26705171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45</a:t>
            </a:fld>
            <a:endParaRPr lang="tr-TR" dirty="0"/>
          </a:p>
        </p:txBody>
      </p:sp>
    </p:spTree>
    <p:extLst>
      <p:ext uri="{BB962C8B-B14F-4D97-AF65-F5344CB8AC3E}">
        <p14:creationId xmlns:p14="http://schemas.microsoft.com/office/powerpoint/2010/main" val="1069155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46</a:t>
            </a:fld>
            <a:endParaRPr lang="tr-TR" dirty="0"/>
          </a:p>
        </p:txBody>
      </p:sp>
    </p:spTree>
    <p:extLst>
      <p:ext uri="{BB962C8B-B14F-4D97-AF65-F5344CB8AC3E}">
        <p14:creationId xmlns:p14="http://schemas.microsoft.com/office/powerpoint/2010/main" val="95318905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47</a:t>
            </a:fld>
            <a:endParaRPr lang="tr-TR" dirty="0"/>
          </a:p>
        </p:txBody>
      </p:sp>
    </p:spTree>
    <p:extLst>
      <p:ext uri="{BB962C8B-B14F-4D97-AF65-F5344CB8AC3E}">
        <p14:creationId xmlns:p14="http://schemas.microsoft.com/office/powerpoint/2010/main" val="9159620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48</a:t>
            </a:fld>
            <a:endParaRPr lang="tr-TR" dirty="0"/>
          </a:p>
        </p:txBody>
      </p:sp>
    </p:spTree>
    <p:extLst>
      <p:ext uri="{BB962C8B-B14F-4D97-AF65-F5344CB8AC3E}">
        <p14:creationId xmlns:p14="http://schemas.microsoft.com/office/powerpoint/2010/main" val="117612576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49</a:t>
            </a:fld>
            <a:endParaRPr lang="tr-TR" dirty="0"/>
          </a:p>
        </p:txBody>
      </p:sp>
    </p:spTree>
    <p:extLst>
      <p:ext uri="{BB962C8B-B14F-4D97-AF65-F5344CB8AC3E}">
        <p14:creationId xmlns:p14="http://schemas.microsoft.com/office/powerpoint/2010/main" val="26336336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a:t>
            </a:fld>
            <a:endParaRPr lang="tr-TR" dirty="0"/>
          </a:p>
        </p:txBody>
      </p:sp>
    </p:spTree>
    <p:extLst>
      <p:ext uri="{BB962C8B-B14F-4D97-AF65-F5344CB8AC3E}">
        <p14:creationId xmlns:p14="http://schemas.microsoft.com/office/powerpoint/2010/main" val="269377025"/>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50</a:t>
            </a:fld>
            <a:endParaRPr lang="tr-TR" dirty="0"/>
          </a:p>
        </p:txBody>
      </p:sp>
    </p:spTree>
    <p:extLst>
      <p:ext uri="{BB962C8B-B14F-4D97-AF65-F5344CB8AC3E}">
        <p14:creationId xmlns:p14="http://schemas.microsoft.com/office/powerpoint/2010/main" val="73507232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51</a:t>
            </a:fld>
            <a:endParaRPr lang="tr-TR" dirty="0"/>
          </a:p>
        </p:txBody>
      </p:sp>
    </p:spTree>
    <p:extLst>
      <p:ext uri="{BB962C8B-B14F-4D97-AF65-F5344CB8AC3E}">
        <p14:creationId xmlns:p14="http://schemas.microsoft.com/office/powerpoint/2010/main" val="161886693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52</a:t>
            </a:fld>
            <a:endParaRPr lang="tr-TR" dirty="0"/>
          </a:p>
        </p:txBody>
      </p:sp>
    </p:spTree>
    <p:extLst>
      <p:ext uri="{BB962C8B-B14F-4D97-AF65-F5344CB8AC3E}">
        <p14:creationId xmlns:p14="http://schemas.microsoft.com/office/powerpoint/2010/main" val="224364553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53</a:t>
            </a:fld>
            <a:endParaRPr lang="tr-TR" dirty="0"/>
          </a:p>
        </p:txBody>
      </p:sp>
    </p:spTree>
    <p:extLst>
      <p:ext uri="{BB962C8B-B14F-4D97-AF65-F5344CB8AC3E}">
        <p14:creationId xmlns:p14="http://schemas.microsoft.com/office/powerpoint/2010/main" val="9904825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54</a:t>
            </a:fld>
            <a:endParaRPr lang="tr-TR" dirty="0"/>
          </a:p>
        </p:txBody>
      </p:sp>
    </p:spTree>
    <p:extLst>
      <p:ext uri="{BB962C8B-B14F-4D97-AF65-F5344CB8AC3E}">
        <p14:creationId xmlns:p14="http://schemas.microsoft.com/office/powerpoint/2010/main" val="1485462428"/>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55</a:t>
            </a:fld>
            <a:endParaRPr lang="tr-TR" dirty="0"/>
          </a:p>
        </p:txBody>
      </p:sp>
    </p:spTree>
    <p:extLst>
      <p:ext uri="{BB962C8B-B14F-4D97-AF65-F5344CB8AC3E}">
        <p14:creationId xmlns:p14="http://schemas.microsoft.com/office/powerpoint/2010/main" val="161425404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56</a:t>
            </a:fld>
            <a:endParaRPr lang="tr-TR" dirty="0"/>
          </a:p>
        </p:txBody>
      </p:sp>
    </p:spTree>
    <p:extLst>
      <p:ext uri="{BB962C8B-B14F-4D97-AF65-F5344CB8AC3E}">
        <p14:creationId xmlns:p14="http://schemas.microsoft.com/office/powerpoint/2010/main" val="363194070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57</a:t>
            </a:fld>
            <a:endParaRPr lang="tr-TR" dirty="0"/>
          </a:p>
        </p:txBody>
      </p:sp>
    </p:spTree>
    <p:extLst>
      <p:ext uri="{BB962C8B-B14F-4D97-AF65-F5344CB8AC3E}">
        <p14:creationId xmlns:p14="http://schemas.microsoft.com/office/powerpoint/2010/main" val="2781473047"/>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58</a:t>
            </a:fld>
            <a:endParaRPr lang="tr-TR" dirty="0"/>
          </a:p>
        </p:txBody>
      </p:sp>
    </p:spTree>
    <p:extLst>
      <p:ext uri="{BB962C8B-B14F-4D97-AF65-F5344CB8AC3E}">
        <p14:creationId xmlns:p14="http://schemas.microsoft.com/office/powerpoint/2010/main" val="1832722315"/>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59</a:t>
            </a:fld>
            <a:endParaRPr lang="tr-TR" dirty="0"/>
          </a:p>
        </p:txBody>
      </p:sp>
    </p:spTree>
    <p:extLst>
      <p:ext uri="{BB962C8B-B14F-4D97-AF65-F5344CB8AC3E}">
        <p14:creationId xmlns:p14="http://schemas.microsoft.com/office/powerpoint/2010/main" val="20755670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a:t>
            </a:fld>
            <a:endParaRPr lang="tr-TR" dirty="0"/>
          </a:p>
        </p:txBody>
      </p:sp>
    </p:spTree>
    <p:extLst>
      <p:ext uri="{BB962C8B-B14F-4D97-AF65-F5344CB8AC3E}">
        <p14:creationId xmlns:p14="http://schemas.microsoft.com/office/powerpoint/2010/main" val="141890247"/>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60</a:t>
            </a:fld>
            <a:endParaRPr lang="tr-TR" dirty="0"/>
          </a:p>
        </p:txBody>
      </p:sp>
    </p:spTree>
    <p:extLst>
      <p:ext uri="{BB962C8B-B14F-4D97-AF65-F5344CB8AC3E}">
        <p14:creationId xmlns:p14="http://schemas.microsoft.com/office/powerpoint/2010/main" val="903134645"/>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https://unsplash.com/photos/YXemfQiPR_E</a:t>
            </a:r>
          </a:p>
        </p:txBody>
      </p:sp>
      <p:sp>
        <p:nvSpPr>
          <p:cNvPr id="4" name="Slide Number Placeholder 3"/>
          <p:cNvSpPr>
            <a:spLocks noGrp="1"/>
          </p:cNvSpPr>
          <p:nvPr>
            <p:ph type="sldNum" sz="quarter" idx="5"/>
          </p:nvPr>
        </p:nvSpPr>
        <p:spPr/>
        <p:txBody>
          <a:bodyPr/>
          <a:lstStyle/>
          <a:p>
            <a:fld id="{34230D67-B4DD-4CE3-A4D8-AB2CE8A1A02E}" type="slidenum">
              <a:rPr lang="en-US" smtClean="0"/>
              <a:t>61</a:t>
            </a:fld>
            <a:endParaRPr lang="en-US" dirty="0"/>
          </a:p>
        </p:txBody>
      </p:sp>
    </p:spTree>
    <p:extLst>
      <p:ext uri="{BB962C8B-B14F-4D97-AF65-F5344CB8AC3E}">
        <p14:creationId xmlns:p14="http://schemas.microsoft.com/office/powerpoint/2010/main" val="26381244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62</a:t>
            </a:fld>
            <a:endParaRPr lang="tr-TR" dirty="0"/>
          </a:p>
        </p:txBody>
      </p:sp>
    </p:spTree>
    <p:extLst>
      <p:ext uri="{BB962C8B-B14F-4D97-AF65-F5344CB8AC3E}">
        <p14:creationId xmlns:p14="http://schemas.microsoft.com/office/powerpoint/2010/main" val="961117638"/>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63</a:t>
            </a:fld>
            <a:endParaRPr lang="tr-TR" dirty="0"/>
          </a:p>
        </p:txBody>
      </p:sp>
    </p:spTree>
    <p:extLst>
      <p:ext uri="{BB962C8B-B14F-4D97-AF65-F5344CB8AC3E}">
        <p14:creationId xmlns:p14="http://schemas.microsoft.com/office/powerpoint/2010/main" val="136467083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64</a:t>
            </a:fld>
            <a:endParaRPr lang="tr-TR" dirty="0"/>
          </a:p>
        </p:txBody>
      </p:sp>
    </p:spTree>
    <p:extLst>
      <p:ext uri="{BB962C8B-B14F-4D97-AF65-F5344CB8AC3E}">
        <p14:creationId xmlns:p14="http://schemas.microsoft.com/office/powerpoint/2010/main" val="18607310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65</a:t>
            </a:fld>
            <a:endParaRPr lang="tr-TR" dirty="0"/>
          </a:p>
        </p:txBody>
      </p:sp>
    </p:spTree>
    <p:extLst>
      <p:ext uri="{BB962C8B-B14F-4D97-AF65-F5344CB8AC3E}">
        <p14:creationId xmlns:p14="http://schemas.microsoft.com/office/powerpoint/2010/main" val="496722608"/>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66</a:t>
            </a:fld>
            <a:endParaRPr lang="tr-TR" dirty="0"/>
          </a:p>
        </p:txBody>
      </p:sp>
    </p:spTree>
    <p:extLst>
      <p:ext uri="{BB962C8B-B14F-4D97-AF65-F5344CB8AC3E}">
        <p14:creationId xmlns:p14="http://schemas.microsoft.com/office/powerpoint/2010/main" val="2233400276"/>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67</a:t>
            </a:fld>
            <a:endParaRPr lang="tr-TR" dirty="0"/>
          </a:p>
        </p:txBody>
      </p:sp>
    </p:spTree>
    <p:extLst>
      <p:ext uri="{BB962C8B-B14F-4D97-AF65-F5344CB8AC3E}">
        <p14:creationId xmlns:p14="http://schemas.microsoft.com/office/powerpoint/2010/main" val="4099437595"/>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68</a:t>
            </a:fld>
            <a:endParaRPr lang="tr-TR" dirty="0"/>
          </a:p>
        </p:txBody>
      </p:sp>
    </p:spTree>
    <p:extLst>
      <p:ext uri="{BB962C8B-B14F-4D97-AF65-F5344CB8AC3E}">
        <p14:creationId xmlns:p14="http://schemas.microsoft.com/office/powerpoint/2010/main" val="3675985895"/>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69</a:t>
            </a:fld>
            <a:endParaRPr lang="tr-TR" dirty="0"/>
          </a:p>
        </p:txBody>
      </p:sp>
    </p:spTree>
    <p:extLst>
      <p:ext uri="{BB962C8B-B14F-4D97-AF65-F5344CB8AC3E}">
        <p14:creationId xmlns:p14="http://schemas.microsoft.com/office/powerpoint/2010/main" val="30009062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7</a:t>
            </a:fld>
            <a:endParaRPr lang="tr-TR" dirty="0"/>
          </a:p>
        </p:txBody>
      </p:sp>
    </p:spTree>
    <p:extLst>
      <p:ext uri="{BB962C8B-B14F-4D97-AF65-F5344CB8AC3E}">
        <p14:creationId xmlns:p14="http://schemas.microsoft.com/office/powerpoint/2010/main" val="3859205053"/>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70</a:t>
            </a:fld>
            <a:endParaRPr lang="tr-TR" dirty="0"/>
          </a:p>
        </p:txBody>
      </p:sp>
    </p:spTree>
    <p:extLst>
      <p:ext uri="{BB962C8B-B14F-4D97-AF65-F5344CB8AC3E}">
        <p14:creationId xmlns:p14="http://schemas.microsoft.com/office/powerpoint/2010/main" val="202850109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71</a:t>
            </a:fld>
            <a:endParaRPr lang="tr-TR" dirty="0"/>
          </a:p>
        </p:txBody>
      </p:sp>
    </p:spTree>
    <p:extLst>
      <p:ext uri="{BB962C8B-B14F-4D97-AF65-F5344CB8AC3E}">
        <p14:creationId xmlns:p14="http://schemas.microsoft.com/office/powerpoint/2010/main" val="195431261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72</a:t>
            </a:fld>
            <a:endParaRPr lang="tr-TR" dirty="0"/>
          </a:p>
        </p:txBody>
      </p:sp>
    </p:spTree>
    <p:extLst>
      <p:ext uri="{BB962C8B-B14F-4D97-AF65-F5344CB8AC3E}">
        <p14:creationId xmlns:p14="http://schemas.microsoft.com/office/powerpoint/2010/main" val="4277999517"/>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73</a:t>
            </a:fld>
            <a:endParaRPr lang="tr-TR" dirty="0"/>
          </a:p>
        </p:txBody>
      </p:sp>
    </p:spTree>
    <p:extLst>
      <p:ext uri="{BB962C8B-B14F-4D97-AF65-F5344CB8AC3E}">
        <p14:creationId xmlns:p14="http://schemas.microsoft.com/office/powerpoint/2010/main" val="1102772564"/>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74</a:t>
            </a:fld>
            <a:endParaRPr lang="tr-TR" dirty="0"/>
          </a:p>
        </p:txBody>
      </p:sp>
    </p:spTree>
    <p:extLst>
      <p:ext uri="{BB962C8B-B14F-4D97-AF65-F5344CB8AC3E}">
        <p14:creationId xmlns:p14="http://schemas.microsoft.com/office/powerpoint/2010/main" val="3927007328"/>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75</a:t>
            </a:fld>
            <a:endParaRPr lang="tr-TR" dirty="0"/>
          </a:p>
        </p:txBody>
      </p:sp>
    </p:spTree>
    <p:extLst>
      <p:ext uri="{BB962C8B-B14F-4D97-AF65-F5344CB8AC3E}">
        <p14:creationId xmlns:p14="http://schemas.microsoft.com/office/powerpoint/2010/main" val="244752754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76</a:t>
            </a:fld>
            <a:endParaRPr lang="tr-TR" dirty="0"/>
          </a:p>
        </p:txBody>
      </p:sp>
    </p:spTree>
    <p:extLst>
      <p:ext uri="{BB962C8B-B14F-4D97-AF65-F5344CB8AC3E}">
        <p14:creationId xmlns:p14="http://schemas.microsoft.com/office/powerpoint/2010/main" val="4254547917"/>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77</a:t>
            </a:fld>
            <a:endParaRPr lang="tr-TR" dirty="0"/>
          </a:p>
        </p:txBody>
      </p:sp>
    </p:spTree>
    <p:extLst>
      <p:ext uri="{BB962C8B-B14F-4D97-AF65-F5344CB8AC3E}">
        <p14:creationId xmlns:p14="http://schemas.microsoft.com/office/powerpoint/2010/main" val="232458409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78</a:t>
            </a:fld>
            <a:endParaRPr lang="tr-TR" dirty="0"/>
          </a:p>
        </p:txBody>
      </p:sp>
    </p:spTree>
    <p:extLst>
      <p:ext uri="{BB962C8B-B14F-4D97-AF65-F5344CB8AC3E}">
        <p14:creationId xmlns:p14="http://schemas.microsoft.com/office/powerpoint/2010/main" val="4097146521"/>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79</a:t>
            </a:fld>
            <a:endParaRPr lang="tr-TR" dirty="0"/>
          </a:p>
        </p:txBody>
      </p:sp>
    </p:spTree>
    <p:extLst>
      <p:ext uri="{BB962C8B-B14F-4D97-AF65-F5344CB8AC3E}">
        <p14:creationId xmlns:p14="http://schemas.microsoft.com/office/powerpoint/2010/main" val="347222899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a:t>
            </a:fld>
            <a:endParaRPr lang="tr-TR" dirty="0"/>
          </a:p>
        </p:txBody>
      </p:sp>
    </p:spTree>
    <p:extLst>
      <p:ext uri="{BB962C8B-B14F-4D97-AF65-F5344CB8AC3E}">
        <p14:creationId xmlns:p14="http://schemas.microsoft.com/office/powerpoint/2010/main" val="272429741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80</a:t>
            </a:fld>
            <a:endParaRPr lang="tr-TR" dirty="0"/>
          </a:p>
        </p:txBody>
      </p:sp>
    </p:spTree>
    <p:extLst>
      <p:ext uri="{BB962C8B-B14F-4D97-AF65-F5344CB8AC3E}">
        <p14:creationId xmlns:p14="http://schemas.microsoft.com/office/powerpoint/2010/main" val="82829091"/>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81</a:t>
            </a:fld>
            <a:endParaRPr lang="tr-TR" dirty="0"/>
          </a:p>
        </p:txBody>
      </p:sp>
    </p:spTree>
    <p:extLst>
      <p:ext uri="{BB962C8B-B14F-4D97-AF65-F5344CB8AC3E}">
        <p14:creationId xmlns:p14="http://schemas.microsoft.com/office/powerpoint/2010/main" val="615700548"/>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82</a:t>
            </a:fld>
            <a:endParaRPr lang="tr-TR" dirty="0"/>
          </a:p>
        </p:txBody>
      </p:sp>
    </p:spTree>
    <p:extLst>
      <p:ext uri="{BB962C8B-B14F-4D97-AF65-F5344CB8AC3E}">
        <p14:creationId xmlns:p14="http://schemas.microsoft.com/office/powerpoint/2010/main" val="400620532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83</a:t>
            </a:fld>
            <a:endParaRPr lang="tr-TR" dirty="0"/>
          </a:p>
        </p:txBody>
      </p:sp>
    </p:spTree>
    <p:extLst>
      <p:ext uri="{BB962C8B-B14F-4D97-AF65-F5344CB8AC3E}">
        <p14:creationId xmlns:p14="http://schemas.microsoft.com/office/powerpoint/2010/main" val="1852794107"/>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84</a:t>
            </a:fld>
            <a:endParaRPr lang="tr-TR" dirty="0"/>
          </a:p>
        </p:txBody>
      </p:sp>
    </p:spTree>
    <p:extLst>
      <p:ext uri="{BB962C8B-B14F-4D97-AF65-F5344CB8AC3E}">
        <p14:creationId xmlns:p14="http://schemas.microsoft.com/office/powerpoint/2010/main" val="4012691885"/>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85</a:t>
            </a:fld>
            <a:endParaRPr lang="tr-TR" dirty="0"/>
          </a:p>
        </p:txBody>
      </p:sp>
    </p:spTree>
    <p:extLst>
      <p:ext uri="{BB962C8B-B14F-4D97-AF65-F5344CB8AC3E}">
        <p14:creationId xmlns:p14="http://schemas.microsoft.com/office/powerpoint/2010/main" val="7690036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86</a:t>
            </a:fld>
            <a:endParaRPr lang="tr-TR" dirty="0"/>
          </a:p>
        </p:txBody>
      </p:sp>
    </p:spTree>
    <p:extLst>
      <p:ext uri="{BB962C8B-B14F-4D97-AF65-F5344CB8AC3E}">
        <p14:creationId xmlns:p14="http://schemas.microsoft.com/office/powerpoint/2010/main" val="15057976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87</a:t>
            </a:fld>
            <a:endParaRPr lang="tr-TR" dirty="0"/>
          </a:p>
        </p:txBody>
      </p:sp>
    </p:spTree>
    <p:extLst>
      <p:ext uri="{BB962C8B-B14F-4D97-AF65-F5344CB8AC3E}">
        <p14:creationId xmlns:p14="http://schemas.microsoft.com/office/powerpoint/2010/main" val="3286572258"/>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88</a:t>
            </a:fld>
            <a:endParaRPr lang="tr-TR" dirty="0"/>
          </a:p>
        </p:txBody>
      </p:sp>
    </p:spTree>
    <p:extLst>
      <p:ext uri="{BB962C8B-B14F-4D97-AF65-F5344CB8AC3E}">
        <p14:creationId xmlns:p14="http://schemas.microsoft.com/office/powerpoint/2010/main" val="264313422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89</a:t>
            </a:fld>
            <a:endParaRPr lang="tr-TR" dirty="0"/>
          </a:p>
        </p:txBody>
      </p:sp>
    </p:spTree>
    <p:extLst>
      <p:ext uri="{BB962C8B-B14F-4D97-AF65-F5344CB8AC3E}">
        <p14:creationId xmlns:p14="http://schemas.microsoft.com/office/powerpoint/2010/main" val="5965521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a:t>
            </a:fld>
            <a:endParaRPr lang="tr-TR" dirty="0"/>
          </a:p>
        </p:txBody>
      </p:sp>
    </p:spTree>
    <p:extLst>
      <p:ext uri="{BB962C8B-B14F-4D97-AF65-F5344CB8AC3E}">
        <p14:creationId xmlns:p14="http://schemas.microsoft.com/office/powerpoint/2010/main" val="2761453849"/>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90</a:t>
            </a:fld>
            <a:endParaRPr lang="tr-TR" dirty="0"/>
          </a:p>
        </p:txBody>
      </p:sp>
    </p:spTree>
    <p:extLst>
      <p:ext uri="{BB962C8B-B14F-4D97-AF65-F5344CB8AC3E}">
        <p14:creationId xmlns:p14="http://schemas.microsoft.com/office/powerpoint/2010/main" val="422918801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91</a:t>
            </a:fld>
            <a:endParaRPr lang="tr-TR" dirty="0"/>
          </a:p>
        </p:txBody>
      </p:sp>
    </p:spTree>
    <p:extLst>
      <p:ext uri="{BB962C8B-B14F-4D97-AF65-F5344CB8AC3E}">
        <p14:creationId xmlns:p14="http://schemas.microsoft.com/office/powerpoint/2010/main" val="33826729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92</a:t>
            </a:fld>
            <a:endParaRPr lang="tr-TR" dirty="0"/>
          </a:p>
        </p:txBody>
      </p:sp>
    </p:spTree>
    <p:extLst>
      <p:ext uri="{BB962C8B-B14F-4D97-AF65-F5344CB8AC3E}">
        <p14:creationId xmlns:p14="http://schemas.microsoft.com/office/powerpoint/2010/main" val="410197158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93</a:t>
            </a:fld>
            <a:endParaRPr lang="tr-TR" dirty="0"/>
          </a:p>
        </p:txBody>
      </p:sp>
    </p:spTree>
    <p:extLst>
      <p:ext uri="{BB962C8B-B14F-4D97-AF65-F5344CB8AC3E}">
        <p14:creationId xmlns:p14="http://schemas.microsoft.com/office/powerpoint/2010/main" val="347598819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https://unsplash.com/photos/YXemfQiPR_E</a:t>
            </a:r>
          </a:p>
        </p:txBody>
      </p:sp>
      <p:sp>
        <p:nvSpPr>
          <p:cNvPr id="4" name="Slide Number Placeholder 3"/>
          <p:cNvSpPr>
            <a:spLocks noGrp="1"/>
          </p:cNvSpPr>
          <p:nvPr>
            <p:ph type="sldNum" sz="quarter" idx="5"/>
          </p:nvPr>
        </p:nvSpPr>
        <p:spPr/>
        <p:txBody>
          <a:bodyPr/>
          <a:lstStyle/>
          <a:p>
            <a:fld id="{34230D67-B4DD-4CE3-A4D8-AB2CE8A1A02E}" type="slidenum">
              <a:rPr lang="en-US" smtClean="0"/>
              <a:t>94</a:t>
            </a:fld>
            <a:endParaRPr lang="en-US" dirty="0"/>
          </a:p>
        </p:txBody>
      </p:sp>
    </p:spTree>
    <p:extLst>
      <p:ext uri="{BB962C8B-B14F-4D97-AF65-F5344CB8AC3E}">
        <p14:creationId xmlns:p14="http://schemas.microsoft.com/office/powerpoint/2010/main" val="3052786561"/>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95</a:t>
            </a:fld>
            <a:endParaRPr lang="tr-TR" dirty="0"/>
          </a:p>
        </p:txBody>
      </p:sp>
    </p:spTree>
    <p:extLst>
      <p:ext uri="{BB962C8B-B14F-4D97-AF65-F5344CB8AC3E}">
        <p14:creationId xmlns:p14="http://schemas.microsoft.com/office/powerpoint/2010/main" val="3395260194"/>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96</a:t>
            </a:fld>
            <a:endParaRPr lang="tr-TR" dirty="0"/>
          </a:p>
        </p:txBody>
      </p:sp>
    </p:spTree>
    <p:extLst>
      <p:ext uri="{BB962C8B-B14F-4D97-AF65-F5344CB8AC3E}">
        <p14:creationId xmlns:p14="http://schemas.microsoft.com/office/powerpoint/2010/main" val="2988170545"/>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97</a:t>
            </a:fld>
            <a:endParaRPr lang="tr-TR" dirty="0"/>
          </a:p>
        </p:txBody>
      </p:sp>
    </p:spTree>
    <p:extLst>
      <p:ext uri="{BB962C8B-B14F-4D97-AF65-F5344CB8AC3E}">
        <p14:creationId xmlns:p14="http://schemas.microsoft.com/office/powerpoint/2010/main" val="2715612611"/>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98</a:t>
            </a:fld>
            <a:endParaRPr lang="tr-TR" dirty="0"/>
          </a:p>
        </p:txBody>
      </p:sp>
    </p:spTree>
    <p:extLst>
      <p:ext uri="{BB962C8B-B14F-4D97-AF65-F5344CB8AC3E}">
        <p14:creationId xmlns:p14="http://schemas.microsoft.com/office/powerpoint/2010/main" val="209585191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tr-TR" dirty="0"/>
          </a:p>
        </p:txBody>
      </p:sp>
      <p:sp>
        <p:nvSpPr>
          <p:cNvPr id="4" name="Slide Number Placeholder 3"/>
          <p:cNvSpPr>
            <a:spLocks noGrp="1"/>
          </p:cNvSpPr>
          <p:nvPr>
            <p:ph type="sldNum" sz="quarter" idx="5"/>
          </p:nvPr>
        </p:nvSpPr>
        <p:spPr/>
        <p:txBody>
          <a:bodyPr/>
          <a:lstStyle/>
          <a:p>
            <a:fld id="{654F43A7-F6F2-41DE-86A1-34AEAC6688C9}" type="slidenum">
              <a:rPr lang="tr-TR" smtClean="0"/>
              <a:pPr/>
              <a:t>99</a:t>
            </a:fld>
            <a:endParaRPr lang="tr-TR" dirty="0"/>
          </a:p>
        </p:txBody>
      </p:sp>
    </p:spTree>
    <p:extLst>
      <p:ext uri="{BB962C8B-B14F-4D97-AF65-F5344CB8AC3E}">
        <p14:creationId xmlns:p14="http://schemas.microsoft.com/office/powerpoint/2010/main" val="306839472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Başlık Slaydı">
    <p:spTree>
      <p:nvGrpSpPr>
        <p:cNvPr id="1" name=""/>
        <p:cNvGrpSpPr/>
        <p:nvPr/>
      </p:nvGrpSpPr>
      <p:grpSpPr>
        <a:xfrm>
          <a:off x="0" y="0"/>
          <a:ext cx="0" cy="0"/>
          <a:chOff x="0" y="0"/>
          <a:chExt cx="0" cy="0"/>
        </a:xfrm>
      </p:grpSpPr>
      <p:sp>
        <p:nvSpPr>
          <p:cNvPr id="2" name="Unvan 1"/>
          <p:cNvSpPr>
            <a:spLocks noGrp="1"/>
          </p:cNvSpPr>
          <p:nvPr>
            <p:ph type="ctrTitle"/>
          </p:nvPr>
        </p:nvSpPr>
        <p:spPr>
          <a:xfrm>
            <a:off x="1524000" y="1122363"/>
            <a:ext cx="9144000" cy="2387600"/>
          </a:xfrm>
        </p:spPr>
        <p:txBody>
          <a:bodyPr anchor="b"/>
          <a:lstStyle>
            <a:lvl1pPr algn="ctr">
              <a:defRPr sz="6000"/>
            </a:lvl1pPr>
          </a:lstStyle>
          <a:p>
            <a:r>
              <a:rPr lang="tr-TR"/>
              <a:t>Asıl başlık stili için tıklatın</a:t>
            </a:r>
            <a:endParaRPr lang="en-GB"/>
          </a:p>
        </p:txBody>
      </p:sp>
      <p:sp>
        <p:nvSpPr>
          <p:cNvPr id="3" name="Alt Başlık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tr-TR"/>
              <a:t>Asıl alt başlık stilini düzenlemek için tıklayın</a:t>
            </a:r>
            <a:endParaRPr lang="en-GB"/>
          </a:p>
        </p:txBody>
      </p:sp>
      <p:sp>
        <p:nvSpPr>
          <p:cNvPr id="4" name="Veri Yer Tutucusu 3"/>
          <p:cNvSpPr>
            <a:spLocks noGrp="1"/>
          </p:cNvSpPr>
          <p:nvPr>
            <p:ph type="dt" sz="half" idx="10"/>
          </p:nvPr>
        </p:nvSpPr>
        <p:spPr/>
        <p:txBody>
          <a:bodyPr/>
          <a:lstStyle/>
          <a:p>
            <a:fld id="{0C4CCCAE-5A58-496F-94ED-BA16346C7445}" type="datetimeFigureOut">
              <a:rPr lang="en-GB" smtClean="0"/>
              <a:t>14/06/2021</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11849274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Başlık ve Dikey Metin">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Dikey Metin Yer Tutucusu 2"/>
          <p:cNvSpPr>
            <a:spLocks noGrp="1"/>
          </p:cNvSpPr>
          <p:nvPr>
            <p:ph type="body" orient="vert" idx="1"/>
          </p:nvPr>
        </p:nvSpPr>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Veri Yer Tutucusu 3"/>
          <p:cNvSpPr>
            <a:spLocks noGrp="1"/>
          </p:cNvSpPr>
          <p:nvPr>
            <p:ph type="dt" sz="half" idx="10"/>
          </p:nvPr>
        </p:nvSpPr>
        <p:spPr/>
        <p:txBody>
          <a:bodyPr/>
          <a:lstStyle/>
          <a:p>
            <a:fld id="{0C4CCCAE-5A58-496F-94ED-BA16346C7445}" type="datetimeFigureOut">
              <a:rPr lang="en-GB" smtClean="0"/>
              <a:t>14/06/2021</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12510161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Dikey Başlık ve Metin">
    <p:spTree>
      <p:nvGrpSpPr>
        <p:cNvPr id="1" name=""/>
        <p:cNvGrpSpPr/>
        <p:nvPr/>
      </p:nvGrpSpPr>
      <p:grpSpPr>
        <a:xfrm>
          <a:off x="0" y="0"/>
          <a:ext cx="0" cy="0"/>
          <a:chOff x="0" y="0"/>
          <a:chExt cx="0" cy="0"/>
        </a:xfrm>
      </p:grpSpPr>
      <p:sp>
        <p:nvSpPr>
          <p:cNvPr id="2" name="Dikey Başlık 1"/>
          <p:cNvSpPr>
            <a:spLocks noGrp="1"/>
          </p:cNvSpPr>
          <p:nvPr>
            <p:ph type="title" orient="vert"/>
          </p:nvPr>
        </p:nvSpPr>
        <p:spPr>
          <a:xfrm>
            <a:off x="8724900" y="365125"/>
            <a:ext cx="2628900" cy="5811838"/>
          </a:xfrm>
        </p:spPr>
        <p:txBody>
          <a:bodyPr vert="eaVert"/>
          <a:lstStyle/>
          <a:p>
            <a:r>
              <a:rPr lang="tr-TR"/>
              <a:t>Asıl başlık stili için tıklatın</a:t>
            </a:r>
            <a:endParaRPr lang="en-GB"/>
          </a:p>
        </p:txBody>
      </p:sp>
      <p:sp>
        <p:nvSpPr>
          <p:cNvPr id="3" name="Dikey Metin Yer Tutucusu 2"/>
          <p:cNvSpPr>
            <a:spLocks noGrp="1"/>
          </p:cNvSpPr>
          <p:nvPr>
            <p:ph type="body" orient="vert" idx="1"/>
          </p:nvPr>
        </p:nvSpPr>
        <p:spPr>
          <a:xfrm>
            <a:off x="838200" y="365125"/>
            <a:ext cx="7734300" cy="5811838"/>
          </a:xfrm>
        </p:spPr>
        <p:txBody>
          <a:bodyPr vert="eaVert"/>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Veri Yer Tutucusu 3"/>
          <p:cNvSpPr>
            <a:spLocks noGrp="1"/>
          </p:cNvSpPr>
          <p:nvPr>
            <p:ph type="dt" sz="half" idx="10"/>
          </p:nvPr>
        </p:nvSpPr>
        <p:spPr/>
        <p:txBody>
          <a:bodyPr/>
          <a:lstStyle/>
          <a:p>
            <a:fld id="{0C4CCCAE-5A58-496F-94ED-BA16346C7445}" type="datetimeFigureOut">
              <a:rPr lang="en-GB" smtClean="0"/>
              <a:t>14/06/2021</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120937267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Başlık ve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İçerik Yer Tutucusu 2"/>
          <p:cNvSpPr>
            <a:spLocks noGrp="1"/>
          </p:cNvSpPr>
          <p:nvPr>
            <p:ph idx="1"/>
          </p:nvPr>
        </p:nvSpPr>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Veri Yer Tutucusu 3"/>
          <p:cNvSpPr>
            <a:spLocks noGrp="1"/>
          </p:cNvSpPr>
          <p:nvPr>
            <p:ph type="dt" sz="half" idx="10"/>
          </p:nvPr>
        </p:nvSpPr>
        <p:spPr/>
        <p:txBody>
          <a:bodyPr/>
          <a:lstStyle/>
          <a:p>
            <a:fld id="{0C4CCCAE-5A58-496F-94ED-BA16346C7445}" type="datetimeFigureOut">
              <a:rPr lang="en-GB" smtClean="0"/>
              <a:t>14/06/2021</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42278711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Bölüm Üstbilgisi">
    <p:spTree>
      <p:nvGrpSpPr>
        <p:cNvPr id="1" name=""/>
        <p:cNvGrpSpPr/>
        <p:nvPr/>
      </p:nvGrpSpPr>
      <p:grpSpPr>
        <a:xfrm>
          <a:off x="0" y="0"/>
          <a:ext cx="0" cy="0"/>
          <a:chOff x="0" y="0"/>
          <a:chExt cx="0" cy="0"/>
        </a:xfrm>
      </p:grpSpPr>
      <p:sp>
        <p:nvSpPr>
          <p:cNvPr id="2" name="Unvan 1"/>
          <p:cNvSpPr>
            <a:spLocks noGrp="1"/>
          </p:cNvSpPr>
          <p:nvPr>
            <p:ph type="title"/>
          </p:nvPr>
        </p:nvSpPr>
        <p:spPr>
          <a:xfrm>
            <a:off x="831850" y="1709738"/>
            <a:ext cx="10515600" cy="2852737"/>
          </a:xfrm>
        </p:spPr>
        <p:txBody>
          <a:bodyPr anchor="b"/>
          <a:lstStyle>
            <a:lvl1pPr>
              <a:defRPr sz="6000"/>
            </a:lvl1pPr>
          </a:lstStyle>
          <a:p>
            <a:r>
              <a:rPr lang="tr-TR"/>
              <a:t>Asıl başlık stili için tıklatın</a:t>
            </a:r>
            <a:endParaRPr lang="en-GB"/>
          </a:p>
        </p:txBody>
      </p:sp>
      <p:sp>
        <p:nvSpPr>
          <p:cNvPr id="3" name="Metin Yer Tutucusu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tr-TR"/>
              <a:t>Asıl metin stillerini düzenle</a:t>
            </a:r>
          </a:p>
        </p:txBody>
      </p:sp>
      <p:sp>
        <p:nvSpPr>
          <p:cNvPr id="4" name="Veri Yer Tutucusu 3"/>
          <p:cNvSpPr>
            <a:spLocks noGrp="1"/>
          </p:cNvSpPr>
          <p:nvPr>
            <p:ph type="dt" sz="half" idx="10"/>
          </p:nvPr>
        </p:nvSpPr>
        <p:spPr/>
        <p:txBody>
          <a:bodyPr/>
          <a:lstStyle/>
          <a:p>
            <a:fld id="{0C4CCCAE-5A58-496F-94ED-BA16346C7445}" type="datetimeFigureOut">
              <a:rPr lang="en-GB" smtClean="0"/>
              <a:t>14/06/2021</a:t>
            </a:fld>
            <a:endParaRPr lang="en-GB"/>
          </a:p>
        </p:txBody>
      </p:sp>
      <p:sp>
        <p:nvSpPr>
          <p:cNvPr id="5" name="Altbilgi Yer Tutucusu 4"/>
          <p:cNvSpPr>
            <a:spLocks noGrp="1"/>
          </p:cNvSpPr>
          <p:nvPr>
            <p:ph type="ftr" sz="quarter" idx="11"/>
          </p:nvPr>
        </p:nvSpPr>
        <p:spPr/>
        <p:txBody>
          <a:bodyPr/>
          <a:lstStyle/>
          <a:p>
            <a:endParaRPr lang="en-GB"/>
          </a:p>
        </p:txBody>
      </p:sp>
      <p:sp>
        <p:nvSpPr>
          <p:cNvPr id="6" name="Slayt Numarası Yer Tutucusu 5"/>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34841400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İki İçeri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İçerik Yer Tutucusu 2"/>
          <p:cNvSpPr>
            <a:spLocks noGrp="1"/>
          </p:cNvSpPr>
          <p:nvPr>
            <p:ph sz="half" idx="1"/>
          </p:nvPr>
        </p:nvSpPr>
        <p:spPr>
          <a:xfrm>
            <a:off x="838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İçerik Yer Tutucusu 3"/>
          <p:cNvSpPr>
            <a:spLocks noGrp="1"/>
          </p:cNvSpPr>
          <p:nvPr>
            <p:ph sz="half" idx="2"/>
          </p:nvPr>
        </p:nvSpPr>
        <p:spPr>
          <a:xfrm>
            <a:off x="6172200" y="1825625"/>
            <a:ext cx="5181600" cy="435133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5" name="Veri Yer Tutucusu 4"/>
          <p:cNvSpPr>
            <a:spLocks noGrp="1"/>
          </p:cNvSpPr>
          <p:nvPr>
            <p:ph type="dt" sz="half" idx="10"/>
          </p:nvPr>
        </p:nvSpPr>
        <p:spPr/>
        <p:txBody>
          <a:bodyPr/>
          <a:lstStyle/>
          <a:p>
            <a:fld id="{0C4CCCAE-5A58-496F-94ED-BA16346C7445}" type="datetimeFigureOut">
              <a:rPr lang="en-GB" smtClean="0"/>
              <a:t>14/06/2021</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96331373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Karşılaştırma">
    <p:spTree>
      <p:nvGrpSpPr>
        <p:cNvPr id="1" name=""/>
        <p:cNvGrpSpPr/>
        <p:nvPr/>
      </p:nvGrpSpPr>
      <p:grpSpPr>
        <a:xfrm>
          <a:off x="0" y="0"/>
          <a:ext cx="0" cy="0"/>
          <a:chOff x="0" y="0"/>
          <a:chExt cx="0" cy="0"/>
        </a:xfrm>
      </p:grpSpPr>
      <p:sp>
        <p:nvSpPr>
          <p:cNvPr id="2" name="Unvan 1"/>
          <p:cNvSpPr>
            <a:spLocks noGrp="1"/>
          </p:cNvSpPr>
          <p:nvPr>
            <p:ph type="title"/>
          </p:nvPr>
        </p:nvSpPr>
        <p:spPr>
          <a:xfrm>
            <a:off x="839788" y="365125"/>
            <a:ext cx="10515600" cy="1325563"/>
          </a:xfrm>
        </p:spPr>
        <p:txBody>
          <a:bodyPr/>
          <a:lstStyle/>
          <a:p>
            <a:r>
              <a:rPr lang="tr-TR"/>
              <a:t>Asıl başlık stili için tıklatın</a:t>
            </a:r>
            <a:endParaRPr lang="en-GB"/>
          </a:p>
        </p:txBody>
      </p:sp>
      <p:sp>
        <p:nvSpPr>
          <p:cNvPr id="3" name="Metin Yer Tutucusu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4" name="İçerik Yer Tutucusu 3"/>
          <p:cNvSpPr>
            <a:spLocks noGrp="1"/>
          </p:cNvSpPr>
          <p:nvPr>
            <p:ph sz="half" idx="2"/>
          </p:nvPr>
        </p:nvSpPr>
        <p:spPr>
          <a:xfrm>
            <a:off x="839788" y="2505075"/>
            <a:ext cx="5157787"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5" name="Metin Yer Tutucusu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tr-TR"/>
              <a:t>Asıl metin stillerini düzenle</a:t>
            </a:r>
          </a:p>
        </p:txBody>
      </p:sp>
      <p:sp>
        <p:nvSpPr>
          <p:cNvPr id="6" name="İçerik Yer Tutucusu 5"/>
          <p:cNvSpPr>
            <a:spLocks noGrp="1"/>
          </p:cNvSpPr>
          <p:nvPr>
            <p:ph sz="quarter" idx="4"/>
          </p:nvPr>
        </p:nvSpPr>
        <p:spPr>
          <a:xfrm>
            <a:off x="6172200" y="2505075"/>
            <a:ext cx="5183188" cy="3684588"/>
          </a:xfrm>
        </p:spPr>
        <p:txBody>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7" name="Veri Yer Tutucusu 6"/>
          <p:cNvSpPr>
            <a:spLocks noGrp="1"/>
          </p:cNvSpPr>
          <p:nvPr>
            <p:ph type="dt" sz="half" idx="10"/>
          </p:nvPr>
        </p:nvSpPr>
        <p:spPr/>
        <p:txBody>
          <a:bodyPr/>
          <a:lstStyle/>
          <a:p>
            <a:fld id="{0C4CCCAE-5A58-496F-94ED-BA16346C7445}" type="datetimeFigureOut">
              <a:rPr lang="en-GB" smtClean="0"/>
              <a:t>14/06/2021</a:t>
            </a:fld>
            <a:endParaRPr lang="en-GB"/>
          </a:p>
        </p:txBody>
      </p:sp>
      <p:sp>
        <p:nvSpPr>
          <p:cNvPr id="8" name="Altbilgi Yer Tutucusu 7"/>
          <p:cNvSpPr>
            <a:spLocks noGrp="1"/>
          </p:cNvSpPr>
          <p:nvPr>
            <p:ph type="ftr" sz="quarter" idx="11"/>
          </p:nvPr>
        </p:nvSpPr>
        <p:spPr/>
        <p:txBody>
          <a:bodyPr/>
          <a:lstStyle/>
          <a:p>
            <a:endParaRPr lang="en-GB"/>
          </a:p>
        </p:txBody>
      </p:sp>
      <p:sp>
        <p:nvSpPr>
          <p:cNvPr id="9" name="Slayt Numarası Yer Tutucusu 8"/>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14522344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Yalnızca Başlık">
    <p:spTree>
      <p:nvGrpSpPr>
        <p:cNvPr id="1" name=""/>
        <p:cNvGrpSpPr/>
        <p:nvPr/>
      </p:nvGrpSpPr>
      <p:grpSpPr>
        <a:xfrm>
          <a:off x="0" y="0"/>
          <a:ext cx="0" cy="0"/>
          <a:chOff x="0" y="0"/>
          <a:chExt cx="0" cy="0"/>
        </a:xfrm>
      </p:grpSpPr>
      <p:sp>
        <p:nvSpPr>
          <p:cNvPr id="2" name="Unvan 1"/>
          <p:cNvSpPr>
            <a:spLocks noGrp="1"/>
          </p:cNvSpPr>
          <p:nvPr>
            <p:ph type="title"/>
          </p:nvPr>
        </p:nvSpPr>
        <p:spPr/>
        <p:txBody>
          <a:bodyPr/>
          <a:lstStyle/>
          <a:p>
            <a:r>
              <a:rPr lang="tr-TR"/>
              <a:t>Asıl başlık stili için tıklatın</a:t>
            </a:r>
            <a:endParaRPr lang="en-GB"/>
          </a:p>
        </p:txBody>
      </p:sp>
      <p:sp>
        <p:nvSpPr>
          <p:cNvPr id="3" name="Veri Yer Tutucusu 2"/>
          <p:cNvSpPr>
            <a:spLocks noGrp="1"/>
          </p:cNvSpPr>
          <p:nvPr>
            <p:ph type="dt" sz="half" idx="10"/>
          </p:nvPr>
        </p:nvSpPr>
        <p:spPr/>
        <p:txBody>
          <a:bodyPr/>
          <a:lstStyle/>
          <a:p>
            <a:fld id="{0C4CCCAE-5A58-496F-94ED-BA16346C7445}" type="datetimeFigureOut">
              <a:rPr lang="en-GB" smtClean="0"/>
              <a:t>14/06/2021</a:t>
            </a:fld>
            <a:endParaRPr lang="en-GB"/>
          </a:p>
        </p:txBody>
      </p:sp>
      <p:sp>
        <p:nvSpPr>
          <p:cNvPr id="4" name="Altbilgi Yer Tutucusu 3"/>
          <p:cNvSpPr>
            <a:spLocks noGrp="1"/>
          </p:cNvSpPr>
          <p:nvPr>
            <p:ph type="ftr" sz="quarter" idx="11"/>
          </p:nvPr>
        </p:nvSpPr>
        <p:spPr/>
        <p:txBody>
          <a:bodyPr/>
          <a:lstStyle/>
          <a:p>
            <a:endParaRPr lang="en-GB"/>
          </a:p>
        </p:txBody>
      </p:sp>
      <p:sp>
        <p:nvSpPr>
          <p:cNvPr id="5" name="Slayt Numarası Yer Tutucusu 4"/>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37925476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oş">
    <p:spTree>
      <p:nvGrpSpPr>
        <p:cNvPr id="1" name=""/>
        <p:cNvGrpSpPr/>
        <p:nvPr/>
      </p:nvGrpSpPr>
      <p:grpSpPr>
        <a:xfrm>
          <a:off x="0" y="0"/>
          <a:ext cx="0" cy="0"/>
          <a:chOff x="0" y="0"/>
          <a:chExt cx="0" cy="0"/>
        </a:xfrm>
      </p:grpSpPr>
      <p:sp>
        <p:nvSpPr>
          <p:cNvPr id="2" name="Veri Yer Tutucusu 1"/>
          <p:cNvSpPr>
            <a:spLocks noGrp="1"/>
          </p:cNvSpPr>
          <p:nvPr>
            <p:ph type="dt" sz="half" idx="10"/>
          </p:nvPr>
        </p:nvSpPr>
        <p:spPr/>
        <p:txBody>
          <a:bodyPr/>
          <a:lstStyle/>
          <a:p>
            <a:fld id="{0C4CCCAE-5A58-496F-94ED-BA16346C7445}" type="datetimeFigureOut">
              <a:rPr lang="en-GB" smtClean="0"/>
              <a:t>14/06/2021</a:t>
            </a:fld>
            <a:endParaRPr lang="en-GB"/>
          </a:p>
        </p:txBody>
      </p:sp>
      <p:sp>
        <p:nvSpPr>
          <p:cNvPr id="3" name="Altbilgi Yer Tutucusu 2"/>
          <p:cNvSpPr>
            <a:spLocks noGrp="1"/>
          </p:cNvSpPr>
          <p:nvPr>
            <p:ph type="ftr" sz="quarter" idx="11"/>
          </p:nvPr>
        </p:nvSpPr>
        <p:spPr/>
        <p:txBody>
          <a:bodyPr/>
          <a:lstStyle/>
          <a:p>
            <a:endParaRPr lang="en-GB"/>
          </a:p>
        </p:txBody>
      </p:sp>
      <p:sp>
        <p:nvSpPr>
          <p:cNvPr id="4" name="Slayt Numarası Yer Tutucusu 3"/>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283045134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Başlıklı İçerik">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GB"/>
          </a:p>
        </p:txBody>
      </p:sp>
      <p:sp>
        <p:nvSpPr>
          <p:cNvPr id="3" name="İçerik Yer Tutucusu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0C4CCCAE-5A58-496F-94ED-BA16346C7445}" type="datetimeFigureOut">
              <a:rPr lang="en-GB" smtClean="0"/>
              <a:t>14/06/2021</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36267839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aşlıklı Resim">
    <p:spTree>
      <p:nvGrpSpPr>
        <p:cNvPr id="1" name=""/>
        <p:cNvGrpSpPr/>
        <p:nvPr/>
      </p:nvGrpSpPr>
      <p:grpSpPr>
        <a:xfrm>
          <a:off x="0" y="0"/>
          <a:ext cx="0" cy="0"/>
          <a:chOff x="0" y="0"/>
          <a:chExt cx="0" cy="0"/>
        </a:xfrm>
      </p:grpSpPr>
      <p:sp>
        <p:nvSpPr>
          <p:cNvPr id="2" name="Unvan 1"/>
          <p:cNvSpPr>
            <a:spLocks noGrp="1"/>
          </p:cNvSpPr>
          <p:nvPr>
            <p:ph type="title"/>
          </p:nvPr>
        </p:nvSpPr>
        <p:spPr>
          <a:xfrm>
            <a:off x="839788" y="457200"/>
            <a:ext cx="3932237" cy="1600200"/>
          </a:xfrm>
        </p:spPr>
        <p:txBody>
          <a:bodyPr anchor="b"/>
          <a:lstStyle>
            <a:lvl1pPr>
              <a:defRPr sz="3200"/>
            </a:lvl1pPr>
          </a:lstStyle>
          <a:p>
            <a:r>
              <a:rPr lang="tr-TR"/>
              <a:t>Asıl başlık stili için tıklatın</a:t>
            </a:r>
            <a:endParaRPr lang="en-GB"/>
          </a:p>
        </p:txBody>
      </p:sp>
      <p:sp>
        <p:nvSpPr>
          <p:cNvPr id="3" name="Resim Yer Tutucusu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Metin Yer Tutucusu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tr-TR"/>
              <a:t>Asıl metin stillerini düzenle</a:t>
            </a:r>
          </a:p>
        </p:txBody>
      </p:sp>
      <p:sp>
        <p:nvSpPr>
          <p:cNvPr id="5" name="Veri Yer Tutucusu 4"/>
          <p:cNvSpPr>
            <a:spLocks noGrp="1"/>
          </p:cNvSpPr>
          <p:nvPr>
            <p:ph type="dt" sz="half" idx="10"/>
          </p:nvPr>
        </p:nvSpPr>
        <p:spPr/>
        <p:txBody>
          <a:bodyPr/>
          <a:lstStyle/>
          <a:p>
            <a:fld id="{0C4CCCAE-5A58-496F-94ED-BA16346C7445}" type="datetimeFigureOut">
              <a:rPr lang="en-GB" smtClean="0"/>
              <a:t>14/06/2021</a:t>
            </a:fld>
            <a:endParaRPr lang="en-GB"/>
          </a:p>
        </p:txBody>
      </p:sp>
      <p:sp>
        <p:nvSpPr>
          <p:cNvPr id="6" name="Altbilgi Yer Tutucusu 5"/>
          <p:cNvSpPr>
            <a:spLocks noGrp="1"/>
          </p:cNvSpPr>
          <p:nvPr>
            <p:ph type="ftr" sz="quarter" idx="11"/>
          </p:nvPr>
        </p:nvSpPr>
        <p:spPr/>
        <p:txBody>
          <a:bodyPr/>
          <a:lstStyle/>
          <a:p>
            <a:endParaRPr lang="en-GB"/>
          </a:p>
        </p:txBody>
      </p:sp>
      <p:sp>
        <p:nvSpPr>
          <p:cNvPr id="7" name="Slayt Numarası Yer Tutucusu 6"/>
          <p:cNvSpPr>
            <a:spLocks noGrp="1"/>
          </p:cNvSpPr>
          <p:nvPr>
            <p:ph type="sldNum" sz="quarter" idx="12"/>
          </p:nvPr>
        </p:nvSpPr>
        <p:spPr/>
        <p:txBody>
          <a:bodyPr/>
          <a:lstStyle/>
          <a:p>
            <a:fld id="{5528C150-FFCB-484E-ABED-436539128DE4}" type="slidenum">
              <a:rPr lang="en-GB" smtClean="0"/>
              <a:t>‹#›</a:t>
            </a:fld>
            <a:endParaRPr lang="en-GB"/>
          </a:p>
        </p:txBody>
      </p:sp>
    </p:spTree>
    <p:extLst>
      <p:ext uri="{BB962C8B-B14F-4D97-AF65-F5344CB8AC3E}">
        <p14:creationId xmlns:p14="http://schemas.microsoft.com/office/powerpoint/2010/main" val="147882199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Başlık Yer Tutucusu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tr-TR"/>
              <a:t>Asıl başlık stili için tıklatın</a:t>
            </a:r>
            <a:endParaRPr lang="en-GB"/>
          </a:p>
        </p:txBody>
      </p:sp>
      <p:sp>
        <p:nvSpPr>
          <p:cNvPr id="3" name="Metin Yer Tutucusu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tr-TR"/>
              <a:t>Asıl metin stillerini düzenle</a:t>
            </a:r>
          </a:p>
          <a:p>
            <a:pPr lvl="1"/>
            <a:r>
              <a:rPr lang="tr-TR"/>
              <a:t>İkinci düzey</a:t>
            </a:r>
          </a:p>
          <a:p>
            <a:pPr lvl="2"/>
            <a:r>
              <a:rPr lang="tr-TR"/>
              <a:t>Üçüncü düzey</a:t>
            </a:r>
          </a:p>
          <a:p>
            <a:pPr lvl="3"/>
            <a:r>
              <a:rPr lang="tr-TR"/>
              <a:t>Dördüncü düzey</a:t>
            </a:r>
          </a:p>
          <a:p>
            <a:pPr lvl="4"/>
            <a:r>
              <a:rPr lang="tr-TR"/>
              <a:t>Beşinci düzey</a:t>
            </a:r>
            <a:endParaRPr lang="en-GB"/>
          </a:p>
        </p:txBody>
      </p:sp>
      <p:sp>
        <p:nvSpPr>
          <p:cNvPr id="4" name="Veri Yer Tutucusu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C4CCCAE-5A58-496F-94ED-BA16346C7445}" type="datetimeFigureOut">
              <a:rPr lang="en-GB" smtClean="0"/>
              <a:t>14/06/2021</a:t>
            </a:fld>
            <a:endParaRPr lang="en-GB"/>
          </a:p>
        </p:txBody>
      </p:sp>
      <p:sp>
        <p:nvSpPr>
          <p:cNvPr id="5" name="Altbilgi Yer Tutucusu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ayt Numarası Yer Tutucusu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28C150-FFCB-484E-ABED-436539128DE4}" type="slidenum">
              <a:rPr lang="en-GB" smtClean="0"/>
              <a:t>‹#›</a:t>
            </a:fld>
            <a:endParaRPr lang="en-GB"/>
          </a:p>
        </p:txBody>
      </p:sp>
    </p:spTree>
    <p:extLst>
      <p:ext uri="{BB962C8B-B14F-4D97-AF65-F5344CB8AC3E}">
        <p14:creationId xmlns:p14="http://schemas.microsoft.com/office/powerpoint/2010/main" val="61901544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jpeg"/></Relationships>
</file>

<file path=ppt/slides/_rels/slide10.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00.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02.xml"/><Relationship Id="rId1" Type="http://schemas.openxmlformats.org/officeDocument/2006/relationships/slideLayout" Target="../slideLayouts/slideLayout7.xml"/><Relationship Id="rId6" Type="http://schemas.openxmlformats.org/officeDocument/2006/relationships/image" Target="../media/image156.jpeg"/><Relationship Id="rId5" Type="http://schemas.openxmlformats.org/officeDocument/2006/relationships/image" Target="../media/image155.jpg"/><Relationship Id="rId4" Type="http://schemas.openxmlformats.org/officeDocument/2006/relationships/image" Target="../media/image154.jpg"/></Relationships>
</file>

<file path=ppt/slides/_rels/slide103.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7.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05.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57.jpeg"/></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7.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7.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7.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7.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7.xml"/></Relationships>
</file>

<file path=ppt/slides/_rels/slide114.xml.rels><?xml version="1.0" encoding="UTF-8" standalone="yes"?>
<Relationships xmlns="http://schemas.openxmlformats.org/package/2006/relationships"><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5.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115.xml"/><Relationship Id="rId1" Type="http://schemas.openxmlformats.org/officeDocument/2006/relationships/slideLayout" Target="../slideLayouts/slideLayout7.xml"/><Relationship Id="rId6" Type="http://schemas.openxmlformats.org/officeDocument/2006/relationships/image" Target="../media/image36.jpeg"/><Relationship Id="rId5" Type="http://schemas.openxmlformats.org/officeDocument/2006/relationships/image" Target="../media/image160.jpeg"/><Relationship Id="rId4" Type="http://schemas.openxmlformats.org/officeDocument/2006/relationships/image" Target="../media/image159.jpeg"/></Relationships>
</file>

<file path=ppt/slides/_rels/slide116.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161.png"/><Relationship Id="rId7" Type="http://schemas.openxmlformats.org/officeDocument/2006/relationships/image" Target="../media/image165.png"/><Relationship Id="rId2" Type="http://schemas.openxmlformats.org/officeDocument/2006/relationships/notesSlide" Target="../notesSlides/notesSlide116.xml"/><Relationship Id="rId1" Type="http://schemas.openxmlformats.org/officeDocument/2006/relationships/slideLayout" Target="../slideLayouts/slideLayout7.xml"/><Relationship Id="rId6" Type="http://schemas.openxmlformats.org/officeDocument/2006/relationships/image" Target="../media/image164.png"/><Relationship Id="rId5" Type="http://schemas.openxmlformats.org/officeDocument/2006/relationships/image" Target="../media/image163.png"/><Relationship Id="rId4" Type="http://schemas.openxmlformats.org/officeDocument/2006/relationships/image" Target="../media/image162.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3.xml"/><Relationship Id="rId1" Type="http://schemas.openxmlformats.org/officeDocument/2006/relationships/slideLayout" Target="../slideLayouts/slideLayout7.xml"/><Relationship Id="rId5" Type="http://schemas.openxmlformats.org/officeDocument/2006/relationships/image" Target="../media/image10.jpeg"/><Relationship Id="rId4" Type="http://schemas.openxmlformats.org/officeDocument/2006/relationships/image" Target="../media/image9.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chart" Target="../charts/chart7.xml"/></Relationships>
</file>

<file path=ppt/slides/_rels/slide18.xml.rels><?xml version="1.0" encoding="UTF-8" standalone="yes"?>
<Relationships xmlns="http://schemas.openxmlformats.org/package/2006/relationships"><Relationship Id="rId8" Type="http://schemas.openxmlformats.org/officeDocument/2006/relationships/image" Target="../media/image20.jpe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7.xml"/><Relationship Id="rId6" Type="http://schemas.openxmlformats.org/officeDocument/2006/relationships/image" Target="../media/image18.jpg"/><Relationship Id="rId5" Type="http://schemas.openxmlformats.org/officeDocument/2006/relationships/image" Target="../media/image17.jpeg"/><Relationship Id="rId10" Type="http://schemas.openxmlformats.org/officeDocument/2006/relationships/image" Target="../media/image22.jpg"/><Relationship Id="rId4" Type="http://schemas.openxmlformats.org/officeDocument/2006/relationships/image" Target="../media/image16.jpeg"/><Relationship Id="rId9" Type="http://schemas.openxmlformats.org/officeDocument/2006/relationships/image" Target="../media/image21.jpg"/></Relationships>
</file>

<file path=ppt/slides/_rels/slide19.xml.rels><?xml version="1.0" encoding="UTF-8" standalone="yes"?>
<Relationships xmlns="http://schemas.openxmlformats.org/package/2006/relationships"><Relationship Id="rId8" Type="http://schemas.openxmlformats.org/officeDocument/2006/relationships/image" Target="../media/image28.jpeg"/><Relationship Id="rId3" Type="http://schemas.openxmlformats.org/officeDocument/2006/relationships/image" Target="../media/image23.jpg"/><Relationship Id="rId7"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6.jpeg"/><Relationship Id="rId5" Type="http://schemas.openxmlformats.org/officeDocument/2006/relationships/image" Target="../media/image25.jpg"/><Relationship Id="rId10" Type="http://schemas.openxmlformats.org/officeDocument/2006/relationships/image" Target="../media/image30.jpg"/><Relationship Id="rId4" Type="http://schemas.openxmlformats.org/officeDocument/2006/relationships/image" Target="../media/image24.jpg"/><Relationship Id="rId9" Type="http://schemas.openxmlformats.org/officeDocument/2006/relationships/image" Target="../media/image29.jpeg"/></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notesSlide" Target="../notesSlides/notesSlide20.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jpeg"/></Relationships>
</file>

<file path=ppt/slides/_rels/slide27.xml.rels><?xml version="1.0" encoding="UTF-8" standalone="yes"?>
<Relationships xmlns="http://schemas.openxmlformats.org/package/2006/relationships"><Relationship Id="rId8" Type="http://schemas.openxmlformats.org/officeDocument/2006/relationships/image" Target="../media/image48.jpeg"/><Relationship Id="rId13" Type="http://schemas.openxmlformats.org/officeDocument/2006/relationships/image" Target="../media/image53.jpeg"/><Relationship Id="rId3" Type="http://schemas.openxmlformats.org/officeDocument/2006/relationships/image" Target="../media/image43.jpeg"/><Relationship Id="rId7" Type="http://schemas.openxmlformats.org/officeDocument/2006/relationships/image" Target="../media/image47.jpeg"/><Relationship Id="rId12" Type="http://schemas.openxmlformats.org/officeDocument/2006/relationships/image" Target="../media/image52.jpeg"/><Relationship Id="rId2" Type="http://schemas.openxmlformats.org/officeDocument/2006/relationships/notesSlide" Target="../notesSlides/notesSlide27.xml"/><Relationship Id="rId16" Type="http://schemas.openxmlformats.org/officeDocument/2006/relationships/image" Target="../media/image56.jpeg"/><Relationship Id="rId1" Type="http://schemas.openxmlformats.org/officeDocument/2006/relationships/slideLayout" Target="../slideLayouts/slideLayout7.xml"/><Relationship Id="rId6" Type="http://schemas.openxmlformats.org/officeDocument/2006/relationships/image" Target="../media/image46.jpeg"/><Relationship Id="rId11" Type="http://schemas.openxmlformats.org/officeDocument/2006/relationships/image" Target="../media/image51.jpeg"/><Relationship Id="rId5" Type="http://schemas.openxmlformats.org/officeDocument/2006/relationships/image" Target="../media/image45.jpeg"/><Relationship Id="rId15" Type="http://schemas.openxmlformats.org/officeDocument/2006/relationships/image" Target="../media/image55.jpeg"/><Relationship Id="rId10" Type="http://schemas.openxmlformats.org/officeDocument/2006/relationships/image" Target="../media/image50.jpeg"/><Relationship Id="rId4" Type="http://schemas.openxmlformats.org/officeDocument/2006/relationships/image" Target="../media/image44.jpeg"/><Relationship Id="rId9" Type="http://schemas.openxmlformats.org/officeDocument/2006/relationships/image" Target="../media/image49.jpeg"/><Relationship Id="rId14" Type="http://schemas.openxmlformats.org/officeDocument/2006/relationships/image" Target="../media/image54.png"/></Relationships>
</file>

<file path=ppt/slides/_rels/slide28.xml.rels><?xml version="1.0" encoding="UTF-8" standalone="yes"?>
<Relationships xmlns="http://schemas.openxmlformats.org/package/2006/relationships"><Relationship Id="rId3" Type="http://schemas.microsoft.com/office/2014/relationships/chartEx" Target="../charts/chartEx4.xml"/><Relationship Id="rId12" Type="http://schemas.openxmlformats.org/officeDocument/2006/relationships/chart" Target="../charts/chart8.xml"/><Relationship Id="rId2" Type="http://schemas.openxmlformats.org/officeDocument/2006/relationships/notesSlide" Target="../notesSlides/notesSlide28.xml"/><Relationship Id="rId1" Type="http://schemas.openxmlformats.org/officeDocument/2006/relationships/slideLayout" Target="../slideLayouts/slideLayout7.xml"/><Relationship Id="rId11" Type="http://schemas.openxmlformats.org/officeDocument/2006/relationships/image" Target="../media/image50.png"/></Relationships>
</file>

<file path=ppt/slides/_rels/slide29.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29.xml"/><Relationship Id="rId1" Type="http://schemas.openxmlformats.org/officeDocument/2006/relationships/slideLayout" Target="../slideLayouts/slideLayout7.xml"/><Relationship Id="rId5" Type="http://schemas.openxmlformats.org/officeDocument/2006/relationships/image" Target="../media/image59.png"/><Relationship Id="rId4" Type="http://schemas.openxmlformats.org/officeDocument/2006/relationships/image" Target="../media/image58.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8" Type="http://schemas.openxmlformats.org/officeDocument/2006/relationships/image" Target="../media/image64.png"/><Relationship Id="rId13" Type="http://schemas.openxmlformats.org/officeDocument/2006/relationships/image" Target="../media/image69.png"/><Relationship Id="rId18" Type="http://schemas.openxmlformats.org/officeDocument/2006/relationships/image" Target="../media/image74.jpeg"/><Relationship Id="rId3" Type="http://schemas.openxmlformats.org/officeDocument/2006/relationships/image" Target="../media/image58.png"/><Relationship Id="rId7" Type="http://schemas.openxmlformats.org/officeDocument/2006/relationships/image" Target="../media/image63.png"/><Relationship Id="rId12" Type="http://schemas.openxmlformats.org/officeDocument/2006/relationships/image" Target="../media/image68.png"/><Relationship Id="rId17" Type="http://schemas.openxmlformats.org/officeDocument/2006/relationships/image" Target="../media/image73.jpeg"/><Relationship Id="rId2" Type="http://schemas.openxmlformats.org/officeDocument/2006/relationships/notesSlide" Target="../notesSlides/notesSlide30.xml"/><Relationship Id="rId16" Type="http://schemas.openxmlformats.org/officeDocument/2006/relationships/image" Target="../media/image72.png"/><Relationship Id="rId1" Type="http://schemas.openxmlformats.org/officeDocument/2006/relationships/slideLayout" Target="../slideLayouts/slideLayout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image" Target="../media/image61.jpeg"/><Relationship Id="rId15" Type="http://schemas.openxmlformats.org/officeDocument/2006/relationships/image" Target="../media/image71.jpeg"/><Relationship Id="rId10" Type="http://schemas.openxmlformats.org/officeDocument/2006/relationships/image" Target="../media/image66.png"/><Relationship Id="rId4" Type="http://schemas.openxmlformats.org/officeDocument/2006/relationships/image" Target="../media/image60.jpeg"/><Relationship Id="rId9" Type="http://schemas.openxmlformats.org/officeDocument/2006/relationships/image" Target="../media/image65.jpeg"/><Relationship Id="rId14" Type="http://schemas.openxmlformats.org/officeDocument/2006/relationships/image" Target="../media/image70.jpeg"/></Relationships>
</file>

<file path=ppt/slides/_rels/slide31.xml.rels><?xml version="1.0" encoding="UTF-8" standalone="yes"?>
<Relationships xmlns="http://schemas.openxmlformats.org/package/2006/relationships"><Relationship Id="rId8" Type="http://schemas.openxmlformats.org/officeDocument/2006/relationships/image" Target="../media/image79.jpeg"/><Relationship Id="rId3" Type="http://schemas.openxmlformats.org/officeDocument/2006/relationships/image" Target="../media/image57.png"/><Relationship Id="rId7" Type="http://schemas.openxmlformats.org/officeDocument/2006/relationships/image" Target="../media/image78.jpg"/><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77.jpeg"/><Relationship Id="rId5" Type="http://schemas.openxmlformats.org/officeDocument/2006/relationships/image" Target="../media/image76.jpeg"/><Relationship Id="rId4" Type="http://schemas.openxmlformats.org/officeDocument/2006/relationships/image" Target="../media/image75.jpeg"/><Relationship Id="rId9" Type="http://schemas.openxmlformats.org/officeDocument/2006/relationships/image" Target="../media/image80.jpeg"/></Relationships>
</file>

<file path=ppt/slides/_rels/slide32.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90.jpeg"/><Relationship Id="rId3" Type="http://schemas.openxmlformats.org/officeDocument/2006/relationships/image" Target="../media/image59.png"/><Relationship Id="rId7" Type="http://schemas.openxmlformats.org/officeDocument/2006/relationships/image" Target="../media/image84.png"/><Relationship Id="rId12" Type="http://schemas.openxmlformats.org/officeDocument/2006/relationships/image" Target="../media/image89.jpeg"/><Relationship Id="rId17" Type="http://schemas.openxmlformats.org/officeDocument/2006/relationships/image" Target="../media/image94.jpeg"/><Relationship Id="rId2" Type="http://schemas.openxmlformats.org/officeDocument/2006/relationships/notesSlide" Target="../notesSlides/notesSlide32.xml"/><Relationship Id="rId16" Type="http://schemas.openxmlformats.org/officeDocument/2006/relationships/image" Target="../media/image93.jpeg"/><Relationship Id="rId1" Type="http://schemas.openxmlformats.org/officeDocument/2006/relationships/slideLayout" Target="../slideLayouts/slideLayout7.xml"/><Relationship Id="rId6" Type="http://schemas.openxmlformats.org/officeDocument/2006/relationships/image" Target="../media/image83.png"/><Relationship Id="rId11" Type="http://schemas.openxmlformats.org/officeDocument/2006/relationships/image" Target="../media/image88.png"/><Relationship Id="rId5" Type="http://schemas.openxmlformats.org/officeDocument/2006/relationships/image" Target="../media/image82.png"/><Relationship Id="rId15" Type="http://schemas.openxmlformats.org/officeDocument/2006/relationships/image" Target="../media/image92.jpeg"/><Relationship Id="rId10" Type="http://schemas.openxmlformats.org/officeDocument/2006/relationships/image" Target="../media/image87.png"/><Relationship Id="rId4" Type="http://schemas.openxmlformats.org/officeDocument/2006/relationships/image" Target="../media/image81.png"/><Relationship Id="rId9" Type="http://schemas.openxmlformats.org/officeDocument/2006/relationships/image" Target="../media/image86.png"/><Relationship Id="rId14" Type="http://schemas.openxmlformats.org/officeDocument/2006/relationships/image" Target="../media/image91.jpeg"/></Relationships>
</file>

<file path=ppt/slides/_rels/slide33.xml.rels><?xml version="1.0" encoding="UTF-8" standalone="yes"?>
<Relationships xmlns="http://schemas.openxmlformats.org/package/2006/relationships"><Relationship Id="rId8" Type="http://schemas.openxmlformats.org/officeDocument/2006/relationships/image" Target="../media/image100.png"/><Relationship Id="rId13" Type="http://schemas.openxmlformats.org/officeDocument/2006/relationships/image" Target="../media/image105.png"/><Relationship Id="rId3" Type="http://schemas.openxmlformats.org/officeDocument/2006/relationships/image" Target="../media/image95.jpeg"/><Relationship Id="rId7" Type="http://schemas.openxmlformats.org/officeDocument/2006/relationships/image" Target="../media/image99.jpeg"/><Relationship Id="rId12" Type="http://schemas.openxmlformats.org/officeDocument/2006/relationships/image" Target="../media/image104.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98.png"/><Relationship Id="rId11" Type="http://schemas.openxmlformats.org/officeDocument/2006/relationships/image" Target="../media/image103.png"/><Relationship Id="rId5" Type="http://schemas.openxmlformats.org/officeDocument/2006/relationships/image" Target="../media/image97.png"/><Relationship Id="rId15" Type="http://schemas.openxmlformats.org/officeDocument/2006/relationships/image" Target="../media/image107.png"/><Relationship Id="rId10" Type="http://schemas.openxmlformats.org/officeDocument/2006/relationships/image" Target="../media/image102.png"/><Relationship Id="rId4" Type="http://schemas.openxmlformats.org/officeDocument/2006/relationships/image" Target="../media/image96.jpeg"/><Relationship Id="rId9" Type="http://schemas.openxmlformats.org/officeDocument/2006/relationships/image" Target="../media/image101.png"/><Relationship Id="rId14" Type="http://schemas.openxmlformats.org/officeDocument/2006/relationships/image" Target="../media/image106.png"/></Relationships>
</file>

<file path=ppt/slides/_rels/slide34.xml.rels><?xml version="1.0" encoding="UTF-8" standalone="yes"?>
<Relationships xmlns="http://schemas.openxmlformats.org/package/2006/relationships"><Relationship Id="rId8" Type="http://schemas.openxmlformats.org/officeDocument/2006/relationships/image" Target="../media/image112.jpeg"/><Relationship Id="rId13" Type="http://schemas.openxmlformats.org/officeDocument/2006/relationships/image" Target="../media/image50.jpeg"/><Relationship Id="rId3" Type="http://schemas.openxmlformats.org/officeDocument/2006/relationships/image" Target="../media/image53.jpeg"/><Relationship Id="rId7" Type="http://schemas.openxmlformats.org/officeDocument/2006/relationships/image" Target="../media/image111.jpeg"/><Relationship Id="rId12" Type="http://schemas.openxmlformats.org/officeDocument/2006/relationships/image" Target="../media/image49.jpeg"/><Relationship Id="rId17" Type="http://schemas.openxmlformats.org/officeDocument/2006/relationships/image" Target="../media/image119.jpeg"/><Relationship Id="rId2" Type="http://schemas.openxmlformats.org/officeDocument/2006/relationships/notesSlide" Target="../notesSlides/notesSlide34.xml"/><Relationship Id="rId16" Type="http://schemas.openxmlformats.org/officeDocument/2006/relationships/image" Target="../media/image118.jpeg"/><Relationship Id="rId1" Type="http://schemas.openxmlformats.org/officeDocument/2006/relationships/slideLayout" Target="../slideLayouts/slideLayout7.xml"/><Relationship Id="rId6" Type="http://schemas.openxmlformats.org/officeDocument/2006/relationships/image" Target="../media/image110.JPG"/><Relationship Id="rId11" Type="http://schemas.openxmlformats.org/officeDocument/2006/relationships/image" Target="../media/image115.jpeg"/><Relationship Id="rId5" Type="http://schemas.openxmlformats.org/officeDocument/2006/relationships/image" Target="../media/image109.png"/><Relationship Id="rId15" Type="http://schemas.openxmlformats.org/officeDocument/2006/relationships/image" Target="../media/image117.jpeg"/><Relationship Id="rId10" Type="http://schemas.openxmlformats.org/officeDocument/2006/relationships/image" Target="../media/image114.jpeg"/><Relationship Id="rId4" Type="http://schemas.openxmlformats.org/officeDocument/2006/relationships/image" Target="../media/image108.jpeg"/><Relationship Id="rId9" Type="http://schemas.openxmlformats.org/officeDocument/2006/relationships/image" Target="../media/image113.jpeg"/><Relationship Id="rId14" Type="http://schemas.openxmlformats.org/officeDocument/2006/relationships/image" Target="../media/image116.jpeg"/></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36.xml"/><Relationship Id="rId1" Type="http://schemas.openxmlformats.org/officeDocument/2006/relationships/slideLayout" Target="../slideLayouts/slideLayout7.xml"/><Relationship Id="rId5" Type="http://schemas.openxmlformats.org/officeDocument/2006/relationships/image" Target="../media/image121.png"/><Relationship Id="rId4" Type="http://schemas.openxmlformats.org/officeDocument/2006/relationships/image" Target="../media/image120.jpe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39.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41.xml"/><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43.xml"/><Relationship Id="rId1" Type="http://schemas.openxmlformats.org/officeDocument/2006/relationships/slideLayout" Target="../slideLayouts/slideLayout7.xml"/><Relationship Id="rId4" Type="http://schemas.openxmlformats.org/officeDocument/2006/relationships/image" Target="../media/image126.jpeg"/></Relationships>
</file>

<file path=ppt/slides/_rels/slide44.xml.rels><?xml version="1.0" encoding="UTF-8" standalone="yes"?>
<Relationships xmlns="http://schemas.openxmlformats.org/package/2006/relationships"><Relationship Id="rId3" Type="http://schemas.openxmlformats.org/officeDocument/2006/relationships/image" Target="../media/image127.jpeg"/><Relationship Id="rId2" Type="http://schemas.openxmlformats.org/officeDocument/2006/relationships/notesSlide" Target="../notesSlides/notesSlide44.xml"/><Relationship Id="rId1" Type="http://schemas.openxmlformats.org/officeDocument/2006/relationships/slideLayout" Target="../slideLayouts/slideLayout7.xml"/><Relationship Id="rId4" Type="http://schemas.openxmlformats.org/officeDocument/2006/relationships/image" Target="../media/image128.jpeg"/></Relationships>
</file>

<file path=ppt/slides/_rels/slide45.xml.rels><?xml version="1.0" encoding="UTF-8" standalone="yes"?>
<Relationships xmlns="http://schemas.openxmlformats.org/package/2006/relationships"><Relationship Id="rId3" Type="http://schemas.openxmlformats.org/officeDocument/2006/relationships/image" Target="../media/image129.jpeg"/><Relationship Id="rId7" Type="http://schemas.microsoft.com/office/2007/relationships/hdphoto" Target="../media/hdphoto2.wdp"/><Relationship Id="rId2" Type="http://schemas.openxmlformats.org/officeDocument/2006/relationships/notesSlide" Target="../notesSlides/notesSlide45.xml"/><Relationship Id="rId1" Type="http://schemas.openxmlformats.org/officeDocument/2006/relationships/slideLayout" Target="../slideLayouts/slideLayout7.xml"/><Relationship Id="rId6" Type="http://schemas.openxmlformats.org/officeDocument/2006/relationships/image" Target="../media/image131.png"/><Relationship Id="rId5" Type="http://schemas.microsoft.com/office/2007/relationships/hdphoto" Target="../media/hdphoto1.wdp"/><Relationship Id="rId4" Type="http://schemas.openxmlformats.org/officeDocument/2006/relationships/image" Target="../media/image130.png"/></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48.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7.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notesSlide" Target="../notesSlides/notesSlide54.xml"/><Relationship Id="rId1" Type="http://schemas.openxmlformats.org/officeDocument/2006/relationships/slideLayout" Target="../slideLayouts/slideLayout7.xml"/><Relationship Id="rId5" Type="http://schemas.openxmlformats.org/officeDocument/2006/relationships/image" Target="../media/image134.tiff"/><Relationship Id="rId4" Type="http://schemas.openxmlformats.org/officeDocument/2006/relationships/image" Target="../media/image133.jpeg"/></Relationships>
</file>

<file path=ppt/slides/_rels/slide55.xml.rels><?xml version="1.0" encoding="UTF-8" standalone="yes"?>
<Relationships xmlns="http://schemas.openxmlformats.org/package/2006/relationships"><Relationship Id="rId3" Type="http://schemas.openxmlformats.org/officeDocument/2006/relationships/image" Target="../media/image135.tiff"/><Relationship Id="rId2" Type="http://schemas.openxmlformats.org/officeDocument/2006/relationships/notesSlide" Target="../notesSlides/notesSlide55.xml"/><Relationship Id="rId1" Type="http://schemas.openxmlformats.org/officeDocument/2006/relationships/slideLayout" Target="../slideLayouts/slideLayout7.xml"/><Relationship Id="rId4" Type="http://schemas.openxmlformats.org/officeDocument/2006/relationships/image" Target="../media/image136.tiff"/></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7.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8.xml"/><Relationship Id="rId1" Type="http://schemas.openxmlformats.org/officeDocument/2006/relationships/slideLayout" Target="../slideLayouts/slideLayout7.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60.xml"/><Relationship Id="rId1" Type="http://schemas.openxmlformats.org/officeDocument/2006/relationships/slideLayout" Target="../slideLayouts/slideLayout7.xml"/></Relationships>
</file>

<file path=ppt/slides/_rels/slide6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61.xml"/><Relationship Id="rId1" Type="http://schemas.openxmlformats.org/officeDocument/2006/relationships/slideLayout" Target="../slideLayouts/slideLayout7.xml"/><Relationship Id="rId5" Type="http://schemas.openxmlformats.org/officeDocument/2006/relationships/image" Target="../media/image138.jfif"/><Relationship Id="rId4" Type="http://schemas.openxmlformats.org/officeDocument/2006/relationships/image" Target="../media/image13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62.xml"/><Relationship Id="rId1" Type="http://schemas.openxmlformats.org/officeDocument/2006/relationships/slideLayout" Target="../slideLayouts/slideLayout7.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64.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65.xml"/><Relationship Id="rId1" Type="http://schemas.openxmlformats.org/officeDocument/2006/relationships/slideLayout" Target="../slideLayouts/slideLayout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7.xml"/></Relationships>
</file>

<file path=ppt/slides/_rels/slide71.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38.jfif"/><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75.xml"/><Relationship Id="rId1" Type="http://schemas.openxmlformats.org/officeDocument/2006/relationships/slideLayout" Target="../slideLayouts/slideLayout7.xml"/><Relationship Id="rId6" Type="http://schemas.openxmlformats.org/officeDocument/2006/relationships/image" Target="../media/image147.jpeg"/><Relationship Id="rId5" Type="http://schemas.openxmlformats.org/officeDocument/2006/relationships/image" Target="../media/image146.jpeg"/><Relationship Id="rId4" Type="http://schemas.openxmlformats.org/officeDocument/2006/relationships/image" Target="../media/image145.tiff"/></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7.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7.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80.xml"/><Relationship Id="rId1" Type="http://schemas.openxmlformats.org/officeDocument/2006/relationships/slideLayout" Target="../slideLayouts/slideLayout7.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7.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7.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7.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3" Type="http://schemas.openxmlformats.org/officeDocument/2006/relationships/image" Target="../media/image148.jpg"/><Relationship Id="rId2" Type="http://schemas.openxmlformats.org/officeDocument/2006/relationships/notesSlide" Target="../notesSlides/notesSlide86.xml"/><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notesSlide" Target="../notesSlides/notesSlide87.xml"/><Relationship Id="rId1" Type="http://schemas.openxmlformats.org/officeDocument/2006/relationships/slideLayout" Target="../slideLayouts/slideLayout7.xml"/><Relationship Id="rId4" Type="http://schemas.openxmlformats.org/officeDocument/2006/relationships/image" Target="../media/image150.jpg"/></Relationships>
</file>

<file path=ppt/slides/_rels/slide88.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notesSlide" Target="../notesSlides/notesSlide88.xml"/><Relationship Id="rId1" Type="http://schemas.openxmlformats.org/officeDocument/2006/relationships/slideLayout" Target="../slideLayouts/slideLayout7.xml"/><Relationship Id="rId4" Type="http://schemas.openxmlformats.org/officeDocument/2006/relationships/image" Target="../media/image152.jp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8" Type="http://schemas.openxmlformats.org/officeDocument/2006/relationships/chart" Target="../charts/chart4.xml"/><Relationship Id="rId3" Type="http://schemas.microsoft.com/office/2014/relationships/chartEx" Target="../charts/chartEx1.xml"/><Relationship Id="rId7" Type="http://schemas.openxmlformats.org/officeDocument/2006/relationships/chart" Target="../charts/chart3.xml"/><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402.png"/><Relationship Id="rId11" Type="http://schemas.openxmlformats.org/officeDocument/2006/relationships/image" Target="../media/image410.png"/><Relationship Id="rId5" Type="http://schemas.microsoft.com/office/2014/relationships/chartEx" Target="../charts/chartEx2.xml"/><Relationship Id="rId10" Type="http://schemas.microsoft.com/office/2014/relationships/chartEx" Target="../charts/chartEx3.xml"/><Relationship Id="rId4" Type="http://schemas.openxmlformats.org/officeDocument/2006/relationships/image" Target="../media/image3910.png"/><Relationship Id="rId9" Type="http://schemas.openxmlformats.org/officeDocument/2006/relationships/chart" Target="../charts/chart5.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93.xml"/><Relationship Id="rId1" Type="http://schemas.openxmlformats.org/officeDocument/2006/relationships/slideLayout" Target="../slideLayouts/slideLayout7.xml"/><Relationship Id="rId4" Type="http://schemas.openxmlformats.org/officeDocument/2006/relationships/image" Target="../media/image153.png"/></Relationships>
</file>

<file path=ppt/slides/_rels/slide94.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4.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10.jpeg"/></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7.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23867CDF-41CC-4387-A6F0-6AB004CE11BB}"/>
              </a:ext>
            </a:extLst>
          </p:cNvPr>
          <p:cNvSpPr/>
          <p:nvPr/>
        </p:nvSpPr>
        <p:spPr>
          <a:xfrm rot="11436214" flipH="1">
            <a:off x="4638212" y="4080458"/>
            <a:ext cx="7686406" cy="3406655"/>
          </a:xfrm>
          <a:custGeom>
            <a:avLst/>
            <a:gdLst>
              <a:gd name="connsiteX0" fmla="*/ 7066038 w 7686406"/>
              <a:gd name="connsiteY0" fmla="*/ 3363881 h 3406655"/>
              <a:gd name="connsiteX1" fmla="*/ 7191487 w 7686406"/>
              <a:gd name="connsiteY1" fmla="*/ 3386970 h 3406655"/>
              <a:gd name="connsiteX2" fmla="*/ 7297625 w 7686406"/>
              <a:gd name="connsiteY2" fmla="*/ 3406655 h 3406655"/>
              <a:gd name="connsiteX3" fmla="*/ 7686406 w 7686406"/>
              <a:gd name="connsiteY3" fmla="*/ 1329935 h 3406655"/>
              <a:gd name="connsiteX4" fmla="*/ 582402 w 7686406"/>
              <a:gd name="connsiteY4" fmla="*/ 0 h 3406655"/>
              <a:gd name="connsiteX5" fmla="*/ 489405 w 7686406"/>
              <a:gd name="connsiteY5" fmla="*/ 16526 h 3406655"/>
              <a:gd name="connsiteX6" fmla="*/ 367484 w 7686406"/>
              <a:gd name="connsiteY6" fmla="*/ 39086 h 3406655"/>
              <a:gd name="connsiteX7" fmla="*/ 1595252 w 7686406"/>
              <a:gd name="connsiteY7" fmla="*/ 777929 h 3406655"/>
              <a:gd name="connsiteX8" fmla="*/ 3111905 w 7686406"/>
              <a:gd name="connsiteY8" fmla="*/ 864852 h 3406655"/>
              <a:gd name="connsiteX9" fmla="*/ 4068842 w 7686406"/>
              <a:gd name="connsiteY9" fmla="*/ 1277735 h 3406655"/>
              <a:gd name="connsiteX10" fmla="*/ 5170221 w 7686406"/>
              <a:gd name="connsiteY10" fmla="*/ 2386000 h 3406655"/>
              <a:gd name="connsiteX11" fmla="*/ 7066038 w 7686406"/>
              <a:gd name="connsiteY11" fmla="*/ 3363881 h 34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6406" h="3406655">
                <a:moveTo>
                  <a:pt x="7066038" y="3363881"/>
                </a:moveTo>
                <a:cubicBezTo>
                  <a:pt x="7106287" y="3371124"/>
                  <a:pt x="7148205" y="3378906"/>
                  <a:pt x="7191487" y="3386970"/>
                </a:cubicBezTo>
                <a:lnTo>
                  <a:pt x="7297625" y="3406655"/>
                </a:lnTo>
                <a:lnTo>
                  <a:pt x="7686406" y="1329935"/>
                </a:lnTo>
                <a:lnTo>
                  <a:pt x="582402" y="0"/>
                </a:lnTo>
                <a:lnTo>
                  <a:pt x="489405" y="16526"/>
                </a:lnTo>
                <a:cubicBezTo>
                  <a:pt x="444605" y="24641"/>
                  <a:pt x="403877" y="32181"/>
                  <a:pt x="367484" y="39086"/>
                </a:cubicBezTo>
                <a:cubicBezTo>
                  <a:pt x="-797089" y="260015"/>
                  <a:pt x="1137849" y="640302"/>
                  <a:pt x="1595252" y="777929"/>
                </a:cubicBezTo>
                <a:cubicBezTo>
                  <a:pt x="2052655" y="915556"/>
                  <a:pt x="2699641" y="781552"/>
                  <a:pt x="3111905" y="864852"/>
                </a:cubicBezTo>
                <a:cubicBezTo>
                  <a:pt x="3524170" y="948153"/>
                  <a:pt x="3725789" y="1024210"/>
                  <a:pt x="4068842" y="1277735"/>
                </a:cubicBezTo>
                <a:cubicBezTo>
                  <a:pt x="4411894" y="1531260"/>
                  <a:pt x="4670687" y="2038309"/>
                  <a:pt x="5170221" y="2386000"/>
                </a:cubicBezTo>
                <a:cubicBezTo>
                  <a:pt x="5669755" y="2733691"/>
                  <a:pt x="6422062" y="3247985"/>
                  <a:pt x="7066038" y="3363881"/>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Freeform: Shape 61">
            <a:extLst>
              <a:ext uri="{FF2B5EF4-FFF2-40B4-BE49-F238E27FC236}">
                <a16:creationId xmlns:a16="http://schemas.microsoft.com/office/drawing/2014/main" id="{26F611C6-7398-45C6-ACBE-F91BDB637939}"/>
              </a:ext>
            </a:extLst>
          </p:cNvPr>
          <p:cNvSpPr/>
          <p:nvPr/>
        </p:nvSpPr>
        <p:spPr>
          <a:xfrm>
            <a:off x="-16301"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blipFill>
            <a:blip r:embed="rId3"/>
            <a:stretch>
              <a:fillRect/>
            </a:stretch>
          </a:blipFill>
          <a:ln>
            <a:solidFill>
              <a:srgbClr val="FFC000"/>
            </a:solid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F52B1EE5-8BF2-48CF-B64E-CD302E0A12B5}"/>
              </a:ext>
            </a:extLst>
          </p:cNvPr>
          <p:cNvSpPr/>
          <p:nvPr/>
        </p:nvSpPr>
        <p:spPr>
          <a:xfrm>
            <a:off x="7943608" y="0"/>
            <a:ext cx="4248392" cy="1610170"/>
          </a:xfrm>
          <a:custGeom>
            <a:avLst/>
            <a:gdLst>
              <a:gd name="connsiteX0" fmla="*/ 0 w 4248392"/>
              <a:gd name="connsiteY0" fmla="*/ 0 h 1610170"/>
              <a:gd name="connsiteX1" fmla="*/ 4248392 w 4248392"/>
              <a:gd name="connsiteY1" fmla="*/ 0 h 1610170"/>
              <a:gd name="connsiteX2" fmla="*/ 4248392 w 4248392"/>
              <a:gd name="connsiteY2" fmla="*/ 1610170 h 1610170"/>
              <a:gd name="connsiteX3" fmla="*/ 4087844 w 4248392"/>
              <a:gd name="connsiteY3" fmla="*/ 1561556 h 1610170"/>
              <a:gd name="connsiteX4" fmla="*/ 3087807 w 4248392"/>
              <a:gd name="connsiteY4" fmla="*/ 1071223 h 1610170"/>
              <a:gd name="connsiteX5" fmla="*/ 2300046 w 4248392"/>
              <a:gd name="connsiteY5" fmla="*/ 412603 h 1610170"/>
              <a:gd name="connsiteX6" fmla="*/ 1615598 w 4248392"/>
              <a:gd name="connsiteY6" fmla="*/ 167235 h 1610170"/>
              <a:gd name="connsiteX7" fmla="*/ 530812 w 4248392"/>
              <a:gd name="connsiteY7" fmla="*/ 115578 h 1610170"/>
              <a:gd name="connsiteX8" fmla="*/ 138446 w 4248392"/>
              <a:gd name="connsiteY8" fmla="*/ 30930 h 16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392" h="1610170">
                <a:moveTo>
                  <a:pt x="0" y="0"/>
                </a:moveTo>
                <a:lnTo>
                  <a:pt x="4248392" y="0"/>
                </a:lnTo>
                <a:lnTo>
                  <a:pt x="4248392" y="1610170"/>
                </a:lnTo>
                <a:lnTo>
                  <a:pt x="4087844" y="1561556"/>
                </a:lnTo>
                <a:cubicBezTo>
                  <a:pt x="3725441" y="1436854"/>
                  <a:pt x="3355775" y="1226192"/>
                  <a:pt x="3087807" y="1071223"/>
                </a:cubicBezTo>
                <a:cubicBezTo>
                  <a:pt x="2730516" y="864597"/>
                  <a:pt x="2545414" y="563268"/>
                  <a:pt x="2300046" y="412603"/>
                </a:cubicBezTo>
                <a:cubicBezTo>
                  <a:pt x="2054678" y="261938"/>
                  <a:pt x="1910470" y="216739"/>
                  <a:pt x="1615598" y="167235"/>
                </a:cubicBezTo>
                <a:cubicBezTo>
                  <a:pt x="1320726" y="117731"/>
                  <a:pt x="857970" y="197367"/>
                  <a:pt x="530812" y="115578"/>
                </a:cubicBezTo>
                <a:cubicBezTo>
                  <a:pt x="449023" y="95131"/>
                  <a:pt x="301184" y="65670"/>
                  <a:pt x="138446" y="3093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Freeform: Shape 49">
            <a:extLst>
              <a:ext uri="{FF2B5EF4-FFF2-40B4-BE49-F238E27FC236}">
                <a16:creationId xmlns:a16="http://schemas.microsoft.com/office/drawing/2014/main" id="{A790EA4A-8478-4A08-9378-008FEEA89AA4}"/>
              </a:ext>
            </a:extLst>
          </p:cNvPr>
          <p:cNvSpPr/>
          <p:nvPr/>
        </p:nvSpPr>
        <p:spPr>
          <a:xfrm>
            <a:off x="-16301" y="0"/>
            <a:ext cx="7607301" cy="6876731"/>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flip="none" rotWithShape="1">
            <a:gsLst>
              <a:gs pos="95000">
                <a:srgbClr val="24BED8">
                  <a:alpha val="80000"/>
                </a:srgbClr>
              </a:gs>
              <a:gs pos="0">
                <a:srgbClr val="2F3F69">
                  <a:alpha val="20000"/>
                </a:srgbClr>
              </a:gs>
            </a:gsLst>
            <a:lin ang="10200000" scaled="0"/>
            <a:tileRect/>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0" name="Grup 19">
            <a:extLst>
              <a:ext uri="{FF2B5EF4-FFF2-40B4-BE49-F238E27FC236}">
                <a16:creationId xmlns:a16="http://schemas.microsoft.com/office/drawing/2014/main" id="{C43F3E06-2D36-4E69-B14C-20E9E565E2E1}"/>
              </a:ext>
            </a:extLst>
          </p:cNvPr>
          <p:cNvGrpSpPr/>
          <p:nvPr/>
        </p:nvGrpSpPr>
        <p:grpSpPr>
          <a:xfrm>
            <a:off x="6400225" y="3421434"/>
            <a:ext cx="6172200" cy="761924"/>
            <a:chOff x="6462096" y="3021384"/>
            <a:chExt cx="6172200" cy="761924"/>
          </a:xfrm>
        </p:grpSpPr>
        <p:grpSp>
          <p:nvGrpSpPr>
            <p:cNvPr id="9" name="Grup 8">
              <a:extLst>
                <a:ext uri="{FF2B5EF4-FFF2-40B4-BE49-F238E27FC236}">
                  <a16:creationId xmlns:a16="http://schemas.microsoft.com/office/drawing/2014/main" id="{1E9B1D4D-203C-4992-A7B0-8ED5A0591804}"/>
                </a:ext>
              </a:extLst>
            </p:cNvPr>
            <p:cNvGrpSpPr/>
            <p:nvPr/>
          </p:nvGrpSpPr>
          <p:grpSpPr>
            <a:xfrm>
              <a:off x="7320378" y="3463901"/>
              <a:ext cx="4455636" cy="319407"/>
              <a:chOff x="6226059" y="2990940"/>
              <a:chExt cx="6167436" cy="319407"/>
            </a:xfrm>
          </p:grpSpPr>
          <p:sp>
            <p:nvSpPr>
              <p:cNvPr id="32" name="Metin kutusu 31">
                <a:extLst>
                  <a:ext uri="{FF2B5EF4-FFF2-40B4-BE49-F238E27FC236}">
                    <a16:creationId xmlns:a16="http://schemas.microsoft.com/office/drawing/2014/main" id="{F65C17B8-5197-478C-B3EF-E45A8ED38E3E}"/>
                  </a:ext>
                </a:extLst>
              </p:cNvPr>
              <p:cNvSpPr txBox="1"/>
              <p:nvPr/>
            </p:nvSpPr>
            <p:spPr>
              <a:xfrm>
                <a:off x="6226059" y="3033348"/>
                <a:ext cx="6167436" cy="276999"/>
              </a:xfrm>
              <a:prstGeom prst="rect">
                <a:avLst/>
              </a:prstGeom>
              <a:noFill/>
            </p:spPr>
            <p:txBody>
              <a:bodyPr wrap="square">
                <a:spAutoFit/>
              </a:bodyPr>
              <a:lstStyle/>
              <a:p>
                <a:pPr algn="ctr"/>
                <a:r>
                  <a:rPr lang="tr-TR" sz="1200" b="1" dirty="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PROF. DR. ALİ ACAR</a:t>
                </a:r>
                <a:endParaRPr lang="tr-TR" sz="2000" b="1" dirty="0">
                  <a:solidFill>
                    <a:schemeClr val="tx2">
                      <a:lumMod val="50000"/>
                    </a:schemeClr>
                  </a:solidFill>
                  <a:effectLst>
                    <a:outerShdw blurRad="38100" dist="38100" dir="2700000" algn="tl">
                      <a:srgbClr val="000000">
                        <a:alpha val="43137"/>
                      </a:srgbClr>
                    </a:outerShdw>
                  </a:effectLst>
                  <a:latin typeface="Trebuchet MS" panose="020B0603020202020204" pitchFamily="34" charset="0"/>
                  <a:ea typeface="Roboto" panose="02000000000000000000" pitchFamily="2" charset="0"/>
                  <a:cs typeface="Roboto" panose="02000000000000000000" pitchFamily="2" charset="0"/>
                </a:endParaRPr>
              </a:p>
            </p:txBody>
          </p:sp>
          <p:cxnSp>
            <p:nvCxnSpPr>
              <p:cNvPr id="7" name="Düz Bağlayıcı 6">
                <a:extLst>
                  <a:ext uri="{FF2B5EF4-FFF2-40B4-BE49-F238E27FC236}">
                    <a16:creationId xmlns:a16="http://schemas.microsoft.com/office/drawing/2014/main" id="{570FA7BF-86A1-4048-ACFB-748115DA4D21}"/>
                  </a:ext>
                </a:extLst>
              </p:cNvPr>
              <p:cNvCxnSpPr>
                <a:cxnSpLocks/>
              </p:cNvCxnSpPr>
              <p:nvPr/>
            </p:nvCxnSpPr>
            <p:spPr>
              <a:xfrm>
                <a:off x="7158552" y="2990940"/>
                <a:ext cx="4302452"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8" name="Metin kutusu 47">
              <a:extLst>
                <a:ext uri="{FF2B5EF4-FFF2-40B4-BE49-F238E27FC236}">
                  <a16:creationId xmlns:a16="http://schemas.microsoft.com/office/drawing/2014/main" id="{E1323C98-FD78-4EF0-ADF3-49ABC278796E}"/>
                </a:ext>
              </a:extLst>
            </p:cNvPr>
            <p:cNvSpPr txBox="1"/>
            <p:nvPr/>
          </p:nvSpPr>
          <p:spPr>
            <a:xfrm>
              <a:off x="6462096" y="3021384"/>
              <a:ext cx="6172200" cy="400110"/>
            </a:xfrm>
            <a:prstGeom prst="rect">
              <a:avLst/>
            </a:prstGeom>
            <a:noFill/>
          </p:spPr>
          <p:txBody>
            <a:bodyPr wrap="square">
              <a:spAutoFit/>
            </a:bodyPr>
            <a:lstStyle/>
            <a:p>
              <a:pPr algn="ctr"/>
              <a:r>
                <a:rPr lang="tr-TR" sz="2000" b="1" dirty="0">
                  <a:solidFill>
                    <a:schemeClr val="bg2">
                      <a:lumMod val="10000"/>
                    </a:schemeClr>
                  </a:solidFill>
                  <a:latin typeface="Trebuchet MS" panose="020B0603020202020204" pitchFamily="34" charset="0"/>
                  <a:ea typeface="Roboto" panose="02000000000000000000" pitchFamily="2" charset="0"/>
                  <a:cs typeface="Roboto" panose="02000000000000000000" pitchFamily="2" charset="0"/>
                </a:rPr>
                <a:t>FAKÜLTE TANITIMI</a:t>
              </a:r>
            </a:p>
          </p:txBody>
        </p:sp>
      </p:grpSp>
      <p:pic>
        <p:nvPicPr>
          <p:cNvPr id="4" name="Picture 3">
            <a:extLst>
              <a:ext uri="{FF2B5EF4-FFF2-40B4-BE49-F238E27FC236}">
                <a16:creationId xmlns:a16="http://schemas.microsoft.com/office/drawing/2014/main" id="{9F5F4C72-7F9D-4EB2-8C7D-E81A67A295D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3" b="7143"/>
          <a:stretch/>
        </p:blipFill>
        <p:spPr>
          <a:xfrm>
            <a:off x="8582621" y="1231717"/>
            <a:ext cx="1810158" cy="1810158"/>
          </a:xfrm>
          <a:prstGeom prst="flowChartConnector">
            <a:avLst/>
          </a:prstGeom>
          <a:effectLst>
            <a:outerShdw blurRad="63500" sx="102000" sy="102000" algn="ctr" rotWithShape="0">
              <a:prstClr val="black">
                <a:alpha val="40000"/>
              </a:prstClr>
            </a:outerShdw>
          </a:effectLst>
        </p:spPr>
      </p:pic>
      <p:pic>
        <p:nvPicPr>
          <p:cNvPr id="8" name="Picture 7">
            <a:extLst>
              <a:ext uri="{FF2B5EF4-FFF2-40B4-BE49-F238E27FC236}">
                <a16:creationId xmlns:a16="http://schemas.microsoft.com/office/drawing/2014/main" id="{9398B197-E642-466A-A47B-5B44DCC18AE5}"/>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778" t="33111" r="14778" b="34778"/>
          <a:stretch/>
        </p:blipFill>
        <p:spPr>
          <a:xfrm>
            <a:off x="6336651" y="4676456"/>
            <a:ext cx="2849880" cy="1299078"/>
          </a:xfrm>
          <a:prstGeom prst="rect">
            <a:avLst/>
          </a:prstGeom>
        </p:spPr>
      </p:pic>
    </p:spTree>
    <p:extLst>
      <p:ext uri="{BB962C8B-B14F-4D97-AF65-F5344CB8AC3E}">
        <p14:creationId xmlns:p14="http://schemas.microsoft.com/office/powerpoint/2010/main" val="30266344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39058" y="763078"/>
                  <a:ext cx="6354625" cy="461665"/>
                </a:xfrm>
                <a:prstGeom prst="rect">
                  <a:avLst/>
                </a:prstGeom>
              </p:spPr>
              <p:txBody>
                <a:bodyPr wrap="none">
                  <a:spAutoFit/>
                </a:bodyPr>
                <a:lstStyle/>
                <a:p>
                  <a:pPr algn="ctr"/>
                  <a:r>
                    <a:rPr lang="tr-TR" sz="2400" b="1" dirty="0">
                      <a:solidFill>
                        <a:schemeClr val="bg1"/>
                      </a:solidFill>
                      <a:latin typeface="Agency FB" panose="020B0503020202020204" pitchFamily="34" charset="0"/>
                    </a:rPr>
                    <a:t>Öğrenci Profili – 2020-2021 Akademik Yılı Öğrenci Sayıları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5</a:t>
              </a:r>
              <a:endParaRPr lang="en-IN" b="1" dirty="0">
                <a:solidFill>
                  <a:schemeClr val="bg1"/>
                </a:solidFill>
                <a:latin typeface="Eurostile BQ" pitchFamily="50" charset="0"/>
              </a:endParaRPr>
            </a:p>
          </p:txBody>
        </p:sp>
      </p:grpSp>
      <p:graphicFrame>
        <p:nvGraphicFramePr>
          <p:cNvPr id="27" name="Tablo 26">
            <a:extLst>
              <a:ext uri="{FF2B5EF4-FFF2-40B4-BE49-F238E27FC236}">
                <a16:creationId xmlns:a16="http://schemas.microsoft.com/office/drawing/2014/main" id="{3306F52E-6544-4567-A0DA-C9DD50EA6BF3}"/>
              </a:ext>
            </a:extLst>
          </p:cNvPr>
          <p:cNvGraphicFramePr>
            <a:graphicFrameLocks noGrp="1"/>
          </p:cNvGraphicFramePr>
          <p:nvPr>
            <p:extLst>
              <p:ext uri="{D42A27DB-BD31-4B8C-83A1-F6EECF244321}">
                <p14:modId xmlns:p14="http://schemas.microsoft.com/office/powerpoint/2010/main" val="939863667"/>
              </p:ext>
            </p:extLst>
          </p:nvPr>
        </p:nvGraphicFramePr>
        <p:xfrm>
          <a:off x="534299" y="2202460"/>
          <a:ext cx="7109866" cy="4244020"/>
        </p:xfrm>
        <a:graphic>
          <a:graphicData uri="http://schemas.openxmlformats.org/drawingml/2006/table">
            <a:tbl>
              <a:tblPr firstRow="1" bandRow="1">
                <a:tableStyleId>{5C22544A-7EE6-4342-B048-85BDC9FD1C3A}</a:tableStyleId>
              </a:tblPr>
              <a:tblGrid>
                <a:gridCol w="1149429">
                  <a:extLst>
                    <a:ext uri="{9D8B030D-6E8A-4147-A177-3AD203B41FA5}">
                      <a16:colId xmlns:a16="http://schemas.microsoft.com/office/drawing/2014/main" val="47946910"/>
                    </a:ext>
                  </a:extLst>
                </a:gridCol>
                <a:gridCol w="1050803">
                  <a:extLst>
                    <a:ext uri="{9D8B030D-6E8A-4147-A177-3AD203B41FA5}">
                      <a16:colId xmlns:a16="http://schemas.microsoft.com/office/drawing/2014/main" val="3897985462"/>
                    </a:ext>
                  </a:extLst>
                </a:gridCol>
                <a:gridCol w="1245069">
                  <a:extLst>
                    <a:ext uri="{9D8B030D-6E8A-4147-A177-3AD203B41FA5}">
                      <a16:colId xmlns:a16="http://schemas.microsoft.com/office/drawing/2014/main" val="3196210935"/>
                    </a:ext>
                  </a:extLst>
                </a:gridCol>
                <a:gridCol w="1271560">
                  <a:extLst>
                    <a:ext uri="{9D8B030D-6E8A-4147-A177-3AD203B41FA5}">
                      <a16:colId xmlns:a16="http://schemas.microsoft.com/office/drawing/2014/main" val="2709569989"/>
                    </a:ext>
                  </a:extLst>
                </a:gridCol>
                <a:gridCol w="1306881">
                  <a:extLst>
                    <a:ext uri="{9D8B030D-6E8A-4147-A177-3AD203B41FA5}">
                      <a16:colId xmlns:a16="http://schemas.microsoft.com/office/drawing/2014/main" val="2269605724"/>
                    </a:ext>
                  </a:extLst>
                </a:gridCol>
                <a:gridCol w="1086124">
                  <a:extLst>
                    <a:ext uri="{9D8B030D-6E8A-4147-A177-3AD203B41FA5}">
                      <a16:colId xmlns:a16="http://schemas.microsoft.com/office/drawing/2014/main" val="340648103"/>
                    </a:ext>
                  </a:extLst>
                </a:gridCol>
              </a:tblGrid>
              <a:tr h="873225">
                <a:tc>
                  <a:txBody>
                    <a:bodyPr/>
                    <a:lstStyle/>
                    <a:p>
                      <a:pPr algn="ctr"/>
                      <a:r>
                        <a:rPr lang="tr-TR" sz="1400" dirty="0">
                          <a:solidFill>
                            <a:schemeClr val="bg1"/>
                          </a:solidFill>
                        </a:rPr>
                        <a:t>Bölümler </a:t>
                      </a:r>
                      <a:endParaRPr lang="en-US" sz="1400" dirty="0">
                        <a:solidFill>
                          <a:schemeClr val="bg1"/>
                        </a:solidFill>
                      </a:endParaRPr>
                    </a:p>
                  </a:txBody>
                  <a:tcPr anchor="ctr">
                    <a:solidFill>
                      <a:srgbClr val="1F4E79"/>
                    </a:solidFill>
                  </a:tcPr>
                </a:tc>
                <a:tc>
                  <a:txBody>
                    <a:bodyPr/>
                    <a:lstStyle/>
                    <a:p>
                      <a:pPr algn="ctr"/>
                      <a:r>
                        <a:rPr lang="tr-TR" sz="1400" dirty="0">
                          <a:solidFill>
                            <a:schemeClr val="bg1"/>
                          </a:solidFill>
                        </a:rPr>
                        <a:t>Toplam</a:t>
                      </a:r>
                      <a:endParaRPr lang="en-US" sz="1400" dirty="0">
                        <a:solidFill>
                          <a:schemeClr val="bg1"/>
                        </a:solidFill>
                      </a:endParaRPr>
                    </a:p>
                  </a:txBody>
                  <a:tcPr anchor="ctr">
                    <a:solidFill>
                      <a:srgbClr val="1F4E79"/>
                    </a:solidFill>
                  </a:tcPr>
                </a:tc>
                <a:tc>
                  <a:txBody>
                    <a:bodyPr/>
                    <a:lstStyle/>
                    <a:p>
                      <a:pPr algn="ctr"/>
                      <a:r>
                        <a:rPr lang="tr-TR" sz="1400" dirty="0">
                          <a:solidFill>
                            <a:schemeClr val="bg1"/>
                          </a:solidFill>
                        </a:rPr>
                        <a:t>T.C. Vatandaşı</a:t>
                      </a:r>
                      <a:endParaRPr lang="en-US" sz="1400" dirty="0">
                        <a:solidFill>
                          <a:schemeClr val="bg1"/>
                        </a:solidFill>
                      </a:endParaRPr>
                    </a:p>
                  </a:txBody>
                  <a:tcPr anchor="ctr">
                    <a:solidFill>
                      <a:srgbClr val="7030A0"/>
                    </a:solidFill>
                  </a:tcPr>
                </a:tc>
                <a:tc>
                  <a:txBody>
                    <a:bodyPr/>
                    <a:lstStyle/>
                    <a:p>
                      <a:pPr algn="ctr"/>
                      <a:r>
                        <a:rPr lang="en-US" sz="1400" dirty="0" err="1">
                          <a:solidFill>
                            <a:schemeClr val="bg1"/>
                          </a:solidFill>
                        </a:rPr>
                        <a:t>Yatay</a:t>
                      </a:r>
                      <a:r>
                        <a:rPr lang="en-US" sz="1400" dirty="0">
                          <a:solidFill>
                            <a:schemeClr val="bg1"/>
                          </a:solidFill>
                        </a:rPr>
                        <a:t>/</a:t>
                      </a:r>
                      <a:r>
                        <a:rPr lang="en-US" sz="1400" dirty="0" err="1">
                          <a:solidFill>
                            <a:schemeClr val="bg1"/>
                          </a:solidFill>
                        </a:rPr>
                        <a:t>Dikey</a:t>
                      </a:r>
                      <a:r>
                        <a:rPr lang="en-US" sz="1400" dirty="0">
                          <a:solidFill>
                            <a:schemeClr val="bg1"/>
                          </a:solidFill>
                        </a:rPr>
                        <a:t> </a:t>
                      </a:r>
                      <a:r>
                        <a:rPr lang="en-US" sz="1400" dirty="0" err="1">
                          <a:solidFill>
                            <a:schemeClr val="bg1"/>
                          </a:solidFill>
                        </a:rPr>
                        <a:t>Geçiş</a:t>
                      </a:r>
                      <a:endParaRPr lang="en-US" sz="1400" dirty="0">
                        <a:solidFill>
                          <a:schemeClr val="bg1"/>
                        </a:solidFill>
                      </a:endParaRPr>
                    </a:p>
                  </a:txBody>
                  <a:tcPr anchor="ctr">
                    <a:solidFill>
                      <a:schemeClr val="accent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dirty="0">
                          <a:solidFill>
                            <a:schemeClr val="bg1"/>
                          </a:solidFill>
                        </a:rPr>
                        <a:t>Uluslararası Öğrenci*</a:t>
                      </a:r>
                    </a:p>
                  </a:txBody>
                  <a:tcPr anchor="ctr">
                    <a:solidFill>
                      <a:srgbClr val="C63535"/>
                    </a:solidFill>
                  </a:tcPr>
                </a:tc>
                <a:tc>
                  <a:txBody>
                    <a:bodyPr/>
                    <a:lstStyle/>
                    <a:p>
                      <a:pPr algn="ctr"/>
                      <a:r>
                        <a:rPr lang="tr-TR" sz="1400" dirty="0">
                          <a:solidFill>
                            <a:schemeClr val="bg1"/>
                          </a:solidFill>
                        </a:rPr>
                        <a:t>Kayıt Sildiren (**)</a:t>
                      </a:r>
                      <a:endParaRPr lang="en-US" sz="1400" dirty="0">
                        <a:solidFill>
                          <a:schemeClr val="bg1"/>
                        </a:solidFill>
                      </a:endParaRPr>
                    </a:p>
                  </a:txBody>
                  <a:tcPr anchor="ctr">
                    <a:solidFill>
                      <a:srgbClr val="1F4E79"/>
                    </a:solidFill>
                  </a:tcPr>
                </a:tc>
                <a:extLst>
                  <a:ext uri="{0D108BD9-81ED-4DB2-BD59-A6C34878D82A}">
                    <a16:rowId xmlns:a16="http://schemas.microsoft.com/office/drawing/2014/main" val="1606264662"/>
                  </a:ext>
                </a:extLst>
              </a:tr>
              <a:tr h="528114">
                <a:tc>
                  <a:txBody>
                    <a:bodyPr/>
                    <a:lstStyle/>
                    <a:p>
                      <a:pPr algn="ctr"/>
                      <a:r>
                        <a:rPr lang="tr-TR" sz="1400" b="1" dirty="0">
                          <a:solidFill>
                            <a:schemeClr val="bg1"/>
                          </a:solidFill>
                        </a:rPr>
                        <a:t>NURS</a:t>
                      </a:r>
                      <a:endParaRPr lang="en-US" sz="1400" b="1" dirty="0">
                        <a:solidFill>
                          <a:schemeClr val="bg1"/>
                        </a:solidFill>
                      </a:endParaRPr>
                    </a:p>
                  </a:txBody>
                  <a:tcPr anchor="ctr">
                    <a:solidFill>
                      <a:srgbClr val="1F4E79"/>
                    </a:solidFill>
                  </a:tcPr>
                </a:tc>
                <a:tc>
                  <a:txBody>
                    <a:bodyPr/>
                    <a:lstStyle/>
                    <a:p>
                      <a:pPr algn="ctr"/>
                      <a:r>
                        <a:rPr lang="tr-TR" sz="1400" b="0" dirty="0">
                          <a:solidFill>
                            <a:schemeClr val="bg1"/>
                          </a:solidFill>
                        </a:rPr>
                        <a:t>105</a:t>
                      </a:r>
                      <a:endParaRPr lang="en-US" sz="1400" b="0" dirty="0">
                        <a:solidFill>
                          <a:schemeClr val="bg1"/>
                        </a:solidFill>
                      </a:endParaRPr>
                    </a:p>
                  </a:txBody>
                  <a:tcPr anchor="ctr">
                    <a:solidFill>
                      <a:srgbClr val="1F4E79"/>
                    </a:solidFill>
                  </a:tcPr>
                </a:tc>
                <a:tc>
                  <a:txBody>
                    <a:bodyPr/>
                    <a:lstStyle/>
                    <a:p>
                      <a:pPr algn="ctr"/>
                      <a:r>
                        <a:rPr lang="tr-TR" sz="1400" dirty="0">
                          <a:solidFill>
                            <a:schemeClr val="bg1"/>
                          </a:solidFill>
                        </a:rPr>
                        <a:t>90</a:t>
                      </a:r>
                      <a:endParaRPr lang="en-US" sz="1400" dirty="0">
                        <a:solidFill>
                          <a:schemeClr val="bg1"/>
                        </a:solidFill>
                      </a:endParaRPr>
                    </a:p>
                  </a:txBody>
                  <a:tcPr anchor="ctr">
                    <a:solidFill>
                      <a:srgbClr val="7030A0"/>
                    </a:solidFill>
                  </a:tcPr>
                </a:tc>
                <a:tc>
                  <a:txBody>
                    <a:bodyPr/>
                    <a:lstStyle/>
                    <a:p>
                      <a:pPr algn="ctr"/>
                      <a:r>
                        <a:rPr lang="tr-TR" sz="1400" dirty="0">
                          <a:solidFill>
                            <a:schemeClr val="bg1"/>
                          </a:solidFill>
                        </a:rPr>
                        <a:t>1</a:t>
                      </a:r>
                      <a:endParaRPr lang="en-US" sz="1400" dirty="0">
                        <a:solidFill>
                          <a:schemeClr val="bg1"/>
                        </a:solidFill>
                      </a:endParaRPr>
                    </a:p>
                  </a:txBody>
                  <a:tcPr anchor="ctr">
                    <a:solidFill>
                      <a:schemeClr val="accent2">
                        <a:lumMod val="50000"/>
                      </a:schemeClr>
                    </a:solidFill>
                  </a:tcPr>
                </a:tc>
                <a:tc>
                  <a:txBody>
                    <a:bodyPr/>
                    <a:lstStyle/>
                    <a:p>
                      <a:pPr algn="ctr"/>
                      <a:r>
                        <a:rPr lang="tr-TR" sz="1400" dirty="0">
                          <a:solidFill>
                            <a:schemeClr val="bg1"/>
                          </a:solidFill>
                        </a:rPr>
                        <a:t>14</a:t>
                      </a:r>
                      <a:endParaRPr lang="en-US" sz="1400" dirty="0">
                        <a:solidFill>
                          <a:schemeClr val="bg1"/>
                        </a:solidFill>
                      </a:endParaRPr>
                    </a:p>
                  </a:txBody>
                  <a:tcPr anchor="ctr">
                    <a:solidFill>
                      <a:srgbClr val="C63535"/>
                    </a:solidFill>
                  </a:tcPr>
                </a:tc>
                <a:tc>
                  <a:txBody>
                    <a:bodyPr/>
                    <a:lstStyle/>
                    <a:p>
                      <a:pPr algn="ctr"/>
                      <a:r>
                        <a:rPr lang="tr-TR" sz="1400" dirty="0">
                          <a:solidFill>
                            <a:schemeClr val="bg1"/>
                          </a:solidFill>
                        </a:rPr>
                        <a:t>11</a:t>
                      </a:r>
                      <a:endParaRPr lang="en-US" sz="1400" dirty="0">
                        <a:solidFill>
                          <a:schemeClr val="bg1"/>
                        </a:solidFill>
                      </a:endParaRPr>
                    </a:p>
                  </a:txBody>
                  <a:tcPr anchor="ctr">
                    <a:solidFill>
                      <a:srgbClr val="1F4E79"/>
                    </a:solidFill>
                  </a:tcPr>
                </a:tc>
                <a:extLst>
                  <a:ext uri="{0D108BD9-81ED-4DB2-BD59-A6C34878D82A}">
                    <a16:rowId xmlns:a16="http://schemas.microsoft.com/office/drawing/2014/main" val="2213475769"/>
                  </a:ext>
                </a:extLst>
              </a:tr>
              <a:tr h="528114">
                <a:tc>
                  <a:txBody>
                    <a:bodyPr/>
                    <a:lstStyle/>
                    <a:p>
                      <a:pPr algn="ctr"/>
                      <a:r>
                        <a:rPr lang="tr-TR" sz="1400" b="1" dirty="0">
                          <a:solidFill>
                            <a:schemeClr val="bg1"/>
                          </a:solidFill>
                        </a:rPr>
                        <a:t>NUT</a:t>
                      </a:r>
                      <a:endParaRPr lang="en-US" sz="1400" b="1" dirty="0">
                        <a:solidFill>
                          <a:schemeClr val="bg1"/>
                        </a:solidFill>
                      </a:endParaRPr>
                    </a:p>
                  </a:txBody>
                  <a:tcPr anchor="ctr">
                    <a:solidFill>
                      <a:srgbClr val="1F4E79"/>
                    </a:solidFill>
                  </a:tcPr>
                </a:tc>
                <a:tc>
                  <a:txBody>
                    <a:bodyPr/>
                    <a:lstStyle/>
                    <a:p>
                      <a:pPr algn="ctr"/>
                      <a:r>
                        <a:rPr lang="tr-TR" sz="1400" b="0" dirty="0">
                          <a:solidFill>
                            <a:schemeClr val="bg1"/>
                          </a:solidFill>
                        </a:rPr>
                        <a:t>180</a:t>
                      </a:r>
                      <a:endParaRPr lang="en-US" sz="1400" b="0" dirty="0">
                        <a:solidFill>
                          <a:schemeClr val="bg1"/>
                        </a:solidFill>
                      </a:endParaRPr>
                    </a:p>
                  </a:txBody>
                  <a:tcPr anchor="ctr">
                    <a:solidFill>
                      <a:srgbClr val="1F4E79"/>
                    </a:solidFill>
                  </a:tcPr>
                </a:tc>
                <a:tc>
                  <a:txBody>
                    <a:bodyPr/>
                    <a:lstStyle/>
                    <a:p>
                      <a:pPr algn="ctr"/>
                      <a:r>
                        <a:rPr lang="tr-TR" sz="1400" dirty="0">
                          <a:solidFill>
                            <a:schemeClr val="bg1"/>
                          </a:solidFill>
                        </a:rPr>
                        <a:t>166</a:t>
                      </a:r>
                      <a:endParaRPr lang="en-US" sz="1400" dirty="0">
                        <a:solidFill>
                          <a:schemeClr val="bg1"/>
                        </a:solidFill>
                      </a:endParaRPr>
                    </a:p>
                  </a:txBody>
                  <a:tcPr anchor="ctr">
                    <a:solidFill>
                      <a:srgbClr val="7030A0"/>
                    </a:solidFill>
                  </a:tcPr>
                </a:tc>
                <a:tc>
                  <a:txBody>
                    <a:bodyPr/>
                    <a:lstStyle/>
                    <a:p>
                      <a:pPr algn="ctr"/>
                      <a:r>
                        <a:rPr lang="tr-TR" sz="1400" dirty="0">
                          <a:solidFill>
                            <a:schemeClr val="bg1"/>
                          </a:solidFill>
                        </a:rPr>
                        <a:t>5</a:t>
                      </a:r>
                      <a:endParaRPr lang="en-US" sz="1400" dirty="0">
                        <a:solidFill>
                          <a:schemeClr val="bg1"/>
                        </a:solidFill>
                      </a:endParaRPr>
                    </a:p>
                  </a:txBody>
                  <a:tcPr anchor="ctr">
                    <a:solidFill>
                      <a:schemeClr val="accent2">
                        <a:lumMod val="50000"/>
                      </a:schemeClr>
                    </a:solidFill>
                  </a:tcPr>
                </a:tc>
                <a:tc>
                  <a:txBody>
                    <a:bodyPr/>
                    <a:lstStyle/>
                    <a:p>
                      <a:pPr algn="ctr"/>
                      <a:r>
                        <a:rPr lang="tr-TR" sz="1400" dirty="0">
                          <a:solidFill>
                            <a:schemeClr val="bg1"/>
                          </a:solidFill>
                        </a:rPr>
                        <a:t>9</a:t>
                      </a:r>
                      <a:endParaRPr lang="en-US" sz="1400" dirty="0">
                        <a:solidFill>
                          <a:schemeClr val="bg1"/>
                        </a:solidFill>
                      </a:endParaRPr>
                    </a:p>
                  </a:txBody>
                  <a:tcPr anchor="ctr">
                    <a:solidFill>
                      <a:srgbClr val="C63535"/>
                    </a:solidFill>
                  </a:tcPr>
                </a:tc>
                <a:tc>
                  <a:txBody>
                    <a:bodyPr/>
                    <a:lstStyle/>
                    <a:p>
                      <a:pPr algn="ctr"/>
                      <a:r>
                        <a:rPr lang="tr-TR" sz="1400" dirty="0">
                          <a:solidFill>
                            <a:schemeClr val="bg1"/>
                          </a:solidFill>
                        </a:rPr>
                        <a:t>15</a:t>
                      </a:r>
                      <a:endParaRPr lang="en-US" sz="1400" dirty="0">
                        <a:solidFill>
                          <a:schemeClr val="bg1"/>
                        </a:solidFill>
                      </a:endParaRPr>
                    </a:p>
                  </a:txBody>
                  <a:tcPr anchor="ctr">
                    <a:solidFill>
                      <a:srgbClr val="1F4E79"/>
                    </a:solidFill>
                  </a:tcPr>
                </a:tc>
                <a:extLst>
                  <a:ext uri="{0D108BD9-81ED-4DB2-BD59-A6C34878D82A}">
                    <a16:rowId xmlns:a16="http://schemas.microsoft.com/office/drawing/2014/main" val="2279855535"/>
                  </a:ext>
                </a:extLst>
              </a:tr>
              <a:tr h="585769">
                <a:tc>
                  <a:txBody>
                    <a:bodyPr/>
                    <a:lstStyle/>
                    <a:p>
                      <a:pPr algn="ctr"/>
                      <a:r>
                        <a:rPr lang="tr-TR" sz="1400" b="1" dirty="0">
                          <a:solidFill>
                            <a:schemeClr val="bg1"/>
                          </a:solidFill>
                        </a:rPr>
                        <a:t>PTR</a:t>
                      </a:r>
                      <a:endParaRPr lang="en-US" sz="1400" b="1" dirty="0">
                        <a:solidFill>
                          <a:schemeClr val="bg1"/>
                        </a:solidFill>
                      </a:endParaRPr>
                    </a:p>
                  </a:txBody>
                  <a:tcPr anchor="ctr">
                    <a:solidFill>
                      <a:srgbClr val="1F4E79"/>
                    </a:solidFill>
                  </a:tcPr>
                </a:tc>
                <a:tc>
                  <a:txBody>
                    <a:bodyPr/>
                    <a:lstStyle/>
                    <a:p>
                      <a:pPr algn="ctr"/>
                      <a:r>
                        <a:rPr lang="tr-TR" sz="1400" b="0" dirty="0">
                          <a:solidFill>
                            <a:schemeClr val="bg1"/>
                          </a:solidFill>
                        </a:rPr>
                        <a:t>136</a:t>
                      </a:r>
                      <a:endParaRPr lang="en-US" sz="1400" b="0" dirty="0">
                        <a:solidFill>
                          <a:schemeClr val="bg1"/>
                        </a:solidFill>
                      </a:endParaRPr>
                    </a:p>
                  </a:txBody>
                  <a:tcPr anchor="ctr">
                    <a:solidFill>
                      <a:srgbClr val="1F4E79"/>
                    </a:solidFill>
                  </a:tcPr>
                </a:tc>
                <a:tc>
                  <a:txBody>
                    <a:bodyPr/>
                    <a:lstStyle/>
                    <a:p>
                      <a:pPr algn="ctr"/>
                      <a:r>
                        <a:rPr lang="tr-TR" sz="1400" dirty="0">
                          <a:solidFill>
                            <a:schemeClr val="bg1"/>
                          </a:solidFill>
                        </a:rPr>
                        <a:t>102</a:t>
                      </a:r>
                      <a:endParaRPr lang="en-US" sz="1400" dirty="0">
                        <a:solidFill>
                          <a:schemeClr val="bg1"/>
                        </a:solidFill>
                      </a:endParaRPr>
                    </a:p>
                  </a:txBody>
                  <a:tcPr anchor="ctr">
                    <a:solidFill>
                      <a:srgbClr val="7030A0"/>
                    </a:solidFill>
                  </a:tcPr>
                </a:tc>
                <a:tc>
                  <a:txBody>
                    <a:bodyPr/>
                    <a:lstStyle/>
                    <a:p>
                      <a:pPr algn="ctr"/>
                      <a:r>
                        <a:rPr lang="tr-TR" sz="1400" dirty="0">
                          <a:solidFill>
                            <a:schemeClr val="bg1"/>
                          </a:solidFill>
                        </a:rPr>
                        <a:t>6</a:t>
                      </a:r>
                      <a:endParaRPr lang="en-US" sz="1400" dirty="0">
                        <a:solidFill>
                          <a:schemeClr val="bg1"/>
                        </a:solidFill>
                      </a:endParaRPr>
                    </a:p>
                  </a:txBody>
                  <a:tcPr anchor="ctr">
                    <a:solidFill>
                      <a:schemeClr val="accent2">
                        <a:lumMod val="50000"/>
                      </a:schemeClr>
                    </a:solidFill>
                  </a:tcPr>
                </a:tc>
                <a:tc>
                  <a:txBody>
                    <a:bodyPr/>
                    <a:lstStyle/>
                    <a:p>
                      <a:pPr algn="ctr"/>
                      <a:r>
                        <a:rPr lang="tr-TR" sz="1400" dirty="0">
                          <a:solidFill>
                            <a:schemeClr val="bg1"/>
                          </a:solidFill>
                        </a:rPr>
                        <a:t>28</a:t>
                      </a:r>
                      <a:endParaRPr lang="en-US" sz="1400" dirty="0">
                        <a:solidFill>
                          <a:schemeClr val="bg1"/>
                        </a:solidFill>
                      </a:endParaRPr>
                    </a:p>
                  </a:txBody>
                  <a:tcPr anchor="ctr">
                    <a:solidFill>
                      <a:srgbClr val="C63535"/>
                    </a:solidFill>
                  </a:tcPr>
                </a:tc>
                <a:tc>
                  <a:txBody>
                    <a:bodyPr/>
                    <a:lstStyle/>
                    <a:p>
                      <a:pPr algn="ctr"/>
                      <a:r>
                        <a:rPr lang="tr-TR" sz="1400" dirty="0">
                          <a:solidFill>
                            <a:schemeClr val="bg1"/>
                          </a:solidFill>
                        </a:rPr>
                        <a:t>23</a:t>
                      </a:r>
                      <a:endParaRPr lang="en-US" sz="1400" dirty="0">
                        <a:solidFill>
                          <a:schemeClr val="bg1"/>
                        </a:solidFill>
                      </a:endParaRPr>
                    </a:p>
                  </a:txBody>
                  <a:tcPr anchor="ctr">
                    <a:solidFill>
                      <a:srgbClr val="1F4E79"/>
                    </a:solidFill>
                  </a:tcPr>
                </a:tc>
                <a:extLst>
                  <a:ext uri="{0D108BD9-81ED-4DB2-BD59-A6C34878D82A}">
                    <a16:rowId xmlns:a16="http://schemas.microsoft.com/office/drawing/2014/main" val="2704465294"/>
                  </a:ext>
                </a:extLst>
              </a:tr>
              <a:tr h="528114">
                <a:tc>
                  <a:txBody>
                    <a:bodyPr/>
                    <a:lstStyle/>
                    <a:p>
                      <a:pPr algn="ctr"/>
                      <a:r>
                        <a:rPr lang="tr-TR" sz="1400" b="1" dirty="0">
                          <a:solidFill>
                            <a:schemeClr val="bg1"/>
                          </a:solidFill>
                        </a:rPr>
                        <a:t>SBF</a:t>
                      </a:r>
                      <a:endParaRPr lang="en-US" sz="1400" b="1" dirty="0">
                        <a:solidFill>
                          <a:schemeClr val="bg1"/>
                        </a:solidFill>
                      </a:endParaRPr>
                    </a:p>
                  </a:txBody>
                  <a:tcPr anchor="ctr">
                    <a:solidFill>
                      <a:srgbClr val="1F4E79"/>
                    </a:solidFill>
                  </a:tcPr>
                </a:tc>
                <a:tc>
                  <a:txBody>
                    <a:bodyPr/>
                    <a:lstStyle/>
                    <a:p>
                      <a:pPr algn="ctr"/>
                      <a:r>
                        <a:rPr lang="tr-TR" sz="1400" b="1" u="none" dirty="0">
                          <a:solidFill>
                            <a:schemeClr val="bg1"/>
                          </a:solidFill>
                        </a:rPr>
                        <a:t>421</a:t>
                      </a:r>
                      <a:endParaRPr lang="en-US" sz="1400" b="1" u="none" dirty="0">
                        <a:solidFill>
                          <a:schemeClr val="bg1"/>
                        </a:solidFill>
                      </a:endParaRPr>
                    </a:p>
                  </a:txBody>
                  <a:tcPr anchor="ctr">
                    <a:solidFill>
                      <a:srgbClr val="1F4E79"/>
                    </a:solidFill>
                  </a:tcPr>
                </a:tc>
                <a:tc>
                  <a:txBody>
                    <a:bodyPr/>
                    <a:lstStyle/>
                    <a:p>
                      <a:pPr algn="ctr"/>
                      <a:r>
                        <a:rPr lang="tr-TR" sz="1400" b="1" dirty="0">
                          <a:solidFill>
                            <a:schemeClr val="bg1"/>
                          </a:solidFill>
                        </a:rPr>
                        <a:t>358</a:t>
                      </a:r>
                      <a:endParaRPr lang="en-US" sz="1400" b="1" dirty="0">
                        <a:solidFill>
                          <a:schemeClr val="bg1"/>
                        </a:solidFill>
                      </a:endParaRPr>
                    </a:p>
                  </a:txBody>
                  <a:tcPr anchor="ctr">
                    <a:solidFill>
                      <a:srgbClr val="7030A0"/>
                    </a:solidFill>
                  </a:tcPr>
                </a:tc>
                <a:tc>
                  <a:txBody>
                    <a:bodyPr/>
                    <a:lstStyle/>
                    <a:p>
                      <a:pPr algn="ctr"/>
                      <a:r>
                        <a:rPr lang="tr-TR" sz="1400" b="1" dirty="0">
                          <a:solidFill>
                            <a:schemeClr val="bg1"/>
                          </a:solidFill>
                        </a:rPr>
                        <a:t>12</a:t>
                      </a:r>
                      <a:endParaRPr lang="en-US" sz="1400" b="1" dirty="0">
                        <a:solidFill>
                          <a:schemeClr val="bg1"/>
                        </a:solidFill>
                      </a:endParaRPr>
                    </a:p>
                  </a:txBody>
                  <a:tcPr anchor="ctr">
                    <a:solidFill>
                      <a:schemeClr val="accent2">
                        <a:lumMod val="50000"/>
                      </a:schemeClr>
                    </a:solidFill>
                  </a:tcPr>
                </a:tc>
                <a:tc>
                  <a:txBody>
                    <a:bodyPr/>
                    <a:lstStyle/>
                    <a:p>
                      <a:pPr algn="ctr"/>
                      <a:r>
                        <a:rPr lang="tr-TR" sz="1400" b="1" dirty="0">
                          <a:solidFill>
                            <a:schemeClr val="bg1"/>
                          </a:solidFill>
                        </a:rPr>
                        <a:t>51</a:t>
                      </a:r>
                      <a:endParaRPr lang="en-US" sz="1400" b="1" dirty="0">
                        <a:solidFill>
                          <a:schemeClr val="bg1"/>
                        </a:solidFill>
                      </a:endParaRPr>
                    </a:p>
                  </a:txBody>
                  <a:tcPr anchor="ctr">
                    <a:solidFill>
                      <a:srgbClr val="C63535"/>
                    </a:solidFill>
                  </a:tcPr>
                </a:tc>
                <a:tc>
                  <a:txBody>
                    <a:bodyPr/>
                    <a:lstStyle/>
                    <a:p>
                      <a:pPr algn="ctr"/>
                      <a:r>
                        <a:rPr lang="tr-TR" sz="1400" b="1" dirty="0">
                          <a:solidFill>
                            <a:schemeClr val="bg1"/>
                          </a:solidFill>
                        </a:rPr>
                        <a:t>49</a:t>
                      </a:r>
                      <a:endParaRPr lang="en-US" sz="1400" b="1" dirty="0">
                        <a:solidFill>
                          <a:schemeClr val="bg1"/>
                        </a:solidFill>
                      </a:endParaRPr>
                    </a:p>
                  </a:txBody>
                  <a:tcPr anchor="ctr">
                    <a:solidFill>
                      <a:srgbClr val="1F4E79"/>
                    </a:solidFill>
                  </a:tcPr>
                </a:tc>
                <a:extLst>
                  <a:ext uri="{0D108BD9-81ED-4DB2-BD59-A6C34878D82A}">
                    <a16:rowId xmlns:a16="http://schemas.microsoft.com/office/drawing/2014/main" val="2043588679"/>
                  </a:ext>
                </a:extLst>
              </a:tr>
              <a:tr h="1200684">
                <a:tc gridSpan="6">
                  <a:txBody>
                    <a:bodyPr/>
                    <a:lstStyle/>
                    <a:p>
                      <a:pPr algn="just"/>
                      <a:r>
                        <a:rPr lang="tr-TR" sz="1200" baseline="0" dirty="0"/>
                        <a:t>*Libya, İran, Irak, Mısır, Fransa, Somali, Afganistan, Filistin, Türkmenistan, Etiyopya, Danimarka, Ürdün, Sudan, Birleşik Krallık, Danimarka, Gambia, Suudi Arabistan </a:t>
                      </a:r>
                    </a:p>
                    <a:p>
                      <a:pPr algn="just"/>
                      <a:endParaRPr lang="tr-TR" sz="1200" baseline="0" dirty="0"/>
                    </a:p>
                    <a:p>
                      <a:pPr algn="just"/>
                      <a:r>
                        <a:rPr lang="tr-TR" sz="1200" baseline="0" dirty="0"/>
                        <a:t>** 2017-2021 yılları arasında kayıt sildiren toplam 49 öğrencinin %65’i henüz bölüm derslerine başlamadan, hazırlık sınıfındayken kayıt sildirmiştir. Kayıt sildirme nedenlerinin %53’ü yatay geçiştir.</a:t>
                      </a:r>
                    </a:p>
                  </a:txBody>
                  <a:tcPr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1452994871"/>
                  </a:ext>
                </a:extLst>
              </a:tr>
            </a:tbl>
          </a:graphicData>
        </a:graphic>
      </p:graphicFrame>
      <p:graphicFrame>
        <p:nvGraphicFramePr>
          <p:cNvPr id="32" name="Grafik 31">
            <a:extLst>
              <a:ext uri="{FF2B5EF4-FFF2-40B4-BE49-F238E27FC236}">
                <a16:creationId xmlns:a16="http://schemas.microsoft.com/office/drawing/2014/main" id="{4AB56818-1DEE-4F45-8B56-DF4BDEFEE6DF}"/>
              </a:ext>
            </a:extLst>
          </p:cNvPr>
          <p:cNvGraphicFramePr>
            <a:graphicFrameLocks/>
          </p:cNvGraphicFramePr>
          <p:nvPr>
            <p:extLst>
              <p:ext uri="{D42A27DB-BD31-4B8C-83A1-F6EECF244321}">
                <p14:modId xmlns:p14="http://schemas.microsoft.com/office/powerpoint/2010/main" val="3835493634"/>
              </p:ext>
            </p:extLst>
          </p:nvPr>
        </p:nvGraphicFramePr>
        <p:xfrm>
          <a:off x="7644165" y="2751563"/>
          <a:ext cx="4572000" cy="274320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4654972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3009409"/>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Odyoloji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432245" y="732301"/>
                  <a:ext cx="5784949"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Odyoloji – Adaylara Mesaj</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Bu eğitim süresince </a:t>
            </a:r>
            <a:r>
              <a:rPr lang="tr-TR" sz="2400" dirty="0" err="1">
                <a:latin typeface="Candara" panose="020E0502030303020204" pitchFamily="34" charset="0"/>
              </a:rPr>
              <a:t>odyolojinin</a:t>
            </a:r>
            <a:r>
              <a:rPr lang="tr-TR" sz="2400" dirty="0">
                <a:latin typeface="Candara" panose="020E0502030303020204" pitchFamily="34" charset="0"/>
              </a:rPr>
              <a:t> yukarıda belirtilen uzmanlık alanlarına kuvvetli bir alt yapı oluşturulacak teorik bilgi ve uygulama becerisi, zorunlu ve seçmeli derslerle sağlanarak, mezunlarımız </a:t>
            </a:r>
            <a:r>
              <a:rPr lang="tr-TR" sz="2400" dirty="0" err="1">
                <a:latin typeface="Candara" panose="020E0502030303020204" pitchFamily="34" charset="0"/>
              </a:rPr>
              <a:t>odyolog</a:t>
            </a:r>
            <a:r>
              <a:rPr lang="tr-TR" sz="2400" dirty="0">
                <a:latin typeface="Candara" panose="020E0502030303020204" pitchFamily="34" charset="0"/>
              </a:rPr>
              <a:t> unvanı ile mezun edilir.</a:t>
            </a:r>
          </a:p>
          <a:p>
            <a:pPr algn="just"/>
            <a:endParaRPr lang="tr-TR" sz="2400" dirty="0">
              <a:latin typeface="Candara" panose="020E0502030303020204" pitchFamily="34" charset="0"/>
            </a:endParaRPr>
          </a:p>
          <a:p>
            <a:pPr algn="just"/>
            <a:r>
              <a:rPr lang="tr-TR" sz="2400" dirty="0">
                <a:latin typeface="Candara" panose="020E0502030303020204" pitchFamily="34" charset="0"/>
              </a:rPr>
              <a:t>Mezunlarımız, eğitimleri boyunca zorunlu ve seçmeli derslerde aldıkları güçlü teorik alt yapıları; alan ve klinik çalışmalar ile edindikleri uygulama becerileri ile farklı iş alanlarında </a:t>
            </a:r>
            <a:r>
              <a:rPr lang="tr-TR" sz="2400" dirty="0" err="1">
                <a:latin typeface="Candara" panose="020E0502030303020204" pitchFamily="34" charset="0"/>
              </a:rPr>
              <a:t>odyolog</a:t>
            </a:r>
            <a:r>
              <a:rPr lang="tr-TR" sz="2400" dirty="0">
                <a:latin typeface="Candara" panose="020E0502030303020204" pitchFamily="34" charset="0"/>
              </a:rPr>
              <a:t> olarak çalışabilirler.</a:t>
            </a:r>
          </a:p>
        </p:txBody>
      </p:sp>
    </p:spTree>
    <p:extLst>
      <p:ext uri="{BB962C8B-B14F-4D97-AF65-F5344CB8AC3E}">
        <p14:creationId xmlns:p14="http://schemas.microsoft.com/office/powerpoint/2010/main" val="2979651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432245" y="732301"/>
                  <a:ext cx="5784949"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Odyoloji – Adaylara Mesaj</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267778" y="2274922"/>
            <a:ext cx="11656444"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tr-TR" sz="2400" dirty="0">
                <a:latin typeface="Candara" panose="020E0502030303020204" pitchFamily="34" charset="0"/>
              </a:rPr>
              <a:t>Bebekten yaşlıya insanla çalışmayı isteyen,</a:t>
            </a:r>
          </a:p>
          <a:p>
            <a:pPr marL="0" indent="0" algn="ctr">
              <a:buNone/>
            </a:pPr>
            <a:r>
              <a:rPr lang="tr-TR" sz="2400" dirty="0">
                <a:latin typeface="Candara" panose="020E0502030303020204" pitchFamily="34" charset="0"/>
              </a:rPr>
              <a:t>İşitme ve denge sağlığı ile ilgili sorunlar ve çözümleriyle ilgilenen, </a:t>
            </a:r>
          </a:p>
          <a:p>
            <a:pPr marL="0" indent="0" algn="ctr">
              <a:buNone/>
            </a:pPr>
            <a:r>
              <a:rPr lang="tr-TR" sz="2400" dirty="0">
                <a:latin typeface="Candara" panose="020E0502030303020204" pitchFamily="34" charset="0"/>
              </a:rPr>
              <a:t>İşitme sağlığını tehdit eden çevresel koşulların kontrol altına alınması gerektiğine inanan,</a:t>
            </a:r>
          </a:p>
          <a:p>
            <a:pPr marL="0" indent="0" algn="ctr">
              <a:buNone/>
            </a:pPr>
            <a:r>
              <a:rPr lang="tr-TR" sz="2400" dirty="0">
                <a:latin typeface="Candara" panose="020E0502030303020204" pitchFamily="34" charset="0"/>
              </a:rPr>
              <a:t>Meraklı, araştırmacı, analitik düşünebilen, sorun çözebilen, </a:t>
            </a:r>
          </a:p>
          <a:p>
            <a:pPr marL="0" indent="0" algn="ctr">
              <a:buNone/>
            </a:pPr>
            <a:r>
              <a:rPr lang="tr-TR" sz="2400" dirty="0">
                <a:latin typeface="Candara" panose="020E0502030303020204" pitchFamily="34" charset="0"/>
              </a:rPr>
              <a:t>Takım çalışmasına yatkın ve sağlık alanında çalışmak isteyen üniversite adaylarını</a:t>
            </a:r>
          </a:p>
          <a:p>
            <a:pPr marL="0" indent="0" algn="ctr">
              <a:buNone/>
            </a:pPr>
            <a:r>
              <a:rPr lang="tr-TR" sz="2400" b="1" dirty="0">
                <a:solidFill>
                  <a:srgbClr val="C00000"/>
                </a:solidFill>
                <a:latin typeface="Candara" panose="020E0502030303020204" pitchFamily="34" charset="0"/>
              </a:rPr>
              <a:t>Atılım Üniversitesi Sağlık Bilimleri Odyoloji Bölümüne bekliyoruz.</a:t>
            </a:r>
          </a:p>
        </p:txBody>
      </p:sp>
      <p:sp>
        <p:nvSpPr>
          <p:cNvPr id="16" name="TextBox 222">
            <a:extLst>
              <a:ext uri="{FF2B5EF4-FFF2-40B4-BE49-F238E27FC236}">
                <a16:creationId xmlns:a16="http://schemas.microsoft.com/office/drawing/2014/main" id="{684EB4BF-6479-4555-8F3A-F78B1B1E1AED}"/>
              </a:ext>
            </a:extLst>
          </p:cNvPr>
          <p:cNvSpPr txBox="1"/>
          <p:nvPr/>
        </p:nvSpPr>
        <p:spPr>
          <a:xfrm>
            <a:off x="311265" y="754665"/>
            <a:ext cx="1336084" cy="584775"/>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Odyoloji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26074355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10161"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49242" y="732301"/>
                  <a:ext cx="2141933"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III</a:t>
              </a:r>
              <a:endParaRPr lang="en-IN" b="1" dirty="0">
                <a:solidFill>
                  <a:schemeClr val="bg1"/>
                </a:solidFill>
                <a:latin typeface="Eurostile BQ" pitchFamily="50" charset="0"/>
              </a:endParaRPr>
            </a:p>
          </p:txBody>
        </p:sp>
      </p:grpSp>
      <p:grpSp>
        <p:nvGrpSpPr>
          <p:cNvPr id="58" name="Grup 57">
            <a:extLst>
              <a:ext uri="{FF2B5EF4-FFF2-40B4-BE49-F238E27FC236}">
                <a16:creationId xmlns:a16="http://schemas.microsoft.com/office/drawing/2014/main" id="{AE31271C-C387-46EE-AE47-DDBED6129B53}"/>
              </a:ext>
            </a:extLst>
          </p:cNvPr>
          <p:cNvGrpSpPr/>
          <p:nvPr/>
        </p:nvGrpSpPr>
        <p:grpSpPr>
          <a:xfrm rot="5400000">
            <a:off x="10863533" y="1488935"/>
            <a:ext cx="1153765" cy="762749"/>
            <a:chOff x="106666" y="2336424"/>
            <a:chExt cx="1037145" cy="762749"/>
          </a:xfrm>
        </p:grpSpPr>
        <p:sp>
          <p:nvSpPr>
            <p:cNvPr id="60" name="Freeform 5">
              <a:extLst>
                <a:ext uri="{FF2B5EF4-FFF2-40B4-BE49-F238E27FC236}">
                  <a16:creationId xmlns:a16="http://schemas.microsoft.com/office/drawing/2014/main" id="{D6192F40-5173-466E-A07D-BB062924B54C}"/>
                </a:ext>
              </a:extLst>
            </p:cNvPr>
            <p:cNvSpPr>
              <a:spLocks/>
            </p:cNvSpPr>
            <p:nvPr/>
          </p:nvSpPr>
          <p:spPr bwMode="auto">
            <a:xfrm>
              <a:off x="216245" y="2336424"/>
              <a:ext cx="927566" cy="760796"/>
            </a:xfrm>
            <a:custGeom>
              <a:avLst/>
              <a:gdLst>
                <a:gd name="T0" fmla="*/ 1952 w 2490"/>
                <a:gd name="T1" fmla="*/ 0 h 1616"/>
                <a:gd name="T2" fmla="*/ 0 w 2490"/>
                <a:gd name="T3" fmla="*/ 0 h 1616"/>
                <a:gd name="T4" fmla="*/ 538 w 2490"/>
                <a:gd name="T5" fmla="*/ 808 h 1616"/>
                <a:gd name="T6" fmla="*/ 0 w 2490"/>
                <a:gd name="T7" fmla="*/ 1616 h 1616"/>
                <a:gd name="T8" fmla="*/ 1952 w 2490"/>
                <a:gd name="T9" fmla="*/ 1616 h 1616"/>
                <a:gd name="T10" fmla="*/ 2490 w 2490"/>
                <a:gd name="T11" fmla="*/ 808 h 1616"/>
                <a:gd name="T12" fmla="*/ 1952 w 2490"/>
                <a:gd name="T13" fmla="*/ 0 h 1616"/>
              </a:gdLst>
              <a:ahLst/>
              <a:cxnLst>
                <a:cxn ang="0">
                  <a:pos x="T0" y="T1"/>
                </a:cxn>
                <a:cxn ang="0">
                  <a:pos x="T2" y="T3"/>
                </a:cxn>
                <a:cxn ang="0">
                  <a:pos x="T4" y="T5"/>
                </a:cxn>
                <a:cxn ang="0">
                  <a:pos x="T6" y="T7"/>
                </a:cxn>
                <a:cxn ang="0">
                  <a:pos x="T8" y="T9"/>
                </a:cxn>
                <a:cxn ang="0">
                  <a:pos x="T10" y="T11"/>
                </a:cxn>
                <a:cxn ang="0">
                  <a:pos x="T12" y="T13"/>
                </a:cxn>
              </a:cxnLst>
              <a:rect l="0" t="0" r="r" b="b"/>
              <a:pathLst>
                <a:path w="2490" h="1616">
                  <a:moveTo>
                    <a:pt x="1952" y="0"/>
                  </a:moveTo>
                  <a:lnTo>
                    <a:pt x="0" y="0"/>
                  </a:lnTo>
                  <a:lnTo>
                    <a:pt x="538" y="808"/>
                  </a:lnTo>
                  <a:lnTo>
                    <a:pt x="0" y="1616"/>
                  </a:lnTo>
                  <a:lnTo>
                    <a:pt x="1952" y="1616"/>
                  </a:lnTo>
                  <a:lnTo>
                    <a:pt x="2490" y="808"/>
                  </a:lnTo>
                  <a:lnTo>
                    <a:pt x="1952" y="0"/>
                  </a:lnTo>
                  <a:close/>
                </a:path>
              </a:pathLst>
            </a:custGeom>
            <a:solidFill>
              <a:srgbClr val="954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Serbest Form: Şekil 60">
              <a:extLst>
                <a:ext uri="{FF2B5EF4-FFF2-40B4-BE49-F238E27FC236}">
                  <a16:creationId xmlns:a16="http://schemas.microsoft.com/office/drawing/2014/main" id="{A849AC44-8F2E-49C0-BB79-3FB45F3E516C}"/>
                </a:ext>
              </a:extLst>
            </p:cNvPr>
            <p:cNvSpPr>
              <a:spLocks/>
            </p:cNvSpPr>
            <p:nvPr/>
          </p:nvSpPr>
          <p:spPr bwMode="auto">
            <a:xfrm>
              <a:off x="106666" y="2338377"/>
              <a:ext cx="263909" cy="760796"/>
            </a:xfrm>
            <a:custGeom>
              <a:avLst/>
              <a:gdLst>
                <a:gd name="connsiteX0" fmla="*/ 0 w 328677"/>
                <a:gd name="connsiteY0" fmla="*/ 0 h 760796"/>
                <a:gd name="connsiteX1" fmla="*/ 75392 w 328677"/>
                <a:gd name="connsiteY1" fmla="*/ 0 h 760796"/>
                <a:gd name="connsiteX2" fmla="*/ 328677 w 328677"/>
                <a:gd name="connsiteY2" fmla="*/ 380398 h 760796"/>
                <a:gd name="connsiteX3" fmla="*/ 75392 w 328677"/>
                <a:gd name="connsiteY3" fmla="*/ 760796 h 760796"/>
                <a:gd name="connsiteX4" fmla="*/ 0 w 328677"/>
                <a:gd name="connsiteY4" fmla="*/ 760796 h 76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77" h="760796">
                  <a:moveTo>
                    <a:pt x="0" y="0"/>
                  </a:moveTo>
                  <a:lnTo>
                    <a:pt x="75392" y="0"/>
                  </a:lnTo>
                  <a:lnTo>
                    <a:pt x="328677" y="380398"/>
                  </a:lnTo>
                  <a:lnTo>
                    <a:pt x="75392" y="760796"/>
                  </a:lnTo>
                  <a:lnTo>
                    <a:pt x="0" y="760796"/>
                  </a:lnTo>
                  <a:close/>
                </a:path>
              </a:pathLst>
            </a:custGeom>
            <a:solidFill>
              <a:srgbClr val="2038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grpSp>
        <p:nvGrpSpPr>
          <p:cNvPr id="16" name="Grup 15">
            <a:extLst>
              <a:ext uri="{FF2B5EF4-FFF2-40B4-BE49-F238E27FC236}">
                <a16:creationId xmlns:a16="http://schemas.microsoft.com/office/drawing/2014/main" id="{B81A6BB1-361F-4656-AEA2-88FFDCEF7D9A}"/>
              </a:ext>
            </a:extLst>
          </p:cNvPr>
          <p:cNvGrpSpPr/>
          <p:nvPr/>
        </p:nvGrpSpPr>
        <p:grpSpPr>
          <a:xfrm>
            <a:off x="2135466" y="2811743"/>
            <a:ext cx="1657340" cy="2075748"/>
            <a:chOff x="111311" y="2757273"/>
            <a:chExt cx="1657340" cy="2075748"/>
          </a:xfrm>
        </p:grpSpPr>
        <p:pic>
          <p:nvPicPr>
            <p:cNvPr id="62" name="Picture 2" descr="https://www.atilim.edu.tr/thumbnail?src=/uploads/employees/handan-boztepe/1568877604-Handan_Boztepe.jpg&amp;w=600&amp;h=700&amp;p=fit">
              <a:extLst>
                <a:ext uri="{FF2B5EF4-FFF2-40B4-BE49-F238E27FC236}">
                  <a16:creationId xmlns:a16="http://schemas.microsoft.com/office/drawing/2014/main" id="{19179A9C-1A74-4299-9860-60CCFCAB73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607" y="2757273"/>
              <a:ext cx="1196748" cy="1411960"/>
            </a:xfrm>
            <a:prstGeom prst="flowChartConnector">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Metin kutusu 9">
              <a:extLst>
                <a:ext uri="{FF2B5EF4-FFF2-40B4-BE49-F238E27FC236}">
                  <a16:creationId xmlns:a16="http://schemas.microsoft.com/office/drawing/2014/main" id="{875595F7-447B-4001-93A5-7362CD5019FA}"/>
                </a:ext>
              </a:extLst>
            </p:cNvPr>
            <p:cNvSpPr txBox="1"/>
            <p:nvPr/>
          </p:nvSpPr>
          <p:spPr>
            <a:xfrm>
              <a:off x="111311" y="4309801"/>
              <a:ext cx="1657340" cy="523220"/>
            </a:xfrm>
            <a:prstGeom prst="rect">
              <a:avLst/>
            </a:prstGeom>
            <a:noFill/>
          </p:spPr>
          <p:txBody>
            <a:bodyPr wrap="square" rtlCol="0">
              <a:spAutoFit/>
            </a:bodyPr>
            <a:lstStyle/>
            <a:p>
              <a:pPr algn="ctr"/>
              <a:r>
                <a:rPr lang="tr-TR" sz="1400" dirty="0">
                  <a:latin typeface="Candara Light" panose="020E0502030303020204" pitchFamily="34" charset="0"/>
                </a:rPr>
                <a:t>Doç. Dr.</a:t>
              </a:r>
            </a:p>
            <a:p>
              <a:pPr algn="ctr"/>
              <a:r>
                <a:rPr lang="tr-TR" sz="1400" dirty="0">
                  <a:latin typeface="Candara Light" panose="020E0502030303020204" pitchFamily="34" charset="0"/>
                </a:rPr>
                <a:t>Handan Boztepe</a:t>
              </a:r>
            </a:p>
          </p:txBody>
        </p:sp>
      </p:grpSp>
      <p:grpSp>
        <p:nvGrpSpPr>
          <p:cNvPr id="4" name="Grup 3">
            <a:extLst>
              <a:ext uri="{FF2B5EF4-FFF2-40B4-BE49-F238E27FC236}">
                <a16:creationId xmlns:a16="http://schemas.microsoft.com/office/drawing/2014/main" id="{DB260DF3-5386-4BAC-B477-8D48B24621F1}"/>
              </a:ext>
            </a:extLst>
          </p:cNvPr>
          <p:cNvGrpSpPr/>
          <p:nvPr/>
        </p:nvGrpSpPr>
        <p:grpSpPr>
          <a:xfrm>
            <a:off x="3983942" y="2811741"/>
            <a:ext cx="1657340" cy="2083110"/>
            <a:chOff x="1805339" y="2640291"/>
            <a:chExt cx="1657340" cy="2083110"/>
          </a:xfrm>
        </p:grpSpPr>
        <p:sp>
          <p:nvSpPr>
            <p:cNvPr id="55" name="Metin kutusu 54">
              <a:extLst>
                <a:ext uri="{FF2B5EF4-FFF2-40B4-BE49-F238E27FC236}">
                  <a16:creationId xmlns:a16="http://schemas.microsoft.com/office/drawing/2014/main" id="{3E6C3C10-D97D-4999-A83C-78395F4BDCFA}"/>
                </a:ext>
              </a:extLst>
            </p:cNvPr>
            <p:cNvSpPr txBox="1"/>
            <p:nvPr/>
          </p:nvSpPr>
          <p:spPr>
            <a:xfrm>
              <a:off x="1805339" y="4200181"/>
              <a:ext cx="1657340" cy="523220"/>
            </a:xfrm>
            <a:prstGeom prst="rect">
              <a:avLst/>
            </a:prstGeom>
            <a:noFill/>
          </p:spPr>
          <p:txBody>
            <a:bodyPr wrap="square" rtlCol="0">
              <a:spAutoFit/>
            </a:bodyPr>
            <a:lstStyle/>
            <a:p>
              <a:pPr algn="ctr"/>
              <a:r>
                <a:rPr lang="tr-TR" sz="1400" dirty="0">
                  <a:latin typeface="Candara Light" panose="020E0502030303020204" pitchFamily="34" charset="0"/>
                </a:rPr>
                <a:t>Dr. </a:t>
              </a:r>
              <a:r>
                <a:rPr lang="tr-TR" sz="1400" dirty="0" err="1">
                  <a:latin typeface="Candara Light" panose="020E0502030303020204" pitchFamily="34" charset="0"/>
                </a:rPr>
                <a:t>Öğr</a:t>
              </a:r>
              <a:r>
                <a:rPr lang="tr-TR" sz="1400" dirty="0">
                  <a:latin typeface="Candara Light" panose="020E0502030303020204" pitchFamily="34" charset="0"/>
                </a:rPr>
                <a:t>. Üyesi</a:t>
              </a:r>
            </a:p>
            <a:p>
              <a:pPr algn="ctr"/>
              <a:r>
                <a:rPr lang="tr-TR" sz="1400" dirty="0">
                  <a:latin typeface="Candara Light" panose="020E0502030303020204" pitchFamily="34" charset="0"/>
                </a:rPr>
                <a:t>Önay Övsen</a:t>
              </a:r>
            </a:p>
          </p:txBody>
        </p:sp>
        <p:pic>
          <p:nvPicPr>
            <p:cNvPr id="3" name="Resim 2">
              <a:extLst>
                <a:ext uri="{FF2B5EF4-FFF2-40B4-BE49-F238E27FC236}">
                  <a16:creationId xmlns:a16="http://schemas.microsoft.com/office/drawing/2014/main" id="{3E6ACFA4-44C6-4189-ABF1-A553B52CD1FB}"/>
                </a:ext>
              </a:extLst>
            </p:cNvPr>
            <p:cNvPicPr>
              <a:picLocks noChangeAspect="1"/>
            </p:cNvPicPr>
            <p:nvPr/>
          </p:nvPicPr>
          <p:blipFill rotWithShape="1">
            <a:blip r:embed="rId4">
              <a:extLst>
                <a:ext uri="{28A0092B-C50C-407E-A947-70E740481C1C}">
                  <a14:useLocalDpi xmlns:a14="http://schemas.microsoft.com/office/drawing/2010/main" val="0"/>
                </a:ext>
              </a:extLst>
            </a:blip>
            <a:srcRect l="19241" r="22159"/>
            <a:stretch/>
          </p:blipFill>
          <p:spPr>
            <a:xfrm>
              <a:off x="1993005" y="2640291"/>
              <a:ext cx="1303601" cy="1411960"/>
            </a:xfrm>
            <a:prstGeom prst="flowChartConnector">
              <a:avLst/>
            </a:prstGeom>
            <a:effectLst>
              <a:outerShdw blurRad="63500" sx="102000" sy="102000" algn="ctr" rotWithShape="0">
                <a:prstClr val="black">
                  <a:alpha val="40000"/>
                </a:prstClr>
              </a:outerShdw>
            </a:effectLst>
          </p:spPr>
        </p:pic>
      </p:grpSp>
      <p:grpSp>
        <p:nvGrpSpPr>
          <p:cNvPr id="14" name="Grup 13">
            <a:extLst>
              <a:ext uri="{FF2B5EF4-FFF2-40B4-BE49-F238E27FC236}">
                <a16:creationId xmlns:a16="http://schemas.microsoft.com/office/drawing/2014/main" id="{1F86B5C0-DDB0-428D-BBBA-9E1F72FE9AE1}"/>
              </a:ext>
            </a:extLst>
          </p:cNvPr>
          <p:cNvGrpSpPr/>
          <p:nvPr/>
        </p:nvGrpSpPr>
        <p:grpSpPr>
          <a:xfrm>
            <a:off x="5944364" y="2811741"/>
            <a:ext cx="1657340" cy="2083112"/>
            <a:chOff x="4990003" y="2640291"/>
            <a:chExt cx="1657340" cy="2083112"/>
          </a:xfrm>
        </p:grpSpPr>
        <p:sp>
          <p:nvSpPr>
            <p:cNvPr id="88" name="Metin kutusu 87">
              <a:extLst>
                <a:ext uri="{FF2B5EF4-FFF2-40B4-BE49-F238E27FC236}">
                  <a16:creationId xmlns:a16="http://schemas.microsoft.com/office/drawing/2014/main" id="{09712486-1AC3-419D-B6CE-B323158CF5DD}"/>
                </a:ext>
              </a:extLst>
            </p:cNvPr>
            <p:cNvSpPr txBox="1"/>
            <p:nvPr/>
          </p:nvSpPr>
          <p:spPr>
            <a:xfrm>
              <a:off x="4990003" y="4200183"/>
              <a:ext cx="1657340" cy="523220"/>
            </a:xfrm>
            <a:prstGeom prst="rect">
              <a:avLst/>
            </a:prstGeom>
            <a:noFill/>
          </p:spPr>
          <p:txBody>
            <a:bodyPr wrap="square" rtlCol="0">
              <a:spAutoFit/>
            </a:bodyPr>
            <a:lstStyle/>
            <a:p>
              <a:pPr algn="ctr"/>
              <a:r>
                <a:rPr lang="tr-TR" sz="1400" dirty="0">
                  <a:latin typeface="Candara Light" panose="020E0502030303020204" pitchFamily="34" charset="0"/>
                </a:rPr>
                <a:t>Prof. Dr.</a:t>
              </a:r>
            </a:p>
            <a:p>
              <a:pPr algn="ctr"/>
              <a:r>
                <a:rPr lang="tr-TR" sz="1400" dirty="0">
                  <a:latin typeface="Candara Light" panose="020E0502030303020204" pitchFamily="34" charset="0"/>
                </a:rPr>
                <a:t>Tuncay Özçelik</a:t>
              </a:r>
            </a:p>
          </p:txBody>
        </p:sp>
        <p:pic>
          <p:nvPicPr>
            <p:cNvPr id="6" name="Resim 5">
              <a:extLst>
                <a:ext uri="{FF2B5EF4-FFF2-40B4-BE49-F238E27FC236}">
                  <a16:creationId xmlns:a16="http://schemas.microsoft.com/office/drawing/2014/main" id="{8C123490-42D1-4845-9BA8-4DBE9987D245}"/>
                </a:ext>
              </a:extLst>
            </p:cNvPr>
            <p:cNvPicPr>
              <a:picLocks noChangeAspect="1"/>
            </p:cNvPicPr>
            <p:nvPr/>
          </p:nvPicPr>
          <p:blipFill rotWithShape="1">
            <a:blip r:embed="rId5">
              <a:extLst>
                <a:ext uri="{28A0092B-C50C-407E-A947-70E740481C1C}">
                  <a14:useLocalDpi xmlns:a14="http://schemas.microsoft.com/office/drawing/2010/main" val="0"/>
                </a:ext>
              </a:extLst>
            </a:blip>
            <a:srcRect l="-138" t="4305" r="138" b="9649"/>
            <a:stretch/>
          </p:blipFill>
          <p:spPr>
            <a:xfrm>
              <a:off x="5166863" y="2640291"/>
              <a:ext cx="1303602" cy="1427084"/>
            </a:xfrm>
            <a:prstGeom prst="flowChartConnector">
              <a:avLst/>
            </a:prstGeom>
            <a:effectLst>
              <a:outerShdw blurRad="63500" sx="102000" sy="102000" algn="ctr" rotWithShape="0">
                <a:prstClr val="black">
                  <a:alpha val="40000"/>
                </a:prstClr>
              </a:outerShdw>
            </a:effectLst>
          </p:spPr>
        </p:pic>
      </p:grpSp>
      <p:grpSp>
        <p:nvGrpSpPr>
          <p:cNvPr id="15" name="Grup 14">
            <a:extLst>
              <a:ext uri="{FF2B5EF4-FFF2-40B4-BE49-F238E27FC236}">
                <a16:creationId xmlns:a16="http://schemas.microsoft.com/office/drawing/2014/main" id="{C89CB45D-3982-4694-AF27-DCA747892767}"/>
              </a:ext>
            </a:extLst>
          </p:cNvPr>
          <p:cNvGrpSpPr/>
          <p:nvPr/>
        </p:nvGrpSpPr>
        <p:grpSpPr>
          <a:xfrm>
            <a:off x="7702854" y="2802261"/>
            <a:ext cx="1657340" cy="2085675"/>
            <a:chOff x="6748493" y="2630811"/>
            <a:chExt cx="1657340" cy="2085675"/>
          </a:xfrm>
        </p:grpSpPr>
        <p:sp>
          <p:nvSpPr>
            <p:cNvPr id="91" name="Metin kutusu 90">
              <a:extLst>
                <a:ext uri="{FF2B5EF4-FFF2-40B4-BE49-F238E27FC236}">
                  <a16:creationId xmlns:a16="http://schemas.microsoft.com/office/drawing/2014/main" id="{AA1A0BA7-F7AF-47D6-A863-9697B4A16CF9}"/>
                </a:ext>
              </a:extLst>
            </p:cNvPr>
            <p:cNvSpPr txBox="1"/>
            <p:nvPr/>
          </p:nvSpPr>
          <p:spPr>
            <a:xfrm>
              <a:off x="6748493" y="4193266"/>
              <a:ext cx="1657340" cy="523220"/>
            </a:xfrm>
            <a:prstGeom prst="rect">
              <a:avLst/>
            </a:prstGeom>
            <a:noFill/>
          </p:spPr>
          <p:txBody>
            <a:bodyPr wrap="square" rtlCol="0">
              <a:spAutoFit/>
            </a:bodyPr>
            <a:lstStyle/>
            <a:p>
              <a:pPr algn="ctr"/>
              <a:r>
                <a:rPr lang="tr-TR" sz="1400" dirty="0">
                  <a:latin typeface="Candara Light" panose="020E0502030303020204" pitchFamily="34" charset="0"/>
                </a:rPr>
                <a:t>Arş. Gör.</a:t>
              </a:r>
            </a:p>
            <a:p>
              <a:pPr algn="ctr"/>
              <a:r>
                <a:rPr lang="tr-TR" sz="1400" dirty="0">
                  <a:latin typeface="Candara Light" panose="020E0502030303020204" pitchFamily="34" charset="0"/>
                </a:rPr>
                <a:t>Sena Nur </a:t>
              </a:r>
              <a:r>
                <a:rPr lang="tr-TR" sz="1400" dirty="0" err="1">
                  <a:latin typeface="Candara Light" panose="020E0502030303020204" pitchFamily="34" charset="0"/>
                </a:rPr>
                <a:t>Begen</a:t>
              </a:r>
              <a:endParaRPr lang="tr-TR" sz="1400" dirty="0">
                <a:latin typeface="Candara Light" panose="020E0502030303020204" pitchFamily="34" charset="0"/>
              </a:endParaRPr>
            </a:p>
          </p:txBody>
        </p:sp>
        <p:pic>
          <p:nvPicPr>
            <p:cNvPr id="12" name="Resim 11">
              <a:extLst>
                <a:ext uri="{FF2B5EF4-FFF2-40B4-BE49-F238E27FC236}">
                  <a16:creationId xmlns:a16="http://schemas.microsoft.com/office/drawing/2014/main" id="{F6CC6D5A-79CA-4926-88B6-528B93EC4859}"/>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7143" b="7143"/>
            <a:stretch/>
          </p:blipFill>
          <p:spPr>
            <a:xfrm>
              <a:off x="6906908" y="2630811"/>
              <a:ext cx="1303602" cy="1436564"/>
            </a:xfrm>
            <a:prstGeom prst="flowChartConnector">
              <a:avLst/>
            </a:prstGeom>
            <a:effectLst>
              <a:outerShdw blurRad="50800" dist="38100" dir="5400000" algn="t" rotWithShape="0">
                <a:prstClr val="black">
                  <a:alpha val="40000"/>
                </a:prstClr>
              </a:outerShdw>
            </a:effectLst>
          </p:spPr>
        </p:pic>
      </p:grpSp>
      <p:sp>
        <p:nvSpPr>
          <p:cNvPr id="92" name="TextBox 222">
            <a:extLst>
              <a:ext uri="{FF2B5EF4-FFF2-40B4-BE49-F238E27FC236}">
                <a16:creationId xmlns:a16="http://schemas.microsoft.com/office/drawing/2014/main" id="{CD49C34C-FB93-4EC9-A783-F0998253F64F}"/>
              </a:ext>
            </a:extLst>
          </p:cNvPr>
          <p:cNvSpPr txBox="1"/>
          <p:nvPr/>
        </p:nvSpPr>
        <p:spPr>
          <a:xfrm>
            <a:off x="311265" y="754665"/>
            <a:ext cx="1336084" cy="584775"/>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Odyoloji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29491068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10161"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61477" y="732301"/>
                  <a:ext cx="1290739"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Müfredat</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IV</a:t>
              </a:r>
              <a:endParaRPr lang="en-IN" b="1" dirty="0">
                <a:solidFill>
                  <a:schemeClr val="bg1"/>
                </a:solidFill>
                <a:latin typeface="Eurostile BQ" pitchFamily="50" charset="0"/>
              </a:endParaRPr>
            </a:p>
          </p:txBody>
        </p:sp>
      </p:grpSp>
      <p:graphicFrame>
        <p:nvGraphicFramePr>
          <p:cNvPr id="5" name="Tablo 4">
            <a:extLst>
              <a:ext uri="{FF2B5EF4-FFF2-40B4-BE49-F238E27FC236}">
                <a16:creationId xmlns:a16="http://schemas.microsoft.com/office/drawing/2014/main" id="{E006D90F-6716-4C50-BF2B-DF18731A5472}"/>
              </a:ext>
            </a:extLst>
          </p:cNvPr>
          <p:cNvGraphicFramePr>
            <a:graphicFrameLocks noGrp="1"/>
          </p:cNvGraphicFramePr>
          <p:nvPr/>
        </p:nvGraphicFramePr>
        <p:xfrm>
          <a:off x="2541304" y="4593636"/>
          <a:ext cx="3221824" cy="1551305"/>
        </p:xfrm>
        <a:graphic>
          <a:graphicData uri="http://schemas.openxmlformats.org/drawingml/2006/table">
            <a:tbl>
              <a:tblPr>
                <a:tableStyleId>{5C22544A-7EE6-4342-B048-85BDC9FD1C3A}</a:tableStyleId>
              </a:tblPr>
              <a:tblGrid>
                <a:gridCol w="598907">
                  <a:extLst>
                    <a:ext uri="{9D8B030D-6E8A-4147-A177-3AD203B41FA5}">
                      <a16:colId xmlns:a16="http://schemas.microsoft.com/office/drawing/2014/main" val="2089733499"/>
                    </a:ext>
                  </a:extLst>
                </a:gridCol>
                <a:gridCol w="2622917">
                  <a:extLst>
                    <a:ext uri="{9D8B030D-6E8A-4147-A177-3AD203B41FA5}">
                      <a16:colId xmlns:a16="http://schemas.microsoft.com/office/drawing/2014/main" val="920974200"/>
                    </a:ext>
                  </a:extLst>
                </a:gridCol>
              </a:tblGrid>
              <a:tr h="221615">
                <a:tc>
                  <a:txBody>
                    <a:bodyPr/>
                    <a:lstStyle/>
                    <a:p>
                      <a:pPr algn="l" fontAlgn="ctr"/>
                      <a:r>
                        <a:rPr lang="tr-TR" sz="1000" u="none" strike="noStrike">
                          <a:effectLst/>
                        </a:rPr>
                        <a:t>AUDY102</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Kulak Burun Boğaz Hastalıkları</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42178375"/>
                  </a:ext>
                </a:extLst>
              </a:tr>
              <a:tr h="221615">
                <a:tc>
                  <a:txBody>
                    <a:bodyPr/>
                    <a:lstStyle/>
                    <a:p>
                      <a:pPr algn="l" fontAlgn="ctr"/>
                      <a:r>
                        <a:rPr lang="tr-TR" sz="1000" u="none" strike="noStrike">
                          <a:effectLst/>
                        </a:rPr>
                        <a:t>AUDY104</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Konuşma Bilimine Giriş</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262659049"/>
                  </a:ext>
                </a:extLst>
              </a:tr>
              <a:tr h="221615">
                <a:tc>
                  <a:txBody>
                    <a:bodyPr/>
                    <a:lstStyle/>
                    <a:p>
                      <a:pPr algn="l" fontAlgn="ctr"/>
                      <a:r>
                        <a:rPr lang="tr-TR" sz="1000" u="none" strike="noStrike">
                          <a:effectLst/>
                        </a:rPr>
                        <a:t>AUDY106</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dirty="0">
                          <a:effectLst/>
                        </a:rPr>
                        <a:t>Ses Fiziği ve Akustik Prensipleri</a:t>
                      </a:r>
                      <a:endParaRPr lang="tr-TR"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75454679"/>
                  </a:ext>
                </a:extLst>
              </a:tr>
              <a:tr h="221615">
                <a:tc>
                  <a:txBody>
                    <a:bodyPr/>
                    <a:lstStyle/>
                    <a:p>
                      <a:pPr algn="l" fontAlgn="ctr"/>
                      <a:r>
                        <a:rPr lang="tr-TR" sz="1000" u="none" strike="noStrike">
                          <a:effectLst/>
                        </a:rPr>
                        <a:t>AUDY108</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İşitme Fizyolojisi ve İşitmenin Değerlendirilmesi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12421107"/>
                  </a:ext>
                </a:extLst>
              </a:tr>
              <a:tr h="221615">
                <a:tc>
                  <a:txBody>
                    <a:bodyPr/>
                    <a:lstStyle/>
                    <a:p>
                      <a:pPr algn="l" fontAlgn="ctr"/>
                      <a:r>
                        <a:rPr lang="tr-TR" sz="1000" u="none" strike="noStrike">
                          <a:effectLst/>
                        </a:rPr>
                        <a:t>HIST112</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Atatürk İlkeleri ve İnkılap Tarihi II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04044316"/>
                  </a:ext>
                </a:extLst>
              </a:tr>
              <a:tr h="221615">
                <a:tc>
                  <a:txBody>
                    <a:bodyPr/>
                    <a:lstStyle/>
                    <a:p>
                      <a:pPr algn="l" fontAlgn="ctr"/>
                      <a:r>
                        <a:rPr lang="tr-TR" sz="1000" u="none" strike="noStrike">
                          <a:effectLst/>
                        </a:rPr>
                        <a:t>HIST221</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Uygarlık Tarihi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33328637"/>
                  </a:ext>
                </a:extLst>
              </a:tr>
              <a:tr h="221615">
                <a:tc>
                  <a:txBody>
                    <a:bodyPr/>
                    <a:lstStyle/>
                    <a:p>
                      <a:pPr algn="l" fontAlgn="ctr"/>
                      <a:r>
                        <a:rPr lang="tr-TR" sz="1000" u="none" strike="noStrike">
                          <a:effectLst/>
                        </a:rPr>
                        <a:t>ENG102</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dirty="0">
                          <a:effectLst/>
                        </a:rPr>
                        <a:t>Akademik İngilizce II</a:t>
                      </a:r>
                      <a:endParaRPr lang="tr-TR"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59053452"/>
                  </a:ext>
                </a:extLst>
              </a:tr>
            </a:tbl>
          </a:graphicData>
        </a:graphic>
      </p:graphicFrame>
      <p:graphicFrame>
        <p:nvGraphicFramePr>
          <p:cNvPr id="7" name="Tablo 6">
            <a:extLst>
              <a:ext uri="{FF2B5EF4-FFF2-40B4-BE49-F238E27FC236}">
                <a16:creationId xmlns:a16="http://schemas.microsoft.com/office/drawing/2014/main" id="{122E88F4-4904-4B53-8249-4A183B6E2D4C}"/>
              </a:ext>
            </a:extLst>
          </p:cNvPr>
          <p:cNvGraphicFramePr>
            <a:graphicFrameLocks noGrp="1"/>
          </p:cNvGraphicFramePr>
          <p:nvPr/>
        </p:nvGraphicFramePr>
        <p:xfrm>
          <a:off x="2541304" y="2548601"/>
          <a:ext cx="3225634" cy="1329690"/>
        </p:xfrm>
        <a:graphic>
          <a:graphicData uri="http://schemas.openxmlformats.org/drawingml/2006/table">
            <a:tbl>
              <a:tblPr>
                <a:tableStyleId>{5C22544A-7EE6-4342-B048-85BDC9FD1C3A}</a:tableStyleId>
              </a:tblPr>
              <a:tblGrid>
                <a:gridCol w="598907">
                  <a:extLst>
                    <a:ext uri="{9D8B030D-6E8A-4147-A177-3AD203B41FA5}">
                      <a16:colId xmlns:a16="http://schemas.microsoft.com/office/drawing/2014/main" val="1268243645"/>
                    </a:ext>
                  </a:extLst>
                </a:gridCol>
                <a:gridCol w="2626727">
                  <a:extLst>
                    <a:ext uri="{9D8B030D-6E8A-4147-A177-3AD203B41FA5}">
                      <a16:colId xmlns:a16="http://schemas.microsoft.com/office/drawing/2014/main" val="136837264"/>
                    </a:ext>
                  </a:extLst>
                </a:gridCol>
              </a:tblGrid>
              <a:tr h="221615">
                <a:tc>
                  <a:txBody>
                    <a:bodyPr/>
                    <a:lstStyle/>
                    <a:p>
                      <a:pPr algn="l" fontAlgn="ctr"/>
                      <a:r>
                        <a:rPr lang="tr-TR" sz="1000" u="none" strike="noStrike">
                          <a:effectLst/>
                        </a:rPr>
                        <a:t>AUDY101</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dirty="0">
                          <a:effectLst/>
                        </a:rPr>
                        <a:t>İşitme Bilimine Giriş</a:t>
                      </a:r>
                      <a:endParaRPr lang="tr-TR"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55416000"/>
                  </a:ext>
                </a:extLst>
              </a:tr>
              <a:tr h="221615">
                <a:tc>
                  <a:txBody>
                    <a:bodyPr/>
                    <a:lstStyle/>
                    <a:p>
                      <a:pPr algn="l" fontAlgn="ctr"/>
                      <a:r>
                        <a:rPr lang="tr-TR" sz="1000" u="none" strike="noStrike">
                          <a:effectLst/>
                        </a:rPr>
                        <a:t>MED183</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Anatomi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625887"/>
                  </a:ext>
                </a:extLst>
              </a:tr>
              <a:tr h="221615">
                <a:tc>
                  <a:txBody>
                    <a:bodyPr/>
                    <a:lstStyle/>
                    <a:p>
                      <a:pPr algn="l" fontAlgn="ctr"/>
                      <a:r>
                        <a:rPr lang="tr-TR" sz="1000" u="none" strike="noStrike">
                          <a:effectLst/>
                        </a:rPr>
                        <a:t>MED181</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Fizyoloji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443325342"/>
                  </a:ext>
                </a:extLst>
              </a:tr>
              <a:tr h="221615">
                <a:tc>
                  <a:txBody>
                    <a:bodyPr/>
                    <a:lstStyle/>
                    <a:p>
                      <a:pPr algn="l" fontAlgn="ctr"/>
                      <a:r>
                        <a:rPr lang="tr-TR" sz="1000" u="none" strike="noStrike">
                          <a:effectLst/>
                        </a:rPr>
                        <a:t>AUDY103</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Dil Gelişimi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03976650"/>
                  </a:ext>
                </a:extLst>
              </a:tr>
              <a:tr h="221615">
                <a:tc>
                  <a:txBody>
                    <a:bodyPr/>
                    <a:lstStyle/>
                    <a:p>
                      <a:pPr algn="l" fontAlgn="ctr"/>
                      <a:r>
                        <a:rPr lang="tr-TR" sz="1000" u="none" strike="noStrike">
                          <a:effectLst/>
                        </a:rPr>
                        <a:t>HIST111</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Atatürk İlkeleri ve İnkılap Tarihi 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33538278"/>
                  </a:ext>
                </a:extLst>
              </a:tr>
              <a:tr h="221615">
                <a:tc>
                  <a:txBody>
                    <a:bodyPr/>
                    <a:lstStyle/>
                    <a:p>
                      <a:pPr algn="l" fontAlgn="ctr"/>
                      <a:r>
                        <a:rPr lang="tr-TR" sz="1000" u="none" strike="noStrike">
                          <a:effectLst/>
                        </a:rPr>
                        <a:t>ENG101</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dirty="0">
                          <a:effectLst/>
                        </a:rPr>
                        <a:t>Akademik İngilizce I</a:t>
                      </a:r>
                      <a:endParaRPr lang="tr-TR"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589488014"/>
                  </a:ext>
                </a:extLst>
              </a:tr>
            </a:tbl>
          </a:graphicData>
        </a:graphic>
      </p:graphicFrame>
      <p:graphicFrame>
        <p:nvGraphicFramePr>
          <p:cNvPr id="11" name="Tablo 10">
            <a:extLst>
              <a:ext uri="{FF2B5EF4-FFF2-40B4-BE49-F238E27FC236}">
                <a16:creationId xmlns:a16="http://schemas.microsoft.com/office/drawing/2014/main" id="{8D487B0A-E19D-41B9-9C0F-A51291875FC3}"/>
              </a:ext>
            </a:extLst>
          </p:cNvPr>
          <p:cNvGraphicFramePr>
            <a:graphicFrameLocks noGrp="1"/>
          </p:cNvGraphicFramePr>
          <p:nvPr/>
        </p:nvGraphicFramePr>
        <p:xfrm>
          <a:off x="6137944" y="4780154"/>
          <a:ext cx="4033354" cy="1551305"/>
        </p:xfrm>
        <a:graphic>
          <a:graphicData uri="http://schemas.openxmlformats.org/drawingml/2006/table">
            <a:tbl>
              <a:tblPr>
                <a:tableStyleId>{5C22544A-7EE6-4342-B048-85BDC9FD1C3A}</a:tableStyleId>
              </a:tblPr>
              <a:tblGrid>
                <a:gridCol w="598907">
                  <a:extLst>
                    <a:ext uri="{9D8B030D-6E8A-4147-A177-3AD203B41FA5}">
                      <a16:colId xmlns:a16="http://schemas.microsoft.com/office/drawing/2014/main" val="1699563774"/>
                    </a:ext>
                  </a:extLst>
                </a:gridCol>
                <a:gridCol w="3434447">
                  <a:extLst>
                    <a:ext uri="{9D8B030D-6E8A-4147-A177-3AD203B41FA5}">
                      <a16:colId xmlns:a16="http://schemas.microsoft.com/office/drawing/2014/main" val="879888556"/>
                    </a:ext>
                  </a:extLst>
                </a:gridCol>
              </a:tblGrid>
              <a:tr h="221615">
                <a:tc>
                  <a:txBody>
                    <a:bodyPr/>
                    <a:lstStyle/>
                    <a:p>
                      <a:pPr algn="l" fontAlgn="ctr"/>
                      <a:r>
                        <a:rPr lang="tr-TR" sz="1000" u="none" strike="noStrike">
                          <a:effectLst/>
                        </a:rPr>
                        <a:t>AUDY202</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dirty="0">
                          <a:effectLst/>
                        </a:rPr>
                        <a:t>ODYOLOJİ ve NÖROOTOLOJİ</a:t>
                      </a:r>
                      <a:endParaRPr lang="tr-TR"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92328956"/>
                  </a:ext>
                </a:extLst>
              </a:tr>
              <a:tr h="221615">
                <a:tc>
                  <a:txBody>
                    <a:bodyPr/>
                    <a:lstStyle/>
                    <a:p>
                      <a:pPr algn="l" fontAlgn="ctr"/>
                      <a:r>
                        <a:rPr lang="tr-TR" sz="1000" u="none" strike="noStrike">
                          <a:effectLst/>
                        </a:rPr>
                        <a:t>AUDY204</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dirty="0">
                          <a:effectLst/>
                        </a:rPr>
                        <a:t>İŞİTME ve KONUŞMA BOZUKLUKLARINDA TARAMA TEKNİKLERİ</a:t>
                      </a:r>
                      <a:endParaRPr lang="tr-TR"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124263395"/>
                  </a:ext>
                </a:extLst>
              </a:tr>
              <a:tr h="221615">
                <a:tc>
                  <a:txBody>
                    <a:bodyPr/>
                    <a:lstStyle/>
                    <a:p>
                      <a:pPr algn="l" fontAlgn="ctr"/>
                      <a:r>
                        <a:rPr lang="tr-TR" sz="1000" u="none" strike="noStrike">
                          <a:effectLst/>
                        </a:rPr>
                        <a:t>AUDY206</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SES TASARIMI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33700678"/>
                  </a:ext>
                </a:extLst>
              </a:tr>
              <a:tr h="221615">
                <a:tc>
                  <a:txBody>
                    <a:bodyPr/>
                    <a:lstStyle/>
                    <a:p>
                      <a:pPr algn="l" fontAlgn="ctr"/>
                      <a:r>
                        <a:rPr lang="tr-TR" sz="1000" u="none" strike="noStrike">
                          <a:effectLst/>
                        </a:rPr>
                        <a:t>AUDY208</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İŞİTSEL ALGI SÜREÇLERİNE GİRİŞ</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457986157"/>
                  </a:ext>
                </a:extLst>
              </a:tr>
              <a:tr h="221615">
                <a:tc>
                  <a:txBody>
                    <a:bodyPr/>
                    <a:lstStyle/>
                    <a:p>
                      <a:pPr algn="l" fontAlgn="ctr"/>
                      <a:r>
                        <a:rPr lang="tr-TR" sz="1000" u="none" strike="noStrike">
                          <a:effectLst/>
                        </a:rPr>
                        <a:t>AUDY210</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ENSTRÜMANTASYON ve KALİBRASYON II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30739742"/>
                  </a:ext>
                </a:extLst>
              </a:tr>
              <a:tr h="221615">
                <a:tc>
                  <a:txBody>
                    <a:bodyPr/>
                    <a:lstStyle/>
                    <a:p>
                      <a:pPr algn="l" fontAlgn="ctr"/>
                      <a:r>
                        <a:rPr lang="tr-TR" sz="1000" u="none" strike="noStrike">
                          <a:effectLst/>
                        </a:rPr>
                        <a:t>ENG202</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Akademik İngilizce IV</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111265481"/>
                  </a:ext>
                </a:extLst>
              </a:tr>
              <a:tr h="221615">
                <a:tc>
                  <a:txBody>
                    <a:bodyPr/>
                    <a:lstStyle/>
                    <a:p>
                      <a:pPr algn="l" fontAlgn="ctr"/>
                      <a:r>
                        <a:rPr lang="tr-TR" sz="1000" u="none" strike="noStrike">
                          <a:effectLst/>
                        </a:rPr>
                        <a:t> </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dirty="0">
                          <a:effectLst/>
                        </a:rPr>
                        <a:t>Alan Dışı Seçmeli  (A)</a:t>
                      </a:r>
                      <a:endParaRPr lang="tr-TR"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237742388"/>
                  </a:ext>
                </a:extLst>
              </a:tr>
            </a:tbl>
          </a:graphicData>
        </a:graphic>
      </p:graphicFrame>
      <p:graphicFrame>
        <p:nvGraphicFramePr>
          <p:cNvPr id="13" name="Tablo 12">
            <a:extLst>
              <a:ext uri="{FF2B5EF4-FFF2-40B4-BE49-F238E27FC236}">
                <a16:creationId xmlns:a16="http://schemas.microsoft.com/office/drawing/2014/main" id="{9EF0E321-C102-4FB7-A92E-7EF0BFDE3773}"/>
              </a:ext>
            </a:extLst>
          </p:cNvPr>
          <p:cNvGraphicFramePr>
            <a:graphicFrameLocks noGrp="1"/>
          </p:cNvGraphicFramePr>
          <p:nvPr/>
        </p:nvGraphicFramePr>
        <p:xfrm>
          <a:off x="6137944" y="2548601"/>
          <a:ext cx="4025734" cy="1551305"/>
        </p:xfrm>
        <a:graphic>
          <a:graphicData uri="http://schemas.openxmlformats.org/drawingml/2006/table">
            <a:tbl>
              <a:tblPr>
                <a:tableStyleId>{5C22544A-7EE6-4342-B048-85BDC9FD1C3A}</a:tableStyleId>
              </a:tblPr>
              <a:tblGrid>
                <a:gridCol w="598907">
                  <a:extLst>
                    <a:ext uri="{9D8B030D-6E8A-4147-A177-3AD203B41FA5}">
                      <a16:colId xmlns:a16="http://schemas.microsoft.com/office/drawing/2014/main" val="3615848417"/>
                    </a:ext>
                  </a:extLst>
                </a:gridCol>
                <a:gridCol w="3426827">
                  <a:extLst>
                    <a:ext uri="{9D8B030D-6E8A-4147-A177-3AD203B41FA5}">
                      <a16:colId xmlns:a16="http://schemas.microsoft.com/office/drawing/2014/main" val="648306920"/>
                    </a:ext>
                  </a:extLst>
                </a:gridCol>
              </a:tblGrid>
              <a:tr h="221615">
                <a:tc>
                  <a:txBody>
                    <a:bodyPr/>
                    <a:lstStyle/>
                    <a:p>
                      <a:pPr algn="l" fontAlgn="ctr"/>
                      <a:r>
                        <a:rPr lang="tr-TR" sz="1000" u="none" strike="noStrike">
                          <a:effectLst/>
                        </a:rPr>
                        <a:t>AUDY201</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ODYOLOJİDE TANILAMAYA GİRİŞ</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60616618"/>
                  </a:ext>
                </a:extLst>
              </a:tr>
              <a:tr h="221615">
                <a:tc>
                  <a:txBody>
                    <a:bodyPr/>
                    <a:lstStyle/>
                    <a:p>
                      <a:pPr algn="l" fontAlgn="ctr"/>
                      <a:r>
                        <a:rPr lang="tr-TR" sz="1000" u="none" strike="noStrike">
                          <a:effectLst/>
                        </a:rPr>
                        <a:t>AUDY203</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PSİKOAKUSTİK ve İŞİTME TEORİLERİ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527569423"/>
                  </a:ext>
                </a:extLst>
              </a:tr>
              <a:tr h="221615">
                <a:tc>
                  <a:txBody>
                    <a:bodyPr/>
                    <a:lstStyle/>
                    <a:p>
                      <a:pPr algn="l" fontAlgn="ctr"/>
                      <a:r>
                        <a:rPr lang="tr-TR" sz="1000" u="none" strike="noStrike">
                          <a:effectLst/>
                        </a:rPr>
                        <a:t>AUDY205</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ENSTRÜMANTASYON ve KALİBRASYON 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3381132"/>
                  </a:ext>
                </a:extLst>
              </a:tr>
              <a:tr h="221615">
                <a:tc>
                  <a:txBody>
                    <a:bodyPr/>
                    <a:lstStyle/>
                    <a:p>
                      <a:pPr algn="l" fontAlgn="ctr"/>
                      <a:r>
                        <a:rPr lang="tr-TR" sz="1000" u="none" strike="noStrike">
                          <a:effectLst/>
                        </a:rPr>
                        <a:t>AUDY207</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KONUŞMA AKUSTİĞİ ve FONETİK</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134917018"/>
                  </a:ext>
                </a:extLst>
              </a:tr>
              <a:tr h="221615">
                <a:tc>
                  <a:txBody>
                    <a:bodyPr/>
                    <a:lstStyle/>
                    <a:p>
                      <a:pPr algn="l" fontAlgn="ctr"/>
                      <a:r>
                        <a:rPr lang="tr-TR" sz="1000" u="none" strike="noStrike">
                          <a:effectLst/>
                        </a:rPr>
                        <a:t>ENG201</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Akademik İngilizce III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2917350"/>
                  </a:ext>
                </a:extLst>
              </a:tr>
              <a:tr h="221615">
                <a:tc>
                  <a:txBody>
                    <a:bodyPr/>
                    <a:lstStyle/>
                    <a:p>
                      <a:pPr algn="l" fontAlgn="ctr"/>
                      <a:r>
                        <a:rPr lang="tr-TR" sz="1000" u="none" strike="noStrike">
                          <a:effectLst/>
                        </a:rPr>
                        <a:t> </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Alan Seçmeli  (A)</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39457868"/>
                  </a:ext>
                </a:extLst>
              </a:tr>
              <a:tr h="221615">
                <a:tc>
                  <a:txBody>
                    <a:bodyPr/>
                    <a:lstStyle/>
                    <a:p>
                      <a:pPr algn="l" fontAlgn="ctr"/>
                      <a:r>
                        <a:rPr lang="tr-TR" sz="1000" u="none" strike="noStrike">
                          <a:effectLst/>
                        </a:rPr>
                        <a:t> </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dirty="0">
                          <a:effectLst/>
                        </a:rPr>
                        <a:t>Alan Dışı Seçmeli  (A)</a:t>
                      </a:r>
                      <a:endParaRPr lang="tr-TR"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30921204"/>
                  </a:ext>
                </a:extLst>
              </a:tr>
            </a:tbl>
          </a:graphicData>
        </a:graphic>
      </p:graphicFrame>
      <p:grpSp>
        <p:nvGrpSpPr>
          <p:cNvPr id="37" name="Grup 36">
            <a:extLst>
              <a:ext uri="{FF2B5EF4-FFF2-40B4-BE49-F238E27FC236}">
                <a16:creationId xmlns:a16="http://schemas.microsoft.com/office/drawing/2014/main" id="{EF3A5D76-50C1-426D-B654-C7200CE49894}"/>
              </a:ext>
            </a:extLst>
          </p:cNvPr>
          <p:cNvGrpSpPr/>
          <p:nvPr/>
        </p:nvGrpSpPr>
        <p:grpSpPr>
          <a:xfrm rot="10800000">
            <a:off x="3230885" y="1911887"/>
            <a:ext cx="1511350" cy="670742"/>
            <a:chOff x="2448298" y="1891573"/>
            <a:chExt cx="1769545" cy="785330"/>
          </a:xfrm>
        </p:grpSpPr>
        <p:sp>
          <p:nvSpPr>
            <p:cNvPr id="38" name="Freeform: Shape 83">
              <a:extLst>
                <a:ext uri="{FF2B5EF4-FFF2-40B4-BE49-F238E27FC236}">
                  <a16:creationId xmlns:a16="http://schemas.microsoft.com/office/drawing/2014/main" id="{0D98B86B-9BED-44D2-A3C3-77039481E4C0}"/>
                </a:ext>
              </a:extLst>
            </p:cNvPr>
            <p:cNvSpPr/>
            <p:nvPr/>
          </p:nvSpPr>
          <p:spPr>
            <a:xfrm rot="4628968" flipV="1">
              <a:off x="2950330" y="1409390"/>
              <a:ext cx="785330" cy="1749696"/>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Metin kutusu 38">
              <a:extLst>
                <a:ext uri="{FF2B5EF4-FFF2-40B4-BE49-F238E27FC236}">
                  <a16:creationId xmlns:a16="http://schemas.microsoft.com/office/drawing/2014/main" id="{A8D871F0-B5BC-4098-8BAF-6FE37A5D14CE}"/>
                </a:ext>
              </a:extLst>
            </p:cNvPr>
            <p:cNvSpPr txBox="1"/>
            <p:nvPr/>
          </p:nvSpPr>
          <p:spPr>
            <a:xfrm rot="10800000">
              <a:off x="2448298" y="2150422"/>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1. Yarıyıl</a:t>
              </a:r>
              <a:endParaRPr lang="tr-TR" sz="2000" dirty="0">
                <a:solidFill>
                  <a:srgbClr val="7030A0"/>
                </a:solidFill>
              </a:endParaRPr>
            </a:p>
          </p:txBody>
        </p:sp>
      </p:grpSp>
      <p:grpSp>
        <p:nvGrpSpPr>
          <p:cNvPr id="49" name="Grup 48">
            <a:extLst>
              <a:ext uri="{FF2B5EF4-FFF2-40B4-BE49-F238E27FC236}">
                <a16:creationId xmlns:a16="http://schemas.microsoft.com/office/drawing/2014/main" id="{AEABE208-2F99-4316-9579-FEA88146AB8C}"/>
              </a:ext>
            </a:extLst>
          </p:cNvPr>
          <p:cNvGrpSpPr/>
          <p:nvPr/>
        </p:nvGrpSpPr>
        <p:grpSpPr>
          <a:xfrm rot="10800000">
            <a:off x="3230885" y="3951629"/>
            <a:ext cx="1511350" cy="670742"/>
            <a:chOff x="2448298" y="1891573"/>
            <a:chExt cx="1769545" cy="785330"/>
          </a:xfrm>
        </p:grpSpPr>
        <p:sp>
          <p:nvSpPr>
            <p:cNvPr id="50" name="Freeform: Shape 83">
              <a:extLst>
                <a:ext uri="{FF2B5EF4-FFF2-40B4-BE49-F238E27FC236}">
                  <a16:creationId xmlns:a16="http://schemas.microsoft.com/office/drawing/2014/main" id="{B6606CF2-E953-4F9E-8CC0-03F6E1F23214}"/>
                </a:ext>
              </a:extLst>
            </p:cNvPr>
            <p:cNvSpPr/>
            <p:nvPr/>
          </p:nvSpPr>
          <p:spPr>
            <a:xfrm rot="4628968" flipV="1">
              <a:off x="2950330" y="1409390"/>
              <a:ext cx="785330" cy="1749696"/>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1" name="Metin kutusu 50">
              <a:extLst>
                <a:ext uri="{FF2B5EF4-FFF2-40B4-BE49-F238E27FC236}">
                  <a16:creationId xmlns:a16="http://schemas.microsoft.com/office/drawing/2014/main" id="{A718B85E-24BA-4B15-A2DC-3A9C4F51CC46}"/>
                </a:ext>
              </a:extLst>
            </p:cNvPr>
            <p:cNvSpPr txBox="1"/>
            <p:nvPr/>
          </p:nvSpPr>
          <p:spPr>
            <a:xfrm rot="10800000">
              <a:off x="2448298" y="2082068"/>
              <a:ext cx="1679722" cy="468464"/>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2. Yarıyıl</a:t>
              </a:r>
              <a:endParaRPr lang="tr-TR" sz="2000" dirty="0">
                <a:solidFill>
                  <a:srgbClr val="7030A0"/>
                </a:solidFill>
              </a:endParaRPr>
            </a:p>
          </p:txBody>
        </p:sp>
      </p:grpSp>
      <p:grpSp>
        <p:nvGrpSpPr>
          <p:cNvPr id="52" name="Grup 51">
            <a:extLst>
              <a:ext uri="{FF2B5EF4-FFF2-40B4-BE49-F238E27FC236}">
                <a16:creationId xmlns:a16="http://schemas.microsoft.com/office/drawing/2014/main" id="{22821561-F0FE-4E9F-90C3-9B3A4F653B67}"/>
              </a:ext>
            </a:extLst>
          </p:cNvPr>
          <p:cNvGrpSpPr/>
          <p:nvPr/>
        </p:nvGrpSpPr>
        <p:grpSpPr>
          <a:xfrm rot="10800000">
            <a:off x="7243743" y="1911853"/>
            <a:ext cx="1511350" cy="670742"/>
            <a:chOff x="2448298" y="1891573"/>
            <a:chExt cx="1769545" cy="785330"/>
          </a:xfrm>
        </p:grpSpPr>
        <p:sp>
          <p:nvSpPr>
            <p:cNvPr id="53" name="Freeform: Shape 83">
              <a:extLst>
                <a:ext uri="{FF2B5EF4-FFF2-40B4-BE49-F238E27FC236}">
                  <a16:creationId xmlns:a16="http://schemas.microsoft.com/office/drawing/2014/main" id="{CB1D345F-EE8C-4726-8BB6-3B780FCB72C0}"/>
                </a:ext>
              </a:extLst>
            </p:cNvPr>
            <p:cNvSpPr/>
            <p:nvPr/>
          </p:nvSpPr>
          <p:spPr>
            <a:xfrm rot="4628968" flipV="1">
              <a:off x="2950330" y="1409390"/>
              <a:ext cx="785330" cy="1749696"/>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4" name="Metin kutusu 53">
              <a:extLst>
                <a:ext uri="{FF2B5EF4-FFF2-40B4-BE49-F238E27FC236}">
                  <a16:creationId xmlns:a16="http://schemas.microsoft.com/office/drawing/2014/main" id="{636D04BB-8750-43A3-8254-87933CAFD431}"/>
                </a:ext>
              </a:extLst>
            </p:cNvPr>
            <p:cNvSpPr txBox="1"/>
            <p:nvPr/>
          </p:nvSpPr>
          <p:spPr>
            <a:xfrm rot="10800000">
              <a:off x="2448298" y="2082068"/>
              <a:ext cx="1679722" cy="468464"/>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3. Yarıyıl</a:t>
              </a:r>
              <a:endParaRPr lang="tr-TR" sz="2000" dirty="0">
                <a:solidFill>
                  <a:srgbClr val="7030A0"/>
                </a:solidFill>
              </a:endParaRPr>
            </a:p>
          </p:txBody>
        </p:sp>
      </p:grpSp>
      <p:grpSp>
        <p:nvGrpSpPr>
          <p:cNvPr id="56" name="Grup 55">
            <a:extLst>
              <a:ext uri="{FF2B5EF4-FFF2-40B4-BE49-F238E27FC236}">
                <a16:creationId xmlns:a16="http://schemas.microsoft.com/office/drawing/2014/main" id="{78F8723F-72FC-4FF1-9F40-821523748C6B}"/>
              </a:ext>
            </a:extLst>
          </p:cNvPr>
          <p:cNvGrpSpPr/>
          <p:nvPr/>
        </p:nvGrpSpPr>
        <p:grpSpPr>
          <a:xfrm rot="10800000">
            <a:off x="7243743" y="4124300"/>
            <a:ext cx="1511350" cy="670742"/>
            <a:chOff x="2448298" y="1891573"/>
            <a:chExt cx="1769545" cy="785330"/>
          </a:xfrm>
        </p:grpSpPr>
        <p:sp>
          <p:nvSpPr>
            <p:cNvPr id="57" name="Freeform: Shape 83">
              <a:extLst>
                <a:ext uri="{FF2B5EF4-FFF2-40B4-BE49-F238E27FC236}">
                  <a16:creationId xmlns:a16="http://schemas.microsoft.com/office/drawing/2014/main" id="{C4546D70-574D-4770-9FEC-3B44CB0B582E}"/>
                </a:ext>
              </a:extLst>
            </p:cNvPr>
            <p:cNvSpPr/>
            <p:nvPr/>
          </p:nvSpPr>
          <p:spPr>
            <a:xfrm rot="4628968" flipV="1">
              <a:off x="2950330" y="1409390"/>
              <a:ext cx="785330" cy="1749696"/>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9" name="Metin kutusu 58">
              <a:extLst>
                <a:ext uri="{FF2B5EF4-FFF2-40B4-BE49-F238E27FC236}">
                  <a16:creationId xmlns:a16="http://schemas.microsoft.com/office/drawing/2014/main" id="{3960FC30-BF71-49AF-A0E5-A9DB8C017044}"/>
                </a:ext>
              </a:extLst>
            </p:cNvPr>
            <p:cNvSpPr txBox="1"/>
            <p:nvPr/>
          </p:nvSpPr>
          <p:spPr>
            <a:xfrm rot="10800000">
              <a:off x="2448298" y="2082068"/>
              <a:ext cx="1679722" cy="468464"/>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4. Yarıyıl</a:t>
              </a:r>
              <a:endParaRPr lang="tr-TR" sz="2000" dirty="0">
                <a:solidFill>
                  <a:srgbClr val="7030A0"/>
                </a:solidFill>
              </a:endParaRPr>
            </a:p>
          </p:txBody>
        </p:sp>
      </p:grpSp>
      <p:sp>
        <p:nvSpPr>
          <p:cNvPr id="63" name="TextBox 222">
            <a:extLst>
              <a:ext uri="{FF2B5EF4-FFF2-40B4-BE49-F238E27FC236}">
                <a16:creationId xmlns:a16="http://schemas.microsoft.com/office/drawing/2014/main" id="{13AD0557-4955-4FE7-8600-433DE7B5230E}"/>
              </a:ext>
            </a:extLst>
          </p:cNvPr>
          <p:cNvSpPr txBox="1"/>
          <p:nvPr/>
        </p:nvSpPr>
        <p:spPr>
          <a:xfrm>
            <a:off x="311265" y="754665"/>
            <a:ext cx="1336084" cy="584775"/>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Odyoloji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36636797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10161"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61477" y="732301"/>
                  <a:ext cx="1290739"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Müfredat</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IV</a:t>
              </a:r>
              <a:endParaRPr lang="en-IN" b="1" dirty="0">
                <a:solidFill>
                  <a:schemeClr val="bg1"/>
                </a:solidFill>
                <a:latin typeface="Eurostile BQ" pitchFamily="50" charset="0"/>
              </a:endParaRPr>
            </a:p>
          </p:txBody>
        </p:sp>
      </p:grpSp>
      <p:grpSp>
        <p:nvGrpSpPr>
          <p:cNvPr id="37" name="Grup 36">
            <a:extLst>
              <a:ext uri="{FF2B5EF4-FFF2-40B4-BE49-F238E27FC236}">
                <a16:creationId xmlns:a16="http://schemas.microsoft.com/office/drawing/2014/main" id="{EF3A5D76-50C1-426D-B654-C7200CE49894}"/>
              </a:ext>
            </a:extLst>
          </p:cNvPr>
          <p:cNvGrpSpPr/>
          <p:nvPr/>
        </p:nvGrpSpPr>
        <p:grpSpPr>
          <a:xfrm rot="10800000">
            <a:off x="2764474" y="1638103"/>
            <a:ext cx="1511350" cy="670742"/>
            <a:chOff x="2448298" y="1891573"/>
            <a:chExt cx="1769545" cy="785330"/>
          </a:xfrm>
        </p:grpSpPr>
        <p:sp>
          <p:nvSpPr>
            <p:cNvPr id="38" name="Freeform: Shape 83">
              <a:extLst>
                <a:ext uri="{FF2B5EF4-FFF2-40B4-BE49-F238E27FC236}">
                  <a16:creationId xmlns:a16="http://schemas.microsoft.com/office/drawing/2014/main" id="{0D98B86B-9BED-44D2-A3C3-77039481E4C0}"/>
                </a:ext>
              </a:extLst>
            </p:cNvPr>
            <p:cNvSpPr/>
            <p:nvPr/>
          </p:nvSpPr>
          <p:spPr>
            <a:xfrm rot="4628968" flipV="1">
              <a:off x="2950330" y="1409390"/>
              <a:ext cx="785330" cy="1749696"/>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9" name="Metin kutusu 38">
              <a:extLst>
                <a:ext uri="{FF2B5EF4-FFF2-40B4-BE49-F238E27FC236}">
                  <a16:creationId xmlns:a16="http://schemas.microsoft.com/office/drawing/2014/main" id="{A8D871F0-B5BC-4098-8BAF-6FE37A5D14CE}"/>
                </a:ext>
              </a:extLst>
            </p:cNvPr>
            <p:cNvSpPr txBox="1"/>
            <p:nvPr/>
          </p:nvSpPr>
          <p:spPr>
            <a:xfrm rot="10800000">
              <a:off x="2448298" y="2082068"/>
              <a:ext cx="1679722" cy="468464"/>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5. Yarıyıl</a:t>
              </a:r>
              <a:endParaRPr lang="tr-TR" sz="2000" dirty="0">
                <a:solidFill>
                  <a:srgbClr val="7030A0"/>
                </a:solidFill>
              </a:endParaRPr>
            </a:p>
          </p:txBody>
        </p:sp>
      </p:grpSp>
      <p:grpSp>
        <p:nvGrpSpPr>
          <p:cNvPr id="49" name="Grup 48">
            <a:extLst>
              <a:ext uri="{FF2B5EF4-FFF2-40B4-BE49-F238E27FC236}">
                <a16:creationId xmlns:a16="http://schemas.microsoft.com/office/drawing/2014/main" id="{AEABE208-2F99-4316-9579-FEA88146AB8C}"/>
              </a:ext>
            </a:extLst>
          </p:cNvPr>
          <p:cNvGrpSpPr/>
          <p:nvPr/>
        </p:nvGrpSpPr>
        <p:grpSpPr>
          <a:xfrm rot="10800000">
            <a:off x="2755998" y="4008299"/>
            <a:ext cx="1511350" cy="670742"/>
            <a:chOff x="2448298" y="1891573"/>
            <a:chExt cx="1769545" cy="785330"/>
          </a:xfrm>
        </p:grpSpPr>
        <p:sp>
          <p:nvSpPr>
            <p:cNvPr id="50" name="Freeform: Shape 83">
              <a:extLst>
                <a:ext uri="{FF2B5EF4-FFF2-40B4-BE49-F238E27FC236}">
                  <a16:creationId xmlns:a16="http://schemas.microsoft.com/office/drawing/2014/main" id="{B6606CF2-E953-4F9E-8CC0-03F6E1F23214}"/>
                </a:ext>
              </a:extLst>
            </p:cNvPr>
            <p:cNvSpPr/>
            <p:nvPr/>
          </p:nvSpPr>
          <p:spPr>
            <a:xfrm rot="4628968" flipV="1">
              <a:off x="2950330" y="1409390"/>
              <a:ext cx="785330" cy="1749696"/>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1" name="Metin kutusu 50">
              <a:extLst>
                <a:ext uri="{FF2B5EF4-FFF2-40B4-BE49-F238E27FC236}">
                  <a16:creationId xmlns:a16="http://schemas.microsoft.com/office/drawing/2014/main" id="{A718B85E-24BA-4B15-A2DC-3A9C4F51CC46}"/>
                </a:ext>
              </a:extLst>
            </p:cNvPr>
            <p:cNvSpPr txBox="1"/>
            <p:nvPr/>
          </p:nvSpPr>
          <p:spPr>
            <a:xfrm rot="10800000">
              <a:off x="2448298" y="2082068"/>
              <a:ext cx="1679722" cy="468464"/>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6. Yarıyıl</a:t>
              </a:r>
              <a:endParaRPr lang="tr-TR" sz="2000" dirty="0">
                <a:solidFill>
                  <a:srgbClr val="7030A0"/>
                </a:solidFill>
              </a:endParaRPr>
            </a:p>
          </p:txBody>
        </p:sp>
      </p:grpSp>
      <p:grpSp>
        <p:nvGrpSpPr>
          <p:cNvPr id="52" name="Grup 51">
            <a:extLst>
              <a:ext uri="{FF2B5EF4-FFF2-40B4-BE49-F238E27FC236}">
                <a16:creationId xmlns:a16="http://schemas.microsoft.com/office/drawing/2014/main" id="{22821561-F0FE-4E9F-90C3-9B3A4F653B67}"/>
              </a:ext>
            </a:extLst>
          </p:cNvPr>
          <p:cNvGrpSpPr/>
          <p:nvPr/>
        </p:nvGrpSpPr>
        <p:grpSpPr>
          <a:xfrm rot="10800000">
            <a:off x="7342334" y="1615048"/>
            <a:ext cx="1511350" cy="670742"/>
            <a:chOff x="2448298" y="1891573"/>
            <a:chExt cx="1769545" cy="785330"/>
          </a:xfrm>
        </p:grpSpPr>
        <p:sp>
          <p:nvSpPr>
            <p:cNvPr id="53" name="Freeform: Shape 83">
              <a:extLst>
                <a:ext uri="{FF2B5EF4-FFF2-40B4-BE49-F238E27FC236}">
                  <a16:creationId xmlns:a16="http://schemas.microsoft.com/office/drawing/2014/main" id="{CB1D345F-EE8C-4726-8BB6-3B780FCB72C0}"/>
                </a:ext>
              </a:extLst>
            </p:cNvPr>
            <p:cNvSpPr/>
            <p:nvPr/>
          </p:nvSpPr>
          <p:spPr>
            <a:xfrm rot="4628968" flipV="1">
              <a:off x="2950330" y="1409390"/>
              <a:ext cx="785330" cy="1749696"/>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4" name="Metin kutusu 53">
              <a:extLst>
                <a:ext uri="{FF2B5EF4-FFF2-40B4-BE49-F238E27FC236}">
                  <a16:creationId xmlns:a16="http://schemas.microsoft.com/office/drawing/2014/main" id="{636D04BB-8750-43A3-8254-87933CAFD431}"/>
                </a:ext>
              </a:extLst>
            </p:cNvPr>
            <p:cNvSpPr txBox="1"/>
            <p:nvPr/>
          </p:nvSpPr>
          <p:spPr>
            <a:xfrm rot="10800000">
              <a:off x="2448298" y="2082068"/>
              <a:ext cx="1679722" cy="468464"/>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7. Yarıyıl</a:t>
              </a:r>
              <a:endParaRPr lang="tr-TR" sz="2000" dirty="0">
                <a:solidFill>
                  <a:srgbClr val="7030A0"/>
                </a:solidFill>
              </a:endParaRPr>
            </a:p>
          </p:txBody>
        </p:sp>
      </p:grpSp>
      <p:grpSp>
        <p:nvGrpSpPr>
          <p:cNvPr id="56" name="Grup 55">
            <a:extLst>
              <a:ext uri="{FF2B5EF4-FFF2-40B4-BE49-F238E27FC236}">
                <a16:creationId xmlns:a16="http://schemas.microsoft.com/office/drawing/2014/main" id="{78F8723F-72FC-4FF1-9F40-821523748C6B}"/>
              </a:ext>
            </a:extLst>
          </p:cNvPr>
          <p:cNvGrpSpPr/>
          <p:nvPr/>
        </p:nvGrpSpPr>
        <p:grpSpPr>
          <a:xfrm rot="10800000">
            <a:off x="7438518" y="4000678"/>
            <a:ext cx="1511350" cy="670742"/>
            <a:chOff x="2448298" y="1891573"/>
            <a:chExt cx="1769545" cy="785330"/>
          </a:xfrm>
        </p:grpSpPr>
        <p:sp>
          <p:nvSpPr>
            <p:cNvPr id="57" name="Freeform: Shape 83">
              <a:extLst>
                <a:ext uri="{FF2B5EF4-FFF2-40B4-BE49-F238E27FC236}">
                  <a16:creationId xmlns:a16="http://schemas.microsoft.com/office/drawing/2014/main" id="{C4546D70-574D-4770-9FEC-3B44CB0B582E}"/>
                </a:ext>
              </a:extLst>
            </p:cNvPr>
            <p:cNvSpPr/>
            <p:nvPr/>
          </p:nvSpPr>
          <p:spPr>
            <a:xfrm rot="4628968" flipV="1">
              <a:off x="2950330" y="1409390"/>
              <a:ext cx="785330" cy="1749696"/>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59" name="Metin kutusu 58">
              <a:extLst>
                <a:ext uri="{FF2B5EF4-FFF2-40B4-BE49-F238E27FC236}">
                  <a16:creationId xmlns:a16="http://schemas.microsoft.com/office/drawing/2014/main" id="{3960FC30-BF71-49AF-A0E5-A9DB8C017044}"/>
                </a:ext>
              </a:extLst>
            </p:cNvPr>
            <p:cNvSpPr txBox="1"/>
            <p:nvPr/>
          </p:nvSpPr>
          <p:spPr>
            <a:xfrm rot="10800000">
              <a:off x="2448298" y="2082068"/>
              <a:ext cx="1679722" cy="468464"/>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8. Yarıyıl</a:t>
              </a:r>
              <a:endParaRPr lang="tr-TR" sz="2000" dirty="0">
                <a:solidFill>
                  <a:srgbClr val="7030A0"/>
                </a:solidFill>
              </a:endParaRPr>
            </a:p>
          </p:txBody>
        </p:sp>
      </p:grpSp>
      <p:graphicFrame>
        <p:nvGraphicFramePr>
          <p:cNvPr id="2" name="Tablo 1">
            <a:extLst>
              <a:ext uri="{FF2B5EF4-FFF2-40B4-BE49-F238E27FC236}">
                <a16:creationId xmlns:a16="http://schemas.microsoft.com/office/drawing/2014/main" id="{D28286E6-3957-4313-8C68-5156D7DB5B25}"/>
              </a:ext>
            </a:extLst>
          </p:cNvPr>
          <p:cNvGraphicFramePr>
            <a:graphicFrameLocks noGrp="1"/>
          </p:cNvGraphicFramePr>
          <p:nvPr/>
        </p:nvGraphicFramePr>
        <p:xfrm>
          <a:off x="1622836" y="2292500"/>
          <a:ext cx="3945447" cy="1551305"/>
        </p:xfrm>
        <a:graphic>
          <a:graphicData uri="http://schemas.openxmlformats.org/drawingml/2006/table">
            <a:tbl>
              <a:tblPr>
                <a:tableStyleId>{5C22544A-7EE6-4342-B048-85BDC9FD1C3A}</a:tableStyleId>
              </a:tblPr>
              <a:tblGrid>
                <a:gridCol w="598907">
                  <a:extLst>
                    <a:ext uri="{9D8B030D-6E8A-4147-A177-3AD203B41FA5}">
                      <a16:colId xmlns:a16="http://schemas.microsoft.com/office/drawing/2014/main" val="3380763670"/>
                    </a:ext>
                  </a:extLst>
                </a:gridCol>
                <a:gridCol w="3346540">
                  <a:extLst>
                    <a:ext uri="{9D8B030D-6E8A-4147-A177-3AD203B41FA5}">
                      <a16:colId xmlns:a16="http://schemas.microsoft.com/office/drawing/2014/main" val="4119043605"/>
                    </a:ext>
                  </a:extLst>
                </a:gridCol>
              </a:tblGrid>
              <a:tr h="221615">
                <a:tc>
                  <a:txBody>
                    <a:bodyPr/>
                    <a:lstStyle/>
                    <a:p>
                      <a:pPr algn="l" fontAlgn="ctr"/>
                      <a:r>
                        <a:rPr lang="tr-TR" sz="1000" u="none" strike="noStrike">
                          <a:effectLst/>
                        </a:rPr>
                        <a:t>AUDY301</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ODYOLOJİDE TANI ve YORUMLAMA</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40269361"/>
                  </a:ext>
                </a:extLst>
              </a:tr>
              <a:tr h="221615">
                <a:tc>
                  <a:txBody>
                    <a:bodyPr/>
                    <a:lstStyle/>
                    <a:p>
                      <a:pPr algn="l" fontAlgn="ctr"/>
                      <a:r>
                        <a:rPr lang="tr-TR" sz="1000" u="none" strike="noStrike">
                          <a:effectLst/>
                        </a:rPr>
                        <a:t>AUDY303</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dirty="0">
                          <a:effectLst/>
                        </a:rPr>
                        <a:t>ODYOLOJİDE PEDİATRIK DEĞERLENDİRME</a:t>
                      </a:r>
                      <a:endParaRPr lang="tr-TR"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68545278"/>
                  </a:ext>
                </a:extLst>
              </a:tr>
              <a:tr h="221615">
                <a:tc>
                  <a:txBody>
                    <a:bodyPr/>
                    <a:lstStyle/>
                    <a:p>
                      <a:pPr algn="l" fontAlgn="ctr"/>
                      <a:r>
                        <a:rPr lang="tr-TR" sz="1000" u="none" strike="noStrike">
                          <a:effectLst/>
                        </a:rPr>
                        <a:t>AUDY305</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VESTİBÜLER SİSTEM ve DEĞERLENDİRME</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2418677"/>
                  </a:ext>
                </a:extLst>
              </a:tr>
              <a:tr h="221615">
                <a:tc>
                  <a:txBody>
                    <a:bodyPr/>
                    <a:lstStyle/>
                    <a:p>
                      <a:pPr algn="l" fontAlgn="ctr"/>
                      <a:r>
                        <a:rPr lang="tr-TR" sz="1000" u="none" strike="noStrike">
                          <a:effectLst/>
                        </a:rPr>
                        <a:t>AUDY307</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dirty="0">
                          <a:effectLst/>
                        </a:rPr>
                        <a:t>REHABİLİTATİF ODYOLOJİ I</a:t>
                      </a:r>
                      <a:endParaRPr lang="tr-TR"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4214977237"/>
                  </a:ext>
                </a:extLst>
              </a:tr>
              <a:tr h="221615">
                <a:tc>
                  <a:txBody>
                    <a:bodyPr/>
                    <a:lstStyle/>
                    <a:p>
                      <a:pPr algn="l" fontAlgn="ctr"/>
                      <a:r>
                        <a:rPr lang="tr-TR" sz="1000" u="none" strike="noStrike">
                          <a:effectLst/>
                        </a:rPr>
                        <a:t>ENG301</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İş Yaşamı İçin İngilizce 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683153879"/>
                  </a:ext>
                </a:extLst>
              </a:tr>
              <a:tr h="221615">
                <a:tc>
                  <a:txBody>
                    <a:bodyPr/>
                    <a:lstStyle/>
                    <a:p>
                      <a:pPr algn="l" fontAlgn="ctr"/>
                      <a:r>
                        <a:rPr lang="tr-TR" sz="1000" u="none" strike="noStrike">
                          <a:effectLst/>
                        </a:rPr>
                        <a:t> </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Alan Dışı Seçmeli  (A)</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315446160"/>
                  </a:ext>
                </a:extLst>
              </a:tr>
              <a:tr h="221615">
                <a:tc>
                  <a:txBody>
                    <a:bodyPr/>
                    <a:lstStyle/>
                    <a:p>
                      <a:pPr algn="l" fontAlgn="ctr"/>
                      <a:r>
                        <a:rPr lang="tr-TR" sz="1000" u="none" strike="noStrike">
                          <a:effectLst/>
                        </a:rPr>
                        <a:t>AUDY399</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dirty="0">
                          <a:effectLst/>
                        </a:rPr>
                        <a:t>Yaz Uygulaması I</a:t>
                      </a:r>
                      <a:endParaRPr lang="tr-TR"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98808330"/>
                  </a:ext>
                </a:extLst>
              </a:tr>
            </a:tbl>
          </a:graphicData>
        </a:graphic>
      </p:graphicFrame>
      <p:graphicFrame>
        <p:nvGraphicFramePr>
          <p:cNvPr id="3" name="Tablo 2">
            <a:extLst>
              <a:ext uri="{FF2B5EF4-FFF2-40B4-BE49-F238E27FC236}">
                <a16:creationId xmlns:a16="http://schemas.microsoft.com/office/drawing/2014/main" id="{6ED041E6-24B1-4FA8-B0DB-D6CDEFA53E78}"/>
              </a:ext>
            </a:extLst>
          </p:cNvPr>
          <p:cNvGraphicFramePr>
            <a:graphicFrameLocks noGrp="1"/>
          </p:cNvGraphicFramePr>
          <p:nvPr/>
        </p:nvGraphicFramePr>
        <p:xfrm>
          <a:off x="1622835" y="4659280"/>
          <a:ext cx="3930208" cy="1551305"/>
        </p:xfrm>
        <a:graphic>
          <a:graphicData uri="http://schemas.openxmlformats.org/drawingml/2006/table">
            <a:tbl>
              <a:tblPr>
                <a:tableStyleId>{5C22544A-7EE6-4342-B048-85BDC9FD1C3A}</a:tableStyleId>
              </a:tblPr>
              <a:tblGrid>
                <a:gridCol w="598907">
                  <a:extLst>
                    <a:ext uri="{9D8B030D-6E8A-4147-A177-3AD203B41FA5}">
                      <a16:colId xmlns:a16="http://schemas.microsoft.com/office/drawing/2014/main" val="439751480"/>
                    </a:ext>
                  </a:extLst>
                </a:gridCol>
                <a:gridCol w="3331301">
                  <a:extLst>
                    <a:ext uri="{9D8B030D-6E8A-4147-A177-3AD203B41FA5}">
                      <a16:colId xmlns:a16="http://schemas.microsoft.com/office/drawing/2014/main" val="1128296370"/>
                    </a:ext>
                  </a:extLst>
                </a:gridCol>
              </a:tblGrid>
              <a:tr h="221615">
                <a:tc>
                  <a:txBody>
                    <a:bodyPr/>
                    <a:lstStyle/>
                    <a:p>
                      <a:pPr algn="l" fontAlgn="ctr"/>
                      <a:r>
                        <a:rPr lang="tr-TR" sz="1000" u="none" strike="noStrike">
                          <a:effectLst/>
                        </a:rPr>
                        <a:t>AUDY302</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İŞİTSEL İŞLEMLEME BOZUKLUKLARI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542895178"/>
                  </a:ext>
                </a:extLst>
              </a:tr>
              <a:tr h="221615">
                <a:tc>
                  <a:txBody>
                    <a:bodyPr/>
                    <a:lstStyle/>
                    <a:p>
                      <a:pPr algn="l" fontAlgn="ctr"/>
                      <a:r>
                        <a:rPr lang="tr-TR" sz="1000" u="none" strike="noStrike">
                          <a:effectLst/>
                        </a:rPr>
                        <a:t>AUDY304</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AMPLİFİKASYONUN DEĞERLENDİRİLMESİ ve UYGULANMASI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831324368"/>
                  </a:ext>
                </a:extLst>
              </a:tr>
              <a:tr h="221615">
                <a:tc>
                  <a:txBody>
                    <a:bodyPr/>
                    <a:lstStyle/>
                    <a:p>
                      <a:pPr algn="l" fontAlgn="ctr"/>
                      <a:r>
                        <a:rPr lang="tr-TR" sz="1000" u="none" strike="noStrike">
                          <a:effectLst/>
                        </a:rPr>
                        <a:t>AUDY310</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dirty="0">
                          <a:effectLst/>
                        </a:rPr>
                        <a:t>REHABİLİTATİF ODYOLOJİ II</a:t>
                      </a:r>
                      <a:endParaRPr lang="tr-TR"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823386051"/>
                  </a:ext>
                </a:extLst>
              </a:tr>
              <a:tr h="221615">
                <a:tc>
                  <a:txBody>
                    <a:bodyPr/>
                    <a:lstStyle/>
                    <a:p>
                      <a:pPr algn="l" fontAlgn="ctr"/>
                      <a:r>
                        <a:rPr lang="tr-TR" sz="1000" u="none" strike="noStrike">
                          <a:effectLst/>
                        </a:rPr>
                        <a:t>AUDY306</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İMPLANTE EDILEBILIR İŞİTME CİHAZI UYGULAMALARINA GİRİŞ</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97726095"/>
                  </a:ext>
                </a:extLst>
              </a:tr>
              <a:tr h="221615">
                <a:tc>
                  <a:txBody>
                    <a:bodyPr/>
                    <a:lstStyle/>
                    <a:p>
                      <a:pPr algn="l" fontAlgn="ctr"/>
                      <a:r>
                        <a:rPr lang="tr-TR" sz="1000" u="none" strike="noStrike">
                          <a:effectLst/>
                        </a:rPr>
                        <a:t>AUDY308</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VESTİBÜLER BOZUKLUKLAR ve REHABİLİTASYON</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777934010"/>
                  </a:ext>
                </a:extLst>
              </a:tr>
              <a:tr h="221615">
                <a:tc>
                  <a:txBody>
                    <a:bodyPr/>
                    <a:lstStyle/>
                    <a:p>
                      <a:pPr algn="l" fontAlgn="ctr"/>
                      <a:r>
                        <a:rPr lang="tr-TR" sz="1000" u="none" strike="noStrike">
                          <a:effectLst/>
                        </a:rPr>
                        <a:t>ENG302</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İş Yaşamı İçin İngilizce II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09907321"/>
                  </a:ext>
                </a:extLst>
              </a:tr>
              <a:tr h="221615">
                <a:tc>
                  <a:txBody>
                    <a:bodyPr/>
                    <a:lstStyle/>
                    <a:p>
                      <a:pPr algn="l" fontAlgn="ctr"/>
                      <a:r>
                        <a:rPr lang="tr-TR" sz="1000" u="none" strike="noStrike">
                          <a:effectLst/>
                        </a:rPr>
                        <a:t> </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dirty="0">
                          <a:effectLst/>
                        </a:rPr>
                        <a:t>Alan Seçmeli  (B)</a:t>
                      </a:r>
                      <a:endParaRPr lang="tr-TR"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703903999"/>
                  </a:ext>
                </a:extLst>
              </a:tr>
            </a:tbl>
          </a:graphicData>
        </a:graphic>
      </p:graphicFrame>
      <p:graphicFrame>
        <p:nvGraphicFramePr>
          <p:cNvPr id="4" name="Tablo 3">
            <a:extLst>
              <a:ext uri="{FF2B5EF4-FFF2-40B4-BE49-F238E27FC236}">
                <a16:creationId xmlns:a16="http://schemas.microsoft.com/office/drawing/2014/main" id="{751132E1-6F04-4477-AD46-3092AB9B7013}"/>
              </a:ext>
            </a:extLst>
          </p:cNvPr>
          <p:cNvGraphicFramePr>
            <a:graphicFrameLocks noGrp="1"/>
          </p:cNvGraphicFramePr>
          <p:nvPr/>
        </p:nvGraphicFramePr>
        <p:xfrm>
          <a:off x="6328264" y="2253875"/>
          <a:ext cx="3539490" cy="1329690"/>
        </p:xfrm>
        <a:graphic>
          <a:graphicData uri="http://schemas.openxmlformats.org/drawingml/2006/table">
            <a:tbl>
              <a:tblPr>
                <a:tableStyleId>{5C22544A-7EE6-4342-B048-85BDC9FD1C3A}</a:tableStyleId>
              </a:tblPr>
              <a:tblGrid>
                <a:gridCol w="598907">
                  <a:extLst>
                    <a:ext uri="{9D8B030D-6E8A-4147-A177-3AD203B41FA5}">
                      <a16:colId xmlns:a16="http://schemas.microsoft.com/office/drawing/2014/main" val="253079778"/>
                    </a:ext>
                  </a:extLst>
                </a:gridCol>
                <a:gridCol w="2940583">
                  <a:extLst>
                    <a:ext uri="{9D8B030D-6E8A-4147-A177-3AD203B41FA5}">
                      <a16:colId xmlns:a16="http://schemas.microsoft.com/office/drawing/2014/main" val="1709093299"/>
                    </a:ext>
                  </a:extLst>
                </a:gridCol>
              </a:tblGrid>
              <a:tr h="221615">
                <a:tc>
                  <a:txBody>
                    <a:bodyPr/>
                    <a:lstStyle/>
                    <a:p>
                      <a:pPr algn="l" fontAlgn="ctr"/>
                      <a:r>
                        <a:rPr lang="tr-TR" sz="1000" u="none" strike="noStrike">
                          <a:effectLst/>
                        </a:rPr>
                        <a:t>AUDY401</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dirty="0">
                          <a:effectLst/>
                        </a:rPr>
                        <a:t>ODYOLOJİDE SEMİNER I</a:t>
                      </a:r>
                      <a:endParaRPr lang="tr-TR"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673425676"/>
                  </a:ext>
                </a:extLst>
              </a:tr>
              <a:tr h="221615">
                <a:tc>
                  <a:txBody>
                    <a:bodyPr/>
                    <a:lstStyle/>
                    <a:p>
                      <a:pPr algn="l" fontAlgn="ctr"/>
                      <a:r>
                        <a:rPr lang="tr-TR" sz="1000" u="none" strike="noStrike">
                          <a:effectLst/>
                        </a:rPr>
                        <a:t>AUDY403</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dirty="0">
                          <a:effectLst/>
                        </a:rPr>
                        <a:t>ODYOLOJİDE ELEKTROFIZYOLOJI UYGULAMALARI </a:t>
                      </a:r>
                      <a:endParaRPr lang="tr-TR"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368482408"/>
                  </a:ext>
                </a:extLst>
              </a:tr>
              <a:tr h="221615">
                <a:tc>
                  <a:txBody>
                    <a:bodyPr/>
                    <a:lstStyle/>
                    <a:p>
                      <a:pPr algn="l" fontAlgn="ctr"/>
                      <a:r>
                        <a:rPr lang="tr-TR" sz="1000" u="none" strike="noStrike">
                          <a:effectLst/>
                        </a:rPr>
                        <a:t>AUDY405</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ODYOLOJİDE KLİNİK UYGULAMA 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3500853648"/>
                  </a:ext>
                </a:extLst>
              </a:tr>
              <a:tr h="221615">
                <a:tc>
                  <a:txBody>
                    <a:bodyPr/>
                    <a:lstStyle/>
                    <a:p>
                      <a:pPr algn="l" fontAlgn="ctr"/>
                      <a:r>
                        <a:rPr lang="tr-TR" sz="1000" u="none" strike="noStrike">
                          <a:effectLst/>
                        </a:rPr>
                        <a:t>TURK401</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Türk Dili I</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105251415"/>
                  </a:ext>
                </a:extLst>
              </a:tr>
              <a:tr h="221615">
                <a:tc>
                  <a:txBody>
                    <a:bodyPr/>
                    <a:lstStyle/>
                    <a:p>
                      <a:pPr algn="l" fontAlgn="ctr"/>
                      <a:r>
                        <a:rPr lang="tr-TR" sz="1000" u="none" strike="noStrike">
                          <a:effectLst/>
                        </a:rPr>
                        <a:t> </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Alan Seçmeli (A)</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2070386527"/>
                  </a:ext>
                </a:extLst>
              </a:tr>
              <a:tr h="221615">
                <a:tc>
                  <a:txBody>
                    <a:bodyPr/>
                    <a:lstStyle/>
                    <a:p>
                      <a:pPr algn="l" fontAlgn="ctr"/>
                      <a:r>
                        <a:rPr lang="tr-TR" sz="1000" u="none" strike="noStrike">
                          <a:effectLst/>
                        </a:rPr>
                        <a:t>AUDY499</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dirty="0">
                          <a:effectLst/>
                        </a:rPr>
                        <a:t>Yaz Uygulaması II</a:t>
                      </a:r>
                      <a:endParaRPr lang="tr-TR" sz="1000" b="0" i="0" u="none" strike="noStrike" dirty="0">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1810001955"/>
                  </a:ext>
                </a:extLst>
              </a:tr>
            </a:tbl>
          </a:graphicData>
        </a:graphic>
      </p:graphicFrame>
      <p:graphicFrame>
        <p:nvGraphicFramePr>
          <p:cNvPr id="6" name="Tablo 5">
            <a:extLst>
              <a:ext uri="{FF2B5EF4-FFF2-40B4-BE49-F238E27FC236}">
                <a16:creationId xmlns:a16="http://schemas.microsoft.com/office/drawing/2014/main" id="{832C6F39-D668-4D6B-B3A2-CA976ABAC1B4}"/>
              </a:ext>
            </a:extLst>
          </p:cNvPr>
          <p:cNvGraphicFramePr>
            <a:graphicFrameLocks noGrp="1"/>
          </p:cNvGraphicFramePr>
          <p:nvPr/>
        </p:nvGraphicFramePr>
        <p:xfrm>
          <a:off x="6454875" y="4659280"/>
          <a:ext cx="3478637" cy="1108075"/>
        </p:xfrm>
        <a:graphic>
          <a:graphicData uri="http://schemas.openxmlformats.org/drawingml/2006/table">
            <a:tbl>
              <a:tblPr>
                <a:tableStyleId>{5C22544A-7EE6-4342-B048-85BDC9FD1C3A}</a:tableStyleId>
              </a:tblPr>
              <a:tblGrid>
                <a:gridCol w="598907">
                  <a:extLst>
                    <a:ext uri="{9D8B030D-6E8A-4147-A177-3AD203B41FA5}">
                      <a16:colId xmlns:a16="http://schemas.microsoft.com/office/drawing/2014/main" val="417636892"/>
                    </a:ext>
                  </a:extLst>
                </a:gridCol>
                <a:gridCol w="1185072">
                  <a:extLst>
                    <a:ext uri="{9D8B030D-6E8A-4147-A177-3AD203B41FA5}">
                      <a16:colId xmlns:a16="http://schemas.microsoft.com/office/drawing/2014/main" val="263434629"/>
                    </a:ext>
                  </a:extLst>
                </a:gridCol>
                <a:gridCol w="1694658">
                  <a:extLst>
                    <a:ext uri="{9D8B030D-6E8A-4147-A177-3AD203B41FA5}">
                      <a16:colId xmlns:a16="http://schemas.microsoft.com/office/drawing/2014/main" val="3866237640"/>
                    </a:ext>
                  </a:extLst>
                </a:gridCol>
              </a:tblGrid>
              <a:tr h="221615">
                <a:tc>
                  <a:txBody>
                    <a:bodyPr/>
                    <a:lstStyle/>
                    <a:p>
                      <a:pPr algn="l" fontAlgn="ctr"/>
                      <a:r>
                        <a:rPr lang="tr-TR" sz="1000" u="none" strike="noStrike">
                          <a:effectLst/>
                        </a:rPr>
                        <a:t>AUDY402</a:t>
                      </a:r>
                      <a:endParaRPr lang="tr-TR" sz="1000" b="0" i="0" u="none" strike="noStrike">
                        <a:solidFill>
                          <a:srgbClr val="000000"/>
                        </a:solidFill>
                        <a:effectLst/>
                        <a:latin typeface="Calibri" panose="020F0502020204030204" pitchFamily="34" charset="0"/>
                      </a:endParaRPr>
                    </a:p>
                  </a:txBody>
                  <a:tcPr marL="9525" marR="9525" marT="9525" marB="0" anchor="ctr"/>
                </a:tc>
                <a:tc gridSpan="2">
                  <a:txBody>
                    <a:bodyPr/>
                    <a:lstStyle/>
                    <a:p>
                      <a:pPr algn="l" fontAlgn="ctr"/>
                      <a:r>
                        <a:rPr lang="tr-TR" sz="1000" u="none" strike="noStrike" dirty="0">
                          <a:effectLst/>
                        </a:rPr>
                        <a:t>ODYOLOJİDE SEMİNER II</a:t>
                      </a:r>
                      <a:endParaRPr lang="tr-TR" sz="10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tr-TR"/>
                    </a:p>
                  </a:txBody>
                  <a:tcPr/>
                </a:tc>
                <a:extLst>
                  <a:ext uri="{0D108BD9-81ED-4DB2-BD59-A6C34878D82A}">
                    <a16:rowId xmlns:a16="http://schemas.microsoft.com/office/drawing/2014/main" val="3609011591"/>
                  </a:ext>
                </a:extLst>
              </a:tr>
              <a:tr h="221615">
                <a:tc>
                  <a:txBody>
                    <a:bodyPr/>
                    <a:lstStyle/>
                    <a:p>
                      <a:pPr algn="l" fontAlgn="ctr"/>
                      <a:r>
                        <a:rPr lang="tr-TR" sz="1000" u="none" strike="noStrike">
                          <a:effectLst/>
                        </a:rPr>
                        <a:t>AUDY404</a:t>
                      </a:r>
                      <a:endParaRPr lang="tr-TR" sz="1000" b="0" i="0" u="none" strike="noStrike">
                        <a:solidFill>
                          <a:srgbClr val="000000"/>
                        </a:solidFill>
                        <a:effectLst/>
                        <a:latin typeface="Calibri" panose="020F0502020204030204" pitchFamily="34" charset="0"/>
                      </a:endParaRPr>
                    </a:p>
                  </a:txBody>
                  <a:tcPr marL="9525" marR="9525" marT="9525" marB="0" anchor="ctr"/>
                </a:tc>
                <a:tc gridSpan="2">
                  <a:txBody>
                    <a:bodyPr/>
                    <a:lstStyle/>
                    <a:p>
                      <a:pPr algn="l" fontAlgn="ctr"/>
                      <a:r>
                        <a:rPr lang="tr-TR" sz="1000" u="none" strike="noStrike" dirty="0">
                          <a:effectLst/>
                        </a:rPr>
                        <a:t>İŞİTME CİHAZLARI VE İMPLANT UYGULAMALARI</a:t>
                      </a:r>
                      <a:endParaRPr lang="tr-TR" sz="10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tr-TR"/>
                    </a:p>
                  </a:txBody>
                  <a:tcPr/>
                </a:tc>
                <a:extLst>
                  <a:ext uri="{0D108BD9-81ED-4DB2-BD59-A6C34878D82A}">
                    <a16:rowId xmlns:a16="http://schemas.microsoft.com/office/drawing/2014/main" val="3633054251"/>
                  </a:ext>
                </a:extLst>
              </a:tr>
              <a:tr h="221615">
                <a:tc>
                  <a:txBody>
                    <a:bodyPr/>
                    <a:lstStyle/>
                    <a:p>
                      <a:pPr algn="l" fontAlgn="ctr"/>
                      <a:r>
                        <a:rPr lang="tr-TR" sz="1000" u="none" strike="noStrike">
                          <a:effectLst/>
                        </a:rPr>
                        <a:t>AUDY406</a:t>
                      </a:r>
                      <a:endParaRPr lang="tr-TR" sz="1000" b="0" i="0" u="none" strike="noStrike">
                        <a:solidFill>
                          <a:srgbClr val="000000"/>
                        </a:solidFill>
                        <a:effectLst/>
                        <a:latin typeface="Calibri" panose="020F0502020204030204" pitchFamily="34" charset="0"/>
                      </a:endParaRPr>
                    </a:p>
                  </a:txBody>
                  <a:tcPr marL="9525" marR="9525" marT="9525" marB="0" anchor="ctr"/>
                </a:tc>
                <a:tc gridSpan="2">
                  <a:txBody>
                    <a:bodyPr/>
                    <a:lstStyle/>
                    <a:p>
                      <a:pPr algn="l" fontAlgn="ctr"/>
                      <a:r>
                        <a:rPr lang="tr-TR" sz="1000" u="none" strike="noStrike">
                          <a:effectLst/>
                        </a:rPr>
                        <a:t>ODYOLOJİDE KLİNİK UYGULAMA II</a:t>
                      </a:r>
                      <a:endParaRPr lang="tr-TR" sz="1000" b="0" i="0" u="none" strike="noStrike">
                        <a:solidFill>
                          <a:srgbClr val="000000"/>
                        </a:solidFill>
                        <a:effectLst/>
                        <a:latin typeface="Calibri" panose="020F0502020204030204" pitchFamily="34" charset="0"/>
                      </a:endParaRPr>
                    </a:p>
                  </a:txBody>
                  <a:tcPr marL="9525" marR="9525" marT="9525" marB="0" anchor="ctr"/>
                </a:tc>
                <a:tc hMerge="1">
                  <a:txBody>
                    <a:bodyPr/>
                    <a:lstStyle/>
                    <a:p>
                      <a:endParaRPr lang="tr-TR"/>
                    </a:p>
                  </a:txBody>
                  <a:tcPr/>
                </a:tc>
                <a:extLst>
                  <a:ext uri="{0D108BD9-81ED-4DB2-BD59-A6C34878D82A}">
                    <a16:rowId xmlns:a16="http://schemas.microsoft.com/office/drawing/2014/main" val="1017037481"/>
                  </a:ext>
                </a:extLst>
              </a:tr>
              <a:tr h="221615">
                <a:tc>
                  <a:txBody>
                    <a:bodyPr/>
                    <a:lstStyle/>
                    <a:p>
                      <a:pPr algn="l" fontAlgn="ctr"/>
                      <a:r>
                        <a:rPr lang="tr-TR" sz="1000" u="none" strike="noStrike">
                          <a:effectLst/>
                        </a:rPr>
                        <a:t>TURK402</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Türk Dili II</a:t>
                      </a:r>
                      <a:endParaRPr lang="tr-TR" sz="1000" b="0" i="0" u="none" strike="noStrike">
                        <a:solidFill>
                          <a:srgbClr val="000000"/>
                        </a:solidFill>
                        <a:effectLst/>
                        <a:latin typeface="Calibri" panose="020F0502020204030204" pitchFamily="34" charset="0"/>
                      </a:endParaRPr>
                    </a:p>
                  </a:txBody>
                  <a:tcPr marL="9525" marR="9525" marT="9525" marB="0" anchor="ctr"/>
                </a:tc>
                <a:tc>
                  <a:txBody>
                    <a:bodyPr/>
                    <a:lstStyle/>
                    <a:p>
                      <a:pPr algn="l" fontAlgn="ctr"/>
                      <a:r>
                        <a:rPr lang="tr-TR" sz="1000" u="none" strike="noStrike">
                          <a:effectLst/>
                        </a:rPr>
                        <a:t> </a:t>
                      </a:r>
                      <a:endParaRPr lang="tr-TR" sz="1000" b="0" i="0" u="none" strike="noStrike">
                        <a:solidFill>
                          <a:srgbClr val="000000"/>
                        </a:solidFill>
                        <a:effectLst/>
                        <a:latin typeface="Calibri" panose="020F0502020204030204" pitchFamily="34" charset="0"/>
                      </a:endParaRPr>
                    </a:p>
                  </a:txBody>
                  <a:tcPr marL="9525" marR="9525" marT="9525" marB="0" anchor="ctr"/>
                </a:tc>
                <a:extLst>
                  <a:ext uri="{0D108BD9-81ED-4DB2-BD59-A6C34878D82A}">
                    <a16:rowId xmlns:a16="http://schemas.microsoft.com/office/drawing/2014/main" val="930255915"/>
                  </a:ext>
                </a:extLst>
              </a:tr>
              <a:tr h="221615">
                <a:tc>
                  <a:txBody>
                    <a:bodyPr/>
                    <a:lstStyle/>
                    <a:p>
                      <a:pPr algn="l" fontAlgn="ctr"/>
                      <a:r>
                        <a:rPr lang="tr-TR" sz="1000" u="none" strike="noStrike">
                          <a:effectLst/>
                        </a:rPr>
                        <a:t> </a:t>
                      </a:r>
                      <a:endParaRPr lang="tr-TR" sz="1000" b="0" i="0" u="none" strike="noStrike">
                        <a:solidFill>
                          <a:srgbClr val="000000"/>
                        </a:solidFill>
                        <a:effectLst/>
                        <a:latin typeface="Calibri" panose="020F0502020204030204" pitchFamily="34" charset="0"/>
                      </a:endParaRPr>
                    </a:p>
                  </a:txBody>
                  <a:tcPr marL="9525" marR="9525" marT="9525" marB="0" anchor="ctr"/>
                </a:tc>
                <a:tc gridSpan="2">
                  <a:txBody>
                    <a:bodyPr/>
                    <a:lstStyle/>
                    <a:p>
                      <a:pPr algn="l" fontAlgn="ctr"/>
                      <a:r>
                        <a:rPr lang="tr-TR" sz="1000" u="none" strike="noStrike" dirty="0">
                          <a:effectLst/>
                        </a:rPr>
                        <a:t>Alan Seçmeli  (B)</a:t>
                      </a:r>
                      <a:endParaRPr lang="tr-TR" sz="1000" b="0" i="0" u="none" strike="noStrike" dirty="0">
                        <a:solidFill>
                          <a:srgbClr val="000000"/>
                        </a:solidFill>
                        <a:effectLst/>
                        <a:latin typeface="Calibri" panose="020F0502020204030204" pitchFamily="34" charset="0"/>
                      </a:endParaRPr>
                    </a:p>
                  </a:txBody>
                  <a:tcPr marL="9525" marR="9525" marT="9525" marB="0" anchor="ctr"/>
                </a:tc>
                <a:tc hMerge="1">
                  <a:txBody>
                    <a:bodyPr/>
                    <a:lstStyle/>
                    <a:p>
                      <a:endParaRPr lang="tr-TR"/>
                    </a:p>
                  </a:txBody>
                  <a:tcPr/>
                </a:tc>
                <a:extLst>
                  <a:ext uri="{0D108BD9-81ED-4DB2-BD59-A6C34878D82A}">
                    <a16:rowId xmlns:a16="http://schemas.microsoft.com/office/drawing/2014/main" val="285442062"/>
                  </a:ext>
                </a:extLst>
              </a:tr>
            </a:tbl>
          </a:graphicData>
        </a:graphic>
      </p:graphicFrame>
      <p:sp>
        <p:nvSpPr>
          <p:cNvPr id="40" name="TextBox 222">
            <a:extLst>
              <a:ext uri="{FF2B5EF4-FFF2-40B4-BE49-F238E27FC236}">
                <a16:creationId xmlns:a16="http://schemas.microsoft.com/office/drawing/2014/main" id="{25B2CFDD-2213-4BA4-B6BD-47F1473AFF3B}"/>
              </a:ext>
            </a:extLst>
          </p:cNvPr>
          <p:cNvSpPr txBox="1"/>
          <p:nvPr/>
        </p:nvSpPr>
        <p:spPr>
          <a:xfrm>
            <a:off x="311265" y="754665"/>
            <a:ext cx="1336084" cy="584775"/>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Odyoloji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16214796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23867CDF-41CC-4387-A6F0-6AB004CE11BB}"/>
              </a:ext>
            </a:extLst>
          </p:cNvPr>
          <p:cNvSpPr/>
          <p:nvPr/>
        </p:nvSpPr>
        <p:spPr>
          <a:xfrm rot="11436214" flipH="1">
            <a:off x="4638212" y="4080458"/>
            <a:ext cx="7686406" cy="3406655"/>
          </a:xfrm>
          <a:custGeom>
            <a:avLst/>
            <a:gdLst>
              <a:gd name="connsiteX0" fmla="*/ 7066038 w 7686406"/>
              <a:gd name="connsiteY0" fmla="*/ 3363881 h 3406655"/>
              <a:gd name="connsiteX1" fmla="*/ 7191487 w 7686406"/>
              <a:gd name="connsiteY1" fmla="*/ 3386970 h 3406655"/>
              <a:gd name="connsiteX2" fmla="*/ 7297625 w 7686406"/>
              <a:gd name="connsiteY2" fmla="*/ 3406655 h 3406655"/>
              <a:gd name="connsiteX3" fmla="*/ 7686406 w 7686406"/>
              <a:gd name="connsiteY3" fmla="*/ 1329935 h 3406655"/>
              <a:gd name="connsiteX4" fmla="*/ 582402 w 7686406"/>
              <a:gd name="connsiteY4" fmla="*/ 0 h 3406655"/>
              <a:gd name="connsiteX5" fmla="*/ 489405 w 7686406"/>
              <a:gd name="connsiteY5" fmla="*/ 16526 h 3406655"/>
              <a:gd name="connsiteX6" fmla="*/ 367484 w 7686406"/>
              <a:gd name="connsiteY6" fmla="*/ 39086 h 3406655"/>
              <a:gd name="connsiteX7" fmla="*/ 1595252 w 7686406"/>
              <a:gd name="connsiteY7" fmla="*/ 777929 h 3406655"/>
              <a:gd name="connsiteX8" fmla="*/ 3111905 w 7686406"/>
              <a:gd name="connsiteY8" fmla="*/ 864852 h 3406655"/>
              <a:gd name="connsiteX9" fmla="*/ 4068842 w 7686406"/>
              <a:gd name="connsiteY9" fmla="*/ 1277735 h 3406655"/>
              <a:gd name="connsiteX10" fmla="*/ 5170221 w 7686406"/>
              <a:gd name="connsiteY10" fmla="*/ 2386000 h 3406655"/>
              <a:gd name="connsiteX11" fmla="*/ 7066038 w 7686406"/>
              <a:gd name="connsiteY11" fmla="*/ 3363881 h 34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6406" h="3406655">
                <a:moveTo>
                  <a:pt x="7066038" y="3363881"/>
                </a:moveTo>
                <a:cubicBezTo>
                  <a:pt x="7106287" y="3371124"/>
                  <a:pt x="7148205" y="3378906"/>
                  <a:pt x="7191487" y="3386970"/>
                </a:cubicBezTo>
                <a:lnTo>
                  <a:pt x="7297625" y="3406655"/>
                </a:lnTo>
                <a:lnTo>
                  <a:pt x="7686406" y="1329935"/>
                </a:lnTo>
                <a:lnTo>
                  <a:pt x="582402" y="0"/>
                </a:lnTo>
                <a:lnTo>
                  <a:pt x="489405" y="16526"/>
                </a:lnTo>
                <a:cubicBezTo>
                  <a:pt x="444605" y="24641"/>
                  <a:pt x="403877" y="32181"/>
                  <a:pt x="367484" y="39086"/>
                </a:cubicBezTo>
                <a:cubicBezTo>
                  <a:pt x="-797089" y="260015"/>
                  <a:pt x="1137849" y="640302"/>
                  <a:pt x="1595252" y="777929"/>
                </a:cubicBezTo>
                <a:cubicBezTo>
                  <a:pt x="2052655" y="915556"/>
                  <a:pt x="2699641" y="781552"/>
                  <a:pt x="3111905" y="864852"/>
                </a:cubicBezTo>
                <a:cubicBezTo>
                  <a:pt x="3524170" y="948153"/>
                  <a:pt x="3725789" y="1024210"/>
                  <a:pt x="4068842" y="1277735"/>
                </a:cubicBezTo>
                <a:cubicBezTo>
                  <a:pt x="4411894" y="1531260"/>
                  <a:pt x="4670687" y="2038309"/>
                  <a:pt x="5170221" y="2386000"/>
                </a:cubicBezTo>
                <a:cubicBezTo>
                  <a:pt x="5669755" y="2733691"/>
                  <a:pt x="6422062" y="3247985"/>
                  <a:pt x="7066038" y="3363881"/>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Freeform: Shape 61">
            <a:extLst>
              <a:ext uri="{FF2B5EF4-FFF2-40B4-BE49-F238E27FC236}">
                <a16:creationId xmlns:a16="http://schemas.microsoft.com/office/drawing/2014/main" id="{26F611C6-7398-45C6-ACBE-F91BDB637939}"/>
              </a:ext>
            </a:extLst>
          </p:cNvPr>
          <p:cNvSpPr/>
          <p:nvPr/>
        </p:nvSpPr>
        <p:spPr>
          <a:xfrm>
            <a:off x="-16301"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blipFill>
            <a:blip r:embed="rId3"/>
            <a:stretch>
              <a:fillRect/>
            </a:stretch>
          </a:blipFill>
          <a:ln>
            <a:solidFill>
              <a:srgbClr val="FFC000"/>
            </a:solid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F52B1EE5-8BF2-48CF-B64E-CD302E0A12B5}"/>
              </a:ext>
            </a:extLst>
          </p:cNvPr>
          <p:cNvSpPr/>
          <p:nvPr/>
        </p:nvSpPr>
        <p:spPr>
          <a:xfrm>
            <a:off x="7943608" y="0"/>
            <a:ext cx="4248392" cy="1610170"/>
          </a:xfrm>
          <a:custGeom>
            <a:avLst/>
            <a:gdLst>
              <a:gd name="connsiteX0" fmla="*/ 0 w 4248392"/>
              <a:gd name="connsiteY0" fmla="*/ 0 h 1610170"/>
              <a:gd name="connsiteX1" fmla="*/ 4248392 w 4248392"/>
              <a:gd name="connsiteY1" fmla="*/ 0 h 1610170"/>
              <a:gd name="connsiteX2" fmla="*/ 4248392 w 4248392"/>
              <a:gd name="connsiteY2" fmla="*/ 1610170 h 1610170"/>
              <a:gd name="connsiteX3" fmla="*/ 4087844 w 4248392"/>
              <a:gd name="connsiteY3" fmla="*/ 1561556 h 1610170"/>
              <a:gd name="connsiteX4" fmla="*/ 3087807 w 4248392"/>
              <a:gd name="connsiteY4" fmla="*/ 1071223 h 1610170"/>
              <a:gd name="connsiteX5" fmla="*/ 2300046 w 4248392"/>
              <a:gd name="connsiteY5" fmla="*/ 412603 h 1610170"/>
              <a:gd name="connsiteX6" fmla="*/ 1615598 w 4248392"/>
              <a:gd name="connsiteY6" fmla="*/ 167235 h 1610170"/>
              <a:gd name="connsiteX7" fmla="*/ 530812 w 4248392"/>
              <a:gd name="connsiteY7" fmla="*/ 115578 h 1610170"/>
              <a:gd name="connsiteX8" fmla="*/ 138446 w 4248392"/>
              <a:gd name="connsiteY8" fmla="*/ 30930 h 16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392" h="1610170">
                <a:moveTo>
                  <a:pt x="0" y="0"/>
                </a:moveTo>
                <a:lnTo>
                  <a:pt x="4248392" y="0"/>
                </a:lnTo>
                <a:lnTo>
                  <a:pt x="4248392" y="1610170"/>
                </a:lnTo>
                <a:lnTo>
                  <a:pt x="4087844" y="1561556"/>
                </a:lnTo>
                <a:cubicBezTo>
                  <a:pt x="3725441" y="1436854"/>
                  <a:pt x="3355775" y="1226192"/>
                  <a:pt x="3087807" y="1071223"/>
                </a:cubicBezTo>
                <a:cubicBezTo>
                  <a:pt x="2730516" y="864597"/>
                  <a:pt x="2545414" y="563268"/>
                  <a:pt x="2300046" y="412603"/>
                </a:cubicBezTo>
                <a:cubicBezTo>
                  <a:pt x="2054678" y="261938"/>
                  <a:pt x="1910470" y="216739"/>
                  <a:pt x="1615598" y="167235"/>
                </a:cubicBezTo>
                <a:cubicBezTo>
                  <a:pt x="1320726" y="117731"/>
                  <a:pt x="857970" y="197367"/>
                  <a:pt x="530812" y="115578"/>
                </a:cubicBezTo>
                <a:cubicBezTo>
                  <a:pt x="449023" y="95131"/>
                  <a:pt x="301184" y="65670"/>
                  <a:pt x="138446" y="3093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Freeform: Shape 49">
            <a:extLst>
              <a:ext uri="{FF2B5EF4-FFF2-40B4-BE49-F238E27FC236}">
                <a16:creationId xmlns:a16="http://schemas.microsoft.com/office/drawing/2014/main" id="{A790EA4A-8478-4A08-9378-008FEEA89AA4}"/>
              </a:ext>
            </a:extLst>
          </p:cNvPr>
          <p:cNvSpPr/>
          <p:nvPr/>
        </p:nvSpPr>
        <p:spPr>
          <a:xfrm>
            <a:off x="-16301" y="0"/>
            <a:ext cx="7607301" cy="6876731"/>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flip="none" rotWithShape="1">
            <a:gsLst>
              <a:gs pos="95000">
                <a:srgbClr val="24BED8">
                  <a:alpha val="80000"/>
                </a:srgbClr>
              </a:gs>
              <a:gs pos="0">
                <a:srgbClr val="2F3F69">
                  <a:alpha val="20000"/>
                </a:srgbClr>
              </a:gs>
            </a:gsLst>
            <a:lin ang="10200000" scaled="0"/>
            <a:tileRect/>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0" name="Grup 19">
            <a:extLst>
              <a:ext uri="{FF2B5EF4-FFF2-40B4-BE49-F238E27FC236}">
                <a16:creationId xmlns:a16="http://schemas.microsoft.com/office/drawing/2014/main" id="{C43F3E06-2D36-4E69-B14C-20E9E565E2E1}"/>
              </a:ext>
            </a:extLst>
          </p:cNvPr>
          <p:cNvGrpSpPr/>
          <p:nvPr/>
        </p:nvGrpSpPr>
        <p:grpSpPr>
          <a:xfrm>
            <a:off x="6400225" y="3421434"/>
            <a:ext cx="6172200" cy="761924"/>
            <a:chOff x="6462096" y="3021384"/>
            <a:chExt cx="6172200" cy="761924"/>
          </a:xfrm>
        </p:grpSpPr>
        <p:grpSp>
          <p:nvGrpSpPr>
            <p:cNvPr id="9" name="Grup 8">
              <a:extLst>
                <a:ext uri="{FF2B5EF4-FFF2-40B4-BE49-F238E27FC236}">
                  <a16:creationId xmlns:a16="http://schemas.microsoft.com/office/drawing/2014/main" id="{1E9B1D4D-203C-4992-A7B0-8ED5A0591804}"/>
                </a:ext>
              </a:extLst>
            </p:cNvPr>
            <p:cNvGrpSpPr/>
            <p:nvPr/>
          </p:nvGrpSpPr>
          <p:grpSpPr>
            <a:xfrm>
              <a:off x="7320378" y="3463901"/>
              <a:ext cx="4455636" cy="319407"/>
              <a:chOff x="6226059" y="2990940"/>
              <a:chExt cx="6167436" cy="319407"/>
            </a:xfrm>
          </p:grpSpPr>
          <p:sp>
            <p:nvSpPr>
              <p:cNvPr id="32" name="Metin kutusu 31">
                <a:extLst>
                  <a:ext uri="{FF2B5EF4-FFF2-40B4-BE49-F238E27FC236}">
                    <a16:creationId xmlns:a16="http://schemas.microsoft.com/office/drawing/2014/main" id="{F65C17B8-5197-478C-B3EF-E45A8ED38E3E}"/>
                  </a:ext>
                </a:extLst>
              </p:cNvPr>
              <p:cNvSpPr txBox="1"/>
              <p:nvPr/>
            </p:nvSpPr>
            <p:spPr>
              <a:xfrm>
                <a:off x="6226059" y="3033348"/>
                <a:ext cx="6167436" cy="276999"/>
              </a:xfrm>
              <a:prstGeom prst="rect">
                <a:avLst/>
              </a:prstGeom>
              <a:noFill/>
            </p:spPr>
            <p:txBody>
              <a:bodyPr wrap="square">
                <a:spAutoFit/>
              </a:bodyPr>
              <a:lstStyle/>
              <a:p>
                <a:pPr algn="ctr"/>
                <a:r>
                  <a:rPr lang="tr-TR" sz="1200" b="1" dirty="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Dr. </a:t>
                </a:r>
                <a:r>
                  <a:rPr lang="tr-TR" sz="1200" b="1" dirty="0" err="1">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Öğr</a:t>
                </a:r>
                <a:r>
                  <a:rPr lang="tr-TR" sz="1200" b="1" dirty="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 Üyesi Dudu Melek Sabuncuoğlu</a:t>
                </a:r>
                <a:endParaRPr lang="tr-TR" sz="2000" b="1" dirty="0">
                  <a:solidFill>
                    <a:schemeClr val="tx2">
                      <a:lumMod val="50000"/>
                    </a:schemeClr>
                  </a:solidFill>
                  <a:effectLst>
                    <a:outerShdw blurRad="38100" dist="38100" dir="2700000" algn="tl">
                      <a:srgbClr val="000000">
                        <a:alpha val="43137"/>
                      </a:srgbClr>
                    </a:outerShdw>
                  </a:effectLst>
                  <a:latin typeface="Trebuchet MS" panose="020B0603020202020204" pitchFamily="34" charset="0"/>
                  <a:ea typeface="Roboto" panose="02000000000000000000" pitchFamily="2" charset="0"/>
                  <a:cs typeface="Roboto" panose="02000000000000000000" pitchFamily="2" charset="0"/>
                </a:endParaRPr>
              </a:p>
            </p:txBody>
          </p:sp>
          <p:cxnSp>
            <p:nvCxnSpPr>
              <p:cNvPr id="7" name="Düz Bağlayıcı 6">
                <a:extLst>
                  <a:ext uri="{FF2B5EF4-FFF2-40B4-BE49-F238E27FC236}">
                    <a16:creationId xmlns:a16="http://schemas.microsoft.com/office/drawing/2014/main" id="{570FA7BF-86A1-4048-ACFB-748115DA4D21}"/>
                  </a:ext>
                </a:extLst>
              </p:cNvPr>
              <p:cNvCxnSpPr>
                <a:cxnSpLocks/>
              </p:cNvCxnSpPr>
              <p:nvPr/>
            </p:nvCxnSpPr>
            <p:spPr>
              <a:xfrm>
                <a:off x="7158552" y="2990940"/>
                <a:ext cx="4302452"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8" name="Metin kutusu 47">
              <a:extLst>
                <a:ext uri="{FF2B5EF4-FFF2-40B4-BE49-F238E27FC236}">
                  <a16:creationId xmlns:a16="http://schemas.microsoft.com/office/drawing/2014/main" id="{E1323C98-FD78-4EF0-ADF3-49ABC278796E}"/>
                </a:ext>
              </a:extLst>
            </p:cNvPr>
            <p:cNvSpPr txBox="1"/>
            <p:nvPr/>
          </p:nvSpPr>
          <p:spPr>
            <a:xfrm>
              <a:off x="6462096" y="3021384"/>
              <a:ext cx="6172200" cy="400110"/>
            </a:xfrm>
            <a:prstGeom prst="rect">
              <a:avLst/>
            </a:prstGeom>
            <a:noFill/>
          </p:spPr>
          <p:txBody>
            <a:bodyPr wrap="square">
              <a:spAutoFit/>
            </a:bodyPr>
            <a:lstStyle/>
            <a:p>
              <a:pPr algn="ctr"/>
              <a:r>
                <a:rPr lang="tr-TR" sz="2000" b="1" dirty="0">
                  <a:solidFill>
                    <a:schemeClr val="bg2">
                      <a:lumMod val="10000"/>
                    </a:schemeClr>
                  </a:solidFill>
                  <a:latin typeface="Trebuchet MS" panose="020B0603020202020204" pitchFamily="34" charset="0"/>
                  <a:ea typeface="Roboto" panose="02000000000000000000" pitchFamily="2" charset="0"/>
                  <a:cs typeface="Roboto" panose="02000000000000000000" pitchFamily="2" charset="0"/>
                </a:rPr>
                <a:t>ÇOCUK GELİŞİMİ BÖLÜM TANITIMI</a:t>
              </a:r>
            </a:p>
          </p:txBody>
        </p:sp>
      </p:grpSp>
      <p:pic>
        <p:nvPicPr>
          <p:cNvPr id="4" name="Resim 3">
            <a:extLst>
              <a:ext uri="{FF2B5EF4-FFF2-40B4-BE49-F238E27FC236}">
                <a16:creationId xmlns:a16="http://schemas.microsoft.com/office/drawing/2014/main" id="{8AB93EB9-22C5-4B11-9799-1A7B5324E6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3" b="7143"/>
          <a:stretch/>
        </p:blipFill>
        <p:spPr>
          <a:xfrm>
            <a:off x="8677211" y="1259066"/>
            <a:ext cx="1950720" cy="1950720"/>
          </a:xfrm>
          <a:prstGeom prst="flowChartConnector">
            <a:avLst/>
          </a:prstGeom>
          <a:effectLst>
            <a:outerShdw blurRad="50800" dist="38100" dir="5400000" algn="t" rotWithShape="0">
              <a:prstClr val="black">
                <a:alpha val="40000"/>
              </a:prstClr>
            </a:outerShdw>
          </a:effectLst>
        </p:spPr>
      </p:pic>
      <p:pic>
        <p:nvPicPr>
          <p:cNvPr id="15" name="Picture 7">
            <a:extLst>
              <a:ext uri="{FF2B5EF4-FFF2-40B4-BE49-F238E27FC236}">
                <a16:creationId xmlns:a16="http://schemas.microsoft.com/office/drawing/2014/main" id="{4931DED3-E46E-4ACD-9EA5-BCBA0195E0E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778" t="33111" r="14778" b="34778"/>
          <a:stretch/>
        </p:blipFill>
        <p:spPr>
          <a:xfrm>
            <a:off x="6336651" y="4676456"/>
            <a:ext cx="2849880" cy="1299078"/>
          </a:xfrm>
          <a:prstGeom prst="rect">
            <a:avLst/>
          </a:prstGeom>
        </p:spPr>
      </p:pic>
    </p:spTree>
    <p:extLst>
      <p:ext uri="{BB962C8B-B14F-4D97-AF65-F5344CB8AC3E}">
        <p14:creationId xmlns:p14="http://schemas.microsoft.com/office/powerpoint/2010/main" val="1445995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30495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Çocuk Gelişimi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Atılım Üniversitesi Çocuk Gelişimi Bölümü 2021 yılında kurulmuş olup öğrenci alımı 2021-2022 eğitim öğretim döneminde gerçekleştirilecektir. Bölümümüz Türkçe eğitim vermekte olup, isteyen öğrencilerimiz bir yıl hazırlık eğitimi alma hakkına sahip olacaktır.</a:t>
            </a:r>
          </a:p>
          <a:p>
            <a:pPr algn="just"/>
            <a:endParaRPr lang="tr-TR" sz="2400" dirty="0">
              <a:latin typeface="Candara" panose="020E0502030303020204" pitchFamily="34" charset="0"/>
            </a:endParaRPr>
          </a:p>
        </p:txBody>
      </p:sp>
      <p:sp>
        <p:nvSpPr>
          <p:cNvPr id="16" name="TextBox 222">
            <a:extLst>
              <a:ext uri="{FF2B5EF4-FFF2-40B4-BE49-F238E27FC236}">
                <a16:creationId xmlns:a16="http://schemas.microsoft.com/office/drawing/2014/main" id="{CCFF3882-AE33-480D-8CBA-13ABB67A892C}"/>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26630364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30495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Çocuk Gelişimi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b="1" dirty="0">
                <a:latin typeface="Candara" panose="020E0502030303020204" pitchFamily="34" charset="0"/>
              </a:rPr>
              <a:t>Çocuk Gelişimi Bölümü Hakkında</a:t>
            </a:r>
          </a:p>
          <a:p>
            <a:pPr marL="0" indent="0" algn="just">
              <a:buNone/>
            </a:pPr>
            <a:r>
              <a:rPr lang="tr-TR" sz="2400" dirty="0">
                <a:latin typeface="Candara" panose="020E0502030303020204" pitchFamily="34" charset="0"/>
              </a:rPr>
              <a:t>Çocuk Gelişimi, bebeklik (0-2 yaş), erken çocukluk (2-6 yaş), okul çağı (6-11 yaş) ve ergenlik  (11-18 yaş) dönemlerinde yaşı ile uyumlu gelişim gösteren, özel gereksinimi olan, korunma ihtiyacı olan,  risk altında ve sağlık sorunu olan çocukların fiziksel, bilişsel, dil, sosyal ve duygusal gelişimleri ve öz bakım becerilerinde gözlenen süreklilik ve değişiklikleri etkileyen etkenleri  belirleyen, tanımlayan ve bunlara yönelik destek programları planlayan, disiplinler üstü anlayışla hizmet sunan bir alandır.</a:t>
            </a:r>
          </a:p>
        </p:txBody>
      </p:sp>
      <p:sp>
        <p:nvSpPr>
          <p:cNvPr id="19" name="TextBox 222">
            <a:extLst>
              <a:ext uri="{FF2B5EF4-FFF2-40B4-BE49-F238E27FC236}">
                <a16:creationId xmlns:a16="http://schemas.microsoft.com/office/drawing/2014/main" id="{80427B3C-837A-44BE-B17B-D1D488977084}"/>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3950827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30495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Çocuk Gelişimi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b="1" dirty="0">
                <a:latin typeface="Candara" panose="020E0502030303020204" pitchFamily="34" charset="0"/>
              </a:rPr>
              <a:t>Çocuk Gelişimi Bölümü Hakkında</a:t>
            </a:r>
          </a:p>
          <a:p>
            <a:pPr marL="0" indent="0" algn="just">
              <a:buNone/>
            </a:pPr>
            <a:r>
              <a:rPr lang="tr-TR" sz="2400" dirty="0">
                <a:latin typeface="Candara" panose="020E0502030303020204" pitchFamily="34" charset="0"/>
              </a:rPr>
              <a:t>Çocuk Gelişimi, çocuğu bulunduğu çevre içinde, fiziksel, işlevsel ve yaşama katılım düzeyini değerlendirerek, ailesi ve ona hizmet sunan diğer profesyonellerle birlikte disiplinler üstü yaklaşımla hizmet sunmayı amaçlar. Doğrudan insana hizmet sunan diğer pek çok disiplin alanı gibi, Çocuk Gelişimi alanının eğitimi de teorinin yanında uygulama ağırlıklı bir alandır. Öğrenci ve akademisyen iletişiminin esas alındığı, eğitim öğretim sürecinde her bir öğrencinin mesleki gelişiminin akademik çalışmalara etkin katılımı önceliğimizi oluşturur.</a:t>
            </a:r>
          </a:p>
        </p:txBody>
      </p:sp>
      <p:sp>
        <p:nvSpPr>
          <p:cNvPr id="19" name="TextBox 222">
            <a:extLst>
              <a:ext uri="{FF2B5EF4-FFF2-40B4-BE49-F238E27FC236}">
                <a16:creationId xmlns:a16="http://schemas.microsoft.com/office/drawing/2014/main" id="{20D5E0C4-35C9-4646-B475-9D92AFA86630}"/>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13420391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30495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Çocuk Gelişimi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b="1" dirty="0">
                <a:latin typeface="Candara" panose="020E0502030303020204" pitchFamily="34" charset="0"/>
              </a:rPr>
              <a:t>Bölüm Misyonu</a:t>
            </a:r>
          </a:p>
          <a:p>
            <a:pPr marL="0" indent="0" algn="just">
              <a:buNone/>
            </a:pPr>
            <a:r>
              <a:rPr lang="tr-TR" sz="2400" dirty="0">
                <a:latin typeface="Candara" panose="020E0502030303020204" pitchFamily="34" charset="0"/>
              </a:rPr>
              <a:t>Toplumun ve dünyanın değişen şartların getirdiği kültürel, sosyal, ekonomik ve benzer alanlardaki değişiklikleri dikkate alarak, çocuk ve aile ile insan hakları, çocuk ve engelli hakları çerçevesinde çalışan, çocuğun yüksek yararını gözeterek potansiyelini en üst düzeye çıkarabilecek anlayışla sorgulayan, araştıra ve bilimsel verilere dayanarak alana katkıda bulunan Çocuk Gelişimciler yetiştirmektir.</a:t>
            </a:r>
          </a:p>
        </p:txBody>
      </p:sp>
      <p:sp>
        <p:nvSpPr>
          <p:cNvPr id="19" name="TextBox 222">
            <a:extLst>
              <a:ext uri="{FF2B5EF4-FFF2-40B4-BE49-F238E27FC236}">
                <a16:creationId xmlns:a16="http://schemas.microsoft.com/office/drawing/2014/main" id="{698F6E85-3ACB-47C3-86EE-27C6F928A019}"/>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26025097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38916" y="763078"/>
                  <a:ext cx="7479933" cy="461665"/>
                </a:xfrm>
                <a:prstGeom prst="rect">
                  <a:avLst/>
                </a:prstGeom>
              </p:spPr>
              <p:txBody>
                <a:bodyPr wrap="none">
                  <a:spAutoFit/>
                </a:bodyPr>
                <a:lstStyle/>
                <a:p>
                  <a:pPr algn="ctr"/>
                  <a:r>
                    <a:rPr lang="tr-TR" sz="2400" b="1" dirty="0">
                      <a:solidFill>
                        <a:schemeClr val="bg1"/>
                      </a:solidFill>
                      <a:latin typeface="Agency FB" panose="020B0503020202020204" pitchFamily="34" charset="0"/>
                    </a:rPr>
                    <a:t>Öğrenci Profili – 2020-2021 Akademik Yılı Lisansüstü Öğrenci Sayıları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5</a:t>
              </a:r>
              <a:endParaRPr lang="en-IN" b="1" dirty="0">
                <a:solidFill>
                  <a:schemeClr val="bg1"/>
                </a:solidFill>
                <a:latin typeface="Eurostile BQ" pitchFamily="50" charset="0"/>
              </a:endParaRPr>
            </a:p>
          </p:txBody>
        </p:sp>
      </p:grpSp>
      <p:graphicFrame>
        <p:nvGraphicFramePr>
          <p:cNvPr id="19" name="Tablo 3">
            <a:extLst>
              <a:ext uri="{FF2B5EF4-FFF2-40B4-BE49-F238E27FC236}">
                <a16:creationId xmlns:a16="http://schemas.microsoft.com/office/drawing/2014/main" id="{F19632BB-834F-44E8-9CAF-41D0208CDAD4}"/>
              </a:ext>
            </a:extLst>
          </p:cNvPr>
          <p:cNvGraphicFramePr>
            <a:graphicFrameLocks noGrp="1"/>
          </p:cNvGraphicFramePr>
          <p:nvPr/>
        </p:nvGraphicFramePr>
        <p:xfrm>
          <a:off x="164782" y="2481704"/>
          <a:ext cx="11877675" cy="2123440"/>
        </p:xfrm>
        <a:graphic>
          <a:graphicData uri="http://schemas.openxmlformats.org/drawingml/2006/table">
            <a:tbl>
              <a:tblPr firstRow="1" bandRow="1">
                <a:tableStyleId>{5C22544A-7EE6-4342-B048-85BDC9FD1C3A}</a:tableStyleId>
              </a:tblPr>
              <a:tblGrid>
                <a:gridCol w="2952750">
                  <a:extLst>
                    <a:ext uri="{9D8B030D-6E8A-4147-A177-3AD203B41FA5}">
                      <a16:colId xmlns:a16="http://schemas.microsoft.com/office/drawing/2014/main" val="584146507"/>
                    </a:ext>
                  </a:extLst>
                </a:gridCol>
                <a:gridCol w="3895725">
                  <a:extLst>
                    <a:ext uri="{9D8B030D-6E8A-4147-A177-3AD203B41FA5}">
                      <a16:colId xmlns:a16="http://schemas.microsoft.com/office/drawing/2014/main" val="2620969556"/>
                    </a:ext>
                  </a:extLst>
                </a:gridCol>
                <a:gridCol w="1647825">
                  <a:extLst>
                    <a:ext uri="{9D8B030D-6E8A-4147-A177-3AD203B41FA5}">
                      <a16:colId xmlns:a16="http://schemas.microsoft.com/office/drawing/2014/main" val="3337534509"/>
                    </a:ext>
                  </a:extLst>
                </a:gridCol>
                <a:gridCol w="2190750">
                  <a:extLst>
                    <a:ext uri="{9D8B030D-6E8A-4147-A177-3AD203B41FA5}">
                      <a16:colId xmlns:a16="http://schemas.microsoft.com/office/drawing/2014/main" val="2542900843"/>
                    </a:ext>
                  </a:extLst>
                </a:gridCol>
                <a:gridCol w="1190625">
                  <a:extLst>
                    <a:ext uri="{9D8B030D-6E8A-4147-A177-3AD203B41FA5}">
                      <a16:colId xmlns:a16="http://schemas.microsoft.com/office/drawing/2014/main" val="1728429848"/>
                    </a:ext>
                  </a:extLst>
                </a:gridCol>
              </a:tblGrid>
              <a:tr h="420423">
                <a:tc>
                  <a:txBody>
                    <a:bodyPr/>
                    <a:lstStyle/>
                    <a:p>
                      <a:r>
                        <a:rPr lang="tr-TR" dirty="0"/>
                        <a:t>Anabilim Dalı</a:t>
                      </a:r>
                    </a:p>
                  </a:txBody>
                  <a:tcPr anchor="ctr">
                    <a:solidFill>
                      <a:srgbClr val="193266"/>
                    </a:solidFill>
                  </a:tcPr>
                </a:tc>
                <a:tc>
                  <a:txBody>
                    <a:bodyPr/>
                    <a:lstStyle/>
                    <a:p>
                      <a:r>
                        <a:rPr lang="tr-TR" dirty="0"/>
                        <a:t>Program Adı</a:t>
                      </a:r>
                    </a:p>
                  </a:txBody>
                  <a:tcPr anchor="ctr">
                    <a:solidFill>
                      <a:srgbClr val="193266"/>
                    </a:solidFill>
                  </a:tcPr>
                </a:tc>
                <a:tc>
                  <a:txBody>
                    <a:bodyPr/>
                    <a:lstStyle/>
                    <a:p>
                      <a:pPr algn="ctr"/>
                      <a:r>
                        <a:rPr lang="tr-TR" dirty="0"/>
                        <a:t>Tip</a:t>
                      </a:r>
                    </a:p>
                  </a:txBody>
                  <a:tcPr anchor="ctr">
                    <a:solidFill>
                      <a:srgbClr val="193266"/>
                    </a:solidFill>
                  </a:tcPr>
                </a:tc>
                <a:tc>
                  <a:txBody>
                    <a:bodyPr/>
                    <a:lstStyle/>
                    <a:p>
                      <a:pPr algn="ctr"/>
                      <a:r>
                        <a:rPr lang="tr-TR" dirty="0"/>
                        <a:t>Durum</a:t>
                      </a:r>
                    </a:p>
                  </a:txBody>
                  <a:tcPr anchor="ctr">
                    <a:solidFill>
                      <a:srgbClr val="193266"/>
                    </a:solidFill>
                  </a:tcPr>
                </a:tc>
                <a:tc>
                  <a:txBody>
                    <a:bodyPr/>
                    <a:lstStyle/>
                    <a:p>
                      <a:pPr algn="ctr"/>
                      <a:r>
                        <a:rPr lang="tr-TR" dirty="0"/>
                        <a:t>Öğrenci Sayısı</a:t>
                      </a:r>
                    </a:p>
                  </a:txBody>
                  <a:tcPr anchor="ctr">
                    <a:solidFill>
                      <a:srgbClr val="193266"/>
                    </a:solidFill>
                  </a:tcPr>
                </a:tc>
                <a:extLst>
                  <a:ext uri="{0D108BD9-81ED-4DB2-BD59-A6C34878D82A}">
                    <a16:rowId xmlns:a16="http://schemas.microsoft.com/office/drawing/2014/main" val="977228861"/>
                  </a:ext>
                </a:extLst>
              </a:tr>
              <a:tr h="370840">
                <a:tc>
                  <a:txBody>
                    <a:bodyPr/>
                    <a:lstStyle/>
                    <a:p>
                      <a:r>
                        <a:rPr lang="tr-TR" dirty="0"/>
                        <a:t>Hemşirelik</a:t>
                      </a:r>
                    </a:p>
                  </a:txBody>
                  <a:tcPr anchor="ctr"/>
                </a:tc>
                <a:tc>
                  <a:txBody>
                    <a:bodyPr/>
                    <a:lstStyle/>
                    <a:p>
                      <a:r>
                        <a:rPr lang="tr-TR" sz="1800" kern="1200" dirty="0">
                          <a:solidFill>
                            <a:schemeClr val="dk1"/>
                          </a:solidFill>
                          <a:effectLst/>
                          <a:latin typeface="+mn-lt"/>
                          <a:ea typeface="+mn-ea"/>
                          <a:cs typeface="+mn-cs"/>
                        </a:rPr>
                        <a:t>Doğum ve Kadın Hastalıkları Hemşireliği</a:t>
                      </a:r>
                      <a:endParaRPr lang="tr-TR" dirty="0"/>
                    </a:p>
                  </a:txBody>
                  <a:tcPr anchor="ctr"/>
                </a:tc>
                <a:tc>
                  <a:txBody>
                    <a:bodyPr/>
                    <a:lstStyle/>
                    <a:p>
                      <a:pPr algn="ctr"/>
                      <a:r>
                        <a:rPr lang="tr-TR" dirty="0"/>
                        <a:t>Yüksek Lisans</a:t>
                      </a:r>
                    </a:p>
                  </a:txBody>
                  <a:tcPr anchor="ctr"/>
                </a:tc>
                <a:tc>
                  <a:txBody>
                    <a:bodyPr/>
                    <a:lstStyle/>
                    <a:p>
                      <a:pPr algn="ctr"/>
                      <a:r>
                        <a:rPr lang="tr-TR" dirty="0"/>
                        <a:t>Aktif</a:t>
                      </a:r>
                    </a:p>
                  </a:txBody>
                  <a:tcPr anchor="ctr"/>
                </a:tc>
                <a:tc>
                  <a:txBody>
                    <a:bodyPr/>
                    <a:lstStyle/>
                    <a:p>
                      <a:pPr algn="ctr"/>
                      <a:r>
                        <a:rPr lang="tr-TR" dirty="0"/>
                        <a:t>3</a:t>
                      </a:r>
                    </a:p>
                  </a:txBody>
                  <a:tcPr anchor="ctr"/>
                </a:tc>
                <a:extLst>
                  <a:ext uri="{0D108BD9-81ED-4DB2-BD59-A6C34878D82A}">
                    <a16:rowId xmlns:a16="http://schemas.microsoft.com/office/drawing/2014/main" val="1573148952"/>
                  </a:ext>
                </a:extLst>
              </a:tr>
              <a:tr h="370840">
                <a:tc>
                  <a:txBody>
                    <a:bodyPr/>
                    <a:lstStyle/>
                    <a:p>
                      <a:r>
                        <a:rPr lang="tr-TR" dirty="0"/>
                        <a:t>Hemşirelik</a:t>
                      </a:r>
                    </a:p>
                  </a:txBody>
                  <a:tcPr anchor="ctr"/>
                </a:tc>
                <a:tc>
                  <a:txBody>
                    <a:bodyPr/>
                    <a:lstStyle/>
                    <a:p>
                      <a:r>
                        <a:rPr lang="tr-TR" sz="1800" kern="1200" dirty="0">
                          <a:solidFill>
                            <a:schemeClr val="dk1"/>
                          </a:solidFill>
                          <a:effectLst/>
                          <a:latin typeface="+mn-lt"/>
                          <a:ea typeface="+mn-ea"/>
                          <a:cs typeface="+mn-cs"/>
                        </a:rPr>
                        <a:t>Çocuk Sağlığı ve Hastalıkları Hemşireliği</a:t>
                      </a:r>
                      <a:endParaRPr lang="tr-TR" dirty="0"/>
                    </a:p>
                  </a:txBody>
                  <a:tcPr anchor="ctr"/>
                </a:tc>
                <a:tc>
                  <a:txBody>
                    <a:bodyPr/>
                    <a:lstStyle/>
                    <a:p>
                      <a:pPr algn="ctr"/>
                      <a:r>
                        <a:rPr lang="tr-TR" dirty="0"/>
                        <a:t>Yüksek Lisans</a:t>
                      </a:r>
                    </a:p>
                  </a:txBody>
                  <a:tcPr anchor="ctr"/>
                </a:tc>
                <a:tc>
                  <a:txBody>
                    <a:bodyPr/>
                    <a:lstStyle/>
                    <a:p>
                      <a:pPr algn="ctr"/>
                      <a:r>
                        <a:rPr lang="tr-TR" dirty="0"/>
                        <a:t>Plan aşamasında</a:t>
                      </a:r>
                    </a:p>
                  </a:txBody>
                  <a:tcPr anchor="ctr"/>
                </a:tc>
                <a:tc>
                  <a:txBody>
                    <a:bodyPr/>
                    <a:lstStyle/>
                    <a:p>
                      <a:pPr algn="ctr"/>
                      <a:r>
                        <a:rPr lang="tr-TR" dirty="0"/>
                        <a:t>-</a:t>
                      </a:r>
                    </a:p>
                  </a:txBody>
                  <a:tcPr anchor="ctr"/>
                </a:tc>
                <a:extLst>
                  <a:ext uri="{0D108BD9-81ED-4DB2-BD59-A6C34878D82A}">
                    <a16:rowId xmlns:a16="http://schemas.microsoft.com/office/drawing/2014/main" val="2088526237"/>
                  </a:ext>
                </a:extLst>
              </a:tr>
              <a:tr h="370840">
                <a:tc>
                  <a:txBody>
                    <a:bodyPr/>
                    <a:lstStyle/>
                    <a:p>
                      <a:r>
                        <a:rPr lang="tr-TR" dirty="0"/>
                        <a:t>Fizyoterapi ve Rehabilitasyon</a:t>
                      </a:r>
                    </a:p>
                  </a:txBody>
                  <a:tcPr anchor="ctr"/>
                </a:tc>
                <a:tc>
                  <a:txBody>
                    <a:bodyPr/>
                    <a:lstStyle/>
                    <a:p>
                      <a:r>
                        <a:rPr lang="tr-TR" sz="1800" kern="1200" dirty="0">
                          <a:solidFill>
                            <a:schemeClr val="dk1"/>
                          </a:solidFill>
                          <a:effectLst/>
                          <a:latin typeface="+mn-lt"/>
                          <a:ea typeface="+mn-ea"/>
                          <a:cs typeface="+mn-cs"/>
                        </a:rPr>
                        <a:t>Fizyoterapi ve Rehabilitasyon</a:t>
                      </a:r>
                      <a:endParaRPr lang="tr-TR" dirty="0"/>
                    </a:p>
                  </a:txBody>
                  <a:tcPr anchor="ctr"/>
                </a:tc>
                <a:tc>
                  <a:txBody>
                    <a:bodyPr/>
                    <a:lstStyle/>
                    <a:p>
                      <a:pPr algn="ctr"/>
                      <a:r>
                        <a:rPr lang="tr-TR" dirty="0"/>
                        <a:t>Yüksek Lisans</a:t>
                      </a:r>
                    </a:p>
                  </a:txBody>
                  <a:tcPr anchor="ctr"/>
                </a:tc>
                <a:tc>
                  <a:txBody>
                    <a:bodyPr/>
                    <a:lstStyle/>
                    <a:p>
                      <a:pPr algn="ctr"/>
                      <a:r>
                        <a:rPr lang="tr-TR" dirty="0"/>
                        <a:t>Aktif</a:t>
                      </a:r>
                    </a:p>
                  </a:txBody>
                  <a:tcPr anchor="ctr"/>
                </a:tc>
                <a:tc>
                  <a:txBody>
                    <a:bodyPr/>
                    <a:lstStyle/>
                    <a:p>
                      <a:pPr algn="ctr"/>
                      <a:r>
                        <a:rPr lang="tr-TR" dirty="0"/>
                        <a:t>10</a:t>
                      </a:r>
                    </a:p>
                  </a:txBody>
                  <a:tcPr anchor="ctr"/>
                </a:tc>
                <a:extLst>
                  <a:ext uri="{0D108BD9-81ED-4DB2-BD59-A6C34878D82A}">
                    <a16:rowId xmlns:a16="http://schemas.microsoft.com/office/drawing/2014/main" val="3505401037"/>
                  </a:ext>
                </a:extLst>
              </a:tr>
              <a:tr h="37084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dirty="0"/>
                        <a:t>Fizyoterapi ve Rehabilitasyon</a:t>
                      </a:r>
                    </a:p>
                  </a:txBody>
                  <a:tcPr anchor="ctr"/>
                </a:tc>
                <a:tc>
                  <a:txBody>
                    <a:bodyPr/>
                    <a:lstStyle/>
                    <a:p>
                      <a:r>
                        <a:rPr lang="tr-TR" sz="1800" kern="1200" dirty="0">
                          <a:solidFill>
                            <a:schemeClr val="dk1"/>
                          </a:solidFill>
                          <a:effectLst/>
                          <a:latin typeface="+mn-lt"/>
                          <a:ea typeface="+mn-ea"/>
                          <a:cs typeface="+mn-cs"/>
                        </a:rPr>
                        <a:t>Sağlıkta İnovasyon ve Teknoloji</a:t>
                      </a:r>
                      <a:endParaRPr lang="tr-TR" dirty="0"/>
                    </a:p>
                  </a:txBody>
                  <a:tcPr anchor="ctr"/>
                </a:tc>
                <a:tc>
                  <a:txBody>
                    <a:bodyPr/>
                    <a:lstStyle/>
                    <a:p>
                      <a:pPr algn="ctr"/>
                      <a:r>
                        <a:rPr lang="tr-TR" dirty="0"/>
                        <a:t>Yüksek Lisans</a:t>
                      </a:r>
                    </a:p>
                  </a:txBody>
                  <a:tcPr anchor="ctr"/>
                </a:tc>
                <a:tc>
                  <a:txBody>
                    <a:bodyPr/>
                    <a:lstStyle/>
                    <a:p>
                      <a:pPr algn="ctr"/>
                      <a:r>
                        <a:rPr lang="tr-TR" dirty="0"/>
                        <a:t>Plan aşamasında</a:t>
                      </a:r>
                    </a:p>
                  </a:txBody>
                  <a:tcPr anchor="ctr"/>
                </a:tc>
                <a:tc>
                  <a:txBody>
                    <a:bodyPr/>
                    <a:lstStyle/>
                    <a:p>
                      <a:pPr algn="ctr"/>
                      <a:r>
                        <a:rPr lang="tr-TR" dirty="0"/>
                        <a:t>-</a:t>
                      </a:r>
                    </a:p>
                  </a:txBody>
                  <a:tcPr anchor="ctr"/>
                </a:tc>
                <a:extLst>
                  <a:ext uri="{0D108BD9-81ED-4DB2-BD59-A6C34878D82A}">
                    <a16:rowId xmlns:a16="http://schemas.microsoft.com/office/drawing/2014/main" val="2628559666"/>
                  </a:ext>
                </a:extLst>
              </a:tr>
            </a:tbl>
          </a:graphicData>
        </a:graphic>
      </p:graphicFrame>
    </p:spTree>
    <p:extLst>
      <p:ext uri="{BB962C8B-B14F-4D97-AF65-F5344CB8AC3E}">
        <p14:creationId xmlns:p14="http://schemas.microsoft.com/office/powerpoint/2010/main" val="33158009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30495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Çocuk Gelişimi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b="1" dirty="0">
                <a:latin typeface="Candara" panose="020E0502030303020204" pitchFamily="34" charset="0"/>
              </a:rPr>
              <a:t>Bölüm Vizyonu</a:t>
            </a:r>
          </a:p>
          <a:p>
            <a:pPr marL="0" indent="0" algn="just">
              <a:buNone/>
            </a:pPr>
            <a:r>
              <a:rPr lang="tr-TR" sz="2400" dirty="0">
                <a:latin typeface="Candara" panose="020E0502030303020204" pitchFamily="34" charset="0"/>
              </a:rPr>
              <a:t>Toplumun temel yapı taşının ÇOCUK olduğu bilinciyle, bilimsel gelişmeleri takip eden, çocuğun yüksek yararını gözeten ulusal ve uluslararası çalışmalarda aktif olarak yer alan öncü ve yenilikçi bir eğitim temelinde öğretim hizmetleri yürütmektir.</a:t>
            </a:r>
          </a:p>
        </p:txBody>
      </p:sp>
      <p:sp>
        <p:nvSpPr>
          <p:cNvPr id="19" name="TextBox 222">
            <a:extLst>
              <a:ext uri="{FF2B5EF4-FFF2-40B4-BE49-F238E27FC236}">
                <a16:creationId xmlns:a16="http://schemas.microsoft.com/office/drawing/2014/main" id="{A503C9B5-1A7A-411D-943F-C301B93B7A61}"/>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28078283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061742"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Çocuk Gelişimcisi Kimdir?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a:t>
              </a:r>
              <a:endParaRPr lang="en-IN"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tr-TR" sz="2400" dirty="0">
                <a:latin typeface="Candara" panose="020E0502030303020204" pitchFamily="34" charset="0"/>
              </a:rPr>
              <a:t>Çocuk Gelişimcisi, çocuk gelişimi alanında eğitim veren fakülte ve yüksekokullardan sağlık lisansiyeri olarak mezun olan; çocukların sağlıklı bir ortamda yaşayabilmelerinin sağlanması ve yaşam kalitelerinin artırılabilmesi için; doğumdan itibaren ergenlik dönemi sonuna kadar zihinsel, dil, motor, öz bakım, sosyal ve duygusal gelişim alanlarında, çocuğu gelişimsel açıdan değerlendirerek, çocuk sağlığı izleminde rol alan, destekleyici, gelişimsel programlar ile çocuğa, aileye, profesyonellere ve topluma hizmet sunan, sağlık, eğitim ve sosyal hizmetler alanlarında çalışan meslek mensubudur.</a:t>
            </a:r>
          </a:p>
        </p:txBody>
      </p:sp>
      <p:sp>
        <p:nvSpPr>
          <p:cNvPr id="20" name="TextBox 222">
            <a:extLst>
              <a:ext uri="{FF2B5EF4-FFF2-40B4-BE49-F238E27FC236}">
                <a16:creationId xmlns:a16="http://schemas.microsoft.com/office/drawing/2014/main" id="{8D242F3D-DC95-4AA1-A7B0-8EAC71DE81D4}"/>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3719145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432245"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Çocuk Gelişimcisinin Yetki ve Sorumlulukları Nedir?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III</a:t>
              </a:r>
              <a:endParaRPr lang="en-IN"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311265" y="2274922"/>
            <a:ext cx="11221354" cy="354167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tr-TR" sz="2400" dirty="0">
                <a:latin typeface="Candara" panose="020E0502030303020204" pitchFamily="34" charset="0"/>
              </a:rPr>
              <a:t>Gebelikten başlayarak aileyi çocuğun gelişimine yönelik bilgilendirir ve destekler,</a:t>
            </a:r>
          </a:p>
          <a:p>
            <a:pPr algn="just">
              <a:buFont typeface="Wingdings" panose="05000000000000000000" pitchFamily="2" charset="2"/>
              <a:buChar char="Ø"/>
            </a:pPr>
            <a:r>
              <a:rPr lang="tr-TR" sz="2400" dirty="0">
                <a:latin typeface="Candara" panose="020E0502030303020204" pitchFamily="34" charset="0"/>
              </a:rPr>
              <a:t>Gebelik süresince gerek hekim tarafından yönlendirilen gerekse ailenin başvurusu ile görüşme başlatır.</a:t>
            </a:r>
          </a:p>
          <a:p>
            <a:pPr algn="just">
              <a:buFont typeface="Wingdings" panose="05000000000000000000" pitchFamily="2" charset="2"/>
              <a:buChar char="Ø"/>
            </a:pPr>
            <a:r>
              <a:rPr lang="tr-TR" sz="2400" dirty="0">
                <a:latin typeface="Candara" panose="020E0502030303020204" pitchFamily="34" charset="0"/>
              </a:rPr>
              <a:t>Görüşme sıklığını anne adayı ve ailenin gereksinimine göre düzenler.</a:t>
            </a:r>
          </a:p>
          <a:p>
            <a:pPr algn="just">
              <a:buFont typeface="Wingdings" panose="05000000000000000000" pitchFamily="2" charset="2"/>
              <a:buChar char="Ø"/>
            </a:pPr>
            <a:r>
              <a:rPr lang="tr-TR" sz="2400" dirty="0">
                <a:latin typeface="Candara" panose="020E0502030303020204" pitchFamily="34" charset="0"/>
              </a:rPr>
              <a:t>Görüşme içeriği öncelikle anne adayının bebekle sağlıklı iletişim ve bağ kurması, aile üyelerinin bebekli yaşama uyum sağlaması, varsa kardeşlerin bebeğin doğumuna hazırlanmasında uygun tutumların oluşturulması odaklı yürütülür.</a:t>
            </a:r>
          </a:p>
          <a:p>
            <a:pPr marL="0" indent="0" algn="just">
              <a:buNone/>
            </a:pPr>
            <a:endParaRPr lang="tr-TR" sz="2400" dirty="0">
              <a:latin typeface="Candara" panose="020E0502030303020204" pitchFamily="34" charset="0"/>
            </a:endParaRPr>
          </a:p>
        </p:txBody>
      </p:sp>
      <p:sp>
        <p:nvSpPr>
          <p:cNvPr id="19" name="TextBox 222">
            <a:extLst>
              <a:ext uri="{FF2B5EF4-FFF2-40B4-BE49-F238E27FC236}">
                <a16:creationId xmlns:a16="http://schemas.microsoft.com/office/drawing/2014/main" id="{678B9CEC-3207-4D0F-AD33-2FF144D5AC13}"/>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83221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432245"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Çocuk Gelişimcisinin Yetki ve Sorumlulukları Nedir?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III</a:t>
              </a:r>
              <a:endParaRPr lang="en-IN"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321233"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tr-TR" sz="2400" dirty="0">
                <a:latin typeface="Candara" panose="020E0502030303020204" pitchFamily="34" charset="0"/>
              </a:rPr>
              <a:t>Görüşme amacı anneyi bebeğin gelişimi açısından sağlıklı gebelik yaşamı ve yeni doğan dönemine hazırlamaktır. Gebelik süresince öncelikle anne adayının bebekle sağlıklı iletişim ve bağ kurmasına, aile üyelerinin bebekli yaşama uyum sağlamasına, varsa kardeşlerin bebeğin doğumuna hazırlanmasında uygun tutumların oluşturulmasında rehberlik eder. Anneyi bebeğin gelişimi açısından sağlıklı gebelik yaşamı ve yeni doğan dönemine hazırlar.</a:t>
            </a:r>
          </a:p>
          <a:p>
            <a:pPr algn="just">
              <a:buFont typeface="Wingdings" panose="05000000000000000000" pitchFamily="2" charset="2"/>
              <a:buChar char="Ø"/>
            </a:pPr>
            <a:r>
              <a:rPr lang="tr-TR" sz="2400" dirty="0">
                <a:latin typeface="Candara" panose="020E0502030303020204" pitchFamily="34" charset="0"/>
              </a:rPr>
              <a:t>Doğumdan itibaren ergenlik döneminin sonuna kadar çocukların; zihinsel, dil, motor, öz bakım, sosyal ve duygusal gelişim alanlarını kendi alanı doğrultusunda değerlendirir,</a:t>
            </a:r>
          </a:p>
          <a:p>
            <a:pPr algn="just">
              <a:buFont typeface="Wingdings" panose="05000000000000000000" pitchFamily="2" charset="2"/>
              <a:buChar char="Ø"/>
            </a:pPr>
            <a:endParaRPr lang="tr-TR" sz="2400" dirty="0">
              <a:latin typeface="Candara" panose="020E0502030303020204" pitchFamily="34" charset="0"/>
            </a:endParaRPr>
          </a:p>
        </p:txBody>
      </p:sp>
      <p:sp>
        <p:nvSpPr>
          <p:cNvPr id="19" name="TextBox 222">
            <a:extLst>
              <a:ext uri="{FF2B5EF4-FFF2-40B4-BE49-F238E27FC236}">
                <a16:creationId xmlns:a16="http://schemas.microsoft.com/office/drawing/2014/main" id="{33920FC9-CE70-482C-AD9A-210AD3118246}"/>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10485041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432245"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Çocuk Gelişimcisinin Yetki ve Sorumlulukları Nedir?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III</a:t>
              </a:r>
              <a:endParaRPr lang="en-IN"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321233"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buFont typeface="Wingdings" panose="05000000000000000000" pitchFamily="2" charset="2"/>
              <a:buChar char="Ø"/>
            </a:pPr>
            <a:r>
              <a:rPr lang="tr-TR" sz="2400" dirty="0">
                <a:latin typeface="Candara" panose="020E0502030303020204" pitchFamily="34" charset="0"/>
              </a:rPr>
              <a:t>Yeni doğandan 18 yaşına kadar olan çocukları hekim ya da aile isteği ile görür.</a:t>
            </a:r>
          </a:p>
          <a:p>
            <a:pPr algn="just">
              <a:buFont typeface="Wingdings" panose="05000000000000000000" pitchFamily="2" charset="2"/>
              <a:buChar char="Ø"/>
            </a:pPr>
            <a:r>
              <a:rPr lang="tr-TR" sz="2400" dirty="0">
                <a:latin typeface="Candara" panose="020E0502030303020204" pitchFamily="34" charset="0"/>
              </a:rPr>
              <a:t>Bilişsel, dil, motor, davranışsal, sosyal ve duygusal alanları değerlendirmek için gelişimsel/</a:t>
            </a:r>
            <a:r>
              <a:rPr lang="tr-TR" sz="2400" dirty="0" err="1">
                <a:latin typeface="Candara" panose="020E0502030303020204" pitchFamily="34" charset="0"/>
              </a:rPr>
              <a:t>psikometrik</a:t>
            </a:r>
            <a:r>
              <a:rPr lang="tr-TR" sz="2400" dirty="0">
                <a:latin typeface="Candara" panose="020E0502030303020204" pitchFamily="34" charset="0"/>
              </a:rPr>
              <a:t> testler kullanır.</a:t>
            </a:r>
          </a:p>
          <a:p>
            <a:pPr algn="just">
              <a:buFont typeface="Wingdings" panose="05000000000000000000" pitchFamily="2" charset="2"/>
              <a:buChar char="Ø"/>
            </a:pPr>
            <a:r>
              <a:rPr lang="tr-TR" sz="2400" dirty="0">
                <a:latin typeface="Candara" panose="020E0502030303020204" pitchFamily="34" charset="0"/>
              </a:rPr>
              <a:t>Aile ile klinik görüşme yapar.</a:t>
            </a:r>
          </a:p>
          <a:p>
            <a:pPr algn="just">
              <a:buFont typeface="Wingdings" panose="05000000000000000000" pitchFamily="2" charset="2"/>
              <a:buChar char="Ø"/>
            </a:pPr>
            <a:r>
              <a:rPr lang="tr-TR" sz="2400" dirty="0">
                <a:latin typeface="Candara" panose="020E0502030303020204" pitchFamily="34" charset="0"/>
              </a:rPr>
              <a:t>Görüşme sonuçlarını gerekli kurul ve komitelere rapor halinde sunar. Yenidoğan döneminden 18 yaş sonuna kadar gelişim alanlarını gelişimsel, </a:t>
            </a:r>
            <a:r>
              <a:rPr lang="tr-TR" sz="2400" dirty="0" err="1">
                <a:latin typeface="Candara" panose="020E0502030303020204" pitchFamily="34" charset="0"/>
              </a:rPr>
              <a:t>psikometrik</a:t>
            </a:r>
            <a:r>
              <a:rPr lang="tr-TR" sz="2400" dirty="0">
                <a:latin typeface="Candara" panose="020E0502030303020204" pitchFamily="34" charset="0"/>
              </a:rPr>
              <a:t>, eğitsel ölçeklerle ve </a:t>
            </a:r>
            <a:r>
              <a:rPr lang="tr-TR" sz="2400" dirty="0" err="1">
                <a:latin typeface="Candara" panose="020E0502030303020204" pitchFamily="34" charset="0"/>
              </a:rPr>
              <a:t>informal</a:t>
            </a:r>
            <a:r>
              <a:rPr lang="tr-TR" sz="2400" dirty="0">
                <a:latin typeface="Candara" panose="020E0502030303020204" pitchFamily="34" charset="0"/>
              </a:rPr>
              <a:t> yöntemleri kullanarak değerlendirir. Görüşme sonucunu raporlar, gerekli kurul ve komitelere sunar.</a:t>
            </a:r>
          </a:p>
        </p:txBody>
      </p:sp>
      <p:sp>
        <p:nvSpPr>
          <p:cNvPr id="22" name="TextBox 222">
            <a:extLst>
              <a:ext uri="{FF2B5EF4-FFF2-40B4-BE49-F238E27FC236}">
                <a16:creationId xmlns:a16="http://schemas.microsoft.com/office/drawing/2014/main" id="{D9397916-A158-40A6-9464-B1B7AD7ABFCA}"/>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4877826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321233" y="612825"/>
                <a:ext cx="11559502" cy="775504"/>
                <a:chOff x="321233" y="612825"/>
                <a:chExt cx="11559502"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321233" y="732301"/>
                  <a:ext cx="729815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IV</a:t>
              </a:r>
              <a:endParaRPr lang="en-IN" b="1" dirty="0">
                <a:solidFill>
                  <a:schemeClr val="bg1"/>
                </a:solidFill>
                <a:latin typeface="Eurostile BQ" pitchFamily="50" charset="0"/>
              </a:endParaRPr>
            </a:p>
          </p:txBody>
        </p:sp>
      </p:grpSp>
      <p:grpSp>
        <p:nvGrpSpPr>
          <p:cNvPr id="6" name="Grup 5">
            <a:extLst>
              <a:ext uri="{FF2B5EF4-FFF2-40B4-BE49-F238E27FC236}">
                <a16:creationId xmlns:a16="http://schemas.microsoft.com/office/drawing/2014/main" id="{1548BDCB-4340-40B5-8A52-2B20FF32DC8C}"/>
              </a:ext>
            </a:extLst>
          </p:cNvPr>
          <p:cNvGrpSpPr/>
          <p:nvPr/>
        </p:nvGrpSpPr>
        <p:grpSpPr>
          <a:xfrm>
            <a:off x="2903357" y="2791126"/>
            <a:ext cx="1657340" cy="2226467"/>
            <a:chOff x="1411566" y="3083610"/>
            <a:chExt cx="1657340" cy="2226467"/>
          </a:xfrm>
        </p:grpSpPr>
        <p:sp>
          <p:nvSpPr>
            <p:cNvPr id="24" name="Metin kutusu 23">
              <a:extLst>
                <a:ext uri="{FF2B5EF4-FFF2-40B4-BE49-F238E27FC236}">
                  <a16:creationId xmlns:a16="http://schemas.microsoft.com/office/drawing/2014/main" id="{903209B8-F7EB-47B9-AECC-52E40C12F91B}"/>
                </a:ext>
              </a:extLst>
            </p:cNvPr>
            <p:cNvSpPr txBox="1"/>
            <p:nvPr/>
          </p:nvSpPr>
          <p:spPr>
            <a:xfrm>
              <a:off x="1411566" y="4571413"/>
              <a:ext cx="1657340" cy="738664"/>
            </a:xfrm>
            <a:prstGeom prst="rect">
              <a:avLst/>
            </a:prstGeom>
            <a:noFill/>
          </p:spPr>
          <p:txBody>
            <a:bodyPr wrap="square" rtlCol="0">
              <a:spAutoFit/>
            </a:bodyPr>
            <a:lstStyle/>
            <a:p>
              <a:pPr algn="ctr"/>
              <a:r>
                <a:rPr lang="tr-TR" sz="1400" dirty="0">
                  <a:latin typeface="Candara Light" panose="020E0502030303020204" pitchFamily="34" charset="0"/>
                </a:rPr>
                <a:t>Dr. </a:t>
              </a:r>
              <a:r>
                <a:rPr lang="tr-TR" sz="1400" dirty="0" err="1">
                  <a:latin typeface="Candara Light" panose="020E0502030303020204" pitchFamily="34" charset="0"/>
                </a:rPr>
                <a:t>Öğr</a:t>
              </a:r>
              <a:r>
                <a:rPr lang="tr-TR" sz="1400" dirty="0">
                  <a:latin typeface="Candara Light" panose="020E0502030303020204" pitchFamily="34" charset="0"/>
                </a:rPr>
                <a:t>. Üyesi</a:t>
              </a:r>
            </a:p>
            <a:p>
              <a:pPr algn="ctr"/>
              <a:r>
                <a:rPr lang="tr-TR" sz="1400" dirty="0">
                  <a:latin typeface="Candara Light" panose="020E0502030303020204" pitchFamily="34" charset="0"/>
                </a:rPr>
                <a:t>Dudu Melek Sabuncuoğlu</a:t>
              </a:r>
            </a:p>
          </p:txBody>
        </p:sp>
        <p:pic>
          <p:nvPicPr>
            <p:cNvPr id="25" name="Resim 24">
              <a:extLst>
                <a:ext uri="{FF2B5EF4-FFF2-40B4-BE49-F238E27FC236}">
                  <a16:creationId xmlns:a16="http://schemas.microsoft.com/office/drawing/2014/main" id="{7F5FD872-F132-44E8-BECC-69177A3E80EF}"/>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7143" b="7143"/>
            <a:stretch/>
          </p:blipFill>
          <p:spPr>
            <a:xfrm>
              <a:off x="1562738" y="3083610"/>
              <a:ext cx="1354995" cy="1354995"/>
            </a:xfrm>
            <a:prstGeom prst="flowChartConnector">
              <a:avLst/>
            </a:prstGeom>
            <a:effectLst>
              <a:outerShdw blurRad="50800" dist="38100" dir="5400000" algn="t" rotWithShape="0">
                <a:prstClr val="black">
                  <a:alpha val="40000"/>
                </a:prstClr>
              </a:outerShdw>
            </a:effectLst>
          </p:spPr>
        </p:pic>
      </p:grpSp>
      <p:grpSp>
        <p:nvGrpSpPr>
          <p:cNvPr id="7" name="Grup 6">
            <a:extLst>
              <a:ext uri="{FF2B5EF4-FFF2-40B4-BE49-F238E27FC236}">
                <a16:creationId xmlns:a16="http://schemas.microsoft.com/office/drawing/2014/main" id="{61372508-A2CC-4CCD-9DAA-DAF4A7F1A7E8}"/>
              </a:ext>
            </a:extLst>
          </p:cNvPr>
          <p:cNvGrpSpPr/>
          <p:nvPr/>
        </p:nvGrpSpPr>
        <p:grpSpPr>
          <a:xfrm>
            <a:off x="4688962" y="2791126"/>
            <a:ext cx="1657340" cy="2110762"/>
            <a:chOff x="3320917" y="3015388"/>
            <a:chExt cx="1657340" cy="2110762"/>
          </a:xfrm>
        </p:grpSpPr>
        <p:pic>
          <p:nvPicPr>
            <p:cNvPr id="3" name="Resim 2">
              <a:extLst>
                <a:ext uri="{FF2B5EF4-FFF2-40B4-BE49-F238E27FC236}">
                  <a16:creationId xmlns:a16="http://schemas.microsoft.com/office/drawing/2014/main" id="{F4529F5A-AD4E-4AEA-A5F0-6E640AE7890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3" b="7143"/>
            <a:stretch/>
          </p:blipFill>
          <p:spPr>
            <a:xfrm>
              <a:off x="3472089" y="3015388"/>
              <a:ext cx="1354995" cy="1423217"/>
            </a:xfrm>
            <a:prstGeom prst="flowChartConnector">
              <a:avLst/>
            </a:prstGeom>
            <a:effectLst>
              <a:outerShdw blurRad="50800" dist="38100" dir="5400000" algn="t" rotWithShape="0">
                <a:prstClr val="black">
                  <a:alpha val="40000"/>
                </a:prstClr>
              </a:outerShdw>
            </a:effectLst>
          </p:spPr>
        </p:pic>
        <p:sp>
          <p:nvSpPr>
            <p:cNvPr id="26" name="Metin kutusu 25">
              <a:extLst>
                <a:ext uri="{FF2B5EF4-FFF2-40B4-BE49-F238E27FC236}">
                  <a16:creationId xmlns:a16="http://schemas.microsoft.com/office/drawing/2014/main" id="{BC1F2161-3B5C-4161-A1D1-73B2DCF60D9D}"/>
                </a:ext>
              </a:extLst>
            </p:cNvPr>
            <p:cNvSpPr txBox="1"/>
            <p:nvPr/>
          </p:nvSpPr>
          <p:spPr>
            <a:xfrm>
              <a:off x="3320917" y="4602930"/>
              <a:ext cx="1657340" cy="523220"/>
            </a:xfrm>
            <a:prstGeom prst="rect">
              <a:avLst/>
            </a:prstGeom>
            <a:noFill/>
          </p:spPr>
          <p:txBody>
            <a:bodyPr wrap="square" rtlCol="0">
              <a:spAutoFit/>
            </a:bodyPr>
            <a:lstStyle/>
            <a:p>
              <a:pPr algn="ctr"/>
              <a:r>
                <a:rPr lang="tr-TR" sz="1400" dirty="0">
                  <a:latin typeface="Candara Light" panose="020E0502030303020204" pitchFamily="34" charset="0"/>
                </a:rPr>
                <a:t>Prof. Dr. </a:t>
              </a:r>
            </a:p>
            <a:p>
              <a:pPr algn="ctr"/>
              <a:r>
                <a:rPr lang="tr-TR" sz="1400" dirty="0">
                  <a:latin typeface="Candara Light" panose="020E0502030303020204" pitchFamily="34" charset="0"/>
                </a:rPr>
                <a:t>Cem Hasan Razi</a:t>
              </a:r>
            </a:p>
          </p:txBody>
        </p:sp>
      </p:grpSp>
      <p:grpSp>
        <p:nvGrpSpPr>
          <p:cNvPr id="8" name="Grup 7">
            <a:extLst>
              <a:ext uri="{FF2B5EF4-FFF2-40B4-BE49-F238E27FC236}">
                <a16:creationId xmlns:a16="http://schemas.microsoft.com/office/drawing/2014/main" id="{882FBDC9-3C68-4E9D-AED7-3E43FC2C2BB6}"/>
              </a:ext>
            </a:extLst>
          </p:cNvPr>
          <p:cNvGrpSpPr/>
          <p:nvPr/>
        </p:nvGrpSpPr>
        <p:grpSpPr>
          <a:xfrm>
            <a:off x="6486777" y="2791126"/>
            <a:ext cx="1657340" cy="2164971"/>
            <a:chOff x="5124824" y="2957144"/>
            <a:chExt cx="1657340" cy="2164971"/>
          </a:xfrm>
        </p:grpSpPr>
        <p:pic>
          <p:nvPicPr>
            <p:cNvPr id="5" name="Resim 4">
              <a:extLst>
                <a:ext uri="{FF2B5EF4-FFF2-40B4-BE49-F238E27FC236}">
                  <a16:creationId xmlns:a16="http://schemas.microsoft.com/office/drawing/2014/main" id="{08A9ACDD-E83B-4D53-B85E-C85D19FA803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60" t="2162" r="260" b="12124"/>
            <a:stretch/>
          </p:blipFill>
          <p:spPr>
            <a:xfrm>
              <a:off x="5245195" y="2957144"/>
              <a:ext cx="1354996" cy="1481460"/>
            </a:xfrm>
            <a:prstGeom prst="flowChartConnector">
              <a:avLst/>
            </a:prstGeom>
            <a:effectLst>
              <a:outerShdw blurRad="50800" dist="38100" dir="5400000" algn="t" rotWithShape="0">
                <a:prstClr val="black">
                  <a:alpha val="40000"/>
                </a:prstClr>
              </a:outerShdw>
            </a:effectLst>
          </p:spPr>
        </p:pic>
        <p:sp>
          <p:nvSpPr>
            <p:cNvPr id="31" name="Metin kutusu 30">
              <a:extLst>
                <a:ext uri="{FF2B5EF4-FFF2-40B4-BE49-F238E27FC236}">
                  <a16:creationId xmlns:a16="http://schemas.microsoft.com/office/drawing/2014/main" id="{25CC713D-6A29-4EF3-BA0E-F60552B692B8}"/>
                </a:ext>
              </a:extLst>
            </p:cNvPr>
            <p:cNvSpPr txBox="1"/>
            <p:nvPr/>
          </p:nvSpPr>
          <p:spPr>
            <a:xfrm>
              <a:off x="5124824" y="4598895"/>
              <a:ext cx="1657340" cy="523220"/>
            </a:xfrm>
            <a:prstGeom prst="rect">
              <a:avLst/>
            </a:prstGeom>
            <a:noFill/>
          </p:spPr>
          <p:txBody>
            <a:bodyPr wrap="square" rtlCol="0">
              <a:spAutoFit/>
            </a:bodyPr>
            <a:lstStyle/>
            <a:p>
              <a:pPr algn="ctr"/>
              <a:r>
                <a:rPr lang="tr-TR" sz="1400" dirty="0">
                  <a:latin typeface="Candara Light" panose="020E0502030303020204" pitchFamily="34" charset="0"/>
                </a:rPr>
                <a:t>Dr. </a:t>
              </a:r>
              <a:r>
                <a:rPr lang="tr-TR" sz="1400" dirty="0" err="1">
                  <a:latin typeface="Candara Light" panose="020E0502030303020204" pitchFamily="34" charset="0"/>
                </a:rPr>
                <a:t>Öğr</a:t>
              </a:r>
              <a:r>
                <a:rPr lang="tr-TR" sz="1400" dirty="0">
                  <a:latin typeface="Candara Light" panose="020E0502030303020204" pitchFamily="34" charset="0"/>
                </a:rPr>
                <a:t>. Üyesi Özlem Ersoy</a:t>
              </a:r>
            </a:p>
          </p:txBody>
        </p:sp>
      </p:grpSp>
      <p:grpSp>
        <p:nvGrpSpPr>
          <p:cNvPr id="32" name="Grup 31">
            <a:extLst>
              <a:ext uri="{FF2B5EF4-FFF2-40B4-BE49-F238E27FC236}">
                <a16:creationId xmlns:a16="http://schemas.microsoft.com/office/drawing/2014/main" id="{707D3F5A-8A8E-441F-BDFD-F41D89965821}"/>
              </a:ext>
            </a:extLst>
          </p:cNvPr>
          <p:cNvGrpSpPr/>
          <p:nvPr/>
        </p:nvGrpSpPr>
        <p:grpSpPr>
          <a:xfrm>
            <a:off x="8284592" y="2791126"/>
            <a:ext cx="1657340" cy="2164971"/>
            <a:chOff x="10106382" y="2668050"/>
            <a:chExt cx="1657340" cy="2164971"/>
          </a:xfrm>
        </p:grpSpPr>
        <p:pic>
          <p:nvPicPr>
            <p:cNvPr id="33" name="Picture 16" descr="https://www.atilim.edu.tr/thumbnail?src=/uploads/employees/bugse-ozgundondu/1581662518-Bu%C4%9Fse%20%C3%96zg%C3%BCnd%C3%B6nd%C3%BC.jpg&amp;w=600&amp;h=700&amp;p=fit">
              <a:extLst>
                <a:ext uri="{FF2B5EF4-FFF2-40B4-BE49-F238E27FC236}">
                  <a16:creationId xmlns:a16="http://schemas.microsoft.com/office/drawing/2014/main" id="{64EEDF1B-0141-4921-9371-689AFD2DEA7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247740" y="2668050"/>
              <a:ext cx="1354995" cy="1508943"/>
            </a:xfrm>
            <a:prstGeom prst="flowChartConnector">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34" name="Metin kutusu 33">
              <a:extLst>
                <a:ext uri="{FF2B5EF4-FFF2-40B4-BE49-F238E27FC236}">
                  <a16:creationId xmlns:a16="http://schemas.microsoft.com/office/drawing/2014/main" id="{5319E223-7885-4DDA-A64A-F6469558EEEC}"/>
                </a:ext>
              </a:extLst>
            </p:cNvPr>
            <p:cNvSpPr txBox="1"/>
            <p:nvPr/>
          </p:nvSpPr>
          <p:spPr>
            <a:xfrm>
              <a:off x="10106382" y="4309801"/>
              <a:ext cx="1657340" cy="523220"/>
            </a:xfrm>
            <a:prstGeom prst="rect">
              <a:avLst/>
            </a:prstGeom>
            <a:noFill/>
          </p:spPr>
          <p:txBody>
            <a:bodyPr wrap="square" rtlCol="0">
              <a:spAutoFit/>
            </a:bodyPr>
            <a:lstStyle/>
            <a:p>
              <a:pPr algn="ctr"/>
              <a:r>
                <a:rPr lang="tr-TR" sz="1400" dirty="0">
                  <a:latin typeface="Candara Light" panose="020E0502030303020204" pitchFamily="34" charset="0"/>
                </a:rPr>
                <a:t>Arş. Gör.</a:t>
              </a:r>
            </a:p>
            <a:p>
              <a:pPr algn="ctr"/>
              <a:r>
                <a:rPr lang="tr-TR" sz="1400" dirty="0" err="1">
                  <a:latin typeface="Candara Light" panose="020E0502030303020204" pitchFamily="34" charset="0"/>
                </a:rPr>
                <a:t>Buğse</a:t>
              </a:r>
              <a:r>
                <a:rPr lang="tr-TR" sz="1400" dirty="0">
                  <a:latin typeface="Candara Light" panose="020E0502030303020204" pitchFamily="34" charset="0"/>
                </a:rPr>
                <a:t> Yüceer</a:t>
              </a:r>
            </a:p>
          </p:txBody>
        </p:sp>
      </p:grpSp>
      <p:sp>
        <p:nvSpPr>
          <p:cNvPr id="39" name="TextBox 222">
            <a:extLst>
              <a:ext uri="{FF2B5EF4-FFF2-40B4-BE49-F238E27FC236}">
                <a16:creationId xmlns:a16="http://schemas.microsoft.com/office/drawing/2014/main" id="{9608A833-E3DD-41CE-9B18-8BC37139C4E6}"/>
              </a:ext>
            </a:extLst>
          </p:cNvPr>
          <p:cNvSpPr txBox="1"/>
          <p:nvPr/>
        </p:nvSpPr>
        <p:spPr>
          <a:xfrm>
            <a:off x="311265" y="578412"/>
            <a:ext cx="1336084" cy="830997"/>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Çocuk Gelişimi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18032649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23867CDF-41CC-4387-A6F0-6AB004CE11BB}"/>
              </a:ext>
            </a:extLst>
          </p:cNvPr>
          <p:cNvSpPr/>
          <p:nvPr/>
        </p:nvSpPr>
        <p:spPr>
          <a:xfrm rot="11436214" flipH="1">
            <a:off x="4638212" y="4080458"/>
            <a:ext cx="7686406" cy="3406655"/>
          </a:xfrm>
          <a:custGeom>
            <a:avLst/>
            <a:gdLst>
              <a:gd name="connsiteX0" fmla="*/ 7066038 w 7686406"/>
              <a:gd name="connsiteY0" fmla="*/ 3363881 h 3406655"/>
              <a:gd name="connsiteX1" fmla="*/ 7191487 w 7686406"/>
              <a:gd name="connsiteY1" fmla="*/ 3386970 h 3406655"/>
              <a:gd name="connsiteX2" fmla="*/ 7297625 w 7686406"/>
              <a:gd name="connsiteY2" fmla="*/ 3406655 h 3406655"/>
              <a:gd name="connsiteX3" fmla="*/ 7686406 w 7686406"/>
              <a:gd name="connsiteY3" fmla="*/ 1329935 h 3406655"/>
              <a:gd name="connsiteX4" fmla="*/ 582402 w 7686406"/>
              <a:gd name="connsiteY4" fmla="*/ 0 h 3406655"/>
              <a:gd name="connsiteX5" fmla="*/ 489405 w 7686406"/>
              <a:gd name="connsiteY5" fmla="*/ 16526 h 3406655"/>
              <a:gd name="connsiteX6" fmla="*/ 367484 w 7686406"/>
              <a:gd name="connsiteY6" fmla="*/ 39086 h 3406655"/>
              <a:gd name="connsiteX7" fmla="*/ 1595252 w 7686406"/>
              <a:gd name="connsiteY7" fmla="*/ 777929 h 3406655"/>
              <a:gd name="connsiteX8" fmla="*/ 3111905 w 7686406"/>
              <a:gd name="connsiteY8" fmla="*/ 864852 h 3406655"/>
              <a:gd name="connsiteX9" fmla="*/ 4068842 w 7686406"/>
              <a:gd name="connsiteY9" fmla="*/ 1277735 h 3406655"/>
              <a:gd name="connsiteX10" fmla="*/ 5170221 w 7686406"/>
              <a:gd name="connsiteY10" fmla="*/ 2386000 h 3406655"/>
              <a:gd name="connsiteX11" fmla="*/ 7066038 w 7686406"/>
              <a:gd name="connsiteY11" fmla="*/ 3363881 h 34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6406" h="3406655">
                <a:moveTo>
                  <a:pt x="7066038" y="3363881"/>
                </a:moveTo>
                <a:cubicBezTo>
                  <a:pt x="7106287" y="3371124"/>
                  <a:pt x="7148205" y="3378906"/>
                  <a:pt x="7191487" y="3386970"/>
                </a:cubicBezTo>
                <a:lnTo>
                  <a:pt x="7297625" y="3406655"/>
                </a:lnTo>
                <a:lnTo>
                  <a:pt x="7686406" y="1329935"/>
                </a:lnTo>
                <a:lnTo>
                  <a:pt x="582402" y="0"/>
                </a:lnTo>
                <a:lnTo>
                  <a:pt x="489405" y="16526"/>
                </a:lnTo>
                <a:cubicBezTo>
                  <a:pt x="444605" y="24641"/>
                  <a:pt x="403877" y="32181"/>
                  <a:pt x="367484" y="39086"/>
                </a:cubicBezTo>
                <a:cubicBezTo>
                  <a:pt x="-797089" y="260015"/>
                  <a:pt x="1137849" y="640302"/>
                  <a:pt x="1595252" y="777929"/>
                </a:cubicBezTo>
                <a:cubicBezTo>
                  <a:pt x="2052655" y="915556"/>
                  <a:pt x="2699641" y="781552"/>
                  <a:pt x="3111905" y="864852"/>
                </a:cubicBezTo>
                <a:cubicBezTo>
                  <a:pt x="3524170" y="948153"/>
                  <a:pt x="3725789" y="1024210"/>
                  <a:pt x="4068842" y="1277735"/>
                </a:cubicBezTo>
                <a:cubicBezTo>
                  <a:pt x="4411894" y="1531260"/>
                  <a:pt x="4670687" y="2038309"/>
                  <a:pt x="5170221" y="2386000"/>
                </a:cubicBezTo>
                <a:cubicBezTo>
                  <a:pt x="5669755" y="2733691"/>
                  <a:pt x="6422062" y="3247985"/>
                  <a:pt x="7066038" y="3363881"/>
                </a:cubicBezTo>
                <a:close/>
              </a:path>
            </a:pathLst>
          </a:custGeom>
          <a:pattFill prst="wdDnDiag">
            <a:fgClr>
              <a:schemeClr val="bg1">
                <a:lumMod val="9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73" name="Freeform: Shape 72">
            <a:extLst>
              <a:ext uri="{FF2B5EF4-FFF2-40B4-BE49-F238E27FC236}">
                <a16:creationId xmlns:a16="http://schemas.microsoft.com/office/drawing/2014/main" id="{F52B1EE5-8BF2-48CF-B64E-CD302E0A12B5}"/>
              </a:ext>
            </a:extLst>
          </p:cNvPr>
          <p:cNvSpPr/>
          <p:nvPr/>
        </p:nvSpPr>
        <p:spPr>
          <a:xfrm>
            <a:off x="7943608" y="0"/>
            <a:ext cx="4248392" cy="1610170"/>
          </a:xfrm>
          <a:custGeom>
            <a:avLst/>
            <a:gdLst>
              <a:gd name="connsiteX0" fmla="*/ 0 w 4248392"/>
              <a:gd name="connsiteY0" fmla="*/ 0 h 1610170"/>
              <a:gd name="connsiteX1" fmla="*/ 4248392 w 4248392"/>
              <a:gd name="connsiteY1" fmla="*/ 0 h 1610170"/>
              <a:gd name="connsiteX2" fmla="*/ 4248392 w 4248392"/>
              <a:gd name="connsiteY2" fmla="*/ 1610170 h 1610170"/>
              <a:gd name="connsiteX3" fmla="*/ 4087844 w 4248392"/>
              <a:gd name="connsiteY3" fmla="*/ 1561556 h 1610170"/>
              <a:gd name="connsiteX4" fmla="*/ 3087807 w 4248392"/>
              <a:gd name="connsiteY4" fmla="*/ 1071223 h 1610170"/>
              <a:gd name="connsiteX5" fmla="*/ 2300046 w 4248392"/>
              <a:gd name="connsiteY5" fmla="*/ 412603 h 1610170"/>
              <a:gd name="connsiteX6" fmla="*/ 1615598 w 4248392"/>
              <a:gd name="connsiteY6" fmla="*/ 167235 h 1610170"/>
              <a:gd name="connsiteX7" fmla="*/ 530812 w 4248392"/>
              <a:gd name="connsiteY7" fmla="*/ 115578 h 1610170"/>
              <a:gd name="connsiteX8" fmla="*/ 138446 w 4248392"/>
              <a:gd name="connsiteY8" fmla="*/ 30930 h 16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392" h="1610170">
                <a:moveTo>
                  <a:pt x="0" y="0"/>
                </a:moveTo>
                <a:lnTo>
                  <a:pt x="4248392" y="0"/>
                </a:lnTo>
                <a:lnTo>
                  <a:pt x="4248392" y="1610170"/>
                </a:lnTo>
                <a:lnTo>
                  <a:pt x="4087844" y="1561556"/>
                </a:lnTo>
                <a:cubicBezTo>
                  <a:pt x="3725441" y="1436854"/>
                  <a:pt x="3355775" y="1226192"/>
                  <a:pt x="3087807" y="1071223"/>
                </a:cubicBezTo>
                <a:cubicBezTo>
                  <a:pt x="2730516" y="864597"/>
                  <a:pt x="2545414" y="563268"/>
                  <a:pt x="2300046" y="412603"/>
                </a:cubicBezTo>
                <a:cubicBezTo>
                  <a:pt x="2054678" y="261938"/>
                  <a:pt x="1910470" y="216739"/>
                  <a:pt x="1615598" y="167235"/>
                </a:cubicBezTo>
                <a:cubicBezTo>
                  <a:pt x="1320726" y="117731"/>
                  <a:pt x="857970" y="197367"/>
                  <a:pt x="530812" y="115578"/>
                </a:cubicBezTo>
                <a:cubicBezTo>
                  <a:pt x="449023" y="95131"/>
                  <a:pt x="301184" y="65670"/>
                  <a:pt x="138446" y="3093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10" name="TextBox 9">
            <a:extLst>
              <a:ext uri="{FF2B5EF4-FFF2-40B4-BE49-F238E27FC236}">
                <a16:creationId xmlns:a16="http://schemas.microsoft.com/office/drawing/2014/main" id="{50E980F1-F26E-469C-A7CA-1C47FF8CA952}"/>
              </a:ext>
            </a:extLst>
          </p:cNvPr>
          <p:cNvSpPr txBox="1"/>
          <p:nvPr/>
        </p:nvSpPr>
        <p:spPr>
          <a:xfrm>
            <a:off x="7395892" y="3522993"/>
            <a:ext cx="4591841" cy="400110"/>
          </a:xfrm>
          <a:prstGeom prst="rect">
            <a:avLst/>
          </a:prstGeom>
          <a:noFill/>
        </p:spPr>
        <p:txBody>
          <a:bodyPr wrap="square" rtlCol="0" anchor="ctr">
            <a:spAutoFit/>
          </a:bodyPr>
          <a:lstStyle/>
          <a:p>
            <a:r>
              <a:rPr lang="en-US" sz="2000" i="1" dirty="0" err="1">
                <a:solidFill>
                  <a:schemeClr val="tx1">
                    <a:lumMod val="75000"/>
                    <a:lumOff val="25000"/>
                  </a:schemeClr>
                </a:solidFill>
                <a:latin typeface="Candara" panose="020E0502030303020204" pitchFamily="34" charset="0"/>
              </a:rPr>
              <a:t>Kızılcaşar</a:t>
            </a:r>
            <a:r>
              <a:rPr lang="en-US" sz="2000" i="1" dirty="0">
                <a:solidFill>
                  <a:schemeClr val="tx1">
                    <a:lumMod val="75000"/>
                    <a:lumOff val="25000"/>
                  </a:schemeClr>
                </a:solidFill>
                <a:latin typeface="Candara" panose="020E0502030303020204" pitchFamily="34" charset="0"/>
              </a:rPr>
              <a:t> </a:t>
            </a:r>
            <a:r>
              <a:rPr lang="en-US" sz="2000" i="1" dirty="0" err="1">
                <a:solidFill>
                  <a:schemeClr val="tx1">
                    <a:lumMod val="75000"/>
                    <a:lumOff val="25000"/>
                  </a:schemeClr>
                </a:solidFill>
                <a:latin typeface="Candara" panose="020E0502030303020204" pitchFamily="34" charset="0"/>
              </a:rPr>
              <a:t>Mahallesi</a:t>
            </a:r>
            <a:r>
              <a:rPr lang="en-US" sz="2000" i="1" dirty="0">
                <a:solidFill>
                  <a:schemeClr val="tx1">
                    <a:lumMod val="75000"/>
                    <a:lumOff val="25000"/>
                  </a:schemeClr>
                </a:solidFill>
                <a:latin typeface="Candara" panose="020E0502030303020204" pitchFamily="34" charset="0"/>
              </a:rPr>
              <a:t>, 06836 </a:t>
            </a:r>
            <a:r>
              <a:rPr lang="en-US" sz="2000" i="1" dirty="0" err="1">
                <a:solidFill>
                  <a:schemeClr val="tx1">
                    <a:lumMod val="75000"/>
                    <a:lumOff val="25000"/>
                  </a:schemeClr>
                </a:solidFill>
                <a:latin typeface="Candara" panose="020E0502030303020204" pitchFamily="34" charset="0"/>
              </a:rPr>
              <a:t>İncek</a:t>
            </a:r>
            <a:r>
              <a:rPr lang="tr-TR" sz="2000" i="1" dirty="0">
                <a:solidFill>
                  <a:schemeClr val="tx1">
                    <a:lumMod val="75000"/>
                    <a:lumOff val="25000"/>
                  </a:schemeClr>
                </a:solidFill>
                <a:latin typeface="Candara" panose="020E0502030303020204" pitchFamily="34" charset="0"/>
              </a:rPr>
              <a:t>/</a:t>
            </a:r>
            <a:r>
              <a:rPr lang="en-US" sz="2000" i="1" dirty="0" err="1">
                <a:solidFill>
                  <a:schemeClr val="tx1">
                    <a:lumMod val="75000"/>
                    <a:lumOff val="25000"/>
                  </a:schemeClr>
                </a:solidFill>
                <a:latin typeface="Candara" panose="020E0502030303020204" pitchFamily="34" charset="0"/>
              </a:rPr>
              <a:t>Gölbaşı</a:t>
            </a:r>
            <a:endParaRPr lang="en-US" sz="2000" i="1" dirty="0">
              <a:solidFill>
                <a:schemeClr val="tx1">
                  <a:lumMod val="75000"/>
                  <a:lumOff val="25000"/>
                </a:schemeClr>
              </a:solidFill>
              <a:latin typeface="Candara" panose="020E0502030303020204" pitchFamily="34" charset="0"/>
            </a:endParaRPr>
          </a:p>
        </p:txBody>
      </p:sp>
      <p:sp>
        <p:nvSpPr>
          <p:cNvPr id="18" name="TextBox 17">
            <a:extLst>
              <a:ext uri="{FF2B5EF4-FFF2-40B4-BE49-F238E27FC236}">
                <a16:creationId xmlns:a16="http://schemas.microsoft.com/office/drawing/2014/main" id="{7CD04DA1-3B5B-435F-A458-CBA43BBE96EB}"/>
              </a:ext>
            </a:extLst>
          </p:cNvPr>
          <p:cNvSpPr txBox="1"/>
          <p:nvPr/>
        </p:nvSpPr>
        <p:spPr>
          <a:xfrm>
            <a:off x="6927114" y="4582080"/>
            <a:ext cx="2051518" cy="400110"/>
          </a:xfrm>
          <a:prstGeom prst="rect">
            <a:avLst/>
          </a:prstGeom>
          <a:noFill/>
        </p:spPr>
        <p:txBody>
          <a:bodyPr wrap="square" rtlCol="0" anchor="ctr">
            <a:spAutoFit/>
          </a:bodyPr>
          <a:lstStyle/>
          <a:p>
            <a:r>
              <a:rPr lang="tr-TR" sz="2000" dirty="0">
                <a:solidFill>
                  <a:schemeClr val="tx1">
                    <a:lumMod val="75000"/>
                    <a:lumOff val="25000"/>
                  </a:schemeClr>
                </a:solidFill>
                <a:latin typeface="Candara" panose="020E0502030303020204" pitchFamily="34" charset="0"/>
              </a:rPr>
              <a:t>/atilimunivsbf</a:t>
            </a:r>
            <a:endParaRPr lang="en-US" sz="2000" dirty="0">
              <a:solidFill>
                <a:schemeClr val="tx1">
                  <a:lumMod val="75000"/>
                  <a:lumOff val="25000"/>
                </a:schemeClr>
              </a:solidFill>
              <a:latin typeface="Candara" panose="020E0502030303020204" pitchFamily="34" charset="0"/>
            </a:endParaRPr>
          </a:p>
        </p:txBody>
      </p:sp>
      <p:sp>
        <p:nvSpPr>
          <p:cNvPr id="28" name="TextBox 27">
            <a:extLst>
              <a:ext uri="{FF2B5EF4-FFF2-40B4-BE49-F238E27FC236}">
                <a16:creationId xmlns:a16="http://schemas.microsoft.com/office/drawing/2014/main" id="{5F364D6C-8322-4D0A-AC7F-E0E194DC75DA}"/>
              </a:ext>
            </a:extLst>
          </p:cNvPr>
          <p:cNvSpPr txBox="1"/>
          <p:nvPr/>
        </p:nvSpPr>
        <p:spPr>
          <a:xfrm>
            <a:off x="6363227" y="5648302"/>
            <a:ext cx="2703675" cy="400110"/>
          </a:xfrm>
          <a:prstGeom prst="rect">
            <a:avLst/>
          </a:prstGeom>
          <a:noFill/>
        </p:spPr>
        <p:txBody>
          <a:bodyPr wrap="square" rtlCol="0" anchor="ctr">
            <a:spAutoFit/>
          </a:bodyPr>
          <a:lstStyle/>
          <a:p>
            <a:r>
              <a:rPr lang="en-US" sz="2000" dirty="0">
                <a:solidFill>
                  <a:schemeClr val="tx1">
                    <a:lumMod val="75000"/>
                    <a:lumOff val="25000"/>
                  </a:schemeClr>
                </a:solidFill>
                <a:latin typeface="Candara" panose="020E0502030303020204" pitchFamily="34" charset="0"/>
              </a:rPr>
              <a:t>/atilim.edu.tr/sbf</a:t>
            </a:r>
          </a:p>
        </p:txBody>
      </p:sp>
      <p:cxnSp>
        <p:nvCxnSpPr>
          <p:cNvPr id="54" name="Straight Connector 53">
            <a:extLst>
              <a:ext uri="{FF2B5EF4-FFF2-40B4-BE49-F238E27FC236}">
                <a16:creationId xmlns:a16="http://schemas.microsoft.com/office/drawing/2014/main" id="{BB888F18-83A8-4C7D-88E9-CC61AEFC5C60}"/>
              </a:ext>
            </a:extLst>
          </p:cNvPr>
          <p:cNvCxnSpPr>
            <a:cxnSpLocks/>
          </p:cNvCxnSpPr>
          <p:nvPr/>
        </p:nvCxnSpPr>
        <p:spPr>
          <a:xfrm>
            <a:off x="7239000" y="4285554"/>
            <a:ext cx="443865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4BF26609-D8BC-4B14-A671-490B35EAA93E}"/>
              </a:ext>
            </a:extLst>
          </p:cNvPr>
          <p:cNvCxnSpPr>
            <a:cxnSpLocks/>
          </p:cNvCxnSpPr>
          <p:nvPr/>
        </p:nvCxnSpPr>
        <p:spPr>
          <a:xfrm>
            <a:off x="6686550" y="5326148"/>
            <a:ext cx="4991100" cy="0"/>
          </a:xfrm>
          <a:prstGeom prst="line">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cxnSp>
      <p:pic>
        <p:nvPicPr>
          <p:cNvPr id="8" name="Resim 7">
            <a:extLst>
              <a:ext uri="{FF2B5EF4-FFF2-40B4-BE49-F238E27FC236}">
                <a16:creationId xmlns:a16="http://schemas.microsoft.com/office/drawing/2014/main" id="{05B1C1B7-5E20-4094-94D9-8DA5ED031B1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1054" t="16638" r="6610" b="72603"/>
          <a:stretch/>
        </p:blipFill>
        <p:spPr>
          <a:xfrm>
            <a:off x="9210218" y="4394723"/>
            <a:ext cx="792780" cy="737829"/>
          </a:xfrm>
          <a:prstGeom prst="rect">
            <a:avLst/>
          </a:prstGeom>
        </p:spPr>
      </p:pic>
      <p:pic>
        <p:nvPicPr>
          <p:cNvPr id="65" name="Resim 64">
            <a:extLst>
              <a:ext uri="{FF2B5EF4-FFF2-40B4-BE49-F238E27FC236}">
                <a16:creationId xmlns:a16="http://schemas.microsoft.com/office/drawing/2014/main" id="{53EA1DD6-8E95-4588-B276-76D4680CD41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50749" t="27397" r="6915" b="61844"/>
          <a:stretch/>
        </p:blipFill>
        <p:spPr>
          <a:xfrm>
            <a:off x="8610360" y="4383498"/>
            <a:ext cx="792779" cy="737829"/>
          </a:xfrm>
          <a:prstGeom prst="rect">
            <a:avLst/>
          </a:prstGeom>
        </p:spPr>
      </p:pic>
      <p:pic>
        <p:nvPicPr>
          <p:cNvPr id="66" name="Resim 65">
            <a:extLst>
              <a:ext uri="{FF2B5EF4-FFF2-40B4-BE49-F238E27FC236}">
                <a16:creationId xmlns:a16="http://schemas.microsoft.com/office/drawing/2014/main" id="{63CD11A2-BA9B-4B8D-B579-B1C02298C68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9633" t="37650" r="6767" b="50117"/>
          <a:stretch/>
        </p:blipFill>
        <p:spPr>
          <a:xfrm>
            <a:off x="9783443" y="4332954"/>
            <a:ext cx="816445" cy="838916"/>
          </a:xfrm>
          <a:prstGeom prst="rect">
            <a:avLst/>
          </a:prstGeom>
        </p:spPr>
      </p:pic>
      <p:sp>
        <p:nvSpPr>
          <p:cNvPr id="50" name="Freeform: Shape 49">
            <a:extLst>
              <a:ext uri="{FF2B5EF4-FFF2-40B4-BE49-F238E27FC236}">
                <a16:creationId xmlns:a16="http://schemas.microsoft.com/office/drawing/2014/main" id="{A790EA4A-8478-4A08-9378-008FEEA89AA4}"/>
              </a:ext>
            </a:extLst>
          </p:cNvPr>
          <p:cNvSpPr/>
          <p:nvPr/>
        </p:nvSpPr>
        <p:spPr>
          <a:xfrm>
            <a:off x="-4103" y="-1"/>
            <a:ext cx="7607301" cy="6876731"/>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flip="none" rotWithShape="1">
            <a:gsLst>
              <a:gs pos="95000">
                <a:srgbClr val="24BED8">
                  <a:alpha val="80000"/>
                </a:srgbClr>
              </a:gs>
              <a:gs pos="0">
                <a:srgbClr val="2F3F69">
                  <a:alpha val="20000"/>
                </a:srgbClr>
              </a:gs>
            </a:gsLst>
            <a:lin ang="10200000" scaled="0"/>
            <a:tileRect/>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45" name="Oval 44">
            <a:extLst>
              <a:ext uri="{FF2B5EF4-FFF2-40B4-BE49-F238E27FC236}">
                <a16:creationId xmlns:a16="http://schemas.microsoft.com/office/drawing/2014/main" id="{5EAE9E6B-629B-4474-A397-3CB4C6459C27}"/>
              </a:ext>
            </a:extLst>
          </p:cNvPr>
          <p:cNvSpPr/>
          <p:nvPr/>
        </p:nvSpPr>
        <p:spPr>
          <a:xfrm>
            <a:off x="6221901" y="3244960"/>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dirty="0"/>
          </a:p>
        </p:txBody>
      </p:sp>
      <p:sp>
        <p:nvSpPr>
          <p:cNvPr id="47" name="Oval 46">
            <a:extLst>
              <a:ext uri="{FF2B5EF4-FFF2-40B4-BE49-F238E27FC236}">
                <a16:creationId xmlns:a16="http://schemas.microsoft.com/office/drawing/2014/main" id="{EC79AA1C-9813-4677-BDA2-084431F01531}"/>
              </a:ext>
            </a:extLst>
          </p:cNvPr>
          <p:cNvSpPr/>
          <p:nvPr/>
        </p:nvSpPr>
        <p:spPr>
          <a:xfrm>
            <a:off x="5203717" y="5326148"/>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nvGrpSpPr>
          <p:cNvPr id="3" name="Group 2">
            <a:extLst>
              <a:ext uri="{FF2B5EF4-FFF2-40B4-BE49-F238E27FC236}">
                <a16:creationId xmlns:a16="http://schemas.microsoft.com/office/drawing/2014/main" id="{A93A573A-E3CE-4157-9371-CD46A99A3FE8}"/>
              </a:ext>
            </a:extLst>
          </p:cNvPr>
          <p:cNvGrpSpPr/>
          <p:nvPr/>
        </p:nvGrpSpPr>
        <p:grpSpPr>
          <a:xfrm>
            <a:off x="6319993" y="3347112"/>
            <a:ext cx="751870" cy="751870"/>
            <a:chOff x="6319993" y="3347112"/>
            <a:chExt cx="751870" cy="751870"/>
          </a:xfrm>
        </p:grpSpPr>
        <p:sp>
          <p:nvSpPr>
            <p:cNvPr id="12" name="Oval 11">
              <a:extLst>
                <a:ext uri="{FF2B5EF4-FFF2-40B4-BE49-F238E27FC236}">
                  <a16:creationId xmlns:a16="http://schemas.microsoft.com/office/drawing/2014/main" id="{50647107-8AC7-441C-AB72-758307842457}"/>
                </a:ext>
              </a:extLst>
            </p:cNvPr>
            <p:cNvSpPr/>
            <p:nvPr/>
          </p:nvSpPr>
          <p:spPr>
            <a:xfrm>
              <a:off x="6319993" y="3347112"/>
              <a:ext cx="751870" cy="751870"/>
            </a:xfrm>
            <a:prstGeom prst="ellipse">
              <a:avLst/>
            </a:prstGeom>
            <a:gradFill>
              <a:gsLst>
                <a:gs pos="95000">
                  <a:srgbClr val="24BED8"/>
                </a:gs>
                <a:gs pos="4000">
                  <a:srgbClr val="2F3F69"/>
                </a:gs>
              </a:gsLst>
              <a:lin ang="17400000" scaled="0"/>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grpSp>
          <p:nvGrpSpPr>
            <p:cNvPr id="13" name="Group 12">
              <a:extLst>
                <a:ext uri="{FF2B5EF4-FFF2-40B4-BE49-F238E27FC236}">
                  <a16:creationId xmlns:a16="http://schemas.microsoft.com/office/drawing/2014/main" id="{FE25256E-73F4-494B-819C-C135C0B0329A}"/>
                </a:ext>
              </a:extLst>
            </p:cNvPr>
            <p:cNvGrpSpPr/>
            <p:nvPr/>
          </p:nvGrpSpPr>
          <p:grpSpPr>
            <a:xfrm>
              <a:off x="6486414" y="3518784"/>
              <a:ext cx="419025" cy="402413"/>
              <a:chOff x="5554663" y="1819275"/>
              <a:chExt cx="360363" cy="346075"/>
            </a:xfrm>
            <a:solidFill>
              <a:schemeClr val="bg1"/>
            </a:solidFill>
          </p:grpSpPr>
          <p:sp>
            <p:nvSpPr>
              <p:cNvPr id="14" name="Freeform 65">
                <a:extLst>
                  <a:ext uri="{FF2B5EF4-FFF2-40B4-BE49-F238E27FC236}">
                    <a16:creationId xmlns:a16="http://schemas.microsoft.com/office/drawing/2014/main" id="{5327089E-40C5-4EDF-9AAF-4E8E064BF181}"/>
                  </a:ext>
                </a:extLst>
              </p:cNvPr>
              <p:cNvSpPr>
                <a:spLocks/>
              </p:cNvSpPr>
              <p:nvPr/>
            </p:nvSpPr>
            <p:spPr bwMode="auto">
              <a:xfrm>
                <a:off x="5788025" y="1833563"/>
                <a:ext cx="82550" cy="82550"/>
              </a:xfrm>
              <a:custGeom>
                <a:avLst/>
                <a:gdLst>
                  <a:gd name="T0" fmla="*/ 19 w 22"/>
                  <a:gd name="T1" fmla="*/ 21 h 22"/>
                  <a:gd name="T2" fmla="*/ 20 w 22"/>
                  <a:gd name="T3" fmla="*/ 22 h 22"/>
                  <a:gd name="T4" fmla="*/ 22 w 22"/>
                  <a:gd name="T5" fmla="*/ 20 h 22"/>
                  <a:gd name="T6" fmla="*/ 22 w 22"/>
                  <a:gd name="T7" fmla="*/ 2 h 22"/>
                  <a:gd name="T8" fmla="*/ 20 w 22"/>
                  <a:gd name="T9" fmla="*/ 0 h 22"/>
                  <a:gd name="T10" fmla="*/ 2 w 22"/>
                  <a:gd name="T11" fmla="*/ 0 h 22"/>
                  <a:gd name="T12" fmla="*/ 0 w 22"/>
                  <a:gd name="T13" fmla="*/ 1 h 22"/>
                  <a:gd name="T14" fmla="*/ 1 w 22"/>
                  <a:gd name="T15" fmla="*/ 3 h 22"/>
                  <a:gd name="T16" fmla="*/ 19 w 22"/>
                  <a:gd name="T17" fmla="*/ 21 h 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2" h="22">
                    <a:moveTo>
                      <a:pt x="19" y="21"/>
                    </a:moveTo>
                    <a:cubicBezTo>
                      <a:pt x="19" y="22"/>
                      <a:pt x="19" y="22"/>
                      <a:pt x="20" y="22"/>
                    </a:cubicBezTo>
                    <a:cubicBezTo>
                      <a:pt x="21" y="22"/>
                      <a:pt x="22" y="21"/>
                      <a:pt x="22" y="20"/>
                    </a:cubicBezTo>
                    <a:cubicBezTo>
                      <a:pt x="22" y="2"/>
                      <a:pt x="22" y="2"/>
                      <a:pt x="22" y="2"/>
                    </a:cubicBezTo>
                    <a:cubicBezTo>
                      <a:pt x="22" y="1"/>
                      <a:pt x="21" y="0"/>
                      <a:pt x="20" y="0"/>
                    </a:cubicBezTo>
                    <a:cubicBezTo>
                      <a:pt x="2" y="0"/>
                      <a:pt x="2" y="0"/>
                      <a:pt x="2" y="0"/>
                    </a:cubicBezTo>
                    <a:cubicBezTo>
                      <a:pt x="1" y="0"/>
                      <a:pt x="0" y="1"/>
                      <a:pt x="0" y="1"/>
                    </a:cubicBezTo>
                    <a:cubicBezTo>
                      <a:pt x="0" y="2"/>
                      <a:pt x="0" y="3"/>
                      <a:pt x="1" y="3"/>
                    </a:cubicBezTo>
                    <a:lnTo>
                      <a:pt x="19" y="21"/>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15" name="Freeform 66">
                <a:extLst>
                  <a:ext uri="{FF2B5EF4-FFF2-40B4-BE49-F238E27FC236}">
                    <a16:creationId xmlns:a16="http://schemas.microsoft.com/office/drawing/2014/main" id="{09C3085D-E870-4B21-838E-C2862BCA7179}"/>
                  </a:ext>
                </a:extLst>
              </p:cNvPr>
              <p:cNvSpPr>
                <a:spLocks/>
              </p:cNvSpPr>
              <p:nvPr/>
            </p:nvSpPr>
            <p:spPr bwMode="auto">
              <a:xfrm>
                <a:off x="5600700" y="1860550"/>
                <a:ext cx="269875" cy="304800"/>
              </a:xfrm>
              <a:custGeom>
                <a:avLst/>
                <a:gdLst>
                  <a:gd name="T0" fmla="*/ 0 w 170"/>
                  <a:gd name="T1" fmla="*/ 85 h 192"/>
                  <a:gd name="T2" fmla="*/ 0 w 170"/>
                  <a:gd name="T3" fmla="*/ 192 h 192"/>
                  <a:gd name="T4" fmla="*/ 66 w 170"/>
                  <a:gd name="T5" fmla="*/ 192 h 192"/>
                  <a:gd name="T6" fmla="*/ 66 w 170"/>
                  <a:gd name="T7" fmla="*/ 125 h 192"/>
                  <a:gd name="T8" fmla="*/ 104 w 170"/>
                  <a:gd name="T9" fmla="*/ 125 h 192"/>
                  <a:gd name="T10" fmla="*/ 104 w 170"/>
                  <a:gd name="T11" fmla="*/ 192 h 192"/>
                  <a:gd name="T12" fmla="*/ 170 w 170"/>
                  <a:gd name="T13" fmla="*/ 192 h 192"/>
                  <a:gd name="T14" fmla="*/ 170 w 170"/>
                  <a:gd name="T15" fmla="*/ 85 h 192"/>
                  <a:gd name="T16" fmla="*/ 85 w 170"/>
                  <a:gd name="T17" fmla="*/ 0 h 192"/>
                  <a:gd name="T18" fmla="*/ 0 w 170"/>
                  <a:gd name="T19" fmla="*/ 85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192">
                    <a:moveTo>
                      <a:pt x="0" y="85"/>
                    </a:moveTo>
                    <a:lnTo>
                      <a:pt x="0" y="192"/>
                    </a:lnTo>
                    <a:lnTo>
                      <a:pt x="66" y="192"/>
                    </a:lnTo>
                    <a:lnTo>
                      <a:pt x="66" y="125"/>
                    </a:lnTo>
                    <a:lnTo>
                      <a:pt x="104" y="125"/>
                    </a:lnTo>
                    <a:lnTo>
                      <a:pt x="104" y="192"/>
                    </a:lnTo>
                    <a:lnTo>
                      <a:pt x="170" y="192"/>
                    </a:lnTo>
                    <a:lnTo>
                      <a:pt x="170" y="85"/>
                    </a:lnTo>
                    <a:lnTo>
                      <a:pt x="85" y="0"/>
                    </a:lnTo>
                    <a:lnTo>
                      <a:pt x="0" y="85"/>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sp>
            <p:nvSpPr>
              <p:cNvPr id="16" name="Freeform 67">
                <a:extLst>
                  <a:ext uri="{FF2B5EF4-FFF2-40B4-BE49-F238E27FC236}">
                    <a16:creationId xmlns:a16="http://schemas.microsoft.com/office/drawing/2014/main" id="{26B0CE86-E703-4ADB-8EFA-8275CD693025}"/>
                  </a:ext>
                </a:extLst>
              </p:cNvPr>
              <p:cNvSpPr>
                <a:spLocks/>
              </p:cNvSpPr>
              <p:nvPr/>
            </p:nvSpPr>
            <p:spPr bwMode="auto">
              <a:xfrm>
                <a:off x="5554663" y="1819275"/>
                <a:ext cx="360363" cy="187325"/>
              </a:xfrm>
              <a:custGeom>
                <a:avLst/>
                <a:gdLst>
                  <a:gd name="T0" fmla="*/ 95 w 96"/>
                  <a:gd name="T1" fmla="*/ 47 h 50"/>
                  <a:gd name="T2" fmla="*/ 95 w 96"/>
                  <a:gd name="T3" fmla="*/ 47 h 50"/>
                  <a:gd name="T4" fmla="*/ 49 w 96"/>
                  <a:gd name="T5" fmla="*/ 1 h 50"/>
                  <a:gd name="T6" fmla="*/ 47 w 96"/>
                  <a:gd name="T7" fmla="*/ 1 h 50"/>
                  <a:gd name="T8" fmla="*/ 1 w 96"/>
                  <a:gd name="T9" fmla="*/ 47 h 50"/>
                  <a:gd name="T10" fmla="*/ 1 w 96"/>
                  <a:gd name="T11" fmla="*/ 49 h 50"/>
                  <a:gd name="T12" fmla="*/ 3 w 96"/>
                  <a:gd name="T13" fmla="*/ 49 h 50"/>
                  <a:gd name="T14" fmla="*/ 3 w 96"/>
                  <a:gd name="T15" fmla="*/ 49 h 50"/>
                  <a:gd name="T16" fmla="*/ 48 w 96"/>
                  <a:gd name="T17" fmla="*/ 5 h 50"/>
                  <a:gd name="T18" fmla="*/ 93 w 96"/>
                  <a:gd name="T19" fmla="*/ 49 h 50"/>
                  <a:gd name="T20" fmla="*/ 93 w 96"/>
                  <a:gd name="T21" fmla="*/ 49 h 50"/>
                  <a:gd name="T22" fmla="*/ 95 w 96"/>
                  <a:gd name="T23" fmla="*/ 49 h 50"/>
                  <a:gd name="T24" fmla="*/ 95 w 96"/>
                  <a:gd name="T25" fmla="*/ 49 h 50"/>
                  <a:gd name="T26" fmla="*/ 95 w 96"/>
                  <a:gd name="T27" fmla="*/ 47 h 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6" h="50">
                    <a:moveTo>
                      <a:pt x="95" y="47"/>
                    </a:moveTo>
                    <a:cubicBezTo>
                      <a:pt x="95" y="47"/>
                      <a:pt x="95" y="47"/>
                      <a:pt x="95" y="47"/>
                    </a:cubicBezTo>
                    <a:cubicBezTo>
                      <a:pt x="49" y="1"/>
                      <a:pt x="49" y="1"/>
                      <a:pt x="49" y="1"/>
                    </a:cubicBezTo>
                    <a:cubicBezTo>
                      <a:pt x="49" y="0"/>
                      <a:pt x="47" y="0"/>
                      <a:pt x="47" y="1"/>
                    </a:cubicBezTo>
                    <a:cubicBezTo>
                      <a:pt x="1" y="47"/>
                      <a:pt x="1" y="47"/>
                      <a:pt x="1" y="47"/>
                    </a:cubicBezTo>
                    <a:cubicBezTo>
                      <a:pt x="0" y="47"/>
                      <a:pt x="0" y="49"/>
                      <a:pt x="1" y="49"/>
                    </a:cubicBezTo>
                    <a:cubicBezTo>
                      <a:pt x="1" y="50"/>
                      <a:pt x="3" y="50"/>
                      <a:pt x="3" y="49"/>
                    </a:cubicBezTo>
                    <a:cubicBezTo>
                      <a:pt x="3" y="49"/>
                      <a:pt x="3" y="49"/>
                      <a:pt x="3" y="49"/>
                    </a:cubicBezTo>
                    <a:cubicBezTo>
                      <a:pt x="48" y="5"/>
                      <a:pt x="48" y="5"/>
                      <a:pt x="48" y="5"/>
                    </a:cubicBezTo>
                    <a:cubicBezTo>
                      <a:pt x="93" y="49"/>
                      <a:pt x="93" y="49"/>
                      <a:pt x="93" y="49"/>
                    </a:cubicBezTo>
                    <a:cubicBezTo>
                      <a:pt x="93" y="49"/>
                      <a:pt x="93" y="49"/>
                      <a:pt x="93" y="49"/>
                    </a:cubicBezTo>
                    <a:cubicBezTo>
                      <a:pt x="93" y="50"/>
                      <a:pt x="95" y="50"/>
                      <a:pt x="95" y="49"/>
                    </a:cubicBezTo>
                    <a:cubicBezTo>
                      <a:pt x="95" y="49"/>
                      <a:pt x="95" y="49"/>
                      <a:pt x="95" y="49"/>
                    </a:cubicBezTo>
                    <a:cubicBezTo>
                      <a:pt x="96" y="49"/>
                      <a:pt x="96" y="48"/>
                      <a:pt x="95" y="47"/>
                    </a:cubicBez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2400"/>
              </a:p>
            </p:txBody>
          </p:sp>
        </p:grpSp>
      </p:grpSp>
      <p:pic>
        <p:nvPicPr>
          <p:cNvPr id="55" name="Resim 54">
            <a:extLst>
              <a:ext uri="{FF2B5EF4-FFF2-40B4-BE49-F238E27FC236}">
                <a16:creationId xmlns:a16="http://schemas.microsoft.com/office/drawing/2014/main" id="{E2149EDF-8ADF-47F6-9248-5AE9B66515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09864" y="5435547"/>
            <a:ext cx="724827" cy="756420"/>
          </a:xfrm>
          <a:prstGeom prst="rect">
            <a:avLst/>
          </a:prstGeom>
        </p:spPr>
      </p:pic>
      <p:sp>
        <p:nvSpPr>
          <p:cNvPr id="46" name="Oval 45">
            <a:extLst>
              <a:ext uri="{FF2B5EF4-FFF2-40B4-BE49-F238E27FC236}">
                <a16:creationId xmlns:a16="http://schemas.microsoft.com/office/drawing/2014/main" id="{CA7B8189-0D08-4D90-861C-1E88687E7F18}"/>
              </a:ext>
            </a:extLst>
          </p:cNvPr>
          <p:cNvSpPr/>
          <p:nvPr/>
        </p:nvSpPr>
        <p:spPr>
          <a:xfrm>
            <a:off x="5703027" y="4285554"/>
            <a:ext cx="956172" cy="956169"/>
          </a:xfrm>
          <a:prstGeom prst="ellipse">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2400"/>
          </a:p>
        </p:txBody>
      </p:sp>
      <p:pic>
        <p:nvPicPr>
          <p:cNvPr id="11" name="Resim 10">
            <a:extLst>
              <a:ext uri="{FF2B5EF4-FFF2-40B4-BE49-F238E27FC236}">
                <a16:creationId xmlns:a16="http://schemas.microsoft.com/office/drawing/2014/main" id="{276E35C7-1C07-465B-A0E3-1FABDC98DC90}"/>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31145" t="26452" r="30527" b="30722"/>
          <a:stretch/>
        </p:blipFill>
        <p:spPr>
          <a:xfrm>
            <a:off x="5815262" y="4393023"/>
            <a:ext cx="752568" cy="751870"/>
          </a:xfrm>
          <a:prstGeom prst="flowChartConnector">
            <a:avLst/>
          </a:prstGeom>
        </p:spPr>
      </p:pic>
      <p:pic>
        <p:nvPicPr>
          <p:cNvPr id="26" name="Picture 25">
            <a:extLst>
              <a:ext uri="{FF2B5EF4-FFF2-40B4-BE49-F238E27FC236}">
                <a16:creationId xmlns:a16="http://schemas.microsoft.com/office/drawing/2014/main" id="{4CA2D53B-9C16-4301-8A58-A4435E28705B}"/>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4778" t="33111" r="14778" b="34778"/>
          <a:stretch/>
        </p:blipFill>
        <p:spPr>
          <a:xfrm>
            <a:off x="7940173" y="1368036"/>
            <a:ext cx="3877254" cy="1767392"/>
          </a:xfrm>
          <a:prstGeom prst="rect">
            <a:avLst/>
          </a:prstGeom>
        </p:spPr>
      </p:pic>
      <p:sp>
        <p:nvSpPr>
          <p:cNvPr id="29" name="TextBox 28">
            <a:extLst>
              <a:ext uri="{FF2B5EF4-FFF2-40B4-BE49-F238E27FC236}">
                <a16:creationId xmlns:a16="http://schemas.microsoft.com/office/drawing/2014/main" id="{BE2DDD83-8B64-4696-8F2B-3110B790E1E7}"/>
              </a:ext>
            </a:extLst>
          </p:cNvPr>
          <p:cNvSpPr txBox="1"/>
          <p:nvPr/>
        </p:nvSpPr>
        <p:spPr>
          <a:xfrm>
            <a:off x="173193" y="6429251"/>
            <a:ext cx="6146800" cy="307777"/>
          </a:xfrm>
          <a:prstGeom prst="rect">
            <a:avLst/>
          </a:prstGeom>
          <a:noFill/>
        </p:spPr>
        <p:txBody>
          <a:bodyPr wrap="square">
            <a:spAutoFit/>
          </a:bodyPr>
          <a:lstStyle/>
          <a:p>
            <a:r>
              <a:rPr lang="tr-TR" sz="1400" dirty="0"/>
              <a:t>tourmake.net/tr/tour/1ba4cee675b876335fa20c59e4cb2a93</a:t>
            </a:r>
          </a:p>
        </p:txBody>
      </p:sp>
      <p:pic>
        <p:nvPicPr>
          <p:cNvPr id="7" name="Picture 6">
            <a:extLst>
              <a:ext uri="{FF2B5EF4-FFF2-40B4-BE49-F238E27FC236}">
                <a16:creationId xmlns:a16="http://schemas.microsoft.com/office/drawing/2014/main" id="{6F1EB1A1-42D7-4BC2-B585-52BC1909331A}"/>
              </a:ext>
            </a:extLst>
          </p:cNvPr>
          <p:cNvPicPr>
            <a:picLocks noChangeAspect="1"/>
          </p:cNvPicPr>
          <p:nvPr/>
        </p:nvPicPr>
        <p:blipFill rotWithShape="1">
          <a:blip r:embed="rId7" cstate="print">
            <a:duotone>
              <a:prstClr val="black"/>
              <a:schemeClr val="accent5">
                <a:tint val="45000"/>
                <a:satMod val="400000"/>
              </a:schemeClr>
            </a:duotone>
            <a:extLst>
              <a:ext uri="{BEBA8EAE-BF5A-486C-A8C5-ECC9F3942E4B}">
                <a14:imgProps xmlns:a14="http://schemas.microsoft.com/office/drawing/2010/main">
                  <a14:imgLayer r:embed="rId8">
                    <a14:imgEffect>
                      <a14:brightnessContrast bright="-20000" contrast="40000"/>
                    </a14:imgEffect>
                  </a14:imgLayer>
                </a14:imgProps>
              </a:ext>
              <a:ext uri="{28A0092B-C50C-407E-A947-70E740481C1C}">
                <a14:useLocalDpi xmlns:a14="http://schemas.microsoft.com/office/drawing/2010/main" val="0"/>
              </a:ext>
            </a:extLst>
          </a:blip>
          <a:srcRect l="23134" t="34334" r="25030" b="34843"/>
          <a:stretch/>
        </p:blipFill>
        <p:spPr>
          <a:xfrm rot="20700000">
            <a:off x="1619700" y="1520259"/>
            <a:ext cx="3363088" cy="1999793"/>
          </a:xfrm>
          <a:prstGeom prst="rect">
            <a:avLst/>
          </a:prstGeom>
        </p:spPr>
      </p:pic>
      <p:sp>
        <p:nvSpPr>
          <p:cNvPr id="33" name="TextBox 32">
            <a:extLst>
              <a:ext uri="{FF2B5EF4-FFF2-40B4-BE49-F238E27FC236}">
                <a16:creationId xmlns:a16="http://schemas.microsoft.com/office/drawing/2014/main" id="{C020469A-78DB-4EF0-94D1-AA0CBA261ABF}"/>
              </a:ext>
            </a:extLst>
          </p:cNvPr>
          <p:cNvSpPr txBox="1"/>
          <p:nvPr/>
        </p:nvSpPr>
        <p:spPr>
          <a:xfrm>
            <a:off x="1518617" y="3642105"/>
            <a:ext cx="3620322" cy="1138773"/>
          </a:xfrm>
          <a:prstGeom prst="rect">
            <a:avLst/>
          </a:prstGeom>
          <a:noFill/>
        </p:spPr>
        <p:txBody>
          <a:bodyPr wrap="square">
            <a:spAutoFit/>
          </a:bodyPr>
          <a:lstStyle/>
          <a:p>
            <a:pPr algn="just"/>
            <a:r>
              <a:rPr lang="tr-TR" sz="1700" dirty="0">
                <a:latin typeface="Candara" panose="020E0502030303020204" pitchFamily="34" charset="0"/>
              </a:rPr>
              <a:t>Fakültemizin çevresini, sınıfları, amfileri ve laboratuvarları aşağıda belirtilen link üzerinden 360 derece inceleyebilirsiniz.</a:t>
            </a:r>
          </a:p>
        </p:txBody>
      </p:sp>
      <p:sp>
        <p:nvSpPr>
          <p:cNvPr id="9" name="Rectangle: Rounded Corners 8">
            <a:extLst>
              <a:ext uri="{FF2B5EF4-FFF2-40B4-BE49-F238E27FC236}">
                <a16:creationId xmlns:a16="http://schemas.microsoft.com/office/drawing/2014/main" id="{6DF4DA26-6B25-4031-87DF-F868680BFF08}"/>
              </a:ext>
            </a:extLst>
          </p:cNvPr>
          <p:cNvSpPr/>
          <p:nvPr/>
        </p:nvSpPr>
        <p:spPr>
          <a:xfrm>
            <a:off x="1370809" y="3660356"/>
            <a:ext cx="94793" cy="1063296"/>
          </a:xfrm>
          <a:prstGeom prst="roundRect">
            <a:avLst/>
          </a:prstGeom>
          <a:solidFill>
            <a:srgbClr val="7030A0"/>
          </a:solidFill>
          <a:ln>
            <a:no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Tree>
    <p:extLst>
      <p:ext uri="{BB962C8B-B14F-4D97-AF65-F5344CB8AC3E}">
        <p14:creationId xmlns:p14="http://schemas.microsoft.com/office/powerpoint/2010/main" val="14923441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63078"/>
                  <a:ext cx="4608954" cy="461665"/>
                </a:xfrm>
                <a:prstGeom prst="rect">
                  <a:avLst/>
                </a:prstGeom>
              </p:spPr>
              <p:txBody>
                <a:bodyPr wrap="none">
                  <a:spAutoFit/>
                </a:bodyPr>
                <a:lstStyle/>
                <a:p>
                  <a:pPr algn="ctr"/>
                  <a:r>
                    <a:rPr lang="tr-TR" sz="2400" b="1" dirty="0">
                      <a:solidFill>
                        <a:schemeClr val="bg1"/>
                      </a:solidFill>
                      <a:latin typeface="Agency FB" panose="020B0503020202020204" pitchFamily="34" charset="0"/>
                    </a:rPr>
                    <a:t>Uluslararası Öğrenci Değişim Anlaşmaları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5</a:t>
              </a:r>
              <a:endParaRPr lang="en-IN" b="1" dirty="0">
                <a:solidFill>
                  <a:schemeClr val="bg1"/>
                </a:solidFill>
                <a:latin typeface="Eurostile BQ" pitchFamily="50" charset="0"/>
              </a:endParaRPr>
            </a:p>
          </p:txBody>
        </p:sp>
      </p:grpSp>
      <p:graphicFrame>
        <p:nvGraphicFramePr>
          <p:cNvPr id="2" name="Tablo 1">
            <a:extLst>
              <a:ext uri="{FF2B5EF4-FFF2-40B4-BE49-F238E27FC236}">
                <a16:creationId xmlns:a16="http://schemas.microsoft.com/office/drawing/2014/main" id="{BDDB2A30-EE2E-419D-BB99-5D52820CD946}"/>
              </a:ext>
            </a:extLst>
          </p:cNvPr>
          <p:cNvGraphicFramePr>
            <a:graphicFrameLocks noGrp="1"/>
          </p:cNvGraphicFramePr>
          <p:nvPr>
            <p:extLst>
              <p:ext uri="{D42A27DB-BD31-4B8C-83A1-F6EECF244321}">
                <p14:modId xmlns:p14="http://schemas.microsoft.com/office/powerpoint/2010/main" val="1524522820"/>
              </p:ext>
            </p:extLst>
          </p:nvPr>
        </p:nvGraphicFramePr>
        <p:xfrm>
          <a:off x="2432245" y="2448880"/>
          <a:ext cx="7196492" cy="2989597"/>
        </p:xfrm>
        <a:graphic>
          <a:graphicData uri="http://schemas.openxmlformats.org/drawingml/2006/table">
            <a:tbl>
              <a:tblPr firstRow="1" firstCol="1" bandRow="1">
                <a:tableStyleId>{5C22544A-7EE6-4342-B048-85BDC9FD1C3A}</a:tableStyleId>
              </a:tblPr>
              <a:tblGrid>
                <a:gridCol w="2240703">
                  <a:extLst>
                    <a:ext uri="{9D8B030D-6E8A-4147-A177-3AD203B41FA5}">
                      <a16:colId xmlns:a16="http://schemas.microsoft.com/office/drawing/2014/main" val="946747005"/>
                    </a:ext>
                  </a:extLst>
                </a:gridCol>
                <a:gridCol w="1140672">
                  <a:extLst>
                    <a:ext uri="{9D8B030D-6E8A-4147-A177-3AD203B41FA5}">
                      <a16:colId xmlns:a16="http://schemas.microsoft.com/office/drawing/2014/main" val="302664926"/>
                    </a:ext>
                  </a:extLst>
                </a:gridCol>
                <a:gridCol w="1477082">
                  <a:extLst>
                    <a:ext uri="{9D8B030D-6E8A-4147-A177-3AD203B41FA5}">
                      <a16:colId xmlns:a16="http://schemas.microsoft.com/office/drawing/2014/main" val="127747227"/>
                    </a:ext>
                  </a:extLst>
                </a:gridCol>
                <a:gridCol w="2338035">
                  <a:extLst>
                    <a:ext uri="{9D8B030D-6E8A-4147-A177-3AD203B41FA5}">
                      <a16:colId xmlns:a16="http://schemas.microsoft.com/office/drawing/2014/main" val="2798848950"/>
                    </a:ext>
                  </a:extLst>
                </a:gridCol>
              </a:tblGrid>
              <a:tr h="667389">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Üniversite Adı</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002060"/>
                    </a:solidFill>
                  </a:tcPr>
                </a:tc>
                <a:tc>
                  <a:txBody>
                    <a:bodyPr/>
                    <a:lstStyle/>
                    <a:p>
                      <a:pPr algn="ctr">
                        <a:lnSpc>
                          <a:spcPct val="107000"/>
                        </a:lnSpc>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Tip</a:t>
                      </a:r>
                    </a:p>
                  </a:txBody>
                  <a:tcPr marL="9525" marR="9525" marT="9525" marB="9525" anchor="ctr">
                    <a:solidFill>
                      <a:srgbClr val="002060"/>
                    </a:solidFill>
                  </a:tcPr>
                </a:tc>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Ülke</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002060"/>
                    </a:solidFill>
                  </a:tcPr>
                </a:tc>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Anlaşma Yapılan Bölüm</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002060"/>
                    </a:solidFill>
                  </a:tcPr>
                </a:tc>
                <a:extLst>
                  <a:ext uri="{0D108BD9-81ED-4DB2-BD59-A6C34878D82A}">
                    <a16:rowId xmlns:a16="http://schemas.microsoft.com/office/drawing/2014/main" val="2690447176"/>
                  </a:ext>
                </a:extLst>
              </a:tr>
              <a:tr h="1101776">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University of Foggia</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C00000"/>
                    </a:solidFill>
                  </a:tcPr>
                </a:tc>
                <a:tc>
                  <a:txBody>
                    <a:bodyPr/>
                    <a:lstStyle/>
                    <a:p>
                      <a:pPr algn="ctr">
                        <a:lnSpc>
                          <a:spcPct val="107000"/>
                        </a:lnSpc>
                      </a:pPr>
                      <a:r>
                        <a:rPr lang="tr-TR" sz="1400" dirty="0" err="1">
                          <a:effectLst/>
                          <a:latin typeface="Times New Roman" panose="02020603050405020304" pitchFamily="18" charset="0"/>
                          <a:ea typeface="Calibri" panose="020F0502020204030204" pitchFamily="34" charset="0"/>
                          <a:cs typeface="Times New Roman" panose="02020603050405020304" pitchFamily="18" charset="0"/>
                        </a:rPr>
                        <a:t>Erasmus</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İtalya</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Hemşirelik</a:t>
                      </a:r>
                      <a:br>
                        <a:rPr lang="tr-TR" sz="1400" dirty="0">
                          <a:effectLst/>
                          <a:latin typeface="Times New Roman" panose="02020603050405020304" pitchFamily="18" charset="0"/>
                          <a:cs typeface="Times New Roman" panose="02020603050405020304" pitchFamily="18" charset="0"/>
                        </a:rPr>
                      </a:br>
                      <a:r>
                        <a:rPr lang="tr-TR" sz="1400" dirty="0">
                          <a:effectLst/>
                          <a:latin typeface="Times New Roman" panose="02020603050405020304" pitchFamily="18" charset="0"/>
                          <a:cs typeface="Times New Roman" panose="02020603050405020304" pitchFamily="18" charset="0"/>
                        </a:rPr>
                        <a:t>Fizyoterapi ve Rehabilitasyon</a:t>
                      </a:r>
                      <a:br>
                        <a:rPr lang="tr-TR" sz="1400" dirty="0">
                          <a:effectLst/>
                          <a:latin typeface="Times New Roman" panose="02020603050405020304" pitchFamily="18" charset="0"/>
                          <a:cs typeface="Times New Roman" panose="02020603050405020304" pitchFamily="18" charset="0"/>
                        </a:rPr>
                      </a:br>
                      <a:r>
                        <a:rPr lang="tr-TR" sz="1400" dirty="0">
                          <a:effectLst/>
                          <a:latin typeface="Times New Roman" panose="02020603050405020304" pitchFamily="18" charset="0"/>
                          <a:cs typeface="Times New Roman" panose="02020603050405020304" pitchFamily="18" charset="0"/>
                        </a:rPr>
                        <a:t>Beslenme ve Diyetetik</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extLst>
                  <a:ext uri="{0D108BD9-81ED-4DB2-BD59-A6C34878D82A}">
                    <a16:rowId xmlns:a16="http://schemas.microsoft.com/office/drawing/2014/main" val="1251523773"/>
                  </a:ext>
                </a:extLst>
              </a:tr>
              <a:tr h="380060">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University of Ostrava</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C00000"/>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tr-TR" sz="1400" dirty="0" err="1">
                          <a:effectLst/>
                          <a:latin typeface="Times New Roman" panose="02020603050405020304" pitchFamily="18" charset="0"/>
                          <a:ea typeface="Calibri" panose="020F0502020204030204" pitchFamily="34" charset="0"/>
                          <a:cs typeface="Times New Roman" panose="02020603050405020304" pitchFamily="18" charset="0"/>
                        </a:rPr>
                        <a:t>Erasmus</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tc>
                  <a:txBody>
                    <a:bodyPr/>
                    <a:lstStyle/>
                    <a:p>
                      <a:pPr algn="ctr">
                        <a:lnSpc>
                          <a:spcPct val="107000"/>
                        </a:lnSpc>
                      </a:pPr>
                      <a:r>
                        <a:rPr lang="tr-TR" sz="1400">
                          <a:effectLst/>
                          <a:latin typeface="Times New Roman" panose="02020603050405020304" pitchFamily="18" charset="0"/>
                          <a:cs typeface="Times New Roman" panose="02020603050405020304" pitchFamily="18" charset="0"/>
                        </a:rPr>
                        <a:t>Çek Cumhuriyeti</a:t>
                      </a:r>
                      <a:endParaRPr lang="tr-TR"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Beslenme ve Diyetetik</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extLst>
                  <a:ext uri="{0D108BD9-81ED-4DB2-BD59-A6C34878D82A}">
                    <a16:rowId xmlns:a16="http://schemas.microsoft.com/office/drawing/2014/main" val="3774391421"/>
                  </a:ext>
                </a:extLst>
              </a:tr>
              <a:tr h="380060">
                <a:tc>
                  <a:txBody>
                    <a:bodyPr/>
                    <a:lstStyle/>
                    <a:p>
                      <a:pPr algn="ctr">
                        <a:lnSpc>
                          <a:spcPct val="107000"/>
                        </a:lnSpc>
                      </a:pP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Angela </a:t>
                      </a:r>
                      <a:r>
                        <a:rPr lang="en-US" sz="1400" dirty="0" err="1">
                          <a:effectLst/>
                          <a:latin typeface="Times New Roman" panose="02020603050405020304" pitchFamily="18" charset="0"/>
                          <a:ea typeface="Calibri" panose="020F0502020204030204" pitchFamily="34" charset="0"/>
                          <a:cs typeface="Times New Roman" panose="02020603050405020304" pitchFamily="18" charset="0"/>
                        </a:rPr>
                        <a:t>Boskin</a:t>
                      </a:r>
                      <a:r>
                        <a:rPr lang="en-US" sz="1400" dirty="0">
                          <a:effectLst/>
                          <a:latin typeface="Times New Roman" panose="02020603050405020304" pitchFamily="18" charset="0"/>
                          <a:ea typeface="Calibri" panose="020F0502020204030204" pitchFamily="34" charset="0"/>
                          <a:cs typeface="Times New Roman" panose="02020603050405020304" pitchFamily="18" charset="0"/>
                        </a:rPr>
                        <a:t> Faculty of Health Care</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C00000"/>
                    </a:solidFill>
                  </a:tcPr>
                </a:tc>
                <a:tc>
                  <a:txBody>
                    <a:bodyPr/>
                    <a:lstStyle/>
                    <a:p>
                      <a:pPr algn="ctr">
                        <a:lnSpc>
                          <a:spcPct val="107000"/>
                        </a:lnSpc>
                      </a:pPr>
                      <a:r>
                        <a:rPr lang="tr-TR" sz="1400" dirty="0" err="1">
                          <a:effectLst/>
                          <a:latin typeface="Times New Roman" panose="02020603050405020304" pitchFamily="18" charset="0"/>
                          <a:ea typeface="Calibri" panose="020F0502020204030204" pitchFamily="34" charset="0"/>
                          <a:cs typeface="Times New Roman" panose="02020603050405020304" pitchFamily="18" charset="0"/>
                        </a:rPr>
                        <a:t>Erasmus</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tc>
                  <a:txBody>
                    <a:bodyPr/>
                    <a:lstStyle/>
                    <a:p>
                      <a:pPr algn="ctr">
                        <a:lnSpc>
                          <a:spcPct val="107000"/>
                        </a:lnSpc>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Slovenya</a:t>
                      </a:r>
                    </a:p>
                  </a:txBody>
                  <a:tcPr marL="9525" marR="9525" marT="9525" marB="9525" anchor="ctr">
                    <a:solidFill>
                      <a:schemeClr val="bg1">
                        <a:lumMod val="95000"/>
                      </a:schemeClr>
                    </a:solidFill>
                  </a:tcPr>
                </a:tc>
                <a:tc>
                  <a:txBody>
                    <a:bodyPr/>
                    <a:lstStyle/>
                    <a:p>
                      <a:pPr marL="0" marR="0" lvl="0" indent="0" algn="ctr" defTabSz="914400" rtl="0" eaLnBrk="1" fontAlgn="auto" latinLnBrk="0" hangingPunct="1">
                        <a:lnSpc>
                          <a:spcPct val="107000"/>
                        </a:lnSpc>
                        <a:spcBef>
                          <a:spcPts val="0"/>
                        </a:spcBef>
                        <a:spcAft>
                          <a:spcPts val="0"/>
                        </a:spcAft>
                        <a:buClrTx/>
                        <a:buSzTx/>
                        <a:buFontTx/>
                        <a:buNone/>
                        <a:tabLst/>
                        <a:defRPr/>
                      </a:pPr>
                      <a:r>
                        <a:rPr lang="tr-TR" sz="1400" dirty="0">
                          <a:effectLst/>
                          <a:latin typeface="Times New Roman" panose="02020603050405020304" pitchFamily="18" charset="0"/>
                          <a:cs typeface="Times New Roman" panose="02020603050405020304" pitchFamily="18" charset="0"/>
                        </a:rPr>
                        <a:t>Hemşirelik</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p>
                      <a:pPr algn="ctr">
                        <a:lnSpc>
                          <a:spcPct val="107000"/>
                        </a:lnSpc>
                      </a:pPr>
                      <a:r>
                        <a:rPr lang="tr-TR" sz="1400" dirty="0">
                          <a:effectLst/>
                          <a:latin typeface="Times New Roman" panose="02020603050405020304" pitchFamily="18" charset="0"/>
                          <a:cs typeface="Times New Roman" panose="02020603050405020304" pitchFamily="18" charset="0"/>
                        </a:rPr>
                        <a:t>Fizyoterapi ve Rehabilitasyon</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extLst>
                  <a:ext uri="{0D108BD9-81ED-4DB2-BD59-A6C34878D82A}">
                    <a16:rowId xmlns:a16="http://schemas.microsoft.com/office/drawing/2014/main" val="1845264371"/>
                  </a:ext>
                </a:extLst>
              </a:tr>
              <a:tr h="380060">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University of Michigan</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rgbClr val="C00000"/>
                    </a:solidFill>
                  </a:tcPr>
                </a:tc>
                <a:tc>
                  <a:txBody>
                    <a:bodyPr/>
                    <a:lstStyle/>
                    <a:p>
                      <a:pPr algn="ctr">
                        <a:lnSpc>
                          <a:spcPct val="107000"/>
                        </a:lnSpc>
                      </a:pPr>
                      <a:r>
                        <a:rPr lang="tr-TR" sz="1400" dirty="0">
                          <a:effectLst/>
                          <a:latin typeface="Times New Roman" panose="02020603050405020304" pitchFamily="18" charset="0"/>
                          <a:ea typeface="Calibri" panose="020F0502020204030204" pitchFamily="34" charset="0"/>
                          <a:cs typeface="Times New Roman" panose="02020603050405020304" pitchFamily="18" charset="0"/>
                        </a:rPr>
                        <a:t>MOU</a:t>
                      </a:r>
                    </a:p>
                  </a:txBody>
                  <a:tcPr marL="9525" marR="9525" marT="9525" marB="9525" anchor="ctr">
                    <a:solidFill>
                      <a:schemeClr val="bg1">
                        <a:lumMod val="95000"/>
                      </a:schemeClr>
                    </a:solidFill>
                  </a:tcPr>
                </a:tc>
                <a:tc>
                  <a:txBody>
                    <a:bodyPr/>
                    <a:lstStyle/>
                    <a:p>
                      <a:pPr algn="ctr">
                        <a:lnSpc>
                          <a:spcPct val="107000"/>
                        </a:lnSpc>
                      </a:pPr>
                      <a:r>
                        <a:rPr lang="tr-TR" sz="1400">
                          <a:effectLst/>
                          <a:latin typeface="Times New Roman" panose="02020603050405020304" pitchFamily="18" charset="0"/>
                          <a:cs typeface="Times New Roman" panose="02020603050405020304" pitchFamily="18" charset="0"/>
                        </a:rPr>
                        <a:t>ABD</a:t>
                      </a:r>
                      <a:endParaRPr lang="tr-TR" sz="140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tc>
                  <a:txBody>
                    <a:bodyPr/>
                    <a:lstStyle/>
                    <a:p>
                      <a:pPr algn="ctr">
                        <a:lnSpc>
                          <a:spcPct val="107000"/>
                        </a:lnSpc>
                      </a:pPr>
                      <a:r>
                        <a:rPr lang="tr-TR" sz="1400" dirty="0">
                          <a:effectLst/>
                          <a:latin typeface="Times New Roman" panose="02020603050405020304" pitchFamily="18" charset="0"/>
                          <a:cs typeface="Times New Roman" panose="02020603050405020304" pitchFamily="18" charset="0"/>
                        </a:rPr>
                        <a:t>Hemşirelik</a:t>
                      </a:r>
                      <a:endParaRPr lang="tr-TR" sz="1400" dirty="0">
                        <a:effectLst/>
                        <a:latin typeface="Times New Roman" panose="02020603050405020304" pitchFamily="18" charset="0"/>
                        <a:ea typeface="Calibri" panose="020F0502020204030204" pitchFamily="34" charset="0"/>
                        <a:cs typeface="Times New Roman" panose="02020603050405020304" pitchFamily="18" charset="0"/>
                      </a:endParaRPr>
                    </a:p>
                  </a:txBody>
                  <a:tcPr marL="9525" marR="9525" marT="9525" marB="9525" anchor="ctr">
                    <a:solidFill>
                      <a:schemeClr val="bg1">
                        <a:lumMod val="95000"/>
                      </a:schemeClr>
                    </a:solidFill>
                  </a:tcPr>
                </a:tc>
                <a:extLst>
                  <a:ext uri="{0D108BD9-81ED-4DB2-BD59-A6C34878D82A}">
                    <a16:rowId xmlns:a16="http://schemas.microsoft.com/office/drawing/2014/main" val="3623923885"/>
                  </a:ext>
                </a:extLst>
              </a:tr>
            </a:tbl>
          </a:graphicData>
        </a:graphic>
      </p:graphicFrame>
    </p:spTree>
    <p:extLst>
      <p:ext uri="{BB962C8B-B14F-4D97-AF65-F5344CB8AC3E}">
        <p14:creationId xmlns:p14="http://schemas.microsoft.com/office/powerpoint/2010/main" val="1281401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23867CDF-41CC-4387-A6F0-6AB004CE11BB}"/>
              </a:ext>
            </a:extLst>
          </p:cNvPr>
          <p:cNvSpPr/>
          <p:nvPr/>
        </p:nvSpPr>
        <p:spPr>
          <a:xfrm rot="11436214" flipH="1">
            <a:off x="4638212" y="4080458"/>
            <a:ext cx="7686406" cy="3406655"/>
          </a:xfrm>
          <a:custGeom>
            <a:avLst/>
            <a:gdLst>
              <a:gd name="connsiteX0" fmla="*/ 7066038 w 7686406"/>
              <a:gd name="connsiteY0" fmla="*/ 3363881 h 3406655"/>
              <a:gd name="connsiteX1" fmla="*/ 7191487 w 7686406"/>
              <a:gd name="connsiteY1" fmla="*/ 3386970 h 3406655"/>
              <a:gd name="connsiteX2" fmla="*/ 7297625 w 7686406"/>
              <a:gd name="connsiteY2" fmla="*/ 3406655 h 3406655"/>
              <a:gd name="connsiteX3" fmla="*/ 7686406 w 7686406"/>
              <a:gd name="connsiteY3" fmla="*/ 1329935 h 3406655"/>
              <a:gd name="connsiteX4" fmla="*/ 582402 w 7686406"/>
              <a:gd name="connsiteY4" fmla="*/ 0 h 3406655"/>
              <a:gd name="connsiteX5" fmla="*/ 489405 w 7686406"/>
              <a:gd name="connsiteY5" fmla="*/ 16526 h 3406655"/>
              <a:gd name="connsiteX6" fmla="*/ 367484 w 7686406"/>
              <a:gd name="connsiteY6" fmla="*/ 39086 h 3406655"/>
              <a:gd name="connsiteX7" fmla="*/ 1595252 w 7686406"/>
              <a:gd name="connsiteY7" fmla="*/ 777929 h 3406655"/>
              <a:gd name="connsiteX8" fmla="*/ 3111905 w 7686406"/>
              <a:gd name="connsiteY8" fmla="*/ 864852 h 3406655"/>
              <a:gd name="connsiteX9" fmla="*/ 4068842 w 7686406"/>
              <a:gd name="connsiteY9" fmla="*/ 1277735 h 3406655"/>
              <a:gd name="connsiteX10" fmla="*/ 5170221 w 7686406"/>
              <a:gd name="connsiteY10" fmla="*/ 2386000 h 3406655"/>
              <a:gd name="connsiteX11" fmla="*/ 7066038 w 7686406"/>
              <a:gd name="connsiteY11" fmla="*/ 3363881 h 34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6406" h="3406655">
                <a:moveTo>
                  <a:pt x="7066038" y="3363881"/>
                </a:moveTo>
                <a:cubicBezTo>
                  <a:pt x="7106287" y="3371124"/>
                  <a:pt x="7148205" y="3378906"/>
                  <a:pt x="7191487" y="3386970"/>
                </a:cubicBezTo>
                <a:lnTo>
                  <a:pt x="7297625" y="3406655"/>
                </a:lnTo>
                <a:lnTo>
                  <a:pt x="7686406" y="1329935"/>
                </a:lnTo>
                <a:lnTo>
                  <a:pt x="582402" y="0"/>
                </a:lnTo>
                <a:lnTo>
                  <a:pt x="489405" y="16526"/>
                </a:lnTo>
                <a:cubicBezTo>
                  <a:pt x="444605" y="24641"/>
                  <a:pt x="403877" y="32181"/>
                  <a:pt x="367484" y="39086"/>
                </a:cubicBezTo>
                <a:cubicBezTo>
                  <a:pt x="-797089" y="260015"/>
                  <a:pt x="1137849" y="640302"/>
                  <a:pt x="1595252" y="777929"/>
                </a:cubicBezTo>
                <a:cubicBezTo>
                  <a:pt x="2052655" y="915556"/>
                  <a:pt x="2699641" y="781552"/>
                  <a:pt x="3111905" y="864852"/>
                </a:cubicBezTo>
                <a:cubicBezTo>
                  <a:pt x="3524170" y="948153"/>
                  <a:pt x="3725789" y="1024210"/>
                  <a:pt x="4068842" y="1277735"/>
                </a:cubicBezTo>
                <a:cubicBezTo>
                  <a:pt x="4411894" y="1531260"/>
                  <a:pt x="4670687" y="2038309"/>
                  <a:pt x="5170221" y="2386000"/>
                </a:cubicBezTo>
                <a:cubicBezTo>
                  <a:pt x="5669755" y="2733691"/>
                  <a:pt x="6422062" y="3247985"/>
                  <a:pt x="7066038" y="3363881"/>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Freeform: Shape 61">
            <a:extLst>
              <a:ext uri="{FF2B5EF4-FFF2-40B4-BE49-F238E27FC236}">
                <a16:creationId xmlns:a16="http://schemas.microsoft.com/office/drawing/2014/main" id="{26F611C6-7398-45C6-ACBE-F91BDB637939}"/>
              </a:ext>
            </a:extLst>
          </p:cNvPr>
          <p:cNvSpPr/>
          <p:nvPr/>
        </p:nvSpPr>
        <p:spPr>
          <a:xfrm>
            <a:off x="-16301"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blipFill>
            <a:blip r:embed="rId3"/>
            <a:stretch>
              <a:fillRect/>
            </a:stretch>
          </a:blipFill>
          <a:ln>
            <a:solidFill>
              <a:srgbClr val="FFC000"/>
            </a:solid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F52B1EE5-8BF2-48CF-B64E-CD302E0A12B5}"/>
              </a:ext>
            </a:extLst>
          </p:cNvPr>
          <p:cNvSpPr/>
          <p:nvPr/>
        </p:nvSpPr>
        <p:spPr>
          <a:xfrm>
            <a:off x="7943608" y="0"/>
            <a:ext cx="4248392" cy="1610170"/>
          </a:xfrm>
          <a:custGeom>
            <a:avLst/>
            <a:gdLst>
              <a:gd name="connsiteX0" fmla="*/ 0 w 4248392"/>
              <a:gd name="connsiteY0" fmla="*/ 0 h 1610170"/>
              <a:gd name="connsiteX1" fmla="*/ 4248392 w 4248392"/>
              <a:gd name="connsiteY1" fmla="*/ 0 h 1610170"/>
              <a:gd name="connsiteX2" fmla="*/ 4248392 w 4248392"/>
              <a:gd name="connsiteY2" fmla="*/ 1610170 h 1610170"/>
              <a:gd name="connsiteX3" fmla="*/ 4087844 w 4248392"/>
              <a:gd name="connsiteY3" fmla="*/ 1561556 h 1610170"/>
              <a:gd name="connsiteX4" fmla="*/ 3087807 w 4248392"/>
              <a:gd name="connsiteY4" fmla="*/ 1071223 h 1610170"/>
              <a:gd name="connsiteX5" fmla="*/ 2300046 w 4248392"/>
              <a:gd name="connsiteY5" fmla="*/ 412603 h 1610170"/>
              <a:gd name="connsiteX6" fmla="*/ 1615598 w 4248392"/>
              <a:gd name="connsiteY6" fmla="*/ 167235 h 1610170"/>
              <a:gd name="connsiteX7" fmla="*/ 530812 w 4248392"/>
              <a:gd name="connsiteY7" fmla="*/ 115578 h 1610170"/>
              <a:gd name="connsiteX8" fmla="*/ 138446 w 4248392"/>
              <a:gd name="connsiteY8" fmla="*/ 30930 h 16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392" h="1610170">
                <a:moveTo>
                  <a:pt x="0" y="0"/>
                </a:moveTo>
                <a:lnTo>
                  <a:pt x="4248392" y="0"/>
                </a:lnTo>
                <a:lnTo>
                  <a:pt x="4248392" y="1610170"/>
                </a:lnTo>
                <a:lnTo>
                  <a:pt x="4087844" y="1561556"/>
                </a:lnTo>
                <a:cubicBezTo>
                  <a:pt x="3725441" y="1436854"/>
                  <a:pt x="3355775" y="1226192"/>
                  <a:pt x="3087807" y="1071223"/>
                </a:cubicBezTo>
                <a:cubicBezTo>
                  <a:pt x="2730516" y="864597"/>
                  <a:pt x="2545414" y="563268"/>
                  <a:pt x="2300046" y="412603"/>
                </a:cubicBezTo>
                <a:cubicBezTo>
                  <a:pt x="2054678" y="261938"/>
                  <a:pt x="1910470" y="216739"/>
                  <a:pt x="1615598" y="167235"/>
                </a:cubicBezTo>
                <a:cubicBezTo>
                  <a:pt x="1320726" y="117731"/>
                  <a:pt x="857970" y="197367"/>
                  <a:pt x="530812" y="115578"/>
                </a:cubicBezTo>
                <a:cubicBezTo>
                  <a:pt x="449023" y="95131"/>
                  <a:pt x="301184" y="65670"/>
                  <a:pt x="138446" y="3093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Freeform: Shape 49">
            <a:extLst>
              <a:ext uri="{FF2B5EF4-FFF2-40B4-BE49-F238E27FC236}">
                <a16:creationId xmlns:a16="http://schemas.microsoft.com/office/drawing/2014/main" id="{A790EA4A-8478-4A08-9378-008FEEA89AA4}"/>
              </a:ext>
            </a:extLst>
          </p:cNvPr>
          <p:cNvSpPr/>
          <p:nvPr/>
        </p:nvSpPr>
        <p:spPr>
          <a:xfrm>
            <a:off x="-16301" y="0"/>
            <a:ext cx="7607301" cy="6876731"/>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flip="none" rotWithShape="1">
            <a:gsLst>
              <a:gs pos="95000">
                <a:srgbClr val="24BED8">
                  <a:alpha val="80000"/>
                </a:srgbClr>
              </a:gs>
              <a:gs pos="0">
                <a:srgbClr val="2F3F69">
                  <a:alpha val="20000"/>
                </a:srgbClr>
              </a:gs>
            </a:gsLst>
            <a:lin ang="10200000" scaled="0"/>
            <a:tileRect/>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0" name="Grup 19">
            <a:extLst>
              <a:ext uri="{FF2B5EF4-FFF2-40B4-BE49-F238E27FC236}">
                <a16:creationId xmlns:a16="http://schemas.microsoft.com/office/drawing/2014/main" id="{C43F3E06-2D36-4E69-B14C-20E9E565E2E1}"/>
              </a:ext>
            </a:extLst>
          </p:cNvPr>
          <p:cNvGrpSpPr/>
          <p:nvPr/>
        </p:nvGrpSpPr>
        <p:grpSpPr>
          <a:xfrm>
            <a:off x="6400225" y="3421434"/>
            <a:ext cx="6172200" cy="761924"/>
            <a:chOff x="6462096" y="3021384"/>
            <a:chExt cx="6172200" cy="761924"/>
          </a:xfrm>
        </p:grpSpPr>
        <p:grpSp>
          <p:nvGrpSpPr>
            <p:cNvPr id="9" name="Grup 8">
              <a:extLst>
                <a:ext uri="{FF2B5EF4-FFF2-40B4-BE49-F238E27FC236}">
                  <a16:creationId xmlns:a16="http://schemas.microsoft.com/office/drawing/2014/main" id="{1E9B1D4D-203C-4992-A7B0-8ED5A0591804}"/>
                </a:ext>
              </a:extLst>
            </p:cNvPr>
            <p:cNvGrpSpPr/>
            <p:nvPr/>
          </p:nvGrpSpPr>
          <p:grpSpPr>
            <a:xfrm>
              <a:off x="7320378" y="3463901"/>
              <a:ext cx="4455636" cy="319407"/>
              <a:chOff x="6226059" y="2990940"/>
              <a:chExt cx="6167436" cy="319407"/>
            </a:xfrm>
          </p:grpSpPr>
          <p:sp>
            <p:nvSpPr>
              <p:cNvPr id="32" name="Metin kutusu 31">
                <a:extLst>
                  <a:ext uri="{FF2B5EF4-FFF2-40B4-BE49-F238E27FC236}">
                    <a16:creationId xmlns:a16="http://schemas.microsoft.com/office/drawing/2014/main" id="{F65C17B8-5197-478C-B3EF-E45A8ED38E3E}"/>
                  </a:ext>
                </a:extLst>
              </p:cNvPr>
              <p:cNvSpPr txBox="1"/>
              <p:nvPr/>
            </p:nvSpPr>
            <p:spPr>
              <a:xfrm>
                <a:off x="6226059" y="3033348"/>
                <a:ext cx="6167436" cy="276999"/>
              </a:xfrm>
              <a:prstGeom prst="rect">
                <a:avLst/>
              </a:prstGeom>
              <a:noFill/>
            </p:spPr>
            <p:txBody>
              <a:bodyPr wrap="square">
                <a:spAutoFit/>
              </a:bodyPr>
              <a:lstStyle/>
              <a:p>
                <a:pPr algn="ctr"/>
                <a:r>
                  <a:rPr lang="tr-TR" sz="1200" b="1" dirty="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Doç. Dr. Handan Boztepe</a:t>
                </a:r>
                <a:endParaRPr lang="tr-TR" sz="2000" b="1" dirty="0">
                  <a:solidFill>
                    <a:schemeClr val="tx2">
                      <a:lumMod val="50000"/>
                    </a:schemeClr>
                  </a:solidFill>
                  <a:effectLst>
                    <a:outerShdw blurRad="38100" dist="38100" dir="2700000" algn="tl">
                      <a:srgbClr val="000000">
                        <a:alpha val="43137"/>
                      </a:srgbClr>
                    </a:outerShdw>
                  </a:effectLst>
                  <a:latin typeface="Trebuchet MS" panose="020B0603020202020204" pitchFamily="34" charset="0"/>
                  <a:ea typeface="Roboto" panose="02000000000000000000" pitchFamily="2" charset="0"/>
                  <a:cs typeface="Roboto" panose="02000000000000000000" pitchFamily="2" charset="0"/>
                </a:endParaRPr>
              </a:p>
            </p:txBody>
          </p:sp>
          <p:cxnSp>
            <p:nvCxnSpPr>
              <p:cNvPr id="7" name="Düz Bağlayıcı 6">
                <a:extLst>
                  <a:ext uri="{FF2B5EF4-FFF2-40B4-BE49-F238E27FC236}">
                    <a16:creationId xmlns:a16="http://schemas.microsoft.com/office/drawing/2014/main" id="{570FA7BF-86A1-4048-ACFB-748115DA4D21}"/>
                  </a:ext>
                </a:extLst>
              </p:cNvPr>
              <p:cNvCxnSpPr>
                <a:cxnSpLocks/>
              </p:cNvCxnSpPr>
              <p:nvPr/>
            </p:nvCxnSpPr>
            <p:spPr>
              <a:xfrm>
                <a:off x="7158552" y="2990940"/>
                <a:ext cx="4302452"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8" name="Metin kutusu 47">
              <a:extLst>
                <a:ext uri="{FF2B5EF4-FFF2-40B4-BE49-F238E27FC236}">
                  <a16:creationId xmlns:a16="http://schemas.microsoft.com/office/drawing/2014/main" id="{E1323C98-FD78-4EF0-ADF3-49ABC278796E}"/>
                </a:ext>
              </a:extLst>
            </p:cNvPr>
            <p:cNvSpPr txBox="1"/>
            <p:nvPr/>
          </p:nvSpPr>
          <p:spPr>
            <a:xfrm>
              <a:off x="6462096" y="3021384"/>
              <a:ext cx="6172200" cy="400110"/>
            </a:xfrm>
            <a:prstGeom prst="rect">
              <a:avLst/>
            </a:prstGeom>
            <a:noFill/>
          </p:spPr>
          <p:txBody>
            <a:bodyPr wrap="square">
              <a:spAutoFit/>
            </a:bodyPr>
            <a:lstStyle/>
            <a:p>
              <a:pPr algn="ctr"/>
              <a:r>
                <a:rPr lang="tr-TR" sz="2000" b="1" dirty="0">
                  <a:solidFill>
                    <a:schemeClr val="bg2">
                      <a:lumMod val="10000"/>
                    </a:schemeClr>
                  </a:solidFill>
                  <a:latin typeface="Trebuchet MS" panose="020B0603020202020204" pitchFamily="34" charset="0"/>
                  <a:ea typeface="Roboto" panose="02000000000000000000" pitchFamily="2" charset="0"/>
                  <a:cs typeface="Roboto" panose="02000000000000000000" pitchFamily="2" charset="0"/>
                </a:rPr>
                <a:t>HEMŞİRELİK BÖLÜM TANITIMI</a:t>
              </a:r>
            </a:p>
          </p:txBody>
        </p:sp>
      </p:grpSp>
      <p:pic>
        <p:nvPicPr>
          <p:cNvPr id="3" name="Resim 2">
            <a:extLst>
              <a:ext uri="{FF2B5EF4-FFF2-40B4-BE49-F238E27FC236}">
                <a16:creationId xmlns:a16="http://schemas.microsoft.com/office/drawing/2014/main" id="{71E7B61A-B747-4FA0-9578-A2D367C15F5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5000" t="31334" r="14778" b="31889"/>
          <a:stretch/>
        </p:blipFill>
        <p:spPr>
          <a:xfrm>
            <a:off x="6424281" y="4695211"/>
            <a:ext cx="2674620" cy="1400790"/>
          </a:xfrm>
          <a:prstGeom prst="rect">
            <a:avLst/>
          </a:prstGeom>
        </p:spPr>
      </p:pic>
      <p:pic>
        <p:nvPicPr>
          <p:cNvPr id="5" name="Resim 4">
            <a:extLst>
              <a:ext uri="{FF2B5EF4-FFF2-40B4-BE49-F238E27FC236}">
                <a16:creationId xmlns:a16="http://schemas.microsoft.com/office/drawing/2014/main" id="{CE417745-1F90-44AC-ABDC-A6022649520A}"/>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80" t="1255" r="-80" b="13031"/>
          <a:stretch/>
        </p:blipFill>
        <p:spPr>
          <a:xfrm>
            <a:off x="8533825" y="1262379"/>
            <a:ext cx="1905000" cy="1905000"/>
          </a:xfrm>
          <a:prstGeom prst="flowChartConnector">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341099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92813" y="732301"/>
                  <a:ext cx="2246128"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Vizyon ve Misyon</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a:t>
              </a:r>
              <a:endParaRPr lang="en-IN" b="1" dirty="0">
                <a:solidFill>
                  <a:schemeClr val="bg1"/>
                </a:solidFill>
                <a:latin typeface="Eurostile BQ" pitchFamily="50" charset="0"/>
              </a:endParaRPr>
            </a:p>
          </p:txBody>
        </p:sp>
      </p:grpSp>
      <p:grpSp>
        <p:nvGrpSpPr>
          <p:cNvPr id="3" name="Grup 2">
            <a:extLst>
              <a:ext uri="{FF2B5EF4-FFF2-40B4-BE49-F238E27FC236}">
                <a16:creationId xmlns:a16="http://schemas.microsoft.com/office/drawing/2014/main" id="{58555408-97EC-4285-9E10-F01B793E535F}"/>
              </a:ext>
            </a:extLst>
          </p:cNvPr>
          <p:cNvGrpSpPr/>
          <p:nvPr/>
        </p:nvGrpSpPr>
        <p:grpSpPr>
          <a:xfrm>
            <a:off x="644295" y="2458406"/>
            <a:ext cx="5269941" cy="3258748"/>
            <a:chOff x="491895" y="1980005"/>
            <a:chExt cx="5269941" cy="3258748"/>
          </a:xfrm>
        </p:grpSpPr>
        <p:grpSp>
          <p:nvGrpSpPr>
            <p:cNvPr id="11" name="Grup 10">
              <a:extLst>
                <a:ext uri="{FF2B5EF4-FFF2-40B4-BE49-F238E27FC236}">
                  <a16:creationId xmlns:a16="http://schemas.microsoft.com/office/drawing/2014/main" id="{93A97C28-DBA9-4BA3-AB3A-7CFB53C1E79D}"/>
                </a:ext>
              </a:extLst>
            </p:cNvPr>
            <p:cNvGrpSpPr/>
            <p:nvPr/>
          </p:nvGrpSpPr>
          <p:grpSpPr>
            <a:xfrm>
              <a:off x="491895" y="1980005"/>
              <a:ext cx="5269941" cy="3258748"/>
              <a:chOff x="-142998" y="2055301"/>
              <a:chExt cx="5269941" cy="3258748"/>
            </a:xfrm>
          </p:grpSpPr>
          <p:grpSp>
            <p:nvGrpSpPr>
              <p:cNvPr id="71" name="Group 78">
                <a:extLst>
                  <a:ext uri="{FF2B5EF4-FFF2-40B4-BE49-F238E27FC236}">
                    <a16:creationId xmlns:a16="http://schemas.microsoft.com/office/drawing/2014/main" id="{ADE1EEA4-9276-46E1-9C12-FE651E4AFB44}"/>
                  </a:ext>
                </a:extLst>
              </p:cNvPr>
              <p:cNvGrpSpPr/>
              <p:nvPr/>
            </p:nvGrpSpPr>
            <p:grpSpPr>
              <a:xfrm rot="5400000">
                <a:off x="862599" y="1049704"/>
                <a:ext cx="3258748" cy="5269941"/>
                <a:chOff x="1798381" y="2525"/>
                <a:chExt cx="3258748" cy="5269941"/>
              </a:xfrm>
            </p:grpSpPr>
            <p:sp>
              <p:nvSpPr>
                <p:cNvPr id="75" name="Rectangle: Rounded Corners 82">
                  <a:extLst>
                    <a:ext uri="{FF2B5EF4-FFF2-40B4-BE49-F238E27FC236}">
                      <a16:creationId xmlns:a16="http://schemas.microsoft.com/office/drawing/2014/main" id="{A97380AC-5190-4A05-A1B2-30B81D2E4C3C}"/>
                    </a:ext>
                  </a:extLst>
                </p:cNvPr>
                <p:cNvSpPr/>
                <p:nvPr/>
              </p:nvSpPr>
              <p:spPr>
                <a:xfrm>
                  <a:off x="2060958" y="2525"/>
                  <a:ext cx="2996171" cy="5269941"/>
                </a:xfrm>
                <a:prstGeom prst="roundRect">
                  <a:avLst/>
                </a:prstGeom>
                <a:gradFill flip="none" rotWithShape="1">
                  <a:gsLst>
                    <a:gs pos="0">
                      <a:srgbClr val="0A5E7A"/>
                    </a:gs>
                    <a:gs pos="48000">
                      <a:srgbClr val="56489A"/>
                    </a:gs>
                    <a:gs pos="83000">
                      <a:srgbClr val="544797"/>
                    </a:gs>
                    <a:gs pos="100000">
                      <a:srgbClr val="53469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6" name="Freeform: Shape 83">
                  <a:extLst>
                    <a:ext uri="{FF2B5EF4-FFF2-40B4-BE49-F238E27FC236}">
                      <a16:creationId xmlns:a16="http://schemas.microsoft.com/office/drawing/2014/main" id="{E36A742F-12F0-47EA-ABA7-8BF5A0D88D4B}"/>
                    </a:ext>
                  </a:extLst>
                </p:cNvPr>
                <p:cNvSpPr/>
                <p:nvPr/>
              </p:nvSpPr>
              <p:spPr>
                <a:xfrm rot="20828968" flipV="1">
                  <a:off x="1798381" y="1491445"/>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82" name="Metin kutusu 81">
                <a:extLst>
                  <a:ext uri="{FF2B5EF4-FFF2-40B4-BE49-F238E27FC236}">
                    <a16:creationId xmlns:a16="http://schemas.microsoft.com/office/drawing/2014/main" id="{D7BB9E5A-7FE1-4418-885A-6FCB6CC65D6C}"/>
                  </a:ext>
                </a:extLst>
              </p:cNvPr>
              <p:cNvSpPr txBox="1"/>
              <p:nvPr/>
            </p:nvSpPr>
            <p:spPr>
              <a:xfrm>
                <a:off x="206925" y="3194302"/>
                <a:ext cx="4646552" cy="1754326"/>
              </a:xfrm>
              <a:prstGeom prst="rect">
                <a:avLst/>
              </a:prstGeom>
              <a:noFill/>
            </p:spPr>
            <p:txBody>
              <a:bodyPr wrap="square">
                <a:spAutoFit/>
              </a:bodyPr>
              <a:lstStyle/>
              <a:p>
                <a:pPr algn="ctr">
                  <a:spcAft>
                    <a:spcPts val="600"/>
                  </a:spcAft>
                </a:pPr>
                <a:r>
                  <a:rPr lang="en-IN" sz="1800" b="1" dirty="0" err="1">
                    <a:solidFill>
                      <a:schemeClr val="bg1"/>
                    </a:solidFill>
                    <a:latin typeface="Candara Light" panose="020E0502030303020204" pitchFamily="34" charset="0"/>
                  </a:rPr>
                  <a:t>Çağdaş</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hemşirelik</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eğitiminde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bilim</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ve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teknolojiye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dayalı</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mesleki</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gelişime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öncülük</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eden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araştırmacı</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girişimci</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ve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lider</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evrensel</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standartlarda</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lisans</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ve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lisansüstü</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mezunlar</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yetiştiren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uluslararası</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düzeyde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tanınan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lider</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bir</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bölüm</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olmaktır</a:t>
                </a:r>
                <a:r>
                  <a:rPr lang="en-IN" sz="1800" b="1" dirty="0">
                    <a:solidFill>
                      <a:schemeClr val="bg1"/>
                    </a:solidFill>
                    <a:latin typeface="Candara Light" panose="020E0502030303020204" pitchFamily="34" charset="0"/>
                  </a:rPr>
                  <a:t>.</a:t>
                </a:r>
                <a:endParaRPr lang="tr-TR" sz="1800" b="1" dirty="0">
                  <a:solidFill>
                    <a:schemeClr val="bg1"/>
                  </a:solidFill>
                  <a:latin typeface="Candara Light" panose="020E0502030303020204" pitchFamily="34" charset="0"/>
                </a:endParaRPr>
              </a:p>
            </p:txBody>
          </p:sp>
          <p:sp>
            <p:nvSpPr>
              <p:cNvPr id="85" name="Metin kutusu 84">
                <a:extLst>
                  <a:ext uri="{FF2B5EF4-FFF2-40B4-BE49-F238E27FC236}">
                    <a16:creationId xmlns:a16="http://schemas.microsoft.com/office/drawing/2014/main" id="{CA248B77-21C6-4E37-A6D5-84B7581F3675}"/>
                  </a:ext>
                </a:extLst>
              </p:cNvPr>
              <p:cNvSpPr txBox="1"/>
              <p:nvPr/>
            </p:nvSpPr>
            <p:spPr>
              <a:xfrm>
                <a:off x="1847810" y="2360366"/>
                <a:ext cx="1364783" cy="461665"/>
              </a:xfrm>
              <a:prstGeom prst="rect">
                <a:avLst/>
              </a:prstGeom>
              <a:noFill/>
            </p:spPr>
            <p:txBody>
              <a:bodyPr wrap="square">
                <a:spAutoFit/>
              </a:bodyPr>
              <a:lstStyle/>
              <a:p>
                <a:pPr algn="ctr"/>
                <a:r>
                  <a:rPr lang="tr-TR" sz="2400" b="1" dirty="0">
                    <a:solidFill>
                      <a:srgbClr val="7030A0"/>
                    </a:solidFill>
                    <a:latin typeface="Candara Light" panose="020E0502030303020204" pitchFamily="34" charset="0"/>
                  </a:rPr>
                  <a:t>VİZYON</a:t>
                </a:r>
                <a:endParaRPr lang="tr-TR" sz="2400" dirty="0">
                  <a:solidFill>
                    <a:srgbClr val="7030A0"/>
                  </a:solidFill>
                </a:endParaRPr>
              </a:p>
            </p:txBody>
          </p:sp>
        </p:grpSp>
        <p:grpSp>
          <p:nvGrpSpPr>
            <p:cNvPr id="87" name="Google Shape;529;p38">
              <a:extLst>
                <a:ext uri="{FF2B5EF4-FFF2-40B4-BE49-F238E27FC236}">
                  <a16:creationId xmlns:a16="http://schemas.microsoft.com/office/drawing/2014/main" id="{A24521B9-F528-498E-97FB-1299A439F1C1}"/>
                </a:ext>
              </a:extLst>
            </p:cNvPr>
            <p:cNvGrpSpPr/>
            <p:nvPr/>
          </p:nvGrpSpPr>
          <p:grpSpPr>
            <a:xfrm>
              <a:off x="5173047" y="2407623"/>
              <a:ext cx="358351" cy="381822"/>
              <a:chOff x="5970800" y="1619250"/>
              <a:chExt cx="428650" cy="456725"/>
            </a:xfrm>
          </p:grpSpPr>
          <p:sp>
            <p:nvSpPr>
              <p:cNvPr id="88" name="Google Shape;530;p38">
                <a:extLst>
                  <a:ext uri="{FF2B5EF4-FFF2-40B4-BE49-F238E27FC236}">
                    <a16:creationId xmlns:a16="http://schemas.microsoft.com/office/drawing/2014/main" id="{4C92E9B5-57C6-4AF4-8083-B79ED3A2BA4A}"/>
                  </a:ext>
                </a:extLst>
              </p:cNvPr>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89" name="Google Shape;531;p38">
                <a:extLst>
                  <a:ext uri="{FF2B5EF4-FFF2-40B4-BE49-F238E27FC236}">
                    <a16:creationId xmlns:a16="http://schemas.microsoft.com/office/drawing/2014/main" id="{3D78AC3F-E7F2-4D97-A1AA-217810F5CA0B}"/>
                  </a:ext>
                </a:extLst>
              </p:cNvPr>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90" name="Google Shape;532;p38">
                <a:extLst>
                  <a:ext uri="{FF2B5EF4-FFF2-40B4-BE49-F238E27FC236}">
                    <a16:creationId xmlns:a16="http://schemas.microsoft.com/office/drawing/2014/main" id="{34289EDB-61E2-4B5B-924F-D69955562226}"/>
                  </a:ext>
                </a:extLst>
              </p:cNvPr>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91" name="Google Shape;533;p38">
                <a:extLst>
                  <a:ext uri="{FF2B5EF4-FFF2-40B4-BE49-F238E27FC236}">
                    <a16:creationId xmlns:a16="http://schemas.microsoft.com/office/drawing/2014/main" id="{7B7FE811-BD55-4ECA-8B20-B5A501711159}"/>
                  </a:ext>
                </a:extLst>
              </p:cNvPr>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92" name="Google Shape;534;p38">
                <a:extLst>
                  <a:ext uri="{FF2B5EF4-FFF2-40B4-BE49-F238E27FC236}">
                    <a16:creationId xmlns:a16="http://schemas.microsoft.com/office/drawing/2014/main" id="{2C821A13-E3D2-4765-8902-C1B1656A60DA}"/>
                  </a:ext>
                </a:extLst>
              </p:cNvPr>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grpSp>
      </p:grpSp>
      <p:grpSp>
        <p:nvGrpSpPr>
          <p:cNvPr id="2" name="Grup 1">
            <a:extLst>
              <a:ext uri="{FF2B5EF4-FFF2-40B4-BE49-F238E27FC236}">
                <a16:creationId xmlns:a16="http://schemas.microsoft.com/office/drawing/2014/main" id="{8C1B08D3-0F6B-41DF-B60E-48AB5BCEF851}"/>
              </a:ext>
            </a:extLst>
          </p:cNvPr>
          <p:cNvGrpSpPr/>
          <p:nvPr/>
        </p:nvGrpSpPr>
        <p:grpSpPr>
          <a:xfrm>
            <a:off x="6284557" y="2457180"/>
            <a:ext cx="5279910" cy="3259973"/>
            <a:chOff x="6132157" y="1978779"/>
            <a:chExt cx="5279910" cy="3259973"/>
          </a:xfrm>
        </p:grpSpPr>
        <p:grpSp>
          <p:nvGrpSpPr>
            <p:cNvPr id="10" name="Grup 9">
              <a:extLst>
                <a:ext uri="{FF2B5EF4-FFF2-40B4-BE49-F238E27FC236}">
                  <a16:creationId xmlns:a16="http://schemas.microsoft.com/office/drawing/2014/main" id="{EC2FA277-ED9C-465D-A37E-76EF6D41E0CE}"/>
                </a:ext>
              </a:extLst>
            </p:cNvPr>
            <p:cNvGrpSpPr/>
            <p:nvPr/>
          </p:nvGrpSpPr>
          <p:grpSpPr>
            <a:xfrm>
              <a:off x="6132157" y="1978779"/>
              <a:ext cx="5279910" cy="3259973"/>
              <a:chOff x="-142999" y="4343239"/>
              <a:chExt cx="5279910" cy="3259973"/>
            </a:xfrm>
          </p:grpSpPr>
          <p:sp>
            <p:nvSpPr>
              <p:cNvPr id="80" name="Rectangle: Rounded Corners 82">
                <a:extLst>
                  <a:ext uri="{FF2B5EF4-FFF2-40B4-BE49-F238E27FC236}">
                    <a16:creationId xmlns:a16="http://schemas.microsoft.com/office/drawing/2014/main" id="{C5A924B3-6070-40AA-BE3E-6905B988E496}"/>
                  </a:ext>
                </a:extLst>
              </p:cNvPr>
              <p:cNvSpPr/>
              <p:nvPr/>
            </p:nvSpPr>
            <p:spPr>
              <a:xfrm rot="5400000">
                <a:off x="998870" y="3465172"/>
                <a:ext cx="2996171" cy="5279910"/>
              </a:xfrm>
              <a:prstGeom prst="roundRect">
                <a:avLst/>
              </a:prstGeom>
              <a:gradFill flip="none" rotWithShape="1">
                <a:gsLst>
                  <a:gs pos="0">
                    <a:srgbClr val="0A5E7A"/>
                  </a:gs>
                  <a:gs pos="44000">
                    <a:srgbClr val="56489A"/>
                  </a:gs>
                  <a:gs pos="83000">
                    <a:srgbClr val="544797"/>
                  </a:gs>
                  <a:gs pos="100000">
                    <a:srgbClr val="53469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3" name="Metin kutusu 82">
                <a:extLst>
                  <a:ext uri="{FF2B5EF4-FFF2-40B4-BE49-F238E27FC236}">
                    <a16:creationId xmlns:a16="http://schemas.microsoft.com/office/drawing/2014/main" id="{30B67C7A-D038-430A-96C6-C74DD405F824}"/>
                  </a:ext>
                </a:extLst>
              </p:cNvPr>
              <p:cNvSpPr txBox="1"/>
              <p:nvPr/>
            </p:nvSpPr>
            <p:spPr>
              <a:xfrm>
                <a:off x="146559" y="5353828"/>
                <a:ext cx="4716885" cy="2031325"/>
              </a:xfrm>
              <a:prstGeom prst="rect">
                <a:avLst/>
              </a:prstGeom>
              <a:noFill/>
            </p:spPr>
            <p:txBody>
              <a:bodyPr wrap="square">
                <a:spAutoFit/>
              </a:bodyPr>
              <a:lstStyle/>
              <a:p>
                <a:pPr algn="ctr">
                  <a:spcAft>
                    <a:spcPts val="600"/>
                  </a:spcAft>
                </a:pPr>
                <a:r>
                  <a:rPr lang="tr-TR" sz="1800" b="1" dirty="0">
                    <a:solidFill>
                      <a:schemeClr val="bg1"/>
                    </a:solidFill>
                    <a:latin typeface="Candara Light" panose="020E0502030303020204" pitchFamily="34" charset="0"/>
                  </a:rPr>
                  <a:t>Ulusal ve uluslararası düzeyde tanınan ve markalaşmış akademik kadrosuyla sağlık eğitimi ve uygulamalarını uluslararası standartlarda ve teknolojik gelişmelerin paralelinde yürüten etik, ahlaki ve estetik değerleri dikkate alarak bütüncül bakım veren ve mesleğin geleceğini yönlendiren lider hemşireler yetiştirmektir.</a:t>
                </a:r>
              </a:p>
            </p:txBody>
          </p:sp>
          <p:sp>
            <p:nvSpPr>
              <p:cNvPr id="84" name="Freeform: Shape 83">
                <a:extLst>
                  <a:ext uri="{FF2B5EF4-FFF2-40B4-BE49-F238E27FC236}">
                    <a16:creationId xmlns:a16="http://schemas.microsoft.com/office/drawing/2014/main" id="{089E2DF9-7173-4E12-80B1-39E974C97F48}"/>
                  </a:ext>
                </a:extLst>
              </p:cNvPr>
              <p:cNvSpPr/>
              <p:nvPr/>
            </p:nvSpPr>
            <p:spPr>
              <a:xfrm rot="4628968" flipV="1">
                <a:off x="2031350" y="3732651"/>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6" name="Metin kutusu 85">
                <a:extLst>
                  <a:ext uri="{FF2B5EF4-FFF2-40B4-BE49-F238E27FC236}">
                    <a16:creationId xmlns:a16="http://schemas.microsoft.com/office/drawing/2014/main" id="{82F606D4-F5B3-468C-A862-2418E1092570}"/>
                  </a:ext>
                </a:extLst>
              </p:cNvPr>
              <p:cNvSpPr txBox="1"/>
              <p:nvPr/>
            </p:nvSpPr>
            <p:spPr>
              <a:xfrm>
                <a:off x="1846188" y="4661817"/>
                <a:ext cx="1364783" cy="461665"/>
              </a:xfrm>
              <a:prstGeom prst="rect">
                <a:avLst/>
              </a:prstGeom>
              <a:noFill/>
            </p:spPr>
            <p:txBody>
              <a:bodyPr wrap="square">
                <a:spAutoFit/>
              </a:bodyPr>
              <a:lstStyle/>
              <a:p>
                <a:pPr algn="ctr"/>
                <a:r>
                  <a:rPr lang="tr-TR" sz="2400" b="1" dirty="0">
                    <a:solidFill>
                      <a:srgbClr val="7030A0"/>
                    </a:solidFill>
                    <a:latin typeface="Candara Light" panose="020E0502030303020204" pitchFamily="34" charset="0"/>
                  </a:rPr>
                  <a:t>MİSYON</a:t>
                </a:r>
                <a:endParaRPr lang="tr-TR" sz="2400" dirty="0">
                  <a:solidFill>
                    <a:srgbClr val="7030A0"/>
                  </a:solidFill>
                </a:endParaRPr>
              </a:p>
            </p:txBody>
          </p:sp>
        </p:grpSp>
        <p:grpSp>
          <p:nvGrpSpPr>
            <p:cNvPr id="96" name="Google Shape;580;p38">
              <a:extLst>
                <a:ext uri="{FF2B5EF4-FFF2-40B4-BE49-F238E27FC236}">
                  <a16:creationId xmlns:a16="http://schemas.microsoft.com/office/drawing/2014/main" id="{5D0CD5AA-27A7-48BC-8DF7-B21153AE6840}"/>
                </a:ext>
              </a:extLst>
            </p:cNvPr>
            <p:cNvGrpSpPr/>
            <p:nvPr/>
          </p:nvGrpSpPr>
          <p:grpSpPr>
            <a:xfrm>
              <a:off x="10822378" y="2430246"/>
              <a:ext cx="427781" cy="316489"/>
              <a:chOff x="5255200" y="3006475"/>
              <a:chExt cx="511700" cy="378575"/>
            </a:xfrm>
          </p:grpSpPr>
          <p:sp>
            <p:nvSpPr>
              <p:cNvPr id="97" name="Google Shape;581;p38">
                <a:extLst>
                  <a:ext uri="{FF2B5EF4-FFF2-40B4-BE49-F238E27FC236}">
                    <a16:creationId xmlns:a16="http://schemas.microsoft.com/office/drawing/2014/main" id="{5DDAEB37-BF16-4EED-8E34-9B685E9396B8}"/>
                  </a:ext>
                </a:extLst>
              </p:cNvPr>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98" name="Google Shape;582;p38">
                <a:extLst>
                  <a:ext uri="{FF2B5EF4-FFF2-40B4-BE49-F238E27FC236}">
                    <a16:creationId xmlns:a16="http://schemas.microsoft.com/office/drawing/2014/main" id="{2BF2758C-2801-4F70-8FB3-A1B686039869}"/>
                  </a:ext>
                </a:extLst>
              </p:cNvPr>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grpSp>
      </p:grpSp>
    </p:spTree>
    <p:extLst>
      <p:ext uri="{BB962C8B-B14F-4D97-AF65-F5344CB8AC3E}">
        <p14:creationId xmlns:p14="http://schemas.microsoft.com/office/powerpoint/2010/main" val="19108628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19613" y="732301"/>
                  <a:ext cx="2055371"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Meslek Tanıtımı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a:t>
              </a:r>
              <a:endParaRPr lang="en-IN" b="1" dirty="0">
                <a:solidFill>
                  <a:schemeClr val="bg1"/>
                </a:solidFill>
                <a:latin typeface="Eurostile BQ" pitchFamily="50" charset="0"/>
              </a:endParaRPr>
            </a:p>
          </p:txBody>
        </p:sp>
      </p:grpSp>
      <p:grpSp>
        <p:nvGrpSpPr>
          <p:cNvPr id="15" name="Grup 14">
            <a:extLst>
              <a:ext uri="{FF2B5EF4-FFF2-40B4-BE49-F238E27FC236}">
                <a16:creationId xmlns:a16="http://schemas.microsoft.com/office/drawing/2014/main" id="{8B7EBF9C-403A-4C9A-BE84-50EB4FE5CD88}"/>
              </a:ext>
            </a:extLst>
          </p:cNvPr>
          <p:cNvGrpSpPr/>
          <p:nvPr/>
        </p:nvGrpSpPr>
        <p:grpSpPr>
          <a:xfrm>
            <a:off x="644295" y="2458406"/>
            <a:ext cx="5269941" cy="3258748"/>
            <a:chOff x="491895" y="1980005"/>
            <a:chExt cx="5269941" cy="3258748"/>
          </a:xfrm>
        </p:grpSpPr>
        <p:grpSp>
          <p:nvGrpSpPr>
            <p:cNvPr id="16" name="Grup 15">
              <a:extLst>
                <a:ext uri="{FF2B5EF4-FFF2-40B4-BE49-F238E27FC236}">
                  <a16:creationId xmlns:a16="http://schemas.microsoft.com/office/drawing/2014/main" id="{3A3FB570-D24B-460B-ACBD-48AA59651179}"/>
                </a:ext>
              </a:extLst>
            </p:cNvPr>
            <p:cNvGrpSpPr/>
            <p:nvPr/>
          </p:nvGrpSpPr>
          <p:grpSpPr>
            <a:xfrm>
              <a:off x="491895" y="1980005"/>
              <a:ext cx="5269941" cy="3258748"/>
              <a:chOff x="-142998" y="2055301"/>
              <a:chExt cx="5269941" cy="3258748"/>
            </a:xfrm>
          </p:grpSpPr>
          <p:grpSp>
            <p:nvGrpSpPr>
              <p:cNvPr id="25" name="Group 78">
                <a:extLst>
                  <a:ext uri="{FF2B5EF4-FFF2-40B4-BE49-F238E27FC236}">
                    <a16:creationId xmlns:a16="http://schemas.microsoft.com/office/drawing/2014/main" id="{9DB70570-5375-48B1-AAB8-173F6BE5A470}"/>
                  </a:ext>
                </a:extLst>
              </p:cNvPr>
              <p:cNvGrpSpPr/>
              <p:nvPr/>
            </p:nvGrpSpPr>
            <p:grpSpPr>
              <a:xfrm rot="5400000">
                <a:off x="862599" y="1049704"/>
                <a:ext cx="3258748" cy="5269941"/>
                <a:chOff x="1798381" y="2525"/>
                <a:chExt cx="3258748" cy="5269941"/>
              </a:xfrm>
            </p:grpSpPr>
            <p:sp>
              <p:nvSpPr>
                <p:cNvPr id="31" name="Rectangle: Rounded Corners 82">
                  <a:extLst>
                    <a:ext uri="{FF2B5EF4-FFF2-40B4-BE49-F238E27FC236}">
                      <a16:creationId xmlns:a16="http://schemas.microsoft.com/office/drawing/2014/main" id="{288411DD-35C4-4769-BAC8-1B69C0397EC7}"/>
                    </a:ext>
                  </a:extLst>
                </p:cNvPr>
                <p:cNvSpPr/>
                <p:nvPr/>
              </p:nvSpPr>
              <p:spPr>
                <a:xfrm>
                  <a:off x="2060958" y="2525"/>
                  <a:ext cx="2996171" cy="5269941"/>
                </a:xfrm>
                <a:prstGeom prst="roundRect">
                  <a:avLst/>
                </a:prstGeom>
                <a:gradFill flip="none" rotWithShape="1">
                  <a:gsLst>
                    <a:gs pos="0">
                      <a:srgbClr val="0A5E7A"/>
                    </a:gs>
                    <a:gs pos="48000">
                      <a:srgbClr val="56489A"/>
                    </a:gs>
                    <a:gs pos="83000">
                      <a:srgbClr val="544797"/>
                    </a:gs>
                    <a:gs pos="100000">
                      <a:srgbClr val="53469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32" name="Freeform: Shape 83">
                  <a:extLst>
                    <a:ext uri="{FF2B5EF4-FFF2-40B4-BE49-F238E27FC236}">
                      <a16:creationId xmlns:a16="http://schemas.microsoft.com/office/drawing/2014/main" id="{CFE4E6CB-5AD7-4ABC-9D31-A8012DC08FD0}"/>
                    </a:ext>
                  </a:extLst>
                </p:cNvPr>
                <p:cNvSpPr/>
                <p:nvPr/>
              </p:nvSpPr>
              <p:spPr>
                <a:xfrm rot="20828968" flipV="1">
                  <a:off x="1798381" y="1491445"/>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26" name="Metin kutusu 25">
                <a:extLst>
                  <a:ext uri="{FF2B5EF4-FFF2-40B4-BE49-F238E27FC236}">
                    <a16:creationId xmlns:a16="http://schemas.microsoft.com/office/drawing/2014/main" id="{14D9B013-D3A6-4390-BE6B-E945E1F4D4F1}"/>
                  </a:ext>
                </a:extLst>
              </p:cNvPr>
              <p:cNvSpPr txBox="1"/>
              <p:nvPr/>
            </p:nvSpPr>
            <p:spPr>
              <a:xfrm>
                <a:off x="206925" y="3082876"/>
                <a:ext cx="4646552" cy="2031325"/>
              </a:xfrm>
              <a:prstGeom prst="rect">
                <a:avLst/>
              </a:prstGeom>
              <a:noFill/>
            </p:spPr>
            <p:txBody>
              <a:bodyPr wrap="square">
                <a:spAutoFit/>
              </a:bodyPr>
              <a:lstStyle/>
              <a:p>
                <a:pPr algn="ctr">
                  <a:spcAft>
                    <a:spcPts val="600"/>
                  </a:spcAft>
                </a:pPr>
                <a:r>
                  <a:rPr lang="en-IN" sz="1800" b="1" dirty="0" err="1">
                    <a:solidFill>
                      <a:schemeClr val="bg1"/>
                    </a:solidFill>
                    <a:latin typeface="Candara Light" panose="020E0502030303020204" pitchFamily="34" charset="0"/>
                  </a:rPr>
                  <a:t>Hemşirelik</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bireyin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ailenin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ve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toplumun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sağlığını</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koruma</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geliştirme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ve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hastalık</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halinde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iyileştirme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amacına</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yönelik</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hemşirelik</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hizmetlerinin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planlanması</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örgütlenmesi</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uygulanması</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değerlendirilmesinden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bu</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kişilerin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eğitiminden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sorumlu</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bilim</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ve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sanat</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bütünlüğü</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içinde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bir</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sağlık</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disiplinidir</a:t>
                </a:r>
                <a:r>
                  <a:rPr lang="en-IN" sz="1800" b="1" dirty="0">
                    <a:solidFill>
                      <a:schemeClr val="bg1"/>
                    </a:solidFill>
                    <a:latin typeface="Candara Light" panose="020E0502030303020204" pitchFamily="34" charset="0"/>
                  </a:rPr>
                  <a:t>.</a:t>
                </a:r>
                <a:endParaRPr lang="tr-TR" sz="1800" b="1" dirty="0">
                  <a:solidFill>
                    <a:schemeClr val="bg1"/>
                  </a:solidFill>
                  <a:latin typeface="Candara Light" panose="020E0502030303020204" pitchFamily="34" charset="0"/>
                </a:endParaRPr>
              </a:p>
            </p:txBody>
          </p:sp>
          <p:sp>
            <p:nvSpPr>
              <p:cNvPr id="27" name="Metin kutusu 26">
                <a:extLst>
                  <a:ext uri="{FF2B5EF4-FFF2-40B4-BE49-F238E27FC236}">
                    <a16:creationId xmlns:a16="http://schemas.microsoft.com/office/drawing/2014/main" id="{5FF61069-F41B-46D1-A6E7-ED7B669A769D}"/>
                  </a:ext>
                </a:extLst>
              </p:cNvPr>
              <p:cNvSpPr txBox="1"/>
              <p:nvPr/>
            </p:nvSpPr>
            <p:spPr>
              <a:xfrm>
                <a:off x="1652112" y="2389809"/>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HEMŞİRELİK</a:t>
                </a:r>
                <a:endParaRPr lang="tr-TR" sz="2000" dirty="0">
                  <a:solidFill>
                    <a:srgbClr val="7030A0"/>
                  </a:solidFill>
                </a:endParaRPr>
              </a:p>
            </p:txBody>
          </p:sp>
        </p:grpSp>
        <p:grpSp>
          <p:nvGrpSpPr>
            <p:cNvPr id="19" name="Google Shape;529;p38">
              <a:extLst>
                <a:ext uri="{FF2B5EF4-FFF2-40B4-BE49-F238E27FC236}">
                  <a16:creationId xmlns:a16="http://schemas.microsoft.com/office/drawing/2014/main" id="{B3B947A4-6491-442B-9EFF-6895DC5AFA73}"/>
                </a:ext>
              </a:extLst>
            </p:cNvPr>
            <p:cNvGrpSpPr/>
            <p:nvPr/>
          </p:nvGrpSpPr>
          <p:grpSpPr>
            <a:xfrm>
              <a:off x="5173047" y="2407623"/>
              <a:ext cx="358351" cy="381822"/>
              <a:chOff x="5970800" y="1619250"/>
              <a:chExt cx="428650" cy="456725"/>
            </a:xfrm>
          </p:grpSpPr>
          <p:sp>
            <p:nvSpPr>
              <p:cNvPr id="20" name="Google Shape;530;p38">
                <a:extLst>
                  <a:ext uri="{FF2B5EF4-FFF2-40B4-BE49-F238E27FC236}">
                    <a16:creationId xmlns:a16="http://schemas.microsoft.com/office/drawing/2014/main" id="{101741D0-FC39-49E4-B2E5-4CC0394E8992}"/>
                  </a:ext>
                </a:extLst>
              </p:cNvPr>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21" name="Google Shape;531;p38">
                <a:extLst>
                  <a:ext uri="{FF2B5EF4-FFF2-40B4-BE49-F238E27FC236}">
                    <a16:creationId xmlns:a16="http://schemas.microsoft.com/office/drawing/2014/main" id="{D051A1D2-D33E-4C4D-B927-A2B5300139F7}"/>
                  </a:ext>
                </a:extLst>
              </p:cNvPr>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22" name="Google Shape;532;p38">
                <a:extLst>
                  <a:ext uri="{FF2B5EF4-FFF2-40B4-BE49-F238E27FC236}">
                    <a16:creationId xmlns:a16="http://schemas.microsoft.com/office/drawing/2014/main" id="{615B5A51-AF79-4BB8-B27C-48FF8A274977}"/>
                  </a:ext>
                </a:extLst>
              </p:cNvPr>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23" name="Google Shape;533;p38">
                <a:extLst>
                  <a:ext uri="{FF2B5EF4-FFF2-40B4-BE49-F238E27FC236}">
                    <a16:creationId xmlns:a16="http://schemas.microsoft.com/office/drawing/2014/main" id="{C0235D28-09CA-4A75-9B26-C72C8FD32FA1}"/>
                  </a:ext>
                </a:extLst>
              </p:cNvPr>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24" name="Google Shape;534;p38">
                <a:extLst>
                  <a:ext uri="{FF2B5EF4-FFF2-40B4-BE49-F238E27FC236}">
                    <a16:creationId xmlns:a16="http://schemas.microsoft.com/office/drawing/2014/main" id="{710CE704-C9D7-4DF2-AA0E-A561765F9ABC}"/>
                  </a:ext>
                </a:extLst>
              </p:cNvPr>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grpSp>
      </p:grpSp>
      <p:pic>
        <p:nvPicPr>
          <p:cNvPr id="33" name="Resim 32">
            <a:extLst>
              <a:ext uri="{FF2B5EF4-FFF2-40B4-BE49-F238E27FC236}">
                <a16:creationId xmlns:a16="http://schemas.microsoft.com/office/drawing/2014/main" id="{E4AAEB83-3C40-43A6-98B1-CC0E9A920BE1}"/>
              </a:ext>
            </a:extLst>
          </p:cNvPr>
          <p:cNvPicPr>
            <a:picLocks noChangeAspect="1"/>
          </p:cNvPicPr>
          <p:nvPr/>
        </p:nvPicPr>
        <p:blipFill rotWithShape="1">
          <a:blip r:embed="rId3">
            <a:extLst>
              <a:ext uri="{28A0092B-C50C-407E-A947-70E740481C1C}">
                <a14:useLocalDpi xmlns:a14="http://schemas.microsoft.com/office/drawing/2010/main" val="0"/>
              </a:ext>
            </a:extLst>
          </a:blip>
          <a:srcRect l="23155"/>
          <a:stretch/>
        </p:blipFill>
        <p:spPr>
          <a:xfrm>
            <a:off x="6649121" y="2720982"/>
            <a:ext cx="4324621" cy="2940484"/>
          </a:xfrm>
          <a:prstGeom prst="rect">
            <a:avLst/>
          </a:prstGeom>
        </p:spPr>
      </p:pic>
    </p:spTree>
    <p:extLst>
      <p:ext uri="{BB962C8B-B14F-4D97-AF65-F5344CB8AC3E}">
        <p14:creationId xmlns:p14="http://schemas.microsoft.com/office/powerpoint/2010/main" val="33450265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19613" y="732301"/>
                  <a:ext cx="2055371"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Meslek Tanıtımı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a:t>
              </a:r>
              <a:endParaRPr lang="en-IN" b="1" dirty="0">
                <a:solidFill>
                  <a:schemeClr val="bg1"/>
                </a:solidFill>
                <a:latin typeface="Eurostile BQ" pitchFamily="50" charset="0"/>
              </a:endParaRPr>
            </a:p>
          </p:txBody>
        </p:sp>
      </p:grpSp>
      <p:pic>
        <p:nvPicPr>
          <p:cNvPr id="34" name="Resim 33">
            <a:extLst>
              <a:ext uri="{FF2B5EF4-FFF2-40B4-BE49-F238E27FC236}">
                <a16:creationId xmlns:a16="http://schemas.microsoft.com/office/drawing/2014/main" id="{FBE1A31B-9479-4946-8B62-B91773DAC980}"/>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069805" y="3578288"/>
            <a:ext cx="1806192" cy="1806192"/>
          </a:xfrm>
          <a:prstGeom prst="rect">
            <a:avLst/>
          </a:prstGeom>
        </p:spPr>
      </p:pic>
      <p:pic>
        <p:nvPicPr>
          <p:cNvPr id="37" name="Resim 36">
            <a:extLst>
              <a:ext uri="{FF2B5EF4-FFF2-40B4-BE49-F238E27FC236}">
                <a16:creationId xmlns:a16="http://schemas.microsoft.com/office/drawing/2014/main" id="{1A1D929B-7C63-45A3-B544-D49A27194254}"/>
              </a:ext>
            </a:extLst>
          </p:cNvPr>
          <p:cNvPicPr>
            <a:picLocks noChangeAspect="1"/>
          </p:cNvPicPr>
          <p:nvPr/>
        </p:nvPicPr>
        <p:blipFill>
          <a:blip r:embed="rId4"/>
          <a:stretch>
            <a:fillRect/>
          </a:stretch>
        </p:blipFill>
        <p:spPr>
          <a:xfrm>
            <a:off x="6277765" y="2390295"/>
            <a:ext cx="5513070" cy="3813668"/>
          </a:xfrm>
          <a:prstGeom prst="rect">
            <a:avLst/>
          </a:prstGeom>
          <a:ln>
            <a:noFill/>
          </a:ln>
          <a:effectLst>
            <a:outerShdw blurRad="190500" algn="tl" rotWithShape="0">
              <a:srgbClr val="000000">
                <a:alpha val="70000"/>
              </a:srgbClr>
            </a:outerShdw>
          </a:effectLst>
        </p:spPr>
      </p:pic>
      <p:sp>
        <p:nvSpPr>
          <p:cNvPr id="38" name="Metin kutusu 37">
            <a:extLst>
              <a:ext uri="{FF2B5EF4-FFF2-40B4-BE49-F238E27FC236}">
                <a16:creationId xmlns:a16="http://schemas.microsoft.com/office/drawing/2014/main" id="{987BC868-6A87-4948-B3C3-F8DA93E2324F}"/>
              </a:ext>
            </a:extLst>
          </p:cNvPr>
          <p:cNvSpPr txBox="1"/>
          <p:nvPr/>
        </p:nvSpPr>
        <p:spPr>
          <a:xfrm>
            <a:off x="6460288" y="1867837"/>
            <a:ext cx="5148024" cy="369332"/>
          </a:xfrm>
          <a:prstGeom prst="rect">
            <a:avLst/>
          </a:prstGeom>
          <a:noFill/>
        </p:spPr>
        <p:txBody>
          <a:bodyPr wrap="square">
            <a:spAutoFit/>
          </a:bodyPr>
          <a:lstStyle/>
          <a:p>
            <a:pPr algn="ctr"/>
            <a:r>
              <a:rPr lang="tr-TR" b="1" dirty="0">
                <a:latin typeface="Candara Light" panose="020E0502030303020204" pitchFamily="34" charset="0"/>
              </a:rPr>
              <a:t>Mesleklerde Etik ve Dürüstlük Algısı, GALLUP 2020</a:t>
            </a:r>
          </a:p>
        </p:txBody>
      </p:sp>
      <p:grpSp>
        <p:nvGrpSpPr>
          <p:cNvPr id="39" name="Grup 38">
            <a:extLst>
              <a:ext uri="{FF2B5EF4-FFF2-40B4-BE49-F238E27FC236}">
                <a16:creationId xmlns:a16="http://schemas.microsoft.com/office/drawing/2014/main" id="{EA1A51E4-3707-4F26-A69A-DD9F98EFDD49}"/>
              </a:ext>
            </a:extLst>
          </p:cNvPr>
          <p:cNvGrpSpPr/>
          <p:nvPr/>
        </p:nvGrpSpPr>
        <p:grpSpPr>
          <a:xfrm>
            <a:off x="553565" y="2610806"/>
            <a:ext cx="5269941" cy="3258748"/>
            <a:chOff x="-142998" y="2055301"/>
            <a:chExt cx="5269941" cy="3258748"/>
          </a:xfrm>
        </p:grpSpPr>
        <p:grpSp>
          <p:nvGrpSpPr>
            <p:cNvPr id="40" name="Group 78">
              <a:extLst>
                <a:ext uri="{FF2B5EF4-FFF2-40B4-BE49-F238E27FC236}">
                  <a16:creationId xmlns:a16="http://schemas.microsoft.com/office/drawing/2014/main" id="{25813E69-0B7E-4F56-A667-B1AB199E8BA5}"/>
                </a:ext>
              </a:extLst>
            </p:cNvPr>
            <p:cNvGrpSpPr/>
            <p:nvPr/>
          </p:nvGrpSpPr>
          <p:grpSpPr>
            <a:xfrm rot="5400000">
              <a:off x="862599" y="1049704"/>
              <a:ext cx="3258748" cy="5269941"/>
              <a:chOff x="1798381" y="2525"/>
              <a:chExt cx="3258748" cy="5269941"/>
            </a:xfrm>
          </p:grpSpPr>
          <p:sp>
            <p:nvSpPr>
              <p:cNvPr id="42" name="Rectangle: Rounded Corners 82">
                <a:extLst>
                  <a:ext uri="{FF2B5EF4-FFF2-40B4-BE49-F238E27FC236}">
                    <a16:creationId xmlns:a16="http://schemas.microsoft.com/office/drawing/2014/main" id="{D851E2C5-1960-4DCE-BFED-5FD4AD82F949}"/>
                  </a:ext>
                </a:extLst>
              </p:cNvPr>
              <p:cNvSpPr/>
              <p:nvPr/>
            </p:nvSpPr>
            <p:spPr>
              <a:xfrm>
                <a:off x="2060958" y="2525"/>
                <a:ext cx="2996171" cy="5269941"/>
              </a:xfrm>
              <a:prstGeom prst="roundRect">
                <a:avLst/>
              </a:prstGeom>
              <a:gradFill flip="none" rotWithShape="1">
                <a:gsLst>
                  <a:gs pos="0">
                    <a:srgbClr val="0A5E7A"/>
                  </a:gs>
                  <a:gs pos="48000">
                    <a:srgbClr val="56489A"/>
                  </a:gs>
                  <a:gs pos="83000">
                    <a:srgbClr val="544797"/>
                  </a:gs>
                  <a:gs pos="100000">
                    <a:srgbClr val="53469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3" name="Freeform: Shape 83">
                <a:extLst>
                  <a:ext uri="{FF2B5EF4-FFF2-40B4-BE49-F238E27FC236}">
                    <a16:creationId xmlns:a16="http://schemas.microsoft.com/office/drawing/2014/main" id="{906A8314-C169-4B13-89C9-73D10021128A}"/>
                  </a:ext>
                </a:extLst>
              </p:cNvPr>
              <p:cNvSpPr/>
              <p:nvPr/>
            </p:nvSpPr>
            <p:spPr>
              <a:xfrm rot="20828968" flipV="1">
                <a:off x="1798381" y="1491445"/>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Metin kutusu 40">
              <a:extLst>
                <a:ext uri="{FF2B5EF4-FFF2-40B4-BE49-F238E27FC236}">
                  <a16:creationId xmlns:a16="http://schemas.microsoft.com/office/drawing/2014/main" id="{D1367E7B-4A85-445E-89AB-D00E42C3A736}"/>
                </a:ext>
              </a:extLst>
            </p:cNvPr>
            <p:cNvSpPr txBox="1"/>
            <p:nvPr/>
          </p:nvSpPr>
          <p:spPr>
            <a:xfrm>
              <a:off x="1652112" y="2389809"/>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HEMŞİRELİK</a:t>
              </a:r>
              <a:endParaRPr lang="tr-TR" sz="2000" dirty="0">
                <a:solidFill>
                  <a:srgbClr val="7030A0"/>
                </a:solidFill>
              </a:endParaRPr>
            </a:p>
          </p:txBody>
        </p:sp>
      </p:grpSp>
      <p:pic>
        <p:nvPicPr>
          <p:cNvPr id="44" name="Resim 43">
            <a:extLst>
              <a:ext uri="{FF2B5EF4-FFF2-40B4-BE49-F238E27FC236}">
                <a16:creationId xmlns:a16="http://schemas.microsoft.com/office/drawing/2014/main" id="{9D81D0F7-4659-447E-8F86-A443070B8625}"/>
              </a:ext>
            </a:extLst>
          </p:cNvPr>
          <p:cNvPicPr>
            <a:picLocks noChangeAspect="1"/>
          </p:cNvPicPr>
          <p:nvPr/>
        </p:nvPicPr>
        <p:blipFill>
          <a:blip r:embed="rId3" cstate="print">
            <a:lum bright="70000" contrast="-70000"/>
            <a:extLst>
              <a:ext uri="{28A0092B-C50C-407E-A947-70E740481C1C}">
                <a14:useLocalDpi xmlns:a14="http://schemas.microsoft.com/office/drawing/2010/main" val="0"/>
              </a:ext>
            </a:extLst>
          </a:blip>
          <a:stretch>
            <a:fillRect/>
          </a:stretch>
        </p:blipFill>
        <p:spPr>
          <a:xfrm>
            <a:off x="2222205" y="3730688"/>
            <a:ext cx="1806192" cy="1806192"/>
          </a:xfrm>
          <a:prstGeom prst="rect">
            <a:avLst/>
          </a:prstGeom>
        </p:spPr>
      </p:pic>
    </p:spTree>
    <p:extLst>
      <p:ext uri="{BB962C8B-B14F-4D97-AF65-F5344CB8AC3E}">
        <p14:creationId xmlns:p14="http://schemas.microsoft.com/office/powerpoint/2010/main" val="26150606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19613" y="732301"/>
                  <a:ext cx="2055371"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Meslek Tanıtımı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a:t>
              </a:r>
              <a:endParaRPr lang="en-IN" b="1" dirty="0">
                <a:solidFill>
                  <a:schemeClr val="bg1"/>
                </a:solidFill>
                <a:latin typeface="Eurostile BQ" pitchFamily="50" charset="0"/>
              </a:endParaRPr>
            </a:p>
          </p:txBody>
        </p:sp>
      </p:grpSp>
      <p:grpSp>
        <p:nvGrpSpPr>
          <p:cNvPr id="39" name="Grup 38">
            <a:extLst>
              <a:ext uri="{FF2B5EF4-FFF2-40B4-BE49-F238E27FC236}">
                <a16:creationId xmlns:a16="http://schemas.microsoft.com/office/drawing/2014/main" id="{89D2F159-07FD-4589-A2F9-0074C72733AA}"/>
              </a:ext>
            </a:extLst>
          </p:cNvPr>
          <p:cNvGrpSpPr/>
          <p:nvPr/>
        </p:nvGrpSpPr>
        <p:grpSpPr>
          <a:xfrm>
            <a:off x="553565" y="2610806"/>
            <a:ext cx="5269941" cy="3258748"/>
            <a:chOff x="-142998" y="2055301"/>
            <a:chExt cx="5269941" cy="3258748"/>
          </a:xfrm>
        </p:grpSpPr>
        <p:grpSp>
          <p:nvGrpSpPr>
            <p:cNvPr id="40" name="Group 78">
              <a:extLst>
                <a:ext uri="{FF2B5EF4-FFF2-40B4-BE49-F238E27FC236}">
                  <a16:creationId xmlns:a16="http://schemas.microsoft.com/office/drawing/2014/main" id="{D0FD6ED2-6D4D-4C03-8AD1-9EA2E4990CC6}"/>
                </a:ext>
              </a:extLst>
            </p:cNvPr>
            <p:cNvGrpSpPr/>
            <p:nvPr/>
          </p:nvGrpSpPr>
          <p:grpSpPr>
            <a:xfrm rot="5400000">
              <a:off x="862599" y="1049704"/>
              <a:ext cx="3258748" cy="5269941"/>
              <a:chOff x="1798381" y="2525"/>
              <a:chExt cx="3258748" cy="5269941"/>
            </a:xfrm>
          </p:grpSpPr>
          <p:sp>
            <p:nvSpPr>
              <p:cNvPr id="42" name="Rectangle: Rounded Corners 82">
                <a:extLst>
                  <a:ext uri="{FF2B5EF4-FFF2-40B4-BE49-F238E27FC236}">
                    <a16:creationId xmlns:a16="http://schemas.microsoft.com/office/drawing/2014/main" id="{377EBD87-9418-4191-BE3B-0D61089C7568}"/>
                  </a:ext>
                </a:extLst>
              </p:cNvPr>
              <p:cNvSpPr/>
              <p:nvPr/>
            </p:nvSpPr>
            <p:spPr>
              <a:xfrm>
                <a:off x="2060958" y="2525"/>
                <a:ext cx="2996171" cy="5269941"/>
              </a:xfrm>
              <a:prstGeom prst="roundRect">
                <a:avLst/>
              </a:prstGeom>
              <a:gradFill flip="none" rotWithShape="1">
                <a:gsLst>
                  <a:gs pos="0">
                    <a:srgbClr val="0A5E7A"/>
                  </a:gs>
                  <a:gs pos="48000">
                    <a:srgbClr val="56489A"/>
                  </a:gs>
                  <a:gs pos="83000">
                    <a:srgbClr val="544797"/>
                  </a:gs>
                  <a:gs pos="100000">
                    <a:srgbClr val="53469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3" name="Freeform: Shape 83">
                <a:extLst>
                  <a:ext uri="{FF2B5EF4-FFF2-40B4-BE49-F238E27FC236}">
                    <a16:creationId xmlns:a16="http://schemas.microsoft.com/office/drawing/2014/main" id="{2B176545-C475-4ED0-A1E9-A1C314A79A65}"/>
                  </a:ext>
                </a:extLst>
              </p:cNvPr>
              <p:cNvSpPr/>
              <p:nvPr/>
            </p:nvSpPr>
            <p:spPr>
              <a:xfrm rot="20828968" flipV="1">
                <a:off x="1798381" y="1491445"/>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41" name="Metin kutusu 40">
              <a:extLst>
                <a:ext uri="{FF2B5EF4-FFF2-40B4-BE49-F238E27FC236}">
                  <a16:creationId xmlns:a16="http://schemas.microsoft.com/office/drawing/2014/main" id="{9FF39606-C71D-4C1F-B697-77153D0EBD74}"/>
                </a:ext>
              </a:extLst>
            </p:cNvPr>
            <p:cNvSpPr txBox="1"/>
            <p:nvPr/>
          </p:nvSpPr>
          <p:spPr>
            <a:xfrm>
              <a:off x="1652112" y="2389809"/>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HEMŞİRELİK</a:t>
              </a:r>
              <a:endParaRPr lang="tr-TR" sz="2000" dirty="0">
                <a:solidFill>
                  <a:srgbClr val="7030A0"/>
                </a:solidFill>
              </a:endParaRPr>
            </a:p>
          </p:txBody>
        </p:sp>
      </p:grpSp>
      <p:pic>
        <p:nvPicPr>
          <p:cNvPr id="44" name="Resim 43">
            <a:extLst>
              <a:ext uri="{FF2B5EF4-FFF2-40B4-BE49-F238E27FC236}">
                <a16:creationId xmlns:a16="http://schemas.microsoft.com/office/drawing/2014/main" id="{726CADE4-CDB5-4FDF-976C-6EFD0BD8E1B8}"/>
              </a:ext>
            </a:extLst>
          </p:cNvPr>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2468436" y="3512577"/>
            <a:ext cx="1804108" cy="2250485"/>
          </a:xfrm>
          <a:prstGeom prst="rect">
            <a:avLst/>
          </a:prstGeom>
        </p:spPr>
      </p:pic>
      <p:sp>
        <p:nvSpPr>
          <p:cNvPr id="45" name="Metin kutusu 44">
            <a:extLst>
              <a:ext uri="{FF2B5EF4-FFF2-40B4-BE49-F238E27FC236}">
                <a16:creationId xmlns:a16="http://schemas.microsoft.com/office/drawing/2014/main" id="{9CD71667-B0C9-4D0B-8969-AD3950C18D7C}"/>
              </a:ext>
            </a:extLst>
          </p:cNvPr>
          <p:cNvSpPr txBox="1"/>
          <p:nvPr/>
        </p:nvSpPr>
        <p:spPr>
          <a:xfrm>
            <a:off x="7852923" y="1845581"/>
            <a:ext cx="2829329" cy="738664"/>
          </a:xfrm>
          <a:prstGeom prst="rect">
            <a:avLst/>
          </a:prstGeom>
          <a:noFill/>
        </p:spPr>
        <p:txBody>
          <a:bodyPr wrap="square">
            <a:spAutoFit/>
          </a:bodyPr>
          <a:lstStyle/>
          <a:p>
            <a:pPr algn="ctr"/>
            <a:r>
              <a:rPr lang="tr-TR" sz="1400" b="1" dirty="0">
                <a:latin typeface="Candara Light" panose="020E0502030303020204" pitchFamily="34" charset="0"/>
              </a:rPr>
              <a:t>Sağlık Personelinin Sektörlere ve Unvanlara Göre Dağılımı</a:t>
            </a:r>
          </a:p>
          <a:p>
            <a:pPr algn="ctr"/>
            <a:r>
              <a:rPr lang="tr-TR" sz="1400" b="1" dirty="0">
                <a:latin typeface="Candara Light" panose="020E0502030303020204" pitchFamily="34" charset="0"/>
              </a:rPr>
              <a:t>SİY 2019</a:t>
            </a:r>
          </a:p>
        </p:txBody>
      </p:sp>
      <p:graphicFrame>
        <p:nvGraphicFramePr>
          <p:cNvPr id="46" name="Grafik 45">
            <a:extLst>
              <a:ext uri="{FF2B5EF4-FFF2-40B4-BE49-F238E27FC236}">
                <a16:creationId xmlns:a16="http://schemas.microsoft.com/office/drawing/2014/main" id="{DA7282C1-34BA-4F74-B60C-4B912A6359EE}"/>
              </a:ext>
            </a:extLst>
          </p:cNvPr>
          <p:cNvGraphicFramePr/>
          <p:nvPr>
            <p:extLst>
              <p:ext uri="{D42A27DB-BD31-4B8C-83A1-F6EECF244321}">
                <p14:modId xmlns:p14="http://schemas.microsoft.com/office/powerpoint/2010/main" val="3504016265"/>
              </p:ext>
            </p:extLst>
          </p:nvPr>
        </p:nvGraphicFramePr>
        <p:xfrm>
          <a:off x="6196809" y="2707994"/>
          <a:ext cx="5985030" cy="3990020"/>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2771646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19613" y="732301"/>
                  <a:ext cx="2055371"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Meslek Tanıtımı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a:t>
              </a:r>
              <a:endParaRPr lang="en-IN" b="1" dirty="0">
                <a:solidFill>
                  <a:schemeClr val="bg1"/>
                </a:solidFill>
                <a:latin typeface="Eurostile BQ" pitchFamily="50" charset="0"/>
              </a:endParaRPr>
            </a:p>
          </p:txBody>
        </p:sp>
      </p:grpSp>
      <p:sp>
        <p:nvSpPr>
          <p:cNvPr id="24" name="14 Metin kutusu">
            <a:extLst>
              <a:ext uri="{FF2B5EF4-FFF2-40B4-BE49-F238E27FC236}">
                <a16:creationId xmlns:a16="http://schemas.microsoft.com/office/drawing/2014/main" id="{47EB8815-6637-4308-BB53-BB0214759133}"/>
              </a:ext>
            </a:extLst>
          </p:cNvPr>
          <p:cNvSpPr txBox="1"/>
          <p:nvPr/>
        </p:nvSpPr>
        <p:spPr>
          <a:xfrm>
            <a:off x="-181433" y="6411307"/>
            <a:ext cx="3889347" cy="307777"/>
          </a:xfrm>
          <a:prstGeom prst="rect">
            <a:avLst/>
          </a:prstGeom>
          <a:noFill/>
        </p:spPr>
        <p:txBody>
          <a:bodyPr wrap="square" numCol="1" rtlCol="0">
            <a:spAutoFit/>
          </a:bodyPr>
          <a:lstStyle/>
          <a:p>
            <a:pPr algn="ctr"/>
            <a:r>
              <a:rPr lang="tr-TR" sz="1400" dirty="0">
                <a:latin typeface="Maiandra GD" panose="020E0502030308020204" pitchFamily="34" charset="0"/>
              </a:rPr>
              <a:t>Eğitim Hemşireliği</a:t>
            </a:r>
          </a:p>
        </p:txBody>
      </p:sp>
      <p:sp>
        <p:nvSpPr>
          <p:cNvPr id="25" name="Dikdörtgen 24">
            <a:extLst>
              <a:ext uri="{FF2B5EF4-FFF2-40B4-BE49-F238E27FC236}">
                <a16:creationId xmlns:a16="http://schemas.microsoft.com/office/drawing/2014/main" id="{1623429A-6E1B-43ED-98AC-D03DABC13155}"/>
              </a:ext>
            </a:extLst>
          </p:cNvPr>
          <p:cNvSpPr/>
          <p:nvPr/>
        </p:nvSpPr>
        <p:spPr>
          <a:xfrm>
            <a:off x="5980760" y="6411307"/>
            <a:ext cx="4390604" cy="307777"/>
          </a:xfrm>
          <a:prstGeom prst="rect">
            <a:avLst/>
          </a:prstGeom>
        </p:spPr>
        <p:txBody>
          <a:bodyPr wrap="square">
            <a:spAutoFit/>
          </a:bodyPr>
          <a:lstStyle/>
          <a:p>
            <a:pPr algn="just"/>
            <a:r>
              <a:rPr lang="tr-TR" sz="1400" dirty="0" err="1">
                <a:latin typeface="Maiandra GD" panose="020E0502030308020204" pitchFamily="34" charset="0"/>
              </a:rPr>
              <a:t>Cerrahi&amp;Ameliyathane</a:t>
            </a:r>
            <a:r>
              <a:rPr lang="tr-TR" sz="1400" dirty="0">
                <a:latin typeface="Maiandra GD" panose="020E0502030308020204" pitchFamily="34" charset="0"/>
              </a:rPr>
              <a:t> Hemşireliği</a:t>
            </a:r>
          </a:p>
        </p:txBody>
      </p:sp>
      <p:sp>
        <p:nvSpPr>
          <p:cNvPr id="26" name="Dikdörtgen 25">
            <a:extLst>
              <a:ext uri="{FF2B5EF4-FFF2-40B4-BE49-F238E27FC236}">
                <a16:creationId xmlns:a16="http://schemas.microsoft.com/office/drawing/2014/main" id="{13CB7222-99E4-4519-9BE2-F8EF7551DDB5}"/>
              </a:ext>
            </a:extLst>
          </p:cNvPr>
          <p:cNvSpPr/>
          <p:nvPr/>
        </p:nvSpPr>
        <p:spPr>
          <a:xfrm>
            <a:off x="3206336" y="6437047"/>
            <a:ext cx="2764263" cy="307777"/>
          </a:xfrm>
          <a:prstGeom prst="rect">
            <a:avLst/>
          </a:prstGeom>
        </p:spPr>
        <p:txBody>
          <a:bodyPr wrap="square">
            <a:spAutoFit/>
          </a:bodyPr>
          <a:lstStyle/>
          <a:p>
            <a:pPr algn="ctr"/>
            <a:r>
              <a:rPr lang="tr-TR" sz="1400" dirty="0">
                <a:latin typeface="Maiandra GD" panose="020E0502030308020204" pitchFamily="34" charset="0"/>
              </a:rPr>
              <a:t>Psikiyatri Hemşireliği</a:t>
            </a:r>
            <a:endParaRPr lang="en-GB" sz="1400" dirty="0">
              <a:latin typeface="Maiandra GD" panose="020E0502030308020204" pitchFamily="34" charset="0"/>
            </a:endParaRPr>
          </a:p>
        </p:txBody>
      </p:sp>
      <p:pic>
        <p:nvPicPr>
          <p:cNvPr id="27" name="Resim 26">
            <a:extLst>
              <a:ext uri="{FF2B5EF4-FFF2-40B4-BE49-F238E27FC236}">
                <a16:creationId xmlns:a16="http://schemas.microsoft.com/office/drawing/2014/main" id="{B9C32DDA-35CD-47DC-9257-A552ED9049C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37532" y="2459603"/>
            <a:ext cx="2571035" cy="1712309"/>
          </a:xfrm>
          <a:prstGeom prst="rect">
            <a:avLst/>
          </a:prstGeom>
        </p:spPr>
      </p:pic>
      <p:pic>
        <p:nvPicPr>
          <p:cNvPr id="31" name="Resim 30">
            <a:extLst>
              <a:ext uri="{FF2B5EF4-FFF2-40B4-BE49-F238E27FC236}">
                <a16:creationId xmlns:a16="http://schemas.microsoft.com/office/drawing/2014/main" id="{D5C62FF8-3AB3-42E2-8364-E4139227794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204"/>
          <a:stretch/>
        </p:blipFill>
        <p:spPr>
          <a:xfrm>
            <a:off x="476933" y="4685141"/>
            <a:ext cx="2572616" cy="1650851"/>
          </a:xfrm>
          <a:prstGeom prst="rect">
            <a:avLst/>
          </a:prstGeom>
        </p:spPr>
      </p:pic>
      <p:pic>
        <p:nvPicPr>
          <p:cNvPr id="32" name="Resim 31">
            <a:extLst>
              <a:ext uri="{FF2B5EF4-FFF2-40B4-BE49-F238E27FC236}">
                <a16:creationId xmlns:a16="http://schemas.microsoft.com/office/drawing/2014/main" id="{6BA1DE25-A802-4091-AA5D-AABCA199D6E4}"/>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b="9267"/>
          <a:stretch/>
        </p:blipFill>
        <p:spPr>
          <a:xfrm>
            <a:off x="3317460" y="2459603"/>
            <a:ext cx="2540198" cy="1748028"/>
          </a:xfrm>
          <a:prstGeom prst="rect">
            <a:avLst/>
          </a:prstGeom>
        </p:spPr>
      </p:pic>
      <p:pic>
        <p:nvPicPr>
          <p:cNvPr id="33" name="Resim 32">
            <a:extLst>
              <a:ext uri="{FF2B5EF4-FFF2-40B4-BE49-F238E27FC236}">
                <a16:creationId xmlns:a16="http://schemas.microsoft.com/office/drawing/2014/main" id="{FAFDAE4E-D62A-48C7-90BE-3BC43180EAA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98327" y="4685141"/>
            <a:ext cx="2548848" cy="1650851"/>
          </a:xfrm>
          <a:prstGeom prst="rect">
            <a:avLst/>
          </a:prstGeom>
        </p:spPr>
      </p:pic>
      <p:pic>
        <p:nvPicPr>
          <p:cNvPr id="34" name="Resim 33">
            <a:extLst>
              <a:ext uri="{FF2B5EF4-FFF2-40B4-BE49-F238E27FC236}">
                <a16:creationId xmlns:a16="http://schemas.microsoft.com/office/drawing/2014/main" id="{508BD609-C044-47E8-A213-5E18ED88D68C}"/>
              </a:ext>
            </a:extLst>
          </p:cNvPr>
          <p:cNvPicPr>
            <a:picLocks noChangeAspect="1"/>
          </p:cNvPicPr>
          <p:nvPr/>
        </p:nvPicPr>
        <p:blipFill rotWithShape="1">
          <a:blip r:embed="rId7">
            <a:extLst>
              <a:ext uri="{28A0092B-C50C-407E-A947-70E740481C1C}">
                <a14:useLocalDpi xmlns:a14="http://schemas.microsoft.com/office/drawing/2010/main" val="0"/>
              </a:ext>
            </a:extLst>
          </a:blip>
          <a:srcRect r="12340"/>
          <a:stretch/>
        </p:blipFill>
        <p:spPr>
          <a:xfrm>
            <a:off x="6083837" y="2457207"/>
            <a:ext cx="2545574" cy="1755919"/>
          </a:xfrm>
          <a:prstGeom prst="rect">
            <a:avLst/>
          </a:prstGeom>
        </p:spPr>
      </p:pic>
      <p:pic>
        <p:nvPicPr>
          <p:cNvPr id="37" name="Resim 36">
            <a:extLst>
              <a:ext uri="{FF2B5EF4-FFF2-40B4-BE49-F238E27FC236}">
                <a16:creationId xmlns:a16="http://schemas.microsoft.com/office/drawing/2014/main" id="{7DE28BFA-CA8D-4B04-BF15-7FD7953F1386}"/>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b="9680"/>
          <a:stretch/>
        </p:blipFill>
        <p:spPr>
          <a:xfrm>
            <a:off x="6095953" y="4685141"/>
            <a:ext cx="2567333" cy="1650851"/>
          </a:xfrm>
          <a:prstGeom prst="rect">
            <a:avLst/>
          </a:prstGeom>
        </p:spPr>
      </p:pic>
      <p:sp>
        <p:nvSpPr>
          <p:cNvPr id="38" name="Dikdörtgen 37">
            <a:extLst>
              <a:ext uri="{FF2B5EF4-FFF2-40B4-BE49-F238E27FC236}">
                <a16:creationId xmlns:a16="http://schemas.microsoft.com/office/drawing/2014/main" id="{99A89714-0EB9-4AAC-893C-0E56FF1208AE}"/>
              </a:ext>
            </a:extLst>
          </p:cNvPr>
          <p:cNvSpPr/>
          <p:nvPr/>
        </p:nvSpPr>
        <p:spPr>
          <a:xfrm>
            <a:off x="128637" y="4187055"/>
            <a:ext cx="3188823" cy="307777"/>
          </a:xfrm>
          <a:prstGeom prst="rect">
            <a:avLst/>
          </a:prstGeom>
        </p:spPr>
        <p:txBody>
          <a:bodyPr wrap="square">
            <a:spAutoFit/>
          </a:bodyPr>
          <a:lstStyle/>
          <a:p>
            <a:pPr algn="ctr"/>
            <a:r>
              <a:rPr lang="tr-TR" sz="1400" dirty="0">
                <a:latin typeface="Maiandra GD" panose="020E0502030308020204" pitchFamily="34" charset="0"/>
              </a:rPr>
              <a:t>Yoğun Bakım Hemşireliği</a:t>
            </a:r>
          </a:p>
        </p:txBody>
      </p:sp>
      <p:sp>
        <p:nvSpPr>
          <p:cNvPr id="47" name="Dikdörtgen 46">
            <a:extLst>
              <a:ext uri="{FF2B5EF4-FFF2-40B4-BE49-F238E27FC236}">
                <a16:creationId xmlns:a16="http://schemas.microsoft.com/office/drawing/2014/main" id="{CC12BA8A-83C9-4C2E-A0EE-07A1B1D4837E}"/>
              </a:ext>
            </a:extLst>
          </p:cNvPr>
          <p:cNvSpPr/>
          <p:nvPr/>
        </p:nvSpPr>
        <p:spPr>
          <a:xfrm>
            <a:off x="3323863" y="4232915"/>
            <a:ext cx="2527391" cy="307777"/>
          </a:xfrm>
          <a:prstGeom prst="rect">
            <a:avLst/>
          </a:prstGeom>
        </p:spPr>
        <p:txBody>
          <a:bodyPr wrap="square">
            <a:spAutoFit/>
          </a:bodyPr>
          <a:lstStyle/>
          <a:p>
            <a:pPr algn="ctr"/>
            <a:r>
              <a:rPr lang="tr-TR" sz="1400" dirty="0">
                <a:latin typeface="Maiandra GD" panose="020E0502030308020204" pitchFamily="34" charset="0"/>
              </a:rPr>
              <a:t>Pediatri Hemşireliği</a:t>
            </a:r>
          </a:p>
        </p:txBody>
      </p:sp>
      <p:sp>
        <p:nvSpPr>
          <p:cNvPr id="48" name="Dikdörtgen 47">
            <a:extLst>
              <a:ext uri="{FF2B5EF4-FFF2-40B4-BE49-F238E27FC236}">
                <a16:creationId xmlns:a16="http://schemas.microsoft.com/office/drawing/2014/main" id="{90175959-043D-4CA1-8AB4-7A0185D73B57}"/>
              </a:ext>
            </a:extLst>
          </p:cNvPr>
          <p:cNvSpPr/>
          <p:nvPr/>
        </p:nvSpPr>
        <p:spPr>
          <a:xfrm>
            <a:off x="5678750" y="4223021"/>
            <a:ext cx="3355747" cy="307777"/>
          </a:xfrm>
          <a:prstGeom prst="rect">
            <a:avLst/>
          </a:prstGeom>
        </p:spPr>
        <p:txBody>
          <a:bodyPr wrap="square">
            <a:spAutoFit/>
          </a:bodyPr>
          <a:lstStyle/>
          <a:p>
            <a:pPr algn="ctr"/>
            <a:r>
              <a:rPr lang="tr-TR" sz="1400" dirty="0">
                <a:latin typeface="Maiandra GD" panose="020E0502030308020204" pitchFamily="34" charset="0"/>
              </a:rPr>
              <a:t>Toplum Sağlığı Hemşireliği</a:t>
            </a:r>
          </a:p>
        </p:txBody>
      </p:sp>
      <p:sp>
        <p:nvSpPr>
          <p:cNvPr id="53" name="Dikdörtgen 52">
            <a:extLst>
              <a:ext uri="{FF2B5EF4-FFF2-40B4-BE49-F238E27FC236}">
                <a16:creationId xmlns:a16="http://schemas.microsoft.com/office/drawing/2014/main" id="{0DB572CD-291A-48EE-8623-01E36CF3034B}"/>
              </a:ext>
            </a:extLst>
          </p:cNvPr>
          <p:cNvSpPr/>
          <p:nvPr/>
        </p:nvSpPr>
        <p:spPr>
          <a:xfrm>
            <a:off x="7892356" y="6396334"/>
            <a:ext cx="4997084" cy="307777"/>
          </a:xfrm>
          <a:prstGeom prst="rect">
            <a:avLst/>
          </a:prstGeom>
        </p:spPr>
        <p:txBody>
          <a:bodyPr wrap="square">
            <a:spAutoFit/>
          </a:bodyPr>
          <a:lstStyle/>
          <a:p>
            <a:pPr algn="ctr"/>
            <a:r>
              <a:rPr lang="tr-TR" sz="1400" dirty="0">
                <a:latin typeface="Maiandra GD" panose="020E0502030308020204" pitchFamily="34" charset="0"/>
              </a:rPr>
              <a:t>Evde Bakım Hemşireliği</a:t>
            </a:r>
          </a:p>
        </p:txBody>
      </p:sp>
      <p:pic>
        <p:nvPicPr>
          <p:cNvPr id="54" name="Resim 53">
            <a:extLst>
              <a:ext uri="{FF2B5EF4-FFF2-40B4-BE49-F238E27FC236}">
                <a16:creationId xmlns:a16="http://schemas.microsoft.com/office/drawing/2014/main" id="{4EF350F6-53AA-48BC-A08B-3D2961F886AD}"/>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6493"/>
          <a:stretch/>
        </p:blipFill>
        <p:spPr>
          <a:xfrm>
            <a:off x="9082243" y="2457207"/>
            <a:ext cx="2645131" cy="1752843"/>
          </a:xfrm>
          <a:prstGeom prst="rect">
            <a:avLst/>
          </a:prstGeom>
        </p:spPr>
      </p:pic>
      <p:pic>
        <p:nvPicPr>
          <p:cNvPr id="55" name="Resim 54">
            <a:extLst>
              <a:ext uri="{FF2B5EF4-FFF2-40B4-BE49-F238E27FC236}">
                <a16:creationId xmlns:a16="http://schemas.microsoft.com/office/drawing/2014/main" id="{6836AAC9-5D65-404D-BF8B-4A6D125D970C}"/>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57435" y="4693137"/>
            <a:ext cx="2634204" cy="1642856"/>
          </a:xfrm>
          <a:prstGeom prst="rect">
            <a:avLst/>
          </a:prstGeom>
        </p:spPr>
      </p:pic>
      <p:sp>
        <p:nvSpPr>
          <p:cNvPr id="56" name="Dikdörtgen 55">
            <a:extLst>
              <a:ext uri="{FF2B5EF4-FFF2-40B4-BE49-F238E27FC236}">
                <a16:creationId xmlns:a16="http://schemas.microsoft.com/office/drawing/2014/main" id="{6160811E-27C4-4809-97ED-A32C776FD78F}"/>
              </a:ext>
            </a:extLst>
          </p:cNvPr>
          <p:cNvSpPr/>
          <p:nvPr/>
        </p:nvSpPr>
        <p:spPr>
          <a:xfrm>
            <a:off x="8035250" y="4254635"/>
            <a:ext cx="4894247" cy="307777"/>
          </a:xfrm>
          <a:prstGeom prst="rect">
            <a:avLst/>
          </a:prstGeom>
        </p:spPr>
        <p:txBody>
          <a:bodyPr wrap="square">
            <a:spAutoFit/>
          </a:bodyPr>
          <a:lstStyle/>
          <a:p>
            <a:pPr algn="ctr"/>
            <a:r>
              <a:rPr lang="tr-TR" sz="1400" dirty="0">
                <a:latin typeface="Maiandra GD" panose="020E0502030308020204" pitchFamily="34" charset="0"/>
              </a:rPr>
              <a:t>Huzurevi ve Yaşlı Bakım Hemşireliği</a:t>
            </a:r>
          </a:p>
        </p:txBody>
      </p:sp>
      <p:sp>
        <p:nvSpPr>
          <p:cNvPr id="57" name="İkizkenar Üçgen 56">
            <a:extLst>
              <a:ext uri="{FF2B5EF4-FFF2-40B4-BE49-F238E27FC236}">
                <a16:creationId xmlns:a16="http://schemas.microsoft.com/office/drawing/2014/main" id="{B06752BA-ED15-452C-B020-75F711F5E2E4}"/>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Dikdörtgen: Köşeleri Yuvarlatılmış 57">
            <a:extLst>
              <a:ext uri="{FF2B5EF4-FFF2-40B4-BE49-F238E27FC236}">
                <a16:creationId xmlns:a16="http://schemas.microsoft.com/office/drawing/2014/main" id="{4F28B7FF-C755-4889-9B19-5C0C69970593}"/>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Metin kutusu 58">
            <a:extLst>
              <a:ext uri="{FF2B5EF4-FFF2-40B4-BE49-F238E27FC236}">
                <a16:creationId xmlns:a16="http://schemas.microsoft.com/office/drawing/2014/main" id="{4636E584-A38D-411E-8AAE-29BFBCB3710D}"/>
              </a:ext>
            </a:extLst>
          </p:cNvPr>
          <p:cNvSpPr txBox="1"/>
          <p:nvPr/>
        </p:nvSpPr>
        <p:spPr>
          <a:xfrm>
            <a:off x="8800585" y="1555943"/>
            <a:ext cx="2940844" cy="400110"/>
          </a:xfrm>
          <a:prstGeom prst="rect">
            <a:avLst/>
          </a:prstGeom>
          <a:noFill/>
        </p:spPr>
        <p:txBody>
          <a:bodyPr wrap="square">
            <a:spAutoFit/>
          </a:bodyPr>
          <a:lstStyle/>
          <a:p>
            <a:pPr algn="ctr"/>
            <a:r>
              <a:rPr lang="tr-TR" sz="2000" b="1" dirty="0">
                <a:latin typeface="Agency FB" panose="020B0503020202020204" pitchFamily="34" charset="0"/>
              </a:rPr>
              <a:t>Çalışma Alanları</a:t>
            </a:r>
            <a:endParaRPr lang="tr-TR" sz="2000" dirty="0"/>
          </a:p>
        </p:txBody>
      </p:sp>
    </p:spTree>
    <p:extLst>
      <p:ext uri="{BB962C8B-B14F-4D97-AF65-F5344CB8AC3E}">
        <p14:creationId xmlns:p14="http://schemas.microsoft.com/office/powerpoint/2010/main" val="8757202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19613" y="732301"/>
                  <a:ext cx="2055371"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Meslek Tanıtımı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a:t>
              </a:r>
              <a:endParaRPr lang="en-IN" b="1" dirty="0">
                <a:solidFill>
                  <a:schemeClr val="bg1"/>
                </a:solidFill>
                <a:latin typeface="Eurostile BQ" pitchFamily="50" charset="0"/>
              </a:endParaRPr>
            </a:p>
          </p:txBody>
        </p:sp>
      </p:grpSp>
      <p:sp>
        <p:nvSpPr>
          <p:cNvPr id="57" name="İkizkenar Üçgen 56">
            <a:extLst>
              <a:ext uri="{FF2B5EF4-FFF2-40B4-BE49-F238E27FC236}">
                <a16:creationId xmlns:a16="http://schemas.microsoft.com/office/drawing/2014/main" id="{B06752BA-ED15-452C-B020-75F711F5E2E4}"/>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8" name="Dikdörtgen: Köşeleri Yuvarlatılmış 57">
            <a:extLst>
              <a:ext uri="{FF2B5EF4-FFF2-40B4-BE49-F238E27FC236}">
                <a16:creationId xmlns:a16="http://schemas.microsoft.com/office/drawing/2014/main" id="{4F28B7FF-C755-4889-9B19-5C0C69970593}"/>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9" name="Metin kutusu 58">
            <a:extLst>
              <a:ext uri="{FF2B5EF4-FFF2-40B4-BE49-F238E27FC236}">
                <a16:creationId xmlns:a16="http://schemas.microsoft.com/office/drawing/2014/main" id="{4636E584-A38D-411E-8AAE-29BFBCB3710D}"/>
              </a:ext>
            </a:extLst>
          </p:cNvPr>
          <p:cNvSpPr txBox="1"/>
          <p:nvPr/>
        </p:nvSpPr>
        <p:spPr>
          <a:xfrm>
            <a:off x="8800585" y="1555943"/>
            <a:ext cx="2940844" cy="400110"/>
          </a:xfrm>
          <a:prstGeom prst="rect">
            <a:avLst/>
          </a:prstGeom>
          <a:noFill/>
        </p:spPr>
        <p:txBody>
          <a:bodyPr wrap="square">
            <a:spAutoFit/>
          </a:bodyPr>
          <a:lstStyle/>
          <a:p>
            <a:pPr algn="ctr"/>
            <a:r>
              <a:rPr lang="tr-TR" sz="2000" b="1" dirty="0">
                <a:latin typeface="Agency FB" panose="020B0503020202020204" pitchFamily="34" charset="0"/>
              </a:rPr>
              <a:t>Çalışma Alanları</a:t>
            </a:r>
            <a:endParaRPr lang="tr-TR" sz="2000" dirty="0"/>
          </a:p>
        </p:txBody>
      </p:sp>
      <p:sp>
        <p:nvSpPr>
          <p:cNvPr id="39" name="14 Metin kutusu">
            <a:extLst>
              <a:ext uri="{FF2B5EF4-FFF2-40B4-BE49-F238E27FC236}">
                <a16:creationId xmlns:a16="http://schemas.microsoft.com/office/drawing/2014/main" id="{3E893B73-481B-437A-92E4-9C2867EFAE4B}"/>
              </a:ext>
            </a:extLst>
          </p:cNvPr>
          <p:cNvSpPr txBox="1"/>
          <p:nvPr/>
        </p:nvSpPr>
        <p:spPr>
          <a:xfrm>
            <a:off x="3183228" y="6077895"/>
            <a:ext cx="3227065" cy="307777"/>
          </a:xfrm>
          <a:prstGeom prst="rect">
            <a:avLst/>
          </a:prstGeom>
          <a:noFill/>
        </p:spPr>
        <p:txBody>
          <a:bodyPr wrap="square" numCol="1" rtlCol="0">
            <a:spAutoFit/>
          </a:bodyPr>
          <a:lstStyle/>
          <a:p>
            <a:pPr algn="ctr"/>
            <a:r>
              <a:rPr lang="tr-TR" sz="1400" dirty="0">
                <a:latin typeface="Maiandra GD" panose="020E0502030308020204" pitchFamily="34" charset="0"/>
              </a:rPr>
              <a:t>Cezaevi Hemşireliği</a:t>
            </a:r>
          </a:p>
        </p:txBody>
      </p:sp>
      <p:sp>
        <p:nvSpPr>
          <p:cNvPr id="40" name="Dikdörtgen 39">
            <a:extLst>
              <a:ext uri="{FF2B5EF4-FFF2-40B4-BE49-F238E27FC236}">
                <a16:creationId xmlns:a16="http://schemas.microsoft.com/office/drawing/2014/main" id="{196A5A4A-9051-4C73-9DED-FB96EB0D666A}"/>
              </a:ext>
            </a:extLst>
          </p:cNvPr>
          <p:cNvSpPr/>
          <p:nvPr/>
        </p:nvSpPr>
        <p:spPr>
          <a:xfrm>
            <a:off x="-142593" y="6052548"/>
            <a:ext cx="3764882" cy="523220"/>
          </a:xfrm>
          <a:prstGeom prst="rect">
            <a:avLst/>
          </a:prstGeom>
        </p:spPr>
        <p:txBody>
          <a:bodyPr wrap="square">
            <a:spAutoFit/>
          </a:bodyPr>
          <a:lstStyle/>
          <a:p>
            <a:pPr algn="ctr"/>
            <a:r>
              <a:rPr lang="tr-TR" sz="1400" dirty="0">
                <a:latin typeface="Maiandra GD" panose="020E0502030308020204" pitchFamily="34" charset="0"/>
              </a:rPr>
              <a:t>Konsültasyon </a:t>
            </a:r>
            <a:r>
              <a:rPr lang="tr-TR" sz="1400" dirty="0" err="1">
                <a:latin typeface="Maiandra GD" panose="020E0502030308020204" pitchFamily="34" charset="0"/>
              </a:rPr>
              <a:t>Liyezon</a:t>
            </a:r>
            <a:endParaRPr lang="tr-TR" sz="1400" dirty="0">
              <a:latin typeface="Maiandra GD" panose="020E0502030308020204" pitchFamily="34" charset="0"/>
            </a:endParaRPr>
          </a:p>
          <a:p>
            <a:pPr algn="ctr"/>
            <a:r>
              <a:rPr lang="tr-TR" sz="1400" dirty="0">
                <a:latin typeface="Maiandra GD" panose="020E0502030308020204" pitchFamily="34" charset="0"/>
              </a:rPr>
              <a:t>Psikiyatrisi Hemşireliği</a:t>
            </a:r>
          </a:p>
        </p:txBody>
      </p:sp>
      <p:pic>
        <p:nvPicPr>
          <p:cNvPr id="41" name="Resim 40">
            <a:extLst>
              <a:ext uri="{FF2B5EF4-FFF2-40B4-BE49-F238E27FC236}">
                <a16:creationId xmlns:a16="http://schemas.microsoft.com/office/drawing/2014/main" id="{FF8BB820-CD99-4FCD-8346-3B0254E9C901}"/>
              </a:ext>
            </a:extLst>
          </p:cNvPr>
          <p:cNvPicPr>
            <a:picLocks noChangeAspect="1"/>
          </p:cNvPicPr>
          <p:nvPr/>
        </p:nvPicPr>
        <p:blipFill rotWithShape="1">
          <a:blip r:embed="rId3">
            <a:extLst>
              <a:ext uri="{28A0092B-C50C-407E-A947-70E740481C1C}">
                <a14:useLocalDpi xmlns:a14="http://schemas.microsoft.com/office/drawing/2010/main" val="0"/>
              </a:ext>
            </a:extLst>
          </a:blip>
          <a:srcRect t="6871" b="6054"/>
          <a:stretch/>
        </p:blipFill>
        <p:spPr>
          <a:xfrm>
            <a:off x="398955" y="2194584"/>
            <a:ext cx="2656321" cy="1746429"/>
          </a:xfrm>
          <a:prstGeom prst="rect">
            <a:avLst/>
          </a:prstGeom>
        </p:spPr>
      </p:pic>
      <p:pic>
        <p:nvPicPr>
          <p:cNvPr id="42" name="Resim 41">
            <a:extLst>
              <a:ext uri="{FF2B5EF4-FFF2-40B4-BE49-F238E27FC236}">
                <a16:creationId xmlns:a16="http://schemas.microsoft.com/office/drawing/2014/main" id="{F540C31F-DB49-4E79-A6FC-ECF409AB431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8955" y="4446653"/>
            <a:ext cx="2676661" cy="1517967"/>
          </a:xfrm>
          <a:prstGeom prst="rect">
            <a:avLst/>
          </a:prstGeom>
        </p:spPr>
      </p:pic>
      <p:pic>
        <p:nvPicPr>
          <p:cNvPr id="43" name="Resim 42">
            <a:extLst>
              <a:ext uri="{FF2B5EF4-FFF2-40B4-BE49-F238E27FC236}">
                <a16:creationId xmlns:a16="http://schemas.microsoft.com/office/drawing/2014/main" id="{83BBBEBC-C910-47FB-82A4-9C5E70AA6CB0}"/>
              </a:ext>
            </a:extLst>
          </p:cNvPr>
          <p:cNvPicPr>
            <a:picLocks noChangeAspect="1"/>
          </p:cNvPicPr>
          <p:nvPr/>
        </p:nvPicPr>
        <p:blipFill rotWithShape="1">
          <a:blip r:embed="rId5">
            <a:extLst>
              <a:ext uri="{28A0092B-C50C-407E-A947-70E740481C1C}">
                <a14:useLocalDpi xmlns:a14="http://schemas.microsoft.com/office/drawing/2010/main" val="0"/>
              </a:ext>
            </a:extLst>
          </a:blip>
          <a:srcRect r="25963"/>
          <a:stretch/>
        </p:blipFill>
        <p:spPr>
          <a:xfrm>
            <a:off x="3379866" y="2194584"/>
            <a:ext cx="2637911" cy="1746429"/>
          </a:xfrm>
          <a:prstGeom prst="rect">
            <a:avLst/>
          </a:prstGeom>
        </p:spPr>
      </p:pic>
      <p:pic>
        <p:nvPicPr>
          <p:cNvPr id="44" name="Resim 43">
            <a:extLst>
              <a:ext uri="{FF2B5EF4-FFF2-40B4-BE49-F238E27FC236}">
                <a16:creationId xmlns:a16="http://schemas.microsoft.com/office/drawing/2014/main" id="{EA17E389-645E-4C8B-907C-43B08983B306}"/>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t="13183"/>
          <a:stretch/>
        </p:blipFill>
        <p:spPr>
          <a:xfrm>
            <a:off x="3379866" y="4446653"/>
            <a:ext cx="2637911" cy="1517967"/>
          </a:xfrm>
          <a:prstGeom prst="rect">
            <a:avLst/>
          </a:prstGeom>
        </p:spPr>
      </p:pic>
      <p:sp>
        <p:nvSpPr>
          <p:cNvPr id="45" name="Dikdörtgen 44">
            <a:extLst>
              <a:ext uri="{FF2B5EF4-FFF2-40B4-BE49-F238E27FC236}">
                <a16:creationId xmlns:a16="http://schemas.microsoft.com/office/drawing/2014/main" id="{27F4648B-61DB-4E72-882D-00FCB67E13DB}"/>
              </a:ext>
            </a:extLst>
          </p:cNvPr>
          <p:cNvSpPr/>
          <p:nvPr/>
        </p:nvSpPr>
        <p:spPr>
          <a:xfrm>
            <a:off x="528683" y="3997498"/>
            <a:ext cx="2396863" cy="307777"/>
          </a:xfrm>
          <a:prstGeom prst="rect">
            <a:avLst/>
          </a:prstGeom>
        </p:spPr>
        <p:txBody>
          <a:bodyPr wrap="square">
            <a:spAutoFit/>
          </a:bodyPr>
          <a:lstStyle/>
          <a:p>
            <a:pPr algn="ctr"/>
            <a:r>
              <a:rPr lang="tr-TR" sz="1400" dirty="0">
                <a:latin typeface="Maiandra GD" panose="020E0502030308020204" pitchFamily="34" charset="0"/>
              </a:rPr>
              <a:t>Uçuş Hemşireliği</a:t>
            </a:r>
          </a:p>
        </p:txBody>
      </p:sp>
      <p:sp>
        <p:nvSpPr>
          <p:cNvPr id="46" name="Dikdörtgen 45">
            <a:extLst>
              <a:ext uri="{FF2B5EF4-FFF2-40B4-BE49-F238E27FC236}">
                <a16:creationId xmlns:a16="http://schemas.microsoft.com/office/drawing/2014/main" id="{65C67048-D60B-4862-BAA8-5D8D95A79FC1}"/>
              </a:ext>
            </a:extLst>
          </p:cNvPr>
          <p:cNvSpPr/>
          <p:nvPr/>
        </p:nvSpPr>
        <p:spPr>
          <a:xfrm>
            <a:off x="3514020" y="3997496"/>
            <a:ext cx="2222969" cy="307777"/>
          </a:xfrm>
          <a:prstGeom prst="rect">
            <a:avLst/>
          </a:prstGeom>
        </p:spPr>
        <p:txBody>
          <a:bodyPr wrap="square">
            <a:spAutoFit/>
          </a:bodyPr>
          <a:lstStyle/>
          <a:p>
            <a:pPr algn="ctr"/>
            <a:r>
              <a:rPr lang="tr-TR" sz="1400" dirty="0">
                <a:latin typeface="Maiandra GD" panose="020E0502030308020204" pitchFamily="34" charset="0"/>
              </a:rPr>
              <a:t>Adli Hemşirelik</a:t>
            </a:r>
          </a:p>
        </p:txBody>
      </p:sp>
      <p:sp>
        <p:nvSpPr>
          <p:cNvPr id="49" name="14 Metin kutusu">
            <a:extLst>
              <a:ext uri="{FF2B5EF4-FFF2-40B4-BE49-F238E27FC236}">
                <a16:creationId xmlns:a16="http://schemas.microsoft.com/office/drawing/2014/main" id="{3B6586BD-3365-4CFD-83FE-182A8694ADD4}"/>
              </a:ext>
            </a:extLst>
          </p:cNvPr>
          <p:cNvSpPr txBox="1"/>
          <p:nvPr/>
        </p:nvSpPr>
        <p:spPr>
          <a:xfrm>
            <a:off x="5854846" y="6077894"/>
            <a:ext cx="3408524" cy="307777"/>
          </a:xfrm>
          <a:prstGeom prst="rect">
            <a:avLst/>
          </a:prstGeom>
          <a:noFill/>
        </p:spPr>
        <p:txBody>
          <a:bodyPr wrap="square" numCol="1" rtlCol="0">
            <a:spAutoFit/>
          </a:bodyPr>
          <a:lstStyle/>
          <a:p>
            <a:pPr algn="ctr"/>
            <a:r>
              <a:rPr lang="tr-TR" sz="1400" dirty="0">
                <a:latin typeface="Maiandra GD" panose="020E0502030308020204" pitchFamily="34" charset="0"/>
              </a:rPr>
              <a:t>Okul Sağlığı Hemşireliği</a:t>
            </a:r>
          </a:p>
        </p:txBody>
      </p:sp>
      <p:sp>
        <p:nvSpPr>
          <p:cNvPr id="50" name="Dikdörtgen 49">
            <a:extLst>
              <a:ext uri="{FF2B5EF4-FFF2-40B4-BE49-F238E27FC236}">
                <a16:creationId xmlns:a16="http://schemas.microsoft.com/office/drawing/2014/main" id="{576B1E89-627A-4A70-BE66-82FAE6E7931E}"/>
              </a:ext>
            </a:extLst>
          </p:cNvPr>
          <p:cNvSpPr/>
          <p:nvPr/>
        </p:nvSpPr>
        <p:spPr>
          <a:xfrm>
            <a:off x="9027928" y="6064452"/>
            <a:ext cx="3150637" cy="307777"/>
          </a:xfrm>
          <a:prstGeom prst="rect">
            <a:avLst/>
          </a:prstGeom>
        </p:spPr>
        <p:txBody>
          <a:bodyPr wrap="square">
            <a:spAutoFit/>
          </a:bodyPr>
          <a:lstStyle/>
          <a:p>
            <a:pPr algn="ctr"/>
            <a:r>
              <a:rPr lang="tr-TR" sz="1400" dirty="0" err="1">
                <a:latin typeface="Maiandra GD" panose="020E0502030308020204" pitchFamily="34" charset="0"/>
              </a:rPr>
              <a:t>Flebotomi</a:t>
            </a:r>
            <a:r>
              <a:rPr lang="tr-TR" sz="1400" dirty="0">
                <a:latin typeface="Maiandra GD" panose="020E0502030308020204" pitchFamily="34" charset="0"/>
              </a:rPr>
              <a:t> Hemşireliği</a:t>
            </a:r>
            <a:endParaRPr lang="en-GB" sz="1400" dirty="0">
              <a:latin typeface="Maiandra GD" panose="020E0502030308020204" pitchFamily="34" charset="0"/>
            </a:endParaRPr>
          </a:p>
        </p:txBody>
      </p:sp>
      <p:pic>
        <p:nvPicPr>
          <p:cNvPr id="51" name="Resim 50">
            <a:extLst>
              <a:ext uri="{FF2B5EF4-FFF2-40B4-BE49-F238E27FC236}">
                <a16:creationId xmlns:a16="http://schemas.microsoft.com/office/drawing/2014/main" id="{8AFA9B44-8213-4D93-B5E6-6E954905859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42367" y="2194584"/>
            <a:ext cx="2477834" cy="1746428"/>
          </a:xfrm>
          <a:prstGeom prst="rect">
            <a:avLst/>
          </a:prstGeom>
        </p:spPr>
      </p:pic>
      <p:pic>
        <p:nvPicPr>
          <p:cNvPr id="52" name="Resim 51">
            <a:extLst>
              <a:ext uri="{FF2B5EF4-FFF2-40B4-BE49-F238E27FC236}">
                <a16:creationId xmlns:a16="http://schemas.microsoft.com/office/drawing/2014/main" id="{9B161486-D96D-4F01-9497-47CA5A09FD3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342367" y="4446654"/>
            <a:ext cx="2477834" cy="1517966"/>
          </a:xfrm>
          <a:prstGeom prst="rect">
            <a:avLst/>
          </a:prstGeom>
        </p:spPr>
      </p:pic>
      <p:pic>
        <p:nvPicPr>
          <p:cNvPr id="60" name="Resim 59">
            <a:extLst>
              <a:ext uri="{FF2B5EF4-FFF2-40B4-BE49-F238E27FC236}">
                <a16:creationId xmlns:a16="http://schemas.microsoft.com/office/drawing/2014/main" id="{52527A14-ADF6-423A-A4E8-7415201227AF}"/>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b="10234"/>
          <a:stretch/>
        </p:blipFill>
        <p:spPr>
          <a:xfrm>
            <a:off x="9075553" y="2194583"/>
            <a:ext cx="2782872" cy="1746427"/>
          </a:xfrm>
          <a:prstGeom prst="rect">
            <a:avLst/>
          </a:prstGeom>
        </p:spPr>
      </p:pic>
      <p:pic>
        <p:nvPicPr>
          <p:cNvPr id="61" name="Resim 60">
            <a:extLst>
              <a:ext uri="{FF2B5EF4-FFF2-40B4-BE49-F238E27FC236}">
                <a16:creationId xmlns:a16="http://schemas.microsoft.com/office/drawing/2014/main" id="{6E1020E3-69A8-4151-ADF8-04A37245F002}"/>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9075553" y="4446653"/>
            <a:ext cx="2776058" cy="1517967"/>
          </a:xfrm>
          <a:prstGeom prst="rect">
            <a:avLst/>
          </a:prstGeom>
        </p:spPr>
      </p:pic>
      <p:sp>
        <p:nvSpPr>
          <p:cNvPr id="62" name="Dikdörtgen 61">
            <a:extLst>
              <a:ext uri="{FF2B5EF4-FFF2-40B4-BE49-F238E27FC236}">
                <a16:creationId xmlns:a16="http://schemas.microsoft.com/office/drawing/2014/main" id="{85928126-D656-4D9C-95CA-E51950EF8B98}"/>
              </a:ext>
            </a:extLst>
          </p:cNvPr>
          <p:cNvSpPr/>
          <p:nvPr/>
        </p:nvSpPr>
        <p:spPr>
          <a:xfrm>
            <a:off x="6398453" y="3997496"/>
            <a:ext cx="2321310" cy="307777"/>
          </a:xfrm>
          <a:prstGeom prst="rect">
            <a:avLst/>
          </a:prstGeom>
        </p:spPr>
        <p:txBody>
          <a:bodyPr wrap="square">
            <a:spAutoFit/>
          </a:bodyPr>
          <a:lstStyle/>
          <a:p>
            <a:pPr algn="ctr"/>
            <a:r>
              <a:rPr lang="tr-TR" sz="1400" dirty="0">
                <a:latin typeface="Maiandra GD" panose="020E0502030308020204" pitchFamily="34" charset="0"/>
              </a:rPr>
              <a:t>Askeri Hemşirelik</a:t>
            </a:r>
          </a:p>
        </p:txBody>
      </p:sp>
      <p:sp>
        <p:nvSpPr>
          <p:cNvPr id="63" name="Dikdörtgen 62">
            <a:extLst>
              <a:ext uri="{FF2B5EF4-FFF2-40B4-BE49-F238E27FC236}">
                <a16:creationId xmlns:a16="http://schemas.microsoft.com/office/drawing/2014/main" id="{00DE1C67-AB47-42A5-8C3C-EA8E79F0781B}"/>
              </a:ext>
            </a:extLst>
          </p:cNvPr>
          <p:cNvSpPr/>
          <p:nvPr/>
        </p:nvSpPr>
        <p:spPr>
          <a:xfrm>
            <a:off x="9148430" y="3972398"/>
            <a:ext cx="2663607" cy="307777"/>
          </a:xfrm>
          <a:prstGeom prst="rect">
            <a:avLst/>
          </a:prstGeom>
        </p:spPr>
        <p:txBody>
          <a:bodyPr wrap="square">
            <a:spAutoFit/>
          </a:bodyPr>
          <a:lstStyle/>
          <a:p>
            <a:pPr algn="ctr"/>
            <a:r>
              <a:rPr lang="tr-TR" sz="1400" dirty="0">
                <a:latin typeface="Maiandra GD" panose="020E0502030308020204" pitchFamily="34" charset="0"/>
              </a:rPr>
              <a:t>Yönetici Hemşirelik </a:t>
            </a:r>
          </a:p>
        </p:txBody>
      </p:sp>
      <p:sp>
        <p:nvSpPr>
          <p:cNvPr id="34" name="Dikdörtgen 33">
            <a:extLst>
              <a:ext uri="{FF2B5EF4-FFF2-40B4-BE49-F238E27FC236}">
                <a16:creationId xmlns:a16="http://schemas.microsoft.com/office/drawing/2014/main" id="{8B58205D-5C60-4F6B-B1A4-97E5F4BBE60A}"/>
              </a:ext>
            </a:extLst>
          </p:cNvPr>
          <p:cNvSpPr/>
          <p:nvPr/>
        </p:nvSpPr>
        <p:spPr>
          <a:xfrm>
            <a:off x="1599724" y="6500773"/>
            <a:ext cx="12813856" cy="307777"/>
          </a:xfrm>
          <a:prstGeom prst="rect">
            <a:avLst/>
          </a:prstGeom>
        </p:spPr>
        <p:txBody>
          <a:bodyPr wrap="square">
            <a:spAutoFit/>
          </a:bodyPr>
          <a:lstStyle/>
          <a:p>
            <a:pPr algn="ctr"/>
            <a:r>
              <a:rPr lang="tr-TR" sz="1400" i="1" dirty="0">
                <a:latin typeface="Candara" panose="020E0502030303020204" pitchFamily="34" charset="0"/>
                <a:cs typeface="Calibri" panose="020F0502020204030204" pitchFamily="34" charset="0"/>
              </a:rPr>
              <a:t>Öğrencilerimiz mezuniyet sonrası bilimsel çalışmalar yaparak </a:t>
            </a:r>
            <a:r>
              <a:rPr lang="tr-TR" sz="1400" b="1" i="1" dirty="0">
                <a:solidFill>
                  <a:srgbClr val="FF0000"/>
                </a:solidFill>
                <a:latin typeface="Candara" panose="020E0502030303020204" pitchFamily="34" charset="0"/>
                <a:cs typeface="Calibri" panose="020F0502020204030204" pitchFamily="34" charset="0"/>
              </a:rPr>
              <a:t>AKADEMİK </a:t>
            </a:r>
            <a:r>
              <a:rPr lang="tr-TR" sz="1400" i="1" dirty="0">
                <a:latin typeface="Candara" panose="020E0502030303020204" pitchFamily="34" charset="0"/>
                <a:cs typeface="Calibri" panose="020F0502020204030204" pitchFamily="34" charset="0"/>
              </a:rPr>
              <a:t>alanda da ilerleyebilirler. </a:t>
            </a:r>
          </a:p>
        </p:txBody>
      </p:sp>
    </p:spTree>
    <p:extLst>
      <p:ext uri="{BB962C8B-B14F-4D97-AF65-F5344CB8AC3E}">
        <p14:creationId xmlns:p14="http://schemas.microsoft.com/office/powerpoint/2010/main" val="948270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92813" y="732301"/>
                  <a:ext cx="2246128"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Vizyon ve Misyon</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a:t>
              </a:r>
              <a:endParaRPr lang="en-IN" b="1" dirty="0">
                <a:solidFill>
                  <a:schemeClr val="bg1"/>
                </a:solidFill>
                <a:latin typeface="Eurostile BQ" pitchFamily="50" charset="0"/>
              </a:endParaRPr>
            </a:p>
          </p:txBody>
        </p:sp>
      </p:grpSp>
      <p:grpSp>
        <p:nvGrpSpPr>
          <p:cNvPr id="3" name="Grup 2">
            <a:extLst>
              <a:ext uri="{FF2B5EF4-FFF2-40B4-BE49-F238E27FC236}">
                <a16:creationId xmlns:a16="http://schemas.microsoft.com/office/drawing/2014/main" id="{58555408-97EC-4285-9E10-F01B793E535F}"/>
              </a:ext>
            </a:extLst>
          </p:cNvPr>
          <p:cNvGrpSpPr/>
          <p:nvPr/>
        </p:nvGrpSpPr>
        <p:grpSpPr>
          <a:xfrm>
            <a:off x="644295" y="2458406"/>
            <a:ext cx="5269941" cy="3258748"/>
            <a:chOff x="491895" y="1980005"/>
            <a:chExt cx="5269941" cy="3258748"/>
          </a:xfrm>
        </p:grpSpPr>
        <p:grpSp>
          <p:nvGrpSpPr>
            <p:cNvPr id="11" name="Grup 10">
              <a:extLst>
                <a:ext uri="{FF2B5EF4-FFF2-40B4-BE49-F238E27FC236}">
                  <a16:creationId xmlns:a16="http://schemas.microsoft.com/office/drawing/2014/main" id="{93A97C28-DBA9-4BA3-AB3A-7CFB53C1E79D}"/>
                </a:ext>
              </a:extLst>
            </p:cNvPr>
            <p:cNvGrpSpPr/>
            <p:nvPr/>
          </p:nvGrpSpPr>
          <p:grpSpPr>
            <a:xfrm>
              <a:off x="491895" y="1980005"/>
              <a:ext cx="5269941" cy="3258748"/>
              <a:chOff x="-142998" y="2055301"/>
              <a:chExt cx="5269941" cy="3258748"/>
            </a:xfrm>
          </p:grpSpPr>
          <p:grpSp>
            <p:nvGrpSpPr>
              <p:cNvPr id="71" name="Group 78">
                <a:extLst>
                  <a:ext uri="{FF2B5EF4-FFF2-40B4-BE49-F238E27FC236}">
                    <a16:creationId xmlns:a16="http://schemas.microsoft.com/office/drawing/2014/main" id="{ADE1EEA4-9276-46E1-9C12-FE651E4AFB44}"/>
                  </a:ext>
                </a:extLst>
              </p:cNvPr>
              <p:cNvGrpSpPr/>
              <p:nvPr/>
            </p:nvGrpSpPr>
            <p:grpSpPr>
              <a:xfrm rot="5400000">
                <a:off x="862599" y="1049704"/>
                <a:ext cx="3258748" cy="5269941"/>
                <a:chOff x="1798381" y="2525"/>
                <a:chExt cx="3258748" cy="5269941"/>
              </a:xfrm>
            </p:grpSpPr>
            <p:sp>
              <p:nvSpPr>
                <p:cNvPr id="75" name="Rectangle: Rounded Corners 82">
                  <a:extLst>
                    <a:ext uri="{FF2B5EF4-FFF2-40B4-BE49-F238E27FC236}">
                      <a16:creationId xmlns:a16="http://schemas.microsoft.com/office/drawing/2014/main" id="{A97380AC-5190-4A05-A1B2-30B81D2E4C3C}"/>
                    </a:ext>
                  </a:extLst>
                </p:cNvPr>
                <p:cNvSpPr/>
                <p:nvPr/>
              </p:nvSpPr>
              <p:spPr>
                <a:xfrm>
                  <a:off x="2060958" y="2525"/>
                  <a:ext cx="2996171" cy="5269941"/>
                </a:xfrm>
                <a:prstGeom prst="roundRect">
                  <a:avLst/>
                </a:prstGeom>
                <a:gradFill flip="none" rotWithShape="1">
                  <a:gsLst>
                    <a:gs pos="0">
                      <a:srgbClr val="0A5E7A"/>
                    </a:gs>
                    <a:gs pos="48000">
                      <a:srgbClr val="56489A"/>
                    </a:gs>
                    <a:gs pos="83000">
                      <a:srgbClr val="544797"/>
                    </a:gs>
                    <a:gs pos="100000">
                      <a:srgbClr val="53469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76" name="Freeform: Shape 83">
                  <a:extLst>
                    <a:ext uri="{FF2B5EF4-FFF2-40B4-BE49-F238E27FC236}">
                      <a16:creationId xmlns:a16="http://schemas.microsoft.com/office/drawing/2014/main" id="{E36A742F-12F0-47EA-ABA7-8BF5A0D88D4B}"/>
                    </a:ext>
                  </a:extLst>
                </p:cNvPr>
                <p:cNvSpPr/>
                <p:nvPr/>
              </p:nvSpPr>
              <p:spPr>
                <a:xfrm rot="20828968" flipV="1">
                  <a:off x="1798381" y="1491445"/>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82" name="Metin kutusu 81">
                <a:extLst>
                  <a:ext uri="{FF2B5EF4-FFF2-40B4-BE49-F238E27FC236}">
                    <a16:creationId xmlns:a16="http://schemas.microsoft.com/office/drawing/2014/main" id="{D7BB9E5A-7FE1-4418-885A-6FCB6CC65D6C}"/>
                  </a:ext>
                </a:extLst>
              </p:cNvPr>
              <p:cNvSpPr txBox="1"/>
              <p:nvPr/>
            </p:nvSpPr>
            <p:spPr>
              <a:xfrm>
                <a:off x="206925" y="3194302"/>
                <a:ext cx="4646552" cy="1754326"/>
              </a:xfrm>
              <a:prstGeom prst="rect">
                <a:avLst/>
              </a:prstGeom>
              <a:noFill/>
            </p:spPr>
            <p:txBody>
              <a:bodyPr wrap="square">
                <a:spAutoFit/>
              </a:bodyPr>
              <a:lstStyle/>
              <a:p>
                <a:pPr algn="ctr">
                  <a:spcAft>
                    <a:spcPts val="600"/>
                  </a:spcAft>
                </a:pPr>
                <a:r>
                  <a:rPr lang="en-IN" sz="1800" b="1" dirty="0" err="1">
                    <a:solidFill>
                      <a:schemeClr val="bg1"/>
                    </a:solidFill>
                    <a:latin typeface="Candara Light" panose="020E0502030303020204" pitchFamily="34" charset="0"/>
                  </a:rPr>
                  <a:t>Sağlık</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eğitimi</a:t>
                </a:r>
                <a:r>
                  <a:rPr lang="en-IN" sz="1800" b="1" dirty="0">
                    <a:solidFill>
                      <a:schemeClr val="bg1"/>
                    </a:solidFill>
                    <a:latin typeface="Candara Light" panose="020E0502030303020204" pitchFamily="34" charset="0"/>
                  </a:rPr>
                  <a:t> ve </a:t>
                </a:r>
                <a:r>
                  <a:rPr lang="en-IN" sz="1800" b="1" dirty="0" err="1">
                    <a:solidFill>
                      <a:schemeClr val="bg1"/>
                    </a:solidFill>
                    <a:latin typeface="Candara Light" panose="020E0502030303020204" pitchFamily="34" charset="0"/>
                  </a:rPr>
                  <a:t>uygulama</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alanlarında</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işbirliğine</a:t>
                </a:r>
                <a:r>
                  <a:rPr lang="en-IN" sz="1800" b="1" dirty="0">
                    <a:solidFill>
                      <a:schemeClr val="bg1"/>
                    </a:solidFill>
                    <a:latin typeface="Candara Light" panose="020E0502030303020204" pitchFamily="34" charset="0"/>
                  </a:rPr>
                  <a:t> model </a:t>
                </a:r>
                <a:r>
                  <a:rPr lang="en-IN" sz="1800" b="1" dirty="0" err="1">
                    <a:solidFill>
                      <a:schemeClr val="bg1"/>
                    </a:solidFill>
                    <a:latin typeface="Candara Light" panose="020E0502030303020204" pitchFamily="34" charset="0"/>
                  </a:rPr>
                  <a:t>oluşturan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sağlık</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hizmetleri</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ile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ilgili</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politikaların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oluşturulmasında</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etkin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rol</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alan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araştırma</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eğitim</a:t>
                </a:r>
                <a:r>
                  <a:rPr lang="en-IN" sz="1800" b="1" dirty="0">
                    <a:solidFill>
                      <a:schemeClr val="bg1"/>
                    </a:solidFill>
                    <a:latin typeface="Candara Light" panose="020E0502030303020204" pitchFamily="34" charset="0"/>
                  </a:rPr>
                  <a:t> ve </a:t>
                </a:r>
                <a:r>
                  <a:rPr lang="en-IN" sz="1800" b="1" dirty="0" err="1">
                    <a:solidFill>
                      <a:schemeClr val="bg1"/>
                    </a:solidFill>
                    <a:latin typeface="Candara Light" panose="020E0502030303020204" pitchFamily="34" charset="0"/>
                  </a:rPr>
                  <a:t>uygulamalarda</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ulusal&amp;uluslararası</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düzeyde</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tanınan</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öncü</a:t>
                </a:r>
                <a:r>
                  <a:rPr lang="en-IN" sz="1800" b="1" dirty="0">
                    <a:solidFill>
                      <a:schemeClr val="bg1"/>
                    </a:solidFill>
                    <a:latin typeface="Candara Light" panose="020E0502030303020204" pitchFamily="34" charset="0"/>
                  </a:rPr>
                  <a:t> ve </a:t>
                </a:r>
                <a:r>
                  <a:rPr lang="en-IN" sz="1800" b="1" dirty="0" err="1">
                    <a:solidFill>
                      <a:schemeClr val="bg1"/>
                    </a:solidFill>
                    <a:latin typeface="Candara Light" panose="020E0502030303020204" pitchFamily="34" charset="0"/>
                  </a:rPr>
                  <a:t>referans</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bir</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kurum</a:t>
                </a:r>
                <a:r>
                  <a:rPr lang="en-IN" sz="1800" b="1" dirty="0">
                    <a:solidFill>
                      <a:schemeClr val="bg1"/>
                    </a:solidFill>
                    <a:latin typeface="Candara Light" panose="020E0502030303020204" pitchFamily="34" charset="0"/>
                  </a:rPr>
                  <a:t> </a:t>
                </a:r>
                <a:r>
                  <a:rPr lang="en-IN" sz="1800" b="1" dirty="0" err="1">
                    <a:solidFill>
                      <a:schemeClr val="bg1"/>
                    </a:solidFill>
                    <a:latin typeface="Candara Light" panose="020E0502030303020204" pitchFamily="34" charset="0"/>
                  </a:rPr>
                  <a:t>olmaktır</a:t>
                </a:r>
                <a:r>
                  <a:rPr lang="en-IN" sz="1800" b="1" dirty="0">
                    <a:solidFill>
                      <a:schemeClr val="bg1"/>
                    </a:solidFill>
                    <a:latin typeface="Candara Light" panose="020E0502030303020204" pitchFamily="34" charset="0"/>
                  </a:rPr>
                  <a:t>.</a:t>
                </a:r>
                <a:endParaRPr lang="tr-TR" sz="1800" b="1" dirty="0">
                  <a:solidFill>
                    <a:schemeClr val="bg1"/>
                  </a:solidFill>
                  <a:latin typeface="Candara Light" panose="020E0502030303020204" pitchFamily="34" charset="0"/>
                </a:endParaRPr>
              </a:p>
            </p:txBody>
          </p:sp>
          <p:sp>
            <p:nvSpPr>
              <p:cNvPr id="85" name="Metin kutusu 84">
                <a:extLst>
                  <a:ext uri="{FF2B5EF4-FFF2-40B4-BE49-F238E27FC236}">
                    <a16:creationId xmlns:a16="http://schemas.microsoft.com/office/drawing/2014/main" id="{CA248B77-21C6-4E37-A6D5-84B7581F3675}"/>
                  </a:ext>
                </a:extLst>
              </p:cNvPr>
              <p:cNvSpPr txBox="1"/>
              <p:nvPr/>
            </p:nvSpPr>
            <p:spPr>
              <a:xfrm>
                <a:off x="1847810" y="2360366"/>
                <a:ext cx="1364783" cy="461665"/>
              </a:xfrm>
              <a:prstGeom prst="rect">
                <a:avLst/>
              </a:prstGeom>
              <a:noFill/>
            </p:spPr>
            <p:txBody>
              <a:bodyPr wrap="square">
                <a:spAutoFit/>
              </a:bodyPr>
              <a:lstStyle/>
              <a:p>
                <a:pPr algn="ctr"/>
                <a:r>
                  <a:rPr lang="tr-TR" sz="2400" b="1" dirty="0">
                    <a:solidFill>
                      <a:srgbClr val="7030A0"/>
                    </a:solidFill>
                    <a:latin typeface="Candara Light" panose="020E0502030303020204" pitchFamily="34" charset="0"/>
                  </a:rPr>
                  <a:t>VİZYON</a:t>
                </a:r>
                <a:endParaRPr lang="tr-TR" sz="2400" dirty="0">
                  <a:solidFill>
                    <a:srgbClr val="7030A0"/>
                  </a:solidFill>
                </a:endParaRPr>
              </a:p>
            </p:txBody>
          </p:sp>
        </p:grpSp>
        <p:grpSp>
          <p:nvGrpSpPr>
            <p:cNvPr id="87" name="Google Shape;529;p38">
              <a:extLst>
                <a:ext uri="{FF2B5EF4-FFF2-40B4-BE49-F238E27FC236}">
                  <a16:creationId xmlns:a16="http://schemas.microsoft.com/office/drawing/2014/main" id="{A24521B9-F528-498E-97FB-1299A439F1C1}"/>
                </a:ext>
              </a:extLst>
            </p:cNvPr>
            <p:cNvGrpSpPr/>
            <p:nvPr/>
          </p:nvGrpSpPr>
          <p:grpSpPr>
            <a:xfrm>
              <a:off x="5173047" y="2407623"/>
              <a:ext cx="358351" cy="381822"/>
              <a:chOff x="5970800" y="1619250"/>
              <a:chExt cx="428650" cy="456725"/>
            </a:xfrm>
          </p:grpSpPr>
          <p:sp>
            <p:nvSpPr>
              <p:cNvPr id="88" name="Google Shape;530;p38">
                <a:extLst>
                  <a:ext uri="{FF2B5EF4-FFF2-40B4-BE49-F238E27FC236}">
                    <a16:creationId xmlns:a16="http://schemas.microsoft.com/office/drawing/2014/main" id="{4C92E9B5-57C6-4AF4-8083-B79ED3A2BA4A}"/>
                  </a:ext>
                </a:extLst>
              </p:cNvPr>
              <p:cNvSpPr/>
              <p:nvPr/>
            </p:nvSpPr>
            <p:spPr>
              <a:xfrm>
                <a:off x="5970800" y="1674200"/>
                <a:ext cx="377975" cy="377950"/>
              </a:xfrm>
              <a:custGeom>
                <a:avLst/>
                <a:gdLst/>
                <a:ahLst/>
                <a:cxnLst/>
                <a:rect l="l" t="t" r="r" b="b"/>
                <a:pathLst>
                  <a:path w="15119" h="15118" extrusionOk="0">
                    <a:moveTo>
                      <a:pt x="7181" y="0"/>
                    </a:moveTo>
                    <a:lnTo>
                      <a:pt x="6790" y="49"/>
                    </a:lnTo>
                    <a:lnTo>
                      <a:pt x="6424" y="98"/>
                    </a:lnTo>
                    <a:lnTo>
                      <a:pt x="6058" y="147"/>
                    </a:lnTo>
                    <a:lnTo>
                      <a:pt x="5691" y="244"/>
                    </a:lnTo>
                    <a:lnTo>
                      <a:pt x="5325" y="342"/>
                    </a:lnTo>
                    <a:lnTo>
                      <a:pt x="4983" y="464"/>
                    </a:lnTo>
                    <a:lnTo>
                      <a:pt x="4641" y="586"/>
                    </a:lnTo>
                    <a:lnTo>
                      <a:pt x="4299" y="733"/>
                    </a:lnTo>
                    <a:lnTo>
                      <a:pt x="3982" y="904"/>
                    </a:lnTo>
                    <a:lnTo>
                      <a:pt x="3664" y="1099"/>
                    </a:lnTo>
                    <a:lnTo>
                      <a:pt x="3347" y="1295"/>
                    </a:lnTo>
                    <a:lnTo>
                      <a:pt x="3053" y="1490"/>
                    </a:lnTo>
                    <a:lnTo>
                      <a:pt x="2760" y="1734"/>
                    </a:lnTo>
                    <a:lnTo>
                      <a:pt x="2492" y="1954"/>
                    </a:lnTo>
                    <a:lnTo>
                      <a:pt x="2223" y="2223"/>
                    </a:lnTo>
                    <a:lnTo>
                      <a:pt x="1979" y="2467"/>
                    </a:lnTo>
                    <a:lnTo>
                      <a:pt x="1735" y="2760"/>
                    </a:lnTo>
                    <a:lnTo>
                      <a:pt x="1515" y="3029"/>
                    </a:lnTo>
                    <a:lnTo>
                      <a:pt x="1295" y="3322"/>
                    </a:lnTo>
                    <a:lnTo>
                      <a:pt x="1100" y="3639"/>
                    </a:lnTo>
                    <a:lnTo>
                      <a:pt x="929" y="3957"/>
                    </a:lnTo>
                    <a:lnTo>
                      <a:pt x="758" y="4274"/>
                    </a:lnTo>
                    <a:lnTo>
                      <a:pt x="611" y="4616"/>
                    </a:lnTo>
                    <a:lnTo>
                      <a:pt x="465" y="4958"/>
                    </a:lnTo>
                    <a:lnTo>
                      <a:pt x="343" y="5300"/>
                    </a:lnTo>
                    <a:lnTo>
                      <a:pt x="245" y="5666"/>
                    </a:lnTo>
                    <a:lnTo>
                      <a:pt x="172" y="6033"/>
                    </a:lnTo>
                    <a:lnTo>
                      <a:pt x="98" y="6399"/>
                    </a:lnTo>
                    <a:lnTo>
                      <a:pt x="49" y="6790"/>
                    </a:lnTo>
                    <a:lnTo>
                      <a:pt x="25" y="7156"/>
                    </a:lnTo>
                    <a:lnTo>
                      <a:pt x="1" y="7547"/>
                    </a:lnTo>
                    <a:lnTo>
                      <a:pt x="25" y="7938"/>
                    </a:lnTo>
                    <a:lnTo>
                      <a:pt x="49" y="8328"/>
                    </a:lnTo>
                    <a:lnTo>
                      <a:pt x="98" y="8695"/>
                    </a:lnTo>
                    <a:lnTo>
                      <a:pt x="172" y="9085"/>
                    </a:lnTo>
                    <a:lnTo>
                      <a:pt x="245" y="9452"/>
                    </a:lnTo>
                    <a:lnTo>
                      <a:pt x="343" y="9794"/>
                    </a:lnTo>
                    <a:lnTo>
                      <a:pt x="465" y="10160"/>
                    </a:lnTo>
                    <a:lnTo>
                      <a:pt x="611" y="10502"/>
                    </a:lnTo>
                    <a:lnTo>
                      <a:pt x="758" y="10820"/>
                    </a:lnTo>
                    <a:lnTo>
                      <a:pt x="929" y="11161"/>
                    </a:lnTo>
                    <a:lnTo>
                      <a:pt x="1100" y="11479"/>
                    </a:lnTo>
                    <a:lnTo>
                      <a:pt x="1295" y="11772"/>
                    </a:lnTo>
                    <a:lnTo>
                      <a:pt x="1515" y="12065"/>
                    </a:lnTo>
                    <a:lnTo>
                      <a:pt x="1735" y="12358"/>
                    </a:lnTo>
                    <a:lnTo>
                      <a:pt x="1979" y="12627"/>
                    </a:lnTo>
                    <a:lnTo>
                      <a:pt x="2223" y="12895"/>
                    </a:lnTo>
                    <a:lnTo>
                      <a:pt x="2492" y="13140"/>
                    </a:lnTo>
                    <a:lnTo>
                      <a:pt x="2760" y="13384"/>
                    </a:lnTo>
                    <a:lnTo>
                      <a:pt x="3053" y="13604"/>
                    </a:lnTo>
                    <a:lnTo>
                      <a:pt x="3347" y="13824"/>
                    </a:lnTo>
                    <a:lnTo>
                      <a:pt x="3664" y="14019"/>
                    </a:lnTo>
                    <a:lnTo>
                      <a:pt x="3982" y="14190"/>
                    </a:lnTo>
                    <a:lnTo>
                      <a:pt x="4299" y="14361"/>
                    </a:lnTo>
                    <a:lnTo>
                      <a:pt x="4641" y="14507"/>
                    </a:lnTo>
                    <a:lnTo>
                      <a:pt x="4983" y="14654"/>
                    </a:lnTo>
                    <a:lnTo>
                      <a:pt x="5325" y="14776"/>
                    </a:lnTo>
                    <a:lnTo>
                      <a:pt x="5691" y="14874"/>
                    </a:lnTo>
                    <a:lnTo>
                      <a:pt x="6058" y="14947"/>
                    </a:lnTo>
                    <a:lnTo>
                      <a:pt x="6424" y="15020"/>
                    </a:lnTo>
                    <a:lnTo>
                      <a:pt x="6790" y="15069"/>
                    </a:lnTo>
                    <a:lnTo>
                      <a:pt x="7181" y="15094"/>
                    </a:lnTo>
                    <a:lnTo>
                      <a:pt x="7572" y="15118"/>
                    </a:lnTo>
                    <a:lnTo>
                      <a:pt x="7963" y="15094"/>
                    </a:lnTo>
                    <a:lnTo>
                      <a:pt x="8329" y="15069"/>
                    </a:lnTo>
                    <a:lnTo>
                      <a:pt x="8720" y="15020"/>
                    </a:lnTo>
                    <a:lnTo>
                      <a:pt x="9086" y="14947"/>
                    </a:lnTo>
                    <a:lnTo>
                      <a:pt x="9452" y="14874"/>
                    </a:lnTo>
                    <a:lnTo>
                      <a:pt x="9819" y="14776"/>
                    </a:lnTo>
                    <a:lnTo>
                      <a:pt x="10161" y="14654"/>
                    </a:lnTo>
                    <a:lnTo>
                      <a:pt x="10503" y="14507"/>
                    </a:lnTo>
                    <a:lnTo>
                      <a:pt x="10844" y="14361"/>
                    </a:lnTo>
                    <a:lnTo>
                      <a:pt x="11162" y="14190"/>
                    </a:lnTo>
                    <a:lnTo>
                      <a:pt x="11479" y="14019"/>
                    </a:lnTo>
                    <a:lnTo>
                      <a:pt x="11797" y="13824"/>
                    </a:lnTo>
                    <a:lnTo>
                      <a:pt x="12090" y="13604"/>
                    </a:lnTo>
                    <a:lnTo>
                      <a:pt x="12383" y="13384"/>
                    </a:lnTo>
                    <a:lnTo>
                      <a:pt x="12652" y="13140"/>
                    </a:lnTo>
                    <a:lnTo>
                      <a:pt x="12920" y="12895"/>
                    </a:lnTo>
                    <a:lnTo>
                      <a:pt x="13165" y="12627"/>
                    </a:lnTo>
                    <a:lnTo>
                      <a:pt x="13409" y="12358"/>
                    </a:lnTo>
                    <a:lnTo>
                      <a:pt x="13629" y="12065"/>
                    </a:lnTo>
                    <a:lnTo>
                      <a:pt x="13824" y="11772"/>
                    </a:lnTo>
                    <a:lnTo>
                      <a:pt x="14019" y="11479"/>
                    </a:lnTo>
                    <a:lnTo>
                      <a:pt x="14215" y="11161"/>
                    </a:lnTo>
                    <a:lnTo>
                      <a:pt x="14386" y="10820"/>
                    </a:lnTo>
                    <a:lnTo>
                      <a:pt x="14532" y="10502"/>
                    </a:lnTo>
                    <a:lnTo>
                      <a:pt x="14654" y="10160"/>
                    </a:lnTo>
                    <a:lnTo>
                      <a:pt x="14777" y="9794"/>
                    </a:lnTo>
                    <a:lnTo>
                      <a:pt x="14899" y="9452"/>
                    </a:lnTo>
                    <a:lnTo>
                      <a:pt x="14972" y="9085"/>
                    </a:lnTo>
                    <a:lnTo>
                      <a:pt x="15045" y="8695"/>
                    </a:lnTo>
                    <a:lnTo>
                      <a:pt x="15094" y="8328"/>
                    </a:lnTo>
                    <a:lnTo>
                      <a:pt x="15118" y="7938"/>
                    </a:lnTo>
                    <a:lnTo>
                      <a:pt x="15118" y="7547"/>
                    </a:lnTo>
                    <a:lnTo>
                      <a:pt x="15094" y="6936"/>
                    </a:lnTo>
                    <a:lnTo>
                      <a:pt x="15021" y="6326"/>
                    </a:lnTo>
                    <a:lnTo>
                      <a:pt x="14899" y="5740"/>
                    </a:lnTo>
                    <a:lnTo>
                      <a:pt x="14728" y="5178"/>
                    </a:lnTo>
                    <a:lnTo>
                      <a:pt x="14532" y="4616"/>
                    </a:lnTo>
                    <a:lnTo>
                      <a:pt x="14288" y="4079"/>
                    </a:lnTo>
                    <a:lnTo>
                      <a:pt x="13995" y="3590"/>
                    </a:lnTo>
                    <a:lnTo>
                      <a:pt x="13653" y="3102"/>
                    </a:lnTo>
                    <a:lnTo>
                      <a:pt x="13458" y="3053"/>
                    </a:lnTo>
                    <a:lnTo>
                      <a:pt x="12163" y="4347"/>
                    </a:lnTo>
                    <a:lnTo>
                      <a:pt x="12383" y="4689"/>
                    </a:lnTo>
                    <a:lnTo>
                      <a:pt x="12578" y="5056"/>
                    </a:lnTo>
                    <a:lnTo>
                      <a:pt x="12749" y="5446"/>
                    </a:lnTo>
                    <a:lnTo>
                      <a:pt x="12896" y="5837"/>
                    </a:lnTo>
                    <a:lnTo>
                      <a:pt x="13018" y="6252"/>
                    </a:lnTo>
                    <a:lnTo>
                      <a:pt x="13091" y="6668"/>
                    </a:lnTo>
                    <a:lnTo>
                      <a:pt x="13165" y="7107"/>
                    </a:lnTo>
                    <a:lnTo>
                      <a:pt x="13165" y="7547"/>
                    </a:lnTo>
                    <a:lnTo>
                      <a:pt x="13140" y="8133"/>
                    </a:lnTo>
                    <a:lnTo>
                      <a:pt x="13067" y="8695"/>
                    </a:lnTo>
                    <a:lnTo>
                      <a:pt x="12920" y="9208"/>
                    </a:lnTo>
                    <a:lnTo>
                      <a:pt x="12725" y="9745"/>
                    </a:lnTo>
                    <a:lnTo>
                      <a:pt x="12505" y="10233"/>
                    </a:lnTo>
                    <a:lnTo>
                      <a:pt x="12212" y="10673"/>
                    </a:lnTo>
                    <a:lnTo>
                      <a:pt x="11895" y="11113"/>
                    </a:lnTo>
                    <a:lnTo>
                      <a:pt x="11528" y="11503"/>
                    </a:lnTo>
                    <a:lnTo>
                      <a:pt x="11138" y="11870"/>
                    </a:lnTo>
                    <a:lnTo>
                      <a:pt x="10698" y="12187"/>
                    </a:lnTo>
                    <a:lnTo>
                      <a:pt x="10234" y="12480"/>
                    </a:lnTo>
                    <a:lnTo>
                      <a:pt x="9745" y="12725"/>
                    </a:lnTo>
                    <a:lnTo>
                      <a:pt x="9233" y="12895"/>
                    </a:lnTo>
                    <a:lnTo>
                      <a:pt x="8695" y="13042"/>
                    </a:lnTo>
                    <a:lnTo>
                      <a:pt x="8133" y="13140"/>
                    </a:lnTo>
                    <a:lnTo>
                      <a:pt x="7572" y="13164"/>
                    </a:lnTo>
                    <a:lnTo>
                      <a:pt x="6986" y="13140"/>
                    </a:lnTo>
                    <a:lnTo>
                      <a:pt x="6448" y="13042"/>
                    </a:lnTo>
                    <a:lnTo>
                      <a:pt x="5911" y="12895"/>
                    </a:lnTo>
                    <a:lnTo>
                      <a:pt x="5398" y="12725"/>
                    </a:lnTo>
                    <a:lnTo>
                      <a:pt x="4910" y="12480"/>
                    </a:lnTo>
                    <a:lnTo>
                      <a:pt x="4446" y="12187"/>
                    </a:lnTo>
                    <a:lnTo>
                      <a:pt x="4006" y="11870"/>
                    </a:lnTo>
                    <a:lnTo>
                      <a:pt x="3615" y="11503"/>
                    </a:lnTo>
                    <a:lnTo>
                      <a:pt x="3249" y="11113"/>
                    </a:lnTo>
                    <a:lnTo>
                      <a:pt x="2931" y="10673"/>
                    </a:lnTo>
                    <a:lnTo>
                      <a:pt x="2638" y="10233"/>
                    </a:lnTo>
                    <a:lnTo>
                      <a:pt x="2418" y="9745"/>
                    </a:lnTo>
                    <a:lnTo>
                      <a:pt x="2223" y="9208"/>
                    </a:lnTo>
                    <a:lnTo>
                      <a:pt x="2077" y="8695"/>
                    </a:lnTo>
                    <a:lnTo>
                      <a:pt x="2003" y="8133"/>
                    </a:lnTo>
                    <a:lnTo>
                      <a:pt x="1954" y="7547"/>
                    </a:lnTo>
                    <a:lnTo>
                      <a:pt x="2003" y="6985"/>
                    </a:lnTo>
                    <a:lnTo>
                      <a:pt x="2077" y="6423"/>
                    </a:lnTo>
                    <a:lnTo>
                      <a:pt x="2223" y="5886"/>
                    </a:lnTo>
                    <a:lnTo>
                      <a:pt x="2418" y="5373"/>
                    </a:lnTo>
                    <a:lnTo>
                      <a:pt x="2638" y="4885"/>
                    </a:lnTo>
                    <a:lnTo>
                      <a:pt x="2931" y="4421"/>
                    </a:lnTo>
                    <a:lnTo>
                      <a:pt x="3249" y="4005"/>
                    </a:lnTo>
                    <a:lnTo>
                      <a:pt x="3615" y="3590"/>
                    </a:lnTo>
                    <a:lnTo>
                      <a:pt x="4006" y="3224"/>
                    </a:lnTo>
                    <a:lnTo>
                      <a:pt x="4446" y="2906"/>
                    </a:lnTo>
                    <a:lnTo>
                      <a:pt x="4910" y="2638"/>
                    </a:lnTo>
                    <a:lnTo>
                      <a:pt x="5398" y="2394"/>
                    </a:lnTo>
                    <a:lnTo>
                      <a:pt x="5911" y="2198"/>
                    </a:lnTo>
                    <a:lnTo>
                      <a:pt x="6448" y="2076"/>
                    </a:lnTo>
                    <a:lnTo>
                      <a:pt x="6986" y="1978"/>
                    </a:lnTo>
                    <a:lnTo>
                      <a:pt x="7572" y="1954"/>
                    </a:lnTo>
                    <a:lnTo>
                      <a:pt x="8011" y="1978"/>
                    </a:lnTo>
                    <a:lnTo>
                      <a:pt x="8451" y="2027"/>
                    </a:lnTo>
                    <a:lnTo>
                      <a:pt x="8866" y="2100"/>
                    </a:lnTo>
                    <a:lnTo>
                      <a:pt x="9281" y="2223"/>
                    </a:lnTo>
                    <a:lnTo>
                      <a:pt x="9672" y="2369"/>
                    </a:lnTo>
                    <a:lnTo>
                      <a:pt x="10063" y="2540"/>
                    </a:lnTo>
                    <a:lnTo>
                      <a:pt x="10429" y="2735"/>
                    </a:lnTo>
                    <a:lnTo>
                      <a:pt x="10771" y="2955"/>
                    </a:lnTo>
                    <a:lnTo>
                      <a:pt x="11943" y="1807"/>
                    </a:lnTo>
                    <a:lnTo>
                      <a:pt x="11846" y="1343"/>
                    </a:lnTo>
                    <a:lnTo>
                      <a:pt x="11382" y="1026"/>
                    </a:lnTo>
                    <a:lnTo>
                      <a:pt x="10893" y="782"/>
                    </a:lnTo>
                    <a:lnTo>
                      <a:pt x="10380" y="537"/>
                    </a:lnTo>
                    <a:lnTo>
                      <a:pt x="9843" y="342"/>
                    </a:lnTo>
                    <a:lnTo>
                      <a:pt x="9306" y="195"/>
                    </a:lnTo>
                    <a:lnTo>
                      <a:pt x="8744" y="98"/>
                    </a:lnTo>
                    <a:lnTo>
                      <a:pt x="8158" y="25"/>
                    </a:lnTo>
                    <a:lnTo>
                      <a:pt x="7572"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89" name="Google Shape;531;p38">
                <a:extLst>
                  <a:ext uri="{FF2B5EF4-FFF2-40B4-BE49-F238E27FC236}">
                    <a16:creationId xmlns:a16="http://schemas.microsoft.com/office/drawing/2014/main" id="{3D78AC3F-E7F2-4D97-A1AA-217810F5CA0B}"/>
                  </a:ext>
                </a:extLst>
              </p:cNvPr>
              <p:cNvSpPr/>
              <p:nvPr/>
            </p:nvSpPr>
            <p:spPr>
              <a:xfrm>
                <a:off x="6068500" y="1771875"/>
                <a:ext cx="182575" cy="182600"/>
              </a:xfrm>
              <a:custGeom>
                <a:avLst/>
                <a:gdLst/>
                <a:ahLst/>
                <a:cxnLst/>
                <a:rect l="l" t="t" r="r" b="b"/>
                <a:pathLst>
                  <a:path w="7303" h="7304" extrusionOk="0">
                    <a:moveTo>
                      <a:pt x="3664" y="1"/>
                    </a:moveTo>
                    <a:lnTo>
                      <a:pt x="3297" y="25"/>
                    </a:lnTo>
                    <a:lnTo>
                      <a:pt x="2931" y="74"/>
                    </a:lnTo>
                    <a:lnTo>
                      <a:pt x="2565" y="147"/>
                    </a:lnTo>
                    <a:lnTo>
                      <a:pt x="2247" y="294"/>
                    </a:lnTo>
                    <a:lnTo>
                      <a:pt x="1930" y="440"/>
                    </a:lnTo>
                    <a:lnTo>
                      <a:pt x="1612" y="611"/>
                    </a:lnTo>
                    <a:lnTo>
                      <a:pt x="1344" y="831"/>
                    </a:lnTo>
                    <a:lnTo>
                      <a:pt x="1075" y="1075"/>
                    </a:lnTo>
                    <a:lnTo>
                      <a:pt x="831" y="1320"/>
                    </a:lnTo>
                    <a:lnTo>
                      <a:pt x="635" y="1613"/>
                    </a:lnTo>
                    <a:lnTo>
                      <a:pt x="440" y="1906"/>
                    </a:lnTo>
                    <a:lnTo>
                      <a:pt x="293" y="2223"/>
                    </a:lnTo>
                    <a:lnTo>
                      <a:pt x="171" y="2565"/>
                    </a:lnTo>
                    <a:lnTo>
                      <a:pt x="74" y="2907"/>
                    </a:lnTo>
                    <a:lnTo>
                      <a:pt x="25" y="3273"/>
                    </a:lnTo>
                    <a:lnTo>
                      <a:pt x="0" y="3640"/>
                    </a:lnTo>
                    <a:lnTo>
                      <a:pt x="25" y="4031"/>
                    </a:lnTo>
                    <a:lnTo>
                      <a:pt x="74" y="4373"/>
                    </a:lnTo>
                    <a:lnTo>
                      <a:pt x="171" y="4739"/>
                    </a:lnTo>
                    <a:lnTo>
                      <a:pt x="293" y="5081"/>
                    </a:lnTo>
                    <a:lnTo>
                      <a:pt x="440" y="5398"/>
                    </a:lnTo>
                    <a:lnTo>
                      <a:pt x="635" y="5691"/>
                    </a:lnTo>
                    <a:lnTo>
                      <a:pt x="831" y="5960"/>
                    </a:lnTo>
                    <a:lnTo>
                      <a:pt x="1075" y="6229"/>
                    </a:lnTo>
                    <a:lnTo>
                      <a:pt x="1344" y="6473"/>
                    </a:lnTo>
                    <a:lnTo>
                      <a:pt x="1612" y="6668"/>
                    </a:lnTo>
                    <a:lnTo>
                      <a:pt x="1930" y="6864"/>
                    </a:lnTo>
                    <a:lnTo>
                      <a:pt x="2247" y="7010"/>
                    </a:lnTo>
                    <a:lnTo>
                      <a:pt x="2565" y="7132"/>
                    </a:lnTo>
                    <a:lnTo>
                      <a:pt x="2931" y="7230"/>
                    </a:lnTo>
                    <a:lnTo>
                      <a:pt x="3297" y="7279"/>
                    </a:lnTo>
                    <a:lnTo>
                      <a:pt x="3664" y="7303"/>
                    </a:lnTo>
                    <a:lnTo>
                      <a:pt x="4030" y="7279"/>
                    </a:lnTo>
                    <a:lnTo>
                      <a:pt x="4396" y="7230"/>
                    </a:lnTo>
                    <a:lnTo>
                      <a:pt x="4738" y="7132"/>
                    </a:lnTo>
                    <a:lnTo>
                      <a:pt x="5080" y="7010"/>
                    </a:lnTo>
                    <a:lnTo>
                      <a:pt x="5398" y="6864"/>
                    </a:lnTo>
                    <a:lnTo>
                      <a:pt x="5691" y="6668"/>
                    </a:lnTo>
                    <a:lnTo>
                      <a:pt x="5984" y="6473"/>
                    </a:lnTo>
                    <a:lnTo>
                      <a:pt x="6253" y="6229"/>
                    </a:lnTo>
                    <a:lnTo>
                      <a:pt x="6472" y="5960"/>
                    </a:lnTo>
                    <a:lnTo>
                      <a:pt x="6692" y="5691"/>
                    </a:lnTo>
                    <a:lnTo>
                      <a:pt x="6863" y="5398"/>
                    </a:lnTo>
                    <a:lnTo>
                      <a:pt x="7034" y="5081"/>
                    </a:lnTo>
                    <a:lnTo>
                      <a:pt x="7156" y="4739"/>
                    </a:lnTo>
                    <a:lnTo>
                      <a:pt x="7230" y="4373"/>
                    </a:lnTo>
                    <a:lnTo>
                      <a:pt x="7303" y="4031"/>
                    </a:lnTo>
                    <a:lnTo>
                      <a:pt x="7303" y="3640"/>
                    </a:lnTo>
                    <a:lnTo>
                      <a:pt x="7303" y="3396"/>
                    </a:lnTo>
                    <a:lnTo>
                      <a:pt x="7278" y="3176"/>
                    </a:lnTo>
                    <a:lnTo>
                      <a:pt x="7254" y="2932"/>
                    </a:lnTo>
                    <a:lnTo>
                      <a:pt x="7181" y="2712"/>
                    </a:lnTo>
                    <a:lnTo>
                      <a:pt x="7132" y="2492"/>
                    </a:lnTo>
                    <a:lnTo>
                      <a:pt x="7034" y="2272"/>
                    </a:lnTo>
                    <a:lnTo>
                      <a:pt x="6839" y="1857"/>
                    </a:lnTo>
                    <a:lnTo>
                      <a:pt x="5325" y="3347"/>
                    </a:lnTo>
                    <a:lnTo>
                      <a:pt x="5349" y="3640"/>
                    </a:lnTo>
                    <a:lnTo>
                      <a:pt x="5349" y="3811"/>
                    </a:lnTo>
                    <a:lnTo>
                      <a:pt x="5325" y="3982"/>
                    </a:lnTo>
                    <a:lnTo>
                      <a:pt x="5276" y="4153"/>
                    </a:lnTo>
                    <a:lnTo>
                      <a:pt x="5227" y="4299"/>
                    </a:lnTo>
                    <a:lnTo>
                      <a:pt x="5154" y="4446"/>
                    </a:lnTo>
                    <a:lnTo>
                      <a:pt x="5080" y="4592"/>
                    </a:lnTo>
                    <a:lnTo>
                      <a:pt x="4983" y="4739"/>
                    </a:lnTo>
                    <a:lnTo>
                      <a:pt x="4860" y="4861"/>
                    </a:lnTo>
                    <a:lnTo>
                      <a:pt x="4738" y="4959"/>
                    </a:lnTo>
                    <a:lnTo>
                      <a:pt x="4616" y="5056"/>
                    </a:lnTo>
                    <a:lnTo>
                      <a:pt x="4470" y="5154"/>
                    </a:lnTo>
                    <a:lnTo>
                      <a:pt x="4323" y="5203"/>
                    </a:lnTo>
                    <a:lnTo>
                      <a:pt x="4177" y="5276"/>
                    </a:lnTo>
                    <a:lnTo>
                      <a:pt x="4006" y="5301"/>
                    </a:lnTo>
                    <a:lnTo>
                      <a:pt x="3835" y="5349"/>
                    </a:lnTo>
                    <a:lnTo>
                      <a:pt x="3493" y="5349"/>
                    </a:lnTo>
                    <a:lnTo>
                      <a:pt x="3322" y="5301"/>
                    </a:lnTo>
                    <a:lnTo>
                      <a:pt x="3151" y="5276"/>
                    </a:lnTo>
                    <a:lnTo>
                      <a:pt x="3004" y="5203"/>
                    </a:lnTo>
                    <a:lnTo>
                      <a:pt x="2858" y="5154"/>
                    </a:lnTo>
                    <a:lnTo>
                      <a:pt x="2711" y="5056"/>
                    </a:lnTo>
                    <a:lnTo>
                      <a:pt x="2589" y="4959"/>
                    </a:lnTo>
                    <a:lnTo>
                      <a:pt x="2467" y="4861"/>
                    </a:lnTo>
                    <a:lnTo>
                      <a:pt x="2345" y="4739"/>
                    </a:lnTo>
                    <a:lnTo>
                      <a:pt x="2247" y="4592"/>
                    </a:lnTo>
                    <a:lnTo>
                      <a:pt x="2174" y="4446"/>
                    </a:lnTo>
                    <a:lnTo>
                      <a:pt x="2101" y="4299"/>
                    </a:lnTo>
                    <a:lnTo>
                      <a:pt x="2027" y="4153"/>
                    </a:lnTo>
                    <a:lnTo>
                      <a:pt x="2003" y="3982"/>
                    </a:lnTo>
                    <a:lnTo>
                      <a:pt x="1979" y="3811"/>
                    </a:lnTo>
                    <a:lnTo>
                      <a:pt x="1954" y="3640"/>
                    </a:lnTo>
                    <a:lnTo>
                      <a:pt x="1979" y="3469"/>
                    </a:lnTo>
                    <a:lnTo>
                      <a:pt x="2003" y="3298"/>
                    </a:lnTo>
                    <a:lnTo>
                      <a:pt x="2027" y="3151"/>
                    </a:lnTo>
                    <a:lnTo>
                      <a:pt x="2101" y="2980"/>
                    </a:lnTo>
                    <a:lnTo>
                      <a:pt x="2174" y="2834"/>
                    </a:lnTo>
                    <a:lnTo>
                      <a:pt x="2247" y="2687"/>
                    </a:lnTo>
                    <a:lnTo>
                      <a:pt x="2345" y="2565"/>
                    </a:lnTo>
                    <a:lnTo>
                      <a:pt x="2467" y="2443"/>
                    </a:lnTo>
                    <a:lnTo>
                      <a:pt x="2589" y="2345"/>
                    </a:lnTo>
                    <a:lnTo>
                      <a:pt x="2711" y="2248"/>
                    </a:lnTo>
                    <a:lnTo>
                      <a:pt x="2858" y="2150"/>
                    </a:lnTo>
                    <a:lnTo>
                      <a:pt x="3004" y="2077"/>
                    </a:lnTo>
                    <a:lnTo>
                      <a:pt x="3151" y="2028"/>
                    </a:lnTo>
                    <a:lnTo>
                      <a:pt x="3322" y="1979"/>
                    </a:lnTo>
                    <a:lnTo>
                      <a:pt x="3493" y="1955"/>
                    </a:lnTo>
                    <a:lnTo>
                      <a:pt x="3664" y="1955"/>
                    </a:lnTo>
                    <a:lnTo>
                      <a:pt x="3957" y="1979"/>
                    </a:lnTo>
                    <a:lnTo>
                      <a:pt x="5447" y="465"/>
                    </a:lnTo>
                    <a:lnTo>
                      <a:pt x="5056" y="269"/>
                    </a:lnTo>
                    <a:lnTo>
                      <a:pt x="4836" y="196"/>
                    </a:lnTo>
                    <a:lnTo>
                      <a:pt x="4616" y="123"/>
                    </a:lnTo>
                    <a:lnTo>
                      <a:pt x="4372" y="74"/>
                    </a:lnTo>
                    <a:lnTo>
                      <a:pt x="4152" y="25"/>
                    </a:lnTo>
                    <a:lnTo>
                      <a:pt x="3908"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90" name="Google Shape;532;p38">
                <a:extLst>
                  <a:ext uri="{FF2B5EF4-FFF2-40B4-BE49-F238E27FC236}">
                    <a16:creationId xmlns:a16="http://schemas.microsoft.com/office/drawing/2014/main" id="{34289EDB-61E2-4B5B-924F-D69955562226}"/>
                  </a:ext>
                </a:extLst>
              </p:cNvPr>
              <p:cNvSpPr/>
              <p:nvPr/>
            </p:nvSpPr>
            <p:spPr>
              <a:xfrm>
                <a:off x="5981175" y="2005125"/>
                <a:ext cx="75125" cy="70850"/>
              </a:xfrm>
              <a:custGeom>
                <a:avLst/>
                <a:gdLst/>
                <a:ahLst/>
                <a:cxnLst/>
                <a:rect l="l" t="t" r="r" b="b"/>
                <a:pathLst>
                  <a:path w="3005" h="2834" extrusionOk="0">
                    <a:moveTo>
                      <a:pt x="1466" y="0"/>
                    </a:moveTo>
                    <a:lnTo>
                      <a:pt x="294" y="1173"/>
                    </a:lnTo>
                    <a:lnTo>
                      <a:pt x="172" y="1319"/>
                    </a:lnTo>
                    <a:lnTo>
                      <a:pt x="74" y="1490"/>
                    </a:lnTo>
                    <a:lnTo>
                      <a:pt x="25" y="1661"/>
                    </a:lnTo>
                    <a:lnTo>
                      <a:pt x="1" y="1857"/>
                    </a:lnTo>
                    <a:lnTo>
                      <a:pt x="25" y="2052"/>
                    </a:lnTo>
                    <a:lnTo>
                      <a:pt x="74" y="2223"/>
                    </a:lnTo>
                    <a:lnTo>
                      <a:pt x="172" y="2394"/>
                    </a:lnTo>
                    <a:lnTo>
                      <a:pt x="294" y="2540"/>
                    </a:lnTo>
                    <a:lnTo>
                      <a:pt x="440" y="2663"/>
                    </a:lnTo>
                    <a:lnTo>
                      <a:pt x="611" y="2760"/>
                    </a:lnTo>
                    <a:lnTo>
                      <a:pt x="807" y="2809"/>
                    </a:lnTo>
                    <a:lnTo>
                      <a:pt x="978" y="2833"/>
                    </a:lnTo>
                    <a:lnTo>
                      <a:pt x="1173" y="2809"/>
                    </a:lnTo>
                    <a:lnTo>
                      <a:pt x="1344" y="2760"/>
                    </a:lnTo>
                    <a:lnTo>
                      <a:pt x="1515" y="2663"/>
                    </a:lnTo>
                    <a:lnTo>
                      <a:pt x="1686" y="2540"/>
                    </a:lnTo>
                    <a:lnTo>
                      <a:pt x="2858" y="1368"/>
                    </a:lnTo>
                    <a:lnTo>
                      <a:pt x="3005" y="1197"/>
                    </a:lnTo>
                    <a:lnTo>
                      <a:pt x="2590" y="928"/>
                    </a:lnTo>
                    <a:lnTo>
                      <a:pt x="2199" y="635"/>
                    </a:lnTo>
                    <a:lnTo>
                      <a:pt x="1808" y="342"/>
                    </a:lnTo>
                    <a:lnTo>
                      <a:pt x="1466"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91" name="Google Shape;533;p38">
                <a:extLst>
                  <a:ext uri="{FF2B5EF4-FFF2-40B4-BE49-F238E27FC236}">
                    <a16:creationId xmlns:a16="http://schemas.microsoft.com/office/drawing/2014/main" id="{7B7FE811-BD55-4ECA-8B20-B5A501711159}"/>
                  </a:ext>
                </a:extLst>
              </p:cNvPr>
              <p:cNvSpPr/>
              <p:nvPr/>
            </p:nvSpPr>
            <p:spPr>
              <a:xfrm>
                <a:off x="6263875" y="2005125"/>
                <a:ext cx="74525" cy="70850"/>
              </a:xfrm>
              <a:custGeom>
                <a:avLst/>
                <a:gdLst/>
                <a:ahLst/>
                <a:cxnLst/>
                <a:rect l="l" t="t" r="r" b="b"/>
                <a:pathLst>
                  <a:path w="2981" h="2834" extrusionOk="0">
                    <a:moveTo>
                      <a:pt x="1539" y="0"/>
                    </a:moveTo>
                    <a:lnTo>
                      <a:pt x="1173" y="342"/>
                    </a:lnTo>
                    <a:lnTo>
                      <a:pt x="807" y="635"/>
                    </a:lnTo>
                    <a:lnTo>
                      <a:pt x="416" y="928"/>
                    </a:lnTo>
                    <a:lnTo>
                      <a:pt x="1" y="1197"/>
                    </a:lnTo>
                    <a:lnTo>
                      <a:pt x="123" y="1368"/>
                    </a:lnTo>
                    <a:lnTo>
                      <a:pt x="1319" y="2540"/>
                    </a:lnTo>
                    <a:lnTo>
                      <a:pt x="1466" y="2663"/>
                    </a:lnTo>
                    <a:lnTo>
                      <a:pt x="1637" y="2760"/>
                    </a:lnTo>
                    <a:lnTo>
                      <a:pt x="1832" y="2809"/>
                    </a:lnTo>
                    <a:lnTo>
                      <a:pt x="2003" y="2833"/>
                    </a:lnTo>
                    <a:lnTo>
                      <a:pt x="2199" y="2809"/>
                    </a:lnTo>
                    <a:lnTo>
                      <a:pt x="2370" y="2760"/>
                    </a:lnTo>
                    <a:lnTo>
                      <a:pt x="2541" y="2663"/>
                    </a:lnTo>
                    <a:lnTo>
                      <a:pt x="2712" y="2540"/>
                    </a:lnTo>
                    <a:lnTo>
                      <a:pt x="2834" y="2394"/>
                    </a:lnTo>
                    <a:lnTo>
                      <a:pt x="2931" y="2223"/>
                    </a:lnTo>
                    <a:lnTo>
                      <a:pt x="2980" y="2052"/>
                    </a:lnTo>
                    <a:lnTo>
                      <a:pt x="2980" y="1857"/>
                    </a:lnTo>
                    <a:lnTo>
                      <a:pt x="2980" y="1661"/>
                    </a:lnTo>
                    <a:lnTo>
                      <a:pt x="2931" y="1490"/>
                    </a:lnTo>
                    <a:lnTo>
                      <a:pt x="2834" y="1319"/>
                    </a:lnTo>
                    <a:lnTo>
                      <a:pt x="2712" y="1173"/>
                    </a:lnTo>
                    <a:lnTo>
                      <a:pt x="1539"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92" name="Google Shape;534;p38">
                <a:extLst>
                  <a:ext uri="{FF2B5EF4-FFF2-40B4-BE49-F238E27FC236}">
                    <a16:creationId xmlns:a16="http://schemas.microsoft.com/office/drawing/2014/main" id="{2C821A13-E3D2-4765-8902-C1B1656A60DA}"/>
                  </a:ext>
                </a:extLst>
              </p:cNvPr>
              <p:cNvSpPr/>
              <p:nvPr/>
            </p:nvSpPr>
            <p:spPr>
              <a:xfrm>
                <a:off x="6147875" y="1619250"/>
                <a:ext cx="251575" cy="255850"/>
              </a:xfrm>
              <a:custGeom>
                <a:avLst/>
                <a:gdLst/>
                <a:ahLst/>
                <a:cxnLst/>
                <a:rect l="l" t="t" r="r" b="b"/>
                <a:pathLst>
                  <a:path w="10063" h="10234" extrusionOk="0">
                    <a:moveTo>
                      <a:pt x="7352" y="0"/>
                    </a:moveTo>
                    <a:lnTo>
                      <a:pt x="7254" y="24"/>
                    </a:lnTo>
                    <a:lnTo>
                      <a:pt x="7181" y="73"/>
                    </a:lnTo>
                    <a:lnTo>
                      <a:pt x="7083" y="147"/>
                    </a:lnTo>
                    <a:lnTo>
                      <a:pt x="5447" y="1758"/>
                    </a:lnTo>
                    <a:lnTo>
                      <a:pt x="5373" y="1856"/>
                    </a:lnTo>
                    <a:lnTo>
                      <a:pt x="5300" y="1978"/>
                    </a:lnTo>
                    <a:lnTo>
                      <a:pt x="5227" y="2125"/>
                    </a:lnTo>
                    <a:lnTo>
                      <a:pt x="5178" y="2247"/>
                    </a:lnTo>
                    <a:lnTo>
                      <a:pt x="5154" y="2393"/>
                    </a:lnTo>
                    <a:lnTo>
                      <a:pt x="5129" y="2540"/>
                    </a:lnTo>
                    <a:lnTo>
                      <a:pt x="5129" y="2687"/>
                    </a:lnTo>
                    <a:lnTo>
                      <a:pt x="5129" y="2809"/>
                    </a:lnTo>
                    <a:lnTo>
                      <a:pt x="5349" y="3981"/>
                    </a:lnTo>
                    <a:lnTo>
                      <a:pt x="5398" y="4152"/>
                    </a:lnTo>
                    <a:lnTo>
                      <a:pt x="147" y="9403"/>
                    </a:lnTo>
                    <a:lnTo>
                      <a:pt x="74" y="9476"/>
                    </a:lnTo>
                    <a:lnTo>
                      <a:pt x="25" y="9574"/>
                    </a:lnTo>
                    <a:lnTo>
                      <a:pt x="0" y="9672"/>
                    </a:lnTo>
                    <a:lnTo>
                      <a:pt x="0" y="9745"/>
                    </a:lnTo>
                    <a:lnTo>
                      <a:pt x="0" y="9843"/>
                    </a:lnTo>
                    <a:lnTo>
                      <a:pt x="25" y="9940"/>
                    </a:lnTo>
                    <a:lnTo>
                      <a:pt x="74" y="10013"/>
                    </a:lnTo>
                    <a:lnTo>
                      <a:pt x="147" y="10087"/>
                    </a:lnTo>
                    <a:lnTo>
                      <a:pt x="220" y="10160"/>
                    </a:lnTo>
                    <a:lnTo>
                      <a:pt x="293" y="10209"/>
                    </a:lnTo>
                    <a:lnTo>
                      <a:pt x="391" y="10233"/>
                    </a:lnTo>
                    <a:lnTo>
                      <a:pt x="586" y="10233"/>
                    </a:lnTo>
                    <a:lnTo>
                      <a:pt x="660" y="10209"/>
                    </a:lnTo>
                    <a:lnTo>
                      <a:pt x="757" y="10160"/>
                    </a:lnTo>
                    <a:lnTo>
                      <a:pt x="831" y="10087"/>
                    </a:lnTo>
                    <a:lnTo>
                      <a:pt x="6204" y="4738"/>
                    </a:lnTo>
                    <a:lnTo>
                      <a:pt x="7254" y="4909"/>
                    </a:lnTo>
                    <a:lnTo>
                      <a:pt x="7376" y="4933"/>
                    </a:lnTo>
                    <a:lnTo>
                      <a:pt x="7523" y="4933"/>
                    </a:lnTo>
                    <a:lnTo>
                      <a:pt x="7645" y="4909"/>
                    </a:lnTo>
                    <a:lnTo>
                      <a:pt x="7791" y="4860"/>
                    </a:lnTo>
                    <a:lnTo>
                      <a:pt x="7938" y="4811"/>
                    </a:lnTo>
                    <a:lnTo>
                      <a:pt x="8060" y="4763"/>
                    </a:lnTo>
                    <a:lnTo>
                      <a:pt x="8182" y="4689"/>
                    </a:lnTo>
                    <a:lnTo>
                      <a:pt x="8280" y="4592"/>
                    </a:lnTo>
                    <a:lnTo>
                      <a:pt x="9916" y="2955"/>
                    </a:lnTo>
                    <a:lnTo>
                      <a:pt x="9989" y="2882"/>
                    </a:lnTo>
                    <a:lnTo>
                      <a:pt x="10038" y="2784"/>
                    </a:lnTo>
                    <a:lnTo>
                      <a:pt x="10063" y="2711"/>
                    </a:lnTo>
                    <a:lnTo>
                      <a:pt x="10038" y="2613"/>
                    </a:lnTo>
                    <a:lnTo>
                      <a:pt x="10014" y="2564"/>
                    </a:lnTo>
                    <a:lnTo>
                      <a:pt x="9940" y="2491"/>
                    </a:lnTo>
                    <a:lnTo>
                      <a:pt x="9843" y="2442"/>
                    </a:lnTo>
                    <a:lnTo>
                      <a:pt x="9745" y="2418"/>
                    </a:lnTo>
                    <a:lnTo>
                      <a:pt x="8695" y="2223"/>
                    </a:lnTo>
                    <a:lnTo>
                      <a:pt x="9721" y="1197"/>
                    </a:lnTo>
                    <a:lnTo>
                      <a:pt x="9794" y="1123"/>
                    </a:lnTo>
                    <a:lnTo>
                      <a:pt x="9843" y="1026"/>
                    </a:lnTo>
                    <a:lnTo>
                      <a:pt x="9867" y="953"/>
                    </a:lnTo>
                    <a:lnTo>
                      <a:pt x="9867" y="855"/>
                    </a:lnTo>
                    <a:lnTo>
                      <a:pt x="9867" y="757"/>
                    </a:lnTo>
                    <a:lnTo>
                      <a:pt x="9843" y="659"/>
                    </a:lnTo>
                    <a:lnTo>
                      <a:pt x="9794" y="586"/>
                    </a:lnTo>
                    <a:lnTo>
                      <a:pt x="9721" y="513"/>
                    </a:lnTo>
                    <a:lnTo>
                      <a:pt x="9647" y="440"/>
                    </a:lnTo>
                    <a:lnTo>
                      <a:pt x="9574" y="391"/>
                    </a:lnTo>
                    <a:lnTo>
                      <a:pt x="9476" y="366"/>
                    </a:lnTo>
                    <a:lnTo>
                      <a:pt x="9281" y="366"/>
                    </a:lnTo>
                    <a:lnTo>
                      <a:pt x="9208" y="391"/>
                    </a:lnTo>
                    <a:lnTo>
                      <a:pt x="9110" y="440"/>
                    </a:lnTo>
                    <a:lnTo>
                      <a:pt x="9037" y="513"/>
                    </a:lnTo>
                    <a:lnTo>
                      <a:pt x="7889" y="1661"/>
                    </a:lnTo>
                    <a:lnTo>
                      <a:pt x="7840" y="1490"/>
                    </a:lnTo>
                    <a:lnTo>
                      <a:pt x="7620" y="318"/>
                    </a:lnTo>
                    <a:lnTo>
                      <a:pt x="7596" y="195"/>
                    </a:lnTo>
                    <a:lnTo>
                      <a:pt x="7547" y="98"/>
                    </a:lnTo>
                    <a:lnTo>
                      <a:pt x="7498" y="49"/>
                    </a:lnTo>
                    <a:lnTo>
                      <a:pt x="7425"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grpSp>
      </p:grpSp>
      <p:grpSp>
        <p:nvGrpSpPr>
          <p:cNvPr id="2" name="Grup 1">
            <a:extLst>
              <a:ext uri="{FF2B5EF4-FFF2-40B4-BE49-F238E27FC236}">
                <a16:creationId xmlns:a16="http://schemas.microsoft.com/office/drawing/2014/main" id="{8C1B08D3-0F6B-41DF-B60E-48AB5BCEF851}"/>
              </a:ext>
            </a:extLst>
          </p:cNvPr>
          <p:cNvGrpSpPr/>
          <p:nvPr/>
        </p:nvGrpSpPr>
        <p:grpSpPr>
          <a:xfrm>
            <a:off x="6284557" y="2457180"/>
            <a:ext cx="5279910" cy="3259973"/>
            <a:chOff x="6132157" y="1978779"/>
            <a:chExt cx="5279910" cy="3259973"/>
          </a:xfrm>
        </p:grpSpPr>
        <p:grpSp>
          <p:nvGrpSpPr>
            <p:cNvPr id="10" name="Grup 9">
              <a:extLst>
                <a:ext uri="{FF2B5EF4-FFF2-40B4-BE49-F238E27FC236}">
                  <a16:creationId xmlns:a16="http://schemas.microsoft.com/office/drawing/2014/main" id="{EC2FA277-ED9C-465D-A37E-76EF6D41E0CE}"/>
                </a:ext>
              </a:extLst>
            </p:cNvPr>
            <p:cNvGrpSpPr/>
            <p:nvPr/>
          </p:nvGrpSpPr>
          <p:grpSpPr>
            <a:xfrm>
              <a:off x="6132157" y="1978779"/>
              <a:ext cx="5279910" cy="3259973"/>
              <a:chOff x="-142999" y="4343239"/>
              <a:chExt cx="5279910" cy="3259973"/>
            </a:xfrm>
          </p:grpSpPr>
          <p:sp>
            <p:nvSpPr>
              <p:cNvPr id="80" name="Rectangle: Rounded Corners 82">
                <a:extLst>
                  <a:ext uri="{FF2B5EF4-FFF2-40B4-BE49-F238E27FC236}">
                    <a16:creationId xmlns:a16="http://schemas.microsoft.com/office/drawing/2014/main" id="{C5A924B3-6070-40AA-BE3E-6905B988E496}"/>
                  </a:ext>
                </a:extLst>
              </p:cNvPr>
              <p:cNvSpPr/>
              <p:nvPr/>
            </p:nvSpPr>
            <p:spPr>
              <a:xfrm rot="5400000">
                <a:off x="998870" y="3465172"/>
                <a:ext cx="2996171" cy="5279910"/>
              </a:xfrm>
              <a:prstGeom prst="roundRect">
                <a:avLst/>
              </a:prstGeom>
              <a:gradFill flip="none" rotWithShape="1">
                <a:gsLst>
                  <a:gs pos="0">
                    <a:srgbClr val="0A5E7A"/>
                  </a:gs>
                  <a:gs pos="44000">
                    <a:srgbClr val="56489A"/>
                  </a:gs>
                  <a:gs pos="83000">
                    <a:srgbClr val="544797"/>
                  </a:gs>
                  <a:gs pos="100000">
                    <a:srgbClr val="534695"/>
                  </a:gs>
                </a:gsLst>
                <a:lin ang="0" scaled="1"/>
                <a:tileRect/>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3" name="Metin kutusu 82">
                <a:extLst>
                  <a:ext uri="{FF2B5EF4-FFF2-40B4-BE49-F238E27FC236}">
                    <a16:creationId xmlns:a16="http://schemas.microsoft.com/office/drawing/2014/main" id="{30B67C7A-D038-430A-96C6-C74DD405F824}"/>
                  </a:ext>
                </a:extLst>
              </p:cNvPr>
              <p:cNvSpPr txBox="1"/>
              <p:nvPr/>
            </p:nvSpPr>
            <p:spPr>
              <a:xfrm>
                <a:off x="146559" y="5353828"/>
                <a:ext cx="4716885" cy="2031325"/>
              </a:xfrm>
              <a:prstGeom prst="rect">
                <a:avLst/>
              </a:prstGeom>
              <a:noFill/>
            </p:spPr>
            <p:txBody>
              <a:bodyPr wrap="square">
                <a:spAutoFit/>
              </a:bodyPr>
              <a:lstStyle/>
              <a:p>
                <a:pPr algn="ctr">
                  <a:spcAft>
                    <a:spcPts val="600"/>
                  </a:spcAft>
                </a:pPr>
                <a:r>
                  <a:rPr lang="tr-TR" sz="1800" b="1" dirty="0">
                    <a:solidFill>
                      <a:schemeClr val="bg1"/>
                    </a:solidFill>
                    <a:latin typeface="Candara Light" panose="020E0502030303020204" pitchFamily="34" charset="0"/>
                  </a:rPr>
                  <a:t>Öğrencilerimizin kendi potansiyellerini ortaya koymalarına fırsat verecek bir ortamda, en üst düzeyde lisans eğitimi verilmesini sağlayarak, yaratıcı ve evrensel bilime katkı yapan, araştıran, bilimsel düşünmeyi, etik ve ahlaki davranmayı ve bilimsel uygulamayı prensip edinmiş çağdaş sağlık profesyonelleri yetiştirmektir.</a:t>
                </a:r>
              </a:p>
            </p:txBody>
          </p:sp>
          <p:sp>
            <p:nvSpPr>
              <p:cNvPr id="84" name="Freeform: Shape 83">
                <a:extLst>
                  <a:ext uri="{FF2B5EF4-FFF2-40B4-BE49-F238E27FC236}">
                    <a16:creationId xmlns:a16="http://schemas.microsoft.com/office/drawing/2014/main" id="{089E2DF9-7173-4E12-80B1-39E974C97F48}"/>
                  </a:ext>
                </a:extLst>
              </p:cNvPr>
              <p:cNvSpPr/>
              <p:nvPr/>
            </p:nvSpPr>
            <p:spPr>
              <a:xfrm rot="4628968" flipV="1">
                <a:off x="2031350" y="3732651"/>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86" name="Metin kutusu 85">
                <a:extLst>
                  <a:ext uri="{FF2B5EF4-FFF2-40B4-BE49-F238E27FC236}">
                    <a16:creationId xmlns:a16="http://schemas.microsoft.com/office/drawing/2014/main" id="{82F606D4-F5B3-468C-A862-2418E1092570}"/>
                  </a:ext>
                </a:extLst>
              </p:cNvPr>
              <p:cNvSpPr txBox="1"/>
              <p:nvPr/>
            </p:nvSpPr>
            <p:spPr>
              <a:xfrm>
                <a:off x="1846188" y="4661817"/>
                <a:ext cx="1364783" cy="461665"/>
              </a:xfrm>
              <a:prstGeom prst="rect">
                <a:avLst/>
              </a:prstGeom>
              <a:noFill/>
            </p:spPr>
            <p:txBody>
              <a:bodyPr wrap="square">
                <a:spAutoFit/>
              </a:bodyPr>
              <a:lstStyle/>
              <a:p>
                <a:pPr algn="ctr"/>
                <a:r>
                  <a:rPr lang="tr-TR" sz="2400" b="1" dirty="0">
                    <a:solidFill>
                      <a:srgbClr val="7030A0"/>
                    </a:solidFill>
                    <a:latin typeface="Candara Light" panose="020E0502030303020204" pitchFamily="34" charset="0"/>
                  </a:rPr>
                  <a:t>MİSYON</a:t>
                </a:r>
                <a:endParaRPr lang="tr-TR" sz="2400" dirty="0">
                  <a:solidFill>
                    <a:srgbClr val="7030A0"/>
                  </a:solidFill>
                </a:endParaRPr>
              </a:p>
            </p:txBody>
          </p:sp>
        </p:grpSp>
        <p:grpSp>
          <p:nvGrpSpPr>
            <p:cNvPr id="96" name="Google Shape;580;p38">
              <a:extLst>
                <a:ext uri="{FF2B5EF4-FFF2-40B4-BE49-F238E27FC236}">
                  <a16:creationId xmlns:a16="http://schemas.microsoft.com/office/drawing/2014/main" id="{5D0CD5AA-27A7-48BC-8DF7-B21153AE6840}"/>
                </a:ext>
              </a:extLst>
            </p:cNvPr>
            <p:cNvGrpSpPr/>
            <p:nvPr/>
          </p:nvGrpSpPr>
          <p:grpSpPr>
            <a:xfrm>
              <a:off x="10822378" y="2430246"/>
              <a:ext cx="427781" cy="316489"/>
              <a:chOff x="5255200" y="3006475"/>
              <a:chExt cx="511700" cy="378575"/>
            </a:xfrm>
          </p:grpSpPr>
          <p:sp>
            <p:nvSpPr>
              <p:cNvPr id="97" name="Google Shape;581;p38">
                <a:extLst>
                  <a:ext uri="{FF2B5EF4-FFF2-40B4-BE49-F238E27FC236}">
                    <a16:creationId xmlns:a16="http://schemas.microsoft.com/office/drawing/2014/main" id="{5DDAEB37-BF16-4EED-8E34-9B685E9396B8}"/>
                  </a:ext>
                </a:extLst>
              </p:cNvPr>
              <p:cNvSpPr/>
              <p:nvPr/>
            </p:nvSpPr>
            <p:spPr>
              <a:xfrm>
                <a:off x="5255200" y="3006475"/>
                <a:ext cx="349900" cy="349875"/>
              </a:xfrm>
              <a:custGeom>
                <a:avLst/>
                <a:gdLst/>
                <a:ahLst/>
                <a:cxnLst/>
                <a:rect l="l" t="t" r="r" b="b"/>
                <a:pathLst>
                  <a:path w="13996" h="13995" extrusionOk="0">
                    <a:moveTo>
                      <a:pt x="6986" y="4714"/>
                    </a:moveTo>
                    <a:lnTo>
                      <a:pt x="7206" y="4738"/>
                    </a:lnTo>
                    <a:lnTo>
                      <a:pt x="7425" y="4763"/>
                    </a:lnTo>
                    <a:lnTo>
                      <a:pt x="7645" y="4812"/>
                    </a:lnTo>
                    <a:lnTo>
                      <a:pt x="7841" y="4885"/>
                    </a:lnTo>
                    <a:lnTo>
                      <a:pt x="8060" y="4983"/>
                    </a:lnTo>
                    <a:lnTo>
                      <a:pt x="8256" y="5105"/>
                    </a:lnTo>
                    <a:lnTo>
                      <a:pt x="8427" y="5227"/>
                    </a:lnTo>
                    <a:lnTo>
                      <a:pt x="8598" y="5398"/>
                    </a:lnTo>
                    <a:lnTo>
                      <a:pt x="8769" y="5569"/>
                    </a:lnTo>
                    <a:lnTo>
                      <a:pt x="8891" y="5740"/>
                    </a:lnTo>
                    <a:lnTo>
                      <a:pt x="9013" y="5935"/>
                    </a:lnTo>
                    <a:lnTo>
                      <a:pt x="9111" y="6155"/>
                    </a:lnTo>
                    <a:lnTo>
                      <a:pt x="9184" y="6350"/>
                    </a:lnTo>
                    <a:lnTo>
                      <a:pt x="9233" y="6570"/>
                    </a:lnTo>
                    <a:lnTo>
                      <a:pt x="9257" y="6790"/>
                    </a:lnTo>
                    <a:lnTo>
                      <a:pt x="9257" y="7010"/>
                    </a:lnTo>
                    <a:lnTo>
                      <a:pt x="9257" y="7229"/>
                    </a:lnTo>
                    <a:lnTo>
                      <a:pt x="9233" y="7425"/>
                    </a:lnTo>
                    <a:lnTo>
                      <a:pt x="9184" y="7645"/>
                    </a:lnTo>
                    <a:lnTo>
                      <a:pt x="9111" y="7864"/>
                    </a:lnTo>
                    <a:lnTo>
                      <a:pt x="9013" y="8060"/>
                    </a:lnTo>
                    <a:lnTo>
                      <a:pt x="8891" y="8255"/>
                    </a:lnTo>
                    <a:lnTo>
                      <a:pt x="8769" y="8451"/>
                    </a:lnTo>
                    <a:lnTo>
                      <a:pt x="8598" y="8622"/>
                    </a:lnTo>
                    <a:lnTo>
                      <a:pt x="8427" y="8768"/>
                    </a:lnTo>
                    <a:lnTo>
                      <a:pt x="8256" y="8915"/>
                    </a:lnTo>
                    <a:lnTo>
                      <a:pt x="8060" y="9012"/>
                    </a:lnTo>
                    <a:lnTo>
                      <a:pt x="7841" y="9110"/>
                    </a:lnTo>
                    <a:lnTo>
                      <a:pt x="7645" y="9183"/>
                    </a:lnTo>
                    <a:lnTo>
                      <a:pt x="7425" y="9232"/>
                    </a:lnTo>
                    <a:lnTo>
                      <a:pt x="7206" y="9257"/>
                    </a:lnTo>
                    <a:lnTo>
                      <a:pt x="6986" y="9281"/>
                    </a:lnTo>
                    <a:lnTo>
                      <a:pt x="6766" y="9257"/>
                    </a:lnTo>
                    <a:lnTo>
                      <a:pt x="6546" y="9232"/>
                    </a:lnTo>
                    <a:lnTo>
                      <a:pt x="6351" y="9183"/>
                    </a:lnTo>
                    <a:lnTo>
                      <a:pt x="6131" y="9110"/>
                    </a:lnTo>
                    <a:lnTo>
                      <a:pt x="5936" y="9012"/>
                    </a:lnTo>
                    <a:lnTo>
                      <a:pt x="5740" y="8915"/>
                    </a:lnTo>
                    <a:lnTo>
                      <a:pt x="5545" y="8768"/>
                    </a:lnTo>
                    <a:lnTo>
                      <a:pt x="5374" y="8622"/>
                    </a:lnTo>
                    <a:lnTo>
                      <a:pt x="5227" y="8451"/>
                    </a:lnTo>
                    <a:lnTo>
                      <a:pt x="5081" y="8255"/>
                    </a:lnTo>
                    <a:lnTo>
                      <a:pt x="4983" y="8060"/>
                    </a:lnTo>
                    <a:lnTo>
                      <a:pt x="4885" y="7864"/>
                    </a:lnTo>
                    <a:lnTo>
                      <a:pt x="4812" y="7645"/>
                    </a:lnTo>
                    <a:lnTo>
                      <a:pt x="4763" y="7425"/>
                    </a:lnTo>
                    <a:lnTo>
                      <a:pt x="4714" y="7229"/>
                    </a:lnTo>
                    <a:lnTo>
                      <a:pt x="4714" y="7010"/>
                    </a:lnTo>
                    <a:lnTo>
                      <a:pt x="4714" y="6790"/>
                    </a:lnTo>
                    <a:lnTo>
                      <a:pt x="4763" y="6570"/>
                    </a:lnTo>
                    <a:lnTo>
                      <a:pt x="4812" y="6350"/>
                    </a:lnTo>
                    <a:lnTo>
                      <a:pt x="4885" y="6155"/>
                    </a:lnTo>
                    <a:lnTo>
                      <a:pt x="4983" y="5935"/>
                    </a:lnTo>
                    <a:lnTo>
                      <a:pt x="5081" y="5740"/>
                    </a:lnTo>
                    <a:lnTo>
                      <a:pt x="5227" y="5569"/>
                    </a:lnTo>
                    <a:lnTo>
                      <a:pt x="5374" y="5398"/>
                    </a:lnTo>
                    <a:lnTo>
                      <a:pt x="5545" y="5227"/>
                    </a:lnTo>
                    <a:lnTo>
                      <a:pt x="5740" y="5105"/>
                    </a:lnTo>
                    <a:lnTo>
                      <a:pt x="5936" y="4983"/>
                    </a:lnTo>
                    <a:lnTo>
                      <a:pt x="6131" y="4885"/>
                    </a:lnTo>
                    <a:lnTo>
                      <a:pt x="6351" y="4812"/>
                    </a:lnTo>
                    <a:lnTo>
                      <a:pt x="6546" y="4763"/>
                    </a:lnTo>
                    <a:lnTo>
                      <a:pt x="6766" y="4738"/>
                    </a:lnTo>
                    <a:lnTo>
                      <a:pt x="6986" y="4714"/>
                    </a:lnTo>
                    <a:close/>
                    <a:moveTo>
                      <a:pt x="6497" y="0"/>
                    </a:moveTo>
                    <a:lnTo>
                      <a:pt x="6375" y="25"/>
                    </a:lnTo>
                    <a:lnTo>
                      <a:pt x="6253" y="49"/>
                    </a:lnTo>
                    <a:lnTo>
                      <a:pt x="6131" y="122"/>
                    </a:lnTo>
                    <a:lnTo>
                      <a:pt x="6033" y="196"/>
                    </a:lnTo>
                    <a:lnTo>
                      <a:pt x="5936" y="293"/>
                    </a:lnTo>
                    <a:lnTo>
                      <a:pt x="5862" y="391"/>
                    </a:lnTo>
                    <a:lnTo>
                      <a:pt x="5813" y="513"/>
                    </a:lnTo>
                    <a:lnTo>
                      <a:pt x="5789" y="635"/>
                    </a:lnTo>
                    <a:lnTo>
                      <a:pt x="5618" y="2076"/>
                    </a:lnTo>
                    <a:lnTo>
                      <a:pt x="5325" y="2174"/>
                    </a:lnTo>
                    <a:lnTo>
                      <a:pt x="5032" y="2296"/>
                    </a:lnTo>
                    <a:lnTo>
                      <a:pt x="4763" y="2418"/>
                    </a:lnTo>
                    <a:lnTo>
                      <a:pt x="4495" y="2565"/>
                    </a:lnTo>
                    <a:lnTo>
                      <a:pt x="3347" y="1661"/>
                    </a:lnTo>
                    <a:lnTo>
                      <a:pt x="3225" y="1588"/>
                    </a:lnTo>
                    <a:lnTo>
                      <a:pt x="3103" y="1539"/>
                    </a:lnTo>
                    <a:lnTo>
                      <a:pt x="2980" y="1514"/>
                    </a:lnTo>
                    <a:lnTo>
                      <a:pt x="2736" y="1514"/>
                    </a:lnTo>
                    <a:lnTo>
                      <a:pt x="2590" y="1563"/>
                    </a:lnTo>
                    <a:lnTo>
                      <a:pt x="2492" y="1637"/>
                    </a:lnTo>
                    <a:lnTo>
                      <a:pt x="2394" y="1710"/>
                    </a:lnTo>
                    <a:lnTo>
                      <a:pt x="1710" y="2394"/>
                    </a:lnTo>
                    <a:lnTo>
                      <a:pt x="1613" y="2491"/>
                    </a:lnTo>
                    <a:lnTo>
                      <a:pt x="1564" y="2614"/>
                    </a:lnTo>
                    <a:lnTo>
                      <a:pt x="1515" y="2736"/>
                    </a:lnTo>
                    <a:lnTo>
                      <a:pt x="1491" y="2858"/>
                    </a:lnTo>
                    <a:lnTo>
                      <a:pt x="1491" y="3004"/>
                    </a:lnTo>
                    <a:lnTo>
                      <a:pt x="1515" y="3126"/>
                    </a:lnTo>
                    <a:lnTo>
                      <a:pt x="1564" y="3249"/>
                    </a:lnTo>
                    <a:lnTo>
                      <a:pt x="1637" y="3346"/>
                    </a:lnTo>
                    <a:lnTo>
                      <a:pt x="2541" y="4494"/>
                    </a:lnTo>
                    <a:lnTo>
                      <a:pt x="2394" y="4763"/>
                    </a:lnTo>
                    <a:lnTo>
                      <a:pt x="2272" y="5056"/>
                    </a:lnTo>
                    <a:lnTo>
                      <a:pt x="2174" y="5349"/>
                    </a:lnTo>
                    <a:lnTo>
                      <a:pt x="2077" y="5642"/>
                    </a:lnTo>
                    <a:lnTo>
                      <a:pt x="636" y="5789"/>
                    </a:lnTo>
                    <a:lnTo>
                      <a:pt x="514" y="5837"/>
                    </a:lnTo>
                    <a:lnTo>
                      <a:pt x="392" y="5886"/>
                    </a:lnTo>
                    <a:lnTo>
                      <a:pt x="269" y="5959"/>
                    </a:lnTo>
                    <a:lnTo>
                      <a:pt x="172" y="6033"/>
                    </a:lnTo>
                    <a:lnTo>
                      <a:pt x="99" y="6155"/>
                    </a:lnTo>
                    <a:lnTo>
                      <a:pt x="50" y="6253"/>
                    </a:lnTo>
                    <a:lnTo>
                      <a:pt x="1" y="6399"/>
                    </a:lnTo>
                    <a:lnTo>
                      <a:pt x="1" y="6521"/>
                    </a:lnTo>
                    <a:lnTo>
                      <a:pt x="1" y="7474"/>
                    </a:lnTo>
                    <a:lnTo>
                      <a:pt x="1" y="7620"/>
                    </a:lnTo>
                    <a:lnTo>
                      <a:pt x="50" y="7742"/>
                    </a:lnTo>
                    <a:lnTo>
                      <a:pt x="99" y="7864"/>
                    </a:lnTo>
                    <a:lnTo>
                      <a:pt x="172" y="7962"/>
                    </a:lnTo>
                    <a:lnTo>
                      <a:pt x="269" y="8060"/>
                    </a:lnTo>
                    <a:lnTo>
                      <a:pt x="392" y="8133"/>
                    </a:lnTo>
                    <a:lnTo>
                      <a:pt x="514" y="8182"/>
                    </a:lnTo>
                    <a:lnTo>
                      <a:pt x="636" y="8206"/>
                    </a:lnTo>
                    <a:lnTo>
                      <a:pt x="2077" y="8377"/>
                    </a:lnTo>
                    <a:lnTo>
                      <a:pt x="2174" y="8670"/>
                    </a:lnTo>
                    <a:lnTo>
                      <a:pt x="2272" y="8939"/>
                    </a:lnTo>
                    <a:lnTo>
                      <a:pt x="2394" y="9232"/>
                    </a:lnTo>
                    <a:lnTo>
                      <a:pt x="2541" y="9501"/>
                    </a:lnTo>
                    <a:lnTo>
                      <a:pt x="1637" y="10649"/>
                    </a:lnTo>
                    <a:lnTo>
                      <a:pt x="1564" y="10771"/>
                    </a:lnTo>
                    <a:lnTo>
                      <a:pt x="1515" y="10893"/>
                    </a:lnTo>
                    <a:lnTo>
                      <a:pt x="1491" y="11015"/>
                    </a:lnTo>
                    <a:lnTo>
                      <a:pt x="1491" y="11137"/>
                    </a:lnTo>
                    <a:lnTo>
                      <a:pt x="1515" y="11259"/>
                    </a:lnTo>
                    <a:lnTo>
                      <a:pt x="1564" y="11381"/>
                    </a:lnTo>
                    <a:lnTo>
                      <a:pt x="1613" y="11504"/>
                    </a:lnTo>
                    <a:lnTo>
                      <a:pt x="1710" y="11601"/>
                    </a:lnTo>
                    <a:lnTo>
                      <a:pt x="2394" y="12285"/>
                    </a:lnTo>
                    <a:lnTo>
                      <a:pt x="2492" y="12383"/>
                    </a:lnTo>
                    <a:lnTo>
                      <a:pt x="2590" y="12432"/>
                    </a:lnTo>
                    <a:lnTo>
                      <a:pt x="2736" y="12480"/>
                    </a:lnTo>
                    <a:lnTo>
                      <a:pt x="2858" y="12505"/>
                    </a:lnTo>
                    <a:lnTo>
                      <a:pt x="2980" y="12505"/>
                    </a:lnTo>
                    <a:lnTo>
                      <a:pt x="3103" y="12456"/>
                    </a:lnTo>
                    <a:lnTo>
                      <a:pt x="3225" y="12407"/>
                    </a:lnTo>
                    <a:lnTo>
                      <a:pt x="3347" y="12358"/>
                    </a:lnTo>
                    <a:lnTo>
                      <a:pt x="4495" y="11455"/>
                    </a:lnTo>
                    <a:lnTo>
                      <a:pt x="4763" y="11577"/>
                    </a:lnTo>
                    <a:lnTo>
                      <a:pt x="5032" y="11723"/>
                    </a:lnTo>
                    <a:lnTo>
                      <a:pt x="5325" y="11821"/>
                    </a:lnTo>
                    <a:lnTo>
                      <a:pt x="5618" y="11919"/>
                    </a:lnTo>
                    <a:lnTo>
                      <a:pt x="5789" y="13360"/>
                    </a:lnTo>
                    <a:lnTo>
                      <a:pt x="5813" y="13482"/>
                    </a:lnTo>
                    <a:lnTo>
                      <a:pt x="5862" y="13604"/>
                    </a:lnTo>
                    <a:lnTo>
                      <a:pt x="5936" y="13726"/>
                    </a:lnTo>
                    <a:lnTo>
                      <a:pt x="6033" y="13824"/>
                    </a:lnTo>
                    <a:lnTo>
                      <a:pt x="6131" y="13897"/>
                    </a:lnTo>
                    <a:lnTo>
                      <a:pt x="6253" y="13946"/>
                    </a:lnTo>
                    <a:lnTo>
                      <a:pt x="6375" y="13995"/>
                    </a:lnTo>
                    <a:lnTo>
                      <a:pt x="7596" y="13995"/>
                    </a:lnTo>
                    <a:lnTo>
                      <a:pt x="7743" y="13946"/>
                    </a:lnTo>
                    <a:lnTo>
                      <a:pt x="7841" y="13897"/>
                    </a:lnTo>
                    <a:lnTo>
                      <a:pt x="7963" y="13824"/>
                    </a:lnTo>
                    <a:lnTo>
                      <a:pt x="8036" y="13726"/>
                    </a:lnTo>
                    <a:lnTo>
                      <a:pt x="8109" y="13604"/>
                    </a:lnTo>
                    <a:lnTo>
                      <a:pt x="8158" y="13482"/>
                    </a:lnTo>
                    <a:lnTo>
                      <a:pt x="8183" y="13360"/>
                    </a:lnTo>
                    <a:lnTo>
                      <a:pt x="8353" y="11919"/>
                    </a:lnTo>
                    <a:lnTo>
                      <a:pt x="8647" y="11821"/>
                    </a:lnTo>
                    <a:lnTo>
                      <a:pt x="8940" y="11723"/>
                    </a:lnTo>
                    <a:lnTo>
                      <a:pt x="9233" y="11577"/>
                    </a:lnTo>
                    <a:lnTo>
                      <a:pt x="9501" y="11455"/>
                    </a:lnTo>
                    <a:lnTo>
                      <a:pt x="10649" y="12358"/>
                    </a:lnTo>
                    <a:lnTo>
                      <a:pt x="10747" y="12407"/>
                    </a:lnTo>
                    <a:lnTo>
                      <a:pt x="10869" y="12456"/>
                    </a:lnTo>
                    <a:lnTo>
                      <a:pt x="10991" y="12505"/>
                    </a:lnTo>
                    <a:lnTo>
                      <a:pt x="11138" y="12505"/>
                    </a:lnTo>
                    <a:lnTo>
                      <a:pt x="11260" y="12480"/>
                    </a:lnTo>
                    <a:lnTo>
                      <a:pt x="11382" y="12432"/>
                    </a:lnTo>
                    <a:lnTo>
                      <a:pt x="11504" y="12383"/>
                    </a:lnTo>
                    <a:lnTo>
                      <a:pt x="11602" y="12285"/>
                    </a:lnTo>
                    <a:lnTo>
                      <a:pt x="12286" y="11601"/>
                    </a:lnTo>
                    <a:lnTo>
                      <a:pt x="12359" y="11504"/>
                    </a:lnTo>
                    <a:lnTo>
                      <a:pt x="12432" y="11381"/>
                    </a:lnTo>
                    <a:lnTo>
                      <a:pt x="12457" y="11259"/>
                    </a:lnTo>
                    <a:lnTo>
                      <a:pt x="12481" y="11137"/>
                    </a:lnTo>
                    <a:lnTo>
                      <a:pt x="12481" y="11015"/>
                    </a:lnTo>
                    <a:lnTo>
                      <a:pt x="12457" y="10893"/>
                    </a:lnTo>
                    <a:lnTo>
                      <a:pt x="12408" y="10771"/>
                    </a:lnTo>
                    <a:lnTo>
                      <a:pt x="12334" y="10649"/>
                    </a:lnTo>
                    <a:lnTo>
                      <a:pt x="11431" y="9501"/>
                    </a:lnTo>
                    <a:lnTo>
                      <a:pt x="11577" y="9232"/>
                    </a:lnTo>
                    <a:lnTo>
                      <a:pt x="11699" y="8939"/>
                    </a:lnTo>
                    <a:lnTo>
                      <a:pt x="11822" y="8670"/>
                    </a:lnTo>
                    <a:lnTo>
                      <a:pt x="11895" y="8377"/>
                    </a:lnTo>
                    <a:lnTo>
                      <a:pt x="13360" y="8206"/>
                    </a:lnTo>
                    <a:lnTo>
                      <a:pt x="13482" y="8182"/>
                    </a:lnTo>
                    <a:lnTo>
                      <a:pt x="13604" y="8133"/>
                    </a:lnTo>
                    <a:lnTo>
                      <a:pt x="13702" y="8060"/>
                    </a:lnTo>
                    <a:lnTo>
                      <a:pt x="13800" y="7962"/>
                    </a:lnTo>
                    <a:lnTo>
                      <a:pt x="13873" y="7864"/>
                    </a:lnTo>
                    <a:lnTo>
                      <a:pt x="13946" y="7742"/>
                    </a:lnTo>
                    <a:lnTo>
                      <a:pt x="13971" y="7620"/>
                    </a:lnTo>
                    <a:lnTo>
                      <a:pt x="13995" y="7474"/>
                    </a:lnTo>
                    <a:lnTo>
                      <a:pt x="13995" y="6521"/>
                    </a:lnTo>
                    <a:lnTo>
                      <a:pt x="13971" y="6399"/>
                    </a:lnTo>
                    <a:lnTo>
                      <a:pt x="13946" y="6253"/>
                    </a:lnTo>
                    <a:lnTo>
                      <a:pt x="13873" y="6155"/>
                    </a:lnTo>
                    <a:lnTo>
                      <a:pt x="13800" y="6033"/>
                    </a:lnTo>
                    <a:lnTo>
                      <a:pt x="13702" y="5959"/>
                    </a:lnTo>
                    <a:lnTo>
                      <a:pt x="13604" y="5886"/>
                    </a:lnTo>
                    <a:lnTo>
                      <a:pt x="13482" y="5837"/>
                    </a:lnTo>
                    <a:lnTo>
                      <a:pt x="13360" y="5789"/>
                    </a:lnTo>
                    <a:lnTo>
                      <a:pt x="11895" y="5642"/>
                    </a:lnTo>
                    <a:lnTo>
                      <a:pt x="11822" y="5349"/>
                    </a:lnTo>
                    <a:lnTo>
                      <a:pt x="11699" y="5056"/>
                    </a:lnTo>
                    <a:lnTo>
                      <a:pt x="11577" y="4763"/>
                    </a:lnTo>
                    <a:lnTo>
                      <a:pt x="11431" y="4494"/>
                    </a:lnTo>
                    <a:lnTo>
                      <a:pt x="12334" y="3346"/>
                    </a:lnTo>
                    <a:lnTo>
                      <a:pt x="12408" y="3249"/>
                    </a:lnTo>
                    <a:lnTo>
                      <a:pt x="12457" y="3126"/>
                    </a:lnTo>
                    <a:lnTo>
                      <a:pt x="12481" y="3004"/>
                    </a:lnTo>
                    <a:lnTo>
                      <a:pt x="12481" y="2858"/>
                    </a:lnTo>
                    <a:lnTo>
                      <a:pt x="12457" y="2736"/>
                    </a:lnTo>
                    <a:lnTo>
                      <a:pt x="12432" y="2614"/>
                    </a:lnTo>
                    <a:lnTo>
                      <a:pt x="12359" y="2491"/>
                    </a:lnTo>
                    <a:lnTo>
                      <a:pt x="12286" y="2394"/>
                    </a:lnTo>
                    <a:lnTo>
                      <a:pt x="11602" y="1710"/>
                    </a:lnTo>
                    <a:lnTo>
                      <a:pt x="11504" y="1637"/>
                    </a:lnTo>
                    <a:lnTo>
                      <a:pt x="11382" y="1563"/>
                    </a:lnTo>
                    <a:lnTo>
                      <a:pt x="11260" y="1514"/>
                    </a:lnTo>
                    <a:lnTo>
                      <a:pt x="10991" y="1514"/>
                    </a:lnTo>
                    <a:lnTo>
                      <a:pt x="10869" y="1539"/>
                    </a:lnTo>
                    <a:lnTo>
                      <a:pt x="10747" y="1588"/>
                    </a:lnTo>
                    <a:lnTo>
                      <a:pt x="10649" y="1661"/>
                    </a:lnTo>
                    <a:lnTo>
                      <a:pt x="9501" y="2565"/>
                    </a:lnTo>
                    <a:lnTo>
                      <a:pt x="9233" y="2418"/>
                    </a:lnTo>
                    <a:lnTo>
                      <a:pt x="8940" y="2296"/>
                    </a:lnTo>
                    <a:lnTo>
                      <a:pt x="8647" y="2174"/>
                    </a:lnTo>
                    <a:lnTo>
                      <a:pt x="8353" y="2076"/>
                    </a:lnTo>
                    <a:lnTo>
                      <a:pt x="8183" y="635"/>
                    </a:lnTo>
                    <a:lnTo>
                      <a:pt x="8158" y="513"/>
                    </a:lnTo>
                    <a:lnTo>
                      <a:pt x="8109" y="391"/>
                    </a:lnTo>
                    <a:lnTo>
                      <a:pt x="8036" y="293"/>
                    </a:lnTo>
                    <a:lnTo>
                      <a:pt x="7963" y="196"/>
                    </a:lnTo>
                    <a:lnTo>
                      <a:pt x="7841" y="122"/>
                    </a:lnTo>
                    <a:lnTo>
                      <a:pt x="7743" y="49"/>
                    </a:lnTo>
                    <a:lnTo>
                      <a:pt x="7596" y="25"/>
                    </a:lnTo>
                    <a:lnTo>
                      <a:pt x="7474" y="0"/>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sp>
            <p:nvSpPr>
              <p:cNvPr id="98" name="Google Shape;582;p38">
                <a:extLst>
                  <a:ext uri="{FF2B5EF4-FFF2-40B4-BE49-F238E27FC236}">
                    <a16:creationId xmlns:a16="http://schemas.microsoft.com/office/drawing/2014/main" id="{2BF2758C-2801-4F70-8FB3-A1B686039869}"/>
                  </a:ext>
                </a:extLst>
              </p:cNvPr>
              <p:cNvSpPr/>
              <p:nvPr/>
            </p:nvSpPr>
            <p:spPr>
              <a:xfrm>
                <a:off x="5567825" y="3185975"/>
                <a:ext cx="199075" cy="199075"/>
              </a:xfrm>
              <a:custGeom>
                <a:avLst/>
                <a:gdLst/>
                <a:ahLst/>
                <a:cxnLst/>
                <a:rect l="l" t="t" r="r" b="b"/>
                <a:pathLst>
                  <a:path w="7963" h="7963" extrusionOk="0">
                    <a:moveTo>
                      <a:pt x="3933" y="2296"/>
                    </a:moveTo>
                    <a:lnTo>
                      <a:pt x="4103" y="2321"/>
                    </a:lnTo>
                    <a:lnTo>
                      <a:pt x="4274" y="2321"/>
                    </a:lnTo>
                    <a:lnTo>
                      <a:pt x="4421" y="2370"/>
                    </a:lnTo>
                    <a:lnTo>
                      <a:pt x="4592" y="2419"/>
                    </a:lnTo>
                    <a:lnTo>
                      <a:pt x="4738" y="2492"/>
                    </a:lnTo>
                    <a:lnTo>
                      <a:pt x="4885" y="2565"/>
                    </a:lnTo>
                    <a:lnTo>
                      <a:pt x="5032" y="2663"/>
                    </a:lnTo>
                    <a:lnTo>
                      <a:pt x="5154" y="2785"/>
                    </a:lnTo>
                    <a:lnTo>
                      <a:pt x="5276" y="2883"/>
                    </a:lnTo>
                    <a:lnTo>
                      <a:pt x="5373" y="3029"/>
                    </a:lnTo>
                    <a:lnTo>
                      <a:pt x="5447" y="3151"/>
                    </a:lnTo>
                    <a:lnTo>
                      <a:pt x="5520" y="3298"/>
                    </a:lnTo>
                    <a:lnTo>
                      <a:pt x="5593" y="3444"/>
                    </a:lnTo>
                    <a:lnTo>
                      <a:pt x="5618" y="3615"/>
                    </a:lnTo>
                    <a:lnTo>
                      <a:pt x="5642" y="3762"/>
                    </a:lnTo>
                    <a:lnTo>
                      <a:pt x="5667" y="3933"/>
                    </a:lnTo>
                    <a:lnTo>
                      <a:pt x="5667" y="4079"/>
                    </a:lnTo>
                    <a:lnTo>
                      <a:pt x="5642" y="4250"/>
                    </a:lnTo>
                    <a:lnTo>
                      <a:pt x="5618" y="4421"/>
                    </a:lnTo>
                    <a:lnTo>
                      <a:pt x="5569" y="4568"/>
                    </a:lnTo>
                    <a:lnTo>
                      <a:pt x="5496" y="4739"/>
                    </a:lnTo>
                    <a:lnTo>
                      <a:pt x="5398" y="4885"/>
                    </a:lnTo>
                    <a:lnTo>
                      <a:pt x="5300" y="5007"/>
                    </a:lnTo>
                    <a:lnTo>
                      <a:pt x="5203" y="5154"/>
                    </a:lnTo>
                    <a:lnTo>
                      <a:pt x="5080" y="5252"/>
                    </a:lnTo>
                    <a:lnTo>
                      <a:pt x="4958" y="5349"/>
                    </a:lnTo>
                    <a:lnTo>
                      <a:pt x="4812" y="5447"/>
                    </a:lnTo>
                    <a:lnTo>
                      <a:pt x="4665" y="5520"/>
                    </a:lnTo>
                    <a:lnTo>
                      <a:pt x="4519" y="5569"/>
                    </a:lnTo>
                    <a:lnTo>
                      <a:pt x="4372" y="5618"/>
                    </a:lnTo>
                    <a:lnTo>
                      <a:pt x="4201" y="5642"/>
                    </a:lnTo>
                    <a:lnTo>
                      <a:pt x="4055" y="5667"/>
                    </a:lnTo>
                    <a:lnTo>
                      <a:pt x="3884" y="5642"/>
                    </a:lnTo>
                    <a:lnTo>
                      <a:pt x="3713" y="5642"/>
                    </a:lnTo>
                    <a:lnTo>
                      <a:pt x="3566" y="5594"/>
                    </a:lnTo>
                    <a:lnTo>
                      <a:pt x="3395" y="5545"/>
                    </a:lnTo>
                    <a:lnTo>
                      <a:pt x="3249" y="5471"/>
                    </a:lnTo>
                    <a:lnTo>
                      <a:pt x="3102" y="5398"/>
                    </a:lnTo>
                    <a:lnTo>
                      <a:pt x="2956" y="5300"/>
                    </a:lnTo>
                    <a:lnTo>
                      <a:pt x="2833" y="5178"/>
                    </a:lnTo>
                    <a:lnTo>
                      <a:pt x="2711" y="5081"/>
                    </a:lnTo>
                    <a:lnTo>
                      <a:pt x="2614" y="4934"/>
                    </a:lnTo>
                    <a:lnTo>
                      <a:pt x="2540" y="4812"/>
                    </a:lnTo>
                    <a:lnTo>
                      <a:pt x="2467" y="4665"/>
                    </a:lnTo>
                    <a:lnTo>
                      <a:pt x="2394" y="4519"/>
                    </a:lnTo>
                    <a:lnTo>
                      <a:pt x="2369" y="4348"/>
                    </a:lnTo>
                    <a:lnTo>
                      <a:pt x="2321" y="4201"/>
                    </a:lnTo>
                    <a:lnTo>
                      <a:pt x="2321" y="4030"/>
                    </a:lnTo>
                    <a:lnTo>
                      <a:pt x="2321" y="3884"/>
                    </a:lnTo>
                    <a:lnTo>
                      <a:pt x="2345" y="3713"/>
                    </a:lnTo>
                    <a:lnTo>
                      <a:pt x="2369" y="3542"/>
                    </a:lnTo>
                    <a:lnTo>
                      <a:pt x="2418" y="3395"/>
                    </a:lnTo>
                    <a:lnTo>
                      <a:pt x="2492" y="3224"/>
                    </a:lnTo>
                    <a:lnTo>
                      <a:pt x="2589" y="3078"/>
                    </a:lnTo>
                    <a:lnTo>
                      <a:pt x="2687" y="2956"/>
                    </a:lnTo>
                    <a:lnTo>
                      <a:pt x="2785" y="2809"/>
                    </a:lnTo>
                    <a:lnTo>
                      <a:pt x="2907" y="2712"/>
                    </a:lnTo>
                    <a:lnTo>
                      <a:pt x="3029" y="2614"/>
                    </a:lnTo>
                    <a:lnTo>
                      <a:pt x="3175" y="2516"/>
                    </a:lnTo>
                    <a:lnTo>
                      <a:pt x="3322" y="2443"/>
                    </a:lnTo>
                    <a:lnTo>
                      <a:pt x="3468" y="2394"/>
                    </a:lnTo>
                    <a:lnTo>
                      <a:pt x="3615" y="2345"/>
                    </a:lnTo>
                    <a:lnTo>
                      <a:pt x="3786" y="2321"/>
                    </a:lnTo>
                    <a:lnTo>
                      <a:pt x="3933" y="2296"/>
                    </a:lnTo>
                    <a:close/>
                    <a:moveTo>
                      <a:pt x="3053" y="1"/>
                    </a:moveTo>
                    <a:lnTo>
                      <a:pt x="2980" y="25"/>
                    </a:lnTo>
                    <a:lnTo>
                      <a:pt x="2443" y="196"/>
                    </a:lnTo>
                    <a:lnTo>
                      <a:pt x="2369" y="220"/>
                    </a:lnTo>
                    <a:lnTo>
                      <a:pt x="2296" y="269"/>
                    </a:lnTo>
                    <a:lnTo>
                      <a:pt x="2198" y="391"/>
                    </a:lnTo>
                    <a:lnTo>
                      <a:pt x="2150" y="538"/>
                    </a:lnTo>
                    <a:lnTo>
                      <a:pt x="2150" y="611"/>
                    </a:lnTo>
                    <a:lnTo>
                      <a:pt x="2150" y="684"/>
                    </a:lnTo>
                    <a:lnTo>
                      <a:pt x="2394" y="1832"/>
                    </a:lnTo>
                    <a:lnTo>
                      <a:pt x="2223" y="1954"/>
                    </a:lnTo>
                    <a:lnTo>
                      <a:pt x="2076" y="2101"/>
                    </a:lnTo>
                    <a:lnTo>
                      <a:pt x="1002" y="1686"/>
                    </a:lnTo>
                    <a:lnTo>
                      <a:pt x="928" y="1686"/>
                    </a:lnTo>
                    <a:lnTo>
                      <a:pt x="831" y="1661"/>
                    </a:lnTo>
                    <a:lnTo>
                      <a:pt x="684" y="1710"/>
                    </a:lnTo>
                    <a:lnTo>
                      <a:pt x="562" y="1784"/>
                    </a:lnTo>
                    <a:lnTo>
                      <a:pt x="513" y="1832"/>
                    </a:lnTo>
                    <a:lnTo>
                      <a:pt x="464" y="1906"/>
                    </a:lnTo>
                    <a:lnTo>
                      <a:pt x="220" y="2394"/>
                    </a:lnTo>
                    <a:lnTo>
                      <a:pt x="196" y="2467"/>
                    </a:lnTo>
                    <a:lnTo>
                      <a:pt x="171" y="2541"/>
                    </a:lnTo>
                    <a:lnTo>
                      <a:pt x="196" y="2712"/>
                    </a:lnTo>
                    <a:lnTo>
                      <a:pt x="245" y="2834"/>
                    </a:lnTo>
                    <a:lnTo>
                      <a:pt x="293" y="2907"/>
                    </a:lnTo>
                    <a:lnTo>
                      <a:pt x="367" y="2956"/>
                    </a:lnTo>
                    <a:lnTo>
                      <a:pt x="1344" y="3591"/>
                    </a:lnTo>
                    <a:lnTo>
                      <a:pt x="1319" y="3786"/>
                    </a:lnTo>
                    <a:lnTo>
                      <a:pt x="1295" y="4006"/>
                    </a:lnTo>
                    <a:lnTo>
                      <a:pt x="245" y="4494"/>
                    </a:lnTo>
                    <a:lnTo>
                      <a:pt x="196" y="4519"/>
                    </a:lnTo>
                    <a:lnTo>
                      <a:pt x="123" y="4568"/>
                    </a:lnTo>
                    <a:lnTo>
                      <a:pt x="49" y="4714"/>
                    </a:lnTo>
                    <a:lnTo>
                      <a:pt x="0" y="4861"/>
                    </a:lnTo>
                    <a:lnTo>
                      <a:pt x="25" y="4934"/>
                    </a:lnTo>
                    <a:lnTo>
                      <a:pt x="25" y="5007"/>
                    </a:lnTo>
                    <a:lnTo>
                      <a:pt x="220" y="5545"/>
                    </a:lnTo>
                    <a:lnTo>
                      <a:pt x="245" y="5594"/>
                    </a:lnTo>
                    <a:lnTo>
                      <a:pt x="293" y="5667"/>
                    </a:lnTo>
                    <a:lnTo>
                      <a:pt x="391" y="5764"/>
                    </a:lnTo>
                    <a:lnTo>
                      <a:pt x="538" y="5813"/>
                    </a:lnTo>
                    <a:lnTo>
                      <a:pt x="684" y="5813"/>
                    </a:lnTo>
                    <a:lnTo>
                      <a:pt x="1832" y="5569"/>
                    </a:lnTo>
                    <a:lnTo>
                      <a:pt x="1954" y="5740"/>
                    </a:lnTo>
                    <a:lnTo>
                      <a:pt x="2101" y="5887"/>
                    </a:lnTo>
                    <a:lnTo>
                      <a:pt x="1710" y="6986"/>
                    </a:lnTo>
                    <a:lnTo>
                      <a:pt x="1686" y="7059"/>
                    </a:lnTo>
                    <a:lnTo>
                      <a:pt x="1686" y="7132"/>
                    </a:lnTo>
                    <a:lnTo>
                      <a:pt x="1710" y="7279"/>
                    </a:lnTo>
                    <a:lnTo>
                      <a:pt x="1783" y="7401"/>
                    </a:lnTo>
                    <a:lnTo>
                      <a:pt x="1857" y="7450"/>
                    </a:lnTo>
                    <a:lnTo>
                      <a:pt x="1905" y="7499"/>
                    </a:lnTo>
                    <a:lnTo>
                      <a:pt x="2418" y="7743"/>
                    </a:lnTo>
                    <a:lnTo>
                      <a:pt x="2492" y="7792"/>
                    </a:lnTo>
                    <a:lnTo>
                      <a:pt x="2711" y="7792"/>
                    </a:lnTo>
                    <a:lnTo>
                      <a:pt x="2858" y="7718"/>
                    </a:lnTo>
                    <a:lnTo>
                      <a:pt x="2907" y="7669"/>
                    </a:lnTo>
                    <a:lnTo>
                      <a:pt x="2956" y="7621"/>
                    </a:lnTo>
                    <a:lnTo>
                      <a:pt x="3591" y="6644"/>
                    </a:lnTo>
                    <a:lnTo>
                      <a:pt x="3810" y="6668"/>
                    </a:lnTo>
                    <a:lnTo>
                      <a:pt x="4006" y="6668"/>
                    </a:lnTo>
                    <a:lnTo>
                      <a:pt x="4494" y="7718"/>
                    </a:lnTo>
                    <a:lnTo>
                      <a:pt x="4543" y="7792"/>
                    </a:lnTo>
                    <a:lnTo>
                      <a:pt x="4592" y="7840"/>
                    </a:lnTo>
                    <a:lnTo>
                      <a:pt x="4714" y="7914"/>
                    </a:lnTo>
                    <a:lnTo>
                      <a:pt x="4861" y="7963"/>
                    </a:lnTo>
                    <a:lnTo>
                      <a:pt x="4934" y="7963"/>
                    </a:lnTo>
                    <a:lnTo>
                      <a:pt x="5007" y="7938"/>
                    </a:lnTo>
                    <a:lnTo>
                      <a:pt x="5544" y="7767"/>
                    </a:lnTo>
                    <a:lnTo>
                      <a:pt x="5618" y="7743"/>
                    </a:lnTo>
                    <a:lnTo>
                      <a:pt x="5667" y="7694"/>
                    </a:lnTo>
                    <a:lnTo>
                      <a:pt x="5764" y="7572"/>
                    </a:lnTo>
                    <a:lnTo>
                      <a:pt x="5838" y="7425"/>
                    </a:lnTo>
                    <a:lnTo>
                      <a:pt x="5838" y="7352"/>
                    </a:lnTo>
                    <a:lnTo>
                      <a:pt x="5838" y="7279"/>
                    </a:lnTo>
                    <a:lnTo>
                      <a:pt x="5593" y="6131"/>
                    </a:lnTo>
                    <a:lnTo>
                      <a:pt x="5740" y="6009"/>
                    </a:lnTo>
                    <a:lnTo>
                      <a:pt x="5911" y="5862"/>
                    </a:lnTo>
                    <a:lnTo>
                      <a:pt x="6985" y="6277"/>
                    </a:lnTo>
                    <a:lnTo>
                      <a:pt x="7059" y="6277"/>
                    </a:lnTo>
                    <a:lnTo>
                      <a:pt x="7132" y="6302"/>
                    </a:lnTo>
                    <a:lnTo>
                      <a:pt x="7278" y="6253"/>
                    </a:lnTo>
                    <a:lnTo>
                      <a:pt x="7425" y="6180"/>
                    </a:lnTo>
                    <a:lnTo>
                      <a:pt x="7474" y="6131"/>
                    </a:lnTo>
                    <a:lnTo>
                      <a:pt x="7523" y="6058"/>
                    </a:lnTo>
                    <a:lnTo>
                      <a:pt x="7767" y="5545"/>
                    </a:lnTo>
                    <a:lnTo>
                      <a:pt x="7791" y="5496"/>
                    </a:lnTo>
                    <a:lnTo>
                      <a:pt x="7816" y="5398"/>
                    </a:lnTo>
                    <a:lnTo>
                      <a:pt x="7791" y="5252"/>
                    </a:lnTo>
                    <a:lnTo>
                      <a:pt x="7718" y="5129"/>
                    </a:lnTo>
                    <a:lnTo>
                      <a:pt x="7669" y="5056"/>
                    </a:lnTo>
                    <a:lnTo>
                      <a:pt x="7620" y="5007"/>
                    </a:lnTo>
                    <a:lnTo>
                      <a:pt x="6643" y="4372"/>
                    </a:lnTo>
                    <a:lnTo>
                      <a:pt x="6668" y="4177"/>
                    </a:lnTo>
                    <a:lnTo>
                      <a:pt x="6668" y="3957"/>
                    </a:lnTo>
                    <a:lnTo>
                      <a:pt x="7718" y="3469"/>
                    </a:lnTo>
                    <a:lnTo>
                      <a:pt x="7791" y="3444"/>
                    </a:lnTo>
                    <a:lnTo>
                      <a:pt x="7865" y="3395"/>
                    </a:lnTo>
                    <a:lnTo>
                      <a:pt x="7938" y="3249"/>
                    </a:lnTo>
                    <a:lnTo>
                      <a:pt x="7962" y="3102"/>
                    </a:lnTo>
                    <a:lnTo>
                      <a:pt x="7962" y="3029"/>
                    </a:lnTo>
                    <a:lnTo>
                      <a:pt x="7962" y="2956"/>
                    </a:lnTo>
                    <a:lnTo>
                      <a:pt x="7767" y="2419"/>
                    </a:lnTo>
                    <a:lnTo>
                      <a:pt x="7743" y="2345"/>
                    </a:lnTo>
                    <a:lnTo>
                      <a:pt x="7694" y="2296"/>
                    </a:lnTo>
                    <a:lnTo>
                      <a:pt x="7572" y="2199"/>
                    </a:lnTo>
                    <a:lnTo>
                      <a:pt x="7449" y="2150"/>
                    </a:lnTo>
                    <a:lnTo>
                      <a:pt x="7278" y="2150"/>
                    </a:lnTo>
                    <a:lnTo>
                      <a:pt x="6155" y="2394"/>
                    </a:lnTo>
                    <a:lnTo>
                      <a:pt x="6033" y="2223"/>
                    </a:lnTo>
                    <a:lnTo>
                      <a:pt x="5886" y="2077"/>
                    </a:lnTo>
                    <a:lnTo>
                      <a:pt x="6277" y="978"/>
                    </a:lnTo>
                    <a:lnTo>
                      <a:pt x="6302" y="904"/>
                    </a:lnTo>
                    <a:lnTo>
                      <a:pt x="6302" y="831"/>
                    </a:lnTo>
                    <a:lnTo>
                      <a:pt x="6277" y="684"/>
                    </a:lnTo>
                    <a:lnTo>
                      <a:pt x="6179" y="562"/>
                    </a:lnTo>
                    <a:lnTo>
                      <a:pt x="6131" y="489"/>
                    </a:lnTo>
                    <a:lnTo>
                      <a:pt x="6082" y="465"/>
                    </a:lnTo>
                    <a:lnTo>
                      <a:pt x="5569" y="196"/>
                    </a:lnTo>
                    <a:lnTo>
                      <a:pt x="5496" y="172"/>
                    </a:lnTo>
                    <a:lnTo>
                      <a:pt x="5276" y="172"/>
                    </a:lnTo>
                    <a:lnTo>
                      <a:pt x="5129" y="245"/>
                    </a:lnTo>
                    <a:lnTo>
                      <a:pt x="5080" y="294"/>
                    </a:lnTo>
                    <a:lnTo>
                      <a:pt x="5032" y="343"/>
                    </a:lnTo>
                    <a:lnTo>
                      <a:pt x="4397" y="1319"/>
                    </a:lnTo>
                    <a:lnTo>
                      <a:pt x="4177" y="1295"/>
                    </a:lnTo>
                    <a:lnTo>
                      <a:pt x="3981" y="1295"/>
                    </a:lnTo>
                    <a:lnTo>
                      <a:pt x="3493" y="245"/>
                    </a:lnTo>
                    <a:lnTo>
                      <a:pt x="3444" y="172"/>
                    </a:lnTo>
                    <a:lnTo>
                      <a:pt x="3395" y="123"/>
                    </a:lnTo>
                    <a:lnTo>
                      <a:pt x="3273" y="49"/>
                    </a:lnTo>
                    <a:lnTo>
                      <a:pt x="3127" y="1"/>
                    </a:ln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dk1"/>
                  </a:solidFill>
                </a:endParaRPr>
              </a:p>
            </p:txBody>
          </p:sp>
        </p:grpSp>
      </p:grpSp>
    </p:spTree>
    <p:extLst>
      <p:ext uri="{BB962C8B-B14F-4D97-AF65-F5344CB8AC3E}">
        <p14:creationId xmlns:p14="http://schemas.microsoft.com/office/powerpoint/2010/main" val="27985703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636" y="5067"/>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29024" y="732301"/>
                  <a:ext cx="2638864"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Akademik Kadromuz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III</a:t>
              </a:r>
              <a:endParaRPr lang="en-IN" b="1" dirty="0">
                <a:solidFill>
                  <a:schemeClr val="bg1"/>
                </a:solidFill>
                <a:latin typeface="Eurostile BQ" pitchFamily="50" charset="0"/>
              </a:endParaRPr>
            </a:p>
          </p:txBody>
        </p:sp>
      </p:grpSp>
      <p:grpSp>
        <p:nvGrpSpPr>
          <p:cNvPr id="58" name="Grup 57">
            <a:extLst>
              <a:ext uri="{FF2B5EF4-FFF2-40B4-BE49-F238E27FC236}">
                <a16:creationId xmlns:a16="http://schemas.microsoft.com/office/drawing/2014/main" id="{AE31271C-C387-46EE-AE47-DDBED6129B53}"/>
              </a:ext>
            </a:extLst>
          </p:cNvPr>
          <p:cNvGrpSpPr/>
          <p:nvPr/>
        </p:nvGrpSpPr>
        <p:grpSpPr>
          <a:xfrm rot="5400000">
            <a:off x="10863533" y="1488935"/>
            <a:ext cx="1153765" cy="762749"/>
            <a:chOff x="106666" y="2336424"/>
            <a:chExt cx="1037145" cy="762749"/>
          </a:xfrm>
        </p:grpSpPr>
        <p:sp>
          <p:nvSpPr>
            <p:cNvPr id="60" name="Freeform 5">
              <a:extLst>
                <a:ext uri="{FF2B5EF4-FFF2-40B4-BE49-F238E27FC236}">
                  <a16:creationId xmlns:a16="http://schemas.microsoft.com/office/drawing/2014/main" id="{D6192F40-5173-466E-A07D-BB062924B54C}"/>
                </a:ext>
              </a:extLst>
            </p:cNvPr>
            <p:cNvSpPr>
              <a:spLocks/>
            </p:cNvSpPr>
            <p:nvPr/>
          </p:nvSpPr>
          <p:spPr bwMode="auto">
            <a:xfrm>
              <a:off x="216245" y="2336424"/>
              <a:ext cx="927566" cy="760796"/>
            </a:xfrm>
            <a:custGeom>
              <a:avLst/>
              <a:gdLst>
                <a:gd name="T0" fmla="*/ 1952 w 2490"/>
                <a:gd name="T1" fmla="*/ 0 h 1616"/>
                <a:gd name="T2" fmla="*/ 0 w 2490"/>
                <a:gd name="T3" fmla="*/ 0 h 1616"/>
                <a:gd name="T4" fmla="*/ 538 w 2490"/>
                <a:gd name="T5" fmla="*/ 808 h 1616"/>
                <a:gd name="T6" fmla="*/ 0 w 2490"/>
                <a:gd name="T7" fmla="*/ 1616 h 1616"/>
                <a:gd name="T8" fmla="*/ 1952 w 2490"/>
                <a:gd name="T9" fmla="*/ 1616 h 1616"/>
                <a:gd name="T10" fmla="*/ 2490 w 2490"/>
                <a:gd name="T11" fmla="*/ 808 h 1616"/>
                <a:gd name="T12" fmla="*/ 1952 w 2490"/>
                <a:gd name="T13" fmla="*/ 0 h 1616"/>
              </a:gdLst>
              <a:ahLst/>
              <a:cxnLst>
                <a:cxn ang="0">
                  <a:pos x="T0" y="T1"/>
                </a:cxn>
                <a:cxn ang="0">
                  <a:pos x="T2" y="T3"/>
                </a:cxn>
                <a:cxn ang="0">
                  <a:pos x="T4" y="T5"/>
                </a:cxn>
                <a:cxn ang="0">
                  <a:pos x="T6" y="T7"/>
                </a:cxn>
                <a:cxn ang="0">
                  <a:pos x="T8" y="T9"/>
                </a:cxn>
                <a:cxn ang="0">
                  <a:pos x="T10" y="T11"/>
                </a:cxn>
                <a:cxn ang="0">
                  <a:pos x="T12" y="T13"/>
                </a:cxn>
              </a:cxnLst>
              <a:rect l="0" t="0" r="r" b="b"/>
              <a:pathLst>
                <a:path w="2490" h="1616">
                  <a:moveTo>
                    <a:pt x="1952" y="0"/>
                  </a:moveTo>
                  <a:lnTo>
                    <a:pt x="0" y="0"/>
                  </a:lnTo>
                  <a:lnTo>
                    <a:pt x="538" y="808"/>
                  </a:lnTo>
                  <a:lnTo>
                    <a:pt x="0" y="1616"/>
                  </a:lnTo>
                  <a:lnTo>
                    <a:pt x="1952" y="1616"/>
                  </a:lnTo>
                  <a:lnTo>
                    <a:pt x="2490" y="808"/>
                  </a:lnTo>
                  <a:lnTo>
                    <a:pt x="1952" y="0"/>
                  </a:lnTo>
                  <a:close/>
                </a:path>
              </a:pathLst>
            </a:custGeom>
            <a:solidFill>
              <a:srgbClr val="954EC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p>
          </p:txBody>
        </p:sp>
        <p:sp>
          <p:nvSpPr>
            <p:cNvPr id="61" name="Serbest Form: Şekil 60">
              <a:extLst>
                <a:ext uri="{FF2B5EF4-FFF2-40B4-BE49-F238E27FC236}">
                  <a16:creationId xmlns:a16="http://schemas.microsoft.com/office/drawing/2014/main" id="{A849AC44-8F2E-49C0-BB79-3FB45F3E516C}"/>
                </a:ext>
              </a:extLst>
            </p:cNvPr>
            <p:cNvSpPr>
              <a:spLocks/>
            </p:cNvSpPr>
            <p:nvPr/>
          </p:nvSpPr>
          <p:spPr bwMode="auto">
            <a:xfrm>
              <a:off x="106666" y="2338377"/>
              <a:ext cx="263909" cy="760796"/>
            </a:xfrm>
            <a:custGeom>
              <a:avLst/>
              <a:gdLst>
                <a:gd name="connsiteX0" fmla="*/ 0 w 328677"/>
                <a:gd name="connsiteY0" fmla="*/ 0 h 760796"/>
                <a:gd name="connsiteX1" fmla="*/ 75392 w 328677"/>
                <a:gd name="connsiteY1" fmla="*/ 0 h 760796"/>
                <a:gd name="connsiteX2" fmla="*/ 328677 w 328677"/>
                <a:gd name="connsiteY2" fmla="*/ 380398 h 760796"/>
                <a:gd name="connsiteX3" fmla="*/ 75392 w 328677"/>
                <a:gd name="connsiteY3" fmla="*/ 760796 h 760796"/>
                <a:gd name="connsiteX4" fmla="*/ 0 w 328677"/>
                <a:gd name="connsiteY4" fmla="*/ 760796 h 7607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28677" h="760796">
                  <a:moveTo>
                    <a:pt x="0" y="0"/>
                  </a:moveTo>
                  <a:lnTo>
                    <a:pt x="75392" y="0"/>
                  </a:lnTo>
                  <a:lnTo>
                    <a:pt x="328677" y="380398"/>
                  </a:lnTo>
                  <a:lnTo>
                    <a:pt x="75392" y="760796"/>
                  </a:lnTo>
                  <a:lnTo>
                    <a:pt x="0" y="760796"/>
                  </a:lnTo>
                  <a:close/>
                </a:path>
              </a:pathLst>
            </a:custGeom>
            <a:solidFill>
              <a:srgbClr val="20386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dirty="0"/>
            </a:p>
          </p:txBody>
        </p:sp>
      </p:grpSp>
      <p:grpSp>
        <p:nvGrpSpPr>
          <p:cNvPr id="16" name="Grup 15">
            <a:extLst>
              <a:ext uri="{FF2B5EF4-FFF2-40B4-BE49-F238E27FC236}">
                <a16:creationId xmlns:a16="http://schemas.microsoft.com/office/drawing/2014/main" id="{B81A6BB1-361F-4656-AEA2-88FFDCEF7D9A}"/>
              </a:ext>
            </a:extLst>
          </p:cNvPr>
          <p:cNvGrpSpPr/>
          <p:nvPr/>
        </p:nvGrpSpPr>
        <p:grpSpPr>
          <a:xfrm>
            <a:off x="111311" y="2640293"/>
            <a:ext cx="1668137" cy="3903844"/>
            <a:chOff x="111311" y="2757273"/>
            <a:chExt cx="1668137" cy="3903844"/>
          </a:xfrm>
        </p:grpSpPr>
        <p:pic>
          <p:nvPicPr>
            <p:cNvPr id="62" name="Picture 2" descr="https://www.atilim.edu.tr/thumbnail?src=/uploads/employees/handan-boztepe/1568877604-Handan_Boztepe.jpg&amp;w=600&amp;h=700&amp;p=fit">
              <a:extLst>
                <a:ext uri="{FF2B5EF4-FFF2-40B4-BE49-F238E27FC236}">
                  <a16:creationId xmlns:a16="http://schemas.microsoft.com/office/drawing/2014/main" id="{19179A9C-1A74-4299-9860-60CCFCAB73A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607" y="2757273"/>
              <a:ext cx="1196748" cy="1411960"/>
            </a:xfrm>
            <a:prstGeom prst="flowChartConnector">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0" name="Metin kutusu 9">
              <a:extLst>
                <a:ext uri="{FF2B5EF4-FFF2-40B4-BE49-F238E27FC236}">
                  <a16:creationId xmlns:a16="http://schemas.microsoft.com/office/drawing/2014/main" id="{875595F7-447B-4001-93A5-7362CD5019FA}"/>
                </a:ext>
              </a:extLst>
            </p:cNvPr>
            <p:cNvSpPr txBox="1"/>
            <p:nvPr/>
          </p:nvSpPr>
          <p:spPr>
            <a:xfrm>
              <a:off x="111311" y="4309801"/>
              <a:ext cx="1657340" cy="523220"/>
            </a:xfrm>
            <a:prstGeom prst="rect">
              <a:avLst/>
            </a:prstGeom>
            <a:noFill/>
          </p:spPr>
          <p:txBody>
            <a:bodyPr wrap="square" rtlCol="0">
              <a:spAutoFit/>
            </a:bodyPr>
            <a:lstStyle/>
            <a:p>
              <a:pPr algn="ctr"/>
              <a:r>
                <a:rPr lang="tr-TR" sz="1400" dirty="0">
                  <a:latin typeface="Candara Light" panose="020E0502030303020204" pitchFamily="34" charset="0"/>
                </a:rPr>
                <a:t>Doç. Dr.</a:t>
              </a:r>
            </a:p>
            <a:p>
              <a:pPr algn="ctr"/>
              <a:r>
                <a:rPr lang="tr-TR" sz="1400" dirty="0">
                  <a:latin typeface="Candara Light" panose="020E0502030303020204" pitchFamily="34" charset="0"/>
                </a:rPr>
                <a:t>Handan Boztepe</a:t>
              </a:r>
            </a:p>
          </p:txBody>
        </p:sp>
        <p:sp>
          <p:nvSpPr>
            <p:cNvPr id="75" name="Metin kutusu 74">
              <a:extLst>
                <a:ext uri="{FF2B5EF4-FFF2-40B4-BE49-F238E27FC236}">
                  <a16:creationId xmlns:a16="http://schemas.microsoft.com/office/drawing/2014/main" id="{413C76AF-0E3F-4140-9AEC-407D1A7804B8}"/>
                </a:ext>
              </a:extLst>
            </p:cNvPr>
            <p:cNvSpPr txBox="1"/>
            <p:nvPr/>
          </p:nvSpPr>
          <p:spPr>
            <a:xfrm>
              <a:off x="122108" y="5060679"/>
              <a:ext cx="1657340" cy="1600438"/>
            </a:xfrm>
            <a:prstGeom prst="rect">
              <a:avLst/>
            </a:prstGeom>
            <a:noFill/>
          </p:spPr>
          <p:txBody>
            <a:bodyPr wrap="square" rtlCol="0">
              <a:spAutoFit/>
            </a:bodyPr>
            <a:lstStyle/>
            <a:p>
              <a:pPr algn="ctr"/>
              <a:r>
                <a:rPr lang="tr-TR" sz="1400" dirty="0">
                  <a:latin typeface="Candara Light" panose="020E0502030303020204" pitchFamily="34" charset="0"/>
                </a:rPr>
                <a:t>Çocuk Sağlığı ve Hastalıkları Hemşireliği</a:t>
              </a:r>
            </a:p>
            <a:p>
              <a:pPr algn="ctr"/>
              <a:endParaRPr lang="tr-TR" sz="1400" dirty="0">
                <a:latin typeface="Candara Light" panose="020E0502030303020204" pitchFamily="34" charset="0"/>
              </a:endParaRPr>
            </a:p>
            <a:p>
              <a:pPr algn="ctr"/>
              <a:r>
                <a:rPr lang="tr-TR" sz="1400" dirty="0" err="1">
                  <a:latin typeface="Candara Light" panose="020E0502030303020204" pitchFamily="34" charset="0"/>
                </a:rPr>
                <a:t>Ph.D</a:t>
              </a:r>
              <a:r>
                <a:rPr lang="tr-TR" sz="1400" dirty="0">
                  <a:latin typeface="Candara Light" panose="020E0502030303020204" pitchFamily="34" charset="0"/>
                </a:rPr>
                <a:t>.</a:t>
              </a:r>
            </a:p>
            <a:p>
              <a:pPr algn="ctr"/>
              <a:r>
                <a:rPr lang="tr-TR" sz="1400" dirty="0">
                  <a:latin typeface="Candara Light" panose="020E0502030303020204" pitchFamily="34" charset="0"/>
                </a:rPr>
                <a:t>Hacettepe Üniversitesi</a:t>
              </a:r>
            </a:p>
          </p:txBody>
        </p:sp>
      </p:grpSp>
      <p:grpSp>
        <p:nvGrpSpPr>
          <p:cNvPr id="20" name="Grup 19">
            <a:extLst>
              <a:ext uri="{FF2B5EF4-FFF2-40B4-BE49-F238E27FC236}">
                <a16:creationId xmlns:a16="http://schemas.microsoft.com/office/drawing/2014/main" id="{413A6010-9E89-4C06-9C17-961AA0D59F35}"/>
              </a:ext>
            </a:extLst>
          </p:cNvPr>
          <p:cNvGrpSpPr/>
          <p:nvPr/>
        </p:nvGrpSpPr>
        <p:grpSpPr>
          <a:xfrm>
            <a:off x="2931678" y="2635224"/>
            <a:ext cx="1684044" cy="3908913"/>
            <a:chOff x="2931678" y="2752204"/>
            <a:chExt cx="1684044" cy="3908913"/>
          </a:xfrm>
        </p:grpSpPr>
        <p:pic>
          <p:nvPicPr>
            <p:cNvPr id="63" name="Picture 6" descr="https://www.atilim.edu.tr/thumbnail?src=/uploads/employees/nilgun-dogu/1526279731-nilg%C3%BCn%20do%C4%9Fu.JPG&amp;w=600&amp;h=700&amp;p=fit">
              <a:extLst>
                <a:ext uri="{FF2B5EF4-FFF2-40B4-BE49-F238E27FC236}">
                  <a16:creationId xmlns:a16="http://schemas.microsoft.com/office/drawing/2014/main" id="{22C2C278-06BA-46E0-81E8-F3849F9BA94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152537" y="2752204"/>
              <a:ext cx="1215623" cy="1417029"/>
            </a:xfrm>
            <a:prstGeom prst="flowChartConnector">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69" name="Metin kutusu 68">
              <a:extLst>
                <a:ext uri="{FF2B5EF4-FFF2-40B4-BE49-F238E27FC236}">
                  <a16:creationId xmlns:a16="http://schemas.microsoft.com/office/drawing/2014/main" id="{51E1EEC6-39AA-4AC5-8688-FB57AD3A5DF0}"/>
                </a:ext>
              </a:extLst>
            </p:cNvPr>
            <p:cNvSpPr txBox="1"/>
            <p:nvPr/>
          </p:nvSpPr>
          <p:spPr>
            <a:xfrm>
              <a:off x="2931678" y="4309801"/>
              <a:ext cx="1657340" cy="523220"/>
            </a:xfrm>
            <a:prstGeom prst="rect">
              <a:avLst/>
            </a:prstGeom>
            <a:noFill/>
          </p:spPr>
          <p:txBody>
            <a:bodyPr wrap="square" rtlCol="0">
              <a:spAutoFit/>
            </a:bodyPr>
            <a:lstStyle/>
            <a:p>
              <a:pPr algn="ctr"/>
              <a:r>
                <a:rPr lang="tr-TR" sz="1400" dirty="0">
                  <a:latin typeface="Candara Light" panose="020E0502030303020204" pitchFamily="34" charset="0"/>
                </a:rPr>
                <a:t>Dr. </a:t>
              </a:r>
              <a:r>
                <a:rPr lang="tr-TR" sz="1400" dirty="0" err="1">
                  <a:latin typeface="Candara Light" panose="020E0502030303020204" pitchFamily="34" charset="0"/>
                </a:rPr>
                <a:t>Öğr</a:t>
              </a:r>
              <a:r>
                <a:rPr lang="tr-TR" sz="1400" dirty="0">
                  <a:latin typeface="Candara Light" panose="020E0502030303020204" pitchFamily="34" charset="0"/>
                </a:rPr>
                <a:t>. Üyesi</a:t>
              </a:r>
            </a:p>
            <a:p>
              <a:pPr algn="ctr"/>
              <a:r>
                <a:rPr lang="tr-TR" sz="1400" dirty="0">
                  <a:latin typeface="Candara Light" panose="020E0502030303020204" pitchFamily="34" charset="0"/>
                </a:rPr>
                <a:t>Nilgün Doğu</a:t>
              </a:r>
            </a:p>
          </p:txBody>
        </p:sp>
        <p:sp>
          <p:nvSpPr>
            <p:cNvPr id="77" name="Metin kutusu 76">
              <a:extLst>
                <a:ext uri="{FF2B5EF4-FFF2-40B4-BE49-F238E27FC236}">
                  <a16:creationId xmlns:a16="http://schemas.microsoft.com/office/drawing/2014/main" id="{B13B48C4-ACA5-4575-85D4-5681F6161DE8}"/>
                </a:ext>
              </a:extLst>
            </p:cNvPr>
            <p:cNvSpPr txBox="1"/>
            <p:nvPr/>
          </p:nvSpPr>
          <p:spPr>
            <a:xfrm>
              <a:off x="2958382" y="5060679"/>
              <a:ext cx="1657340" cy="1600438"/>
            </a:xfrm>
            <a:prstGeom prst="rect">
              <a:avLst/>
            </a:prstGeom>
            <a:noFill/>
          </p:spPr>
          <p:txBody>
            <a:bodyPr wrap="square" rtlCol="0">
              <a:spAutoFit/>
            </a:bodyPr>
            <a:lstStyle/>
            <a:p>
              <a:pPr algn="ctr"/>
              <a:r>
                <a:rPr lang="tr-TR" sz="1400" dirty="0">
                  <a:latin typeface="Candara Light" panose="020E0502030303020204" pitchFamily="34" charset="0"/>
                </a:rPr>
                <a:t>İç Hastalıkları Hemşireliği</a:t>
              </a:r>
            </a:p>
            <a:p>
              <a:pPr algn="ctr"/>
              <a:endParaRPr lang="tr-TR" sz="1400" dirty="0">
                <a:latin typeface="Candara Light" panose="020E0502030303020204" pitchFamily="34" charset="0"/>
              </a:endParaRPr>
            </a:p>
            <a:p>
              <a:pPr algn="ctr"/>
              <a:endParaRPr lang="tr-TR" sz="1400" dirty="0">
                <a:latin typeface="Candara Light" panose="020E0502030303020204" pitchFamily="34" charset="0"/>
              </a:endParaRPr>
            </a:p>
            <a:p>
              <a:pPr algn="ctr"/>
              <a:r>
                <a:rPr lang="tr-TR" sz="1400" dirty="0" err="1">
                  <a:latin typeface="Candara Light" panose="020E0502030303020204" pitchFamily="34" charset="0"/>
                </a:rPr>
                <a:t>Ph.D</a:t>
              </a:r>
              <a:r>
                <a:rPr lang="tr-TR" sz="1400" dirty="0">
                  <a:latin typeface="Candara Light" panose="020E0502030303020204" pitchFamily="34" charset="0"/>
                </a:rPr>
                <a:t>.</a:t>
              </a:r>
            </a:p>
            <a:p>
              <a:pPr algn="ctr"/>
              <a:r>
                <a:rPr lang="tr-TR" sz="1400" dirty="0">
                  <a:latin typeface="Candara Light" panose="020E0502030303020204" pitchFamily="34" charset="0"/>
                </a:rPr>
                <a:t>Hacettepe</a:t>
              </a:r>
            </a:p>
            <a:p>
              <a:pPr algn="ctr"/>
              <a:r>
                <a:rPr lang="tr-TR" sz="1400" dirty="0">
                  <a:latin typeface="Candara Light" panose="020E0502030303020204" pitchFamily="34" charset="0"/>
                </a:rPr>
                <a:t>Üniversitesi</a:t>
              </a:r>
            </a:p>
          </p:txBody>
        </p:sp>
      </p:grpSp>
      <p:grpSp>
        <p:nvGrpSpPr>
          <p:cNvPr id="21" name="Grup 20">
            <a:extLst>
              <a:ext uri="{FF2B5EF4-FFF2-40B4-BE49-F238E27FC236}">
                <a16:creationId xmlns:a16="http://schemas.microsoft.com/office/drawing/2014/main" id="{FE191C06-8C5A-448C-93D1-56180501520D}"/>
              </a:ext>
            </a:extLst>
          </p:cNvPr>
          <p:cNvGrpSpPr/>
          <p:nvPr/>
        </p:nvGrpSpPr>
        <p:grpSpPr>
          <a:xfrm>
            <a:off x="4373011" y="2656047"/>
            <a:ext cx="1681932" cy="3888090"/>
            <a:chOff x="4373011" y="2773027"/>
            <a:chExt cx="1681932" cy="3888090"/>
          </a:xfrm>
        </p:grpSpPr>
        <p:pic>
          <p:nvPicPr>
            <p:cNvPr id="64" name="Picture 8" descr="https://www.atilim.edu.tr/thumbnail?src=/uploads/employees/dercan-gencbas/1526279538-dercan%20gencbas.JPG&amp;w=600&amp;h=700&amp;p=fit">
              <a:extLst>
                <a:ext uri="{FF2B5EF4-FFF2-40B4-BE49-F238E27FC236}">
                  <a16:creationId xmlns:a16="http://schemas.microsoft.com/office/drawing/2014/main" id="{5F665AD3-6775-4648-8E9C-5CB1A3B5C6CF}"/>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6877" y="2773027"/>
              <a:ext cx="1215623" cy="1396206"/>
            </a:xfrm>
            <a:prstGeom prst="flowChartConnector">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0" name="Metin kutusu 69">
              <a:extLst>
                <a:ext uri="{FF2B5EF4-FFF2-40B4-BE49-F238E27FC236}">
                  <a16:creationId xmlns:a16="http://schemas.microsoft.com/office/drawing/2014/main" id="{513854E1-D8D9-40EF-BC2B-BD08BBEF4852}"/>
                </a:ext>
              </a:extLst>
            </p:cNvPr>
            <p:cNvSpPr txBox="1"/>
            <p:nvPr/>
          </p:nvSpPr>
          <p:spPr>
            <a:xfrm>
              <a:off x="4397603" y="4309801"/>
              <a:ext cx="1657340" cy="523220"/>
            </a:xfrm>
            <a:prstGeom prst="rect">
              <a:avLst/>
            </a:prstGeom>
            <a:noFill/>
          </p:spPr>
          <p:txBody>
            <a:bodyPr wrap="square" rtlCol="0">
              <a:spAutoFit/>
            </a:bodyPr>
            <a:lstStyle/>
            <a:p>
              <a:pPr algn="ctr"/>
              <a:r>
                <a:rPr lang="tr-TR" sz="1400" dirty="0">
                  <a:latin typeface="Candara Light" panose="020E0502030303020204" pitchFamily="34" charset="0"/>
                </a:rPr>
                <a:t>Dr. </a:t>
              </a:r>
              <a:r>
                <a:rPr lang="tr-TR" sz="1400" dirty="0" err="1">
                  <a:latin typeface="Candara Light" panose="020E0502030303020204" pitchFamily="34" charset="0"/>
                </a:rPr>
                <a:t>Öğr</a:t>
              </a:r>
              <a:r>
                <a:rPr lang="tr-TR" sz="1400" dirty="0">
                  <a:latin typeface="Candara Light" panose="020E0502030303020204" pitchFamily="34" charset="0"/>
                </a:rPr>
                <a:t>. Üyesi</a:t>
              </a:r>
            </a:p>
            <a:p>
              <a:pPr algn="ctr"/>
              <a:r>
                <a:rPr lang="tr-TR" sz="1400" dirty="0" err="1">
                  <a:latin typeface="Candara Light" panose="020E0502030303020204" pitchFamily="34" charset="0"/>
                </a:rPr>
                <a:t>Dercan</a:t>
              </a:r>
              <a:r>
                <a:rPr lang="tr-TR" sz="1400" dirty="0">
                  <a:latin typeface="Candara Light" panose="020E0502030303020204" pitchFamily="34" charset="0"/>
                </a:rPr>
                <a:t> </a:t>
              </a:r>
              <a:r>
                <a:rPr lang="tr-TR" sz="1400" dirty="0" err="1">
                  <a:latin typeface="Candara Light" panose="020E0502030303020204" pitchFamily="34" charset="0"/>
                </a:rPr>
                <a:t>Gençbaş</a:t>
              </a:r>
              <a:endParaRPr lang="tr-TR" sz="1400" dirty="0">
                <a:latin typeface="Candara Light" panose="020E0502030303020204" pitchFamily="34" charset="0"/>
              </a:endParaRPr>
            </a:p>
          </p:txBody>
        </p:sp>
        <p:sp>
          <p:nvSpPr>
            <p:cNvPr id="78" name="Metin kutusu 77">
              <a:extLst>
                <a:ext uri="{FF2B5EF4-FFF2-40B4-BE49-F238E27FC236}">
                  <a16:creationId xmlns:a16="http://schemas.microsoft.com/office/drawing/2014/main" id="{6EFE7DA3-B84E-47B4-8BB5-7DAAB2D3AD94}"/>
                </a:ext>
              </a:extLst>
            </p:cNvPr>
            <p:cNvSpPr txBox="1"/>
            <p:nvPr/>
          </p:nvSpPr>
          <p:spPr>
            <a:xfrm>
              <a:off x="4373011" y="5060679"/>
              <a:ext cx="1657340" cy="1600438"/>
            </a:xfrm>
            <a:prstGeom prst="rect">
              <a:avLst/>
            </a:prstGeom>
            <a:noFill/>
          </p:spPr>
          <p:txBody>
            <a:bodyPr wrap="square" rtlCol="0">
              <a:spAutoFit/>
            </a:bodyPr>
            <a:lstStyle/>
            <a:p>
              <a:pPr algn="ctr"/>
              <a:r>
                <a:rPr lang="tr-TR" sz="1400" dirty="0">
                  <a:latin typeface="Candara Light" panose="020E0502030303020204" pitchFamily="34" charset="0"/>
                </a:rPr>
                <a:t>Halk Sağlığı Hemşireliği</a:t>
              </a:r>
            </a:p>
            <a:p>
              <a:pPr algn="ctr"/>
              <a:endParaRPr lang="tr-TR" sz="1400" dirty="0">
                <a:latin typeface="Candara Light" panose="020E0502030303020204" pitchFamily="34" charset="0"/>
              </a:endParaRPr>
            </a:p>
            <a:p>
              <a:pPr algn="ctr"/>
              <a:endParaRPr lang="tr-TR" sz="1400" dirty="0">
                <a:latin typeface="Candara Light" panose="020E0502030303020204" pitchFamily="34" charset="0"/>
              </a:endParaRPr>
            </a:p>
            <a:p>
              <a:pPr algn="ctr"/>
              <a:r>
                <a:rPr lang="tr-TR" sz="1400" dirty="0" err="1">
                  <a:latin typeface="Candara Light" panose="020E0502030303020204" pitchFamily="34" charset="0"/>
                </a:rPr>
                <a:t>Ph.D</a:t>
              </a:r>
              <a:r>
                <a:rPr lang="tr-TR" sz="1400" dirty="0">
                  <a:latin typeface="Candara Light" panose="020E0502030303020204" pitchFamily="34" charset="0"/>
                </a:rPr>
                <a:t>.</a:t>
              </a:r>
            </a:p>
            <a:p>
              <a:pPr algn="ctr"/>
              <a:r>
                <a:rPr lang="tr-TR" sz="1400" dirty="0">
                  <a:latin typeface="Candara Light" panose="020E0502030303020204" pitchFamily="34" charset="0"/>
                </a:rPr>
                <a:t>Gülhane Askeri</a:t>
              </a:r>
            </a:p>
            <a:p>
              <a:pPr algn="ctr"/>
              <a:r>
                <a:rPr lang="tr-TR" sz="1400" dirty="0">
                  <a:latin typeface="Candara Light" panose="020E0502030303020204" pitchFamily="34" charset="0"/>
                </a:rPr>
                <a:t>Tıp Akademisi</a:t>
              </a:r>
            </a:p>
          </p:txBody>
        </p:sp>
      </p:grpSp>
      <p:grpSp>
        <p:nvGrpSpPr>
          <p:cNvPr id="22" name="Grup 21">
            <a:extLst>
              <a:ext uri="{FF2B5EF4-FFF2-40B4-BE49-F238E27FC236}">
                <a16:creationId xmlns:a16="http://schemas.microsoft.com/office/drawing/2014/main" id="{17D5A862-1666-4630-8EC7-A7A566367817}"/>
              </a:ext>
            </a:extLst>
          </p:cNvPr>
          <p:cNvGrpSpPr/>
          <p:nvPr/>
        </p:nvGrpSpPr>
        <p:grpSpPr>
          <a:xfrm>
            <a:off x="5726678" y="4192821"/>
            <a:ext cx="1730717" cy="2358676"/>
            <a:chOff x="5726678" y="4309801"/>
            <a:chExt cx="1730717" cy="2358676"/>
          </a:xfrm>
        </p:grpSpPr>
        <p:sp>
          <p:nvSpPr>
            <p:cNvPr id="71" name="Metin kutusu 70">
              <a:extLst>
                <a:ext uri="{FF2B5EF4-FFF2-40B4-BE49-F238E27FC236}">
                  <a16:creationId xmlns:a16="http://schemas.microsoft.com/office/drawing/2014/main" id="{88EE8E7C-7EBD-4A3D-BA6A-C1B3FBDABD8E}"/>
                </a:ext>
              </a:extLst>
            </p:cNvPr>
            <p:cNvSpPr txBox="1"/>
            <p:nvPr/>
          </p:nvSpPr>
          <p:spPr>
            <a:xfrm>
              <a:off x="5800055" y="4309801"/>
              <a:ext cx="1657340" cy="523220"/>
            </a:xfrm>
            <a:prstGeom prst="rect">
              <a:avLst/>
            </a:prstGeom>
            <a:noFill/>
          </p:spPr>
          <p:txBody>
            <a:bodyPr wrap="square" rtlCol="0">
              <a:spAutoFit/>
            </a:bodyPr>
            <a:lstStyle/>
            <a:p>
              <a:pPr algn="ctr"/>
              <a:r>
                <a:rPr lang="tr-TR" sz="1400" dirty="0">
                  <a:latin typeface="Candara Light" panose="020E0502030303020204" pitchFamily="34" charset="0"/>
                </a:rPr>
                <a:t>Dr. </a:t>
              </a:r>
              <a:r>
                <a:rPr lang="tr-TR" sz="1400" dirty="0" err="1">
                  <a:latin typeface="Candara Light" panose="020E0502030303020204" pitchFamily="34" charset="0"/>
                </a:rPr>
                <a:t>Öğr</a:t>
              </a:r>
              <a:r>
                <a:rPr lang="tr-TR" sz="1400" dirty="0">
                  <a:latin typeface="Candara Light" panose="020E0502030303020204" pitchFamily="34" charset="0"/>
                </a:rPr>
                <a:t>. Üyesi</a:t>
              </a:r>
            </a:p>
            <a:p>
              <a:pPr algn="ctr"/>
              <a:r>
                <a:rPr lang="tr-TR" sz="1400" dirty="0">
                  <a:latin typeface="Candara Light" panose="020E0502030303020204" pitchFamily="34" charset="0"/>
                </a:rPr>
                <a:t>Münevver Sönmez</a:t>
              </a:r>
            </a:p>
          </p:txBody>
        </p:sp>
        <p:sp>
          <p:nvSpPr>
            <p:cNvPr id="79" name="Metin kutusu 78">
              <a:extLst>
                <a:ext uri="{FF2B5EF4-FFF2-40B4-BE49-F238E27FC236}">
                  <a16:creationId xmlns:a16="http://schemas.microsoft.com/office/drawing/2014/main" id="{112ADDB4-E742-4FEE-A479-6296D69016F9}"/>
                </a:ext>
              </a:extLst>
            </p:cNvPr>
            <p:cNvSpPr txBox="1"/>
            <p:nvPr/>
          </p:nvSpPr>
          <p:spPr>
            <a:xfrm>
              <a:off x="5726678" y="5068039"/>
              <a:ext cx="1657340" cy="1600438"/>
            </a:xfrm>
            <a:prstGeom prst="rect">
              <a:avLst/>
            </a:prstGeom>
            <a:noFill/>
          </p:spPr>
          <p:txBody>
            <a:bodyPr wrap="square" rtlCol="0">
              <a:spAutoFit/>
            </a:bodyPr>
            <a:lstStyle/>
            <a:p>
              <a:pPr algn="ctr"/>
              <a:r>
                <a:rPr lang="tr-TR" sz="1400" dirty="0">
                  <a:latin typeface="Candara Light" panose="020E0502030303020204" pitchFamily="34" charset="0"/>
                </a:rPr>
                <a:t>Hemşirelik</a:t>
              </a:r>
            </a:p>
            <a:p>
              <a:pPr algn="ctr"/>
              <a:r>
                <a:rPr lang="tr-TR" sz="1400" dirty="0">
                  <a:latin typeface="Candara Light" panose="020E0502030303020204" pitchFamily="34" charset="0"/>
                </a:rPr>
                <a:t>Esasları</a:t>
              </a:r>
            </a:p>
            <a:p>
              <a:pPr algn="ctr"/>
              <a:endParaRPr lang="tr-TR" sz="1400" dirty="0">
                <a:latin typeface="Candara Light" panose="020E0502030303020204" pitchFamily="34" charset="0"/>
              </a:endParaRPr>
            </a:p>
            <a:p>
              <a:pPr algn="ctr"/>
              <a:endParaRPr lang="tr-TR" sz="1400" dirty="0">
                <a:latin typeface="Candara Light" panose="020E0502030303020204" pitchFamily="34" charset="0"/>
              </a:endParaRPr>
            </a:p>
            <a:p>
              <a:pPr algn="ctr"/>
              <a:r>
                <a:rPr lang="tr-TR" sz="1400" dirty="0" err="1">
                  <a:latin typeface="Candara Light" panose="020E0502030303020204" pitchFamily="34" charset="0"/>
                </a:rPr>
                <a:t>Ph.D</a:t>
              </a:r>
              <a:r>
                <a:rPr lang="tr-TR" sz="1400" dirty="0">
                  <a:latin typeface="Candara Light" panose="020E0502030303020204" pitchFamily="34" charset="0"/>
                </a:rPr>
                <a:t>.</a:t>
              </a:r>
            </a:p>
            <a:p>
              <a:pPr algn="ctr"/>
              <a:r>
                <a:rPr lang="tr-TR" sz="1400" dirty="0">
                  <a:latin typeface="Candara Light" panose="020E0502030303020204" pitchFamily="34" charset="0"/>
                </a:rPr>
                <a:t>Ege</a:t>
              </a:r>
            </a:p>
            <a:p>
              <a:pPr algn="ctr"/>
              <a:r>
                <a:rPr lang="tr-TR" sz="1400" dirty="0">
                  <a:latin typeface="Candara Light" panose="020E0502030303020204" pitchFamily="34" charset="0"/>
                </a:rPr>
                <a:t>Üniversitesi</a:t>
              </a:r>
            </a:p>
          </p:txBody>
        </p:sp>
      </p:grpSp>
      <p:grpSp>
        <p:nvGrpSpPr>
          <p:cNvPr id="23" name="Grup 22">
            <a:extLst>
              <a:ext uri="{FF2B5EF4-FFF2-40B4-BE49-F238E27FC236}">
                <a16:creationId xmlns:a16="http://schemas.microsoft.com/office/drawing/2014/main" id="{13626024-B6B6-489C-8547-A31A4A75A99F}"/>
              </a:ext>
            </a:extLst>
          </p:cNvPr>
          <p:cNvGrpSpPr/>
          <p:nvPr/>
        </p:nvGrpSpPr>
        <p:grpSpPr>
          <a:xfrm>
            <a:off x="7214684" y="2612005"/>
            <a:ext cx="1681833" cy="4154936"/>
            <a:chOff x="7214684" y="2728985"/>
            <a:chExt cx="1681833" cy="4154936"/>
          </a:xfrm>
        </p:grpSpPr>
        <p:pic>
          <p:nvPicPr>
            <p:cNvPr id="66" name="Picture 14" descr="https://www.atilim.edu.tr/thumbnail?src=/uploads/employees/canberk-akdeniz/1526909099-canberk_akdeniz.jpg&amp;w=600&amp;h=700&amp;p=fit">
              <a:extLst>
                <a:ext uri="{FF2B5EF4-FFF2-40B4-BE49-F238E27FC236}">
                  <a16:creationId xmlns:a16="http://schemas.microsoft.com/office/drawing/2014/main" id="{E32840F0-BF49-45C4-8BCD-64ECB9FC4023}"/>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406682" y="2728985"/>
              <a:ext cx="1234498" cy="1440248"/>
            </a:xfrm>
            <a:prstGeom prst="flowChartConnector">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2" name="Metin kutusu 71">
              <a:extLst>
                <a:ext uri="{FF2B5EF4-FFF2-40B4-BE49-F238E27FC236}">
                  <a16:creationId xmlns:a16="http://schemas.microsoft.com/office/drawing/2014/main" id="{E5777B82-3378-4D3C-B259-3A43E9EC5AA9}"/>
                </a:ext>
              </a:extLst>
            </p:cNvPr>
            <p:cNvSpPr txBox="1"/>
            <p:nvPr/>
          </p:nvSpPr>
          <p:spPr>
            <a:xfrm>
              <a:off x="7239177" y="4309801"/>
              <a:ext cx="1657340" cy="523220"/>
            </a:xfrm>
            <a:prstGeom prst="rect">
              <a:avLst/>
            </a:prstGeom>
            <a:noFill/>
          </p:spPr>
          <p:txBody>
            <a:bodyPr wrap="square" rtlCol="0">
              <a:spAutoFit/>
            </a:bodyPr>
            <a:lstStyle/>
            <a:p>
              <a:pPr algn="ctr"/>
              <a:r>
                <a:rPr lang="tr-TR" sz="1400" dirty="0">
                  <a:latin typeface="Candara Light" panose="020E0502030303020204" pitchFamily="34" charset="0"/>
                </a:rPr>
                <a:t>Arş. Gör.</a:t>
              </a:r>
            </a:p>
            <a:p>
              <a:pPr algn="ctr"/>
              <a:r>
                <a:rPr lang="tr-TR" sz="1400" dirty="0">
                  <a:latin typeface="Candara Light" panose="020E0502030303020204" pitchFamily="34" charset="0"/>
                </a:rPr>
                <a:t>Canberk Akdeniz</a:t>
              </a:r>
            </a:p>
          </p:txBody>
        </p:sp>
        <p:sp>
          <p:nvSpPr>
            <p:cNvPr id="80" name="Metin kutusu 79">
              <a:extLst>
                <a:ext uri="{FF2B5EF4-FFF2-40B4-BE49-F238E27FC236}">
                  <a16:creationId xmlns:a16="http://schemas.microsoft.com/office/drawing/2014/main" id="{9F31C76B-AD25-4BAB-A080-BEA8196DF9C2}"/>
                </a:ext>
              </a:extLst>
            </p:cNvPr>
            <p:cNvSpPr txBox="1"/>
            <p:nvPr/>
          </p:nvSpPr>
          <p:spPr>
            <a:xfrm>
              <a:off x="7214684" y="5068039"/>
              <a:ext cx="1657340" cy="1815882"/>
            </a:xfrm>
            <a:prstGeom prst="rect">
              <a:avLst/>
            </a:prstGeom>
            <a:noFill/>
          </p:spPr>
          <p:txBody>
            <a:bodyPr wrap="square" rtlCol="0">
              <a:spAutoFit/>
            </a:bodyPr>
            <a:lstStyle/>
            <a:p>
              <a:pPr algn="ctr"/>
              <a:r>
                <a:rPr lang="tr-TR" sz="1400" dirty="0">
                  <a:latin typeface="Candara Light" panose="020E0502030303020204" pitchFamily="34" charset="0"/>
                </a:rPr>
                <a:t>Hemşirelik</a:t>
              </a:r>
            </a:p>
            <a:p>
              <a:pPr algn="ctr"/>
              <a:r>
                <a:rPr lang="tr-TR" sz="1400" dirty="0">
                  <a:latin typeface="Candara Light" panose="020E0502030303020204" pitchFamily="34" charset="0"/>
                </a:rPr>
                <a:t>Esasları ve Yönetimi</a:t>
              </a:r>
            </a:p>
            <a:p>
              <a:pPr algn="ctr"/>
              <a:endParaRPr lang="tr-TR" sz="1400" dirty="0">
                <a:latin typeface="Candara Light" panose="020E0502030303020204" pitchFamily="34" charset="0"/>
              </a:endParaRPr>
            </a:p>
            <a:p>
              <a:pPr algn="ctr"/>
              <a:endParaRPr lang="tr-TR" sz="1400" dirty="0">
                <a:latin typeface="Candara Light" panose="020E0502030303020204" pitchFamily="34" charset="0"/>
              </a:endParaRPr>
            </a:p>
            <a:p>
              <a:pPr algn="ctr"/>
              <a:r>
                <a:rPr lang="tr-TR" sz="1400" dirty="0" err="1">
                  <a:latin typeface="Candara Light" panose="020E0502030303020204" pitchFamily="34" charset="0"/>
                </a:rPr>
                <a:t>Ph.D</a:t>
              </a:r>
              <a:r>
                <a:rPr lang="tr-TR" sz="1400" dirty="0">
                  <a:latin typeface="Candara Light" panose="020E0502030303020204" pitchFamily="34" charset="0"/>
                </a:rPr>
                <a:t>.</a:t>
              </a:r>
            </a:p>
            <a:p>
              <a:pPr algn="ctr"/>
              <a:r>
                <a:rPr lang="tr-TR" sz="1400" dirty="0">
                  <a:latin typeface="Candara Light" panose="020E0502030303020204" pitchFamily="34" charset="0"/>
                </a:rPr>
                <a:t>Hacettepe</a:t>
              </a:r>
            </a:p>
            <a:p>
              <a:pPr algn="ctr"/>
              <a:r>
                <a:rPr lang="tr-TR" sz="1400" dirty="0">
                  <a:latin typeface="Candara Light" panose="020E0502030303020204" pitchFamily="34" charset="0"/>
                </a:rPr>
                <a:t>Üniversitesi</a:t>
              </a:r>
            </a:p>
            <a:p>
              <a:pPr algn="ctr"/>
              <a:r>
                <a:rPr lang="tr-TR" sz="1400" dirty="0">
                  <a:latin typeface="Candara Light" panose="020E0502030303020204" pitchFamily="34" charset="0"/>
                </a:rPr>
                <a:t>(Tez Dönemi)</a:t>
              </a:r>
            </a:p>
          </p:txBody>
        </p:sp>
      </p:grpSp>
      <p:grpSp>
        <p:nvGrpSpPr>
          <p:cNvPr id="24" name="Grup 23">
            <a:extLst>
              <a:ext uri="{FF2B5EF4-FFF2-40B4-BE49-F238E27FC236}">
                <a16:creationId xmlns:a16="http://schemas.microsoft.com/office/drawing/2014/main" id="{DDEC9588-B2AE-4FD2-9878-689A227376AD}"/>
              </a:ext>
            </a:extLst>
          </p:cNvPr>
          <p:cNvGrpSpPr/>
          <p:nvPr/>
        </p:nvGrpSpPr>
        <p:grpSpPr>
          <a:xfrm>
            <a:off x="8653905" y="2609855"/>
            <a:ext cx="1741120" cy="4157086"/>
            <a:chOff x="8653905" y="2726835"/>
            <a:chExt cx="1741120" cy="4157086"/>
          </a:xfrm>
        </p:grpSpPr>
        <p:pic>
          <p:nvPicPr>
            <p:cNvPr id="7" name="Resim 6">
              <a:extLst>
                <a:ext uri="{FF2B5EF4-FFF2-40B4-BE49-F238E27FC236}">
                  <a16:creationId xmlns:a16="http://schemas.microsoft.com/office/drawing/2014/main" id="{4CDABB66-27AE-4700-AFA1-5DF580D27E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849897" y="2726835"/>
              <a:ext cx="1245932" cy="1442398"/>
            </a:xfrm>
            <a:prstGeom prst="flowChartConnector">
              <a:avLst/>
            </a:prstGeom>
          </p:spPr>
        </p:pic>
        <p:sp>
          <p:nvSpPr>
            <p:cNvPr id="73" name="Metin kutusu 72">
              <a:extLst>
                <a:ext uri="{FF2B5EF4-FFF2-40B4-BE49-F238E27FC236}">
                  <a16:creationId xmlns:a16="http://schemas.microsoft.com/office/drawing/2014/main" id="{2DE29FE5-52F7-414E-BE8B-2D9EA5921C93}"/>
                </a:ext>
              </a:extLst>
            </p:cNvPr>
            <p:cNvSpPr txBox="1"/>
            <p:nvPr/>
          </p:nvSpPr>
          <p:spPr>
            <a:xfrm>
              <a:off x="8653905" y="4309801"/>
              <a:ext cx="1657340" cy="523220"/>
            </a:xfrm>
            <a:prstGeom prst="rect">
              <a:avLst/>
            </a:prstGeom>
            <a:noFill/>
          </p:spPr>
          <p:txBody>
            <a:bodyPr wrap="square" rtlCol="0">
              <a:spAutoFit/>
            </a:bodyPr>
            <a:lstStyle/>
            <a:p>
              <a:pPr algn="ctr"/>
              <a:r>
                <a:rPr lang="tr-TR" sz="1400" dirty="0">
                  <a:latin typeface="Candara Light" panose="020E0502030303020204" pitchFamily="34" charset="0"/>
                </a:rPr>
                <a:t>Arş. Gör.</a:t>
              </a:r>
            </a:p>
            <a:p>
              <a:pPr algn="ctr"/>
              <a:r>
                <a:rPr lang="tr-TR" sz="1400" dirty="0">
                  <a:latin typeface="Candara Light" panose="020E0502030303020204" pitchFamily="34" charset="0"/>
                </a:rPr>
                <a:t>Fazilet Tamer</a:t>
              </a:r>
            </a:p>
          </p:txBody>
        </p:sp>
        <p:sp>
          <p:nvSpPr>
            <p:cNvPr id="82" name="Metin kutusu 81">
              <a:extLst>
                <a:ext uri="{FF2B5EF4-FFF2-40B4-BE49-F238E27FC236}">
                  <a16:creationId xmlns:a16="http://schemas.microsoft.com/office/drawing/2014/main" id="{6122CFF9-6169-4AFA-BFC4-8F3A4137050F}"/>
                </a:ext>
              </a:extLst>
            </p:cNvPr>
            <p:cNvSpPr txBox="1"/>
            <p:nvPr/>
          </p:nvSpPr>
          <p:spPr>
            <a:xfrm>
              <a:off x="8737685" y="5068039"/>
              <a:ext cx="1657340" cy="1815882"/>
            </a:xfrm>
            <a:prstGeom prst="rect">
              <a:avLst/>
            </a:prstGeom>
            <a:noFill/>
          </p:spPr>
          <p:txBody>
            <a:bodyPr wrap="square" rtlCol="0">
              <a:spAutoFit/>
            </a:bodyPr>
            <a:lstStyle/>
            <a:p>
              <a:pPr algn="ctr"/>
              <a:r>
                <a:rPr lang="tr-TR" sz="1400" dirty="0">
                  <a:latin typeface="Candara Light" panose="020E0502030303020204" pitchFamily="34" charset="0"/>
                </a:rPr>
                <a:t>Cerrahi Hastalıklar Hemşireliği</a:t>
              </a:r>
            </a:p>
            <a:p>
              <a:pPr algn="ctr"/>
              <a:endParaRPr lang="tr-TR" sz="1400" dirty="0">
                <a:latin typeface="Candara Light" panose="020E0502030303020204" pitchFamily="34" charset="0"/>
              </a:endParaRPr>
            </a:p>
            <a:p>
              <a:pPr algn="ctr"/>
              <a:endParaRPr lang="tr-TR" sz="1400" dirty="0">
                <a:latin typeface="Candara Light" panose="020E0502030303020204" pitchFamily="34" charset="0"/>
              </a:endParaRPr>
            </a:p>
            <a:p>
              <a:pPr algn="ctr"/>
              <a:r>
                <a:rPr lang="tr-TR" sz="1400" dirty="0" err="1">
                  <a:latin typeface="Candara Light" panose="020E0502030303020204" pitchFamily="34" charset="0"/>
                </a:rPr>
                <a:t>Ph.D</a:t>
              </a:r>
              <a:r>
                <a:rPr lang="tr-TR" sz="1400" dirty="0">
                  <a:latin typeface="Candara Light" panose="020E0502030303020204" pitchFamily="34" charset="0"/>
                </a:rPr>
                <a:t>.</a:t>
              </a:r>
            </a:p>
            <a:p>
              <a:pPr algn="ctr"/>
              <a:r>
                <a:rPr lang="tr-TR" sz="1400" dirty="0">
                  <a:latin typeface="Candara Light" panose="020E0502030303020204" pitchFamily="34" charset="0"/>
                </a:rPr>
                <a:t>Gazi</a:t>
              </a:r>
            </a:p>
            <a:p>
              <a:pPr algn="ctr"/>
              <a:r>
                <a:rPr lang="tr-TR" sz="1400" dirty="0">
                  <a:latin typeface="Candara Light" panose="020E0502030303020204" pitchFamily="34" charset="0"/>
                </a:rPr>
                <a:t>Üniversitesi</a:t>
              </a:r>
            </a:p>
            <a:p>
              <a:pPr algn="ctr"/>
              <a:r>
                <a:rPr lang="tr-TR" sz="1400" dirty="0">
                  <a:latin typeface="Candara Light" panose="020E0502030303020204" pitchFamily="34" charset="0"/>
                </a:rPr>
                <a:t>(Tez Dönemi)</a:t>
              </a:r>
            </a:p>
          </p:txBody>
        </p:sp>
      </p:grpSp>
      <p:grpSp>
        <p:nvGrpSpPr>
          <p:cNvPr id="84" name="Grup 83">
            <a:extLst>
              <a:ext uri="{FF2B5EF4-FFF2-40B4-BE49-F238E27FC236}">
                <a16:creationId xmlns:a16="http://schemas.microsoft.com/office/drawing/2014/main" id="{E27F02AA-ED6E-4F15-B1C1-49ED70231392}"/>
              </a:ext>
            </a:extLst>
          </p:cNvPr>
          <p:cNvGrpSpPr/>
          <p:nvPr/>
        </p:nvGrpSpPr>
        <p:grpSpPr>
          <a:xfrm>
            <a:off x="10202969" y="2609333"/>
            <a:ext cx="1694631" cy="4157608"/>
            <a:chOff x="10156285" y="2726313"/>
            <a:chExt cx="1694631" cy="4157608"/>
          </a:xfrm>
        </p:grpSpPr>
        <p:pic>
          <p:nvPicPr>
            <p:cNvPr id="67" name="Picture 16" descr="https://www.atilim.edu.tr/thumbnail?src=/uploads/employees/bugse-ozgundondu/1581662518-Bu%C4%9Fse%20%C3%96zg%C3%BCnd%C3%B6nd%C3%BC.jpg&amp;w=600&amp;h=700&amp;p=fit">
              <a:extLst>
                <a:ext uri="{FF2B5EF4-FFF2-40B4-BE49-F238E27FC236}">
                  <a16:creationId xmlns:a16="http://schemas.microsoft.com/office/drawing/2014/main" id="{55F698F7-06CC-4B63-BC0D-296EC2956A83}"/>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304547" y="2726313"/>
              <a:ext cx="1234498" cy="1442920"/>
            </a:xfrm>
            <a:prstGeom prst="flowChartConnector">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74" name="Metin kutusu 73">
              <a:extLst>
                <a:ext uri="{FF2B5EF4-FFF2-40B4-BE49-F238E27FC236}">
                  <a16:creationId xmlns:a16="http://schemas.microsoft.com/office/drawing/2014/main" id="{027C331F-4412-44B3-906C-61A0E75FEF15}"/>
                </a:ext>
              </a:extLst>
            </p:cNvPr>
            <p:cNvSpPr txBox="1"/>
            <p:nvPr/>
          </p:nvSpPr>
          <p:spPr>
            <a:xfrm>
              <a:off x="10156285" y="4309801"/>
              <a:ext cx="1657340" cy="523220"/>
            </a:xfrm>
            <a:prstGeom prst="rect">
              <a:avLst/>
            </a:prstGeom>
            <a:noFill/>
          </p:spPr>
          <p:txBody>
            <a:bodyPr wrap="square" rtlCol="0">
              <a:spAutoFit/>
            </a:bodyPr>
            <a:lstStyle/>
            <a:p>
              <a:pPr algn="ctr"/>
              <a:r>
                <a:rPr lang="tr-TR" sz="1400" dirty="0">
                  <a:latin typeface="Candara Light" panose="020E0502030303020204" pitchFamily="34" charset="0"/>
                </a:rPr>
                <a:t>Arş. Gör.</a:t>
              </a:r>
            </a:p>
            <a:p>
              <a:pPr algn="ctr"/>
              <a:r>
                <a:rPr lang="tr-TR" sz="1400" dirty="0" err="1">
                  <a:latin typeface="Candara Light" panose="020E0502030303020204" pitchFamily="34" charset="0"/>
                </a:rPr>
                <a:t>Buğse</a:t>
              </a:r>
              <a:r>
                <a:rPr lang="tr-TR" sz="1400" dirty="0">
                  <a:latin typeface="Candara Light" panose="020E0502030303020204" pitchFamily="34" charset="0"/>
                </a:rPr>
                <a:t> Yüceer</a:t>
              </a:r>
            </a:p>
          </p:txBody>
        </p:sp>
        <p:sp>
          <p:nvSpPr>
            <p:cNvPr id="83" name="Metin kutusu 82">
              <a:extLst>
                <a:ext uri="{FF2B5EF4-FFF2-40B4-BE49-F238E27FC236}">
                  <a16:creationId xmlns:a16="http://schemas.microsoft.com/office/drawing/2014/main" id="{04B7C45B-460C-485B-AEB2-8C7F07FAAFD6}"/>
                </a:ext>
              </a:extLst>
            </p:cNvPr>
            <p:cNvSpPr txBox="1"/>
            <p:nvPr/>
          </p:nvSpPr>
          <p:spPr>
            <a:xfrm>
              <a:off x="10193576" y="5068039"/>
              <a:ext cx="1657340" cy="1815882"/>
            </a:xfrm>
            <a:prstGeom prst="rect">
              <a:avLst/>
            </a:prstGeom>
            <a:noFill/>
          </p:spPr>
          <p:txBody>
            <a:bodyPr wrap="square" rtlCol="0">
              <a:spAutoFit/>
            </a:bodyPr>
            <a:lstStyle/>
            <a:p>
              <a:pPr algn="ctr"/>
              <a:r>
                <a:rPr lang="tr-TR" sz="1400" dirty="0">
                  <a:latin typeface="Candara Light" panose="020E0502030303020204" pitchFamily="34" charset="0"/>
                </a:rPr>
                <a:t>İç Hastalıkları Hemşireliği</a:t>
              </a:r>
            </a:p>
            <a:p>
              <a:pPr algn="ctr"/>
              <a:endParaRPr lang="tr-TR" sz="1400" dirty="0">
                <a:latin typeface="Candara Light" panose="020E0502030303020204" pitchFamily="34" charset="0"/>
              </a:endParaRPr>
            </a:p>
            <a:p>
              <a:pPr algn="ctr"/>
              <a:endParaRPr lang="tr-TR" sz="1400" dirty="0">
                <a:latin typeface="Candara Light" panose="020E0502030303020204" pitchFamily="34" charset="0"/>
              </a:endParaRPr>
            </a:p>
            <a:p>
              <a:pPr algn="ctr"/>
              <a:r>
                <a:rPr lang="tr-TR" sz="1400" dirty="0" err="1">
                  <a:latin typeface="Candara Light" panose="020E0502030303020204" pitchFamily="34" charset="0"/>
                </a:rPr>
                <a:t>Ph.D</a:t>
              </a:r>
              <a:r>
                <a:rPr lang="tr-TR" sz="1400" dirty="0">
                  <a:latin typeface="Candara Light" panose="020E0502030303020204" pitchFamily="34" charset="0"/>
                </a:rPr>
                <a:t>.</a:t>
              </a:r>
            </a:p>
            <a:p>
              <a:pPr algn="ctr"/>
              <a:r>
                <a:rPr lang="tr-TR" sz="1400" dirty="0">
                  <a:latin typeface="Candara Light" panose="020E0502030303020204" pitchFamily="34" charset="0"/>
                </a:rPr>
                <a:t>Gülhane Sağlık</a:t>
              </a:r>
            </a:p>
            <a:p>
              <a:pPr algn="ctr"/>
              <a:r>
                <a:rPr lang="tr-TR" sz="1400" dirty="0">
                  <a:latin typeface="Candara Light" panose="020E0502030303020204" pitchFamily="34" charset="0"/>
                </a:rPr>
                <a:t>Bilimleri Üniversitesi</a:t>
              </a:r>
            </a:p>
            <a:p>
              <a:pPr algn="ctr"/>
              <a:r>
                <a:rPr lang="tr-TR" sz="1400" dirty="0">
                  <a:latin typeface="Candara Light" panose="020E0502030303020204" pitchFamily="34" charset="0"/>
                </a:rPr>
                <a:t>(Ders Dönemi)</a:t>
              </a:r>
            </a:p>
          </p:txBody>
        </p:sp>
      </p:grpSp>
      <p:cxnSp>
        <p:nvCxnSpPr>
          <p:cNvPr id="13" name="Düz Bağlayıcı 12">
            <a:extLst>
              <a:ext uri="{FF2B5EF4-FFF2-40B4-BE49-F238E27FC236}">
                <a16:creationId xmlns:a16="http://schemas.microsoft.com/office/drawing/2014/main" id="{CAE2A30F-6EF2-4932-927B-D619D2DA1C70}"/>
              </a:ext>
            </a:extLst>
          </p:cNvPr>
          <p:cNvCxnSpPr>
            <a:cxnSpLocks/>
          </p:cNvCxnSpPr>
          <p:nvPr/>
        </p:nvCxnSpPr>
        <p:spPr>
          <a:xfrm>
            <a:off x="190500" y="4836020"/>
            <a:ext cx="11430000" cy="0"/>
          </a:xfrm>
          <a:prstGeom prst="line">
            <a:avLst/>
          </a:prstGeom>
          <a:ln w="12700">
            <a:solidFill>
              <a:srgbClr val="7030A0"/>
            </a:solidFill>
          </a:ln>
        </p:spPr>
        <p:style>
          <a:lnRef idx="1">
            <a:schemeClr val="accent1"/>
          </a:lnRef>
          <a:fillRef idx="0">
            <a:schemeClr val="accent1"/>
          </a:fillRef>
          <a:effectRef idx="0">
            <a:schemeClr val="accent1"/>
          </a:effectRef>
          <a:fontRef idx="minor">
            <a:schemeClr val="tx1"/>
          </a:fontRef>
        </p:style>
      </p:cxnSp>
      <p:grpSp>
        <p:nvGrpSpPr>
          <p:cNvPr id="87" name="Grup 86">
            <a:extLst>
              <a:ext uri="{FF2B5EF4-FFF2-40B4-BE49-F238E27FC236}">
                <a16:creationId xmlns:a16="http://schemas.microsoft.com/office/drawing/2014/main" id="{CF054FCF-1DFF-4930-A2B8-8EA43ED042CC}"/>
              </a:ext>
            </a:extLst>
          </p:cNvPr>
          <p:cNvGrpSpPr/>
          <p:nvPr/>
        </p:nvGrpSpPr>
        <p:grpSpPr>
          <a:xfrm>
            <a:off x="1543753" y="2635224"/>
            <a:ext cx="1657340" cy="3908913"/>
            <a:chOff x="1543753" y="2752204"/>
            <a:chExt cx="1657340" cy="3908913"/>
          </a:xfrm>
        </p:grpSpPr>
        <p:grpSp>
          <p:nvGrpSpPr>
            <p:cNvPr id="19" name="Grup 18">
              <a:extLst>
                <a:ext uri="{FF2B5EF4-FFF2-40B4-BE49-F238E27FC236}">
                  <a16:creationId xmlns:a16="http://schemas.microsoft.com/office/drawing/2014/main" id="{DE249E3C-45C9-450C-8CEE-E88F82B9A1D1}"/>
                </a:ext>
              </a:extLst>
            </p:cNvPr>
            <p:cNvGrpSpPr/>
            <p:nvPr/>
          </p:nvGrpSpPr>
          <p:grpSpPr>
            <a:xfrm>
              <a:off x="1543753" y="4309801"/>
              <a:ext cx="1657340" cy="2351316"/>
              <a:chOff x="1543753" y="4309801"/>
              <a:chExt cx="1657340" cy="2351316"/>
            </a:xfrm>
          </p:grpSpPr>
          <p:sp>
            <p:nvSpPr>
              <p:cNvPr id="68" name="Metin kutusu 67">
                <a:extLst>
                  <a:ext uri="{FF2B5EF4-FFF2-40B4-BE49-F238E27FC236}">
                    <a16:creationId xmlns:a16="http://schemas.microsoft.com/office/drawing/2014/main" id="{BBF116C6-1AE5-4C10-9689-F56C33ADCC64}"/>
                  </a:ext>
                </a:extLst>
              </p:cNvPr>
              <p:cNvSpPr txBox="1"/>
              <p:nvPr/>
            </p:nvSpPr>
            <p:spPr>
              <a:xfrm>
                <a:off x="1543753" y="4309801"/>
                <a:ext cx="1657340" cy="523220"/>
              </a:xfrm>
              <a:prstGeom prst="rect">
                <a:avLst/>
              </a:prstGeom>
              <a:noFill/>
            </p:spPr>
            <p:txBody>
              <a:bodyPr wrap="square" rtlCol="0">
                <a:spAutoFit/>
              </a:bodyPr>
              <a:lstStyle/>
              <a:p>
                <a:pPr algn="ctr"/>
                <a:r>
                  <a:rPr lang="tr-TR" sz="1400" dirty="0">
                    <a:latin typeface="Candara Light" panose="020E0502030303020204" pitchFamily="34" charset="0"/>
                  </a:rPr>
                  <a:t>Prof. Dr.</a:t>
                </a:r>
              </a:p>
              <a:p>
                <a:pPr algn="ctr"/>
                <a:r>
                  <a:rPr lang="tr-TR" sz="1400" dirty="0">
                    <a:latin typeface="Candara Light" panose="020E0502030303020204" pitchFamily="34" charset="0"/>
                  </a:rPr>
                  <a:t>Füsun Terzioğlu</a:t>
                </a:r>
              </a:p>
            </p:txBody>
          </p:sp>
          <p:sp>
            <p:nvSpPr>
              <p:cNvPr id="76" name="Metin kutusu 75">
                <a:extLst>
                  <a:ext uri="{FF2B5EF4-FFF2-40B4-BE49-F238E27FC236}">
                    <a16:creationId xmlns:a16="http://schemas.microsoft.com/office/drawing/2014/main" id="{B197E185-1582-4813-A0B2-0DD90C530000}"/>
                  </a:ext>
                </a:extLst>
              </p:cNvPr>
              <p:cNvSpPr txBox="1"/>
              <p:nvPr/>
            </p:nvSpPr>
            <p:spPr>
              <a:xfrm>
                <a:off x="1543753" y="5060679"/>
                <a:ext cx="1657340" cy="1600438"/>
              </a:xfrm>
              <a:prstGeom prst="rect">
                <a:avLst/>
              </a:prstGeom>
              <a:noFill/>
            </p:spPr>
            <p:txBody>
              <a:bodyPr wrap="square" rtlCol="0">
                <a:spAutoFit/>
              </a:bodyPr>
              <a:lstStyle/>
              <a:p>
                <a:pPr algn="ctr"/>
                <a:r>
                  <a:rPr lang="tr-TR" sz="1400" dirty="0">
                    <a:latin typeface="Candara Light" panose="020E0502030303020204" pitchFamily="34" charset="0"/>
                  </a:rPr>
                  <a:t>Doğum ve Kadın Hastalıkları Hemşireliği</a:t>
                </a:r>
              </a:p>
              <a:p>
                <a:pPr algn="ctr"/>
                <a:endParaRPr lang="tr-TR" sz="1400" dirty="0">
                  <a:latin typeface="Candara Light" panose="020E0502030303020204" pitchFamily="34" charset="0"/>
                </a:endParaRPr>
              </a:p>
              <a:p>
                <a:pPr algn="ctr"/>
                <a:r>
                  <a:rPr lang="tr-TR" sz="1400" dirty="0" err="1">
                    <a:latin typeface="Candara Light" panose="020E0502030303020204" pitchFamily="34" charset="0"/>
                  </a:rPr>
                  <a:t>Ph</a:t>
                </a:r>
                <a:r>
                  <a:rPr lang="tr-TR" sz="1400" dirty="0">
                    <a:latin typeface="Candara Light" panose="020E0502030303020204" pitchFamily="34" charset="0"/>
                  </a:rPr>
                  <a:t>. D.</a:t>
                </a:r>
              </a:p>
              <a:p>
                <a:pPr algn="ctr"/>
                <a:r>
                  <a:rPr lang="tr-TR" sz="1400" dirty="0">
                    <a:latin typeface="Candara Light" panose="020E0502030303020204" pitchFamily="34" charset="0"/>
                  </a:rPr>
                  <a:t>Hacettepe Üniversitesi</a:t>
                </a:r>
              </a:p>
            </p:txBody>
          </p:sp>
        </p:grpSp>
        <p:pic>
          <p:nvPicPr>
            <p:cNvPr id="86" name="Resim 85">
              <a:extLst>
                <a:ext uri="{FF2B5EF4-FFF2-40B4-BE49-F238E27FC236}">
                  <a16:creationId xmlns:a16="http://schemas.microsoft.com/office/drawing/2014/main" id="{E7EE15B0-29EC-493E-ACBF-1EC405232529}"/>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46594" y="2752204"/>
              <a:ext cx="1197704" cy="1422090"/>
            </a:xfrm>
            <a:prstGeom prst="flowChartConnector">
              <a:avLst/>
            </a:prstGeom>
          </p:spPr>
        </p:pic>
      </p:grpSp>
      <p:graphicFrame>
        <p:nvGraphicFramePr>
          <p:cNvPr id="52" name="Tablo 5">
            <a:extLst>
              <a:ext uri="{FF2B5EF4-FFF2-40B4-BE49-F238E27FC236}">
                <a16:creationId xmlns:a16="http://schemas.microsoft.com/office/drawing/2014/main" id="{7ABEFAB2-ED56-4C72-96A1-C6374B2567FC}"/>
              </a:ext>
            </a:extLst>
          </p:cNvPr>
          <p:cNvGraphicFramePr>
            <a:graphicFrameLocks/>
          </p:cNvGraphicFramePr>
          <p:nvPr>
            <p:extLst>
              <p:ext uri="{D42A27DB-BD31-4B8C-83A1-F6EECF244321}">
                <p14:modId xmlns:p14="http://schemas.microsoft.com/office/powerpoint/2010/main" val="3096349940"/>
              </p:ext>
            </p:extLst>
          </p:nvPr>
        </p:nvGraphicFramePr>
        <p:xfrm>
          <a:off x="2550000" y="1660835"/>
          <a:ext cx="6710999" cy="609600"/>
        </p:xfrm>
        <a:graphic>
          <a:graphicData uri="http://schemas.openxmlformats.org/drawingml/2006/table">
            <a:tbl>
              <a:tblPr firstRow="1" bandRow="1">
                <a:tableStyleId>{5940675A-B579-460E-94D1-54222C63F5DA}</a:tableStyleId>
              </a:tblPr>
              <a:tblGrid>
                <a:gridCol w="2575232">
                  <a:extLst>
                    <a:ext uri="{9D8B030D-6E8A-4147-A177-3AD203B41FA5}">
                      <a16:colId xmlns:a16="http://schemas.microsoft.com/office/drawing/2014/main" val="1728491878"/>
                    </a:ext>
                  </a:extLst>
                </a:gridCol>
                <a:gridCol w="2575232">
                  <a:extLst>
                    <a:ext uri="{9D8B030D-6E8A-4147-A177-3AD203B41FA5}">
                      <a16:colId xmlns:a16="http://schemas.microsoft.com/office/drawing/2014/main" val="1790688566"/>
                    </a:ext>
                  </a:extLst>
                </a:gridCol>
                <a:gridCol w="1560535">
                  <a:extLst>
                    <a:ext uri="{9D8B030D-6E8A-4147-A177-3AD203B41FA5}">
                      <a16:colId xmlns:a16="http://schemas.microsoft.com/office/drawing/2014/main" val="99777273"/>
                    </a:ext>
                  </a:extLst>
                </a:gridCol>
              </a:tblGrid>
              <a:tr h="237615">
                <a:tc>
                  <a:txBody>
                    <a:bodyPr/>
                    <a:lstStyle/>
                    <a:p>
                      <a:pPr algn="ctr"/>
                      <a:r>
                        <a:rPr lang="tr-TR" sz="1400" b="1" dirty="0">
                          <a:latin typeface="Candara" panose="020E0502030303020204" pitchFamily="34" charset="0"/>
                          <a:cs typeface="Times New Roman" panose="02020603050405020304" pitchFamily="18" charset="0"/>
                        </a:rPr>
                        <a:t>Yarı Zamanlı Öğretim Elemanı</a:t>
                      </a:r>
                    </a:p>
                  </a:txBody>
                  <a:tcPr anchor="ctr"/>
                </a:tc>
                <a:tc>
                  <a:txBody>
                    <a:bodyPr/>
                    <a:lstStyle/>
                    <a:p>
                      <a:pPr algn="ctr"/>
                      <a:r>
                        <a:rPr lang="tr-TR" sz="1400" b="1" dirty="0">
                          <a:latin typeface="Candara" panose="020E0502030303020204" pitchFamily="34" charset="0"/>
                          <a:cs typeface="Times New Roman" panose="02020603050405020304" pitchFamily="18" charset="0"/>
                        </a:rPr>
                        <a:t>Verilen Ders</a:t>
                      </a:r>
                    </a:p>
                  </a:txBody>
                  <a:tcPr anchor="ctr"/>
                </a:tc>
                <a:tc>
                  <a:txBody>
                    <a:bodyPr/>
                    <a:lstStyle/>
                    <a:p>
                      <a:pPr algn="ctr"/>
                      <a:r>
                        <a:rPr lang="tr-TR" sz="1400" b="1" dirty="0">
                          <a:latin typeface="Candara" panose="020E0502030303020204" pitchFamily="34" charset="0"/>
                          <a:cs typeface="Times New Roman" panose="02020603050405020304" pitchFamily="18" charset="0"/>
                        </a:rPr>
                        <a:t>Ders saati</a:t>
                      </a:r>
                    </a:p>
                  </a:txBody>
                  <a:tcPr anchor="ctr"/>
                </a:tc>
                <a:extLst>
                  <a:ext uri="{0D108BD9-81ED-4DB2-BD59-A6C34878D82A}">
                    <a16:rowId xmlns:a16="http://schemas.microsoft.com/office/drawing/2014/main" val="2020453427"/>
                  </a:ext>
                </a:extLst>
              </a:tr>
              <a:tr h="237615">
                <a:tc>
                  <a:txBody>
                    <a:bodyPr/>
                    <a:lstStyle/>
                    <a:p>
                      <a:pPr marL="85725" marR="0" lvl="0" indent="0" algn="ctr" defTabSz="914400" rtl="0" eaLnBrk="1" fontAlgn="b" latinLnBrk="0" hangingPunct="1">
                        <a:lnSpc>
                          <a:spcPct val="100000"/>
                        </a:lnSpc>
                        <a:spcBef>
                          <a:spcPts val="0"/>
                        </a:spcBef>
                        <a:spcAft>
                          <a:spcPts val="0"/>
                        </a:spcAft>
                        <a:buClrTx/>
                        <a:buSzTx/>
                        <a:buFontTx/>
                        <a:buNone/>
                        <a:tabLst/>
                        <a:defRPr/>
                      </a:pPr>
                      <a:r>
                        <a:rPr lang="tr-TR" sz="1400" b="0" i="0" u="none" strike="noStrike" dirty="0">
                          <a:solidFill>
                            <a:srgbClr val="000000"/>
                          </a:solidFill>
                          <a:effectLst/>
                          <a:latin typeface="Candara" panose="020E0502030303020204" pitchFamily="34" charset="0"/>
                          <a:cs typeface="Times New Roman" panose="02020603050405020304" pitchFamily="18" charset="0"/>
                        </a:rPr>
                        <a:t>Dr. Serap Korkmaz</a:t>
                      </a:r>
                    </a:p>
                  </a:txBody>
                  <a:tcPr marL="0" marR="0" marT="0" marB="0" anchor="ctr"/>
                </a:tc>
                <a:tc>
                  <a:txBody>
                    <a:bodyPr/>
                    <a:lstStyle/>
                    <a:p>
                      <a:pPr marL="85725" marR="0" lvl="0" indent="0" algn="ctr" defTabSz="914400" rtl="0" eaLnBrk="1" fontAlgn="b" latinLnBrk="0" hangingPunct="1">
                        <a:lnSpc>
                          <a:spcPct val="100000"/>
                        </a:lnSpc>
                        <a:spcBef>
                          <a:spcPts val="0"/>
                        </a:spcBef>
                        <a:spcAft>
                          <a:spcPts val="0"/>
                        </a:spcAft>
                        <a:buClrTx/>
                        <a:buSzTx/>
                        <a:buFontTx/>
                        <a:buNone/>
                        <a:tabLst/>
                        <a:defRPr/>
                      </a:pPr>
                      <a:r>
                        <a:rPr lang="tr-TR" sz="1400" b="0" i="0" u="none" strike="noStrike" dirty="0">
                          <a:solidFill>
                            <a:srgbClr val="000000"/>
                          </a:solidFill>
                          <a:effectLst/>
                          <a:latin typeface="Candara" panose="020E0502030303020204" pitchFamily="34" charset="0"/>
                          <a:cs typeface="Times New Roman" panose="02020603050405020304" pitchFamily="18" charset="0"/>
                        </a:rPr>
                        <a:t>Cerrahi Hastalıkları Hemşireliği</a:t>
                      </a:r>
                    </a:p>
                  </a:txBody>
                  <a:tcPr marL="0" marR="0" marT="0" marB="0"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sz="1400" dirty="0">
                          <a:latin typeface="Candara" panose="020E0502030303020204" pitchFamily="34" charset="0"/>
                          <a:cs typeface="Times New Roman" panose="02020603050405020304" pitchFamily="18" charset="0"/>
                        </a:rPr>
                        <a:t>8/Hafta</a:t>
                      </a:r>
                    </a:p>
                  </a:txBody>
                  <a:tcPr anchor="ctr"/>
                </a:tc>
                <a:extLst>
                  <a:ext uri="{0D108BD9-81ED-4DB2-BD59-A6C34878D82A}">
                    <a16:rowId xmlns:a16="http://schemas.microsoft.com/office/drawing/2014/main" val="2058684740"/>
                  </a:ext>
                </a:extLst>
              </a:tr>
            </a:tbl>
          </a:graphicData>
        </a:graphic>
      </p:graphicFrame>
      <p:pic>
        <p:nvPicPr>
          <p:cNvPr id="3" name="Resim 2">
            <a:extLst>
              <a:ext uri="{FF2B5EF4-FFF2-40B4-BE49-F238E27FC236}">
                <a16:creationId xmlns:a16="http://schemas.microsoft.com/office/drawing/2014/main" id="{799C4FC2-A0A7-4084-BB17-B4600D0E5588}"/>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311" t="5466" r="-311" b="8820"/>
          <a:stretch/>
        </p:blipFill>
        <p:spPr>
          <a:xfrm>
            <a:off x="5981044" y="2635224"/>
            <a:ext cx="1215623" cy="1424389"/>
          </a:xfrm>
          <a:prstGeom prst="flowChartConnector">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22474232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25498" y="732301"/>
                  <a:ext cx="1781257"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Müfredatımız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IV</a:t>
              </a:r>
              <a:endParaRPr lang="en-IN" b="1" dirty="0">
                <a:solidFill>
                  <a:schemeClr val="bg1"/>
                </a:solidFill>
                <a:latin typeface="Eurostile BQ" pitchFamily="50" charset="0"/>
              </a:endParaRPr>
            </a:p>
          </p:txBody>
        </p:sp>
      </p:grpSp>
      <p:sp>
        <p:nvSpPr>
          <p:cNvPr id="34" name="İkizkenar Üçgen 33">
            <a:extLst>
              <a:ext uri="{FF2B5EF4-FFF2-40B4-BE49-F238E27FC236}">
                <a16:creationId xmlns:a16="http://schemas.microsoft.com/office/drawing/2014/main" id="{A44676ED-B11B-43E6-8DE7-66DE21F61ED6}"/>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Köşeleri Yuvarlatılmış 36">
            <a:extLst>
              <a:ext uri="{FF2B5EF4-FFF2-40B4-BE49-F238E27FC236}">
                <a16:creationId xmlns:a16="http://schemas.microsoft.com/office/drawing/2014/main" id="{7A00C781-F1A6-446A-BCAC-0BF071DDF5C4}"/>
              </a:ext>
            </a:extLst>
          </p:cNvPr>
          <p:cNvSpPr/>
          <p:nvPr/>
        </p:nvSpPr>
        <p:spPr>
          <a:xfrm>
            <a:off x="10002694" y="1305930"/>
            <a:ext cx="1870170"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Metin kutusu 37">
            <a:extLst>
              <a:ext uri="{FF2B5EF4-FFF2-40B4-BE49-F238E27FC236}">
                <a16:creationId xmlns:a16="http://schemas.microsoft.com/office/drawing/2014/main" id="{DF0DFB19-8620-496E-86BB-D377CE42E1FC}"/>
              </a:ext>
            </a:extLst>
          </p:cNvPr>
          <p:cNvSpPr txBox="1"/>
          <p:nvPr/>
        </p:nvSpPr>
        <p:spPr>
          <a:xfrm>
            <a:off x="8360744" y="1573779"/>
            <a:ext cx="2940844" cy="400110"/>
          </a:xfrm>
          <a:prstGeom prst="rect">
            <a:avLst/>
          </a:prstGeom>
          <a:noFill/>
        </p:spPr>
        <p:txBody>
          <a:bodyPr wrap="square">
            <a:spAutoFit/>
          </a:bodyPr>
          <a:lstStyle/>
          <a:p>
            <a:pPr algn="r"/>
            <a:r>
              <a:rPr lang="tr-TR" sz="2000" b="1" dirty="0">
                <a:latin typeface="Agency FB" panose="020B0503020202020204" pitchFamily="34" charset="0"/>
              </a:rPr>
              <a:t>Müfredat</a:t>
            </a:r>
            <a:endParaRPr lang="tr-TR" sz="2000" dirty="0"/>
          </a:p>
        </p:txBody>
      </p:sp>
      <p:graphicFrame>
        <p:nvGraphicFramePr>
          <p:cNvPr id="2" name="Tablo 1">
            <a:extLst>
              <a:ext uri="{FF2B5EF4-FFF2-40B4-BE49-F238E27FC236}">
                <a16:creationId xmlns:a16="http://schemas.microsoft.com/office/drawing/2014/main" id="{1C3FD593-B3AE-46CD-A727-4EBE28A5A9EF}"/>
              </a:ext>
            </a:extLst>
          </p:cNvPr>
          <p:cNvGraphicFramePr>
            <a:graphicFrameLocks noGrp="1"/>
          </p:cNvGraphicFramePr>
          <p:nvPr/>
        </p:nvGraphicFramePr>
        <p:xfrm>
          <a:off x="367042" y="3481680"/>
          <a:ext cx="5614035" cy="2788920"/>
        </p:xfrm>
        <a:graphic>
          <a:graphicData uri="http://schemas.openxmlformats.org/drawingml/2006/table">
            <a:tbl>
              <a:tblPr/>
              <a:tblGrid>
                <a:gridCol w="1318260">
                  <a:extLst>
                    <a:ext uri="{9D8B030D-6E8A-4147-A177-3AD203B41FA5}">
                      <a16:colId xmlns:a16="http://schemas.microsoft.com/office/drawing/2014/main" val="641941153"/>
                    </a:ext>
                  </a:extLst>
                </a:gridCol>
                <a:gridCol w="4295775">
                  <a:extLst>
                    <a:ext uri="{9D8B030D-6E8A-4147-A177-3AD203B41FA5}">
                      <a16:colId xmlns:a16="http://schemas.microsoft.com/office/drawing/2014/main" val="1341049008"/>
                    </a:ext>
                  </a:extLst>
                </a:gridCol>
              </a:tblGrid>
              <a:tr h="0">
                <a:tc>
                  <a:txBody>
                    <a:bodyPr/>
                    <a:lstStyle/>
                    <a:p>
                      <a:pPr fontAlgn="t"/>
                      <a:r>
                        <a:rPr lang="tr-TR" b="1" u="none" strike="noStrike" dirty="0">
                          <a:solidFill>
                            <a:srgbClr val="1F3D7C"/>
                          </a:solidFill>
                          <a:effectLst/>
                        </a:rPr>
                        <a:t>MED181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Fizyoloji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207707260"/>
                  </a:ext>
                </a:extLst>
              </a:tr>
              <a:tr h="0">
                <a:tc>
                  <a:txBody>
                    <a:bodyPr/>
                    <a:lstStyle/>
                    <a:p>
                      <a:pPr fontAlgn="t"/>
                      <a:r>
                        <a:rPr lang="tr-TR" b="1" u="none" strike="noStrike">
                          <a:solidFill>
                            <a:srgbClr val="1F3D7C"/>
                          </a:solidFill>
                          <a:effectLst/>
                        </a:rPr>
                        <a:t>MED183</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Anatomi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90356192"/>
                  </a:ext>
                </a:extLst>
              </a:tr>
              <a:tr h="0">
                <a:tc>
                  <a:txBody>
                    <a:bodyPr/>
                    <a:lstStyle/>
                    <a:p>
                      <a:pPr fontAlgn="t"/>
                      <a:r>
                        <a:rPr lang="tr-TR" b="1" u="none" strike="noStrike">
                          <a:solidFill>
                            <a:srgbClr val="1F3D7C"/>
                          </a:solidFill>
                          <a:effectLst/>
                        </a:rPr>
                        <a:t>MED185</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Mikrobiyoloji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256559577"/>
                  </a:ext>
                </a:extLst>
              </a:tr>
              <a:tr h="0">
                <a:tc>
                  <a:txBody>
                    <a:bodyPr/>
                    <a:lstStyle/>
                    <a:p>
                      <a:pPr fontAlgn="t"/>
                      <a:r>
                        <a:rPr lang="tr-TR" b="1" u="none" strike="noStrike">
                          <a:solidFill>
                            <a:srgbClr val="1F3D7C"/>
                          </a:solidFill>
                          <a:effectLst/>
                        </a:rPr>
                        <a:t>NURS101</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Hemşirelikte Temel Kavram ve İlkeler</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42870587"/>
                  </a:ext>
                </a:extLst>
              </a:tr>
              <a:tr h="0">
                <a:tc>
                  <a:txBody>
                    <a:bodyPr/>
                    <a:lstStyle/>
                    <a:p>
                      <a:pPr fontAlgn="t"/>
                      <a:r>
                        <a:rPr lang="tr-TR" b="1" u="none" strike="noStrike">
                          <a:solidFill>
                            <a:srgbClr val="1F3D7C"/>
                          </a:solidFill>
                          <a:effectLst/>
                        </a:rPr>
                        <a:t>HIST111</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Atatürk İlkeleri ve İnkılâp Tarihi I (İngilizce)</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881439271"/>
                  </a:ext>
                </a:extLst>
              </a:tr>
              <a:tr h="0">
                <a:tc>
                  <a:txBody>
                    <a:bodyPr/>
                    <a:lstStyle/>
                    <a:p>
                      <a:pPr fontAlgn="t"/>
                      <a:r>
                        <a:rPr lang="tr-TR" b="1" u="none" strike="noStrike">
                          <a:solidFill>
                            <a:srgbClr val="1F3D7C"/>
                          </a:solidFill>
                          <a:effectLst/>
                        </a:rPr>
                        <a:t>ENG101</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Akademik İngilizce 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079232969"/>
                  </a:ext>
                </a:extLst>
              </a:tr>
            </a:tbl>
          </a:graphicData>
        </a:graphic>
      </p:graphicFrame>
      <p:graphicFrame>
        <p:nvGraphicFramePr>
          <p:cNvPr id="3" name="Tablo 2">
            <a:extLst>
              <a:ext uri="{FF2B5EF4-FFF2-40B4-BE49-F238E27FC236}">
                <a16:creationId xmlns:a16="http://schemas.microsoft.com/office/drawing/2014/main" id="{5B93BB5B-F23F-403E-85E6-C99C603D6782}"/>
              </a:ext>
            </a:extLst>
          </p:cNvPr>
          <p:cNvGraphicFramePr>
            <a:graphicFrameLocks noGrp="1"/>
          </p:cNvGraphicFramePr>
          <p:nvPr/>
        </p:nvGraphicFramePr>
        <p:xfrm>
          <a:off x="6210925" y="3488533"/>
          <a:ext cx="5633708" cy="2788920"/>
        </p:xfrm>
        <a:graphic>
          <a:graphicData uri="http://schemas.openxmlformats.org/drawingml/2006/table">
            <a:tbl>
              <a:tblPr/>
              <a:tblGrid>
                <a:gridCol w="1328408">
                  <a:extLst>
                    <a:ext uri="{9D8B030D-6E8A-4147-A177-3AD203B41FA5}">
                      <a16:colId xmlns:a16="http://schemas.microsoft.com/office/drawing/2014/main" val="3324051045"/>
                    </a:ext>
                  </a:extLst>
                </a:gridCol>
                <a:gridCol w="4305300">
                  <a:extLst>
                    <a:ext uri="{9D8B030D-6E8A-4147-A177-3AD203B41FA5}">
                      <a16:colId xmlns:a16="http://schemas.microsoft.com/office/drawing/2014/main" val="3418265723"/>
                    </a:ext>
                  </a:extLst>
                </a:gridCol>
              </a:tblGrid>
              <a:tr h="0">
                <a:tc>
                  <a:txBody>
                    <a:bodyPr/>
                    <a:lstStyle/>
                    <a:p>
                      <a:pPr fontAlgn="t"/>
                      <a:r>
                        <a:rPr lang="tr-TR" b="1" u="none" strike="noStrike">
                          <a:solidFill>
                            <a:srgbClr val="1F3D7C"/>
                          </a:solidFill>
                          <a:effectLst/>
                        </a:rPr>
                        <a:t>MED184</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Patoloji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120484940"/>
                  </a:ext>
                </a:extLst>
              </a:tr>
              <a:tr h="0">
                <a:tc>
                  <a:txBody>
                    <a:bodyPr/>
                    <a:lstStyle/>
                    <a:p>
                      <a:pPr fontAlgn="t"/>
                      <a:r>
                        <a:rPr lang="tr-TR" b="1" u="none" strike="noStrike">
                          <a:solidFill>
                            <a:srgbClr val="1F3D7C"/>
                          </a:solidFill>
                          <a:effectLst/>
                        </a:rPr>
                        <a:t>MED186</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Biyokimya</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3985493"/>
                  </a:ext>
                </a:extLst>
              </a:tr>
              <a:tr h="0">
                <a:tc>
                  <a:txBody>
                    <a:bodyPr/>
                    <a:lstStyle/>
                    <a:p>
                      <a:pPr fontAlgn="t"/>
                      <a:r>
                        <a:rPr lang="tr-TR" b="1" u="none" strike="noStrike">
                          <a:solidFill>
                            <a:srgbClr val="1F3D7C"/>
                          </a:solidFill>
                          <a:effectLst/>
                        </a:rPr>
                        <a:t>HIST112</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Atatürk İlke ve </a:t>
                      </a:r>
                      <a:r>
                        <a:rPr lang="tr-TR" b="0" dirty="0" err="1">
                          <a:effectLst/>
                        </a:rPr>
                        <a:t>İnkilâp</a:t>
                      </a:r>
                      <a:r>
                        <a:rPr lang="tr-TR" b="0" dirty="0">
                          <a:effectLst/>
                        </a:rPr>
                        <a:t> Tarihi II (İngilizce)</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416849894"/>
                  </a:ext>
                </a:extLst>
              </a:tr>
              <a:tr h="0">
                <a:tc>
                  <a:txBody>
                    <a:bodyPr/>
                    <a:lstStyle/>
                    <a:p>
                      <a:pPr fontAlgn="t"/>
                      <a:r>
                        <a:rPr lang="tr-TR" b="1" u="none" strike="noStrike">
                          <a:solidFill>
                            <a:srgbClr val="1F3D7C"/>
                          </a:solidFill>
                          <a:effectLst/>
                        </a:rPr>
                        <a:t>ENG102</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Akademik İngilizce II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68209346"/>
                  </a:ext>
                </a:extLst>
              </a:tr>
              <a:tr h="0">
                <a:tc>
                  <a:txBody>
                    <a:bodyPr/>
                    <a:lstStyle/>
                    <a:p>
                      <a:pPr fontAlgn="t"/>
                      <a:r>
                        <a:rPr lang="tr-TR" b="1" u="none" strike="noStrike">
                          <a:solidFill>
                            <a:srgbClr val="1F3D7C"/>
                          </a:solidFill>
                          <a:effectLst/>
                        </a:rPr>
                        <a:t>HIST221</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a:effectLst/>
                        </a:rPr>
                        <a:t>Uygarlık Tarihi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931054478"/>
                  </a:ext>
                </a:extLst>
              </a:tr>
              <a:tr h="0">
                <a:tc>
                  <a:txBody>
                    <a:bodyPr/>
                    <a:lstStyle/>
                    <a:p>
                      <a:pPr fontAlgn="t"/>
                      <a:r>
                        <a:rPr lang="tr-TR" b="1" u="none" strike="noStrike">
                          <a:solidFill>
                            <a:srgbClr val="1F3D7C"/>
                          </a:solidFill>
                          <a:effectLst/>
                        </a:rPr>
                        <a:t>NURS102</a:t>
                      </a:r>
                      <a:endParaRPr lang="tr-TR" b="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Hemşirelik Esasları</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3865620925"/>
                  </a:ext>
                </a:extLst>
              </a:tr>
            </a:tbl>
          </a:graphicData>
        </a:graphic>
      </p:graphicFrame>
      <p:grpSp>
        <p:nvGrpSpPr>
          <p:cNvPr id="4" name="Grup 3">
            <a:extLst>
              <a:ext uri="{FF2B5EF4-FFF2-40B4-BE49-F238E27FC236}">
                <a16:creationId xmlns:a16="http://schemas.microsoft.com/office/drawing/2014/main" id="{81FB9CC4-7D1F-4270-8835-D005BF3058CC}"/>
              </a:ext>
            </a:extLst>
          </p:cNvPr>
          <p:cNvGrpSpPr/>
          <p:nvPr/>
        </p:nvGrpSpPr>
        <p:grpSpPr>
          <a:xfrm>
            <a:off x="2031295" y="2416760"/>
            <a:ext cx="2215637" cy="994461"/>
            <a:chOff x="2031295" y="1940768"/>
            <a:chExt cx="2215637" cy="994461"/>
          </a:xfrm>
        </p:grpSpPr>
        <p:sp>
          <p:nvSpPr>
            <p:cNvPr id="39" name="Freeform: Shape 83">
              <a:extLst>
                <a:ext uri="{FF2B5EF4-FFF2-40B4-BE49-F238E27FC236}">
                  <a16:creationId xmlns:a16="http://schemas.microsoft.com/office/drawing/2014/main" id="{9C6BF697-2292-4B2E-8163-7B14F6158F8D}"/>
                </a:ext>
              </a:extLst>
            </p:cNvPr>
            <p:cNvSpPr/>
            <p:nvPr/>
          </p:nvSpPr>
          <p:spPr>
            <a:xfrm rot="4628968" flipV="1">
              <a:off x="2641883" y="1330180"/>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0" name="Metin kutusu 39">
              <a:extLst>
                <a:ext uri="{FF2B5EF4-FFF2-40B4-BE49-F238E27FC236}">
                  <a16:creationId xmlns:a16="http://schemas.microsoft.com/office/drawing/2014/main" id="{6E4A4868-86BC-43B5-8B9B-AD00E79A7958}"/>
                </a:ext>
              </a:extLst>
            </p:cNvPr>
            <p:cNvSpPr txBox="1"/>
            <p:nvPr/>
          </p:nvSpPr>
          <p:spPr>
            <a:xfrm>
              <a:off x="2261020" y="2275276"/>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1. Yarıyıl</a:t>
              </a:r>
              <a:endParaRPr lang="tr-TR" sz="2000" dirty="0">
                <a:solidFill>
                  <a:srgbClr val="7030A0"/>
                </a:solidFill>
              </a:endParaRPr>
            </a:p>
          </p:txBody>
        </p:sp>
      </p:grpSp>
      <p:grpSp>
        <p:nvGrpSpPr>
          <p:cNvPr id="41" name="Grup 40">
            <a:extLst>
              <a:ext uri="{FF2B5EF4-FFF2-40B4-BE49-F238E27FC236}">
                <a16:creationId xmlns:a16="http://schemas.microsoft.com/office/drawing/2014/main" id="{527B0945-D8DE-439E-A6C1-45D32876D6CF}"/>
              </a:ext>
            </a:extLst>
          </p:cNvPr>
          <p:cNvGrpSpPr/>
          <p:nvPr/>
        </p:nvGrpSpPr>
        <p:grpSpPr>
          <a:xfrm>
            <a:off x="7919960" y="2416761"/>
            <a:ext cx="2215637" cy="994461"/>
            <a:chOff x="2031295" y="1940768"/>
            <a:chExt cx="2215637" cy="994461"/>
          </a:xfrm>
        </p:grpSpPr>
        <p:sp>
          <p:nvSpPr>
            <p:cNvPr id="42" name="Freeform: Shape 83">
              <a:extLst>
                <a:ext uri="{FF2B5EF4-FFF2-40B4-BE49-F238E27FC236}">
                  <a16:creationId xmlns:a16="http://schemas.microsoft.com/office/drawing/2014/main" id="{077BE1ED-EB23-4640-8693-5E67D6E513BF}"/>
                </a:ext>
              </a:extLst>
            </p:cNvPr>
            <p:cNvSpPr/>
            <p:nvPr/>
          </p:nvSpPr>
          <p:spPr>
            <a:xfrm rot="4628968" flipV="1">
              <a:off x="2641883" y="1330180"/>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3" name="Metin kutusu 42">
              <a:extLst>
                <a:ext uri="{FF2B5EF4-FFF2-40B4-BE49-F238E27FC236}">
                  <a16:creationId xmlns:a16="http://schemas.microsoft.com/office/drawing/2014/main" id="{FB5D7691-BC77-44E5-AC26-353849A1FCB8}"/>
                </a:ext>
              </a:extLst>
            </p:cNvPr>
            <p:cNvSpPr txBox="1"/>
            <p:nvPr/>
          </p:nvSpPr>
          <p:spPr>
            <a:xfrm>
              <a:off x="2261020" y="2275276"/>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2. Yarıyıl</a:t>
              </a:r>
              <a:endParaRPr lang="tr-TR" sz="2000" dirty="0">
                <a:solidFill>
                  <a:srgbClr val="7030A0"/>
                </a:solidFill>
              </a:endParaRPr>
            </a:p>
          </p:txBody>
        </p:sp>
      </p:grpSp>
      <p:sp>
        <p:nvSpPr>
          <p:cNvPr id="27" name="TextBox 26">
            <a:extLst>
              <a:ext uri="{FF2B5EF4-FFF2-40B4-BE49-F238E27FC236}">
                <a16:creationId xmlns:a16="http://schemas.microsoft.com/office/drawing/2014/main" id="{8EEED1F3-E393-4136-9CB0-1C123BB106AB}"/>
              </a:ext>
            </a:extLst>
          </p:cNvPr>
          <p:cNvSpPr txBox="1"/>
          <p:nvPr/>
        </p:nvSpPr>
        <p:spPr>
          <a:xfrm>
            <a:off x="367041" y="6416236"/>
            <a:ext cx="11739233" cy="338554"/>
          </a:xfrm>
          <a:prstGeom prst="rect">
            <a:avLst/>
          </a:prstGeom>
          <a:noFill/>
        </p:spPr>
        <p:txBody>
          <a:bodyPr wrap="square">
            <a:spAutoFit/>
          </a:bodyPr>
          <a:lstStyle/>
          <a:p>
            <a:r>
              <a:rPr lang="tr-TR" sz="1600" b="0" i="1" dirty="0">
                <a:effectLst/>
              </a:rPr>
              <a:t>Hemşirelik bölüm müfredat ve içeriklerimiz YÖK – Hemşirelik Ulusal Çekirdek Eğitim Programı (HUÇEP) doğrultusunda standartlaştırılmıştır.</a:t>
            </a:r>
            <a:endParaRPr lang="tr-TR" sz="1600" i="1" dirty="0"/>
          </a:p>
        </p:txBody>
      </p:sp>
      <p:sp>
        <p:nvSpPr>
          <p:cNvPr id="31" name="TextBox 30">
            <a:extLst>
              <a:ext uri="{FF2B5EF4-FFF2-40B4-BE49-F238E27FC236}">
                <a16:creationId xmlns:a16="http://schemas.microsoft.com/office/drawing/2014/main" id="{2B246012-5822-40E9-A73E-329CCA8DD4B1}"/>
              </a:ext>
            </a:extLst>
          </p:cNvPr>
          <p:cNvSpPr txBox="1"/>
          <p:nvPr/>
        </p:nvSpPr>
        <p:spPr>
          <a:xfrm>
            <a:off x="4329774" y="1770763"/>
            <a:ext cx="3430175" cy="1323439"/>
          </a:xfrm>
          <a:prstGeom prst="rect">
            <a:avLst/>
          </a:prstGeom>
          <a:noFill/>
        </p:spPr>
        <p:txBody>
          <a:bodyPr wrap="square">
            <a:spAutoFit/>
          </a:bodyPr>
          <a:lstStyle/>
          <a:p>
            <a:pPr algn="ctr"/>
            <a:r>
              <a:rPr lang="tr-TR" sz="1600" dirty="0"/>
              <a:t>Hemşirelik eğitimi </a:t>
            </a:r>
            <a:r>
              <a:rPr lang="tr-TR" sz="1600" b="1" dirty="0"/>
              <a:t>4600 saatlik </a:t>
            </a:r>
            <a:r>
              <a:rPr lang="tr-TR" sz="1600" dirty="0"/>
              <a:t>teorik ve klinik eğitimi kapsar. Teorik eğitimin süresi toplam sürenin en az üçte biri, klinik eğitimin süresi ise </a:t>
            </a:r>
            <a:r>
              <a:rPr lang="tr-TR" sz="1600" b="1" dirty="0"/>
              <a:t>toplam eğitimin yarısı kadardır.</a:t>
            </a:r>
          </a:p>
        </p:txBody>
      </p:sp>
    </p:spTree>
    <p:extLst>
      <p:ext uri="{BB962C8B-B14F-4D97-AF65-F5344CB8AC3E}">
        <p14:creationId xmlns:p14="http://schemas.microsoft.com/office/powerpoint/2010/main" val="3943499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26369" y="732301"/>
                  <a:ext cx="1781257"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Müfredatımız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IV</a:t>
              </a:r>
              <a:endParaRPr lang="en-IN" b="1" dirty="0">
                <a:solidFill>
                  <a:schemeClr val="bg1"/>
                </a:solidFill>
                <a:latin typeface="Eurostile BQ" pitchFamily="50" charset="0"/>
              </a:endParaRPr>
            </a:p>
          </p:txBody>
        </p:sp>
      </p:grpSp>
      <p:sp>
        <p:nvSpPr>
          <p:cNvPr id="34" name="İkizkenar Üçgen 33">
            <a:extLst>
              <a:ext uri="{FF2B5EF4-FFF2-40B4-BE49-F238E27FC236}">
                <a16:creationId xmlns:a16="http://schemas.microsoft.com/office/drawing/2014/main" id="{A44676ED-B11B-43E6-8DE7-66DE21F61ED6}"/>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Köşeleri Yuvarlatılmış 36">
            <a:extLst>
              <a:ext uri="{FF2B5EF4-FFF2-40B4-BE49-F238E27FC236}">
                <a16:creationId xmlns:a16="http://schemas.microsoft.com/office/drawing/2014/main" id="{7A00C781-F1A6-446A-BCAC-0BF071DDF5C4}"/>
              </a:ext>
            </a:extLst>
          </p:cNvPr>
          <p:cNvSpPr/>
          <p:nvPr/>
        </p:nvSpPr>
        <p:spPr>
          <a:xfrm>
            <a:off x="10002694" y="1305930"/>
            <a:ext cx="1870170"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Metin kutusu 37">
            <a:extLst>
              <a:ext uri="{FF2B5EF4-FFF2-40B4-BE49-F238E27FC236}">
                <a16:creationId xmlns:a16="http://schemas.microsoft.com/office/drawing/2014/main" id="{DF0DFB19-8620-496E-86BB-D377CE42E1FC}"/>
              </a:ext>
            </a:extLst>
          </p:cNvPr>
          <p:cNvSpPr txBox="1"/>
          <p:nvPr/>
        </p:nvSpPr>
        <p:spPr>
          <a:xfrm>
            <a:off x="8360744" y="1573779"/>
            <a:ext cx="2940844" cy="400110"/>
          </a:xfrm>
          <a:prstGeom prst="rect">
            <a:avLst/>
          </a:prstGeom>
          <a:noFill/>
        </p:spPr>
        <p:txBody>
          <a:bodyPr wrap="square">
            <a:spAutoFit/>
          </a:bodyPr>
          <a:lstStyle/>
          <a:p>
            <a:pPr algn="r"/>
            <a:r>
              <a:rPr lang="tr-TR" sz="2000" b="1" dirty="0">
                <a:latin typeface="Agency FB" panose="020B0503020202020204" pitchFamily="34" charset="0"/>
              </a:rPr>
              <a:t>Müfredat</a:t>
            </a:r>
            <a:endParaRPr lang="tr-TR" sz="2000" dirty="0"/>
          </a:p>
        </p:txBody>
      </p:sp>
      <p:graphicFrame>
        <p:nvGraphicFramePr>
          <p:cNvPr id="2" name="Tablo 1">
            <a:extLst>
              <a:ext uri="{FF2B5EF4-FFF2-40B4-BE49-F238E27FC236}">
                <a16:creationId xmlns:a16="http://schemas.microsoft.com/office/drawing/2014/main" id="{1C3FD593-B3AE-46CD-A727-4EBE28A5A9EF}"/>
              </a:ext>
            </a:extLst>
          </p:cNvPr>
          <p:cNvGraphicFramePr>
            <a:graphicFrameLocks noGrp="1"/>
          </p:cNvGraphicFramePr>
          <p:nvPr/>
        </p:nvGraphicFramePr>
        <p:xfrm>
          <a:off x="367042" y="3481680"/>
          <a:ext cx="5614035" cy="2788920"/>
        </p:xfrm>
        <a:graphic>
          <a:graphicData uri="http://schemas.openxmlformats.org/drawingml/2006/table">
            <a:tbl>
              <a:tblPr/>
              <a:tblGrid>
                <a:gridCol w="1318260">
                  <a:extLst>
                    <a:ext uri="{9D8B030D-6E8A-4147-A177-3AD203B41FA5}">
                      <a16:colId xmlns:a16="http://schemas.microsoft.com/office/drawing/2014/main" val="641941153"/>
                    </a:ext>
                  </a:extLst>
                </a:gridCol>
                <a:gridCol w="4295775">
                  <a:extLst>
                    <a:ext uri="{9D8B030D-6E8A-4147-A177-3AD203B41FA5}">
                      <a16:colId xmlns:a16="http://schemas.microsoft.com/office/drawing/2014/main" val="1341049008"/>
                    </a:ext>
                  </a:extLst>
                </a:gridCol>
              </a:tblGrid>
              <a:tr h="0">
                <a:tc>
                  <a:txBody>
                    <a:bodyPr/>
                    <a:lstStyle/>
                    <a:p>
                      <a:pPr fontAlgn="t"/>
                      <a:r>
                        <a:rPr lang="tr-TR" b="1" u="none" strike="noStrike" dirty="0">
                          <a:solidFill>
                            <a:srgbClr val="1F3D7C"/>
                          </a:solidFill>
                          <a:effectLst/>
                        </a:rPr>
                        <a:t>MED281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Farmakoloji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207707260"/>
                  </a:ext>
                </a:extLst>
              </a:tr>
              <a:tr h="0">
                <a:tc>
                  <a:txBody>
                    <a:bodyPr/>
                    <a:lstStyle/>
                    <a:p>
                      <a:pPr fontAlgn="t"/>
                      <a:r>
                        <a:rPr lang="tr-TR" b="1" u="none" strike="noStrike" dirty="0">
                          <a:solidFill>
                            <a:srgbClr val="1F3D7C"/>
                          </a:solidFill>
                          <a:effectLst/>
                        </a:rPr>
                        <a:t>NURS201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İç Hastalıkları Hemşireliği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90356192"/>
                  </a:ext>
                </a:extLst>
              </a:tr>
              <a:tr h="0">
                <a:tc>
                  <a:txBody>
                    <a:bodyPr/>
                    <a:lstStyle/>
                    <a:p>
                      <a:pPr fontAlgn="t"/>
                      <a:r>
                        <a:rPr lang="tr-TR" b="1" u="none" strike="noStrike" dirty="0">
                          <a:solidFill>
                            <a:srgbClr val="1F3D7C"/>
                          </a:solidFill>
                          <a:effectLst/>
                        </a:rPr>
                        <a:t>NURS203</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Sağlıkta İletişim</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256559577"/>
                  </a:ext>
                </a:extLst>
              </a:tr>
              <a:tr h="0">
                <a:tc>
                  <a:txBody>
                    <a:bodyPr/>
                    <a:lstStyle/>
                    <a:p>
                      <a:pPr fontAlgn="t"/>
                      <a:r>
                        <a:rPr lang="tr-TR" b="1" u="none" strike="noStrike" dirty="0">
                          <a:solidFill>
                            <a:srgbClr val="1F3D7C"/>
                          </a:solidFill>
                          <a:effectLst/>
                        </a:rPr>
                        <a:t>ENG201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a:effectLst/>
                        </a:rPr>
                        <a:t>Hemşirelikte Temel Kavram ve İlkeler</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42870587"/>
                  </a:ext>
                </a:extLst>
              </a:tr>
              <a:tr h="0">
                <a:tc>
                  <a:txBody>
                    <a:bodyPr/>
                    <a:lstStyle/>
                    <a:p>
                      <a:pPr fontAlgn="t"/>
                      <a:r>
                        <a:rPr lang="tr-TR" b="1" u="none" strike="noStrike">
                          <a:solidFill>
                            <a:srgbClr val="1F3D7C"/>
                          </a:solidFill>
                          <a:effectLst/>
                        </a:rPr>
                        <a:t>HIST111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Akademik İngilizce III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881439271"/>
                  </a:ext>
                </a:extLst>
              </a:tr>
              <a:tr h="0">
                <a:tc>
                  <a:txBody>
                    <a:bodyPr/>
                    <a:lstStyle/>
                    <a:p>
                      <a:pPr fontAlgn="t"/>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Alan Dışı Seçmeli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670566468"/>
                  </a:ext>
                </a:extLst>
              </a:tr>
            </a:tbl>
          </a:graphicData>
        </a:graphic>
      </p:graphicFrame>
      <p:graphicFrame>
        <p:nvGraphicFramePr>
          <p:cNvPr id="3" name="Tablo 2">
            <a:extLst>
              <a:ext uri="{FF2B5EF4-FFF2-40B4-BE49-F238E27FC236}">
                <a16:creationId xmlns:a16="http://schemas.microsoft.com/office/drawing/2014/main" id="{5B93BB5B-F23F-403E-85E6-C99C603D6782}"/>
              </a:ext>
            </a:extLst>
          </p:cNvPr>
          <p:cNvGraphicFramePr>
            <a:graphicFrameLocks noGrp="1"/>
          </p:cNvGraphicFramePr>
          <p:nvPr/>
        </p:nvGraphicFramePr>
        <p:xfrm>
          <a:off x="6210925" y="3488533"/>
          <a:ext cx="5633708" cy="2788920"/>
        </p:xfrm>
        <a:graphic>
          <a:graphicData uri="http://schemas.openxmlformats.org/drawingml/2006/table">
            <a:tbl>
              <a:tblPr/>
              <a:tblGrid>
                <a:gridCol w="1328408">
                  <a:extLst>
                    <a:ext uri="{9D8B030D-6E8A-4147-A177-3AD203B41FA5}">
                      <a16:colId xmlns:a16="http://schemas.microsoft.com/office/drawing/2014/main" val="3324051045"/>
                    </a:ext>
                  </a:extLst>
                </a:gridCol>
                <a:gridCol w="4305300">
                  <a:extLst>
                    <a:ext uri="{9D8B030D-6E8A-4147-A177-3AD203B41FA5}">
                      <a16:colId xmlns:a16="http://schemas.microsoft.com/office/drawing/2014/main" val="3418265723"/>
                    </a:ext>
                  </a:extLst>
                </a:gridCol>
              </a:tblGrid>
              <a:tr h="0">
                <a:tc>
                  <a:txBody>
                    <a:bodyPr/>
                    <a:lstStyle/>
                    <a:p>
                      <a:pPr fontAlgn="t"/>
                      <a:r>
                        <a:rPr lang="tr-TR" b="1" u="none" strike="noStrike" dirty="0">
                          <a:solidFill>
                            <a:srgbClr val="1F3D7C"/>
                          </a:solidFill>
                          <a:effectLst/>
                        </a:rPr>
                        <a:t>NURS206</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Hemşirelikte Etik ve Deontoloji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120484940"/>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tr-TR" b="1" u="none" strike="noStrike" dirty="0">
                          <a:solidFill>
                            <a:srgbClr val="1F3D7C"/>
                          </a:solidFill>
                          <a:effectLst/>
                        </a:rPr>
                        <a:t>NURS204</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Hemşirelik ve Liderlik</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3985493"/>
                  </a:ext>
                </a:extLst>
              </a:tr>
              <a:tr h="0">
                <a:tc>
                  <a:txBody>
                    <a:bodyPr/>
                    <a:lstStyle/>
                    <a:p>
                      <a:pPr fontAlgn="t"/>
                      <a:r>
                        <a:rPr lang="tr-TR" b="1" u="none" strike="noStrike" dirty="0">
                          <a:solidFill>
                            <a:srgbClr val="1F3D7C"/>
                          </a:solidFill>
                          <a:effectLst/>
                        </a:rPr>
                        <a:t>CMPE105</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nb-NO" b="0" dirty="0">
                          <a:effectLst/>
                        </a:rPr>
                        <a:t>Bilgisayara ve Bilgi Sistemlerine Giriş</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416849894"/>
                  </a:ext>
                </a:extLst>
              </a:tr>
              <a:tr h="0">
                <a:tc>
                  <a:txBody>
                    <a:bodyPr/>
                    <a:lstStyle/>
                    <a:p>
                      <a:pPr fontAlgn="t"/>
                      <a:r>
                        <a:rPr lang="tr-TR" b="1" u="none" strike="noStrike" dirty="0">
                          <a:solidFill>
                            <a:srgbClr val="1F3D7C"/>
                          </a:solidFill>
                          <a:effectLst/>
                        </a:rPr>
                        <a:t>ENG202</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Akademik İngilizce IV</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68209346"/>
                  </a:ext>
                </a:extLst>
              </a:tr>
              <a:tr h="0">
                <a:tc>
                  <a:txBody>
                    <a:bodyPr/>
                    <a:lstStyle/>
                    <a:p>
                      <a:pPr fontAlgn="t"/>
                      <a:r>
                        <a:rPr lang="tr-TR" b="1" u="none" strike="noStrike" dirty="0">
                          <a:solidFill>
                            <a:srgbClr val="1F3D7C"/>
                          </a:solidFill>
                          <a:effectLst/>
                        </a:rPr>
                        <a:t>NURS202</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Cerrahi Hastalıkları Hemşireliği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931054478"/>
                  </a:ext>
                </a:extLst>
              </a:tr>
              <a:tr h="0">
                <a:tc>
                  <a:txBody>
                    <a:bodyPr/>
                    <a:lstStyle/>
                    <a:p>
                      <a:pPr fontAlgn="t"/>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tr-TR" b="0" dirty="0">
                          <a:effectLst/>
                        </a:rPr>
                        <a:t>Alan Dışı Seçmeli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916423764"/>
                  </a:ext>
                </a:extLst>
              </a:tr>
            </a:tbl>
          </a:graphicData>
        </a:graphic>
      </p:graphicFrame>
      <p:grpSp>
        <p:nvGrpSpPr>
          <p:cNvPr id="4" name="Grup 3">
            <a:extLst>
              <a:ext uri="{FF2B5EF4-FFF2-40B4-BE49-F238E27FC236}">
                <a16:creationId xmlns:a16="http://schemas.microsoft.com/office/drawing/2014/main" id="{81FB9CC4-7D1F-4270-8835-D005BF3058CC}"/>
              </a:ext>
            </a:extLst>
          </p:cNvPr>
          <p:cNvGrpSpPr/>
          <p:nvPr/>
        </p:nvGrpSpPr>
        <p:grpSpPr>
          <a:xfrm>
            <a:off x="2031295" y="2416760"/>
            <a:ext cx="2215637" cy="994461"/>
            <a:chOff x="2031295" y="1940768"/>
            <a:chExt cx="2215637" cy="994461"/>
          </a:xfrm>
        </p:grpSpPr>
        <p:sp>
          <p:nvSpPr>
            <p:cNvPr id="39" name="Freeform: Shape 83">
              <a:extLst>
                <a:ext uri="{FF2B5EF4-FFF2-40B4-BE49-F238E27FC236}">
                  <a16:creationId xmlns:a16="http://schemas.microsoft.com/office/drawing/2014/main" id="{9C6BF697-2292-4B2E-8163-7B14F6158F8D}"/>
                </a:ext>
              </a:extLst>
            </p:cNvPr>
            <p:cNvSpPr/>
            <p:nvPr/>
          </p:nvSpPr>
          <p:spPr>
            <a:xfrm rot="4628968" flipV="1">
              <a:off x="2641883" y="1330180"/>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0" name="Metin kutusu 39">
              <a:extLst>
                <a:ext uri="{FF2B5EF4-FFF2-40B4-BE49-F238E27FC236}">
                  <a16:creationId xmlns:a16="http://schemas.microsoft.com/office/drawing/2014/main" id="{6E4A4868-86BC-43B5-8B9B-AD00E79A7958}"/>
                </a:ext>
              </a:extLst>
            </p:cNvPr>
            <p:cNvSpPr txBox="1"/>
            <p:nvPr/>
          </p:nvSpPr>
          <p:spPr>
            <a:xfrm>
              <a:off x="2261020" y="2275276"/>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3. Yarıyıl</a:t>
              </a:r>
              <a:endParaRPr lang="tr-TR" sz="2000" dirty="0">
                <a:solidFill>
                  <a:srgbClr val="7030A0"/>
                </a:solidFill>
              </a:endParaRPr>
            </a:p>
          </p:txBody>
        </p:sp>
      </p:grpSp>
      <p:grpSp>
        <p:nvGrpSpPr>
          <p:cNvPr id="41" name="Grup 40">
            <a:extLst>
              <a:ext uri="{FF2B5EF4-FFF2-40B4-BE49-F238E27FC236}">
                <a16:creationId xmlns:a16="http://schemas.microsoft.com/office/drawing/2014/main" id="{527B0945-D8DE-439E-A6C1-45D32876D6CF}"/>
              </a:ext>
            </a:extLst>
          </p:cNvPr>
          <p:cNvGrpSpPr/>
          <p:nvPr/>
        </p:nvGrpSpPr>
        <p:grpSpPr>
          <a:xfrm>
            <a:off x="7919960" y="2416761"/>
            <a:ext cx="2215637" cy="994461"/>
            <a:chOff x="2031295" y="1940768"/>
            <a:chExt cx="2215637" cy="994461"/>
          </a:xfrm>
        </p:grpSpPr>
        <p:sp>
          <p:nvSpPr>
            <p:cNvPr id="42" name="Freeform: Shape 83">
              <a:extLst>
                <a:ext uri="{FF2B5EF4-FFF2-40B4-BE49-F238E27FC236}">
                  <a16:creationId xmlns:a16="http://schemas.microsoft.com/office/drawing/2014/main" id="{077BE1ED-EB23-4640-8693-5E67D6E513BF}"/>
                </a:ext>
              </a:extLst>
            </p:cNvPr>
            <p:cNvSpPr/>
            <p:nvPr/>
          </p:nvSpPr>
          <p:spPr>
            <a:xfrm rot="4628968" flipV="1">
              <a:off x="2641883" y="1330180"/>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3" name="Metin kutusu 42">
              <a:extLst>
                <a:ext uri="{FF2B5EF4-FFF2-40B4-BE49-F238E27FC236}">
                  <a16:creationId xmlns:a16="http://schemas.microsoft.com/office/drawing/2014/main" id="{FB5D7691-BC77-44E5-AC26-353849A1FCB8}"/>
                </a:ext>
              </a:extLst>
            </p:cNvPr>
            <p:cNvSpPr txBox="1"/>
            <p:nvPr/>
          </p:nvSpPr>
          <p:spPr>
            <a:xfrm>
              <a:off x="2261020" y="2275276"/>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4. Yarıyıl</a:t>
              </a:r>
              <a:endParaRPr lang="tr-TR" sz="2000" dirty="0">
                <a:solidFill>
                  <a:srgbClr val="7030A0"/>
                </a:solidFill>
              </a:endParaRPr>
            </a:p>
          </p:txBody>
        </p:sp>
      </p:grpSp>
    </p:spTree>
    <p:extLst>
      <p:ext uri="{BB962C8B-B14F-4D97-AF65-F5344CB8AC3E}">
        <p14:creationId xmlns:p14="http://schemas.microsoft.com/office/powerpoint/2010/main" val="3455000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35327" y="732301"/>
                  <a:ext cx="1781257"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Müfredatımız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IV</a:t>
              </a:r>
              <a:endParaRPr lang="en-IN" b="1" dirty="0">
                <a:solidFill>
                  <a:schemeClr val="bg1"/>
                </a:solidFill>
                <a:latin typeface="Eurostile BQ" pitchFamily="50" charset="0"/>
              </a:endParaRPr>
            </a:p>
          </p:txBody>
        </p:sp>
      </p:grpSp>
      <p:sp>
        <p:nvSpPr>
          <p:cNvPr id="34" name="İkizkenar Üçgen 33">
            <a:extLst>
              <a:ext uri="{FF2B5EF4-FFF2-40B4-BE49-F238E27FC236}">
                <a16:creationId xmlns:a16="http://schemas.microsoft.com/office/drawing/2014/main" id="{A44676ED-B11B-43E6-8DE7-66DE21F61ED6}"/>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Köşeleri Yuvarlatılmış 36">
            <a:extLst>
              <a:ext uri="{FF2B5EF4-FFF2-40B4-BE49-F238E27FC236}">
                <a16:creationId xmlns:a16="http://schemas.microsoft.com/office/drawing/2014/main" id="{7A00C781-F1A6-446A-BCAC-0BF071DDF5C4}"/>
              </a:ext>
            </a:extLst>
          </p:cNvPr>
          <p:cNvSpPr/>
          <p:nvPr/>
        </p:nvSpPr>
        <p:spPr>
          <a:xfrm>
            <a:off x="10002694" y="1305930"/>
            <a:ext cx="1870170"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Metin kutusu 37">
            <a:extLst>
              <a:ext uri="{FF2B5EF4-FFF2-40B4-BE49-F238E27FC236}">
                <a16:creationId xmlns:a16="http://schemas.microsoft.com/office/drawing/2014/main" id="{DF0DFB19-8620-496E-86BB-D377CE42E1FC}"/>
              </a:ext>
            </a:extLst>
          </p:cNvPr>
          <p:cNvSpPr txBox="1"/>
          <p:nvPr/>
        </p:nvSpPr>
        <p:spPr>
          <a:xfrm>
            <a:off x="8360744" y="1573779"/>
            <a:ext cx="2940844" cy="400110"/>
          </a:xfrm>
          <a:prstGeom prst="rect">
            <a:avLst/>
          </a:prstGeom>
          <a:noFill/>
        </p:spPr>
        <p:txBody>
          <a:bodyPr wrap="square">
            <a:spAutoFit/>
          </a:bodyPr>
          <a:lstStyle/>
          <a:p>
            <a:pPr algn="r"/>
            <a:r>
              <a:rPr lang="tr-TR" sz="2000" b="1" dirty="0">
                <a:latin typeface="Agency FB" panose="020B0503020202020204" pitchFamily="34" charset="0"/>
              </a:rPr>
              <a:t>Müfredat</a:t>
            </a:r>
            <a:endParaRPr lang="tr-TR" sz="2000" dirty="0"/>
          </a:p>
        </p:txBody>
      </p:sp>
      <p:graphicFrame>
        <p:nvGraphicFramePr>
          <p:cNvPr id="2" name="Tablo 1">
            <a:extLst>
              <a:ext uri="{FF2B5EF4-FFF2-40B4-BE49-F238E27FC236}">
                <a16:creationId xmlns:a16="http://schemas.microsoft.com/office/drawing/2014/main" id="{1C3FD593-B3AE-46CD-A727-4EBE28A5A9EF}"/>
              </a:ext>
            </a:extLst>
          </p:cNvPr>
          <p:cNvGraphicFramePr>
            <a:graphicFrameLocks noGrp="1"/>
          </p:cNvGraphicFramePr>
          <p:nvPr/>
        </p:nvGraphicFramePr>
        <p:xfrm>
          <a:off x="367042" y="3481680"/>
          <a:ext cx="5614035" cy="3253740"/>
        </p:xfrm>
        <a:graphic>
          <a:graphicData uri="http://schemas.openxmlformats.org/drawingml/2006/table">
            <a:tbl>
              <a:tblPr/>
              <a:tblGrid>
                <a:gridCol w="1318260">
                  <a:extLst>
                    <a:ext uri="{9D8B030D-6E8A-4147-A177-3AD203B41FA5}">
                      <a16:colId xmlns:a16="http://schemas.microsoft.com/office/drawing/2014/main" val="641941153"/>
                    </a:ext>
                  </a:extLst>
                </a:gridCol>
                <a:gridCol w="4295775">
                  <a:extLst>
                    <a:ext uri="{9D8B030D-6E8A-4147-A177-3AD203B41FA5}">
                      <a16:colId xmlns:a16="http://schemas.microsoft.com/office/drawing/2014/main" val="1341049008"/>
                    </a:ext>
                  </a:extLst>
                </a:gridCol>
              </a:tblGrid>
              <a:tr h="0">
                <a:tc>
                  <a:txBody>
                    <a:bodyPr/>
                    <a:lstStyle/>
                    <a:p>
                      <a:pPr fontAlgn="t"/>
                      <a:r>
                        <a:rPr lang="tr-TR" b="1" u="none" strike="noStrike" dirty="0">
                          <a:solidFill>
                            <a:srgbClr val="1F3D7C"/>
                          </a:solidFill>
                          <a:effectLst/>
                        </a:rPr>
                        <a:t>NURS303</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Hemşirelikte Araştırma Yöntemleri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207707260"/>
                  </a:ext>
                </a:extLst>
              </a:tr>
              <a:tr h="0">
                <a:tc>
                  <a:txBody>
                    <a:bodyPr/>
                    <a:lstStyle/>
                    <a:p>
                      <a:pPr fontAlgn="t"/>
                      <a:r>
                        <a:rPr lang="tr-TR" b="1" u="none" strike="noStrike" dirty="0">
                          <a:solidFill>
                            <a:srgbClr val="1F3D7C"/>
                          </a:solidFill>
                          <a:effectLst/>
                        </a:rPr>
                        <a:t>ENG301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İş Yaşamı için İngilizce 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90356192"/>
                  </a:ext>
                </a:extLst>
              </a:tr>
              <a:tr h="0">
                <a:tc>
                  <a:txBody>
                    <a:bodyPr/>
                    <a:lstStyle/>
                    <a:p>
                      <a:pPr fontAlgn="t"/>
                      <a:r>
                        <a:rPr lang="tr-TR" b="1" u="none" strike="noStrike" dirty="0">
                          <a:solidFill>
                            <a:srgbClr val="1F3D7C"/>
                          </a:solidFill>
                          <a:effectLst/>
                        </a:rPr>
                        <a:t>NURS399</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Yaz Uygulaması 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256559577"/>
                  </a:ext>
                </a:extLst>
              </a:tr>
              <a:tr h="0">
                <a:tc>
                  <a:txBody>
                    <a:bodyPr/>
                    <a:lstStyle/>
                    <a:p>
                      <a:pPr fontAlgn="t"/>
                      <a:r>
                        <a:rPr lang="tr-TR" b="1" u="none" strike="noStrike" dirty="0">
                          <a:solidFill>
                            <a:srgbClr val="1F3D7C"/>
                          </a:solidFill>
                          <a:effectLst/>
                        </a:rPr>
                        <a:t>NURS301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Doğum ve Kadın Hastalıkları Hemşireliği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42870587"/>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tr-TR" b="1" u="none" strike="noStrike" dirty="0">
                          <a:solidFill>
                            <a:srgbClr val="1F3D7C"/>
                          </a:solidFill>
                          <a:effectLst/>
                        </a:rPr>
                        <a:t>NURS305</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Sağlığın Yükseltilmesi ve Sağlık Politikaları</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881439271"/>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tr-TR" b="1" u="none" strike="noStrike" dirty="0">
                          <a:solidFill>
                            <a:srgbClr val="1F3D7C"/>
                          </a:solidFill>
                          <a:effectLst/>
                        </a:rPr>
                        <a:t>MED283</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1">
                        <a:lumMod val="95000"/>
                      </a:schemeClr>
                    </a:solidFill>
                  </a:tcPr>
                </a:tc>
                <a:tc>
                  <a:txBody>
                    <a:bodyPr/>
                    <a:lstStyle/>
                    <a:p>
                      <a:pPr fontAlgn="t"/>
                      <a:r>
                        <a:rPr lang="tr-TR" b="0" dirty="0" err="1">
                          <a:effectLst/>
                        </a:rPr>
                        <a:t>Biyoistatistik</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chemeClr val="bg1">
                        <a:lumMod val="95000"/>
                      </a:schemeClr>
                    </a:solidFill>
                  </a:tcPr>
                </a:tc>
                <a:extLst>
                  <a:ext uri="{0D108BD9-81ED-4DB2-BD59-A6C34878D82A}">
                    <a16:rowId xmlns:a16="http://schemas.microsoft.com/office/drawing/2014/main" val="2845104394"/>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Alan Seçmeli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641139655"/>
                  </a:ext>
                </a:extLst>
              </a:tr>
            </a:tbl>
          </a:graphicData>
        </a:graphic>
      </p:graphicFrame>
      <p:graphicFrame>
        <p:nvGraphicFramePr>
          <p:cNvPr id="3" name="Tablo 2">
            <a:extLst>
              <a:ext uri="{FF2B5EF4-FFF2-40B4-BE49-F238E27FC236}">
                <a16:creationId xmlns:a16="http://schemas.microsoft.com/office/drawing/2014/main" id="{5B93BB5B-F23F-403E-85E6-C99C603D6782}"/>
              </a:ext>
            </a:extLst>
          </p:cNvPr>
          <p:cNvGraphicFramePr>
            <a:graphicFrameLocks noGrp="1"/>
          </p:cNvGraphicFramePr>
          <p:nvPr/>
        </p:nvGraphicFramePr>
        <p:xfrm>
          <a:off x="6210925" y="3488533"/>
          <a:ext cx="5633708" cy="2324100"/>
        </p:xfrm>
        <a:graphic>
          <a:graphicData uri="http://schemas.openxmlformats.org/drawingml/2006/table">
            <a:tbl>
              <a:tblPr/>
              <a:tblGrid>
                <a:gridCol w="1328408">
                  <a:extLst>
                    <a:ext uri="{9D8B030D-6E8A-4147-A177-3AD203B41FA5}">
                      <a16:colId xmlns:a16="http://schemas.microsoft.com/office/drawing/2014/main" val="3324051045"/>
                    </a:ext>
                  </a:extLst>
                </a:gridCol>
                <a:gridCol w="4305300">
                  <a:extLst>
                    <a:ext uri="{9D8B030D-6E8A-4147-A177-3AD203B41FA5}">
                      <a16:colId xmlns:a16="http://schemas.microsoft.com/office/drawing/2014/main" val="3418265723"/>
                    </a:ext>
                  </a:extLst>
                </a:gridCol>
              </a:tblGrid>
              <a:tr h="0">
                <a:tc>
                  <a:txBody>
                    <a:bodyPr/>
                    <a:lstStyle/>
                    <a:p>
                      <a:pPr fontAlgn="t"/>
                      <a:r>
                        <a:rPr lang="tr-TR" b="1" u="none" strike="noStrike" dirty="0">
                          <a:solidFill>
                            <a:srgbClr val="1F3D7C"/>
                          </a:solidFill>
                          <a:effectLst/>
                        </a:rPr>
                        <a:t>NURS302</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Çocuk Sağlığı ve Hastalıkları Hemşireliği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120484940"/>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tr-TR" b="1" u="none" strike="noStrike" dirty="0">
                          <a:solidFill>
                            <a:srgbClr val="1F3D7C"/>
                          </a:solidFill>
                          <a:effectLst/>
                        </a:rPr>
                        <a:t>NURS304</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Hemşirelikte Öğretim</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3985493"/>
                  </a:ext>
                </a:extLst>
              </a:tr>
              <a:tr h="0">
                <a:tc>
                  <a:txBody>
                    <a:bodyPr/>
                    <a:lstStyle/>
                    <a:p>
                      <a:pPr fontAlgn="t"/>
                      <a:r>
                        <a:rPr lang="tr-TR" b="1" u="none" strike="noStrike" dirty="0">
                          <a:solidFill>
                            <a:srgbClr val="1F3D7C"/>
                          </a:solidFill>
                          <a:effectLst/>
                        </a:rPr>
                        <a:t>ENG302</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nb-NO" b="0" dirty="0">
                          <a:effectLst/>
                        </a:rPr>
                        <a:t>İş Yaşamı için İngilizce II</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416849894"/>
                  </a:ext>
                </a:extLst>
              </a:tr>
              <a:tr h="0">
                <a:tc>
                  <a:txBody>
                    <a:bodyPr/>
                    <a:lstStyle/>
                    <a:p>
                      <a:pPr fontAlgn="t"/>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Alan Seçmeli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68209346"/>
                  </a:ext>
                </a:extLst>
              </a:tr>
              <a:tr h="0">
                <a:tc>
                  <a:txBody>
                    <a:bodyPr/>
                    <a:lstStyle/>
                    <a:p>
                      <a:pPr fontAlgn="t"/>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Alan Dışı Seçmeli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931054478"/>
                  </a:ext>
                </a:extLst>
              </a:tr>
            </a:tbl>
          </a:graphicData>
        </a:graphic>
      </p:graphicFrame>
      <p:grpSp>
        <p:nvGrpSpPr>
          <p:cNvPr id="4" name="Grup 3">
            <a:extLst>
              <a:ext uri="{FF2B5EF4-FFF2-40B4-BE49-F238E27FC236}">
                <a16:creationId xmlns:a16="http://schemas.microsoft.com/office/drawing/2014/main" id="{81FB9CC4-7D1F-4270-8835-D005BF3058CC}"/>
              </a:ext>
            </a:extLst>
          </p:cNvPr>
          <p:cNvGrpSpPr/>
          <p:nvPr/>
        </p:nvGrpSpPr>
        <p:grpSpPr>
          <a:xfrm>
            <a:off x="2031295" y="2416760"/>
            <a:ext cx="2215637" cy="994461"/>
            <a:chOff x="2031295" y="1940768"/>
            <a:chExt cx="2215637" cy="994461"/>
          </a:xfrm>
        </p:grpSpPr>
        <p:sp>
          <p:nvSpPr>
            <p:cNvPr id="39" name="Freeform: Shape 83">
              <a:extLst>
                <a:ext uri="{FF2B5EF4-FFF2-40B4-BE49-F238E27FC236}">
                  <a16:creationId xmlns:a16="http://schemas.microsoft.com/office/drawing/2014/main" id="{9C6BF697-2292-4B2E-8163-7B14F6158F8D}"/>
                </a:ext>
              </a:extLst>
            </p:cNvPr>
            <p:cNvSpPr/>
            <p:nvPr/>
          </p:nvSpPr>
          <p:spPr>
            <a:xfrm rot="4628968" flipV="1">
              <a:off x="2641883" y="1330180"/>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0" name="Metin kutusu 39">
              <a:extLst>
                <a:ext uri="{FF2B5EF4-FFF2-40B4-BE49-F238E27FC236}">
                  <a16:creationId xmlns:a16="http://schemas.microsoft.com/office/drawing/2014/main" id="{6E4A4868-86BC-43B5-8B9B-AD00E79A7958}"/>
                </a:ext>
              </a:extLst>
            </p:cNvPr>
            <p:cNvSpPr txBox="1"/>
            <p:nvPr/>
          </p:nvSpPr>
          <p:spPr>
            <a:xfrm>
              <a:off x="2261020" y="2275276"/>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5. Yarıyıl</a:t>
              </a:r>
              <a:endParaRPr lang="tr-TR" sz="2000" dirty="0">
                <a:solidFill>
                  <a:srgbClr val="7030A0"/>
                </a:solidFill>
              </a:endParaRPr>
            </a:p>
          </p:txBody>
        </p:sp>
      </p:grpSp>
      <p:grpSp>
        <p:nvGrpSpPr>
          <p:cNvPr id="41" name="Grup 40">
            <a:extLst>
              <a:ext uri="{FF2B5EF4-FFF2-40B4-BE49-F238E27FC236}">
                <a16:creationId xmlns:a16="http://schemas.microsoft.com/office/drawing/2014/main" id="{527B0945-D8DE-439E-A6C1-45D32876D6CF}"/>
              </a:ext>
            </a:extLst>
          </p:cNvPr>
          <p:cNvGrpSpPr/>
          <p:nvPr/>
        </p:nvGrpSpPr>
        <p:grpSpPr>
          <a:xfrm>
            <a:off x="7919960" y="2426286"/>
            <a:ext cx="2215637" cy="994461"/>
            <a:chOff x="2031295" y="1940768"/>
            <a:chExt cx="2215637" cy="994461"/>
          </a:xfrm>
        </p:grpSpPr>
        <p:sp>
          <p:nvSpPr>
            <p:cNvPr id="42" name="Freeform: Shape 83">
              <a:extLst>
                <a:ext uri="{FF2B5EF4-FFF2-40B4-BE49-F238E27FC236}">
                  <a16:creationId xmlns:a16="http://schemas.microsoft.com/office/drawing/2014/main" id="{077BE1ED-EB23-4640-8693-5E67D6E513BF}"/>
                </a:ext>
              </a:extLst>
            </p:cNvPr>
            <p:cNvSpPr/>
            <p:nvPr/>
          </p:nvSpPr>
          <p:spPr>
            <a:xfrm rot="4628968" flipV="1">
              <a:off x="2641883" y="1330180"/>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3" name="Metin kutusu 42">
              <a:extLst>
                <a:ext uri="{FF2B5EF4-FFF2-40B4-BE49-F238E27FC236}">
                  <a16:creationId xmlns:a16="http://schemas.microsoft.com/office/drawing/2014/main" id="{FB5D7691-BC77-44E5-AC26-353849A1FCB8}"/>
                </a:ext>
              </a:extLst>
            </p:cNvPr>
            <p:cNvSpPr txBox="1"/>
            <p:nvPr/>
          </p:nvSpPr>
          <p:spPr>
            <a:xfrm>
              <a:off x="2261020" y="2275276"/>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6. Yarıyıl</a:t>
              </a:r>
              <a:endParaRPr lang="tr-TR" sz="2000" dirty="0">
                <a:solidFill>
                  <a:srgbClr val="7030A0"/>
                </a:solidFill>
              </a:endParaRPr>
            </a:p>
          </p:txBody>
        </p:sp>
      </p:grpSp>
    </p:spTree>
    <p:extLst>
      <p:ext uri="{BB962C8B-B14F-4D97-AF65-F5344CB8AC3E}">
        <p14:creationId xmlns:p14="http://schemas.microsoft.com/office/powerpoint/2010/main" val="25130129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34401" y="732301"/>
                  <a:ext cx="1781257"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Müfredatımız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IV</a:t>
              </a:r>
              <a:endParaRPr lang="en-IN" b="1" dirty="0">
                <a:solidFill>
                  <a:schemeClr val="bg1"/>
                </a:solidFill>
                <a:latin typeface="Eurostile BQ" pitchFamily="50" charset="0"/>
              </a:endParaRPr>
            </a:p>
          </p:txBody>
        </p:sp>
      </p:grpSp>
      <p:sp>
        <p:nvSpPr>
          <p:cNvPr id="34" name="İkizkenar Üçgen 33">
            <a:extLst>
              <a:ext uri="{FF2B5EF4-FFF2-40B4-BE49-F238E27FC236}">
                <a16:creationId xmlns:a16="http://schemas.microsoft.com/office/drawing/2014/main" id="{A44676ED-B11B-43E6-8DE7-66DE21F61ED6}"/>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7" name="Dikdörtgen: Köşeleri Yuvarlatılmış 36">
            <a:extLst>
              <a:ext uri="{FF2B5EF4-FFF2-40B4-BE49-F238E27FC236}">
                <a16:creationId xmlns:a16="http://schemas.microsoft.com/office/drawing/2014/main" id="{7A00C781-F1A6-446A-BCAC-0BF071DDF5C4}"/>
              </a:ext>
            </a:extLst>
          </p:cNvPr>
          <p:cNvSpPr/>
          <p:nvPr/>
        </p:nvSpPr>
        <p:spPr>
          <a:xfrm>
            <a:off x="10002694" y="1305930"/>
            <a:ext cx="1870170"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38" name="Metin kutusu 37">
            <a:extLst>
              <a:ext uri="{FF2B5EF4-FFF2-40B4-BE49-F238E27FC236}">
                <a16:creationId xmlns:a16="http://schemas.microsoft.com/office/drawing/2014/main" id="{DF0DFB19-8620-496E-86BB-D377CE42E1FC}"/>
              </a:ext>
            </a:extLst>
          </p:cNvPr>
          <p:cNvSpPr txBox="1"/>
          <p:nvPr/>
        </p:nvSpPr>
        <p:spPr>
          <a:xfrm>
            <a:off x="8360744" y="1573779"/>
            <a:ext cx="2940844" cy="400110"/>
          </a:xfrm>
          <a:prstGeom prst="rect">
            <a:avLst/>
          </a:prstGeom>
          <a:noFill/>
        </p:spPr>
        <p:txBody>
          <a:bodyPr wrap="square">
            <a:spAutoFit/>
          </a:bodyPr>
          <a:lstStyle/>
          <a:p>
            <a:pPr algn="r"/>
            <a:r>
              <a:rPr lang="tr-TR" sz="2000" b="1" dirty="0">
                <a:latin typeface="Agency FB" panose="020B0503020202020204" pitchFamily="34" charset="0"/>
              </a:rPr>
              <a:t>Müfredat</a:t>
            </a:r>
            <a:endParaRPr lang="tr-TR" sz="2000" dirty="0"/>
          </a:p>
        </p:txBody>
      </p:sp>
      <p:graphicFrame>
        <p:nvGraphicFramePr>
          <p:cNvPr id="2" name="Tablo 1">
            <a:extLst>
              <a:ext uri="{FF2B5EF4-FFF2-40B4-BE49-F238E27FC236}">
                <a16:creationId xmlns:a16="http://schemas.microsoft.com/office/drawing/2014/main" id="{1C3FD593-B3AE-46CD-A727-4EBE28A5A9EF}"/>
              </a:ext>
            </a:extLst>
          </p:cNvPr>
          <p:cNvGraphicFramePr>
            <a:graphicFrameLocks noGrp="1"/>
          </p:cNvGraphicFramePr>
          <p:nvPr/>
        </p:nvGraphicFramePr>
        <p:xfrm>
          <a:off x="367042" y="3481680"/>
          <a:ext cx="5614035" cy="2788920"/>
        </p:xfrm>
        <a:graphic>
          <a:graphicData uri="http://schemas.openxmlformats.org/drawingml/2006/table">
            <a:tbl>
              <a:tblPr/>
              <a:tblGrid>
                <a:gridCol w="1318260">
                  <a:extLst>
                    <a:ext uri="{9D8B030D-6E8A-4147-A177-3AD203B41FA5}">
                      <a16:colId xmlns:a16="http://schemas.microsoft.com/office/drawing/2014/main" val="641941153"/>
                    </a:ext>
                  </a:extLst>
                </a:gridCol>
                <a:gridCol w="4295775">
                  <a:extLst>
                    <a:ext uri="{9D8B030D-6E8A-4147-A177-3AD203B41FA5}">
                      <a16:colId xmlns:a16="http://schemas.microsoft.com/office/drawing/2014/main" val="1341049008"/>
                    </a:ext>
                  </a:extLst>
                </a:gridCol>
              </a:tblGrid>
              <a:tr h="0">
                <a:tc>
                  <a:txBody>
                    <a:bodyPr/>
                    <a:lstStyle/>
                    <a:p>
                      <a:pPr fontAlgn="t"/>
                      <a:r>
                        <a:rPr lang="tr-TR" b="1" u="none" strike="noStrike" dirty="0">
                          <a:solidFill>
                            <a:srgbClr val="1F3D7C"/>
                          </a:solidFill>
                          <a:effectLst/>
                        </a:rPr>
                        <a:t>NURS401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Ruh Sağlığı ve Hastalıkları Hemşireliği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207707260"/>
                  </a:ext>
                </a:extLst>
              </a:tr>
              <a:tr h="0">
                <a:tc>
                  <a:txBody>
                    <a:bodyPr/>
                    <a:lstStyle/>
                    <a:p>
                      <a:pPr fontAlgn="t"/>
                      <a:r>
                        <a:rPr lang="tr-TR" b="1" u="none" strike="noStrike" dirty="0">
                          <a:solidFill>
                            <a:srgbClr val="1F3D7C"/>
                          </a:solidFill>
                          <a:effectLst/>
                        </a:rPr>
                        <a:t>NURS403</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Mezuniyet Projesi 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990356192"/>
                  </a:ext>
                </a:extLst>
              </a:tr>
              <a:tr h="0">
                <a:tc>
                  <a:txBody>
                    <a:bodyPr/>
                    <a:lstStyle/>
                    <a:p>
                      <a:pPr fontAlgn="t"/>
                      <a:r>
                        <a:rPr lang="tr-TR" b="1" u="none" strike="noStrike" dirty="0">
                          <a:solidFill>
                            <a:srgbClr val="1F3D7C"/>
                          </a:solidFill>
                          <a:effectLst/>
                        </a:rPr>
                        <a:t>NURS405</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Hemşirelikte Yönetim</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4256559577"/>
                  </a:ext>
                </a:extLst>
              </a:tr>
              <a:tr h="0">
                <a:tc>
                  <a:txBody>
                    <a:bodyPr/>
                    <a:lstStyle/>
                    <a:p>
                      <a:pPr fontAlgn="t"/>
                      <a:r>
                        <a:rPr lang="tr-TR" b="1" u="none" strike="noStrike" dirty="0">
                          <a:solidFill>
                            <a:srgbClr val="1F3D7C"/>
                          </a:solidFill>
                          <a:effectLst/>
                        </a:rPr>
                        <a:t>TURK401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Türk Dili 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2342870587"/>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tr-TR" b="1" u="none" strike="noStrike" dirty="0">
                          <a:solidFill>
                            <a:srgbClr val="1F3D7C"/>
                          </a:solidFill>
                          <a:effectLst/>
                        </a:rPr>
                        <a:t>NURS499</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Yaz Uygulaması II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881439271"/>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Alan Seçmeli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641139655"/>
                  </a:ext>
                </a:extLst>
              </a:tr>
            </a:tbl>
          </a:graphicData>
        </a:graphic>
      </p:graphicFrame>
      <p:graphicFrame>
        <p:nvGraphicFramePr>
          <p:cNvPr id="3" name="Tablo 2">
            <a:extLst>
              <a:ext uri="{FF2B5EF4-FFF2-40B4-BE49-F238E27FC236}">
                <a16:creationId xmlns:a16="http://schemas.microsoft.com/office/drawing/2014/main" id="{5B93BB5B-F23F-403E-85E6-C99C603D6782}"/>
              </a:ext>
            </a:extLst>
          </p:cNvPr>
          <p:cNvGraphicFramePr>
            <a:graphicFrameLocks noGrp="1"/>
          </p:cNvGraphicFramePr>
          <p:nvPr/>
        </p:nvGraphicFramePr>
        <p:xfrm>
          <a:off x="6210925" y="3488533"/>
          <a:ext cx="5633708" cy="2324100"/>
        </p:xfrm>
        <a:graphic>
          <a:graphicData uri="http://schemas.openxmlformats.org/drawingml/2006/table">
            <a:tbl>
              <a:tblPr/>
              <a:tblGrid>
                <a:gridCol w="1328408">
                  <a:extLst>
                    <a:ext uri="{9D8B030D-6E8A-4147-A177-3AD203B41FA5}">
                      <a16:colId xmlns:a16="http://schemas.microsoft.com/office/drawing/2014/main" val="3324051045"/>
                    </a:ext>
                  </a:extLst>
                </a:gridCol>
                <a:gridCol w="4305300">
                  <a:extLst>
                    <a:ext uri="{9D8B030D-6E8A-4147-A177-3AD203B41FA5}">
                      <a16:colId xmlns:a16="http://schemas.microsoft.com/office/drawing/2014/main" val="3418265723"/>
                    </a:ext>
                  </a:extLst>
                </a:gridCol>
              </a:tblGrid>
              <a:tr h="0">
                <a:tc>
                  <a:txBody>
                    <a:bodyPr/>
                    <a:lstStyle/>
                    <a:p>
                      <a:pPr fontAlgn="t"/>
                      <a:r>
                        <a:rPr lang="tr-TR" b="1" u="none" strike="noStrike" dirty="0">
                          <a:solidFill>
                            <a:srgbClr val="1F3D7C"/>
                          </a:solidFill>
                          <a:effectLst/>
                        </a:rPr>
                        <a:t>TURK401</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Türk Dili II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2120484940"/>
                  </a:ext>
                </a:extLst>
              </a:tr>
              <a:tr h="0">
                <a:tc>
                  <a:txBody>
                    <a:bodyPr/>
                    <a:lstStyle/>
                    <a:p>
                      <a:pPr fontAlgn="t"/>
                      <a:r>
                        <a:rPr lang="tr-TR" b="1" u="none" strike="noStrike" dirty="0">
                          <a:solidFill>
                            <a:srgbClr val="1F3D7C"/>
                          </a:solidFill>
                          <a:effectLst/>
                        </a:rPr>
                        <a:t>NURS404</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Mezuniyet Projesi II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3985493"/>
                  </a:ext>
                </a:extLst>
              </a:tr>
              <a:tr h="0">
                <a:tc>
                  <a:txBody>
                    <a:bodyPr/>
                    <a:lstStyle/>
                    <a:p>
                      <a:pPr fontAlgn="t"/>
                      <a:r>
                        <a:rPr lang="tr-TR" b="1" u="none" strike="noStrike" dirty="0">
                          <a:solidFill>
                            <a:srgbClr val="1F3D7C"/>
                          </a:solidFill>
                          <a:effectLst/>
                        </a:rPr>
                        <a:t>NURS406</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nb-NO" b="0" dirty="0">
                          <a:effectLst/>
                        </a:rPr>
                        <a:t>Hemşirelik Uygulamaları</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3416849894"/>
                  </a:ext>
                </a:extLst>
              </a:tr>
              <a:tr h="0">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tr-TR" b="1" u="none" strike="noStrike" dirty="0">
                          <a:solidFill>
                            <a:srgbClr val="1F3D7C"/>
                          </a:solidFill>
                          <a:effectLst/>
                        </a:rPr>
                        <a:t>NURS402</a:t>
                      </a:r>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tc>
                  <a:txBody>
                    <a:bodyPr/>
                    <a:lstStyle/>
                    <a:p>
                      <a:pPr fontAlgn="t"/>
                      <a:r>
                        <a:rPr lang="tr-TR" b="0" dirty="0">
                          <a:effectLst/>
                        </a:rPr>
                        <a:t>Halk Sağlığı Hemşireliği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2F2F2"/>
                    </a:solidFill>
                  </a:tcPr>
                </a:tc>
                <a:extLst>
                  <a:ext uri="{0D108BD9-81ED-4DB2-BD59-A6C34878D82A}">
                    <a16:rowId xmlns:a16="http://schemas.microsoft.com/office/drawing/2014/main" val="4268209346"/>
                  </a:ext>
                </a:extLst>
              </a:tr>
              <a:tr h="0">
                <a:tc>
                  <a:txBody>
                    <a:bodyPr/>
                    <a:lstStyle/>
                    <a:p>
                      <a:pPr fontAlgn="t"/>
                      <a:endParaRPr lang="tr-TR" b="0" dirty="0">
                        <a:effectLst/>
                      </a:endParaRP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tc>
                  <a:txBody>
                    <a:bodyPr/>
                    <a:lstStyle/>
                    <a:p>
                      <a:pPr fontAlgn="t"/>
                      <a:r>
                        <a:rPr lang="tr-TR" b="0" dirty="0">
                          <a:effectLst/>
                        </a:rPr>
                        <a:t>Alan Seçmeli</a:t>
                      </a:r>
                    </a:p>
                  </a:txBody>
                  <a:tcPr marL="95250" marR="95250" marT="95250" marB="95250">
                    <a:lnL w="9525" cap="flat" cmpd="sng" algn="ctr">
                      <a:solidFill>
                        <a:srgbClr val="FFFFFF"/>
                      </a:solidFill>
                      <a:prstDash val="solid"/>
                      <a:round/>
                      <a:headEnd type="none" w="med" len="med"/>
                      <a:tailEnd type="none" w="med" len="med"/>
                    </a:lnL>
                    <a:lnR w="9525" cap="flat" cmpd="sng" algn="ctr">
                      <a:solidFill>
                        <a:srgbClr val="FFFFFF"/>
                      </a:solidFill>
                      <a:prstDash val="solid"/>
                      <a:round/>
                      <a:headEnd type="none" w="med" len="med"/>
                      <a:tailEnd type="none" w="med" len="med"/>
                    </a:lnR>
                    <a:lnT w="9525" cap="flat" cmpd="sng" algn="ctr">
                      <a:solidFill>
                        <a:srgbClr val="FFFFFF"/>
                      </a:solidFill>
                      <a:prstDash val="solid"/>
                      <a:round/>
                      <a:headEnd type="none" w="med" len="med"/>
                      <a:tailEnd type="none" w="med" len="med"/>
                    </a:lnT>
                    <a:lnB w="9525" cap="flat" cmpd="sng" algn="ctr">
                      <a:solidFill>
                        <a:srgbClr val="FFFFFF"/>
                      </a:solidFill>
                      <a:prstDash val="solid"/>
                      <a:round/>
                      <a:headEnd type="none" w="med" len="med"/>
                      <a:tailEnd type="none" w="med" len="med"/>
                    </a:lnB>
                    <a:solidFill>
                      <a:srgbClr val="FFFFFF"/>
                    </a:solidFill>
                  </a:tcPr>
                </a:tc>
                <a:extLst>
                  <a:ext uri="{0D108BD9-81ED-4DB2-BD59-A6C34878D82A}">
                    <a16:rowId xmlns:a16="http://schemas.microsoft.com/office/drawing/2014/main" val="1931054478"/>
                  </a:ext>
                </a:extLst>
              </a:tr>
            </a:tbl>
          </a:graphicData>
        </a:graphic>
      </p:graphicFrame>
      <p:grpSp>
        <p:nvGrpSpPr>
          <p:cNvPr id="4" name="Grup 3">
            <a:extLst>
              <a:ext uri="{FF2B5EF4-FFF2-40B4-BE49-F238E27FC236}">
                <a16:creationId xmlns:a16="http://schemas.microsoft.com/office/drawing/2014/main" id="{81FB9CC4-7D1F-4270-8835-D005BF3058CC}"/>
              </a:ext>
            </a:extLst>
          </p:cNvPr>
          <p:cNvGrpSpPr/>
          <p:nvPr/>
        </p:nvGrpSpPr>
        <p:grpSpPr>
          <a:xfrm>
            <a:off x="2031295" y="2416760"/>
            <a:ext cx="2215637" cy="994461"/>
            <a:chOff x="2031295" y="1940768"/>
            <a:chExt cx="2215637" cy="994461"/>
          </a:xfrm>
        </p:grpSpPr>
        <p:sp>
          <p:nvSpPr>
            <p:cNvPr id="39" name="Freeform: Shape 83">
              <a:extLst>
                <a:ext uri="{FF2B5EF4-FFF2-40B4-BE49-F238E27FC236}">
                  <a16:creationId xmlns:a16="http://schemas.microsoft.com/office/drawing/2014/main" id="{9C6BF697-2292-4B2E-8163-7B14F6158F8D}"/>
                </a:ext>
              </a:extLst>
            </p:cNvPr>
            <p:cNvSpPr/>
            <p:nvPr/>
          </p:nvSpPr>
          <p:spPr>
            <a:xfrm rot="4628968" flipV="1">
              <a:off x="2641883" y="1330180"/>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0" name="Metin kutusu 39">
              <a:extLst>
                <a:ext uri="{FF2B5EF4-FFF2-40B4-BE49-F238E27FC236}">
                  <a16:creationId xmlns:a16="http://schemas.microsoft.com/office/drawing/2014/main" id="{6E4A4868-86BC-43B5-8B9B-AD00E79A7958}"/>
                </a:ext>
              </a:extLst>
            </p:cNvPr>
            <p:cNvSpPr txBox="1"/>
            <p:nvPr/>
          </p:nvSpPr>
          <p:spPr>
            <a:xfrm>
              <a:off x="2261020" y="2275276"/>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7. Yarıyıl</a:t>
              </a:r>
              <a:endParaRPr lang="tr-TR" sz="2000" dirty="0">
                <a:solidFill>
                  <a:srgbClr val="7030A0"/>
                </a:solidFill>
              </a:endParaRPr>
            </a:p>
          </p:txBody>
        </p:sp>
      </p:grpSp>
      <p:grpSp>
        <p:nvGrpSpPr>
          <p:cNvPr id="41" name="Grup 40">
            <a:extLst>
              <a:ext uri="{FF2B5EF4-FFF2-40B4-BE49-F238E27FC236}">
                <a16:creationId xmlns:a16="http://schemas.microsoft.com/office/drawing/2014/main" id="{527B0945-D8DE-439E-A6C1-45D32876D6CF}"/>
              </a:ext>
            </a:extLst>
          </p:cNvPr>
          <p:cNvGrpSpPr/>
          <p:nvPr/>
        </p:nvGrpSpPr>
        <p:grpSpPr>
          <a:xfrm>
            <a:off x="7919960" y="2416761"/>
            <a:ext cx="2215637" cy="994461"/>
            <a:chOff x="2031295" y="1940768"/>
            <a:chExt cx="2215637" cy="994461"/>
          </a:xfrm>
        </p:grpSpPr>
        <p:sp>
          <p:nvSpPr>
            <p:cNvPr id="42" name="Freeform: Shape 83">
              <a:extLst>
                <a:ext uri="{FF2B5EF4-FFF2-40B4-BE49-F238E27FC236}">
                  <a16:creationId xmlns:a16="http://schemas.microsoft.com/office/drawing/2014/main" id="{077BE1ED-EB23-4640-8693-5E67D6E513BF}"/>
                </a:ext>
              </a:extLst>
            </p:cNvPr>
            <p:cNvSpPr/>
            <p:nvPr/>
          </p:nvSpPr>
          <p:spPr>
            <a:xfrm rot="4628968" flipV="1">
              <a:off x="2641883" y="1330180"/>
              <a:ext cx="994461" cy="2215637"/>
            </a:xfrm>
            <a:custGeom>
              <a:avLst/>
              <a:gdLst>
                <a:gd name="connsiteX0" fmla="*/ 667645 w 1313612"/>
                <a:gd name="connsiteY0" fmla="*/ 2926700 h 2926700"/>
                <a:gd name="connsiteX1" fmla="*/ 1178841 w 1313612"/>
                <a:gd name="connsiteY1" fmla="*/ 2680666 h 2926700"/>
                <a:gd name="connsiteX2" fmla="*/ 1219626 w 1313612"/>
                <a:gd name="connsiteY2" fmla="*/ 2649805 h 2926700"/>
                <a:gd name="connsiteX3" fmla="*/ 1237921 w 1313612"/>
                <a:gd name="connsiteY3" fmla="*/ 2641557 h 2926700"/>
                <a:gd name="connsiteX4" fmla="*/ 1309013 w 1313612"/>
                <a:gd name="connsiteY4" fmla="*/ 2453295 h 2926700"/>
                <a:gd name="connsiteX5" fmla="*/ 783471 w 1313612"/>
                <a:gd name="connsiteY5" fmla="*/ 149520 h 2926700"/>
                <a:gd name="connsiteX6" fmla="*/ 637767 w 1313612"/>
                <a:gd name="connsiteY6" fmla="*/ 10713 h 2926700"/>
                <a:gd name="connsiteX7" fmla="*/ 626794 w 1313612"/>
                <a:gd name="connsiteY7" fmla="*/ 10988 h 2926700"/>
                <a:gd name="connsiteX8" fmla="*/ 572366 w 1313612"/>
                <a:gd name="connsiteY8" fmla="*/ 0 h 2926700"/>
                <a:gd name="connsiteX9" fmla="*/ 0 w 1313612"/>
                <a:gd name="connsiteY9" fmla="*/ 0 h 2926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313612" h="2926700">
                  <a:moveTo>
                    <a:pt x="667645" y="2926700"/>
                  </a:moveTo>
                  <a:lnTo>
                    <a:pt x="1178841" y="2680666"/>
                  </a:lnTo>
                  <a:lnTo>
                    <a:pt x="1219626" y="2649805"/>
                  </a:lnTo>
                  <a:lnTo>
                    <a:pt x="1237921" y="2641557"/>
                  </a:lnTo>
                  <a:cubicBezTo>
                    <a:pt x="1295476" y="2600083"/>
                    <a:pt x="1325784" y="2526811"/>
                    <a:pt x="1309013" y="2453295"/>
                  </a:cubicBezTo>
                  <a:lnTo>
                    <a:pt x="783471" y="149520"/>
                  </a:lnTo>
                  <a:cubicBezTo>
                    <a:pt x="766700" y="76004"/>
                    <a:pt x="707614" y="23125"/>
                    <a:pt x="637767" y="10713"/>
                  </a:cubicBezTo>
                  <a:lnTo>
                    <a:pt x="626794" y="10988"/>
                  </a:lnTo>
                  <a:lnTo>
                    <a:pt x="572366" y="0"/>
                  </a:lnTo>
                  <a:lnTo>
                    <a:pt x="0" y="0"/>
                  </a:lnTo>
                  <a:close/>
                </a:path>
              </a:pathLst>
            </a:custGeom>
            <a:solidFill>
              <a:schemeClr val="bg1"/>
            </a:solidFill>
            <a:ln>
              <a:noFill/>
            </a:ln>
            <a:effectLst>
              <a:outerShdw blurRad="292100" dist="279400" dir="2700000" sx="91000" sy="91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43" name="Metin kutusu 42">
              <a:extLst>
                <a:ext uri="{FF2B5EF4-FFF2-40B4-BE49-F238E27FC236}">
                  <a16:creationId xmlns:a16="http://schemas.microsoft.com/office/drawing/2014/main" id="{FB5D7691-BC77-44E5-AC26-353849A1FCB8}"/>
                </a:ext>
              </a:extLst>
            </p:cNvPr>
            <p:cNvSpPr txBox="1"/>
            <p:nvPr/>
          </p:nvSpPr>
          <p:spPr>
            <a:xfrm>
              <a:off x="2261020" y="2275276"/>
              <a:ext cx="1679722" cy="400110"/>
            </a:xfrm>
            <a:prstGeom prst="rect">
              <a:avLst/>
            </a:prstGeom>
            <a:noFill/>
          </p:spPr>
          <p:txBody>
            <a:bodyPr wrap="square">
              <a:spAutoFit/>
            </a:bodyPr>
            <a:lstStyle/>
            <a:p>
              <a:pPr algn="ctr"/>
              <a:r>
                <a:rPr lang="tr-TR" sz="2000" b="1" dirty="0">
                  <a:solidFill>
                    <a:srgbClr val="7030A0"/>
                  </a:solidFill>
                  <a:latin typeface="Candara Light" panose="020E0502030303020204" pitchFamily="34" charset="0"/>
                </a:rPr>
                <a:t>8. Yarıyıl</a:t>
              </a:r>
              <a:endParaRPr lang="tr-TR" sz="2000" dirty="0">
                <a:solidFill>
                  <a:srgbClr val="7030A0"/>
                </a:solidFill>
              </a:endParaRPr>
            </a:p>
          </p:txBody>
        </p:sp>
      </p:grpSp>
    </p:spTree>
    <p:extLst>
      <p:ext uri="{BB962C8B-B14F-4D97-AF65-F5344CB8AC3E}">
        <p14:creationId xmlns:p14="http://schemas.microsoft.com/office/powerpoint/2010/main" val="1908862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193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4439" y="732301"/>
                  <a:ext cx="2191627"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Komisyonlarımız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a:t>
              </a:r>
              <a:endParaRPr lang="en-IN" b="1" dirty="0">
                <a:solidFill>
                  <a:schemeClr val="bg1"/>
                </a:solidFill>
                <a:latin typeface="Eurostile BQ" pitchFamily="50" charset="0"/>
              </a:endParaRPr>
            </a:p>
          </p:txBody>
        </p:sp>
      </p:grpSp>
      <p:pic>
        <p:nvPicPr>
          <p:cNvPr id="6" name="Resim 5">
            <a:extLst>
              <a:ext uri="{FF2B5EF4-FFF2-40B4-BE49-F238E27FC236}">
                <a16:creationId xmlns:a16="http://schemas.microsoft.com/office/drawing/2014/main" id="{F7EA57BF-23D8-4693-8B19-B966EAB4328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6627" y="2186125"/>
            <a:ext cx="7420074" cy="4173791"/>
          </a:xfrm>
          <a:prstGeom prst="rect">
            <a:avLst/>
          </a:prstGeom>
        </p:spPr>
      </p:pic>
      <p:sp>
        <p:nvSpPr>
          <p:cNvPr id="31" name="Metin kutusu 30">
            <a:extLst>
              <a:ext uri="{FF2B5EF4-FFF2-40B4-BE49-F238E27FC236}">
                <a16:creationId xmlns:a16="http://schemas.microsoft.com/office/drawing/2014/main" id="{BA4B1F2E-D545-4E41-809A-FB1E237339FF}"/>
              </a:ext>
            </a:extLst>
          </p:cNvPr>
          <p:cNvSpPr txBox="1"/>
          <p:nvPr/>
        </p:nvSpPr>
        <p:spPr>
          <a:xfrm>
            <a:off x="8343167" y="3611300"/>
            <a:ext cx="3298639" cy="1323439"/>
          </a:xfrm>
          <a:prstGeom prst="rect">
            <a:avLst/>
          </a:prstGeom>
          <a:noFill/>
        </p:spPr>
        <p:txBody>
          <a:bodyPr wrap="square" rtlCol="0">
            <a:spAutoFit/>
          </a:bodyPr>
          <a:lstStyle/>
          <a:p>
            <a:pPr algn="ctr"/>
            <a:r>
              <a:rPr lang="tr-TR" sz="2000" dirty="0">
                <a:latin typeface="Candara Light" panose="020E0502030303020204" pitchFamily="34" charset="0"/>
              </a:rPr>
              <a:t>Bölüm Komisyonlarımızda öğrencilerimiz de görev almakta, öğrenci görüş ve isteklerini iletmektedirler.</a:t>
            </a:r>
          </a:p>
        </p:txBody>
      </p:sp>
    </p:spTree>
    <p:extLst>
      <p:ext uri="{BB962C8B-B14F-4D97-AF65-F5344CB8AC3E}">
        <p14:creationId xmlns:p14="http://schemas.microsoft.com/office/powerpoint/2010/main" val="335359269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2857"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96956" y="732301"/>
                  <a:ext cx="3198311" cy="523220"/>
                </a:xfrm>
                <a:prstGeom prst="rect">
                  <a:avLst/>
                </a:prstGeom>
              </p:spPr>
              <p:txBody>
                <a:bodyPr wrap="none">
                  <a:spAutoFit/>
                </a:bodyPr>
                <a:lstStyle/>
                <a:p>
                  <a:pPr algn="ctr"/>
                  <a:r>
                    <a:rPr lang="tr-TR" sz="2800" b="1" dirty="0" err="1">
                      <a:solidFill>
                        <a:schemeClr val="bg1"/>
                      </a:solidFill>
                      <a:latin typeface="Agency FB" panose="020B0503020202020204" pitchFamily="34" charset="0"/>
                    </a:rPr>
                    <a:t>Erasmus</a:t>
                  </a:r>
                  <a:r>
                    <a:rPr lang="tr-TR" sz="2800" b="1" dirty="0">
                      <a:solidFill>
                        <a:schemeClr val="bg1"/>
                      </a:solidFill>
                      <a:latin typeface="Agency FB" panose="020B0503020202020204" pitchFamily="34" charset="0"/>
                    </a:rPr>
                    <a:t> Anlaşmalarımız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a:t>
              </a:r>
              <a:endParaRPr lang="en-IN" b="1" dirty="0">
                <a:solidFill>
                  <a:schemeClr val="bg1"/>
                </a:solidFill>
                <a:latin typeface="Eurostile BQ" pitchFamily="50" charset="0"/>
              </a:endParaRPr>
            </a:p>
          </p:txBody>
        </p:sp>
      </p:grpSp>
      <p:sp>
        <p:nvSpPr>
          <p:cNvPr id="19" name="Freeform 5">
            <a:extLst>
              <a:ext uri="{FF2B5EF4-FFF2-40B4-BE49-F238E27FC236}">
                <a16:creationId xmlns:a16="http://schemas.microsoft.com/office/drawing/2014/main" id="{3278F8F2-6CB7-4BFE-9F34-21A3BF6CD803}"/>
              </a:ext>
            </a:extLst>
          </p:cNvPr>
          <p:cNvSpPr>
            <a:spLocks/>
          </p:cNvSpPr>
          <p:nvPr/>
        </p:nvSpPr>
        <p:spPr bwMode="auto">
          <a:xfrm>
            <a:off x="279553" y="2755176"/>
            <a:ext cx="1629197" cy="794265"/>
          </a:xfrm>
          <a:custGeom>
            <a:avLst/>
            <a:gdLst>
              <a:gd name="T0" fmla="*/ 440 w 939"/>
              <a:gd name="T1" fmla="*/ 9 h 457"/>
              <a:gd name="T2" fmla="*/ 12 w 939"/>
              <a:gd name="T3" fmla="*/ 215 h 457"/>
              <a:gd name="T4" fmla="*/ 12 w 939"/>
              <a:gd name="T5" fmla="*/ 242 h 457"/>
              <a:gd name="T6" fmla="*/ 440 w 939"/>
              <a:gd name="T7" fmla="*/ 448 h 457"/>
              <a:gd name="T8" fmla="*/ 499 w 939"/>
              <a:gd name="T9" fmla="*/ 448 h 457"/>
              <a:gd name="T10" fmla="*/ 927 w 939"/>
              <a:gd name="T11" fmla="*/ 242 h 457"/>
              <a:gd name="T12" fmla="*/ 927 w 939"/>
              <a:gd name="T13" fmla="*/ 215 h 457"/>
              <a:gd name="T14" fmla="*/ 499 w 939"/>
              <a:gd name="T15" fmla="*/ 9 h 457"/>
              <a:gd name="T16" fmla="*/ 440 w 939"/>
              <a:gd name="T17" fmla="*/ 9 h 4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39" h="457">
                <a:moveTo>
                  <a:pt x="440" y="9"/>
                </a:moveTo>
                <a:cubicBezTo>
                  <a:pt x="12" y="215"/>
                  <a:pt x="12" y="215"/>
                  <a:pt x="12" y="215"/>
                </a:cubicBezTo>
                <a:cubicBezTo>
                  <a:pt x="0" y="220"/>
                  <a:pt x="0" y="236"/>
                  <a:pt x="12" y="242"/>
                </a:cubicBezTo>
                <a:cubicBezTo>
                  <a:pt x="440" y="448"/>
                  <a:pt x="440" y="448"/>
                  <a:pt x="440" y="448"/>
                </a:cubicBezTo>
                <a:cubicBezTo>
                  <a:pt x="459" y="457"/>
                  <a:pt x="480" y="457"/>
                  <a:pt x="499" y="448"/>
                </a:cubicBezTo>
                <a:cubicBezTo>
                  <a:pt x="927" y="242"/>
                  <a:pt x="927" y="242"/>
                  <a:pt x="927" y="242"/>
                </a:cubicBezTo>
                <a:cubicBezTo>
                  <a:pt x="939" y="236"/>
                  <a:pt x="939" y="220"/>
                  <a:pt x="927" y="215"/>
                </a:cubicBezTo>
                <a:cubicBezTo>
                  <a:pt x="499" y="9"/>
                  <a:pt x="499" y="9"/>
                  <a:pt x="499" y="9"/>
                </a:cubicBezTo>
                <a:cubicBezTo>
                  <a:pt x="480" y="0"/>
                  <a:pt x="459" y="0"/>
                  <a:pt x="440" y="9"/>
                </a:cubicBez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p>
        </p:txBody>
      </p:sp>
      <p:sp>
        <p:nvSpPr>
          <p:cNvPr id="20" name="Oval 7">
            <a:extLst>
              <a:ext uri="{FF2B5EF4-FFF2-40B4-BE49-F238E27FC236}">
                <a16:creationId xmlns:a16="http://schemas.microsoft.com/office/drawing/2014/main" id="{EE738EDA-9758-4252-8062-8F2DB2B16316}"/>
              </a:ext>
            </a:extLst>
          </p:cNvPr>
          <p:cNvSpPr>
            <a:spLocks noChangeArrowheads="1"/>
          </p:cNvSpPr>
          <p:nvPr/>
        </p:nvSpPr>
        <p:spPr bwMode="auto">
          <a:xfrm>
            <a:off x="719313" y="2544628"/>
            <a:ext cx="724740" cy="726909"/>
          </a:xfrm>
          <a:prstGeom prst="ellipse">
            <a:avLst/>
          </a:prstGeom>
          <a:gradFill>
            <a:gsLst>
              <a:gs pos="0">
                <a:srgbClr val="102960"/>
              </a:gs>
              <a:gs pos="100000">
                <a:srgbClr val="18A7EE"/>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1200" b="1" dirty="0">
                <a:solidFill>
                  <a:schemeClr val="lt1"/>
                </a:solidFill>
              </a:rPr>
              <a:t>HEM</a:t>
            </a:r>
            <a:endParaRPr lang="en-US" sz="1200" b="1" dirty="0">
              <a:solidFill>
                <a:schemeClr val="lt1"/>
              </a:solidFill>
            </a:endParaRPr>
          </a:p>
        </p:txBody>
      </p:sp>
      <p:sp>
        <p:nvSpPr>
          <p:cNvPr id="21" name="Metin kutusu 20">
            <a:extLst>
              <a:ext uri="{FF2B5EF4-FFF2-40B4-BE49-F238E27FC236}">
                <a16:creationId xmlns:a16="http://schemas.microsoft.com/office/drawing/2014/main" id="{774CE41F-A5D3-49E5-9EE6-1B4C2728CF93}"/>
              </a:ext>
            </a:extLst>
          </p:cNvPr>
          <p:cNvSpPr txBox="1"/>
          <p:nvPr/>
        </p:nvSpPr>
        <p:spPr>
          <a:xfrm>
            <a:off x="2106917" y="2662106"/>
            <a:ext cx="4496569" cy="830997"/>
          </a:xfrm>
          <a:prstGeom prst="rect">
            <a:avLst/>
          </a:prstGeom>
          <a:noFill/>
        </p:spPr>
        <p:txBody>
          <a:bodyPr wrap="square">
            <a:spAutoFit/>
          </a:bodyPr>
          <a:lstStyle/>
          <a:p>
            <a:pPr marL="285750" indent="-285750">
              <a:buFont typeface="Arial" panose="020B0604020202020204" pitchFamily="34" charset="0"/>
              <a:buChar char="•"/>
            </a:pPr>
            <a:r>
              <a:rPr lang="tr-TR" sz="1600" dirty="0" err="1">
                <a:latin typeface="Candara" panose="020E0502030303020204" pitchFamily="34" charset="0"/>
              </a:rPr>
              <a:t>University</a:t>
            </a:r>
            <a:r>
              <a:rPr lang="tr-TR" sz="1600" dirty="0">
                <a:latin typeface="Candara" panose="020E0502030303020204" pitchFamily="34" charset="0"/>
              </a:rPr>
              <a:t> of </a:t>
            </a:r>
            <a:r>
              <a:rPr lang="tr-TR" sz="1600" dirty="0" err="1">
                <a:latin typeface="Candara" panose="020E0502030303020204" pitchFamily="34" charset="0"/>
              </a:rPr>
              <a:t>Foggia</a:t>
            </a:r>
            <a:r>
              <a:rPr lang="tr-TR" sz="1600" dirty="0">
                <a:latin typeface="Candara" panose="020E0502030303020204" pitchFamily="34" charset="0"/>
              </a:rPr>
              <a:t>, İtalya</a:t>
            </a:r>
          </a:p>
          <a:p>
            <a:pPr marL="285750" indent="-285750">
              <a:buFont typeface="Arial" panose="020B0604020202020204" pitchFamily="34" charset="0"/>
              <a:buChar char="•"/>
            </a:pPr>
            <a:r>
              <a:rPr lang="tr-TR" sz="1600" dirty="0" err="1">
                <a:latin typeface="Candara" panose="020E0502030303020204" pitchFamily="34" charset="0"/>
              </a:rPr>
              <a:t>University</a:t>
            </a:r>
            <a:r>
              <a:rPr lang="tr-TR" sz="1600" dirty="0">
                <a:latin typeface="Candara" panose="020E0502030303020204" pitchFamily="34" charset="0"/>
              </a:rPr>
              <a:t> of Michigan, Amerika</a:t>
            </a:r>
          </a:p>
          <a:p>
            <a:pPr marL="285750" indent="-285750">
              <a:buFont typeface="Arial" panose="020B0604020202020204" pitchFamily="34" charset="0"/>
              <a:buChar char="•"/>
            </a:pPr>
            <a:r>
              <a:rPr lang="tr-TR" sz="1600" dirty="0">
                <a:latin typeface="Candara" panose="020E0502030303020204" pitchFamily="34" charset="0"/>
              </a:rPr>
              <a:t>Angela </a:t>
            </a:r>
            <a:r>
              <a:rPr lang="tr-TR" sz="1600" dirty="0" err="1">
                <a:latin typeface="Candara" panose="020E0502030303020204" pitchFamily="34" charset="0"/>
              </a:rPr>
              <a:t>Boskin</a:t>
            </a:r>
            <a:r>
              <a:rPr lang="tr-TR" sz="1600" dirty="0">
                <a:latin typeface="Candara" panose="020E0502030303020204" pitchFamily="34" charset="0"/>
              </a:rPr>
              <a:t> </a:t>
            </a:r>
            <a:r>
              <a:rPr lang="tr-TR" sz="1600" dirty="0" err="1">
                <a:latin typeface="Candara" panose="020E0502030303020204" pitchFamily="34" charset="0"/>
              </a:rPr>
              <a:t>Faculty</a:t>
            </a:r>
            <a:r>
              <a:rPr lang="tr-TR" sz="1600" dirty="0">
                <a:latin typeface="Candara" panose="020E0502030303020204" pitchFamily="34" charset="0"/>
              </a:rPr>
              <a:t> of </a:t>
            </a:r>
            <a:r>
              <a:rPr lang="tr-TR" sz="1600" dirty="0" err="1">
                <a:latin typeface="Candara" panose="020E0502030303020204" pitchFamily="34" charset="0"/>
              </a:rPr>
              <a:t>Health</a:t>
            </a:r>
            <a:r>
              <a:rPr lang="tr-TR" sz="1600" dirty="0">
                <a:latin typeface="Candara" panose="020E0502030303020204" pitchFamily="34" charset="0"/>
              </a:rPr>
              <a:t> </a:t>
            </a:r>
            <a:r>
              <a:rPr lang="tr-TR" sz="1600" dirty="0" err="1">
                <a:latin typeface="Candara" panose="020E0502030303020204" pitchFamily="34" charset="0"/>
              </a:rPr>
              <a:t>Care</a:t>
            </a:r>
            <a:r>
              <a:rPr lang="tr-TR" sz="1600" dirty="0">
                <a:latin typeface="Candara" panose="020E0502030303020204" pitchFamily="34" charset="0"/>
              </a:rPr>
              <a:t>, Slovenya</a:t>
            </a:r>
          </a:p>
        </p:txBody>
      </p:sp>
      <p:pic>
        <p:nvPicPr>
          <p:cNvPr id="23" name="Resim 22">
            <a:extLst>
              <a:ext uri="{FF2B5EF4-FFF2-40B4-BE49-F238E27FC236}">
                <a16:creationId xmlns:a16="http://schemas.microsoft.com/office/drawing/2014/main" id="{212366CE-BBD5-4D42-A9F8-CD3D1A7E749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68274" y="2497767"/>
            <a:ext cx="2103353" cy="2103349"/>
          </a:xfrm>
          <a:prstGeom prst="rect">
            <a:avLst/>
          </a:prstGeom>
        </p:spPr>
      </p:pic>
      <p:pic>
        <p:nvPicPr>
          <p:cNvPr id="25" name="Picture 2" descr="university of michigan ile ilgili gÃ¶rsel sonucu">
            <a:extLst>
              <a:ext uri="{FF2B5EF4-FFF2-40B4-BE49-F238E27FC236}">
                <a16:creationId xmlns:a16="http://schemas.microsoft.com/office/drawing/2014/main" id="{68396720-5698-40DE-8683-F4E2B268A81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50094" y="4648925"/>
            <a:ext cx="1524596" cy="1524594"/>
          </a:xfrm>
          <a:prstGeom prst="rect">
            <a:avLst/>
          </a:prstGeom>
          <a:noFill/>
          <a:extLst>
            <a:ext uri="{909E8E84-426E-40DD-AFC4-6F175D3DCCD1}">
              <a14:hiddenFill xmlns:a14="http://schemas.microsoft.com/office/drawing/2010/main">
                <a:solidFill>
                  <a:srgbClr val="FFFFFF"/>
                </a:solidFill>
              </a14:hiddenFill>
            </a:ext>
          </a:extLst>
        </p:spPr>
      </p:pic>
      <p:pic>
        <p:nvPicPr>
          <p:cNvPr id="26" name="Resim 25">
            <a:extLst>
              <a:ext uri="{FF2B5EF4-FFF2-40B4-BE49-F238E27FC236}">
                <a16:creationId xmlns:a16="http://schemas.microsoft.com/office/drawing/2014/main" id="{9B478BEB-5135-4A08-8A96-422AD27A4624}"/>
              </a:ext>
            </a:extLst>
          </p:cNvPr>
          <p:cNvPicPr>
            <a:picLocks noChangeAspect="1"/>
          </p:cNvPicPr>
          <p:nvPr/>
        </p:nvPicPr>
        <p:blipFill rotWithShape="1">
          <a:blip r:embed="rId5"/>
          <a:srcRect l="2404" t="13004" r="70608" b="73671"/>
          <a:stretch/>
        </p:blipFill>
        <p:spPr>
          <a:xfrm>
            <a:off x="8185956" y="4856847"/>
            <a:ext cx="3694779" cy="1026206"/>
          </a:xfrm>
          <a:prstGeom prst="rect">
            <a:avLst/>
          </a:prstGeom>
        </p:spPr>
      </p:pic>
    </p:spTree>
    <p:extLst>
      <p:ext uri="{BB962C8B-B14F-4D97-AF65-F5344CB8AC3E}">
        <p14:creationId xmlns:p14="http://schemas.microsoft.com/office/powerpoint/2010/main" val="3734872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11595" y="732301"/>
                  <a:ext cx="2531462"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Laboratuvarlarımız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pic>
        <p:nvPicPr>
          <p:cNvPr id="45" name="Resim 44">
            <a:extLst>
              <a:ext uri="{FF2B5EF4-FFF2-40B4-BE49-F238E27FC236}">
                <a16:creationId xmlns:a16="http://schemas.microsoft.com/office/drawing/2014/main" id="{ED0499EA-2926-4F0D-95E4-246C7DD2DA0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656693" y="2303543"/>
            <a:ext cx="2056823" cy="1374555"/>
          </a:xfrm>
          <a:prstGeom prst="rect">
            <a:avLst/>
          </a:prstGeom>
          <a:effectLst>
            <a:outerShdw blurRad="50800" dist="38100" dir="5400000" algn="t" rotWithShape="0">
              <a:prstClr val="black">
                <a:alpha val="40000"/>
              </a:prstClr>
            </a:outerShdw>
          </a:effectLst>
        </p:spPr>
      </p:pic>
      <p:pic>
        <p:nvPicPr>
          <p:cNvPr id="46" name="Resim 45">
            <a:extLst>
              <a:ext uri="{FF2B5EF4-FFF2-40B4-BE49-F238E27FC236}">
                <a16:creationId xmlns:a16="http://schemas.microsoft.com/office/drawing/2014/main" id="{393EF0B1-B1ED-4ADB-8D2B-E97B2994B8E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b="10311"/>
          <a:stretch/>
        </p:blipFill>
        <p:spPr>
          <a:xfrm>
            <a:off x="7202130" y="2303543"/>
            <a:ext cx="2193051" cy="1374556"/>
          </a:xfrm>
          <a:prstGeom prst="rect">
            <a:avLst/>
          </a:prstGeom>
          <a:effectLst>
            <a:outerShdw blurRad="50800" dist="38100" dir="5400000" algn="t" rotWithShape="0">
              <a:prstClr val="black">
                <a:alpha val="40000"/>
              </a:prstClr>
            </a:outerShdw>
          </a:effectLst>
        </p:spPr>
      </p:pic>
      <p:pic>
        <p:nvPicPr>
          <p:cNvPr id="47" name="Resim 46">
            <a:extLst>
              <a:ext uri="{FF2B5EF4-FFF2-40B4-BE49-F238E27FC236}">
                <a16:creationId xmlns:a16="http://schemas.microsoft.com/office/drawing/2014/main" id="{69CF423B-4EC0-49F1-A9E6-996196EF0C9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1233" y="2303543"/>
            <a:ext cx="2192046" cy="1374556"/>
          </a:xfrm>
          <a:prstGeom prst="rect">
            <a:avLst/>
          </a:prstGeom>
          <a:effectLst>
            <a:outerShdw blurRad="50800" dist="38100" dir="5400000" algn="t" rotWithShape="0">
              <a:prstClr val="black">
                <a:alpha val="40000"/>
              </a:prstClr>
            </a:outerShdw>
          </a:effectLst>
        </p:spPr>
      </p:pic>
      <p:pic>
        <p:nvPicPr>
          <p:cNvPr id="48" name="Resim 47">
            <a:extLst>
              <a:ext uri="{FF2B5EF4-FFF2-40B4-BE49-F238E27FC236}">
                <a16:creationId xmlns:a16="http://schemas.microsoft.com/office/drawing/2014/main" id="{EDAC7AA0-94FF-420F-9F48-387F53D61E1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856930" y="2303543"/>
            <a:ext cx="2192046" cy="1374555"/>
          </a:xfrm>
          <a:prstGeom prst="rect">
            <a:avLst/>
          </a:prstGeom>
          <a:effectLst>
            <a:outerShdw blurRad="50800" dist="38100" dir="5400000" algn="t" rotWithShape="0">
              <a:prstClr val="black">
                <a:alpha val="40000"/>
              </a:prstClr>
            </a:outerShdw>
          </a:effectLst>
        </p:spPr>
      </p:pic>
      <p:pic>
        <p:nvPicPr>
          <p:cNvPr id="49" name="Resim 48">
            <a:extLst>
              <a:ext uri="{FF2B5EF4-FFF2-40B4-BE49-F238E27FC236}">
                <a16:creationId xmlns:a16="http://schemas.microsoft.com/office/drawing/2014/main" id="{22E2DD69-05C5-41AB-A957-278E8842BAD4}"/>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b="3918"/>
          <a:stretch/>
        </p:blipFill>
        <p:spPr>
          <a:xfrm>
            <a:off x="9535307" y="2303542"/>
            <a:ext cx="2335460" cy="1374555"/>
          </a:xfrm>
          <a:prstGeom prst="rect">
            <a:avLst/>
          </a:prstGeom>
          <a:effectLst>
            <a:outerShdw blurRad="50800" dist="38100" dir="5400000" algn="t" rotWithShape="0">
              <a:prstClr val="black">
                <a:alpha val="40000"/>
              </a:prstClr>
            </a:outerShdw>
          </a:effectLst>
        </p:spPr>
      </p:pic>
      <p:pic>
        <p:nvPicPr>
          <p:cNvPr id="52" name="Resim 51">
            <a:extLst>
              <a:ext uri="{FF2B5EF4-FFF2-40B4-BE49-F238E27FC236}">
                <a16:creationId xmlns:a16="http://schemas.microsoft.com/office/drawing/2014/main" id="{6DB58718-8CB4-4800-960D-40DB2A342D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r="21884"/>
          <a:stretch/>
        </p:blipFill>
        <p:spPr>
          <a:xfrm>
            <a:off x="2870104" y="3890469"/>
            <a:ext cx="2118263" cy="1220255"/>
          </a:xfrm>
          <a:prstGeom prst="rect">
            <a:avLst/>
          </a:prstGeom>
          <a:ln>
            <a:noFill/>
          </a:ln>
          <a:effectLst>
            <a:outerShdw blurRad="50800" dist="38100" dir="5400000" algn="t" rotWithShape="0">
              <a:prstClr val="black">
                <a:alpha val="40000"/>
              </a:prstClr>
            </a:outerShdw>
          </a:effectLst>
        </p:spPr>
      </p:pic>
      <p:pic>
        <p:nvPicPr>
          <p:cNvPr id="54" name="Resim 53">
            <a:extLst>
              <a:ext uri="{FF2B5EF4-FFF2-40B4-BE49-F238E27FC236}">
                <a16:creationId xmlns:a16="http://schemas.microsoft.com/office/drawing/2014/main" id="{8BA8032B-65EA-421B-A785-DADA7F0DCE3B}"/>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4408" r="6469"/>
          <a:stretch/>
        </p:blipFill>
        <p:spPr>
          <a:xfrm>
            <a:off x="325938" y="3890470"/>
            <a:ext cx="2416719" cy="1220255"/>
          </a:xfrm>
          <a:prstGeom prst="rect">
            <a:avLst/>
          </a:prstGeom>
          <a:ln>
            <a:noFill/>
          </a:ln>
          <a:effectLst>
            <a:outerShdw blurRad="50800" dist="38100" dir="5400000" algn="t" rotWithShape="0">
              <a:prstClr val="black">
                <a:alpha val="40000"/>
              </a:prstClr>
            </a:outerShdw>
          </a:effectLst>
        </p:spPr>
      </p:pic>
      <p:pic>
        <p:nvPicPr>
          <p:cNvPr id="55" name="Resim 54">
            <a:extLst>
              <a:ext uri="{FF2B5EF4-FFF2-40B4-BE49-F238E27FC236}">
                <a16:creationId xmlns:a16="http://schemas.microsoft.com/office/drawing/2014/main" id="{5B459695-A8A3-4540-8C4C-BF4544C77F0E}"/>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b="18943"/>
          <a:stretch/>
        </p:blipFill>
        <p:spPr>
          <a:xfrm>
            <a:off x="7387936" y="3890469"/>
            <a:ext cx="2007245" cy="1220255"/>
          </a:xfrm>
          <a:prstGeom prst="rect">
            <a:avLst/>
          </a:prstGeom>
          <a:ln>
            <a:noFill/>
          </a:ln>
          <a:effectLst>
            <a:outerShdw blurRad="50800" dist="38100" dir="5400000" algn="t" rotWithShape="0">
              <a:prstClr val="black">
                <a:alpha val="40000"/>
              </a:prstClr>
            </a:outerShdw>
          </a:effectLst>
        </p:spPr>
      </p:pic>
      <p:pic>
        <p:nvPicPr>
          <p:cNvPr id="56" name="Resim 55">
            <a:extLst>
              <a:ext uri="{FF2B5EF4-FFF2-40B4-BE49-F238E27FC236}">
                <a16:creationId xmlns:a16="http://schemas.microsoft.com/office/drawing/2014/main" id="{19539AF8-EC81-44E8-A038-B7E1E662F8FF}"/>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b="23192"/>
          <a:stretch/>
        </p:blipFill>
        <p:spPr>
          <a:xfrm>
            <a:off x="5115814" y="3890469"/>
            <a:ext cx="2118262" cy="1220255"/>
          </a:xfrm>
          <a:prstGeom prst="rect">
            <a:avLst/>
          </a:prstGeom>
          <a:ln>
            <a:noFill/>
          </a:ln>
          <a:effectLst>
            <a:outerShdw blurRad="50800" dist="38100" dir="5400000" algn="t" rotWithShape="0">
              <a:prstClr val="black">
                <a:alpha val="40000"/>
              </a:prstClr>
            </a:outerShdw>
          </a:effectLst>
        </p:spPr>
      </p:pic>
      <p:pic>
        <p:nvPicPr>
          <p:cNvPr id="57" name="Resim 56">
            <a:extLst>
              <a:ext uri="{FF2B5EF4-FFF2-40B4-BE49-F238E27FC236}">
                <a16:creationId xmlns:a16="http://schemas.microsoft.com/office/drawing/2014/main" id="{0FB97EAB-295E-483B-826D-88860893417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r="18777"/>
          <a:stretch/>
        </p:blipFill>
        <p:spPr>
          <a:xfrm rot="5400000">
            <a:off x="9348228" y="4066793"/>
            <a:ext cx="2736830" cy="2362672"/>
          </a:xfrm>
          <a:prstGeom prst="rect">
            <a:avLst/>
          </a:prstGeom>
          <a:ln>
            <a:noFill/>
          </a:ln>
          <a:effectLst>
            <a:outerShdw blurRad="50800" dist="38100" dir="5400000" algn="t" rotWithShape="0">
              <a:prstClr val="black">
                <a:alpha val="40000"/>
              </a:prstClr>
            </a:outerShdw>
          </a:effectLst>
        </p:spPr>
      </p:pic>
      <p:pic>
        <p:nvPicPr>
          <p:cNvPr id="61" name="Resim 60">
            <a:extLst>
              <a:ext uri="{FF2B5EF4-FFF2-40B4-BE49-F238E27FC236}">
                <a16:creationId xmlns:a16="http://schemas.microsoft.com/office/drawing/2014/main" id="{7542BF3E-2611-40A4-A6B6-484CCD9FDD04}"/>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t="27335"/>
          <a:stretch/>
        </p:blipFill>
        <p:spPr>
          <a:xfrm>
            <a:off x="321233" y="5273435"/>
            <a:ext cx="1039697" cy="1343107"/>
          </a:xfrm>
          <a:prstGeom prst="rect">
            <a:avLst/>
          </a:prstGeom>
          <a:ln>
            <a:noFill/>
          </a:ln>
          <a:effectLst>
            <a:outerShdw blurRad="50800" dist="38100" dir="5400000" algn="t" rotWithShape="0">
              <a:prstClr val="black">
                <a:alpha val="40000"/>
              </a:prstClr>
            </a:outerShdw>
          </a:effectLst>
        </p:spPr>
      </p:pic>
      <p:pic>
        <p:nvPicPr>
          <p:cNvPr id="63" name="Resim 62">
            <a:extLst>
              <a:ext uri="{FF2B5EF4-FFF2-40B4-BE49-F238E27FC236}">
                <a16:creationId xmlns:a16="http://schemas.microsoft.com/office/drawing/2014/main" id="{4BB1F92B-4490-4C9F-AA3A-1EF33250BE03}"/>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2648" t="20063" r="4739" b="10155"/>
          <a:stretch/>
        </p:blipFill>
        <p:spPr>
          <a:xfrm>
            <a:off x="1534297" y="5273435"/>
            <a:ext cx="3179219" cy="1352349"/>
          </a:xfrm>
          <a:prstGeom prst="rect">
            <a:avLst/>
          </a:prstGeom>
          <a:ln>
            <a:noFill/>
          </a:ln>
          <a:effectLst>
            <a:outerShdw blurRad="50800" dist="38100" dir="5400000" algn="t" rotWithShape="0">
              <a:prstClr val="black">
                <a:alpha val="40000"/>
              </a:prstClr>
            </a:outerShdw>
          </a:effectLst>
        </p:spPr>
      </p:pic>
      <p:pic>
        <p:nvPicPr>
          <p:cNvPr id="69" name="Resim 68">
            <a:extLst>
              <a:ext uri="{FF2B5EF4-FFF2-40B4-BE49-F238E27FC236}">
                <a16:creationId xmlns:a16="http://schemas.microsoft.com/office/drawing/2014/main" id="{FC28A8A5-6FED-4CEE-8139-2EBA971C2DC6}"/>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8990" b="22342"/>
          <a:stretch/>
        </p:blipFill>
        <p:spPr>
          <a:xfrm>
            <a:off x="4839458" y="5273434"/>
            <a:ext cx="2362672" cy="1352349"/>
          </a:xfrm>
          <a:prstGeom prst="rect">
            <a:avLst/>
          </a:prstGeom>
          <a:effectLst>
            <a:outerShdw blurRad="50800" dist="38100" dir="5400000" algn="t" rotWithShape="0">
              <a:prstClr val="black">
                <a:alpha val="40000"/>
              </a:prstClr>
            </a:outerShdw>
          </a:effectLst>
        </p:spPr>
      </p:pic>
      <p:pic>
        <p:nvPicPr>
          <p:cNvPr id="70" name="Resim 69">
            <a:extLst>
              <a:ext uri="{FF2B5EF4-FFF2-40B4-BE49-F238E27FC236}">
                <a16:creationId xmlns:a16="http://schemas.microsoft.com/office/drawing/2014/main" id="{9C78331D-75D3-4389-8DCB-16F5E2BFD070}"/>
              </a:ext>
            </a:extLst>
          </p:cNvPr>
          <p:cNvPicPr>
            <a:picLocks noChangeAspect="1"/>
          </p:cNvPicPr>
          <p:nvPr/>
        </p:nvPicPr>
        <p:blipFill rotWithShape="1">
          <a:blip r:embed="rId16" cstate="print">
            <a:extLst>
              <a:ext uri="{28A0092B-C50C-407E-A947-70E740481C1C}">
                <a14:useLocalDpi xmlns:a14="http://schemas.microsoft.com/office/drawing/2010/main" val="0"/>
              </a:ext>
            </a:extLst>
          </a:blip>
          <a:srcRect r="13216"/>
          <a:stretch/>
        </p:blipFill>
        <p:spPr>
          <a:xfrm>
            <a:off x="7387936" y="5307076"/>
            <a:ext cx="2007245" cy="1310743"/>
          </a:xfrm>
          <a:prstGeom prst="rect">
            <a:avLst/>
          </a:prstGeom>
          <a:effectLst>
            <a:outerShdw blurRad="50800" dist="38100" dir="5400000" algn="t" rotWithShape="0">
              <a:prstClr val="black">
                <a:alpha val="40000"/>
              </a:prstClr>
            </a:outerShdw>
          </a:effectLst>
        </p:spPr>
      </p:pic>
    </p:spTree>
    <p:extLst>
      <p:ext uri="{BB962C8B-B14F-4D97-AF65-F5344CB8AC3E}">
        <p14:creationId xmlns:p14="http://schemas.microsoft.com/office/powerpoint/2010/main" val="38851231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19337" y="11417"/>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18164" y="732301"/>
                  <a:ext cx="2406428"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Öğrenci Profilimiz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097552" y="654978"/>
              <a:ext cx="677865" cy="677865"/>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VIII</a:t>
              </a:r>
              <a:endParaRPr lang="en-IN" b="1" dirty="0">
                <a:solidFill>
                  <a:schemeClr val="bg1"/>
                </a:solidFill>
                <a:latin typeface="Eurostile BQ" pitchFamily="50" charset="0"/>
              </a:endParaRPr>
            </a:p>
          </p:txBody>
        </p:sp>
      </p:grpSp>
      <p:graphicFrame>
        <p:nvGraphicFramePr>
          <p:cNvPr id="4" name="Tablo 3">
            <a:extLst>
              <a:ext uri="{FF2B5EF4-FFF2-40B4-BE49-F238E27FC236}">
                <a16:creationId xmlns:a16="http://schemas.microsoft.com/office/drawing/2014/main" id="{2EB5B704-28F7-422E-A88F-B585F27AD294}"/>
              </a:ext>
            </a:extLst>
          </p:cNvPr>
          <p:cNvGraphicFramePr>
            <a:graphicFrameLocks noGrp="1"/>
          </p:cNvGraphicFramePr>
          <p:nvPr>
            <p:extLst>
              <p:ext uri="{D42A27DB-BD31-4B8C-83A1-F6EECF244321}">
                <p14:modId xmlns:p14="http://schemas.microsoft.com/office/powerpoint/2010/main" val="1080908893"/>
              </p:ext>
            </p:extLst>
          </p:nvPr>
        </p:nvGraphicFramePr>
        <p:xfrm>
          <a:off x="2993014" y="2229285"/>
          <a:ext cx="3593270" cy="2025864"/>
        </p:xfrm>
        <a:graphic>
          <a:graphicData uri="http://schemas.openxmlformats.org/drawingml/2006/table">
            <a:tbl>
              <a:tblPr>
                <a:tableStyleId>{5C22544A-7EE6-4342-B048-85BDC9FD1C3A}</a:tableStyleId>
              </a:tblPr>
              <a:tblGrid>
                <a:gridCol w="718654">
                  <a:extLst>
                    <a:ext uri="{9D8B030D-6E8A-4147-A177-3AD203B41FA5}">
                      <a16:colId xmlns:a16="http://schemas.microsoft.com/office/drawing/2014/main" val="1083763392"/>
                    </a:ext>
                  </a:extLst>
                </a:gridCol>
                <a:gridCol w="718654">
                  <a:extLst>
                    <a:ext uri="{9D8B030D-6E8A-4147-A177-3AD203B41FA5}">
                      <a16:colId xmlns:a16="http://schemas.microsoft.com/office/drawing/2014/main" val="3642400099"/>
                    </a:ext>
                  </a:extLst>
                </a:gridCol>
                <a:gridCol w="718654">
                  <a:extLst>
                    <a:ext uri="{9D8B030D-6E8A-4147-A177-3AD203B41FA5}">
                      <a16:colId xmlns:a16="http://schemas.microsoft.com/office/drawing/2014/main" val="1074735980"/>
                    </a:ext>
                  </a:extLst>
                </a:gridCol>
                <a:gridCol w="718654">
                  <a:extLst>
                    <a:ext uri="{9D8B030D-6E8A-4147-A177-3AD203B41FA5}">
                      <a16:colId xmlns:a16="http://schemas.microsoft.com/office/drawing/2014/main" val="786275957"/>
                    </a:ext>
                  </a:extLst>
                </a:gridCol>
                <a:gridCol w="718654">
                  <a:extLst>
                    <a:ext uri="{9D8B030D-6E8A-4147-A177-3AD203B41FA5}">
                      <a16:colId xmlns:a16="http://schemas.microsoft.com/office/drawing/2014/main" val="160129405"/>
                    </a:ext>
                  </a:extLst>
                </a:gridCol>
              </a:tblGrid>
              <a:tr h="337644">
                <a:tc>
                  <a:txBody>
                    <a:bodyPr/>
                    <a:lstStyle/>
                    <a:p>
                      <a:pPr algn="ctr" fontAlgn="ctr"/>
                      <a:r>
                        <a:rPr lang="tr-TR" sz="1400" u="none" strike="noStrike" dirty="0">
                          <a:effectLst/>
                          <a:latin typeface="Candara Light" panose="020E0502030303020204" pitchFamily="34" charset="0"/>
                        </a:rPr>
                        <a:t> </a:t>
                      </a:r>
                      <a:endParaRPr lang="tr-TR" sz="1400" b="0" i="0" u="none" strike="noStrike" dirty="0">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b="1" u="none" strike="noStrike" dirty="0">
                          <a:effectLst/>
                          <a:latin typeface="Candara Light" panose="020E0502030303020204" pitchFamily="34" charset="0"/>
                        </a:rPr>
                        <a:t>BURS</a:t>
                      </a:r>
                      <a:endParaRPr lang="tr-TR" sz="1400" b="1" i="0" u="none" strike="noStrike" dirty="0">
                        <a:solidFill>
                          <a:srgbClr val="000000"/>
                        </a:solidFill>
                        <a:effectLst/>
                        <a:latin typeface="Candara Light" panose="020E0502030303020204" pitchFamily="34" charset="0"/>
                      </a:endParaRPr>
                    </a:p>
                  </a:txBody>
                  <a:tcPr marL="9525" marR="9525" marT="9525" marB="0" anchor="ctr">
                    <a:solidFill>
                      <a:schemeClr val="accent1">
                        <a:lumMod val="75000"/>
                      </a:schemeClr>
                    </a:solidFill>
                  </a:tcPr>
                </a:tc>
                <a:tc>
                  <a:txBody>
                    <a:bodyPr/>
                    <a:lstStyle/>
                    <a:p>
                      <a:pPr algn="ctr" fontAlgn="ctr"/>
                      <a:r>
                        <a:rPr lang="tr-TR" sz="1400" b="1" u="none" strike="noStrike" dirty="0">
                          <a:effectLst/>
                          <a:latin typeface="Candara Light" panose="020E0502030303020204" pitchFamily="34" charset="0"/>
                        </a:rPr>
                        <a:t>K/Y</a:t>
                      </a:r>
                      <a:endParaRPr lang="tr-TR" sz="1400" b="1" i="0" u="none" strike="noStrike" dirty="0">
                        <a:solidFill>
                          <a:srgbClr val="000000"/>
                        </a:solidFill>
                        <a:effectLst/>
                        <a:latin typeface="Candara Light" panose="020E0502030303020204" pitchFamily="34" charset="0"/>
                      </a:endParaRPr>
                    </a:p>
                  </a:txBody>
                  <a:tcPr marL="9525" marR="9525" marT="9525" marB="0" anchor="ctr">
                    <a:solidFill>
                      <a:schemeClr val="accent1">
                        <a:lumMod val="75000"/>
                      </a:schemeClr>
                    </a:solidFill>
                  </a:tcPr>
                </a:tc>
                <a:tc>
                  <a:txBody>
                    <a:bodyPr/>
                    <a:lstStyle/>
                    <a:p>
                      <a:pPr algn="ctr" fontAlgn="ctr"/>
                      <a:r>
                        <a:rPr lang="tr-TR" sz="1400" b="1" u="none" strike="noStrike" dirty="0">
                          <a:effectLst/>
                          <a:latin typeface="Candara Light" panose="020E0502030303020204" pitchFamily="34" charset="0"/>
                        </a:rPr>
                        <a:t>TABAN P</a:t>
                      </a:r>
                      <a:endParaRPr lang="tr-TR" sz="1400" b="1" i="0" u="none" strike="noStrike" dirty="0">
                        <a:solidFill>
                          <a:srgbClr val="000000"/>
                        </a:solidFill>
                        <a:effectLst/>
                        <a:latin typeface="Candara Light" panose="020E0502030303020204" pitchFamily="34" charset="0"/>
                      </a:endParaRPr>
                    </a:p>
                  </a:txBody>
                  <a:tcPr marL="9525" marR="9525" marT="9525" marB="0" anchor="ctr">
                    <a:solidFill>
                      <a:schemeClr val="accent1">
                        <a:lumMod val="75000"/>
                      </a:schemeClr>
                    </a:solidFill>
                  </a:tcPr>
                </a:tc>
                <a:tc>
                  <a:txBody>
                    <a:bodyPr/>
                    <a:lstStyle/>
                    <a:p>
                      <a:pPr algn="ctr" fontAlgn="ctr"/>
                      <a:r>
                        <a:rPr lang="tr-TR" sz="1400" b="1" u="none" strike="noStrike" dirty="0">
                          <a:effectLst/>
                          <a:latin typeface="Candara Light" panose="020E0502030303020204" pitchFamily="34" charset="0"/>
                        </a:rPr>
                        <a:t>TAVAN P</a:t>
                      </a:r>
                      <a:endParaRPr lang="tr-TR" sz="1400" b="1" i="0" u="none" strike="noStrike" dirty="0">
                        <a:solidFill>
                          <a:srgbClr val="000000"/>
                        </a:solidFill>
                        <a:effectLst/>
                        <a:latin typeface="Candara Light" panose="020E0502030303020204" pitchFamily="34" charset="0"/>
                      </a:endParaRPr>
                    </a:p>
                  </a:txBody>
                  <a:tcPr marL="9525" marR="9525" marT="9525" marB="0" anchor="ctr">
                    <a:solidFill>
                      <a:schemeClr val="accent1">
                        <a:lumMod val="75000"/>
                      </a:schemeClr>
                    </a:solidFill>
                  </a:tcPr>
                </a:tc>
                <a:extLst>
                  <a:ext uri="{0D108BD9-81ED-4DB2-BD59-A6C34878D82A}">
                    <a16:rowId xmlns:a16="http://schemas.microsoft.com/office/drawing/2014/main" val="1574515326"/>
                  </a:ext>
                </a:extLst>
              </a:tr>
              <a:tr h="337644">
                <a:tc rowSpan="3">
                  <a:txBody>
                    <a:bodyPr/>
                    <a:lstStyle/>
                    <a:p>
                      <a:pPr algn="ctr" fontAlgn="ctr"/>
                      <a:r>
                        <a:rPr lang="tr-TR" sz="1400" b="1" u="none" strike="noStrike" dirty="0">
                          <a:effectLst/>
                          <a:latin typeface="Candara Light" panose="020E0502030303020204" pitchFamily="34" charset="0"/>
                        </a:rPr>
                        <a:t>19-20</a:t>
                      </a:r>
                      <a:endParaRPr lang="tr-TR" sz="1400" b="1" i="0" u="none" strike="noStrike" dirty="0">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dirty="0">
                          <a:effectLst/>
                          <a:latin typeface="Candara Light" panose="020E0502030303020204" pitchFamily="34" charset="0"/>
                        </a:rPr>
                        <a:t>100</a:t>
                      </a:r>
                      <a:endParaRPr lang="tr-TR" sz="1400" b="0" i="0" u="none" strike="noStrike" dirty="0">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dirty="0">
                          <a:effectLst/>
                          <a:latin typeface="Candara Light" panose="020E0502030303020204" pitchFamily="34" charset="0"/>
                        </a:rPr>
                        <a:t>4/4</a:t>
                      </a:r>
                      <a:endParaRPr lang="tr-TR" sz="1400" b="0" i="0" u="none" strike="noStrike" dirty="0">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a:effectLst/>
                          <a:latin typeface="Candara Light" panose="020E0502030303020204" pitchFamily="34" charset="0"/>
                        </a:rPr>
                        <a:t>319,46</a:t>
                      </a:r>
                      <a:endParaRPr lang="tr-TR" sz="1400" b="0" i="0" u="none" strike="noStrike">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dirty="0">
                          <a:effectLst/>
                          <a:highlight>
                            <a:srgbClr val="00FF00"/>
                          </a:highlight>
                          <a:latin typeface="Candara Light" panose="020E0502030303020204" pitchFamily="34" charset="0"/>
                        </a:rPr>
                        <a:t>349,78</a:t>
                      </a:r>
                      <a:endParaRPr lang="tr-TR" sz="1400" b="0" i="0" u="none" strike="noStrike" dirty="0">
                        <a:solidFill>
                          <a:srgbClr val="000000"/>
                        </a:solidFill>
                        <a:effectLst/>
                        <a:highlight>
                          <a:srgbClr val="00FF00"/>
                        </a:highlight>
                        <a:latin typeface="Candara Light" panose="020E0502030303020204" pitchFamily="34" charset="0"/>
                      </a:endParaRPr>
                    </a:p>
                  </a:txBody>
                  <a:tcPr marL="9525" marR="9525" marT="9525" marB="0" anchor="ctr"/>
                </a:tc>
                <a:extLst>
                  <a:ext uri="{0D108BD9-81ED-4DB2-BD59-A6C34878D82A}">
                    <a16:rowId xmlns:a16="http://schemas.microsoft.com/office/drawing/2014/main" val="2385087196"/>
                  </a:ext>
                </a:extLst>
              </a:tr>
              <a:tr h="337644">
                <a:tc vMerge="1">
                  <a:txBody>
                    <a:bodyPr/>
                    <a:lstStyle/>
                    <a:p>
                      <a:endParaRPr lang="tr-TR"/>
                    </a:p>
                  </a:txBody>
                  <a:tcPr/>
                </a:tc>
                <a:tc>
                  <a:txBody>
                    <a:bodyPr/>
                    <a:lstStyle/>
                    <a:p>
                      <a:pPr algn="ctr" fontAlgn="ctr"/>
                      <a:r>
                        <a:rPr lang="tr-TR" sz="1400" u="none" strike="noStrike">
                          <a:effectLst/>
                          <a:latin typeface="Candara Light" panose="020E0502030303020204" pitchFamily="34" charset="0"/>
                        </a:rPr>
                        <a:t>75</a:t>
                      </a:r>
                      <a:endParaRPr lang="tr-TR" sz="1400" b="0" i="0" u="none" strike="noStrike">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dirty="0">
                          <a:effectLst/>
                          <a:latin typeface="Candara Light" panose="020E0502030303020204" pitchFamily="34" charset="0"/>
                        </a:rPr>
                        <a:t>22/22</a:t>
                      </a:r>
                      <a:endParaRPr lang="tr-TR" sz="1400" b="0" i="0" u="none" strike="noStrike" dirty="0">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a:effectLst/>
                          <a:latin typeface="Candara Light" panose="020E0502030303020204" pitchFamily="34" charset="0"/>
                        </a:rPr>
                        <a:t>264,8</a:t>
                      </a:r>
                      <a:endParaRPr lang="tr-TR" sz="1400" b="0" i="0" u="none" strike="noStrike">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a:effectLst/>
                          <a:latin typeface="Candara Light" panose="020E0502030303020204" pitchFamily="34" charset="0"/>
                        </a:rPr>
                        <a:t>300,48</a:t>
                      </a:r>
                      <a:endParaRPr lang="tr-TR" sz="1400" b="0" i="0" u="none" strike="noStrike">
                        <a:solidFill>
                          <a:srgbClr val="000000"/>
                        </a:solidFill>
                        <a:effectLst/>
                        <a:latin typeface="Candara Light" panose="020E0502030303020204" pitchFamily="34" charset="0"/>
                      </a:endParaRPr>
                    </a:p>
                  </a:txBody>
                  <a:tcPr marL="9525" marR="9525" marT="9525" marB="0" anchor="ctr"/>
                </a:tc>
                <a:extLst>
                  <a:ext uri="{0D108BD9-81ED-4DB2-BD59-A6C34878D82A}">
                    <a16:rowId xmlns:a16="http://schemas.microsoft.com/office/drawing/2014/main" val="294281692"/>
                  </a:ext>
                </a:extLst>
              </a:tr>
              <a:tr h="337644">
                <a:tc vMerge="1">
                  <a:txBody>
                    <a:bodyPr/>
                    <a:lstStyle/>
                    <a:p>
                      <a:endParaRPr lang="tr-TR"/>
                    </a:p>
                  </a:txBody>
                  <a:tcPr/>
                </a:tc>
                <a:tc>
                  <a:txBody>
                    <a:bodyPr/>
                    <a:lstStyle/>
                    <a:p>
                      <a:pPr algn="ctr" fontAlgn="ctr"/>
                      <a:r>
                        <a:rPr lang="tr-TR" sz="1400" u="none" strike="noStrike">
                          <a:effectLst/>
                          <a:latin typeface="Candara Light" panose="020E0502030303020204" pitchFamily="34" charset="0"/>
                        </a:rPr>
                        <a:t>50</a:t>
                      </a:r>
                      <a:endParaRPr lang="tr-TR" sz="1400" b="0" i="0" u="none" strike="noStrike">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dirty="0">
                          <a:effectLst/>
                          <a:latin typeface="Candara Light" panose="020E0502030303020204" pitchFamily="34" charset="0"/>
                        </a:rPr>
                        <a:t>9/9</a:t>
                      </a:r>
                      <a:endParaRPr lang="tr-TR" sz="1400" b="0" i="0" u="none" strike="noStrike" dirty="0">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dirty="0">
                          <a:effectLst/>
                          <a:latin typeface="Candara Light" panose="020E0502030303020204" pitchFamily="34" charset="0"/>
                        </a:rPr>
                        <a:t>245,22</a:t>
                      </a:r>
                      <a:endParaRPr lang="tr-TR" sz="1400" b="0" i="0" u="none" strike="noStrike" dirty="0">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a:effectLst/>
                          <a:latin typeface="Candara Light" panose="020E0502030303020204" pitchFamily="34" charset="0"/>
                        </a:rPr>
                        <a:t>282,54</a:t>
                      </a:r>
                      <a:endParaRPr lang="tr-TR" sz="1400" b="0" i="0" u="none" strike="noStrike">
                        <a:solidFill>
                          <a:srgbClr val="000000"/>
                        </a:solidFill>
                        <a:effectLst/>
                        <a:latin typeface="Candara Light" panose="020E0502030303020204" pitchFamily="34" charset="0"/>
                      </a:endParaRPr>
                    </a:p>
                  </a:txBody>
                  <a:tcPr marL="9525" marR="9525" marT="9525" marB="0" anchor="ctr"/>
                </a:tc>
                <a:extLst>
                  <a:ext uri="{0D108BD9-81ED-4DB2-BD59-A6C34878D82A}">
                    <a16:rowId xmlns:a16="http://schemas.microsoft.com/office/drawing/2014/main" val="1940499041"/>
                  </a:ext>
                </a:extLst>
              </a:tr>
              <a:tr h="337644">
                <a:tc rowSpan="2">
                  <a:txBody>
                    <a:bodyPr/>
                    <a:lstStyle/>
                    <a:p>
                      <a:pPr algn="ctr" fontAlgn="ctr"/>
                      <a:r>
                        <a:rPr lang="tr-TR" sz="1400" b="1" u="none" strike="noStrike" dirty="0">
                          <a:effectLst/>
                          <a:latin typeface="Candara Light" panose="020E0502030303020204" pitchFamily="34" charset="0"/>
                        </a:rPr>
                        <a:t>20-21</a:t>
                      </a:r>
                      <a:endParaRPr lang="tr-TR" sz="1400" b="1" i="0" u="none" strike="noStrike" dirty="0">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a:effectLst/>
                          <a:latin typeface="Candara Light" panose="020E0502030303020204" pitchFamily="34" charset="0"/>
                        </a:rPr>
                        <a:t>100</a:t>
                      </a:r>
                      <a:endParaRPr lang="tr-TR" sz="1400" b="0" i="0" u="none" strike="noStrike">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a:effectLst/>
                          <a:latin typeface="Candara Light" panose="020E0502030303020204" pitchFamily="34" charset="0"/>
                        </a:rPr>
                        <a:t>7/7</a:t>
                      </a:r>
                      <a:endParaRPr lang="tr-TR" sz="1400" b="0" i="0" u="none" strike="noStrike">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dirty="0">
                          <a:effectLst/>
                          <a:latin typeface="Candara Light" panose="020E0502030303020204" pitchFamily="34" charset="0"/>
                        </a:rPr>
                        <a:t>358,03</a:t>
                      </a:r>
                      <a:endParaRPr lang="tr-TR" sz="1400" b="0" i="0" u="none" strike="noStrike" dirty="0">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dirty="0">
                          <a:effectLst/>
                          <a:highlight>
                            <a:srgbClr val="00FF00"/>
                          </a:highlight>
                          <a:latin typeface="Candara Light" panose="020E0502030303020204" pitchFamily="34" charset="0"/>
                        </a:rPr>
                        <a:t>373,51</a:t>
                      </a:r>
                      <a:endParaRPr lang="tr-TR" sz="1400" b="0" i="0" u="none" strike="noStrike" dirty="0">
                        <a:solidFill>
                          <a:srgbClr val="000000"/>
                        </a:solidFill>
                        <a:effectLst/>
                        <a:highlight>
                          <a:srgbClr val="00FF00"/>
                        </a:highlight>
                        <a:latin typeface="Candara Light" panose="020E0502030303020204" pitchFamily="34" charset="0"/>
                      </a:endParaRPr>
                    </a:p>
                  </a:txBody>
                  <a:tcPr marL="9525" marR="9525" marT="9525" marB="0" anchor="ctr"/>
                </a:tc>
                <a:extLst>
                  <a:ext uri="{0D108BD9-81ED-4DB2-BD59-A6C34878D82A}">
                    <a16:rowId xmlns:a16="http://schemas.microsoft.com/office/drawing/2014/main" val="3403059184"/>
                  </a:ext>
                </a:extLst>
              </a:tr>
              <a:tr h="337644">
                <a:tc vMerge="1">
                  <a:txBody>
                    <a:bodyPr/>
                    <a:lstStyle/>
                    <a:p>
                      <a:endParaRPr lang="tr-TR"/>
                    </a:p>
                  </a:txBody>
                  <a:tcPr/>
                </a:tc>
                <a:tc>
                  <a:txBody>
                    <a:bodyPr/>
                    <a:lstStyle/>
                    <a:p>
                      <a:pPr algn="ctr" fontAlgn="ctr"/>
                      <a:r>
                        <a:rPr lang="tr-TR" sz="1400" u="none" strike="noStrike">
                          <a:effectLst/>
                          <a:latin typeface="Candara Light" panose="020E0502030303020204" pitchFamily="34" charset="0"/>
                        </a:rPr>
                        <a:t>25</a:t>
                      </a:r>
                      <a:endParaRPr lang="tr-TR" sz="1400" b="0" i="0" u="none" strike="noStrike">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a:effectLst/>
                          <a:latin typeface="Candara Light" panose="020E0502030303020204" pitchFamily="34" charset="0"/>
                        </a:rPr>
                        <a:t>41/41</a:t>
                      </a:r>
                      <a:endParaRPr lang="tr-TR" sz="1400" b="0" i="0" u="none" strike="noStrike">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dirty="0">
                          <a:effectLst/>
                          <a:latin typeface="Candara Light" panose="020E0502030303020204" pitchFamily="34" charset="0"/>
                        </a:rPr>
                        <a:t>219,78</a:t>
                      </a:r>
                      <a:endParaRPr lang="tr-TR" sz="1400" b="0" i="0" u="none" strike="noStrike" dirty="0">
                        <a:solidFill>
                          <a:srgbClr val="000000"/>
                        </a:solidFill>
                        <a:effectLst/>
                        <a:latin typeface="Candara Light" panose="020E0502030303020204" pitchFamily="34" charset="0"/>
                      </a:endParaRPr>
                    </a:p>
                  </a:txBody>
                  <a:tcPr marL="9525" marR="9525" marT="9525" marB="0" anchor="ctr"/>
                </a:tc>
                <a:tc>
                  <a:txBody>
                    <a:bodyPr/>
                    <a:lstStyle/>
                    <a:p>
                      <a:pPr algn="ctr" fontAlgn="ctr"/>
                      <a:r>
                        <a:rPr lang="tr-TR" sz="1400" u="none" strike="noStrike" dirty="0">
                          <a:effectLst/>
                          <a:latin typeface="Candara Light" panose="020E0502030303020204" pitchFamily="34" charset="0"/>
                        </a:rPr>
                        <a:t>281,63</a:t>
                      </a:r>
                      <a:endParaRPr lang="tr-TR" sz="1400" b="0" i="0" u="none" strike="noStrike" dirty="0">
                        <a:solidFill>
                          <a:srgbClr val="000000"/>
                        </a:solidFill>
                        <a:effectLst/>
                        <a:latin typeface="Candara Light" panose="020E0502030303020204" pitchFamily="34" charset="0"/>
                      </a:endParaRPr>
                    </a:p>
                  </a:txBody>
                  <a:tcPr marL="9525" marR="9525" marT="9525" marB="0" anchor="ctr"/>
                </a:tc>
                <a:extLst>
                  <a:ext uri="{0D108BD9-81ED-4DB2-BD59-A6C34878D82A}">
                    <a16:rowId xmlns:a16="http://schemas.microsoft.com/office/drawing/2014/main" val="1982025395"/>
                  </a:ext>
                </a:extLst>
              </a:tr>
            </a:tbl>
          </a:graphicData>
        </a:graphic>
      </p:graphicFrame>
      <p:grpSp>
        <p:nvGrpSpPr>
          <p:cNvPr id="5" name="Grup 4">
            <a:extLst>
              <a:ext uri="{FF2B5EF4-FFF2-40B4-BE49-F238E27FC236}">
                <a16:creationId xmlns:a16="http://schemas.microsoft.com/office/drawing/2014/main" id="{14C7872D-DEC0-4DDD-B2F7-E8FCEBA4EFCF}"/>
              </a:ext>
            </a:extLst>
          </p:cNvPr>
          <p:cNvGrpSpPr/>
          <p:nvPr/>
        </p:nvGrpSpPr>
        <p:grpSpPr>
          <a:xfrm>
            <a:off x="286359" y="2801585"/>
            <a:ext cx="2295439" cy="3257757"/>
            <a:chOff x="9031794" y="2807106"/>
            <a:chExt cx="2295439" cy="3257757"/>
          </a:xfrm>
        </p:grpSpPr>
        <p:sp>
          <p:nvSpPr>
            <p:cNvPr id="46" name="Oval 45">
              <a:extLst>
                <a:ext uri="{FF2B5EF4-FFF2-40B4-BE49-F238E27FC236}">
                  <a16:creationId xmlns:a16="http://schemas.microsoft.com/office/drawing/2014/main" id="{6C26F630-9528-47CF-9838-D9D2B004B665}"/>
                </a:ext>
              </a:extLst>
            </p:cNvPr>
            <p:cNvSpPr/>
            <p:nvPr/>
          </p:nvSpPr>
          <p:spPr>
            <a:xfrm>
              <a:off x="9031794" y="3896835"/>
              <a:ext cx="2168028" cy="2168028"/>
            </a:xfrm>
            <a:prstGeom prst="ellipse">
              <a:avLst/>
            </a:prstGeom>
            <a:solidFill>
              <a:schemeClr val="bg1"/>
            </a:solidFill>
            <a:ln>
              <a:noFill/>
            </a:ln>
            <a:scene3d>
              <a:camera prst="isometricTopUp"/>
              <a:lightRig rig="threePt" dir="t">
                <a:rot lat="0" lon="0" rev="14400000"/>
              </a:lightRig>
            </a:scene3d>
            <a:sp3d extrusionH="304800"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47" name="Group 35">
              <a:extLst>
                <a:ext uri="{FF2B5EF4-FFF2-40B4-BE49-F238E27FC236}">
                  <a16:creationId xmlns:a16="http://schemas.microsoft.com/office/drawing/2014/main" id="{36E3B86E-A2AA-4DB2-A15F-1EEE03C82742}"/>
                </a:ext>
              </a:extLst>
            </p:cNvPr>
            <p:cNvGrpSpPr/>
            <p:nvPr/>
          </p:nvGrpSpPr>
          <p:grpSpPr>
            <a:xfrm>
              <a:off x="9174480" y="2807106"/>
              <a:ext cx="2095270" cy="2119051"/>
              <a:chOff x="4721014" y="1399653"/>
              <a:chExt cx="3960984" cy="4005942"/>
            </a:xfrm>
          </p:grpSpPr>
          <p:sp>
            <p:nvSpPr>
              <p:cNvPr id="48" name="Freeform: Shape 36">
                <a:extLst>
                  <a:ext uri="{FF2B5EF4-FFF2-40B4-BE49-F238E27FC236}">
                    <a16:creationId xmlns:a16="http://schemas.microsoft.com/office/drawing/2014/main" id="{7B8AB843-0536-4E67-9E9B-7860D55D58E0}"/>
                  </a:ext>
                </a:extLst>
              </p:cNvPr>
              <p:cNvSpPr/>
              <p:nvPr/>
            </p:nvSpPr>
            <p:spPr>
              <a:xfrm>
                <a:off x="4721014" y="1399653"/>
                <a:ext cx="3960984" cy="4005942"/>
              </a:xfrm>
              <a:custGeom>
                <a:avLst/>
                <a:gdLst>
                  <a:gd name="connsiteX0" fmla="*/ 2002971 w 3960984"/>
                  <a:gd name="connsiteY0" fmla="*/ 0 h 4005942"/>
                  <a:gd name="connsiteX1" fmla="*/ 3122851 w 3960984"/>
                  <a:gd name="connsiteY1" fmla="*/ 342076 h 4005942"/>
                  <a:gd name="connsiteX2" fmla="*/ 3172527 w 3960984"/>
                  <a:gd name="connsiteY2" fmla="*/ 379223 h 4005942"/>
                  <a:gd name="connsiteX3" fmla="*/ 3070986 w 3960984"/>
                  <a:gd name="connsiteY3" fmla="*/ 520197 h 4005942"/>
                  <a:gd name="connsiteX4" fmla="*/ 3025623 w 3960984"/>
                  <a:gd name="connsiteY4" fmla="*/ 486275 h 4005942"/>
                  <a:gd name="connsiteX5" fmla="*/ 2002971 w 3960984"/>
                  <a:gd name="connsiteY5" fmla="*/ 173898 h 4005942"/>
                  <a:gd name="connsiteX6" fmla="*/ 173898 w 3960984"/>
                  <a:gd name="connsiteY6" fmla="*/ 2002971 h 4005942"/>
                  <a:gd name="connsiteX7" fmla="*/ 2002971 w 3960984"/>
                  <a:gd name="connsiteY7" fmla="*/ 3832044 h 4005942"/>
                  <a:gd name="connsiteX8" fmla="*/ 3749813 w 3960984"/>
                  <a:gd name="connsiteY8" fmla="*/ 2546881 h 4005942"/>
                  <a:gd name="connsiteX9" fmla="*/ 3790989 w 3960984"/>
                  <a:gd name="connsiteY9" fmla="*/ 2386740 h 4005942"/>
                  <a:gd name="connsiteX10" fmla="*/ 3960984 w 3960984"/>
                  <a:gd name="connsiteY10" fmla="*/ 2423226 h 4005942"/>
                  <a:gd name="connsiteX11" fmla="*/ 3915892 w 3960984"/>
                  <a:gd name="connsiteY11" fmla="*/ 2598593 h 4005942"/>
                  <a:gd name="connsiteX12" fmla="*/ 2002971 w 3960984"/>
                  <a:gd name="connsiteY12" fmla="*/ 4005942 h 4005942"/>
                  <a:gd name="connsiteX13" fmla="*/ 0 w 3960984"/>
                  <a:gd name="connsiteY13" fmla="*/ 2002971 h 4005942"/>
                  <a:gd name="connsiteX14" fmla="*/ 2002971 w 3960984"/>
                  <a:gd name="connsiteY14" fmla="*/ 0 h 400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60984" h="4005942">
                    <a:moveTo>
                      <a:pt x="2002971" y="0"/>
                    </a:moveTo>
                    <a:cubicBezTo>
                      <a:pt x="2417800" y="0"/>
                      <a:pt x="2803175" y="126107"/>
                      <a:pt x="3122851" y="342076"/>
                    </a:cubicBezTo>
                    <a:lnTo>
                      <a:pt x="3172527" y="379223"/>
                    </a:lnTo>
                    <a:lnTo>
                      <a:pt x="3070986" y="520197"/>
                    </a:lnTo>
                    <a:lnTo>
                      <a:pt x="3025623" y="486275"/>
                    </a:lnTo>
                    <a:cubicBezTo>
                      <a:pt x="2733701" y="289056"/>
                      <a:pt x="2381784" y="173898"/>
                      <a:pt x="2002971" y="173898"/>
                    </a:cubicBezTo>
                    <a:cubicBezTo>
                      <a:pt x="992802" y="173898"/>
                      <a:pt x="173898" y="992802"/>
                      <a:pt x="173898" y="2002971"/>
                    </a:cubicBezTo>
                    <a:cubicBezTo>
                      <a:pt x="173898" y="3013140"/>
                      <a:pt x="992802" y="3832044"/>
                      <a:pt x="2002971" y="3832044"/>
                    </a:cubicBezTo>
                    <a:cubicBezTo>
                      <a:pt x="2823733" y="3832044"/>
                      <a:pt x="3518231" y="3291440"/>
                      <a:pt x="3749813" y="2546881"/>
                    </a:cubicBezTo>
                    <a:lnTo>
                      <a:pt x="3790989" y="2386740"/>
                    </a:lnTo>
                    <a:lnTo>
                      <a:pt x="3960984" y="2423226"/>
                    </a:lnTo>
                    <a:lnTo>
                      <a:pt x="3915892" y="2598593"/>
                    </a:lnTo>
                    <a:cubicBezTo>
                      <a:pt x="3662293" y="3413940"/>
                      <a:pt x="2901767" y="4005942"/>
                      <a:pt x="2002971" y="4005942"/>
                    </a:cubicBezTo>
                    <a:cubicBezTo>
                      <a:pt x="896761" y="4005942"/>
                      <a:pt x="0" y="3109181"/>
                      <a:pt x="0" y="2002971"/>
                    </a:cubicBezTo>
                    <a:cubicBezTo>
                      <a:pt x="0" y="896761"/>
                      <a:pt x="896761" y="0"/>
                      <a:pt x="2002971" y="0"/>
                    </a:cubicBezTo>
                    <a:close/>
                  </a:path>
                </a:pathLst>
              </a:custGeom>
              <a:gradFill>
                <a:gsLst>
                  <a:gs pos="0">
                    <a:srgbClr val="00F2F2"/>
                  </a:gs>
                  <a:gs pos="100000">
                    <a:srgbClr val="02FFFF"/>
                  </a:gs>
                </a:gsLst>
                <a:lin ang="13500000" scaled="1"/>
              </a:gradFill>
              <a:ln>
                <a:noFill/>
              </a:ln>
              <a:scene3d>
                <a:camera prst="isometricRightUp"/>
                <a:lightRig rig="threePt" dir="t">
                  <a:rot lat="0" lon="0" rev="6600000"/>
                </a:lightRig>
              </a:scene3d>
              <a:sp3d extrusionH="4318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49" name="Oval 48">
                <a:extLst>
                  <a:ext uri="{FF2B5EF4-FFF2-40B4-BE49-F238E27FC236}">
                    <a16:creationId xmlns:a16="http://schemas.microsoft.com/office/drawing/2014/main" id="{8E1D0D59-2F63-4193-99E4-BF3859F56516}"/>
                  </a:ext>
                </a:extLst>
              </p:cNvPr>
              <p:cNvSpPr/>
              <p:nvPr/>
            </p:nvSpPr>
            <p:spPr>
              <a:xfrm>
                <a:off x="5112191" y="1813306"/>
                <a:ext cx="3178630" cy="3178630"/>
              </a:xfrm>
              <a:prstGeom prst="ellipse">
                <a:avLst/>
              </a:prstGeom>
              <a:gradFill flip="none" rotWithShape="1">
                <a:gsLst>
                  <a:gs pos="0">
                    <a:srgbClr val="00C4F2">
                      <a:alpha val="92000"/>
                    </a:srgbClr>
                  </a:gs>
                  <a:gs pos="100000">
                    <a:srgbClr val="CC00FF">
                      <a:alpha val="98000"/>
                    </a:srgbClr>
                  </a:gs>
                </a:gsLst>
                <a:lin ang="13500000" scaled="1"/>
                <a:tileRect/>
              </a:gradFill>
              <a:ln>
                <a:noFill/>
              </a:ln>
              <a:effectLst>
                <a:reflection blurRad="215900" stA="72000" endPos="41000" dist="3302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50" name="Freeform: Shape 38">
                <a:extLst>
                  <a:ext uri="{FF2B5EF4-FFF2-40B4-BE49-F238E27FC236}">
                    <a16:creationId xmlns:a16="http://schemas.microsoft.com/office/drawing/2014/main" id="{B3F172D5-6F67-4EDA-AEF1-57955379442C}"/>
                  </a:ext>
                </a:extLst>
              </p:cNvPr>
              <p:cNvSpPr/>
              <p:nvPr/>
            </p:nvSpPr>
            <p:spPr>
              <a:xfrm>
                <a:off x="5235904" y="2035628"/>
                <a:ext cx="2871528" cy="2088909"/>
              </a:xfrm>
              <a:custGeom>
                <a:avLst/>
                <a:gdLst>
                  <a:gd name="connsiteX0" fmla="*/ 1589315 w 2871529"/>
                  <a:gd name="connsiteY0" fmla="*/ 0 h 2088909"/>
                  <a:gd name="connsiteX1" fmla="*/ 2815708 w 2871529"/>
                  <a:gd name="connsiteY1" fmla="*/ 578363 h 2088909"/>
                  <a:gd name="connsiteX2" fmla="*/ 2871529 w 2871529"/>
                  <a:gd name="connsiteY2" fmla="*/ 653012 h 2088909"/>
                  <a:gd name="connsiteX3" fmla="*/ 81328 w 2871529"/>
                  <a:gd name="connsiteY3" fmla="*/ 2088909 h 2088909"/>
                  <a:gd name="connsiteX4" fmla="*/ 71453 w 2871529"/>
                  <a:gd name="connsiteY4" fmla="*/ 2061929 h 2088909"/>
                  <a:gd name="connsiteX5" fmla="*/ 0 w 2871529"/>
                  <a:gd name="connsiteY5" fmla="*/ 1589315 h 2088909"/>
                  <a:gd name="connsiteX6" fmla="*/ 1589315 w 2871529"/>
                  <a:gd name="connsiteY6" fmla="*/ 0 h 208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088909">
                    <a:moveTo>
                      <a:pt x="1589315" y="0"/>
                    </a:moveTo>
                    <a:cubicBezTo>
                      <a:pt x="2083052" y="0"/>
                      <a:pt x="2524204" y="225142"/>
                      <a:pt x="2815708" y="578363"/>
                    </a:cubicBezTo>
                    <a:lnTo>
                      <a:pt x="2871529" y="653012"/>
                    </a:lnTo>
                    <a:lnTo>
                      <a:pt x="81328" y="2088909"/>
                    </a:lnTo>
                    <a:lnTo>
                      <a:pt x="71453" y="2061929"/>
                    </a:lnTo>
                    <a:cubicBezTo>
                      <a:pt x="25016" y="1912630"/>
                      <a:pt x="0" y="1753894"/>
                      <a:pt x="0" y="1589315"/>
                    </a:cubicBezTo>
                    <a:cubicBezTo>
                      <a:pt x="0" y="711561"/>
                      <a:pt x="711561" y="0"/>
                      <a:pt x="1589315" y="0"/>
                    </a:cubicBezTo>
                    <a:close/>
                  </a:path>
                </a:pathLst>
              </a:custGeom>
              <a:solidFill>
                <a:schemeClr val="bg1">
                  <a:alpha val="17000"/>
                </a:schemeClr>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51" name="TextBox 39">
              <a:extLst>
                <a:ext uri="{FF2B5EF4-FFF2-40B4-BE49-F238E27FC236}">
                  <a16:creationId xmlns:a16="http://schemas.microsoft.com/office/drawing/2014/main" id="{3EEE4541-3E4D-4C51-8B8E-200690112FE3}"/>
                </a:ext>
              </a:extLst>
            </p:cNvPr>
            <p:cNvSpPr txBox="1"/>
            <p:nvPr/>
          </p:nvSpPr>
          <p:spPr>
            <a:xfrm>
              <a:off x="9675075" y="3274933"/>
              <a:ext cx="1167912" cy="1323439"/>
            </a:xfrm>
            <a:prstGeom prst="rect">
              <a:avLst/>
            </a:prstGeom>
            <a:noFill/>
            <a:effectLst>
              <a:outerShdw blurRad="165100" dist="38100" dir="2700000" algn="tl" rotWithShape="0">
                <a:prstClr val="black">
                  <a:alpha val="40000"/>
                </a:prstClr>
              </a:outerShdw>
            </a:effectLst>
            <a:scene3d>
              <a:camera prst="isometricRightUp"/>
              <a:lightRig rig="threePt" dir="t"/>
            </a:scene3d>
          </p:spPr>
          <p:txBody>
            <a:bodyPr wrap="square" rtlCol="0">
              <a:spAutoFit/>
            </a:bodyPr>
            <a:lstStyle/>
            <a:p>
              <a:pPr algn="ctr"/>
              <a:r>
                <a:rPr lang="tr-TR" sz="4800" b="1" dirty="0">
                  <a:solidFill>
                    <a:schemeClr val="bg1"/>
                  </a:solidFill>
                  <a:latin typeface="Oswald" panose="00000500000000000000" pitchFamily="2" charset="0"/>
                </a:rPr>
                <a:t>100</a:t>
              </a:r>
              <a:r>
                <a:rPr lang="en-IN" sz="3200" b="1" dirty="0">
                  <a:solidFill>
                    <a:schemeClr val="bg1"/>
                  </a:solidFill>
                  <a:latin typeface="Oswald" panose="00000500000000000000" pitchFamily="2" charset="0"/>
                </a:rPr>
                <a:t>%</a:t>
              </a:r>
            </a:p>
          </p:txBody>
        </p:sp>
        <p:sp>
          <p:nvSpPr>
            <p:cNvPr id="52" name="TextBox 41">
              <a:extLst>
                <a:ext uri="{FF2B5EF4-FFF2-40B4-BE49-F238E27FC236}">
                  <a16:creationId xmlns:a16="http://schemas.microsoft.com/office/drawing/2014/main" id="{2EB6FBDB-5DBA-4094-A54B-44970917C19A}"/>
                </a:ext>
              </a:extLst>
            </p:cNvPr>
            <p:cNvSpPr txBox="1"/>
            <p:nvPr/>
          </p:nvSpPr>
          <p:spPr>
            <a:xfrm rot="21389891">
              <a:off x="9456996" y="4505150"/>
              <a:ext cx="1870237" cy="1077218"/>
            </a:xfrm>
            <a:prstGeom prst="rect">
              <a:avLst/>
            </a:prstGeom>
            <a:noFill/>
            <a:scene3d>
              <a:camera prst="isometricTopUp"/>
              <a:lightRig rig="threePt" dir="t"/>
            </a:scene3d>
          </p:spPr>
          <p:txBody>
            <a:bodyPr wrap="square" rtlCol="0">
              <a:spAutoFit/>
            </a:bodyPr>
            <a:lstStyle/>
            <a:p>
              <a:pPr algn="ctr"/>
              <a:r>
                <a:rPr lang="tr-TR" sz="3200" spc="600" dirty="0">
                  <a:solidFill>
                    <a:schemeClr val="tx2">
                      <a:lumMod val="75000"/>
                    </a:schemeClr>
                  </a:solidFill>
                  <a:latin typeface="Oswald" panose="00000500000000000000" pitchFamily="2" charset="0"/>
                </a:rPr>
                <a:t>Doluluk Oranı</a:t>
              </a:r>
              <a:endParaRPr lang="en-IN" sz="3200" spc="600" dirty="0">
                <a:solidFill>
                  <a:schemeClr val="tx2">
                    <a:lumMod val="75000"/>
                  </a:schemeClr>
                </a:solidFill>
                <a:latin typeface="Oswald" panose="00000500000000000000" pitchFamily="2" charset="0"/>
              </a:endParaRPr>
            </a:p>
          </p:txBody>
        </p:sp>
      </p:grpSp>
      <p:grpSp>
        <p:nvGrpSpPr>
          <p:cNvPr id="25" name="Group 52">
            <a:extLst>
              <a:ext uri="{FF2B5EF4-FFF2-40B4-BE49-F238E27FC236}">
                <a16:creationId xmlns:a16="http://schemas.microsoft.com/office/drawing/2014/main" id="{49E5AFAF-A0B5-4BB3-B232-30B225DD74A6}"/>
              </a:ext>
            </a:extLst>
          </p:cNvPr>
          <p:cNvGrpSpPr/>
          <p:nvPr/>
        </p:nvGrpSpPr>
        <p:grpSpPr>
          <a:xfrm>
            <a:off x="6566639" y="1904347"/>
            <a:ext cx="5125640" cy="2690053"/>
            <a:chOff x="-186928" y="4198429"/>
            <a:chExt cx="5125640" cy="2690053"/>
          </a:xfrm>
        </p:grpSpPr>
        <mc:AlternateContent xmlns:mc="http://schemas.openxmlformats.org/markup-compatibility/2006" xmlns:cx4="http://schemas.microsoft.com/office/drawing/2016/5/10/chartex">
          <mc:Choice Requires="cx4">
            <p:graphicFrame>
              <p:nvGraphicFramePr>
                <p:cNvPr id="26" name="Chart 5">
                  <a:extLst>
                    <a:ext uri="{FF2B5EF4-FFF2-40B4-BE49-F238E27FC236}">
                      <a16:creationId xmlns:a16="http://schemas.microsoft.com/office/drawing/2014/main" id="{045BCD39-4B75-4E50-849C-4F2B5B5354D6}"/>
                    </a:ext>
                  </a:extLst>
                </p:cNvPr>
                <p:cNvGraphicFramePr/>
                <p:nvPr/>
              </p:nvGraphicFramePr>
              <p:xfrm>
                <a:off x="309562" y="4210262"/>
                <a:ext cx="4629150" cy="2678220"/>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52" name="Chart 5">
                  <a:extLst>
                    <a:ext uri="{FF2B5EF4-FFF2-40B4-BE49-F238E27FC236}">
                      <a16:creationId xmlns:a16="http://schemas.microsoft.com/office/drawing/2014/main" id="{754084A6-D8B8-4139-B750-3C238DE632D7}"/>
                    </a:ext>
                  </a:extLst>
                </p:cNvPr>
                <p:cNvPicPr>
                  <a:picLocks noGrp="1" noRot="1" noChangeAspect="1" noMove="1" noResize="1" noEditPoints="1" noAdjustHandles="1" noChangeArrowheads="1" noChangeShapeType="1"/>
                </p:cNvPicPr>
                <p:nvPr/>
              </p:nvPicPr>
              <p:blipFill>
                <a:blip r:embed="rId11"/>
                <a:stretch>
                  <a:fillRect/>
                </a:stretch>
              </p:blipFill>
              <p:spPr>
                <a:xfrm>
                  <a:off x="901366" y="4210262"/>
                  <a:ext cx="4629150" cy="2678220"/>
                </a:xfrm>
                <a:prstGeom prst="rect">
                  <a:avLst/>
                </a:prstGeom>
              </p:spPr>
            </p:pic>
          </mc:Fallback>
        </mc:AlternateContent>
        <p:sp>
          <p:nvSpPr>
            <p:cNvPr id="27" name="TextBox 23">
              <a:extLst>
                <a:ext uri="{FF2B5EF4-FFF2-40B4-BE49-F238E27FC236}">
                  <a16:creationId xmlns:a16="http://schemas.microsoft.com/office/drawing/2014/main" id="{D9A165A6-AF8C-417E-A5BB-E3BF91D46BB3}"/>
                </a:ext>
              </a:extLst>
            </p:cNvPr>
            <p:cNvSpPr txBox="1"/>
            <p:nvPr/>
          </p:nvSpPr>
          <p:spPr>
            <a:xfrm>
              <a:off x="1445418" y="4198429"/>
              <a:ext cx="2224087" cy="307777"/>
            </a:xfrm>
            <a:prstGeom prst="rect">
              <a:avLst/>
            </a:prstGeom>
            <a:noFill/>
          </p:spPr>
          <p:txBody>
            <a:bodyPr wrap="square">
              <a:spAutoFit/>
            </a:bodyPr>
            <a:lstStyle/>
            <a:p>
              <a:pPr algn="ctr"/>
              <a:r>
                <a:rPr lang="tr-TR" sz="1400" b="1" dirty="0">
                  <a:latin typeface="Candara" panose="020E0502030303020204" pitchFamily="34" charset="0"/>
                </a:rPr>
                <a:t>Hemşirelik Bölümü 20-21</a:t>
              </a:r>
            </a:p>
          </p:txBody>
        </p:sp>
        <p:sp>
          <p:nvSpPr>
            <p:cNvPr id="31" name="TextBox 34">
              <a:extLst>
                <a:ext uri="{FF2B5EF4-FFF2-40B4-BE49-F238E27FC236}">
                  <a16:creationId xmlns:a16="http://schemas.microsoft.com/office/drawing/2014/main" id="{56CC7752-2C93-4CA9-BC4D-678D2E778E7C}"/>
                </a:ext>
              </a:extLst>
            </p:cNvPr>
            <p:cNvSpPr txBox="1"/>
            <p:nvPr/>
          </p:nvSpPr>
          <p:spPr>
            <a:xfrm>
              <a:off x="1445418" y="5095667"/>
              <a:ext cx="1047750" cy="461665"/>
            </a:xfrm>
            <a:prstGeom prst="rect">
              <a:avLst/>
            </a:prstGeom>
            <a:noFill/>
          </p:spPr>
          <p:txBody>
            <a:bodyPr wrap="square">
              <a:spAutoFit/>
            </a:bodyPr>
            <a:lstStyle/>
            <a:p>
              <a:pPr algn="ctr"/>
              <a:r>
                <a:rPr lang="tr-TR" sz="1200" dirty="0">
                  <a:latin typeface="Candara" panose="020E0502030303020204" pitchFamily="34" charset="0"/>
                </a:rPr>
                <a:t>Ankara</a:t>
              </a:r>
            </a:p>
            <a:p>
              <a:pPr algn="ctr"/>
              <a:r>
                <a:rPr lang="tr-TR" sz="1200" dirty="0">
                  <a:latin typeface="Candara" panose="020E0502030303020204" pitchFamily="34" charset="0"/>
                </a:rPr>
                <a:t>(33)</a:t>
              </a:r>
            </a:p>
          </p:txBody>
        </p:sp>
        <p:sp>
          <p:nvSpPr>
            <p:cNvPr id="32" name="TextBox 35">
              <a:extLst>
                <a:ext uri="{FF2B5EF4-FFF2-40B4-BE49-F238E27FC236}">
                  <a16:creationId xmlns:a16="http://schemas.microsoft.com/office/drawing/2014/main" id="{6C94FB66-5BAF-4994-A073-7FD291B0E553}"/>
                </a:ext>
              </a:extLst>
            </p:cNvPr>
            <p:cNvSpPr txBox="1"/>
            <p:nvPr/>
          </p:nvSpPr>
          <p:spPr>
            <a:xfrm>
              <a:off x="1412081" y="5577497"/>
              <a:ext cx="1047750" cy="461665"/>
            </a:xfrm>
            <a:prstGeom prst="rect">
              <a:avLst/>
            </a:prstGeom>
            <a:noFill/>
          </p:spPr>
          <p:txBody>
            <a:bodyPr wrap="square">
              <a:spAutoFit/>
            </a:bodyPr>
            <a:lstStyle/>
            <a:p>
              <a:pPr algn="ctr"/>
              <a:r>
                <a:rPr lang="tr-TR" sz="1200" dirty="0">
                  <a:latin typeface="Candara" panose="020E0502030303020204" pitchFamily="34" charset="0"/>
                </a:rPr>
                <a:t>Konya</a:t>
              </a:r>
            </a:p>
            <a:p>
              <a:pPr algn="ctr"/>
              <a:r>
                <a:rPr lang="tr-TR" sz="1200" dirty="0">
                  <a:latin typeface="Candara" panose="020E0502030303020204" pitchFamily="34" charset="0"/>
                </a:rPr>
                <a:t>(2)</a:t>
              </a:r>
            </a:p>
          </p:txBody>
        </p:sp>
        <p:sp>
          <p:nvSpPr>
            <p:cNvPr id="33" name="TextBox 37">
              <a:extLst>
                <a:ext uri="{FF2B5EF4-FFF2-40B4-BE49-F238E27FC236}">
                  <a16:creationId xmlns:a16="http://schemas.microsoft.com/office/drawing/2014/main" id="{205DD99E-F82A-41E4-8894-4B1EC0F19461}"/>
                </a:ext>
              </a:extLst>
            </p:cNvPr>
            <p:cNvSpPr txBox="1"/>
            <p:nvPr/>
          </p:nvSpPr>
          <p:spPr>
            <a:xfrm>
              <a:off x="435768" y="4989457"/>
              <a:ext cx="1047750" cy="461665"/>
            </a:xfrm>
            <a:prstGeom prst="rect">
              <a:avLst/>
            </a:prstGeom>
            <a:noFill/>
          </p:spPr>
          <p:txBody>
            <a:bodyPr wrap="square">
              <a:spAutoFit/>
            </a:bodyPr>
            <a:lstStyle/>
            <a:p>
              <a:pPr algn="ctr"/>
              <a:r>
                <a:rPr lang="tr-TR" sz="1200" dirty="0">
                  <a:latin typeface="Candara" panose="020E0502030303020204" pitchFamily="34" charset="0"/>
                </a:rPr>
                <a:t>Balıkesir</a:t>
              </a:r>
            </a:p>
            <a:p>
              <a:pPr algn="ctr"/>
              <a:r>
                <a:rPr lang="tr-TR" sz="1200" dirty="0">
                  <a:latin typeface="Candara" panose="020E0502030303020204" pitchFamily="34" charset="0"/>
                </a:rPr>
                <a:t>(1)</a:t>
              </a:r>
            </a:p>
          </p:txBody>
        </p:sp>
        <p:sp>
          <p:nvSpPr>
            <p:cNvPr id="34" name="TextBox 38">
              <a:extLst>
                <a:ext uri="{FF2B5EF4-FFF2-40B4-BE49-F238E27FC236}">
                  <a16:creationId xmlns:a16="http://schemas.microsoft.com/office/drawing/2014/main" id="{97D106A2-5A96-4638-A9E7-37C86C51C3BD}"/>
                </a:ext>
              </a:extLst>
            </p:cNvPr>
            <p:cNvSpPr txBox="1"/>
            <p:nvPr/>
          </p:nvSpPr>
          <p:spPr>
            <a:xfrm>
              <a:off x="-186928" y="5708136"/>
              <a:ext cx="1047750" cy="461665"/>
            </a:xfrm>
            <a:prstGeom prst="rect">
              <a:avLst/>
            </a:prstGeom>
            <a:noFill/>
          </p:spPr>
          <p:txBody>
            <a:bodyPr wrap="square">
              <a:spAutoFit/>
            </a:bodyPr>
            <a:lstStyle/>
            <a:p>
              <a:pPr algn="ctr"/>
              <a:r>
                <a:rPr lang="tr-TR" sz="1200" dirty="0">
                  <a:latin typeface="Candara" panose="020E0502030303020204" pitchFamily="34" charset="0"/>
                </a:rPr>
                <a:t>İzmir</a:t>
              </a:r>
            </a:p>
            <a:p>
              <a:pPr algn="ctr"/>
              <a:r>
                <a:rPr lang="tr-TR" sz="1200" dirty="0">
                  <a:latin typeface="Candara" panose="020E0502030303020204" pitchFamily="34" charset="0"/>
                </a:rPr>
                <a:t>(1)</a:t>
              </a:r>
            </a:p>
          </p:txBody>
        </p:sp>
        <p:sp>
          <p:nvSpPr>
            <p:cNvPr id="37" name="TextBox 39">
              <a:extLst>
                <a:ext uri="{FF2B5EF4-FFF2-40B4-BE49-F238E27FC236}">
                  <a16:creationId xmlns:a16="http://schemas.microsoft.com/office/drawing/2014/main" id="{7498447C-BE1C-424E-AE17-5C0094A6D18D}"/>
                </a:ext>
              </a:extLst>
            </p:cNvPr>
            <p:cNvSpPr txBox="1"/>
            <p:nvPr/>
          </p:nvSpPr>
          <p:spPr>
            <a:xfrm>
              <a:off x="569116" y="5834511"/>
              <a:ext cx="1047750" cy="461665"/>
            </a:xfrm>
            <a:prstGeom prst="rect">
              <a:avLst/>
            </a:prstGeom>
            <a:noFill/>
          </p:spPr>
          <p:txBody>
            <a:bodyPr wrap="square">
              <a:spAutoFit/>
            </a:bodyPr>
            <a:lstStyle/>
            <a:p>
              <a:pPr algn="ctr"/>
              <a:r>
                <a:rPr lang="tr-TR" sz="1200" dirty="0">
                  <a:latin typeface="Candara" panose="020E0502030303020204" pitchFamily="34" charset="0"/>
                </a:rPr>
                <a:t>Denizli</a:t>
              </a:r>
            </a:p>
            <a:p>
              <a:pPr algn="ctr"/>
              <a:r>
                <a:rPr lang="tr-TR" sz="1200" dirty="0">
                  <a:latin typeface="Candara" panose="020E0502030303020204" pitchFamily="34" charset="0"/>
                </a:rPr>
                <a:t>(1)</a:t>
              </a:r>
            </a:p>
          </p:txBody>
        </p:sp>
        <p:sp>
          <p:nvSpPr>
            <p:cNvPr id="38" name="TextBox 40">
              <a:extLst>
                <a:ext uri="{FF2B5EF4-FFF2-40B4-BE49-F238E27FC236}">
                  <a16:creationId xmlns:a16="http://schemas.microsoft.com/office/drawing/2014/main" id="{EF9D1DBE-9CA3-448D-9E4C-0A2732393DB2}"/>
                </a:ext>
              </a:extLst>
            </p:cNvPr>
            <p:cNvSpPr txBox="1"/>
            <p:nvPr/>
          </p:nvSpPr>
          <p:spPr>
            <a:xfrm>
              <a:off x="1997870" y="5761241"/>
              <a:ext cx="1047750" cy="461665"/>
            </a:xfrm>
            <a:prstGeom prst="rect">
              <a:avLst/>
            </a:prstGeom>
            <a:noFill/>
          </p:spPr>
          <p:txBody>
            <a:bodyPr wrap="square">
              <a:spAutoFit/>
            </a:bodyPr>
            <a:lstStyle/>
            <a:p>
              <a:pPr algn="ctr"/>
              <a:r>
                <a:rPr lang="tr-TR" sz="1200" dirty="0">
                  <a:latin typeface="Candara" panose="020E0502030303020204" pitchFamily="34" charset="0"/>
                </a:rPr>
                <a:t>Niğde </a:t>
              </a:r>
            </a:p>
            <a:p>
              <a:pPr algn="ctr"/>
              <a:r>
                <a:rPr lang="tr-TR" sz="1200" dirty="0">
                  <a:latin typeface="Candara" panose="020E0502030303020204" pitchFamily="34" charset="0"/>
                </a:rPr>
                <a:t>(1)</a:t>
              </a:r>
            </a:p>
          </p:txBody>
        </p:sp>
        <p:sp>
          <p:nvSpPr>
            <p:cNvPr id="39" name="TextBox 41">
              <a:extLst>
                <a:ext uri="{FF2B5EF4-FFF2-40B4-BE49-F238E27FC236}">
                  <a16:creationId xmlns:a16="http://schemas.microsoft.com/office/drawing/2014/main" id="{915CE5A8-77F0-4F5C-8C6B-0AD7B98830E9}"/>
                </a:ext>
              </a:extLst>
            </p:cNvPr>
            <p:cNvSpPr txBox="1"/>
            <p:nvPr/>
          </p:nvSpPr>
          <p:spPr>
            <a:xfrm>
              <a:off x="1893093" y="5279411"/>
              <a:ext cx="1047750" cy="461665"/>
            </a:xfrm>
            <a:prstGeom prst="rect">
              <a:avLst/>
            </a:prstGeom>
            <a:noFill/>
          </p:spPr>
          <p:txBody>
            <a:bodyPr wrap="square">
              <a:spAutoFit/>
            </a:bodyPr>
            <a:lstStyle/>
            <a:p>
              <a:pPr algn="ctr"/>
              <a:r>
                <a:rPr lang="tr-TR" sz="1200" dirty="0">
                  <a:latin typeface="Candara" panose="020E0502030303020204" pitchFamily="34" charset="0"/>
                </a:rPr>
                <a:t>Kırşehir </a:t>
              </a:r>
            </a:p>
            <a:p>
              <a:pPr algn="ctr"/>
              <a:r>
                <a:rPr lang="tr-TR" sz="1200" dirty="0">
                  <a:latin typeface="Candara" panose="020E0502030303020204" pitchFamily="34" charset="0"/>
                </a:rPr>
                <a:t>(1)</a:t>
              </a:r>
            </a:p>
          </p:txBody>
        </p:sp>
        <p:sp>
          <p:nvSpPr>
            <p:cNvPr id="40" name="TextBox 42">
              <a:extLst>
                <a:ext uri="{FF2B5EF4-FFF2-40B4-BE49-F238E27FC236}">
                  <a16:creationId xmlns:a16="http://schemas.microsoft.com/office/drawing/2014/main" id="{7211EDFE-B314-4B9F-A58D-A5AE5C6E038C}"/>
                </a:ext>
              </a:extLst>
            </p:cNvPr>
            <p:cNvSpPr txBox="1"/>
            <p:nvPr/>
          </p:nvSpPr>
          <p:spPr>
            <a:xfrm>
              <a:off x="2521745" y="5199068"/>
              <a:ext cx="1047750" cy="461665"/>
            </a:xfrm>
            <a:prstGeom prst="rect">
              <a:avLst/>
            </a:prstGeom>
            <a:noFill/>
          </p:spPr>
          <p:txBody>
            <a:bodyPr wrap="square">
              <a:spAutoFit/>
            </a:bodyPr>
            <a:lstStyle/>
            <a:p>
              <a:pPr algn="ctr"/>
              <a:r>
                <a:rPr lang="tr-TR" sz="1200" dirty="0">
                  <a:latin typeface="Candara" panose="020E0502030303020204" pitchFamily="34" charset="0"/>
                </a:rPr>
                <a:t>Sivas </a:t>
              </a:r>
            </a:p>
            <a:p>
              <a:pPr algn="ctr"/>
              <a:r>
                <a:rPr lang="tr-TR" sz="1200" dirty="0">
                  <a:latin typeface="Candara" panose="020E0502030303020204" pitchFamily="34" charset="0"/>
                </a:rPr>
                <a:t>(1)</a:t>
              </a:r>
            </a:p>
          </p:txBody>
        </p:sp>
        <p:sp>
          <p:nvSpPr>
            <p:cNvPr id="41" name="TextBox 43">
              <a:extLst>
                <a:ext uri="{FF2B5EF4-FFF2-40B4-BE49-F238E27FC236}">
                  <a16:creationId xmlns:a16="http://schemas.microsoft.com/office/drawing/2014/main" id="{0B4B91C7-F360-43EE-B0F4-0F66A340C34E}"/>
                </a:ext>
              </a:extLst>
            </p:cNvPr>
            <p:cNvSpPr txBox="1"/>
            <p:nvPr/>
          </p:nvSpPr>
          <p:spPr>
            <a:xfrm>
              <a:off x="3105149" y="4696468"/>
              <a:ext cx="1047750" cy="461665"/>
            </a:xfrm>
            <a:prstGeom prst="rect">
              <a:avLst/>
            </a:prstGeom>
            <a:noFill/>
          </p:spPr>
          <p:txBody>
            <a:bodyPr wrap="square">
              <a:spAutoFit/>
            </a:bodyPr>
            <a:lstStyle/>
            <a:p>
              <a:pPr algn="ctr"/>
              <a:r>
                <a:rPr lang="tr-TR" sz="1200" dirty="0">
                  <a:latin typeface="Candara" panose="020E0502030303020204" pitchFamily="34" charset="0"/>
                </a:rPr>
                <a:t>Giresun </a:t>
              </a:r>
            </a:p>
            <a:p>
              <a:pPr algn="ctr"/>
              <a:r>
                <a:rPr lang="tr-TR" sz="1200" dirty="0">
                  <a:latin typeface="Candara" panose="020E0502030303020204" pitchFamily="34" charset="0"/>
                </a:rPr>
                <a:t>(1)</a:t>
              </a:r>
            </a:p>
          </p:txBody>
        </p:sp>
        <p:sp>
          <p:nvSpPr>
            <p:cNvPr id="42" name="TextBox 44">
              <a:extLst>
                <a:ext uri="{FF2B5EF4-FFF2-40B4-BE49-F238E27FC236}">
                  <a16:creationId xmlns:a16="http://schemas.microsoft.com/office/drawing/2014/main" id="{908A3D41-CA90-409B-8C09-2464CCB2B9E8}"/>
                </a:ext>
              </a:extLst>
            </p:cNvPr>
            <p:cNvSpPr txBox="1"/>
            <p:nvPr/>
          </p:nvSpPr>
          <p:spPr>
            <a:xfrm>
              <a:off x="3168252" y="5282985"/>
              <a:ext cx="1047750" cy="461665"/>
            </a:xfrm>
            <a:prstGeom prst="rect">
              <a:avLst/>
            </a:prstGeom>
            <a:noFill/>
          </p:spPr>
          <p:txBody>
            <a:bodyPr wrap="square">
              <a:spAutoFit/>
            </a:bodyPr>
            <a:lstStyle/>
            <a:p>
              <a:pPr algn="ctr"/>
              <a:r>
                <a:rPr lang="tr-TR" sz="1200" dirty="0">
                  <a:latin typeface="Candara" panose="020E0502030303020204" pitchFamily="34" charset="0"/>
                </a:rPr>
                <a:t>Elazığ</a:t>
              </a:r>
            </a:p>
            <a:p>
              <a:pPr algn="ctr"/>
              <a:r>
                <a:rPr lang="tr-TR" sz="1200" dirty="0">
                  <a:latin typeface="Candara" panose="020E0502030303020204" pitchFamily="34" charset="0"/>
                </a:rPr>
                <a:t>(1)</a:t>
              </a:r>
            </a:p>
          </p:txBody>
        </p:sp>
        <p:sp>
          <p:nvSpPr>
            <p:cNvPr id="43" name="TextBox 45">
              <a:extLst>
                <a:ext uri="{FF2B5EF4-FFF2-40B4-BE49-F238E27FC236}">
                  <a16:creationId xmlns:a16="http://schemas.microsoft.com/office/drawing/2014/main" id="{D01A5B03-E9BE-4507-B65D-40E9F9D03C05}"/>
                </a:ext>
              </a:extLst>
            </p:cNvPr>
            <p:cNvSpPr txBox="1"/>
            <p:nvPr/>
          </p:nvSpPr>
          <p:spPr>
            <a:xfrm>
              <a:off x="3569495" y="5741076"/>
              <a:ext cx="1047750" cy="461665"/>
            </a:xfrm>
            <a:prstGeom prst="rect">
              <a:avLst/>
            </a:prstGeom>
            <a:noFill/>
          </p:spPr>
          <p:txBody>
            <a:bodyPr wrap="square">
              <a:spAutoFit/>
            </a:bodyPr>
            <a:lstStyle/>
            <a:p>
              <a:pPr algn="ctr"/>
              <a:r>
                <a:rPr lang="tr-TR" sz="1200" dirty="0">
                  <a:latin typeface="Candara" panose="020E0502030303020204" pitchFamily="34" charset="0"/>
                </a:rPr>
                <a:t>Diyarbakır</a:t>
              </a:r>
            </a:p>
            <a:p>
              <a:pPr algn="ctr"/>
              <a:r>
                <a:rPr lang="tr-TR" sz="1200" dirty="0">
                  <a:latin typeface="Candara" panose="020E0502030303020204" pitchFamily="34" charset="0"/>
                </a:rPr>
                <a:t>(1)</a:t>
              </a:r>
            </a:p>
          </p:txBody>
        </p:sp>
        <p:sp>
          <p:nvSpPr>
            <p:cNvPr id="44" name="TextBox 46">
              <a:extLst>
                <a:ext uri="{FF2B5EF4-FFF2-40B4-BE49-F238E27FC236}">
                  <a16:creationId xmlns:a16="http://schemas.microsoft.com/office/drawing/2014/main" id="{C83243FD-5237-44DA-81D2-ED0049E7379F}"/>
                </a:ext>
              </a:extLst>
            </p:cNvPr>
            <p:cNvSpPr txBox="1"/>
            <p:nvPr/>
          </p:nvSpPr>
          <p:spPr>
            <a:xfrm>
              <a:off x="2951560" y="5887991"/>
              <a:ext cx="1047750" cy="461665"/>
            </a:xfrm>
            <a:prstGeom prst="rect">
              <a:avLst/>
            </a:prstGeom>
            <a:noFill/>
          </p:spPr>
          <p:txBody>
            <a:bodyPr wrap="square">
              <a:spAutoFit/>
            </a:bodyPr>
            <a:lstStyle/>
            <a:p>
              <a:pPr algn="ctr"/>
              <a:r>
                <a:rPr lang="tr-TR" sz="1200" dirty="0">
                  <a:latin typeface="Candara" panose="020E0502030303020204" pitchFamily="34" charset="0"/>
                </a:rPr>
                <a:t>Adıyaman</a:t>
              </a:r>
            </a:p>
            <a:p>
              <a:pPr algn="ctr"/>
              <a:r>
                <a:rPr lang="tr-TR" sz="1200" dirty="0">
                  <a:latin typeface="Candara" panose="020E0502030303020204" pitchFamily="34" charset="0"/>
                </a:rPr>
                <a:t>(1)</a:t>
              </a:r>
            </a:p>
          </p:txBody>
        </p:sp>
        <p:sp>
          <p:nvSpPr>
            <p:cNvPr id="45" name="TextBox 47">
              <a:extLst>
                <a:ext uri="{FF2B5EF4-FFF2-40B4-BE49-F238E27FC236}">
                  <a16:creationId xmlns:a16="http://schemas.microsoft.com/office/drawing/2014/main" id="{513CD7B4-E2FB-48B0-90FA-DE965993AC64}"/>
                </a:ext>
              </a:extLst>
            </p:cNvPr>
            <p:cNvSpPr txBox="1"/>
            <p:nvPr/>
          </p:nvSpPr>
          <p:spPr>
            <a:xfrm>
              <a:off x="2493170" y="6249510"/>
              <a:ext cx="1047750" cy="461665"/>
            </a:xfrm>
            <a:prstGeom prst="rect">
              <a:avLst/>
            </a:prstGeom>
            <a:noFill/>
          </p:spPr>
          <p:txBody>
            <a:bodyPr wrap="square">
              <a:spAutoFit/>
            </a:bodyPr>
            <a:lstStyle/>
            <a:p>
              <a:pPr algn="ctr"/>
              <a:r>
                <a:rPr lang="tr-TR" sz="1200" dirty="0">
                  <a:latin typeface="Candara" panose="020E0502030303020204" pitchFamily="34" charset="0"/>
                </a:rPr>
                <a:t>Gaziantep</a:t>
              </a:r>
            </a:p>
            <a:p>
              <a:pPr algn="ctr"/>
              <a:r>
                <a:rPr lang="tr-TR" sz="1200" dirty="0">
                  <a:latin typeface="Candara" panose="020E0502030303020204" pitchFamily="34" charset="0"/>
                </a:rPr>
                <a:t>(1)</a:t>
              </a:r>
            </a:p>
          </p:txBody>
        </p:sp>
        <p:sp>
          <p:nvSpPr>
            <p:cNvPr id="53" name="TextBox 50">
              <a:extLst>
                <a:ext uri="{FF2B5EF4-FFF2-40B4-BE49-F238E27FC236}">
                  <a16:creationId xmlns:a16="http://schemas.microsoft.com/office/drawing/2014/main" id="{86853B1A-B2F2-484A-A743-8B973F275282}"/>
                </a:ext>
              </a:extLst>
            </p:cNvPr>
            <p:cNvSpPr txBox="1"/>
            <p:nvPr/>
          </p:nvSpPr>
          <p:spPr>
            <a:xfrm>
              <a:off x="1732294" y="4523367"/>
              <a:ext cx="1047750" cy="461665"/>
            </a:xfrm>
            <a:prstGeom prst="rect">
              <a:avLst/>
            </a:prstGeom>
            <a:noFill/>
          </p:spPr>
          <p:txBody>
            <a:bodyPr wrap="square">
              <a:spAutoFit/>
            </a:bodyPr>
            <a:lstStyle/>
            <a:p>
              <a:pPr algn="ctr"/>
              <a:r>
                <a:rPr lang="tr-TR" sz="1200" dirty="0">
                  <a:latin typeface="Candara" panose="020E0502030303020204" pitchFamily="34" charset="0"/>
                </a:rPr>
                <a:t>Balıkesir</a:t>
              </a:r>
            </a:p>
            <a:p>
              <a:pPr algn="ctr"/>
              <a:r>
                <a:rPr lang="tr-TR" sz="1200" dirty="0">
                  <a:latin typeface="Candara" panose="020E0502030303020204" pitchFamily="34" charset="0"/>
                </a:rPr>
                <a:t>(1)</a:t>
              </a:r>
            </a:p>
          </p:txBody>
        </p:sp>
      </p:grpSp>
      <p:graphicFrame>
        <p:nvGraphicFramePr>
          <p:cNvPr id="54" name="Chart 49">
            <a:extLst>
              <a:ext uri="{FF2B5EF4-FFF2-40B4-BE49-F238E27FC236}">
                <a16:creationId xmlns:a16="http://schemas.microsoft.com/office/drawing/2014/main" id="{DA0C5567-55C2-42E7-A5B4-F4AEFF334367}"/>
              </a:ext>
            </a:extLst>
          </p:cNvPr>
          <p:cNvGraphicFramePr>
            <a:graphicFrameLocks/>
          </p:cNvGraphicFramePr>
          <p:nvPr>
            <p:extLst>
              <p:ext uri="{D42A27DB-BD31-4B8C-83A1-F6EECF244321}">
                <p14:modId xmlns:p14="http://schemas.microsoft.com/office/powerpoint/2010/main" val="950315245"/>
              </p:ext>
            </p:extLst>
          </p:nvPr>
        </p:nvGraphicFramePr>
        <p:xfrm>
          <a:off x="9063940" y="4808436"/>
          <a:ext cx="2864932" cy="1724206"/>
        </p:xfrm>
        <a:graphic>
          <a:graphicData uri="http://schemas.openxmlformats.org/drawingml/2006/chart">
            <c:chart xmlns:c="http://schemas.openxmlformats.org/drawingml/2006/chart" xmlns:r="http://schemas.openxmlformats.org/officeDocument/2006/relationships" r:id="rId12"/>
          </a:graphicData>
        </a:graphic>
      </p:graphicFrame>
      <p:graphicFrame>
        <p:nvGraphicFramePr>
          <p:cNvPr id="2" name="Tablo 1">
            <a:extLst>
              <a:ext uri="{FF2B5EF4-FFF2-40B4-BE49-F238E27FC236}">
                <a16:creationId xmlns:a16="http://schemas.microsoft.com/office/drawing/2014/main" id="{81ACFFB3-0596-4910-AA8F-B17BA22AE24C}"/>
              </a:ext>
            </a:extLst>
          </p:cNvPr>
          <p:cNvGraphicFramePr>
            <a:graphicFrameLocks noGrp="1"/>
          </p:cNvGraphicFramePr>
          <p:nvPr/>
        </p:nvGraphicFramePr>
        <p:xfrm>
          <a:off x="2993014" y="4980586"/>
          <a:ext cx="6139280" cy="891121"/>
        </p:xfrm>
        <a:graphic>
          <a:graphicData uri="http://schemas.openxmlformats.org/drawingml/2006/table">
            <a:tbl>
              <a:tblPr firstRow="1" bandRow="1">
                <a:tableStyleId>{5C22544A-7EE6-4342-B048-85BDC9FD1C3A}</a:tableStyleId>
              </a:tblPr>
              <a:tblGrid>
                <a:gridCol w="1307547">
                  <a:extLst>
                    <a:ext uri="{9D8B030D-6E8A-4147-A177-3AD203B41FA5}">
                      <a16:colId xmlns:a16="http://schemas.microsoft.com/office/drawing/2014/main" val="2754926224"/>
                    </a:ext>
                  </a:extLst>
                </a:gridCol>
                <a:gridCol w="1404717">
                  <a:extLst>
                    <a:ext uri="{9D8B030D-6E8A-4147-A177-3AD203B41FA5}">
                      <a16:colId xmlns:a16="http://schemas.microsoft.com/office/drawing/2014/main" val="749387327"/>
                    </a:ext>
                  </a:extLst>
                </a:gridCol>
                <a:gridCol w="1726804">
                  <a:extLst>
                    <a:ext uri="{9D8B030D-6E8A-4147-A177-3AD203B41FA5}">
                      <a16:colId xmlns:a16="http://schemas.microsoft.com/office/drawing/2014/main" val="2047356745"/>
                    </a:ext>
                  </a:extLst>
                </a:gridCol>
                <a:gridCol w="1700212">
                  <a:extLst>
                    <a:ext uri="{9D8B030D-6E8A-4147-A177-3AD203B41FA5}">
                      <a16:colId xmlns:a16="http://schemas.microsoft.com/office/drawing/2014/main" val="1799147484"/>
                    </a:ext>
                  </a:extLst>
                </a:gridCol>
              </a:tblGrid>
              <a:tr h="448708">
                <a:tc>
                  <a:txBody>
                    <a:bodyPr/>
                    <a:lstStyle/>
                    <a:p>
                      <a:pPr algn="ctr"/>
                      <a:r>
                        <a:rPr lang="tr-TR" sz="1400" dirty="0">
                          <a:solidFill>
                            <a:schemeClr val="bg1"/>
                          </a:solidFill>
                        </a:rPr>
                        <a:t>Toplam</a:t>
                      </a:r>
                      <a:endParaRPr lang="en-US" sz="1400" dirty="0">
                        <a:solidFill>
                          <a:schemeClr val="bg1"/>
                        </a:solidFill>
                      </a:endParaRPr>
                    </a:p>
                  </a:txBody>
                  <a:tcPr anchor="ctr">
                    <a:solidFill>
                      <a:srgbClr val="1F4E79"/>
                    </a:solidFill>
                  </a:tcPr>
                </a:tc>
                <a:tc>
                  <a:txBody>
                    <a:bodyPr/>
                    <a:lstStyle/>
                    <a:p>
                      <a:pPr algn="ctr"/>
                      <a:r>
                        <a:rPr lang="tr-TR" sz="1400" dirty="0">
                          <a:solidFill>
                            <a:schemeClr val="bg1"/>
                          </a:solidFill>
                        </a:rPr>
                        <a:t>T.C. Vatandaşı</a:t>
                      </a:r>
                      <a:endParaRPr lang="en-US" sz="1400" dirty="0">
                        <a:solidFill>
                          <a:schemeClr val="bg1"/>
                        </a:solidFill>
                      </a:endParaRPr>
                    </a:p>
                  </a:txBody>
                  <a:tcPr anchor="ctr">
                    <a:solidFill>
                      <a:srgbClr val="7030A0"/>
                    </a:solidFill>
                  </a:tcPr>
                </a:tc>
                <a:tc>
                  <a:txBody>
                    <a:bodyPr/>
                    <a:lstStyle/>
                    <a:p>
                      <a:pPr algn="ctr"/>
                      <a:r>
                        <a:rPr lang="en-US" sz="1400" dirty="0" err="1">
                          <a:solidFill>
                            <a:schemeClr val="bg1"/>
                          </a:solidFill>
                        </a:rPr>
                        <a:t>Yatay</a:t>
                      </a:r>
                      <a:r>
                        <a:rPr lang="en-US" sz="1400" dirty="0">
                          <a:solidFill>
                            <a:schemeClr val="bg1"/>
                          </a:solidFill>
                        </a:rPr>
                        <a:t>/</a:t>
                      </a:r>
                      <a:r>
                        <a:rPr lang="en-US" sz="1400" dirty="0" err="1">
                          <a:solidFill>
                            <a:schemeClr val="bg1"/>
                          </a:solidFill>
                        </a:rPr>
                        <a:t>Dikey</a:t>
                      </a:r>
                      <a:r>
                        <a:rPr lang="tr-TR" sz="1400" dirty="0">
                          <a:solidFill>
                            <a:schemeClr val="bg1"/>
                          </a:solidFill>
                        </a:rPr>
                        <a:t> </a:t>
                      </a:r>
                      <a:r>
                        <a:rPr lang="en-US" sz="1400" dirty="0" err="1">
                          <a:solidFill>
                            <a:schemeClr val="bg1"/>
                          </a:solidFill>
                        </a:rPr>
                        <a:t>Geçiş</a:t>
                      </a:r>
                      <a:endParaRPr lang="en-US" sz="1400" dirty="0">
                        <a:solidFill>
                          <a:schemeClr val="bg1"/>
                        </a:solidFill>
                      </a:endParaRPr>
                    </a:p>
                  </a:txBody>
                  <a:tcPr anchor="ctr">
                    <a:solidFill>
                      <a:schemeClr val="accent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dirty="0">
                          <a:solidFill>
                            <a:schemeClr val="bg1"/>
                          </a:solidFill>
                        </a:rPr>
                        <a:t>Uluslararası Öğrenci</a:t>
                      </a:r>
                    </a:p>
                  </a:txBody>
                  <a:tcPr anchor="ctr">
                    <a:solidFill>
                      <a:srgbClr val="C63535"/>
                    </a:solidFill>
                  </a:tcPr>
                </a:tc>
                <a:extLst>
                  <a:ext uri="{0D108BD9-81ED-4DB2-BD59-A6C34878D82A}">
                    <a16:rowId xmlns:a16="http://schemas.microsoft.com/office/drawing/2014/main" val="1846020877"/>
                  </a:ext>
                </a:extLst>
              </a:tr>
              <a:tr h="442413">
                <a:tc>
                  <a:txBody>
                    <a:bodyPr/>
                    <a:lstStyle/>
                    <a:p>
                      <a:pPr algn="ctr"/>
                      <a:r>
                        <a:rPr lang="tr-TR" sz="1400" b="0" dirty="0">
                          <a:solidFill>
                            <a:schemeClr val="bg1"/>
                          </a:solidFill>
                        </a:rPr>
                        <a:t>105</a:t>
                      </a:r>
                      <a:endParaRPr lang="en-US" sz="1400" b="0" dirty="0">
                        <a:solidFill>
                          <a:schemeClr val="bg1"/>
                        </a:solidFill>
                      </a:endParaRPr>
                    </a:p>
                  </a:txBody>
                  <a:tcPr anchor="ctr">
                    <a:solidFill>
                      <a:srgbClr val="1F4E79"/>
                    </a:solidFill>
                  </a:tcPr>
                </a:tc>
                <a:tc>
                  <a:txBody>
                    <a:bodyPr/>
                    <a:lstStyle/>
                    <a:p>
                      <a:pPr algn="ctr"/>
                      <a:r>
                        <a:rPr lang="tr-TR" sz="1400" dirty="0">
                          <a:solidFill>
                            <a:schemeClr val="bg1"/>
                          </a:solidFill>
                        </a:rPr>
                        <a:t>90</a:t>
                      </a:r>
                      <a:endParaRPr lang="en-US" sz="1400" dirty="0">
                        <a:solidFill>
                          <a:schemeClr val="bg1"/>
                        </a:solidFill>
                      </a:endParaRPr>
                    </a:p>
                  </a:txBody>
                  <a:tcPr anchor="ctr">
                    <a:solidFill>
                      <a:srgbClr val="7030A0"/>
                    </a:solidFill>
                  </a:tcPr>
                </a:tc>
                <a:tc>
                  <a:txBody>
                    <a:bodyPr/>
                    <a:lstStyle/>
                    <a:p>
                      <a:pPr algn="ctr"/>
                      <a:r>
                        <a:rPr lang="tr-TR" sz="1400" dirty="0">
                          <a:solidFill>
                            <a:schemeClr val="bg1"/>
                          </a:solidFill>
                        </a:rPr>
                        <a:t>1</a:t>
                      </a:r>
                      <a:endParaRPr lang="en-US" sz="1400" dirty="0">
                        <a:solidFill>
                          <a:schemeClr val="bg1"/>
                        </a:solidFill>
                      </a:endParaRPr>
                    </a:p>
                  </a:txBody>
                  <a:tcPr anchor="ctr">
                    <a:solidFill>
                      <a:schemeClr val="accent2">
                        <a:lumMod val="50000"/>
                      </a:schemeClr>
                    </a:solidFill>
                  </a:tcPr>
                </a:tc>
                <a:tc>
                  <a:txBody>
                    <a:bodyPr/>
                    <a:lstStyle/>
                    <a:p>
                      <a:pPr algn="ctr"/>
                      <a:r>
                        <a:rPr lang="tr-TR" sz="1400" dirty="0">
                          <a:solidFill>
                            <a:schemeClr val="bg1"/>
                          </a:solidFill>
                        </a:rPr>
                        <a:t>14</a:t>
                      </a:r>
                      <a:endParaRPr lang="en-US" sz="1400" dirty="0">
                        <a:solidFill>
                          <a:schemeClr val="bg1"/>
                        </a:solidFill>
                      </a:endParaRPr>
                    </a:p>
                  </a:txBody>
                  <a:tcPr anchor="ctr">
                    <a:solidFill>
                      <a:srgbClr val="C63535"/>
                    </a:solidFill>
                  </a:tcPr>
                </a:tc>
                <a:extLst>
                  <a:ext uri="{0D108BD9-81ED-4DB2-BD59-A6C34878D82A}">
                    <a16:rowId xmlns:a16="http://schemas.microsoft.com/office/drawing/2014/main" val="1440823242"/>
                  </a:ext>
                </a:extLst>
              </a:tr>
            </a:tbl>
          </a:graphicData>
        </a:graphic>
      </p:graphicFrame>
      <p:sp>
        <p:nvSpPr>
          <p:cNvPr id="55" name="Metin kutusu 54">
            <a:extLst>
              <a:ext uri="{FF2B5EF4-FFF2-40B4-BE49-F238E27FC236}">
                <a16:creationId xmlns:a16="http://schemas.microsoft.com/office/drawing/2014/main" id="{F02ED278-935E-4BF6-8FE3-FAF7A8BECC83}"/>
              </a:ext>
            </a:extLst>
          </p:cNvPr>
          <p:cNvSpPr txBox="1"/>
          <p:nvPr/>
        </p:nvSpPr>
        <p:spPr>
          <a:xfrm>
            <a:off x="3595602" y="5982161"/>
            <a:ext cx="5224548" cy="369332"/>
          </a:xfrm>
          <a:prstGeom prst="rect">
            <a:avLst/>
          </a:prstGeom>
          <a:noFill/>
        </p:spPr>
        <p:txBody>
          <a:bodyPr wrap="square">
            <a:spAutoFit/>
          </a:bodyPr>
          <a:lstStyle/>
          <a:p>
            <a:r>
              <a:rPr lang="tr-TR" sz="1800" i="1" dirty="0">
                <a:solidFill>
                  <a:schemeClr val="tx2">
                    <a:lumMod val="75000"/>
                  </a:schemeClr>
                </a:solidFill>
                <a:latin typeface="Segoe UI Semilight" panose="020B0402040204020203" pitchFamily="34" charset="0"/>
                <a:cs typeface="Segoe UI Semilight" panose="020B0402040204020203" pitchFamily="34" charset="0"/>
              </a:rPr>
              <a:t>Her öğrencimize öğrenci danışmanlığı verilmektedir.</a:t>
            </a:r>
            <a:endParaRPr lang="tr-TR" i="1" dirty="0">
              <a:latin typeface="Segoe UI Semilight" panose="020B0402040204020203" pitchFamily="34" charset="0"/>
              <a:cs typeface="Segoe UI Semilight" panose="020B0402040204020203" pitchFamily="34" charset="0"/>
            </a:endParaRPr>
          </a:p>
        </p:txBody>
      </p:sp>
    </p:spTree>
    <p:extLst>
      <p:ext uri="{BB962C8B-B14F-4D97-AF65-F5344CB8AC3E}">
        <p14:creationId xmlns:p14="http://schemas.microsoft.com/office/powerpoint/2010/main" val="15356476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2661306"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Öğrenci Faaliyetleri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IX</a:t>
              </a:r>
              <a:endParaRPr lang="en-IN" b="1" dirty="0">
                <a:solidFill>
                  <a:schemeClr val="bg1"/>
                </a:solidFill>
                <a:latin typeface="Eurostile BQ" pitchFamily="50" charset="0"/>
              </a:endParaRPr>
            </a:p>
          </p:txBody>
        </p:sp>
      </p:grpSp>
      <p:sp>
        <p:nvSpPr>
          <p:cNvPr id="4" name="İkizkenar Üçgen 3">
            <a:extLst>
              <a:ext uri="{FF2B5EF4-FFF2-40B4-BE49-F238E27FC236}">
                <a16:creationId xmlns:a16="http://schemas.microsoft.com/office/drawing/2014/main" id="{6CA18390-FC80-48FA-AB88-3231875BF55A}"/>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19CF1520-5047-4448-805D-A95002769AEF}"/>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Metin kutusu 43">
            <a:extLst>
              <a:ext uri="{FF2B5EF4-FFF2-40B4-BE49-F238E27FC236}">
                <a16:creationId xmlns:a16="http://schemas.microsoft.com/office/drawing/2014/main" id="{BB9843E4-4AD5-4636-B52C-90D25A3B6F15}"/>
              </a:ext>
            </a:extLst>
          </p:cNvPr>
          <p:cNvSpPr txBox="1"/>
          <p:nvPr/>
        </p:nvSpPr>
        <p:spPr>
          <a:xfrm>
            <a:off x="8432345" y="1545204"/>
            <a:ext cx="2940844" cy="400110"/>
          </a:xfrm>
          <a:prstGeom prst="rect">
            <a:avLst/>
          </a:prstGeom>
          <a:noFill/>
        </p:spPr>
        <p:txBody>
          <a:bodyPr wrap="square">
            <a:spAutoFit/>
          </a:bodyPr>
          <a:lstStyle/>
          <a:p>
            <a:pPr algn="r"/>
            <a:r>
              <a:rPr lang="tr-TR" sz="2000" b="1" dirty="0">
                <a:latin typeface="Agency FB" panose="020B0503020202020204" pitchFamily="34" charset="0"/>
              </a:rPr>
              <a:t>Öğrenci Topluluklarımız</a:t>
            </a:r>
            <a:endParaRPr lang="tr-TR" sz="2000" dirty="0"/>
          </a:p>
        </p:txBody>
      </p:sp>
      <p:pic>
        <p:nvPicPr>
          <p:cNvPr id="32" name="Resim 31">
            <a:extLst>
              <a:ext uri="{FF2B5EF4-FFF2-40B4-BE49-F238E27FC236}">
                <a16:creationId xmlns:a16="http://schemas.microsoft.com/office/drawing/2014/main" id="{D4661EE0-AB1E-4EA2-9C61-D6AE774F3AB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478505" y="3629813"/>
            <a:ext cx="1445262" cy="1445262"/>
          </a:xfrm>
          <a:prstGeom prst="rect">
            <a:avLst/>
          </a:prstGeom>
        </p:spPr>
      </p:pic>
      <p:pic>
        <p:nvPicPr>
          <p:cNvPr id="33" name="Resim 32">
            <a:extLst>
              <a:ext uri="{FF2B5EF4-FFF2-40B4-BE49-F238E27FC236}">
                <a16:creationId xmlns:a16="http://schemas.microsoft.com/office/drawing/2014/main" id="{0A098D1B-E948-4EED-95AB-6A49F569D1E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323123" y="3485006"/>
            <a:ext cx="1571385" cy="1619893"/>
          </a:xfrm>
          <a:prstGeom prst="rect">
            <a:avLst/>
          </a:prstGeom>
        </p:spPr>
      </p:pic>
      <p:grpSp>
        <p:nvGrpSpPr>
          <p:cNvPr id="38" name="Group 5">
            <a:extLst>
              <a:ext uri="{FF2B5EF4-FFF2-40B4-BE49-F238E27FC236}">
                <a16:creationId xmlns:a16="http://schemas.microsoft.com/office/drawing/2014/main" id="{597107B5-421B-4680-BE1A-C2A6477D98D1}"/>
              </a:ext>
            </a:extLst>
          </p:cNvPr>
          <p:cNvGrpSpPr/>
          <p:nvPr/>
        </p:nvGrpSpPr>
        <p:grpSpPr>
          <a:xfrm>
            <a:off x="2957045" y="3200675"/>
            <a:ext cx="6482262" cy="2303540"/>
            <a:chOff x="635000" y="2514600"/>
            <a:chExt cx="5789614" cy="2057400"/>
          </a:xfrm>
          <a:solidFill>
            <a:schemeClr val="bg2"/>
          </a:solidFill>
        </p:grpSpPr>
        <p:sp>
          <p:nvSpPr>
            <p:cNvPr id="39" name="Block Arc 4">
              <a:extLst>
                <a:ext uri="{FF2B5EF4-FFF2-40B4-BE49-F238E27FC236}">
                  <a16:creationId xmlns:a16="http://schemas.microsoft.com/office/drawing/2014/main" id="{50984D13-4533-46AE-8940-4DEE29890F30}"/>
                </a:ext>
              </a:extLst>
            </p:cNvPr>
            <p:cNvSpPr/>
            <p:nvPr/>
          </p:nvSpPr>
          <p:spPr>
            <a:xfrm>
              <a:off x="635000" y="2514600"/>
              <a:ext cx="2057400" cy="2057400"/>
            </a:xfrm>
            <a:prstGeom prst="blockArc">
              <a:avLst>
                <a:gd name="adj1" fmla="val 10800000"/>
                <a:gd name="adj2" fmla="val 21565276"/>
                <a:gd name="adj3" fmla="val 9424"/>
              </a:avLst>
            </a:prstGeom>
            <a:solidFill>
              <a:srgbClr val="C6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0" name="Block Arc 40">
              <a:extLst>
                <a:ext uri="{FF2B5EF4-FFF2-40B4-BE49-F238E27FC236}">
                  <a16:creationId xmlns:a16="http://schemas.microsoft.com/office/drawing/2014/main" id="{D8796FF1-6172-475D-9123-BA5D34B8F435}"/>
                </a:ext>
              </a:extLst>
            </p:cNvPr>
            <p:cNvSpPr/>
            <p:nvPr/>
          </p:nvSpPr>
          <p:spPr>
            <a:xfrm flipV="1">
              <a:off x="2501107" y="2514600"/>
              <a:ext cx="2057400" cy="2057400"/>
            </a:xfrm>
            <a:prstGeom prst="blockArc">
              <a:avLst>
                <a:gd name="adj1" fmla="val 10800000"/>
                <a:gd name="adj2" fmla="val 21565276"/>
                <a:gd name="adj3" fmla="val 9424"/>
              </a:avLst>
            </a:prstGeom>
            <a:solidFill>
              <a:srgbClr val="C6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41" name="Block Arc 41">
              <a:extLst>
                <a:ext uri="{FF2B5EF4-FFF2-40B4-BE49-F238E27FC236}">
                  <a16:creationId xmlns:a16="http://schemas.microsoft.com/office/drawing/2014/main" id="{40E61D90-4C77-4640-BD73-5001304EB3F3}"/>
                </a:ext>
              </a:extLst>
            </p:cNvPr>
            <p:cNvSpPr/>
            <p:nvPr/>
          </p:nvSpPr>
          <p:spPr>
            <a:xfrm>
              <a:off x="4367214" y="2514600"/>
              <a:ext cx="2057400" cy="2057400"/>
            </a:xfrm>
            <a:prstGeom prst="blockArc">
              <a:avLst>
                <a:gd name="adj1" fmla="val 10800000"/>
                <a:gd name="adj2" fmla="val 21565276"/>
                <a:gd name="adj3" fmla="val 9424"/>
              </a:avLst>
            </a:prstGeom>
            <a:solidFill>
              <a:srgbClr val="C6353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grpSp>
      <p:sp>
        <p:nvSpPr>
          <p:cNvPr id="50" name="Metin kutusu 49">
            <a:extLst>
              <a:ext uri="{FF2B5EF4-FFF2-40B4-BE49-F238E27FC236}">
                <a16:creationId xmlns:a16="http://schemas.microsoft.com/office/drawing/2014/main" id="{83653190-96F3-4D86-90E0-C3258BFCD0FB}"/>
              </a:ext>
            </a:extLst>
          </p:cNvPr>
          <p:cNvSpPr txBox="1"/>
          <p:nvPr/>
        </p:nvSpPr>
        <p:spPr>
          <a:xfrm>
            <a:off x="2042765" y="5180972"/>
            <a:ext cx="4124325" cy="738664"/>
          </a:xfrm>
          <a:prstGeom prst="rect">
            <a:avLst/>
          </a:prstGeom>
          <a:noFill/>
        </p:spPr>
        <p:txBody>
          <a:bodyPr wrap="square">
            <a:spAutoFit/>
          </a:bodyPr>
          <a:lstStyle/>
          <a:p>
            <a:pPr algn="ctr"/>
            <a:r>
              <a:rPr lang="tr-TR" sz="1400" b="1" dirty="0">
                <a:latin typeface="Candara" panose="020E0502030303020204" pitchFamily="34" charset="0"/>
              </a:rPr>
              <a:t>Başkan: </a:t>
            </a:r>
            <a:r>
              <a:rPr lang="tr-TR" sz="1400" dirty="0">
                <a:latin typeface="Candara" panose="020E0502030303020204" pitchFamily="34" charset="0"/>
              </a:rPr>
              <a:t>Öğr. Eda Yeler</a:t>
            </a:r>
          </a:p>
          <a:p>
            <a:pPr algn="ctr"/>
            <a:r>
              <a:rPr lang="tr-TR" sz="1400" b="1" dirty="0">
                <a:latin typeface="Candara" panose="020E0502030303020204" pitchFamily="34" charset="0"/>
              </a:rPr>
              <a:t>Danışman: </a:t>
            </a:r>
            <a:r>
              <a:rPr lang="tr-TR" sz="1400" dirty="0">
                <a:latin typeface="Candara" panose="020E0502030303020204" pitchFamily="34" charset="0"/>
              </a:rPr>
              <a:t>Arş. Gör. Canberk Akdeniz</a:t>
            </a:r>
          </a:p>
          <a:p>
            <a:pPr algn="ctr"/>
            <a:r>
              <a:rPr lang="tr-TR" sz="1400" b="1" dirty="0">
                <a:latin typeface="Candara" panose="020E0502030303020204" pitchFamily="34" charset="0"/>
              </a:rPr>
              <a:t>Hemşirelik Bölümü</a:t>
            </a:r>
          </a:p>
        </p:txBody>
      </p:sp>
      <p:sp>
        <p:nvSpPr>
          <p:cNvPr id="51" name="Metin kutusu 50">
            <a:extLst>
              <a:ext uri="{FF2B5EF4-FFF2-40B4-BE49-F238E27FC236}">
                <a16:creationId xmlns:a16="http://schemas.microsoft.com/office/drawing/2014/main" id="{0D5E9FDA-6F48-4A36-A038-CA23AF18E759}"/>
              </a:ext>
            </a:extLst>
          </p:cNvPr>
          <p:cNvSpPr txBox="1"/>
          <p:nvPr/>
        </p:nvSpPr>
        <p:spPr>
          <a:xfrm>
            <a:off x="4137064" y="2577600"/>
            <a:ext cx="4124325" cy="738664"/>
          </a:xfrm>
          <a:prstGeom prst="rect">
            <a:avLst/>
          </a:prstGeom>
          <a:noFill/>
        </p:spPr>
        <p:txBody>
          <a:bodyPr wrap="square">
            <a:spAutoFit/>
          </a:bodyPr>
          <a:lstStyle/>
          <a:p>
            <a:pPr algn="ctr"/>
            <a:r>
              <a:rPr lang="tr-TR" sz="1400" b="1" dirty="0">
                <a:latin typeface="Candara" panose="020E0502030303020204" pitchFamily="34" charset="0"/>
              </a:rPr>
              <a:t>Başkan: </a:t>
            </a:r>
            <a:r>
              <a:rPr lang="tr-TR" sz="1400" dirty="0" err="1">
                <a:latin typeface="Candara" panose="020E0502030303020204" pitchFamily="34" charset="0"/>
              </a:rPr>
              <a:t>Öğr</a:t>
            </a:r>
            <a:r>
              <a:rPr lang="tr-TR" sz="1400" dirty="0">
                <a:latin typeface="Candara" panose="020E0502030303020204" pitchFamily="34" charset="0"/>
              </a:rPr>
              <a:t>. Zeynep Merve Çakar</a:t>
            </a:r>
          </a:p>
          <a:p>
            <a:pPr algn="ctr"/>
            <a:r>
              <a:rPr lang="tr-TR" sz="1400" b="1" dirty="0">
                <a:latin typeface="Candara" panose="020E0502030303020204" pitchFamily="34" charset="0"/>
              </a:rPr>
              <a:t>Danışman: </a:t>
            </a:r>
            <a:r>
              <a:rPr lang="tr-TR" sz="1400" dirty="0">
                <a:latin typeface="Candara" panose="020E0502030303020204" pitchFamily="34" charset="0"/>
              </a:rPr>
              <a:t>Arş. Gör. </a:t>
            </a:r>
            <a:r>
              <a:rPr lang="tr-TR" sz="1400" dirty="0" err="1">
                <a:latin typeface="Candara" panose="020E0502030303020204" pitchFamily="34" charset="0"/>
              </a:rPr>
              <a:t>Buğse</a:t>
            </a:r>
            <a:r>
              <a:rPr lang="tr-TR" sz="1400" dirty="0">
                <a:latin typeface="Candara" panose="020E0502030303020204" pitchFamily="34" charset="0"/>
              </a:rPr>
              <a:t> Yüceer</a:t>
            </a:r>
          </a:p>
          <a:p>
            <a:pPr algn="ctr"/>
            <a:r>
              <a:rPr lang="tr-TR" sz="1400" b="1" dirty="0">
                <a:latin typeface="Candara" panose="020E0502030303020204" pitchFamily="34" charset="0"/>
              </a:rPr>
              <a:t>Hemşirelik Bölümü</a:t>
            </a:r>
          </a:p>
        </p:txBody>
      </p:sp>
      <p:pic>
        <p:nvPicPr>
          <p:cNvPr id="59" name="Resim 58">
            <a:extLst>
              <a:ext uri="{FF2B5EF4-FFF2-40B4-BE49-F238E27FC236}">
                <a16:creationId xmlns:a16="http://schemas.microsoft.com/office/drawing/2014/main" id="{115F541F-EF4A-43ED-86F6-8809A0EDCDC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91823" y="3597502"/>
            <a:ext cx="1825687" cy="1825687"/>
          </a:xfrm>
          <a:prstGeom prst="rect">
            <a:avLst/>
          </a:prstGeom>
        </p:spPr>
      </p:pic>
      <p:sp>
        <p:nvSpPr>
          <p:cNvPr id="60" name="Metin kutusu 59">
            <a:extLst>
              <a:ext uri="{FF2B5EF4-FFF2-40B4-BE49-F238E27FC236}">
                <a16:creationId xmlns:a16="http://schemas.microsoft.com/office/drawing/2014/main" id="{B01ECEFA-136A-4477-A840-537EEAF35E19}"/>
              </a:ext>
            </a:extLst>
          </p:cNvPr>
          <p:cNvSpPr txBox="1"/>
          <p:nvPr/>
        </p:nvSpPr>
        <p:spPr>
          <a:xfrm>
            <a:off x="6297547" y="5301287"/>
            <a:ext cx="4124325" cy="523220"/>
          </a:xfrm>
          <a:prstGeom prst="rect">
            <a:avLst/>
          </a:prstGeom>
          <a:noFill/>
        </p:spPr>
        <p:txBody>
          <a:bodyPr wrap="square">
            <a:spAutoFit/>
          </a:bodyPr>
          <a:lstStyle/>
          <a:p>
            <a:pPr algn="ctr"/>
            <a:r>
              <a:rPr lang="tr-TR" sz="1400" b="1" dirty="0">
                <a:latin typeface="Candara" panose="020E0502030303020204" pitchFamily="34" charset="0"/>
              </a:rPr>
              <a:t>Temsilci:</a:t>
            </a:r>
          </a:p>
          <a:p>
            <a:pPr algn="ctr"/>
            <a:r>
              <a:rPr lang="tr-TR" sz="1400" dirty="0">
                <a:latin typeface="Candara" panose="020E0502030303020204" pitchFamily="34" charset="0"/>
              </a:rPr>
              <a:t>Öğr. Hatice Sınmaz</a:t>
            </a:r>
            <a:endParaRPr lang="tr-TR" sz="1400" b="1" dirty="0">
              <a:latin typeface="Candara" panose="020E0502030303020204" pitchFamily="34" charset="0"/>
            </a:endParaRPr>
          </a:p>
        </p:txBody>
      </p:sp>
    </p:spTree>
    <p:extLst>
      <p:ext uri="{BB962C8B-B14F-4D97-AF65-F5344CB8AC3E}">
        <p14:creationId xmlns:p14="http://schemas.microsoft.com/office/powerpoint/2010/main" val="21600445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1"/>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1779654"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Bölümlerimiz</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2</a:t>
              </a:r>
              <a:endParaRPr lang="en-IN" b="1" dirty="0">
                <a:solidFill>
                  <a:schemeClr val="bg1"/>
                </a:solidFill>
                <a:latin typeface="Eurostile BQ" pitchFamily="50" charset="0"/>
              </a:endParaRPr>
            </a:p>
          </p:txBody>
        </p:sp>
      </p:grpSp>
      <p:grpSp>
        <p:nvGrpSpPr>
          <p:cNvPr id="75" name="Grup 74">
            <a:extLst>
              <a:ext uri="{FF2B5EF4-FFF2-40B4-BE49-F238E27FC236}">
                <a16:creationId xmlns:a16="http://schemas.microsoft.com/office/drawing/2014/main" id="{BB232978-9795-4786-A69E-4FB2F5B7C32C}"/>
              </a:ext>
            </a:extLst>
          </p:cNvPr>
          <p:cNvGrpSpPr/>
          <p:nvPr/>
        </p:nvGrpSpPr>
        <p:grpSpPr>
          <a:xfrm>
            <a:off x="1948375" y="1969186"/>
            <a:ext cx="4147625" cy="791122"/>
            <a:chOff x="1823411" y="1845581"/>
            <a:chExt cx="4147625" cy="791122"/>
          </a:xfrm>
        </p:grpSpPr>
        <p:grpSp>
          <p:nvGrpSpPr>
            <p:cNvPr id="22" name="Group 10">
              <a:extLst>
                <a:ext uri="{FF2B5EF4-FFF2-40B4-BE49-F238E27FC236}">
                  <a16:creationId xmlns:a16="http://schemas.microsoft.com/office/drawing/2014/main" id="{DF95E1E8-F2B9-4601-A2B9-655586AAB938}"/>
                </a:ext>
              </a:extLst>
            </p:cNvPr>
            <p:cNvGrpSpPr/>
            <p:nvPr/>
          </p:nvGrpSpPr>
          <p:grpSpPr>
            <a:xfrm>
              <a:off x="1823411" y="1845581"/>
              <a:ext cx="829327" cy="791122"/>
              <a:chOff x="4239345" y="2031368"/>
              <a:chExt cx="1412875" cy="1347787"/>
            </a:xfrm>
          </p:grpSpPr>
          <p:sp>
            <p:nvSpPr>
              <p:cNvPr id="23" name="Freeform 5">
                <a:extLst>
                  <a:ext uri="{FF2B5EF4-FFF2-40B4-BE49-F238E27FC236}">
                    <a16:creationId xmlns:a16="http://schemas.microsoft.com/office/drawing/2014/main" id="{F17DA187-F387-4EF8-AF49-585FA17F38BF}"/>
                  </a:ext>
                </a:extLst>
              </p:cNvPr>
              <p:cNvSpPr>
                <a:spLocks/>
              </p:cNvSpPr>
              <p:nvPr/>
            </p:nvSpPr>
            <p:spPr bwMode="auto">
              <a:xfrm>
                <a:off x="4239345" y="2031368"/>
                <a:ext cx="1412875" cy="1347787"/>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24" name="Freeform 6">
                <a:extLst>
                  <a:ext uri="{FF2B5EF4-FFF2-40B4-BE49-F238E27FC236}">
                    <a16:creationId xmlns:a16="http://schemas.microsoft.com/office/drawing/2014/main" id="{6911F107-0CB2-406C-A809-10EF086C2B69}"/>
                  </a:ext>
                </a:extLst>
              </p:cNvPr>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1600" dirty="0">
                    <a:solidFill>
                      <a:schemeClr val="lt1"/>
                    </a:solidFill>
                  </a:rPr>
                  <a:t>NURS</a:t>
                </a:r>
                <a:endParaRPr lang="en-US" dirty="0">
                  <a:solidFill>
                    <a:schemeClr val="lt1"/>
                  </a:solidFill>
                </a:endParaRPr>
              </a:p>
            </p:txBody>
          </p:sp>
        </p:grpSp>
        <p:sp>
          <p:nvSpPr>
            <p:cNvPr id="48" name="Metin kutusu 47">
              <a:extLst>
                <a:ext uri="{FF2B5EF4-FFF2-40B4-BE49-F238E27FC236}">
                  <a16:creationId xmlns:a16="http://schemas.microsoft.com/office/drawing/2014/main" id="{309A32B7-E8DC-4601-B6C6-CA98AAF6F360}"/>
                </a:ext>
              </a:extLst>
            </p:cNvPr>
            <p:cNvSpPr txBox="1"/>
            <p:nvPr/>
          </p:nvSpPr>
          <p:spPr>
            <a:xfrm>
              <a:off x="2626280" y="2005057"/>
              <a:ext cx="3344756" cy="400110"/>
            </a:xfrm>
            <a:prstGeom prst="rect">
              <a:avLst/>
            </a:prstGeom>
            <a:noFill/>
          </p:spPr>
          <p:txBody>
            <a:bodyPr wrap="square">
              <a:spAutoFit/>
            </a:bodyPr>
            <a:lstStyle/>
            <a:p>
              <a:r>
                <a:rPr lang="tr-TR" sz="2000" b="1" dirty="0">
                  <a:latin typeface="Candara Light" panose="020E0502030303020204" pitchFamily="34" charset="0"/>
                </a:rPr>
                <a:t>Hemşirelik Bölümü (İngilizce)</a:t>
              </a:r>
              <a:endParaRPr lang="tr-TR" sz="2000" dirty="0"/>
            </a:p>
          </p:txBody>
        </p:sp>
      </p:grpSp>
      <p:grpSp>
        <p:nvGrpSpPr>
          <p:cNvPr id="76" name="Grup 75">
            <a:extLst>
              <a:ext uri="{FF2B5EF4-FFF2-40B4-BE49-F238E27FC236}">
                <a16:creationId xmlns:a16="http://schemas.microsoft.com/office/drawing/2014/main" id="{00CA3F55-3A72-4D0D-8BFB-62C56782E6CA}"/>
              </a:ext>
            </a:extLst>
          </p:cNvPr>
          <p:cNvGrpSpPr/>
          <p:nvPr/>
        </p:nvGrpSpPr>
        <p:grpSpPr>
          <a:xfrm>
            <a:off x="1948374" y="2819382"/>
            <a:ext cx="5561348" cy="791122"/>
            <a:chOff x="1823410" y="2695777"/>
            <a:chExt cx="5561348" cy="791122"/>
          </a:xfrm>
        </p:grpSpPr>
        <p:sp>
          <p:nvSpPr>
            <p:cNvPr id="56" name="Metin kutusu 55">
              <a:extLst>
                <a:ext uri="{FF2B5EF4-FFF2-40B4-BE49-F238E27FC236}">
                  <a16:creationId xmlns:a16="http://schemas.microsoft.com/office/drawing/2014/main" id="{D7744BF8-31F6-42FD-88C0-295061917A2D}"/>
                </a:ext>
              </a:extLst>
            </p:cNvPr>
            <p:cNvSpPr txBox="1"/>
            <p:nvPr/>
          </p:nvSpPr>
          <p:spPr>
            <a:xfrm>
              <a:off x="2626280" y="2871904"/>
              <a:ext cx="4758478" cy="400110"/>
            </a:xfrm>
            <a:prstGeom prst="rect">
              <a:avLst/>
            </a:prstGeom>
            <a:noFill/>
          </p:spPr>
          <p:txBody>
            <a:bodyPr wrap="square">
              <a:spAutoFit/>
            </a:bodyPr>
            <a:lstStyle/>
            <a:p>
              <a:r>
                <a:rPr lang="tr-TR" sz="2000" b="1" dirty="0">
                  <a:latin typeface="Candara Light" panose="020E0502030303020204" pitchFamily="34" charset="0"/>
                </a:rPr>
                <a:t>Beslenme ve Diyetetik Bölümü (İngilizce)</a:t>
              </a:r>
              <a:endParaRPr lang="tr-TR" sz="2000" dirty="0"/>
            </a:p>
          </p:txBody>
        </p:sp>
        <p:grpSp>
          <p:nvGrpSpPr>
            <p:cNvPr id="57" name="Group 10">
              <a:extLst>
                <a:ext uri="{FF2B5EF4-FFF2-40B4-BE49-F238E27FC236}">
                  <a16:creationId xmlns:a16="http://schemas.microsoft.com/office/drawing/2014/main" id="{78DEBB01-1D91-48DC-B4CE-261B34888988}"/>
                </a:ext>
              </a:extLst>
            </p:cNvPr>
            <p:cNvGrpSpPr/>
            <p:nvPr/>
          </p:nvGrpSpPr>
          <p:grpSpPr>
            <a:xfrm>
              <a:off x="1823410" y="2695777"/>
              <a:ext cx="829327" cy="791122"/>
              <a:chOff x="4239345" y="2031368"/>
              <a:chExt cx="1412875" cy="1347787"/>
            </a:xfrm>
          </p:grpSpPr>
          <p:sp>
            <p:nvSpPr>
              <p:cNvPr id="58" name="Freeform 5">
                <a:extLst>
                  <a:ext uri="{FF2B5EF4-FFF2-40B4-BE49-F238E27FC236}">
                    <a16:creationId xmlns:a16="http://schemas.microsoft.com/office/drawing/2014/main" id="{7574982F-FD54-4BE5-8F15-53E3D09FC1AC}"/>
                  </a:ext>
                </a:extLst>
              </p:cNvPr>
              <p:cNvSpPr>
                <a:spLocks/>
              </p:cNvSpPr>
              <p:nvPr/>
            </p:nvSpPr>
            <p:spPr bwMode="auto">
              <a:xfrm>
                <a:off x="4239345" y="2031368"/>
                <a:ext cx="1412875" cy="1347787"/>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59" name="Freeform 6">
                <a:extLst>
                  <a:ext uri="{FF2B5EF4-FFF2-40B4-BE49-F238E27FC236}">
                    <a16:creationId xmlns:a16="http://schemas.microsoft.com/office/drawing/2014/main" id="{D060F097-DAF9-454A-9167-E5094631381B}"/>
                  </a:ext>
                </a:extLst>
              </p:cNvPr>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1600" dirty="0">
                    <a:solidFill>
                      <a:schemeClr val="lt1"/>
                    </a:solidFill>
                  </a:rPr>
                  <a:t>NUT</a:t>
                </a:r>
                <a:endParaRPr lang="en-US" dirty="0">
                  <a:solidFill>
                    <a:schemeClr val="lt1"/>
                  </a:solidFill>
                </a:endParaRPr>
              </a:p>
            </p:txBody>
          </p:sp>
        </p:grpSp>
      </p:grpSp>
      <p:grpSp>
        <p:nvGrpSpPr>
          <p:cNvPr id="74" name="Grup 73">
            <a:extLst>
              <a:ext uri="{FF2B5EF4-FFF2-40B4-BE49-F238E27FC236}">
                <a16:creationId xmlns:a16="http://schemas.microsoft.com/office/drawing/2014/main" id="{20B45831-A432-4974-AFB9-CD970D69E0BE}"/>
              </a:ext>
            </a:extLst>
          </p:cNvPr>
          <p:cNvGrpSpPr/>
          <p:nvPr/>
        </p:nvGrpSpPr>
        <p:grpSpPr>
          <a:xfrm>
            <a:off x="1940464" y="3653008"/>
            <a:ext cx="6087418" cy="791122"/>
            <a:chOff x="1815500" y="3529403"/>
            <a:chExt cx="6087418" cy="791122"/>
          </a:xfrm>
        </p:grpSpPr>
        <p:sp>
          <p:nvSpPr>
            <p:cNvPr id="60" name="Metin kutusu 59">
              <a:extLst>
                <a:ext uri="{FF2B5EF4-FFF2-40B4-BE49-F238E27FC236}">
                  <a16:creationId xmlns:a16="http://schemas.microsoft.com/office/drawing/2014/main" id="{0769295D-3ED1-424D-818D-CDA91457D859}"/>
                </a:ext>
              </a:extLst>
            </p:cNvPr>
            <p:cNvSpPr txBox="1"/>
            <p:nvPr/>
          </p:nvSpPr>
          <p:spPr>
            <a:xfrm>
              <a:off x="2618370" y="3705530"/>
              <a:ext cx="5284548" cy="400110"/>
            </a:xfrm>
            <a:prstGeom prst="rect">
              <a:avLst/>
            </a:prstGeom>
            <a:noFill/>
          </p:spPr>
          <p:txBody>
            <a:bodyPr wrap="square">
              <a:spAutoFit/>
            </a:bodyPr>
            <a:lstStyle/>
            <a:p>
              <a:r>
                <a:rPr lang="tr-TR" sz="2000" b="1" dirty="0">
                  <a:latin typeface="Candara Light" panose="020E0502030303020204" pitchFamily="34" charset="0"/>
                </a:rPr>
                <a:t>Fizyoterapi ve Rehabilitasyon Bölümü (İngilizce)</a:t>
              </a:r>
              <a:endParaRPr lang="tr-TR" sz="2000" dirty="0"/>
            </a:p>
          </p:txBody>
        </p:sp>
        <p:grpSp>
          <p:nvGrpSpPr>
            <p:cNvPr id="61" name="Group 10">
              <a:extLst>
                <a:ext uri="{FF2B5EF4-FFF2-40B4-BE49-F238E27FC236}">
                  <a16:creationId xmlns:a16="http://schemas.microsoft.com/office/drawing/2014/main" id="{68124527-0A3D-4CEF-8FBB-763B62091857}"/>
                </a:ext>
              </a:extLst>
            </p:cNvPr>
            <p:cNvGrpSpPr/>
            <p:nvPr/>
          </p:nvGrpSpPr>
          <p:grpSpPr>
            <a:xfrm>
              <a:off x="1815500" y="3529403"/>
              <a:ext cx="829327" cy="791122"/>
              <a:chOff x="4239345" y="2031368"/>
              <a:chExt cx="1412875" cy="1347787"/>
            </a:xfrm>
          </p:grpSpPr>
          <p:sp>
            <p:nvSpPr>
              <p:cNvPr id="62" name="Freeform 5">
                <a:extLst>
                  <a:ext uri="{FF2B5EF4-FFF2-40B4-BE49-F238E27FC236}">
                    <a16:creationId xmlns:a16="http://schemas.microsoft.com/office/drawing/2014/main" id="{512085F5-F22B-4185-B729-90FFEFFBF614}"/>
                  </a:ext>
                </a:extLst>
              </p:cNvPr>
              <p:cNvSpPr>
                <a:spLocks/>
              </p:cNvSpPr>
              <p:nvPr/>
            </p:nvSpPr>
            <p:spPr bwMode="auto">
              <a:xfrm>
                <a:off x="4239345" y="2031368"/>
                <a:ext cx="1412875" cy="1347787"/>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3" name="Freeform 6">
                <a:extLst>
                  <a:ext uri="{FF2B5EF4-FFF2-40B4-BE49-F238E27FC236}">
                    <a16:creationId xmlns:a16="http://schemas.microsoft.com/office/drawing/2014/main" id="{E1E80B80-8A5F-4CF8-BE5A-6CF277971EDB}"/>
                  </a:ext>
                </a:extLst>
              </p:cNvPr>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1600" dirty="0"/>
                  <a:t>PTR</a:t>
                </a:r>
                <a:endParaRPr lang="en-US" dirty="0">
                  <a:solidFill>
                    <a:schemeClr val="lt1"/>
                  </a:solidFill>
                </a:endParaRPr>
              </a:p>
            </p:txBody>
          </p:sp>
        </p:grpSp>
      </p:grpSp>
      <p:grpSp>
        <p:nvGrpSpPr>
          <p:cNvPr id="77" name="Grup 76">
            <a:extLst>
              <a:ext uri="{FF2B5EF4-FFF2-40B4-BE49-F238E27FC236}">
                <a16:creationId xmlns:a16="http://schemas.microsoft.com/office/drawing/2014/main" id="{E1685459-7D7D-4270-AF6B-993A7EB0A49B}"/>
              </a:ext>
            </a:extLst>
          </p:cNvPr>
          <p:cNvGrpSpPr/>
          <p:nvPr/>
        </p:nvGrpSpPr>
        <p:grpSpPr>
          <a:xfrm>
            <a:off x="1940464" y="4486300"/>
            <a:ext cx="5241598" cy="791122"/>
            <a:chOff x="1815500" y="4362695"/>
            <a:chExt cx="5241598" cy="791122"/>
          </a:xfrm>
        </p:grpSpPr>
        <p:sp>
          <p:nvSpPr>
            <p:cNvPr id="64" name="Metin kutusu 63">
              <a:extLst>
                <a:ext uri="{FF2B5EF4-FFF2-40B4-BE49-F238E27FC236}">
                  <a16:creationId xmlns:a16="http://schemas.microsoft.com/office/drawing/2014/main" id="{3841CB56-4C34-4A51-8013-901C63ED794A}"/>
                </a:ext>
              </a:extLst>
            </p:cNvPr>
            <p:cNvSpPr txBox="1"/>
            <p:nvPr/>
          </p:nvSpPr>
          <p:spPr>
            <a:xfrm>
              <a:off x="2618370" y="4538822"/>
              <a:ext cx="4438728" cy="400110"/>
            </a:xfrm>
            <a:prstGeom prst="rect">
              <a:avLst/>
            </a:prstGeom>
            <a:noFill/>
          </p:spPr>
          <p:txBody>
            <a:bodyPr wrap="square">
              <a:spAutoFit/>
            </a:bodyPr>
            <a:lstStyle/>
            <a:p>
              <a:r>
                <a:rPr lang="tr-TR" sz="2000" b="1" dirty="0">
                  <a:latin typeface="Candara Light" panose="020E0502030303020204" pitchFamily="34" charset="0"/>
                </a:rPr>
                <a:t>Çocuk Gelişimi Bölümü (Türkçe)</a:t>
              </a:r>
              <a:endParaRPr lang="tr-TR" sz="2000" dirty="0"/>
            </a:p>
          </p:txBody>
        </p:sp>
        <p:grpSp>
          <p:nvGrpSpPr>
            <p:cNvPr id="65" name="Group 10">
              <a:extLst>
                <a:ext uri="{FF2B5EF4-FFF2-40B4-BE49-F238E27FC236}">
                  <a16:creationId xmlns:a16="http://schemas.microsoft.com/office/drawing/2014/main" id="{0B90F7B0-16A3-4AD5-A248-54E1BD6F720E}"/>
                </a:ext>
              </a:extLst>
            </p:cNvPr>
            <p:cNvGrpSpPr/>
            <p:nvPr/>
          </p:nvGrpSpPr>
          <p:grpSpPr>
            <a:xfrm>
              <a:off x="1815500" y="4362695"/>
              <a:ext cx="829327" cy="791122"/>
              <a:chOff x="4239345" y="2031368"/>
              <a:chExt cx="1412875" cy="1347787"/>
            </a:xfrm>
          </p:grpSpPr>
          <p:sp>
            <p:nvSpPr>
              <p:cNvPr id="66" name="Freeform 5">
                <a:extLst>
                  <a:ext uri="{FF2B5EF4-FFF2-40B4-BE49-F238E27FC236}">
                    <a16:creationId xmlns:a16="http://schemas.microsoft.com/office/drawing/2014/main" id="{C5100B57-7900-4626-90D7-733E0EE14EBD}"/>
                  </a:ext>
                </a:extLst>
              </p:cNvPr>
              <p:cNvSpPr>
                <a:spLocks/>
              </p:cNvSpPr>
              <p:nvPr/>
            </p:nvSpPr>
            <p:spPr bwMode="auto">
              <a:xfrm>
                <a:off x="4239345" y="2031368"/>
                <a:ext cx="1412875" cy="1347787"/>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67" name="Freeform 6">
                <a:extLst>
                  <a:ext uri="{FF2B5EF4-FFF2-40B4-BE49-F238E27FC236}">
                    <a16:creationId xmlns:a16="http://schemas.microsoft.com/office/drawing/2014/main" id="{411F6D7D-3E50-41DE-8A02-B8EEF4AB4E95}"/>
                  </a:ext>
                </a:extLst>
              </p:cNvPr>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1600" dirty="0"/>
                  <a:t>CGY</a:t>
                </a:r>
                <a:endParaRPr lang="en-US" dirty="0">
                  <a:solidFill>
                    <a:schemeClr val="lt1"/>
                  </a:solidFill>
                </a:endParaRPr>
              </a:p>
            </p:txBody>
          </p:sp>
        </p:grpSp>
      </p:grpSp>
      <p:grpSp>
        <p:nvGrpSpPr>
          <p:cNvPr id="78" name="Grup 77">
            <a:extLst>
              <a:ext uri="{FF2B5EF4-FFF2-40B4-BE49-F238E27FC236}">
                <a16:creationId xmlns:a16="http://schemas.microsoft.com/office/drawing/2014/main" id="{045873E2-0C40-4DB7-8FFC-11F56B5AC16C}"/>
              </a:ext>
            </a:extLst>
          </p:cNvPr>
          <p:cNvGrpSpPr/>
          <p:nvPr/>
        </p:nvGrpSpPr>
        <p:grpSpPr>
          <a:xfrm>
            <a:off x="1940464" y="5358286"/>
            <a:ext cx="5241598" cy="791122"/>
            <a:chOff x="1815500" y="5234681"/>
            <a:chExt cx="5241598" cy="791122"/>
          </a:xfrm>
        </p:grpSpPr>
        <p:sp>
          <p:nvSpPr>
            <p:cNvPr id="68" name="Metin kutusu 67">
              <a:extLst>
                <a:ext uri="{FF2B5EF4-FFF2-40B4-BE49-F238E27FC236}">
                  <a16:creationId xmlns:a16="http://schemas.microsoft.com/office/drawing/2014/main" id="{49C15FA0-6C1E-4D65-B59E-222261382A9E}"/>
                </a:ext>
              </a:extLst>
            </p:cNvPr>
            <p:cNvSpPr txBox="1"/>
            <p:nvPr/>
          </p:nvSpPr>
          <p:spPr>
            <a:xfrm>
              <a:off x="2618370" y="5410808"/>
              <a:ext cx="4438728" cy="400110"/>
            </a:xfrm>
            <a:prstGeom prst="rect">
              <a:avLst/>
            </a:prstGeom>
            <a:noFill/>
          </p:spPr>
          <p:txBody>
            <a:bodyPr wrap="square">
              <a:spAutoFit/>
            </a:bodyPr>
            <a:lstStyle/>
            <a:p>
              <a:r>
                <a:rPr lang="tr-TR" sz="2000" b="1" dirty="0">
                  <a:latin typeface="Candara Light" panose="020E0502030303020204" pitchFamily="34" charset="0"/>
                </a:rPr>
                <a:t>Odyoloji Bölümü (İngilizce)</a:t>
              </a:r>
              <a:endParaRPr lang="tr-TR" sz="2000" dirty="0"/>
            </a:p>
          </p:txBody>
        </p:sp>
        <p:grpSp>
          <p:nvGrpSpPr>
            <p:cNvPr id="69" name="Group 10">
              <a:extLst>
                <a:ext uri="{FF2B5EF4-FFF2-40B4-BE49-F238E27FC236}">
                  <a16:creationId xmlns:a16="http://schemas.microsoft.com/office/drawing/2014/main" id="{C31D61B6-9D7D-4E9C-A7AF-A0F42E4D547A}"/>
                </a:ext>
              </a:extLst>
            </p:cNvPr>
            <p:cNvGrpSpPr/>
            <p:nvPr/>
          </p:nvGrpSpPr>
          <p:grpSpPr>
            <a:xfrm>
              <a:off x="1815500" y="5234681"/>
              <a:ext cx="829327" cy="791122"/>
              <a:chOff x="4239345" y="2031368"/>
              <a:chExt cx="1412875" cy="1347787"/>
            </a:xfrm>
          </p:grpSpPr>
          <p:sp>
            <p:nvSpPr>
              <p:cNvPr id="70" name="Freeform 5">
                <a:extLst>
                  <a:ext uri="{FF2B5EF4-FFF2-40B4-BE49-F238E27FC236}">
                    <a16:creationId xmlns:a16="http://schemas.microsoft.com/office/drawing/2014/main" id="{E20D65FD-7521-46B7-A7D5-0BA5AEC1DC58}"/>
                  </a:ext>
                </a:extLst>
              </p:cNvPr>
              <p:cNvSpPr>
                <a:spLocks/>
              </p:cNvSpPr>
              <p:nvPr/>
            </p:nvSpPr>
            <p:spPr bwMode="auto">
              <a:xfrm>
                <a:off x="4239345" y="2031368"/>
                <a:ext cx="1412875" cy="1347787"/>
              </a:xfrm>
              <a:custGeom>
                <a:avLst/>
                <a:gdLst>
                  <a:gd name="T0" fmla="*/ 36 w 374"/>
                  <a:gd name="T1" fmla="*/ 145 h 356"/>
                  <a:gd name="T2" fmla="*/ 118 w 374"/>
                  <a:gd name="T3" fmla="*/ 65 h 356"/>
                  <a:gd name="T4" fmla="*/ 271 w 374"/>
                  <a:gd name="T5" fmla="*/ 39 h 356"/>
                  <a:gd name="T6" fmla="*/ 353 w 374"/>
                  <a:gd name="T7" fmla="*/ 207 h 356"/>
                  <a:gd name="T8" fmla="*/ 128 w 374"/>
                  <a:gd name="T9" fmla="*/ 310 h 356"/>
                  <a:gd name="T10" fmla="*/ 35 w 374"/>
                  <a:gd name="T11" fmla="*/ 218 h 356"/>
                  <a:gd name="T12" fmla="*/ 36 w 374"/>
                  <a:gd name="T13" fmla="*/ 145 h 356"/>
                </a:gdLst>
                <a:ahLst/>
                <a:cxnLst>
                  <a:cxn ang="0">
                    <a:pos x="T0" y="T1"/>
                  </a:cxn>
                  <a:cxn ang="0">
                    <a:pos x="T2" y="T3"/>
                  </a:cxn>
                  <a:cxn ang="0">
                    <a:pos x="T4" y="T5"/>
                  </a:cxn>
                  <a:cxn ang="0">
                    <a:pos x="T6" y="T7"/>
                  </a:cxn>
                  <a:cxn ang="0">
                    <a:pos x="T8" y="T9"/>
                  </a:cxn>
                  <a:cxn ang="0">
                    <a:pos x="T10" y="T11"/>
                  </a:cxn>
                  <a:cxn ang="0">
                    <a:pos x="T12" y="T13"/>
                  </a:cxn>
                </a:cxnLst>
                <a:rect l="0" t="0" r="r" b="b"/>
                <a:pathLst>
                  <a:path w="374" h="356">
                    <a:moveTo>
                      <a:pt x="36" y="145"/>
                    </a:moveTo>
                    <a:cubicBezTo>
                      <a:pt x="61" y="130"/>
                      <a:pt x="78" y="127"/>
                      <a:pt x="118" y="65"/>
                    </a:cubicBezTo>
                    <a:cubicBezTo>
                      <a:pt x="159" y="3"/>
                      <a:pt x="231" y="0"/>
                      <a:pt x="271" y="39"/>
                    </a:cubicBezTo>
                    <a:cubicBezTo>
                      <a:pt x="311" y="78"/>
                      <a:pt x="374" y="119"/>
                      <a:pt x="353" y="207"/>
                    </a:cubicBezTo>
                    <a:cubicBezTo>
                      <a:pt x="332" y="296"/>
                      <a:pt x="216" y="356"/>
                      <a:pt x="128" y="310"/>
                    </a:cubicBezTo>
                    <a:cubicBezTo>
                      <a:pt x="76" y="282"/>
                      <a:pt x="53" y="251"/>
                      <a:pt x="35" y="218"/>
                    </a:cubicBezTo>
                    <a:cubicBezTo>
                      <a:pt x="23" y="196"/>
                      <a:pt x="0" y="166"/>
                      <a:pt x="36" y="145"/>
                    </a:cubicBez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p>
            </p:txBody>
          </p:sp>
          <p:sp>
            <p:nvSpPr>
              <p:cNvPr id="72" name="Freeform 6">
                <a:extLst>
                  <a:ext uri="{FF2B5EF4-FFF2-40B4-BE49-F238E27FC236}">
                    <a16:creationId xmlns:a16="http://schemas.microsoft.com/office/drawing/2014/main" id="{5AC30D66-B0DA-456A-B00C-A8A9AD45F7B6}"/>
                  </a:ext>
                </a:extLst>
              </p:cNvPr>
              <p:cNvSpPr>
                <a:spLocks/>
              </p:cNvSpPr>
              <p:nvPr/>
            </p:nvSpPr>
            <p:spPr bwMode="auto">
              <a:xfrm>
                <a:off x="4377645" y="2033354"/>
                <a:ext cx="1216025" cy="1336675"/>
              </a:xfrm>
              <a:custGeom>
                <a:avLst/>
                <a:gdLst>
                  <a:gd name="T0" fmla="*/ 223 w 322"/>
                  <a:gd name="T1" fmla="*/ 21 h 353"/>
                  <a:gd name="T2" fmla="*/ 113 w 322"/>
                  <a:gd name="T3" fmla="*/ 52 h 353"/>
                  <a:gd name="T4" fmla="*/ 14 w 322"/>
                  <a:gd name="T5" fmla="*/ 172 h 353"/>
                  <a:gd name="T6" fmla="*/ 119 w 322"/>
                  <a:gd name="T7" fmla="*/ 327 h 353"/>
                  <a:gd name="T8" fmla="*/ 320 w 322"/>
                  <a:gd name="T9" fmla="*/ 183 h 353"/>
                  <a:gd name="T10" fmla="*/ 287 w 322"/>
                  <a:gd name="T11" fmla="*/ 56 h 353"/>
                  <a:gd name="T12" fmla="*/ 223 w 322"/>
                  <a:gd name="T13" fmla="*/ 21 h 353"/>
                </a:gdLst>
                <a:ahLst/>
                <a:cxnLst>
                  <a:cxn ang="0">
                    <a:pos x="T0" y="T1"/>
                  </a:cxn>
                  <a:cxn ang="0">
                    <a:pos x="T2" y="T3"/>
                  </a:cxn>
                  <a:cxn ang="0">
                    <a:pos x="T4" y="T5"/>
                  </a:cxn>
                  <a:cxn ang="0">
                    <a:pos x="T6" y="T7"/>
                  </a:cxn>
                  <a:cxn ang="0">
                    <a:pos x="T8" y="T9"/>
                  </a:cxn>
                  <a:cxn ang="0">
                    <a:pos x="T10" y="T11"/>
                  </a:cxn>
                  <a:cxn ang="0">
                    <a:pos x="T12" y="T13"/>
                  </a:cxn>
                </a:cxnLst>
                <a:rect l="0" t="0" r="r" b="b"/>
                <a:pathLst>
                  <a:path w="322" h="353">
                    <a:moveTo>
                      <a:pt x="223" y="21"/>
                    </a:moveTo>
                    <a:cubicBezTo>
                      <a:pt x="198" y="35"/>
                      <a:pt x="187" y="48"/>
                      <a:pt x="113" y="52"/>
                    </a:cubicBezTo>
                    <a:cubicBezTo>
                      <a:pt x="39" y="57"/>
                      <a:pt x="0" y="118"/>
                      <a:pt x="14" y="172"/>
                    </a:cubicBezTo>
                    <a:cubicBezTo>
                      <a:pt x="28" y="226"/>
                      <a:pt x="32" y="301"/>
                      <a:pt x="119" y="327"/>
                    </a:cubicBezTo>
                    <a:cubicBezTo>
                      <a:pt x="206" y="353"/>
                      <a:pt x="316" y="282"/>
                      <a:pt x="320" y="183"/>
                    </a:cubicBezTo>
                    <a:cubicBezTo>
                      <a:pt x="322" y="124"/>
                      <a:pt x="306" y="88"/>
                      <a:pt x="287" y="56"/>
                    </a:cubicBezTo>
                    <a:cubicBezTo>
                      <a:pt x="274" y="35"/>
                      <a:pt x="259" y="0"/>
                      <a:pt x="223" y="21"/>
                    </a:cubicBezTo>
                    <a:close/>
                  </a:path>
                </a:pathLst>
              </a:custGeom>
              <a:gradFill>
                <a:gsLst>
                  <a:gs pos="0">
                    <a:srgbClr val="024793"/>
                  </a:gs>
                  <a:gs pos="100000">
                    <a:srgbClr val="33D360"/>
                  </a:gs>
                </a:gsLst>
                <a:lin ang="135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r>
                  <a:rPr lang="tr-TR" sz="1600" dirty="0"/>
                  <a:t>AUDY</a:t>
                </a:r>
                <a:endParaRPr lang="en-US" dirty="0">
                  <a:solidFill>
                    <a:schemeClr val="lt1"/>
                  </a:solidFill>
                </a:endParaRPr>
              </a:p>
            </p:txBody>
          </p:sp>
        </p:grpSp>
      </p:grpSp>
      <p:grpSp>
        <p:nvGrpSpPr>
          <p:cNvPr id="13" name="Grup 12">
            <a:extLst>
              <a:ext uri="{FF2B5EF4-FFF2-40B4-BE49-F238E27FC236}">
                <a16:creationId xmlns:a16="http://schemas.microsoft.com/office/drawing/2014/main" id="{0C0D934E-0D8A-4215-9E8F-F743476CE134}"/>
              </a:ext>
            </a:extLst>
          </p:cNvPr>
          <p:cNvGrpSpPr/>
          <p:nvPr/>
        </p:nvGrpSpPr>
        <p:grpSpPr>
          <a:xfrm>
            <a:off x="8711289" y="1797888"/>
            <a:ext cx="2672340" cy="1371906"/>
            <a:chOff x="7384758" y="1713461"/>
            <a:chExt cx="2672340" cy="1371906"/>
          </a:xfrm>
        </p:grpSpPr>
        <p:sp>
          <p:nvSpPr>
            <p:cNvPr id="3" name="Serbest Form: Şekil 2">
              <a:extLst>
                <a:ext uri="{FF2B5EF4-FFF2-40B4-BE49-F238E27FC236}">
                  <a16:creationId xmlns:a16="http://schemas.microsoft.com/office/drawing/2014/main" id="{F290DDE7-B471-4B0C-BE8B-2E5AF6228F41}"/>
                </a:ext>
              </a:extLst>
            </p:cNvPr>
            <p:cNvSpPr/>
            <p:nvPr/>
          </p:nvSpPr>
          <p:spPr>
            <a:xfrm>
              <a:off x="7384758" y="1713461"/>
              <a:ext cx="2672340" cy="1371906"/>
            </a:xfrm>
            <a:custGeom>
              <a:avLst/>
              <a:gdLst>
                <a:gd name="connsiteX0" fmla="*/ 0 w 2672340"/>
                <a:gd name="connsiteY0" fmla="*/ 137191 h 1371906"/>
                <a:gd name="connsiteX1" fmla="*/ 137191 w 2672340"/>
                <a:gd name="connsiteY1" fmla="*/ 0 h 1371906"/>
                <a:gd name="connsiteX2" fmla="*/ 2535149 w 2672340"/>
                <a:gd name="connsiteY2" fmla="*/ 0 h 1371906"/>
                <a:gd name="connsiteX3" fmla="*/ 2672340 w 2672340"/>
                <a:gd name="connsiteY3" fmla="*/ 137191 h 1371906"/>
                <a:gd name="connsiteX4" fmla="*/ 2672340 w 2672340"/>
                <a:gd name="connsiteY4" fmla="*/ 1234715 h 1371906"/>
                <a:gd name="connsiteX5" fmla="*/ 2535149 w 2672340"/>
                <a:gd name="connsiteY5" fmla="*/ 1371906 h 1371906"/>
                <a:gd name="connsiteX6" fmla="*/ 137191 w 2672340"/>
                <a:gd name="connsiteY6" fmla="*/ 1371906 h 1371906"/>
                <a:gd name="connsiteX7" fmla="*/ 0 w 2672340"/>
                <a:gd name="connsiteY7" fmla="*/ 1234715 h 1371906"/>
                <a:gd name="connsiteX8" fmla="*/ 0 w 2672340"/>
                <a:gd name="connsiteY8" fmla="*/ 137191 h 137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340" h="1371906">
                  <a:moveTo>
                    <a:pt x="0" y="137191"/>
                  </a:moveTo>
                  <a:cubicBezTo>
                    <a:pt x="0" y="61423"/>
                    <a:pt x="61423" y="0"/>
                    <a:pt x="137191" y="0"/>
                  </a:cubicBezTo>
                  <a:lnTo>
                    <a:pt x="2535149" y="0"/>
                  </a:lnTo>
                  <a:cubicBezTo>
                    <a:pt x="2610917" y="0"/>
                    <a:pt x="2672340" y="61423"/>
                    <a:pt x="2672340" y="137191"/>
                  </a:cubicBezTo>
                  <a:lnTo>
                    <a:pt x="2672340" y="1234715"/>
                  </a:lnTo>
                  <a:cubicBezTo>
                    <a:pt x="2672340" y="1310483"/>
                    <a:pt x="2610917" y="1371906"/>
                    <a:pt x="2535149" y="1371906"/>
                  </a:cubicBezTo>
                  <a:lnTo>
                    <a:pt x="137191" y="1371906"/>
                  </a:lnTo>
                  <a:cubicBezTo>
                    <a:pt x="61423" y="1371906"/>
                    <a:pt x="0" y="1310483"/>
                    <a:pt x="0" y="1234715"/>
                  </a:cubicBezTo>
                  <a:lnTo>
                    <a:pt x="0" y="137191"/>
                  </a:lnTo>
                  <a:close/>
                </a:path>
              </a:pathLst>
            </a:custGeom>
            <a:ln>
              <a:solidFill>
                <a:srgbClr val="002060"/>
              </a:solidFil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006055" numCol="1" spcCol="1270" anchor="ctr" anchorCtr="0">
              <a:noAutofit/>
            </a:bodyPr>
            <a:lstStyle/>
            <a:p>
              <a:pPr marL="0" lvl="0" indent="0" algn="ctr" defTabSz="533400">
                <a:lnSpc>
                  <a:spcPct val="90000"/>
                </a:lnSpc>
                <a:spcBef>
                  <a:spcPct val="0"/>
                </a:spcBef>
                <a:spcAft>
                  <a:spcPct val="35000"/>
                </a:spcAft>
                <a:buNone/>
              </a:pPr>
              <a:r>
                <a:rPr lang="tr-TR" sz="1200" kern="1200" dirty="0"/>
                <a:t>İngilizce Hemşirelik</a:t>
              </a:r>
            </a:p>
          </p:txBody>
        </p:sp>
        <p:sp>
          <p:nvSpPr>
            <p:cNvPr id="4" name="Serbest Form: Şekil 3">
              <a:extLst>
                <a:ext uri="{FF2B5EF4-FFF2-40B4-BE49-F238E27FC236}">
                  <a16:creationId xmlns:a16="http://schemas.microsoft.com/office/drawing/2014/main" id="{632A07E6-53C2-4841-85A8-90C78DD7CC19}"/>
                </a:ext>
              </a:extLst>
            </p:cNvPr>
            <p:cNvSpPr/>
            <p:nvPr/>
          </p:nvSpPr>
          <p:spPr>
            <a:xfrm>
              <a:off x="7651992" y="2125434"/>
              <a:ext cx="2137872" cy="413648"/>
            </a:xfrm>
            <a:custGeom>
              <a:avLst/>
              <a:gdLst>
                <a:gd name="connsiteX0" fmla="*/ 0 w 2137872"/>
                <a:gd name="connsiteY0" fmla="*/ 41365 h 413648"/>
                <a:gd name="connsiteX1" fmla="*/ 41365 w 2137872"/>
                <a:gd name="connsiteY1" fmla="*/ 0 h 413648"/>
                <a:gd name="connsiteX2" fmla="*/ 2096507 w 2137872"/>
                <a:gd name="connsiteY2" fmla="*/ 0 h 413648"/>
                <a:gd name="connsiteX3" fmla="*/ 2137872 w 2137872"/>
                <a:gd name="connsiteY3" fmla="*/ 41365 h 413648"/>
                <a:gd name="connsiteX4" fmla="*/ 2137872 w 2137872"/>
                <a:gd name="connsiteY4" fmla="*/ 372283 h 413648"/>
                <a:gd name="connsiteX5" fmla="*/ 2096507 w 2137872"/>
                <a:gd name="connsiteY5" fmla="*/ 413648 h 413648"/>
                <a:gd name="connsiteX6" fmla="*/ 41365 w 2137872"/>
                <a:gd name="connsiteY6" fmla="*/ 413648 h 413648"/>
                <a:gd name="connsiteX7" fmla="*/ 0 w 2137872"/>
                <a:gd name="connsiteY7" fmla="*/ 372283 h 413648"/>
                <a:gd name="connsiteX8" fmla="*/ 0 w 2137872"/>
                <a:gd name="connsiteY8" fmla="*/ 41365 h 41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72" h="413648">
                  <a:moveTo>
                    <a:pt x="0" y="41365"/>
                  </a:moveTo>
                  <a:cubicBezTo>
                    <a:pt x="0" y="18520"/>
                    <a:pt x="18520" y="0"/>
                    <a:pt x="41365" y="0"/>
                  </a:cubicBezTo>
                  <a:lnTo>
                    <a:pt x="2096507" y="0"/>
                  </a:lnTo>
                  <a:cubicBezTo>
                    <a:pt x="2119352" y="0"/>
                    <a:pt x="2137872" y="18520"/>
                    <a:pt x="2137872" y="41365"/>
                  </a:cubicBezTo>
                  <a:lnTo>
                    <a:pt x="2137872" y="372283"/>
                  </a:lnTo>
                  <a:cubicBezTo>
                    <a:pt x="2137872" y="395128"/>
                    <a:pt x="2119352" y="413648"/>
                    <a:pt x="2096507" y="413648"/>
                  </a:cubicBezTo>
                  <a:lnTo>
                    <a:pt x="41365" y="413648"/>
                  </a:lnTo>
                  <a:cubicBezTo>
                    <a:pt x="18520" y="413648"/>
                    <a:pt x="0" y="395128"/>
                    <a:pt x="0" y="372283"/>
                  </a:cubicBezTo>
                  <a:lnTo>
                    <a:pt x="0" y="41365"/>
                  </a:lnTo>
                  <a:close/>
                </a:path>
              </a:pathLst>
            </a:custGeom>
            <a:solidFill>
              <a:schemeClr val="accent5">
                <a:lumMod val="50000"/>
              </a:schemeClr>
            </a:solidFill>
            <a:ln>
              <a:solidFill>
                <a:srgbClr val="002060"/>
              </a:solidFill>
            </a:ln>
          </p:spPr>
          <p:style>
            <a:lnRef idx="2">
              <a:schemeClr val="lt1">
                <a:hueOff val="0"/>
                <a:satOff val="0"/>
                <a:lumOff val="0"/>
                <a:alphaOff val="0"/>
              </a:schemeClr>
            </a:lnRef>
            <a:fillRef idx="1">
              <a:schemeClr val="accent5">
                <a:hueOff val="0"/>
                <a:satOff val="0"/>
                <a:lumOff val="0"/>
                <a:alphaOff val="0"/>
              </a:schemeClr>
            </a:fillRef>
            <a:effectRef idx="0">
              <a:schemeClr val="accent5">
                <a:hueOff val="0"/>
                <a:satOff val="0"/>
                <a:lumOff val="0"/>
                <a:alphaOff val="0"/>
              </a:schemeClr>
            </a:effectRef>
            <a:fontRef idx="minor">
              <a:schemeClr val="lt1"/>
            </a:fontRef>
          </p:style>
          <p:txBody>
            <a:bodyPr spcFirstLastPara="0" vert="horz" wrap="square" lIns="42595" tIns="34975" rIns="42595" bIns="34975" numCol="1" spcCol="1270" anchor="ctr" anchorCtr="0">
              <a:noAutofit/>
            </a:bodyPr>
            <a:lstStyle/>
            <a:p>
              <a:pPr marL="0" lvl="0" indent="0" algn="ctr" defTabSz="533400">
                <a:lnSpc>
                  <a:spcPct val="90000"/>
                </a:lnSpc>
                <a:spcBef>
                  <a:spcPct val="0"/>
                </a:spcBef>
                <a:spcAft>
                  <a:spcPct val="35000"/>
                </a:spcAft>
                <a:buNone/>
              </a:pPr>
              <a:r>
                <a:rPr lang="tr-TR" sz="1200" kern="1200" dirty="0"/>
                <a:t>Türkiye’de 6 üniversiteden biri</a:t>
              </a:r>
            </a:p>
          </p:txBody>
        </p:sp>
        <p:sp>
          <p:nvSpPr>
            <p:cNvPr id="5" name="Serbest Form: Şekil 4">
              <a:extLst>
                <a:ext uri="{FF2B5EF4-FFF2-40B4-BE49-F238E27FC236}">
                  <a16:creationId xmlns:a16="http://schemas.microsoft.com/office/drawing/2014/main" id="{674676A8-BA12-46A9-9C2A-A3E48126E6AC}"/>
                </a:ext>
              </a:extLst>
            </p:cNvPr>
            <p:cNvSpPr/>
            <p:nvPr/>
          </p:nvSpPr>
          <p:spPr>
            <a:xfrm>
              <a:off x="7651992" y="2602721"/>
              <a:ext cx="2137872" cy="413648"/>
            </a:xfrm>
            <a:custGeom>
              <a:avLst/>
              <a:gdLst>
                <a:gd name="connsiteX0" fmla="*/ 0 w 2137872"/>
                <a:gd name="connsiteY0" fmla="*/ 41365 h 413648"/>
                <a:gd name="connsiteX1" fmla="*/ 41365 w 2137872"/>
                <a:gd name="connsiteY1" fmla="*/ 0 h 413648"/>
                <a:gd name="connsiteX2" fmla="*/ 2096507 w 2137872"/>
                <a:gd name="connsiteY2" fmla="*/ 0 h 413648"/>
                <a:gd name="connsiteX3" fmla="*/ 2137872 w 2137872"/>
                <a:gd name="connsiteY3" fmla="*/ 41365 h 413648"/>
                <a:gd name="connsiteX4" fmla="*/ 2137872 w 2137872"/>
                <a:gd name="connsiteY4" fmla="*/ 372283 h 413648"/>
                <a:gd name="connsiteX5" fmla="*/ 2096507 w 2137872"/>
                <a:gd name="connsiteY5" fmla="*/ 413648 h 413648"/>
                <a:gd name="connsiteX6" fmla="*/ 41365 w 2137872"/>
                <a:gd name="connsiteY6" fmla="*/ 413648 h 413648"/>
                <a:gd name="connsiteX7" fmla="*/ 0 w 2137872"/>
                <a:gd name="connsiteY7" fmla="*/ 372283 h 413648"/>
                <a:gd name="connsiteX8" fmla="*/ 0 w 2137872"/>
                <a:gd name="connsiteY8" fmla="*/ 41365 h 41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72" h="413648">
                  <a:moveTo>
                    <a:pt x="0" y="41365"/>
                  </a:moveTo>
                  <a:cubicBezTo>
                    <a:pt x="0" y="18520"/>
                    <a:pt x="18520" y="0"/>
                    <a:pt x="41365" y="0"/>
                  </a:cubicBezTo>
                  <a:lnTo>
                    <a:pt x="2096507" y="0"/>
                  </a:lnTo>
                  <a:cubicBezTo>
                    <a:pt x="2119352" y="0"/>
                    <a:pt x="2137872" y="18520"/>
                    <a:pt x="2137872" y="41365"/>
                  </a:cubicBezTo>
                  <a:lnTo>
                    <a:pt x="2137872" y="372283"/>
                  </a:lnTo>
                  <a:cubicBezTo>
                    <a:pt x="2137872" y="395128"/>
                    <a:pt x="2119352" y="413648"/>
                    <a:pt x="2096507" y="413648"/>
                  </a:cubicBezTo>
                  <a:lnTo>
                    <a:pt x="41365" y="413648"/>
                  </a:lnTo>
                  <a:cubicBezTo>
                    <a:pt x="18520" y="413648"/>
                    <a:pt x="0" y="395128"/>
                    <a:pt x="0" y="372283"/>
                  </a:cubicBezTo>
                  <a:lnTo>
                    <a:pt x="0" y="41365"/>
                  </a:lnTo>
                  <a:close/>
                </a:path>
              </a:pathLst>
            </a:custGeom>
            <a:solidFill>
              <a:schemeClr val="accent5">
                <a:lumMod val="50000"/>
              </a:schemeClr>
            </a:solidFill>
            <a:ln>
              <a:solidFill>
                <a:srgbClr val="002060"/>
              </a:solidFill>
            </a:ln>
          </p:spPr>
          <p:style>
            <a:lnRef idx="2">
              <a:schemeClr val="lt1">
                <a:hueOff val="0"/>
                <a:satOff val="0"/>
                <a:lumOff val="0"/>
                <a:alphaOff val="0"/>
              </a:schemeClr>
            </a:lnRef>
            <a:fillRef idx="1">
              <a:schemeClr val="accent5">
                <a:hueOff val="-1470669"/>
                <a:satOff val="-2046"/>
                <a:lumOff val="-784"/>
                <a:alphaOff val="0"/>
              </a:schemeClr>
            </a:fillRef>
            <a:effectRef idx="0">
              <a:schemeClr val="accent5">
                <a:hueOff val="-1470669"/>
                <a:satOff val="-2046"/>
                <a:lumOff val="-784"/>
                <a:alphaOff val="0"/>
              </a:schemeClr>
            </a:effectRef>
            <a:fontRef idx="minor">
              <a:schemeClr val="lt1"/>
            </a:fontRef>
          </p:style>
          <p:txBody>
            <a:bodyPr spcFirstLastPara="0" vert="horz" wrap="square" lIns="42595" tIns="34975" rIns="42595" bIns="34975" numCol="1" spcCol="1270" anchor="ctr" anchorCtr="0">
              <a:noAutofit/>
            </a:bodyPr>
            <a:lstStyle/>
            <a:p>
              <a:pPr marL="0" lvl="0" indent="0" algn="ctr" defTabSz="533400">
                <a:lnSpc>
                  <a:spcPct val="90000"/>
                </a:lnSpc>
                <a:spcBef>
                  <a:spcPct val="0"/>
                </a:spcBef>
                <a:spcAft>
                  <a:spcPct val="35000"/>
                </a:spcAft>
                <a:buNone/>
              </a:pPr>
              <a:r>
                <a:rPr lang="tr-TR" sz="1200" kern="1200" dirty="0"/>
                <a:t>Ankara’da ilk ve tek</a:t>
              </a:r>
            </a:p>
          </p:txBody>
        </p:sp>
      </p:grpSp>
      <p:grpSp>
        <p:nvGrpSpPr>
          <p:cNvPr id="14" name="Grup 13">
            <a:extLst>
              <a:ext uri="{FF2B5EF4-FFF2-40B4-BE49-F238E27FC236}">
                <a16:creationId xmlns:a16="http://schemas.microsoft.com/office/drawing/2014/main" id="{33E2BBAC-B011-4F29-9FA9-B7DFDFC9F3AC}"/>
              </a:ext>
            </a:extLst>
          </p:cNvPr>
          <p:cNvGrpSpPr/>
          <p:nvPr/>
        </p:nvGrpSpPr>
        <p:grpSpPr>
          <a:xfrm>
            <a:off x="8711289" y="3427183"/>
            <a:ext cx="2672340" cy="1371906"/>
            <a:chOff x="8711289" y="3529403"/>
            <a:chExt cx="2672340" cy="1371906"/>
          </a:xfrm>
        </p:grpSpPr>
        <p:sp>
          <p:nvSpPr>
            <p:cNvPr id="6" name="Serbest Form: Şekil 5">
              <a:extLst>
                <a:ext uri="{FF2B5EF4-FFF2-40B4-BE49-F238E27FC236}">
                  <a16:creationId xmlns:a16="http://schemas.microsoft.com/office/drawing/2014/main" id="{805FDE26-1C0B-4D59-B003-31AD5370688B}"/>
                </a:ext>
              </a:extLst>
            </p:cNvPr>
            <p:cNvSpPr/>
            <p:nvPr/>
          </p:nvSpPr>
          <p:spPr>
            <a:xfrm>
              <a:off x="8711289" y="3529403"/>
              <a:ext cx="2672340" cy="1371906"/>
            </a:xfrm>
            <a:custGeom>
              <a:avLst/>
              <a:gdLst>
                <a:gd name="connsiteX0" fmla="*/ 0 w 2672340"/>
                <a:gd name="connsiteY0" fmla="*/ 137191 h 1371906"/>
                <a:gd name="connsiteX1" fmla="*/ 137191 w 2672340"/>
                <a:gd name="connsiteY1" fmla="*/ 0 h 1371906"/>
                <a:gd name="connsiteX2" fmla="*/ 2535149 w 2672340"/>
                <a:gd name="connsiteY2" fmla="*/ 0 h 1371906"/>
                <a:gd name="connsiteX3" fmla="*/ 2672340 w 2672340"/>
                <a:gd name="connsiteY3" fmla="*/ 137191 h 1371906"/>
                <a:gd name="connsiteX4" fmla="*/ 2672340 w 2672340"/>
                <a:gd name="connsiteY4" fmla="*/ 1234715 h 1371906"/>
                <a:gd name="connsiteX5" fmla="*/ 2535149 w 2672340"/>
                <a:gd name="connsiteY5" fmla="*/ 1371906 h 1371906"/>
                <a:gd name="connsiteX6" fmla="*/ 137191 w 2672340"/>
                <a:gd name="connsiteY6" fmla="*/ 1371906 h 1371906"/>
                <a:gd name="connsiteX7" fmla="*/ 0 w 2672340"/>
                <a:gd name="connsiteY7" fmla="*/ 1234715 h 1371906"/>
                <a:gd name="connsiteX8" fmla="*/ 0 w 2672340"/>
                <a:gd name="connsiteY8" fmla="*/ 137191 h 137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340" h="1371906">
                  <a:moveTo>
                    <a:pt x="0" y="137191"/>
                  </a:moveTo>
                  <a:cubicBezTo>
                    <a:pt x="0" y="61423"/>
                    <a:pt x="61423" y="0"/>
                    <a:pt x="137191" y="0"/>
                  </a:cubicBezTo>
                  <a:lnTo>
                    <a:pt x="2535149" y="0"/>
                  </a:lnTo>
                  <a:cubicBezTo>
                    <a:pt x="2610917" y="0"/>
                    <a:pt x="2672340" y="61423"/>
                    <a:pt x="2672340" y="137191"/>
                  </a:cubicBezTo>
                  <a:lnTo>
                    <a:pt x="2672340" y="1234715"/>
                  </a:lnTo>
                  <a:cubicBezTo>
                    <a:pt x="2672340" y="1310483"/>
                    <a:pt x="2610917" y="1371906"/>
                    <a:pt x="2535149" y="1371906"/>
                  </a:cubicBezTo>
                  <a:lnTo>
                    <a:pt x="137191" y="1371906"/>
                  </a:lnTo>
                  <a:cubicBezTo>
                    <a:pt x="61423" y="1371906"/>
                    <a:pt x="0" y="1310483"/>
                    <a:pt x="0" y="1234715"/>
                  </a:cubicBezTo>
                  <a:lnTo>
                    <a:pt x="0" y="137191"/>
                  </a:lnTo>
                  <a:close/>
                </a:path>
              </a:pathLst>
            </a:custGeom>
            <a:ln>
              <a:solidFill>
                <a:srgbClr val="002060"/>
              </a:solidFil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006055" numCol="1" spcCol="1270" anchor="ctr" anchorCtr="0">
              <a:noAutofit/>
            </a:bodyPr>
            <a:lstStyle/>
            <a:p>
              <a:pPr marL="0" lvl="0" indent="0" algn="ctr" defTabSz="533400">
                <a:lnSpc>
                  <a:spcPct val="90000"/>
                </a:lnSpc>
                <a:spcBef>
                  <a:spcPct val="0"/>
                </a:spcBef>
                <a:spcAft>
                  <a:spcPct val="35000"/>
                </a:spcAft>
                <a:buNone/>
              </a:pPr>
              <a:r>
                <a:rPr lang="tr-TR" sz="1200" kern="1200" dirty="0"/>
                <a:t> İngilizce Beslenme ve Diyetetik</a:t>
              </a:r>
            </a:p>
          </p:txBody>
        </p:sp>
        <p:sp>
          <p:nvSpPr>
            <p:cNvPr id="7" name="Serbest Form: Şekil 6">
              <a:extLst>
                <a:ext uri="{FF2B5EF4-FFF2-40B4-BE49-F238E27FC236}">
                  <a16:creationId xmlns:a16="http://schemas.microsoft.com/office/drawing/2014/main" id="{9CD02B47-8591-48BE-86E7-B673FA28E4AC}"/>
                </a:ext>
              </a:extLst>
            </p:cNvPr>
            <p:cNvSpPr/>
            <p:nvPr/>
          </p:nvSpPr>
          <p:spPr>
            <a:xfrm>
              <a:off x="8978523" y="3941376"/>
              <a:ext cx="2137872" cy="413648"/>
            </a:xfrm>
            <a:custGeom>
              <a:avLst/>
              <a:gdLst>
                <a:gd name="connsiteX0" fmla="*/ 0 w 2137872"/>
                <a:gd name="connsiteY0" fmla="*/ 41365 h 413648"/>
                <a:gd name="connsiteX1" fmla="*/ 41365 w 2137872"/>
                <a:gd name="connsiteY1" fmla="*/ 0 h 413648"/>
                <a:gd name="connsiteX2" fmla="*/ 2096507 w 2137872"/>
                <a:gd name="connsiteY2" fmla="*/ 0 h 413648"/>
                <a:gd name="connsiteX3" fmla="*/ 2137872 w 2137872"/>
                <a:gd name="connsiteY3" fmla="*/ 41365 h 413648"/>
                <a:gd name="connsiteX4" fmla="*/ 2137872 w 2137872"/>
                <a:gd name="connsiteY4" fmla="*/ 372283 h 413648"/>
                <a:gd name="connsiteX5" fmla="*/ 2096507 w 2137872"/>
                <a:gd name="connsiteY5" fmla="*/ 413648 h 413648"/>
                <a:gd name="connsiteX6" fmla="*/ 41365 w 2137872"/>
                <a:gd name="connsiteY6" fmla="*/ 413648 h 413648"/>
                <a:gd name="connsiteX7" fmla="*/ 0 w 2137872"/>
                <a:gd name="connsiteY7" fmla="*/ 372283 h 413648"/>
                <a:gd name="connsiteX8" fmla="*/ 0 w 2137872"/>
                <a:gd name="connsiteY8" fmla="*/ 41365 h 41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72" h="413648">
                  <a:moveTo>
                    <a:pt x="0" y="41365"/>
                  </a:moveTo>
                  <a:cubicBezTo>
                    <a:pt x="0" y="18520"/>
                    <a:pt x="18520" y="0"/>
                    <a:pt x="41365" y="0"/>
                  </a:cubicBezTo>
                  <a:lnTo>
                    <a:pt x="2096507" y="0"/>
                  </a:lnTo>
                  <a:cubicBezTo>
                    <a:pt x="2119352" y="0"/>
                    <a:pt x="2137872" y="18520"/>
                    <a:pt x="2137872" y="41365"/>
                  </a:cubicBezTo>
                  <a:lnTo>
                    <a:pt x="2137872" y="372283"/>
                  </a:lnTo>
                  <a:cubicBezTo>
                    <a:pt x="2137872" y="395128"/>
                    <a:pt x="2119352" y="413648"/>
                    <a:pt x="2096507" y="413648"/>
                  </a:cubicBezTo>
                  <a:lnTo>
                    <a:pt x="41365" y="413648"/>
                  </a:lnTo>
                  <a:cubicBezTo>
                    <a:pt x="18520" y="413648"/>
                    <a:pt x="0" y="395128"/>
                    <a:pt x="0" y="372283"/>
                  </a:cubicBezTo>
                  <a:lnTo>
                    <a:pt x="0" y="41365"/>
                  </a:lnTo>
                  <a:close/>
                </a:path>
              </a:pathLst>
            </a:custGeom>
            <a:solidFill>
              <a:schemeClr val="accent5">
                <a:lumMod val="50000"/>
              </a:schemeClr>
            </a:solidFill>
            <a:ln>
              <a:solidFill>
                <a:srgbClr val="002060"/>
              </a:solidFill>
            </a:ln>
          </p:spPr>
          <p:style>
            <a:lnRef idx="2">
              <a:schemeClr val="lt1">
                <a:hueOff val="0"/>
                <a:satOff val="0"/>
                <a:lumOff val="0"/>
                <a:alphaOff val="0"/>
              </a:schemeClr>
            </a:lnRef>
            <a:fillRef idx="1">
              <a:schemeClr val="accent5">
                <a:hueOff val="-2941338"/>
                <a:satOff val="-4091"/>
                <a:lumOff val="-1569"/>
                <a:alphaOff val="0"/>
              </a:schemeClr>
            </a:fillRef>
            <a:effectRef idx="0">
              <a:schemeClr val="accent5">
                <a:hueOff val="-2941338"/>
                <a:satOff val="-4091"/>
                <a:lumOff val="-1569"/>
                <a:alphaOff val="0"/>
              </a:schemeClr>
            </a:effectRef>
            <a:fontRef idx="minor">
              <a:schemeClr val="lt1"/>
            </a:fontRef>
          </p:style>
          <p:txBody>
            <a:bodyPr spcFirstLastPara="0" vert="horz" wrap="square" lIns="42595" tIns="34975" rIns="42595" bIns="34975" numCol="1" spcCol="1270" anchor="ctr" anchorCtr="0">
              <a:noAutofit/>
            </a:bodyPr>
            <a:lstStyle/>
            <a:p>
              <a:pPr marL="0" lvl="0" indent="0" algn="ctr" defTabSz="533400">
                <a:lnSpc>
                  <a:spcPct val="90000"/>
                </a:lnSpc>
                <a:spcBef>
                  <a:spcPct val="0"/>
                </a:spcBef>
                <a:spcAft>
                  <a:spcPct val="35000"/>
                </a:spcAft>
                <a:buNone/>
              </a:pPr>
              <a:r>
                <a:rPr lang="tr-TR" sz="1200" kern="1200" dirty="0"/>
                <a:t>Türkiye’de 6 üniversiteden biri</a:t>
              </a:r>
            </a:p>
          </p:txBody>
        </p:sp>
        <p:sp>
          <p:nvSpPr>
            <p:cNvPr id="8" name="Serbest Form: Şekil 7">
              <a:extLst>
                <a:ext uri="{FF2B5EF4-FFF2-40B4-BE49-F238E27FC236}">
                  <a16:creationId xmlns:a16="http://schemas.microsoft.com/office/drawing/2014/main" id="{9228FAC4-29BC-47DD-B7D9-57564920660F}"/>
                </a:ext>
              </a:extLst>
            </p:cNvPr>
            <p:cNvSpPr/>
            <p:nvPr/>
          </p:nvSpPr>
          <p:spPr>
            <a:xfrm>
              <a:off x="8978523" y="4418663"/>
              <a:ext cx="2137872" cy="413648"/>
            </a:xfrm>
            <a:custGeom>
              <a:avLst/>
              <a:gdLst>
                <a:gd name="connsiteX0" fmla="*/ 0 w 2137872"/>
                <a:gd name="connsiteY0" fmla="*/ 41365 h 413648"/>
                <a:gd name="connsiteX1" fmla="*/ 41365 w 2137872"/>
                <a:gd name="connsiteY1" fmla="*/ 0 h 413648"/>
                <a:gd name="connsiteX2" fmla="*/ 2096507 w 2137872"/>
                <a:gd name="connsiteY2" fmla="*/ 0 h 413648"/>
                <a:gd name="connsiteX3" fmla="*/ 2137872 w 2137872"/>
                <a:gd name="connsiteY3" fmla="*/ 41365 h 413648"/>
                <a:gd name="connsiteX4" fmla="*/ 2137872 w 2137872"/>
                <a:gd name="connsiteY4" fmla="*/ 372283 h 413648"/>
                <a:gd name="connsiteX5" fmla="*/ 2096507 w 2137872"/>
                <a:gd name="connsiteY5" fmla="*/ 413648 h 413648"/>
                <a:gd name="connsiteX6" fmla="*/ 41365 w 2137872"/>
                <a:gd name="connsiteY6" fmla="*/ 413648 h 413648"/>
                <a:gd name="connsiteX7" fmla="*/ 0 w 2137872"/>
                <a:gd name="connsiteY7" fmla="*/ 372283 h 413648"/>
                <a:gd name="connsiteX8" fmla="*/ 0 w 2137872"/>
                <a:gd name="connsiteY8" fmla="*/ 41365 h 41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72" h="413648">
                  <a:moveTo>
                    <a:pt x="0" y="41365"/>
                  </a:moveTo>
                  <a:cubicBezTo>
                    <a:pt x="0" y="18520"/>
                    <a:pt x="18520" y="0"/>
                    <a:pt x="41365" y="0"/>
                  </a:cubicBezTo>
                  <a:lnTo>
                    <a:pt x="2096507" y="0"/>
                  </a:lnTo>
                  <a:cubicBezTo>
                    <a:pt x="2119352" y="0"/>
                    <a:pt x="2137872" y="18520"/>
                    <a:pt x="2137872" y="41365"/>
                  </a:cubicBezTo>
                  <a:lnTo>
                    <a:pt x="2137872" y="372283"/>
                  </a:lnTo>
                  <a:cubicBezTo>
                    <a:pt x="2137872" y="395128"/>
                    <a:pt x="2119352" y="413648"/>
                    <a:pt x="2096507" y="413648"/>
                  </a:cubicBezTo>
                  <a:lnTo>
                    <a:pt x="41365" y="413648"/>
                  </a:lnTo>
                  <a:cubicBezTo>
                    <a:pt x="18520" y="413648"/>
                    <a:pt x="0" y="395128"/>
                    <a:pt x="0" y="372283"/>
                  </a:cubicBezTo>
                  <a:lnTo>
                    <a:pt x="0" y="41365"/>
                  </a:lnTo>
                  <a:close/>
                </a:path>
              </a:pathLst>
            </a:custGeom>
            <a:solidFill>
              <a:schemeClr val="accent5">
                <a:lumMod val="50000"/>
              </a:schemeClr>
            </a:solidFill>
            <a:ln>
              <a:solidFill>
                <a:srgbClr val="002060"/>
              </a:solidFill>
            </a:ln>
          </p:spPr>
          <p:style>
            <a:lnRef idx="2">
              <a:schemeClr val="lt1">
                <a:hueOff val="0"/>
                <a:satOff val="0"/>
                <a:lumOff val="0"/>
                <a:alphaOff val="0"/>
              </a:schemeClr>
            </a:lnRef>
            <a:fillRef idx="1">
              <a:schemeClr val="accent5">
                <a:hueOff val="-4412007"/>
                <a:satOff val="-6137"/>
                <a:lumOff val="-2353"/>
                <a:alphaOff val="0"/>
              </a:schemeClr>
            </a:fillRef>
            <a:effectRef idx="0">
              <a:schemeClr val="accent5">
                <a:hueOff val="-4412007"/>
                <a:satOff val="-6137"/>
                <a:lumOff val="-2353"/>
                <a:alphaOff val="0"/>
              </a:schemeClr>
            </a:effectRef>
            <a:fontRef idx="minor">
              <a:schemeClr val="lt1"/>
            </a:fontRef>
          </p:style>
          <p:txBody>
            <a:bodyPr spcFirstLastPara="0" vert="horz" wrap="square" lIns="42595" tIns="34975" rIns="42595" bIns="34975" numCol="1" spcCol="1270" anchor="ctr" anchorCtr="0">
              <a:noAutofit/>
            </a:bodyPr>
            <a:lstStyle/>
            <a:p>
              <a:pPr marL="0" lvl="0" indent="0" algn="ctr" defTabSz="533400">
                <a:lnSpc>
                  <a:spcPct val="90000"/>
                </a:lnSpc>
                <a:spcBef>
                  <a:spcPct val="0"/>
                </a:spcBef>
                <a:spcAft>
                  <a:spcPct val="35000"/>
                </a:spcAft>
                <a:buNone/>
              </a:pPr>
              <a:r>
                <a:rPr lang="tr-TR" sz="1200" kern="1200" dirty="0"/>
                <a:t>Ankara’da ilk ve tek</a:t>
              </a:r>
            </a:p>
          </p:txBody>
        </p:sp>
      </p:grpSp>
      <p:grpSp>
        <p:nvGrpSpPr>
          <p:cNvPr id="15" name="Grup 14">
            <a:extLst>
              <a:ext uri="{FF2B5EF4-FFF2-40B4-BE49-F238E27FC236}">
                <a16:creationId xmlns:a16="http://schemas.microsoft.com/office/drawing/2014/main" id="{A682F4E6-208D-4F66-AFC9-699499C9E7DB}"/>
              </a:ext>
            </a:extLst>
          </p:cNvPr>
          <p:cNvGrpSpPr/>
          <p:nvPr/>
        </p:nvGrpSpPr>
        <p:grpSpPr>
          <a:xfrm>
            <a:off x="8711289" y="5000204"/>
            <a:ext cx="2672340" cy="1371906"/>
            <a:chOff x="13130290" y="1713461"/>
            <a:chExt cx="2672340" cy="1371906"/>
          </a:xfrm>
        </p:grpSpPr>
        <p:sp>
          <p:nvSpPr>
            <p:cNvPr id="10" name="Serbest Form: Şekil 9">
              <a:extLst>
                <a:ext uri="{FF2B5EF4-FFF2-40B4-BE49-F238E27FC236}">
                  <a16:creationId xmlns:a16="http://schemas.microsoft.com/office/drawing/2014/main" id="{C7AC3DF5-C3F9-4603-B9E3-3718C288A5D0}"/>
                </a:ext>
              </a:extLst>
            </p:cNvPr>
            <p:cNvSpPr/>
            <p:nvPr/>
          </p:nvSpPr>
          <p:spPr>
            <a:xfrm>
              <a:off x="13130290" y="1713461"/>
              <a:ext cx="2672340" cy="1371906"/>
            </a:xfrm>
            <a:custGeom>
              <a:avLst/>
              <a:gdLst>
                <a:gd name="connsiteX0" fmla="*/ 0 w 2672340"/>
                <a:gd name="connsiteY0" fmla="*/ 137191 h 1371906"/>
                <a:gd name="connsiteX1" fmla="*/ 137191 w 2672340"/>
                <a:gd name="connsiteY1" fmla="*/ 0 h 1371906"/>
                <a:gd name="connsiteX2" fmla="*/ 2535149 w 2672340"/>
                <a:gd name="connsiteY2" fmla="*/ 0 h 1371906"/>
                <a:gd name="connsiteX3" fmla="*/ 2672340 w 2672340"/>
                <a:gd name="connsiteY3" fmla="*/ 137191 h 1371906"/>
                <a:gd name="connsiteX4" fmla="*/ 2672340 w 2672340"/>
                <a:gd name="connsiteY4" fmla="*/ 1234715 h 1371906"/>
                <a:gd name="connsiteX5" fmla="*/ 2535149 w 2672340"/>
                <a:gd name="connsiteY5" fmla="*/ 1371906 h 1371906"/>
                <a:gd name="connsiteX6" fmla="*/ 137191 w 2672340"/>
                <a:gd name="connsiteY6" fmla="*/ 1371906 h 1371906"/>
                <a:gd name="connsiteX7" fmla="*/ 0 w 2672340"/>
                <a:gd name="connsiteY7" fmla="*/ 1234715 h 1371906"/>
                <a:gd name="connsiteX8" fmla="*/ 0 w 2672340"/>
                <a:gd name="connsiteY8" fmla="*/ 137191 h 13719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672340" h="1371906">
                  <a:moveTo>
                    <a:pt x="0" y="137191"/>
                  </a:moveTo>
                  <a:cubicBezTo>
                    <a:pt x="0" y="61423"/>
                    <a:pt x="61423" y="0"/>
                    <a:pt x="137191" y="0"/>
                  </a:cubicBezTo>
                  <a:lnTo>
                    <a:pt x="2535149" y="0"/>
                  </a:lnTo>
                  <a:cubicBezTo>
                    <a:pt x="2610917" y="0"/>
                    <a:pt x="2672340" y="61423"/>
                    <a:pt x="2672340" y="137191"/>
                  </a:cubicBezTo>
                  <a:lnTo>
                    <a:pt x="2672340" y="1234715"/>
                  </a:lnTo>
                  <a:cubicBezTo>
                    <a:pt x="2672340" y="1310483"/>
                    <a:pt x="2610917" y="1371906"/>
                    <a:pt x="2535149" y="1371906"/>
                  </a:cubicBezTo>
                  <a:lnTo>
                    <a:pt x="137191" y="1371906"/>
                  </a:lnTo>
                  <a:cubicBezTo>
                    <a:pt x="61423" y="1371906"/>
                    <a:pt x="0" y="1310483"/>
                    <a:pt x="0" y="1234715"/>
                  </a:cubicBezTo>
                  <a:lnTo>
                    <a:pt x="0" y="137191"/>
                  </a:lnTo>
                  <a:close/>
                </a:path>
              </a:pathLst>
            </a:custGeom>
            <a:ln>
              <a:solidFill>
                <a:srgbClr val="002060"/>
              </a:solidFill>
            </a:ln>
          </p:spPr>
          <p:style>
            <a:lnRef idx="0">
              <a:schemeClr val="dk1">
                <a:hueOff val="0"/>
                <a:satOff val="0"/>
                <a:lumOff val="0"/>
                <a:alphaOff val="0"/>
              </a:schemeClr>
            </a:lnRef>
            <a:fillRef idx="1">
              <a:schemeClr val="accent5">
                <a:tint val="40000"/>
                <a:hueOff val="0"/>
                <a:satOff val="0"/>
                <a:lumOff val="0"/>
                <a:alphaOff val="0"/>
              </a:schemeClr>
            </a:fillRef>
            <a:effectRef idx="0">
              <a:schemeClr val="accent5">
                <a:tint val="40000"/>
                <a:hueOff val="0"/>
                <a:satOff val="0"/>
                <a:lumOff val="0"/>
                <a:alphaOff val="0"/>
              </a:schemeClr>
            </a:effectRef>
            <a:fontRef idx="minor">
              <a:schemeClr val="dk1">
                <a:hueOff val="0"/>
                <a:satOff val="0"/>
                <a:lumOff val="0"/>
                <a:alphaOff val="0"/>
              </a:schemeClr>
            </a:fontRef>
          </p:style>
          <p:txBody>
            <a:bodyPr spcFirstLastPara="0" vert="horz" wrap="square" lIns="45720" tIns="45720" rIns="45720" bIns="1006055" numCol="1" spcCol="1270" anchor="ctr" anchorCtr="0">
              <a:noAutofit/>
            </a:bodyPr>
            <a:lstStyle/>
            <a:p>
              <a:pPr marL="0" lvl="0" indent="0" algn="ctr" defTabSz="533400">
                <a:lnSpc>
                  <a:spcPct val="90000"/>
                </a:lnSpc>
                <a:spcBef>
                  <a:spcPct val="0"/>
                </a:spcBef>
                <a:spcAft>
                  <a:spcPct val="35000"/>
                </a:spcAft>
                <a:buNone/>
              </a:pPr>
              <a:r>
                <a:rPr lang="tr-TR" sz="1200" kern="1200" dirty="0"/>
                <a:t>İngilizce Fizyoterapi ve Rehabilitasyon</a:t>
              </a:r>
            </a:p>
          </p:txBody>
        </p:sp>
        <p:sp>
          <p:nvSpPr>
            <p:cNvPr id="11" name="Serbest Form: Şekil 10">
              <a:extLst>
                <a:ext uri="{FF2B5EF4-FFF2-40B4-BE49-F238E27FC236}">
                  <a16:creationId xmlns:a16="http://schemas.microsoft.com/office/drawing/2014/main" id="{AA1639FA-50EA-4A32-87A4-BDC0EE78EDB7}"/>
                </a:ext>
              </a:extLst>
            </p:cNvPr>
            <p:cNvSpPr/>
            <p:nvPr/>
          </p:nvSpPr>
          <p:spPr>
            <a:xfrm>
              <a:off x="13397524" y="2125434"/>
              <a:ext cx="2137872" cy="413648"/>
            </a:xfrm>
            <a:custGeom>
              <a:avLst/>
              <a:gdLst>
                <a:gd name="connsiteX0" fmla="*/ 0 w 2137872"/>
                <a:gd name="connsiteY0" fmla="*/ 41365 h 413648"/>
                <a:gd name="connsiteX1" fmla="*/ 41365 w 2137872"/>
                <a:gd name="connsiteY1" fmla="*/ 0 h 413648"/>
                <a:gd name="connsiteX2" fmla="*/ 2096507 w 2137872"/>
                <a:gd name="connsiteY2" fmla="*/ 0 h 413648"/>
                <a:gd name="connsiteX3" fmla="*/ 2137872 w 2137872"/>
                <a:gd name="connsiteY3" fmla="*/ 41365 h 413648"/>
                <a:gd name="connsiteX4" fmla="*/ 2137872 w 2137872"/>
                <a:gd name="connsiteY4" fmla="*/ 372283 h 413648"/>
                <a:gd name="connsiteX5" fmla="*/ 2096507 w 2137872"/>
                <a:gd name="connsiteY5" fmla="*/ 413648 h 413648"/>
                <a:gd name="connsiteX6" fmla="*/ 41365 w 2137872"/>
                <a:gd name="connsiteY6" fmla="*/ 413648 h 413648"/>
                <a:gd name="connsiteX7" fmla="*/ 0 w 2137872"/>
                <a:gd name="connsiteY7" fmla="*/ 372283 h 413648"/>
                <a:gd name="connsiteX8" fmla="*/ 0 w 2137872"/>
                <a:gd name="connsiteY8" fmla="*/ 41365 h 41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72" h="413648">
                  <a:moveTo>
                    <a:pt x="0" y="41365"/>
                  </a:moveTo>
                  <a:cubicBezTo>
                    <a:pt x="0" y="18520"/>
                    <a:pt x="18520" y="0"/>
                    <a:pt x="41365" y="0"/>
                  </a:cubicBezTo>
                  <a:lnTo>
                    <a:pt x="2096507" y="0"/>
                  </a:lnTo>
                  <a:cubicBezTo>
                    <a:pt x="2119352" y="0"/>
                    <a:pt x="2137872" y="18520"/>
                    <a:pt x="2137872" y="41365"/>
                  </a:cubicBezTo>
                  <a:lnTo>
                    <a:pt x="2137872" y="372283"/>
                  </a:lnTo>
                  <a:cubicBezTo>
                    <a:pt x="2137872" y="395128"/>
                    <a:pt x="2119352" y="413648"/>
                    <a:pt x="2096507" y="413648"/>
                  </a:cubicBezTo>
                  <a:lnTo>
                    <a:pt x="41365" y="413648"/>
                  </a:lnTo>
                  <a:cubicBezTo>
                    <a:pt x="18520" y="413648"/>
                    <a:pt x="0" y="395128"/>
                    <a:pt x="0" y="372283"/>
                  </a:cubicBezTo>
                  <a:lnTo>
                    <a:pt x="0" y="41365"/>
                  </a:lnTo>
                  <a:close/>
                </a:path>
              </a:pathLst>
            </a:custGeom>
            <a:solidFill>
              <a:schemeClr val="accent5">
                <a:lumMod val="50000"/>
              </a:schemeClr>
            </a:solidFill>
            <a:ln>
              <a:solidFill>
                <a:srgbClr val="002060"/>
              </a:solidFill>
            </a:ln>
          </p:spPr>
          <p:style>
            <a:lnRef idx="2">
              <a:schemeClr val="lt1">
                <a:hueOff val="0"/>
                <a:satOff val="0"/>
                <a:lumOff val="0"/>
                <a:alphaOff val="0"/>
              </a:schemeClr>
            </a:lnRef>
            <a:fillRef idx="1">
              <a:schemeClr val="accent5">
                <a:hueOff val="-5882676"/>
                <a:satOff val="-8182"/>
                <a:lumOff val="-3138"/>
                <a:alphaOff val="0"/>
              </a:schemeClr>
            </a:fillRef>
            <a:effectRef idx="0">
              <a:schemeClr val="accent5">
                <a:hueOff val="-5882676"/>
                <a:satOff val="-8182"/>
                <a:lumOff val="-3138"/>
                <a:alphaOff val="0"/>
              </a:schemeClr>
            </a:effectRef>
            <a:fontRef idx="minor">
              <a:schemeClr val="lt1"/>
            </a:fontRef>
          </p:style>
          <p:txBody>
            <a:bodyPr spcFirstLastPara="0" vert="horz" wrap="square" lIns="42595" tIns="34975" rIns="42595" bIns="34975" numCol="1" spcCol="1270" anchor="ctr" anchorCtr="0">
              <a:noAutofit/>
            </a:bodyPr>
            <a:lstStyle/>
            <a:p>
              <a:pPr marL="0" lvl="0" indent="0" algn="ctr" defTabSz="533400">
                <a:lnSpc>
                  <a:spcPct val="90000"/>
                </a:lnSpc>
                <a:spcBef>
                  <a:spcPct val="0"/>
                </a:spcBef>
                <a:spcAft>
                  <a:spcPct val="35000"/>
                </a:spcAft>
                <a:buNone/>
              </a:pPr>
              <a:r>
                <a:rPr lang="tr-TR" sz="1200" kern="1200" dirty="0"/>
                <a:t>Türkiye’de 5 üniversiteden biri</a:t>
              </a:r>
            </a:p>
          </p:txBody>
        </p:sp>
        <p:sp>
          <p:nvSpPr>
            <p:cNvPr id="12" name="Serbest Form: Şekil 11">
              <a:extLst>
                <a:ext uri="{FF2B5EF4-FFF2-40B4-BE49-F238E27FC236}">
                  <a16:creationId xmlns:a16="http://schemas.microsoft.com/office/drawing/2014/main" id="{9CABE526-92DA-4D68-9E5E-D13844F7F8C8}"/>
                </a:ext>
              </a:extLst>
            </p:cNvPr>
            <p:cNvSpPr/>
            <p:nvPr/>
          </p:nvSpPr>
          <p:spPr>
            <a:xfrm>
              <a:off x="13397524" y="2602721"/>
              <a:ext cx="2137872" cy="413648"/>
            </a:xfrm>
            <a:custGeom>
              <a:avLst/>
              <a:gdLst>
                <a:gd name="connsiteX0" fmla="*/ 0 w 2137872"/>
                <a:gd name="connsiteY0" fmla="*/ 41365 h 413648"/>
                <a:gd name="connsiteX1" fmla="*/ 41365 w 2137872"/>
                <a:gd name="connsiteY1" fmla="*/ 0 h 413648"/>
                <a:gd name="connsiteX2" fmla="*/ 2096507 w 2137872"/>
                <a:gd name="connsiteY2" fmla="*/ 0 h 413648"/>
                <a:gd name="connsiteX3" fmla="*/ 2137872 w 2137872"/>
                <a:gd name="connsiteY3" fmla="*/ 41365 h 413648"/>
                <a:gd name="connsiteX4" fmla="*/ 2137872 w 2137872"/>
                <a:gd name="connsiteY4" fmla="*/ 372283 h 413648"/>
                <a:gd name="connsiteX5" fmla="*/ 2096507 w 2137872"/>
                <a:gd name="connsiteY5" fmla="*/ 413648 h 413648"/>
                <a:gd name="connsiteX6" fmla="*/ 41365 w 2137872"/>
                <a:gd name="connsiteY6" fmla="*/ 413648 h 413648"/>
                <a:gd name="connsiteX7" fmla="*/ 0 w 2137872"/>
                <a:gd name="connsiteY7" fmla="*/ 372283 h 413648"/>
                <a:gd name="connsiteX8" fmla="*/ 0 w 2137872"/>
                <a:gd name="connsiteY8" fmla="*/ 41365 h 4136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37872" h="413648">
                  <a:moveTo>
                    <a:pt x="0" y="41365"/>
                  </a:moveTo>
                  <a:cubicBezTo>
                    <a:pt x="0" y="18520"/>
                    <a:pt x="18520" y="0"/>
                    <a:pt x="41365" y="0"/>
                  </a:cubicBezTo>
                  <a:lnTo>
                    <a:pt x="2096507" y="0"/>
                  </a:lnTo>
                  <a:cubicBezTo>
                    <a:pt x="2119352" y="0"/>
                    <a:pt x="2137872" y="18520"/>
                    <a:pt x="2137872" y="41365"/>
                  </a:cubicBezTo>
                  <a:lnTo>
                    <a:pt x="2137872" y="372283"/>
                  </a:lnTo>
                  <a:cubicBezTo>
                    <a:pt x="2137872" y="395128"/>
                    <a:pt x="2119352" y="413648"/>
                    <a:pt x="2096507" y="413648"/>
                  </a:cubicBezTo>
                  <a:lnTo>
                    <a:pt x="41365" y="413648"/>
                  </a:lnTo>
                  <a:cubicBezTo>
                    <a:pt x="18520" y="413648"/>
                    <a:pt x="0" y="395128"/>
                    <a:pt x="0" y="372283"/>
                  </a:cubicBezTo>
                  <a:lnTo>
                    <a:pt x="0" y="41365"/>
                  </a:lnTo>
                  <a:close/>
                </a:path>
              </a:pathLst>
            </a:custGeom>
            <a:solidFill>
              <a:schemeClr val="accent5">
                <a:lumMod val="50000"/>
              </a:schemeClr>
            </a:solidFill>
            <a:ln>
              <a:solidFill>
                <a:srgbClr val="002060"/>
              </a:solidFill>
            </a:ln>
          </p:spPr>
          <p:style>
            <a:lnRef idx="2">
              <a:schemeClr val="lt1">
                <a:hueOff val="0"/>
                <a:satOff val="0"/>
                <a:lumOff val="0"/>
                <a:alphaOff val="0"/>
              </a:schemeClr>
            </a:lnRef>
            <a:fillRef idx="1">
              <a:schemeClr val="accent5">
                <a:hueOff val="-7353344"/>
                <a:satOff val="-10228"/>
                <a:lumOff val="-3922"/>
                <a:alphaOff val="0"/>
              </a:schemeClr>
            </a:fillRef>
            <a:effectRef idx="0">
              <a:schemeClr val="accent5">
                <a:hueOff val="-7353344"/>
                <a:satOff val="-10228"/>
                <a:lumOff val="-3922"/>
                <a:alphaOff val="0"/>
              </a:schemeClr>
            </a:effectRef>
            <a:fontRef idx="minor">
              <a:schemeClr val="lt1"/>
            </a:fontRef>
          </p:style>
          <p:txBody>
            <a:bodyPr spcFirstLastPara="0" vert="horz" wrap="square" lIns="42595" tIns="34975" rIns="42595" bIns="34975" numCol="1" spcCol="1270" anchor="ctr" anchorCtr="0">
              <a:noAutofit/>
            </a:bodyPr>
            <a:lstStyle/>
            <a:p>
              <a:pPr marL="0" lvl="0" indent="0" algn="ctr" defTabSz="533400">
                <a:lnSpc>
                  <a:spcPct val="90000"/>
                </a:lnSpc>
                <a:spcBef>
                  <a:spcPct val="0"/>
                </a:spcBef>
                <a:spcAft>
                  <a:spcPct val="35000"/>
                </a:spcAft>
                <a:buNone/>
              </a:pPr>
              <a:r>
                <a:rPr lang="tr-TR" sz="1200" kern="1200" dirty="0"/>
                <a:t>Ankara’da ilk ve tek</a:t>
              </a:r>
            </a:p>
          </p:txBody>
        </p:sp>
      </p:grpSp>
    </p:spTree>
    <p:extLst>
      <p:ext uri="{BB962C8B-B14F-4D97-AF65-F5344CB8AC3E}">
        <p14:creationId xmlns:p14="http://schemas.microsoft.com/office/powerpoint/2010/main" val="38941359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1905"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79082" y="732301"/>
                  <a:ext cx="2603598"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Öğrenci Faaliyetleri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IX</a:t>
              </a:r>
              <a:endParaRPr lang="en-IN" b="1" dirty="0">
                <a:solidFill>
                  <a:schemeClr val="bg1"/>
                </a:solidFill>
                <a:latin typeface="Eurostile BQ" pitchFamily="50" charset="0"/>
              </a:endParaRPr>
            </a:p>
          </p:txBody>
        </p:sp>
      </p:grpSp>
      <p:sp>
        <p:nvSpPr>
          <p:cNvPr id="4" name="İkizkenar Üçgen 3">
            <a:extLst>
              <a:ext uri="{FF2B5EF4-FFF2-40B4-BE49-F238E27FC236}">
                <a16:creationId xmlns:a16="http://schemas.microsoft.com/office/drawing/2014/main" id="{6CA18390-FC80-48FA-AB88-3231875BF55A}"/>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19CF1520-5047-4448-805D-A95002769AEF}"/>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Metin kutusu 43">
            <a:extLst>
              <a:ext uri="{FF2B5EF4-FFF2-40B4-BE49-F238E27FC236}">
                <a16:creationId xmlns:a16="http://schemas.microsoft.com/office/drawing/2014/main" id="{BB9843E4-4AD5-4636-B52C-90D25A3B6F15}"/>
              </a:ext>
            </a:extLst>
          </p:cNvPr>
          <p:cNvSpPr txBox="1"/>
          <p:nvPr/>
        </p:nvSpPr>
        <p:spPr>
          <a:xfrm>
            <a:off x="8432345" y="1545204"/>
            <a:ext cx="2940844" cy="400110"/>
          </a:xfrm>
          <a:prstGeom prst="rect">
            <a:avLst/>
          </a:prstGeom>
          <a:noFill/>
        </p:spPr>
        <p:txBody>
          <a:bodyPr wrap="square">
            <a:spAutoFit/>
          </a:bodyPr>
          <a:lstStyle/>
          <a:p>
            <a:pPr algn="r"/>
            <a:r>
              <a:rPr lang="tr-TR" sz="2000" b="1" dirty="0">
                <a:latin typeface="Agency FB" panose="020B0503020202020204" pitchFamily="34" charset="0"/>
              </a:rPr>
              <a:t>Öğrenci Topluluklarımız</a:t>
            </a:r>
            <a:endParaRPr lang="tr-TR" sz="2000" dirty="0"/>
          </a:p>
        </p:txBody>
      </p:sp>
      <p:grpSp>
        <p:nvGrpSpPr>
          <p:cNvPr id="31" name="Grup 30">
            <a:extLst>
              <a:ext uri="{FF2B5EF4-FFF2-40B4-BE49-F238E27FC236}">
                <a16:creationId xmlns:a16="http://schemas.microsoft.com/office/drawing/2014/main" id="{79B12BA5-F12C-4653-A438-AE7130F98ACA}"/>
              </a:ext>
            </a:extLst>
          </p:cNvPr>
          <p:cNvGrpSpPr/>
          <p:nvPr/>
        </p:nvGrpSpPr>
        <p:grpSpPr>
          <a:xfrm>
            <a:off x="-158769" y="2975273"/>
            <a:ext cx="4124325" cy="2434630"/>
            <a:chOff x="1200253" y="3413056"/>
            <a:chExt cx="4124325" cy="2434630"/>
          </a:xfrm>
        </p:grpSpPr>
        <p:pic>
          <p:nvPicPr>
            <p:cNvPr id="34" name="Resim 33">
              <a:extLst>
                <a:ext uri="{FF2B5EF4-FFF2-40B4-BE49-F238E27FC236}">
                  <a16:creationId xmlns:a16="http://schemas.microsoft.com/office/drawing/2014/main" id="{71271085-F61A-4F96-9D7D-0CDB8220FC9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80611" y="3413056"/>
              <a:ext cx="1571385" cy="1619893"/>
            </a:xfrm>
            <a:prstGeom prst="rect">
              <a:avLst/>
            </a:prstGeom>
          </p:spPr>
        </p:pic>
        <p:sp>
          <p:nvSpPr>
            <p:cNvPr id="37" name="Metin kutusu 36">
              <a:extLst>
                <a:ext uri="{FF2B5EF4-FFF2-40B4-BE49-F238E27FC236}">
                  <a16:creationId xmlns:a16="http://schemas.microsoft.com/office/drawing/2014/main" id="{457D85BA-8916-4D17-9A1E-0C13540F74B9}"/>
                </a:ext>
              </a:extLst>
            </p:cNvPr>
            <p:cNvSpPr txBox="1"/>
            <p:nvPr/>
          </p:nvSpPr>
          <p:spPr>
            <a:xfrm>
              <a:off x="1200253" y="5109022"/>
              <a:ext cx="4124325" cy="738664"/>
            </a:xfrm>
            <a:prstGeom prst="rect">
              <a:avLst/>
            </a:prstGeom>
            <a:noFill/>
          </p:spPr>
          <p:txBody>
            <a:bodyPr wrap="square">
              <a:spAutoFit/>
            </a:bodyPr>
            <a:lstStyle/>
            <a:p>
              <a:pPr algn="ctr"/>
              <a:r>
                <a:rPr lang="tr-TR" sz="1400" b="1" dirty="0">
                  <a:latin typeface="Candara" panose="020E0502030303020204" pitchFamily="34" charset="0"/>
                </a:rPr>
                <a:t>Başkan: </a:t>
              </a:r>
              <a:r>
                <a:rPr lang="tr-TR" sz="1400" dirty="0" err="1">
                  <a:latin typeface="Candara" panose="020E0502030303020204" pitchFamily="34" charset="0"/>
                </a:rPr>
                <a:t>Öğr</a:t>
              </a:r>
              <a:r>
                <a:rPr lang="tr-TR" sz="1400" dirty="0">
                  <a:latin typeface="Candara" panose="020E0502030303020204" pitchFamily="34" charset="0"/>
                </a:rPr>
                <a:t>. Eda Yeler</a:t>
              </a:r>
            </a:p>
            <a:p>
              <a:pPr algn="ctr"/>
              <a:r>
                <a:rPr lang="tr-TR" sz="1400" b="1" dirty="0">
                  <a:latin typeface="Candara" panose="020E0502030303020204" pitchFamily="34" charset="0"/>
                </a:rPr>
                <a:t>Danışman: </a:t>
              </a:r>
              <a:r>
                <a:rPr lang="tr-TR" sz="1400" dirty="0">
                  <a:latin typeface="Candara" panose="020E0502030303020204" pitchFamily="34" charset="0"/>
                </a:rPr>
                <a:t>Arş. Gör. Canberk Akdeniz</a:t>
              </a:r>
            </a:p>
            <a:p>
              <a:pPr algn="ctr"/>
              <a:r>
                <a:rPr lang="tr-TR" sz="1400" b="1" dirty="0">
                  <a:latin typeface="Candara" panose="020E0502030303020204" pitchFamily="34" charset="0"/>
                </a:rPr>
                <a:t>Hemşirelik Bölümü</a:t>
              </a:r>
            </a:p>
          </p:txBody>
        </p:sp>
      </p:grpSp>
      <p:grpSp>
        <p:nvGrpSpPr>
          <p:cNvPr id="2" name="Grup 1">
            <a:extLst>
              <a:ext uri="{FF2B5EF4-FFF2-40B4-BE49-F238E27FC236}">
                <a16:creationId xmlns:a16="http://schemas.microsoft.com/office/drawing/2014/main" id="{939FD32E-8863-42AC-8A9B-8AAC87EFC9A4}"/>
              </a:ext>
            </a:extLst>
          </p:cNvPr>
          <p:cNvGrpSpPr/>
          <p:nvPr/>
        </p:nvGrpSpPr>
        <p:grpSpPr>
          <a:xfrm>
            <a:off x="3735583" y="2243526"/>
            <a:ext cx="7684707" cy="4402138"/>
            <a:chOff x="3735583" y="2243526"/>
            <a:chExt cx="7684707" cy="4402138"/>
          </a:xfrm>
        </p:grpSpPr>
        <p:pic>
          <p:nvPicPr>
            <p:cNvPr id="33" name="Resim 32">
              <a:extLst>
                <a:ext uri="{FF2B5EF4-FFF2-40B4-BE49-F238E27FC236}">
                  <a16:creationId xmlns:a16="http://schemas.microsoft.com/office/drawing/2014/main" id="{2883A492-A4E9-4FBA-BB8F-2B7EB7F6BEB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39065"/>
            <a:stretch/>
          </p:blipFill>
          <p:spPr>
            <a:xfrm>
              <a:off x="3735583" y="2243526"/>
              <a:ext cx="2565713" cy="1345451"/>
            </a:xfrm>
            <a:prstGeom prst="rect">
              <a:avLst/>
            </a:prstGeom>
            <a:ln>
              <a:noFill/>
            </a:ln>
            <a:effectLst>
              <a:outerShdw blurRad="190500" algn="tl" rotWithShape="0">
                <a:srgbClr val="000000">
                  <a:alpha val="70000"/>
                </a:srgbClr>
              </a:outerShdw>
            </a:effectLst>
          </p:spPr>
        </p:pic>
        <p:pic>
          <p:nvPicPr>
            <p:cNvPr id="38" name="Resim 37">
              <a:extLst>
                <a:ext uri="{FF2B5EF4-FFF2-40B4-BE49-F238E27FC236}">
                  <a16:creationId xmlns:a16="http://schemas.microsoft.com/office/drawing/2014/main" id="{67975DD7-4E43-4A42-A640-F2F1F1572F7C}"/>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780" t="28828" b="11322"/>
            <a:stretch/>
          </p:blipFill>
          <p:spPr>
            <a:xfrm>
              <a:off x="3735583" y="3778283"/>
              <a:ext cx="2565714" cy="1295215"/>
            </a:xfrm>
            <a:prstGeom prst="rect">
              <a:avLst/>
            </a:prstGeom>
            <a:ln>
              <a:noFill/>
            </a:ln>
            <a:effectLst>
              <a:outerShdw blurRad="190500" algn="tl" rotWithShape="0">
                <a:srgbClr val="000000">
                  <a:alpha val="70000"/>
                </a:srgbClr>
              </a:outerShdw>
            </a:effectLst>
          </p:spPr>
        </p:pic>
        <p:pic>
          <p:nvPicPr>
            <p:cNvPr id="40" name="Resim 39">
              <a:extLst>
                <a:ext uri="{FF2B5EF4-FFF2-40B4-BE49-F238E27FC236}">
                  <a16:creationId xmlns:a16="http://schemas.microsoft.com/office/drawing/2014/main" id="{B6456895-482C-4A5C-972E-87257F31457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07971" y="2252609"/>
              <a:ext cx="1719562" cy="766121"/>
            </a:xfrm>
            <a:prstGeom prst="rect">
              <a:avLst/>
            </a:prstGeom>
            <a:ln>
              <a:noFill/>
            </a:ln>
            <a:effectLst>
              <a:outerShdw blurRad="190500" algn="tl" rotWithShape="0">
                <a:srgbClr val="000000">
                  <a:alpha val="70000"/>
                </a:srgbClr>
              </a:outerShdw>
            </a:effectLst>
          </p:spPr>
        </p:pic>
        <p:pic>
          <p:nvPicPr>
            <p:cNvPr id="41" name="Resim 40">
              <a:extLst>
                <a:ext uri="{FF2B5EF4-FFF2-40B4-BE49-F238E27FC236}">
                  <a16:creationId xmlns:a16="http://schemas.microsoft.com/office/drawing/2014/main" id="{B2BA0109-F926-465C-B839-506CC8B82CF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407971" y="3083277"/>
              <a:ext cx="1719562" cy="766121"/>
            </a:xfrm>
            <a:prstGeom prst="rect">
              <a:avLst/>
            </a:prstGeom>
            <a:ln>
              <a:noFill/>
            </a:ln>
            <a:effectLst>
              <a:outerShdw blurRad="190500" algn="tl" rotWithShape="0">
                <a:srgbClr val="000000">
                  <a:alpha val="70000"/>
                </a:srgbClr>
              </a:outerShdw>
            </a:effectLst>
          </p:spPr>
        </p:pic>
        <p:pic>
          <p:nvPicPr>
            <p:cNvPr id="50" name="Resim 49">
              <a:extLst>
                <a:ext uri="{FF2B5EF4-FFF2-40B4-BE49-F238E27FC236}">
                  <a16:creationId xmlns:a16="http://schemas.microsoft.com/office/drawing/2014/main" id="{AB02A6D1-6E80-478C-9F5D-B0FE1770518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07971" y="3913944"/>
              <a:ext cx="1719562" cy="849837"/>
            </a:xfrm>
            <a:prstGeom prst="rect">
              <a:avLst/>
            </a:prstGeom>
            <a:ln>
              <a:noFill/>
            </a:ln>
            <a:effectLst>
              <a:outerShdw blurRad="190500" algn="tl" rotWithShape="0">
                <a:srgbClr val="000000">
                  <a:alpha val="70000"/>
                </a:srgbClr>
              </a:outerShdw>
            </a:effectLst>
          </p:spPr>
        </p:pic>
        <p:pic>
          <p:nvPicPr>
            <p:cNvPr id="51" name="Resim 50">
              <a:extLst>
                <a:ext uri="{FF2B5EF4-FFF2-40B4-BE49-F238E27FC236}">
                  <a16:creationId xmlns:a16="http://schemas.microsoft.com/office/drawing/2014/main" id="{A2010A56-780D-4B69-B7F9-7EAAA68B148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407971" y="4828327"/>
              <a:ext cx="1719562" cy="823922"/>
            </a:xfrm>
            <a:prstGeom prst="rect">
              <a:avLst/>
            </a:prstGeom>
            <a:ln>
              <a:noFill/>
            </a:ln>
            <a:effectLst>
              <a:outerShdw blurRad="190500" algn="tl" rotWithShape="0">
                <a:srgbClr val="000000">
                  <a:alpha val="70000"/>
                </a:srgbClr>
              </a:outerShdw>
            </a:effectLst>
          </p:spPr>
        </p:pic>
        <p:pic>
          <p:nvPicPr>
            <p:cNvPr id="53" name="Resim 52">
              <a:extLst>
                <a:ext uri="{FF2B5EF4-FFF2-40B4-BE49-F238E27FC236}">
                  <a16:creationId xmlns:a16="http://schemas.microsoft.com/office/drawing/2014/main" id="{5C67EF81-A599-4980-955E-495332AB0D17}"/>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 r="1238"/>
            <a:stretch/>
          </p:blipFill>
          <p:spPr>
            <a:xfrm>
              <a:off x="8234207" y="2243526"/>
              <a:ext cx="1667742" cy="1069107"/>
            </a:xfrm>
            <a:prstGeom prst="rect">
              <a:avLst/>
            </a:prstGeom>
            <a:ln>
              <a:noFill/>
            </a:ln>
            <a:effectLst>
              <a:outerShdw blurRad="190500" algn="tl" rotWithShape="0">
                <a:srgbClr val="000000">
                  <a:alpha val="70000"/>
                </a:srgbClr>
              </a:outerShdw>
            </a:effectLst>
          </p:spPr>
        </p:pic>
        <p:pic>
          <p:nvPicPr>
            <p:cNvPr id="54" name="Resim 53">
              <a:extLst>
                <a:ext uri="{FF2B5EF4-FFF2-40B4-BE49-F238E27FC236}">
                  <a16:creationId xmlns:a16="http://schemas.microsoft.com/office/drawing/2014/main" id="{10A84F8D-8D50-4087-997B-22240DF9744B}"/>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8227496" y="3405023"/>
              <a:ext cx="1667743" cy="1069107"/>
            </a:xfrm>
            <a:prstGeom prst="rect">
              <a:avLst/>
            </a:prstGeom>
            <a:ln>
              <a:noFill/>
            </a:ln>
            <a:effectLst>
              <a:outerShdw blurRad="190500" algn="tl" rotWithShape="0">
                <a:srgbClr val="000000">
                  <a:alpha val="70000"/>
                </a:srgbClr>
              </a:outerShdw>
            </a:effectLst>
          </p:spPr>
        </p:pic>
        <p:pic>
          <p:nvPicPr>
            <p:cNvPr id="55" name="Resim 54">
              <a:extLst>
                <a:ext uri="{FF2B5EF4-FFF2-40B4-BE49-F238E27FC236}">
                  <a16:creationId xmlns:a16="http://schemas.microsoft.com/office/drawing/2014/main" id="{73959019-C8E2-4E9B-9E63-52483BE34DEA}"/>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8227496" y="4559362"/>
              <a:ext cx="1667743" cy="820339"/>
            </a:xfrm>
            <a:prstGeom prst="rect">
              <a:avLst/>
            </a:prstGeom>
            <a:ln>
              <a:noFill/>
            </a:ln>
            <a:effectLst>
              <a:outerShdw blurRad="190500" algn="tl" rotWithShape="0">
                <a:srgbClr val="000000">
                  <a:alpha val="70000"/>
                </a:srgbClr>
              </a:outerShdw>
            </a:effectLst>
          </p:spPr>
        </p:pic>
        <p:pic>
          <p:nvPicPr>
            <p:cNvPr id="56" name="Resim 55">
              <a:extLst>
                <a:ext uri="{FF2B5EF4-FFF2-40B4-BE49-F238E27FC236}">
                  <a16:creationId xmlns:a16="http://schemas.microsoft.com/office/drawing/2014/main" id="{813D9F44-9F03-4FE4-B80E-6EBDC7879A02}"/>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423896" y="5730124"/>
              <a:ext cx="1703637" cy="893283"/>
            </a:xfrm>
            <a:prstGeom prst="rect">
              <a:avLst/>
            </a:prstGeom>
            <a:ln>
              <a:noFill/>
            </a:ln>
            <a:effectLst>
              <a:outerShdw blurRad="190500" algn="tl" rotWithShape="0">
                <a:srgbClr val="000000">
                  <a:alpha val="70000"/>
                </a:srgbClr>
              </a:outerShdw>
            </a:effectLst>
          </p:spPr>
        </p:pic>
        <p:pic>
          <p:nvPicPr>
            <p:cNvPr id="57" name="Resim 56">
              <a:extLst>
                <a:ext uri="{FF2B5EF4-FFF2-40B4-BE49-F238E27FC236}">
                  <a16:creationId xmlns:a16="http://schemas.microsoft.com/office/drawing/2014/main" id="{EF201772-8F46-4788-B145-EEC1A4A7D0F1}"/>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r="36950"/>
            <a:stretch/>
          </p:blipFill>
          <p:spPr>
            <a:xfrm>
              <a:off x="9966434" y="2260229"/>
              <a:ext cx="1453856" cy="1236311"/>
            </a:xfrm>
            <a:prstGeom prst="rect">
              <a:avLst/>
            </a:prstGeom>
            <a:ln>
              <a:noFill/>
            </a:ln>
            <a:effectLst>
              <a:outerShdw blurRad="190500" algn="tl" rotWithShape="0">
                <a:srgbClr val="000000">
                  <a:alpha val="70000"/>
                </a:srgbClr>
              </a:outerShdw>
            </a:effectLst>
          </p:spPr>
        </p:pic>
        <p:pic>
          <p:nvPicPr>
            <p:cNvPr id="60" name="Resim 59">
              <a:extLst>
                <a:ext uri="{FF2B5EF4-FFF2-40B4-BE49-F238E27FC236}">
                  <a16:creationId xmlns:a16="http://schemas.microsoft.com/office/drawing/2014/main" id="{D6F0E49C-1277-4DFE-8A7D-2445F9D28C4D}"/>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7282" t="24898"/>
            <a:stretch/>
          </p:blipFill>
          <p:spPr>
            <a:xfrm>
              <a:off x="8227496" y="5473893"/>
              <a:ext cx="1674452" cy="1149515"/>
            </a:xfrm>
            <a:prstGeom prst="rect">
              <a:avLst/>
            </a:prstGeom>
            <a:ln>
              <a:noFill/>
            </a:ln>
            <a:effectLst>
              <a:outerShdw blurRad="190500" algn="tl" rotWithShape="0">
                <a:srgbClr val="000000">
                  <a:alpha val="70000"/>
                </a:srgbClr>
              </a:outerShdw>
            </a:effectLst>
          </p:spPr>
        </p:pic>
        <p:pic>
          <p:nvPicPr>
            <p:cNvPr id="67" name="Resim 66">
              <a:extLst>
                <a:ext uri="{FF2B5EF4-FFF2-40B4-BE49-F238E27FC236}">
                  <a16:creationId xmlns:a16="http://schemas.microsoft.com/office/drawing/2014/main" id="{B20BAB45-74D0-4790-834A-9EE860923BEC}"/>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3742295" y="5162756"/>
              <a:ext cx="2565713" cy="1460651"/>
            </a:xfrm>
            <a:prstGeom prst="rect">
              <a:avLst/>
            </a:prstGeom>
            <a:ln>
              <a:noFill/>
            </a:ln>
            <a:effectLst>
              <a:outerShdw blurRad="190500" algn="tl" rotWithShape="0">
                <a:srgbClr val="000000">
                  <a:alpha val="70000"/>
                </a:srgbClr>
              </a:outerShdw>
            </a:effectLst>
          </p:spPr>
        </p:pic>
        <p:pic>
          <p:nvPicPr>
            <p:cNvPr id="69" name="Resim 68">
              <a:extLst>
                <a:ext uri="{FF2B5EF4-FFF2-40B4-BE49-F238E27FC236}">
                  <a16:creationId xmlns:a16="http://schemas.microsoft.com/office/drawing/2014/main" id="{84631E39-BE61-4C83-BC40-4B2EDE7DC0E8}"/>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9980825" y="3588978"/>
              <a:ext cx="1439464" cy="1484520"/>
            </a:xfrm>
            <a:prstGeom prst="rect">
              <a:avLst/>
            </a:prstGeom>
            <a:ln>
              <a:noFill/>
            </a:ln>
            <a:effectLst>
              <a:outerShdw blurRad="190500" algn="tl" rotWithShape="0">
                <a:srgbClr val="000000">
                  <a:alpha val="70000"/>
                </a:srgbClr>
              </a:outerShdw>
            </a:effectLst>
          </p:spPr>
        </p:pic>
        <p:pic>
          <p:nvPicPr>
            <p:cNvPr id="70" name="Resim 69">
              <a:extLst>
                <a:ext uri="{FF2B5EF4-FFF2-40B4-BE49-F238E27FC236}">
                  <a16:creationId xmlns:a16="http://schemas.microsoft.com/office/drawing/2014/main" id="{3F69429B-6C69-4A45-8D7F-1DC10E4F08A7}"/>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9988912" y="5162756"/>
              <a:ext cx="1431378" cy="1482908"/>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32142400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2661306"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Öğrenci Faaliyetleri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IX</a:t>
              </a:r>
              <a:endParaRPr lang="en-IN" b="1" dirty="0">
                <a:solidFill>
                  <a:schemeClr val="bg1"/>
                </a:solidFill>
                <a:latin typeface="Eurostile BQ" pitchFamily="50" charset="0"/>
              </a:endParaRPr>
            </a:p>
          </p:txBody>
        </p:sp>
      </p:grpSp>
      <p:sp>
        <p:nvSpPr>
          <p:cNvPr id="4" name="İkizkenar Üçgen 3">
            <a:extLst>
              <a:ext uri="{FF2B5EF4-FFF2-40B4-BE49-F238E27FC236}">
                <a16:creationId xmlns:a16="http://schemas.microsoft.com/office/drawing/2014/main" id="{6CA18390-FC80-48FA-AB88-3231875BF55A}"/>
              </a:ext>
            </a:extLst>
          </p:cNvPr>
          <p:cNvSpPr/>
          <p:nvPr/>
        </p:nvSpPr>
        <p:spPr>
          <a:xfrm rot="16200000">
            <a:off x="11047134" y="1167552"/>
            <a:ext cx="895350" cy="771853"/>
          </a:xfrm>
          <a:prstGeom prst="triangle">
            <a:avLst>
              <a:gd name="adj" fmla="val 68617"/>
            </a:avLst>
          </a:prstGeom>
          <a:solidFill>
            <a:srgbClr val="2038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5" name="Dikdörtgen: Köşeleri Yuvarlatılmış 4">
            <a:extLst>
              <a:ext uri="{FF2B5EF4-FFF2-40B4-BE49-F238E27FC236}">
                <a16:creationId xmlns:a16="http://schemas.microsoft.com/office/drawing/2014/main" id="{19CF1520-5047-4448-805D-A95002769AEF}"/>
              </a:ext>
            </a:extLst>
          </p:cNvPr>
          <p:cNvSpPr/>
          <p:nvPr/>
        </p:nvSpPr>
        <p:spPr>
          <a:xfrm>
            <a:off x="9029700" y="1305930"/>
            <a:ext cx="2843164" cy="780721"/>
          </a:xfrm>
          <a:prstGeom prst="roundRect">
            <a:avLst/>
          </a:prstGeom>
          <a:noFill/>
          <a:ln>
            <a:solidFill>
              <a:srgbClr val="2038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a:p>
        </p:txBody>
      </p:sp>
      <p:sp>
        <p:nvSpPr>
          <p:cNvPr id="44" name="Metin kutusu 43">
            <a:extLst>
              <a:ext uri="{FF2B5EF4-FFF2-40B4-BE49-F238E27FC236}">
                <a16:creationId xmlns:a16="http://schemas.microsoft.com/office/drawing/2014/main" id="{BB9843E4-4AD5-4636-B52C-90D25A3B6F15}"/>
              </a:ext>
            </a:extLst>
          </p:cNvPr>
          <p:cNvSpPr txBox="1"/>
          <p:nvPr/>
        </p:nvSpPr>
        <p:spPr>
          <a:xfrm>
            <a:off x="8432345" y="1545204"/>
            <a:ext cx="2940844" cy="400110"/>
          </a:xfrm>
          <a:prstGeom prst="rect">
            <a:avLst/>
          </a:prstGeom>
          <a:noFill/>
        </p:spPr>
        <p:txBody>
          <a:bodyPr wrap="square">
            <a:spAutoFit/>
          </a:bodyPr>
          <a:lstStyle/>
          <a:p>
            <a:pPr algn="r"/>
            <a:r>
              <a:rPr lang="tr-TR" sz="2000" b="1" dirty="0">
                <a:latin typeface="Agency FB" panose="020B0503020202020204" pitchFamily="34" charset="0"/>
              </a:rPr>
              <a:t>Öğrenci Topluluklarımız</a:t>
            </a:r>
            <a:endParaRPr lang="tr-TR" sz="2000" dirty="0"/>
          </a:p>
        </p:txBody>
      </p:sp>
      <p:grpSp>
        <p:nvGrpSpPr>
          <p:cNvPr id="42" name="Grup 41">
            <a:extLst>
              <a:ext uri="{FF2B5EF4-FFF2-40B4-BE49-F238E27FC236}">
                <a16:creationId xmlns:a16="http://schemas.microsoft.com/office/drawing/2014/main" id="{9AA1C663-B4EE-40D5-A1A5-B49CF1D9F7CF}"/>
              </a:ext>
            </a:extLst>
          </p:cNvPr>
          <p:cNvGrpSpPr/>
          <p:nvPr/>
        </p:nvGrpSpPr>
        <p:grpSpPr>
          <a:xfrm>
            <a:off x="-91224" y="3167987"/>
            <a:ext cx="4124325" cy="2364602"/>
            <a:chOff x="-576197" y="3028334"/>
            <a:chExt cx="4124325" cy="2364602"/>
          </a:xfrm>
        </p:grpSpPr>
        <p:pic>
          <p:nvPicPr>
            <p:cNvPr id="43" name="Resim 42">
              <a:extLst>
                <a:ext uri="{FF2B5EF4-FFF2-40B4-BE49-F238E27FC236}">
                  <a16:creationId xmlns:a16="http://schemas.microsoft.com/office/drawing/2014/main" id="{EB68AD6E-3534-43A2-B131-05717EAD3A3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3334" y="3028334"/>
              <a:ext cx="1445262" cy="1445262"/>
            </a:xfrm>
            <a:prstGeom prst="rect">
              <a:avLst/>
            </a:prstGeom>
          </p:spPr>
        </p:pic>
        <p:sp>
          <p:nvSpPr>
            <p:cNvPr id="45" name="Metin kutusu 44">
              <a:extLst>
                <a:ext uri="{FF2B5EF4-FFF2-40B4-BE49-F238E27FC236}">
                  <a16:creationId xmlns:a16="http://schemas.microsoft.com/office/drawing/2014/main" id="{2A02212F-31A0-4248-B224-E944F35F2998}"/>
                </a:ext>
              </a:extLst>
            </p:cNvPr>
            <p:cNvSpPr txBox="1"/>
            <p:nvPr/>
          </p:nvSpPr>
          <p:spPr>
            <a:xfrm>
              <a:off x="-576197" y="4654272"/>
              <a:ext cx="4124325" cy="738664"/>
            </a:xfrm>
            <a:prstGeom prst="rect">
              <a:avLst/>
            </a:prstGeom>
            <a:noFill/>
          </p:spPr>
          <p:txBody>
            <a:bodyPr wrap="square">
              <a:spAutoFit/>
            </a:bodyPr>
            <a:lstStyle/>
            <a:p>
              <a:pPr algn="ctr"/>
              <a:r>
                <a:rPr lang="tr-TR" sz="1400" b="1" dirty="0">
                  <a:latin typeface="Candara" panose="020E0502030303020204" pitchFamily="34" charset="0"/>
                </a:rPr>
                <a:t>Başkan: </a:t>
              </a:r>
              <a:r>
                <a:rPr lang="tr-TR" sz="1400" dirty="0" err="1">
                  <a:latin typeface="Candara" panose="020E0502030303020204" pitchFamily="34" charset="0"/>
                </a:rPr>
                <a:t>Öğr</a:t>
              </a:r>
              <a:r>
                <a:rPr lang="tr-TR" sz="1400" dirty="0">
                  <a:latin typeface="Candara" panose="020E0502030303020204" pitchFamily="34" charset="0"/>
                </a:rPr>
                <a:t>. Zeynep Merve Çakar</a:t>
              </a:r>
            </a:p>
            <a:p>
              <a:pPr algn="ctr"/>
              <a:r>
                <a:rPr lang="tr-TR" sz="1400" b="1" dirty="0">
                  <a:latin typeface="Candara" panose="020E0502030303020204" pitchFamily="34" charset="0"/>
                </a:rPr>
                <a:t>Danışman: </a:t>
              </a:r>
              <a:r>
                <a:rPr lang="tr-TR" sz="1400" dirty="0">
                  <a:latin typeface="Candara" panose="020E0502030303020204" pitchFamily="34" charset="0"/>
                </a:rPr>
                <a:t>Arş. Gör. </a:t>
              </a:r>
              <a:r>
                <a:rPr lang="tr-TR" sz="1400" dirty="0" err="1">
                  <a:latin typeface="Candara" panose="020E0502030303020204" pitchFamily="34" charset="0"/>
                </a:rPr>
                <a:t>Buğse</a:t>
              </a:r>
              <a:r>
                <a:rPr lang="tr-TR" sz="1400" dirty="0">
                  <a:latin typeface="Candara" panose="020E0502030303020204" pitchFamily="34" charset="0"/>
                </a:rPr>
                <a:t> Yüceer</a:t>
              </a:r>
            </a:p>
            <a:p>
              <a:pPr algn="ctr"/>
              <a:r>
                <a:rPr lang="tr-TR" sz="1400" b="1" dirty="0">
                  <a:latin typeface="Candara" panose="020E0502030303020204" pitchFamily="34" charset="0"/>
                </a:rPr>
                <a:t>Hemşirelik Bölümü</a:t>
              </a:r>
            </a:p>
          </p:txBody>
        </p:sp>
      </p:grpSp>
      <p:grpSp>
        <p:nvGrpSpPr>
          <p:cNvPr id="46" name="Grup 45">
            <a:extLst>
              <a:ext uri="{FF2B5EF4-FFF2-40B4-BE49-F238E27FC236}">
                <a16:creationId xmlns:a16="http://schemas.microsoft.com/office/drawing/2014/main" id="{8D9D7276-6766-440C-B3BD-F5C7344F51BB}"/>
              </a:ext>
            </a:extLst>
          </p:cNvPr>
          <p:cNvGrpSpPr/>
          <p:nvPr/>
        </p:nvGrpSpPr>
        <p:grpSpPr>
          <a:xfrm>
            <a:off x="4302005" y="2319439"/>
            <a:ext cx="6363506" cy="4164434"/>
            <a:chOff x="3079442" y="2442565"/>
            <a:chExt cx="6363506" cy="4164434"/>
          </a:xfrm>
        </p:grpSpPr>
        <p:pic>
          <p:nvPicPr>
            <p:cNvPr id="47" name="Resim 46">
              <a:extLst>
                <a:ext uri="{FF2B5EF4-FFF2-40B4-BE49-F238E27FC236}">
                  <a16:creationId xmlns:a16="http://schemas.microsoft.com/office/drawing/2014/main" id="{8027E348-906A-413A-8B27-F03DED91B4F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79442" y="2442565"/>
              <a:ext cx="2016715" cy="1998042"/>
            </a:xfrm>
            <a:prstGeom prst="rect">
              <a:avLst/>
            </a:prstGeom>
            <a:ln>
              <a:noFill/>
            </a:ln>
            <a:effectLst>
              <a:outerShdw blurRad="190500" algn="tl" rotWithShape="0">
                <a:srgbClr val="000000">
                  <a:alpha val="70000"/>
                </a:srgbClr>
              </a:outerShdw>
            </a:effectLst>
          </p:spPr>
        </p:pic>
        <p:pic>
          <p:nvPicPr>
            <p:cNvPr id="48" name="Resim 47">
              <a:extLst>
                <a:ext uri="{FF2B5EF4-FFF2-40B4-BE49-F238E27FC236}">
                  <a16:creationId xmlns:a16="http://schemas.microsoft.com/office/drawing/2014/main" id="{8CE9A4AA-18AB-4E1B-AD86-99DB44CCA25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427223" y="2457689"/>
              <a:ext cx="2015725" cy="2015725"/>
            </a:xfrm>
            <a:prstGeom prst="rect">
              <a:avLst/>
            </a:prstGeom>
            <a:ln>
              <a:noFill/>
            </a:ln>
            <a:effectLst>
              <a:outerShdw blurRad="190500" algn="tl" rotWithShape="0">
                <a:srgbClr val="000000">
                  <a:alpha val="70000"/>
                </a:srgbClr>
              </a:outerShdw>
            </a:effectLst>
          </p:spPr>
        </p:pic>
        <p:pic>
          <p:nvPicPr>
            <p:cNvPr id="49" name="Resim 48">
              <a:extLst>
                <a:ext uri="{FF2B5EF4-FFF2-40B4-BE49-F238E27FC236}">
                  <a16:creationId xmlns:a16="http://schemas.microsoft.com/office/drawing/2014/main" id="{1B81E0A9-EF49-4155-8267-76B2050058E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256959" y="4606205"/>
              <a:ext cx="2015725" cy="2000794"/>
            </a:xfrm>
            <a:prstGeom prst="rect">
              <a:avLst/>
            </a:prstGeom>
            <a:ln>
              <a:noFill/>
            </a:ln>
            <a:effectLst>
              <a:outerShdw blurRad="190500" algn="tl" rotWithShape="0">
                <a:srgbClr val="000000">
                  <a:alpha val="70000"/>
                </a:srgbClr>
              </a:outerShdw>
            </a:effectLst>
          </p:spPr>
        </p:pic>
        <p:pic>
          <p:nvPicPr>
            <p:cNvPr id="52" name="Resim 51">
              <a:extLst>
                <a:ext uri="{FF2B5EF4-FFF2-40B4-BE49-F238E27FC236}">
                  <a16:creationId xmlns:a16="http://schemas.microsoft.com/office/drawing/2014/main" id="{42F5331D-568E-46CA-B9F4-6D01DF7A688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256959" y="2457689"/>
              <a:ext cx="2005879" cy="2015725"/>
            </a:xfrm>
            <a:prstGeom prst="rect">
              <a:avLst/>
            </a:prstGeom>
            <a:ln>
              <a:noFill/>
            </a:ln>
            <a:effectLst>
              <a:outerShdw blurRad="190500" algn="tl" rotWithShape="0">
                <a:srgbClr val="000000">
                  <a:alpha val="70000"/>
                </a:srgbClr>
              </a:outerShdw>
            </a:effectLst>
          </p:spPr>
        </p:pic>
        <p:pic>
          <p:nvPicPr>
            <p:cNvPr id="65" name="Resim 64">
              <a:extLst>
                <a:ext uri="{FF2B5EF4-FFF2-40B4-BE49-F238E27FC236}">
                  <a16:creationId xmlns:a16="http://schemas.microsoft.com/office/drawing/2014/main" id="{72C7D3EC-75D1-45E4-8BDB-1C041E85FF56}"/>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425711" y="4609604"/>
              <a:ext cx="2013592" cy="1993996"/>
            </a:xfrm>
            <a:prstGeom prst="rect">
              <a:avLst/>
            </a:prstGeom>
            <a:ln>
              <a:noFill/>
            </a:ln>
            <a:effectLst>
              <a:outerShdw blurRad="190500" algn="tl" rotWithShape="0">
                <a:srgbClr val="000000">
                  <a:alpha val="70000"/>
                </a:srgbClr>
              </a:outerShdw>
            </a:effectLst>
          </p:spPr>
        </p:pic>
        <p:pic>
          <p:nvPicPr>
            <p:cNvPr id="66" name="Resim 65">
              <a:extLst>
                <a:ext uri="{FF2B5EF4-FFF2-40B4-BE49-F238E27FC236}">
                  <a16:creationId xmlns:a16="http://schemas.microsoft.com/office/drawing/2014/main" id="{9376A445-7D4A-451D-AE90-D48EB764921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098116" y="4607581"/>
              <a:ext cx="1998041" cy="1998041"/>
            </a:xfrm>
            <a:prstGeom prst="rect">
              <a:avLst/>
            </a:prstGeom>
            <a:ln>
              <a:noFill/>
            </a:ln>
            <a:effectLst>
              <a:outerShdw blurRad="190500" algn="tl" rotWithShape="0">
                <a:srgbClr val="000000">
                  <a:alpha val="70000"/>
                </a:srgbClr>
              </a:outerShdw>
            </a:effectLst>
          </p:spPr>
        </p:pic>
      </p:grpSp>
    </p:spTree>
    <p:extLst>
      <p:ext uri="{BB962C8B-B14F-4D97-AF65-F5344CB8AC3E}">
        <p14:creationId xmlns:p14="http://schemas.microsoft.com/office/powerpoint/2010/main" val="9465460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2661306"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Öğrenci Faaliyetleri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IX</a:t>
              </a:r>
              <a:endParaRPr lang="en-IN" b="1" dirty="0">
                <a:solidFill>
                  <a:schemeClr val="bg1"/>
                </a:solidFill>
                <a:latin typeface="Eurostile BQ" pitchFamily="50" charset="0"/>
              </a:endParaRPr>
            </a:p>
          </p:txBody>
        </p:sp>
      </p:grpSp>
      <p:sp>
        <p:nvSpPr>
          <p:cNvPr id="31" name="Metin kutusu 30">
            <a:extLst>
              <a:ext uri="{FF2B5EF4-FFF2-40B4-BE49-F238E27FC236}">
                <a16:creationId xmlns:a16="http://schemas.microsoft.com/office/drawing/2014/main" id="{46DC3AC6-8E70-4D67-AB1A-52DC5750591E}"/>
              </a:ext>
            </a:extLst>
          </p:cNvPr>
          <p:cNvSpPr txBox="1"/>
          <p:nvPr/>
        </p:nvSpPr>
        <p:spPr>
          <a:xfrm>
            <a:off x="76699" y="4934462"/>
            <a:ext cx="2863402" cy="523220"/>
          </a:xfrm>
          <a:prstGeom prst="rect">
            <a:avLst/>
          </a:prstGeom>
          <a:noFill/>
        </p:spPr>
        <p:txBody>
          <a:bodyPr wrap="square">
            <a:spAutoFit/>
          </a:bodyPr>
          <a:lstStyle/>
          <a:p>
            <a:pPr algn="ctr"/>
            <a:r>
              <a:rPr lang="tr-TR" sz="1400" b="1" dirty="0">
                <a:latin typeface="Candara" panose="020E0502030303020204" pitchFamily="34" charset="0"/>
              </a:rPr>
              <a:t>Temsilci:</a:t>
            </a:r>
          </a:p>
          <a:p>
            <a:pPr algn="ctr"/>
            <a:r>
              <a:rPr lang="tr-TR" sz="1400" dirty="0" err="1">
                <a:latin typeface="Candara" panose="020E0502030303020204" pitchFamily="34" charset="0"/>
              </a:rPr>
              <a:t>Öğr</a:t>
            </a:r>
            <a:r>
              <a:rPr lang="tr-TR" sz="1400" dirty="0">
                <a:latin typeface="Candara" panose="020E0502030303020204" pitchFamily="34" charset="0"/>
              </a:rPr>
              <a:t>. Hatice Sınmaz</a:t>
            </a:r>
            <a:endParaRPr lang="tr-TR" sz="1400" b="1" dirty="0">
              <a:latin typeface="Candara" panose="020E0502030303020204" pitchFamily="34" charset="0"/>
            </a:endParaRPr>
          </a:p>
        </p:txBody>
      </p:sp>
      <p:pic>
        <p:nvPicPr>
          <p:cNvPr id="32" name="Resim 31">
            <a:extLst>
              <a:ext uri="{FF2B5EF4-FFF2-40B4-BE49-F238E27FC236}">
                <a16:creationId xmlns:a16="http://schemas.microsoft.com/office/drawing/2014/main" id="{0AEC5CF2-D091-4A8B-8F7B-6991E4107CE4}"/>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782" y="3108775"/>
            <a:ext cx="1825687" cy="1825687"/>
          </a:xfrm>
          <a:prstGeom prst="rect">
            <a:avLst/>
          </a:prstGeom>
        </p:spPr>
      </p:pic>
      <p:grpSp>
        <p:nvGrpSpPr>
          <p:cNvPr id="2" name="Grup 1">
            <a:extLst>
              <a:ext uri="{FF2B5EF4-FFF2-40B4-BE49-F238E27FC236}">
                <a16:creationId xmlns:a16="http://schemas.microsoft.com/office/drawing/2014/main" id="{D5A397A2-DB7D-403A-A56A-C7B26EADFD82}"/>
              </a:ext>
            </a:extLst>
          </p:cNvPr>
          <p:cNvGrpSpPr/>
          <p:nvPr/>
        </p:nvGrpSpPr>
        <p:grpSpPr>
          <a:xfrm>
            <a:off x="2950552" y="2529109"/>
            <a:ext cx="8940634" cy="3745093"/>
            <a:chOff x="3090138" y="2376802"/>
            <a:chExt cx="8940634" cy="3745093"/>
          </a:xfrm>
        </p:grpSpPr>
        <p:pic>
          <p:nvPicPr>
            <p:cNvPr id="33" name="Resim 32">
              <a:extLst>
                <a:ext uri="{FF2B5EF4-FFF2-40B4-BE49-F238E27FC236}">
                  <a16:creationId xmlns:a16="http://schemas.microsoft.com/office/drawing/2014/main" id="{884FE581-C229-46AB-A9F1-CCBE918CDA21}"/>
                </a:ext>
              </a:extLst>
            </p:cNvPr>
            <p:cNvPicPr>
              <a:picLocks noChangeAspect="1"/>
            </p:cNvPicPr>
            <p:nvPr/>
          </p:nvPicPr>
          <p:blipFill>
            <a:blip r:embed="rId4"/>
            <a:stretch>
              <a:fillRect/>
            </a:stretch>
          </p:blipFill>
          <p:spPr>
            <a:xfrm>
              <a:off x="3093097" y="2376803"/>
              <a:ext cx="1718884" cy="1521360"/>
            </a:xfrm>
            <a:prstGeom prst="rect">
              <a:avLst/>
            </a:prstGeom>
          </p:spPr>
        </p:pic>
        <p:pic>
          <p:nvPicPr>
            <p:cNvPr id="34" name="Resim 33">
              <a:extLst>
                <a:ext uri="{FF2B5EF4-FFF2-40B4-BE49-F238E27FC236}">
                  <a16:creationId xmlns:a16="http://schemas.microsoft.com/office/drawing/2014/main" id="{030B055B-574B-4FC3-98EF-B64333CFB653}"/>
                </a:ext>
              </a:extLst>
            </p:cNvPr>
            <p:cNvPicPr>
              <a:picLocks noChangeAspect="1"/>
            </p:cNvPicPr>
            <p:nvPr/>
          </p:nvPicPr>
          <p:blipFill rotWithShape="1">
            <a:blip r:embed="rId5"/>
            <a:srcRect l="6786"/>
            <a:stretch/>
          </p:blipFill>
          <p:spPr>
            <a:xfrm>
              <a:off x="4957246" y="2376803"/>
              <a:ext cx="1890834" cy="1521360"/>
            </a:xfrm>
            <a:prstGeom prst="rect">
              <a:avLst/>
            </a:prstGeom>
          </p:spPr>
        </p:pic>
        <p:pic>
          <p:nvPicPr>
            <p:cNvPr id="37" name="İçerik Yer Tutucusu 3">
              <a:extLst>
                <a:ext uri="{FF2B5EF4-FFF2-40B4-BE49-F238E27FC236}">
                  <a16:creationId xmlns:a16="http://schemas.microsoft.com/office/drawing/2014/main" id="{5E64469B-0C2A-4134-9B1D-22DD59CDF3D5}"/>
                </a:ext>
              </a:extLst>
            </p:cNvPr>
            <p:cNvPicPr>
              <a:picLocks noChangeAspect="1"/>
            </p:cNvPicPr>
            <p:nvPr/>
          </p:nvPicPr>
          <p:blipFill>
            <a:blip r:embed="rId6"/>
            <a:stretch>
              <a:fillRect/>
            </a:stretch>
          </p:blipFill>
          <p:spPr>
            <a:xfrm>
              <a:off x="6992164" y="2376802"/>
              <a:ext cx="2330447" cy="1521360"/>
            </a:xfrm>
            <a:prstGeom prst="rect">
              <a:avLst/>
            </a:prstGeom>
          </p:spPr>
        </p:pic>
        <p:pic>
          <p:nvPicPr>
            <p:cNvPr id="38" name="Resim 37">
              <a:extLst>
                <a:ext uri="{FF2B5EF4-FFF2-40B4-BE49-F238E27FC236}">
                  <a16:creationId xmlns:a16="http://schemas.microsoft.com/office/drawing/2014/main" id="{146D3D96-B332-4FAB-9EDF-5287AB5EDB46}"/>
                </a:ext>
              </a:extLst>
            </p:cNvPr>
            <p:cNvPicPr>
              <a:picLocks noChangeAspect="1"/>
            </p:cNvPicPr>
            <p:nvPr/>
          </p:nvPicPr>
          <p:blipFill rotWithShape="1">
            <a:blip r:embed="rId7"/>
            <a:srcRect t="4589"/>
            <a:stretch/>
          </p:blipFill>
          <p:spPr>
            <a:xfrm>
              <a:off x="9430843" y="2376802"/>
              <a:ext cx="2592058" cy="1521360"/>
            </a:xfrm>
            <a:prstGeom prst="rect">
              <a:avLst/>
            </a:prstGeom>
          </p:spPr>
        </p:pic>
        <p:pic>
          <p:nvPicPr>
            <p:cNvPr id="39" name="İçerik Yer Tutucusu 3">
              <a:extLst>
                <a:ext uri="{FF2B5EF4-FFF2-40B4-BE49-F238E27FC236}">
                  <a16:creationId xmlns:a16="http://schemas.microsoft.com/office/drawing/2014/main" id="{324C62E1-EC5F-4679-90A0-E3F13468833E}"/>
                </a:ext>
              </a:extLst>
            </p:cNvPr>
            <p:cNvPicPr>
              <a:picLocks noChangeAspect="1"/>
            </p:cNvPicPr>
            <p:nvPr/>
          </p:nvPicPr>
          <p:blipFill>
            <a:blip r:embed="rId8"/>
            <a:stretch>
              <a:fillRect/>
            </a:stretch>
          </p:blipFill>
          <p:spPr>
            <a:xfrm>
              <a:off x="3090138" y="4021619"/>
              <a:ext cx="1729002" cy="2100276"/>
            </a:xfrm>
            <a:prstGeom prst="rect">
              <a:avLst/>
            </a:prstGeom>
          </p:spPr>
        </p:pic>
        <p:pic>
          <p:nvPicPr>
            <p:cNvPr id="40" name="Resim 39">
              <a:extLst>
                <a:ext uri="{FF2B5EF4-FFF2-40B4-BE49-F238E27FC236}">
                  <a16:creationId xmlns:a16="http://schemas.microsoft.com/office/drawing/2014/main" id="{EF31C027-8BD8-4490-8F52-4D4EEB560FAF}"/>
                </a:ext>
              </a:extLst>
            </p:cNvPr>
            <p:cNvPicPr>
              <a:picLocks noChangeAspect="1"/>
            </p:cNvPicPr>
            <p:nvPr/>
          </p:nvPicPr>
          <p:blipFill>
            <a:blip r:embed="rId9"/>
            <a:stretch>
              <a:fillRect/>
            </a:stretch>
          </p:blipFill>
          <p:spPr>
            <a:xfrm>
              <a:off x="4962488" y="4021619"/>
              <a:ext cx="1335436" cy="1001577"/>
            </a:xfrm>
            <a:prstGeom prst="rect">
              <a:avLst/>
            </a:prstGeom>
          </p:spPr>
        </p:pic>
        <p:pic>
          <p:nvPicPr>
            <p:cNvPr id="41" name="Resim 40">
              <a:extLst>
                <a:ext uri="{FF2B5EF4-FFF2-40B4-BE49-F238E27FC236}">
                  <a16:creationId xmlns:a16="http://schemas.microsoft.com/office/drawing/2014/main" id="{FBF16660-DEB5-414A-A38C-3F34986EA8A9}"/>
                </a:ext>
              </a:extLst>
            </p:cNvPr>
            <p:cNvPicPr>
              <a:picLocks noChangeAspect="1"/>
            </p:cNvPicPr>
            <p:nvPr/>
          </p:nvPicPr>
          <p:blipFill>
            <a:blip r:embed="rId10"/>
            <a:stretch>
              <a:fillRect/>
            </a:stretch>
          </p:blipFill>
          <p:spPr>
            <a:xfrm>
              <a:off x="4962488" y="5092312"/>
              <a:ext cx="1335436" cy="1029583"/>
            </a:xfrm>
            <a:prstGeom prst="rect">
              <a:avLst/>
            </a:prstGeom>
          </p:spPr>
        </p:pic>
        <p:pic>
          <p:nvPicPr>
            <p:cNvPr id="50" name="İçerik Yer Tutucusu 3">
              <a:extLst>
                <a:ext uri="{FF2B5EF4-FFF2-40B4-BE49-F238E27FC236}">
                  <a16:creationId xmlns:a16="http://schemas.microsoft.com/office/drawing/2014/main" id="{0EF490A9-BE4B-4D29-8B20-875B3340D374}"/>
                </a:ext>
              </a:extLst>
            </p:cNvPr>
            <p:cNvPicPr>
              <a:picLocks noChangeAspect="1"/>
            </p:cNvPicPr>
            <p:nvPr/>
          </p:nvPicPr>
          <p:blipFill>
            <a:blip r:embed="rId11"/>
            <a:stretch>
              <a:fillRect/>
            </a:stretch>
          </p:blipFill>
          <p:spPr>
            <a:xfrm>
              <a:off x="9623461" y="4021619"/>
              <a:ext cx="2407311" cy="2098856"/>
            </a:xfrm>
            <a:prstGeom prst="rect">
              <a:avLst/>
            </a:prstGeom>
          </p:spPr>
        </p:pic>
        <p:grpSp>
          <p:nvGrpSpPr>
            <p:cNvPr id="51" name="Grup 50">
              <a:extLst>
                <a:ext uri="{FF2B5EF4-FFF2-40B4-BE49-F238E27FC236}">
                  <a16:creationId xmlns:a16="http://schemas.microsoft.com/office/drawing/2014/main" id="{9F5EBC5C-C24C-4DEB-AD16-58AD0145B730}"/>
                </a:ext>
              </a:extLst>
            </p:cNvPr>
            <p:cNvGrpSpPr/>
            <p:nvPr/>
          </p:nvGrpSpPr>
          <p:grpSpPr>
            <a:xfrm>
              <a:off x="6368740" y="4021619"/>
              <a:ext cx="3164764" cy="2100276"/>
              <a:chOff x="6574974" y="4554725"/>
              <a:chExt cx="2876222" cy="1908787"/>
            </a:xfrm>
          </p:grpSpPr>
          <p:pic>
            <p:nvPicPr>
              <p:cNvPr id="53" name="Resim 52">
                <a:extLst>
                  <a:ext uri="{FF2B5EF4-FFF2-40B4-BE49-F238E27FC236}">
                    <a16:creationId xmlns:a16="http://schemas.microsoft.com/office/drawing/2014/main" id="{397174CA-24E7-4626-BAFA-E4835198C094}"/>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574975" y="5561230"/>
                <a:ext cx="912810" cy="901788"/>
              </a:xfrm>
              <a:prstGeom prst="rect">
                <a:avLst/>
              </a:prstGeom>
            </p:spPr>
          </p:pic>
          <p:pic>
            <p:nvPicPr>
              <p:cNvPr id="54" name="Resim 53">
                <a:extLst>
                  <a:ext uri="{FF2B5EF4-FFF2-40B4-BE49-F238E27FC236}">
                    <a16:creationId xmlns:a16="http://schemas.microsoft.com/office/drawing/2014/main" id="{993EF799-38BE-456F-A89E-45F22E75FBA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8546983" y="5562026"/>
                <a:ext cx="904213" cy="900196"/>
              </a:xfrm>
              <a:prstGeom prst="rect">
                <a:avLst/>
              </a:prstGeom>
            </p:spPr>
          </p:pic>
          <p:pic>
            <p:nvPicPr>
              <p:cNvPr id="55" name="Resim 54">
                <a:extLst>
                  <a:ext uri="{FF2B5EF4-FFF2-40B4-BE49-F238E27FC236}">
                    <a16:creationId xmlns:a16="http://schemas.microsoft.com/office/drawing/2014/main" id="{9CA883AA-9174-4942-AB87-BC5A33FCA3FE}"/>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7561014" y="5563316"/>
                <a:ext cx="912740" cy="900196"/>
              </a:xfrm>
              <a:prstGeom prst="rect">
                <a:avLst/>
              </a:prstGeom>
            </p:spPr>
          </p:pic>
          <p:pic>
            <p:nvPicPr>
              <p:cNvPr id="56" name="Resim 55">
                <a:extLst>
                  <a:ext uri="{FF2B5EF4-FFF2-40B4-BE49-F238E27FC236}">
                    <a16:creationId xmlns:a16="http://schemas.microsoft.com/office/drawing/2014/main" id="{1CBD16E3-85DA-4FD2-843E-6E1BEF8DCF36}"/>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574974" y="4554725"/>
                <a:ext cx="912809" cy="910375"/>
              </a:xfrm>
              <a:prstGeom prst="rect">
                <a:avLst/>
              </a:prstGeom>
            </p:spPr>
          </p:pic>
          <p:pic>
            <p:nvPicPr>
              <p:cNvPr id="57" name="Resim 56">
                <a:extLst>
                  <a:ext uri="{FF2B5EF4-FFF2-40B4-BE49-F238E27FC236}">
                    <a16:creationId xmlns:a16="http://schemas.microsoft.com/office/drawing/2014/main" id="{5495E2E9-BE50-4CBC-887C-6703890BD39B}"/>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546983" y="4554725"/>
                <a:ext cx="904213" cy="910375"/>
              </a:xfrm>
              <a:prstGeom prst="rect">
                <a:avLst/>
              </a:prstGeom>
            </p:spPr>
          </p:pic>
          <p:pic>
            <p:nvPicPr>
              <p:cNvPr id="58" name="Resim 57">
                <a:extLst>
                  <a:ext uri="{FF2B5EF4-FFF2-40B4-BE49-F238E27FC236}">
                    <a16:creationId xmlns:a16="http://schemas.microsoft.com/office/drawing/2014/main" id="{CB6AF3B6-AE75-4070-A335-BA3E4C402931}"/>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7561014" y="4554725"/>
                <a:ext cx="912740" cy="910375"/>
              </a:xfrm>
              <a:prstGeom prst="rect">
                <a:avLst/>
              </a:prstGeom>
            </p:spPr>
          </p:pic>
        </p:grpSp>
      </p:grpSp>
    </p:spTree>
    <p:extLst>
      <p:ext uri="{BB962C8B-B14F-4D97-AF65-F5344CB8AC3E}">
        <p14:creationId xmlns:p14="http://schemas.microsoft.com/office/powerpoint/2010/main" val="8863021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70266" y="732301"/>
                  <a:ext cx="2621230"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Atılım’da Hemşirelik</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X</a:t>
              </a:r>
              <a:endParaRPr lang="en-IN" b="1" dirty="0">
                <a:solidFill>
                  <a:schemeClr val="bg1"/>
                </a:solidFill>
                <a:latin typeface="Eurostile BQ" pitchFamily="50" charset="0"/>
              </a:endParaRPr>
            </a:p>
          </p:txBody>
        </p:sp>
      </p:grpSp>
      <p:grpSp>
        <p:nvGrpSpPr>
          <p:cNvPr id="42" name="Grup 3">
            <a:extLst>
              <a:ext uri="{FF2B5EF4-FFF2-40B4-BE49-F238E27FC236}">
                <a16:creationId xmlns:a16="http://schemas.microsoft.com/office/drawing/2014/main" id="{0A06F4A4-A4A3-4CEA-BAE3-0CACC39AB342}"/>
              </a:ext>
            </a:extLst>
          </p:cNvPr>
          <p:cNvGrpSpPr/>
          <p:nvPr/>
        </p:nvGrpSpPr>
        <p:grpSpPr>
          <a:xfrm>
            <a:off x="202551" y="2216130"/>
            <a:ext cx="4496961" cy="4028852"/>
            <a:chOff x="401761" y="2002975"/>
            <a:chExt cx="6562172" cy="4028852"/>
          </a:xfrm>
        </p:grpSpPr>
        <p:grpSp>
          <p:nvGrpSpPr>
            <p:cNvPr id="43" name="Grup 8">
              <a:extLst>
                <a:ext uri="{FF2B5EF4-FFF2-40B4-BE49-F238E27FC236}">
                  <a16:creationId xmlns:a16="http://schemas.microsoft.com/office/drawing/2014/main" id="{7C37C8E7-8B2C-4004-B392-29A6843F5F69}"/>
                </a:ext>
              </a:extLst>
            </p:cNvPr>
            <p:cNvGrpSpPr/>
            <p:nvPr/>
          </p:nvGrpSpPr>
          <p:grpSpPr>
            <a:xfrm>
              <a:off x="433674" y="2002975"/>
              <a:ext cx="6530259" cy="338554"/>
              <a:chOff x="433674" y="2118107"/>
              <a:chExt cx="6530259" cy="338554"/>
            </a:xfrm>
          </p:grpSpPr>
          <p:grpSp>
            <p:nvGrpSpPr>
              <p:cNvPr id="94" name="Group 131">
                <a:extLst>
                  <a:ext uri="{FF2B5EF4-FFF2-40B4-BE49-F238E27FC236}">
                    <a16:creationId xmlns:a16="http://schemas.microsoft.com/office/drawing/2014/main" id="{06EF6D20-0462-4981-9554-B3CA306BF26B}"/>
                  </a:ext>
                </a:extLst>
              </p:cNvPr>
              <p:cNvGrpSpPr/>
              <p:nvPr/>
            </p:nvGrpSpPr>
            <p:grpSpPr>
              <a:xfrm>
                <a:off x="433674" y="2174644"/>
                <a:ext cx="433566" cy="272983"/>
                <a:chOff x="920816" y="2053524"/>
                <a:chExt cx="1294484" cy="815037"/>
              </a:xfrm>
            </p:grpSpPr>
            <p:sp>
              <p:nvSpPr>
                <p:cNvPr id="96" name="Rectangle: Rounded Corners 76">
                  <a:extLst>
                    <a:ext uri="{FF2B5EF4-FFF2-40B4-BE49-F238E27FC236}">
                      <a16:creationId xmlns:a16="http://schemas.microsoft.com/office/drawing/2014/main" id="{01083DD0-99FF-4B7D-918C-7A5A0D66B01E}"/>
                    </a:ext>
                  </a:extLst>
                </p:cNvPr>
                <p:cNvSpPr/>
                <p:nvPr/>
              </p:nvSpPr>
              <p:spPr>
                <a:xfrm rot="18900000">
                  <a:off x="920816" y="2233116"/>
                  <a:ext cx="455856" cy="455857"/>
                </a:xfrm>
                <a:prstGeom prst="roundRect">
                  <a:avLst>
                    <a:gd name="adj" fmla="val 9141"/>
                  </a:avLst>
                </a:prstGeom>
                <a:gradFill flip="none" rotWithShape="1">
                  <a:gsLst>
                    <a:gs pos="0">
                      <a:srgbClr val="BFBEBE"/>
                    </a:gs>
                    <a:gs pos="100000">
                      <a:schemeClr val="bg1">
                        <a:lumMod val="9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Candara" panose="020E0502030303020204" pitchFamily="34" charset="0"/>
                  </a:endParaRPr>
                </a:p>
              </p:txBody>
            </p:sp>
            <p:sp>
              <p:nvSpPr>
                <p:cNvPr id="97" name="Rectangle: Rounded Corners 77">
                  <a:extLst>
                    <a:ext uri="{FF2B5EF4-FFF2-40B4-BE49-F238E27FC236}">
                      <a16:creationId xmlns:a16="http://schemas.microsoft.com/office/drawing/2014/main" id="{4F43780F-14E1-4E21-B3AF-2DA3CFDDB649}"/>
                    </a:ext>
                  </a:extLst>
                </p:cNvPr>
                <p:cNvSpPr/>
                <p:nvPr/>
              </p:nvSpPr>
              <p:spPr>
                <a:xfrm rot="18900000">
                  <a:off x="1759444" y="2233117"/>
                  <a:ext cx="455856" cy="455857"/>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ndara" panose="020E0502030303020204" pitchFamily="34" charset="0"/>
                  </a:endParaRPr>
                </a:p>
              </p:txBody>
            </p:sp>
            <p:sp>
              <p:nvSpPr>
                <p:cNvPr id="98" name="Rectangle: Rounded Corners 75">
                  <a:extLst>
                    <a:ext uri="{FF2B5EF4-FFF2-40B4-BE49-F238E27FC236}">
                      <a16:creationId xmlns:a16="http://schemas.microsoft.com/office/drawing/2014/main" id="{AA1E5A8A-21F5-4DB7-A4A3-9F21AF4D1812}"/>
                    </a:ext>
                  </a:extLst>
                </p:cNvPr>
                <p:cNvSpPr/>
                <p:nvPr/>
              </p:nvSpPr>
              <p:spPr>
                <a:xfrm rot="2700000">
                  <a:off x="1160540" y="2053524"/>
                  <a:ext cx="815037" cy="815038"/>
                </a:xfrm>
                <a:prstGeom prst="roundRect">
                  <a:avLst>
                    <a:gd name="adj" fmla="val 9141"/>
                  </a:avLst>
                </a:prstGeom>
                <a:gradFill flip="none" rotWithShape="1">
                  <a:gsLst>
                    <a:gs pos="0">
                      <a:srgbClr val="0C344C"/>
                    </a:gs>
                    <a:gs pos="100000">
                      <a:schemeClr val="accent6">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ndara" panose="020E0502030303020204" pitchFamily="34" charset="0"/>
                  </a:endParaRPr>
                </a:p>
              </p:txBody>
            </p:sp>
          </p:grpSp>
          <p:sp>
            <p:nvSpPr>
              <p:cNvPr id="95" name="Metin kutusu 82">
                <a:extLst>
                  <a:ext uri="{FF2B5EF4-FFF2-40B4-BE49-F238E27FC236}">
                    <a16:creationId xmlns:a16="http://schemas.microsoft.com/office/drawing/2014/main" id="{0A2E047B-020F-4E87-AE18-26C3354A3E2D}"/>
                  </a:ext>
                </a:extLst>
              </p:cNvPr>
              <p:cNvSpPr txBox="1"/>
              <p:nvPr/>
            </p:nvSpPr>
            <p:spPr>
              <a:xfrm>
                <a:off x="853647" y="2118107"/>
                <a:ext cx="6110286" cy="338554"/>
              </a:xfrm>
              <a:prstGeom prst="rect">
                <a:avLst/>
              </a:prstGeom>
              <a:noFill/>
            </p:spPr>
            <p:txBody>
              <a:bodyPr wrap="square">
                <a:spAutoFit/>
              </a:bodyPr>
              <a:lstStyle/>
              <a:p>
                <a:pPr>
                  <a:spcAft>
                    <a:spcPts val="600"/>
                  </a:spcAft>
                </a:pPr>
                <a:r>
                  <a:rPr lang="tr-TR" sz="1600" dirty="0">
                    <a:effectLst>
                      <a:outerShdw blurRad="38100" dist="38100" dir="2700000" algn="tl">
                        <a:srgbClr val="000000">
                          <a:alpha val="43137"/>
                        </a:srgbClr>
                      </a:outerShdw>
                    </a:effectLst>
                    <a:latin typeface="Candara" panose="020E0502030303020204" pitchFamily="34" charset="0"/>
                  </a:rPr>
                  <a:t>Simülasyon Uygulamaları</a:t>
                </a:r>
              </a:p>
            </p:txBody>
          </p:sp>
        </p:grpSp>
        <p:grpSp>
          <p:nvGrpSpPr>
            <p:cNvPr id="44" name="Grup 9">
              <a:extLst>
                <a:ext uri="{FF2B5EF4-FFF2-40B4-BE49-F238E27FC236}">
                  <a16:creationId xmlns:a16="http://schemas.microsoft.com/office/drawing/2014/main" id="{4D96DEA4-6652-43E1-A074-938097F9E712}"/>
                </a:ext>
              </a:extLst>
            </p:cNvPr>
            <p:cNvGrpSpPr/>
            <p:nvPr/>
          </p:nvGrpSpPr>
          <p:grpSpPr>
            <a:xfrm>
              <a:off x="433674" y="2538769"/>
              <a:ext cx="6520097" cy="338554"/>
              <a:chOff x="433674" y="2644753"/>
              <a:chExt cx="6520097" cy="338554"/>
            </a:xfrm>
          </p:grpSpPr>
          <p:grpSp>
            <p:nvGrpSpPr>
              <p:cNvPr id="89" name="Group 131">
                <a:extLst>
                  <a:ext uri="{FF2B5EF4-FFF2-40B4-BE49-F238E27FC236}">
                    <a16:creationId xmlns:a16="http://schemas.microsoft.com/office/drawing/2014/main" id="{382B2352-16B6-4E81-AF2E-F0F6A44D536C}"/>
                  </a:ext>
                </a:extLst>
              </p:cNvPr>
              <p:cNvGrpSpPr/>
              <p:nvPr/>
            </p:nvGrpSpPr>
            <p:grpSpPr>
              <a:xfrm>
                <a:off x="433674" y="2698363"/>
                <a:ext cx="433566" cy="272983"/>
                <a:chOff x="920816" y="2053524"/>
                <a:chExt cx="1294484" cy="815037"/>
              </a:xfrm>
            </p:grpSpPr>
            <p:sp>
              <p:nvSpPr>
                <p:cNvPr id="91" name="Rectangle: Rounded Corners 76">
                  <a:extLst>
                    <a:ext uri="{FF2B5EF4-FFF2-40B4-BE49-F238E27FC236}">
                      <a16:creationId xmlns:a16="http://schemas.microsoft.com/office/drawing/2014/main" id="{B601DCF1-793C-4E69-8FCD-8F230C9EF141}"/>
                    </a:ext>
                  </a:extLst>
                </p:cNvPr>
                <p:cNvSpPr/>
                <p:nvPr/>
              </p:nvSpPr>
              <p:spPr>
                <a:xfrm rot="18900000">
                  <a:off x="920816" y="2233116"/>
                  <a:ext cx="455856" cy="455857"/>
                </a:xfrm>
                <a:prstGeom prst="roundRect">
                  <a:avLst>
                    <a:gd name="adj" fmla="val 9141"/>
                  </a:avLst>
                </a:prstGeom>
                <a:gradFill flip="none" rotWithShape="1">
                  <a:gsLst>
                    <a:gs pos="0">
                      <a:srgbClr val="BFBEBE"/>
                    </a:gs>
                    <a:gs pos="100000">
                      <a:schemeClr val="bg1">
                        <a:lumMod val="9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Candara" panose="020E0502030303020204" pitchFamily="34" charset="0"/>
                  </a:endParaRPr>
                </a:p>
              </p:txBody>
            </p:sp>
            <p:sp>
              <p:nvSpPr>
                <p:cNvPr id="92" name="Rectangle: Rounded Corners 77">
                  <a:extLst>
                    <a:ext uri="{FF2B5EF4-FFF2-40B4-BE49-F238E27FC236}">
                      <a16:creationId xmlns:a16="http://schemas.microsoft.com/office/drawing/2014/main" id="{3BC9CCD2-573A-449A-AC99-E98023A69923}"/>
                    </a:ext>
                  </a:extLst>
                </p:cNvPr>
                <p:cNvSpPr/>
                <p:nvPr/>
              </p:nvSpPr>
              <p:spPr>
                <a:xfrm rot="18900000">
                  <a:off x="1759444" y="2233117"/>
                  <a:ext cx="455856" cy="455857"/>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ndara" panose="020E0502030303020204" pitchFamily="34" charset="0"/>
                  </a:endParaRPr>
                </a:p>
              </p:txBody>
            </p:sp>
            <p:sp>
              <p:nvSpPr>
                <p:cNvPr id="93" name="Rectangle: Rounded Corners 75">
                  <a:extLst>
                    <a:ext uri="{FF2B5EF4-FFF2-40B4-BE49-F238E27FC236}">
                      <a16:creationId xmlns:a16="http://schemas.microsoft.com/office/drawing/2014/main" id="{97E43E33-B409-4E87-8F56-513E1053D902}"/>
                    </a:ext>
                  </a:extLst>
                </p:cNvPr>
                <p:cNvSpPr/>
                <p:nvPr/>
              </p:nvSpPr>
              <p:spPr>
                <a:xfrm rot="2700000">
                  <a:off x="1160540" y="2053524"/>
                  <a:ext cx="815037" cy="815038"/>
                </a:xfrm>
                <a:prstGeom prst="roundRect">
                  <a:avLst>
                    <a:gd name="adj" fmla="val 9141"/>
                  </a:avLst>
                </a:prstGeom>
                <a:gradFill flip="none" rotWithShape="1">
                  <a:gsLst>
                    <a:gs pos="0">
                      <a:srgbClr val="0C344C"/>
                    </a:gs>
                    <a:gs pos="100000">
                      <a:schemeClr val="accent6">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ndara" panose="020E0502030303020204" pitchFamily="34" charset="0"/>
                  </a:endParaRPr>
                </a:p>
              </p:txBody>
            </p:sp>
          </p:grpSp>
          <p:sp>
            <p:nvSpPr>
              <p:cNvPr id="90" name="Metin kutusu 83">
                <a:extLst>
                  <a:ext uri="{FF2B5EF4-FFF2-40B4-BE49-F238E27FC236}">
                    <a16:creationId xmlns:a16="http://schemas.microsoft.com/office/drawing/2014/main" id="{DA49DCCE-26AD-4485-A9E9-20F1F304FB89}"/>
                  </a:ext>
                </a:extLst>
              </p:cNvPr>
              <p:cNvSpPr txBox="1"/>
              <p:nvPr/>
            </p:nvSpPr>
            <p:spPr>
              <a:xfrm>
                <a:off x="843485" y="2644753"/>
                <a:ext cx="6110286" cy="338554"/>
              </a:xfrm>
              <a:prstGeom prst="rect">
                <a:avLst/>
              </a:prstGeom>
              <a:noFill/>
            </p:spPr>
            <p:txBody>
              <a:bodyPr wrap="square">
                <a:spAutoFit/>
              </a:bodyPr>
              <a:lstStyle/>
              <a:p>
                <a:pPr>
                  <a:spcAft>
                    <a:spcPts val="600"/>
                  </a:spcAft>
                </a:pPr>
                <a:r>
                  <a:rPr lang="tr-TR" sz="1600" dirty="0">
                    <a:effectLst>
                      <a:outerShdw blurRad="38100" dist="38100" dir="2700000" algn="tl">
                        <a:srgbClr val="000000">
                          <a:alpha val="43137"/>
                        </a:srgbClr>
                      </a:outerShdw>
                    </a:effectLst>
                    <a:latin typeface="Candara" panose="020E0502030303020204" pitchFamily="34" charset="0"/>
                  </a:rPr>
                  <a:t>Vaka Analizleri, Panel, Proje Yarışması</a:t>
                </a:r>
              </a:p>
            </p:txBody>
          </p:sp>
        </p:grpSp>
        <p:grpSp>
          <p:nvGrpSpPr>
            <p:cNvPr id="45" name="Grup 10">
              <a:extLst>
                <a:ext uri="{FF2B5EF4-FFF2-40B4-BE49-F238E27FC236}">
                  <a16:creationId xmlns:a16="http://schemas.microsoft.com/office/drawing/2014/main" id="{987EA51B-95D7-4DEB-9E2A-41261C170D7C}"/>
                </a:ext>
              </a:extLst>
            </p:cNvPr>
            <p:cNvGrpSpPr/>
            <p:nvPr/>
          </p:nvGrpSpPr>
          <p:grpSpPr>
            <a:xfrm>
              <a:off x="433674" y="3074563"/>
              <a:ext cx="6520096" cy="338554"/>
              <a:chOff x="433674" y="3205303"/>
              <a:chExt cx="6520096" cy="338554"/>
            </a:xfrm>
          </p:grpSpPr>
          <p:grpSp>
            <p:nvGrpSpPr>
              <p:cNvPr id="84" name="Group 131">
                <a:extLst>
                  <a:ext uri="{FF2B5EF4-FFF2-40B4-BE49-F238E27FC236}">
                    <a16:creationId xmlns:a16="http://schemas.microsoft.com/office/drawing/2014/main" id="{251B2F29-1C37-4B70-AC40-D867C0BA9C68}"/>
                  </a:ext>
                </a:extLst>
              </p:cNvPr>
              <p:cNvGrpSpPr/>
              <p:nvPr/>
            </p:nvGrpSpPr>
            <p:grpSpPr>
              <a:xfrm>
                <a:off x="433674" y="3249585"/>
                <a:ext cx="433566" cy="272983"/>
                <a:chOff x="920816" y="2053524"/>
                <a:chExt cx="1294484" cy="815037"/>
              </a:xfrm>
            </p:grpSpPr>
            <p:sp>
              <p:nvSpPr>
                <p:cNvPr id="86" name="Rectangle: Rounded Corners 76">
                  <a:extLst>
                    <a:ext uri="{FF2B5EF4-FFF2-40B4-BE49-F238E27FC236}">
                      <a16:creationId xmlns:a16="http://schemas.microsoft.com/office/drawing/2014/main" id="{0D71C03E-C834-4EA4-AEE3-5C909FF464E3}"/>
                    </a:ext>
                  </a:extLst>
                </p:cNvPr>
                <p:cNvSpPr/>
                <p:nvPr/>
              </p:nvSpPr>
              <p:spPr>
                <a:xfrm rot="18900000">
                  <a:off x="920816" y="2233116"/>
                  <a:ext cx="455856" cy="455857"/>
                </a:xfrm>
                <a:prstGeom prst="roundRect">
                  <a:avLst>
                    <a:gd name="adj" fmla="val 9141"/>
                  </a:avLst>
                </a:prstGeom>
                <a:gradFill flip="none" rotWithShape="1">
                  <a:gsLst>
                    <a:gs pos="0">
                      <a:srgbClr val="BFBEBE"/>
                    </a:gs>
                    <a:gs pos="100000">
                      <a:schemeClr val="bg1">
                        <a:lumMod val="9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Candara" panose="020E0502030303020204" pitchFamily="34" charset="0"/>
                  </a:endParaRPr>
                </a:p>
              </p:txBody>
            </p:sp>
            <p:sp>
              <p:nvSpPr>
                <p:cNvPr id="87" name="Rectangle: Rounded Corners 77">
                  <a:extLst>
                    <a:ext uri="{FF2B5EF4-FFF2-40B4-BE49-F238E27FC236}">
                      <a16:creationId xmlns:a16="http://schemas.microsoft.com/office/drawing/2014/main" id="{1BC703AA-F604-4573-A989-A05FB5AB9E8D}"/>
                    </a:ext>
                  </a:extLst>
                </p:cNvPr>
                <p:cNvSpPr/>
                <p:nvPr/>
              </p:nvSpPr>
              <p:spPr>
                <a:xfrm rot="18900000">
                  <a:off x="1759444" y="2233117"/>
                  <a:ext cx="455856" cy="455857"/>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ndara" panose="020E0502030303020204" pitchFamily="34" charset="0"/>
                  </a:endParaRPr>
                </a:p>
              </p:txBody>
            </p:sp>
            <p:sp>
              <p:nvSpPr>
                <p:cNvPr id="88" name="Rectangle: Rounded Corners 75">
                  <a:extLst>
                    <a:ext uri="{FF2B5EF4-FFF2-40B4-BE49-F238E27FC236}">
                      <a16:creationId xmlns:a16="http://schemas.microsoft.com/office/drawing/2014/main" id="{ED411032-9690-4CB5-B1FF-22D943057570}"/>
                    </a:ext>
                  </a:extLst>
                </p:cNvPr>
                <p:cNvSpPr/>
                <p:nvPr/>
              </p:nvSpPr>
              <p:spPr>
                <a:xfrm rot="2700000">
                  <a:off x="1160540" y="2053524"/>
                  <a:ext cx="815037" cy="815038"/>
                </a:xfrm>
                <a:prstGeom prst="roundRect">
                  <a:avLst>
                    <a:gd name="adj" fmla="val 9141"/>
                  </a:avLst>
                </a:prstGeom>
                <a:gradFill flip="none" rotWithShape="1">
                  <a:gsLst>
                    <a:gs pos="0">
                      <a:srgbClr val="0C344C"/>
                    </a:gs>
                    <a:gs pos="100000">
                      <a:schemeClr val="accent6">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ndara" panose="020E0502030303020204" pitchFamily="34" charset="0"/>
                  </a:endParaRPr>
                </a:p>
              </p:txBody>
            </p:sp>
          </p:grpSp>
          <p:sp>
            <p:nvSpPr>
              <p:cNvPr id="85" name="Metin kutusu 84">
                <a:extLst>
                  <a:ext uri="{FF2B5EF4-FFF2-40B4-BE49-F238E27FC236}">
                    <a16:creationId xmlns:a16="http://schemas.microsoft.com/office/drawing/2014/main" id="{E62315B0-4D9D-4945-A4C6-B0E89453F0CE}"/>
                  </a:ext>
                </a:extLst>
              </p:cNvPr>
              <p:cNvSpPr txBox="1"/>
              <p:nvPr/>
            </p:nvSpPr>
            <p:spPr>
              <a:xfrm>
                <a:off x="843484" y="3205303"/>
                <a:ext cx="6110286" cy="338554"/>
              </a:xfrm>
              <a:prstGeom prst="rect">
                <a:avLst/>
              </a:prstGeom>
              <a:noFill/>
            </p:spPr>
            <p:txBody>
              <a:bodyPr wrap="square">
                <a:spAutoFit/>
              </a:bodyPr>
              <a:lstStyle/>
              <a:p>
                <a:pPr>
                  <a:spcAft>
                    <a:spcPts val="600"/>
                  </a:spcAft>
                </a:pPr>
                <a:r>
                  <a:rPr lang="tr-TR" sz="1600" dirty="0">
                    <a:effectLst>
                      <a:outerShdw blurRad="38100" dist="38100" dir="2700000" algn="tl">
                        <a:srgbClr val="000000">
                          <a:alpha val="43137"/>
                        </a:srgbClr>
                      </a:outerShdw>
                    </a:effectLst>
                    <a:latin typeface="Candara" panose="020E0502030303020204" pitchFamily="34" charset="0"/>
                  </a:rPr>
                  <a:t>Odak Grup Görüşmeleri, Tartışma Oturumları</a:t>
                </a:r>
              </a:p>
            </p:txBody>
          </p:sp>
        </p:grpSp>
        <p:grpSp>
          <p:nvGrpSpPr>
            <p:cNvPr id="46" name="Grup 11">
              <a:extLst>
                <a:ext uri="{FF2B5EF4-FFF2-40B4-BE49-F238E27FC236}">
                  <a16:creationId xmlns:a16="http://schemas.microsoft.com/office/drawing/2014/main" id="{377BD107-EE6A-4FE1-A630-09B9F32BE91F}"/>
                </a:ext>
              </a:extLst>
            </p:cNvPr>
            <p:cNvGrpSpPr/>
            <p:nvPr/>
          </p:nvGrpSpPr>
          <p:grpSpPr>
            <a:xfrm>
              <a:off x="433674" y="3610357"/>
              <a:ext cx="6520095" cy="338554"/>
              <a:chOff x="433674" y="3717742"/>
              <a:chExt cx="6520095" cy="338554"/>
            </a:xfrm>
          </p:grpSpPr>
          <p:grpSp>
            <p:nvGrpSpPr>
              <p:cNvPr id="79" name="Group 131">
                <a:extLst>
                  <a:ext uri="{FF2B5EF4-FFF2-40B4-BE49-F238E27FC236}">
                    <a16:creationId xmlns:a16="http://schemas.microsoft.com/office/drawing/2014/main" id="{0FDCE0AE-15D1-4C88-A04F-0391B78F4BD0}"/>
                  </a:ext>
                </a:extLst>
              </p:cNvPr>
              <p:cNvGrpSpPr/>
              <p:nvPr/>
            </p:nvGrpSpPr>
            <p:grpSpPr>
              <a:xfrm>
                <a:off x="433674" y="3773304"/>
                <a:ext cx="433566" cy="272983"/>
                <a:chOff x="920816" y="2053524"/>
                <a:chExt cx="1294484" cy="815037"/>
              </a:xfrm>
            </p:grpSpPr>
            <p:sp>
              <p:nvSpPr>
                <p:cNvPr id="81" name="Rectangle: Rounded Corners 76">
                  <a:extLst>
                    <a:ext uri="{FF2B5EF4-FFF2-40B4-BE49-F238E27FC236}">
                      <a16:creationId xmlns:a16="http://schemas.microsoft.com/office/drawing/2014/main" id="{4A559EB1-A392-4B94-9036-58E441F74546}"/>
                    </a:ext>
                  </a:extLst>
                </p:cNvPr>
                <p:cNvSpPr/>
                <p:nvPr/>
              </p:nvSpPr>
              <p:spPr>
                <a:xfrm rot="18900000">
                  <a:off x="920816" y="2233116"/>
                  <a:ext cx="455856" cy="455857"/>
                </a:xfrm>
                <a:prstGeom prst="roundRect">
                  <a:avLst>
                    <a:gd name="adj" fmla="val 9141"/>
                  </a:avLst>
                </a:prstGeom>
                <a:gradFill flip="none" rotWithShape="1">
                  <a:gsLst>
                    <a:gs pos="0">
                      <a:srgbClr val="BFBEBE"/>
                    </a:gs>
                    <a:gs pos="100000">
                      <a:schemeClr val="bg1">
                        <a:lumMod val="9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Candara" panose="020E0502030303020204" pitchFamily="34" charset="0"/>
                  </a:endParaRPr>
                </a:p>
              </p:txBody>
            </p:sp>
            <p:sp>
              <p:nvSpPr>
                <p:cNvPr id="82" name="Rectangle: Rounded Corners 77">
                  <a:extLst>
                    <a:ext uri="{FF2B5EF4-FFF2-40B4-BE49-F238E27FC236}">
                      <a16:creationId xmlns:a16="http://schemas.microsoft.com/office/drawing/2014/main" id="{51D63FA6-AE47-48E3-972D-95F34009E032}"/>
                    </a:ext>
                  </a:extLst>
                </p:cNvPr>
                <p:cNvSpPr/>
                <p:nvPr/>
              </p:nvSpPr>
              <p:spPr>
                <a:xfrm rot="18900000">
                  <a:off x="1759444" y="2233117"/>
                  <a:ext cx="455856" cy="455857"/>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ndara" panose="020E0502030303020204" pitchFamily="34" charset="0"/>
                  </a:endParaRPr>
                </a:p>
              </p:txBody>
            </p:sp>
            <p:sp>
              <p:nvSpPr>
                <p:cNvPr id="83" name="Rectangle: Rounded Corners 75">
                  <a:extLst>
                    <a:ext uri="{FF2B5EF4-FFF2-40B4-BE49-F238E27FC236}">
                      <a16:creationId xmlns:a16="http://schemas.microsoft.com/office/drawing/2014/main" id="{71E8D35A-8337-412D-858A-B62D065EF9C3}"/>
                    </a:ext>
                  </a:extLst>
                </p:cNvPr>
                <p:cNvSpPr/>
                <p:nvPr/>
              </p:nvSpPr>
              <p:spPr>
                <a:xfrm rot="2700000">
                  <a:off x="1160540" y="2053524"/>
                  <a:ext cx="815037" cy="815038"/>
                </a:xfrm>
                <a:prstGeom prst="roundRect">
                  <a:avLst>
                    <a:gd name="adj" fmla="val 9141"/>
                  </a:avLst>
                </a:prstGeom>
                <a:gradFill flip="none" rotWithShape="1">
                  <a:gsLst>
                    <a:gs pos="0">
                      <a:srgbClr val="0C344C"/>
                    </a:gs>
                    <a:gs pos="100000">
                      <a:schemeClr val="accent6">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ndara" panose="020E0502030303020204" pitchFamily="34" charset="0"/>
                  </a:endParaRPr>
                </a:p>
              </p:txBody>
            </p:sp>
          </p:grpSp>
          <p:sp>
            <p:nvSpPr>
              <p:cNvPr id="80" name="Metin kutusu 85">
                <a:extLst>
                  <a:ext uri="{FF2B5EF4-FFF2-40B4-BE49-F238E27FC236}">
                    <a16:creationId xmlns:a16="http://schemas.microsoft.com/office/drawing/2014/main" id="{E98DCC94-9F40-444B-9020-9DBDE06035C2}"/>
                  </a:ext>
                </a:extLst>
              </p:cNvPr>
              <p:cNvSpPr txBox="1"/>
              <p:nvPr/>
            </p:nvSpPr>
            <p:spPr>
              <a:xfrm>
                <a:off x="843483" y="3717742"/>
                <a:ext cx="6110286" cy="338554"/>
              </a:xfrm>
              <a:prstGeom prst="rect">
                <a:avLst/>
              </a:prstGeom>
              <a:noFill/>
            </p:spPr>
            <p:txBody>
              <a:bodyPr wrap="square">
                <a:spAutoFit/>
              </a:bodyPr>
              <a:lstStyle/>
              <a:p>
                <a:pPr>
                  <a:spcAft>
                    <a:spcPts val="600"/>
                  </a:spcAft>
                </a:pPr>
                <a:r>
                  <a:rPr lang="tr-TR" sz="1600" dirty="0">
                    <a:effectLst>
                      <a:outerShdw blurRad="38100" dist="38100" dir="2700000" algn="tl">
                        <a:srgbClr val="000000">
                          <a:alpha val="43137"/>
                        </a:srgbClr>
                      </a:outerShdw>
                    </a:effectLst>
                    <a:latin typeface="Candara" panose="020E0502030303020204" pitchFamily="34" charset="0"/>
                  </a:rPr>
                  <a:t>Role Play Uygulamaları</a:t>
                </a:r>
              </a:p>
            </p:txBody>
          </p:sp>
        </p:grpSp>
        <p:grpSp>
          <p:nvGrpSpPr>
            <p:cNvPr id="47" name="Grup 14">
              <a:extLst>
                <a:ext uri="{FF2B5EF4-FFF2-40B4-BE49-F238E27FC236}">
                  <a16:creationId xmlns:a16="http://schemas.microsoft.com/office/drawing/2014/main" id="{AC808186-B027-42F5-A3F0-0A1652673974}"/>
                </a:ext>
              </a:extLst>
            </p:cNvPr>
            <p:cNvGrpSpPr/>
            <p:nvPr/>
          </p:nvGrpSpPr>
          <p:grpSpPr>
            <a:xfrm>
              <a:off x="425519" y="4085893"/>
              <a:ext cx="6520095" cy="338554"/>
              <a:chOff x="433674" y="4795584"/>
              <a:chExt cx="6520095" cy="338554"/>
            </a:xfrm>
          </p:grpSpPr>
          <p:grpSp>
            <p:nvGrpSpPr>
              <p:cNvPr id="74" name="Group 131">
                <a:extLst>
                  <a:ext uri="{FF2B5EF4-FFF2-40B4-BE49-F238E27FC236}">
                    <a16:creationId xmlns:a16="http://schemas.microsoft.com/office/drawing/2014/main" id="{D95882A5-39A1-4071-BCB6-BAE9A10F384A}"/>
                  </a:ext>
                </a:extLst>
              </p:cNvPr>
              <p:cNvGrpSpPr/>
              <p:nvPr/>
            </p:nvGrpSpPr>
            <p:grpSpPr>
              <a:xfrm>
                <a:off x="433674" y="4854929"/>
                <a:ext cx="433566" cy="272983"/>
                <a:chOff x="920816" y="2053524"/>
                <a:chExt cx="1294484" cy="815037"/>
              </a:xfrm>
            </p:grpSpPr>
            <p:sp>
              <p:nvSpPr>
                <p:cNvPr id="76" name="Rectangle: Rounded Corners 76">
                  <a:extLst>
                    <a:ext uri="{FF2B5EF4-FFF2-40B4-BE49-F238E27FC236}">
                      <a16:creationId xmlns:a16="http://schemas.microsoft.com/office/drawing/2014/main" id="{66505EB4-D08B-4EF1-B4C2-57A888B208A1}"/>
                    </a:ext>
                  </a:extLst>
                </p:cNvPr>
                <p:cNvSpPr/>
                <p:nvPr/>
              </p:nvSpPr>
              <p:spPr>
                <a:xfrm rot="18900000">
                  <a:off x="920816" y="2233116"/>
                  <a:ext cx="455856" cy="455857"/>
                </a:xfrm>
                <a:prstGeom prst="roundRect">
                  <a:avLst>
                    <a:gd name="adj" fmla="val 9141"/>
                  </a:avLst>
                </a:prstGeom>
                <a:gradFill flip="none" rotWithShape="1">
                  <a:gsLst>
                    <a:gs pos="0">
                      <a:srgbClr val="BFBEBE"/>
                    </a:gs>
                    <a:gs pos="100000">
                      <a:schemeClr val="bg1">
                        <a:lumMod val="9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Candara" panose="020E0502030303020204" pitchFamily="34" charset="0"/>
                  </a:endParaRPr>
                </a:p>
              </p:txBody>
            </p:sp>
            <p:sp>
              <p:nvSpPr>
                <p:cNvPr id="77" name="Rectangle: Rounded Corners 77">
                  <a:extLst>
                    <a:ext uri="{FF2B5EF4-FFF2-40B4-BE49-F238E27FC236}">
                      <a16:creationId xmlns:a16="http://schemas.microsoft.com/office/drawing/2014/main" id="{C378FF8F-38EC-46EB-9F04-C3FA3DBD1469}"/>
                    </a:ext>
                  </a:extLst>
                </p:cNvPr>
                <p:cNvSpPr/>
                <p:nvPr/>
              </p:nvSpPr>
              <p:spPr>
                <a:xfrm rot="18900000">
                  <a:off x="1759444" y="2233117"/>
                  <a:ext cx="455856" cy="455857"/>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ndara" panose="020E0502030303020204" pitchFamily="34" charset="0"/>
                  </a:endParaRPr>
                </a:p>
              </p:txBody>
            </p:sp>
            <p:sp>
              <p:nvSpPr>
                <p:cNvPr id="78" name="Rectangle: Rounded Corners 75">
                  <a:extLst>
                    <a:ext uri="{FF2B5EF4-FFF2-40B4-BE49-F238E27FC236}">
                      <a16:creationId xmlns:a16="http://schemas.microsoft.com/office/drawing/2014/main" id="{193BE80E-FF02-4CDC-9BC8-5537CD99229C}"/>
                    </a:ext>
                  </a:extLst>
                </p:cNvPr>
                <p:cNvSpPr/>
                <p:nvPr/>
              </p:nvSpPr>
              <p:spPr>
                <a:xfrm rot="2700000">
                  <a:off x="1160540" y="2053524"/>
                  <a:ext cx="815037" cy="815038"/>
                </a:xfrm>
                <a:prstGeom prst="roundRect">
                  <a:avLst>
                    <a:gd name="adj" fmla="val 9141"/>
                  </a:avLst>
                </a:prstGeom>
                <a:gradFill flip="none" rotWithShape="1">
                  <a:gsLst>
                    <a:gs pos="0">
                      <a:srgbClr val="0C344C"/>
                    </a:gs>
                    <a:gs pos="100000">
                      <a:schemeClr val="accent6">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ndara" panose="020E0502030303020204" pitchFamily="34" charset="0"/>
                  </a:endParaRPr>
                </a:p>
              </p:txBody>
            </p:sp>
          </p:grpSp>
          <p:sp>
            <p:nvSpPr>
              <p:cNvPr id="75" name="Metin kutusu 87">
                <a:extLst>
                  <a:ext uri="{FF2B5EF4-FFF2-40B4-BE49-F238E27FC236}">
                    <a16:creationId xmlns:a16="http://schemas.microsoft.com/office/drawing/2014/main" id="{60347649-1561-4F20-96CF-3DE010446345}"/>
                  </a:ext>
                </a:extLst>
              </p:cNvPr>
              <p:cNvSpPr txBox="1"/>
              <p:nvPr/>
            </p:nvSpPr>
            <p:spPr>
              <a:xfrm>
                <a:off x="843483" y="4795584"/>
                <a:ext cx="6110286" cy="338554"/>
              </a:xfrm>
              <a:prstGeom prst="rect">
                <a:avLst/>
              </a:prstGeom>
              <a:noFill/>
            </p:spPr>
            <p:txBody>
              <a:bodyPr wrap="square">
                <a:spAutoFit/>
              </a:bodyPr>
              <a:lstStyle/>
              <a:p>
                <a:pPr>
                  <a:spcAft>
                    <a:spcPts val="600"/>
                  </a:spcAft>
                </a:pPr>
                <a:r>
                  <a:rPr lang="tr-TR" sz="1600" dirty="0">
                    <a:effectLst>
                      <a:outerShdw blurRad="38100" dist="38100" dir="2700000" algn="tl">
                        <a:srgbClr val="000000">
                          <a:alpha val="43137"/>
                        </a:srgbClr>
                      </a:outerShdw>
                    </a:effectLst>
                    <a:latin typeface="Candara" panose="020E0502030303020204" pitchFamily="34" charset="0"/>
                  </a:rPr>
                  <a:t>Proje Sunum Aktiviteleri</a:t>
                </a:r>
              </a:p>
            </p:txBody>
          </p:sp>
        </p:grpSp>
        <p:grpSp>
          <p:nvGrpSpPr>
            <p:cNvPr id="48" name="Grup 105">
              <a:extLst>
                <a:ext uri="{FF2B5EF4-FFF2-40B4-BE49-F238E27FC236}">
                  <a16:creationId xmlns:a16="http://schemas.microsoft.com/office/drawing/2014/main" id="{931FF8C4-1C8D-42E4-9FDE-B5CFFA9DA449}"/>
                </a:ext>
              </a:extLst>
            </p:cNvPr>
            <p:cNvGrpSpPr/>
            <p:nvPr/>
          </p:nvGrpSpPr>
          <p:grpSpPr>
            <a:xfrm>
              <a:off x="425519" y="4621687"/>
              <a:ext cx="6520095" cy="338554"/>
              <a:chOff x="433674" y="5349612"/>
              <a:chExt cx="6520095" cy="338554"/>
            </a:xfrm>
          </p:grpSpPr>
          <p:grpSp>
            <p:nvGrpSpPr>
              <p:cNvPr id="69" name="Group 131">
                <a:extLst>
                  <a:ext uri="{FF2B5EF4-FFF2-40B4-BE49-F238E27FC236}">
                    <a16:creationId xmlns:a16="http://schemas.microsoft.com/office/drawing/2014/main" id="{243D1B18-C938-453B-AA9B-52F2B13F2CB7}"/>
                  </a:ext>
                </a:extLst>
              </p:cNvPr>
              <p:cNvGrpSpPr/>
              <p:nvPr/>
            </p:nvGrpSpPr>
            <p:grpSpPr>
              <a:xfrm>
                <a:off x="433674" y="5406151"/>
                <a:ext cx="433566" cy="272983"/>
                <a:chOff x="920816" y="2053524"/>
                <a:chExt cx="1294484" cy="815037"/>
              </a:xfrm>
            </p:grpSpPr>
            <p:sp>
              <p:nvSpPr>
                <p:cNvPr id="71" name="Rectangle: Rounded Corners 76">
                  <a:extLst>
                    <a:ext uri="{FF2B5EF4-FFF2-40B4-BE49-F238E27FC236}">
                      <a16:creationId xmlns:a16="http://schemas.microsoft.com/office/drawing/2014/main" id="{ED414282-2FF5-4C28-9B72-F33EF6D2653C}"/>
                    </a:ext>
                  </a:extLst>
                </p:cNvPr>
                <p:cNvSpPr/>
                <p:nvPr/>
              </p:nvSpPr>
              <p:spPr>
                <a:xfrm rot="18900000">
                  <a:off x="920816" y="2233116"/>
                  <a:ext cx="455856" cy="455857"/>
                </a:xfrm>
                <a:prstGeom prst="roundRect">
                  <a:avLst>
                    <a:gd name="adj" fmla="val 9141"/>
                  </a:avLst>
                </a:prstGeom>
                <a:gradFill flip="none" rotWithShape="1">
                  <a:gsLst>
                    <a:gs pos="0">
                      <a:srgbClr val="BFBEBE"/>
                    </a:gs>
                    <a:gs pos="100000">
                      <a:schemeClr val="bg1">
                        <a:lumMod val="9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Candara" panose="020E0502030303020204" pitchFamily="34" charset="0"/>
                  </a:endParaRPr>
                </a:p>
              </p:txBody>
            </p:sp>
            <p:sp>
              <p:nvSpPr>
                <p:cNvPr id="72" name="Rectangle: Rounded Corners 77">
                  <a:extLst>
                    <a:ext uri="{FF2B5EF4-FFF2-40B4-BE49-F238E27FC236}">
                      <a16:creationId xmlns:a16="http://schemas.microsoft.com/office/drawing/2014/main" id="{A61FFDB8-6181-4C4C-A553-AD5DE681B0DA}"/>
                    </a:ext>
                  </a:extLst>
                </p:cNvPr>
                <p:cNvSpPr/>
                <p:nvPr/>
              </p:nvSpPr>
              <p:spPr>
                <a:xfrm rot="18900000">
                  <a:off x="1759444" y="2233117"/>
                  <a:ext cx="455856" cy="455857"/>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ndara" panose="020E0502030303020204" pitchFamily="34" charset="0"/>
                  </a:endParaRPr>
                </a:p>
              </p:txBody>
            </p:sp>
            <p:sp>
              <p:nvSpPr>
                <p:cNvPr id="73" name="Rectangle: Rounded Corners 75">
                  <a:extLst>
                    <a:ext uri="{FF2B5EF4-FFF2-40B4-BE49-F238E27FC236}">
                      <a16:creationId xmlns:a16="http://schemas.microsoft.com/office/drawing/2014/main" id="{2C886187-3CA0-4D03-AEF1-77B481B61472}"/>
                    </a:ext>
                  </a:extLst>
                </p:cNvPr>
                <p:cNvSpPr/>
                <p:nvPr/>
              </p:nvSpPr>
              <p:spPr>
                <a:xfrm rot="2700000">
                  <a:off x="1160540" y="2053524"/>
                  <a:ext cx="815037" cy="815038"/>
                </a:xfrm>
                <a:prstGeom prst="roundRect">
                  <a:avLst>
                    <a:gd name="adj" fmla="val 9141"/>
                  </a:avLst>
                </a:prstGeom>
                <a:gradFill flip="none" rotWithShape="1">
                  <a:gsLst>
                    <a:gs pos="0">
                      <a:srgbClr val="0C344C"/>
                    </a:gs>
                    <a:gs pos="100000">
                      <a:schemeClr val="accent6">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ndara" panose="020E0502030303020204" pitchFamily="34" charset="0"/>
                  </a:endParaRPr>
                </a:p>
              </p:txBody>
            </p:sp>
          </p:grpSp>
          <p:sp>
            <p:nvSpPr>
              <p:cNvPr id="70" name="Metin kutusu 88">
                <a:extLst>
                  <a:ext uri="{FF2B5EF4-FFF2-40B4-BE49-F238E27FC236}">
                    <a16:creationId xmlns:a16="http://schemas.microsoft.com/office/drawing/2014/main" id="{29377BAF-30F0-4FF2-A01F-D8B007C7E518}"/>
                  </a:ext>
                </a:extLst>
              </p:cNvPr>
              <p:cNvSpPr txBox="1"/>
              <p:nvPr/>
            </p:nvSpPr>
            <p:spPr>
              <a:xfrm>
                <a:off x="843483" y="5349612"/>
                <a:ext cx="6110286" cy="338554"/>
              </a:xfrm>
              <a:prstGeom prst="rect">
                <a:avLst/>
              </a:prstGeom>
              <a:noFill/>
            </p:spPr>
            <p:txBody>
              <a:bodyPr wrap="square">
                <a:spAutoFit/>
              </a:bodyPr>
              <a:lstStyle/>
              <a:p>
                <a:pPr>
                  <a:spcAft>
                    <a:spcPts val="600"/>
                  </a:spcAft>
                </a:pPr>
                <a:r>
                  <a:rPr lang="tr-TR" sz="1600" dirty="0" err="1">
                    <a:effectLst>
                      <a:outerShdw blurRad="38100" dist="38100" dir="2700000" algn="tl">
                        <a:srgbClr val="000000">
                          <a:alpha val="43137"/>
                        </a:srgbClr>
                      </a:outerShdw>
                    </a:effectLst>
                    <a:latin typeface="Candara" panose="020E0502030303020204" pitchFamily="34" charset="0"/>
                  </a:rPr>
                  <a:t>Film&amp;Video</a:t>
                </a:r>
                <a:r>
                  <a:rPr lang="tr-TR" sz="1600" dirty="0">
                    <a:effectLst>
                      <a:outerShdw blurRad="38100" dist="38100" dir="2700000" algn="tl">
                        <a:srgbClr val="000000">
                          <a:alpha val="43137"/>
                        </a:srgbClr>
                      </a:outerShdw>
                    </a:effectLst>
                    <a:latin typeface="Candara" panose="020E0502030303020204" pitchFamily="34" charset="0"/>
                  </a:rPr>
                  <a:t> Analizi vb.</a:t>
                </a:r>
              </a:p>
            </p:txBody>
          </p:sp>
        </p:grpSp>
        <p:grpSp>
          <p:nvGrpSpPr>
            <p:cNvPr id="49" name="Grup 106">
              <a:extLst>
                <a:ext uri="{FF2B5EF4-FFF2-40B4-BE49-F238E27FC236}">
                  <a16:creationId xmlns:a16="http://schemas.microsoft.com/office/drawing/2014/main" id="{D3872D79-A471-44F9-A371-98E63B67092F}"/>
                </a:ext>
              </a:extLst>
            </p:cNvPr>
            <p:cNvGrpSpPr/>
            <p:nvPr/>
          </p:nvGrpSpPr>
          <p:grpSpPr>
            <a:xfrm>
              <a:off x="411926" y="5157481"/>
              <a:ext cx="6533688" cy="338554"/>
              <a:chOff x="420081" y="5884107"/>
              <a:chExt cx="6533688" cy="338554"/>
            </a:xfrm>
          </p:grpSpPr>
          <p:grpSp>
            <p:nvGrpSpPr>
              <p:cNvPr id="64" name="Group 131">
                <a:extLst>
                  <a:ext uri="{FF2B5EF4-FFF2-40B4-BE49-F238E27FC236}">
                    <a16:creationId xmlns:a16="http://schemas.microsoft.com/office/drawing/2014/main" id="{1A85E20B-7AF8-4297-A352-B52B1F046823}"/>
                  </a:ext>
                </a:extLst>
              </p:cNvPr>
              <p:cNvGrpSpPr/>
              <p:nvPr/>
            </p:nvGrpSpPr>
            <p:grpSpPr>
              <a:xfrm>
                <a:off x="420081" y="5934475"/>
                <a:ext cx="433566" cy="272983"/>
                <a:chOff x="920816" y="2053524"/>
                <a:chExt cx="1294484" cy="815037"/>
              </a:xfrm>
            </p:grpSpPr>
            <p:sp>
              <p:nvSpPr>
                <p:cNvPr id="66" name="Rectangle: Rounded Corners 76">
                  <a:extLst>
                    <a:ext uri="{FF2B5EF4-FFF2-40B4-BE49-F238E27FC236}">
                      <a16:creationId xmlns:a16="http://schemas.microsoft.com/office/drawing/2014/main" id="{DBE8B4D4-E3B2-4CE1-A7F2-FA37B1EA4C44}"/>
                    </a:ext>
                  </a:extLst>
                </p:cNvPr>
                <p:cNvSpPr/>
                <p:nvPr/>
              </p:nvSpPr>
              <p:spPr>
                <a:xfrm rot="18900000">
                  <a:off x="920816" y="2233116"/>
                  <a:ext cx="455856" cy="455857"/>
                </a:xfrm>
                <a:prstGeom prst="roundRect">
                  <a:avLst>
                    <a:gd name="adj" fmla="val 9141"/>
                  </a:avLst>
                </a:prstGeom>
                <a:gradFill flip="none" rotWithShape="1">
                  <a:gsLst>
                    <a:gs pos="0">
                      <a:srgbClr val="BFBEBE"/>
                    </a:gs>
                    <a:gs pos="100000">
                      <a:schemeClr val="bg1">
                        <a:lumMod val="9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Candara" panose="020E0502030303020204" pitchFamily="34" charset="0"/>
                  </a:endParaRPr>
                </a:p>
              </p:txBody>
            </p:sp>
            <p:sp>
              <p:nvSpPr>
                <p:cNvPr id="67" name="Rectangle: Rounded Corners 77">
                  <a:extLst>
                    <a:ext uri="{FF2B5EF4-FFF2-40B4-BE49-F238E27FC236}">
                      <a16:creationId xmlns:a16="http://schemas.microsoft.com/office/drawing/2014/main" id="{CEF848A7-B963-40E6-969C-1262C8AD22E8}"/>
                    </a:ext>
                  </a:extLst>
                </p:cNvPr>
                <p:cNvSpPr/>
                <p:nvPr/>
              </p:nvSpPr>
              <p:spPr>
                <a:xfrm rot="18900000">
                  <a:off x="1759444" y="2233117"/>
                  <a:ext cx="455856" cy="455857"/>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ndara" panose="020E0502030303020204" pitchFamily="34" charset="0"/>
                  </a:endParaRPr>
                </a:p>
              </p:txBody>
            </p:sp>
            <p:sp>
              <p:nvSpPr>
                <p:cNvPr id="68" name="Rectangle: Rounded Corners 75">
                  <a:extLst>
                    <a:ext uri="{FF2B5EF4-FFF2-40B4-BE49-F238E27FC236}">
                      <a16:creationId xmlns:a16="http://schemas.microsoft.com/office/drawing/2014/main" id="{8A9E0D96-783B-4AD5-AC10-47CEA5BC3CD6}"/>
                    </a:ext>
                  </a:extLst>
                </p:cNvPr>
                <p:cNvSpPr/>
                <p:nvPr/>
              </p:nvSpPr>
              <p:spPr>
                <a:xfrm rot="2700000">
                  <a:off x="1160540" y="2053524"/>
                  <a:ext cx="815037" cy="815038"/>
                </a:xfrm>
                <a:prstGeom prst="roundRect">
                  <a:avLst>
                    <a:gd name="adj" fmla="val 9141"/>
                  </a:avLst>
                </a:prstGeom>
                <a:gradFill flip="none" rotWithShape="1">
                  <a:gsLst>
                    <a:gs pos="0">
                      <a:srgbClr val="0C344C"/>
                    </a:gs>
                    <a:gs pos="100000">
                      <a:schemeClr val="accent6">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ndara" panose="020E0502030303020204" pitchFamily="34" charset="0"/>
                  </a:endParaRPr>
                </a:p>
              </p:txBody>
            </p:sp>
          </p:grpSp>
          <p:sp>
            <p:nvSpPr>
              <p:cNvPr id="65" name="Metin kutusu 93">
                <a:extLst>
                  <a:ext uri="{FF2B5EF4-FFF2-40B4-BE49-F238E27FC236}">
                    <a16:creationId xmlns:a16="http://schemas.microsoft.com/office/drawing/2014/main" id="{4B7D13D8-6183-48F2-97DE-4ACFB031892B}"/>
                  </a:ext>
                </a:extLst>
              </p:cNvPr>
              <p:cNvSpPr txBox="1"/>
              <p:nvPr/>
            </p:nvSpPr>
            <p:spPr>
              <a:xfrm>
                <a:off x="843483" y="5884107"/>
                <a:ext cx="6110286" cy="338554"/>
              </a:xfrm>
              <a:prstGeom prst="rect">
                <a:avLst/>
              </a:prstGeom>
              <a:noFill/>
            </p:spPr>
            <p:txBody>
              <a:bodyPr wrap="square">
                <a:spAutoFit/>
              </a:bodyPr>
              <a:lstStyle/>
              <a:p>
                <a:pPr>
                  <a:spcAft>
                    <a:spcPts val="600"/>
                  </a:spcAft>
                </a:pPr>
                <a:r>
                  <a:rPr lang="tr-TR" sz="1600" dirty="0">
                    <a:effectLst>
                      <a:outerShdw blurRad="38100" dist="38100" dir="2700000" algn="tl">
                        <a:srgbClr val="000000">
                          <a:alpha val="43137"/>
                        </a:srgbClr>
                      </a:outerShdw>
                    </a:effectLst>
                    <a:latin typeface="Candara" panose="020E0502030303020204" pitchFamily="34" charset="0"/>
                  </a:rPr>
                  <a:t>Video ve </a:t>
                </a:r>
                <a:r>
                  <a:rPr lang="tr-TR" sz="1600" dirty="0" err="1">
                    <a:effectLst>
                      <a:outerShdw blurRad="38100" dist="38100" dir="2700000" algn="tl">
                        <a:srgbClr val="000000">
                          <a:alpha val="43137"/>
                        </a:srgbClr>
                      </a:outerShdw>
                    </a:effectLst>
                    <a:latin typeface="Candara" panose="020E0502030303020204" pitchFamily="34" charset="0"/>
                  </a:rPr>
                  <a:t>Essay</a:t>
                </a:r>
                <a:r>
                  <a:rPr lang="tr-TR" sz="1600" dirty="0">
                    <a:effectLst>
                      <a:outerShdw blurRad="38100" dist="38100" dir="2700000" algn="tl">
                        <a:srgbClr val="000000">
                          <a:alpha val="43137"/>
                        </a:srgbClr>
                      </a:outerShdw>
                    </a:effectLst>
                    <a:latin typeface="Candara" panose="020E0502030303020204" pitchFamily="34" charset="0"/>
                  </a:rPr>
                  <a:t> Ödevleri</a:t>
                </a:r>
              </a:p>
            </p:txBody>
          </p:sp>
        </p:grpSp>
        <p:grpSp>
          <p:nvGrpSpPr>
            <p:cNvPr id="52" name="Grup 107">
              <a:extLst>
                <a:ext uri="{FF2B5EF4-FFF2-40B4-BE49-F238E27FC236}">
                  <a16:creationId xmlns:a16="http://schemas.microsoft.com/office/drawing/2014/main" id="{2BCFB605-FA45-459C-8A01-F73D1F2D0628}"/>
                </a:ext>
              </a:extLst>
            </p:cNvPr>
            <p:cNvGrpSpPr/>
            <p:nvPr/>
          </p:nvGrpSpPr>
          <p:grpSpPr>
            <a:xfrm>
              <a:off x="401761" y="5693273"/>
              <a:ext cx="6533688" cy="338554"/>
              <a:chOff x="409916" y="6404457"/>
              <a:chExt cx="6533688" cy="338554"/>
            </a:xfrm>
          </p:grpSpPr>
          <p:grpSp>
            <p:nvGrpSpPr>
              <p:cNvPr id="59" name="Group 131">
                <a:extLst>
                  <a:ext uri="{FF2B5EF4-FFF2-40B4-BE49-F238E27FC236}">
                    <a16:creationId xmlns:a16="http://schemas.microsoft.com/office/drawing/2014/main" id="{E51442F2-5B4E-4B43-8852-19B43CAF0C1E}"/>
                  </a:ext>
                </a:extLst>
              </p:cNvPr>
              <p:cNvGrpSpPr/>
              <p:nvPr/>
            </p:nvGrpSpPr>
            <p:grpSpPr>
              <a:xfrm>
                <a:off x="409916" y="6454825"/>
                <a:ext cx="433566" cy="272983"/>
                <a:chOff x="920816" y="2053524"/>
                <a:chExt cx="1294484" cy="815037"/>
              </a:xfrm>
            </p:grpSpPr>
            <p:sp>
              <p:nvSpPr>
                <p:cNvPr id="61" name="Rectangle: Rounded Corners 76">
                  <a:extLst>
                    <a:ext uri="{FF2B5EF4-FFF2-40B4-BE49-F238E27FC236}">
                      <a16:creationId xmlns:a16="http://schemas.microsoft.com/office/drawing/2014/main" id="{037EB253-9975-4F1F-8483-DEB857A0F01A}"/>
                    </a:ext>
                  </a:extLst>
                </p:cNvPr>
                <p:cNvSpPr/>
                <p:nvPr/>
              </p:nvSpPr>
              <p:spPr>
                <a:xfrm rot="18900000">
                  <a:off x="920816" y="2233116"/>
                  <a:ext cx="455856" cy="455857"/>
                </a:xfrm>
                <a:prstGeom prst="roundRect">
                  <a:avLst>
                    <a:gd name="adj" fmla="val 9141"/>
                  </a:avLst>
                </a:prstGeom>
                <a:gradFill flip="none" rotWithShape="1">
                  <a:gsLst>
                    <a:gs pos="0">
                      <a:srgbClr val="BFBEBE"/>
                    </a:gs>
                    <a:gs pos="100000">
                      <a:schemeClr val="bg1">
                        <a:lumMod val="95000"/>
                      </a:scheme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sz="1600" dirty="0">
                    <a:latin typeface="Candara" panose="020E0502030303020204" pitchFamily="34" charset="0"/>
                  </a:endParaRPr>
                </a:p>
              </p:txBody>
            </p:sp>
            <p:sp>
              <p:nvSpPr>
                <p:cNvPr id="62" name="Rectangle: Rounded Corners 77">
                  <a:extLst>
                    <a:ext uri="{FF2B5EF4-FFF2-40B4-BE49-F238E27FC236}">
                      <a16:creationId xmlns:a16="http://schemas.microsoft.com/office/drawing/2014/main" id="{0D761F77-3FF4-442A-875B-27132B5FCEA7}"/>
                    </a:ext>
                  </a:extLst>
                </p:cNvPr>
                <p:cNvSpPr/>
                <p:nvPr/>
              </p:nvSpPr>
              <p:spPr>
                <a:xfrm rot="18900000">
                  <a:off x="1759444" y="2233117"/>
                  <a:ext cx="455856" cy="455857"/>
                </a:xfrm>
                <a:prstGeom prst="roundRect">
                  <a:avLst>
                    <a:gd name="adj" fmla="val 9141"/>
                  </a:avLst>
                </a:prstGeom>
                <a:gradFill flip="none" rotWithShape="1">
                  <a:gsLst>
                    <a:gs pos="0">
                      <a:srgbClr val="BFBEBE"/>
                    </a:gs>
                    <a:gs pos="100000">
                      <a:schemeClr val="bg1">
                        <a:lumMod val="95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latin typeface="Candara" panose="020E0502030303020204" pitchFamily="34" charset="0"/>
                  </a:endParaRPr>
                </a:p>
              </p:txBody>
            </p:sp>
            <p:sp>
              <p:nvSpPr>
                <p:cNvPr id="63" name="Rectangle: Rounded Corners 75">
                  <a:extLst>
                    <a:ext uri="{FF2B5EF4-FFF2-40B4-BE49-F238E27FC236}">
                      <a16:creationId xmlns:a16="http://schemas.microsoft.com/office/drawing/2014/main" id="{83A326F3-D874-4C2E-A72D-E5406F902E67}"/>
                    </a:ext>
                  </a:extLst>
                </p:cNvPr>
                <p:cNvSpPr/>
                <p:nvPr/>
              </p:nvSpPr>
              <p:spPr>
                <a:xfrm rot="2700000">
                  <a:off x="1160540" y="2053524"/>
                  <a:ext cx="815037" cy="815038"/>
                </a:xfrm>
                <a:prstGeom prst="roundRect">
                  <a:avLst>
                    <a:gd name="adj" fmla="val 9141"/>
                  </a:avLst>
                </a:prstGeom>
                <a:gradFill flip="none" rotWithShape="1">
                  <a:gsLst>
                    <a:gs pos="0">
                      <a:srgbClr val="0C344C"/>
                    </a:gs>
                    <a:gs pos="100000">
                      <a:schemeClr val="accent6">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ndara" panose="020E0502030303020204" pitchFamily="34" charset="0"/>
                  </a:endParaRPr>
                </a:p>
              </p:txBody>
            </p:sp>
          </p:grpSp>
          <p:sp>
            <p:nvSpPr>
              <p:cNvPr id="60" name="Metin kutusu 98">
                <a:extLst>
                  <a:ext uri="{FF2B5EF4-FFF2-40B4-BE49-F238E27FC236}">
                    <a16:creationId xmlns:a16="http://schemas.microsoft.com/office/drawing/2014/main" id="{8F1E9687-B776-42C1-9D03-BA83E976F5E1}"/>
                  </a:ext>
                </a:extLst>
              </p:cNvPr>
              <p:cNvSpPr txBox="1"/>
              <p:nvPr/>
            </p:nvSpPr>
            <p:spPr>
              <a:xfrm>
                <a:off x="833318" y="6404457"/>
                <a:ext cx="6110286" cy="338554"/>
              </a:xfrm>
              <a:prstGeom prst="rect">
                <a:avLst/>
              </a:prstGeom>
              <a:noFill/>
            </p:spPr>
            <p:txBody>
              <a:bodyPr wrap="square">
                <a:spAutoFit/>
              </a:bodyPr>
              <a:lstStyle/>
              <a:p>
                <a:pPr>
                  <a:spcAft>
                    <a:spcPts val="600"/>
                  </a:spcAft>
                </a:pPr>
                <a:r>
                  <a:rPr lang="tr-TR" sz="1600" dirty="0">
                    <a:effectLst>
                      <a:outerShdw blurRad="38100" dist="38100" dir="2700000" algn="tl">
                        <a:srgbClr val="000000">
                          <a:alpha val="43137"/>
                        </a:srgbClr>
                      </a:outerShdw>
                    </a:effectLst>
                    <a:latin typeface="Candara" panose="020E0502030303020204" pitchFamily="34" charset="0"/>
                  </a:rPr>
                  <a:t>İnteraktif Video Kullanımı</a:t>
                </a:r>
              </a:p>
            </p:txBody>
          </p:sp>
        </p:grpSp>
      </p:grpSp>
      <p:pic>
        <p:nvPicPr>
          <p:cNvPr id="101" name="Resim 1">
            <a:extLst>
              <a:ext uri="{FF2B5EF4-FFF2-40B4-BE49-F238E27FC236}">
                <a16:creationId xmlns:a16="http://schemas.microsoft.com/office/drawing/2014/main" id="{26C755D9-F5BC-45B9-AB3A-C3DE6BE6B1D4}"/>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712" t="7772" r="-375" b="9246"/>
          <a:stretch/>
        </p:blipFill>
        <p:spPr>
          <a:xfrm>
            <a:off x="4826407" y="2721288"/>
            <a:ext cx="2237967" cy="1312459"/>
          </a:xfrm>
          <a:prstGeom prst="rect">
            <a:avLst/>
          </a:prstGeom>
          <a:ln>
            <a:noFill/>
          </a:ln>
          <a:effectLst>
            <a:outerShdw blurRad="190500" algn="tl" rotWithShape="0">
              <a:srgbClr val="000000">
                <a:alpha val="70000"/>
              </a:srgbClr>
            </a:outerShdw>
          </a:effectLst>
        </p:spPr>
      </p:pic>
      <p:pic>
        <p:nvPicPr>
          <p:cNvPr id="102" name="Resim 103">
            <a:extLst>
              <a:ext uri="{FF2B5EF4-FFF2-40B4-BE49-F238E27FC236}">
                <a16:creationId xmlns:a16="http://schemas.microsoft.com/office/drawing/2014/main" id="{9773EA41-A2D7-4570-99DC-CAAD3B3E977F}"/>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r="13364"/>
          <a:stretch/>
        </p:blipFill>
        <p:spPr>
          <a:xfrm>
            <a:off x="9481289" y="2721287"/>
            <a:ext cx="1937810" cy="1312459"/>
          </a:xfrm>
          <a:prstGeom prst="rect">
            <a:avLst/>
          </a:prstGeom>
          <a:ln>
            <a:noFill/>
          </a:ln>
          <a:effectLst>
            <a:outerShdw blurRad="190500" algn="tl" rotWithShape="0">
              <a:srgbClr val="000000">
                <a:alpha val="70000"/>
              </a:srgbClr>
            </a:outerShdw>
          </a:effectLst>
        </p:spPr>
      </p:pic>
      <p:pic>
        <p:nvPicPr>
          <p:cNvPr id="104" name="Resim 5">
            <a:extLst>
              <a:ext uri="{FF2B5EF4-FFF2-40B4-BE49-F238E27FC236}">
                <a16:creationId xmlns:a16="http://schemas.microsoft.com/office/drawing/2014/main" id="{2997602F-82E3-4E40-AD3A-6D90712FA1D5}"/>
              </a:ext>
            </a:extLst>
          </p:cNvPr>
          <p:cNvPicPr>
            <a:picLocks noChangeAspect="1"/>
          </p:cNvPicPr>
          <p:nvPr/>
        </p:nvPicPr>
        <p:blipFill rotWithShape="1">
          <a:blip r:embed="rId5"/>
          <a:srcRect l="10344" t="14028" r="10078" b="24197"/>
          <a:stretch/>
        </p:blipFill>
        <p:spPr>
          <a:xfrm>
            <a:off x="5708353" y="4131404"/>
            <a:ext cx="1750403" cy="857414"/>
          </a:xfrm>
          <a:prstGeom prst="rect">
            <a:avLst/>
          </a:prstGeom>
          <a:ln>
            <a:noFill/>
          </a:ln>
          <a:effectLst>
            <a:outerShdw blurRad="190500" algn="tl" rotWithShape="0">
              <a:srgbClr val="000000">
                <a:alpha val="70000"/>
              </a:srgbClr>
            </a:outerShdw>
          </a:effectLst>
        </p:spPr>
      </p:pic>
      <p:pic>
        <p:nvPicPr>
          <p:cNvPr id="105" name="Resim 7">
            <a:extLst>
              <a:ext uri="{FF2B5EF4-FFF2-40B4-BE49-F238E27FC236}">
                <a16:creationId xmlns:a16="http://schemas.microsoft.com/office/drawing/2014/main" id="{0590D193-BB1B-4225-A14D-A9A16B5856FD}"/>
              </a:ext>
            </a:extLst>
          </p:cNvPr>
          <p:cNvPicPr>
            <a:picLocks noChangeAspect="1"/>
          </p:cNvPicPr>
          <p:nvPr/>
        </p:nvPicPr>
        <p:blipFill rotWithShape="1">
          <a:blip r:embed="rId6"/>
          <a:srcRect l="31484" t="18677" r="30312" b="32481"/>
          <a:stretch/>
        </p:blipFill>
        <p:spPr>
          <a:xfrm>
            <a:off x="5979786" y="5133652"/>
            <a:ext cx="797415" cy="632405"/>
          </a:xfrm>
          <a:prstGeom prst="rect">
            <a:avLst/>
          </a:prstGeom>
          <a:ln>
            <a:noFill/>
          </a:ln>
          <a:effectLst>
            <a:outerShdw blurRad="190500" algn="tl" rotWithShape="0">
              <a:srgbClr val="000000">
                <a:alpha val="70000"/>
              </a:srgbClr>
            </a:outerShdw>
          </a:effectLst>
        </p:spPr>
      </p:pic>
      <p:pic>
        <p:nvPicPr>
          <p:cNvPr id="106" name="Picture 2" descr="Öğrenmeyi keyifli hale getiren uygulama: Kahoot! | by mektepp | Medium">
            <a:extLst>
              <a:ext uri="{FF2B5EF4-FFF2-40B4-BE49-F238E27FC236}">
                <a16:creationId xmlns:a16="http://schemas.microsoft.com/office/drawing/2014/main" id="{4AF3C554-5C45-4376-9A0D-C1E24C32E83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7804435" y="5133652"/>
            <a:ext cx="1124275" cy="6324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7" name="Picture 16" descr="Mentimeter - Wikipedia">
            <a:extLst>
              <a:ext uri="{FF2B5EF4-FFF2-40B4-BE49-F238E27FC236}">
                <a16:creationId xmlns:a16="http://schemas.microsoft.com/office/drawing/2014/main" id="{B3ABB22B-EE5A-41A6-858C-243C12DB2715}"/>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704739" y="4115358"/>
            <a:ext cx="997644" cy="980140"/>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8" name="Picture 14" descr="Mistakes To Avoid When Designing a Medical Simulation Center |  HealthySimulation.com">
            <a:extLst>
              <a:ext uri="{FF2B5EF4-FFF2-40B4-BE49-F238E27FC236}">
                <a16:creationId xmlns:a16="http://schemas.microsoft.com/office/drawing/2014/main" id="{D03BBE9A-910C-4419-A07C-771619EE85DE}"/>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4840993" y="5138889"/>
            <a:ext cx="1074927" cy="632405"/>
          </a:xfrm>
          <a:prstGeom prst="rect">
            <a:avLst/>
          </a:prstGeom>
          <a:ln>
            <a:noFill/>
          </a:ln>
          <a:effectLst>
            <a:outerShdw blurRad="190500" algn="tl" rotWithShape="0">
              <a:srgbClr val="000000">
                <a:alpha val="70000"/>
              </a:srgbClr>
            </a:outerShdw>
          </a:effectLst>
          <a:extLst>
            <a:ext uri="{909E8E84-426E-40DD-AFC4-6F175D3DCCD1}">
              <a14:hiddenFill xmlns:a14="http://schemas.microsoft.com/office/drawing/2010/main">
                <a:solidFill>
                  <a:srgbClr val="FFFFFF"/>
                </a:solidFill>
              </a14:hiddenFill>
            </a:ext>
          </a:extLst>
        </p:spPr>
      </p:pic>
      <p:pic>
        <p:nvPicPr>
          <p:cNvPr id="109" name="Resim 169">
            <a:extLst>
              <a:ext uri="{FF2B5EF4-FFF2-40B4-BE49-F238E27FC236}">
                <a16:creationId xmlns:a16="http://schemas.microsoft.com/office/drawing/2014/main" id="{6A1AF3B5-235F-4142-9460-738E7EB5ED9F}"/>
              </a:ext>
            </a:extLst>
          </p:cNvPr>
          <p:cNvPicPr>
            <a:picLocks noChangeAspect="1"/>
          </p:cNvPicPr>
          <p:nvPr/>
        </p:nvPicPr>
        <p:blipFill rotWithShape="1">
          <a:blip r:embed="rId10"/>
          <a:srcRect l="6723" t="1390" r="5407" b="5199"/>
          <a:stretch/>
        </p:blipFill>
        <p:spPr>
          <a:xfrm>
            <a:off x="7175418" y="2721288"/>
            <a:ext cx="2194827" cy="1312458"/>
          </a:xfrm>
          <a:prstGeom prst="rect">
            <a:avLst/>
          </a:prstGeom>
          <a:ln>
            <a:noFill/>
          </a:ln>
          <a:effectLst>
            <a:outerShdw blurRad="190500" algn="tl" rotWithShape="0">
              <a:srgbClr val="000000">
                <a:alpha val="70000"/>
              </a:srgbClr>
            </a:outerShdw>
          </a:effectLst>
        </p:spPr>
      </p:pic>
      <p:pic>
        <p:nvPicPr>
          <p:cNvPr id="110" name="Resim 171">
            <a:extLst>
              <a:ext uri="{FF2B5EF4-FFF2-40B4-BE49-F238E27FC236}">
                <a16:creationId xmlns:a16="http://schemas.microsoft.com/office/drawing/2014/main" id="{4CACAD12-4C82-4B1E-8945-04F32C41A4CC}"/>
              </a:ext>
            </a:extLst>
          </p:cNvPr>
          <p:cNvPicPr>
            <a:picLocks noChangeAspect="1"/>
          </p:cNvPicPr>
          <p:nvPr/>
        </p:nvPicPr>
        <p:blipFill rotWithShape="1">
          <a:blip r:embed="rId11"/>
          <a:srcRect l="19048" t="14530" r="19914" b="16339"/>
          <a:stretch/>
        </p:blipFill>
        <p:spPr>
          <a:xfrm>
            <a:off x="6841068" y="5133652"/>
            <a:ext cx="899500" cy="632405"/>
          </a:xfrm>
          <a:prstGeom prst="rect">
            <a:avLst/>
          </a:prstGeom>
          <a:ln>
            <a:noFill/>
          </a:ln>
          <a:effectLst>
            <a:outerShdw blurRad="190500" algn="tl" rotWithShape="0">
              <a:srgbClr val="000000">
                <a:alpha val="70000"/>
              </a:srgbClr>
            </a:outerShdw>
          </a:effectLst>
        </p:spPr>
      </p:pic>
      <p:pic>
        <p:nvPicPr>
          <p:cNvPr id="111" name="Resim 173">
            <a:extLst>
              <a:ext uri="{FF2B5EF4-FFF2-40B4-BE49-F238E27FC236}">
                <a16:creationId xmlns:a16="http://schemas.microsoft.com/office/drawing/2014/main" id="{4305793B-6B4D-4A8F-93EE-F52FAD8CDE4A}"/>
              </a:ext>
            </a:extLst>
          </p:cNvPr>
          <p:cNvPicPr>
            <a:picLocks noChangeAspect="1"/>
          </p:cNvPicPr>
          <p:nvPr/>
        </p:nvPicPr>
        <p:blipFill rotWithShape="1">
          <a:blip r:embed="rId12"/>
          <a:srcRect l="9890" t="16222" r="19379" b="31818"/>
          <a:stretch/>
        </p:blipFill>
        <p:spPr>
          <a:xfrm>
            <a:off x="7585533" y="4131416"/>
            <a:ext cx="2261918" cy="854932"/>
          </a:xfrm>
          <a:prstGeom prst="rect">
            <a:avLst/>
          </a:prstGeom>
          <a:ln>
            <a:noFill/>
          </a:ln>
          <a:effectLst>
            <a:outerShdw blurRad="190500" algn="tl" rotWithShape="0">
              <a:srgbClr val="000000">
                <a:alpha val="70000"/>
              </a:srgbClr>
            </a:outerShdw>
          </a:effectLst>
        </p:spPr>
      </p:pic>
      <p:pic>
        <p:nvPicPr>
          <p:cNvPr id="112" name="Resim 2">
            <a:extLst>
              <a:ext uri="{FF2B5EF4-FFF2-40B4-BE49-F238E27FC236}">
                <a16:creationId xmlns:a16="http://schemas.microsoft.com/office/drawing/2014/main" id="{9E7A8F5D-7A08-4ACF-9070-5548A66E1DA6}"/>
              </a:ext>
            </a:extLst>
          </p:cNvPr>
          <p:cNvPicPr>
            <a:picLocks noChangeAspect="1"/>
          </p:cNvPicPr>
          <p:nvPr/>
        </p:nvPicPr>
        <p:blipFill>
          <a:blip r:embed="rId13"/>
          <a:stretch>
            <a:fillRect/>
          </a:stretch>
        </p:blipFill>
        <p:spPr>
          <a:xfrm>
            <a:off x="9972091" y="4131416"/>
            <a:ext cx="1447008" cy="854932"/>
          </a:xfrm>
          <a:prstGeom prst="rect">
            <a:avLst/>
          </a:prstGeom>
          <a:ln>
            <a:noFill/>
          </a:ln>
          <a:effectLst>
            <a:outerShdw blurRad="190500" algn="tl" rotWithShape="0">
              <a:srgbClr val="000000">
                <a:alpha val="70000"/>
              </a:srgbClr>
            </a:outerShdw>
          </a:effectLst>
        </p:spPr>
      </p:pic>
      <p:pic>
        <p:nvPicPr>
          <p:cNvPr id="114" name="Resim 6">
            <a:extLst>
              <a:ext uri="{FF2B5EF4-FFF2-40B4-BE49-F238E27FC236}">
                <a16:creationId xmlns:a16="http://schemas.microsoft.com/office/drawing/2014/main" id="{ADEDAD1F-BAFE-4F50-A3C4-79F8A3DE16FB}"/>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l="35509" t="18410" r="37243" b="41823"/>
          <a:stretch/>
        </p:blipFill>
        <p:spPr>
          <a:xfrm>
            <a:off x="8992577" y="5133652"/>
            <a:ext cx="1124275" cy="606899"/>
          </a:xfrm>
          <a:prstGeom prst="rect">
            <a:avLst/>
          </a:prstGeom>
          <a:ln>
            <a:noFill/>
          </a:ln>
          <a:effectLst>
            <a:outerShdw blurRad="190500" algn="tl" rotWithShape="0">
              <a:srgbClr val="000000">
                <a:alpha val="70000"/>
              </a:srgbClr>
            </a:outerShdw>
          </a:effectLst>
        </p:spPr>
      </p:pic>
      <p:pic>
        <p:nvPicPr>
          <p:cNvPr id="115" name="Resim 86">
            <a:extLst>
              <a:ext uri="{FF2B5EF4-FFF2-40B4-BE49-F238E27FC236}">
                <a16:creationId xmlns:a16="http://schemas.microsoft.com/office/drawing/2014/main" id="{49DA1D5B-8665-4D04-8B0B-50ACC7589FF0}"/>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l="68977" t="18502" r="3966" b="41846"/>
          <a:stretch/>
        </p:blipFill>
        <p:spPr>
          <a:xfrm>
            <a:off x="10180719" y="5133652"/>
            <a:ext cx="1238380" cy="606899"/>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195591118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70266" y="732301"/>
                  <a:ext cx="2621230"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Atılım’da Hemşirelik</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X</a:t>
              </a:r>
              <a:endParaRPr lang="en-IN" b="1" dirty="0">
                <a:solidFill>
                  <a:schemeClr val="bg1"/>
                </a:solidFill>
                <a:latin typeface="Eurostile BQ" pitchFamily="50" charset="0"/>
              </a:endParaRPr>
            </a:p>
          </p:txBody>
        </p:sp>
      </p:grpSp>
      <p:grpSp>
        <p:nvGrpSpPr>
          <p:cNvPr id="99" name="Grup 82">
            <a:extLst>
              <a:ext uri="{FF2B5EF4-FFF2-40B4-BE49-F238E27FC236}">
                <a16:creationId xmlns:a16="http://schemas.microsoft.com/office/drawing/2014/main" id="{D9DC94C6-ABC9-49F5-8CC8-1F0F6D2A4EA6}"/>
              </a:ext>
            </a:extLst>
          </p:cNvPr>
          <p:cNvGrpSpPr/>
          <p:nvPr/>
        </p:nvGrpSpPr>
        <p:grpSpPr>
          <a:xfrm>
            <a:off x="172990" y="1930703"/>
            <a:ext cx="5368770" cy="4738068"/>
            <a:chOff x="172990" y="2006385"/>
            <a:chExt cx="5368770" cy="4738068"/>
          </a:xfrm>
        </p:grpSpPr>
        <p:pic>
          <p:nvPicPr>
            <p:cNvPr id="100" name="Resim 1">
              <a:extLst>
                <a:ext uri="{FF2B5EF4-FFF2-40B4-BE49-F238E27FC236}">
                  <a16:creationId xmlns:a16="http://schemas.microsoft.com/office/drawing/2014/main" id="{03851EED-9813-4235-B8AC-E12E3AB69F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2252" y="2044710"/>
              <a:ext cx="1039697" cy="1848350"/>
            </a:xfrm>
            <a:prstGeom prst="rect">
              <a:avLst/>
            </a:prstGeom>
            <a:ln>
              <a:noFill/>
            </a:ln>
            <a:effectLst>
              <a:outerShdw blurRad="190500" algn="tl" rotWithShape="0">
                <a:srgbClr val="000000">
                  <a:alpha val="70000"/>
                </a:srgbClr>
              </a:outerShdw>
            </a:effectLst>
          </p:spPr>
        </p:pic>
        <p:pic>
          <p:nvPicPr>
            <p:cNvPr id="103" name="Resim 2">
              <a:extLst>
                <a:ext uri="{FF2B5EF4-FFF2-40B4-BE49-F238E27FC236}">
                  <a16:creationId xmlns:a16="http://schemas.microsoft.com/office/drawing/2014/main" id="{C9E53649-7615-4EF6-B7DE-FD89E17160F0}"/>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4725"/>
            <a:stretch/>
          </p:blipFill>
          <p:spPr>
            <a:xfrm>
              <a:off x="2215973" y="5284927"/>
              <a:ext cx="1229492" cy="1459526"/>
            </a:xfrm>
            <a:prstGeom prst="rect">
              <a:avLst/>
            </a:prstGeom>
            <a:ln>
              <a:noFill/>
            </a:ln>
            <a:effectLst>
              <a:outerShdw blurRad="190500" algn="tl" rotWithShape="0">
                <a:srgbClr val="000000">
                  <a:alpha val="70000"/>
                </a:srgbClr>
              </a:outerShdw>
            </a:effectLst>
          </p:spPr>
        </p:pic>
        <p:pic>
          <p:nvPicPr>
            <p:cNvPr id="113" name="Resim 12">
              <a:extLst>
                <a:ext uri="{FF2B5EF4-FFF2-40B4-BE49-F238E27FC236}">
                  <a16:creationId xmlns:a16="http://schemas.microsoft.com/office/drawing/2014/main" id="{6387DCB9-77DC-4491-9860-BCD15B83CC1B}"/>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486" t="17664" r="3859" b="8740"/>
            <a:stretch/>
          </p:blipFill>
          <p:spPr>
            <a:xfrm>
              <a:off x="1285875" y="2006385"/>
              <a:ext cx="4252787" cy="1886674"/>
            </a:xfrm>
            <a:prstGeom prst="rect">
              <a:avLst/>
            </a:prstGeom>
            <a:ln>
              <a:noFill/>
            </a:ln>
            <a:effectLst>
              <a:outerShdw blurRad="190500" algn="tl" rotWithShape="0">
                <a:srgbClr val="000000">
                  <a:alpha val="70000"/>
                </a:srgbClr>
              </a:outerShdw>
            </a:effectLst>
          </p:spPr>
        </p:pic>
        <p:pic>
          <p:nvPicPr>
            <p:cNvPr id="116" name="Resim 49">
              <a:extLst>
                <a:ext uri="{FF2B5EF4-FFF2-40B4-BE49-F238E27FC236}">
                  <a16:creationId xmlns:a16="http://schemas.microsoft.com/office/drawing/2014/main" id="{2141BE37-B21C-4308-B1F2-593016A3496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525423" y="3966350"/>
              <a:ext cx="2016337" cy="2778103"/>
            </a:xfrm>
            <a:prstGeom prst="rect">
              <a:avLst/>
            </a:prstGeom>
            <a:ln>
              <a:noFill/>
            </a:ln>
            <a:effectLst>
              <a:outerShdw blurRad="190500" algn="tl" rotWithShape="0">
                <a:srgbClr val="000000">
                  <a:alpha val="70000"/>
                </a:srgbClr>
              </a:outerShdw>
            </a:effectLst>
          </p:spPr>
        </p:pic>
        <p:pic>
          <p:nvPicPr>
            <p:cNvPr id="117" name="Resim 51">
              <a:extLst>
                <a:ext uri="{FF2B5EF4-FFF2-40B4-BE49-F238E27FC236}">
                  <a16:creationId xmlns:a16="http://schemas.microsoft.com/office/drawing/2014/main" id="{72E968A2-EA49-462F-8163-644E8C2A512D}"/>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5836" r="3972"/>
            <a:stretch/>
          </p:blipFill>
          <p:spPr>
            <a:xfrm>
              <a:off x="1610807" y="3969157"/>
              <a:ext cx="1829353" cy="1249950"/>
            </a:xfrm>
            <a:prstGeom prst="rect">
              <a:avLst/>
            </a:prstGeom>
            <a:ln>
              <a:noFill/>
            </a:ln>
            <a:effectLst>
              <a:outerShdw blurRad="190500" algn="tl" rotWithShape="0">
                <a:srgbClr val="000000">
                  <a:alpha val="70000"/>
                </a:srgbClr>
              </a:outerShdw>
            </a:effectLst>
          </p:spPr>
        </p:pic>
        <p:pic>
          <p:nvPicPr>
            <p:cNvPr id="118" name="Resim 61">
              <a:extLst>
                <a:ext uri="{FF2B5EF4-FFF2-40B4-BE49-F238E27FC236}">
                  <a16:creationId xmlns:a16="http://schemas.microsoft.com/office/drawing/2014/main" id="{74059582-5EB0-4DD1-987A-E4C2967A88CF}"/>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82252" y="5284927"/>
              <a:ext cx="1943504" cy="1459526"/>
            </a:xfrm>
            <a:prstGeom prst="rect">
              <a:avLst/>
            </a:prstGeom>
            <a:ln>
              <a:noFill/>
            </a:ln>
            <a:effectLst>
              <a:outerShdw blurRad="190500" algn="tl" rotWithShape="0">
                <a:srgbClr val="000000">
                  <a:alpha val="70000"/>
                </a:srgbClr>
              </a:outerShdw>
            </a:effectLst>
          </p:spPr>
        </p:pic>
        <p:pic>
          <p:nvPicPr>
            <p:cNvPr id="119" name="Resim 67">
              <a:extLst>
                <a:ext uri="{FF2B5EF4-FFF2-40B4-BE49-F238E27FC236}">
                  <a16:creationId xmlns:a16="http://schemas.microsoft.com/office/drawing/2014/main" id="{41650A36-5966-47A8-B300-61B3D701E84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72990" y="3966351"/>
              <a:ext cx="1352554" cy="1252756"/>
            </a:xfrm>
            <a:prstGeom prst="rect">
              <a:avLst/>
            </a:prstGeom>
          </p:spPr>
        </p:pic>
      </p:grpSp>
      <p:grpSp>
        <p:nvGrpSpPr>
          <p:cNvPr id="120" name="Grup 84">
            <a:extLst>
              <a:ext uri="{FF2B5EF4-FFF2-40B4-BE49-F238E27FC236}">
                <a16:creationId xmlns:a16="http://schemas.microsoft.com/office/drawing/2014/main" id="{749FBF5A-86AB-4AC8-B3F9-91FD4AAF8E6F}"/>
              </a:ext>
            </a:extLst>
          </p:cNvPr>
          <p:cNvGrpSpPr/>
          <p:nvPr/>
        </p:nvGrpSpPr>
        <p:grpSpPr>
          <a:xfrm rot="2668707">
            <a:off x="5898993" y="3499806"/>
            <a:ext cx="1233345" cy="1224031"/>
            <a:chOff x="5801225" y="3499806"/>
            <a:chExt cx="1233345" cy="1224031"/>
          </a:xfrm>
        </p:grpSpPr>
        <p:sp>
          <p:nvSpPr>
            <p:cNvPr id="121" name="Metin kutusu 69">
              <a:extLst>
                <a:ext uri="{FF2B5EF4-FFF2-40B4-BE49-F238E27FC236}">
                  <a16:creationId xmlns:a16="http://schemas.microsoft.com/office/drawing/2014/main" id="{AD102262-2CDE-431D-9EE3-D50558384F85}"/>
                </a:ext>
              </a:extLst>
            </p:cNvPr>
            <p:cNvSpPr txBox="1"/>
            <p:nvPr/>
          </p:nvSpPr>
          <p:spPr>
            <a:xfrm rot="18870701">
              <a:off x="5549429" y="3751602"/>
              <a:ext cx="872924" cy="369332"/>
            </a:xfrm>
            <a:prstGeom prst="rect">
              <a:avLst/>
            </a:prstGeom>
            <a:noFill/>
          </p:spPr>
          <p:txBody>
            <a:bodyPr wrap="square">
              <a:spAutoFit/>
            </a:bodyPr>
            <a:lstStyle/>
            <a:p>
              <a:pPr algn="ctr"/>
              <a:r>
                <a:rPr kumimoji="0" lang="tr-TR" sz="1800" b="1" i="0" u="none" strike="noStrike" kern="1200" cap="none" normalizeH="0" baseline="0" noProof="0" dirty="0">
                  <a:ln>
                    <a:noFill/>
                  </a:ln>
                  <a:effectLst/>
                  <a:uLnTx/>
                  <a:uFillTx/>
                  <a:latin typeface="Agency FB" panose="020B0503020202020204" pitchFamily="34" charset="0"/>
                </a:rPr>
                <a:t>Uzaktan</a:t>
              </a:r>
              <a:endParaRPr lang="tr-TR" dirty="0"/>
            </a:p>
          </p:txBody>
        </p:sp>
        <p:sp>
          <p:nvSpPr>
            <p:cNvPr id="122" name="Metin kutusu 73">
              <a:extLst>
                <a:ext uri="{FF2B5EF4-FFF2-40B4-BE49-F238E27FC236}">
                  <a16:creationId xmlns:a16="http://schemas.microsoft.com/office/drawing/2014/main" id="{5A8D197A-D75D-4469-B53E-CE943E4BA30A}"/>
                </a:ext>
              </a:extLst>
            </p:cNvPr>
            <p:cNvSpPr txBox="1"/>
            <p:nvPr/>
          </p:nvSpPr>
          <p:spPr>
            <a:xfrm rot="18905446">
              <a:off x="6161646" y="4354505"/>
              <a:ext cx="872924" cy="369332"/>
            </a:xfrm>
            <a:prstGeom prst="rect">
              <a:avLst/>
            </a:prstGeom>
            <a:noFill/>
          </p:spPr>
          <p:txBody>
            <a:bodyPr wrap="square">
              <a:spAutoFit/>
            </a:bodyPr>
            <a:lstStyle/>
            <a:p>
              <a:pPr algn="ctr"/>
              <a:r>
                <a:rPr kumimoji="0" lang="tr-TR" sz="1800" b="1" i="0" u="none" strike="noStrike" kern="1200" cap="none" normalizeH="0" baseline="0" noProof="0" dirty="0">
                  <a:ln>
                    <a:noFill/>
                  </a:ln>
                  <a:effectLst/>
                  <a:uLnTx/>
                  <a:uFillTx/>
                  <a:latin typeface="Agency FB" panose="020B0503020202020204" pitchFamily="34" charset="0"/>
                </a:rPr>
                <a:t>Örgün</a:t>
              </a:r>
              <a:endParaRPr lang="tr-TR" dirty="0"/>
            </a:p>
          </p:txBody>
        </p:sp>
      </p:grpSp>
      <p:grpSp>
        <p:nvGrpSpPr>
          <p:cNvPr id="123" name="Grup 83">
            <a:extLst>
              <a:ext uri="{FF2B5EF4-FFF2-40B4-BE49-F238E27FC236}">
                <a16:creationId xmlns:a16="http://schemas.microsoft.com/office/drawing/2014/main" id="{FB6F15FF-6986-4C01-BD50-0402DFF786F9}"/>
              </a:ext>
            </a:extLst>
          </p:cNvPr>
          <p:cNvGrpSpPr/>
          <p:nvPr/>
        </p:nvGrpSpPr>
        <p:grpSpPr>
          <a:xfrm>
            <a:off x="7151372" y="1900148"/>
            <a:ext cx="4802509" cy="4800504"/>
            <a:chOff x="7025300" y="1900148"/>
            <a:chExt cx="4802509" cy="4800504"/>
          </a:xfrm>
        </p:grpSpPr>
        <p:pic>
          <p:nvPicPr>
            <p:cNvPr id="124" name="Resim 4">
              <a:extLst>
                <a:ext uri="{FF2B5EF4-FFF2-40B4-BE49-F238E27FC236}">
                  <a16:creationId xmlns:a16="http://schemas.microsoft.com/office/drawing/2014/main" id="{CDE8973F-DBDD-4BE0-AD02-A0B8009D3FFF}"/>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7025301" y="3139516"/>
              <a:ext cx="2711677" cy="1220255"/>
            </a:xfrm>
            <a:prstGeom prst="rect">
              <a:avLst/>
            </a:prstGeom>
            <a:ln>
              <a:noFill/>
            </a:ln>
            <a:effectLst>
              <a:outerShdw blurRad="190500" algn="tl" rotWithShape="0">
                <a:srgbClr val="000000">
                  <a:alpha val="70000"/>
                </a:srgbClr>
              </a:outerShdw>
            </a:effectLst>
          </p:spPr>
        </p:pic>
        <p:pic>
          <p:nvPicPr>
            <p:cNvPr id="125" name="Resim 5">
              <a:extLst>
                <a:ext uri="{FF2B5EF4-FFF2-40B4-BE49-F238E27FC236}">
                  <a16:creationId xmlns:a16="http://schemas.microsoft.com/office/drawing/2014/main" id="{8EAE85E4-6700-44BA-BF7A-7B6A68B06A3E}"/>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7025300" y="4393939"/>
              <a:ext cx="2711677" cy="1220255"/>
            </a:xfrm>
            <a:prstGeom prst="rect">
              <a:avLst/>
            </a:prstGeom>
            <a:ln>
              <a:noFill/>
            </a:ln>
            <a:effectLst>
              <a:outerShdw blurRad="190500" algn="tl" rotWithShape="0">
                <a:srgbClr val="000000">
                  <a:alpha val="70000"/>
                </a:srgbClr>
              </a:outerShdw>
            </a:effectLst>
          </p:spPr>
        </p:pic>
        <p:pic>
          <p:nvPicPr>
            <p:cNvPr id="126" name="Resim 8">
              <a:extLst>
                <a:ext uri="{FF2B5EF4-FFF2-40B4-BE49-F238E27FC236}">
                  <a16:creationId xmlns:a16="http://schemas.microsoft.com/office/drawing/2014/main" id="{D7EFE6FB-6EBA-4EBC-A4A8-7AEF9954CCCB}"/>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7025301" y="1900148"/>
              <a:ext cx="2711677" cy="1220255"/>
            </a:xfrm>
            <a:prstGeom prst="rect">
              <a:avLst/>
            </a:prstGeom>
            <a:ln>
              <a:noFill/>
            </a:ln>
            <a:effectLst>
              <a:outerShdw blurRad="190500" algn="tl" rotWithShape="0">
                <a:srgbClr val="000000">
                  <a:alpha val="70000"/>
                </a:srgbClr>
              </a:outerShdw>
            </a:effectLst>
          </p:spPr>
        </p:pic>
        <p:pic>
          <p:nvPicPr>
            <p:cNvPr id="127" name="Resim 53">
              <a:extLst>
                <a:ext uri="{FF2B5EF4-FFF2-40B4-BE49-F238E27FC236}">
                  <a16:creationId xmlns:a16="http://schemas.microsoft.com/office/drawing/2014/main" id="{E41179C7-A268-43FE-8DFD-D81EF31B6020}"/>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9815563" y="4141179"/>
              <a:ext cx="2007245" cy="1505434"/>
            </a:xfrm>
            <a:prstGeom prst="rect">
              <a:avLst/>
            </a:prstGeom>
            <a:ln>
              <a:noFill/>
            </a:ln>
            <a:effectLst>
              <a:outerShdw blurRad="190500" algn="tl" rotWithShape="0">
                <a:srgbClr val="000000">
                  <a:alpha val="70000"/>
                </a:srgbClr>
              </a:outerShdw>
            </a:effectLst>
          </p:spPr>
        </p:pic>
        <p:pic>
          <p:nvPicPr>
            <p:cNvPr id="128" name="Resim 55">
              <a:extLst>
                <a:ext uri="{FF2B5EF4-FFF2-40B4-BE49-F238E27FC236}">
                  <a16:creationId xmlns:a16="http://schemas.microsoft.com/office/drawing/2014/main" id="{69DCA8E8-06EC-44BD-B954-52F04C47DBC4}"/>
                </a:ext>
              </a:extLst>
            </p:cNvPr>
            <p:cNvPicPr>
              <a:picLocks noChangeAspect="1"/>
            </p:cNvPicPr>
            <p:nvPr/>
          </p:nvPicPr>
          <p:blipFill rotWithShape="1">
            <a:blip r:embed="rId14" cstate="print">
              <a:extLst>
                <a:ext uri="{28A0092B-C50C-407E-A947-70E740481C1C}">
                  <a14:useLocalDpi xmlns:a14="http://schemas.microsoft.com/office/drawing/2010/main" val="0"/>
                </a:ext>
              </a:extLst>
            </a:blip>
            <a:srcRect b="23192"/>
            <a:stretch/>
          </p:blipFill>
          <p:spPr>
            <a:xfrm>
              <a:off x="7025300" y="5658649"/>
              <a:ext cx="1808831" cy="1042003"/>
            </a:xfrm>
            <a:prstGeom prst="rect">
              <a:avLst/>
            </a:prstGeom>
            <a:ln>
              <a:noFill/>
            </a:ln>
            <a:effectLst>
              <a:outerShdw blurRad="190500" algn="tl" rotWithShape="0">
                <a:srgbClr val="000000">
                  <a:alpha val="70000"/>
                </a:srgbClr>
              </a:outerShdw>
            </a:effectLst>
          </p:spPr>
        </p:pic>
        <p:pic>
          <p:nvPicPr>
            <p:cNvPr id="129" name="Resim 57">
              <a:extLst>
                <a:ext uri="{FF2B5EF4-FFF2-40B4-BE49-F238E27FC236}">
                  <a16:creationId xmlns:a16="http://schemas.microsoft.com/office/drawing/2014/main" id="{D96113F5-D81A-4D6F-85AE-FB1B94B26803}"/>
                </a:ext>
              </a:extLst>
            </p:cNvPr>
            <p:cNvPicPr>
              <a:picLocks noChangeAspect="1"/>
            </p:cNvPicPr>
            <p:nvPr/>
          </p:nvPicPr>
          <p:blipFill rotWithShape="1">
            <a:blip r:embed="rId15" cstate="print">
              <a:extLst>
                <a:ext uri="{28A0092B-C50C-407E-A947-70E740481C1C}">
                  <a14:useLocalDpi xmlns:a14="http://schemas.microsoft.com/office/drawing/2010/main" val="0"/>
                </a:ext>
              </a:extLst>
            </a:blip>
            <a:srcRect r="18777"/>
            <a:stretch/>
          </p:blipFill>
          <p:spPr>
            <a:xfrm rot="5400000">
              <a:off x="9726879" y="1983837"/>
              <a:ext cx="2184615" cy="2017244"/>
            </a:xfrm>
            <a:prstGeom prst="rect">
              <a:avLst/>
            </a:prstGeom>
            <a:ln>
              <a:noFill/>
            </a:ln>
            <a:effectLst>
              <a:outerShdw blurRad="190500" algn="tl" rotWithShape="0">
                <a:srgbClr val="000000">
                  <a:alpha val="70000"/>
                </a:srgbClr>
              </a:outerShdw>
            </a:effectLst>
          </p:spPr>
        </p:pic>
        <p:pic>
          <p:nvPicPr>
            <p:cNvPr id="130" name="Resim 75">
              <a:extLst>
                <a:ext uri="{FF2B5EF4-FFF2-40B4-BE49-F238E27FC236}">
                  <a16:creationId xmlns:a16="http://schemas.microsoft.com/office/drawing/2014/main" id="{B60F8C51-64FC-4F5D-BC58-F8A33FCDC11F}"/>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8933500" y="5680781"/>
              <a:ext cx="1384172" cy="1015997"/>
            </a:xfrm>
            <a:prstGeom prst="rect">
              <a:avLst/>
            </a:prstGeom>
            <a:ln>
              <a:noFill/>
            </a:ln>
            <a:effectLst>
              <a:outerShdw blurRad="190500" algn="tl" rotWithShape="0">
                <a:srgbClr val="000000">
                  <a:alpha val="70000"/>
                </a:srgbClr>
              </a:outerShdw>
            </a:effectLst>
          </p:spPr>
        </p:pic>
        <p:pic>
          <p:nvPicPr>
            <p:cNvPr id="131" name="Resim 79">
              <a:extLst>
                <a:ext uri="{FF2B5EF4-FFF2-40B4-BE49-F238E27FC236}">
                  <a16:creationId xmlns:a16="http://schemas.microsoft.com/office/drawing/2014/main" id="{A789DB86-2FEF-4AA0-B1A4-97C053EDEEEF}"/>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10398610" y="5680781"/>
              <a:ext cx="1424197" cy="1015997"/>
            </a:xfrm>
            <a:prstGeom prst="rect">
              <a:avLst/>
            </a:prstGeom>
            <a:ln>
              <a:noFill/>
            </a:ln>
            <a:effectLst>
              <a:outerShdw blurRad="190500" algn="tl" rotWithShape="0">
                <a:srgbClr val="000000">
                  <a:alpha val="70000"/>
                </a:srgbClr>
              </a:outerShdw>
            </a:effectLst>
          </p:spPr>
        </p:pic>
      </p:grpSp>
      <p:cxnSp>
        <p:nvCxnSpPr>
          <p:cNvPr id="132" name="Düz Ok Bağlayıcısı 86">
            <a:extLst>
              <a:ext uri="{FF2B5EF4-FFF2-40B4-BE49-F238E27FC236}">
                <a16:creationId xmlns:a16="http://schemas.microsoft.com/office/drawing/2014/main" id="{533666B0-C66B-4A11-BAC5-2A22C5FE8CDC}"/>
              </a:ext>
            </a:extLst>
          </p:cNvPr>
          <p:cNvCxnSpPr/>
          <p:nvPr/>
        </p:nvCxnSpPr>
        <p:spPr>
          <a:xfrm flipH="1">
            <a:off x="5745480" y="3428999"/>
            <a:ext cx="828848" cy="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3" name="Düz Ok Bağlayıcısı 87">
            <a:extLst>
              <a:ext uri="{FF2B5EF4-FFF2-40B4-BE49-F238E27FC236}">
                <a16:creationId xmlns:a16="http://schemas.microsoft.com/office/drawing/2014/main" id="{B259892D-3213-417B-8953-FEC67B129448}"/>
              </a:ext>
            </a:extLst>
          </p:cNvPr>
          <p:cNvCxnSpPr>
            <a:cxnSpLocks/>
          </p:cNvCxnSpPr>
          <p:nvPr/>
        </p:nvCxnSpPr>
        <p:spPr>
          <a:xfrm>
            <a:off x="6123836" y="4801117"/>
            <a:ext cx="783991" cy="0"/>
          </a:xfrm>
          <a:prstGeom prst="straightConnector1">
            <a:avLst/>
          </a:prstGeom>
          <a:ln w="19050">
            <a:solidFill>
              <a:schemeClr val="accent6">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34" name="Rectangle: Rounded Corners 75">
            <a:extLst>
              <a:ext uri="{FF2B5EF4-FFF2-40B4-BE49-F238E27FC236}">
                <a16:creationId xmlns:a16="http://schemas.microsoft.com/office/drawing/2014/main" id="{C823F983-E173-4A8B-ACE5-643C4EA86EB8}"/>
              </a:ext>
            </a:extLst>
          </p:cNvPr>
          <p:cNvSpPr/>
          <p:nvPr/>
        </p:nvSpPr>
        <p:spPr>
          <a:xfrm rot="2700000">
            <a:off x="6224412" y="3970320"/>
            <a:ext cx="272983" cy="272983"/>
          </a:xfrm>
          <a:prstGeom prst="roundRect">
            <a:avLst>
              <a:gd name="adj" fmla="val 9141"/>
            </a:avLst>
          </a:prstGeom>
          <a:gradFill flip="none" rotWithShape="1">
            <a:gsLst>
              <a:gs pos="0">
                <a:srgbClr val="0C344C"/>
              </a:gs>
              <a:gs pos="100000">
                <a:schemeClr val="accent6">
                  <a:lumMod val="50000"/>
                </a:schemeClr>
              </a:gs>
            </a:gsLst>
            <a:lin ang="108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dirty="0">
              <a:latin typeface="Candara" panose="020E0502030303020204" pitchFamily="34" charset="0"/>
            </a:endParaRPr>
          </a:p>
        </p:txBody>
      </p:sp>
    </p:spTree>
    <p:extLst>
      <p:ext uri="{BB962C8B-B14F-4D97-AF65-F5344CB8AC3E}">
        <p14:creationId xmlns:p14="http://schemas.microsoft.com/office/powerpoint/2010/main" val="116480712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49937"/>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HEMŞİRELİK</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2339102"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Lisansüstü Eğitim</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XI</a:t>
              </a:r>
              <a:endParaRPr lang="en-IN" b="1" dirty="0">
                <a:solidFill>
                  <a:schemeClr val="bg1"/>
                </a:solidFill>
                <a:latin typeface="Eurostile BQ" pitchFamily="50" charset="0"/>
              </a:endParaRPr>
            </a:p>
          </p:txBody>
        </p:sp>
      </p:grpSp>
      <p:graphicFrame>
        <p:nvGraphicFramePr>
          <p:cNvPr id="3" name="Tablo 3">
            <a:extLst>
              <a:ext uri="{FF2B5EF4-FFF2-40B4-BE49-F238E27FC236}">
                <a16:creationId xmlns:a16="http://schemas.microsoft.com/office/drawing/2014/main" id="{2AF3AE1E-B50A-4E53-9F69-BF57C73A78B3}"/>
              </a:ext>
            </a:extLst>
          </p:cNvPr>
          <p:cNvGraphicFramePr>
            <a:graphicFrameLocks noGrp="1"/>
          </p:cNvGraphicFramePr>
          <p:nvPr>
            <p:extLst>
              <p:ext uri="{D42A27DB-BD31-4B8C-83A1-F6EECF244321}">
                <p14:modId xmlns:p14="http://schemas.microsoft.com/office/powerpoint/2010/main" val="3032730777"/>
              </p:ext>
            </p:extLst>
          </p:nvPr>
        </p:nvGraphicFramePr>
        <p:xfrm>
          <a:off x="1958515" y="2324100"/>
          <a:ext cx="9547685" cy="1112520"/>
        </p:xfrm>
        <a:graphic>
          <a:graphicData uri="http://schemas.openxmlformats.org/drawingml/2006/table">
            <a:tbl>
              <a:tblPr firstRow="1" bandRow="1">
                <a:tableStyleId>{5C22544A-7EE6-4342-B048-85BDC9FD1C3A}</a:tableStyleId>
              </a:tblPr>
              <a:tblGrid>
                <a:gridCol w="3893508">
                  <a:extLst>
                    <a:ext uri="{9D8B030D-6E8A-4147-A177-3AD203B41FA5}">
                      <a16:colId xmlns:a16="http://schemas.microsoft.com/office/drawing/2014/main" val="2620969556"/>
                    </a:ext>
                  </a:extLst>
                </a:gridCol>
                <a:gridCol w="1732592">
                  <a:extLst>
                    <a:ext uri="{9D8B030D-6E8A-4147-A177-3AD203B41FA5}">
                      <a16:colId xmlns:a16="http://schemas.microsoft.com/office/drawing/2014/main" val="3337534509"/>
                    </a:ext>
                  </a:extLst>
                </a:gridCol>
                <a:gridCol w="2343150">
                  <a:extLst>
                    <a:ext uri="{9D8B030D-6E8A-4147-A177-3AD203B41FA5}">
                      <a16:colId xmlns:a16="http://schemas.microsoft.com/office/drawing/2014/main" val="2542900843"/>
                    </a:ext>
                  </a:extLst>
                </a:gridCol>
                <a:gridCol w="1578435">
                  <a:extLst>
                    <a:ext uri="{9D8B030D-6E8A-4147-A177-3AD203B41FA5}">
                      <a16:colId xmlns:a16="http://schemas.microsoft.com/office/drawing/2014/main" val="1728429848"/>
                    </a:ext>
                  </a:extLst>
                </a:gridCol>
              </a:tblGrid>
              <a:tr h="370840">
                <a:tc>
                  <a:txBody>
                    <a:bodyPr/>
                    <a:lstStyle/>
                    <a:p>
                      <a:r>
                        <a:rPr lang="tr-TR" dirty="0"/>
                        <a:t>Program Adı</a:t>
                      </a:r>
                    </a:p>
                  </a:txBody>
                  <a:tcPr>
                    <a:solidFill>
                      <a:srgbClr val="193266"/>
                    </a:solidFill>
                  </a:tcPr>
                </a:tc>
                <a:tc>
                  <a:txBody>
                    <a:bodyPr/>
                    <a:lstStyle/>
                    <a:p>
                      <a:r>
                        <a:rPr lang="tr-TR" dirty="0"/>
                        <a:t>Tip</a:t>
                      </a:r>
                    </a:p>
                  </a:txBody>
                  <a:tcPr>
                    <a:solidFill>
                      <a:srgbClr val="193266"/>
                    </a:solidFill>
                  </a:tcPr>
                </a:tc>
                <a:tc>
                  <a:txBody>
                    <a:bodyPr/>
                    <a:lstStyle/>
                    <a:p>
                      <a:r>
                        <a:rPr lang="tr-TR" dirty="0"/>
                        <a:t>Durum</a:t>
                      </a:r>
                    </a:p>
                  </a:txBody>
                  <a:tcPr>
                    <a:solidFill>
                      <a:srgbClr val="193266"/>
                    </a:solidFill>
                  </a:tcPr>
                </a:tc>
                <a:tc>
                  <a:txBody>
                    <a:bodyPr/>
                    <a:lstStyle/>
                    <a:p>
                      <a:r>
                        <a:rPr lang="tr-TR" dirty="0"/>
                        <a:t>Öğrenci Sayısı</a:t>
                      </a:r>
                    </a:p>
                  </a:txBody>
                  <a:tcPr>
                    <a:solidFill>
                      <a:srgbClr val="193266"/>
                    </a:solidFill>
                  </a:tcPr>
                </a:tc>
                <a:extLst>
                  <a:ext uri="{0D108BD9-81ED-4DB2-BD59-A6C34878D82A}">
                    <a16:rowId xmlns:a16="http://schemas.microsoft.com/office/drawing/2014/main" val="977228861"/>
                  </a:ext>
                </a:extLst>
              </a:tr>
              <a:tr h="370840">
                <a:tc>
                  <a:txBody>
                    <a:bodyPr/>
                    <a:lstStyle/>
                    <a:p>
                      <a:r>
                        <a:rPr lang="tr-TR" sz="1800" kern="1200" dirty="0">
                          <a:solidFill>
                            <a:schemeClr val="dk1"/>
                          </a:solidFill>
                          <a:effectLst/>
                          <a:latin typeface="+mn-lt"/>
                          <a:ea typeface="+mn-ea"/>
                          <a:cs typeface="+mn-cs"/>
                        </a:rPr>
                        <a:t>Doğum ve Kadın Hastalıkları Hemşireliği</a:t>
                      </a:r>
                      <a:endParaRPr lang="tr-TR" dirty="0"/>
                    </a:p>
                  </a:txBody>
                  <a:tcPr/>
                </a:tc>
                <a:tc>
                  <a:txBody>
                    <a:bodyPr/>
                    <a:lstStyle/>
                    <a:p>
                      <a:r>
                        <a:rPr lang="tr-TR" dirty="0"/>
                        <a:t>Yüksek Lisans</a:t>
                      </a:r>
                    </a:p>
                  </a:txBody>
                  <a:tcPr/>
                </a:tc>
                <a:tc>
                  <a:txBody>
                    <a:bodyPr/>
                    <a:lstStyle/>
                    <a:p>
                      <a:r>
                        <a:rPr lang="tr-TR" dirty="0"/>
                        <a:t>Aktif</a:t>
                      </a:r>
                    </a:p>
                  </a:txBody>
                  <a:tcPr/>
                </a:tc>
                <a:tc>
                  <a:txBody>
                    <a:bodyPr/>
                    <a:lstStyle/>
                    <a:p>
                      <a:r>
                        <a:rPr lang="tr-TR" dirty="0"/>
                        <a:t>3</a:t>
                      </a:r>
                    </a:p>
                  </a:txBody>
                  <a:tcPr/>
                </a:tc>
                <a:extLst>
                  <a:ext uri="{0D108BD9-81ED-4DB2-BD59-A6C34878D82A}">
                    <a16:rowId xmlns:a16="http://schemas.microsoft.com/office/drawing/2014/main" val="1573148952"/>
                  </a:ext>
                </a:extLst>
              </a:tr>
              <a:tr h="370840">
                <a:tc>
                  <a:txBody>
                    <a:bodyPr/>
                    <a:lstStyle/>
                    <a:p>
                      <a:r>
                        <a:rPr lang="tr-TR" sz="1800" kern="1200" dirty="0">
                          <a:solidFill>
                            <a:schemeClr val="dk1"/>
                          </a:solidFill>
                          <a:effectLst/>
                          <a:latin typeface="+mn-lt"/>
                          <a:ea typeface="+mn-ea"/>
                          <a:cs typeface="+mn-cs"/>
                        </a:rPr>
                        <a:t>Çocuk Sağlığı ve Hastalıkları Hemşireliği</a:t>
                      </a:r>
                      <a:endParaRPr lang="tr-TR" dirty="0"/>
                    </a:p>
                  </a:txBody>
                  <a:tcPr/>
                </a:tc>
                <a:tc>
                  <a:txBody>
                    <a:bodyPr/>
                    <a:lstStyle/>
                    <a:p>
                      <a:r>
                        <a:rPr lang="tr-TR" dirty="0"/>
                        <a:t>Yüksek Lisans</a:t>
                      </a:r>
                    </a:p>
                  </a:txBody>
                  <a:tcPr/>
                </a:tc>
                <a:tc>
                  <a:txBody>
                    <a:bodyPr/>
                    <a:lstStyle/>
                    <a:p>
                      <a:r>
                        <a:rPr lang="tr-TR" dirty="0"/>
                        <a:t>Plan aşamasında</a:t>
                      </a:r>
                    </a:p>
                  </a:txBody>
                  <a:tcPr/>
                </a:tc>
                <a:tc>
                  <a:txBody>
                    <a:bodyPr/>
                    <a:lstStyle/>
                    <a:p>
                      <a:r>
                        <a:rPr lang="tr-TR" dirty="0"/>
                        <a:t>-</a:t>
                      </a:r>
                    </a:p>
                  </a:txBody>
                  <a:tcPr/>
                </a:tc>
                <a:extLst>
                  <a:ext uri="{0D108BD9-81ED-4DB2-BD59-A6C34878D82A}">
                    <a16:rowId xmlns:a16="http://schemas.microsoft.com/office/drawing/2014/main" val="2088526237"/>
                  </a:ext>
                </a:extLst>
              </a:tr>
            </a:tbl>
          </a:graphicData>
        </a:graphic>
      </p:graphicFrame>
    </p:spTree>
    <p:extLst>
      <p:ext uri="{BB962C8B-B14F-4D97-AF65-F5344CB8AC3E}">
        <p14:creationId xmlns:p14="http://schemas.microsoft.com/office/powerpoint/2010/main" val="15811809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23867CDF-41CC-4387-A6F0-6AB004CE11BB}"/>
              </a:ext>
            </a:extLst>
          </p:cNvPr>
          <p:cNvSpPr/>
          <p:nvPr/>
        </p:nvSpPr>
        <p:spPr>
          <a:xfrm rot="11436214" flipH="1">
            <a:off x="4638212" y="4080458"/>
            <a:ext cx="7686406" cy="3406655"/>
          </a:xfrm>
          <a:custGeom>
            <a:avLst/>
            <a:gdLst>
              <a:gd name="connsiteX0" fmla="*/ 7066038 w 7686406"/>
              <a:gd name="connsiteY0" fmla="*/ 3363881 h 3406655"/>
              <a:gd name="connsiteX1" fmla="*/ 7191487 w 7686406"/>
              <a:gd name="connsiteY1" fmla="*/ 3386970 h 3406655"/>
              <a:gd name="connsiteX2" fmla="*/ 7297625 w 7686406"/>
              <a:gd name="connsiteY2" fmla="*/ 3406655 h 3406655"/>
              <a:gd name="connsiteX3" fmla="*/ 7686406 w 7686406"/>
              <a:gd name="connsiteY3" fmla="*/ 1329935 h 3406655"/>
              <a:gd name="connsiteX4" fmla="*/ 582402 w 7686406"/>
              <a:gd name="connsiteY4" fmla="*/ 0 h 3406655"/>
              <a:gd name="connsiteX5" fmla="*/ 489405 w 7686406"/>
              <a:gd name="connsiteY5" fmla="*/ 16526 h 3406655"/>
              <a:gd name="connsiteX6" fmla="*/ 367484 w 7686406"/>
              <a:gd name="connsiteY6" fmla="*/ 39086 h 3406655"/>
              <a:gd name="connsiteX7" fmla="*/ 1595252 w 7686406"/>
              <a:gd name="connsiteY7" fmla="*/ 777929 h 3406655"/>
              <a:gd name="connsiteX8" fmla="*/ 3111905 w 7686406"/>
              <a:gd name="connsiteY8" fmla="*/ 864852 h 3406655"/>
              <a:gd name="connsiteX9" fmla="*/ 4068842 w 7686406"/>
              <a:gd name="connsiteY9" fmla="*/ 1277735 h 3406655"/>
              <a:gd name="connsiteX10" fmla="*/ 5170221 w 7686406"/>
              <a:gd name="connsiteY10" fmla="*/ 2386000 h 3406655"/>
              <a:gd name="connsiteX11" fmla="*/ 7066038 w 7686406"/>
              <a:gd name="connsiteY11" fmla="*/ 3363881 h 34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6406" h="3406655">
                <a:moveTo>
                  <a:pt x="7066038" y="3363881"/>
                </a:moveTo>
                <a:cubicBezTo>
                  <a:pt x="7106287" y="3371124"/>
                  <a:pt x="7148205" y="3378906"/>
                  <a:pt x="7191487" y="3386970"/>
                </a:cubicBezTo>
                <a:lnTo>
                  <a:pt x="7297625" y="3406655"/>
                </a:lnTo>
                <a:lnTo>
                  <a:pt x="7686406" y="1329935"/>
                </a:lnTo>
                <a:lnTo>
                  <a:pt x="582402" y="0"/>
                </a:lnTo>
                <a:lnTo>
                  <a:pt x="489405" y="16526"/>
                </a:lnTo>
                <a:cubicBezTo>
                  <a:pt x="444605" y="24641"/>
                  <a:pt x="403877" y="32181"/>
                  <a:pt x="367484" y="39086"/>
                </a:cubicBezTo>
                <a:cubicBezTo>
                  <a:pt x="-797089" y="260015"/>
                  <a:pt x="1137849" y="640302"/>
                  <a:pt x="1595252" y="777929"/>
                </a:cubicBezTo>
                <a:cubicBezTo>
                  <a:pt x="2052655" y="915556"/>
                  <a:pt x="2699641" y="781552"/>
                  <a:pt x="3111905" y="864852"/>
                </a:cubicBezTo>
                <a:cubicBezTo>
                  <a:pt x="3524170" y="948153"/>
                  <a:pt x="3725789" y="1024210"/>
                  <a:pt x="4068842" y="1277735"/>
                </a:cubicBezTo>
                <a:cubicBezTo>
                  <a:pt x="4411894" y="1531260"/>
                  <a:pt x="4670687" y="2038309"/>
                  <a:pt x="5170221" y="2386000"/>
                </a:cubicBezTo>
                <a:cubicBezTo>
                  <a:pt x="5669755" y="2733691"/>
                  <a:pt x="6422062" y="3247985"/>
                  <a:pt x="7066038" y="3363881"/>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Freeform: Shape 61">
            <a:extLst>
              <a:ext uri="{FF2B5EF4-FFF2-40B4-BE49-F238E27FC236}">
                <a16:creationId xmlns:a16="http://schemas.microsoft.com/office/drawing/2014/main" id="{26F611C6-7398-45C6-ACBE-F91BDB637939}"/>
              </a:ext>
            </a:extLst>
          </p:cNvPr>
          <p:cNvSpPr/>
          <p:nvPr/>
        </p:nvSpPr>
        <p:spPr>
          <a:xfrm>
            <a:off x="-16301"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blipFill>
            <a:blip r:embed="rId3"/>
            <a:stretch>
              <a:fillRect/>
            </a:stretch>
          </a:blipFill>
          <a:ln>
            <a:solidFill>
              <a:srgbClr val="FFC000"/>
            </a:solid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F52B1EE5-8BF2-48CF-B64E-CD302E0A12B5}"/>
              </a:ext>
            </a:extLst>
          </p:cNvPr>
          <p:cNvSpPr/>
          <p:nvPr/>
        </p:nvSpPr>
        <p:spPr>
          <a:xfrm>
            <a:off x="7943608" y="0"/>
            <a:ext cx="4248392" cy="1610170"/>
          </a:xfrm>
          <a:custGeom>
            <a:avLst/>
            <a:gdLst>
              <a:gd name="connsiteX0" fmla="*/ 0 w 4248392"/>
              <a:gd name="connsiteY0" fmla="*/ 0 h 1610170"/>
              <a:gd name="connsiteX1" fmla="*/ 4248392 w 4248392"/>
              <a:gd name="connsiteY1" fmla="*/ 0 h 1610170"/>
              <a:gd name="connsiteX2" fmla="*/ 4248392 w 4248392"/>
              <a:gd name="connsiteY2" fmla="*/ 1610170 h 1610170"/>
              <a:gd name="connsiteX3" fmla="*/ 4087844 w 4248392"/>
              <a:gd name="connsiteY3" fmla="*/ 1561556 h 1610170"/>
              <a:gd name="connsiteX4" fmla="*/ 3087807 w 4248392"/>
              <a:gd name="connsiteY4" fmla="*/ 1071223 h 1610170"/>
              <a:gd name="connsiteX5" fmla="*/ 2300046 w 4248392"/>
              <a:gd name="connsiteY5" fmla="*/ 412603 h 1610170"/>
              <a:gd name="connsiteX6" fmla="*/ 1615598 w 4248392"/>
              <a:gd name="connsiteY6" fmla="*/ 167235 h 1610170"/>
              <a:gd name="connsiteX7" fmla="*/ 530812 w 4248392"/>
              <a:gd name="connsiteY7" fmla="*/ 115578 h 1610170"/>
              <a:gd name="connsiteX8" fmla="*/ 138446 w 4248392"/>
              <a:gd name="connsiteY8" fmla="*/ 30930 h 16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392" h="1610170">
                <a:moveTo>
                  <a:pt x="0" y="0"/>
                </a:moveTo>
                <a:lnTo>
                  <a:pt x="4248392" y="0"/>
                </a:lnTo>
                <a:lnTo>
                  <a:pt x="4248392" y="1610170"/>
                </a:lnTo>
                <a:lnTo>
                  <a:pt x="4087844" y="1561556"/>
                </a:lnTo>
                <a:cubicBezTo>
                  <a:pt x="3725441" y="1436854"/>
                  <a:pt x="3355775" y="1226192"/>
                  <a:pt x="3087807" y="1071223"/>
                </a:cubicBezTo>
                <a:cubicBezTo>
                  <a:pt x="2730516" y="864597"/>
                  <a:pt x="2545414" y="563268"/>
                  <a:pt x="2300046" y="412603"/>
                </a:cubicBezTo>
                <a:cubicBezTo>
                  <a:pt x="2054678" y="261938"/>
                  <a:pt x="1910470" y="216739"/>
                  <a:pt x="1615598" y="167235"/>
                </a:cubicBezTo>
                <a:cubicBezTo>
                  <a:pt x="1320726" y="117731"/>
                  <a:pt x="857970" y="197367"/>
                  <a:pt x="530812" y="115578"/>
                </a:cubicBezTo>
                <a:cubicBezTo>
                  <a:pt x="449023" y="95131"/>
                  <a:pt x="301184" y="65670"/>
                  <a:pt x="138446" y="3093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Freeform: Shape 49">
            <a:extLst>
              <a:ext uri="{FF2B5EF4-FFF2-40B4-BE49-F238E27FC236}">
                <a16:creationId xmlns:a16="http://schemas.microsoft.com/office/drawing/2014/main" id="{A790EA4A-8478-4A08-9378-008FEEA89AA4}"/>
              </a:ext>
            </a:extLst>
          </p:cNvPr>
          <p:cNvSpPr/>
          <p:nvPr/>
        </p:nvSpPr>
        <p:spPr>
          <a:xfrm>
            <a:off x="-16301" y="0"/>
            <a:ext cx="7607301" cy="6876731"/>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flip="none" rotWithShape="1">
            <a:gsLst>
              <a:gs pos="95000">
                <a:srgbClr val="24BED8">
                  <a:alpha val="80000"/>
                </a:srgbClr>
              </a:gs>
              <a:gs pos="0">
                <a:srgbClr val="2F3F69">
                  <a:alpha val="20000"/>
                </a:srgbClr>
              </a:gs>
            </a:gsLst>
            <a:lin ang="10200000" scaled="0"/>
            <a:tileRect/>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0" name="Grup 19">
            <a:extLst>
              <a:ext uri="{FF2B5EF4-FFF2-40B4-BE49-F238E27FC236}">
                <a16:creationId xmlns:a16="http://schemas.microsoft.com/office/drawing/2014/main" id="{C43F3E06-2D36-4E69-B14C-20E9E565E2E1}"/>
              </a:ext>
            </a:extLst>
          </p:cNvPr>
          <p:cNvGrpSpPr/>
          <p:nvPr/>
        </p:nvGrpSpPr>
        <p:grpSpPr>
          <a:xfrm>
            <a:off x="6400225" y="3402346"/>
            <a:ext cx="6172200" cy="1011220"/>
            <a:chOff x="6462096" y="2772088"/>
            <a:chExt cx="6172200" cy="1011220"/>
          </a:xfrm>
        </p:grpSpPr>
        <p:grpSp>
          <p:nvGrpSpPr>
            <p:cNvPr id="9" name="Grup 8">
              <a:extLst>
                <a:ext uri="{FF2B5EF4-FFF2-40B4-BE49-F238E27FC236}">
                  <a16:creationId xmlns:a16="http://schemas.microsoft.com/office/drawing/2014/main" id="{1E9B1D4D-203C-4992-A7B0-8ED5A0591804}"/>
                </a:ext>
              </a:extLst>
            </p:cNvPr>
            <p:cNvGrpSpPr/>
            <p:nvPr/>
          </p:nvGrpSpPr>
          <p:grpSpPr>
            <a:xfrm>
              <a:off x="7320378" y="3463901"/>
              <a:ext cx="4455636" cy="319407"/>
              <a:chOff x="6226059" y="2990940"/>
              <a:chExt cx="6167436" cy="319407"/>
            </a:xfrm>
          </p:grpSpPr>
          <p:sp>
            <p:nvSpPr>
              <p:cNvPr id="32" name="Metin kutusu 31">
                <a:extLst>
                  <a:ext uri="{FF2B5EF4-FFF2-40B4-BE49-F238E27FC236}">
                    <a16:creationId xmlns:a16="http://schemas.microsoft.com/office/drawing/2014/main" id="{F65C17B8-5197-478C-B3EF-E45A8ED38E3E}"/>
                  </a:ext>
                </a:extLst>
              </p:cNvPr>
              <p:cNvSpPr txBox="1"/>
              <p:nvPr/>
            </p:nvSpPr>
            <p:spPr>
              <a:xfrm>
                <a:off x="6226059" y="3033348"/>
                <a:ext cx="6167436" cy="276999"/>
              </a:xfrm>
              <a:prstGeom prst="rect">
                <a:avLst/>
              </a:prstGeom>
              <a:noFill/>
            </p:spPr>
            <p:txBody>
              <a:bodyPr wrap="square">
                <a:spAutoFit/>
              </a:bodyPr>
              <a:lstStyle/>
              <a:p>
                <a:pPr algn="ctr"/>
                <a:r>
                  <a:rPr lang="tr-TR" sz="1200" b="1" dirty="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Prof. Dr. Hülya Arıkan</a:t>
                </a:r>
                <a:endParaRPr lang="tr-TR" sz="2000" b="1" dirty="0">
                  <a:solidFill>
                    <a:schemeClr val="tx2">
                      <a:lumMod val="50000"/>
                    </a:schemeClr>
                  </a:solidFill>
                  <a:effectLst>
                    <a:outerShdw blurRad="38100" dist="38100" dir="2700000" algn="tl">
                      <a:srgbClr val="000000">
                        <a:alpha val="43137"/>
                      </a:srgbClr>
                    </a:outerShdw>
                  </a:effectLst>
                  <a:latin typeface="Trebuchet MS" panose="020B0603020202020204" pitchFamily="34" charset="0"/>
                  <a:ea typeface="Roboto" panose="02000000000000000000" pitchFamily="2" charset="0"/>
                  <a:cs typeface="Roboto" panose="02000000000000000000" pitchFamily="2" charset="0"/>
                </a:endParaRPr>
              </a:p>
            </p:txBody>
          </p:sp>
          <p:cxnSp>
            <p:nvCxnSpPr>
              <p:cNvPr id="7" name="Düz Bağlayıcı 6">
                <a:extLst>
                  <a:ext uri="{FF2B5EF4-FFF2-40B4-BE49-F238E27FC236}">
                    <a16:creationId xmlns:a16="http://schemas.microsoft.com/office/drawing/2014/main" id="{570FA7BF-86A1-4048-ACFB-748115DA4D21}"/>
                  </a:ext>
                </a:extLst>
              </p:cNvPr>
              <p:cNvCxnSpPr>
                <a:cxnSpLocks/>
              </p:cNvCxnSpPr>
              <p:nvPr/>
            </p:nvCxnSpPr>
            <p:spPr>
              <a:xfrm>
                <a:off x="7158552" y="2990940"/>
                <a:ext cx="4302452"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8" name="Metin kutusu 47">
              <a:extLst>
                <a:ext uri="{FF2B5EF4-FFF2-40B4-BE49-F238E27FC236}">
                  <a16:creationId xmlns:a16="http://schemas.microsoft.com/office/drawing/2014/main" id="{E1323C98-FD78-4EF0-ADF3-49ABC278796E}"/>
                </a:ext>
              </a:extLst>
            </p:cNvPr>
            <p:cNvSpPr txBox="1"/>
            <p:nvPr/>
          </p:nvSpPr>
          <p:spPr>
            <a:xfrm>
              <a:off x="6462096" y="2772088"/>
              <a:ext cx="6172200" cy="707886"/>
            </a:xfrm>
            <a:prstGeom prst="rect">
              <a:avLst/>
            </a:prstGeom>
            <a:noFill/>
          </p:spPr>
          <p:txBody>
            <a:bodyPr wrap="square">
              <a:spAutoFit/>
            </a:bodyPr>
            <a:lstStyle/>
            <a:p>
              <a:pPr algn="ctr"/>
              <a:r>
                <a:rPr lang="tr-TR" sz="2000" b="1" dirty="0">
                  <a:solidFill>
                    <a:schemeClr val="bg2">
                      <a:lumMod val="10000"/>
                    </a:schemeClr>
                  </a:solidFill>
                  <a:latin typeface="Trebuchet MS" panose="020B0603020202020204" pitchFamily="34" charset="0"/>
                  <a:ea typeface="Roboto" panose="02000000000000000000" pitchFamily="2" charset="0"/>
                  <a:cs typeface="Roboto" panose="02000000000000000000" pitchFamily="2" charset="0"/>
                </a:rPr>
                <a:t>FİZYOTERAPİ VE REHABİLİTASYON</a:t>
              </a:r>
            </a:p>
            <a:p>
              <a:pPr algn="ctr"/>
              <a:r>
                <a:rPr lang="tr-TR" sz="2000" b="1" dirty="0">
                  <a:solidFill>
                    <a:schemeClr val="bg2">
                      <a:lumMod val="10000"/>
                    </a:schemeClr>
                  </a:solidFill>
                  <a:latin typeface="Trebuchet MS" panose="020B0603020202020204" pitchFamily="34" charset="0"/>
                  <a:ea typeface="Roboto" panose="02000000000000000000" pitchFamily="2" charset="0"/>
                  <a:cs typeface="Roboto" panose="02000000000000000000" pitchFamily="2" charset="0"/>
                </a:rPr>
                <a:t>BÖLÜM TANITIMI</a:t>
              </a:r>
            </a:p>
          </p:txBody>
        </p:sp>
      </p:grpSp>
      <p:pic>
        <p:nvPicPr>
          <p:cNvPr id="15" name="Picture 14">
            <a:extLst>
              <a:ext uri="{FF2B5EF4-FFF2-40B4-BE49-F238E27FC236}">
                <a16:creationId xmlns:a16="http://schemas.microsoft.com/office/drawing/2014/main" id="{CD4A2C0C-F336-49D7-903D-A66F1DEA7C95}"/>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t="7143" b="7143"/>
          <a:stretch/>
        </p:blipFill>
        <p:spPr>
          <a:xfrm>
            <a:off x="8476100" y="1233516"/>
            <a:ext cx="1962725" cy="1962725"/>
          </a:xfrm>
          <a:prstGeom prst="flowChartConnector">
            <a:avLst/>
          </a:prstGeom>
          <a:effectLst>
            <a:outerShdw blurRad="63500" sx="102000" sy="102000" algn="ctr" rotWithShape="0">
              <a:prstClr val="black">
                <a:alpha val="40000"/>
              </a:prstClr>
            </a:outerShdw>
          </a:effectLst>
        </p:spPr>
      </p:pic>
      <p:pic>
        <p:nvPicPr>
          <p:cNvPr id="18" name="Picture 17">
            <a:extLst>
              <a:ext uri="{FF2B5EF4-FFF2-40B4-BE49-F238E27FC236}">
                <a16:creationId xmlns:a16="http://schemas.microsoft.com/office/drawing/2014/main" id="{5B857297-952E-4411-8A54-8260A30F8AC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5294" t="27333" r="15294" b="29889"/>
          <a:stretch/>
        </p:blipFill>
        <p:spPr>
          <a:xfrm>
            <a:off x="6424282" y="4619672"/>
            <a:ext cx="2674620" cy="1648362"/>
          </a:xfrm>
          <a:prstGeom prst="rect">
            <a:avLst/>
          </a:prstGeom>
        </p:spPr>
      </p:pic>
    </p:spTree>
    <p:extLst>
      <p:ext uri="{BB962C8B-B14F-4D97-AF65-F5344CB8AC3E}">
        <p14:creationId xmlns:p14="http://schemas.microsoft.com/office/powerpoint/2010/main" val="11154836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2803974"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Fizyoterapist Kimdir?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a:t>
              </a:r>
              <a:endParaRPr lang="en-IN" b="1" dirty="0">
                <a:solidFill>
                  <a:schemeClr val="bg1"/>
                </a:solidFill>
                <a:latin typeface="Eurostile BQ" pitchFamily="50" charset="0"/>
              </a:endParaRPr>
            </a:p>
          </p:txBody>
        </p:sp>
      </p:grpSp>
      <p:sp>
        <p:nvSpPr>
          <p:cNvPr id="43" name="İçerik Yer Tutucusu 9">
            <a:extLst>
              <a:ext uri="{FF2B5EF4-FFF2-40B4-BE49-F238E27FC236}">
                <a16:creationId xmlns:a16="http://schemas.microsoft.com/office/drawing/2014/main" id="{9E95F0B9-15F9-48EE-9625-EF4530E67C0F}"/>
              </a:ext>
            </a:extLst>
          </p:cNvPr>
          <p:cNvSpPr txBox="1">
            <a:spLocks/>
          </p:cNvSpPr>
          <p:nvPr/>
        </p:nvSpPr>
        <p:spPr>
          <a:xfrm>
            <a:off x="695325" y="2626658"/>
            <a:ext cx="10515600" cy="2853440"/>
          </a:xfrm>
          <a:prstGeom prst="rect">
            <a:avLst/>
          </a:prstGeom>
        </p:spPr>
        <p:txBody>
          <a:bodyPr>
            <a:normAutofit fontScale="925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2400" dirty="0">
                <a:latin typeface="Candara" panose="020E0502030303020204" pitchFamily="34" charset="0"/>
              </a:rPr>
              <a:t>Dünya Sağlık Örgütü’nün tanımına göre:</a:t>
            </a:r>
          </a:p>
          <a:p>
            <a:pPr algn="just"/>
            <a:r>
              <a:rPr lang="tr-TR" sz="2400" dirty="0">
                <a:latin typeface="Candara" panose="020E0502030303020204" pitchFamily="34" charset="0"/>
              </a:rPr>
              <a:t>Fizyoterapistler, insan motor fonksiyonlarını iyileştiren veya eski haline getiren, hareket kabiliyetini en üst düzeye çıkaran, ağrı sendromlarını hafifleten ve yaralanmalar, hastalıklar ve diğer bozukluklarla ilişkili fiziksel zorlukları tedavi eden veya önleyen rehabilite edici programları değerlendirir, planlar ve uygular. Hareket, ultrason, ısıtma, lazer ve diğer teknikler gibi çok çeşitli fiziksel terapi ve teknikleri uygularlar. Yaygın fiziksel rahatsızlıkların ve bozuklukların taranması ve önlenmesi için programlar geliştirebilir ve uygulayabilirler.</a:t>
            </a:r>
          </a:p>
        </p:txBody>
      </p:sp>
    </p:spTree>
    <p:extLst>
      <p:ext uri="{BB962C8B-B14F-4D97-AF65-F5344CB8AC3E}">
        <p14:creationId xmlns:p14="http://schemas.microsoft.com/office/powerpoint/2010/main" val="296747759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4392549"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Fizyoterapistlerin Çalışma Alanları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a:t>
              </a:r>
              <a:endParaRPr lang="en-IN" b="1" dirty="0">
                <a:solidFill>
                  <a:schemeClr val="bg1"/>
                </a:solidFill>
                <a:latin typeface="Eurostile BQ" pitchFamily="50" charset="0"/>
              </a:endParaRPr>
            </a:p>
          </p:txBody>
        </p:sp>
      </p:grpSp>
      <p:sp>
        <p:nvSpPr>
          <p:cNvPr id="23" name="İçerik Yer Tutucusu 9">
            <a:extLst>
              <a:ext uri="{FF2B5EF4-FFF2-40B4-BE49-F238E27FC236}">
                <a16:creationId xmlns:a16="http://schemas.microsoft.com/office/drawing/2014/main" id="{8C9328B7-BFD8-4E97-92DB-766D70910736}"/>
              </a:ext>
            </a:extLst>
          </p:cNvPr>
          <p:cNvSpPr txBox="1">
            <a:spLocks/>
          </p:cNvSpPr>
          <p:nvPr/>
        </p:nvSpPr>
        <p:spPr>
          <a:xfrm>
            <a:off x="449778" y="2564235"/>
            <a:ext cx="8503721" cy="523167"/>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20000"/>
              </a:lnSpc>
              <a:spcBef>
                <a:spcPts val="0"/>
              </a:spcBef>
            </a:pPr>
            <a:r>
              <a:rPr lang="tr-TR" sz="2000" dirty="0">
                <a:latin typeface="Candara" panose="020E0502030303020204" pitchFamily="34" charset="0"/>
              </a:rPr>
              <a:t>Yataklı Tedavi Merkezleri (Üniversite, Devlet ve Sigorta Hasteneleri vb...)</a:t>
            </a:r>
          </a:p>
        </p:txBody>
      </p:sp>
      <p:sp>
        <p:nvSpPr>
          <p:cNvPr id="24" name="Dikdörtgen 4">
            <a:extLst>
              <a:ext uri="{FF2B5EF4-FFF2-40B4-BE49-F238E27FC236}">
                <a16:creationId xmlns:a16="http://schemas.microsoft.com/office/drawing/2014/main" id="{A8894ECE-5791-417C-9E7A-5982D91A5DAD}"/>
              </a:ext>
            </a:extLst>
          </p:cNvPr>
          <p:cNvSpPr/>
          <p:nvPr/>
        </p:nvSpPr>
        <p:spPr>
          <a:xfrm>
            <a:off x="7153575" y="3371773"/>
            <a:ext cx="6096000" cy="4745915"/>
          </a:xfrm>
          <a:prstGeom prst="rect">
            <a:avLst/>
          </a:prstGeom>
        </p:spPr>
        <p:txBody>
          <a:bodyPr vert="horz" lIns="91440" tIns="45720" rIns="91440" bIns="45720" rtlCol="0">
            <a:normAutofit/>
          </a:bodyPr>
          <a:lstStyle/>
          <a:p>
            <a:pPr marL="228600" indent="-228600">
              <a:lnSpc>
                <a:spcPct val="120000"/>
              </a:lnSpc>
              <a:buFont typeface="Arial" panose="020B0604020202020204" pitchFamily="34" charset="0"/>
              <a:buChar char="•"/>
            </a:pPr>
            <a:r>
              <a:rPr lang="tr-TR" sz="1600" dirty="0">
                <a:latin typeface="Candara" panose="020E0502030303020204" pitchFamily="34" charset="0"/>
                <a:cs typeface="Times New Roman" panose="02020603050405020304" pitchFamily="18" charset="0"/>
              </a:rPr>
              <a:t>Rehabilitasyon Merkezleri / Protez-</a:t>
            </a:r>
            <a:r>
              <a:rPr lang="tr-TR" sz="1600" dirty="0" err="1">
                <a:latin typeface="Candara" panose="020E0502030303020204" pitchFamily="34" charset="0"/>
                <a:cs typeface="Times New Roman" panose="02020603050405020304" pitchFamily="18" charset="0"/>
              </a:rPr>
              <a:t>Ortez</a:t>
            </a:r>
            <a:r>
              <a:rPr lang="tr-TR" sz="1600" dirty="0">
                <a:latin typeface="Candara" panose="020E0502030303020204" pitchFamily="34" charset="0"/>
                <a:cs typeface="Times New Roman" panose="02020603050405020304" pitchFamily="18" charset="0"/>
              </a:rPr>
              <a:t> Üniteleri</a:t>
            </a:r>
          </a:p>
          <a:p>
            <a:pPr marL="228600" indent="-228600">
              <a:lnSpc>
                <a:spcPct val="120000"/>
              </a:lnSpc>
              <a:buFont typeface="Arial" panose="020B0604020202020204" pitchFamily="34" charset="0"/>
              <a:buChar char="•"/>
            </a:pPr>
            <a:r>
              <a:rPr lang="tr-TR" sz="1600" dirty="0">
                <a:latin typeface="Candara" panose="020E0502030303020204" pitchFamily="34" charset="0"/>
                <a:cs typeface="Times New Roman" panose="02020603050405020304" pitchFamily="18" charset="0"/>
              </a:rPr>
              <a:t>Özel Eğitim Merkezleri</a:t>
            </a:r>
          </a:p>
          <a:p>
            <a:pPr marL="228600" indent="-228600">
              <a:lnSpc>
                <a:spcPct val="120000"/>
              </a:lnSpc>
              <a:buFont typeface="Arial" panose="020B0604020202020204" pitchFamily="34" charset="0"/>
              <a:buChar char="•"/>
            </a:pPr>
            <a:r>
              <a:rPr lang="tr-TR" sz="1600" dirty="0">
                <a:latin typeface="Candara" panose="020E0502030303020204" pitchFamily="34" charset="0"/>
                <a:cs typeface="Times New Roman" panose="02020603050405020304" pitchFamily="18" charset="0"/>
              </a:rPr>
              <a:t>Birinci Basamak Sağlık Hizmetleri</a:t>
            </a:r>
          </a:p>
          <a:p>
            <a:pPr marL="228600" indent="-228600">
              <a:lnSpc>
                <a:spcPct val="120000"/>
              </a:lnSpc>
              <a:buFont typeface="Arial" panose="020B0604020202020204" pitchFamily="34" charset="0"/>
              <a:buChar char="•"/>
            </a:pPr>
            <a:r>
              <a:rPr lang="tr-TR" sz="1600" dirty="0">
                <a:latin typeface="Candara" panose="020E0502030303020204" pitchFamily="34" charset="0"/>
                <a:cs typeface="Times New Roman" panose="02020603050405020304" pitchFamily="18" charset="0"/>
              </a:rPr>
              <a:t>Endüstri Alanları</a:t>
            </a:r>
          </a:p>
          <a:p>
            <a:pPr marL="228600" indent="-228600">
              <a:lnSpc>
                <a:spcPct val="120000"/>
              </a:lnSpc>
              <a:buFont typeface="Arial" panose="020B0604020202020204" pitchFamily="34" charset="0"/>
              <a:buChar char="•"/>
            </a:pPr>
            <a:r>
              <a:rPr lang="tr-TR" sz="1600" dirty="0">
                <a:latin typeface="Candara" panose="020E0502030303020204" pitchFamily="34" charset="0"/>
                <a:cs typeface="Times New Roman" panose="02020603050405020304" pitchFamily="18" charset="0"/>
              </a:rPr>
              <a:t>Okullar</a:t>
            </a:r>
          </a:p>
          <a:p>
            <a:pPr marL="228600" indent="-228600">
              <a:lnSpc>
                <a:spcPct val="120000"/>
              </a:lnSpc>
              <a:buFont typeface="Arial" panose="020B0604020202020204" pitchFamily="34" charset="0"/>
              <a:buChar char="•"/>
            </a:pPr>
            <a:r>
              <a:rPr lang="tr-TR" sz="1600" dirty="0">
                <a:latin typeface="Candara" panose="020E0502030303020204" pitchFamily="34" charset="0"/>
                <a:cs typeface="Times New Roman" panose="02020603050405020304" pitchFamily="18" charset="0"/>
              </a:rPr>
              <a:t>Spor Kulüpleri</a:t>
            </a:r>
          </a:p>
          <a:p>
            <a:pPr marL="228600" indent="-228600">
              <a:lnSpc>
                <a:spcPct val="120000"/>
              </a:lnSpc>
              <a:buFont typeface="Arial" panose="020B0604020202020204" pitchFamily="34" charset="0"/>
              <a:buChar char="•"/>
            </a:pPr>
            <a:r>
              <a:rPr lang="tr-TR" sz="1600" dirty="0">
                <a:latin typeface="Candara" panose="020E0502030303020204" pitchFamily="34" charset="0"/>
                <a:cs typeface="Times New Roman" panose="02020603050405020304" pitchFamily="18" charset="0"/>
              </a:rPr>
              <a:t>Huzur Evleri</a:t>
            </a:r>
          </a:p>
          <a:p>
            <a:pPr marL="228600" indent="-228600">
              <a:lnSpc>
                <a:spcPct val="120000"/>
              </a:lnSpc>
              <a:buFont typeface="Arial" panose="020B0604020202020204" pitchFamily="34" charset="0"/>
              <a:buChar char="•"/>
            </a:pPr>
            <a:r>
              <a:rPr lang="tr-TR" sz="1600" dirty="0">
                <a:latin typeface="Candara" panose="020E0502030303020204" pitchFamily="34" charset="0"/>
                <a:cs typeface="Times New Roman" panose="02020603050405020304" pitchFamily="18" charset="0"/>
              </a:rPr>
              <a:t>Mesleki Rehabilitasyon Merkezleri</a:t>
            </a:r>
          </a:p>
          <a:p>
            <a:pPr marL="228600" indent="-228600">
              <a:lnSpc>
                <a:spcPct val="120000"/>
              </a:lnSpc>
              <a:buFont typeface="Arial" panose="020B0604020202020204" pitchFamily="34" charset="0"/>
              <a:buChar char="•"/>
            </a:pPr>
            <a:r>
              <a:rPr lang="tr-TR" sz="1600" dirty="0">
                <a:latin typeface="Candara" panose="020E0502030303020204" pitchFamily="34" charset="0"/>
                <a:cs typeface="Times New Roman" panose="02020603050405020304" pitchFamily="18" charset="0"/>
              </a:rPr>
              <a:t>Kaplıca Merkezleri</a:t>
            </a:r>
          </a:p>
        </p:txBody>
      </p:sp>
      <p:sp>
        <p:nvSpPr>
          <p:cNvPr id="25" name="Dikdörtgen 5">
            <a:extLst>
              <a:ext uri="{FF2B5EF4-FFF2-40B4-BE49-F238E27FC236}">
                <a16:creationId xmlns:a16="http://schemas.microsoft.com/office/drawing/2014/main" id="{59120032-C450-40B2-A0CD-F0ADBC38E2C2}"/>
              </a:ext>
            </a:extLst>
          </p:cNvPr>
          <p:cNvSpPr/>
          <p:nvPr/>
        </p:nvSpPr>
        <p:spPr>
          <a:xfrm>
            <a:off x="3578512" y="3316484"/>
            <a:ext cx="6096000" cy="3027239"/>
          </a:xfrm>
          <a:prstGeom prst="rect">
            <a:avLst/>
          </a:prstGeom>
        </p:spPr>
        <p:txBody>
          <a:bodyPr>
            <a:spAutoFit/>
          </a:bodyPr>
          <a:lstStyle/>
          <a:p>
            <a:pPr marL="628650" lvl="1" indent="-171450">
              <a:lnSpc>
                <a:spcPct val="120000"/>
              </a:lnSpc>
              <a:spcBef>
                <a:spcPts val="0"/>
              </a:spcBef>
              <a:buFont typeface="Wingdings" panose="05000000000000000000" pitchFamily="2" charset="2"/>
              <a:buChar char="v"/>
            </a:pPr>
            <a:r>
              <a:rPr lang="tr-TR" sz="1600" dirty="0">
                <a:latin typeface="Candara" panose="020E0502030303020204" pitchFamily="34" charset="0"/>
              </a:rPr>
              <a:t>Çocuk Hastalıkları</a:t>
            </a:r>
          </a:p>
          <a:p>
            <a:pPr marL="628650" lvl="1" indent="-171450">
              <a:lnSpc>
                <a:spcPct val="120000"/>
              </a:lnSpc>
              <a:spcBef>
                <a:spcPts val="0"/>
              </a:spcBef>
              <a:buFont typeface="Wingdings" panose="05000000000000000000" pitchFamily="2" charset="2"/>
              <a:buChar char="v"/>
            </a:pPr>
            <a:r>
              <a:rPr lang="tr-TR" sz="1600" dirty="0">
                <a:latin typeface="Candara" panose="020E0502030303020204" pitchFamily="34" charset="0"/>
              </a:rPr>
              <a:t>Üroloji</a:t>
            </a:r>
          </a:p>
          <a:p>
            <a:pPr marL="628650" lvl="1" indent="-171450">
              <a:lnSpc>
                <a:spcPct val="120000"/>
              </a:lnSpc>
              <a:spcBef>
                <a:spcPts val="0"/>
              </a:spcBef>
              <a:buFont typeface="Wingdings" panose="05000000000000000000" pitchFamily="2" charset="2"/>
              <a:buChar char="v"/>
            </a:pPr>
            <a:r>
              <a:rPr lang="tr-TR" sz="1600" dirty="0">
                <a:latin typeface="Candara" panose="020E0502030303020204" pitchFamily="34" charset="0"/>
              </a:rPr>
              <a:t>Onkoloji</a:t>
            </a:r>
          </a:p>
          <a:p>
            <a:pPr marL="628650" lvl="1" indent="-171450">
              <a:lnSpc>
                <a:spcPct val="120000"/>
              </a:lnSpc>
              <a:spcBef>
                <a:spcPts val="0"/>
              </a:spcBef>
              <a:buFont typeface="Wingdings" panose="05000000000000000000" pitchFamily="2" charset="2"/>
              <a:buChar char="v"/>
            </a:pPr>
            <a:r>
              <a:rPr lang="tr-TR" sz="1600" dirty="0">
                <a:latin typeface="Candara" panose="020E0502030303020204" pitchFamily="34" charset="0"/>
              </a:rPr>
              <a:t>Kadın Doğum</a:t>
            </a:r>
          </a:p>
          <a:p>
            <a:pPr marL="628650" lvl="1" indent="-171450">
              <a:lnSpc>
                <a:spcPct val="120000"/>
              </a:lnSpc>
              <a:spcBef>
                <a:spcPts val="0"/>
              </a:spcBef>
              <a:buFont typeface="Wingdings" panose="05000000000000000000" pitchFamily="2" charset="2"/>
              <a:buChar char="v"/>
            </a:pPr>
            <a:r>
              <a:rPr lang="tr-TR" sz="1600" dirty="0">
                <a:latin typeface="Candara" panose="020E0502030303020204" pitchFamily="34" charset="0"/>
              </a:rPr>
              <a:t>Kulak-Burun-Boğaz</a:t>
            </a:r>
          </a:p>
          <a:p>
            <a:pPr marL="628650" lvl="1" indent="-171450">
              <a:lnSpc>
                <a:spcPct val="120000"/>
              </a:lnSpc>
              <a:spcBef>
                <a:spcPts val="0"/>
              </a:spcBef>
              <a:buFont typeface="Wingdings" panose="05000000000000000000" pitchFamily="2" charset="2"/>
              <a:buChar char="v"/>
            </a:pPr>
            <a:r>
              <a:rPr lang="tr-TR" sz="1600" dirty="0">
                <a:latin typeface="Candara" panose="020E0502030303020204" pitchFamily="34" charset="0"/>
              </a:rPr>
              <a:t>Tüm Yoğun Bakımlar</a:t>
            </a:r>
          </a:p>
          <a:p>
            <a:pPr marL="628650" lvl="1" indent="-171450">
              <a:lnSpc>
                <a:spcPct val="120000"/>
              </a:lnSpc>
              <a:spcBef>
                <a:spcPts val="0"/>
              </a:spcBef>
              <a:buFont typeface="Wingdings" panose="05000000000000000000" pitchFamily="2" charset="2"/>
              <a:buChar char="v"/>
            </a:pPr>
            <a:r>
              <a:rPr lang="tr-TR" sz="1600" dirty="0">
                <a:latin typeface="Candara" panose="020E0502030303020204" pitchFamily="34" charset="0"/>
              </a:rPr>
              <a:t>Plastik Cerrahi / Yanık Üniteleri</a:t>
            </a:r>
          </a:p>
          <a:p>
            <a:pPr marL="628650" lvl="1" indent="-171450">
              <a:lnSpc>
                <a:spcPct val="120000"/>
              </a:lnSpc>
              <a:spcBef>
                <a:spcPts val="0"/>
              </a:spcBef>
              <a:buFont typeface="Wingdings" panose="05000000000000000000" pitchFamily="2" charset="2"/>
              <a:buChar char="v"/>
            </a:pPr>
            <a:r>
              <a:rPr lang="tr-TR" sz="1600" dirty="0" err="1">
                <a:latin typeface="Candara" panose="020E0502030303020204" pitchFamily="34" charset="0"/>
              </a:rPr>
              <a:t>Romatoloji</a:t>
            </a:r>
            <a:endParaRPr lang="tr-TR" sz="1600" dirty="0">
              <a:latin typeface="Candara" panose="020E0502030303020204" pitchFamily="34" charset="0"/>
            </a:endParaRPr>
          </a:p>
          <a:p>
            <a:pPr marL="628650" lvl="1" indent="-171450">
              <a:lnSpc>
                <a:spcPct val="120000"/>
              </a:lnSpc>
              <a:spcBef>
                <a:spcPts val="0"/>
              </a:spcBef>
              <a:buFont typeface="Wingdings" panose="05000000000000000000" pitchFamily="2" charset="2"/>
              <a:buChar char="v"/>
            </a:pPr>
            <a:r>
              <a:rPr lang="tr-TR" sz="1600" dirty="0">
                <a:latin typeface="Candara" panose="020E0502030303020204" pitchFamily="34" charset="0"/>
              </a:rPr>
              <a:t>Acil Servis Üniteleri</a:t>
            </a:r>
          </a:p>
          <a:p>
            <a:pPr marL="628650" lvl="1" indent="-171450">
              <a:lnSpc>
                <a:spcPct val="120000"/>
              </a:lnSpc>
              <a:spcBef>
                <a:spcPts val="0"/>
              </a:spcBef>
              <a:buFont typeface="Wingdings" panose="05000000000000000000" pitchFamily="2" charset="2"/>
              <a:buChar char="v"/>
            </a:pPr>
            <a:r>
              <a:rPr lang="tr-TR" sz="1600" dirty="0">
                <a:latin typeface="Candara" panose="020E0502030303020204" pitchFamily="34" charset="0"/>
              </a:rPr>
              <a:t>Diş Üniteleri</a:t>
            </a:r>
          </a:p>
        </p:txBody>
      </p:sp>
      <p:sp>
        <p:nvSpPr>
          <p:cNvPr id="26" name="Dikdörtgen 6">
            <a:extLst>
              <a:ext uri="{FF2B5EF4-FFF2-40B4-BE49-F238E27FC236}">
                <a16:creationId xmlns:a16="http://schemas.microsoft.com/office/drawing/2014/main" id="{5FABDC6E-8CD7-4B82-A550-260F45D30621}"/>
              </a:ext>
            </a:extLst>
          </p:cNvPr>
          <p:cNvSpPr/>
          <p:nvPr/>
        </p:nvSpPr>
        <p:spPr>
          <a:xfrm>
            <a:off x="106663" y="3384324"/>
            <a:ext cx="3950615" cy="2731773"/>
          </a:xfrm>
          <a:prstGeom prst="rect">
            <a:avLst/>
          </a:prstGeom>
        </p:spPr>
        <p:txBody>
          <a:bodyPr wrap="square">
            <a:spAutoFit/>
          </a:bodyPr>
          <a:lstStyle/>
          <a:p>
            <a:pPr marL="628650" lvl="1" indent="-171450">
              <a:lnSpc>
                <a:spcPct val="120000"/>
              </a:lnSpc>
              <a:spcBef>
                <a:spcPts val="0"/>
              </a:spcBef>
              <a:buFont typeface="Wingdings" panose="05000000000000000000" pitchFamily="2" charset="2"/>
              <a:buChar char="v"/>
            </a:pPr>
            <a:r>
              <a:rPr lang="tr-TR" sz="1600" dirty="0"/>
              <a:t>Ortopedi ve Travmatoloji</a:t>
            </a:r>
          </a:p>
          <a:p>
            <a:pPr marL="628650" lvl="1" indent="-171450">
              <a:lnSpc>
                <a:spcPct val="120000"/>
              </a:lnSpc>
              <a:spcBef>
                <a:spcPts val="0"/>
              </a:spcBef>
              <a:buFont typeface="Wingdings" panose="05000000000000000000" pitchFamily="2" charset="2"/>
              <a:buChar char="v"/>
            </a:pPr>
            <a:r>
              <a:rPr lang="tr-TR" sz="1600" dirty="0"/>
              <a:t>Nöroloji / Pediatrik Nöroloji</a:t>
            </a:r>
          </a:p>
          <a:p>
            <a:pPr marL="628650" lvl="1" indent="-171450">
              <a:lnSpc>
                <a:spcPct val="120000"/>
              </a:lnSpc>
              <a:spcBef>
                <a:spcPts val="0"/>
              </a:spcBef>
              <a:buFont typeface="Wingdings" panose="05000000000000000000" pitchFamily="2" charset="2"/>
              <a:buChar char="v"/>
            </a:pPr>
            <a:r>
              <a:rPr lang="tr-TR" sz="1600" dirty="0"/>
              <a:t>Psikiyatri</a:t>
            </a:r>
          </a:p>
          <a:p>
            <a:pPr marL="628650" lvl="1" indent="-171450">
              <a:lnSpc>
                <a:spcPct val="120000"/>
              </a:lnSpc>
              <a:spcBef>
                <a:spcPts val="0"/>
              </a:spcBef>
              <a:buFont typeface="Wingdings" panose="05000000000000000000" pitchFamily="2" charset="2"/>
              <a:buChar char="v"/>
            </a:pPr>
            <a:r>
              <a:rPr lang="tr-TR" sz="1600" dirty="0"/>
              <a:t>Fiziksel Tıp ve Rehabilitasyon</a:t>
            </a:r>
          </a:p>
          <a:p>
            <a:pPr marL="628650" lvl="1" indent="-171450">
              <a:lnSpc>
                <a:spcPct val="120000"/>
              </a:lnSpc>
              <a:spcBef>
                <a:spcPts val="0"/>
              </a:spcBef>
              <a:buFont typeface="Wingdings" panose="05000000000000000000" pitchFamily="2" charset="2"/>
              <a:buChar char="v"/>
            </a:pPr>
            <a:r>
              <a:rPr lang="tr-TR" sz="1600" dirty="0"/>
              <a:t>Beyin ve Sinir Cerrahisi</a:t>
            </a:r>
          </a:p>
          <a:p>
            <a:pPr marL="628650" lvl="1" indent="-171450">
              <a:lnSpc>
                <a:spcPct val="120000"/>
              </a:lnSpc>
              <a:spcBef>
                <a:spcPts val="0"/>
              </a:spcBef>
              <a:buFont typeface="Wingdings" panose="05000000000000000000" pitchFamily="2" charset="2"/>
              <a:buChar char="v"/>
            </a:pPr>
            <a:r>
              <a:rPr lang="tr-TR" sz="1600" dirty="0"/>
              <a:t>Genel Cerrahi</a:t>
            </a:r>
          </a:p>
          <a:p>
            <a:pPr marL="628650" lvl="1" indent="-171450">
              <a:lnSpc>
                <a:spcPct val="120000"/>
              </a:lnSpc>
              <a:spcBef>
                <a:spcPts val="0"/>
              </a:spcBef>
              <a:buFont typeface="Wingdings" panose="05000000000000000000" pitchFamily="2" charset="2"/>
              <a:buChar char="v"/>
            </a:pPr>
            <a:r>
              <a:rPr lang="tr-TR" sz="1600" dirty="0"/>
              <a:t>Kardiyoloji</a:t>
            </a:r>
          </a:p>
          <a:p>
            <a:pPr marL="628650" lvl="1" indent="-171450">
              <a:lnSpc>
                <a:spcPct val="120000"/>
              </a:lnSpc>
              <a:spcBef>
                <a:spcPts val="0"/>
              </a:spcBef>
              <a:buFont typeface="Wingdings" panose="05000000000000000000" pitchFamily="2" charset="2"/>
              <a:buChar char="v"/>
            </a:pPr>
            <a:r>
              <a:rPr lang="tr-TR" sz="1600" dirty="0"/>
              <a:t>Kalp damar cerrahisi</a:t>
            </a:r>
          </a:p>
          <a:p>
            <a:pPr marL="628650" lvl="1" indent="-171450">
              <a:lnSpc>
                <a:spcPct val="120000"/>
              </a:lnSpc>
              <a:spcBef>
                <a:spcPts val="0"/>
              </a:spcBef>
              <a:buFont typeface="Wingdings" panose="05000000000000000000" pitchFamily="2" charset="2"/>
              <a:buChar char="v"/>
            </a:pPr>
            <a:r>
              <a:rPr lang="tr-TR" sz="1600" dirty="0"/>
              <a:t>Göğüs Hastalıkları / Göğüs Cerrahisi</a:t>
            </a:r>
          </a:p>
        </p:txBody>
      </p:sp>
    </p:spTree>
    <p:extLst>
      <p:ext uri="{BB962C8B-B14F-4D97-AF65-F5344CB8AC3E}">
        <p14:creationId xmlns:p14="http://schemas.microsoft.com/office/powerpoint/2010/main" val="34644093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4661854"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Fizyoterapi ve Rehabilitasyon Eğitimi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III</a:t>
              </a:r>
              <a:endParaRPr lang="en-IN" b="1" dirty="0">
                <a:solidFill>
                  <a:schemeClr val="bg1"/>
                </a:solidFill>
                <a:latin typeface="Eurostile BQ" pitchFamily="50" charset="0"/>
              </a:endParaRPr>
            </a:p>
          </p:txBody>
        </p:sp>
      </p:grpSp>
      <p:sp>
        <p:nvSpPr>
          <p:cNvPr id="21" name="İçerik Yer Tutucusu 9">
            <a:extLst>
              <a:ext uri="{FF2B5EF4-FFF2-40B4-BE49-F238E27FC236}">
                <a16:creationId xmlns:a16="http://schemas.microsoft.com/office/drawing/2014/main" id="{CBA7203D-20A5-4999-989B-653100A89723}"/>
              </a:ext>
            </a:extLst>
          </p:cNvPr>
          <p:cNvSpPr txBox="1">
            <a:spLocks/>
          </p:cNvSpPr>
          <p:nvPr/>
        </p:nvSpPr>
        <p:spPr>
          <a:xfrm>
            <a:off x="417062" y="2869294"/>
            <a:ext cx="6282667"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Fizyoterapi ve Rehabilitasyon Bölümünde, 4 yıllık lisans eğitimi verilir. </a:t>
            </a:r>
          </a:p>
          <a:p>
            <a:pPr algn="just"/>
            <a:r>
              <a:rPr lang="tr-TR" sz="2400" dirty="0">
                <a:latin typeface="Candara" panose="020E0502030303020204" pitchFamily="34" charset="0"/>
              </a:rPr>
              <a:t>Öğrenciler toplam 240 kredi ile mezun olurlar. </a:t>
            </a:r>
          </a:p>
          <a:p>
            <a:pPr algn="just"/>
            <a:r>
              <a:rPr lang="tr-TR" sz="2400" dirty="0">
                <a:latin typeface="Candara" panose="020E0502030303020204" pitchFamily="34" charset="0"/>
              </a:rPr>
              <a:t>Fizyoterapi ve Rehabilitasyon Bölümü öğrencilerinin ikinci ve üçüncü sınıflarında zorunlu yaz stajları vardır ve dördüncü sınıfta haftanın dört günü olmak üzere zorunlu stajları bulunmaktadır.</a:t>
            </a:r>
          </a:p>
        </p:txBody>
      </p:sp>
      <p:pic>
        <p:nvPicPr>
          <p:cNvPr id="22" name="Picture 2" descr="Physiotherapy Exercises for Leg Pain: Simple Physiotherapy Exercises You  Can Do at Home to Get Rid of Leg Pain">
            <a:extLst>
              <a:ext uri="{FF2B5EF4-FFF2-40B4-BE49-F238E27FC236}">
                <a16:creationId xmlns:a16="http://schemas.microsoft.com/office/drawing/2014/main" id="{94BA7172-D627-45AC-8051-C734FFCF830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8699" r="17683"/>
          <a:stretch/>
        </p:blipFill>
        <p:spPr bwMode="auto">
          <a:xfrm>
            <a:off x="7142773" y="2425749"/>
            <a:ext cx="4478441" cy="38194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7789714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51161" y="732301"/>
                  <a:ext cx="1342034"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Olanaklar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3</a:t>
              </a:r>
              <a:endParaRPr lang="en-IN" b="1" dirty="0">
                <a:solidFill>
                  <a:schemeClr val="bg1"/>
                </a:solidFill>
                <a:latin typeface="Eurostile BQ" pitchFamily="50" charset="0"/>
              </a:endParaRPr>
            </a:p>
          </p:txBody>
        </p:sp>
      </p:grpSp>
      <p:grpSp>
        <p:nvGrpSpPr>
          <p:cNvPr id="37" name="Grup 69">
            <a:extLst>
              <a:ext uri="{FF2B5EF4-FFF2-40B4-BE49-F238E27FC236}">
                <a16:creationId xmlns:a16="http://schemas.microsoft.com/office/drawing/2014/main" id="{72838619-7B96-47B5-AFC6-C9A8E2A54D42}"/>
              </a:ext>
            </a:extLst>
          </p:cNvPr>
          <p:cNvGrpSpPr/>
          <p:nvPr/>
        </p:nvGrpSpPr>
        <p:grpSpPr>
          <a:xfrm>
            <a:off x="7287877" y="2328239"/>
            <a:ext cx="1952062" cy="2201520"/>
            <a:chOff x="2097897" y="1736269"/>
            <a:chExt cx="2289049" cy="2581572"/>
          </a:xfrm>
        </p:grpSpPr>
        <p:grpSp>
          <p:nvGrpSpPr>
            <p:cNvPr id="38" name="Grup 94">
              <a:extLst>
                <a:ext uri="{FF2B5EF4-FFF2-40B4-BE49-F238E27FC236}">
                  <a16:creationId xmlns:a16="http://schemas.microsoft.com/office/drawing/2014/main" id="{9F001E0C-BC12-4568-8B1D-ECE9056673FC}"/>
                </a:ext>
              </a:extLst>
            </p:cNvPr>
            <p:cNvGrpSpPr/>
            <p:nvPr/>
          </p:nvGrpSpPr>
          <p:grpSpPr>
            <a:xfrm>
              <a:off x="2097897" y="1736269"/>
              <a:ext cx="2289049" cy="2581572"/>
              <a:chOff x="2097897" y="1736269"/>
              <a:chExt cx="2289049" cy="2581572"/>
            </a:xfrm>
          </p:grpSpPr>
          <p:sp>
            <p:nvSpPr>
              <p:cNvPr id="40" name="TextBox 50">
                <a:extLst>
                  <a:ext uri="{FF2B5EF4-FFF2-40B4-BE49-F238E27FC236}">
                    <a16:creationId xmlns:a16="http://schemas.microsoft.com/office/drawing/2014/main" id="{3F4F9948-60A8-4E89-A59A-B6682B678215}"/>
                  </a:ext>
                </a:extLst>
              </p:cNvPr>
              <p:cNvSpPr txBox="1"/>
              <p:nvPr/>
            </p:nvSpPr>
            <p:spPr>
              <a:xfrm>
                <a:off x="2097897" y="3884751"/>
                <a:ext cx="2289049" cy="43309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schemeClr val="accent1">
                        <a:lumMod val="50000"/>
                      </a:schemeClr>
                    </a:solidFill>
                    <a:effectLst/>
                    <a:uLnTx/>
                    <a:uFillTx/>
                    <a:latin typeface="Segoe UI" panose="020B0502040204020203" pitchFamily="34" charset="0"/>
                    <a:cs typeface="Segoe UI" panose="020B0502040204020203" pitchFamily="34" charset="0"/>
                  </a:rPr>
                  <a:t>Kütüphane</a:t>
                </a:r>
                <a:endParaRPr kumimoji="0" lang="en-US" b="1" i="0" u="none" strike="noStrike" kern="1200" cap="none" spc="0" normalizeH="0" baseline="0" noProof="0" dirty="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nvGrpSpPr>
              <p:cNvPr id="41" name="Grup 99">
                <a:extLst>
                  <a:ext uri="{FF2B5EF4-FFF2-40B4-BE49-F238E27FC236}">
                    <a16:creationId xmlns:a16="http://schemas.microsoft.com/office/drawing/2014/main" id="{89926268-B8ED-4B14-A524-0BA97F49FA50}"/>
                  </a:ext>
                </a:extLst>
              </p:cNvPr>
              <p:cNvGrpSpPr/>
              <p:nvPr/>
            </p:nvGrpSpPr>
            <p:grpSpPr>
              <a:xfrm>
                <a:off x="2604582" y="1736269"/>
                <a:ext cx="1275682" cy="1972886"/>
                <a:chOff x="3101220" y="1755914"/>
                <a:chExt cx="1275682" cy="1972886"/>
              </a:xfrm>
            </p:grpSpPr>
            <p:grpSp>
              <p:nvGrpSpPr>
                <p:cNvPr id="42" name="Group 37">
                  <a:extLst>
                    <a:ext uri="{FF2B5EF4-FFF2-40B4-BE49-F238E27FC236}">
                      <a16:creationId xmlns:a16="http://schemas.microsoft.com/office/drawing/2014/main" id="{DC1F8030-3F1B-4875-9653-0A0905D7E705}"/>
                    </a:ext>
                  </a:extLst>
                </p:cNvPr>
                <p:cNvGrpSpPr/>
                <p:nvPr/>
              </p:nvGrpSpPr>
              <p:grpSpPr>
                <a:xfrm>
                  <a:off x="3638922" y="3517706"/>
                  <a:ext cx="211094" cy="211094"/>
                  <a:chOff x="1677812" y="4248152"/>
                  <a:chExt cx="211094" cy="211094"/>
                </a:xfrm>
              </p:grpSpPr>
              <p:sp>
                <p:nvSpPr>
                  <p:cNvPr id="46" name="Oval 45">
                    <a:extLst>
                      <a:ext uri="{FF2B5EF4-FFF2-40B4-BE49-F238E27FC236}">
                        <a16:creationId xmlns:a16="http://schemas.microsoft.com/office/drawing/2014/main" id="{E8217BE7-EEBC-48FD-9899-4D2313307A3C}"/>
                      </a:ext>
                    </a:extLst>
                  </p:cNvPr>
                  <p:cNvSpPr/>
                  <p:nvPr/>
                </p:nvSpPr>
                <p:spPr>
                  <a:xfrm>
                    <a:off x="1677812"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sp>
                <p:nvSpPr>
                  <p:cNvPr id="47" name="Oval 46">
                    <a:extLst>
                      <a:ext uri="{FF2B5EF4-FFF2-40B4-BE49-F238E27FC236}">
                        <a16:creationId xmlns:a16="http://schemas.microsoft.com/office/drawing/2014/main" id="{81004DF4-E281-4148-A73B-1591D92368E2}"/>
                      </a:ext>
                    </a:extLst>
                  </p:cNvPr>
                  <p:cNvSpPr/>
                  <p:nvPr/>
                </p:nvSpPr>
                <p:spPr>
                  <a:xfrm>
                    <a:off x="1708100" y="4278440"/>
                    <a:ext cx="150518" cy="150518"/>
                  </a:xfrm>
                  <a:prstGeom prst="ellipse">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grpSp>
              <p:nvGrpSpPr>
                <p:cNvPr id="43" name="Grup 101">
                  <a:extLst>
                    <a:ext uri="{FF2B5EF4-FFF2-40B4-BE49-F238E27FC236}">
                      <a16:creationId xmlns:a16="http://schemas.microsoft.com/office/drawing/2014/main" id="{74DD22D6-5A65-4948-80BD-9ACABB968DF1}"/>
                    </a:ext>
                  </a:extLst>
                </p:cNvPr>
                <p:cNvGrpSpPr/>
                <p:nvPr/>
              </p:nvGrpSpPr>
              <p:grpSpPr>
                <a:xfrm>
                  <a:off x="3101220" y="1755914"/>
                  <a:ext cx="1275682" cy="1275682"/>
                  <a:chOff x="3101220" y="1755914"/>
                  <a:chExt cx="1275682" cy="1275682"/>
                </a:xfrm>
              </p:grpSpPr>
              <p:sp>
                <p:nvSpPr>
                  <p:cNvPr id="44" name="Teardrop 60">
                    <a:extLst>
                      <a:ext uri="{FF2B5EF4-FFF2-40B4-BE49-F238E27FC236}">
                        <a16:creationId xmlns:a16="http://schemas.microsoft.com/office/drawing/2014/main" id="{F0853CF1-202C-496B-80E4-1CD38AFB6B7D}"/>
                      </a:ext>
                    </a:extLst>
                  </p:cNvPr>
                  <p:cNvSpPr/>
                  <p:nvPr/>
                </p:nvSpPr>
                <p:spPr>
                  <a:xfrm rot="8100000">
                    <a:off x="3101220" y="1755914"/>
                    <a:ext cx="1275682" cy="1275682"/>
                  </a:xfrm>
                  <a:prstGeom prst="teardrop">
                    <a:avLst>
                      <a:gd name="adj" fmla="val 109962"/>
                    </a:avLst>
                  </a:prstGeom>
                  <a:solidFill>
                    <a:srgbClr val="FF596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sp>
                <p:nvSpPr>
                  <p:cNvPr id="45" name="Oval 44">
                    <a:extLst>
                      <a:ext uri="{FF2B5EF4-FFF2-40B4-BE49-F238E27FC236}">
                        <a16:creationId xmlns:a16="http://schemas.microsoft.com/office/drawing/2014/main" id="{F3ACA13A-B513-40C4-9870-9D7027DABBC1}"/>
                      </a:ext>
                    </a:extLst>
                  </p:cNvPr>
                  <p:cNvSpPr/>
                  <p:nvPr/>
                </p:nvSpPr>
                <p:spPr>
                  <a:xfrm>
                    <a:off x="3295569"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grpSp>
        </p:grpSp>
        <p:pic>
          <p:nvPicPr>
            <p:cNvPr id="39" name="Resim 95">
              <a:extLst>
                <a:ext uri="{FF2B5EF4-FFF2-40B4-BE49-F238E27FC236}">
                  <a16:creationId xmlns:a16="http://schemas.microsoft.com/office/drawing/2014/main" id="{BC193EBE-0EAD-4FE6-A6A2-B3EA2F90C7E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70070" y="2104159"/>
              <a:ext cx="744703" cy="628930"/>
            </a:xfrm>
            <a:prstGeom prst="rect">
              <a:avLst/>
            </a:prstGeom>
          </p:spPr>
        </p:pic>
      </p:grpSp>
      <p:grpSp>
        <p:nvGrpSpPr>
          <p:cNvPr id="48" name="Grup 71">
            <a:extLst>
              <a:ext uri="{FF2B5EF4-FFF2-40B4-BE49-F238E27FC236}">
                <a16:creationId xmlns:a16="http://schemas.microsoft.com/office/drawing/2014/main" id="{67706E85-BB5A-4415-B06A-A38DC648E7C8}"/>
              </a:ext>
            </a:extLst>
          </p:cNvPr>
          <p:cNvGrpSpPr/>
          <p:nvPr/>
        </p:nvGrpSpPr>
        <p:grpSpPr>
          <a:xfrm>
            <a:off x="5013434" y="3080657"/>
            <a:ext cx="2407302" cy="2200687"/>
            <a:chOff x="4339825" y="1771493"/>
            <a:chExt cx="2822878" cy="2580595"/>
          </a:xfrm>
        </p:grpSpPr>
        <p:sp>
          <p:nvSpPr>
            <p:cNvPr id="49" name="TextBox 54">
              <a:extLst>
                <a:ext uri="{FF2B5EF4-FFF2-40B4-BE49-F238E27FC236}">
                  <a16:creationId xmlns:a16="http://schemas.microsoft.com/office/drawing/2014/main" id="{B74C4BB2-2490-4009-82BC-AC9A73530A5B}"/>
                </a:ext>
              </a:extLst>
            </p:cNvPr>
            <p:cNvSpPr txBox="1"/>
            <p:nvPr/>
          </p:nvSpPr>
          <p:spPr>
            <a:xfrm>
              <a:off x="4339825" y="3918998"/>
              <a:ext cx="2822878" cy="433090"/>
            </a:xfrm>
            <a:prstGeom prst="rect">
              <a:avLst/>
            </a:prstGeom>
            <a:noFill/>
          </p:spPr>
          <p:txBody>
            <a:bodyPr wrap="square" rtlCol="0">
              <a:spAutoFit/>
            </a:bodyPr>
            <a:lstStyle/>
            <a:p>
              <a:pPr lvl="0" algn="ctr">
                <a:defRPr/>
              </a:pPr>
              <a:r>
                <a:rPr lang="tr-TR" b="1" dirty="0">
                  <a:solidFill>
                    <a:schemeClr val="accent1">
                      <a:lumMod val="50000"/>
                    </a:schemeClr>
                  </a:solidFill>
                  <a:latin typeface="Segoe UI" panose="020B0502040204020203" pitchFamily="34" charset="0"/>
                  <a:cs typeface="Segoe UI" panose="020B0502040204020203" pitchFamily="34" charset="0"/>
                </a:rPr>
                <a:t>Laboratuvarlar</a:t>
              </a:r>
              <a:endParaRPr kumimoji="0" lang="en-US" b="1" i="0" u="none" strike="noStrike" kern="1200" cap="none" spc="0" normalizeH="0" baseline="0" noProof="0" dirty="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nvGrpSpPr>
            <p:cNvPr id="50" name="Grup 87">
              <a:extLst>
                <a:ext uri="{FF2B5EF4-FFF2-40B4-BE49-F238E27FC236}">
                  <a16:creationId xmlns:a16="http://schemas.microsoft.com/office/drawing/2014/main" id="{3CD27484-0EC2-4D3A-8344-B9FBC79C0FE5}"/>
                </a:ext>
              </a:extLst>
            </p:cNvPr>
            <p:cNvGrpSpPr/>
            <p:nvPr/>
          </p:nvGrpSpPr>
          <p:grpSpPr>
            <a:xfrm>
              <a:off x="5060120" y="1771493"/>
              <a:ext cx="1275686" cy="1942599"/>
              <a:chOff x="5159607" y="1771493"/>
              <a:chExt cx="1275686" cy="1942599"/>
            </a:xfrm>
          </p:grpSpPr>
          <p:sp>
            <p:nvSpPr>
              <p:cNvPr id="52" name="Oval 51">
                <a:extLst>
                  <a:ext uri="{FF2B5EF4-FFF2-40B4-BE49-F238E27FC236}">
                    <a16:creationId xmlns:a16="http://schemas.microsoft.com/office/drawing/2014/main" id="{8004264F-E195-4E94-AB44-97124F5D7CBB}"/>
                  </a:ext>
                </a:extLst>
              </p:cNvPr>
              <p:cNvSpPr/>
              <p:nvPr/>
            </p:nvSpPr>
            <p:spPr>
              <a:xfrm>
                <a:off x="5726281" y="3563575"/>
                <a:ext cx="150517" cy="150517"/>
              </a:xfrm>
              <a:prstGeom prst="ellipse">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sp>
            <p:nvSpPr>
              <p:cNvPr id="53" name="Teardrop 64">
                <a:extLst>
                  <a:ext uri="{FF2B5EF4-FFF2-40B4-BE49-F238E27FC236}">
                    <a16:creationId xmlns:a16="http://schemas.microsoft.com/office/drawing/2014/main" id="{97C74431-EBD5-4EC5-A84C-378F8C4724EC}"/>
                  </a:ext>
                </a:extLst>
              </p:cNvPr>
              <p:cNvSpPr/>
              <p:nvPr/>
            </p:nvSpPr>
            <p:spPr>
              <a:xfrm rot="8100000">
                <a:off x="5159607" y="1771493"/>
                <a:ext cx="1275686" cy="1275682"/>
              </a:xfrm>
              <a:prstGeom prst="teardrop">
                <a:avLst>
                  <a:gd name="adj" fmla="val 109962"/>
                </a:avLst>
              </a:prstGeom>
              <a:solidFill>
                <a:srgbClr val="52CBB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pic>
          <p:nvPicPr>
            <p:cNvPr id="51" name="Resim 88">
              <a:extLst>
                <a:ext uri="{FF2B5EF4-FFF2-40B4-BE49-F238E27FC236}">
                  <a16:creationId xmlns:a16="http://schemas.microsoft.com/office/drawing/2014/main" id="{9ABAC189-3521-474B-A968-DF510D38F4D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54470" y="1963140"/>
              <a:ext cx="889686" cy="889686"/>
            </a:xfrm>
            <a:prstGeom prst="rect">
              <a:avLst/>
            </a:prstGeom>
          </p:spPr>
        </p:pic>
      </p:grpSp>
      <p:grpSp>
        <p:nvGrpSpPr>
          <p:cNvPr id="54" name="Grup 6">
            <a:extLst>
              <a:ext uri="{FF2B5EF4-FFF2-40B4-BE49-F238E27FC236}">
                <a16:creationId xmlns:a16="http://schemas.microsoft.com/office/drawing/2014/main" id="{65CEA5BB-2A81-4B02-9B4E-CCEA2ADDE84A}"/>
              </a:ext>
            </a:extLst>
          </p:cNvPr>
          <p:cNvGrpSpPr/>
          <p:nvPr/>
        </p:nvGrpSpPr>
        <p:grpSpPr>
          <a:xfrm>
            <a:off x="9113717" y="3070224"/>
            <a:ext cx="3046597" cy="2462851"/>
            <a:chOff x="4525299" y="2771594"/>
            <a:chExt cx="3046597" cy="2462851"/>
          </a:xfrm>
        </p:grpSpPr>
        <p:sp>
          <p:nvSpPr>
            <p:cNvPr id="55" name="TextBox 58">
              <a:extLst>
                <a:ext uri="{FF2B5EF4-FFF2-40B4-BE49-F238E27FC236}">
                  <a16:creationId xmlns:a16="http://schemas.microsoft.com/office/drawing/2014/main" id="{82E7701D-687B-4BDC-8650-8508E4A3F90A}"/>
                </a:ext>
              </a:extLst>
            </p:cNvPr>
            <p:cNvSpPr txBox="1"/>
            <p:nvPr/>
          </p:nvSpPr>
          <p:spPr>
            <a:xfrm>
              <a:off x="4525299" y="4588114"/>
              <a:ext cx="3046597"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tr-TR" b="1" i="0" u="none" strike="noStrike" kern="1200" cap="none" spc="0" normalizeH="0" baseline="0" noProof="0" dirty="0">
                  <a:ln>
                    <a:noFill/>
                  </a:ln>
                  <a:solidFill>
                    <a:schemeClr val="accent1">
                      <a:lumMod val="50000"/>
                    </a:schemeClr>
                  </a:solidFill>
                  <a:effectLst/>
                  <a:uLnTx/>
                  <a:uFillTx/>
                  <a:latin typeface="Segoe UI" panose="020B0502040204020203" pitchFamily="34" charset="0"/>
                  <a:cs typeface="Segoe UI" panose="020B0502040204020203" pitchFamily="34" charset="0"/>
                </a:rPr>
                <a:t>Medicana İşbirliği ve Uluslararası İşbirlikleri</a:t>
              </a:r>
              <a:endParaRPr kumimoji="0" lang="en-US" b="1" i="0" u="none" strike="noStrike" kern="1200" cap="none" spc="0" normalizeH="0" baseline="0" noProof="0" dirty="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nvGrpSpPr>
            <p:cNvPr id="56" name="Grup 5">
              <a:extLst>
                <a:ext uri="{FF2B5EF4-FFF2-40B4-BE49-F238E27FC236}">
                  <a16:creationId xmlns:a16="http://schemas.microsoft.com/office/drawing/2014/main" id="{8B279356-D874-4752-ADB2-5D9928377C94}"/>
                </a:ext>
              </a:extLst>
            </p:cNvPr>
            <p:cNvGrpSpPr/>
            <p:nvPr/>
          </p:nvGrpSpPr>
          <p:grpSpPr>
            <a:xfrm>
              <a:off x="5405452" y="2771594"/>
              <a:ext cx="1087880" cy="1682444"/>
              <a:chOff x="5499307" y="2804696"/>
              <a:chExt cx="1087880" cy="1682444"/>
            </a:xfrm>
          </p:grpSpPr>
          <p:grpSp>
            <p:nvGrpSpPr>
              <p:cNvPr id="57" name="Grup 74">
                <a:extLst>
                  <a:ext uri="{FF2B5EF4-FFF2-40B4-BE49-F238E27FC236}">
                    <a16:creationId xmlns:a16="http://schemas.microsoft.com/office/drawing/2014/main" id="{403D7EA3-2DE7-463E-9E0F-A464B8D236AF}"/>
                  </a:ext>
                </a:extLst>
              </p:cNvPr>
              <p:cNvGrpSpPr/>
              <p:nvPr/>
            </p:nvGrpSpPr>
            <p:grpSpPr>
              <a:xfrm>
                <a:off x="5499307" y="2804696"/>
                <a:ext cx="1087880" cy="1682444"/>
                <a:chOff x="7391281" y="1755914"/>
                <a:chExt cx="1275682" cy="1972886"/>
              </a:xfrm>
            </p:grpSpPr>
            <p:grpSp>
              <p:nvGrpSpPr>
                <p:cNvPr id="59" name="Group 44">
                  <a:extLst>
                    <a:ext uri="{FF2B5EF4-FFF2-40B4-BE49-F238E27FC236}">
                      <a16:creationId xmlns:a16="http://schemas.microsoft.com/office/drawing/2014/main" id="{A0C1D491-530D-4132-BEB5-4230123264BE}"/>
                    </a:ext>
                  </a:extLst>
                </p:cNvPr>
                <p:cNvGrpSpPr/>
                <p:nvPr/>
              </p:nvGrpSpPr>
              <p:grpSpPr>
                <a:xfrm>
                  <a:off x="7934360" y="3517706"/>
                  <a:ext cx="211094" cy="211094"/>
                  <a:chOff x="5973250" y="4248152"/>
                  <a:chExt cx="211094" cy="211094"/>
                </a:xfrm>
              </p:grpSpPr>
              <p:sp>
                <p:nvSpPr>
                  <p:cNvPr id="62" name="Oval 61">
                    <a:extLst>
                      <a:ext uri="{FF2B5EF4-FFF2-40B4-BE49-F238E27FC236}">
                        <a16:creationId xmlns:a16="http://schemas.microsoft.com/office/drawing/2014/main" id="{A11A35C3-0811-407F-BB53-CCF54F60A81A}"/>
                      </a:ext>
                    </a:extLst>
                  </p:cNvPr>
                  <p:cNvSpPr/>
                  <p:nvPr/>
                </p:nvSpPr>
                <p:spPr>
                  <a:xfrm>
                    <a:off x="5973250" y="4248152"/>
                    <a:ext cx="211094" cy="211094"/>
                  </a:xfrm>
                  <a:prstGeom prst="ellipse">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sp>
                <p:nvSpPr>
                  <p:cNvPr id="63" name="Oval 62">
                    <a:extLst>
                      <a:ext uri="{FF2B5EF4-FFF2-40B4-BE49-F238E27FC236}">
                        <a16:creationId xmlns:a16="http://schemas.microsoft.com/office/drawing/2014/main" id="{BF5ABCF0-F49F-4C16-BC0D-6294AF126961}"/>
                      </a:ext>
                    </a:extLst>
                  </p:cNvPr>
                  <p:cNvSpPr/>
                  <p:nvPr/>
                </p:nvSpPr>
                <p:spPr>
                  <a:xfrm>
                    <a:off x="5979710" y="4290354"/>
                    <a:ext cx="150518" cy="150518"/>
                  </a:xfrm>
                  <a:prstGeom prst="ellipse">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sp>
              <p:nvSpPr>
                <p:cNvPr id="60" name="Teardrop 68">
                  <a:extLst>
                    <a:ext uri="{FF2B5EF4-FFF2-40B4-BE49-F238E27FC236}">
                      <a16:creationId xmlns:a16="http://schemas.microsoft.com/office/drawing/2014/main" id="{37B6E3DF-CD60-466C-A1A3-CAFF31F28007}"/>
                    </a:ext>
                  </a:extLst>
                </p:cNvPr>
                <p:cNvSpPr/>
                <p:nvPr/>
              </p:nvSpPr>
              <p:spPr>
                <a:xfrm rot="8100000">
                  <a:off x="7391281" y="1755914"/>
                  <a:ext cx="1275682" cy="1275682"/>
                </a:xfrm>
                <a:prstGeom prst="teardrop">
                  <a:avLst>
                    <a:gd name="adj" fmla="val 109962"/>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sp>
              <p:nvSpPr>
                <p:cNvPr id="61" name="Oval 60">
                  <a:extLst>
                    <a:ext uri="{FF2B5EF4-FFF2-40B4-BE49-F238E27FC236}">
                      <a16:creationId xmlns:a16="http://schemas.microsoft.com/office/drawing/2014/main" id="{3B0F56D8-800F-4448-A906-B95A9A712DBA}"/>
                    </a:ext>
                  </a:extLst>
                </p:cNvPr>
                <p:cNvSpPr/>
                <p:nvPr/>
              </p:nvSpPr>
              <p:spPr>
                <a:xfrm>
                  <a:off x="7585630" y="1948912"/>
                  <a:ext cx="889686" cy="8896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pic>
            <p:nvPicPr>
              <p:cNvPr id="58" name="Resim 75">
                <a:extLst>
                  <a:ext uri="{FF2B5EF4-FFF2-40B4-BE49-F238E27FC236}">
                    <a16:creationId xmlns:a16="http://schemas.microsoft.com/office/drawing/2014/main" id="{F95816AC-0DE2-462B-B119-E4A335035BD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77769" y="3042680"/>
                <a:ext cx="549347" cy="549347"/>
              </a:xfrm>
              <a:prstGeom prst="rect">
                <a:avLst/>
              </a:prstGeom>
            </p:spPr>
          </p:pic>
        </p:grpSp>
      </p:grpSp>
      <p:grpSp>
        <p:nvGrpSpPr>
          <p:cNvPr id="64" name="Grup 9">
            <a:extLst>
              <a:ext uri="{FF2B5EF4-FFF2-40B4-BE49-F238E27FC236}">
                <a16:creationId xmlns:a16="http://schemas.microsoft.com/office/drawing/2014/main" id="{49E4EC14-616E-45D8-9BDE-D0B14127C715}"/>
              </a:ext>
            </a:extLst>
          </p:cNvPr>
          <p:cNvGrpSpPr/>
          <p:nvPr/>
        </p:nvGrpSpPr>
        <p:grpSpPr>
          <a:xfrm>
            <a:off x="-1" y="3109075"/>
            <a:ext cx="3046597" cy="2472404"/>
            <a:chOff x="-200426" y="2724791"/>
            <a:chExt cx="3046597" cy="2472404"/>
          </a:xfrm>
        </p:grpSpPr>
        <p:sp>
          <p:nvSpPr>
            <p:cNvPr id="65" name="TextBox 58">
              <a:extLst>
                <a:ext uri="{FF2B5EF4-FFF2-40B4-BE49-F238E27FC236}">
                  <a16:creationId xmlns:a16="http://schemas.microsoft.com/office/drawing/2014/main" id="{5485E785-5EB9-4F1B-AFD5-80AE43117E99}"/>
                </a:ext>
              </a:extLst>
            </p:cNvPr>
            <p:cNvSpPr txBox="1"/>
            <p:nvPr/>
          </p:nvSpPr>
          <p:spPr>
            <a:xfrm>
              <a:off x="-200426" y="4550864"/>
              <a:ext cx="3046597" cy="646331"/>
            </a:xfrm>
            <a:prstGeom prst="rect">
              <a:avLst/>
            </a:prstGeom>
            <a:noFill/>
          </p:spPr>
          <p:txBody>
            <a:bodyPr wrap="square" rtlCol="0">
              <a:spAutoFit/>
            </a:bodyPr>
            <a:lstStyle/>
            <a:p>
              <a:pPr lvl="0" algn="ctr">
                <a:defRPr/>
              </a:pPr>
              <a:r>
                <a:rPr lang="tr-TR" b="1" dirty="0">
                  <a:solidFill>
                    <a:schemeClr val="accent1">
                      <a:lumMod val="50000"/>
                    </a:schemeClr>
                  </a:solidFill>
                  <a:latin typeface="Segoe UI" panose="020B0502040204020203" pitchFamily="34" charset="0"/>
                  <a:cs typeface="Segoe UI" panose="020B0502040204020203" pitchFamily="34" charset="0"/>
                </a:rPr>
                <a:t>Sportif ve Sanatsal</a:t>
              </a:r>
            </a:p>
            <a:p>
              <a:pPr lvl="0" algn="ctr">
                <a:defRPr/>
              </a:pPr>
              <a:r>
                <a:rPr kumimoji="0" lang="tr-TR" b="1" i="0" u="none" strike="noStrike" kern="1200" cap="none" spc="0" normalizeH="0" baseline="0" noProof="0" dirty="0">
                  <a:ln>
                    <a:noFill/>
                  </a:ln>
                  <a:solidFill>
                    <a:schemeClr val="accent1">
                      <a:lumMod val="50000"/>
                    </a:schemeClr>
                  </a:solidFill>
                  <a:effectLst/>
                  <a:uLnTx/>
                  <a:uFillTx/>
                  <a:latin typeface="Segoe UI" panose="020B0502040204020203" pitchFamily="34" charset="0"/>
                  <a:cs typeface="Segoe UI" panose="020B0502040204020203" pitchFamily="34" charset="0"/>
                </a:rPr>
                <a:t>Faaliyetler</a:t>
              </a:r>
            </a:p>
          </p:txBody>
        </p:sp>
        <p:grpSp>
          <p:nvGrpSpPr>
            <p:cNvPr id="66" name="Grup 2">
              <a:extLst>
                <a:ext uri="{FF2B5EF4-FFF2-40B4-BE49-F238E27FC236}">
                  <a16:creationId xmlns:a16="http://schemas.microsoft.com/office/drawing/2014/main" id="{CD5DEAB8-0BAC-495E-BAAC-0708BE3667A4}"/>
                </a:ext>
              </a:extLst>
            </p:cNvPr>
            <p:cNvGrpSpPr/>
            <p:nvPr/>
          </p:nvGrpSpPr>
          <p:grpSpPr>
            <a:xfrm>
              <a:off x="778932" y="2724791"/>
              <a:ext cx="1087880" cy="1722453"/>
              <a:chOff x="3642918" y="1515275"/>
              <a:chExt cx="1087880" cy="1722453"/>
            </a:xfrm>
          </p:grpSpPr>
          <p:sp>
            <p:nvSpPr>
              <p:cNvPr id="67" name="Teardrop 68">
                <a:extLst>
                  <a:ext uri="{FF2B5EF4-FFF2-40B4-BE49-F238E27FC236}">
                    <a16:creationId xmlns:a16="http://schemas.microsoft.com/office/drawing/2014/main" id="{D1FEC85F-6394-4EFF-A238-7AF0FD6D0860}"/>
                  </a:ext>
                </a:extLst>
              </p:cNvPr>
              <p:cNvSpPr/>
              <p:nvPr/>
            </p:nvSpPr>
            <p:spPr>
              <a:xfrm rot="8100000">
                <a:off x="3642918" y="1515275"/>
                <a:ext cx="1087880" cy="1087880"/>
              </a:xfrm>
              <a:prstGeom prst="teardrop">
                <a:avLst>
                  <a:gd name="adj" fmla="val 109962"/>
                </a:avLst>
              </a:prstGeom>
              <a:solidFill>
                <a:srgbClr val="873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sp>
            <p:nvSpPr>
              <p:cNvPr id="68" name="Oval 67">
                <a:extLst>
                  <a:ext uri="{FF2B5EF4-FFF2-40B4-BE49-F238E27FC236}">
                    <a16:creationId xmlns:a16="http://schemas.microsoft.com/office/drawing/2014/main" id="{5F918DD1-75C1-4871-A9C3-2D76E32893DE}"/>
                  </a:ext>
                </a:extLst>
              </p:cNvPr>
              <p:cNvSpPr/>
              <p:nvPr/>
            </p:nvSpPr>
            <p:spPr>
              <a:xfrm>
                <a:off x="3811361" y="1664911"/>
                <a:ext cx="758709" cy="758709"/>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sp>
            <p:nvSpPr>
              <p:cNvPr id="69" name="Oval 68">
                <a:extLst>
                  <a:ext uri="{FF2B5EF4-FFF2-40B4-BE49-F238E27FC236}">
                    <a16:creationId xmlns:a16="http://schemas.microsoft.com/office/drawing/2014/main" id="{13B16DA2-28EA-43C1-AFE0-4D572219EF82}"/>
                  </a:ext>
                </a:extLst>
              </p:cNvPr>
              <p:cNvSpPr/>
              <p:nvPr/>
            </p:nvSpPr>
            <p:spPr>
              <a:xfrm>
                <a:off x="4126537" y="3109369"/>
                <a:ext cx="128359" cy="128359"/>
              </a:xfrm>
              <a:prstGeom prst="ellipse">
                <a:avLst/>
              </a:prstGeom>
              <a:solidFill>
                <a:srgbClr val="873A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pic>
            <p:nvPicPr>
              <p:cNvPr id="70" name="Resim 3">
                <a:extLst>
                  <a:ext uri="{FF2B5EF4-FFF2-40B4-BE49-F238E27FC236}">
                    <a16:creationId xmlns:a16="http://schemas.microsoft.com/office/drawing/2014/main" id="{A0C77C9B-E315-4963-B7AE-D662EDCBBA6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99500" y="1743658"/>
                <a:ext cx="601214" cy="601214"/>
              </a:xfrm>
              <a:prstGeom prst="rect">
                <a:avLst/>
              </a:prstGeom>
            </p:spPr>
          </p:pic>
        </p:grpSp>
      </p:grpSp>
      <p:grpSp>
        <p:nvGrpSpPr>
          <p:cNvPr id="72" name="Grup 7">
            <a:extLst>
              <a:ext uri="{FF2B5EF4-FFF2-40B4-BE49-F238E27FC236}">
                <a16:creationId xmlns:a16="http://schemas.microsoft.com/office/drawing/2014/main" id="{91060870-8623-417F-9BE5-33A462D1EEF6}"/>
              </a:ext>
            </a:extLst>
          </p:cNvPr>
          <p:cNvGrpSpPr/>
          <p:nvPr/>
        </p:nvGrpSpPr>
        <p:grpSpPr>
          <a:xfrm>
            <a:off x="2591954" y="2338619"/>
            <a:ext cx="2826050" cy="2463721"/>
            <a:chOff x="2216637" y="2738704"/>
            <a:chExt cx="2826050" cy="2463721"/>
          </a:xfrm>
        </p:grpSpPr>
        <p:sp>
          <p:nvSpPr>
            <p:cNvPr id="73" name="TextBox 54">
              <a:extLst>
                <a:ext uri="{FF2B5EF4-FFF2-40B4-BE49-F238E27FC236}">
                  <a16:creationId xmlns:a16="http://schemas.microsoft.com/office/drawing/2014/main" id="{012F9A4B-6DD0-40E3-BF2F-23B37B5A7C4B}"/>
                </a:ext>
              </a:extLst>
            </p:cNvPr>
            <p:cNvSpPr txBox="1"/>
            <p:nvPr/>
          </p:nvSpPr>
          <p:spPr>
            <a:xfrm>
              <a:off x="2216637" y="4556094"/>
              <a:ext cx="2826050" cy="646331"/>
            </a:xfrm>
            <a:prstGeom prst="rect">
              <a:avLst/>
            </a:prstGeom>
            <a:noFill/>
          </p:spPr>
          <p:txBody>
            <a:bodyPr wrap="square" rtlCol="0">
              <a:spAutoFit/>
            </a:bodyPr>
            <a:lstStyle/>
            <a:p>
              <a:pPr lvl="0" algn="ctr">
                <a:defRPr/>
              </a:pPr>
              <a:r>
                <a:rPr lang="tr-TR" b="1" noProof="0" dirty="0">
                  <a:solidFill>
                    <a:schemeClr val="accent1">
                      <a:lumMod val="50000"/>
                    </a:schemeClr>
                  </a:solidFill>
                  <a:latin typeface="Segoe UI" panose="020B0502040204020203" pitchFamily="34" charset="0"/>
                  <a:cs typeface="Segoe UI" panose="020B0502040204020203" pitchFamily="34" charset="0"/>
                </a:rPr>
                <a:t>Öğrenci</a:t>
              </a:r>
            </a:p>
            <a:p>
              <a:pPr lvl="0" algn="ctr">
                <a:defRPr/>
              </a:pPr>
              <a:r>
                <a:rPr lang="tr-TR" b="1" dirty="0">
                  <a:solidFill>
                    <a:schemeClr val="accent1">
                      <a:lumMod val="50000"/>
                    </a:schemeClr>
                  </a:solidFill>
                  <a:latin typeface="Segoe UI" panose="020B0502040204020203" pitchFamily="34" charset="0"/>
                  <a:cs typeface="Segoe UI" panose="020B0502040204020203" pitchFamily="34" charset="0"/>
                </a:rPr>
                <a:t>T</a:t>
              </a:r>
              <a:r>
                <a:rPr lang="tr-TR" b="1" noProof="0" dirty="0" err="1">
                  <a:solidFill>
                    <a:schemeClr val="accent1">
                      <a:lumMod val="50000"/>
                    </a:schemeClr>
                  </a:solidFill>
                  <a:latin typeface="Segoe UI" panose="020B0502040204020203" pitchFamily="34" charset="0"/>
                  <a:cs typeface="Segoe UI" panose="020B0502040204020203" pitchFamily="34" charset="0"/>
                </a:rPr>
                <a:t>oplulukları</a:t>
              </a:r>
              <a:endParaRPr kumimoji="0" lang="tr-TR" b="1" i="0" u="none" strike="noStrike" kern="1200" cap="none" spc="0" normalizeH="0" baseline="0" noProof="0" dirty="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grpSp>
          <p:nvGrpSpPr>
            <p:cNvPr id="74" name="Grup 4">
              <a:extLst>
                <a:ext uri="{FF2B5EF4-FFF2-40B4-BE49-F238E27FC236}">
                  <a16:creationId xmlns:a16="http://schemas.microsoft.com/office/drawing/2014/main" id="{548F6A0A-4490-410C-B52F-3246BCA4768A}"/>
                </a:ext>
              </a:extLst>
            </p:cNvPr>
            <p:cNvGrpSpPr/>
            <p:nvPr/>
          </p:nvGrpSpPr>
          <p:grpSpPr>
            <a:xfrm>
              <a:off x="3059191" y="2738704"/>
              <a:ext cx="1087884" cy="1688884"/>
              <a:chOff x="7824751" y="4413191"/>
              <a:chExt cx="1087884" cy="1688884"/>
            </a:xfrm>
          </p:grpSpPr>
          <p:sp>
            <p:nvSpPr>
              <p:cNvPr id="77" name="Oval 76">
                <a:extLst>
                  <a:ext uri="{FF2B5EF4-FFF2-40B4-BE49-F238E27FC236}">
                    <a16:creationId xmlns:a16="http://schemas.microsoft.com/office/drawing/2014/main" id="{003A4B4A-A33B-4F77-BD9A-8DD63D66B293}"/>
                  </a:ext>
                </a:extLst>
              </p:cNvPr>
              <p:cNvSpPr/>
              <p:nvPr/>
            </p:nvSpPr>
            <p:spPr>
              <a:xfrm>
                <a:off x="8303157" y="5973717"/>
                <a:ext cx="128358" cy="128358"/>
              </a:xfrm>
              <a:prstGeom prst="ellipse">
                <a:avLst/>
              </a:prstGeom>
              <a:solidFill>
                <a:srgbClr val="D9A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sp>
            <p:nvSpPr>
              <p:cNvPr id="78" name="Teardrop 64">
                <a:extLst>
                  <a:ext uri="{FF2B5EF4-FFF2-40B4-BE49-F238E27FC236}">
                    <a16:creationId xmlns:a16="http://schemas.microsoft.com/office/drawing/2014/main" id="{2E604C91-9E20-40C2-A675-C1D71D96F31F}"/>
                  </a:ext>
                </a:extLst>
              </p:cNvPr>
              <p:cNvSpPr/>
              <p:nvPr/>
            </p:nvSpPr>
            <p:spPr>
              <a:xfrm rot="8100000">
                <a:off x="7824751" y="4413191"/>
                <a:ext cx="1087884" cy="1087880"/>
              </a:xfrm>
              <a:prstGeom prst="teardrop">
                <a:avLst>
                  <a:gd name="adj" fmla="val 109962"/>
                </a:avLst>
              </a:prstGeom>
              <a:solidFill>
                <a:srgbClr val="D9A00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400" b="1" i="0" u="none" strike="noStrike" kern="1200" cap="none" spc="0" normalizeH="0" baseline="0" noProof="0">
                  <a:ln>
                    <a:noFill/>
                  </a:ln>
                  <a:solidFill>
                    <a:schemeClr val="accent1">
                      <a:lumMod val="50000"/>
                    </a:schemeClr>
                  </a:solidFill>
                  <a:effectLst/>
                  <a:uLnTx/>
                  <a:uFillTx/>
                  <a:latin typeface="Segoe UI" panose="020B0502040204020203" pitchFamily="34" charset="0"/>
                  <a:cs typeface="Segoe UI" panose="020B0502040204020203" pitchFamily="34" charset="0"/>
                </a:endParaRPr>
              </a:p>
            </p:txBody>
          </p:sp>
          <p:pic>
            <p:nvPicPr>
              <p:cNvPr id="79" name="Resim 149">
                <a:extLst>
                  <a:ext uri="{FF2B5EF4-FFF2-40B4-BE49-F238E27FC236}">
                    <a16:creationId xmlns:a16="http://schemas.microsoft.com/office/drawing/2014/main" id="{882FB0EA-0912-4E70-839E-70DB87FF0F4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985645" y="4608895"/>
                <a:ext cx="758709" cy="758709"/>
              </a:xfrm>
              <a:prstGeom prst="rect">
                <a:avLst/>
              </a:prstGeom>
            </p:spPr>
          </p:pic>
        </p:grpSp>
      </p:grpSp>
    </p:spTree>
    <p:extLst>
      <p:ext uri="{BB962C8B-B14F-4D97-AF65-F5344CB8AC3E}">
        <p14:creationId xmlns:p14="http://schemas.microsoft.com/office/powerpoint/2010/main" val="89235482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64847" y="732301"/>
                  <a:ext cx="7032694"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Atılım Üniversitesi Fizyoterapi ve Rehabilitasyon Bölümü</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IV</a:t>
              </a:r>
              <a:endParaRPr lang="en-IN" b="1" dirty="0">
                <a:solidFill>
                  <a:schemeClr val="bg1"/>
                </a:solidFill>
                <a:latin typeface="Eurostile BQ" pitchFamily="50" charset="0"/>
              </a:endParaRPr>
            </a:p>
          </p:txBody>
        </p:sp>
      </p:grpSp>
      <p:sp>
        <p:nvSpPr>
          <p:cNvPr id="16" name="İçerik Yer Tutucusu 7">
            <a:extLst>
              <a:ext uri="{FF2B5EF4-FFF2-40B4-BE49-F238E27FC236}">
                <a16:creationId xmlns:a16="http://schemas.microsoft.com/office/drawing/2014/main" id="{073D9D9E-C300-4B5E-B205-F62367646415}"/>
              </a:ext>
            </a:extLst>
          </p:cNvPr>
          <p:cNvSpPr txBox="1">
            <a:spLocks/>
          </p:cNvSpPr>
          <p:nvPr/>
        </p:nvSpPr>
        <p:spPr>
          <a:xfrm>
            <a:off x="838203" y="3612892"/>
            <a:ext cx="10515600" cy="1739467"/>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latin typeface="Segoe UI" panose="020B0502040204020203" pitchFamily="34" charset="0"/>
                <a:cs typeface="Segoe UI" panose="020B0502040204020203" pitchFamily="34" charset="0"/>
              </a:rPr>
              <a:t>Mayıs 2017 açıldı, 2018’de eğitim öğretim dönemi başladı</a:t>
            </a:r>
          </a:p>
          <a:p>
            <a:r>
              <a:rPr lang="tr-TR" dirty="0">
                <a:latin typeface="Segoe UI" panose="020B0502040204020203" pitchFamily="34" charset="0"/>
                <a:cs typeface="Segoe UI" panose="020B0502040204020203" pitchFamily="34" charset="0"/>
              </a:rPr>
              <a:t>Eğitim dili %100 İngilizce</a:t>
            </a:r>
          </a:p>
          <a:p>
            <a:r>
              <a:rPr lang="tr-TR" dirty="0">
                <a:latin typeface="Segoe UI" panose="020B0502040204020203" pitchFamily="34" charset="0"/>
                <a:cs typeface="Segoe UI" panose="020B0502040204020203" pitchFamily="34" charset="0"/>
              </a:rPr>
              <a:t>5 öğretim üyesi, 3 araştırma görevlisi mevcut</a:t>
            </a:r>
          </a:p>
        </p:txBody>
      </p:sp>
    </p:spTree>
    <p:extLst>
      <p:ext uri="{BB962C8B-B14F-4D97-AF65-F5344CB8AC3E}">
        <p14:creationId xmlns:p14="http://schemas.microsoft.com/office/powerpoint/2010/main" val="1024041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235663"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Kontenjan ve Yerleşen Sayıları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a:t>
              </a:r>
              <a:endParaRPr lang="en-IN" b="1" dirty="0">
                <a:solidFill>
                  <a:schemeClr val="bg1"/>
                </a:solidFill>
                <a:latin typeface="Eurostile BQ" pitchFamily="50" charset="0"/>
              </a:endParaRPr>
            </a:p>
          </p:txBody>
        </p:sp>
      </p:grpSp>
      <p:sp>
        <p:nvSpPr>
          <p:cNvPr id="15" name="Unvan 6">
            <a:extLst>
              <a:ext uri="{FF2B5EF4-FFF2-40B4-BE49-F238E27FC236}">
                <a16:creationId xmlns:a16="http://schemas.microsoft.com/office/drawing/2014/main" id="{974CB764-F6D8-4EDB-AF68-C333F8CD9039}"/>
              </a:ext>
            </a:extLst>
          </p:cNvPr>
          <p:cNvSpPr txBox="1">
            <a:spLocks/>
          </p:cNvSpPr>
          <p:nvPr/>
        </p:nvSpPr>
        <p:spPr>
          <a:xfrm>
            <a:off x="6574739" y="993911"/>
            <a:ext cx="5383014" cy="2225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2800" dirty="0">
                <a:solidFill>
                  <a:srgbClr val="4472C4"/>
                </a:solidFill>
                <a:latin typeface="Candara" panose="020E0502030303020204" pitchFamily="34" charset="0"/>
              </a:rPr>
              <a:t>Fizyoterapi ve Rehabilitasyon </a:t>
            </a:r>
            <a:br>
              <a:rPr lang="tr-TR" sz="2800" dirty="0">
                <a:solidFill>
                  <a:srgbClr val="4472C4"/>
                </a:solidFill>
                <a:latin typeface="Candara" panose="020E0502030303020204" pitchFamily="34" charset="0"/>
              </a:rPr>
            </a:br>
            <a:r>
              <a:rPr lang="tr-TR" sz="2800" dirty="0">
                <a:solidFill>
                  <a:srgbClr val="4472C4"/>
                </a:solidFill>
                <a:latin typeface="Candara" panose="020E0502030303020204" pitchFamily="34" charset="0"/>
              </a:rPr>
              <a:t>Bölümlerine Ait Kontenjan ve </a:t>
            </a:r>
            <a:br>
              <a:rPr lang="tr-TR" sz="2800" dirty="0">
                <a:solidFill>
                  <a:srgbClr val="4472C4"/>
                </a:solidFill>
                <a:latin typeface="Candara" panose="020E0502030303020204" pitchFamily="34" charset="0"/>
              </a:rPr>
            </a:br>
            <a:r>
              <a:rPr lang="tr-TR" sz="2800" dirty="0">
                <a:solidFill>
                  <a:srgbClr val="4472C4"/>
                </a:solidFill>
                <a:latin typeface="Candara" panose="020E0502030303020204" pitchFamily="34" charset="0"/>
              </a:rPr>
              <a:t>Yerleşen Sayıları - 2020</a:t>
            </a:r>
          </a:p>
        </p:txBody>
      </p:sp>
      <p:pic>
        <p:nvPicPr>
          <p:cNvPr id="16" name="Resim 2">
            <a:extLst>
              <a:ext uri="{FF2B5EF4-FFF2-40B4-BE49-F238E27FC236}">
                <a16:creationId xmlns:a16="http://schemas.microsoft.com/office/drawing/2014/main" id="{9561A391-215E-4E3E-9ABF-51C02FE29AA6}"/>
              </a:ext>
            </a:extLst>
          </p:cNvPr>
          <p:cNvPicPr>
            <a:picLocks noChangeAspect="1"/>
          </p:cNvPicPr>
          <p:nvPr/>
        </p:nvPicPr>
        <p:blipFill rotWithShape="1">
          <a:blip r:embed="rId3"/>
          <a:srcRect l="18264" t="32963" r="52430" b="18024"/>
          <a:stretch/>
        </p:blipFill>
        <p:spPr>
          <a:xfrm>
            <a:off x="7249002" y="2742268"/>
            <a:ext cx="4274957" cy="3956648"/>
          </a:xfrm>
          <a:prstGeom prst="rect">
            <a:avLst/>
          </a:prstGeom>
        </p:spPr>
      </p:pic>
      <p:graphicFrame>
        <p:nvGraphicFramePr>
          <p:cNvPr id="2" name="Tablo 1">
            <a:extLst>
              <a:ext uri="{FF2B5EF4-FFF2-40B4-BE49-F238E27FC236}">
                <a16:creationId xmlns:a16="http://schemas.microsoft.com/office/drawing/2014/main" id="{A56BF7A3-615C-49EC-B865-E90DD6C9EE78}"/>
              </a:ext>
            </a:extLst>
          </p:cNvPr>
          <p:cNvGraphicFramePr>
            <a:graphicFrameLocks noGrp="1"/>
          </p:cNvGraphicFramePr>
          <p:nvPr>
            <p:extLst>
              <p:ext uri="{D42A27DB-BD31-4B8C-83A1-F6EECF244321}">
                <p14:modId xmlns:p14="http://schemas.microsoft.com/office/powerpoint/2010/main" val="794247953"/>
              </p:ext>
            </p:extLst>
          </p:nvPr>
        </p:nvGraphicFramePr>
        <p:xfrm>
          <a:off x="357700" y="3475342"/>
          <a:ext cx="5960437" cy="1458994"/>
        </p:xfrm>
        <a:graphic>
          <a:graphicData uri="http://schemas.openxmlformats.org/drawingml/2006/table">
            <a:tbl>
              <a:tblPr firstRow="1" bandRow="1">
                <a:tableStyleId>{5C22544A-7EE6-4342-B048-85BDC9FD1C3A}</a:tableStyleId>
              </a:tblPr>
              <a:tblGrid>
                <a:gridCol w="1050803">
                  <a:extLst>
                    <a:ext uri="{9D8B030D-6E8A-4147-A177-3AD203B41FA5}">
                      <a16:colId xmlns:a16="http://schemas.microsoft.com/office/drawing/2014/main" val="45856054"/>
                    </a:ext>
                  </a:extLst>
                </a:gridCol>
                <a:gridCol w="1245069">
                  <a:extLst>
                    <a:ext uri="{9D8B030D-6E8A-4147-A177-3AD203B41FA5}">
                      <a16:colId xmlns:a16="http://schemas.microsoft.com/office/drawing/2014/main" val="2844439851"/>
                    </a:ext>
                  </a:extLst>
                </a:gridCol>
                <a:gridCol w="1271560">
                  <a:extLst>
                    <a:ext uri="{9D8B030D-6E8A-4147-A177-3AD203B41FA5}">
                      <a16:colId xmlns:a16="http://schemas.microsoft.com/office/drawing/2014/main" val="2518234663"/>
                    </a:ext>
                  </a:extLst>
                </a:gridCol>
                <a:gridCol w="1306881">
                  <a:extLst>
                    <a:ext uri="{9D8B030D-6E8A-4147-A177-3AD203B41FA5}">
                      <a16:colId xmlns:a16="http://schemas.microsoft.com/office/drawing/2014/main" val="3533841693"/>
                    </a:ext>
                  </a:extLst>
                </a:gridCol>
                <a:gridCol w="1086124">
                  <a:extLst>
                    <a:ext uri="{9D8B030D-6E8A-4147-A177-3AD203B41FA5}">
                      <a16:colId xmlns:a16="http://schemas.microsoft.com/office/drawing/2014/main" val="1302411775"/>
                    </a:ext>
                  </a:extLst>
                </a:gridCol>
              </a:tblGrid>
              <a:tr h="873225">
                <a:tc>
                  <a:txBody>
                    <a:bodyPr/>
                    <a:lstStyle/>
                    <a:p>
                      <a:pPr algn="ctr"/>
                      <a:r>
                        <a:rPr lang="tr-TR" sz="1400" dirty="0">
                          <a:solidFill>
                            <a:schemeClr val="bg1"/>
                          </a:solidFill>
                        </a:rPr>
                        <a:t>Toplam</a:t>
                      </a:r>
                      <a:endParaRPr lang="en-US" sz="1400" dirty="0">
                        <a:solidFill>
                          <a:schemeClr val="bg1"/>
                        </a:solidFill>
                      </a:endParaRPr>
                    </a:p>
                  </a:txBody>
                  <a:tcPr anchor="ctr">
                    <a:solidFill>
                      <a:srgbClr val="1F4E79"/>
                    </a:solidFill>
                  </a:tcPr>
                </a:tc>
                <a:tc>
                  <a:txBody>
                    <a:bodyPr/>
                    <a:lstStyle/>
                    <a:p>
                      <a:pPr algn="ctr"/>
                      <a:r>
                        <a:rPr lang="tr-TR" sz="1400" dirty="0">
                          <a:solidFill>
                            <a:schemeClr val="bg1"/>
                          </a:solidFill>
                        </a:rPr>
                        <a:t>T.C. Vatandaşı</a:t>
                      </a:r>
                      <a:endParaRPr lang="en-US" sz="1400" dirty="0">
                        <a:solidFill>
                          <a:schemeClr val="bg1"/>
                        </a:solidFill>
                      </a:endParaRPr>
                    </a:p>
                  </a:txBody>
                  <a:tcPr anchor="ctr">
                    <a:solidFill>
                      <a:srgbClr val="7030A0"/>
                    </a:solidFill>
                  </a:tcPr>
                </a:tc>
                <a:tc>
                  <a:txBody>
                    <a:bodyPr/>
                    <a:lstStyle/>
                    <a:p>
                      <a:pPr algn="ctr"/>
                      <a:r>
                        <a:rPr lang="en-US" sz="1400" dirty="0" err="1">
                          <a:solidFill>
                            <a:schemeClr val="bg1"/>
                          </a:solidFill>
                        </a:rPr>
                        <a:t>Yatay</a:t>
                      </a:r>
                      <a:r>
                        <a:rPr lang="en-US" sz="1400" dirty="0">
                          <a:solidFill>
                            <a:schemeClr val="bg1"/>
                          </a:solidFill>
                        </a:rPr>
                        <a:t>/</a:t>
                      </a:r>
                      <a:r>
                        <a:rPr lang="en-US" sz="1400" dirty="0" err="1">
                          <a:solidFill>
                            <a:schemeClr val="bg1"/>
                          </a:solidFill>
                        </a:rPr>
                        <a:t>Dikey</a:t>
                      </a:r>
                      <a:r>
                        <a:rPr lang="en-US" sz="1400" dirty="0">
                          <a:solidFill>
                            <a:schemeClr val="bg1"/>
                          </a:solidFill>
                        </a:rPr>
                        <a:t> </a:t>
                      </a:r>
                      <a:r>
                        <a:rPr lang="en-US" sz="1400" dirty="0" err="1">
                          <a:solidFill>
                            <a:schemeClr val="bg1"/>
                          </a:solidFill>
                        </a:rPr>
                        <a:t>Geçiş</a:t>
                      </a:r>
                      <a:endParaRPr lang="en-US" sz="1400" dirty="0">
                        <a:solidFill>
                          <a:schemeClr val="bg1"/>
                        </a:solidFill>
                      </a:endParaRPr>
                    </a:p>
                  </a:txBody>
                  <a:tcPr anchor="ctr">
                    <a:solidFill>
                      <a:schemeClr val="accent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dirty="0">
                          <a:solidFill>
                            <a:schemeClr val="bg1"/>
                          </a:solidFill>
                        </a:rPr>
                        <a:t>Uluslararası Öğrenci*</a:t>
                      </a:r>
                    </a:p>
                  </a:txBody>
                  <a:tcPr anchor="ctr">
                    <a:solidFill>
                      <a:srgbClr val="C63535"/>
                    </a:solidFill>
                  </a:tcPr>
                </a:tc>
                <a:tc>
                  <a:txBody>
                    <a:bodyPr/>
                    <a:lstStyle/>
                    <a:p>
                      <a:pPr algn="ctr"/>
                      <a:r>
                        <a:rPr lang="tr-TR" sz="1400" dirty="0">
                          <a:solidFill>
                            <a:schemeClr val="bg1"/>
                          </a:solidFill>
                        </a:rPr>
                        <a:t>Kayıt Sildiren (**)</a:t>
                      </a:r>
                      <a:endParaRPr lang="en-US" sz="1400" dirty="0">
                        <a:solidFill>
                          <a:schemeClr val="bg1"/>
                        </a:solidFill>
                      </a:endParaRPr>
                    </a:p>
                  </a:txBody>
                  <a:tcPr anchor="ctr">
                    <a:solidFill>
                      <a:srgbClr val="1F4E79"/>
                    </a:solidFill>
                  </a:tcPr>
                </a:tc>
                <a:extLst>
                  <a:ext uri="{0D108BD9-81ED-4DB2-BD59-A6C34878D82A}">
                    <a16:rowId xmlns:a16="http://schemas.microsoft.com/office/drawing/2014/main" val="1687467912"/>
                  </a:ext>
                </a:extLst>
              </a:tr>
              <a:tr h="585769">
                <a:tc>
                  <a:txBody>
                    <a:bodyPr/>
                    <a:lstStyle/>
                    <a:p>
                      <a:pPr algn="ctr"/>
                      <a:r>
                        <a:rPr lang="tr-TR" sz="1400" b="0" dirty="0">
                          <a:solidFill>
                            <a:schemeClr val="bg1"/>
                          </a:solidFill>
                        </a:rPr>
                        <a:t>136</a:t>
                      </a:r>
                      <a:endParaRPr lang="en-US" sz="1400" b="0" dirty="0">
                        <a:solidFill>
                          <a:schemeClr val="bg1"/>
                        </a:solidFill>
                      </a:endParaRPr>
                    </a:p>
                  </a:txBody>
                  <a:tcPr anchor="ctr">
                    <a:solidFill>
                      <a:srgbClr val="1F4E79"/>
                    </a:solidFill>
                  </a:tcPr>
                </a:tc>
                <a:tc>
                  <a:txBody>
                    <a:bodyPr/>
                    <a:lstStyle/>
                    <a:p>
                      <a:pPr algn="ctr"/>
                      <a:r>
                        <a:rPr lang="tr-TR" sz="1400" dirty="0">
                          <a:solidFill>
                            <a:schemeClr val="bg1"/>
                          </a:solidFill>
                        </a:rPr>
                        <a:t>102</a:t>
                      </a:r>
                      <a:endParaRPr lang="en-US" sz="1400" dirty="0">
                        <a:solidFill>
                          <a:schemeClr val="bg1"/>
                        </a:solidFill>
                      </a:endParaRPr>
                    </a:p>
                  </a:txBody>
                  <a:tcPr anchor="ctr">
                    <a:solidFill>
                      <a:srgbClr val="7030A0"/>
                    </a:solidFill>
                  </a:tcPr>
                </a:tc>
                <a:tc>
                  <a:txBody>
                    <a:bodyPr/>
                    <a:lstStyle/>
                    <a:p>
                      <a:pPr algn="ctr"/>
                      <a:r>
                        <a:rPr lang="tr-TR" sz="1400" dirty="0">
                          <a:solidFill>
                            <a:schemeClr val="bg1"/>
                          </a:solidFill>
                        </a:rPr>
                        <a:t>6</a:t>
                      </a:r>
                      <a:endParaRPr lang="en-US" sz="1400" dirty="0">
                        <a:solidFill>
                          <a:schemeClr val="bg1"/>
                        </a:solidFill>
                      </a:endParaRPr>
                    </a:p>
                  </a:txBody>
                  <a:tcPr anchor="ctr">
                    <a:solidFill>
                      <a:schemeClr val="accent2">
                        <a:lumMod val="50000"/>
                      </a:schemeClr>
                    </a:solidFill>
                  </a:tcPr>
                </a:tc>
                <a:tc>
                  <a:txBody>
                    <a:bodyPr/>
                    <a:lstStyle/>
                    <a:p>
                      <a:pPr algn="ctr"/>
                      <a:r>
                        <a:rPr lang="tr-TR" sz="1400" dirty="0">
                          <a:solidFill>
                            <a:schemeClr val="bg1"/>
                          </a:solidFill>
                        </a:rPr>
                        <a:t>28</a:t>
                      </a:r>
                      <a:endParaRPr lang="en-US" sz="1400" dirty="0">
                        <a:solidFill>
                          <a:schemeClr val="bg1"/>
                        </a:solidFill>
                      </a:endParaRPr>
                    </a:p>
                  </a:txBody>
                  <a:tcPr anchor="ctr">
                    <a:solidFill>
                      <a:srgbClr val="C63535"/>
                    </a:solidFill>
                  </a:tcPr>
                </a:tc>
                <a:tc>
                  <a:txBody>
                    <a:bodyPr/>
                    <a:lstStyle/>
                    <a:p>
                      <a:pPr algn="ctr"/>
                      <a:r>
                        <a:rPr lang="tr-TR" sz="1400" dirty="0">
                          <a:solidFill>
                            <a:schemeClr val="bg1"/>
                          </a:solidFill>
                        </a:rPr>
                        <a:t>23</a:t>
                      </a:r>
                      <a:endParaRPr lang="en-US" sz="1400" dirty="0">
                        <a:solidFill>
                          <a:schemeClr val="bg1"/>
                        </a:solidFill>
                      </a:endParaRPr>
                    </a:p>
                  </a:txBody>
                  <a:tcPr anchor="ctr">
                    <a:solidFill>
                      <a:srgbClr val="1F4E79"/>
                    </a:solidFill>
                  </a:tcPr>
                </a:tc>
                <a:extLst>
                  <a:ext uri="{0D108BD9-81ED-4DB2-BD59-A6C34878D82A}">
                    <a16:rowId xmlns:a16="http://schemas.microsoft.com/office/drawing/2014/main" val="651720073"/>
                  </a:ext>
                </a:extLst>
              </a:tr>
            </a:tbl>
          </a:graphicData>
        </a:graphic>
      </p:graphicFrame>
    </p:spTree>
    <p:extLst>
      <p:ext uri="{BB962C8B-B14F-4D97-AF65-F5344CB8AC3E}">
        <p14:creationId xmlns:p14="http://schemas.microsoft.com/office/powerpoint/2010/main" val="2154973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a:t>
              </a:r>
              <a:endParaRPr lang="en-IN" b="1" dirty="0">
                <a:solidFill>
                  <a:schemeClr val="bg1"/>
                </a:solidFill>
                <a:latin typeface="Eurostile BQ" pitchFamily="50" charset="0"/>
              </a:endParaRPr>
            </a:p>
          </p:txBody>
        </p:sp>
      </p:grpSp>
      <p:sp>
        <p:nvSpPr>
          <p:cNvPr id="19" name="1 Başlık">
            <a:extLst>
              <a:ext uri="{FF2B5EF4-FFF2-40B4-BE49-F238E27FC236}">
                <a16:creationId xmlns:a16="http://schemas.microsoft.com/office/drawing/2014/main" id="{055147ED-E73E-4027-8516-DAE6657EAE8C}"/>
              </a:ext>
            </a:extLst>
          </p:cNvPr>
          <p:cNvSpPr txBox="1">
            <a:spLocks/>
          </p:cNvSpPr>
          <p:nvPr/>
        </p:nvSpPr>
        <p:spPr>
          <a:xfrm>
            <a:off x="3751201" y="2720654"/>
            <a:ext cx="7016779" cy="695907"/>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b="1" dirty="0">
                <a:latin typeface="Candara" panose="020E0502030303020204" pitchFamily="34" charset="0"/>
              </a:rPr>
              <a:t>Prof. Dr. Hülya ARIKAN</a:t>
            </a:r>
          </a:p>
        </p:txBody>
      </p:sp>
      <p:sp>
        <p:nvSpPr>
          <p:cNvPr id="20" name="2 İçerik Yer Tutucusu">
            <a:extLst>
              <a:ext uri="{FF2B5EF4-FFF2-40B4-BE49-F238E27FC236}">
                <a16:creationId xmlns:a16="http://schemas.microsoft.com/office/drawing/2014/main" id="{D8D9108B-DB41-43E2-9372-F61946B735BA}"/>
              </a:ext>
            </a:extLst>
          </p:cNvPr>
          <p:cNvSpPr txBox="1">
            <a:spLocks/>
          </p:cNvSpPr>
          <p:nvPr/>
        </p:nvSpPr>
        <p:spPr>
          <a:xfrm>
            <a:off x="3521234" y="3424183"/>
            <a:ext cx="8608188" cy="2613716"/>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2000" dirty="0">
                <a:latin typeface="Candara" panose="020E0502030303020204" pitchFamily="34" charset="0"/>
              </a:rPr>
              <a:t>Bölüm Başkanı</a:t>
            </a:r>
          </a:p>
          <a:p>
            <a:pPr>
              <a:spcBef>
                <a:spcPts val="0"/>
              </a:spcBef>
            </a:pPr>
            <a:r>
              <a:rPr lang="tr-TR" sz="2000" dirty="0">
                <a:latin typeface="Candara" panose="020E0502030303020204" pitchFamily="34" charset="0"/>
              </a:rPr>
              <a:t>1973- 1978 Hacettepe Üniversitesi / Sağlık Bilimleri Fakültesi / Fizyoterapi ve Rehabilitasyon Bölümü / Doktora</a:t>
            </a:r>
          </a:p>
          <a:p>
            <a:pPr>
              <a:spcBef>
                <a:spcPts val="0"/>
              </a:spcBef>
            </a:pPr>
            <a:r>
              <a:rPr lang="tr-TR" sz="2000" dirty="0">
                <a:latin typeface="Candara" panose="020E0502030303020204" pitchFamily="34" charset="0"/>
              </a:rPr>
              <a:t>1969-1973 Hacettepe Üniversitesi / Fizyoterapi ve Rehabilitasyon Bölümü / Lisans-Yüksek Lisans</a:t>
            </a:r>
          </a:p>
        </p:txBody>
      </p:sp>
      <p:pic>
        <p:nvPicPr>
          <p:cNvPr id="21" name="Picture 2" descr="https://www.atilim.edu.tr/thumbnail?src=/uploads/employees/hulya-arikan/1556174002-H%C3%BClya_Ar%C4%B1kan__1_.jpg&amp;w=600&amp;h=700&amp;p=fit">
            <a:extLst>
              <a:ext uri="{FF2B5EF4-FFF2-40B4-BE49-F238E27FC236}">
                <a16:creationId xmlns:a16="http://schemas.microsoft.com/office/drawing/2014/main" id="{8F81E663-A1A7-465C-94EC-329A65C9C667}"/>
              </a:ext>
            </a:extLst>
          </p:cNvPr>
          <p:cNvPicPr>
            <a:picLocks noChangeAspect="1" noChangeArrowheads="1"/>
          </p:cNvPicPr>
          <p:nvPr/>
        </p:nvPicPr>
        <p:blipFill>
          <a:blip r:embed="rId3" cstate="print"/>
          <a:srcRect/>
          <a:stretch>
            <a:fillRect/>
          </a:stretch>
        </p:blipFill>
        <p:spPr bwMode="auto">
          <a:xfrm>
            <a:off x="362703" y="2567505"/>
            <a:ext cx="3035956" cy="3329758"/>
          </a:xfrm>
          <a:prstGeom prst="rect">
            <a:avLst/>
          </a:prstGeom>
          <a:noFill/>
        </p:spPr>
      </p:pic>
    </p:spTree>
    <p:extLst>
      <p:ext uri="{BB962C8B-B14F-4D97-AF65-F5344CB8AC3E}">
        <p14:creationId xmlns:p14="http://schemas.microsoft.com/office/powerpoint/2010/main" val="21843664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a:t>
              </a:r>
              <a:endParaRPr lang="en-IN" b="1" dirty="0">
                <a:solidFill>
                  <a:schemeClr val="bg1"/>
                </a:solidFill>
                <a:latin typeface="Eurostile BQ" pitchFamily="50" charset="0"/>
              </a:endParaRPr>
            </a:p>
          </p:txBody>
        </p:sp>
      </p:grpSp>
      <p:sp>
        <p:nvSpPr>
          <p:cNvPr id="22" name="1 Başlık">
            <a:extLst>
              <a:ext uri="{FF2B5EF4-FFF2-40B4-BE49-F238E27FC236}">
                <a16:creationId xmlns:a16="http://schemas.microsoft.com/office/drawing/2014/main" id="{259AB489-C44A-4BEA-B3AF-29CFC6C64E9D}"/>
              </a:ext>
            </a:extLst>
          </p:cNvPr>
          <p:cNvSpPr txBox="1">
            <a:spLocks/>
          </p:cNvSpPr>
          <p:nvPr/>
        </p:nvSpPr>
        <p:spPr>
          <a:xfrm>
            <a:off x="3084878" y="4863193"/>
            <a:ext cx="6165333" cy="599839"/>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000" b="1" dirty="0">
                <a:latin typeface="Candara" panose="020E0502030303020204" pitchFamily="34" charset="0"/>
              </a:rPr>
              <a:t>Doç. Dr. Erden KILIÇ</a:t>
            </a:r>
          </a:p>
        </p:txBody>
      </p:sp>
      <p:sp>
        <p:nvSpPr>
          <p:cNvPr id="23" name="2 İçerik Yer Tutucusu">
            <a:extLst>
              <a:ext uri="{FF2B5EF4-FFF2-40B4-BE49-F238E27FC236}">
                <a16:creationId xmlns:a16="http://schemas.microsoft.com/office/drawing/2014/main" id="{58CFBDA4-2836-4E8B-84BF-D27F534EC719}"/>
              </a:ext>
            </a:extLst>
          </p:cNvPr>
          <p:cNvSpPr txBox="1">
            <a:spLocks/>
          </p:cNvSpPr>
          <p:nvPr/>
        </p:nvSpPr>
        <p:spPr>
          <a:xfrm>
            <a:off x="2882280" y="5205142"/>
            <a:ext cx="7734449" cy="76399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2000" dirty="0">
                <a:latin typeface="Candara" panose="020E0502030303020204" pitchFamily="34" charset="0"/>
              </a:rPr>
              <a:t>2001-2005 Gülhane Askeri Tıp Akademisi/ Ortopedi ve Travmatoloji</a:t>
            </a:r>
          </a:p>
          <a:p>
            <a:pPr>
              <a:spcBef>
                <a:spcPts val="0"/>
              </a:spcBef>
            </a:pPr>
            <a:r>
              <a:rPr lang="tr-TR" sz="2000" dirty="0">
                <a:latin typeface="Candara" panose="020E0502030303020204" pitchFamily="34" charset="0"/>
              </a:rPr>
              <a:t>1989-1995 Marmara Üniversitesi/ Tıp Fakültesi</a:t>
            </a:r>
          </a:p>
          <a:p>
            <a:pPr>
              <a:spcBef>
                <a:spcPts val="0"/>
              </a:spcBef>
            </a:pPr>
            <a:endParaRPr lang="tr-TR" sz="2000" dirty="0">
              <a:latin typeface="Candara" panose="020E0502030303020204" pitchFamily="34" charset="0"/>
            </a:endParaRPr>
          </a:p>
        </p:txBody>
      </p:sp>
      <p:pic>
        <p:nvPicPr>
          <p:cNvPr id="24" name="Picture 2" descr="https://www.atilim.edu.tr/thumbnail?src=/uploads/employees/erden-kilic/erdenkilic.jpg&amp;w=600&amp;h=700&amp;p=fit">
            <a:extLst>
              <a:ext uri="{FF2B5EF4-FFF2-40B4-BE49-F238E27FC236}">
                <a16:creationId xmlns:a16="http://schemas.microsoft.com/office/drawing/2014/main" id="{B2F1B9F9-7F65-44DF-8FF7-9051AC3E3530}"/>
              </a:ext>
            </a:extLst>
          </p:cNvPr>
          <p:cNvPicPr>
            <a:picLocks noChangeAspect="1" noChangeArrowheads="1"/>
          </p:cNvPicPr>
          <p:nvPr/>
        </p:nvPicPr>
        <p:blipFill>
          <a:blip r:embed="rId3" cstate="print"/>
          <a:srcRect/>
          <a:stretch>
            <a:fillRect/>
          </a:stretch>
        </p:blipFill>
        <p:spPr bwMode="auto">
          <a:xfrm>
            <a:off x="672566" y="4478492"/>
            <a:ext cx="1900539" cy="2217296"/>
          </a:xfrm>
          <a:prstGeom prst="rect">
            <a:avLst/>
          </a:prstGeom>
          <a:noFill/>
        </p:spPr>
      </p:pic>
      <p:sp>
        <p:nvSpPr>
          <p:cNvPr id="25" name="1 Başlık">
            <a:extLst>
              <a:ext uri="{FF2B5EF4-FFF2-40B4-BE49-F238E27FC236}">
                <a16:creationId xmlns:a16="http://schemas.microsoft.com/office/drawing/2014/main" id="{8C9E0864-DBFE-44B4-B4C2-65589C3DD98A}"/>
              </a:ext>
            </a:extLst>
          </p:cNvPr>
          <p:cNvSpPr txBox="1">
            <a:spLocks/>
          </p:cNvSpPr>
          <p:nvPr/>
        </p:nvSpPr>
        <p:spPr>
          <a:xfrm>
            <a:off x="3137157" y="2479809"/>
            <a:ext cx="7479572" cy="47625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tr-TR" sz="2000" b="1" dirty="0">
                <a:latin typeface="Candara" panose="020E0502030303020204" pitchFamily="34" charset="0"/>
              </a:rPr>
              <a:t>Prof. Dr. Mehmet Murat SÜMER</a:t>
            </a:r>
          </a:p>
        </p:txBody>
      </p:sp>
      <p:sp>
        <p:nvSpPr>
          <p:cNvPr id="26" name="2 İçerik Yer Tutucusu">
            <a:extLst>
              <a:ext uri="{FF2B5EF4-FFF2-40B4-BE49-F238E27FC236}">
                <a16:creationId xmlns:a16="http://schemas.microsoft.com/office/drawing/2014/main" id="{7F952409-9140-4E2A-B965-470A49B2098A}"/>
              </a:ext>
            </a:extLst>
          </p:cNvPr>
          <p:cNvSpPr txBox="1">
            <a:spLocks/>
          </p:cNvSpPr>
          <p:nvPr/>
        </p:nvSpPr>
        <p:spPr>
          <a:xfrm>
            <a:off x="2872759" y="2900116"/>
            <a:ext cx="6461721" cy="712333"/>
          </a:xfrm>
          <a:prstGeom prst="rect">
            <a:avLst/>
          </a:prstGeom>
        </p:spPr>
        <p:txBody>
          <a:bodyPr vert="horz" lIns="91440" tIns="45720" rIns="91440" bIns="45720" rtlCol="0">
            <a:normAutofit/>
          </a:bodyPr>
          <a:lstStyle>
            <a:lvl1pPr marL="228600" indent="-228600">
              <a:lnSpc>
                <a:spcPct val="90000"/>
              </a:lnSpc>
              <a:spcBef>
                <a:spcPts val="0"/>
              </a:spcBef>
              <a:buFont typeface="Arial" panose="020B0604020202020204" pitchFamily="34" charset="0"/>
              <a:buChar char="•"/>
              <a:defRPr sz="2400">
                <a:latin typeface="Times New Roman" panose="02020603050405020304" pitchFamily="18" charset="0"/>
                <a:cs typeface="Times New Roman" panose="02020603050405020304" pitchFamily="18" charset="0"/>
              </a:defRPr>
            </a:lvl1pPr>
            <a:lvl2pPr marL="685800" indent="-228600">
              <a:lnSpc>
                <a:spcPct val="90000"/>
              </a:lnSpc>
              <a:spcBef>
                <a:spcPts val="500"/>
              </a:spcBef>
              <a:buFont typeface="Arial" panose="020B0604020202020204" pitchFamily="34" charset="0"/>
              <a:buChar char="•"/>
              <a:defRPr sz="2400">
                <a:latin typeface="Times New Roman" panose="02020603050405020304" pitchFamily="18" charset="0"/>
                <a:cs typeface="Times New Roman" panose="02020603050405020304" pitchFamily="18" charset="0"/>
              </a:defRPr>
            </a:lvl2pPr>
            <a:lvl3pPr marL="1143000" indent="-228600">
              <a:lnSpc>
                <a:spcPct val="90000"/>
              </a:lnSpc>
              <a:spcBef>
                <a:spcPts val="500"/>
              </a:spcBef>
              <a:buFont typeface="Arial" panose="020B0604020202020204" pitchFamily="34" charset="0"/>
              <a:buChar char="•"/>
              <a:defRPr sz="2000">
                <a:latin typeface="Times New Roman" panose="02020603050405020304" pitchFamily="18" charset="0"/>
                <a:cs typeface="Times New Roman" panose="02020603050405020304" pitchFamily="18" charset="0"/>
              </a:defRPr>
            </a:lvl3pPr>
            <a:lvl4pPr marL="1600200" indent="-228600">
              <a:lnSpc>
                <a:spcPct val="90000"/>
              </a:lnSpc>
              <a:spcBef>
                <a:spcPts val="500"/>
              </a:spcBef>
              <a:buFont typeface="Arial" panose="020B0604020202020204" pitchFamily="34" charset="0"/>
              <a:buChar char="•"/>
              <a:defRPr>
                <a:latin typeface="Times New Roman" panose="02020603050405020304" pitchFamily="18" charset="0"/>
                <a:cs typeface="Times New Roman" panose="02020603050405020304" pitchFamily="18" charset="0"/>
              </a:defRPr>
            </a:lvl4pPr>
            <a:lvl5pPr marL="2057400" indent="-228600">
              <a:lnSpc>
                <a:spcPct val="90000"/>
              </a:lnSpc>
              <a:spcBef>
                <a:spcPts val="500"/>
              </a:spcBef>
              <a:buFont typeface="Arial" panose="020B0604020202020204" pitchFamily="34" charset="0"/>
              <a:buChar char="•"/>
              <a:defRPr>
                <a:latin typeface="Times New Roman" panose="02020603050405020304" pitchFamily="18" charset="0"/>
                <a:cs typeface="Times New Roman" panose="02020603050405020304" pitchFamily="18"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tr-TR" sz="2000" dirty="0">
                <a:latin typeface="Candara" panose="020E0502030303020204" pitchFamily="34" charset="0"/>
              </a:rPr>
              <a:t>1989-1994 SSK Ankara Hastanesi/ Nöroloji </a:t>
            </a:r>
          </a:p>
          <a:p>
            <a:r>
              <a:rPr lang="tr-TR" sz="2000" dirty="0">
                <a:latin typeface="Candara" panose="020E0502030303020204" pitchFamily="34" charset="0"/>
              </a:rPr>
              <a:t>1982-1988 İstanbul Üniversitesi/ Tıp Fakültesi</a:t>
            </a:r>
          </a:p>
          <a:p>
            <a:endParaRPr lang="tr-TR" sz="2000" dirty="0">
              <a:latin typeface="Candara" panose="020E0502030303020204" pitchFamily="34" charset="0"/>
            </a:endParaRPr>
          </a:p>
        </p:txBody>
      </p:sp>
      <p:pic>
        <p:nvPicPr>
          <p:cNvPr id="27" name="Picture 2" descr="https://www.atilim.edu.tr/thumbnail?src=/uploads/employees/murat-sumer/muratsumer.jpg&amp;w=600&amp;h=700&amp;p=fit">
            <a:extLst>
              <a:ext uri="{FF2B5EF4-FFF2-40B4-BE49-F238E27FC236}">
                <a16:creationId xmlns:a16="http://schemas.microsoft.com/office/drawing/2014/main" id="{E5EBF3F0-0149-4499-B944-4C110C9D2003}"/>
              </a:ext>
            </a:extLst>
          </p:cNvPr>
          <p:cNvPicPr>
            <a:picLocks noChangeAspect="1" noChangeArrowheads="1"/>
          </p:cNvPicPr>
          <p:nvPr/>
        </p:nvPicPr>
        <p:blipFill>
          <a:blip r:embed="rId4" cstate="print"/>
          <a:srcRect/>
          <a:stretch>
            <a:fillRect/>
          </a:stretch>
        </p:blipFill>
        <p:spPr bwMode="auto">
          <a:xfrm>
            <a:off x="672566" y="2113010"/>
            <a:ext cx="1900540" cy="2217297"/>
          </a:xfrm>
          <a:prstGeom prst="rect">
            <a:avLst/>
          </a:prstGeom>
          <a:noFill/>
        </p:spPr>
      </p:pic>
    </p:spTree>
    <p:extLst>
      <p:ext uri="{BB962C8B-B14F-4D97-AF65-F5344CB8AC3E}">
        <p14:creationId xmlns:p14="http://schemas.microsoft.com/office/powerpoint/2010/main" val="288305800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a:t>
              </a:r>
              <a:endParaRPr lang="en-IN" b="1" dirty="0">
                <a:solidFill>
                  <a:schemeClr val="bg1"/>
                </a:solidFill>
                <a:latin typeface="Eurostile BQ" pitchFamily="50" charset="0"/>
              </a:endParaRPr>
            </a:p>
          </p:txBody>
        </p:sp>
      </p:grpSp>
      <p:sp>
        <p:nvSpPr>
          <p:cNvPr id="15" name="1 Başlık">
            <a:extLst>
              <a:ext uri="{FF2B5EF4-FFF2-40B4-BE49-F238E27FC236}">
                <a16:creationId xmlns:a16="http://schemas.microsoft.com/office/drawing/2014/main" id="{BCCF68DF-D444-4B7B-8A48-DBBC723137C6}"/>
              </a:ext>
            </a:extLst>
          </p:cNvPr>
          <p:cNvSpPr txBox="1">
            <a:spLocks/>
          </p:cNvSpPr>
          <p:nvPr/>
        </p:nvSpPr>
        <p:spPr>
          <a:xfrm>
            <a:off x="2772041" y="4157161"/>
            <a:ext cx="6953558" cy="669650"/>
          </a:xfrm>
          <a:prstGeom prst="rect">
            <a:avLst/>
          </a:prstGeom>
        </p:spPr>
        <p:txBody>
          <a:bodyP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br>
              <a:rPr lang="fi-FI" sz="2000" b="1" dirty="0">
                <a:latin typeface="Candara" panose="020E0502030303020204" pitchFamily="34" charset="0"/>
              </a:rPr>
            </a:br>
            <a:r>
              <a:rPr lang="fi-FI" sz="2000" b="1" dirty="0">
                <a:latin typeface="Candara" panose="020E0502030303020204" pitchFamily="34" charset="0"/>
              </a:rPr>
              <a:t>Dr. Öğr. Üyesi Naime ULUĞ</a:t>
            </a:r>
            <a:br>
              <a:rPr lang="fi-FI" sz="2000" b="1" dirty="0">
                <a:latin typeface="Candara" panose="020E0502030303020204" pitchFamily="34" charset="0"/>
              </a:rPr>
            </a:br>
            <a:endParaRPr lang="tr-TR" sz="2000" b="1" dirty="0">
              <a:latin typeface="Candara" panose="020E0502030303020204" pitchFamily="34" charset="0"/>
            </a:endParaRPr>
          </a:p>
        </p:txBody>
      </p:sp>
      <p:sp>
        <p:nvSpPr>
          <p:cNvPr id="16" name="2 İçerik Yer Tutucusu">
            <a:extLst>
              <a:ext uri="{FF2B5EF4-FFF2-40B4-BE49-F238E27FC236}">
                <a16:creationId xmlns:a16="http://schemas.microsoft.com/office/drawing/2014/main" id="{B4FDC2B0-3DDC-475B-AA9C-23921477646B}"/>
              </a:ext>
            </a:extLst>
          </p:cNvPr>
          <p:cNvSpPr txBox="1">
            <a:spLocks/>
          </p:cNvSpPr>
          <p:nvPr/>
        </p:nvSpPr>
        <p:spPr>
          <a:xfrm>
            <a:off x="2817723" y="4843276"/>
            <a:ext cx="7787727" cy="1834086"/>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2000" dirty="0">
                <a:latin typeface="Candara" panose="020E0502030303020204" pitchFamily="34" charset="0"/>
              </a:rPr>
              <a:t>2012-2016 Hacettepe Üniversitesi, Fizyoterapi ve Rehabilitasyon Bölümü / Doktora</a:t>
            </a:r>
          </a:p>
          <a:p>
            <a:pPr>
              <a:spcBef>
                <a:spcPts val="0"/>
              </a:spcBef>
            </a:pPr>
            <a:r>
              <a:rPr lang="tr-TR" sz="2000" dirty="0">
                <a:latin typeface="Candara" panose="020E0502030303020204" pitchFamily="34" charset="0"/>
              </a:rPr>
              <a:t>2009-2011 Hacettepe Üniversitesi, Fizyoterapi ve Rehabilitasyon Bölümü / Yüksek Lisans</a:t>
            </a:r>
          </a:p>
          <a:p>
            <a:pPr>
              <a:spcBef>
                <a:spcPts val="0"/>
              </a:spcBef>
            </a:pPr>
            <a:r>
              <a:rPr lang="tr-TR" sz="2000" dirty="0">
                <a:latin typeface="Candara" panose="020E0502030303020204" pitchFamily="34" charset="0"/>
              </a:rPr>
              <a:t>1998-2002 Hacettepe Üniversitesi, Fizyoterapi ve Rehabilitasyon Bölümü / Lisans</a:t>
            </a:r>
          </a:p>
        </p:txBody>
      </p:sp>
      <p:pic>
        <p:nvPicPr>
          <p:cNvPr id="19" name="Picture 2" descr="https://www.atilim.edu.tr/thumbnail?src=/uploads/employees/naime-ulug/1526280393-naime%20ulug.JPG&amp;w=600&amp;h=700&amp;p=fit">
            <a:extLst>
              <a:ext uri="{FF2B5EF4-FFF2-40B4-BE49-F238E27FC236}">
                <a16:creationId xmlns:a16="http://schemas.microsoft.com/office/drawing/2014/main" id="{052C5235-3956-4B6E-91F3-D68C176CF512}"/>
              </a:ext>
            </a:extLst>
          </p:cNvPr>
          <p:cNvPicPr>
            <a:picLocks noChangeAspect="1" noChangeArrowheads="1"/>
          </p:cNvPicPr>
          <p:nvPr/>
        </p:nvPicPr>
        <p:blipFill>
          <a:blip r:embed="rId3" cstate="print"/>
          <a:srcRect/>
          <a:stretch>
            <a:fillRect/>
          </a:stretch>
        </p:blipFill>
        <p:spPr bwMode="auto">
          <a:xfrm>
            <a:off x="531403" y="4342676"/>
            <a:ext cx="1860317" cy="2170369"/>
          </a:xfrm>
          <a:prstGeom prst="rect">
            <a:avLst/>
          </a:prstGeom>
          <a:noFill/>
        </p:spPr>
      </p:pic>
      <p:sp>
        <p:nvSpPr>
          <p:cNvPr id="20" name="1 Başlık">
            <a:extLst>
              <a:ext uri="{FF2B5EF4-FFF2-40B4-BE49-F238E27FC236}">
                <a16:creationId xmlns:a16="http://schemas.microsoft.com/office/drawing/2014/main" id="{9DBB2496-531E-4DA5-9D03-5F2D3A7D5727}"/>
              </a:ext>
            </a:extLst>
          </p:cNvPr>
          <p:cNvSpPr txBox="1">
            <a:spLocks/>
          </p:cNvSpPr>
          <p:nvPr/>
        </p:nvSpPr>
        <p:spPr>
          <a:xfrm>
            <a:off x="2729024" y="1675813"/>
            <a:ext cx="7841054" cy="115499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tr-TR" sz="2000" b="1" dirty="0">
                <a:latin typeface="Candara" panose="020E0502030303020204" pitchFamily="34" charset="0"/>
              </a:rPr>
              <a:t>Doç. Dr. Emel SÖNMEZER, Dekan Yardımcısı</a:t>
            </a:r>
          </a:p>
        </p:txBody>
      </p:sp>
      <p:sp>
        <p:nvSpPr>
          <p:cNvPr id="21" name="2 İçerik Yer Tutucusu">
            <a:extLst>
              <a:ext uri="{FF2B5EF4-FFF2-40B4-BE49-F238E27FC236}">
                <a16:creationId xmlns:a16="http://schemas.microsoft.com/office/drawing/2014/main" id="{3CDC42A5-47D1-48E1-925E-6AAA448F2B87}"/>
              </a:ext>
            </a:extLst>
          </p:cNvPr>
          <p:cNvSpPr txBox="1">
            <a:spLocks/>
          </p:cNvSpPr>
          <p:nvPr/>
        </p:nvSpPr>
        <p:spPr>
          <a:xfrm>
            <a:off x="2772041" y="2463897"/>
            <a:ext cx="8167313" cy="159129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2000" dirty="0">
                <a:latin typeface="Candara" panose="020E0502030303020204" pitchFamily="34" charset="0"/>
              </a:rPr>
              <a:t>2011-2014 Hacettepe Üniversitesi, Fizyoterapi ve Rehabilitasyon Bölümü/ Doktora</a:t>
            </a:r>
          </a:p>
          <a:p>
            <a:pPr>
              <a:spcBef>
                <a:spcPts val="0"/>
              </a:spcBef>
            </a:pPr>
            <a:r>
              <a:rPr lang="tr-TR" sz="2000" dirty="0">
                <a:latin typeface="Candara" panose="020E0502030303020204" pitchFamily="34" charset="0"/>
              </a:rPr>
              <a:t>2005-2007 Başkent Üniversitesi, Fizik Tedavi Ve Rehabilitasyon/ Yüksek Lisans</a:t>
            </a:r>
          </a:p>
          <a:p>
            <a:pPr>
              <a:spcBef>
                <a:spcPts val="0"/>
              </a:spcBef>
            </a:pPr>
            <a:r>
              <a:rPr lang="tr-TR" sz="2000" dirty="0">
                <a:latin typeface="Candara" panose="020E0502030303020204" pitchFamily="34" charset="0"/>
              </a:rPr>
              <a:t>2000-2005 Başkent Üniversitesi, Fizik Tedavi Ve Rehabilitasyon/ Lisans</a:t>
            </a:r>
          </a:p>
        </p:txBody>
      </p:sp>
      <p:pic>
        <p:nvPicPr>
          <p:cNvPr id="22" name="Picture 2" descr="https://www.atilim.edu.tr/thumbnail?src=/uploads/employees/emel-sonmezer/1610700613-emel_sonmezer.jpg&amp;w=600&amp;h=700&amp;p=fit">
            <a:extLst>
              <a:ext uri="{FF2B5EF4-FFF2-40B4-BE49-F238E27FC236}">
                <a16:creationId xmlns:a16="http://schemas.microsoft.com/office/drawing/2014/main" id="{0D13F505-9AC6-406D-9C2D-ADFE2BECF89C}"/>
              </a:ext>
            </a:extLst>
          </p:cNvPr>
          <p:cNvPicPr>
            <a:picLocks noChangeAspect="1" noChangeArrowheads="1"/>
          </p:cNvPicPr>
          <p:nvPr/>
        </p:nvPicPr>
        <p:blipFill>
          <a:blip r:embed="rId4" cstate="print"/>
          <a:srcRect/>
          <a:stretch>
            <a:fillRect/>
          </a:stretch>
        </p:blipFill>
        <p:spPr bwMode="auto">
          <a:xfrm>
            <a:off x="536555" y="2010176"/>
            <a:ext cx="1855165" cy="2164359"/>
          </a:xfrm>
          <a:prstGeom prst="rect">
            <a:avLst/>
          </a:prstGeom>
          <a:noFill/>
        </p:spPr>
      </p:pic>
    </p:spTree>
    <p:extLst>
      <p:ext uri="{BB962C8B-B14F-4D97-AF65-F5344CB8AC3E}">
        <p14:creationId xmlns:p14="http://schemas.microsoft.com/office/powerpoint/2010/main" val="1397534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a:t>
              </a:r>
              <a:endParaRPr lang="en-IN" b="1" dirty="0">
                <a:solidFill>
                  <a:schemeClr val="bg1"/>
                </a:solidFill>
                <a:latin typeface="Eurostile BQ" pitchFamily="50" charset="0"/>
              </a:endParaRPr>
            </a:p>
          </p:txBody>
        </p:sp>
      </p:grpSp>
      <p:grpSp>
        <p:nvGrpSpPr>
          <p:cNvPr id="3" name="Group 2">
            <a:extLst>
              <a:ext uri="{FF2B5EF4-FFF2-40B4-BE49-F238E27FC236}">
                <a16:creationId xmlns:a16="http://schemas.microsoft.com/office/drawing/2014/main" id="{A021E33F-E41B-4F9A-8F4E-25701FDA1B88}"/>
              </a:ext>
            </a:extLst>
          </p:cNvPr>
          <p:cNvGrpSpPr/>
          <p:nvPr/>
        </p:nvGrpSpPr>
        <p:grpSpPr>
          <a:xfrm>
            <a:off x="2210753" y="3678460"/>
            <a:ext cx="8782095" cy="1317374"/>
            <a:chOff x="3003981" y="3864168"/>
            <a:chExt cx="8782095" cy="1317374"/>
          </a:xfrm>
        </p:grpSpPr>
        <p:sp>
          <p:nvSpPr>
            <p:cNvPr id="15" name="1 Başlık">
              <a:extLst>
                <a:ext uri="{FF2B5EF4-FFF2-40B4-BE49-F238E27FC236}">
                  <a16:creationId xmlns:a16="http://schemas.microsoft.com/office/drawing/2014/main" id="{118E1033-48D2-4F01-9383-37188E60A874}"/>
                </a:ext>
              </a:extLst>
            </p:cNvPr>
            <p:cNvSpPr txBox="1">
              <a:spLocks/>
            </p:cNvSpPr>
            <p:nvPr/>
          </p:nvSpPr>
          <p:spPr>
            <a:xfrm>
              <a:off x="3003981" y="3864168"/>
              <a:ext cx="6321203" cy="67793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sv-SE" sz="1800" b="1" dirty="0">
                  <a:latin typeface="+mn-lt"/>
                </a:rPr>
                <a:t>Arş. Gör. Sena Nur BEGEN</a:t>
              </a:r>
              <a:endParaRPr lang="tr-TR" sz="1800" b="1" dirty="0">
                <a:latin typeface="+mn-lt"/>
              </a:endParaRPr>
            </a:p>
          </p:txBody>
        </p:sp>
        <p:sp>
          <p:nvSpPr>
            <p:cNvPr id="16" name="2 İçerik Yer Tutucusu">
              <a:extLst>
                <a:ext uri="{FF2B5EF4-FFF2-40B4-BE49-F238E27FC236}">
                  <a16:creationId xmlns:a16="http://schemas.microsoft.com/office/drawing/2014/main" id="{98791957-C5C3-4B50-B615-DC471574DE47}"/>
                </a:ext>
              </a:extLst>
            </p:cNvPr>
            <p:cNvSpPr txBox="1">
              <a:spLocks/>
            </p:cNvSpPr>
            <p:nvPr/>
          </p:nvSpPr>
          <p:spPr>
            <a:xfrm>
              <a:off x="3003981" y="4350485"/>
              <a:ext cx="8782095" cy="83105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1800" dirty="0"/>
                <a:t>2021-Halen Hacettepe Üniversitesi, Fizyoterapi ve Rehabilitasyon Bölümü / Doktora </a:t>
              </a:r>
            </a:p>
            <a:p>
              <a:pPr>
                <a:spcBef>
                  <a:spcPts val="0"/>
                </a:spcBef>
              </a:pPr>
              <a:r>
                <a:rPr lang="tr-TR" sz="1800" dirty="0"/>
                <a:t>2019-2020 Hacettepe Üniversitesi, Fizyoterapi ve Rehabilitasyon Bölümü / Yüksek Lisans </a:t>
              </a:r>
            </a:p>
            <a:p>
              <a:pPr>
                <a:spcBef>
                  <a:spcPts val="0"/>
                </a:spcBef>
              </a:pPr>
              <a:r>
                <a:rPr lang="tr-TR" sz="1800" dirty="0"/>
                <a:t>2014-2018 Hacettepe Üniversitesi, Fizyoterapi ve Rehabilitasyon Bölümü / Lisans</a:t>
              </a:r>
            </a:p>
            <a:p>
              <a:pPr>
                <a:spcBef>
                  <a:spcPts val="0"/>
                </a:spcBef>
              </a:pPr>
              <a:endParaRPr lang="tr-TR" sz="1800" dirty="0"/>
            </a:p>
          </p:txBody>
        </p:sp>
      </p:grpSp>
      <p:pic>
        <p:nvPicPr>
          <p:cNvPr id="19" name="Picture 4" descr="https://www.atilim.edu.tr/thumbnail?src=/uploads/employees/sena-nur-begen/1582021218-senanur_begen.jpg&amp;w=600&amp;h=700&amp;p=fit">
            <a:extLst>
              <a:ext uri="{FF2B5EF4-FFF2-40B4-BE49-F238E27FC236}">
                <a16:creationId xmlns:a16="http://schemas.microsoft.com/office/drawing/2014/main" id="{7B48388D-DC9D-4938-B50F-F8F103B67B2F}"/>
              </a:ext>
            </a:extLst>
          </p:cNvPr>
          <p:cNvPicPr>
            <a:picLocks noChangeAspect="1" noChangeArrowheads="1"/>
          </p:cNvPicPr>
          <p:nvPr/>
        </p:nvPicPr>
        <p:blipFill>
          <a:blip r:embed="rId3" cstate="print"/>
          <a:srcRect/>
          <a:stretch>
            <a:fillRect/>
          </a:stretch>
        </p:blipFill>
        <p:spPr bwMode="auto">
          <a:xfrm>
            <a:off x="571500" y="3617407"/>
            <a:ext cx="1233840" cy="1439480"/>
          </a:xfrm>
          <a:prstGeom prst="rect">
            <a:avLst/>
          </a:prstGeom>
          <a:noFill/>
        </p:spPr>
      </p:pic>
      <p:pic>
        <p:nvPicPr>
          <p:cNvPr id="21" name="Picture 2" descr="https://www.atilim.edu.tr/thumbnail?src=/uploads/employees/ilkem-guzel/1552400314-ilkem_g%C3%BCzel.jpg&amp;w=600&amp;h=700&amp;p=fit">
            <a:extLst>
              <a:ext uri="{FF2B5EF4-FFF2-40B4-BE49-F238E27FC236}">
                <a16:creationId xmlns:a16="http://schemas.microsoft.com/office/drawing/2014/main" id="{CD6BD100-2B9C-496E-9257-F5CF5185E2A1}"/>
              </a:ext>
            </a:extLst>
          </p:cNvPr>
          <p:cNvPicPr>
            <a:picLocks noChangeAspect="1" noChangeArrowheads="1"/>
          </p:cNvPicPr>
          <p:nvPr/>
        </p:nvPicPr>
        <p:blipFill>
          <a:blip r:embed="rId4" cstate="print">
            <a:extLst>
              <a:ext uri="{BEBA8EAE-BF5A-486C-A8C5-ECC9F3942E4B}">
                <a14:imgProps xmlns:a14="http://schemas.microsoft.com/office/drawing/2010/main">
                  <a14:imgLayer r:embed="rId5">
                    <a14:imgEffect>
                      <a14:brightnessContrast bright="20000" contrast="-20000"/>
                    </a14:imgEffect>
                  </a14:imgLayer>
                </a14:imgProps>
              </a:ext>
            </a:extLst>
          </a:blip>
          <a:srcRect/>
          <a:stretch>
            <a:fillRect/>
          </a:stretch>
        </p:blipFill>
        <p:spPr bwMode="auto">
          <a:xfrm>
            <a:off x="571500" y="2075143"/>
            <a:ext cx="1233840" cy="1439480"/>
          </a:xfrm>
          <a:prstGeom prst="rect">
            <a:avLst/>
          </a:prstGeom>
          <a:noFill/>
        </p:spPr>
      </p:pic>
      <p:grpSp>
        <p:nvGrpSpPr>
          <p:cNvPr id="2" name="Group 1">
            <a:extLst>
              <a:ext uri="{FF2B5EF4-FFF2-40B4-BE49-F238E27FC236}">
                <a16:creationId xmlns:a16="http://schemas.microsoft.com/office/drawing/2014/main" id="{43EE7C28-CC6C-45AB-8345-81B39F7B83E1}"/>
              </a:ext>
            </a:extLst>
          </p:cNvPr>
          <p:cNvGrpSpPr/>
          <p:nvPr/>
        </p:nvGrpSpPr>
        <p:grpSpPr>
          <a:xfrm>
            <a:off x="2210753" y="2075143"/>
            <a:ext cx="8752118" cy="1342313"/>
            <a:chOff x="2782253" y="2067335"/>
            <a:chExt cx="8752118" cy="1342313"/>
          </a:xfrm>
        </p:grpSpPr>
        <p:sp>
          <p:nvSpPr>
            <p:cNvPr id="20" name="1 Başlık">
              <a:extLst>
                <a:ext uri="{FF2B5EF4-FFF2-40B4-BE49-F238E27FC236}">
                  <a16:creationId xmlns:a16="http://schemas.microsoft.com/office/drawing/2014/main" id="{03ADF654-E83F-4C9E-ABDD-0EA6C962D67C}"/>
                </a:ext>
              </a:extLst>
            </p:cNvPr>
            <p:cNvSpPr txBox="1">
              <a:spLocks/>
            </p:cNvSpPr>
            <p:nvPr/>
          </p:nvSpPr>
          <p:spPr>
            <a:xfrm>
              <a:off x="2782253" y="2067335"/>
              <a:ext cx="3844905" cy="645946"/>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tr-TR" sz="1800" b="1" dirty="0">
                  <a:latin typeface="+mn-lt"/>
                </a:rPr>
                <a:t>Arş. Gör. İlkem GÜZEL</a:t>
              </a:r>
            </a:p>
          </p:txBody>
        </p:sp>
        <p:sp>
          <p:nvSpPr>
            <p:cNvPr id="22" name="2 İçerik Yer Tutucusu">
              <a:extLst>
                <a:ext uri="{FF2B5EF4-FFF2-40B4-BE49-F238E27FC236}">
                  <a16:creationId xmlns:a16="http://schemas.microsoft.com/office/drawing/2014/main" id="{0DBA483D-BCAA-4EBE-A361-F192FCA16808}"/>
                </a:ext>
              </a:extLst>
            </p:cNvPr>
            <p:cNvSpPr txBox="1">
              <a:spLocks/>
            </p:cNvSpPr>
            <p:nvPr/>
          </p:nvSpPr>
          <p:spPr>
            <a:xfrm>
              <a:off x="2822867" y="2594605"/>
              <a:ext cx="8711504" cy="815043"/>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1800" dirty="0">
                  <a:latin typeface="+mn-lt"/>
                </a:rPr>
                <a:t>2020-Halen Hacettepe Üniversitesi, Fizyoterapi ve Rehabilitasyon Bölümü / Doktora </a:t>
              </a:r>
            </a:p>
            <a:p>
              <a:pPr>
                <a:spcBef>
                  <a:spcPts val="0"/>
                </a:spcBef>
              </a:pPr>
              <a:r>
                <a:rPr lang="tr-TR" sz="1800" dirty="0">
                  <a:latin typeface="+mn-lt"/>
                </a:rPr>
                <a:t>2016-2020 Hacettepe Üniversitesi, Fizyoterapi ve Rehabilitasyon Bölümü / Yüksek Lisans </a:t>
              </a:r>
            </a:p>
            <a:p>
              <a:pPr>
                <a:spcBef>
                  <a:spcPts val="0"/>
                </a:spcBef>
              </a:pPr>
              <a:r>
                <a:rPr lang="tr-TR" sz="1800" dirty="0">
                  <a:latin typeface="+mn-lt"/>
                </a:rPr>
                <a:t>2012-2016 Afyon Kocatepe Üniversitesi, Fizyoterapi ve Rehabilitasyon Bölümü / Lisans</a:t>
              </a:r>
            </a:p>
          </p:txBody>
        </p:sp>
      </p:grpSp>
      <p:pic>
        <p:nvPicPr>
          <p:cNvPr id="23" name="Picture 2">
            <a:extLst>
              <a:ext uri="{FF2B5EF4-FFF2-40B4-BE49-F238E27FC236}">
                <a16:creationId xmlns:a16="http://schemas.microsoft.com/office/drawing/2014/main" id="{86182292-3DAB-4FC2-9B76-9EC45FBF66BD}"/>
              </a:ext>
            </a:extLst>
          </p:cNvPr>
          <p:cNvPicPr>
            <a:picLocks noChangeAspect="1" noChangeArrowheads="1"/>
          </p:cNvPicPr>
          <p:nvPr/>
        </p:nvPicPr>
        <p:blipFill>
          <a:blip r:embed="rId6" cstate="print">
            <a:extLst>
              <a:ext uri="{BEBA8EAE-BF5A-486C-A8C5-ECC9F3942E4B}">
                <a14:imgProps xmlns:a14="http://schemas.microsoft.com/office/drawing/2010/main">
                  <a14:imgLayer r:embed="rId7">
                    <a14:imgEffect>
                      <a14:brightnessContrast bright="20000"/>
                    </a14:imgEffect>
                  </a14:imgLayer>
                </a14:imgProps>
              </a:ext>
            </a:extLst>
          </a:blip>
          <a:srcRect r="6340" b="2930"/>
          <a:stretch>
            <a:fillRect/>
          </a:stretch>
        </p:blipFill>
        <p:spPr bwMode="auto">
          <a:xfrm>
            <a:off x="571500" y="5156470"/>
            <a:ext cx="1233840" cy="1570686"/>
          </a:xfrm>
          <a:prstGeom prst="rect">
            <a:avLst/>
          </a:prstGeom>
          <a:noFill/>
          <a:ln w="9525">
            <a:noFill/>
            <a:miter lim="800000"/>
            <a:headEnd/>
            <a:tailEnd/>
          </a:ln>
        </p:spPr>
      </p:pic>
      <p:sp>
        <p:nvSpPr>
          <p:cNvPr id="24" name="2 İçerik Yer Tutucusu">
            <a:extLst>
              <a:ext uri="{FF2B5EF4-FFF2-40B4-BE49-F238E27FC236}">
                <a16:creationId xmlns:a16="http://schemas.microsoft.com/office/drawing/2014/main" id="{8337CF6B-2BC7-452E-954F-68210F0B322B}"/>
              </a:ext>
            </a:extLst>
          </p:cNvPr>
          <p:cNvSpPr txBox="1">
            <a:spLocks/>
          </p:cNvSpPr>
          <p:nvPr/>
        </p:nvSpPr>
        <p:spPr>
          <a:xfrm>
            <a:off x="2179450" y="5748187"/>
            <a:ext cx="8933711" cy="742415"/>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Bef>
                <a:spcPts val="0"/>
              </a:spcBef>
            </a:pPr>
            <a:r>
              <a:rPr lang="tr-TR" sz="1800" dirty="0">
                <a:latin typeface="+mn-lt"/>
              </a:rPr>
              <a:t>2019-Halen Hacettepe Üniversitesi, Fizyoterapi ve Rehabilitasyon Bölümü / Yüksek Lisans </a:t>
            </a:r>
          </a:p>
          <a:p>
            <a:pPr>
              <a:spcBef>
                <a:spcPts val="0"/>
              </a:spcBef>
            </a:pPr>
            <a:r>
              <a:rPr lang="tr-TR" sz="1800" dirty="0">
                <a:latin typeface="+mn-lt"/>
              </a:rPr>
              <a:t>2014-2018 Hacettepe Üniversitesi, Fizyoterapi ve Rehabilitasyon Bölümü / Lisans</a:t>
            </a:r>
          </a:p>
          <a:p>
            <a:pPr>
              <a:spcBef>
                <a:spcPts val="0"/>
              </a:spcBef>
            </a:pPr>
            <a:endParaRPr lang="tr-TR" sz="1800" dirty="0">
              <a:latin typeface="+mn-lt"/>
            </a:endParaRPr>
          </a:p>
        </p:txBody>
      </p:sp>
      <p:sp>
        <p:nvSpPr>
          <p:cNvPr id="25" name="1 Başlık">
            <a:extLst>
              <a:ext uri="{FF2B5EF4-FFF2-40B4-BE49-F238E27FC236}">
                <a16:creationId xmlns:a16="http://schemas.microsoft.com/office/drawing/2014/main" id="{6734BFED-5A66-4C65-A69D-404A23010BE7}"/>
              </a:ext>
            </a:extLst>
          </p:cNvPr>
          <p:cNvSpPr txBox="1">
            <a:spLocks/>
          </p:cNvSpPr>
          <p:nvPr/>
        </p:nvSpPr>
        <p:spPr>
          <a:xfrm>
            <a:off x="2179450" y="5329042"/>
            <a:ext cx="4298487" cy="583869"/>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Times New Roman" panose="02020603050405020304" pitchFamily="18" charset="0"/>
                <a:ea typeface="+mj-ea"/>
                <a:cs typeface="Times New Roman" panose="02020603050405020304" pitchFamily="18" charset="0"/>
              </a:defRPr>
            </a:lvl1pPr>
          </a:lstStyle>
          <a:p>
            <a:r>
              <a:rPr lang="tr-TR" sz="1800" b="1" dirty="0">
                <a:latin typeface="+mn-lt"/>
              </a:rPr>
              <a:t>Arş. Gör. Tuğba ŞANLI</a:t>
            </a:r>
          </a:p>
        </p:txBody>
      </p:sp>
    </p:spTree>
    <p:extLst>
      <p:ext uri="{BB962C8B-B14F-4D97-AF65-F5344CB8AC3E}">
        <p14:creationId xmlns:p14="http://schemas.microsoft.com/office/powerpoint/2010/main" val="6238858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35563" y="612825"/>
                <a:ext cx="10445172" cy="775504"/>
                <a:chOff x="1435563" y="612825"/>
                <a:chExt cx="10445172"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35563"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graphicFrame>
        <p:nvGraphicFramePr>
          <p:cNvPr id="16" name="İçerik Yer Tutucusu 6">
            <a:extLst>
              <a:ext uri="{FF2B5EF4-FFF2-40B4-BE49-F238E27FC236}">
                <a16:creationId xmlns:a16="http://schemas.microsoft.com/office/drawing/2014/main" id="{49C4815B-840B-408B-91A8-90E6A1142E11}"/>
              </a:ext>
            </a:extLst>
          </p:cNvPr>
          <p:cNvGraphicFramePr>
            <a:graphicFrameLocks/>
          </p:cNvGraphicFramePr>
          <p:nvPr>
            <p:extLst>
              <p:ext uri="{D42A27DB-BD31-4B8C-83A1-F6EECF244321}">
                <p14:modId xmlns:p14="http://schemas.microsoft.com/office/powerpoint/2010/main" val="1337088681"/>
              </p:ext>
            </p:extLst>
          </p:nvPr>
        </p:nvGraphicFramePr>
        <p:xfrm>
          <a:off x="1964668" y="2587067"/>
          <a:ext cx="9119907" cy="3922711"/>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dirty="0">
                          <a:effectLst/>
                          <a:latin typeface="Times New Roman" panose="02020603050405020304" pitchFamily="18" charset="0"/>
                          <a:cs typeface="Times New Roman" panose="02020603050405020304" pitchFamily="18" charset="0"/>
                        </a:rPr>
                        <a:t> Kodu</a:t>
                      </a:r>
                      <a:endParaRPr lang="tr-TR" sz="1500" b="0"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dirty="0">
                          <a:effectLst/>
                          <a:latin typeface="Times New Roman" panose="02020603050405020304" pitchFamily="18" charset="0"/>
                          <a:cs typeface="Times New Roman" panose="02020603050405020304" pitchFamily="18" charset="0"/>
                        </a:rPr>
                        <a:t>Ders Adı</a:t>
                      </a:r>
                      <a:endParaRPr lang="tr-TR" sz="1500" b="0"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a:effectLst/>
                          <a:latin typeface="Times New Roman" panose="02020603050405020304" pitchFamily="18" charset="0"/>
                          <a:cs typeface="Times New Roman" panose="02020603050405020304" pitchFamily="18" charset="0"/>
                        </a:rPr>
                        <a:t>Teorik</a:t>
                      </a:r>
                      <a:endParaRPr lang="tr-TR" sz="1500" b="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a:effectLst/>
                          <a:latin typeface="Times New Roman" panose="02020603050405020304" pitchFamily="18" charset="0"/>
                          <a:cs typeface="Times New Roman" panose="02020603050405020304" pitchFamily="18" charset="0"/>
                        </a:rPr>
                        <a:t>Uygulama</a:t>
                      </a:r>
                      <a:endParaRPr lang="tr-TR" sz="1500" b="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cap="all">
                          <a:effectLst/>
                          <a:latin typeface="Times New Roman" panose="02020603050405020304" pitchFamily="18" charset="0"/>
                          <a:cs typeface="Times New Roman" panose="02020603050405020304" pitchFamily="18" charset="0"/>
                        </a:rPr>
                        <a:t>AKTS</a:t>
                      </a:r>
                      <a:endParaRPr lang="tr-TR" sz="1500" b="0" cap="all">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500" u="none" strike="noStrike">
                          <a:effectLst/>
                          <a:latin typeface="Times New Roman" panose="02020603050405020304" pitchFamily="18" charset="0"/>
                          <a:cs typeface="Times New Roman" panose="02020603050405020304" pitchFamily="18" charset="0"/>
                        </a:rPr>
                        <a:t>MED183</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dirty="0">
                          <a:effectLst/>
                          <a:latin typeface="Times New Roman" panose="02020603050405020304" pitchFamily="18" charset="0"/>
                          <a:cs typeface="Times New Roman" panose="02020603050405020304" pitchFamily="18" charset="0"/>
                        </a:rPr>
                        <a:t>Anatomi</a:t>
                      </a:r>
                      <a:endParaRPr lang="tr-TR" sz="1500" b="0" dirty="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4</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4</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8.5</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extLst>
                  <a:ext uri="{0D108BD9-81ED-4DB2-BD59-A6C34878D82A}">
                    <a16:rowId xmlns:a16="http://schemas.microsoft.com/office/drawing/2014/main" val="4037328770"/>
                  </a:ext>
                </a:extLst>
              </a:tr>
              <a:tr h="392271">
                <a:tc>
                  <a:txBody>
                    <a:bodyPr/>
                    <a:lstStyle/>
                    <a:p>
                      <a:pPr fontAlgn="t"/>
                      <a:r>
                        <a:rPr lang="tr-TR" sz="1500" u="none" strike="noStrike" dirty="0">
                          <a:effectLst/>
                          <a:latin typeface="Times New Roman" panose="02020603050405020304" pitchFamily="18" charset="0"/>
                          <a:cs typeface="Times New Roman" panose="02020603050405020304" pitchFamily="18" charset="0"/>
                        </a:rPr>
                        <a:t>ENG101</a:t>
                      </a:r>
                      <a:endParaRPr lang="tr-TR" sz="1500" b="0" dirty="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Akademik İngilizce I</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4</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0</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3.5</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extLst>
                  <a:ext uri="{0D108BD9-81ED-4DB2-BD59-A6C34878D82A}">
                    <a16:rowId xmlns:a16="http://schemas.microsoft.com/office/drawing/2014/main" val="3713862522"/>
                  </a:ext>
                </a:extLst>
              </a:tr>
              <a:tr h="392271">
                <a:tc>
                  <a:txBody>
                    <a:bodyPr/>
                    <a:lstStyle/>
                    <a:p>
                      <a:pPr fontAlgn="t"/>
                      <a:r>
                        <a:rPr lang="tr-TR" sz="1500" u="none" strike="noStrike">
                          <a:effectLst/>
                          <a:latin typeface="Times New Roman" panose="02020603050405020304" pitchFamily="18" charset="0"/>
                          <a:cs typeface="Times New Roman" panose="02020603050405020304" pitchFamily="18" charset="0"/>
                        </a:rPr>
                        <a:t>HIST111</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Atatürk İlkeleri ve İnkılâp Tarihi I (İngilizce)</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2</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0</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2</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extLst>
                  <a:ext uri="{0D108BD9-81ED-4DB2-BD59-A6C34878D82A}">
                    <a16:rowId xmlns:a16="http://schemas.microsoft.com/office/drawing/2014/main" val="2170714515"/>
                  </a:ext>
                </a:extLst>
              </a:tr>
              <a:tr h="392271">
                <a:tc>
                  <a:txBody>
                    <a:bodyPr/>
                    <a:lstStyle/>
                    <a:p>
                      <a:pPr fontAlgn="t"/>
                      <a:r>
                        <a:rPr lang="tr-TR" sz="1500" u="none" strike="noStrike">
                          <a:effectLst/>
                          <a:latin typeface="Times New Roman" panose="02020603050405020304" pitchFamily="18" charset="0"/>
                          <a:cs typeface="Times New Roman" panose="02020603050405020304" pitchFamily="18" charset="0"/>
                        </a:rPr>
                        <a:t>MED283</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Biyoistatistik</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2</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0</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4</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extLst>
                  <a:ext uri="{0D108BD9-81ED-4DB2-BD59-A6C34878D82A}">
                    <a16:rowId xmlns:a16="http://schemas.microsoft.com/office/drawing/2014/main" val="565030428"/>
                  </a:ext>
                </a:extLst>
              </a:tr>
              <a:tr h="392271">
                <a:tc>
                  <a:txBody>
                    <a:bodyPr/>
                    <a:lstStyle/>
                    <a:p>
                      <a:pPr fontAlgn="t"/>
                      <a:r>
                        <a:rPr lang="tr-TR" sz="1500" u="none" strike="noStrike">
                          <a:effectLst/>
                          <a:latin typeface="Times New Roman" panose="02020603050405020304" pitchFamily="18" charset="0"/>
                          <a:cs typeface="Times New Roman" panose="02020603050405020304" pitchFamily="18" charset="0"/>
                        </a:rPr>
                        <a:t>PSY103</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Genel Psikoloji</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3</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0</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4</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extLst>
                  <a:ext uri="{0D108BD9-81ED-4DB2-BD59-A6C34878D82A}">
                    <a16:rowId xmlns:a16="http://schemas.microsoft.com/office/drawing/2014/main" val="1572555096"/>
                  </a:ext>
                </a:extLst>
              </a:tr>
              <a:tr h="392271">
                <a:tc>
                  <a:txBody>
                    <a:bodyPr/>
                    <a:lstStyle/>
                    <a:p>
                      <a:pPr fontAlgn="t"/>
                      <a:r>
                        <a:rPr lang="tr-TR" sz="1500" u="none" strike="noStrike" dirty="0">
                          <a:effectLst/>
                          <a:latin typeface="Times New Roman" panose="02020603050405020304" pitchFamily="18" charset="0"/>
                          <a:cs typeface="Times New Roman" panose="02020603050405020304" pitchFamily="18" charset="0"/>
                        </a:rPr>
                        <a:t>MED181</a:t>
                      </a:r>
                      <a:endParaRPr lang="tr-TR" sz="1500" b="0" dirty="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Fizyoloji</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3</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0</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6</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extLst>
                  <a:ext uri="{0D108BD9-81ED-4DB2-BD59-A6C34878D82A}">
                    <a16:rowId xmlns:a16="http://schemas.microsoft.com/office/drawing/2014/main" val="3598020181"/>
                  </a:ext>
                </a:extLst>
              </a:tr>
              <a:tr h="623776">
                <a:tc>
                  <a:txBody>
                    <a:bodyPr/>
                    <a:lstStyle/>
                    <a:p>
                      <a:pPr fontAlgn="t"/>
                      <a:r>
                        <a:rPr lang="tr-TR" sz="1500" u="none" strike="noStrike">
                          <a:effectLst/>
                          <a:latin typeface="Times New Roman" panose="02020603050405020304" pitchFamily="18" charset="0"/>
                          <a:cs typeface="Times New Roman" panose="02020603050405020304" pitchFamily="18" charset="0"/>
                        </a:rPr>
                        <a:t>PTR101</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dirty="0">
                          <a:effectLst/>
                          <a:latin typeface="Times New Roman" panose="02020603050405020304" pitchFamily="18" charset="0"/>
                          <a:cs typeface="Times New Roman" panose="02020603050405020304" pitchFamily="18" charset="0"/>
                        </a:rPr>
                        <a:t>Fizyoterapi ve Rehabilitasyona Giriş ve Etik Prensipler</a:t>
                      </a:r>
                      <a:endParaRPr lang="tr-TR" sz="1500" b="0" dirty="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2</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0</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2</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extLst>
                  <a:ext uri="{0D108BD9-81ED-4DB2-BD59-A6C34878D82A}">
                    <a16:rowId xmlns:a16="http://schemas.microsoft.com/office/drawing/2014/main" val="1923081720"/>
                  </a:ext>
                </a:extLst>
              </a:tr>
              <a:tr h="392271">
                <a:tc gridSpan="2">
                  <a:txBody>
                    <a:bodyPr/>
                    <a:lstStyle/>
                    <a:p>
                      <a:pPr fontAlgn="t"/>
                      <a:r>
                        <a:rPr lang="tr-TR" sz="1500">
                          <a:effectLst/>
                          <a:latin typeface="Times New Roman" panose="02020603050405020304" pitchFamily="18" charset="0"/>
                          <a:cs typeface="Times New Roman" panose="02020603050405020304" pitchFamily="18" charset="0"/>
                        </a:rPr>
                        <a:t>Toplam</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hMerge="1">
                  <a:txBody>
                    <a:bodyPr/>
                    <a:lstStyle/>
                    <a:p>
                      <a:endParaRPr lang="tr-TR"/>
                    </a:p>
                  </a:txBody>
                  <a:tcPr/>
                </a:tc>
                <a:tc>
                  <a:txBody>
                    <a:bodyPr/>
                    <a:lstStyle/>
                    <a:p>
                      <a:pPr fontAlgn="t"/>
                      <a:r>
                        <a:rPr lang="tr-TR" sz="1500">
                          <a:effectLst/>
                          <a:latin typeface="Times New Roman" panose="02020603050405020304" pitchFamily="18" charset="0"/>
                          <a:cs typeface="Times New Roman" panose="02020603050405020304" pitchFamily="18" charset="0"/>
                        </a:rPr>
                        <a:t>20</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a:effectLst/>
                          <a:latin typeface="Times New Roman" panose="02020603050405020304" pitchFamily="18" charset="0"/>
                          <a:cs typeface="Times New Roman" panose="02020603050405020304" pitchFamily="18" charset="0"/>
                        </a:rPr>
                        <a:t>4</a:t>
                      </a:r>
                      <a:endParaRPr lang="tr-TR" sz="1500" b="0">
                        <a:effectLst/>
                        <a:latin typeface="Times New Roman" panose="02020603050405020304" pitchFamily="18" charset="0"/>
                        <a:cs typeface="Times New Roman" panose="02020603050405020304" pitchFamily="18" charset="0"/>
                      </a:endParaRPr>
                    </a:p>
                  </a:txBody>
                  <a:tcPr marL="80383" marR="80383" marT="80383" marB="80383"/>
                </a:tc>
                <a:tc>
                  <a:txBody>
                    <a:bodyPr/>
                    <a:lstStyle/>
                    <a:p>
                      <a:pPr fontAlgn="t"/>
                      <a:r>
                        <a:rPr lang="tr-TR" sz="1500" dirty="0">
                          <a:effectLst/>
                          <a:latin typeface="Times New Roman" panose="02020603050405020304" pitchFamily="18" charset="0"/>
                          <a:cs typeface="Times New Roman" panose="02020603050405020304" pitchFamily="18" charset="0"/>
                        </a:rPr>
                        <a:t>30</a:t>
                      </a:r>
                      <a:endParaRPr lang="tr-TR" sz="1500" b="0" dirty="0">
                        <a:effectLst/>
                        <a:latin typeface="Times New Roman" panose="02020603050405020304" pitchFamily="18" charset="0"/>
                        <a:cs typeface="Times New Roman" panose="02020603050405020304" pitchFamily="18" charset="0"/>
                      </a:endParaRPr>
                    </a:p>
                  </a:txBody>
                  <a:tcPr marL="80383" marR="80383" marT="80383" marB="80383"/>
                </a:tc>
                <a:extLst>
                  <a:ext uri="{0D108BD9-81ED-4DB2-BD59-A6C34878D82A}">
                    <a16:rowId xmlns:a16="http://schemas.microsoft.com/office/drawing/2014/main" val="1057289149"/>
                  </a:ext>
                </a:extLst>
              </a:tr>
            </a:tbl>
          </a:graphicData>
        </a:graphic>
      </p:graphicFrame>
      <p:sp>
        <p:nvSpPr>
          <p:cNvPr id="19" name="Metin kutusu 8">
            <a:extLst>
              <a:ext uri="{FF2B5EF4-FFF2-40B4-BE49-F238E27FC236}">
                <a16:creationId xmlns:a16="http://schemas.microsoft.com/office/drawing/2014/main" id="{5910C1D6-AD65-439E-812C-207EFCEDCF3A}"/>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1. Yarı Yıl</a:t>
            </a:r>
          </a:p>
        </p:txBody>
      </p:sp>
    </p:spTree>
    <p:extLst>
      <p:ext uri="{BB962C8B-B14F-4D97-AF65-F5344CB8AC3E}">
        <p14:creationId xmlns:p14="http://schemas.microsoft.com/office/powerpoint/2010/main" val="3000146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5910C1D6-AD65-439E-812C-207EFCEDCF3A}"/>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2. Yarı Yıl</a:t>
            </a:r>
          </a:p>
        </p:txBody>
      </p:sp>
      <p:graphicFrame>
        <p:nvGraphicFramePr>
          <p:cNvPr id="20" name="İçerik Yer Tutucusu 7">
            <a:extLst>
              <a:ext uri="{FF2B5EF4-FFF2-40B4-BE49-F238E27FC236}">
                <a16:creationId xmlns:a16="http://schemas.microsoft.com/office/drawing/2014/main" id="{FEB3E02B-9B4D-4BEE-A02F-777A74F80AA0}"/>
              </a:ext>
            </a:extLst>
          </p:cNvPr>
          <p:cNvGraphicFramePr>
            <a:graphicFrameLocks/>
          </p:cNvGraphicFramePr>
          <p:nvPr>
            <p:extLst>
              <p:ext uri="{D42A27DB-BD31-4B8C-83A1-F6EECF244321}">
                <p14:modId xmlns:p14="http://schemas.microsoft.com/office/powerpoint/2010/main" val="3255969904"/>
              </p:ext>
            </p:extLst>
          </p:nvPr>
        </p:nvGraphicFramePr>
        <p:xfrm>
          <a:off x="2024282" y="2628569"/>
          <a:ext cx="8981629" cy="3497130"/>
        </p:xfrm>
        <a:graphic>
          <a:graphicData uri="http://schemas.openxmlformats.org/drawingml/2006/table">
            <a:tbl>
              <a:tblPr>
                <a:tableStyleId>{616DA210-FB5B-4158-B5E0-FEB733F419BA}</a:tableStyleId>
              </a:tblPr>
              <a:tblGrid>
                <a:gridCol w="2003118">
                  <a:extLst>
                    <a:ext uri="{9D8B030D-6E8A-4147-A177-3AD203B41FA5}">
                      <a16:colId xmlns:a16="http://schemas.microsoft.com/office/drawing/2014/main" val="1981212420"/>
                    </a:ext>
                  </a:extLst>
                </a:gridCol>
                <a:gridCol w="3987721">
                  <a:extLst>
                    <a:ext uri="{9D8B030D-6E8A-4147-A177-3AD203B41FA5}">
                      <a16:colId xmlns:a16="http://schemas.microsoft.com/office/drawing/2014/main" val="1547057344"/>
                    </a:ext>
                  </a:extLst>
                </a:gridCol>
                <a:gridCol w="996930">
                  <a:extLst>
                    <a:ext uri="{9D8B030D-6E8A-4147-A177-3AD203B41FA5}">
                      <a16:colId xmlns:a16="http://schemas.microsoft.com/office/drawing/2014/main" val="3963950433"/>
                    </a:ext>
                  </a:extLst>
                </a:gridCol>
                <a:gridCol w="996930">
                  <a:extLst>
                    <a:ext uri="{9D8B030D-6E8A-4147-A177-3AD203B41FA5}">
                      <a16:colId xmlns:a16="http://schemas.microsoft.com/office/drawing/2014/main" val="2033586154"/>
                    </a:ext>
                  </a:extLst>
                </a:gridCol>
                <a:gridCol w="996930">
                  <a:extLst>
                    <a:ext uri="{9D8B030D-6E8A-4147-A177-3AD203B41FA5}">
                      <a16:colId xmlns:a16="http://schemas.microsoft.com/office/drawing/2014/main" val="2803710575"/>
                    </a:ext>
                  </a:extLst>
                </a:gridCol>
              </a:tblGrid>
              <a:tr h="58040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Kodu</a:t>
                      </a:r>
                    </a:p>
                  </a:txBody>
                  <a:tcPr marL="92685" marR="92685" marT="185370" marB="185370" anchor="ctr"/>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Adı</a:t>
                      </a:r>
                    </a:p>
                  </a:txBody>
                  <a:tcPr marL="92685" marR="92685" marT="185370" marB="18537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Teorik</a:t>
                      </a:r>
                    </a:p>
                  </a:txBody>
                  <a:tcPr marL="92685" marR="92685" marT="185370" marB="18537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Uygulama</a:t>
                      </a:r>
                    </a:p>
                  </a:txBody>
                  <a:tcPr marL="92685" marR="92685" marT="185370" marB="18537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AKTS</a:t>
                      </a:r>
                    </a:p>
                  </a:txBody>
                  <a:tcPr marL="92685" marR="92685" marT="185370" marB="185370" anchor="ctr"/>
                </a:tc>
                <a:extLst>
                  <a:ext uri="{0D108BD9-81ED-4DB2-BD59-A6C34878D82A}">
                    <a16:rowId xmlns:a16="http://schemas.microsoft.com/office/drawing/2014/main" val="2099432474"/>
                  </a:ext>
                </a:extLst>
              </a:tr>
              <a:tr h="41361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MED182</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Alana Özel Fizyoloji</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92685" marR="92685" marT="92685" marB="92685"/>
                </a:tc>
                <a:extLst>
                  <a:ext uri="{0D108BD9-81ED-4DB2-BD59-A6C34878D82A}">
                    <a16:rowId xmlns:a16="http://schemas.microsoft.com/office/drawing/2014/main" val="4274195548"/>
                  </a:ext>
                </a:extLst>
              </a:tr>
              <a:tr h="41361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PTR102</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Isı, Işık ve Hidroterapi</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7</a:t>
                      </a:r>
                    </a:p>
                  </a:txBody>
                  <a:tcPr marL="92685" marR="92685" marT="92685" marB="92685"/>
                </a:tc>
                <a:extLst>
                  <a:ext uri="{0D108BD9-81ED-4DB2-BD59-A6C34878D82A}">
                    <a16:rowId xmlns:a16="http://schemas.microsoft.com/office/drawing/2014/main" val="2587795532"/>
                  </a:ext>
                </a:extLst>
              </a:tr>
              <a:tr h="41361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HIST221</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Uygarlık Tarihi</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92685" marR="92685" marT="92685" marB="92685"/>
                </a:tc>
                <a:extLst>
                  <a:ext uri="{0D108BD9-81ED-4DB2-BD59-A6C34878D82A}">
                    <a16:rowId xmlns:a16="http://schemas.microsoft.com/office/drawing/2014/main" val="1242362256"/>
                  </a:ext>
                </a:extLst>
              </a:tr>
              <a:tr h="41361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MED188</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Alana Özel Anatomi</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8.5</a:t>
                      </a:r>
                    </a:p>
                  </a:txBody>
                  <a:tcPr marL="92685" marR="92685" marT="92685" marB="92685"/>
                </a:tc>
                <a:extLst>
                  <a:ext uri="{0D108BD9-81ED-4DB2-BD59-A6C34878D82A}">
                    <a16:rowId xmlns:a16="http://schemas.microsoft.com/office/drawing/2014/main" val="2334582434"/>
                  </a:ext>
                </a:extLst>
              </a:tr>
              <a:tr h="41361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HIST112</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Atatürk İlke ve İnkilâp Tarihi II (İngilizce)</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92685" marR="92685" marT="92685" marB="92685"/>
                </a:tc>
                <a:extLst>
                  <a:ext uri="{0D108BD9-81ED-4DB2-BD59-A6C34878D82A}">
                    <a16:rowId xmlns:a16="http://schemas.microsoft.com/office/drawing/2014/main" val="3370079812"/>
                  </a:ext>
                </a:extLst>
              </a:tr>
              <a:tr h="41361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ENG102</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Akademik İngilizce II</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3.5</a:t>
                      </a:r>
                    </a:p>
                  </a:txBody>
                  <a:tcPr marL="92685" marR="92685" marT="92685" marB="92685"/>
                </a:tc>
                <a:extLst>
                  <a:ext uri="{0D108BD9-81ED-4DB2-BD59-A6C34878D82A}">
                    <a16:rowId xmlns:a16="http://schemas.microsoft.com/office/drawing/2014/main" val="3802308694"/>
                  </a:ext>
                </a:extLst>
              </a:tr>
              <a:tr h="413614">
                <a:tc gridSpan="2">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Toplam</a:t>
                      </a:r>
                    </a:p>
                  </a:txBody>
                  <a:tcPr marL="92685" marR="92685" marT="92685" marB="92685"/>
                </a:tc>
                <a:tc hMerge="1">
                  <a:txBody>
                    <a:bodyPr/>
                    <a:lstStyle/>
                    <a:p>
                      <a:endParaRPr lang="tr-TR"/>
                    </a:p>
                  </a:txBody>
                  <a:tcP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19</a:t>
                      </a:r>
                    </a:p>
                  </a:txBody>
                  <a:tcPr marL="92685" marR="92685" marT="92685" marB="9268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92685" marR="92685" marT="92685" marB="9268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30</a:t>
                      </a:r>
                    </a:p>
                  </a:txBody>
                  <a:tcPr marL="92685" marR="92685" marT="92685" marB="92685"/>
                </a:tc>
                <a:extLst>
                  <a:ext uri="{0D108BD9-81ED-4DB2-BD59-A6C34878D82A}">
                    <a16:rowId xmlns:a16="http://schemas.microsoft.com/office/drawing/2014/main" val="3160054565"/>
                  </a:ext>
                </a:extLst>
              </a:tr>
            </a:tbl>
          </a:graphicData>
        </a:graphic>
      </p:graphicFrame>
    </p:spTree>
    <p:extLst>
      <p:ext uri="{BB962C8B-B14F-4D97-AF65-F5344CB8AC3E}">
        <p14:creationId xmlns:p14="http://schemas.microsoft.com/office/powerpoint/2010/main" val="40937542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5910C1D6-AD65-439E-812C-207EFCEDCF3A}"/>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3. Yarı Yıl</a:t>
            </a:r>
          </a:p>
        </p:txBody>
      </p:sp>
      <p:graphicFrame>
        <p:nvGraphicFramePr>
          <p:cNvPr id="21" name="İçerik Yer Tutucusu 6">
            <a:extLst>
              <a:ext uri="{FF2B5EF4-FFF2-40B4-BE49-F238E27FC236}">
                <a16:creationId xmlns:a16="http://schemas.microsoft.com/office/drawing/2014/main" id="{11FFC9A7-FEA7-4D23-A0E1-9F3F73412019}"/>
              </a:ext>
            </a:extLst>
          </p:cNvPr>
          <p:cNvGraphicFramePr>
            <a:graphicFrameLocks/>
          </p:cNvGraphicFramePr>
          <p:nvPr>
            <p:extLst>
              <p:ext uri="{D42A27DB-BD31-4B8C-83A1-F6EECF244321}">
                <p14:modId xmlns:p14="http://schemas.microsoft.com/office/powerpoint/2010/main" val="4018442540"/>
              </p:ext>
            </p:extLst>
          </p:nvPr>
        </p:nvGraphicFramePr>
        <p:xfrm>
          <a:off x="1873151" y="2503197"/>
          <a:ext cx="9433024" cy="3922716"/>
        </p:xfrm>
        <a:graphic>
          <a:graphicData uri="http://schemas.openxmlformats.org/drawingml/2006/table">
            <a:tbl>
              <a:tblPr>
                <a:tableStyleId>{616DA210-FB5B-4158-B5E0-FEB733F419BA}</a:tableStyleId>
              </a:tblPr>
              <a:tblGrid>
                <a:gridCol w="2153752">
                  <a:extLst>
                    <a:ext uri="{9D8B030D-6E8A-4147-A177-3AD203B41FA5}">
                      <a16:colId xmlns:a16="http://schemas.microsoft.com/office/drawing/2014/main" val="1590702116"/>
                    </a:ext>
                  </a:extLst>
                </a:gridCol>
                <a:gridCol w="4307505">
                  <a:extLst>
                    <a:ext uri="{9D8B030D-6E8A-4147-A177-3AD203B41FA5}">
                      <a16:colId xmlns:a16="http://schemas.microsoft.com/office/drawing/2014/main" val="2277702542"/>
                    </a:ext>
                  </a:extLst>
                </a:gridCol>
                <a:gridCol w="1076876">
                  <a:extLst>
                    <a:ext uri="{9D8B030D-6E8A-4147-A177-3AD203B41FA5}">
                      <a16:colId xmlns:a16="http://schemas.microsoft.com/office/drawing/2014/main" val="3410888254"/>
                    </a:ext>
                  </a:extLst>
                </a:gridCol>
                <a:gridCol w="1076876">
                  <a:extLst>
                    <a:ext uri="{9D8B030D-6E8A-4147-A177-3AD203B41FA5}">
                      <a16:colId xmlns:a16="http://schemas.microsoft.com/office/drawing/2014/main" val="3433714362"/>
                    </a:ext>
                  </a:extLst>
                </a:gridCol>
                <a:gridCol w="818015">
                  <a:extLst>
                    <a:ext uri="{9D8B030D-6E8A-4147-A177-3AD203B41FA5}">
                      <a16:colId xmlns:a16="http://schemas.microsoft.com/office/drawing/2014/main" val="2020962961"/>
                    </a:ext>
                  </a:extLst>
                </a:gridCol>
              </a:tblGrid>
              <a:tr h="58772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Kodu</a:t>
                      </a:r>
                    </a:p>
                  </a:txBody>
                  <a:tcPr marL="85425" marR="85425" marT="170850" marB="170850" anchor="ctr"/>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Adı</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Teorik</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Uygulama</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AKTS</a:t>
                      </a:r>
                    </a:p>
                  </a:txBody>
                  <a:tcPr marL="85425" marR="85425" marT="170850" marB="170850" anchor="ctr"/>
                </a:tc>
                <a:extLst>
                  <a:ext uri="{0D108BD9-81ED-4DB2-BD59-A6C34878D82A}">
                    <a16:rowId xmlns:a16="http://schemas.microsoft.com/office/drawing/2014/main" val="2160503958"/>
                  </a:ext>
                </a:extLst>
              </a:tr>
              <a:tr h="41687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PTR209</a:t>
                      </a:r>
                    </a:p>
                  </a:txBody>
                  <a:tcPr marL="85425" marR="85425" marT="85425" marB="85425"/>
                </a:tc>
                <a:tc>
                  <a:txBody>
                    <a:bodyPr/>
                    <a:lstStyle/>
                    <a:p>
                      <a:pPr marL="0" algn="l" defTabSz="914400" rtl="0" eaLnBrk="1" fontAlgn="t" latinLnBrk="0" hangingPunct="1"/>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Biyomekani</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ve </a:t>
                      </a:r>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Kinezyoloji</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extLst>
                  <a:ext uri="{0D108BD9-81ED-4DB2-BD59-A6C34878D82A}">
                    <a16:rowId xmlns:a16="http://schemas.microsoft.com/office/drawing/2014/main" val="4245756442"/>
                  </a:ext>
                </a:extLst>
              </a:tr>
              <a:tr h="41687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PTR203</a:t>
                      </a:r>
                    </a:p>
                  </a:txBody>
                  <a:tcPr marL="85425" marR="85425" marT="85425" marB="85425"/>
                </a:tc>
                <a:tc>
                  <a:txBody>
                    <a:bodyPr/>
                    <a:lstStyle/>
                    <a:p>
                      <a:pPr marL="0" algn="l" defTabSz="914400" rtl="0" eaLnBrk="1" fontAlgn="t" latinLnBrk="0" hangingPunct="1"/>
                      <a:r>
                        <a:rPr lang="es-ES" sz="1500" kern="1200" dirty="0">
                          <a:solidFill>
                            <a:schemeClr val="tx1"/>
                          </a:solidFill>
                          <a:effectLst/>
                          <a:latin typeface="Times New Roman" panose="02020603050405020304" pitchFamily="18" charset="0"/>
                          <a:ea typeface="+mn-ea"/>
                          <a:cs typeface="Times New Roman" panose="02020603050405020304" pitchFamily="18" charset="0"/>
                        </a:rPr>
                        <a:t>Fizyoterapide Temel Ölçme ve Değerlendirme</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85425" marR="85425" marT="85425" marB="85425"/>
                </a:tc>
                <a:extLst>
                  <a:ext uri="{0D108BD9-81ED-4DB2-BD59-A6C34878D82A}">
                    <a16:rowId xmlns:a16="http://schemas.microsoft.com/office/drawing/2014/main" val="326211534"/>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PTR201</a:t>
                      </a:r>
                    </a:p>
                  </a:txBody>
                  <a:tcPr marL="85425" marR="85425" marT="85425" marB="85425"/>
                </a:tc>
                <a:tc>
                  <a:txBody>
                    <a:bodyPr/>
                    <a:lstStyle/>
                    <a:p>
                      <a:pPr marL="0" algn="l" defTabSz="914400" rtl="0" eaLnBrk="1" fontAlgn="t" latinLnBrk="0" hangingPunct="1"/>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Elektroterapi</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85425" marR="85425" marT="85425" marB="85425"/>
                </a:tc>
                <a:extLst>
                  <a:ext uri="{0D108BD9-81ED-4DB2-BD59-A6C34878D82A}">
                    <a16:rowId xmlns:a16="http://schemas.microsoft.com/office/drawing/2014/main" val="3124798907"/>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PTR207</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Fonksiyonel </a:t>
                      </a:r>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Nöroanatomi</a:t>
                      </a:r>
                      <a:endParaRPr lang="tr-TR" sz="1500" kern="1200" dirty="0">
                        <a:solidFill>
                          <a:schemeClr val="tx1"/>
                        </a:solidFill>
                        <a:effectLst/>
                        <a:latin typeface="Times New Roman" panose="02020603050405020304" pitchFamily="18" charset="0"/>
                        <a:ea typeface="+mn-ea"/>
                        <a:cs typeface="Times New Roman" panose="02020603050405020304" pitchFamily="18" charset="0"/>
                      </a:endParaRP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5</a:t>
                      </a:r>
                    </a:p>
                  </a:txBody>
                  <a:tcPr marL="85425" marR="85425" marT="85425" marB="85425"/>
                </a:tc>
                <a:extLst>
                  <a:ext uri="{0D108BD9-81ED-4DB2-BD59-A6C34878D82A}">
                    <a16:rowId xmlns:a16="http://schemas.microsoft.com/office/drawing/2014/main" val="3417800154"/>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ENG201</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Akademik İngilizce III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extLst>
                  <a:ext uri="{0D108BD9-81ED-4DB2-BD59-A6C34878D82A}">
                    <a16:rowId xmlns:a16="http://schemas.microsoft.com/office/drawing/2014/main" val="368695391"/>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PTR205</a:t>
                      </a:r>
                    </a:p>
                  </a:txBody>
                  <a:tcPr marL="85425" marR="85425" marT="85425" marB="85425"/>
                </a:tc>
                <a:tc>
                  <a:txBody>
                    <a:bodyPr/>
                    <a:lstStyle/>
                    <a:p>
                      <a:pPr marL="0" algn="l" defTabSz="914400" rtl="0" eaLnBrk="1" fontAlgn="t" latinLnBrk="0" hangingPunct="1"/>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Manipulatif</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Tedavi I</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5</a:t>
                      </a:r>
                    </a:p>
                  </a:txBody>
                  <a:tcPr marL="85425" marR="85425" marT="85425" marB="85425"/>
                </a:tc>
                <a:extLst>
                  <a:ext uri="{0D108BD9-81ED-4DB2-BD59-A6C34878D82A}">
                    <a16:rowId xmlns:a16="http://schemas.microsoft.com/office/drawing/2014/main" val="3931225980"/>
                  </a:ext>
                </a:extLst>
              </a:tr>
              <a:tr h="416874">
                <a:tc>
                  <a:txBody>
                    <a:bodyPr/>
                    <a:lstStyle/>
                    <a:p>
                      <a:pPr marL="0" algn="l" defTabSz="914400" rtl="0" eaLnBrk="1" fontAlgn="t" latinLnBrk="0" hangingPunct="1"/>
                      <a:endParaRPr lang="tr-TR" sz="1500" kern="1200">
                        <a:solidFill>
                          <a:schemeClr val="tx1"/>
                        </a:solidFill>
                        <a:effectLst/>
                        <a:latin typeface="Times New Roman" panose="02020603050405020304" pitchFamily="18" charset="0"/>
                        <a:ea typeface="+mn-ea"/>
                        <a:cs typeface="Times New Roman" panose="02020603050405020304" pitchFamily="18" charset="0"/>
                      </a:endParaRP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Alan Seçmeli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extLst>
                  <a:ext uri="{0D108BD9-81ED-4DB2-BD59-A6C34878D82A}">
                    <a16:rowId xmlns:a16="http://schemas.microsoft.com/office/drawing/2014/main" val="2230821009"/>
                  </a:ext>
                </a:extLst>
              </a:tr>
              <a:tr h="416874">
                <a:tc gridSpan="2">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Toplam</a:t>
                      </a:r>
                    </a:p>
                  </a:txBody>
                  <a:tcPr marL="85425" marR="85425" marT="85425" marB="85425"/>
                </a:tc>
                <a:tc hMerge="1">
                  <a:txBody>
                    <a:bodyPr/>
                    <a:lstStyle/>
                    <a:p>
                      <a:endParaRPr lang="tr-TR"/>
                    </a:p>
                  </a:txBody>
                  <a:tcP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14</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8</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30</a:t>
                      </a:r>
                    </a:p>
                  </a:txBody>
                  <a:tcPr marL="85425" marR="85425" marT="85425" marB="85425"/>
                </a:tc>
                <a:extLst>
                  <a:ext uri="{0D108BD9-81ED-4DB2-BD59-A6C34878D82A}">
                    <a16:rowId xmlns:a16="http://schemas.microsoft.com/office/drawing/2014/main" val="4262063523"/>
                  </a:ext>
                </a:extLst>
              </a:tr>
            </a:tbl>
          </a:graphicData>
        </a:graphic>
      </p:graphicFrame>
    </p:spTree>
    <p:extLst>
      <p:ext uri="{BB962C8B-B14F-4D97-AF65-F5344CB8AC3E}">
        <p14:creationId xmlns:p14="http://schemas.microsoft.com/office/powerpoint/2010/main" val="2537435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5910C1D6-AD65-439E-812C-207EFCEDCF3A}"/>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4. Yarı Yıl</a:t>
            </a:r>
          </a:p>
        </p:txBody>
      </p:sp>
      <p:graphicFrame>
        <p:nvGraphicFramePr>
          <p:cNvPr id="20" name="İçerik Yer Tutucusu 6">
            <a:extLst>
              <a:ext uri="{FF2B5EF4-FFF2-40B4-BE49-F238E27FC236}">
                <a16:creationId xmlns:a16="http://schemas.microsoft.com/office/drawing/2014/main" id="{7BC4F61F-2D63-4C59-913A-83CC490A826A}"/>
              </a:ext>
            </a:extLst>
          </p:cNvPr>
          <p:cNvGraphicFramePr>
            <a:graphicFrameLocks/>
          </p:cNvGraphicFramePr>
          <p:nvPr>
            <p:extLst>
              <p:ext uri="{D42A27DB-BD31-4B8C-83A1-F6EECF244321}">
                <p14:modId xmlns:p14="http://schemas.microsoft.com/office/powerpoint/2010/main" val="1665536022"/>
              </p:ext>
            </p:extLst>
          </p:nvPr>
        </p:nvGraphicFramePr>
        <p:xfrm>
          <a:off x="2031000" y="2503197"/>
          <a:ext cx="9691885" cy="3922716"/>
        </p:xfrm>
        <a:graphic>
          <a:graphicData uri="http://schemas.openxmlformats.org/drawingml/2006/table">
            <a:tbl>
              <a:tblPr>
                <a:tableStyleId>{616DA210-FB5B-4158-B5E0-FEB733F419BA}</a:tableStyleId>
              </a:tblPr>
              <a:tblGrid>
                <a:gridCol w="2153752">
                  <a:extLst>
                    <a:ext uri="{9D8B030D-6E8A-4147-A177-3AD203B41FA5}">
                      <a16:colId xmlns:a16="http://schemas.microsoft.com/office/drawing/2014/main" val="2863697548"/>
                    </a:ext>
                  </a:extLst>
                </a:gridCol>
                <a:gridCol w="4307505">
                  <a:extLst>
                    <a:ext uri="{9D8B030D-6E8A-4147-A177-3AD203B41FA5}">
                      <a16:colId xmlns:a16="http://schemas.microsoft.com/office/drawing/2014/main" val="1700325505"/>
                    </a:ext>
                  </a:extLst>
                </a:gridCol>
                <a:gridCol w="1076876">
                  <a:extLst>
                    <a:ext uri="{9D8B030D-6E8A-4147-A177-3AD203B41FA5}">
                      <a16:colId xmlns:a16="http://schemas.microsoft.com/office/drawing/2014/main" val="2074914156"/>
                    </a:ext>
                  </a:extLst>
                </a:gridCol>
                <a:gridCol w="1076876">
                  <a:extLst>
                    <a:ext uri="{9D8B030D-6E8A-4147-A177-3AD203B41FA5}">
                      <a16:colId xmlns:a16="http://schemas.microsoft.com/office/drawing/2014/main" val="1244291697"/>
                    </a:ext>
                  </a:extLst>
                </a:gridCol>
                <a:gridCol w="1076876">
                  <a:extLst>
                    <a:ext uri="{9D8B030D-6E8A-4147-A177-3AD203B41FA5}">
                      <a16:colId xmlns:a16="http://schemas.microsoft.com/office/drawing/2014/main" val="633308950"/>
                    </a:ext>
                  </a:extLst>
                </a:gridCol>
              </a:tblGrid>
              <a:tr h="58772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Kodu</a:t>
                      </a:r>
                    </a:p>
                  </a:txBody>
                  <a:tcPr marL="85425" marR="85425" marT="170850" marB="170850" anchor="ctr"/>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Adı</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Teorik</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Uygulama</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AKTS</a:t>
                      </a:r>
                    </a:p>
                  </a:txBody>
                  <a:tcPr marL="85425" marR="85425" marT="170850" marB="170850" anchor="ctr"/>
                </a:tc>
                <a:extLst>
                  <a:ext uri="{0D108BD9-81ED-4DB2-BD59-A6C34878D82A}">
                    <a16:rowId xmlns:a16="http://schemas.microsoft.com/office/drawing/2014/main" val="1375298937"/>
                  </a:ext>
                </a:extLst>
              </a:tr>
              <a:tr h="41687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PTR210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Biyomekani ve Kinezyoloji II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extLst>
                  <a:ext uri="{0D108BD9-81ED-4DB2-BD59-A6C34878D82A}">
                    <a16:rowId xmlns:a16="http://schemas.microsoft.com/office/drawing/2014/main" val="1579019483"/>
                  </a:ext>
                </a:extLst>
              </a:tr>
              <a:tr h="41687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PTR202</a:t>
                      </a:r>
                    </a:p>
                  </a:txBody>
                  <a:tcPr marL="85425" marR="85425" marT="85425" marB="85425"/>
                </a:tc>
                <a:tc>
                  <a:txBody>
                    <a:bodyPr/>
                    <a:lstStyle/>
                    <a:p>
                      <a:pPr marL="0" algn="l" defTabSz="914400" rtl="0" eaLnBrk="1" fontAlgn="t" latinLnBrk="0" hangingPunct="1"/>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Elektroterapi</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II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85425" marR="85425" marT="85425" marB="85425"/>
                </a:tc>
                <a:extLst>
                  <a:ext uri="{0D108BD9-81ED-4DB2-BD59-A6C34878D82A}">
                    <a16:rowId xmlns:a16="http://schemas.microsoft.com/office/drawing/2014/main" val="2519732706"/>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PTR206</a:t>
                      </a:r>
                    </a:p>
                  </a:txBody>
                  <a:tcPr marL="85425" marR="85425" marT="85425" marB="85425"/>
                </a:tc>
                <a:tc>
                  <a:txBody>
                    <a:bodyPr/>
                    <a:lstStyle/>
                    <a:p>
                      <a:pPr marL="0" algn="l" defTabSz="914400" rtl="0" eaLnBrk="1" fontAlgn="t" latinLnBrk="0" hangingPunct="1"/>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Manipulatif</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Tedavi II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5</a:t>
                      </a:r>
                    </a:p>
                  </a:txBody>
                  <a:tcPr marL="85425" marR="85425" marT="85425" marB="85425"/>
                </a:tc>
                <a:extLst>
                  <a:ext uri="{0D108BD9-81ED-4DB2-BD59-A6C34878D82A}">
                    <a16:rowId xmlns:a16="http://schemas.microsoft.com/office/drawing/2014/main" val="783449861"/>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PTR208</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Egzersiz Fizyolojisi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5</a:t>
                      </a:r>
                    </a:p>
                  </a:txBody>
                  <a:tcPr marL="85425" marR="85425" marT="85425" marB="85425"/>
                </a:tc>
                <a:extLst>
                  <a:ext uri="{0D108BD9-81ED-4DB2-BD59-A6C34878D82A}">
                    <a16:rowId xmlns:a16="http://schemas.microsoft.com/office/drawing/2014/main" val="526436153"/>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ENG202</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Akademik İngilizce IV</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extLst>
                  <a:ext uri="{0D108BD9-81ED-4DB2-BD59-A6C34878D82A}">
                    <a16:rowId xmlns:a16="http://schemas.microsoft.com/office/drawing/2014/main" val="855502463"/>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PTR204</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Temel Egzersiz Uygulamaları</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85425" marR="85425" marT="85425" marB="85425"/>
                </a:tc>
                <a:extLst>
                  <a:ext uri="{0D108BD9-81ED-4DB2-BD59-A6C34878D82A}">
                    <a16:rowId xmlns:a16="http://schemas.microsoft.com/office/drawing/2014/main" val="4235296712"/>
                  </a:ext>
                </a:extLst>
              </a:tr>
              <a:tr h="416874">
                <a:tc>
                  <a:txBody>
                    <a:bodyPr/>
                    <a:lstStyle/>
                    <a:p>
                      <a:pPr marL="0" algn="l" defTabSz="914400" rtl="0" eaLnBrk="1" fontAlgn="t" latinLnBrk="0" hangingPunct="1"/>
                      <a:endParaRPr lang="tr-TR" sz="1500" kern="1200">
                        <a:solidFill>
                          <a:schemeClr val="tx1"/>
                        </a:solidFill>
                        <a:effectLst/>
                        <a:latin typeface="Times New Roman" panose="02020603050405020304" pitchFamily="18" charset="0"/>
                        <a:ea typeface="+mn-ea"/>
                        <a:cs typeface="Times New Roman" panose="02020603050405020304" pitchFamily="18" charset="0"/>
                      </a:endParaRP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Alan Seçmeli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extLst>
                  <a:ext uri="{0D108BD9-81ED-4DB2-BD59-A6C34878D82A}">
                    <a16:rowId xmlns:a16="http://schemas.microsoft.com/office/drawing/2014/main" val="1440026590"/>
                  </a:ext>
                </a:extLst>
              </a:tr>
              <a:tr h="416874">
                <a:tc gridSpan="2">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Toplam</a:t>
                      </a:r>
                    </a:p>
                  </a:txBody>
                  <a:tcPr marL="85425" marR="85425" marT="85425" marB="85425"/>
                </a:tc>
                <a:tc hMerge="1">
                  <a:txBody>
                    <a:bodyPr/>
                    <a:lstStyle/>
                    <a:p>
                      <a:endParaRPr lang="tr-TR"/>
                    </a:p>
                  </a:txBody>
                  <a:tcP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14</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8</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30</a:t>
                      </a:r>
                    </a:p>
                  </a:txBody>
                  <a:tcPr marL="85425" marR="85425" marT="85425" marB="85425"/>
                </a:tc>
                <a:extLst>
                  <a:ext uri="{0D108BD9-81ED-4DB2-BD59-A6C34878D82A}">
                    <a16:rowId xmlns:a16="http://schemas.microsoft.com/office/drawing/2014/main" val="117415779"/>
                  </a:ext>
                </a:extLst>
              </a:tr>
            </a:tbl>
          </a:graphicData>
        </a:graphic>
      </p:graphicFrame>
    </p:spTree>
    <p:extLst>
      <p:ext uri="{BB962C8B-B14F-4D97-AF65-F5344CB8AC3E}">
        <p14:creationId xmlns:p14="http://schemas.microsoft.com/office/powerpoint/2010/main" val="25481714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10566" y="732301"/>
                  <a:ext cx="4211409"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Akademik Kadro – Mevcut Durum</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4</a:t>
              </a:r>
              <a:endParaRPr lang="en-IN" b="1" dirty="0">
                <a:solidFill>
                  <a:schemeClr val="bg1"/>
                </a:solidFill>
                <a:latin typeface="Eurostile BQ" pitchFamily="50" charset="0"/>
              </a:endParaRPr>
            </a:p>
          </p:txBody>
        </p:sp>
      </p:grpSp>
      <p:graphicFrame>
        <p:nvGraphicFramePr>
          <p:cNvPr id="71" name="Grafik 59">
            <a:extLst>
              <a:ext uri="{FF2B5EF4-FFF2-40B4-BE49-F238E27FC236}">
                <a16:creationId xmlns:a16="http://schemas.microsoft.com/office/drawing/2014/main" id="{B40D0702-80DB-49F8-A2B6-F8ACFB87CD30}"/>
              </a:ext>
            </a:extLst>
          </p:cNvPr>
          <p:cNvGraphicFramePr/>
          <p:nvPr>
            <p:extLst>
              <p:ext uri="{D42A27DB-BD31-4B8C-83A1-F6EECF244321}">
                <p14:modId xmlns:p14="http://schemas.microsoft.com/office/powerpoint/2010/main" val="3878458503"/>
              </p:ext>
            </p:extLst>
          </p:nvPr>
        </p:nvGraphicFramePr>
        <p:xfrm>
          <a:off x="477354" y="2540041"/>
          <a:ext cx="6463079" cy="3386337"/>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75" name="Grafik 9">
            <a:extLst>
              <a:ext uri="{FF2B5EF4-FFF2-40B4-BE49-F238E27FC236}">
                <a16:creationId xmlns:a16="http://schemas.microsoft.com/office/drawing/2014/main" id="{77C1DE27-ED75-485A-B47D-483A2015C715}"/>
              </a:ext>
            </a:extLst>
          </p:cNvPr>
          <p:cNvGraphicFramePr/>
          <p:nvPr>
            <p:extLst>
              <p:ext uri="{D42A27DB-BD31-4B8C-83A1-F6EECF244321}">
                <p14:modId xmlns:p14="http://schemas.microsoft.com/office/powerpoint/2010/main" val="2226421634"/>
              </p:ext>
            </p:extLst>
          </p:nvPr>
        </p:nvGraphicFramePr>
        <p:xfrm>
          <a:off x="7288696" y="2407918"/>
          <a:ext cx="4425950" cy="3314700"/>
        </p:xfrm>
        <a:graphic>
          <a:graphicData uri="http://schemas.openxmlformats.org/drawingml/2006/chart">
            <c:chart xmlns:c="http://schemas.openxmlformats.org/drawingml/2006/chart" xmlns:r="http://schemas.openxmlformats.org/officeDocument/2006/relationships" r:id="rId4"/>
          </a:graphicData>
        </a:graphic>
      </p:graphicFrame>
      <p:sp>
        <p:nvSpPr>
          <p:cNvPr id="76" name="Oval 75">
            <a:extLst>
              <a:ext uri="{FF2B5EF4-FFF2-40B4-BE49-F238E27FC236}">
                <a16:creationId xmlns:a16="http://schemas.microsoft.com/office/drawing/2014/main" id="{36EEB40B-0D16-49B7-A2FF-E1082A3F5A46}"/>
              </a:ext>
            </a:extLst>
          </p:cNvPr>
          <p:cNvSpPr/>
          <p:nvPr/>
        </p:nvSpPr>
        <p:spPr>
          <a:xfrm>
            <a:off x="8621379" y="3556518"/>
            <a:ext cx="593558" cy="593558"/>
          </a:xfrm>
          <a:prstGeom prst="ellipse">
            <a:avLst/>
          </a:prstGeom>
          <a:solidFill>
            <a:srgbClr val="C00000"/>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12</a:t>
            </a:r>
            <a:endParaRPr lang="en-IN" b="1" dirty="0">
              <a:solidFill>
                <a:schemeClr val="bg1"/>
              </a:solidFill>
              <a:latin typeface="Eurostile BQ" pitchFamily="50" charset="0"/>
            </a:endParaRPr>
          </a:p>
        </p:txBody>
      </p:sp>
      <p:sp>
        <p:nvSpPr>
          <p:cNvPr id="80" name="Oval 79">
            <a:extLst>
              <a:ext uri="{FF2B5EF4-FFF2-40B4-BE49-F238E27FC236}">
                <a16:creationId xmlns:a16="http://schemas.microsoft.com/office/drawing/2014/main" id="{5C19D338-F3A0-423F-8DBC-EFF84A1A7317}"/>
              </a:ext>
            </a:extLst>
          </p:cNvPr>
          <p:cNvSpPr/>
          <p:nvPr/>
        </p:nvSpPr>
        <p:spPr>
          <a:xfrm>
            <a:off x="9797852" y="4065268"/>
            <a:ext cx="593559"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19</a:t>
            </a:r>
            <a:endParaRPr lang="en-IN" b="1" dirty="0">
              <a:solidFill>
                <a:schemeClr val="bg1"/>
              </a:solidFill>
              <a:latin typeface="Eurostile BQ" pitchFamily="50" charset="0"/>
            </a:endParaRPr>
          </a:p>
        </p:txBody>
      </p:sp>
    </p:spTree>
    <p:extLst>
      <p:ext uri="{BB962C8B-B14F-4D97-AF65-F5344CB8AC3E}">
        <p14:creationId xmlns:p14="http://schemas.microsoft.com/office/powerpoint/2010/main" val="36443835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5910C1D6-AD65-439E-812C-207EFCEDCF3A}"/>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5. Yarı Yıl</a:t>
            </a:r>
          </a:p>
        </p:txBody>
      </p:sp>
      <p:graphicFrame>
        <p:nvGraphicFramePr>
          <p:cNvPr id="21" name="İçerik Yer Tutucusu 6">
            <a:extLst>
              <a:ext uri="{FF2B5EF4-FFF2-40B4-BE49-F238E27FC236}">
                <a16:creationId xmlns:a16="http://schemas.microsoft.com/office/drawing/2014/main" id="{6384F3FE-024B-4AC1-BBBC-E7E3C98173C4}"/>
              </a:ext>
            </a:extLst>
          </p:cNvPr>
          <p:cNvGraphicFramePr>
            <a:graphicFrameLocks/>
          </p:cNvGraphicFramePr>
          <p:nvPr>
            <p:extLst>
              <p:ext uri="{D42A27DB-BD31-4B8C-83A1-F6EECF244321}">
                <p14:modId xmlns:p14="http://schemas.microsoft.com/office/powerpoint/2010/main" val="569040896"/>
              </p:ext>
            </p:extLst>
          </p:nvPr>
        </p:nvGraphicFramePr>
        <p:xfrm>
          <a:off x="2067995" y="2503197"/>
          <a:ext cx="8760853" cy="3984818"/>
        </p:xfrm>
        <a:graphic>
          <a:graphicData uri="http://schemas.openxmlformats.org/drawingml/2006/table">
            <a:tbl>
              <a:tblPr>
                <a:tableStyleId>{616DA210-FB5B-4158-B5E0-FEB733F419BA}</a:tableStyleId>
              </a:tblPr>
              <a:tblGrid>
                <a:gridCol w="1946856">
                  <a:extLst>
                    <a:ext uri="{9D8B030D-6E8A-4147-A177-3AD203B41FA5}">
                      <a16:colId xmlns:a16="http://schemas.microsoft.com/office/drawing/2014/main" val="1379334365"/>
                    </a:ext>
                  </a:extLst>
                </a:gridCol>
                <a:gridCol w="3893713">
                  <a:extLst>
                    <a:ext uri="{9D8B030D-6E8A-4147-A177-3AD203B41FA5}">
                      <a16:colId xmlns:a16="http://schemas.microsoft.com/office/drawing/2014/main" val="864795687"/>
                    </a:ext>
                  </a:extLst>
                </a:gridCol>
                <a:gridCol w="973428">
                  <a:extLst>
                    <a:ext uri="{9D8B030D-6E8A-4147-A177-3AD203B41FA5}">
                      <a16:colId xmlns:a16="http://schemas.microsoft.com/office/drawing/2014/main" val="3786514902"/>
                    </a:ext>
                  </a:extLst>
                </a:gridCol>
                <a:gridCol w="973428">
                  <a:extLst>
                    <a:ext uri="{9D8B030D-6E8A-4147-A177-3AD203B41FA5}">
                      <a16:colId xmlns:a16="http://schemas.microsoft.com/office/drawing/2014/main" val="2442245912"/>
                    </a:ext>
                  </a:extLst>
                </a:gridCol>
                <a:gridCol w="973428">
                  <a:extLst>
                    <a:ext uri="{9D8B030D-6E8A-4147-A177-3AD203B41FA5}">
                      <a16:colId xmlns:a16="http://schemas.microsoft.com/office/drawing/2014/main" val="2637465697"/>
                    </a:ext>
                  </a:extLst>
                </a:gridCol>
              </a:tblGrid>
              <a:tr h="531265">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Kodu</a:t>
                      </a:r>
                    </a:p>
                  </a:txBody>
                  <a:tcPr marL="77219" marR="77219" marT="154438" marB="154438" anchor="ctr"/>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Adı</a:t>
                      </a:r>
                    </a:p>
                  </a:txBody>
                  <a:tcPr marL="77219" marR="77219" marT="154438" marB="154438"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Teorik</a:t>
                      </a:r>
                    </a:p>
                  </a:txBody>
                  <a:tcPr marL="77219" marR="77219" marT="154438" marB="154438"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Uygulama</a:t>
                      </a:r>
                    </a:p>
                  </a:txBody>
                  <a:tcPr marL="77219" marR="77219" marT="154438" marB="154438"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AKTS</a:t>
                      </a:r>
                    </a:p>
                  </a:txBody>
                  <a:tcPr marL="77219" marR="77219" marT="154438" marB="154438" anchor="ctr"/>
                </a:tc>
                <a:extLst>
                  <a:ext uri="{0D108BD9-81ED-4DB2-BD59-A6C34878D82A}">
                    <a16:rowId xmlns:a16="http://schemas.microsoft.com/office/drawing/2014/main" val="2374174234"/>
                  </a:ext>
                </a:extLst>
              </a:tr>
              <a:tr h="376828">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PTR301</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Nörofizyolojik Yaklaşımlar I</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77219" marR="77219" marT="77219" marB="77219"/>
                </a:tc>
                <a:extLst>
                  <a:ext uri="{0D108BD9-81ED-4DB2-BD59-A6C34878D82A}">
                    <a16:rowId xmlns:a16="http://schemas.microsoft.com/office/drawing/2014/main" val="2874088816"/>
                  </a:ext>
                </a:extLst>
              </a:tr>
              <a:tr h="376828">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PTR305</a:t>
                      </a:r>
                    </a:p>
                  </a:txBody>
                  <a:tcPr marL="77219" marR="77219" marT="77219" marB="77219"/>
                </a:tc>
                <a:tc>
                  <a:txBody>
                    <a:bodyPr/>
                    <a:lstStyle/>
                    <a:p>
                      <a:pPr marL="0" algn="l" defTabSz="914400" rtl="0" eaLnBrk="1" fontAlgn="t" latinLnBrk="0" hangingPunct="1"/>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Pulmoner</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ve Yoğun Bakımda Fizyoterapi</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77219" marR="77219" marT="77219" marB="77219"/>
                </a:tc>
                <a:extLst>
                  <a:ext uri="{0D108BD9-81ED-4DB2-BD59-A6C34878D82A}">
                    <a16:rowId xmlns:a16="http://schemas.microsoft.com/office/drawing/2014/main" val="3958568779"/>
                  </a:ext>
                </a:extLst>
              </a:tr>
              <a:tr h="376828">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PTR307</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Nörolojik Rehabilitasyon</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77219" marR="77219" marT="77219" marB="77219"/>
                </a:tc>
                <a:extLst>
                  <a:ext uri="{0D108BD9-81ED-4DB2-BD59-A6C34878D82A}">
                    <a16:rowId xmlns:a16="http://schemas.microsoft.com/office/drawing/2014/main" val="2923696449"/>
                  </a:ext>
                </a:extLst>
              </a:tr>
              <a:tr h="376828">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ENG301</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İş Yaşamı için İngilizce I</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77219" marR="77219" marT="77219" marB="77219"/>
                </a:tc>
                <a:extLst>
                  <a:ext uri="{0D108BD9-81ED-4DB2-BD59-A6C34878D82A}">
                    <a16:rowId xmlns:a16="http://schemas.microsoft.com/office/drawing/2014/main" val="879435055"/>
                  </a:ext>
                </a:extLst>
              </a:tr>
              <a:tr h="376828">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PTR303</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Ortopedik Rehabilitasyon</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5</a:t>
                      </a:r>
                    </a:p>
                  </a:txBody>
                  <a:tcPr marL="77219" marR="77219" marT="77219" marB="77219"/>
                </a:tc>
                <a:extLst>
                  <a:ext uri="{0D108BD9-81ED-4DB2-BD59-A6C34878D82A}">
                    <a16:rowId xmlns:a16="http://schemas.microsoft.com/office/drawing/2014/main" val="3640841070"/>
                  </a:ext>
                </a:extLst>
              </a:tr>
              <a:tr h="376828">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PTR399</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Yaz Uygulaması I</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8</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77219" marR="77219" marT="77219" marB="77219"/>
                </a:tc>
                <a:extLst>
                  <a:ext uri="{0D108BD9-81ED-4DB2-BD59-A6C34878D82A}">
                    <a16:rowId xmlns:a16="http://schemas.microsoft.com/office/drawing/2014/main" val="1087301654"/>
                  </a:ext>
                </a:extLst>
              </a:tr>
              <a:tr h="376828">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PTR309</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Sporda Fizyoterapi ve Rehabilitasyon</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77219" marR="77219" marT="77219" marB="77219"/>
                </a:tc>
                <a:extLst>
                  <a:ext uri="{0D108BD9-81ED-4DB2-BD59-A6C34878D82A}">
                    <a16:rowId xmlns:a16="http://schemas.microsoft.com/office/drawing/2014/main" val="1790804222"/>
                  </a:ext>
                </a:extLst>
              </a:tr>
              <a:tr h="376828">
                <a:tc>
                  <a:txBody>
                    <a:bodyPr/>
                    <a:lstStyle/>
                    <a:p>
                      <a:pPr marL="0" algn="l" defTabSz="914400" rtl="0" eaLnBrk="1" fontAlgn="t" latinLnBrk="0" hangingPunct="1"/>
                      <a:endParaRPr lang="tr-TR" sz="1500" kern="1200">
                        <a:solidFill>
                          <a:schemeClr val="tx1"/>
                        </a:solidFill>
                        <a:effectLst/>
                        <a:latin typeface="Times New Roman" panose="02020603050405020304" pitchFamily="18" charset="0"/>
                        <a:ea typeface="+mn-ea"/>
                        <a:cs typeface="Times New Roman" panose="02020603050405020304" pitchFamily="18" charset="0"/>
                      </a:endParaRPr>
                    </a:p>
                  </a:txBody>
                  <a:tcPr marL="77219" marR="77219" marT="77219" marB="77219"/>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Alan Dışı Seçmeli</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4</a:t>
                      </a:r>
                    </a:p>
                  </a:txBody>
                  <a:tcPr marL="77219" marR="77219" marT="77219" marB="77219"/>
                </a:tc>
                <a:extLst>
                  <a:ext uri="{0D108BD9-81ED-4DB2-BD59-A6C34878D82A}">
                    <a16:rowId xmlns:a16="http://schemas.microsoft.com/office/drawing/2014/main" val="1328816723"/>
                  </a:ext>
                </a:extLst>
              </a:tr>
              <a:tr h="376828">
                <a:tc gridSpan="2">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Toplam</a:t>
                      </a:r>
                    </a:p>
                  </a:txBody>
                  <a:tcPr marL="77219" marR="77219" marT="77219" marB="77219"/>
                </a:tc>
                <a:tc hMerge="1">
                  <a:txBody>
                    <a:bodyPr/>
                    <a:lstStyle/>
                    <a:p>
                      <a:endParaRPr lang="tr-TR"/>
                    </a:p>
                  </a:txBody>
                  <a:tcP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18</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14</a:t>
                      </a:r>
                    </a:p>
                  </a:txBody>
                  <a:tcPr marL="77219" marR="77219" marT="77219" marB="77219"/>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36</a:t>
                      </a:r>
                    </a:p>
                  </a:txBody>
                  <a:tcPr marL="77219" marR="77219" marT="77219" marB="77219"/>
                </a:tc>
                <a:extLst>
                  <a:ext uri="{0D108BD9-81ED-4DB2-BD59-A6C34878D82A}">
                    <a16:rowId xmlns:a16="http://schemas.microsoft.com/office/drawing/2014/main" val="3617034626"/>
                  </a:ext>
                </a:extLst>
              </a:tr>
            </a:tbl>
          </a:graphicData>
        </a:graphic>
      </p:graphicFrame>
    </p:spTree>
    <p:extLst>
      <p:ext uri="{BB962C8B-B14F-4D97-AF65-F5344CB8AC3E}">
        <p14:creationId xmlns:p14="http://schemas.microsoft.com/office/powerpoint/2010/main" val="6622877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5910C1D6-AD65-439E-812C-207EFCEDCF3A}"/>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6. Yarı Yıl</a:t>
            </a:r>
          </a:p>
        </p:txBody>
      </p:sp>
      <p:graphicFrame>
        <p:nvGraphicFramePr>
          <p:cNvPr id="20" name="İçerik Yer Tutucusu 6">
            <a:extLst>
              <a:ext uri="{FF2B5EF4-FFF2-40B4-BE49-F238E27FC236}">
                <a16:creationId xmlns:a16="http://schemas.microsoft.com/office/drawing/2014/main" id="{6A1B88D5-8EA0-4A29-94A4-8394AF0C34EA}"/>
              </a:ext>
            </a:extLst>
          </p:cNvPr>
          <p:cNvGraphicFramePr>
            <a:graphicFrameLocks/>
          </p:cNvGraphicFramePr>
          <p:nvPr>
            <p:extLst>
              <p:ext uri="{D42A27DB-BD31-4B8C-83A1-F6EECF244321}">
                <p14:modId xmlns:p14="http://schemas.microsoft.com/office/powerpoint/2010/main" val="2122688275"/>
              </p:ext>
            </p:extLst>
          </p:nvPr>
        </p:nvGraphicFramePr>
        <p:xfrm>
          <a:off x="1935412" y="2503197"/>
          <a:ext cx="9691885" cy="3922716"/>
        </p:xfrm>
        <a:graphic>
          <a:graphicData uri="http://schemas.openxmlformats.org/drawingml/2006/table">
            <a:tbl>
              <a:tblPr>
                <a:tableStyleId>{616DA210-FB5B-4158-B5E0-FEB733F419BA}</a:tableStyleId>
              </a:tblPr>
              <a:tblGrid>
                <a:gridCol w="2153752">
                  <a:extLst>
                    <a:ext uri="{9D8B030D-6E8A-4147-A177-3AD203B41FA5}">
                      <a16:colId xmlns:a16="http://schemas.microsoft.com/office/drawing/2014/main" val="3335683536"/>
                    </a:ext>
                  </a:extLst>
                </a:gridCol>
                <a:gridCol w="4307505">
                  <a:extLst>
                    <a:ext uri="{9D8B030D-6E8A-4147-A177-3AD203B41FA5}">
                      <a16:colId xmlns:a16="http://schemas.microsoft.com/office/drawing/2014/main" val="2230385653"/>
                    </a:ext>
                  </a:extLst>
                </a:gridCol>
                <a:gridCol w="1076876">
                  <a:extLst>
                    <a:ext uri="{9D8B030D-6E8A-4147-A177-3AD203B41FA5}">
                      <a16:colId xmlns:a16="http://schemas.microsoft.com/office/drawing/2014/main" val="2574163585"/>
                    </a:ext>
                  </a:extLst>
                </a:gridCol>
                <a:gridCol w="1076876">
                  <a:extLst>
                    <a:ext uri="{9D8B030D-6E8A-4147-A177-3AD203B41FA5}">
                      <a16:colId xmlns:a16="http://schemas.microsoft.com/office/drawing/2014/main" val="3211406500"/>
                    </a:ext>
                  </a:extLst>
                </a:gridCol>
                <a:gridCol w="1076876">
                  <a:extLst>
                    <a:ext uri="{9D8B030D-6E8A-4147-A177-3AD203B41FA5}">
                      <a16:colId xmlns:a16="http://schemas.microsoft.com/office/drawing/2014/main" val="2196659817"/>
                    </a:ext>
                  </a:extLst>
                </a:gridCol>
              </a:tblGrid>
              <a:tr h="58772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Kodu</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Ders Adı</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Teorik</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Uygulama</a:t>
                      </a:r>
                    </a:p>
                  </a:txBody>
                  <a:tcPr marL="85425" marR="85425" marT="170850" marB="17085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AKTS</a:t>
                      </a:r>
                    </a:p>
                  </a:txBody>
                  <a:tcPr marL="85425" marR="85425" marT="170850" marB="170850" anchor="ctr"/>
                </a:tc>
                <a:extLst>
                  <a:ext uri="{0D108BD9-81ED-4DB2-BD59-A6C34878D82A}">
                    <a16:rowId xmlns:a16="http://schemas.microsoft.com/office/drawing/2014/main" val="2614797174"/>
                  </a:ext>
                </a:extLst>
              </a:tr>
              <a:tr h="41687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PTR304</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Protez ve </a:t>
                      </a:r>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Ortez</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Rehabilitasyonu</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85425" marR="85425" marT="85425" marB="85425"/>
                </a:tc>
                <a:extLst>
                  <a:ext uri="{0D108BD9-81ED-4DB2-BD59-A6C34878D82A}">
                    <a16:rowId xmlns:a16="http://schemas.microsoft.com/office/drawing/2014/main" val="3649986430"/>
                  </a:ext>
                </a:extLst>
              </a:tr>
              <a:tr h="41687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PTR306</a:t>
                      </a:r>
                    </a:p>
                  </a:txBody>
                  <a:tcPr marL="85425" marR="85425" marT="85425" marB="85425"/>
                </a:tc>
                <a:tc>
                  <a:txBody>
                    <a:bodyPr/>
                    <a:lstStyle/>
                    <a:p>
                      <a:pPr marL="0" algn="l" defTabSz="914400" rtl="0" eaLnBrk="1" fontAlgn="t" latinLnBrk="0" hangingPunct="1"/>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Kardiak</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Rehabilitasyon</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85425" marR="85425" marT="85425" marB="85425"/>
                </a:tc>
                <a:extLst>
                  <a:ext uri="{0D108BD9-81ED-4DB2-BD59-A6C34878D82A}">
                    <a16:rowId xmlns:a16="http://schemas.microsoft.com/office/drawing/2014/main" val="3580568678"/>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PTR308</a:t>
                      </a:r>
                    </a:p>
                  </a:txBody>
                  <a:tcPr marL="85425" marR="85425" marT="85425" marB="85425"/>
                </a:tc>
                <a:tc>
                  <a:txBody>
                    <a:bodyPr/>
                    <a:lstStyle/>
                    <a:p>
                      <a:pPr marL="0" algn="l" defTabSz="914400" rtl="0" eaLnBrk="1" fontAlgn="t" latinLnBrk="0" hangingPunct="1"/>
                      <a:r>
                        <a:rPr lang="es-ES" sz="1500" kern="1200" dirty="0">
                          <a:solidFill>
                            <a:schemeClr val="tx1"/>
                          </a:solidFill>
                          <a:effectLst/>
                          <a:latin typeface="Times New Roman" panose="02020603050405020304" pitchFamily="18" charset="0"/>
                          <a:ea typeface="+mn-ea"/>
                          <a:cs typeface="Times New Roman" panose="02020603050405020304" pitchFamily="18" charset="0"/>
                        </a:rPr>
                        <a:t>El Rehabilitasyonu ve İş Uğraşı Tedavisi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85425" marR="85425" marT="85425" marB="85425"/>
                </a:tc>
                <a:extLst>
                  <a:ext uri="{0D108BD9-81ED-4DB2-BD59-A6C34878D82A}">
                    <a16:rowId xmlns:a16="http://schemas.microsoft.com/office/drawing/2014/main" val="961707233"/>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PTR310</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Pediatrik Rehabilitasyon</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5</a:t>
                      </a:r>
                    </a:p>
                  </a:txBody>
                  <a:tcPr marL="85425" marR="85425" marT="85425" marB="85425"/>
                </a:tc>
                <a:extLst>
                  <a:ext uri="{0D108BD9-81ED-4DB2-BD59-A6C34878D82A}">
                    <a16:rowId xmlns:a16="http://schemas.microsoft.com/office/drawing/2014/main" val="2955677019"/>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ENG302</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İş Yaşamı için İngilizce II</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5425" marR="85425" marT="85425" marB="85425"/>
                </a:tc>
                <a:extLst>
                  <a:ext uri="{0D108BD9-81ED-4DB2-BD59-A6C34878D82A}">
                    <a16:rowId xmlns:a16="http://schemas.microsoft.com/office/drawing/2014/main" val="637212466"/>
                  </a:ext>
                </a:extLst>
              </a:tr>
              <a:tr h="416874">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PTR302</a:t>
                      </a:r>
                    </a:p>
                  </a:txBody>
                  <a:tcPr marL="85425" marR="85425" marT="85425" marB="85425"/>
                </a:tc>
                <a:tc>
                  <a:txBody>
                    <a:bodyPr/>
                    <a:lstStyle/>
                    <a:p>
                      <a:pPr marL="0" algn="l" defTabSz="914400" rtl="0" eaLnBrk="1" fontAlgn="t" latinLnBrk="0" hangingPunct="1"/>
                      <a:r>
                        <a:rPr lang="tr-TR" sz="1500" kern="1200" dirty="0" err="1">
                          <a:solidFill>
                            <a:schemeClr val="tx1"/>
                          </a:solidFill>
                          <a:effectLst/>
                          <a:latin typeface="Times New Roman" panose="02020603050405020304" pitchFamily="18" charset="0"/>
                          <a:ea typeface="+mn-ea"/>
                          <a:cs typeface="Times New Roman" panose="02020603050405020304" pitchFamily="18" charset="0"/>
                        </a:rPr>
                        <a:t>Nörofizyolojik</a:t>
                      </a:r>
                      <a:r>
                        <a:rPr lang="tr-TR" sz="1500" kern="1200" dirty="0">
                          <a:solidFill>
                            <a:schemeClr val="tx1"/>
                          </a:solidFill>
                          <a:effectLst/>
                          <a:latin typeface="Times New Roman" panose="02020603050405020304" pitchFamily="18" charset="0"/>
                          <a:ea typeface="+mn-ea"/>
                          <a:cs typeface="Times New Roman" panose="02020603050405020304" pitchFamily="18" charset="0"/>
                        </a:rPr>
                        <a:t> Yaklaşımlar II</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85425" marR="85425" marT="85425" marB="85425"/>
                </a:tc>
                <a:extLst>
                  <a:ext uri="{0D108BD9-81ED-4DB2-BD59-A6C34878D82A}">
                    <a16:rowId xmlns:a16="http://schemas.microsoft.com/office/drawing/2014/main" val="1095083808"/>
                  </a:ext>
                </a:extLst>
              </a:tr>
              <a:tr h="416874">
                <a:tc>
                  <a:txBody>
                    <a:bodyPr/>
                    <a:lstStyle/>
                    <a:p>
                      <a:pPr marL="0" algn="l" defTabSz="914400" rtl="0" eaLnBrk="1" fontAlgn="t" latinLnBrk="0" hangingPunct="1"/>
                      <a:endParaRPr lang="tr-TR" sz="1500" kern="1200">
                        <a:solidFill>
                          <a:schemeClr val="tx1"/>
                        </a:solidFill>
                        <a:effectLst/>
                        <a:latin typeface="Times New Roman" panose="02020603050405020304" pitchFamily="18" charset="0"/>
                        <a:ea typeface="+mn-ea"/>
                        <a:cs typeface="Times New Roman" panose="02020603050405020304" pitchFamily="18" charset="0"/>
                      </a:endParaRP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Alan Seçmeli</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5425" marR="85425" marT="85425" marB="85425"/>
                </a:tc>
                <a:extLst>
                  <a:ext uri="{0D108BD9-81ED-4DB2-BD59-A6C34878D82A}">
                    <a16:rowId xmlns:a16="http://schemas.microsoft.com/office/drawing/2014/main" val="1996279718"/>
                  </a:ext>
                </a:extLst>
              </a:tr>
              <a:tr h="416874">
                <a:tc gridSpan="2">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Toplam</a:t>
                      </a:r>
                    </a:p>
                  </a:txBody>
                  <a:tcPr marL="85425" marR="85425" marT="85425" marB="85425"/>
                </a:tc>
                <a:tc hMerge="1">
                  <a:txBody>
                    <a:bodyPr/>
                    <a:lstStyle/>
                    <a:p>
                      <a:endParaRPr lang="tr-TR"/>
                    </a:p>
                  </a:txBody>
                  <a:tcP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16</a:t>
                      </a:r>
                    </a:p>
                  </a:txBody>
                  <a:tcPr marL="85425" marR="85425" marT="85425" marB="8542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85425" marR="85425" marT="85425" marB="8542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30</a:t>
                      </a:r>
                    </a:p>
                  </a:txBody>
                  <a:tcPr marL="85425" marR="85425" marT="85425" marB="85425"/>
                </a:tc>
                <a:extLst>
                  <a:ext uri="{0D108BD9-81ED-4DB2-BD59-A6C34878D82A}">
                    <a16:rowId xmlns:a16="http://schemas.microsoft.com/office/drawing/2014/main" val="4119133882"/>
                  </a:ext>
                </a:extLst>
              </a:tr>
            </a:tbl>
          </a:graphicData>
        </a:graphic>
      </p:graphicFrame>
    </p:spTree>
    <p:extLst>
      <p:ext uri="{BB962C8B-B14F-4D97-AF65-F5344CB8AC3E}">
        <p14:creationId xmlns:p14="http://schemas.microsoft.com/office/powerpoint/2010/main" val="5314556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5910C1D6-AD65-439E-812C-207EFCEDCF3A}"/>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7. Yarı Yıl</a:t>
            </a:r>
          </a:p>
        </p:txBody>
      </p:sp>
      <p:graphicFrame>
        <p:nvGraphicFramePr>
          <p:cNvPr id="21" name="İçerik Yer Tutucusu 6">
            <a:extLst>
              <a:ext uri="{FF2B5EF4-FFF2-40B4-BE49-F238E27FC236}">
                <a16:creationId xmlns:a16="http://schemas.microsoft.com/office/drawing/2014/main" id="{10385A0A-6A1D-4EEC-90A0-B3D0846B63CE}"/>
              </a:ext>
            </a:extLst>
          </p:cNvPr>
          <p:cNvGraphicFramePr>
            <a:graphicFrameLocks/>
          </p:cNvGraphicFramePr>
          <p:nvPr>
            <p:extLst>
              <p:ext uri="{D42A27DB-BD31-4B8C-83A1-F6EECF244321}">
                <p14:modId xmlns:p14="http://schemas.microsoft.com/office/powerpoint/2010/main" val="2551476327"/>
              </p:ext>
            </p:extLst>
          </p:nvPr>
        </p:nvGraphicFramePr>
        <p:xfrm>
          <a:off x="1948453" y="2503197"/>
          <a:ext cx="9119907" cy="3922711"/>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55423794"/>
                    </a:ext>
                  </a:extLst>
                </a:gridCol>
                <a:gridCol w="4053292">
                  <a:extLst>
                    <a:ext uri="{9D8B030D-6E8A-4147-A177-3AD203B41FA5}">
                      <a16:colId xmlns:a16="http://schemas.microsoft.com/office/drawing/2014/main" val="4082075345"/>
                    </a:ext>
                  </a:extLst>
                </a:gridCol>
                <a:gridCol w="1013323">
                  <a:extLst>
                    <a:ext uri="{9D8B030D-6E8A-4147-A177-3AD203B41FA5}">
                      <a16:colId xmlns:a16="http://schemas.microsoft.com/office/drawing/2014/main" val="4220081064"/>
                    </a:ext>
                  </a:extLst>
                </a:gridCol>
                <a:gridCol w="1013323">
                  <a:extLst>
                    <a:ext uri="{9D8B030D-6E8A-4147-A177-3AD203B41FA5}">
                      <a16:colId xmlns:a16="http://schemas.microsoft.com/office/drawing/2014/main" val="308327144"/>
                    </a:ext>
                  </a:extLst>
                </a:gridCol>
                <a:gridCol w="1013323">
                  <a:extLst>
                    <a:ext uri="{9D8B030D-6E8A-4147-A177-3AD203B41FA5}">
                      <a16:colId xmlns:a16="http://schemas.microsoft.com/office/drawing/2014/main" val="2999564995"/>
                    </a:ext>
                  </a:extLst>
                </a:gridCol>
              </a:tblGrid>
              <a:tr h="553038">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Kodu</a:t>
                      </a:r>
                    </a:p>
                  </a:txBody>
                  <a:tcPr marL="80383" marR="80383" marT="160767" marB="160767" anchor="ctr"/>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Adı</a:t>
                      </a:r>
                    </a:p>
                  </a:txBody>
                  <a:tcPr marL="80383" marR="80383" marT="160767" marB="160767"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Teorik</a:t>
                      </a:r>
                    </a:p>
                  </a:txBody>
                  <a:tcPr marL="80383" marR="80383" marT="160767" marB="160767"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Uygulama</a:t>
                      </a:r>
                    </a:p>
                  </a:txBody>
                  <a:tcPr marL="80383" marR="80383" marT="160767" marB="160767"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AKTS</a:t>
                      </a:r>
                    </a:p>
                  </a:txBody>
                  <a:tcPr marL="80383" marR="80383" marT="160767" marB="160767" anchor="ctr"/>
                </a:tc>
                <a:extLst>
                  <a:ext uri="{0D108BD9-81ED-4DB2-BD59-A6C34878D82A}">
                    <a16:rowId xmlns:a16="http://schemas.microsoft.com/office/drawing/2014/main" val="853474920"/>
                  </a:ext>
                </a:extLst>
              </a:tr>
              <a:tr h="392271">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TURK401</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Türk Dili I</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0383" marR="80383" marT="80383" marB="80383"/>
                </a:tc>
                <a:extLst>
                  <a:ext uri="{0D108BD9-81ED-4DB2-BD59-A6C34878D82A}">
                    <a16:rowId xmlns:a16="http://schemas.microsoft.com/office/drawing/2014/main" val="3964490354"/>
                  </a:ext>
                </a:extLst>
              </a:tr>
              <a:tr h="392271">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PTR403</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Klinik Uygulama I</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12</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14</a:t>
                      </a:r>
                    </a:p>
                  </a:txBody>
                  <a:tcPr marL="80383" marR="80383" marT="80383" marB="80383"/>
                </a:tc>
                <a:extLst>
                  <a:ext uri="{0D108BD9-81ED-4DB2-BD59-A6C34878D82A}">
                    <a16:rowId xmlns:a16="http://schemas.microsoft.com/office/drawing/2014/main" val="1340111950"/>
                  </a:ext>
                </a:extLst>
              </a:tr>
              <a:tr h="392271">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PTR407</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Fizyoterapide Klinik Problem Çözme I</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5</a:t>
                      </a:r>
                    </a:p>
                  </a:txBody>
                  <a:tcPr marL="80383" marR="80383" marT="80383" marB="80383"/>
                </a:tc>
                <a:extLst>
                  <a:ext uri="{0D108BD9-81ED-4DB2-BD59-A6C34878D82A}">
                    <a16:rowId xmlns:a16="http://schemas.microsoft.com/office/drawing/2014/main" val="1911500357"/>
                  </a:ext>
                </a:extLst>
              </a:tr>
              <a:tr h="392271">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PTR499</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Yaz Uygulaması II</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8</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6</a:t>
                      </a:r>
                    </a:p>
                  </a:txBody>
                  <a:tcPr marL="80383" marR="80383" marT="80383" marB="80383"/>
                </a:tc>
                <a:extLst>
                  <a:ext uri="{0D108BD9-81ED-4DB2-BD59-A6C34878D82A}">
                    <a16:rowId xmlns:a16="http://schemas.microsoft.com/office/drawing/2014/main" val="1794356556"/>
                  </a:ext>
                </a:extLst>
              </a:tr>
              <a:tr h="623776">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PTR405</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Fizyoterapide Araştırma ve Kanıta Dayalı Uygulamalar I</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0383" marR="80383" marT="80383" marB="80383"/>
                </a:tc>
                <a:extLst>
                  <a:ext uri="{0D108BD9-81ED-4DB2-BD59-A6C34878D82A}">
                    <a16:rowId xmlns:a16="http://schemas.microsoft.com/office/drawing/2014/main" val="2500375136"/>
                  </a:ext>
                </a:extLst>
              </a:tr>
              <a:tr h="392271">
                <a:tc>
                  <a:txBody>
                    <a:bodyPr/>
                    <a:lstStyle/>
                    <a:p>
                      <a:pPr marL="0" algn="l" defTabSz="914400" rtl="0" eaLnBrk="1" fontAlgn="t" latinLnBrk="0" hangingPunct="1"/>
                      <a:endParaRPr lang="tr-TR" sz="1500" kern="1200">
                        <a:solidFill>
                          <a:schemeClr val="tx1"/>
                        </a:solidFill>
                        <a:effectLst/>
                        <a:latin typeface="Times New Roman" panose="02020603050405020304" pitchFamily="18" charset="0"/>
                        <a:ea typeface="+mn-ea"/>
                        <a:cs typeface="Times New Roman" panose="02020603050405020304" pitchFamily="18" charset="0"/>
                      </a:endParaRP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Alan Seçmeli</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0383" marR="80383" marT="80383" marB="80383"/>
                </a:tc>
                <a:extLst>
                  <a:ext uri="{0D108BD9-81ED-4DB2-BD59-A6C34878D82A}">
                    <a16:rowId xmlns:a16="http://schemas.microsoft.com/office/drawing/2014/main" val="2673359896"/>
                  </a:ext>
                </a:extLst>
              </a:tr>
              <a:tr h="392271">
                <a:tc>
                  <a:txBody>
                    <a:bodyPr/>
                    <a:lstStyle/>
                    <a:p>
                      <a:pPr marL="0" algn="l" defTabSz="914400" rtl="0" eaLnBrk="1" fontAlgn="t" latinLnBrk="0" hangingPunct="1"/>
                      <a:endParaRPr lang="tr-TR" sz="1500" kern="1200">
                        <a:solidFill>
                          <a:schemeClr val="tx1"/>
                        </a:solidFill>
                        <a:effectLst/>
                        <a:latin typeface="Times New Roman" panose="02020603050405020304" pitchFamily="18" charset="0"/>
                        <a:ea typeface="+mn-ea"/>
                        <a:cs typeface="Times New Roman" panose="02020603050405020304" pitchFamily="18" charset="0"/>
                      </a:endParaRPr>
                    </a:p>
                  </a:txBody>
                  <a:tcPr marL="80383" marR="80383" marT="80383" marB="80383"/>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Alan Dışı Seçmeli</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4</a:t>
                      </a:r>
                    </a:p>
                  </a:txBody>
                  <a:tcPr marL="80383" marR="80383" marT="80383" marB="80383"/>
                </a:tc>
                <a:extLst>
                  <a:ext uri="{0D108BD9-81ED-4DB2-BD59-A6C34878D82A}">
                    <a16:rowId xmlns:a16="http://schemas.microsoft.com/office/drawing/2014/main" val="1177121724"/>
                  </a:ext>
                </a:extLst>
              </a:tr>
              <a:tr h="392271">
                <a:tc gridSpan="2">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Toplam</a:t>
                      </a:r>
                    </a:p>
                  </a:txBody>
                  <a:tcPr marL="80383" marR="80383" marT="80383" marB="80383"/>
                </a:tc>
                <a:tc hMerge="1">
                  <a:txBody>
                    <a:bodyPr/>
                    <a:lstStyle/>
                    <a:p>
                      <a:endParaRPr lang="tr-TR"/>
                    </a:p>
                  </a:txBody>
                  <a:tcP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10</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20</a:t>
                      </a:r>
                    </a:p>
                  </a:txBody>
                  <a:tcPr marL="80383" marR="80383" marT="80383" marB="80383"/>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36</a:t>
                      </a:r>
                    </a:p>
                  </a:txBody>
                  <a:tcPr marL="80383" marR="80383" marT="80383" marB="80383"/>
                </a:tc>
                <a:extLst>
                  <a:ext uri="{0D108BD9-81ED-4DB2-BD59-A6C34878D82A}">
                    <a16:rowId xmlns:a16="http://schemas.microsoft.com/office/drawing/2014/main" val="2945561729"/>
                  </a:ext>
                </a:extLst>
              </a:tr>
            </a:tbl>
          </a:graphicData>
        </a:graphic>
      </p:graphicFrame>
    </p:spTree>
    <p:extLst>
      <p:ext uri="{BB962C8B-B14F-4D97-AF65-F5344CB8AC3E}">
        <p14:creationId xmlns:p14="http://schemas.microsoft.com/office/powerpoint/2010/main" val="3510109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4138" y="612825"/>
                <a:ext cx="10416597" cy="775504"/>
                <a:chOff x="1464138" y="612825"/>
                <a:chExt cx="1041659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413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VII</a:t>
              </a:r>
              <a:endParaRPr lang="en-IN" b="1" dirty="0">
                <a:solidFill>
                  <a:schemeClr val="bg1"/>
                </a:solidFill>
                <a:latin typeface="Eurostile BQ" pitchFamily="50" charset="0"/>
              </a:endParaRPr>
            </a:p>
          </p:txBody>
        </p:sp>
      </p:grpSp>
      <p:sp>
        <p:nvSpPr>
          <p:cNvPr id="19" name="Metin kutusu 8">
            <a:extLst>
              <a:ext uri="{FF2B5EF4-FFF2-40B4-BE49-F238E27FC236}">
                <a16:creationId xmlns:a16="http://schemas.microsoft.com/office/drawing/2014/main" id="{5910C1D6-AD65-439E-812C-207EFCEDCF3A}"/>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8. Yarı Yıl</a:t>
            </a:r>
          </a:p>
        </p:txBody>
      </p:sp>
      <p:graphicFrame>
        <p:nvGraphicFramePr>
          <p:cNvPr id="20" name="İçerik Yer Tutucusu 6">
            <a:extLst>
              <a:ext uri="{FF2B5EF4-FFF2-40B4-BE49-F238E27FC236}">
                <a16:creationId xmlns:a16="http://schemas.microsoft.com/office/drawing/2014/main" id="{7C75700C-D392-4ADB-BC35-64E456419A2F}"/>
              </a:ext>
            </a:extLst>
          </p:cNvPr>
          <p:cNvGraphicFramePr>
            <a:graphicFrameLocks/>
          </p:cNvGraphicFramePr>
          <p:nvPr>
            <p:extLst>
              <p:ext uri="{D42A27DB-BD31-4B8C-83A1-F6EECF244321}">
                <p14:modId xmlns:p14="http://schemas.microsoft.com/office/powerpoint/2010/main" val="1898402397"/>
              </p:ext>
            </p:extLst>
          </p:nvPr>
        </p:nvGraphicFramePr>
        <p:xfrm>
          <a:off x="1948453" y="2620359"/>
          <a:ext cx="8861826" cy="3922713"/>
        </p:xfrm>
        <a:graphic>
          <a:graphicData uri="http://schemas.openxmlformats.org/drawingml/2006/table">
            <a:tbl>
              <a:tblPr>
                <a:tableStyleId>{616DA210-FB5B-4158-B5E0-FEB733F419BA}</a:tableStyleId>
              </a:tblPr>
              <a:tblGrid>
                <a:gridCol w="1110324">
                  <a:extLst>
                    <a:ext uri="{9D8B030D-6E8A-4147-A177-3AD203B41FA5}">
                      <a16:colId xmlns:a16="http://schemas.microsoft.com/office/drawing/2014/main" val="145729299"/>
                    </a:ext>
                  </a:extLst>
                </a:gridCol>
                <a:gridCol w="4762500">
                  <a:extLst>
                    <a:ext uri="{9D8B030D-6E8A-4147-A177-3AD203B41FA5}">
                      <a16:colId xmlns:a16="http://schemas.microsoft.com/office/drawing/2014/main" val="436228166"/>
                    </a:ext>
                  </a:extLst>
                </a:gridCol>
                <a:gridCol w="904875">
                  <a:extLst>
                    <a:ext uri="{9D8B030D-6E8A-4147-A177-3AD203B41FA5}">
                      <a16:colId xmlns:a16="http://schemas.microsoft.com/office/drawing/2014/main" val="2920110946"/>
                    </a:ext>
                  </a:extLst>
                </a:gridCol>
                <a:gridCol w="1181100">
                  <a:extLst>
                    <a:ext uri="{9D8B030D-6E8A-4147-A177-3AD203B41FA5}">
                      <a16:colId xmlns:a16="http://schemas.microsoft.com/office/drawing/2014/main" val="3008883663"/>
                    </a:ext>
                  </a:extLst>
                </a:gridCol>
                <a:gridCol w="903027">
                  <a:extLst>
                    <a:ext uri="{9D8B030D-6E8A-4147-A177-3AD203B41FA5}">
                      <a16:colId xmlns:a16="http://schemas.microsoft.com/office/drawing/2014/main" val="292938859"/>
                    </a:ext>
                  </a:extLst>
                </a:gridCol>
              </a:tblGrid>
              <a:tr h="614487">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Kodu</a:t>
                      </a:r>
                    </a:p>
                  </a:txBody>
                  <a:tcPr marL="89315" marR="89315" marT="178630" marB="178630" anchor="ctr"/>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Ders Adı</a:t>
                      </a:r>
                    </a:p>
                  </a:txBody>
                  <a:tcPr marL="89315" marR="89315" marT="178630" marB="17863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Teorik</a:t>
                      </a:r>
                    </a:p>
                  </a:txBody>
                  <a:tcPr marL="89315" marR="89315" marT="178630" marB="178630" anchor="ct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Uygulama</a:t>
                      </a:r>
                    </a:p>
                  </a:txBody>
                  <a:tcPr marL="89315" marR="89315" marT="178630" marB="178630" anchor="ctr"/>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AKTS</a:t>
                      </a:r>
                    </a:p>
                  </a:txBody>
                  <a:tcPr marL="89315" marR="89315" marT="178630" marB="178630" anchor="ctr"/>
                </a:tc>
                <a:extLst>
                  <a:ext uri="{0D108BD9-81ED-4DB2-BD59-A6C34878D82A}">
                    <a16:rowId xmlns:a16="http://schemas.microsoft.com/office/drawing/2014/main" val="3270705530"/>
                  </a:ext>
                </a:extLst>
              </a:tr>
              <a:tr h="435857">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TURK402</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Türk Dili II</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9315" marR="89315" marT="89315" marB="89315"/>
                </a:tc>
                <a:extLst>
                  <a:ext uri="{0D108BD9-81ED-4DB2-BD59-A6C34878D82A}">
                    <a16:rowId xmlns:a16="http://schemas.microsoft.com/office/drawing/2014/main" val="3934443481"/>
                  </a:ext>
                </a:extLst>
              </a:tr>
              <a:tr h="435857">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PTR406</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Fizyoterapide Özel Konular</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4</a:t>
                      </a:r>
                    </a:p>
                  </a:txBody>
                  <a:tcPr marL="89315" marR="89315" marT="89315" marB="89315"/>
                </a:tc>
                <a:extLst>
                  <a:ext uri="{0D108BD9-81ED-4DB2-BD59-A6C34878D82A}">
                    <a16:rowId xmlns:a16="http://schemas.microsoft.com/office/drawing/2014/main" val="2550605919"/>
                  </a:ext>
                </a:extLst>
              </a:tr>
              <a:tr h="435857">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PTR408</a:t>
                      </a:r>
                    </a:p>
                  </a:txBody>
                  <a:tcPr marL="89315" marR="89315" marT="89315" marB="89315"/>
                </a:tc>
                <a:tc>
                  <a:txBody>
                    <a:bodyPr/>
                    <a:lstStyle/>
                    <a:p>
                      <a:pPr marL="0" algn="l" defTabSz="914400" rtl="0" eaLnBrk="1" fontAlgn="t" latinLnBrk="0" hangingPunct="1"/>
                      <a:r>
                        <a:rPr lang="pl-PL" sz="1500" kern="1200" dirty="0">
                          <a:solidFill>
                            <a:schemeClr val="tx1"/>
                          </a:solidFill>
                          <a:effectLst/>
                          <a:latin typeface="Times New Roman" panose="02020603050405020304" pitchFamily="18" charset="0"/>
                          <a:ea typeface="+mn-ea"/>
                          <a:cs typeface="Times New Roman" panose="02020603050405020304" pitchFamily="18" charset="0"/>
                        </a:rPr>
                        <a:t>Fizyoterapide Klinik Problem Çözme II</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2</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3</a:t>
                      </a:r>
                    </a:p>
                  </a:txBody>
                  <a:tcPr marL="89315" marR="89315" marT="89315" marB="89315"/>
                </a:tc>
                <a:extLst>
                  <a:ext uri="{0D108BD9-81ED-4DB2-BD59-A6C34878D82A}">
                    <a16:rowId xmlns:a16="http://schemas.microsoft.com/office/drawing/2014/main" val="527603809"/>
                  </a:ext>
                </a:extLst>
              </a:tr>
              <a:tr h="435857">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PTR404</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Klinik Uygulama II</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12</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14</a:t>
                      </a:r>
                    </a:p>
                  </a:txBody>
                  <a:tcPr marL="89315" marR="89315" marT="89315" marB="89315"/>
                </a:tc>
                <a:extLst>
                  <a:ext uri="{0D108BD9-81ED-4DB2-BD59-A6C34878D82A}">
                    <a16:rowId xmlns:a16="http://schemas.microsoft.com/office/drawing/2014/main" val="193357952"/>
                  </a:ext>
                </a:extLst>
              </a:tr>
              <a:tr h="693084">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PTR410</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Fizyoterapide Araştırma ve Kanıta Dayalı Uygulamalar II</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2</a:t>
                      </a:r>
                    </a:p>
                  </a:txBody>
                  <a:tcPr marL="89315" marR="89315" marT="89315" marB="89315"/>
                </a:tc>
                <a:extLst>
                  <a:ext uri="{0D108BD9-81ED-4DB2-BD59-A6C34878D82A}">
                    <a16:rowId xmlns:a16="http://schemas.microsoft.com/office/drawing/2014/main" val="2904579172"/>
                  </a:ext>
                </a:extLst>
              </a:tr>
              <a:tr h="435857">
                <a:tc>
                  <a:txBody>
                    <a:bodyPr/>
                    <a:lstStyle/>
                    <a:p>
                      <a:pPr marL="0" algn="l" defTabSz="914400" rtl="0" eaLnBrk="1" fontAlgn="t" latinLnBrk="0" hangingPunct="1"/>
                      <a:endParaRPr lang="tr-TR" sz="1500" kern="1200">
                        <a:solidFill>
                          <a:schemeClr val="tx1"/>
                        </a:solidFill>
                        <a:effectLst/>
                        <a:latin typeface="Times New Roman" panose="02020603050405020304" pitchFamily="18" charset="0"/>
                        <a:ea typeface="+mn-ea"/>
                        <a:cs typeface="Times New Roman" panose="02020603050405020304" pitchFamily="18" charset="0"/>
                      </a:endParaRP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Alan Dışı Seçmeli</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0</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0</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5</a:t>
                      </a:r>
                    </a:p>
                  </a:txBody>
                  <a:tcPr marL="89315" marR="89315" marT="89315" marB="89315"/>
                </a:tc>
                <a:extLst>
                  <a:ext uri="{0D108BD9-81ED-4DB2-BD59-A6C34878D82A}">
                    <a16:rowId xmlns:a16="http://schemas.microsoft.com/office/drawing/2014/main" val="1591881173"/>
                  </a:ext>
                </a:extLst>
              </a:tr>
              <a:tr h="435857">
                <a:tc gridSpan="2">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Toplam</a:t>
                      </a:r>
                    </a:p>
                  </a:txBody>
                  <a:tcPr marL="89315" marR="89315" marT="89315" marB="89315"/>
                </a:tc>
                <a:tc hMerge="1">
                  <a:txBody>
                    <a:bodyPr/>
                    <a:lstStyle/>
                    <a:p>
                      <a:endParaRPr lang="tr-TR"/>
                    </a:p>
                  </a:txBody>
                  <a:tcPr/>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8</a:t>
                      </a:r>
                    </a:p>
                  </a:txBody>
                  <a:tcPr marL="89315" marR="89315" marT="89315" marB="89315"/>
                </a:tc>
                <a:tc>
                  <a:txBody>
                    <a:bodyPr/>
                    <a:lstStyle/>
                    <a:p>
                      <a:pPr marL="0" algn="l" defTabSz="914400" rtl="0" eaLnBrk="1" fontAlgn="t" latinLnBrk="0" hangingPunct="1"/>
                      <a:r>
                        <a:rPr lang="tr-TR" sz="1500" kern="1200">
                          <a:solidFill>
                            <a:schemeClr val="tx1"/>
                          </a:solidFill>
                          <a:effectLst/>
                          <a:latin typeface="Times New Roman" panose="02020603050405020304" pitchFamily="18" charset="0"/>
                          <a:ea typeface="+mn-ea"/>
                          <a:cs typeface="Times New Roman" panose="02020603050405020304" pitchFamily="18" charset="0"/>
                        </a:rPr>
                        <a:t>12</a:t>
                      </a:r>
                    </a:p>
                  </a:txBody>
                  <a:tcPr marL="89315" marR="89315" marT="89315" marB="89315"/>
                </a:tc>
                <a:tc>
                  <a:txBody>
                    <a:bodyPr/>
                    <a:lstStyle/>
                    <a:p>
                      <a:pPr marL="0" algn="l" defTabSz="914400" rtl="0" eaLnBrk="1" fontAlgn="t" latinLnBrk="0" hangingPunct="1"/>
                      <a:r>
                        <a:rPr lang="tr-TR" sz="1500" kern="1200" dirty="0">
                          <a:solidFill>
                            <a:schemeClr val="tx1"/>
                          </a:solidFill>
                          <a:effectLst/>
                          <a:latin typeface="Times New Roman" panose="02020603050405020304" pitchFamily="18" charset="0"/>
                          <a:ea typeface="+mn-ea"/>
                          <a:cs typeface="Times New Roman" panose="02020603050405020304" pitchFamily="18" charset="0"/>
                        </a:rPr>
                        <a:t>30</a:t>
                      </a:r>
                    </a:p>
                  </a:txBody>
                  <a:tcPr marL="89315" marR="89315" marT="89315" marB="89315"/>
                </a:tc>
                <a:extLst>
                  <a:ext uri="{0D108BD9-81ED-4DB2-BD59-A6C34878D82A}">
                    <a16:rowId xmlns:a16="http://schemas.microsoft.com/office/drawing/2014/main" val="2668985890"/>
                  </a:ext>
                </a:extLst>
              </a:tr>
            </a:tbl>
          </a:graphicData>
        </a:graphic>
      </p:graphicFrame>
    </p:spTree>
    <p:extLst>
      <p:ext uri="{BB962C8B-B14F-4D97-AF65-F5344CB8AC3E}">
        <p14:creationId xmlns:p14="http://schemas.microsoft.com/office/powerpoint/2010/main" val="1360568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368888" y="612825"/>
                <a:ext cx="10511847" cy="775504"/>
                <a:chOff x="1368888" y="612825"/>
                <a:chExt cx="1051184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36888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Laboratuvarlar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21" name="İçerik Yer Tutucusu 2">
            <a:extLst>
              <a:ext uri="{FF2B5EF4-FFF2-40B4-BE49-F238E27FC236}">
                <a16:creationId xmlns:a16="http://schemas.microsoft.com/office/drawing/2014/main" id="{323A5CB7-049C-4D56-B4A4-7027AAF7E8B5}"/>
              </a:ext>
            </a:extLst>
          </p:cNvPr>
          <p:cNvSpPr txBox="1">
            <a:spLocks/>
          </p:cNvSpPr>
          <p:nvPr/>
        </p:nvSpPr>
        <p:spPr>
          <a:xfrm>
            <a:off x="845820" y="2172720"/>
            <a:ext cx="10515600" cy="71822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tr-TR" dirty="0">
                <a:latin typeface="Candara" panose="020E0502030303020204" pitchFamily="34" charset="0"/>
              </a:rPr>
              <a:t>Nöromusküloskeletal Ölçme, Değerlendirme ve Tedavi Laboratuvarı</a:t>
            </a:r>
          </a:p>
          <a:p>
            <a:pPr marL="457200" lvl="1" indent="0" algn="ctr">
              <a:buFont typeface="Arial" panose="020B0604020202020204" pitchFamily="34" charset="0"/>
              <a:buNone/>
            </a:pPr>
            <a:endParaRPr lang="tr-TR" dirty="0">
              <a:latin typeface="Candara" panose="020E0502030303020204" pitchFamily="34" charset="0"/>
            </a:endParaRPr>
          </a:p>
        </p:txBody>
      </p:sp>
      <p:pic>
        <p:nvPicPr>
          <p:cNvPr id="22" name="Resim 4">
            <a:extLst>
              <a:ext uri="{FF2B5EF4-FFF2-40B4-BE49-F238E27FC236}">
                <a16:creationId xmlns:a16="http://schemas.microsoft.com/office/drawing/2014/main" id="{3088C27B-9BC9-43E8-82E8-A287449A5E51}"/>
              </a:ext>
            </a:extLst>
          </p:cNvPr>
          <p:cNvPicPr>
            <a:picLocks noChangeAspect="1"/>
          </p:cNvPicPr>
          <p:nvPr/>
        </p:nvPicPr>
        <p:blipFill>
          <a:blip r:embed="rId3"/>
          <a:stretch>
            <a:fillRect/>
          </a:stretch>
        </p:blipFill>
        <p:spPr>
          <a:xfrm>
            <a:off x="8254913" y="2890944"/>
            <a:ext cx="3794235" cy="2845676"/>
          </a:xfrm>
          <a:prstGeom prst="rect">
            <a:avLst/>
          </a:prstGeom>
        </p:spPr>
      </p:pic>
      <p:pic>
        <p:nvPicPr>
          <p:cNvPr id="23" name="Resim 6">
            <a:extLst>
              <a:ext uri="{FF2B5EF4-FFF2-40B4-BE49-F238E27FC236}">
                <a16:creationId xmlns:a16="http://schemas.microsoft.com/office/drawing/2014/main" id="{F6B7697E-A52F-46BC-831E-ECA0AA637815}"/>
              </a:ext>
            </a:extLst>
          </p:cNvPr>
          <p:cNvPicPr>
            <a:picLocks noChangeAspect="1"/>
          </p:cNvPicPr>
          <p:nvPr/>
        </p:nvPicPr>
        <p:blipFill>
          <a:blip r:embed="rId4"/>
          <a:stretch>
            <a:fillRect/>
          </a:stretch>
        </p:blipFill>
        <p:spPr>
          <a:xfrm>
            <a:off x="4249803" y="2890944"/>
            <a:ext cx="3794235" cy="2845676"/>
          </a:xfrm>
          <a:prstGeom prst="rect">
            <a:avLst/>
          </a:prstGeom>
        </p:spPr>
      </p:pic>
      <p:pic>
        <p:nvPicPr>
          <p:cNvPr id="24" name="Resim 7">
            <a:extLst>
              <a:ext uri="{FF2B5EF4-FFF2-40B4-BE49-F238E27FC236}">
                <a16:creationId xmlns:a16="http://schemas.microsoft.com/office/drawing/2014/main" id="{ED6017EF-1674-49AA-8F63-9EDCD5DE999C}"/>
              </a:ext>
            </a:extLst>
          </p:cNvPr>
          <p:cNvPicPr>
            <a:picLocks noChangeAspect="1"/>
          </p:cNvPicPr>
          <p:nvPr/>
        </p:nvPicPr>
        <p:blipFill>
          <a:blip r:embed="rId5"/>
          <a:stretch>
            <a:fillRect/>
          </a:stretch>
        </p:blipFill>
        <p:spPr>
          <a:xfrm>
            <a:off x="232004" y="2890944"/>
            <a:ext cx="3806924" cy="2845676"/>
          </a:xfrm>
          <a:prstGeom prst="rect">
            <a:avLst/>
          </a:prstGeom>
        </p:spPr>
      </p:pic>
    </p:spTree>
    <p:extLst>
      <p:ext uri="{BB962C8B-B14F-4D97-AF65-F5344CB8AC3E}">
        <p14:creationId xmlns:p14="http://schemas.microsoft.com/office/powerpoint/2010/main" val="253399338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368888" y="612825"/>
                <a:ext cx="10511847" cy="775504"/>
                <a:chOff x="1368888" y="612825"/>
                <a:chExt cx="10511847"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36888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Laboratuvarlar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19" name="İçerik Yer Tutucusu 2">
            <a:extLst>
              <a:ext uri="{FF2B5EF4-FFF2-40B4-BE49-F238E27FC236}">
                <a16:creationId xmlns:a16="http://schemas.microsoft.com/office/drawing/2014/main" id="{02CC8C9A-E8E1-4C9B-9071-5CB13C203692}"/>
              </a:ext>
            </a:extLst>
          </p:cNvPr>
          <p:cNvSpPr txBox="1">
            <a:spLocks/>
          </p:cNvSpPr>
          <p:nvPr/>
        </p:nvSpPr>
        <p:spPr>
          <a:xfrm>
            <a:off x="675830" y="1901489"/>
            <a:ext cx="10515600" cy="101311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457200" lvl="1" indent="0" algn="ctr">
              <a:buFont typeface="Arial" panose="020B0604020202020204" pitchFamily="34" charset="0"/>
              <a:buNone/>
            </a:pPr>
            <a:r>
              <a:rPr lang="tr-TR" dirty="0">
                <a:latin typeface="Candara" panose="020E0502030303020204" pitchFamily="34" charset="0"/>
              </a:rPr>
              <a:t>Elektrofiziksel Ajanlar Laboratuvarı</a:t>
            </a:r>
          </a:p>
          <a:p>
            <a:pPr marL="457200" lvl="1" indent="0" algn="ctr">
              <a:buFont typeface="Arial" panose="020B0604020202020204" pitchFamily="34" charset="0"/>
              <a:buNone/>
            </a:pPr>
            <a:r>
              <a:rPr lang="tr-TR" dirty="0">
                <a:latin typeface="Candara" panose="020E0502030303020204" pitchFamily="34" charset="0"/>
              </a:rPr>
              <a:t>Kardiyopulmoner Rehabilitasyon ve Egzersiz Testi Laboratuvarı</a:t>
            </a:r>
          </a:p>
          <a:p>
            <a:pPr algn="ctr"/>
            <a:endParaRPr lang="tr-TR" dirty="0">
              <a:latin typeface="Candara" panose="020E0502030303020204" pitchFamily="34" charset="0"/>
            </a:endParaRPr>
          </a:p>
        </p:txBody>
      </p:sp>
      <p:pic>
        <p:nvPicPr>
          <p:cNvPr id="20" name="Resim 3">
            <a:extLst>
              <a:ext uri="{FF2B5EF4-FFF2-40B4-BE49-F238E27FC236}">
                <a16:creationId xmlns:a16="http://schemas.microsoft.com/office/drawing/2014/main" id="{EA0A4E5F-9E2A-45E5-86AD-6A2DF1B75248}"/>
              </a:ext>
            </a:extLst>
          </p:cNvPr>
          <p:cNvPicPr>
            <a:picLocks noChangeAspect="1"/>
          </p:cNvPicPr>
          <p:nvPr/>
        </p:nvPicPr>
        <p:blipFill>
          <a:blip r:embed="rId3"/>
          <a:stretch>
            <a:fillRect/>
          </a:stretch>
        </p:blipFill>
        <p:spPr>
          <a:xfrm>
            <a:off x="1971260" y="3083171"/>
            <a:ext cx="4124738" cy="3083242"/>
          </a:xfrm>
          <a:prstGeom prst="rect">
            <a:avLst/>
          </a:prstGeom>
        </p:spPr>
      </p:pic>
      <p:pic>
        <p:nvPicPr>
          <p:cNvPr id="25" name="Resim 4">
            <a:extLst>
              <a:ext uri="{FF2B5EF4-FFF2-40B4-BE49-F238E27FC236}">
                <a16:creationId xmlns:a16="http://schemas.microsoft.com/office/drawing/2014/main" id="{4DD5625F-9D97-44C9-89CA-B67B97EFDB10}"/>
              </a:ext>
            </a:extLst>
          </p:cNvPr>
          <p:cNvPicPr>
            <a:picLocks noChangeAspect="1"/>
          </p:cNvPicPr>
          <p:nvPr/>
        </p:nvPicPr>
        <p:blipFill>
          <a:blip r:embed="rId4"/>
          <a:stretch>
            <a:fillRect/>
          </a:stretch>
        </p:blipFill>
        <p:spPr>
          <a:xfrm>
            <a:off x="6281158" y="3083171"/>
            <a:ext cx="4124738" cy="3083242"/>
          </a:xfrm>
          <a:prstGeom prst="rect">
            <a:avLst/>
          </a:prstGeom>
        </p:spPr>
      </p:pic>
    </p:spTree>
    <p:extLst>
      <p:ext uri="{BB962C8B-B14F-4D97-AF65-F5344CB8AC3E}">
        <p14:creationId xmlns:p14="http://schemas.microsoft.com/office/powerpoint/2010/main" val="1980415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056862" y="612825"/>
                <a:ext cx="10823873" cy="775504"/>
                <a:chOff x="1056862" y="612825"/>
                <a:chExt cx="10823873"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056862"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Derslikler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IX</a:t>
              </a:r>
              <a:endParaRPr lang="en-IN" sz="1600" b="1" dirty="0">
                <a:solidFill>
                  <a:schemeClr val="bg1"/>
                </a:solidFill>
                <a:latin typeface="Eurostile BQ" pitchFamily="50" charset="0"/>
              </a:endParaRPr>
            </a:p>
          </p:txBody>
        </p:sp>
      </p:grpSp>
      <p:sp>
        <p:nvSpPr>
          <p:cNvPr id="22" name="İçerik Yer Tutucusu 2">
            <a:extLst>
              <a:ext uri="{FF2B5EF4-FFF2-40B4-BE49-F238E27FC236}">
                <a16:creationId xmlns:a16="http://schemas.microsoft.com/office/drawing/2014/main" id="{59F4359C-455A-4C35-AEA1-04302E7C3F7B}"/>
              </a:ext>
            </a:extLst>
          </p:cNvPr>
          <p:cNvSpPr txBox="1">
            <a:spLocks/>
          </p:cNvSpPr>
          <p:nvPr/>
        </p:nvSpPr>
        <p:spPr>
          <a:xfrm>
            <a:off x="675830" y="2505040"/>
            <a:ext cx="10515600" cy="3922207"/>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latin typeface="Candara" panose="020E0502030303020204" pitchFamily="34" charset="0"/>
              </a:rPr>
              <a:t>Sağlık bilimleri fakültesi olarak 2 amfi kullanmaktayız. Bunlar:</a:t>
            </a:r>
          </a:p>
          <a:p>
            <a:pPr lvl="1"/>
            <a:r>
              <a:rPr lang="tr-TR" dirty="0">
                <a:latin typeface="Candara" panose="020E0502030303020204" pitchFamily="34" charset="0"/>
              </a:rPr>
              <a:t>Z -02 (Zemin Kat)</a:t>
            </a:r>
          </a:p>
          <a:p>
            <a:pPr lvl="1"/>
            <a:r>
              <a:rPr lang="tr-TR" dirty="0">
                <a:latin typeface="Candara" panose="020E0502030303020204" pitchFamily="34" charset="0"/>
              </a:rPr>
              <a:t>203 (2. Kat)</a:t>
            </a:r>
          </a:p>
          <a:p>
            <a:r>
              <a:rPr lang="tr-TR" dirty="0">
                <a:latin typeface="Candara" panose="020E0502030303020204" pitchFamily="34" charset="0"/>
              </a:rPr>
              <a:t>Sağlık bilimleri fakültesi olarak 4 derslik kullanmaktayız. Bunlar:</a:t>
            </a:r>
          </a:p>
          <a:p>
            <a:pPr lvl="1"/>
            <a:r>
              <a:rPr lang="tr-TR" dirty="0">
                <a:latin typeface="Candara" panose="020E0502030303020204" pitchFamily="34" charset="0"/>
              </a:rPr>
              <a:t>332</a:t>
            </a:r>
          </a:p>
          <a:p>
            <a:pPr lvl="1"/>
            <a:r>
              <a:rPr lang="tr-TR" dirty="0">
                <a:latin typeface="Candara" panose="020E0502030303020204" pitchFamily="34" charset="0"/>
              </a:rPr>
              <a:t>331</a:t>
            </a:r>
          </a:p>
          <a:p>
            <a:pPr lvl="1"/>
            <a:r>
              <a:rPr lang="tr-TR" dirty="0">
                <a:latin typeface="Candara" panose="020E0502030303020204" pitchFamily="34" charset="0"/>
              </a:rPr>
              <a:t>330</a:t>
            </a:r>
          </a:p>
          <a:p>
            <a:pPr lvl="1"/>
            <a:r>
              <a:rPr lang="tr-TR" dirty="0">
                <a:latin typeface="Candara" panose="020E0502030303020204" pitchFamily="34" charset="0"/>
              </a:rPr>
              <a:t>329</a:t>
            </a:r>
          </a:p>
        </p:txBody>
      </p:sp>
    </p:spTree>
    <p:extLst>
      <p:ext uri="{BB962C8B-B14F-4D97-AF65-F5344CB8AC3E}">
        <p14:creationId xmlns:p14="http://schemas.microsoft.com/office/powerpoint/2010/main" val="843787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561885" y="612825"/>
                <a:ext cx="10318850" cy="775504"/>
                <a:chOff x="1561885" y="612825"/>
                <a:chExt cx="10318850"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561885"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Yürütülen Projeler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X</a:t>
              </a:r>
              <a:endParaRPr lang="en-IN" sz="1600" b="1" dirty="0">
                <a:solidFill>
                  <a:schemeClr val="bg1"/>
                </a:solidFill>
                <a:latin typeface="Eurostile BQ" pitchFamily="50" charset="0"/>
              </a:endParaRPr>
            </a:p>
          </p:txBody>
        </p:sp>
      </p:grpSp>
      <p:graphicFrame>
        <p:nvGraphicFramePr>
          <p:cNvPr id="19" name="Tablo 4">
            <a:extLst>
              <a:ext uri="{FF2B5EF4-FFF2-40B4-BE49-F238E27FC236}">
                <a16:creationId xmlns:a16="http://schemas.microsoft.com/office/drawing/2014/main" id="{DC3ECA8F-1C29-4F58-8156-9B616C2C828F}"/>
              </a:ext>
            </a:extLst>
          </p:cNvPr>
          <p:cNvGraphicFramePr>
            <a:graphicFrameLocks noGrp="1"/>
          </p:cNvGraphicFramePr>
          <p:nvPr>
            <p:extLst>
              <p:ext uri="{D42A27DB-BD31-4B8C-83A1-F6EECF244321}">
                <p14:modId xmlns:p14="http://schemas.microsoft.com/office/powerpoint/2010/main" val="3173945664"/>
              </p:ext>
            </p:extLst>
          </p:nvPr>
        </p:nvGraphicFramePr>
        <p:xfrm>
          <a:off x="663306" y="2541347"/>
          <a:ext cx="10865388" cy="2910314"/>
        </p:xfrm>
        <a:graphic>
          <a:graphicData uri="http://schemas.openxmlformats.org/drawingml/2006/table">
            <a:tbl>
              <a:tblPr firstRow="1" bandRow="1">
                <a:tableStyleId>{5940675A-B579-460E-94D1-54222C63F5DA}</a:tableStyleId>
              </a:tblPr>
              <a:tblGrid>
                <a:gridCol w="5378187">
                  <a:extLst>
                    <a:ext uri="{9D8B030D-6E8A-4147-A177-3AD203B41FA5}">
                      <a16:colId xmlns:a16="http://schemas.microsoft.com/office/drawing/2014/main" val="1689932971"/>
                    </a:ext>
                  </a:extLst>
                </a:gridCol>
                <a:gridCol w="2598452">
                  <a:extLst>
                    <a:ext uri="{9D8B030D-6E8A-4147-A177-3AD203B41FA5}">
                      <a16:colId xmlns:a16="http://schemas.microsoft.com/office/drawing/2014/main" val="2801575159"/>
                    </a:ext>
                  </a:extLst>
                </a:gridCol>
                <a:gridCol w="2888749">
                  <a:extLst>
                    <a:ext uri="{9D8B030D-6E8A-4147-A177-3AD203B41FA5}">
                      <a16:colId xmlns:a16="http://schemas.microsoft.com/office/drawing/2014/main" val="2631663305"/>
                    </a:ext>
                  </a:extLst>
                </a:gridCol>
              </a:tblGrid>
              <a:tr h="206688">
                <a:tc>
                  <a:txBody>
                    <a:bodyPr/>
                    <a:lstStyle/>
                    <a:p>
                      <a:r>
                        <a:rPr lang="tr-TR" b="1" dirty="0">
                          <a:latin typeface="Candara" panose="020E0502030303020204" pitchFamily="34" charset="0"/>
                        </a:rPr>
                        <a:t>Projenin Adı</a:t>
                      </a:r>
                    </a:p>
                  </a:txBody>
                  <a:tcPr anchor="ctr"/>
                </a:tc>
                <a:tc>
                  <a:txBody>
                    <a:bodyPr/>
                    <a:lstStyle/>
                    <a:p>
                      <a:r>
                        <a:rPr lang="tr-TR" b="1" dirty="0">
                          <a:latin typeface="Candara" panose="020E0502030303020204" pitchFamily="34" charset="0"/>
                        </a:rPr>
                        <a:t>Proje Yürütücüsü</a:t>
                      </a:r>
                    </a:p>
                  </a:txBody>
                  <a:tcPr anchor="ctr"/>
                </a:tc>
                <a:tc>
                  <a:txBody>
                    <a:bodyPr/>
                    <a:lstStyle/>
                    <a:p>
                      <a:r>
                        <a:rPr lang="tr-TR" b="1" dirty="0">
                          <a:latin typeface="Candara" panose="020E0502030303020204" pitchFamily="34" charset="0"/>
                        </a:rPr>
                        <a:t>Proje Türü</a:t>
                      </a:r>
                    </a:p>
                  </a:txBody>
                  <a:tcPr anchor="ctr"/>
                </a:tc>
                <a:extLst>
                  <a:ext uri="{0D108BD9-81ED-4DB2-BD59-A6C34878D82A}">
                    <a16:rowId xmlns:a16="http://schemas.microsoft.com/office/drawing/2014/main" val="1483150543"/>
                  </a:ext>
                </a:extLst>
              </a:tr>
              <a:tr h="516719">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lang="tr-TR" sz="1800" b="0" kern="1200" dirty="0">
                          <a:solidFill>
                            <a:schemeClr val="tx1"/>
                          </a:solidFill>
                          <a:effectLst/>
                          <a:latin typeface="Candara" panose="020E0502030303020204" pitchFamily="34" charset="0"/>
                          <a:ea typeface="+mn-ea"/>
                          <a:cs typeface="+mn-cs"/>
                        </a:rPr>
                        <a:t>Genç Erişkin Türk Popülasyonda 6 Dakika Yürüme Testinin Normatif Değerlerinin Belirlenmesi.</a:t>
                      </a:r>
                    </a:p>
                  </a:txBody>
                  <a:tcPr anchor="ctr"/>
                </a:tc>
                <a:tc>
                  <a:txBody>
                    <a:bodyPr/>
                    <a:lstStyle/>
                    <a:p>
                      <a:r>
                        <a:rPr lang="tr-TR" b="0" dirty="0">
                          <a:latin typeface="Candara" panose="020E0502030303020204" pitchFamily="34" charset="0"/>
                        </a:rPr>
                        <a:t>Prof. Dr. Hülya Arıkan</a:t>
                      </a:r>
                    </a:p>
                  </a:txBody>
                  <a:tcPr anchor="ctr"/>
                </a:tc>
                <a:tc>
                  <a:txBody>
                    <a:bodyPr/>
                    <a:lstStyle/>
                    <a:p>
                      <a:r>
                        <a:rPr lang="tr-TR" b="0" dirty="0">
                          <a:latin typeface="Candara" panose="020E0502030303020204" pitchFamily="34" charset="0"/>
                        </a:rPr>
                        <a:t>Lisans araştırma projesi</a:t>
                      </a:r>
                    </a:p>
                  </a:txBody>
                  <a:tcPr anchor="ctr"/>
                </a:tc>
                <a:extLst>
                  <a:ext uri="{0D108BD9-81ED-4DB2-BD59-A6C34878D82A}">
                    <a16:rowId xmlns:a16="http://schemas.microsoft.com/office/drawing/2014/main" val="515108254"/>
                  </a:ext>
                </a:extLst>
              </a:tr>
              <a:tr h="361703">
                <a:tc>
                  <a:txBody>
                    <a:bodyPr/>
                    <a:lstStyle/>
                    <a:p>
                      <a:pPr algn="just"/>
                      <a:r>
                        <a:rPr lang="tr-TR" b="0" dirty="0" err="1">
                          <a:latin typeface="Candara" panose="020E0502030303020204" pitchFamily="34" charset="0"/>
                        </a:rPr>
                        <a:t>Myofasial</a:t>
                      </a:r>
                      <a:r>
                        <a:rPr lang="tr-TR" b="0" dirty="0">
                          <a:latin typeface="Candara" panose="020E0502030303020204" pitchFamily="34" charset="0"/>
                        </a:rPr>
                        <a:t> gevşetme tekniğinin gecikmiş kas üzerindeki etkisinin incelenmesi.</a:t>
                      </a:r>
                    </a:p>
                  </a:txBody>
                  <a:tcPr anchor="ctr"/>
                </a:tc>
                <a:tc>
                  <a:txBody>
                    <a:bodyPr/>
                    <a:lstStyle/>
                    <a:p>
                      <a:r>
                        <a:rPr lang="tr-TR" b="0" dirty="0">
                          <a:latin typeface="Candara" panose="020E0502030303020204" pitchFamily="34" charset="0"/>
                        </a:rPr>
                        <a:t>Doç. Dr. Erden Kılıç</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0" dirty="0">
                          <a:latin typeface="Candara" panose="020E0502030303020204" pitchFamily="34" charset="0"/>
                        </a:rPr>
                        <a:t>Lisans araştırma projesi</a:t>
                      </a:r>
                    </a:p>
                    <a:p>
                      <a:endParaRPr lang="tr-TR" b="0" dirty="0">
                        <a:latin typeface="Candara" panose="020E0502030303020204" pitchFamily="34" charset="0"/>
                      </a:endParaRPr>
                    </a:p>
                  </a:txBody>
                  <a:tcPr anchor="ctr"/>
                </a:tc>
                <a:extLst>
                  <a:ext uri="{0D108BD9-81ED-4DB2-BD59-A6C34878D82A}">
                    <a16:rowId xmlns:a16="http://schemas.microsoft.com/office/drawing/2014/main" val="766609672"/>
                  </a:ext>
                </a:extLst>
              </a:tr>
              <a:tr h="1264394">
                <a:tc>
                  <a:txBody>
                    <a:bodyPr/>
                    <a:lstStyle/>
                    <a:p>
                      <a:pPr algn="just"/>
                      <a:r>
                        <a:rPr lang="tr-TR" sz="1800" b="0" kern="1200" dirty="0">
                          <a:solidFill>
                            <a:schemeClr val="tx1"/>
                          </a:solidFill>
                          <a:effectLst/>
                          <a:latin typeface="Candara" panose="020E0502030303020204" pitchFamily="34" charset="0"/>
                          <a:ea typeface="+mn-ea"/>
                          <a:cs typeface="+mn-cs"/>
                        </a:rPr>
                        <a:t>Baş üstü fırlatma sporu yapan amatör </a:t>
                      </a:r>
                      <a:r>
                        <a:rPr lang="tr-TR" sz="1800" b="0" kern="1200" dirty="0" err="1">
                          <a:solidFill>
                            <a:schemeClr val="tx1"/>
                          </a:solidFill>
                          <a:effectLst/>
                          <a:latin typeface="Candara" panose="020E0502030303020204" pitchFamily="34" charset="0"/>
                          <a:ea typeface="+mn-ea"/>
                          <a:cs typeface="+mn-cs"/>
                        </a:rPr>
                        <a:t>spocularda</a:t>
                      </a:r>
                      <a:r>
                        <a:rPr lang="tr-TR" sz="1800" b="0" kern="1200" dirty="0">
                          <a:solidFill>
                            <a:schemeClr val="tx1"/>
                          </a:solidFill>
                          <a:effectLst/>
                          <a:latin typeface="Candara" panose="020E0502030303020204" pitchFamily="34" charset="0"/>
                          <a:ea typeface="+mn-ea"/>
                          <a:cs typeface="+mn-cs"/>
                        </a:rPr>
                        <a:t> </a:t>
                      </a:r>
                    </a:p>
                    <a:p>
                      <a:pPr algn="just"/>
                      <a:r>
                        <a:rPr lang="tr-TR" sz="1800" b="0" kern="1200" dirty="0" err="1">
                          <a:solidFill>
                            <a:schemeClr val="tx1"/>
                          </a:solidFill>
                          <a:effectLst/>
                          <a:latin typeface="Candara" panose="020E0502030303020204" pitchFamily="34" charset="0"/>
                          <a:ea typeface="+mn-ea"/>
                          <a:cs typeface="+mn-cs"/>
                        </a:rPr>
                        <a:t>postural</a:t>
                      </a:r>
                      <a:r>
                        <a:rPr lang="tr-TR" sz="1800" b="0" kern="1200" dirty="0">
                          <a:solidFill>
                            <a:schemeClr val="tx1"/>
                          </a:solidFill>
                          <a:effectLst/>
                          <a:latin typeface="Candara" panose="020E0502030303020204" pitchFamily="34" charset="0"/>
                          <a:ea typeface="+mn-ea"/>
                          <a:cs typeface="+mn-cs"/>
                        </a:rPr>
                        <a:t> kas </a:t>
                      </a:r>
                      <a:r>
                        <a:rPr lang="tr-TR" sz="1800" b="0" kern="1200" dirty="0" err="1">
                          <a:solidFill>
                            <a:schemeClr val="tx1"/>
                          </a:solidFill>
                          <a:effectLst/>
                          <a:latin typeface="Candara" panose="020E0502030303020204" pitchFamily="34" charset="0"/>
                          <a:ea typeface="+mn-ea"/>
                          <a:cs typeface="+mn-cs"/>
                        </a:rPr>
                        <a:t>enduransı</a:t>
                      </a:r>
                      <a:r>
                        <a:rPr lang="tr-TR" sz="1800" b="0" kern="1200" dirty="0">
                          <a:solidFill>
                            <a:schemeClr val="tx1"/>
                          </a:solidFill>
                          <a:effectLst/>
                          <a:latin typeface="Candara" panose="020E0502030303020204" pitchFamily="34" charset="0"/>
                          <a:ea typeface="+mn-ea"/>
                          <a:cs typeface="+mn-cs"/>
                        </a:rPr>
                        <a:t>, dinamik denge ve solunum kas  </a:t>
                      </a:r>
                      <a:r>
                        <a:rPr lang="tr-TR" sz="1800" b="0" kern="1200" dirty="0" err="1">
                          <a:solidFill>
                            <a:schemeClr val="tx1"/>
                          </a:solidFill>
                          <a:effectLst/>
                          <a:latin typeface="Candara" panose="020E0502030303020204" pitchFamily="34" charset="0"/>
                          <a:ea typeface="+mn-ea"/>
                          <a:cs typeface="+mn-cs"/>
                        </a:rPr>
                        <a:t>enduransının</a:t>
                      </a:r>
                      <a:r>
                        <a:rPr lang="tr-TR" sz="1800" b="0" kern="1200" dirty="0">
                          <a:solidFill>
                            <a:schemeClr val="tx1"/>
                          </a:solidFill>
                          <a:effectLst/>
                          <a:latin typeface="Candara" panose="020E0502030303020204" pitchFamily="34" charset="0"/>
                          <a:ea typeface="+mn-ea"/>
                          <a:cs typeface="+mn-cs"/>
                        </a:rPr>
                        <a:t> üst </a:t>
                      </a:r>
                      <a:r>
                        <a:rPr lang="tr-TR" sz="1800" b="0" kern="1200" dirty="0" err="1">
                          <a:solidFill>
                            <a:schemeClr val="tx1"/>
                          </a:solidFill>
                          <a:effectLst/>
                          <a:latin typeface="Candara" panose="020E0502030303020204" pitchFamily="34" charset="0"/>
                          <a:ea typeface="+mn-ea"/>
                          <a:cs typeface="+mn-cs"/>
                        </a:rPr>
                        <a:t>ekstremite</a:t>
                      </a:r>
                      <a:r>
                        <a:rPr lang="tr-TR" sz="1800" b="0" kern="1200" dirty="0">
                          <a:solidFill>
                            <a:schemeClr val="tx1"/>
                          </a:solidFill>
                          <a:effectLst/>
                          <a:latin typeface="Candara" panose="020E0502030303020204" pitchFamily="34" charset="0"/>
                          <a:ea typeface="+mn-ea"/>
                          <a:cs typeface="+mn-cs"/>
                        </a:rPr>
                        <a:t> performansı üzerine etkilerinin araştırılması.</a:t>
                      </a:r>
                      <a:r>
                        <a:rPr lang="tr-TR" b="0" dirty="0">
                          <a:effectLst/>
                          <a:latin typeface="Candara" panose="020E0502030303020204" pitchFamily="34" charset="0"/>
                        </a:rPr>
                        <a:t> </a:t>
                      </a:r>
                      <a:endParaRPr lang="tr-TR" b="0" dirty="0">
                        <a:latin typeface="Candara" panose="020E0502030303020204" pitchFamily="34" charset="0"/>
                      </a:endParaRPr>
                    </a:p>
                  </a:txBody>
                  <a:tcPr anchor="ctr"/>
                </a:tc>
                <a:tc>
                  <a:txBody>
                    <a:bodyPr/>
                    <a:lstStyle/>
                    <a:p>
                      <a:r>
                        <a:rPr lang="tr-TR" b="0" dirty="0">
                          <a:latin typeface="Candara" panose="020E0502030303020204" pitchFamily="34" charset="0"/>
                        </a:rPr>
                        <a:t>Dr. </a:t>
                      </a:r>
                      <a:r>
                        <a:rPr lang="tr-TR" b="0" dirty="0" err="1">
                          <a:latin typeface="Candara" panose="020E0502030303020204" pitchFamily="34" charset="0"/>
                        </a:rPr>
                        <a:t>Öğr</a:t>
                      </a:r>
                      <a:r>
                        <a:rPr lang="tr-TR" b="0" dirty="0">
                          <a:latin typeface="Candara" panose="020E0502030303020204" pitchFamily="34" charset="0"/>
                        </a:rPr>
                        <a:t>. Üyesi </a:t>
                      </a:r>
                      <a:r>
                        <a:rPr lang="tr-TR" b="0" dirty="0" err="1">
                          <a:latin typeface="Candara" panose="020E0502030303020204" pitchFamily="34" charset="0"/>
                        </a:rPr>
                        <a:t>Naime</a:t>
                      </a:r>
                      <a:r>
                        <a:rPr lang="tr-TR" b="0" dirty="0">
                          <a:latin typeface="Candara" panose="020E0502030303020204" pitchFamily="34" charset="0"/>
                        </a:rPr>
                        <a:t> Uluğ</a:t>
                      </a:r>
                    </a:p>
                  </a:txBody>
                  <a:tcPr anchor="ct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tr-TR" b="0" dirty="0">
                          <a:latin typeface="Candara" panose="020E0502030303020204" pitchFamily="34" charset="0"/>
                        </a:rPr>
                        <a:t>Lisans araştırma projesi</a:t>
                      </a:r>
                    </a:p>
                    <a:p>
                      <a:endParaRPr lang="tr-TR" b="0" dirty="0">
                        <a:latin typeface="Candara" panose="020E0502030303020204" pitchFamily="34" charset="0"/>
                      </a:endParaRPr>
                    </a:p>
                  </a:txBody>
                  <a:tcPr anchor="ctr"/>
                </a:tc>
                <a:extLst>
                  <a:ext uri="{0D108BD9-81ED-4DB2-BD59-A6C34878D82A}">
                    <a16:rowId xmlns:a16="http://schemas.microsoft.com/office/drawing/2014/main" val="656049984"/>
                  </a:ext>
                </a:extLst>
              </a:tr>
            </a:tbl>
          </a:graphicData>
        </a:graphic>
      </p:graphicFrame>
    </p:spTree>
    <p:extLst>
      <p:ext uri="{BB962C8B-B14F-4D97-AF65-F5344CB8AC3E}">
        <p14:creationId xmlns:p14="http://schemas.microsoft.com/office/powerpoint/2010/main" val="4230631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145208"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Yarı Zamanlı Öğretim Üyeleri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XI</a:t>
              </a:r>
              <a:endParaRPr lang="en-IN" sz="1600" b="1" dirty="0">
                <a:solidFill>
                  <a:schemeClr val="bg1"/>
                </a:solidFill>
                <a:latin typeface="Eurostile BQ" pitchFamily="50" charset="0"/>
              </a:endParaRPr>
            </a:p>
          </p:txBody>
        </p:sp>
      </p:grpSp>
      <p:graphicFrame>
        <p:nvGraphicFramePr>
          <p:cNvPr id="16" name="Tablo 5">
            <a:extLst>
              <a:ext uri="{FF2B5EF4-FFF2-40B4-BE49-F238E27FC236}">
                <a16:creationId xmlns:a16="http://schemas.microsoft.com/office/drawing/2014/main" id="{8CAD11E1-1697-4F73-8AF1-4A64CD670C1F}"/>
              </a:ext>
            </a:extLst>
          </p:cNvPr>
          <p:cNvGraphicFramePr>
            <a:graphicFrameLocks/>
          </p:cNvGraphicFramePr>
          <p:nvPr>
            <p:extLst>
              <p:ext uri="{D42A27DB-BD31-4B8C-83A1-F6EECF244321}">
                <p14:modId xmlns:p14="http://schemas.microsoft.com/office/powerpoint/2010/main" val="990841528"/>
              </p:ext>
            </p:extLst>
          </p:nvPr>
        </p:nvGraphicFramePr>
        <p:xfrm>
          <a:off x="1873151" y="2239395"/>
          <a:ext cx="9134475" cy="4079240"/>
        </p:xfrm>
        <a:graphic>
          <a:graphicData uri="http://schemas.openxmlformats.org/drawingml/2006/table">
            <a:tbl>
              <a:tblPr firstRow="1" bandRow="1">
                <a:tableStyleId>{5940675A-B579-460E-94D1-54222C63F5DA}</a:tableStyleId>
              </a:tblPr>
              <a:tblGrid>
                <a:gridCol w="3505200">
                  <a:extLst>
                    <a:ext uri="{9D8B030D-6E8A-4147-A177-3AD203B41FA5}">
                      <a16:colId xmlns:a16="http://schemas.microsoft.com/office/drawing/2014/main" val="1728491878"/>
                    </a:ext>
                  </a:extLst>
                </a:gridCol>
                <a:gridCol w="3505200">
                  <a:extLst>
                    <a:ext uri="{9D8B030D-6E8A-4147-A177-3AD203B41FA5}">
                      <a16:colId xmlns:a16="http://schemas.microsoft.com/office/drawing/2014/main" val="1790688566"/>
                    </a:ext>
                  </a:extLst>
                </a:gridCol>
                <a:gridCol w="2124075">
                  <a:extLst>
                    <a:ext uri="{9D8B030D-6E8A-4147-A177-3AD203B41FA5}">
                      <a16:colId xmlns:a16="http://schemas.microsoft.com/office/drawing/2014/main" val="99777273"/>
                    </a:ext>
                  </a:extLst>
                </a:gridCol>
              </a:tblGrid>
              <a:tr h="370840">
                <a:tc>
                  <a:txBody>
                    <a:bodyPr/>
                    <a:lstStyle/>
                    <a:p>
                      <a:pPr algn="ctr"/>
                      <a:r>
                        <a:rPr lang="tr-TR" sz="1600" b="1" dirty="0">
                          <a:latin typeface="Candara" panose="020E0502030303020204" pitchFamily="34" charset="0"/>
                          <a:cs typeface="Times New Roman" panose="02020603050405020304" pitchFamily="18" charset="0"/>
                        </a:rPr>
                        <a:t>Öğretim elemanı</a:t>
                      </a:r>
                    </a:p>
                  </a:txBody>
                  <a:tcPr anchor="ctr"/>
                </a:tc>
                <a:tc>
                  <a:txBody>
                    <a:bodyPr/>
                    <a:lstStyle/>
                    <a:p>
                      <a:pPr algn="ctr"/>
                      <a:r>
                        <a:rPr lang="tr-TR" sz="1600" b="1" dirty="0">
                          <a:latin typeface="Candara" panose="020E0502030303020204" pitchFamily="34" charset="0"/>
                          <a:cs typeface="Times New Roman" panose="02020603050405020304" pitchFamily="18" charset="0"/>
                        </a:rPr>
                        <a:t>Verilen ders</a:t>
                      </a:r>
                    </a:p>
                  </a:txBody>
                  <a:tcPr anchor="ctr"/>
                </a:tc>
                <a:tc>
                  <a:txBody>
                    <a:bodyPr/>
                    <a:lstStyle/>
                    <a:p>
                      <a:pPr algn="ctr"/>
                      <a:r>
                        <a:rPr lang="tr-TR" sz="1600" b="1" dirty="0">
                          <a:latin typeface="Candara" panose="020E0502030303020204" pitchFamily="34" charset="0"/>
                          <a:cs typeface="Times New Roman" panose="02020603050405020304" pitchFamily="18" charset="0"/>
                        </a:rPr>
                        <a:t>Ders saati</a:t>
                      </a:r>
                    </a:p>
                  </a:txBody>
                  <a:tcPr anchor="ctr"/>
                </a:tc>
                <a:extLst>
                  <a:ext uri="{0D108BD9-81ED-4DB2-BD59-A6C34878D82A}">
                    <a16:rowId xmlns:a16="http://schemas.microsoft.com/office/drawing/2014/main" val="2020453427"/>
                  </a:ext>
                </a:extLst>
              </a:tr>
              <a:tr h="370840">
                <a:tc rowSpan="2">
                  <a:txBody>
                    <a:bodyPr/>
                    <a:lstStyle/>
                    <a:p>
                      <a:pPr marL="85725" indent="0" algn="l" fontAlgn="b"/>
                      <a:r>
                        <a:rPr lang="tr-TR" sz="1600" b="0" i="0" u="none" strike="noStrike" dirty="0">
                          <a:solidFill>
                            <a:srgbClr val="000000"/>
                          </a:solidFill>
                          <a:effectLst/>
                          <a:latin typeface="Candara" panose="020E0502030303020204" pitchFamily="34" charset="0"/>
                          <a:cs typeface="Times New Roman" panose="02020603050405020304" pitchFamily="18" charset="0"/>
                        </a:rPr>
                        <a:t>Prof. Dr. Deran Oskay</a:t>
                      </a:r>
                    </a:p>
                  </a:txBody>
                  <a:tcPr marL="0" marR="0" marT="0" marB="0" anchor="ctr"/>
                </a:tc>
                <a:tc>
                  <a:txBody>
                    <a:bodyPr/>
                    <a:lstStyle/>
                    <a:p>
                      <a:pPr marL="85725" indent="0" algn="l" fontAlgn="b"/>
                      <a:r>
                        <a:rPr lang="tr-TR" sz="1600" b="0" i="0" u="none" strike="noStrike" dirty="0" err="1">
                          <a:solidFill>
                            <a:srgbClr val="000000"/>
                          </a:solidFill>
                          <a:effectLst/>
                          <a:latin typeface="Candara" panose="020E0502030303020204" pitchFamily="34" charset="0"/>
                          <a:cs typeface="Times New Roman" panose="02020603050405020304" pitchFamily="18" charset="0"/>
                        </a:rPr>
                        <a:t>Elektroterapi</a:t>
                      </a:r>
                      <a:r>
                        <a:rPr lang="tr-TR" sz="1600" b="0" i="0" u="none" strike="noStrike" dirty="0">
                          <a:solidFill>
                            <a:srgbClr val="000000"/>
                          </a:solidFill>
                          <a:effectLst/>
                          <a:latin typeface="Candara" panose="020E0502030303020204" pitchFamily="34" charset="0"/>
                          <a:cs typeface="Times New Roman" panose="02020603050405020304" pitchFamily="18" charset="0"/>
                        </a:rPr>
                        <a:t> I</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5</a:t>
                      </a:r>
                    </a:p>
                  </a:txBody>
                  <a:tcPr anchor="ctr"/>
                </a:tc>
                <a:extLst>
                  <a:ext uri="{0D108BD9-81ED-4DB2-BD59-A6C34878D82A}">
                    <a16:rowId xmlns:a16="http://schemas.microsoft.com/office/drawing/2014/main" val="1586594664"/>
                  </a:ext>
                </a:extLst>
              </a:tr>
              <a:tr h="370840">
                <a:tc vMerge="1">
                  <a:txBody>
                    <a:bodyPr/>
                    <a:lstStyle/>
                    <a:p>
                      <a:endParaRPr lang="tr-TR" dirty="0"/>
                    </a:p>
                  </a:txBody>
                  <a:tcPr/>
                </a:tc>
                <a:tc>
                  <a:txBody>
                    <a:bodyPr/>
                    <a:lstStyle/>
                    <a:p>
                      <a:pPr marL="85725" indent="0" algn="l" fontAlgn="b"/>
                      <a:r>
                        <a:rPr lang="tr-TR" sz="1600" b="0" i="0" u="none" strike="noStrike" dirty="0" err="1">
                          <a:solidFill>
                            <a:srgbClr val="000000"/>
                          </a:solidFill>
                          <a:effectLst/>
                          <a:latin typeface="Candara" panose="020E0502030303020204" pitchFamily="34" charset="0"/>
                          <a:cs typeface="Times New Roman" panose="02020603050405020304" pitchFamily="18" charset="0"/>
                        </a:rPr>
                        <a:t>Elektroterapi</a:t>
                      </a:r>
                      <a:r>
                        <a:rPr lang="tr-TR" sz="1600" b="0" i="0" u="none" strike="noStrike" dirty="0">
                          <a:solidFill>
                            <a:srgbClr val="000000"/>
                          </a:solidFill>
                          <a:effectLst/>
                          <a:latin typeface="Candara" panose="020E0502030303020204" pitchFamily="34" charset="0"/>
                          <a:cs typeface="Times New Roman" panose="02020603050405020304" pitchFamily="18" charset="0"/>
                        </a:rPr>
                        <a:t> I</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5</a:t>
                      </a:r>
                    </a:p>
                  </a:txBody>
                  <a:tcPr anchor="ctr"/>
                </a:tc>
                <a:extLst>
                  <a:ext uri="{0D108BD9-81ED-4DB2-BD59-A6C34878D82A}">
                    <a16:rowId xmlns:a16="http://schemas.microsoft.com/office/drawing/2014/main" val="3755817395"/>
                  </a:ext>
                </a:extLst>
              </a:tr>
              <a:tr h="370840">
                <a:tc rowSpan="4">
                  <a:txBody>
                    <a:bodyPr/>
                    <a:lstStyle/>
                    <a:p>
                      <a:pPr marL="85725" indent="0" algn="l" fontAlgn="b"/>
                      <a:r>
                        <a:rPr lang="tr-TR" sz="1600" b="0" i="0" u="none" strike="noStrike" dirty="0">
                          <a:solidFill>
                            <a:srgbClr val="000000"/>
                          </a:solidFill>
                          <a:effectLst/>
                          <a:latin typeface="Candara" panose="020E0502030303020204" pitchFamily="34" charset="0"/>
                          <a:cs typeface="Times New Roman" panose="02020603050405020304" pitchFamily="18" charset="0"/>
                        </a:rPr>
                        <a:t>Dr. </a:t>
                      </a:r>
                      <a:r>
                        <a:rPr lang="tr-TR" sz="1600" b="0" i="0" u="none" strike="noStrike" dirty="0" err="1">
                          <a:solidFill>
                            <a:srgbClr val="000000"/>
                          </a:solidFill>
                          <a:effectLst/>
                          <a:latin typeface="Candara" panose="020E0502030303020204" pitchFamily="34" charset="0"/>
                          <a:cs typeface="Times New Roman" panose="02020603050405020304" pitchFamily="18" charset="0"/>
                        </a:rPr>
                        <a:t>Öğr</a:t>
                      </a:r>
                      <a:r>
                        <a:rPr lang="tr-TR" sz="1600" b="0" i="0" u="none" strike="noStrike" dirty="0">
                          <a:solidFill>
                            <a:srgbClr val="000000"/>
                          </a:solidFill>
                          <a:effectLst/>
                          <a:latin typeface="Candara" panose="020E0502030303020204" pitchFamily="34" charset="0"/>
                          <a:cs typeface="Times New Roman" panose="02020603050405020304" pitchFamily="18" charset="0"/>
                        </a:rPr>
                        <a:t>. Üyesi Gül Deniz Yılmaz</a:t>
                      </a:r>
                    </a:p>
                  </a:txBody>
                  <a:tcPr marL="0" marR="0" marT="0" marB="0" anchor="ctr"/>
                </a:tc>
                <a:tc>
                  <a:txBody>
                    <a:bodyPr/>
                    <a:lstStyle/>
                    <a:p>
                      <a:pPr marL="85725" indent="0" algn="l" fontAlgn="b"/>
                      <a:r>
                        <a:rPr lang="tr-TR" sz="1600" b="0" i="0" u="none" strike="noStrike" dirty="0" err="1">
                          <a:solidFill>
                            <a:srgbClr val="000000"/>
                          </a:solidFill>
                          <a:effectLst/>
                          <a:latin typeface="Candara" panose="020E0502030303020204" pitchFamily="34" charset="0"/>
                          <a:cs typeface="Times New Roman" panose="02020603050405020304" pitchFamily="18" charset="0"/>
                        </a:rPr>
                        <a:t>Manipulatif</a:t>
                      </a:r>
                      <a:r>
                        <a:rPr lang="tr-TR" sz="1600" b="0" i="0" u="none" strike="noStrike" dirty="0">
                          <a:solidFill>
                            <a:srgbClr val="000000"/>
                          </a:solidFill>
                          <a:effectLst/>
                          <a:latin typeface="Candara" panose="020E0502030303020204" pitchFamily="34" charset="0"/>
                          <a:cs typeface="Times New Roman" panose="02020603050405020304" pitchFamily="18" charset="0"/>
                        </a:rPr>
                        <a:t> Tedavi I </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4</a:t>
                      </a:r>
                    </a:p>
                  </a:txBody>
                  <a:tcPr anchor="ctr"/>
                </a:tc>
                <a:extLst>
                  <a:ext uri="{0D108BD9-81ED-4DB2-BD59-A6C34878D82A}">
                    <a16:rowId xmlns:a16="http://schemas.microsoft.com/office/drawing/2014/main" val="118074756"/>
                  </a:ext>
                </a:extLst>
              </a:tr>
              <a:tr h="370840">
                <a:tc vMerge="1">
                  <a:txBody>
                    <a:bodyPr/>
                    <a:lstStyle/>
                    <a:p>
                      <a:endParaRPr lang="tr-TR" dirty="0"/>
                    </a:p>
                  </a:txBody>
                  <a:tcPr/>
                </a:tc>
                <a:tc>
                  <a:txBody>
                    <a:bodyPr/>
                    <a:lstStyle/>
                    <a:p>
                      <a:pPr marL="85725" indent="0" algn="l" fontAlgn="b"/>
                      <a:r>
                        <a:rPr lang="tr-TR" sz="1600" b="0" i="0" u="none" strike="noStrike" dirty="0" err="1">
                          <a:solidFill>
                            <a:srgbClr val="000000"/>
                          </a:solidFill>
                          <a:effectLst/>
                          <a:latin typeface="Candara" panose="020E0502030303020204" pitchFamily="34" charset="0"/>
                          <a:cs typeface="Times New Roman" panose="02020603050405020304" pitchFamily="18" charset="0"/>
                        </a:rPr>
                        <a:t>Manipulatif</a:t>
                      </a:r>
                      <a:r>
                        <a:rPr lang="tr-TR" sz="1600" b="0" i="0" u="none" strike="noStrike" dirty="0">
                          <a:solidFill>
                            <a:srgbClr val="000000"/>
                          </a:solidFill>
                          <a:effectLst/>
                          <a:latin typeface="Candara" panose="020E0502030303020204" pitchFamily="34" charset="0"/>
                          <a:cs typeface="Times New Roman" panose="02020603050405020304" pitchFamily="18" charset="0"/>
                        </a:rPr>
                        <a:t> Tedavi I </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4</a:t>
                      </a:r>
                    </a:p>
                  </a:txBody>
                  <a:tcPr anchor="ctr"/>
                </a:tc>
                <a:extLst>
                  <a:ext uri="{0D108BD9-81ED-4DB2-BD59-A6C34878D82A}">
                    <a16:rowId xmlns:a16="http://schemas.microsoft.com/office/drawing/2014/main" val="1690332526"/>
                  </a:ext>
                </a:extLst>
              </a:tr>
              <a:tr h="370840">
                <a:tc vMerge="1">
                  <a:txBody>
                    <a:bodyPr/>
                    <a:lstStyle/>
                    <a:p>
                      <a:endParaRPr lang="tr-TR" dirty="0"/>
                    </a:p>
                  </a:txBody>
                  <a:tcPr/>
                </a:tc>
                <a:tc>
                  <a:txBody>
                    <a:bodyPr/>
                    <a:lstStyle/>
                    <a:p>
                      <a:pPr marL="85725" indent="0" algn="l" fontAlgn="b"/>
                      <a:r>
                        <a:rPr lang="tr-TR" sz="1600" b="0" i="0" u="none" strike="noStrike" dirty="0">
                          <a:solidFill>
                            <a:srgbClr val="000000"/>
                          </a:solidFill>
                          <a:effectLst/>
                          <a:latin typeface="Candara" panose="020E0502030303020204" pitchFamily="34" charset="0"/>
                          <a:cs typeface="Times New Roman" panose="02020603050405020304" pitchFamily="18" charset="0"/>
                        </a:rPr>
                        <a:t>Ortopedik Rehabilitasyon</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3</a:t>
                      </a:r>
                    </a:p>
                  </a:txBody>
                  <a:tcPr anchor="ctr"/>
                </a:tc>
                <a:extLst>
                  <a:ext uri="{0D108BD9-81ED-4DB2-BD59-A6C34878D82A}">
                    <a16:rowId xmlns:a16="http://schemas.microsoft.com/office/drawing/2014/main" val="1388611179"/>
                  </a:ext>
                </a:extLst>
              </a:tr>
              <a:tr h="370840">
                <a:tc vMerge="1">
                  <a:txBody>
                    <a:bodyPr/>
                    <a:lstStyle/>
                    <a:p>
                      <a:endParaRPr lang="tr-TR" dirty="0"/>
                    </a:p>
                  </a:txBody>
                  <a:tcPr/>
                </a:tc>
                <a:tc>
                  <a:txBody>
                    <a:bodyPr/>
                    <a:lstStyle/>
                    <a:p>
                      <a:pPr marL="85725" indent="0" algn="l" fontAlgn="b"/>
                      <a:r>
                        <a:rPr lang="tr-TR" sz="1600" b="0" i="0" u="none" strike="noStrike" dirty="0">
                          <a:solidFill>
                            <a:srgbClr val="000000"/>
                          </a:solidFill>
                          <a:effectLst/>
                          <a:latin typeface="Candara" panose="020E0502030303020204" pitchFamily="34" charset="0"/>
                          <a:cs typeface="Times New Roman" panose="02020603050405020304" pitchFamily="18" charset="0"/>
                        </a:rPr>
                        <a:t>Sporda Fizyoterapi ve Rehabilitasyon</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2</a:t>
                      </a:r>
                    </a:p>
                  </a:txBody>
                  <a:tcPr anchor="ctr"/>
                </a:tc>
                <a:extLst>
                  <a:ext uri="{0D108BD9-81ED-4DB2-BD59-A6C34878D82A}">
                    <a16:rowId xmlns:a16="http://schemas.microsoft.com/office/drawing/2014/main" val="4000173209"/>
                  </a:ext>
                </a:extLst>
              </a:tr>
              <a:tr h="370840">
                <a:tc>
                  <a:txBody>
                    <a:bodyPr/>
                    <a:lstStyle/>
                    <a:p>
                      <a:pPr marL="85725" indent="0" algn="l" fontAlgn="b"/>
                      <a:r>
                        <a:rPr lang="tr-TR" sz="1600" b="0" i="0" u="none" strike="noStrike" dirty="0">
                          <a:solidFill>
                            <a:srgbClr val="000000"/>
                          </a:solidFill>
                          <a:effectLst/>
                          <a:latin typeface="Candara" panose="020E0502030303020204" pitchFamily="34" charset="0"/>
                          <a:cs typeface="Times New Roman" panose="02020603050405020304" pitchFamily="18" charset="0"/>
                        </a:rPr>
                        <a:t>Doç. Dr. Bahar </a:t>
                      </a:r>
                      <a:r>
                        <a:rPr lang="tr-TR" sz="1600" b="0" i="0" u="none" strike="noStrike" dirty="0" err="1">
                          <a:solidFill>
                            <a:srgbClr val="000000"/>
                          </a:solidFill>
                          <a:effectLst/>
                          <a:latin typeface="Candara" panose="020E0502030303020204" pitchFamily="34" charset="0"/>
                          <a:cs typeface="Times New Roman" panose="02020603050405020304" pitchFamily="18" charset="0"/>
                        </a:rPr>
                        <a:t>Anaforoğlu</a:t>
                      </a:r>
                      <a:endParaRPr lang="tr-TR" sz="1600" b="0" i="0" u="none" strike="noStrike" dirty="0">
                        <a:solidFill>
                          <a:srgbClr val="000000"/>
                        </a:solidFill>
                        <a:effectLst/>
                        <a:latin typeface="Candara" panose="020E0502030303020204" pitchFamily="34" charset="0"/>
                        <a:cs typeface="Times New Roman" panose="02020603050405020304" pitchFamily="18" charset="0"/>
                      </a:endParaRPr>
                    </a:p>
                  </a:txBody>
                  <a:tcPr marL="0" marR="0" marT="0" marB="0" anchor="ctr"/>
                </a:tc>
                <a:tc>
                  <a:txBody>
                    <a:bodyPr/>
                    <a:lstStyle/>
                    <a:p>
                      <a:pPr marL="85725" indent="0" algn="l" fontAlgn="b"/>
                      <a:r>
                        <a:rPr lang="tr-TR" sz="1600" b="0" i="0" u="none" strike="noStrike" dirty="0">
                          <a:solidFill>
                            <a:srgbClr val="000000"/>
                          </a:solidFill>
                          <a:effectLst/>
                          <a:latin typeface="Candara" panose="020E0502030303020204" pitchFamily="34" charset="0"/>
                          <a:cs typeface="Times New Roman" panose="02020603050405020304" pitchFamily="18" charset="0"/>
                        </a:rPr>
                        <a:t>Protez ve </a:t>
                      </a:r>
                      <a:r>
                        <a:rPr lang="tr-TR" sz="1600" b="0" i="0" u="none" strike="noStrike" dirty="0" err="1">
                          <a:solidFill>
                            <a:srgbClr val="000000"/>
                          </a:solidFill>
                          <a:effectLst/>
                          <a:latin typeface="Candara" panose="020E0502030303020204" pitchFamily="34" charset="0"/>
                          <a:cs typeface="Times New Roman" panose="02020603050405020304" pitchFamily="18" charset="0"/>
                        </a:rPr>
                        <a:t>Ortez</a:t>
                      </a:r>
                      <a:r>
                        <a:rPr lang="tr-TR" sz="1600" b="0" i="0" u="none" strike="noStrike" dirty="0">
                          <a:solidFill>
                            <a:srgbClr val="000000"/>
                          </a:solidFill>
                          <a:effectLst/>
                          <a:latin typeface="Candara" panose="020E0502030303020204" pitchFamily="34" charset="0"/>
                          <a:cs typeface="Times New Roman" panose="02020603050405020304" pitchFamily="18" charset="0"/>
                        </a:rPr>
                        <a:t> Rehabilitasyonu</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4</a:t>
                      </a:r>
                    </a:p>
                  </a:txBody>
                  <a:tcPr anchor="ctr"/>
                </a:tc>
                <a:extLst>
                  <a:ext uri="{0D108BD9-81ED-4DB2-BD59-A6C34878D82A}">
                    <a16:rowId xmlns:a16="http://schemas.microsoft.com/office/drawing/2014/main" val="419981543"/>
                  </a:ext>
                </a:extLst>
              </a:tr>
              <a:tr h="370840">
                <a:tc>
                  <a:txBody>
                    <a:bodyPr/>
                    <a:lstStyle/>
                    <a:p>
                      <a:r>
                        <a:rPr lang="tr-TR" sz="1600" dirty="0">
                          <a:latin typeface="Candara" panose="020E0502030303020204" pitchFamily="34" charset="0"/>
                          <a:cs typeface="Times New Roman" panose="02020603050405020304" pitchFamily="18" charset="0"/>
                        </a:rPr>
                        <a:t>Dr. Öğretim Üyesi Manolya Acar</a:t>
                      </a:r>
                    </a:p>
                  </a:txBody>
                  <a:tcPr anchor="ctr"/>
                </a:tc>
                <a:tc>
                  <a:txBody>
                    <a:bodyPr/>
                    <a:lstStyle/>
                    <a:p>
                      <a:pPr marL="85725" indent="0" algn="l" fontAlgn="b"/>
                      <a:r>
                        <a:rPr lang="tr-TR" sz="1600" b="0" i="0" u="none" strike="noStrike" dirty="0">
                          <a:solidFill>
                            <a:srgbClr val="000000"/>
                          </a:solidFill>
                          <a:effectLst/>
                          <a:latin typeface="Candara" panose="020E0502030303020204" pitchFamily="34" charset="0"/>
                          <a:cs typeface="Times New Roman" panose="02020603050405020304" pitchFamily="18" charset="0"/>
                        </a:rPr>
                        <a:t>El Rehabilitasyonu ve İş Uğraşı Tedavisi</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2</a:t>
                      </a:r>
                    </a:p>
                  </a:txBody>
                  <a:tcPr anchor="ctr"/>
                </a:tc>
                <a:extLst>
                  <a:ext uri="{0D108BD9-81ED-4DB2-BD59-A6C34878D82A}">
                    <a16:rowId xmlns:a16="http://schemas.microsoft.com/office/drawing/2014/main" val="1499211236"/>
                  </a:ext>
                </a:extLst>
              </a:tr>
              <a:tr h="370840">
                <a:tc>
                  <a:txBody>
                    <a:bodyPr/>
                    <a:lstStyle/>
                    <a:p>
                      <a:r>
                        <a:rPr lang="tr-TR" sz="1600" dirty="0">
                          <a:latin typeface="Candara" panose="020E0502030303020204" pitchFamily="34" charset="0"/>
                          <a:cs typeface="Times New Roman" panose="02020603050405020304" pitchFamily="18" charset="0"/>
                        </a:rPr>
                        <a:t>Dr. Öğretim Üyesi  Halil İbrahim Çelik</a:t>
                      </a:r>
                    </a:p>
                  </a:txBody>
                  <a:tcPr anchor="ctr"/>
                </a:tc>
                <a:tc>
                  <a:txBody>
                    <a:bodyPr/>
                    <a:lstStyle/>
                    <a:p>
                      <a:pPr marL="85725" indent="0" algn="l" fontAlgn="b"/>
                      <a:r>
                        <a:rPr lang="tr-TR" sz="1600" b="0" i="0" u="none" strike="noStrike" dirty="0">
                          <a:solidFill>
                            <a:srgbClr val="000000"/>
                          </a:solidFill>
                          <a:effectLst/>
                          <a:latin typeface="Candara" panose="020E0502030303020204" pitchFamily="34" charset="0"/>
                          <a:cs typeface="Times New Roman" panose="02020603050405020304" pitchFamily="18" charset="0"/>
                        </a:rPr>
                        <a:t>Pediatrik Rehabilitasyon</a:t>
                      </a: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5</a:t>
                      </a:r>
                    </a:p>
                  </a:txBody>
                  <a:tcPr anchor="ctr"/>
                </a:tc>
                <a:extLst>
                  <a:ext uri="{0D108BD9-81ED-4DB2-BD59-A6C34878D82A}">
                    <a16:rowId xmlns:a16="http://schemas.microsoft.com/office/drawing/2014/main" val="2591886829"/>
                  </a:ext>
                </a:extLst>
              </a:tr>
              <a:tr h="370840">
                <a:tc>
                  <a:txBody>
                    <a:bodyPr/>
                    <a:lstStyle/>
                    <a:p>
                      <a:r>
                        <a:rPr lang="tr-TR" sz="1600" dirty="0">
                          <a:latin typeface="Candara" panose="020E0502030303020204" pitchFamily="34" charset="0"/>
                          <a:cs typeface="Times New Roman" panose="02020603050405020304" pitchFamily="18" charset="0"/>
                        </a:rPr>
                        <a:t>Dr. Öğretim Üyesi  Ayhan Parmaksız</a:t>
                      </a:r>
                    </a:p>
                  </a:txBody>
                  <a:tcPr anchor="ctr"/>
                </a:tc>
                <a:tc>
                  <a:txBody>
                    <a:bodyPr/>
                    <a:lstStyle/>
                    <a:p>
                      <a:pPr marL="85725" indent="0" algn="l" fontAlgn="t"/>
                      <a:r>
                        <a:rPr lang="tr-TR" sz="1600" b="0" i="0" u="none" strike="noStrike" dirty="0" err="1">
                          <a:solidFill>
                            <a:srgbClr val="000000"/>
                          </a:solidFill>
                          <a:effectLst/>
                          <a:latin typeface="Candara" panose="020E0502030303020204" pitchFamily="34" charset="0"/>
                          <a:cs typeface="Times New Roman" panose="02020603050405020304" pitchFamily="18" charset="0"/>
                        </a:rPr>
                        <a:t>Biyoistatistik</a:t>
                      </a:r>
                      <a:endParaRPr lang="tr-TR" sz="1600" b="0" i="0" u="none" strike="noStrike" dirty="0">
                        <a:solidFill>
                          <a:srgbClr val="000000"/>
                        </a:solidFill>
                        <a:effectLst/>
                        <a:latin typeface="Candara" panose="020E0502030303020204" pitchFamily="34" charset="0"/>
                        <a:cs typeface="Times New Roman" panose="02020603050405020304" pitchFamily="18" charset="0"/>
                      </a:endParaRPr>
                    </a:p>
                  </a:txBody>
                  <a:tcPr marL="0" marR="0" marT="0" marB="0" anchor="ctr"/>
                </a:tc>
                <a:tc>
                  <a:txBody>
                    <a:bodyPr/>
                    <a:lstStyle/>
                    <a:p>
                      <a:pPr algn="ctr"/>
                      <a:r>
                        <a:rPr lang="tr-TR" sz="1600" dirty="0">
                          <a:latin typeface="Candara" panose="020E0502030303020204" pitchFamily="34" charset="0"/>
                          <a:cs typeface="Times New Roman" panose="02020603050405020304" pitchFamily="18" charset="0"/>
                        </a:rPr>
                        <a:t>2</a:t>
                      </a:r>
                    </a:p>
                  </a:txBody>
                  <a:tcPr anchor="ctr"/>
                </a:tc>
                <a:extLst>
                  <a:ext uri="{0D108BD9-81ED-4DB2-BD59-A6C34878D82A}">
                    <a16:rowId xmlns:a16="http://schemas.microsoft.com/office/drawing/2014/main" val="288887292"/>
                  </a:ext>
                </a:extLst>
              </a:tr>
            </a:tbl>
          </a:graphicData>
        </a:graphic>
      </p:graphicFrame>
    </p:spTree>
    <p:extLst>
      <p:ext uri="{BB962C8B-B14F-4D97-AF65-F5344CB8AC3E}">
        <p14:creationId xmlns:p14="http://schemas.microsoft.com/office/powerpoint/2010/main" val="1497241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219232" y="612825"/>
                <a:ext cx="10661503" cy="775504"/>
                <a:chOff x="1219232" y="612825"/>
                <a:chExt cx="10661503"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219232"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Komisyonlar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XII</a:t>
              </a:r>
              <a:endParaRPr lang="en-IN" sz="1600" b="1" dirty="0">
                <a:solidFill>
                  <a:schemeClr val="bg1"/>
                </a:solidFill>
                <a:latin typeface="Eurostile BQ" pitchFamily="50" charset="0"/>
              </a:endParaRPr>
            </a:p>
          </p:txBody>
        </p:sp>
      </p:grpSp>
      <p:sp>
        <p:nvSpPr>
          <p:cNvPr id="20" name="İçerik Yer Tutucusu 2">
            <a:extLst>
              <a:ext uri="{FF2B5EF4-FFF2-40B4-BE49-F238E27FC236}">
                <a16:creationId xmlns:a16="http://schemas.microsoft.com/office/drawing/2014/main" id="{91D2FCE5-3B3E-464C-90C9-2449000E225F}"/>
              </a:ext>
            </a:extLst>
          </p:cNvPr>
          <p:cNvSpPr txBox="1">
            <a:spLocks/>
          </p:cNvSpPr>
          <p:nvPr/>
        </p:nvSpPr>
        <p:spPr>
          <a:xfrm>
            <a:off x="664133" y="2471767"/>
            <a:ext cx="6784417" cy="3922207"/>
          </a:xfrm>
          <a:prstGeom prst="rect">
            <a:avLst/>
          </a:prstGeom>
        </p:spPr>
        <p:txBody>
          <a:bodyP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2000" b="1" dirty="0">
                <a:latin typeface="Candara" panose="020E0502030303020204" pitchFamily="34" charset="0"/>
              </a:rPr>
              <a:t>Eğitim Komisyonu</a:t>
            </a:r>
            <a:endParaRPr lang="tr-TR" sz="2000" dirty="0">
              <a:latin typeface="Candara" panose="020E0502030303020204" pitchFamily="34" charset="0"/>
            </a:endParaRPr>
          </a:p>
          <a:p>
            <a:r>
              <a:rPr lang="tr-TR" sz="2000" b="1" dirty="0">
                <a:latin typeface="Candara" panose="020E0502030303020204" pitchFamily="34" charset="0"/>
              </a:rPr>
              <a:t>Primer Sorumlu:</a:t>
            </a:r>
            <a:r>
              <a:rPr lang="tr-TR" sz="2000" dirty="0">
                <a:latin typeface="Candara" panose="020E0502030303020204" pitchFamily="34" charset="0"/>
              </a:rPr>
              <a:t> 	Naime Uluğ</a:t>
            </a:r>
          </a:p>
          <a:p>
            <a:pPr marL="0" indent="0">
              <a:buFont typeface="Arial" panose="020B0604020202020204" pitchFamily="34" charset="0"/>
              <a:buNone/>
            </a:pPr>
            <a:r>
              <a:rPr lang="tr-TR" sz="2000" dirty="0">
                <a:latin typeface="Candara" panose="020E0502030303020204" pitchFamily="34" charset="0"/>
              </a:rPr>
              <a:t>			Hülya Arıkan</a:t>
            </a:r>
          </a:p>
          <a:p>
            <a:pPr marL="0" indent="0">
              <a:buFont typeface="Arial" panose="020B0604020202020204" pitchFamily="34" charset="0"/>
              <a:buNone/>
            </a:pPr>
            <a:endParaRPr lang="tr-TR" sz="2000" dirty="0">
              <a:latin typeface="Candara" panose="020E0502030303020204" pitchFamily="34" charset="0"/>
            </a:endParaRPr>
          </a:p>
          <a:p>
            <a:pPr marL="0" indent="0">
              <a:buFont typeface="Arial" panose="020B0604020202020204" pitchFamily="34" charset="0"/>
              <a:buNone/>
            </a:pPr>
            <a:r>
              <a:rPr lang="tr-TR" sz="2000" b="1" dirty="0">
                <a:latin typeface="Candara" panose="020E0502030303020204" pitchFamily="34" charset="0"/>
              </a:rPr>
              <a:t>Erasmus Komisyonu</a:t>
            </a:r>
            <a:endParaRPr lang="tr-TR" sz="2000" dirty="0">
              <a:latin typeface="Candara" panose="020E0502030303020204" pitchFamily="34" charset="0"/>
            </a:endParaRPr>
          </a:p>
          <a:p>
            <a:r>
              <a:rPr lang="tr-TR" sz="2000" b="1" dirty="0">
                <a:latin typeface="Candara" panose="020E0502030303020204" pitchFamily="34" charset="0"/>
              </a:rPr>
              <a:t>Primer Sorumlu: 	</a:t>
            </a:r>
            <a:r>
              <a:rPr lang="tr-TR" sz="2000" dirty="0">
                <a:latin typeface="Candara" panose="020E0502030303020204" pitchFamily="34" charset="0"/>
              </a:rPr>
              <a:t>Emel Sönmezer</a:t>
            </a:r>
          </a:p>
          <a:p>
            <a:endParaRPr lang="tr-TR" sz="2000" dirty="0">
              <a:latin typeface="Candara" panose="020E0502030303020204" pitchFamily="34" charset="0"/>
            </a:endParaRPr>
          </a:p>
          <a:p>
            <a:pPr marL="0" indent="0">
              <a:buFont typeface="Arial" panose="020B0604020202020204" pitchFamily="34" charset="0"/>
              <a:buNone/>
            </a:pPr>
            <a:r>
              <a:rPr lang="tr-TR" sz="2000" b="1" dirty="0">
                <a:latin typeface="Candara" panose="020E0502030303020204" pitchFamily="34" charset="0"/>
              </a:rPr>
              <a:t>Staj Komisyonu</a:t>
            </a:r>
            <a:endParaRPr lang="tr-TR" sz="2000" dirty="0">
              <a:latin typeface="Candara" panose="020E0502030303020204" pitchFamily="34" charset="0"/>
            </a:endParaRPr>
          </a:p>
          <a:p>
            <a:r>
              <a:rPr lang="tr-TR" sz="2000" b="1" dirty="0">
                <a:latin typeface="Candara" panose="020E0502030303020204" pitchFamily="34" charset="0"/>
              </a:rPr>
              <a:t>Primer Sorumlu:</a:t>
            </a:r>
            <a:r>
              <a:rPr lang="tr-TR" sz="2000" dirty="0">
                <a:latin typeface="Candara" panose="020E0502030303020204" pitchFamily="34" charset="0"/>
              </a:rPr>
              <a:t> 	Hülya Arıkan</a:t>
            </a:r>
          </a:p>
          <a:p>
            <a:pPr marL="0" indent="0">
              <a:buFont typeface="Arial" panose="020B0604020202020204" pitchFamily="34" charset="0"/>
              <a:buNone/>
            </a:pPr>
            <a:r>
              <a:rPr lang="tr-TR" sz="2000" dirty="0">
                <a:latin typeface="Candara" panose="020E0502030303020204" pitchFamily="34" charset="0"/>
              </a:rPr>
              <a:t>			Naime Uluğ</a:t>
            </a:r>
          </a:p>
          <a:p>
            <a:endParaRPr lang="tr-TR" sz="2000" dirty="0">
              <a:latin typeface="Candara" panose="020E0502030303020204" pitchFamily="34" charset="0"/>
            </a:endParaRPr>
          </a:p>
        </p:txBody>
      </p:sp>
    </p:spTree>
    <p:extLst>
      <p:ext uri="{BB962C8B-B14F-4D97-AF65-F5344CB8AC3E}">
        <p14:creationId xmlns:p14="http://schemas.microsoft.com/office/powerpoint/2010/main" val="26034589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0224" y="732301"/>
                  <a:ext cx="3918060"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Akademik Kadro – Norm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4</a:t>
              </a:r>
              <a:endParaRPr lang="en-IN" b="1" dirty="0">
                <a:solidFill>
                  <a:schemeClr val="bg1"/>
                </a:solidFill>
                <a:latin typeface="Eurostile BQ" pitchFamily="50" charset="0"/>
              </a:endParaRPr>
            </a:p>
          </p:txBody>
        </p:sp>
      </p:grpSp>
      <p:graphicFrame>
        <p:nvGraphicFramePr>
          <p:cNvPr id="19" name="Tablo 2">
            <a:extLst>
              <a:ext uri="{FF2B5EF4-FFF2-40B4-BE49-F238E27FC236}">
                <a16:creationId xmlns:a16="http://schemas.microsoft.com/office/drawing/2014/main" id="{513E3433-59D1-43C0-AFF8-20F440846C37}"/>
              </a:ext>
            </a:extLst>
          </p:cNvPr>
          <p:cNvGraphicFramePr>
            <a:graphicFrameLocks noGrp="1"/>
          </p:cNvGraphicFramePr>
          <p:nvPr>
            <p:extLst>
              <p:ext uri="{D42A27DB-BD31-4B8C-83A1-F6EECF244321}">
                <p14:modId xmlns:p14="http://schemas.microsoft.com/office/powerpoint/2010/main" val="2625302110"/>
              </p:ext>
            </p:extLst>
          </p:nvPr>
        </p:nvGraphicFramePr>
        <p:xfrm>
          <a:off x="311265" y="2458406"/>
          <a:ext cx="11652135" cy="3546493"/>
        </p:xfrm>
        <a:graphic>
          <a:graphicData uri="http://schemas.openxmlformats.org/drawingml/2006/table">
            <a:tbl>
              <a:tblPr/>
              <a:tblGrid>
                <a:gridCol w="2100816">
                  <a:extLst>
                    <a:ext uri="{9D8B030D-6E8A-4147-A177-3AD203B41FA5}">
                      <a16:colId xmlns:a16="http://schemas.microsoft.com/office/drawing/2014/main" val="3971047759"/>
                    </a:ext>
                  </a:extLst>
                </a:gridCol>
                <a:gridCol w="487690">
                  <a:extLst>
                    <a:ext uri="{9D8B030D-6E8A-4147-A177-3AD203B41FA5}">
                      <a16:colId xmlns:a16="http://schemas.microsoft.com/office/drawing/2014/main" val="4183554436"/>
                    </a:ext>
                  </a:extLst>
                </a:gridCol>
                <a:gridCol w="487690">
                  <a:extLst>
                    <a:ext uri="{9D8B030D-6E8A-4147-A177-3AD203B41FA5}">
                      <a16:colId xmlns:a16="http://schemas.microsoft.com/office/drawing/2014/main" val="3045871645"/>
                    </a:ext>
                  </a:extLst>
                </a:gridCol>
                <a:gridCol w="487690">
                  <a:extLst>
                    <a:ext uri="{9D8B030D-6E8A-4147-A177-3AD203B41FA5}">
                      <a16:colId xmlns:a16="http://schemas.microsoft.com/office/drawing/2014/main" val="3452552115"/>
                    </a:ext>
                  </a:extLst>
                </a:gridCol>
                <a:gridCol w="487690">
                  <a:extLst>
                    <a:ext uri="{9D8B030D-6E8A-4147-A177-3AD203B41FA5}">
                      <a16:colId xmlns:a16="http://schemas.microsoft.com/office/drawing/2014/main" val="994976985"/>
                    </a:ext>
                  </a:extLst>
                </a:gridCol>
                <a:gridCol w="487690">
                  <a:extLst>
                    <a:ext uri="{9D8B030D-6E8A-4147-A177-3AD203B41FA5}">
                      <a16:colId xmlns:a16="http://schemas.microsoft.com/office/drawing/2014/main" val="4275132172"/>
                    </a:ext>
                  </a:extLst>
                </a:gridCol>
                <a:gridCol w="487690">
                  <a:extLst>
                    <a:ext uri="{9D8B030D-6E8A-4147-A177-3AD203B41FA5}">
                      <a16:colId xmlns:a16="http://schemas.microsoft.com/office/drawing/2014/main" val="3497993767"/>
                    </a:ext>
                  </a:extLst>
                </a:gridCol>
                <a:gridCol w="487690">
                  <a:extLst>
                    <a:ext uri="{9D8B030D-6E8A-4147-A177-3AD203B41FA5}">
                      <a16:colId xmlns:a16="http://schemas.microsoft.com/office/drawing/2014/main" val="1638319141"/>
                    </a:ext>
                  </a:extLst>
                </a:gridCol>
                <a:gridCol w="487690">
                  <a:extLst>
                    <a:ext uri="{9D8B030D-6E8A-4147-A177-3AD203B41FA5}">
                      <a16:colId xmlns:a16="http://schemas.microsoft.com/office/drawing/2014/main" val="1583292516"/>
                    </a:ext>
                  </a:extLst>
                </a:gridCol>
                <a:gridCol w="487690">
                  <a:extLst>
                    <a:ext uri="{9D8B030D-6E8A-4147-A177-3AD203B41FA5}">
                      <a16:colId xmlns:a16="http://schemas.microsoft.com/office/drawing/2014/main" val="3757010782"/>
                    </a:ext>
                  </a:extLst>
                </a:gridCol>
                <a:gridCol w="487690">
                  <a:extLst>
                    <a:ext uri="{9D8B030D-6E8A-4147-A177-3AD203B41FA5}">
                      <a16:colId xmlns:a16="http://schemas.microsoft.com/office/drawing/2014/main" val="2517108695"/>
                    </a:ext>
                  </a:extLst>
                </a:gridCol>
                <a:gridCol w="487690">
                  <a:extLst>
                    <a:ext uri="{9D8B030D-6E8A-4147-A177-3AD203B41FA5}">
                      <a16:colId xmlns:a16="http://schemas.microsoft.com/office/drawing/2014/main" val="813712639"/>
                    </a:ext>
                  </a:extLst>
                </a:gridCol>
                <a:gridCol w="487690">
                  <a:extLst>
                    <a:ext uri="{9D8B030D-6E8A-4147-A177-3AD203B41FA5}">
                      <a16:colId xmlns:a16="http://schemas.microsoft.com/office/drawing/2014/main" val="800493281"/>
                    </a:ext>
                  </a:extLst>
                </a:gridCol>
                <a:gridCol w="487690">
                  <a:extLst>
                    <a:ext uri="{9D8B030D-6E8A-4147-A177-3AD203B41FA5}">
                      <a16:colId xmlns:a16="http://schemas.microsoft.com/office/drawing/2014/main" val="3266934620"/>
                    </a:ext>
                  </a:extLst>
                </a:gridCol>
                <a:gridCol w="487690">
                  <a:extLst>
                    <a:ext uri="{9D8B030D-6E8A-4147-A177-3AD203B41FA5}">
                      <a16:colId xmlns:a16="http://schemas.microsoft.com/office/drawing/2014/main" val="279325692"/>
                    </a:ext>
                  </a:extLst>
                </a:gridCol>
                <a:gridCol w="487690">
                  <a:extLst>
                    <a:ext uri="{9D8B030D-6E8A-4147-A177-3AD203B41FA5}">
                      <a16:colId xmlns:a16="http://schemas.microsoft.com/office/drawing/2014/main" val="950860004"/>
                    </a:ext>
                  </a:extLst>
                </a:gridCol>
                <a:gridCol w="487690">
                  <a:extLst>
                    <a:ext uri="{9D8B030D-6E8A-4147-A177-3AD203B41FA5}">
                      <a16:colId xmlns:a16="http://schemas.microsoft.com/office/drawing/2014/main" val="3198003569"/>
                    </a:ext>
                  </a:extLst>
                </a:gridCol>
                <a:gridCol w="487690">
                  <a:extLst>
                    <a:ext uri="{9D8B030D-6E8A-4147-A177-3AD203B41FA5}">
                      <a16:colId xmlns:a16="http://schemas.microsoft.com/office/drawing/2014/main" val="1256748740"/>
                    </a:ext>
                  </a:extLst>
                </a:gridCol>
                <a:gridCol w="487690">
                  <a:extLst>
                    <a:ext uri="{9D8B030D-6E8A-4147-A177-3AD203B41FA5}">
                      <a16:colId xmlns:a16="http://schemas.microsoft.com/office/drawing/2014/main" val="652408263"/>
                    </a:ext>
                  </a:extLst>
                </a:gridCol>
                <a:gridCol w="772899">
                  <a:extLst>
                    <a:ext uri="{9D8B030D-6E8A-4147-A177-3AD203B41FA5}">
                      <a16:colId xmlns:a16="http://schemas.microsoft.com/office/drawing/2014/main" val="3555724537"/>
                    </a:ext>
                  </a:extLst>
                </a:gridCol>
              </a:tblGrid>
              <a:tr h="592196">
                <a:tc gridSpan="19">
                  <a:txBody>
                    <a:bodyPr/>
                    <a:lstStyle/>
                    <a:p>
                      <a:pPr algn="ctr" fontAlgn="b"/>
                      <a:r>
                        <a:rPr lang="tr-TR" sz="1600" b="1" i="0" u="none" strike="noStrike" dirty="0">
                          <a:solidFill>
                            <a:srgbClr val="FFFFFF"/>
                          </a:solidFill>
                          <a:effectLst/>
                          <a:latin typeface="Calibri" panose="020F0502020204030204" pitchFamily="34" charset="0"/>
                        </a:rPr>
                        <a:t>VAR OLAN VE NORM KADRO DURUMU</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hMerge="1">
                  <a:txBody>
                    <a:bodyPr/>
                    <a:lstStyle/>
                    <a:p>
                      <a:endParaRPr lang="tr-TR"/>
                    </a:p>
                  </a:txBody>
                  <a:tcPr/>
                </a:tc>
                <a:tc rowSpan="3">
                  <a:txBody>
                    <a:bodyPr/>
                    <a:lstStyle/>
                    <a:p>
                      <a:pPr algn="ctr" fontAlgn="ctr"/>
                      <a:r>
                        <a:rPr lang="tr-TR" sz="1000" b="1" i="0" u="none" strike="noStrike" dirty="0">
                          <a:solidFill>
                            <a:srgbClr val="000000"/>
                          </a:solidFill>
                          <a:effectLst/>
                          <a:latin typeface="Calibri" panose="020F0502020204030204" pitchFamily="34" charset="0"/>
                        </a:rPr>
                        <a:t>2020-2021 Bahar Dönemi</a:t>
                      </a:r>
                    </a:p>
                    <a:p>
                      <a:pPr algn="ctr" fontAlgn="ctr"/>
                      <a:r>
                        <a:rPr lang="tr-TR" sz="1000" b="1" i="0" u="none" strike="noStrike" dirty="0">
                          <a:solidFill>
                            <a:srgbClr val="000000"/>
                          </a:solidFill>
                          <a:effectLst/>
                          <a:latin typeface="Calibri" panose="020F0502020204030204" pitchFamily="34" charset="0"/>
                        </a:rPr>
                        <a:t>Ders Saat Ücretli Akademik Personel Sayısı</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2935256958"/>
                  </a:ext>
                </a:extLst>
              </a:tr>
              <a:tr h="394799">
                <a:tc>
                  <a:txBody>
                    <a:bodyPr/>
                    <a:lstStyle/>
                    <a:p>
                      <a:pPr algn="l" fontAlgn="b"/>
                      <a:r>
                        <a:rPr lang="tr-TR" sz="1100" b="0" i="0" u="none" strike="noStrike">
                          <a:solidFill>
                            <a:srgbClr val="000000"/>
                          </a:solidFill>
                          <a:effectLst/>
                          <a:latin typeface="Calibri" panose="020F0502020204030204" pitchFamily="34" charset="0"/>
                        </a:rPr>
                        <a:t> </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ctr"/>
                      <a:r>
                        <a:rPr lang="tr-TR" sz="1200" b="1" i="0" u="none" strike="noStrike" dirty="0">
                          <a:solidFill>
                            <a:srgbClr val="000000"/>
                          </a:solidFill>
                          <a:effectLst/>
                          <a:latin typeface="Calibri" panose="020F0502020204030204" pitchFamily="34" charset="0"/>
                        </a:rPr>
                        <a:t>PROFESÖR</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gridSpan="3">
                  <a:txBody>
                    <a:bodyPr/>
                    <a:lstStyle/>
                    <a:p>
                      <a:pPr algn="ctr" fontAlgn="ctr"/>
                      <a:r>
                        <a:rPr lang="tr-TR" sz="1200" b="1" i="0" u="none" strike="noStrike" dirty="0">
                          <a:solidFill>
                            <a:srgbClr val="000000"/>
                          </a:solidFill>
                          <a:effectLst/>
                          <a:latin typeface="Calibri" panose="020F0502020204030204" pitchFamily="34" charset="0"/>
                        </a:rPr>
                        <a:t>DOÇENT</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gridSpan="3">
                  <a:txBody>
                    <a:bodyPr/>
                    <a:lstStyle/>
                    <a:p>
                      <a:pPr algn="ctr" fontAlgn="ctr"/>
                      <a:r>
                        <a:rPr lang="tr-TR" sz="1200" b="1" i="0" u="none" strike="noStrike">
                          <a:solidFill>
                            <a:srgbClr val="000000"/>
                          </a:solidFill>
                          <a:effectLst/>
                          <a:latin typeface="Calibri" panose="020F0502020204030204" pitchFamily="34" charset="0"/>
                        </a:rPr>
                        <a:t>DR.ÖĞR.ÜYESİ</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gridSpan="3">
                  <a:txBody>
                    <a:bodyPr/>
                    <a:lstStyle/>
                    <a:p>
                      <a:pPr algn="ctr" fontAlgn="ctr"/>
                      <a:r>
                        <a:rPr lang="tr-TR" sz="1200" b="1" i="0" u="none" strike="noStrike">
                          <a:solidFill>
                            <a:srgbClr val="000000"/>
                          </a:solidFill>
                          <a:effectLst/>
                          <a:latin typeface="Calibri" panose="020F0502020204030204" pitchFamily="34" charset="0"/>
                        </a:rPr>
                        <a:t>ÖĞR.GÖR.</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gridSpan="3">
                  <a:txBody>
                    <a:bodyPr/>
                    <a:lstStyle/>
                    <a:p>
                      <a:pPr algn="ctr" fontAlgn="ctr"/>
                      <a:r>
                        <a:rPr lang="tr-TR" sz="1200" b="1" i="0" u="none" strike="noStrike" dirty="0">
                          <a:solidFill>
                            <a:srgbClr val="000000"/>
                          </a:solidFill>
                          <a:effectLst/>
                          <a:latin typeface="Calibri" panose="020F0502020204030204" pitchFamily="34" charset="0"/>
                        </a:rPr>
                        <a:t>ARŞ.GÖR.</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gridSpan="3">
                  <a:txBody>
                    <a:bodyPr/>
                    <a:lstStyle/>
                    <a:p>
                      <a:pPr algn="ctr" fontAlgn="b"/>
                      <a:r>
                        <a:rPr lang="tr-TR" sz="1200" b="1" i="0" u="none" strike="noStrike">
                          <a:solidFill>
                            <a:srgbClr val="000000"/>
                          </a:solidFill>
                          <a:effectLst/>
                          <a:latin typeface="Calibri" panose="020F0502020204030204" pitchFamily="34" charset="0"/>
                        </a:rPr>
                        <a:t>TOPLAM</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tr-TR"/>
                    </a:p>
                  </a:txBody>
                  <a:tcPr/>
                </a:tc>
                <a:tc hMerge="1">
                  <a:txBody>
                    <a:bodyPr/>
                    <a:lstStyle/>
                    <a:p>
                      <a:endParaRPr lang="tr-TR"/>
                    </a:p>
                  </a:txBody>
                  <a:tcPr/>
                </a:tc>
                <a:tc vMerge="1">
                  <a:txBody>
                    <a:bodyPr/>
                    <a:lstStyle/>
                    <a:p>
                      <a:endParaRPr lang="tr-TR"/>
                    </a:p>
                  </a:txBody>
                  <a:tcPr/>
                </a:tc>
                <a:extLst>
                  <a:ext uri="{0D108BD9-81ED-4DB2-BD59-A6C34878D82A}">
                    <a16:rowId xmlns:a16="http://schemas.microsoft.com/office/drawing/2014/main" val="2512560155"/>
                  </a:ext>
                </a:extLst>
              </a:tr>
              <a:tr h="652936">
                <a:tc>
                  <a:txBody>
                    <a:bodyPr/>
                    <a:lstStyle/>
                    <a:p>
                      <a:pPr algn="l" fontAlgn="b"/>
                      <a:r>
                        <a:rPr lang="tr-TR" sz="1100" b="0" i="0" u="none" strike="noStrike">
                          <a:solidFill>
                            <a:srgbClr val="000000"/>
                          </a:solidFill>
                          <a:effectLst/>
                          <a:latin typeface="Calibri" panose="020F0502020204030204" pitchFamily="34" charset="0"/>
                        </a:rPr>
                        <a:t> </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a:solidFill>
                            <a:srgbClr val="000000"/>
                          </a:solidFill>
                          <a:effectLst/>
                          <a:latin typeface="Calibri" panose="020F0502020204030204" pitchFamily="34" charset="0"/>
                        </a:rPr>
                        <a:t>NORM</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a:solidFill>
                            <a:srgbClr val="000000"/>
                          </a:solidFill>
                          <a:effectLst/>
                          <a:latin typeface="Calibri" panose="020F0502020204030204" pitchFamily="34" charset="0"/>
                        </a:rPr>
                        <a:t>DOLU</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a:solidFill>
                            <a:srgbClr val="000000"/>
                          </a:solidFill>
                          <a:effectLst/>
                          <a:latin typeface="Calibri" panose="020F0502020204030204" pitchFamily="34" charset="0"/>
                        </a:rPr>
                        <a:t>BOŞ</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a:solidFill>
                            <a:srgbClr val="000000"/>
                          </a:solidFill>
                          <a:effectLst/>
                          <a:latin typeface="Calibri" panose="020F0502020204030204" pitchFamily="34" charset="0"/>
                        </a:rPr>
                        <a:t>NORM</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a:solidFill>
                            <a:srgbClr val="000000"/>
                          </a:solidFill>
                          <a:effectLst/>
                          <a:latin typeface="Calibri" panose="020F0502020204030204" pitchFamily="34" charset="0"/>
                        </a:rPr>
                        <a:t>DOLU</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a:solidFill>
                            <a:srgbClr val="000000"/>
                          </a:solidFill>
                          <a:effectLst/>
                          <a:latin typeface="Calibri" panose="020F0502020204030204" pitchFamily="34" charset="0"/>
                        </a:rPr>
                        <a:t>BOŞ</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a:solidFill>
                            <a:srgbClr val="000000"/>
                          </a:solidFill>
                          <a:effectLst/>
                          <a:latin typeface="Calibri" panose="020F0502020204030204" pitchFamily="34" charset="0"/>
                        </a:rPr>
                        <a:t>NORM</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DOLU</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a:solidFill>
                            <a:srgbClr val="000000"/>
                          </a:solidFill>
                          <a:effectLst/>
                          <a:latin typeface="Calibri" panose="020F0502020204030204" pitchFamily="34" charset="0"/>
                        </a:rPr>
                        <a:t>BOŞ</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NORM</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DOLU</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BOŞ</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NORM</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DOLU</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BOŞ</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NORM</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DOLU</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200" b="1" i="0" u="none" strike="noStrike" dirty="0">
                          <a:solidFill>
                            <a:srgbClr val="000000"/>
                          </a:solidFill>
                          <a:effectLst/>
                          <a:latin typeface="Calibri" panose="020F0502020204030204" pitchFamily="34" charset="0"/>
                        </a:rPr>
                        <a:t>BOŞ</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vMerge="1">
                  <a:txBody>
                    <a:bodyPr/>
                    <a:lstStyle/>
                    <a:p>
                      <a:endParaRPr lang="tr-TR"/>
                    </a:p>
                  </a:txBody>
                  <a:tcPr/>
                </a:tc>
                <a:extLst>
                  <a:ext uri="{0D108BD9-81ED-4DB2-BD59-A6C34878D82A}">
                    <a16:rowId xmlns:a16="http://schemas.microsoft.com/office/drawing/2014/main" val="1194636784"/>
                  </a:ext>
                </a:extLst>
              </a:tr>
              <a:tr h="394799">
                <a:tc>
                  <a:txBody>
                    <a:bodyPr/>
                    <a:lstStyle/>
                    <a:p>
                      <a:pPr algn="ctr" fontAlgn="b"/>
                      <a:r>
                        <a:rPr lang="tr-TR" sz="1800" b="1" i="0" u="none" strike="noStrike" dirty="0">
                          <a:solidFill>
                            <a:srgbClr val="FFFFFF"/>
                          </a:solidFill>
                          <a:effectLst/>
                          <a:latin typeface="Calibri" panose="020F0502020204030204" pitchFamily="34" charset="0"/>
                        </a:rPr>
                        <a:t>FAKÜLTE TOPLAMI</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tr-TR" sz="1400" b="1" i="0" u="none" strike="noStrike" dirty="0">
                          <a:solidFill>
                            <a:srgbClr val="FFFFFF"/>
                          </a:solidFill>
                          <a:effectLst/>
                          <a:latin typeface="Calibri" panose="020F0502020204030204" pitchFamily="34" charset="0"/>
                        </a:rPr>
                        <a:t>17</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tr-TR" sz="1400" b="1" i="0" u="none" strike="noStrike" dirty="0">
                          <a:solidFill>
                            <a:srgbClr val="FFFFFF"/>
                          </a:solidFill>
                          <a:effectLst/>
                          <a:latin typeface="Calibri" panose="020F0502020204030204" pitchFamily="34" charset="0"/>
                        </a:rPr>
                        <a:t>4</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tr-TR" sz="1400" b="1" i="0" u="none" strike="noStrike" dirty="0">
                          <a:solidFill>
                            <a:srgbClr val="FFFFFF"/>
                          </a:solidFill>
                          <a:effectLst/>
                          <a:latin typeface="Calibri" panose="020F0502020204030204" pitchFamily="34" charset="0"/>
                        </a:rPr>
                        <a:t>13</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tr-TR" sz="1400" b="1" i="0" u="none" strike="noStrike" dirty="0">
                          <a:solidFill>
                            <a:srgbClr val="FFFFFF"/>
                          </a:solidFill>
                          <a:effectLst/>
                          <a:latin typeface="Calibri" panose="020F0502020204030204" pitchFamily="34" charset="0"/>
                        </a:rPr>
                        <a:t>17</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tr-TR" sz="1400" b="1" i="0" u="none" strike="noStrike" dirty="0">
                          <a:solidFill>
                            <a:srgbClr val="FFFFFF"/>
                          </a:solidFill>
                          <a:effectLst/>
                          <a:latin typeface="Calibri" panose="020F0502020204030204" pitchFamily="34" charset="0"/>
                        </a:rPr>
                        <a:t>3</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tr-TR" sz="1400" b="1" i="0" u="none" strike="noStrike" dirty="0">
                          <a:solidFill>
                            <a:srgbClr val="FFFFFF"/>
                          </a:solidFill>
                          <a:effectLst/>
                          <a:latin typeface="Calibri" panose="020F0502020204030204" pitchFamily="34" charset="0"/>
                        </a:rPr>
                        <a:t>14</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tr-TR" sz="1400" b="1" i="0" u="none" strike="noStrike">
                          <a:solidFill>
                            <a:srgbClr val="FFFFFF"/>
                          </a:solidFill>
                          <a:effectLst/>
                          <a:latin typeface="Calibri" panose="020F0502020204030204" pitchFamily="34" charset="0"/>
                        </a:rPr>
                        <a:t>17</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tr-TR" sz="1400" b="1" i="0" u="none" strike="noStrike" dirty="0">
                          <a:solidFill>
                            <a:srgbClr val="FFFFFF"/>
                          </a:solidFill>
                          <a:effectLst/>
                          <a:latin typeface="Calibri" panose="020F0502020204030204" pitchFamily="34" charset="0"/>
                        </a:rPr>
                        <a:t>6</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tr-TR" sz="1400" b="1" i="0" u="none" strike="noStrike" dirty="0">
                          <a:solidFill>
                            <a:srgbClr val="FFFFFF"/>
                          </a:solidFill>
                          <a:effectLst/>
                          <a:latin typeface="Calibri" panose="020F0502020204030204" pitchFamily="34" charset="0"/>
                        </a:rPr>
                        <a:t>11</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tr-TR" sz="1400" b="1" i="0" u="none" strike="noStrike">
                          <a:solidFill>
                            <a:srgbClr val="FFFFFF"/>
                          </a:solidFill>
                          <a:effectLst/>
                          <a:latin typeface="Calibri" panose="020F0502020204030204" pitchFamily="34" charset="0"/>
                        </a:rPr>
                        <a:t>7</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tr-TR" sz="1400" b="1" i="0" u="none" strike="noStrike">
                          <a:solidFill>
                            <a:srgbClr val="FFFFFF"/>
                          </a:solidFill>
                          <a:effectLst/>
                          <a:latin typeface="Calibri" panose="020F0502020204030204" pitchFamily="34" charset="0"/>
                        </a:rPr>
                        <a:t>0</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tr-TR" sz="1400" b="1" i="0" u="none" strike="noStrike">
                          <a:solidFill>
                            <a:srgbClr val="FFFFFF"/>
                          </a:solidFill>
                          <a:effectLst/>
                          <a:latin typeface="Calibri" panose="020F0502020204030204" pitchFamily="34" charset="0"/>
                        </a:rPr>
                        <a:t>7</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tr-TR" sz="1400" b="1" i="0" u="none" strike="noStrike">
                          <a:solidFill>
                            <a:srgbClr val="FFFFFF"/>
                          </a:solidFill>
                          <a:effectLst/>
                          <a:latin typeface="Calibri" panose="020F0502020204030204" pitchFamily="34" charset="0"/>
                        </a:rPr>
                        <a:t>43</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tr-TR" sz="1400" b="1" i="0" u="none" strike="noStrike" dirty="0">
                          <a:solidFill>
                            <a:srgbClr val="FFFFFF"/>
                          </a:solidFill>
                          <a:effectLst/>
                          <a:latin typeface="Calibri" panose="020F0502020204030204" pitchFamily="34" charset="0"/>
                        </a:rPr>
                        <a:t>10</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tr-TR" sz="1400" b="1" i="0" u="none" strike="noStrike" dirty="0">
                          <a:solidFill>
                            <a:srgbClr val="FFFFFF"/>
                          </a:solidFill>
                          <a:effectLst/>
                          <a:latin typeface="Calibri" panose="020F0502020204030204" pitchFamily="34" charset="0"/>
                        </a:rPr>
                        <a:t>33</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44546A"/>
                    </a:solidFill>
                  </a:tcPr>
                </a:tc>
                <a:tc>
                  <a:txBody>
                    <a:bodyPr/>
                    <a:lstStyle/>
                    <a:p>
                      <a:pPr algn="ctr" fontAlgn="ctr"/>
                      <a:r>
                        <a:rPr lang="tr-TR" sz="1400" b="1" i="0" u="none" strike="noStrike" dirty="0">
                          <a:solidFill>
                            <a:srgbClr val="FFFFFF"/>
                          </a:solidFill>
                          <a:effectLst/>
                          <a:latin typeface="Calibri" panose="020F0502020204030204" pitchFamily="34" charset="0"/>
                        </a:rPr>
                        <a:t>101</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tr-TR" sz="1400" b="1" i="0" u="none" strike="noStrike" dirty="0">
                          <a:solidFill>
                            <a:srgbClr val="FFFFFF"/>
                          </a:solidFill>
                          <a:effectLst/>
                          <a:latin typeface="Calibri" panose="020F0502020204030204" pitchFamily="34" charset="0"/>
                        </a:rPr>
                        <a:t>23</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tr-TR" sz="1400" b="1" i="0" u="none" strike="noStrike" dirty="0">
                          <a:solidFill>
                            <a:srgbClr val="FFFFFF"/>
                          </a:solidFill>
                          <a:effectLst/>
                          <a:latin typeface="Calibri" panose="020F0502020204030204" pitchFamily="34" charset="0"/>
                        </a:rPr>
                        <a:t>78</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tr-TR" sz="1400" b="1" i="0" u="none" strike="noStrike">
                          <a:solidFill>
                            <a:srgbClr val="000000"/>
                          </a:solidFill>
                          <a:effectLst/>
                          <a:latin typeface="Calibri" panose="020F0502020204030204" pitchFamily="34" charset="0"/>
                        </a:rPr>
                        <a:t>10</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1889131828"/>
                  </a:ext>
                </a:extLst>
              </a:tr>
              <a:tr h="394799">
                <a:tc>
                  <a:txBody>
                    <a:bodyPr/>
                    <a:lstStyle/>
                    <a:p>
                      <a:pPr algn="ctr" fontAlgn="b"/>
                      <a:r>
                        <a:rPr lang="tr-TR" sz="1400" b="1" i="0" u="none" strike="noStrike" dirty="0">
                          <a:solidFill>
                            <a:srgbClr val="000000"/>
                          </a:solidFill>
                          <a:effectLst/>
                          <a:latin typeface="Calibri" panose="020F0502020204030204" pitchFamily="34" charset="0"/>
                        </a:rPr>
                        <a:t>Beslenme ve Diyetetik Bölümü</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4</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tr-TR" sz="1400" b="1" i="0" u="none" strike="noStrike" dirty="0">
                          <a:solidFill>
                            <a:srgbClr val="000000"/>
                          </a:solidFill>
                          <a:effectLst/>
                          <a:latin typeface="Calibri" panose="020F0502020204030204" pitchFamily="34" charset="0"/>
                        </a:rPr>
                        <a:t>1</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3</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dirty="0">
                          <a:solidFill>
                            <a:srgbClr val="000000"/>
                          </a:solidFill>
                          <a:effectLst/>
                          <a:latin typeface="Calibri" panose="020F0502020204030204" pitchFamily="34" charset="0"/>
                        </a:rPr>
                        <a:t>4</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tr-TR" sz="1400" b="1" i="0" u="none" strike="noStrike" dirty="0">
                          <a:solidFill>
                            <a:srgbClr val="000000"/>
                          </a:solidFill>
                          <a:effectLst/>
                          <a:latin typeface="Calibri" panose="020F0502020204030204" pitchFamily="34" charset="0"/>
                        </a:rPr>
                        <a:t>0</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4</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dirty="0">
                          <a:solidFill>
                            <a:srgbClr val="000000"/>
                          </a:solidFill>
                          <a:effectLst/>
                          <a:latin typeface="Calibri" panose="020F0502020204030204" pitchFamily="34" charset="0"/>
                        </a:rPr>
                        <a:t>4</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tr-TR" sz="1400" b="1" i="0" u="none" strike="noStrike" dirty="0">
                          <a:solidFill>
                            <a:srgbClr val="000000"/>
                          </a:solidFill>
                          <a:effectLst/>
                          <a:latin typeface="Calibri" panose="020F0502020204030204" pitchFamily="34" charset="0"/>
                        </a:rPr>
                        <a:t>2</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2</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dirty="0">
                          <a:solidFill>
                            <a:srgbClr val="000000"/>
                          </a:solidFill>
                          <a:effectLst/>
                          <a:latin typeface="Calibri" panose="020F0502020204030204" pitchFamily="34" charset="0"/>
                        </a:rPr>
                        <a:t>4</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tr-TR" sz="1400" b="1" i="0" u="none" strike="noStrike" dirty="0">
                          <a:solidFill>
                            <a:srgbClr val="000000"/>
                          </a:solidFill>
                          <a:effectLst/>
                          <a:latin typeface="Calibri" panose="020F0502020204030204" pitchFamily="34" charset="0"/>
                        </a:rPr>
                        <a:t>0</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4</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dirty="0">
                          <a:solidFill>
                            <a:srgbClr val="000000"/>
                          </a:solidFill>
                          <a:effectLst/>
                          <a:latin typeface="Calibri" panose="020F0502020204030204" pitchFamily="34" charset="0"/>
                        </a:rPr>
                        <a:t>12</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tr-TR" sz="1400" b="1" i="0" u="none" strike="noStrike" dirty="0">
                          <a:solidFill>
                            <a:srgbClr val="000000"/>
                          </a:solidFill>
                          <a:effectLst/>
                          <a:latin typeface="Calibri" panose="020F0502020204030204" pitchFamily="34" charset="0"/>
                        </a:rPr>
                        <a:t>4</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8</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dirty="0">
                          <a:solidFill>
                            <a:srgbClr val="FFFFFF"/>
                          </a:solidFill>
                          <a:effectLst/>
                          <a:latin typeface="Calibri" panose="020F0502020204030204" pitchFamily="34" charset="0"/>
                        </a:rPr>
                        <a:t>28</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tr-TR" sz="1400" b="1" i="0" u="none" strike="noStrike" dirty="0">
                          <a:solidFill>
                            <a:srgbClr val="000000"/>
                          </a:solidFill>
                          <a:effectLst/>
                          <a:latin typeface="Calibri" panose="020F0502020204030204" pitchFamily="34" charset="0"/>
                        </a:rPr>
                        <a:t>7</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21</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dirty="0">
                          <a:solidFill>
                            <a:srgbClr val="000000"/>
                          </a:solidFill>
                          <a:effectLst/>
                          <a:latin typeface="Calibri" panose="020F0502020204030204" pitchFamily="34" charset="0"/>
                        </a:rPr>
                        <a:t>6</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3753275459"/>
                  </a:ext>
                </a:extLst>
              </a:tr>
              <a:tr h="683303">
                <a:tc>
                  <a:txBody>
                    <a:bodyPr/>
                    <a:lstStyle/>
                    <a:p>
                      <a:pPr algn="ctr" fontAlgn="b"/>
                      <a:r>
                        <a:rPr lang="tr-TR" sz="1400" b="1" i="0" u="none" strike="noStrike" dirty="0">
                          <a:solidFill>
                            <a:srgbClr val="000000"/>
                          </a:solidFill>
                          <a:effectLst/>
                          <a:latin typeface="Calibri" panose="020F0502020204030204" pitchFamily="34" charset="0"/>
                        </a:rPr>
                        <a:t>Fizyoterapi ve Rehabilitasyon Bölümü</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5</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tr-TR" sz="1400" b="1" i="0" u="none" strike="noStrike" dirty="0">
                          <a:solidFill>
                            <a:srgbClr val="000000"/>
                          </a:solidFill>
                          <a:effectLst/>
                          <a:latin typeface="Calibri" panose="020F0502020204030204" pitchFamily="34" charset="0"/>
                        </a:rPr>
                        <a:t>2</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3</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a:solidFill>
                            <a:srgbClr val="000000"/>
                          </a:solidFill>
                          <a:effectLst/>
                          <a:latin typeface="Calibri" panose="020F0502020204030204" pitchFamily="34" charset="0"/>
                        </a:rPr>
                        <a:t>5</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tr-TR" sz="1400" b="1" i="0" u="none" strike="noStrike" dirty="0">
                          <a:solidFill>
                            <a:srgbClr val="000000"/>
                          </a:solidFill>
                          <a:effectLst/>
                          <a:latin typeface="Calibri" panose="020F0502020204030204" pitchFamily="34" charset="0"/>
                        </a:rPr>
                        <a:t>2</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3</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a:solidFill>
                            <a:srgbClr val="000000"/>
                          </a:solidFill>
                          <a:effectLst/>
                          <a:latin typeface="Calibri" panose="020F0502020204030204" pitchFamily="34" charset="0"/>
                        </a:rPr>
                        <a:t>5</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tr-TR" sz="1400" b="1" i="0" u="none" strike="noStrike" dirty="0">
                          <a:solidFill>
                            <a:srgbClr val="000000"/>
                          </a:solidFill>
                          <a:effectLst/>
                          <a:latin typeface="Calibri" panose="020F0502020204030204" pitchFamily="34" charset="0"/>
                        </a:rPr>
                        <a:t>1</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a:solidFill>
                            <a:srgbClr val="9C0006"/>
                          </a:solidFill>
                          <a:effectLst/>
                          <a:latin typeface="Calibri" panose="020F0502020204030204" pitchFamily="34" charset="0"/>
                        </a:rPr>
                        <a:t>4</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dirty="0">
                          <a:solidFill>
                            <a:srgbClr val="000000"/>
                          </a:solidFill>
                          <a:effectLst/>
                          <a:latin typeface="Calibri" panose="020F0502020204030204" pitchFamily="34" charset="0"/>
                        </a:rPr>
                        <a:t>1</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tr-TR" sz="1400" b="1" i="0" u="none" strike="noStrike" dirty="0">
                          <a:solidFill>
                            <a:srgbClr val="000000"/>
                          </a:solidFill>
                          <a:effectLst/>
                          <a:latin typeface="Calibri" panose="020F0502020204030204" pitchFamily="34" charset="0"/>
                        </a:rPr>
                        <a:t>0</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1</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dirty="0">
                          <a:solidFill>
                            <a:srgbClr val="000000"/>
                          </a:solidFill>
                          <a:effectLst/>
                          <a:latin typeface="Calibri" panose="020F0502020204030204" pitchFamily="34" charset="0"/>
                        </a:rPr>
                        <a:t>15</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tr-TR" sz="1400" b="1" i="0" u="none" strike="noStrike" dirty="0">
                          <a:solidFill>
                            <a:srgbClr val="000000"/>
                          </a:solidFill>
                          <a:effectLst/>
                          <a:latin typeface="Calibri" panose="020F0502020204030204" pitchFamily="34" charset="0"/>
                        </a:rPr>
                        <a:t>3</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12</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dirty="0">
                          <a:solidFill>
                            <a:srgbClr val="FFFFFF"/>
                          </a:solidFill>
                          <a:effectLst/>
                          <a:latin typeface="Calibri" panose="020F0502020204030204" pitchFamily="34" charset="0"/>
                        </a:rPr>
                        <a:t>31</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tr-TR" sz="1400" b="1" i="0" u="none" strike="noStrike" dirty="0">
                          <a:solidFill>
                            <a:srgbClr val="000000"/>
                          </a:solidFill>
                          <a:effectLst/>
                          <a:latin typeface="Calibri" panose="020F0502020204030204" pitchFamily="34" charset="0"/>
                        </a:rPr>
                        <a:t>8</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23</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dirty="0">
                          <a:solidFill>
                            <a:srgbClr val="000000"/>
                          </a:solidFill>
                          <a:effectLst/>
                          <a:latin typeface="Calibri" panose="020F0502020204030204" pitchFamily="34" charset="0"/>
                        </a:rPr>
                        <a:t>5</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4086593109"/>
                  </a:ext>
                </a:extLst>
              </a:tr>
              <a:tr h="394799">
                <a:tc>
                  <a:txBody>
                    <a:bodyPr/>
                    <a:lstStyle/>
                    <a:p>
                      <a:pPr algn="ctr" fontAlgn="b"/>
                      <a:r>
                        <a:rPr lang="tr-TR" sz="1400" b="1" i="0" u="none" strike="noStrike" dirty="0">
                          <a:solidFill>
                            <a:srgbClr val="000000"/>
                          </a:solidFill>
                          <a:effectLst/>
                          <a:latin typeface="Calibri" panose="020F0502020204030204" pitchFamily="34" charset="0"/>
                        </a:rPr>
                        <a:t>Hemşirelik Bölümü</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tr-TR" sz="1400" b="1" i="0" u="none" strike="noStrike" dirty="0">
                          <a:solidFill>
                            <a:srgbClr val="000000"/>
                          </a:solidFill>
                          <a:effectLst/>
                          <a:latin typeface="Calibri" panose="020F0502020204030204" pitchFamily="34" charset="0"/>
                        </a:rPr>
                        <a:t>8</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tr-TR" sz="1400" b="1" i="0" u="none" strike="noStrike" dirty="0">
                          <a:solidFill>
                            <a:srgbClr val="000000"/>
                          </a:solidFill>
                          <a:effectLst/>
                          <a:latin typeface="Calibri" panose="020F0502020204030204" pitchFamily="34" charset="0"/>
                        </a:rPr>
                        <a:t>1</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7</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dirty="0">
                          <a:solidFill>
                            <a:srgbClr val="000000"/>
                          </a:solidFill>
                          <a:effectLst/>
                          <a:latin typeface="Calibri" panose="020F0502020204030204" pitchFamily="34" charset="0"/>
                        </a:rPr>
                        <a:t>8</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tr-TR" sz="1400" b="1" i="0" u="none" strike="noStrike" dirty="0">
                          <a:solidFill>
                            <a:srgbClr val="000000"/>
                          </a:solidFill>
                          <a:effectLst/>
                          <a:latin typeface="Calibri" panose="020F0502020204030204" pitchFamily="34" charset="0"/>
                        </a:rPr>
                        <a:t>1</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7</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dirty="0">
                          <a:solidFill>
                            <a:srgbClr val="000000"/>
                          </a:solidFill>
                          <a:effectLst/>
                          <a:latin typeface="Calibri" panose="020F0502020204030204" pitchFamily="34" charset="0"/>
                        </a:rPr>
                        <a:t>8</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tr-TR" sz="1400" b="1" i="0" u="none" strike="noStrike" dirty="0">
                          <a:solidFill>
                            <a:srgbClr val="000000"/>
                          </a:solidFill>
                          <a:effectLst/>
                          <a:latin typeface="Calibri" panose="020F0502020204030204" pitchFamily="34" charset="0"/>
                        </a:rPr>
                        <a:t>3</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5</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dirty="0">
                          <a:solidFill>
                            <a:srgbClr val="000000"/>
                          </a:solidFill>
                          <a:effectLst/>
                          <a:latin typeface="Calibri" panose="020F0502020204030204" pitchFamily="34" charset="0"/>
                        </a:rPr>
                        <a:t>2</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tr-TR" sz="1400" b="1" i="0" u="none" strike="noStrike" dirty="0">
                          <a:solidFill>
                            <a:srgbClr val="000000"/>
                          </a:solidFill>
                          <a:effectLst/>
                          <a:latin typeface="Calibri" panose="020F0502020204030204" pitchFamily="34" charset="0"/>
                        </a:rPr>
                        <a:t>0</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2</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dirty="0">
                          <a:solidFill>
                            <a:srgbClr val="000000"/>
                          </a:solidFill>
                          <a:effectLst/>
                          <a:latin typeface="Calibri" panose="020F0502020204030204" pitchFamily="34" charset="0"/>
                        </a:rPr>
                        <a:t>16</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E2EFDA"/>
                    </a:solidFill>
                  </a:tcPr>
                </a:tc>
                <a:tc>
                  <a:txBody>
                    <a:bodyPr/>
                    <a:lstStyle/>
                    <a:p>
                      <a:pPr algn="ctr" fontAlgn="ctr"/>
                      <a:r>
                        <a:rPr lang="tr-TR" sz="1400" b="1" i="0" u="none" strike="noStrike" dirty="0">
                          <a:solidFill>
                            <a:srgbClr val="000000"/>
                          </a:solidFill>
                          <a:effectLst/>
                          <a:latin typeface="Calibri" panose="020F0502020204030204" pitchFamily="34" charset="0"/>
                        </a:rPr>
                        <a:t>3</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13</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dirty="0">
                          <a:solidFill>
                            <a:srgbClr val="FFFFFF"/>
                          </a:solidFill>
                          <a:effectLst/>
                          <a:latin typeface="Calibri" panose="020F0502020204030204" pitchFamily="34" charset="0"/>
                        </a:rPr>
                        <a:t>42</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0000"/>
                    </a:solidFill>
                  </a:tcPr>
                </a:tc>
                <a:tc>
                  <a:txBody>
                    <a:bodyPr/>
                    <a:lstStyle/>
                    <a:p>
                      <a:pPr algn="ctr" fontAlgn="ctr"/>
                      <a:r>
                        <a:rPr lang="tr-TR" sz="1400" b="1" i="0" u="none" strike="noStrike" dirty="0">
                          <a:solidFill>
                            <a:srgbClr val="000000"/>
                          </a:solidFill>
                          <a:effectLst/>
                          <a:latin typeface="Calibri" panose="020F0502020204030204" pitchFamily="34" charset="0"/>
                        </a:rPr>
                        <a:t>8</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FF00"/>
                    </a:solidFill>
                  </a:tcPr>
                </a:tc>
                <a:tc>
                  <a:txBody>
                    <a:bodyPr/>
                    <a:lstStyle/>
                    <a:p>
                      <a:pPr algn="ctr" fontAlgn="ctr"/>
                      <a:r>
                        <a:rPr lang="tr-TR" sz="1400" b="1" i="0" u="none" strike="noStrike" dirty="0">
                          <a:solidFill>
                            <a:srgbClr val="9C0006"/>
                          </a:solidFill>
                          <a:effectLst/>
                          <a:latin typeface="Calibri" panose="020F0502020204030204" pitchFamily="34" charset="0"/>
                        </a:rPr>
                        <a:t>34</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FC7CE"/>
                    </a:solidFill>
                  </a:tcPr>
                </a:tc>
                <a:tc>
                  <a:txBody>
                    <a:bodyPr/>
                    <a:lstStyle/>
                    <a:p>
                      <a:pPr algn="ctr" fontAlgn="ctr"/>
                      <a:r>
                        <a:rPr lang="tr-TR" sz="1400" b="1" i="0" u="none" strike="noStrike" dirty="0">
                          <a:solidFill>
                            <a:srgbClr val="000000"/>
                          </a:solidFill>
                          <a:effectLst/>
                          <a:latin typeface="Calibri" panose="020F0502020204030204" pitchFamily="34" charset="0"/>
                        </a:rPr>
                        <a:t>1</a:t>
                      </a:r>
                    </a:p>
                  </a:txBody>
                  <a:tcPr marL="6941" marR="6941" marT="6941"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F4B084"/>
                    </a:solidFill>
                  </a:tcPr>
                </a:tc>
                <a:extLst>
                  <a:ext uri="{0D108BD9-81ED-4DB2-BD59-A6C34878D82A}">
                    <a16:rowId xmlns:a16="http://schemas.microsoft.com/office/drawing/2014/main" val="725224297"/>
                  </a:ext>
                </a:extLst>
              </a:tr>
            </a:tbl>
          </a:graphicData>
        </a:graphic>
      </p:graphicFrame>
    </p:spTree>
    <p:extLst>
      <p:ext uri="{BB962C8B-B14F-4D97-AF65-F5344CB8AC3E}">
        <p14:creationId xmlns:p14="http://schemas.microsoft.com/office/powerpoint/2010/main" val="14105029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Fizyoterapi ve Rehabilitasyon</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466882" y="612825"/>
                <a:ext cx="10413853" cy="775504"/>
                <a:chOff x="1466882" y="612825"/>
                <a:chExt cx="10413853"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466882"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Lisansüstü Eğitim</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XIII</a:t>
              </a:r>
              <a:endParaRPr lang="en-IN" sz="1600" b="1" dirty="0">
                <a:solidFill>
                  <a:schemeClr val="bg1"/>
                </a:solidFill>
                <a:latin typeface="Eurostile BQ" pitchFamily="50" charset="0"/>
              </a:endParaRPr>
            </a:p>
          </p:txBody>
        </p:sp>
      </p:grpSp>
      <p:graphicFrame>
        <p:nvGraphicFramePr>
          <p:cNvPr id="16" name="Tablo 3">
            <a:extLst>
              <a:ext uri="{FF2B5EF4-FFF2-40B4-BE49-F238E27FC236}">
                <a16:creationId xmlns:a16="http://schemas.microsoft.com/office/drawing/2014/main" id="{33C6327F-B927-43D7-BBE7-24ACD56866AD}"/>
              </a:ext>
            </a:extLst>
          </p:cNvPr>
          <p:cNvGraphicFramePr>
            <a:graphicFrameLocks noGrp="1"/>
          </p:cNvGraphicFramePr>
          <p:nvPr>
            <p:extLst>
              <p:ext uri="{D42A27DB-BD31-4B8C-83A1-F6EECF244321}">
                <p14:modId xmlns:p14="http://schemas.microsoft.com/office/powerpoint/2010/main" val="277242852"/>
              </p:ext>
            </p:extLst>
          </p:nvPr>
        </p:nvGraphicFramePr>
        <p:xfrm>
          <a:off x="1851951" y="2471767"/>
          <a:ext cx="9547685" cy="1112520"/>
        </p:xfrm>
        <a:graphic>
          <a:graphicData uri="http://schemas.openxmlformats.org/drawingml/2006/table">
            <a:tbl>
              <a:tblPr firstRow="1" bandRow="1">
                <a:tableStyleId>{5C22544A-7EE6-4342-B048-85BDC9FD1C3A}</a:tableStyleId>
              </a:tblPr>
              <a:tblGrid>
                <a:gridCol w="3893508">
                  <a:extLst>
                    <a:ext uri="{9D8B030D-6E8A-4147-A177-3AD203B41FA5}">
                      <a16:colId xmlns:a16="http://schemas.microsoft.com/office/drawing/2014/main" val="2620969556"/>
                    </a:ext>
                  </a:extLst>
                </a:gridCol>
                <a:gridCol w="1732592">
                  <a:extLst>
                    <a:ext uri="{9D8B030D-6E8A-4147-A177-3AD203B41FA5}">
                      <a16:colId xmlns:a16="http://schemas.microsoft.com/office/drawing/2014/main" val="3337534509"/>
                    </a:ext>
                  </a:extLst>
                </a:gridCol>
                <a:gridCol w="2343150">
                  <a:extLst>
                    <a:ext uri="{9D8B030D-6E8A-4147-A177-3AD203B41FA5}">
                      <a16:colId xmlns:a16="http://schemas.microsoft.com/office/drawing/2014/main" val="2542900843"/>
                    </a:ext>
                  </a:extLst>
                </a:gridCol>
                <a:gridCol w="1578435">
                  <a:extLst>
                    <a:ext uri="{9D8B030D-6E8A-4147-A177-3AD203B41FA5}">
                      <a16:colId xmlns:a16="http://schemas.microsoft.com/office/drawing/2014/main" val="1728429848"/>
                    </a:ext>
                  </a:extLst>
                </a:gridCol>
              </a:tblGrid>
              <a:tr h="370840">
                <a:tc>
                  <a:txBody>
                    <a:bodyPr/>
                    <a:lstStyle/>
                    <a:p>
                      <a:r>
                        <a:rPr lang="tr-TR" dirty="0"/>
                        <a:t>Program Adı</a:t>
                      </a:r>
                    </a:p>
                  </a:txBody>
                  <a:tcPr>
                    <a:solidFill>
                      <a:srgbClr val="193266"/>
                    </a:solidFill>
                  </a:tcPr>
                </a:tc>
                <a:tc>
                  <a:txBody>
                    <a:bodyPr/>
                    <a:lstStyle/>
                    <a:p>
                      <a:r>
                        <a:rPr lang="tr-TR" dirty="0"/>
                        <a:t>Tip</a:t>
                      </a:r>
                    </a:p>
                  </a:txBody>
                  <a:tcPr>
                    <a:solidFill>
                      <a:srgbClr val="193266"/>
                    </a:solidFill>
                  </a:tcPr>
                </a:tc>
                <a:tc>
                  <a:txBody>
                    <a:bodyPr/>
                    <a:lstStyle/>
                    <a:p>
                      <a:r>
                        <a:rPr lang="tr-TR" dirty="0"/>
                        <a:t>Durum</a:t>
                      </a:r>
                    </a:p>
                  </a:txBody>
                  <a:tcPr>
                    <a:solidFill>
                      <a:srgbClr val="193266"/>
                    </a:solidFill>
                  </a:tcPr>
                </a:tc>
                <a:tc>
                  <a:txBody>
                    <a:bodyPr/>
                    <a:lstStyle/>
                    <a:p>
                      <a:r>
                        <a:rPr lang="tr-TR" dirty="0"/>
                        <a:t>Öğrenci Sayısı</a:t>
                      </a:r>
                    </a:p>
                  </a:txBody>
                  <a:tcPr>
                    <a:solidFill>
                      <a:srgbClr val="193266"/>
                    </a:solidFill>
                  </a:tcPr>
                </a:tc>
                <a:extLst>
                  <a:ext uri="{0D108BD9-81ED-4DB2-BD59-A6C34878D82A}">
                    <a16:rowId xmlns:a16="http://schemas.microsoft.com/office/drawing/2014/main" val="977228861"/>
                  </a:ext>
                </a:extLst>
              </a:tr>
              <a:tr h="370840">
                <a:tc>
                  <a:txBody>
                    <a:bodyPr/>
                    <a:lstStyle/>
                    <a:p>
                      <a:r>
                        <a:rPr lang="tr-TR" sz="1800" kern="1200" dirty="0">
                          <a:solidFill>
                            <a:schemeClr val="dk1"/>
                          </a:solidFill>
                          <a:effectLst/>
                          <a:latin typeface="+mn-lt"/>
                          <a:ea typeface="+mn-ea"/>
                          <a:cs typeface="+mn-cs"/>
                        </a:rPr>
                        <a:t>Fizyoterapi ve Rehabilitasyon</a:t>
                      </a:r>
                      <a:endParaRPr lang="tr-TR" dirty="0"/>
                    </a:p>
                  </a:txBody>
                  <a:tcPr/>
                </a:tc>
                <a:tc>
                  <a:txBody>
                    <a:bodyPr/>
                    <a:lstStyle/>
                    <a:p>
                      <a:r>
                        <a:rPr lang="tr-TR" dirty="0"/>
                        <a:t>Yüksek Lisans</a:t>
                      </a:r>
                    </a:p>
                  </a:txBody>
                  <a:tcPr/>
                </a:tc>
                <a:tc>
                  <a:txBody>
                    <a:bodyPr/>
                    <a:lstStyle/>
                    <a:p>
                      <a:r>
                        <a:rPr lang="tr-TR" dirty="0"/>
                        <a:t>Aktif</a:t>
                      </a:r>
                    </a:p>
                  </a:txBody>
                  <a:tcPr/>
                </a:tc>
                <a:tc>
                  <a:txBody>
                    <a:bodyPr/>
                    <a:lstStyle/>
                    <a:p>
                      <a:r>
                        <a:rPr lang="tr-TR" dirty="0"/>
                        <a:t>10</a:t>
                      </a:r>
                    </a:p>
                  </a:txBody>
                  <a:tcPr/>
                </a:tc>
                <a:extLst>
                  <a:ext uri="{0D108BD9-81ED-4DB2-BD59-A6C34878D82A}">
                    <a16:rowId xmlns:a16="http://schemas.microsoft.com/office/drawing/2014/main" val="1573148952"/>
                  </a:ext>
                </a:extLst>
              </a:tr>
              <a:tr h="370840">
                <a:tc>
                  <a:txBody>
                    <a:bodyPr/>
                    <a:lstStyle/>
                    <a:p>
                      <a:r>
                        <a:rPr lang="tr-TR" sz="1800" kern="1200" dirty="0">
                          <a:solidFill>
                            <a:schemeClr val="dk1"/>
                          </a:solidFill>
                          <a:effectLst/>
                          <a:latin typeface="+mn-lt"/>
                          <a:ea typeface="+mn-ea"/>
                          <a:cs typeface="+mn-cs"/>
                        </a:rPr>
                        <a:t>Sağlıkta İnovasyon ve Teknoloji</a:t>
                      </a:r>
                      <a:endParaRPr lang="tr-TR" dirty="0"/>
                    </a:p>
                  </a:txBody>
                  <a:tcPr/>
                </a:tc>
                <a:tc>
                  <a:txBody>
                    <a:bodyPr/>
                    <a:lstStyle/>
                    <a:p>
                      <a:r>
                        <a:rPr lang="tr-TR" dirty="0"/>
                        <a:t>Yüksek Lisans</a:t>
                      </a:r>
                    </a:p>
                  </a:txBody>
                  <a:tcPr/>
                </a:tc>
                <a:tc>
                  <a:txBody>
                    <a:bodyPr/>
                    <a:lstStyle/>
                    <a:p>
                      <a:r>
                        <a:rPr lang="tr-TR" dirty="0"/>
                        <a:t>Plan aşamasında</a:t>
                      </a:r>
                    </a:p>
                  </a:txBody>
                  <a:tcPr/>
                </a:tc>
                <a:tc>
                  <a:txBody>
                    <a:bodyPr/>
                    <a:lstStyle/>
                    <a:p>
                      <a:r>
                        <a:rPr lang="tr-TR" dirty="0"/>
                        <a:t>-</a:t>
                      </a:r>
                    </a:p>
                  </a:txBody>
                  <a:tcPr/>
                </a:tc>
                <a:extLst>
                  <a:ext uri="{0D108BD9-81ED-4DB2-BD59-A6C34878D82A}">
                    <a16:rowId xmlns:a16="http://schemas.microsoft.com/office/drawing/2014/main" val="2088526237"/>
                  </a:ext>
                </a:extLst>
              </a:tr>
            </a:tbl>
          </a:graphicData>
        </a:graphic>
      </p:graphicFrame>
    </p:spTree>
    <p:extLst>
      <p:ext uri="{BB962C8B-B14F-4D97-AF65-F5344CB8AC3E}">
        <p14:creationId xmlns:p14="http://schemas.microsoft.com/office/powerpoint/2010/main" val="31639412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23867CDF-41CC-4387-A6F0-6AB004CE11BB}"/>
              </a:ext>
            </a:extLst>
          </p:cNvPr>
          <p:cNvSpPr/>
          <p:nvPr/>
        </p:nvSpPr>
        <p:spPr>
          <a:xfrm rot="11436214" flipH="1">
            <a:off x="4638212" y="4080458"/>
            <a:ext cx="7686406" cy="3406655"/>
          </a:xfrm>
          <a:custGeom>
            <a:avLst/>
            <a:gdLst>
              <a:gd name="connsiteX0" fmla="*/ 7066038 w 7686406"/>
              <a:gd name="connsiteY0" fmla="*/ 3363881 h 3406655"/>
              <a:gd name="connsiteX1" fmla="*/ 7191487 w 7686406"/>
              <a:gd name="connsiteY1" fmla="*/ 3386970 h 3406655"/>
              <a:gd name="connsiteX2" fmla="*/ 7297625 w 7686406"/>
              <a:gd name="connsiteY2" fmla="*/ 3406655 h 3406655"/>
              <a:gd name="connsiteX3" fmla="*/ 7686406 w 7686406"/>
              <a:gd name="connsiteY3" fmla="*/ 1329935 h 3406655"/>
              <a:gd name="connsiteX4" fmla="*/ 582402 w 7686406"/>
              <a:gd name="connsiteY4" fmla="*/ 0 h 3406655"/>
              <a:gd name="connsiteX5" fmla="*/ 489405 w 7686406"/>
              <a:gd name="connsiteY5" fmla="*/ 16526 h 3406655"/>
              <a:gd name="connsiteX6" fmla="*/ 367484 w 7686406"/>
              <a:gd name="connsiteY6" fmla="*/ 39086 h 3406655"/>
              <a:gd name="connsiteX7" fmla="*/ 1595252 w 7686406"/>
              <a:gd name="connsiteY7" fmla="*/ 777929 h 3406655"/>
              <a:gd name="connsiteX8" fmla="*/ 3111905 w 7686406"/>
              <a:gd name="connsiteY8" fmla="*/ 864852 h 3406655"/>
              <a:gd name="connsiteX9" fmla="*/ 4068842 w 7686406"/>
              <a:gd name="connsiteY9" fmla="*/ 1277735 h 3406655"/>
              <a:gd name="connsiteX10" fmla="*/ 5170221 w 7686406"/>
              <a:gd name="connsiteY10" fmla="*/ 2386000 h 3406655"/>
              <a:gd name="connsiteX11" fmla="*/ 7066038 w 7686406"/>
              <a:gd name="connsiteY11" fmla="*/ 3363881 h 34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6406" h="3406655">
                <a:moveTo>
                  <a:pt x="7066038" y="3363881"/>
                </a:moveTo>
                <a:cubicBezTo>
                  <a:pt x="7106287" y="3371124"/>
                  <a:pt x="7148205" y="3378906"/>
                  <a:pt x="7191487" y="3386970"/>
                </a:cubicBezTo>
                <a:lnTo>
                  <a:pt x="7297625" y="3406655"/>
                </a:lnTo>
                <a:lnTo>
                  <a:pt x="7686406" y="1329935"/>
                </a:lnTo>
                <a:lnTo>
                  <a:pt x="582402" y="0"/>
                </a:lnTo>
                <a:lnTo>
                  <a:pt x="489405" y="16526"/>
                </a:lnTo>
                <a:cubicBezTo>
                  <a:pt x="444605" y="24641"/>
                  <a:pt x="403877" y="32181"/>
                  <a:pt x="367484" y="39086"/>
                </a:cubicBezTo>
                <a:cubicBezTo>
                  <a:pt x="-797089" y="260015"/>
                  <a:pt x="1137849" y="640302"/>
                  <a:pt x="1595252" y="777929"/>
                </a:cubicBezTo>
                <a:cubicBezTo>
                  <a:pt x="2052655" y="915556"/>
                  <a:pt x="2699641" y="781552"/>
                  <a:pt x="3111905" y="864852"/>
                </a:cubicBezTo>
                <a:cubicBezTo>
                  <a:pt x="3524170" y="948153"/>
                  <a:pt x="3725789" y="1024210"/>
                  <a:pt x="4068842" y="1277735"/>
                </a:cubicBezTo>
                <a:cubicBezTo>
                  <a:pt x="4411894" y="1531260"/>
                  <a:pt x="4670687" y="2038309"/>
                  <a:pt x="5170221" y="2386000"/>
                </a:cubicBezTo>
                <a:cubicBezTo>
                  <a:pt x="5669755" y="2733691"/>
                  <a:pt x="6422062" y="3247985"/>
                  <a:pt x="7066038" y="3363881"/>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Freeform: Shape 61">
            <a:extLst>
              <a:ext uri="{FF2B5EF4-FFF2-40B4-BE49-F238E27FC236}">
                <a16:creationId xmlns:a16="http://schemas.microsoft.com/office/drawing/2014/main" id="{26F611C6-7398-45C6-ACBE-F91BDB637939}"/>
              </a:ext>
            </a:extLst>
          </p:cNvPr>
          <p:cNvSpPr/>
          <p:nvPr/>
        </p:nvSpPr>
        <p:spPr>
          <a:xfrm>
            <a:off x="-16301"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blipFill>
            <a:blip r:embed="rId3"/>
            <a:stretch>
              <a:fillRect/>
            </a:stretch>
          </a:blipFill>
          <a:ln>
            <a:solidFill>
              <a:srgbClr val="FFC000"/>
            </a:solid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F52B1EE5-8BF2-48CF-B64E-CD302E0A12B5}"/>
              </a:ext>
            </a:extLst>
          </p:cNvPr>
          <p:cNvSpPr/>
          <p:nvPr/>
        </p:nvSpPr>
        <p:spPr>
          <a:xfrm>
            <a:off x="7943608" y="0"/>
            <a:ext cx="4248392" cy="1610170"/>
          </a:xfrm>
          <a:custGeom>
            <a:avLst/>
            <a:gdLst>
              <a:gd name="connsiteX0" fmla="*/ 0 w 4248392"/>
              <a:gd name="connsiteY0" fmla="*/ 0 h 1610170"/>
              <a:gd name="connsiteX1" fmla="*/ 4248392 w 4248392"/>
              <a:gd name="connsiteY1" fmla="*/ 0 h 1610170"/>
              <a:gd name="connsiteX2" fmla="*/ 4248392 w 4248392"/>
              <a:gd name="connsiteY2" fmla="*/ 1610170 h 1610170"/>
              <a:gd name="connsiteX3" fmla="*/ 4087844 w 4248392"/>
              <a:gd name="connsiteY3" fmla="*/ 1561556 h 1610170"/>
              <a:gd name="connsiteX4" fmla="*/ 3087807 w 4248392"/>
              <a:gd name="connsiteY4" fmla="*/ 1071223 h 1610170"/>
              <a:gd name="connsiteX5" fmla="*/ 2300046 w 4248392"/>
              <a:gd name="connsiteY5" fmla="*/ 412603 h 1610170"/>
              <a:gd name="connsiteX6" fmla="*/ 1615598 w 4248392"/>
              <a:gd name="connsiteY6" fmla="*/ 167235 h 1610170"/>
              <a:gd name="connsiteX7" fmla="*/ 530812 w 4248392"/>
              <a:gd name="connsiteY7" fmla="*/ 115578 h 1610170"/>
              <a:gd name="connsiteX8" fmla="*/ 138446 w 4248392"/>
              <a:gd name="connsiteY8" fmla="*/ 30930 h 16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392" h="1610170">
                <a:moveTo>
                  <a:pt x="0" y="0"/>
                </a:moveTo>
                <a:lnTo>
                  <a:pt x="4248392" y="0"/>
                </a:lnTo>
                <a:lnTo>
                  <a:pt x="4248392" y="1610170"/>
                </a:lnTo>
                <a:lnTo>
                  <a:pt x="4087844" y="1561556"/>
                </a:lnTo>
                <a:cubicBezTo>
                  <a:pt x="3725441" y="1436854"/>
                  <a:pt x="3355775" y="1226192"/>
                  <a:pt x="3087807" y="1071223"/>
                </a:cubicBezTo>
                <a:cubicBezTo>
                  <a:pt x="2730516" y="864597"/>
                  <a:pt x="2545414" y="563268"/>
                  <a:pt x="2300046" y="412603"/>
                </a:cubicBezTo>
                <a:cubicBezTo>
                  <a:pt x="2054678" y="261938"/>
                  <a:pt x="1910470" y="216739"/>
                  <a:pt x="1615598" y="167235"/>
                </a:cubicBezTo>
                <a:cubicBezTo>
                  <a:pt x="1320726" y="117731"/>
                  <a:pt x="857970" y="197367"/>
                  <a:pt x="530812" y="115578"/>
                </a:cubicBezTo>
                <a:cubicBezTo>
                  <a:pt x="449023" y="95131"/>
                  <a:pt x="301184" y="65670"/>
                  <a:pt x="138446" y="3093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Freeform: Shape 49">
            <a:extLst>
              <a:ext uri="{FF2B5EF4-FFF2-40B4-BE49-F238E27FC236}">
                <a16:creationId xmlns:a16="http://schemas.microsoft.com/office/drawing/2014/main" id="{A790EA4A-8478-4A08-9378-008FEEA89AA4}"/>
              </a:ext>
            </a:extLst>
          </p:cNvPr>
          <p:cNvSpPr/>
          <p:nvPr/>
        </p:nvSpPr>
        <p:spPr>
          <a:xfrm>
            <a:off x="-16301" y="0"/>
            <a:ext cx="7607301" cy="6876731"/>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flip="none" rotWithShape="1">
            <a:gsLst>
              <a:gs pos="95000">
                <a:srgbClr val="24BED8">
                  <a:alpha val="80000"/>
                </a:srgbClr>
              </a:gs>
              <a:gs pos="0">
                <a:srgbClr val="2F3F69">
                  <a:alpha val="20000"/>
                </a:srgbClr>
              </a:gs>
            </a:gsLst>
            <a:lin ang="10200000" scaled="0"/>
            <a:tileRect/>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0" name="Grup 19">
            <a:extLst>
              <a:ext uri="{FF2B5EF4-FFF2-40B4-BE49-F238E27FC236}">
                <a16:creationId xmlns:a16="http://schemas.microsoft.com/office/drawing/2014/main" id="{C43F3E06-2D36-4E69-B14C-20E9E565E2E1}"/>
              </a:ext>
            </a:extLst>
          </p:cNvPr>
          <p:cNvGrpSpPr/>
          <p:nvPr/>
        </p:nvGrpSpPr>
        <p:grpSpPr>
          <a:xfrm>
            <a:off x="6400225" y="3402346"/>
            <a:ext cx="6172200" cy="1057544"/>
            <a:chOff x="6462096" y="2725764"/>
            <a:chExt cx="6172200" cy="1057544"/>
          </a:xfrm>
        </p:grpSpPr>
        <p:grpSp>
          <p:nvGrpSpPr>
            <p:cNvPr id="9" name="Grup 8">
              <a:extLst>
                <a:ext uri="{FF2B5EF4-FFF2-40B4-BE49-F238E27FC236}">
                  <a16:creationId xmlns:a16="http://schemas.microsoft.com/office/drawing/2014/main" id="{1E9B1D4D-203C-4992-A7B0-8ED5A0591804}"/>
                </a:ext>
              </a:extLst>
            </p:cNvPr>
            <p:cNvGrpSpPr/>
            <p:nvPr/>
          </p:nvGrpSpPr>
          <p:grpSpPr>
            <a:xfrm>
              <a:off x="7320378" y="3463901"/>
              <a:ext cx="4455636" cy="319407"/>
              <a:chOff x="6226059" y="2990940"/>
              <a:chExt cx="6167436" cy="319407"/>
            </a:xfrm>
          </p:grpSpPr>
          <p:sp>
            <p:nvSpPr>
              <p:cNvPr id="32" name="Metin kutusu 31">
                <a:extLst>
                  <a:ext uri="{FF2B5EF4-FFF2-40B4-BE49-F238E27FC236}">
                    <a16:creationId xmlns:a16="http://schemas.microsoft.com/office/drawing/2014/main" id="{F65C17B8-5197-478C-B3EF-E45A8ED38E3E}"/>
                  </a:ext>
                </a:extLst>
              </p:cNvPr>
              <p:cNvSpPr txBox="1"/>
              <p:nvPr/>
            </p:nvSpPr>
            <p:spPr>
              <a:xfrm>
                <a:off x="6226059" y="3033348"/>
                <a:ext cx="6167436" cy="276999"/>
              </a:xfrm>
              <a:prstGeom prst="rect">
                <a:avLst/>
              </a:prstGeom>
              <a:noFill/>
            </p:spPr>
            <p:txBody>
              <a:bodyPr wrap="square">
                <a:spAutoFit/>
              </a:bodyPr>
              <a:lstStyle/>
              <a:p>
                <a:pPr algn="ctr"/>
                <a:r>
                  <a:rPr lang="tr-TR" sz="1200" b="1" dirty="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Dr. Öğr. Üyesi Begüm Kalyoncu</a:t>
                </a:r>
                <a:endParaRPr lang="tr-TR" sz="2000" b="1" dirty="0">
                  <a:solidFill>
                    <a:schemeClr val="tx2">
                      <a:lumMod val="50000"/>
                    </a:schemeClr>
                  </a:solidFill>
                  <a:effectLst>
                    <a:outerShdw blurRad="38100" dist="38100" dir="2700000" algn="tl">
                      <a:srgbClr val="000000">
                        <a:alpha val="43137"/>
                      </a:srgbClr>
                    </a:outerShdw>
                  </a:effectLst>
                  <a:latin typeface="Trebuchet MS" panose="020B0603020202020204" pitchFamily="34" charset="0"/>
                  <a:ea typeface="Roboto" panose="02000000000000000000" pitchFamily="2" charset="0"/>
                  <a:cs typeface="Roboto" panose="02000000000000000000" pitchFamily="2" charset="0"/>
                </a:endParaRPr>
              </a:p>
            </p:txBody>
          </p:sp>
          <p:cxnSp>
            <p:nvCxnSpPr>
              <p:cNvPr id="7" name="Düz Bağlayıcı 6">
                <a:extLst>
                  <a:ext uri="{FF2B5EF4-FFF2-40B4-BE49-F238E27FC236}">
                    <a16:creationId xmlns:a16="http://schemas.microsoft.com/office/drawing/2014/main" id="{570FA7BF-86A1-4048-ACFB-748115DA4D21}"/>
                  </a:ext>
                </a:extLst>
              </p:cNvPr>
              <p:cNvCxnSpPr>
                <a:cxnSpLocks/>
              </p:cNvCxnSpPr>
              <p:nvPr/>
            </p:nvCxnSpPr>
            <p:spPr>
              <a:xfrm>
                <a:off x="7158552" y="2990940"/>
                <a:ext cx="4302452"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8" name="Metin kutusu 47">
              <a:extLst>
                <a:ext uri="{FF2B5EF4-FFF2-40B4-BE49-F238E27FC236}">
                  <a16:creationId xmlns:a16="http://schemas.microsoft.com/office/drawing/2014/main" id="{E1323C98-FD78-4EF0-ADF3-49ABC278796E}"/>
                </a:ext>
              </a:extLst>
            </p:cNvPr>
            <p:cNvSpPr txBox="1"/>
            <p:nvPr/>
          </p:nvSpPr>
          <p:spPr>
            <a:xfrm>
              <a:off x="6462096" y="2725764"/>
              <a:ext cx="6172200" cy="707886"/>
            </a:xfrm>
            <a:prstGeom prst="rect">
              <a:avLst/>
            </a:prstGeom>
            <a:noFill/>
          </p:spPr>
          <p:txBody>
            <a:bodyPr wrap="square">
              <a:spAutoFit/>
            </a:bodyPr>
            <a:lstStyle/>
            <a:p>
              <a:pPr algn="ctr"/>
              <a:r>
                <a:rPr lang="tr-TR" sz="2000" b="1" dirty="0">
                  <a:solidFill>
                    <a:schemeClr val="bg2">
                      <a:lumMod val="10000"/>
                    </a:schemeClr>
                  </a:solidFill>
                  <a:latin typeface="Trebuchet MS" panose="020B0603020202020204" pitchFamily="34" charset="0"/>
                  <a:ea typeface="Roboto" panose="02000000000000000000" pitchFamily="2" charset="0"/>
                  <a:cs typeface="Roboto" panose="02000000000000000000" pitchFamily="2" charset="0"/>
                </a:rPr>
                <a:t>BESLENME VE DİYETETİK</a:t>
              </a:r>
            </a:p>
            <a:p>
              <a:pPr algn="ctr"/>
              <a:r>
                <a:rPr lang="tr-TR" sz="2000" b="1" dirty="0">
                  <a:solidFill>
                    <a:schemeClr val="bg2">
                      <a:lumMod val="10000"/>
                    </a:schemeClr>
                  </a:solidFill>
                  <a:latin typeface="Trebuchet MS" panose="020B0603020202020204" pitchFamily="34" charset="0"/>
                  <a:ea typeface="Roboto" panose="02000000000000000000" pitchFamily="2" charset="0"/>
                  <a:cs typeface="Roboto" panose="02000000000000000000" pitchFamily="2" charset="0"/>
                </a:rPr>
                <a:t>BÖLÜM TANITIMI</a:t>
              </a:r>
            </a:p>
          </p:txBody>
        </p:sp>
      </p:grpSp>
      <p:pic>
        <p:nvPicPr>
          <p:cNvPr id="15" name="Picture 14">
            <a:extLst>
              <a:ext uri="{FF2B5EF4-FFF2-40B4-BE49-F238E27FC236}">
                <a16:creationId xmlns:a16="http://schemas.microsoft.com/office/drawing/2014/main" id="{E205EB96-0C9F-4549-ABEC-EC7BC6752CD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4453" t="27917" r="14453" b="30550"/>
          <a:stretch/>
        </p:blipFill>
        <p:spPr>
          <a:xfrm>
            <a:off x="6400225" y="4641836"/>
            <a:ext cx="2717426" cy="1587514"/>
          </a:xfrm>
          <a:prstGeom prst="rect">
            <a:avLst/>
          </a:prstGeom>
        </p:spPr>
      </p:pic>
      <p:pic>
        <p:nvPicPr>
          <p:cNvPr id="18" name="Picture 17">
            <a:extLst>
              <a:ext uri="{FF2B5EF4-FFF2-40B4-BE49-F238E27FC236}">
                <a16:creationId xmlns:a16="http://schemas.microsoft.com/office/drawing/2014/main" id="{4D8BA7A9-C4B8-42B8-BFB3-942D83AF1681}"/>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7143" b="7143"/>
          <a:stretch/>
        </p:blipFill>
        <p:spPr>
          <a:xfrm>
            <a:off x="8532581" y="1265331"/>
            <a:ext cx="1902047" cy="1902047"/>
          </a:xfrm>
          <a:prstGeom prst="flowChartConnector">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8182946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561885" y="612825"/>
                <a:ext cx="10318850" cy="775504"/>
                <a:chOff x="1561885" y="612825"/>
                <a:chExt cx="10318850"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561885"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Diyetisyen Kimdir?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869294"/>
            <a:ext cx="10873238"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26 Nisan 2011 yılı 6225 sayılı kanun:</a:t>
            </a:r>
          </a:p>
          <a:p>
            <a:pPr algn="just"/>
            <a:r>
              <a:rPr lang="tr-TR" sz="2400" dirty="0">
                <a:latin typeface="Candara" panose="020E0502030303020204" pitchFamily="34" charset="0"/>
              </a:rPr>
              <a:t>Diyetisyen; beslenme ve diyetetik alanında lisans eğitimi veren fakülte veya yüksekokullardan mezun; sağlıklı bireyler için sağlıklı beslenme programları belirleyen, hastalar için tabibin yönlendirmesi üzerine gerekli beslenme programlarını düzenleyen, toplu beslenme yerlerinde beslenme programları hazırlayan ve besin güvenliğini sağlayan sağlık meslek mensubudur.</a:t>
            </a:r>
          </a:p>
        </p:txBody>
      </p:sp>
    </p:spTree>
    <p:extLst>
      <p:ext uri="{BB962C8B-B14F-4D97-AF65-F5344CB8AC3E}">
        <p14:creationId xmlns:p14="http://schemas.microsoft.com/office/powerpoint/2010/main" val="37513191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561885" y="612825"/>
                <a:ext cx="10318850" cy="775504"/>
                <a:chOff x="1561885" y="612825"/>
                <a:chExt cx="10318850"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561885"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Diyetisyen Kimdir?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869294"/>
            <a:ext cx="10873238"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TSE tarafından hazırlanan; TÜRK STANDARDI / TURKISH STANDARD - TS 13114 - Nisan 2004 - ICS 03.040; 03.100.30 DİYETİSYEN – Dietitian adlı standart ‘Diyetisyen’i şöyle tanımlanıyor:</a:t>
            </a:r>
          </a:p>
          <a:p>
            <a:pPr algn="just"/>
            <a:r>
              <a:rPr lang="tr-TR" sz="2400" dirty="0">
                <a:latin typeface="Candara" panose="020E0502030303020204" pitchFamily="34" charset="0"/>
              </a:rPr>
              <a:t>Diyetisyen, sağlıkla ilgili herhangi bir yüksek öğretim kurumunun en az 4 yıllık (bir yıl hazırlık ile 5 yıl) beslenme ve diyetetik eğitim-öğretim programını tamamlayarak "Beslenme ve Diyetetik Lisans Diploması" ile "Diyetisyen" unvanı alarak diyetisyenlik mesleğini yapmaya ve uygulamaya hak kazanan kişidir.</a:t>
            </a:r>
          </a:p>
        </p:txBody>
      </p:sp>
    </p:spTree>
    <p:extLst>
      <p:ext uri="{BB962C8B-B14F-4D97-AF65-F5344CB8AC3E}">
        <p14:creationId xmlns:p14="http://schemas.microsoft.com/office/powerpoint/2010/main" val="3566611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561885" y="612825"/>
                <a:ext cx="10318850" cy="775504"/>
                <a:chOff x="1561885" y="612825"/>
                <a:chExt cx="10318850"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561885"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Diyetisyen Kimdir?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pic>
        <p:nvPicPr>
          <p:cNvPr id="16" name="Picture 2">
            <a:extLst>
              <a:ext uri="{FF2B5EF4-FFF2-40B4-BE49-F238E27FC236}">
                <a16:creationId xmlns:a16="http://schemas.microsoft.com/office/drawing/2014/main" id="{A284A6D9-3877-4B31-B13F-FCD8DA05B5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90675" y="2666298"/>
            <a:ext cx="9010650" cy="29137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83007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561885" y="612825"/>
                <a:ext cx="10318850" cy="775504"/>
                <a:chOff x="1561885" y="612825"/>
                <a:chExt cx="10318850"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561885"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Diyetisyen Kimdir?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pic>
        <p:nvPicPr>
          <p:cNvPr id="19" name="Picture 2">
            <a:extLst>
              <a:ext uri="{FF2B5EF4-FFF2-40B4-BE49-F238E27FC236}">
                <a16:creationId xmlns:a16="http://schemas.microsoft.com/office/drawing/2014/main" id="{FA67FDE5-62F9-446A-8EC2-173EA436B79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81150" y="2230487"/>
            <a:ext cx="9029700" cy="4014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166315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42811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Diyetisyenlerin Çalışma Alanları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II</a:t>
              </a:r>
              <a:endParaRPr lang="en-IN" sz="1600" b="1" dirty="0">
                <a:solidFill>
                  <a:schemeClr val="bg1"/>
                </a:solidFill>
                <a:latin typeface="Eurostile BQ" pitchFamily="50" charset="0"/>
              </a:endParaRPr>
            </a:p>
          </p:txBody>
        </p:sp>
      </p:grpSp>
      <p:sp>
        <p:nvSpPr>
          <p:cNvPr id="16" name="İçerik Yer Tutucusu 9">
            <a:extLst>
              <a:ext uri="{FF2B5EF4-FFF2-40B4-BE49-F238E27FC236}">
                <a16:creationId xmlns:a16="http://schemas.microsoft.com/office/drawing/2014/main" id="{7829E5B1-8015-4C26-9BD5-0969379E5267}"/>
              </a:ext>
            </a:extLst>
          </p:cNvPr>
          <p:cNvSpPr txBox="1">
            <a:spLocks/>
          </p:cNvSpPr>
          <p:nvPr/>
        </p:nvSpPr>
        <p:spPr>
          <a:xfrm>
            <a:off x="659381" y="2869294"/>
            <a:ext cx="10873238"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Klinik Diyetisyen: Kliniklerde hastaların ihtiyaçlarına uygun diyet programları geliştirir</a:t>
            </a:r>
          </a:p>
          <a:p>
            <a:pPr algn="just"/>
            <a:r>
              <a:rPr lang="tr-TR" sz="2400" dirty="0">
                <a:latin typeface="Candara" panose="020E0502030303020204" pitchFamily="34" charset="0"/>
              </a:rPr>
              <a:t>Yönetici Diyetisyen: Toplu Beslenme Yapılan kurumlarda yiyecek içecek servisini, çalışan personeli eğiterek, fiyat kontrolünü ve servisin hijyenik olmasını sağlayarak yönetir.</a:t>
            </a:r>
          </a:p>
          <a:p>
            <a:pPr algn="just"/>
            <a:r>
              <a:rPr lang="tr-TR" sz="2400" dirty="0">
                <a:latin typeface="Candara" panose="020E0502030303020204" pitchFamily="34" charset="0"/>
              </a:rPr>
              <a:t>Toplum Sağlığı Diyetisyeni: Toplum Sağlığı Merkezlerinde görev alarak, bireylere ve gruplara hastalıkları önlemek ve yaşam kalitesini yükseltmek amacı ile beslenme uygulamaları için programlar geliştirir,  eğitim verir ve danışmanlık yapar.</a:t>
            </a:r>
          </a:p>
        </p:txBody>
      </p:sp>
    </p:spTree>
    <p:extLst>
      <p:ext uri="{BB962C8B-B14F-4D97-AF65-F5344CB8AC3E}">
        <p14:creationId xmlns:p14="http://schemas.microsoft.com/office/powerpoint/2010/main" val="3370246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42811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Diyetisyenlerin Çalışma Alanları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II</a:t>
              </a:r>
              <a:endParaRPr lang="en-IN" sz="1600" b="1" dirty="0">
                <a:solidFill>
                  <a:schemeClr val="bg1"/>
                </a:solidFill>
                <a:latin typeface="Eurostile BQ" pitchFamily="50" charset="0"/>
              </a:endParaRPr>
            </a:p>
          </p:txBody>
        </p:sp>
      </p:grpSp>
      <p:sp>
        <p:nvSpPr>
          <p:cNvPr id="16" name="İçerik Yer Tutucusu 9">
            <a:extLst>
              <a:ext uri="{FF2B5EF4-FFF2-40B4-BE49-F238E27FC236}">
                <a16:creationId xmlns:a16="http://schemas.microsoft.com/office/drawing/2014/main" id="{7829E5B1-8015-4C26-9BD5-0969379E5267}"/>
              </a:ext>
            </a:extLst>
          </p:cNvPr>
          <p:cNvSpPr txBox="1">
            <a:spLocks/>
          </p:cNvSpPr>
          <p:nvPr/>
        </p:nvSpPr>
        <p:spPr>
          <a:xfrm>
            <a:off x="659381" y="2869294"/>
            <a:ext cx="10873238"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Danışman Diyetisyen: Bir sağlık kurumunda ya da kendi ofisinde danışanların durumlarını değerlendirerek onlara özel beslenme ve diyet önerilerinde bulunur.</a:t>
            </a:r>
          </a:p>
          <a:p>
            <a:pPr algn="just"/>
            <a:r>
              <a:rPr lang="tr-TR" sz="2400" dirty="0">
                <a:latin typeface="Candara" panose="020E0502030303020204" pitchFamily="34" charset="0"/>
              </a:rPr>
              <a:t>Eğitim ve Araştırma kurumlarında Eğitici/Araştırmacı Diyetisyen,</a:t>
            </a:r>
          </a:p>
          <a:p>
            <a:pPr algn="just"/>
            <a:r>
              <a:rPr lang="tr-TR" sz="2400" dirty="0">
                <a:latin typeface="Candara" panose="020E0502030303020204" pitchFamily="34" charset="0"/>
              </a:rPr>
              <a:t>Gazete ve dergilerde Beslenme yazarı, </a:t>
            </a:r>
          </a:p>
          <a:p>
            <a:pPr algn="just"/>
            <a:r>
              <a:rPr lang="tr-TR" sz="2400" dirty="0">
                <a:latin typeface="Candara" panose="020E0502030303020204" pitchFamily="34" charset="0"/>
              </a:rPr>
              <a:t>Radyo ve TV’lerde Beslenme programı yapımcısı olarak görev alabilirler.</a:t>
            </a:r>
          </a:p>
          <a:p>
            <a:pPr algn="just"/>
            <a:r>
              <a:rPr lang="tr-TR" sz="2400" dirty="0">
                <a:latin typeface="Candara" panose="020E0502030303020204" pitchFamily="34" charset="0"/>
              </a:rPr>
              <a:t>Mezuniyet sonrası bilimsel çalışmalar yaparak Akademik olarak da ilerleyebilirler. </a:t>
            </a:r>
          </a:p>
        </p:txBody>
      </p:sp>
    </p:spTree>
    <p:extLst>
      <p:ext uri="{BB962C8B-B14F-4D97-AF65-F5344CB8AC3E}">
        <p14:creationId xmlns:p14="http://schemas.microsoft.com/office/powerpoint/2010/main" val="30199459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015130"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Çalışılabilecek Kurumlar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III</a:t>
              </a:r>
              <a:endParaRPr lang="en-IN" sz="1600" b="1" dirty="0">
                <a:solidFill>
                  <a:schemeClr val="bg1"/>
                </a:solidFill>
                <a:latin typeface="Eurostile BQ" pitchFamily="50" charset="0"/>
              </a:endParaRPr>
            </a:p>
          </p:txBody>
        </p:sp>
      </p:grpSp>
      <p:sp>
        <p:nvSpPr>
          <p:cNvPr id="16" name="İçerik Yer Tutucusu 9">
            <a:extLst>
              <a:ext uri="{FF2B5EF4-FFF2-40B4-BE49-F238E27FC236}">
                <a16:creationId xmlns:a16="http://schemas.microsoft.com/office/drawing/2014/main" id="{7829E5B1-8015-4C26-9BD5-0969379E5267}"/>
              </a:ext>
            </a:extLst>
          </p:cNvPr>
          <p:cNvSpPr txBox="1">
            <a:spLocks/>
          </p:cNvSpPr>
          <p:nvPr/>
        </p:nvSpPr>
        <p:spPr>
          <a:xfrm>
            <a:off x="659381" y="2869294"/>
            <a:ext cx="6630419"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Kamu / Özel yataklı ve yataksız tedavi kurumları</a:t>
            </a:r>
          </a:p>
          <a:p>
            <a:pPr algn="just"/>
            <a:r>
              <a:rPr lang="tr-TR" sz="2400" dirty="0">
                <a:latin typeface="Candara" panose="020E0502030303020204" pitchFamily="34" charset="0"/>
              </a:rPr>
              <a:t>Okullar, kreşler</a:t>
            </a:r>
          </a:p>
          <a:p>
            <a:pPr algn="just"/>
            <a:r>
              <a:rPr lang="tr-TR" sz="2400" dirty="0">
                <a:latin typeface="Candara" panose="020E0502030303020204" pitchFamily="34" charset="0"/>
              </a:rPr>
              <a:t>Ana-çocuk sağlığı merkezleri</a:t>
            </a:r>
          </a:p>
          <a:p>
            <a:pPr algn="just"/>
            <a:r>
              <a:rPr lang="tr-TR" sz="2400" dirty="0">
                <a:latin typeface="Candara" panose="020E0502030303020204" pitchFamily="34" charset="0"/>
              </a:rPr>
              <a:t>Besin pazarlama hizmetleri</a:t>
            </a:r>
          </a:p>
          <a:p>
            <a:pPr algn="just"/>
            <a:r>
              <a:rPr lang="tr-TR" sz="2400" dirty="0">
                <a:latin typeface="Candara" panose="020E0502030303020204" pitchFamily="34" charset="0"/>
              </a:rPr>
              <a:t>Obezite merkezleri</a:t>
            </a:r>
          </a:p>
          <a:p>
            <a:pPr algn="just"/>
            <a:r>
              <a:rPr lang="tr-TR" sz="2400" dirty="0">
                <a:latin typeface="Candara" panose="020E0502030303020204" pitchFamily="34" charset="0"/>
              </a:rPr>
              <a:t>Huzurevleri</a:t>
            </a:r>
          </a:p>
          <a:p>
            <a:pPr algn="just"/>
            <a:r>
              <a:rPr lang="tr-TR" sz="2400" dirty="0">
                <a:latin typeface="Candara" panose="020E0502030303020204" pitchFamily="34" charset="0"/>
              </a:rPr>
              <a:t>Enteral-Parenteral beslenme destek grupları</a:t>
            </a:r>
          </a:p>
          <a:p>
            <a:pPr algn="just"/>
            <a:endParaRPr lang="tr-TR" sz="2400" dirty="0">
              <a:latin typeface="Candara" panose="020E0502030303020204" pitchFamily="34" charset="0"/>
            </a:endParaRPr>
          </a:p>
          <a:p>
            <a:pPr algn="just"/>
            <a:endParaRPr lang="tr-TR" sz="2400" dirty="0">
              <a:latin typeface="Candara" panose="020E0502030303020204" pitchFamily="34" charset="0"/>
            </a:endParaRPr>
          </a:p>
        </p:txBody>
      </p:sp>
      <p:sp>
        <p:nvSpPr>
          <p:cNvPr id="19" name="TextBox 18">
            <a:extLst>
              <a:ext uri="{FF2B5EF4-FFF2-40B4-BE49-F238E27FC236}">
                <a16:creationId xmlns:a16="http://schemas.microsoft.com/office/drawing/2014/main" id="{83D0E93E-878C-4580-BCB7-0249BCCE9775}"/>
              </a:ext>
            </a:extLst>
          </p:cNvPr>
          <p:cNvSpPr txBox="1"/>
          <p:nvPr/>
        </p:nvSpPr>
        <p:spPr>
          <a:xfrm>
            <a:off x="7648575" y="2849074"/>
            <a:ext cx="3884044" cy="3416320"/>
          </a:xfrm>
          <a:prstGeom prst="rect">
            <a:avLst/>
          </a:prstGeom>
          <a:noFill/>
        </p:spPr>
        <p:txBody>
          <a:bodyPr wrap="square">
            <a:spAutoFit/>
          </a:bodyPr>
          <a:lstStyle/>
          <a:p>
            <a:pPr marL="342900" indent="-342900" algn="just">
              <a:buFont typeface="Arial" panose="020B0604020202020204" pitchFamily="34" charset="0"/>
              <a:buChar char="•"/>
            </a:pPr>
            <a:r>
              <a:rPr lang="tr-TR" sz="2400" dirty="0">
                <a:latin typeface="Candara" panose="020E0502030303020204" pitchFamily="34" charset="0"/>
              </a:rPr>
              <a:t>Onkoloji birimleri</a:t>
            </a:r>
          </a:p>
          <a:p>
            <a:pPr marL="342900" indent="-342900" algn="just">
              <a:buFont typeface="Arial" panose="020B0604020202020204" pitchFamily="34" charset="0"/>
              <a:buChar char="•"/>
            </a:pPr>
            <a:r>
              <a:rPr lang="tr-TR" sz="2400" dirty="0">
                <a:latin typeface="Candara" panose="020E0502030303020204" pitchFamily="34" charset="0"/>
              </a:rPr>
              <a:t>Renal bakım birimleri</a:t>
            </a:r>
          </a:p>
          <a:p>
            <a:pPr marL="342900" indent="-342900" algn="just">
              <a:buFont typeface="Arial" panose="020B0604020202020204" pitchFamily="34" charset="0"/>
              <a:buChar char="•"/>
            </a:pPr>
            <a:r>
              <a:rPr lang="tr-TR" sz="2400" dirty="0">
                <a:latin typeface="Candara" panose="020E0502030303020204" pitchFamily="34" charset="0"/>
              </a:rPr>
              <a:t>Transplantasyon birimleri</a:t>
            </a:r>
          </a:p>
          <a:p>
            <a:pPr marL="342900" indent="-342900" algn="just">
              <a:buFont typeface="Arial" panose="020B0604020202020204" pitchFamily="34" charset="0"/>
              <a:buChar char="•"/>
            </a:pPr>
            <a:r>
              <a:rPr lang="tr-TR" sz="2400" dirty="0">
                <a:latin typeface="Candara" panose="020E0502030303020204" pitchFamily="34" charset="0"/>
              </a:rPr>
              <a:t>Diyabet birimleri</a:t>
            </a:r>
          </a:p>
          <a:p>
            <a:pPr marL="342900" indent="-342900" algn="just">
              <a:buFont typeface="Arial" panose="020B0604020202020204" pitchFamily="34" charset="0"/>
              <a:buChar char="•"/>
            </a:pPr>
            <a:r>
              <a:rPr lang="tr-TR" sz="2400" dirty="0">
                <a:latin typeface="Candara" panose="020E0502030303020204" pitchFamily="34" charset="0"/>
              </a:rPr>
              <a:t>Yemek fabrikaları</a:t>
            </a:r>
          </a:p>
          <a:p>
            <a:pPr marL="342900" indent="-342900" algn="just">
              <a:buFont typeface="Arial" panose="020B0604020202020204" pitchFamily="34" charset="0"/>
              <a:buChar char="•"/>
            </a:pPr>
            <a:r>
              <a:rPr lang="tr-TR" sz="2400" dirty="0">
                <a:latin typeface="Candara" panose="020E0502030303020204" pitchFamily="34" charset="0"/>
              </a:rPr>
              <a:t>Spor kulüpleri</a:t>
            </a:r>
          </a:p>
          <a:p>
            <a:pPr marL="342900" indent="-342900" algn="just">
              <a:buFont typeface="Arial" panose="020B0604020202020204" pitchFamily="34" charset="0"/>
              <a:buChar char="•"/>
            </a:pPr>
            <a:r>
              <a:rPr lang="tr-TR" sz="2400" dirty="0">
                <a:latin typeface="Candara" panose="020E0502030303020204" pitchFamily="34" charset="0"/>
              </a:rPr>
              <a:t>Oteller</a:t>
            </a:r>
          </a:p>
          <a:p>
            <a:pPr marL="342900" indent="-342900" algn="just">
              <a:buFont typeface="Arial" panose="020B0604020202020204" pitchFamily="34" charset="0"/>
              <a:buChar char="•"/>
            </a:pPr>
            <a:r>
              <a:rPr lang="tr-TR" sz="2400" dirty="0">
                <a:latin typeface="Candara" panose="020E0502030303020204" pitchFamily="34" charset="0"/>
              </a:rPr>
              <a:t>Deniz ulaşım hizmetleri</a:t>
            </a:r>
          </a:p>
          <a:p>
            <a:pPr marL="342900" indent="-342900" algn="just">
              <a:buFont typeface="Arial" panose="020B0604020202020204" pitchFamily="34" charset="0"/>
              <a:buChar char="•"/>
            </a:pPr>
            <a:r>
              <a:rPr lang="tr-TR" sz="2400" dirty="0">
                <a:latin typeface="Candara" panose="020E0502030303020204" pitchFamily="34" charset="0"/>
              </a:rPr>
              <a:t>Hava ulaşım hizmetleri</a:t>
            </a:r>
          </a:p>
        </p:txBody>
      </p:sp>
    </p:spTree>
    <p:extLst>
      <p:ext uri="{BB962C8B-B14F-4D97-AF65-F5344CB8AC3E}">
        <p14:creationId xmlns:p14="http://schemas.microsoft.com/office/powerpoint/2010/main" val="2830266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294530"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Beslenme ve Diyetetik Eğitimi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IV</a:t>
              </a:r>
              <a:endParaRPr lang="en-IN" sz="1600" b="1" dirty="0">
                <a:solidFill>
                  <a:schemeClr val="bg1"/>
                </a:solidFill>
                <a:latin typeface="Eurostile BQ" pitchFamily="50" charset="0"/>
              </a:endParaRPr>
            </a:p>
          </p:txBody>
        </p:sp>
      </p:grpSp>
      <p:sp>
        <p:nvSpPr>
          <p:cNvPr id="16" name="İçerik Yer Tutucusu 9">
            <a:extLst>
              <a:ext uri="{FF2B5EF4-FFF2-40B4-BE49-F238E27FC236}">
                <a16:creationId xmlns:a16="http://schemas.microsoft.com/office/drawing/2014/main" id="{7829E5B1-8015-4C26-9BD5-0969379E5267}"/>
              </a:ext>
            </a:extLst>
          </p:cNvPr>
          <p:cNvSpPr txBox="1">
            <a:spLocks/>
          </p:cNvSpPr>
          <p:nvPr/>
        </p:nvSpPr>
        <p:spPr>
          <a:xfrm>
            <a:off x="629410" y="2676213"/>
            <a:ext cx="10948419" cy="3375881"/>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endParaRPr lang="tr-TR" sz="2400" dirty="0">
              <a:latin typeface="Candara" panose="020E0502030303020204" pitchFamily="34" charset="0"/>
            </a:endParaRPr>
          </a:p>
          <a:p>
            <a:pPr algn="just"/>
            <a:r>
              <a:rPr lang="tr-TR" sz="2400" dirty="0">
                <a:latin typeface="Candara" panose="020E0502030303020204" pitchFamily="34" charset="0"/>
              </a:rPr>
              <a:t>Beslenme ve Diyetetik Bölümünde, 1 yıl hazırlık + 4 yıllık lisans eğitimi verilir. </a:t>
            </a:r>
          </a:p>
          <a:p>
            <a:pPr algn="just"/>
            <a:r>
              <a:rPr lang="tr-TR" sz="2400" dirty="0">
                <a:latin typeface="Candara" panose="020E0502030303020204" pitchFamily="34" charset="0"/>
              </a:rPr>
              <a:t>Öğrenciler toplam 246 kredi ile mezun olurlar. </a:t>
            </a:r>
          </a:p>
          <a:p>
            <a:pPr algn="just"/>
            <a:r>
              <a:rPr lang="tr-TR" sz="2400" dirty="0">
                <a:latin typeface="Candara" panose="020E0502030303020204" pitchFamily="34" charset="0"/>
              </a:rPr>
              <a:t>Beslenme ve Diyetetik Bölümü öğrencilerinin üçüncü sınıflarında 140 saatlik zorunlu yaz stajları vardır ve dördüncü sınıfta 36 hafta toplam 392 saat olmak üzere zorunlu stajları bulunmaktadır.</a:t>
            </a:r>
          </a:p>
          <a:p>
            <a:pPr algn="just"/>
            <a:endParaRPr lang="tr-TR" sz="2400" dirty="0">
              <a:latin typeface="Candara" panose="020E0502030303020204" pitchFamily="34" charset="0"/>
            </a:endParaRPr>
          </a:p>
        </p:txBody>
      </p:sp>
    </p:spTree>
    <p:extLst>
      <p:ext uri="{BB962C8B-B14F-4D97-AF65-F5344CB8AC3E}">
        <p14:creationId xmlns:p14="http://schemas.microsoft.com/office/powerpoint/2010/main" val="28341175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66950" y="732301"/>
                  <a:ext cx="7324441"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Öğrenci Profili – Taban &amp; Tavan Puanlar ve Yerleşim Oranı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5</a:t>
              </a:r>
              <a:endParaRPr lang="en-IN" b="1" dirty="0">
                <a:solidFill>
                  <a:schemeClr val="bg1"/>
                </a:solidFill>
                <a:latin typeface="Eurostile BQ" pitchFamily="50" charset="0"/>
              </a:endParaRPr>
            </a:p>
          </p:txBody>
        </p:sp>
      </p:grpSp>
      <p:grpSp>
        <p:nvGrpSpPr>
          <p:cNvPr id="5" name="Grup 4">
            <a:extLst>
              <a:ext uri="{FF2B5EF4-FFF2-40B4-BE49-F238E27FC236}">
                <a16:creationId xmlns:a16="http://schemas.microsoft.com/office/drawing/2014/main" id="{00CCE3F5-8F28-4F92-AC57-B2F6C1944D9C}"/>
              </a:ext>
            </a:extLst>
          </p:cNvPr>
          <p:cNvGrpSpPr/>
          <p:nvPr/>
        </p:nvGrpSpPr>
        <p:grpSpPr>
          <a:xfrm>
            <a:off x="5020627" y="1870310"/>
            <a:ext cx="6772275" cy="4407762"/>
            <a:chOff x="323808" y="2129208"/>
            <a:chExt cx="6772275" cy="4407762"/>
          </a:xfrm>
        </p:grpSpPr>
        <p:pic>
          <p:nvPicPr>
            <p:cNvPr id="27" name="Resim 3">
              <a:extLst>
                <a:ext uri="{FF2B5EF4-FFF2-40B4-BE49-F238E27FC236}">
                  <a16:creationId xmlns:a16="http://schemas.microsoft.com/office/drawing/2014/main" id="{3484825F-CBD0-48EA-925C-A59093A5AD50}"/>
                </a:ext>
              </a:extLst>
            </p:cNvPr>
            <p:cNvPicPr>
              <a:picLocks noChangeAspect="1"/>
            </p:cNvPicPr>
            <p:nvPr/>
          </p:nvPicPr>
          <p:blipFill>
            <a:blip r:embed="rId3"/>
            <a:stretch>
              <a:fillRect/>
            </a:stretch>
          </p:blipFill>
          <p:spPr>
            <a:xfrm>
              <a:off x="323808" y="2129208"/>
              <a:ext cx="6772275" cy="4407762"/>
            </a:xfrm>
            <a:prstGeom prst="rect">
              <a:avLst/>
            </a:prstGeom>
          </p:spPr>
        </p:pic>
        <p:sp>
          <p:nvSpPr>
            <p:cNvPr id="4" name="Dikdörtgen 3">
              <a:extLst>
                <a:ext uri="{FF2B5EF4-FFF2-40B4-BE49-F238E27FC236}">
                  <a16:creationId xmlns:a16="http://schemas.microsoft.com/office/drawing/2014/main" id="{31B63DF7-7283-443D-8208-10FFA2B7F5C2}"/>
                </a:ext>
              </a:extLst>
            </p:cNvPr>
            <p:cNvSpPr/>
            <p:nvPr/>
          </p:nvSpPr>
          <p:spPr>
            <a:xfrm rot="16200000">
              <a:off x="91350" y="3433845"/>
              <a:ext cx="1501140" cy="586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2019-2020</a:t>
              </a:r>
            </a:p>
          </p:txBody>
        </p:sp>
        <p:sp>
          <p:nvSpPr>
            <p:cNvPr id="37" name="Dikdörtgen 36">
              <a:extLst>
                <a:ext uri="{FF2B5EF4-FFF2-40B4-BE49-F238E27FC236}">
                  <a16:creationId xmlns:a16="http://schemas.microsoft.com/office/drawing/2014/main" id="{93855833-58A5-435C-9A8F-C54543FB7ACD}"/>
                </a:ext>
              </a:extLst>
            </p:cNvPr>
            <p:cNvSpPr/>
            <p:nvPr/>
          </p:nvSpPr>
          <p:spPr>
            <a:xfrm rot="16200000">
              <a:off x="91351" y="5453835"/>
              <a:ext cx="1501140" cy="58674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dirty="0">
                  <a:solidFill>
                    <a:schemeClr val="tx1"/>
                  </a:solidFill>
                </a:rPr>
                <a:t>2020-2021</a:t>
              </a:r>
            </a:p>
          </p:txBody>
        </p:sp>
      </p:grpSp>
      <p:graphicFrame>
        <p:nvGraphicFramePr>
          <p:cNvPr id="6" name="Tablo 6">
            <a:extLst>
              <a:ext uri="{FF2B5EF4-FFF2-40B4-BE49-F238E27FC236}">
                <a16:creationId xmlns:a16="http://schemas.microsoft.com/office/drawing/2014/main" id="{C2BE2959-17E3-440D-BCE9-774BF2E630E2}"/>
              </a:ext>
            </a:extLst>
          </p:cNvPr>
          <p:cNvGraphicFramePr>
            <a:graphicFrameLocks noGrp="1"/>
          </p:cNvGraphicFramePr>
          <p:nvPr>
            <p:extLst>
              <p:ext uri="{D42A27DB-BD31-4B8C-83A1-F6EECF244321}">
                <p14:modId xmlns:p14="http://schemas.microsoft.com/office/powerpoint/2010/main" val="273656138"/>
              </p:ext>
            </p:extLst>
          </p:nvPr>
        </p:nvGraphicFramePr>
        <p:xfrm>
          <a:off x="321233" y="2174699"/>
          <a:ext cx="3976447" cy="3708400"/>
        </p:xfrm>
        <a:graphic>
          <a:graphicData uri="http://schemas.openxmlformats.org/drawingml/2006/table">
            <a:tbl>
              <a:tblPr firstRow="1" bandRow="1">
                <a:tableStyleId>{5C22544A-7EE6-4342-B048-85BDC9FD1C3A}</a:tableStyleId>
              </a:tblPr>
              <a:tblGrid>
                <a:gridCol w="1071651">
                  <a:extLst>
                    <a:ext uri="{9D8B030D-6E8A-4147-A177-3AD203B41FA5}">
                      <a16:colId xmlns:a16="http://schemas.microsoft.com/office/drawing/2014/main" val="1886084998"/>
                    </a:ext>
                  </a:extLst>
                </a:gridCol>
                <a:gridCol w="987235">
                  <a:extLst>
                    <a:ext uri="{9D8B030D-6E8A-4147-A177-3AD203B41FA5}">
                      <a16:colId xmlns:a16="http://schemas.microsoft.com/office/drawing/2014/main" val="1870021160"/>
                    </a:ext>
                  </a:extLst>
                </a:gridCol>
                <a:gridCol w="1010781">
                  <a:extLst>
                    <a:ext uri="{9D8B030D-6E8A-4147-A177-3AD203B41FA5}">
                      <a16:colId xmlns:a16="http://schemas.microsoft.com/office/drawing/2014/main" val="2827891613"/>
                    </a:ext>
                  </a:extLst>
                </a:gridCol>
                <a:gridCol w="906780">
                  <a:extLst>
                    <a:ext uri="{9D8B030D-6E8A-4147-A177-3AD203B41FA5}">
                      <a16:colId xmlns:a16="http://schemas.microsoft.com/office/drawing/2014/main" val="4205745000"/>
                    </a:ext>
                  </a:extLst>
                </a:gridCol>
              </a:tblGrid>
              <a:tr h="370840">
                <a:tc gridSpan="4">
                  <a:txBody>
                    <a:bodyPr/>
                    <a:lstStyle/>
                    <a:p>
                      <a:r>
                        <a:rPr lang="tr-TR" dirty="0"/>
                        <a:t>SAĞLIK BİLİMLERİ FAKÜLTESİ</a:t>
                      </a:r>
                    </a:p>
                  </a:txBody>
                  <a:tcPr anchor="ctr"/>
                </a:tc>
                <a:tc hMerge="1">
                  <a:txBody>
                    <a:bodyPr/>
                    <a:lstStyle/>
                    <a:p>
                      <a:endParaRPr lang="tr-TR" dirty="0"/>
                    </a:p>
                  </a:txBody>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val="355327368"/>
                  </a:ext>
                </a:extLst>
              </a:tr>
              <a:tr h="370840">
                <a:tc>
                  <a:txBody>
                    <a:bodyPr/>
                    <a:lstStyle/>
                    <a:p>
                      <a:pPr algn="ctr"/>
                      <a:r>
                        <a:rPr lang="tr-TR" dirty="0"/>
                        <a:t>YIL</a:t>
                      </a:r>
                    </a:p>
                  </a:txBody>
                  <a:tcPr anchor="ctr"/>
                </a:tc>
                <a:tc>
                  <a:txBody>
                    <a:bodyPr/>
                    <a:lstStyle/>
                    <a:p>
                      <a:pPr algn="ctr"/>
                      <a:r>
                        <a:rPr lang="tr-TR" dirty="0"/>
                        <a:t>BURS</a:t>
                      </a:r>
                    </a:p>
                  </a:txBody>
                  <a:tcPr anchor="ctr"/>
                </a:tc>
                <a:tc>
                  <a:txBody>
                    <a:bodyPr/>
                    <a:lstStyle/>
                    <a:p>
                      <a:pPr algn="ctr"/>
                      <a:r>
                        <a:rPr lang="tr-TR" dirty="0"/>
                        <a:t>K/Y</a:t>
                      </a:r>
                    </a:p>
                  </a:txBody>
                  <a:tcPr anchor="ctr"/>
                </a:tc>
                <a:tc>
                  <a:txBody>
                    <a:bodyPr/>
                    <a:lstStyle/>
                    <a:p>
                      <a:pPr algn="ctr"/>
                      <a:r>
                        <a:rPr lang="tr-TR" dirty="0"/>
                        <a:t>ORAN</a:t>
                      </a:r>
                    </a:p>
                  </a:txBody>
                  <a:tcPr anchor="ctr"/>
                </a:tc>
                <a:extLst>
                  <a:ext uri="{0D108BD9-81ED-4DB2-BD59-A6C34878D82A}">
                    <a16:rowId xmlns:a16="http://schemas.microsoft.com/office/drawing/2014/main" val="571230473"/>
                  </a:ext>
                </a:extLst>
              </a:tr>
              <a:tr h="370840">
                <a:tc rowSpan="4">
                  <a:txBody>
                    <a:bodyPr/>
                    <a:lstStyle/>
                    <a:p>
                      <a:pPr algn="ctr"/>
                      <a:r>
                        <a:rPr lang="tr-TR" dirty="0"/>
                        <a:t>2019-2020</a:t>
                      </a:r>
                    </a:p>
                  </a:txBody>
                  <a:tcPr vert="vert270" anchor="ctr"/>
                </a:tc>
                <a:tc>
                  <a:txBody>
                    <a:bodyPr/>
                    <a:lstStyle/>
                    <a:p>
                      <a:pPr algn="ctr"/>
                      <a:r>
                        <a:rPr lang="tr-TR" dirty="0"/>
                        <a:t>%100</a:t>
                      </a:r>
                    </a:p>
                  </a:txBody>
                  <a:tcPr anchor="ctr"/>
                </a:tc>
                <a:tc>
                  <a:txBody>
                    <a:bodyPr/>
                    <a:lstStyle/>
                    <a:p>
                      <a:pPr algn="ctr"/>
                      <a:r>
                        <a:rPr lang="tr-TR" dirty="0"/>
                        <a:t>12/12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%100</a:t>
                      </a:r>
                    </a:p>
                  </a:txBody>
                  <a:tcPr anchor="ctr"/>
                </a:tc>
                <a:extLst>
                  <a:ext uri="{0D108BD9-81ED-4DB2-BD59-A6C34878D82A}">
                    <a16:rowId xmlns:a16="http://schemas.microsoft.com/office/drawing/2014/main" val="810556190"/>
                  </a:ext>
                </a:extLst>
              </a:tr>
              <a:tr h="370840">
                <a:tc vMerge="1">
                  <a:txBody>
                    <a:bodyPr/>
                    <a:lstStyle/>
                    <a:p>
                      <a:endParaRPr lang="tr-TR" dirty="0"/>
                    </a:p>
                  </a:txBody>
                  <a:tcPr/>
                </a:tc>
                <a:tc>
                  <a:txBody>
                    <a:bodyPr/>
                    <a:lstStyle/>
                    <a:p>
                      <a:pPr algn="ctr"/>
                      <a:r>
                        <a:rPr lang="tr-TR" dirty="0"/>
                        <a:t>%75</a:t>
                      </a:r>
                    </a:p>
                  </a:txBody>
                  <a:tcPr anchor="ctr"/>
                </a:tc>
                <a:tc>
                  <a:txBody>
                    <a:bodyPr/>
                    <a:lstStyle/>
                    <a:p>
                      <a:pPr algn="ctr"/>
                      <a:r>
                        <a:rPr lang="tr-TR" dirty="0"/>
                        <a:t>22/22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%100</a:t>
                      </a:r>
                    </a:p>
                  </a:txBody>
                  <a:tcPr anchor="ctr"/>
                </a:tc>
                <a:extLst>
                  <a:ext uri="{0D108BD9-81ED-4DB2-BD59-A6C34878D82A}">
                    <a16:rowId xmlns:a16="http://schemas.microsoft.com/office/drawing/2014/main" val="562387779"/>
                  </a:ext>
                </a:extLst>
              </a:tr>
              <a:tr h="370840">
                <a:tc vMerge="1">
                  <a:txBody>
                    <a:bodyPr/>
                    <a:lstStyle/>
                    <a:p>
                      <a:endParaRPr lang="tr-TR" dirty="0"/>
                    </a:p>
                  </a:txBody>
                  <a:tcPr/>
                </a:tc>
                <a:tc>
                  <a:txBody>
                    <a:bodyPr/>
                    <a:lstStyle/>
                    <a:p>
                      <a:pPr algn="ctr"/>
                      <a:r>
                        <a:rPr lang="tr-TR" dirty="0"/>
                        <a:t>%50</a:t>
                      </a:r>
                    </a:p>
                  </a:txBody>
                  <a:tcPr anchor="ctr"/>
                </a:tc>
                <a:tc>
                  <a:txBody>
                    <a:bodyPr/>
                    <a:lstStyle/>
                    <a:p>
                      <a:pPr algn="ctr"/>
                      <a:r>
                        <a:rPr lang="tr-TR" dirty="0"/>
                        <a:t>44/44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%100</a:t>
                      </a:r>
                    </a:p>
                  </a:txBody>
                  <a:tcPr anchor="ctr"/>
                </a:tc>
                <a:extLst>
                  <a:ext uri="{0D108BD9-81ED-4DB2-BD59-A6C34878D82A}">
                    <a16:rowId xmlns:a16="http://schemas.microsoft.com/office/drawing/2014/main" val="1559136931"/>
                  </a:ext>
                </a:extLst>
              </a:tr>
              <a:tr h="370840">
                <a:tc vMerge="1">
                  <a:txBody>
                    <a:bodyPr/>
                    <a:lstStyle/>
                    <a:p>
                      <a:endParaRPr lang="tr-TR" dirty="0"/>
                    </a:p>
                  </a:txBody>
                  <a:tcPr/>
                </a:tc>
                <a:tc>
                  <a:txBody>
                    <a:bodyPr/>
                    <a:lstStyle/>
                    <a:p>
                      <a:pPr algn="ctr"/>
                      <a:r>
                        <a:rPr lang="tr-TR" dirty="0"/>
                        <a:t>%25</a:t>
                      </a:r>
                    </a:p>
                  </a:txBody>
                  <a:tcPr anchor="ctr"/>
                </a:tc>
                <a:tc>
                  <a:txBody>
                    <a:bodyPr/>
                    <a:lstStyle/>
                    <a:p>
                      <a:pPr algn="ctr"/>
                      <a:r>
                        <a:rPr lang="tr-TR" dirty="0"/>
                        <a:t>32/32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%100</a:t>
                      </a:r>
                    </a:p>
                  </a:txBody>
                  <a:tcPr anchor="ctr"/>
                </a:tc>
                <a:extLst>
                  <a:ext uri="{0D108BD9-81ED-4DB2-BD59-A6C34878D82A}">
                    <a16:rowId xmlns:a16="http://schemas.microsoft.com/office/drawing/2014/main" val="1853438026"/>
                  </a:ext>
                </a:extLst>
              </a:tr>
              <a:tr h="370840">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2020-2021</a:t>
                      </a:r>
                    </a:p>
                  </a:txBody>
                  <a:tcPr vert="vert270" anchor="ctr"/>
                </a:tc>
                <a:tc>
                  <a:txBody>
                    <a:bodyPr/>
                    <a:lstStyle/>
                    <a:p>
                      <a:pPr algn="ctr"/>
                      <a:r>
                        <a:rPr lang="tr-TR" dirty="0"/>
                        <a:t>%100</a:t>
                      </a:r>
                    </a:p>
                  </a:txBody>
                  <a:tcPr anchor="ctr"/>
                </a:tc>
                <a:tc>
                  <a:txBody>
                    <a:bodyPr/>
                    <a:lstStyle/>
                    <a:p>
                      <a:pPr algn="ctr"/>
                      <a:r>
                        <a:rPr lang="tr-TR" dirty="0"/>
                        <a:t>22/22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%100</a:t>
                      </a:r>
                    </a:p>
                  </a:txBody>
                  <a:tcPr anchor="ctr"/>
                </a:tc>
                <a:extLst>
                  <a:ext uri="{0D108BD9-81ED-4DB2-BD59-A6C34878D82A}">
                    <a16:rowId xmlns:a16="http://schemas.microsoft.com/office/drawing/2014/main" val="4208922115"/>
                  </a:ext>
                </a:extLst>
              </a:tr>
              <a:tr h="370840">
                <a:tc vMerge="1">
                  <a:txBody>
                    <a:bodyPr/>
                    <a:lstStyle/>
                    <a:p>
                      <a:pPr algn="ctr"/>
                      <a:endParaRPr lang="tr-TR" dirty="0"/>
                    </a:p>
                  </a:txBody>
                  <a:tcPr vert="vert270"/>
                </a:tc>
                <a:tc>
                  <a:txBody>
                    <a:bodyPr/>
                    <a:lstStyle/>
                    <a:p>
                      <a:pPr algn="ctr"/>
                      <a:r>
                        <a:rPr lang="tr-TR" dirty="0"/>
                        <a:t>%75</a:t>
                      </a:r>
                    </a:p>
                  </a:txBody>
                  <a:tcPr anchor="ctr"/>
                </a:tc>
                <a:tc>
                  <a:txBody>
                    <a:bodyPr/>
                    <a:lstStyle/>
                    <a:p>
                      <a:pPr algn="ctr"/>
                      <a:r>
                        <a:rPr lang="tr-TR"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%100</a:t>
                      </a:r>
                    </a:p>
                  </a:txBody>
                  <a:tcPr anchor="ctr"/>
                </a:tc>
                <a:extLst>
                  <a:ext uri="{0D108BD9-81ED-4DB2-BD59-A6C34878D82A}">
                    <a16:rowId xmlns:a16="http://schemas.microsoft.com/office/drawing/2014/main" val="1498324795"/>
                  </a:ext>
                </a:extLst>
              </a:tr>
              <a:tr h="370840">
                <a:tc vMerge="1">
                  <a:txBody>
                    <a:bodyPr/>
                    <a:lstStyle/>
                    <a:p>
                      <a:pPr algn="ctr"/>
                      <a:endParaRPr lang="tr-TR" dirty="0"/>
                    </a:p>
                  </a:txBody>
                  <a:tcPr vert="vert270"/>
                </a:tc>
                <a:tc>
                  <a:txBody>
                    <a:bodyPr/>
                    <a:lstStyle/>
                    <a:p>
                      <a:pPr algn="ctr"/>
                      <a:r>
                        <a:rPr lang="tr-TR" dirty="0"/>
                        <a:t>%50</a:t>
                      </a:r>
                    </a:p>
                  </a:txBody>
                  <a:tcPr anchor="ctr"/>
                </a:tc>
                <a:tc>
                  <a:txBody>
                    <a:bodyPr/>
                    <a:lstStyle/>
                    <a:p>
                      <a:pPr algn="ctr"/>
                      <a:r>
                        <a:rPr lang="tr-TR"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%100</a:t>
                      </a:r>
                    </a:p>
                  </a:txBody>
                  <a:tcPr anchor="ctr"/>
                </a:tc>
                <a:extLst>
                  <a:ext uri="{0D108BD9-81ED-4DB2-BD59-A6C34878D82A}">
                    <a16:rowId xmlns:a16="http://schemas.microsoft.com/office/drawing/2014/main" val="2213542378"/>
                  </a:ext>
                </a:extLst>
              </a:tr>
              <a:tr h="370840">
                <a:tc vMerge="1">
                  <a:txBody>
                    <a:bodyPr/>
                    <a:lstStyle/>
                    <a:p>
                      <a:pPr algn="ctr"/>
                      <a:endParaRPr lang="tr-TR" dirty="0"/>
                    </a:p>
                  </a:txBody>
                  <a:tcPr vert="vert270"/>
                </a:tc>
                <a:tc>
                  <a:txBody>
                    <a:bodyPr/>
                    <a:lstStyle/>
                    <a:p>
                      <a:pPr algn="ctr"/>
                      <a:r>
                        <a:rPr lang="tr-TR" dirty="0"/>
                        <a:t>%25</a:t>
                      </a:r>
                    </a:p>
                  </a:txBody>
                  <a:tcPr anchor="ctr"/>
                </a:tc>
                <a:tc>
                  <a:txBody>
                    <a:bodyPr/>
                    <a:lstStyle/>
                    <a:p>
                      <a:pPr algn="ctr"/>
                      <a:r>
                        <a:rPr lang="tr-TR" dirty="0"/>
                        <a:t>129/129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%100</a:t>
                      </a:r>
                    </a:p>
                  </a:txBody>
                  <a:tcPr anchor="ctr"/>
                </a:tc>
                <a:extLst>
                  <a:ext uri="{0D108BD9-81ED-4DB2-BD59-A6C34878D82A}">
                    <a16:rowId xmlns:a16="http://schemas.microsoft.com/office/drawing/2014/main" val="2777139222"/>
                  </a:ext>
                </a:extLst>
              </a:tr>
            </a:tbl>
          </a:graphicData>
        </a:graphic>
      </p:graphicFrame>
    </p:spTree>
    <p:extLst>
      <p:ext uri="{BB962C8B-B14F-4D97-AF65-F5344CB8AC3E}">
        <p14:creationId xmlns:p14="http://schemas.microsoft.com/office/powerpoint/2010/main" val="2307092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294530"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Beslenme ve Diyetetik Eğitimi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IV</a:t>
              </a:r>
              <a:endParaRPr lang="en-IN" sz="1600" b="1" dirty="0">
                <a:solidFill>
                  <a:schemeClr val="bg1"/>
                </a:solidFill>
                <a:latin typeface="Eurostile BQ" pitchFamily="50" charset="0"/>
              </a:endParaRPr>
            </a:p>
          </p:txBody>
        </p:sp>
      </p:grpSp>
      <p:sp>
        <p:nvSpPr>
          <p:cNvPr id="16" name="İçerik Yer Tutucusu 9">
            <a:extLst>
              <a:ext uri="{FF2B5EF4-FFF2-40B4-BE49-F238E27FC236}">
                <a16:creationId xmlns:a16="http://schemas.microsoft.com/office/drawing/2014/main" id="{7829E5B1-8015-4C26-9BD5-0969379E5267}"/>
              </a:ext>
            </a:extLst>
          </p:cNvPr>
          <p:cNvSpPr txBox="1">
            <a:spLocks/>
          </p:cNvSpPr>
          <p:nvPr/>
        </p:nvSpPr>
        <p:spPr>
          <a:xfrm>
            <a:off x="629410" y="2676213"/>
            <a:ext cx="10948419" cy="14385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Mayıs 2017’de açılmış, 2018’de eğitim öğretim dönemi başlamıştır</a:t>
            </a:r>
          </a:p>
          <a:p>
            <a:pPr algn="just"/>
            <a:r>
              <a:rPr lang="tr-TR" sz="2400" dirty="0">
                <a:latin typeface="Candara" panose="020E0502030303020204" pitchFamily="34" charset="0"/>
              </a:rPr>
              <a:t>Eğitim dili %100 İngilizce’dir. </a:t>
            </a:r>
          </a:p>
          <a:p>
            <a:pPr algn="just"/>
            <a:r>
              <a:rPr lang="tr-TR" sz="2400" dirty="0">
                <a:latin typeface="Candara" panose="020E0502030303020204" pitchFamily="34" charset="0"/>
              </a:rPr>
              <a:t>3 tam zamanlı öğretim üyesi ve 4 araştırma görevlisi mevcuttur.</a:t>
            </a:r>
          </a:p>
        </p:txBody>
      </p:sp>
    </p:spTree>
    <p:extLst>
      <p:ext uri="{BB962C8B-B14F-4D97-AF65-F5344CB8AC3E}">
        <p14:creationId xmlns:p14="http://schemas.microsoft.com/office/powerpoint/2010/main" val="25312291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480297" y="612825"/>
                <a:ext cx="11400438" cy="775504"/>
                <a:chOff x="480297" y="612825"/>
                <a:chExt cx="114004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480297"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Kontenjan ve  Yerleşen Sayıları - 2020</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a:t>
              </a:r>
              <a:endParaRPr lang="en-IN" sz="1600" b="1" dirty="0">
                <a:solidFill>
                  <a:schemeClr val="bg1"/>
                </a:solidFill>
                <a:latin typeface="Eurostile BQ" pitchFamily="50" charset="0"/>
              </a:endParaRPr>
            </a:p>
          </p:txBody>
        </p:sp>
      </p:grpSp>
      <p:pic>
        <p:nvPicPr>
          <p:cNvPr id="19" name="Resim 6">
            <a:extLst>
              <a:ext uri="{FF2B5EF4-FFF2-40B4-BE49-F238E27FC236}">
                <a16:creationId xmlns:a16="http://schemas.microsoft.com/office/drawing/2014/main" id="{A2E8E933-AEAE-42C9-BE90-B2821F7D8A6F}"/>
              </a:ext>
            </a:extLst>
          </p:cNvPr>
          <p:cNvPicPr>
            <a:picLocks noChangeAspect="1"/>
          </p:cNvPicPr>
          <p:nvPr/>
        </p:nvPicPr>
        <p:blipFill rotWithShape="1">
          <a:blip r:embed="rId3"/>
          <a:srcRect b="22726"/>
          <a:stretch/>
        </p:blipFill>
        <p:spPr>
          <a:xfrm>
            <a:off x="6096000" y="3204904"/>
            <a:ext cx="5442117" cy="3262525"/>
          </a:xfrm>
          <a:prstGeom prst="rect">
            <a:avLst/>
          </a:prstGeom>
        </p:spPr>
      </p:pic>
      <p:sp>
        <p:nvSpPr>
          <p:cNvPr id="20" name="Unvan 6">
            <a:extLst>
              <a:ext uri="{FF2B5EF4-FFF2-40B4-BE49-F238E27FC236}">
                <a16:creationId xmlns:a16="http://schemas.microsoft.com/office/drawing/2014/main" id="{E44AEE05-C16C-4D81-976D-7C1125359A34}"/>
              </a:ext>
            </a:extLst>
          </p:cNvPr>
          <p:cNvSpPr txBox="1">
            <a:spLocks/>
          </p:cNvSpPr>
          <p:nvPr/>
        </p:nvSpPr>
        <p:spPr>
          <a:xfrm>
            <a:off x="5946053" y="1255521"/>
            <a:ext cx="5383014" cy="222560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tr-TR" sz="3200" dirty="0">
                <a:solidFill>
                  <a:srgbClr val="4472C4"/>
                </a:solidFill>
                <a:latin typeface="Candara" panose="020E0502030303020204" pitchFamily="34" charset="0"/>
              </a:rPr>
              <a:t>Beslenme ve Diyetetik</a:t>
            </a:r>
            <a:br>
              <a:rPr lang="tr-TR" sz="3200" dirty="0">
                <a:solidFill>
                  <a:srgbClr val="4472C4"/>
                </a:solidFill>
                <a:latin typeface="Candara" panose="020E0502030303020204" pitchFamily="34" charset="0"/>
              </a:rPr>
            </a:br>
            <a:r>
              <a:rPr lang="tr-TR" sz="3200" dirty="0">
                <a:solidFill>
                  <a:srgbClr val="4472C4"/>
                </a:solidFill>
                <a:latin typeface="Candara" panose="020E0502030303020204" pitchFamily="34" charset="0"/>
              </a:rPr>
              <a:t>Bölümlerine Ait Kontenjan ve </a:t>
            </a:r>
            <a:br>
              <a:rPr lang="tr-TR" sz="3200" dirty="0">
                <a:solidFill>
                  <a:srgbClr val="4472C4"/>
                </a:solidFill>
                <a:latin typeface="Candara" panose="020E0502030303020204" pitchFamily="34" charset="0"/>
              </a:rPr>
            </a:br>
            <a:r>
              <a:rPr lang="tr-TR" sz="3200" dirty="0">
                <a:solidFill>
                  <a:srgbClr val="4472C4"/>
                </a:solidFill>
                <a:latin typeface="Candara" panose="020E0502030303020204" pitchFamily="34" charset="0"/>
              </a:rPr>
              <a:t>Yerleşen Sayıları - 2020</a:t>
            </a:r>
          </a:p>
        </p:txBody>
      </p:sp>
      <p:graphicFrame>
        <p:nvGraphicFramePr>
          <p:cNvPr id="2" name="Tablo 1">
            <a:extLst>
              <a:ext uri="{FF2B5EF4-FFF2-40B4-BE49-F238E27FC236}">
                <a16:creationId xmlns:a16="http://schemas.microsoft.com/office/drawing/2014/main" id="{6AB33FA8-694E-40EC-B217-30946E7CFD58}"/>
              </a:ext>
            </a:extLst>
          </p:cNvPr>
          <p:cNvGraphicFramePr>
            <a:graphicFrameLocks noGrp="1"/>
          </p:cNvGraphicFramePr>
          <p:nvPr>
            <p:extLst>
              <p:ext uri="{D42A27DB-BD31-4B8C-83A1-F6EECF244321}">
                <p14:modId xmlns:p14="http://schemas.microsoft.com/office/powerpoint/2010/main" val="1474517883"/>
              </p:ext>
            </p:extLst>
          </p:nvPr>
        </p:nvGraphicFramePr>
        <p:xfrm>
          <a:off x="264736" y="4135496"/>
          <a:ext cx="5576689" cy="1401339"/>
        </p:xfrm>
        <a:graphic>
          <a:graphicData uri="http://schemas.openxmlformats.org/drawingml/2006/table">
            <a:tbl>
              <a:tblPr firstRow="1" bandRow="1">
                <a:tableStyleId>{5C22544A-7EE6-4342-B048-85BDC9FD1C3A}</a:tableStyleId>
              </a:tblPr>
              <a:tblGrid>
                <a:gridCol w="842764">
                  <a:extLst>
                    <a:ext uri="{9D8B030D-6E8A-4147-A177-3AD203B41FA5}">
                      <a16:colId xmlns:a16="http://schemas.microsoft.com/office/drawing/2014/main" val="1665758811"/>
                    </a:ext>
                  </a:extLst>
                </a:gridCol>
                <a:gridCol w="1181100">
                  <a:extLst>
                    <a:ext uri="{9D8B030D-6E8A-4147-A177-3AD203B41FA5}">
                      <a16:colId xmlns:a16="http://schemas.microsoft.com/office/drawing/2014/main" val="332645763"/>
                    </a:ext>
                  </a:extLst>
                </a:gridCol>
                <a:gridCol w="1285875">
                  <a:extLst>
                    <a:ext uri="{9D8B030D-6E8A-4147-A177-3AD203B41FA5}">
                      <a16:colId xmlns:a16="http://schemas.microsoft.com/office/drawing/2014/main" val="637810224"/>
                    </a:ext>
                  </a:extLst>
                </a:gridCol>
                <a:gridCol w="1238250">
                  <a:extLst>
                    <a:ext uri="{9D8B030D-6E8A-4147-A177-3AD203B41FA5}">
                      <a16:colId xmlns:a16="http://schemas.microsoft.com/office/drawing/2014/main" val="1358936931"/>
                    </a:ext>
                  </a:extLst>
                </a:gridCol>
                <a:gridCol w="1028700">
                  <a:extLst>
                    <a:ext uri="{9D8B030D-6E8A-4147-A177-3AD203B41FA5}">
                      <a16:colId xmlns:a16="http://schemas.microsoft.com/office/drawing/2014/main" val="1211937334"/>
                    </a:ext>
                  </a:extLst>
                </a:gridCol>
              </a:tblGrid>
              <a:tr h="873225">
                <a:tc>
                  <a:txBody>
                    <a:bodyPr/>
                    <a:lstStyle/>
                    <a:p>
                      <a:pPr algn="ctr"/>
                      <a:r>
                        <a:rPr lang="tr-TR" sz="1400" dirty="0">
                          <a:solidFill>
                            <a:schemeClr val="bg1"/>
                          </a:solidFill>
                        </a:rPr>
                        <a:t>Toplam Öğrenci Sayısı</a:t>
                      </a:r>
                      <a:endParaRPr lang="en-US" sz="1400" dirty="0">
                        <a:solidFill>
                          <a:schemeClr val="bg1"/>
                        </a:solidFill>
                      </a:endParaRPr>
                    </a:p>
                  </a:txBody>
                  <a:tcPr anchor="ctr">
                    <a:solidFill>
                      <a:srgbClr val="1F4E79"/>
                    </a:solidFill>
                  </a:tcPr>
                </a:tc>
                <a:tc>
                  <a:txBody>
                    <a:bodyPr/>
                    <a:lstStyle/>
                    <a:p>
                      <a:pPr algn="ctr"/>
                      <a:r>
                        <a:rPr lang="tr-TR" sz="1400" dirty="0">
                          <a:solidFill>
                            <a:schemeClr val="bg1"/>
                          </a:solidFill>
                        </a:rPr>
                        <a:t>T.C. Vatandaşı</a:t>
                      </a:r>
                      <a:endParaRPr lang="en-US" sz="1400" dirty="0">
                        <a:solidFill>
                          <a:schemeClr val="bg1"/>
                        </a:solidFill>
                      </a:endParaRPr>
                    </a:p>
                  </a:txBody>
                  <a:tcPr anchor="ctr">
                    <a:solidFill>
                      <a:srgbClr val="7030A0"/>
                    </a:solidFill>
                  </a:tcPr>
                </a:tc>
                <a:tc>
                  <a:txBody>
                    <a:bodyPr/>
                    <a:lstStyle/>
                    <a:p>
                      <a:pPr algn="ctr"/>
                      <a:r>
                        <a:rPr lang="en-US" sz="1400" dirty="0" err="1">
                          <a:solidFill>
                            <a:schemeClr val="bg1"/>
                          </a:solidFill>
                        </a:rPr>
                        <a:t>Yatay</a:t>
                      </a:r>
                      <a:r>
                        <a:rPr lang="en-US" sz="1400" dirty="0">
                          <a:solidFill>
                            <a:schemeClr val="bg1"/>
                          </a:solidFill>
                        </a:rPr>
                        <a:t>/</a:t>
                      </a:r>
                      <a:r>
                        <a:rPr lang="en-US" sz="1400" dirty="0" err="1">
                          <a:solidFill>
                            <a:schemeClr val="bg1"/>
                          </a:solidFill>
                        </a:rPr>
                        <a:t>Dikey</a:t>
                      </a:r>
                      <a:r>
                        <a:rPr lang="en-US" sz="1400" dirty="0">
                          <a:solidFill>
                            <a:schemeClr val="bg1"/>
                          </a:solidFill>
                        </a:rPr>
                        <a:t> </a:t>
                      </a:r>
                      <a:r>
                        <a:rPr lang="en-US" sz="1400" dirty="0" err="1">
                          <a:solidFill>
                            <a:schemeClr val="bg1"/>
                          </a:solidFill>
                        </a:rPr>
                        <a:t>Geçiş</a:t>
                      </a:r>
                      <a:endParaRPr lang="en-US" sz="1400" dirty="0">
                        <a:solidFill>
                          <a:schemeClr val="bg1"/>
                        </a:solidFill>
                      </a:endParaRPr>
                    </a:p>
                  </a:txBody>
                  <a:tcPr anchor="ctr">
                    <a:solidFill>
                      <a:schemeClr val="accent2">
                        <a:lumMod val="50000"/>
                      </a:schemeClr>
                    </a:solidFill>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tr-TR" sz="1400" dirty="0">
                          <a:solidFill>
                            <a:schemeClr val="bg1"/>
                          </a:solidFill>
                        </a:rPr>
                        <a:t>Uluslararası Öğrenci*</a:t>
                      </a:r>
                    </a:p>
                  </a:txBody>
                  <a:tcPr anchor="ctr">
                    <a:solidFill>
                      <a:srgbClr val="C63535"/>
                    </a:solidFill>
                  </a:tcPr>
                </a:tc>
                <a:tc>
                  <a:txBody>
                    <a:bodyPr/>
                    <a:lstStyle/>
                    <a:p>
                      <a:pPr algn="ctr"/>
                      <a:r>
                        <a:rPr lang="tr-TR" sz="1400" dirty="0">
                          <a:solidFill>
                            <a:schemeClr val="bg1"/>
                          </a:solidFill>
                        </a:rPr>
                        <a:t>Kayıt Sildiren (**)</a:t>
                      </a:r>
                      <a:endParaRPr lang="en-US" sz="1400" dirty="0">
                        <a:solidFill>
                          <a:schemeClr val="bg1"/>
                        </a:solidFill>
                      </a:endParaRPr>
                    </a:p>
                  </a:txBody>
                  <a:tcPr anchor="ctr">
                    <a:solidFill>
                      <a:srgbClr val="1F4E79"/>
                    </a:solidFill>
                  </a:tcPr>
                </a:tc>
                <a:extLst>
                  <a:ext uri="{0D108BD9-81ED-4DB2-BD59-A6C34878D82A}">
                    <a16:rowId xmlns:a16="http://schemas.microsoft.com/office/drawing/2014/main" val="4162465268"/>
                  </a:ext>
                </a:extLst>
              </a:tr>
              <a:tr h="528114">
                <a:tc>
                  <a:txBody>
                    <a:bodyPr/>
                    <a:lstStyle/>
                    <a:p>
                      <a:pPr algn="ctr"/>
                      <a:r>
                        <a:rPr lang="tr-TR" sz="1400" b="0" dirty="0">
                          <a:solidFill>
                            <a:schemeClr val="bg1"/>
                          </a:solidFill>
                        </a:rPr>
                        <a:t>180</a:t>
                      </a:r>
                      <a:endParaRPr lang="en-US" sz="1400" b="0" dirty="0">
                        <a:solidFill>
                          <a:schemeClr val="bg1"/>
                        </a:solidFill>
                      </a:endParaRPr>
                    </a:p>
                  </a:txBody>
                  <a:tcPr anchor="ctr">
                    <a:solidFill>
                      <a:srgbClr val="1F4E79"/>
                    </a:solidFill>
                  </a:tcPr>
                </a:tc>
                <a:tc>
                  <a:txBody>
                    <a:bodyPr/>
                    <a:lstStyle/>
                    <a:p>
                      <a:pPr algn="ctr"/>
                      <a:r>
                        <a:rPr lang="tr-TR" sz="1400" dirty="0">
                          <a:solidFill>
                            <a:schemeClr val="bg1"/>
                          </a:solidFill>
                        </a:rPr>
                        <a:t>166</a:t>
                      </a:r>
                      <a:endParaRPr lang="en-US" sz="1400" dirty="0">
                        <a:solidFill>
                          <a:schemeClr val="bg1"/>
                        </a:solidFill>
                      </a:endParaRPr>
                    </a:p>
                  </a:txBody>
                  <a:tcPr anchor="ctr">
                    <a:solidFill>
                      <a:srgbClr val="7030A0"/>
                    </a:solidFill>
                  </a:tcPr>
                </a:tc>
                <a:tc>
                  <a:txBody>
                    <a:bodyPr/>
                    <a:lstStyle/>
                    <a:p>
                      <a:pPr algn="ctr"/>
                      <a:r>
                        <a:rPr lang="tr-TR" sz="1400" dirty="0">
                          <a:solidFill>
                            <a:schemeClr val="bg1"/>
                          </a:solidFill>
                        </a:rPr>
                        <a:t>5</a:t>
                      </a:r>
                      <a:endParaRPr lang="en-US" sz="1400" dirty="0">
                        <a:solidFill>
                          <a:schemeClr val="bg1"/>
                        </a:solidFill>
                      </a:endParaRPr>
                    </a:p>
                  </a:txBody>
                  <a:tcPr anchor="ctr">
                    <a:solidFill>
                      <a:schemeClr val="accent2">
                        <a:lumMod val="50000"/>
                      </a:schemeClr>
                    </a:solidFill>
                  </a:tcPr>
                </a:tc>
                <a:tc>
                  <a:txBody>
                    <a:bodyPr/>
                    <a:lstStyle/>
                    <a:p>
                      <a:pPr algn="ctr"/>
                      <a:r>
                        <a:rPr lang="tr-TR" sz="1400" dirty="0">
                          <a:solidFill>
                            <a:schemeClr val="bg1"/>
                          </a:solidFill>
                        </a:rPr>
                        <a:t>9</a:t>
                      </a:r>
                      <a:endParaRPr lang="en-US" sz="1400" dirty="0">
                        <a:solidFill>
                          <a:schemeClr val="bg1"/>
                        </a:solidFill>
                      </a:endParaRPr>
                    </a:p>
                  </a:txBody>
                  <a:tcPr anchor="ctr">
                    <a:solidFill>
                      <a:srgbClr val="C63535"/>
                    </a:solidFill>
                  </a:tcPr>
                </a:tc>
                <a:tc>
                  <a:txBody>
                    <a:bodyPr/>
                    <a:lstStyle/>
                    <a:p>
                      <a:pPr algn="ctr"/>
                      <a:r>
                        <a:rPr lang="tr-TR" sz="1400" dirty="0">
                          <a:solidFill>
                            <a:schemeClr val="bg1"/>
                          </a:solidFill>
                        </a:rPr>
                        <a:t>15</a:t>
                      </a:r>
                      <a:endParaRPr lang="en-US" sz="1400" dirty="0">
                        <a:solidFill>
                          <a:schemeClr val="bg1"/>
                        </a:solidFill>
                      </a:endParaRPr>
                    </a:p>
                  </a:txBody>
                  <a:tcPr anchor="ctr">
                    <a:solidFill>
                      <a:srgbClr val="1F4E79"/>
                    </a:solidFill>
                  </a:tcPr>
                </a:tc>
                <a:extLst>
                  <a:ext uri="{0D108BD9-81ED-4DB2-BD59-A6C34878D82A}">
                    <a16:rowId xmlns:a16="http://schemas.microsoft.com/office/drawing/2014/main" val="1912677711"/>
                  </a:ext>
                </a:extLst>
              </a:tr>
            </a:tbl>
          </a:graphicData>
        </a:graphic>
      </p:graphicFrame>
    </p:spTree>
    <p:extLst>
      <p:ext uri="{BB962C8B-B14F-4D97-AF65-F5344CB8AC3E}">
        <p14:creationId xmlns:p14="http://schemas.microsoft.com/office/powerpoint/2010/main" val="12944488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a:t>
              </a:r>
              <a:endParaRPr lang="en-IN" sz="1600" b="1" dirty="0">
                <a:solidFill>
                  <a:schemeClr val="bg1"/>
                </a:solidFill>
                <a:latin typeface="Eurostile BQ" pitchFamily="50" charset="0"/>
              </a:endParaRPr>
            </a:p>
          </p:txBody>
        </p:sp>
      </p:grpSp>
      <p:sp>
        <p:nvSpPr>
          <p:cNvPr id="21" name="Unvan 1">
            <a:extLst>
              <a:ext uri="{FF2B5EF4-FFF2-40B4-BE49-F238E27FC236}">
                <a16:creationId xmlns:a16="http://schemas.microsoft.com/office/drawing/2014/main" id="{49CD663B-09DC-4BF6-8C59-ADCCF1640EE5}"/>
              </a:ext>
            </a:extLst>
          </p:cNvPr>
          <p:cNvSpPr txBox="1">
            <a:spLocks/>
          </p:cNvSpPr>
          <p:nvPr/>
        </p:nvSpPr>
        <p:spPr>
          <a:xfrm>
            <a:off x="3470674" y="2994973"/>
            <a:ext cx="8410061"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imes New Roman" panose="02020603050405020304" pitchFamily="18" charset="0"/>
                <a:cs typeface="Times New Roman" panose="02020603050405020304" pitchFamily="18" charset="0"/>
              </a:rPr>
              <a:t>Dr. Öğretim Üyesi Begüm KALYONCU </a:t>
            </a:r>
          </a:p>
        </p:txBody>
      </p:sp>
      <p:sp>
        <p:nvSpPr>
          <p:cNvPr id="22" name="İçerik Yer Tutucusu 2">
            <a:extLst>
              <a:ext uri="{FF2B5EF4-FFF2-40B4-BE49-F238E27FC236}">
                <a16:creationId xmlns:a16="http://schemas.microsoft.com/office/drawing/2014/main" id="{2E8DEB0E-47B1-47A3-9528-01BE9B4E68E0}"/>
              </a:ext>
            </a:extLst>
          </p:cNvPr>
          <p:cNvSpPr txBox="1">
            <a:spLocks/>
          </p:cNvSpPr>
          <p:nvPr/>
        </p:nvSpPr>
        <p:spPr>
          <a:xfrm>
            <a:off x="3491452" y="3657755"/>
            <a:ext cx="8911931" cy="20882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1800" b="1" dirty="0">
                <a:latin typeface="Times New Roman" panose="02020603050405020304" pitchFamily="18" charset="0"/>
                <a:cs typeface="Times New Roman" panose="02020603050405020304" pitchFamily="18" charset="0"/>
              </a:rPr>
              <a:t>Bölüm Başkanı </a:t>
            </a:r>
          </a:p>
          <a:p>
            <a:pPr marL="0" indent="0" fontAlgn="ctr">
              <a:buFont typeface="Arial" panose="020B0604020202020204" pitchFamily="34" charset="0"/>
              <a:buNone/>
            </a:pPr>
            <a:r>
              <a:rPr lang="en-US" sz="1800" b="1" dirty="0">
                <a:latin typeface="Times New Roman" panose="02020603050405020304" pitchFamily="18" charset="0"/>
                <a:cs typeface="Times New Roman" panose="02020603050405020304" pitchFamily="18" charset="0"/>
              </a:rPr>
              <a:t>2012-2018</a:t>
            </a:r>
            <a:r>
              <a:rPr lang="tr-TR" sz="1800" b="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Hacettepe</a:t>
            </a:r>
            <a:r>
              <a:rPr lang="en-US" sz="1800" dirty="0">
                <a:latin typeface="Times New Roman" panose="02020603050405020304" pitchFamily="18" charset="0"/>
                <a:cs typeface="Times New Roman" panose="02020603050405020304" pitchFamily="18" charset="0"/>
              </a:rPr>
              <a:t> </a:t>
            </a:r>
            <a:r>
              <a:rPr lang="tr-TR" sz="1800" dirty="0">
                <a:latin typeface="Times New Roman" panose="02020603050405020304" pitchFamily="18" charset="0"/>
                <a:cs typeface="Times New Roman" panose="02020603050405020304" pitchFamily="18" charset="0"/>
              </a:rPr>
              <a:t>Üniversitesi, Beslenme ve Diyetetik Bölümü , Doktora</a:t>
            </a:r>
          </a:p>
          <a:p>
            <a:pPr marL="0" indent="0" fontAlgn="ctr">
              <a:buFont typeface="Arial" panose="020B0604020202020204" pitchFamily="34" charset="0"/>
              <a:buNone/>
            </a:pPr>
            <a:r>
              <a:rPr lang="en-US" sz="1800" b="1" dirty="0">
                <a:latin typeface="Times New Roman" panose="02020603050405020304" pitchFamily="18" charset="0"/>
                <a:cs typeface="Times New Roman" panose="02020603050405020304" pitchFamily="18" charset="0"/>
              </a:rPr>
              <a:t>2010-2012</a:t>
            </a:r>
            <a:r>
              <a:rPr lang="tr-TR" sz="1800" b="1" dirty="0">
                <a:latin typeface="Times New Roman" panose="02020603050405020304" pitchFamily="18" charset="0"/>
                <a:cs typeface="Times New Roman" panose="02020603050405020304" pitchFamily="18" charset="0"/>
              </a:rPr>
              <a:t>, </a:t>
            </a:r>
            <a:r>
              <a:rPr lang="en-US" sz="1800" dirty="0">
                <a:latin typeface="Times New Roman" panose="02020603050405020304" pitchFamily="18" charset="0"/>
                <a:cs typeface="Times New Roman" panose="02020603050405020304" pitchFamily="18" charset="0"/>
              </a:rPr>
              <a:t>Maastricht </a:t>
            </a:r>
            <a:r>
              <a:rPr lang="tr-TR" sz="1800" dirty="0">
                <a:latin typeface="Times New Roman" panose="02020603050405020304" pitchFamily="18" charset="0"/>
                <a:cs typeface="Times New Roman" panose="02020603050405020304" pitchFamily="18" charset="0"/>
              </a:rPr>
              <a:t>Üniversitesi</a:t>
            </a:r>
            <a:r>
              <a:rPr lang="en-US" sz="1800" dirty="0">
                <a:latin typeface="Times New Roman" panose="02020603050405020304" pitchFamily="18" charset="0"/>
                <a:cs typeface="Times New Roman" panose="02020603050405020304" pitchFamily="18" charset="0"/>
              </a:rPr>
              <a:t>, </a:t>
            </a:r>
            <a:r>
              <a:rPr lang="tr-TR" sz="1800" dirty="0">
                <a:latin typeface="Times New Roman" panose="02020603050405020304" pitchFamily="18" charset="0"/>
                <a:cs typeface="Times New Roman" panose="02020603050405020304" pitchFamily="18" charset="0"/>
              </a:rPr>
              <a:t>Sağlık Gıda İnovasyon Yönetimi</a:t>
            </a:r>
            <a:r>
              <a:rPr lang="en-US" sz="1800" dirty="0">
                <a:latin typeface="Times New Roman" panose="02020603050405020304" pitchFamily="18" charset="0"/>
                <a:cs typeface="Times New Roman" panose="02020603050405020304" pitchFamily="18" charset="0"/>
              </a:rPr>
              <a:t>, </a:t>
            </a:r>
            <a:r>
              <a:rPr lang="tr-TR" sz="1800" dirty="0">
                <a:latin typeface="Times New Roman" panose="02020603050405020304" pitchFamily="18" charset="0"/>
                <a:cs typeface="Times New Roman" panose="02020603050405020304" pitchFamily="18" charset="0"/>
              </a:rPr>
              <a:t>Yüksek Lisans</a:t>
            </a:r>
            <a:r>
              <a:rPr lang="en-US" sz="1800" dirty="0">
                <a:latin typeface="Times New Roman" panose="02020603050405020304" pitchFamily="18" charset="0"/>
                <a:cs typeface="Times New Roman" panose="02020603050405020304" pitchFamily="18" charset="0"/>
              </a:rPr>
              <a:t> </a:t>
            </a:r>
            <a:endParaRPr lang="tr-TR" sz="1800" dirty="0">
              <a:latin typeface="Times New Roman" panose="02020603050405020304" pitchFamily="18" charset="0"/>
              <a:cs typeface="Times New Roman" panose="02020603050405020304" pitchFamily="18" charset="0"/>
            </a:endParaRPr>
          </a:p>
          <a:p>
            <a:pPr marL="0" indent="0" fontAlgn="ctr">
              <a:buFont typeface="Arial" panose="020B0604020202020204" pitchFamily="34" charset="0"/>
              <a:buNone/>
            </a:pPr>
            <a:r>
              <a:rPr lang="en-US" sz="1800" b="1" dirty="0">
                <a:latin typeface="Times New Roman" panose="02020603050405020304" pitchFamily="18" charset="0"/>
                <a:cs typeface="Times New Roman" panose="02020603050405020304" pitchFamily="18" charset="0"/>
              </a:rPr>
              <a:t>2005-2010</a:t>
            </a:r>
            <a:r>
              <a:rPr lang="tr-TR" sz="1800" b="1"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Hacettepe</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Üniversitesi</a:t>
            </a:r>
            <a:r>
              <a:rPr lang="tr-TR" sz="1800" dirty="0">
                <a:latin typeface="Times New Roman" panose="02020603050405020304" pitchFamily="18" charset="0"/>
                <a:cs typeface="Times New Roman" panose="02020603050405020304" pitchFamily="18" charset="0"/>
              </a:rPr>
              <a:t>,</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Beslenme</a:t>
            </a:r>
            <a:r>
              <a:rPr lang="en-US" sz="1800" dirty="0">
                <a:latin typeface="Times New Roman" panose="02020603050405020304" pitchFamily="18" charset="0"/>
                <a:cs typeface="Times New Roman" panose="02020603050405020304" pitchFamily="18" charset="0"/>
              </a:rPr>
              <a:t> ve </a:t>
            </a:r>
            <a:r>
              <a:rPr lang="en-US" sz="1800" dirty="0" err="1">
                <a:latin typeface="Times New Roman" panose="02020603050405020304" pitchFamily="18" charset="0"/>
                <a:cs typeface="Times New Roman" panose="02020603050405020304" pitchFamily="18" charset="0"/>
              </a:rPr>
              <a:t>Diyetetik</a:t>
            </a:r>
            <a:r>
              <a:rPr lang="en-US" sz="1800" dirty="0">
                <a:latin typeface="Times New Roman" panose="02020603050405020304" pitchFamily="18" charset="0"/>
                <a:cs typeface="Times New Roman" panose="02020603050405020304" pitchFamily="18" charset="0"/>
              </a:rPr>
              <a:t> </a:t>
            </a:r>
            <a:r>
              <a:rPr lang="en-US" sz="1800" dirty="0" err="1">
                <a:latin typeface="Times New Roman" panose="02020603050405020304" pitchFamily="18" charset="0"/>
                <a:cs typeface="Times New Roman" panose="02020603050405020304" pitchFamily="18" charset="0"/>
              </a:rPr>
              <a:t>Bölümü</a:t>
            </a:r>
            <a:r>
              <a:rPr lang="en-US" sz="1800" dirty="0">
                <a:latin typeface="Times New Roman" panose="02020603050405020304" pitchFamily="18" charset="0"/>
                <a:cs typeface="Times New Roman" panose="02020603050405020304" pitchFamily="18" charset="0"/>
              </a:rPr>
              <a:t> , </a:t>
            </a:r>
            <a:r>
              <a:rPr lang="tr-TR" sz="1800" dirty="0">
                <a:latin typeface="Times New Roman" panose="02020603050405020304" pitchFamily="18" charset="0"/>
                <a:cs typeface="Times New Roman" panose="02020603050405020304" pitchFamily="18" charset="0"/>
              </a:rPr>
              <a:t>Lisans</a:t>
            </a:r>
            <a:endParaRPr lang="en-US" sz="1800" dirty="0">
              <a:latin typeface="Times New Roman" panose="02020603050405020304" pitchFamily="18" charset="0"/>
              <a:cs typeface="Times New Roman" panose="02020603050405020304" pitchFamily="18" charset="0"/>
            </a:endParaRPr>
          </a:p>
          <a:p>
            <a:endParaRPr lang="tr-TR" sz="2400" dirty="0">
              <a:latin typeface="Times New Roman" panose="02020603050405020304" pitchFamily="18" charset="0"/>
              <a:cs typeface="Times New Roman" panose="02020603050405020304" pitchFamily="18" charset="0"/>
            </a:endParaRPr>
          </a:p>
        </p:txBody>
      </p:sp>
      <p:pic>
        <p:nvPicPr>
          <p:cNvPr id="23" name="Resim 7">
            <a:extLst>
              <a:ext uri="{FF2B5EF4-FFF2-40B4-BE49-F238E27FC236}">
                <a16:creationId xmlns:a16="http://schemas.microsoft.com/office/drawing/2014/main" id="{82023918-A865-44D7-B1F3-84D12F3753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9390" y="2649644"/>
            <a:ext cx="2787521" cy="3252108"/>
          </a:xfrm>
          <a:prstGeom prst="rect">
            <a:avLst/>
          </a:prstGeom>
        </p:spPr>
      </p:pic>
    </p:spTree>
    <p:extLst>
      <p:ext uri="{BB962C8B-B14F-4D97-AF65-F5344CB8AC3E}">
        <p14:creationId xmlns:p14="http://schemas.microsoft.com/office/powerpoint/2010/main" val="20317384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a:t>
              </a:r>
              <a:endParaRPr lang="en-IN" sz="1600" b="1" dirty="0">
                <a:solidFill>
                  <a:schemeClr val="bg1"/>
                </a:solidFill>
                <a:latin typeface="Eurostile BQ" pitchFamily="50" charset="0"/>
              </a:endParaRPr>
            </a:p>
          </p:txBody>
        </p:sp>
      </p:grpSp>
      <p:sp>
        <p:nvSpPr>
          <p:cNvPr id="19" name="Unvan 1">
            <a:extLst>
              <a:ext uri="{FF2B5EF4-FFF2-40B4-BE49-F238E27FC236}">
                <a16:creationId xmlns:a16="http://schemas.microsoft.com/office/drawing/2014/main" id="{FB1C24C9-6BF3-4096-958D-BE75C4611087}"/>
              </a:ext>
            </a:extLst>
          </p:cNvPr>
          <p:cNvSpPr txBox="1">
            <a:spLocks/>
          </p:cNvSpPr>
          <p:nvPr/>
        </p:nvSpPr>
        <p:spPr>
          <a:xfrm>
            <a:off x="3185676" y="3324847"/>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imes New Roman" panose="02020603050405020304" pitchFamily="18" charset="0"/>
                <a:cs typeface="Times New Roman" panose="02020603050405020304" pitchFamily="18" charset="0"/>
              </a:rPr>
              <a:t>Prof. Dr. Alptekin GÜRSOY</a:t>
            </a:r>
          </a:p>
        </p:txBody>
      </p:sp>
      <p:pic>
        <p:nvPicPr>
          <p:cNvPr id="20" name="İçerik Yer Tutucusu 6">
            <a:extLst>
              <a:ext uri="{FF2B5EF4-FFF2-40B4-BE49-F238E27FC236}">
                <a16:creationId xmlns:a16="http://schemas.microsoft.com/office/drawing/2014/main" id="{9B48797C-D2BE-45C0-810E-58D6D7AEEF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8183" y="2880931"/>
            <a:ext cx="2534311" cy="2956696"/>
          </a:xfrm>
          <a:prstGeom prst="rect">
            <a:avLst/>
          </a:prstGeom>
        </p:spPr>
      </p:pic>
      <p:sp>
        <p:nvSpPr>
          <p:cNvPr id="24" name="Metin kutusu 8">
            <a:extLst>
              <a:ext uri="{FF2B5EF4-FFF2-40B4-BE49-F238E27FC236}">
                <a16:creationId xmlns:a16="http://schemas.microsoft.com/office/drawing/2014/main" id="{0726E9D6-630A-4F4C-A604-42D62D12C351}"/>
              </a:ext>
            </a:extLst>
          </p:cNvPr>
          <p:cNvSpPr txBox="1"/>
          <p:nvPr/>
        </p:nvSpPr>
        <p:spPr>
          <a:xfrm>
            <a:off x="3185676" y="3987629"/>
            <a:ext cx="8468141" cy="1477328"/>
          </a:xfrm>
          <a:prstGeom prst="rect">
            <a:avLst/>
          </a:prstGeom>
          <a:noFill/>
        </p:spPr>
        <p:txBody>
          <a:bodyPr wrap="square" rtlCol="0">
            <a:spAutoFit/>
          </a:bodyPr>
          <a:lstStyle/>
          <a:p>
            <a:pPr algn="just" fontAlgn="ctr"/>
            <a:r>
              <a:rPr lang="tr-TR" b="1" dirty="0">
                <a:latin typeface="Times New Roman" panose="02020603050405020304" pitchFamily="18" charset="0"/>
                <a:cs typeface="Times New Roman" panose="02020603050405020304" pitchFamily="18" charset="0"/>
              </a:rPr>
              <a:t>2002-2005, </a:t>
            </a:r>
            <a:r>
              <a:rPr lang="tr-TR" dirty="0">
                <a:latin typeface="Times New Roman" panose="02020603050405020304" pitchFamily="18" charset="0"/>
                <a:cs typeface="Times New Roman" panose="02020603050405020304" pitchFamily="18" charset="0"/>
              </a:rPr>
              <a:t>Ankara Üniversitesi, Tıp Fakültesi, Endokrinoloji ve metabolizma Bölümü, Uzmanlık Eğitimi</a:t>
            </a:r>
          </a:p>
          <a:p>
            <a:pPr algn="just" fontAlgn="ctr"/>
            <a:r>
              <a:rPr lang="tr-TR" b="1" dirty="0">
                <a:latin typeface="Times New Roman" panose="02020603050405020304" pitchFamily="18" charset="0"/>
                <a:cs typeface="Times New Roman" panose="02020603050405020304" pitchFamily="18" charset="0"/>
              </a:rPr>
              <a:t>1995-2001, </a:t>
            </a:r>
            <a:r>
              <a:rPr lang="tr-TR" dirty="0">
                <a:latin typeface="Times New Roman" panose="02020603050405020304" pitchFamily="18" charset="0"/>
                <a:cs typeface="Times New Roman" panose="02020603050405020304" pitchFamily="18" charset="0"/>
              </a:rPr>
              <a:t>Ankara Üniversitesi, Tıp Fakültesi, İç Hastalıkları Bölümü, Uzmanlık Eğitimi</a:t>
            </a:r>
          </a:p>
          <a:p>
            <a:pPr algn="just" fontAlgn="ctr"/>
            <a:r>
              <a:rPr lang="tr-TR" b="1" dirty="0">
                <a:latin typeface="Times New Roman" panose="02020603050405020304" pitchFamily="18" charset="0"/>
                <a:cs typeface="Times New Roman" panose="02020603050405020304" pitchFamily="18" charset="0"/>
              </a:rPr>
              <a:t>1988-1995, </a:t>
            </a:r>
            <a:r>
              <a:rPr lang="tr-TR" dirty="0">
                <a:latin typeface="Times New Roman" panose="02020603050405020304" pitchFamily="18" charset="0"/>
                <a:cs typeface="Times New Roman" panose="02020603050405020304" pitchFamily="18" charset="0"/>
              </a:rPr>
              <a:t>Hacettepe Üniversitesi, Tıp Fakültesi, Lisans </a:t>
            </a:r>
          </a:p>
          <a:p>
            <a:pPr algn="just"/>
            <a:endParaRPr lang="tr-TR" dirty="0"/>
          </a:p>
        </p:txBody>
      </p:sp>
    </p:spTree>
    <p:extLst>
      <p:ext uri="{BB962C8B-B14F-4D97-AF65-F5344CB8AC3E}">
        <p14:creationId xmlns:p14="http://schemas.microsoft.com/office/powerpoint/2010/main" val="28892068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a:t>
              </a:r>
              <a:endParaRPr lang="en-IN" sz="1600" b="1" dirty="0">
                <a:solidFill>
                  <a:schemeClr val="bg1"/>
                </a:solidFill>
                <a:latin typeface="Eurostile BQ" pitchFamily="50" charset="0"/>
              </a:endParaRPr>
            </a:p>
          </p:txBody>
        </p:sp>
      </p:grpSp>
      <p:pic>
        <p:nvPicPr>
          <p:cNvPr id="25" name="Picture 2" descr="https://www.atilim.edu.tr/thumbnail?src=/uploads/employees/sevil-kose/sevilkose.jpg&amp;w=600&amp;h=700&amp;p=fit">
            <a:extLst>
              <a:ext uri="{FF2B5EF4-FFF2-40B4-BE49-F238E27FC236}">
                <a16:creationId xmlns:a16="http://schemas.microsoft.com/office/drawing/2014/main" id="{897B0233-31AC-4B7D-A76F-0932C37E959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563" y="2614715"/>
            <a:ext cx="3118714" cy="3638500"/>
          </a:xfrm>
          <a:prstGeom prst="rect">
            <a:avLst/>
          </a:prstGeom>
          <a:noFill/>
          <a:extLst>
            <a:ext uri="{909E8E84-426E-40DD-AFC4-6F175D3DCCD1}">
              <a14:hiddenFill xmlns:a14="http://schemas.microsoft.com/office/drawing/2010/main">
                <a:solidFill>
                  <a:srgbClr val="FFFFFF"/>
                </a:solidFill>
              </a14:hiddenFill>
            </a:ext>
          </a:extLst>
        </p:spPr>
      </p:pic>
      <p:sp>
        <p:nvSpPr>
          <p:cNvPr id="26" name="Unvan 1">
            <a:extLst>
              <a:ext uri="{FF2B5EF4-FFF2-40B4-BE49-F238E27FC236}">
                <a16:creationId xmlns:a16="http://schemas.microsoft.com/office/drawing/2014/main" id="{C4124D01-B367-4D5A-9252-18FE839F1EC9}"/>
              </a:ext>
            </a:extLst>
          </p:cNvPr>
          <p:cNvSpPr txBox="1">
            <a:spLocks/>
          </p:cNvSpPr>
          <p:nvPr/>
        </p:nvSpPr>
        <p:spPr>
          <a:xfrm>
            <a:off x="3607678" y="3071569"/>
            <a:ext cx="6538529" cy="1325563"/>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2800" b="1" dirty="0">
                <a:latin typeface="Times New Roman" panose="02020603050405020304" pitchFamily="18" charset="0"/>
                <a:cs typeface="Times New Roman" panose="02020603050405020304" pitchFamily="18" charset="0"/>
              </a:rPr>
              <a:t>Dr. Öğretim Üyesi Sevil KÖSE</a:t>
            </a:r>
          </a:p>
        </p:txBody>
      </p:sp>
      <p:sp>
        <p:nvSpPr>
          <p:cNvPr id="27" name="İçerik Yer Tutucusu 2">
            <a:extLst>
              <a:ext uri="{FF2B5EF4-FFF2-40B4-BE49-F238E27FC236}">
                <a16:creationId xmlns:a16="http://schemas.microsoft.com/office/drawing/2014/main" id="{97C071D2-1696-4A58-979E-4205CA8FAB7E}"/>
              </a:ext>
            </a:extLst>
          </p:cNvPr>
          <p:cNvSpPr txBox="1">
            <a:spLocks/>
          </p:cNvSpPr>
          <p:nvPr/>
        </p:nvSpPr>
        <p:spPr>
          <a:xfrm>
            <a:off x="3607678" y="3897268"/>
            <a:ext cx="8503307" cy="2088232"/>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tr-TR" sz="1800" b="1" dirty="0">
                <a:latin typeface="Times New Roman" panose="02020603050405020304" pitchFamily="18" charset="0"/>
                <a:cs typeface="Times New Roman" panose="02020603050405020304" pitchFamily="18" charset="0"/>
              </a:rPr>
              <a:t>2012-2017,</a:t>
            </a:r>
            <a:r>
              <a:rPr lang="tr-TR" sz="1800" dirty="0">
                <a:latin typeface="Times New Roman" panose="02020603050405020304" pitchFamily="18" charset="0"/>
                <a:cs typeface="Times New Roman" panose="02020603050405020304" pitchFamily="18" charset="0"/>
              </a:rPr>
              <a:t> Hacettepe Üniversitesi, Kök Hücre Bilimleri, Doktora</a:t>
            </a:r>
          </a:p>
          <a:p>
            <a:pPr marL="0" indent="0">
              <a:buFont typeface="Arial" panose="020B0604020202020204" pitchFamily="34" charset="0"/>
              <a:buNone/>
            </a:pPr>
            <a:r>
              <a:rPr lang="tr-TR" sz="1800" b="1" dirty="0">
                <a:latin typeface="Times New Roman" panose="02020603050405020304" pitchFamily="18" charset="0"/>
                <a:cs typeface="Times New Roman" panose="02020603050405020304" pitchFamily="18" charset="0"/>
              </a:rPr>
              <a:t>2010-2012,</a:t>
            </a:r>
            <a:r>
              <a:rPr lang="tr-TR" sz="1800" dirty="0">
                <a:latin typeface="Times New Roman" panose="02020603050405020304" pitchFamily="18" charset="0"/>
                <a:cs typeface="Times New Roman" panose="02020603050405020304" pitchFamily="18" charset="0"/>
              </a:rPr>
              <a:t> Hacettepe Üniversitesi, Nanotıp ve Nanoteknoloji Bilimleri, Yüksek Lisans</a:t>
            </a:r>
          </a:p>
          <a:p>
            <a:pPr marL="0" indent="0">
              <a:buFont typeface="Arial" panose="020B0604020202020204" pitchFamily="34" charset="0"/>
              <a:buNone/>
            </a:pPr>
            <a:r>
              <a:rPr lang="tr-TR" sz="1800" b="1" dirty="0">
                <a:latin typeface="Times New Roman" panose="02020603050405020304" pitchFamily="18" charset="0"/>
                <a:cs typeface="Times New Roman" panose="02020603050405020304" pitchFamily="18" charset="0"/>
              </a:rPr>
              <a:t>2002-2007,</a:t>
            </a:r>
            <a:r>
              <a:rPr lang="tr-TR" sz="1800" dirty="0">
                <a:latin typeface="Times New Roman" panose="02020603050405020304" pitchFamily="18" charset="0"/>
                <a:cs typeface="Times New Roman" panose="02020603050405020304" pitchFamily="18" charset="0"/>
              </a:rPr>
              <a:t> Hacettepe Üniversitesi, Biyoloji, Lisans</a:t>
            </a:r>
          </a:p>
        </p:txBody>
      </p:sp>
    </p:spTree>
    <p:extLst>
      <p:ext uri="{BB962C8B-B14F-4D97-AF65-F5344CB8AC3E}">
        <p14:creationId xmlns:p14="http://schemas.microsoft.com/office/powerpoint/2010/main" val="27087478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Akademik Kadro</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a:t>
              </a:r>
              <a:endParaRPr lang="en-IN" sz="1600" b="1" dirty="0">
                <a:solidFill>
                  <a:schemeClr val="bg1"/>
                </a:solidFill>
                <a:latin typeface="Eurostile BQ" pitchFamily="50" charset="0"/>
              </a:endParaRPr>
            </a:p>
          </p:txBody>
        </p:sp>
      </p:grpSp>
      <p:pic>
        <p:nvPicPr>
          <p:cNvPr id="19" name="Resim 8">
            <a:extLst>
              <a:ext uri="{FF2B5EF4-FFF2-40B4-BE49-F238E27FC236}">
                <a16:creationId xmlns:a16="http://schemas.microsoft.com/office/drawing/2014/main" id="{F774991B-6831-4341-B3C1-F34AE43ECD9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15130" y="1664905"/>
            <a:ext cx="921649" cy="1075257"/>
          </a:xfrm>
          <a:prstGeom prst="rect">
            <a:avLst/>
          </a:prstGeom>
        </p:spPr>
      </p:pic>
      <p:pic>
        <p:nvPicPr>
          <p:cNvPr id="20" name="Resim 9">
            <a:extLst>
              <a:ext uri="{FF2B5EF4-FFF2-40B4-BE49-F238E27FC236}">
                <a16:creationId xmlns:a16="http://schemas.microsoft.com/office/drawing/2014/main" id="{B35AA21B-D10D-4AFC-9CD6-5028600A03F5}"/>
              </a:ext>
            </a:extLst>
          </p:cNvPr>
          <p:cNvPicPr>
            <a:picLocks noChangeAspect="1"/>
          </p:cNvPicPr>
          <p:nvPr/>
        </p:nvPicPr>
        <p:blipFill>
          <a:blip r:embed="rId4"/>
          <a:stretch>
            <a:fillRect/>
          </a:stretch>
        </p:blipFill>
        <p:spPr>
          <a:xfrm>
            <a:off x="2015130" y="3019092"/>
            <a:ext cx="901253" cy="1051463"/>
          </a:xfrm>
          <a:prstGeom prst="rect">
            <a:avLst/>
          </a:prstGeom>
        </p:spPr>
      </p:pic>
      <p:pic>
        <p:nvPicPr>
          <p:cNvPr id="21" name="Resim 10">
            <a:extLst>
              <a:ext uri="{FF2B5EF4-FFF2-40B4-BE49-F238E27FC236}">
                <a16:creationId xmlns:a16="http://schemas.microsoft.com/office/drawing/2014/main" id="{3BB3C8B0-A668-441D-A109-661201D602C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986703" y="4195691"/>
            <a:ext cx="921649" cy="1075257"/>
          </a:xfrm>
          <a:prstGeom prst="rect">
            <a:avLst/>
          </a:prstGeom>
        </p:spPr>
      </p:pic>
      <p:sp>
        <p:nvSpPr>
          <p:cNvPr id="22" name="Metin kutusu 18">
            <a:extLst>
              <a:ext uri="{FF2B5EF4-FFF2-40B4-BE49-F238E27FC236}">
                <a16:creationId xmlns:a16="http://schemas.microsoft.com/office/drawing/2014/main" id="{7B133170-2514-47E0-9504-924863C530FA}"/>
              </a:ext>
            </a:extLst>
          </p:cNvPr>
          <p:cNvSpPr txBox="1"/>
          <p:nvPr/>
        </p:nvSpPr>
        <p:spPr>
          <a:xfrm>
            <a:off x="3092245" y="1597114"/>
            <a:ext cx="8344992" cy="5632311"/>
          </a:xfrm>
          <a:prstGeom prst="rect">
            <a:avLst/>
          </a:prstGeom>
          <a:noFill/>
        </p:spPr>
        <p:txBody>
          <a:bodyPr wrap="square" rtlCol="0">
            <a:spAutoFit/>
          </a:bodyPr>
          <a:lstStyle/>
          <a:p>
            <a:r>
              <a:rPr lang="tr-TR" b="1" dirty="0">
                <a:latin typeface="Times New Roman" panose="02020603050405020304" pitchFamily="18" charset="0"/>
                <a:cs typeface="Times New Roman" panose="02020603050405020304" pitchFamily="18" charset="0"/>
              </a:rPr>
              <a:t>Arş. Gör. Tuğçe Nur BALCI </a:t>
            </a:r>
          </a:p>
          <a:p>
            <a:pPr fontAlgn="ctr"/>
            <a:r>
              <a:rPr lang="en-US" b="1" dirty="0">
                <a:latin typeface="Times New Roman" panose="02020603050405020304" pitchFamily="18" charset="0"/>
                <a:cs typeface="Times New Roman" panose="02020603050405020304" pitchFamily="18" charset="0"/>
              </a:rPr>
              <a:t>2019 – </a:t>
            </a:r>
            <a:r>
              <a:rPr lang="tr-TR" b="1" dirty="0">
                <a:latin typeface="Times New Roman" panose="02020603050405020304" pitchFamily="18" charset="0"/>
                <a:cs typeface="Times New Roman" panose="02020603050405020304" pitchFamily="18" charset="0"/>
              </a:rPr>
              <a:t>2023</a:t>
            </a:r>
            <a:r>
              <a:rPr lang="tr-T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Ankara </a:t>
            </a:r>
            <a:r>
              <a:rPr lang="tr-TR" dirty="0">
                <a:latin typeface="Times New Roman" panose="02020603050405020304" pitchFamily="18" charset="0"/>
                <a:cs typeface="Times New Roman" panose="02020603050405020304" pitchFamily="18" charset="0"/>
              </a:rPr>
              <a:t>Üniversitesi, Beslenme ve Diyetetik Bölümü, Doktora </a:t>
            </a:r>
          </a:p>
          <a:p>
            <a:pPr fontAlgn="ctr"/>
            <a:r>
              <a:rPr lang="en-US" b="1" dirty="0">
                <a:latin typeface="Times New Roman" panose="02020603050405020304" pitchFamily="18" charset="0"/>
                <a:cs typeface="Times New Roman" panose="02020603050405020304" pitchFamily="18" charset="0"/>
              </a:rPr>
              <a:t>2013 – 2018</a:t>
            </a:r>
            <a:r>
              <a:rPr lang="tr-TR"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Hacettepe</a:t>
            </a:r>
            <a:r>
              <a:rPr lang="en-US"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Üniversitesi, Beslenme Bilimleri, Yüksek Lisans</a:t>
            </a:r>
          </a:p>
          <a:p>
            <a:pPr fontAlgn="ctr"/>
            <a:r>
              <a:rPr lang="en-US" b="1" dirty="0">
                <a:latin typeface="Times New Roman" panose="02020603050405020304" pitchFamily="18" charset="0"/>
                <a:cs typeface="Times New Roman" panose="02020603050405020304" pitchFamily="18" charset="0"/>
              </a:rPr>
              <a:t>2009 – 2013</a:t>
            </a:r>
            <a:r>
              <a:rPr lang="tr-TR"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Hacettepe</a:t>
            </a:r>
            <a:r>
              <a:rPr lang="en-US"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Üniversitesi, Beslenme ve Diyetetik Bölümü, Lisans </a:t>
            </a:r>
          </a:p>
          <a:p>
            <a:endParaRPr lang="tr-TR" dirty="0">
              <a:latin typeface="Times New Roman" panose="02020603050405020304" pitchFamily="18" charset="0"/>
              <a:cs typeface="Times New Roman" panose="02020603050405020304" pitchFamily="18" charset="0"/>
            </a:endParaRPr>
          </a:p>
          <a:p>
            <a:r>
              <a:rPr lang="tr-TR" b="1" dirty="0">
                <a:latin typeface="Times New Roman" panose="02020603050405020304" pitchFamily="18" charset="0"/>
                <a:cs typeface="Times New Roman" panose="02020603050405020304" pitchFamily="18" charset="0"/>
              </a:rPr>
              <a:t>Arş. Gör. Özlem Çetiner</a:t>
            </a:r>
          </a:p>
          <a:p>
            <a:pPr fontAlgn="ctr"/>
            <a:r>
              <a:rPr lang="tr-TR" b="1" dirty="0">
                <a:latin typeface="Times New Roman" panose="02020603050405020304" pitchFamily="18" charset="0"/>
                <a:cs typeface="Times New Roman" panose="02020603050405020304" pitchFamily="18" charset="0"/>
              </a:rPr>
              <a:t>2019- 2023, </a:t>
            </a:r>
            <a:r>
              <a:rPr lang="en-US" dirty="0">
                <a:latin typeface="Times New Roman" panose="02020603050405020304" pitchFamily="18" charset="0"/>
                <a:cs typeface="Times New Roman" panose="02020603050405020304" pitchFamily="18" charset="0"/>
              </a:rPr>
              <a:t>Ankara </a:t>
            </a:r>
            <a:r>
              <a:rPr lang="tr-TR" dirty="0">
                <a:latin typeface="Times New Roman" panose="02020603050405020304" pitchFamily="18" charset="0"/>
                <a:cs typeface="Times New Roman" panose="02020603050405020304" pitchFamily="18" charset="0"/>
              </a:rPr>
              <a:t>Üniversitesi, Beslenme ve Diyetetik Bölümü, Doktora </a:t>
            </a:r>
          </a:p>
          <a:p>
            <a:pPr fontAlgn="ctr"/>
            <a:r>
              <a:rPr lang="en-US" b="1" dirty="0">
                <a:latin typeface="Times New Roman" panose="02020603050405020304" pitchFamily="18" charset="0"/>
                <a:cs typeface="Times New Roman" panose="02020603050405020304" pitchFamily="18" charset="0"/>
              </a:rPr>
              <a:t>201</a:t>
            </a:r>
            <a:r>
              <a:rPr lang="tr-TR" b="1" dirty="0">
                <a:latin typeface="Times New Roman" panose="02020603050405020304" pitchFamily="18" charset="0"/>
                <a:cs typeface="Times New Roman" panose="02020603050405020304" pitchFamily="18" charset="0"/>
              </a:rPr>
              <a:t>6</a:t>
            </a:r>
            <a:r>
              <a:rPr lang="en-US" b="1" dirty="0">
                <a:latin typeface="Times New Roman" panose="02020603050405020304" pitchFamily="18" charset="0"/>
                <a:cs typeface="Times New Roman" panose="02020603050405020304" pitchFamily="18" charset="0"/>
              </a:rPr>
              <a:t>-201</a:t>
            </a:r>
            <a:r>
              <a:rPr lang="tr-TR" b="1" dirty="0">
                <a:latin typeface="Times New Roman" panose="02020603050405020304" pitchFamily="18" charset="0"/>
                <a:cs typeface="Times New Roman" panose="02020603050405020304" pitchFamily="18" charset="0"/>
              </a:rPr>
              <a:t>9, </a:t>
            </a:r>
            <a:r>
              <a:rPr lang="en-US" dirty="0" err="1">
                <a:latin typeface="Times New Roman" panose="02020603050405020304" pitchFamily="18" charset="0"/>
                <a:cs typeface="Times New Roman" panose="02020603050405020304" pitchFamily="18" charset="0"/>
              </a:rPr>
              <a:t>Hacettepe</a:t>
            </a:r>
            <a:r>
              <a:rPr lang="en-US"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Üniversitesi, Diyetetik, Yüksek Lisans</a:t>
            </a:r>
          </a:p>
          <a:p>
            <a:pPr fontAlgn="ctr"/>
            <a:r>
              <a:rPr lang="en-US" b="1" dirty="0">
                <a:latin typeface="Times New Roman" panose="02020603050405020304" pitchFamily="18" charset="0"/>
                <a:cs typeface="Times New Roman" panose="02020603050405020304" pitchFamily="18" charset="0"/>
              </a:rPr>
              <a:t>201</a:t>
            </a:r>
            <a:r>
              <a:rPr lang="tr-TR" b="1" dirty="0">
                <a:latin typeface="Times New Roman" panose="02020603050405020304" pitchFamily="18" charset="0"/>
                <a:cs typeface="Times New Roman" panose="02020603050405020304" pitchFamily="18" charset="0"/>
              </a:rPr>
              <a:t>2</a:t>
            </a:r>
            <a:r>
              <a:rPr lang="en-US" b="1" dirty="0">
                <a:latin typeface="Times New Roman" panose="02020603050405020304" pitchFamily="18" charset="0"/>
                <a:cs typeface="Times New Roman" panose="02020603050405020304" pitchFamily="18" charset="0"/>
              </a:rPr>
              <a:t>-201</a:t>
            </a:r>
            <a:r>
              <a:rPr lang="tr-TR" b="1" dirty="0">
                <a:latin typeface="Times New Roman" panose="02020603050405020304" pitchFamily="18" charset="0"/>
                <a:cs typeface="Times New Roman" panose="02020603050405020304" pitchFamily="18" charset="0"/>
              </a:rPr>
              <a:t>6, </a:t>
            </a:r>
            <a:r>
              <a:rPr lang="en-US" dirty="0" err="1">
                <a:latin typeface="Times New Roman" panose="02020603050405020304" pitchFamily="18" charset="0"/>
                <a:cs typeface="Times New Roman" panose="02020603050405020304" pitchFamily="18" charset="0"/>
              </a:rPr>
              <a:t>Hacettepe</a:t>
            </a:r>
            <a:r>
              <a:rPr lang="en-US"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Üniversitesi, Beslenme ve Diyetetik Bölümü, Lisans </a:t>
            </a:r>
          </a:p>
          <a:p>
            <a:endParaRPr lang="tr-TR" b="1" dirty="0">
              <a:latin typeface="Times New Roman" panose="02020603050405020304" pitchFamily="18" charset="0"/>
              <a:cs typeface="Times New Roman" panose="02020603050405020304" pitchFamily="18" charset="0"/>
            </a:endParaRPr>
          </a:p>
          <a:p>
            <a:r>
              <a:rPr lang="tr-TR" b="1" dirty="0">
                <a:latin typeface="Times New Roman" panose="02020603050405020304" pitchFamily="18" charset="0"/>
                <a:cs typeface="Times New Roman" panose="02020603050405020304" pitchFamily="18" charset="0"/>
              </a:rPr>
              <a:t>Arş. Gör. Zeynep Büşra EROĞLU</a:t>
            </a:r>
          </a:p>
          <a:p>
            <a:pPr fontAlgn="ctr"/>
            <a:r>
              <a:rPr lang="tr-TR" b="1" dirty="0">
                <a:latin typeface="Times New Roman" panose="02020603050405020304" pitchFamily="18" charset="0"/>
                <a:cs typeface="Times New Roman" panose="02020603050405020304" pitchFamily="18" charset="0"/>
              </a:rPr>
              <a:t>2019</a:t>
            </a:r>
            <a:r>
              <a:rPr lang="en-US" b="1" dirty="0">
                <a:latin typeface="Times New Roman" panose="02020603050405020304" pitchFamily="18" charset="0"/>
                <a:cs typeface="Times New Roman" panose="02020603050405020304" pitchFamily="18" charset="0"/>
              </a:rPr>
              <a:t>-</a:t>
            </a:r>
            <a:r>
              <a:rPr lang="tr-TR" b="1" dirty="0">
                <a:latin typeface="Times New Roman" panose="02020603050405020304" pitchFamily="18" charset="0"/>
                <a:cs typeface="Times New Roman" panose="02020603050405020304" pitchFamily="18" charset="0"/>
              </a:rPr>
              <a:t>2021 (devam etmektedir), </a:t>
            </a:r>
            <a:r>
              <a:rPr lang="en-US" dirty="0" err="1">
                <a:latin typeface="Times New Roman" panose="02020603050405020304" pitchFamily="18" charset="0"/>
                <a:cs typeface="Times New Roman" panose="02020603050405020304" pitchFamily="18" charset="0"/>
              </a:rPr>
              <a:t>Hacettepe</a:t>
            </a:r>
            <a:r>
              <a:rPr lang="en-US"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Üniversitesi, Diyetetik, Yüksek Lisans</a:t>
            </a:r>
          </a:p>
          <a:p>
            <a:pPr fontAlgn="ctr"/>
            <a:r>
              <a:rPr lang="tr-TR" b="1" dirty="0">
                <a:latin typeface="Times New Roman" panose="02020603050405020304" pitchFamily="18" charset="0"/>
                <a:cs typeface="Times New Roman" panose="02020603050405020304" pitchFamily="18" charset="0"/>
              </a:rPr>
              <a:t>2015-2019, </a:t>
            </a:r>
            <a:r>
              <a:rPr lang="en-US" dirty="0" err="1">
                <a:latin typeface="Times New Roman" panose="02020603050405020304" pitchFamily="18" charset="0"/>
                <a:cs typeface="Times New Roman" panose="02020603050405020304" pitchFamily="18" charset="0"/>
              </a:rPr>
              <a:t>Hacettepe</a:t>
            </a:r>
            <a:r>
              <a:rPr lang="en-US"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Üniversitesi, Beslenme ve Diyetetik Bölümü, Lisans </a:t>
            </a:r>
          </a:p>
          <a:p>
            <a:endParaRPr lang="tr-TR" dirty="0">
              <a:latin typeface="Times New Roman" panose="02020603050405020304" pitchFamily="18" charset="0"/>
              <a:cs typeface="Times New Roman" panose="02020603050405020304" pitchFamily="18" charset="0"/>
            </a:endParaRPr>
          </a:p>
          <a:p>
            <a:r>
              <a:rPr lang="tr-TR" b="1" dirty="0">
                <a:latin typeface="Times New Roman" panose="02020603050405020304" pitchFamily="18" charset="0"/>
                <a:cs typeface="Times New Roman" panose="02020603050405020304" pitchFamily="18" charset="0"/>
              </a:rPr>
              <a:t>Arş. Gör. İrem Çağla ÖZEL</a:t>
            </a:r>
          </a:p>
          <a:p>
            <a:pPr fontAlgn="ctr"/>
            <a:r>
              <a:rPr lang="en-US" b="1" dirty="0">
                <a:latin typeface="Times New Roman" panose="02020603050405020304" pitchFamily="18" charset="0"/>
                <a:cs typeface="Times New Roman" panose="02020603050405020304" pitchFamily="18" charset="0"/>
              </a:rPr>
              <a:t>2020-</a:t>
            </a:r>
            <a:r>
              <a:rPr lang="tr-TR" b="1" dirty="0">
                <a:latin typeface="Times New Roman" panose="02020603050405020304" pitchFamily="18" charset="0"/>
                <a:cs typeface="Times New Roman" panose="02020603050405020304" pitchFamily="18" charset="0"/>
              </a:rPr>
              <a:t>2024</a:t>
            </a:r>
            <a:r>
              <a:rPr lang="tr-TR"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Ankara </a:t>
            </a:r>
            <a:r>
              <a:rPr lang="tr-TR" dirty="0">
                <a:latin typeface="Times New Roman" panose="02020603050405020304" pitchFamily="18" charset="0"/>
                <a:cs typeface="Times New Roman" panose="02020603050405020304" pitchFamily="18" charset="0"/>
              </a:rPr>
              <a:t>Üniversitesi, Beslenme ve Diyetetik Bölümü, Doktora </a:t>
            </a:r>
            <a:br>
              <a:rPr lang="tr-TR" dirty="0">
                <a:latin typeface="Times New Roman" panose="02020603050405020304" pitchFamily="18" charset="0"/>
                <a:cs typeface="Times New Roman" panose="02020603050405020304" pitchFamily="18" charset="0"/>
              </a:rPr>
            </a:br>
            <a:r>
              <a:rPr lang="en-US" b="1" dirty="0">
                <a:latin typeface="Times New Roman" panose="02020603050405020304" pitchFamily="18" charset="0"/>
                <a:cs typeface="Times New Roman" panose="02020603050405020304" pitchFamily="18" charset="0"/>
              </a:rPr>
              <a:t>2017-2019</a:t>
            </a:r>
            <a:r>
              <a:rPr lang="tr-TR" b="1" dirty="0">
                <a:latin typeface="Times New Roman" panose="02020603050405020304" pitchFamily="18" charset="0"/>
                <a:cs typeface="Times New Roman" panose="02020603050405020304" pitchFamily="18" charset="0"/>
              </a:rPr>
              <a:t>, </a:t>
            </a:r>
            <a:r>
              <a:rPr lang="en-US" dirty="0">
                <a:latin typeface="Times New Roman" panose="02020603050405020304" pitchFamily="18" charset="0"/>
                <a:cs typeface="Times New Roman" panose="02020603050405020304" pitchFamily="18" charset="0"/>
              </a:rPr>
              <a:t>Ankara </a:t>
            </a:r>
            <a:r>
              <a:rPr lang="tr-TR" dirty="0">
                <a:latin typeface="Times New Roman" panose="02020603050405020304" pitchFamily="18" charset="0"/>
                <a:cs typeface="Times New Roman" panose="02020603050405020304" pitchFamily="18" charset="0"/>
              </a:rPr>
              <a:t>Üniversitesi, Beslenme ve Diyetetik Bölümü, Yüksek Lisans </a:t>
            </a:r>
          </a:p>
          <a:p>
            <a:pPr fontAlgn="ctr"/>
            <a:r>
              <a:rPr lang="en-US" b="1" dirty="0">
                <a:latin typeface="Times New Roman" panose="02020603050405020304" pitchFamily="18" charset="0"/>
                <a:cs typeface="Times New Roman" panose="02020603050405020304" pitchFamily="18" charset="0"/>
              </a:rPr>
              <a:t>2012-2016</a:t>
            </a:r>
            <a:r>
              <a:rPr lang="tr-TR" b="1" dirty="0">
                <a:latin typeface="Times New Roman" panose="02020603050405020304" pitchFamily="18" charset="0"/>
                <a:cs typeface="Times New Roman" panose="02020603050405020304" pitchFamily="18" charset="0"/>
              </a:rPr>
              <a:t>, </a:t>
            </a:r>
            <a:r>
              <a:rPr lang="en-US" dirty="0" err="1">
                <a:latin typeface="Times New Roman" panose="02020603050405020304" pitchFamily="18" charset="0"/>
                <a:cs typeface="Times New Roman" panose="02020603050405020304" pitchFamily="18" charset="0"/>
              </a:rPr>
              <a:t>Hacettepe</a:t>
            </a:r>
            <a:r>
              <a:rPr lang="en-US" dirty="0">
                <a:latin typeface="Times New Roman" panose="02020603050405020304" pitchFamily="18" charset="0"/>
                <a:cs typeface="Times New Roman" panose="02020603050405020304" pitchFamily="18" charset="0"/>
              </a:rPr>
              <a:t> </a:t>
            </a:r>
            <a:r>
              <a:rPr lang="tr-TR" dirty="0">
                <a:latin typeface="Times New Roman" panose="02020603050405020304" pitchFamily="18" charset="0"/>
                <a:cs typeface="Times New Roman" panose="02020603050405020304" pitchFamily="18" charset="0"/>
              </a:rPr>
              <a:t>Üniversitesi, Beslenme ve Diyetetik Bölümü, Lisans </a:t>
            </a:r>
          </a:p>
          <a:p>
            <a:endParaRPr lang="tr-TR" dirty="0"/>
          </a:p>
          <a:p>
            <a:endParaRPr lang="tr-TR" dirty="0"/>
          </a:p>
        </p:txBody>
      </p:sp>
      <p:pic>
        <p:nvPicPr>
          <p:cNvPr id="23" name="Resim 1">
            <a:extLst>
              <a:ext uri="{FF2B5EF4-FFF2-40B4-BE49-F238E27FC236}">
                <a16:creationId xmlns:a16="http://schemas.microsoft.com/office/drawing/2014/main" id="{F56BAF23-A6D5-4006-935C-DDAADB491F7E}"/>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81643" y="5416873"/>
            <a:ext cx="926709" cy="1236921"/>
          </a:xfrm>
          <a:prstGeom prst="rect">
            <a:avLst/>
          </a:prstGeom>
        </p:spPr>
      </p:pic>
    </p:spTree>
    <p:extLst>
      <p:ext uri="{BB962C8B-B14F-4D97-AF65-F5344CB8AC3E}">
        <p14:creationId xmlns:p14="http://schemas.microsoft.com/office/powerpoint/2010/main" val="3314726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6F40EFC2-DDDD-4C49-A0F6-8DC578D1CECA}"/>
              </a:ext>
            </a:extLst>
          </p:cNvPr>
          <p:cNvGraphicFramePr>
            <a:graphicFrameLocks/>
          </p:cNvGraphicFramePr>
          <p:nvPr>
            <p:extLst>
              <p:ext uri="{D42A27DB-BD31-4B8C-83A1-F6EECF244321}">
                <p14:modId xmlns:p14="http://schemas.microsoft.com/office/powerpoint/2010/main" val="53345006"/>
              </p:ext>
            </p:extLst>
          </p:nvPr>
        </p:nvGraphicFramePr>
        <p:xfrm>
          <a:off x="2240893" y="2602611"/>
          <a:ext cx="9119907" cy="3298935"/>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b="1"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b="1" dirty="0">
                          <a:effectLst/>
                          <a:latin typeface="Times New Roman" panose="02020603050405020304" pitchFamily="18" charset="0"/>
                          <a:cs typeface="Times New Roman" panose="02020603050405020304" pitchFamily="18" charset="0"/>
                        </a:rPr>
                        <a:t> Kodu</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Ders Adı</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Teorik</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Uygulama</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cap="all" dirty="0">
                          <a:effectLst/>
                          <a:latin typeface="Times New Roman" panose="02020603050405020304" pitchFamily="18" charset="0"/>
                          <a:cs typeface="Times New Roman" panose="02020603050405020304" pitchFamily="18" charset="0"/>
                        </a:rPr>
                        <a:t>AKTS</a:t>
                      </a:r>
                      <a:endParaRPr lang="tr-TR" sz="1500" b="1" cap="all"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400" b="1" u="none" strike="noStrike" dirty="0">
                          <a:solidFill>
                            <a:srgbClr val="1F3D7C"/>
                          </a:solidFill>
                          <a:effectLst/>
                          <a:latin typeface="Times New Roman" panose="02020603050405020304" pitchFamily="18" charset="0"/>
                          <a:cs typeface="Times New Roman" panose="02020603050405020304" pitchFamily="18" charset="0"/>
                        </a:rPr>
                        <a:t>MED181</a:t>
                      </a:r>
                      <a:endParaRPr lang="tr-TR" sz="1400" b="0" dirty="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Fizyoloji</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57687" marR="57687" marT="57687" marB="57687"/>
                </a:tc>
                <a:extLst>
                  <a:ext uri="{0D108BD9-81ED-4DB2-BD59-A6C34878D82A}">
                    <a16:rowId xmlns:a16="http://schemas.microsoft.com/office/drawing/2014/main" val="4037328770"/>
                  </a:ext>
                </a:extLst>
              </a:tr>
              <a:tr h="392271">
                <a:tc>
                  <a:txBody>
                    <a:bodyPr/>
                    <a:lstStyle/>
                    <a:p>
                      <a:pPr fontAlgn="t"/>
                      <a:r>
                        <a:rPr lang="tr-TR" sz="1400" b="1" u="none" strike="noStrike" dirty="0">
                          <a:solidFill>
                            <a:srgbClr val="1F3D7C"/>
                          </a:solidFill>
                          <a:effectLst/>
                          <a:latin typeface="Times New Roman" panose="02020603050405020304" pitchFamily="18" charset="0"/>
                          <a:cs typeface="Times New Roman" panose="02020603050405020304" pitchFamily="18" charset="0"/>
                        </a:rPr>
                        <a:t>MED183</a:t>
                      </a:r>
                      <a:endParaRPr lang="tr-TR" sz="1400" b="0" dirty="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Anatomi</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8.5</a:t>
                      </a:r>
                    </a:p>
                  </a:txBody>
                  <a:tcPr marL="57687" marR="57687" marT="57687" marB="57687"/>
                </a:tc>
                <a:extLst>
                  <a:ext uri="{0D108BD9-81ED-4DB2-BD59-A6C34878D82A}">
                    <a16:rowId xmlns:a16="http://schemas.microsoft.com/office/drawing/2014/main" val="371386252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NUT101</a:t>
                      </a:r>
                      <a:endParaRPr lang="tr-TR" sz="1400" b="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Beslenme İlkeleri I</a:t>
                      </a: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2</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57687" marR="57687" marT="57687" marB="57687"/>
                </a:tc>
                <a:extLst>
                  <a:ext uri="{0D108BD9-81ED-4DB2-BD59-A6C34878D82A}">
                    <a16:rowId xmlns:a16="http://schemas.microsoft.com/office/drawing/2014/main" val="2170714515"/>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NUT103</a:t>
                      </a:r>
                      <a:endParaRPr lang="tr-TR" sz="1400" b="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Tıbbi Biyoloji ve Genetik</a:t>
                      </a: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2</a:t>
                      </a: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0</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57687" marR="57687" marT="57687" marB="57687"/>
                </a:tc>
                <a:extLst>
                  <a:ext uri="{0D108BD9-81ED-4DB2-BD59-A6C34878D82A}">
                    <a16:rowId xmlns:a16="http://schemas.microsoft.com/office/drawing/2014/main" val="565030428"/>
                  </a:ext>
                </a:extLst>
              </a:tr>
              <a:tr h="392271">
                <a:tc>
                  <a:txBody>
                    <a:bodyPr/>
                    <a:lstStyle/>
                    <a:p>
                      <a:pPr fontAlgn="t"/>
                      <a:r>
                        <a:rPr lang="tr-TR" sz="1400" b="1" u="none" strike="noStrike" dirty="0">
                          <a:solidFill>
                            <a:srgbClr val="1F3D7C"/>
                          </a:solidFill>
                          <a:effectLst/>
                          <a:latin typeface="Times New Roman" panose="02020603050405020304" pitchFamily="18" charset="0"/>
                          <a:cs typeface="Times New Roman" panose="02020603050405020304" pitchFamily="18" charset="0"/>
                        </a:rPr>
                        <a:t>ENG101</a:t>
                      </a:r>
                      <a:endParaRPr lang="tr-TR" sz="1400" b="0" dirty="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Akademik İngilizce I</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0</a:t>
                      </a: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3.5</a:t>
                      </a:r>
                    </a:p>
                  </a:txBody>
                  <a:tcPr marL="57687" marR="57687" marT="57687" marB="57687"/>
                </a:tc>
                <a:extLst>
                  <a:ext uri="{0D108BD9-81ED-4DB2-BD59-A6C34878D82A}">
                    <a16:rowId xmlns:a16="http://schemas.microsoft.com/office/drawing/2014/main" val="1572555096"/>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HIST111</a:t>
                      </a:r>
                      <a:endParaRPr lang="tr-TR" sz="1400" b="0">
                        <a:effectLst/>
                        <a:latin typeface="Times New Roman" panose="02020603050405020304" pitchFamily="18" charset="0"/>
                        <a:cs typeface="Times New Roman" panose="02020603050405020304" pitchFamily="18" charset="0"/>
                      </a:endParaRP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Atatürk İlkeleri ve İnkılâp Tarihi I (İngilizce)</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2</a:t>
                      </a:r>
                    </a:p>
                  </a:txBody>
                  <a:tcPr marL="57687" marR="57687" marT="57687" marB="57687"/>
                </a:tc>
                <a:extLst>
                  <a:ext uri="{0D108BD9-81ED-4DB2-BD59-A6C34878D82A}">
                    <a16:rowId xmlns:a16="http://schemas.microsoft.com/office/drawing/2014/main" val="3598020181"/>
                  </a:ext>
                </a:extLst>
              </a:tr>
              <a:tr h="392271">
                <a:tc gridSpan="2">
                  <a:txBody>
                    <a:bodyPr/>
                    <a:lstStyle/>
                    <a:p>
                      <a:pPr fontAlgn="t"/>
                      <a:r>
                        <a:rPr lang="tr-TR" sz="1400" b="0" dirty="0">
                          <a:effectLst/>
                          <a:latin typeface="Times New Roman" panose="02020603050405020304" pitchFamily="18" charset="0"/>
                          <a:cs typeface="Times New Roman" panose="02020603050405020304" pitchFamily="18" charset="0"/>
                        </a:rPr>
                        <a:t>Toplam</a:t>
                      </a:r>
                    </a:p>
                  </a:txBody>
                  <a:tcPr marL="57687" marR="57687" marT="57687" marB="57687"/>
                </a:tc>
                <a:tc hMerge="1">
                  <a:txBody>
                    <a:bodyPr/>
                    <a:lstStyle/>
                    <a:p>
                      <a:endParaRPr lang="tr-TR"/>
                    </a:p>
                  </a:txBody>
                  <a:tcPr/>
                </a:tc>
                <a:tc>
                  <a:txBody>
                    <a:bodyPr/>
                    <a:lstStyle/>
                    <a:p>
                      <a:pPr fontAlgn="t"/>
                      <a:r>
                        <a:rPr lang="tr-TR" sz="1400" b="0">
                          <a:effectLst/>
                          <a:latin typeface="Times New Roman" panose="02020603050405020304" pitchFamily="18" charset="0"/>
                          <a:cs typeface="Times New Roman" panose="02020603050405020304" pitchFamily="18" charset="0"/>
                        </a:rPr>
                        <a:t>17</a:t>
                      </a:r>
                    </a:p>
                  </a:txBody>
                  <a:tcPr marL="57687" marR="57687" marT="57687" marB="57687"/>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57687" marR="57687" marT="57687" marB="57687"/>
                </a:tc>
                <a:tc>
                  <a:txBody>
                    <a:bodyPr/>
                    <a:lstStyle/>
                    <a:p>
                      <a:pPr fontAlgn="t"/>
                      <a:r>
                        <a:rPr lang="tr-TR" sz="1400" b="0" dirty="0">
                          <a:effectLst/>
                          <a:latin typeface="Times New Roman" panose="02020603050405020304" pitchFamily="18" charset="0"/>
                          <a:cs typeface="Times New Roman" panose="02020603050405020304" pitchFamily="18" charset="0"/>
                        </a:rPr>
                        <a:t>30</a:t>
                      </a:r>
                    </a:p>
                  </a:txBody>
                  <a:tcPr marL="57687" marR="57687" marT="57687" marB="57687"/>
                </a:tc>
                <a:extLst>
                  <a:ext uri="{0D108BD9-81ED-4DB2-BD59-A6C34878D82A}">
                    <a16:rowId xmlns:a16="http://schemas.microsoft.com/office/drawing/2014/main" val="1057289149"/>
                  </a:ext>
                </a:extLst>
              </a:tr>
            </a:tbl>
          </a:graphicData>
        </a:graphic>
      </p:graphicFrame>
      <p:sp>
        <p:nvSpPr>
          <p:cNvPr id="19" name="Metin kutusu 8">
            <a:extLst>
              <a:ext uri="{FF2B5EF4-FFF2-40B4-BE49-F238E27FC236}">
                <a16:creationId xmlns:a16="http://schemas.microsoft.com/office/drawing/2014/main" id="{C2B774D2-CDBD-453B-90D1-1F1F5ABA496B}"/>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1. Yarı Yıl</a:t>
            </a:r>
          </a:p>
        </p:txBody>
      </p:sp>
    </p:spTree>
    <p:extLst>
      <p:ext uri="{BB962C8B-B14F-4D97-AF65-F5344CB8AC3E}">
        <p14:creationId xmlns:p14="http://schemas.microsoft.com/office/powerpoint/2010/main" val="35222141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24" name="İçerik Yer Tutucusu 6">
            <a:extLst>
              <a:ext uri="{FF2B5EF4-FFF2-40B4-BE49-F238E27FC236}">
                <a16:creationId xmlns:a16="http://schemas.microsoft.com/office/drawing/2014/main" id="{D1C3FD9E-440B-493C-9D5E-5A2D888FE3C8}"/>
              </a:ext>
            </a:extLst>
          </p:cNvPr>
          <p:cNvGraphicFramePr>
            <a:graphicFrameLocks/>
          </p:cNvGraphicFramePr>
          <p:nvPr>
            <p:extLst>
              <p:ext uri="{D42A27DB-BD31-4B8C-83A1-F6EECF244321}">
                <p14:modId xmlns:p14="http://schemas.microsoft.com/office/powerpoint/2010/main" val="3920954058"/>
              </p:ext>
            </p:extLst>
          </p:nvPr>
        </p:nvGraphicFramePr>
        <p:xfrm>
          <a:off x="2135466" y="2434493"/>
          <a:ext cx="9119907" cy="3691206"/>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b="1"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b="1" dirty="0">
                          <a:effectLst/>
                          <a:latin typeface="Times New Roman" panose="02020603050405020304" pitchFamily="18" charset="0"/>
                          <a:cs typeface="Times New Roman" panose="02020603050405020304" pitchFamily="18" charset="0"/>
                        </a:rPr>
                        <a:t> Kodu</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Ders Adı</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Teorik</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Uygulama</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cap="all" dirty="0">
                          <a:effectLst/>
                          <a:latin typeface="Times New Roman" panose="02020603050405020304" pitchFamily="18" charset="0"/>
                          <a:cs typeface="Times New Roman" panose="02020603050405020304" pitchFamily="18" charset="0"/>
                        </a:rPr>
                        <a:t>AKTS</a:t>
                      </a:r>
                      <a:endParaRPr lang="tr-TR" sz="1500" b="1" cap="all"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CHE108</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Kimya</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76200" marR="76200" marT="76200" marB="76200"/>
                </a:tc>
                <a:extLst>
                  <a:ext uri="{0D108BD9-81ED-4DB2-BD59-A6C34878D82A}">
                    <a16:rowId xmlns:a16="http://schemas.microsoft.com/office/drawing/2014/main" val="4037328770"/>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MED182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Alana Özel Fizyoloji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76200" marR="76200" marT="76200" marB="76200"/>
                </a:tc>
                <a:extLst>
                  <a:ext uri="{0D108BD9-81ED-4DB2-BD59-A6C34878D82A}">
                    <a16:rowId xmlns:a16="http://schemas.microsoft.com/office/drawing/2014/main" val="371386252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HIST112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Atatürk İlke ve İnkilâp Tarihi II (İngilizce)</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extLst>
                  <a:ext uri="{0D108BD9-81ED-4DB2-BD59-A6C34878D82A}">
                    <a16:rowId xmlns:a16="http://schemas.microsoft.com/office/drawing/2014/main" val="2170714515"/>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NUT104</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Halk Sağlığı ve Beslenme</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3.5</a:t>
                      </a:r>
                    </a:p>
                  </a:txBody>
                  <a:tcPr marL="76200" marR="76200" marT="76200" marB="76200"/>
                </a:tc>
                <a:extLst>
                  <a:ext uri="{0D108BD9-81ED-4DB2-BD59-A6C34878D82A}">
                    <a16:rowId xmlns:a16="http://schemas.microsoft.com/office/drawing/2014/main" val="565030428"/>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NUT102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Beslenme İlkeleri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76200" marR="76200" marT="76200" marB="76200"/>
                </a:tc>
                <a:extLst>
                  <a:ext uri="{0D108BD9-81ED-4DB2-BD59-A6C34878D82A}">
                    <a16:rowId xmlns:a16="http://schemas.microsoft.com/office/drawing/2014/main" val="1572555096"/>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HIST221</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Uygarlık Tarihi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extLst>
                  <a:ext uri="{0D108BD9-81ED-4DB2-BD59-A6C34878D82A}">
                    <a16:rowId xmlns:a16="http://schemas.microsoft.com/office/drawing/2014/main" val="152603243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ENG102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Akademik İngilizce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3.5</a:t>
                      </a:r>
                    </a:p>
                  </a:txBody>
                  <a:tcPr marL="76200" marR="76200" marT="76200" marB="76200"/>
                </a:tc>
                <a:extLst>
                  <a:ext uri="{0D108BD9-81ED-4DB2-BD59-A6C34878D82A}">
                    <a16:rowId xmlns:a16="http://schemas.microsoft.com/office/drawing/2014/main" val="3053409423"/>
                  </a:ext>
                </a:extLst>
              </a:tr>
              <a:tr h="392271">
                <a:tc gridSpan="2">
                  <a:txBody>
                    <a:bodyPr/>
                    <a:lstStyle/>
                    <a:p>
                      <a:pPr fontAlgn="t"/>
                      <a:r>
                        <a:rPr lang="tr-TR" sz="1400" b="0">
                          <a:effectLst/>
                          <a:latin typeface="Times New Roman" panose="02020603050405020304" pitchFamily="18" charset="0"/>
                          <a:cs typeface="Times New Roman" panose="02020603050405020304" pitchFamily="18" charset="0"/>
                        </a:rPr>
                        <a:t>Toplam</a:t>
                      </a:r>
                    </a:p>
                  </a:txBody>
                  <a:tcPr marL="76200" marR="76200" marT="76200" marB="76200"/>
                </a:tc>
                <a:tc hMerge="1">
                  <a:txBody>
                    <a:bodyPr/>
                    <a:lstStyle/>
                    <a:p>
                      <a:endParaRPr lang="tr-TR"/>
                    </a:p>
                  </a:txBody>
                  <a:tcPr/>
                </a:tc>
                <a:tc>
                  <a:txBody>
                    <a:bodyPr/>
                    <a:lstStyle/>
                    <a:p>
                      <a:pPr fontAlgn="t"/>
                      <a:r>
                        <a:rPr lang="tr-TR" sz="1400" b="0">
                          <a:effectLst/>
                          <a:latin typeface="Times New Roman" panose="02020603050405020304" pitchFamily="18" charset="0"/>
                          <a:cs typeface="Times New Roman" panose="02020603050405020304" pitchFamily="18" charset="0"/>
                        </a:rPr>
                        <a:t>19</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30</a:t>
                      </a:r>
                    </a:p>
                  </a:txBody>
                  <a:tcPr marL="76200" marR="76200" marT="76200" marB="76200"/>
                </a:tc>
                <a:extLst>
                  <a:ext uri="{0D108BD9-81ED-4DB2-BD59-A6C34878D82A}">
                    <a16:rowId xmlns:a16="http://schemas.microsoft.com/office/drawing/2014/main" val="3598020181"/>
                  </a:ext>
                </a:extLst>
              </a:tr>
            </a:tbl>
          </a:graphicData>
        </a:graphic>
      </p:graphicFrame>
      <p:sp>
        <p:nvSpPr>
          <p:cNvPr id="26" name="Metin kutusu 8">
            <a:extLst>
              <a:ext uri="{FF2B5EF4-FFF2-40B4-BE49-F238E27FC236}">
                <a16:creationId xmlns:a16="http://schemas.microsoft.com/office/drawing/2014/main" id="{77F00336-56D9-464B-9A46-7306A5946CAF}"/>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2. Yarı Yıl</a:t>
            </a:r>
          </a:p>
        </p:txBody>
      </p:sp>
    </p:spTree>
    <p:extLst>
      <p:ext uri="{BB962C8B-B14F-4D97-AF65-F5344CB8AC3E}">
        <p14:creationId xmlns:p14="http://schemas.microsoft.com/office/powerpoint/2010/main" val="4637711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7E2387DD-ADD2-4D3B-9B00-A54919E4A09C}"/>
              </a:ext>
            </a:extLst>
          </p:cNvPr>
          <p:cNvGraphicFramePr>
            <a:graphicFrameLocks/>
          </p:cNvGraphicFramePr>
          <p:nvPr>
            <p:extLst>
              <p:ext uri="{D42A27DB-BD31-4B8C-83A1-F6EECF244321}">
                <p14:modId xmlns:p14="http://schemas.microsoft.com/office/powerpoint/2010/main" val="839251178"/>
              </p:ext>
            </p:extLst>
          </p:nvPr>
        </p:nvGraphicFramePr>
        <p:xfrm>
          <a:off x="2135466" y="2434493"/>
          <a:ext cx="9119907" cy="3691206"/>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b="1"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b="1" dirty="0">
                          <a:effectLst/>
                          <a:latin typeface="Times New Roman" panose="02020603050405020304" pitchFamily="18" charset="0"/>
                          <a:cs typeface="Times New Roman" panose="02020603050405020304" pitchFamily="18" charset="0"/>
                        </a:rPr>
                        <a:t> Kodu</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Ders Adı</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Teorik</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Uygulama</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cap="all" dirty="0">
                          <a:effectLst/>
                          <a:latin typeface="Times New Roman" panose="02020603050405020304" pitchFamily="18" charset="0"/>
                          <a:cs typeface="Times New Roman" panose="02020603050405020304" pitchFamily="18" charset="0"/>
                        </a:rPr>
                        <a:t>AKTS</a:t>
                      </a:r>
                      <a:endParaRPr lang="tr-TR" sz="1500" b="1" cap="all"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NUT207</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Beslenme ve Diyetetik Alanında Etik</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4037328770"/>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NUT201</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Beslenme Biyokimyası 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76200" marR="76200" marT="76200" marB="76200"/>
                </a:tc>
                <a:extLst>
                  <a:ext uri="{0D108BD9-81ED-4DB2-BD59-A6C34878D82A}">
                    <a16:rowId xmlns:a16="http://schemas.microsoft.com/office/drawing/2014/main" val="371386252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MED283</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Biyoistatistik</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2170714515"/>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NUT205</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Mesleki Oryantasyon</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extLst>
                  <a:ext uri="{0D108BD9-81ED-4DB2-BD59-A6C34878D82A}">
                    <a16:rowId xmlns:a16="http://schemas.microsoft.com/office/drawing/2014/main" val="565030428"/>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NUT203</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Besin Kimyası ve Analizi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76200" marR="76200" marT="76200" marB="76200"/>
                </a:tc>
                <a:extLst>
                  <a:ext uri="{0D108BD9-81ED-4DB2-BD59-A6C34878D82A}">
                    <a16:rowId xmlns:a16="http://schemas.microsoft.com/office/drawing/2014/main" val="1572555096"/>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MED185</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Mikrobiyoloji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3396803699"/>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ENG201</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Akademik İngilizce III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extLst>
                  <a:ext uri="{0D108BD9-81ED-4DB2-BD59-A6C34878D82A}">
                    <a16:rowId xmlns:a16="http://schemas.microsoft.com/office/drawing/2014/main" val="3598020181"/>
                  </a:ext>
                </a:extLst>
              </a:tr>
              <a:tr h="392271">
                <a:tc gridSpan="2">
                  <a:txBody>
                    <a:bodyPr/>
                    <a:lstStyle/>
                    <a:p>
                      <a:pPr fontAlgn="t"/>
                      <a:r>
                        <a:rPr lang="tr-TR" sz="1400" b="0">
                          <a:effectLst/>
                          <a:latin typeface="Times New Roman" panose="02020603050405020304" pitchFamily="18" charset="0"/>
                          <a:cs typeface="Times New Roman" panose="02020603050405020304" pitchFamily="18" charset="0"/>
                        </a:rPr>
                        <a:t>Toplam</a:t>
                      </a:r>
                    </a:p>
                  </a:txBody>
                  <a:tcPr marL="76200" marR="76200" marT="76200" marB="76200"/>
                </a:tc>
                <a:tc hMerge="1">
                  <a:txBody>
                    <a:bodyPr/>
                    <a:lstStyle/>
                    <a:p>
                      <a:endParaRPr lang="tr-TR"/>
                    </a:p>
                  </a:txBody>
                  <a:tcPr/>
                </a:tc>
                <a:tc>
                  <a:txBody>
                    <a:bodyPr/>
                    <a:lstStyle/>
                    <a:p>
                      <a:pPr fontAlgn="t"/>
                      <a:r>
                        <a:rPr lang="tr-TR" sz="1400" b="0">
                          <a:effectLst/>
                          <a:latin typeface="Times New Roman" panose="02020603050405020304" pitchFamily="18" charset="0"/>
                          <a:cs typeface="Times New Roman" panose="02020603050405020304" pitchFamily="18" charset="0"/>
                        </a:rPr>
                        <a:t>17</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30</a:t>
                      </a:r>
                    </a:p>
                  </a:txBody>
                  <a:tcPr marL="76200" marR="76200" marT="76200" marB="76200"/>
                </a:tc>
                <a:extLst>
                  <a:ext uri="{0D108BD9-81ED-4DB2-BD59-A6C34878D82A}">
                    <a16:rowId xmlns:a16="http://schemas.microsoft.com/office/drawing/2014/main" val="1057289149"/>
                  </a:ext>
                </a:extLst>
              </a:tr>
            </a:tbl>
          </a:graphicData>
        </a:graphic>
      </p:graphicFrame>
      <p:sp>
        <p:nvSpPr>
          <p:cNvPr id="19" name="Metin kutusu 8">
            <a:extLst>
              <a:ext uri="{FF2B5EF4-FFF2-40B4-BE49-F238E27FC236}">
                <a16:creationId xmlns:a16="http://schemas.microsoft.com/office/drawing/2014/main" id="{DD9E87EC-D332-431A-90E6-56F9F987FF0C}"/>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3. Yarı Yıl</a:t>
            </a:r>
          </a:p>
        </p:txBody>
      </p:sp>
    </p:spTree>
    <p:extLst>
      <p:ext uri="{BB962C8B-B14F-4D97-AF65-F5344CB8AC3E}">
        <p14:creationId xmlns:p14="http://schemas.microsoft.com/office/powerpoint/2010/main" val="18706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3759471C-CD15-4E72-B65C-50E477B833E7}"/>
              </a:ext>
            </a:extLst>
          </p:cNvPr>
          <p:cNvGraphicFramePr>
            <a:graphicFrameLocks/>
          </p:cNvGraphicFramePr>
          <p:nvPr>
            <p:extLst>
              <p:ext uri="{D42A27DB-BD31-4B8C-83A1-F6EECF244321}">
                <p14:modId xmlns:p14="http://schemas.microsoft.com/office/powerpoint/2010/main" val="1469930955"/>
              </p:ext>
            </p:extLst>
          </p:nvPr>
        </p:nvGraphicFramePr>
        <p:xfrm>
          <a:off x="2113703" y="2434493"/>
          <a:ext cx="9119907" cy="3691206"/>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b="1"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b="1" dirty="0">
                          <a:effectLst/>
                          <a:latin typeface="Times New Roman" panose="02020603050405020304" pitchFamily="18" charset="0"/>
                          <a:cs typeface="Times New Roman" panose="02020603050405020304" pitchFamily="18" charset="0"/>
                        </a:rPr>
                        <a:t> Kodu</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Ders Adı</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Teorik</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Uygulama</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cap="all" dirty="0">
                          <a:effectLst/>
                          <a:latin typeface="Times New Roman" panose="02020603050405020304" pitchFamily="18" charset="0"/>
                          <a:cs typeface="Times New Roman" panose="02020603050405020304" pitchFamily="18" charset="0"/>
                        </a:rPr>
                        <a:t>AKTS</a:t>
                      </a:r>
                      <a:endParaRPr lang="tr-TR" sz="1500" b="1" cap="all"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NUT204</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Besin Mikrobiyolojisi ve Gıda Güvenliği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5</a:t>
                      </a:r>
                    </a:p>
                  </a:txBody>
                  <a:tcPr marL="76200" marR="76200" marT="76200" marB="76200"/>
                </a:tc>
                <a:extLst>
                  <a:ext uri="{0D108BD9-81ED-4DB2-BD59-A6C34878D82A}">
                    <a16:rowId xmlns:a16="http://schemas.microsoft.com/office/drawing/2014/main" val="4037328770"/>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ENG202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Akademik İngilizce IV</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extLst>
                  <a:ext uri="{0D108BD9-81ED-4DB2-BD59-A6C34878D82A}">
                    <a16:rowId xmlns:a16="http://schemas.microsoft.com/office/drawing/2014/main" val="371386252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NUT202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Beslenme Biyokimyası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76200" marR="76200" marT="76200" marB="76200"/>
                </a:tc>
                <a:extLst>
                  <a:ext uri="{0D108BD9-81ED-4DB2-BD59-A6C34878D82A}">
                    <a16:rowId xmlns:a16="http://schemas.microsoft.com/office/drawing/2014/main" val="2170714515"/>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NUT208</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İletişim, Danışmanlık ve Beslenme Eğitimi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1</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extLst>
                  <a:ext uri="{0D108BD9-81ED-4DB2-BD59-A6C34878D82A}">
                    <a16:rowId xmlns:a16="http://schemas.microsoft.com/office/drawing/2014/main" val="565030428"/>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NUT206</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Besin Kontrolü ve Mevzuatı</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1572555096"/>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5</a:t>
                      </a:r>
                    </a:p>
                  </a:txBody>
                  <a:tcPr marL="76200" marR="76200" marT="76200" marB="76200"/>
                </a:tc>
                <a:extLst>
                  <a:ext uri="{0D108BD9-81ED-4DB2-BD59-A6C34878D82A}">
                    <a16:rowId xmlns:a16="http://schemas.microsoft.com/office/drawing/2014/main" val="3619304633"/>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Dışı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3598020181"/>
                  </a:ext>
                </a:extLst>
              </a:tr>
              <a:tr h="392271">
                <a:tc gridSpan="2">
                  <a:txBody>
                    <a:bodyPr/>
                    <a:lstStyle/>
                    <a:p>
                      <a:pPr fontAlgn="t"/>
                      <a:r>
                        <a:rPr lang="tr-TR" sz="1400" b="0">
                          <a:effectLst/>
                          <a:latin typeface="Times New Roman" panose="02020603050405020304" pitchFamily="18" charset="0"/>
                          <a:cs typeface="Times New Roman" panose="02020603050405020304" pitchFamily="18" charset="0"/>
                        </a:rPr>
                        <a:t>Toplam</a:t>
                      </a:r>
                    </a:p>
                  </a:txBody>
                  <a:tcPr marL="76200" marR="76200" marT="76200" marB="76200"/>
                </a:tc>
                <a:tc hMerge="1">
                  <a:txBody>
                    <a:bodyPr/>
                    <a:lstStyle/>
                    <a:p>
                      <a:endParaRPr lang="tr-TR"/>
                    </a:p>
                  </a:txBody>
                  <a:tcPr/>
                </a:tc>
                <a:tc>
                  <a:txBody>
                    <a:bodyPr/>
                    <a:lstStyle/>
                    <a:p>
                      <a:pPr fontAlgn="t"/>
                      <a:r>
                        <a:rPr lang="tr-TR" sz="1400" b="0">
                          <a:effectLst/>
                          <a:latin typeface="Times New Roman" panose="02020603050405020304" pitchFamily="18" charset="0"/>
                          <a:cs typeface="Times New Roman" panose="02020603050405020304" pitchFamily="18" charset="0"/>
                        </a:rPr>
                        <a:t>16</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30</a:t>
                      </a:r>
                    </a:p>
                  </a:txBody>
                  <a:tcPr marL="76200" marR="76200" marT="76200" marB="76200"/>
                </a:tc>
                <a:extLst>
                  <a:ext uri="{0D108BD9-81ED-4DB2-BD59-A6C34878D82A}">
                    <a16:rowId xmlns:a16="http://schemas.microsoft.com/office/drawing/2014/main" val="1057289149"/>
                  </a:ext>
                </a:extLst>
              </a:tr>
            </a:tbl>
          </a:graphicData>
        </a:graphic>
      </p:graphicFrame>
      <p:sp>
        <p:nvSpPr>
          <p:cNvPr id="19" name="Metin kutusu 8">
            <a:extLst>
              <a:ext uri="{FF2B5EF4-FFF2-40B4-BE49-F238E27FC236}">
                <a16:creationId xmlns:a16="http://schemas.microsoft.com/office/drawing/2014/main" id="{9C06F875-60EA-43D6-8172-598756785603}"/>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4. Yarı Yıl</a:t>
            </a:r>
          </a:p>
        </p:txBody>
      </p:sp>
    </p:spTree>
    <p:extLst>
      <p:ext uri="{BB962C8B-B14F-4D97-AF65-F5344CB8AC3E}">
        <p14:creationId xmlns:p14="http://schemas.microsoft.com/office/powerpoint/2010/main" val="5447823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866950" y="732301"/>
                  <a:ext cx="7324441" cy="523220"/>
                </a:xfrm>
                <a:prstGeom prst="rect">
                  <a:avLst/>
                </a:prstGeom>
              </p:spPr>
              <p:txBody>
                <a:bodyPr wrap="none">
                  <a:spAutoFit/>
                </a:bodyPr>
                <a:lstStyle/>
                <a:p>
                  <a:pPr algn="ctr"/>
                  <a:r>
                    <a:rPr lang="tr-TR" sz="2800" b="1" dirty="0">
                      <a:solidFill>
                        <a:schemeClr val="bg1"/>
                      </a:solidFill>
                      <a:latin typeface="Agency FB" panose="020B0503020202020204" pitchFamily="34" charset="0"/>
                    </a:rPr>
                    <a:t>Öğrenci Profili – Taban &amp; Tavan Puanlar ve Yerleşim Oranı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5</a:t>
              </a:r>
              <a:endParaRPr lang="en-IN" b="1" dirty="0">
                <a:solidFill>
                  <a:schemeClr val="bg1"/>
                </a:solidFill>
                <a:latin typeface="Eurostile BQ" pitchFamily="50" charset="0"/>
              </a:endParaRPr>
            </a:p>
          </p:txBody>
        </p:sp>
      </p:grpSp>
      <p:sp>
        <p:nvSpPr>
          <p:cNvPr id="19" name="Metin kutusu 33">
            <a:extLst>
              <a:ext uri="{FF2B5EF4-FFF2-40B4-BE49-F238E27FC236}">
                <a16:creationId xmlns:a16="http://schemas.microsoft.com/office/drawing/2014/main" id="{1EAD1117-EC52-4BC1-8B6C-659A763F45B2}"/>
              </a:ext>
            </a:extLst>
          </p:cNvPr>
          <p:cNvSpPr txBox="1"/>
          <p:nvPr/>
        </p:nvSpPr>
        <p:spPr>
          <a:xfrm>
            <a:off x="6697136" y="5324960"/>
            <a:ext cx="4267247" cy="830997"/>
          </a:xfrm>
          <a:prstGeom prst="rect">
            <a:avLst/>
          </a:prstGeom>
          <a:noFill/>
        </p:spPr>
        <p:txBody>
          <a:bodyPr wrap="square">
            <a:spAutoFit/>
          </a:bodyPr>
          <a:lstStyle/>
          <a:p>
            <a:pPr algn="ctr"/>
            <a:r>
              <a:rPr lang="tr-TR" sz="1600" b="1" dirty="0">
                <a:solidFill>
                  <a:schemeClr val="tx1">
                    <a:lumMod val="75000"/>
                    <a:lumOff val="25000"/>
                  </a:schemeClr>
                </a:solidFill>
                <a:latin typeface="Candara" panose="020E0502030303020204" pitchFamily="34" charset="0"/>
              </a:rPr>
              <a:t>Fakültemiz 2019-2020 ve 2020-2021 akademik yıllarında tüm bölümlerinde kontenjanlarını doldurmuş, tavan puanlar yükselmiştir.</a:t>
            </a:r>
            <a:endParaRPr lang="en-IN" sz="1600" b="1" dirty="0">
              <a:solidFill>
                <a:schemeClr val="tx1">
                  <a:lumMod val="75000"/>
                  <a:lumOff val="25000"/>
                </a:schemeClr>
              </a:solidFill>
              <a:latin typeface="Candara" panose="020E0502030303020204" pitchFamily="34" charset="0"/>
            </a:endParaRPr>
          </a:p>
        </p:txBody>
      </p:sp>
      <p:grpSp>
        <p:nvGrpSpPr>
          <p:cNvPr id="2" name="Grup 1">
            <a:extLst>
              <a:ext uri="{FF2B5EF4-FFF2-40B4-BE49-F238E27FC236}">
                <a16:creationId xmlns:a16="http://schemas.microsoft.com/office/drawing/2014/main" id="{ADF33103-D171-4BEE-B56A-35192310B54A}"/>
              </a:ext>
            </a:extLst>
          </p:cNvPr>
          <p:cNvGrpSpPr/>
          <p:nvPr/>
        </p:nvGrpSpPr>
        <p:grpSpPr>
          <a:xfrm>
            <a:off x="7833134" y="2239628"/>
            <a:ext cx="2358257" cy="3085330"/>
            <a:chOff x="8315324" y="2106822"/>
            <a:chExt cx="2805036" cy="3456699"/>
          </a:xfrm>
        </p:grpSpPr>
        <p:sp>
          <p:nvSpPr>
            <p:cNvPr id="20" name="Oval 19">
              <a:extLst>
                <a:ext uri="{FF2B5EF4-FFF2-40B4-BE49-F238E27FC236}">
                  <a16:creationId xmlns:a16="http://schemas.microsoft.com/office/drawing/2014/main" id="{906A6D77-5019-4338-ADB5-63678BAD0425}"/>
                </a:ext>
              </a:extLst>
            </p:cNvPr>
            <p:cNvSpPr/>
            <p:nvPr/>
          </p:nvSpPr>
          <p:spPr>
            <a:xfrm>
              <a:off x="8315324" y="3180365"/>
              <a:ext cx="2383156" cy="2383156"/>
            </a:xfrm>
            <a:prstGeom prst="ellipse">
              <a:avLst/>
            </a:prstGeom>
            <a:solidFill>
              <a:schemeClr val="bg1"/>
            </a:solidFill>
            <a:ln>
              <a:noFill/>
            </a:ln>
            <a:scene3d>
              <a:camera prst="isometricTopUp"/>
              <a:lightRig rig="threePt" dir="t">
                <a:rot lat="0" lon="0" rev="14400000"/>
              </a:lightRig>
            </a:scene3d>
            <a:sp3d extrusionH="304800" prstMaterial="powder"/>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nvGrpSpPr>
            <p:cNvPr id="21" name="Group 35">
              <a:extLst>
                <a:ext uri="{FF2B5EF4-FFF2-40B4-BE49-F238E27FC236}">
                  <a16:creationId xmlns:a16="http://schemas.microsoft.com/office/drawing/2014/main" id="{2D45F24C-6C79-4685-9991-52B1D65A0B3D}"/>
                </a:ext>
              </a:extLst>
            </p:cNvPr>
            <p:cNvGrpSpPr/>
            <p:nvPr/>
          </p:nvGrpSpPr>
          <p:grpSpPr>
            <a:xfrm>
              <a:off x="8482056" y="2106822"/>
              <a:ext cx="2303178" cy="2329319"/>
              <a:chOff x="4721014" y="1399653"/>
              <a:chExt cx="3960984" cy="4005942"/>
            </a:xfrm>
          </p:grpSpPr>
          <p:sp>
            <p:nvSpPr>
              <p:cNvPr id="22" name="Freeform: Shape 36">
                <a:extLst>
                  <a:ext uri="{FF2B5EF4-FFF2-40B4-BE49-F238E27FC236}">
                    <a16:creationId xmlns:a16="http://schemas.microsoft.com/office/drawing/2014/main" id="{5AFD2E37-0AC6-4609-873A-3196562DF633}"/>
                  </a:ext>
                </a:extLst>
              </p:cNvPr>
              <p:cNvSpPr/>
              <p:nvPr/>
            </p:nvSpPr>
            <p:spPr>
              <a:xfrm>
                <a:off x="4721014" y="1399653"/>
                <a:ext cx="3960984" cy="4005942"/>
              </a:xfrm>
              <a:custGeom>
                <a:avLst/>
                <a:gdLst>
                  <a:gd name="connsiteX0" fmla="*/ 2002971 w 3960984"/>
                  <a:gd name="connsiteY0" fmla="*/ 0 h 4005942"/>
                  <a:gd name="connsiteX1" fmla="*/ 3122851 w 3960984"/>
                  <a:gd name="connsiteY1" fmla="*/ 342076 h 4005942"/>
                  <a:gd name="connsiteX2" fmla="*/ 3172527 w 3960984"/>
                  <a:gd name="connsiteY2" fmla="*/ 379223 h 4005942"/>
                  <a:gd name="connsiteX3" fmla="*/ 3070986 w 3960984"/>
                  <a:gd name="connsiteY3" fmla="*/ 520197 h 4005942"/>
                  <a:gd name="connsiteX4" fmla="*/ 3025623 w 3960984"/>
                  <a:gd name="connsiteY4" fmla="*/ 486275 h 4005942"/>
                  <a:gd name="connsiteX5" fmla="*/ 2002971 w 3960984"/>
                  <a:gd name="connsiteY5" fmla="*/ 173898 h 4005942"/>
                  <a:gd name="connsiteX6" fmla="*/ 173898 w 3960984"/>
                  <a:gd name="connsiteY6" fmla="*/ 2002971 h 4005942"/>
                  <a:gd name="connsiteX7" fmla="*/ 2002971 w 3960984"/>
                  <a:gd name="connsiteY7" fmla="*/ 3832044 h 4005942"/>
                  <a:gd name="connsiteX8" fmla="*/ 3749813 w 3960984"/>
                  <a:gd name="connsiteY8" fmla="*/ 2546881 h 4005942"/>
                  <a:gd name="connsiteX9" fmla="*/ 3790989 w 3960984"/>
                  <a:gd name="connsiteY9" fmla="*/ 2386740 h 4005942"/>
                  <a:gd name="connsiteX10" fmla="*/ 3960984 w 3960984"/>
                  <a:gd name="connsiteY10" fmla="*/ 2423226 h 4005942"/>
                  <a:gd name="connsiteX11" fmla="*/ 3915892 w 3960984"/>
                  <a:gd name="connsiteY11" fmla="*/ 2598593 h 4005942"/>
                  <a:gd name="connsiteX12" fmla="*/ 2002971 w 3960984"/>
                  <a:gd name="connsiteY12" fmla="*/ 4005942 h 4005942"/>
                  <a:gd name="connsiteX13" fmla="*/ 0 w 3960984"/>
                  <a:gd name="connsiteY13" fmla="*/ 2002971 h 4005942"/>
                  <a:gd name="connsiteX14" fmla="*/ 2002971 w 3960984"/>
                  <a:gd name="connsiteY14" fmla="*/ 0 h 400594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960984" h="4005942">
                    <a:moveTo>
                      <a:pt x="2002971" y="0"/>
                    </a:moveTo>
                    <a:cubicBezTo>
                      <a:pt x="2417800" y="0"/>
                      <a:pt x="2803175" y="126107"/>
                      <a:pt x="3122851" y="342076"/>
                    </a:cubicBezTo>
                    <a:lnTo>
                      <a:pt x="3172527" y="379223"/>
                    </a:lnTo>
                    <a:lnTo>
                      <a:pt x="3070986" y="520197"/>
                    </a:lnTo>
                    <a:lnTo>
                      <a:pt x="3025623" y="486275"/>
                    </a:lnTo>
                    <a:cubicBezTo>
                      <a:pt x="2733701" y="289056"/>
                      <a:pt x="2381784" y="173898"/>
                      <a:pt x="2002971" y="173898"/>
                    </a:cubicBezTo>
                    <a:cubicBezTo>
                      <a:pt x="992802" y="173898"/>
                      <a:pt x="173898" y="992802"/>
                      <a:pt x="173898" y="2002971"/>
                    </a:cubicBezTo>
                    <a:cubicBezTo>
                      <a:pt x="173898" y="3013140"/>
                      <a:pt x="992802" y="3832044"/>
                      <a:pt x="2002971" y="3832044"/>
                    </a:cubicBezTo>
                    <a:cubicBezTo>
                      <a:pt x="2823733" y="3832044"/>
                      <a:pt x="3518231" y="3291440"/>
                      <a:pt x="3749813" y="2546881"/>
                    </a:cubicBezTo>
                    <a:lnTo>
                      <a:pt x="3790989" y="2386740"/>
                    </a:lnTo>
                    <a:lnTo>
                      <a:pt x="3960984" y="2423226"/>
                    </a:lnTo>
                    <a:lnTo>
                      <a:pt x="3915892" y="2598593"/>
                    </a:lnTo>
                    <a:cubicBezTo>
                      <a:pt x="3662293" y="3413940"/>
                      <a:pt x="2901767" y="4005942"/>
                      <a:pt x="2002971" y="4005942"/>
                    </a:cubicBezTo>
                    <a:cubicBezTo>
                      <a:pt x="896761" y="4005942"/>
                      <a:pt x="0" y="3109181"/>
                      <a:pt x="0" y="2002971"/>
                    </a:cubicBezTo>
                    <a:cubicBezTo>
                      <a:pt x="0" y="896761"/>
                      <a:pt x="896761" y="0"/>
                      <a:pt x="2002971" y="0"/>
                    </a:cubicBezTo>
                    <a:close/>
                  </a:path>
                </a:pathLst>
              </a:custGeom>
              <a:gradFill>
                <a:gsLst>
                  <a:gs pos="0">
                    <a:srgbClr val="00F2F2"/>
                  </a:gs>
                  <a:gs pos="100000">
                    <a:srgbClr val="02FFFF"/>
                  </a:gs>
                </a:gsLst>
                <a:lin ang="13500000" scaled="1"/>
              </a:gradFill>
              <a:ln>
                <a:noFill/>
              </a:ln>
              <a:scene3d>
                <a:camera prst="isometricRightUp"/>
                <a:lightRig rig="threePt" dir="t">
                  <a:rot lat="0" lon="0" rev="6600000"/>
                </a:lightRig>
              </a:scene3d>
              <a:sp3d extrusionH="431800" prstMaterial="meta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solidFill>
                    <a:schemeClr val="tx1"/>
                  </a:solidFill>
                </a:endParaRPr>
              </a:p>
            </p:txBody>
          </p:sp>
          <p:sp>
            <p:nvSpPr>
              <p:cNvPr id="23" name="Oval 22">
                <a:extLst>
                  <a:ext uri="{FF2B5EF4-FFF2-40B4-BE49-F238E27FC236}">
                    <a16:creationId xmlns:a16="http://schemas.microsoft.com/office/drawing/2014/main" id="{A4AB4680-7712-49E7-9BE0-5D9CEB9A9B22}"/>
                  </a:ext>
                </a:extLst>
              </p:cNvPr>
              <p:cNvSpPr/>
              <p:nvPr/>
            </p:nvSpPr>
            <p:spPr>
              <a:xfrm>
                <a:off x="5112191" y="1813306"/>
                <a:ext cx="3178630" cy="3178630"/>
              </a:xfrm>
              <a:prstGeom prst="ellipse">
                <a:avLst/>
              </a:prstGeom>
              <a:gradFill flip="none" rotWithShape="1">
                <a:gsLst>
                  <a:gs pos="0">
                    <a:srgbClr val="00C4F2">
                      <a:alpha val="92000"/>
                    </a:srgbClr>
                  </a:gs>
                  <a:gs pos="100000">
                    <a:srgbClr val="CC00FF">
                      <a:alpha val="98000"/>
                    </a:srgbClr>
                  </a:gs>
                </a:gsLst>
                <a:lin ang="13500000" scaled="1"/>
                <a:tileRect/>
              </a:gradFill>
              <a:ln>
                <a:noFill/>
              </a:ln>
              <a:effectLst>
                <a:reflection blurRad="215900" stA="72000" endPos="41000" dist="330200" dir="5400000" sy="-100000" algn="bl" rotWithShape="0"/>
              </a:effectLst>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sp>
            <p:nvSpPr>
              <p:cNvPr id="24" name="Freeform: Shape 38">
                <a:extLst>
                  <a:ext uri="{FF2B5EF4-FFF2-40B4-BE49-F238E27FC236}">
                    <a16:creationId xmlns:a16="http://schemas.microsoft.com/office/drawing/2014/main" id="{C2E9CF0D-3051-4A07-8BEB-BD7DEA980E4D}"/>
                  </a:ext>
                </a:extLst>
              </p:cNvPr>
              <p:cNvSpPr/>
              <p:nvPr/>
            </p:nvSpPr>
            <p:spPr>
              <a:xfrm>
                <a:off x="5235904" y="2035628"/>
                <a:ext cx="2871528" cy="2088909"/>
              </a:xfrm>
              <a:custGeom>
                <a:avLst/>
                <a:gdLst>
                  <a:gd name="connsiteX0" fmla="*/ 1589315 w 2871529"/>
                  <a:gd name="connsiteY0" fmla="*/ 0 h 2088909"/>
                  <a:gd name="connsiteX1" fmla="*/ 2815708 w 2871529"/>
                  <a:gd name="connsiteY1" fmla="*/ 578363 h 2088909"/>
                  <a:gd name="connsiteX2" fmla="*/ 2871529 w 2871529"/>
                  <a:gd name="connsiteY2" fmla="*/ 653012 h 2088909"/>
                  <a:gd name="connsiteX3" fmla="*/ 81328 w 2871529"/>
                  <a:gd name="connsiteY3" fmla="*/ 2088909 h 2088909"/>
                  <a:gd name="connsiteX4" fmla="*/ 71453 w 2871529"/>
                  <a:gd name="connsiteY4" fmla="*/ 2061929 h 2088909"/>
                  <a:gd name="connsiteX5" fmla="*/ 0 w 2871529"/>
                  <a:gd name="connsiteY5" fmla="*/ 1589315 h 2088909"/>
                  <a:gd name="connsiteX6" fmla="*/ 1589315 w 2871529"/>
                  <a:gd name="connsiteY6" fmla="*/ 0 h 208890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871529" h="2088909">
                    <a:moveTo>
                      <a:pt x="1589315" y="0"/>
                    </a:moveTo>
                    <a:cubicBezTo>
                      <a:pt x="2083052" y="0"/>
                      <a:pt x="2524204" y="225142"/>
                      <a:pt x="2815708" y="578363"/>
                    </a:cubicBezTo>
                    <a:lnTo>
                      <a:pt x="2871529" y="653012"/>
                    </a:lnTo>
                    <a:lnTo>
                      <a:pt x="81328" y="2088909"/>
                    </a:lnTo>
                    <a:lnTo>
                      <a:pt x="71453" y="2061929"/>
                    </a:lnTo>
                    <a:cubicBezTo>
                      <a:pt x="25016" y="1912630"/>
                      <a:pt x="0" y="1753894"/>
                      <a:pt x="0" y="1589315"/>
                    </a:cubicBezTo>
                    <a:cubicBezTo>
                      <a:pt x="0" y="711561"/>
                      <a:pt x="711561" y="0"/>
                      <a:pt x="1589315" y="0"/>
                    </a:cubicBezTo>
                    <a:close/>
                  </a:path>
                </a:pathLst>
              </a:custGeom>
              <a:solidFill>
                <a:schemeClr val="bg1">
                  <a:alpha val="17000"/>
                </a:schemeClr>
              </a:solidFill>
              <a:ln>
                <a:noFill/>
              </a:ln>
              <a:scene3d>
                <a:camera prst="isometricRightUp"/>
                <a:lightRig rig="threePt" dir="t"/>
              </a:scene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a:p>
            </p:txBody>
          </p:sp>
        </p:grpSp>
        <p:sp>
          <p:nvSpPr>
            <p:cNvPr id="25" name="TextBox 39">
              <a:extLst>
                <a:ext uri="{FF2B5EF4-FFF2-40B4-BE49-F238E27FC236}">
                  <a16:creationId xmlns:a16="http://schemas.microsoft.com/office/drawing/2014/main" id="{DFE7B59E-B868-4634-B225-CF5C6D04D00E}"/>
                </a:ext>
              </a:extLst>
            </p:cNvPr>
            <p:cNvSpPr txBox="1"/>
            <p:nvPr/>
          </p:nvSpPr>
          <p:spPr>
            <a:xfrm>
              <a:off x="8907433" y="2836661"/>
              <a:ext cx="1553872" cy="793091"/>
            </a:xfrm>
            <a:prstGeom prst="rect">
              <a:avLst/>
            </a:prstGeom>
            <a:noFill/>
            <a:effectLst>
              <a:outerShdw blurRad="165100" dist="38100" dir="2700000" algn="tl" rotWithShape="0">
                <a:prstClr val="black">
                  <a:alpha val="40000"/>
                </a:prstClr>
              </a:outerShdw>
            </a:effectLst>
            <a:scene3d>
              <a:camera prst="isometricRightUp"/>
              <a:lightRig rig="threePt" dir="t"/>
            </a:scene3d>
          </p:spPr>
          <p:txBody>
            <a:bodyPr wrap="square" rtlCol="0">
              <a:spAutoFit/>
            </a:bodyPr>
            <a:lstStyle/>
            <a:p>
              <a:pPr algn="ctr"/>
              <a:r>
                <a:rPr lang="tr-TR" sz="4000" b="1" dirty="0">
                  <a:solidFill>
                    <a:schemeClr val="bg1"/>
                  </a:solidFill>
                  <a:latin typeface="Oswald" panose="00000500000000000000" pitchFamily="2" charset="0"/>
                </a:rPr>
                <a:t>100</a:t>
              </a:r>
              <a:r>
                <a:rPr lang="en-IN" sz="2400" b="1" dirty="0">
                  <a:solidFill>
                    <a:schemeClr val="bg1"/>
                  </a:solidFill>
                  <a:latin typeface="Oswald" panose="00000500000000000000" pitchFamily="2" charset="0"/>
                </a:rPr>
                <a:t>%</a:t>
              </a:r>
            </a:p>
          </p:txBody>
        </p:sp>
        <p:sp>
          <p:nvSpPr>
            <p:cNvPr id="26" name="TextBox 41">
              <a:extLst>
                <a:ext uri="{FF2B5EF4-FFF2-40B4-BE49-F238E27FC236}">
                  <a16:creationId xmlns:a16="http://schemas.microsoft.com/office/drawing/2014/main" id="{62AB1892-538B-4C71-8F78-F0C52F678683}"/>
                </a:ext>
              </a:extLst>
            </p:cNvPr>
            <p:cNvSpPr txBox="1"/>
            <p:nvPr/>
          </p:nvSpPr>
          <p:spPr>
            <a:xfrm rot="21389891">
              <a:off x="8632065" y="3997182"/>
              <a:ext cx="2488295" cy="931021"/>
            </a:xfrm>
            <a:prstGeom prst="rect">
              <a:avLst/>
            </a:prstGeom>
            <a:noFill/>
            <a:scene3d>
              <a:camera prst="isometricTopUp"/>
              <a:lightRig rig="threePt" dir="t"/>
            </a:scene3d>
          </p:spPr>
          <p:txBody>
            <a:bodyPr wrap="square" rtlCol="0">
              <a:spAutoFit/>
            </a:bodyPr>
            <a:lstStyle/>
            <a:p>
              <a:pPr algn="ctr"/>
              <a:r>
                <a:rPr lang="tr-TR" sz="2400" spc="600" dirty="0">
                  <a:solidFill>
                    <a:schemeClr val="tx2">
                      <a:lumMod val="75000"/>
                    </a:schemeClr>
                  </a:solidFill>
                  <a:latin typeface="Oswald" panose="00000500000000000000" pitchFamily="2" charset="0"/>
                </a:rPr>
                <a:t>Doluluk Oranı</a:t>
              </a:r>
              <a:endParaRPr lang="en-IN" sz="2400" spc="600" dirty="0">
                <a:solidFill>
                  <a:schemeClr val="tx2">
                    <a:lumMod val="75000"/>
                  </a:schemeClr>
                </a:solidFill>
                <a:latin typeface="Oswald" panose="00000500000000000000" pitchFamily="2" charset="0"/>
              </a:endParaRPr>
            </a:p>
          </p:txBody>
        </p:sp>
      </p:grpSp>
      <p:graphicFrame>
        <p:nvGraphicFramePr>
          <p:cNvPr id="31" name="Tablo 6">
            <a:extLst>
              <a:ext uri="{FF2B5EF4-FFF2-40B4-BE49-F238E27FC236}">
                <a16:creationId xmlns:a16="http://schemas.microsoft.com/office/drawing/2014/main" id="{D8946866-59A3-4754-ADA8-741E82A040E2}"/>
              </a:ext>
            </a:extLst>
          </p:cNvPr>
          <p:cNvGraphicFramePr>
            <a:graphicFrameLocks noGrp="1"/>
          </p:cNvGraphicFramePr>
          <p:nvPr>
            <p:extLst>
              <p:ext uri="{D42A27DB-BD31-4B8C-83A1-F6EECF244321}">
                <p14:modId xmlns:p14="http://schemas.microsoft.com/office/powerpoint/2010/main" val="3585765198"/>
              </p:ext>
            </p:extLst>
          </p:nvPr>
        </p:nvGraphicFramePr>
        <p:xfrm>
          <a:off x="1518419" y="2417299"/>
          <a:ext cx="3976447" cy="3708400"/>
        </p:xfrm>
        <a:graphic>
          <a:graphicData uri="http://schemas.openxmlformats.org/drawingml/2006/table">
            <a:tbl>
              <a:tblPr firstRow="1" bandRow="1">
                <a:tableStyleId>{5C22544A-7EE6-4342-B048-85BDC9FD1C3A}</a:tableStyleId>
              </a:tblPr>
              <a:tblGrid>
                <a:gridCol w="1071651">
                  <a:extLst>
                    <a:ext uri="{9D8B030D-6E8A-4147-A177-3AD203B41FA5}">
                      <a16:colId xmlns:a16="http://schemas.microsoft.com/office/drawing/2014/main" val="1886084998"/>
                    </a:ext>
                  </a:extLst>
                </a:gridCol>
                <a:gridCol w="987235">
                  <a:extLst>
                    <a:ext uri="{9D8B030D-6E8A-4147-A177-3AD203B41FA5}">
                      <a16:colId xmlns:a16="http://schemas.microsoft.com/office/drawing/2014/main" val="1870021160"/>
                    </a:ext>
                  </a:extLst>
                </a:gridCol>
                <a:gridCol w="1010781">
                  <a:extLst>
                    <a:ext uri="{9D8B030D-6E8A-4147-A177-3AD203B41FA5}">
                      <a16:colId xmlns:a16="http://schemas.microsoft.com/office/drawing/2014/main" val="2827891613"/>
                    </a:ext>
                  </a:extLst>
                </a:gridCol>
                <a:gridCol w="906780">
                  <a:extLst>
                    <a:ext uri="{9D8B030D-6E8A-4147-A177-3AD203B41FA5}">
                      <a16:colId xmlns:a16="http://schemas.microsoft.com/office/drawing/2014/main" val="4205745000"/>
                    </a:ext>
                  </a:extLst>
                </a:gridCol>
              </a:tblGrid>
              <a:tr h="370840">
                <a:tc gridSpan="4">
                  <a:txBody>
                    <a:bodyPr/>
                    <a:lstStyle/>
                    <a:p>
                      <a:pPr algn="ctr"/>
                      <a:r>
                        <a:rPr lang="tr-TR" dirty="0"/>
                        <a:t>SAĞLIK BİLİMLERİ FAKÜLTESİ</a:t>
                      </a:r>
                    </a:p>
                  </a:txBody>
                  <a:tcPr anchor="ctr">
                    <a:solidFill>
                      <a:srgbClr val="D692FE"/>
                    </a:solidFill>
                  </a:tcPr>
                </a:tc>
                <a:tc hMerge="1">
                  <a:txBody>
                    <a:bodyPr/>
                    <a:lstStyle/>
                    <a:p>
                      <a:endParaRPr lang="tr-TR" dirty="0"/>
                    </a:p>
                  </a:txBody>
                  <a:tcPr/>
                </a:tc>
                <a:tc hMerge="1">
                  <a:txBody>
                    <a:bodyPr/>
                    <a:lstStyle/>
                    <a:p>
                      <a:endParaRPr lang="tr-TR" dirty="0"/>
                    </a:p>
                  </a:txBody>
                  <a:tcPr/>
                </a:tc>
                <a:tc hMerge="1">
                  <a:txBody>
                    <a:bodyPr/>
                    <a:lstStyle/>
                    <a:p>
                      <a:endParaRPr lang="tr-TR" dirty="0"/>
                    </a:p>
                  </a:txBody>
                  <a:tcPr/>
                </a:tc>
                <a:extLst>
                  <a:ext uri="{0D108BD9-81ED-4DB2-BD59-A6C34878D82A}">
                    <a16:rowId xmlns:a16="http://schemas.microsoft.com/office/drawing/2014/main" val="355327368"/>
                  </a:ext>
                </a:extLst>
              </a:tr>
              <a:tr h="370840">
                <a:tc>
                  <a:txBody>
                    <a:bodyPr/>
                    <a:lstStyle/>
                    <a:p>
                      <a:pPr algn="ctr"/>
                      <a:r>
                        <a:rPr lang="tr-TR" dirty="0"/>
                        <a:t>YIL</a:t>
                      </a:r>
                    </a:p>
                  </a:txBody>
                  <a:tcPr anchor="ctr">
                    <a:solidFill>
                      <a:srgbClr val="2AFFFF"/>
                    </a:solidFill>
                  </a:tcPr>
                </a:tc>
                <a:tc>
                  <a:txBody>
                    <a:bodyPr/>
                    <a:lstStyle/>
                    <a:p>
                      <a:pPr algn="ctr"/>
                      <a:r>
                        <a:rPr lang="tr-TR" dirty="0"/>
                        <a:t>BURS</a:t>
                      </a:r>
                    </a:p>
                  </a:txBody>
                  <a:tcPr anchor="ctr">
                    <a:solidFill>
                      <a:srgbClr val="2AFFFF"/>
                    </a:solidFill>
                  </a:tcPr>
                </a:tc>
                <a:tc>
                  <a:txBody>
                    <a:bodyPr/>
                    <a:lstStyle/>
                    <a:p>
                      <a:pPr algn="ctr"/>
                      <a:r>
                        <a:rPr lang="tr-TR" dirty="0"/>
                        <a:t>K/Y</a:t>
                      </a:r>
                    </a:p>
                  </a:txBody>
                  <a:tcPr anchor="ctr">
                    <a:solidFill>
                      <a:srgbClr val="2AFFFF"/>
                    </a:solidFill>
                  </a:tcPr>
                </a:tc>
                <a:tc>
                  <a:txBody>
                    <a:bodyPr/>
                    <a:lstStyle/>
                    <a:p>
                      <a:pPr algn="ctr"/>
                      <a:r>
                        <a:rPr lang="tr-TR" dirty="0"/>
                        <a:t>ORAN</a:t>
                      </a:r>
                    </a:p>
                  </a:txBody>
                  <a:tcPr anchor="ctr">
                    <a:solidFill>
                      <a:srgbClr val="2AFFFF"/>
                    </a:solidFill>
                  </a:tcPr>
                </a:tc>
                <a:extLst>
                  <a:ext uri="{0D108BD9-81ED-4DB2-BD59-A6C34878D82A}">
                    <a16:rowId xmlns:a16="http://schemas.microsoft.com/office/drawing/2014/main" val="571230473"/>
                  </a:ext>
                </a:extLst>
              </a:tr>
              <a:tr h="370840">
                <a:tc rowSpan="4">
                  <a:txBody>
                    <a:bodyPr/>
                    <a:lstStyle/>
                    <a:p>
                      <a:pPr algn="ctr"/>
                      <a:r>
                        <a:rPr lang="tr-TR" dirty="0"/>
                        <a:t>2019-2020</a:t>
                      </a:r>
                    </a:p>
                  </a:txBody>
                  <a:tcPr vert="vert270" anchor="ctr"/>
                </a:tc>
                <a:tc>
                  <a:txBody>
                    <a:bodyPr/>
                    <a:lstStyle/>
                    <a:p>
                      <a:pPr algn="ctr"/>
                      <a:r>
                        <a:rPr lang="tr-TR" dirty="0"/>
                        <a:t>%100</a:t>
                      </a:r>
                    </a:p>
                  </a:txBody>
                  <a:tcPr anchor="ctr"/>
                </a:tc>
                <a:tc>
                  <a:txBody>
                    <a:bodyPr/>
                    <a:lstStyle/>
                    <a:p>
                      <a:pPr algn="ctr"/>
                      <a:r>
                        <a:rPr lang="tr-TR" dirty="0"/>
                        <a:t>12/12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%100</a:t>
                      </a:r>
                    </a:p>
                  </a:txBody>
                  <a:tcPr anchor="ctr"/>
                </a:tc>
                <a:extLst>
                  <a:ext uri="{0D108BD9-81ED-4DB2-BD59-A6C34878D82A}">
                    <a16:rowId xmlns:a16="http://schemas.microsoft.com/office/drawing/2014/main" val="810556190"/>
                  </a:ext>
                </a:extLst>
              </a:tr>
              <a:tr h="370840">
                <a:tc vMerge="1">
                  <a:txBody>
                    <a:bodyPr/>
                    <a:lstStyle/>
                    <a:p>
                      <a:endParaRPr lang="tr-TR" dirty="0"/>
                    </a:p>
                  </a:txBody>
                  <a:tcPr/>
                </a:tc>
                <a:tc>
                  <a:txBody>
                    <a:bodyPr/>
                    <a:lstStyle/>
                    <a:p>
                      <a:pPr algn="ctr"/>
                      <a:r>
                        <a:rPr lang="tr-TR" dirty="0"/>
                        <a:t>%75</a:t>
                      </a:r>
                    </a:p>
                  </a:txBody>
                  <a:tcPr anchor="ctr"/>
                </a:tc>
                <a:tc>
                  <a:txBody>
                    <a:bodyPr/>
                    <a:lstStyle/>
                    <a:p>
                      <a:pPr algn="ctr"/>
                      <a:r>
                        <a:rPr lang="tr-TR" dirty="0"/>
                        <a:t>22/22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%100</a:t>
                      </a:r>
                    </a:p>
                  </a:txBody>
                  <a:tcPr anchor="ctr"/>
                </a:tc>
                <a:extLst>
                  <a:ext uri="{0D108BD9-81ED-4DB2-BD59-A6C34878D82A}">
                    <a16:rowId xmlns:a16="http://schemas.microsoft.com/office/drawing/2014/main" val="562387779"/>
                  </a:ext>
                </a:extLst>
              </a:tr>
              <a:tr h="370840">
                <a:tc vMerge="1">
                  <a:txBody>
                    <a:bodyPr/>
                    <a:lstStyle/>
                    <a:p>
                      <a:endParaRPr lang="tr-TR" dirty="0"/>
                    </a:p>
                  </a:txBody>
                  <a:tcPr/>
                </a:tc>
                <a:tc>
                  <a:txBody>
                    <a:bodyPr/>
                    <a:lstStyle/>
                    <a:p>
                      <a:pPr algn="ctr"/>
                      <a:r>
                        <a:rPr lang="tr-TR" dirty="0"/>
                        <a:t>%50</a:t>
                      </a:r>
                    </a:p>
                  </a:txBody>
                  <a:tcPr anchor="ctr"/>
                </a:tc>
                <a:tc>
                  <a:txBody>
                    <a:bodyPr/>
                    <a:lstStyle/>
                    <a:p>
                      <a:pPr algn="ctr"/>
                      <a:r>
                        <a:rPr lang="tr-TR" dirty="0"/>
                        <a:t>44/44</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%100</a:t>
                      </a:r>
                    </a:p>
                  </a:txBody>
                  <a:tcPr anchor="ctr"/>
                </a:tc>
                <a:extLst>
                  <a:ext uri="{0D108BD9-81ED-4DB2-BD59-A6C34878D82A}">
                    <a16:rowId xmlns:a16="http://schemas.microsoft.com/office/drawing/2014/main" val="1559136931"/>
                  </a:ext>
                </a:extLst>
              </a:tr>
              <a:tr h="370840">
                <a:tc vMerge="1">
                  <a:txBody>
                    <a:bodyPr/>
                    <a:lstStyle/>
                    <a:p>
                      <a:endParaRPr lang="tr-TR" dirty="0"/>
                    </a:p>
                  </a:txBody>
                  <a:tcPr/>
                </a:tc>
                <a:tc>
                  <a:txBody>
                    <a:bodyPr/>
                    <a:lstStyle/>
                    <a:p>
                      <a:pPr algn="ctr"/>
                      <a:r>
                        <a:rPr lang="tr-TR" dirty="0"/>
                        <a:t>%25</a:t>
                      </a:r>
                    </a:p>
                  </a:txBody>
                  <a:tcPr anchor="ctr"/>
                </a:tc>
                <a:tc>
                  <a:txBody>
                    <a:bodyPr/>
                    <a:lstStyle/>
                    <a:p>
                      <a:pPr algn="ctr"/>
                      <a:r>
                        <a:rPr lang="tr-TR" dirty="0"/>
                        <a:t>32/32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%100</a:t>
                      </a:r>
                    </a:p>
                  </a:txBody>
                  <a:tcPr anchor="ctr"/>
                </a:tc>
                <a:extLst>
                  <a:ext uri="{0D108BD9-81ED-4DB2-BD59-A6C34878D82A}">
                    <a16:rowId xmlns:a16="http://schemas.microsoft.com/office/drawing/2014/main" val="1853438026"/>
                  </a:ext>
                </a:extLst>
              </a:tr>
              <a:tr h="370840">
                <a:tc rowSpan="4">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2020-2021</a:t>
                      </a:r>
                    </a:p>
                  </a:txBody>
                  <a:tcPr vert="vert270" anchor="ctr"/>
                </a:tc>
                <a:tc>
                  <a:txBody>
                    <a:bodyPr/>
                    <a:lstStyle/>
                    <a:p>
                      <a:pPr algn="ctr"/>
                      <a:r>
                        <a:rPr lang="tr-TR" dirty="0"/>
                        <a:t>%100</a:t>
                      </a:r>
                    </a:p>
                  </a:txBody>
                  <a:tcPr anchor="ctr"/>
                </a:tc>
                <a:tc>
                  <a:txBody>
                    <a:bodyPr/>
                    <a:lstStyle/>
                    <a:p>
                      <a:pPr algn="ctr"/>
                      <a:r>
                        <a:rPr lang="tr-TR" dirty="0"/>
                        <a:t>22/22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%100</a:t>
                      </a:r>
                    </a:p>
                  </a:txBody>
                  <a:tcPr anchor="ctr"/>
                </a:tc>
                <a:extLst>
                  <a:ext uri="{0D108BD9-81ED-4DB2-BD59-A6C34878D82A}">
                    <a16:rowId xmlns:a16="http://schemas.microsoft.com/office/drawing/2014/main" val="4208922115"/>
                  </a:ext>
                </a:extLst>
              </a:tr>
              <a:tr h="370840">
                <a:tc vMerge="1">
                  <a:txBody>
                    <a:bodyPr/>
                    <a:lstStyle/>
                    <a:p>
                      <a:pPr algn="ctr"/>
                      <a:endParaRPr lang="tr-TR" dirty="0"/>
                    </a:p>
                  </a:txBody>
                  <a:tcPr vert="vert270"/>
                </a:tc>
                <a:tc>
                  <a:txBody>
                    <a:bodyPr/>
                    <a:lstStyle/>
                    <a:p>
                      <a:pPr algn="ctr"/>
                      <a:r>
                        <a:rPr lang="tr-TR" dirty="0"/>
                        <a:t>%75</a:t>
                      </a:r>
                    </a:p>
                  </a:txBody>
                  <a:tcPr anchor="ctr"/>
                </a:tc>
                <a:tc>
                  <a:txBody>
                    <a:bodyPr/>
                    <a:lstStyle/>
                    <a:p>
                      <a:pPr algn="ctr"/>
                      <a:r>
                        <a:rPr lang="tr-TR"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%100</a:t>
                      </a:r>
                    </a:p>
                  </a:txBody>
                  <a:tcPr anchor="ctr"/>
                </a:tc>
                <a:extLst>
                  <a:ext uri="{0D108BD9-81ED-4DB2-BD59-A6C34878D82A}">
                    <a16:rowId xmlns:a16="http://schemas.microsoft.com/office/drawing/2014/main" val="1498324795"/>
                  </a:ext>
                </a:extLst>
              </a:tr>
              <a:tr h="370840">
                <a:tc vMerge="1">
                  <a:txBody>
                    <a:bodyPr/>
                    <a:lstStyle/>
                    <a:p>
                      <a:pPr algn="ctr"/>
                      <a:endParaRPr lang="tr-TR" dirty="0"/>
                    </a:p>
                  </a:txBody>
                  <a:tcPr vert="vert270"/>
                </a:tc>
                <a:tc>
                  <a:txBody>
                    <a:bodyPr/>
                    <a:lstStyle/>
                    <a:p>
                      <a:pPr algn="ctr"/>
                      <a:r>
                        <a:rPr lang="tr-TR" dirty="0"/>
                        <a:t>%50</a:t>
                      </a:r>
                    </a:p>
                  </a:txBody>
                  <a:tcPr anchor="ctr"/>
                </a:tc>
                <a:tc>
                  <a:txBody>
                    <a:bodyPr/>
                    <a:lstStyle/>
                    <a:p>
                      <a:pPr algn="ctr"/>
                      <a:r>
                        <a:rPr lang="tr-TR" dirty="0"/>
                        <a:t>-</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%100</a:t>
                      </a:r>
                    </a:p>
                  </a:txBody>
                  <a:tcPr anchor="ctr"/>
                </a:tc>
                <a:extLst>
                  <a:ext uri="{0D108BD9-81ED-4DB2-BD59-A6C34878D82A}">
                    <a16:rowId xmlns:a16="http://schemas.microsoft.com/office/drawing/2014/main" val="2213542378"/>
                  </a:ext>
                </a:extLst>
              </a:tr>
              <a:tr h="370840">
                <a:tc vMerge="1">
                  <a:txBody>
                    <a:bodyPr/>
                    <a:lstStyle/>
                    <a:p>
                      <a:pPr algn="ctr"/>
                      <a:endParaRPr lang="tr-TR" dirty="0"/>
                    </a:p>
                  </a:txBody>
                  <a:tcPr vert="vert270"/>
                </a:tc>
                <a:tc>
                  <a:txBody>
                    <a:bodyPr/>
                    <a:lstStyle/>
                    <a:p>
                      <a:pPr algn="ctr"/>
                      <a:r>
                        <a:rPr lang="tr-TR" dirty="0"/>
                        <a:t>%25</a:t>
                      </a:r>
                    </a:p>
                  </a:txBody>
                  <a:tcPr anchor="ctr"/>
                </a:tc>
                <a:tc>
                  <a:txBody>
                    <a:bodyPr/>
                    <a:lstStyle/>
                    <a:p>
                      <a:pPr algn="ctr"/>
                      <a:r>
                        <a:rPr lang="tr-TR" dirty="0"/>
                        <a:t>129/129</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tr-TR" dirty="0"/>
                        <a:t>%100</a:t>
                      </a:r>
                    </a:p>
                  </a:txBody>
                  <a:tcPr anchor="ctr"/>
                </a:tc>
                <a:extLst>
                  <a:ext uri="{0D108BD9-81ED-4DB2-BD59-A6C34878D82A}">
                    <a16:rowId xmlns:a16="http://schemas.microsoft.com/office/drawing/2014/main" val="2777139222"/>
                  </a:ext>
                </a:extLst>
              </a:tr>
            </a:tbl>
          </a:graphicData>
        </a:graphic>
      </p:graphicFrame>
    </p:spTree>
    <p:extLst>
      <p:ext uri="{BB962C8B-B14F-4D97-AF65-F5344CB8AC3E}">
        <p14:creationId xmlns:p14="http://schemas.microsoft.com/office/powerpoint/2010/main" val="1454395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DE1EE7BD-07C0-4AA8-81A4-8727D7918DCA}"/>
              </a:ext>
            </a:extLst>
          </p:cNvPr>
          <p:cNvGraphicFramePr>
            <a:graphicFrameLocks/>
          </p:cNvGraphicFramePr>
          <p:nvPr>
            <p:extLst>
              <p:ext uri="{D42A27DB-BD31-4B8C-83A1-F6EECF244321}">
                <p14:modId xmlns:p14="http://schemas.microsoft.com/office/powerpoint/2010/main" val="3495656622"/>
              </p:ext>
            </p:extLst>
          </p:nvPr>
        </p:nvGraphicFramePr>
        <p:xfrm>
          <a:off x="2113703" y="2504812"/>
          <a:ext cx="9119907" cy="3691206"/>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b="1"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b="1" dirty="0">
                          <a:effectLst/>
                          <a:latin typeface="Times New Roman" panose="02020603050405020304" pitchFamily="18" charset="0"/>
                          <a:cs typeface="Times New Roman" panose="02020603050405020304" pitchFamily="18" charset="0"/>
                        </a:rPr>
                        <a:t> Kodu</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Ders Adı</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Teorik</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Uygulama</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cap="all" dirty="0">
                          <a:effectLst/>
                          <a:latin typeface="Times New Roman" panose="02020603050405020304" pitchFamily="18" charset="0"/>
                          <a:cs typeface="Times New Roman" panose="02020603050405020304" pitchFamily="18" charset="0"/>
                        </a:rPr>
                        <a:t>AKTS</a:t>
                      </a:r>
                      <a:endParaRPr lang="tr-TR" sz="1500" b="1" cap="all"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NUT303</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sv-SE" sz="1400" b="0">
                          <a:effectLst/>
                          <a:latin typeface="Times New Roman" panose="02020603050405020304" pitchFamily="18" charset="0"/>
                          <a:cs typeface="Times New Roman" panose="02020603050405020304" pitchFamily="18" charset="0"/>
                        </a:rPr>
                        <a:t>Toplu Beslenme Yapan Kurumlarda Beslenme 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5</a:t>
                      </a:r>
                    </a:p>
                  </a:txBody>
                  <a:tcPr marL="76200" marR="76200" marT="76200" marB="76200"/>
                </a:tc>
                <a:extLst>
                  <a:ext uri="{0D108BD9-81ED-4DB2-BD59-A6C34878D82A}">
                    <a16:rowId xmlns:a16="http://schemas.microsoft.com/office/drawing/2014/main" val="4037328770"/>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NUT305</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Hastalıklarda Beslenme ve Diyet Tedavisi 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5</a:t>
                      </a:r>
                    </a:p>
                  </a:txBody>
                  <a:tcPr marL="76200" marR="76200" marT="76200" marB="76200"/>
                </a:tc>
                <a:extLst>
                  <a:ext uri="{0D108BD9-81ED-4DB2-BD59-A6C34878D82A}">
                    <a16:rowId xmlns:a16="http://schemas.microsoft.com/office/drawing/2014/main" val="371386252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NUT307</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Beslenme Antropolojisi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2170714515"/>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NUT301</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Anne ve Çocuk Beslenmesi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5</a:t>
                      </a:r>
                    </a:p>
                  </a:txBody>
                  <a:tcPr marL="76200" marR="76200" marT="76200" marB="76200"/>
                </a:tc>
                <a:extLst>
                  <a:ext uri="{0D108BD9-81ED-4DB2-BD59-A6C34878D82A}">
                    <a16:rowId xmlns:a16="http://schemas.microsoft.com/office/drawing/2014/main" val="565030428"/>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ENG301</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İş Yaşamı için İngilizce 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extLst>
                  <a:ext uri="{0D108BD9-81ED-4DB2-BD59-A6C34878D82A}">
                    <a16:rowId xmlns:a16="http://schemas.microsoft.com/office/drawing/2014/main" val="1572555096"/>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3534743048"/>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Dışı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3598020181"/>
                  </a:ext>
                </a:extLst>
              </a:tr>
              <a:tr h="392271">
                <a:tc gridSpan="2">
                  <a:txBody>
                    <a:bodyPr/>
                    <a:lstStyle/>
                    <a:p>
                      <a:pPr fontAlgn="t"/>
                      <a:r>
                        <a:rPr lang="tr-TR" sz="1400" b="0" dirty="0">
                          <a:effectLst/>
                          <a:latin typeface="Times New Roman" panose="02020603050405020304" pitchFamily="18" charset="0"/>
                          <a:cs typeface="Times New Roman" panose="02020603050405020304" pitchFamily="18" charset="0"/>
                        </a:rPr>
                        <a:t>Toplam</a:t>
                      </a:r>
                    </a:p>
                  </a:txBody>
                  <a:tcPr marL="76200" marR="76200" marT="76200" marB="76200"/>
                </a:tc>
                <a:tc hMerge="1">
                  <a:txBody>
                    <a:bodyPr/>
                    <a:lstStyle/>
                    <a:p>
                      <a:endParaRPr lang="tr-TR"/>
                    </a:p>
                  </a:txBody>
                  <a:tcPr/>
                </a:tc>
                <a:tc>
                  <a:txBody>
                    <a:bodyPr/>
                    <a:lstStyle/>
                    <a:p>
                      <a:pPr fontAlgn="t"/>
                      <a:r>
                        <a:rPr lang="tr-TR" sz="1400" b="0">
                          <a:effectLst/>
                          <a:latin typeface="Times New Roman" panose="02020603050405020304" pitchFamily="18" charset="0"/>
                          <a:cs typeface="Times New Roman" panose="02020603050405020304" pitchFamily="18" charset="0"/>
                        </a:rPr>
                        <a:t>18</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30</a:t>
                      </a:r>
                    </a:p>
                  </a:txBody>
                  <a:tcPr marL="76200" marR="76200" marT="76200" marB="76200"/>
                </a:tc>
                <a:extLst>
                  <a:ext uri="{0D108BD9-81ED-4DB2-BD59-A6C34878D82A}">
                    <a16:rowId xmlns:a16="http://schemas.microsoft.com/office/drawing/2014/main" val="1057289149"/>
                  </a:ext>
                </a:extLst>
              </a:tr>
            </a:tbl>
          </a:graphicData>
        </a:graphic>
      </p:graphicFrame>
      <p:sp>
        <p:nvSpPr>
          <p:cNvPr id="19" name="Metin kutusu 8">
            <a:extLst>
              <a:ext uri="{FF2B5EF4-FFF2-40B4-BE49-F238E27FC236}">
                <a16:creationId xmlns:a16="http://schemas.microsoft.com/office/drawing/2014/main" id="{722C181B-20F6-484E-B296-B0B6F4662B23}"/>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5. Yarı Yıl</a:t>
            </a:r>
          </a:p>
        </p:txBody>
      </p:sp>
    </p:spTree>
    <p:extLst>
      <p:ext uri="{BB962C8B-B14F-4D97-AF65-F5344CB8AC3E}">
        <p14:creationId xmlns:p14="http://schemas.microsoft.com/office/powerpoint/2010/main" val="3927951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377ECC30-51BA-45CE-A570-4282BF0DDFD2}"/>
              </a:ext>
            </a:extLst>
          </p:cNvPr>
          <p:cNvGraphicFramePr>
            <a:graphicFrameLocks/>
          </p:cNvGraphicFramePr>
          <p:nvPr>
            <p:extLst>
              <p:ext uri="{D42A27DB-BD31-4B8C-83A1-F6EECF244321}">
                <p14:modId xmlns:p14="http://schemas.microsoft.com/office/powerpoint/2010/main" val="566571924"/>
              </p:ext>
            </p:extLst>
          </p:nvPr>
        </p:nvGraphicFramePr>
        <p:xfrm>
          <a:off x="2135466" y="2343964"/>
          <a:ext cx="9119907" cy="3691206"/>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b="1"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b="1" dirty="0">
                          <a:effectLst/>
                          <a:latin typeface="Times New Roman" panose="02020603050405020304" pitchFamily="18" charset="0"/>
                          <a:cs typeface="Times New Roman" panose="02020603050405020304" pitchFamily="18" charset="0"/>
                        </a:rPr>
                        <a:t> Kodu</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Ders Adı</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Teorik</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Uygulama</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cap="all" dirty="0">
                          <a:effectLst/>
                          <a:latin typeface="Times New Roman" panose="02020603050405020304" pitchFamily="18" charset="0"/>
                          <a:cs typeface="Times New Roman" panose="02020603050405020304" pitchFamily="18" charset="0"/>
                        </a:rPr>
                        <a:t>AKTS</a:t>
                      </a:r>
                      <a:endParaRPr lang="tr-TR" sz="1500" b="1" cap="all"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400" b="1" u="none" strike="noStrike" kern="1200" dirty="0">
                          <a:solidFill>
                            <a:srgbClr val="1F3D7C"/>
                          </a:solidFill>
                          <a:effectLst/>
                          <a:latin typeface="Times New Roman" panose="02020603050405020304" pitchFamily="18" charset="0"/>
                          <a:ea typeface="+mn-ea"/>
                          <a:cs typeface="Times New Roman" panose="02020603050405020304" pitchFamily="18" charset="0"/>
                        </a:rPr>
                        <a:t>NUT302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Çocuk Hastalıklarında Beslenme</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5</a:t>
                      </a:r>
                    </a:p>
                  </a:txBody>
                  <a:tcPr marL="76200" marR="76200" marT="76200" marB="76200"/>
                </a:tc>
                <a:extLst>
                  <a:ext uri="{0D108BD9-81ED-4DB2-BD59-A6C34878D82A}">
                    <a16:rowId xmlns:a16="http://schemas.microsoft.com/office/drawing/2014/main" val="4037328770"/>
                  </a:ext>
                </a:extLst>
              </a:tr>
              <a:tr h="392271">
                <a:tc>
                  <a:txBody>
                    <a:bodyPr/>
                    <a:lstStyle/>
                    <a:p>
                      <a:pPr fontAlgn="t"/>
                      <a:r>
                        <a:rPr lang="tr-TR" sz="1400" b="1" u="none" strike="noStrike" dirty="0">
                          <a:solidFill>
                            <a:srgbClr val="1F3D7C"/>
                          </a:solidFill>
                          <a:effectLst/>
                          <a:latin typeface="Times New Roman" panose="02020603050405020304" pitchFamily="18" charset="0"/>
                          <a:cs typeface="Times New Roman" panose="02020603050405020304" pitchFamily="18" charset="0"/>
                        </a:rPr>
                        <a:t>NUT304</a:t>
                      </a:r>
                      <a:endParaRPr lang="tr-TR" sz="1400" b="0" dirty="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Toplu Beslenme Yapan Kurumlarda Beslenme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5</a:t>
                      </a:r>
                    </a:p>
                  </a:txBody>
                  <a:tcPr marL="76200" marR="76200" marT="76200" marB="76200"/>
                </a:tc>
                <a:extLst>
                  <a:ext uri="{0D108BD9-81ED-4DB2-BD59-A6C34878D82A}">
                    <a16:rowId xmlns:a16="http://schemas.microsoft.com/office/drawing/2014/main" val="371386252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NUT306</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Hastalıklarda Beslenme ve Diyet Tedavisi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5</a:t>
                      </a:r>
                    </a:p>
                  </a:txBody>
                  <a:tcPr marL="76200" marR="76200" marT="76200" marB="76200"/>
                </a:tc>
                <a:extLst>
                  <a:ext uri="{0D108BD9-81ED-4DB2-BD59-A6C34878D82A}">
                    <a16:rowId xmlns:a16="http://schemas.microsoft.com/office/drawing/2014/main" val="2170714515"/>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ENG302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İş Yaşamı için İngilizce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extLst>
                  <a:ext uri="{0D108BD9-81ED-4DB2-BD59-A6C34878D82A}">
                    <a16:rowId xmlns:a16="http://schemas.microsoft.com/office/drawing/2014/main" val="565030428"/>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NUT308</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Toplum Beslenmesi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1572555096"/>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275636010"/>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Dışı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3598020181"/>
                  </a:ext>
                </a:extLst>
              </a:tr>
              <a:tr h="392271">
                <a:tc gridSpan="2">
                  <a:txBody>
                    <a:bodyPr/>
                    <a:lstStyle/>
                    <a:p>
                      <a:pPr fontAlgn="t"/>
                      <a:r>
                        <a:rPr lang="tr-TR" sz="1400" b="0" dirty="0">
                          <a:effectLst/>
                          <a:latin typeface="Times New Roman" panose="02020603050405020304" pitchFamily="18" charset="0"/>
                          <a:cs typeface="Times New Roman" panose="02020603050405020304" pitchFamily="18" charset="0"/>
                        </a:rPr>
                        <a:t>Toplam</a:t>
                      </a:r>
                    </a:p>
                  </a:txBody>
                  <a:tcPr marL="76200" marR="76200" marT="76200" marB="76200"/>
                </a:tc>
                <a:tc hMerge="1">
                  <a:txBody>
                    <a:bodyPr/>
                    <a:lstStyle/>
                    <a:p>
                      <a:endParaRPr lang="tr-TR"/>
                    </a:p>
                  </a:txBody>
                  <a:tcPr/>
                </a:tc>
                <a:tc>
                  <a:txBody>
                    <a:bodyPr/>
                    <a:lstStyle/>
                    <a:p>
                      <a:pPr fontAlgn="t"/>
                      <a:r>
                        <a:rPr lang="tr-TR" sz="1400" b="0">
                          <a:effectLst/>
                          <a:latin typeface="Times New Roman" panose="02020603050405020304" pitchFamily="18" charset="0"/>
                          <a:cs typeface="Times New Roman" panose="02020603050405020304" pitchFamily="18" charset="0"/>
                        </a:rPr>
                        <a:t>18</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30</a:t>
                      </a:r>
                    </a:p>
                  </a:txBody>
                  <a:tcPr marL="76200" marR="76200" marT="76200" marB="76200"/>
                </a:tc>
                <a:extLst>
                  <a:ext uri="{0D108BD9-81ED-4DB2-BD59-A6C34878D82A}">
                    <a16:rowId xmlns:a16="http://schemas.microsoft.com/office/drawing/2014/main" val="1057289149"/>
                  </a:ext>
                </a:extLst>
              </a:tr>
            </a:tbl>
          </a:graphicData>
        </a:graphic>
      </p:graphicFrame>
      <p:sp>
        <p:nvSpPr>
          <p:cNvPr id="19" name="Metin kutusu 8">
            <a:extLst>
              <a:ext uri="{FF2B5EF4-FFF2-40B4-BE49-F238E27FC236}">
                <a16:creationId xmlns:a16="http://schemas.microsoft.com/office/drawing/2014/main" id="{B3A54888-38D9-45CA-A196-56141EC1F7D2}"/>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6. Yarı Yıl</a:t>
            </a:r>
          </a:p>
        </p:txBody>
      </p:sp>
    </p:spTree>
    <p:extLst>
      <p:ext uri="{BB962C8B-B14F-4D97-AF65-F5344CB8AC3E}">
        <p14:creationId xmlns:p14="http://schemas.microsoft.com/office/powerpoint/2010/main" val="283238362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AC12071C-D5AC-4296-B5D5-75073C080F64}"/>
              </a:ext>
            </a:extLst>
          </p:cNvPr>
          <p:cNvGraphicFramePr>
            <a:graphicFrameLocks/>
          </p:cNvGraphicFramePr>
          <p:nvPr>
            <p:extLst>
              <p:ext uri="{D42A27DB-BD31-4B8C-83A1-F6EECF244321}">
                <p14:modId xmlns:p14="http://schemas.microsoft.com/office/powerpoint/2010/main" val="66251737"/>
              </p:ext>
            </p:extLst>
          </p:nvPr>
        </p:nvGraphicFramePr>
        <p:xfrm>
          <a:off x="2135466" y="2540100"/>
          <a:ext cx="9119907" cy="3298935"/>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b="1"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b="1" dirty="0">
                          <a:effectLst/>
                          <a:latin typeface="Times New Roman" panose="02020603050405020304" pitchFamily="18" charset="0"/>
                          <a:cs typeface="Times New Roman" panose="02020603050405020304" pitchFamily="18" charset="0"/>
                        </a:rPr>
                        <a:t> Kodu</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Ders Adı</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Teorik</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Uygulama</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cap="all" dirty="0">
                          <a:effectLst/>
                          <a:latin typeface="Times New Roman" panose="02020603050405020304" pitchFamily="18" charset="0"/>
                          <a:cs typeface="Times New Roman" panose="02020603050405020304" pitchFamily="18" charset="0"/>
                        </a:rPr>
                        <a:t>AKTS</a:t>
                      </a:r>
                      <a:endParaRPr lang="tr-TR" sz="1500" b="1" cap="all"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NUT401</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nn-NO" sz="1400" b="0">
                          <a:effectLst/>
                          <a:latin typeface="Times New Roman" panose="02020603050405020304" pitchFamily="18" charset="0"/>
                          <a:cs typeface="Times New Roman" panose="02020603050405020304" pitchFamily="18" charset="0"/>
                        </a:rPr>
                        <a:t>Kurum ve Hastane Uygulaması 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15</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12</a:t>
                      </a:r>
                    </a:p>
                  </a:txBody>
                  <a:tcPr marL="76200" marR="76200" marT="76200" marB="76200"/>
                </a:tc>
                <a:extLst>
                  <a:ext uri="{0D108BD9-81ED-4DB2-BD59-A6C34878D82A}">
                    <a16:rowId xmlns:a16="http://schemas.microsoft.com/office/drawing/2014/main" val="4037328770"/>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NUT403</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Seminer/Proje 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1</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8</a:t>
                      </a:r>
                    </a:p>
                  </a:txBody>
                  <a:tcPr marL="76200" marR="76200" marT="76200" marB="76200"/>
                </a:tc>
                <a:extLst>
                  <a:ext uri="{0D108BD9-81ED-4DB2-BD59-A6C34878D82A}">
                    <a16:rowId xmlns:a16="http://schemas.microsoft.com/office/drawing/2014/main" val="371386252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TURK401</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Türk Dili 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extLst>
                  <a:ext uri="{0D108BD9-81ED-4DB2-BD59-A6C34878D82A}">
                    <a16:rowId xmlns:a16="http://schemas.microsoft.com/office/drawing/2014/main" val="2170714515"/>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NUT499</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Beslenme ve Diyetetik Alan Stajı</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15</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76200" marR="76200" marT="76200" marB="76200"/>
                </a:tc>
                <a:extLst>
                  <a:ext uri="{0D108BD9-81ED-4DB2-BD59-A6C34878D82A}">
                    <a16:rowId xmlns:a16="http://schemas.microsoft.com/office/drawing/2014/main" val="565030428"/>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1572555096"/>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Dışı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3598020181"/>
                  </a:ext>
                </a:extLst>
              </a:tr>
              <a:tr h="392271">
                <a:tc gridSpan="2">
                  <a:txBody>
                    <a:bodyPr/>
                    <a:lstStyle/>
                    <a:p>
                      <a:pPr fontAlgn="t"/>
                      <a:r>
                        <a:rPr lang="tr-TR" sz="1400" b="0">
                          <a:effectLst/>
                          <a:latin typeface="Times New Roman" panose="02020603050405020304" pitchFamily="18" charset="0"/>
                          <a:cs typeface="Times New Roman" panose="02020603050405020304" pitchFamily="18" charset="0"/>
                        </a:rPr>
                        <a:t>Toplam</a:t>
                      </a:r>
                    </a:p>
                  </a:txBody>
                  <a:tcPr marL="76200" marR="76200" marT="76200" marB="76200"/>
                </a:tc>
                <a:tc hMerge="1">
                  <a:txBody>
                    <a:bodyPr/>
                    <a:lstStyle/>
                    <a:p>
                      <a:endParaRPr lang="tr-TR"/>
                    </a:p>
                  </a:txBody>
                  <a:tcPr/>
                </a:tc>
                <a:tc>
                  <a:txBody>
                    <a:bodyPr/>
                    <a:lstStyle/>
                    <a:p>
                      <a:pPr fontAlgn="t"/>
                      <a:r>
                        <a:rPr lang="tr-TR" sz="1400" b="0">
                          <a:effectLst/>
                          <a:latin typeface="Times New Roman" panose="02020603050405020304" pitchFamily="18" charset="0"/>
                          <a:cs typeface="Times New Roman" panose="02020603050405020304" pitchFamily="18" charset="0"/>
                        </a:rPr>
                        <a:t>6</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30</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36</a:t>
                      </a:r>
                    </a:p>
                  </a:txBody>
                  <a:tcPr marL="76200" marR="76200" marT="76200" marB="76200"/>
                </a:tc>
                <a:extLst>
                  <a:ext uri="{0D108BD9-81ED-4DB2-BD59-A6C34878D82A}">
                    <a16:rowId xmlns:a16="http://schemas.microsoft.com/office/drawing/2014/main" val="1057289149"/>
                  </a:ext>
                </a:extLst>
              </a:tr>
            </a:tbl>
          </a:graphicData>
        </a:graphic>
      </p:graphicFrame>
      <p:sp>
        <p:nvSpPr>
          <p:cNvPr id="19" name="Metin kutusu 8">
            <a:extLst>
              <a:ext uri="{FF2B5EF4-FFF2-40B4-BE49-F238E27FC236}">
                <a16:creationId xmlns:a16="http://schemas.microsoft.com/office/drawing/2014/main" id="{59003105-B300-4D5F-B8F0-0C748532D8D6}"/>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7. Yarı Yıl</a:t>
            </a:r>
          </a:p>
        </p:txBody>
      </p:sp>
    </p:spTree>
    <p:extLst>
      <p:ext uri="{BB962C8B-B14F-4D97-AF65-F5344CB8AC3E}">
        <p14:creationId xmlns:p14="http://schemas.microsoft.com/office/powerpoint/2010/main" val="10370751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DF68A2DB-48A8-49F6-AD4A-459CC2BF512B}"/>
              </a:ext>
            </a:extLst>
          </p:cNvPr>
          <p:cNvGraphicFramePr>
            <a:graphicFrameLocks/>
          </p:cNvGraphicFramePr>
          <p:nvPr>
            <p:extLst>
              <p:ext uri="{D42A27DB-BD31-4B8C-83A1-F6EECF244321}">
                <p14:modId xmlns:p14="http://schemas.microsoft.com/office/powerpoint/2010/main" val="1141733051"/>
              </p:ext>
            </p:extLst>
          </p:nvPr>
        </p:nvGraphicFramePr>
        <p:xfrm>
          <a:off x="2113703" y="2965821"/>
          <a:ext cx="9119907" cy="2906664"/>
        </p:xfrm>
        <a:graphic>
          <a:graphicData uri="http://schemas.openxmlformats.org/drawingml/2006/table">
            <a:tbl>
              <a:tblPr>
                <a:tableStyleId>{616DA210-FB5B-4158-B5E0-FEB733F419BA}</a:tableStyleId>
              </a:tblPr>
              <a:tblGrid>
                <a:gridCol w="2026646">
                  <a:extLst>
                    <a:ext uri="{9D8B030D-6E8A-4147-A177-3AD203B41FA5}">
                      <a16:colId xmlns:a16="http://schemas.microsoft.com/office/drawing/2014/main" val="2806971838"/>
                    </a:ext>
                  </a:extLst>
                </a:gridCol>
                <a:gridCol w="4053292">
                  <a:extLst>
                    <a:ext uri="{9D8B030D-6E8A-4147-A177-3AD203B41FA5}">
                      <a16:colId xmlns:a16="http://schemas.microsoft.com/office/drawing/2014/main" val="2194989714"/>
                    </a:ext>
                  </a:extLst>
                </a:gridCol>
                <a:gridCol w="1013323">
                  <a:extLst>
                    <a:ext uri="{9D8B030D-6E8A-4147-A177-3AD203B41FA5}">
                      <a16:colId xmlns:a16="http://schemas.microsoft.com/office/drawing/2014/main" val="3478000809"/>
                    </a:ext>
                  </a:extLst>
                </a:gridCol>
                <a:gridCol w="1013323">
                  <a:extLst>
                    <a:ext uri="{9D8B030D-6E8A-4147-A177-3AD203B41FA5}">
                      <a16:colId xmlns:a16="http://schemas.microsoft.com/office/drawing/2014/main" val="2776014522"/>
                    </a:ext>
                  </a:extLst>
                </a:gridCol>
                <a:gridCol w="1013323">
                  <a:extLst>
                    <a:ext uri="{9D8B030D-6E8A-4147-A177-3AD203B41FA5}">
                      <a16:colId xmlns:a16="http://schemas.microsoft.com/office/drawing/2014/main" val="2024113770"/>
                    </a:ext>
                  </a:extLst>
                </a:gridCol>
              </a:tblGrid>
              <a:tr h="553038">
                <a:tc>
                  <a:txBody>
                    <a:bodyPr/>
                    <a:lstStyle/>
                    <a:p>
                      <a:pPr algn="l" fontAlgn="ctr"/>
                      <a:r>
                        <a:rPr lang="tr-TR" sz="1500" b="1" kern="1200" dirty="0">
                          <a:solidFill>
                            <a:schemeClr val="tx1"/>
                          </a:solidFill>
                          <a:effectLst/>
                          <a:latin typeface="Times New Roman" panose="02020603050405020304" pitchFamily="18" charset="0"/>
                          <a:ea typeface="+mn-ea"/>
                          <a:cs typeface="Times New Roman" panose="02020603050405020304" pitchFamily="18" charset="0"/>
                        </a:rPr>
                        <a:t>Ders</a:t>
                      </a:r>
                      <a:r>
                        <a:rPr lang="tr-TR" sz="1500" b="1" dirty="0">
                          <a:effectLst/>
                          <a:latin typeface="Times New Roman" panose="02020603050405020304" pitchFamily="18" charset="0"/>
                          <a:cs typeface="Times New Roman" panose="02020603050405020304" pitchFamily="18" charset="0"/>
                        </a:rPr>
                        <a:t> Kodu</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dirty="0">
                          <a:effectLst/>
                          <a:latin typeface="Times New Roman" panose="02020603050405020304" pitchFamily="18" charset="0"/>
                          <a:cs typeface="Times New Roman" panose="02020603050405020304" pitchFamily="18" charset="0"/>
                        </a:rPr>
                        <a:t>Ders Adı</a:t>
                      </a:r>
                      <a:endParaRPr lang="tr-TR" sz="1500" b="1"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Teorik</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a:effectLst/>
                          <a:latin typeface="Times New Roman" panose="02020603050405020304" pitchFamily="18" charset="0"/>
                          <a:cs typeface="Times New Roman" panose="02020603050405020304" pitchFamily="18" charset="0"/>
                        </a:rPr>
                        <a:t>Uygulama</a:t>
                      </a:r>
                      <a:endParaRPr lang="tr-TR" sz="1500" b="1">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tc>
                  <a:txBody>
                    <a:bodyPr/>
                    <a:lstStyle/>
                    <a:p>
                      <a:pPr algn="l" fontAlgn="ctr"/>
                      <a:r>
                        <a:rPr lang="tr-TR" sz="1500" b="1" cap="all" dirty="0">
                          <a:effectLst/>
                          <a:latin typeface="Times New Roman" panose="02020603050405020304" pitchFamily="18" charset="0"/>
                          <a:cs typeface="Times New Roman" panose="02020603050405020304" pitchFamily="18" charset="0"/>
                        </a:rPr>
                        <a:t>AKTS</a:t>
                      </a:r>
                      <a:endParaRPr lang="tr-TR" sz="1500" b="1" cap="all" dirty="0">
                        <a:solidFill>
                          <a:srgbClr val="FFFFFF"/>
                        </a:solidFill>
                        <a:effectLst/>
                        <a:latin typeface="Times New Roman" panose="02020603050405020304" pitchFamily="18" charset="0"/>
                        <a:cs typeface="Times New Roman" panose="02020603050405020304" pitchFamily="18" charset="0"/>
                      </a:endParaRPr>
                    </a:p>
                  </a:txBody>
                  <a:tcPr marL="80383" marR="80383" marT="160767" marB="160767" anchor="ctr"/>
                </a:tc>
                <a:extLst>
                  <a:ext uri="{0D108BD9-81ED-4DB2-BD59-A6C34878D82A}">
                    <a16:rowId xmlns:a16="http://schemas.microsoft.com/office/drawing/2014/main" val="4222766554"/>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NUT402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es-ES" sz="1400" b="0">
                          <a:effectLst/>
                          <a:latin typeface="Times New Roman" panose="02020603050405020304" pitchFamily="18" charset="0"/>
                          <a:cs typeface="Times New Roman" panose="02020603050405020304" pitchFamily="18" charset="0"/>
                        </a:rPr>
                        <a:t>Kurum ve Hastane Uygulaması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15</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12</a:t>
                      </a:r>
                    </a:p>
                  </a:txBody>
                  <a:tcPr marL="76200" marR="76200" marT="76200" marB="76200"/>
                </a:tc>
                <a:extLst>
                  <a:ext uri="{0D108BD9-81ED-4DB2-BD59-A6C34878D82A}">
                    <a16:rowId xmlns:a16="http://schemas.microsoft.com/office/drawing/2014/main" val="4037328770"/>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NUT404</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Seminer/Proje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8</a:t>
                      </a:r>
                    </a:p>
                  </a:txBody>
                  <a:tcPr marL="76200" marR="76200" marT="76200" marB="76200"/>
                </a:tc>
                <a:extLst>
                  <a:ext uri="{0D108BD9-81ED-4DB2-BD59-A6C34878D82A}">
                    <a16:rowId xmlns:a16="http://schemas.microsoft.com/office/drawing/2014/main" val="3713862522"/>
                  </a:ext>
                </a:extLst>
              </a:tr>
              <a:tr h="392271">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TURK402</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Türk Dili II</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2</a:t>
                      </a:r>
                    </a:p>
                  </a:txBody>
                  <a:tcPr marL="76200" marR="76200" marT="76200" marB="76200"/>
                </a:tc>
                <a:extLst>
                  <a:ext uri="{0D108BD9-81ED-4DB2-BD59-A6C34878D82A}">
                    <a16:rowId xmlns:a16="http://schemas.microsoft.com/office/drawing/2014/main" val="2170714515"/>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565030428"/>
                  </a:ext>
                </a:extLst>
              </a:tr>
              <a:tr h="392271">
                <a:tc>
                  <a:txBody>
                    <a:bodyPr/>
                    <a:lstStyle/>
                    <a:p>
                      <a:pPr fontAlgn="t"/>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1" u="none" strike="noStrike">
                          <a:solidFill>
                            <a:srgbClr val="1F3D7C"/>
                          </a:solidFill>
                          <a:effectLst/>
                          <a:latin typeface="Times New Roman" panose="02020603050405020304" pitchFamily="18" charset="0"/>
                          <a:cs typeface="Times New Roman" panose="02020603050405020304" pitchFamily="18" charset="0"/>
                        </a:rPr>
                        <a:t>Alan Dışı Seçmeli</a:t>
                      </a:r>
                      <a:endParaRPr lang="tr-TR" sz="1400" b="0">
                        <a:effectLst/>
                        <a:latin typeface="Times New Roman" panose="02020603050405020304" pitchFamily="18" charset="0"/>
                        <a:cs typeface="Times New Roman" panose="02020603050405020304" pitchFamily="18" charset="0"/>
                      </a:endParaRP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3</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0</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4</a:t>
                      </a:r>
                    </a:p>
                  </a:txBody>
                  <a:tcPr marL="76200" marR="76200" marT="76200" marB="76200"/>
                </a:tc>
                <a:extLst>
                  <a:ext uri="{0D108BD9-81ED-4DB2-BD59-A6C34878D82A}">
                    <a16:rowId xmlns:a16="http://schemas.microsoft.com/office/drawing/2014/main" val="1572555096"/>
                  </a:ext>
                </a:extLst>
              </a:tr>
              <a:tr h="392271">
                <a:tc gridSpan="2">
                  <a:txBody>
                    <a:bodyPr/>
                    <a:lstStyle/>
                    <a:p>
                      <a:pPr fontAlgn="t"/>
                      <a:r>
                        <a:rPr lang="tr-TR" sz="1400" b="0" dirty="0">
                          <a:effectLst/>
                          <a:latin typeface="Times New Roman" panose="02020603050405020304" pitchFamily="18" charset="0"/>
                          <a:cs typeface="Times New Roman" panose="02020603050405020304" pitchFamily="18" charset="0"/>
                        </a:rPr>
                        <a:t>Toplam</a:t>
                      </a:r>
                    </a:p>
                  </a:txBody>
                  <a:tcPr marL="76200" marR="76200" marT="76200" marB="76200"/>
                </a:tc>
                <a:tc hMerge="1">
                  <a:txBody>
                    <a:bodyPr/>
                    <a:lstStyle/>
                    <a:p>
                      <a:endParaRPr lang="tr-TR"/>
                    </a:p>
                  </a:txBody>
                  <a:tcPr/>
                </a:tc>
                <a:tc>
                  <a:txBody>
                    <a:bodyPr/>
                    <a:lstStyle/>
                    <a:p>
                      <a:pPr fontAlgn="t"/>
                      <a:r>
                        <a:rPr lang="tr-TR" sz="1400" b="0">
                          <a:effectLst/>
                          <a:latin typeface="Times New Roman" panose="02020603050405020304" pitchFamily="18" charset="0"/>
                          <a:cs typeface="Times New Roman" panose="02020603050405020304" pitchFamily="18" charset="0"/>
                        </a:rPr>
                        <a:t>7</a:t>
                      </a:r>
                    </a:p>
                  </a:txBody>
                  <a:tcPr marL="76200" marR="76200" marT="76200" marB="76200"/>
                </a:tc>
                <a:tc>
                  <a:txBody>
                    <a:bodyPr/>
                    <a:lstStyle/>
                    <a:p>
                      <a:pPr fontAlgn="t"/>
                      <a:r>
                        <a:rPr lang="tr-TR" sz="1400" b="0">
                          <a:effectLst/>
                          <a:latin typeface="Times New Roman" panose="02020603050405020304" pitchFamily="18" charset="0"/>
                          <a:cs typeface="Times New Roman" panose="02020603050405020304" pitchFamily="18" charset="0"/>
                        </a:rPr>
                        <a:t>17</a:t>
                      </a:r>
                    </a:p>
                  </a:txBody>
                  <a:tcPr marL="76200" marR="76200" marT="76200" marB="76200"/>
                </a:tc>
                <a:tc>
                  <a:txBody>
                    <a:bodyPr/>
                    <a:lstStyle/>
                    <a:p>
                      <a:pPr fontAlgn="t"/>
                      <a:r>
                        <a:rPr lang="tr-TR" sz="1400" b="0" dirty="0">
                          <a:effectLst/>
                          <a:latin typeface="Times New Roman" panose="02020603050405020304" pitchFamily="18" charset="0"/>
                          <a:cs typeface="Times New Roman" panose="02020603050405020304" pitchFamily="18" charset="0"/>
                        </a:rPr>
                        <a:t>30</a:t>
                      </a:r>
                    </a:p>
                  </a:txBody>
                  <a:tcPr marL="76200" marR="76200" marT="76200" marB="76200"/>
                </a:tc>
                <a:extLst>
                  <a:ext uri="{0D108BD9-81ED-4DB2-BD59-A6C34878D82A}">
                    <a16:rowId xmlns:a16="http://schemas.microsoft.com/office/drawing/2014/main" val="3598020181"/>
                  </a:ext>
                </a:extLst>
              </a:tr>
            </a:tbl>
          </a:graphicData>
        </a:graphic>
      </p:graphicFrame>
      <p:sp>
        <p:nvSpPr>
          <p:cNvPr id="19" name="Metin kutusu 8">
            <a:extLst>
              <a:ext uri="{FF2B5EF4-FFF2-40B4-BE49-F238E27FC236}">
                <a16:creationId xmlns:a16="http://schemas.microsoft.com/office/drawing/2014/main" id="{C86F86FF-2B89-4884-AF3C-0E31699C1C3B}"/>
              </a:ext>
            </a:extLst>
          </p:cNvPr>
          <p:cNvSpPr txBox="1"/>
          <p:nvPr/>
        </p:nvSpPr>
        <p:spPr>
          <a:xfrm>
            <a:off x="958390" y="3051455"/>
            <a:ext cx="800219" cy="2597921"/>
          </a:xfrm>
          <a:prstGeom prst="rect">
            <a:avLst/>
          </a:prstGeom>
          <a:noFill/>
        </p:spPr>
        <p:txBody>
          <a:bodyPr vert="vert270" wrap="square" rtlCol="0">
            <a:spAutoFit/>
          </a:bodyPr>
          <a:lstStyle/>
          <a:p>
            <a:r>
              <a:rPr lang="tr-TR" sz="4000" dirty="0">
                <a:solidFill>
                  <a:schemeClr val="tx1">
                    <a:lumMod val="95000"/>
                    <a:lumOff val="5000"/>
                  </a:schemeClr>
                </a:solidFill>
                <a:latin typeface="Times New Roman" panose="02020603050405020304" pitchFamily="18" charset="0"/>
                <a:ea typeface="+mj-ea"/>
                <a:cs typeface="Times New Roman" panose="02020603050405020304" pitchFamily="18" charset="0"/>
              </a:rPr>
              <a:t>8. Yarı Yıl</a:t>
            </a:r>
          </a:p>
        </p:txBody>
      </p:sp>
    </p:spTree>
    <p:extLst>
      <p:ext uri="{BB962C8B-B14F-4D97-AF65-F5344CB8AC3E}">
        <p14:creationId xmlns:p14="http://schemas.microsoft.com/office/powerpoint/2010/main" val="266355018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Bölüm Müfredatı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a:t>
              </a:r>
              <a:endParaRPr lang="en-IN" sz="1600" b="1" dirty="0">
                <a:solidFill>
                  <a:schemeClr val="bg1"/>
                </a:solidFill>
                <a:latin typeface="Eurostile BQ" pitchFamily="50" charset="0"/>
              </a:endParaRPr>
            </a:p>
          </p:txBody>
        </p:sp>
      </p:grpSp>
      <p:sp>
        <p:nvSpPr>
          <p:cNvPr id="16" name="İçerik Yer Tutucusu 2">
            <a:extLst>
              <a:ext uri="{FF2B5EF4-FFF2-40B4-BE49-F238E27FC236}">
                <a16:creationId xmlns:a16="http://schemas.microsoft.com/office/drawing/2014/main" id="{57FBD895-0C90-4BA7-98B6-F928F4D08235}"/>
              </a:ext>
            </a:extLst>
          </p:cNvPr>
          <p:cNvSpPr txBox="1">
            <a:spLocks/>
          </p:cNvSpPr>
          <p:nvPr/>
        </p:nvSpPr>
        <p:spPr>
          <a:xfrm>
            <a:off x="838200" y="2254755"/>
            <a:ext cx="10515600" cy="3922207"/>
          </a:xfrm>
          <a:prstGeom prst="rect">
            <a:avLst/>
          </a:prstGeom>
        </p:spPr>
        <p:txBody>
          <a:bodyPr numCol="2">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sz="2400" b="1" dirty="0">
                <a:latin typeface="Candara" panose="020E0502030303020204" pitchFamily="34" charset="0"/>
              </a:rPr>
              <a:t>Alan Seçmeli Dersler</a:t>
            </a:r>
          </a:p>
          <a:p>
            <a:pPr lvl="1"/>
            <a:r>
              <a:rPr lang="tr-TR" altLang="tr-TR" sz="2000" dirty="0">
                <a:latin typeface="Candara" panose="020E0502030303020204" pitchFamily="34" charset="0"/>
              </a:rPr>
              <a:t>NUT210 - Fonksiyonel Besinler</a:t>
            </a:r>
          </a:p>
          <a:p>
            <a:pPr lvl="1"/>
            <a:r>
              <a:rPr lang="tr-TR" altLang="tr-TR" sz="2000" dirty="0">
                <a:latin typeface="Candara" panose="020E0502030303020204" pitchFamily="34" charset="0"/>
              </a:rPr>
              <a:t>NUT212 - Gıda </a:t>
            </a:r>
          </a:p>
          <a:p>
            <a:pPr lvl="1"/>
            <a:r>
              <a:rPr lang="tr-TR" altLang="tr-TR" sz="2000" dirty="0">
                <a:latin typeface="Candara" panose="020E0502030303020204" pitchFamily="34" charset="0"/>
              </a:rPr>
              <a:t>NUT214 - Endokrin Sistem ve Beslenme</a:t>
            </a:r>
          </a:p>
          <a:p>
            <a:pPr lvl="1"/>
            <a:r>
              <a:rPr lang="tr-TR" altLang="tr-TR" sz="2000" dirty="0">
                <a:latin typeface="Candara" panose="020E0502030303020204" pitchFamily="34" charset="0"/>
              </a:rPr>
              <a:t>NUT309 - Dünyada Su ve Besin Kaynakları</a:t>
            </a:r>
          </a:p>
          <a:p>
            <a:pPr lvl="1"/>
            <a:r>
              <a:rPr lang="tr-TR" altLang="tr-TR" sz="2000" dirty="0">
                <a:latin typeface="Candara" panose="020E0502030303020204" pitchFamily="34" charset="0"/>
              </a:rPr>
              <a:t>NUT311 - Enteral ve Parenteral Beslenme</a:t>
            </a:r>
          </a:p>
          <a:p>
            <a:pPr lvl="1"/>
            <a:r>
              <a:rPr lang="tr-TR" altLang="tr-TR" sz="2000" dirty="0">
                <a:latin typeface="Candara" panose="020E0502030303020204" pitchFamily="34" charset="0"/>
              </a:rPr>
              <a:t>NUT214 - Endokrin Sistem ve Beslenme</a:t>
            </a:r>
          </a:p>
          <a:p>
            <a:pPr lvl="1"/>
            <a:r>
              <a:rPr lang="tr-TR" altLang="tr-TR" sz="2000" dirty="0">
                <a:latin typeface="Candara" panose="020E0502030303020204" pitchFamily="34" charset="0"/>
              </a:rPr>
              <a:t>NUT314 - Endokrin Sistem Hastalıklarında Beslenme</a:t>
            </a:r>
          </a:p>
          <a:p>
            <a:pPr lvl="1"/>
            <a:endParaRPr lang="tr-TR" altLang="tr-TR" sz="2000" dirty="0">
              <a:latin typeface="Candara" panose="020E0502030303020204" pitchFamily="34" charset="0"/>
            </a:endParaRPr>
          </a:p>
          <a:p>
            <a:pPr lvl="1"/>
            <a:endParaRPr lang="tr-TR" altLang="tr-TR" sz="2000" dirty="0">
              <a:latin typeface="Candara" panose="020E0502030303020204" pitchFamily="34" charset="0"/>
            </a:endParaRPr>
          </a:p>
          <a:p>
            <a:pPr lvl="1"/>
            <a:r>
              <a:rPr lang="tr-TR" altLang="tr-TR" sz="2000" dirty="0">
                <a:latin typeface="Candara" panose="020E0502030303020204" pitchFamily="34" charset="0"/>
              </a:rPr>
              <a:t>NUT310 - Standart Yemek Tarifi Geliştirme</a:t>
            </a:r>
          </a:p>
          <a:p>
            <a:pPr lvl="1"/>
            <a:r>
              <a:rPr lang="tr-TR" altLang="tr-TR" sz="2000" dirty="0">
                <a:latin typeface="Candara" panose="020E0502030303020204" pitchFamily="34" charset="0"/>
              </a:rPr>
              <a:t>NUT312 - Türk Mutfak Kültürü</a:t>
            </a:r>
          </a:p>
          <a:p>
            <a:pPr lvl="1"/>
            <a:r>
              <a:rPr lang="tr-TR" altLang="tr-TR" sz="2000" dirty="0">
                <a:latin typeface="Candara" panose="020E0502030303020204" pitchFamily="34" charset="0"/>
              </a:rPr>
              <a:t>NUT405 - İşçi Beslenmesi</a:t>
            </a:r>
          </a:p>
          <a:p>
            <a:pPr lvl="1"/>
            <a:r>
              <a:rPr lang="tr-TR" altLang="tr-TR" sz="2000" dirty="0">
                <a:latin typeface="Candara" panose="020E0502030303020204" pitchFamily="34" charset="0"/>
              </a:rPr>
              <a:t>NUT407 - Kanser ve Beslenme</a:t>
            </a:r>
          </a:p>
          <a:p>
            <a:pPr lvl="1"/>
            <a:r>
              <a:rPr lang="tr-TR" altLang="tr-TR" sz="2000" dirty="0">
                <a:latin typeface="Candara" panose="020E0502030303020204" pitchFamily="34" charset="0"/>
              </a:rPr>
              <a:t>NUT409 - Genel Beslenme Bilgisi</a:t>
            </a:r>
          </a:p>
          <a:p>
            <a:pPr lvl="1"/>
            <a:r>
              <a:rPr lang="tr-TR" altLang="tr-TR" sz="2000" dirty="0">
                <a:latin typeface="Candara" panose="020E0502030303020204" pitchFamily="34" charset="0"/>
              </a:rPr>
              <a:t>NUT406 - Yaşlılıkta Beslenme</a:t>
            </a:r>
          </a:p>
          <a:p>
            <a:pPr lvl="1"/>
            <a:r>
              <a:rPr lang="tr-TR" altLang="tr-TR" sz="2000" dirty="0">
                <a:latin typeface="Candara" panose="020E0502030303020204" pitchFamily="34" charset="0"/>
              </a:rPr>
              <a:t>NUT408 - Toplu Beslenme Hizmetlerinde Kalite Sistemleri</a:t>
            </a:r>
          </a:p>
        </p:txBody>
      </p:sp>
    </p:spTree>
    <p:extLst>
      <p:ext uri="{BB962C8B-B14F-4D97-AF65-F5344CB8AC3E}">
        <p14:creationId xmlns:p14="http://schemas.microsoft.com/office/powerpoint/2010/main" val="31868281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Laboratuvarlar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15" name="İçerik Yer Tutucusu 2">
            <a:extLst>
              <a:ext uri="{FF2B5EF4-FFF2-40B4-BE49-F238E27FC236}">
                <a16:creationId xmlns:a16="http://schemas.microsoft.com/office/drawing/2014/main" id="{027F3DCA-B3F0-4669-ABB0-626BA0B11F7E}"/>
              </a:ext>
            </a:extLst>
          </p:cNvPr>
          <p:cNvSpPr txBox="1">
            <a:spLocks/>
          </p:cNvSpPr>
          <p:nvPr/>
        </p:nvSpPr>
        <p:spPr>
          <a:xfrm>
            <a:off x="979307" y="2577882"/>
            <a:ext cx="10515600" cy="4351339"/>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latin typeface="Candara" panose="020E0502030303020204" pitchFamily="34" charset="0"/>
                <a:cs typeface="Times New Roman" panose="02020603050405020304" pitchFamily="18" charset="0"/>
              </a:rPr>
              <a:t>Beslenme İlkeleri Laboratuvarı </a:t>
            </a:r>
          </a:p>
          <a:p>
            <a:r>
              <a:rPr lang="tr-TR" dirty="0">
                <a:latin typeface="Candara" panose="020E0502030303020204" pitchFamily="34" charset="0"/>
                <a:cs typeface="Times New Roman" panose="02020603050405020304" pitchFamily="18" charset="0"/>
              </a:rPr>
              <a:t>Antropometri Laboratuvarı </a:t>
            </a:r>
          </a:p>
          <a:p>
            <a:r>
              <a:rPr lang="tr-TR" dirty="0">
                <a:latin typeface="Candara" panose="020E0502030303020204" pitchFamily="34" charset="0"/>
                <a:cs typeface="Times New Roman" panose="02020603050405020304" pitchFamily="18" charset="0"/>
              </a:rPr>
              <a:t>Multidisipliner Laboratuvar (Fakülteler ile ortak kullanım)</a:t>
            </a:r>
          </a:p>
          <a:p>
            <a:r>
              <a:rPr lang="tr-TR" dirty="0">
                <a:latin typeface="Candara" panose="020E0502030303020204" pitchFamily="34" charset="0"/>
                <a:cs typeface="Times New Roman" panose="02020603050405020304" pitchFamily="18" charset="0"/>
              </a:rPr>
              <a:t>Histo-patoloji Laboratuvar (Fakülteler ile ortak kullanım)</a:t>
            </a:r>
          </a:p>
        </p:txBody>
      </p:sp>
    </p:spTree>
    <p:extLst>
      <p:ext uri="{BB962C8B-B14F-4D97-AF65-F5344CB8AC3E}">
        <p14:creationId xmlns:p14="http://schemas.microsoft.com/office/powerpoint/2010/main" val="39178934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Laboratuvarlar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15" name="Unvan 1">
            <a:extLst>
              <a:ext uri="{FF2B5EF4-FFF2-40B4-BE49-F238E27FC236}">
                <a16:creationId xmlns:a16="http://schemas.microsoft.com/office/drawing/2014/main" id="{C503259B-E2A1-4848-B7CA-46FCBBDD3A33}"/>
              </a:ext>
            </a:extLst>
          </p:cNvPr>
          <p:cNvSpPr txBox="1">
            <a:spLocks/>
          </p:cNvSpPr>
          <p:nvPr/>
        </p:nvSpPr>
        <p:spPr>
          <a:xfrm>
            <a:off x="1365135" y="18455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200" dirty="0">
                <a:solidFill>
                  <a:srgbClr val="C00000"/>
                </a:solidFill>
                <a:latin typeface="Times New Roman" panose="02020603050405020304" pitchFamily="18" charset="0"/>
                <a:cs typeface="Times New Roman" panose="02020603050405020304" pitchFamily="18" charset="0"/>
              </a:rPr>
              <a:t>Beslenme İlkeleri Laboratuvarı</a:t>
            </a:r>
          </a:p>
        </p:txBody>
      </p:sp>
      <p:pic>
        <p:nvPicPr>
          <p:cNvPr id="16" name="Resim 8">
            <a:extLst>
              <a:ext uri="{FF2B5EF4-FFF2-40B4-BE49-F238E27FC236}">
                <a16:creationId xmlns:a16="http://schemas.microsoft.com/office/drawing/2014/main" id="{E159F430-0769-4014-880F-85DF6595DCB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7143" y="2403250"/>
            <a:ext cx="9804865" cy="3995483"/>
          </a:xfrm>
          <a:prstGeom prst="rect">
            <a:avLst/>
          </a:prstGeom>
        </p:spPr>
      </p:pic>
    </p:spTree>
    <p:extLst>
      <p:ext uri="{BB962C8B-B14F-4D97-AF65-F5344CB8AC3E}">
        <p14:creationId xmlns:p14="http://schemas.microsoft.com/office/powerpoint/2010/main" val="11366290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Laboratuvarlar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15" name="Unvan 1">
            <a:extLst>
              <a:ext uri="{FF2B5EF4-FFF2-40B4-BE49-F238E27FC236}">
                <a16:creationId xmlns:a16="http://schemas.microsoft.com/office/drawing/2014/main" id="{C503259B-E2A1-4848-B7CA-46FCBBDD3A33}"/>
              </a:ext>
            </a:extLst>
          </p:cNvPr>
          <p:cNvSpPr txBox="1">
            <a:spLocks/>
          </p:cNvSpPr>
          <p:nvPr/>
        </p:nvSpPr>
        <p:spPr>
          <a:xfrm>
            <a:off x="1365135" y="18455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200" dirty="0">
                <a:solidFill>
                  <a:srgbClr val="C00000"/>
                </a:solidFill>
                <a:latin typeface="Times New Roman" panose="02020603050405020304" pitchFamily="18" charset="0"/>
                <a:cs typeface="Times New Roman" panose="02020603050405020304" pitchFamily="18" charset="0"/>
              </a:rPr>
              <a:t>Beslenme İlkeleri Laboratuvarı</a:t>
            </a:r>
          </a:p>
        </p:txBody>
      </p:sp>
      <p:pic>
        <p:nvPicPr>
          <p:cNvPr id="19" name="Resim 9">
            <a:extLst>
              <a:ext uri="{FF2B5EF4-FFF2-40B4-BE49-F238E27FC236}">
                <a16:creationId xmlns:a16="http://schemas.microsoft.com/office/drawing/2014/main" id="{D3FE7CAB-C2BA-4CFC-9812-BF2CAF5FB6A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655903" y="2471767"/>
            <a:ext cx="5119283" cy="3839462"/>
          </a:xfrm>
          <a:prstGeom prst="rect">
            <a:avLst/>
          </a:prstGeom>
        </p:spPr>
      </p:pic>
      <p:pic>
        <p:nvPicPr>
          <p:cNvPr id="20" name="Resim 11">
            <a:extLst>
              <a:ext uri="{FF2B5EF4-FFF2-40B4-BE49-F238E27FC236}">
                <a16:creationId xmlns:a16="http://schemas.microsoft.com/office/drawing/2014/main" id="{107D7AC5-A48B-4393-801E-967FB90C678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13700" y="2471767"/>
            <a:ext cx="5119283" cy="3839462"/>
          </a:xfrm>
          <a:prstGeom prst="rect">
            <a:avLst/>
          </a:prstGeom>
        </p:spPr>
      </p:pic>
    </p:spTree>
    <p:extLst>
      <p:ext uri="{BB962C8B-B14F-4D97-AF65-F5344CB8AC3E}">
        <p14:creationId xmlns:p14="http://schemas.microsoft.com/office/powerpoint/2010/main" val="7870587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853203" y="130844"/>
            <a:ext cx="12733938" cy="1739466"/>
            <a:chOff x="-853203" y="130844"/>
            <a:chExt cx="1273393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853203" y="130844"/>
              <a:ext cx="12733938" cy="1739466"/>
              <a:chOff x="-853203" y="130844"/>
              <a:chExt cx="1273393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853203" y="612825"/>
                <a:ext cx="12733938" cy="775504"/>
                <a:chOff x="-853203" y="612825"/>
                <a:chExt cx="1273393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85320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Laboratuvarlar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15" name="Unvan 1">
            <a:extLst>
              <a:ext uri="{FF2B5EF4-FFF2-40B4-BE49-F238E27FC236}">
                <a16:creationId xmlns:a16="http://schemas.microsoft.com/office/drawing/2014/main" id="{C503259B-E2A1-4848-B7CA-46FCBBDD3A33}"/>
              </a:ext>
            </a:extLst>
          </p:cNvPr>
          <p:cNvSpPr txBox="1">
            <a:spLocks/>
          </p:cNvSpPr>
          <p:nvPr/>
        </p:nvSpPr>
        <p:spPr>
          <a:xfrm>
            <a:off x="1365135" y="1845560"/>
            <a:ext cx="10515600" cy="1325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tr-TR" sz="3200" dirty="0">
                <a:solidFill>
                  <a:srgbClr val="C00000"/>
                </a:solidFill>
                <a:latin typeface="Times New Roman" panose="02020603050405020304" pitchFamily="18" charset="0"/>
                <a:cs typeface="Times New Roman" panose="02020603050405020304" pitchFamily="18" charset="0"/>
              </a:rPr>
              <a:t>Antropometri Laboratuvarı</a:t>
            </a:r>
          </a:p>
        </p:txBody>
      </p:sp>
      <p:pic>
        <p:nvPicPr>
          <p:cNvPr id="21" name="Resim 7">
            <a:extLst>
              <a:ext uri="{FF2B5EF4-FFF2-40B4-BE49-F238E27FC236}">
                <a16:creationId xmlns:a16="http://schemas.microsoft.com/office/drawing/2014/main" id="{FBADDD23-F1A1-4391-AFE6-EE581E8AFD8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28866" y="2722337"/>
            <a:ext cx="4374341" cy="3280756"/>
          </a:xfrm>
          <a:prstGeom prst="rect">
            <a:avLst/>
          </a:prstGeom>
        </p:spPr>
      </p:pic>
      <p:pic>
        <p:nvPicPr>
          <p:cNvPr id="22" name="Resim 8">
            <a:extLst>
              <a:ext uri="{FF2B5EF4-FFF2-40B4-BE49-F238E27FC236}">
                <a16:creationId xmlns:a16="http://schemas.microsoft.com/office/drawing/2014/main" id="{E7267417-5F47-4A87-B1C3-37FDCB6A5EE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859227" y="2719459"/>
            <a:ext cx="4378178" cy="3283634"/>
          </a:xfrm>
          <a:prstGeom prst="rect">
            <a:avLst/>
          </a:prstGeom>
        </p:spPr>
      </p:pic>
    </p:spTree>
    <p:extLst>
      <p:ext uri="{BB962C8B-B14F-4D97-AF65-F5344CB8AC3E}">
        <p14:creationId xmlns:p14="http://schemas.microsoft.com/office/powerpoint/2010/main" val="270541989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279923" y="130844"/>
            <a:ext cx="13160658" cy="1739466"/>
            <a:chOff x="-1279923" y="130844"/>
            <a:chExt cx="1316065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279923" y="130844"/>
              <a:ext cx="13160658" cy="1739466"/>
              <a:chOff x="-1279923" y="130844"/>
              <a:chExt cx="1316065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279923" y="612825"/>
                <a:ext cx="13160658" cy="775504"/>
                <a:chOff x="-1279923" y="612825"/>
                <a:chExt cx="1316065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27992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Derslikler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VIII</a:t>
              </a:r>
              <a:endParaRPr lang="en-IN" sz="1600" b="1" dirty="0">
                <a:solidFill>
                  <a:schemeClr val="bg1"/>
                </a:solidFill>
                <a:latin typeface="Eurostile BQ" pitchFamily="50" charset="0"/>
              </a:endParaRPr>
            </a:p>
          </p:txBody>
        </p:sp>
      </p:grpSp>
      <p:sp>
        <p:nvSpPr>
          <p:cNvPr id="15" name="İçerik Yer Tutucusu 2">
            <a:extLst>
              <a:ext uri="{FF2B5EF4-FFF2-40B4-BE49-F238E27FC236}">
                <a16:creationId xmlns:a16="http://schemas.microsoft.com/office/drawing/2014/main" id="{11ED73DA-A75F-4143-8EB1-0CD9421E2C00}"/>
              </a:ext>
            </a:extLst>
          </p:cNvPr>
          <p:cNvSpPr txBox="1">
            <a:spLocks/>
          </p:cNvSpPr>
          <p:nvPr/>
        </p:nvSpPr>
        <p:spPr>
          <a:xfrm>
            <a:off x="647700" y="2420549"/>
            <a:ext cx="10515600" cy="4351338"/>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tr-TR" dirty="0">
                <a:latin typeface="Times New Roman" panose="02020603050405020304" pitchFamily="18" charset="0"/>
                <a:cs typeface="Times New Roman" panose="02020603050405020304" pitchFamily="18" charset="0"/>
              </a:rPr>
              <a:t>Sağlık bilimleri fakültesi bünyesinde 2 amfi kullanmaktadır; </a:t>
            </a:r>
          </a:p>
          <a:p>
            <a:pPr lvl="1"/>
            <a:r>
              <a:rPr lang="tr-TR" dirty="0">
                <a:latin typeface="Times New Roman" panose="02020603050405020304" pitchFamily="18" charset="0"/>
                <a:cs typeface="Times New Roman" panose="02020603050405020304" pitchFamily="18" charset="0"/>
              </a:rPr>
              <a:t>Z-02 (Zemin Kat)</a:t>
            </a:r>
          </a:p>
          <a:p>
            <a:pPr lvl="1"/>
            <a:r>
              <a:rPr lang="tr-TR" dirty="0">
                <a:latin typeface="Times New Roman" panose="02020603050405020304" pitchFamily="18" charset="0"/>
                <a:cs typeface="Times New Roman" panose="02020603050405020304" pitchFamily="18" charset="0"/>
              </a:rPr>
              <a:t>203 (2. Kat)</a:t>
            </a:r>
          </a:p>
          <a:p>
            <a:endParaRPr lang="tr-TR" dirty="0">
              <a:latin typeface="Times New Roman" panose="02020603050405020304" pitchFamily="18" charset="0"/>
              <a:cs typeface="Times New Roman" panose="02020603050405020304" pitchFamily="18" charset="0"/>
            </a:endParaRPr>
          </a:p>
          <a:p>
            <a:r>
              <a:rPr lang="tr-TR" dirty="0">
                <a:latin typeface="Times New Roman" panose="02020603050405020304" pitchFamily="18" charset="0"/>
                <a:cs typeface="Times New Roman" panose="02020603050405020304" pitchFamily="18" charset="0"/>
              </a:rPr>
              <a:t>Sağlık bilimleri fakültesi bünyesinde 4 derslik kullanmaktadır; </a:t>
            </a:r>
          </a:p>
          <a:p>
            <a:pPr lvl="1"/>
            <a:r>
              <a:rPr lang="tr-TR" dirty="0">
                <a:latin typeface="Times New Roman" panose="02020603050405020304" pitchFamily="18" charset="0"/>
                <a:cs typeface="Times New Roman" panose="02020603050405020304" pitchFamily="18" charset="0"/>
              </a:rPr>
              <a:t>332</a:t>
            </a:r>
          </a:p>
          <a:p>
            <a:pPr lvl="1"/>
            <a:r>
              <a:rPr lang="tr-TR" dirty="0">
                <a:latin typeface="Times New Roman" panose="02020603050405020304" pitchFamily="18" charset="0"/>
                <a:cs typeface="Times New Roman" panose="02020603050405020304" pitchFamily="18" charset="0"/>
              </a:rPr>
              <a:t>331</a:t>
            </a:r>
          </a:p>
          <a:p>
            <a:pPr lvl="1"/>
            <a:r>
              <a:rPr lang="tr-TR" dirty="0">
                <a:latin typeface="Times New Roman" panose="02020603050405020304" pitchFamily="18" charset="0"/>
                <a:cs typeface="Times New Roman" panose="02020603050405020304" pitchFamily="18" charset="0"/>
              </a:rPr>
              <a:t>330</a:t>
            </a:r>
          </a:p>
          <a:p>
            <a:pPr lvl="1"/>
            <a:r>
              <a:rPr lang="tr-TR" dirty="0">
                <a:latin typeface="Times New Roman" panose="02020603050405020304" pitchFamily="18" charset="0"/>
                <a:cs typeface="Times New Roman" panose="02020603050405020304" pitchFamily="18" charset="0"/>
              </a:rPr>
              <a:t>329</a:t>
            </a:r>
          </a:p>
          <a:p>
            <a:endParaRPr lang="tr-TR" dirty="0"/>
          </a:p>
        </p:txBody>
      </p:sp>
    </p:spTree>
    <p:extLst>
      <p:ext uri="{BB962C8B-B14F-4D97-AF65-F5344CB8AC3E}">
        <p14:creationId xmlns:p14="http://schemas.microsoft.com/office/powerpoint/2010/main" val="15994113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0" y="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812490"/>
                  <a:ext cx="1703972" cy="106335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SAĞLIK BİLİMLERİ FAKÜLTESİ</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753387" y="793137"/>
                  <a:ext cx="8685391" cy="430887"/>
                </a:xfrm>
                <a:prstGeom prst="rect">
                  <a:avLst/>
                </a:prstGeom>
              </p:spPr>
              <p:txBody>
                <a:bodyPr wrap="none">
                  <a:spAutoFit/>
                </a:bodyPr>
                <a:lstStyle/>
                <a:p>
                  <a:pPr algn="ctr"/>
                  <a:r>
                    <a:rPr lang="pl-PL" sz="2200" b="1" dirty="0">
                      <a:solidFill>
                        <a:schemeClr val="bg1"/>
                      </a:solidFill>
                      <a:latin typeface="Agency FB" panose="020B0503020202020204" pitchFamily="34" charset="0"/>
                    </a:rPr>
                    <a:t>Öğrenci Profili – 20</a:t>
                  </a:r>
                  <a:r>
                    <a:rPr lang="tr-TR" sz="2200" b="1" dirty="0">
                      <a:solidFill>
                        <a:schemeClr val="bg1"/>
                      </a:solidFill>
                      <a:latin typeface="Agency FB" panose="020B0503020202020204" pitchFamily="34" charset="0"/>
                    </a:rPr>
                    <a:t>20</a:t>
                  </a:r>
                  <a:r>
                    <a:rPr lang="pl-PL" sz="2200" b="1" dirty="0">
                      <a:solidFill>
                        <a:schemeClr val="bg1"/>
                      </a:solidFill>
                      <a:latin typeface="Agency FB" panose="020B0503020202020204" pitchFamily="34" charset="0"/>
                    </a:rPr>
                    <a:t>-202</a:t>
                  </a:r>
                  <a:r>
                    <a:rPr lang="tr-TR" sz="2200" b="1" dirty="0">
                      <a:solidFill>
                        <a:schemeClr val="bg1"/>
                      </a:solidFill>
                      <a:latin typeface="Agency FB" panose="020B0503020202020204" pitchFamily="34" charset="0"/>
                    </a:rPr>
                    <a:t>1</a:t>
                  </a:r>
                  <a:r>
                    <a:rPr lang="pl-PL" sz="2200" b="1" dirty="0">
                      <a:solidFill>
                        <a:schemeClr val="bg1"/>
                      </a:solidFill>
                      <a:latin typeface="Agency FB" panose="020B0503020202020204" pitchFamily="34" charset="0"/>
                    </a:rPr>
                    <a:t> Akademik Yılında Öğrencilerin Geldikleri İllere Göre Dağılımı</a:t>
                  </a:r>
                  <a:endParaRPr lang="tr-TR" sz="2200" b="1" dirty="0">
                    <a:solidFill>
                      <a:schemeClr val="bg1"/>
                    </a:solidFill>
                    <a:latin typeface="Agency FB" panose="020B0503020202020204" pitchFamily="34" charset="0"/>
                  </a:endParaRP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b="1" dirty="0">
                  <a:solidFill>
                    <a:schemeClr val="bg1"/>
                  </a:solidFill>
                  <a:latin typeface="Eurostile BQ" pitchFamily="50" charset="0"/>
                </a:rPr>
                <a:t>5</a:t>
              </a:r>
              <a:endParaRPr lang="en-IN" b="1" dirty="0">
                <a:solidFill>
                  <a:schemeClr val="bg1"/>
                </a:solidFill>
                <a:latin typeface="Eurostile BQ" pitchFamily="50" charset="0"/>
              </a:endParaRPr>
            </a:p>
          </p:txBody>
        </p:sp>
      </p:grpSp>
      <p:sp>
        <p:nvSpPr>
          <p:cNvPr id="31" name="TextBox 8">
            <a:extLst>
              <a:ext uri="{FF2B5EF4-FFF2-40B4-BE49-F238E27FC236}">
                <a16:creationId xmlns:a16="http://schemas.microsoft.com/office/drawing/2014/main" id="{FA308594-F9DA-4E2F-8457-0CFF402DE3F0}"/>
              </a:ext>
            </a:extLst>
          </p:cNvPr>
          <p:cNvSpPr txBox="1"/>
          <p:nvPr/>
        </p:nvSpPr>
        <p:spPr>
          <a:xfrm>
            <a:off x="10788736" y="3912360"/>
            <a:ext cx="918576" cy="338554"/>
          </a:xfrm>
          <a:prstGeom prst="rect">
            <a:avLst/>
          </a:prstGeom>
          <a:noFill/>
          <a:ln>
            <a:noFill/>
          </a:ln>
        </p:spPr>
        <p:txBody>
          <a:bodyPr wrap="square" rtlCol="0">
            <a:spAutoFit/>
          </a:bodyPr>
          <a:lstStyle/>
          <a:p>
            <a:pPr algn="ctr"/>
            <a:r>
              <a:rPr lang="tr-TR" sz="800" dirty="0"/>
              <a:t>ŞIRNAK</a:t>
            </a:r>
          </a:p>
          <a:p>
            <a:pPr algn="ctr"/>
            <a:r>
              <a:rPr lang="tr-TR" sz="800" dirty="0"/>
              <a:t>(1)</a:t>
            </a:r>
          </a:p>
        </p:txBody>
      </p:sp>
      <p:grpSp>
        <p:nvGrpSpPr>
          <p:cNvPr id="33" name="Group 51">
            <a:extLst>
              <a:ext uri="{FF2B5EF4-FFF2-40B4-BE49-F238E27FC236}">
                <a16:creationId xmlns:a16="http://schemas.microsoft.com/office/drawing/2014/main" id="{F8F818BD-90F2-45F5-810A-163D1BD066D0}"/>
              </a:ext>
            </a:extLst>
          </p:cNvPr>
          <p:cNvGrpSpPr/>
          <p:nvPr/>
        </p:nvGrpSpPr>
        <p:grpSpPr>
          <a:xfrm>
            <a:off x="511352" y="1669253"/>
            <a:ext cx="5013849" cy="2696886"/>
            <a:chOff x="101076" y="1280503"/>
            <a:chExt cx="5013849" cy="2696886"/>
          </a:xfrm>
        </p:grpSpPr>
        <mc:AlternateContent xmlns:mc="http://schemas.openxmlformats.org/markup-compatibility/2006" xmlns:cx4="http://schemas.microsoft.com/office/drawing/2016/5/10/chartex">
          <mc:Choice Requires="cx4">
            <p:graphicFrame>
              <p:nvGraphicFramePr>
                <p:cNvPr id="34" name="Chart 33">
                  <a:extLst>
                    <a:ext uri="{FF2B5EF4-FFF2-40B4-BE49-F238E27FC236}">
                      <a16:creationId xmlns:a16="http://schemas.microsoft.com/office/drawing/2014/main" id="{10750373-1628-44FB-808F-A771E7AB6DB2}"/>
                    </a:ext>
                  </a:extLst>
                </p:cNvPr>
                <p:cNvGraphicFramePr/>
                <p:nvPr>
                  <p:extLst>
                    <p:ext uri="{D42A27DB-BD31-4B8C-83A1-F6EECF244321}">
                      <p14:modId xmlns:p14="http://schemas.microsoft.com/office/powerpoint/2010/main" val="1232323335"/>
                    </p:ext>
                  </p:extLst>
                </p:nvPr>
              </p:nvGraphicFramePr>
              <p:xfrm>
                <a:off x="485775" y="1300668"/>
                <a:ext cx="4629150" cy="2676721"/>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114" name="Chart 3">
                  <a:extLst>
                    <a:ext uri="{FF2B5EF4-FFF2-40B4-BE49-F238E27FC236}">
                      <a16:creationId xmlns:a16="http://schemas.microsoft.com/office/drawing/2014/main" id="{68A36494-2342-4459-AC50-AF5EEC40DB1C}"/>
                    </a:ext>
                  </a:extLst>
                </p:cNvPr>
                <p:cNvPicPr>
                  <a:picLocks noGrp="1" noRot="1" noChangeAspect="1" noMove="1" noResize="1" noEditPoints="1" noAdjustHandles="1" noChangeArrowheads="1" noChangeShapeType="1"/>
                </p:cNvPicPr>
                <p:nvPr/>
              </p:nvPicPr>
              <p:blipFill>
                <a:blip r:embed="rId4"/>
                <a:stretch>
                  <a:fillRect/>
                </a:stretch>
              </p:blipFill>
              <p:spPr>
                <a:xfrm>
                  <a:off x="829334" y="1300668"/>
                  <a:ext cx="4629150" cy="2676721"/>
                </a:xfrm>
                <a:prstGeom prst="rect">
                  <a:avLst/>
                </a:prstGeom>
              </p:spPr>
            </p:pic>
          </mc:Fallback>
        </mc:AlternateContent>
        <p:sp>
          <p:nvSpPr>
            <p:cNvPr id="37" name="TextBox 8">
              <a:extLst>
                <a:ext uri="{FF2B5EF4-FFF2-40B4-BE49-F238E27FC236}">
                  <a16:creationId xmlns:a16="http://schemas.microsoft.com/office/drawing/2014/main" id="{EF1F9D15-0E14-4FD5-8306-3E15C25CED19}"/>
                </a:ext>
              </a:extLst>
            </p:cNvPr>
            <p:cNvSpPr txBox="1"/>
            <p:nvPr/>
          </p:nvSpPr>
          <p:spPr>
            <a:xfrm>
              <a:off x="1861872" y="3387989"/>
              <a:ext cx="1047750" cy="461665"/>
            </a:xfrm>
            <a:prstGeom prst="rect">
              <a:avLst/>
            </a:prstGeom>
            <a:noFill/>
          </p:spPr>
          <p:txBody>
            <a:bodyPr wrap="square">
              <a:spAutoFit/>
            </a:bodyPr>
            <a:lstStyle/>
            <a:p>
              <a:pPr algn="ctr"/>
              <a:r>
                <a:rPr lang="tr-TR" sz="1200" dirty="0">
                  <a:latin typeface="Candara" panose="020E0502030303020204" pitchFamily="34" charset="0"/>
                </a:rPr>
                <a:t>Mersin</a:t>
              </a:r>
            </a:p>
            <a:p>
              <a:pPr algn="ctr"/>
              <a:r>
                <a:rPr lang="tr-TR" sz="1200" dirty="0">
                  <a:latin typeface="Candara" panose="020E0502030303020204" pitchFamily="34" charset="0"/>
                </a:rPr>
                <a:t>(2)</a:t>
              </a:r>
            </a:p>
          </p:txBody>
        </p:sp>
        <p:sp>
          <p:nvSpPr>
            <p:cNvPr id="38" name="TextBox 7">
              <a:extLst>
                <a:ext uri="{FF2B5EF4-FFF2-40B4-BE49-F238E27FC236}">
                  <a16:creationId xmlns:a16="http://schemas.microsoft.com/office/drawing/2014/main" id="{4B296F0E-B1AF-4B5F-A74D-267C5605840D}"/>
                </a:ext>
              </a:extLst>
            </p:cNvPr>
            <p:cNvSpPr txBox="1"/>
            <p:nvPr/>
          </p:nvSpPr>
          <p:spPr>
            <a:xfrm>
              <a:off x="257175" y="1577667"/>
              <a:ext cx="1047750" cy="461665"/>
            </a:xfrm>
            <a:prstGeom prst="rect">
              <a:avLst/>
            </a:prstGeom>
            <a:noFill/>
          </p:spPr>
          <p:txBody>
            <a:bodyPr wrap="square">
              <a:spAutoFit/>
            </a:bodyPr>
            <a:lstStyle/>
            <a:p>
              <a:pPr algn="ctr"/>
              <a:r>
                <a:rPr lang="tr-TR" sz="1200" dirty="0">
                  <a:latin typeface="Candara" panose="020E0502030303020204" pitchFamily="34" charset="0"/>
                </a:rPr>
                <a:t>Tekirdağ</a:t>
              </a:r>
            </a:p>
            <a:p>
              <a:pPr algn="ctr"/>
              <a:r>
                <a:rPr lang="tr-TR" sz="1200" dirty="0">
                  <a:latin typeface="Candara" panose="020E0502030303020204" pitchFamily="34" charset="0"/>
                </a:rPr>
                <a:t>(1)</a:t>
              </a:r>
            </a:p>
          </p:txBody>
        </p:sp>
        <p:sp>
          <p:nvSpPr>
            <p:cNvPr id="39" name="TextBox 9">
              <a:extLst>
                <a:ext uri="{FF2B5EF4-FFF2-40B4-BE49-F238E27FC236}">
                  <a16:creationId xmlns:a16="http://schemas.microsoft.com/office/drawing/2014/main" id="{F253803D-A285-4072-934F-401667BEAFA9}"/>
                </a:ext>
              </a:extLst>
            </p:cNvPr>
            <p:cNvSpPr txBox="1"/>
            <p:nvPr/>
          </p:nvSpPr>
          <p:spPr>
            <a:xfrm>
              <a:off x="790575" y="1998999"/>
              <a:ext cx="1047750" cy="461665"/>
            </a:xfrm>
            <a:prstGeom prst="rect">
              <a:avLst/>
            </a:prstGeom>
            <a:noFill/>
          </p:spPr>
          <p:txBody>
            <a:bodyPr wrap="square">
              <a:spAutoFit/>
            </a:bodyPr>
            <a:lstStyle/>
            <a:p>
              <a:pPr algn="ctr"/>
              <a:r>
                <a:rPr lang="tr-TR" sz="1200" dirty="0">
                  <a:latin typeface="Candara" panose="020E0502030303020204" pitchFamily="34" charset="0"/>
                </a:rPr>
                <a:t>Bursa</a:t>
              </a:r>
            </a:p>
            <a:p>
              <a:pPr algn="ctr"/>
              <a:r>
                <a:rPr lang="tr-TR" sz="1200" dirty="0">
                  <a:latin typeface="Candara" panose="020E0502030303020204" pitchFamily="34" charset="0"/>
                </a:rPr>
                <a:t>(1)</a:t>
              </a:r>
            </a:p>
          </p:txBody>
        </p:sp>
        <p:sp>
          <p:nvSpPr>
            <p:cNvPr id="40" name="TextBox 10">
              <a:extLst>
                <a:ext uri="{FF2B5EF4-FFF2-40B4-BE49-F238E27FC236}">
                  <a16:creationId xmlns:a16="http://schemas.microsoft.com/office/drawing/2014/main" id="{685D039F-2C09-43D6-A6C6-9ADF1AACE6C2}"/>
                </a:ext>
              </a:extLst>
            </p:cNvPr>
            <p:cNvSpPr txBox="1"/>
            <p:nvPr/>
          </p:nvSpPr>
          <p:spPr>
            <a:xfrm>
              <a:off x="101076" y="2651164"/>
              <a:ext cx="1047750" cy="461665"/>
            </a:xfrm>
            <a:prstGeom prst="rect">
              <a:avLst/>
            </a:prstGeom>
            <a:noFill/>
          </p:spPr>
          <p:txBody>
            <a:bodyPr wrap="square">
              <a:spAutoFit/>
            </a:bodyPr>
            <a:lstStyle/>
            <a:p>
              <a:pPr algn="ctr"/>
              <a:r>
                <a:rPr lang="tr-TR" sz="1200" dirty="0">
                  <a:latin typeface="Candara" panose="020E0502030303020204" pitchFamily="34" charset="0"/>
                </a:rPr>
                <a:t>İzmir</a:t>
              </a:r>
            </a:p>
            <a:p>
              <a:pPr algn="ctr"/>
              <a:r>
                <a:rPr lang="tr-TR" sz="1200" dirty="0">
                  <a:latin typeface="Candara" panose="020E0502030303020204" pitchFamily="34" charset="0"/>
                </a:rPr>
                <a:t>(1)</a:t>
              </a:r>
            </a:p>
          </p:txBody>
        </p:sp>
        <p:sp>
          <p:nvSpPr>
            <p:cNvPr id="41" name="TextBox 11">
              <a:extLst>
                <a:ext uri="{FF2B5EF4-FFF2-40B4-BE49-F238E27FC236}">
                  <a16:creationId xmlns:a16="http://schemas.microsoft.com/office/drawing/2014/main" id="{046E232A-2EEB-428A-8E84-1BC2893FFF06}"/>
                </a:ext>
              </a:extLst>
            </p:cNvPr>
            <p:cNvSpPr txBox="1"/>
            <p:nvPr/>
          </p:nvSpPr>
          <p:spPr>
            <a:xfrm>
              <a:off x="528638" y="3303329"/>
              <a:ext cx="1047750" cy="461665"/>
            </a:xfrm>
            <a:prstGeom prst="rect">
              <a:avLst/>
            </a:prstGeom>
            <a:noFill/>
          </p:spPr>
          <p:txBody>
            <a:bodyPr wrap="square">
              <a:spAutoFit/>
            </a:bodyPr>
            <a:lstStyle/>
            <a:p>
              <a:pPr algn="ctr"/>
              <a:r>
                <a:rPr lang="tr-TR" sz="1200" dirty="0">
                  <a:latin typeface="Candara" panose="020E0502030303020204" pitchFamily="34" charset="0"/>
                </a:rPr>
                <a:t>Muğla</a:t>
              </a:r>
            </a:p>
            <a:p>
              <a:pPr algn="ctr"/>
              <a:r>
                <a:rPr lang="tr-TR" sz="1200" dirty="0">
                  <a:latin typeface="Candara" panose="020E0502030303020204" pitchFamily="34" charset="0"/>
                </a:rPr>
                <a:t>(1)</a:t>
              </a:r>
            </a:p>
          </p:txBody>
        </p:sp>
        <p:sp>
          <p:nvSpPr>
            <p:cNvPr id="42" name="TextBox 13">
              <a:extLst>
                <a:ext uri="{FF2B5EF4-FFF2-40B4-BE49-F238E27FC236}">
                  <a16:creationId xmlns:a16="http://schemas.microsoft.com/office/drawing/2014/main" id="{63105744-C8D5-4035-A119-77F6FF7C6A6F}"/>
                </a:ext>
              </a:extLst>
            </p:cNvPr>
            <p:cNvSpPr txBox="1"/>
            <p:nvPr/>
          </p:nvSpPr>
          <p:spPr>
            <a:xfrm>
              <a:off x="1576388" y="2175853"/>
              <a:ext cx="1047750" cy="461665"/>
            </a:xfrm>
            <a:prstGeom prst="rect">
              <a:avLst/>
            </a:prstGeom>
            <a:noFill/>
          </p:spPr>
          <p:txBody>
            <a:bodyPr wrap="square">
              <a:spAutoFit/>
            </a:bodyPr>
            <a:lstStyle/>
            <a:p>
              <a:pPr algn="ctr"/>
              <a:r>
                <a:rPr lang="tr-TR" sz="1200" dirty="0">
                  <a:latin typeface="Candara" panose="020E0502030303020204" pitchFamily="34" charset="0"/>
                </a:rPr>
                <a:t>Ankara</a:t>
              </a:r>
            </a:p>
            <a:p>
              <a:pPr algn="ctr"/>
              <a:r>
                <a:rPr lang="tr-TR" sz="1200" dirty="0">
                  <a:latin typeface="Candara" panose="020E0502030303020204" pitchFamily="34" charset="0"/>
                </a:rPr>
                <a:t>(42)</a:t>
              </a:r>
            </a:p>
          </p:txBody>
        </p:sp>
        <p:sp>
          <p:nvSpPr>
            <p:cNvPr id="43" name="TextBox 14">
              <a:extLst>
                <a:ext uri="{FF2B5EF4-FFF2-40B4-BE49-F238E27FC236}">
                  <a16:creationId xmlns:a16="http://schemas.microsoft.com/office/drawing/2014/main" id="{553A1065-8218-4B28-9DF5-83F797FD511C}"/>
                </a:ext>
              </a:extLst>
            </p:cNvPr>
            <p:cNvSpPr txBox="1"/>
            <p:nvPr/>
          </p:nvSpPr>
          <p:spPr>
            <a:xfrm>
              <a:off x="2066925" y="2282883"/>
              <a:ext cx="1047750" cy="461665"/>
            </a:xfrm>
            <a:prstGeom prst="rect">
              <a:avLst/>
            </a:prstGeom>
            <a:noFill/>
          </p:spPr>
          <p:txBody>
            <a:bodyPr wrap="square">
              <a:spAutoFit/>
            </a:bodyPr>
            <a:lstStyle/>
            <a:p>
              <a:pPr algn="ctr"/>
              <a:r>
                <a:rPr lang="tr-TR" sz="1200" dirty="0">
                  <a:latin typeface="Candara" panose="020E0502030303020204" pitchFamily="34" charset="0"/>
                </a:rPr>
                <a:t>Kırşehir</a:t>
              </a:r>
            </a:p>
            <a:p>
              <a:pPr algn="ctr"/>
              <a:r>
                <a:rPr lang="tr-TR" sz="1200" dirty="0">
                  <a:latin typeface="Candara" panose="020E0502030303020204" pitchFamily="34" charset="0"/>
                </a:rPr>
                <a:t>(1)</a:t>
              </a:r>
            </a:p>
          </p:txBody>
        </p:sp>
        <p:sp>
          <p:nvSpPr>
            <p:cNvPr id="44" name="TextBox 15">
              <a:extLst>
                <a:ext uri="{FF2B5EF4-FFF2-40B4-BE49-F238E27FC236}">
                  <a16:creationId xmlns:a16="http://schemas.microsoft.com/office/drawing/2014/main" id="{67E1CFF0-77F2-4495-AE6D-538552919C7D}"/>
                </a:ext>
              </a:extLst>
            </p:cNvPr>
            <p:cNvSpPr txBox="1"/>
            <p:nvPr/>
          </p:nvSpPr>
          <p:spPr>
            <a:xfrm>
              <a:off x="2590800" y="1891506"/>
              <a:ext cx="1047750" cy="461665"/>
            </a:xfrm>
            <a:prstGeom prst="rect">
              <a:avLst/>
            </a:prstGeom>
            <a:noFill/>
          </p:spPr>
          <p:txBody>
            <a:bodyPr wrap="square">
              <a:spAutoFit/>
            </a:bodyPr>
            <a:lstStyle/>
            <a:p>
              <a:pPr algn="ctr"/>
              <a:r>
                <a:rPr lang="tr-TR" sz="1200" dirty="0">
                  <a:latin typeface="Candara" panose="020E0502030303020204" pitchFamily="34" charset="0"/>
                </a:rPr>
                <a:t>Tokat</a:t>
              </a:r>
            </a:p>
            <a:p>
              <a:pPr algn="ctr"/>
              <a:r>
                <a:rPr lang="tr-TR" sz="1200" dirty="0">
                  <a:latin typeface="Candara" panose="020E0502030303020204" pitchFamily="34" charset="0"/>
                </a:rPr>
                <a:t>(1)</a:t>
              </a:r>
            </a:p>
          </p:txBody>
        </p:sp>
        <p:sp>
          <p:nvSpPr>
            <p:cNvPr id="45" name="TextBox 16">
              <a:extLst>
                <a:ext uri="{FF2B5EF4-FFF2-40B4-BE49-F238E27FC236}">
                  <a16:creationId xmlns:a16="http://schemas.microsoft.com/office/drawing/2014/main" id="{2093DC6E-6624-47FA-B650-51C37FBBE652}"/>
                </a:ext>
              </a:extLst>
            </p:cNvPr>
            <p:cNvSpPr txBox="1"/>
            <p:nvPr/>
          </p:nvSpPr>
          <p:spPr>
            <a:xfrm>
              <a:off x="2557462" y="2527256"/>
              <a:ext cx="1047750" cy="461665"/>
            </a:xfrm>
            <a:prstGeom prst="rect">
              <a:avLst/>
            </a:prstGeom>
            <a:noFill/>
          </p:spPr>
          <p:txBody>
            <a:bodyPr wrap="square">
              <a:spAutoFit/>
            </a:bodyPr>
            <a:lstStyle/>
            <a:p>
              <a:pPr algn="ctr"/>
              <a:r>
                <a:rPr lang="tr-TR" sz="1200" dirty="0">
                  <a:latin typeface="Candara" panose="020E0502030303020204" pitchFamily="34" charset="0"/>
                </a:rPr>
                <a:t>Kayseri</a:t>
              </a:r>
            </a:p>
            <a:p>
              <a:pPr algn="ctr"/>
              <a:r>
                <a:rPr lang="tr-TR" sz="1200" dirty="0">
                  <a:latin typeface="Candara" panose="020E0502030303020204" pitchFamily="34" charset="0"/>
                </a:rPr>
                <a:t>(1)</a:t>
              </a:r>
            </a:p>
          </p:txBody>
        </p:sp>
        <p:sp>
          <p:nvSpPr>
            <p:cNvPr id="46" name="TextBox 18">
              <a:extLst>
                <a:ext uri="{FF2B5EF4-FFF2-40B4-BE49-F238E27FC236}">
                  <a16:creationId xmlns:a16="http://schemas.microsoft.com/office/drawing/2014/main" id="{DBFA77D7-A0EB-4732-8522-C0CCCE1C0713}"/>
                </a:ext>
              </a:extLst>
            </p:cNvPr>
            <p:cNvSpPr txBox="1"/>
            <p:nvPr/>
          </p:nvSpPr>
          <p:spPr>
            <a:xfrm>
              <a:off x="1752600" y="2771629"/>
              <a:ext cx="1047750" cy="461665"/>
            </a:xfrm>
            <a:prstGeom prst="rect">
              <a:avLst/>
            </a:prstGeom>
            <a:noFill/>
          </p:spPr>
          <p:txBody>
            <a:bodyPr wrap="square">
              <a:spAutoFit/>
            </a:bodyPr>
            <a:lstStyle/>
            <a:p>
              <a:pPr algn="ctr"/>
              <a:r>
                <a:rPr lang="tr-TR" sz="1200" dirty="0">
                  <a:latin typeface="Candara" panose="020E0502030303020204" pitchFamily="34" charset="0"/>
                </a:rPr>
                <a:t>Niğde</a:t>
              </a:r>
            </a:p>
            <a:p>
              <a:pPr algn="ctr"/>
              <a:r>
                <a:rPr lang="tr-TR" sz="1200" dirty="0">
                  <a:latin typeface="Candara" panose="020E0502030303020204" pitchFamily="34" charset="0"/>
                </a:rPr>
                <a:t>(1)</a:t>
              </a:r>
            </a:p>
          </p:txBody>
        </p:sp>
        <p:sp>
          <p:nvSpPr>
            <p:cNvPr id="47" name="TextBox 19">
              <a:extLst>
                <a:ext uri="{FF2B5EF4-FFF2-40B4-BE49-F238E27FC236}">
                  <a16:creationId xmlns:a16="http://schemas.microsoft.com/office/drawing/2014/main" id="{213823F6-3D8C-4ECA-9B43-6A106058BECD}"/>
                </a:ext>
              </a:extLst>
            </p:cNvPr>
            <p:cNvSpPr txBox="1"/>
            <p:nvPr/>
          </p:nvSpPr>
          <p:spPr>
            <a:xfrm>
              <a:off x="2412206" y="3044638"/>
              <a:ext cx="1047750" cy="461665"/>
            </a:xfrm>
            <a:prstGeom prst="rect">
              <a:avLst/>
            </a:prstGeom>
            <a:noFill/>
          </p:spPr>
          <p:txBody>
            <a:bodyPr wrap="square">
              <a:spAutoFit/>
            </a:bodyPr>
            <a:lstStyle/>
            <a:p>
              <a:pPr algn="ctr"/>
              <a:r>
                <a:rPr lang="tr-TR" sz="1200" dirty="0">
                  <a:latin typeface="Candara" panose="020E0502030303020204" pitchFamily="34" charset="0"/>
                </a:rPr>
                <a:t>Adana</a:t>
              </a:r>
            </a:p>
            <a:p>
              <a:pPr algn="ctr"/>
              <a:r>
                <a:rPr lang="tr-TR" sz="1200" dirty="0">
                  <a:latin typeface="Candara" panose="020E0502030303020204" pitchFamily="34" charset="0"/>
                </a:rPr>
                <a:t>(1)</a:t>
              </a:r>
            </a:p>
          </p:txBody>
        </p:sp>
        <p:sp>
          <p:nvSpPr>
            <p:cNvPr id="48" name="TextBox 20">
              <a:extLst>
                <a:ext uri="{FF2B5EF4-FFF2-40B4-BE49-F238E27FC236}">
                  <a16:creationId xmlns:a16="http://schemas.microsoft.com/office/drawing/2014/main" id="{9E03FFA6-5661-42FD-AC9F-FC4930C69168}"/>
                </a:ext>
              </a:extLst>
            </p:cNvPr>
            <p:cNvSpPr txBox="1"/>
            <p:nvPr/>
          </p:nvSpPr>
          <p:spPr>
            <a:xfrm>
              <a:off x="2859350" y="3331187"/>
              <a:ext cx="1047750" cy="461665"/>
            </a:xfrm>
            <a:prstGeom prst="rect">
              <a:avLst/>
            </a:prstGeom>
            <a:noFill/>
          </p:spPr>
          <p:txBody>
            <a:bodyPr wrap="square">
              <a:spAutoFit/>
            </a:bodyPr>
            <a:lstStyle/>
            <a:p>
              <a:pPr algn="ctr"/>
              <a:r>
                <a:rPr lang="tr-TR" sz="1200" dirty="0">
                  <a:latin typeface="Candara" panose="020E0502030303020204" pitchFamily="34" charset="0"/>
                </a:rPr>
                <a:t>Kilis</a:t>
              </a:r>
            </a:p>
            <a:p>
              <a:pPr algn="ctr"/>
              <a:r>
                <a:rPr lang="tr-TR" sz="1200" dirty="0">
                  <a:latin typeface="Candara" panose="020E0502030303020204" pitchFamily="34" charset="0"/>
                </a:rPr>
                <a:t>(1)</a:t>
              </a:r>
            </a:p>
          </p:txBody>
        </p:sp>
        <p:sp>
          <p:nvSpPr>
            <p:cNvPr id="49" name="TextBox 21">
              <a:extLst>
                <a:ext uri="{FF2B5EF4-FFF2-40B4-BE49-F238E27FC236}">
                  <a16:creationId xmlns:a16="http://schemas.microsoft.com/office/drawing/2014/main" id="{E63DF45E-6164-4B88-9946-E29462265E9C}"/>
                </a:ext>
              </a:extLst>
            </p:cNvPr>
            <p:cNvSpPr txBox="1"/>
            <p:nvPr/>
          </p:nvSpPr>
          <p:spPr>
            <a:xfrm>
              <a:off x="3960018" y="3125490"/>
              <a:ext cx="1047750" cy="461665"/>
            </a:xfrm>
            <a:prstGeom prst="rect">
              <a:avLst/>
            </a:prstGeom>
            <a:noFill/>
          </p:spPr>
          <p:txBody>
            <a:bodyPr wrap="square">
              <a:spAutoFit/>
            </a:bodyPr>
            <a:lstStyle/>
            <a:p>
              <a:pPr algn="ctr"/>
              <a:r>
                <a:rPr lang="tr-TR" sz="1200" dirty="0">
                  <a:latin typeface="Candara" panose="020E0502030303020204" pitchFamily="34" charset="0"/>
                </a:rPr>
                <a:t>Şırnak</a:t>
              </a:r>
            </a:p>
            <a:p>
              <a:pPr algn="ctr"/>
              <a:r>
                <a:rPr lang="tr-TR" sz="1200" dirty="0">
                  <a:latin typeface="Candara" panose="020E0502030303020204" pitchFamily="34" charset="0"/>
                </a:rPr>
                <a:t>(1)</a:t>
              </a:r>
            </a:p>
          </p:txBody>
        </p:sp>
        <p:sp>
          <p:nvSpPr>
            <p:cNvPr id="50" name="TextBox 22">
              <a:extLst>
                <a:ext uri="{FF2B5EF4-FFF2-40B4-BE49-F238E27FC236}">
                  <a16:creationId xmlns:a16="http://schemas.microsoft.com/office/drawing/2014/main" id="{E262FC8E-E4B5-464E-9980-748BCCB6E696}"/>
                </a:ext>
              </a:extLst>
            </p:cNvPr>
            <p:cNvSpPr txBox="1"/>
            <p:nvPr/>
          </p:nvSpPr>
          <p:spPr>
            <a:xfrm>
              <a:off x="1512094" y="1280503"/>
              <a:ext cx="2224087" cy="276999"/>
            </a:xfrm>
            <a:prstGeom prst="rect">
              <a:avLst/>
            </a:prstGeom>
            <a:noFill/>
          </p:spPr>
          <p:txBody>
            <a:bodyPr wrap="square">
              <a:spAutoFit/>
            </a:bodyPr>
            <a:lstStyle/>
            <a:p>
              <a:pPr algn="ctr"/>
              <a:r>
                <a:rPr lang="tr-TR" sz="1200" b="1" dirty="0">
                  <a:latin typeface="Candara" panose="020E0502030303020204" pitchFamily="34" charset="0"/>
                </a:rPr>
                <a:t>Beslenme ve Diyetetik Bölümü</a:t>
              </a:r>
            </a:p>
          </p:txBody>
        </p:sp>
      </p:grpSp>
      <p:sp>
        <p:nvSpPr>
          <p:cNvPr id="51" name="TextBox 29">
            <a:extLst>
              <a:ext uri="{FF2B5EF4-FFF2-40B4-BE49-F238E27FC236}">
                <a16:creationId xmlns:a16="http://schemas.microsoft.com/office/drawing/2014/main" id="{DB4ACF1A-4B0C-4F59-8CD4-626ADE8A5931}"/>
              </a:ext>
            </a:extLst>
          </p:cNvPr>
          <p:cNvSpPr txBox="1"/>
          <p:nvPr/>
        </p:nvSpPr>
        <p:spPr>
          <a:xfrm>
            <a:off x="5793101" y="2763932"/>
            <a:ext cx="1047750" cy="461665"/>
          </a:xfrm>
          <a:prstGeom prst="rect">
            <a:avLst/>
          </a:prstGeom>
          <a:noFill/>
        </p:spPr>
        <p:txBody>
          <a:bodyPr wrap="square">
            <a:spAutoFit/>
          </a:bodyPr>
          <a:lstStyle/>
          <a:p>
            <a:pPr algn="ctr"/>
            <a:r>
              <a:rPr lang="tr-TR" sz="1200" dirty="0">
                <a:latin typeface="Candara" panose="020E0502030303020204" pitchFamily="34" charset="0"/>
              </a:rPr>
              <a:t>İzmir</a:t>
            </a:r>
          </a:p>
          <a:p>
            <a:pPr algn="ctr"/>
            <a:r>
              <a:rPr lang="tr-TR" sz="1200" dirty="0">
                <a:latin typeface="Candara" panose="020E0502030303020204" pitchFamily="34" charset="0"/>
              </a:rPr>
              <a:t>(1)</a:t>
            </a:r>
          </a:p>
        </p:txBody>
      </p:sp>
      <p:grpSp>
        <p:nvGrpSpPr>
          <p:cNvPr id="52" name="Group 53">
            <a:extLst>
              <a:ext uri="{FF2B5EF4-FFF2-40B4-BE49-F238E27FC236}">
                <a16:creationId xmlns:a16="http://schemas.microsoft.com/office/drawing/2014/main" id="{A027F20F-48D6-4E95-8381-7D1A2969AF8A}"/>
              </a:ext>
            </a:extLst>
          </p:cNvPr>
          <p:cNvGrpSpPr/>
          <p:nvPr/>
        </p:nvGrpSpPr>
        <p:grpSpPr>
          <a:xfrm>
            <a:off x="6283638" y="1644811"/>
            <a:ext cx="4867275" cy="2777917"/>
            <a:chOff x="6175899" y="1300668"/>
            <a:chExt cx="4867275" cy="2777917"/>
          </a:xfrm>
        </p:grpSpPr>
        <mc:AlternateContent xmlns:mc="http://schemas.openxmlformats.org/markup-compatibility/2006" xmlns:cx4="http://schemas.microsoft.com/office/drawing/2016/5/10/chartex">
          <mc:Choice Requires="cx4">
            <p:graphicFrame>
              <p:nvGraphicFramePr>
                <p:cNvPr id="53" name="Chart 52">
                  <a:extLst>
                    <a:ext uri="{FF2B5EF4-FFF2-40B4-BE49-F238E27FC236}">
                      <a16:creationId xmlns:a16="http://schemas.microsoft.com/office/drawing/2014/main" id="{D2E079D1-D7AB-4601-B401-662695E6AC75}"/>
                    </a:ext>
                  </a:extLst>
                </p:cNvPr>
                <p:cNvGraphicFramePr/>
                <p:nvPr>
                  <p:extLst>
                    <p:ext uri="{D42A27DB-BD31-4B8C-83A1-F6EECF244321}">
                      <p14:modId xmlns:p14="http://schemas.microsoft.com/office/powerpoint/2010/main" val="2561321004"/>
                    </p:ext>
                  </p:extLst>
                </p:nvPr>
              </p:nvGraphicFramePr>
              <p:xfrm>
                <a:off x="6175899" y="1399381"/>
                <a:ext cx="4867275" cy="2679204"/>
              </p:xfrm>
              <a:graphic>
                <a:graphicData uri="http://schemas.microsoft.com/office/drawing/2014/chartex">
                  <cx:chart xmlns:cx="http://schemas.microsoft.com/office/drawing/2014/chartex" xmlns:r="http://schemas.openxmlformats.org/officeDocument/2006/relationships" r:id="rId5"/>
                </a:graphicData>
              </a:graphic>
            </p:graphicFrame>
          </mc:Choice>
          <mc:Fallback xmlns="">
            <p:pic>
              <p:nvPicPr>
                <p:cNvPr id="139" name="Chart 4">
                  <a:extLst>
                    <a:ext uri="{FF2B5EF4-FFF2-40B4-BE49-F238E27FC236}">
                      <a16:creationId xmlns:a16="http://schemas.microsoft.com/office/drawing/2014/main" id="{DFA84AB1-9066-4313-97E4-A0CF70533ABB}"/>
                    </a:ext>
                  </a:extLst>
                </p:cNvPr>
                <p:cNvPicPr>
                  <a:picLocks noGrp="1" noRot="1" noChangeAspect="1" noMove="1" noResize="1" noEditPoints="1" noAdjustHandles="1" noChangeArrowheads="1" noChangeShapeType="1"/>
                </p:cNvPicPr>
                <p:nvPr/>
              </p:nvPicPr>
              <p:blipFill>
                <a:blip r:embed="rId6"/>
                <a:stretch>
                  <a:fillRect/>
                </a:stretch>
              </p:blipFill>
              <p:spPr>
                <a:xfrm>
                  <a:off x="6175899" y="1399381"/>
                  <a:ext cx="4867275" cy="2679204"/>
                </a:xfrm>
                <a:prstGeom prst="rect">
                  <a:avLst/>
                </a:prstGeom>
              </p:spPr>
            </p:pic>
          </mc:Fallback>
        </mc:AlternateContent>
        <p:sp>
          <p:nvSpPr>
            <p:cNvPr id="54" name="TextBox 24">
              <a:extLst>
                <a:ext uri="{FF2B5EF4-FFF2-40B4-BE49-F238E27FC236}">
                  <a16:creationId xmlns:a16="http://schemas.microsoft.com/office/drawing/2014/main" id="{1110BE8C-FFD3-4C5E-83C6-6D09C894F2D0}"/>
                </a:ext>
              </a:extLst>
            </p:cNvPr>
            <p:cNvSpPr txBox="1"/>
            <p:nvPr/>
          </p:nvSpPr>
          <p:spPr>
            <a:xfrm>
              <a:off x="7207638" y="1300668"/>
              <a:ext cx="2803795" cy="276999"/>
            </a:xfrm>
            <a:prstGeom prst="rect">
              <a:avLst/>
            </a:prstGeom>
            <a:noFill/>
          </p:spPr>
          <p:txBody>
            <a:bodyPr wrap="square">
              <a:spAutoFit/>
            </a:bodyPr>
            <a:lstStyle/>
            <a:p>
              <a:pPr algn="ctr"/>
              <a:r>
                <a:rPr lang="tr-TR" sz="1200" b="1" dirty="0">
                  <a:latin typeface="Candara" panose="020E0502030303020204" pitchFamily="34" charset="0"/>
                </a:rPr>
                <a:t>Fizyoterapi ve Rehabilitasyon Bölümü</a:t>
              </a:r>
            </a:p>
          </p:txBody>
        </p:sp>
        <p:sp>
          <p:nvSpPr>
            <p:cNvPr id="55" name="TextBox 27">
              <a:extLst>
                <a:ext uri="{FF2B5EF4-FFF2-40B4-BE49-F238E27FC236}">
                  <a16:creationId xmlns:a16="http://schemas.microsoft.com/office/drawing/2014/main" id="{04A19A6E-CFCD-437C-96F7-26DE06E5ACD9}"/>
                </a:ext>
              </a:extLst>
            </p:cNvPr>
            <p:cNvSpPr txBox="1"/>
            <p:nvPr/>
          </p:nvSpPr>
          <p:spPr>
            <a:xfrm>
              <a:off x="7424738" y="2168308"/>
              <a:ext cx="1047750" cy="461665"/>
            </a:xfrm>
            <a:prstGeom prst="rect">
              <a:avLst/>
            </a:prstGeom>
            <a:noFill/>
          </p:spPr>
          <p:txBody>
            <a:bodyPr wrap="square">
              <a:spAutoFit/>
            </a:bodyPr>
            <a:lstStyle/>
            <a:p>
              <a:pPr algn="ctr"/>
              <a:r>
                <a:rPr lang="tr-TR" sz="1200" dirty="0">
                  <a:latin typeface="Candara" panose="020E0502030303020204" pitchFamily="34" charset="0"/>
                </a:rPr>
                <a:t>Ankara</a:t>
              </a:r>
            </a:p>
            <a:p>
              <a:pPr algn="ctr"/>
              <a:r>
                <a:rPr lang="tr-TR" sz="1200" dirty="0">
                  <a:latin typeface="Candara" panose="020E0502030303020204" pitchFamily="34" charset="0"/>
                </a:rPr>
                <a:t>(38)</a:t>
              </a:r>
            </a:p>
          </p:txBody>
        </p:sp>
        <p:sp>
          <p:nvSpPr>
            <p:cNvPr id="56" name="TextBox 28">
              <a:extLst>
                <a:ext uri="{FF2B5EF4-FFF2-40B4-BE49-F238E27FC236}">
                  <a16:creationId xmlns:a16="http://schemas.microsoft.com/office/drawing/2014/main" id="{6F826FE2-A93A-41CF-9450-470EE4906F18}"/>
                </a:ext>
              </a:extLst>
            </p:cNvPr>
            <p:cNvSpPr txBox="1"/>
            <p:nvPr/>
          </p:nvSpPr>
          <p:spPr>
            <a:xfrm>
              <a:off x="7041356" y="3505143"/>
              <a:ext cx="1047750" cy="461665"/>
            </a:xfrm>
            <a:prstGeom prst="rect">
              <a:avLst/>
            </a:prstGeom>
            <a:noFill/>
          </p:spPr>
          <p:txBody>
            <a:bodyPr wrap="square">
              <a:spAutoFit/>
            </a:bodyPr>
            <a:lstStyle/>
            <a:p>
              <a:pPr algn="ctr"/>
              <a:r>
                <a:rPr lang="tr-TR" sz="1200" dirty="0">
                  <a:latin typeface="Candara" panose="020E0502030303020204" pitchFamily="34" charset="0"/>
                </a:rPr>
                <a:t>Antalya</a:t>
              </a:r>
            </a:p>
            <a:p>
              <a:pPr algn="ctr"/>
              <a:r>
                <a:rPr lang="tr-TR" sz="1200" dirty="0">
                  <a:latin typeface="Candara" panose="020E0502030303020204" pitchFamily="34" charset="0"/>
                </a:rPr>
                <a:t>(2)</a:t>
              </a:r>
            </a:p>
          </p:txBody>
        </p:sp>
        <p:sp>
          <p:nvSpPr>
            <p:cNvPr id="57" name="TextBox 30">
              <a:extLst>
                <a:ext uri="{FF2B5EF4-FFF2-40B4-BE49-F238E27FC236}">
                  <a16:creationId xmlns:a16="http://schemas.microsoft.com/office/drawing/2014/main" id="{AF9591D9-E843-4EDF-8CF5-319CF50D2952}"/>
                </a:ext>
              </a:extLst>
            </p:cNvPr>
            <p:cNvSpPr txBox="1"/>
            <p:nvPr/>
          </p:nvSpPr>
          <p:spPr>
            <a:xfrm>
              <a:off x="7207638" y="1641546"/>
              <a:ext cx="1047750" cy="461665"/>
            </a:xfrm>
            <a:prstGeom prst="rect">
              <a:avLst/>
            </a:prstGeom>
            <a:noFill/>
          </p:spPr>
          <p:txBody>
            <a:bodyPr wrap="square">
              <a:spAutoFit/>
            </a:bodyPr>
            <a:lstStyle/>
            <a:p>
              <a:pPr algn="ctr"/>
              <a:r>
                <a:rPr lang="tr-TR" sz="1200" dirty="0">
                  <a:latin typeface="Candara" panose="020E0502030303020204" pitchFamily="34" charset="0"/>
                </a:rPr>
                <a:t>Bartın</a:t>
              </a:r>
            </a:p>
            <a:p>
              <a:pPr algn="ctr"/>
              <a:r>
                <a:rPr lang="tr-TR" sz="1200" dirty="0">
                  <a:latin typeface="Candara" panose="020E0502030303020204" pitchFamily="34" charset="0"/>
                </a:rPr>
                <a:t>(1)</a:t>
              </a:r>
            </a:p>
          </p:txBody>
        </p:sp>
        <p:sp>
          <p:nvSpPr>
            <p:cNvPr id="58" name="TextBox 31">
              <a:extLst>
                <a:ext uri="{FF2B5EF4-FFF2-40B4-BE49-F238E27FC236}">
                  <a16:creationId xmlns:a16="http://schemas.microsoft.com/office/drawing/2014/main" id="{E95F08F5-E04A-4A33-8936-814F2FF45F29}"/>
                </a:ext>
              </a:extLst>
            </p:cNvPr>
            <p:cNvSpPr txBox="1"/>
            <p:nvPr/>
          </p:nvSpPr>
          <p:spPr>
            <a:xfrm>
              <a:off x="8879807" y="1862833"/>
              <a:ext cx="1047750" cy="461665"/>
            </a:xfrm>
            <a:prstGeom prst="rect">
              <a:avLst/>
            </a:prstGeom>
            <a:noFill/>
          </p:spPr>
          <p:txBody>
            <a:bodyPr wrap="square">
              <a:spAutoFit/>
            </a:bodyPr>
            <a:lstStyle/>
            <a:p>
              <a:pPr algn="ctr"/>
              <a:r>
                <a:rPr lang="tr-TR" sz="1200" dirty="0">
                  <a:latin typeface="Candara" panose="020E0502030303020204" pitchFamily="34" charset="0"/>
                </a:rPr>
                <a:t>Ordu</a:t>
              </a:r>
            </a:p>
            <a:p>
              <a:pPr algn="ctr"/>
              <a:r>
                <a:rPr lang="tr-TR" sz="1200" dirty="0">
                  <a:latin typeface="Candara" panose="020E0502030303020204" pitchFamily="34" charset="0"/>
                </a:rPr>
                <a:t>(1)</a:t>
              </a:r>
            </a:p>
          </p:txBody>
        </p:sp>
        <p:sp>
          <p:nvSpPr>
            <p:cNvPr id="59" name="TextBox 32">
              <a:extLst>
                <a:ext uri="{FF2B5EF4-FFF2-40B4-BE49-F238E27FC236}">
                  <a16:creationId xmlns:a16="http://schemas.microsoft.com/office/drawing/2014/main" id="{10F25150-8447-4DA2-97AD-C0395E78B82D}"/>
                </a:ext>
              </a:extLst>
            </p:cNvPr>
            <p:cNvSpPr txBox="1"/>
            <p:nvPr/>
          </p:nvSpPr>
          <p:spPr>
            <a:xfrm>
              <a:off x="7905625" y="2540796"/>
              <a:ext cx="1047750" cy="461665"/>
            </a:xfrm>
            <a:prstGeom prst="rect">
              <a:avLst/>
            </a:prstGeom>
            <a:noFill/>
          </p:spPr>
          <p:txBody>
            <a:bodyPr wrap="square">
              <a:spAutoFit/>
            </a:bodyPr>
            <a:lstStyle/>
            <a:p>
              <a:pPr algn="ctr"/>
              <a:r>
                <a:rPr lang="tr-TR" sz="1200" dirty="0">
                  <a:latin typeface="Candara" panose="020E0502030303020204" pitchFamily="34" charset="0"/>
                </a:rPr>
                <a:t>Kırşehir</a:t>
              </a:r>
            </a:p>
            <a:p>
              <a:pPr algn="ctr"/>
              <a:r>
                <a:rPr lang="tr-TR" sz="1200" dirty="0">
                  <a:latin typeface="Candara" panose="020E0502030303020204" pitchFamily="34" charset="0"/>
                </a:rPr>
                <a:t>(1)</a:t>
              </a:r>
            </a:p>
          </p:txBody>
        </p:sp>
        <p:sp>
          <p:nvSpPr>
            <p:cNvPr id="60" name="TextBox 33">
              <a:extLst>
                <a:ext uri="{FF2B5EF4-FFF2-40B4-BE49-F238E27FC236}">
                  <a16:creationId xmlns:a16="http://schemas.microsoft.com/office/drawing/2014/main" id="{5104343C-F811-4C43-AFD3-6B68CFC167FF}"/>
                </a:ext>
              </a:extLst>
            </p:cNvPr>
            <p:cNvSpPr txBox="1"/>
            <p:nvPr/>
          </p:nvSpPr>
          <p:spPr>
            <a:xfrm>
              <a:off x="6929564" y="2419648"/>
              <a:ext cx="1047750" cy="461665"/>
            </a:xfrm>
            <a:prstGeom prst="rect">
              <a:avLst/>
            </a:prstGeom>
            <a:noFill/>
          </p:spPr>
          <p:txBody>
            <a:bodyPr wrap="square">
              <a:spAutoFit/>
            </a:bodyPr>
            <a:lstStyle/>
            <a:p>
              <a:pPr algn="ctr"/>
              <a:r>
                <a:rPr lang="tr-TR" sz="1200" dirty="0">
                  <a:latin typeface="Candara" panose="020E0502030303020204" pitchFamily="34" charset="0"/>
                </a:rPr>
                <a:t>Eskişehir</a:t>
              </a:r>
            </a:p>
            <a:p>
              <a:pPr algn="ctr"/>
              <a:r>
                <a:rPr lang="tr-TR" sz="1200" dirty="0">
                  <a:latin typeface="Candara" panose="020E0502030303020204" pitchFamily="34" charset="0"/>
                </a:rPr>
                <a:t>(1)</a:t>
              </a:r>
            </a:p>
          </p:txBody>
        </p:sp>
      </p:grpSp>
      <p:grpSp>
        <p:nvGrpSpPr>
          <p:cNvPr id="61" name="Group 54">
            <a:extLst>
              <a:ext uri="{FF2B5EF4-FFF2-40B4-BE49-F238E27FC236}">
                <a16:creationId xmlns:a16="http://schemas.microsoft.com/office/drawing/2014/main" id="{9DB59FC1-3521-42D1-8EB1-75BEC41DE615}"/>
              </a:ext>
            </a:extLst>
          </p:cNvPr>
          <p:cNvGrpSpPr/>
          <p:nvPr/>
        </p:nvGrpSpPr>
        <p:grpSpPr>
          <a:xfrm>
            <a:off x="6000338" y="4856393"/>
            <a:ext cx="5834064" cy="1621481"/>
            <a:chOff x="5959806" y="4633257"/>
            <a:chExt cx="5834064" cy="1621481"/>
          </a:xfrm>
        </p:grpSpPr>
        <p:graphicFrame>
          <p:nvGraphicFramePr>
            <p:cNvPr id="62" name="Chart 26">
              <a:extLst>
                <a:ext uri="{FF2B5EF4-FFF2-40B4-BE49-F238E27FC236}">
                  <a16:creationId xmlns:a16="http://schemas.microsoft.com/office/drawing/2014/main" id="{AF41FC6B-3A2D-4B61-A09C-9E429136E389}"/>
                </a:ext>
              </a:extLst>
            </p:cNvPr>
            <p:cNvGraphicFramePr>
              <a:graphicFrameLocks/>
            </p:cNvGraphicFramePr>
            <p:nvPr>
              <p:extLst>
                <p:ext uri="{D42A27DB-BD31-4B8C-83A1-F6EECF244321}">
                  <p14:modId xmlns:p14="http://schemas.microsoft.com/office/powerpoint/2010/main" val="804614278"/>
                </p:ext>
              </p:extLst>
            </p:nvPr>
          </p:nvGraphicFramePr>
          <p:xfrm>
            <a:off x="5959806" y="4662499"/>
            <a:ext cx="2609850" cy="159223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3" name="Chart 48">
              <a:extLst>
                <a:ext uri="{FF2B5EF4-FFF2-40B4-BE49-F238E27FC236}">
                  <a16:creationId xmlns:a16="http://schemas.microsoft.com/office/drawing/2014/main" id="{C4EA20D9-1574-430D-B5B3-6F540BB33DD0}"/>
                </a:ext>
              </a:extLst>
            </p:cNvPr>
            <p:cNvGraphicFramePr>
              <a:graphicFrameLocks/>
            </p:cNvGraphicFramePr>
            <p:nvPr>
              <p:extLst>
                <p:ext uri="{D42A27DB-BD31-4B8C-83A1-F6EECF244321}">
                  <p14:modId xmlns:p14="http://schemas.microsoft.com/office/powerpoint/2010/main" val="3475428010"/>
                </p:ext>
              </p:extLst>
            </p:nvPr>
          </p:nvGraphicFramePr>
          <p:xfrm>
            <a:off x="7648450" y="4656297"/>
            <a:ext cx="2609850" cy="1589649"/>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64" name="Chart 49">
              <a:extLst>
                <a:ext uri="{FF2B5EF4-FFF2-40B4-BE49-F238E27FC236}">
                  <a16:creationId xmlns:a16="http://schemas.microsoft.com/office/drawing/2014/main" id="{612B6885-EEA8-4952-AAD4-7A2A1B05FD7B}"/>
                </a:ext>
              </a:extLst>
            </p:cNvPr>
            <p:cNvGraphicFramePr>
              <a:graphicFrameLocks/>
            </p:cNvGraphicFramePr>
            <p:nvPr>
              <p:extLst>
                <p:ext uri="{D42A27DB-BD31-4B8C-83A1-F6EECF244321}">
                  <p14:modId xmlns:p14="http://schemas.microsoft.com/office/powerpoint/2010/main" val="365997833"/>
                </p:ext>
              </p:extLst>
            </p:nvPr>
          </p:nvGraphicFramePr>
          <p:xfrm>
            <a:off x="9184020" y="4633257"/>
            <a:ext cx="2609850" cy="1589649"/>
          </p:xfrm>
          <a:graphic>
            <a:graphicData uri="http://schemas.openxmlformats.org/drawingml/2006/chart">
              <c:chart xmlns:c="http://schemas.openxmlformats.org/drawingml/2006/chart" xmlns:r="http://schemas.openxmlformats.org/officeDocument/2006/relationships" r:id="rId9"/>
            </a:graphicData>
          </a:graphic>
        </p:graphicFrame>
      </p:grpSp>
      <p:grpSp>
        <p:nvGrpSpPr>
          <p:cNvPr id="65" name="Group 52">
            <a:extLst>
              <a:ext uri="{FF2B5EF4-FFF2-40B4-BE49-F238E27FC236}">
                <a16:creationId xmlns:a16="http://schemas.microsoft.com/office/drawing/2014/main" id="{0C4EBB9A-4127-46BC-BE6E-494A452B36D4}"/>
              </a:ext>
            </a:extLst>
          </p:cNvPr>
          <p:cNvGrpSpPr/>
          <p:nvPr/>
        </p:nvGrpSpPr>
        <p:grpSpPr>
          <a:xfrm>
            <a:off x="471593" y="4344244"/>
            <a:ext cx="5125640" cy="2690053"/>
            <a:chOff x="-186928" y="4198429"/>
            <a:chExt cx="5125640" cy="2690053"/>
          </a:xfrm>
        </p:grpSpPr>
        <mc:AlternateContent xmlns:mc="http://schemas.openxmlformats.org/markup-compatibility/2006" xmlns:cx4="http://schemas.microsoft.com/office/drawing/2016/5/10/chartex">
          <mc:Choice Requires="cx4">
            <p:graphicFrame>
              <p:nvGraphicFramePr>
                <p:cNvPr id="66" name="Chart 65">
                  <a:extLst>
                    <a:ext uri="{FF2B5EF4-FFF2-40B4-BE49-F238E27FC236}">
                      <a16:creationId xmlns:a16="http://schemas.microsoft.com/office/drawing/2014/main" id="{9ECA96EF-FC26-4242-A78A-39E1BBB70949}"/>
                    </a:ext>
                  </a:extLst>
                </p:cNvPr>
                <p:cNvGraphicFramePr/>
                <p:nvPr>
                  <p:extLst>
                    <p:ext uri="{D42A27DB-BD31-4B8C-83A1-F6EECF244321}">
                      <p14:modId xmlns:p14="http://schemas.microsoft.com/office/powerpoint/2010/main" val="226251094"/>
                    </p:ext>
                  </p:extLst>
                </p:nvPr>
              </p:nvGraphicFramePr>
              <p:xfrm>
                <a:off x="309562" y="4210262"/>
                <a:ext cx="4629150" cy="2678220"/>
              </p:xfrm>
              <a:graphic>
                <a:graphicData uri="http://schemas.microsoft.com/office/drawing/2014/chartex">
                  <cx:chart xmlns:cx="http://schemas.microsoft.com/office/drawing/2014/chartex" xmlns:r="http://schemas.openxmlformats.org/officeDocument/2006/relationships" r:id="rId10"/>
                </a:graphicData>
              </a:graphic>
            </p:graphicFrame>
          </mc:Choice>
          <mc:Fallback xmlns="">
            <p:pic>
              <p:nvPicPr>
                <p:cNvPr id="152" name="Chart 5">
                  <a:extLst>
                    <a:ext uri="{FF2B5EF4-FFF2-40B4-BE49-F238E27FC236}">
                      <a16:creationId xmlns:a16="http://schemas.microsoft.com/office/drawing/2014/main" id="{754084A6-D8B8-4139-B750-3C238DE632D7}"/>
                    </a:ext>
                  </a:extLst>
                </p:cNvPr>
                <p:cNvPicPr>
                  <a:picLocks noGrp="1" noRot="1" noChangeAspect="1" noMove="1" noResize="1" noEditPoints="1" noAdjustHandles="1" noChangeArrowheads="1" noChangeShapeType="1"/>
                </p:cNvPicPr>
                <p:nvPr/>
              </p:nvPicPr>
              <p:blipFill>
                <a:blip r:embed="rId11"/>
                <a:stretch>
                  <a:fillRect/>
                </a:stretch>
              </p:blipFill>
              <p:spPr>
                <a:xfrm>
                  <a:off x="901366" y="4210262"/>
                  <a:ext cx="4629150" cy="2678220"/>
                </a:xfrm>
                <a:prstGeom prst="rect">
                  <a:avLst/>
                </a:prstGeom>
              </p:spPr>
            </p:pic>
          </mc:Fallback>
        </mc:AlternateContent>
        <p:sp>
          <p:nvSpPr>
            <p:cNvPr id="67" name="TextBox 23">
              <a:extLst>
                <a:ext uri="{FF2B5EF4-FFF2-40B4-BE49-F238E27FC236}">
                  <a16:creationId xmlns:a16="http://schemas.microsoft.com/office/drawing/2014/main" id="{BBC2E3C2-74A4-4C1F-8E82-16E37F89585F}"/>
                </a:ext>
              </a:extLst>
            </p:cNvPr>
            <p:cNvSpPr txBox="1"/>
            <p:nvPr/>
          </p:nvSpPr>
          <p:spPr>
            <a:xfrm>
              <a:off x="1445418" y="4198429"/>
              <a:ext cx="2224087" cy="276999"/>
            </a:xfrm>
            <a:prstGeom prst="rect">
              <a:avLst/>
            </a:prstGeom>
            <a:noFill/>
          </p:spPr>
          <p:txBody>
            <a:bodyPr wrap="square">
              <a:spAutoFit/>
            </a:bodyPr>
            <a:lstStyle/>
            <a:p>
              <a:pPr algn="ctr"/>
              <a:r>
                <a:rPr lang="tr-TR" sz="1200" b="1" dirty="0">
                  <a:latin typeface="Candara" panose="020E0502030303020204" pitchFamily="34" charset="0"/>
                </a:rPr>
                <a:t>Hemşirelik Bölümü</a:t>
              </a:r>
            </a:p>
          </p:txBody>
        </p:sp>
        <p:sp>
          <p:nvSpPr>
            <p:cNvPr id="68" name="TextBox 34">
              <a:extLst>
                <a:ext uri="{FF2B5EF4-FFF2-40B4-BE49-F238E27FC236}">
                  <a16:creationId xmlns:a16="http://schemas.microsoft.com/office/drawing/2014/main" id="{D82CC4F3-7C9C-4C77-9BC5-3AD4F7942961}"/>
                </a:ext>
              </a:extLst>
            </p:cNvPr>
            <p:cNvSpPr txBox="1"/>
            <p:nvPr/>
          </p:nvSpPr>
          <p:spPr>
            <a:xfrm>
              <a:off x="1445418" y="5095667"/>
              <a:ext cx="1047750" cy="461665"/>
            </a:xfrm>
            <a:prstGeom prst="rect">
              <a:avLst/>
            </a:prstGeom>
            <a:noFill/>
          </p:spPr>
          <p:txBody>
            <a:bodyPr wrap="square">
              <a:spAutoFit/>
            </a:bodyPr>
            <a:lstStyle/>
            <a:p>
              <a:pPr algn="ctr"/>
              <a:r>
                <a:rPr lang="tr-TR" sz="1200" dirty="0">
                  <a:latin typeface="Candara" panose="020E0502030303020204" pitchFamily="34" charset="0"/>
                </a:rPr>
                <a:t>Ankara</a:t>
              </a:r>
            </a:p>
            <a:p>
              <a:pPr algn="ctr"/>
              <a:r>
                <a:rPr lang="tr-TR" sz="1200" dirty="0">
                  <a:latin typeface="Candara" panose="020E0502030303020204" pitchFamily="34" charset="0"/>
                </a:rPr>
                <a:t>(33)</a:t>
              </a:r>
            </a:p>
          </p:txBody>
        </p:sp>
        <p:sp>
          <p:nvSpPr>
            <p:cNvPr id="69" name="TextBox 35">
              <a:extLst>
                <a:ext uri="{FF2B5EF4-FFF2-40B4-BE49-F238E27FC236}">
                  <a16:creationId xmlns:a16="http://schemas.microsoft.com/office/drawing/2014/main" id="{F3B535E8-607B-43AF-90AA-F19AF1D76337}"/>
                </a:ext>
              </a:extLst>
            </p:cNvPr>
            <p:cNvSpPr txBox="1"/>
            <p:nvPr/>
          </p:nvSpPr>
          <p:spPr>
            <a:xfrm>
              <a:off x="1412081" y="5577497"/>
              <a:ext cx="1047750" cy="461665"/>
            </a:xfrm>
            <a:prstGeom prst="rect">
              <a:avLst/>
            </a:prstGeom>
            <a:noFill/>
          </p:spPr>
          <p:txBody>
            <a:bodyPr wrap="square">
              <a:spAutoFit/>
            </a:bodyPr>
            <a:lstStyle/>
            <a:p>
              <a:pPr algn="ctr"/>
              <a:r>
                <a:rPr lang="tr-TR" sz="1200" dirty="0">
                  <a:latin typeface="Candara" panose="020E0502030303020204" pitchFamily="34" charset="0"/>
                </a:rPr>
                <a:t>Konya</a:t>
              </a:r>
            </a:p>
            <a:p>
              <a:pPr algn="ctr"/>
              <a:r>
                <a:rPr lang="tr-TR" sz="1200" dirty="0">
                  <a:latin typeface="Candara" panose="020E0502030303020204" pitchFamily="34" charset="0"/>
                </a:rPr>
                <a:t>(2)</a:t>
              </a:r>
            </a:p>
          </p:txBody>
        </p:sp>
        <p:sp>
          <p:nvSpPr>
            <p:cNvPr id="70" name="TextBox 37">
              <a:extLst>
                <a:ext uri="{FF2B5EF4-FFF2-40B4-BE49-F238E27FC236}">
                  <a16:creationId xmlns:a16="http://schemas.microsoft.com/office/drawing/2014/main" id="{77271C10-9BDF-43F4-A01C-4C445636586E}"/>
                </a:ext>
              </a:extLst>
            </p:cNvPr>
            <p:cNvSpPr txBox="1"/>
            <p:nvPr/>
          </p:nvSpPr>
          <p:spPr>
            <a:xfrm>
              <a:off x="435768" y="4989457"/>
              <a:ext cx="1047750" cy="461665"/>
            </a:xfrm>
            <a:prstGeom prst="rect">
              <a:avLst/>
            </a:prstGeom>
            <a:noFill/>
          </p:spPr>
          <p:txBody>
            <a:bodyPr wrap="square">
              <a:spAutoFit/>
            </a:bodyPr>
            <a:lstStyle/>
            <a:p>
              <a:pPr algn="ctr"/>
              <a:r>
                <a:rPr lang="tr-TR" sz="1200" dirty="0">
                  <a:latin typeface="Candara" panose="020E0502030303020204" pitchFamily="34" charset="0"/>
                </a:rPr>
                <a:t>Balıkesir</a:t>
              </a:r>
            </a:p>
            <a:p>
              <a:pPr algn="ctr"/>
              <a:r>
                <a:rPr lang="tr-TR" sz="1200" dirty="0">
                  <a:latin typeface="Candara" panose="020E0502030303020204" pitchFamily="34" charset="0"/>
                </a:rPr>
                <a:t>(1)</a:t>
              </a:r>
            </a:p>
          </p:txBody>
        </p:sp>
        <p:sp>
          <p:nvSpPr>
            <p:cNvPr id="71" name="TextBox 38">
              <a:extLst>
                <a:ext uri="{FF2B5EF4-FFF2-40B4-BE49-F238E27FC236}">
                  <a16:creationId xmlns:a16="http://schemas.microsoft.com/office/drawing/2014/main" id="{0139075A-DBD6-4861-8DB9-08C6B10FD11C}"/>
                </a:ext>
              </a:extLst>
            </p:cNvPr>
            <p:cNvSpPr txBox="1"/>
            <p:nvPr/>
          </p:nvSpPr>
          <p:spPr>
            <a:xfrm>
              <a:off x="-186928" y="5708136"/>
              <a:ext cx="1047750" cy="461665"/>
            </a:xfrm>
            <a:prstGeom prst="rect">
              <a:avLst/>
            </a:prstGeom>
            <a:noFill/>
          </p:spPr>
          <p:txBody>
            <a:bodyPr wrap="square">
              <a:spAutoFit/>
            </a:bodyPr>
            <a:lstStyle/>
            <a:p>
              <a:pPr algn="ctr"/>
              <a:r>
                <a:rPr lang="tr-TR" sz="1200" dirty="0">
                  <a:latin typeface="Candara" panose="020E0502030303020204" pitchFamily="34" charset="0"/>
                </a:rPr>
                <a:t>İzmir</a:t>
              </a:r>
            </a:p>
            <a:p>
              <a:pPr algn="ctr"/>
              <a:r>
                <a:rPr lang="tr-TR" sz="1200" dirty="0">
                  <a:latin typeface="Candara" panose="020E0502030303020204" pitchFamily="34" charset="0"/>
                </a:rPr>
                <a:t>(1)</a:t>
              </a:r>
            </a:p>
          </p:txBody>
        </p:sp>
        <p:sp>
          <p:nvSpPr>
            <p:cNvPr id="72" name="TextBox 39">
              <a:extLst>
                <a:ext uri="{FF2B5EF4-FFF2-40B4-BE49-F238E27FC236}">
                  <a16:creationId xmlns:a16="http://schemas.microsoft.com/office/drawing/2014/main" id="{3A93B0F1-FD6D-4D19-AFFC-B941F52FB166}"/>
                </a:ext>
              </a:extLst>
            </p:cNvPr>
            <p:cNvSpPr txBox="1"/>
            <p:nvPr/>
          </p:nvSpPr>
          <p:spPr>
            <a:xfrm>
              <a:off x="569116" y="5834511"/>
              <a:ext cx="1047750" cy="461665"/>
            </a:xfrm>
            <a:prstGeom prst="rect">
              <a:avLst/>
            </a:prstGeom>
            <a:noFill/>
          </p:spPr>
          <p:txBody>
            <a:bodyPr wrap="square">
              <a:spAutoFit/>
            </a:bodyPr>
            <a:lstStyle/>
            <a:p>
              <a:pPr algn="ctr"/>
              <a:r>
                <a:rPr lang="tr-TR" sz="1200" dirty="0">
                  <a:latin typeface="Candara" panose="020E0502030303020204" pitchFamily="34" charset="0"/>
                </a:rPr>
                <a:t>Denizli</a:t>
              </a:r>
            </a:p>
            <a:p>
              <a:pPr algn="ctr"/>
              <a:r>
                <a:rPr lang="tr-TR" sz="1200" dirty="0">
                  <a:latin typeface="Candara" panose="020E0502030303020204" pitchFamily="34" charset="0"/>
                </a:rPr>
                <a:t>(1)</a:t>
              </a:r>
            </a:p>
          </p:txBody>
        </p:sp>
        <p:sp>
          <p:nvSpPr>
            <p:cNvPr id="73" name="TextBox 40">
              <a:extLst>
                <a:ext uri="{FF2B5EF4-FFF2-40B4-BE49-F238E27FC236}">
                  <a16:creationId xmlns:a16="http://schemas.microsoft.com/office/drawing/2014/main" id="{573189EE-B5EC-4ED7-AC9F-9683AF26990E}"/>
                </a:ext>
              </a:extLst>
            </p:cNvPr>
            <p:cNvSpPr txBox="1"/>
            <p:nvPr/>
          </p:nvSpPr>
          <p:spPr>
            <a:xfrm>
              <a:off x="1997870" y="5761241"/>
              <a:ext cx="1047750" cy="461665"/>
            </a:xfrm>
            <a:prstGeom prst="rect">
              <a:avLst/>
            </a:prstGeom>
            <a:noFill/>
          </p:spPr>
          <p:txBody>
            <a:bodyPr wrap="square">
              <a:spAutoFit/>
            </a:bodyPr>
            <a:lstStyle/>
            <a:p>
              <a:pPr algn="ctr"/>
              <a:r>
                <a:rPr lang="tr-TR" sz="1200" dirty="0">
                  <a:latin typeface="Candara" panose="020E0502030303020204" pitchFamily="34" charset="0"/>
                </a:rPr>
                <a:t>Niğde </a:t>
              </a:r>
            </a:p>
            <a:p>
              <a:pPr algn="ctr"/>
              <a:r>
                <a:rPr lang="tr-TR" sz="1200" dirty="0">
                  <a:latin typeface="Candara" panose="020E0502030303020204" pitchFamily="34" charset="0"/>
                </a:rPr>
                <a:t>(1)</a:t>
              </a:r>
            </a:p>
          </p:txBody>
        </p:sp>
        <p:sp>
          <p:nvSpPr>
            <p:cNvPr id="74" name="TextBox 41">
              <a:extLst>
                <a:ext uri="{FF2B5EF4-FFF2-40B4-BE49-F238E27FC236}">
                  <a16:creationId xmlns:a16="http://schemas.microsoft.com/office/drawing/2014/main" id="{4954EE7B-9E1E-4F40-8293-922F9E03958F}"/>
                </a:ext>
              </a:extLst>
            </p:cNvPr>
            <p:cNvSpPr txBox="1"/>
            <p:nvPr/>
          </p:nvSpPr>
          <p:spPr>
            <a:xfrm>
              <a:off x="1893093" y="5279411"/>
              <a:ext cx="1047750" cy="461665"/>
            </a:xfrm>
            <a:prstGeom prst="rect">
              <a:avLst/>
            </a:prstGeom>
            <a:noFill/>
          </p:spPr>
          <p:txBody>
            <a:bodyPr wrap="square">
              <a:spAutoFit/>
            </a:bodyPr>
            <a:lstStyle/>
            <a:p>
              <a:pPr algn="ctr"/>
              <a:r>
                <a:rPr lang="tr-TR" sz="1200" dirty="0">
                  <a:latin typeface="Candara" panose="020E0502030303020204" pitchFamily="34" charset="0"/>
                </a:rPr>
                <a:t>Kırşehir </a:t>
              </a:r>
            </a:p>
            <a:p>
              <a:pPr algn="ctr"/>
              <a:r>
                <a:rPr lang="tr-TR" sz="1200" dirty="0">
                  <a:latin typeface="Candara" panose="020E0502030303020204" pitchFamily="34" charset="0"/>
                </a:rPr>
                <a:t>(1)</a:t>
              </a:r>
            </a:p>
          </p:txBody>
        </p:sp>
        <p:sp>
          <p:nvSpPr>
            <p:cNvPr id="75" name="TextBox 42">
              <a:extLst>
                <a:ext uri="{FF2B5EF4-FFF2-40B4-BE49-F238E27FC236}">
                  <a16:creationId xmlns:a16="http://schemas.microsoft.com/office/drawing/2014/main" id="{141CD81C-5D46-4114-A564-ACBEAD0844C5}"/>
                </a:ext>
              </a:extLst>
            </p:cNvPr>
            <p:cNvSpPr txBox="1"/>
            <p:nvPr/>
          </p:nvSpPr>
          <p:spPr>
            <a:xfrm>
              <a:off x="2521745" y="5199068"/>
              <a:ext cx="1047750" cy="461665"/>
            </a:xfrm>
            <a:prstGeom prst="rect">
              <a:avLst/>
            </a:prstGeom>
            <a:noFill/>
          </p:spPr>
          <p:txBody>
            <a:bodyPr wrap="square">
              <a:spAutoFit/>
            </a:bodyPr>
            <a:lstStyle/>
            <a:p>
              <a:pPr algn="ctr"/>
              <a:r>
                <a:rPr lang="tr-TR" sz="1200" dirty="0">
                  <a:latin typeface="Candara" panose="020E0502030303020204" pitchFamily="34" charset="0"/>
                </a:rPr>
                <a:t>Sivas </a:t>
              </a:r>
            </a:p>
            <a:p>
              <a:pPr algn="ctr"/>
              <a:r>
                <a:rPr lang="tr-TR" sz="1200" dirty="0">
                  <a:latin typeface="Candara" panose="020E0502030303020204" pitchFamily="34" charset="0"/>
                </a:rPr>
                <a:t>(1)</a:t>
              </a:r>
            </a:p>
          </p:txBody>
        </p:sp>
        <p:sp>
          <p:nvSpPr>
            <p:cNvPr id="76" name="TextBox 43">
              <a:extLst>
                <a:ext uri="{FF2B5EF4-FFF2-40B4-BE49-F238E27FC236}">
                  <a16:creationId xmlns:a16="http://schemas.microsoft.com/office/drawing/2014/main" id="{9D82A118-316D-4436-9180-2F1AE96A166A}"/>
                </a:ext>
              </a:extLst>
            </p:cNvPr>
            <p:cNvSpPr txBox="1"/>
            <p:nvPr/>
          </p:nvSpPr>
          <p:spPr>
            <a:xfrm>
              <a:off x="3105149" y="4696468"/>
              <a:ext cx="1047750" cy="461665"/>
            </a:xfrm>
            <a:prstGeom prst="rect">
              <a:avLst/>
            </a:prstGeom>
            <a:noFill/>
          </p:spPr>
          <p:txBody>
            <a:bodyPr wrap="square">
              <a:spAutoFit/>
            </a:bodyPr>
            <a:lstStyle/>
            <a:p>
              <a:pPr algn="ctr"/>
              <a:r>
                <a:rPr lang="tr-TR" sz="1200" dirty="0">
                  <a:latin typeface="Candara" panose="020E0502030303020204" pitchFamily="34" charset="0"/>
                </a:rPr>
                <a:t>Giresun </a:t>
              </a:r>
            </a:p>
            <a:p>
              <a:pPr algn="ctr"/>
              <a:r>
                <a:rPr lang="tr-TR" sz="1200" dirty="0">
                  <a:latin typeface="Candara" panose="020E0502030303020204" pitchFamily="34" charset="0"/>
                </a:rPr>
                <a:t>(1)</a:t>
              </a:r>
            </a:p>
          </p:txBody>
        </p:sp>
        <p:sp>
          <p:nvSpPr>
            <p:cNvPr id="77" name="TextBox 44">
              <a:extLst>
                <a:ext uri="{FF2B5EF4-FFF2-40B4-BE49-F238E27FC236}">
                  <a16:creationId xmlns:a16="http://schemas.microsoft.com/office/drawing/2014/main" id="{8EADB6FB-6E92-4DC0-ACBF-406E4CBF1F86}"/>
                </a:ext>
              </a:extLst>
            </p:cNvPr>
            <p:cNvSpPr txBox="1"/>
            <p:nvPr/>
          </p:nvSpPr>
          <p:spPr>
            <a:xfrm>
              <a:off x="3168252" y="5282985"/>
              <a:ext cx="1047750" cy="461665"/>
            </a:xfrm>
            <a:prstGeom prst="rect">
              <a:avLst/>
            </a:prstGeom>
            <a:noFill/>
          </p:spPr>
          <p:txBody>
            <a:bodyPr wrap="square">
              <a:spAutoFit/>
            </a:bodyPr>
            <a:lstStyle/>
            <a:p>
              <a:pPr algn="ctr"/>
              <a:r>
                <a:rPr lang="tr-TR" sz="1200" dirty="0">
                  <a:latin typeface="Candara" panose="020E0502030303020204" pitchFamily="34" charset="0"/>
                </a:rPr>
                <a:t>Elazığ</a:t>
              </a:r>
            </a:p>
            <a:p>
              <a:pPr algn="ctr"/>
              <a:r>
                <a:rPr lang="tr-TR" sz="1200" dirty="0">
                  <a:latin typeface="Candara" panose="020E0502030303020204" pitchFamily="34" charset="0"/>
                </a:rPr>
                <a:t>(1)</a:t>
              </a:r>
            </a:p>
          </p:txBody>
        </p:sp>
        <p:sp>
          <p:nvSpPr>
            <p:cNvPr id="78" name="TextBox 45">
              <a:extLst>
                <a:ext uri="{FF2B5EF4-FFF2-40B4-BE49-F238E27FC236}">
                  <a16:creationId xmlns:a16="http://schemas.microsoft.com/office/drawing/2014/main" id="{0F568DD5-B766-426C-80E7-8C93E93B08B9}"/>
                </a:ext>
              </a:extLst>
            </p:cNvPr>
            <p:cNvSpPr txBox="1"/>
            <p:nvPr/>
          </p:nvSpPr>
          <p:spPr>
            <a:xfrm>
              <a:off x="3569495" y="5741076"/>
              <a:ext cx="1047750" cy="461665"/>
            </a:xfrm>
            <a:prstGeom prst="rect">
              <a:avLst/>
            </a:prstGeom>
            <a:noFill/>
          </p:spPr>
          <p:txBody>
            <a:bodyPr wrap="square">
              <a:spAutoFit/>
            </a:bodyPr>
            <a:lstStyle/>
            <a:p>
              <a:pPr algn="ctr"/>
              <a:r>
                <a:rPr lang="tr-TR" sz="1200" dirty="0">
                  <a:latin typeface="Candara" panose="020E0502030303020204" pitchFamily="34" charset="0"/>
                </a:rPr>
                <a:t>Diyarbakır</a:t>
              </a:r>
            </a:p>
            <a:p>
              <a:pPr algn="ctr"/>
              <a:r>
                <a:rPr lang="tr-TR" sz="1200" dirty="0">
                  <a:latin typeface="Candara" panose="020E0502030303020204" pitchFamily="34" charset="0"/>
                </a:rPr>
                <a:t>(1)</a:t>
              </a:r>
            </a:p>
          </p:txBody>
        </p:sp>
        <p:sp>
          <p:nvSpPr>
            <p:cNvPr id="79" name="TextBox 46">
              <a:extLst>
                <a:ext uri="{FF2B5EF4-FFF2-40B4-BE49-F238E27FC236}">
                  <a16:creationId xmlns:a16="http://schemas.microsoft.com/office/drawing/2014/main" id="{EF0D453C-5F7A-4876-A114-AFF93E1D01BA}"/>
                </a:ext>
              </a:extLst>
            </p:cNvPr>
            <p:cNvSpPr txBox="1"/>
            <p:nvPr/>
          </p:nvSpPr>
          <p:spPr>
            <a:xfrm>
              <a:off x="2951560" y="5887991"/>
              <a:ext cx="1047750" cy="461665"/>
            </a:xfrm>
            <a:prstGeom prst="rect">
              <a:avLst/>
            </a:prstGeom>
            <a:noFill/>
          </p:spPr>
          <p:txBody>
            <a:bodyPr wrap="square">
              <a:spAutoFit/>
            </a:bodyPr>
            <a:lstStyle/>
            <a:p>
              <a:pPr algn="ctr"/>
              <a:r>
                <a:rPr lang="tr-TR" sz="1200" dirty="0">
                  <a:latin typeface="Candara" panose="020E0502030303020204" pitchFamily="34" charset="0"/>
                </a:rPr>
                <a:t>Adıyaman</a:t>
              </a:r>
            </a:p>
            <a:p>
              <a:pPr algn="ctr"/>
              <a:r>
                <a:rPr lang="tr-TR" sz="1200" dirty="0">
                  <a:latin typeface="Candara" panose="020E0502030303020204" pitchFamily="34" charset="0"/>
                </a:rPr>
                <a:t>(1)</a:t>
              </a:r>
            </a:p>
          </p:txBody>
        </p:sp>
        <p:sp>
          <p:nvSpPr>
            <p:cNvPr id="80" name="TextBox 47">
              <a:extLst>
                <a:ext uri="{FF2B5EF4-FFF2-40B4-BE49-F238E27FC236}">
                  <a16:creationId xmlns:a16="http://schemas.microsoft.com/office/drawing/2014/main" id="{C3D16D72-8AAB-437E-8268-6204BC11A037}"/>
                </a:ext>
              </a:extLst>
            </p:cNvPr>
            <p:cNvSpPr txBox="1"/>
            <p:nvPr/>
          </p:nvSpPr>
          <p:spPr>
            <a:xfrm>
              <a:off x="2493170" y="6249510"/>
              <a:ext cx="1047750" cy="461665"/>
            </a:xfrm>
            <a:prstGeom prst="rect">
              <a:avLst/>
            </a:prstGeom>
            <a:noFill/>
          </p:spPr>
          <p:txBody>
            <a:bodyPr wrap="square">
              <a:spAutoFit/>
            </a:bodyPr>
            <a:lstStyle/>
            <a:p>
              <a:pPr algn="ctr"/>
              <a:r>
                <a:rPr lang="tr-TR" sz="1200" dirty="0">
                  <a:latin typeface="Candara" panose="020E0502030303020204" pitchFamily="34" charset="0"/>
                </a:rPr>
                <a:t>Gaziantep</a:t>
              </a:r>
            </a:p>
            <a:p>
              <a:pPr algn="ctr"/>
              <a:r>
                <a:rPr lang="tr-TR" sz="1200" dirty="0">
                  <a:latin typeface="Candara" panose="020E0502030303020204" pitchFamily="34" charset="0"/>
                </a:rPr>
                <a:t>(1)</a:t>
              </a:r>
            </a:p>
          </p:txBody>
        </p:sp>
        <p:sp>
          <p:nvSpPr>
            <p:cNvPr id="81" name="TextBox 50">
              <a:extLst>
                <a:ext uri="{FF2B5EF4-FFF2-40B4-BE49-F238E27FC236}">
                  <a16:creationId xmlns:a16="http://schemas.microsoft.com/office/drawing/2014/main" id="{856EB299-9CCC-42B9-B446-1B21CE39B799}"/>
                </a:ext>
              </a:extLst>
            </p:cNvPr>
            <p:cNvSpPr txBox="1"/>
            <p:nvPr/>
          </p:nvSpPr>
          <p:spPr>
            <a:xfrm>
              <a:off x="1732294" y="4523367"/>
              <a:ext cx="1047750" cy="461665"/>
            </a:xfrm>
            <a:prstGeom prst="rect">
              <a:avLst/>
            </a:prstGeom>
            <a:noFill/>
          </p:spPr>
          <p:txBody>
            <a:bodyPr wrap="square">
              <a:spAutoFit/>
            </a:bodyPr>
            <a:lstStyle/>
            <a:p>
              <a:pPr algn="ctr"/>
              <a:r>
                <a:rPr lang="tr-TR" sz="1200" dirty="0">
                  <a:latin typeface="Candara" panose="020E0502030303020204" pitchFamily="34" charset="0"/>
                </a:rPr>
                <a:t>Balıkesir</a:t>
              </a:r>
            </a:p>
            <a:p>
              <a:pPr algn="ctr"/>
              <a:r>
                <a:rPr lang="tr-TR" sz="1200" dirty="0">
                  <a:latin typeface="Candara" panose="020E0502030303020204" pitchFamily="34" charset="0"/>
                </a:rPr>
                <a:t>(1)</a:t>
              </a:r>
            </a:p>
          </p:txBody>
        </p:sp>
      </p:grpSp>
    </p:spTree>
    <p:extLst>
      <p:ext uri="{BB962C8B-B14F-4D97-AF65-F5344CB8AC3E}">
        <p14:creationId xmlns:p14="http://schemas.microsoft.com/office/powerpoint/2010/main" val="17185862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670323" y="130844"/>
            <a:ext cx="12551058" cy="1739466"/>
            <a:chOff x="-670323" y="130844"/>
            <a:chExt cx="1255105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670323" y="130844"/>
              <a:ext cx="12551058" cy="1739466"/>
              <a:chOff x="-670323" y="130844"/>
              <a:chExt cx="1255105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670323" y="612825"/>
                <a:ext cx="12551058" cy="775504"/>
                <a:chOff x="-670323" y="612825"/>
                <a:chExt cx="1255105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67032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Projeler - Yürütülen</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IX</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F433B7B6-C357-4E89-AD1A-3EEAFBAE3204}"/>
              </a:ext>
            </a:extLst>
          </p:cNvPr>
          <p:cNvGraphicFramePr>
            <a:graphicFrameLocks/>
          </p:cNvGraphicFramePr>
          <p:nvPr>
            <p:extLst>
              <p:ext uri="{D42A27DB-BD31-4B8C-83A1-F6EECF244321}">
                <p14:modId xmlns:p14="http://schemas.microsoft.com/office/powerpoint/2010/main" val="2073034683"/>
              </p:ext>
            </p:extLst>
          </p:nvPr>
        </p:nvGraphicFramePr>
        <p:xfrm>
          <a:off x="2063552" y="2513550"/>
          <a:ext cx="8407845" cy="3443155"/>
        </p:xfrm>
        <a:graphic>
          <a:graphicData uri="http://schemas.openxmlformats.org/drawingml/2006/table">
            <a:tbl>
              <a:tblPr firstRow="1" bandRow="1">
                <a:tableStyleId>{5940675A-B579-460E-94D1-54222C63F5DA}</a:tableStyleId>
              </a:tblPr>
              <a:tblGrid>
                <a:gridCol w="2802615">
                  <a:extLst>
                    <a:ext uri="{9D8B030D-6E8A-4147-A177-3AD203B41FA5}">
                      <a16:colId xmlns:a16="http://schemas.microsoft.com/office/drawing/2014/main" val="3532745438"/>
                    </a:ext>
                  </a:extLst>
                </a:gridCol>
                <a:gridCol w="2802615">
                  <a:extLst>
                    <a:ext uri="{9D8B030D-6E8A-4147-A177-3AD203B41FA5}">
                      <a16:colId xmlns:a16="http://schemas.microsoft.com/office/drawing/2014/main" val="3302841938"/>
                    </a:ext>
                  </a:extLst>
                </a:gridCol>
                <a:gridCol w="2802615">
                  <a:extLst>
                    <a:ext uri="{9D8B030D-6E8A-4147-A177-3AD203B41FA5}">
                      <a16:colId xmlns:a16="http://schemas.microsoft.com/office/drawing/2014/main" val="3370371834"/>
                    </a:ext>
                  </a:extLst>
                </a:gridCol>
              </a:tblGrid>
              <a:tr h="367292">
                <a:tc>
                  <a:txBody>
                    <a:bodyPr/>
                    <a:lstStyle/>
                    <a:p>
                      <a:r>
                        <a:rPr lang="tr-TR" sz="2000" b="1" dirty="0">
                          <a:latin typeface="Times New Roman" panose="02020603050405020304" pitchFamily="18" charset="0"/>
                          <a:cs typeface="Times New Roman" panose="02020603050405020304" pitchFamily="18" charset="0"/>
                        </a:rPr>
                        <a:t>Projenin Adı </a:t>
                      </a:r>
                    </a:p>
                  </a:txBody>
                  <a:tcPr/>
                </a:tc>
                <a:tc>
                  <a:txBody>
                    <a:bodyPr/>
                    <a:lstStyle/>
                    <a:p>
                      <a:r>
                        <a:rPr lang="tr-TR" sz="2000" b="1" dirty="0">
                          <a:latin typeface="Times New Roman" panose="02020603050405020304" pitchFamily="18" charset="0"/>
                          <a:cs typeface="Times New Roman" panose="02020603050405020304" pitchFamily="18" charset="0"/>
                        </a:rPr>
                        <a:t>Proje Yürütücüsü</a:t>
                      </a:r>
                    </a:p>
                  </a:txBody>
                  <a:tcPr/>
                </a:tc>
                <a:tc>
                  <a:txBody>
                    <a:bodyPr/>
                    <a:lstStyle/>
                    <a:p>
                      <a:r>
                        <a:rPr lang="tr-TR" sz="2000" b="1" dirty="0">
                          <a:latin typeface="Times New Roman" panose="02020603050405020304" pitchFamily="18" charset="0"/>
                          <a:cs typeface="Times New Roman" panose="02020603050405020304" pitchFamily="18" charset="0"/>
                        </a:rPr>
                        <a:t>Proje Türü </a:t>
                      </a:r>
                    </a:p>
                  </a:txBody>
                  <a:tcPr/>
                </a:tc>
                <a:extLst>
                  <a:ext uri="{0D108BD9-81ED-4DB2-BD59-A6C34878D82A}">
                    <a16:rowId xmlns:a16="http://schemas.microsoft.com/office/drawing/2014/main" val="3816459715"/>
                  </a:ext>
                </a:extLst>
              </a:tr>
              <a:tr h="647890">
                <a:tc>
                  <a:txBody>
                    <a:bodyPr/>
                    <a:lstStyle/>
                    <a:p>
                      <a:r>
                        <a:rPr lang="tr-TR" sz="1800" dirty="0">
                          <a:latin typeface="Times New Roman" panose="02020603050405020304" pitchFamily="18" charset="0"/>
                          <a:cs typeface="Times New Roman" panose="02020603050405020304" pitchFamily="18" charset="0"/>
                        </a:rPr>
                        <a:t>COVID-19 </a:t>
                      </a:r>
                      <a:r>
                        <a:rPr lang="tr-TR" sz="1800" dirty="0" err="1">
                          <a:latin typeface="Times New Roman" panose="02020603050405020304" pitchFamily="18" charset="0"/>
                          <a:cs typeface="Times New Roman" panose="02020603050405020304" pitchFamily="18" charset="0"/>
                        </a:rPr>
                        <a:t>Pandemisi</a:t>
                      </a:r>
                      <a:r>
                        <a:rPr lang="tr-TR" sz="1800" dirty="0">
                          <a:latin typeface="Times New Roman" panose="02020603050405020304" pitchFamily="18" charset="0"/>
                          <a:cs typeface="Times New Roman" panose="02020603050405020304" pitchFamily="18" charset="0"/>
                        </a:rPr>
                        <a:t> ve</a:t>
                      </a:r>
                    </a:p>
                    <a:p>
                      <a:r>
                        <a:rPr lang="tr-TR" sz="1800" dirty="0">
                          <a:latin typeface="Times New Roman" panose="02020603050405020304" pitchFamily="18" charset="0"/>
                          <a:cs typeface="Times New Roman" panose="02020603050405020304" pitchFamily="18" charset="0"/>
                        </a:rPr>
                        <a:t>Beslenme İlişkisinin</a:t>
                      </a:r>
                    </a:p>
                    <a:p>
                      <a:r>
                        <a:rPr lang="tr-TR" sz="1800" dirty="0">
                          <a:latin typeface="Times New Roman" panose="02020603050405020304" pitchFamily="18" charset="0"/>
                          <a:cs typeface="Times New Roman" panose="02020603050405020304" pitchFamily="18" charset="0"/>
                        </a:rPr>
                        <a:t>Değerlendirilmesi</a:t>
                      </a:r>
                    </a:p>
                  </a:txBody>
                  <a:tcPr/>
                </a:tc>
                <a:tc>
                  <a:txBody>
                    <a:bodyPr/>
                    <a:lstStyle/>
                    <a:p>
                      <a:r>
                        <a:rPr lang="tr-TR" sz="1800" dirty="0">
                          <a:latin typeface="Times New Roman" panose="02020603050405020304" pitchFamily="18" charset="0"/>
                          <a:cs typeface="Times New Roman" panose="02020603050405020304" pitchFamily="18" charset="0"/>
                        </a:rPr>
                        <a:t>Dr. </a:t>
                      </a:r>
                      <a:r>
                        <a:rPr lang="tr-TR" sz="1800" dirty="0" err="1">
                          <a:latin typeface="Times New Roman" panose="02020603050405020304" pitchFamily="18" charset="0"/>
                          <a:cs typeface="Times New Roman" panose="02020603050405020304" pitchFamily="18" charset="0"/>
                        </a:rPr>
                        <a:t>Öğr</a:t>
                      </a:r>
                      <a:r>
                        <a:rPr lang="tr-TR" sz="1800" dirty="0">
                          <a:latin typeface="Times New Roman" panose="02020603050405020304" pitchFamily="18" charset="0"/>
                          <a:cs typeface="Times New Roman" panose="02020603050405020304" pitchFamily="18" charset="0"/>
                        </a:rPr>
                        <a:t>. Üyesi Z. Begüm Kalyoncu</a:t>
                      </a:r>
                      <a:r>
                        <a:rPr lang="tr-TR" sz="1800" baseline="0" dirty="0">
                          <a:latin typeface="Times New Roman" panose="02020603050405020304" pitchFamily="18" charset="0"/>
                          <a:cs typeface="Times New Roman" panose="02020603050405020304" pitchFamily="18" charset="0"/>
                        </a:rPr>
                        <a:t> </a:t>
                      </a:r>
                      <a:endParaRPr lang="tr-TR" sz="1800" dirty="0">
                        <a:latin typeface="Times New Roman" panose="02020603050405020304" pitchFamily="18" charset="0"/>
                        <a:cs typeface="Times New Roman" panose="02020603050405020304" pitchFamily="18" charset="0"/>
                      </a:endParaRPr>
                    </a:p>
                  </a:txBody>
                  <a:tcPr/>
                </a:tc>
                <a:tc>
                  <a:txBody>
                    <a:bodyPr/>
                    <a:lstStyle/>
                    <a:p>
                      <a:pPr marL="0" marR="0" lvl="0" indent="0" algn="l" defTabSz="685800" rtl="0" eaLnBrk="1" fontAlgn="auto" latinLnBrk="0" hangingPunct="1">
                        <a:lnSpc>
                          <a:spcPct val="100000"/>
                        </a:lnSpc>
                        <a:spcBef>
                          <a:spcPts val="0"/>
                        </a:spcBef>
                        <a:spcAft>
                          <a:spcPts val="0"/>
                        </a:spcAft>
                        <a:buClrTx/>
                        <a:buSzTx/>
                        <a:buFontTx/>
                        <a:buNone/>
                        <a:tabLst/>
                        <a:defRPr/>
                      </a:pPr>
                      <a:r>
                        <a:rPr lang="tr-TR" sz="1800" dirty="0">
                          <a:latin typeface="Times New Roman" panose="02020603050405020304" pitchFamily="18" charset="0"/>
                          <a:cs typeface="Times New Roman" panose="02020603050405020304" pitchFamily="18" charset="0"/>
                        </a:rPr>
                        <a:t>Lisans araştırma projesi</a:t>
                      </a:r>
                    </a:p>
                    <a:p>
                      <a:endParaRPr lang="tr-TR"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837084325"/>
                  </a:ext>
                </a:extLst>
              </a:tr>
              <a:tr h="647890">
                <a:tc gridSpan="3">
                  <a:txBody>
                    <a:bodyPr/>
                    <a:lstStyle/>
                    <a:p>
                      <a:pPr lvl="0"/>
                      <a:r>
                        <a:rPr lang="tr-TR" sz="1800" i="1" dirty="0">
                          <a:latin typeface="Times New Roman" panose="02020603050405020304" pitchFamily="18" charset="0"/>
                          <a:cs typeface="Times New Roman" panose="02020603050405020304" pitchFamily="18" charset="0"/>
                        </a:rPr>
                        <a:t>Modül 1: COVID-19 ve Beslenme için Bilgi</a:t>
                      </a:r>
                      <a:r>
                        <a:rPr lang="tr-TR" sz="1800" i="1" baseline="0" dirty="0">
                          <a:latin typeface="Times New Roman" panose="02020603050405020304" pitchFamily="18" charset="0"/>
                          <a:cs typeface="Times New Roman" panose="02020603050405020304" pitchFamily="18" charset="0"/>
                        </a:rPr>
                        <a:t> </a:t>
                      </a:r>
                      <a:r>
                        <a:rPr lang="tr-TR" sz="1800" i="1" dirty="0">
                          <a:latin typeface="Times New Roman" panose="02020603050405020304" pitchFamily="18" charset="0"/>
                          <a:cs typeface="Times New Roman" panose="02020603050405020304" pitchFamily="18" charset="0"/>
                        </a:rPr>
                        <a:t>Kaynağı Olarak </a:t>
                      </a:r>
                      <a:r>
                        <a:rPr lang="tr-TR" sz="1800" i="1" dirty="0" err="1">
                          <a:latin typeface="Times New Roman" panose="02020603050405020304" pitchFamily="18" charset="0"/>
                          <a:cs typeface="Times New Roman" panose="02020603050405020304" pitchFamily="18" charset="0"/>
                        </a:rPr>
                        <a:t>YouTube’un</a:t>
                      </a:r>
                      <a:r>
                        <a:rPr lang="tr-TR" sz="1800" i="1" baseline="0" dirty="0">
                          <a:latin typeface="Times New Roman" panose="02020603050405020304" pitchFamily="18" charset="0"/>
                          <a:cs typeface="Times New Roman" panose="02020603050405020304" pitchFamily="18" charset="0"/>
                        </a:rPr>
                        <a:t> </a:t>
                      </a:r>
                      <a:r>
                        <a:rPr lang="tr-TR" sz="1800" i="1" dirty="0">
                          <a:latin typeface="Times New Roman" panose="02020603050405020304" pitchFamily="18" charset="0"/>
                          <a:cs typeface="Times New Roman" panose="02020603050405020304" pitchFamily="18" charset="0"/>
                        </a:rPr>
                        <a:t>Değerlendirilmesi</a:t>
                      </a:r>
                    </a:p>
                  </a:txBody>
                  <a:tcPr/>
                </a:tc>
                <a:tc hMerge="1">
                  <a:txBody>
                    <a:bodyPr/>
                    <a:lstStyle/>
                    <a:p>
                      <a:endParaRPr lang="tr-TR" sz="1800" dirty="0">
                        <a:latin typeface="Times New Roman" panose="02020603050405020304" pitchFamily="18" charset="0"/>
                        <a:cs typeface="Times New Roman" panose="02020603050405020304" pitchFamily="18" charset="0"/>
                      </a:endParaRPr>
                    </a:p>
                  </a:txBody>
                  <a:tcPr/>
                </a:tc>
                <a:tc hMerge="1">
                  <a:txBody>
                    <a:bodyPr/>
                    <a:lstStyle/>
                    <a:p>
                      <a:endParaRPr lang="tr-TR"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2397294702"/>
                  </a:ext>
                </a:extLst>
              </a:tr>
              <a:tr h="836735">
                <a:tc gridSpan="3">
                  <a:txBody>
                    <a:bodyPr/>
                    <a:lstStyle/>
                    <a:p>
                      <a:pPr lvl="0"/>
                      <a:r>
                        <a:rPr lang="tr-TR" sz="1800" i="1" dirty="0">
                          <a:latin typeface="Times New Roman" panose="02020603050405020304" pitchFamily="18" charset="0"/>
                          <a:cs typeface="Times New Roman" panose="02020603050405020304" pitchFamily="18" charset="0"/>
                        </a:rPr>
                        <a:t>Modül 2: COVID-19 </a:t>
                      </a:r>
                      <a:r>
                        <a:rPr lang="tr-TR" sz="1800" i="1" dirty="0" err="1">
                          <a:latin typeface="Times New Roman" panose="02020603050405020304" pitchFamily="18" charset="0"/>
                          <a:cs typeface="Times New Roman" panose="02020603050405020304" pitchFamily="18" charset="0"/>
                        </a:rPr>
                        <a:t>Pandemisi</a:t>
                      </a:r>
                      <a:r>
                        <a:rPr lang="tr-TR" sz="1800" i="1" dirty="0">
                          <a:latin typeface="Times New Roman" panose="02020603050405020304" pitchFamily="18" charset="0"/>
                          <a:cs typeface="Times New Roman" panose="02020603050405020304" pitchFamily="18" charset="0"/>
                        </a:rPr>
                        <a:t> Boyunca Türkiye ve</a:t>
                      </a:r>
                      <a:r>
                        <a:rPr lang="tr-TR" sz="1800" i="1" baseline="0" dirty="0">
                          <a:latin typeface="Times New Roman" panose="02020603050405020304" pitchFamily="18" charset="0"/>
                          <a:cs typeface="Times New Roman" panose="02020603050405020304" pitchFamily="18" charset="0"/>
                        </a:rPr>
                        <a:t> </a:t>
                      </a:r>
                      <a:r>
                        <a:rPr lang="tr-TR" sz="1800" i="1" dirty="0">
                          <a:latin typeface="Times New Roman" panose="02020603050405020304" pitchFamily="18" charset="0"/>
                          <a:cs typeface="Times New Roman" panose="02020603050405020304" pitchFamily="18" charset="0"/>
                        </a:rPr>
                        <a:t>Komşusu Olan Ülkelerde Bulunan Google Kullanıcılarının Beslenme Hakkındaki</a:t>
                      </a:r>
                      <a:r>
                        <a:rPr lang="tr-TR" sz="1800" i="1" baseline="0" dirty="0">
                          <a:latin typeface="Times New Roman" panose="02020603050405020304" pitchFamily="18" charset="0"/>
                          <a:cs typeface="Times New Roman" panose="02020603050405020304" pitchFamily="18" charset="0"/>
                        </a:rPr>
                        <a:t> </a:t>
                      </a:r>
                      <a:r>
                        <a:rPr lang="tr-TR" sz="1800" i="1" dirty="0">
                          <a:latin typeface="Times New Roman" panose="02020603050405020304" pitchFamily="18" charset="0"/>
                          <a:cs typeface="Times New Roman" panose="02020603050405020304" pitchFamily="18" charset="0"/>
                        </a:rPr>
                        <a:t>Taramalarının Değerlendirilmesi</a:t>
                      </a:r>
                    </a:p>
                  </a:txBody>
                  <a:tcPr/>
                </a:tc>
                <a:tc hMerge="1">
                  <a:txBody>
                    <a:bodyPr/>
                    <a:lstStyle/>
                    <a:p>
                      <a:endParaRPr lang="tr-TR" sz="1800" dirty="0">
                        <a:latin typeface="Times New Roman" panose="02020603050405020304" pitchFamily="18" charset="0"/>
                        <a:cs typeface="Times New Roman" panose="02020603050405020304" pitchFamily="18" charset="0"/>
                      </a:endParaRPr>
                    </a:p>
                  </a:txBody>
                  <a:tcPr/>
                </a:tc>
                <a:tc hMerge="1">
                  <a:txBody>
                    <a:bodyPr/>
                    <a:lstStyle/>
                    <a:p>
                      <a:endParaRPr lang="tr-TR"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1018576905"/>
                  </a:ext>
                </a:extLst>
              </a:tr>
              <a:tr h="647890">
                <a:tc gridSpan="3">
                  <a:txBody>
                    <a:bodyPr/>
                    <a:lstStyle/>
                    <a:p>
                      <a:pPr lvl="0"/>
                      <a:r>
                        <a:rPr lang="tr-TR" sz="1800" i="1" dirty="0">
                          <a:latin typeface="Times New Roman" panose="02020603050405020304" pitchFamily="18" charset="0"/>
                          <a:cs typeface="Times New Roman" panose="02020603050405020304" pitchFamily="18" charset="0"/>
                        </a:rPr>
                        <a:t>Modül 3: COVID-19 Geçiren Bireylerde Koku Bozuklukları ve Enerji Alımının Vücut Ağırlığındaki Değişime Etkilerinin Belirlenmesi</a:t>
                      </a:r>
                    </a:p>
                  </a:txBody>
                  <a:tcPr/>
                </a:tc>
                <a:tc hMerge="1">
                  <a:txBody>
                    <a:bodyPr/>
                    <a:lstStyle/>
                    <a:p>
                      <a:endParaRPr lang="tr-TR" sz="1800" dirty="0">
                        <a:latin typeface="Times New Roman" panose="02020603050405020304" pitchFamily="18" charset="0"/>
                        <a:cs typeface="Times New Roman" panose="02020603050405020304" pitchFamily="18" charset="0"/>
                      </a:endParaRPr>
                    </a:p>
                  </a:txBody>
                  <a:tcPr/>
                </a:tc>
                <a:tc hMerge="1">
                  <a:txBody>
                    <a:bodyPr/>
                    <a:lstStyle/>
                    <a:p>
                      <a:endParaRPr lang="tr-TR" sz="1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val="3547768594"/>
                  </a:ext>
                </a:extLst>
              </a:tr>
            </a:tbl>
          </a:graphicData>
        </a:graphic>
      </p:graphicFrame>
    </p:spTree>
    <p:extLst>
      <p:ext uri="{BB962C8B-B14F-4D97-AF65-F5344CB8AC3E}">
        <p14:creationId xmlns:p14="http://schemas.microsoft.com/office/powerpoint/2010/main" val="23672652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97883" y="130844"/>
            <a:ext cx="12078618" cy="1739466"/>
            <a:chOff x="-197883" y="130844"/>
            <a:chExt cx="1207861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97883" y="130844"/>
              <a:ext cx="12078618" cy="1739466"/>
              <a:chOff x="-197883" y="130844"/>
              <a:chExt cx="1207861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97883" y="612825"/>
                <a:ext cx="12078618" cy="775504"/>
                <a:chOff x="-197883" y="612825"/>
                <a:chExt cx="1207861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9788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Yarı Zamanlı Öğretim Üyeleri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X</a:t>
              </a:r>
              <a:endParaRPr lang="en-IN" sz="1600" b="1" dirty="0">
                <a:solidFill>
                  <a:schemeClr val="bg1"/>
                </a:solidFill>
                <a:latin typeface="Eurostile BQ" pitchFamily="50" charset="0"/>
              </a:endParaRPr>
            </a:p>
          </p:txBody>
        </p:sp>
      </p:grpSp>
      <p:graphicFrame>
        <p:nvGraphicFramePr>
          <p:cNvPr id="15" name="İçerik Yer Tutucusu 6">
            <a:extLst>
              <a:ext uri="{FF2B5EF4-FFF2-40B4-BE49-F238E27FC236}">
                <a16:creationId xmlns:a16="http://schemas.microsoft.com/office/drawing/2014/main" id="{5A535FBD-D432-45E5-B1C6-4ABA02EACF08}"/>
              </a:ext>
            </a:extLst>
          </p:cNvPr>
          <p:cNvGraphicFramePr>
            <a:graphicFrameLocks/>
          </p:cNvGraphicFramePr>
          <p:nvPr>
            <p:extLst>
              <p:ext uri="{D42A27DB-BD31-4B8C-83A1-F6EECF244321}">
                <p14:modId xmlns:p14="http://schemas.microsoft.com/office/powerpoint/2010/main" val="4225382018"/>
              </p:ext>
            </p:extLst>
          </p:nvPr>
        </p:nvGraphicFramePr>
        <p:xfrm>
          <a:off x="1873150" y="1823220"/>
          <a:ext cx="9880699" cy="4766257"/>
        </p:xfrm>
        <a:graphic>
          <a:graphicData uri="http://schemas.openxmlformats.org/drawingml/2006/table">
            <a:tbl>
              <a:tblPr firstRow="1" bandRow="1">
                <a:tableStyleId>{5940675A-B579-460E-94D1-54222C63F5DA}</a:tableStyleId>
              </a:tblPr>
              <a:tblGrid>
                <a:gridCol w="3608574">
                  <a:extLst>
                    <a:ext uri="{9D8B030D-6E8A-4147-A177-3AD203B41FA5}">
                      <a16:colId xmlns:a16="http://schemas.microsoft.com/office/drawing/2014/main" val="1583921068"/>
                    </a:ext>
                  </a:extLst>
                </a:gridCol>
                <a:gridCol w="4053934">
                  <a:extLst>
                    <a:ext uri="{9D8B030D-6E8A-4147-A177-3AD203B41FA5}">
                      <a16:colId xmlns:a16="http://schemas.microsoft.com/office/drawing/2014/main" val="1131988181"/>
                    </a:ext>
                  </a:extLst>
                </a:gridCol>
                <a:gridCol w="2218191">
                  <a:extLst>
                    <a:ext uri="{9D8B030D-6E8A-4147-A177-3AD203B41FA5}">
                      <a16:colId xmlns:a16="http://schemas.microsoft.com/office/drawing/2014/main" val="1007289306"/>
                    </a:ext>
                  </a:extLst>
                </a:gridCol>
              </a:tblGrid>
              <a:tr h="384591">
                <a:tc>
                  <a:txBody>
                    <a:bodyPr/>
                    <a:lstStyle/>
                    <a:p>
                      <a:r>
                        <a:rPr lang="tr-TR" sz="2000" b="1" dirty="0">
                          <a:latin typeface="Times New Roman" panose="02020603050405020304" pitchFamily="18" charset="0"/>
                          <a:cs typeface="Times New Roman" panose="02020603050405020304" pitchFamily="18" charset="0"/>
                        </a:rPr>
                        <a:t>Öğretim Elemanı</a:t>
                      </a:r>
                    </a:p>
                  </a:txBody>
                  <a:tcPr anchor="ctr"/>
                </a:tc>
                <a:tc>
                  <a:txBody>
                    <a:bodyPr/>
                    <a:lstStyle/>
                    <a:p>
                      <a:r>
                        <a:rPr lang="tr-TR" sz="2000" b="1" dirty="0">
                          <a:latin typeface="Times New Roman" panose="02020603050405020304" pitchFamily="18" charset="0"/>
                          <a:cs typeface="Times New Roman" panose="02020603050405020304" pitchFamily="18" charset="0"/>
                        </a:rPr>
                        <a:t>Verilen ders</a:t>
                      </a:r>
                    </a:p>
                  </a:txBody>
                  <a:tcPr anchor="ctr"/>
                </a:tc>
                <a:tc>
                  <a:txBody>
                    <a:bodyPr/>
                    <a:lstStyle/>
                    <a:p>
                      <a:pPr algn="ctr"/>
                      <a:r>
                        <a:rPr lang="tr-TR" sz="2000" b="1" dirty="0">
                          <a:latin typeface="Times New Roman" panose="02020603050405020304" pitchFamily="18" charset="0"/>
                          <a:cs typeface="Times New Roman" panose="02020603050405020304" pitchFamily="18" charset="0"/>
                        </a:rPr>
                        <a:t>Ders saati</a:t>
                      </a:r>
                    </a:p>
                  </a:txBody>
                  <a:tcPr anchor="ctr"/>
                </a:tc>
                <a:extLst>
                  <a:ext uri="{0D108BD9-81ED-4DB2-BD59-A6C34878D82A}">
                    <a16:rowId xmlns:a16="http://schemas.microsoft.com/office/drawing/2014/main" val="1744027984"/>
                  </a:ext>
                </a:extLst>
              </a:tr>
              <a:tr h="308447">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Prof. Dr. Hilal Yıldıran</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Hastalıklarda Beslenme ve Diyet Tedavisi I</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225213503"/>
                  </a:ext>
                </a:extLst>
              </a:tr>
              <a:tr h="360206">
                <a:tc>
                  <a:txBody>
                    <a:bodyPr/>
                    <a:lstStyle/>
                    <a:p>
                      <a:pPr algn="l" fontAlgn="ct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Hastalıklarda Beslenme ve Diyet Tedavisi II</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500597512"/>
                  </a:ext>
                </a:extLst>
              </a:tr>
              <a:tr h="308447">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Prof. Dr. Saniye Bilici</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Toplu Beslenme</a:t>
                      </a:r>
                      <a:r>
                        <a:rPr lang="tr-TR" sz="1400" u="none" strike="noStrike" baseline="0" dirty="0">
                          <a:effectLst/>
                          <a:latin typeface="Times New Roman" panose="02020603050405020304" pitchFamily="18" charset="0"/>
                          <a:cs typeface="Times New Roman" panose="02020603050405020304" pitchFamily="18" charset="0"/>
                        </a:rPr>
                        <a:t> Yapılan Kurumlarda Beslenme I</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tr-TR" sz="1400" u="none" strike="noStrike">
                          <a:effectLst/>
                          <a:latin typeface="Times New Roman" panose="02020603050405020304" pitchFamily="18" charset="0"/>
                          <a:cs typeface="Times New Roman" panose="02020603050405020304" pitchFamily="18" charset="0"/>
                        </a:rPr>
                        <a:t>3</a:t>
                      </a:r>
                      <a:endParaRPr lang="tr-TR" sz="1400" b="0" i="0" u="none" strike="noStrike">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140290709"/>
                  </a:ext>
                </a:extLst>
              </a:tr>
              <a:tr h="308447">
                <a:tc>
                  <a:txBody>
                    <a:bodyPr/>
                    <a:lstStyle/>
                    <a:p>
                      <a:pPr algn="l" fontAlgn="ct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marL="0" marR="0" indent="0" algn="l" defTabSz="914377" rtl="0" eaLnBrk="1" fontAlgn="ctr" latinLnBrk="0" hangingPunct="1">
                        <a:lnSpc>
                          <a:spcPct val="100000"/>
                        </a:lnSpc>
                        <a:spcBef>
                          <a:spcPts val="0"/>
                        </a:spcBef>
                        <a:spcAft>
                          <a:spcPts val="0"/>
                        </a:spcAft>
                        <a:buClrTx/>
                        <a:buSzTx/>
                        <a:buFontTx/>
                        <a:buNone/>
                        <a:tabLst/>
                        <a:defRPr/>
                      </a:pPr>
                      <a:r>
                        <a:rPr lang="tr-TR" sz="1400" u="none" strike="noStrike" dirty="0">
                          <a:effectLst/>
                          <a:latin typeface="Times New Roman" panose="02020603050405020304" pitchFamily="18" charset="0"/>
                          <a:cs typeface="Times New Roman" panose="02020603050405020304" pitchFamily="18" charset="0"/>
                        </a:rPr>
                        <a:t>Toplu Beslenme</a:t>
                      </a:r>
                      <a:r>
                        <a:rPr lang="tr-TR" sz="1400" u="none" strike="noStrike" baseline="0" dirty="0">
                          <a:effectLst/>
                          <a:latin typeface="Times New Roman" panose="02020603050405020304" pitchFamily="18" charset="0"/>
                          <a:cs typeface="Times New Roman" panose="02020603050405020304" pitchFamily="18" charset="0"/>
                        </a:rPr>
                        <a:t> Yapılan Kurumlarda Beslenme II</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3</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461434292"/>
                  </a:ext>
                </a:extLst>
              </a:tr>
              <a:tr h="308447">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Dr. </a:t>
                      </a:r>
                      <a:r>
                        <a:rPr lang="tr-TR" sz="1400" u="none" strike="noStrike" dirty="0" err="1">
                          <a:effectLst/>
                          <a:latin typeface="Times New Roman" panose="02020603050405020304" pitchFamily="18" charset="0"/>
                          <a:cs typeface="Times New Roman" panose="02020603050405020304" pitchFamily="18" charset="0"/>
                        </a:rPr>
                        <a:t>Dyt</a:t>
                      </a:r>
                      <a:r>
                        <a:rPr lang="tr-TR" sz="1400" u="none" strike="noStrike" dirty="0">
                          <a:effectLst/>
                          <a:latin typeface="Times New Roman" panose="02020603050405020304" pitchFamily="18" charset="0"/>
                          <a:cs typeface="Times New Roman" panose="02020603050405020304" pitchFamily="18" charset="0"/>
                        </a:rPr>
                        <a:t>. Berat Nursal Tosun </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İletişim, Danışmanlık ve Beslenme Eğitimi</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tr-TR" sz="1400" u="none" strike="noStrike">
                          <a:effectLst/>
                          <a:latin typeface="Times New Roman" panose="02020603050405020304" pitchFamily="18" charset="0"/>
                          <a:cs typeface="Times New Roman" panose="02020603050405020304" pitchFamily="18" charset="0"/>
                        </a:rPr>
                        <a:t>3</a:t>
                      </a:r>
                      <a:endParaRPr lang="tr-TR" sz="1400" b="0" i="0" u="none" strike="noStrike">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878884500"/>
                  </a:ext>
                </a:extLst>
              </a:tr>
              <a:tr h="308447">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Prof. Dr. İrfan Erol</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Besin Kontrolü ve Mevzuatı</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tr-TR" sz="1400" u="none" strike="noStrike">
                          <a:effectLst/>
                          <a:latin typeface="Times New Roman" panose="02020603050405020304" pitchFamily="18" charset="0"/>
                          <a:cs typeface="Times New Roman" panose="02020603050405020304" pitchFamily="18" charset="0"/>
                        </a:rPr>
                        <a:t>3</a:t>
                      </a:r>
                      <a:endParaRPr lang="tr-TR" sz="1400" b="0" i="0" u="none" strike="noStrike">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787364790"/>
                  </a:ext>
                </a:extLst>
              </a:tr>
              <a:tr h="308447">
                <a:tc>
                  <a:txBody>
                    <a:bodyPr/>
                    <a:lstStyle/>
                    <a:p>
                      <a:pPr algn="l" fontAlgn="ctr"/>
                      <a:endParaRPr lang="tr-TR" sz="1400" b="0" i="0" u="none" strike="noStrike">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Besin Mikrobiyolojisi ve Gıda Güvenliği</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4</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405686192"/>
                  </a:ext>
                </a:extLst>
              </a:tr>
              <a:tr h="308447">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Dr. </a:t>
                      </a:r>
                      <a:r>
                        <a:rPr lang="tr-TR" sz="1400" u="none" strike="noStrike" dirty="0" err="1">
                          <a:effectLst/>
                          <a:latin typeface="Times New Roman" panose="02020603050405020304" pitchFamily="18" charset="0"/>
                          <a:cs typeface="Times New Roman" panose="02020603050405020304" pitchFamily="18" charset="0"/>
                        </a:rPr>
                        <a:t>Dyt</a:t>
                      </a:r>
                      <a:r>
                        <a:rPr lang="tr-TR" sz="1400" u="none" strike="noStrike" dirty="0">
                          <a:effectLst/>
                          <a:latin typeface="Times New Roman" panose="02020603050405020304" pitchFamily="18" charset="0"/>
                          <a:cs typeface="Times New Roman" panose="02020603050405020304" pitchFamily="18" charset="0"/>
                        </a:rPr>
                        <a:t>. Gülşah Şahin</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Anne ve Çocuk Beslenmesi</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tr-TR" sz="1400" u="none" strike="noStrike">
                          <a:effectLst/>
                          <a:latin typeface="Times New Roman" panose="02020603050405020304" pitchFamily="18" charset="0"/>
                          <a:cs typeface="Times New Roman" panose="02020603050405020304" pitchFamily="18" charset="0"/>
                        </a:rPr>
                        <a:t>5</a:t>
                      </a:r>
                      <a:endParaRPr lang="tr-TR" sz="1400" b="0" i="0" u="none" strike="noStrike">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074397891"/>
                  </a:ext>
                </a:extLst>
              </a:tr>
              <a:tr h="308447">
                <a:tc>
                  <a:txBody>
                    <a:bodyPr/>
                    <a:lstStyle/>
                    <a:p>
                      <a:pPr algn="l" fontAlgn="ctr"/>
                      <a:endParaRPr lang="tr-TR" sz="1400" b="0" i="0" u="none" strike="noStrike">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Çocuk Hastalıklarında Beslenme</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5</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3142409367"/>
                  </a:ext>
                </a:extLst>
              </a:tr>
              <a:tr h="308447">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Dr. </a:t>
                      </a:r>
                      <a:r>
                        <a:rPr lang="tr-TR" sz="1400" u="none" strike="noStrike" dirty="0" err="1">
                          <a:effectLst/>
                          <a:latin typeface="Times New Roman" panose="02020603050405020304" pitchFamily="18" charset="0"/>
                          <a:cs typeface="Times New Roman" panose="02020603050405020304" pitchFamily="18" charset="0"/>
                        </a:rPr>
                        <a:t>Öğr</a:t>
                      </a:r>
                      <a:r>
                        <a:rPr lang="tr-TR" sz="1400" u="none" strike="noStrike" dirty="0">
                          <a:effectLst/>
                          <a:latin typeface="Times New Roman" panose="02020603050405020304" pitchFamily="18" charset="0"/>
                          <a:cs typeface="Times New Roman" panose="02020603050405020304" pitchFamily="18" charset="0"/>
                        </a:rPr>
                        <a:t>. Üyesi Hakan Tüzün</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Halk Sağlığı ve Beslenme</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94536531"/>
                  </a:ext>
                </a:extLst>
              </a:tr>
              <a:tr h="308447">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Prof. Dr. Yasemin Yavuz</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tr-TR" sz="1400" u="none" strike="noStrike" dirty="0" err="1">
                          <a:effectLst/>
                          <a:latin typeface="Times New Roman" panose="02020603050405020304" pitchFamily="18" charset="0"/>
                          <a:cs typeface="Times New Roman" panose="02020603050405020304" pitchFamily="18" charset="0"/>
                        </a:rPr>
                        <a:t>Biyoistatistik</a:t>
                      </a:r>
                      <a:r>
                        <a:rPr lang="tr-TR" sz="1400" u="none" strike="noStrike" baseline="0" dirty="0">
                          <a:effectLst/>
                          <a:latin typeface="Times New Roman" panose="02020603050405020304" pitchFamily="18" charset="0"/>
                          <a:cs typeface="Times New Roman" panose="02020603050405020304" pitchFamily="18" charset="0"/>
                        </a:rPr>
                        <a:t> </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694080853"/>
                  </a:ext>
                </a:extLst>
              </a:tr>
              <a:tr h="308447">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Dr. Tuğba </a:t>
                      </a:r>
                      <a:r>
                        <a:rPr lang="tr-TR" sz="1400" u="none" strike="noStrike" dirty="0" err="1">
                          <a:effectLst/>
                          <a:latin typeface="Times New Roman" panose="02020603050405020304" pitchFamily="18" charset="0"/>
                          <a:cs typeface="Times New Roman" panose="02020603050405020304" pitchFamily="18" charset="0"/>
                        </a:rPr>
                        <a:t>Günebak</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Beslenme Antropolojisi</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3</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1385871096"/>
                  </a:ext>
                </a:extLst>
              </a:tr>
              <a:tr h="308447">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Doç. </a:t>
                      </a:r>
                      <a:r>
                        <a:rPr lang="sv-SE" sz="1400" u="none" strike="noStrike" dirty="0">
                          <a:effectLst/>
                          <a:latin typeface="Times New Roman" panose="02020603050405020304" pitchFamily="18" charset="0"/>
                          <a:cs typeface="Times New Roman" panose="02020603050405020304" pitchFamily="18" charset="0"/>
                        </a:rPr>
                        <a:t>Dr. Indrani Kalkan</a:t>
                      </a:r>
                      <a:endParaRPr lang="sv-SE"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Dünyada Su ve Besin Kaynakları </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tr-TR" sz="1400" u="none" strike="noStrike" dirty="0">
                          <a:effectLst/>
                          <a:latin typeface="Times New Roman" panose="02020603050405020304" pitchFamily="18" charset="0"/>
                          <a:cs typeface="Times New Roman" panose="02020603050405020304" pitchFamily="18" charset="0"/>
                        </a:rPr>
                        <a:t>2</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extLst>
                  <a:ext uri="{0D108BD9-81ED-4DB2-BD59-A6C34878D82A}">
                    <a16:rowId xmlns:a16="http://schemas.microsoft.com/office/drawing/2014/main" val="2278471518"/>
                  </a:ext>
                </a:extLst>
              </a:tr>
              <a:tr h="308447">
                <a:tc>
                  <a:txBody>
                    <a:bodyPr/>
                    <a:lstStyle/>
                    <a:p>
                      <a:pPr algn="l" fontAlgn="ctr"/>
                      <a:r>
                        <a:rPr lang="tr-TR" sz="1400" u="none" strike="noStrike" dirty="0" err="1">
                          <a:effectLst/>
                          <a:latin typeface="Times New Roman" panose="02020603050405020304" pitchFamily="18" charset="0"/>
                          <a:cs typeface="Times New Roman" panose="02020603050405020304" pitchFamily="18" charset="0"/>
                        </a:rPr>
                        <a:t>Öğr</a:t>
                      </a:r>
                      <a:r>
                        <a:rPr lang="tr-TR" sz="1400" u="none" strike="noStrike" dirty="0">
                          <a:effectLst/>
                          <a:latin typeface="Times New Roman" panose="02020603050405020304" pitchFamily="18" charset="0"/>
                          <a:cs typeface="Times New Roman" panose="02020603050405020304" pitchFamily="18" charset="0"/>
                        </a:rPr>
                        <a:t>. Gör. Dr. Duygu </a:t>
                      </a:r>
                      <a:r>
                        <a:rPr lang="tr-TR" sz="1400" u="none" strike="noStrike" dirty="0" err="1">
                          <a:effectLst/>
                          <a:latin typeface="Times New Roman" panose="02020603050405020304" pitchFamily="18" charset="0"/>
                          <a:cs typeface="Times New Roman" panose="02020603050405020304" pitchFamily="18" charset="0"/>
                        </a:rPr>
                        <a:t>Ağagündüz</a:t>
                      </a:r>
                      <a:r>
                        <a:rPr lang="tr-TR" sz="1400" u="none" strike="noStrike" dirty="0">
                          <a:effectLst/>
                          <a:latin typeface="Times New Roman" panose="02020603050405020304" pitchFamily="18" charset="0"/>
                          <a:cs typeface="Times New Roman" panose="02020603050405020304" pitchFamily="18" charset="0"/>
                        </a:rPr>
                        <a:t> </a:t>
                      </a:r>
                      <a:r>
                        <a:rPr lang="tr-TR" sz="1400" u="none" strike="noStrike" dirty="0" err="1">
                          <a:effectLst/>
                          <a:latin typeface="Times New Roman" panose="02020603050405020304" pitchFamily="18" charset="0"/>
                          <a:cs typeface="Times New Roman" panose="02020603050405020304" pitchFamily="18" charset="0"/>
                        </a:rPr>
                        <a:t>Türközü</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l" fontAlgn="ctr"/>
                      <a:r>
                        <a:rPr lang="tr-TR" sz="1400" u="none" strike="noStrike" dirty="0">
                          <a:effectLst/>
                          <a:latin typeface="Times New Roman" panose="02020603050405020304" pitchFamily="18" charset="0"/>
                          <a:cs typeface="Times New Roman" panose="02020603050405020304" pitchFamily="18" charset="0"/>
                        </a:rPr>
                        <a:t>Besin Kimyası ve Analizi </a:t>
                      </a:r>
                      <a:endParaRPr lang="tr-TR" sz="1400" b="0" i="0" u="none" strike="noStrike" dirty="0">
                        <a:effectLst/>
                        <a:latin typeface="Times New Roman" panose="02020603050405020304" pitchFamily="18" charset="0"/>
                        <a:cs typeface="Times New Roman" panose="02020603050405020304" pitchFamily="18" charset="0"/>
                      </a:endParaRPr>
                    </a:p>
                  </a:txBody>
                  <a:tcPr marL="0" marR="0" marT="0" marB="0" anchor="ctr"/>
                </a:tc>
                <a:tc>
                  <a:txBody>
                    <a:bodyPr/>
                    <a:lstStyle/>
                    <a:p>
                      <a:pPr algn="ctr" fontAlgn="ctr"/>
                      <a:r>
                        <a:rPr lang="tr-TR" sz="1400" b="0" i="0" u="none" strike="noStrike" dirty="0">
                          <a:effectLst/>
                          <a:latin typeface="Times New Roman" panose="02020603050405020304" pitchFamily="18" charset="0"/>
                          <a:cs typeface="Times New Roman" panose="02020603050405020304" pitchFamily="18" charset="0"/>
                        </a:rPr>
                        <a:t>5</a:t>
                      </a:r>
                    </a:p>
                  </a:txBody>
                  <a:tcPr marL="0" marR="0" marT="0" marB="0" anchor="ctr"/>
                </a:tc>
                <a:extLst>
                  <a:ext uri="{0D108BD9-81ED-4DB2-BD59-A6C34878D82A}">
                    <a16:rowId xmlns:a16="http://schemas.microsoft.com/office/drawing/2014/main" val="713797530"/>
                  </a:ext>
                </a:extLst>
              </a:tr>
            </a:tbl>
          </a:graphicData>
        </a:graphic>
      </p:graphicFrame>
    </p:spTree>
    <p:extLst>
      <p:ext uri="{BB962C8B-B14F-4D97-AF65-F5344CB8AC3E}">
        <p14:creationId xmlns:p14="http://schemas.microsoft.com/office/powerpoint/2010/main" val="31329262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74183" y="130844"/>
            <a:ext cx="12954918" cy="1739466"/>
            <a:chOff x="-1074183" y="130844"/>
            <a:chExt cx="1295491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74183" y="130844"/>
              <a:ext cx="12954918" cy="1739466"/>
              <a:chOff x="-1074183" y="130844"/>
              <a:chExt cx="1295491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074183" y="612825"/>
                <a:ext cx="12954918" cy="775504"/>
                <a:chOff x="-1074183" y="612825"/>
                <a:chExt cx="1295491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07418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Komisyonlar</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X</a:t>
              </a:r>
              <a:endParaRPr lang="en-IN" sz="1600" b="1" dirty="0">
                <a:solidFill>
                  <a:schemeClr val="bg1"/>
                </a:solidFill>
                <a:latin typeface="Eurostile BQ" pitchFamily="50" charset="0"/>
              </a:endParaRPr>
            </a:p>
          </p:txBody>
        </p:sp>
      </p:grpSp>
      <p:sp>
        <p:nvSpPr>
          <p:cNvPr id="16" name="İçerik Yer Tutucusu 2">
            <a:extLst>
              <a:ext uri="{FF2B5EF4-FFF2-40B4-BE49-F238E27FC236}">
                <a16:creationId xmlns:a16="http://schemas.microsoft.com/office/drawing/2014/main" id="{E3E4A329-0941-4B58-8BE7-B90A4CB8CE64}"/>
              </a:ext>
            </a:extLst>
          </p:cNvPr>
          <p:cNvSpPr txBox="1">
            <a:spLocks/>
          </p:cNvSpPr>
          <p:nvPr/>
        </p:nvSpPr>
        <p:spPr>
          <a:xfrm>
            <a:off x="1910967" y="1507805"/>
            <a:ext cx="11115675" cy="4784725"/>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br>
              <a:rPr lang="tr-TR" sz="1200" b="1" dirty="0">
                <a:latin typeface="Times New Roman" panose="02020603050405020304" pitchFamily="18" charset="0"/>
                <a:cs typeface="Times New Roman" panose="02020603050405020304" pitchFamily="18" charset="0"/>
              </a:rPr>
            </a:br>
            <a:br>
              <a:rPr lang="tr-TR" sz="1200" b="1" dirty="0">
                <a:latin typeface="Times New Roman" panose="02020603050405020304" pitchFamily="18" charset="0"/>
                <a:cs typeface="Times New Roman" panose="02020603050405020304" pitchFamily="18" charset="0"/>
              </a:rPr>
            </a:br>
            <a:r>
              <a:rPr lang="tr-TR" sz="1200" b="1" dirty="0">
                <a:latin typeface="Times New Roman" panose="02020603050405020304" pitchFamily="18" charset="0"/>
                <a:cs typeface="Times New Roman" panose="02020603050405020304" pitchFamily="18" charset="0"/>
              </a:rPr>
              <a:t>Eğitim Komisyonu</a:t>
            </a:r>
            <a:endParaRPr lang="tr-TR" sz="1200" dirty="0">
              <a:latin typeface="Times New Roman" panose="02020603050405020304" pitchFamily="18" charset="0"/>
              <a:cs typeface="Times New Roman" panose="02020603050405020304" pitchFamily="18" charset="0"/>
            </a:endParaRPr>
          </a:p>
          <a:p>
            <a:r>
              <a:rPr lang="tr-TR" sz="1200" b="1" dirty="0">
                <a:latin typeface="Times New Roman" panose="02020603050405020304" pitchFamily="18" charset="0"/>
                <a:cs typeface="Times New Roman" panose="02020603050405020304" pitchFamily="18" charset="0"/>
              </a:rPr>
              <a:t>Primer Sorumlu: </a:t>
            </a:r>
            <a:r>
              <a:rPr lang="tr-TR" sz="1200" dirty="0">
                <a:latin typeface="Times New Roman" panose="02020603050405020304" pitchFamily="18" charset="0"/>
                <a:cs typeface="Times New Roman" panose="02020603050405020304" pitchFamily="18" charset="0"/>
              </a:rPr>
              <a:t>Dr. Öğr. Üyesi Z. Begüm Kalyoncu</a:t>
            </a:r>
          </a:p>
          <a:p>
            <a:pPr lvl="1"/>
            <a:r>
              <a:rPr lang="tr-TR" sz="1200" dirty="0">
                <a:latin typeface="Times New Roman" panose="02020603050405020304" pitchFamily="18" charset="0"/>
                <a:cs typeface="Times New Roman" panose="02020603050405020304" pitchFamily="18" charset="0"/>
              </a:rPr>
              <a:t>Arş. Gör. Tuğçe Nur BALCI </a:t>
            </a:r>
          </a:p>
          <a:p>
            <a:pPr lvl="1"/>
            <a:r>
              <a:rPr lang="tr-TR" sz="1200" dirty="0">
                <a:latin typeface="Times New Roman" panose="02020603050405020304" pitchFamily="18" charset="0"/>
                <a:cs typeface="Times New Roman" panose="02020603050405020304" pitchFamily="18" charset="0"/>
              </a:rPr>
              <a:t>Arş. Gör. Özlem Çetiner</a:t>
            </a:r>
          </a:p>
          <a:p>
            <a:pPr lvl="1"/>
            <a:r>
              <a:rPr lang="tr-TR" sz="1200" dirty="0">
                <a:latin typeface="Times New Roman" panose="02020603050405020304" pitchFamily="18" charset="0"/>
                <a:cs typeface="Times New Roman" panose="02020603050405020304" pitchFamily="18" charset="0"/>
              </a:rPr>
              <a:t>Arş. Gör. Zeynep Büşra EROĞLU</a:t>
            </a:r>
          </a:p>
          <a:p>
            <a:pPr lvl="1"/>
            <a:r>
              <a:rPr lang="tr-TR" sz="1200" dirty="0">
                <a:latin typeface="Times New Roman" panose="02020603050405020304" pitchFamily="18" charset="0"/>
                <a:cs typeface="Times New Roman" panose="02020603050405020304" pitchFamily="18" charset="0"/>
              </a:rPr>
              <a:t>Arş. Gör. İrem Çağla ÖZEL</a:t>
            </a:r>
          </a:p>
          <a:p>
            <a:pPr marL="0" indent="0">
              <a:buFont typeface="Arial" panose="020B0604020202020204" pitchFamily="34" charset="0"/>
              <a:buNone/>
            </a:pPr>
            <a:br>
              <a:rPr lang="tr-TR" sz="1200" b="1" dirty="0">
                <a:latin typeface="Times New Roman" panose="02020603050405020304" pitchFamily="18" charset="0"/>
                <a:cs typeface="Times New Roman" panose="02020603050405020304" pitchFamily="18" charset="0"/>
              </a:rPr>
            </a:br>
            <a:r>
              <a:rPr lang="tr-TR" sz="1200" b="1" dirty="0">
                <a:latin typeface="Times New Roman" panose="02020603050405020304" pitchFamily="18" charset="0"/>
                <a:cs typeface="Times New Roman" panose="02020603050405020304" pitchFamily="18" charset="0"/>
              </a:rPr>
              <a:t>Erasmus Komisyonu</a:t>
            </a:r>
            <a:endParaRPr lang="tr-TR" sz="1200" dirty="0">
              <a:latin typeface="Times New Roman" panose="02020603050405020304" pitchFamily="18" charset="0"/>
              <a:cs typeface="Times New Roman" panose="02020603050405020304" pitchFamily="18" charset="0"/>
            </a:endParaRPr>
          </a:p>
          <a:p>
            <a:r>
              <a:rPr lang="tr-TR" sz="1200" b="1" dirty="0">
                <a:latin typeface="Times New Roman" panose="02020603050405020304" pitchFamily="18" charset="0"/>
                <a:cs typeface="Times New Roman" panose="02020603050405020304" pitchFamily="18" charset="0"/>
              </a:rPr>
              <a:t>Primer Sorumlu: </a:t>
            </a:r>
            <a:r>
              <a:rPr lang="tr-TR" sz="1200" dirty="0">
                <a:latin typeface="Times New Roman" panose="02020603050405020304" pitchFamily="18" charset="0"/>
                <a:cs typeface="Times New Roman" panose="02020603050405020304" pitchFamily="18" charset="0"/>
              </a:rPr>
              <a:t>Dr. Öğr. Üyesi Z. Begüm Kalyoncu</a:t>
            </a:r>
          </a:p>
          <a:p>
            <a:pPr lvl="1"/>
            <a:r>
              <a:rPr lang="tr-TR" sz="1200" dirty="0">
                <a:latin typeface="Times New Roman" panose="02020603050405020304" pitchFamily="18" charset="0"/>
                <a:cs typeface="Times New Roman" panose="02020603050405020304" pitchFamily="18" charset="0"/>
              </a:rPr>
              <a:t>Arş. Gör. Tuğçe Nur BALCI </a:t>
            </a:r>
          </a:p>
          <a:p>
            <a:pPr lvl="1"/>
            <a:r>
              <a:rPr lang="tr-TR" sz="1200" dirty="0">
                <a:latin typeface="Times New Roman" panose="02020603050405020304" pitchFamily="18" charset="0"/>
                <a:cs typeface="Times New Roman" panose="02020603050405020304" pitchFamily="18" charset="0"/>
              </a:rPr>
              <a:t>Arş. Gör. Özlem Çetiner</a:t>
            </a:r>
          </a:p>
          <a:p>
            <a:pPr lvl="1"/>
            <a:r>
              <a:rPr lang="tr-TR" sz="1200" dirty="0">
                <a:latin typeface="Times New Roman" panose="02020603050405020304" pitchFamily="18" charset="0"/>
                <a:cs typeface="Times New Roman" panose="02020603050405020304" pitchFamily="18" charset="0"/>
              </a:rPr>
              <a:t>Arş. Gör. Zeynep Büşra EROĞLU</a:t>
            </a:r>
          </a:p>
          <a:p>
            <a:pPr lvl="1"/>
            <a:r>
              <a:rPr lang="tr-TR" sz="1200" dirty="0">
                <a:latin typeface="Times New Roman" panose="02020603050405020304" pitchFamily="18" charset="0"/>
                <a:cs typeface="Times New Roman" panose="02020603050405020304" pitchFamily="18" charset="0"/>
              </a:rPr>
              <a:t>Arş. Gör. İrem Çağla ÖZEL</a:t>
            </a:r>
          </a:p>
          <a:p>
            <a:pPr marL="0" indent="0">
              <a:buFont typeface="Arial" panose="020B0604020202020204" pitchFamily="34" charset="0"/>
              <a:buNone/>
            </a:pPr>
            <a:r>
              <a:rPr lang="tr-TR" sz="1200" b="1" dirty="0">
                <a:latin typeface="Times New Roman" panose="02020603050405020304" pitchFamily="18" charset="0"/>
                <a:cs typeface="Times New Roman" panose="02020603050405020304" pitchFamily="18" charset="0"/>
              </a:rPr>
              <a:t>Staj Komisyonu</a:t>
            </a:r>
            <a:endParaRPr lang="tr-TR" sz="1200" dirty="0">
              <a:latin typeface="Times New Roman" panose="02020603050405020304" pitchFamily="18" charset="0"/>
              <a:cs typeface="Times New Roman" panose="02020603050405020304" pitchFamily="18" charset="0"/>
            </a:endParaRPr>
          </a:p>
          <a:p>
            <a:r>
              <a:rPr lang="tr-TR" sz="1200" b="1" dirty="0">
                <a:latin typeface="Times New Roman" panose="02020603050405020304" pitchFamily="18" charset="0"/>
                <a:cs typeface="Times New Roman" panose="02020603050405020304" pitchFamily="18" charset="0"/>
              </a:rPr>
              <a:t>Primer Sorumlu: </a:t>
            </a:r>
            <a:r>
              <a:rPr lang="tr-TR" sz="1200" dirty="0">
                <a:latin typeface="Times New Roman" panose="02020603050405020304" pitchFamily="18" charset="0"/>
                <a:cs typeface="Times New Roman" panose="02020603050405020304" pitchFamily="18" charset="0"/>
              </a:rPr>
              <a:t>Dr. Öğr. Üyesi Z. Begüm Kalyoncu</a:t>
            </a:r>
          </a:p>
          <a:p>
            <a:pPr lvl="1"/>
            <a:r>
              <a:rPr lang="tr-TR" sz="1200" dirty="0">
                <a:latin typeface="Times New Roman" panose="02020603050405020304" pitchFamily="18" charset="0"/>
                <a:cs typeface="Times New Roman" panose="02020603050405020304" pitchFamily="18" charset="0"/>
              </a:rPr>
              <a:t>Arş. Gör. Tuğçe Nur BALCI </a:t>
            </a:r>
          </a:p>
          <a:p>
            <a:pPr lvl="1"/>
            <a:r>
              <a:rPr lang="tr-TR" sz="1200" dirty="0">
                <a:latin typeface="Times New Roman" panose="02020603050405020304" pitchFamily="18" charset="0"/>
                <a:cs typeface="Times New Roman" panose="02020603050405020304" pitchFamily="18" charset="0"/>
              </a:rPr>
              <a:t>Arş. Gör. Özlem Çetiner</a:t>
            </a:r>
          </a:p>
          <a:p>
            <a:pPr lvl="1"/>
            <a:r>
              <a:rPr lang="tr-TR" sz="1200" dirty="0">
                <a:latin typeface="Times New Roman" panose="02020603050405020304" pitchFamily="18" charset="0"/>
                <a:cs typeface="Times New Roman" panose="02020603050405020304" pitchFamily="18" charset="0"/>
              </a:rPr>
              <a:t>Arş. Gör. Zeynep Büşra EROĞLU</a:t>
            </a:r>
          </a:p>
          <a:p>
            <a:pPr lvl="1"/>
            <a:r>
              <a:rPr lang="tr-TR" sz="1200" dirty="0">
                <a:latin typeface="Times New Roman" panose="02020603050405020304" pitchFamily="18" charset="0"/>
                <a:cs typeface="Times New Roman" panose="02020603050405020304" pitchFamily="18" charset="0"/>
              </a:rPr>
              <a:t>Arş. Gör. İrem Çağla ÖZEL</a:t>
            </a:r>
          </a:p>
          <a:p>
            <a:endParaRPr lang="tr-TR" sz="12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92789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597933" y="130844"/>
            <a:ext cx="12478668" cy="1739466"/>
            <a:chOff x="-597933" y="130844"/>
            <a:chExt cx="12478668"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597933" y="130844"/>
              <a:ext cx="12478668" cy="1739466"/>
              <a:chOff x="-597933" y="130844"/>
              <a:chExt cx="12478668"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01140"/>
                  <a:ext cx="1703972" cy="945207"/>
                </a:xfrm>
                <a:prstGeom prst="rect">
                  <a:avLst/>
                </a:prstGeom>
                <a:noFill/>
              </p:spPr>
              <p:txBody>
                <a:bodyPr wrap="square" rtlCol="0">
                  <a:spAutoFit/>
                </a:bodyPr>
                <a:lstStyle/>
                <a:p>
                  <a:pPr algn="ctr"/>
                  <a:r>
                    <a:rPr lang="tr-TR" sz="1400" b="1" dirty="0">
                      <a:solidFill>
                        <a:schemeClr val="bg1"/>
                      </a:solidFill>
                      <a:latin typeface="Candara Light" panose="020E0502030303020204" pitchFamily="34" charset="0"/>
                    </a:rPr>
                    <a:t>Beslenme ve Diyetetik</a:t>
                  </a:r>
                </a:p>
                <a:p>
                  <a:pPr algn="ctr"/>
                  <a:r>
                    <a:rPr lang="tr-TR" sz="1400" b="1" dirty="0">
                      <a:solidFill>
                        <a:schemeClr val="bg1"/>
                      </a:solidFill>
                      <a:latin typeface="Candara Light" panose="020E0502030303020204" pitchFamily="34" charset="0"/>
                    </a:rPr>
                    <a:t>Bölümü</a:t>
                  </a:r>
                  <a:endParaRPr lang="en-IN" sz="14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597933" y="612825"/>
                <a:ext cx="12478668" cy="775504"/>
                <a:chOff x="-597933" y="612825"/>
                <a:chExt cx="12478668"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597933" y="732301"/>
                  <a:ext cx="9576237"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Erasmus Anlaşmaları</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X</a:t>
              </a:r>
              <a:endParaRPr lang="en-IN" sz="1600" b="1" dirty="0">
                <a:solidFill>
                  <a:schemeClr val="bg1"/>
                </a:solidFill>
                <a:latin typeface="Eurostile BQ" pitchFamily="50" charset="0"/>
              </a:endParaRPr>
            </a:p>
          </p:txBody>
        </p:sp>
      </p:grpSp>
      <p:pic>
        <p:nvPicPr>
          <p:cNvPr id="19" name="Resim 6">
            <a:extLst>
              <a:ext uri="{FF2B5EF4-FFF2-40B4-BE49-F238E27FC236}">
                <a16:creationId xmlns:a16="http://schemas.microsoft.com/office/drawing/2014/main" id="{A2300864-85D9-45E2-B719-26333257528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92586" y="4286336"/>
            <a:ext cx="1433322" cy="1433319"/>
          </a:xfrm>
          <a:prstGeom prst="rect">
            <a:avLst/>
          </a:prstGeom>
        </p:spPr>
      </p:pic>
      <p:graphicFrame>
        <p:nvGraphicFramePr>
          <p:cNvPr id="20" name="Tablo 7">
            <a:extLst>
              <a:ext uri="{FF2B5EF4-FFF2-40B4-BE49-F238E27FC236}">
                <a16:creationId xmlns:a16="http://schemas.microsoft.com/office/drawing/2014/main" id="{65E807AA-B8FA-4C7A-9918-BB6C3B4AD97A}"/>
              </a:ext>
            </a:extLst>
          </p:cNvPr>
          <p:cNvGraphicFramePr>
            <a:graphicFrameLocks noGrp="1"/>
          </p:cNvGraphicFramePr>
          <p:nvPr>
            <p:extLst>
              <p:ext uri="{D42A27DB-BD31-4B8C-83A1-F6EECF244321}">
                <p14:modId xmlns:p14="http://schemas.microsoft.com/office/powerpoint/2010/main" val="1004458591"/>
              </p:ext>
            </p:extLst>
          </p:nvPr>
        </p:nvGraphicFramePr>
        <p:xfrm>
          <a:off x="2873955" y="2294283"/>
          <a:ext cx="6444090" cy="1433318"/>
        </p:xfrm>
        <a:graphic>
          <a:graphicData uri="http://schemas.openxmlformats.org/drawingml/2006/table">
            <a:tbl>
              <a:tblPr/>
              <a:tblGrid>
                <a:gridCol w="2148030">
                  <a:extLst>
                    <a:ext uri="{9D8B030D-6E8A-4147-A177-3AD203B41FA5}">
                      <a16:colId xmlns:a16="http://schemas.microsoft.com/office/drawing/2014/main" val="2841645550"/>
                    </a:ext>
                  </a:extLst>
                </a:gridCol>
                <a:gridCol w="2148030">
                  <a:extLst>
                    <a:ext uri="{9D8B030D-6E8A-4147-A177-3AD203B41FA5}">
                      <a16:colId xmlns:a16="http://schemas.microsoft.com/office/drawing/2014/main" val="4087329271"/>
                    </a:ext>
                  </a:extLst>
                </a:gridCol>
                <a:gridCol w="2148030">
                  <a:extLst>
                    <a:ext uri="{9D8B030D-6E8A-4147-A177-3AD203B41FA5}">
                      <a16:colId xmlns:a16="http://schemas.microsoft.com/office/drawing/2014/main" val="4087061230"/>
                    </a:ext>
                  </a:extLst>
                </a:gridCol>
              </a:tblGrid>
              <a:tr h="594903">
                <a:tc>
                  <a:txBody>
                    <a:bodyPr/>
                    <a:lstStyle/>
                    <a:p>
                      <a:pPr algn="ctr" fontAlgn="ctr"/>
                      <a:r>
                        <a:rPr lang="tr-TR" sz="1600" b="0" dirty="0">
                          <a:solidFill>
                            <a:srgbClr val="FFFFFF"/>
                          </a:solidFill>
                          <a:effectLst/>
                          <a:latin typeface="Candara" panose="020E0502030303020204" pitchFamily="34" charset="0"/>
                        </a:rPr>
                        <a:t>Üniversite Adı</a:t>
                      </a:r>
                    </a:p>
                  </a:txBody>
                  <a:tcPr marL="76200" marR="76200" marT="152400" marB="15240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1F3D7C"/>
                    </a:solidFill>
                  </a:tcPr>
                </a:tc>
                <a:tc>
                  <a:txBody>
                    <a:bodyPr/>
                    <a:lstStyle/>
                    <a:p>
                      <a:pPr algn="ctr" fontAlgn="ctr"/>
                      <a:r>
                        <a:rPr lang="tr-TR" sz="1600" b="0" dirty="0">
                          <a:solidFill>
                            <a:srgbClr val="FFFFFF"/>
                          </a:solidFill>
                          <a:effectLst/>
                          <a:latin typeface="Candara" panose="020E0502030303020204" pitchFamily="34" charset="0"/>
                        </a:rPr>
                        <a:t>Anlaşma Kodu</a:t>
                      </a:r>
                    </a:p>
                  </a:txBody>
                  <a:tcPr marL="76200" marR="76200" marT="152400" marB="15240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1F3D7C"/>
                    </a:solidFill>
                  </a:tcPr>
                </a:tc>
                <a:tc>
                  <a:txBody>
                    <a:bodyPr/>
                    <a:lstStyle/>
                    <a:p>
                      <a:pPr algn="ctr" fontAlgn="ctr"/>
                      <a:r>
                        <a:rPr lang="tr-TR" sz="1600" b="0" dirty="0">
                          <a:solidFill>
                            <a:srgbClr val="FFFFFF"/>
                          </a:solidFill>
                          <a:effectLst/>
                          <a:latin typeface="Candara" panose="020E0502030303020204" pitchFamily="34" charset="0"/>
                        </a:rPr>
                        <a:t>Ülke</a:t>
                      </a:r>
                    </a:p>
                  </a:txBody>
                  <a:tcPr marL="76200" marR="76200" marT="152400" marB="152400" anchor="ctr">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1F3D7C"/>
                    </a:solidFill>
                  </a:tcPr>
                </a:tc>
                <a:extLst>
                  <a:ext uri="{0D108BD9-81ED-4DB2-BD59-A6C34878D82A}">
                    <a16:rowId xmlns:a16="http://schemas.microsoft.com/office/drawing/2014/main" val="2781791145"/>
                  </a:ext>
                </a:extLst>
              </a:tr>
              <a:tr h="442175">
                <a:tc>
                  <a:txBody>
                    <a:bodyPr/>
                    <a:lstStyle/>
                    <a:p>
                      <a:pPr algn="ctr" fontAlgn="t"/>
                      <a:r>
                        <a:rPr lang="tr-TR" sz="1600" b="0" dirty="0" err="1">
                          <a:effectLst/>
                          <a:latin typeface="Candara" panose="020E0502030303020204" pitchFamily="34" charset="0"/>
                        </a:rPr>
                        <a:t>University</a:t>
                      </a:r>
                      <a:r>
                        <a:rPr lang="tr-TR" sz="1600" b="0" dirty="0">
                          <a:effectLst/>
                          <a:latin typeface="Candara" panose="020E0502030303020204" pitchFamily="34" charset="0"/>
                        </a:rPr>
                        <a:t> of </a:t>
                      </a:r>
                      <a:r>
                        <a:rPr lang="tr-TR" sz="1600" b="0" dirty="0" err="1">
                          <a:effectLst/>
                          <a:latin typeface="Candara" panose="020E0502030303020204" pitchFamily="34" charset="0"/>
                        </a:rPr>
                        <a:t>Foggia</a:t>
                      </a:r>
                      <a:endParaRPr lang="tr-TR" sz="1600" b="0" dirty="0">
                        <a:effectLst/>
                        <a:latin typeface="Candara" panose="020E0502030303020204" pitchFamily="34" charset="0"/>
                      </a:endParaRPr>
                    </a:p>
                  </a:txBody>
                  <a:tcPr marL="76200" marR="76200" marT="76200" marB="7620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r>
                        <a:rPr lang="tr-TR" sz="1600" b="0" dirty="0">
                          <a:effectLst/>
                          <a:latin typeface="Candara" panose="020E0502030303020204" pitchFamily="34" charset="0"/>
                        </a:rPr>
                        <a:t>I FOGGIA03</a:t>
                      </a:r>
                    </a:p>
                  </a:txBody>
                  <a:tcPr marL="76200" marR="76200" marT="76200" marB="7620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r>
                        <a:rPr lang="tr-TR" sz="1600" b="0" dirty="0">
                          <a:effectLst/>
                          <a:latin typeface="Candara" panose="020E0502030303020204" pitchFamily="34" charset="0"/>
                        </a:rPr>
                        <a:t>İtalya</a:t>
                      </a:r>
                    </a:p>
                  </a:txBody>
                  <a:tcPr marL="76200" marR="76200" marT="76200" marB="7620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3532101252"/>
                  </a:ext>
                </a:extLst>
              </a:tr>
              <a:tr h="345289">
                <a:tc>
                  <a:txBody>
                    <a:bodyPr/>
                    <a:lstStyle/>
                    <a:p>
                      <a:pPr algn="ctr" fontAlgn="t"/>
                      <a:r>
                        <a:rPr lang="tr-TR" sz="1600" b="0">
                          <a:effectLst/>
                          <a:latin typeface="Candara" panose="020E0502030303020204" pitchFamily="34" charset="0"/>
                        </a:rPr>
                        <a:t>University of Ostrava</a:t>
                      </a:r>
                    </a:p>
                  </a:txBody>
                  <a:tcPr marL="76200" marR="76200" marT="76200" marB="7620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r>
                        <a:rPr lang="tr-TR" sz="1600" b="0" dirty="0">
                          <a:effectLst/>
                          <a:latin typeface="Candara" panose="020E0502030303020204" pitchFamily="34" charset="0"/>
                        </a:rPr>
                        <a:t>CZ OSTRAVA02</a:t>
                      </a:r>
                    </a:p>
                  </a:txBody>
                  <a:tcPr marL="76200" marR="76200" marT="76200" marB="7620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tc>
                  <a:txBody>
                    <a:bodyPr/>
                    <a:lstStyle/>
                    <a:p>
                      <a:pPr algn="ctr" fontAlgn="t"/>
                      <a:r>
                        <a:rPr lang="tr-TR" sz="1600" b="0" dirty="0">
                          <a:effectLst/>
                          <a:latin typeface="Candara" panose="020E0502030303020204" pitchFamily="34" charset="0"/>
                        </a:rPr>
                        <a:t>Çek Cumhuriyeti</a:t>
                      </a:r>
                    </a:p>
                  </a:txBody>
                  <a:tcPr marL="76200" marR="76200" marT="76200" marB="76200">
                    <a:lnL w="7620" cap="flat" cmpd="sng" algn="ctr">
                      <a:solidFill>
                        <a:srgbClr val="DDDDDD"/>
                      </a:solidFill>
                      <a:prstDash val="solid"/>
                      <a:round/>
                      <a:headEnd type="none" w="med" len="med"/>
                      <a:tailEnd type="none" w="med" len="med"/>
                    </a:lnL>
                    <a:lnR w="7620" cap="flat" cmpd="sng" algn="ctr">
                      <a:solidFill>
                        <a:srgbClr val="DDDDDD"/>
                      </a:solidFill>
                      <a:prstDash val="solid"/>
                      <a:round/>
                      <a:headEnd type="none" w="med" len="med"/>
                      <a:tailEnd type="none" w="med" len="med"/>
                    </a:lnR>
                    <a:lnT w="7620" cap="flat" cmpd="sng" algn="ctr">
                      <a:solidFill>
                        <a:srgbClr val="DDDDDD"/>
                      </a:solidFill>
                      <a:prstDash val="solid"/>
                      <a:round/>
                      <a:headEnd type="none" w="med" len="med"/>
                      <a:tailEnd type="none" w="med" len="med"/>
                    </a:lnT>
                    <a:lnB w="7620" cap="flat" cmpd="sng" algn="ctr">
                      <a:solidFill>
                        <a:srgbClr val="DDDDDD"/>
                      </a:solidFill>
                      <a:prstDash val="solid"/>
                      <a:round/>
                      <a:headEnd type="none" w="med" len="med"/>
                      <a:tailEnd type="none" w="med" len="med"/>
                    </a:lnB>
                    <a:solidFill>
                      <a:srgbClr val="FFFFFF"/>
                    </a:solidFill>
                  </a:tcPr>
                </a:tc>
                <a:extLst>
                  <a:ext uri="{0D108BD9-81ED-4DB2-BD59-A6C34878D82A}">
                    <a16:rowId xmlns:a16="http://schemas.microsoft.com/office/drawing/2014/main" val="2518644045"/>
                  </a:ext>
                </a:extLst>
              </a:tr>
            </a:tbl>
          </a:graphicData>
        </a:graphic>
      </p:graphicFrame>
      <p:pic>
        <p:nvPicPr>
          <p:cNvPr id="21" name="Picture 4" descr="University of Ostrava | ESN Ostravská">
            <a:extLst>
              <a:ext uri="{FF2B5EF4-FFF2-40B4-BE49-F238E27FC236}">
                <a16:creationId xmlns:a16="http://schemas.microsoft.com/office/drawing/2014/main" id="{0656E6FB-551D-4AED-815A-AB16C68C323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32691" y="3877798"/>
            <a:ext cx="4876800" cy="22479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521047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Freeform: Shape 69">
            <a:extLst>
              <a:ext uri="{FF2B5EF4-FFF2-40B4-BE49-F238E27FC236}">
                <a16:creationId xmlns:a16="http://schemas.microsoft.com/office/drawing/2014/main" id="{23867CDF-41CC-4387-A6F0-6AB004CE11BB}"/>
              </a:ext>
            </a:extLst>
          </p:cNvPr>
          <p:cNvSpPr/>
          <p:nvPr/>
        </p:nvSpPr>
        <p:spPr>
          <a:xfrm rot="11436214" flipH="1">
            <a:off x="4638212" y="4080458"/>
            <a:ext cx="7686406" cy="3406655"/>
          </a:xfrm>
          <a:custGeom>
            <a:avLst/>
            <a:gdLst>
              <a:gd name="connsiteX0" fmla="*/ 7066038 w 7686406"/>
              <a:gd name="connsiteY0" fmla="*/ 3363881 h 3406655"/>
              <a:gd name="connsiteX1" fmla="*/ 7191487 w 7686406"/>
              <a:gd name="connsiteY1" fmla="*/ 3386970 h 3406655"/>
              <a:gd name="connsiteX2" fmla="*/ 7297625 w 7686406"/>
              <a:gd name="connsiteY2" fmla="*/ 3406655 h 3406655"/>
              <a:gd name="connsiteX3" fmla="*/ 7686406 w 7686406"/>
              <a:gd name="connsiteY3" fmla="*/ 1329935 h 3406655"/>
              <a:gd name="connsiteX4" fmla="*/ 582402 w 7686406"/>
              <a:gd name="connsiteY4" fmla="*/ 0 h 3406655"/>
              <a:gd name="connsiteX5" fmla="*/ 489405 w 7686406"/>
              <a:gd name="connsiteY5" fmla="*/ 16526 h 3406655"/>
              <a:gd name="connsiteX6" fmla="*/ 367484 w 7686406"/>
              <a:gd name="connsiteY6" fmla="*/ 39086 h 3406655"/>
              <a:gd name="connsiteX7" fmla="*/ 1595252 w 7686406"/>
              <a:gd name="connsiteY7" fmla="*/ 777929 h 3406655"/>
              <a:gd name="connsiteX8" fmla="*/ 3111905 w 7686406"/>
              <a:gd name="connsiteY8" fmla="*/ 864852 h 3406655"/>
              <a:gd name="connsiteX9" fmla="*/ 4068842 w 7686406"/>
              <a:gd name="connsiteY9" fmla="*/ 1277735 h 3406655"/>
              <a:gd name="connsiteX10" fmla="*/ 5170221 w 7686406"/>
              <a:gd name="connsiteY10" fmla="*/ 2386000 h 3406655"/>
              <a:gd name="connsiteX11" fmla="*/ 7066038 w 7686406"/>
              <a:gd name="connsiteY11" fmla="*/ 3363881 h 34066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7686406" h="3406655">
                <a:moveTo>
                  <a:pt x="7066038" y="3363881"/>
                </a:moveTo>
                <a:cubicBezTo>
                  <a:pt x="7106287" y="3371124"/>
                  <a:pt x="7148205" y="3378906"/>
                  <a:pt x="7191487" y="3386970"/>
                </a:cubicBezTo>
                <a:lnTo>
                  <a:pt x="7297625" y="3406655"/>
                </a:lnTo>
                <a:lnTo>
                  <a:pt x="7686406" y="1329935"/>
                </a:lnTo>
                <a:lnTo>
                  <a:pt x="582402" y="0"/>
                </a:lnTo>
                <a:lnTo>
                  <a:pt x="489405" y="16526"/>
                </a:lnTo>
                <a:cubicBezTo>
                  <a:pt x="444605" y="24641"/>
                  <a:pt x="403877" y="32181"/>
                  <a:pt x="367484" y="39086"/>
                </a:cubicBezTo>
                <a:cubicBezTo>
                  <a:pt x="-797089" y="260015"/>
                  <a:pt x="1137849" y="640302"/>
                  <a:pt x="1595252" y="777929"/>
                </a:cubicBezTo>
                <a:cubicBezTo>
                  <a:pt x="2052655" y="915556"/>
                  <a:pt x="2699641" y="781552"/>
                  <a:pt x="3111905" y="864852"/>
                </a:cubicBezTo>
                <a:cubicBezTo>
                  <a:pt x="3524170" y="948153"/>
                  <a:pt x="3725789" y="1024210"/>
                  <a:pt x="4068842" y="1277735"/>
                </a:cubicBezTo>
                <a:cubicBezTo>
                  <a:pt x="4411894" y="1531260"/>
                  <a:pt x="4670687" y="2038309"/>
                  <a:pt x="5170221" y="2386000"/>
                </a:cubicBezTo>
                <a:cubicBezTo>
                  <a:pt x="5669755" y="2733691"/>
                  <a:pt x="6422062" y="3247985"/>
                  <a:pt x="7066038" y="3363881"/>
                </a:cubicBezTo>
                <a:close/>
              </a:path>
            </a:pathLst>
          </a:cu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71" name="Freeform: Shape 61">
            <a:extLst>
              <a:ext uri="{FF2B5EF4-FFF2-40B4-BE49-F238E27FC236}">
                <a16:creationId xmlns:a16="http://schemas.microsoft.com/office/drawing/2014/main" id="{26F611C6-7398-45C6-ACBE-F91BDB637939}"/>
              </a:ext>
            </a:extLst>
          </p:cNvPr>
          <p:cNvSpPr/>
          <p:nvPr/>
        </p:nvSpPr>
        <p:spPr>
          <a:xfrm>
            <a:off x="-16301" y="0"/>
            <a:ext cx="7607301" cy="6858000"/>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blipFill>
            <a:blip r:embed="rId3"/>
            <a:stretch>
              <a:fillRect/>
            </a:stretch>
          </a:blipFill>
          <a:ln>
            <a:solidFill>
              <a:srgbClr val="FFC000"/>
            </a:solid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73" name="Freeform: Shape 72">
            <a:extLst>
              <a:ext uri="{FF2B5EF4-FFF2-40B4-BE49-F238E27FC236}">
                <a16:creationId xmlns:a16="http://schemas.microsoft.com/office/drawing/2014/main" id="{F52B1EE5-8BF2-48CF-B64E-CD302E0A12B5}"/>
              </a:ext>
            </a:extLst>
          </p:cNvPr>
          <p:cNvSpPr/>
          <p:nvPr/>
        </p:nvSpPr>
        <p:spPr>
          <a:xfrm>
            <a:off x="7943608" y="0"/>
            <a:ext cx="4248392" cy="1610170"/>
          </a:xfrm>
          <a:custGeom>
            <a:avLst/>
            <a:gdLst>
              <a:gd name="connsiteX0" fmla="*/ 0 w 4248392"/>
              <a:gd name="connsiteY0" fmla="*/ 0 h 1610170"/>
              <a:gd name="connsiteX1" fmla="*/ 4248392 w 4248392"/>
              <a:gd name="connsiteY1" fmla="*/ 0 h 1610170"/>
              <a:gd name="connsiteX2" fmla="*/ 4248392 w 4248392"/>
              <a:gd name="connsiteY2" fmla="*/ 1610170 h 1610170"/>
              <a:gd name="connsiteX3" fmla="*/ 4087844 w 4248392"/>
              <a:gd name="connsiteY3" fmla="*/ 1561556 h 1610170"/>
              <a:gd name="connsiteX4" fmla="*/ 3087807 w 4248392"/>
              <a:gd name="connsiteY4" fmla="*/ 1071223 h 1610170"/>
              <a:gd name="connsiteX5" fmla="*/ 2300046 w 4248392"/>
              <a:gd name="connsiteY5" fmla="*/ 412603 h 1610170"/>
              <a:gd name="connsiteX6" fmla="*/ 1615598 w 4248392"/>
              <a:gd name="connsiteY6" fmla="*/ 167235 h 1610170"/>
              <a:gd name="connsiteX7" fmla="*/ 530812 w 4248392"/>
              <a:gd name="connsiteY7" fmla="*/ 115578 h 1610170"/>
              <a:gd name="connsiteX8" fmla="*/ 138446 w 4248392"/>
              <a:gd name="connsiteY8" fmla="*/ 30930 h 1610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248392" h="1610170">
                <a:moveTo>
                  <a:pt x="0" y="0"/>
                </a:moveTo>
                <a:lnTo>
                  <a:pt x="4248392" y="0"/>
                </a:lnTo>
                <a:lnTo>
                  <a:pt x="4248392" y="1610170"/>
                </a:lnTo>
                <a:lnTo>
                  <a:pt x="4087844" y="1561556"/>
                </a:lnTo>
                <a:cubicBezTo>
                  <a:pt x="3725441" y="1436854"/>
                  <a:pt x="3355775" y="1226192"/>
                  <a:pt x="3087807" y="1071223"/>
                </a:cubicBezTo>
                <a:cubicBezTo>
                  <a:pt x="2730516" y="864597"/>
                  <a:pt x="2545414" y="563268"/>
                  <a:pt x="2300046" y="412603"/>
                </a:cubicBezTo>
                <a:cubicBezTo>
                  <a:pt x="2054678" y="261938"/>
                  <a:pt x="1910470" y="216739"/>
                  <a:pt x="1615598" y="167235"/>
                </a:cubicBezTo>
                <a:cubicBezTo>
                  <a:pt x="1320726" y="117731"/>
                  <a:pt x="857970" y="197367"/>
                  <a:pt x="530812" y="115578"/>
                </a:cubicBezTo>
                <a:cubicBezTo>
                  <a:pt x="449023" y="95131"/>
                  <a:pt x="301184" y="65670"/>
                  <a:pt x="138446" y="30930"/>
                </a:cubicBezTo>
                <a:close/>
              </a:path>
            </a:pathLst>
          </a:cu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sp>
        <p:nvSpPr>
          <p:cNvPr id="50" name="Freeform: Shape 49">
            <a:extLst>
              <a:ext uri="{FF2B5EF4-FFF2-40B4-BE49-F238E27FC236}">
                <a16:creationId xmlns:a16="http://schemas.microsoft.com/office/drawing/2014/main" id="{A790EA4A-8478-4A08-9378-008FEEA89AA4}"/>
              </a:ext>
            </a:extLst>
          </p:cNvPr>
          <p:cNvSpPr/>
          <p:nvPr/>
        </p:nvSpPr>
        <p:spPr>
          <a:xfrm>
            <a:off x="-16301" y="0"/>
            <a:ext cx="7607301" cy="6876731"/>
          </a:xfrm>
          <a:custGeom>
            <a:avLst/>
            <a:gdLst>
              <a:gd name="connsiteX0" fmla="*/ 0 w 7607301"/>
              <a:gd name="connsiteY0" fmla="*/ 0 h 6858000"/>
              <a:gd name="connsiteX1" fmla="*/ 6771509 w 7607301"/>
              <a:gd name="connsiteY1" fmla="*/ 0 h 6858000"/>
              <a:gd name="connsiteX2" fmla="*/ 7607301 w 7607301"/>
              <a:gd name="connsiteY2" fmla="*/ 1671583 h 6858000"/>
              <a:gd name="connsiteX3" fmla="*/ 5014092 w 7607301"/>
              <a:gd name="connsiteY3" fmla="*/ 6858000 h 6858000"/>
              <a:gd name="connsiteX4" fmla="*/ 0 w 7607301"/>
              <a:gd name="connsiteY4" fmla="*/ 6858000 h 685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7607301" h="6858000">
                <a:moveTo>
                  <a:pt x="0" y="0"/>
                </a:moveTo>
                <a:lnTo>
                  <a:pt x="6771509" y="0"/>
                </a:lnTo>
                <a:lnTo>
                  <a:pt x="7607301" y="1671583"/>
                </a:lnTo>
                <a:lnTo>
                  <a:pt x="5014092" y="6858000"/>
                </a:lnTo>
                <a:lnTo>
                  <a:pt x="0" y="6858000"/>
                </a:lnTo>
                <a:close/>
              </a:path>
            </a:pathLst>
          </a:custGeom>
          <a:gradFill flip="none" rotWithShape="1">
            <a:gsLst>
              <a:gs pos="95000">
                <a:srgbClr val="24BED8">
                  <a:alpha val="80000"/>
                </a:srgbClr>
              </a:gs>
              <a:gs pos="0">
                <a:srgbClr val="2F3F69">
                  <a:alpha val="20000"/>
                </a:srgbClr>
              </a:gs>
            </a:gsLst>
            <a:lin ang="10200000" scaled="0"/>
            <a:tileRect/>
          </a:gradFill>
          <a:ln>
            <a:noFill/>
          </a:ln>
          <a:effectLst>
            <a:outerShdw blurRad="127000" dist="38100" dir="16200000" sx="99000" sy="99000" rotWithShape="0">
              <a:prstClr val="black">
                <a:alpha val="2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dirty="0"/>
          </a:p>
        </p:txBody>
      </p:sp>
      <p:grpSp>
        <p:nvGrpSpPr>
          <p:cNvPr id="20" name="Grup 19">
            <a:extLst>
              <a:ext uri="{FF2B5EF4-FFF2-40B4-BE49-F238E27FC236}">
                <a16:creationId xmlns:a16="http://schemas.microsoft.com/office/drawing/2014/main" id="{C43F3E06-2D36-4E69-B14C-20E9E565E2E1}"/>
              </a:ext>
            </a:extLst>
          </p:cNvPr>
          <p:cNvGrpSpPr/>
          <p:nvPr/>
        </p:nvGrpSpPr>
        <p:grpSpPr>
          <a:xfrm>
            <a:off x="6400225" y="3421434"/>
            <a:ext cx="6172200" cy="761924"/>
            <a:chOff x="6462096" y="3021384"/>
            <a:chExt cx="6172200" cy="761924"/>
          </a:xfrm>
        </p:grpSpPr>
        <p:grpSp>
          <p:nvGrpSpPr>
            <p:cNvPr id="9" name="Grup 8">
              <a:extLst>
                <a:ext uri="{FF2B5EF4-FFF2-40B4-BE49-F238E27FC236}">
                  <a16:creationId xmlns:a16="http://schemas.microsoft.com/office/drawing/2014/main" id="{1E9B1D4D-203C-4992-A7B0-8ED5A0591804}"/>
                </a:ext>
              </a:extLst>
            </p:cNvPr>
            <p:cNvGrpSpPr/>
            <p:nvPr/>
          </p:nvGrpSpPr>
          <p:grpSpPr>
            <a:xfrm>
              <a:off x="7320378" y="3463901"/>
              <a:ext cx="4455636" cy="319407"/>
              <a:chOff x="6226059" y="2990940"/>
              <a:chExt cx="6167436" cy="319407"/>
            </a:xfrm>
          </p:grpSpPr>
          <p:sp>
            <p:nvSpPr>
              <p:cNvPr id="32" name="Metin kutusu 31">
                <a:extLst>
                  <a:ext uri="{FF2B5EF4-FFF2-40B4-BE49-F238E27FC236}">
                    <a16:creationId xmlns:a16="http://schemas.microsoft.com/office/drawing/2014/main" id="{F65C17B8-5197-478C-B3EF-E45A8ED38E3E}"/>
                  </a:ext>
                </a:extLst>
              </p:cNvPr>
              <p:cNvSpPr txBox="1"/>
              <p:nvPr/>
            </p:nvSpPr>
            <p:spPr>
              <a:xfrm>
                <a:off x="6226059" y="3033348"/>
                <a:ext cx="6167436" cy="276999"/>
              </a:xfrm>
              <a:prstGeom prst="rect">
                <a:avLst/>
              </a:prstGeom>
              <a:noFill/>
            </p:spPr>
            <p:txBody>
              <a:bodyPr wrap="square">
                <a:spAutoFit/>
              </a:bodyPr>
              <a:lstStyle/>
              <a:p>
                <a:pPr algn="ctr"/>
                <a:r>
                  <a:rPr lang="tr-TR" sz="1200" b="1" dirty="0">
                    <a:solidFill>
                      <a:schemeClr val="tx2">
                        <a:lumMod val="50000"/>
                      </a:schemeClr>
                    </a:solidFill>
                    <a:latin typeface="Trebuchet MS" panose="020B0603020202020204" pitchFamily="34" charset="0"/>
                    <a:ea typeface="Roboto" panose="02000000000000000000" pitchFamily="2" charset="0"/>
                    <a:cs typeface="Roboto" panose="02000000000000000000" pitchFamily="2" charset="0"/>
                  </a:rPr>
                  <a:t>Doç. Dr. Handan Boztepe</a:t>
                </a:r>
                <a:endParaRPr lang="tr-TR" sz="2000" b="1" dirty="0">
                  <a:solidFill>
                    <a:schemeClr val="tx2">
                      <a:lumMod val="50000"/>
                    </a:schemeClr>
                  </a:solidFill>
                  <a:effectLst>
                    <a:outerShdw blurRad="38100" dist="38100" dir="2700000" algn="tl">
                      <a:srgbClr val="000000">
                        <a:alpha val="43137"/>
                      </a:srgbClr>
                    </a:outerShdw>
                  </a:effectLst>
                  <a:latin typeface="Trebuchet MS" panose="020B0603020202020204" pitchFamily="34" charset="0"/>
                  <a:ea typeface="Roboto" panose="02000000000000000000" pitchFamily="2" charset="0"/>
                  <a:cs typeface="Roboto" panose="02000000000000000000" pitchFamily="2" charset="0"/>
                </a:endParaRPr>
              </a:p>
            </p:txBody>
          </p:sp>
          <p:cxnSp>
            <p:nvCxnSpPr>
              <p:cNvPr id="7" name="Düz Bağlayıcı 6">
                <a:extLst>
                  <a:ext uri="{FF2B5EF4-FFF2-40B4-BE49-F238E27FC236}">
                    <a16:creationId xmlns:a16="http://schemas.microsoft.com/office/drawing/2014/main" id="{570FA7BF-86A1-4048-ACFB-748115DA4D21}"/>
                  </a:ext>
                </a:extLst>
              </p:cNvPr>
              <p:cNvCxnSpPr>
                <a:cxnSpLocks/>
              </p:cNvCxnSpPr>
              <p:nvPr/>
            </p:nvCxnSpPr>
            <p:spPr>
              <a:xfrm>
                <a:off x="7158552" y="2990940"/>
                <a:ext cx="4302452" cy="0"/>
              </a:xfrm>
              <a:prstGeom prst="line">
                <a:avLst/>
              </a:prstGeom>
              <a:ln w="12700">
                <a:solidFill>
                  <a:srgbClr val="FFC000"/>
                </a:solidFill>
              </a:ln>
            </p:spPr>
            <p:style>
              <a:lnRef idx="1">
                <a:schemeClr val="accent1"/>
              </a:lnRef>
              <a:fillRef idx="0">
                <a:schemeClr val="accent1"/>
              </a:fillRef>
              <a:effectRef idx="0">
                <a:schemeClr val="accent1"/>
              </a:effectRef>
              <a:fontRef idx="minor">
                <a:schemeClr val="tx1"/>
              </a:fontRef>
            </p:style>
          </p:cxnSp>
        </p:grpSp>
        <p:sp>
          <p:nvSpPr>
            <p:cNvPr id="48" name="Metin kutusu 47">
              <a:extLst>
                <a:ext uri="{FF2B5EF4-FFF2-40B4-BE49-F238E27FC236}">
                  <a16:creationId xmlns:a16="http://schemas.microsoft.com/office/drawing/2014/main" id="{E1323C98-FD78-4EF0-ADF3-49ABC278796E}"/>
                </a:ext>
              </a:extLst>
            </p:cNvPr>
            <p:cNvSpPr txBox="1"/>
            <p:nvPr/>
          </p:nvSpPr>
          <p:spPr>
            <a:xfrm>
              <a:off x="6462096" y="3021384"/>
              <a:ext cx="6172200" cy="400110"/>
            </a:xfrm>
            <a:prstGeom prst="rect">
              <a:avLst/>
            </a:prstGeom>
            <a:noFill/>
          </p:spPr>
          <p:txBody>
            <a:bodyPr wrap="square">
              <a:spAutoFit/>
            </a:bodyPr>
            <a:lstStyle/>
            <a:p>
              <a:pPr algn="ctr"/>
              <a:r>
                <a:rPr lang="tr-TR" sz="2000" b="1" dirty="0">
                  <a:solidFill>
                    <a:schemeClr val="bg2">
                      <a:lumMod val="10000"/>
                    </a:schemeClr>
                  </a:solidFill>
                  <a:latin typeface="Trebuchet MS" panose="020B0603020202020204" pitchFamily="34" charset="0"/>
                  <a:ea typeface="Roboto" panose="02000000000000000000" pitchFamily="2" charset="0"/>
                  <a:cs typeface="Roboto" panose="02000000000000000000" pitchFamily="2" charset="0"/>
                </a:rPr>
                <a:t>ODYOLOJİ BÖLÜM TANITIMI</a:t>
              </a:r>
            </a:p>
          </p:txBody>
        </p:sp>
      </p:grpSp>
      <p:pic>
        <p:nvPicPr>
          <p:cNvPr id="5" name="Resim 4">
            <a:extLst>
              <a:ext uri="{FF2B5EF4-FFF2-40B4-BE49-F238E27FC236}">
                <a16:creationId xmlns:a16="http://schemas.microsoft.com/office/drawing/2014/main" id="{CE417745-1F90-44AC-ABDC-A6022649520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80" t="1255" r="-80" b="13031"/>
          <a:stretch/>
        </p:blipFill>
        <p:spPr>
          <a:xfrm>
            <a:off x="8533825" y="1262379"/>
            <a:ext cx="1905000" cy="1905000"/>
          </a:xfrm>
          <a:prstGeom prst="flowChartConnector">
            <a:avLst/>
          </a:prstGeom>
          <a:effectLst>
            <a:outerShdw blurRad="63500" sx="102000" sy="102000" algn="ctr" rotWithShape="0">
              <a:prstClr val="black">
                <a:alpha val="40000"/>
              </a:prstClr>
            </a:outerShdw>
          </a:effectLst>
        </p:spPr>
      </p:pic>
      <p:pic>
        <p:nvPicPr>
          <p:cNvPr id="13" name="Picture 7">
            <a:extLst>
              <a:ext uri="{FF2B5EF4-FFF2-40B4-BE49-F238E27FC236}">
                <a16:creationId xmlns:a16="http://schemas.microsoft.com/office/drawing/2014/main" id="{50A2C8BB-7513-4DC9-98CF-C0D4266CD3E6}"/>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4778" t="33111" r="14778" b="34778"/>
          <a:stretch/>
        </p:blipFill>
        <p:spPr>
          <a:xfrm>
            <a:off x="6336651" y="4676456"/>
            <a:ext cx="2849880" cy="1299078"/>
          </a:xfrm>
          <a:prstGeom prst="rect">
            <a:avLst/>
          </a:prstGeom>
        </p:spPr>
      </p:pic>
    </p:spTree>
    <p:extLst>
      <p:ext uri="{BB962C8B-B14F-4D97-AF65-F5344CB8AC3E}">
        <p14:creationId xmlns:p14="http://schemas.microsoft.com/office/powerpoint/2010/main" val="34900438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87315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Odyoloji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Atılım Sağlık Bilimleri Fakültesi bünyesinde, Odyoloji Bölümü 2021 yılında kurulmuş, Odyoloji Lisans Programımız, işitme ve denge biliminde gereksinim duyulan ve Klinik, Deneysel, Endüstriyel ve Rehabilitasyon alanlarında </a:t>
            </a:r>
            <a:r>
              <a:rPr lang="tr-TR" sz="2400" dirty="0" err="1">
                <a:latin typeface="Candara" panose="020E0502030303020204" pitchFamily="34" charset="0"/>
              </a:rPr>
              <a:t>odyoloji</a:t>
            </a:r>
            <a:r>
              <a:rPr lang="tr-TR" sz="2400" dirty="0">
                <a:latin typeface="Candara" panose="020E0502030303020204" pitchFamily="34" charset="0"/>
              </a:rPr>
              <a:t> uygulamaları yapacak aday öğrenci yetiştirmeyi amaçlayan 4 yıllık lisans eğitimi programıdır.</a:t>
            </a:r>
          </a:p>
          <a:p>
            <a:pPr algn="just"/>
            <a:endParaRPr lang="tr-TR" sz="2400" dirty="0">
              <a:latin typeface="Candara" panose="020E0502030303020204" pitchFamily="34" charset="0"/>
            </a:endParaRPr>
          </a:p>
          <a:p>
            <a:pPr algn="just"/>
            <a:r>
              <a:rPr lang="tr-TR" sz="2400" dirty="0">
                <a:latin typeface="Candara" panose="020E0502030303020204" pitchFamily="34" charset="0"/>
              </a:rPr>
              <a:t>Odyoloji Lisans Programımız, işitme ve denge biliminde gereksinim duyulan ve Klinik, Deneysel, Endüstri ve Rehabilitasyon gibi uzmanlaşma gerektiren alanlarına aday öğrenci yetiştirmeyi amaçlayan 4 yıllık lisans eğitimi programıdır.</a:t>
            </a:r>
          </a:p>
        </p:txBody>
      </p:sp>
      <p:sp>
        <p:nvSpPr>
          <p:cNvPr id="16" name="TextBox 222">
            <a:extLst>
              <a:ext uri="{FF2B5EF4-FFF2-40B4-BE49-F238E27FC236}">
                <a16:creationId xmlns:a16="http://schemas.microsoft.com/office/drawing/2014/main" id="{CCFF3882-AE33-480D-8CBA-13ABB67A892C}"/>
              </a:ext>
            </a:extLst>
          </p:cNvPr>
          <p:cNvSpPr txBox="1"/>
          <p:nvPr/>
        </p:nvSpPr>
        <p:spPr>
          <a:xfrm>
            <a:off x="311265" y="738967"/>
            <a:ext cx="1336084" cy="584775"/>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Odyoloji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spTree>
    <p:extLst>
      <p:ext uri="{BB962C8B-B14F-4D97-AF65-F5344CB8AC3E}">
        <p14:creationId xmlns:p14="http://schemas.microsoft.com/office/powerpoint/2010/main" val="38653826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89321"/>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Odyoloji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87315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Odyoloji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Amacımız, </a:t>
            </a:r>
            <a:r>
              <a:rPr lang="tr-TR" sz="2400" dirty="0" err="1">
                <a:latin typeface="Candara" panose="020E0502030303020204" pitchFamily="34" charset="0"/>
              </a:rPr>
              <a:t>Odyolojinin</a:t>
            </a:r>
            <a:r>
              <a:rPr lang="tr-TR" sz="2400" dirty="0">
                <a:latin typeface="Candara" panose="020E0502030303020204" pitchFamily="34" charset="0"/>
              </a:rPr>
              <a:t> temel alanlarında güncel ve uluslararası bilgiye sahip; bilimsel araştırma tasarlama ve yürütme yetkinliğinde olan; bilimsel eğitimini mesleki etik ilkelerinden ödün vermeden klinik ve alan uygulamalarına dönüştürebilen; farkındalığı, özsaygısı, iletişim becerileri ve bağımsız çalışabilme yetisi yüksek </a:t>
            </a:r>
            <a:r>
              <a:rPr lang="tr-TR" sz="2400" dirty="0" err="1">
                <a:latin typeface="Candara" panose="020E0502030303020204" pitchFamily="34" charset="0"/>
              </a:rPr>
              <a:t>odyologların</a:t>
            </a:r>
            <a:r>
              <a:rPr lang="tr-TR" sz="2400" dirty="0">
                <a:latin typeface="Candara" panose="020E0502030303020204" pitchFamily="34" charset="0"/>
              </a:rPr>
              <a:t> yetişmesi için gereken bilimsel ve akademik ortamı sağlamaktır.</a:t>
            </a:r>
          </a:p>
        </p:txBody>
      </p:sp>
    </p:spTree>
    <p:extLst>
      <p:ext uri="{BB962C8B-B14F-4D97-AF65-F5344CB8AC3E}">
        <p14:creationId xmlns:p14="http://schemas.microsoft.com/office/powerpoint/2010/main" val="5552039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2989321"/>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Odyoloji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1873151" y="732301"/>
                  <a:ext cx="4876768"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Odyoloji</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Bölümümüzde, lisans eğitimi evrensel üniversite eğitimi prensipleri ile oluşturulmuştur. Dersler; teorik ve uygulamalı olarak yürütülmektedir. Odyoloji kanıta dayalı bilimin uygulandığı alanlardan biridir. Bu nedenle programımızda bilimsel yayınları takip ederek bunları uygulama alanlarına aktarabilecek ve aynı zamanda uygulamada karşılaştıkları problemleri literatürdeki benzer örneklere ulaşarak çözüme ulaştırabilecek nitelikte sağlam araştırma altyapısına sahip bireyler yetiştirmek amaçlanmaktadır.</a:t>
            </a:r>
          </a:p>
        </p:txBody>
      </p:sp>
    </p:spTree>
    <p:extLst>
      <p:ext uri="{BB962C8B-B14F-4D97-AF65-F5344CB8AC3E}">
        <p14:creationId xmlns:p14="http://schemas.microsoft.com/office/powerpoint/2010/main" val="21221789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3009409"/>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Odyoloji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Bölümümüzde, lisans eğitimi evrensel üniversite eğitimi prensipleri ile oluşturulmuştur. Dersler; teorik ve uygulamalı olarak yürütülmektedir. Öğrencilerimizin, zorunlu ve ilgi alanlarına yönelik alan ve kurum stajları yapmak, rapor, seminer, eğitim ve araştırma projeleri hazırlamak ve sözlü sunum yapmak gibi sorumlulukları bulunmaktadır. Odyoloji kanıta dayalı pratiğin ilk uygulandığı alanlardan biridir. Bu nedenle programımızda bilimsel yayınları takip ederek bunları uygulama alanlarına aktarabilecek ve aynı zamanda uygulamada karşılaştıkları problemleri literatürdeki benzer örneklere ulaşarak çözüme ulaştırabilecek nitelikte sağlam araştırma altyapısına sahip bireyler yetiştirmek amaçlanmaktadır. Mesleki eğitim ve uygulamaların yanı sıra deneysel çalışmalar ve donanımlı araştırma teknikleri temelleri ile bilimsel platforma hazır, geleceğin potansiyel araştırmacılarının yetiştirilmesi de hedeflenmektedir.</a:t>
            </a:r>
          </a:p>
        </p:txBody>
      </p:sp>
      <p:sp>
        <p:nvSpPr>
          <p:cNvPr id="16" name="Rectangle 8">
            <a:extLst>
              <a:ext uri="{FF2B5EF4-FFF2-40B4-BE49-F238E27FC236}">
                <a16:creationId xmlns:a16="http://schemas.microsoft.com/office/drawing/2014/main" id="{31B6955A-C40D-4F60-833D-63E9ABDC6C13}"/>
              </a:ext>
            </a:extLst>
          </p:cNvPr>
          <p:cNvSpPr/>
          <p:nvPr/>
        </p:nvSpPr>
        <p:spPr>
          <a:xfrm>
            <a:off x="2432245" y="732301"/>
            <a:ext cx="5784949"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Odyoloji – Adaylara Mesaj</a:t>
            </a:r>
          </a:p>
        </p:txBody>
      </p:sp>
    </p:spTree>
    <p:extLst>
      <p:ext uri="{BB962C8B-B14F-4D97-AF65-F5344CB8AC3E}">
        <p14:creationId xmlns:p14="http://schemas.microsoft.com/office/powerpoint/2010/main" val="229323330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22">
            <a:extLst>
              <a:ext uri="{FF2B5EF4-FFF2-40B4-BE49-F238E27FC236}">
                <a16:creationId xmlns:a16="http://schemas.microsoft.com/office/drawing/2014/main" id="{897DEB53-AD99-40C9-B0F7-00260107646D}"/>
              </a:ext>
            </a:extLst>
          </p:cNvPr>
          <p:cNvSpPr/>
          <p:nvPr/>
        </p:nvSpPr>
        <p:spPr>
          <a:xfrm>
            <a:off x="10161" y="0"/>
            <a:ext cx="12181840" cy="6857998"/>
          </a:xfrm>
          <a:prstGeom prst="rect">
            <a:avLst/>
          </a:prstGeom>
          <a:gradFill flip="none" rotWithShape="1">
            <a:gsLst>
              <a:gs pos="0">
                <a:srgbClr val="FC0350">
                  <a:alpha val="0"/>
                  <a:lumMod val="55000"/>
                  <a:lumOff val="45000"/>
                </a:srgbClr>
              </a:gs>
              <a:gs pos="100000">
                <a:srgbClr val="0000FF">
                  <a:alpha val="37000"/>
                </a:srgbClr>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7" name="Dikdörtgen 16">
            <a:extLst>
              <a:ext uri="{FF2B5EF4-FFF2-40B4-BE49-F238E27FC236}">
                <a16:creationId xmlns:a16="http://schemas.microsoft.com/office/drawing/2014/main" id="{EFF43FEC-98EA-4553-AEBC-CB9303E69368}"/>
              </a:ext>
            </a:extLst>
          </p:cNvPr>
          <p:cNvSpPr/>
          <p:nvPr/>
        </p:nvSpPr>
        <p:spPr>
          <a:xfrm>
            <a:off x="7620" y="7620"/>
            <a:ext cx="12192000" cy="6858000"/>
          </a:xfrm>
          <a:prstGeom prst="rect">
            <a:avLst/>
          </a:prstGeom>
          <a:solidFill>
            <a:schemeClr val="bg1">
              <a:lumMod val="85000"/>
              <a:alpha val="71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dirty="0"/>
          </a:p>
        </p:txBody>
      </p:sp>
      <p:grpSp>
        <p:nvGrpSpPr>
          <p:cNvPr id="30" name="Group 29">
            <a:extLst>
              <a:ext uri="{FF2B5EF4-FFF2-40B4-BE49-F238E27FC236}">
                <a16:creationId xmlns:a16="http://schemas.microsoft.com/office/drawing/2014/main" id="{7EBE0860-DAE2-4A02-8EDB-A26FA7F2AD6D}"/>
              </a:ext>
            </a:extLst>
          </p:cNvPr>
          <p:cNvGrpSpPr/>
          <p:nvPr/>
        </p:nvGrpSpPr>
        <p:grpSpPr>
          <a:xfrm>
            <a:off x="106663" y="130844"/>
            <a:ext cx="11774072" cy="1739466"/>
            <a:chOff x="106663" y="130844"/>
            <a:chExt cx="11774072" cy="1739466"/>
          </a:xfrm>
        </p:grpSpPr>
        <p:grpSp>
          <p:nvGrpSpPr>
            <p:cNvPr id="29" name="Group 28">
              <a:extLst>
                <a:ext uri="{FF2B5EF4-FFF2-40B4-BE49-F238E27FC236}">
                  <a16:creationId xmlns:a16="http://schemas.microsoft.com/office/drawing/2014/main" id="{126DB27D-FF87-4EFA-A224-EDEDD508CFE4}"/>
                </a:ext>
              </a:extLst>
            </p:cNvPr>
            <p:cNvGrpSpPr/>
            <p:nvPr/>
          </p:nvGrpSpPr>
          <p:grpSpPr>
            <a:xfrm>
              <a:off x="106663" y="130844"/>
              <a:ext cx="11774072" cy="1739466"/>
              <a:chOff x="106663" y="130844"/>
              <a:chExt cx="11774072" cy="1739466"/>
            </a:xfrm>
          </p:grpSpPr>
          <p:grpSp>
            <p:nvGrpSpPr>
              <p:cNvPr id="219" name="Group 218">
                <a:extLst>
                  <a:ext uri="{FF2B5EF4-FFF2-40B4-BE49-F238E27FC236}">
                    <a16:creationId xmlns:a16="http://schemas.microsoft.com/office/drawing/2014/main" id="{84CC6417-2027-4128-8266-F630E943D6FC}"/>
                  </a:ext>
                </a:extLst>
              </p:cNvPr>
              <p:cNvGrpSpPr/>
              <p:nvPr/>
            </p:nvGrpSpPr>
            <p:grpSpPr>
              <a:xfrm>
                <a:off x="106663" y="130844"/>
                <a:ext cx="1745288" cy="1739466"/>
                <a:chOff x="3320094" y="2211157"/>
                <a:chExt cx="2225849" cy="2225850"/>
              </a:xfrm>
            </p:grpSpPr>
            <p:sp>
              <p:nvSpPr>
                <p:cNvPr id="220" name="Oval 219">
                  <a:extLst>
                    <a:ext uri="{FF2B5EF4-FFF2-40B4-BE49-F238E27FC236}">
                      <a16:creationId xmlns:a16="http://schemas.microsoft.com/office/drawing/2014/main" id="{F2F7E8DA-E04A-46D6-97C1-8BEF9C742911}"/>
                    </a:ext>
                  </a:extLst>
                </p:cNvPr>
                <p:cNvSpPr/>
                <p:nvPr/>
              </p:nvSpPr>
              <p:spPr>
                <a:xfrm>
                  <a:off x="3320094" y="2211157"/>
                  <a:ext cx="2225849" cy="2225850"/>
                </a:xfrm>
                <a:prstGeom prst="ellipse">
                  <a:avLst/>
                </a:prstGeom>
                <a:gradFill flip="none" rotWithShape="1">
                  <a:gsLst>
                    <a:gs pos="36000">
                      <a:schemeClr val="bg1">
                        <a:lumMod val="95000"/>
                      </a:schemeClr>
                    </a:gs>
                    <a:gs pos="63000">
                      <a:schemeClr val="bg1"/>
                    </a:gs>
                    <a:gs pos="86000">
                      <a:schemeClr val="tx1">
                        <a:lumMod val="85000"/>
                        <a:lumOff val="15000"/>
                      </a:schemeClr>
                    </a:gs>
                    <a:gs pos="100000">
                      <a:schemeClr val="bg1">
                        <a:lumMod val="95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1" name="Circle: Hollow 220">
                  <a:extLst>
                    <a:ext uri="{FF2B5EF4-FFF2-40B4-BE49-F238E27FC236}">
                      <a16:creationId xmlns:a16="http://schemas.microsoft.com/office/drawing/2014/main" id="{2EB7423E-151F-447F-8340-D629A1F539E9}"/>
                    </a:ext>
                  </a:extLst>
                </p:cNvPr>
                <p:cNvSpPr/>
                <p:nvPr/>
              </p:nvSpPr>
              <p:spPr>
                <a:xfrm>
                  <a:off x="3326189" y="2245053"/>
                  <a:ext cx="2160308" cy="2160310"/>
                </a:xfrm>
                <a:prstGeom prst="donut">
                  <a:avLst>
                    <a:gd name="adj" fmla="val 4208"/>
                  </a:avLst>
                </a:prstGeom>
                <a:pattFill prst="dkUpDiag">
                  <a:fgClr>
                    <a:schemeClr val="bg1">
                      <a:lumMod val="75000"/>
                    </a:schemeClr>
                  </a:fgClr>
                  <a:bgClr>
                    <a:schemeClr val="bg1"/>
                  </a:bgClr>
                </a:patt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2" name="Oval 221">
                  <a:extLst>
                    <a:ext uri="{FF2B5EF4-FFF2-40B4-BE49-F238E27FC236}">
                      <a16:creationId xmlns:a16="http://schemas.microsoft.com/office/drawing/2014/main" id="{6E751D74-EF29-45C7-9836-CDA9CD1A92AF}"/>
                    </a:ext>
                  </a:extLst>
                </p:cNvPr>
                <p:cNvSpPr/>
                <p:nvPr/>
              </p:nvSpPr>
              <p:spPr>
                <a:xfrm>
                  <a:off x="3593745" y="2514171"/>
                  <a:ext cx="1659996" cy="1659996"/>
                </a:xfrm>
                <a:prstGeom prst="ellipse">
                  <a:avLst/>
                </a:prstGeom>
                <a:solidFill>
                  <a:schemeClr val="accent5">
                    <a:lumMod val="50000"/>
                  </a:schemeClr>
                </a:solidFill>
                <a:ln w="19050">
                  <a:solidFill>
                    <a:schemeClr val="tx1"/>
                  </a:solidFill>
                </a:ln>
                <a:effectLst>
                  <a:outerShdw blurRad="381000" dist="38100" dir="2700000" sx="102000" sy="102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b="1" dirty="0">
                    <a:solidFill>
                      <a:schemeClr val="tx1"/>
                    </a:solidFill>
                  </a:endParaRPr>
                </a:p>
              </p:txBody>
            </p:sp>
            <p:sp>
              <p:nvSpPr>
                <p:cNvPr id="223" name="TextBox 222">
                  <a:extLst>
                    <a:ext uri="{FF2B5EF4-FFF2-40B4-BE49-F238E27FC236}">
                      <a16:creationId xmlns:a16="http://schemas.microsoft.com/office/drawing/2014/main" id="{E6CB7911-DD0E-4C22-9C13-9A5576CEC6F4}"/>
                    </a:ext>
                  </a:extLst>
                </p:cNvPr>
                <p:cNvSpPr txBox="1"/>
                <p:nvPr/>
              </p:nvSpPr>
              <p:spPr>
                <a:xfrm>
                  <a:off x="3581033" y="3009409"/>
                  <a:ext cx="1703972" cy="748288"/>
                </a:xfrm>
                <a:prstGeom prst="rect">
                  <a:avLst/>
                </a:prstGeom>
                <a:noFill/>
              </p:spPr>
              <p:txBody>
                <a:bodyPr wrap="square" rtlCol="0">
                  <a:spAutoFit/>
                </a:bodyPr>
                <a:lstStyle/>
                <a:p>
                  <a:pPr algn="ctr"/>
                  <a:r>
                    <a:rPr lang="tr-TR" sz="1600" b="1" dirty="0">
                      <a:solidFill>
                        <a:schemeClr val="bg1"/>
                      </a:solidFill>
                      <a:latin typeface="Candara Light" panose="020E0502030303020204" pitchFamily="34" charset="0"/>
                    </a:rPr>
                    <a:t>Odyoloji</a:t>
                  </a:r>
                </a:p>
                <a:p>
                  <a:pPr algn="ctr"/>
                  <a:r>
                    <a:rPr lang="tr-TR" sz="1600" b="1" dirty="0">
                      <a:solidFill>
                        <a:schemeClr val="bg1"/>
                      </a:solidFill>
                      <a:latin typeface="Candara Light" panose="020E0502030303020204" pitchFamily="34" charset="0"/>
                    </a:rPr>
                    <a:t>Bölümü</a:t>
                  </a:r>
                  <a:endParaRPr lang="en-IN" sz="1600" b="1" dirty="0">
                    <a:solidFill>
                      <a:schemeClr val="bg1"/>
                    </a:solidFill>
                    <a:latin typeface="Candara Light" panose="020E0502030303020204" pitchFamily="34" charset="0"/>
                  </a:endParaRPr>
                </a:p>
              </p:txBody>
            </p:sp>
          </p:grpSp>
          <p:grpSp>
            <p:nvGrpSpPr>
              <p:cNvPr id="28" name="Group 27">
                <a:extLst>
                  <a:ext uri="{FF2B5EF4-FFF2-40B4-BE49-F238E27FC236}">
                    <a16:creationId xmlns:a16="http://schemas.microsoft.com/office/drawing/2014/main" id="{871D29B7-668F-47EC-814C-CED360156BA0}"/>
                  </a:ext>
                </a:extLst>
              </p:cNvPr>
              <p:cNvGrpSpPr/>
              <p:nvPr/>
            </p:nvGrpSpPr>
            <p:grpSpPr>
              <a:xfrm>
                <a:off x="1873151" y="612825"/>
                <a:ext cx="10007584" cy="775504"/>
                <a:chOff x="1873151" y="612825"/>
                <a:chExt cx="10007584" cy="775504"/>
              </a:xfrm>
            </p:grpSpPr>
            <p:sp>
              <p:nvSpPr>
                <p:cNvPr id="18" name="Freeform: Shape 17">
                  <a:extLst>
                    <a:ext uri="{FF2B5EF4-FFF2-40B4-BE49-F238E27FC236}">
                      <a16:creationId xmlns:a16="http://schemas.microsoft.com/office/drawing/2014/main" id="{785B4161-AA3A-4CBF-BC69-C81720D17554}"/>
                    </a:ext>
                  </a:extLst>
                </p:cNvPr>
                <p:cNvSpPr/>
                <p:nvPr/>
              </p:nvSpPr>
              <p:spPr>
                <a:xfrm>
                  <a:off x="1873151" y="612825"/>
                  <a:ext cx="10007584" cy="775504"/>
                </a:xfrm>
                <a:custGeom>
                  <a:avLst/>
                  <a:gdLst>
                    <a:gd name="connsiteX0" fmla="*/ 5752 w 8639642"/>
                    <a:gd name="connsiteY0" fmla="*/ 0 h 775504"/>
                    <a:gd name="connsiteX1" fmla="*/ 8510389 w 8639642"/>
                    <a:gd name="connsiteY1" fmla="*/ 0 h 775504"/>
                    <a:gd name="connsiteX2" fmla="*/ 8639642 w 8639642"/>
                    <a:gd name="connsiteY2" fmla="*/ 129253 h 775504"/>
                    <a:gd name="connsiteX3" fmla="*/ 8639642 w 8639642"/>
                    <a:gd name="connsiteY3" fmla="*/ 646251 h 775504"/>
                    <a:gd name="connsiteX4" fmla="*/ 8510389 w 8639642"/>
                    <a:gd name="connsiteY4" fmla="*/ 775504 h 775504"/>
                    <a:gd name="connsiteX5" fmla="*/ 0 w 8639642"/>
                    <a:gd name="connsiteY5" fmla="*/ 775504 h 775504"/>
                    <a:gd name="connsiteX6" fmla="*/ 38073 w 8639642"/>
                    <a:gd name="connsiteY6" fmla="*/ 590736 h 775504"/>
                    <a:gd name="connsiteX7" fmla="*/ 52590 w 8639642"/>
                    <a:gd name="connsiteY7" fmla="*/ 373794 h 775504"/>
                    <a:gd name="connsiteX8" fmla="*/ 38073 w 8639642"/>
                    <a:gd name="connsiteY8" fmla="*/ 156853 h 7755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639642" h="775504">
                      <a:moveTo>
                        <a:pt x="5752" y="0"/>
                      </a:moveTo>
                      <a:lnTo>
                        <a:pt x="8510389" y="0"/>
                      </a:lnTo>
                      <a:cubicBezTo>
                        <a:pt x="8581773" y="0"/>
                        <a:pt x="8639642" y="57869"/>
                        <a:pt x="8639642" y="129253"/>
                      </a:cubicBezTo>
                      <a:lnTo>
                        <a:pt x="8639642" y="646251"/>
                      </a:lnTo>
                      <a:cubicBezTo>
                        <a:pt x="8639642" y="717635"/>
                        <a:pt x="8581773" y="775504"/>
                        <a:pt x="8510389" y="775504"/>
                      </a:cubicBezTo>
                      <a:lnTo>
                        <a:pt x="0" y="775504"/>
                      </a:lnTo>
                      <a:lnTo>
                        <a:pt x="38073" y="590736"/>
                      </a:lnTo>
                      <a:cubicBezTo>
                        <a:pt x="47591" y="520662"/>
                        <a:pt x="52590" y="448107"/>
                        <a:pt x="52590" y="373794"/>
                      </a:cubicBezTo>
                      <a:cubicBezTo>
                        <a:pt x="52590" y="299481"/>
                        <a:pt x="47591" y="226927"/>
                        <a:pt x="38073" y="156853"/>
                      </a:cubicBezTo>
                      <a:close/>
                    </a:path>
                  </a:pathLst>
                </a:custGeom>
                <a:solidFill>
                  <a:schemeClr val="accent5">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tr-TR" sz="3200" b="1" dirty="0">
                    <a:solidFill>
                      <a:schemeClr val="tx1"/>
                    </a:solidFill>
                    <a:latin typeface="Agency FB" panose="020B0503020202020204" pitchFamily="34" charset="0"/>
                  </a:endParaRPr>
                </a:p>
              </p:txBody>
            </p:sp>
            <p:sp>
              <p:nvSpPr>
                <p:cNvPr id="9" name="Rectangle 8">
                  <a:extLst>
                    <a:ext uri="{FF2B5EF4-FFF2-40B4-BE49-F238E27FC236}">
                      <a16:creationId xmlns:a16="http://schemas.microsoft.com/office/drawing/2014/main" id="{71306490-F52C-40F1-81DF-052F45CE156C}"/>
                    </a:ext>
                  </a:extLst>
                </p:cNvPr>
                <p:cNvSpPr/>
                <p:nvPr/>
              </p:nvSpPr>
              <p:spPr>
                <a:xfrm>
                  <a:off x="2432245" y="732301"/>
                  <a:ext cx="5784949" cy="523220"/>
                </a:xfrm>
                <a:prstGeom prst="rect">
                  <a:avLst/>
                </a:prstGeom>
              </p:spPr>
              <p:txBody>
                <a:bodyPr wrap="square">
                  <a:spAutoFit/>
                </a:bodyPr>
                <a:lstStyle/>
                <a:p>
                  <a:pPr algn="ctr"/>
                  <a:r>
                    <a:rPr lang="tr-TR" sz="2800" b="1" dirty="0">
                      <a:solidFill>
                        <a:schemeClr val="bg1"/>
                      </a:solidFill>
                      <a:latin typeface="Agency FB" panose="020B0503020202020204" pitchFamily="34" charset="0"/>
                    </a:rPr>
                    <a:t>Yeni Bir Bölüm: Odyoloji – Adaylara Mesaj</a:t>
                  </a:r>
                </a:p>
              </p:txBody>
            </p:sp>
          </p:grpSp>
        </p:grpSp>
        <p:sp>
          <p:nvSpPr>
            <p:cNvPr id="35" name="Oval 34">
              <a:extLst>
                <a:ext uri="{FF2B5EF4-FFF2-40B4-BE49-F238E27FC236}">
                  <a16:creationId xmlns:a16="http://schemas.microsoft.com/office/drawing/2014/main" id="{40954726-01AE-4783-8A41-74D19BDF4938}"/>
                </a:ext>
              </a:extLst>
            </p:cNvPr>
            <p:cNvSpPr/>
            <p:nvPr/>
          </p:nvSpPr>
          <p:spPr>
            <a:xfrm>
              <a:off x="2135466" y="697132"/>
              <a:ext cx="593558" cy="593558"/>
            </a:xfrm>
            <a:prstGeom prst="ellipse">
              <a:avLst/>
            </a:prstGeom>
            <a:solidFill>
              <a:schemeClr val="accent5">
                <a:lumMod val="50000"/>
              </a:schemeClr>
            </a:solidFill>
            <a:ln w="15875">
              <a:solidFill>
                <a:schemeClr val="bg1"/>
              </a:solidFill>
            </a:ln>
            <a:effectLst>
              <a:outerShdw blurRad="254000" dist="38100" dir="2700000" algn="tl" rotWithShape="0">
                <a:schemeClr val="tx1">
                  <a:lumMod val="65000"/>
                  <a:lumOff val="3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tr-TR" sz="1600" b="1" dirty="0">
                  <a:solidFill>
                    <a:schemeClr val="bg1"/>
                  </a:solidFill>
                  <a:latin typeface="Eurostile BQ" pitchFamily="50" charset="0"/>
                </a:rPr>
                <a:t>II</a:t>
              </a:r>
              <a:endParaRPr lang="en-IN" sz="1600" b="1" dirty="0">
                <a:solidFill>
                  <a:schemeClr val="bg1"/>
                </a:solidFill>
                <a:latin typeface="Eurostile BQ" pitchFamily="50" charset="0"/>
              </a:endParaRPr>
            </a:p>
          </p:txBody>
        </p:sp>
      </p:grpSp>
      <p:sp>
        <p:nvSpPr>
          <p:cNvPr id="15" name="İçerik Yer Tutucusu 9">
            <a:extLst>
              <a:ext uri="{FF2B5EF4-FFF2-40B4-BE49-F238E27FC236}">
                <a16:creationId xmlns:a16="http://schemas.microsoft.com/office/drawing/2014/main" id="{5804067D-E68E-4F4A-89A9-13A1C4C2F75F}"/>
              </a:ext>
            </a:extLst>
          </p:cNvPr>
          <p:cNvSpPr txBox="1">
            <a:spLocks/>
          </p:cNvSpPr>
          <p:nvPr/>
        </p:nvSpPr>
        <p:spPr>
          <a:xfrm>
            <a:off x="659381" y="2274922"/>
            <a:ext cx="10873238" cy="1817006"/>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Times New Roman" panose="02020603050405020304" pitchFamily="18" charset="0"/>
                <a:ea typeface="+mn-ea"/>
                <a:cs typeface="Times New Roman" panose="02020603050405020304" pitchFamily="18"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Times New Roman" panose="02020603050405020304" pitchFamily="18" charset="0"/>
                <a:ea typeface="+mn-ea"/>
                <a:cs typeface="Times New Roman" panose="02020603050405020304" pitchFamily="18"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Times New Roman" panose="02020603050405020304" pitchFamily="18" charset="0"/>
                <a:ea typeface="+mn-ea"/>
                <a:cs typeface="Times New Roman" panose="02020603050405020304" pitchFamily="18"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Times New Roman" panose="02020603050405020304" pitchFamily="18" charset="0"/>
                <a:ea typeface="+mn-ea"/>
                <a:cs typeface="Times New Roman" panose="02020603050405020304" pitchFamily="18"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just"/>
            <a:r>
              <a:rPr lang="tr-TR" sz="2400" dirty="0">
                <a:latin typeface="Candara" panose="020E0502030303020204" pitchFamily="34" charset="0"/>
              </a:rPr>
              <a:t>Eğitimde çeşitliliği benimsemiş bir bölüm olarak alan derslerinin yanı sıra fizik, temel elektronik, istatistik, fizyoloji, psikoloji, dil ve konuşma terapisi gibi ilişkili alanlarda, konunun uzmanı öğretim görevlilerimizin verdiği dersler de programımızda yer almaktadır. Böylece eğitimleri süresince edindikleri kuvvetli teorik alt yapı, uygulama ve araştırma becerileri ile öğrencilerimiz, klinik, rehabilitasyon, sanayi, işitme cihazları gibi farklı alanlarda çalışabilecek donanımda yetişmektedirler.</a:t>
            </a:r>
          </a:p>
        </p:txBody>
      </p:sp>
    </p:spTree>
    <p:extLst>
      <p:ext uri="{BB962C8B-B14F-4D97-AF65-F5344CB8AC3E}">
        <p14:creationId xmlns:p14="http://schemas.microsoft.com/office/powerpoint/2010/main" val="27513426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eması">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2624</TotalTime>
  <Words>7268</Words>
  <Application>Microsoft Office PowerPoint</Application>
  <PresentationFormat>Widescreen</PresentationFormat>
  <Paragraphs>2435</Paragraphs>
  <Slides>116</Slides>
  <Notes>116</Notes>
  <HiddenSlides>0</HiddenSlides>
  <MMClips>0</MMClips>
  <ScaleCrop>false</ScaleCrop>
  <HeadingPairs>
    <vt:vector size="6" baseType="variant">
      <vt:variant>
        <vt:lpstr>Fonts Used</vt:lpstr>
      </vt:variant>
      <vt:variant>
        <vt:i4>14</vt:i4>
      </vt:variant>
      <vt:variant>
        <vt:lpstr>Theme</vt:lpstr>
      </vt:variant>
      <vt:variant>
        <vt:i4>1</vt:i4>
      </vt:variant>
      <vt:variant>
        <vt:lpstr>Slide Titles</vt:lpstr>
      </vt:variant>
      <vt:variant>
        <vt:i4>116</vt:i4>
      </vt:variant>
    </vt:vector>
  </HeadingPairs>
  <TitlesOfParts>
    <vt:vector size="131" baseType="lpstr">
      <vt:lpstr>Agency FB</vt:lpstr>
      <vt:lpstr>Arial</vt:lpstr>
      <vt:lpstr>Calibri</vt:lpstr>
      <vt:lpstr>Calibri Light</vt:lpstr>
      <vt:lpstr>Candara</vt:lpstr>
      <vt:lpstr>Candara Light</vt:lpstr>
      <vt:lpstr>Eurostile BQ</vt:lpstr>
      <vt:lpstr>Maiandra GD</vt:lpstr>
      <vt:lpstr>Oswald</vt:lpstr>
      <vt:lpstr>Segoe UI</vt:lpstr>
      <vt:lpstr>Segoe UI Semilight</vt:lpstr>
      <vt:lpstr>Times New Roman</vt:lpstr>
      <vt:lpstr>Trebuchet MS</vt:lpstr>
      <vt:lpstr>Wingdings</vt:lpstr>
      <vt:lpstr>Office Teması</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Sunusu</dc:title>
  <dc:creator>Windows Kullanıcısı</dc:creator>
  <cp:lastModifiedBy>Canberk Akdeniz</cp:lastModifiedBy>
  <cp:revision>1093</cp:revision>
  <dcterms:created xsi:type="dcterms:W3CDTF">2018-12-16T20:56:30Z</dcterms:created>
  <dcterms:modified xsi:type="dcterms:W3CDTF">2021-06-13T22:05:08Z</dcterms:modified>
</cp:coreProperties>
</file>