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7" r:id="rId6"/>
    <p:sldId id="259" r:id="rId7"/>
    <p:sldId id="261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B4855"/>
    <a:srgbClr val="1F3D7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-51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BB258-B6A7-4CFA-84F8-DFE61DF65DE5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AC859-4C6E-4F02-BF5A-A1DD03071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731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46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573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685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839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242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949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430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513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139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65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883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782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lenit augue duis dolore te feugait"/>
          <p:cNvSpPr txBox="1">
            <a:spLocks/>
          </p:cNvSpPr>
          <p:nvPr/>
        </p:nvSpPr>
        <p:spPr>
          <a:xfrm>
            <a:off x="2861625" y="1085063"/>
            <a:ext cx="6804537" cy="1842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000" b="1" dirty="0">
              <a:solidFill>
                <a:srgbClr val="1F3D7C"/>
              </a:solidFill>
            </a:endParaRPr>
          </a:p>
          <a:p>
            <a:pPr marL="0" indent="0" algn="ctr">
              <a:buNone/>
            </a:pPr>
            <a:r>
              <a:rPr lang="tr-TR" sz="4000" b="1" dirty="0" smtClean="0">
                <a:solidFill>
                  <a:srgbClr val="1F3D7C"/>
                </a:solidFill>
              </a:rPr>
              <a:t>BİLDİRİ BAŞLIĞI</a:t>
            </a:r>
            <a:endParaRPr lang="tr-TR" sz="4000" dirty="0">
              <a:solidFill>
                <a:srgbClr val="1F3D7C"/>
              </a:solidFill>
              <a:latin typeface="Optima" panose="02000503060000020004" pitchFamily="2" charset="0"/>
              <a:ea typeface="Noteworthy Light" panose="02000400000000000000" pitchFamily="2" charset="0"/>
              <a:cs typeface="Verdana" panose="020B0604030504040204" pitchFamily="34" charset="0"/>
            </a:endParaRPr>
          </a:p>
        </p:txBody>
      </p:sp>
      <p:pic>
        <p:nvPicPr>
          <p:cNvPr id="1026" name="Picture 2" descr="Engineering Facul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Metin kutusu 3">
            <a:extLst>
              <a:ext uri="{FF2B5EF4-FFF2-40B4-BE49-F238E27FC236}">
                <a16:creationId xmlns:a16="http://schemas.microsoft.com/office/drawing/2014/main" xmlns="" id="{BED75B75-24C0-8150-B414-AB050C2F0009}"/>
              </a:ext>
            </a:extLst>
          </p:cNvPr>
          <p:cNvSpPr txBox="1"/>
          <p:nvPr/>
        </p:nvSpPr>
        <p:spPr>
          <a:xfrm>
            <a:off x="982579" y="2826643"/>
            <a:ext cx="10226842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de-DE" sz="2400" baseline="30000" dirty="0" smtClean="0"/>
              <a:t>1*</a:t>
            </a:r>
            <a:r>
              <a:rPr lang="tr-TR" sz="2400" dirty="0" smtClean="0"/>
              <a:t>Yazar İsim Soyad</a:t>
            </a:r>
            <a:r>
              <a:rPr lang="de-DE" sz="2400" dirty="0" smtClean="0"/>
              <a:t>, </a:t>
            </a:r>
            <a:r>
              <a:rPr lang="de-DE" sz="2400" baseline="30000" dirty="0" smtClean="0"/>
              <a:t>2</a:t>
            </a:r>
            <a:r>
              <a:rPr lang="tr-TR" sz="2400" dirty="0" smtClean="0"/>
              <a:t> Yazar İsim Soyad</a:t>
            </a:r>
            <a:r>
              <a:rPr lang="de-DE" sz="2400" dirty="0" smtClean="0"/>
              <a:t>, </a:t>
            </a:r>
            <a:r>
              <a:rPr lang="de-DE" sz="2400" baseline="30000" dirty="0" smtClean="0"/>
              <a:t>3</a:t>
            </a:r>
            <a:r>
              <a:rPr lang="tr-TR" sz="2400" dirty="0" smtClean="0"/>
              <a:t> Yazar İsim Soyad</a:t>
            </a:r>
            <a:r>
              <a:rPr lang="de-DE" sz="2400" dirty="0" smtClean="0"/>
              <a:t>, </a:t>
            </a:r>
            <a:endParaRPr lang="tr-TR" sz="2400" dirty="0" smtClean="0"/>
          </a:p>
          <a:p>
            <a:pPr algn="ctr">
              <a:spcAft>
                <a:spcPts val="800"/>
              </a:spcAft>
            </a:pPr>
            <a:r>
              <a:rPr lang="de-DE" sz="2400" baseline="30000" dirty="0" smtClean="0"/>
              <a:t>1</a:t>
            </a:r>
            <a:r>
              <a:rPr lang="tr-TR" sz="2400" dirty="0" smtClean="0"/>
              <a:t> </a:t>
            </a:r>
            <a:r>
              <a:rPr lang="tr-TR" sz="2400" dirty="0" smtClean="0"/>
              <a:t>Yazar İsim </a:t>
            </a:r>
            <a:r>
              <a:rPr lang="tr-TR" sz="2400" dirty="0" smtClean="0"/>
              <a:t>Soyad </a:t>
            </a:r>
            <a:r>
              <a:rPr lang="de-DE" sz="2400" dirty="0" smtClean="0"/>
              <a:t>(</a:t>
            </a:r>
            <a:r>
              <a:rPr lang="tr-TR" sz="2400" dirty="0" smtClean="0"/>
              <a:t>Danışman</a:t>
            </a:r>
            <a:r>
              <a:rPr lang="de-DE" sz="2400" dirty="0" smtClean="0"/>
              <a:t>) 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tr-T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US" sz="1600" baseline="30000" dirty="0" smtClean="0"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tr-TR" sz="1600" dirty="0" smtClean="0">
                <a:ea typeface="Calibri" panose="020F0502020204030204" pitchFamily="34" charset="0"/>
                <a:cs typeface="Arial" panose="020B0604020202020204" pitchFamily="34" charset="0"/>
              </a:rPr>
              <a:t>Kurum </a:t>
            </a:r>
            <a:r>
              <a:rPr lang="tr-TR" sz="1600" dirty="0" smtClean="0"/>
              <a:t>(Üniversite, Fakülte, Bölüm), Adres, Şehir </a:t>
            </a:r>
            <a:endParaRPr lang="tr-TR" sz="1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US" sz="1600" baseline="30000" dirty="0" smtClean="0"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tr-TR" sz="1600" dirty="0" smtClean="0">
                <a:ea typeface="Calibri" panose="020F0502020204030204" pitchFamily="34" charset="0"/>
                <a:cs typeface="Arial" panose="020B0604020202020204" pitchFamily="34" charset="0"/>
              </a:rPr>
              <a:t> Kurum </a:t>
            </a:r>
            <a:r>
              <a:rPr lang="tr-TR" sz="1600" dirty="0" smtClean="0"/>
              <a:t>(Üniversite, Fakülte, Bölüm), Adres, Şehir </a:t>
            </a:r>
            <a:endParaRPr lang="en-US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US" sz="1600" baseline="30000" dirty="0" smtClean="0"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tr-TR" sz="1600" dirty="0" smtClean="0">
                <a:ea typeface="Calibri" panose="020F0502020204030204" pitchFamily="34" charset="0"/>
                <a:cs typeface="Arial" panose="020B0604020202020204" pitchFamily="34" charset="0"/>
              </a:rPr>
              <a:t> Kurum </a:t>
            </a:r>
            <a:r>
              <a:rPr lang="tr-TR" sz="1600" dirty="0" smtClean="0"/>
              <a:t>(Üniversite, Fakülte, Bölüm), Adres, Şehir </a:t>
            </a:r>
            <a:endParaRPr lang="tr-TR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8901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0830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1F3D7C"/>
                </a:solidFill>
              </a:rPr>
              <a:t>TEŞEKKÜR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224" y="3078353"/>
            <a:ext cx="10515600" cy="13381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/>
              <a:t>Sunulan çalışma kapsamında herhangi bir kurum/kuruluş desteği varsa, sunumda "Teşekkür" başlığı altında kurum/kuruluş adı belirtilmelidir.</a:t>
            </a:r>
            <a:endParaRPr lang="tr-T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365F4837-F00C-5C86-A263-B043EE639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401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delenit augue duis dolore te feugait"/>
          <p:cNvSpPr txBox="1">
            <a:spLocks/>
          </p:cNvSpPr>
          <p:nvPr/>
        </p:nvSpPr>
        <p:spPr>
          <a:xfrm>
            <a:off x="2923171" y="2412702"/>
            <a:ext cx="6804537" cy="2519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000" b="1" dirty="0">
              <a:solidFill>
                <a:srgbClr val="1F3D7C"/>
              </a:solidFill>
            </a:endParaRPr>
          </a:p>
          <a:p>
            <a:pPr marL="0" indent="0" algn="ctr">
              <a:buNone/>
            </a:pPr>
            <a:r>
              <a:rPr lang="tr-TR" sz="5400" b="1" dirty="0" smtClean="0">
                <a:solidFill>
                  <a:srgbClr val="1F3D7C"/>
                </a:solidFill>
              </a:rPr>
              <a:t>TEŞEKKÜRLER</a:t>
            </a:r>
            <a:r>
              <a:rPr lang="en-US" sz="5400" b="1" dirty="0" smtClean="0">
                <a:solidFill>
                  <a:srgbClr val="1F3D7C"/>
                </a:solidFill>
              </a:rPr>
              <a:t>…</a:t>
            </a:r>
            <a:endParaRPr lang="tr-TR" sz="5400" dirty="0">
              <a:solidFill>
                <a:srgbClr val="1F3D7C"/>
              </a:solidFill>
              <a:latin typeface="Optima" panose="02000503060000020004" pitchFamily="2" charset="0"/>
              <a:ea typeface="Noteworthy Light" panose="02000400000000000000" pitchFamily="2" charset="0"/>
              <a:cs typeface="Verdana" panose="020B0604030504040204" pitchFamily="34" charset="0"/>
            </a:endParaRPr>
          </a:p>
        </p:txBody>
      </p:sp>
      <p:pic>
        <p:nvPicPr>
          <p:cNvPr id="2" name="Picture 2" descr="Engineering Faculty">
            <a:extLst>
              <a:ext uri="{FF2B5EF4-FFF2-40B4-BE49-F238E27FC236}">
                <a16:creationId xmlns:a16="http://schemas.microsoft.com/office/drawing/2014/main" xmlns="" id="{77FFBC8F-D7A2-86F0-0DFA-36E363191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19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1F3D7C"/>
                </a:solidFill>
              </a:rPr>
              <a:t>İÇERİK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1.</a:t>
            </a:r>
          </a:p>
          <a:p>
            <a:pPr marL="0" indent="0">
              <a:buNone/>
            </a:pPr>
            <a:r>
              <a:rPr lang="en-US" sz="2400" dirty="0"/>
              <a:t>2.</a:t>
            </a:r>
          </a:p>
          <a:p>
            <a:pPr marL="0" indent="0">
              <a:buNone/>
            </a:pPr>
            <a:r>
              <a:rPr lang="en-US" sz="2400" dirty="0"/>
              <a:t>3.</a:t>
            </a:r>
          </a:p>
          <a:p>
            <a:pPr marL="0" indent="0">
              <a:buNone/>
            </a:pP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E451CA68-0BC6-0C6F-CC7F-4847B21A8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998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1F3D7C"/>
                </a:solidFill>
              </a:rPr>
              <a:t>GİRİŞ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478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Konunun tanıtılması, çalışmanın temelini oluşturan literatür taramasının özetlenmesi.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894C564E-8D15-CFCF-FD08-EAC2CDE3E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22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1F3D7C"/>
                </a:solidFill>
              </a:rPr>
              <a:t>LİTERATÜR TARAMASI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Konuyla </a:t>
            </a:r>
            <a:r>
              <a:rPr lang="tr-TR" sz="2400" dirty="0" smtClean="0"/>
              <a:t>ilgili mevcut </a:t>
            </a:r>
            <a:r>
              <a:rPr lang="tr-TR" sz="2400" dirty="0" smtClean="0"/>
              <a:t>literatürün </a:t>
            </a:r>
            <a:r>
              <a:rPr lang="tr-TR" sz="2400" dirty="0" smtClean="0"/>
              <a:t>ve </a:t>
            </a:r>
            <a:r>
              <a:rPr lang="tr-TR" sz="2400" dirty="0" smtClean="0"/>
              <a:t>araştırmaların gözden geçirilmesi.</a:t>
            </a:r>
          </a:p>
          <a:p>
            <a:pPr algn="just"/>
            <a:r>
              <a:rPr lang="tr-TR" sz="2400" dirty="0" smtClean="0"/>
              <a:t>Konuyla </a:t>
            </a:r>
            <a:r>
              <a:rPr lang="tr-TR" sz="2400" dirty="0" smtClean="0"/>
              <a:t>ilgili </a:t>
            </a:r>
            <a:r>
              <a:rPr lang="tr-TR" sz="2400" dirty="0" smtClean="0"/>
              <a:t>benzer çalışmaların tartışılarak</a:t>
            </a:r>
            <a:r>
              <a:rPr lang="tr-TR" sz="2400" dirty="0" smtClean="0"/>
              <a:t>, </a:t>
            </a:r>
            <a:r>
              <a:rPr lang="tr-TR" sz="2400" dirty="0" smtClean="0"/>
              <a:t>araştırmanın </a:t>
            </a:r>
            <a:r>
              <a:rPr lang="tr-TR" sz="2400" dirty="0" smtClean="0"/>
              <a:t>ele almayı amaçladığı </a:t>
            </a:r>
            <a:r>
              <a:rPr lang="tr-TR" sz="2400" dirty="0" smtClean="0"/>
              <a:t>alandaki boşlukları vurgulanması.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96527E0E-144E-A29A-31B0-574AC4938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917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1F3D7C"/>
                </a:solidFill>
              </a:rPr>
              <a:t>ÇALIŞMANIN AMACI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AB5B0812-4B78-ED3A-6D5A-F708A3B2D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681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1F3D7C"/>
                </a:solidFill>
              </a:rPr>
              <a:t>YÖNTEM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Çalışma için kullanılan yöntemlerin özetlenmesi</a:t>
            </a:r>
            <a:endParaRPr lang="en-US" sz="2400" dirty="0"/>
          </a:p>
          <a:p>
            <a:r>
              <a:rPr lang="tr-TR" sz="2400" dirty="0" smtClean="0"/>
              <a:t>Araştırma Soruları/ Hipotezler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0AFF9C51-C76E-5376-9CCE-2C30927E6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864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1F3D7C"/>
                </a:solidFill>
              </a:rPr>
              <a:t>BULGULAR ve TARTIŞMA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Çalışmada elde edilen sonuçların sunulması (tablo, şekil vb.)</a:t>
            </a:r>
          </a:p>
          <a:p>
            <a:r>
              <a:rPr lang="tr-TR" sz="2400" dirty="0" smtClean="0"/>
              <a:t>Sonuçların yorumlanması ve çıkarımların tartışılması.</a:t>
            </a:r>
            <a:endParaRPr lang="tr-T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F813C83A-A5C2-D43D-832F-C3D2F4F84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1411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1F3D7C"/>
                </a:solidFill>
              </a:rPr>
              <a:t>SONUÇ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Çalışmanın Önemi ve Katkılar</a:t>
            </a:r>
          </a:p>
          <a:p>
            <a:r>
              <a:rPr lang="tr-TR" sz="2400" dirty="0" smtClean="0"/>
              <a:t>Sınırlamalar</a:t>
            </a:r>
          </a:p>
          <a:p>
            <a:r>
              <a:rPr lang="tr-TR" sz="2400" dirty="0" smtClean="0"/>
              <a:t>Gelecekteki Çalışmalar</a:t>
            </a:r>
            <a:endParaRPr lang="tr-T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699C4954-3E9C-F56B-BEFE-50C32D5E7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58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1F3D7C"/>
                </a:solidFill>
              </a:rPr>
              <a:t>KAYNAKÇA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Referanslarınız için IEEE numaralandırılmış stilini kullanın [1], [2], vb.</a:t>
            </a:r>
            <a:endParaRPr lang="tr-T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037DA487-87FB-FA71-FA65-034A5EFAE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KATILIMCI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KURUM</a:t>
            </a:r>
          </a:p>
          <a:p>
            <a:pPr algn="ctr"/>
            <a:r>
              <a:rPr lang="tr-TR" b="1" dirty="0" smtClean="0">
                <a:solidFill>
                  <a:srgbClr val="CB4855"/>
                </a:solidFill>
              </a:rPr>
              <a:t>LOGOSU</a:t>
            </a:r>
            <a:endParaRPr lang="en-US" b="1" dirty="0">
              <a:solidFill>
                <a:srgbClr val="CB48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431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245</Words>
  <Application>Microsoft Office PowerPoint</Application>
  <PresentationFormat>Custom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İÇERİK</vt:lpstr>
      <vt:lpstr>GİRİŞ</vt:lpstr>
      <vt:lpstr>LİTERATÜR TARAMASI</vt:lpstr>
      <vt:lpstr>ÇALIŞMANIN AMACI</vt:lpstr>
      <vt:lpstr>YÖNTEM</vt:lpstr>
      <vt:lpstr>BULGULAR ve TARTIŞMA</vt:lpstr>
      <vt:lpstr>SONUÇ</vt:lpstr>
      <vt:lpstr>KAYNAKÇA</vt:lpstr>
      <vt:lpstr>TEŞEKKÜR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SIMLAB</cp:lastModifiedBy>
  <cp:revision>16</cp:revision>
  <dcterms:created xsi:type="dcterms:W3CDTF">2024-04-22T14:38:34Z</dcterms:created>
  <dcterms:modified xsi:type="dcterms:W3CDTF">2024-04-23T12:30:37Z</dcterms:modified>
</cp:coreProperties>
</file>