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7" r:id="rId6"/>
    <p:sldId id="259" r:id="rId7"/>
    <p:sldId id="261" r:id="rId8"/>
    <p:sldId id="263" r:id="rId9"/>
    <p:sldId id="265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4855"/>
    <a:srgbClr val="1F3D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BB258-B6A7-4CFA-84F8-DFE61DF65DE5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AC859-4C6E-4F02-BF5A-A1DD03071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10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64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36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5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9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2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30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36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9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52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3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2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lenit augue duis dolore te feugait"/>
          <p:cNvSpPr txBox="1">
            <a:spLocks/>
          </p:cNvSpPr>
          <p:nvPr/>
        </p:nvSpPr>
        <p:spPr>
          <a:xfrm>
            <a:off x="2861625" y="1085063"/>
            <a:ext cx="6804537" cy="1842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4000" b="1" dirty="0">
              <a:solidFill>
                <a:srgbClr val="1F3D7C"/>
              </a:solidFill>
            </a:endParaRPr>
          </a:p>
          <a:p>
            <a:pPr marL="0" indent="0" algn="ctr">
              <a:buNone/>
            </a:pPr>
            <a:r>
              <a:rPr lang="tr-TR" sz="4000" b="1" dirty="0">
                <a:solidFill>
                  <a:srgbClr val="1F3D7C"/>
                </a:solidFill>
              </a:rPr>
              <a:t>BİLDİRİ BAŞLIĞI</a:t>
            </a:r>
            <a:endParaRPr lang="tr-TR" sz="4000" dirty="0">
              <a:solidFill>
                <a:srgbClr val="1F3D7C"/>
              </a:solidFill>
              <a:latin typeface="Optima" panose="02000503060000020004" pitchFamily="2" charset="0"/>
              <a:ea typeface="Noteworthy Light" panose="02000400000000000000" pitchFamily="2" charset="0"/>
              <a:cs typeface="Verdan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Metin kutusu 3">
            <a:extLst>
              <a:ext uri="{FF2B5EF4-FFF2-40B4-BE49-F238E27FC236}">
                <a16:creationId xmlns:a16="http://schemas.microsoft.com/office/drawing/2014/main" id="{BED75B75-24C0-8150-B414-AB050C2F0009}"/>
              </a:ext>
            </a:extLst>
          </p:cNvPr>
          <p:cNvSpPr txBox="1"/>
          <p:nvPr/>
        </p:nvSpPr>
        <p:spPr>
          <a:xfrm>
            <a:off x="982579" y="2826643"/>
            <a:ext cx="10226842" cy="2544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de-DE" sz="2400" baseline="30000" dirty="0"/>
              <a:t>1*</a:t>
            </a:r>
            <a:r>
              <a:rPr lang="tr-TR" sz="2400" dirty="0"/>
              <a:t>Yazar İsim Soyad</a:t>
            </a:r>
            <a:r>
              <a:rPr lang="de-DE" sz="2400" dirty="0"/>
              <a:t>, </a:t>
            </a:r>
            <a:r>
              <a:rPr lang="de-DE" sz="2400" baseline="30000" dirty="0"/>
              <a:t>2</a:t>
            </a:r>
            <a:r>
              <a:rPr lang="tr-TR" sz="2400" dirty="0"/>
              <a:t> Yazar İsim Soyad</a:t>
            </a:r>
            <a:r>
              <a:rPr lang="de-DE" sz="2400" dirty="0"/>
              <a:t>, </a:t>
            </a:r>
            <a:r>
              <a:rPr lang="de-DE" sz="2400" baseline="30000" dirty="0"/>
              <a:t>3</a:t>
            </a:r>
            <a:r>
              <a:rPr lang="tr-TR" sz="2400" dirty="0"/>
              <a:t> Yazar İsim Soyad</a:t>
            </a:r>
            <a:r>
              <a:rPr lang="de-DE" sz="2400" dirty="0"/>
              <a:t>, </a:t>
            </a:r>
            <a:endParaRPr lang="tr-TR" sz="2400" dirty="0"/>
          </a:p>
          <a:p>
            <a:pPr algn="ctr">
              <a:spcAft>
                <a:spcPts val="800"/>
              </a:spcAft>
            </a:pPr>
            <a:r>
              <a:rPr lang="de-DE" sz="2400" baseline="30000" dirty="0"/>
              <a:t>1</a:t>
            </a:r>
            <a:r>
              <a:rPr lang="tr-TR" sz="2400" dirty="0"/>
              <a:t> Yazar İsim Soyad </a:t>
            </a:r>
            <a:r>
              <a:rPr lang="de-DE" sz="2400" dirty="0"/>
              <a:t>(</a:t>
            </a:r>
            <a:r>
              <a:rPr lang="tr-TR" sz="2400" dirty="0"/>
              <a:t>Danışman</a:t>
            </a:r>
            <a:r>
              <a:rPr lang="de-DE" sz="2400" dirty="0"/>
              <a:t>) </a:t>
            </a:r>
            <a:endParaRPr lang="tr-T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tr-T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US" sz="1600" baseline="30000" dirty="0"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tr-TR" sz="1600" dirty="0">
                <a:ea typeface="Calibri" panose="020F0502020204030204" pitchFamily="34" charset="0"/>
                <a:cs typeface="Arial" panose="020B0604020202020204" pitchFamily="34" charset="0"/>
              </a:rPr>
              <a:t>Kurum </a:t>
            </a:r>
            <a:r>
              <a:rPr lang="tr-TR" sz="1600" dirty="0"/>
              <a:t>(Üniversite, Fakülte, Bölüm), Adres, Şehir </a:t>
            </a:r>
            <a:endParaRPr lang="tr-TR" sz="16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800"/>
              </a:spcAft>
            </a:pPr>
            <a:r>
              <a:rPr lang="en-US" sz="1600" baseline="30000" dirty="0"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tr-TR" sz="1600" dirty="0">
                <a:ea typeface="Calibri" panose="020F0502020204030204" pitchFamily="34" charset="0"/>
                <a:cs typeface="Arial" panose="020B0604020202020204" pitchFamily="34" charset="0"/>
              </a:rPr>
              <a:t> Kurum </a:t>
            </a:r>
            <a:r>
              <a:rPr lang="tr-TR" sz="1600" dirty="0"/>
              <a:t>(Üniversite, Fakülte, Bölüm), Adres, Şehir </a:t>
            </a:r>
            <a:endParaRPr lang="en-US" sz="16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800"/>
              </a:spcAft>
            </a:pPr>
            <a:r>
              <a:rPr lang="en-US" sz="1600" baseline="30000" dirty="0"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tr-TR" sz="1600" dirty="0">
                <a:ea typeface="Calibri" panose="020F0502020204030204" pitchFamily="34" charset="0"/>
                <a:cs typeface="Arial" panose="020B0604020202020204" pitchFamily="34" charset="0"/>
              </a:rPr>
              <a:t> Kurum </a:t>
            </a:r>
            <a:r>
              <a:rPr lang="tr-TR" sz="1600" dirty="0"/>
              <a:t>(Üniversite, Fakülte, Bölüm), Adres, Şehir </a:t>
            </a:r>
            <a:endParaRPr lang="tr-TR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901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60830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1F3D7C"/>
                </a:solidFill>
              </a:rPr>
              <a:t>TEŞEKKÜR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224" y="3078353"/>
            <a:ext cx="10515600" cy="13381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Sunulan çalışma kapsamında herhangi bir kurum/kuruluş desteği varsa, sunumda "Teşekkür" başlığı altında kurum/kuruluş adı belirtilmelidir.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8F54EF8-03C1-603A-93D0-5FF2921F6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014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delenit augue duis dolore te feugait"/>
          <p:cNvSpPr txBox="1">
            <a:spLocks/>
          </p:cNvSpPr>
          <p:nvPr/>
        </p:nvSpPr>
        <p:spPr>
          <a:xfrm>
            <a:off x="2923171" y="2412702"/>
            <a:ext cx="6804537" cy="25197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4000" b="1" dirty="0">
              <a:solidFill>
                <a:srgbClr val="1F3D7C"/>
              </a:solidFill>
            </a:endParaRPr>
          </a:p>
          <a:p>
            <a:pPr marL="0" indent="0" algn="ctr">
              <a:buNone/>
            </a:pPr>
            <a:r>
              <a:rPr lang="tr-TR" sz="5400" b="1" dirty="0">
                <a:solidFill>
                  <a:srgbClr val="1F3D7C"/>
                </a:solidFill>
              </a:rPr>
              <a:t>TEŞEKKÜRLER</a:t>
            </a:r>
            <a:r>
              <a:rPr lang="en-US" sz="5400" b="1" dirty="0">
                <a:solidFill>
                  <a:srgbClr val="1F3D7C"/>
                </a:solidFill>
              </a:rPr>
              <a:t>…</a:t>
            </a:r>
            <a:endParaRPr lang="tr-TR" sz="5400" dirty="0">
              <a:solidFill>
                <a:srgbClr val="1F3D7C"/>
              </a:solidFill>
              <a:latin typeface="Optima" panose="02000503060000020004" pitchFamily="2" charset="0"/>
              <a:ea typeface="Noteworthy Light" panose="02000400000000000000" pitchFamily="2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62485B-1628-CD2E-44C1-5AFCA7615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198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r>
              <a:rPr lang="tr-TR" sz="4000" b="1" dirty="0">
                <a:solidFill>
                  <a:srgbClr val="1F3D7C"/>
                </a:solidFill>
              </a:rPr>
              <a:t>İÇERİK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1.</a:t>
            </a:r>
          </a:p>
          <a:p>
            <a:pPr marL="0" indent="0">
              <a:buNone/>
            </a:pPr>
            <a:r>
              <a:rPr lang="en-US" sz="2400" dirty="0"/>
              <a:t>2.</a:t>
            </a:r>
          </a:p>
          <a:p>
            <a:pPr marL="0" indent="0">
              <a:buNone/>
            </a:pPr>
            <a:r>
              <a:rPr lang="en-US" sz="2400" dirty="0"/>
              <a:t>3.</a:t>
            </a:r>
          </a:p>
          <a:p>
            <a:pPr marL="0" indent="0">
              <a:buNone/>
            </a:pP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61517CB6-A71D-80ED-74E4-8EE05B655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983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1F3D7C"/>
                </a:solidFill>
              </a:rPr>
              <a:t>GİRİŞ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478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Konunun tanıtılması, çalışmanın temelini oluşturan literatür taramasının özetlenmesi.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DF8D0455-C48D-E14A-14DF-B6710929DB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226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1F3D7C"/>
                </a:solidFill>
              </a:rPr>
              <a:t>LİTERATÜR TARAMASI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Konuyla ilgili mevcut literatürün ve araştırmaların gözden geçirilmesi.</a:t>
            </a:r>
          </a:p>
          <a:p>
            <a:pPr algn="just"/>
            <a:r>
              <a:rPr lang="tr-TR" sz="2400" dirty="0"/>
              <a:t>Konuyla ilgili benzer çalışmaların tartışılarak, araştırmanın ele almayı amaçladığı alandaki boşlukları vurgulanması.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8A33FAD-7E52-87E9-5828-B7AF2615D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9179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1F3D7C"/>
                </a:solidFill>
              </a:rPr>
              <a:t>ÇALIŞMANIN AMACI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EE6FD21-2C14-461D-8331-B9FF91CF2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681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1F3D7C"/>
                </a:solidFill>
              </a:rPr>
              <a:t>YÖNTEM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Çalışma için kullanılan yöntemlerin özetlenmesi</a:t>
            </a:r>
            <a:endParaRPr lang="en-US" sz="2400" dirty="0"/>
          </a:p>
          <a:p>
            <a:r>
              <a:rPr lang="tr-TR" sz="2400" dirty="0"/>
              <a:t>Araştırma Soruları/ Hipotezler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CAE2572-4418-BCE1-D7CF-29D3DD29B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649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1F3D7C"/>
                </a:solidFill>
              </a:rPr>
              <a:t>BULGULAR ve TARTIŞMA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Çalışmada elde edilen sonuçların sunulması (tablo, şekil vb.)</a:t>
            </a:r>
          </a:p>
          <a:p>
            <a:r>
              <a:rPr lang="tr-TR" sz="2400" dirty="0"/>
              <a:t>Sonuçların yorumlanması ve çıkarımların tartışılması.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EEBA18DF-04DD-A7AA-F6F6-320724C19E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1411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1F3D7C"/>
                </a:solidFill>
              </a:rPr>
              <a:t>SONUÇ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Çalışmanın Önemi ve Katkılar</a:t>
            </a:r>
          </a:p>
          <a:p>
            <a:r>
              <a:rPr lang="tr-TR" sz="2400" dirty="0"/>
              <a:t>Sınırlamalar</a:t>
            </a:r>
          </a:p>
          <a:p>
            <a:r>
              <a:rPr lang="tr-TR" sz="2400" dirty="0"/>
              <a:t>Gelecekteki Çalışmalar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040784E-E819-DEDD-5C86-C3D5AFAB5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588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1F3D7C"/>
                </a:solidFill>
              </a:rPr>
              <a:t>KAYNAKÇA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Referanslarınız için IEEE numaralandırılmış stilini kullanın [1], [2], vb.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4077752C-E2D7-1AD8-C6A8-6ABC6C730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431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250</Words>
  <Application>Microsoft Office PowerPoint</Application>
  <PresentationFormat>Widescreen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Optima</vt:lpstr>
      <vt:lpstr>Office Theme</vt:lpstr>
      <vt:lpstr>PowerPoint Presentation</vt:lpstr>
      <vt:lpstr>İÇERİK</vt:lpstr>
      <vt:lpstr>GİRİŞ</vt:lpstr>
      <vt:lpstr>LİTERATÜR TARAMASI</vt:lpstr>
      <vt:lpstr>ÇALIŞMANIN AMACI</vt:lpstr>
      <vt:lpstr>YÖNTEM</vt:lpstr>
      <vt:lpstr>BULGULAR ve TARTIŞMA</vt:lpstr>
      <vt:lpstr>SONUÇ</vt:lpstr>
      <vt:lpstr>KAYNAKÇA</vt:lpstr>
      <vt:lpstr>TEŞEKKÜR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Saman Aminbakhsh</cp:lastModifiedBy>
  <cp:revision>17</cp:revision>
  <dcterms:created xsi:type="dcterms:W3CDTF">2024-04-22T14:38:34Z</dcterms:created>
  <dcterms:modified xsi:type="dcterms:W3CDTF">2024-11-07T10:29:06Z</dcterms:modified>
</cp:coreProperties>
</file>