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315" r:id="rId32"/>
    <p:sldId id="287" r:id="rId33"/>
    <p:sldId id="288" r:id="rId34"/>
    <p:sldId id="289" r:id="rId35"/>
    <p:sldId id="290" r:id="rId36"/>
    <p:sldId id="291" r:id="rId37"/>
    <p:sldId id="292" r:id="rId38"/>
    <p:sldId id="308" r:id="rId39"/>
    <p:sldId id="293" r:id="rId40"/>
    <p:sldId id="294" r:id="rId41"/>
    <p:sldId id="295" r:id="rId42"/>
    <p:sldId id="296" r:id="rId43"/>
    <p:sldId id="297" r:id="rId44"/>
    <p:sldId id="298" r:id="rId45"/>
    <p:sldId id="299" r:id="rId46"/>
    <p:sldId id="300" r:id="rId47"/>
    <p:sldId id="301" r:id="rId48"/>
    <p:sldId id="314" r:id="rId49"/>
    <p:sldId id="303" r:id="rId50"/>
    <p:sldId id="311" r:id="rId51"/>
    <p:sldId id="312" r:id="rId52"/>
    <p:sldId id="310" r:id="rId53"/>
    <p:sldId id="313" r:id="rId54"/>
    <p:sldId id="309" r:id="rId55"/>
    <p:sldId id="304" r:id="rId56"/>
    <p:sldId id="306" r:id="rId57"/>
    <p:sldId id="307" r:id="rId58"/>
  </p:sldIdLst>
  <p:sldSz cx="6858000" cy="9144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2" autoAdjust="0"/>
    <p:restoredTop sz="94671" autoAdjust="0"/>
  </p:normalViewPr>
  <p:slideViewPr>
    <p:cSldViewPr>
      <p:cViewPr varScale="1">
        <p:scale>
          <a:sx n="23" d="100"/>
          <a:sy n="23" d="100"/>
        </p:scale>
        <p:origin x="-965" y="-67"/>
      </p:cViewPr>
      <p:guideLst>
        <p:guide orient="horz" pos="2880"/>
        <p:guide pos="2160"/>
      </p:guideLst>
    </p:cSldViewPr>
  </p:slideViewPr>
  <p:outlineViewPr>
    <p:cViewPr>
      <p:scale>
        <a:sx n="33" d="100"/>
        <a:sy n="33" d="100"/>
      </p:scale>
      <p:origin x="36" y="1311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tr-TR"/>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lvl1pPr>
              <a:defRPr/>
            </a:lvl1pPr>
          </a:lstStyle>
          <a:p>
            <a:pPr>
              <a:defRPr/>
            </a:pPr>
            <a:fld id="{0FAADA27-7CEE-4968-AA9B-06548B6ABE93}" type="datetimeFigureOut">
              <a:rPr lang="tr-TR"/>
              <a:pPr>
                <a:defRPr/>
              </a:pPr>
              <a:t>27.04.2012</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41E8D924-88D3-4C97-96F5-625D1F854175}"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lvl1pPr>
              <a:defRPr/>
            </a:lvl1pPr>
          </a:lstStyle>
          <a:p>
            <a:pPr>
              <a:defRPr/>
            </a:pPr>
            <a:fld id="{E1D67F6E-043A-4117-9D46-6C803BD58C02}" type="datetimeFigureOut">
              <a:rPr lang="tr-TR"/>
              <a:pPr>
                <a:defRPr/>
              </a:pPr>
              <a:t>27.04.2012</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5FD7DB23-9CAA-4B22-A331-4E71930B5CE0}"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lvl1pPr>
              <a:defRPr/>
            </a:lvl1pPr>
          </a:lstStyle>
          <a:p>
            <a:pPr>
              <a:defRPr/>
            </a:pPr>
            <a:fld id="{51600BA1-BF54-4FF4-8997-8B57E7C45E7D}" type="datetimeFigureOut">
              <a:rPr lang="tr-TR"/>
              <a:pPr>
                <a:defRPr/>
              </a:pPr>
              <a:t>27.04.2012</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8EADBF57-D359-4BBC-957D-6F49736E222A}"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lvl1pPr>
              <a:defRPr/>
            </a:lvl1pPr>
          </a:lstStyle>
          <a:p>
            <a:pPr>
              <a:defRPr/>
            </a:pPr>
            <a:fld id="{E8FF3939-3C0A-448B-9322-84EB03FC3512}" type="datetimeFigureOut">
              <a:rPr lang="tr-TR"/>
              <a:pPr>
                <a:defRPr/>
              </a:pPr>
              <a:t>27.04.2012</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177C828A-B029-4C1B-847A-0BC89640CC42}"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2B12EE4-CB26-449D-A37E-F7816597DED4}" type="datetimeFigureOut">
              <a:rPr lang="tr-TR"/>
              <a:pPr>
                <a:defRPr/>
              </a:pPr>
              <a:t>27.04.2012</a:t>
            </a:fld>
            <a:endParaRPr lang="tr-TR"/>
          </a:p>
        </p:txBody>
      </p:sp>
      <p:sp>
        <p:nvSpPr>
          <p:cNvPr id="5" name="Footer Placeholder 4"/>
          <p:cNvSpPr>
            <a:spLocks noGrp="1"/>
          </p:cNvSpPr>
          <p:nvPr>
            <p:ph type="ftr" sz="quarter" idx="11"/>
          </p:nvPr>
        </p:nvSpPr>
        <p:spPr/>
        <p:txBody>
          <a:bodyPr/>
          <a:lstStyle>
            <a:lvl1pPr>
              <a:defRPr/>
            </a:lvl1pPr>
          </a:lstStyle>
          <a:p>
            <a:pPr>
              <a:defRPr/>
            </a:pPr>
            <a:endParaRPr lang="tr-TR"/>
          </a:p>
        </p:txBody>
      </p:sp>
      <p:sp>
        <p:nvSpPr>
          <p:cNvPr id="6" name="Slide Number Placeholder 5"/>
          <p:cNvSpPr>
            <a:spLocks noGrp="1"/>
          </p:cNvSpPr>
          <p:nvPr>
            <p:ph type="sldNum" sz="quarter" idx="12"/>
          </p:nvPr>
        </p:nvSpPr>
        <p:spPr/>
        <p:txBody>
          <a:bodyPr/>
          <a:lstStyle>
            <a:lvl1pPr>
              <a:defRPr/>
            </a:lvl1pPr>
          </a:lstStyle>
          <a:p>
            <a:pPr>
              <a:defRPr/>
            </a:pPr>
            <a:fld id="{E179531C-5D8B-4D9C-B9C6-BCFF221EA86D}"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3"/>
          <p:cNvSpPr>
            <a:spLocks noGrp="1"/>
          </p:cNvSpPr>
          <p:nvPr>
            <p:ph type="dt" sz="half" idx="10"/>
          </p:nvPr>
        </p:nvSpPr>
        <p:spPr/>
        <p:txBody>
          <a:bodyPr/>
          <a:lstStyle>
            <a:lvl1pPr>
              <a:defRPr/>
            </a:lvl1pPr>
          </a:lstStyle>
          <a:p>
            <a:pPr>
              <a:defRPr/>
            </a:pPr>
            <a:fld id="{CEC96051-55A0-4877-A0CD-02A0E5418C15}" type="datetimeFigureOut">
              <a:rPr lang="tr-TR"/>
              <a:pPr>
                <a:defRPr/>
              </a:pPr>
              <a:t>27.04.2012</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E3C84CA1-41B6-4B32-A52F-B41FDDB9BEFB}"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3"/>
          <p:cNvSpPr>
            <a:spLocks noGrp="1"/>
          </p:cNvSpPr>
          <p:nvPr>
            <p:ph type="dt" sz="half" idx="10"/>
          </p:nvPr>
        </p:nvSpPr>
        <p:spPr/>
        <p:txBody>
          <a:bodyPr/>
          <a:lstStyle>
            <a:lvl1pPr>
              <a:defRPr/>
            </a:lvl1pPr>
          </a:lstStyle>
          <a:p>
            <a:pPr>
              <a:defRPr/>
            </a:pPr>
            <a:fld id="{84CB7C24-EC83-4245-8C3A-E8FB49B66D7B}" type="datetimeFigureOut">
              <a:rPr lang="tr-TR"/>
              <a:pPr>
                <a:defRPr/>
              </a:pPr>
              <a:t>27.04.2012</a:t>
            </a:fld>
            <a:endParaRPr lang="tr-TR"/>
          </a:p>
        </p:txBody>
      </p:sp>
      <p:sp>
        <p:nvSpPr>
          <p:cNvPr id="8" name="Footer Placeholder 4"/>
          <p:cNvSpPr>
            <a:spLocks noGrp="1"/>
          </p:cNvSpPr>
          <p:nvPr>
            <p:ph type="ftr" sz="quarter" idx="11"/>
          </p:nvPr>
        </p:nvSpPr>
        <p:spPr/>
        <p:txBody>
          <a:bodyPr/>
          <a:lstStyle>
            <a:lvl1pPr>
              <a:defRPr/>
            </a:lvl1pPr>
          </a:lstStyle>
          <a:p>
            <a:pPr>
              <a:defRPr/>
            </a:pPr>
            <a:endParaRPr lang="tr-TR"/>
          </a:p>
        </p:txBody>
      </p:sp>
      <p:sp>
        <p:nvSpPr>
          <p:cNvPr id="9" name="Slide Number Placeholder 5"/>
          <p:cNvSpPr>
            <a:spLocks noGrp="1"/>
          </p:cNvSpPr>
          <p:nvPr>
            <p:ph type="sldNum" sz="quarter" idx="12"/>
          </p:nvPr>
        </p:nvSpPr>
        <p:spPr/>
        <p:txBody>
          <a:bodyPr/>
          <a:lstStyle>
            <a:lvl1pPr>
              <a:defRPr/>
            </a:lvl1pPr>
          </a:lstStyle>
          <a:p>
            <a:pPr>
              <a:defRPr/>
            </a:pPr>
            <a:fld id="{22C34061-0B2E-4066-9815-0E6008760350}"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3"/>
          <p:cNvSpPr>
            <a:spLocks noGrp="1"/>
          </p:cNvSpPr>
          <p:nvPr>
            <p:ph type="dt" sz="half" idx="10"/>
          </p:nvPr>
        </p:nvSpPr>
        <p:spPr/>
        <p:txBody>
          <a:bodyPr/>
          <a:lstStyle>
            <a:lvl1pPr>
              <a:defRPr/>
            </a:lvl1pPr>
          </a:lstStyle>
          <a:p>
            <a:pPr>
              <a:defRPr/>
            </a:pPr>
            <a:fld id="{CB38EC2F-AC67-4C65-B743-A345A35B78D5}" type="datetimeFigureOut">
              <a:rPr lang="tr-TR"/>
              <a:pPr>
                <a:defRPr/>
              </a:pPr>
              <a:t>27.04.2012</a:t>
            </a:fld>
            <a:endParaRPr lang="tr-TR"/>
          </a:p>
        </p:txBody>
      </p:sp>
      <p:sp>
        <p:nvSpPr>
          <p:cNvPr id="4" name="Footer Placeholder 4"/>
          <p:cNvSpPr>
            <a:spLocks noGrp="1"/>
          </p:cNvSpPr>
          <p:nvPr>
            <p:ph type="ftr" sz="quarter" idx="11"/>
          </p:nvPr>
        </p:nvSpPr>
        <p:spPr/>
        <p:txBody>
          <a:bodyPr/>
          <a:lstStyle>
            <a:lvl1pPr>
              <a:defRPr/>
            </a:lvl1pPr>
          </a:lstStyle>
          <a:p>
            <a:pPr>
              <a:defRPr/>
            </a:pPr>
            <a:endParaRPr lang="tr-TR"/>
          </a:p>
        </p:txBody>
      </p:sp>
      <p:sp>
        <p:nvSpPr>
          <p:cNvPr id="5" name="Slide Number Placeholder 5"/>
          <p:cNvSpPr>
            <a:spLocks noGrp="1"/>
          </p:cNvSpPr>
          <p:nvPr>
            <p:ph type="sldNum" sz="quarter" idx="12"/>
          </p:nvPr>
        </p:nvSpPr>
        <p:spPr/>
        <p:txBody>
          <a:bodyPr/>
          <a:lstStyle>
            <a:lvl1pPr>
              <a:defRPr/>
            </a:lvl1pPr>
          </a:lstStyle>
          <a:p>
            <a:pPr>
              <a:defRPr/>
            </a:pPr>
            <a:fld id="{62F84FAB-267D-4292-AA61-4F3D1F12542C}"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BFD707A-541B-47CE-90B5-7B5394A626CF}" type="datetimeFigureOut">
              <a:rPr lang="tr-TR"/>
              <a:pPr>
                <a:defRPr/>
              </a:pPr>
              <a:t>27.04.2012</a:t>
            </a:fld>
            <a:endParaRPr lang="tr-TR"/>
          </a:p>
        </p:txBody>
      </p:sp>
      <p:sp>
        <p:nvSpPr>
          <p:cNvPr id="3" name="Footer Placeholder 4"/>
          <p:cNvSpPr>
            <a:spLocks noGrp="1"/>
          </p:cNvSpPr>
          <p:nvPr>
            <p:ph type="ftr" sz="quarter" idx="11"/>
          </p:nvPr>
        </p:nvSpPr>
        <p:spPr/>
        <p:txBody>
          <a:bodyPr/>
          <a:lstStyle>
            <a:lvl1pPr>
              <a:defRPr/>
            </a:lvl1pPr>
          </a:lstStyle>
          <a:p>
            <a:pPr>
              <a:defRPr/>
            </a:pPr>
            <a:endParaRPr lang="tr-TR"/>
          </a:p>
        </p:txBody>
      </p:sp>
      <p:sp>
        <p:nvSpPr>
          <p:cNvPr id="4" name="Slide Number Placeholder 5"/>
          <p:cNvSpPr>
            <a:spLocks noGrp="1"/>
          </p:cNvSpPr>
          <p:nvPr>
            <p:ph type="sldNum" sz="quarter" idx="12"/>
          </p:nvPr>
        </p:nvSpPr>
        <p:spPr/>
        <p:txBody>
          <a:bodyPr/>
          <a:lstStyle>
            <a:lvl1pPr>
              <a:defRPr/>
            </a:lvl1pPr>
          </a:lstStyle>
          <a:p>
            <a:pPr>
              <a:defRPr/>
            </a:pPr>
            <a:fld id="{1E031C6E-8B31-480A-84DB-554BB63F92BD}"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6989141-62ED-4917-8D7F-2AE6CDE9E0B2}" type="datetimeFigureOut">
              <a:rPr lang="tr-TR"/>
              <a:pPr>
                <a:defRPr/>
              </a:pPr>
              <a:t>27.04.2012</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6331714A-17F9-4026-8542-7D5CBC2784B5}"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70320E0-D8CA-45A2-83BD-D2C63FD5B36E}" type="datetimeFigureOut">
              <a:rPr lang="tr-TR"/>
              <a:pPr>
                <a:defRPr/>
              </a:pPr>
              <a:t>27.04.2012</a:t>
            </a:fld>
            <a:endParaRPr lang="tr-TR"/>
          </a:p>
        </p:txBody>
      </p:sp>
      <p:sp>
        <p:nvSpPr>
          <p:cNvPr id="6" name="Footer Placeholder 4"/>
          <p:cNvSpPr>
            <a:spLocks noGrp="1"/>
          </p:cNvSpPr>
          <p:nvPr>
            <p:ph type="ftr" sz="quarter" idx="11"/>
          </p:nvPr>
        </p:nvSpPr>
        <p:spPr/>
        <p:txBody>
          <a:bodyPr/>
          <a:lstStyle>
            <a:lvl1pPr>
              <a:defRPr/>
            </a:lvl1pPr>
          </a:lstStyle>
          <a:p>
            <a:pPr>
              <a:defRPr/>
            </a:pPr>
            <a:endParaRPr lang="tr-TR"/>
          </a:p>
        </p:txBody>
      </p:sp>
      <p:sp>
        <p:nvSpPr>
          <p:cNvPr id="7" name="Slide Number Placeholder 5"/>
          <p:cNvSpPr>
            <a:spLocks noGrp="1"/>
          </p:cNvSpPr>
          <p:nvPr>
            <p:ph type="sldNum" sz="quarter" idx="12"/>
          </p:nvPr>
        </p:nvSpPr>
        <p:spPr/>
        <p:txBody>
          <a:bodyPr/>
          <a:lstStyle>
            <a:lvl1pPr>
              <a:defRPr/>
            </a:lvl1pPr>
          </a:lstStyle>
          <a:p>
            <a:pPr>
              <a:defRPr/>
            </a:pPr>
            <a:fld id="{C7BBD12B-BD29-4DC0-BCC8-84688FBAAFCC}"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713"/>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tr-TR" smtClean="0"/>
          </a:p>
        </p:txBody>
      </p:sp>
      <p:sp>
        <p:nvSpPr>
          <p:cNvPr id="1027" name="Text Placeholder 2"/>
          <p:cNvSpPr>
            <a:spLocks noGrp="1"/>
          </p:cNvSpPr>
          <p:nvPr>
            <p:ph type="body" idx="1"/>
          </p:nvPr>
        </p:nvSpPr>
        <p:spPr bwMode="auto">
          <a:xfrm>
            <a:off x="342900" y="2133600"/>
            <a:ext cx="6172200" cy="6034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smtClean="0"/>
          </a:p>
        </p:txBody>
      </p:sp>
      <p:sp>
        <p:nvSpPr>
          <p:cNvPr id="4" name="Date Placeholder 3"/>
          <p:cNvSpPr>
            <a:spLocks noGrp="1"/>
          </p:cNvSpPr>
          <p:nvPr>
            <p:ph type="dt" sz="half" idx="2"/>
          </p:nvPr>
        </p:nvSpPr>
        <p:spPr>
          <a:xfrm>
            <a:off x="342900" y="8475663"/>
            <a:ext cx="1600200" cy="48577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2933CE6A-5427-4A9D-B378-78B689E87AA0}" type="datetimeFigureOut">
              <a:rPr lang="tr-TR"/>
              <a:pPr>
                <a:defRPr/>
              </a:pPr>
              <a:t>27.04.2012</a:t>
            </a:fld>
            <a:endParaRPr lang="tr-TR"/>
          </a:p>
        </p:txBody>
      </p:sp>
      <p:sp>
        <p:nvSpPr>
          <p:cNvPr id="5" name="Footer Placeholder 4"/>
          <p:cNvSpPr>
            <a:spLocks noGrp="1"/>
          </p:cNvSpPr>
          <p:nvPr>
            <p:ph type="ftr" sz="quarter" idx="3"/>
          </p:nvPr>
        </p:nvSpPr>
        <p:spPr>
          <a:xfrm>
            <a:off x="2343150" y="8475663"/>
            <a:ext cx="2171700" cy="48577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tr-TR"/>
          </a:p>
        </p:txBody>
      </p:sp>
      <p:sp>
        <p:nvSpPr>
          <p:cNvPr id="6" name="Slide Number Placeholder 5"/>
          <p:cNvSpPr>
            <a:spLocks noGrp="1"/>
          </p:cNvSpPr>
          <p:nvPr>
            <p:ph type="sldNum" sz="quarter" idx="4"/>
          </p:nvPr>
        </p:nvSpPr>
        <p:spPr>
          <a:xfrm>
            <a:off x="4914900" y="8475663"/>
            <a:ext cx="1600200" cy="48577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13BCAAC8-C62C-4A5A-9120-9037E5EDA1EC}"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3" name="Picture 2"/>
          <p:cNvPicPr>
            <a:picLocks noChangeAspect="1" noChangeArrowheads="1"/>
          </p:cNvPicPr>
          <p:nvPr/>
        </p:nvPicPr>
        <p:blipFill>
          <a:blip r:embed="rId2" cstate="print"/>
          <a:srcRect/>
          <a:stretch>
            <a:fillRect/>
          </a:stretch>
        </p:blipFill>
        <p:spPr bwMode="auto">
          <a:xfrm>
            <a:off x="908050" y="395288"/>
            <a:ext cx="5184775" cy="841533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Content Placeholder 2"/>
          <p:cNvSpPr>
            <a:spLocks noGrp="1"/>
          </p:cNvSpPr>
          <p:nvPr>
            <p:ph idx="1"/>
          </p:nvPr>
        </p:nvSpPr>
        <p:spPr>
          <a:xfrm>
            <a:off x="342900" y="2133600"/>
            <a:ext cx="6172200" cy="6759575"/>
          </a:xfrm>
        </p:spPr>
        <p:txBody>
          <a:bodyPr/>
          <a:lstStyle/>
          <a:p>
            <a:pPr marL="0" indent="0" eaLnBrk="1" hangingPunct="1">
              <a:buFont typeface="Arial" charset="0"/>
              <a:buNone/>
            </a:pPr>
            <a:r>
              <a:rPr lang="tr-TR" sz="4600" smtClean="0">
                <a:solidFill>
                  <a:srgbClr val="000000"/>
                </a:solidFill>
                <a:latin typeface="Cambria" pitchFamily="18" charset="0"/>
              </a:rPr>
              <a:t>. AB üyeliği → </a:t>
            </a:r>
            <a:r>
              <a:rPr lang="tr-TR" sz="4600" i="1" smtClean="0">
                <a:solidFill>
                  <a:srgbClr val="000000"/>
                </a:solidFill>
                <a:latin typeface="Cambria" pitchFamily="18" charset="0"/>
              </a:rPr>
              <a:t>Sorumluluk seyrelmesi</a:t>
            </a:r>
            <a:r>
              <a:rPr lang="tr-TR" sz="4600" smtClean="0">
                <a:solidFill>
                  <a:srgbClr val="000000"/>
                </a:solidFill>
                <a:latin typeface="Cambria" pitchFamily="18" charset="0"/>
              </a:rPr>
              <a:t> (</a:t>
            </a:r>
            <a:r>
              <a:rPr lang="tr-TR" sz="4600" i="1" smtClean="0">
                <a:solidFill>
                  <a:srgbClr val="000000"/>
                </a:solidFill>
                <a:latin typeface="Cambria" pitchFamily="18" charset="0"/>
              </a:rPr>
              <a:t>accountability dilution) </a:t>
            </a:r>
            <a:r>
              <a:rPr lang="tr-TR" sz="4600" smtClean="0">
                <a:solidFill>
                  <a:srgbClr val="000000"/>
                </a:solidFill>
                <a:latin typeface="Cambria" pitchFamily="18" charset="0"/>
              </a:rPr>
              <a:t>→ Halk ve yöneticilerde toplumsal sorumluluğun azalışı → Yolsuzluk ve kısa dönemcilik → Kronik yüksek kamu borcu</a:t>
            </a:r>
          </a:p>
        </p:txBody>
      </p:sp>
      <p:sp>
        <p:nvSpPr>
          <p:cNvPr id="22530"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YN BORÇ KRİZİNİN </a:t>
            </a:r>
            <a:r>
              <a:rPr lang="tr-TR" sz="4600" b="1">
                <a:solidFill>
                  <a:schemeClr val="tx2"/>
                </a:solidFill>
                <a:latin typeface="Cambria" pitchFamily="18" charset="0"/>
                <a:ea typeface="Calibri" pitchFamily="34" charset="0"/>
                <a:cs typeface="Times New Roman" pitchFamily="18" charset="0"/>
              </a:rPr>
              <a:t>İÇ KAYNAKLI SEBEPLERİ</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Content Placeholder 2"/>
          <p:cNvSpPr>
            <a:spLocks noGrp="1"/>
          </p:cNvSpPr>
          <p:nvPr>
            <p:ph idx="1"/>
          </p:nvPr>
        </p:nvSpPr>
        <p:spPr>
          <a:xfrm>
            <a:off x="333375" y="2384425"/>
            <a:ext cx="6172200" cy="6759575"/>
          </a:xfrm>
        </p:spPr>
        <p:txBody>
          <a:bodyPr/>
          <a:lstStyle/>
          <a:p>
            <a:pPr marL="0" indent="0" eaLnBrk="1" hangingPunct="1">
              <a:buFont typeface="Arial" charset="0"/>
              <a:buNone/>
            </a:pPr>
            <a:r>
              <a:rPr lang="tr-TR" sz="5500" smtClean="0">
                <a:latin typeface="Cambria" pitchFamily="18" charset="0"/>
                <a:cs typeface="Times New Roman" pitchFamily="18" charset="0"/>
              </a:rPr>
              <a:t>. </a:t>
            </a:r>
            <a:r>
              <a:rPr lang="tr-TR" sz="5500" i="1" smtClean="0">
                <a:latin typeface="Cambria" pitchFamily="18" charset="0"/>
                <a:cs typeface="Times New Roman" pitchFamily="18" charset="0"/>
              </a:rPr>
              <a:t>Defter pişirme</a:t>
            </a:r>
            <a:r>
              <a:rPr lang="tr-TR" sz="5500" smtClean="0">
                <a:latin typeface="Cambria" pitchFamily="18" charset="0"/>
                <a:cs typeface="Times New Roman" pitchFamily="18" charset="0"/>
              </a:rPr>
              <a:t> → Önceliklerin ve politikaların yanlış belirlenmesi, büyüyen sorunların farkında olunmaması</a:t>
            </a:r>
          </a:p>
        </p:txBody>
      </p:sp>
      <p:sp>
        <p:nvSpPr>
          <p:cNvPr id="23554"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YN BORÇ KRİZİNİN </a:t>
            </a:r>
            <a:r>
              <a:rPr lang="tr-TR" sz="4600" b="1">
                <a:solidFill>
                  <a:schemeClr val="tx2"/>
                </a:solidFill>
                <a:latin typeface="Cambria" pitchFamily="18" charset="0"/>
                <a:ea typeface="Calibri" pitchFamily="34" charset="0"/>
                <a:cs typeface="Times New Roman" pitchFamily="18" charset="0"/>
              </a:rPr>
              <a:t>İÇ KAYNAKLI SEBEPLERİ</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Content Placeholder 2"/>
          <p:cNvSpPr>
            <a:spLocks noGrp="1"/>
          </p:cNvSpPr>
          <p:nvPr>
            <p:ph idx="1"/>
          </p:nvPr>
        </p:nvSpPr>
        <p:spPr>
          <a:xfrm>
            <a:off x="332656" y="2699792"/>
            <a:ext cx="6172200" cy="6759575"/>
          </a:xfrm>
        </p:spPr>
        <p:txBody>
          <a:bodyPr/>
          <a:lstStyle/>
          <a:p>
            <a:pPr marL="0" indent="0" eaLnBrk="1" hangingPunct="1">
              <a:buFont typeface="Arial" charset="0"/>
              <a:buNone/>
            </a:pPr>
            <a:r>
              <a:rPr lang="tr-TR" sz="6000" dirty="0" smtClean="0">
                <a:latin typeface="Cambria" pitchFamily="18" charset="0"/>
                <a:cs typeface="Times New Roman" pitchFamily="18" charset="0"/>
              </a:rPr>
              <a:t>. Aşırı yüksek borç yükü → (Kemer sıkma → Kamu borcunun reel değeri ↗)</a:t>
            </a:r>
          </a:p>
        </p:txBody>
      </p:sp>
      <p:sp>
        <p:nvSpPr>
          <p:cNvPr id="24578"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YN BORÇ KRİZİNİN </a:t>
            </a:r>
            <a:r>
              <a:rPr lang="tr-TR" sz="4600" b="1">
                <a:solidFill>
                  <a:schemeClr val="tx2"/>
                </a:solidFill>
                <a:latin typeface="Cambria" pitchFamily="18" charset="0"/>
                <a:ea typeface="Calibri" pitchFamily="34" charset="0"/>
                <a:cs typeface="Times New Roman" pitchFamily="18" charset="0"/>
              </a:rPr>
              <a:t>İÇ KAYNAKLI SEBEPLERİ</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Content Placeholder 2"/>
          <p:cNvSpPr>
            <a:spLocks noGrp="1"/>
          </p:cNvSpPr>
          <p:nvPr>
            <p:ph idx="1"/>
          </p:nvPr>
        </p:nvSpPr>
        <p:spPr>
          <a:xfrm>
            <a:off x="404664" y="3203848"/>
            <a:ext cx="6172200" cy="6759575"/>
          </a:xfrm>
        </p:spPr>
        <p:txBody>
          <a:bodyPr/>
          <a:lstStyle/>
          <a:p>
            <a:pPr marL="0" indent="0" eaLnBrk="1" hangingPunct="1">
              <a:buFont typeface="Arial" charset="0"/>
              <a:buNone/>
            </a:pPr>
            <a:r>
              <a:rPr lang="tr-TR" sz="6000" dirty="0" smtClean="0">
                <a:latin typeface="Cambria" pitchFamily="18" charset="0"/>
                <a:cs typeface="Times New Roman" pitchFamily="18" charset="0"/>
              </a:rPr>
              <a:t>. Tembellik ve disiplinsizlik kültürü</a:t>
            </a:r>
          </a:p>
        </p:txBody>
      </p:sp>
      <p:sp>
        <p:nvSpPr>
          <p:cNvPr id="25602"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YN BORÇ KRİZİNİN </a:t>
            </a:r>
            <a:r>
              <a:rPr lang="tr-TR" sz="4600" b="1">
                <a:solidFill>
                  <a:schemeClr val="tx2"/>
                </a:solidFill>
                <a:latin typeface="Cambria" pitchFamily="18" charset="0"/>
                <a:ea typeface="Calibri" pitchFamily="34" charset="0"/>
                <a:cs typeface="Times New Roman" pitchFamily="18" charset="0"/>
              </a:rPr>
              <a:t>İÇ KAYNAKLI SEBEPLERİ</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Content Placeholder 2"/>
          <p:cNvSpPr>
            <a:spLocks noGrp="1"/>
          </p:cNvSpPr>
          <p:nvPr>
            <p:ph idx="1"/>
          </p:nvPr>
        </p:nvSpPr>
        <p:spPr>
          <a:xfrm>
            <a:off x="342900" y="2133600"/>
            <a:ext cx="6172200" cy="6759575"/>
          </a:xfrm>
        </p:spPr>
        <p:txBody>
          <a:bodyPr/>
          <a:lstStyle/>
          <a:p>
            <a:pPr marL="0" indent="0" algn="ctr" eaLnBrk="1" hangingPunct="1">
              <a:buFont typeface="Arial" charset="0"/>
              <a:buNone/>
            </a:pPr>
            <a:r>
              <a:rPr lang="tr-TR" sz="4400" u="sng" smtClean="0">
                <a:latin typeface="Cambria" pitchFamily="18" charset="0"/>
                <a:cs typeface="Times New Roman" pitchFamily="18" charset="0"/>
              </a:rPr>
              <a:t>Tartışma</a:t>
            </a:r>
            <a:r>
              <a:rPr lang="tr-TR" sz="4400" smtClean="0">
                <a:latin typeface="Cambria" pitchFamily="18" charset="0"/>
                <a:cs typeface="Times New Roman" pitchFamily="18" charset="0"/>
              </a:rPr>
              <a:t> </a:t>
            </a:r>
          </a:p>
          <a:p>
            <a:pPr marL="0" indent="0" eaLnBrk="1" hangingPunct="1">
              <a:buFont typeface="Arial" charset="0"/>
              <a:buNone/>
            </a:pPr>
            <a:r>
              <a:rPr lang="tr-TR" sz="4000" smtClean="0">
                <a:latin typeface="Cambria" pitchFamily="18" charset="0"/>
                <a:cs typeface="Times New Roman" pitchFamily="18" charset="0"/>
              </a:rPr>
              <a:t>OECD: Avrupa’nın 1., dünyanın 2. en çok çalışan ulusu (Güney Kore).  </a:t>
            </a:r>
          </a:p>
          <a:p>
            <a:pPr marL="0" indent="0" eaLnBrk="1" hangingPunct="1">
              <a:buFont typeface="Arial" charset="0"/>
              <a:buNone/>
            </a:pPr>
            <a:r>
              <a:rPr lang="tr-TR" sz="4000" smtClean="0">
                <a:latin typeface="Cambria" pitchFamily="18" charset="0"/>
                <a:cs typeface="Times New Roman" pitchFamily="18" charset="0"/>
              </a:rPr>
              <a:t>Kişi başına üretim AB ort’dan yüksek.  </a:t>
            </a:r>
          </a:p>
          <a:p>
            <a:pPr marL="0" indent="0" eaLnBrk="1" hangingPunct="1">
              <a:buFont typeface="Arial" charset="0"/>
              <a:buNone/>
            </a:pPr>
            <a:r>
              <a:rPr lang="tr-TR" sz="4000" smtClean="0">
                <a:latin typeface="Cambria" pitchFamily="18" charset="0"/>
                <a:cs typeface="Times New Roman" pitchFamily="18" charset="0"/>
              </a:rPr>
              <a:t>97-07 GSYH büyüme hızı YN’da %2.4, AB’de %1.  Düşük tekno-orientasyonuna rağmen.</a:t>
            </a:r>
          </a:p>
        </p:txBody>
      </p:sp>
      <p:sp>
        <p:nvSpPr>
          <p:cNvPr id="26626"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YN BORÇ KRİZİNİN </a:t>
            </a:r>
            <a:r>
              <a:rPr lang="tr-TR" sz="4600" b="1">
                <a:solidFill>
                  <a:schemeClr val="tx2"/>
                </a:solidFill>
                <a:latin typeface="Cambria" pitchFamily="18" charset="0"/>
                <a:ea typeface="Calibri" pitchFamily="34" charset="0"/>
                <a:cs typeface="Times New Roman" pitchFamily="18" charset="0"/>
              </a:rPr>
              <a:t>İÇ KAYNAKLI SEBEPLERİ</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Content Placeholder 2"/>
          <p:cNvSpPr>
            <a:spLocks noGrp="1"/>
          </p:cNvSpPr>
          <p:nvPr>
            <p:ph idx="1"/>
          </p:nvPr>
        </p:nvSpPr>
        <p:spPr>
          <a:xfrm>
            <a:off x="342900" y="2133600"/>
            <a:ext cx="6172200" cy="6759575"/>
          </a:xfrm>
        </p:spPr>
        <p:txBody>
          <a:bodyPr/>
          <a:lstStyle/>
          <a:p>
            <a:pPr marL="0" indent="0" eaLnBrk="1" hangingPunct="1">
              <a:buFont typeface="Arial" charset="0"/>
              <a:buNone/>
            </a:pPr>
            <a:r>
              <a:rPr lang="tr-TR" dirty="0" smtClean="0">
                <a:latin typeface="Cambria" pitchFamily="18" charset="0"/>
                <a:cs typeface="Times New Roman" pitchFamily="18" charset="0"/>
              </a:rPr>
              <a:t>. Verimsiz kamu sektörü. Kamu harcamaları/GSYH AB ortalamasında, ama çoğunluğu productive olmayan askeri harcamalar (kisi basi askeri harc dunyada en yükseklerden) → Kisi basi kamu hizmeti harc Eurozone’nun 2.  en düşüğü → (Enformelite kültürüyle birlikte) Vergi toplayamama (Vergi gelirleri/GSYH YN’da %29.4, AB’de %37.8) → Mali açık → Kamu borcu</a:t>
            </a:r>
          </a:p>
        </p:txBody>
      </p:sp>
      <p:sp>
        <p:nvSpPr>
          <p:cNvPr id="27650"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YN BORÇ KRİZİNİN </a:t>
            </a:r>
            <a:r>
              <a:rPr lang="tr-TR" sz="4600" b="1">
                <a:solidFill>
                  <a:schemeClr val="tx2"/>
                </a:solidFill>
                <a:latin typeface="Cambria" pitchFamily="18" charset="0"/>
                <a:ea typeface="Calibri" pitchFamily="34" charset="0"/>
                <a:cs typeface="Times New Roman" pitchFamily="18" charset="0"/>
              </a:rPr>
              <a:t>İÇ KAYNAKLI SEBEPLERİ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Content Placeholder 2"/>
          <p:cNvSpPr>
            <a:spLocks noGrp="1"/>
          </p:cNvSpPr>
          <p:nvPr>
            <p:ph idx="1"/>
          </p:nvPr>
        </p:nvSpPr>
        <p:spPr>
          <a:xfrm>
            <a:off x="342900" y="2133600"/>
            <a:ext cx="6172200" cy="6759575"/>
          </a:xfrm>
        </p:spPr>
        <p:txBody>
          <a:bodyPr/>
          <a:lstStyle/>
          <a:p>
            <a:pPr marL="0" indent="0" eaLnBrk="1" hangingPunct="1">
              <a:buFont typeface="Arial" charset="0"/>
              <a:buNone/>
            </a:pPr>
            <a:r>
              <a:rPr lang="tr-TR" sz="3900" dirty="0" smtClean="0">
                <a:latin typeface="Cambria" pitchFamily="18" charset="0"/>
                <a:cs typeface="Times New Roman" pitchFamily="18" charset="0"/>
              </a:rPr>
              <a:t>. Uluslararası krediler ve sıcak para → Ucuz borçlanma → Artan borçluluk → Efektif talebin reel ekonomiden hızlı artışı, enflasyon → Borç krizi</a:t>
            </a:r>
          </a:p>
          <a:p>
            <a:pPr marL="0" indent="0" eaLnBrk="1" hangingPunct="1">
              <a:buFont typeface="Arial" charset="0"/>
              <a:buNone/>
            </a:pPr>
            <a:r>
              <a:rPr lang="tr-TR" sz="3900" dirty="0" smtClean="0">
                <a:latin typeface="Cambria" pitchFamily="18" charset="0"/>
                <a:cs typeface="Times New Roman" pitchFamily="18" charset="0"/>
              </a:rPr>
              <a:t>(1 Euro = 340.75 Drahmi) → “Zenginleştik” psikolojisi → İhtiyaç değil istek amaçlı tüketim → Cari açık → Kriz</a:t>
            </a:r>
          </a:p>
        </p:txBody>
      </p:sp>
      <p:sp>
        <p:nvSpPr>
          <p:cNvPr id="28674"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YN BORÇ KRİZİNİN </a:t>
            </a:r>
            <a:r>
              <a:rPr lang="tr-TR" sz="4600" b="1">
                <a:solidFill>
                  <a:schemeClr val="tx2"/>
                </a:solidFill>
                <a:latin typeface="Cambria" pitchFamily="18" charset="0"/>
                <a:ea typeface="Calibri" pitchFamily="34" charset="0"/>
                <a:cs typeface="Times New Roman" pitchFamily="18" charset="0"/>
              </a:rPr>
              <a:t>İÇ KAYNAKLI SEBEPLERİ</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Content Placeholder 2"/>
          <p:cNvSpPr>
            <a:spLocks noGrp="1"/>
          </p:cNvSpPr>
          <p:nvPr>
            <p:ph idx="1"/>
          </p:nvPr>
        </p:nvSpPr>
        <p:spPr>
          <a:xfrm>
            <a:off x="342900" y="2133600"/>
            <a:ext cx="6172200" cy="6759575"/>
          </a:xfrm>
        </p:spPr>
        <p:txBody>
          <a:bodyPr/>
          <a:lstStyle/>
          <a:p>
            <a:pPr marL="0" indent="0" eaLnBrk="1" hangingPunct="1">
              <a:buFont typeface="Arial" charset="0"/>
              <a:buNone/>
            </a:pPr>
            <a:r>
              <a:rPr lang="tr-TR" sz="3700" smtClean="0">
                <a:latin typeface="Cambria" pitchFamily="18" charset="0"/>
                <a:cs typeface="Times New Roman" pitchFamily="18" charset="0"/>
              </a:rPr>
              <a:t>. Devalüasyon dışında uluslararası rekabetçiliği artırma yolunun yaygın olmadığı bir politik ekonomi kültürü + Kısa vadeci zihniyet → AB fonlarının tekno yerine üretim artırmaya kullanılması → (EU yüzünden yükselen yerel girdi fiyatlarının da katkısıyla) ulusl rekab. daha da azalışı.  </a:t>
            </a:r>
          </a:p>
        </p:txBody>
      </p:sp>
      <p:sp>
        <p:nvSpPr>
          <p:cNvPr id="29698"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YN BORÇ KRİZİNİN </a:t>
            </a:r>
            <a:r>
              <a:rPr lang="tr-TR" sz="4600" b="1">
                <a:solidFill>
                  <a:schemeClr val="tx2"/>
                </a:solidFill>
                <a:latin typeface="Cambria" pitchFamily="18" charset="0"/>
                <a:ea typeface="Calibri" pitchFamily="34" charset="0"/>
                <a:cs typeface="Times New Roman" pitchFamily="18" charset="0"/>
              </a:rPr>
              <a:t>İÇ KAYNAKLI SEBEPLERİ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Content Placeholder 2"/>
          <p:cNvSpPr>
            <a:spLocks noGrp="1"/>
          </p:cNvSpPr>
          <p:nvPr>
            <p:ph idx="1"/>
          </p:nvPr>
        </p:nvSpPr>
        <p:spPr>
          <a:xfrm>
            <a:off x="342900" y="2133600"/>
            <a:ext cx="6172200" cy="6759575"/>
          </a:xfrm>
        </p:spPr>
        <p:txBody>
          <a:bodyPr/>
          <a:lstStyle/>
          <a:p>
            <a:pPr marL="0" indent="0" eaLnBrk="1" hangingPunct="1">
              <a:buFont typeface="Arial" charset="0"/>
              <a:buNone/>
            </a:pPr>
            <a:r>
              <a:rPr lang="tr-TR" sz="3400" smtClean="0">
                <a:latin typeface="Cambria" pitchFamily="18" charset="0"/>
                <a:cs typeface="Times New Roman" pitchFamily="18" charset="0"/>
              </a:rPr>
              <a:t>. Kavgacı siyaset kültürü → Defter pişirme ve tartışılabilir muhasebeyi AB’ne ispiyonlama (PASOK, Yeni Demokrasi. Silahlar alındığında mı satın alındığında mi kaydedilmeli?) → YN’nın uluslararası yatırımcıların nezdinde saygınlık ve güvenilirliğinin zedelenmesi → Konkordato senaryoları üzerine spekülasyon → Krizin derinleşmesi”</a:t>
            </a:r>
          </a:p>
        </p:txBody>
      </p:sp>
      <p:sp>
        <p:nvSpPr>
          <p:cNvPr id="30722"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YN BORÇ KRİZİNİN </a:t>
            </a:r>
            <a:r>
              <a:rPr lang="tr-TR" sz="4600" b="1">
                <a:solidFill>
                  <a:schemeClr val="tx2"/>
                </a:solidFill>
                <a:latin typeface="Cambria" pitchFamily="18" charset="0"/>
                <a:ea typeface="Calibri" pitchFamily="34" charset="0"/>
                <a:cs typeface="Times New Roman" pitchFamily="18" charset="0"/>
              </a:rPr>
              <a:t>İÇ KAYNAKLI SEBEPLERİ</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Content Placeholder 2"/>
          <p:cNvSpPr>
            <a:spLocks noGrp="1"/>
          </p:cNvSpPr>
          <p:nvPr>
            <p:ph idx="1"/>
          </p:nvPr>
        </p:nvSpPr>
        <p:spPr>
          <a:xfrm>
            <a:off x="342900" y="2133600"/>
            <a:ext cx="6172200" cy="6759575"/>
          </a:xfrm>
        </p:spPr>
        <p:txBody>
          <a:bodyPr/>
          <a:lstStyle/>
          <a:p>
            <a:pPr marL="0" indent="0" algn="ctr" eaLnBrk="1" hangingPunct="1">
              <a:buFont typeface="Arial" charset="0"/>
              <a:buNone/>
            </a:pPr>
            <a:endParaRPr lang="tr-TR" sz="5000" smtClean="0">
              <a:latin typeface="Cambria" pitchFamily="18" charset="0"/>
              <a:cs typeface="Times New Roman" pitchFamily="18" charset="0"/>
            </a:endParaRPr>
          </a:p>
          <a:p>
            <a:pPr marL="0" indent="0" algn="ctr" eaLnBrk="1" hangingPunct="1">
              <a:buFont typeface="Arial" charset="0"/>
              <a:buNone/>
            </a:pPr>
            <a:r>
              <a:rPr lang="tr-TR" sz="5000" smtClean="0">
                <a:latin typeface="Cambria" pitchFamily="18" charset="0"/>
                <a:cs typeface="Times New Roman" pitchFamily="18" charset="0"/>
              </a:rPr>
              <a:t>Paul Krugman: </a:t>
            </a:r>
          </a:p>
          <a:p>
            <a:pPr marL="0" indent="0" algn="ctr" eaLnBrk="1" hangingPunct="1">
              <a:buFont typeface="Arial" charset="0"/>
              <a:buNone/>
            </a:pPr>
            <a:r>
              <a:rPr lang="tr-TR" sz="5000" i="1" smtClean="0">
                <a:latin typeface="Cambria" pitchFamily="18" charset="0"/>
                <a:cs typeface="Times New Roman" pitchFamily="18" charset="0"/>
              </a:rPr>
              <a:t>All sovereign statistics may be science fiction!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260350" y="250825"/>
            <a:ext cx="6172200" cy="1524000"/>
          </a:xfrm>
        </p:spPr>
        <p:txBody>
          <a:bodyPr/>
          <a:lstStyle/>
          <a:p>
            <a:pPr eaLnBrk="1" hangingPunct="1"/>
            <a:r>
              <a:rPr lang="tr-TR" sz="5500" b="1" smtClean="0">
                <a:solidFill>
                  <a:schemeClr val="tx2"/>
                </a:solidFill>
                <a:latin typeface="Cambria" pitchFamily="18" charset="0"/>
              </a:rPr>
              <a:t>KATKI YAPANLAR</a:t>
            </a:r>
            <a:endParaRPr lang="tr-TR" sz="5500" smtClean="0">
              <a:solidFill>
                <a:schemeClr val="tx2"/>
              </a:solidFill>
              <a:latin typeface="Cambria" pitchFamily="18" charset="0"/>
            </a:endParaRPr>
          </a:p>
        </p:txBody>
      </p:sp>
      <p:sp>
        <p:nvSpPr>
          <p:cNvPr id="14338" name="Content Placeholder 2"/>
          <p:cNvSpPr>
            <a:spLocks noGrp="1"/>
          </p:cNvSpPr>
          <p:nvPr>
            <p:ph idx="1"/>
          </p:nvPr>
        </p:nvSpPr>
        <p:spPr>
          <a:xfrm>
            <a:off x="188913" y="1763713"/>
            <a:ext cx="6553200" cy="7129462"/>
          </a:xfrm>
        </p:spPr>
        <p:txBody>
          <a:bodyPr/>
          <a:lstStyle/>
          <a:p>
            <a:pPr marL="0" indent="0" eaLnBrk="1" hangingPunct="1">
              <a:buFont typeface="Arial" charset="0"/>
              <a:buNone/>
            </a:pPr>
            <a:r>
              <a:rPr lang="tr-TR" sz="2800" smtClean="0">
                <a:latin typeface="Cambria" pitchFamily="18" charset="0"/>
                <a:cs typeface="Times New Roman" pitchFamily="18" charset="0"/>
              </a:rPr>
              <a:t>Prof. Dr. Basil Dalamagas, Atina </a:t>
            </a:r>
          </a:p>
          <a:p>
            <a:pPr marL="0" indent="0" eaLnBrk="1" hangingPunct="1">
              <a:buFont typeface="Arial" charset="0"/>
              <a:buNone/>
            </a:pPr>
            <a:r>
              <a:rPr lang="tr-TR" sz="2800" smtClean="0">
                <a:latin typeface="Cambria" pitchFamily="18" charset="0"/>
                <a:cs typeface="Times New Roman" pitchFamily="18" charset="0"/>
              </a:rPr>
              <a:t>    Üniversitesi</a:t>
            </a:r>
          </a:p>
          <a:p>
            <a:pPr marL="0" indent="0" eaLnBrk="1" hangingPunct="1">
              <a:buFont typeface="Arial" charset="0"/>
              <a:buNone/>
            </a:pPr>
            <a:r>
              <a:rPr lang="tr-TR" sz="2800" smtClean="0">
                <a:latin typeface="Cambria" pitchFamily="18" charset="0"/>
                <a:cs typeface="Times New Roman" pitchFamily="18" charset="0"/>
              </a:rPr>
              <a:t>   “Euro and the Economic Crisis in     </a:t>
            </a:r>
          </a:p>
          <a:p>
            <a:pPr marL="0" indent="0" eaLnBrk="1" hangingPunct="1">
              <a:buFont typeface="Arial" charset="0"/>
              <a:buNone/>
            </a:pPr>
            <a:r>
              <a:rPr lang="tr-TR" sz="2800" smtClean="0">
                <a:latin typeface="Cambria" pitchFamily="18" charset="0"/>
                <a:cs typeface="Times New Roman" pitchFamily="18" charset="0"/>
              </a:rPr>
              <a:t>   Greece”</a:t>
            </a:r>
          </a:p>
          <a:p>
            <a:pPr marL="0" indent="0" eaLnBrk="1" hangingPunct="1">
              <a:buFont typeface="Arial" charset="0"/>
              <a:buNone/>
            </a:pPr>
            <a:endParaRPr lang="tr-TR" sz="2800" smtClean="0">
              <a:latin typeface="Cambria" pitchFamily="18" charset="0"/>
              <a:cs typeface="Times New Roman" pitchFamily="18" charset="0"/>
            </a:endParaRPr>
          </a:p>
          <a:p>
            <a:pPr marL="0" indent="0" eaLnBrk="1" hangingPunct="1">
              <a:buFont typeface="Arial" charset="0"/>
              <a:buNone/>
            </a:pPr>
            <a:r>
              <a:rPr lang="tr-TR" sz="2800" smtClean="0">
                <a:latin typeface="Cambria" pitchFamily="18" charset="0"/>
                <a:cs typeface="Times New Roman" pitchFamily="18" charset="0"/>
              </a:rPr>
              <a:t>Prof. Dr. P.E. Petrakis, Atina Üniversitesi</a:t>
            </a:r>
          </a:p>
          <a:p>
            <a:pPr marL="0" indent="0" eaLnBrk="1" hangingPunct="1">
              <a:buFont typeface="Arial" charset="0"/>
              <a:buNone/>
            </a:pPr>
            <a:r>
              <a:rPr lang="tr-TR" sz="2800" smtClean="0">
                <a:latin typeface="Cambria" pitchFamily="18" charset="0"/>
                <a:cs typeface="Times New Roman" pitchFamily="18" charset="0"/>
              </a:rPr>
              <a:t>   </a:t>
            </a:r>
            <a:r>
              <a:rPr lang="en-GB" sz="2800" smtClean="0">
                <a:latin typeface="Cambria" pitchFamily="18" charset="0"/>
                <a:cs typeface="Times New Roman" pitchFamily="18" charset="0"/>
              </a:rPr>
              <a:t>“Greece and the Eurozone: Staying or</a:t>
            </a:r>
            <a:endParaRPr lang="tr-TR" sz="2800" smtClean="0">
              <a:latin typeface="Cambria" pitchFamily="18" charset="0"/>
              <a:cs typeface="Times New Roman" pitchFamily="18" charset="0"/>
            </a:endParaRPr>
          </a:p>
          <a:p>
            <a:pPr marL="0" indent="0" eaLnBrk="1" hangingPunct="1">
              <a:buFont typeface="Arial" charset="0"/>
              <a:buNone/>
            </a:pPr>
            <a:r>
              <a:rPr lang="tr-TR" sz="2800" smtClean="0">
                <a:latin typeface="Cambria" pitchFamily="18" charset="0"/>
                <a:cs typeface="Times New Roman" pitchFamily="18" charset="0"/>
              </a:rPr>
              <a:t>   </a:t>
            </a:r>
            <a:r>
              <a:rPr lang="en-GB" sz="2800" smtClean="0">
                <a:latin typeface="Cambria" pitchFamily="18" charset="0"/>
                <a:cs typeface="Times New Roman" pitchFamily="18" charset="0"/>
              </a:rPr>
              <a:t> Leaving”</a:t>
            </a:r>
            <a:endParaRPr lang="tr-TR" sz="2800" smtClean="0">
              <a:latin typeface="Cambria" pitchFamily="18" charset="0"/>
              <a:cs typeface="Times New Roman" pitchFamily="18" charset="0"/>
            </a:endParaRPr>
          </a:p>
          <a:p>
            <a:pPr marL="0" indent="0" eaLnBrk="1" hangingPunct="1">
              <a:buFont typeface="Arial" charset="0"/>
              <a:buNone/>
            </a:pPr>
            <a:endParaRPr lang="tr-TR" sz="2800" smtClean="0">
              <a:latin typeface="Cambria" pitchFamily="18" charset="0"/>
              <a:cs typeface="Times New Roman" pitchFamily="18" charset="0"/>
            </a:endParaRPr>
          </a:p>
          <a:p>
            <a:pPr marL="0" indent="0" eaLnBrk="1" hangingPunct="1">
              <a:buFont typeface="Arial" charset="0"/>
              <a:buNone/>
            </a:pPr>
            <a:r>
              <a:rPr lang="tr-TR" sz="2800" smtClean="0">
                <a:latin typeface="Cambria" pitchFamily="18" charset="0"/>
                <a:cs typeface="Times New Roman" pitchFamily="18" charset="0"/>
              </a:rPr>
              <a:t>Prof. Dr. Ersin Kalaycıoğlu, Sabancı </a:t>
            </a:r>
          </a:p>
          <a:p>
            <a:pPr marL="0" indent="0" eaLnBrk="1" hangingPunct="1">
              <a:buFont typeface="Arial" charset="0"/>
              <a:buNone/>
            </a:pPr>
            <a:r>
              <a:rPr lang="tr-TR" sz="2800" smtClean="0">
                <a:latin typeface="Cambria" pitchFamily="18" charset="0"/>
                <a:cs typeface="Times New Roman" pitchFamily="18" charset="0"/>
              </a:rPr>
              <a:t>    Üniversitesi</a:t>
            </a:r>
          </a:p>
          <a:p>
            <a:pPr marL="0" indent="0" eaLnBrk="1" hangingPunct="1">
              <a:buFont typeface="Arial" charset="0"/>
              <a:buNone/>
            </a:pPr>
            <a:r>
              <a:rPr lang="tr-TR" sz="2800" smtClean="0">
                <a:latin typeface="Cambria" pitchFamily="18" charset="0"/>
                <a:cs typeface="Times New Roman" pitchFamily="18" charset="0"/>
              </a:rPr>
              <a:t>   "European Union Fervor in Turkey: </a:t>
            </a:r>
          </a:p>
          <a:p>
            <a:pPr marL="0" indent="0" eaLnBrk="1" hangingPunct="1">
              <a:buFont typeface="Arial" charset="0"/>
              <a:buNone/>
            </a:pPr>
            <a:r>
              <a:rPr lang="tr-TR" sz="2800" smtClean="0">
                <a:latin typeface="Cambria" pitchFamily="18" charset="0"/>
                <a:cs typeface="Times New Roman" pitchFamily="18" charset="0"/>
              </a:rPr>
              <a:t>    Foreign Policy as a Domestic Political </a:t>
            </a:r>
          </a:p>
          <a:p>
            <a:pPr marL="0" indent="0" eaLnBrk="1" hangingPunct="1">
              <a:buFont typeface="Arial" charset="0"/>
              <a:buNone/>
            </a:pPr>
            <a:r>
              <a:rPr lang="tr-TR" sz="2800" smtClean="0">
                <a:latin typeface="Cambria" pitchFamily="18" charset="0"/>
                <a:cs typeface="Times New Roman" pitchFamily="18" charset="0"/>
              </a:rPr>
              <a:t>    Apparatus"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Content Placeholder 2"/>
          <p:cNvSpPr>
            <a:spLocks noGrp="1"/>
          </p:cNvSpPr>
          <p:nvPr>
            <p:ph idx="1"/>
          </p:nvPr>
        </p:nvSpPr>
        <p:spPr>
          <a:xfrm>
            <a:off x="332656" y="2051720"/>
            <a:ext cx="6172200" cy="6759575"/>
          </a:xfrm>
        </p:spPr>
        <p:txBody>
          <a:bodyPr/>
          <a:lstStyle/>
          <a:p>
            <a:pPr marL="0" indent="0" eaLnBrk="1" hangingPunct="1">
              <a:buFont typeface="Arial" charset="0"/>
              <a:buNone/>
            </a:pPr>
            <a:r>
              <a:rPr lang="tr-TR" sz="5000" dirty="0" smtClean="0">
                <a:latin typeface="Cambria" pitchFamily="18" charset="0"/>
                <a:cs typeface="Times New Roman" pitchFamily="18" charset="0"/>
              </a:rPr>
              <a:t>. Mali politika uygulayacak bir kurumun eksikliği. </a:t>
            </a:r>
          </a:p>
          <a:p>
            <a:pPr marL="0" indent="0" eaLnBrk="1" hangingPunct="1">
              <a:buFont typeface="Arial" charset="0"/>
              <a:buNone/>
            </a:pPr>
            <a:endParaRPr lang="tr-TR" sz="5000" dirty="0" smtClean="0">
              <a:latin typeface="Cambria" pitchFamily="18" charset="0"/>
              <a:cs typeface="Times New Roman" pitchFamily="18" charset="0"/>
            </a:endParaRPr>
          </a:p>
          <a:p>
            <a:pPr marL="0" indent="0" eaLnBrk="1" hangingPunct="1">
              <a:buFont typeface="Arial" charset="0"/>
              <a:buNone/>
            </a:pPr>
            <a:r>
              <a:rPr lang="tr-TR" sz="5000" dirty="0" smtClean="0">
                <a:latin typeface="Cambria" pitchFamily="18" charset="0"/>
                <a:cs typeface="Times New Roman" pitchFamily="18" charset="0"/>
              </a:rPr>
              <a:t>(İstikrar ve Büyüme Paktı’nın yaptırımı olmadığı için, uygulaması da zayıf) </a:t>
            </a:r>
          </a:p>
        </p:txBody>
      </p:sp>
      <p:sp>
        <p:nvSpPr>
          <p:cNvPr id="32770"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KRİZİN</a:t>
            </a:r>
            <a:r>
              <a:rPr lang="tr-TR" sz="4600" b="1">
                <a:solidFill>
                  <a:schemeClr val="tx2"/>
                </a:solidFill>
                <a:latin typeface="Cambria" pitchFamily="18" charset="0"/>
                <a:ea typeface="Calibri" pitchFamily="34" charset="0"/>
                <a:cs typeface="Times New Roman" pitchFamily="18" charset="0"/>
              </a:rPr>
              <a:t> AB KAYNAKLI SEBEPLERİ</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Content Placeholder 2"/>
          <p:cNvSpPr>
            <a:spLocks noGrp="1"/>
          </p:cNvSpPr>
          <p:nvPr>
            <p:ph idx="1"/>
          </p:nvPr>
        </p:nvSpPr>
        <p:spPr>
          <a:xfrm>
            <a:off x="260350" y="2555875"/>
            <a:ext cx="6172200" cy="6757988"/>
          </a:xfrm>
        </p:spPr>
        <p:txBody>
          <a:bodyPr/>
          <a:lstStyle/>
          <a:p>
            <a:pPr marL="0" indent="0" eaLnBrk="1" hangingPunct="1">
              <a:buFont typeface="Arial" charset="0"/>
              <a:buNone/>
            </a:pPr>
            <a:r>
              <a:rPr lang="tr-TR" sz="5000" smtClean="0">
                <a:latin typeface="Cambria" pitchFamily="18" charset="0"/>
                <a:cs typeface="Times New Roman" pitchFamily="18" charset="0"/>
              </a:rPr>
              <a:t>. AB’deki işbirlikçilik ruhunun eksikliği → Zayıf ekonomilerin desteklenmesi yerine kullanılması </a:t>
            </a:r>
          </a:p>
        </p:txBody>
      </p:sp>
      <p:sp>
        <p:nvSpPr>
          <p:cNvPr id="33794"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KRİZİN</a:t>
            </a:r>
            <a:r>
              <a:rPr lang="tr-TR" sz="4600" b="1">
                <a:solidFill>
                  <a:schemeClr val="tx2"/>
                </a:solidFill>
                <a:latin typeface="Cambria" pitchFamily="18" charset="0"/>
                <a:ea typeface="Calibri" pitchFamily="34" charset="0"/>
                <a:cs typeface="Times New Roman" pitchFamily="18" charset="0"/>
              </a:rPr>
              <a:t> AB KAYNAKLI SEBEPLERİ</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Content Placeholder 2"/>
          <p:cNvSpPr>
            <a:spLocks noGrp="1"/>
          </p:cNvSpPr>
          <p:nvPr>
            <p:ph idx="1"/>
          </p:nvPr>
        </p:nvSpPr>
        <p:spPr>
          <a:xfrm>
            <a:off x="260350" y="2051050"/>
            <a:ext cx="6172200" cy="6757988"/>
          </a:xfrm>
        </p:spPr>
        <p:txBody>
          <a:bodyPr/>
          <a:lstStyle/>
          <a:p>
            <a:pPr marL="0" indent="0" eaLnBrk="1" hangingPunct="1">
              <a:buFont typeface="Arial" charset="0"/>
              <a:buNone/>
            </a:pPr>
            <a:r>
              <a:rPr lang="tr-TR" sz="4000" smtClean="0">
                <a:latin typeface="Cambria" pitchFamily="18" charset="0"/>
                <a:cs typeface="Times New Roman" pitchFamily="18" charset="0"/>
              </a:rPr>
              <a:t>. AMB’nın </a:t>
            </a:r>
            <a:r>
              <a:rPr lang="tr-TR" sz="4000" i="1" smtClean="0">
                <a:latin typeface="Cambria" pitchFamily="18" charset="0"/>
                <a:cs typeface="Times New Roman" pitchFamily="18" charset="0"/>
              </a:rPr>
              <a:t>enflasyon fobisi</a:t>
            </a:r>
            <a:r>
              <a:rPr lang="tr-TR" sz="4000" smtClean="0">
                <a:latin typeface="Cambria" pitchFamily="18" charset="0"/>
                <a:cs typeface="Times New Roman" pitchFamily="18" charset="0"/>
              </a:rPr>
              <a:t> yüzünden son çare kreditörü olmaktan kaçınması → Sorunlu ekonomilerin ancak yüksek bono faizleriyle borçlanabilmesi → Borç yükünün daha da artması</a:t>
            </a:r>
          </a:p>
          <a:p>
            <a:pPr marL="0" indent="0" eaLnBrk="1" hangingPunct="1">
              <a:buFont typeface="Arial" charset="0"/>
              <a:buNone/>
            </a:pPr>
            <a:endParaRPr lang="tr-TR" sz="4000" i="1" smtClean="0">
              <a:latin typeface="Cambria" pitchFamily="18" charset="0"/>
              <a:cs typeface="Times New Roman" pitchFamily="18" charset="0"/>
            </a:endParaRPr>
          </a:p>
          <a:p>
            <a:pPr marL="0" indent="0" eaLnBrk="1" hangingPunct="1">
              <a:buFont typeface="Arial" charset="0"/>
              <a:buNone/>
            </a:pPr>
            <a:r>
              <a:rPr lang="tr-TR" sz="4000" i="1" smtClean="0">
                <a:latin typeface="Cambria" pitchFamily="18" charset="0"/>
                <a:cs typeface="Times New Roman" pitchFamily="18" charset="0"/>
              </a:rPr>
              <a:t>Austarians vs Austerians</a:t>
            </a:r>
            <a:endParaRPr lang="tr-TR" sz="4000" smtClean="0">
              <a:latin typeface="Cambria" pitchFamily="18" charset="0"/>
              <a:cs typeface="Times New Roman" pitchFamily="18" charset="0"/>
            </a:endParaRPr>
          </a:p>
        </p:txBody>
      </p:sp>
      <p:sp>
        <p:nvSpPr>
          <p:cNvPr id="34818"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KRİZİN</a:t>
            </a:r>
            <a:r>
              <a:rPr lang="tr-TR" sz="4600" b="1">
                <a:solidFill>
                  <a:schemeClr val="tx2"/>
                </a:solidFill>
                <a:latin typeface="Cambria" pitchFamily="18" charset="0"/>
                <a:ea typeface="Calibri" pitchFamily="34" charset="0"/>
                <a:cs typeface="Times New Roman" pitchFamily="18" charset="0"/>
              </a:rPr>
              <a:t> AB KAYNAKLI SEBEPLERİ</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Content Placeholder 2"/>
          <p:cNvSpPr>
            <a:spLocks noGrp="1"/>
          </p:cNvSpPr>
          <p:nvPr>
            <p:ph idx="1"/>
          </p:nvPr>
        </p:nvSpPr>
        <p:spPr>
          <a:xfrm>
            <a:off x="260350" y="2051050"/>
            <a:ext cx="6172200" cy="6757988"/>
          </a:xfrm>
        </p:spPr>
        <p:txBody>
          <a:bodyPr/>
          <a:lstStyle/>
          <a:p>
            <a:pPr marL="0" indent="0" eaLnBrk="1" hangingPunct="1">
              <a:buFont typeface="Arial" charset="0"/>
              <a:buNone/>
            </a:pPr>
            <a:r>
              <a:rPr lang="tr-TR" sz="4500" smtClean="0">
                <a:latin typeface="Cambria" pitchFamily="18" charset="0"/>
                <a:cs typeface="Times New Roman" pitchFamily="18" charset="0"/>
              </a:rPr>
              <a:t>. Müdaheleden kaçınma, Eurobond’dan kaçınma → Spekülatörlerin çöküş beklentisi yaratarak </a:t>
            </a:r>
            <a:r>
              <a:rPr lang="tr-TR" sz="4500" i="1" smtClean="0">
                <a:latin typeface="Cambria" pitchFamily="18" charset="0"/>
                <a:cs typeface="Times New Roman" pitchFamily="18" charset="0"/>
              </a:rPr>
              <a:t>beklenti etkisine</a:t>
            </a:r>
            <a:r>
              <a:rPr lang="tr-TR" sz="4500" smtClean="0">
                <a:latin typeface="Cambria" pitchFamily="18" charset="0"/>
                <a:cs typeface="Times New Roman" pitchFamily="18" charset="0"/>
              </a:rPr>
              <a:t> (</a:t>
            </a:r>
            <a:r>
              <a:rPr lang="tr-TR" sz="4500" i="1" smtClean="0">
                <a:latin typeface="Cambria" pitchFamily="18" charset="0"/>
                <a:cs typeface="Times New Roman" pitchFamily="18" charset="0"/>
              </a:rPr>
              <a:t>self-fulfilling prophecy</a:t>
            </a:r>
            <a:r>
              <a:rPr lang="tr-TR" sz="4500" smtClean="0">
                <a:latin typeface="Cambria" pitchFamily="18" charset="0"/>
                <a:cs typeface="Times New Roman" pitchFamily="18" charset="0"/>
              </a:rPr>
              <a:t>)</a:t>
            </a:r>
            <a:r>
              <a:rPr lang="tr-TR" sz="4500" i="1" smtClean="0">
                <a:latin typeface="Cambria" pitchFamily="18" charset="0"/>
                <a:cs typeface="Times New Roman" pitchFamily="18" charset="0"/>
              </a:rPr>
              <a:t> </a:t>
            </a:r>
            <a:r>
              <a:rPr lang="tr-TR" sz="4500" smtClean="0">
                <a:latin typeface="Cambria" pitchFamily="18" charset="0"/>
                <a:cs typeface="Times New Roman" pitchFamily="18" charset="0"/>
              </a:rPr>
              <a:t>yol açması → Krizden çıkışın zorlaşması</a:t>
            </a:r>
          </a:p>
        </p:txBody>
      </p:sp>
      <p:sp>
        <p:nvSpPr>
          <p:cNvPr id="35842"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KRİZİN</a:t>
            </a:r>
            <a:r>
              <a:rPr lang="tr-TR" sz="4600" b="1">
                <a:solidFill>
                  <a:schemeClr val="tx2"/>
                </a:solidFill>
                <a:latin typeface="Cambria" pitchFamily="18" charset="0"/>
                <a:ea typeface="Calibri" pitchFamily="34" charset="0"/>
                <a:cs typeface="Times New Roman" pitchFamily="18" charset="0"/>
              </a:rPr>
              <a:t> AB KAYNAKLI SEBEPLERİ</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Content Placeholder 2"/>
          <p:cNvSpPr>
            <a:spLocks noGrp="1"/>
          </p:cNvSpPr>
          <p:nvPr>
            <p:ph idx="1"/>
          </p:nvPr>
        </p:nvSpPr>
        <p:spPr>
          <a:xfrm>
            <a:off x="333375" y="2843213"/>
            <a:ext cx="6172200" cy="6757987"/>
          </a:xfrm>
        </p:spPr>
        <p:txBody>
          <a:bodyPr/>
          <a:lstStyle/>
          <a:p>
            <a:pPr marL="0" indent="0" eaLnBrk="1" hangingPunct="1">
              <a:buFont typeface="Arial" charset="0"/>
              <a:buNone/>
            </a:pPr>
            <a:r>
              <a:rPr lang="tr-TR" sz="6000" dirty="0" smtClean="0">
                <a:latin typeface="Cambria" pitchFamily="18" charset="0"/>
                <a:cs typeface="Times New Roman" pitchFamily="18" charset="0"/>
              </a:rPr>
              <a:t>. Kemer sıkma politikalarının sorunu büyütmesi</a:t>
            </a:r>
          </a:p>
        </p:txBody>
      </p:sp>
      <p:sp>
        <p:nvSpPr>
          <p:cNvPr id="36866"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KRİZİN</a:t>
            </a:r>
            <a:r>
              <a:rPr lang="tr-TR" sz="4600" b="1">
                <a:solidFill>
                  <a:schemeClr val="tx2"/>
                </a:solidFill>
                <a:latin typeface="Cambria" pitchFamily="18" charset="0"/>
                <a:ea typeface="Calibri" pitchFamily="34" charset="0"/>
                <a:cs typeface="Times New Roman" pitchFamily="18" charset="0"/>
              </a:rPr>
              <a:t> AB KAYNAKLI SEBEPLERİ</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Content Placeholder 2"/>
          <p:cNvSpPr>
            <a:spLocks noGrp="1"/>
          </p:cNvSpPr>
          <p:nvPr>
            <p:ph idx="1"/>
          </p:nvPr>
        </p:nvSpPr>
        <p:spPr>
          <a:xfrm>
            <a:off x="260350" y="2555875"/>
            <a:ext cx="6172200" cy="6757988"/>
          </a:xfrm>
        </p:spPr>
        <p:txBody>
          <a:bodyPr/>
          <a:lstStyle/>
          <a:p>
            <a:pPr marL="0" indent="0" eaLnBrk="1" hangingPunct="1">
              <a:buFont typeface="Arial" charset="0"/>
              <a:buNone/>
            </a:pPr>
            <a:r>
              <a:rPr lang="tr-TR" sz="4500" smtClean="0">
                <a:latin typeface="Cambria" pitchFamily="18" charset="0"/>
                <a:cs typeface="Times New Roman" pitchFamily="18" charset="0"/>
              </a:rPr>
              <a:t>. </a:t>
            </a:r>
            <a:r>
              <a:rPr lang="en-GB" sz="4500" smtClean="0">
                <a:latin typeface="Cambria" pitchFamily="18" charset="0"/>
                <a:cs typeface="Times New Roman" pitchFamily="18" charset="0"/>
              </a:rPr>
              <a:t>APB → Finansal sıkıntılarla döviz kurunu kullanarak baş etme X (</a:t>
            </a:r>
            <a:r>
              <a:rPr lang="en-GB" sz="4500" i="1" smtClean="0">
                <a:latin typeface="Cambria" pitchFamily="18" charset="0"/>
                <a:cs typeface="Times New Roman" pitchFamily="18" charset="0"/>
              </a:rPr>
              <a:t>İmkansız üçlü/Unholy trinity</a:t>
            </a:r>
            <a:r>
              <a:rPr lang="en-GB" sz="4500" smtClean="0">
                <a:latin typeface="Cambria" pitchFamily="18" charset="0"/>
                <a:cs typeface="Times New Roman" pitchFamily="18" charset="0"/>
              </a:rPr>
              <a:t>: Sabit kur, sermaye dolaşımı, bağımsız para politikası)</a:t>
            </a:r>
            <a:endParaRPr lang="tr-TR" sz="4500" smtClean="0">
              <a:latin typeface="Cambria" pitchFamily="18" charset="0"/>
              <a:cs typeface="Times New Roman" pitchFamily="18" charset="0"/>
            </a:endParaRPr>
          </a:p>
        </p:txBody>
      </p:sp>
      <p:sp>
        <p:nvSpPr>
          <p:cNvPr id="37890"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KRİZİN</a:t>
            </a:r>
            <a:r>
              <a:rPr lang="tr-TR" sz="4600" b="1">
                <a:solidFill>
                  <a:schemeClr val="tx2"/>
                </a:solidFill>
                <a:latin typeface="Cambria" pitchFamily="18" charset="0"/>
                <a:ea typeface="Calibri" pitchFamily="34" charset="0"/>
                <a:cs typeface="Times New Roman" pitchFamily="18" charset="0"/>
              </a:rPr>
              <a:t> AB KAYNAKLI SEBEPLERİ</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Content Placeholder 2"/>
          <p:cNvSpPr>
            <a:spLocks noGrp="1"/>
          </p:cNvSpPr>
          <p:nvPr>
            <p:ph idx="1"/>
          </p:nvPr>
        </p:nvSpPr>
        <p:spPr>
          <a:xfrm>
            <a:off x="260350" y="2555875"/>
            <a:ext cx="6172200" cy="6757988"/>
          </a:xfrm>
        </p:spPr>
        <p:txBody>
          <a:bodyPr/>
          <a:lstStyle/>
          <a:p>
            <a:pPr marL="0" indent="0" eaLnBrk="1" hangingPunct="1">
              <a:buFont typeface="Arial" charset="0"/>
              <a:buNone/>
            </a:pPr>
            <a:r>
              <a:rPr lang="tr-TR" sz="5400" smtClean="0">
                <a:latin typeface="Cambria" pitchFamily="18" charset="0"/>
                <a:cs typeface="Times New Roman" pitchFamily="18" charset="0"/>
              </a:rPr>
              <a:t>. AB yardım programının YN’nı canlandırmayı değil, kredilerini geri ödemesini hedeflemesi</a:t>
            </a:r>
          </a:p>
        </p:txBody>
      </p:sp>
      <p:sp>
        <p:nvSpPr>
          <p:cNvPr id="38914"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KRİZİN</a:t>
            </a:r>
            <a:r>
              <a:rPr lang="tr-TR" sz="4600" b="1">
                <a:solidFill>
                  <a:schemeClr val="tx2"/>
                </a:solidFill>
                <a:latin typeface="Cambria" pitchFamily="18" charset="0"/>
                <a:ea typeface="Calibri" pitchFamily="34" charset="0"/>
                <a:cs typeface="Times New Roman" pitchFamily="18" charset="0"/>
              </a:rPr>
              <a:t> AB KAYNAKLI SEBEPLERİ</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Content Placeholder 2"/>
          <p:cNvSpPr>
            <a:spLocks noGrp="1"/>
          </p:cNvSpPr>
          <p:nvPr>
            <p:ph idx="1"/>
          </p:nvPr>
        </p:nvSpPr>
        <p:spPr>
          <a:xfrm>
            <a:off x="260350" y="2555875"/>
            <a:ext cx="6172200" cy="6757988"/>
          </a:xfrm>
        </p:spPr>
        <p:txBody>
          <a:bodyPr/>
          <a:lstStyle/>
          <a:p>
            <a:pPr marL="0" indent="0" eaLnBrk="1" hangingPunct="1">
              <a:buFont typeface="Arial" charset="0"/>
              <a:buNone/>
            </a:pPr>
            <a:r>
              <a:rPr lang="tr-TR" sz="5000" dirty="0" smtClean="0">
                <a:latin typeface="Cambria" pitchFamily="18" charset="0"/>
                <a:cs typeface="Times New Roman" pitchFamily="18" charset="0"/>
              </a:rPr>
              <a:t>. AB’de hangi sorunların ulusal, hangilerinin birliği ilgilendirir olarak düşünüleceğine dair bir kuralın olmayışı    </a:t>
            </a:r>
          </a:p>
        </p:txBody>
      </p:sp>
      <p:sp>
        <p:nvSpPr>
          <p:cNvPr id="39938"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KRİZİN</a:t>
            </a:r>
            <a:r>
              <a:rPr lang="tr-TR" sz="4600" b="1">
                <a:solidFill>
                  <a:schemeClr val="tx2"/>
                </a:solidFill>
                <a:latin typeface="Cambria" pitchFamily="18" charset="0"/>
                <a:ea typeface="Calibri" pitchFamily="34" charset="0"/>
                <a:cs typeface="Times New Roman" pitchFamily="18" charset="0"/>
              </a:rPr>
              <a:t> AB KAYNAKLI SEBEPLERİ</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Content Placeholder 2"/>
          <p:cNvSpPr>
            <a:spLocks noGrp="1"/>
          </p:cNvSpPr>
          <p:nvPr>
            <p:ph idx="1"/>
          </p:nvPr>
        </p:nvSpPr>
        <p:spPr>
          <a:xfrm>
            <a:off x="188913" y="2195513"/>
            <a:ext cx="6408737" cy="6759575"/>
          </a:xfrm>
        </p:spPr>
        <p:txBody>
          <a:bodyPr/>
          <a:lstStyle/>
          <a:p>
            <a:pPr marL="0" indent="0" eaLnBrk="1" hangingPunct="1">
              <a:buNone/>
            </a:pPr>
            <a:r>
              <a:rPr lang="tr-TR" sz="3500" dirty="0" smtClean="0">
                <a:latin typeface="Cambria" pitchFamily="18" charset="0"/>
                <a:cs typeface="Times New Roman" pitchFamily="18" charset="0"/>
              </a:rPr>
              <a:t>. AB’nin üyelerinin farklılıklarını göz ardı etmesi.  </a:t>
            </a:r>
          </a:p>
          <a:p>
            <a:pPr marL="0" indent="0" eaLnBrk="1" hangingPunct="1">
              <a:buNone/>
            </a:pPr>
            <a:endParaRPr lang="tr-TR" sz="3500" dirty="0" smtClean="0">
              <a:latin typeface="Cambria" pitchFamily="18" charset="0"/>
              <a:cs typeface="Times New Roman" pitchFamily="18" charset="0"/>
            </a:endParaRPr>
          </a:p>
          <a:p>
            <a:pPr marL="0" indent="0" eaLnBrk="1" hangingPunct="1">
              <a:buNone/>
            </a:pPr>
            <a:r>
              <a:rPr lang="tr-TR" sz="3500" dirty="0" smtClean="0">
                <a:latin typeface="Cambria" pitchFamily="18" charset="0"/>
                <a:cs typeface="Times New Roman" pitchFamily="18" charset="0"/>
              </a:rPr>
              <a:t>Kemer sıkma Almanya gibi rekabetçi ve ihracat-odaklı ekonomilerde iyi, ama rekabetçi AB pazarında güçlü </a:t>
            </a:r>
            <a:r>
              <a:rPr lang="en-US" sz="3500" dirty="0" smtClean="0">
                <a:latin typeface="Cambria" pitchFamily="18" charset="0"/>
              </a:rPr>
              <a:t>€</a:t>
            </a:r>
            <a:r>
              <a:rPr lang="tr-TR" sz="3500" dirty="0" smtClean="0">
                <a:latin typeface="Cambria" pitchFamily="18" charset="0"/>
              </a:rPr>
              <a:t> </a:t>
            </a:r>
            <a:r>
              <a:rPr lang="tr-TR" sz="3500" dirty="0" smtClean="0">
                <a:latin typeface="Cambria" pitchFamily="18" charset="0"/>
                <a:cs typeface="Times New Roman" pitchFamily="18" charset="0"/>
              </a:rPr>
              <a:t>kullanan dışardakilerde ticaret açıklarına karsı genişletici mali pol tek çözüm yolu (</a:t>
            </a:r>
            <a:r>
              <a:rPr lang="tr-TR" sz="3500" dirty="0" smtClean="0">
                <a:latin typeface="Cambria" pitchFamily="18" charset="0"/>
              </a:rPr>
              <a:t>P</a:t>
            </a:r>
            <a:r>
              <a:rPr lang="tr-TR" sz="3500" dirty="0" smtClean="0">
                <a:latin typeface="Cambria" pitchFamily="18" charset="0"/>
                <a:cs typeface="Times New Roman" pitchFamily="18" charset="0"/>
              </a:rPr>
              <a:t>ara pol imkanları sınırlı olduğundan) . </a:t>
            </a:r>
          </a:p>
        </p:txBody>
      </p:sp>
      <p:sp>
        <p:nvSpPr>
          <p:cNvPr id="40962"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KRİZİN</a:t>
            </a:r>
            <a:r>
              <a:rPr lang="tr-TR" sz="4600" b="1">
                <a:solidFill>
                  <a:schemeClr val="tx2"/>
                </a:solidFill>
                <a:latin typeface="Cambria" pitchFamily="18" charset="0"/>
                <a:ea typeface="Calibri" pitchFamily="34" charset="0"/>
                <a:cs typeface="Times New Roman" pitchFamily="18" charset="0"/>
              </a:rPr>
              <a:t> AB KAYNAKLI SEBEPLERİ</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Content Placeholder 2"/>
          <p:cNvSpPr>
            <a:spLocks noGrp="1"/>
          </p:cNvSpPr>
          <p:nvPr>
            <p:ph idx="1"/>
          </p:nvPr>
        </p:nvSpPr>
        <p:spPr>
          <a:xfrm>
            <a:off x="449263" y="1979712"/>
            <a:ext cx="6408737" cy="6759575"/>
          </a:xfrm>
        </p:spPr>
        <p:txBody>
          <a:bodyPr/>
          <a:lstStyle/>
          <a:p>
            <a:pPr marL="0" indent="0" eaLnBrk="1" hangingPunct="1">
              <a:buNone/>
            </a:pPr>
            <a:r>
              <a:rPr lang="tr-TR" sz="3800" dirty="0" smtClean="0">
                <a:latin typeface="Cambria" pitchFamily="18" charset="0"/>
                <a:cs typeface="Times New Roman" pitchFamily="18" charset="0"/>
              </a:rPr>
              <a:t>YN “mali krizdeki borçlu ekon’lerde öncelik efektif talep olmalı” diyen Keynes ve Fisher’in teyidi.</a:t>
            </a:r>
          </a:p>
          <a:p>
            <a:pPr marL="0" indent="0" eaLnBrk="1" hangingPunct="1">
              <a:buNone/>
            </a:pPr>
            <a:endParaRPr lang="tr-TR" sz="3800" dirty="0" smtClean="0">
              <a:latin typeface="Cambria" pitchFamily="18" charset="0"/>
              <a:cs typeface="Times New Roman" pitchFamily="18" charset="0"/>
            </a:endParaRPr>
          </a:p>
          <a:p>
            <a:pPr marL="0" indent="0" eaLnBrk="1" hangingPunct="1">
              <a:buNone/>
            </a:pPr>
            <a:r>
              <a:rPr lang="tr-TR" sz="3800" dirty="0" smtClean="0">
                <a:latin typeface="Cambria" pitchFamily="18" charset="0"/>
                <a:cs typeface="Times New Roman" pitchFamily="18" charset="0"/>
              </a:rPr>
              <a:t>Kemer sikmadan sonra (2010+) YN: </a:t>
            </a:r>
          </a:p>
          <a:p>
            <a:pPr marL="0" indent="0" eaLnBrk="1" hangingPunct="1">
              <a:buNone/>
            </a:pPr>
            <a:r>
              <a:rPr lang="tr-TR" sz="3800" dirty="0" smtClean="0">
                <a:latin typeface="Cambria" pitchFamily="18" charset="0"/>
                <a:cs typeface="Times New Roman" pitchFamily="18" charset="0"/>
              </a:rPr>
              <a:t>. GSYH %15 </a:t>
            </a:r>
            <a:r>
              <a:rPr lang="en-US" sz="3800" dirty="0" smtClean="0">
                <a:latin typeface="Cambria" pitchFamily="18" charset="0"/>
              </a:rPr>
              <a:t>↘</a:t>
            </a:r>
            <a:endParaRPr lang="tr-TR" sz="3800" dirty="0" smtClean="0">
              <a:latin typeface="Cambria" pitchFamily="18" charset="0"/>
            </a:endParaRPr>
          </a:p>
          <a:p>
            <a:pPr marL="0" indent="0" eaLnBrk="1" hangingPunct="1">
              <a:buNone/>
            </a:pPr>
            <a:r>
              <a:rPr lang="tr-TR" sz="3800" dirty="0" smtClean="0">
                <a:latin typeface="Cambria" pitchFamily="18" charset="0"/>
                <a:cs typeface="Times New Roman" pitchFamily="18" charset="0"/>
              </a:rPr>
              <a:t>. Bor</a:t>
            </a:r>
            <a:r>
              <a:rPr lang="en-US" sz="3800" dirty="0" smtClean="0">
                <a:latin typeface="Cambria" pitchFamily="18" charset="0"/>
              </a:rPr>
              <a:t>ç </a:t>
            </a:r>
            <a:r>
              <a:rPr lang="tr-TR" sz="3800" dirty="0" smtClean="0">
                <a:latin typeface="Cambria" pitchFamily="18" charset="0"/>
              </a:rPr>
              <a:t> </a:t>
            </a:r>
            <a:r>
              <a:rPr lang="tr-TR" sz="3800" dirty="0" smtClean="0">
                <a:latin typeface="Cambria" pitchFamily="18" charset="0"/>
                <a:cs typeface="Times New Roman" pitchFamily="18" charset="0"/>
              </a:rPr>
              <a:t>yükü %110’dan %189’a </a:t>
            </a:r>
            <a:r>
              <a:rPr lang="en-US" sz="3800" dirty="0" smtClean="0">
                <a:latin typeface="Cambria" pitchFamily="18" charset="0"/>
              </a:rPr>
              <a:t>↗</a:t>
            </a:r>
            <a:endParaRPr lang="tr-TR" sz="3800" dirty="0" smtClean="0">
              <a:latin typeface="Cambria" pitchFamily="18" charset="0"/>
              <a:cs typeface="Times New Roman" pitchFamily="18" charset="0"/>
            </a:endParaRPr>
          </a:p>
          <a:p>
            <a:pPr marL="0" indent="0" eaLnBrk="1" hangingPunct="1">
              <a:buNone/>
            </a:pPr>
            <a:r>
              <a:rPr lang="tr-TR" sz="3800" dirty="0" smtClean="0">
                <a:latin typeface="Cambria" pitchFamily="18" charset="0"/>
              </a:rPr>
              <a:t>. </a:t>
            </a:r>
            <a:r>
              <a:rPr lang="en-US" sz="3800" dirty="0" smtClean="0">
                <a:latin typeface="Cambria" pitchFamily="18" charset="0"/>
              </a:rPr>
              <a:t>İ</a:t>
            </a:r>
            <a:r>
              <a:rPr lang="tr-TR" sz="3800" dirty="0" smtClean="0">
                <a:latin typeface="Cambria" pitchFamily="18" charset="0"/>
                <a:cs typeface="Times New Roman" pitchFamily="18" charset="0"/>
              </a:rPr>
              <a:t>şsizlik %13’ten %22’ye </a:t>
            </a:r>
            <a:r>
              <a:rPr lang="en-US" sz="3800" dirty="0" smtClean="0">
                <a:latin typeface="Cambria" pitchFamily="18" charset="0"/>
              </a:rPr>
              <a:t>↗</a:t>
            </a:r>
            <a:r>
              <a:rPr lang="tr-TR" sz="3800" dirty="0" smtClean="0">
                <a:latin typeface="Cambria" pitchFamily="18" charset="0"/>
                <a:cs typeface="Times New Roman" pitchFamily="18" charset="0"/>
              </a:rPr>
              <a:t> </a:t>
            </a:r>
          </a:p>
        </p:txBody>
      </p:sp>
      <p:sp>
        <p:nvSpPr>
          <p:cNvPr id="41986"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KRİZİN</a:t>
            </a:r>
            <a:r>
              <a:rPr lang="tr-TR" sz="4600" b="1">
                <a:solidFill>
                  <a:schemeClr val="tx2"/>
                </a:solidFill>
                <a:latin typeface="Cambria" pitchFamily="18" charset="0"/>
                <a:ea typeface="Calibri" pitchFamily="34" charset="0"/>
                <a:cs typeface="Times New Roman" pitchFamily="18" charset="0"/>
              </a:rPr>
              <a:t> AB KAYNAKLI SEBEPLERİ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Content Placeholder 2"/>
          <p:cNvSpPr>
            <a:spLocks noGrp="1"/>
          </p:cNvSpPr>
          <p:nvPr>
            <p:ph idx="1"/>
          </p:nvPr>
        </p:nvSpPr>
        <p:spPr>
          <a:xfrm>
            <a:off x="188913" y="1619250"/>
            <a:ext cx="6480175" cy="7273925"/>
          </a:xfrm>
        </p:spPr>
        <p:txBody>
          <a:bodyPr/>
          <a:lstStyle/>
          <a:p>
            <a:pPr marL="0" indent="0" eaLnBrk="1" hangingPunct="1">
              <a:buFont typeface="Arial" charset="0"/>
              <a:buNone/>
            </a:pPr>
            <a:r>
              <a:rPr lang="tr-TR" sz="2500" smtClean="0">
                <a:solidFill>
                  <a:srgbClr val="000000"/>
                </a:solidFill>
                <a:latin typeface="Cambria" pitchFamily="18" charset="0"/>
                <a:cs typeface="Times New Roman" pitchFamily="18" charset="0"/>
              </a:rPr>
              <a:t>Yrd. Doç. Dr. Demet Yalçın Mousseau, Koç </a:t>
            </a:r>
          </a:p>
          <a:p>
            <a:pPr marL="0" indent="0" eaLnBrk="1" hangingPunct="1">
              <a:buFont typeface="Arial" charset="0"/>
              <a:buNone/>
            </a:pPr>
            <a:r>
              <a:rPr lang="tr-TR" sz="2500" smtClean="0">
                <a:solidFill>
                  <a:srgbClr val="000000"/>
                </a:solidFill>
                <a:latin typeface="Cambria" pitchFamily="18" charset="0"/>
                <a:cs typeface="Times New Roman" pitchFamily="18" charset="0"/>
              </a:rPr>
              <a:t>    Üniversitesi</a:t>
            </a:r>
          </a:p>
          <a:p>
            <a:pPr marL="0" indent="0" eaLnBrk="1" hangingPunct="1">
              <a:buFont typeface="Arial" charset="0"/>
              <a:buNone/>
            </a:pPr>
            <a:r>
              <a:rPr lang="tr-TR" sz="2500" smtClean="0">
                <a:solidFill>
                  <a:srgbClr val="000000"/>
                </a:solidFill>
                <a:latin typeface="Cambria" pitchFamily="18" charset="0"/>
                <a:cs typeface="Times New Roman" pitchFamily="18" charset="0"/>
              </a:rPr>
              <a:t>   “Political Stability and Economic Expansion: </a:t>
            </a:r>
          </a:p>
          <a:p>
            <a:pPr marL="0" indent="0" eaLnBrk="1" hangingPunct="1">
              <a:buFont typeface="Arial" charset="0"/>
              <a:buNone/>
            </a:pPr>
            <a:r>
              <a:rPr lang="tr-TR" sz="2500" smtClean="0">
                <a:solidFill>
                  <a:srgbClr val="000000"/>
                </a:solidFill>
                <a:latin typeface="Cambria" pitchFamily="18" charset="0"/>
                <a:cs typeface="Times New Roman" pitchFamily="18" charset="0"/>
              </a:rPr>
              <a:t>    Turkey Before and After the EU Candidacy”</a:t>
            </a:r>
          </a:p>
          <a:p>
            <a:pPr marL="0" indent="0" eaLnBrk="1" hangingPunct="1">
              <a:buFont typeface="Arial" charset="0"/>
              <a:buNone/>
            </a:pPr>
            <a:endParaRPr lang="tr-TR" sz="2500" smtClean="0">
              <a:solidFill>
                <a:srgbClr val="000000"/>
              </a:solidFill>
              <a:latin typeface="Cambria" pitchFamily="18" charset="0"/>
              <a:cs typeface="Times New Roman" pitchFamily="18" charset="0"/>
            </a:endParaRPr>
          </a:p>
          <a:p>
            <a:pPr marL="0" indent="0" eaLnBrk="1" hangingPunct="1">
              <a:buFont typeface="Arial" charset="0"/>
              <a:buNone/>
            </a:pPr>
            <a:r>
              <a:rPr lang="tr-TR" sz="2500" smtClean="0">
                <a:solidFill>
                  <a:srgbClr val="000000"/>
                </a:solidFill>
                <a:latin typeface="Cambria" pitchFamily="18" charset="0"/>
                <a:cs typeface="Times New Roman" pitchFamily="18" charset="0"/>
              </a:rPr>
              <a:t>Yrd. Doç. Dr. Elif Erişen, California Polytechnic</a:t>
            </a:r>
          </a:p>
          <a:p>
            <a:pPr marL="0" indent="0" eaLnBrk="1" hangingPunct="1">
              <a:buFont typeface="Arial" charset="0"/>
              <a:buNone/>
            </a:pPr>
            <a:r>
              <a:rPr lang="tr-TR" sz="2500" smtClean="0">
                <a:solidFill>
                  <a:srgbClr val="000000"/>
                </a:solidFill>
                <a:latin typeface="Cambria" pitchFamily="18" charset="0"/>
                <a:cs typeface="Times New Roman" pitchFamily="18" charset="0"/>
              </a:rPr>
              <a:t>    Üniversitesi</a:t>
            </a:r>
          </a:p>
          <a:p>
            <a:pPr marL="0" indent="0" eaLnBrk="1" hangingPunct="1">
              <a:buFont typeface="Arial" charset="0"/>
              <a:buNone/>
            </a:pPr>
            <a:r>
              <a:rPr lang="tr-TR" sz="2500" smtClean="0">
                <a:solidFill>
                  <a:srgbClr val="000000"/>
                </a:solidFill>
                <a:latin typeface="Cambria" pitchFamily="18" charset="0"/>
                <a:cs typeface="Times New Roman" pitchFamily="18" charset="0"/>
              </a:rPr>
              <a:t>   "Cognitive vs Emotional Evaluations as the </a:t>
            </a:r>
          </a:p>
          <a:p>
            <a:pPr marL="0" indent="0" eaLnBrk="1" hangingPunct="1">
              <a:buFont typeface="Arial" charset="0"/>
              <a:buNone/>
            </a:pPr>
            <a:r>
              <a:rPr lang="tr-TR" sz="2500" smtClean="0">
                <a:solidFill>
                  <a:srgbClr val="000000"/>
                </a:solidFill>
                <a:latin typeface="Cambria" pitchFamily="18" charset="0"/>
                <a:cs typeface="Times New Roman" pitchFamily="18" charset="0"/>
              </a:rPr>
              <a:t>    Foundations of the Public Perception of the</a:t>
            </a:r>
          </a:p>
          <a:p>
            <a:pPr marL="0" indent="0" eaLnBrk="1" hangingPunct="1">
              <a:buFont typeface="Arial" charset="0"/>
              <a:buNone/>
            </a:pPr>
            <a:r>
              <a:rPr lang="tr-TR" sz="2500" smtClean="0">
                <a:solidFill>
                  <a:srgbClr val="000000"/>
                </a:solidFill>
                <a:latin typeface="Cambria" pitchFamily="18" charset="0"/>
                <a:cs typeface="Times New Roman" pitchFamily="18" charset="0"/>
              </a:rPr>
              <a:t>    EU in Turkey”</a:t>
            </a:r>
          </a:p>
          <a:p>
            <a:pPr marL="0" indent="0" eaLnBrk="1" hangingPunct="1">
              <a:buFont typeface="Arial" charset="0"/>
              <a:buNone/>
            </a:pPr>
            <a:endParaRPr lang="tr-TR" sz="2500" smtClean="0">
              <a:solidFill>
                <a:srgbClr val="000000"/>
              </a:solidFill>
              <a:latin typeface="Cambria" pitchFamily="18" charset="0"/>
              <a:cs typeface="Times New Roman" pitchFamily="18" charset="0"/>
            </a:endParaRPr>
          </a:p>
          <a:p>
            <a:pPr marL="0" indent="0" eaLnBrk="1" hangingPunct="1">
              <a:buFont typeface="Arial" charset="0"/>
              <a:buNone/>
            </a:pPr>
            <a:r>
              <a:rPr lang="tr-TR" sz="2500" smtClean="0">
                <a:solidFill>
                  <a:srgbClr val="000000"/>
                </a:solidFill>
                <a:latin typeface="Cambria" pitchFamily="18" charset="0"/>
                <a:cs typeface="Times New Roman" pitchFamily="18" charset="0"/>
              </a:rPr>
              <a:t>Yrd. Doç. Dr. George Dourakis, Selanik Aristo </a:t>
            </a:r>
          </a:p>
          <a:p>
            <a:pPr marL="0" indent="0" eaLnBrk="1" hangingPunct="1">
              <a:buFont typeface="Arial" charset="0"/>
              <a:buNone/>
            </a:pPr>
            <a:r>
              <a:rPr lang="tr-TR" sz="2500" smtClean="0">
                <a:solidFill>
                  <a:srgbClr val="000000"/>
                </a:solidFill>
                <a:latin typeface="Cambria" pitchFamily="18" charset="0"/>
                <a:cs typeface="Times New Roman" pitchFamily="18" charset="0"/>
              </a:rPr>
              <a:t>    Üniversitesi</a:t>
            </a:r>
          </a:p>
          <a:p>
            <a:pPr marL="0" indent="0" eaLnBrk="1" hangingPunct="1">
              <a:buFont typeface="Arial" charset="0"/>
              <a:buNone/>
            </a:pPr>
            <a:r>
              <a:rPr lang="tr-TR" sz="2500" smtClean="0">
                <a:solidFill>
                  <a:srgbClr val="000000"/>
                </a:solidFill>
                <a:latin typeface="Cambria" pitchFamily="18" charset="0"/>
                <a:cs typeface="Times New Roman" pitchFamily="18" charset="0"/>
              </a:rPr>
              <a:t>   “Doomed to Failure: The EU's Role in the </a:t>
            </a:r>
          </a:p>
          <a:p>
            <a:pPr marL="0" indent="0" eaLnBrk="1" hangingPunct="1">
              <a:buFont typeface="Arial" charset="0"/>
              <a:buNone/>
            </a:pPr>
            <a:r>
              <a:rPr lang="tr-TR" sz="2500" smtClean="0">
                <a:solidFill>
                  <a:srgbClr val="000000"/>
                </a:solidFill>
                <a:latin typeface="Cambria" pitchFamily="18" charset="0"/>
                <a:cs typeface="Times New Roman" pitchFamily="18" charset="0"/>
              </a:rPr>
              <a:t>    Greek Debt Crisis”</a:t>
            </a:r>
            <a:endParaRPr lang="tr-TR" sz="2500" smtClean="0">
              <a:latin typeface="Cambria" pitchFamily="18" charset="0"/>
              <a:cs typeface="Times New Roman" pitchFamily="18" charset="0"/>
            </a:endParaRPr>
          </a:p>
        </p:txBody>
      </p:sp>
      <p:sp>
        <p:nvSpPr>
          <p:cNvPr id="15362" name="Title 1"/>
          <p:cNvSpPr>
            <a:spLocks/>
          </p:cNvSpPr>
          <p:nvPr/>
        </p:nvSpPr>
        <p:spPr bwMode="auto">
          <a:xfrm>
            <a:off x="260350" y="250825"/>
            <a:ext cx="6172200" cy="1524000"/>
          </a:xfrm>
          <a:prstGeom prst="rect">
            <a:avLst/>
          </a:prstGeom>
          <a:noFill/>
          <a:ln w="9525">
            <a:noFill/>
            <a:miter lim="800000"/>
            <a:headEnd/>
            <a:tailEnd/>
          </a:ln>
        </p:spPr>
        <p:txBody>
          <a:bodyPr anchor="ctr"/>
          <a:lstStyle/>
          <a:p>
            <a:pPr algn="ctr"/>
            <a:r>
              <a:rPr lang="tr-TR" sz="5500" b="1">
                <a:solidFill>
                  <a:schemeClr val="tx2"/>
                </a:solidFill>
                <a:latin typeface="Cambria" pitchFamily="18" charset="0"/>
              </a:rPr>
              <a:t>KATKI YAPANLAR</a:t>
            </a:r>
            <a:endParaRPr lang="tr-TR" sz="5500">
              <a:solidFill>
                <a:schemeClr val="tx2"/>
              </a:solidFill>
              <a:latin typeface="Cambria"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Content Placeholder 2"/>
          <p:cNvSpPr>
            <a:spLocks noGrp="1"/>
          </p:cNvSpPr>
          <p:nvPr>
            <p:ph idx="1"/>
          </p:nvPr>
        </p:nvSpPr>
        <p:spPr>
          <a:xfrm>
            <a:off x="449263" y="2384425"/>
            <a:ext cx="6408737" cy="6759575"/>
          </a:xfrm>
        </p:spPr>
        <p:txBody>
          <a:bodyPr/>
          <a:lstStyle/>
          <a:p>
            <a:pPr marL="0" indent="0" eaLnBrk="1" hangingPunct="1">
              <a:buFont typeface="Arial" charset="0"/>
              <a:buNone/>
            </a:pPr>
            <a:r>
              <a:rPr lang="en-GB" sz="4600" dirty="0" smtClean="0">
                <a:latin typeface="Cambria" pitchFamily="18" charset="0"/>
                <a:cs typeface="Times New Roman" pitchFamily="18" charset="0"/>
              </a:rPr>
              <a:t>. </a:t>
            </a:r>
            <a:r>
              <a:rPr lang="en-GB" sz="4600" dirty="0" err="1" smtClean="0">
                <a:latin typeface="Cambria" pitchFamily="18" charset="0"/>
                <a:cs typeface="Times New Roman" pitchFamily="18" charset="0"/>
              </a:rPr>
              <a:t>İdeolojik</a:t>
            </a:r>
            <a:r>
              <a:rPr lang="en-GB" sz="4600" dirty="0" smtClean="0">
                <a:latin typeface="Cambria" pitchFamily="18" charset="0"/>
                <a:cs typeface="Times New Roman" pitchFamily="18" charset="0"/>
              </a:rPr>
              <a:t> </a:t>
            </a:r>
            <a:r>
              <a:rPr lang="en-GB" sz="4600" dirty="0" err="1" smtClean="0">
                <a:latin typeface="Cambria" pitchFamily="18" charset="0"/>
                <a:cs typeface="Times New Roman" pitchFamily="18" charset="0"/>
              </a:rPr>
              <a:t>basitlik</a:t>
            </a:r>
            <a:r>
              <a:rPr lang="en-GB" sz="4600" dirty="0" smtClean="0">
                <a:latin typeface="Cambria" pitchFamily="18" charset="0"/>
                <a:cs typeface="Times New Roman" pitchFamily="18" charset="0"/>
              </a:rPr>
              <a:t> </a:t>
            </a:r>
            <a:r>
              <a:rPr lang="en-GB" sz="4600" dirty="0" err="1" smtClean="0">
                <a:latin typeface="Cambria" pitchFamily="18" charset="0"/>
                <a:cs typeface="Times New Roman" pitchFamily="18" charset="0"/>
              </a:rPr>
              <a:t>ve</a:t>
            </a:r>
            <a:r>
              <a:rPr lang="en-GB" sz="4600" dirty="0" smtClean="0">
                <a:latin typeface="Cambria" pitchFamily="18" charset="0"/>
                <a:cs typeface="Times New Roman" pitchFamily="18" charset="0"/>
              </a:rPr>
              <a:t> </a:t>
            </a:r>
            <a:r>
              <a:rPr lang="en-GB" sz="4600" dirty="0" err="1" smtClean="0">
                <a:latin typeface="Cambria" pitchFamily="18" charset="0"/>
                <a:cs typeface="Times New Roman" pitchFamily="18" charset="0"/>
              </a:rPr>
              <a:t>yanılgı</a:t>
            </a:r>
            <a:endParaRPr lang="tr-TR" sz="4600" dirty="0" smtClean="0">
              <a:latin typeface="Cambria" pitchFamily="18" charset="0"/>
              <a:cs typeface="Times New Roman" pitchFamily="18" charset="0"/>
            </a:endParaRPr>
          </a:p>
          <a:p>
            <a:pPr marL="0" indent="0" eaLnBrk="1" hangingPunct="1">
              <a:buFont typeface="Arial" charset="0"/>
              <a:buNone/>
            </a:pPr>
            <a:endParaRPr lang="tr-TR" sz="4600" dirty="0" smtClean="0">
              <a:latin typeface="Cambria" pitchFamily="18" charset="0"/>
              <a:cs typeface="Times New Roman" pitchFamily="18" charset="0"/>
            </a:endParaRPr>
          </a:p>
          <a:p>
            <a:pPr marL="0" indent="0" eaLnBrk="1" hangingPunct="1">
              <a:buNone/>
            </a:pPr>
            <a:r>
              <a:rPr lang="en-GB" sz="4600" dirty="0" err="1" smtClean="0">
                <a:latin typeface="Cambria" pitchFamily="18" charset="0"/>
                <a:cs typeface="Times New Roman" pitchFamily="18" charset="0"/>
              </a:rPr>
              <a:t>Kamu</a:t>
            </a:r>
            <a:r>
              <a:rPr lang="en-GB" sz="4600" dirty="0" smtClean="0">
                <a:latin typeface="Cambria" pitchFamily="18" charset="0"/>
                <a:cs typeface="Times New Roman" pitchFamily="18" charset="0"/>
              </a:rPr>
              <a:t> </a:t>
            </a:r>
            <a:r>
              <a:rPr lang="en-GB" sz="4600" dirty="0" err="1" smtClean="0">
                <a:latin typeface="Cambria" pitchFamily="18" charset="0"/>
                <a:cs typeface="Times New Roman" pitchFamily="18" charset="0"/>
              </a:rPr>
              <a:t>harcamaları</a:t>
            </a:r>
            <a:r>
              <a:rPr lang="tr-TR" sz="4600" dirty="0" smtClean="0">
                <a:latin typeface="Cambria" pitchFamily="18" charset="0"/>
                <a:cs typeface="Times New Roman" pitchFamily="18" charset="0"/>
              </a:rPr>
              <a:t>n</a:t>
            </a:r>
            <a:r>
              <a:rPr lang="en-GB" sz="4600" dirty="0" smtClean="0">
                <a:latin typeface="Cambria" pitchFamily="18" charset="0"/>
                <a:cs typeface="Times New Roman" pitchFamily="18" charset="0"/>
              </a:rPr>
              <a:t>ı</a:t>
            </a:r>
            <a:r>
              <a:rPr lang="tr-TR" sz="4600" dirty="0" smtClean="0">
                <a:latin typeface="Cambria" pitchFamily="18" charset="0"/>
                <a:cs typeface="Times New Roman" pitchFamily="18" charset="0"/>
              </a:rPr>
              <a:t> azaltmak</a:t>
            </a:r>
            <a:r>
              <a:rPr lang="en-GB" sz="4600" dirty="0" smtClean="0">
                <a:latin typeface="Cambria" pitchFamily="18" charset="0"/>
                <a:cs typeface="Times New Roman" pitchFamily="18" charset="0"/>
              </a:rPr>
              <a:t> </a:t>
            </a:r>
            <a:r>
              <a:rPr lang="en-GB" sz="4600" dirty="0" err="1" smtClean="0">
                <a:latin typeface="Cambria" pitchFamily="18" charset="0"/>
                <a:cs typeface="Times New Roman" pitchFamily="18" charset="0"/>
              </a:rPr>
              <a:t>mutlaka</a:t>
            </a:r>
            <a:r>
              <a:rPr lang="en-GB" sz="4600" dirty="0" smtClean="0">
                <a:latin typeface="Cambria" pitchFamily="18" charset="0"/>
                <a:cs typeface="Times New Roman" pitchFamily="18" charset="0"/>
              </a:rPr>
              <a:t> </a:t>
            </a:r>
            <a:r>
              <a:rPr lang="en-GB" sz="4600" dirty="0" err="1" smtClean="0">
                <a:latin typeface="Cambria" pitchFamily="18" charset="0"/>
                <a:cs typeface="Times New Roman" pitchFamily="18" charset="0"/>
              </a:rPr>
              <a:t>mali</a:t>
            </a:r>
            <a:r>
              <a:rPr lang="en-GB" sz="4600" dirty="0" smtClean="0">
                <a:latin typeface="Cambria" pitchFamily="18" charset="0"/>
                <a:cs typeface="Times New Roman" pitchFamily="18" charset="0"/>
              </a:rPr>
              <a:t> </a:t>
            </a:r>
            <a:r>
              <a:rPr lang="en-GB" sz="4600" dirty="0" err="1" smtClean="0">
                <a:latin typeface="Cambria" pitchFamily="18" charset="0"/>
                <a:cs typeface="Times New Roman" pitchFamily="18" charset="0"/>
              </a:rPr>
              <a:t>açığı</a:t>
            </a:r>
            <a:r>
              <a:rPr lang="en-GB" sz="4600" dirty="0" smtClean="0">
                <a:latin typeface="Cambria" pitchFamily="18" charset="0"/>
                <a:cs typeface="Times New Roman" pitchFamily="18" charset="0"/>
              </a:rPr>
              <a:t> </a:t>
            </a:r>
            <a:r>
              <a:rPr lang="en-GB" sz="4600" dirty="0" err="1" smtClean="0">
                <a:latin typeface="Cambria" pitchFamily="18" charset="0"/>
                <a:cs typeface="Times New Roman" pitchFamily="18" charset="0"/>
              </a:rPr>
              <a:t>azaltmaz</a:t>
            </a:r>
            <a:r>
              <a:rPr lang="tr-TR" sz="4600" dirty="0" smtClean="0">
                <a:latin typeface="Cambria" pitchFamily="18" charset="0"/>
                <a:cs typeface="Times New Roman" pitchFamily="18" charset="0"/>
              </a:rPr>
              <a:t>!   </a:t>
            </a:r>
          </a:p>
        </p:txBody>
      </p:sp>
      <p:sp>
        <p:nvSpPr>
          <p:cNvPr id="43010"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KRİZİN</a:t>
            </a:r>
            <a:r>
              <a:rPr lang="tr-TR" sz="4600" b="1">
                <a:solidFill>
                  <a:schemeClr val="tx2"/>
                </a:solidFill>
                <a:latin typeface="Cambria" pitchFamily="18" charset="0"/>
                <a:ea typeface="Calibri" pitchFamily="34" charset="0"/>
                <a:cs typeface="Times New Roman" pitchFamily="18" charset="0"/>
              </a:rPr>
              <a:t> AB KAYNAKLI SEBEPLERİ</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2656" y="827584"/>
            <a:ext cx="6172200" cy="7556128"/>
          </a:xfrm>
        </p:spPr>
        <p:txBody>
          <a:bodyPr/>
          <a:lstStyle/>
          <a:p>
            <a:pPr>
              <a:buNone/>
            </a:pPr>
            <a:r>
              <a:rPr lang="en-GB" sz="4500" dirty="0" smtClean="0">
                <a:latin typeface="Cambria" pitchFamily="18" charset="0"/>
                <a:cs typeface="Times New Roman" pitchFamily="18" charset="0"/>
              </a:rPr>
              <a:t>Mali </a:t>
            </a:r>
            <a:r>
              <a:rPr lang="en-GB" sz="4500" dirty="0" err="1" smtClean="0">
                <a:latin typeface="Cambria" pitchFamily="18" charset="0"/>
                <a:cs typeface="Times New Roman" pitchFamily="18" charset="0"/>
              </a:rPr>
              <a:t>açık</a:t>
            </a:r>
            <a:r>
              <a:rPr lang="en-GB" sz="4500" dirty="0" smtClean="0">
                <a:latin typeface="Cambria" pitchFamily="18" charset="0"/>
                <a:cs typeface="Times New Roman" pitchFamily="18" charset="0"/>
              </a:rPr>
              <a:t> </a:t>
            </a:r>
            <a:r>
              <a:rPr lang="tr-TR" sz="4500" dirty="0" smtClean="0">
                <a:latin typeface="Cambria" pitchFamily="18" charset="0"/>
                <a:cs typeface="Times New Roman" pitchFamily="18" charset="0"/>
              </a:rPr>
              <a:t>= Kamu geliri - K</a:t>
            </a:r>
            <a:r>
              <a:rPr lang="en-GB" sz="4500" dirty="0" err="1" smtClean="0">
                <a:latin typeface="Cambria" pitchFamily="18" charset="0"/>
                <a:cs typeface="Times New Roman" pitchFamily="18" charset="0"/>
              </a:rPr>
              <a:t>amu</a:t>
            </a:r>
            <a:r>
              <a:rPr lang="en-GB" sz="4500" dirty="0" smtClean="0">
                <a:latin typeface="Cambria" pitchFamily="18" charset="0"/>
                <a:cs typeface="Times New Roman" pitchFamily="18" charset="0"/>
              </a:rPr>
              <a:t> </a:t>
            </a:r>
            <a:r>
              <a:rPr lang="en-GB" sz="4500" dirty="0" err="1" smtClean="0">
                <a:latin typeface="Cambria" pitchFamily="18" charset="0"/>
                <a:cs typeface="Times New Roman" pitchFamily="18" charset="0"/>
              </a:rPr>
              <a:t>harcamaları</a:t>
            </a:r>
            <a:r>
              <a:rPr lang="en-GB" sz="4500" dirty="0" smtClean="0">
                <a:latin typeface="Cambria" pitchFamily="18" charset="0"/>
                <a:cs typeface="Times New Roman" pitchFamily="18" charset="0"/>
              </a:rPr>
              <a:t> </a:t>
            </a:r>
            <a:endParaRPr lang="tr-TR" sz="4500" dirty="0" smtClean="0">
              <a:latin typeface="Cambria" pitchFamily="18" charset="0"/>
              <a:cs typeface="Times New Roman" pitchFamily="18" charset="0"/>
            </a:endParaRPr>
          </a:p>
          <a:p>
            <a:pPr>
              <a:buNone/>
            </a:pPr>
            <a:endParaRPr lang="tr-TR" sz="4500" dirty="0" smtClean="0">
              <a:latin typeface="Cambria" pitchFamily="18" charset="0"/>
              <a:cs typeface="Times New Roman" pitchFamily="18" charset="0"/>
            </a:endParaRPr>
          </a:p>
          <a:p>
            <a:pPr>
              <a:buNone/>
            </a:pPr>
            <a:r>
              <a:rPr lang="en-US" sz="4500" dirty="0" smtClean="0">
                <a:latin typeface="Cambria" pitchFamily="18" charset="0"/>
              </a:rPr>
              <a:t>↘ </a:t>
            </a:r>
            <a:r>
              <a:rPr lang="en-GB" sz="4500" dirty="0" err="1" smtClean="0">
                <a:latin typeface="Cambria" pitchFamily="18" charset="0"/>
                <a:cs typeface="Times New Roman" pitchFamily="18" charset="0"/>
              </a:rPr>
              <a:t>Kamu</a:t>
            </a:r>
            <a:r>
              <a:rPr lang="en-GB" sz="4500" dirty="0" smtClean="0">
                <a:latin typeface="Cambria" pitchFamily="18" charset="0"/>
                <a:cs typeface="Times New Roman" pitchFamily="18" charset="0"/>
              </a:rPr>
              <a:t> </a:t>
            </a:r>
            <a:r>
              <a:rPr lang="en-GB" sz="4500" dirty="0" err="1" smtClean="0">
                <a:latin typeface="Cambria" pitchFamily="18" charset="0"/>
                <a:cs typeface="Times New Roman" pitchFamily="18" charset="0"/>
              </a:rPr>
              <a:t>harcamaları</a:t>
            </a:r>
            <a:r>
              <a:rPr lang="tr-TR" sz="4500" dirty="0" smtClean="0">
                <a:latin typeface="Cambria" pitchFamily="18" charset="0"/>
                <a:cs typeface="Times New Roman" pitchFamily="18" charset="0"/>
              </a:rPr>
              <a:t> → </a:t>
            </a:r>
            <a:r>
              <a:rPr lang="en-US" sz="4500" dirty="0" smtClean="0">
                <a:latin typeface="Cambria" pitchFamily="18" charset="0"/>
              </a:rPr>
              <a:t>↘ </a:t>
            </a:r>
            <a:r>
              <a:rPr lang="tr-TR" sz="4500" dirty="0" smtClean="0">
                <a:latin typeface="Cambria" pitchFamily="18" charset="0"/>
                <a:cs typeface="Times New Roman" pitchFamily="18" charset="0"/>
              </a:rPr>
              <a:t>Ekonomik üretim → </a:t>
            </a:r>
            <a:r>
              <a:rPr lang="en-US" sz="4500" dirty="0" smtClean="0">
                <a:latin typeface="Cambria" pitchFamily="18" charset="0"/>
              </a:rPr>
              <a:t>↘ </a:t>
            </a:r>
            <a:r>
              <a:rPr lang="tr-TR" sz="4500" dirty="0" smtClean="0">
                <a:latin typeface="Cambria" pitchFamily="18" charset="0"/>
              </a:rPr>
              <a:t> </a:t>
            </a:r>
            <a:r>
              <a:rPr lang="tr-TR" sz="4500" dirty="0" smtClean="0">
                <a:latin typeface="Cambria" pitchFamily="18" charset="0"/>
                <a:cs typeface="Times New Roman" pitchFamily="18" charset="0"/>
              </a:rPr>
              <a:t>Vergi gelirleri → (Eğer bu azalma kamu harcamalarındaki azalmadan büyük olursa) Mali açığın büyümesi.</a:t>
            </a:r>
            <a:endParaRPr lang="en-US" sz="45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Content Placeholder 2"/>
          <p:cNvSpPr>
            <a:spLocks noGrp="1"/>
          </p:cNvSpPr>
          <p:nvPr>
            <p:ph idx="1"/>
          </p:nvPr>
        </p:nvSpPr>
        <p:spPr>
          <a:xfrm>
            <a:off x="115888" y="2051050"/>
            <a:ext cx="6742112" cy="7092950"/>
          </a:xfrm>
        </p:spPr>
        <p:txBody>
          <a:bodyPr/>
          <a:lstStyle/>
          <a:p>
            <a:pPr marL="0" indent="0" eaLnBrk="1" hangingPunct="1">
              <a:buNone/>
            </a:pPr>
            <a:r>
              <a:rPr lang="en-GB" sz="3700" dirty="0" smtClean="0">
                <a:latin typeface="Cambria" pitchFamily="18" charset="0"/>
                <a:cs typeface="Times New Roman" pitchFamily="18" charset="0"/>
              </a:rPr>
              <a:t>YN </a:t>
            </a:r>
            <a:r>
              <a:rPr lang="en-US" sz="4000" dirty="0" smtClean="0">
                <a:latin typeface="Cambria" pitchFamily="18" charset="0"/>
              </a:rPr>
              <a:t>€</a:t>
            </a:r>
            <a:r>
              <a:rPr lang="tr-TR" sz="4000" dirty="0" smtClean="0">
                <a:latin typeface="Cambria" pitchFamily="18" charset="0"/>
              </a:rPr>
              <a:t> kull. </a:t>
            </a:r>
            <a:r>
              <a:rPr lang="en-GB" sz="3700" dirty="0" err="1" smtClean="0">
                <a:latin typeface="Cambria" pitchFamily="18" charset="0"/>
                <a:cs typeface="Times New Roman" pitchFamily="18" charset="0"/>
              </a:rPr>
              <a:t>için</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rekabetçilik</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kur</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devalüasyonuyla</a:t>
            </a:r>
            <a:r>
              <a:rPr lang="en-GB" sz="3700" dirty="0" smtClean="0">
                <a:latin typeface="Cambria" pitchFamily="18" charset="0"/>
                <a:cs typeface="Times New Roman" pitchFamily="18" charset="0"/>
              </a:rPr>
              <a:t> </a:t>
            </a:r>
            <a:r>
              <a:rPr lang="tr-TR" sz="3700" dirty="0" smtClean="0">
                <a:latin typeface="Cambria" pitchFamily="18" charset="0"/>
                <a:cs typeface="Times New Roman" pitchFamily="18" charset="0"/>
              </a:rPr>
              <a:t> de</a:t>
            </a:r>
            <a:r>
              <a:rPr lang="en-GB" sz="3700" dirty="0" smtClean="0">
                <a:latin typeface="Cambria" pitchFamily="18" charset="0"/>
                <a:cs typeface="Times New Roman" pitchFamily="18" charset="0"/>
              </a:rPr>
              <a:t>ğ</a:t>
            </a:r>
            <a:r>
              <a:rPr lang="tr-TR" sz="3700" dirty="0" smtClean="0">
                <a:latin typeface="Cambria" pitchFamily="18" charset="0"/>
                <a:cs typeface="Times New Roman" pitchFamily="18" charset="0"/>
              </a:rPr>
              <a:t>il r</a:t>
            </a:r>
            <a:r>
              <a:rPr lang="en-GB" sz="3700" dirty="0" smtClean="0">
                <a:latin typeface="Cambria" pitchFamily="18" charset="0"/>
                <a:cs typeface="Times New Roman" pitchFamily="18" charset="0"/>
              </a:rPr>
              <a:t>eel </a:t>
            </a:r>
            <a:r>
              <a:rPr lang="en-GB" sz="3700" dirty="0" err="1" smtClean="0">
                <a:latin typeface="Cambria" pitchFamily="18" charset="0"/>
                <a:cs typeface="Times New Roman" pitchFamily="18" charset="0"/>
              </a:rPr>
              <a:t>devalüasyonla</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fiyatları</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düşürme</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ile</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olmak</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zorunda</a:t>
            </a:r>
            <a:r>
              <a:rPr lang="en-GB" sz="3700" dirty="0" smtClean="0">
                <a:latin typeface="Cambria" pitchFamily="18" charset="0"/>
                <a:cs typeface="Times New Roman" pitchFamily="18" charset="0"/>
              </a:rPr>
              <a:t>.  </a:t>
            </a:r>
            <a:endParaRPr lang="tr-TR" sz="3700" dirty="0" smtClean="0">
              <a:latin typeface="Cambria" pitchFamily="18" charset="0"/>
              <a:cs typeface="Times New Roman" pitchFamily="18" charset="0"/>
            </a:endParaRPr>
          </a:p>
          <a:p>
            <a:pPr marL="0" indent="0" eaLnBrk="1" hangingPunct="1">
              <a:buNone/>
            </a:pPr>
            <a:endParaRPr lang="tr-TR" sz="3700" dirty="0" smtClean="0">
              <a:latin typeface="Cambria" pitchFamily="18" charset="0"/>
              <a:cs typeface="Times New Roman" pitchFamily="18" charset="0"/>
            </a:endParaRPr>
          </a:p>
          <a:p>
            <a:pPr marL="0" indent="0" eaLnBrk="1" hangingPunct="1">
              <a:buNone/>
            </a:pPr>
            <a:r>
              <a:rPr lang="en-GB" sz="3700" dirty="0" err="1" smtClean="0">
                <a:latin typeface="Cambria" pitchFamily="18" charset="0"/>
                <a:cs typeface="Times New Roman" pitchFamily="18" charset="0"/>
              </a:rPr>
              <a:t>Bunu</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borç</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ödeyerek</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yaptığında</a:t>
            </a:r>
            <a:r>
              <a:rPr lang="tr-TR"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YN’nın</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borç</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yükü</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çok</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büyük</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olduğu</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için</a:t>
            </a:r>
            <a:r>
              <a:rPr lang="tr-TR" sz="3700" dirty="0" smtClean="0">
                <a:latin typeface="Cambria" pitchFamily="18" charset="0"/>
                <a:cs typeface="Times New Roman" pitchFamily="18" charset="0"/>
              </a:rPr>
              <a:t>) </a:t>
            </a:r>
            <a:r>
              <a:rPr lang="en-GB" sz="3700" dirty="0" smtClean="0">
                <a:latin typeface="Cambria" pitchFamily="18" charset="0"/>
                <a:cs typeface="Times New Roman" pitchFamily="18" charset="0"/>
              </a:rPr>
              <a:t>reel </a:t>
            </a:r>
            <a:r>
              <a:rPr lang="en-GB" sz="3700" dirty="0" err="1" smtClean="0">
                <a:latin typeface="Cambria" pitchFamily="18" charset="0"/>
                <a:cs typeface="Times New Roman" pitchFamily="18" charset="0"/>
              </a:rPr>
              <a:t>deval</a:t>
            </a:r>
            <a:r>
              <a:rPr lang="en-GB" sz="3700" dirty="0" smtClean="0">
                <a:latin typeface="Cambria" pitchFamily="18" charset="0"/>
                <a:cs typeface="Times New Roman" pitchFamily="18" charset="0"/>
              </a:rPr>
              <a:t> </a:t>
            </a:r>
            <a:r>
              <a:rPr lang="tr-TR" sz="3700" dirty="0" smtClean="0">
                <a:latin typeface="Cambria" pitchFamily="18" charset="0"/>
                <a:cs typeface="Times New Roman" pitchFamily="18" charset="0"/>
              </a:rPr>
              <a:t>→ K</a:t>
            </a:r>
            <a:r>
              <a:rPr lang="en-GB" sz="3700" dirty="0" err="1" smtClean="0">
                <a:latin typeface="Cambria" pitchFamily="18" charset="0"/>
                <a:cs typeface="Times New Roman" pitchFamily="18" charset="0"/>
              </a:rPr>
              <a:t>amu</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borcunun</a:t>
            </a:r>
            <a:r>
              <a:rPr lang="en-GB" sz="3700" dirty="0" smtClean="0">
                <a:latin typeface="Cambria" pitchFamily="18" charset="0"/>
                <a:cs typeface="Times New Roman" pitchFamily="18" charset="0"/>
              </a:rPr>
              <a:t> nominal </a:t>
            </a:r>
            <a:r>
              <a:rPr lang="en-GB" sz="3700" dirty="0" err="1" smtClean="0">
                <a:latin typeface="Cambria" pitchFamily="18" charset="0"/>
                <a:cs typeface="Times New Roman" pitchFamily="18" charset="0"/>
              </a:rPr>
              <a:t>değerinin</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düşüşü</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ama</a:t>
            </a:r>
            <a:r>
              <a:rPr lang="en-GB" sz="3700" dirty="0" smtClean="0">
                <a:latin typeface="Cambria" pitchFamily="18" charset="0"/>
                <a:cs typeface="Times New Roman" pitchFamily="18" charset="0"/>
              </a:rPr>
              <a:t> reel </a:t>
            </a:r>
            <a:r>
              <a:rPr lang="en-GB" sz="3700" dirty="0" err="1" smtClean="0">
                <a:latin typeface="Cambria" pitchFamily="18" charset="0"/>
                <a:cs typeface="Times New Roman" pitchFamily="18" charset="0"/>
              </a:rPr>
              <a:t>değerinin</a:t>
            </a:r>
            <a:r>
              <a:rPr lang="en-GB" sz="3700" dirty="0" smtClean="0">
                <a:latin typeface="Cambria" pitchFamily="18" charset="0"/>
                <a:cs typeface="Times New Roman" pitchFamily="18" charset="0"/>
              </a:rPr>
              <a:t> </a:t>
            </a:r>
            <a:r>
              <a:rPr lang="en-GB" sz="3700" dirty="0" err="1" smtClean="0">
                <a:latin typeface="Cambria" pitchFamily="18" charset="0"/>
                <a:cs typeface="Times New Roman" pitchFamily="18" charset="0"/>
              </a:rPr>
              <a:t>artışı</a:t>
            </a:r>
            <a:r>
              <a:rPr lang="en-GB" sz="3700" dirty="0" smtClean="0">
                <a:latin typeface="Cambria" pitchFamily="18" charset="0"/>
                <a:cs typeface="Times New Roman" pitchFamily="18" charset="0"/>
              </a:rPr>
              <a:t> </a:t>
            </a:r>
            <a:endParaRPr lang="tr-TR" sz="3700" dirty="0" smtClean="0">
              <a:latin typeface="Cambria" pitchFamily="18" charset="0"/>
              <a:cs typeface="Times New Roman" pitchFamily="18" charset="0"/>
            </a:endParaRPr>
          </a:p>
        </p:txBody>
      </p:sp>
      <p:sp>
        <p:nvSpPr>
          <p:cNvPr id="45058"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KRİZİN</a:t>
            </a:r>
            <a:r>
              <a:rPr lang="tr-TR" sz="4600" b="1">
                <a:solidFill>
                  <a:schemeClr val="tx2"/>
                </a:solidFill>
                <a:latin typeface="Cambria" pitchFamily="18" charset="0"/>
                <a:ea typeface="Calibri" pitchFamily="34" charset="0"/>
                <a:cs typeface="Times New Roman" pitchFamily="18" charset="0"/>
              </a:rPr>
              <a:t> AB KAYNAKLI SEBEPLERİ</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Content Placeholder 2"/>
          <p:cNvSpPr>
            <a:spLocks noGrp="1"/>
          </p:cNvSpPr>
          <p:nvPr>
            <p:ph idx="1"/>
          </p:nvPr>
        </p:nvSpPr>
        <p:spPr>
          <a:xfrm>
            <a:off x="115888" y="2051050"/>
            <a:ext cx="6408737" cy="7092950"/>
          </a:xfrm>
        </p:spPr>
        <p:txBody>
          <a:bodyPr/>
          <a:lstStyle/>
          <a:p>
            <a:pPr marL="0" indent="0" eaLnBrk="1" hangingPunct="1">
              <a:buFont typeface="Arial" charset="0"/>
              <a:buNone/>
            </a:pPr>
            <a:r>
              <a:rPr lang="tr-TR" sz="3000" dirty="0" smtClean="0">
                <a:latin typeface="Cambria" pitchFamily="18" charset="0"/>
                <a:cs typeface="Times New Roman" pitchFamily="18" charset="0"/>
              </a:rPr>
              <a:t>Fisher’in Ekonomik Buhranların Borç Deflasyonu Kuramı</a:t>
            </a:r>
            <a:r>
              <a:rPr lang="en-GB" sz="3000" dirty="0" smtClean="0">
                <a:latin typeface="Cambria" pitchFamily="18" charset="0"/>
                <a:cs typeface="Times New Roman" pitchFamily="18" charset="0"/>
              </a:rPr>
              <a:t>: </a:t>
            </a:r>
            <a:endParaRPr lang="tr-TR" sz="3000" dirty="0" smtClean="0">
              <a:latin typeface="Cambria" pitchFamily="18" charset="0"/>
              <a:cs typeface="Times New Roman" pitchFamily="18" charset="0"/>
            </a:endParaRPr>
          </a:p>
          <a:p>
            <a:pPr marL="0" indent="0" eaLnBrk="1" hangingPunct="1">
              <a:buFont typeface="Arial" charset="0"/>
              <a:buNone/>
            </a:pPr>
            <a:r>
              <a:rPr lang="en-GB" sz="3100" dirty="0" smtClean="0">
                <a:latin typeface="Cambria" pitchFamily="18" charset="0"/>
                <a:cs typeface="Times New Roman" pitchFamily="18" charset="0"/>
              </a:rPr>
              <a:t>“</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Borcun</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neden</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olduğu</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deflasyon</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borca</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tepki</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verir</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Henüz</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ödenmemiş</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olan</a:t>
            </a:r>
            <a:r>
              <a:rPr lang="en-GB" sz="3100" i="1" dirty="0" smtClean="0">
                <a:latin typeface="Cambria" pitchFamily="18" charset="0"/>
                <a:cs typeface="Times New Roman" pitchFamily="18" charset="0"/>
              </a:rPr>
              <a:t> her </a:t>
            </a:r>
            <a:r>
              <a:rPr lang="en-GB" sz="3100" i="1" dirty="0" err="1" smtClean="0">
                <a:latin typeface="Cambria" pitchFamily="18" charset="0"/>
                <a:cs typeface="Times New Roman" pitchFamily="18" charset="0"/>
              </a:rPr>
              <a:t>bir</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dolar</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borç</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daha</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büyük</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bir</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dolar</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olur</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ve</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eğer</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başladığımız</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noktadaki</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aşırı</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borçlanma</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miktarı</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yeterince</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büyükse</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borcun</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tasfiyesi</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fiyatlarda</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sebep</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olduğu</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düşüşün</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hızına</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yetişemez</a:t>
            </a:r>
            <a:r>
              <a:rPr lang="en-GB" sz="3100" i="1" dirty="0" smtClean="0">
                <a:latin typeface="Cambria" pitchFamily="18" charset="0"/>
                <a:cs typeface="Times New Roman" pitchFamily="18" charset="0"/>
              </a:rPr>
              <a:t>.  Bu </a:t>
            </a:r>
            <a:r>
              <a:rPr lang="en-GB" sz="3100" i="1" dirty="0" err="1" smtClean="0">
                <a:latin typeface="Cambria" pitchFamily="18" charset="0"/>
                <a:cs typeface="Times New Roman" pitchFamily="18" charset="0"/>
              </a:rPr>
              <a:t>durumda</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tasfiye</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kendi</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kendisini</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yener</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Borçlu</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olunan</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doların</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toplam</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miktarını</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azaltırken</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birim</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miktarının</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değerini</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daha</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hızlı</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bir</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şekilde</a:t>
            </a:r>
            <a:r>
              <a:rPr lang="en-GB" sz="3100" i="1" dirty="0" smtClean="0">
                <a:latin typeface="Cambria" pitchFamily="18" charset="0"/>
                <a:cs typeface="Times New Roman" pitchFamily="18" charset="0"/>
              </a:rPr>
              <a:t> </a:t>
            </a:r>
            <a:r>
              <a:rPr lang="en-GB" sz="3100" i="1" dirty="0" err="1" smtClean="0">
                <a:latin typeface="Cambria" pitchFamily="18" charset="0"/>
                <a:cs typeface="Times New Roman" pitchFamily="18" charset="0"/>
              </a:rPr>
              <a:t>artırır</a:t>
            </a:r>
            <a:r>
              <a:rPr lang="en-GB" sz="3100" i="1" dirty="0" smtClean="0">
                <a:latin typeface="Cambria" pitchFamily="18" charset="0"/>
                <a:cs typeface="Times New Roman" pitchFamily="18" charset="0"/>
              </a:rPr>
              <a:t>. </a:t>
            </a:r>
            <a:endParaRPr lang="tr-TR" sz="3100" dirty="0" smtClean="0">
              <a:latin typeface="Cambria" pitchFamily="18" charset="0"/>
              <a:cs typeface="Times New Roman" pitchFamily="18" charset="0"/>
            </a:endParaRPr>
          </a:p>
        </p:txBody>
      </p:sp>
      <p:sp>
        <p:nvSpPr>
          <p:cNvPr id="46082"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KRİZİN</a:t>
            </a:r>
            <a:r>
              <a:rPr lang="tr-TR" sz="4600" b="1">
                <a:solidFill>
                  <a:schemeClr val="tx2"/>
                </a:solidFill>
                <a:latin typeface="Cambria" pitchFamily="18" charset="0"/>
                <a:ea typeface="Calibri" pitchFamily="34" charset="0"/>
                <a:cs typeface="Times New Roman" pitchFamily="18" charset="0"/>
              </a:rPr>
              <a:t> AB KAYNAKLI SEBEPLERİ</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Content Placeholder 2"/>
          <p:cNvSpPr>
            <a:spLocks noGrp="1"/>
          </p:cNvSpPr>
          <p:nvPr>
            <p:ph idx="1"/>
          </p:nvPr>
        </p:nvSpPr>
        <p:spPr>
          <a:xfrm>
            <a:off x="115888" y="2051050"/>
            <a:ext cx="6408737" cy="7092950"/>
          </a:xfrm>
        </p:spPr>
        <p:txBody>
          <a:bodyPr/>
          <a:lstStyle/>
          <a:p>
            <a:pPr marL="0" indent="0" eaLnBrk="1" hangingPunct="1">
              <a:buFont typeface="Arial" charset="0"/>
              <a:buNone/>
            </a:pPr>
            <a:r>
              <a:rPr lang="tr-TR" sz="3400" i="1" smtClean="0">
                <a:latin typeface="Cambria" pitchFamily="18" charset="0"/>
                <a:cs typeface="Times New Roman" pitchFamily="18" charset="0"/>
              </a:rPr>
              <a:t>O zaman bireylerin borç yüklerini azaltmak için gösterdikleri çaba onun yükselmesi ile sonuçlanır. Burada büyük depresyonların hepsinin değilse de pekçoğunun en büyük sırrı olarak adlandırmak istediğim büyük bir paradoksla karşılaşırız: Borçlular borçlarını ne kadar öderlerse o kadar borçlanırlar.  Ekonomi kayığı ne kadar su alırsa o kadar daha fazla su almaya meyilli olur.  Kendisini düzeltemediği gibi alabora olur.    </a:t>
            </a:r>
          </a:p>
        </p:txBody>
      </p:sp>
      <p:sp>
        <p:nvSpPr>
          <p:cNvPr id="47106"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KRİZİN</a:t>
            </a:r>
            <a:r>
              <a:rPr lang="tr-TR" sz="4600" b="1">
                <a:solidFill>
                  <a:schemeClr val="tx2"/>
                </a:solidFill>
                <a:latin typeface="Cambria" pitchFamily="18" charset="0"/>
                <a:ea typeface="Calibri" pitchFamily="34" charset="0"/>
                <a:cs typeface="Times New Roman" pitchFamily="18" charset="0"/>
              </a:rPr>
              <a:t> AB KAYNAKLI SEBEPLERİ</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Content Placeholder 2"/>
          <p:cNvSpPr>
            <a:spLocks noGrp="1"/>
          </p:cNvSpPr>
          <p:nvPr>
            <p:ph idx="1"/>
          </p:nvPr>
        </p:nvSpPr>
        <p:spPr>
          <a:xfrm>
            <a:off x="260350" y="2627313"/>
            <a:ext cx="6854825" cy="7092950"/>
          </a:xfrm>
        </p:spPr>
        <p:txBody>
          <a:bodyPr/>
          <a:lstStyle/>
          <a:p>
            <a:pPr marL="0" indent="0" eaLnBrk="1" hangingPunct="1">
              <a:buFont typeface="Arial" charset="0"/>
              <a:buNone/>
            </a:pPr>
            <a:r>
              <a:rPr lang="en-GB" sz="4400" smtClean="0">
                <a:latin typeface="Cambria" pitchFamily="18" charset="0"/>
                <a:cs typeface="Times New Roman" pitchFamily="18" charset="0"/>
              </a:rPr>
              <a:t>. AB’nin YN’ın cezasını çekerek ders almasını ve diğerlerine ders olmasını istemesi sonucunda ona </a:t>
            </a:r>
            <a:r>
              <a:rPr lang="tr-TR" sz="4400" smtClean="0">
                <a:latin typeface="Cambria" pitchFamily="18" charset="0"/>
                <a:cs typeface="Times New Roman" pitchFamily="18" charset="0"/>
              </a:rPr>
              <a:t>yardım etmeye </a:t>
            </a:r>
            <a:r>
              <a:rPr lang="en-GB" sz="4400" smtClean="0">
                <a:latin typeface="Cambria" pitchFamily="18" charset="0"/>
                <a:cs typeface="Times New Roman" pitchFamily="18" charset="0"/>
              </a:rPr>
              <a:t>gönülsüzlüğü. </a:t>
            </a:r>
            <a:endParaRPr lang="tr-TR" sz="4400" smtClean="0">
              <a:latin typeface="Cambria" pitchFamily="18" charset="0"/>
              <a:cs typeface="Times New Roman" pitchFamily="18" charset="0"/>
            </a:endParaRPr>
          </a:p>
        </p:txBody>
      </p:sp>
      <p:sp>
        <p:nvSpPr>
          <p:cNvPr id="48130"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KRİZİN</a:t>
            </a:r>
            <a:r>
              <a:rPr lang="tr-TR" sz="4600" b="1">
                <a:solidFill>
                  <a:schemeClr val="tx2"/>
                </a:solidFill>
                <a:latin typeface="Cambria" pitchFamily="18" charset="0"/>
                <a:ea typeface="Calibri" pitchFamily="34" charset="0"/>
                <a:cs typeface="Times New Roman" pitchFamily="18" charset="0"/>
              </a:rPr>
              <a:t> AB KAYNAKLI SEBEPLERİ</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Content Placeholder 2"/>
          <p:cNvSpPr>
            <a:spLocks noGrp="1"/>
          </p:cNvSpPr>
          <p:nvPr>
            <p:ph idx="1"/>
          </p:nvPr>
        </p:nvSpPr>
        <p:spPr>
          <a:xfrm>
            <a:off x="0" y="1116013"/>
            <a:ext cx="6597650" cy="8604250"/>
          </a:xfrm>
        </p:spPr>
        <p:txBody>
          <a:bodyPr/>
          <a:lstStyle/>
          <a:p>
            <a:pPr marL="0" indent="0" algn="ctr" eaLnBrk="1" hangingPunct="1">
              <a:buFont typeface="Arial" charset="0"/>
              <a:buNone/>
            </a:pPr>
            <a:r>
              <a:rPr lang="en-GB" sz="3800" smtClean="0">
                <a:latin typeface="Cambria" pitchFamily="18" charset="0"/>
                <a:cs typeface="Times New Roman" pitchFamily="18" charset="0"/>
              </a:rPr>
              <a:t>Dominique Straus-Kahn (IMF):</a:t>
            </a:r>
            <a:endParaRPr lang="tr-TR" sz="3800" smtClean="0">
              <a:latin typeface="Cambria" pitchFamily="18" charset="0"/>
              <a:cs typeface="Times New Roman" pitchFamily="18" charset="0"/>
            </a:endParaRPr>
          </a:p>
          <a:p>
            <a:pPr marL="0" indent="0" algn="ctr" eaLnBrk="1" hangingPunct="1">
              <a:buFont typeface="Arial" charset="0"/>
              <a:buNone/>
            </a:pPr>
            <a:endParaRPr lang="tr-TR" sz="3800" smtClean="0">
              <a:latin typeface="Cambria" pitchFamily="18" charset="0"/>
              <a:cs typeface="Times New Roman" pitchFamily="18" charset="0"/>
            </a:endParaRPr>
          </a:p>
          <a:p>
            <a:pPr marL="0" indent="0" algn="ctr" eaLnBrk="1" hangingPunct="1">
              <a:buFont typeface="Arial" charset="0"/>
              <a:buNone/>
            </a:pPr>
            <a:r>
              <a:rPr lang="tr-TR" sz="3800" i="1" smtClean="0">
                <a:latin typeface="Cambria" pitchFamily="18" charset="0"/>
                <a:cs typeface="Times New Roman" pitchFamily="18" charset="0"/>
              </a:rPr>
              <a:t>Yunanistan ve Portekiz gibi ülkelerin yönetimleri yüzünden milyarlarca euro kayboldu.  Ancak bu kayıpların sorumluluğu sadece bu ülkelere yüklenemez.  Olan bitenlerden Eurozone ve IMF’nin izleme mekanizmaları da sorumludur.</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Content Placeholder 2"/>
          <p:cNvSpPr>
            <a:spLocks noGrp="1"/>
          </p:cNvSpPr>
          <p:nvPr>
            <p:ph idx="1"/>
          </p:nvPr>
        </p:nvSpPr>
        <p:spPr>
          <a:xfrm>
            <a:off x="115888" y="1258888"/>
            <a:ext cx="6742112" cy="7092950"/>
          </a:xfrm>
        </p:spPr>
        <p:txBody>
          <a:bodyPr/>
          <a:lstStyle/>
          <a:p>
            <a:pPr marL="0" indent="0" algn="ctr" eaLnBrk="1" hangingPunct="1">
              <a:buFont typeface="Arial" charset="0"/>
              <a:buNone/>
            </a:pPr>
            <a:r>
              <a:rPr lang="tr-TR" sz="4300" i="1" dirty="0" smtClean="0">
                <a:latin typeface="Cambria" pitchFamily="18" charset="0"/>
                <a:cs typeface="Times New Roman" pitchFamily="18" charset="0"/>
              </a:rPr>
              <a:t>Bu nedenle maliyetin Eurozone’un tüm üyeleri tarafından karşılanması adildir. Kayıp sadece Yunanlılar tarafından karşılanamayacak kadar büyüktür.  Ancak Eurozone’a hakim olan görüşün bu olmadığı açıktır.</a:t>
            </a:r>
            <a:r>
              <a:rPr lang="tr-TR" sz="4500" i="1" dirty="0" smtClean="0">
                <a:latin typeface="Cambria"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Content Placeholder 2"/>
          <p:cNvSpPr>
            <a:spLocks noGrp="1"/>
          </p:cNvSpPr>
          <p:nvPr>
            <p:ph idx="1"/>
          </p:nvPr>
        </p:nvSpPr>
        <p:spPr>
          <a:xfrm>
            <a:off x="260350" y="611188"/>
            <a:ext cx="6597650" cy="8208962"/>
          </a:xfrm>
        </p:spPr>
        <p:txBody>
          <a:bodyPr/>
          <a:lstStyle/>
          <a:p>
            <a:pPr marL="0" indent="0" algn="ctr" eaLnBrk="1" hangingPunct="1">
              <a:lnSpc>
                <a:spcPct val="90000"/>
              </a:lnSpc>
              <a:buFont typeface="Arial" charset="0"/>
              <a:buNone/>
            </a:pPr>
            <a:r>
              <a:rPr lang="tr-TR" sz="4300" i="1" dirty="0" smtClean="0">
                <a:latin typeface="Cambria" pitchFamily="18" charset="0"/>
                <a:cs typeface="Times New Roman" pitchFamily="18" charset="0"/>
              </a:rPr>
              <a:t>Eurozone bir parasal birliğin olması gerektiği gibi bir dayanışma alanı olarak görülmemektedir.   </a:t>
            </a:r>
          </a:p>
          <a:p>
            <a:pPr marL="0" indent="0" algn="ctr" eaLnBrk="1" hangingPunct="1">
              <a:lnSpc>
                <a:spcPct val="90000"/>
              </a:lnSpc>
              <a:buFont typeface="Arial" charset="0"/>
              <a:buNone/>
            </a:pPr>
            <a:endParaRPr lang="tr-TR" sz="4300" i="1" dirty="0" smtClean="0">
              <a:solidFill>
                <a:srgbClr val="000000"/>
              </a:solidFill>
              <a:latin typeface="Cambria" pitchFamily="18" charset="0"/>
              <a:cs typeface="Times New Roman" pitchFamily="18" charset="0"/>
            </a:endParaRPr>
          </a:p>
          <a:p>
            <a:pPr marL="0" indent="0" algn="ctr" eaLnBrk="1" hangingPunct="1">
              <a:lnSpc>
                <a:spcPct val="90000"/>
              </a:lnSpc>
              <a:buFont typeface="Arial" charset="0"/>
              <a:buNone/>
            </a:pPr>
            <a:r>
              <a:rPr lang="tr-TR" sz="4300" i="1" dirty="0" smtClean="0">
                <a:solidFill>
                  <a:srgbClr val="000000"/>
                </a:solidFill>
                <a:latin typeface="Cambria" pitchFamily="18" charset="0"/>
                <a:cs typeface="Times New Roman" pitchFamily="18" charset="0"/>
              </a:rPr>
              <a:t>Onun yerine, Yunanlılara günahlarının cezasını çekmeleri ve Avrupalı ortaklarına maliyetinin üzerinde faiz oranlarıyla kredi almaları ön görülmektedir.</a:t>
            </a:r>
            <a:endParaRPr lang="tr-TR" sz="4300" dirty="0" smtClean="0">
              <a:solidFill>
                <a:srgbClr val="000000"/>
              </a:solidFill>
              <a:latin typeface="Cambria" pitchFamily="18" charset="0"/>
              <a:cs typeface="Times New Roman" pitchFamily="18" charset="0"/>
            </a:endParaRPr>
          </a:p>
          <a:p>
            <a:pPr marL="0" indent="0" eaLnBrk="1" hangingPunct="1">
              <a:lnSpc>
                <a:spcPct val="90000"/>
              </a:lnSpc>
              <a:buFont typeface="Arial" charset="0"/>
              <a:buNone/>
            </a:pPr>
            <a:endParaRPr lang="tr-TR" sz="4300" dirty="0" smtClean="0">
              <a:latin typeface="Cambria"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Content Placeholder 2"/>
          <p:cNvSpPr>
            <a:spLocks noGrp="1"/>
          </p:cNvSpPr>
          <p:nvPr>
            <p:ph idx="1"/>
          </p:nvPr>
        </p:nvSpPr>
        <p:spPr>
          <a:xfrm>
            <a:off x="0" y="684213"/>
            <a:ext cx="6858000" cy="8820150"/>
          </a:xfrm>
        </p:spPr>
        <p:txBody>
          <a:bodyPr/>
          <a:lstStyle/>
          <a:p>
            <a:pPr marL="0" indent="0" algn="ctr" eaLnBrk="1" hangingPunct="1">
              <a:buFont typeface="Arial" charset="0"/>
              <a:buNone/>
            </a:pPr>
            <a:r>
              <a:rPr lang="en-GB" sz="3500" dirty="0" smtClean="0">
                <a:latin typeface="Cambria" pitchFamily="18" charset="0"/>
                <a:cs typeface="Times New Roman" pitchFamily="18" charset="0"/>
              </a:rPr>
              <a:t>Andrew Mellon </a:t>
            </a:r>
            <a:r>
              <a:rPr lang="en-GB" sz="3500" dirty="0" err="1" smtClean="0">
                <a:latin typeface="Cambria" pitchFamily="18" charset="0"/>
                <a:cs typeface="Times New Roman" pitchFamily="18" charset="0"/>
              </a:rPr>
              <a:t>Büyük</a:t>
            </a:r>
            <a:r>
              <a:rPr lang="en-GB" sz="3500" dirty="0" smtClean="0">
                <a:latin typeface="Cambria" pitchFamily="18" charset="0"/>
                <a:cs typeface="Times New Roman" pitchFamily="18" charset="0"/>
              </a:rPr>
              <a:t> Bu</a:t>
            </a:r>
            <a:r>
              <a:rPr lang="tr-TR" sz="3500" dirty="0" smtClean="0">
                <a:latin typeface="Cambria" pitchFamily="18" charset="0"/>
                <a:cs typeface="Times New Roman" pitchFamily="18" charset="0"/>
              </a:rPr>
              <a:t>hran</a:t>
            </a:r>
            <a:r>
              <a:rPr lang="en-GB" sz="3500" dirty="0" smtClean="0">
                <a:latin typeface="Cambria" pitchFamily="18" charset="0"/>
                <a:cs typeface="Times New Roman" pitchFamily="18" charset="0"/>
              </a:rPr>
              <a:t>’</a:t>
            </a:r>
            <a:r>
              <a:rPr lang="en-GB" sz="3500" dirty="0" err="1" smtClean="0">
                <a:latin typeface="Cambria" pitchFamily="18" charset="0"/>
                <a:cs typeface="Times New Roman" pitchFamily="18" charset="0"/>
              </a:rPr>
              <a:t>da</a:t>
            </a:r>
            <a:r>
              <a:rPr lang="en-GB" sz="3500" dirty="0" smtClean="0">
                <a:latin typeface="Cambria" pitchFamily="18" charset="0"/>
                <a:cs typeface="Times New Roman" pitchFamily="18" charset="0"/>
              </a:rPr>
              <a:t>: </a:t>
            </a:r>
            <a:endParaRPr lang="tr-TR" sz="3500" dirty="0" smtClean="0">
              <a:latin typeface="Cambria" pitchFamily="18" charset="0"/>
              <a:cs typeface="Times New Roman" pitchFamily="18" charset="0"/>
            </a:endParaRPr>
          </a:p>
          <a:p>
            <a:pPr marL="0" indent="0" algn="ctr" eaLnBrk="1" hangingPunct="1">
              <a:buFont typeface="Arial" charset="0"/>
              <a:buNone/>
            </a:pPr>
            <a:endParaRPr lang="tr-TR" sz="3600" dirty="0" smtClean="0">
              <a:latin typeface="Cambria" pitchFamily="18" charset="0"/>
              <a:cs typeface="Times New Roman" pitchFamily="18" charset="0"/>
            </a:endParaRPr>
          </a:p>
          <a:p>
            <a:pPr marL="0" indent="0" algn="ctr" eaLnBrk="1" hangingPunct="1">
              <a:buFont typeface="Arial" charset="0"/>
              <a:buNone/>
            </a:pPr>
            <a:r>
              <a:rPr lang="tr-TR" sz="3600" i="1" dirty="0" smtClean="0">
                <a:latin typeface="Cambria" pitchFamily="18" charset="0"/>
                <a:cs typeface="Times New Roman" pitchFamily="18" charset="0"/>
              </a:rPr>
              <a:t>Bu buhran sistemdeki çürümeyi temizleyecektir. Lüks yaşam sona erecek ve yaşam maliyetleri düşecektir. İnsanlar daha çok çalışacaklar ve daha ahlaklı bir yaşam süreceklerdir. Toplumdaki değerler değişecek ve girişimci insanlar daha az yetenekli olanların yıkıntılarını temizleyeceklerdir.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Content Placeholder 2"/>
          <p:cNvSpPr>
            <a:spLocks noGrp="1"/>
          </p:cNvSpPr>
          <p:nvPr>
            <p:ph idx="1"/>
          </p:nvPr>
        </p:nvSpPr>
        <p:spPr>
          <a:xfrm>
            <a:off x="260350" y="1871663"/>
            <a:ext cx="6597650" cy="7272337"/>
          </a:xfrm>
        </p:spPr>
        <p:txBody>
          <a:bodyPr/>
          <a:lstStyle/>
          <a:p>
            <a:pPr eaLnBrk="1" hangingPunct="1">
              <a:lnSpc>
                <a:spcPct val="80000"/>
              </a:lnSpc>
              <a:buFont typeface="Arial" charset="0"/>
              <a:buNone/>
            </a:pPr>
            <a:r>
              <a:rPr lang="tr-TR" sz="2600" smtClean="0">
                <a:solidFill>
                  <a:srgbClr val="000000"/>
                </a:solidFill>
                <a:latin typeface="Cambria" pitchFamily="18" charset="0"/>
                <a:cs typeface="Times New Roman" pitchFamily="18" charset="0"/>
              </a:rPr>
              <a:t>Yrd. Doç. Dr. Hayriye Özen, Atılım</a:t>
            </a:r>
          </a:p>
          <a:p>
            <a:pPr eaLnBrk="1" hangingPunct="1">
              <a:lnSpc>
                <a:spcPct val="80000"/>
              </a:lnSpc>
              <a:buFont typeface="Arial" charset="0"/>
              <a:buNone/>
            </a:pPr>
            <a:r>
              <a:rPr lang="tr-TR" sz="2600" smtClean="0">
                <a:solidFill>
                  <a:srgbClr val="000000"/>
                </a:solidFill>
                <a:latin typeface="Cambria" pitchFamily="18" charset="0"/>
                <a:cs typeface="Times New Roman" pitchFamily="18" charset="0"/>
              </a:rPr>
              <a:t>    Üniversitesi</a:t>
            </a:r>
          </a:p>
          <a:p>
            <a:pPr eaLnBrk="1" hangingPunct="1">
              <a:lnSpc>
                <a:spcPct val="80000"/>
              </a:lnSpc>
              <a:buFont typeface="Arial" charset="0"/>
              <a:buNone/>
            </a:pPr>
            <a:r>
              <a:rPr lang="tr-TR" sz="2600" smtClean="0">
                <a:solidFill>
                  <a:srgbClr val="000000"/>
                </a:solidFill>
                <a:latin typeface="Cambria" pitchFamily="18" charset="0"/>
                <a:cs typeface="Times New Roman" pitchFamily="18" charset="0"/>
              </a:rPr>
              <a:t>    “Turkey’s Kurdish Conflict: The EU </a:t>
            </a:r>
          </a:p>
          <a:p>
            <a:pPr eaLnBrk="1" hangingPunct="1">
              <a:lnSpc>
                <a:spcPct val="80000"/>
              </a:lnSpc>
              <a:buFont typeface="Arial" charset="0"/>
              <a:buNone/>
            </a:pPr>
            <a:r>
              <a:rPr lang="tr-TR" sz="2600" smtClean="0">
                <a:solidFill>
                  <a:srgbClr val="000000"/>
                </a:solidFill>
                <a:latin typeface="Cambria" pitchFamily="18" charset="0"/>
                <a:cs typeface="Times New Roman" pitchFamily="18" charset="0"/>
              </a:rPr>
              <a:t>     Candidacy and the Prospects for </a:t>
            </a:r>
          </a:p>
          <a:p>
            <a:pPr eaLnBrk="1" hangingPunct="1">
              <a:lnSpc>
                <a:spcPct val="80000"/>
              </a:lnSpc>
              <a:buFont typeface="Arial" charset="0"/>
              <a:buNone/>
            </a:pPr>
            <a:r>
              <a:rPr lang="tr-TR" sz="2600" smtClean="0">
                <a:solidFill>
                  <a:srgbClr val="000000"/>
                </a:solidFill>
                <a:latin typeface="Cambria" pitchFamily="18" charset="0"/>
                <a:cs typeface="Times New Roman" pitchFamily="18" charset="0"/>
              </a:rPr>
              <a:t>     Reconciliation”</a:t>
            </a:r>
            <a:endParaRPr lang="tr-TR" sz="2600" smtClean="0">
              <a:latin typeface="Cambria" pitchFamily="18" charset="0"/>
              <a:cs typeface="Times New Roman" pitchFamily="18" charset="0"/>
            </a:endParaRPr>
          </a:p>
          <a:p>
            <a:pPr eaLnBrk="1" hangingPunct="1">
              <a:lnSpc>
                <a:spcPct val="80000"/>
              </a:lnSpc>
              <a:buFont typeface="Arial" charset="0"/>
              <a:buNone/>
            </a:pPr>
            <a:endParaRPr lang="tr-TR" sz="2600" smtClean="0">
              <a:solidFill>
                <a:srgbClr val="000000"/>
              </a:solidFill>
              <a:latin typeface="Cambria" pitchFamily="18" charset="0"/>
              <a:cs typeface="Times New Roman" pitchFamily="18" charset="0"/>
            </a:endParaRPr>
          </a:p>
          <a:p>
            <a:pPr eaLnBrk="1" hangingPunct="1">
              <a:lnSpc>
                <a:spcPct val="80000"/>
              </a:lnSpc>
              <a:buFont typeface="Arial" charset="0"/>
              <a:buNone/>
            </a:pPr>
            <a:r>
              <a:rPr lang="tr-TR" sz="2600" smtClean="0">
                <a:solidFill>
                  <a:srgbClr val="000000"/>
                </a:solidFill>
                <a:latin typeface="Cambria" pitchFamily="18" charset="0"/>
                <a:cs typeface="Times New Roman" pitchFamily="18" charset="0"/>
              </a:rPr>
              <a:t>Dr. Christina Akrivopoulou, Trakya </a:t>
            </a:r>
          </a:p>
          <a:p>
            <a:pPr eaLnBrk="1" hangingPunct="1">
              <a:lnSpc>
                <a:spcPct val="80000"/>
              </a:lnSpc>
              <a:buFont typeface="Arial" charset="0"/>
              <a:buNone/>
            </a:pPr>
            <a:r>
              <a:rPr lang="tr-TR" sz="2600" smtClean="0">
                <a:solidFill>
                  <a:srgbClr val="000000"/>
                </a:solidFill>
                <a:latin typeface="Cambria" pitchFamily="18" charset="0"/>
                <a:cs typeface="Times New Roman" pitchFamily="18" charset="0"/>
              </a:rPr>
              <a:t>     Demokritos Üniversitesi &amp; Helenik</a:t>
            </a:r>
          </a:p>
          <a:p>
            <a:pPr eaLnBrk="1" hangingPunct="1">
              <a:lnSpc>
                <a:spcPct val="80000"/>
              </a:lnSpc>
              <a:buFont typeface="Arial" charset="0"/>
              <a:buNone/>
            </a:pPr>
            <a:r>
              <a:rPr lang="tr-TR" sz="2600" smtClean="0">
                <a:solidFill>
                  <a:srgbClr val="000000"/>
                </a:solidFill>
                <a:latin typeface="Cambria" pitchFamily="18" charset="0"/>
                <a:cs typeface="Times New Roman" pitchFamily="18" charset="0"/>
              </a:rPr>
              <a:t>     Üniversitesi </a:t>
            </a:r>
          </a:p>
          <a:p>
            <a:pPr eaLnBrk="1" hangingPunct="1">
              <a:lnSpc>
                <a:spcPct val="80000"/>
              </a:lnSpc>
              <a:buFont typeface="Arial" charset="0"/>
              <a:buNone/>
            </a:pPr>
            <a:r>
              <a:rPr lang="tr-TR" sz="2600" smtClean="0">
                <a:solidFill>
                  <a:srgbClr val="000000"/>
                </a:solidFill>
                <a:latin typeface="Cambria" pitchFamily="18" charset="0"/>
                <a:cs typeface="Times New Roman" pitchFamily="18" charset="0"/>
              </a:rPr>
              <a:t>     "</a:t>
            </a:r>
            <a:r>
              <a:rPr lang="en-US" sz="2600" smtClean="0">
                <a:solidFill>
                  <a:srgbClr val="000000"/>
                </a:solidFill>
                <a:latin typeface="Cambria" pitchFamily="18" charset="0"/>
                <a:cs typeface="Times New Roman" pitchFamily="18" charset="0"/>
              </a:rPr>
              <a:t>Regularizing the Unregulated? European </a:t>
            </a:r>
            <a:endParaRPr lang="tr-TR" sz="2600" smtClean="0">
              <a:solidFill>
                <a:srgbClr val="000000"/>
              </a:solidFill>
              <a:latin typeface="Cambria" pitchFamily="18" charset="0"/>
              <a:cs typeface="Times New Roman" pitchFamily="18" charset="0"/>
            </a:endParaRPr>
          </a:p>
          <a:p>
            <a:pPr eaLnBrk="1" hangingPunct="1">
              <a:lnSpc>
                <a:spcPct val="80000"/>
              </a:lnSpc>
              <a:buFont typeface="Arial" charset="0"/>
              <a:buNone/>
            </a:pPr>
            <a:r>
              <a:rPr lang="tr-TR" sz="2600" smtClean="0">
                <a:solidFill>
                  <a:srgbClr val="000000"/>
                </a:solidFill>
                <a:latin typeface="Cambria" pitchFamily="18" charset="0"/>
                <a:cs typeface="Times New Roman" pitchFamily="18" charset="0"/>
              </a:rPr>
              <a:t>     </a:t>
            </a:r>
            <a:r>
              <a:rPr lang="en-US" sz="2600" smtClean="0">
                <a:solidFill>
                  <a:srgbClr val="000000"/>
                </a:solidFill>
                <a:latin typeface="Cambria" pitchFamily="18" charset="0"/>
                <a:cs typeface="Times New Roman" pitchFamily="18" charset="0"/>
              </a:rPr>
              <a:t>Union’s Role in the Undocumented </a:t>
            </a:r>
            <a:endParaRPr lang="tr-TR" sz="2600" smtClean="0">
              <a:solidFill>
                <a:srgbClr val="000000"/>
              </a:solidFill>
              <a:latin typeface="Cambria" pitchFamily="18" charset="0"/>
              <a:cs typeface="Times New Roman" pitchFamily="18" charset="0"/>
            </a:endParaRPr>
          </a:p>
          <a:p>
            <a:pPr eaLnBrk="1" hangingPunct="1">
              <a:lnSpc>
                <a:spcPct val="80000"/>
              </a:lnSpc>
              <a:buFont typeface="Arial" charset="0"/>
              <a:buNone/>
            </a:pPr>
            <a:r>
              <a:rPr lang="tr-TR" sz="2600" smtClean="0">
                <a:solidFill>
                  <a:srgbClr val="000000"/>
                </a:solidFill>
                <a:latin typeface="Cambria" pitchFamily="18" charset="0"/>
                <a:cs typeface="Times New Roman" pitchFamily="18" charset="0"/>
              </a:rPr>
              <a:t>     </a:t>
            </a:r>
            <a:r>
              <a:rPr lang="en-US" sz="2600" smtClean="0">
                <a:solidFill>
                  <a:srgbClr val="000000"/>
                </a:solidFill>
                <a:latin typeface="Cambria" pitchFamily="18" charset="0"/>
                <a:cs typeface="Times New Roman" pitchFamily="18" charset="0"/>
              </a:rPr>
              <a:t>Immigration Problem in Greece”</a:t>
            </a:r>
            <a:endParaRPr lang="tr-TR" sz="2600" smtClean="0">
              <a:solidFill>
                <a:srgbClr val="000000"/>
              </a:solidFill>
              <a:latin typeface="Cambria" pitchFamily="18" charset="0"/>
              <a:cs typeface="Times New Roman" pitchFamily="18" charset="0"/>
            </a:endParaRPr>
          </a:p>
          <a:p>
            <a:pPr eaLnBrk="1" hangingPunct="1">
              <a:lnSpc>
                <a:spcPct val="80000"/>
              </a:lnSpc>
              <a:buFont typeface="Arial" charset="0"/>
              <a:buNone/>
            </a:pPr>
            <a:endParaRPr lang="tr-TR" sz="2600" smtClean="0">
              <a:solidFill>
                <a:srgbClr val="000000"/>
              </a:solidFill>
              <a:latin typeface="Cambria" pitchFamily="18" charset="0"/>
              <a:cs typeface="Times New Roman" pitchFamily="18" charset="0"/>
            </a:endParaRPr>
          </a:p>
          <a:p>
            <a:pPr eaLnBrk="1" hangingPunct="1">
              <a:lnSpc>
                <a:spcPct val="80000"/>
              </a:lnSpc>
              <a:buFont typeface="Arial" charset="0"/>
              <a:buNone/>
            </a:pPr>
            <a:r>
              <a:rPr lang="tr-TR" sz="2600" smtClean="0">
                <a:solidFill>
                  <a:srgbClr val="000000"/>
                </a:solidFill>
                <a:latin typeface="Cambria" pitchFamily="18" charset="0"/>
                <a:cs typeface="Times New Roman" pitchFamily="18" charset="0"/>
              </a:rPr>
              <a:t>Bülent Temel, Atılım Üniversitesi &amp; Southern</a:t>
            </a:r>
          </a:p>
          <a:p>
            <a:pPr eaLnBrk="1" hangingPunct="1">
              <a:lnSpc>
                <a:spcPct val="80000"/>
              </a:lnSpc>
              <a:buFont typeface="Arial" charset="0"/>
              <a:buNone/>
            </a:pPr>
            <a:r>
              <a:rPr lang="tr-TR" sz="2600" smtClean="0">
                <a:solidFill>
                  <a:srgbClr val="000000"/>
                </a:solidFill>
                <a:latin typeface="Cambria" pitchFamily="18" charset="0"/>
                <a:cs typeface="Times New Roman" pitchFamily="18" charset="0"/>
              </a:rPr>
              <a:t>     New Hampshire Üniversitesi</a:t>
            </a:r>
          </a:p>
          <a:p>
            <a:pPr eaLnBrk="1" hangingPunct="1">
              <a:lnSpc>
                <a:spcPct val="80000"/>
              </a:lnSpc>
              <a:buFont typeface="Arial" charset="0"/>
              <a:buNone/>
            </a:pPr>
            <a:r>
              <a:rPr lang="tr-TR" sz="2600" smtClean="0">
                <a:solidFill>
                  <a:srgbClr val="000000"/>
                </a:solidFill>
                <a:latin typeface="Cambria" pitchFamily="18" charset="0"/>
                <a:cs typeface="Times New Roman" pitchFamily="18" charset="0"/>
              </a:rPr>
              <a:t>     “Candidacy versus Membership: </a:t>
            </a:r>
            <a:r>
              <a:rPr lang="en-GB" sz="2600" smtClean="0">
                <a:solidFill>
                  <a:srgbClr val="000000"/>
                </a:solidFill>
                <a:latin typeface="Cambria" pitchFamily="18" charset="0"/>
                <a:cs typeface="Times New Roman" pitchFamily="18" charset="0"/>
              </a:rPr>
              <a:t>Is Turkey the Greatest Beneficiary of the EU?”</a:t>
            </a:r>
            <a:endParaRPr lang="tr-TR" sz="2600" smtClean="0">
              <a:solidFill>
                <a:srgbClr val="000000"/>
              </a:solidFill>
              <a:latin typeface="Cambria" pitchFamily="18" charset="0"/>
              <a:cs typeface="Times New Roman" pitchFamily="18" charset="0"/>
            </a:endParaRPr>
          </a:p>
          <a:p>
            <a:pPr eaLnBrk="1" hangingPunct="1">
              <a:lnSpc>
                <a:spcPct val="80000"/>
              </a:lnSpc>
              <a:buFont typeface="Arial" charset="0"/>
              <a:buNone/>
            </a:pPr>
            <a:endParaRPr lang="tr-TR" sz="2600" smtClean="0">
              <a:latin typeface="Cambria" pitchFamily="18" charset="0"/>
            </a:endParaRPr>
          </a:p>
        </p:txBody>
      </p:sp>
      <p:sp>
        <p:nvSpPr>
          <p:cNvPr id="16386" name="Title 1"/>
          <p:cNvSpPr>
            <a:spLocks/>
          </p:cNvSpPr>
          <p:nvPr/>
        </p:nvSpPr>
        <p:spPr bwMode="auto">
          <a:xfrm>
            <a:off x="260350" y="250825"/>
            <a:ext cx="6172200" cy="1524000"/>
          </a:xfrm>
          <a:prstGeom prst="rect">
            <a:avLst/>
          </a:prstGeom>
          <a:noFill/>
          <a:ln w="9525">
            <a:noFill/>
            <a:miter lim="800000"/>
            <a:headEnd/>
            <a:tailEnd/>
          </a:ln>
        </p:spPr>
        <p:txBody>
          <a:bodyPr anchor="ctr"/>
          <a:lstStyle/>
          <a:p>
            <a:pPr algn="ctr"/>
            <a:r>
              <a:rPr lang="tr-TR" sz="5500" b="1">
                <a:solidFill>
                  <a:schemeClr val="tx2"/>
                </a:solidFill>
                <a:latin typeface="Cambria" pitchFamily="18" charset="0"/>
              </a:rPr>
              <a:t>KATKI YAPANLAR</a:t>
            </a:r>
            <a:endParaRPr lang="tr-TR" sz="5500">
              <a:solidFill>
                <a:schemeClr val="tx2"/>
              </a:solidFill>
              <a:latin typeface="Cambria"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Content Placeholder 2"/>
          <p:cNvSpPr>
            <a:spLocks noGrp="1"/>
          </p:cNvSpPr>
          <p:nvPr>
            <p:ph idx="1"/>
          </p:nvPr>
        </p:nvSpPr>
        <p:spPr>
          <a:xfrm>
            <a:off x="260350" y="395288"/>
            <a:ext cx="6408738" cy="8748712"/>
          </a:xfrm>
        </p:spPr>
        <p:txBody>
          <a:bodyPr/>
          <a:lstStyle/>
          <a:p>
            <a:pPr marL="0" indent="0" eaLnBrk="1" hangingPunct="1">
              <a:buNone/>
            </a:pPr>
            <a:r>
              <a:rPr lang="en-GB" sz="4000" dirty="0" err="1" smtClean="0">
                <a:latin typeface="Cambria" pitchFamily="18" charset="0"/>
                <a:cs typeface="Times New Roman" pitchFamily="18" charset="0"/>
              </a:rPr>
              <a:t>Almanların</a:t>
            </a:r>
            <a:r>
              <a:rPr lang="en-GB" sz="4000" dirty="0" smtClean="0">
                <a:latin typeface="Cambria" pitchFamily="18" charset="0"/>
                <a:cs typeface="Times New Roman" pitchFamily="18" charset="0"/>
              </a:rPr>
              <a:t> </a:t>
            </a:r>
            <a:r>
              <a:rPr lang="en-GB" sz="4000" dirty="0" err="1" smtClean="0">
                <a:latin typeface="Cambria" pitchFamily="18" charset="0"/>
                <a:cs typeface="Times New Roman" pitchFamily="18" charset="0"/>
              </a:rPr>
              <a:t>bu</a:t>
            </a:r>
            <a:r>
              <a:rPr lang="en-GB" sz="4000" dirty="0" smtClean="0">
                <a:latin typeface="Cambria" pitchFamily="18" charset="0"/>
                <a:cs typeface="Times New Roman" pitchFamily="18" charset="0"/>
              </a:rPr>
              <a:t> </a:t>
            </a:r>
            <a:r>
              <a:rPr lang="en-GB" sz="4000" dirty="0" err="1" smtClean="0">
                <a:latin typeface="Cambria" pitchFamily="18" charset="0"/>
                <a:cs typeface="Times New Roman" pitchFamily="18" charset="0"/>
              </a:rPr>
              <a:t>tutumu</a:t>
            </a:r>
            <a:r>
              <a:rPr lang="en-GB" sz="4000" dirty="0" smtClean="0">
                <a:latin typeface="Cambria" pitchFamily="18" charset="0"/>
                <a:cs typeface="Times New Roman" pitchFamily="18" charset="0"/>
              </a:rPr>
              <a:t> </a:t>
            </a:r>
            <a:r>
              <a:rPr lang="en-GB" sz="4000" dirty="0" err="1" smtClean="0">
                <a:latin typeface="Cambria" pitchFamily="18" charset="0"/>
                <a:cs typeface="Times New Roman" pitchFamily="18" charset="0"/>
              </a:rPr>
              <a:t>haksız</a:t>
            </a:r>
            <a:r>
              <a:rPr lang="en-GB" sz="4000" dirty="0" smtClean="0">
                <a:latin typeface="Cambria" pitchFamily="18" charset="0"/>
                <a:cs typeface="Times New Roman" pitchFamily="18" charset="0"/>
              </a:rPr>
              <a:t> </a:t>
            </a:r>
            <a:r>
              <a:rPr lang="en-GB" sz="4000" dirty="0" err="1" smtClean="0">
                <a:latin typeface="Cambria" pitchFamily="18" charset="0"/>
                <a:cs typeface="Times New Roman" pitchFamily="18" charset="0"/>
              </a:rPr>
              <a:t>ve</a:t>
            </a:r>
            <a:r>
              <a:rPr lang="en-GB" sz="4000" dirty="0" smtClean="0">
                <a:latin typeface="Cambria" pitchFamily="18" charset="0"/>
                <a:cs typeface="Times New Roman" pitchFamily="18" charset="0"/>
              </a:rPr>
              <a:t> </a:t>
            </a:r>
            <a:r>
              <a:rPr lang="en-GB" sz="4000" dirty="0" err="1" smtClean="0">
                <a:latin typeface="Cambria" pitchFamily="18" charset="0"/>
                <a:cs typeface="Times New Roman" pitchFamily="18" charset="0"/>
              </a:rPr>
              <a:t>ikiyüzlü</a:t>
            </a:r>
            <a:r>
              <a:rPr lang="en-GB" sz="4000" dirty="0" smtClean="0">
                <a:latin typeface="Cambria" pitchFamily="18" charset="0"/>
                <a:cs typeface="Times New Roman" pitchFamily="18" charset="0"/>
              </a:rPr>
              <a:t>.  </a:t>
            </a:r>
            <a:endParaRPr lang="tr-TR" sz="4000" dirty="0" smtClean="0">
              <a:latin typeface="Cambria" pitchFamily="18" charset="0"/>
              <a:cs typeface="Times New Roman" pitchFamily="18" charset="0"/>
            </a:endParaRPr>
          </a:p>
          <a:p>
            <a:pPr marL="0" indent="0" eaLnBrk="1" hangingPunct="1">
              <a:buNone/>
            </a:pPr>
            <a:endParaRPr lang="tr-TR" sz="4000" dirty="0" smtClean="0">
              <a:latin typeface="Cambria" pitchFamily="18" charset="0"/>
              <a:cs typeface="Times New Roman" pitchFamily="18" charset="0"/>
            </a:endParaRPr>
          </a:p>
          <a:p>
            <a:pPr marL="0" indent="0" eaLnBrk="1" hangingPunct="1">
              <a:buNone/>
            </a:pPr>
            <a:r>
              <a:rPr lang="en-GB" sz="4000" dirty="0" err="1" smtClean="0">
                <a:latin typeface="Cambria" pitchFamily="18" charset="0"/>
                <a:cs typeface="Times New Roman" pitchFamily="18" charset="0"/>
              </a:rPr>
              <a:t>Alm</a:t>
            </a:r>
            <a:r>
              <a:rPr lang="tr-TR" sz="4000" dirty="0" smtClean="0">
                <a:latin typeface="Cambria" pitchFamily="18" charset="0"/>
                <a:cs typeface="Times New Roman" pitchFamily="18" charset="0"/>
              </a:rPr>
              <a:t> b</a:t>
            </a:r>
            <a:r>
              <a:rPr lang="en-GB" sz="4000" dirty="0" err="1" smtClean="0">
                <a:latin typeface="Cambria" pitchFamily="18" charset="0"/>
                <a:cs typeface="Times New Roman" pitchFamily="18" charset="0"/>
              </a:rPr>
              <a:t>ugünkü</a:t>
            </a:r>
            <a:r>
              <a:rPr lang="en-GB" sz="4000" dirty="0" smtClean="0">
                <a:latin typeface="Cambria" pitchFamily="18" charset="0"/>
                <a:cs typeface="Times New Roman" pitchFamily="18" charset="0"/>
              </a:rPr>
              <a:t> </a:t>
            </a:r>
            <a:r>
              <a:rPr lang="en-GB" sz="4000" dirty="0" err="1" smtClean="0">
                <a:latin typeface="Cambria" pitchFamily="18" charset="0"/>
                <a:cs typeface="Times New Roman" pitchFamily="18" charset="0"/>
              </a:rPr>
              <a:t>başarısını</a:t>
            </a:r>
            <a:r>
              <a:rPr lang="en-GB" sz="4000" dirty="0" smtClean="0">
                <a:latin typeface="Cambria" pitchFamily="18" charset="0"/>
                <a:cs typeface="Times New Roman" pitchFamily="18" charset="0"/>
              </a:rPr>
              <a:t> </a:t>
            </a:r>
            <a:r>
              <a:rPr lang="en-GB" sz="4000" dirty="0" err="1" smtClean="0">
                <a:latin typeface="Cambria" pitchFamily="18" charset="0"/>
                <a:cs typeface="Times New Roman" pitchFamily="18" charset="0"/>
              </a:rPr>
              <a:t>ABD’nin</a:t>
            </a:r>
            <a:r>
              <a:rPr lang="en-GB" sz="4000" dirty="0" smtClean="0">
                <a:latin typeface="Cambria" pitchFamily="18" charset="0"/>
                <a:cs typeface="Times New Roman" pitchFamily="18" charset="0"/>
              </a:rPr>
              <a:t> 1931</a:t>
            </a:r>
            <a:r>
              <a:rPr lang="tr-TR" sz="4000" dirty="0" smtClean="0">
                <a:latin typeface="Cambria" pitchFamily="18" charset="0"/>
                <a:cs typeface="Times New Roman" pitchFamily="18" charset="0"/>
              </a:rPr>
              <a:t>’de</a:t>
            </a:r>
            <a:r>
              <a:rPr lang="en-GB" sz="4000" dirty="0" smtClean="0">
                <a:latin typeface="Cambria" pitchFamily="18" charset="0"/>
                <a:cs typeface="Times New Roman" pitchFamily="18" charset="0"/>
              </a:rPr>
              <a:t> </a:t>
            </a:r>
            <a:r>
              <a:rPr lang="en-GB" sz="4000" dirty="0" err="1" smtClean="0">
                <a:latin typeface="Cambria" pitchFamily="18" charset="0"/>
                <a:cs typeface="Times New Roman" pitchFamily="18" charset="0"/>
              </a:rPr>
              <a:t>onun</a:t>
            </a:r>
            <a:r>
              <a:rPr lang="en-GB" sz="4000" dirty="0" smtClean="0">
                <a:latin typeface="Cambria" pitchFamily="18" charset="0"/>
                <a:cs typeface="Times New Roman" pitchFamily="18" charset="0"/>
              </a:rPr>
              <a:t> </a:t>
            </a:r>
            <a:r>
              <a:rPr lang="en-GB" sz="4000" dirty="0" err="1" smtClean="0">
                <a:latin typeface="Cambria" pitchFamily="18" charset="0"/>
                <a:cs typeface="Times New Roman" pitchFamily="18" charset="0"/>
              </a:rPr>
              <a:t>tüm</a:t>
            </a:r>
            <a:r>
              <a:rPr lang="en-GB" sz="4000" dirty="0" smtClean="0">
                <a:latin typeface="Cambria" pitchFamily="18" charset="0"/>
                <a:cs typeface="Times New Roman" pitchFamily="18" charset="0"/>
              </a:rPr>
              <a:t> </a:t>
            </a:r>
            <a:r>
              <a:rPr lang="en-GB" sz="4000" dirty="0" err="1" smtClean="0">
                <a:latin typeface="Cambria" pitchFamily="18" charset="0"/>
                <a:cs typeface="Times New Roman" pitchFamily="18" charset="0"/>
              </a:rPr>
              <a:t>borçlarını</a:t>
            </a:r>
            <a:r>
              <a:rPr lang="en-GB" sz="4000" dirty="0" smtClean="0">
                <a:latin typeface="Cambria" pitchFamily="18" charset="0"/>
                <a:cs typeface="Times New Roman" pitchFamily="18" charset="0"/>
              </a:rPr>
              <a:t> </a:t>
            </a:r>
            <a:r>
              <a:rPr lang="en-GB" sz="4000" dirty="0" err="1" smtClean="0">
                <a:latin typeface="Cambria" pitchFamily="18" charset="0"/>
                <a:cs typeface="Times New Roman" pitchFamily="18" charset="0"/>
              </a:rPr>
              <a:t>silmesine</a:t>
            </a:r>
            <a:r>
              <a:rPr lang="tr-TR" sz="4000" dirty="0" smtClean="0">
                <a:latin typeface="Cambria" pitchFamily="18" charset="0"/>
                <a:cs typeface="Times New Roman" pitchFamily="18" charset="0"/>
              </a:rPr>
              <a:t>, </a:t>
            </a:r>
            <a:r>
              <a:rPr lang="en-GB" sz="4000" dirty="0" smtClean="0">
                <a:latin typeface="Cambria" pitchFamily="18" charset="0"/>
                <a:cs typeface="Times New Roman" pitchFamily="18" charset="0"/>
              </a:rPr>
              <a:t>2. </a:t>
            </a:r>
            <a:r>
              <a:rPr lang="en-GB" sz="4000" dirty="0" err="1" smtClean="0">
                <a:latin typeface="Cambria" pitchFamily="18" charset="0"/>
                <a:cs typeface="Times New Roman" pitchFamily="18" charset="0"/>
              </a:rPr>
              <a:t>Dünya</a:t>
            </a:r>
            <a:r>
              <a:rPr lang="en-GB" sz="4000" dirty="0" smtClean="0">
                <a:latin typeface="Cambria" pitchFamily="18" charset="0"/>
                <a:cs typeface="Times New Roman" pitchFamily="18" charset="0"/>
              </a:rPr>
              <a:t> </a:t>
            </a:r>
            <a:r>
              <a:rPr lang="en-GB" sz="4000" dirty="0" err="1" smtClean="0">
                <a:latin typeface="Cambria" pitchFamily="18" charset="0"/>
                <a:cs typeface="Times New Roman" pitchFamily="18" charset="0"/>
              </a:rPr>
              <a:t>Sav’dan</a:t>
            </a:r>
            <a:r>
              <a:rPr lang="en-GB" sz="4000" dirty="0" smtClean="0">
                <a:latin typeface="Cambria" pitchFamily="18" charset="0"/>
                <a:cs typeface="Times New Roman" pitchFamily="18" charset="0"/>
              </a:rPr>
              <a:t> </a:t>
            </a:r>
            <a:r>
              <a:rPr lang="en-GB" sz="4000" dirty="0" err="1" smtClean="0">
                <a:latin typeface="Cambria" pitchFamily="18" charset="0"/>
                <a:cs typeface="Times New Roman" pitchFamily="18" charset="0"/>
              </a:rPr>
              <a:t>sonra</a:t>
            </a:r>
            <a:r>
              <a:rPr lang="en-GB" sz="4000" dirty="0" smtClean="0">
                <a:latin typeface="Cambria" pitchFamily="18" charset="0"/>
                <a:cs typeface="Times New Roman" pitchFamily="18" charset="0"/>
              </a:rPr>
              <a:t> </a:t>
            </a:r>
            <a:r>
              <a:rPr lang="en-GB" sz="4000" dirty="0" err="1" smtClean="0">
                <a:latin typeface="Cambria" pitchFamily="18" charset="0"/>
                <a:cs typeface="Times New Roman" pitchFamily="18" charset="0"/>
              </a:rPr>
              <a:t>ona</a:t>
            </a:r>
            <a:r>
              <a:rPr lang="en-GB" sz="4000" dirty="0" smtClean="0">
                <a:latin typeface="Cambria" pitchFamily="18" charset="0"/>
                <a:cs typeface="Times New Roman" pitchFamily="18" charset="0"/>
              </a:rPr>
              <a:t> </a:t>
            </a:r>
            <a:r>
              <a:rPr lang="en-GB" sz="4000" dirty="0" err="1" smtClean="0">
                <a:latin typeface="Cambria" pitchFamily="18" charset="0"/>
                <a:cs typeface="Times New Roman" pitchFamily="18" charset="0"/>
              </a:rPr>
              <a:t>para</a:t>
            </a:r>
            <a:r>
              <a:rPr lang="en-GB" sz="4000" dirty="0" smtClean="0">
                <a:latin typeface="Cambria" pitchFamily="18" charset="0"/>
                <a:cs typeface="Times New Roman" pitchFamily="18" charset="0"/>
              </a:rPr>
              <a:t> </a:t>
            </a:r>
            <a:r>
              <a:rPr lang="en-GB" sz="4000" dirty="0" err="1" smtClean="0">
                <a:latin typeface="Cambria" pitchFamily="18" charset="0"/>
                <a:cs typeface="Times New Roman" pitchFamily="18" charset="0"/>
              </a:rPr>
              <a:t>sağlamasına</a:t>
            </a:r>
            <a:r>
              <a:rPr lang="tr-TR" sz="4000" dirty="0" smtClean="0">
                <a:latin typeface="Cambria" pitchFamily="18" charset="0"/>
                <a:cs typeface="Times New Roman" pitchFamily="18" charset="0"/>
              </a:rPr>
              <a:t> ve YN gibi kredit</a:t>
            </a:r>
            <a:r>
              <a:rPr lang="en-GB" sz="4000" dirty="0" smtClean="0">
                <a:latin typeface="Cambria" pitchFamily="18" charset="0"/>
                <a:cs typeface="Times New Roman" pitchFamily="18" charset="0"/>
              </a:rPr>
              <a:t>ö</a:t>
            </a:r>
            <a:r>
              <a:rPr lang="tr-TR" sz="4000" dirty="0" smtClean="0">
                <a:latin typeface="Cambria" pitchFamily="18" charset="0"/>
                <a:cs typeface="Times New Roman" pitchFamily="18" charset="0"/>
              </a:rPr>
              <a:t>rlerin Alm’n</a:t>
            </a:r>
            <a:r>
              <a:rPr lang="en-GB" sz="4000" dirty="0" smtClean="0">
                <a:latin typeface="Cambria" pitchFamily="18" charset="0"/>
                <a:cs typeface="Times New Roman" pitchFamily="18" charset="0"/>
              </a:rPr>
              <a:t>ı</a:t>
            </a:r>
            <a:r>
              <a:rPr lang="tr-TR" sz="4000" dirty="0" smtClean="0">
                <a:latin typeface="Cambria" pitchFamily="18" charset="0"/>
                <a:cs typeface="Times New Roman" pitchFamily="18" charset="0"/>
              </a:rPr>
              <a:t>n bor</a:t>
            </a:r>
            <a:r>
              <a:rPr lang="en-GB" sz="4000" dirty="0" smtClean="0">
                <a:latin typeface="Cambria" pitchFamily="18" charset="0"/>
                <a:cs typeface="Times New Roman" pitchFamily="18" charset="0"/>
              </a:rPr>
              <a:t>ç</a:t>
            </a:r>
            <a:r>
              <a:rPr lang="tr-TR" sz="4000" dirty="0" smtClean="0">
                <a:latin typeface="Cambria" pitchFamily="18" charset="0"/>
                <a:cs typeface="Times New Roman" pitchFamily="18" charset="0"/>
              </a:rPr>
              <a:t>lar</a:t>
            </a:r>
            <a:r>
              <a:rPr lang="en-GB" sz="4000" dirty="0" smtClean="0">
                <a:latin typeface="Cambria" pitchFamily="18" charset="0"/>
                <a:cs typeface="Times New Roman" pitchFamily="18" charset="0"/>
              </a:rPr>
              <a:t>ı</a:t>
            </a:r>
            <a:r>
              <a:rPr lang="tr-TR" sz="4000" dirty="0" smtClean="0">
                <a:latin typeface="Cambria" pitchFamily="18" charset="0"/>
                <a:cs typeface="Times New Roman" pitchFamily="18" charset="0"/>
              </a:rPr>
              <a:t>n</a:t>
            </a:r>
            <a:r>
              <a:rPr lang="en-GB" sz="4000" dirty="0" smtClean="0">
                <a:latin typeface="Cambria" pitchFamily="18" charset="0"/>
                <a:cs typeface="Times New Roman" pitchFamily="18" charset="0"/>
              </a:rPr>
              <a:t>ı </a:t>
            </a:r>
            <a:r>
              <a:rPr lang="en-GB" sz="4000" dirty="0" err="1" smtClean="0">
                <a:latin typeface="Cambria" pitchFamily="18" charset="0"/>
                <a:cs typeface="Times New Roman" pitchFamily="18" charset="0"/>
              </a:rPr>
              <a:t>Doğu</a:t>
            </a:r>
            <a:r>
              <a:rPr lang="en-GB" sz="4000" dirty="0" smtClean="0">
                <a:latin typeface="Cambria" pitchFamily="18" charset="0"/>
                <a:cs typeface="Times New Roman" pitchFamily="18" charset="0"/>
              </a:rPr>
              <a:t> </a:t>
            </a:r>
            <a:r>
              <a:rPr lang="tr-TR" sz="4000" dirty="0" smtClean="0">
                <a:latin typeface="Cambria" pitchFamily="18" charset="0"/>
                <a:cs typeface="Times New Roman" pitchFamily="18" charset="0"/>
              </a:rPr>
              <a:t>Alm ile bi</a:t>
            </a:r>
            <a:r>
              <a:rPr lang="en-GB" sz="4000" dirty="0" err="1" smtClean="0">
                <a:latin typeface="Cambria" pitchFamily="18" charset="0"/>
                <a:cs typeface="Times New Roman" pitchFamily="18" charset="0"/>
              </a:rPr>
              <a:t>rleşmesinden</a:t>
            </a:r>
            <a:r>
              <a:rPr lang="en-GB" sz="4000" dirty="0" smtClean="0">
                <a:latin typeface="Cambria" pitchFamily="18" charset="0"/>
                <a:cs typeface="Times New Roman" pitchFamily="18" charset="0"/>
              </a:rPr>
              <a:t> </a:t>
            </a:r>
            <a:r>
              <a:rPr lang="en-GB" sz="4000" dirty="0" err="1" smtClean="0">
                <a:latin typeface="Cambria" pitchFamily="18" charset="0"/>
                <a:cs typeface="Times New Roman" pitchFamily="18" charset="0"/>
              </a:rPr>
              <a:t>sonra</a:t>
            </a:r>
            <a:r>
              <a:rPr lang="en-GB" sz="4000" dirty="0" smtClean="0">
                <a:latin typeface="Cambria" pitchFamily="18" charset="0"/>
                <a:cs typeface="Times New Roman" pitchFamily="18" charset="0"/>
              </a:rPr>
              <a:t> </a:t>
            </a:r>
            <a:r>
              <a:rPr lang="en-GB" sz="4000" dirty="0" err="1" smtClean="0">
                <a:latin typeface="Cambria" pitchFamily="18" charset="0"/>
                <a:cs typeface="Times New Roman" pitchFamily="18" charset="0"/>
              </a:rPr>
              <a:t>sil</a:t>
            </a:r>
            <a:r>
              <a:rPr lang="tr-TR" sz="4000" dirty="0" smtClean="0">
                <a:latin typeface="Cambria" pitchFamily="18" charset="0"/>
                <a:cs typeface="Times New Roman" pitchFamily="18" charset="0"/>
              </a:rPr>
              <a:t>mesine bor</a:t>
            </a:r>
            <a:r>
              <a:rPr lang="en-GB" sz="4000" dirty="0" smtClean="0">
                <a:latin typeface="Cambria" pitchFamily="18" charset="0"/>
                <a:cs typeface="Times New Roman" pitchFamily="18" charset="0"/>
              </a:rPr>
              <a:t>ç</a:t>
            </a:r>
            <a:r>
              <a:rPr lang="tr-TR" sz="4000" dirty="0" smtClean="0">
                <a:latin typeface="Cambria" pitchFamily="18" charset="0"/>
                <a:cs typeface="Times New Roman" pitchFamily="18" charset="0"/>
              </a:rPr>
              <a:t>lu</a:t>
            </a:r>
            <a:r>
              <a:rPr lang="en-GB" sz="4000" dirty="0" smtClean="0">
                <a:latin typeface="Cambria" pitchFamily="18" charset="0"/>
                <a:cs typeface="Times New Roman" pitchFamily="18" charset="0"/>
              </a:rPr>
              <a:t>. </a:t>
            </a:r>
            <a:endParaRPr lang="tr-TR" sz="4000" i="1" dirty="0" smtClean="0">
              <a:latin typeface="Cambria"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Content Placeholder 2"/>
          <p:cNvSpPr>
            <a:spLocks noGrp="1"/>
          </p:cNvSpPr>
          <p:nvPr>
            <p:ph idx="1"/>
          </p:nvPr>
        </p:nvSpPr>
        <p:spPr>
          <a:xfrm>
            <a:off x="0" y="1042988"/>
            <a:ext cx="6858000" cy="8747125"/>
          </a:xfrm>
        </p:spPr>
        <p:txBody>
          <a:bodyPr/>
          <a:lstStyle/>
          <a:p>
            <a:pPr marL="0" indent="0" algn="ctr" eaLnBrk="1" hangingPunct="1">
              <a:buFont typeface="Arial" charset="0"/>
              <a:buNone/>
            </a:pPr>
            <a:r>
              <a:rPr lang="en-GB" sz="4200" dirty="0" err="1" smtClean="0">
                <a:latin typeface="Cambria" pitchFamily="18" charset="0"/>
                <a:cs typeface="Times New Roman" pitchFamily="18" charset="0"/>
              </a:rPr>
              <a:t>Alman</a:t>
            </a:r>
            <a:r>
              <a:rPr lang="en-GB" sz="4200" dirty="0" smtClean="0">
                <a:latin typeface="Cambria" pitchFamily="18" charset="0"/>
                <a:cs typeface="Times New Roman" pitchFamily="18" charset="0"/>
              </a:rPr>
              <a:t> </a:t>
            </a:r>
            <a:r>
              <a:rPr lang="en-GB" sz="4200" dirty="0" err="1" smtClean="0">
                <a:latin typeface="Cambria" pitchFamily="18" charset="0"/>
                <a:cs typeface="Times New Roman" pitchFamily="18" charset="0"/>
              </a:rPr>
              <a:t>iktisat</a:t>
            </a:r>
            <a:r>
              <a:rPr lang="en-GB" sz="4200" dirty="0" smtClean="0">
                <a:latin typeface="Cambria" pitchFamily="18" charset="0"/>
                <a:cs typeface="Times New Roman" pitchFamily="18" charset="0"/>
              </a:rPr>
              <a:t> </a:t>
            </a:r>
            <a:r>
              <a:rPr lang="en-GB" sz="4200" dirty="0" err="1" smtClean="0">
                <a:latin typeface="Cambria" pitchFamily="18" charset="0"/>
                <a:cs typeface="Times New Roman" pitchFamily="18" charset="0"/>
              </a:rPr>
              <a:t>tarihçisi</a:t>
            </a:r>
            <a:r>
              <a:rPr lang="en-GB" sz="4200" dirty="0" smtClean="0">
                <a:latin typeface="Cambria" pitchFamily="18" charset="0"/>
                <a:cs typeface="Times New Roman" pitchFamily="18" charset="0"/>
              </a:rPr>
              <a:t> Albrecht </a:t>
            </a:r>
            <a:r>
              <a:rPr lang="en-GB" sz="4200" dirty="0" err="1" smtClean="0">
                <a:latin typeface="Cambria" pitchFamily="18" charset="0"/>
                <a:cs typeface="Times New Roman" pitchFamily="18" charset="0"/>
              </a:rPr>
              <a:t>Ritschl</a:t>
            </a:r>
            <a:r>
              <a:rPr lang="en-GB" sz="4200" dirty="0" smtClean="0">
                <a:latin typeface="Cambria" pitchFamily="18" charset="0"/>
                <a:cs typeface="Times New Roman" pitchFamily="18" charset="0"/>
              </a:rPr>
              <a:t>: </a:t>
            </a:r>
            <a:endParaRPr lang="tr-TR" sz="4200" dirty="0" smtClean="0">
              <a:latin typeface="Cambria" pitchFamily="18" charset="0"/>
              <a:cs typeface="Times New Roman" pitchFamily="18" charset="0"/>
            </a:endParaRPr>
          </a:p>
          <a:p>
            <a:pPr marL="0" indent="0" algn="ctr" eaLnBrk="1" hangingPunct="1">
              <a:buFont typeface="Arial" charset="0"/>
              <a:buNone/>
            </a:pPr>
            <a:endParaRPr lang="tr-TR" sz="4200" dirty="0" smtClean="0">
              <a:latin typeface="Cambria" pitchFamily="18" charset="0"/>
              <a:cs typeface="Times New Roman" pitchFamily="18" charset="0"/>
            </a:endParaRPr>
          </a:p>
          <a:p>
            <a:pPr marL="0" indent="0" algn="ctr" eaLnBrk="1" hangingPunct="1">
              <a:buFont typeface="Arial" charset="0"/>
              <a:buNone/>
            </a:pPr>
            <a:r>
              <a:rPr lang="tr-TR" sz="4200" i="1" dirty="0" smtClean="0">
                <a:latin typeface="Cambria" pitchFamily="18" charset="0"/>
                <a:cs typeface="Times New Roman" pitchFamily="18" charset="0"/>
              </a:rPr>
              <a:t>Almanya’nın mevcut borç krizinde çok dikkatli davranması gerekir</a:t>
            </a:r>
            <a:r>
              <a:rPr lang="en-GB" sz="4200" i="1" dirty="0" smtClean="0">
                <a:latin typeface="Cambria" pitchFamily="18" charset="0"/>
                <a:cs typeface="Times New Roman" pitchFamily="18" charset="0"/>
              </a:rPr>
              <a:t>, </a:t>
            </a:r>
            <a:r>
              <a:rPr lang="tr-TR" sz="4200" i="1" dirty="0" smtClean="0">
                <a:latin typeface="Cambria" pitchFamily="18" charset="0"/>
                <a:cs typeface="Times New Roman" pitchFamily="18" charset="0"/>
              </a:rPr>
              <a:t>çünkü kendisi 20. YY’ın en büyük borç suçlusudur</a:t>
            </a:r>
            <a:r>
              <a:rPr lang="en-GB" sz="4200" i="1" dirty="0" smtClean="0">
                <a:latin typeface="Cambria" pitchFamily="18" charset="0"/>
                <a:cs typeface="Times New Roman" pitchFamily="18" charset="0"/>
              </a:rPr>
              <a:t>.</a:t>
            </a:r>
            <a:endParaRPr lang="tr-TR" sz="4200" i="1" dirty="0" smtClean="0">
              <a:latin typeface="Cambria"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Content Placeholder 2"/>
          <p:cNvSpPr>
            <a:spLocks noGrp="1"/>
          </p:cNvSpPr>
          <p:nvPr>
            <p:ph idx="1"/>
          </p:nvPr>
        </p:nvSpPr>
        <p:spPr>
          <a:xfrm>
            <a:off x="449263" y="468313"/>
            <a:ext cx="6408737" cy="8675687"/>
          </a:xfrm>
        </p:spPr>
        <p:txBody>
          <a:bodyPr/>
          <a:lstStyle/>
          <a:p>
            <a:pPr marL="0" indent="0" eaLnBrk="1" hangingPunct="1">
              <a:buFont typeface="Arial" charset="0"/>
              <a:buNone/>
            </a:pPr>
            <a:r>
              <a:rPr lang="en-GB" sz="3100" dirty="0" err="1" smtClean="0">
                <a:latin typeface="Cambria" pitchFamily="18" charset="0"/>
                <a:cs typeface="Times New Roman" pitchFamily="18" charset="0"/>
              </a:rPr>
              <a:t>Almanya’nın</a:t>
            </a:r>
            <a:r>
              <a:rPr lang="en-GB" sz="3100" dirty="0" smtClean="0">
                <a:latin typeface="Cambria" pitchFamily="18" charset="0"/>
                <a:cs typeface="Times New Roman" pitchFamily="18" charset="0"/>
              </a:rPr>
              <a:t> </a:t>
            </a:r>
            <a:r>
              <a:rPr lang="en-GB" sz="3100" dirty="0" err="1" smtClean="0">
                <a:latin typeface="Cambria" pitchFamily="18" charset="0"/>
                <a:cs typeface="Times New Roman" pitchFamily="18" charset="0"/>
              </a:rPr>
              <a:t>desteklenmemesini</a:t>
            </a:r>
            <a:r>
              <a:rPr lang="en-GB" sz="3100" dirty="0" smtClean="0">
                <a:latin typeface="Cambria" pitchFamily="18" charset="0"/>
                <a:cs typeface="Times New Roman" pitchFamily="18" charset="0"/>
              </a:rPr>
              <a:t> </a:t>
            </a:r>
            <a:r>
              <a:rPr lang="en-GB" sz="3100" dirty="0" err="1" smtClean="0">
                <a:latin typeface="Cambria" pitchFamily="18" charset="0"/>
                <a:cs typeface="Times New Roman" pitchFamily="18" charset="0"/>
              </a:rPr>
              <a:t>önerenlere</a:t>
            </a:r>
            <a:r>
              <a:rPr lang="en-GB" sz="3100" dirty="0" smtClean="0">
                <a:latin typeface="Cambria" pitchFamily="18" charset="0"/>
                <a:cs typeface="Times New Roman" pitchFamily="18" charset="0"/>
              </a:rPr>
              <a:t> </a:t>
            </a:r>
            <a:r>
              <a:rPr lang="en-GB" sz="3100" dirty="0" err="1" smtClean="0">
                <a:latin typeface="Cambria" pitchFamily="18" charset="0"/>
                <a:cs typeface="Times New Roman" pitchFamily="18" charset="0"/>
              </a:rPr>
              <a:t>Keynes’in</a:t>
            </a:r>
            <a:r>
              <a:rPr lang="en-GB" sz="3100" dirty="0" smtClean="0">
                <a:latin typeface="Cambria" pitchFamily="18" charset="0"/>
                <a:cs typeface="Times New Roman" pitchFamily="18" charset="0"/>
              </a:rPr>
              <a:t> 1920’de </a:t>
            </a:r>
            <a:r>
              <a:rPr lang="en-GB" sz="3100" dirty="0" err="1" smtClean="0">
                <a:latin typeface="Cambria" pitchFamily="18" charset="0"/>
                <a:cs typeface="Times New Roman" pitchFamily="18" charset="0"/>
              </a:rPr>
              <a:t>getirdiği</a:t>
            </a:r>
            <a:r>
              <a:rPr lang="en-GB" sz="3100" dirty="0" smtClean="0">
                <a:latin typeface="Cambria" pitchFamily="18" charset="0"/>
                <a:cs typeface="Times New Roman" pitchFamily="18" charset="0"/>
              </a:rPr>
              <a:t> </a:t>
            </a:r>
            <a:r>
              <a:rPr lang="en-GB" sz="3100" dirty="0" err="1" smtClean="0">
                <a:latin typeface="Cambria" pitchFamily="18" charset="0"/>
                <a:cs typeface="Times New Roman" pitchFamily="18" charset="0"/>
              </a:rPr>
              <a:t>eleştirinin</a:t>
            </a:r>
            <a:r>
              <a:rPr lang="en-GB" sz="3100" dirty="0" smtClean="0">
                <a:latin typeface="Cambria" pitchFamily="18" charset="0"/>
                <a:cs typeface="Times New Roman" pitchFamily="18" charset="0"/>
              </a:rPr>
              <a:t> </a:t>
            </a:r>
            <a:r>
              <a:rPr lang="en-GB" sz="3100" dirty="0" err="1" smtClean="0">
                <a:latin typeface="Cambria" pitchFamily="18" charset="0"/>
                <a:cs typeface="Times New Roman" pitchFamily="18" charset="0"/>
              </a:rPr>
              <a:t>aynısı</a:t>
            </a:r>
            <a:r>
              <a:rPr lang="en-GB" sz="3100" dirty="0" smtClean="0">
                <a:latin typeface="Cambria" pitchFamily="18" charset="0"/>
                <a:cs typeface="Times New Roman" pitchFamily="18" charset="0"/>
              </a:rPr>
              <a:t> </a:t>
            </a:r>
            <a:r>
              <a:rPr lang="en-GB" sz="3100" dirty="0" err="1" smtClean="0">
                <a:latin typeface="Cambria" pitchFamily="18" charset="0"/>
                <a:cs typeface="Times New Roman" pitchFamily="18" charset="0"/>
              </a:rPr>
              <a:t>bugün</a:t>
            </a:r>
            <a:r>
              <a:rPr lang="en-GB" sz="3100" dirty="0" smtClean="0">
                <a:latin typeface="Cambria" pitchFamily="18" charset="0"/>
                <a:cs typeface="Times New Roman" pitchFamily="18" charset="0"/>
              </a:rPr>
              <a:t> </a:t>
            </a:r>
            <a:r>
              <a:rPr lang="en-GB" sz="3100" dirty="0" err="1" smtClean="0">
                <a:latin typeface="Cambria" pitchFamily="18" charset="0"/>
                <a:cs typeface="Times New Roman" pitchFamily="18" charset="0"/>
              </a:rPr>
              <a:t>YN’ın</a:t>
            </a:r>
            <a:r>
              <a:rPr lang="en-GB" sz="3100" dirty="0" smtClean="0">
                <a:latin typeface="Cambria" pitchFamily="18" charset="0"/>
                <a:cs typeface="Times New Roman" pitchFamily="18" charset="0"/>
              </a:rPr>
              <a:t> </a:t>
            </a:r>
            <a:r>
              <a:rPr lang="en-GB" sz="3100" dirty="0" err="1" smtClean="0">
                <a:latin typeface="Cambria" pitchFamily="18" charset="0"/>
                <a:cs typeface="Times New Roman" pitchFamily="18" charset="0"/>
              </a:rPr>
              <a:t>desteklenmemesini</a:t>
            </a:r>
            <a:r>
              <a:rPr lang="en-GB" sz="3100" dirty="0" smtClean="0">
                <a:latin typeface="Cambria" pitchFamily="18" charset="0"/>
                <a:cs typeface="Times New Roman" pitchFamily="18" charset="0"/>
              </a:rPr>
              <a:t> </a:t>
            </a:r>
            <a:r>
              <a:rPr lang="en-GB" sz="3100" dirty="0" err="1" smtClean="0">
                <a:latin typeface="Cambria" pitchFamily="18" charset="0"/>
                <a:cs typeface="Times New Roman" pitchFamily="18" charset="0"/>
              </a:rPr>
              <a:t>öneren</a:t>
            </a:r>
            <a:r>
              <a:rPr lang="en-GB" sz="3100" dirty="0" smtClean="0">
                <a:latin typeface="Cambria" pitchFamily="18" charset="0"/>
                <a:cs typeface="Times New Roman" pitchFamily="18" charset="0"/>
              </a:rPr>
              <a:t> </a:t>
            </a:r>
            <a:r>
              <a:rPr lang="en-GB" sz="3100" dirty="0" err="1" smtClean="0">
                <a:latin typeface="Cambria" pitchFamily="18" charset="0"/>
                <a:cs typeface="Times New Roman" pitchFamily="18" charset="0"/>
              </a:rPr>
              <a:t>Almanya’nın</a:t>
            </a:r>
            <a:r>
              <a:rPr lang="en-GB" sz="3100" dirty="0" smtClean="0">
                <a:latin typeface="Cambria" pitchFamily="18" charset="0"/>
                <a:cs typeface="Times New Roman" pitchFamily="18" charset="0"/>
              </a:rPr>
              <a:t> </a:t>
            </a:r>
            <a:r>
              <a:rPr lang="en-GB" sz="3100" dirty="0" err="1" smtClean="0">
                <a:latin typeface="Cambria" pitchFamily="18" charset="0"/>
                <a:cs typeface="Times New Roman" pitchFamily="18" charset="0"/>
              </a:rPr>
              <a:t>kendisine</a:t>
            </a:r>
            <a:r>
              <a:rPr lang="en-GB" sz="3100" dirty="0" smtClean="0">
                <a:latin typeface="Cambria" pitchFamily="18" charset="0"/>
                <a:cs typeface="Times New Roman" pitchFamily="18" charset="0"/>
              </a:rPr>
              <a:t> </a:t>
            </a:r>
            <a:r>
              <a:rPr lang="en-GB" sz="3100" dirty="0" err="1" smtClean="0">
                <a:latin typeface="Cambria" pitchFamily="18" charset="0"/>
                <a:cs typeface="Times New Roman" pitchFamily="18" charset="0"/>
              </a:rPr>
              <a:t>getirilebilir</a:t>
            </a:r>
            <a:r>
              <a:rPr lang="en-GB" sz="3100" dirty="0" smtClean="0">
                <a:latin typeface="Cambria" pitchFamily="18" charset="0"/>
                <a:cs typeface="Times New Roman" pitchFamily="18" charset="0"/>
              </a:rPr>
              <a:t>: </a:t>
            </a:r>
            <a:endParaRPr lang="tr-TR" sz="3100" dirty="0" smtClean="0">
              <a:latin typeface="Cambria" pitchFamily="18" charset="0"/>
              <a:cs typeface="Times New Roman" pitchFamily="18" charset="0"/>
            </a:endParaRPr>
          </a:p>
          <a:p>
            <a:pPr marL="0" indent="0" eaLnBrk="1" hangingPunct="1">
              <a:buFont typeface="Arial" charset="0"/>
              <a:buNone/>
            </a:pPr>
            <a:endParaRPr lang="tr-TR" sz="3100" dirty="0" smtClean="0">
              <a:latin typeface="Cambria" pitchFamily="18" charset="0"/>
              <a:cs typeface="Times New Roman" pitchFamily="18" charset="0"/>
            </a:endParaRPr>
          </a:p>
          <a:p>
            <a:pPr marL="0" indent="0" eaLnBrk="1" hangingPunct="1">
              <a:buFont typeface="Arial" charset="0"/>
              <a:buNone/>
            </a:pPr>
            <a:r>
              <a:rPr lang="tr-TR" sz="3100" i="1" dirty="0" smtClean="0">
                <a:latin typeface="Cambria" pitchFamily="18" charset="0"/>
                <a:cs typeface="Times New Roman" pitchFamily="18" charset="0"/>
              </a:rPr>
              <a:t>Almanya’yı bir nesil boyunca hizmetkar rolüne düşürmek, milyonlarca insanın yaşamını aşağılamak ve koca bir milleti mutluluktan mahrum etme iğrenç bir politika olacaktır.  Bu yapması mümkün olsa da, bizleri zenginleştirse de, Avrupa medeniyetini çürütmeyecek olsa da yapılmamalıdır.</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Content Placeholder 2"/>
          <p:cNvSpPr>
            <a:spLocks noGrp="1"/>
          </p:cNvSpPr>
          <p:nvPr>
            <p:ph idx="1"/>
          </p:nvPr>
        </p:nvSpPr>
        <p:spPr>
          <a:xfrm>
            <a:off x="304800" y="395288"/>
            <a:ext cx="6553200" cy="8748712"/>
          </a:xfrm>
        </p:spPr>
        <p:txBody>
          <a:bodyPr/>
          <a:lstStyle/>
          <a:p>
            <a:pPr marL="0" indent="0" eaLnBrk="1" hangingPunct="1">
              <a:buFont typeface="Arial" charset="0"/>
              <a:buNone/>
            </a:pPr>
            <a:r>
              <a:rPr lang="tr-TR" sz="3800" dirty="0" smtClean="0">
                <a:latin typeface="Cambria" pitchFamily="18" charset="0"/>
                <a:cs typeface="Times New Roman" pitchFamily="18" charset="0"/>
              </a:rPr>
              <a:t>. YN’ın AB’ne girişi →  </a:t>
            </a:r>
          </a:p>
          <a:p>
            <a:pPr marL="0" indent="0" eaLnBrk="1" hangingPunct="1">
              <a:buFont typeface="Arial" charset="0"/>
              <a:buNone/>
            </a:pPr>
            <a:r>
              <a:rPr lang="tr-TR" sz="3800" dirty="0" smtClean="0">
                <a:latin typeface="Cambria" pitchFamily="18" charset="0"/>
                <a:cs typeface="Times New Roman" pitchFamily="18" charset="0"/>
              </a:rPr>
              <a:t>1) Göç veren YN’ın göç alan YN’a dönüşmesi, çünkü </a:t>
            </a:r>
          </a:p>
          <a:p>
            <a:pPr marL="0" indent="0" eaLnBrk="1" hangingPunct="1">
              <a:buNone/>
            </a:pPr>
            <a:r>
              <a:rPr lang="tr-TR" sz="3800" dirty="0" smtClean="0">
                <a:latin typeface="Cambria" pitchFamily="18" charset="0"/>
                <a:cs typeface="Times New Roman" pitchFamily="18" charset="0"/>
              </a:rPr>
              <a:t>. Schengen → (YN = Tüm AB)</a:t>
            </a:r>
          </a:p>
          <a:p>
            <a:pPr marL="0" indent="0" eaLnBrk="1" hangingPunct="1">
              <a:buFont typeface="Arial" charset="0"/>
              <a:buNone/>
            </a:pPr>
            <a:r>
              <a:rPr lang="tr-TR" sz="3800" dirty="0" smtClean="0">
                <a:latin typeface="Cambria" pitchFamily="18" charset="0"/>
                <a:cs typeface="Times New Roman" pitchFamily="18" charset="0"/>
              </a:rPr>
              <a:t>. YN’da 6.000+ ada</a:t>
            </a:r>
          </a:p>
          <a:p>
            <a:pPr marL="0" indent="0" eaLnBrk="1" hangingPunct="1">
              <a:buFont typeface="Arial" charset="0"/>
              <a:buNone/>
            </a:pPr>
            <a:r>
              <a:rPr lang="tr-TR" sz="3800" dirty="0" smtClean="0">
                <a:latin typeface="Cambria" pitchFamily="18" charset="0"/>
                <a:cs typeface="Times New Roman" pitchFamily="18" charset="0"/>
              </a:rPr>
              <a:t>. Kanun uygulatma zayıf → Yakalanma riski düşük</a:t>
            </a:r>
          </a:p>
          <a:p>
            <a:pPr marL="0" indent="0" eaLnBrk="1" hangingPunct="1">
              <a:buFont typeface="Arial" charset="0"/>
              <a:buNone/>
            </a:pPr>
            <a:r>
              <a:rPr lang="tr-TR" sz="3800" dirty="0" smtClean="0">
                <a:latin typeface="Cambria" pitchFamily="18" charset="0"/>
                <a:cs typeface="Times New Roman" pitchFamily="18" charset="0"/>
              </a:rPr>
              <a:t>. Enformelite kültürü gelişkin→ Yakalananlara hoşgörü</a:t>
            </a:r>
          </a:p>
          <a:p>
            <a:pPr marL="0" indent="0" eaLnBrk="1" hangingPunct="1">
              <a:buFont typeface="Arial" charset="0"/>
              <a:buNone/>
            </a:pPr>
            <a:r>
              <a:rPr lang="tr-TR" sz="3800" dirty="0" smtClean="0">
                <a:latin typeface="Cambria" pitchFamily="18" charset="0"/>
                <a:cs typeface="Times New Roman" pitchFamily="18" charset="0"/>
              </a:rPr>
              <a:t>. YN göç veren ülkelerin arasında yerleşik</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Content Placeholder 2"/>
          <p:cNvSpPr>
            <a:spLocks noGrp="1"/>
          </p:cNvSpPr>
          <p:nvPr>
            <p:ph idx="1"/>
          </p:nvPr>
        </p:nvSpPr>
        <p:spPr>
          <a:xfrm>
            <a:off x="188913" y="827088"/>
            <a:ext cx="6408737" cy="8748712"/>
          </a:xfrm>
        </p:spPr>
        <p:txBody>
          <a:bodyPr/>
          <a:lstStyle/>
          <a:p>
            <a:pPr marL="0" indent="0" eaLnBrk="1" hangingPunct="1">
              <a:buFont typeface="Arial" charset="0"/>
              <a:buNone/>
            </a:pPr>
            <a:r>
              <a:rPr lang="tr-TR" sz="4600" dirty="0" smtClean="0">
                <a:latin typeface="Cambria" pitchFamily="18" charset="0"/>
                <a:cs typeface="Times New Roman" pitchFamily="18" charset="0"/>
              </a:rPr>
              <a:t>2) AB kanunlarının YN’ın yükünü artırması</a:t>
            </a:r>
          </a:p>
          <a:p>
            <a:pPr marL="0" indent="0" eaLnBrk="1" hangingPunct="1">
              <a:buFont typeface="Arial" charset="0"/>
              <a:buNone/>
            </a:pPr>
            <a:r>
              <a:rPr lang="tr-TR" sz="4600" dirty="0" smtClean="0">
                <a:latin typeface="Cambria" pitchFamily="18" charset="0"/>
                <a:cs typeface="Times New Roman" pitchFamily="18" charset="0"/>
              </a:rPr>
              <a:t>→ İnsan hakları ihlalleri, vergi kayıpları, kamu hizmeti ihtiyacında artış, yasadışı aktif, toplumsal huzursuzluk, gelir adaletsizliği</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le 1"/>
          <p:cNvSpPr>
            <a:spLocks noGrp="1"/>
          </p:cNvSpPr>
          <p:nvPr>
            <p:ph type="title"/>
          </p:nvPr>
        </p:nvSpPr>
        <p:spPr>
          <a:xfrm>
            <a:off x="0" y="179388"/>
            <a:ext cx="6742113" cy="1711325"/>
          </a:xfrm>
        </p:spPr>
        <p:txBody>
          <a:bodyPr/>
          <a:lstStyle/>
          <a:p>
            <a:pPr eaLnBrk="1" hangingPunct="1"/>
            <a:r>
              <a:rPr lang="en-GB" sz="4800" b="1" smtClean="0">
                <a:solidFill>
                  <a:schemeClr val="tx2"/>
                </a:solidFill>
                <a:latin typeface="Cambria" pitchFamily="18" charset="0"/>
                <a:cs typeface="Times New Roman" pitchFamily="18" charset="0"/>
              </a:rPr>
              <a:t>POLİTİKA ÖNERİ</a:t>
            </a:r>
            <a:r>
              <a:rPr lang="tr-TR" sz="4800" b="1" smtClean="0">
                <a:solidFill>
                  <a:schemeClr val="tx2"/>
                </a:solidFill>
                <a:latin typeface="Cambria" pitchFamily="18" charset="0"/>
                <a:cs typeface="Times New Roman" pitchFamily="18" charset="0"/>
              </a:rPr>
              <a:t>LERİ</a:t>
            </a:r>
          </a:p>
        </p:txBody>
      </p:sp>
      <p:sp>
        <p:nvSpPr>
          <p:cNvPr id="58370" name="Content Placeholder 2"/>
          <p:cNvSpPr>
            <a:spLocks noGrp="1"/>
          </p:cNvSpPr>
          <p:nvPr>
            <p:ph idx="1"/>
          </p:nvPr>
        </p:nvSpPr>
        <p:spPr>
          <a:xfrm>
            <a:off x="115888" y="2051050"/>
            <a:ext cx="6408737" cy="7092950"/>
          </a:xfrm>
        </p:spPr>
        <p:txBody>
          <a:bodyPr/>
          <a:lstStyle/>
          <a:p>
            <a:pPr marL="0" indent="0" eaLnBrk="1" hangingPunct="1">
              <a:buFont typeface="Arial" charset="0"/>
              <a:buNone/>
            </a:pPr>
            <a:r>
              <a:rPr lang="tr-TR" sz="6500" smtClean="0">
                <a:latin typeface="Cambria" pitchFamily="18" charset="0"/>
                <a:cs typeface="Times New Roman" pitchFamily="18" charset="0"/>
              </a:rPr>
              <a:t>. </a:t>
            </a:r>
            <a:r>
              <a:rPr lang="en-GB" sz="6500" smtClean="0">
                <a:latin typeface="Cambria" pitchFamily="18" charset="0"/>
                <a:cs typeface="Times New Roman" pitchFamily="18" charset="0"/>
              </a:rPr>
              <a:t>Kemer sıkmayı bitir</a:t>
            </a:r>
            <a:r>
              <a:rPr lang="tr-TR" sz="6500" smtClean="0">
                <a:latin typeface="Cambria" pitchFamily="18" charset="0"/>
                <a:cs typeface="Times New Roman" pitchFamily="18" charset="0"/>
              </a:rPr>
              <a:t>, g</a:t>
            </a:r>
            <a:r>
              <a:rPr lang="en-GB" sz="6500" smtClean="0">
                <a:latin typeface="Cambria" pitchFamily="18" charset="0"/>
                <a:cs typeface="Times New Roman" pitchFamily="18" charset="0"/>
              </a:rPr>
              <a:t>enişletici para ve maliye politikası izle.  </a:t>
            </a:r>
            <a:endParaRPr lang="tr-TR" sz="6500" smtClean="0">
              <a:latin typeface="Cambria" pitchFamily="18" charset="0"/>
              <a:cs typeface="Times New Roman" pitchFamily="18" charset="0"/>
            </a:endParaRPr>
          </a:p>
          <a:p>
            <a:pPr marL="0" indent="0" eaLnBrk="1" hangingPunct="1">
              <a:buFont typeface="Arial" charset="0"/>
              <a:buNone/>
            </a:pPr>
            <a:r>
              <a:rPr lang="tr-TR" sz="6500" smtClean="0">
                <a:latin typeface="Cambria" pitchFamily="18" charset="0"/>
                <a:cs typeface="Times New Roman" pitchFamily="18" charset="0"/>
              </a:rPr>
              <a:t>. </a:t>
            </a:r>
            <a:r>
              <a:rPr lang="en-GB" sz="6500" smtClean="0">
                <a:latin typeface="Cambria" pitchFamily="18" charset="0"/>
                <a:cs typeface="Times New Roman" pitchFamily="18" charset="0"/>
              </a:rPr>
              <a:t>Euro’yu terket.</a:t>
            </a:r>
            <a:endParaRPr lang="tr-TR" sz="6500" smtClean="0">
              <a:latin typeface="Cambria"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a:xfrm>
            <a:off x="0" y="684213"/>
            <a:ext cx="6742113" cy="1711325"/>
          </a:xfrm>
        </p:spPr>
        <p:txBody>
          <a:bodyPr/>
          <a:lstStyle/>
          <a:p>
            <a:pPr eaLnBrk="1" hangingPunct="1"/>
            <a:r>
              <a:rPr lang="tr-TR" sz="7500" b="1" smtClean="0">
                <a:solidFill>
                  <a:schemeClr val="tx2"/>
                </a:solidFill>
                <a:latin typeface="Cambria" pitchFamily="18" charset="0"/>
                <a:cs typeface="Times New Roman" pitchFamily="18" charset="0"/>
              </a:rPr>
              <a:t>TÜRKİYE</a:t>
            </a:r>
          </a:p>
        </p:txBody>
      </p:sp>
      <p:sp>
        <p:nvSpPr>
          <p:cNvPr id="59394" name="Content Placeholder 2"/>
          <p:cNvSpPr>
            <a:spLocks noGrp="1"/>
          </p:cNvSpPr>
          <p:nvPr>
            <p:ph idx="1"/>
          </p:nvPr>
        </p:nvSpPr>
        <p:spPr>
          <a:xfrm>
            <a:off x="449263" y="2735263"/>
            <a:ext cx="6408737" cy="6408737"/>
          </a:xfrm>
        </p:spPr>
        <p:txBody>
          <a:bodyPr/>
          <a:lstStyle/>
          <a:p>
            <a:pPr marL="0" indent="0" eaLnBrk="1" hangingPunct="1">
              <a:buFont typeface="Arial" charset="0"/>
              <a:buNone/>
            </a:pPr>
            <a:r>
              <a:rPr lang="tr-TR" sz="4800" smtClean="0">
                <a:latin typeface="Cambria" pitchFamily="18" charset="0"/>
                <a:cs typeface="Times New Roman" pitchFamily="18" charset="0"/>
              </a:rPr>
              <a:t>AB’den en çok fayda görmüş ülke ona henüz girmemiş olan TR olabilir.</a:t>
            </a:r>
          </a:p>
          <a:p>
            <a:pPr marL="0" indent="0" eaLnBrk="1" hangingPunct="1">
              <a:buFont typeface="Arial" charset="0"/>
              <a:buNone/>
            </a:pPr>
            <a:endParaRPr lang="tr-TR" sz="4800" smtClean="0">
              <a:latin typeface="Cambria" pitchFamily="18" charset="0"/>
              <a:cs typeface="Times New Roman" pitchFamily="18" charset="0"/>
            </a:endParaRPr>
          </a:p>
          <a:p>
            <a:pPr marL="0" indent="0" eaLnBrk="1" hangingPunct="1">
              <a:buFont typeface="Arial" charset="0"/>
              <a:buNone/>
            </a:pPr>
            <a:endParaRPr lang="tr-TR" sz="4800" smtClean="0">
              <a:latin typeface="Cambria"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le 1"/>
          <p:cNvSpPr>
            <a:spLocks noGrp="1"/>
          </p:cNvSpPr>
          <p:nvPr>
            <p:ph type="title"/>
          </p:nvPr>
        </p:nvSpPr>
        <p:spPr>
          <a:xfrm>
            <a:off x="304800" y="611188"/>
            <a:ext cx="6364288" cy="1493837"/>
          </a:xfrm>
        </p:spPr>
        <p:txBody>
          <a:bodyPr/>
          <a:lstStyle/>
          <a:p>
            <a:pPr eaLnBrk="1" hangingPunct="1"/>
            <a:r>
              <a:rPr lang="tr-TR" sz="4600" b="1" smtClean="0">
                <a:solidFill>
                  <a:schemeClr val="tx2"/>
                </a:solidFill>
                <a:latin typeface="Cambria" pitchFamily="18" charset="0"/>
                <a:cs typeface="Times New Roman" pitchFamily="18" charset="0"/>
              </a:rPr>
              <a:t>AB’DEN BEKLENTİLER</a:t>
            </a:r>
          </a:p>
        </p:txBody>
      </p:sp>
      <p:sp>
        <p:nvSpPr>
          <p:cNvPr id="60418" name="Content Placeholder 2"/>
          <p:cNvSpPr>
            <a:spLocks noGrp="1"/>
          </p:cNvSpPr>
          <p:nvPr>
            <p:ph idx="1"/>
          </p:nvPr>
        </p:nvSpPr>
        <p:spPr>
          <a:xfrm>
            <a:off x="22225" y="2339975"/>
            <a:ext cx="6646863" cy="7091363"/>
          </a:xfrm>
        </p:spPr>
        <p:txBody>
          <a:bodyPr/>
          <a:lstStyle/>
          <a:p>
            <a:pPr marL="0" indent="0" eaLnBrk="1" hangingPunct="1">
              <a:buFont typeface="Arial" charset="0"/>
              <a:buNone/>
            </a:pPr>
            <a:r>
              <a:rPr lang="tr-TR" sz="6000" smtClean="0">
                <a:latin typeface="Cambria" pitchFamily="18" charset="0"/>
                <a:cs typeface="Times New Roman" pitchFamily="18" charset="0"/>
              </a:rPr>
              <a:t>. Gelir artışı</a:t>
            </a:r>
          </a:p>
          <a:p>
            <a:pPr marL="0" indent="0" eaLnBrk="1" hangingPunct="1">
              <a:buFont typeface="Arial" charset="0"/>
              <a:buNone/>
            </a:pPr>
            <a:r>
              <a:rPr lang="tr-TR" sz="6000" smtClean="0">
                <a:latin typeface="Cambria" pitchFamily="18" charset="0"/>
                <a:cs typeface="Times New Roman" pitchFamily="18" charset="0"/>
              </a:rPr>
              <a:t>. İstihdam</a:t>
            </a:r>
          </a:p>
          <a:p>
            <a:pPr marL="0" indent="0" eaLnBrk="1" hangingPunct="1">
              <a:buFont typeface="Arial" charset="0"/>
              <a:buNone/>
            </a:pPr>
            <a:r>
              <a:rPr lang="tr-TR" sz="6000" smtClean="0">
                <a:latin typeface="Cambria" pitchFamily="18" charset="0"/>
                <a:cs typeface="Times New Roman" pitchFamily="18" charset="0"/>
              </a:rPr>
              <a:t>. İstikrar</a:t>
            </a:r>
          </a:p>
          <a:p>
            <a:pPr marL="0" indent="0" eaLnBrk="1" hangingPunct="1">
              <a:buFont typeface="Arial" charset="0"/>
              <a:buNone/>
            </a:pPr>
            <a:r>
              <a:rPr lang="tr-TR" sz="6000" smtClean="0">
                <a:latin typeface="Cambria" pitchFamily="18" charset="0"/>
                <a:cs typeface="Times New Roman" pitchFamily="18" charset="0"/>
              </a:rPr>
              <a:t>. Kamu yönetimi</a:t>
            </a:r>
          </a:p>
          <a:p>
            <a:pPr marL="0" indent="0" eaLnBrk="1" hangingPunct="1">
              <a:buFont typeface="Arial" charset="0"/>
              <a:buNone/>
            </a:pPr>
            <a:r>
              <a:rPr lang="tr-TR" sz="6000" smtClean="0">
                <a:latin typeface="Cambria" pitchFamily="18" charset="0"/>
                <a:cs typeface="Times New Roman" pitchFamily="18" charset="0"/>
              </a:rPr>
              <a:t>. Kimlik</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p:cNvSpPr>
          <p:nvPr>
            <p:ph type="body" idx="1"/>
          </p:nvPr>
        </p:nvSpPr>
        <p:spPr/>
        <p:txBody>
          <a:bodyPr/>
          <a:lstStyle/>
          <a:p>
            <a:pPr>
              <a:buFont typeface="Arial" charset="0"/>
              <a:buNone/>
            </a:pPr>
            <a:r>
              <a:rPr lang="tr-TR" sz="4800" smtClean="0">
                <a:latin typeface="Cambria" pitchFamily="18" charset="0"/>
                <a:cs typeface="Times New Roman" pitchFamily="18" charset="0"/>
              </a:rPr>
              <a:t>2004: TR müzakereler başladı, 10 Doğu Avrupa ülkesi üye oldu.</a:t>
            </a:r>
          </a:p>
          <a:p>
            <a:pPr>
              <a:buFont typeface="Arial" charset="0"/>
              <a:buNone/>
            </a:pPr>
            <a:endParaRPr lang="tr-TR" sz="4800" smtClean="0">
              <a:latin typeface="Cambria" pitchFamily="18" charset="0"/>
              <a:cs typeface="Times New Roman" pitchFamily="18" charset="0"/>
            </a:endParaRPr>
          </a:p>
          <a:p>
            <a:pPr>
              <a:buFont typeface="Arial" charset="0"/>
              <a:buNone/>
            </a:pPr>
            <a:r>
              <a:rPr lang="tr-TR" sz="4800" smtClean="0">
                <a:latin typeface="Cambria" pitchFamily="18" charset="0"/>
                <a:cs typeface="Times New Roman" pitchFamily="18" charset="0"/>
              </a:rPr>
              <a:t>2009: AB ateşi azalmaya başladı</a:t>
            </a:r>
          </a:p>
        </p:txBody>
      </p:sp>
      <p:sp>
        <p:nvSpPr>
          <p:cNvPr id="70660" name="Title 1"/>
          <p:cNvSpPr>
            <a:spLocks/>
          </p:cNvSpPr>
          <p:nvPr/>
        </p:nvSpPr>
        <p:spPr bwMode="auto">
          <a:xfrm>
            <a:off x="304800" y="611188"/>
            <a:ext cx="6364288" cy="1493837"/>
          </a:xfrm>
          <a:prstGeom prst="rect">
            <a:avLst/>
          </a:prstGeom>
          <a:noFill/>
          <a:ln w="9525">
            <a:noFill/>
            <a:miter lim="800000"/>
            <a:headEnd/>
            <a:tailEnd/>
          </a:ln>
        </p:spPr>
        <p:txBody>
          <a:bodyPr anchor="ctr"/>
          <a:lstStyle/>
          <a:p>
            <a:pPr algn="ctr"/>
            <a:r>
              <a:rPr lang="tr-TR" sz="5400" b="1">
                <a:solidFill>
                  <a:schemeClr val="tx2"/>
                </a:solidFill>
                <a:latin typeface="Cambria" pitchFamily="18" charset="0"/>
                <a:cs typeface="Times New Roman" pitchFamily="18" charset="0"/>
              </a:rPr>
              <a:t>ÖNEMLİ YILLAR</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Content Placeholder 2"/>
          <p:cNvSpPr>
            <a:spLocks noGrp="1"/>
          </p:cNvSpPr>
          <p:nvPr>
            <p:ph idx="1"/>
          </p:nvPr>
        </p:nvSpPr>
        <p:spPr>
          <a:xfrm>
            <a:off x="188913" y="1042988"/>
            <a:ext cx="6669087" cy="2376487"/>
          </a:xfrm>
        </p:spPr>
        <p:txBody>
          <a:bodyPr/>
          <a:lstStyle/>
          <a:p>
            <a:pPr marL="0" indent="0" algn="ctr" eaLnBrk="1" hangingPunct="1">
              <a:buFont typeface="Arial" charset="0"/>
              <a:buNone/>
            </a:pPr>
            <a:r>
              <a:rPr lang="tr-TR" sz="4500" dirty="0" smtClean="0">
                <a:latin typeface="Cambria" pitchFamily="18" charset="0"/>
                <a:cs typeface="Times New Roman" pitchFamily="18" charset="0"/>
              </a:rPr>
              <a:t>AB adaylığı → YDY, risk algılamasında düşüş</a:t>
            </a:r>
          </a:p>
          <a:p>
            <a:pPr marL="0" indent="0" eaLnBrk="1" hangingPunct="1">
              <a:buFont typeface="Arial" charset="0"/>
              <a:buNone/>
            </a:pPr>
            <a:endParaRPr lang="tr-TR" dirty="0" smtClean="0">
              <a:latin typeface="Cambria" pitchFamily="18" charset="0"/>
            </a:endParaRPr>
          </a:p>
        </p:txBody>
      </p:sp>
      <p:graphicFrame>
        <p:nvGraphicFramePr>
          <p:cNvPr id="61594" name="Group 154"/>
          <p:cNvGraphicFramePr>
            <a:graphicFrameLocks noGrp="1"/>
          </p:cNvGraphicFramePr>
          <p:nvPr/>
        </p:nvGraphicFramePr>
        <p:xfrm>
          <a:off x="260350" y="2987675"/>
          <a:ext cx="6337300" cy="2194560"/>
        </p:xfrm>
        <a:graphic>
          <a:graphicData uri="http://schemas.openxmlformats.org/drawingml/2006/table">
            <a:tbl>
              <a:tblPr/>
              <a:tblGrid>
                <a:gridCol w="1152525"/>
                <a:gridCol w="1871663"/>
                <a:gridCol w="1944687"/>
                <a:gridCol w="1368425"/>
              </a:tblGrid>
              <a:tr h="77787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Kriz Dönemi</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Krizden Önceki Yılda Cari Açık/GSYH</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Krizden Önceki Yılda Dış Borç/GSMH</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Ort. YDY (Milyar $)</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1988-89</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%0,90</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%47</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0,50</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1994-95</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%3,60</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%38</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0,74</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2000-01</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%0,70</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%55</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2,16</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61589" name="Group 149"/>
          <p:cNvGraphicFramePr>
            <a:graphicFrameLocks noGrp="1"/>
          </p:cNvGraphicFramePr>
          <p:nvPr/>
        </p:nvGraphicFramePr>
        <p:xfrm>
          <a:off x="260350" y="6659563"/>
          <a:ext cx="6337300" cy="396240"/>
        </p:xfrm>
        <a:graphic>
          <a:graphicData uri="http://schemas.openxmlformats.org/drawingml/2006/table">
            <a:tbl>
              <a:tblPr/>
              <a:tblGrid>
                <a:gridCol w="1152525"/>
                <a:gridCol w="1871663"/>
                <a:gridCol w="1944687"/>
                <a:gridCol w="1368425"/>
              </a:tblGrid>
              <a:tr h="36036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rgbClr val="CC0000"/>
                          </a:solidFill>
                          <a:effectLst/>
                          <a:latin typeface="Cambria" pitchFamily="18" charset="0"/>
                          <a:cs typeface="Times New Roman" pitchFamily="18" charset="0"/>
                        </a:rPr>
                        <a:t>2005-09</a:t>
                      </a:r>
                      <a:endParaRPr kumimoji="0" lang="tr-TR" sz="2000" b="0" i="0" u="none" strike="noStrike" cap="none" normalizeH="0" baseline="0" smtClean="0">
                        <a:ln>
                          <a:noFill/>
                        </a:ln>
                        <a:solidFill>
                          <a:srgbClr val="CC0000"/>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rgbClr val="CC0000"/>
                          </a:solidFill>
                          <a:effectLst/>
                          <a:latin typeface="Cambria" pitchFamily="18" charset="0"/>
                          <a:cs typeface="Times New Roman" pitchFamily="18" charset="0"/>
                        </a:rPr>
                        <a:t>%7,4</a:t>
                      </a:r>
                      <a:endParaRPr kumimoji="0" lang="tr-TR" sz="2000" b="0" i="0" u="none" strike="noStrike" cap="none" normalizeH="0" baseline="0" smtClean="0">
                        <a:ln>
                          <a:noFill/>
                        </a:ln>
                        <a:solidFill>
                          <a:srgbClr val="CC0000"/>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rgbClr val="CC0000"/>
                          </a:solidFill>
                          <a:effectLst/>
                          <a:latin typeface="Cambria" pitchFamily="18" charset="0"/>
                          <a:cs typeface="Times New Roman" pitchFamily="18" charset="0"/>
                        </a:rPr>
                        <a:t>%50</a:t>
                      </a:r>
                      <a:endParaRPr kumimoji="0" lang="tr-TR" sz="2000" b="0" i="0" u="none" strike="noStrike" cap="none" normalizeH="0" baseline="0" smtClean="0">
                        <a:ln>
                          <a:noFill/>
                        </a:ln>
                        <a:solidFill>
                          <a:srgbClr val="CC0000"/>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rgbClr val="CC0000"/>
                          </a:solidFill>
                          <a:effectLst/>
                          <a:latin typeface="Cambria" pitchFamily="18" charset="0"/>
                          <a:cs typeface="Times New Roman" pitchFamily="18" charset="0"/>
                        </a:rPr>
                        <a:t>16,64</a:t>
                      </a:r>
                      <a:endParaRPr kumimoji="0" lang="tr-TR" sz="2000" b="0" i="0" u="none" strike="noStrike" cap="none" normalizeH="0" baseline="0" smtClean="0">
                        <a:ln>
                          <a:noFill/>
                        </a:ln>
                        <a:solidFill>
                          <a:srgbClr val="CC0000"/>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1568" name="Content Placeholder 2"/>
          <p:cNvSpPr>
            <a:spLocks/>
          </p:cNvSpPr>
          <p:nvPr/>
        </p:nvSpPr>
        <p:spPr bwMode="auto">
          <a:xfrm>
            <a:off x="260350" y="7092950"/>
            <a:ext cx="4752975" cy="360363"/>
          </a:xfrm>
          <a:prstGeom prst="rect">
            <a:avLst/>
          </a:prstGeom>
          <a:noFill/>
          <a:ln w="9525">
            <a:noFill/>
            <a:miter lim="800000"/>
            <a:headEnd/>
            <a:tailEnd/>
          </a:ln>
        </p:spPr>
        <p:txBody>
          <a:bodyPr/>
          <a:lstStyle/>
          <a:p>
            <a:pPr>
              <a:spcBef>
                <a:spcPct val="20000"/>
              </a:spcBef>
              <a:buFont typeface="Arial" charset="0"/>
              <a:buNone/>
            </a:pPr>
            <a:r>
              <a:rPr lang="tr-TR" sz="2000">
                <a:latin typeface="Cambria" pitchFamily="18" charset="0"/>
                <a:cs typeface="Times New Roman" pitchFamily="18" charset="0"/>
              </a:rPr>
              <a:t>Kaynak: OECD, Dünya Bankası</a:t>
            </a:r>
            <a:endParaRPr lang="tr-TR" sz="2000">
              <a:latin typeface="Cambria" pitchFamily="18" charset="0"/>
            </a:endParaRPr>
          </a:p>
        </p:txBody>
      </p:sp>
      <p:graphicFrame>
        <p:nvGraphicFramePr>
          <p:cNvPr id="61588" name="Group 148"/>
          <p:cNvGraphicFramePr>
            <a:graphicFrameLocks noGrp="1"/>
          </p:cNvGraphicFramePr>
          <p:nvPr/>
        </p:nvGraphicFramePr>
        <p:xfrm>
          <a:off x="260350" y="5651500"/>
          <a:ext cx="6337300" cy="1005840"/>
        </p:xfrm>
        <a:graphic>
          <a:graphicData uri="http://schemas.openxmlformats.org/drawingml/2006/table">
            <a:tbl>
              <a:tblPr/>
              <a:tblGrid>
                <a:gridCol w="1152525"/>
                <a:gridCol w="1871663"/>
                <a:gridCol w="1944687"/>
                <a:gridCol w="1368425"/>
              </a:tblGrid>
              <a:tr h="10048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Dönem</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Bir Önceki Yılda Cari Açık/GSYH</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Bir Önceki Yılda Dış Borç/GSMH</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Ort. YDY (Milyar $)</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33375" y="250825"/>
            <a:ext cx="6172200" cy="1524000"/>
          </a:xfrm>
        </p:spPr>
        <p:txBody>
          <a:bodyPr/>
          <a:lstStyle/>
          <a:p>
            <a:pPr eaLnBrk="1" hangingPunct="1"/>
            <a:r>
              <a:rPr lang="tr-TR" sz="5800" b="1" smtClean="0">
                <a:solidFill>
                  <a:schemeClr val="tx2"/>
                </a:solidFill>
                <a:latin typeface="Cambria" pitchFamily="18" charset="0"/>
              </a:rPr>
              <a:t>AB’NİN (-) ETKİSİ</a:t>
            </a:r>
            <a:endParaRPr lang="tr-TR" sz="5800" smtClean="0">
              <a:solidFill>
                <a:schemeClr val="tx2"/>
              </a:solidFill>
              <a:latin typeface="Cambria" pitchFamily="18" charset="0"/>
            </a:endParaRPr>
          </a:p>
        </p:txBody>
      </p:sp>
      <p:sp>
        <p:nvSpPr>
          <p:cNvPr id="17410" name="Content Placeholder 2"/>
          <p:cNvSpPr>
            <a:spLocks noGrp="1"/>
          </p:cNvSpPr>
          <p:nvPr>
            <p:ph idx="1"/>
          </p:nvPr>
        </p:nvSpPr>
        <p:spPr>
          <a:xfrm>
            <a:off x="260350" y="2916238"/>
            <a:ext cx="6597650" cy="5761037"/>
          </a:xfrm>
        </p:spPr>
        <p:txBody>
          <a:bodyPr/>
          <a:lstStyle/>
          <a:p>
            <a:pPr marL="0" indent="0" algn="ctr" eaLnBrk="1" hangingPunct="1">
              <a:lnSpc>
                <a:spcPct val="90000"/>
              </a:lnSpc>
              <a:buFont typeface="Arial" charset="0"/>
              <a:buNone/>
            </a:pPr>
            <a:endParaRPr lang="tr-TR" sz="4000" smtClean="0">
              <a:latin typeface="Cambria" pitchFamily="18" charset="0"/>
              <a:cs typeface="Times New Roman" pitchFamily="18" charset="0"/>
            </a:endParaRPr>
          </a:p>
          <a:p>
            <a:pPr marL="0" indent="0" eaLnBrk="1" hangingPunct="1">
              <a:lnSpc>
                <a:spcPct val="90000"/>
              </a:lnSpc>
            </a:pPr>
            <a:r>
              <a:rPr lang="tr-TR" sz="4000" smtClean="0">
                <a:latin typeface="Cambria" pitchFamily="18" charset="0"/>
                <a:cs typeface="Times New Roman" pitchFamily="18" charset="0"/>
              </a:rPr>
              <a:t>AB = Rekabet</a:t>
            </a:r>
          </a:p>
          <a:p>
            <a:pPr marL="0" indent="0" eaLnBrk="1" hangingPunct="1">
              <a:lnSpc>
                <a:spcPct val="90000"/>
              </a:lnSpc>
            </a:pPr>
            <a:r>
              <a:rPr lang="tr-TR" sz="4000" smtClean="0">
                <a:latin typeface="Cambria" pitchFamily="18" charset="0"/>
                <a:cs typeface="Times New Roman" pitchFamily="18" charset="0"/>
              </a:rPr>
              <a:t>AB kredileri ve tüketim imkanları </a:t>
            </a:r>
            <a:r>
              <a:rPr lang="tr-TR" sz="3900" smtClean="0">
                <a:latin typeface="Cambria" pitchFamily="18" charset="0"/>
                <a:cs typeface="Times New Roman" pitchFamily="18" charset="0"/>
              </a:rPr>
              <a:t>→ </a:t>
            </a:r>
            <a:r>
              <a:rPr lang="tr-TR" sz="4000" smtClean="0">
                <a:latin typeface="Cambria" pitchFamily="18" charset="0"/>
                <a:cs typeface="Times New Roman" pitchFamily="18" charset="0"/>
              </a:rPr>
              <a:t>Kuralsızlık ve disiplinsizlik kültüründe borç birikimi</a:t>
            </a:r>
          </a:p>
          <a:p>
            <a:pPr marL="0" indent="0" eaLnBrk="1" hangingPunct="1">
              <a:lnSpc>
                <a:spcPct val="90000"/>
              </a:lnSpc>
            </a:pPr>
            <a:r>
              <a:rPr lang="tr-TR" sz="4000" smtClean="0">
                <a:latin typeface="Cambria" pitchFamily="18" charset="0"/>
                <a:cs typeface="Times New Roman" pitchFamily="18" charset="0"/>
              </a:rPr>
              <a:t>Para politikası </a:t>
            </a:r>
            <a:r>
              <a:rPr lang="tr-TR" sz="3900" smtClean="0">
                <a:latin typeface="Cambria" pitchFamily="18" charset="0"/>
                <a:cs typeface="Times New Roman" pitchFamily="18" charset="0"/>
              </a:rPr>
              <a:t>→</a:t>
            </a:r>
            <a:r>
              <a:rPr lang="tr-TR" sz="4000" smtClean="0">
                <a:latin typeface="Cambria" pitchFamily="18" charset="0"/>
                <a:cs typeface="Times New Roman" pitchFamily="18" charset="0"/>
              </a:rPr>
              <a:t> Politika bağımsızlığı </a:t>
            </a:r>
            <a:r>
              <a:rPr lang="tr-TR" smtClean="0">
                <a:latin typeface="Cambria" pitchFamily="18" charset="0"/>
              </a:rPr>
              <a:t>↓</a:t>
            </a:r>
          </a:p>
        </p:txBody>
      </p:sp>
      <p:pic>
        <p:nvPicPr>
          <p:cNvPr id="17411" name="Picture 2"/>
          <p:cNvPicPr>
            <a:picLocks noChangeAspect="1" noChangeArrowheads="1"/>
          </p:cNvPicPr>
          <p:nvPr/>
        </p:nvPicPr>
        <p:blipFill>
          <a:blip r:embed="rId2" cstate="print"/>
          <a:srcRect/>
          <a:stretch>
            <a:fillRect/>
          </a:stretch>
        </p:blipFill>
        <p:spPr bwMode="auto">
          <a:xfrm>
            <a:off x="2133600" y="1619250"/>
            <a:ext cx="2592388" cy="1765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7642" name="Group 58"/>
          <p:cNvGraphicFramePr>
            <a:graphicFrameLocks noGrp="1"/>
          </p:cNvGraphicFramePr>
          <p:nvPr/>
        </p:nvGraphicFramePr>
        <p:xfrm>
          <a:off x="333375" y="3563938"/>
          <a:ext cx="6121400" cy="1828800"/>
        </p:xfrm>
        <a:graphic>
          <a:graphicData uri="http://schemas.openxmlformats.org/drawingml/2006/table">
            <a:tbl>
              <a:tblPr/>
              <a:tblGrid>
                <a:gridCol w="2333625"/>
                <a:gridCol w="3787775"/>
              </a:tblGrid>
              <a:tr h="431800">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Cambria" pitchFamily="18" charset="0"/>
                          <a:cs typeface="Times New Roman" pitchFamily="18" charset="0"/>
                        </a:rPr>
                        <a:t>Dönem</a:t>
                      </a:r>
                      <a:endParaRPr kumimoji="0" lang="tr-TR" sz="24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Cambria" pitchFamily="18" charset="0"/>
                          <a:cs typeface="Times New Roman" pitchFamily="18" charset="0"/>
                        </a:rPr>
                        <a:t>GSYH Büyüme Oranı</a:t>
                      </a:r>
                      <a:endParaRPr kumimoji="0" lang="tr-TR" sz="24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Cambria" pitchFamily="18" charset="0"/>
                          <a:cs typeface="Times New Roman" pitchFamily="18" charset="0"/>
                        </a:rPr>
                        <a:t>1988-1999</a:t>
                      </a:r>
                      <a:endParaRPr kumimoji="0" lang="tr-TR" sz="24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Cambria" pitchFamily="18" charset="0"/>
                          <a:cs typeface="Times New Roman" pitchFamily="18" charset="0"/>
                        </a:rPr>
                        <a:t>%3,5</a:t>
                      </a:r>
                      <a:endParaRPr kumimoji="0" lang="tr-TR" sz="24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Cambria" pitchFamily="18" charset="0"/>
                          <a:cs typeface="Times New Roman" pitchFamily="18" charset="0"/>
                        </a:rPr>
                        <a:t>2000-2011</a:t>
                      </a:r>
                      <a:endParaRPr kumimoji="0" lang="tr-TR" sz="24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chemeClr val="tx1"/>
                          </a:solidFill>
                          <a:effectLst/>
                          <a:latin typeface="Cambria" pitchFamily="18" charset="0"/>
                          <a:cs typeface="Times New Roman" pitchFamily="18" charset="0"/>
                        </a:rPr>
                        <a:t>%4,2</a:t>
                      </a:r>
                      <a:endParaRPr kumimoji="0" lang="tr-TR" sz="24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rgbClr val="CC0000"/>
                          </a:solidFill>
                          <a:effectLst/>
                          <a:latin typeface="Cambria" pitchFamily="18" charset="0"/>
                          <a:cs typeface="Times New Roman" pitchFamily="18" charset="0"/>
                        </a:rPr>
                        <a:t>İvme hızı:</a:t>
                      </a:r>
                      <a:endParaRPr kumimoji="0" lang="tr-TR" sz="2400" b="0" i="0" u="none" strike="noStrike" cap="none" normalizeH="0" baseline="0" smtClean="0">
                        <a:ln>
                          <a:noFill/>
                        </a:ln>
                        <a:solidFill>
                          <a:srgbClr val="CC0000"/>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400" b="0" i="0" u="none" strike="noStrike" cap="none" normalizeH="0" baseline="0" smtClean="0">
                          <a:ln>
                            <a:noFill/>
                          </a:ln>
                          <a:solidFill>
                            <a:srgbClr val="CC0000"/>
                          </a:solidFill>
                          <a:effectLst/>
                          <a:latin typeface="Cambria" pitchFamily="18" charset="0"/>
                          <a:cs typeface="Times New Roman" pitchFamily="18" charset="0"/>
                        </a:rPr>
                        <a:t>%20</a:t>
                      </a:r>
                      <a:endParaRPr kumimoji="0" lang="tr-TR" sz="2400" b="0" i="0" u="none" strike="noStrike" cap="none" normalizeH="0" baseline="0" smtClean="0">
                        <a:ln>
                          <a:noFill/>
                        </a:ln>
                        <a:solidFill>
                          <a:srgbClr val="CC0000"/>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7626" name="Content Placeholder 2"/>
          <p:cNvSpPr>
            <a:spLocks/>
          </p:cNvSpPr>
          <p:nvPr/>
        </p:nvSpPr>
        <p:spPr bwMode="auto">
          <a:xfrm>
            <a:off x="260350" y="5508625"/>
            <a:ext cx="4752975" cy="360363"/>
          </a:xfrm>
          <a:prstGeom prst="rect">
            <a:avLst/>
          </a:prstGeom>
          <a:noFill/>
          <a:ln w="9525">
            <a:noFill/>
            <a:miter lim="800000"/>
            <a:headEnd/>
            <a:tailEnd/>
          </a:ln>
        </p:spPr>
        <p:txBody>
          <a:bodyPr/>
          <a:lstStyle/>
          <a:p>
            <a:pPr>
              <a:spcBef>
                <a:spcPct val="20000"/>
              </a:spcBef>
              <a:buFont typeface="Arial" charset="0"/>
              <a:buNone/>
            </a:pPr>
            <a:r>
              <a:rPr lang="tr-TR" sz="2000">
                <a:latin typeface="Cambria" pitchFamily="18" charset="0"/>
                <a:cs typeface="Times New Roman" pitchFamily="18" charset="0"/>
              </a:rPr>
              <a:t>Kaynak: Dünya Bankası</a:t>
            </a:r>
            <a:endParaRPr lang="tr-TR" sz="2000">
              <a:latin typeface="Cambria" pitchFamily="18" charset="0"/>
            </a:endParaRPr>
          </a:p>
        </p:txBody>
      </p:sp>
      <p:sp>
        <p:nvSpPr>
          <p:cNvPr id="67644" name="Content Placeholder 2"/>
          <p:cNvSpPr>
            <a:spLocks/>
          </p:cNvSpPr>
          <p:nvPr/>
        </p:nvSpPr>
        <p:spPr bwMode="auto">
          <a:xfrm>
            <a:off x="188913" y="1403350"/>
            <a:ext cx="6669087" cy="1655763"/>
          </a:xfrm>
          <a:prstGeom prst="rect">
            <a:avLst/>
          </a:prstGeom>
          <a:noFill/>
          <a:ln w="9525">
            <a:noFill/>
            <a:miter lim="800000"/>
            <a:headEnd/>
            <a:tailEnd/>
          </a:ln>
        </p:spPr>
        <p:txBody>
          <a:bodyPr/>
          <a:lstStyle/>
          <a:p>
            <a:pPr algn="ctr">
              <a:spcBef>
                <a:spcPct val="20000"/>
              </a:spcBef>
              <a:buFont typeface="Arial" charset="0"/>
              <a:buNone/>
            </a:pPr>
            <a:r>
              <a:rPr lang="tr-TR" sz="4500" dirty="0" smtClean="0">
                <a:latin typeface="Cambria" pitchFamily="18" charset="0"/>
                <a:cs typeface="Times New Roman" pitchFamily="18" charset="0"/>
              </a:rPr>
              <a:t>YDY, </a:t>
            </a:r>
            <a:r>
              <a:rPr lang="tr-TR" sz="4500" dirty="0">
                <a:latin typeface="Cambria" pitchFamily="18" charset="0"/>
                <a:cs typeface="Times New Roman" pitchFamily="18" charset="0"/>
              </a:rPr>
              <a:t>risk algılamasında düşüş → Büyüme</a:t>
            </a:r>
            <a:endParaRPr lang="tr-TR" sz="3200" dirty="0">
              <a:latin typeface="Cambria" pitchFamily="18" charset="0"/>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27" name="Content Placeholder 2"/>
          <p:cNvSpPr>
            <a:spLocks/>
          </p:cNvSpPr>
          <p:nvPr/>
        </p:nvSpPr>
        <p:spPr bwMode="auto">
          <a:xfrm>
            <a:off x="260350" y="8459788"/>
            <a:ext cx="4752975" cy="360362"/>
          </a:xfrm>
          <a:prstGeom prst="rect">
            <a:avLst/>
          </a:prstGeom>
          <a:noFill/>
          <a:ln w="9525">
            <a:noFill/>
            <a:miter lim="800000"/>
            <a:headEnd/>
            <a:tailEnd/>
          </a:ln>
        </p:spPr>
        <p:txBody>
          <a:bodyPr/>
          <a:lstStyle/>
          <a:p>
            <a:pPr>
              <a:spcBef>
                <a:spcPct val="20000"/>
              </a:spcBef>
              <a:buFont typeface="Arial" charset="0"/>
              <a:buNone/>
            </a:pPr>
            <a:r>
              <a:rPr lang="tr-TR" sz="2000">
                <a:latin typeface="Cambria" pitchFamily="18" charset="0"/>
                <a:cs typeface="Times New Roman" pitchFamily="18" charset="0"/>
              </a:rPr>
              <a:t>Kaynak: UPF</a:t>
            </a:r>
            <a:endParaRPr lang="tr-TR" sz="2000">
              <a:latin typeface="Cambria" pitchFamily="18" charset="0"/>
            </a:endParaRPr>
          </a:p>
        </p:txBody>
      </p:sp>
      <p:sp>
        <p:nvSpPr>
          <p:cNvPr id="68628" name="Content Placeholder 2"/>
          <p:cNvSpPr>
            <a:spLocks/>
          </p:cNvSpPr>
          <p:nvPr/>
        </p:nvSpPr>
        <p:spPr bwMode="auto">
          <a:xfrm>
            <a:off x="0" y="250825"/>
            <a:ext cx="6669088" cy="2376488"/>
          </a:xfrm>
          <a:prstGeom prst="rect">
            <a:avLst/>
          </a:prstGeom>
          <a:noFill/>
          <a:ln w="9525">
            <a:noFill/>
            <a:miter lim="800000"/>
            <a:headEnd/>
            <a:tailEnd/>
          </a:ln>
        </p:spPr>
        <p:txBody>
          <a:bodyPr/>
          <a:lstStyle/>
          <a:p>
            <a:pPr algn="ctr">
              <a:spcBef>
                <a:spcPct val="20000"/>
              </a:spcBef>
              <a:buFont typeface="Arial" charset="0"/>
              <a:buNone/>
            </a:pPr>
            <a:r>
              <a:rPr lang="tr-TR" sz="4500">
                <a:latin typeface="Cambria" pitchFamily="18" charset="0"/>
                <a:cs typeface="Times New Roman" pitchFamily="18" charset="0"/>
              </a:rPr>
              <a:t>Büyüme → İstihdam</a:t>
            </a:r>
          </a:p>
          <a:p>
            <a:pPr>
              <a:spcBef>
                <a:spcPct val="20000"/>
              </a:spcBef>
              <a:buFont typeface="Arial" charset="0"/>
              <a:buNone/>
            </a:pPr>
            <a:endParaRPr lang="tr-TR" sz="3200">
              <a:latin typeface="Cambria" pitchFamily="18" charset="0"/>
            </a:endParaRPr>
          </a:p>
        </p:txBody>
      </p:sp>
      <p:graphicFrame>
        <p:nvGraphicFramePr>
          <p:cNvPr id="68998" name="Group 390"/>
          <p:cNvGraphicFramePr>
            <a:graphicFrameLocks noGrp="1"/>
          </p:cNvGraphicFramePr>
          <p:nvPr/>
        </p:nvGraphicFramePr>
        <p:xfrm>
          <a:off x="260350" y="1763713"/>
          <a:ext cx="4897438" cy="1585595"/>
        </p:xfrm>
        <a:graphic>
          <a:graphicData uri="http://schemas.openxmlformats.org/drawingml/2006/table">
            <a:tbl>
              <a:tblPr/>
              <a:tblGrid>
                <a:gridCol w="1152525"/>
                <a:gridCol w="1223963"/>
                <a:gridCol w="1296987"/>
                <a:gridCol w="1223963"/>
              </a:tblGrid>
              <a:tr h="36036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Ülke</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2005</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2006</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2007</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8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Çek Cum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10,23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10,26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10,27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397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Estonya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1,34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1,34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1,34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Kıbrıs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0,75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0,77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0,77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68779" name="Group 171"/>
          <p:cNvGraphicFramePr>
            <a:graphicFrameLocks noGrp="1"/>
          </p:cNvGraphicFramePr>
          <p:nvPr/>
        </p:nvGraphicFramePr>
        <p:xfrm>
          <a:off x="5157788" y="1763713"/>
          <a:ext cx="1223962" cy="1584960"/>
        </p:xfrm>
        <a:graphic>
          <a:graphicData uri="http://schemas.openxmlformats.org/drawingml/2006/table">
            <a:tbl>
              <a:tblPr/>
              <a:tblGrid>
                <a:gridCol w="1223962"/>
              </a:tblGrid>
              <a:tr h="360363">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2008</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10,27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1,34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0,78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69011" name="Group 403"/>
          <p:cNvGraphicFramePr>
            <a:graphicFrameLocks noGrp="1"/>
          </p:cNvGraphicFramePr>
          <p:nvPr/>
        </p:nvGraphicFramePr>
        <p:xfrm>
          <a:off x="260350" y="3348038"/>
          <a:ext cx="4897438" cy="1584960"/>
        </p:xfrm>
        <a:graphic>
          <a:graphicData uri="http://schemas.openxmlformats.org/drawingml/2006/table">
            <a:tbl>
              <a:tblPr/>
              <a:tblGrid>
                <a:gridCol w="1152525"/>
                <a:gridCol w="1223963"/>
                <a:gridCol w="1296987"/>
                <a:gridCol w="1223963"/>
              </a:tblGrid>
              <a:tr h="2889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Letonya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2,30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2,29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2,28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Litvanya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3,42</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3,39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3,46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Macarist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10,09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10,07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10,05</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Malta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0,39</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0,4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0,4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69009" name="Group 401"/>
          <p:cNvGraphicFramePr>
            <a:graphicFrameLocks noGrp="1"/>
          </p:cNvGraphicFramePr>
          <p:nvPr/>
        </p:nvGraphicFramePr>
        <p:xfrm>
          <a:off x="260350" y="4932363"/>
          <a:ext cx="4897438" cy="1188720"/>
        </p:xfrm>
        <a:graphic>
          <a:graphicData uri="http://schemas.openxmlformats.org/drawingml/2006/table">
            <a:tbl>
              <a:tblPr/>
              <a:tblGrid>
                <a:gridCol w="1152525"/>
                <a:gridCol w="1223963"/>
                <a:gridCol w="1296987"/>
                <a:gridCol w="1223963"/>
              </a:tblGrid>
              <a:tr h="3952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Polonya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38,16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38,14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38,06</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Slovakya</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5,40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5,41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5.41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Sloven.</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2,00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2,01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2,01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68973" name="Group 365"/>
          <p:cNvGraphicFramePr>
            <a:graphicFrameLocks noGrp="1"/>
          </p:cNvGraphicFramePr>
          <p:nvPr/>
        </p:nvGraphicFramePr>
        <p:xfrm>
          <a:off x="5157788" y="3348038"/>
          <a:ext cx="1223962" cy="1584960"/>
        </p:xfrm>
        <a:graphic>
          <a:graphicData uri="http://schemas.openxmlformats.org/drawingml/2006/table">
            <a:tbl>
              <a:tblPr/>
              <a:tblGrid>
                <a:gridCol w="1223962"/>
              </a:tblGrid>
              <a:tr h="3952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2,27</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3,54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10,03</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0,4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69010" name="Group 402"/>
          <p:cNvGraphicFramePr>
            <a:graphicFrameLocks noGrp="1"/>
          </p:cNvGraphicFramePr>
          <p:nvPr/>
        </p:nvGraphicFramePr>
        <p:xfrm>
          <a:off x="5157788" y="4932363"/>
          <a:ext cx="1223962" cy="1188720"/>
        </p:xfrm>
        <a:graphic>
          <a:graphicData uri="http://schemas.openxmlformats.org/drawingml/2006/table">
            <a:tbl>
              <a:tblPr/>
              <a:tblGrid>
                <a:gridCol w="1223962"/>
              </a:tblGrid>
              <a:tr h="3952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37,98</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5,41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2,01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9008" name="Content Placeholder 2"/>
          <p:cNvSpPr>
            <a:spLocks/>
          </p:cNvSpPr>
          <p:nvPr/>
        </p:nvSpPr>
        <p:spPr bwMode="auto">
          <a:xfrm>
            <a:off x="260350" y="6156325"/>
            <a:ext cx="4752975" cy="360363"/>
          </a:xfrm>
          <a:prstGeom prst="rect">
            <a:avLst/>
          </a:prstGeom>
          <a:noFill/>
          <a:ln w="9525">
            <a:noFill/>
            <a:miter lim="800000"/>
            <a:headEnd/>
            <a:tailEnd/>
          </a:ln>
        </p:spPr>
        <p:txBody>
          <a:bodyPr/>
          <a:lstStyle/>
          <a:p>
            <a:pPr>
              <a:spcBef>
                <a:spcPct val="20000"/>
              </a:spcBef>
              <a:buFont typeface="Arial" charset="0"/>
              <a:buNone/>
            </a:pPr>
            <a:r>
              <a:rPr lang="tr-TR" sz="2000">
                <a:solidFill>
                  <a:srgbClr val="CC0000"/>
                </a:solidFill>
                <a:latin typeface="Cambria" pitchFamily="18" charset="0"/>
                <a:cs typeface="Times New Roman" pitchFamily="18" charset="0"/>
              </a:rPr>
              <a:t>Ortalama: %0.99</a:t>
            </a:r>
            <a:endParaRPr lang="tr-TR" sz="2000">
              <a:solidFill>
                <a:srgbClr val="CC0000"/>
              </a:solidFill>
              <a:latin typeface="Cambria" pitchFamily="18" charset="0"/>
            </a:endParaRPr>
          </a:p>
        </p:txBody>
      </p:sp>
      <p:graphicFrame>
        <p:nvGraphicFramePr>
          <p:cNvPr id="69053" name="Group 445"/>
          <p:cNvGraphicFramePr>
            <a:graphicFrameLocks noGrp="1"/>
          </p:cNvGraphicFramePr>
          <p:nvPr/>
        </p:nvGraphicFramePr>
        <p:xfrm>
          <a:off x="260350" y="7019925"/>
          <a:ext cx="4897438" cy="793115"/>
        </p:xfrm>
        <a:graphic>
          <a:graphicData uri="http://schemas.openxmlformats.org/drawingml/2006/table">
            <a:tbl>
              <a:tblPr/>
              <a:tblGrid>
                <a:gridCol w="1152525"/>
                <a:gridCol w="1223963"/>
                <a:gridCol w="1296987"/>
                <a:gridCol w="1223963"/>
              </a:tblGrid>
              <a:tr h="3952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Ülke</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2005</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2006</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2007</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68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Türkiye</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71,60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72,60</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73,61</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69065" name="Group 457"/>
          <p:cNvGraphicFramePr>
            <a:graphicFrameLocks noGrp="1"/>
          </p:cNvGraphicFramePr>
          <p:nvPr/>
        </p:nvGraphicFramePr>
        <p:xfrm>
          <a:off x="5157788" y="7019925"/>
          <a:ext cx="1223962" cy="792480"/>
        </p:xfrm>
        <a:graphic>
          <a:graphicData uri="http://schemas.openxmlformats.org/drawingml/2006/table">
            <a:tbl>
              <a:tblPr/>
              <a:tblGrid>
                <a:gridCol w="1223962"/>
              </a:tblGrid>
              <a:tr h="3952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cs typeface="Times New Roman" pitchFamily="18" charset="0"/>
                        </a:rPr>
                        <a:t>2008</a:t>
                      </a:r>
                      <a:endParaRPr kumimoji="0" lang="tr-TR" sz="2000" b="0" i="0" u="none" strike="noStrike" cap="none" normalizeH="0" baseline="0" smtClean="0">
                        <a:ln>
                          <a:noFill/>
                        </a:ln>
                        <a:solidFill>
                          <a:schemeClr val="tx1"/>
                        </a:solidFill>
                        <a:effectLst/>
                        <a:latin typeface="Cambria"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95288">
                <a:tc>
                  <a:txBody>
                    <a:bodyPr/>
                    <a:lstStyle/>
                    <a:p>
                      <a:pPr marL="0" marR="0" lvl="0" indent="0" algn="ctr" defTabSz="914400" rtl="0" eaLnBrk="1" fontAlgn="b" latinLnBrk="0" hangingPunct="1">
                        <a:lnSpc>
                          <a:spcPct val="100000"/>
                        </a:lnSpc>
                        <a:spcBef>
                          <a:spcPct val="0"/>
                        </a:spcBef>
                        <a:spcAft>
                          <a:spcPct val="0"/>
                        </a:spcAft>
                        <a:buClrTx/>
                        <a:buSzTx/>
                        <a:buFontTx/>
                        <a:buNone/>
                        <a:tabLst/>
                      </a:pPr>
                      <a:r>
                        <a:rPr kumimoji="0" lang="tr-TR" sz="2000" b="0" i="0" u="none" strike="noStrike" cap="none" normalizeH="0" baseline="0" smtClean="0">
                          <a:ln>
                            <a:noFill/>
                          </a:ln>
                          <a:solidFill>
                            <a:schemeClr val="tx1"/>
                          </a:solidFill>
                          <a:effectLst/>
                          <a:latin typeface="Cambria" pitchFamily="18" charset="0"/>
                        </a:rPr>
                        <a:t>74,64</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9075" name="Content Placeholder 2"/>
          <p:cNvSpPr>
            <a:spLocks/>
          </p:cNvSpPr>
          <p:nvPr/>
        </p:nvSpPr>
        <p:spPr bwMode="auto">
          <a:xfrm>
            <a:off x="260350" y="7885113"/>
            <a:ext cx="4752975" cy="360362"/>
          </a:xfrm>
          <a:prstGeom prst="rect">
            <a:avLst/>
          </a:prstGeom>
          <a:noFill/>
          <a:ln w="9525">
            <a:noFill/>
            <a:miter lim="800000"/>
            <a:headEnd/>
            <a:tailEnd/>
          </a:ln>
        </p:spPr>
        <p:txBody>
          <a:bodyPr/>
          <a:lstStyle/>
          <a:p>
            <a:pPr>
              <a:spcBef>
                <a:spcPct val="20000"/>
              </a:spcBef>
              <a:buFont typeface="Arial" charset="0"/>
              <a:buNone/>
            </a:pPr>
            <a:r>
              <a:rPr lang="tr-TR" sz="2000">
                <a:solidFill>
                  <a:srgbClr val="CC0000"/>
                </a:solidFill>
                <a:latin typeface="Cambria" pitchFamily="18" charset="0"/>
                <a:cs typeface="Times New Roman" pitchFamily="18" charset="0"/>
              </a:rPr>
              <a:t>Ortalama: %4,24</a:t>
            </a:r>
            <a:endParaRPr lang="tr-TR" sz="2000">
              <a:solidFill>
                <a:srgbClr val="CC0000"/>
              </a:solidFill>
              <a:latin typeface="Cambria" pitchFamily="18" charset="0"/>
            </a:endParaRPr>
          </a:p>
        </p:txBody>
      </p:sp>
      <p:sp>
        <p:nvSpPr>
          <p:cNvPr id="69076" name="Content Placeholder 2"/>
          <p:cNvSpPr>
            <a:spLocks/>
          </p:cNvSpPr>
          <p:nvPr/>
        </p:nvSpPr>
        <p:spPr bwMode="auto">
          <a:xfrm>
            <a:off x="260350" y="1258888"/>
            <a:ext cx="6121400" cy="360362"/>
          </a:xfrm>
          <a:prstGeom prst="rect">
            <a:avLst/>
          </a:prstGeom>
          <a:noFill/>
          <a:ln w="9525">
            <a:noFill/>
            <a:miter lim="800000"/>
            <a:headEnd/>
            <a:tailEnd/>
          </a:ln>
        </p:spPr>
        <p:txBody>
          <a:bodyPr/>
          <a:lstStyle/>
          <a:p>
            <a:pPr algn="ctr">
              <a:spcBef>
                <a:spcPct val="20000"/>
              </a:spcBef>
              <a:buFont typeface="Arial" charset="0"/>
              <a:buNone/>
            </a:pPr>
            <a:r>
              <a:rPr lang="tr-TR" sz="2300">
                <a:latin typeface="Cambria" pitchFamily="18" charset="0"/>
                <a:cs typeface="Times New Roman" pitchFamily="18" charset="0"/>
              </a:rPr>
              <a:t>10 Yeni Üyede ve TR’de Nüfus Artış Hızları</a:t>
            </a:r>
            <a:endParaRPr lang="tr-TR" sz="2300">
              <a:latin typeface="Cambria" pitchFamily="18" charset="0"/>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693" name="Rectangle 133"/>
          <p:cNvSpPr>
            <a:spLocks noChangeArrowheads="1"/>
          </p:cNvSpPr>
          <p:nvPr/>
        </p:nvSpPr>
        <p:spPr bwMode="auto">
          <a:xfrm>
            <a:off x="-5094288" y="5418138"/>
            <a:ext cx="184150" cy="366712"/>
          </a:xfrm>
          <a:prstGeom prst="rect">
            <a:avLst/>
          </a:prstGeom>
          <a:noFill/>
          <a:ln w="9525">
            <a:noFill/>
            <a:miter lim="800000"/>
            <a:headEnd/>
            <a:tailEnd/>
          </a:ln>
          <a:effectLst/>
        </p:spPr>
        <p:txBody>
          <a:bodyPr wrap="none" anchor="ctr">
            <a:spAutoFit/>
          </a:bodyPr>
          <a:lstStyle/>
          <a:p>
            <a:pPr eaLnBrk="0" hangingPunct="0"/>
            <a:endParaRPr lang="tr-TR"/>
          </a:p>
        </p:txBody>
      </p:sp>
      <p:sp>
        <p:nvSpPr>
          <p:cNvPr id="66694" name="Content Placeholder 2"/>
          <p:cNvSpPr>
            <a:spLocks/>
          </p:cNvSpPr>
          <p:nvPr/>
        </p:nvSpPr>
        <p:spPr bwMode="auto">
          <a:xfrm>
            <a:off x="404813" y="827088"/>
            <a:ext cx="6219825" cy="3816350"/>
          </a:xfrm>
          <a:prstGeom prst="rect">
            <a:avLst/>
          </a:prstGeom>
          <a:noFill/>
          <a:ln w="9525">
            <a:noFill/>
            <a:miter lim="800000"/>
            <a:headEnd/>
            <a:tailEnd/>
          </a:ln>
        </p:spPr>
        <p:txBody>
          <a:bodyPr/>
          <a:lstStyle/>
          <a:p>
            <a:pPr>
              <a:spcBef>
                <a:spcPct val="20000"/>
              </a:spcBef>
              <a:buFont typeface="Arial" charset="0"/>
              <a:buNone/>
            </a:pPr>
            <a:r>
              <a:rPr lang="tr-TR" sz="4000">
                <a:latin typeface="Cambria" pitchFamily="18" charset="0"/>
                <a:cs typeface="Times New Roman" pitchFamily="18" charset="0"/>
              </a:rPr>
              <a:t>AB adaylığı → Düşük enflasyonun üyelik şartı olması → Enflasyonla sürekli mücadele → İstikrar → Yatırım için uygun ortam → Büyüme</a:t>
            </a:r>
          </a:p>
          <a:p>
            <a:pPr>
              <a:spcBef>
                <a:spcPct val="20000"/>
              </a:spcBef>
              <a:buFont typeface="Arial" charset="0"/>
              <a:buNone/>
            </a:pPr>
            <a:endParaRPr lang="tr-TR" sz="3200">
              <a:latin typeface="Cambria" pitchFamily="18" charset="0"/>
            </a:endParaRPr>
          </a:p>
        </p:txBody>
      </p:sp>
      <p:sp>
        <p:nvSpPr>
          <p:cNvPr id="66695" name="Content Placeholder 2"/>
          <p:cNvSpPr>
            <a:spLocks/>
          </p:cNvSpPr>
          <p:nvPr/>
        </p:nvSpPr>
        <p:spPr bwMode="auto">
          <a:xfrm>
            <a:off x="260350" y="8172450"/>
            <a:ext cx="4752975" cy="360363"/>
          </a:xfrm>
          <a:prstGeom prst="rect">
            <a:avLst/>
          </a:prstGeom>
          <a:noFill/>
          <a:ln w="9525">
            <a:noFill/>
            <a:miter lim="800000"/>
            <a:headEnd/>
            <a:tailEnd/>
          </a:ln>
        </p:spPr>
        <p:txBody>
          <a:bodyPr/>
          <a:lstStyle/>
          <a:p>
            <a:pPr>
              <a:spcBef>
                <a:spcPct val="20000"/>
              </a:spcBef>
              <a:buFont typeface="Arial" charset="0"/>
              <a:buNone/>
            </a:pPr>
            <a:r>
              <a:rPr lang="tr-TR" sz="2000">
                <a:latin typeface="Cambria" pitchFamily="18" charset="0"/>
                <a:cs typeface="Times New Roman" pitchFamily="18" charset="0"/>
              </a:rPr>
              <a:t>Kaynak: UPF</a:t>
            </a:r>
            <a:endParaRPr lang="tr-TR" sz="2000">
              <a:latin typeface="Cambria" pitchFamily="18" charset="0"/>
            </a:endParaRPr>
          </a:p>
        </p:txBody>
      </p:sp>
      <p:pic>
        <p:nvPicPr>
          <p:cNvPr id="66696" name="Picture 136"/>
          <p:cNvPicPr>
            <a:picLocks noChangeAspect="1" noChangeArrowheads="1"/>
          </p:cNvPicPr>
          <p:nvPr/>
        </p:nvPicPr>
        <p:blipFill>
          <a:blip r:embed="rId2" cstate="print"/>
          <a:srcRect/>
          <a:stretch>
            <a:fillRect/>
          </a:stretch>
        </p:blipFill>
        <p:spPr bwMode="auto">
          <a:xfrm>
            <a:off x="260350" y="5364163"/>
            <a:ext cx="6286500" cy="2784475"/>
          </a:xfrm>
          <a:prstGeom prst="rect">
            <a:avLst/>
          </a:prstGeom>
          <a:noFill/>
        </p:spPr>
      </p:pic>
      <p:sp>
        <p:nvSpPr>
          <p:cNvPr id="66697" name="Content Placeholder 2"/>
          <p:cNvSpPr>
            <a:spLocks/>
          </p:cNvSpPr>
          <p:nvPr/>
        </p:nvSpPr>
        <p:spPr bwMode="auto">
          <a:xfrm>
            <a:off x="260350" y="4932363"/>
            <a:ext cx="6337300" cy="431800"/>
          </a:xfrm>
          <a:prstGeom prst="rect">
            <a:avLst/>
          </a:prstGeom>
          <a:noFill/>
          <a:ln w="9525">
            <a:noFill/>
            <a:miter lim="800000"/>
            <a:headEnd/>
            <a:tailEnd/>
          </a:ln>
        </p:spPr>
        <p:txBody>
          <a:bodyPr/>
          <a:lstStyle/>
          <a:p>
            <a:pPr>
              <a:spcBef>
                <a:spcPct val="20000"/>
              </a:spcBef>
              <a:buFont typeface="Arial" charset="0"/>
              <a:buNone/>
            </a:pPr>
            <a:r>
              <a:rPr lang="tr-TR" sz="2100">
                <a:latin typeface="Cambria" pitchFamily="18" charset="0"/>
                <a:cs typeface="Times New Roman" pitchFamily="18" charset="0"/>
              </a:rPr>
              <a:t>TR’de Enflasyonun Seyri (GSMH deflatörü, 2000-09)</a:t>
            </a:r>
            <a:endParaRPr lang="tr-TR" sz="2100">
              <a:latin typeface="Cambria" pitchFamily="18" charset="0"/>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Content Placeholder 2"/>
          <p:cNvSpPr>
            <a:spLocks noGrp="1"/>
          </p:cNvSpPr>
          <p:nvPr>
            <p:ph idx="4294967295"/>
          </p:nvPr>
        </p:nvSpPr>
        <p:spPr>
          <a:xfrm>
            <a:off x="377825" y="1258888"/>
            <a:ext cx="6480175" cy="2520950"/>
          </a:xfrm>
        </p:spPr>
        <p:txBody>
          <a:bodyPr/>
          <a:lstStyle/>
          <a:p>
            <a:pPr marL="0" indent="0" eaLnBrk="1" hangingPunct="1">
              <a:buFont typeface="Arial" charset="0"/>
              <a:buNone/>
            </a:pPr>
            <a:r>
              <a:rPr lang="tr-TR" sz="4500" smtClean="0">
                <a:latin typeface="Cambria" pitchFamily="18" charset="0"/>
                <a:cs typeface="Times New Roman" pitchFamily="18" charset="0"/>
              </a:rPr>
              <a:t>. Sıcak para akışı → Kredi olanakları → Yatırım, büyüme, istihdam</a:t>
            </a:r>
          </a:p>
          <a:p>
            <a:pPr marL="0" indent="0" eaLnBrk="1" hangingPunct="1">
              <a:buFont typeface="Arial" charset="0"/>
              <a:buNone/>
            </a:pPr>
            <a:endParaRPr lang="tr-TR" sz="4000" smtClean="0">
              <a:latin typeface="Cambria" pitchFamily="18" charset="0"/>
              <a:cs typeface="Times New Roman" pitchFamily="18" charset="0"/>
            </a:endParaRPr>
          </a:p>
          <a:p>
            <a:pPr marL="0" indent="0" eaLnBrk="1" hangingPunct="1">
              <a:buFont typeface="Arial" charset="0"/>
              <a:buNone/>
            </a:pPr>
            <a:r>
              <a:rPr lang="tr-TR" sz="4500" smtClean="0">
                <a:latin typeface="Cambria" pitchFamily="18" charset="0"/>
                <a:cs typeface="Times New Roman" pitchFamily="18" charset="0"/>
              </a:rPr>
              <a:t>. Yerel siyasi sabotajın azalması, reformların daha kolayca yapılabilmesi</a:t>
            </a:r>
          </a:p>
          <a:p>
            <a:pPr marL="0" indent="0" eaLnBrk="1" hangingPunct="1">
              <a:buFont typeface="Arial" charset="0"/>
              <a:buNone/>
            </a:pPr>
            <a:endParaRPr lang="tr-TR" sz="4000" smtClean="0">
              <a:latin typeface="Cambria" pitchFamily="18" charset="0"/>
              <a:cs typeface="Times New Roman" pitchFamily="18" charset="0"/>
            </a:endParaRPr>
          </a:p>
          <a:p>
            <a:pPr marL="0" indent="0" eaLnBrk="1" hangingPunct="1">
              <a:buFont typeface="Arial" charset="0"/>
              <a:buNone/>
            </a:pPr>
            <a:endParaRPr lang="tr-TR" smtClean="0">
              <a:latin typeface="Cambria" pitchFamily="18"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Content Placeholder 2"/>
          <p:cNvSpPr>
            <a:spLocks noGrp="1"/>
          </p:cNvSpPr>
          <p:nvPr>
            <p:ph idx="1"/>
          </p:nvPr>
        </p:nvSpPr>
        <p:spPr>
          <a:xfrm>
            <a:off x="404664" y="251520"/>
            <a:ext cx="6453336" cy="7705229"/>
          </a:xfrm>
        </p:spPr>
        <p:txBody>
          <a:bodyPr/>
          <a:lstStyle/>
          <a:p>
            <a:pPr marL="0" indent="0" eaLnBrk="1" hangingPunct="1">
              <a:buFont typeface="Arial" charset="0"/>
              <a:buNone/>
            </a:pPr>
            <a:r>
              <a:rPr lang="tr-TR" sz="4500" dirty="0" smtClean="0">
                <a:latin typeface="Cambria" pitchFamily="18" charset="0"/>
                <a:cs typeface="Times New Roman" pitchFamily="18" charset="0"/>
              </a:rPr>
              <a:t>. Azınlık hakları </a:t>
            </a:r>
          </a:p>
          <a:p>
            <a:pPr marL="0" indent="0" eaLnBrk="1" hangingPunct="1">
              <a:buFont typeface="Arial" charset="0"/>
              <a:buNone/>
            </a:pPr>
            <a:endParaRPr lang="tr-TR" sz="3500" dirty="0" smtClean="0">
              <a:latin typeface="Cambria" pitchFamily="18" charset="0"/>
              <a:cs typeface="Times New Roman" pitchFamily="18" charset="0"/>
            </a:endParaRPr>
          </a:p>
          <a:p>
            <a:pPr marL="0" indent="0" eaLnBrk="1" hangingPunct="1">
              <a:buFont typeface="Arial" charset="0"/>
              <a:buNone/>
            </a:pPr>
            <a:r>
              <a:rPr lang="tr-TR" sz="4200" dirty="0" smtClean="0">
                <a:latin typeface="Cambria" pitchFamily="18" charset="0"/>
                <a:cs typeface="Times New Roman" pitchFamily="18" charset="0"/>
              </a:rPr>
              <a:t>. Terörde uzlaşmacı tavır</a:t>
            </a:r>
          </a:p>
          <a:p>
            <a:pPr marL="0" indent="0" eaLnBrk="1" hangingPunct="1">
              <a:buFont typeface="Arial" charset="0"/>
              <a:buNone/>
            </a:pPr>
            <a:endParaRPr lang="tr-TR" sz="3500" dirty="0" smtClean="0">
              <a:latin typeface="Cambria" pitchFamily="18" charset="0"/>
              <a:cs typeface="Times New Roman" pitchFamily="18" charset="0"/>
            </a:endParaRPr>
          </a:p>
          <a:p>
            <a:pPr marL="0" indent="0" eaLnBrk="1" hangingPunct="1">
              <a:lnSpc>
                <a:spcPct val="90000"/>
              </a:lnSpc>
              <a:buFont typeface="Arial" charset="0"/>
              <a:buNone/>
            </a:pPr>
            <a:r>
              <a:rPr lang="tr-TR" sz="4200" dirty="0" smtClean="0">
                <a:latin typeface="Cambria" pitchFamily="18" charset="0"/>
                <a:cs typeface="Times New Roman" pitchFamily="18" charset="0"/>
              </a:rPr>
              <a:t>. AB’nin arabulucu rolünü oynayarak katkı yapma şansı (Ancak bu katkı TR AB’ne girdikten sonra değil, aday olarak kaldığı sürece gerçekleşebilir. Çünkü AB ülkelerin demokrasilerini sadece adaylıkları boyunca ilerletmeye çabalıyor)</a:t>
            </a:r>
            <a:endParaRPr lang="tr-TR" sz="4500" dirty="0" smtClean="0">
              <a:latin typeface="Cambria"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Content Placeholder 2"/>
          <p:cNvSpPr>
            <a:spLocks noGrp="1"/>
          </p:cNvSpPr>
          <p:nvPr>
            <p:ph idx="1"/>
          </p:nvPr>
        </p:nvSpPr>
        <p:spPr>
          <a:xfrm>
            <a:off x="188913" y="684213"/>
            <a:ext cx="6669087" cy="7129462"/>
          </a:xfrm>
        </p:spPr>
        <p:txBody>
          <a:bodyPr/>
          <a:lstStyle/>
          <a:p>
            <a:pPr marL="0" indent="0" eaLnBrk="1" hangingPunct="1">
              <a:buFont typeface="Arial" charset="0"/>
              <a:buNone/>
            </a:pPr>
            <a:endParaRPr lang="tr-TR" sz="4500" smtClean="0">
              <a:latin typeface="Cambria" pitchFamily="18" charset="0"/>
              <a:cs typeface="Times New Roman" pitchFamily="18" charset="0"/>
            </a:endParaRPr>
          </a:p>
          <a:p>
            <a:pPr marL="0" indent="0" eaLnBrk="1" hangingPunct="1">
              <a:buFont typeface="Arial" charset="0"/>
              <a:buNone/>
            </a:pPr>
            <a:r>
              <a:rPr lang="tr-TR" sz="4500" smtClean="0">
                <a:latin typeface="Cambria" pitchFamily="18" charset="0"/>
                <a:cs typeface="Times New Roman" pitchFamily="18" charset="0"/>
              </a:rPr>
              <a:t>. Askeriyenin siyasi etkisinin azalması</a:t>
            </a:r>
          </a:p>
          <a:p>
            <a:pPr marL="0" indent="0" eaLnBrk="1" hangingPunct="1">
              <a:buFont typeface="Arial" charset="0"/>
              <a:buNone/>
            </a:pPr>
            <a:endParaRPr lang="tr-TR" sz="4200" smtClean="0">
              <a:latin typeface="Cambria" pitchFamily="18" charset="0"/>
              <a:cs typeface="Times New Roman" pitchFamily="18" charset="0"/>
            </a:endParaRPr>
          </a:p>
          <a:p>
            <a:pPr marL="0" indent="0" eaLnBrk="1" hangingPunct="1">
              <a:lnSpc>
                <a:spcPct val="90000"/>
              </a:lnSpc>
              <a:buFont typeface="Arial" charset="0"/>
              <a:buNone/>
            </a:pPr>
            <a:r>
              <a:rPr lang="tr-TR" sz="4200" smtClean="0">
                <a:latin typeface="Cambria" pitchFamily="18" charset="0"/>
                <a:cs typeface="Times New Roman" pitchFamily="18" charset="0"/>
              </a:rPr>
              <a:t>. </a:t>
            </a:r>
            <a:r>
              <a:rPr lang="tr-TR" sz="4200" i="1" smtClean="0">
                <a:latin typeface="Cambria" pitchFamily="18" charset="0"/>
                <a:cs typeface="Times New Roman" pitchFamily="18" charset="0"/>
              </a:rPr>
              <a:t>Güven açığı</a:t>
            </a:r>
            <a:r>
              <a:rPr lang="tr-TR" sz="4200" smtClean="0">
                <a:latin typeface="Cambria" pitchFamily="18" charset="0"/>
                <a:cs typeface="Times New Roman" pitchFamily="18" charset="0"/>
              </a:rPr>
              <a:t> yüzünden kötümser olan tavrın iyimserleşmesi</a:t>
            </a:r>
          </a:p>
          <a:p>
            <a:pPr marL="0" indent="0" eaLnBrk="1" hangingPunct="1">
              <a:lnSpc>
                <a:spcPct val="90000"/>
              </a:lnSpc>
              <a:buFont typeface="Arial" charset="0"/>
              <a:buNone/>
            </a:pPr>
            <a:endParaRPr lang="tr-TR" smtClean="0">
              <a:latin typeface="Cambria" pitchFamily="18" charset="0"/>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p:nvPr>
        </p:nvSpPr>
        <p:spPr>
          <a:xfrm>
            <a:off x="0" y="323850"/>
            <a:ext cx="6858000" cy="1566863"/>
          </a:xfrm>
        </p:spPr>
        <p:txBody>
          <a:bodyPr/>
          <a:lstStyle/>
          <a:p>
            <a:pPr eaLnBrk="1" hangingPunct="1"/>
            <a:r>
              <a:rPr lang="tr-TR" sz="4000" smtClean="0"/>
              <a:t> </a:t>
            </a:r>
            <a:br>
              <a:rPr lang="tr-TR" sz="4000" smtClean="0"/>
            </a:br>
            <a:r>
              <a:rPr lang="tr-TR" sz="5000" b="1" smtClean="0">
                <a:solidFill>
                  <a:schemeClr val="tx2"/>
                </a:solidFill>
                <a:latin typeface="Cambria" pitchFamily="18" charset="0"/>
                <a:cs typeface="Times New Roman" pitchFamily="18" charset="0"/>
              </a:rPr>
              <a:t>POLİTİKA ÖNERİLERİ</a:t>
            </a:r>
            <a:r>
              <a:rPr lang="tr-TR" sz="5000" smtClean="0">
                <a:latin typeface="Cambria" pitchFamily="18" charset="0"/>
              </a:rPr>
              <a:t/>
            </a:r>
            <a:br>
              <a:rPr lang="tr-TR" sz="5000" smtClean="0">
                <a:latin typeface="Cambria" pitchFamily="18" charset="0"/>
              </a:rPr>
            </a:br>
            <a:endParaRPr lang="tr-TR" sz="5000" smtClean="0">
              <a:latin typeface="Cambria" pitchFamily="18" charset="0"/>
            </a:endParaRPr>
          </a:p>
        </p:txBody>
      </p:sp>
      <p:sp>
        <p:nvSpPr>
          <p:cNvPr id="64514" name="Content Placeholder 2"/>
          <p:cNvSpPr>
            <a:spLocks noGrp="1"/>
          </p:cNvSpPr>
          <p:nvPr>
            <p:ph idx="1"/>
          </p:nvPr>
        </p:nvSpPr>
        <p:spPr>
          <a:xfrm>
            <a:off x="260350" y="2051050"/>
            <a:ext cx="6597650" cy="6697663"/>
          </a:xfrm>
        </p:spPr>
        <p:txBody>
          <a:bodyPr/>
          <a:lstStyle/>
          <a:p>
            <a:pPr marL="0" indent="0" eaLnBrk="1" hangingPunct="1">
              <a:buFont typeface="Arial" charset="0"/>
              <a:buNone/>
            </a:pPr>
            <a:r>
              <a:rPr lang="tr-TR" sz="3900" dirty="0" smtClean="0">
                <a:latin typeface="Cambria" pitchFamily="18" charset="0"/>
                <a:cs typeface="Times New Roman" pitchFamily="18" charset="0"/>
              </a:rPr>
              <a:t>Adaylık süreci sıcak bir şekilde devam etmeli.  </a:t>
            </a:r>
          </a:p>
          <a:p>
            <a:pPr marL="0" indent="0" eaLnBrk="1" hangingPunct="1">
              <a:buFont typeface="Arial" charset="0"/>
              <a:buNone/>
            </a:pPr>
            <a:endParaRPr lang="tr-TR" sz="3900" dirty="0" smtClean="0">
              <a:latin typeface="Cambria" pitchFamily="18" charset="0"/>
              <a:cs typeface="Times New Roman" pitchFamily="18" charset="0"/>
            </a:endParaRPr>
          </a:p>
          <a:p>
            <a:pPr marL="0" indent="0" eaLnBrk="1" hangingPunct="1">
              <a:buFont typeface="Arial" charset="0"/>
              <a:buNone/>
            </a:pPr>
            <a:r>
              <a:rPr lang="tr-TR" sz="3900" dirty="0" smtClean="0">
                <a:latin typeface="Cambria" pitchFamily="18" charset="0"/>
                <a:cs typeface="Times New Roman" pitchFamily="18" charset="0"/>
              </a:rPr>
              <a:t>Bunun sosyal psikolojik yönetimi hem idraksal hem de duygusal araçlarla yapılmalı. </a:t>
            </a:r>
          </a:p>
          <a:p>
            <a:pPr marL="0" indent="0" eaLnBrk="1" hangingPunct="1">
              <a:buFont typeface="Arial" charset="0"/>
              <a:buNone/>
            </a:pPr>
            <a:r>
              <a:rPr lang="tr-TR" sz="3900" dirty="0" smtClean="0">
                <a:latin typeface="Cambria" pitchFamily="18" charset="0"/>
                <a:cs typeface="Times New Roman" pitchFamily="18" charset="0"/>
              </a:rPr>
              <a:t>“Halen alınmadık”, “Bunlar bizi hiç almayacaklar” X</a:t>
            </a:r>
          </a:p>
          <a:p>
            <a:pPr marL="0" indent="0" eaLnBrk="1" hangingPunct="1">
              <a:buFont typeface="Arial" charset="0"/>
              <a:buNone/>
            </a:pPr>
            <a:endParaRPr lang="tr-TR" dirty="0" smtClean="0">
              <a:latin typeface="Cambria" pitchFamily="18" charset="0"/>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le 1"/>
          <p:cNvSpPr>
            <a:spLocks noGrp="1"/>
          </p:cNvSpPr>
          <p:nvPr>
            <p:ph type="title"/>
          </p:nvPr>
        </p:nvSpPr>
        <p:spPr>
          <a:xfrm>
            <a:off x="260350" y="3276600"/>
            <a:ext cx="6172200" cy="1524000"/>
          </a:xfrm>
        </p:spPr>
        <p:txBody>
          <a:bodyPr/>
          <a:lstStyle/>
          <a:p>
            <a:pPr eaLnBrk="1" hangingPunct="1"/>
            <a:r>
              <a:rPr lang="tr-TR" sz="7000" b="1" smtClean="0">
                <a:latin typeface="Cambria" pitchFamily="18" charset="0"/>
                <a:cs typeface="Times New Roman" pitchFamily="18" charset="0"/>
              </a:rPr>
              <a:t>Teşekkürler</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332656" y="0"/>
            <a:ext cx="6172200" cy="1524000"/>
          </a:xfrm>
        </p:spPr>
        <p:txBody>
          <a:bodyPr/>
          <a:lstStyle/>
          <a:p>
            <a:pPr eaLnBrk="1" hangingPunct="1"/>
            <a:r>
              <a:rPr lang="tr-TR" sz="5600" b="1" dirty="0" smtClean="0">
                <a:solidFill>
                  <a:schemeClr val="tx2"/>
                </a:solidFill>
                <a:latin typeface="Cambria" pitchFamily="18" charset="0"/>
              </a:rPr>
              <a:t>AB’NİN (+) ETKİSİ</a:t>
            </a:r>
            <a:endParaRPr lang="tr-TR" sz="5600" dirty="0" smtClean="0">
              <a:solidFill>
                <a:schemeClr val="tx2"/>
              </a:solidFill>
              <a:latin typeface="Cambria" pitchFamily="18" charset="0"/>
            </a:endParaRPr>
          </a:p>
        </p:txBody>
      </p:sp>
      <p:sp>
        <p:nvSpPr>
          <p:cNvPr id="18434" name="Content Placeholder 2"/>
          <p:cNvSpPr>
            <a:spLocks noGrp="1"/>
          </p:cNvSpPr>
          <p:nvPr>
            <p:ph idx="1"/>
          </p:nvPr>
        </p:nvSpPr>
        <p:spPr>
          <a:xfrm>
            <a:off x="260648" y="2915816"/>
            <a:ext cx="6336431" cy="5724525"/>
          </a:xfrm>
        </p:spPr>
        <p:txBody>
          <a:bodyPr/>
          <a:lstStyle/>
          <a:p>
            <a:pPr marL="0" indent="0" algn="ctr" eaLnBrk="1" hangingPunct="1">
              <a:buFont typeface="Arial" charset="0"/>
              <a:buNone/>
            </a:pPr>
            <a:endParaRPr lang="tr-TR" sz="2000" dirty="0" smtClean="0">
              <a:latin typeface="Times New Roman" pitchFamily="18" charset="0"/>
              <a:cs typeface="Times New Roman" pitchFamily="18" charset="0"/>
            </a:endParaRPr>
          </a:p>
          <a:p>
            <a:pPr marL="0" indent="0" eaLnBrk="1" hangingPunct="1"/>
            <a:r>
              <a:rPr lang="tr-TR" sz="4600" dirty="0" smtClean="0">
                <a:solidFill>
                  <a:srgbClr val="000000"/>
                </a:solidFill>
                <a:latin typeface="Cambria" pitchFamily="18" charset="0"/>
              </a:rPr>
              <a:t>Uluslararası yatırım</a:t>
            </a:r>
          </a:p>
          <a:p>
            <a:pPr marL="0" indent="0" eaLnBrk="1" hangingPunct="1"/>
            <a:r>
              <a:rPr lang="tr-TR" sz="4600" dirty="0" smtClean="0">
                <a:solidFill>
                  <a:srgbClr val="000000"/>
                </a:solidFill>
                <a:latin typeface="Cambria" pitchFamily="18" charset="0"/>
              </a:rPr>
              <a:t>Siyasette de-militarizasyon</a:t>
            </a:r>
          </a:p>
          <a:p>
            <a:pPr marL="0" indent="0" eaLnBrk="1" hangingPunct="1"/>
            <a:r>
              <a:rPr lang="tr-TR" sz="4600" dirty="0" smtClean="0">
                <a:solidFill>
                  <a:srgbClr val="000000"/>
                </a:solidFill>
                <a:latin typeface="Cambria" pitchFamily="18" charset="0"/>
              </a:rPr>
              <a:t>Güven açığında yönlendirme etkisi</a:t>
            </a:r>
          </a:p>
          <a:p>
            <a:pPr marL="0" indent="0" eaLnBrk="1" hangingPunct="1"/>
            <a:r>
              <a:rPr lang="tr-TR" sz="4600" dirty="0" smtClean="0">
                <a:solidFill>
                  <a:srgbClr val="000000"/>
                </a:solidFill>
                <a:latin typeface="Cambria" pitchFamily="18" charset="0"/>
              </a:rPr>
              <a:t>Yerel siyasi dirençte kırılma</a:t>
            </a:r>
            <a:endParaRPr lang="tr-TR" sz="4600" dirty="0" smtClean="0">
              <a:latin typeface="Cambria" pitchFamily="18" charset="0"/>
            </a:endParaRPr>
          </a:p>
        </p:txBody>
      </p:sp>
      <p:pic>
        <p:nvPicPr>
          <p:cNvPr id="18435" name="Picture 3"/>
          <p:cNvPicPr>
            <a:picLocks noChangeAspect="1" noChangeArrowheads="1"/>
          </p:cNvPicPr>
          <p:nvPr/>
        </p:nvPicPr>
        <p:blipFill>
          <a:blip r:embed="rId2" cstate="print"/>
          <a:srcRect/>
          <a:stretch>
            <a:fillRect/>
          </a:stretch>
        </p:blipFill>
        <p:spPr bwMode="auto">
          <a:xfrm>
            <a:off x="2060848" y="1475656"/>
            <a:ext cx="2592388" cy="17986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332656" y="0"/>
            <a:ext cx="6172200" cy="1524000"/>
          </a:xfrm>
        </p:spPr>
        <p:txBody>
          <a:bodyPr/>
          <a:lstStyle/>
          <a:p>
            <a:pPr eaLnBrk="1" hangingPunct="1"/>
            <a:r>
              <a:rPr lang="tr-TR" sz="5600" b="1" dirty="0" smtClean="0">
                <a:solidFill>
                  <a:schemeClr val="tx2"/>
                </a:solidFill>
                <a:latin typeface="Cambria" pitchFamily="18" charset="0"/>
                <a:cs typeface="Times New Roman" pitchFamily="18" charset="0"/>
              </a:rPr>
              <a:t>TARİHÇE</a:t>
            </a:r>
          </a:p>
        </p:txBody>
      </p:sp>
      <p:sp>
        <p:nvSpPr>
          <p:cNvPr id="19458" name="Content Placeholder 2"/>
          <p:cNvSpPr>
            <a:spLocks noGrp="1"/>
          </p:cNvSpPr>
          <p:nvPr>
            <p:ph idx="1"/>
          </p:nvPr>
        </p:nvSpPr>
        <p:spPr>
          <a:xfrm>
            <a:off x="377825" y="2627784"/>
            <a:ext cx="6480175" cy="6985000"/>
          </a:xfrm>
        </p:spPr>
        <p:txBody>
          <a:bodyPr/>
          <a:lstStyle/>
          <a:p>
            <a:pPr eaLnBrk="1" hangingPunct="1">
              <a:lnSpc>
                <a:spcPct val="90000"/>
              </a:lnSpc>
            </a:pPr>
            <a:r>
              <a:rPr lang="tr-TR" sz="3300" dirty="0" smtClean="0">
                <a:latin typeface="Cambria" pitchFamily="18" charset="0"/>
                <a:cs typeface="Times New Roman" pitchFamily="18" charset="0"/>
              </a:rPr>
              <a:t>1963 Ortak üye</a:t>
            </a:r>
          </a:p>
          <a:p>
            <a:pPr eaLnBrk="1" hangingPunct="1">
              <a:lnSpc>
                <a:spcPct val="90000"/>
              </a:lnSpc>
            </a:pPr>
            <a:r>
              <a:rPr lang="tr-TR" sz="3300" dirty="0" smtClean="0">
                <a:latin typeface="Cambria" pitchFamily="18" charset="0"/>
                <a:cs typeface="Times New Roman" pitchFamily="18" charset="0"/>
              </a:rPr>
              <a:t>1987 Tam Üyelik Başvurusu</a:t>
            </a:r>
          </a:p>
          <a:p>
            <a:pPr eaLnBrk="1" hangingPunct="1">
              <a:lnSpc>
                <a:spcPct val="90000"/>
              </a:lnSpc>
            </a:pPr>
            <a:r>
              <a:rPr lang="tr-TR" sz="3300" dirty="0" smtClean="0">
                <a:latin typeface="Cambria" pitchFamily="18" charset="0"/>
                <a:cs typeface="Times New Roman" pitchFamily="18" charset="0"/>
              </a:rPr>
              <a:t>1995 Gümrük Birliği</a:t>
            </a:r>
          </a:p>
          <a:p>
            <a:pPr eaLnBrk="1" hangingPunct="1">
              <a:lnSpc>
                <a:spcPct val="90000"/>
              </a:lnSpc>
            </a:pPr>
            <a:r>
              <a:rPr lang="tr-TR" sz="3300" dirty="0" smtClean="0">
                <a:latin typeface="Cambria" pitchFamily="18" charset="0"/>
                <a:cs typeface="Times New Roman" pitchFamily="18" charset="0"/>
              </a:rPr>
              <a:t>1999 AB Adaylığı</a:t>
            </a:r>
          </a:p>
          <a:p>
            <a:pPr eaLnBrk="1" hangingPunct="1">
              <a:lnSpc>
                <a:spcPct val="90000"/>
              </a:lnSpc>
            </a:pPr>
            <a:r>
              <a:rPr lang="tr-TR" sz="3300" dirty="0" smtClean="0">
                <a:latin typeface="Cambria" pitchFamily="18" charset="0"/>
                <a:cs typeface="Times New Roman" pitchFamily="18" charset="0"/>
              </a:rPr>
              <a:t>2004 Müzakereler</a:t>
            </a:r>
          </a:p>
          <a:p>
            <a:pPr eaLnBrk="1" hangingPunct="1">
              <a:lnSpc>
                <a:spcPct val="90000"/>
              </a:lnSpc>
            </a:pPr>
            <a:endParaRPr lang="tr-TR" sz="3300" dirty="0" smtClean="0">
              <a:latin typeface="Cambria" pitchFamily="18" charset="0"/>
              <a:cs typeface="Times New Roman" pitchFamily="18" charset="0"/>
            </a:endParaRPr>
          </a:p>
          <a:p>
            <a:pPr eaLnBrk="1" hangingPunct="1">
              <a:lnSpc>
                <a:spcPct val="90000"/>
              </a:lnSpc>
            </a:pPr>
            <a:endParaRPr lang="tr-TR" sz="3300" dirty="0" smtClean="0">
              <a:latin typeface="Cambria" pitchFamily="18" charset="0"/>
              <a:cs typeface="Times New Roman" pitchFamily="18" charset="0"/>
            </a:endParaRPr>
          </a:p>
          <a:p>
            <a:pPr eaLnBrk="1" hangingPunct="1">
              <a:lnSpc>
                <a:spcPct val="90000"/>
              </a:lnSpc>
            </a:pPr>
            <a:endParaRPr lang="tr-TR" sz="2500" i="1" dirty="0" smtClean="0">
              <a:latin typeface="Cambria" pitchFamily="18" charset="0"/>
              <a:cs typeface="Times New Roman" pitchFamily="18" charset="0"/>
            </a:endParaRPr>
          </a:p>
          <a:p>
            <a:pPr eaLnBrk="1" hangingPunct="1">
              <a:lnSpc>
                <a:spcPct val="90000"/>
              </a:lnSpc>
            </a:pPr>
            <a:r>
              <a:rPr lang="tr-TR" sz="3300" dirty="0" smtClean="0">
                <a:latin typeface="Cambria" pitchFamily="18" charset="0"/>
                <a:cs typeface="Times New Roman" pitchFamily="18" charset="0"/>
              </a:rPr>
              <a:t>1961 Ortak üye</a:t>
            </a:r>
          </a:p>
          <a:p>
            <a:pPr eaLnBrk="1" hangingPunct="1">
              <a:lnSpc>
                <a:spcPct val="90000"/>
              </a:lnSpc>
            </a:pPr>
            <a:r>
              <a:rPr lang="tr-TR" sz="3300" dirty="0" smtClean="0">
                <a:latin typeface="Cambria" pitchFamily="18" charset="0"/>
                <a:cs typeface="Times New Roman" pitchFamily="18" charset="0"/>
              </a:rPr>
              <a:t>1975 Tam Üyelik Başvurusu                        </a:t>
            </a:r>
          </a:p>
          <a:p>
            <a:pPr eaLnBrk="1" hangingPunct="1">
              <a:lnSpc>
                <a:spcPct val="90000"/>
              </a:lnSpc>
            </a:pPr>
            <a:r>
              <a:rPr lang="tr-TR" sz="3300" dirty="0" smtClean="0">
                <a:latin typeface="Cambria" pitchFamily="18" charset="0"/>
                <a:cs typeface="Times New Roman" pitchFamily="18" charset="0"/>
              </a:rPr>
              <a:t>1981 Tam Üyelik   	       	</a:t>
            </a:r>
          </a:p>
          <a:p>
            <a:pPr eaLnBrk="1" hangingPunct="1">
              <a:lnSpc>
                <a:spcPct val="90000"/>
              </a:lnSpc>
            </a:pPr>
            <a:r>
              <a:rPr lang="tr-TR" sz="3300" dirty="0" smtClean="0">
                <a:latin typeface="Cambria" pitchFamily="18" charset="0"/>
                <a:cs typeface="Times New Roman" pitchFamily="18" charset="0"/>
              </a:rPr>
              <a:t>2001 APB</a:t>
            </a:r>
          </a:p>
          <a:p>
            <a:pPr eaLnBrk="1" hangingPunct="1">
              <a:lnSpc>
                <a:spcPct val="90000"/>
              </a:lnSpc>
              <a:buFont typeface="Arial" charset="0"/>
              <a:buNone/>
            </a:pPr>
            <a:endParaRPr lang="tr-TR" sz="3500" dirty="0" smtClean="0">
              <a:latin typeface="Cambria" pitchFamily="18" charset="0"/>
            </a:endParaRPr>
          </a:p>
        </p:txBody>
      </p:sp>
      <p:pic>
        <p:nvPicPr>
          <p:cNvPr id="19459" name="Picture 2"/>
          <p:cNvPicPr>
            <a:picLocks noChangeAspect="1" noChangeArrowheads="1"/>
          </p:cNvPicPr>
          <p:nvPr/>
        </p:nvPicPr>
        <p:blipFill>
          <a:blip r:embed="rId2" cstate="print"/>
          <a:srcRect/>
          <a:stretch>
            <a:fillRect/>
          </a:stretch>
        </p:blipFill>
        <p:spPr bwMode="auto">
          <a:xfrm>
            <a:off x="2492896" y="5508104"/>
            <a:ext cx="1928639" cy="1314310"/>
          </a:xfrm>
          <a:prstGeom prst="rect">
            <a:avLst/>
          </a:prstGeom>
          <a:noFill/>
          <a:ln w="9525">
            <a:noFill/>
            <a:miter lim="800000"/>
            <a:headEnd/>
            <a:tailEnd/>
          </a:ln>
        </p:spPr>
      </p:pic>
      <p:pic>
        <p:nvPicPr>
          <p:cNvPr id="19460" name="Picture 3"/>
          <p:cNvPicPr>
            <a:picLocks noChangeAspect="1" noChangeArrowheads="1"/>
          </p:cNvPicPr>
          <p:nvPr/>
        </p:nvPicPr>
        <p:blipFill>
          <a:blip r:embed="rId3" cstate="print"/>
          <a:srcRect/>
          <a:stretch>
            <a:fillRect/>
          </a:stretch>
        </p:blipFill>
        <p:spPr bwMode="auto">
          <a:xfrm>
            <a:off x="2492896" y="1259632"/>
            <a:ext cx="1872208" cy="1299229"/>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a:xfrm>
            <a:off x="260350" y="250825"/>
            <a:ext cx="6337300" cy="1711325"/>
          </a:xfrm>
        </p:spPr>
        <p:txBody>
          <a:bodyPr/>
          <a:lstStyle/>
          <a:p>
            <a:pPr eaLnBrk="1" hangingPunct="1">
              <a:lnSpc>
                <a:spcPct val="115000"/>
              </a:lnSpc>
            </a:pPr>
            <a:r>
              <a:rPr lang="en-GB" sz="4600" b="1" smtClean="0">
                <a:solidFill>
                  <a:schemeClr val="tx2"/>
                </a:solidFill>
                <a:latin typeface="Cambria" pitchFamily="18" charset="0"/>
                <a:ea typeface="Calibri" pitchFamily="34" charset="0"/>
                <a:cs typeface="Times New Roman" pitchFamily="18" charset="0"/>
              </a:rPr>
              <a:t>YN BORÇ KRİZİNİN </a:t>
            </a:r>
            <a:r>
              <a:rPr lang="tr-TR" sz="4600" b="1" smtClean="0">
                <a:solidFill>
                  <a:schemeClr val="tx2"/>
                </a:solidFill>
                <a:latin typeface="Cambria" pitchFamily="18" charset="0"/>
                <a:ea typeface="Calibri" pitchFamily="34" charset="0"/>
                <a:cs typeface="Times New Roman" pitchFamily="18" charset="0"/>
              </a:rPr>
              <a:t>İÇ KAYNAKLI SEBEPLERİ</a:t>
            </a:r>
          </a:p>
        </p:txBody>
      </p:sp>
      <p:sp>
        <p:nvSpPr>
          <p:cNvPr id="20482" name="Content Placeholder 2"/>
          <p:cNvSpPr>
            <a:spLocks noGrp="1"/>
          </p:cNvSpPr>
          <p:nvPr>
            <p:ph idx="1"/>
          </p:nvPr>
        </p:nvSpPr>
        <p:spPr>
          <a:xfrm>
            <a:off x="342900" y="2133600"/>
            <a:ext cx="6172200" cy="6542088"/>
          </a:xfrm>
        </p:spPr>
        <p:txBody>
          <a:bodyPr/>
          <a:lstStyle/>
          <a:p>
            <a:pPr marL="0" indent="0" eaLnBrk="1" hangingPunct="1">
              <a:buFont typeface="Arial" charset="0"/>
              <a:buNone/>
            </a:pPr>
            <a:r>
              <a:rPr lang="tr-TR" sz="3900" smtClean="0">
                <a:latin typeface="Cambria" pitchFamily="18" charset="0"/>
                <a:cs typeface="Times New Roman" pitchFamily="18" charset="0"/>
              </a:rPr>
              <a:t>. AB üyeliği → AB “fon”ları (kredileri) → AB’nin kredi akıtırken kullanımını gözetlememesi → Kredilerin büyüme ve iş sağlayıcı yatırımlara değil tüketim ithalatına harcanması → Geri ödeme zamanı geldiğinde ödeyememe → Borç krizi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Content Placeholder 2"/>
          <p:cNvSpPr>
            <a:spLocks noGrp="1"/>
          </p:cNvSpPr>
          <p:nvPr>
            <p:ph idx="1"/>
          </p:nvPr>
        </p:nvSpPr>
        <p:spPr>
          <a:xfrm>
            <a:off x="342900" y="2133600"/>
            <a:ext cx="6172200" cy="6470650"/>
          </a:xfrm>
        </p:spPr>
        <p:txBody>
          <a:bodyPr/>
          <a:lstStyle/>
          <a:p>
            <a:pPr marL="0" indent="0" eaLnBrk="1" hangingPunct="1">
              <a:buFont typeface="Arial" charset="0"/>
              <a:buNone/>
            </a:pPr>
            <a:r>
              <a:rPr lang="tr-TR" sz="4200" smtClean="0">
                <a:solidFill>
                  <a:srgbClr val="000000"/>
                </a:solidFill>
                <a:latin typeface="Cambria" pitchFamily="18" charset="0"/>
              </a:rPr>
              <a:t>. Güçlü € → Uluslararası rekabetçiliği düşük YN reel sektöründe ihracatın düşmesi, yerel piyasayı ithal malların domine etmesi, hayat pahalılığı → İşsizlik, refah düşüşü, toplumsal huzursuzluk, siyasi istikrarsızlık</a:t>
            </a:r>
          </a:p>
        </p:txBody>
      </p:sp>
      <p:sp>
        <p:nvSpPr>
          <p:cNvPr id="21506" name="Title 1"/>
          <p:cNvSpPr>
            <a:spLocks/>
          </p:cNvSpPr>
          <p:nvPr/>
        </p:nvSpPr>
        <p:spPr bwMode="auto">
          <a:xfrm>
            <a:off x="260350" y="250825"/>
            <a:ext cx="6337300" cy="1711325"/>
          </a:xfrm>
          <a:prstGeom prst="rect">
            <a:avLst/>
          </a:prstGeom>
          <a:noFill/>
          <a:ln w="9525">
            <a:noFill/>
            <a:miter lim="800000"/>
            <a:headEnd/>
            <a:tailEnd/>
          </a:ln>
        </p:spPr>
        <p:txBody>
          <a:bodyPr anchor="ctr"/>
          <a:lstStyle/>
          <a:p>
            <a:pPr algn="ctr">
              <a:lnSpc>
                <a:spcPct val="115000"/>
              </a:lnSpc>
            </a:pPr>
            <a:r>
              <a:rPr lang="en-GB" sz="4600" b="1">
                <a:solidFill>
                  <a:schemeClr val="tx2"/>
                </a:solidFill>
                <a:latin typeface="Cambria" pitchFamily="18" charset="0"/>
                <a:ea typeface="Calibri" pitchFamily="34" charset="0"/>
                <a:cs typeface="Times New Roman" pitchFamily="18" charset="0"/>
              </a:rPr>
              <a:t>YN BORÇ KRİZİNİN </a:t>
            </a:r>
            <a:r>
              <a:rPr lang="tr-TR" sz="4600" b="1">
                <a:solidFill>
                  <a:schemeClr val="tx2"/>
                </a:solidFill>
                <a:latin typeface="Cambria" pitchFamily="18" charset="0"/>
                <a:ea typeface="Calibri" pitchFamily="34" charset="0"/>
                <a:cs typeface="Times New Roman" pitchFamily="18" charset="0"/>
              </a:rPr>
              <a:t>İÇ KAYNAKLI SEBEPLERİ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564</TotalTime>
  <Words>2060</Words>
  <Application>Microsoft Office PowerPoint</Application>
  <PresentationFormat>On-screen Show (4:3)</PresentationFormat>
  <Paragraphs>320</Paragraphs>
  <Slides>57</Slides>
  <Notes>0</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Office Theme</vt:lpstr>
      <vt:lpstr>Slide 1</vt:lpstr>
      <vt:lpstr>KATKI YAPANLAR</vt:lpstr>
      <vt:lpstr>Slide 3</vt:lpstr>
      <vt:lpstr>Slide 4</vt:lpstr>
      <vt:lpstr>AB’NİN (-) ETKİSİ</vt:lpstr>
      <vt:lpstr>AB’NİN (+) ETKİSİ</vt:lpstr>
      <vt:lpstr>TARİHÇE</vt:lpstr>
      <vt:lpstr>YN BORÇ KRİZİNİN İÇ KAYNAKLI SEBEPLERİ</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POLİTİKA ÖNERİLERİ</vt:lpstr>
      <vt:lpstr>TÜRKİYE</vt:lpstr>
      <vt:lpstr>AB’DEN BEKLENTİLER</vt:lpstr>
      <vt:lpstr>Slide 48</vt:lpstr>
      <vt:lpstr>Slide 49</vt:lpstr>
      <vt:lpstr>Slide 50</vt:lpstr>
      <vt:lpstr>Slide 51</vt:lpstr>
      <vt:lpstr>Slide 52</vt:lpstr>
      <vt:lpstr>Slide 53</vt:lpstr>
      <vt:lpstr>Slide 54</vt:lpstr>
      <vt:lpstr>Slide 55</vt:lpstr>
      <vt:lpstr>  POLİTİKA ÖNERİLERİ </vt:lpstr>
      <vt:lpstr>Teşekkürler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Bulent Temel</dc:creator>
  <cp:lastModifiedBy>Bulent Temel</cp:lastModifiedBy>
  <cp:revision>30</cp:revision>
  <dcterms:created xsi:type="dcterms:W3CDTF">2012-03-23T09:58:50Z</dcterms:created>
  <dcterms:modified xsi:type="dcterms:W3CDTF">2012-04-27T11:44:06Z</dcterms:modified>
</cp:coreProperties>
</file>