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64" r:id="rId3"/>
    <p:sldId id="362" r:id="rId4"/>
    <p:sldId id="363" r:id="rId5"/>
    <p:sldId id="365" r:id="rId6"/>
    <p:sldId id="310" r:id="rId7"/>
    <p:sldId id="366" r:id="rId8"/>
    <p:sldId id="368" r:id="rId9"/>
    <p:sldId id="301" r:id="rId10"/>
    <p:sldId id="369" r:id="rId11"/>
    <p:sldId id="371" r:id="rId12"/>
    <p:sldId id="370" r:id="rId13"/>
    <p:sldId id="303" r:id="rId14"/>
    <p:sldId id="302" r:id="rId15"/>
    <p:sldId id="311" r:id="rId16"/>
    <p:sldId id="295" r:id="rId17"/>
    <p:sldId id="373" r:id="rId18"/>
    <p:sldId id="312" r:id="rId19"/>
    <p:sldId id="297" r:id="rId20"/>
    <p:sldId id="374" r:id="rId21"/>
    <p:sldId id="341" r:id="rId22"/>
    <p:sldId id="333" r:id="rId23"/>
    <p:sldId id="334" r:id="rId24"/>
    <p:sldId id="376" r:id="rId25"/>
    <p:sldId id="378" r:id="rId26"/>
    <p:sldId id="380" r:id="rId27"/>
    <p:sldId id="388" r:id="rId28"/>
    <p:sldId id="382" r:id="rId29"/>
    <p:sldId id="384" r:id="rId30"/>
    <p:sldId id="390" r:id="rId31"/>
    <p:sldId id="386" r:id="rId32"/>
    <p:sldId id="391" r:id="rId33"/>
    <p:sldId id="258"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B"/>
    <a:srgbClr val="EE3124"/>
    <a:srgbClr val="E37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65" autoAdjust="0"/>
    <p:restoredTop sz="94660"/>
  </p:normalViewPr>
  <p:slideViewPr>
    <p:cSldViewPr>
      <p:cViewPr>
        <p:scale>
          <a:sx n="91" d="100"/>
          <a:sy n="91" d="100"/>
        </p:scale>
        <p:origin x="-810" y="1980"/>
      </p:cViewPr>
      <p:guideLst>
        <p:guide orient="horz" pos="2160"/>
        <p:guide pos="2880"/>
      </p:guideLst>
    </p:cSldViewPr>
  </p:slideViewPr>
  <p:notesTextViewPr>
    <p:cViewPr>
      <p:scale>
        <a:sx n="1" d="1"/>
        <a:sy n="1" d="1"/>
      </p:scale>
      <p:origin x="0" y="0"/>
    </p:cViewPr>
  </p:notesTextViewPr>
  <p:sorterViewPr>
    <p:cViewPr>
      <p:scale>
        <a:sx n="100" d="100"/>
        <a:sy n="100" d="100"/>
      </p:scale>
      <p:origin x="0" y="5742"/>
    </p:cViewPr>
  </p:sorterViewPr>
  <p:notesViewPr>
    <p:cSldViewPr>
      <p:cViewPr>
        <p:scale>
          <a:sx n="80" d="100"/>
          <a:sy n="80" d="100"/>
        </p:scale>
        <p:origin x="-2316" y="72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09801-5BE8-40C8-8FD4-F121640930F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tr-TR"/>
        </a:p>
      </dgm:t>
    </dgm:pt>
    <dgm:pt modelId="{FD4A13F9-159F-4A0A-8DCE-FB0A1304E8F5}">
      <dgm:prSet phldrT="[Metin]"/>
      <dgm:spPr/>
      <dgm:t>
        <a:bodyPr/>
        <a:lstStyle/>
        <a:p>
          <a:r>
            <a:rPr lang="tr-TR" dirty="0" smtClean="0">
              <a:solidFill>
                <a:srgbClr val="FFFF00"/>
              </a:solidFill>
              <a:latin typeface="Arial" pitchFamily="34" charset="0"/>
              <a:cs typeface="Arial" pitchFamily="34" charset="0"/>
            </a:rPr>
            <a:t>KREDİLENDİRME</a:t>
          </a:r>
          <a:endParaRPr lang="tr-TR" dirty="0"/>
        </a:p>
      </dgm:t>
    </dgm:pt>
    <dgm:pt modelId="{7E1204F4-7178-4844-84F2-7A0B4D6CE3E4}" type="parTrans" cxnId="{5963BCA7-97BA-4A8C-AEC8-3C1835C6900A}">
      <dgm:prSet/>
      <dgm:spPr/>
      <dgm:t>
        <a:bodyPr/>
        <a:lstStyle/>
        <a:p>
          <a:endParaRPr lang="tr-TR"/>
        </a:p>
      </dgm:t>
    </dgm:pt>
    <dgm:pt modelId="{5630911B-0018-4A9E-92F5-54CBB0F0FF7D}" type="sibTrans" cxnId="{5963BCA7-97BA-4A8C-AEC8-3C1835C6900A}">
      <dgm:prSet/>
      <dgm:spPr/>
      <dgm:t>
        <a:bodyPr/>
        <a:lstStyle/>
        <a:p>
          <a:endParaRPr lang="tr-TR"/>
        </a:p>
      </dgm:t>
    </dgm:pt>
    <dgm:pt modelId="{8AB4E654-1D7E-482E-9671-ED502DF78028}">
      <dgm:prSet phldrT="[Metin]" custT="1"/>
      <dgm:spPr/>
      <dgm:t>
        <a:bodyPr/>
        <a:lstStyle/>
        <a:p>
          <a:r>
            <a:rPr lang="tr-TR" sz="3600" dirty="0" smtClean="0">
              <a:latin typeface="Arial" pitchFamily="34" charset="0"/>
              <a:cs typeface="Arial" pitchFamily="34" charset="0"/>
            </a:rPr>
            <a:t>Temel Teorik </a:t>
          </a:r>
        </a:p>
        <a:p>
          <a:r>
            <a:rPr lang="tr-TR" sz="3600" dirty="0" smtClean="0">
              <a:latin typeface="Arial" pitchFamily="34" charset="0"/>
              <a:cs typeface="Arial" pitchFamily="34" charset="0"/>
            </a:rPr>
            <a:t>Bilgi Gereklilikleri</a:t>
          </a:r>
          <a:endParaRPr lang="tr-TR" sz="3600" dirty="0"/>
        </a:p>
      </dgm:t>
    </dgm:pt>
    <dgm:pt modelId="{44E41C60-8A2D-4A7B-9FE3-49001A9CF79D}" type="parTrans" cxnId="{38E9865B-B25F-4A9E-A36F-13D4E97C886A}">
      <dgm:prSet/>
      <dgm:spPr/>
      <dgm:t>
        <a:bodyPr/>
        <a:lstStyle/>
        <a:p>
          <a:endParaRPr lang="tr-TR"/>
        </a:p>
      </dgm:t>
    </dgm:pt>
    <dgm:pt modelId="{58A5FCD1-29F9-4978-86EA-D7F3CC14C186}" type="sibTrans" cxnId="{38E9865B-B25F-4A9E-A36F-13D4E97C886A}">
      <dgm:prSet/>
      <dgm:spPr/>
      <dgm:t>
        <a:bodyPr/>
        <a:lstStyle/>
        <a:p>
          <a:endParaRPr lang="tr-TR"/>
        </a:p>
      </dgm:t>
    </dgm:pt>
    <dgm:pt modelId="{6DDB7B39-2A24-4C4C-BAC0-44EB3B24926B}">
      <dgm:prSet phldrT="[Metin]" custT="1"/>
      <dgm:spPr/>
      <dgm:t>
        <a:bodyPr/>
        <a:lstStyle/>
        <a:p>
          <a:r>
            <a:rPr lang="tr-TR" sz="3600" dirty="0" smtClean="0">
              <a:latin typeface="Arial" pitchFamily="34" charset="0"/>
              <a:cs typeface="Arial" pitchFamily="34" charset="0"/>
            </a:rPr>
            <a:t>Modül 1, 2, 3, 4, 5, 6, 8, 9, 10</a:t>
          </a:r>
          <a:endParaRPr lang="tr-TR" sz="3600" dirty="0"/>
        </a:p>
      </dgm:t>
    </dgm:pt>
    <dgm:pt modelId="{2ADED72F-80CE-4C19-8A6F-1B2A53F860B8}" type="parTrans" cxnId="{16CD2D97-3229-4B2E-BC0A-D0F94E5AE0B6}">
      <dgm:prSet/>
      <dgm:spPr/>
      <dgm:t>
        <a:bodyPr/>
        <a:lstStyle/>
        <a:p>
          <a:endParaRPr lang="tr-TR"/>
        </a:p>
      </dgm:t>
    </dgm:pt>
    <dgm:pt modelId="{5456F9F3-05AB-4ECE-A16D-E6EA564E6264}" type="sibTrans" cxnId="{16CD2D97-3229-4B2E-BC0A-D0F94E5AE0B6}">
      <dgm:prSet/>
      <dgm:spPr/>
      <dgm:t>
        <a:bodyPr/>
        <a:lstStyle/>
        <a:p>
          <a:endParaRPr lang="tr-TR"/>
        </a:p>
      </dgm:t>
    </dgm:pt>
    <dgm:pt modelId="{EC5C83A0-86CF-4E4A-A988-BC2AD688F98C}" type="pres">
      <dgm:prSet presAssocID="{83909801-5BE8-40C8-8FD4-F121640930FC}" presName="composite" presStyleCnt="0">
        <dgm:presLayoutVars>
          <dgm:chMax val="1"/>
          <dgm:dir/>
          <dgm:resizeHandles val="exact"/>
        </dgm:presLayoutVars>
      </dgm:prSet>
      <dgm:spPr/>
      <dgm:t>
        <a:bodyPr/>
        <a:lstStyle/>
        <a:p>
          <a:endParaRPr lang="tr-TR"/>
        </a:p>
      </dgm:t>
    </dgm:pt>
    <dgm:pt modelId="{5F4E32FE-5B9C-48B7-BE5B-2E6C93E45350}" type="pres">
      <dgm:prSet presAssocID="{FD4A13F9-159F-4A0A-8DCE-FB0A1304E8F5}" presName="roof" presStyleLbl="dkBgShp" presStyleIdx="0" presStyleCnt="2"/>
      <dgm:spPr/>
      <dgm:t>
        <a:bodyPr/>
        <a:lstStyle/>
        <a:p>
          <a:endParaRPr lang="tr-TR"/>
        </a:p>
      </dgm:t>
    </dgm:pt>
    <dgm:pt modelId="{42425C74-5F3A-4A63-886B-FF14F64A6336}" type="pres">
      <dgm:prSet presAssocID="{FD4A13F9-159F-4A0A-8DCE-FB0A1304E8F5}" presName="pillars" presStyleCnt="0"/>
      <dgm:spPr/>
    </dgm:pt>
    <dgm:pt modelId="{84673173-8FD1-4FF3-917F-A228A1223562}" type="pres">
      <dgm:prSet presAssocID="{FD4A13F9-159F-4A0A-8DCE-FB0A1304E8F5}" presName="pillar1" presStyleLbl="node1" presStyleIdx="0" presStyleCnt="2">
        <dgm:presLayoutVars>
          <dgm:bulletEnabled val="1"/>
        </dgm:presLayoutVars>
      </dgm:prSet>
      <dgm:spPr/>
      <dgm:t>
        <a:bodyPr/>
        <a:lstStyle/>
        <a:p>
          <a:endParaRPr lang="tr-TR"/>
        </a:p>
      </dgm:t>
    </dgm:pt>
    <dgm:pt modelId="{F4CF7345-FF6D-4B72-A322-1598972274C4}" type="pres">
      <dgm:prSet presAssocID="{6DDB7B39-2A24-4C4C-BAC0-44EB3B24926B}" presName="pillarX" presStyleLbl="node1" presStyleIdx="1" presStyleCnt="2">
        <dgm:presLayoutVars>
          <dgm:bulletEnabled val="1"/>
        </dgm:presLayoutVars>
      </dgm:prSet>
      <dgm:spPr/>
      <dgm:t>
        <a:bodyPr/>
        <a:lstStyle/>
        <a:p>
          <a:endParaRPr lang="tr-TR"/>
        </a:p>
      </dgm:t>
    </dgm:pt>
    <dgm:pt modelId="{7C114F19-7D41-437A-B1B0-5407BB7F6894}" type="pres">
      <dgm:prSet presAssocID="{FD4A13F9-159F-4A0A-8DCE-FB0A1304E8F5}" presName="base" presStyleLbl="dkBgShp" presStyleIdx="1" presStyleCnt="2"/>
      <dgm:spPr/>
    </dgm:pt>
  </dgm:ptLst>
  <dgm:cxnLst>
    <dgm:cxn modelId="{5963BCA7-97BA-4A8C-AEC8-3C1835C6900A}" srcId="{83909801-5BE8-40C8-8FD4-F121640930FC}" destId="{FD4A13F9-159F-4A0A-8DCE-FB0A1304E8F5}" srcOrd="0" destOrd="0" parTransId="{7E1204F4-7178-4844-84F2-7A0B4D6CE3E4}" sibTransId="{5630911B-0018-4A9E-92F5-54CBB0F0FF7D}"/>
    <dgm:cxn modelId="{70D4AB85-8616-4588-AF48-615AFA58D61B}" type="presOf" srcId="{83909801-5BE8-40C8-8FD4-F121640930FC}" destId="{EC5C83A0-86CF-4E4A-A988-BC2AD688F98C}" srcOrd="0" destOrd="0" presId="urn:microsoft.com/office/officeart/2005/8/layout/hList3"/>
    <dgm:cxn modelId="{4CFFD448-C6F4-4B58-8D20-64CDC0ADF739}" type="presOf" srcId="{8AB4E654-1D7E-482E-9671-ED502DF78028}" destId="{84673173-8FD1-4FF3-917F-A228A1223562}" srcOrd="0" destOrd="0" presId="urn:microsoft.com/office/officeart/2005/8/layout/hList3"/>
    <dgm:cxn modelId="{16CD2D97-3229-4B2E-BC0A-D0F94E5AE0B6}" srcId="{FD4A13F9-159F-4A0A-8DCE-FB0A1304E8F5}" destId="{6DDB7B39-2A24-4C4C-BAC0-44EB3B24926B}" srcOrd="1" destOrd="0" parTransId="{2ADED72F-80CE-4C19-8A6F-1B2A53F860B8}" sibTransId="{5456F9F3-05AB-4ECE-A16D-E6EA564E6264}"/>
    <dgm:cxn modelId="{6ED83306-D1EF-462E-854E-2F1A94681EC6}" type="presOf" srcId="{FD4A13F9-159F-4A0A-8DCE-FB0A1304E8F5}" destId="{5F4E32FE-5B9C-48B7-BE5B-2E6C93E45350}" srcOrd="0" destOrd="0" presId="urn:microsoft.com/office/officeart/2005/8/layout/hList3"/>
    <dgm:cxn modelId="{0D02D584-7B40-433B-B8CA-F64F3BFECFDE}" type="presOf" srcId="{6DDB7B39-2A24-4C4C-BAC0-44EB3B24926B}" destId="{F4CF7345-FF6D-4B72-A322-1598972274C4}" srcOrd="0" destOrd="0" presId="urn:microsoft.com/office/officeart/2005/8/layout/hList3"/>
    <dgm:cxn modelId="{38E9865B-B25F-4A9E-A36F-13D4E97C886A}" srcId="{FD4A13F9-159F-4A0A-8DCE-FB0A1304E8F5}" destId="{8AB4E654-1D7E-482E-9671-ED502DF78028}" srcOrd="0" destOrd="0" parTransId="{44E41C60-8A2D-4A7B-9FE3-49001A9CF79D}" sibTransId="{58A5FCD1-29F9-4978-86EA-D7F3CC14C186}"/>
    <dgm:cxn modelId="{063BB610-2D89-4449-98DC-7F768539D4CB}" type="presParOf" srcId="{EC5C83A0-86CF-4E4A-A988-BC2AD688F98C}" destId="{5F4E32FE-5B9C-48B7-BE5B-2E6C93E45350}" srcOrd="0" destOrd="0" presId="urn:microsoft.com/office/officeart/2005/8/layout/hList3"/>
    <dgm:cxn modelId="{0707992F-349B-41B0-BD50-BF8DDAD9B53C}" type="presParOf" srcId="{EC5C83A0-86CF-4E4A-A988-BC2AD688F98C}" destId="{42425C74-5F3A-4A63-886B-FF14F64A6336}" srcOrd="1" destOrd="0" presId="urn:microsoft.com/office/officeart/2005/8/layout/hList3"/>
    <dgm:cxn modelId="{C3B12994-EC40-4BF1-AB7E-B56A42E56EC0}" type="presParOf" srcId="{42425C74-5F3A-4A63-886B-FF14F64A6336}" destId="{84673173-8FD1-4FF3-917F-A228A1223562}" srcOrd="0" destOrd="0" presId="urn:microsoft.com/office/officeart/2005/8/layout/hList3"/>
    <dgm:cxn modelId="{740BFBCF-3F8D-4CFC-BFBE-984B59820D81}" type="presParOf" srcId="{42425C74-5F3A-4A63-886B-FF14F64A6336}" destId="{F4CF7345-FF6D-4B72-A322-1598972274C4}" srcOrd="1" destOrd="0" presId="urn:microsoft.com/office/officeart/2005/8/layout/hList3"/>
    <dgm:cxn modelId="{2B258FD9-9E1D-45F9-8671-00DBC3E77469}" type="presParOf" srcId="{EC5C83A0-86CF-4E4A-A988-BC2AD688F98C}" destId="{7C114F19-7D41-437A-B1B0-5407BB7F689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213C79-5F92-43C5-B713-1BBF68C6860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tr-TR"/>
        </a:p>
      </dgm:t>
    </dgm:pt>
    <dgm:pt modelId="{63102BD5-3C7D-4E63-BE3A-539F1FAF00ED}">
      <dgm:prSet phldrT="[Metin]" custT="1"/>
      <dgm:spPr/>
      <dgm:t>
        <a:bodyPr/>
        <a:lstStyle/>
        <a:p>
          <a:r>
            <a:rPr lang="tr-TR" sz="5600" dirty="0" smtClean="0">
              <a:solidFill>
                <a:srgbClr val="FF0000"/>
              </a:solidFill>
              <a:latin typeface="Arial" pitchFamily="34" charset="0"/>
              <a:cs typeface="Arial" pitchFamily="34" charset="0"/>
            </a:rPr>
            <a:t>KALİFİYE PERSONEL</a:t>
          </a:r>
          <a:endParaRPr lang="tr-TR" sz="5600" dirty="0"/>
        </a:p>
      </dgm:t>
    </dgm:pt>
    <dgm:pt modelId="{E3E6E24A-AB21-4B17-96B2-14375843F557}" type="parTrans" cxnId="{A7D79BE1-0125-4447-BCE1-B37199AAF45A}">
      <dgm:prSet/>
      <dgm:spPr/>
      <dgm:t>
        <a:bodyPr/>
        <a:lstStyle/>
        <a:p>
          <a:endParaRPr lang="tr-TR"/>
        </a:p>
      </dgm:t>
    </dgm:pt>
    <dgm:pt modelId="{82F1B237-52EE-4A3D-A6B9-E8A5E2663625}" type="sibTrans" cxnId="{A7D79BE1-0125-4447-BCE1-B37199AAF45A}">
      <dgm:prSet/>
      <dgm:spPr/>
      <dgm:t>
        <a:bodyPr/>
        <a:lstStyle/>
        <a:p>
          <a:endParaRPr lang="tr-TR"/>
        </a:p>
      </dgm:t>
    </dgm:pt>
    <dgm:pt modelId="{44E041C8-9CFE-4582-935B-4374CDCF3D86}">
      <dgm:prSet phldrT="[Metin]" custT="1"/>
      <dgm:spPr/>
      <dgm:t>
        <a:bodyPr/>
        <a:lstStyle/>
        <a:p>
          <a:r>
            <a:rPr lang="tr-TR" sz="3600" b="0" dirty="0" smtClean="0">
              <a:effectLst/>
              <a:latin typeface="Arial" pitchFamily="34" charset="0"/>
              <a:cs typeface="Arial" pitchFamily="34" charset="0"/>
            </a:rPr>
            <a:t>Teknik Disipline Sahip Eğitim</a:t>
          </a:r>
          <a:endParaRPr lang="tr-TR" sz="3600" dirty="0"/>
        </a:p>
      </dgm:t>
    </dgm:pt>
    <dgm:pt modelId="{9F2715DC-A02C-40FA-ACD0-028F35B8D7CA}" type="sibTrans" cxnId="{EC939387-6CE3-4F65-A161-2B4376B773AD}">
      <dgm:prSet/>
      <dgm:spPr/>
      <dgm:t>
        <a:bodyPr/>
        <a:lstStyle/>
        <a:p>
          <a:endParaRPr lang="tr-TR"/>
        </a:p>
      </dgm:t>
    </dgm:pt>
    <dgm:pt modelId="{5FEBCC51-996F-41C0-8CE7-C710D34961ED}" type="parTrans" cxnId="{EC939387-6CE3-4F65-A161-2B4376B773AD}">
      <dgm:prSet/>
      <dgm:spPr/>
      <dgm:t>
        <a:bodyPr/>
        <a:lstStyle/>
        <a:p>
          <a:endParaRPr lang="tr-TR"/>
        </a:p>
      </dgm:t>
    </dgm:pt>
    <dgm:pt modelId="{0978303D-53D5-4439-BDDE-79334B112CE8}">
      <dgm:prSet phldrT="[Metin]" custT="1"/>
      <dgm:spPr/>
      <dgm:t>
        <a:bodyPr/>
        <a:lstStyle/>
        <a:p>
          <a:r>
            <a:rPr lang="tr-TR" sz="3600" dirty="0" smtClean="0">
              <a:latin typeface="Arial" pitchFamily="34" charset="0"/>
              <a:cs typeface="Arial" pitchFamily="34" charset="0"/>
            </a:rPr>
            <a:t>Toplam Bakım Deneyiminde İndirim</a:t>
          </a:r>
          <a:endParaRPr lang="tr-TR" sz="3600" dirty="0">
            <a:latin typeface="Arial" pitchFamily="34" charset="0"/>
            <a:cs typeface="Arial" pitchFamily="34" charset="0"/>
          </a:endParaRPr>
        </a:p>
      </dgm:t>
    </dgm:pt>
    <dgm:pt modelId="{E4E91122-2B4F-478A-881F-581CB719B867}" type="parTrans" cxnId="{B39E626D-E222-4AD8-9CC0-72BC68DDA830}">
      <dgm:prSet/>
      <dgm:spPr/>
      <dgm:t>
        <a:bodyPr/>
        <a:lstStyle/>
        <a:p>
          <a:endParaRPr lang="tr-TR"/>
        </a:p>
      </dgm:t>
    </dgm:pt>
    <dgm:pt modelId="{8D9E3777-B3D7-475C-A6F3-8180C757A915}" type="sibTrans" cxnId="{B39E626D-E222-4AD8-9CC0-72BC68DDA830}">
      <dgm:prSet/>
      <dgm:spPr/>
      <dgm:t>
        <a:bodyPr/>
        <a:lstStyle/>
        <a:p>
          <a:endParaRPr lang="tr-TR"/>
        </a:p>
      </dgm:t>
    </dgm:pt>
    <dgm:pt modelId="{86E77610-BCE4-417F-937B-89B9449E205B}" type="pres">
      <dgm:prSet presAssocID="{55213C79-5F92-43C5-B713-1BBF68C6860A}" presName="composite" presStyleCnt="0">
        <dgm:presLayoutVars>
          <dgm:chMax val="1"/>
          <dgm:dir/>
          <dgm:resizeHandles val="exact"/>
        </dgm:presLayoutVars>
      </dgm:prSet>
      <dgm:spPr/>
      <dgm:t>
        <a:bodyPr/>
        <a:lstStyle/>
        <a:p>
          <a:endParaRPr lang="tr-TR"/>
        </a:p>
      </dgm:t>
    </dgm:pt>
    <dgm:pt modelId="{9657B4B0-6A7D-4BE9-B151-140C25F9C5DE}" type="pres">
      <dgm:prSet presAssocID="{63102BD5-3C7D-4E63-BE3A-539F1FAF00ED}" presName="roof" presStyleLbl="dkBgShp" presStyleIdx="0" presStyleCnt="2" custLinFactNeighborX="934" custLinFactNeighborY="29"/>
      <dgm:spPr/>
      <dgm:t>
        <a:bodyPr/>
        <a:lstStyle/>
        <a:p>
          <a:endParaRPr lang="tr-TR"/>
        </a:p>
      </dgm:t>
    </dgm:pt>
    <dgm:pt modelId="{18D5ABF3-5D5F-42D5-A1DC-AD015666C079}" type="pres">
      <dgm:prSet presAssocID="{63102BD5-3C7D-4E63-BE3A-539F1FAF00ED}" presName="pillars" presStyleCnt="0"/>
      <dgm:spPr/>
    </dgm:pt>
    <dgm:pt modelId="{6E303FB5-F584-47A8-885D-33506D41611D}" type="pres">
      <dgm:prSet presAssocID="{63102BD5-3C7D-4E63-BE3A-539F1FAF00ED}" presName="pillar1" presStyleLbl="node1" presStyleIdx="0" presStyleCnt="2">
        <dgm:presLayoutVars>
          <dgm:bulletEnabled val="1"/>
        </dgm:presLayoutVars>
      </dgm:prSet>
      <dgm:spPr/>
      <dgm:t>
        <a:bodyPr/>
        <a:lstStyle/>
        <a:p>
          <a:endParaRPr lang="tr-TR"/>
        </a:p>
      </dgm:t>
    </dgm:pt>
    <dgm:pt modelId="{6595ECB2-19EC-4F59-9761-E2B291BB281D}" type="pres">
      <dgm:prSet presAssocID="{0978303D-53D5-4439-BDDE-79334B112CE8}" presName="pillarX" presStyleLbl="node1" presStyleIdx="1" presStyleCnt="2">
        <dgm:presLayoutVars>
          <dgm:bulletEnabled val="1"/>
        </dgm:presLayoutVars>
      </dgm:prSet>
      <dgm:spPr/>
      <dgm:t>
        <a:bodyPr/>
        <a:lstStyle/>
        <a:p>
          <a:endParaRPr lang="tr-TR"/>
        </a:p>
      </dgm:t>
    </dgm:pt>
    <dgm:pt modelId="{E72A388A-B1C4-414B-BE60-D982E2E9B0C7}" type="pres">
      <dgm:prSet presAssocID="{63102BD5-3C7D-4E63-BE3A-539F1FAF00ED}" presName="base" presStyleLbl="dkBgShp" presStyleIdx="1" presStyleCnt="2"/>
      <dgm:spPr/>
    </dgm:pt>
  </dgm:ptLst>
  <dgm:cxnLst>
    <dgm:cxn modelId="{0A186A3B-2C76-423F-AF0D-01D9EAC3D9B2}" type="presOf" srcId="{0978303D-53D5-4439-BDDE-79334B112CE8}" destId="{6595ECB2-19EC-4F59-9761-E2B291BB281D}" srcOrd="0" destOrd="0" presId="urn:microsoft.com/office/officeart/2005/8/layout/hList3"/>
    <dgm:cxn modelId="{81A839DB-C212-4874-8C05-35C7C2870BC0}" type="presOf" srcId="{44E041C8-9CFE-4582-935B-4374CDCF3D86}" destId="{6E303FB5-F584-47A8-885D-33506D41611D}" srcOrd="0" destOrd="0" presId="urn:microsoft.com/office/officeart/2005/8/layout/hList3"/>
    <dgm:cxn modelId="{B39E626D-E222-4AD8-9CC0-72BC68DDA830}" srcId="{63102BD5-3C7D-4E63-BE3A-539F1FAF00ED}" destId="{0978303D-53D5-4439-BDDE-79334B112CE8}" srcOrd="1" destOrd="0" parTransId="{E4E91122-2B4F-478A-881F-581CB719B867}" sibTransId="{8D9E3777-B3D7-475C-A6F3-8180C757A915}"/>
    <dgm:cxn modelId="{A7D79BE1-0125-4447-BCE1-B37199AAF45A}" srcId="{55213C79-5F92-43C5-B713-1BBF68C6860A}" destId="{63102BD5-3C7D-4E63-BE3A-539F1FAF00ED}" srcOrd="0" destOrd="0" parTransId="{E3E6E24A-AB21-4B17-96B2-14375843F557}" sibTransId="{82F1B237-52EE-4A3D-A6B9-E8A5E2663625}"/>
    <dgm:cxn modelId="{128019D0-44B0-49B2-A1EB-C63A6D59D4AF}" type="presOf" srcId="{63102BD5-3C7D-4E63-BE3A-539F1FAF00ED}" destId="{9657B4B0-6A7D-4BE9-B151-140C25F9C5DE}" srcOrd="0" destOrd="0" presId="urn:microsoft.com/office/officeart/2005/8/layout/hList3"/>
    <dgm:cxn modelId="{56D274D6-9E07-4253-A220-C60993648C45}" type="presOf" srcId="{55213C79-5F92-43C5-B713-1BBF68C6860A}" destId="{86E77610-BCE4-417F-937B-89B9449E205B}" srcOrd="0" destOrd="0" presId="urn:microsoft.com/office/officeart/2005/8/layout/hList3"/>
    <dgm:cxn modelId="{EC939387-6CE3-4F65-A161-2B4376B773AD}" srcId="{63102BD5-3C7D-4E63-BE3A-539F1FAF00ED}" destId="{44E041C8-9CFE-4582-935B-4374CDCF3D86}" srcOrd="0" destOrd="0" parTransId="{5FEBCC51-996F-41C0-8CE7-C710D34961ED}" sibTransId="{9F2715DC-A02C-40FA-ACD0-028F35B8D7CA}"/>
    <dgm:cxn modelId="{37D96D92-9260-4723-8E1F-D57F0DF0762C}" type="presParOf" srcId="{86E77610-BCE4-417F-937B-89B9449E205B}" destId="{9657B4B0-6A7D-4BE9-B151-140C25F9C5DE}" srcOrd="0" destOrd="0" presId="urn:microsoft.com/office/officeart/2005/8/layout/hList3"/>
    <dgm:cxn modelId="{2B99DF4E-87F7-451D-BB00-8344B5C7F23C}" type="presParOf" srcId="{86E77610-BCE4-417F-937B-89B9449E205B}" destId="{18D5ABF3-5D5F-42D5-A1DC-AD015666C079}" srcOrd="1" destOrd="0" presId="urn:microsoft.com/office/officeart/2005/8/layout/hList3"/>
    <dgm:cxn modelId="{CF2A02DC-8954-4AC8-9224-5600F97430FD}" type="presParOf" srcId="{18D5ABF3-5D5F-42D5-A1DC-AD015666C079}" destId="{6E303FB5-F584-47A8-885D-33506D41611D}" srcOrd="0" destOrd="0" presId="urn:microsoft.com/office/officeart/2005/8/layout/hList3"/>
    <dgm:cxn modelId="{472A1FC2-242D-44C0-865C-C2DFA5DCC87C}" type="presParOf" srcId="{18D5ABF3-5D5F-42D5-A1DC-AD015666C079}" destId="{6595ECB2-19EC-4F59-9761-E2B291BB281D}" srcOrd="1" destOrd="0" presId="urn:microsoft.com/office/officeart/2005/8/layout/hList3"/>
    <dgm:cxn modelId="{A4AB7FFF-30DC-43FA-AD8A-106769159198}" type="presParOf" srcId="{86E77610-BCE4-417F-937B-89B9449E205B}" destId="{E72A388A-B1C4-414B-BE60-D982E2E9B0C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2B03CE-7AFE-4203-8546-8634C2A35B4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tr-TR"/>
        </a:p>
      </dgm:t>
    </dgm:pt>
    <dgm:pt modelId="{805DBE51-F41B-4C81-AA85-24B57A6265EE}">
      <dgm:prSet phldrT="[Metin]" custT="1"/>
      <dgm:spPr/>
      <dgm:t>
        <a:bodyPr/>
        <a:lstStyle/>
        <a:p>
          <a:r>
            <a:rPr lang="tr-TR" sz="5600" b="1" dirty="0" smtClean="0">
              <a:solidFill>
                <a:schemeClr val="accent6"/>
              </a:solidFill>
              <a:latin typeface="Arial" pitchFamily="34" charset="0"/>
              <a:cs typeface="Arial" pitchFamily="34" charset="0"/>
            </a:rPr>
            <a:t>TANINAN OKUL</a:t>
          </a:r>
          <a:endParaRPr lang="tr-TR" sz="5600" dirty="0"/>
        </a:p>
      </dgm:t>
    </dgm:pt>
    <dgm:pt modelId="{1C07F02C-F729-437D-8CC2-4970481EDE30}" type="parTrans" cxnId="{F9FF7CEA-ED15-4710-AC0F-F3BCBA943516}">
      <dgm:prSet/>
      <dgm:spPr/>
      <dgm:t>
        <a:bodyPr/>
        <a:lstStyle/>
        <a:p>
          <a:endParaRPr lang="tr-TR"/>
        </a:p>
      </dgm:t>
    </dgm:pt>
    <dgm:pt modelId="{865385FC-CA81-4D77-87EC-2CBBD8F0C363}" type="sibTrans" cxnId="{F9FF7CEA-ED15-4710-AC0F-F3BCBA943516}">
      <dgm:prSet/>
      <dgm:spPr/>
      <dgm:t>
        <a:bodyPr/>
        <a:lstStyle/>
        <a:p>
          <a:endParaRPr lang="tr-TR"/>
        </a:p>
      </dgm:t>
    </dgm:pt>
    <dgm:pt modelId="{D8E2FB8E-2E97-4287-B016-72F227F8F873}">
      <dgm:prSet phldrT="[Metin]"/>
      <dgm:spPr/>
      <dgm:t>
        <a:bodyPr/>
        <a:lstStyle/>
        <a:p>
          <a:r>
            <a:rPr lang="tr-TR" dirty="0" smtClean="0"/>
            <a:t>Temel Bilgi Gereklilikleri</a:t>
          </a:r>
          <a:endParaRPr lang="tr-TR" dirty="0"/>
        </a:p>
      </dgm:t>
    </dgm:pt>
    <dgm:pt modelId="{3958D931-BB1D-4EB9-817A-E64548AC398C}" type="parTrans" cxnId="{5A1294DA-D999-425D-B879-9D7083307B18}">
      <dgm:prSet/>
      <dgm:spPr/>
      <dgm:t>
        <a:bodyPr/>
        <a:lstStyle/>
        <a:p>
          <a:endParaRPr lang="tr-TR"/>
        </a:p>
      </dgm:t>
    </dgm:pt>
    <dgm:pt modelId="{CE419F98-C500-4874-AA95-AC8E74C40198}" type="sibTrans" cxnId="{5A1294DA-D999-425D-B879-9D7083307B18}">
      <dgm:prSet/>
      <dgm:spPr/>
      <dgm:t>
        <a:bodyPr/>
        <a:lstStyle/>
        <a:p>
          <a:endParaRPr lang="tr-TR"/>
        </a:p>
      </dgm:t>
    </dgm:pt>
    <dgm:pt modelId="{8EE071F0-D6FC-4FFF-8837-D2855B89FC6E}">
      <dgm:prSet phldrT="[Metin]"/>
      <dgm:spPr/>
      <dgm:t>
        <a:bodyPr/>
        <a:lstStyle/>
        <a:p>
          <a:r>
            <a:rPr lang="tr-TR" dirty="0" smtClean="0"/>
            <a:t>Pratik Eğitim</a:t>
          </a:r>
          <a:endParaRPr lang="tr-TR" dirty="0"/>
        </a:p>
      </dgm:t>
    </dgm:pt>
    <dgm:pt modelId="{0F24F3DA-2975-4414-890F-5958BB95923E}" type="parTrans" cxnId="{EC82A353-F2A3-471E-AE46-18E0B8E43A6E}">
      <dgm:prSet/>
      <dgm:spPr/>
      <dgm:t>
        <a:bodyPr/>
        <a:lstStyle/>
        <a:p>
          <a:endParaRPr lang="tr-TR"/>
        </a:p>
      </dgm:t>
    </dgm:pt>
    <dgm:pt modelId="{EFE458C1-4C34-48AD-BF55-CF542018F05C}" type="sibTrans" cxnId="{EC82A353-F2A3-471E-AE46-18E0B8E43A6E}">
      <dgm:prSet/>
      <dgm:spPr/>
      <dgm:t>
        <a:bodyPr/>
        <a:lstStyle/>
        <a:p>
          <a:endParaRPr lang="tr-TR"/>
        </a:p>
      </dgm:t>
    </dgm:pt>
    <dgm:pt modelId="{17719760-FF6C-43D0-A0B8-4406DC9F7C62}">
      <dgm:prSet phldrT="[Metin]"/>
      <dgm:spPr/>
      <dgm:t>
        <a:bodyPr/>
        <a:lstStyle/>
        <a:p>
          <a:r>
            <a:rPr lang="tr-TR" dirty="0" smtClean="0"/>
            <a:t>Tüm Modüllerden Muafiyet</a:t>
          </a:r>
          <a:endParaRPr lang="tr-TR" dirty="0"/>
        </a:p>
      </dgm:t>
    </dgm:pt>
    <dgm:pt modelId="{87FF0CC5-B512-45C7-994E-0CAF7BF32D11}" type="parTrans" cxnId="{02A9E10A-AEBF-45B1-8222-53FC94AFC865}">
      <dgm:prSet/>
      <dgm:spPr/>
      <dgm:t>
        <a:bodyPr/>
        <a:lstStyle/>
        <a:p>
          <a:endParaRPr lang="tr-TR"/>
        </a:p>
      </dgm:t>
    </dgm:pt>
    <dgm:pt modelId="{1B9A9995-6579-46B7-A012-F2F0D5CF8EB9}" type="sibTrans" cxnId="{02A9E10A-AEBF-45B1-8222-53FC94AFC865}">
      <dgm:prSet/>
      <dgm:spPr/>
      <dgm:t>
        <a:bodyPr/>
        <a:lstStyle/>
        <a:p>
          <a:endParaRPr lang="tr-TR"/>
        </a:p>
      </dgm:t>
    </dgm:pt>
    <dgm:pt modelId="{1FFE6E89-A2FF-4CE5-A50A-CCC0553681D0}">
      <dgm:prSet phldrT="[Metin]"/>
      <dgm:spPr/>
      <dgm:t>
        <a:bodyPr/>
        <a:lstStyle/>
        <a:p>
          <a:r>
            <a:rPr lang="tr-TR" dirty="0" smtClean="0"/>
            <a:t>Toplam Bakım Deneyiminde İndirim </a:t>
          </a:r>
          <a:endParaRPr lang="tr-TR" dirty="0"/>
        </a:p>
      </dgm:t>
    </dgm:pt>
    <dgm:pt modelId="{35D5A613-5ADF-4411-89EF-8099ACB69CCF}" type="parTrans" cxnId="{36F2749E-EA4F-430C-89B6-F04894F9496C}">
      <dgm:prSet/>
      <dgm:spPr/>
      <dgm:t>
        <a:bodyPr/>
        <a:lstStyle/>
        <a:p>
          <a:endParaRPr lang="tr-TR"/>
        </a:p>
      </dgm:t>
    </dgm:pt>
    <dgm:pt modelId="{0F54D201-E66B-466F-A5FD-9E5A23BE6A43}" type="sibTrans" cxnId="{36F2749E-EA4F-430C-89B6-F04894F9496C}">
      <dgm:prSet/>
      <dgm:spPr/>
      <dgm:t>
        <a:bodyPr/>
        <a:lstStyle/>
        <a:p>
          <a:endParaRPr lang="tr-TR"/>
        </a:p>
      </dgm:t>
    </dgm:pt>
    <dgm:pt modelId="{B22B74A5-53DB-478E-A92A-F4DC4B75416F}" type="pres">
      <dgm:prSet presAssocID="{E72B03CE-7AFE-4203-8546-8634C2A35B45}" presName="composite" presStyleCnt="0">
        <dgm:presLayoutVars>
          <dgm:chMax val="1"/>
          <dgm:dir/>
          <dgm:resizeHandles val="exact"/>
        </dgm:presLayoutVars>
      </dgm:prSet>
      <dgm:spPr/>
      <dgm:t>
        <a:bodyPr/>
        <a:lstStyle/>
        <a:p>
          <a:endParaRPr lang="tr-TR"/>
        </a:p>
      </dgm:t>
    </dgm:pt>
    <dgm:pt modelId="{C98762D0-1858-457C-B9CB-24E898A5DB0B}" type="pres">
      <dgm:prSet presAssocID="{805DBE51-F41B-4C81-AA85-24B57A6265EE}" presName="roof" presStyleLbl="dkBgShp" presStyleIdx="0" presStyleCnt="2"/>
      <dgm:spPr/>
      <dgm:t>
        <a:bodyPr/>
        <a:lstStyle/>
        <a:p>
          <a:endParaRPr lang="tr-TR"/>
        </a:p>
      </dgm:t>
    </dgm:pt>
    <dgm:pt modelId="{B21A7AD4-0C2C-4166-9F92-FB1A0262A106}" type="pres">
      <dgm:prSet presAssocID="{805DBE51-F41B-4C81-AA85-24B57A6265EE}" presName="pillars" presStyleCnt="0"/>
      <dgm:spPr/>
    </dgm:pt>
    <dgm:pt modelId="{84B40804-5ED5-493A-8437-8C3E36FA88C9}" type="pres">
      <dgm:prSet presAssocID="{805DBE51-F41B-4C81-AA85-24B57A6265EE}" presName="pillar1" presStyleLbl="node1" presStyleIdx="0" presStyleCnt="4">
        <dgm:presLayoutVars>
          <dgm:bulletEnabled val="1"/>
        </dgm:presLayoutVars>
      </dgm:prSet>
      <dgm:spPr/>
      <dgm:t>
        <a:bodyPr/>
        <a:lstStyle/>
        <a:p>
          <a:endParaRPr lang="tr-TR"/>
        </a:p>
      </dgm:t>
    </dgm:pt>
    <dgm:pt modelId="{0A877E36-3B80-4E9C-8C50-275ED6003B10}" type="pres">
      <dgm:prSet presAssocID="{8EE071F0-D6FC-4FFF-8837-D2855B89FC6E}" presName="pillarX" presStyleLbl="node1" presStyleIdx="1" presStyleCnt="4">
        <dgm:presLayoutVars>
          <dgm:bulletEnabled val="1"/>
        </dgm:presLayoutVars>
      </dgm:prSet>
      <dgm:spPr/>
      <dgm:t>
        <a:bodyPr/>
        <a:lstStyle/>
        <a:p>
          <a:endParaRPr lang="tr-TR"/>
        </a:p>
      </dgm:t>
    </dgm:pt>
    <dgm:pt modelId="{4BD40582-4899-4BF4-92AC-C5E6CD77B30B}" type="pres">
      <dgm:prSet presAssocID="{17719760-FF6C-43D0-A0B8-4406DC9F7C62}" presName="pillarX" presStyleLbl="node1" presStyleIdx="2" presStyleCnt="4">
        <dgm:presLayoutVars>
          <dgm:bulletEnabled val="1"/>
        </dgm:presLayoutVars>
      </dgm:prSet>
      <dgm:spPr/>
      <dgm:t>
        <a:bodyPr/>
        <a:lstStyle/>
        <a:p>
          <a:endParaRPr lang="tr-TR"/>
        </a:p>
      </dgm:t>
    </dgm:pt>
    <dgm:pt modelId="{A21FAD4A-95AA-43A4-8CFC-5B945F1F9310}" type="pres">
      <dgm:prSet presAssocID="{1FFE6E89-A2FF-4CE5-A50A-CCC0553681D0}" presName="pillarX" presStyleLbl="node1" presStyleIdx="3" presStyleCnt="4">
        <dgm:presLayoutVars>
          <dgm:bulletEnabled val="1"/>
        </dgm:presLayoutVars>
      </dgm:prSet>
      <dgm:spPr/>
      <dgm:t>
        <a:bodyPr/>
        <a:lstStyle/>
        <a:p>
          <a:endParaRPr lang="tr-TR"/>
        </a:p>
      </dgm:t>
    </dgm:pt>
    <dgm:pt modelId="{2A214EBA-72E3-4DC1-96B8-ED0BB59A1500}" type="pres">
      <dgm:prSet presAssocID="{805DBE51-F41B-4C81-AA85-24B57A6265EE}" presName="base" presStyleLbl="dkBgShp" presStyleIdx="1" presStyleCnt="2"/>
      <dgm:spPr/>
    </dgm:pt>
  </dgm:ptLst>
  <dgm:cxnLst>
    <dgm:cxn modelId="{3F3DFA22-5E3A-4101-B070-E85512E51569}" type="presOf" srcId="{805DBE51-F41B-4C81-AA85-24B57A6265EE}" destId="{C98762D0-1858-457C-B9CB-24E898A5DB0B}" srcOrd="0" destOrd="0" presId="urn:microsoft.com/office/officeart/2005/8/layout/hList3"/>
    <dgm:cxn modelId="{F9FF7CEA-ED15-4710-AC0F-F3BCBA943516}" srcId="{E72B03CE-7AFE-4203-8546-8634C2A35B45}" destId="{805DBE51-F41B-4C81-AA85-24B57A6265EE}" srcOrd="0" destOrd="0" parTransId="{1C07F02C-F729-437D-8CC2-4970481EDE30}" sibTransId="{865385FC-CA81-4D77-87EC-2CBBD8F0C363}"/>
    <dgm:cxn modelId="{36F2749E-EA4F-430C-89B6-F04894F9496C}" srcId="{805DBE51-F41B-4C81-AA85-24B57A6265EE}" destId="{1FFE6E89-A2FF-4CE5-A50A-CCC0553681D0}" srcOrd="3" destOrd="0" parTransId="{35D5A613-5ADF-4411-89EF-8099ACB69CCF}" sibTransId="{0F54D201-E66B-466F-A5FD-9E5A23BE6A43}"/>
    <dgm:cxn modelId="{0C3BFFD0-6EF6-4846-BFCB-F3BCB741603A}" type="presOf" srcId="{17719760-FF6C-43D0-A0B8-4406DC9F7C62}" destId="{4BD40582-4899-4BF4-92AC-C5E6CD77B30B}" srcOrd="0" destOrd="0" presId="urn:microsoft.com/office/officeart/2005/8/layout/hList3"/>
    <dgm:cxn modelId="{160FCC66-D317-418D-ACCA-8586977EA88F}" type="presOf" srcId="{1FFE6E89-A2FF-4CE5-A50A-CCC0553681D0}" destId="{A21FAD4A-95AA-43A4-8CFC-5B945F1F9310}" srcOrd="0" destOrd="0" presId="urn:microsoft.com/office/officeart/2005/8/layout/hList3"/>
    <dgm:cxn modelId="{5A1294DA-D999-425D-B879-9D7083307B18}" srcId="{805DBE51-F41B-4C81-AA85-24B57A6265EE}" destId="{D8E2FB8E-2E97-4287-B016-72F227F8F873}" srcOrd="0" destOrd="0" parTransId="{3958D931-BB1D-4EB9-817A-E64548AC398C}" sibTransId="{CE419F98-C500-4874-AA95-AC8E74C40198}"/>
    <dgm:cxn modelId="{EC82A353-F2A3-471E-AE46-18E0B8E43A6E}" srcId="{805DBE51-F41B-4C81-AA85-24B57A6265EE}" destId="{8EE071F0-D6FC-4FFF-8837-D2855B89FC6E}" srcOrd="1" destOrd="0" parTransId="{0F24F3DA-2975-4414-890F-5958BB95923E}" sibTransId="{EFE458C1-4C34-48AD-BF55-CF542018F05C}"/>
    <dgm:cxn modelId="{C9F6E7C4-2C23-411E-80FA-3FFE0FE41018}" type="presOf" srcId="{D8E2FB8E-2E97-4287-B016-72F227F8F873}" destId="{84B40804-5ED5-493A-8437-8C3E36FA88C9}" srcOrd="0" destOrd="0" presId="urn:microsoft.com/office/officeart/2005/8/layout/hList3"/>
    <dgm:cxn modelId="{02A9E10A-AEBF-45B1-8222-53FC94AFC865}" srcId="{805DBE51-F41B-4C81-AA85-24B57A6265EE}" destId="{17719760-FF6C-43D0-A0B8-4406DC9F7C62}" srcOrd="2" destOrd="0" parTransId="{87FF0CC5-B512-45C7-994E-0CAF7BF32D11}" sibTransId="{1B9A9995-6579-46B7-A012-F2F0D5CF8EB9}"/>
    <dgm:cxn modelId="{B3367388-B763-4038-B017-8E257F96179D}" type="presOf" srcId="{E72B03CE-7AFE-4203-8546-8634C2A35B45}" destId="{B22B74A5-53DB-478E-A92A-F4DC4B75416F}" srcOrd="0" destOrd="0" presId="urn:microsoft.com/office/officeart/2005/8/layout/hList3"/>
    <dgm:cxn modelId="{A9BA149F-8D31-4D31-A56B-BF0DE0D250BB}" type="presOf" srcId="{8EE071F0-D6FC-4FFF-8837-D2855B89FC6E}" destId="{0A877E36-3B80-4E9C-8C50-275ED6003B10}" srcOrd="0" destOrd="0" presId="urn:microsoft.com/office/officeart/2005/8/layout/hList3"/>
    <dgm:cxn modelId="{C5984AEC-1B02-49C0-A587-FEA9FE6B85DE}" type="presParOf" srcId="{B22B74A5-53DB-478E-A92A-F4DC4B75416F}" destId="{C98762D0-1858-457C-B9CB-24E898A5DB0B}" srcOrd="0" destOrd="0" presId="urn:microsoft.com/office/officeart/2005/8/layout/hList3"/>
    <dgm:cxn modelId="{CCA9BB1E-1FF7-4EC0-94DF-6860BFBCD006}" type="presParOf" srcId="{B22B74A5-53DB-478E-A92A-F4DC4B75416F}" destId="{B21A7AD4-0C2C-4166-9F92-FB1A0262A106}" srcOrd="1" destOrd="0" presId="urn:microsoft.com/office/officeart/2005/8/layout/hList3"/>
    <dgm:cxn modelId="{DB1D1D49-37FD-480D-9134-3D9E8FC139DE}" type="presParOf" srcId="{B21A7AD4-0C2C-4166-9F92-FB1A0262A106}" destId="{84B40804-5ED5-493A-8437-8C3E36FA88C9}" srcOrd="0" destOrd="0" presId="urn:microsoft.com/office/officeart/2005/8/layout/hList3"/>
    <dgm:cxn modelId="{AB455B9D-EBE2-43E8-9910-865862DE9D0C}" type="presParOf" srcId="{B21A7AD4-0C2C-4166-9F92-FB1A0262A106}" destId="{0A877E36-3B80-4E9C-8C50-275ED6003B10}" srcOrd="1" destOrd="0" presId="urn:microsoft.com/office/officeart/2005/8/layout/hList3"/>
    <dgm:cxn modelId="{D315CE08-E0CD-4FA2-889C-3637E3D0C42C}" type="presParOf" srcId="{B21A7AD4-0C2C-4166-9F92-FB1A0262A106}" destId="{4BD40582-4899-4BF4-92AC-C5E6CD77B30B}" srcOrd="2" destOrd="0" presId="urn:microsoft.com/office/officeart/2005/8/layout/hList3"/>
    <dgm:cxn modelId="{4F272229-82F2-4816-8122-829147E62333}" type="presParOf" srcId="{B21A7AD4-0C2C-4166-9F92-FB1A0262A106}" destId="{A21FAD4A-95AA-43A4-8CFC-5B945F1F9310}" srcOrd="3" destOrd="0" presId="urn:microsoft.com/office/officeart/2005/8/layout/hList3"/>
    <dgm:cxn modelId="{1C7A07E2-07BA-4E4D-B821-A84B09F215DF}" type="presParOf" srcId="{B22B74A5-53DB-478E-A92A-F4DC4B75416F}" destId="{2A214EBA-72E3-4DC1-96B8-ED0BB59A150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F6D680-978F-4159-9D1D-F6538F5549F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tr-TR"/>
        </a:p>
      </dgm:t>
    </dgm:pt>
    <dgm:pt modelId="{06542561-677E-4325-8CBF-83DF75418144}">
      <dgm:prSet phldrT="[Metin]"/>
      <dgm:spPr/>
      <dgm:t>
        <a:bodyPr/>
        <a:lstStyle/>
        <a:p>
          <a:r>
            <a:rPr lang="tr-TR" dirty="0" smtClean="0">
              <a:solidFill>
                <a:schemeClr val="accent4">
                  <a:lumMod val="50000"/>
                </a:schemeClr>
              </a:solidFill>
              <a:latin typeface="Arial" pitchFamily="34" charset="0"/>
              <a:cs typeface="Arial" pitchFamily="34" charset="0"/>
            </a:rPr>
            <a:t>SHY-147</a:t>
          </a:r>
          <a:endParaRPr lang="tr-TR" dirty="0"/>
        </a:p>
      </dgm:t>
    </dgm:pt>
    <dgm:pt modelId="{F1DEF493-FCEF-4DAC-BCE3-B8F6F24AD47E}" type="parTrans" cxnId="{18C72D75-15B8-4FE2-96D8-2ABB62640AF9}">
      <dgm:prSet/>
      <dgm:spPr/>
      <dgm:t>
        <a:bodyPr/>
        <a:lstStyle/>
        <a:p>
          <a:endParaRPr lang="tr-TR"/>
        </a:p>
      </dgm:t>
    </dgm:pt>
    <dgm:pt modelId="{7E7D3F8E-979F-4CFD-9B5C-45CE5DCA9C9F}" type="sibTrans" cxnId="{18C72D75-15B8-4FE2-96D8-2ABB62640AF9}">
      <dgm:prSet/>
      <dgm:spPr/>
      <dgm:t>
        <a:bodyPr/>
        <a:lstStyle/>
        <a:p>
          <a:endParaRPr lang="tr-TR"/>
        </a:p>
      </dgm:t>
    </dgm:pt>
    <dgm:pt modelId="{D48CFF63-4A43-48E2-B248-BB496E488754}">
      <dgm:prSet phldrT="[Metin]"/>
      <dgm:spPr/>
      <dgm:t>
        <a:bodyPr/>
        <a:lstStyle/>
        <a:p>
          <a:r>
            <a:rPr lang="tr-TR" dirty="0" smtClean="0"/>
            <a:t>Temel Bilgi Gereklilikleri</a:t>
          </a:r>
          <a:endParaRPr lang="tr-TR" dirty="0"/>
        </a:p>
      </dgm:t>
    </dgm:pt>
    <dgm:pt modelId="{8FD2EB77-4FB0-458C-B148-972D54108E1C}" type="parTrans" cxnId="{AAD149B4-D230-4E8D-A89F-E15AB57B42F7}">
      <dgm:prSet/>
      <dgm:spPr/>
      <dgm:t>
        <a:bodyPr/>
        <a:lstStyle/>
        <a:p>
          <a:endParaRPr lang="tr-TR"/>
        </a:p>
      </dgm:t>
    </dgm:pt>
    <dgm:pt modelId="{3FD618D9-9134-4E5E-BFF9-A5DD8C7697F3}" type="sibTrans" cxnId="{AAD149B4-D230-4E8D-A89F-E15AB57B42F7}">
      <dgm:prSet/>
      <dgm:spPr/>
      <dgm:t>
        <a:bodyPr/>
        <a:lstStyle/>
        <a:p>
          <a:endParaRPr lang="tr-TR"/>
        </a:p>
      </dgm:t>
    </dgm:pt>
    <dgm:pt modelId="{9E4BBD8A-4292-4D8B-B589-906F1BE57A75}">
      <dgm:prSet phldrT="[Metin]"/>
      <dgm:spPr/>
      <dgm:t>
        <a:bodyPr/>
        <a:lstStyle/>
        <a:p>
          <a:r>
            <a:rPr lang="tr-TR" dirty="0" smtClean="0"/>
            <a:t>Pratik Eğitim</a:t>
          </a:r>
          <a:endParaRPr lang="tr-TR" dirty="0"/>
        </a:p>
      </dgm:t>
    </dgm:pt>
    <dgm:pt modelId="{5F915794-36EE-4B43-AA13-B29E774D8B53}" type="parTrans" cxnId="{885447C6-44DF-4297-A96C-B3157080CB75}">
      <dgm:prSet/>
      <dgm:spPr/>
      <dgm:t>
        <a:bodyPr/>
        <a:lstStyle/>
        <a:p>
          <a:endParaRPr lang="tr-TR"/>
        </a:p>
      </dgm:t>
    </dgm:pt>
    <dgm:pt modelId="{B26E4292-1571-4612-9738-252483D3F501}" type="sibTrans" cxnId="{885447C6-44DF-4297-A96C-B3157080CB75}">
      <dgm:prSet/>
      <dgm:spPr/>
      <dgm:t>
        <a:bodyPr/>
        <a:lstStyle/>
        <a:p>
          <a:endParaRPr lang="tr-TR"/>
        </a:p>
      </dgm:t>
    </dgm:pt>
    <dgm:pt modelId="{D61DA219-B4E3-4DB1-BE24-2D6352028F11}">
      <dgm:prSet phldrT="[Metin]"/>
      <dgm:spPr/>
      <dgm:t>
        <a:bodyPr/>
        <a:lstStyle/>
        <a:p>
          <a:r>
            <a:rPr lang="tr-TR" dirty="0" smtClean="0"/>
            <a:t>Eğitmen Gereklilikleri</a:t>
          </a:r>
          <a:endParaRPr lang="tr-TR" dirty="0"/>
        </a:p>
      </dgm:t>
    </dgm:pt>
    <dgm:pt modelId="{679838CC-ECBC-4681-B9F1-67B03092F4F1}" type="parTrans" cxnId="{829A591F-B476-4EE9-82E8-90BE8F133EAB}">
      <dgm:prSet/>
      <dgm:spPr/>
      <dgm:t>
        <a:bodyPr/>
        <a:lstStyle/>
        <a:p>
          <a:endParaRPr lang="tr-TR"/>
        </a:p>
      </dgm:t>
    </dgm:pt>
    <dgm:pt modelId="{F553C159-9906-47F3-9D86-A1A67391597F}" type="sibTrans" cxnId="{829A591F-B476-4EE9-82E8-90BE8F133EAB}">
      <dgm:prSet/>
      <dgm:spPr/>
      <dgm:t>
        <a:bodyPr/>
        <a:lstStyle/>
        <a:p>
          <a:endParaRPr lang="tr-TR"/>
        </a:p>
      </dgm:t>
    </dgm:pt>
    <dgm:pt modelId="{CCE0D6C2-7ABA-4395-A1DA-3CAAD9C9739D}">
      <dgm:prSet phldrT="[Metin]"/>
      <dgm:spPr/>
      <dgm:t>
        <a:bodyPr/>
        <a:lstStyle/>
        <a:p>
          <a:r>
            <a:rPr lang="tr-TR" dirty="0" smtClean="0"/>
            <a:t>Kalite</a:t>
          </a:r>
          <a:endParaRPr lang="tr-TR" dirty="0"/>
        </a:p>
      </dgm:t>
    </dgm:pt>
    <dgm:pt modelId="{D83BA587-80F7-41EF-ACFB-15F6E64CB152}" type="parTrans" cxnId="{99489253-B3C8-4E75-AEE5-8371821272D6}">
      <dgm:prSet/>
      <dgm:spPr/>
      <dgm:t>
        <a:bodyPr/>
        <a:lstStyle/>
        <a:p>
          <a:endParaRPr lang="tr-TR"/>
        </a:p>
      </dgm:t>
    </dgm:pt>
    <dgm:pt modelId="{BD0C9C18-3FB8-4953-BDC4-6143ECDFDF37}" type="sibTrans" cxnId="{99489253-B3C8-4E75-AEE5-8371821272D6}">
      <dgm:prSet/>
      <dgm:spPr/>
      <dgm:t>
        <a:bodyPr/>
        <a:lstStyle/>
        <a:p>
          <a:endParaRPr lang="tr-TR"/>
        </a:p>
      </dgm:t>
    </dgm:pt>
    <dgm:pt modelId="{984648E7-82F0-4DA6-8088-07DB65F17DEC}">
      <dgm:prSet phldrT="[Metin]"/>
      <dgm:spPr/>
      <dgm:t>
        <a:bodyPr/>
        <a:lstStyle/>
        <a:p>
          <a:r>
            <a:rPr lang="tr-TR" dirty="0" smtClean="0"/>
            <a:t>Tüm Modüllerden Muafiyet</a:t>
          </a:r>
          <a:endParaRPr lang="tr-TR" dirty="0"/>
        </a:p>
      </dgm:t>
    </dgm:pt>
    <dgm:pt modelId="{4181BBD6-B35D-49A4-9935-2EB196EAFDD7}" type="parTrans" cxnId="{DBD1D6FE-3878-4208-9BC4-21FDDF5C3183}">
      <dgm:prSet/>
      <dgm:spPr/>
      <dgm:t>
        <a:bodyPr/>
        <a:lstStyle/>
        <a:p>
          <a:endParaRPr lang="tr-TR"/>
        </a:p>
      </dgm:t>
    </dgm:pt>
    <dgm:pt modelId="{2C258059-2DE8-4AB2-BF7D-82402F65ED00}" type="sibTrans" cxnId="{DBD1D6FE-3878-4208-9BC4-21FDDF5C3183}">
      <dgm:prSet/>
      <dgm:spPr/>
      <dgm:t>
        <a:bodyPr/>
        <a:lstStyle/>
        <a:p>
          <a:endParaRPr lang="tr-TR"/>
        </a:p>
      </dgm:t>
    </dgm:pt>
    <dgm:pt modelId="{2FA6EB51-FB1A-47CB-8E01-2730F27CD4CF}">
      <dgm:prSet phldrT="[Metin]"/>
      <dgm:spPr/>
      <dgm:t>
        <a:bodyPr/>
        <a:lstStyle/>
        <a:p>
          <a:r>
            <a:rPr lang="tr-TR" dirty="0" smtClean="0"/>
            <a:t>Toplam Bakım Deneyiminde İndirim</a:t>
          </a:r>
          <a:endParaRPr lang="tr-TR" dirty="0"/>
        </a:p>
      </dgm:t>
    </dgm:pt>
    <dgm:pt modelId="{409AE315-8968-4CC4-9A96-134F21766061}" type="parTrans" cxnId="{D833CD14-347E-44F7-BCDF-50D210493F25}">
      <dgm:prSet/>
      <dgm:spPr/>
      <dgm:t>
        <a:bodyPr/>
        <a:lstStyle/>
        <a:p>
          <a:endParaRPr lang="tr-TR"/>
        </a:p>
      </dgm:t>
    </dgm:pt>
    <dgm:pt modelId="{E50372DB-2FD7-4B12-907E-077FC0277EAC}" type="sibTrans" cxnId="{D833CD14-347E-44F7-BCDF-50D210493F25}">
      <dgm:prSet/>
      <dgm:spPr/>
      <dgm:t>
        <a:bodyPr/>
        <a:lstStyle/>
        <a:p>
          <a:endParaRPr lang="tr-TR"/>
        </a:p>
      </dgm:t>
    </dgm:pt>
    <dgm:pt modelId="{BABC08A3-FC17-4766-8100-5FC9FCDDE365}" type="pres">
      <dgm:prSet presAssocID="{86F6D680-978F-4159-9D1D-F6538F5549F6}" presName="composite" presStyleCnt="0">
        <dgm:presLayoutVars>
          <dgm:chMax val="1"/>
          <dgm:dir/>
          <dgm:resizeHandles val="exact"/>
        </dgm:presLayoutVars>
      </dgm:prSet>
      <dgm:spPr/>
      <dgm:t>
        <a:bodyPr/>
        <a:lstStyle/>
        <a:p>
          <a:endParaRPr lang="tr-TR"/>
        </a:p>
      </dgm:t>
    </dgm:pt>
    <dgm:pt modelId="{64671B7A-3F5B-474A-A9E0-EB1A261D3290}" type="pres">
      <dgm:prSet presAssocID="{06542561-677E-4325-8CBF-83DF75418144}" presName="roof" presStyleLbl="dkBgShp" presStyleIdx="0" presStyleCnt="2"/>
      <dgm:spPr/>
      <dgm:t>
        <a:bodyPr/>
        <a:lstStyle/>
        <a:p>
          <a:endParaRPr lang="tr-TR"/>
        </a:p>
      </dgm:t>
    </dgm:pt>
    <dgm:pt modelId="{711FE9C4-F806-4DE2-8339-0BE36E21E31C}" type="pres">
      <dgm:prSet presAssocID="{06542561-677E-4325-8CBF-83DF75418144}" presName="pillars" presStyleCnt="0"/>
      <dgm:spPr/>
    </dgm:pt>
    <dgm:pt modelId="{A890902E-1D3E-4614-BC07-8AB050C536BD}" type="pres">
      <dgm:prSet presAssocID="{06542561-677E-4325-8CBF-83DF75418144}" presName="pillar1" presStyleLbl="node1" presStyleIdx="0" presStyleCnt="6">
        <dgm:presLayoutVars>
          <dgm:bulletEnabled val="1"/>
        </dgm:presLayoutVars>
      </dgm:prSet>
      <dgm:spPr/>
      <dgm:t>
        <a:bodyPr/>
        <a:lstStyle/>
        <a:p>
          <a:endParaRPr lang="tr-TR"/>
        </a:p>
      </dgm:t>
    </dgm:pt>
    <dgm:pt modelId="{CD619A1C-D9EF-473B-A342-AE78F59E7270}" type="pres">
      <dgm:prSet presAssocID="{9E4BBD8A-4292-4D8B-B589-906F1BE57A75}" presName="pillarX" presStyleLbl="node1" presStyleIdx="1" presStyleCnt="6">
        <dgm:presLayoutVars>
          <dgm:bulletEnabled val="1"/>
        </dgm:presLayoutVars>
      </dgm:prSet>
      <dgm:spPr/>
      <dgm:t>
        <a:bodyPr/>
        <a:lstStyle/>
        <a:p>
          <a:endParaRPr lang="tr-TR"/>
        </a:p>
      </dgm:t>
    </dgm:pt>
    <dgm:pt modelId="{2D3CF96A-D52D-4E08-BAAC-F71502F1C919}" type="pres">
      <dgm:prSet presAssocID="{D61DA219-B4E3-4DB1-BE24-2D6352028F11}" presName="pillarX" presStyleLbl="node1" presStyleIdx="2" presStyleCnt="6">
        <dgm:presLayoutVars>
          <dgm:bulletEnabled val="1"/>
        </dgm:presLayoutVars>
      </dgm:prSet>
      <dgm:spPr/>
      <dgm:t>
        <a:bodyPr/>
        <a:lstStyle/>
        <a:p>
          <a:endParaRPr lang="tr-TR"/>
        </a:p>
      </dgm:t>
    </dgm:pt>
    <dgm:pt modelId="{966F56D1-3F39-4AAE-9E0C-A1144FF07C9D}" type="pres">
      <dgm:prSet presAssocID="{CCE0D6C2-7ABA-4395-A1DA-3CAAD9C9739D}" presName="pillarX" presStyleLbl="node1" presStyleIdx="3" presStyleCnt="6">
        <dgm:presLayoutVars>
          <dgm:bulletEnabled val="1"/>
        </dgm:presLayoutVars>
      </dgm:prSet>
      <dgm:spPr/>
      <dgm:t>
        <a:bodyPr/>
        <a:lstStyle/>
        <a:p>
          <a:endParaRPr lang="tr-TR"/>
        </a:p>
      </dgm:t>
    </dgm:pt>
    <dgm:pt modelId="{0639947D-D0B9-4B63-8F4A-E0F0A141C408}" type="pres">
      <dgm:prSet presAssocID="{984648E7-82F0-4DA6-8088-07DB65F17DEC}" presName="pillarX" presStyleLbl="node1" presStyleIdx="4" presStyleCnt="6">
        <dgm:presLayoutVars>
          <dgm:bulletEnabled val="1"/>
        </dgm:presLayoutVars>
      </dgm:prSet>
      <dgm:spPr/>
      <dgm:t>
        <a:bodyPr/>
        <a:lstStyle/>
        <a:p>
          <a:endParaRPr lang="tr-TR"/>
        </a:p>
      </dgm:t>
    </dgm:pt>
    <dgm:pt modelId="{7723FD89-CC8B-4ABA-8004-22C5A9A27A6F}" type="pres">
      <dgm:prSet presAssocID="{2FA6EB51-FB1A-47CB-8E01-2730F27CD4CF}" presName="pillarX" presStyleLbl="node1" presStyleIdx="5" presStyleCnt="6">
        <dgm:presLayoutVars>
          <dgm:bulletEnabled val="1"/>
        </dgm:presLayoutVars>
      </dgm:prSet>
      <dgm:spPr/>
      <dgm:t>
        <a:bodyPr/>
        <a:lstStyle/>
        <a:p>
          <a:endParaRPr lang="tr-TR"/>
        </a:p>
      </dgm:t>
    </dgm:pt>
    <dgm:pt modelId="{DDB39255-C54A-4BBC-883D-270854D95AB0}" type="pres">
      <dgm:prSet presAssocID="{06542561-677E-4325-8CBF-83DF75418144}" presName="base" presStyleLbl="dkBgShp" presStyleIdx="1" presStyleCnt="2"/>
      <dgm:spPr/>
    </dgm:pt>
  </dgm:ptLst>
  <dgm:cxnLst>
    <dgm:cxn modelId="{16A2F548-A0C3-46CA-A41B-660DDACCD879}" type="presOf" srcId="{984648E7-82F0-4DA6-8088-07DB65F17DEC}" destId="{0639947D-D0B9-4B63-8F4A-E0F0A141C408}" srcOrd="0" destOrd="0" presId="urn:microsoft.com/office/officeart/2005/8/layout/hList3"/>
    <dgm:cxn modelId="{75BFD790-AE56-4556-97B2-F2A68EA16823}" type="presOf" srcId="{CCE0D6C2-7ABA-4395-A1DA-3CAAD9C9739D}" destId="{966F56D1-3F39-4AAE-9E0C-A1144FF07C9D}" srcOrd="0" destOrd="0" presId="urn:microsoft.com/office/officeart/2005/8/layout/hList3"/>
    <dgm:cxn modelId="{99489253-B3C8-4E75-AEE5-8371821272D6}" srcId="{06542561-677E-4325-8CBF-83DF75418144}" destId="{CCE0D6C2-7ABA-4395-A1DA-3CAAD9C9739D}" srcOrd="3" destOrd="0" parTransId="{D83BA587-80F7-41EF-ACFB-15F6E64CB152}" sibTransId="{BD0C9C18-3FB8-4953-BDC4-6143ECDFDF37}"/>
    <dgm:cxn modelId="{1150F313-E5B4-4BA8-990F-FD576BC4EB8D}" type="presOf" srcId="{D48CFF63-4A43-48E2-B248-BB496E488754}" destId="{A890902E-1D3E-4614-BC07-8AB050C536BD}" srcOrd="0" destOrd="0" presId="urn:microsoft.com/office/officeart/2005/8/layout/hList3"/>
    <dgm:cxn modelId="{A9439ACE-6D77-449F-A82C-6BE2A478CE53}" type="presOf" srcId="{9E4BBD8A-4292-4D8B-B589-906F1BE57A75}" destId="{CD619A1C-D9EF-473B-A342-AE78F59E7270}" srcOrd="0" destOrd="0" presId="urn:microsoft.com/office/officeart/2005/8/layout/hList3"/>
    <dgm:cxn modelId="{56845DED-D885-4320-AF19-032E35BE6ECC}" type="presOf" srcId="{D61DA219-B4E3-4DB1-BE24-2D6352028F11}" destId="{2D3CF96A-D52D-4E08-BAAC-F71502F1C919}" srcOrd="0" destOrd="0" presId="urn:microsoft.com/office/officeart/2005/8/layout/hList3"/>
    <dgm:cxn modelId="{D833CD14-347E-44F7-BCDF-50D210493F25}" srcId="{06542561-677E-4325-8CBF-83DF75418144}" destId="{2FA6EB51-FB1A-47CB-8E01-2730F27CD4CF}" srcOrd="5" destOrd="0" parTransId="{409AE315-8968-4CC4-9A96-134F21766061}" sibTransId="{E50372DB-2FD7-4B12-907E-077FC0277EAC}"/>
    <dgm:cxn modelId="{81A234D0-8FEE-4C84-8255-21631C411CA8}" type="presOf" srcId="{06542561-677E-4325-8CBF-83DF75418144}" destId="{64671B7A-3F5B-474A-A9E0-EB1A261D3290}" srcOrd="0" destOrd="0" presId="urn:microsoft.com/office/officeart/2005/8/layout/hList3"/>
    <dgm:cxn modelId="{AAD149B4-D230-4E8D-A89F-E15AB57B42F7}" srcId="{06542561-677E-4325-8CBF-83DF75418144}" destId="{D48CFF63-4A43-48E2-B248-BB496E488754}" srcOrd="0" destOrd="0" parTransId="{8FD2EB77-4FB0-458C-B148-972D54108E1C}" sibTransId="{3FD618D9-9134-4E5E-BFF9-A5DD8C7697F3}"/>
    <dgm:cxn modelId="{DBD1D6FE-3878-4208-9BC4-21FDDF5C3183}" srcId="{06542561-677E-4325-8CBF-83DF75418144}" destId="{984648E7-82F0-4DA6-8088-07DB65F17DEC}" srcOrd="4" destOrd="0" parTransId="{4181BBD6-B35D-49A4-9935-2EB196EAFDD7}" sibTransId="{2C258059-2DE8-4AB2-BF7D-82402F65ED00}"/>
    <dgm:cxn modelId="{18C72D75-15B8-4FE2-96D8-2ABB62640AF9}" srcId="{86F6D680-978F-4159-9D1D-F6538F5549F6}" destId="{06542561-677E-4325-8CBF-83DF75418144}" srcOrd="0" destOrd="0" parTransId="{F1DEF493-FCEF-4DAC-BCE3-B8F6F24AD47E}" sibTransId="{7E7D3F8E-979F-4CFD-9B5C-45CE5DCA9C9F}"/>
    <dgm:cxn modelId="{829A591F-B476-4EE9-82E8-90BE8F133EAB}" srcId="{06542561-677E-4325-8CBF-83DF75418144}" destId="{D61DA219-B4E3-4DB1-BE24-2D6352028F11}" srcOrd="2" destOrd="0" parTransId="{679838CC-ECBC-4681-B9F1-67B03092F4F1}" sibTransId="{F553C159-9906-47F3-9D86-A1A67391597F}"/>
    <dgm:cxn modelId="{1D74BCDC-C0E1-4689-B064-B1A5209533DC}" type="presOf" srcId="{86F6D680-978F-4159-9D1D-F6538F5549F6}" destId="{BABC08A3-FC17-4766-8100-5FC9FCDDE365}" srcOrd="0" destOrd="0" presId="urn:microsoft.com/office/officeart/2005/8/layout/hList3"/>
    <dgm:cxn modelId="{885447C6-44DF-4297-A96C-B3157080CB75}" srcId="{06542561-677E-4325-8CBF-83DF75418144}" destId="{9E4BBD8A-4292-4D8B-B589-906F1BE57A75}" srcOrd="1" destOrd="0" parTransId="{5F915794-36EE-4B43-AA13-B29E774D8B53}" sibTransId="{B26E4292-1571-4612-9738-252483D3F501}"/>
    <dgm:cxn modelId="{D36D4FA2-2F1F-4EB0-84E2-6B3A8C550D90}" type="presOf" srcId="{2FA6EB51-FB1A-47CB-8E01-2730F27CD4CF}" destId="{7723FD89-CC8B-4ABA-8004-22C5A9A27A6F}" srcOrd="0" destOrd="0" presId="urn:microsoft.com/office/officeart/2005/8/layout/hList3"/>
    <dgm:cxn modelId="{03F83234-FA6F-4854-B0D1-91E9276E16D8}" type="presParOf" srcId="{BABC08A3-FC17-4766-8100-5FC9FCDDE365}" destId="{64671B7A-3F5B-474A-A9E0-EB1A261D3290}" srcOrd="0" destOrd="0" presId="urn:microsoft.com/office/officeart/2005/8/layout/hList3"/>
    <dgm:cxn modelId="{C5571C44-6855-41AD-9BE2-B5475C433633}" type="presParOf" srcId="{BABC08A3-FC17-4766-8100-5FC9FCDDE365}" destId="{711FE9C4-F806-4DE2-8339-0BE36E21E31C}" srcOrd="1" destOrd="0" presId="urn:microsoft.com/office/officeart/2005/8/layout/hList3"/>
    <dgm:cxn modelId="{3FE02A78-5D47-48E3-8DD3-E901AB52BCC2}" type="presParOf" srcId="{711FE9C4-F806-4DE2-8339-0BE36E21E31C}" destId="{A890902E-1D3E-4614-BC07-8AB050C536BD}" srcOrd="0" destOrd="0" presId="urn:microsoft.com/office/officeart/2005/8/layout/hList3"/>
    <dgm:cxn modelId="{D507E7BC-4981-4F97-BAE8-1731C7D997EC}" type="presParOf" srcId="{711FE9C4-F806-4DE2-8339-0BE36E21E31C}" destId="{CD619A1C-D9EF-473B-A342-AE78F59E7270}" srcOrd="1" destOrd="0" presId="urn:microsoft.com/office/officeart/2005/8/layout/hList3"/>
    <dgm:cxn modelId="{65836AA5-C740-4DF5-8BEA-996311B16991}" type="presParOf" srcId="{711FE9C4-F806-4DE2-8339-0BE36E21E31C}" destId="{2D3CF96A-D52D-4E08-BAAC-F71502F1C919}" srcOrd="2" destOrd="0" presId="urn:microsoft.com/office/officeart/2005/8/layout/hList3"/>
    <dgm:cxn modelId="{528BB74E-7CD8-4CD3-A8BA-34B753496E2E}" type="presParOf" srcId="{711FE9C4-F806-4DE2-8339-0BE36E21E31C}" destId="{966F56D1-3F39-4AAE-9E0C-A1144FF07C9D}" srcOrd="3" destOrd="0" presId="urn:microsoft.com/office/officeart/2005/8/layout/hList3"/>
    <dgm:cxn modelId="{1AF9D71F-DF67-4E2B-A894-0633A3927343}" type="presParOf" srcId="{711FE9C4-F806-4DE2-8339-0BE36E21E31C}" destId="{0639947D-D0B9-4B63-8F4A-E0F0A141C408}" srcOrd="4" destOrd="0" presId="urn:microsoft.com/office/officeart/2005/8/layout/hList3"/>
    <dgm:cxn modelId="{C900F175-15F2-44C8-A7AD-D1156D50830F}" type="presParOf" srcId="{711FE9C4-F806-4DE2-8339-0BE36E21E31C}" destId="{7723FD89-CC8B-4ABA-8004-22C5A9A27A6F}" srcOrd="5" destOrd="0" presId="urn:microsoft.com/office/officeart/2005/8/layout/hList3"/>
    <dgm:cxn modelId="{2E0BE635-29E7-4A75-965F-D0BA57125637}" type="presParOf" srcId="{BABC08A3-FC17-4766-8100-5FC9FCDDE365}" destId="{DDB39255-C54A-4BBC-883D-270854D95AB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E32FE-5B9C-48B7-BE5B-2E6C93E45350}">
      <dsp:nvSpPr>
        <dsp:cNvPr id="0" name=""/>
        <dsp:cNvSpPr/>
      </dsp:nvSpPr>
      <dsp:spPr>
        <a:xfrm>
          <a:off x="0" y="0"/>
          <a:ext cx="7704138" cy="120967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tr-TR" sz="5600" kern="1200" dirty="0" smtClean="0">
              <a:solidFill>
                <a:srgbClr val="FFFF00"/>
              </a:solidFill>
              <a:latin typeface="Arial" pitchFamily="34" charset="0"/>
              <a:cs typeface="Arial" pitchFamily="34" charset="0"/>
            </a:rPr>
            <a:t>KREDİLENDİRME</a:t>
          </a:r>
          <a:endParaRPr lang="tr-TR" sz="5600" kern="1200" dirty="0"/>
        </a:p>
      </dsp:txBody>
      <dsp:txXfrm>
        <a:off x="0" y="0"/>
        <a:ext cx="7704138" cy="1209675"/>
      </dsp:txXfrm>
    </dsp:sp>
    <dsp:sp modelId="{84673173-8FD1-4FF3-917F-A228A1223562}">
      <dsp:nvSpPr>
        <dsp:cNvPr id="0" name=""/>
        <dsp:cNvSpPr/>
      </dsp:nvSpPr>
      <dsp:spPr>
        <a:xfrm>
          <a:off x="0" y="1209675"/>
          <a:ext cx="3852069" cy="25403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kern="1200" dirty="0" smtClean="0">
              <a:latin typeface="Arial" pitchFamily="34" charset="0"/>
              <a:cs typeface="Arial" pitchFamily="34" charset="0"/>
            </a:rPr>
            <a:t>Temel Teorik </a:t>
          </a:r>
        </a:p>
        <a:p>
          <a:pPr lvl="0" algn="ctr" defTabSz="1600200">
            <a:lnSpc>
              <a:spcPct val="90000"/>
            </a:lnSpc>
            <a:spcBef>
              <a:spcPct val="0"/>
            </a:spcBef>
            <a:spcAft>
              <a:spcPct val="35000"/>
            </a:spcAft>
          </a:pPr>
          <a:r>
            <a:rPr lang="tr-TR" sz="3600" kern="1200" dirty="0" smtClean="0">
              <a:latin typeface="Arial" pitchFamily="34" charset="0"/>
              <a:cs typeface="Arial" pitchFamily="34" charset="0"/>
            </a:rPr>
            <a:t>Bilgi Gereklilikleri</a:t>
          </a:r>
          <a:endParaRPr lang="tr-TR" sz="3600" kern="1200" dirty="0"/>
        </a:p>
      </dsp:txBody>
      <dsp:txXfrm>
        <a:off x="0" y="1209675"/>
        <a:ext cx="3852069" cy="2540317"/>
      </dsp:txXfrm>
    </dsp:sp>
    <dsp:sp modelId="{F4CF7345-FF6D-4B72-A322-1598972274C4}">
      <dsp:nvSpPr>
        <dsp:cNvPr id="0" name=""/>
        <dsp:cNvSpPr/>
      </dsp:nvSpPr>
      <dsp:spPr>
        <a:xfrm>
          <a:off x="3852069" y="1209675"/>
          <a:ext cx="3852069" cy="25403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kern="1200" dirty="0" smtClean="0">
              <a:latin typeface="Arial" pitchFamily="34" charset="0"/>
              <a:cs typeface="Arial" pitchFamily="34" charset="0"/>
            </a:rPr>
            <a:t>Modül 1, 2, 3, 4, 5, 6, 8, 9, 10</a:t>
          </a:r>
          <a:endParaRPr lang="tr-TR" sz="3600" kern="1200" dirty="0"/>
        </a:p>
      </dsp:txBody>
      <dsp:txXfrm>
        <a:off x="3852069" y="1209675"/>
        <a:ext cx="3852069" cy="2540317"/>
      </dsp:txXfrm>
    </dsp:sp>
    <dsp:sp modelId="{7C114F19-7D41-437A-B1B0-5407BB7F6894}">
      <dsp:nvSpPr>
        <dsp:cNvPr id="0" name=""/>
        <dsp:cNvSpPr/>
      </dsp:nvSpPr>
      <dsp:spPr>
        <a:xfrm>
          <a:off x="0" y="3749992"/>
          <a:ext cx="7704138" cy="28225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7B4B0-6A7D-4BE9-B151-140C25F9C5DE}">
      <dsp:nvSpPr>
        <dsp:cNvPr id="0" name=""/>
        <dsp:cNvSpPr/>
      </dsp:nvSpPr>
      <dsp:spPr>
        <a:xfrm>
          <a:off x="0" y="350"/>
          <a:ext cx="7704138" cy="120967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tr-TR" sz="5600" kern="1200" dirty="0" smtClean="0">
              <a:solidFill>
                <a:srgbClr val="FF0000"/>
              </a:solidFill>
              <a:latin typeface="Arial" pitchFamily="34" charset="0"/>
              <a:cs typeface="Arial" pitchFamily="34" charset="0"/>
            </a:rPr>
            <a:t>KALİFİYE PERSONEL</a:t>
          </a:r>
          <a:endParaRPr lang="tr-TR" sz="5600" kern="1200" dirty="0"/>
        </a:p>
      </dsp:txBody>
      <dsp:txXfrm>
        <a:off x="0" y="350"/>
        <a:ext cx="7704138" cy="1209675"/>
      </dsp:txXfrm>
    </dsp:sp>
    <dsp:sp modelId="{6E303FB5-F584-47A8-885D-33506D41611D}">
      <dsp:nvSpPr>
        <dsp:cNvPr id="0" name=""/>
        <dsp:cNvSpPr/>
      </dsp:nvSpPr>
      <dsp:spPr>
        <a:xfrm>
          <a:off x="0" y="1209675"/>
          <a:ext cx="3852069" cy="25403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b="0" kern="1200" dirty="0" smtClean="0">
              <a:effectLst/>
              <a:latin typeface="Arial" pitchFamily="34" charset="0"/>
              <a:cs typeface="Arial" pitchFamily="34" charset="0"/>
            </a:rPr>
            <a:t>Teknik Disipline Sahip Eğitim</a:t>
          </a:r>
          <a:endParaRPr lang="tr-TR" sz="3600" kern="1200" dirty="0"/>
        </a:p>
      </dsp:txBody>
      <dsp:txXfrm>
        <a:off x="0" y="1209675"/>
        <a:ext cx="3852069" cy="2540317"/>
      </dsp:txXfrm>
    </dsp:sp>
    <dsp:sp modelId="{6595ECB2-19EC-4F59-9761-E2B291BB281D}">
      <dsp:nvSpPr>
        <dsp:cNvPr id="0" name=""/>
        <dsp:cNvSpPr/>
      </dsp:nvSpPr>
      <dsp:spPr>
        <a:xfrm>
          <a:off x="3852069" y="1209675"/>
          <a:ext cx="3852069" cy="25403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kern="1200" dirty="0" smtClean="0">
              <a:latin typeface="Arial" pitchFamily="34" charset="0"/>
              <a:cs typeface="Arial" pitchFamily="34" charset="0"/>
            </a:rPr>
            <a:t>Toplam Bakım Deneyiminde İndirim</a:t>
          </a:r>
          <a:endParaRPr lang="tr-TR" sz="3600" kern="1200" dirty="0">
            <a:latin typeface="Arial" pitchFamily="34" charset="0"/>
            <a:cs typeface="Arial" pitchFamily="34" charset="0"/>
          </a:endParaRPr>
        </a:p>
      </dsp:txBody>
      <dsp:txXfrm>
        <a:off x="3852069" y="1209675"/>
        <a:ext cx="3852069" cy="2540317"/>
      </dsp:txXfrm>
    </dsp:sp>
    <dsp:sp modelId="{E72A388A-B1C4-414B-BE60-D982E2E9B0C7}">
      <dsp:nvSpPr>
        <dsp:cNvPr id="0" name=""/>
        <dsp:cNvSpPr/>
      </dsp:nvSpPr>
      <dsp:spPr>
        <a:xfrm>
          <a:off x="0" y="3749992"/>
          <a:ext cx="7704138" cy="28225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762D0-1858-457C-B9CB-24E898A5DB0B}">
      <dsp:nvSpPr>
        <dsp:cNvPr id="0" name=""/>
        <dsp:cNvSpPr/>
      </dsp:nvSpPr>
      <dsp:spPr>
        <a:xfrm>
          <a:off x="0" y="0"/>
          <a:ext cx="7704138" cy="120967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tr-TR" sz="5600" b="1" kern="1200" dirty="0" smtClean="0">
              <a:solidFill>
                <a:schemeClr val="accent6"/>
              </a:solidFill>
              <a:latin typeface="Arial" pitchFamily="34" charset="0"/>
              <a:cs typeface="Arial" pitchFamily="34" charset="0"/>
            </a:rPr>
            <a:t>TANINAN OKUL</a:t>
          </a:r>
          <a:endParaRPr lang="tr-TR" sz="5600" kern="1200" dirty="0"/>
        </a:p>
      </dsp:txBody>
      <dsp:txXfrm>
        <a:off x="0" y="0"/>
        <a:ext cx="7704138" cy="1209675"/>
      </dsp:txXfrm>
    </dsp:sp>
    <dsp:sp modelId="{84B40804-5ED5-493A-8437-8C3E36FA88C9}">
      <dsp:nvSpPr>
        <dsp:cNvPr id="0" name=""/>
        <dsp:cNvSpPr/>
      </dsp:nvSpPr>
      <dsp:spPr>
        <a:xfrm>
          <a:off x="0" y="1209675"/>
          <a:ext cx="1926034" cy="25403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kern="1200" dirty="0" smtClean="0"/>
            <a:t>Temel Bilgi Gereklilikleri</a:t>
          </a:r>
          <a:endParaRPr lang="tr-TR" sz="2500" kern="1200" dirty="0"/>
        </a:p>
      </dsp:txBody>
      <dsp:txXfrm>
        <a:off x="0" y="1209675"/>
        <a:ext cx="1926034" cy="2540317"/>
      </dsp:txXfrm>
    </dsp:sp>
    <dsp:sp modelId="{0A877E36-3B80-4E9C-8C50-275ED6003B10}">
      <dsp:nvSpPr>
        <dsp:cNvPr id="0" name=""/>
        <dsp:cNvSpPr/>
      </dsp:nvSpPr>
      <dsp:spPr>
        <a:xfrm>
          <a:off x="1926034" y="1209675"/>
          <a:ext cx="1926034" cy="25403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kern="1200" dirty="0" smtClean="0"/>
            <a:t>Pratik Eğitim</a:t>
          </a:r>
          <a:endParaRPr lang="tr-TR" sz="2500" kern="1200" dirty="0"/>
        </a:p>
      </dsp:txBody>
      <dsp:txXfrm>
        <a:off x="1926034" y="1209675"/>
        <a:ext cx="1926034" cy="2540317"/>
      </dsp:txXfrm>
    </dsp:sp>
    <dsp:sp modelId="{4BD40582-4899-4BF4-92AC-C5E6CD77B30B}">
      <dsp:nvSpPr>
        <dsp:cNvPr id="0" name=""/>
        <dsp:cNvSpPr/>
      </dsp:nvSpPr>
      <dsp:spPr>
        <a:xfrm>
          <a:off x="3852069" y="1209675"/>
          <a:ext cx="1926034" cy="25403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kern="1200" dirty="0" smtClean="0"/>
            <a:t>Tüm Modüllerden Muafiyet</a:t>
          </a:r>
          <a:endParaRPr lang="tr-TR" sz="2500" kern="1200" dirty="0"/>
        </a:p>
      </dsp:txBody>
      <dsp:txXfrm>
        <a:off x="3852069" y="1209675"/>
        <a:ext cx="1926034" cy="2540317"/>
      </dsp:txXfrm>
    </dsp:sp>
    <dsp:sp modelId="{A21FAD4A-95AA-43A4-8CFC-5B945F1F9310}">
      <dsp:nvSpPr>
        <dsp:cNvPr id="0" name=""/>
        <dsp:cNvSpPr/>
      </dsp:nvSpPr>
      <dsp:spPr>
        <a:xfrm>
          <a:off x="5778103" y="1209675"/>
          <a:ext cx="1926034" cy="25403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kern="1200" dirty="0" smtClean="0"/>
            <a:t>Toplam Bakım Deneyiminde İndirim </a:t>
          </a:r>
          <a:endParaRPr lang="tr-TR" sz="2500" kern="1200" dirty="0"/>
        </a:p>
      </dsp:txBody>
      <dsp:txXfrm>
        <a:off x="5778103" y="1209675"/>
        <a:ext cx="1926034" cy="2540317"/>
      </dsp:txXfrm>
    </dsp:sp>
    <dsp:sp modelId="{2A214EBA-72E3-4DC1-96B8-ED0BB59A1500}">
      <dsp:nvSpPr>
        <dsp:cNvPr id="0" name=""/>
        <dsp:cNvSpPr/>
      </dsp:nvSpPr>
      <dsp:spPr>
        <a:xfrm>
          <a:off x="0" y="3749992"/>
          <a:ext cx="7704138" cy="28225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71B7A-3F5B-474A-A9E0-EB1A261D3290}">
      <dsp:nvSpPr>
        <dsp:cNvPr id="0" name=""/>
        <dsp:cNvSpPr/>
      </dsp:nvSpPr>
      <dsp:spPr>
        <a:xfrm>
          <a:off x="0" y="0"/>
          <a:ext cx="7704138" cy="120967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tr-TR" sz="5600" kern="1200" dirty="0" smtClean="0">
              <a:solidFill>
                <a:schemeClr val="accent4">
                  <a:lumMod val="50000"/>
                </a:schemeClr>
              </a:solidFill>
              <a:latin typeface="Arial" pitchFamily="34" charset="0"/>
              <a:cs typeface="Arial" pitchFamily="34" charset="0"/>
            </a:rPr>
            <a:t>SHY-147</a:t>
          </a:r>
          <a:endParaRPr lang="tr-TR" sz="5600" kern="1200" dirty="0"/>
        </a:p>
      </dsp:txBody>
      <dsp:txXfrm>
        <a:off x="0" y="0"/>
        <a:ext cx="7704138" cy="1209675"/>
      </dsp:txXfrm>
    </dsp:sp>
    <dsp:sp modelId="{A890902E-1D3E-4614-BC07-8AB050C536BD}">
      <dsp:nvSpPr>
        <dsp:cNvPr id="0" name=""/>
        <dsp:cNvSpPr/>
      </dsp:nvSpPr>
      <dsp:spPr>
        <a:xfrm>
          <a:off x="3761" y="1209675"/>
          <a:ext cx="1282769" cy="25403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Temel Bilgi Gereklilikleri</a:t>
          </a:r>
          <a:endParaRPr lang="tr-TR" sz="1600" kern="1200" dirty="0"/>
        </a:p>
      </dsp:txBody>
      <dsp:txXfrm>
        <a:off x="3761" y="1209675"/>
        <a:ext cx="1282769" cy="2540317"/>
      </dsp:txXfrm>
    </dsp:sp>
    <dsp:sp modelId="{CD619A1C-D9EF-473B-A342-AE78F59E7270}">
      <dsp:nvSpPr>
        <dsp:cNvPr id="0" name=""/>
        <dsp:cNvSpPr/>
      </dsp:nvSpPr>
      <dsp:spPr>
        <a:xfrm>
          <a:off x="1286530" y="1209675"/>
          <a:ext cx="1282769" cy="25403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Pratik Eğitim</a:t>
          </a:r>
          <a:endParaRPr lang="tr-TR" sz="1600" kern="1200" dirty="0"/>
        </a:p>
      </dsp:txBody>
      <dsp:txXfrm>
        <a:off x="1286530" y="1209675"/>
        <a:ext cx="1282769" cy="2540317"/>
      </dsp:txXfrm>
    </dsp:sp>
    <dsp:sp modelId="{2D3CF96A-D52D-4E08-BAAC-F71502F1C919}">
      <dsp:nvSpPr>
        <dsp:cNvPr id="0" name=""/>
        <dsp:cNvSpPr/>
      </dsp:nvSpPr>
      <dsp:spPr>
        <a:xfrm>
          <a:off x="2569299" y="1209675"/>
          <a:ext cx="1282769" cy="25403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Eğitmen Gereklilikleri</a:t>
          </a:r>
          <a:endParaRPr lang="tr-TR" sz="1600" kern="1200" dirty="0"/>
        </a:p>
      </dsp:txBody>
      <dsp:txXfrm>
        <a:off x="2569299" y="1209675"/>
        <a:ext cx="1282769" cy="2540317"/>
      </dsp:txXfrm>
    </dsp:sp>
    <dsp:sp modelId="{966F56D1-3F39-4AAE-9E0C-A1144FF07C9D}">
      <dsp:nvSpPr>
        <dsp:cNvPr id="0" name=""/>
        <dsp:cNvSpPr/>
      </dsp:nvSpPr>
      <dsp:spPr>
        <a:xfrm>
          <a:off x="3852068" y="1209675"/>
          <a:ext cx="1282769" cy="25403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Kalite</a:t>
          </a:r>
          <a:endParaRPr lang="tr-TR" sz="1600" kern="1200" dirty="0"/>
        </a:p>
      </dsp:txBody>
      <dsp:txXfrm>
        <a:off x="3852068" y="1209675"/>
        <a:ext cx="1282769" cy="2540317"/>
      </dsp:txXfrm>
    </dsp:sp>
    <dsp:sp modelId="{0639947D-D0B9-4B63-8F4A-E0F0A141C408}">
      <dsp:nvSpPr>
        <dsp:cNvPr id="0" name=""/>
        <dsp:cNvSpPr/>
      </dsp:nvSpPr>
      <dsp:spPr>
        <a:xfrm>
          <a:off x="5134838" y="1209675"/>
          <a:ext cx="1282769" cy="25403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Tüm Modüllerden Muafiyet</a:t>
          </a:r>
          <a:endParaRPr lang="tr-TR" sz="1600" kern="1200" dirty="0"/>
        </a:p>
      </dsp:txBody>
      <dsp:txXfrm>
        <a:off x="5134838" y="1209675"/>
        <a:ext cx="1282769" cy="2540317"/>
      </dsp:txXfrm>
    </dsp:sp>
    <dsp:sp modelId="{7723FD89-CC8B-4ABA-8004-22C5A9A27A6F}">
      <dsp:nvSpPr>
        <dsp:cNvPr id="0" name=""/>
        <dsp:cNvSpPr/>
      </dsp:nvSpPr>
      <dsp:spPr>
        <a:xfrm>
          <a:off x="6417607" y="1209675"/>
          <a:ext cx="1282769" cy="25403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Toplam Bakım Deneyiminde İndirim</a:t>
          </a:r>
          <a:endParaRPr lang="tr-TR" sz="1600" kern="1200" dirty="0"/>
        </a:p>
      </dsp:txBody>
      <dsp:txXfrm>
        <a:off x="6417607" y="1209675"/>
        <a:ext cx="1282769" cy="2540317"/>
      </dsp:txXfrm>
    </dsp:sp>
    <dsp:sp modelId="{DDB39255-C54A-4BBC-883D-270854D95AB0}">
      <dsp:nvSpPr>
        <dsp:cNvPr id="0" name=""/>
        <dsp:cNvSpPr/>
      </dsp:nvSpPr>
      <dsp:spPr>
        <a:xfrm>
          <a:off x="0" y="3749992"/>
          <a:ext cx="7704138" cy="28225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0A1B45-95BF-45F5-8CB0-CAA1C0621BAA}" type="datetimeFigureOut">
              <a:rPr lang="tr-TR" smtClean="0"/>
              <a:pPr/>
              <a:t>20.04.2016</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89F058-B330-440D-B6AC-26274434D62F}" type="slidenum">
              <a:rPr lang="tr-TR" smtClean="0"/>
              <a:pPr/>
              <a:t>‹#›</a:t>
            </a:fld>
            <a:endParaRPr lang="tr-TR" dirty="0"/>
          </a:p>
        </p:txBody>
      </p:sp>
    </p:spTree>
    <p:extLst>
      <p:ext uri="{BB962C8B-B14F-4D97-AF65-F5344CB8AC3E}">
        <p14:creationId xmlns:p14="http://schemas.microsoft.com/office/powerpoint/2010/main" val="2774679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EE5C3D5-3E4C-4EB7-9190-F24EAF18F638}" type="slidenum">
              <a:rPr lang="tr-TR" smtClean="0">
                <a:solidFill>
                  <a:prstClr val="black"/>
                </a:solidFill>
              </a:rPr>
              <a:pPr/>
              <a:t>2</a:t>
            </a:fld>
            <a:endParaRPr lang="tr-TR">
              <a:solidFill>
                <a:prstClr val="black"/>
              </a:solidFill>
            </a:endParaRPr>
          </a:p>
        </p:txBody>
      </p:sp>
    </p:spTree>
    <p:extLst>
      <p:ext uri="{BB962C8B-B14F-4D97-AF65-F5344CB8AC3E}">
        <p14:creationId xmlns:p14="http://schemas.microsoft.com/office/powerpoint/2010/main" val="1521846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baseline="0" dirty="0" smtClean="0">
                <a:solidFill>
                  <a:schemeClr val="tx1"/>
                </a:solidFill>
                <a:latin typeface="+mn-lt"/>
                <a:ea typeface="+mn-ea"/>
                <a:cs typeface="+mn-cs"/>
              </a:rPr>
              <a:t>Sentetik eğitim araçları, belirli bir sistemin veya </a:t>
            </a:r>
            <a:r>
              <a:rPr lang="tr-TR" sz="1200" kern="1200" baseline="0" dirty="0" err="1" smtClean="0">
                <a:solidFill>
                  <a:schemeClr val="tx1"/>
                </a:solidFill>
                <a:latin typeface="+mn-lt"/>
                <a:ea typeface="+mn-ea"/>
                <a:cs typeface="+mn-cs"/>
              </a:rPr>
              <a:t>komponentin</a:t>
            </a:r>
            <a:r>
              <a:rPr lang="tr-TR" sz="1200" kern="1200" baseline="0" dirty="0" smtClean="0">
                <a:solidFill>
                  <a:schemeClr val="tx1"/>
                </a:solidFill>
                <a:latin typeface="+mn-lt"/>
                <a:ea typeface="+mn-ea"/>
                <a:cs typeface="+mn-cs"/>
              </a:rPr>
              <a:t> çalışma modelleri olup, bilgisayar simülasyonlarını içerirler. Sentetik eğitim araçları, kompleks sistemler ve arıza teşhis amaçları için faydalı görülmektedir. </a:t>
            </a:r>
          </a:p>
          <a:p>
            <a:pPr>
              <a:defRPr/>
            </a:pPr>
            <a:r>
              <a:rPr lang="tr-TR" dirty="0"/>
              <a:t>Öğrencilerin verilen konuyu anlamalarını kolaylaştırmak açısından yararlı olduğu düşünülürse; sunu teçhizatı, örnek sentetik eğitim cihazlarını da kapsamalıdır</a:t>
            </a:r>
            <a:r>
              <a:rPr lang="tr-TR" dirty="0" smtClean="0"/>
              <a:t>.</a:t>
            </a:r>
          </a:p>
          <a:p>
            <a:pPr marL="171450" indent="-171450">
              <a:buFont typeface="Arial" pitchFamily="34" charset="0"/>
              <a:buChar char="•"/>
              <a:defRPr/>
            </a:pPr>
            <a:r>
              <a:rPr lang="tr-TR" dirty="0" smtClean="0"/>
              <a:t>Hava </a:t>
            </a:r>
            <a:r>
              <a:rPr lang="tr-TR" dirty="0"/>
              <a:t>aracı parçalarının uygun bir şekilde seçilmesi, öğretilmekte olan Part-66'nın belirli modülü veya alt modülü bakımından uygunluk anlamına gelmektedir. Örneğin; türbin motoru modülü, bu tür parçaların neye benzediğini, bakım açısından kritik alanların neler olduğunu göstermek ve söküm/montaj alıştırmalarının tamamlanmasını sağlamak için farklı türbin motor tiplerinden yeterli / uygun parçaların teminini gerektirir. </a:t>
            </a:r>
          </a:p>
          <a:p>
            <a:pPr marL="171450" indent="-171450">
              <a:buFont typeface="Arial" pitchFamily="34" charset="0"/>
              <a:buChar char="•"/>
              <a:defRPr/>
            </a:pPr>
            <a:r>
              <a:rPr lang="tr-TR" dirty="0" smtClean="0"/>
              <a:t>Uygun </a:t>
            </a:r>
            <a:r>
              <a:rPr lang="tr-TR" dirty="0"/>
              <a:t>hava aracı, motorlar, hava aracı parçaları ve </a:t>
            </a:r>
            <a:r>
              <a:rPr lang="tr-TR" dirty="0" err="1"/>
              <a:t>aviyonik</a:t>
            </a:r>
            <a:r>
              <a:rPr lang="tr-TR" dirty="0"/>
              <a:t> teçhizatı, öğretilmekte olan Part-66'nın belirli konu modülü veya alt modülü bakımından uygunluk anlamına gelmektedir. Örneğin, kategori B2 </a:t>
            </a:r>
            <a:r>
              <a:rPr lang="tr-TR" dirty="0" err="1"/>
              <a:t>aviyonik</a:t>
            </a:r>
            <a:r>
              <a:rPr lang="tr-TR" dirty="0"/>
              <a:t> eğitimi, başka teçhizatlar arasında, bakım ve sistem çalışması öğrenciler tarafından çalışma ortamında gözlemlenebilecek ve bu sayede daha iyi anlaşılabilecek şekilde, kurulu en az bir oto-pilot ve uçuş idare sistemi erişimi sağlanmalıdır. </a:t>
            </a:r>
          </a:p>
          <a:p>
            <a:pPr marL="171450" indent="-171450">
              <a:buFont typeface="Arial" pitchFamily="34" charset="0"/>
              <a:buChar char="•"/>
              <a:defRPr/>
            </a:pPr>
            <a:r>
              <a:rPr lang="tr-TR" dirty="0" smtClean="0"/>
              <a:t>Bu </a:t>
            </a:r>
            <a:r>
              <a:rPr lang="tr-TR" dirty="0"/>
              <a:t>Talimatın Ek-1 Tablo-2 147.A.100(d) tesis gereklilikleri ile bağlantılı olarak “Erişim" ifadesi, bu tür parçalara erişmek üzere SHY-145 veya Part-145 onaylı bir bakım kuruluşu ile sözleşme yapılabilir. </a:t>
            </a:r>
            <a:endParaRPr lang="tr-TR" sz="1200" kern="1200" baseline="0" dirty="0" smtClean="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4489F058-B330-440D-B6AC-26274434D62F}" type="slidenum">
              <a:rPr lang="tr-TR" smtClean="0"/>
              <a:pPr/>
              <a:t>13</a:t>
            </a:fld>
            <a:endParaRPr lang="tr-T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İlgili hava aracı bakım lisans kategorisi veya alt kategorisi için Part-66 kapsamında belirtilen temel bilgi müfredatı </a:t>
            </a:r>
            <a:endParaRPr lang="tr-TR" dirty="0"/>
          </a:p>
        </p:txBody>
      </p:sp>
      <p:sp>
        <p:nvSpPr>
          <p:cNvPr id="4" name="3 Slayt Numarası Yer Tutucusu"/>
          <p:cNvSpPr>
            <a:spLocks noGrp="1"/>
          </p:cNvSpPr>
          <p:nvPr>
            <p:ph type="sldNum" sz="quarter" idx="10"/>
          </p:nvPr>
        </p:nvSpPr>
        <p:spPr/>
        <p:txBody>
          <a:bodyPr/>
          <a:lstStyle/>
          <a:p>
            <a:fld id="{4489F058-B330-440D-B6AC-26274434D62F}" type="slidenum">
              <a:rPr lang="tr-TR" smtClean="0"/>
              <a:pPr/>
              <a:t>14</a:t>
            </a:fld>
            <a:endParaRPr lang="tr-T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171450" indent="-171450">
              <a:buFont typeface="Arial" pitchFamily="34" charset="0"/>
              <a:buChar char="•"/>
              <a:defRPr/>
            </a:pPr>
            <a:r>
              <a:rPr lang="tr-TR" dirty="0" smtClean="0"/>
              <a:t>Eğitim </a:t>
            </a:r>
            <a:r>
              <a:rPr lang="tr-TR" dirty="0"/>
              <a:t>standartlarını, bilgi sınavlarının ve pratik değerlendirmelerin bütünlüğünü ve prosedürlerin yeterliliğini takip etmek üzere bağımsız bir denetim fonksiyonu. </a:t>
            </a:r>
            <a:endParaRPr lang="tr-TR" dirty="0" smtClean="0"/>
          </a:p>
          <a:p>
            <a:pPr marL="171450" indent="-171450">
              <a:buFont typeface="Arial" pitchFamily="34" charset="0"/>
              <a:buChar char="•"/>
              <a:defRPr/>
            </a:pPr>
            <a:r>
              <a:rPr lang="tr-TR" dirty="0" smtClean="0"/>
              <a:t>Denetleme </a:t>
            </a:r>
            <a:r>
              <a:rPr lang="tr-TR" dirty="0"/>
              <a:t>bulgularının düzeltici işlemlerinin yapılmasının sağlanması amacıyla, yönetici kadroya ve Sorumlu Yöneticiye sunulmasını sağlayan bir geri bildirim sistemi. </a:t>
            </a:r>
            <a:endParaRPr lang="tr-TR" dirty="0" smtClean="0"/>
          </a:p>
          <a:p>
            <a:pPr marL="171450" indent="-171450">
              <a:buFont typeface="Arial" pitchFamily="34" charset="0"/>
              <a:buChar char="•"/>
              <a:defRPr/>
            </a:pPr>
            <a:r>
              <a:rPr lang="tr-TR" dirty="0"/>
              <a:t>her 12 ayda en az bir kez </a:t>
            </a:r>
            <a:r>
              <a:rPr lang="tr-TR" dirty="0" smtClean="0"/>
              <a:t>iç denetim yapılmalı.</a:t>
            </a:r>
          </a:p>
          <a:p>
            <a:pPr marL="171450" indent="-171450">
              <a:buFont typeface="Arial" pitchFamily="34" charset="0"/>
              <a:buChar char="•"/>
              <a:defRPr/>
            </a:pPr>
            <a:r>
              <a:rPr lang="tr-TR" dirty="0"/>
              <a:t>Denetimlerin daima, denetlenen prosedürlerden sorumlu olmayan personel tarafından yapılmasını sağlayarak, kişilerden bağımsız bir denetim sistemi tesis edilmelidir</a:t>
            </a:r>
            <a:r>
              <a:rPr lang="tr-TR" dirty="0" smtClean="0"/>
              <a:t>.</a:t>
            </a:r>
          </a:p>
          <a:p>
            <a:pPr marL="171450" indent="-171450">
              <a:buFont typeface="Arial" pitchFamily="34" charset="0"/>
              <a:buChar char="•"/>
              <a:defRPr/>
            </a:pPr>
            <a:r>
              <a:rPr lang="tr-TR" dirty="0" smtClean="0"/>
              <a:t>örnekleme </a:t>
            </a:r>
            <a:r>
              <a:rPr lang="tr-TR" dirty="0"/>
              <a:t>yöntemi ile </a:t>
            </a:r>
            <a:r>
              <a:rPr lang="tr-TR" dirty="0" smtClean="0"/>
              <a:t>denetleme </a:t>
            </a:r>
          </a:p>
          <a:p>
            <a:pPr marL="171450" indent="-171450">
              <a:buFont typeface="Arial" pitchFamily="34" charset="0"/>
              <a:buChar char="•"/>
              <a:defRPr/>
            </a:pPr>
            <a:r>
              <a:rPr lang="tr-TR" dirty="0"/>
              <a:t>Büyük ölçekli eğitim kuruluşları </a:t>
            </a:r>
            <a:r>
              <a:rPr lang="tr-TR" dirty="0" smtClean="0"/>
              <a:t>tek </a:t>
            </a:r>
            <a:r>
              <a:rPr lang="tr-TR" dirty="0"/>
              <a:t>görevi denetimler icra etmek, bulgu raporları hazırlamak ve söz konusu bulguların düzeltilmelerini takip etmek olan, bu amaca tahsis edilmiş bir kalite denetim grubuna sahip olmalıdırlar. </a:t>
            </a:r>
            <a:endParaRPr lang="tr-TR" dirty="0" smtClean="0"/>
          </a:p>
          <a:p>
            <a:pPr marL="171450" indent="-171450">
              <a:buFont typeface="Arial" pitchFamily="34" charset="0"/>
              <a:buChar char="•"/>
              <a:defRPr/>
            </a:pPr>
            <a:r>
              <a:rPr lang="tr-TR" dirty="0" smtClean="0"/>
              <a:t>Küçük </a:t>
            </a:r>
            <a:r>
              <a:rPr lang="tr-TR" dirty="0"/>
              <a:t>çaplı eğitim kuruluşları </a:t>
            </a:r>
            <a:r>
              <a:rPr lang="tr-TR" dirty="0" smtClean="0"/>
              <a:t>için</a:t>
            </a:r>
            <a:r>
              <a:rPr lang="tr-TR" dirty="0"/>
              <a:t>, kalite yöneticisinin </a:t>
            </a:r>
            <a:r>
              <a:rPr lang="tr-TR" dirty="0" err="1"/>
              <a:t>kontrölü</a:t>
            </a:r>
            <a:r>
              <a:rPr lang="tr-TR" dirty="0"/>
              <a:t> altındaki genel planlama ve uygulamaya tabi olarak, sorumlu olan bölümü </a:t>
            </a:r>
            <a:r>
              <a:rPr lang="tr-TR" dirty="0" smtClean="0"/>
              <a:t>denetlenmesi </a:t>
            </a:r>
            <a:r>
              <a:rPr lang="tr-TR" dirty="0"/>
              <a:t>ilgili bölümün görevinden veya prosedüründen sorumlu olmayan bir bölümden ve yetkin bir personelin kullanılması kabul edilebilir</a:t>
            </a:r>
            <a:r>
              <a:rPr lang="tr-TR" dirty="0" smtClean="0"/>
              <a:t>.</a:t>
            </a:r>
          </a:p>
          <a:p>
            <a:pPr marL="171450" indent="-171450">
              <a:buFont typeface="Arial" pitchFamily="34" charset="0"/>
              <a:buChar char="•"/>
              <a:defRPr/>
            </a:pPr>
            <a:r>
              <a:rPr lang="tr-TR" dirty="0" smtClean="0"/>
              <a:t>Bu </a:t>
            </a:r>
            <a:r>
              <a:rPr lang="tr-TR" dirty="0"/>
              <a:t>hususa ilişkin birincil görev, bağımsız denetim sonucunda ortaya çıkan tüm bulguların doğru şekilde ve zamanında düzeltilmesini sağlamak ve sorumlu yöneticinin, sürecin sağlıklı bir şekilde çalışıp çalışmadığından haberdar edilmesidir</a:t>
            </a:r>
            <a:endParaRPr lang="tr-TR" sz="1200" kern="1200" baseline="0" dirty="0" smtClean="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4489F058-B330-440D-B6AC-26274434D62F}" type="slidenum">
              <a:rPr lang="tr-TR" smtClean="0"/>
              <a:pPr/>
              <a:t>15</a:t>
            </a:fld>
            <a:endParaRPr lang="tr-T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489F058-B330-440D-B6AC-26274434D62F}" type="slidenum">
              <a:rPr lang="tr-TR" smtClean="0"/>
              <a:pPr/>
              <a:t>16</a:t>
            </a:fld>
            <a:endParaRPr lang="tr-TR" dirty="0"/>
          </a:p>
        </p:txBody>
      </p:sp>
    </p:spTree>
    <p:extLst>
      <p:ext uri="{BB962C8B-B14F-4D97-AF65-F5344CB8AC3E}">
        <p14:creationId xmlns:p14="http://schemas.microsoft.com/office/powerpoint/2010/main" val="528089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92500"/>
          </a:bodyPr>
          <a:lstStyle/>
          <a:p>
            <a:pPr marL="171450" indent="-171450">
              <a:buFont typeface="Arial" pitchFamily="34" charset="0"/>
              <a:buChar char="•"/>
            </a:pPr>
            <a:r>
              <a:rPr lang="tr-TR" dirty="0" smtClean="0"/>
              <a:t>Eğitim, bilgi sınavları ve pratik değerlendirmeler yalnızca onay sertifikasında belirtilen adreslerde ve/veya </a:t>
            </a:r>
            <a:r>
              <a:rPr lang="tr-TR" dirty="0" err="1" smtClean="0"/>
              <a:t>BEKAD’da</a:t>
            </a:r>
            <a:r>
              <a:rPr lang="tr-TR" dirty="0" smtClean="0"/>
              <a:t> belirtilen herhangi bir adreste gerçekleştirilebilir.</a:t>
            </a:r>
          </a:p>
          <a:p>
            <a:pPr marL="171450" indent="-171450">
              <a:buFont typeface="Arial" pitchFamily="34" charset="0"/>
              <a:buChar char="•"/>
            </a:pPr>
            <a:r>
              <a:rPr lang="tr-TR" dirty="0" smtClean="0"/>
              <a:t>Bu </a:t>
            </a:r>
            <a:r>
              <a:rPr lang="tr-TR" dirty="0"/>
              <a:t>Talimatın Ek-1 Tablo-9 IR 147.A.145(d) kapsamında belirtilmekte olduğu üzere, uygun olması halinde, söz konusu kuruluşların </a:t>
            </a:r>
            <a:r>
              <a:rPr lang="tr-TR" dirty="0" err="1" smtClean="0"/>
              <a:t>listesii</a:t>
            </a:r>
            <a:endParaRPr lang="tr-TR" dirty="0" smtClean="0"/>
          </a:p>
          <a:p>
            <a:pPr marL="171450" indent="-171450">
              <a:buFont typeface="Arial" pitchFamily="34" charset="0"/>
              <a:buChar char="•"/>
            </a:pPr>
            <a:r>
              <a:rPr lang="tr-TR" dirty="0" smtClean="0"/>
              <a:t>Bakım </a:t>
            </a:r>
            <a:r>
              <a:rPr lang="tr-TR" dirty="0"/>
              <a:t>eğitim kuruluşu, temel teorik eğitimin, tip eğitiminin ve ilgili sınavların gerçekleştirilmesini alt sözleşme yolu ile bakım eğitimi kuruluşu olmayan başka bir kuruluşa, bakım eğitim kuruluşunun kalite sisteminin denetimi altında </a:t>
            </a:r>
            <a:r>
              <a:rPr lang="tr-TR" dirty="0" smtClean="0"/>
              <a:t>devredebilir.</a:t>
            </a:r>
          </a:p>
          <a:p>
            <a:pPr marL="171450" indent="-171450">
              <a:buFont typeface="Arial" pitchFamily="34" charset="0"/>
              <a:buChar char="•"/>
            </a:pPr>
            <a:r>
              <a:rPr lang="tr-TR" dirty="0" smtClean="0"/>
              <a:t>Temel </a:t>
            </a:r>
            <a:r>
              <a:rPr lang="tr-TR" dirty="0"/>
              <a:t>bilgi eğitiminin ve sınavının alt sözleşme yoluyla devri, Part-66, Ek I, Modül 1, 2, 3, 4, 5, 6, 8, 9 ve 10 ile sınırlıdır. </a:t>
            </a:r>
            <a:endParaRPr lang="tr-TR" dirty="0" smtClean="0"/>
          </a:p>
          <a:p>
            <a:pPr marL="171450" indent="-171450">
              <a:buFont typeface="Arial" pitchFamily="34" charset="0"/>
              <a:buChar char="•"/>
            </a:pPr>
            <a:r>
              <a:rPr lang="tr-TR" dirty="0" smtClean="0"/>
              <a:t>sözleşme </a:t>
            </a:r>
            <a:r>
              <a:rPr lang="tr-TR" dirty="0"/>
              <a:t>yoluyla taşerona devredilmesine müsaade edilmesindeki sebep, ilgili konuların pek çoğuna ilişkin eğitimin genel olarak, hava aracı bakımında uzmanlığa sahip olmayan eğitim kuruluşları tarafından da sunulabilmesi ve Bu Talimatın Ek-1 Tablo-13 IR 147.A.200 kapsamında belirtilmekte olan pratik eğitim unsurunun bu konular için geçerli olmamasıdır. Öte yandan, 7. ve 11 ila 17. eğitim modülleri hava aracı bakımına özgündürler ve Bu Talimatın Ek-1 Tablo-13 IR 147.A.200 kapsamında belirtilmekte olan pratik eğitim unsurunu içermektedirler</a:t>
            </a:r>
            <a:r>
              <a:rPr lang="tr-TR" dirty="0" smtClean="0"/>
              <a:t>.</a:t>
            </a:r>
          </a:p>
          <a:p>
            <a:pPr marL="171450" indent="-171450">
              <a:buFont typeface="Arial" pitchFamily="34" charset="0"/>
              <a:buChar char="•"/>
            </a:pPr>
            <a:r>
              <a:rPr lang="tr-TR" dirty="0" smtClean="0"/>
              <a:t> "</a:t>
            </a:r>
            <a:r>
              <a:rPr lang="tr-TR" dirty="0"/>
              <a:t>sınırlı taşerona devir" opsiyonunun amacı, SHY- 147 veya Part-147 onaylarını sadece, en azından hava aracı bakım faaliyetine özgü konulara ilişkin eğitim sunabilme kapasitesine sahip olan kuruluşlara vermektir.</a:t>
            </a:r>
            <a:endParaRPr lang="tr-TR" dirty="0" smtClean="0"/>
          </a:p>
          <a:p>
            <a:pPr marL="171450" indent="-171450">
              <a:buFont typeface="Arial" pitchFamily="34" charset="0"/>
              <a:buChar char="•"/>
            </a:pPr>
            <a:r>
              <a:rPr lang="tr-TR" dirty="0"/>
              <a:t>Bakım Eğitimi Kuruluşu, herhangi bir eğitim için onaylanmadıysa, ilgili eğitimin sınavı için de onaylanmaz. </a:t>
            </a:r>
            <a:endParaRPr lang="tr-TR" dirty="0" smtClean="0"/>
          </a:p>
          <a:p>
            <a:pPr marL="171450" indent="-171450">
              <a:buFont typeface="Arial" pitchFamily="34" charset="0"/>
              <a:buChar char="•"/>
            </a:pPr>
            <a:r>
              <a:rPr lang="tr-TR" dirty="0" smtClean="0"/>
              <a:t>Taşeronun</a:t>
            </a:r>
            <a:r>
              <a:rPr lang="tr-TR" dirty="0"/>
              <a:t>, SHY-147 veya Part-147 onaylı bakım eğitim kuruluşunun öğrencilerini ilgilendiren tesislerinin, personelinin ve prosedürlerinin eğitim veya sınavlar süresi boyunca SHY-147 gerekliliklerini karşılaması gerekmektedir. </a:t>
            </a:r>
          </a:p>
        </p:txBody>
      </p:sp>
      <p:sp>
        <p:nvSpPr>
          <p:cNvPr id="4" name="Slayt Numarası Yer Tutucusu 3"/>
          <p:cNvSpPr>
            <a:spLocks noGrp="1"/>
          </p:cNvSpPr>
          <p:nvPr>
            <p:ph type="sldNum" sz="quarter" idx="10"/>
          </p:nvPr>
        </p:nvSpPr>
        <p:spPr/>
        <p:txBody>
          <a:bodyPr/>
          <a:lstStyle/>
          <a:p>
            <a:fld id="{4489F058-B330-440D-B6AC-26274434D62F}" type="slidenum">
              <a:rPr lang="tr-TR" smtClean="0"/>
              <a:pPr/>
              <a:t>18</a:t>
            </a:fld>
            <a:endParaRPr lang="tr-TR" dirty="0"/>
          </a:p>
        </p:txBody>
      </p:sp>
    </p:spTree>
    <p:extLst>
      <p:ext uri="{BB962C8B-B14F-4D97-AF65-F5344CB8AC3E}">
        <p14:creationId xmlns:p14="http://schemas.microsoft.com/office/powerpoint/2010/main" val="3918588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Arial" pitchFamily="34" charset="0"/>
              <a:buChar char="•"/>
            </a:pPr>
            <a:r>
              <a:rPr lang="tr-TR" dirty="0" smtClean="0"/>
              <a:t>Tüm </a:t>
            </a:r>
            <a:r>
              <a:rPr lang="tr-TR" dirty="0"/>
              <a:t>eğitmenler, sınav sorumluları ve pratik değerlendiriciler için görev tanımları </a:t>
            </a:r>
            <a:r>
              <a:rPr lang="tr-TR" dirty="0" smtClean="0"/>
              <a:t>oluşturulmalıdır.</a:t>
            </a:r>
          </a:p>
          <a:p>
            <a:pPr marL="171450" indent="-171450">
              <a:buFont typeface="Arial" pitchFamily="34" charset="0"/>
              <a:buChar char="•"/>
            </a:pPr>
            <a:r>
              <a:rPr lang="tr-TR" dirty="0" smtClean="0"/>
              <a:t>Yeterli </a:t>
            </a:r>
            <a:r>
              <a:rPr lang="tr-TR" dirty="0"/>
              <a:t>güvenliğin sağlanması koşuluyla saklama imkânları ve ofis </a:t>
            </a:r>
            <a:r>
              <a:rPr lang="tr-TR" dirty="0" smtClean="0"/>
              <a:t>birleştirilebilir.</a:t>
            </a:r>
          </a:p>
          <a:p>
            <a:pPr marL="171450" indent="-171450">
              <a:buFont typeface="Arial" pitchFamily="34" charset="0"/>
              <a:buChar char="•"/>
            </a:pPr>
            <a:r>
              <a:rPr lang="tr-TR" dirty="0" smtClean="0"/>
              <a:t>Kuruluş</a:t>
            </a:r>
            <a:r>
              <a:rPr lang="tr-TR" dirty="0"/>
              <a:t>, bir öğrenciye ait bütün eğitim, sınav ve değerlendirme kayıtlarını süresiz olarak doğal afetlere ve çalınmaya karşı önlem alınmış bir şekilde saklamak ve bilgisayar yedekleme diskleri, teypleri ve benzeri verilerin zarar görmesini önleyecek bir ortamda ve çalışma diskleri, teypleri ve benzerlerinden ayrı olarak tutmak zorundadır.</a:t>
            </a:r>
          </a:p>
        </p:txBody>
      </p:sp>
      <p:sp>
        <p:nvSpPr>
          <p:cNvPr id="4" name="Slayt Numarası Yer Tutucusu 3"/>
          <p:cNvSpPr>
            <a:spLocks noGrp="1"/>
          </p:cNvSpPr>
          <p:nvPr>
            <p:ph type="sldNum" sz="quarter" idx="10"/>
          </p:nvPr>
        </p:nvSpPr>
        <p:spPr/>
        <p:txBody>
          <a:bodyPr/>
          <a:lstStyle/>
          <a:p>
            <a:fld id="{4489F058-B330-440D-B6AC-26274434D62F}" type="slidenum">
              <a:rPr lang="tr-TR" smtClean="0"/>
              <a:pPr/>
              <a:t>19</a:t>
            </a:fld>
            <a:endParaRPr lang="tr-TR" dirty="0"/>
          </a:p>
        </p:txBody>
      </p:sp>
    </p:spTree>
    <p:extLst>
      <p:ext uri="{BB962C8B-B14F-4D97-AF65-F5344CB8AC3E}">
        <p14:creationId xmlns:p14="http://schemas.microsoft.com/office/powerpoint/2010/main" val="4130312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489F058-B330-440D-B6AC-26274434D62F}" type="slidenum">
              <a:rPr lang="tr-TR" smtClean="0"/>
              <a:pPr/>
              <a:t>21</a:t>
            </a:fld>
            <a:endParaRPr lang="tr-TR" dirty="0"/>
          </a:p>
        </p:txBody>
      </p:sp>
    </p:spTree>
    <p:extLst>
      <p:ext uri="{BB962C8B-B14F-4D97-AF65-F5344CB8AC3E}">
        <p14:creationId xmlns:p14="http://schemas.microsoft.com/office/powerpoint/2010/main" val="1080642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489F058-B330-440D-B6AC-26274434D62F}" type="slidenum">
              <a:rPr lang="tr-TR" smtClean="0"/>
              <a:pPr/>
              <a:t>22</a:t>
            </a:fld>
            <a:endParaRPr lang="tr-TR" dirty="0"/>
          </a:p>
        </p:txBody>
      </p:sp>
    </p:spTree>
    <p:extLst>
      <p:ext uri="{BB962C8B-B14F-4D97-AF65-F5344CB8AC3E}">
        <p14:creationId xmlns:p14="http://schemas.microsoft.com/office/powerpoint/2010/main" val="3805715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489F058-B330-440D-B6AC-26274434D62F}" type="slidenum">
              <a:rPr lang="tr-TR" smtClean="0"/>
              <a:pPr/>
              <a:t>23</a:t>
            </a:fld>
            <a:endParaRPr lang="tr-TR" dirty="0"/>
          </a:p>
        </p:txBody>
      </p:sp>
    </p:spTree>
    <p:extLst>
      <p:ext uri="{BB962C8B-B14F-4D97-AF65-F5344CB8AC3E}">
        <p14:creationId xmlns:p14="http://schemas.microsoft.com/office/powerpoint/2010/main" val="2274563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Kalifiye personel; mekanik olarak çalışacak personel için motor, makine, </a:t>
            </a:r>
            <a:r>
              <a:rPr lang="tr-TR" sz="1200" kern="1200" dirty="0" err="1" smtClean="0">
                <a:solidFill>
                  <a:schemeClr val="tx1"/>
                </a:solidFill>
                <a:latin typeface="+mn-lt"/>
                <a:ea typeface="+mn-ea"/>
                <a:cs typeface="+mn-cs"/>
              </a:rPr>
              <a:t>mekatronik</a:t>
            </a:r>
            <a:r>
              <a:rPr lang="tr-TR" sz="1200" kern="1200" dirty="0" smtClean="0">
                <a:solidFill>
                  <a:schemeClr val="tx1"/>
                </a:solidFill>
                <a:latin typeface="+mn-lt"/>
                <a:ea typeface="+mn-ea"/>
                <a:cs typeface="+mn-cs"/>
              </a:rPr>
              <a:t>, vb., </a:t>
            </a:r>
            <a:r>
              <a:rPr lang="tr-TR" sz="1200" kern="1200" dirty="0" err="1" smtClean="0">
                <a:solidFill>
                  <a:schemeClr val="tx1"/>
                </a:solidFill>
                <a:latin typeface="+mn-lt"/>
                <a:ea typeface="+mn-ea"/>
                <a:cs typeface="+mn-cs"/>
              </a:rPr>
              <a:t>aviyonik</a:t>
            </a:r>
            <a:r>
              <a:rPr lang="tr-TR" sz="1200" kern="1200" dirty="0" smtClean="0">
                <a:solidFill>
                  <a:schemeClr val="tx1"/>
                </a:solidFill>
                <a:latin typeface="+mn-lt"/>
                <a:ea typeface="+mn-ea"/>
                <a:cs typeface="+mn-cs"/>
              </a:rPr>
              <a:t> olarak çalışacak personel için ise elektrik veya elektronik cihazların imalat, tamir, bakım, servis, kontrol veya revizyonlarını kapsayan ve Genel Müdürlük tarafından kabul edilen bir eğitim sürecini başarı ile tamamlamış kişidir. Söz konusu eğitim alet ve ölçüm cihazlarının kullanımını da içermelidir.</a:t>
            </a:r>
            <a:endParaRPr lang="tr-TR" dirty="0"/>
          </a:p>
        </p:txBody>
      </p:sp>
      <p:sp>
        <p:nvSpPr>
          <p:cNvPr id="4" name="3 Slayt Numarası Yer Tutucusu"/>
          <p:cNvSpPr>
            <a:spLocks noGrp="1"/>
          </p:cNvSpPr>
          <p:nvPr>
            <p:ph type="sldNum" sz="quarter" idx="10"/>
          </p:nvPr>
        </p:nvSpPr>
        <p:spPr/>
        <p:txBody>
          <a:bodyPr/>
          <a:lstStyle/>
          <a:p>
            <a:fld id="{4489F058-B330-440D-B6AC-26274434D62F}" type="slidenum">
              <a:rPr lang="tr-TR" smtClean="0">
                <a:solidFill>
                  <a:prstClr val="black"/>
                </a:solidFill>
              </a:rPr>
              <a:pPr/>
              <a:t>27</a:t>
            </a:fld>
            <a:endParaRPr lang="tr-TR"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Kapsam</a:t>
            </a:r>
            <a:r>
              <a:rPr lang="tr-TR" b="1" dirty="0"/>
              <a:t>: </a:t>
            </a:r>
            <a:r>
              <a:rPr lang="tr-TR" dirty="0"/>
              <a:t>Bu Yönetmelik, Türkiye'de yerleşik olan Hava Aracı Bakım Eğitimi Kuruluşlarını, ilgili yönetici </a:t>
            </a:r>
            <a:r>
              <a:rPr lang="tr-TR" dirty="0" err="1" smtClean="0"/>
              <a:t>personelile</a:t>
            </a:r>
            <a:r>
              <a:rPr lang="tr-TR" dirty="0" smtClean="0"/>
              <a:t> </a:t>
            </a:r>
            <a:r>
              <a:rPr lang="tr-TR" dirty="0"/>
              <a:t>geçerli lisans ve/veya sertifika sahibi olan ve/veya bu eğitimleri alacak olan gerçek ve tüzel kişileri kapsar</a:t>
            </a:r>
          </a:p>
        </p:txBody>
      </p:sp>
      <p:sp>
        <p:nvSpPr>
          <p:cNvPr id="4" name="Slayt Numarası Yer Tutucusu 3"/>
          <p:cNvSpPr>
            <a:spLocks noGrp="1"/>
          </p:cNvSpPr>
          <p:nvPr>
            <p:ph type="sldNum" sz="quarter" idx="10"/>
          </p:nvPr>
        </p:nvSpPr>
        <p:spPr/>
        <p:txBody>
          <a:bodyPr/>
          <a:lstStyle/>
          <a:p>
            <a:fld id="{0EE5C3D5-3E4C-4EB7-9190-F24EAF18F638}" type="slidenum">
              <a:rPr lang="tr-TR" smtClean="0"/>
              <a:pPr/>
              <a:t>3</a:t>
            </a:fld>
            <a:endParaRPr lang="tr-TR"/>
          </a:p>
        </p:txBody>
      </p:sp>
    </p:spTree>
    <p:extLst>
      <p:ext uri="{BB962C8B-B14F-4D97-AF65-F5344CB8AC3E}">
        <p14:creationId xmlns:p14="http://schemas.microsoft.com/office/powerpoint/2010/main" val="3545183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489F058-B330-440D-B6AC-26274434D62F}" type="slidenum">
              <a:rPr lang="tr-TR" smtClean="0"/>
              <a:pPr/>
              <a:t>30</a:t>
            </a:fld>
            <a:endParaRPr lang="tr-TR" dirty="0"/>
          </a:p>
        </p:txBody>
      </p:sp>
    </p:spTree>
    <p:extLst>
      <p:ext uri="{BB962C8B-B14F-4D97-AF65-F5344CB8AC3E}">
        <p14:creationId xmlns:p14="http://schemas.microsoft.com/office/powerpoint/2010/main" val="2773847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489F058-B330-440D-B6AC-26274434D62F}" type="slidenum">
              <a:rPr lang="tr-TR" smtClean="0"/>
              <a:pPr/>
              <a:t>31</a:t>
            </a:fld>
            <a:endParaRPr lang="tr-TR" dirty="0"/>
          </a:p>
        </p:txBody>
      </p:sp>
    </p:spTree>
    <p:extLst>
      <p:ext uri="{BB962C8B-B14F-4D97-AF65-F5344CB8AC3E}">
        <p14:creationId xmlns:p14="http://schemas.microsoft.com/office/powerpoint/2010/main" val="3166054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a:bodyPr>
          <a:lstStyle/>
          <a:p>
            <a:r>
              <a:rPr lang="tr-TR" sz="1200" b="1" i="0" u="none" strike="noStrike" kern="1200" baseline="0" dirty="0" smtClean="0">
                <a:solidFill>
                  <a:schemeClr val="tx1"/>
                </a:solidFill>
                <a:latin typeface="+mn-lt"/>
                <a:ea typeface="+mn-ea"/>
                <a:cs typeface="+mn-cs"/>
              </a:rPr>
              <a:t>SHT-147 Form-148 ve SHT-147 Form-149 </a:t>
            </a:r>
            <a:endParaRPr lang="tr-TR" sz="1200" b="0" i="0" u="none" strike="noStrike" kern="1200" baseline="0" dirty="0" smtClean="0">
              <a:solidFill>
                <a:schemeClr val="tx1"/>
              </a:solidFill>
              <a:latin typeface="+mn-lt"/>
              <a:ea typeface="+mn-ea"/>
              <a:cs typeface="+mn-cs"/>
            </a:endParaRPr>
          </a:p>
          <a:p>
            <a:endParaRPr lang="tr-TR" sz="1200" b="1" i="0" u="none" strike="noStrike" kern="1200" baseline="0" dirty="0" smtClean="0">
              <a:solidFill>
                <a:schemeClr val="tx1"/>
              </a:solidFill>
              <a:latin typeface="+mn-lt"/>
              <a:ea typeface="+mn-ea"/>
              <a:cs typeface="+mn-cs"/>
            </a:endParaRPr>
          </a:p>
          <a:p>
            <a:r>
              <a:rPr lang="tr-TR" sz="1200" b="1" i="0" u="none" strike="noStrike" kern="1200" baseline="0" dirty="0" smtClean="0">
                <a:solidFill>
                  <a:schemeClr val="tx1"/>
                </a:solidFill>
                <a:latin typeface="+mn-lt"/>
                <a:ea typeface="+mn-ea"/>
                <a:cs typeface="+mn-cs"/>
              </a:rPr>
              <a:t>Temel Eğitim / Sınav </a:t>
            </a:r>
            <a:endParaRPr lang="tr-TR" sz="1200" b="0" i="0" u="none" strike="noStrike" kern="1200" baseline="0" dirty="0" smtClean="0">
              <a:solidFill>
                <a:schemeClr val="tx1"/>
              </a:solidFill>
              <a:latin typeface="+mn-lt"/>
              <a:ea typeface="+mn-ea"/>
              <a:cs typeface="+mn-cs"/>
            </a:endParaRPr>
          </a:p>
          <a:p>
            <a:endParaRPr lang="tr-TR" sz="12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tr-TR" sz="1200" b="0" i="0" u="none" strike="noStrike" kern="1200" baseline="0" dirty="0" smtClean="0">
                <a:solidFill>
                  <a:schemeClr val="tx1"/>
                </a:solidFill>
                <a:latin typeface="+mn-lt"/>
                <a:ea typeface="+mn-ea"/>
                <a:cs typeface="+mn-cs"/>
              </a:rPr>
              <a:t>Aşağıda ayrıntıları verilen SHY-147 temel eğitim sertifikası şablonu, temel eğitimin, temel sınavın veya her ikisinin de tamamlandığının kabulü için kullanılacaktır. </a:t>
            </a:r>
          </a:p>
          <a:p>
            <a:pPr marL="171450" indent="-171450">
              <a:buFont typeface="Arial" pitchFamily="34" charset="0"/>
              <a:buChar char="•"/>
            </a:pPr>
            <a:r>
              <a:rPr lang="tr-TR" sz="1200" b="0" i="0" u="none" strike="noStrike" kern="1200" baseline="0" dirty="0" smtClean="0">
                <a:solidFill>
                  <a:schemeClr val="tx1"/>
                </a:solidFill>
                <a:latin typeface="+mn-lt"/>
                <a:ea typeface="+mn-ea"/>
                <a:cs typeface="+mn-cs"/>
              </a:rPr>
              <a:t>Eğitim sertifikası, Bu Talimatın Ek-1 ile Part-66’da belirtilen ilgili revizyonu kullanılarak, tarihe göre başarı ile geçilmiş her bir modül sınavını açık bir şekilde belirtecektir. </a:t>
            </a:r>
          </a:p>
          <a:p>
            <a:pPr marL="171450" indent="-171450">
              <a:buFont typeface="Arial" pitchFamily="34" charset="0"/>
              <a:buChar char="•"/>
            </a:pPr>
            <a:r>
              <a:rPr lang="tr-TR" dirty="0"/>
              <a:t>Onaylı Temel Eğitim Kursu IR 147.A.200 (a) Onaylanmış temel eğitim kursu; bilgi eğitimi, bilgi sınavı, pratik eğitim ve pratik değerlendirmeden oluşur. </a:t>
            </a:r>
          </a:p>
          <a:p>
            <a:pPr marL="171450" indent="-171450">
              <a:buFont typeface="Arial" pitchFamily="34" charset="0"/>
              <a:buChar char="•"/>
            </a:pPr>
            <a:r>
              <a:rPr lang="tr-TR" dirty="0" smtClean="0"/>
              <a:t>Bilgi </a:t>
            </a:r>
            <a:r>
              <a:rPr lang="tr-TR" dirty="0"/>
              <a:t>eğitimi, Part-66’da belirtildiği şekilde bir kategori veya alt kategorideki hava aracı bakım lisansına ilişkin konuları içerir. </a:t>
            </a:r>
          </a:p>
          <a:p>
            <a:pPr marL="171450" indent="-171450">
              <a:buFont typeface="Arial" pitchFamily="34" charset="0"/>
              <a:buChar char="•"/>
            </a:pPr>
            <a:r>
              <a:rPr lang="tr-TR" dirty="0" smtClean="0"/>
              <a:t>Bilgi </a:t>
            </a:r>
            <a:r>
              <a:rPr lang="tr-TR" dirty="0"/>
              <a:t>sınavı, </a:t>
            </a:r>
            <a:r>
              <a:rPr lang="tr-TR" dirty="0" smtClean="0"/>
              <a:t>eğitim </a:t>
            </a:r>
            <a:r>
              <a:rPr lang="tr-TR" dirty="0"/>
              <a:t>konularına uygun olmalıdır. </a:t>
            </a:r>
          </a:p>
          <a:p>
            <a:pPr marL="171450" indent="-171450">
              <a:buFont typeface="Arial" pitchFamily="34" charset="0"/>
              <a:buChar char="•"/>
            </a:pPr>
            <a:r>
              <a:rPr lang="tr-TR" dirty="0" smtClean="0"/>
              <a:t>Pratik </a:t>
            </a:r>
            <a:r>
              <a:rPr lang="tr-TR" dirty="0"/>
              <a:t>eğitim, genel alet ve ekipmanın kullanımı, çeşitli hava aracı parçalarının montaj/</a:t>
            </a:r>
            <a:r>
              <a:rPr lang="tr-TR" dirty="0" err="1"/>
              <a:t>demontaj</a:t>
            </a:r>
            <a:r>
              <a:rPr lang="tr-TR" dirty="0"/>
              <a:t> alıştırmalarını ve öğretilmekte olan Part-66 modülü ile ilgili devam eden bakım faaliyetlerine katılmayı kapsar. </a:t>
            </a:r>
          </a:p>
          <a:p>
            <a:pPr marL="171450" indent="-171450">
              <a:buFont typeface="Arial" pitchFamily="34" charset="0"/>
              <a:buChar char="•"/>
            </a:pPr>
            <a:r>
              <a:rPr lang="tr-TR" dirty="0" smtClean="0"/>
              <a:t>Pratik </a:t>
            </a:r>
            <a:r>
              <a:rPr lang="tr-TR" dirty="0"/>
              <a:t>değerlendirme, pratik eğitimi içerir ve öğrencinin alet ve ekipmanları kullanmada ve bakım el kitaplarına uygun olarak çalışmada yetkin olup olmadığını tespit eder. </a:t>
            </a:r>
            <a:r>
              <a:rPr lang="tr-TR" dirty="0" smtClean="0"/>
              <a:t> </a:t>
            </a:r>
            <a:endParaRPr lang="tr-TR" dirty="0"/>
          </a:p>
        </p:txBody>
      </p:sp>
      <p:sp>
        <p:nvSpPr>
          <p:cNvPr id="4" name="Slayt Numarası Yer Tutucusu 3"/>
          <p:cNvSpPr>
            <a:spLocks noGrp="1"/>
          </p:cNvSpPr>
          <p:nvPr>
            <p:ph type="sldNum" sz="quarter" idx="10"/>
          </p:nvPr>
        </p:nvSpPr>
        <p:spPr/>
        <p:txBody>
          <a:bodyPr/>
          <a:lstStyle/>
          <a:p>
            <a:fld id="{4489F058-B330-440D-B6AC-26274434D62F}" type="slidenum">
              <a:rPr lang="tr-TR" smtClean="0"/>
              <a:pPr/>
              <a:t>32</a:t>
            </a:fld>
            <a:endParaRPr lang="tr-TR" dirty="0"/>
          </a:p>
        </p:txBody>
      </p:sp>
    </p:spTree>
    <p:extLst>
      <p:ext uri="{BB962C8B-B14F-4D97-AF65-F5344CB8AC3E}">
        <p14:creationId xmlns:p14="http://schemas.microsoft.com/office/powerpoint/2010/main" val="2104657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489F058-B330-440D-B6AC-26274434D62F}" type="slidenum">
              <a:rPr lang="tr-TR" smtClean="0"/>
              <a:pPr/>
              <a:t>33</a:t>
            </a:fld>
            <a:endParaRPr lang="tr-TR" dirty="0"/>
          </a:p>
        </p:txBody>
      </p:sp>
    </p:spTree>
    <p:extLst>
      <p:ext uri="{BB962C8B-B14F-4D97-AF65-F5344CB8AC3E}">
        <p14:creationId xmlns:p14="http://schemas.microsoft.com/office/powerpoint/2010/main" val="2641887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EE5C3D5-3E4C-4EB7-9190-F24EAF18F638}" type="slidenum">
              <a:rPr lang="tr-TR" smtClean="0">
                <a:solidFill>
                  <a:prstClr val="black"/>
                </a:solidFill>
              </a:rPr>
              <a:pPr/>
              <a:t>5</a:t>
            </a:fld>
            <a:endParaRPr lang="tr-TR">
              <a:solidFill>
                <a:prstClr val="black"/>
              </a:solidFill>
            </a:endParaRPr>
          </a:p>
        </p:txBody>
      </p:sp>
    </p:spTree>
    <p:extLst>
      <p:ext uri="{BB962C8B-B14F-4D97-AF65-F5344CB8AC3E}">
        <p14:creationId xmlns:p14="http://schemas.microsoft.com/office/powerpoint/2010/main" val="338512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92500" lnSpcReduction="20000"/>
          </a:bodyPr>
          <a:lstStyle/>
          <a:p>
            <a:r>
              <a:rPr lang="tr-TR" dirty="0" smtClean="0"/>
              <a:t> IR </a:t>
            </a:r>
            <a:r>
              <a:rPr lang="tr-TR" dirty="0"/>
              <a:t>147.A.100 </a:t>
            </a:r>
            <a:endParaRPr lang="tr-TR" b="1" dirty="0" smtClean="0"/>
          </a:p>
          <a:p>
            <a:pPr marL="171450" indent="-171450">
              <a:buFont typeface="Arial" pitchFamily="34" charset="0"/>
              <a:buChar char="•"/>
            </a:pPr>
            <a:r>
              <a:rPr lang="tr-TR" b="1" dirty="0" smtClean="0"/>
              <a:t>Sınavlar </a:t>
            </a:r>
            <a:r>
              <a:rPr lang="tr-TR" b="1" dirty="0"/>
              <a:t>için tahsis edilen yerin </a:t>
            </a:r>
            <a:r>
              <a:rPr lang="tr-TR" b="1" dirty="0" smtClean="0"/>
              <a:t>büyüklüğü: </a:t>
            </a:r>
            <a:r>
              <a:rPr lang="tr-TR" dirty="0" smtClean="0"/>
              <a:t> </a:t>
            </a:r>
            <a:r>
              <a:rPr lang="tr-TR" dirty="0"/>
              <a:t>hiçbir öğrencinin sınav sırasında </a:t>
            </a:r>
            <a:r>
              <a:rPr lang="tr-TR" dirty="0" smtClean="0"/>
              <a:t>kendi</a:t>
            </a:r>
            <a:r>
              <a:rPr lang="tr-TR" dirty="0"/>
              <a:t> </a:t>
            </a:r>
            <a:r>
              <a:rPr lang="tr-TR" dirty="0" smtClean="0"/>
              <a:t>bulunduğu </a:t>
            </a:r>
            <a:r>
              <a:rPr lang="tr-TR" dirty="0"/>
              <a:t>konumdan, başka bir öğrencinin kâğıdını veya bilgisayar ekranını </a:t>
            </a:r>
            <a:r>
              <a:rPr lang="tr-TR" dirty="0" smtClean="0"/>
              <a:t>okumasına</a:t>
            </a:r>
            <a:r>
              <a:rPr lang="tr-TR" dirty="0"/>
              <a:t> </a:t>
            </a:r>
            <a:r>
              <a:rPr lang="tr-TR" dirty="0" smtClean="0"/>
              <a:t>imkân </a:t>
            </a:r>
            <a:r>
              <a:rPr lang="tr-TR" dirty="0"/>
              <a:t>vermeyecek şekilde </a:t>
            </a:r>
            <a:r>
              <a:rPr lang="tr-TR" dirty="0" smtClean="0"/>
              <a:t>olmalıdır.</a:t>
            </a:r>
          </a:p>
          <a:p>
            <a:pPr marL="171450" indent="-171450">
              <a:buFont typeface="Arial" pitchFamily="34" charset="0"/>
              <a:buChar char="•"/>
            </a:pPr>
            <a:r>
              <a:rPr lang="tr-TR" b="1" dirty="0" smtClean="0"/>
              <a:t>Sınıflar: </a:t>
            </a:r>
            <a:r>
              <a:rPr lang="tr-TR" dirty="0" smtClean="0"/>
              <a:t>öğrencilerin </a:t>
            </a:r>
            <a:r>
              <a:rPr lang="tr-TR" dirty="0"/>
              <a:t>kendi çalışmalarına </a:t>
            </a:r>
            <a:r>
              <a:rPr lang="tr-TR" dirty="0" smtClean="0"/>
              <a:t>veya sınavlarına </a:t>
            </a:r>
            <a:r>
              <a:rPr lang="tr-TR" dirty="0"/>
              <a:t>konsantrasyonunu sağlamak üzere, dikkat dağıtıcı ve rahatsız edici </a:t>
            </a:r>
            <a:r>
              <a:rPr lang="tr-TR" dirty="0" smtClean="0"/>
              <a:t>unsurları içermeyecek </a:t>
            </a:r>
            <a:r>
              <a:rPr lang="tr-TR" dirty="0"/>
              <a:t>şekilde uygun </a:t>
            </a:r>
            <a:r>
              <a:rPr lang="tr-TR" dirty="0" smtClean="0"/>
              <a:t>olmalı</a:t>
            </a:r>
          </a:p>
          <a:p>
            <a:pPr marL="171450" indent="-171450">
              <a:buFont typeface="Arial" pitchFamily="34" charset="0"/>
              <a:buChar char="•"/>
            </a:pPr>
            <a:r>
              <a:rPr lang="tr-TR" b="1" dirty="0" smtClean="0"/>
              <a:t>atölye </a:t>
            </a:r>
            <a:r>
              <a:rPr lang="tr-TR" b="1" dirty="0"/>
              <a:t>ve/veya </a:t>
            </a:r>
            <a:r>
              <a:rPr lang="tr-TR" b="1" dirty="0" smtClean="0"/>
              <a:t>bakım tesislerini </a:t>
            </a:r>
            <a:r>
              <a:rPr lang="tr-TR" b="1" dirty="0"/>
              <a:t>temin için </a:t>
            </a:r>
            <a:r>
              <a:rPr lang="tr-TR" dirty="0"/>
              <a:t>başka bir kuruluş ile düzenlemeler yapılabilecek olup, söz konusu </a:t>
            </a:r>
            <a:r>
              <a:rPr lang="tr-TR" dirty="0" smtClean="0"/>
              <a:t>kuruluş ile </a:t>
            </a:r>
            <a:r>
              <a:rPr lang="tr-TR" dirty="0"/>
              <a:t>tesislere erişime ve tesislerin kullanımına ilişkin koşulları belirten yazılı bir </a:t>
            </a:r>
            <a:r>
              <a:rPr lang="tr-TR" dirty="0" smtClean="0"/>
              <a:t>anlaşma yapılmalıdır</a:t>
            </a:r>
            <a:r>
              <a:rPr lang="tr-TR" dirty="0"/>
              <a:t>. Yetkili otoritenin söz konusu anlaşmanın yapıldığı kuruluşa </a:t>
            </a:r>
            <a:r>
              <a:rPr lang="tr-TR" dirty="0" smtClean="0"/>
              <a:t>erişebilmesi sağlanmalı </a:t>
            </a:r>
            <a:r>
              <a:rPr lang="tr-TR" dirty="0"/>
              <a:t>ve yazılı anlaşmada bu husus ayrıca </a:t>
            </a:r>
            <a:r>
              <a:rPr lang="tr-TR" dirty="0" smtClean="0"/>
              <a:t>belirtilmelidir.</a:t>
            </a:r>
          </a:p>
          <a:p>
            <a:pPr marL="171450" indent="-171450">
              <a:buFont typeface="Arial" pitchFamily="34" charset="0"/>
              <a:buChar char="•"/>
            </a:pPr>
            <a:r>
              <a:rPr lang="tr-TR" b="1" dirty="0" smtClean="0"/>
              <a:t>Kütüphane:</a:t>
            </a:r>
          </a:p>
          <a:p>
            <a:r>
              <a:rPr lang="tr-TR" dirty="0" smtClean="0"/>
              <a:t>AMC 147.A.100</a:t>
            </a:r>
            <a:endParaRPr lang="tr-TR" dirty="0"/>
          </a:p>
          <a:p>
            <a:r>
              <a:rPr lang="tr-TR" b="1" dirty="0"/>
              <a:t>1</a:t>
            </a:r>
            <a:r>
              <a:rPr lang="tr-TR" dirty="0"/>
              <a:t>. Bu koşul; onaylı temel bakım eğitimi kursları ile ilgili olarak; tüm EASA </a:t>
            </a:r>
            <a:r>
              <a:rPr lang="tr-TR" dirty="0" err="1"/>
              <a:t>Part’larının</a:t>
            </a:r>
            <a:r>
              <a:rPr lang="tr-TR" dirty="0"/>
              <a:t> ve</a:t>
            </a:r>
          </a:p>
          <a:p>
            <a:r>
              <a:rPr lang="tr-TR" dirty="0"/>
              <a:t>SHGM mevzuatının, tipik hava aracı bakım el kitaplarının, servis bültenlerinin, uçuşa</a:t>
            </a:r>
          </a:p>
          <a:p>
            <a:r>
              <a:rPr lang="tr-TR" dirty="0"/>
              <a:t>elverişlilik direktiflerinin, hava aracı ve </a:t>
            </a:r>
            <a:r>
              <a:rPr lang="tr-TR" dirty="0" err="1"/>
              <a:t>komponent</a:t>
            </a:r>
            <a:r>
              <a:rPr lang="tr-TR" dirty="0"/>
              <a:t> kayıtlarının, bakımdan çıkış</a:t>
            </a:r>
          </a:p>
          <a:p>
            <a:r>
              <a:rPr lang="tr-TR" dirty="0"/>
              <a:t>dokümanlarının, prosedür el kitaplarının ve hava aracı bakım programlarının kopyalarına </a:t>
            </a:r>
            <a:r>
              <a:rPr lang="tr-TR" dirty="0" smtClean="0"/>
              <a:t>sahip olunduğu </a:t>
            </a:r>
            <a:r>
              <a:rPr lang="tr-TR" dirty="0"/>
              <a:t>ve söz konusu kopyalara erişim imkanının sağlandığı anlamına gelmektedir.</a:t>
            </a:r>
          </a:p>
          <a:p>
            <a:r>
              <a:rPr lang="tr-TR" dirty="0"/>
              <a:t>2. EASA </a:t>
            </a:r>
            <a:r>
              <a:rPr lang="tr-TR" dirty="0" err="1"/>
              <a:t>Part’ları</a:t>
            </a:r>
            <a:r>
              <a:rPr lang="tr-TR" dirty="0"/>
              <a:t> ve SHGM mevzuatı hariç olmak üzere, geri kalan dokümanlar, gerek küçük</a:t>
            </a:r>
          </a:p>
          <a:p>
            <a:r>
              <a:rPr lang="tr-TR" dirty="0"/>
              <a:t>gerekse de büyük hava aracılarının tipik örneklerini yansıtmalı ve gerek hava araçları gerekse</a:t>
            </a:r>
          </a:p>
          <a:p>
            <a:r>
              <a:rPr lang="tr-TR" dirty="0"/>
              <a:t>de helikopterleri uygun olan şekilde içermelidir. </a:t>
            </a:r>
            <a:r>
              <a:rPr lang="tr-TR" dirty="0" err="1"/>
              <a:t>Aviyonik</a:t>
            </a:r>
            <a:r>
              <a:rPr lang="tr-TR" dirty="0"/>
              <a:t> dokümantasyon, mevcut </a:t>
            </a:r>
            <a:r>
              <a:rPr lang="tr-TR" dirty="0" err="1"/>
              <a:t>aviyonik</a:t>
            </a:r>
            <a:endParaRPr lang="tr-TR" dirty="0"/>
          </a:p>
          <a:p>
            <a:r>
              <a:rPr lang="tr-TR" dirty="0"/>
              <a:t>donanımla ilgili bilgi içermelidir. Tüm dokümanlar düzenli olarak gözden geçirilmeli ve</a:t>
            </a:r>
          </a:p>
          <a:p>
            <a:r>
              <a:rPr lang="tr-TR" dirty="0"/>
              <a:t>güncellenmelidir.</a:t>
            </a:r>
          </a:p>
          <a:p>
            <a:r>
              <a:rPr lang="tr-TR" dirty="0" smtClean="0"/>
              <a:t>GM 147.A.100(i</a:t>
            </a:r>
            <a:r>
              <a:rPr lang="tr-TR" dirty="0"/>
              <a:t>)</a:t>
            </a:r>
          </a:p>
          <a:p>
            <a:r>
              <a:rPr lang="tr-TR" dirty="0"/>
              <a:t>Kuruluşun, başka bir SHGM veya </a:t>
            </a:r>
            <a:r>
              <a:rPr lang="tr-TR" dirty="0" err="1"/>
              <a:t>Part</a:t>
            </a:r>
            <a:r>
              <a:rPr lang="tr-TR" dirty="0"/>
              <a:t> onayı tarafından gerekli görülen regülasyonlara,</a:t>
            </a:r>
          </a:p>
          <a:p>
            <a:r>
              <a:rPr lang="tr-TR" dirty="0"/>
              <a:t>açıklamalar </a:t>
            </a:r>
            <a:r>
              <a:rPr lang="tr-TR" dirty="0" err="1"/>
              <a:t>dökümanına</a:t>
            </a:r>
            <a:r>
              <a:rPr lang="tr-TR" dirty="0"/>
              <a:t> ve dokümanlara ilişkin bir kütüphaneye sahip olduğu durumlarda,</a:t>
            </a:r>
          </a:p>
          <a:p>
            <a:r>
              <a:rPr lang="tr-TR" dirty="0"/>
              <a:t>kontrollü gözetim/denetim altındaki öğrenci erişilebilirliği olan böyle bir tesisin tekrar</a:t>
            </a:r>
          </a:p>
          <a:p>
            <a:r>
              <a:rPr lang="tr-TR" dirty="0"/>
              <a:t>yapılmasına gerek yoktur.</a:t>
            </a:r>
          </a:p>
          <a:p>
            <a:pPr marL="171450" indent="-171450">
              <a:buFont typeface="Arial" pitchFamily="34" charset="0"/>
              <a:buChar char="•"/>
            </a:pPr>
            <a:endParaRPr lang="tr-TR" dirty="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4489F058-B330-440D-B6AC-26274434D62F}" type="slidenum">
              <a:rPr lang="tr-TR" smtClean="0"/>
              <a:pPr/>
              <a:t>6</a:t>
            </a:fld>
            <a:endParaRPr lang="tr-TR" dirty="0"/>
          </a:p>
        </p:txBody>
      </p:sp>
    </p:spTree>
    <p:extLst>
      <p:ext uri="{BB962C8B-B14F-4D97-AF65-F5344CB8AC3E}">
        <p14:creationId xmlns:p14="http://schemas.microsoft.com/office/powerpoint/2010/main" val="3970977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489F058-B330-440D-B6AC-26274434D62F}" type="slidenum">
              <a:rPr lang="tr-TR" smtClean="0"/>
              <a:pPr/>
              <a:t>7</a:t>
            </a:fld>
            <a:endParaRPr lang="tr-TR" dirty="0"/>
          </a:p>
        </p:txBody>
      </p:sp>
    </p:spTree>
    <p:extLst>
      <p:ext uri="{BB962C8B-B14F-4D97-AF65-F5344CB8AC3E}">
        <p14:creationId xmlns:p14="http://schemas.microsoft.com/office/powerpoint/2010/main" val="1777185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baseline="0" dirty="0" smtClean="0">
                <a:solidFill>
                  <a:schemeClr val="tx1"/>
                </a:solidFill>
                <a:latin typeface="+mn-lt"/>
                <a:ea typeface="+mn-ea"/>
                <a:cs typeface="+mn-cs"/>
              </a:rPr>
              <a:t>Sentetik eğitim araçları, belirli bir sistemin veya </a:t>
            </a:r>
            <a:r>
              <a:rPr lang="tr-TR" sz="1200" kern="1200" baseline="0" dirty="0" err="1" smtClean="0">
                <a:solidFill>
                  <a:schemeClr val="tx1"/>
                </a:solidFill>
                <a:latin typeface="+mn-lt"/>
                <a:ea typeface="+mn-ea"/>
                <a:cs typeface="+mn-cs"/>
              </a:rPr>
              <a:t>komponentin</a:t>
            </a:r>
            <a:r>
              <a:rPr lang="tr-TR" sz="1200" kern="1200" baseline="0" dirty="0" smtClean="0">
                <a:solidFill>
                  <a:schemeClr val="tx1"/>
                </a:solidFill>
                <a:latin typeface="+mn-lt"/>
                <a:ea typeface="+mn-ea"/>
                <a:cs typeface="+mn-cs"/>
              </a:rPr>
              <a:t> çalışma modelleri olup, bilgisayar simülasyonlarını içerirler. Sentetik eğitim araçları, kompleks sistemler ve arıza teşhis amaçları için faydalı görülmektedir. </a:t>
            </a:r>
          </a:p>
        </p:txBody>
      </p:sp>
      <p:sp>
        <p:nvSpPr>
          <p:cNvPr id="4" name="3 Slayt Numarası Yer Tutucusu"/>
          <p:cNvSpPr>
            <a:spLocks noGrp="1"/>
          </p:cNvSpPr>
          <p:nvPr>
            <p:ph type="sldNum" sz="quarter" idx="10"/>
          </p:nvPr>
        </p:nvSpPr>
        <p:spPr/>
        <p:txBody>
          <a:bodyPr/>
          <a:lstStyle/>
          <a:p>
            <a:fld id="{4489F058-B330-440D-B6AC-26274434D62F}" type="slidenum">
              <a:rPr lang="tr-TR" smtClean="0"/>
              <a:pPr/>
              <a:t>8</a:t>
            </a:fld>
            <a:endParaRPr lang="tr-T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92500"/>
          </a:bodyPr>
          <a:lstStyle/>
          <a:p>
            <a:r>
              <a:rPr lang="tr-TR" dirty="0"/>
              <a:t>IR 147.A.105 </a:t>
            </a:r>
          </a:p>
          <a:p>
            <a:pPr marL="171450" indent="-171450">
              <a:buFont typeface="Arial" pitchFamily="34" charset="0"/>
              <a:buChar char="•"/>
            </a:pPr>
            <a:r>
              <a:rPr lang="tr-TR" b="1" dirty="0" smtClean="0"/>
              <a:t>Sorumlu Yönetici: </a:t>
            </a:r>
            <a:r>
              <a:rPr lang="tr-TR" dirty="0" smtClean="0"/>
              <a:t>Kuruluş</a:t>
            </a:r>
            <a:r>
              <a:rPr lang="tr-TR" dirty="0"/>
              <a:t>, tüm eğitimlerin finanse edilebilmesi ve SHY </a:t>
            </a:r>
            <a:r>
              <a:rPr lang="tr-TR" dirty="0" smtClean="0"/>
              <a:t>147 </a:t>
            </a:r>
            <a:r>
              <a:rPr lang="tr-TR" dirty="0"/>
              <a:t>tarafından gerekli görülen standartta gerçekleştirilebilmesi için kurumsal yetkiye sahip bir Sorumlu Yönetici </a:t>
            </a:r>
            <a:r>
              <a:rPr lang="tr-TR" dirty="0" smtClean="0"/>
              <a:t>atamalıdır.</a:t>
            </a:r>
          </a:p>
          <a:p>
            <a:pPr marL="171450" indent="-171450">
              <a:buFont typeface="Arial" pitchFamily="34" charset="0"/>
              <a:buChar char="•"/>
            </a:pPr>
            <a:r>
              <a:rPr lang="tr-TR" dirty="0" smtClean="0"/>
              <a:t>Büyük ölçekli kuruluş: </a:t>
            </a:r>
            <a:r>
              <a:rPr lang="tr-TR" b="1" dirty="0" smtClean="0"/>
              <a:t>50</a:t>
            </a:r>
            <a:r>
              <a:rPr lang="tr-TR" dirty="0"/>
              <a:t>den fazla öğrenciye sahip olan  kuruluşlar eğitim kuruluşunun günlük </a:t>
            </a:r>
            <a:r>
              <a:rPr lang="tr-TR" dirty="0" smtClean="0"/>
              <a:t>işleyişinin yönetilmesinden </a:t>
            </a:r>
            <a:r>
              <a:rPr lang="tr-TR" dirty="0"/>
              <a:t>sorumlu bir </a:t>
            </a:r>
            <a:r>
              <a:rPr lang="tr-TR" b="1" dirty="0"/>
              <a:t>eğitim müdürü </a:t>
            </a:r>
            <a:r>
              <a:rPr lang="tr-TR" dirty="0"/>
              <a:t>atamalıdır</a:t>
            </a:r>
            <a:r>
              <a:rPr lang="tr-TR" dirty="0" smtClean="0"/>
              <a:t>.(Sorumlu Yönetici olabilir.)</a:t>
            </a:r>
          </a:p>
          <a:p>
            <a:pPr marL="171450" indent="-171450">
              <a:buFont typeface="Arial" pitchFamily="34" charset="0"/>
              <a:buChar char="•"/>
            </a:pPr>
            <a:r>
              <a:rPr lang="tr-TR" dirty="0"/>
              <a:t>kalite </a:t>
            </a:r>
            <a:r>
              <a:rPr lang="tr-TR" dirty="0" smtClean="0"/>
              <a:t>sisteminin yönetilmesinden </a:t>
            </a:r>
            <a:r>
              <a:rPr lang="tr-TR" dirty="0"/>
              <a:t>sorumlu olan bir </a:t>
            </a:r>
            <a:r>
              <a:rPr lang="tr-TR" b="1" dirty="0"/>
              <a:t>Kalite Müdürü </a:t>
            </a:r>
            <a:r>
              <a:rPr lang="tr-TR" dirty="0"/>
              <a:t>ve </a:t>
            </a:r>
            <a:r>
              <a:rPr lang="tr-TR" dirty="0" smtClean="0"/>
              <a:t> sınav sisteminin </a:t>
            </a:r>
            <a:r>
              <a:rPr lang="tr-TR" dirty="0"/>
              <a:t>yönetiminden </a:t>
            </a:r>
            <a:r>
              <a:rPr lang="tr-TR" dirty="0" smtClean="0"/>
              <a:t>sorumlu olan </a:t>
            </a:r>
            <a:r>
              <a:rPr lang="tr-TR" dirty="0"/>
              <a:t>bir </a:t>
            </a:r>
            <a:r>
              <a:rPr lang="tr-TR" b="1" dirty="0"/>
              <a:t>Sınav </a:t>
            </a:r>
            <a:r>
              <a:rPr lang="tr-TR" b="1" dirty="0" smtClean="0"/>
              <a:t>Müdürü </a:t>
            </a:r>
            <a:r>
              <a:rPr lang="tr-TR" dirty="0" smtClean="0"/>
              <a:t>atamalıdır</a:t>
            </a:r>
            <a:r>
              <a:rPr lang="tr-TR" dirty="0"/>
              <a:t>. </a:t>
            </a:r>
            <a:r>
              <a:rPr lang="tr-TR" dirty="0" smtClean="0"/>
              <a:t>(Bu kişiler </a:t>
            </a:r>
            <a:r>
              <a:rPr lang="tr-TR" dirty="0"/>
              <a:t>eğitmen ve/veya sınav </a:t>
            </a:r>
            <a:r>
              <a:rPr lang="tr-TR" dirty="0" smtClean="0"/>
              <a:t>sorumlusu da </a:t>
            </a:r>
            <a:r>
              <a:rPr lang="tr-TR" dirty="0"/>
              <a:t>olabilir</a:t>
            </a:r>
            <a:r>
              <a:rPr lang="tr-TR" dirty="0" smtClean="0"/>
              <a:t>.)</a:t>
            </a:r>
            <a:endParaRPr lang="tr-TR" dirty="0"/>
          </a:p>
          <a:p>
            <a:pPr marL="171450" lvl="0" indent="-171450">
              <a:buFont typeface="Arial" pitchFamily="34" charset="0"/>
              <a:buChar char="•"/>
            </a:pPr>
            <a:r>
              <a:rPr lang="tr-TR" dirty="0" smtClean="0"/>
              <a:t>P</a:t>
            </a:r>
            <a:r>
              <a:rPr lang="tr-TR" sz="1200" kern="1200" dirty="0" smtClean="0">
                <a:solidFill>
                  <a:schemeClr val="tx1"/>
                </a:solidFill>
                <a:effectLst/>
                <a:latin typeface="+mn-lt"/>
                <a:ea typeface="+mn-ea"/>
                <a:cs typeface="+mn-cs"/>
              </a:rPr>
              <a:t>ratik eğitim ve değerlendirmelerin sağlanması için </a:t>
            </a:r>
            <a:r>
              <a:rPr lang="tr-TR" sz="1200" b="1" kern="1200" dirty="0" smtClean="0">
                <a:solidFill>
                  <a:schemeClr val="tx1"/>
                </a:solidFill>
                <a:effectLst/>
                <a:latin typeface="+mn-lt"/>
                <a:ea typeface="+mn-ea"/>
                <a:cs typeface="+mn-cs"/>
              </a:rPr>
              <a:t>başka bir kuruluş </a:t>
            </a:r>
            <a:r>
              <a:rPr lang="tr-TR" sz="1200" kern="1200" dirty="0" smtClean="0">
                <a:solidFill>
                  <a:schemeClr val="tx1"/>
                </a:solidFill>
                <a:effectLst/>
                <a:latin typeface="+mn-lt"/>
                <a:ea typeface="+mn-ea"/>
                <a:cs typeface="+mn-cs"/>
              </a:rPr>
              <a:t>kullanıldığında, pratik eğitim ve değerlendirmelerin yapılması için söz konusu diğer kuruluşun personeli atanabilir.</a:t>
            </a:r>
          </a:p>
          <a:p>
            <a:pPr marL="171450" lvl="0" indent="-171450">
              <a:buFont typeface="Arial" pitchFamily="34" charset="0"/>
              <a:buChar char="•"/>
            </a:pPr>
            <a:r>
              <a:rPr lang="tr-TR" dirty="0"/>
              <a:t>herhangi bir personel, eğitmen, sınav sorumlusu </a:t>
            </a:r>
            <a:r>
              <a:rPr lang="tr-TR" dirty="0" smtClean="0"/>
              <a:t>ve değerlendirici </a:t>
            </a:r>
            <a:r>
              <a:rPr lang="tr-TR" dirty="0"/>
              <a:t>görevlerinin bir veya birkaçını üstlenebilir</a:t>
            </a:r>
            <a:r>
              <a:rPr lang="tr-TR" dirty="0" smtClean="0"/>
              <a:t>.</a:t>
            </a:r>
          </a:p>
          <a:p>
            <a:pPr marL="171450" lvl="0" indent="-171450">
              <a:buFont typeface="Arial" pitchFamily="34" charset="0"/>
              <a:buChar char="•"/>
            </a:pPr>
            <a:r>
              <a:rPr lang="tr-TR" b="1" dirty="0"/>
              <a:t>Eğitmenlerin, sınav sorumlularının ve pratik değerlendiricilerin deneyim ve </a:t>
            </a:r>
            <a:r>
              <a:rPr lang="tr-TR" b="1" dirty="0" smtClean="0"/>
              <a:t>yeterlilikleri, </a:t>
            </a:r>
            <a:r>
              <a:rPr lang="tr-TR" dirty="0" smtClean="0"/>
              <a:t>yayınlanan </a:t>
            </a:r>
            <a:r>
              <a:rPr lang="tr-TR" dirty="0"/>
              <a:t>kriterler doğrultusunda veya bir prosedür doğrultusunda ve SHGM </a:t>
            </a:r>
            <a:r>
              <a:rPr lang="tr-TR" dirty="0" smtClean="0"/>
              <a:t>tarafından kabul </a:t>
            </a:r>
            <a:r>
              <a:rPr lang="tr-TR" dirty="0"/>
              <a:t>edilecek bir standartta belirlenir.</a:t>
            </a:r>
          </a:p>
          <a:p>
            <a:pPr marL="171450" lvl="0" indent="-171450">
              <a:buFont typeface="Arial" pitchFamily="34" charset="0"/>
              <a:buChar char="•"/>
            </a:pPr>
            <a:r>
              <a:rPr lang="tr-TR" b="1" dirty="0" smtClean="0"/>
              <a:t>Sınav </a:t>
            </a:r>
            <a:r>
              <a:rPr lang="tr-TR" b="1" dirty="0"/>
              <a:t>sorumluları ve pratik değerlendiriciler, </a:t>
            </a:r>
            <a:r>
              <a:rPr lang="tr-TR" dirty="0"/>
              <a:t>kabul edilmeleri için kuruluşun el </a:t>
            </a:r>
            <a:r>
              <a:rPr lang="tr-TR" dirty="0" smtClean="0"/>
              <a:t>kitabında belirtilmelidir.</a:t>
            </a:r>
          </a:p>
          <a:p>
            <a:pPr marL="171450" lvl="0" indent="-171450">
              <a:buFont typeface="Arial" pitchFamily="34" charset="0"/>
              <a:buChar char="•"/>
            </a:pPr>
            <a:r>
              <a:rPr lang="tr-TR" dirty="0" smtClean="0"/>
              <a:t>Bakım </a:t>
            </a:r>
            <a:r>
              <a:rPr lang="tr-TR" dirty="0"/>
              <a:t>eğitim kuruluşu, öngörülen asgari bakım eğitimini üstlenmek üzere daimi esasta</a:t>
            </a:r>
          </a:p>
          <a:p>
            <a:pPr lvl="0"/>
            <a:r>
              <a:rPr lang="tr-TR" dirty="0"/>
              <a:t>istihdam edilen </a:t>
            </a:r>
            <a:r>
              <a:rPr lang="tr-TR" b="1" dirty="0"/>
              <a:t>çekirdek kadroya </a:t>
            </a:r>
            <a:r>
              <a:rPr lang="tr-TR" dirty="0"/>
              <a:t>sahip olmalıdır, ancak duruma bağlı olarak eğitimi verilen</a:t>
            </a:r>
          </a:p>
          <a:p>
            <a:r>
              <a:rPr lang="tr-TR" dirty="0"/>
              <a:t>konular için yarı zamanlı çalışma esasıyla sözleşmeli eğitmenler çalıştırabilir.</a:t>
            </a:r>
            <a:endParaRPr lang="tr-TR" dirty="0" smtClean="0"/>
          </a:p>
          <a:p>
            <a:pPr lvl="0"/>
            <a:endParaRPr lang="tr-TR" dirty="0"/>
          </a:p>
          <a:p>
            <a:pPr marL="171450" lvl="0" indent="-171450">
              <a:buFont typeface="Arial" pitchFamily="34" charset="0"/>
              <a:buChar char="•"/>
            </a:pPr>
            <a:endParaRPr lang="tr-TR" dirty="0" smtClean="0"/>
          </a:p>
          <a:p>
            <a:pPr marL="171450" lvl="0" indent="-171450">
              <a:buFont typeface="Arial" pitchFamily="34" charset="0"/>
              <a:buChar char="•"/>
            </a:pP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4489F058-B330-440D-B6AC-26274434D62F}" type="slidenum">
              <a:rPr lang="tr-TR" smtClean="0"/>
              <a:pPr/>
              <a:t>9</a:t>
            </a:fld>
            <a:endParaRPr lang="tr-TR" dirty="0"/>
          </a:p>
        </p:txBody>
      </p:sp>
    </p:spTree>
    <p:extLst>
      <p:ext uri="{BB962C8B-B14F-4D97-AF65-F5344CB8AC3E}">
        <p14:creationId xmlns:p14="http://schemas.microsoft.com/office/powerpoint/2010/main" val="3766032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Sorumlu Yönetici hariç tüm müdürlerin Form-4 doldurması gerekir.</a:t>
            </a:r>
          </a:p>
          <a:p>
            <a:endParaRPr lang="tr-TR" dirty="0"/>
          </a:p>
        </p:txBody>
      </p:sp>
      <p:sp>
        <p:nvSpPr>
          <p:cNvPr id="4" name="Slayt Numarası Yer Tutucusu 3"/>
          <p:cNvSpPr>
            <a:spLocks noGrp="1"/>
          </p:cNvSpPr>
          <p:nvPr>
            <p:ph type="sldNum" sz="quarter" idx="10"/>
          </p:nvPr>
        </p:nvSpPr>
        <p:spPr/>
        <p:txBody>
          <a:bodyPr/>
          <a:lstStyle/>
          <a:p>
            <a:fld id="{4489F058-B330-440D-B6AC-26274434D62F}" type="slidenum">
              <a:rPr lang="tr-TR" smtClean="0"/>
              <a:pPr/>
              <a:t>10</a:t>
            </a:fld>
            <a:endParaRPr lang="tr-TR" dirty="0"/>
          </a:p>
        </p:txBody>
      </p:sp>
    </p:spTree>
    <p:extLst>
      <p:ext uri="{BB962C8B-B14F-4D97-AF65-F5344CB8AC3E}">
        <p14:creationId xmlns:p14="http://schemas.microsoft.com/office/powerpoint/2010/main" val="779170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lnSpc>
                <a:spcPct val="115000"/>
              </a:lnSpc>
              <a:spcAft>
                <a:spcPts val="0"/>
              </a:spcAft>
            </a:pPr>
            <a:r>
              <a:rPr lang="tr-TR" b="1" dirty="0">
                <a:ea typeface="Calibri"/>
                <a:cs typeface="Times New Roman"/>
              </a:rPr>
              <a:t>Kayıtlarda, her bir eğitmen/sınav sorumlusu için güncelleme eğitiminin </a:t>
            </a:r>
            <a:r>
              <a:rPr lang="tr-TR" b="1" dirty="0" smtClean="0">
                <a:ea typeface="Calibri"/>
                <a:cs typeface="Times New Roman"/>
              </a:rPr>
              <a:t>ne zaman planladığı</a:t>
            </a:r>
            <a:r>
              <a:rPr lang="tr-TR" dirty="0" smtClean="0">
                <a:ea typeface="Calibri"/>
                <a:cs typeface="Times New Roman"/>
              </a:rPr>
              <a:t> </a:t>
            </a:r>
            <a:r>
              <a:rPr lang="tr-TR" b="1" dirty="0" smtClean="0">
                <a:ea typeface="Calibri"/>
                <a:cs typeface="Times New Roman"/>
              </a:rPr>
              <a:t>ve </a:t>
            </a:r>
            <a:r>
              <a:rPr lang="tr-TR" b="1" dirty="0">
                <a:ea typeface="Calibri"/>
                <a:cs typeface="Times New Roman"/>
              </a:rPr>
              <a:t>ne zaman gerçekleştirildiği </a:t>
            </a:r>
            <a:r>
              <a:rPr lang="tr-TR" b="1" dirty="0" smtClean="0">
                <a:ea typeface="Calibri"/>
                <a:cs typeface="Times New Roman"/>
              </a:rPr>
              <a:t>gösterilmelidir.</a:t>
            </a:r>
            <a:r>
              <a:rPr lang="tr-TR" dirty="0" smtClean="0">
                <a:ea typeface="Calibri"/>
                <a:cs typeface="Times New Roman"/>
              </a:rPr>
              <a:t> </a:t>
            </a:r>
          </a:p>
          <a:p>
            <a:pPr lvl="0">
              <a:lnSpc>
                <a:spcPct val="115000"/>
              </a:lnSpc>
              <a:spcAft>
                <a:spcPts val="0"/>
              </a:spcAft>
            </a:pPr>
            <a:r>
              <a:rPr lang="tr-TR" b="1" dirty="0" smtClean="0">
                <a:ea typeface="Calibri"/>
                <a:cs typeface="Times New Roman"/>
              </a:rPr>
              <a:t>Söz </a:t>
            </a:r>
            <a:r>
              <a:rPr lang="tr-TR" b="1" dirty="0">
                <a:ea typeface="Calibri"/>
                <a:cs typeface="Times New Roman"/>
              </a:rPr>
              <a:t>konusu güncelleme eğitimi, 24 aylık süre boyunca </a:t>
            </a:r>
            <a:r>
              <a:rPr lang="tr-TR" b="1" dirty="0" smtClean="0">
                <a:ea typeface="Calibri"/>
                <a:cs typeface="Times New Roman"/>
              </a:rPr>
              <a:t>birden </a:t>
            </a:r>
            <a:r>
              <a:rPr lang="tr-TR" b="1" dirty="0">
                <a:ea typeface="Calibri"/>
                <a:cs typeface="Times New Roman"/>
              </a:rPr>
              <a:t>fazla unsura bölünebilir </a:t>
            </a:r>
            <a:r>
              <a:rPr lang="tr-TR" b="1" dirty="0" smtClean="0">
                <a:ea typeface="Calibri"/>
                <a:cs typeface="Times New Roman"/>
              </a:rPr>
              <a:t>ve</a:t>
            </a:r>
            <a:r>
              <a:rPr lang="tr-TR" dirty="0" smtClean="0">
                <a:ea typeface="Calibri"/>
                <a:cs typeface="Times New Roman"/>
              </a:rPr>
              <a:t> </a:t>
            </a:r>
            <a:r>
              <a:rPr lang="tr-TR" b="1" dirty="0" smtClean="0">
                <a:ea typeface="Calibri"/>
                <a:cs typeface="Times New Roman"/>
              </a:rPr>
              <a:t>ilgili </a:t>
            </a:r>
            <a:r>
              <a:rPr lang="tr-TR" b="1" dirty="0">
                <a:ea typeface="Calibri"/>
                <a:cs typeface="Times New Roman"/>
              </a:rPr>
              <a:t>konferans ve sempozyumlara katılım gibi faaliyetleri içerebilir</a:t>
            </a:r>
            <a:r>
              <a:rPr lang="tr-TR" b="1" dirty="0" smtClean="0">
                <a:ea typeface="Calibri"/>
                <a:cs typeface="Times New Roman"/>
              </a:rPr>
              <a:t>.</a:t>
            </a:r>
          </a:p>
          <a:p>
            <a:pPr lvl="0">
              <a:lnSpc>
                <a:spcPct val="115000"/>
              </a:lnSpc>
              <a:spcAft>
                <a:spcPts val="0"/>
              </a:spcAft>
            </a:pPr>
            <a:r>
              <a:rPr lang="tr-TR" b="1" dirty="0" smtClean="0">
                <a:ea typeface="Calibri"/>
                <a:cs typeface="Times New Roman"/>
              </a:rPr>
              <a:t>Teorik ve Pratik eğitmen gereklilikleri (sağlanması gereken şartlar) talimatta modül bazında belirtilmiştir. </a:t>
            </a:r>
          </a:p>
          <a:p>
            <a:pPr lvl="0">
              <a:lnSpc>
                <a:spcPct val="115000"/>
              </a:lnSpc>
              <a:spcAft>
                <a:spcPts val="0"/>
              </a:spcAft>
            </a:pPr>
            <a:r>
              <a:rPr lang="tr-TR" dirty="0" smtClean="0">
                <a:ea typeface="Calibri"/>
                <a:cs typeface="Times New Roman"/>
              </a:rPr>
              <a:t> </a:t>
            </a:r>
            <a:endParaRPr lang="tr-TR" dirty="0">
              <a:ea typeface="Calibri"/>
              <a:cs typeface="Times New Roman"/>
            </a:endParaRPr>
          </a:p>
        </p:txBody>
      </p:sp>
      <p:sp>
        <p:nvSpPr>
          <p:cNvPr id="4" name="Slayt Numarası Yer Tutucusu 3"/>
          <p:cNvSpPr>
            <a:spLocks noGrp="1"/>
          </p:cNvSpPr>
          <p:nvPr>
            <p:ph type="sldNum" sz="quarter" idx="10"/>
          </p:nvPr>
        </p:nvSpPr>
        <p:spPr/>
        <p:txBody>
          <a:bodyPr/>
          <a:lstStyle/>
          <a:p>
            <a:fld id="{4489F058-B330-440D-B6AC-26274434D62F}" type="slidenum">
              <a:rPr lang="tr-TR" smtClean="0"/>
              <a:pPr/>
              <a:t>12</a:t>
            </a:fld>
            <a:endParaRPr lang="tr-TR" dirty="0"/>
          </a:p>
        </p:txBody>
      </p:sp>
    </p:spTree>
    <p:extLst>
      <p:ext uri="{BB962C8B-B14F-4D97-AF65-F5344CB8AC3E}">
        <p14:creationId xmlns:p14="http://schemas.microsoft.com/office/powerpoint/2010/main" val="1775746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hasCustomPrompt="1"/>
          </p:nvPr>
        </p:nvSpPr>
        <p:spPr>
          <a:xfrm>
            <a:off x="539552" y="3717032"/>
            <a:ext cx="6048672" cy="821953"/>
          </a:xfrm>
          <a:prstGeom prst="rect">
            <a:avLst/>
          </a:prstGeom>
        </p:spPr>
        <p:txBody>
          <a:bodyPr>
            <a:normAutofit/>
          </a:bodyPr>
          <a:lstStyle>
            <a:lvl1pPr algn="l">
              <a:defRPr sz="4000" baseline="0">
                <a:ln>
                  <a:noFill/>
                </a:ln>
                <a:solidFill>
                  <a:schemeClr val="bg1"/>
                </a:solidFill>
                <a:latin typeface="Aaux ProBlack" pitchFamily="2" charset="-94"/>
              </a:defRPr>
            </a:lvl1pPr>
          </a:lstStyle>
          <a:p>
            <a:r>
              <a:rPr lang="tr-TR" dirty="0" smtClean="0"/>
              <a:t>ANA BAŞLIK</a:t>
            </a:r>
            <a:endParaRPr lang="tr-TR" dirty="0"/>
          </a:p>
        </p:txBody>
      </p:sp>
      <p:sp>
        <p:nvSpPr>
          <p:cNvPr id="3" name="Alt Başlık 2"/>
          <p:cNvSpPr>
            <a:spLocks noGrp="1"/>
          </p:cNvSpPr>
          <p:nvPr>
            <p:ph type="subTitle" idx="1" hasCustomPrompt="1"/>
          </p:nvPr>
        </p:nvSpPr>
        <p:spPr>
          <a:xfrm>
            <a:off x="755576" y="4653136"/>
            <a:ext cx="5256584" cy="1008112"/>
          </a:xfrm>
          <a:prstGeom prst="rect">
            <a:avLst/>
          </a:prstGeom>
        </p:spPr>
        <p:txBody>
          <a:bodyPr/>
          <a:lstStyle>
            <a:lvl1pPr marL="0" indent="0" algn="l">
              <a:buNone/>
              <a:defRPr baseline="0">
                <a:solidFill>
                  <a:schemeClr val="bg1"/>
                </a:solidFill>
                <a:latin typeface="Aaux ProBold" pitchFamily="2" charset="-9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Alt Başlık</a:t>
            </a:r>
            <a:endParaRPr lang="tr-TR" dirty="0"/>
          </a:p>
        </p:txBody>
      </p:sp>
      <p:sp>
        <p:nvSpPr>
          <p:cNvPr id="4" name="Veri Yer Tutucusu 3"/>
          <p:cNvSpPr>
            <a:spLocks noGrp="1"/>
          </p:cNvSpPr>
          <p:nvPr>
            <p:ph type="dt" sz="half" idx="10"/>
          </p:nvPr>
        </p:nvSpPr>
        <p:spPr>
          <a:xfrm>
            <a:off x="6660232" y="6021288"/>
            <a:ext cx="2133600" cy="288032"/>
          </a:xfrm>
          <a:prstGeom prst="rect">
            <a:avLst/>
          </a:prstGeom>
        </p:spPr>
        <p:txBody>
          <a:bodyPr/>
          <a:lstStyle>
            <a:lvl1pPr>
              <a:defRPr>
                <a:solidFill>
                  <a:schemeClr val="bg1"/>
                </a:solidFill>
              </a:defRPr>
            </a:lvl1pPr>
          </a:lstStyle>
          <a:p>
            <a:fld id="{48A77D11-7FAF-421B-B19F-28864AC2BAFB}" type="datetimeFigureOut">
              <a:rPr lang="tr-TR" smtClean="0"/>
              <a:pPr/>
              <a:t>20.04.2016</a:t>
            </a:fld>
            <a:endParaRPr lang="tr-TR" dirty="0"/>
          </a:p>
        </p:txBody>
      </p:sp>
      <p:sp>
        <p:nvSpPr>
          <p:cNvPr id="5" name="Altbilgi Yer Tutucusu 4"/>
          <p:cNvSpPr>
            <a:spLocks noGrp="1"/>
          </p:cNvSpPr>
          <p:nvPr>
            <p:ph type="ftr" sz="quarter" idx="11"/>
          </p:nvPr>
        </p:nvSpPr>
        <p:spPr>
          <a:xfrm>
            <a:off x="6660232" y="6381329"/>
            <a:ext cx="2160240" cy="288032"/>
          </a:xfrm>
          <a:prstGeom prst="rect">
            <a:avLst/>
          </a:prstGeom>
        </p:spPr>
        <p:txBody>
          <a:bodyPr/>
          <a:lstStyle>
            <a:lvl1pPr algn="l">
              <a:defRPr>
                <a:solidFill>
                  <a:schemeClr val="bg1"/>
                </a:solidFill>
              </a:defRPr>
            </a:lvl1pPr>
          </a:lstStyle>
          <a:p>
            <a:r>
              <a:rPr lang="tr-TR" dirty="0" smtClean="0"/>
              <a:t>Ankara</a:t>
            </a:r>
            <a:endParaRPr lang="tr-TR" dirty="0"/>
          </a:p>
        </p:txBody>
      </p:sp>
    </p:spTree>
    <p:extLst>
      <p:ext uri="{BB962C8B-B14F-4D97-AF65-F5344CB8AC3E}">
        <p14:creationId xmlns:p14="http://schemas.microsoft.com/office/powerpoint/2010/main" val="2390637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395536" y="260648"/>
            <a:ext cx="4834880" cy="828000"/>
          </a:xfrm>
          <a:prstGeom prst="rect">
            <a:avLst/>
          </a:prstGeom>
        </p:spPr>
        <p:txBody>
          <a:bodyPr>
            <a:normAutofit/>
          </a:bodyPr>
          <a:lstStyle>
            <a:lvl1pPr algn="l">
              <a:defRPr sz="2800" baseline="0">
                <a:solidFill>
                  <a:schemeClr val="bg1"/>
                </a:solidFill>
                <a:latin typeface="Aaux ProBold" pitchFamily="2" charset="-94"/>
              </a:defRPr>
            </a:lvl1pPr>
          </a:lstStyle>
          <a:p>
            <a:r>
              <a:rPr lang="tr-TR" dirty="0" smtClean="0"/>
              <a:t>Ana Başlık</a:t>
            </a:r>
            <a:endParaRPr lang="tr-TR" dirty="0"/>
          </a:p>
        </p:txBody>
      </p:sp>
      <p:sp>
        <p:nvSpPr>
          <p:cNvPr id="4" name="Veri Yer Tutucusu 3"/>
          <p:cNvSpPr>
            <a:spLocks noGrp="1"/>
          </p:cNvSpPr>
          <p:nvPr>
            <p:ph type="dt" sz="half" idx="10"/>
          </p:nvPr>
        </p:nvSpPr>
        <p:spPr>
          <a:xfrm>
            <a:off x="755576" y="6465783"/>
            <a:ext cx="2133600" cy="275585"/>
          </a:xfrm>
          <a:prstGeom prst="rect">
            <a:avLst/>
          </a:prstGeom>
        </p:spPr>
        <p:txBody>
          <a:bodyPr/>
          <a:lstStyle>
            <a:lvl1pPr>
              <a:defRPr sz="1200">
                <a:solidFill>
                  <a:schemeClr val="tx1"/>
                </a:solidFill>
                <a:latin typeface="Aaux ProLight" pitchFamily="2" charset="-94"/>
              </a:defRPr>
            </a:lvl1pPr>
          </a:lstStyle>
          <a:p>
            <a:fld id="{48A77D11-7FAF-421B-B19F-28864AC2BAFB}" type="datetimeFigureOut">
              <a:rPr lang="tr-TR" smtClean="0"/>
              <a:pPr/>
              <a:t>20.04.2016</a:t>
            </a:fld>
            <a:endParaRPr lang="tr-TR" dirty="0"/>
          </a:p>
        </p:txBody>
      </p:sp>
      <p:sp>
        <p:nvSpPr>
          <p:cNvPr id="6" name="Slayt Numarası Yer Tutucusu 5"/>
          <p:cNvSpPr>
            <a:spLocks noGrp="1"/>
          </p:cNvSpPr>
          <p:nvPr>
            <p:ph type="sldNum" sz="quarter" idx="12"/>
          </p:nvPr>
        </p:nvSpPr>
        <p:spPr>
          <a:xfrm>
            <a:off x="8388424" y="6448251"/>
            <a:ext cx="648072" cy="365125"/>
          </a:xfrm>
          <a:prstGeom prst="rect">
            <a:avLst/>
          </a:prstGeom>
        </p:spPr>
        <p:txBody>
          <a:bodyPr/>
          <a:lstStyle>
            <a:lvl1pPr algn="r">
              <a:defRPr sz="1400">
                <a:solidFill>
                  <a:srgbClr val="E37222"/>
                </a:solidFill>
                <a:latin typeface="Aaux ProLight" pitchFamily="2" charset="-94"/>
              </a:defRPr>
            </a:lvl1pPr>
          </a:lstStyle>
          <a:p>
            <a:fld id="{F25D720D-AA6C-4005-8654-D64F47B18638}" type="slidenum">
              <a:rPr lang="tr-TR" smtClean="0"/>
              <a:pPr/>
              <a:t>‹#›</a:t>
            </a:fld>
            <a:endParaRPr lang="tr-TR" dirty="0"/>
          </a:p>
        </p:txBody>
      </p:sp>
      <p:sp>
        <p:nvSpPr>
          <p:cNvPr id="10" name="İçerik Yer Tutucusu 9"/>
          <p:cNvSpPr>
            <a:spLocks noGrp="1"/>
          </p:cNvSpPr>
          <p:nvPr>
            <p:ph sz="quarter" idx="15"/>
          </p:nvPr>
        </p:nvSpPr>
        <p:spPr>
          <a:xfrm>
            <a:off x="755576" y="1268413"/>
            <a:ext cx="7704212" cy="4032250"/>
          </a:xfrm>
          <a:prstGeom prst="rect">
            <a:avLst/>
          </a:prstGeom>
        </p:spPr>
        <p:txBody>
          <a:bodyPr>
            <a:normAutofit/>
          </a:bodyPr>
          <a:lstStyle>
            <a:lvl1pPr marL="342900" indent="-342900">
              <a:buFont typeface="Aaux ProBold" pitchFamily="2" charset="-94"/>
              <a:buChar char="—"/>
              <a:defRPr sz="2400">
                <a:latin typeface="Aaux ProMedium" pitchFamily="2" charset="-94"/>
              </a:defRPr>
            </a:lvl1pPr>
            <a:lvl2pPr marL="742950" indent="-285750">
              <a:buFont typeface="Aaux ProBold" pitchFamily="2" charset="-94"/>
              <a:buChar char="—"/>
              <a:defRPr sz="2000">
                <a:latin typeface="Aaux ProMedium" pitchFamily="2" charset="-94"/>
              </a:defRPr>
            </a:lvl2pPr>
            <a:lvl3pPr marL="1143000" indent="-228600">
              <a:buFont typeface="Aaux ProBold" pitchFamily="2" charset="-94"/>
              <a:buChar char="—"/>
              <a:defRPr sz="1800">
                <a:latin typeface="Aaux ProMedium" pitchFamily="2" charset="-94"/>
              </a:defRPr>
            </a:lvl3pPr>
            <a:lvl4pPr marL="1600200" indent="-228600">
              <a:buFont typeface="Aaux ProBold" pitchFamily="2" charset="-94"/>
              <a:buChar char="—"/>
              <a:defRPr sz="1600">
                <a:latin typeface="Aaux ProMedium" pitchFamily="2" charset="-94"/>
              </a:defRPr>
            </a:lvl4pPr>
            <a:lvl5pPr marL="2057400" indent="-228600">
              <a:buFont typeface="Aaux ProBold" pitchFamily="2" charset="-94"/>
              <a:buChar char="—"/>
              <a:defRPr sz="1600">
                <a:latin typeface="Aaux ProMedium" pitchFamily="2" charset="-94"/>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2" name="Metin Yer Tutucusu 11"/>
          <p:cNvSpPr>
            <a:spLocks noGrp="1"/>
          </p:cNvSpPr>
          <p:nvPr>
            <p:ph type="body" sz="quarter" idx="16" hasCustomPrompt="1"/>
          </p:nvPr>
        </p:nvSpPr>
        <p:spPr>
          <a:xfrm>
            <a:off x="755650" y="5373688"/>
            <a:ext cx="6192838" cy="935037"/>
          </a:xfrm>
          <a:prstGeom prst="rect">
            <a:avLst/>
          </a:prstGeom>
        </p:spPr>
        <p:txBody>
          <a:bodyPr>
            <a:noAutofit/>
          </a:bodyPr>
          <a:lstStyle>
            <a:lvl1pPr marL="0" indent="0">
              <a:buNone/>
              <a:defRPr sz="1400" baseline="0">
                <a:solidFill>
                  <a:srgbClr val="EE3124"/>
                </a:solidFill>
                <a:latin typeface="Aaux ProMedium" pitchFamily="2" charset="-94"/>
              </a:defRPr>
            </a:lvl1pPr>
            <a:lvl2pPr>
              <a:defRPr sz="1400"/>
            </a:lvl2pPr>
            <a:lvl3pPr>
              <a:defRPr sz="1400"/>
            </a:lvl3pPr>
            <a:lvl4pPr>
              <a:defRPr sz="1400"/>
            </a:lvl4pPr>
            <a:lvl5pPr>
              <a:defRPr sz="1400"/>
            </a:lvl5pPr>
          </a:lstStyle>
          <a:p>
            <a:pPr lvl="0"/>
            <a:r>
              <a:rPr lang="tr-TR" dirty="0" smtClean="0"/>
              <a:t>Her sununun özeti, birkaç cümle</a:t>
            </a:r>
          </a:p>
          <a:p>
            <a:pPr lvl="0"/>
            <a:r>
              <a:rPr lang="tr-TR" dirty="0" err="1" smtClean="0"/>
              <a:t>Slogonik</a:t>
            </a:r>
            <a:r>
              <a:rPr lang="tr-TR" dirty="0" smtClean="0"/>
              <a:t> cümleler</a:t>
            </a:r>
          </a:p>
        </p:txBody>
      </p:sp>
    </p:spTree>
    <p:extLst>
      <p:ext uri="{BB962C8B-B14F-4D97-AF65-F5344CB8AC3E}">
        <p14:creationId xmlns:p14="http://schemas.microsoft.com/office/powerpoint/2010/main" val="28780912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nkli bölü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1403648" y="2996952"/>
            <a:ext cx="5832648" cy="1362075"/>
          </a:xfrm>
          <a:prstGeom prst="rect">
            <a:avLst/>
          </a:prstGeom>
        </p:spPr>
        <p:txBody>
          <a:bodyPr anchor="t">
            <a:normAutofit/>
          </a:bodyPr>
          <a:lstStyle>
            <a:lvl1pPr algn="l">
              <a:defRPr sz="4400" b="1" cap="all">
                <a:solidFill>
                  <a:schemeClr val="bg1"/>
                </a:solidFill>
                <a:latin typeface="Aaux ProBold" pitchFamily="2" charset="-94"/>
              </a:defRPr>
            </a:lvl1pPr>
          </a:lstStyle>
          <a:p>
            <a:r>
              <a:rPr lang="tr-TR" dirty="0" smtClean="0"/>
              <a:t>Teşekkür </a:t>
            </a:r>
            <a:r>
              <a:rPr lang="tr-TR" dirty="0" err="1" smtClean="0"/>
              <a:t>ederİz</a:t>
            </a:r>
            <a:r>
              <a:rPr lang="tr-TR" dirty="0" smtClean="0"/>
              <a:t>.</a:t>
            </a:r>
            <a:endParaRPr lang="tr-TR" dirty="0"/>
          </a:p>
        </p:txBody>
      </p:sp>
    </p:spTree>
    <p:extLst>
      <p:ext uri="{BB962C8B-B14F-4D97-AF65-F5344CB8AC3E}">
        <p14:creationId xmlns:p14="http://schemas.microsoft.com/office/powerpoint/2010/main" val="20146168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427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KdotBBOIV_9BqM&amp;tbnid=AgImYQKkqbmOfM:&amp;ved=0CAUQjRw&amp;url=http://www.gsmkolik.com/yararli-bilgiler-ve-puf-noktalar/17267-lehimleme-egitimi-amp-malzemelerin-gorevleri-ve-islevleri/&amp;ei=4QozUr6_AoqltAaJjoGQBQ&amp;bvm=bv.52164340,d.Yms&amp;psig=AFQjCNEYIuK76h11uXvG0FIq1ePTD8bf9w&amp;ust=137916318637689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ctrTitle"/>
          </p:nvPr>
        </p:nvSpPr>
        <p:spPr/>
        <p:txBody>
          <a:bodyPr/>
          <a:lstStyle/>
          <a:p>
            <a:r>
              <a:rPr lang="tr-TR" dirty="0" smtClean="0"/>
              <a:t>SHY-66/147 Genel Bakış</a:t>
            </a:r>
            <a:endParaRPr lang="tr-TR" dirty="0"/>
          </a:p>
        </p:txBody>
      </p:sp>
      <p:sp>
        <p:nvSpPr>
          <p:cNvPr id="6" name="5 Alt Başlık"/>
          <p:cNvSpPr>
            <a:spLocks noGrp="1"/>
          </p:cNvSpPr>
          <p:nvPr>
            <p:ph type="subTitle" idx="1"/>
          </p:nvPr>
        </p:nvSpPr>
        <p:spPr>
          <a:xfrm>
            <a:off x="539552" y="4797152"/>
            <a:ext cx="5256584" cy="576064"/>
          </a:xfrm>
        </p:spPr>
        <p:txBody>
          <a:bodyPr/>
          <a:lstStyle/>
          <a:p>
            <a:r>
              <a:rPr lang="tr-TR" sz="2000" dirty="0" smtClean="0"/>
              <a:t> Uçuşa Elverişlilik Dairesi </a:t>
            </a:r>
            <a:endParaRPr lang="tr-TR" sz="2000" dirty="0"/>
          </a:p>
        </p:txBody>
      </p:sp>
    </p:spTree>
    <p:extLst>
      <p:ext uri="{BB962C8B-B14F-4D97-AF65-F5344CB8AC3E}">
        <p14:creationId xmlns:p14="http://schemas.microsoft.com/office/powerpoint/2010/main" val="2291281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04664"/>
            <a:ext cx="4834880" cy="828000"/>
          </a:xfrm>
        </p:spPr>
        <p:txBody>
          <a:bodyPr/>
          <a:lstStyle/>
          <a:p>
            <a:r>
              <a:rPr lang="tr-TR" dirty="0" smtClean="0"/>
              <a:t>Form-4</a:t>
            </a:r>
            <a:endParaRPr lang="tr-TR" dirty="0"/>
          </a:p>
        </p:txBody>
      </p:sp>
      <p:sp>
        <p:nvSpPr>
          <p:cNvPr id="3" name="İçerik Yer Tutucusu 2"/>
          <p:cNvSpPr>
            <a:spLocks noGrp="1"/>
          </p:cNvSpPr>
          <p:nvPr>
            <p:ph sz="quarter" idx="15"/>
          </p:nvPr>
        </p:nvSpPr>
        <p:spPr/>
        <p:txBody>
          <a:bodyPr>
            <a:normAutofit/>
          </a:bodyPr>
          <a:lstStyle/>
          <a:p>
            <a:pPr marL="0" indent="0" algn="ctr">
              <a:buNone/>
            </a:pPr>
            <a:endParaRPr lang="tr-TR" sz="3200" b="1" dirty="0" smtClean="0">
              <a:latin typeface="Arial" pitchFamily="34" charset="0"/>
              <a:cs typeface="Arial" pitchFamily="34" charset="0"/>
            </a:endParaRPr>
          </a:p>
          <a:p>
            <a:pPr marL="0" indent="0" algn="ctr">
              <a:buNone/>
            </a:pPr>
            <a:endParaRPr lang="tr-TR" sz="3200" b="1" dirty="0">
              <a:latin typeface="Arial" pitchFamily="34" charset="0"/>
              <a:cs typeface="Arial" pitchFamily="34" charset="0"/>
            </a:endParaRPr>
          </a:p>
          <a:p>
            <a:pPr marL="0" indent="0" algn="ctr">
              <a:buNone/>
            </a:pPr>
            <a:r>
              <a:rPr lang="tr-TR" sz="3200" b="1" dirty="0" smtClean="0">
                <a:latin typeface="Arial" pitchFamily="34" charset="0"/>
                <a:cs typeface="Arial" pitchFamily="34" charset="0"/>
              </a:rPr>
              <a:t>SHT-147 </a:t>
            </a:r>
            <a:r>
              <a:rPr lang="tr-TR" sz="3200" b="1" dirty="0">
                <a:latin typeface="Arial" pitchFamily="34" charset="0"/>
                <a:cs typeface="Arial" pitchFamily="34" charset="0"/>
              </a:rPr>
              <a:t>Form </a:t>
            </a:r>
            <a:r>
              <a:rPr lang="tr-TR" sz="3200" b="1" dirty="0" smtClean="0">
                <a:latin typeface="Arial" pitchFamily="34" charset="0"/>
                <a:cs typeface="Arial" pitchFamily="34" charset="0"/>
              </a:rPr>
              <a:t>4</a:t>
            </a:r>
          </a:p>
          <a:p>
            <a:pPr marL="0" indent="0" algn="ctr">
              <a:buNone/>
            </a:pPr>
            <a:r>
              <a:rPr lang="tr-TR" sz="3200" dirty="0" smtClean="0">
                <a:latin typeface="Arial" pitchFamily="34" charset="0"/>
                <a:cs typeface="Arial" pitchFamily="34" charset="0"/>
              </a:rPr>
              <a:t>Yönetici Personel Onay </a:t>
            </a:r>
            <a:r>
              <a:rPr lang="tr-TR" sz="3200" dirty="0">
                <a:latin typeface="Arial" pitchFamily="34" charset="0"/>
                <a:cs typeface="Arial" pitchFamily="34" charset="0"/>
              </a:rPr>
              <a:t>B</a:t>
            </a:r>
            <a:r>
              <a:rPr lang="tr-TR" sz="3200" dirty="0" smtClean="0">
                <a:latin typeface="Arial" pitchFamily="34" charset="0"/>
                <a:cs typeface="Arial" pitchFamily="34" charset="0"/>
              </a:rPr>
              <a:t>elgesi</a:t>
            </a:r>
            <a:endParaRPr lang="tr-TR" sz="3200" dirty="0">
              <a:latin typeface="Arial" pitchFamily="34" charset="0"/>
              <a:cs typeface="Arial" pitchFamily="34" charset="0"/>
            </a:endParaRPr>
          </a:p>
        </p:txBody>
      </p:sp>
      <p:sp>
        <p:nvSpPr>
          <p:cNvPr id="4" name="Metin Yer Tutucusu 3"/>
          <p:cNvSpPr>
            <a:spLocks noGrp="1"/>
          </p:cNvSpPr>
          <p:nvPr>
            <p:ph type="body" sz="quarter" idx="16"/>
          </p:nvPr>
        </p:nvSpPr>
        <p:spPr/>
        <p:txBody>
          <a:bodyPr/>
          <a:lstStyle/>
          <a:p>
            <a:r>
              <a:rPr lang="tr-TR" dirty="0" smtClean="0"/>
              <a:t>SHT-147 Ek-1.B’de </a:t>
            </a:r>
            <a:r>
              <a:rPr lang="tr-TR" dirty="0"/>
              <a:t>SHT-147 Form-4’ün bir örneği yer almaktadır</a:t>
            </a:r>
          </a:p>
        </p:txBody>
      </p:sp>
    </p:spTree>
    <p:extLst>
      <p:ext uri="{BB962C8B-B14F-4D97-AF65-F5344CB8AC3E}">
        <p14:creationId xmlns:p14="http://schemas.microsoft.com/office/powerpoint/2010/main" val="3339463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76672"/>
            <a:ext cx="4834880" cy="648072"/>
          </a:xfrm>
        </p:spPr>
        <p:txBody>
          <a:bodyPr/>
          <a:lstStyle/>
          <a:p>
            <a:r>
              <a:rPr lang="tr-TR" dirty="0" smtClean="0"/>
              <a:t>Form-4</a:t>
            </a:r>
            <a:endParaRPr lang="tr-TR" dirty="0"/>
          </a:p>
        </p:txBody>
      </p:sp>
      <p:sp>
        <p:nvSpPr>
          <p:cNvPr id="3" name="İçerik Yer Tutucusu 2"/>
          <p:cNvSpPr>
            <a:spLocks noGrp="1"/>
          </p:cNvSpPr>
          <p:nvPr>
            <p:ph sz="quarter" idx="15"/>
          </p:nvPr>
        </p:nvSpPr>
        <p:spPr/>
        <p:txBody>
          <a:bodyPr>
            <a:normAutofit fontScale="85000" lnSpcReduction="10000"/>
          </a:bodyPr>
          <a:lstStyle/>
          <a:p>
            <a:pPr marL="0" indent="0">
              <a:buNone/>
            </a:pPr>
            <a:r>
              <a:rPr lang="tr-TR" dirty="0"/>
              <a:t>ULAŞTIRMA, DENİZCİLİK VE HABERLEŞME BAKANLIĞI Sivil Havacılık Genel Müdürlüğü İlgi Mevzuatlar Daire/Birim Uçuş Operasyon Dairesi, Uçuşa Elverişlilik Dairesi, Havaalanları Dairesi, Havacılık Güvenliği Dairesi SHY 6A, SHY M, SHY 145, SHY 147, SHY 21, SHT BALON, SHT 1B, SHT 1A, SHY 22, SHY 33B, SHT SMS/HAD, SHT Eğitim/HAD, SHY 14B, SHY 14A, SHT 17.3, SHT 17.2 Revizyon No 1 Revizyon Tarihi 24.06.2015 1 / 4 Sayı : Konu : Form-4 Belgesi Onay İşlemleri GENELGE GM – 2015/1 Bilindiği üzere, Sivil Havacılık Genel Müdürlüğü (Genel Müdürlük) tarafından yetkilendirilen Havacılık İşletmesi/Kuruluşlarının (Kuruluş) organizasyon yapılarında görev alan Sorumlu Yönetici Personelin (SYP) söz konusu görevlerine ilişkin Yönetici Personel Onay Belgeleri (Form-4) onaylanmakta olup, konuya ilişkin gereklilikler ulusal ve uluslararası mevzuatta belirtilmiştir. </a:t>
            </a:r>
          </a:p>
        </p:txBody>
      </p:sp>
      <p:sp>
        <p:nvSpPr>
          <p:cNvPr id="4" name="Metin Yer Tutucusu 3"/>
          <p:cNvSpPr>
            <a:spLocks noGrp="1"/>
          </p:cNvSpPr>
          <p:nvPr>
            <p:ph type="body" sz="quarter" idx="16"/>
          </p:nvPr>
        </p:nvSpPr>
        <p:spPr/>
        <p:txBody>
          <a:bodyPr/>
          <a:lstStyle/>
          <a:p>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124744"/>
            <a:ext cx="80391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903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4834880" cy="828000"/>
          </a:xfrm>
        </p:spPr>
        <p:txBody>
          <a:bodyPr>
            <a:normAutofit fontScale="90000"/>
          </a:bodyPr>
          <a:lstStyle/>
          <a:p>
            <a:r>
              <a:rPr lang="tr-TR" dirty="0" smtClean="0"/>
              <a:t/>
            </a:r>
            <a:br>
              <a:rPr lang="tr-TR" dirty="0" smtClean="0"/>
            </a:br>
            <a:r>
              <a:rPr lang="tr-TR" sz="3100" dirty="0"/>
              <a:t>Eğitimlerin Güncellenmesi</a:t>
            </a:r>
          </a:p>
        </p:txBody>
      </p:sp>
      <p:sp>
        <p:nvSpPr>
          <p:cNvPr id="3" name="İçerik Yer Tutucusu 2"/>
          <p:cNvSpPr>
            <a:spLocks noGrp="1"/>
          </p:cNvSpPr>
          <p:nvPr>
            <p:ph sz="quarter" idx="15"/>
          </p:nvPr>
        </p:nvSpPr>
        <p:spPr/>
        <p:txBody>
          <a:bodyPr/>
          <a:lstStyle/>
          <a:p>
            <a:pPr marL="0" indent="0" algn="just">
              <a:buNone/>
            </a:pPr>
            <a:r>
              <a:rPr lang="tr-TR" dirty="0" smtClean="0"/>
              <a:t>        </a:t>
            </a:r>
          </a:p>
          <a:p>
            <a:pPr marL="0" indent="0" algn="just">
              <a:buNone/>
            </a:pPr>
            <a:r>
              <a:rPr lang="tr-TR" dirty="0"/>
              <a:t> </a:t>
            </a:r>
            <a:r>
              <a:rPr lang="tr-TR" dirty="0" smtClean="0"/>
              <a:t>     </a:t>
            </a:r>
          </a:p>
          <a:p>
            <a:pPr marL="0" indent="0" algn="just">
              <a:buNone/>
            </a:pPr>
            <a:r>
              <a:rPr lang="tr-TR" dirty="0"/>
              <a:t> </a:t>
            </a:r>
            <a:r>
              <a:rPr lang="tr-TR" dirty="0" smtClean="0"/>
              <a:t>        Kuruluşta </a:t>
            </a:r>
            <a:r>
              <a:rPr lang="tr-TR" dirty="0"/>
              <a:t>bulunan eğitmenler ve sınav sorumluları, </a:t>
            </a:r>
            <a:r>
              <a:rPr lang="tr-TR" dirty="0" smtClean="0"/>
              <a:t>değerlendiriciler yetkileri </a:t>
            </a:r>
            <a:r>
              <a:rPr lang="tr-TR" dirty="0"/>
              <a:t>kapsamında, yeni teknolojiler, insan faktörleri ve en son eğitim teknikleri gibi konularda </a:t>
            </a:r>
            <a:r>
              <a:rPr lang="tr-TR" b="1" dirty="0" err="1"/>
              <a:t>yirmidört</a:t>
            </a:r>
            <a:r>
              <a:rPr lang="tr-TR" b="1" dirty="0"/>
              <a:t> ayda </a:t>
            </a:r>
            <a:r>
              <a:rPr lang="tr-TR" dirty="0"/>
              <a:t>bir defa güncelleme eğitimlerine katılmalıdırlar.</a:t>
            </a:r>
          </a:p>
        </p:txBody>
      </p:sp>
      <p:sp>
        <p:nvSpPr>
          <p:cNvPr id="4" name="Metin Yer Tutucusu 3"/>
          <p:cNvSpPr>
            <a:spLocks noGrp="1"/>
          </p:cNvSpPr>
          <p:nvPr>
            <p:ph type="body" sz="quarter" idx="16"/>
          </p:nvPr>
        </p:nvSpPr>
        <p:spPr/>
        <p:txBody>
          <a:bodyPr/>
          <a:lstStyle/>
          <a:p>
            <a:endParaRPr lang="tr-TR"/>
          </a:p>
        </p:txBody>
      </p:sp>
    </p:spTree>
    <p:extLst>
      <p:ext uri="{BB962C8B-B14F-4D97-AF65-F5344CB8AC3E}">
        <p14:creationId xmlns:p14="http://schemas.microsoft.com/office/powerpoint/2010/main" val="2736885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Eğitim Teçhizatı</a:t>
            </a:r>
            <a:endParaRPr lang="tr-TR" dirty="0"/>
          </a:p>
        </p:txBody>
      </p:sp>
      <p:sp>
        <p:nvSpPr>
          <p:cNvPr id="3" name="2 İçerik Yer Tutucusu"/>
          <p:cNvSpPr>
            <a:spLocks noGrp="1"/>
          </p:cNvSpPr>
          <p:nvPr>
            <p:ph sz="quarter" idx="15"/>
          </p:nvPr>
        </p:nvSpPr>
        <p:spPr>
          <a:xfrm>
            <a:off x="755576" y="1268413"/>
            <a:ext cx="7488832" cy="4032250"/>
          </a:xfrm>
        </p:spPr>
        <p:txBody>
          <a:bodyPr>
            <a:normAutofit/>
          </a:bodyPr>
          <a:lstStyle/>
          <a:p>
            <a:pPr lvl="0">
              <a:buFont typeface="Wingdings" pitchFamily="2" charset="2"/>
              <a:buChar char="Ø"/>
            </a:pPr>
            <a:r>
              <a:rPr lang="tr-TR" dirty="0" smtClean="0"/>
              <a:t>Sınıflar</a:t>
            </a:r>
          </a:p>
          <a:p>
            <a:pPr lvl="1">
              <a:buFont typeface="Wingdings" pitchFamily="2" charset="2"/>
              <a:buChar char="Ø"/>
            </a:pPr>
            <a:r>
              <a:rPr lang="tr-TR" dirty="0" smtClean="0"/>
              <a:t>yeterli sunu teçhizatı ( Sentetik Eğitim  Cihazları kullanılabilir)</a:t>
            </a:r>
          </a:p>
          <a:p>
            <a:pPr lvl="1">
              <a:buFont typeface="Wingdings" pitchFamily="2" charset="2"/>
              <a:buChar char="Ø"/>
            </a:pPr>
            <a:r>
              <a:rPr lang="tr-TR" dirty="0" smtClean="0"/>
              <a:t>faydalı simülatörler</a:t>
            </a:r>
          </a:p>
          <a:p>
            <a:pPr lvl="1">
              <a:buNone/>
            </a:pPr>
            <a:endParaRPr lang="tr-TR" dirty="0" smtClean="0"/>
          </a:p>
          <a:p>
            <a:pPr lvl="0">
              <a:buFont typeface="Wingdings" pitchFamily="2" charset="2"/>
              <a:buChar char="Ø"/>
            </a:pPr>
            <a:r>
              <a:rPr lang="tr-TR" dirty="0" smtClean="0"/>
              <a:t>T</a:t>
            </a:r>
            <a:r>
              <a:rPr lang="en-US" dirty="0" err="1" smtClean="0"/>
              <a:t>emel</a:t>
            </a:r>
            <a:r>
              <a:rPr lang="en-US" dirty="0" smtClean="0"/>
              <a:t> </a:t>
            </a:r>
            <a:r>
              <a:rPr lang="en-US" dirty="0" err="1" smtClean="0"/>
              <a:t>eğitim</a:t>
            </a:r>
            <a:r>
              <a:rPr lang="en-US" dirty="0" smtClean="0"/>
              <a:t> </a:t>
            </a:r>
            <a:r>
              <a:rPr lang="en-US" dirty="0" err="1" smtClean="0"/>
              <a:t>atölyeleri</a:t>
            </a:r>
            <a:r>
              <a:rPr lang="en-US" dirty="0" smtClean="0"/>
              <a:t> </a:t>
            </a:r>
            <a:r>
              <a:rPr lang="en-US" dirty="0" err="1" smtClean="0"/>
              <a:t>ve</a:t>
            </a:r>
            <a:r>
              <a:rPr lang="en-US" dirty="0" smtClean="0"/>
              <a:t>/</a:t>
            </a:r>
            <a:r>
              <a:rPr lang="en-US" dirty="0" err="1" smtClean="0"/>
              <a:t>veya</a:t>
            </a:r>
            <a:r>
              <a:rPr lang="en-US" dirty="0" smtClean="0"/>
              <a:t> </a:t>
            </a:r>
            <a:r>
              <a:rPr lang="en-US" dirty="0" err="1" smtClean="0"/>
              <a:t>bakım</a:t>
            </a:r>
            <a:r>
              <a:rPr lang="en-US" dirty="0" smtClean="0"/>
              <a:t> </a:t>
            </a:r>
            <a:r>
              <a:rPr lang="en-US" dirty="0" err="1" smtClean="0"/>
              <a:t>tesis</a:t>
            </a:r>
            <a:r>
              <a:rPr lang="tr-TR" dirty="0" smtClean="0"/>
              <a:t>i</a:t>
            </a:r>
          </a:p>
          <a:p>
            <a:pPr lvl="1">
              <a:buFont typeface="Wingdings" pitchFamily="2" charset="2"/>
              <a:buChar char="Ø"/>
            </a:pPr>
            <a:r>
              <a:rPr lang="tr-TR" dirty="0"/>
              <a:t>O</a:t>
            </a:r>
            <a:r>
              <a:rPr lang="tr-TR" dirty="0" smtClean="0"/>
              <a:t>naylı eğitim kapsamını gerçekleştirmek için gerekli tüm alet ve ekipman 	</a:t>
            </a:r>
          </a:p>
          <a:p>
            <a:pPr lvl="1">
              <a:buFont typeface="Wingdings" pitchFamily="2" charset="2"/>
              <a:buChar char="Ø"/>
            </a:pPr>
            <a:r>
              <a:rPr lang="tr-TR" dirty="0" err="1"/>
              <a:t>U</a:t>
            </a:r>
            <a:r>
              <a:rPr lang="en-US" dirty="0" err="1" smtClean="0"/>
              <a:t>ygun</a:t>
            </a:r>
            <a:r>
              <a:rPr lang="en-US" dirty="0" smtClean="0"/>
              <a:t> </a:t>
            </a:r>
            <a:r>
              <a:rPr lang="en-US" dirty="0" err="1" smtClean="0"/>
              <a:t>hava</a:t>
            </a:r>
            <a:r>
              <a:rPr lang="en-US" dirty="0" smtClean="0"/>
              <a:t> </a:t>
            </a:r>
            <a:r>
              <a:rPr lang="en-US" dirty="0" err="1" smtClean="0"/>
              <a:t>aracı</a:t>
            </a:r>
            <a:r>
              <a:rPr lang="en-US" dirty="0" smtClean="0"/>
              <a:t>, motor, </a:t>
            </a:r>
            <a:r>
              <a:rPr lang="en-US" dirty="0" err="1" smtClean="0"/>
              <a:t>hava</a:t>
            </a:r>
            <a:r>
              <a:rPr lang="en-US" dirty="0" smtClean="0"/>
              <a:t> </a:t>
            </a:r>
            <a:r>
              <a:rPr lang="en-US" dirty="0" err="1" smtClean="0"/>
              <a:t>aracı</a:t>
            </a:r>
            <a:r>
              <a:rPr lang="en-US" dirty="0" smtClean="0"/>
              <a:t> </a:t>
            </a:r>
            <a:r>
              <a:rPr lang="en-US" dirty="0" err="1" smtClean="0"/>
              <a:t>parçaları</a:t>
            </a:r>
            <a:r>
              <a:rPr lang="en-US" dirty="0" smtClean="0"/>
              <a:t> </a:t>
            </a:r>
            <a:r>
              <a:rPr lang="en-US" dirty="0" err="1" smtClean="0"/>
              <a:t>ve</a:t>
            </a:r>
            <a:r>
              <a:rPr lang="en-US" dirty="0" smtClean="0"/>
              <a:t> </a:t>
            </a:r>
            <a:r>
              <a:rPr lang="en-US" dirty="0" err="1" smtClean="0"/>
              <a:t>aviyonik</a:t>
            </a:r>
            <a:r>
              <a:rPr lang="en-US" dirty="0" smtClean="0"/>
              <a:t> </a:t>
            </a:r>
            <a:r>
              <a:rPr lang="en-US" dirty="0" err="1" smtClean="0"/>
              <a:t>teçhizat</a:t>
            </a:r>
            <a:r>
              <a:rPr lang="tr-TR" dirty="0" smtClean="0"/>
              <a:t>ı</a:t>
            </a:r>
            <a:r>
              <a:rPr lang="en-US" dirty="0" smtClean="0"/>
              <a:t> 	</a:t>
            </a:r>
          </a:p>
        </p:txBody>
      </p:sp>
      <p:pic>
        <p:nvPicPr>
          <p:cNvPr id="49154" name="Picture 2" descr="http://choiceschapters.org/wp-content/uploads/2013/05/Training-materials-5.jpg"/>
          <p:cNvPicPr>
            <a:picLocks noChangeAspect="1" noChangeArrowheads="1"/>
          </p:cNvPicPr>
          <p:nvPr/>
        </p:nvPicPr>
        <p:blipFill>
          <a:blip r:embed="rId3" cstate="print"/>
          <a:srcRect/>
          <a:stretch>
            <a:fillRect/>
          </a:stretch>
        </p:blipFill>
        <p:spPr bwMode="auto">
          <a:xfrm>
            <a:off x="3131840" y="5229200"/>
            <a:ext cx="2033974" cy="1628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395536" y="404664"/>
            <a:ext cx="4834880" cy="683984"/>
          </a:xfrm>
        </p:spPr>
        <p:txBody>
          <a:bodyPr/>
          <a:lstStyle/>
          <a:p>
            <a:r>
              <a:rPr lang="tr-TR" dirty="0" smtClean="0"/>
              <a:t>Eğitim Teçhizatı</a:t>
            </a:r>
            <a:endParaRPr lang="tr-TR" dirty="0"/>
          </a:p>
        </p:txBody>
      </p:sp>
      <p:sp>
        <p:nvSpPr>
          <p:cNvPr id="4" name="3 İçerik Yer Tutucusu"/>
          <p:cNvSpPr>
            <a:spLocks noGrp="1"/>
          </p:cNvSpPr>
          <p:nvPr>
            <p:ph sz="quarter" idx="15"/>
          </p:nvPr>
        </p:nvSpPr>
        <p:spPr/>
        <p:txBody>
          <a:bodyPr>
            <a:normAutofit/>
          </a:bodyPr>
          <a:lstStyle/>
          <a:p>
            <a:pPr>
              <a:buFont typeface="Wingdings" pitchFamily="2" charset="2"/>
              <a:buChar char="Ø"/>
            </a:pPr>
            <a:endParaRPr lang="tr-TR" dirty="0" smtClean="0"/>
          </a:p>
          <a:p>
            <a:pPr>
              <a:buFont typeface="Wingdings" pitchFamily="2" charset="2"/>
              <a:buChar char="Ø"/>
            </a:pPr>
            <a:r>
              <a:rPr lang="tr-TR" dirty="0" smtClean="0"/>
              <a:t>Eğitim materyalleri:</a:t>
            </a:r>
          </a:p>
          <a:p>
            <a:pPr lvl="1">
              <a:buFont typeface="Wingdings" pitchFamily="2" charset="2"/>
              <a:buChar char="Ø"/>
            </a:pPr>
            <a:r>
              <a:rPr lang="tr-TR" dirty="0" smtClean="0"/>
              <a:t>temel bilgi müfredatı.( SHT-66 EK-1.C Temel Bilgi Gereklilikleri)</a:t>
            </a:r>
          </a:p>
          <a:p>
            <a:pPr lvl="1">
              <a:buFont typeface="Wingdings" pitchFamily="2" charset="2"/>
              <a:buChar char="Ø"/>
            </a:pPr>
            <a:r>
              <a:rPr lang="tr-TR" dirty="0"/>
              <a:t>Pratik eğitim </a:t>
            </a:r>
            <a:r>
              <a:rPr lang="tr-TR" dirty="0" err="1"/>
              <a:t>task</a:t>
            </a:r>
            <a:r>
              <a:rPr lang="tr-TR" dirty="0"/>
              <a:t> </a:t>
            </a:r>
            <a:r>
              <a:rPr lang="tr-TR" dirty="0" smtClean="0"/>
              <a:t>içerikleri</a:t>
            </a:r>
          </a:p>
          <a:p>
            <a:pPr>
              <a:buFont typeface="Wingdings" pitchFamily="2" charset="2"/>
              <a:buChar char="Ø"/>
            </a:pPr>
            <a:r>
              <a:rPr lang="tr-TR" dirty="0" smtClean="0"/>
              <a:t>T</a:t>
            </a:r>
            <a:r>
              <a:rPr lang="en-US" dirty="0" err="1" smtClean="0"/>
              <a:t>üm</a:t>
            </a:r>
            <a:r>
              <a:rPr lang="en-US" dirty="0" smtClean="0"/>
              <a:t> </a:t>
            </a:r>
            <a:r>
              <a:rPr lang="en-US" dirty="0" err="1" smtClean="0"/>
              <a:t>teknik</a:t>
            </a:r>
            <a:r>
              <a:rPr lang="en-US" dirty="0" smtClean="0"/>
              <a:t> </a:t>
            </a:r>
            <a:r>
              <a:rPr lang="en-US" dirty="0" err="1" smtClean="0"/>
              <a:t>materyaller</a:t>
            </a:r>
            <a:r>
              <a:rPr lang="tr-TR" dirty="0" smtClean="0"/>
              <a:t>e ve </a:t>
            </a:r>
            <a:r>
              <a:rPr lang="en-US" dirty="0" err="1" smtClean="0"/>
              <a:t>bakım</a:t>
            </a:r>
            <a:r>
              <a:rPr lang="en-US" dirty="0" smtClean="0"/>
              <a:t> </a:t>
            </a:r>
            <a:r>
              <a:rPr lang="en-US" dirty="0" err="1" smtClean="0"/>
              <a:t>dokümanları</a:t>
            </a:r>
            <a:r>
              <a:rPr lang="en-US" dirty="0" smtClean="0"/>
              <a:t> </a:t>
            </a:r>
            <a:r>
              <a:rPr lang="en-US" dirty="0" err="1" smtClean="0"/>
              <a:t>ve</a:t>
            </a:r>
            <a:r>
              <a:rPr lang="en-US" dirty="0" smtClean="0"/>
              <a:t> </a:t>
            </a:r>
            <a:r>
              <a:rPr lang="en-US" dirty="0" err="1" smtClean="0"/>
              <a:t>teknik</a:t>
            </a:r>
            <a:r>
              <a:rPr lang="en-US" dirty="0" smtClean="0"/>
              <a:t> </a:t>
            </a:r>
            <a:r>
              <a:rPr lang="en-US" dirty="0" err="1" smtClean="0"/>
              <a:t>bilgi</a:t>
            </a:r>
            <a:r>
              <a:rPr lang="en-US" dirty="0" smtClean="0"/>
              <a:t> </a:t>
            </a:r>
            <a:r>
              <a:rPr lang="en-US" dirty="0" err="1" smtClean="0"/>
              <a:t>örneklerine</a:t>
            </a:r>
            <a:r>
              <a:rPr lang="en-US" dirty="0" smtClean="0"/>
              <a:t> </a:t>
            </a:r>
            <a:r>
              <a:rPr lang="en-US" dirty="0" err="1" smtClean="0"/>
              <a:t>erişim</a:t>
            </a:r>
            <a:r>
              <a:rPr lang="tr-TR" dirty="0" smtClean="0"/>
              <a:t> olmalı,</a:t>
            </a:r>
            <a:r>
              <a:rPr lang="en-US" dirty="0" smtClean="0"/>
              <a:t> 	</a:t>
            </a:r>
          </a:p>
          <a:p>
            <a:pPr>
              <a:buFont typeface="Wingdings" pitchFamily="2" charset="2"/>
              <a:buChar char="Ø"/>
            </a:pPr>
            <a:r>
              <a:rPr lang="tr-TR" dirty="0" smtClean="0"/>
              <a:t>Eğitim materyalleri güncel tutulmalıdır.</a:t>
            </a:r>
          </a:p>
          <a:p>
            <a:pPr>
              <a:buFont typeface="Wingdings" pitchFamily="2" charset="2"/>
              <a:buChar char="Ø"/>
            </a:pPr>
            <a:r>
              <a:rPr lang="tr-TR" dirty="0"/>
              <a:t>Eğitim kursu notları, diyagramları ve diğer her nevi eğitici materyal eksiksiz ve tam olmalıdır. </a:t>
            </a:r>
          </a:p>
        </p:txBody>
      </p:sp>
      <p:pic>
        <p:nvPicPr>
          <p:cNvPr id="5" name="Picture 2" descr="http://www.gsmegitimi.com/userfiles/image/a/lehimleme_egitimi_dosyalar/image061.jpg">
            <a:hlinkClick r:id="rId3"/>
          </p:cNvPr>
          <p:cNvPicPr>
            <a:picLocks noChangeAspect="1" noChangeArrowheads="1"/>
          </p:cNvPicPr>
          <p:nvPr/>
        </p:nvPicPr>
        <p:blipFill>
          <a:blip r:embed="rId4" cstate="print"/>
          <a:srcRect/>
          <a:stretch>
            <a:fillRect/>
          </a:stretch>
        </p:blipFill>
        <p:spPr bwMode="auto">
          <a:xfrm>
            <a:off x="827584" y="4941168"/>
            <a:ext cx="2442937" cy="1152128"/>
          </a:xfrm>
          <a:prstGeom prst="rect">
            <a:avLst/>
          </a:prstGeom>
          <a:noFill/>
        </p:spPr>
      </p:pic>
      <p:pic>
        <p:nvPicPr>
          <p:cNvPr id="1026" name="Picture 2" descr="C:\Program Files (x86)\Microsoft Office\MEDIA\CAGCAT10\j0299125.wmf"/>
          <p:cNvPicPr>
            <a:picLocks noChangeAspect="1" noChangeArrowheads="1"/>
          </p:cNvPicPr>
          <p:nvPr/>
        </p:nvPicPr>
        <p:blipFill>
          <a:blip r:embed="rId5" cstate="print"/>
          <a:srcRect/>
          <a:stretch>
            <a:fillRect/>
          </a:stretch>
        </p:blipFill>
        <p:spPr bwMode="auto">
          <a:xfrm>
            <a:off x="5292080" y="4941168"/>
            <a:ext cx="695374" cy="114089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04664"/>
            <a:ext cx="6408712" cy="576064"/>
          </a:xfrm>
        </p:spPr>
        <p:txBody>
          <a:bodyPr>
            <a:normAutofit fontScale="90000"/>
          </a:bodyPr>
          <a:lstStyle/>
          <a:p>
            <a:r>
              <a:rPr lang="en-GB" b="1" dirty="0" err="1" smtClean="0">
                <a:latin typeface="Arial" pitchFamily="34" charset="0"/>
                <a:cs typeface="Arial" pitchFamily="34" charset="0"/>
              </a:rPr>
              <a:t>Eğitim</a:t>
            </a:r>
            <a:r>
              <a:rPr lang="en-GB" b="1" dirty="0" smtClean="0">
                <a:latin typeface="Arial" pitchFamily="34" charset="0"/>
                <a:cs typeface="Arial" pitchFamily="34" charset="0"/>
              </a:rPr>
              <a:t> </a:t>
            </a:r>
            <a:r>
              <a:rPr lang="en-GB" b="1" dirty="0" err="1" smtClean="0">
                <a:latin typeface="Arial" pitchFamily="34" charset="0"/>
                <a:cs typeface="Arial" pitchFamily="34" charset="0"/>
              </a:rPr>
              <a:t>Prosedürleri</a:t>
            </a:r>
            <a:r>
              <a:rPr lang="en-GB" b="1" dirty="0" smtClean="0">
                <a:latin typeface="Arial" pitchFamily="34" charset="0"/>
                <a:cs typeface="Arial" pitchFamily="34" charset="0"/>
              </a:rPr>
              <a:t> </a:t>
            </a:r>
            <a:r>
              <a:rPr lang="tr-TR" b="1" dirty="0" err="1">
                <a:latin typeface="Arial" pitchFamily="34" charset="0"/>
                <a:cs typeface="Arial" pitchFamily="34" charset="0"/>
              </a:rPr>
              <a:t>v</a:t>
            </a:r>
            <a:r>
              <a:rPr lang="en-GB" b="1" dirty="0" smtClean="0">
                <a:latin typeface="Arial" pitchFamily="34" charset="0"/>
                <a:cs typeface="Arial" pitchFamily="34" charset="0"/>
              </a:rPr>
              <a:t>e </a:t>
            </a:r>
            <a:r>
              <a:rPr lang="en-GB" b="1" dirty="0" err="1" smtClean="0">
                <a:latin typeface="Arial" pitchFamily="34" charset="0"/>
                <a:cs typeface="Arial" pitchFamily="34" charset="0"/>
              </a:rPr>
              <a:t>Kalite</a:t>
            </a:r>
            <a:r>
              <a:rPr lang="en-GB" b="1" dirty="0" smtClean="0">
                <a:latin typeface="Arial" pitchFamily="34" charset="0"/>
                <a:cs typeface="Arial" pitchFamily="34" charset="0"/>
              </a:rPr>
              <a:t> </a:t>
            </a:r>
            <a:r>
              <a:rPr lang="en-GB" b="1" dirty="0" err="1" smtClean="0">
                <a:latin typeface="Arial" pitchFamily="34" charset="0"/>
                <a:cs typeface="Arial" pitchFamily="34" charset="0"/>
              </a:rPr>
              <a:t>Sistemi</a:t>
            </a:r>
            <a:r>
              <a:rPr lang="en-GB" b="1" dirty="0" smtClean="0">
                <a:latin typeface="Arial" pitchFamily="34" charset="0"/>
                <a:cs typeface="Arial" pitchFamily="34" charset="0"/>
              </a:rPr>
              <a:t> </a:t>
            </a:r>
            <a:r>
              <a:rPr lang="en-GB" dirty="0" smtClean="0"/>
              <a:t>	</a:t>
            </a:r>
            <a:br>
              <a:rPr lang="en-GB" dirty="0" smtClean="0"/>
            </a:br>
            <a:r>
              <a:rPr lang="tr-TR" dirty="0" smtClean="0"/>
              <a:t/>
            </a:r>
            <a:br>
              <a:rPr lang="tr-TR" dirty="0" smtClean="0"/>
            </a:br>
            <a:endParaRPr lang="tr-TR" dirty="0"/>
          </a:p>
        </p:txBody>
      </p:sp>
      <p:sp>
        <p:nvSpPr>
          <p:cNvPr id="3" name="2 İçerik Yer Tutucusu"/>
          <p:cNvSpPr>
            <a:spLocks noGrp="1"/>
          </p:cNvSpPr>
          <p:nvPr>
            <p:ph sz="quarter" idx="15"/>
          </p:nvPr>
        </p:nvSpPr>
        <p:spPr/>
        <p:txBody>
          <a:bodyPr/>
          <a:lstStyle/>
          <a:p>
            <a:pPr>
              <a:buFont typeface="Wingdings" pitchFamily="2" charset="2"/>
              <a:buChar char="Ø"/>
            </a:pPr>
            <a:r>
              <a:rPr lang="tr-TR" dirty="0" smtClean="0"/>
              <a:t>Prosedür</a:t>
            </a:r>
          </a:p>
          <a:p>
            <a:pPr lvl="1">
              <a:buFont typeface="Wingdings" pitchFamily="2" charset="2"/>
              <a:buChar char="Ø"/>
            </a:pPr>
            <a:r>
              <a:rPr lang="tr-TR" dirty="0" smtClean="0"/>
              <a:t>uygun eğitim standartlarını sağlamak, 	</a:t>
            </a:r>
          </a:p>
          <a:p>
            <a:pPr lvl="1">
              <a:buFont typeface="Wingdings" pitchFamily="2" charset="2"/>
              <a:buChar char="Ø"/>
            </a:pPr>
            <a:r>
              <a:rPr lang="tr-TR" dirty="0" smtClean="0"/>
              <a:t>SHY-147 standartlarına uyulduğuna emin olmak için</a:t>
            </a:r>
          </a:p>
          <a:p>
            <a:pPr lvl="1">
              <a:buFont typeface="Wingdings" pitchFamily="2" charset="2"/>
              <a:buChar char="Ø"/>
            </a:pPr>
            <a:endParaRPr lang="tr-TR" dirty="0" smtClean="0"/>
          </a:p>
          <a:p>
            <a:pPr lvl="1">
              <a:buFont typeface="Wingdings" pitchFamily="2" charset="2"/>
              <a:buChar char="Ø"/>
            </a:pPr>
            <a:endParaRPr lang="tr-TR" dirty="0" smtClean="0"/>
          </a:p>
          <a:p>
            <a:pPr>
              <a:buFont typeface="Wingdings" pitchFamily="2" charset="2"/>
              <a:buChar char="Ø"/>
            </a:pPr>
            <a:r>
              <a:rPr lang="tr-TR" dirty="0" smtClean="0"/>
              <a:t>Kalite Sistemi</a:t>
            </a:r>
          </a:p>
          <a:p>
            <a:pPr lvl="1">
              <a:buFont typeface="Wingdings" pitchFamily="2" charset="2"/>
              <a:buChar char="Ø"/>
            </a:pPr>
            <a:r>
              <a:rPr lang="tr-TR" dirty="0" smtClean="0"/>
              <a:t>Kendini denetleyen ve düzelten bir sistem</a:t>
            </a:r>
          </a:p>
          <a:p>
            <a:pPr lvl="1">
              <a:buFont typeface="Wingdings" pitchFamily="2" charset="2"/>
              <a:buChar char="Ø"/>
            </a:pPr>
            <a:r>
              <a:rPr lang="tr-TR" dirty="0" smtClean="0"/>
              <a:t>bağımsız bir denetim fonksiyonu </a:t>
            </a:r>
          </a:p>
          <a:p>
            <a:pPr lvl="1">
              <a:buFont typeface="Wingdings" pitchFamily="2" charset="2"/>
              <a:buChar char="Ø"/>
            </a:pPr>
            <a:r>
              <a:rPr lang="tr-TR" dirty="0" smtClean="0"/>
              <a:t>geri bildirim sistemi 	</a:t>
            </a:r>
          </a:p>
        </p:txBody>
      </p:sp>
      <p:pic>
        <p:nvPicPr>
          <p:cNvPr id="47106" name="Picture 2" descr="http://ediscovery.typepad.com/photos/stock_photos/Training.jpg"/>
          <p:cNvPicPr>
            <a:picLocks noChangeAspect="1" noChangeArrowheads="1"/>
          </p:cNvPicPr>
          <p:nvPr/>
        </p:nvPicPr>
        <p:blipFill>
          <a:blip r:embed="rId3" cstate="print"/>
          <a:srcRect/>
          <a:stretch>
            <a:fillRect/>
          </a:stretch>
        </p:blipFill>
        <p:spPr bwMode="auto">
          <a:xfrm>
            <a:off x="4071934" y="4418837"/>
            <a:ext cx="2461270" cy="24391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332656"/>
            <a:ext cx="4834880" cy="828000"/>
          </a:xfrm>
        </p:spPr>
        <p:txBody>
          <a:bodyPr/>
          <a:lstStyle/>
          <a:p>
            <a:r>
              <a:rPr lang="tr-TR" dirty="0" smtClean="0"/>
              <a:t>Sınavlar </a:t>
            </a:r>
            <a:endParaRPr lang="tr-TR" dirty="0"/>
          </a:p>
        </p:txBody>
      </p:sp>
      <p:sp>
        <p:nvSpPr>
          <p:cNvPr id="3" name="2 İçerik Yer Tutucusu"/>
          <p:cNvSpPr>
            <a:spLocks noGrp="1"/>
          </p:cNvSpPr>
          <p:nvPr>
            <p:ph sz="quarter" idx="15"/>
          </p:nvPr>
        </p:nvSpPr>
        <p:spPr>
          <a:xfrm>
            <a:off x="467544" y="1268413"/>
            <a:ext cx="8064896" cy="2592635"/>
          </a:xfrm>
        </p:spPr>
        <p:txBody>
          <a:bodyPr>
            <a:normAutofit fontScale="92500" lnSpcReduction="10000"/>
          </a:bodyPr>
          <a:lstStyle/>
          <a:p>
            <a:pPr>
              <a:buFont typeface="Wingdings" pitchFamily="2" charset="2"/>
              <a:buChar char="Ø"/>
            </a:pPr>
            <a:r>
              <a:rPr lang="tr-TR" dirty="0"/>
              <a:t>T</a:t>
            </a:r>
            <a:r>
              <a:rPr lang="tr-TR" dirty="0" smtClean="0"/>
              <a:t>üm soruların güvenliğini sağlanmalıdır,	</a:t>
            </a:r>
          </a:p>
          <a:p>
            <a:pPr>
              <a:buFont typeface="Wingdings" pitchFamily="2" charset="2"/>
              <a:buChar char="Ø"/>
            </a:pPr>
            <a:r>
              <a:rPr lang="tr-TR" dirty="0" smtClean="0"/>
              <a:t>Sınavlar </a:t>
            </a:r>
            <a:r>
              <a:rPr lang="en-US" dirty="0" err="1" smtClean="0"/>
              <a:t>bilgisayar</a:t>
            </a:r>
            <a:r>
              <a:rPr lang="en-US" dirty="0" smtClean="0"/>
              <a:t> </a:t>
            </a:r>
            <a:r>
              <a:rPr lang="tr-TR" dirty="0" smtClean="0"/>
              <a:t>tabanlı</a:t>
            </a:r>
            <a:r>
              <a:rPr lang="en-US" dirty="0" smtClean="0"/>
              <a:t> </a:t>
            </a:r>
            <a:r>
              <a:rPr lang="en-US" dirty="0" err="1" smtClean="0"/>
              <a:t>veya</a:t>
            </a:r>
            <a:r>
              <a:rPr lang="en-US" dirty="0" smtClean="0"/>
              <a:t> </a:t>
            </a:r>
            <a:r>
              <a:rPr lang="tr-TR" dirty="0" smtClean="0"/>
              <a:t>hard </a:t>
            </a:r>
            <a:r>
              <a:rPr lang="tr-TR" dirty="0" err="1" smtClean="0"/>
              <a:t>copy</a:t>
            </a:r>
            <a:r>
              <a:rPr lang="tr-TR" dirty="0" smtClean="0"/>
              <a:t> </a:t>
            </a:r>
            <a:r>
              <a:rPr lang="en-US" dirty="0" err="1" smtClean="0"/>
              <a:t>şeklinde</a:t>
            </a:r>
            <a:r>
              <a:rPr lang="tr-TR" dirty="0"/>
              <a:t> </a:t>
            </a:r>
            <a:r>
              <a:rPr lang="tr-TR" dirty="0" smtClean="0"/>
              <a:t>yapılabilir</a:t>
            </a:r>
            <a:endParaRPr lang="en-US" dirty="0" smtClean="0"/>
          </a:p>
          <a:p>
            <a:pPr>
              <a:buFont typeface="Wingdings" pitchFamily="2" charset="2"/>
              <a:buChar char="Ø"/>
            </a:pPr>
            <a:r>
              <a:rPr lang="tr-TR" dirty="0"/>
              <a:t>S</a:t>
            </a:r>
            <a:r>
              <a:rPr lang="tr-TR" dirty="0" smtClean="0"/>
              <a:t>orular yetkili kuruluşun soru havuzundan olmalı, </a:t>
            </a:r>
          </a:p>
          <a:p>
            <a:pPr>
              <a:buFont typeface="Wingdings" pitchFamily="2" charset="2"/>
              <a:buChar char="Ø"/>
            </a:pPr>
            <a:r>
              <a:rPr lang="tr-TR" dirty="0" err="1"/>
              <a:t>K</a:t>
            </a:r>
            <a:r>
              <a:rPr lang="en-US" dirty="0" err="1" smtClean="0"/>
              <a:t>opya</a:t>
            </a:r>
            <a:r>
              <a:rPr lang="en-US" dirty="0" smtClean="0"/>
              <a:t> </a:t>
            </a:r>
            <a:r>
              <a:rPr lang="en-US" dirty="0" err="1" smtClean="0"/>
              <a:t>çektiği</a:t>
            </a:r>
            <a:r>
              <a:rPr lang="en-US" dirty="0" smtClean="0"/>
              <a:t> </a:t>
            </a:r>
            <a:r>
              <a:rPr lang="en-US" dirty="0" err="1" smtClean="0"/>
              <a:t>tespit</a:t>
            </a:r>
            <a:r>
              <a:rPr lang="en-US" dirty="0" smtClean="0"/>
              <a:t> </a:t>
            </a:r>
            <a:r>
              <a:rPr lang="en-US" dirty="0" err="1" smtClean="0"/>
              <a:t>edilen</a:t>
            </a:r>
            <a:r>
              <a:rPr lang="en-US" dirty="0" smtClean="0"/>
              <a:t> </a:t>
            </a:r>
            <a:r>
              <a:rPr lang="tr-TR" dirty="0" smtClean="0"/>
              <a:t>öğrencinin sınavı iptal edilir,</a:t>
            </a:r>
            <a:r>
              <a:rPr lang="en-US" dirty="0" smtClean="0"/>
              <a:t>	</a:t>
            </a:r>
          </a:p>
          <a:p>
            <a:pPr>
              <a:buFont typeface="Wingdings" pitchFamily="2" charset="2"/>
              <a:buChar char="Ø"/>
            </a:pPr>
            <a:r>
              <a:rPr lang="tr-TR" dirty="0" smtClean="0"/>
              <a:t>S</a:t>
            </a:r>
            <a:r>
              <a:rPr lang="en-US" dirty="0" err="1" smtClean="0"/>
              <a:t>ınav</a:t>
            </a:r>
            <a:r>
              <a:rPr lang="en-US" dirty="0" smtClean="0"/>
              <a:t> </a:t>
            </a:r>
            <a:r>
              <a:rPr lang="en-US" dirty="0" err="1" smtClean="0"/>
              <a:t>olan</a:t>
            </a:r>
            <a:r>
              <a:rPr lang="en-US" dirty="0" smtClean="0"/>
              <a:t> </a:t>
            </a:r>
            <a:r>
              <a:rPr lang="en-US" dirty="0" err="1" smtClean="0"/>
              <a:t>öğrencilere</a:t>
            </a:r>
            <a:r>
              <a:rPr lang="en-US" dirty="0" smtClean="0"/>
              <a:t> </a:t>
            </a:r>
            <a:r>
              <a:rPr lang="en-US" dirty="0" err="1" smtClean="0"/>
              <a:t>soruların</a:t>
            </a:r>
            <a:r>
              <a:rPr lang="en-US" dirty="0" smtClean="0"/>
              <a:t> </a:t>
            </a:r>
            <a:r>
              <a:rPr lang="en-US" dirty="0" err="1" smtClean="0"/>
              <a:t>cevaplarını</a:t>
            </a:r>
            <a:r>
              <a:rPr lang="en-US" dirty="0" smtClean="0"/>
              <a:t> </a:t>
            </a:r>
            <a:r>
              <a:rPr lang="en-US" dirty="0" err="1" smtClean="0"/>
              <a:t>verdiği</a:t>
            </a:r>
            <a:r>
              <a:rPr lang="en-US" dirty="0" smtClean="0"/>
              <a:t> </a:t>
            </a:r>
            <a:r>
              <a:rPr lang="en-US" dirty="0" err="1" smtClean="0"/>
              <a:t>tespit</a:t>
            </a:r>
            <a:r>
              <a:rPr lang="en-US" dirty="0" smtClean="0"/>
              <a:t> </a:t>
            </a:r>
            <a:r>
              <a:rPr lang="en-US" dirty="0" err="1" smtClean="0"/>
              <a:t>edilen</a:t>
            </a:r>
            <a:r>
              <a:rPr lang="en-US" dirty="0" smtClean="0"/>
              <a:t> </a:t>
            </a:r>
            <a:r>
              <a:rPr lang="en-US" dirty="0" err="1" smtClean="0"/>
              <a:t>sınav</a:t>
            </a:r>
            <a:r>
              <a:rPr lang="en-US" dirty="0" smtClean="0"/>
              <a:t> </a:t>
            </a:r>
            <a:r>
              <a:rPr lang="en-US" dirty="0" err="1" smtClean="0"/>
              <a:t>sorumlusu</a:t>
            </a:r>
            <a:r>
              <a:rPr lang="en-US" dirty="0" smtClean="0"/>
              <a:t>, </a:t>
            </a:r>
            <a:r>
              <a:rPr lang="en-US" dirty="0" err="1" smtClean="0"/>
              <a:t>bu</a:t>
            </a:r>
            <a:r>
              <a:rPr lang="en-US" dirty="0" smtClean="0"/>
              <a:t> </a:t>
            </a:r>
            <a:r>
              <a:rPr lang="en-US" dirty="0" err="1" smtClean="0"/>
              <a:t>görevinden</a:t>
            </a:r>
            <a:r>
              <a:rPr lang="en-US" dirty="0" smtClean="0"/>
              <a:t> </a:t>
            </a:r>
            <a:r>
              <a:rPr lang="en-US" dirty="0" err="1" smtClean="0"/>
              <a:t>alınır</a:t>
            </a:r>
            <a:r>
              <a:rPr lang="en-US" dirty="0" smtClean="0"/>
              <a:t> </a:t>
            </a:r>
            <a:r>
              <a:rPr lang="en-US" dirty="0" err="1" smtClean="0"/>
              <a:t>ve</a:t>
            </a:r>
            <a:r>
              <a:rPr lang="en-US" dirty="0" smtClean="0"/>
              <a:t> </a:t>
            </a:r>
            <a:r>
              <a:rPr lang="en-US" dirty="0" err="1" smtClean="0"/>
              <a:t>ilgili</a:t>
            </a:r>
            <a:r>
              <a:rPr lang="en-US" dirty="0" smtClean="0"/>
              <a:t> </a:t>
            </a:r>
            <a:r>
              <a:rPr lang="en-US" dirty="0" err="1" smtClean="0"/>
              <a:t>sınav</a:t>
            </a:r>
            <a:r>
              <a:rPr lang="en-US" dirty="0" smtClean="0"/>
              <a:t> </a:t>
            </a:r>
            <a:r>
              <a:rPr lang="en-US" dirty="0" err="1" smtClean="0"/>
              <a:t>geçersiz</a:t>
            </a:r>
            <a:r>
              <a:rPr lang="en-US" dirty="0" smtClean="0"/>
              <a:t> </a:t>
            </a:r>
            <a:r>
              <a:rPr lang="en-US" dirty="0" err="1" smtClean="0"/>
              <a:t>sayılır</a:t>
            </a:r>
            <a:r>
              <a:rPr lang="en-US" dirty="0" smtClean="0"/>
              <a:t>. 	</a:t>
            </a:r>
          </a:p>
        </p:txBody>
      </p:sp>
      <p:pic>
        <p:nvPicPr>
          <p:cNvPr id="46082" name="Picture 2" descr="http://s1.hubimg.com/u/144380_f260.jpg"/>
          <p:cNvPicPr>
            <a:picLocks noChangeAspect="1" noChangeArrowheads="1"/>
          </p:cNvPicPr>
          <p:nvPr/>
        </p:nvPicPr>
        <p:blipFill>
          <a:blip r:embed="rId3" cstate="print"/>
          <a:srcRect/>
          <a:stretch>
            <a:fillRect/>
          </a:stretch>
        </p:blipFill>
        <p:spPr bwMode="auto">
          <a:xfrm>
            <a:off x="3275856" y="4221088"/>
            <a:ext cx="1669079" cy="238164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04664"/>
            <a:ext cx="4834880" cy="828000"/>
          </a:xfrm>
        </p:spPr>
        <p:txBody>
          <a:bodyPr/>
          <a:lstStyle/>
          <a:p>
            <a:r>
              <a:rPr lang="tr-TR" dirty="0" smtClean="0"/>
              <a:t>BEKAD</a:t>
            </a:r>
            <a:endParaRPr lang="tr-TR" dirty="0"/>
          </a:p>
        </p:txBody>
      </p:sp>
      <p:sp>
        <p:nvSpPr>
          <p:cNvPr id="3" name="İçerik Yer Tutucusu 2"/>
          <p:cNvSpPr>
            <a:spLocks noGrp="1"/>
          </p:cNvSpPr>
          <p:nvPr>
            <p:ph sz="quarter" idx="15"/>
          </p:nvPr>
        </p:nvSpPr>
        <p:spPr/>
        <p:txBody>
          <a:bodyPr/>
          <a:lstStyle/>
          <a:p>
            <a:pPr marL="0" indent="0" algn="ctr">
              <a:buNone/>
            </a:pPr>
            <a:r>
              <a:rPr lang="tr-TR" sz="3600" b="1" dirty="0" smtClean="0">
                <a:latin typeface="Arial" pitchFamily="34" charset="0"/>
                <a:cs typeface="Arial" pitchFamily="34" charset="0"/>
              </a:rPr>
              <a:t>Bakım Eğitim Kuruluşu Açıklamalar </a:t>
            </a:r>
            <a:r>
              <a:rPr lang="tr-TR" sz="3600" b="1" dirty="0" err="1" smtClean="0">
                <a:latin typeface="Arial" pitchFamily="34" charset="0"/>
                <a:cs typeface="Arial" pitchFamily="34" charset="0"/>
              </a:rPr>
              <a:t>Dökümanı</a:t>
            </a:r>
            <a:endParaRPr lang="tr-TR" sz="3600" b="1" dirty="0" smtClean="0">
              <a:latin typeface="Arial" pitchFamily="34" charset="0"/>
              <a:cs typeface="Arial" pitchFamily="34" charset="0"/>
            </a:endParaRPr>
          </a:p>
          <a:p>
            <a:pPr marL="0" indent="0" algn="ctr">
              <a:buNone/>
            </a:pPr>
            <a:endParaRPr lang="tr-TR" sz="3200" dirty="0" smtClean="0">
              <a:latin typeface="Arial" pitchFamily="34" charset="0"/>
              <a:cs typeface="Arial" pitchFamily="34" charset="0"/>
            </a:endParaRPr>
          </a:p>
          <a:p>
            <a:pPr marL="0" indent="0" algn="ctr">
              <a:buNone/>
            </a:pPr>
            <a:r>
              <a:rPr lang="tr-TR" sz="3200" dirty="0" smtClean="0">
                <a:latin typeface="Arial" pitchFamily="34" charset="0"/>
                <a:cs typeface="Arial" pitchFamily="34" charset="0"/>
              </a:rPr>
              <a:t>Kuruluşun </a:t>
            </a:r>
            <a:r>
              <a:rPr lang="tr-TR" sz="3200" dirty="0">
                <a:latin typeface="Arial" pitchFamily="34" charset="0"/>
                <a:cs typeface="Arial" pitchFamily="34" charset="0"/>
              </a:rPr>
              <a:t>yapısını ve prosedürlerini </a:t>
            </a:r>
            <a:r>
              <a:rPr lang="tr-TR" sz="3200" dirty="0" smtClean="0">
                <a:latin typeface="Arial" pitchFamily="34" charset="0"/>
                <a:cs typeface="Arial" pitchFamily="34" charset="0"/>
              </a:rPr>
              <a:t>tanımlar</a:t>
            </a:r>
            <a:r>
              <a:rPr lang="tr-TR" dirty="0" smtClean="0"/>
              <a:t>.</a:t>
            </a:r>
            <a:endParaRPr lang="tr-TR" dirty="0"/>
          </a:p>
        </p:txBody>
      </p:sp>
      <p:sp>
        <p:nvSpPr>
          <p:cNvPr id="4" name="Metin Yer Tutucusu 3"/>
          <p:cNvSpPr>
            <a:spLocks noGrp="1"/>
          </p:cNvSpPr>
          <p:nvPr>
            <p:ph type="body" sz="quarter" idx="16"/>
          </p:nvPr>
        </p:nvSpPr>
        <p:spPr/>
        <p:txBody>
          <a:bodyPr/>
          <a:lstStyle/>
          <a:p>
            <a:endParaRPr lang="tr-TR"/>
          </a:p>
        </p:txBody>
      </p:sp>
    </p:spTree>
    <p:extLst>
      <p:ext uri="{BB962C8B-B14F-4D97-AF65-F5344CB8AC3E}">
        <p14:creationId xmlns:p14="http://schemas.microsoft.com/office/powerpoint/2010/main" val="3682038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332656"/>
            <a:ext cx="4834880" cy="648072"/>
          </a:xfrm>
        </p:spPr>
        <p:txBody>
          <a:bodyPr/>
          <a:lstStyle/>
          <a:p>
            <a:r>
              <a:rPr lang="tr-TR" dirty="0" smtClean="0"/>
              <a:t>Rehber </a:t>
            </a:r>
            <a:r>
              <a:rPr lang="tr-TR" dirty="0" err="1" smtClean="0"/>
              <a:t>Döküman</a:t>
            </a:r>
            <a:r>
              <a:rPr lang="tr-TR" dirty="0" smtClean="0"/>
              <a:t> (BEKAD)</a:t>
            </a:r>
            <a:endParaRPr lang="tr-TR" dirty="0"/>
          </a:p>
        </p:txBody>
      </p:sp>
      <p:sp>
        <p:nvSpPr>
          <p:cNvPr id="3" name="2 İçerik Yer Tutucusu"/>
          <p:cNvSpPr>
            <a:spLocks noGrp="1"/>
          </p:cNvSpPr>
          <p:nvPr>
            <p:ph sz="quarter" idx="15"/>
          </p:nvPr>
        </p:nvSpPr>
        <p:spPr>
          <a:xfrm>
            <a:off x="755576" y="1268412"/>
            <a:ext cx="6696744" cy="4680868"/>
          </a:xfrm>
        </p:spPr>
        <p:txBody>
          <a:bodyPr>
            <a:normAutofit fontScale="85000" lnSpcReduction="10000"/>
          </a:bodyPr>
          <a:lstStyle/>
          <a:p>
            <a:pPr>
              <a:buFont typeface="Wingdings" pitchFamily="2" charset="2"/>
              <a:buChar char="Ø"/>
            </a:pPr>
            <a:r>
              <a:rPr lang="tr-TR" dirty="0" smtClean="0"/>
              <a:t>İçeriği:</a:t>
            </a:r>
          </a:p>
          <a:p>
            <a:pPr lvl="1">
              <a:buFont typeface="Wingdings" pitchFamily="2" charset="2"/>
              <a:buChar char="Ø"/>
            </a:pPr>
            <a:r>
              <a:rPr lang="tr-TR" dirty="0"/>
              <a:t>H</a:t>
            </a:r>
            <a:r>
              <a:rPr lang="en-US" dirty="0" err="1" smtClean="0"/>
              <a:t>er</a:t>
            </a:r>
            <a:r>
              <a:rPr lang="en-US" dirty="0" smtClean="0"/>
              <a:t> </a:t>
            </a:r>
            <a:r>
              <a:rPr lang="en-US" dirty="0" err="1" smtClean="0"/>
              <a:t>zaman</a:t>
            </a:r>
            <a:r>
              <a:rPr lang="en-US" dirty="0" smtClean="0"/>
              <a:t> </a:t>
            </a:r>
            <a:r>
              <a:rPr lang="en-US" dirty="0" err="1" smtClean="0"/>
              <a:t>bu</a:t>
            </a:r>
            <a:r>
              <a:rPr lang="en-US" dirty="0" smtClean="0"/>
              <a:t> </a:t>
            </a:r>
            <a:r>
              <a:rPr lang="en-US" dirty="0" err="1" smtClean="0"/>
              <a:t>dokümanlara</a:t>
            </a:r>
            <a:r>
              <a:rPr lang="en-US" dirty="0" smtClean="0"/>
              <a:t> </a:t>
            </a:r>
            <a:r>
              <a:rPr lang="en-US" dirty="0" err="1" smtClean="0"/>
              <a:t>uyulacağını</a:t>
            </a:r>
            <a:r>
              <a:rPr lang="en-US" dirty="0" smtClean="0"/>
              <a:t> </a:t>
            </a:r>
            <a:r>
              <a:rPr lang="en-US" dirty="0" err="1" smtClean="0"/>
              <a:t>doğrulayan</a:t>
            </a:r>
            <a:r>
              <a:rPr lang="en-US" dirty="0" smtClean="0"/>
              <a:t> </a:t>
            </a:r>
            <a:r>
              <a:rPr lang="en-US" dirty="0" err="1" smtClean="0"/>
              <a:t>ve</a:t>
            </a:r>
            <a:r>
              <a:rPr lang="en-US" dirty="0" smtClean="0"/>
              <a:t> </a:t>
            </a:r>
            <a:r>
              <a:rPr lang="en-US" dirty="0" err="1" smtClean="0"/>
              <a:t>sorumlu</a:t>
            </a:r>
            <a:r>
              <a:rPr lang="en-US" dirty="0" smtClean="0"/>
              <a:t> </a:t>
            </a:r>
            <a:r>
              <a:rPr lang="en-US" dirty="0" err="1" smtClean="0"/>
              <a:t>yönetici</a:t>
            </a:r>
            <a:r>
              <a:rPr lang="en-US" dirty="0" smtClean="0"/>
              <a:t> </a:t>
            </a:r>
            <a:r>
              <a:rPr lang="en-US" dirty="0" err="1" smtClean="0"/>
              <a:t>tarafından</a:t>
            </a:r>
            <a:r>
              <a:rPr lang="en-US" dirty="0" smtClean="0"/>
              <a:t> </a:t>
            </a:r>
            <a:r>
              <a:rPr lang="en-US" dirty="0" err="1" smtClean="0"/>
              <a:t>imzalanmış</a:t>
            </a:r>
            <a:r>
              <a:rPr lang="en-US" dirty="0" smtClean="0"/>
              <a:t> </a:t>
            </a:r>
            <a:r>
              <a:rPr lang="en-US" dirty="0" err="1" smtClean="0"/>
              <a:t>bir</a:t>
            </a:r>
            <a:r>
              <a:rPr lang="en-US" dirty="0" smtClean="0"/>
              <a:t> </a:t>
            </a:r>
            <a:r>
              <a:rPr lang="en-US" dirty="0" err="1" smtClean="0"/>
              <a:t>taahhüt</a:t>
            </a:r>
            <a:r>
              <a:rPr lang="tr-TR" dirty="0" smtClean="0"/>
              <a:t>,</a:t>
            </a:r>
            <a:r>
              <a:rPr lang="en-US" dirty="0" smtClean="0"/>
              <a:t> 	</a:t>
            </a:r>
          </a:p>
          <a:p>
            <a:pPr lvl="1">
              <a:buFont typeface="Wingdings" pitchFamily="2" charset="2"/>
              <a:buChar char="Ø"/>
            </a:pPr>
            <a:r>
              <a:rPr lang="tr-TR" dirty="0"/>
              <a:t>Y</a:t>
            </a:r>
            <a:r>
              <a:rPr lang="tr-TR" dirty="0" smtClean="0"/>
              <a:t>önetici personel listesi,</a:t>
            </a:r>
          </a:p>
          <a:p>
            <a:pPr lvl="1">
              <a:buFont typeface="Wingdings" pitchFamily="2" charset="2"/>
              <a:buChar char="Ø"/>
            </a:pPr>
            <a:r>
              <a:rPr lang="tr-TR" dirty="0"/>
              <a:t>Y</a:t>
            </a:r>
            <a:r>
              <a:rPr lang="tr-TR" dirty="0" smtClean="0"/>
              <a:t>önetici personelin görev ve sorumlulukları,</a:t>
            </a:r>
          </a:p>
          <a:p>
            <a:pPr lvl="1">
              <a:buFont typeface="Wingdings" pitchFamily="2" charset="2"/>
              <a:buChar char="Ø"/>
            </a:pPr>
            <a:r>
              <a:rPr lang="tr-TR" dirty="0"/>
              <a:t>O</a:t>
            </a:r>
            <a:r>
              <a:rPr lang="tr-TR" dirty="0" smtClean="0"/>
              <a:t>rganizasyon yapısı,</a:t>
            </a:r>
          </a:p>
          <a:p>
            <a:pPr lvl="1">
              <a:buFont typeface="Wingdings" pitchFamily="2" charset="2"/>
              <a:buChar char="Ø"/>
            </a:pPr>
            <a:r>
              <a:rPr lang="en-US" dirty="0" err="1" smtClean="0"/>
              <a:t>Eğitmenlerin</a:t>
            </a:r>
            <a:r>
              <a:rPr lang="en-US" dirty="0" smtClean="0"/>
              <a:t>, </a:t>
            </a:r>
            <a:r>
              <a:rPr lang="en-US" dirty="0" err="1" smtClean="0"/>
              <a:t>sınav</a:t>
            </a:r>
            <a:r>
              <a:rPr lang="en-US" dirty="0" smtClean="0"/>
              <a:t> </a:t>
            </a:r>
            <a:r>
              <a:rPr lang="en-US" dirty="0" err="1" smtClean="0"/>
              <a:t>sorumlularının</a:t>
            </a:r>
            <a:r>
              <a:rPr lang="en-US" dirty="0" smtClean="0"/>
              <a:t> </a:t>
            </a:r>
            <a:r>
              <a:rPr lang="en-US" dirty="0" err="1" smtClean="0"/>
              <a:t>ve</a:t>
            </a:r>
            <a:r>
              <a:rPr lang="en-US" dirty="0" smtClean="0"/>
              <a:t> </a:t>
            </a:r>
            <a:r>
              <a:rPr lang="en-US" dirty="0" err="1" smtClean="0"/>
              <a:t>pratik</a:t>
            </a:r>
            <a:r>
              <a:rPr lang="en-US" dirty="0" smtClean="0"/>
              <a:t> </a:t>
            </a:r>
            <a:r>
              <a:rPr lang="en-US" dirty="0" err="1" smtClean="0"/>
              <a:t>değerlendiricilerin</a:t>
            </a:r>
            <a:r>
              <a:rPr lang="en-US" dirty="0" smtClean="0"/>
              <a:t> </a:t>
            </a:r>
            <a:r>
              <a:rPr lang="en-US" dirty="0" err="1" smtClean="0"/>
              <a:t>listesi</a:t>
            </a:r>
            <a:r>
              <a:rPr lang="tr-TR" dirty="0" smtClean="0"/>
              <a:t>,</a:t>
            </a:r>
            <a:endParaRPr lang="en-US" dirty="0" smtClean="0"/>
          </a:p>
          <a:p>
            <a:pPr lvl="1">
              <a:buFont typeface="Wingdings" pitchFamily="2" charset="2"/>
              <a:buChar char="Ø"/>
            </a:pPr>
            <a:r>
              <a:rPr lang="tr-TR" dirty="0"/>
              <a:t>E</a:t>
            </a:r>
            <a:r>
              <a:rPr lang="tr-TR" dirty="0" smtClean="0"/>
              <a:t>ğitim ve sınav tesislerinin tanımı</a:t>
            </a:r>
          </a:p>
          <a:p>
            <a:pPr lvl="1">
              <a:buFont typeface="Wingdings" pitchFamily="2" charset="2"/>
              <a:buChar char="Ø"/>
            </a:pPr>
            <a:r>
              <a:rPr lang="tr-TR" dirty="0" err="1"/>
              <a:t>O</a:t>
            </a:r>
            <a:r>
              <a:rPr lang="en-US" dirty="0" smtClean="0"/>
              <a:t>nay </a:t>
            </a:r>
            <a:r>
              <a:rPr lang="en-US" dirty="0" err="1" smtClean="0"/>
              <a:t>kapsamını</a:t>
            </a:r>
            <a:r>
              <a:rPr lang="en-US" dirty="0" smtClean="0"/>
              <a:t> </a:t>
            </a:r>
            <a:r>
              <a:rPr lang="en-US" dirty="0" err="1" smtClean="0"/>
              <a:t>oluşturan</a:t>
            </a:r>
            <a:r>
              <a:rPr lang="en-US" dirty="0" smtClean="0"/>
              <a:t> </a:t>
            </a:r>
            <a:r>
              <a:rPr lang="en-US" dirty="0" err="1" smtClean="0"/>
              <a:t>bakım</a:t>
            </a:r>
            <a:r>
              <a:rPr lang="en-US" dirty="0" smtClean="0"/>
              <a:t> </a:t>
            </a:r>
            <a:r>
              <a:rPr lang="en-US" dirty="0" err="1" smtClean="0"/>
              <a:t>eğitim</a:t>
            </a:r>
            <a:r>
              <a:rPr lang="en-US" dirty="0" smtClean="0"/>
              <a:t> </a:t>
            </a:r>
            <a:r>
              <a:rPr lang="en-US" dirty="0" err="1" smtClean="0"/>
              <a:t>kurslarının</a:t>
            </a:r>
            <a:r>
              <a:rPr lang="en-US" dirty="0" smtClean="0"/>
              <a:t> </a:t>
            </a:r>
            <a:r>
              <a:rPr lang="en-US" dirty="0" err="1" smtClean="0"/>
              <a:t>listesi</a:t>
            </a:r>
            <a:r>
              <a:rPr lang="tr-TR" dirty="0" smtClean="0"/>
              <a:t>,</a:t>
            </a:r>
            <a:r>
              <a:rPr lang="en-US" dirty="0" smtClean="0"/>
              <a:t> 	</a:t>
            </a:r>
          </a:p>
          <a:p>
            <a:pPr lvl="1">
              <a:buFont typeface="Wingdings" pitchFamily="2" charset="2"/>
              <a:buChar char="Ø"/>
            </a:pPr>
            <a:r>
              <a:rPr lang="tr-TR" dirty="0" err="1" smtClean="0"/>
              <a:t>BEKAD’ın</a:t>
            </a:r>
            <a:r>
              <a:rPr lang="tr-TR" dirty="0" smtClean="0"/>
              <a:t> değiştirilmesine ilişkin prosedür, 	</a:t>
            </a:r>
          </a:p>
          <a:p>
            <a:pPr lvl="1">
              <a:buFont typeface="Wingdings" pitchFamily="2" charset="2"/>
              <a:buChar char="Ø"/>
            </a:pPr>
            <a:r>
              <a:rPr lang="tr-TR" dirty="0" smtClean="0"/>
              <a:t>SHY 147 gereklilikleri ve uygun eğitim standartları için eğitim prosedürleri 	</a:t>
            </a:r>
          </a:p>
          <a:p>
            <a:pPr lvl="1">
              <a:buFont typeface="Wingdings" pitchFamily="2" charset="2"/>
              <a:buChar char="Ø"/>
            </a:pPr>
            <a:r>
              <a:rPr lang="tr-TR" dirty="0"/>
              <a:t>V</a:t>
            </a:r>
            <a:r>
              <a:rPr lang="tr-TR" dirty="0" smtClean="0"/>
              <a:t>arsa farklı </a:t>
            </a:r>
            <a:r>
              <a:rPr lang="tr-TR" dirty="0" err="1" smtClean="0"/>
              <a:t>lokasyonlarda</a:t>
            </a:r>
            <a:r>
              <a:rPr lang="tr-TR" dirty="0" smtClean="0"/>
              <a:t> yapılan eğitim </a:t>
            </a:r>
            <a:r>
              <a:rPr lang="tr-TR" dirty="0" err="1" smtClean="0"/>
              <a:t>standartının</a:t>
            </a:r>
            <a:r>
              <a:rPr lang="tr-TR" dirty="0" smtClean="0"/>
              <a:t> kontrol prosedürü</a:t>
            </a:r>
          </a:p>
          <a:p>
            <a:pPr lvl="1">
              <a:buFont typeface="Wingdings" pitchFamily="2" charset="2"/>
              <a:buChar char="Ø"/>
            </a:pPr>
            <a:r>
              <a:rPr lang="tr-TR" dirty="0"/>
              <a:t>A</a:t>
            </a:r>
            <a:r>
              <a:rPr lang="tr-TR" dirty="0" smtClean="0"/>
              <a:t>dresler </a:t>
            </a:r>
            <a:r>
              <a:rPr lang="tr-TR" dirty="0"/>
              <a:t>listesi</a:t>
            </a:r>
            <a:endParaRPr lang="tr-TR" dirty="0" smtClean="0"/>
          </a:p>
          <a:p>
            <a:endParaRPr lang="tr-TR"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332656"/>
            <a:ext cx="4834880" cy="828000"/>
          </a:xfrm>
        </p:spPr>
        <p:txBody>
          <a:bodyPr/>
          <a:lstStyle/>
          <a:p>
            <a:r>
              <a:rPr lang="tr-TR" dirty="0" smtClean="0"/>
              <a:t>Kayıtlar </a:t>
            </a:r>
            <a:endParaRPr lang="tr-TR" dirty="0"/>
          </a:p>
        </p:txBody>
      </p:sp>
      <p:sp>
        <p:nvSpPr>
          <p:cNvPr id="3" name="2 İçerik Yer Tutucusu"/>
          <p:cNvSpPr>
            <a:spLocks noGrp="1"/>
          </p:cNvSpPr>
          <p:nvPr>
            <p:ph sz="quarter" idx="15"/>
          </p:nvPr>
        </p:nvSpPr>
        <p:spPr>
          <a:xfrm>
            <a:off x="611560" y="1285860"/>
            <a:ext cx="7675216" cy="3429024"/>
          </a:xfrm>
        </p:spPr>
        <p:txBody>
          <a:bodyPr>
            <a:normAutofit fontScale="77500" lnSpcReduction="20000"/>
          </a:bodyPr>
          <a:lstStyle/>
          <a:p>
            <a:pPr>
              <a:buFont typeface="Wingdings" pitchFamily="2" charset="2"/>
              <a:buChar char="Ø"/>
            </a:pPr>
            <a:r>
              <a:rPr lang="tr-TR" dirty="0" smtClean="0"/>
              <a:t>Bütün öğrencilerin;</a:t>
            </a:r>
          </a:p>
          <a:p>
            <a:pPr lvl="1">
              <a:buFont typeface="Wingdings" pitchFamily="2" charset="2"/>
              <a:buChar char="Ø"/>
            </a:pPr>
            <a:r>
              <a:rPr lang="tr-TR" dirty="0" smtClean="0"/>
              <a:t>Eğitim,</a:t>
            </a:r>
          </a:p>
          <a:p>
            <a:pPr lvl="1">
              <a:buFont typeface="Wingdings" pitchFamily="2" charset="2"/>
              <a:buChar char="Ø"/>
            </a:pPr>
            <a:r>
              <a:rPr lang="tr-TR" dirty="0" smtClean="0"/>
              <a:t>Modül sınav ve</a:t>
            </a:r>
          </a:p>
          <a:p>
            <a:pPr lvl="1">
              <a:buFont typeface="Wingdings" pitchFamily="2" charset="2"/>
              <a:buChar char="Ø"/>
            </a:pPr>
            <a:r>
              <a:rPr lang="tr-TR" dirty="0" smtClean="0"/>
              <a:t>Pratik değerlendirme kayıtları tutulmalıdır.</a:t>
            </a:r>
          </a:p>
          <a:p>
            <a:pPr marL="457200" lvl="1" indent="0">
              <a:buNone/>
            </a:pPr>
            <a:endParaRPr lang="tr-TR" dirty="0" smtClean="0"/>
          </a:p>
          <a:p>
            <a:pPr marL="457200" lvl="1" indent="0">
              <a:buNone/>
            </a:pPr>
            <a:r>
              <a:rPr lang="tr-TR" dirty="0" smtClean="0">
                <a:solidFill>
                  <a:srgbClr val="FF0000"/>
                </a:solidFill>
              </a:rPr>
              <a:t>SÜRESİZ </a:t>
            </a:r>
            <a:r>
              <a:rPr lang="tr-TR" dirty="0" smtClean="0"/>
              <a:t>olarak saklanır.</a:t>
            </a:r>
            <a:endParaRPr lang="tr-TR" dirty="0" smtClean="0">
              <a:solidFill>
                <a:srgbClr val="FF0000"/>
              </a:solidFill>
            </a:endParaRPr>
          </a:p>
          <a:p>
            <a:pPr lvl="1">
              <a:buFont typeface="Wingdings" pitchFamily="2" charset="2"/>
              <a:buChar char="Ø"/>
            </a:pPr>
            <a:endParaRPr lang="tr-TR" dirty="0" smtClean="0"/>
          </a:p>
          <a:p>
            <a:pPr>
              <a:buFont typeface="Wingdings" pitchFamily="2" charset="2"/>
              <a:buChar char="Ø"/>
            </a:pPr>
            <a:r>
              <a:rPr lang="tr-TR" dirty="0" smtClean="0"/>
              <a:t>tüm eğitmen, sınav sorumlusu ve pratik değerlendiricilerin;</a:t>
            </a:r>
          </a:p>
          <a:p>
            <a:pPr lvl="1">
              <a:buFont typeface="Wingdings" pitchFamily="2" charset="2"/>
              <a:buChar char="Ø"/>
            </a:pPr>
            <a:r>
              <a:rPr lang="tr-TR" dirty="0" smtClean="0"/>
              <a:t>tecrübe ve yeterliliklerini 	</a:t>
            </a:r>
          </a:p>
          <a:p>
            <a:pPr lvl="1">
              <a:buFont typeface="Wingdings" pitchFamily="2" charset="2"/>
              <a:buChar char="Ø"/>
            </a:pPr>
            <a:r>
              <a:rPr lang="tr-TR" dirty="0" smtClean="0"/>
              <a:t>eğitim geçmişlerini 	</a:t>
            </a:r>
          </a:p>
          <a:p>
            <a:pPr lvl="1">
              <a:buFont typeface="Wingdings" pitchFamily="2" charset="2"/>
              <a:buChar char="Ø"/>
            </a:pPr>
            <a:r>
              <a:rPr lang="tr-TR" dirty="0" smtClean="0"/>
              <a:t>Güncel eğitimlerinin kayıtları tutulmalıdır. 	</a:t>
            </a:r>
          </a:p>
          <a:p>
            <a:pPr>
              <a:buFont typeface="Wingdings" pitchFamily="2" charset="2"/>
              <a:buChar char="Ø"/>
            </a:pPr>
            <a:endParaRPr lang="tr-TR" dirty="0" smtClean="0"/>
          </a:p>
          <a:p>
            <a:pPr marL="0" indent="0">
              <a:buNone/>
            </a:pPr>
            <a:r>
              <a:rPr lang="tr-TR" dirty="0" smtClean="0"/>
              <a:t>Minimum kayıt tutma süresi 4 yıldır.</a:t>
            </a:r>
            <a:endParaRPr lang="tr-TR" dirty="0"/>
          </a:p>
        </p:txBody>
      </p:sp>
      <p:pic>
        <p:nvPicPr>
          <p:cNvPr id="44034" name="Picture 2" descr="http://www.goktun.com/wp-content/uploads/2012/12/uclu.jpg"/>
          <p:cNvPicPr>
            <a:picLocks noChangeAspect="1" noChangeArrowheads="1"/>
          </p:cNvPicPr>
          <p:nvPr/>
        </p:nvPicPr>
        <p:blipFill>
          <a:blip r:embed="rId3" cstate="print"/>
          <a:srcRect/>
          <a:stretch>
            <a:fillRect/>
          </a:stretch>
        </p:blipFill>
        <p:spPr bwMode="auto">
          <a:xfrm>
            <a:off x="2411760" y="4725144"/>
            <a:ext cx="3165354" cy="161977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2642989"/>
            <a:ext cx="7776864" cy="1362075"/>
          </a:xfrm>
        </p:spPr>
        <p:txBody>
          <a:bodyPr>
            <a:normAutofit/>
          </a:bodyPr>
          <a:lstStyle/>
          <a:p>
            <a:r>
              <a:rPr lang="tr-TR" dirty="0" smtClean="0"/>
              <a:t>HAVACILIK EĞİTİMLE BAŞLAR</a:t>
            </a:r>
            <a:endParaRPr lang="tr-TR" dirty="0"/>
          </a:p>
        </p:txBody>
      </p:sp>
      <p:pic>
        <p:nvPicPr>
          <p:cNvPr id="1026" name="Picture 2" descr="C:\Program Files\Microsoft Office\MEDIA\CAGCAT10\j0195384.wmf"/>
          <p:cNvPicPr>
            <a:picLocks noChangeAspect="1" noChangeArrowheads="1"/>
          </p:cNvPicPr>
          <p:nvPr/>
        </p:nvPicPr>
        <p:blipFill>
          <a:blip r:embed="rId3" cstate="print"/>
          <a:srcRect/>
          <a:stretch>
            <a:fillRect/>
          </a:stretch>
        </p:blipFill>
        <p:spPr bwMode="auto">
          <a:xfrm>
            <a:off x="5724128" y="3827876"/>
            <a:ext cx="1795882" cy="1833372"/>
          </a:xfrm>
          <a:prstGeom prst="rect">
            <a:avLst/>
          </a:prstGeom>
          <a:noFill/>
        </p:spPr>
      </p:pic>
    </p:spTree>
    <p:extLst>
      <p:ext uri="{BB962C8B-B14F-4D97-AF65-F5344CB8AC3E}">
        <p14:creationId xmlns:p14="http://schemas.microsoft.com/office/powerpoint/2010/main" val="89354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76672"/>
            <a:ext cx="4320480" cy="900008"/>
          </a:xfrm>
        </p:spPr>
        <p:txBody>
          <a:bodyPr/>
          <a:lstStyle/>
          <a:p>
            <a:r>
              <a:rPr lang="tr-TR" dirty="0" smtClean="0"/>
              <a:t>Temel Eğitim Kurs Süreleri</a:t>
            </a:r>
            <a:endParaRPr lang="tr-TR" dirty="0"/>
          </a:p>
        </p:txBody>
      </p:sp>
      <p:sp>
        <p:nvSpPr>
          <p:cNvPr id="3" name="İçerik Yer Tutucusu 2"/>
          <p:cNvSpPr>
            <a:spLocks noGrp="1"/>
          </p:cNvSpPr>
          <p:nvPr>
            <p:ph sz="quarter" idx="15"/>
          </p:nvPr>
        </p:nvSpPr>
        <p:spPr/>
        <p:txBody>
          <a:bodyPr/>
          <a:lstStyle/>
          <a:p>
            <a:endParaRPr lang="tr-TR" dirty="0"/>
          </a:p>
        </p:txBody>
      </p:sp>
      <p:sp>
        <p:nvSpPr>
          <p:cNvPr id="4" name="Metin Yer Tutucusu 3"/>
          <p:cNvSpPr>
            <a:spLocks noGrp="1"/>
          </p:cNvSpPr>
          <p:nvPr>
            <p:ph type="body" sz="quarter" idx="16"/>
          </p:nvPr>
        </p:nvSpPr>
        <p:spPr/>
        <p:txBody>
          <a:bodyPr/>
          <a:lstStyle/>
          <a:p>
            <a:endParaRPr lang="tr-T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133475"/>
            <a:ext cx="8686551"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969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txBox="1">
            <a:spLocks/>
          </p:cNvSpPr>
          <p:nvPr/>
        </p:nvSpPr>
        <p:spPr>
          <a:xfrm>
            <a:off x="395536" y="476672"/>
            <a:ext cx="5904656" cy="648072"/>
          </a:xfrm>
          <a:prstGeom prst="rect">
            <a:avLst/>
          </a:prstGeom>
        </p:spPr>
        <p:txBody>
          <a:bodyPr>
            <a:normAutofit fontScale="97500"/>
          </a:bodyPr>
          <a:lstStyle/>
          <a:p>
            <a:pPr>
              <a:spcBef>
                <a:spcPct val="0"/>
              </a:spcBef>
              <a:defRPr/>
            </a:pPr>
            <a:r>
              <a:rPr lang="tr-TR" sz="2800" dirty="0" smtClean="0">
                <a:solidFill>
                  <a:schemeClr val="bg1"/>
                </a:solidFill>
                <a:latin typeface="Aaux ProBold" pitchFamily="2" charset="-94"/>
              </a:rPr>
              <a:t>SHY-66 Hava Aracı Bakım Lisansı</a:t>
            </a:r>
            <a:endParaRPr lang="en-US" sz="2800" dirty="0">
              <a:solidFill>
                <a:schemeClr val="bg1"/>
              </a:solidFill>
              <a:latin typeface="Aaux ProBold" pitchFamily="2" charset="-94"/>
            </a:endParaRPr>
          </a:p>
        </p:txBody>
      </p:sp>
      <p:graphicFrame>
        <p:nvGraphicFramePr>
          <p:cNvPr id="5" name="4 İçerik Yer Tutucusu"/>
          <p:cNvGraphicFramePr>
            <a:graphicFrameLocks noGrp="1"/>
          </p:cNvGraphicFramePr>
          <p:nvPr>
            <p:ph sz="quarter" idx="15"/>
          </p:nvPr>
        </p:nvGraphicFramePr>
        <p:xfrm>
          <a:off x="611560" y="1484783"/>
          <a:ext cx="7848228" cy="3506635"/>
        </p:xfrm>
        <a:graphic>
          <a:graphicData uri="http://schemas.openxmlformats.org/drawingml/2006/table">
            <a:tbl>
              <a:tblPr/>
              <a:tblGrid>
                <a:gridCol w="3924114"/>
                <a:gridCol w="3924114"/>
              </a:tblGrid>
              <a:tr h="688803">
                <a:tc>
                  <a:txBody>
                    <a:bodyPr/>
                    <a:lstStyle/>
                    <a:p>
                      <a:pPr algn="ctr">
                        <a:spcBef>
                          <a:spcPts val="15"/>
                        </a:spcBef>
                        <a:spcAft>
                          <a:spcPts val="0"/>
                        </a:spcAft>
                      </a:pPr>
                      <a:r>
                        <a:rPr lang="tr-TR" sz="2200" b="1" dirty="0" err="1">
                          <a:solidFill>
                            <a:srgbClr val="FFFFFF"/>
                          </a:solidFill>
                          <a:latin typeface="Arial"/>
                          <a:ea typeface="Calibri"/>
                        </a:rPr>
                        <a:t>Category</a:t>
                      </a:r>
                      <a:r>
                        <a:rPr lang="tr-TR" sz="2200" b="1" dirty="0">
                          <a:solidFill>
                            <a:srgbClr val="FFFFFF"/>
                          </a:solidFill>
                          <a:latin typeface="Arial"/>
                          <a:ea typeface="Calibri"/>
                        </a:rPr>
                        <a:t> </a:t>
                      </a:r>
                      <a:endParaRPr lang="tr-TR" sz="1100" dirty="0">
                        <a:solidFill>
                          <a:srgbClr val="000000"/>
                        </a:solidFill>
                        <a:latin typeface="Arial"/>
                        <a:ea typeface="Calibri"/>
                      </a:endParaRPr>
                    </a:p>
                  </a:txBody>
                  <a:tcPr marL="62139" marR="6213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5"/>
                    </a:solidFill>
                  </a:tcPr>
                </a:tc>
                <a:tc>
                  <a:txBody>
                    <a:bodyPr/>
                    <a:lstStyle/>
                    <a:p>
                      <a:pPr>
                        <a:spcBef>
                          <a:spcPts val="15"/>
                        </a:spcBef>
                        <a:spcAft>
                          <a:spcPts val="0"/>
                        </a:spcAft>
                      </a:pPr>
                      <a:r>
                        <a:rPr lang="tr-TR" sz="2200" b="1">
                          <a:solidFill>
                            <a:srgbClr val="FFFFFF"/>
                          </a:solidFill>
                          <a:latin typeface="Arial"/>
                          <a:ea typeface="Calibri"/>
                        </a:rPr>
                        <a:t>Release to Service privileges </a:t>
                      </a:r>
                      <a:endParaRPr lang="tr-TR" sz="1100">
                        <a:solidFill>
                          <a:srgbClr val="000000"/>
                        </a:solidFill>
                        <a:latin typeface="Arial"/>
                        <a:ea typeface="Calibri"/>
                      </a:endParaRPr>
                    </a:p>
                  </a:txBody>
                  <a:tcPr marL="62139" marR="6213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5"/>
                    </a:solidFill>
                  </a:tcPr>
                </a:tc>
              </a:tr>
              <a:tr h="626185">
                <a:tc>
                  <a:txBody>
                    <a:bodyPr/>
                    <a:lstStyle/>
                    <a:p>
                      <a:pPr algn="ctr">
                        <a:spcBef>
                          <a:spcPts val="15"/>
                        </a:spcBef>
                        <a:spcAft>
                          <a:spcPts val="0"/>
                        </a:spcAft>
                      </a:pPr>
                      <a:r>
                        <a:rPr lang="tr-TR" sz="2200" b="1" dirty="0">
                          <a:solidFill>
                            <a:srgbClr val="000000"/>
                          </a:solidFill>
                          <a:latin typeface="Arial"/>
                          <a:ea typeface="Calibri"/>
                        </a:rPr>
                        <a:t>A </a:t>
                      </a:r>
                      <a:r>
                        <a:rPr lang="tr-TR" sz="1800" dirty="0" err="1">
                          <a:solidFill>
                            <a:srgbClr val="000000"/>
                          </a:solidFill>
                          <a:latin typeface="Arial"/>
                          <a:ea typeface="Calibri"/>
                        </a:rPr>
                        <a:t>Line</a:t>
                      </a:r>
                      <a:r>
                        <a:rPr lang="tr-TR" sz="1800" dirty="0">
                          <a:solidFill>
                            <a:srgbClr val="000000"/>
                          </a:solidFill>
                          <a:latin typeface="Arial"/>
                          <a:ea typeface="Calibri"/>
                        </a:rPr>
                        <a:t> </a:t>
                      </a:r>
                      <a:r>
                        <a:rPr lang="tr-TR" sz="1800" dirty="0" err="1">
                          <a:solidFill>
                            <a:srgbClr val="000000"/>
                          </a:solidFill>
                          <a:latin typeface="Arial"/>
                          <a:ea typeface="Calibri"/>
                        </a:rPr>
                        <a:t>maintenance</a:t>
                      </a:r>
                      <a:r>
                        <a:rPr lang="tr-TR" sz="1800" dirty="0">
                          <a:solidFill>
                            <a:srgbClr val="000000"/>
                          </a:solidFill>
                          <a:latin typeface="Arial"/>
                          <a:ea typeface="Calibri"/>
                        </a:rPr>
                        <a:t> </a:t>
                      </a:r>
                      <a:r>
                        <a:rPr lang="tr-TR" sz="1800" dirty="0" err="1">
                          <a:solidFill>
                            <a:srgbClr val="000000"/>
                          </a:solidFill>
                          <a:latin typeface="Arial"/>
                          <a:ea typeface="Calibri"/>
                        </a:rPr>
                        <a:t>certifying</a:t>
                      </a:r>
                      <a:r>
                        <a:rPr lang="tr-TR" sz="1800" dirty="0">
                          <a:solidFill>
                            <a:srgbClr val="000000"/>
                          </a:solidFill>
                          <a:latin typeface="Arial"/>
                          <a:ea typeface="Calibri"/>
                        </a:rPr>
                        <a:t> </a:t>
                      </a:r>
                      <a:r>
                        <a:rPr lang="tr-TR" sz="1800" dirty="0" err="1">
                          <a:solidFill>
                            <a:srgbClr val="000000"/>
                          </a:solidFill>
                          <a:latin typeface="Arial"/>
                          <a:ea typeface="Calibri"/>
                        </a:rPr>
                        <a:t>mechanic</a:t>
                      </a:r>
                      <a:r>
                        <a:rPr lang="tr-TR" sz="1800" dirty="0">
                          <a:solidFill>
                            <a:srgbClr val="000000"/>
                          </a:solidFill>
                          <a:latin typeface="Arial"/>
                          <a:ea typeface="Calibri"/>
                        </a:rPr>
                        <a:t> </a:t>
                      </a:r>
                      <a:endParaRPr lang="tr-TR" sz="1100" dirty="0">
                        <a:solidFill>
                          <a:srgbClr val="000000"/>
                        </a:solidFill>
                        <a:latin typeface="Arial"/>
                        <a:ea typeface="Calibri"/>
                      </a:endParaRPr>
                    </a:p>
                  </a:txBody>
                  <a:tcPr marL="62139" marR="6213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15"/>
                        </a:spcBef>
                        <a:spcAft>
                          <a:spcPts val="0"/>
                        </a:spcAft>
                      </a:pPr>
                      <a:r>
                        <a:rPr lang="tr-TR" sz="2000" dirty="0">
                          <a:solidFill>
                            <a:srgbClr val="000000"/>
                          </a:solidFill>
                          <a:latin typeface="Arial"/>
                          <a:ea typeface="Calibri"/>
                        </a:rPr>
                        <a:t>Küçük planlı bakım ve basit arıza </a:t>
                      </a:r>
                      <a:r>
                        <a:rPr lang="tr-TR" sz="2000" dirty="0" smtClean="0">
                          <a:solidFill>
                            <a:srgbClr val="000000"/>
                          </a:solidFill>
                          <a:latin typeface="Arial"/>
                          <a:ea typeface="Calibri"/>
                        </a:rPr>
                        <a:t>giderme işlemleri</a:t>
                      </a:r>
                      <a:endParaRPr lang="tr-TR" sz="1100" dirty="0">
                        <a:solidFill>
                          <a:srgbClr val="000000"/>
                        </a:solidFill>
                        <a:latin typeface="Arial"/>
                        <a:ea typeface="Calibri"/>
                      </a:endParaRPr>
                    </a:p>
                  </a:txBody>
                  <a:tcPr marL="62139" marR="6213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39277">
                <a:tc>
                  <a:txBody>
                    <a:bodyPr/>
                    <a:lstStyle/>
                    <a:p>
                      <a:pPr algn="ctr">
                        <a:spcBef>
                          <a:spcPts val="15"/>
                        </a:spcBef>
                        <a:spcAft>
                          <a:spcPts val="0"/>
                        </a:spcAft>
                      </a:pPr>
                      <a:r>
                        <a:rPr lang="tr-TR" sz="2200" b="1">
                          <a:solidFill>
                            <a:srgbClr val="000000"/>
                          </a:solidFill>
                          <a:latin typeface="Arial"/>
                          <a:ea typeface="Calibri"/>
                        </a:rPr>
                        <a:t>B1 </a:t>
                      </a:r>
                      <a:r>
                        <a:rPr lang="tr-TR" sz="1800">
                          <a:solidFill>
                            <a:srgbClr val="000000"/>
                          </a:solidFill>
                          <a:latin typeface="Arial"/>
                          <a:ea typeface="Calibri"/>
                        </a:rPr>
                        <a:t>Maintenance certifying technician mechanical </a:t>
                      </a:r>
                      <a:endParaRPr lang="tr-TR" sz="1100">
                        <a:solidFill>
                          <a:srgbClr val="000000"/>
                        </a:solidFill>
                        <a:latin typeface="Arial"/>
                        <a:ea typeface="Calibri"/>
                      </a:endParaRPr>
                    </a:p>
                  </a:txBody>
                  <a:tcPr marL="62139" marR="6213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15"/>
                        </a:spcBef>
                        <a:spcAft>
                          <a:spcPts val="0"/>
                        </a:spcAft>
                      </a:pPr>
                      <a:r>
                        <a:rPr lang="tr-TR" sz="2000">
                          <a:solidFill>
                            <a:srgbClr val="000000"/>
                          </a:solidFill>
                          <a:latin typeface="Arial"/>
                          <a:ea typeface="Calibri"/>
                        </a:rPr>
                        <a:t>Mekanik, motor ve yapısalda, söküm takım yapılabilen elektrik ve aviyonik ünitelerde bakım, </a:t>
                      </a:r>
                      <a:endParaRPr lang="tr-TR" sz="1100">
                        <a:solidFill>
                          <a:srgbClr val="000000"/>
                        </a:solidFill>
                        <a:latin typeface="Arial"/>
                        <a:ea typeface="Calibri"/>
                      </a:endParaRPr>
                    </a:p>
                  </a:txBody>
                  <a:tcPr marL="62139" marR="6213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26185">
                <a:tc>
                  <a:txBody>
                    <a:bodyPr/>
                    <a:lstStyle/>
                    <a:p>
                      <a:pPr algn="ctr">
                        <a:spcBef>
                          <a:spcPts val="15"/>
                        </a:spcBef>
                        <a:spcAft>
                          <a:spcPts val="0"/>
                        </a:spcAft>
                      </a:pPr>
                      <a:r>
                        <a:rPr lang="tr-TR" sz="2200" b="1">
                          <a:solidFill>
                            <a:srgbClr val="000000"/>
                          </a:solidFill>
                          <a:latin typeface="Arial"/>
                          <a:ea typeface="Calibri"/>
                        </a:rPr>
                        <a:t>B2 </a:t>
                      </a:r>
                      <a:r>
                        <a:rPr lang="tr-TR" sz="1800">
                          <a:solidFill>
                            <a:srgbClr val="000000"/>
                          </a:solidFill>
                          <a:latin typeface="Arial"/>
                          <a:ea typeface="Calibri"/>
                        </a:rPr>
                        <a:t>Maintenance certifying technician avionic </a:t>
                      </a:r>
                      <a:endParaRPr lang="tr-TR" sz="1100">
                        <a:solidFill>
                          <a:srgbClr val="000000"/>
                        </a:solidFill>
                        <a:latin typeface="Arial"/>
                        <a:ea typeface="Calibri"/>
                      </a:endParaRPr>
                    </a:p>
                  </a:txBody>
                  <a:tcPr marL="62139" marR="6213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15"/>
                        </a:spcBef>
                        <a:spcAft>
                          <a:spcPts val="0"/>
                        </a:spcAft>
                      </a:pPr>
                      <a:r>
                        <a:rPr lang="tr-TR" sz="2000">
                          <a:solidFill>
                            <a:srgbClr val="000000"/>
                          </a:solidFill>
                          <a:latin typeface="Arial"/>
                          <a:ea typeface="Calibri"/>
                        </a:rPr>
                        <a:t>Aviyonik ve elektrik sistemlerde bakım</a:t>
                      </a:r>
                      <a:endParaRPr lang="tr-TR" sz="1100">
                        <a:solidFill>
                          <a:srgbClr val="000000"/>
                        </a:solidFill>
                        <a:latin typeface="Arial"/>
                        <a:ea typeface="Calibri"/>
                      </a:endParaRPr>
                    </a:p>
                  </a:txBody>
                  <a:tcPr marL="62139" marR="6213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26185">
                <a:tc>
                  <a:txBody>
                    <a:bodyPr/>
                    <a:lstStyle/>
                    <a:p>
                      <a:pPr algn="ctr">
                        <a:spcBef>
                          <a:spcPts val="15"/>
                        </a:spcBef>
                        <a:spcAft>
                          <a:spcPts val="0"/>
                        </a:spcAft>
                      </a:pPr>
                      <a:r>
                        <a:rPr lang="tr-TR" sz="2200" b="1">
                          <a:solidFill>
                            <a:srgbClr val="000000"/>
                          </a:solidFill>
                          <a:latin typeface="Arial"/>
                          <a:ea typeface="Calibri"/>
                        </a:rPr>
                        <a:t>C </a:t>
                      </a:r>
                      <a:r>
                        <a:rPr lang="tr-TR" sz="1800">
                          <a:solidFill>
                            <a:srgbClr val="000000"/>
                          </a:solidFill>
                          <a:latin typeface="Arial"/>
                          <a:ea typeface="Calibri"/>
                        </a:rPr>
                        <a:t>Base maintenance certifying engineer </a:t>
                      </a:r>
                      <a:endParaRPr lang="tr-TR" sz="1100">
                        <a:solidFill>
                          <a:srgbClr val="000000"/>
                        </a:solidFill>
                        <a:latin typeface="Arial"/>
                        <a:ea typeface="Calibri"/>
                      </a:endParaRPr>
                    </a:p>
                  </a:txBody>
                  <a:tcPr marL="62139" marR="6213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spcBef>
                          <a:spcPts val="15"/>
                        </a:spcBef>
                        <a:spcAft>
                          <a:spcPts val="0"/>
                        </a:spcAft>
                      </a:pPr>
                      <a:r>
                        <a:rPr lang="tr-TR" sz="2000" dirty="0">
                          <a:solidFill>
                            <a:srgbClr val="000000"/>
                          </a:solidFill>
                          <a:latin typeface="Arial"/>
                          <a:ea typeface="Calibri"/>
                        </a:rPr>
                        <a:t>Üs bakımda bakım çıkış sertifikası onayı </a:t>
                      </a:r>
                      <a:endParaRPr lang="tr-TR" sz="1100" dirty="0">
                        <a:solidFill>
                          <a:srgbClr val="000000"/>
                        </a:solidFill>
                        <a:latin typeface="Arial"/>
                        <a:ea typeface="Calibri"/>
                      </a:endParaRPr>
                    </a:p>
                  </a:txBody>
                  <a:tcPr marL="62139" marR="6213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332656"/>
            <a:ext cx="4834880" cy="648072"/>
          </a:xfrm>
        </p:spPr>
        <p:txBody>
          <a:bodyPr/>
          <a:lstStyle/>
          <a:p>
            <a:r>
              <a:rPr lang="tr-TR" dirty="0" smtClean="0"/>
              <a:t>Modüller</a:t>
            </a:r>
            <a:endParaRPr lang="tr-TR" dirty="0"/>
          </a:p>
        </p:txBody>
      </p:sp>
      <p:graphicFrame>
        <p:nvGraphicFramePr>
          <p:cNvPr id="9" name="8 Tablo"/>
          <p:cNvGraphicFramePr>
            <a:graphicFrameLocks noGrp="1"/>
          </p:cNvGraphicFramePr>
          <p:nvPr/>
        </p:nvGraphicFramePr>
        <p:xfrm>
          <a:off x="1331640" y="1628800"/>
          <a:ext cx="6096000" cy="3877448"/>
        </p:xfrm>
        <a:graphic>
          <a:graphicData uri="http://schemas.openxmlformats.org/drawingml/2006/table">
            <a:tbl>
              <a:tblPr/>
              <a:tblGrid>
                <a:gridCol w="425475"/>
                <a:gridCol w="2652794"/>
                <a:gridCol w="587669"/>
                <a:gridCol w="2430062"/>
              </a:tblGrid>
              <a:tr h="511712">
                <a:tc gridSpan="4">
                  <a:txBody>
                    <a:bodyPr/>
                    <a:lstStyle/>
                    <a:p>
                      <a:pPr>
                        <a:spcAft>
                          <a:spcPts val="0"/>
                        </a:spcAft>
                      </a:pPr>
                      <a:r>
                        <a:rPr lang="tr-TR" sz="900" b="1">
                          <a:latin typeface="Calibri"/>
                          <a:ea typeface="Times New Roman"/>
                          <a:cs typeface="Times New Roman"/>
                        </a:rPr>
                        <a:t>Modüller</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281556">
                <a:tc>
                  <a:txBody>
                    <a:bodyPr/>
                    <a:lstStyle/>
                    <a:p>
                      <a:pPr>
                        <a:spcAft>
                          <a:spcPts val="0"/>
                        </a:spcAft>
                      </a:pPr>
                      <a:r>
                        <a:rPr lang="tr-TR" sz="1100">
                          <a:solidFill>
                            <a:srgbClr val="000000"/>
                          </a:solidFill>
                          <a:latin typeface="Arial"/>
                          <a:ea typeface="Times New Roman"/>
                          <a:cs typeface="Times New Roman"/>
                        </a:rPr>
                        <a:t>1</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Matematik</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solidFill>
                            <a:srgbClr val="000000"/>
                          </a:solidFill>
                          <a:latin typeface="Arial"/>
                          <a:ea typeface="Times New Roman"/>
                          <a:cs typeface="Times New Roman"/>
                        </a:rPr>
                        <a:t>10</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Havacılık Kuralları</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58">
                <a:tc>
                  <a:txBody>
                    <a:bodyPr/>
                    <a:lstStyle/>
                    <a:p>
                      <a:pPr>
                        <a:spcAft>
                          <a:spcPts val="0"/>
                        </a:spcAft>
                      </a:pPr>
                      <a:r>
                        <a:rPr lang="tr-TR" sz="1100">
                          <a:solidFill>
                            <a:srgbClr val="000000"/>
                          </a:solidFill>
                          <a:latin typeface="Arial"/>
                          <a:ea typeface="Times New Roman"/>
                          <a:cs typeface="Times New Roman"/>
                        </a:rPr>
                        <a:t>2</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Fizik</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11A</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Türbin Motorlu Uçak Aerodinamiği, Yapı ve Sistemleri</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58">
                <a:tc>
                  <a:txBody>
                    <a:bodyPr/>
                    <a:lstStyle/>
                    <a:p>
                      <a:pPr>
                        <a:spcAft>
                          <a:spcPts val="0"/>
                        </a:spcAft>
                      </a:pPr>
                      <a:r>
                        <a:rPr lang="tr-TR" sz="1100">
                          <a:solidFill>
                            <a:srgbClr val="000000"/>
                          </a:solidFill>
                          <a:latin typeface="Arial"/>
                          <a:ea typeface="Times New Roman"/>
                          <a:cs typeface="Times New Roman"/>
                        </a:rPr>
                        <a:t>3</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Temel Elektrik</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11B</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Piston Motorlu Uçak Aerodinamiği, Yapı ve Sistemleri</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58">
                <a:tc>
                  <a:txBody>
                    <a:bodyPr/>
                    <a:lstStyle/>
                    <a:p>
                      <a:pPr>
                        <a:spcAft>
                          <a:spcPts val="0"/>
                        </a:spcAft>
                      </a:pPr>
                      <a:r>
                        <a:rPr lang="tr-TR" sz="1100">
                          <a:solidFill>
                            <a:srgbClr val="000000"/>
                          </a:solidFill>
                          <a:latin typeface="Arial"/>
                          <a:ea typeface="Times New Roman"/>
                          <a:cs typeface="Times New Roman"/>
                        </a:rPr>
                        <a:t>4</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Temel Elektronik</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11C</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Piston Motorlu Uçak Aerodinamiği, Yapı ve Sistemleri</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58">
                <a:tc>
                  <a:txBody>
                    <a:bodyPr/>
                    <a:lstStyle/>
                    <a:p>
                      <a:pPr>
                        <a:spcAft>
                          <a:spcPts val="0"/>
                        </a:spcAft>
                      </a:pPr>
                      <a:r>
                        <a:rPr lang="tr-TR" sz="1100">
                          <a:solidFill>
                            <a:srgbClr val="000000"/>
                          </a:solidFill>
                          <a:latin typeface="Arial"/>
                          <a:ea typeface="Times New Roman"/>
                          <a:cs typeface="Times New Roman"/>
                        </a:rPr>
                        <a:t>5</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Dijital Teknik/ Elektronik Alet Sistemleri</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solidFill>
                            <a:srgbClr val="000000"/>
                          </a:solidFill>
                          <a:latin typeface="Arial"/>
                          <a:ea typeface="Times New Roman"/>
                          <a:cs typeface="Times New Roman"/>
                        </a:rPr>
                        <a:t>12</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Helikopter Aerodinamiği, Yapı ve Sistemleri</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58">
                <a:tc>
                  <a:txBody>
                    <a:bodyPr/>
                    <a:lstStyle/>
                    <a:p>
                      <a:pPr>
                        <a:spcAft>
                          <a:spcPts val="0"/>
                        </a:spcAft>
                      </a:pPr>
                      <a:r>
                        <a:rPr lang="tr-TR" sz="1100">
                          <a:solidFill>
                            <a:srgbClr val="000000"/>
                          </a:solidFill>
                          <a:latin typeface="Arial"/>
                          <a:ea typeface="Times New Roman"/>
                          <a:cs typeface="Times New Roman"/>
                        </a:rPr>
                        <a:t>6</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Malzeme ve Donanım</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solidFill>
                            <a:srgbClr val="000000"/>
                          </a:solidFill>
                          <a:latin typeface="Arial"/>
                          <a:ea typeface="Times New Roman"/>
                          <a:cs typeface="Times New Roman"/>
                        </a:rPr>
                        <a:t>13</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Hava Aracı Aerodinamiği, Yapı ve Sistemleri</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556">
                <a:tc>
                  <a:txBody>
                    <a:bodyPr/>
                    <a:lstStyle/>
                    <a:p>
                      <a:pPr>
                        <a:spcAft>
                          <a:spcPts val="0"/>
                        </a:spcAft>
                      </a:pPr>
                      <a:r>
                        <a:rPr lang="tr-TR" sz="1100">
                          <a:latin typeface="Arial"/>
                          <a:ea typeface="Times New Roman"/>
                          <a:cs typeface="Times New Roman"/>
                        </a:rPr>
                        <a:t>7A</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Bakım Uygulamaları</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solidFill>
                            <a:srgbClr val="000000"/>
                          </a:solidFill>
                          <a:latin typeface="Arial"/>
                          <a:ea typeface="Times New Roman"/>
                          <a:cs typeface="Times New Roman"/>
                        </a:rPr>
                        <a:t>14</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İtki</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556">
                <a:tc>
                  <a:txBody>
                    <a:bodyPr/>
                    <a:lstStyle/>
                    <a:p>
                      <a:pPr>
                        <a:spcAft>
                          <a:spcPts val="0"/>
                        </a:spcAft>
                      </a:pPr>
                      <a:r>
                        <a:rPr lang="tr-TR" sz="1100">
                          <a:latin typeface="Arial"/>
                          <a:ea typeface="Times New Roman"/>
                          <a:cs typeface="Times New Roman"/>
                        </a:rPr>
                        <a:t>7B</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Bakım Uygulamaları</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solidFill>
                            <a:srgbClr val="000000"/>
                          </a:solidFill>
                          <a:latin typeface="Arial"/>
                          <a:ea typeface="Times New Roman"/>
                          <a:cs typeface="Times New Roman"/>
                        </a:rPr>
                        <a:t>15</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Gaz Türbinli Motorlar</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556">
                <a:tc>
                  <a:txBody>
                    <a:bodyPr/>
                    <a:lstStyle/>
                    <a:p>
                      <a:pPr>
                        <a:spcAft>
                          <a:spcPts val="0"/>
                        </a:spcAft>
                      </a:pPr>
                      <a:r>
                        <a:rPr lang="tr-TR" sz="1100">
                          <a:solidFill>
                            <a:srgbClr val="000000"/>
                          </a:solidFill>
                          <a:latin typeface="Arial"/>
                          <a:ea typeface="Times New Roman"/>
                          <a:cs typeface="Times New Roman"/>
                        </a:rPr>
                        <a:t>8</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Temel Aerodinamik</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solidFill>
                            <a:srgbClr val="000000"/>
                          </a:solidFill>
                          <a:latin typeface="Arial"/>
                          <a:ea typeface="Times New Roman"/>
                          <a:cs typeface="Times New Roman"/>
                        </a:rPr>
                        <a:t>16</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Pistonlu Motorlar</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556">
                <a:tc>
                  <a:txBody>
                    <a:bodyPr/>
                    <a:lstStyle/>
                    <a:p>
                      <a:pPr>
                        <a:spcAft>
                          <a:spcPts val="0"/>
                        </a:spcAft>
                      </a:pPr>
                      <a:r>
                        <a:rPr lang="tr-TR" sz="1100">
                          <a:latin typeface="Arial"/>
                          <a:ea typeface="Times New Roman"/>
                          <a:cs typeface="Times New Roman"/>
                        </a:rPr>
                        <a:t>9A</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İnsan Faktörleri</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17A</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Pervane</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556">
                <a:tc>
                  <a:txBody>
                    <a:bodyPr/>
                    <a:lstStyle/>
                    <a:p>
                      <a:pPr>
                        <a:spcAft>
                          <a:spcPts val="0"/>
                        </a:spcAft>
                      </a:pPr>
                      <a:r>
                        <a:rPr lang="tr-TR" sz="1100">
                          <a:latin typeface="Arial"/>
                          <a:ea typeface="Times New Roman"/>
                          <a:cs typeface="Times New Roman"/>
                        </a:rPr>
                        <a:t>9B</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İnsan Faktörleri</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Arial"/>
                          <a:ea typeface="Times New Roman"/>
                          <a:cs typeface="Times New Roman"/>
                        </a:rPr>
                        <a:t>17B</a:t>
                      </a:r>
                      <a:endParaRPr lang="tr-TR" sz="10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dirty="0">
                          <a:latin typeface="Arial"/>
                          <a:ea typeface="Times New Roman"/>
                          <a:cs typeface="Times New Roman"/>
                        </a:rPr>
                        <a:t>Pervane</a:t>
                      </a:r>
                      <a:endParaRPr lang="tr-TR" sz="1000" dirty="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4834880" cy="828000"/>
          </a:xfrm>
        </p:spPr>
        <p:txBody>
          <a:bodyPr>
            <a:normAutofit/>
          </a:bodyPr>
          <a:lstStyle/>
          <a:p>
            <a:r>
              <a:rPr lang="tr-TR" b="1" dirty="0" smtClean="0"/>
              <a:t>Modüller </a:t>
            </a:r>
            <a:endParaRPr lang="tr-TR" dirty="0"/>
          </a:p>
        </p:txBody>
      </p:sp>
      <p:pic>
        <p:nvPicPr>
          <p:cNvPr id="6" name="Picture 1"/>
          <p:cNvPicPr>
            <a:picLocks noGrp="1"/>
          </p:cNvPicPr>
          <p:nvPr>
            <p:ph sz="quarter" idx="15"/>
          </p:nvPr>
        </p:nvPicPr>
        <p:blipFill>
          <a:blip r:embed="rId3" cstate="print"/>
          <a:srcRect/>
          <a:stretch>
            <a:fillRect/>
          </a:stretch>
        </p:blipFill>
        <p:spPr bwMode="auto">
          <a:xfrm>
            <a:off x="179512" y="1196752"/>
            <a:ext cx="8892480" cy="5661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SHY-66 Lisans Tanzimi için Gereken Bakım Deneyimi</a:t>
            </a:r>
            <a:endParaRPr lang="tr-TR" dirty="0"/>
          </a:p>
        </p:txBody>
      </p:sp>
      <p:graphicFrame>
        <p:nvGraphicFramePr>
          <p:cNvPr id="8" name="İçerik Yer Tutucusu 7"/>
          <p:cNvGraphicFramePr>
            <a:graphicFrameLocks noGrp="1"/>
          </p:cNvGraphicFramePr>
          <p:nvPr>
            <p:ph sz="quarter" idx="15"/>
            <p:extLst>
              <p:ext uri="{D42A27DB-BD31-4B8C-83A1-F6EECF244321}">
                <p14:modId xmlns:p14="http://schemas.microsoft.com/office/powerpoint/2010/main" val="3503340329"/>
              </p:ext>
            </p:extLst>
          </p:nvPr>
        </p:nvGraphicFramePr>
        <p:xfrm>
          <a:off x="539552" y="2060848"/>
          <a:ext cx="7632848" cy="2584742"/>
        </p:xfrm>
        <a:graphic>
          <a:graphicData uri="http://schemas.openxmlformats.org/drawingml/2006/table">
            <a:tbl>
              <a:tblPr firstRow="1" firstCol="1" bandRow="1">
                <a:tableStyleId>{5C22544A-7EE6-4342-B048-85BDC9FD1C3A}</a:tableStyleId>
              </a:tblPr>
              <a:tblGrid>
                <a:gridCol w="1836847"/>
                <a:gridCol w="1836847"/>
                <a:gridCol w="1979577"/>
                <a:gridCol w="1979577"/>
              </a:tblGrid>
              <a:tr h="0">
                <a:tc rowSpan="2">
                  <a:txBody>
                    <a:bodyPr/>
                    <a:lstStyle/>
                    <a:p>
                      <a:pPr>
                        <a:lnSpc>
                          <a:spcPct val="115000"/>
                        </a:lnSpc>
                        <a:spcAft>
                          <a:spcPts val="0"/>
                        </a:spcAft>
                      </a:pPr>
                      <a:r>
                        <a:rPr lang="tr-TR" sz="1600" dirty="0">
                          <a:effectLst/>
                          <a:latin typeface="Arial" pitchFamily="34" charset="0"/>
                          <a:cs typeface="Arial" pitchFamily="34" charset="0"/>
                        </a:rPr>
                        <a:t>Kategori</a:t>
                      </a:r>
                      <a:endParaRPr lang="tr-TR" sz="1600" dirty="0">
                        <a:effectLst/>
                        <a:latin typeface="Arial" pitchFamily="34" charset="0"/>
                        <a:ea typeface="Calibri"/>
                        <a:cs typeface="Arial" pitchFamily="34" charset="0"/>
                      </a:endParaRPr>
                    </a:p>
                  </a:txBody>
                  <a:tcPr marL="68580" marR="68580" marT="0" marB="0" anchor="ctr"/>
                </a:tc>
                <a:tc gridSpan="3">
                  <a:txBody>
                    <a:bodyPr/>
                    <a:lstStyle/>
                    <a:p>
                      <a:pPr>
                        <a:spcAft>
                          <a:spcPts val="0"/>
                        </a:spcAft>
                      </a:pPr>
                      <a:r>
                        <a:rPr lang="tr-TR" sz="1600">
                          <a:effectLst/>
                          <a:latin typeface="Arial" pitchFamily="34" charset="0"/>
                          <a:cs typeface="Arial" pitchFamily="34" charset="0"/>
                        </a:rPr>
                        <a:t>Operasyondaki hava aracı üzerinde kazanılması gereken bakım deneyimi </a:t>
                      </a:r>
                      <a:endParaRPr lang="tr-TR" sz="1600">
                        <a:solidFill>
                          <a:srgbClr val="000000"/>
                        </a:solidFill>
                        <a:effectLst/>
                        <a:latin typeface="Arial" pitchFamily="34" charset="0"/>
                        <a:ea typeface="Calibri"/>
                        <a:cs typeface="Arial" pitchFamily="34" charset="0"/>
                      </a:endParaRPr>
                    </a:p>
                  </a:txBody>
                  <a:tcPr marL="68580" marR="68580" marT="0" marB="0"/>
                </a:tc>
                <a:tc hMerge="1">
                  <a:txBody>
                    <a:bodyPr/>
                    <a:lstStyle/>
                    <a:p>
                      <a:endParaRPr lang="tr-TR"/>
                    </a:p>
                  </a:txBody>
                  <a:tcPr/>
                </a:tc>
                <a:tc hMerge="1">
                  <a:txBody>
                    <a:bodyPr/>
                    <a:lstStyle/>
                    <a:p>
                      <a:endParaRPr lang="tr-TR"/>
                    </a:p>
                  </a:txBody>
                  <a:tcPr/>
                </a:tc>
              </a:tr>
              <a:tr h="512886">
                <a:tc vMerge="1">
                  <a:txBody>
                    <a:bodyPr/>
                    <a:lstStyle/>
                    <a:p>
                      <a:endParaRPr lang="tr-TR"/>
                    </a:p>
                  </a:txBody>
                  <a:tcPr/>
                </a:tc>
                <a:tc>
                  <a:txBody>
                    <a:bodyPr/>
                    <a:lstStyle/>
                    <a:p>
                      <a:pPr>
                        <a:spcAft>
                          <a:spcPts val="0"/>
                        </a:spcAft>
                      </a:pPr>
                      <a:r>
                        <a:rPr lang="tr-TR" sz="1600" b="1" dirty="0">
                          <a:effectLst/>
                          <a:latin typeface="Arial" pitchFamily="34" charset="0"/>
                          <a:cs typeface="Arial" pitchFamily="34" charset="0"/>
                        </a:rPr>
                        <a:t>Temel Eğitimi Olmayan </a:t>
                      </a:r>
                    </a:p>
                    <a:p>
                      <a:pPr>
                        <a:spcAft>
                          <a:spcPts val="0"/>
                        </a:spcAft>
                      </a:pPr>
                      <a:r>
                        <a:rPr lang="tr-TR" sz="1600" b="1" dirty="0">
                          <a:effectLst/>
                          <a:latin typeface="Arial" pitchFamily="34" charset="0"/>
                          <a:cs typeface="Arial" pitchFamily="34" charset="0"/>
                        </a:rPr>
                        <a:t> </a:t>
                      </a:r>
                      <a:endParaRPr lang="tr-TR" sz="1600" b="1" dirty="0">
                        <a:solidFill>
                          <a:srgbClr val="000000"/>
                        </a:solidFill>
                        <a:effectLst/>
                        <a:latin typeface="Arial" pitchFamily="34" charset="0"/>
                        <a:ea typeface="Calibri"/>
                        <a:cs typeface="Arial" pitchFamily="34" charset="0"/>
                      </a:endParaRPr>
                    </a:p>
                  </a:txBody>
                  <a:tcPr marL="68580" marR="68580" marT="0" marB="0"/>
                </a:tc>
                <a:tc>
                  <a:txBody>
                    <a:bodyPr/>
                    <a:lstStyle/>
                    <a:p>
                      <a:pPr>
                        <a:spcAft>
                          <a:spcPts val="0"/>
                        </a:spcAft>
                      </a:pPr>
                      <a:r>
                        <a:rPr lang="tr-TR" sz="1600" b="1" dirty="0">
                          <a:effectLst/>
                          <a:latin typeface="Arial" pitchFamily="34" charset="0"/>
                          <a:cs typeface="Arial" pitchFamily="34" charset="0"/>
                        </a:rPr>
                        <a:t>Kalifiye personel</a:t>
                      </a:r>
                      <a:endParaRPr lang="tr-TR" sz="1600" b="1" dirty="0">
                        <a:solidFill>
                          <a:srgbClr val="000000"/>
                        </a:solidFill>
                        <a:effectLst/>
                        <a:latin typeface="Arial" pitchFamily="34" charset="0"/>
                        <a:ea typeface="Calibri"/>
                        <a:cs typeface="Arial" pitchFamily="34" charset="0"/>
                      </a:endParaRPr>
                    </a:p>
                  </a:txBody>
                  <a:tcPr marL="68580" marR="68580" marT="0" marB="0"/>
                </a:tc>
                <a:tc>
                  <a:txBody>
                    <a:bodyPr/>
                    <a:lstStyle/>
                    <a:p>
                      <a:pPr>
                        <a:spcAft>
                          <a:spcPts val="0"/>
                        </a:spcAft>
                      </a:pPr>
                      <a:r>
                        <a:rPr lang="tr-TR" sz="1600" b="1" dirty="0">
                          <a:effectLst/>
                          <a:latin typeface="Arial" pitchFamily="34" charset="0"/>
                          <a:cs typeface="Arial" pitchFamily="34" charset="0"/>
                        </a:rPr>
                        <a:t>SHY-147 mezunu</a:t>
                      </a:r>
                      <a:endParaRPr lang="tr-TR" sz="1600" b="1" dirty="0">
                        <a:solidFill>
                          <a:srgbClr val="000000"/>
                        </a:solidFill>
                        <a:effectLst/>
                        <a:latin typeface="Arial" pitchFamily="34" charset="0"/>
                        <a:ea typeface="Calibri"/>
                        <a:cs typeface="Arial" pitchFamily="34" charset="0"/>
                      </a:endParaRPr>
                    </a:p>
                  </a:txBody>
                  <a:tcPr marL="68580" marR="68580" marT="0" marB="0"/>
                </a:tc>
              </a:tr>
              <a:tr h="717470">
                <a:tc>
                  <a:txBody>
                    <a:bodyPr/>
                    <a:lstStyle/>
                    <a:p>
                      <a:pPr>
                        <a:spcAft>
                          <a:spcPts val="0"/>
                        </a:spcAft>
                      </a:pPr>
                      <a:r>
                        <a:rPr lang="tr-TR" sz="1600" dirty="0">
                          <a:effectLst/>
                          <a:latin typeface="Arial" pitchFamily="34" charset="0"/>
                          <a:cs typeface="Arial" pitchFamily="34" charset="0"/>
                        </a:rPr>
                        <a:t>A, B1.2, B1.4, B3 </a:t>
                      </a:r>
                      <a:endParaRPr lang="tr-TR" sz="1600" dirty="0">
                        <a:solidFill>
                          <a:srgbClr val="000000"/>
                        </a:solidFill>
                        <a:effectLst/>
                        <a:latin typeface="Arial" pitchFamily="34" charset="0"/>
                        <a:ea typeface="Calibri"/>
                        <a:cs typeface="Arial" pitchFamily="34" charset="0"/>
                      </a:endParaRPr>
                    </a:p>
                  </a:txBody>
                  <a:tcPr marL="68580" marR="68580" marT="0" marB="0"/>
                </a:tc>
                <a:tc>
                  <a:txBody>
                    <a:bodyPr/>
                    <a:lstStyle/>
                    <a:p>
                      <a:pPr>
                        <a:spcAft>
                          <a:spcPts val="0"/>
                        </a:spcAft>
                      </a:pPr>
                      <a:r>
                        <a:rPr lang="tr-TR" sz="1600" dirty="0">
                          <a:effectLst/>
                          <a:latin typeface="Arial" pitchFamily="34" charset="0"/>
                          <a:cs typeface="Arial" pitchFamily="34" charset="0"/>
                        </a:rPr>
                        <a:t>3 Yıl </a:t>
                      </a:r>
                      <a:endParaRPr lang="tr-TR" sz="1600" dirty="0">
                        <a:solidFill>
                          <a:srgbClr val="000000"/>
                        </a:solidFill>
                        <a:effectLst/>
                        <a:latin typeface="Arial" pitchFamily="34" charset="0"/>
                        <a:ea typeface="Calibri"/>
                        <a:cs typeface="Arial" pitchFamily="34" charset="0"/>
                      </a:endParaRPr>
                    </a:p>
                  </a:txBody>
                  <a:tcPr marL="68580" marR="68580" marT="0" marB="0"/>
                </a:tc>
                <a:tc>
                  <a:txBody>
                    <a:bodyPr/>
                    <a:lstStyle/>
                    <a:p>
                      <a:pPr>
                        <a:spcAft>
                          <a:spcPts val="0"/>
                        </a:spcAft>
                      </a:pPr>
                      <a:r>
                        <a:rPr lang="tr-TR" sz="1600" dirty="0">
                          <a:effectLst/>
                          <a:latin typeface="Arial" pitchFamily="34" charset="0"/>
                          <a:cs typeface="Arial" pitchFamily="34" charset="0"/>
                        </a:rPr>
                        <a:t>2 Yıl </a:t>
                      </a:r>
                      <a:endParaRPr lang="tr-TR" sz="1600" dirty="0">
                        <a:solidFill>
                          <a:srgbClr val="000000"/>
                        </a:solidFill>
                        <a:effectLst/>
                        <a:latin typeface="Arial" pitchFamily="34" charset="0"/>
                        <a:ea typeface="Calibri"/>
                        <a:cs typeface="Arial" pitchFamily="34" charset="0"/>
                      </a:endParaRPr>
                    </a:p>
                  </a:txBody>
                  <a:tcPr marL="68580" marR="68580" marT="0" marB="0"/>
                </a:tc>
                <a:tc>
                  <a:txBody>
                    <a:bodyPr/>
                    <a:lstStyle/>
                    <a:p>
                      <a:pPr>
                        <a:spcAft>
                          <a:spcPts val="0"/>
                        </a:spcAft>
                      </a:pPr>
                      <a:r>
                        <a:rPr lang="tr-TR" sz="1600" dirty="0">
                          <a:effectLst/>
                          <a:latin typeface="Arial" pitchFamily="34" charset="0"/>
                          <a:cs typeface="Arial" pitchFamily="34" charset="0"/>
                        </a:rPr>
                        <a:t>1 Yıl </a:t>
                      </a:r>
                      <a:endParaRPr lang="tr-TR" sz="1600" dirty="0">
                        <a:solidFill>
                          <a:srgbClr val="000000"/>
                        </a:solidFill>
                        <a:effectLst/>
                        <a:latin typeface="Arial" pitchFamily="34" charset="0"/>
                        <a:ea typeface="Calibri"/>
                        <a:cs typeface="Arial" pitchFamily="34" charset="0"/>
                      </a:endParaRPr>
                    </a:p>
                  </a:txBody>
                  <a:tcPr marL="68580" marR="68580" marT="0" marB="0"/>
                </a:tc>
              </a:tr>
              <a:tr h="648072">
                <a:tc>
                  <a:txBody>
                    <a:bodyPr/>
                    <a:lstStyle/>
                    <a:p>
                      <a:pPr>
                        <a:spcAft>
                          <a:spcPts val="0"/>
                        </a:spcAft>
                      </a:pPr>
                      <a:r>
                        <a:rPr lang="tr-TR" sz="1600">
                          <a:effectLst/>
                          <a:latin typeface="Arial" pitchFamily="34" charset="0"/>
                          <a:cs typeface="Arial" pitchFamily="34" charset="0"/>
                        </a:rPr>
                        <a:t>B2, B1.1, B1.3 </a:t>
                      </a:r>
                      <a:endParaRPr lang="tr-TR" sz="1600">
                        <a:solidFill>
                          <a:srgbClr val="000000"/>
                        </a:solidFill>
                        <a:effectLst/>
                        <a:latin typeface="Arial" pitchFamily="34" charset="0"/>
                        <a:ea typeface="Calibri"/>
                        <a:cs typeface="Arial" pitchFamily="34" charset="0"/>
                      </a:endParaRPr>
                    </a:p>
                  </a:txBody>
                  <a:tcPr marL="68580" marR="68580" marT="0" marB="0"/>
                </a:tc>
                <a:tc>
                  <a:txBody>
                    <a:bodyPr/>
                    <a:lstStyle/>
                    <a:p>
                      <a:pPr>
                        <a:spcAft>
                          <a:spcPts val="0"/>
                        </a:spcAft>
                      </a:pPr>
                      <a:r>
                        <a:rPr lang="tr-TR" sz="1600">
                          <a:effectLst/>
                          <a:latin typeface="Arial" pitchFamily="34" charset="0"/>
                          <a:cs typeface="Arial" pitchFamily="34" charset="0"/>
                        </a:rPr>
                        <a:t>5 Yıl </a:t>
                      </a:r>
                      <a:endParaRPr lang="tr-TR" sz="1600">
                        <a:solidFill>
                          <a:srgbClr val="000000"/>
                        </a:solidFill>
                        <a:effectLst/>
                        <a:latin typeface="Arial" pitchFamily="34" charset="0"/>
                        <a:ea typeface="Calibri"/>
                        <a:cs typeface="Arial" pitchFamily="34" charset="0"/>
                      </a:endParaRPr>
                    </a:p>
                  </a:txBody>
                  <a:tcPr marL="68580" marR="68580" marT="0" marB="0"/>
                </a:tc>
                <a:tc>
                  <a:txBody>
                    <a:bodyPr/>
                    <a:lstStyle/>
                    <a:p>
                      <a:pPr>
                        <a:spcAft>
                          <a:spcPts val="0"/>
                        </a:spcAft>
                      </a:pPr>
                      <a:r>
                        <a:rPr lang="tr-TR" sz="1600" dirty="0">
                          <a:effectLst/>
                          <a:latin typeface="Arial" pitchFamily="34" charset="0"/>
                          <a:cs typeface="Arial" pitchFamily="34" charset="0"/>
                        </a:rPr>
                        <a:t>3 Yıl </a:t>
                      </a:r>
                      <a:endParaRPr lang="tr-TR" sz="1600" dirty="0">
                        <a:solidFill>
                          <a:srgbClr val="000000"/>
                        </a:solidFill>
                        <a:effectLst/>
                        <a:latin typeface="Arial" pitchFamily="34" charset="0"/>
                        <a:ea typeface="Calibri"/>
                        <a:cs typeface="Arial" pitchFamily="34" charset="0"/>
                      </a:endParaRPr>
                    </a:p>
                  </a:txBody>
                  <a:tcPr marL="68580" marR="68580" marT="0" marB="0"/>
                </a:tc>
                <a:tc>
                  <a:txBody>
                    <a:bodyPr/>
                    <a:lstStyle/>
                    <a:p>
                      <a:pPr>
                        <a:spcAft>
                          <a:spcPts val="0"/>
                        </a:spcAft>
                      </a:pPr>
                      <a:r>
                        <a:rPr lang="tr-TR" sz="1600" dirty="0">
                          <a:effectLst/>
                          <a:latin typeface="Arial" pitchFamily="34" charset="0"/>
                          <a:cs typeface="Arial" pitchFamily="34" charset="0"/>
                        </a:rPr>
                        <a:t>2 Yıl </a:t>
                      </a:r>
                      <a:endParaRPr lang="tr-TR" sz="1600" dirty="0">
                        <a:solidFill>
                          <a:srgbClr val="000000"/>
                        </a:solidFill>
                        <a:effectLst/>
                        <a:latin typeface="Arial" pitchFamily="34" charset="0"/>
                        <a:ea typeface="Calibri"/>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36793349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76672"/>
            <a:ext cx="4834880" cy="864096"/>
          </a:xfrm>
        </p:spPr>
        <p:txBody>
          <a:bodyPr>
            <a:normAutofit/>
          </a:bodyPr>
          <a:lstStyle/>
          <a:p>
            <a:r>
              <a:rPr lang="tr-TR" dirty="0" smtClean="0"/>
              <a:t>Kredilendirme</a:t>
            </a:r>
            <a:endParaRPr lang="tr-TR" dirty="0"/>
          </a:p>
        </p:txBody>
      </p:sp>
      <p:graphicFrame>
        <p:nvGraphicFramePr>
          <p:cNvPr id="5" name="İçerik Yer Tutucusu 4"/>
          <p:cNvGraphicFramePr>
            <a:graphicFrameLocks noGrp="1"/>
          </p:cNvGraphicFramePr>
          <p:nvPr>
            <p:ph sz="quarter" idx="15"/>
            <p:extLst>
              <p:ext uri="{D42A27DB-BD31-4B8C-83A1-F6EECF244321}">
                <p14:modId xmlns:p14="http://schemas.microsoft.com/office/powerpoint/2010/main" val="201557427"/>
              </p:ext>
            </p:extLst>
          </p:nvPr>
        </p:nvGraphicFramePr>
        <p:xfrm>
          <a:off x="755650" y="1268413"/>
          <a:ext cx="7704138" cy="403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88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04664"/>
            <a:ext cx="4834880" cy="828000"/>
          </a:xfrm>
        </p:spPr>
        <p:txBody>
          <a:bodyPr/>
          <a:lstStyle/>
          <a:p>
            <a:r>
              <a:rPr lang="tr-TR" dirty="0" smtClean="0"/>
              <a:t>Kalifiye Personel</a:t>
            </a:r>
            <a:endParaRPr lang="tr-TR" dirty="0"/>
          </a:p>
        </p:txBody>
      </p:sp>
      <p:graphicFrame>
        <p:nvGraphicFramePr>
          <p:cNvPr id="5" name="İçerik Yer Tutucusu 4"/>
          <p:cNvGraphicFramePr>
            <a:graphicFrameLocks noGrp="1"/>
          </p:cNvGraphicFramePr>
          <p:nvPr>
            <p:ph sz="quarter" idx="15"/>
            <p:extLst>
              <p:ext uri="{D42A27DB-BD31-4B8C-83A1-F6EECF244321}">
                <p14:modId xmlns:p14="http://schemas.microsoft.com/office/powerpoint/2010/main" val="1168545808"/>
              </p:ext>
            </p:extLst>
          </p:nvPr>
        </p:nvGraphicFramePr>
        <p:xfrm>
          <a:off x="755650" y="1268413"/>
          <a:ext cx="7704138" cy="403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9181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2. yol</a:t>
            </a:r>
            <a:endParaRPr lang="tr-TR" dirty="0"/>
          </a:p>
        </p:txBody>
      </p:sp>
      <p:pic>
        <p:nvPicPr>
          <p:cNvPr id="74755" name="Picture 3"/>
          <p:cNvPicPr>
            <a:picLocks noChangeAspect="1" noChangeArrowheads="1"/>
          </p:cNvPicPr>
          <p:nvPr/>
        </p:nvPicPr>
        <p:blipFill>
          <a:blip r:embed="rId3" cstate="print"/>
          <a:srcRect/>
          <a:stretch>
            <a:fillRect/>
          </a:stretch>
        </p:blipFill>
        <p:spPr bwMode="auto">
          <a:xfrm>
            <a:off x="611560" y="1268760"/>
            <a:ext cx="7939616" cy="4041428"/>
          </a:xfrm>
          <a:prstGeom prst="rect">
            <a:avLst/>
          </a:prstGeom>
          <a:noFill/>
          <a:ln w="9525">
            <a:noFill/>
            <a:miter lim="800000"/>
            <a:headEnd/>
            <a:tailEnd/>
          </a:ln>
        </p:spPr>
      </p:pic>
      <p:pic>
        <p:nvPicPr>
          <p:cNvPr id="74757" name="Picture 5" descr="http://www.haberimport.com/d/news/14065.jpg"/>
          <p:cNvPicPr>
            <a:picLocks noChangeAspect="1" noChangeArrowheads="1"/>
          </p:cNvPicPr>
          <p:nvPr/>
        </p:nvPicPr>
        <p:blipFill>
          <a:blip r:embed="rId4" cstate="print"/>
          <a:srcRect/>
          <a:stretch>
            <a:fillRect/>
          </a:stretch>
        </p:blipFill>
        <p:spPr bwMode="auto">
          <a:xfrm>
            <a:off x="323528" y="5157192"/>
            <a:ext cx="1777380" cy="1356734"/>
          </a:xfrm>
          <a:prstGeom prst="rect">
            <a:avLst/>
          </a:prstGeom>
          <a:noFill/>
        </p:spPr>
      </p:pic>
    </p:spTree>
    <p:extLst>
      <p:ext uri="{BB962C8B-B14F-4D97-AF65-F5344CB8AC3E}">
        <p14:creationId xmlns:p14="http://schemas.microsoft.com/office/powerpoint/2010/main" val="597876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476672"/>
            <a:ext cx="4834880" cy="828000"/>
          </a:xfrm>
        </p:spPr>
        <p:txBody>
          <a:bodyPr>
            <a:normAutofit/>
          </a:bodyPr>
          <a:lstStyle/>
          <a:p>
            <a:r>
              <a:rPr lang="tr-TR" dirty="0" smtClean="0"/>
              <a:t>Tanınan Okul</a:t>
            </a:r>
            <a:endParaRPr lang="tr-TR" dirty="0"/>
          </a:p>
        </p:txBody>
      </p:sp>
      <p:graphicFrame>
        <p:nvGraphicFramePr>
          <p:cNvPr id="5" name="İçerik Yer Tutucusu 4"/>
          <p:cNvGraphicFramePr>
            <a:graphicFrameLocks noGrp="1"/>
          </p:cNvGraphicFramePr>
          <p:nvPr>
            <p:ph sz="quarter" idx="15"/>
            <p:extLst>
              <p:ext uri="{D42A27DB-BD31-4B8C-83A1-F6EECF244321}">
                <p14:modId xmlns:p14="http://schemas.microsoft.com/office/powerpoint/2010/main" val="415895171"/>
              </p:ext>
            </p:extLst>
          </p:nvPr>
        </p:nvGraphicFramePr>
        <p:xfrm>
          <a:off x="755650" y="1268413"/>
          <a:ext cx="7704138" cy="403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8770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476672"/>
            <a:ext cx="4834880" cy="828000"/>
          </a:xfrm>
        </p:spPr>
        <p:txBody>
          <a:bodyPr/>
          <a:lstStyle/>
          <a:p>
            <a:r>
              <a:rPr lang="tr-TR" dirty="0" smtClean="0"/>
              <a:t>SHY-147</a:t>
            </a:r>
            <a:endParaRPr lang="tr-TR" dirty="0"/>
          </a:p>
        </p:txBody>
      </p:sp>
      <p:graphicFrame>
        <p:nvGraphicFramePr>
          <p:cNvPr id="5" name="İçerik Yer Tutucusu 4"/>
          <p:cNvGraphicFramePr>
            <a:graphicFrameLocks noGrp="1"/>
          </p:cNvGraphicFramePr>
          <p:nvPr>
            <p:ph sz="quarter" idx="15"/>
            <p:extLst>
              <p:ext uri="{D42A27DB-BD31-4B8C-83A1-F6EECF244321}">
                <p14:modId xmlns:p14="http://schemas.microsoft.com/office/powerpoint/2010/main" val="2771480877"/>
              </p:ext>
            </p:extLst>
          </p:nvPr>
        </p:nvGraphicFramePr>
        <p:xfrm>
          <a:off x="755650" y="1268413"/>
          <a:ext cx="7704138" cy="403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7207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Verdana" pitchFamily="34" charset="0"/>
                <a:ea typeface="Verdana" pitchFamily="34" charset="0"/>
                <a:cs typeface="Verdana" pitchFamily="34" charset="0"/>
              </a:rPr>
              <a:t>AMAÇ</a:t>
            </a:r>
            <a:endParaRPr lang="tr-TR" dirty="0">
              <a:latin typeface="Verdana" pitchFamily="34" charset="0"/>
              <a:ea typeface="Verdana" pitchFamily="34" charset="0"/>
              <a:cs typeface="Verdana" pitchFamily="34" charset="0"/>
            </a:endParaRPr>
          </a:p>
        </p:txBody>
      </p:sp>
      <p:sp>
        <p:nvSpPr>
          <p:cNvPr id="3" name="2 İçerik Yer Tutucusu"/>
          <p:cNvSpPr>
            <a:spLocks noGrp="1"/>
          </p:cNvSpPr>
          <p:nvPr>
            <p:ph sz="quarter" idx="15"/>
          </p:nvPr>
        </p:nvSpPr>
        <p:spPr/>
        <p:txBody>
          <a:bodyPr/>
          <a:lstStyle/>
          <a:p>
            <a:endParaRPr lang="tr-TR" dirty="0" smtClean="0">
              <a:latin typeface="Verdana" pitchFamily="34" charset="0"/>
              <a:ea typeface="Verdana" pitchFamily="34" charset="0"/>
              <a:cs typeface="Verdana" pitchFamily="34" charset="0"/>
            </a:endParaRPr>
          </a:p>
          <a:p>
            <a:endParaRPr lang="tr-TR" dirty="0" smtClean="0">
              <a:latin typeface="Verdana" pitchFamily="34" charset="0"/>
              <a:ea typeface="Verdana" pitchFamily="34" charset="0"/>
              <a:cs typeface="Verdana" pitchFamily="34" charset="0"/>
            </a:endParaRPr>
          </a:p>
          <a:p>
            <a:pPr marL="0" indent="0" algn="just">
              <a:buNone/>
            </a:pPr>
            <a:r>
              <a:rPr lang="tr-TR" b="1" dirty="0" smtClean="0">
                <a:latin typeface="Verdana" pitchFamily="34" charset="0"/>
                <a:ea typeface="Verdana" pitchFamily="34" charset="0"/>
                <a:cs typeface="Verdana" pitchFamily="34" charset="0"/>
              </a:rPr>
              <a:t>SHY-147 Amacı: </a:t>
            </a:r>
            <a:r>
              <a:rPr lang="tr-TR" dirty="0" smtClean="0">
                <a:latin typeface="Verdana" pitchFamily="34" charset="0"/>
                <a:ea typeface="Verdana" pitchFamily="34" charset="0"/>
                <a:cs typeface="Verdana" pitchFamily="34" charset="0"/>
              </a:rPr>
              <a:t>Hava </a:t>
            </a:r>
            <a:r>
              <a:rPr lang="tr-TR" dirty="0">
                <a:latin typeface="Verdana" pitchFamily="34" charset="0"/>
                <a:ea typeface="Verdana" pitchFamily="34" charset="0"/>
                <a:cs typeface="Verdana" pitchFamily="34" charset="0"/>
              </a:rPr>
              <a:t>aracı bakımı alanında eğitim vermek ve bu eğitimlere </a:t>
            </a:r>
            <a:r>
              <a:rPr lang="tr-TR" dirty="0" smtClean="0">
                <a:latin typeface="Verdana" pitchFamily="34" charset="0"/>
                <a:ea typeface="Verdana" pitchFamily="34" charset="0"/>
                <a:cs typeface="Verdana" pitchFamily="34" charset="0"/>
              </a:rPr>
              <a:t>ilişkin sınavları </a:t>
            </a:r>
            <a:r>
              <a:rPr lang="tr-TR" dirty="0">
                <a:latin typeface="Verdana" pitchFamily="34" charset="0"/>
                <a:ea typeface="Verdana" pitchFamily="34" charset="0"/>
                <a:cs typeface="Verdana" pitchFamily="34" charset="0"/>
              </a:rPr>
              <a:t>yapmak üzere talepte bulunan kuruluşların yetkilendirilmeleri ile bu kapsamda yapılacak çalışmaların usul </a:t>
            </a:r>
            <a:r>
              <a:rPr lang="tr-TR" dirty="0" smtClean="0">
                <a:latin typeface="Verdana" pitchFamily="34" charset="0"/>
                <a:ea typeface="Verdana" pitchFamily="34" charset="0"/>
                <a:cs typeface="Verdana" pitchFamily="34" charset="0"/>
              </a:rPr>
              <a:t>ve esaslarını </a:t>
            </a:r>
            <a:r>
              <a:rPr lang="tr-TR" dirty="0">
                <a:latin typeface="Verdana" pitchFamily="34" charset="0"/>
                <a:ea typeface="Verdana" pitchFamily="34" charset="0"/>
                <a:cs typeface="Verdana" pitchFamily="34" charset="0"/>
              </a:rPr>
              <a:t>belirlemektir.</a:t>
            </a:r>
            <a:endParaRPr lang="tr-TR" dirty="0" smtClean="0">
              <a:latin typeface="Verdana" pitchFamily="34" charset="0"/>
              <a:ea typeface="Verdana" pitchFamily="34" charset="0"/>
              <a:cs typeface="Verdana" pitchFamily="34" charset="0"/>
            </a:endParaRPr>
          </a:p>
          <a:p>
            <a:endParaRPr lang="tr-TR" dirty="0" smtClean="0">
              <a:latin typeface="Verdana" pitchFamily="34" charset="0"/>
              <a:ea typeface="Verdana" pitchFamily="34" charset="0"/>
              <a:cs typeface="Verdana" pitchFamily="34" charset="0"/>
            </a:endParaRPr>
          </a:p>
          <a:p>
            <a:pPr>
              <a:buNone/>
            </a:pPr>
            <a:endParaRPr lang="tr-TR"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942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4834880" cy="648072"/>
          </a:xfrm>
        </p:spPr>
        <p:txBody>
          <a:bodyPr/>
          <a:lstStyle/>
          <a:p>
            <a:r>
              <a:rPr lang="tr-TR" dirty="0" smtClean="0"/>
              <a:t>1. yol</a:t>
            </a:r>
            <a:endParaRPr lang="tr-TR" dirty="0"/>
          </a:p>
        </p:txBody>
      </p:sp>
      <p:pic>
        <p:nvPicPr>
          <p:cNvPr id="73730" name="Picture 2"/>
          <p:cNvPicPr>
            <a:picLocks noGrp="1" noChangeAspect="1" noChangeArrowheads="1"/>
          </p:cNvPicPr>
          <p:nvPr>
            <p:ph sz="quarter" idx="15"/>
          </p:nvPr>
        </p:nvPicPr>
        <p:blipFill>
          <a:blip r:embed="rId3" cstate="print"/>
          <a:srcRect/>
          <a:stretch>
            <a:fillRect/>
          </a:stretch>
        </p:blipFill>
        <p:spPr bwMode="auto">
          <a:xfrm>
            <a:off x="1187624" y="1268412"/>
            <a:ext cx="6859277" cy="4392835"/>
          </a:xfrm>
          <a:prstGeom prst="rect">
            <a:avLst/>
          </a:prstGeom>
          <a:noFill/>
          <a:ln w="9525">
            <a:noFill/>
            <a:miter lim="800000"/>
            <a:headEnd/>
            <a:tailEnd/>
          </a:ln>
        </p:spPr>
      </p:pic>
      <p:pic>
        <p:nvPicPr>
          <p:cNvPr id="73732" name="Picture 4" descr="http://www.firstnews.co.uk/site_data/images/my_way_logo_4ba25469423e2_510930f9d30cb.jpeg"/>
          <p:cNvPicPr>
            <a:picLocks noChangeAspect="1" noChangeArrowheads="1"/>
          </p:cNvPicPr>
          <p:nvPr/>
        </p:nvPicPr>
        <p:blipFill>
          <a:blip r:embed="rId4" cstate="print"/>
          <a:srcRect/>
          <a:stretch>
            <a:fillRect/>
          </a:stretch>
        </p:blipFill>
        <p:spPr bwMode="auto">
          <a:xfrm>
            <a:off x="2555776" y="5921896"/>
            <a:ext cx="2498010" cy="936104"/>
          </a:xfrm>
          <a:prstGeom prst="rect">
            <a:avLst/>
          </a:prstGeom>
          <a:noFill/>
        </p:spPr>
      </p:pic>
      <p:pic>
        <p:nvPicPr>
          <p:cNvPr id="73736" name="Picture 8" descr="http://thumbs.dreamstime.com/x/human-hand-book-logo-23917921.jpg"/>
          <p:cNvPicPr>
            <a:picLocks noChangeAspect="1" noChangeArrowheads="1"/>
          </p:cNvPicPr>
          <p:nvPr/>
        </p:nvPicPr>
        <p:blipFill>
          <a:blip r:embed="rId5" cstate="print"/>
          <a:srcRect/>
          <a:stretch>
            <a:fillRect/>
          </a:stretch>
        </p:blipFill>
        <p:spPr bwMode="auto">
          <a:xfrm>
            <a:off x="179512" y="4725144"/>
            <a:ext cx="1459185" cy="1957200"/>
          </a:xfrm>
          <a:prstGeom prst="rect">
            <a:avLst/>
          </a:prstGeom>
          <a:noFill/>
        </p:spPr>
      </p:pic>
    </p:spTree>
    <p:extLst>
      <p:ext uri="{BB962C8B-B14F-4D97-AF65-F5344CB8AC3E}">
        <p14:creationId xmlns:p14="http://schemas.microsoft.com/office/powerpoint/2010/main" val="38439552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0683" y="404664"/>
            <a:ext cx="4834880" cy="828000"/>
          </a:xfrm>
        </p:spPr>
        <p:txBody>
          <a:bodyPr/>
          <a:lstStyle/>
          <a:p>
            <a:r>
              <a:rPr lang="tr-TR" dirty="0" smtClean="0"/>
              <a:t>Sonuç</a:t>
            </a:r>
            <a:endParaRPr lang="tr-TR" dirty="0"/>
          </a:p>
        </p:txBody>
      </p:sp>
      <p:sp>
        <p:nvSpPr>
          <p:cNvPr id="8" name="Yuvarlatılmış Dikdörtgen 7"/>
          <p:cNvSpPr/>
          <p:nvPr/>
        </p:nvSpPr>
        <p:spPr>
          <a:xfrm>
            <a:off x="827584" y="1556792"/>
            <a:ext cx="6840760" cy="39604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1403648" y="2367928"/>
            <a:ext cx="5832648" cy="252028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Metin kutusu 8"/>
          <p:cNvSpPr txBox="1"/>
          <p:nvPr/>
        </p:nvSpPr>
        <p:spPr>
          <a:xfrm>
            <a:off x="3131840" y="2600364"/>
            <a:ext cx="2268252" cy="461665"/>
          </a:xfrm>
          <a:prstGeom prst="rect">
            <a:avLst/>
          </a:prstGeom>
          <a:noFill/>
        </p:spPr>
        <p:txBody>
          <a:bodyPr wrap="square" rtlCol="0">
            <a:spAutoFit/>
          </a:bodyPr>
          <a:lstStyle/>
          <a:p>
            <a:r>
              <a:rPr lang="tr-TR" sz="2400" dirty="0" smtClean="0">
                <a:latin typeface="Arial" pitchFamily="34" charset="0"/>
                <a:cs typeface="Arial" pitchFamily="34" charset="0"/>
              </a:rPr>
              <a:t>Tanınan Okul </a:t>
            </a:r>
            <a:endParaRPr lang="tr-TR" sz="2400" dirty="0">
              <a:latin typeface="Arial" pitchFamily="34" charset="0"/>
              <a:cs typeface="Arial" pitchFamily="34" charset="0"/>
            </a:endParaRPr>
          </a:p>
        </p:txBody>
      </p:sp>
      <p:sp>
        <p:nvSpPr>
          <p:cNvPr id="10" name="Metin kutusu 9"/>
          <p:cNvSpPr txBox="1"/>
          <p:nvPr/>
        </p:nvSpPr>
        <p:spPr>
          <a:xfrm>
            <a:off x="5377319" y="1825076"/>
            <a:ext cx="2160240" cy="584775"/>
          </a:xfrm>
          <a:prstGeom prst="rect">
            <a:avLst/>
          </a:prstGeom>
          <a:noFill/>
        </p:spPr>
        <p:txBody>
          <a:bodyPr wrap="square" rtlCol="0">
            <a:spAutoFit/>
          </a:bodyPr>
          <a:lstStyle/>
          <a:p>
            <a:r>
              <a:rPr lang="tr-TR" sz="3200" dirty="0" smtClean="0"/>
              <a:t>SHY-147</a:t>
            </a:r>
            <a:endParaRPr lang="tr-TR" sz="3200" dirty="0"/>
          </a:p>
        </p:txBody>
      </p:sp>
      <p:sp>
        <p:nvSpPr>
          <p:cNvPr id="12" name="Oval 11"/>
          <p:cNvSpPr/>
          <p:nvPr/>
        </p:nvSpPr>
        <p:spPr>
          <a:xfrm>
            <a:off x="4427984" y="3140968"/>
            <a:ext cx="2736304" cy="9361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Arial" pitchFamily="34" charset="0"/>
                <a:cs typeface="Arial" pitchFamily="34" charset="0"/>
              </a:rPr>
              <a:t>Kalifiye </a:t>
            </a:r>
            <a:r>
              <a:rPr lang="tr-TR" dirty="0" smtClean="0">
                <a:solidFill>
                  <a:schemeClr val="tx1"/>
                </a:solidFill>
                <a:latin typeface="Arial" pitchFamily="34" charset="0"/>
                <a:cs typeface="Arial" pitchFamily="34" charset="0"/>
              </a:rPr>
              <a:t>Personel</a:t>
            </a:r>
            <a:endParaRPr lang="tr-TR" dirty="0">
              <a:solidFill>
                <a:schemeClr val="tx1"/>
              </a:solidFill>
              <a:latin typeface="Arial" pitchFamily="34" charset="0"/>
              <a:cs typeface="Arial" pitchFamily="34" charset="0"/>
            </a:endParaRPr>
          </a:p>
        </p:txBody>
      </p:sp>
      <p:sp>
        <p:nvSpPr>
          <p:cNvPr id="13" name="Oval 12"/>
          <p:cNvSpPr/>
          <p:nvPr/>
        </p:nvSpPr>
        <p:spPr>
          <a:xfrm>
            <a:off x="1475656" y="3160016"/>
            <a:ext cx="2736304" cy="9361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Arial" pitchFamily="34" charset="0"/>
                <a:cs typeface="Arial" pitchFamily="34" charset="0"/>
              </a:rPr>
              <a:t>Kredilendirme</a:t>
            </a:r>
          </a:p>
        </p:txBody>
      </p:sp>
    </p:spTree>
    <p:extLst>
      <p:ext uri="{BB962C8B-B14F-4D97-AF65-F5344CB8AC3E}">
        <p14:creationId xmlns:p14="http://schemas.microsoft.com/office/powerpoint/2010/main" val="559135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p:bldP spid="10" grpId="0"/>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548680"/>
            <a:ext cx="4834880" cy="828000"/>
          </a:xfrm>
        </p:spPr>
        <p:txBody>
          <a:bodyPr/>
          <a:lstStyle/>
          <a:p>
            <a:r>
              <a:rPr lang="tr-TR" b="1" dirty="0"/>
              <a:t>SHT-147 </a:t>
            </a:r>
            <a:r>
              <a:rPr lang="tr-TR" b="1" dirty="0" smtClean="0"/>
              <a:t>Formları </a:t>
            </a:r>
            <a:endParaRPr lang="tr-TR" dirty="0"/>
          </a:p>
        </p:txBody>
      </p:sp>
      <p:sp>
        <p:nvSpPr>
          <p:cNvPr id="3" name="İçerik Yer Tutucusu 2"/>
          <p:cNvSpPr>
            <a:spLocks noGrp="1"/>
          </p:cNvSpPr>
          <p:nvPr>
            <p:ph sz="quarter" idx="15"/>
          </p:nvPr>
        </p:nvSpPr>
        <p:spPr/>
        <p:txBody>
          <a:bodyPr/>
          <a:lstStyle/>
          <a:p>
            <a:pPr marL="0" indent="0">
              <a:buNone/>
            </a:pPr>
            <a:r>
              <a:rPr lang="tr-TR" dirty="0"/>
              <a:t> </a:t>
            </a:r>
            <a:r>
              <a:rPr lang="tr-TR" dirty="0" smtClean="0"/>
              <a:t>Form-148 </a:t>
            </a:r>
            <a:endParaRPr lang="tr-TR" dirty="0"/>
          </a:p>
        </p:txBody>
      </p:sp>
      <p:sp>
        <p:nvSpPr>
          <p:cNvPr id="4" name="Metin Yer Tutucusu 3"/>
          <p:cNvSpPr>
            <a:spLocks noGrp="1"/>
          </p:cNvSpPr>
          <p:nvPr>
            <p:ph type="body" sz="quarter" idx="16"/>
          </p:nvPr>
        </p:nvSpPr>
        <p:spPr/>
        <p:txBody>
          <a:bodyPr/>
          <a:lstStyle/>
          <a:p>
            <a:endParaRPr lang="tr-T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4744"/>
            <a:ext cx="9144000" cy="800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797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1340768"/>
            <a:ext cx="5832648" cy="2088232"/>
          </a:xfrm>
        </p:spPr>
        <p:txBody>
          <a:bodyPr>
            <a:normAutofit/>
          </a:bodyPr>
          <a:lstStyle/>
          <a:p>
            <a:pPr algn="ctr"/>
            <a:r>
              <a:rPr lang="tr-TR" dirty="0" smtClean="0"/>
              <a:t>Teşekkürler</a:t>
            </a:r>
            <a:endParaRPr lang="tr-TR" dirty="0"/>
          </a:p>
        </p:txBody>
      </p:sp>
    </p:spTree>
    <p:extLst>
      <p:ext uri="{BB962C8B-B14F-4D97-AF65-F5344CB8AC3E}">
        <p14:creationId xmlns:p14="http://schemas.microsoft.com/office/powerpoint/2010/main" val="3298918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Bakım Eğitim Kuruluşları</a:t>
            </a:r>
            <a:endParaRPr lang="tr-TR" dirty="0"/>
          </a:p>
        </p:txBody>
      </p:sp>
      <p:sp>
        <p:nvSpPr>
          <p:cNvPr id="3" name="İçerik Yer Tutucusu 2"/>
          <p:cNvSpPr>
            <a:spLocks noGrp="1"/>
          </p:cNvSpPr>
          <p:nvPr>
            <p:ph sz="quarter" idx="15"/>
          </p:nvPr>
        </p:nvSpPr>
        <p:spPr/>
        <p:txBody>
          <a:bodyPr/>
          <a:lstStyle/>
          <a:p>
            <a:pPr marL="0" indent="0">
              <a:buNone/>
            </a:pPr>
            <a:r>
              <a:rPr lang="tr-TR" b="1" dirty="0" smtClean="0"/>
              <a:t>Temel Eğitim Kuruluşları</a:t>
            </a:r>
          </a:p>
          <a:p>
            <a:pPr marL="0" indent="0">
              <a:buNone/>
            </a:pPr>
            <a:r>
              <a:rPr lang="tr-TR" dirty="0" smtClean="0"/>
              <a:t>Kuruluş amacı: Hava aracı bakım teknisyeni yetiştirmek</a:t>
            </a:r>
          </a:p>
          <a:p>
            <a:pPr marL="0" indent="0">
              <a:buNone/>
            </a:pPr>
            <a:r>
              <a:rPr lang="tr-TR" b="1" dirty="0" smtClean="0"/>
              <a:t>Tip Eğitim Kuruluşları: </a:t>
            </a:r>
          </a:p>
          <a:p>
            <a:pPr marL="0" indent="0">
              <a:buNone/>
            </a:pPr>
            <a:r>
              <a:rPr lang="tr-TR" dirty="0" smtClean="0"/>
              <a:t>Kuruluş Amacı: Tip bazında hava aracı eğitimi vermek</a:t>
            </a:r>
          </a:p>
        </p:txBody>
      </p:sp>
      <p:sp>
        <p:nvSpPr>
          <p:cNvPr id="4" name="Metin Yer Tutucusu 3"/>
          <p:cNvSpPr>
            <a:spLocks noGrp="1"/>
          </p:cNvSpPr>
          <p:nvPr>
            <p:ph type="body" sz="quarter" idx="16"/>
          </p:nvPr>
        </p:nvSpPr>
        <p:spPr/>
        <p:txBody>
          <a:bodyPr/>
          <a:lstStyle/>
          <a:p>
            <a:endParaRPr lang="tr-TR"/>
          </a:p>
        </p:txBody>
      </p:sp>
      <p:sp>
        <p:nvSpPr>
          <p:cNvPr id="6" name="2 İçerik Yer Tutucusu"/>
          <p:cNvSpPr txBox="1">
            <a:spLocks/>
          </p:cNvSpPr>
          <p:nvPr/>
        </p:nvSpPr>
        <p:spPr>
          <a:xfrm>
            <a:off x="4860032" y="3212976"/>
            <a:ext cx="3168352" cy="1709952"/>
          </a:xfrm>
          <a:prstGeom prst="rect">
            <a:avLst/>
          </a:prstGeom>
        </p:spPr>
        <p:txBody>
          <a:bodyPr>
            <a:normAutofit fontScale="92500" lnSpcReduction="20000"/>
          </a:bodyPr>
          <a:lstStyle/>
          <a:p>
            <a:pPr marL="342900" indent="-342900">
              <a:lnSpc>
                <a:spcPct val="120000"/>
              </a:lnSpc>
              <a:spcBef>
                <a:spcPct val="20000"/>
              </a:spcBef>
            </a:pPr>
            <a:r>
              <a:rPr lang="tr-TR" sz="1900" b="1" dirty="0" smtClean="0">
                <a:latin typeface="Aaux ProMedium" pitchFamily="2" charset="-94"/>
              </a:rPr>
              <a:t>Tip Eğitim Yetkisi</a:t>
            </a:r>
            <a:r>
              <a:rPr lang="en-GB" sz="1900" dirty="0" smtClean="0">
                <a:latin typeface="Aaux ProMedium" pitchFamily="2" charset="-94"/>
              </a:rPr>
              <a:t>	</a:t>
            </a:r>
            <a:endParaRPr lang="tr-TR" sz="1900" dirty="0" smtClean="0">
              <a:latin typeface="Aaux ProMedium" pitchFamily="2" charset="-94"/>
            </a:endParaRPr>
          </a:p>
          <a:p>
            <a:pPr marL="342900" indent="-342900">
              <a:lnSpc>
                <a:spcPct val="120000"/>
              </a:lnSpc>
              <a:spcBef>
                <a:spcPct val="20000"/>
              </a:spcBef>
              <a:buFont typeface="Wingdings" pitchFamily="2" charset="2"/>
              <a:buChar char="Ø"/>
            </a:pPr>
            <a:r>
              <a:rPr lang="tr-TR" sz="1900" dirty="0" smtClean="0">
                <a:latin typeface="Aaux ProMedium" pitchFamily="2" charset="-94"/>
              </a:rPr>
              <a:t>Hava aracı tip eğitimi</a:t>
            </a:r>
          </a:p>
          <a:p>
            <a:pPr marL="342900" indent="-342900">
              <a:lnSpc>
                <a:spcPct val="120000"/>
              </a:lnSpc>
              <a:spcBef>
                <a:spcPct val="20000"/>
              </a:spcBef>
              <a:buFont typeface="Wingdings" pitchFamily="2" charset="2"/>
              <a:buChar char="Ø"/>
            </a:pPr>
            <a:r>
              <a:rPr lang="tr-TR" sz="1900" dirty="0" smtClean="0">
                <a:latin typeface="Aaux ProMedium" pitchFamily="2" charset="-94"/>
              </a:rPr>
              <a:t>Tip sınavı</a:t>
            </a:r>
          </a:p>
          <a:p>
            <a:pPr marL="342900" lvl="0" indent="-342900">
              <a:lnSpc>
                <a:spcPct val="120000"/>
              </a:lnSpc>
              <a:spcBef>
                <a:spcPct val="20000"/>
              </a:spcBef>
              <a:buFont typeface="Wingdings" pitchFamily="2" charset="2"/>
              <a:buChar char="Ø"/>
            </a:pPr>
            <a:r>
              <a:rPr lang="tr-TR" sz="1900" dirty="0" smtClean="0">
                <a:latin typeface="Aaux ProMedium" pitchFamily="2" charset="-94"/>
              </a:rPr>
              <a:t>Tip Pratik Eğitim</a:t>
            </a:r>
          </a:p>
          <a:p>
            <a:pPr marL="342900" lvl="0" indent="-342900">
              <a:lnSpc>
                <a:spcPct val="120000"/>
              </a:lnSpc>
              <a:spcBef>
                <a:spcPct val="20000"/>
              </a:spcBef>
              <a:buFont typeface="Wingdings" pitchFamily="2" charset="2"/>
              <a:buChar char="Ø"/>
            </a:pPr>
            <a:r>
              <a:rPr lang="tr-TR" sz="1900" dirty="0" smtClean="0">
                <a:latin typeface="Aaux ProMedium" pitchFamily="2" charset="-94"/>
              </a:rPr>
              <a:t>Tip Pratik Değerlendirme</a:t>
            </a:r>
          </a:p>
          <a:p>
            <a:pPr marL="342900" indent="-342900">
              <a:lnSpc>
                <a:spcPct val="120000"/>
              </a:lnSpc>
              <a:spcBef>
                <a:spcPct val="20000"/>
              </a:spcBef>
              <a:buFont typeface="Wingdings" pitchFamily="2" charset="2"/>
              <a:buChar char="Ø"/>
            </a:pPr>
            <a:endParaRPr lang="tr-TR" dirty="0" smtClean="0">
              <a:latin typeface="Aaux ProMedium" pitchFamily="2" charset="-94"/>
            </a:endParaRPr>
          </a:p>
          <a:p>
            <a:pPr marL="342900" marR="0" lvl="0" indent="-342900" algn="l" defTabSz="914400" rtl="0" eaLnBrk="1" fontAlgn="auto" latinLnBrk="0" hangingPunct="1">
              <a:lnSpc>
                <a:spcPct val="100000"/>
              </a:lnSpc>
              <a:spcBef>
                <a:spcPct val="20000"/>
              </a:spcBef>
              <a:spcAft>
                <a:spcPts val="0"/>
              </a:spcAft>
              <a:buClrTx/>
              <a:buSzTx/>
              <a:buFont typeface="Aaux ProBold" pitchFamily="2" charset="-94"/>
              <a:buNone/>
              <a:tabLst/>
              <a:defRPr/>
            </a:pPr>
            <a:endParaRPr kumimoji="0" lang="tr-TR" sz="2400" b="0" i="0" u="none" strike="noStrike" kern="1200" cap="none" spc="0" normalizeH="0" baseline="0" noProof="0" dirty="0" smtClean="0">
              <a:ln>
                <a:noFill/>
              </a:ln>
              <a:solidFill>
                <a:schemeClr val="tx1"/>
              </a:solidFill>
              <a:effectLst/>
              <a:uLnTx/>
              <a:uFillTx/>
              <a:latin typeface="Aaux ProMedium" pitchFamily="2" charset="-9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aux ProBold" pitchFamily="2" charset="-94"/>
              <a:buNone/>
              <a:tabLst/>
              <a:defRPr/>
            </a:pPr>
            <a:endParaRPr kumimoji="0" lang="tr-TR" sz="2400" b="0" i="0" u="none" strike="noStrike" kern="1200" cap="none" spc="0" normalizeH="0" baseline="0" noProof="0" dirty="0">
              <a:ln>
                <a:noFill/>
              </a:ln>
              <a:solidFill>
                <a:schemeClr val="tx1"/>
              </a:solidFill>
              <a:effectLst/>
              <a:uLnTx/>
              <a:uFillTx/>
              <a:latin typeface="Aaux ProMedium" pitchFamily="2" charset="-94"/>
              <a:ea typeface="+mn-ea"/>
              <a:cs typeface="+mn-cs"/>
            </a:endParaRPr>
          </a:p>
        </p:txBody>
      </p:sp>
      <p:sp>
        <p:nvSpPr>
          <p:cNvPr id="7" name="2 İçerik Yer Tutucusu"/>
          <p:cNvSpPr txBox="1">
            <a:spLocks/>
          </p:cNvSpPr>
          <p:nvPr/>
        </p:nvSpPr>
        <p:spPr>
          <a:xfrm>
            <a:off x="1115616" y="3212976"/>
            <a:ext cx="3168352" cy="1709952"/>
          </a:xfrm>
          <a:prstGeom prst="rect">
            <a:avLst/>
          </a:prstGeom>
          <a:solidFill>
            <a:schemeClr val="bg1"/>
          </a:solidFill>
        </p:spPr>
        <p:txBody>
          <a:bodyPr>
            <a:normAutofit fontScale="92500" lnSpcReduction="10000"/>
          </a:bodyPr>
          <a:lstStyle/>
          <a:p>
            <a:pPr>
              <a:spcBef>
                <a:spcPct val="20000"/>
              </a:spcBef>
              <a:defRPr/>
            </a:pPr>
            <a:r>
              <a:rPr lang="tr-TR" sz="2100" b="1" dirty="0">
                <a:latin typeface="Aaux ProMedium" pitchFamily="2" charset="-94"/>
              </a:rPr>
              <a:t>Temel Eğitim Yetkisi</a:t>
            </a:r>
          </a:p>
          <a:p>
            <a:pPr marL="342900" indent="-342900">
              <a:spcBef>
                <a:spcPts val="600"/>
              </a:spcBef>
              <a:buFont typeface="Wingdings" pitchFamily="2" charset="2"/>
              <a:buChar char="Ø"/>
              <a:defRPr/>
            </a:pPr>
            <a:r>
              <a:rPr lang="tr-TR" sz="2100" dirty="0" smtClean="0">
                <a:latin typeface="Aaux ProMedium" pitchFamily="2" charset="-94"/>
              </a:rPr>
              <a:t>Teorik Eğitim</a:t>
            </a:r>
          </a:p>
          <a:p>
            <a:pPr marL="342900" indent="-342900">
              <a:spcBef>
                <a:spcPts val="600"/>
              </a:spcBef>
              <a:buFont typeface="Wingdings" pitchFamily="2" charset="2"/>
              <a:buChar char="Ø"/>
              <a:defRPr/>
            </a:pPr>
            <a:r>
              <a:rPr lang="tr-TR" sz="2100" dirty="0" smtClean="0">
                <a:latin typeface="Aaux ProMedium" pitchFamily="2" charset="-94"/>
              </a:rPr>
              <a:t>Teorik Sınav </a:t>
            </a:r>
          </a:p>
          <a:p>
            <a:pPr marL="342900" indent="-342900">
              <a:spcBef>
                <a:spcPts val="600"/>
              </a:spcBef>
              <a:buFont typeface="Wingdings" pitchFamily="2" charset="2"/>
              <a:buChar char="Ø"/>
              <a:defRPr/>
            </a:pPr>
            <a:r>
              <a:rPr lang="tr-TR" sz="2100" dirty="0" smtClean="0">
                <a:latin typeface="Aaux ProMedium" pitchFamily="2" charset="-94"/>
              </a:rPr>
              <a:t>Pratik Eğitim </a:t>
            </a:r>
          </a:p>
          <a:p>
            <a:pPr marL="342900" indent="-342900">
              <a:spcBef>
                <a:spcPts val="600"/>
              </a:spcBef>
              <a:buFont typeface="Wingdings" pitchFamily="2" charset="2"/>
              <a:buChar char="Ø"/>
              <a:defRPr/>
            </a:pPr>
            <a:r>
              <a:rPr lang="tr-TR" sz="2100" dirty="0" smtClean="0">
                <a:latin typeface="Aaux ProMedium" pitchFamily="2" charset="-94"/>
              </a:rPr>
              <a:t>Pratik Değerlendirme</a:t>
            </a:r>
          </a:p>
          <a:p>
            <a:pPr marL="342900" indent="-342900">
              <a:spcBef>
                <a:spcPct val="20000"/>
              </a:spcBef>
              <a:buFont typeface="Wingdings" pitchFamily="2" charset="2"/>
              <a:buChar char="Ø"/>
              <a:defRPr/>
            </a:pPr>
            <a:endParaRPr lang="tr-TR" sz="2100" dirty="0" smtClean="0">
              <a:latin typeface="Aaux ProMedium" pitchFamily="2" charset="-94"/>
            </a:endParaRPr>
          </a:p>
          <a:p>
            <a:pPr marL="342900" indent="-342900">
              <a:spcBef>
                <a:spcPct val="20000"/>
              </a:spcBef>
              <a:buFont typeface="Aaux ProBold" pitchFamily="2" charset="-94"/>
              <a:buNone/>
              <a:defRPr/>
            </a:pPr>
            <a:endParaRPr lang="tr-TR" sz="2400" dirty="0">
              <a:latin typeface="Aaux ProMedium" pitchFamily="2" charset="-94"/>
            </a:endParaRPr>
          </a:p>
        </p:txBody>
      </p:sp>
    </p:spTree>
    <p:extLst>
      <p:ext uri="{BB962C8B-B14F-4D97-AF65-F5344CB8AC3E}">
        <p14:creationId xmlns:p14="http://schemas.microsoft.com/office/powerpoint/2010/main" val="3273411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76672"/>
            <a:ext cx="7128792" cy="576064"/>
          </a:xfrm>
        </p:spPr>
        <p:txBody>
          <a:bodyPr>
            <a:normAutofit/>
          </a:bodyPr>
          <a:lstStyle/>
          <a:p>
            <a:r>
              <a:rPr lang="tr-TR" dirty="0" smtClean="0"/>
              <a:t>SHY-147 Onaylı Bakım Eğitim Kuruluşu</a:t>
            </a:r>
            <a:endParaRPr lang="tr-TR" dirty="0"/>
          </a:p>
        </p:txBody>
      </p:sp>
      <p:sp>
        <p:nvSpPr>
          <p:cNvPr id="3" name="2 İçerik Yer Tutucusu"/>
          <p:cNvSpPr>
            <a:spLocks noGrp="1"/>
          </p:cNvSpPr>
          <p:nvPr>
            <p:ph sz="quarter" idx="15"/>
          </p:nvPr>
        </p:nvSpPr>
        <p:spPr>
          <a:xfrm>
            <a:off x="683568" y="3645024"/>
            <a:ext cx="1944216" cy="1440160"/>
          </a:xfrm>
          <a:solidFill>
            <a:schemeClr val="bg1">
              <a:lumMod val="75000"/>
            </a:schemeClr>
          </a:solidFill>
        </p:spPr>
        <p:txBody>
          <a:bodyPr>
            <a:normAutofit lnSpcReduction="10000"/>
          </a:bodyPr>
          <a:lstStyle/>
          <a:p>
            <a:pPr>
              <a:lnSpc>
                <a:spcPct val="140000"/>
              </a:lnSpc>
              <a:buFont typeface="Wingdings" pitchFamily="2" charset="2"/>
              <a:buChar char="Ø"/>
            </a:pPr>
            <a:r>
              <a:rPr lang="tr-TR" sz="1200" dirty="0" smtClean="0"/>
              <a:t>Tesis </a:t>
            </a:r>
          </a:p>
          <a:p>
            <a:pPr>
              <a:lnSpc>
                <a:spcPct val="140000"/>
              </a:lnSpc>
              <a:buFont typeface="Wingdings" pitchFamily="2" charset="2"/>
              <a:buChar char="Ø"/>
            </a:pPr>
            <a:r>
              <a:rPr lang="tr-TR" sz="1200" dirty="0" smtClean="0"/>
              <a:t>Personel </a:t>
            </a:r>
          </a:p>
          <a:p>
            <a:pPr>
              <a:lnSpc>
                <a:spcPct val="140000"/>
              </a:lnSpc>
              <a:buFont typeface="Wingdings" pitchFamily="2" charset="2"/>
              <a:buChar char="Ø"/>
            </a:pPr>
            <a:r>
              <a:rPr lang="tr-TR" sz="1200" dirty="0" smtClean="0"/>
              <a:t>Eğitim dokümanı ve teçhizatı </a:t>
            </a:r>
          </a:p>
          <a:p>
            <a:pPr>
              <a:lnSpc>
                <a:spcPct val="140000"/>
              </a:lnSpc>
              <a:buFont typeface="Wingdings" pitchFamily="2" charset="2"/>
              <a:buChar char="Ø"/>
            </a:pPr>
            <a:r>
              <a:rPr lang="tr-TR" sz="1200" dirty="0" smtClean="0"/>
              <a:t>Sınav Sistemi</a:t>
            </a:r>
          </a:p>
          <a:p>
            <a:pPr>
              <a:buNone/>
            </a:pPr>
            <a:endParaRPr lang="tr-TR" dirty="0" smtClean="0"/>
          </a:p>
          <a:p>
            <a:pPr>
              <a:buNone/>
            </a:pPr>
            <a:endParaRPr lang="tr-TR" dirty="0"/>
          </a:p>
        </p:txBody>
      </p:sp>
      <p:sp>
        <p:nvSpPr>
          <p:cNvPr id="7" name="2 İçerik Yer Tutucusu"/>
          <p:cNvSpPr txBox="1">
            <a:spLocks/>
          </p:cNvSpPr>
          <p:nvPr/>
        </p:nvSpPr>
        <p:spPr>
          <a:xfrm>
            <a:off x="3203848" y="3645024"/>
            <a:ext cx="2160240" cy="1440160"/>
          </a:xfrm>
          <a:prstGeom prst="rect">
            <a:avLst/>
          </a:prstGeom>
          <a:solidFill>
            <a:schemeClr val="bg1">
              <a:lumMod val="75000"/>
            </a:schemeClr>
          </a:solidFill>
        </p:spPr>
        <p:txBody>
          <a:bodyPr>
            <a:normAutofit/>
          </a:bodyPr>
          <a:lstStyle/>
          <a:p>
            <a:pPr marL="342900" indent="-342900">
              <a:lnSpc>
                <a:spcPct val="140000"/>
              </a:lnSpc>
              <a:spcBef>
                <a:spcPct val="20000"/>
              </a:spcBef>
              <a:buFont typeface="Wingdings" pitchFamily="2" charset="2"/>
              <a:buChar char="Ø"/>
              <a:defRPr/>
            </a:pPr>
            <a:r>
              <a:rPr lang="tr-TR" sz="1400" dirty="0" smtClean="0">
                <a:solidFill>
                  <a:prstClr val="black"/>
                </a:solidFill>
                <a:latin typeface="Aaux ProMedium" pitchFamily="2" charset="-94"/>
              </a:rPr>
              <a:t>BEKAD</a:t>
            </a:r>
          </a:p>
          <a:p>
            <a:pPr marL="342900" indent="-342900">
              <a:lnSpc>
                <a:spcPct val="140000"/>
              </a:lnSpc>
              <a:spcBef>
                <a:spcPct val="20000"/>
              </a:spcBef>
              <a:buFont typeface="Wingdings" pitchFamily="2" charset="2"/>
              <a:buChar char="Ø"/>
              <a:defRPr/>
            </a:pPr>
            <a:r>
              <a:rPr lang="tr-TR" sz="1400" dirty="0" smtClean="0">
                <a:solidFill>
                  <a:prstClr val="black"/>
                </a:solidFill>
              </a:rPr>
              <a:t>Kalite sistemi</a:t>
            </a:r>
            <a:endParaRPr lang="tr-TR" sz="1400" dirty="0" smtClean="0">
              <a:solidFill>
                <a:prstClr val="black"/>
              </a:solidFill>
              <a:latin typeface="Aaux ProMedium" pitchFamily="2" charset="-94"/>
            </a:endParaRPr>
          </a:p>
          <a:p>
            <a:pPr marL="342900" indent="-342900">
              <a:lnSpc>
                <a:spcPct val="140000"/>
              </a:lnSpc>
              <a:spcBef>
                <a:spcPct val="20000"/>
              </a:spcBef>
              <a:buFont typeface="Wingdings" pitchFamily="2" charset="2"/>
              <a:buChar char="Ø"/>
              <a:defRPr/>
            </a:pPr>
            <a:r>
              <a:rPr lang="tr-TR" sz="1400" dirty="0" smtClean="0">
                <a:solidFill>
                  <a:prstClr val="black"/>
                </a:solidFill>
                <a:latin typeface="Aaux ProMedium" pitchFamily="2" charset="-94"/>
              </a:rPr>
              <a:t>Kayıt tutma ve saklama </a:t>
            </a:r>
          </a:p>
          <a:p>
            <a:pPr marL="342900" indent="-342900">
              <a:spcBef>
                <a:spcPct val="20000"/>
              </a:spcBef>
              <a:buFont typeface="Aaux ProBold" pitchFamily="2" charset="-94"/>
              <a:buNone/>
              <a:defRPr/>
            </a:pPr>
            <a:endParaRPr lang="tr-TR" sz="2400" dirty="0" smtClean="0">
              <a:solidFill>
                <a:prstClr val="black"/>
              </a:solidFill>
              <a:latin typeface="Aaux ProMedium" pitchFamily="2" charset="-94"/>
            </a:endParaRPr>
          </a:p>
          <a:p>
            <a:pPr marL="342900" indent="-342900">
              <a:spcBef>
                <a:spcPct val="20000"/>
              </a:spcBef>
              <a:buFont typeface="Aaux ProBold" pitchFamily="2" charset="-94"/>
              <a:buNone/>
              <a:defRPr/>
            </a:pPr>
            <a:endParaRPr lang="tr-TR" sz="2400" dirty="0">
              <a:solidFill>
                <a:prstClr val="black"/>
              </a:solidFill>
              <a:latin typeface="Aaux ProMedium" pitchFamily="2" charset="-94"/>
            </a:endParaRPr>
          </a:p>
        </p:txBody>
      </p:sp>
      <p:sp>
        <p:nvSpPr>
          <p:cNvPr id="8" name="7 Dikdörtgen"/>
          <p:cNvSpPr/>
          <p:nvPr/>
        </p:nvSpPr>
        <p:spPr>
          <a:xfrm>
            <a:off x="1475656" y="2420888"/>
            <a:ext cx="3186898" cy="444096"/>
          </a:xfrm>
          <a:prstGeom prst="rect">
            <a:avLst/>
          </a:prstGeom>
          <a:solidFill>
            <a:schemeClr val="bg1"/>
          </a:solidFill>
        </p:spPr>
        <p:txBody>
          <a:bodyPr wrap="none">
            <a:spAutoFit/>
          </a:bodyPr>
          <a:lstStyle/>
          <a:p>
            <a:pPr>
              <a:lnSpc>
                <a:spcPct val="140000"/>
              </a:lnSpc>
            </a:pPr>
            <a:r>
              <a:rPr lang="tr-TR" dirty="0" smtClean="0">
                <a:solidFill>
                  <a:prstClr val="black"/>
                </a:solidFill>
              </a:rPr>
              <a:t>ORGANİZASYON GEREKLİLİKLERİ</a:t>
            </a:r>
          </a:p>
        </p:txBody>
      </p:sp>
      <p:pic>
        <p:nvPicPr>
          <p:cNvPr id="2050" name="Picture 2"/>
          <p:cNvPicPr>
            <a:picLocks noChangeAspect="1" noChangeArrowheads="1"/>
          </p:cNvPicPr>
          <p:nvPr/>
        </p:nvPicPr>
        <p:blipFill>
          <a:blip r:embed="rId3" cstate="print"/>
          <a:srcRect/>
          <a:stretch>
            <a:fillRect/>
          </a:stretch>
        </p:blipFill>
        <p:spPr bwMode="auto">
          <a:xfrm>
            <a:off x="6588224" y="3645024"/>
            <a:ext cx="1316772" cy="1124744"/>
          </a:xfrm>
          <a:prstGeom prst="rect">
            <a:avLst/>
          </a:prstGeom>
          <a:noFill/>
          <a:ln w="9525">
            <a:noFill/>
            <a:miter lim="800000"/>
            <a:headEnd/>
            <a:tailEnd/>
          </a:ln>
          <a:effectLst/>
        </p:spPr>
      </p:pic>
      <p:sp>
        <p:nvSpPr>
          <p:cNvPr id="9" name="8 İkizkenar Üçgen"/>
          <p:cNvSpPr/>
          <p:nvPr/>
        </p:nvSpPr>
        <p:spPr>
          <a:xfrm>
            <a:off x="467544" y="1196752"/>
            <a:ext cx="5184576" cy="1872208"/>
          </a:xfrm>
          <a:prstGeom prst="triangle">
            <a:avLst/>
          </a:prstGeom>
          <a:solidFill>
            <a:schemeClr val="accent6">
              <a:lumMod val="50000"/>
              <a:alpha val="4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 name="9 Dikdörtgen"/>
          <p:cNvSpPr/>
          <p:nvPr/>
        </p:nvSpPr>
        <p:spPr>
          <a:xfrm>
            <a:off x="467544" y="3068960"/>
            <a:ext cx="5184576" cy="2304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Tree>
    <p:extLst>
      <p:ext uri="{BB962C8B-B14F-4D97-AF65-F5344CB8AC3E}">
        <p14:creationId xmlns:p14="http://schemas.microsoft.com/office/powerpoint/2010/main" val="4086781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368752"/>
            <a:ext cx="4834880" cy="539968"/>
          </a:xfrm>
        </p:spPr>
        <p:txBody>
          <a:bodyPr/>
          <a:lstStyle/>
          <a:p>
            <a:r>
              <a:rPr lang="tr-TR" dirty="0" smtClean="0"/>
              <a:t>Tesis Gereklilikleri </a:t>
            </a:r>
            <a:endParaRPr lang="tr-TR" dirty="0"/>
          </a:p>
        </p:txBody>
      </p:sp>
      <p:sp>
        <p:nvSpPr>
          <p:cNvPr id="3" name="2 İçerik Yer Tutucusu"/>
          <p:cNvSpPr>
            <a:spLocks noGrp="1"/>
          </p:cNvSpPr>
          <p:nvPr>
            <p:ph sz="quarter" idx="15"/>
          </p:nvPr>
        </p:nvSpPr>
        <p:spPr>
          <a:xfrm>
            <a:off x="755576" y="1268412"/>
            <a:ext cx="7816952" cy="4104804"/>
          </a:xfrm>
        </p:spPr>
        <p:txBody>
          <a:bodyPr>
            <a:normAutofit fontScale="92500" lnSpcReduction="20000"/>
          </a:bodyPr>
          <a:lstStyle/>
          <a:p>
            <a:pPr>
              <a:buFont typeface="Wingdings" pitchFamily="2" charset="2"/>
              <a:buChar char="Ø"/>
            </a:pPr>
            <a:r>
              <a:rPr lang="tr-TR" dirty="0" smtClean="0"/>
              <a:t>Tüm olumsuz hava koşullarından korunmuş,</a:t>
            </a:r>
          </a:p>
          <a:p>
            <a:pPr>
              <a:buFont typeface="Wingdings" pitchFamily="2" charset="2"/>
              <a:buChar char="Ø"/>
            </a:pPr>
            <a:r>
              <a:rPr lang="tr-TR" dirty="0" smtClean="0"/>
              <a:t>Eğitmen, sınav sorumlusu ve değerlendirici için uygun ofis imkanları,</a:t>
            </a:r>
          </a:p>
          <a:p>
            <a:pPr>
              <a:buFont typeface="Wingdings" pitchFamily="2" charset="2"/>
              <a:buChar char="Ø"/>
            </a:pPr>
            <a:r>
              <a:rPr lang="tr-TR" dirty="0"/>
              <a:t>Teorik eğitimlerin verilmesi ve bilgi sınavlarının yapılması için birbirinden bağımsız, tamamen kapalı uygun bir yer </a:t>
            </a:r>
            <a:endParaRPr lang="tr-TR" dirty="0" smtClean="0"/>
          </a:p>
          <a:p>
            <a:pPr>
              <a:buFont typeface="Wingdings" pitchFamily="2" charset="2"/>
              <a:buChar char="Ø"/>
            </a:pPr>
            <a:r>
              <a:rPr lang="tr-TR" dirty="0" smtClean="0"/>
              <a:t>T</a:t>
            </a:r>
            <a:r>
              <a:rPr lang="en-US" dirty="0" err="1" smtClean="0"/>
              <a:t>emel</a:t>
            </a:r>
            <a:r>
              <a:rPr lang="en-US" dirty="0" smtClean="0"/>
              <a:t> </a:t>
            </a:r>
            <a:r>
              <a:rPr lang="en-US" dirty="0" err="1" smtClean="0"/>
              <a:t>eğitim</a:t>
            </a:r>
            <a:r>
              <a:rPr lang="en-US" dirty="0" smtClean="0"/>
              <a:t> </a:t>
            </a:r>
            <a:r>
              <a:rPr lang="en-US" dirty="0" err="1" smtClean="0"/>
              <a:t>atölyeleri</a:t>
            </a:r>
            <a:r>
              <a:rPr lang="en-US" dirty="0" smtClean="0"/>
              <a:t> </a:t>
            </a:r>
            <a:r>
              <a:rPr lang="en-US" dirty="0" err="1" smtClean="0"/>
              <a:t>ve</a:t>
            </a:r>
            <a:r>
              <a:rPr lang="en-US" dirty="0" smtClean="0"/>
              <a:t>/</a:t>
            </a:r>
            <a:r>
              <a:rPr lang="en-US" dirty="0" err="1" smtClean="0"/>
              <a:t>veya</a:t>
            </a:r>
            <a:r>
              <a:rPr lang="en-US" dirty="0" smtClean="0"/>
              <a:t> </a:t>
            </a:r>
            <a:r>
              <a:rPr lang="en-US" dirty="0" err="1" smtClean="0"/>
              <a:t>bakım</a:t>
            </a:r>
            <a:r>
              <a:rPr lang="en-US" dirty="0" smtClean="0"/>
              <a:t> </a:t>
            </a:r>
            <a:r>
              <a:rPr lang="en-US" dirty="0" err="1" smtClean="0"/>
              <a:t>tesis</a:t>
            </a:r>
            <a:r>
              <a:rPr lang="tr-TR" dirty="0" smtClean="0"/>
              <a:t>i,</a:t>
            </a:r>
            <a:r>
              <a:rPr lang="en-US" dirty="0" smtClean="0"/>
              <a:t>	</a:t>
            </a:r>
          </a:p>
          <a:p>
            <a:pPr>
              <a:buFont typeface="Wingdings" pitchFamily="2" charset="2"/>
              <a:buChar char="Ø"/>
            </a:pPr>
            <a:r>
              <a:rPr lang="en-US" dirty="0" err="1" smtClean="0"/>
              <a:t>Hava</a:t>
            </a:r>
            <a:r>
              <a:rPr lang="en-US" dirty="0" smtClean="0"/>
              <a:t> </a:t>
            </a:r>
            <a:r>
              <a:rPr lang="en-US" dirty="0" err="1" smtClean="0"/>
              <a:t>Aracı</a:t>
            </a:r>
            <a:r>
              <a:rPr lang="en-US" dirty="0" smtClean="0"/>
              <a:t> tip/task </a:t>
            </a:r>
            <a:r>
              <a:rPr lang="en-US" dirty="0" err="1" smtClean="0"/>
              <a:t>eğitim</a:t>
            </a:r>
            <a:r>
              <a:rPr lang="tr-TR" dirty="0" smtClean="0"/>
              <a:t>i için uygun </a:t>
            </a:r>
            <a:r>
              <a:rPr lang="en-US" dirty="0" err="1" smtClean="0"/>
              <a:t>hava</a:t>
            </a:r>
            <a:r>
              <a:rPr lang="en-US" dirty="0" smtClean="0"/>
              <a:t> </a:t>
            </a:r>
            <a:r>
              <a:rPr lang="en-US" dirty="0" err="1" smtClean="0"/>
              <a:t>aracı</a:t>
            </a:r>
            <a:r>
              <a:rPr lang="en-US" dirty="0" smtClean="0"/>
              <a:t> tipi </a:t>
            </a:r>
            <a:r>
              <a:rPr lang="en-US" dirty="0" err="1" smtClean="0"/>
              <a:t>örnekleri</a:t>
            </a:r>
            <a:r>
              <a:rPr lang="tr-TR" dirty="0" smtClean="0"/>
              <a:t> </a:t>
            </a:r>
            <a:r>
              <a:rPr lang="en-US" dirty="0" smtClean="0"/>
              <a:t>(</a:t>
            </a:r>
            <a:r>
              <a:rPr lang="tr-TR" dirty="0" smtClean="0"/>
              <a:t>veya</a:t>
            </a:r>
            <a:r>
              <a:rPr lang="en-US" dirty="0" smtClean="0"/>
              <a:t> </a:t>
            </a:r>
            <a:r>
              <a:rPr lang="tr-TR" dirty="0" smtClean="0"/>
              <a:t>yeterli</a:t>
            </a:r>
            <a:r>
              <a:rPr lang="en-US" dirty="0" smtClean="0"/>
              <a:t> s</a:t>
            </a:r>
            <a:r>
              <a:rPr lang="tr-TR" dirty="0" err="1" smtClean="0"/>
              <a:t>entetik</a:t>
            </a:r>
            <a:r>
              <a:rPr lang="tr-TR" dirty="0" smtClean="0"/>
              <a:t> eğitim araçları</a:t>
            </a:r>
            <a:r>
              <a:rPr lang="en-US" dirty="0" smtClean="0"/>
              <a:t>)</a:t>
            </a:r>
            <a:r>
              <a:rPr lang="tr-TR" dirty="0" smtClean="0"/>
              <a:t>,</a:t>
            </a:r>
          </a:p>
          <a:p>
            <a:pPr>
              <a:buFont typeface="Wingdings" pitchFamily="2" charset="2"/>
              <a:buChar char="Ø"/>
            </a:pPr>
            <a:r>
              <a:rPr lang="en-US" dirty="0" err="1" smtClean="0"/>
              <a:t>Sınav</a:t>
            </a:r>
            <a:r>
              <a:rPr lang="en-US" dirty="0" smtClean="0"/>
              <a:t> </a:t>
            </a:r>
            <a:r>
              <a:rPr lang="en-US" dirty="0" err="1" smtClean="0"/>
              <a:t>kâğıtları</a:t>
            </a:r>
            <a:r>
              <a:rPr lang="en-US" dirty="0" smtClean="0"/>
              <a:t> </a:t>
            </a:r>
            <a:r>
              <a:rPr lang="en-US" dirty="0" err="1" smtClean="0"/>
              <a:t>ve</a:t>
            </a:r>
            <a:r>
              <a:rPr lang="en-US" dirty="0" smtClean="0"/>
              <a:t> </a:t>
            </a:r>
            <a:r>
              <a:rPr lang="en-US" dirty="0" err="1" smtClean="0"/>
              <a:t>eğitim</a:t>
            </a:r>
            <a:r>
              <a:rPr lang="en-US" dirty="0" smtClean="0"/>
              <a:t> </a:t>
            </a:r>
            <a:r>
              <a:rPr lang="en-US" dirty="0" err="1" smtClean="0"/>
              <a:t>kayıtları</a:t>
            </a:r>
            <a:r>
              <a:rPr lang="en-US" dirty="0" smtClean="0"/>
              <a:t> </a:t>
            </a:r>
            <a:r>
              <a:rPr lang="en-US" dirty="0" err="1" smtClean="0"/>
              <a:t>için</a:t>
            </a:r>
            <a:r>
              <a:rPr lang="en-US" dirty="0" smtClean="0"/>
              <a:t> </a:t>
            </a:r>
            <a:r>
              <a:rPr lang="en-US" dirty="0" err="1" smtClean="0"/>
              <a:t>güvenli</a:t>
            </a:r>
            <a:r>
              <a:rPr lang="en-US" dirty="0" smtClean="0"/>
              <a:t> </a:t>
            </a:r>
            <a:r>
              <a:rPr lang="en-US" dirty="0" err="1" smtClean="0"/>
              <a:t>saklama</a:t>
            </a:r>
            <a:r>
              <a:rPr lang="en-US" dirty="0" smtClean="0"/>
              <a:t> </a:t>
            </a:r>
            <a:r>
              <a:rPr lang="en-US" dirty="0" err="1" smtClean="0"/>
              <a:t>imkânları</a:t>
            </a:r>
            <a:r>
              <a:rPr lang="tr-TR" dirty="0" smtClean="0"/>
              <a:t>,</a:t>
            </a:r>
            <a:r>
              <a:rPr lang="en-US" dirty="0" smtClean="0"/>
              <a:t>	</a:t>
            </a:r>
          </a:p>
          <a:p>
            <a:pPr>
              <a:buFont typeface="Wingdings" pitchFamily="2" charset="2"/>
              <a:buChar char="Ø"/>
            </a:pPr>
            <a:r>
              <a:rPr lang="tr-TR" dirty="0" smtClean="0"/>
              <a:t>Onaylı eğitim kapsamına ve seviyesine uygun tüm teknik materyalleri içeren bir kütüphane olmalıdır.</a:t>
            </a:r>
          </a:p>
        </p:txBody>
      </p:sp>
      <p:pic>
        <p:nvPicPr>
          <p:cNvPr id="51202" name="Picture 2" descr="http://www.virden.ca/cms_images/Rec%20Facility.jpg"/>
          <p:cNvPicPr>
            <a:picLocks noChangeAspect="1" noChangeArrowheads="1"/>
          </p:cNvPicPr>
          <p:nvPr/>
        </p:nvPicPr>
        <p:blipFill>
          <a:blip r:embed="rId3" cstate="print"/>
          <a:srcRect/>
          <a:stretch>
            <a:fillRect/>
          </a:stretch>
        </p:blipFill>
        <p:spPr bwMode="auto">
          <a:xfrm>
            <a:off x="3563888" y="5589240"/>
            <a:ext cx="2157983" cy="109764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16632"/>
            <a:ext cx="4834880" cy="864096"/>
          </a:xfrm>
        </p:spPr>
        <p:txBody>
          <a:bodyPr>
            <a:normAutofit fontScale="90000"/>
          </a:bodyPr>
          <a:lstStyle/>
          <a:p>
            <a:r>
              <a:rPr lang="tr-TR" dirty="0" smtClean="0"/>
              <a:t/>
            </a:r>
            <a:br>
              <a:rPr lang="tr-TR" dirty="0" smtClean="0"/>
            </a:br>
            <a:r>
              <a:rPr lang="tr-TR" dirty="0" smtClean="0"/>
              <a:t>Tesis Gereklilikleri</a:t>
            </a:r>
            <a:endParaRPr lang="tr-TR" dirty="0"/>
          </a:p>
        </p:txBody>
      </p:sp>
      <p:sp>
        <p:nvSpPr>
          <p:cNvPr id="3" name="İçerik Yer Tutucusu 2"/>
          <p:cNvSpPr>
            <a:spLocks noGrp="1"/>
          </p:cNvSpPr>
          <p:nvPr>
            <p:ph sz="quarter" idx="15"/>
          </p:nvPr>
        </p:nvSpPr>
        <p:spPr/>
        <p:txBody>
          <a:bodyPr/>
          <a:lstStyle/>
          <a:p>
            <a:pPr marL="0" indent="0" algn="ctr">
              <a:buNone/>
            </a:pPr>
            <a:endParaRPr lang="tr-TR" dirty="0" smtClean="0">
              <a:latin typeface="Arial" pitchFamily="34" charset="0"/>
              <a:cs typeface="Arial" pitchFamily="34" charset="0"/>
            </a:endParaRPr>
          </a:p>
          <a:p>
            <a:pPr marL="0" indent="0" algn="ctr">
              <a:buNone/>
            </a:pPr>
            <a:r>
              <a:rPr lang="tr-TR" dirty="0" smtClean="0">
                <a:latin typeface="Arial" pitchFamily="34" charset="0"/>
                <a:cs typeface="Arial" pitchFamily="34" charset="0"/>
              </a:rPr>
              <a:t>Temel Teorik eğitim için </a:t>
            </a:r>
            <a:r>
              <a:rPr lang="tr-TR" dirty="0">
                <a:latin typeface="Arial" pitchFamily="34" charset="0"/>
                <a:cs typeface="Arial" pitchFamily="34" charset="0"/>
              </a:rPr>
              <a:t>azami öğrenci sayısı </a:t>
            </a:r>
            <a:endParaRPr lang="tr-TR" dirty="0" smtClean="0">
              <a:latin typeface="Arial" pitchFamily="34" charset="0"/>
              <a:cs typeface="Arial" pitchFamily="34" charset="0"/>
            </a:endParaRPr>
          </a:p>
          <a:p>
            <a:pPr marL="0" indent="0" algn="ctr">
              <a:buNone/>
            </a:pPr>
            <a:r>
              <a:rPr lang="tr-TR" sz="4000" dirty="0" smtClean="0">
                <a:latin typeface="Arial" pitchFamily="34" charset="0"/>
                <a:cs typeface="Arial" pitchFamily="34" charset="0"/>
              </a:rPr>
              <a:t>maksimum </a:t>
            </a:r>
            <a:r>
              <a:rPr lang="tr-TR" sz="4000" b="1" dirty="0" smtClean="0">
                <a:latin typeface="Arial" pitchFamily="34" charset="0"/>
                <a:cs typeface="Arial" pitchFamily="34" charset="0"/>
              </a:rPr>
              <a:t>28</a:t>
            </a:r>
            <a:r>
              <a:rPr lang="tr-TR" sz="4000" dirty="0" smtClean="0">
                <a:latin typeface="Arial" pitchFamily="34" charset="0"/>
                <a:cs typeface="Arial" pitchFamily="34" charset="0"/>
              </a:rPr>
              <a:t> </a:t>
            </a:r>
            <a:r>
              <a:rPr lang="tr-TR" dirty="0" smtClean="0">
                <a:latin typeface="Arial" pitchFamily="34" charset="0"/>
                <a:cs typeface="Arial" pitchFamily="34" charset="0"/>
              </a:rPr>
              <a:t>öğrenci</a:t>
            </a:r>
          </a:p>
          <a:p>
            <a:pPr marL="0" indent="0" algn="ctr">
              <a:buNone/>
            </a:pPr>
            <a:endParaRPr lang="tr-TR" dirty="0">
              <a:latin typeface="Arial" pitchFamily="34" charset="0"/>
              <a:cs typeface="Arial" pitchFamily="34" charset="0"/>
            </a:endParaRPr>
          </a:p>
          <a:p>
            <a:pPr marL="0" indent="0" algn="ctr">
              <a:buNone/>
            </a:pPr>
            <a:endParaRPr lang="tr-TR" dirty="0" smtClean="0">
              <a:latin typeface="Arial" pitchFamily="34" charset="0"/>
              <a:cs typeface="Arial" pitchFamily="34" charset="0"/>
            </a:endParaRPr>
          </a:p>
          <a:p>
            <a:pPr marL="0" indent="0" algn="ctr">
              <a:buNone/>
            </a:pPr>
            <a:r>
              <a:rPr lang="tr-TR" dirty="0">
                <a:latin typeface="Arial" pitchFamily="34" charset="0"/>
                <a:cs typeface="Arial" pitchFamily="34" charset="0"/>
              </a:rPr>
              <a:t>Temel pratik eğitim için eğitmen veya değerlendirici başına </a:t>
            </a:r>
            <a:r>
              <a:rPr lang="en-US" sz="4000" dirty="0" smtClean="0">
                <a:latin typeface="Arial" pitchFamily="34" charset="0"/>
                <a:cs typeface="Arial" pitchFamily="34" charset="0"/>
              </a:rPr>
              <a:t>ma</a:t>
            </a:r>
            <a:r>
              <a:rPr lang="tr-TR" sz="4000" dirty="0" err="1" smtClean="0">
                <a:latin typeface="Arial" pitchFamily="34" charset="0"/>
                <a:cs typeface="Arial" pitchFamily="34" charset="0"/>
              </a:rPr>
              <a:t>ks</a:t>
            </a:r>
            <a:r>
              <a:rPr lang="en-US" sz="4000" dirty="0" err="1" smtClean="0">
                <a:latin typeface="Arial" pitchFamily="34" charset="0"/>
                <a:cs typeface="Arial" pitchFamily="34" charset="0"/>
              </a:rPr>
              <a:t>imum</a:t>
            </a:r>
            <a:r>
              <a:rPr lang="en-US" sz="4000" dirty="0" smtClean="0">
                <a:latin typeface="Arial" pitchFamily="34" charset="0"/>
                <a:cs typeface="Arial" pitchFamily="34" charset="0"/>
              </a:rPr>
              <a:t> </a:t>
            </a:r>
            <a:r>
              <a:rPr lang="en-US" sz="4000" b="1" dirty="0">
                <a:latin typeface="Arial" pitchFamily="34" charset="0"/>
                <a:cs typeface="Arial" pitchFamily="34" charset="0"/>
              </a:rPr>
              <a:t>15</a:t>
            </a:r>
            <a:r>
              <a:rPr lang="en-US" sz="4000" dirty="0">
                <a:latin typeface="Arial" pitchFamily="34" charset="0"/>
                <a:cs typeface="Arial" pitchFamily="34" charset="0"/>
              </a:rPr>
              <a:t> </a:t>
            </a:r>
            <a:r>
              <a:rPr lang="tr-TR" dirty="0">
                <a:latin typeface="Arial" pitchFamily="34" charset="0"/>
                <a:cs typeface="Arial" pitchFamily="34" charset="0"/>
              </a:rPr>
              <a:t>öğrenci,</a:t>
            </a:r>
          </a:p>
          <a:p>
            <a:pPr marL="0" indent="0">
              <a:buNone/>
            </a:pPr>
            <a:endParaRPr lang="tr-TR" dirty="0"/>
          </a:p>
          <a:p>
            <a:endParaRPr lang="tr-TR" dirty="0"/>
          </a:p>
        </p:txBody>
      </p:sp>
      <p:sp>
        <p:nvSpPr>
          <p:cNvPr id="4" name="Metin Yer Tutucusu 3"/>
          <p:cNvSpPr>
            <a:spLocks noGrp="1"/>
          </p:cNvSpPr>
          <p:nvPr>
            <p:ph type="body" sz="quarter" idx="16"/>
          </p:nvPr>
        </p:nvSpPr>
        <p:spPr/>
        <p:txBody>
          <a:bodyPr/>
          <a:lstStyle/>
          <a:p>
            <a:endParaRPr lang="tr-TR"/>
          </a:p>
        </p:txBody>
      </p:sp>
    </p:spTree>
    <p:extLst>
      <p:ext uri="{BB962C8B-B14F-4D97-AF65-F5344CB8AC3E}">
        <p14:creationId xmlns:p14="http://schemas.microsoft.com/office/powerpoint/2010/main" val="1155401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5"/>
          </p:nvPr>
        </p:nvSpPr>
        <p:spPr>
          <a:xfrm>
            <a:off x="755576" y="1628800"/>
            <a:ext cx="6552728" cy="3744415"/>
          </a:xfrm>
        </p:spPr>
        <p:txBody>
          <a:bodyPr>
            <a:normAutofit fontScale="92500" lnSpcReduction="20000"/>
          </a:bodyPr>
          <a:lstStyle/>
          <a:p>
            <a:pPr lvl="0">
              <a:buFont typeface="Wingdings" pitchFamily="2" charset="2"/>
              <a:buChar char="Ø"/>
            </a:pPr>
            <a:r>
              <a:rPr lang="tr-TR" dirty="0" smtClean="0"/>
              <a:t>Teorik Eğitim Sınıfları</a:t>
            </a:r>
          </a:p>
          <a:p>
            <a:pPr lvl="1">
              <a:buFont typeface="Wingdings" pitchFamily="2" charset="2"/>
              <a:buChar char="Ø"/>
            </a:pPr>
            <a:r>
              <a:rPr lang="tr-TR" dirty="0" smtClean="0"/>
              <a:t>Yeterli sunu teçhizatı</a:t>
            </a:r>
          </a:p>
          <a:p>
            <a:pPr lvl="1">
              <a:buFont typeface="Wingdings" pitchFamily="2" charset="2"/>
              <a:buChar char="Ø"/>
            </a:pPr>
            <a:r>
              <a:rPr lang="tr-TR" dirty="0" smtClean="0"/>
              <a:t>Ders esnasında kullanılacak mokap, simülatör veya sistem elemanı örnekleri (motor, iniş takımı gibi) </a:t>
            </a:r>
          </a:p>
          <a:p>
            <a:pPr>
              <a:buFont typeface="Wingdings" pitchFamily="2" charset="2"/>
              <a:buChar char="Ø"/>
            </a:pPr>
            <a:r>
              <a:rPr lang="tr-TR" dirty="0" smtClean="0"/>
              <a:t>SHT-66’da verilen Task Listesinin </a:t>
            </a:r>
            <a:r>
              <a:rPr lang="tr-TR" sz="3000" b="1" dirty="0" smtClean="0"/>
              <a:t>en az %75</a:t>
            </a:r>
            <a:r>
              <a:rPr lang="tr-TR" dirty="0" smtClean="0"/>
              <a:t>’ini yapabilecek kapabilitede</a:t>
            </a:r>
          </a:p>
          <a:p>
            <a:pPr lvl="1">
              <a:buFont typeface="Wingdings" pitchFamily="2" charset="2"/>
              <a:buChar char="Ø"/>
            </a:pPr>
            <a:r>
              <a:rPr lang="tr-TR" dirty="0" smtClean="0"/>
              <a:t>Pratik Eğitim Atölyeleri</a:t>
            </a:r>
          </a:p>
          <a:p>
            <a:pPr lvl="1">
              <a:buFont typeface="Wingdings" pitchFamily="2" charset="2"/>
              <a:buChar char="Ø"/>
            </a:pPr>
            <a:r>
              <a:rPr lang="tr-TR" dirty="0" smtClean="0"/>
              <a:t>Alınan veya alınacak kategori yetkisine uygun Task Eğitimlerinin yapılacağı hava aracı tipine erişim (bir kısmı sentetik eğitim materyali olabilir)</a:t>
            </a:r>
          </a:p>
          <a:p>
            <a:pPr lvl="1">
              <a:buFont typeface="Wingdings" pitchFamily="2" charset="2"/>
              <a:buChar char="Ø"/>
            </a:pPr>
            <a:r>
              <a:rPr lang="tr-TR" dirty="0" smtClean="0"/>
              <a:t>Yapılacak pratik eğitimlere yönelik alet, edevat, malzeme ve yedek parça	</a:t>
            </a:r>
          </a:p>
          <a:p>
            <a:pPr lvl="1">
              <a:buFont typeface="Wingdings" pitchFamily="2" charset="2"/>
              <a:buChar char="Ø"/>
            </a:pPr>
            <a:endParaRPr lang="en-US" dirty="0" smtClean="0"/>
          </a:p>
        </p:txBody>
      </p:sp>
      <p:pic>
        <p:nvPicPr>
          <p:cNvPr id="49154" name="Picture 2" descr="http://choiceschapters.org/wp-content/uploads/2013/05/Training-materials-5.jpg"/>
          <p:cNvPicPr>
            <a:picLocks noChangeAspect="1" noChangeArrowheads="1"/>
          </p:cNvPicPr>
          <p:nvPr/>
        </p:nvPicPr>
        <p:blipFill>
          <a:blip r:embed="rId3" cstate="print"/>
          <a:srcRect/>
          <a:stretch>
            <a:fillRect/>
          </a:stretch>
        </p:blipFill>
        <p:spPr bwMode="auto">
          <a:xfrm>
            <a:off x="3761282" y="5733256"/>
            <a:ext cx="1404531" cy="1124744"/>
          </a:xfrm>
          <a:prstGeom prst="rect">
            <a:avLst/>
          </a:prstGeom>
          <a:noFill/>
        </p:spPr>
      </p:pic>
      <p:sp>
        <p:nvSpPr>
          <p:cNvPr id="6" name="2 İçerik Yer Tutucusu"/>
          <p:cNvSpPr txBox="1">
            <a:spLocks/>
          </p:cNvSpPr>
          <p:nvPr/>
        </p:nvSpPr>
        <p:spPr>
          <a:xfrm>
            <a:off x="1331640" y="1196752"/>
            <a:ext cx="1152128" cy="360040"/>
          </a:xfrm>
          <a:prstGeom prst="rect">
            <a:avLst/>
          </a:prstGeom>
          <a:solidFill>
            <a:schemeClr val="tx2">
              <a:lumMod val="40000"/>
              <a:lumOff val="60000"/>
            </a:schemeClr>
          </a:solidFill>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tr-TR" sz="1400" dirty="0" smtClean="0">
                <a:latin typeface="Aaux ProMedium" pitchFamily="2" charset="-94"/>
              </a:rPr>
              <a:t>SHY-147’de</a:t>
            </a:r>
            <a:endParaRPr kumimoji="0" lang="tr-TR" sz="1400" b="0" i="0" u="none" strike="noStrike" kern="1200" cap="none" spc="0" normalizeH="0" baseline="0" noProof="0" dirty="0" smtClean="0">
              <a:ln>
                <a:noFill/>
              </a:ln>
              <a:solidFill>
                <a:schemeClr val="tx1"/>
              </a:solidFill>
              <a:effectLst/>
              <a:uLnTx/>
              <a:uFillTx/>
              <a:latin typeface="Aaux ProMedium" pitchFamily="2" charset="-94"/>
              <a:ea typeface="+mn-ea"/>
              <a:cs typeface="+mn-cs"/>
            </a:endParaRPr>
          </a:p>
        </p:txBody>
      </p:sp>
      <p:sp>
        <p:nvSpPr>
          <p:cNvPr id="11" name="1 Başlık"/>
          <p:cNvSpPr>
            <a:spLocks noGrp="1"/>
          </p:cNvSpPr>
          <p:nvPr>
            <p:ph type="title"/>
          </p:nvPr>
        </p:nvSpPr>
        <p:spPr/>
        <p:txBody>
          <a:bodyPr anchor="ctr"/>
          <a:lstStyle/>
          <a:p>
            <a:r>
              <a:rPr lang="tr-TR" dirty="0" smtClean="0"/>
              <a:t>Tesis Gereklilikleri 2 </a:t>
            </a:r>
            <a:endParaRPr lang="tr-TR" dirty="0"/>
          </a:p>
        </p:txBody>
      </p:sp>
    </p:spTree>
    <p:extLst>
      <p:ext uri="{BB962C8B-B14F-4D97-AF65-F5344CB8AC3E}">
        <p14:creationId xmlns:p14="http://schemas.microsoft.com/office/powerpoint/2010/main" val="259185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3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3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3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3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3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5"/>
          </p:nvPr>
        </p:nvSpPr>
        <p:spPr>
          <a:xfrm>
            <a:off x="755576" y="1268412"/>
            <a:ext cx="7272808" cy="4392836"/>
          </a:xfrm>
        </p:spPr>
        <p:txBody>
          <a:bodyPr>
            <a:normAutofit/>
          </a:bodyPr>
          <a:lstStyle/>
          <a:p>
            <a:pPr>
              <a:buFont typeface="Wingdings" pitchFamily="2" charset="2"/>
              <a:buChar char="Ø"/>
            </a:pPr>
            <a:r>
              <a:rPr lang="en-US" dirty="0" err="1" smtClean="0"/>
              <a:t>Sorumlu</a:t>
            </a:r>
            <a:r>
              <a:rPr lang="en-US" dirty="0" smtClean="0"/>
              <a:t> </a:t>
            </a:r>
            <a:r>
              <a:rPr lang="en-US" dirty="0" err="1" smtClean="0"/>
              <a:t>Yönetici</a:t>
            </a:r>
            <a:r>
              <a:rPr lang="en-US" dirty="0" smtClean="0"/>
              <a:t> 	</a:t>
            </a:r>
          </a:p>
          <a:p>
            <a:pPr>
              <a:buFont typeface="Wingdings" pitchFamily="2" charset="2"/>
              <a:buChar char="Ø"/>
            </a:pPr>
            <a:r>
              <a:rPr lang="tr-TR" dirty="0" smtClean="0"/>
              <a:t>Sorumlu Yöneticiye bağlı, raporlama yapacak:</a:t>
            </a:r>
          </a:p>
          <a:p>
            <a:pPr lvl="1">
              <a:buFont typeface="Wingdings" pitchFamily="2" charset="2"/>
              <a:buChar char="Ø"/>
            </a:pPr>
            <a:r>
              <a:rPr lang="tr-TR" dirty="0" smtClean="0"/>
              <a:t>Eğitim Müdürü 	</a:t>
            </a:r>
          </a:p>
          <a:p>
            <a:pPr lvl="1">
              <a:buFont typeface="Wingdings" pitchFamily="2" charset="2"/>
              <a:buChar char="Ø"/>
            </a:pPr>
            <a:r>
              <a:rPr lang="tr-TR" dirty="0" smtClean="0"/>
              <a:t>Kalite Müdürü</a:t>
            </a:r>
          </a:p>
          <a:p>
            <a:pPr lvl="1">
              <a:buFont typeface="Wingdings" pitchFamily="2" charset="2"/>
              <a:buChar char="Ø"/>
            </a:pPr>
            <a:r>
              <a:rPr lang="tr-TR" dirty="0" smtClean="0"/>
              <a:t>Sınav Müdürü</a:t>
            </a:r>
          </a:p>
          <a:p>
            <a:pPr>
              <a:buFont typeface="Wingdings" pitchFamily="2" charset="2"/>
              <a:buChar char="Ø"/>
            </a:pPr>
            <a:r>
              <a:rPr lang="tr-TR" dirty="0" smtClean="0"/>
              <a:t>Eğitmen, sınav sorumlusu ve değerlendirici </a:t>
            </a:r>
            <a:r>
              <a:rPr lang="en-US" dirty="0" smtClean="0"/>
              <a:t>(</a:t>
            </a:r>
            <a:r>
              <a:rPr lang="tr-TR" dirty="0" smtClean="0"/>
              <a:t>Kayıtları ve eğitimleri güncel olmalı</a:t>
            </a:r>
            <a:r>
              <a:rPr lang="en-US" dirty="0" smtClean="0"/>
              <a:t>)</a:t>
            </a:r>
            <a:endParaRPr lang="tr-TR" dirty="0" smtClean="0"/>
          </a:p>
        </p:txBody>
      </p:sp>
      <p:sp>
        <p:nvSpPr>
          <p:cNvPr id="5" name="1 Başlık"/>
          <p:cNvSpPr>
            <a:spLocks noGrp="1"/>
          </p:cNvSpPr>
          <p:nvPr>
            <p:ph type="title"/>
          </p:nvPr>
        </p:nvSpPr>
        <p:spPr>
          <a:xfrm>
            <a:off x="395536" y="404664"/>
            <a:ext cx="4834880" cy="683984"/>
          </a:xfrm>
        </p:spPr>
        <p:txBody>
          <a:bodyPr/>
          <a:lstStyle/>
          <a:p>
            <a:r>
              <a:rPr lang="tr-TR" dirty="0" smtClean="0"/>
              <a:t>Personel gereklilikleri</a:t>
            </a:r>
            <a:endParaRPr lang="tr-TR" dirty="0"/>
          </a:p>
        </p:txBody>
      </p:sp>
      <p:pic>
        <p:nvPicPr>
          <p:cNvPr id="50177" name="Picture 1" descr="C:\Program Files (x86)\Microsoft Office\MEDIA\CAGCAT10\j0292020.wmf"/>
          <p:cNvPicPr>
            <a:picLocks noChangeAspect="1" noChangeArrowheads="1"/>
          </p:cNvPicPr>
          <p:nvPr/>
        </p:nvPicPr>
        <p:blipFill>
          <a:blip r:embed="rId3" cstate="print"/>
          <a:srcRect/>
          <a:stretch>
            <a:fillRect/>
          </a:stretch>
        </p:blipFill>
        <p:spPr bwMode="auto">
          <a:xfrm>
            <a:off x="3923928" y="5422772"/>
            <a:ext cx="1512168" cy="143522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5588</TotalTime>
  <Words>2479</Words>
  <Application>Microsoft Office PowerPoint</Application>
  <PresentationFormat>Ekran Gösterisi (4:3)</PresentationFormat>
  <Paragraphs>346</Paragraphs>
  <Slides>33</Slides>
  <Notes>23</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Ofis Teması</vt:lpstr>
      <vt:lpstr>SHY-66/147 Genel Bakış</vt:lpstr>
      <vt:lpstr>HAVACILIK EĞİTİMLE BAŞLAR</vt:lpstr>
      <vt:lpstr>AMAÇ</vt:lpstr>
      <vt:lpstr>Bakım Eğitim Kuruluşları</vt:lpstr>
      <vt:lpstr>SHY-147 Onaylı Bakım Eğitim Kuruluşu</vt:lpstr>
      <vt:lpstr>Tesis Gereklilikleri </vt:lpstr>
      <vt:lpstr> Tesis Gereklilikleri</vt:lpstr>
      <vt:lpstr>Tesis Gereklilikleri 2 </vt:lpstr>
      <vt:lpstr>Personel gereklilikleri</vt:lpstr>
      <vt:lpstr>Form-4</vt:lpstr>
      <vt:lpstr>Form-4</vt:lpstr>
      <vt:lpstr> Eğitimlerin Güncellenmesi</vt:lpstr>
      <vt:lpstr>Eğitim Teçhizatı</vt:lpstr>
      <vt:lpstr>Eğitim Teçhizatı</vt:lpstr>
      <vt:lpstr>Eğitim Prosedürleri ve Kalite Sistemi    </vt:lpstr>
      <vt:lpstr>Sınavlar </vt:lpstr>
      <vt:lpstr>BEKAD</vt:lpstr>
      <vt:lpstr>Rehber Döküman (BEKAD)</vt:lpstr>
      <vt:lpstr>Kayıtlar </vt:lpstr>
      <vt:lpstr>Temel Eğitim Kurs Süreleri</vt:lpstr>
      <vt:lpstr>PowerPoint Sunusu</vt:lpstr>
      <vt:lpstr>Modüller</vt:lpstr>
      <vt:lpstr>Modüller </vt:lpstr>
      <vt:lpstr>SHY-66 Lisans Tanzimi için Gereken Bakım Deneyimi</vt:lpstr>
      <vt:lpstr>Kredilendirme</vt:lpstr>
      <vt:lpstr>Kalifiye Personel</vt:lpstr>
      <vt:lpstr>2. yol</vt:lpstr>
      <vt:lpstr>Tanınan Okul</vt:lpstr>
      <vt:lpstr>SHY-147</vt:lpstr>
      <vt:lpstr>1. yol</vt:lpstr>
      <vt:lpstr>Sonuç</vt:lpstr>
      <vt:lpstr>SHT-147 Formları </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Tunc</dc:creator>
  <cp:lastModifiedBy>user</cp:lastModifiedBy>
  <cp:revision>525</cp:revision>
  <dcterms:created xsi:type="dcterms:W3CDTF">2013-01-29T17:11:46Z</dcterms:created>
  <dcterms:modified xsi:type="dcterms:W3CDTF">2016-04-20T08:47:37Z</dcterms:modified>
</cp:coreProperties>
</file>